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21.xml" ContentType="application/vnd.openxmlformats-officedocument.presentationml.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theme/theme2.xml" ContentType="application/vnd.openxmlformats-officedocument.theme+xml"/>
  <Override PartName="/ppt/webextensions/taskpanes.xml" ContentType="application/vnd.ms-office.webextensiontaskpanes+xml"/>
  <Override PartName="/ppt/theme/theme1.xml" ContentType="application/vnd.openxmlformats-officedocument.theme+xml"/>
  <Override PartName="/ppt/notesMasters/notesMaster1.xml" ContentType="application/vnd.openxmlformats-officedocument.presentationml.notesMaster+xml"/>
  <Override PartName="/ppt/webextensions/webextension2.xml" ContentType="application/vnd.ms-office.webextension+xml"/>
  <Override PartName="/ppt/webextensions/webextension1.xml" ContentType="application/vnd.ms-office.webextensio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271" r:id="rId3"/>
    <p:sldId id="313" r:id="rId4"/>
    <p:sldId id="583" r:id="rId5"/>
    <p:sldId id="576" r:id="rId6"/>
    <p:sldId id="582" r:id="rId7"/>
    <p:sldId id="584" r:id="rId8"/>
    <p:sldId id="577" r:id="rId9"/>
    <p:sldId id="578" r:id="rId10"/>
    <p:sldId id="566" r:id="rId11"/>
    <p:sldId id="585" r:id="rId12"/>
    <p:sldId id="579" r:id="rId13"/>
    <p:sldId id="588" r:id="rId14"/>
    <p:sldId id="589" r:id="rId15"/>
    <p:sldId id="603" r:id="rId16"/>
    <p:sldId id="590" r:id="rId17"/>
    <p:sldId id="591" r:id="rId18"/>
    <p:sldId id="592" r:id="rId19"/>
    <p:sldId id="593" r:id="rId20"/>
    <p:sldId id="594" r:id="rId21"/>
    <p:sldId id="595" r:id="rId22"/>
    <p:sldId id="596" r:id="rId23"/>
    <p:sldId id="598" r:id="rId24"/>
    <p:sldId id="597" r:id="rId25"/>
    <p:sldId id="599" r:id="rId26"/>
    <p:sldId id="601" r:id="rId27"/>
    <p:sldId id="586" r:id="rId28"/>
    <p:sldId id="613" r:id="rId29"/>
    <p:sldId id="608" r:id="rId30"/>
    <p:sldId id="610" r:id="rId31"/>
    <p:sldId id="609" r:id="rId32"/>
    <p:sldId id="600" r:id="rId33"/>
    <p:sldId id="612" r:id="rId34"/>
    <p:sldId id="587" r:id="rId35"/>
    <p:sldId id="581" r:id="rId36"/>
    <p:sldId id="606" r:id="rId37"/>
    <p:sldId id="523" r:id="rId38"/>
    <p:sldId id="552" r:id="rId39"/>
    <p:sldId id="61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83"/>
            <p14:sldId id="576"/>
            <p14:sldId id="582"/>
            <p14:sldId id="584"/>
            <p14:sldId id="577"/>
            <p14:sldId id="578"/>
            <p14:sldId id="566"/>
            <p14:sldId id="585"/>
            <p14:sldId id="579"/>
            <p14:sldId id="588"/>
            <p14:sldId id="589"/>
            <p14:sldId id="603"/>
            <p14:sldId id="590"/>
            <p14:sldId id="591"/>
            <p14:sldId id="592"/>
            <p14:sldId id="593"/>
            <p14:sldId id="594"/>
            <p14:sldId id="595"/>
            <p14:sldId id="596"/>
            <p14:sldId id="598"/>
            <p14:sldId id="597"/>
            <p14:sldId id="599"/>
            <p14:sldId id="601"/>
            <p14:sldId id="586"/>
            <p14:sldId id="613"/>
            <p14:sldId id="608"/>
            <p14:sldId id="610"/>
            <p14:sldId id="609"/>
            <p14:sldId id="600"/>
            <p14:sldId id="612"/>
            <p14:sldId id="587"/>
            <p14:sldId id="581"/>
            <p14:sldId id="606"/>
            <p14:sldId id="523"/>
            <p14:sldId id="552"/>
            <p14:sldId id="6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8.sv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3.svg"/><Relationship Id="rId4" Type="http://schemas.openxmlformats.org/officeDocument/2006/relationships/image" Target="../media/image22.sv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11.png"/><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ww.tandfonline.com/doi/full/10.1080/1062726X.2026.2630048"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ww.tandfonline.com/doi/full/10.1080/1062726X.2025.2606676"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4.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51.png"/><Relationship Id="rId5" Type="http://schemas.openxmlformats.org/officeDocument/2006/relationships/image" Target="../media/image50.svg"/><Relationship Id="rId4" Type="http://schemas.openxmlformats.org/officeDocument/2006/relationships/image" Target="../media/image49.svg"/></Relationships>
</file>

<file path=ppt/slides/_rels/slide35.xml.rels><?xml version="1.0" encoding="UTF-8" standalone="yes"?>
<Relationships xmlns="http://schemas.openxmlformats.org/package/2006/relationships"><Relationship Id="rId8" Type="http://schemas.openxmlformats.org/officeDocument/2006/relationships/image" Target="../media/image57.sv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55.svg"/><Relationship Id="rId11" Type="http://schemas.openxmlformats.org/officeDocument/2006/relationships/image" Target="../media/image60.pn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s>
</file>

<file path=ppt/slides/_rels/slide3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hyperlink" Target="https://books.google.com/books/about/Research_Design.html?id=nBSEzwEACAAJ" TargetMode="External"/><Relationship Id="rId2" Type="http://schemas.openxmlformats.org/officeDocument/2006/relationships/hyperlink" Target="https://books.google.com/books/about/The_Craft_of_Research_Fifth_Edition.html?id=sWwJEQAAQBAJ"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books.google.com/books/about/Qualitative_Inquiry_and_Research_Design.html?id=pwjMEAAAQBAJ"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jpeg"/><Relationship Id="rId1" Type="http://schemas.openxmlformats.org/officeDocument/2006/relationships/slideLayout" Target="../slideLayouts/slideLayout16.xml"/><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249334"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a:latin typeface="Alexandria" pitchFamily="2" charset="-78"/>
                <a:cs typeface="Alexandria" pitchFamily="2" charset="-78"/>
              </a:rPr>
              <a:t>Public Relations</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27244" y="1128534"/>
            <a:ext cx="5692786" cy="617348"/>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العاشرة</a:t>
            </a:r>
            <a:endParaRPr lang="ar-EG"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grpSp>
        <p:nvGrpSpPr>
          <p:cNvPr id="4" name="Group 3">
            <a:extLst>
              <a:ext uri="{FF2B5EF4-FFF2-40B4-BE49-F238E27FC236}">
                <a16:creationId xmlns:a16="http://schemas.microsoft.com/office/drawing/2014/main" id="{D97FCB3D-B45C-64E8-18EB-4372798A0041}"/>
              </a:ext>
            </a:extLst>
          </p:cNvPr>
          <p:cNvGrpSpPr/>
          <p:nvPr/>
        </p:nvGrpSpPr>
        <p:grpSpPr>
          <a:xfrm>
            <a:off x="3066584" y="1599946"/>
            <a:ext cx="8731405" cy="3922980"/>
            <a:chOff x="793790" y="3169206"/>
            <a:chExt cx="13042820" cy="2759154"/>
          </a:xfrm>
        </p:grpSpPr>
        <p:sp>
          <p:nvSpPr>
            <p:cNvPr id="31" name="Text 1"/>
            <p:cNvSpPr/>
            <p:nvPr/>
          </p:nvSpPr>
          <p:spPr>
            <a:xfrm>
              <a:off x="13638252" y="316920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38" name="Image 0" descr="preencoded.png"/>
            <p:cNvPicPr>
              <a:picLocks noChangeAspect="1"/>
            </p:cNvPicPr>
            <p:nvPr/>
          </p:nvPicPr>
          <p:blipFill>
            <a:blip r:embed="rId5"/>
            <a:stretch>
              <a:fillRect/>
            </a:stretch>
          </p:blipFill>
          <p:spPr>
            <a:xfrm>
              <a:off x="7414379" y="3483531"/>
              <a:ext cx="6422231" cy="22860"/>
            </a:xfrm>
            <a:prstGeom prst="rect">
              <a:avLst/>
            </a:prstGeom>
          </p:spPr>
        </p:pic>
        <p:sp>
          <p:nvSpPr>
            <p:cNvPr id="45" name="Text 2"/>
            <p:cNvSpPr/>
            <p:nvPr/>
          </p:nvSpPr>
          <p:spPr>
            <a:xfrm>
              <a:off x="11355705" y="362843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كتابة نتائج الدراسة</a:t>
              </a:r>
              <a:endParaRPr lang="en-US" sz="1950" dirty="0"/>
            </a:p>
          </p:txBody>
        </p:sp>
        <p:sp>
          <p:nvSpPr>
            <p:cNvPr id="52" name="Text 3"/>
            <p:cNvSpPr/>
            <p:nvPr/>
          </p:nvSpPr>
          <p:spPr>
            <a:xfrm>
              <a:off x="7414379" y="4057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فهم كيفية عرض النتائج بطريقة علمية منهجية</a:t>
              </a:r>
              <a:endParaRPr lang="en-US" sz="1550" dirty="0"/>
            </a:p>
          </p:txBody>
        </p:sp>
        <p:sp>
          <p:nvSpPr>
            <p:cNvPr id="63" name="Text 4"/>
            <p:cNvSpPr/>
            <p:nvPr/>
          </p:nvSpPr>
          <p:spPr>
            <a:xfrm>
              <a:off x="7017663" y="316920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64" name="Image 1" descr="preencoded.png"/>
            <p:cNvPicPr>
              <a:picLocks noChangeAspect="1"/>
            </p:cNvPicPr>
            <p:nvPr/>
          </p:nvPicPr>
          <p:blipFill>
            <a:blip r:embed="rId5"/>
            <a:stretch>
              <a:fillRect/>
            </a:stretch>
          </p:blipFill>
          <p:spPr>
            <a:xfrm>
              <a:off x="793790" y="3483531"/>
              <a:ext cx="6422231" cy="22860"/>
            </a:xfrm>
            <a:prstGeom prst="rect">
              <a:avLst/>
            </a:prstGeom>
          </p:spPr>
        </p:pic>
        <p:sp>
          <p:nvSpPr>
            <p:cNvPr id="67" name="Text 5"/>
            <p:cNvSpPr/>
            <p:nvPr/>
          </p:nvSpPr>
          <p:spPr>
            <a:xfrm>
              <a:off x="4735116" y="362843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كتابة التوصيات</a:t>
              </a:r>
              <a:endParaRPr lang="en-US" sz="1950" dirty="0"/>
            </a:p>
          </p:txBody>
        </p:sp>
        <p:sp>
          <p:nvSpPr>
            <p:cNvPr id="68" name="Text 6"/>
            <p:cNvSpPr/>
            <p:nvPr/>
          </p:nvSpPr>
          <p:spPr>
            <a:xfrm>
              <a:off x="793790" y="4057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مقترحات عملية بناءً على النتائج</a:t>
              </a:r>
              <a:endParaRPr lang="en-US" sz="1550" dirty="0"/>
            </a:p>
          </p:txBody>
        </p:sp>
        <p:sp>
          <p:nvSpPr>
            <p:cNvPr id="69" name="Text 7"/>
            <p:cNvSpPr/>
            <p:nvPr/>
          </p:nvSpPr>
          <p:spPr>
            <a:xfrm>
              <a:off x="13638252"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70" name="Image 2" descr="preencoded.png"/>
            <p:cNvPicPr>
              <a:picLocks noChangeAspect="1"/>
            </p:cNvPicPr>
            <p:nvPr/>
          </p:nvPicPr>
          <p:blipFill>
            <a:blip r:embed="rId5"/>
            <a:stretch>
              <a:fillRect/>
            </a:stretch>
          </p:blipFill>
          <p:spPr>
            <a:xfrm>
              <a:off x="7414379" y="5016937"/>
              <a:ext cx="6422231" cy="22860"/>
            </a:xfrm>
            <a:prstGeom prst="rect">
              <a:avLst/>
            </a:prstGeom>
          </p:spPr>
        </p:pic>
        <p:sp>
          <p:nvSpPr>
            <p:cNvPr id="71" name="Text 8"/>
            <p:cNvSpPr/>
            <p:nvPr/>
          </p:nvSpPr>
          <p:spPr>
            <a:xfrm>
              <a:off x="11355705"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بيان أوجه القصور</a:t>
              </a:r>
              <a:endParaRPr lang="en-US" sz="1950" dirty="0"/>
            </a:p>
          </p:txBody>
        </p:sp>
        <p:sp>
          <p:nvSpPr>
            <p:cNvPr id="72" name="Text 9"/>
            <p:cNvSpPr/>
            <p:nvPr/>
          </p:nvSpPr>
          <p:spPr>
            <a:xfrm>
              <a:off x="7414379"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الإقرار بحدود البحث العلمي بموضوعية</a:t>
              </a:r>
              <a:endParaRPr lang="en-US" sz="1550" dirty="0"/>
            </a:p>
          </p:txBody>
        </p:sp>
        <p:sp>
          <p:nvSpPr>
            <p:cNvPr id="73" name="Text 10"/>
            <p:cNvSpPr/>
            <p:nvPr/>
          </p:nvSpPr>
          <p:spPr>
            <a:xfrm>
              <a:off x="7017663"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74" name="Image 3" descr="preencoded.png"/>
            <p:cNvPicPr>
              <a:picLocks noChangeAspect="1"/>
            </p:cNvPicPr>
            <p:nvPr/>
          </p:nvPicPr>
          <p:blipFill>
            <a:blip r:embed="rId5"/>
            <a:stretch>
              <a:fillRect/>
            </a:stretch>
          </p:blipFill>
          <p:spPr>
            <a:xfrm>
              <a:off x="793790" y="5016937"/>
              <a:ext cx="6422231" cy="22860"/>
            </a:xfrm>
            <a:prstGeom prst="rect">
              <a:avLst/>
            </a:prstGeom>
          </p:spPr>
        </p:pic>
        <p:sp>
          <p:nvSpPr>
            <p:cNvPr id="75" name="Text 11"/>
            <p:cNvSpPr/>
            <p:nvPr/>
          </p:nvSpPr>
          <p:spPr>
            <a:xfrm>
              <a:off x="4735116"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تطبيقات عملية</a:t>
              </a:r>
              <a:endParaRPr lang="en-US" sz="1950" dirty="0"/>
            </a:p>
          </p:txBody>
        </p:sp>
        <p:sp>
          <p:nvSpPr>
            <p:cNvPr id="76" name="Text 12"/>
            <p:cNvSpPr/>
            <p:nvPr/>
          </p:nvSpPr>
          <p:spPr>
            <a:xfrm>
              <a:off x="793790"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استعراض نماذج من دراسات العلاقات العامة</a:t>
              </a:r>
              <a:endParaRPr lang="en-US" sz="1550" dirty="0"/>
            </a:p>
          </p:txBody>
        </p:sp>
      </p:grpSp>
      <p:sp>
        <p:nvSpPr>
          <p:cNvPr id="78" name="TextBox 77">
            <a:extLst>
              <a:ext uri="{FF2B5EF4-FFF2-40B4-BE49-F238E27FC236}">
                <a16:creationId xmlns:a16="http://schemas.microsoft.com/office/drawing/2014/main" id="{8A1A9495-6F25-2A9D-4A76-38A2C6020DE9}"/>
              </a:ext>
            </a:extLst>
          </p:cNvPr>
          <p:cNvSpPr txBox="1"/>
          <p:nvPr/>
        </p:nvSpPr>
        <p:spPr>
          <a:xfrm>
            <a:off x="4417350" y="5743769"/>
            <a:ext cx="6243216" cy="369332"/>
          </a:xfrm>
          <a:prstGeom prst="rect">
            <a:avLst/>
          </a:prstGeom>
          <a:noFill/>
        </p:spPr>
        <p:txBody>
          <a:bodyPr wrap="square" rtlCol="0">
            <a:spAutoFit/>
          </a:bodyPr>
          <a:lstStyle/>
          <a:p>
            <a:pPr algn="ctr"/>
            <a:r>
              <a:rPr lang="ar-EG">
                <a:latin typeface="Alexandria" pitchFamily="2" charset="-78"/>
                <a:cs typeface="Alexandria" pitchFamily="2" charset="-78"/>
              </a:rPr>
              <a:t>5. مستحدثات منهجيات البحث في العلاقات العامة</a:t>
            </a:r>
            <a:endParaRPr lang="en-US">
              <a:latin typeface="Alexandria" pitchFamily="2" charset="-78"/>
              <a:cs typeface="Alexandria"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44038"/>
          </a:xfrm>
          <a:prstGeom prst="rect">
            <a:avLst/>
          </a:prstGeom>
          <a:noFill/>
        </p:spPr>
        <p:txBody>
          <a:bodyPr wrap="square" rtlCol="0">
            <a:spAutoFit/>
          </a:bodyPr>
          <a:lstStyle/>
          <a:p>
            <a:pPr indent="404813" algn="just" rtl="1">
              <a:lnSpc>
                <a:spcPct val="150000"/>
              </a:lnSpc>
            </a:pPr>
            <a:r>
              <a:rPr lang="ar-EG" sz="1600" dirty="0">
                <a:latin typeface="Alexandria" pitchFamily="2" charset="-78"/>
                <a:cs typeface="Alexandria" pitchFamily="2" charset="-78"/>
              </a:rPr>
              <a:t>مرحلة كتابة النتائج والتوصيات في البحث العلمي تمثل ذروة العملية البحثية، حيث تُعرض الاكتشافات الجديدة ويُقدم تحليل دقيق للبيانات المجمعة. هذه المرحلة تقوم بدور حاسم في تقديم الإسهامات العلمية للبحث، مما يتيح للمجتمع العلمي والمهتمين فهم النتائج التي توصل إليها الباحث والتأثير المحتمل لهذه النتائج على المجال المعني. كتابة النتائج بطريقة واضحة وموجزة تساعد في تسليط الضوء على القيمة الحقيقية للدراسة وتبرز أهميتها وصلتها بالدراسات السابقة.</a:t>
            </a:r>
          </a:p>
          <a:p>
            <a:pPr indent="404813" algn="just" rtl="1">
              <a:lnSpc>
                <a:spcPct val="150000"/>
              </a:lnSpc>
            </a:pPr>
            <a:endParaRPr lang="ar-EG" sz="1600" dirty="0">
              <a:latin typeface="Alexandria" pitchFamily="2" charset="-78"/>
              <a:cs typeface="Alexandria" pitchFamily="2" charset="-78"/>
            </a:endParaRPr>
          </a:p>
          <a:p>
            <a:pPr indent="404813" algn="just" rtl="1">
              <a:lnSpc>
                <a:spcPct val="150000"/>
              </a:lnSpc>
            </a:pPr>
            <a:r>
              <a:rPr lang="ar-EG" sz="1600" dirty="0">
                <a:latin typeface="Alexandria" pitchFamily="2" charset="-78"/>
                <a:cs typeface="Alexandria" pitchFamily="2" charset="-78"/>
              </a:rPr>
              <a:t>علاوة على ذلك، التوصيات تُعد خطوة أساسية لرسم مسارات مستقبلية، إذ تقترح إجراءات محددة أو أبحاثاً تالية قد تعالج الفجوات المعرفية القائمة أو تتوسع في استكشاف النتائج الحالية. هذا يضمن أن البحث لا يقدم فقط معرفة جديدة، ولكن يوجه أيضاً العمل المستقبلي ويحفز على المزيد من التقدم العلمي. بالتالي، كتابة النتائج والتوصيات بشكل دقيق ومدروس تُعد ركيزة لتعزيز الفهم العلمي ودفع عجلة البحث العلمي قدماً.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6799D-3AAA-01ED-8C37-111F6A4718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028BE9-D6C6-5EF9-D2E4-F2CEE6E073C2}"/>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D84558-B3CC-AD18-9B01-7ADCEAA77F26}"/>
              </a:ext>
            </a:extLst>
          </p:cNvPr>
          <p:cNvSpPr txBox="1"/>
          <p:nvPr/>
        </p:nvSpPr>
        <p:spPr>
          <a:xfrm>
            <a:off x="4097250" y="535286"/>
            <a:ext cx="3902032"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التعريف الاصطلاحي لنتائج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F40CBC6-A993-0346-E042-1ED1F31527DE}"/>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314077-C119-3C9E-995F-F0F5B326BCB0}"/>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EE6006-081C-D8B7-E75A-89577DFA5990}"/>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E09B95-EADA-C093-A435-159DA352D3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5A19BE-F862-DE23-8298-7BD2FA9978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2B035C9-66D5-10E3-D30E-9F3A3B61118E}"/>
              </a:ext>
            </a:extLst>
          </p:cNvPr>
          <p:cNvGrpSpPr/>
          <p:nvPr/>
        </p:nvGrpSpPr>
        <p:grpSpPr>
          <a:xfrm>
            <a:off x="557562" y="1602152"/>
            <a:ext cx="11221844" cy="4330297"/>
            <a:chOff x="793790" y="2803922"/>
            <a:chExt cx="13042821" cy="3638669"/>
          </a:xfrm>
        </p:grpSpPr>
        <p:sp>
          <p:nvSpPr>
            <p:cNvPr id="8" name="Shape 1">
              <a:extLst>
                <a:ext uri="{FF2B5EF4-FFF2-40B4-BE49-F238E27FC236}">
                  <a16:creationId xmlns:a16="http://schemas.microsoft.com/office/drawing/2014/main" id="{3A48281F-95CC-A77E-5209-7F03C1398435}"/>
                </a:ext>
              </a:extLst>
            </p:cNvPr>
            <p:cNvSpPr/>
            <p:nvPr/>
          </p:nvSpPr>
          <p:spPr>
            <a:xfrm>
              <a:off x="9621322" y="2803922"/>
              <a:ext cx="4215289" cy="2254687"/>
            </a:xfrm>
            <a:prstGeom prst="roundRect">
              <a:avLst>
                <a:gd name="adj" fmla="val 1320"/>
              </a:avLst>
            </a:prstGeom>
            <a:solidFill>
              <a:srgbClr val="EAE8F3"/>
            </a:solidFill>
            <a:ln/>
          </p:spPr>
          <p:txBody>
            <a:bodyPr/>
            <a:lstStyle/>
            <a:p>
              <a:endParaRPr lang="en-US"/>
            </a:p>
          </p:txBody>
        </p:sp>
        <p:sp>
          <p:nvSpPr>
            <p:cNvPr id="9" name="Shape 2">
              <a:extLst>
                <a:ext uri="{FF2B5EF4-FFF2-40B4-BE49-F238E27FC236}">
                  <a16:creationId xmlns:a16="http://schemas.microsoft.com/office/drawing/2014/main" id="{F54537FF-5F67-4129-909E-E154393CE972}"/>
                </a:ext>
              </a:extLst>
            </p:cNvPr>
            <p:cNvSpPr/>
            <p:nvPr/>
          </p:nvSpPr>
          <p:spPr>
            <a:xfrm>
              <a:off x="13042940" y="3002280"/>
              <a:ext cx="595313" cy="595313"/>
            </a:xfrm>
            <a:prstGeom prst="roundRect">
              <a:avLst>
                <a:gd name="adj" fmla="val 15358451"/>
              </a:avLst>
            </a:prstGeom>
            <a:solidFill>
              <a:srgbClr val="403CCF"/>
            </a:solidFill>
            <a:ln/>
          </p:spPr>
          <p:txBody>
            <a:bodyPr/>
            <a:lstStyle/>
            <a:p>
              <a:endParaRPr lang="en-US"/>
            </a:p>
          </p:txBody>
        </p:sp>
        <p:pic>
          <p:nvPicPr>
            <p:cNvPr id="11" name="Image 0" descr="preencoded.png">
              <a:extLst>
                <a:ext uri="{FF2B5EF4-FFF2-40B4-BE49-F238E27FC236}">
                  <a16:creationId xmlns:a16="http://schemas.microsoft.com/office/drawing/2014/main" id="{92E5E23D-C164-CCFB-D1E5-F6A9920FD02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06651" y="3165872"/>
              <a:ext cx="267891" cy="267891"/>
            </a:xfrm>
            <a:prstGeom prst="rect">
              <a:avLst/>
            </a:prstGeom>
          </p:spPr>
        </p:pic>
        <p:sp>
          <p:nvSpPr>
            <p:cNvPr id="12" name="Text 3">
              <a:extLst>
                <a:ext uri="{FF2B5EF4-FFF2-40B4-BE49-F238E27FC236}">
                  <a16:creationId xmlns:a16="http://schemas.microsoft.com/office/drawing/2014/main" id="{745C7E00-20AD-0A53-2CE3-2CF923E02147}"/>
                </a:ext>
              </a:extLst>
            </p:cNvPr>
            <p:cNvSpPr/>
            <p:nvPr/>
          </p:nvSpPr>
          <p:spPr>
            <a:xfrm>
              <a:off x="11157347"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المفهوم العلمي</a:t>
              </a:r>
              <a:endParaRPr lang="en-US" sz="1950" dirty="0"/>
            </a:p>
          </p:txBody>
        </p:sp>
        <p:sp>
          <p:nvSpPr>
            <p:cNvPr id="13" name="Text 4">
              <a:extLst>
                <a:ext uri="{FF2B5EF4-FFF2-40B4-BE49-F238E27FC236}">
                  <a16:creationId xmlns:a16="http://schemas.microsoft.com/office/drawing/2014/main" id="{2EAE85DE-3A1A-B378-EB7B-4207AF92F771}"/>
                </a:ext>
              </a:extLst>
            </p:cNvPr>
            <p:cNvSpPr/>
            <p:nvPr/>
          </p:nvSpPr>
          <p:spPr>
            <a:xfrm>
              <a:off x="9819680" y="42251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البيانات والمعلومات التي يتم الحصول عليها من خلال تنفيذ البحث العلمي</a:t>
              </a:r>
              <a:endParaRPr lang="en-US" sz="1550" dirty="0"/>
            </a:p>
          </p:txBody>
        </p:sp>
        <p:sp>
          <p:nvSpPr>
            <p:cNvPr id="14" name="Shape 5">
              <a:extLst>
                <a:ext uri="{FF2B5EF4-FFF2-40B4-BE49-F238E27FC236}">
                  <a16:creationId xmlns:a16="http://schemas.microsoft.com/office/drawing/2014/main" id="{DCE4C2AD-B491-5CBD-24B1-AD6313E0EABB}"/>
                </a:ext>
              </a:extLst>
            </p:cNvPr>
            <p:cNvSpPr/>
            <p:nvPr/>
          </p:nvSpPr>
          <p:spPr>
            <a:xfrm>
              <a:off x="5207556" y="2803922"/>
              <a:ext cx="4215408" cy="2254687"/>
            </a:xfrm>
            <a:prstGeom prst="roundRect">
              <a:avLst>
                <a:gd name="adj" fmla="val 1320"/>
              </a:avLst>
            </a:prstGeom>
            <a:solidFill>
              <a:srgbClr val="EAE8F3"/>
            </a:solidFill>
            <a:ln/>
          </p:spPr>
          <p:txBody>
            <a:bodyPr/>
            <a:lstStyle/>
            <a:p>
              <a:endParaRPr lang="en-US"/>
            </a:p>
          </p:txBody>
        </p:sp>
        <p:sp>
          <p:nvSpPr>
            <p:cNvPr id="15" name="Shape 6">
              <a:extLst>
                <a:ext uri="{FF2B5EF4-FFF2-40B4-BE49-F238E27FC236}">
                  <a16:creationId xmlns:a16="http://schemas.microsoft.com/office/drawing/2014/main" id="{3B0F286C-8E14-8839-87BA-B495FABD938B}"/>
                </a:ext>
              </a:extLst>
            </p:cNvPr>
            <p:cNvSpPr/>
            <p:nvPr/>
          </p:nvSpPr>
          <p:spPr>
            <a:xfrm>
              <a:off x="8629293" y="3002280"/>
              <a:ext cx="595313" cy="595313"/>
            </a:xfrm>
            <a:prstGeom prst="roundRect">
              <a:avLst>
                <a:gd name="adj" fmla="val 15358451"/>
              </a:avLst>
            </a:prstGeom>
            <a:solidFill>
              <a:srgbClr val="403CCF"/>
            </a:solidFill>
            <a:ln/>
          </p:spPr>
          <p:txBody>
            <a:bodyPr/>
            <a:lstStyle/>
            <a:p>
              <a:endParaRPr lang="en-US"/>
            </a:p>
          </p:txBody>
        </p:sp>
        <p:pic>
          <p:nvPicPr>
            <p:cNvPr id="16" name="Image 1" descr="preencoded.png">
              <a:extLst>
                <a:ext uri="{FF2B5EF4-FFF2-40B4-BE49-F238E27FC236}">
                  <a16:creationId xmlns:a16="http://schemas.microsoft.com/office/drawing/2014/main" id="{57227996-5E15-149A-E75E-CA3E0902FB9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93004" y="3165872"/>
              <a:ext cx="267891" cy="267891"/>
            </a:xfrm>
            <a:prstGeom prst="rect">
              <a:avLst/>
            </a:prstGeom>
          </p:spPr>
        </p:pic>
        <p:sp>
          <p:nvSpPr>
            <p:cNvPr id="17" name="Text 7">
              <a:extLst>
                <a:ext uri="{FF2B5EF4-FFF2-40B4-BE49-F238E27FC236}">
                  <a16:creationId xmlns:a16="http://schemas.microsoft.com/office/drawing/2014/main" id="{F7FECC16-1FAC-2C83-1E5C-78CC07A113A1}"/>
                </a:ext>
              </a:extLst>
            </p:cNvPr>
            <p:cNvSpPr/>
            <p:nvPr/>
          </p:nvSpPr>
          <p:spPr>
            <a:xfrm>
              <a:off x="6743700"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الإجابة على الفروض</a:t>
              </a:r>
              <a:endParaRPr lang="en-US" sz="1950" dirty="0"/>
            </a:p>
          </p:txBody>
        </p:sp>
        <p:sp>
          <p:nvSpPr>
            <p:cNvPr id="18" name="Text 8">
              <a:extLst>
                <a:ext uri="{FF2B5EF4-FFF2-40B4-BE49-F238E27FC236}">
                  <a16:creationId xmlns:a16="http://schemas.microsoft.com/office/drawing/2014/main" id="{3810CB0C-ED84-F17B-259E-7561D770A36A}"/>
                </a:ext>
              </a:extLst>
            </p:cNvPr>
            <p:cNvSpPr/>
            <p:nvPr/>
          </p:nvSpPr>
          <p:spPr>
            <a:xfrm>
              <a:off x="5405914" y="4225171"/>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تعبر عن الإجابات المُؤكدة أو النافية للفروض التي تم طرحها في بداية الدراسة</a:t>
              </a:r>
              <a:endParaRPr lang="en-US" sz="1550" dirty="0"/>
            </a:p>
          </p:txBody>
        </p:sp>
        <p:sp>
          <p:nvSpPr>
            <p:cNvPr id="19" name="Shape 9">
              <a:extLst>
                <a:ext uri="{FF2B5EF4-FFF2-40B4-BE49-F238E27FC236}">
                  <a16:creationId xmlns:a16="http://schemas.microsoft.com/office/drawing/2014/main" id="{7D2BDC9A-15E5-442F-6A05-B20AF6924F5C}"/>
                </a:ext>
              </a:extLst>
            </p:cNvPr>
            <p:cNvSpPr/>
            <p:nvPr/>
          </p:nvSpPr>
          <p:spPr>
            <a:xfrm>
              <a:off x="793909" y="2803922"/>
              <a:ext cx="4215289" cy="2254687"/>
            </a:xfrm>
            <a:prstGeom prst="roundRect">
              <a:avLst>
                <a:gd name="adj" fmla="val 1320"/>
              </a:avLst>
            </a:prstGeom>
            <a:solidFill>
              <a:srgbClr val="EAE8F3"/>
            </a:solidFill>
            <a:ln/>
          </p:spPr>
          <p:txBody>
            <a:bodyPr/>
            <a:lstStyle/>
            <a:p>
              <a:endParaRPr lang="en-US"/>
            </a:p>
          </p:txBody>
        </p:sp>
        <p:sp>
          <p:nvSpPr>
            <p:cNvPr id="20" name="Shape 10">
              <a:extLst>
                <a:ext uri="{FF2B5EF4-FFF2-40B4-BE49-F238E27FC236}">
                  <a16:creationId xmlns:a16="http://schemas.microsoft.com/office/drawing/2014/main" id="{366DBF8A-5C76-1C69-07B2-E645EB0B7439}"/>
                </a:ext>
              </a:extLst>
            </p:cNvPr>
            <p:cNvSpPr/>
            <p:nvPr/>
          </p:nvSpPr>
          <p:spPr>
            <a:xfrm>
              <a:off x="4215527" y="3002280"/>
              <a:ext cx="595313" cy="595313"/>
            </a:xfrm>
            <a:prstGeom prst="roundRect">
              <a:avLst>
                <a:gd name="adj" fmla="val 15358451"/>
              </a:avLst>
            </a:prstGeom>
            <a:solidFill>
              <a:srgbClr val="403CCF"/>
            </a:solidFill>
            <a:ln/>
          </p:spPr>
          <p:txBody>
            <a:bodyPr/>
            <a:lstStyle/>
            <a:p>
              <a:endParaRPr lang="en-US"/>
            </a:p>
          </p:txBody>
        </p:sp>
        <p:pic>
          <p:nvPicPr>
            <p:cNvPr id="21" name="Image 2" descr="preencoded.png">
              <a:extLst>
                <a:ext uri="{FF2B5EF4-FFF2-40B4-BE49-F238E27FC236}">
                  <a16:creationId xmlns:a16="http://schemas.microsoft.com/office/drawing/2014/main" id="{B2187822-E72B-D642-79EE-B4C22CD802A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379238" y="3165872"/>
              <a:ext cx="267891" cy="267891"/>
            </a:xfrm>
            <a:prstGeom prst="rect">
              <a:avLst/>
            </a:prstGeom>
          </p:spPr>
        </p:pic>
        <p:sp>
          <p:nvSpPr>
            <p:cNvPr id="22" name="Text 11">
              <a:extLst>
                <a:ext uri="{FF2B5EF4-FFF2-40B4-BE49-F238E27FC236}">
                  <a16:creationId xmlns:a16="http://schemas.microsoft.com/office/drawing/2014/main" id="{CB98EC4C-E0FC-C7AD-0D0B-CCB23AA113A4}"/>
                </a:ext>
              </a:extLst>
            </p:cNvPr>
            <p:cNvSpPr/>
            <p:nvPr/>
          </p:nvSpPr>
          <p:spPr>
            <a:xfrm>
              <a:off x="2329934"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التحليل المنهجي</a:t>
              </a:r>
              <a:endParaRPr lang="en-US" sz="1950" dirty="0"/>
            </a:p>
          </p:txBody>
        </p:sp>
        <p:sp>
          <p:nvSpPr>
            <p:cNvPr id="23" name="Text 12">
              <a:extLst>
                <a:ext uri="{FF2B5EF4-FFF2-40B4-BE49-F238E27FC236}">
                  <a16:creationId xmlns:a16="http://schemas.microsoft.com/office/drawing/2014/main" id="{ECC3296B-956F-EB2C-1B4A-1C32EA7674D6}"/>
                </a:ext>
              </a:extLst>
            </p:cNvPr>
            <p:cNvSpPr/>
            <p:nvPr/>
          </p:nvSpPr>
          <p:spPr>
            <a:xfrm>
              <a:off x="992267" y="42251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تعتمد على البيانات التي تم جمعها وتحليلها بطريقة منهجية ودقيقة</a:t>
              </a:r>
              <a:endParaRPr lang="en-US" sz="1550" dirty="0"/>
            </a:p>
          </p:txBody>
        </p:sp>
        <p:sp>
          <p:nvSpPr>
            <p:cNvPr id="24" name="Shape 13">
              <a:extLst>
                <a:ext uri="{FF2B5EF4-FFF2-40B4-BE49-F238E27FC236}">
                  <a16:creationId xmlns:a16="http://schemas.microsoft.com/office/drawing/2014/main" id="{9D94CF7E-0266-36FE-35D8-E78EA4D3584B}"/>
                </a:ext>
              </a:extLst>
            </p:cNvPr>
            <p:cNvSpPr/>
            <p:nvPr/>
          </p:nvSpPr>
          <p:spPr>
            <a:xfrm>
              <a:off x="793790" y="5281851"/>
              <a:ext cx="13042821" cy="1160740"/>
            </a:xfrm>
            <a:prstGeom prst="roundRect">
              <a:avLst>
                <a:gd name="adj" fmla="val 2565"/>
              </a:avLst>
            </a:prstGeom>
            <a:solidFill>
              <a:srgbClr val="C3C2F0"/>
            </a:solidFill>
            <a:ln/>
          </p:spPr>
          <p:txBody>
            <a:bodyPr/>
            <a:lstStyle/>
            <a:p>
              <a:endParaRPr lang="en-US"/>
            </a:p>
          </p:txBody>
        </p:sp>
        <p:pic>
          <p:nvPicPr>
            <p:cNvPr id="26" name="Image 3" descr="preencoded.png">
              <a:extLst>
                <a:ext uri="{FF2B5EF4-FFF2-40B4-BE49-F238E27FC236}">
                  <a16:creationId xmlns:a16="http://schemas.microsoft.com/office/drawing/2014/main" id="{97176876-688A-4555-5E9F-F4555595DED6}"/>
                </a:ext>
              </a:extLst>
            </p:cNvPr>
            <p:cNvPicPr>
              <a:picLocks noChangeAspect="1"/>
            </p:cNvPicPr>
            <p:nvPr/>
          </p:nvPicPr>
          <p:blipFill>
            <a:blip r:embed="rId6"/>
            <a:stretch>
              <a:fillRect/>
            </a:stretch>
          </p:blipFill>
          <p:spPr>
            <a:xfrm>
              <a:off x="992148" y="5577126"/>
              <a:ext cx="248007" cy="198358"/>
            </a:xfrm>
            <a:prstGeom prst="rect">
              <a:avLst/>
            </a:prstGeom>
          </p:spPr>
        </p:pic>
        <p:sp>
          <p:nvSpPr>
            <p:cNvPr id="27" name="Text 14">
              <a:extLst>
                <a:ext uri="{FF2B5EF4-FFF2-40B4-BE49-F238E27FC236}">
                  <a16:creationId xmlns:a16="http://schemas.microsoft.com/office/drawing/2014/main" id="{BB91AB82-BBE8-D253-94D0-A8640F1DC05A}"/>
                </a:ext>
              </a:extLst>
            </p:cNvPr>
            <p:cNvSpPr/>
            <p:nvPr/>
          </p:nvSpPr>
          <p:spPr>
            <a:xfrm>
              <a:off x="1438513" y="5529739"/>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النتائج هي مجموعة من البنود التي تعبر عن إجابة وافية للأسئلة أو الفرضيات التي يصيغها الباحث العلمي بعد عرض المقدمة، وهي إما مُؤكدة للفروض أو نافية لها.</a:t>
              </a:r>
              <a:endParaRPr lang="en-US" sz="1550" dirty="0"/>
            </a:p>
          </p:txBody>
        </p:sp>
      </p:grpSp>
    </p:spTree>
    <p:extLst>
      <p:ext uri="{BB962C8B-B14F-4D97-AF65-F5344CB8AC3E}">
        <p14:creationId xmlns:p14="http://schemas.microsoft.com/office/powerpoint/2010/main" val="381806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9F0BA-701C-DD73-6B60-3C0FD4D167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80BEB7-FD51-A375-1EAB-9528443C149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4BF696-8863-893F-2C65-0E991F3B113C}"/>
              </a:ext>
            </a:extLst>
          </p:cNvPr>
          <p:cNvSpPr txBox="1"/>
          <p:nvPr/>
        </p:nvSpPr>
        <p:spPr>
          <a:xfrm>
            <a:off x="4041493" y="624997"/>
            <a:ext cx="4667609"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موضع نتائج البحث في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E5AAA00-3650-8D07-5F72-A7C393F7DA2E}"/>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FE0DC8-CF60-3801-01C6-AB19CCA37D45}"/>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09B14A-4FC8-8F88-A5E9-79516A7CEA23}"/>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B6A0E2F-8C65-8BB6-CD02-692D1D2428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D37E9D-79E5-2368-8D21-659431D25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89CC854-B169-E7F7-BF9A-35191A6FCD0B}"/>
              </a:ext>
            </a:extLst>
          </p:cNvPr>
          <p:cNvGrpSpPr/>
          <p:nvPr/>
        </p:nvGrpSpPr>
        <p:grpSpPr>
          <a:xfrm>
            <a:off x="591016" y="1555043"/>
            <a:ext cx="11188390" cy="4417389"/>
            <a:chOff x="793790" y="2653546"/>
            <a:chExt cx="13042821" cy="3939420"/>
          </a:xfrm>
        </p:grpSpPr>
        <p:sp>
          <p:nvSpPr>
            <p:cNvPr id="8" name="Shape 1">
              <a:extLst>
                <a:ext uri="{FF2B5EF4-FFF2-40B4-BE49-F238E27FC236}">
                  <a16:creationId xmlns:a16="http://schemas.microsoft.com/office/drawing/2014/main" id="{28EA8745-52BA-C77F-1B34-B7FC274FE90E}"/>
                </a:ext>
              </a:extLst>
            </p:cNvPr>
            <p:cNvSpPr/>
            <p:nvPr/>
          </p:nvSpPr>
          <p:spPr>
            <a:xfrm>
              <a:off x="793790" y="4194096"/>
              <a:ext cx="13042821" cy="22860"/>
            </a:xfrm>
            <a:prstGeom prst="roundRect">
              <a:avLst>
                <a:gd name="adj" fmla="val 130232"/>
              </a:avLst>
            </a:prstGeom>
            <a:solidFill>
              <a:srgbClr val="D0CED9"/>
            </a:solidFill>
            <a:ln/>
          </p:spPr>
          <p:txBody>
            <a:bodyPr/>
            <a:lstStyle/>
            <a:p>
              <a:endParaRPr lang="en-US"/>
            </a:p>
          </p:txBody>
        </p:sp>
        <p:sp>
          <p:nvSpPr>
            <p:cNvPr id="9" name="Shape 2">
              <a:extLst>
                <a:ext uri="{FF2B5EF4-FFF2-40B4-BE49-F238E27FC236}">
                  <a16:creationId xmlns:a16="http://schemas.microsoft.com/office/drawing/2014/main" id="{A6E4FE16-31C8-D3FD-36C5-AAA1DFCD40C6}"/>
                </a:ext>
              </a:extLst>
            </p:cNvPr>
            <p:cNvSpPr/>
            <p:nvPr/>
          </p:nvSpPr>
          <p:spPr>
            <a:xfrm>
              <a:off x="11291054" y="3598783"/>
              <a:ext cx="22860" cy="595313"/>
            </a:xfrm>
            <a:prstGeom prst="roundRect">
              <a:avLst>
                <a:gd name="adj" fmla="val 130232"/>
              </a:avLst>
            </a:prstGeom>
            <a:solidFill>
              <a:srgbClr val="D0CED9"/>
            </a:solidFill>
            <a:ln/>
          </p:spPr>
          <p:txBody>
            <a:bodyPr/>
            <a:lstStyle/>
            <a:p>
              <a:endParaRPr lang="en-US"/>
            </a:p>
          </p:txBody>
        </p:sp>
        <p:sp>
          <p:nvSpPr>
            <p:cNvPr id="11" name="Shape 3">
              <a:extLst>
                <a:ext uri="{FF2B5EF4-FFF2-40B4-BE49-F238E27FC236}">
                  <a16:creationId xmlns:a16="http://schemas.microsoft.com/office/drawing/2014/main" id="{9D260E35-AB2A-1991-4C11-9DF0CC0B6121}"/>
                </a:ext>
              </a:extLst>
            </p:cNvPr>
            <p:cNvSpPr/>
            <p:nvPr/>
          </p:nvSpPr>
          <p:spPr>
            <a:xfrm>
              <a:off x="11079242" y="3970853"/>
              <a:ext cx="446484" cy="446484"/>
            </a:xfrm>
            <a:prstGeom prst="roundRect">
              <a:avLst>
                <a:gd name="adj" fmla="val 6668"/>
              </a:avLst>
            </a:prstGeom>
            <a:solidFill>
              <a:srgbClr val="EAE8F3"/>
            </a:solidFill>
            <a:ln/>
          </p:spPr>
          <p:txBody>
            <a:bodyPr/>
            <a:lstStyle/>
            <a:p>
              <a:endParaRPr lang="en-US"/>
            </a:p>
          </p:txBody>
        </p:sp>
        <p:sp>
          <p:nvSpPr>
            <p:cNvPr id="12" name="Text 4">
              <a:extLst>
                <a:ext uri="{FF2B5EF4-FFF2-40B4-BE49-F238E27FC236}">
                  <a16:creationId xmlns:a16="http://schemas.microsoft.com/office/drawing/2014/main" id="{E78DFCE0-FF0A-34C5-CFB0-074F88ED87EC}"/>
                </a:ext>
              </a:extLst>
            </p:cNvPr>
            <p:cNvSpPr/>
            <p:nvPr/>
          </p:nvSpPr>
          <p:spPr>
            <a:xfrm>
              <a:off x="1115365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3" name="Text 5">
              <a:extLst>
                <a:ext uri="{FF2B5EF4-FFF2-40B4-BE49-F238E27FC236}">
                  <a16:creationId xmlns:a16="http://schemas.microsoft.com/office/drawing/2014/main" id="{582D6101-9B5F-8B5D-265D-0B316AB3516D}"/>
                </a:ext>
              </a:extLst>
            </p:cNvPr>
            <p:cNvSpPr/>
            <p:nvPr/>
          </p:nvSpPr>
          <p:spPr>
            <a:xfrm>
              <a:off x="9990653" y="2653546"/>
              <a:ext cx="2623661"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المقدمة والإطار النظري</a:t>
              </a:r>
              <a:endParaRPr lang="en-US" sz="1950" dirty="0"/>
            </a:p>
          </p:txBody>
        </p:sp>
        <p:sp>
          <p:nvSpPr>
            <p:cNvPr id="14" name="Text 6">
              <a:extLst>
                <a:ext uri="{FF2B5EF4-FFF2-40B4-BE49-F238E27FC236}">
                  <a16:creationId xmlns:a16="http://schemas.microsoft.com/office/drawing/2014/main" id="{61120908-0186-0DEE-6206-72C6EFDF6C43}"/>
                </a:ext>
              </a:extLst>
            </p:cNvPr>
            <p:cNvSpPr/>
            <p:nvPr/>
          </p:nvSpPr>
          <p:spPr>
            <a:xfrm>
              <a:off x="8966716" y="3082766"/>
              <a:ext cx="4671536"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عرض المشكلة والدراسات السابقة</a:t>
              </a:r>
              <a:endParaRPr lang="en-US" sz="1550" dirty="0"/>
            </a:p>
          </p:txBody>
        </p:sp>
        <p:sp>
          <p:nvSpPr>
            <p:cNvPr id="15" name="Shape 7">
              <a:extLst>
                <a:ext uri="{FF2B5EF4-FFF2-40B4-BE49-F238E27FC236}">
                  <a16:creationId xmlns:a16="http://schemas.microsoft.com/office/drawing/2014/main" id="{5FE01FF9-02BE-86BA-773D-C8BB902B0325}"/>
                </a:ext>
              </a:extLst>
            </p:cNvPr>
            <p:cNvSpPr/>
            <p:nvPr/>
          </p:nvSpPr>
          <p:spPr>
            <a:xfrm>
              <a:off x="8632984" y="4194096"/>
              <a:ext cx="22860" cy="595313"/>
            </a:xfrm>
            <a:prstGeom prst="roundRect">
              <a:avLst>
                <a:gd name="adj" fmla="val 130232"/>
              </a:avLst>
            </a:prstGeom>
            <a:solidFill>
              <a:srgbClr val="D0CED9"/>
            </a:solidFill>
            <a:ln/>
          </p:spPr>
          <p:txBody>
            <a:bodyPr/>
            <a:lstStyle/>
            <a:p>
              <a:endParaRPr lang="en-US"/>
            </a:p>
          </p:txBody>
        </p:sp>
        <p:sp>
          <p:nvSpPr>
            <p:cNvPr id="16" name="Shape 8">
              <a:extLst>
                <a:ext uri="{FF2B5EF4-FFF2-40B4-BE49-F238E27FC236}">
                  <a16:creationId xmlns:a16="http://schemas.microsoft.com/office/drawing/2014/main" id="{E57FFE59-FE4D-CAC3-AAB5-E73E0BB23C20}"/>
                </a:ext>
              </a:extLst>
            </p:cNvPr>
            <p:cNvSpPr/>
            <p:nvPr/>
          </p:nvSpPr>
          <p:spPr>
            <a:xfrm>
              <a:off x="8421172" y="3970853"/>
              <a:ext cx="446484" cy="446484"/>
            </a:xfrm>
            <a:prstGeom prst="roundRect">
              <a:avLst>
                <a:gd name="adj" fmla="val 6668"/>
              </a:avLst>
            </a:prstGeom>
            <a:solidFill>
              <a:srgbClr val="EAE8F3"/>
            </a:solidFill>
            <a:ln/>
          </p:spPr>
          <p:txBody>
            <a:bodyPr/>
            <a:lstStyle/>
            <a:p>
              <a:endParaRPr lang="en-US"/>
            </a:p>
          </p:txBody>
        </p:sp>
        <p:sp>
          <p:nvSpPr>
            <p:cNvPr id="17" name="Text 9">
              <a:extLst>
                <a:ext uri="{FF2B5EF4-FFF2-40B4-BE49-F238E27FC236}">
                  <a16:creationId xmlns:a16="http://schemas.microsoft.com/office/drawing/2014/main" id="{C7FBB7B5-3315-3E2A-0170-97B10F7C1376}"/>
                </a:ext>
              </a:extLst>
            </p:cNvPr>
            <p:cNvSpPr/>
            <p:nvPr/>
          </p:nvSpPr>
          <p:spPr>
            <a:xfrm>
              <a:off x="849558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8" name="Text 10">
              <a:extLst>
                <a:ext uri="{FF2B5EF4-FFF2-40B4-BE49-F238E27FC236}">
                  <a16:creationId xmlns:a16="http://schemas.microsoft.com/office/drawing/2014/main" id="{425623E2-5197-7D38-681C-E1E0973730A6}"/>
                </a:ext>
              </a:extLst>
            </p:cNvPr>
            <p:cNvSpPr/>
            <p:nvPr/>
          </p:nvSpPr>
          <p:spPr>
            <a:xfrm>
              <a:off x="7403902" y="4987885"/>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المنهجية</a:t>
              </a:r>
              <a:endParaRPr lang="en-US" sz="1950" dirty="0"/>
            </a:p>
          </p:txBody>
        </p:sp>
        <p:sp>
          <p:nvSpPr>
            <p:cNvPr id="19" name="Text 11">
              <a:extLst>
                <a:ext uri="{FF2B5EF4-FFF2-40B4-BE49-F238E27FC236}">
                  <a16:creationId xmlns:a16="http://schemas.microsoft.com/office/drawing/2014/main" id="{09D9E0FE-C604-0558-1B74-06885E47E274}"/>
                </a:ext>
              </a:extLst>
            </p:cNvPr>
            <p:cNvSpPr/>
            <p:nvPr/>
          </p:nvSpPr>
          <p:spPr>
            <a:xfrm>
              <a:off x="6308527" y="541710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أدوات وإجراءات البحث</a:t>
              </a:r>
              <a:endParaRPr lang="en-US" sz="1550" dirty="0"/>
            </a:p>
          </p:txBody>
        </p:sp>
        <p:sp>
          <p:nvSpPr>
            <p:cNvPr id="20" name="Shape 12">
              <a:extLst>
                <a:ext uri="{FF2B5EF4-FFF2-40B4-BE49-F238E27FC236}">
                  <a16:creationId xmlns:a16="http://schemas.microsoft.com/office/drawing/2014/main" id="{AF77A907-B506-690B-0919-93D7150702C0}"/>
                </a:ext>
              </a:extLst>
            </p:cNvPr>
            <p:cNvSpPr/>
            <p:nvPr/>
          </p:nvSpPr>
          <p:spPr>
            <a:xfrm>
              <a:off x="5974794" y="3598783"/>
              <a:ext cx="22860" cy="595313"/>
            </a:xfrm>
            <a:prstGeom prst="roundRect">
              <a:avLst>
                <a:gd name="adj" fmla="val 130232"/>
              </a:avLst>
            </a:prstGeom>
            <a:solidFill>
              <a:srgbClr val="D0CED9"/>
            </a:solidFill>
            <a:ln/>
          </p:spPr>
          <p:txBody>
            <a:bodyPr/>
            <a:lstStyle/>
            <a:p>
              <a:endParaRPr lang="en-US"/>
            </a:p>
          </p:txBody>
        </p:sp>
        <p:sp>
          <p:nvSpPr>
            <p:cNvPr id="21" name="Shape 13">
              <a:extLst>
                <a:ext uri="{FF2B5EF4-FFF2-40B4-BE49-F238E27FC236}">
                  <a16:creationId xmlns:a16="http://schemas.microsoft.com/office/drawing/2014/main" id="{95C99BD0-D664-2FBD-52B7-973BAD57F302}"/>
                </a:ext>
              </a:extLst>
            </p:cNvPr>
            <p:cNvSpPr/>
            <p:nvPr/>
          </p:nvSpPr>
          <p:spPr>
            <a:xfrm>
              <a:off x="5762982" y="3970853"/>
              <a:ext cx="446484" cy="446484"/>
            </a:xfrm>
            <a:prstGeom prst="roundRect">
              <a:avLst>
                <a:gd name="adj" fmla="val 6668"/>
              </a:avLst>
            </a:prstGeom>
            <a:solidFill>
              <a:srgbClr val="EAE8F3"/>
            </a:solidFill>
            <a:ln/>
          </p:spPr>
          <p:txBody>
            <a:bodyPr/>
            <a:lstStyle/>
            <a:p>
              <a:endParaRPr lang="en-US"/>
            </a:p>
          </p:txBody>
        </p:sp>
        <p:sp>
          <p:nvSpPr>
            <p:cNvPr id="22" name="Text 14">
              <a:extLst>
                <a:ext uri="{FF2B5EF4-FFF2-40B4-BE49-F238E27FC236}">
                  <a16:creationId xmlns:a16="http://schemas.microsoft.com/office/drawing/2014/main" id="{5417DEB1-F520-9DDF-4B23-E0CFC9746B8B}"/>
                </a:ext>
              </a:extLst>
            </p:cNvPr>
            <p:cNvSpPr/>
            <p:nvPr/>
          </p:nvSpPr>
          <p:spPr>
            <a:xfrm>
              <a:off x="583739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3" name="Text 15">
              <a:extLst>
                <a:ext uri="{FF2B5EF4-FFF2-40B4-BE49-F238E27FC236}">
                  <a16:creationId xmlns:a16="http://schemas.microsoft.com/office/drawing/2014/main" id="{1BC5A604-8EC7-73D0-4772-097C9ECB2E1D}"/>
                </a:ext>
              </a:extLst>
            </p:cNvPr>
            <p:cNvSpPr/>
            <p:nvPr/>
          </p:nvSpPr>
          <p:spPr>
            <a:xfrm>
              <a:off x="4745712" y="2653546"/>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النتائج</a:t>
              </a:r>
              <a:endParaRPr lang="en-US" sz="1950" dirty="0"/>
            </a:p>
          </p:txBody>
        </p:sp>
        <p:sp>
          <p:nvSpPr>
            <p:cNvPr id="24" name="Text 16">
              <a:extLst>
                <a:ext uri="{FF2B5EF4-FFF2-40B4-BE49-F238E27FC236}">
                  <a16:creationId xmlns:a16="http://schemas.microsoft.com/office/drawing/2014/main" id="{EC7EDE15-63D5-64DF-C21D-623EC2D2BC89}"/>
                </a:ext>
              </a:extLst>
            </p:cNvPr>
            <p:cNvSpPr/>
            <p:nvPr/>
          </p:nvSpPr>
          <p:spPr>
            <a:xfrm>
              <a:off x="3650337" y="308276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highlight>
                    <a:srgbClr val="E7E0FF"/>
                  </a:highlight>
                  <a:latin typeface="Alexandria" pitchFamily="34" charset="0"/>
                  <a:ea typeface="Alexandria" pitchFamily="34" charset="-122"/>
                  <a:cs typeface="Alexandria" pitchFamily="34" charset="-120"/>
                </a:rPr>
                <a:t>المحطة قبل الأخيرة</a:t>
              </a:r>
              <a:r>
                <a:rPr lang="en-US" sz="1550" dirty="0">
                  <a:solidFill>
                    <a:srgbClr val="49495A"/>
                  </a:solidFill>
                  <a:latin typeface="Alexandria" pitchFamily="34" charset="0"/>
                  <a:ea typeface="Alexandria" pitchFamily="34" charset="-122"/>
                  <a:cs typeface="Alexandria" pitchFamily="34" charset="-120"/>
                </a:rPr>
                <a:t> في الرسالة</a:t>
              </a:r>
              <a:endParaRPr lang="en-US" sz="1550" dirty="0"/>
            </a:p>
          </p:txBody>
        </p:sp>
        <p:sp>
          <p:nvSpPr>
            <p:cNvPr id="26" name="Shape 17">
              <a:extLst>
                <a:ext uri="{FF2B5EF4-FFF2-40B4-BE49-F238E27FC236}">
                  <a16:creationId xmlns:a16="http://schemas.microsoft.com/office/drawing/2014/main" id="{A5B026D8-28F4-594C-3980-ADC7DBE97CD3}"/>
                </a:ext>
              </a:extLst>
            </p:cNvPr>
            <p:cNvSpPr/>
            <p:nvPr/>
          </p:nvSpPr>
          <p:spPr>
            <a:xfrm>
              <a:off x="3316605" y="4194096"/>
              <a:ext cx="22860" cy="595313"/>
            </a:xfrm>
            <a:prstGeom prst="roundRect">
              <a:avLst>
                <a:gd name="adj" fmla="val 130232"/>
              </a:avLst>
            </a:prstGeom>
            <a:solidFill>
              <a:srgbClr val="D0CED9"/>
            </a:solidFill>
            <a:ln/>
          </p:spPr>
          <p:txBody>
            <a:bodyPr/>
            <a:lstStyle/>
            <a:p>
              <a:endParaRPr lang="en-US"/>
            </a:p>
          </p:txBody>
        </p:sp>
        <p:sp>
          <p:nvSpPr>
            <p:cNvPr id="27" name="Shape 18">
              <a:extLst>
                <a:ext uri="{FF2B5EF4-FFF2-40B4-BE49-F238E27FC236}">
                  <a16:creationId xmlns:a16="http://schemas.microsoft.com/office/drawing/2014/main" id="{FF9A0379-26C8-7297-6E6C-A6C003D98044}"/>
                </a:ext>
              </a:extLst>
            </p:cNvPr>
            <p:cNvSpPr/>
            <p:nvPr/>
          </p:nvSpPr>
          <p:spPr>
            <a:xfrm>
              <a:off x="3104793" y="3970853"/>
              <a:ext cx="446484" cy="446484"/>
            </a:xfrm>
            <a:prstGeom prst="roundRect">
              <a:avLst>
                <a:gd name="adj" fmla="val 6668"/>
              </a:avLst>
            </a:prstGeom>
            <a:solidFill>
              <a:srgbClr val="EAE8F3"/>
            </a:solidFill>
            <a:ln/>
          </p:spPr>
          <p:txBody>
            <a:bodyPr/>
            <a:lstStyle/>
            <a:p>
              <a:endParaRPr lang="en-US"/>
            </a:p>
          </p:txBody>
        </p:sp>
        <p:sp>
          <p:nvSpPr>
            <p:cNvPr id="28" name="Text 19">
              <a:extLst>
                <a:ext uri="{FF2B5EF4-FFF2-40B4-BE49-F238E27FC236}">
                  <a16:creationId xmlns:a16="http://schemas.microsoft.com/office/drawing/2014/main" id="{A70DFF92-8579-182C-DA8F-19F57250CD50}"/>
                </a:ext>
              </a:extLst>
            </p:cNvPr>
            <p:cNvSpPr/>
            <p:nvPr/>
          </p:nvSpPr>
          <p:spPr>
            <a:xfrm>
              <a:off x="3179207"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4</a:t>
              </a:r>
              <a:endParaRPr lang="en-US" sz="2300" dirty="0"/>
            </a:p>
          </p:txBody>
        </p:sp>
        <p:sp>
          <p:nvSpPr>
            <p:cNvPr id="29" name="Text 20">
              <a:extLst>
                <a:ext uri="{FF2B5EF4-FFF2-40B4-BE49-F238E27FC236}">
                  <a16:creationId xmlns:a16="http://schemas.microsoft.com/office/drawing/2014/main" id="{47E00B35-2C3A-108E-9AB8-E530DD64A9DE}"/>
                </a:ext>
              </a:extLst>
            </p:cNvPr>
            <p:cNvSpPr/>
            <p:nvPr/>
          </p:nvSpPr>
          <p:spPr>
            <a:xfrm>
              <a:off x="2087523" y="4987885"/>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a:t>
              </a:r>
              <a:endParaRPr lang="en-US" sz="1950" dirty="0"/>
            </a:p>
          </p:txBody>
        </p:sp>
        <p:sp>
          <p:nvSpPr>
            <p:cNvPr id="30" name="Text 21">
              <a:extLst>
                <a:ext uri="{FF2B5EF4-FFF2-40B4-BE49-F238E27FC236}">
                  <a16:creationId xmlns:a16="http://schemas.microsoft.com/office/drawing/2014/main" id="{9F5C3607-79FC-2CBA-FC59-ADCC8B497D67}"/>
                </a:ext>
              </a:extLst>
            </p:cNvPr>
            <p:cNvSpPr/>
            <p:nvPr/>
          </p:nvSpPr>
          <p:spPr>
            <a:xfrm>
              <a:off x="992148" y="541710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المحطة الختامية: الحلول والمقترحات</a:t>
              </a:r>
              <a:endParaRPr lang="en-US" sz="1550" dirty="0"/>
            </a:p>
          </p:txBody>
        </p:sp>
        <p:sp>
          <p:nvSpPr>
            <p:cNvPr id="31" name="Text 22">
              <a:extLst>
                <a:ext uri="{FF2B5EF4-FFF2-40B4-BE49-F238E27FC236}">
                  <a16:creationId xmlns:a16="http://schemas.microsoft.com/office/drawing/2014/main" id="{3A9C4FC4-05E6-F04D-59E0-116130A0FDA3}"/>
                </a:ext>
              </a:extLst>
            </p:cNvPr>
            <p:cNvSpPr/>
            <p:nvPr/>
          </p:nvSpPr>
          <p:spPr>
            <a:xfrm>
              <a:off x="793790" y="5957887"/>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العلاقة البنائية هي التي تربط بين نتائج البحث العلمي وتوصياته، لذا ينبغي أن تكون النتائج ذات صبغة علمية ومُقننة بالشكل الصحيح، والتقنين هنا يعني الإسناد والبرهنة على صحة تلك النتائج.</a:t>
              </a:r>
              <a:endParaRPr lang="en-US" sz="1550" dirty="0"/>
            </a:p>
          </p:txBody>
        </p:sp>
      </p:grpSp>
    </p:spTree>
    <p:extLst>
      <p:ext uri="{BB962C8B-B14F-4D97-AF65-F5344CB8AC3E}">
        <p14:creationId xmlns:p14="http://schemas.microsoft.com/office/powerpoint/2010/main" val="3074614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76824-2A7B-666E-A549-5A1539B802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746DBB-D4B0-7C58-824D-AA11243E561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1704ED-9993-7914-497F-76EA3F304E25}"/>
              </a:ext>
            </a:extLst>
          </p:cNvPr>
          <p:cNvSpPr txBox="1"/>
          <p:nvPr/>
        </p:nvSpPr>
        <p:spPr>
          <a:xfrm>
            <a:off x="4097249" y="535286"/>
            <a:ext cx="4176955"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كتابة نتائج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82CADBF-2CC8-099E-1347-2D82A86EB734}"/>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3B25FF-551B-3D61-62B4-5FA601057774}"/>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E37FB1-3A4B-CBE2-0C0D-DCB954434B8A}"/>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5C072F-A3F3-8CD0-AC5B-8101FD5000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EDB29C-8235-B0BB-74FD-A13C80A628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FBAAB610-6041-7987-A617-1DEF27EC409C}"/>
              </a:ext>
            </a:extLst>
          </p:cNvPr>
          <p:cNvGrpSpPr/>
          <p:nvPr/>
        </p:nvGrpSpPr>
        <p:grpSpPr>
          <a:xfrm>
            <a:off x="702527" y="1635086"/>
            <a:ext cx="10939346" cy="4431177"/>
            <a:chOff x="793790" y="2358390"/>
            <a:chExt cx="13042821" cy="5176261"/>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41298" y="2358390"/>
              <a:ext cx="595313" cy="595313"/>
            </a:xfrm>
            <a:prstGeom prst="rect">
              <a:avLst/>
            </a:prstGeom>
          </p:spPr>
        </p:pic>
        <p:sp>
          <p:nvSpPr>
            <p:cNvPr id="8" name="Text 1"/>
            <p:cNvSpPr/>
            <p:nvPr/>
          </p:nvSpPr>
          <p:spPr>
            <a:xfrm>
              <a:off x="11155323" y="3201710"/>
              <a:ext cx="268128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دليل على الجهود البحثية</a:t>
              </a:r>
              <a:endParaRPr lang="en-US" sz="1950" dirty="0"/>
            </a:p>
          </p:txBody>
        </p:sp>
        <p:sp>
          <p:nvSpPr>
            <p:cNvPr id="9" name="Text 2"/>
            <p:cNvSpPr/>
            <p:nvPr/>
          </p:nvSpPr>
          <p:spPr>
            <a:xfrm>
              <a:off x="7439263" y="3630930"/>
              <a:ext cx="6397347"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تمثل نتائج البحث العلمي دليلاً واضحاً على ما قام به الباحث من جهود مضنية، والتي ساقته لتلك النتائج، وحبذا لو كانت منطقية تتوافق مع طبيعة البحث العلمي.</a:t>
              </a:r>
              <a:endParaRPr lang="en-US" sz="1550" dirty="0"/>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95943" y="2358390"/>
              <a:ext cx="595313" cy="595313"/>
            </a:xfrm>
            <a:prstGeom prst="rect">
              <a:avLst/>
            </a:prstGeom>
          </p:spPr>
        </p:pic>
        <p:sp>
          <p:nvSpPr>
            <p:cNvPr id="12" name="Text 3"/>
            <p:cNvSpPr/>
            <p:nvPr/>
          </p:nvSpPr>
          <p:spPr>
            <a:xfrm>
              <a:off x="4710351" y="32017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أهمية للمقيّمين</a:t>
              </a:r>
              <a:endParaRPr lang="en-US" sz="1950" dirty="0"/>
            </a:p>
          </p:txBody>
        </p:sp>
        <p:sp>
          <p:nvSpPr>
            <p:cNvPr id="13" name="Text 4"/>
            <p:cNvSpPr/>
            <p:nvPr/>
          </p:nvSpPr>
          <p:spPr>
            <a:xfrm>
              <a:off x="793790" y="3630930"/>
              <a:ext cx="6397466"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تعد نتائج البحث العلمي مهمة بالنسبة لمقيمي البحث، ففي كثير من الأحيان يتجاوز المقيمين جميع أجزاء البحث، ويطلعون بشكل مباشر على النتائج لما فيها من خلاصة لصفحات البحث.</a:t>
              </a:r>
              <a:endParaRPr lang="en-US" sz="1550" dirty="0"/>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41298" y="4980384"/>
              <a:ext cx="595313" cy="595313"/>
            </a:xfrm>
            <a:prstGeom prst="rect">
              <a:avLst/>
            </a:prstGeom>
          </p:spPr>
        </p:pic>
        <p:sp>
          <p:nvSpPr>
            <p:cNvPr id="16" name="Text 5"/>
            <p:cNvSpPr/>
            <p:nvPr/>
          </p:nvSpPr>
          <p:spPr>
            <a:xfrm>
              <a:off x="11355705" y="582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تمهيد للتوصيات</a:t>
              </a:r>
              <a:endParaRPr lang="en-US" sz="1950" dirty="0"/>
            </a:p>
          </p:txBody>
        </p:sp>
        <p:sp>
          <p:nvSpPr>
            <p:cNvPr id="17" name="Text 6"/>
            <p:cNvSpPr/>
            <p:nvPr/>
          </p:nvSpPr>
          <p:spPr>
            <a:xfrm>
              <a:off x="7439263" y="6252924"/>
              <a:ext cx="6397347" cy="1281727"/>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نتائج البحث العلمي هي المرحلة الممهدة لوضع مجموعة من المقترحات أو التوصيات، والتي تعد بمثابة العلاج الفعال للمشكلة البحثية.</a:t>
              </a:r>
              <a:endParaRPr lang="en-US" sz="1550" dirty="0"/>
            </a:p>
          </p:txBody>
        </p:sp>
        <p:pic>
          <p:nvPicPr>
            <p:cNvPr id="18"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595943" y="4980384"/>
              <a:ext cx="595313" cy="595313"/>
            </a:xfrm>
            <a:prstGeom prst="rect">
              <a:avLst/>
            </a:prstGeom>
          </p:spPr>
        </p:pic>
        <p:sp>
          <p:nvSpPr>
            <p:cNvPr id="19" name="Text 7"/>
            <p:cNvSpPr/>
            <p:nvPr/>
          </p:nvSpPr>
          <p:spPr>
            <a:xfrm>
              <a:off x="4710351" y="582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إجراء المقارنات</a:t>
              </a:r>
              <a:endParaRPr lang="en-US" sz="1950" dirty="0"/>
            </a:p>
          </p:txBody>
        </p:sp>
        <p:sp>
          <p:nvSpPr>
            <p:cNvPr id="20" name="Text 8"/>
            <p:cNvSpPr/>
            <p:nvPr/>
          </p:nvSpPr>
          <p:spPr>
            <a:xfrm>
              <a:off x="793790" y="6252924"/>
              <a:ext cx="6397466" cy="1121093"/>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تسهم نتائج البحث العلمي في إجراء المقارنات بين طبيعة المشكلة في أكثر من مكان داخل الدولة، أو إجراء مقارنة بين دولة وأخرى.</a:t>
              </a:r>
              <a:endParaRPr lang="en-US" sz="1550" dirty="0"/>
            </a:p>
          </p:txBody>
        </p:sp>
      </p:grpSp>
    </p:spTree>
    <p:extLst>
      <p:ext uri="{BB962C8B-B14F-4D97-AF65-F5344CB8AC3E}">
        <p14:creationId xmlns:p14="http://schemas.microsoft.com/office/powerpoint/2010/main" val="25321603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1059-5E4C-9661-702E-6C4FE4B6F71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B6C8013-6CCB-2284-F06A-DA6B43DB16F3}"/>
              </a:ext>
            </a:extLst>
          </p:cNvPr>
          <p:cNvSpPr/>
          <p:nvPr/>
        </p:nvSpPr>
        <p:spPr>
          <a:xfrm>
            <a:off x="2485572" y="4897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3E417C-38CC-84BF-77B9-CCEF20652A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5" name="Group 4">
            <a:extLst>
              <a:ext uri="{FF2B5EF4-FFF2-40B4-BE49-F238E27FC236}">
                <a16:creationId xmlns:a16="http://schemas.microsoft.com/office/drawing/2014/main" id="{C89E18AD-136C-CAD3-19A1-FA3347D2ECF2}"/>
              </a:ext>
            </a:extLst>
          </p:cNvPr>
          <p:cNvGrpSpPr/>
          <p:nvPr/>
        </p:nvGrpSpPr>
        <p:grpSpPr>
          <a:xfrm>
            <a:off x="367990" y="1883323"/>
            <a:ext cx="11586117" cy="4846687"/>
            <a:chOff x="776526" y="1528882"/>
            <a:chExt cx="13077349" cy="6171605"/>
          </a:xfrm>
        </p:grpSpPr>
        <p:sp>
          <p:nvSpPr>
            <p:cNvPr id="7" name="Shape 1"/>
            <p:cNvSpPr/>
            <p:nvPr/>
          </p:nvSpPr>
          <p:spPr>
            <a:xfrm>
              <a:off x="776526" y="1528882"/>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9" name="Shape 2"/>
            <p:cNvSpPr/>
            <p:nvPr/>
          </p:nvSpPr>
          <p:spPr>
            <a:xfrm>
              <a:off x="13054489" y="1551742"/>
              <a:ext cx="776526" cy="1429107"/>
            </a:xfrm>
            <a:prstGeom prst="roundRect">
              <a:avLst>
                <a:gd name="adj" fmla="val 218"/>
              </a:avLst>
            </a:prstGeom>
            <a:solidFill>
              <a:srgbClr val="EAE8F3"/>
            </a:solidFill>
            <a:ln/>
          </p:spPr>
          <p:txBody>
            <a:bodyPr/>
            <a:lstStyle/>
            <a:p>
              <a:pPr algn="just"/>
              <a:endParaRPr lang="en-US"/>
            </a:p>
          </p:txBody>
        </p:sp>
        <p:sp>
          <p:nvSpPr>
            <p:cNvPr id="11" name="Text 3"/>
            <p:cNvSpPr/>
            <p:nvPr/>
          </p:nvSpPr>
          <p:spPr>
            <a:xfrm>
              <a:off x="13297138" y="2084308"/>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1</a:t>
              </a:r>
              <a:endParaRPr lang="en-US" sz="2250" dirty="0"/>
            </a:p>
          </p:txBody>
        </p:sp>
        <p:sp>
          <p:nvSpPr>
            <p:cNvPr id="12" name="Text 4"/>
            <p:cNvSpPr/>
            <p:nvPr/>
          </p:nvSpPr>
          <p:spPr>
            <a:xfrm>
              <a:off x="10433447" y="1745813"/>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الوضوح</a:t>
              </a:r>
              <a:endParaRPr lang="en-US" sz="1900" dirty="0"/>
            </a:p>
          </p:txBody>
        </p:sp>
        <p:sp>
          <p:nvSpPr>
            <p:cNvPr id="13" name="Text 5"/>
            <p:cNvSpPr/>
            <p:nvPr/>
          </p:nvSpPr>
          <p:spPr>
            <a:xfrm>
              <a:off x="993458" y="2165509"/>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تقديم النتائج بطريقة واضحة ومفهومة، مع تجنب اللغة المعقدة أو المصطلحات الغامضة. مثلاً، إذا كانت الدراسة تهدف إلى تقييم فعالية حملة علاقات عامة جديدة، يجب توضيح نتائج التقييم بشكل مباشر ومفهوم.</a:t>
              </a:r>
              <a:endParaRPr lang="en-US" sz="1500" dirty="0"/>
            </a:p>
          </p:txBody>
        </p:sp>
        <p:sp>
          <p:nvSpPr>
            <p:cNvPr id="14" name="Shape 6"/>
            <p:cNvSpPr/>
            <p:nvPr/>
          </p:nvSpPr>
          <p:spPr>
            <a:xfrm>
              <a:off x="776526" y="3197781"/>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15" name="Shape 7"/>
            <p:cNvSpPr/>
            <p:nvPr/>
          </p:nvSpPr>
          <p:spPr>
            <a:xfrm>
              <a:off x="13054489" y="3220641"/>
              <a:ext cx="776526" cy="1429107"/>
            </a:xfrm>
            <a:prstGeom prst="roundRect">
              <a:avLst>
                <a:gd name="adj" fmla="val 218"/>
              </a:avLst>
            </a:prstGeom>
            <a:solidFill>
              <a:srgbClr val="EAE8F3"/>
            </a:solidFill>
            <a:ln/>
          </p:spPr>
          <p:txBody>
            <a:bodyPr/>
            <a:lstStyle/>
            <a:p>
              <a:pPr algn="just"/>
              <a:endParaRPr lang="en-US"/>
            </a:p>
          </p:txBody>
        </p:sp>
        <p:sp>
          <p:nvSpPr>
            <p:cNvPr id="16" name="Text 8"/>
            <p:cNvSpPr/>
            <p:nvPr/>
          </p:nvSpPr>
          <p:spPr>
            <a:xfrm>
              <a:off x="13297138" y="3753207"/>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2</a:t>
              </a:r>
              <a:endParaRPr lang="en-US" sz="2250" dirty="0"/>
            </a:p>
          </p:txBody>
        </p:sp>
        <p:sp>
          <p:nvSpPr>
            <p:cNvPr id="20" name="Text 9"/>
            <p:cNvSpPr/>
            <p:nvPr/>
          </p:nvSpPr>
          <p:spPr>
            <a:xfrm>
              <a:off x="10433447" y="3414713"/>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الدقة</a:t>
              </a:r>
              <a:endParaRPr lang="en-US" sz="1900" dirty="0"/>
            </a:p>
          </p:txBody>
        </p:sp>
        <p:sp>
          <p:nvSpPr>
            <p:cNvPr id="21" name="Text 10"/>
            <p:cNvSpPr/>
            <p:nvPr/>
          </p:nvSpPr>
          <p:spPr>
            <a:xfrm>
              <a:off x="993458" y="3834408"/>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ضمان دقة البيانات المقدمة. يجب أن تعكس النتائج بيانات الدراسة بأمانة دون إضافة أو تحريف. على سبيل المثال، إذا كانت نتائج الحملة تظهر زيادة في الوعي بنسبة 20%، يجب تقديم هذه النسبة دون تغيير.</a:t>
              </a:r>
              <a:endParaRPr lang="en-US" sz="1500" dirty="0"/>
            </a:p>
          </p:txBody>
        </p:sp>
        <p:sp>
          <p:nvSpPr>
            <p:cNvPr id="22" name="Shape 11"/>
            <p:cNvSpPr/>
            <p:nvPr/>
          </p:nvSpPr>
          <p:spPr>
            <a:xfrm>
              <a:off x="776526" y="4866680"/>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24" name="Shape 12"/>
            <p:cNvSpPr/>
            <p:nvPr/>
          </p:nvSpPr>
          <p:spPr>
            <a:xfrm>
              <a:off x="13054489" y="4889540"/>
              <a:ext cx="776526" cy="1429107"/>
            </a:xfrm>
            <a:prstGeom prst="roundRect">
              <a:avLst>
                <a:gd name="adj" fmla="val 218"/>
              </a:avLst>
            </a:prstGeom>
            <a:solidFill>
              <a:srgbClr val="EAE8F3"/>
            </a:solidFill>
            <a:ln/>
          </p:spPr>
          <p:txBody>
            <a:bodyPr/>
            <a:lstStyle/>
            <a:p>
              <a:pPr algn="just"/>
              <a:endParaRPr lang="en-US"/>
            </a:p>
          </p:txBody>
        </p:sp>
        <p:sp>
          <p:nvSpPr>
            <p:cNvPr id="25" name="Text 13"/>
            <p:cNvSpPr/>
            <p:nvPr/>
          </p:nvSpPr>
          <p:spPr>
            <a:xfrm>
              <a:off x="13297138" y="5422106"/>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3</a:t>
              </a:r>
              <a:endParaRPr lang="en-US" sz="2250" dirty="0"/>
            </a:p>
          </p:txBody>
        </p:sp>
        <p:sp>
          <p:nvSpPr>
            <p:cNvPr id="26" name="Text 14"/>
            <p:cNvSpPr/>
            <p:nvPr/>
          </p:nvSpPr>
          <p:spPr>
            <a:xfrm>
              <a:off x="10433447" y="5083612"/>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التحديد والإيجاز</a:t>
              </a:r>
              <a:endParaRPr lang="en-US" sz="1900" dirty="0"/>
            </a:p>
          </p:txBody>
        </p:sp>
        <p:sp>
          <p:nvSpPr>
            <p:cNvPr id="27" name="Text 15"/>
            <p:cNvSpPr/>
            <p:nvPr/>
          </p:nvSpPr>
          <p:spPr>
            <a:xfrm>
              <a:off x="993458" y="5503307"/>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تجنب الإطالة والتكرار عند كتابة النتائج والتركيز على النقاط الرئيسية فقط. يجب تقديم النتائج بشكل مختصر ومحدد، مثل توضيح التأثير الإيجابي لحملة العلاقات العامة على صورة الشركة بناءً على البيانات المحددة.</a:t>
              </a:r>
              <a:endParaRPr lang="en-US" sz="1500" dirty="0"/>
            </a:p>
          </p:txBody>
        </p:sp>
        <p:sp>
          <p:nvSpPr>
            <p:cNvPr id="28" name="Shape 16"/>
            <p:cNvSpPr/>
            <p:nvPr/>
          </p:nvSpPr>
          <p:spPr>
            <a:xfrm>
              <a:off x="776526" y="6535579"/>
              <a:ext cx="13077349" cy="1164908"/>
            </a:xfrm>
            <a:prstGeom prst="roundRect">
              <a:avLst>
                <a:gd name="adj" fmla="val 2500"/>
              </a:avLst>
            </a:prstGeom>
            <a:solidFill>
              <a:srgbClr val="FBFAFF"/>
            </a:solidFill>
            <a:ln w="22860">
              <a:solidFill>
                <a:srgbClr val="D0CED9"/>
              </a:solidFill>
              <a:prstDash val="solid"/>
            </a:ln>
          </p:spPr>
          <p:txBody>
            <a:bodyPr/>
            <a:lstStyle/>
            <a:p>
              <a:pPr algn="just"/>
              <a:endParaRPr lang="en-US"/>
            </a:p>
          </p:txBody>
        </p:sp>
        <p:sp>
          <p:nvSpPr>
            <p:cNvPr id="30" name="Shape 17"/>
            <p:cNvSpPr/>
            <p:nvPr/>
          </p:nvSpPr>
          <p:spPr>
            <a:xfrm>
              <a:off x="13054489" y="6558439"/>
              <a:ext cx="776526" cy="1119187"/>
            </a:xfrm>
            <a:prstGeom prst="roundRect">
              <a:avLst>
                <a:gd name="adj" fmla="val 218"/>
              </a:avLst>
            </a:prstGeom>
            <a:solidFill>
              <a:srgbClr val="EAE8F3"/>
            </a:solidFill>
            <a:ln/>
          </p:spPr>
          <p:txBody>
            <a:bodyPr/>
            <a:lstStyle/>
            <a:p>
              <a:pPr algn="just"/>
              <a:endParaRPr lang="en-US"/>
            </a:p>
          </p:txBody>
        </p:sp>
        <p:sp>
          <p:nvSpPr>
            <p:cNvPr id="31" name="Text 18"/>
            <p:cNvSpPr/>
            <p:nvPr/>
          </p:nvSpPr>
          <p:spPr>
            <a:xfrm>
              <a:off x="13297138" y="6935986"/>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4</a:t>
              </a:r>
              <a:endParaRPr lang="en-US" sz="2250" dirty="0"/>
            </a:p>
          </p:txBody>
        </p:sp>
        <p:sp>
          <p:nvSpPr>
            <p:cNvPr id="32" name="Text 19"/>
            <p:cNvSpPr/>
            <p:nvPr/>
          </p:nvSpPr>
          <p:spPr>
            <a:xfrm>
              <a:off x="9350216" y="6752511"/>
              <a:ext cx="3510201"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استخدام الرسوم البيانية والجداول</a:t>
              </a:r>
              <a:endParaRPr lang="en-US" sz="1900" dirty="0"/>
            </a:p>
          </p:txBody>
        </p:sp>
        <p:sp>
          <p:nvSpPr>
            <p:cNvPr id="33" name="Text 20"/>
            <p:cNvSpPr/>
            <p:nvPr/>
          </p:nvSpPr>
          <p:spPr>
            <a:xfrm>
              <a:off x="993458" y="7172206"/>
              <a:ext cx="11866959" cy="310634"/>
            </a:xfrm>
            <a:prstGeom prst="rect">
              <a:avLst/>
            </a:prstGeom>
            <a:noFill/>
            <a:ln/>
          </p:spPr>
          <p:txBody>
            <a:bodyPr wrap="non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لتسهيل فهم النتائج وجعلها أكثر تأثيراً، يمكن استخدام الرسوم البيانية والجداول التوضيحية.</a:t>
              </a:r>
              <a:endParaRPr lang="en-US" sz="1500" dirty="0"/>
            </a:p>
          </p:txBody>
        </p:sp>
      </p:grpSp>
      <p:sp>
        <p:nvSpPr>
          <p:cNvPr id="36" name="Text 0"/>
          <p:cNvSpPr/>
          <p:nvPr/>
        </p:nvSpPr>
        <p:spPr>
          <a:xfrm>
            <a:off x="8396197" y="-11435"/>
            <a:ext cx="3615372" cy="855821"/>
          </a:xfrm>
          <a:prstGeom prst="rect">
            <a:avLst/>
          </a:prstGeom>
          <a:noFill/>
          <a:ln/>
        </p:spPr>
        <p:txBody>
          <a:bodyPr wrap="none" lIns="0" tIns="0" rIns="0" bIns="0" rtlCol="0" anchor="t"/>
          <a:lstStyle/>
          <a:p>
            <a:pPr marL="0" indent="0" algn="r" rtl="1">
              <a:lnSpc>
                <a:spcPts val="6700"/>
              </a:lnSpc>
              <a:buNone/>
            </a:pPr>
            <a:r>
              <a:rPr lang="en-US" sz="2400" b="1">
                <a:solidFill>
                  <a:srgbClr val="403CCF"/>
                </a:solidFill>
                <a:latin typeface="Alexandria" pitchFamily="34" charset="0"/>
                <a:ea typeface="Alexandria" pitchFamily="34" charset="-122"/>
                <a:cs typeface="Alexandria" pitchFamily="34" charset="-120"/>
              </a:rPr>
              <a:t>ضوابط كتابة النتائج</a:t>
            </a:r>
            <a:endParaRPr lang="en-US" sz="2400" b="1" dirty="0"/>
          </a:p>
        </p:txBody>
      </p:sp>
      <p:sp>
        <p:nvSpPr>
          <p:cNvPr id="37" name="Text 1"/>
          <p:cNvSpPr/>
          <p:nvPr/>
        </p:nvSpPr>
        <p:spPr>
          <a:xfrm>
            <a:off x="581703" y="1016218"/>
            <a:ext cx="11158689"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لكتابة نتائج الدراسة العلمية بشكل صحيح، يجب اتباع مجموعة من الضوابط الأساسية التي تضمن جودة العرض ومصداقية النتائج.</a:t>
            </a:r>
            <a:endParaRPr lang="en-US" sz="1600" dirty="0"/>
          </a:p>
        </p:txBody>
      </p:sp>
    </p:spTree>
    <p:extLst>
      <p:ext uri="{BB962C8B-B14F-4D97-AF65-F5344CB8AC3E}">
        <p14:creationId xmlns:p14="http://schemas.microsoft.com/office/powerpoint/2010/main" val="93225435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2CE5D-3197-3E67-9E85-07496AA94DC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05DA13-44E9-A816-464B-3BE692E94F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068050-7869-0198-C8EB-E42BCF4FDF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C8ECD0-05E8-A813-D6CA-DAE6AF7180E4}"/>
              </a:ext>
            </a:extLst>
          </p:cNvPr>
          <p:cNvSpPr txBox="1"/>
          <p:nvPr/>
        </p:nvSpPr>
        <p:spPr>
          <a:xfrm>
            <a:off x="2837566" y="566321"/>
            <a:ext cx="6094140" cy="499432"/>
          </a:xfrm>
          <a:prstGeom prst="rect">
            <a:avLst/>
          </a:prstGeom>
          <a:noFill/>
        </p:spPr>
        <p:txBody>
          <a:bodyPr wrap="square">
            <a:spAutoFit/>
          </a:bodyPr>
          <a:lstStyle/>
          <a:p>
            <a:pPr marL="0" indent="0" algn="r" rtl="1">
              <a:lnSpc>
                <a:spcPts val="3400"/>
              </a:lnSpc>
              <a:buNone/>
            </a:pPr>
            <a:r>
              <a:rPr lang="en-US" sz="2400" b="1">
                <a:solidFill>
                  <a:srgbClr val="403CCF"/>
                </a:solidFill>
                <a:latin typeface="Alexandria" pitchFamily="34" charset="0"/>
                <a:ea typeface="Alexandria" pitchFamily="34" charset="-122"/>
                <a:cs typeface="Alexandria" pitchFamily="34" charset="-120"/>
              </a:rPr>
              <a:t>الأمور الواجب تجنبها عند كتابة النتائج</a:t>
            </a:r>
            <a:endParaRPr lang="en-US" sz="2400" b="1" dirty="0"/>
          </a:p>
        </p:txBody>
      </p:sp>
      <p:grpSp>
        <p:nvGrpSpPr>
          <p:cNvPr id="4" name="Group 3">
            <a:extLst>
              <a:ext uri="{FF2B5EF4-FFF2-40B4-BE49-F238E27FC236}">
                <a16:creationId xmlns:a16="http://schemas.microsoft.com/office/drawing/2014/main" id="{BCDF995B-34DE-3492-1B8C-EF2DC2A3A677}"/>
              </a:ext>
            </a:extLst>
          </p:cNvPr>
          <p:cNvGrpSpPr/>
          <p:nvPr/>
        </p:nvGrpSpPr>
        <p:grpSpPr>
          <a:xfrm>
            <a:off x="0" y="1121153"/>
            <a:ext cx="12991170" cy="5499425"/>
            <a:chOff x="-978902" y="1186696"/>
            <a:chExt cx="16298976" cy="7408103"/>
          </a:xfrm>
        </p:grpSpPr>
        <p:sp>
          <p:nvSpPr>
            <p:cNvPr id="5" name="Shape 1">
              <a:extLst>
                <a:ext uri="{FF2B5EF4-FFF2-40B4-BE49-F238E27FC236}">
                  <a16:creationId xmlns:a16="http://schemas.microsoft.com/office/drawing/2014/main" id="{76D5BC8F-F009-D9D2-3A36-3228EBA5485D}"/>
                </a:ext>
              </a:extLst>
            </p:cNvPr>
            <p:cNvSpPr/>
            <p:nvPr/>
          </p:nvSpPr>
          <p:spPr>
            <a:xfrm>
              <a:off x="7307580" y="1186696"/>
              <a:ext cx="15240" cy="6566773"/>
            </a:xfrm>
            <a:prstGeom prst="roundRect">
              <a:avLst>
                <a:gd name="adj" fmla="val 136481"/>
              </a:avLst>
            </a:prstGeom>
            <a:solidFill>
              <a:srgbClr val="5955E8"/>
            </a:solidFill>
            <a:ln/>
          </p:spPr>
          <p:txBody>
            <a:bodyPr/>
            <a:lstStyle/>
            <a:p>
              <a:pPr algn="just"/>
              <a:endParaRPr lang="en-US" sz="1400"/>
            </a:p>
          </p:txBody>
        </p:sp>
        <p:sp>
          <p:nvSpPr>
            <p:cNvPr id="6" name="Shape 2">
              <a:extLst>
                <a:ext uri="{FF2B5EF4-FFF2-40B4-BE49-F238E27FC236}">
                  <a16:creationId xmlns:a16="http://schemas.microsoft.com/office/drawing/2014/main" id="{E300BC24-C0AE-0CED-7582-351326EF4D56}"/>
                </a:ext>
              </a:extLst>
            </p:cNvPr>
            <p:cNvSpPr/>
            <p:nvPr/>
          </p:nvSpPr>
          <p:spPr>
            <a:xfrm>
              <a:off x="7330440" y="1186696"/>
              <a:ext cx="6760607" cy="1247775"/>
            </a:xfrm>
            <a:prstGeom prst="rect">
              <a:avLst/>
            </a:prstGeom>
            <a:solidFill>
              <a:srgbClr val="EAE8F3"/>
            </a:solidFill>
            <a:ln/>
          </p:spPr>
          <p:txBody>
            <a:bodyPr/>
            <a:lstStyle/>
            <a:p>
              <a:pPr algn="just"/>
              <a:endParaRPr lang="en-US" sz="1400"/>
            </a:p>
          </p:txBody>
        </p:sp>
        <p:sp>
          <p:nvSpPr>
            <p:cNvPr id="7" name="Text 3">
              <a:extLst>
                <a:ext uri="{FF2B5EF4-FFF2-40B4-BE49-F238E27FC236}">
                  <a16:creationId xmlns:a16="http://schemas.microsoft.com/office/drawing/2014/main" id="{A29BC70F-C301-7073-FC45-4363F1F4FDBD}"/>
                </a:ext>
              </a:extLst>
            </p:cNvPr>
            <p:cNvSpPr/>
            <p:nvPr/>
          </p:nvSpPr>
          <p:spPr>
            <a:xfrm>
              <a:off x="11050605" y="1275873"/>
              <a:ext cx="4269469" cy="355283"/>
            </a:xfrm>
            <a:prstGeom prst="rect">
              <a:avLst/>
            </a:prstGeom>
            <a:noFill/>
            <a:ln/>
          </p:spPr>
          <p:txBody>
            <a:bodyPr wrap="none" lIns="0" tIns="0" rIns="0" bIns="0" rtlCol="0" anchor="t"/>
            <a:lstStyle/>
            <a:p>
              <a:pPr marL="0" indent="0" algn="just">
                <a:lnSpc>
                  <a:spcPts val="1700"/>
                </a:lnSpc>
                <a:buNone/>
              </a:pPr>
              <a:r>
                <a:rPr lang="en-US" sz="1600" b="1" dirty="0">
                  <a:solidFill>
                    <a:srgbClr val="0070C0"/>
                  </a:solidFill>
                  <a:latin typeface="Alexandria" pitchFamily="34" charset="0"/>
                  <a:ea typeface="Alexandria" pitchFamily="34" charset="-122"/>
                  <a:cs typeface="Alexandria" pitchFamily="34" charset="-120"/>
                </a:rPr>
                <a:t>المبالغة في تفسير النتائج</a:t>
              </a:r>
              <a:endParaRPr lang="en-US" sz="1600" b="1" dirty="0">
                <a:solidFill>
                  <a:srgbClr val="0070C0"/>
                </a:solidFill>
              </a:endParaRPr>
            </a:p>
          </p:txBody>
        </p:sp>
        <p:sp>
          <p:nvSpPr>
            <p:cNvPr id="9" name="Text 4">
              <a:extLst>
                <a:ext uri="{FF2B5EF4-FFF2-40B4-BE49-F238E27FC236}">
                  <a16:creationId xmlns:a16="http://schemas.microsoft.com/office/drawing/2014/main" id="{5E5C70BF-A606-C536-0534-25E472504AF9}"/>
                </a:ext>
              </a:extLst>
            </p:cNvPr>
            <p:cNvSpPr/>
            <p:nvPr/>
          </p:nvSpPr>
          <p:spPr>
            <a:xfrm>
              <a:off x="7469029" y="1625084"/>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0" name="Shape 5">
              <a:extLst>
                <a:ext uri="{FF2B5EF4-FFF2-40B4-BE49-F238E27FC236}">
                  <a16:creationId xmlns:a16="http://schemas.microsoft.com/office/drawing/2014/main" id="{2D49B4C1-ED83-F948-4C35-3111DB322CC8}"/>
                </a:ext>
              </a:extLst>
            </p:cNvPr>
            <p:cNvSpPr/>
            <p:nvPr/>
          </p:nvSpPr>
          <p:spPr>
            <a:xfrm>
              <a:off x="-737287" y="1970810"/>
              <a:ext cx="8037248" cy="1156962"/>
            </a:xfrm>
            <a:prstGeom prst="roundRect">
              <a:avLst>
                <a:gd name="adj" fmla="val 2500"/>
              </a:avLst>
            </a:prstGeom>
            <a:solidFill>
              <a:srgbClr val="EAE8F3"/>
            </a:solidFill>
            <a:ln/>
          </p:spPr>
          <p:txBody>
            <a:bodyPr/>
            <a:lstStyle/>
            <a:p>
              <a:pPr algn="just"/>
              <a:endParaRPr lang="en-US" sz="1400"/>
            </a:p>
          </p:txBody>
        </p:sp>
        <p:sp>
          <p:nvSpPr>
            <p:cNvPr id="11" name="Text 6">
              <a:extLst>
                <a:ext uri="{FF2B5EF4-FFF2-40B4-BE49-F238E27FC236}">
                  <a16:creationId xmlns:a16="http://schemas.microsoft.com/office/drawing/2014/main" id="{BE03E9AD-F10A-AD53-FB9A-F5AE1A161100}"/>
                </a:ext>
              </a:extLst>
            </p:cNvPr>
            <p:cNvSpPr/>
            <p:nvPr/>
          </p:nvSpPr>
          <p:spPr>
            <a:xfrm>
              <a:off x="4112407" y="2205671"/>
              <a:ext cx="3033727"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التضليل أو الاحتيال</a:t>
              </a:r>
              <a:endParaRPr lang="en-US" sz="1600" b="1" dirty="0">
                <a:solidFill>
                  <a:srgbClr val="0070C0"/>
                </a:solidFill>
              </a:endParaRPr>
            </a:p>
          </p:txBody>
        </p:sp>
        <p:sp>
          <p:nvSpPr>
            <p:cNvPr id="12" name="Text 7">
              <a:extLst>
                <a:ext uri="{FF2B5EF4-FFF2-40B4-BE49-F238E27FC236}">
                  <a16:creationId xmlns:a16="http://schemas.microsoft.com/office/drawing/2014/main" id="{E8B91D11-B8C3-7D20-7ED9-E0CE35936A3B}"/>
                </a:ext>
              </a:extLst>
            </p:cNvPr>
            <p:cNvSpPr/>
            <p:nvPr/>
          </p:nvSpPr>
          <p:spPr>
            <a:xfrm>
              <a:off x="677942" y="2734270"/>
              <a:ext cx="6483429" cy="221933"/>
            </a:xfrm>
            <a:prstGeom prst="rect">
              <a:avLst/>
            </a:prstGeom>
            <a:noFill/>
            <a:ln/>
          </p:spPr>
          <p:txBody>
            <a:bodyPr wrap="none" lIns="0" tIns="0" rIns="0" bIns="0" rtlCol="0" anchor="t"/>
            <a:lstStyle/>
            <a:p>
              <a:pPr marL="0" indent="0" algn="just" rtl="1">
                <a:lnSpc>
                  <a:spcPts val="1700"/>
                </a:lnSpc>
                <a:buNone/>
              </a:pPr>
              <a:r>
                <a:rPr lang="en-US" sz="1600" dirty="0">
                  <a:solidFill>
                    <a:srgbClr val="49495A"/>
                  </a:solidFill>
                  <a:latin typeface="Alexandria" pitchFamily="34" charset="0"/>
                  <a:ea typeface="Alexandria" pitchFamily="34" charset="-122"/>
                  <a:cs typeface="Alexandria" pitchFamily="34" charset="-120"/>
                </a:rPr>
                <a:t>الابتعاد عن أي محاولات للتلاعب بالنتائج أو تقديم معلومات مضللة.</a:t>
              </a:r>
              <a:endParaRPr lang="en-US" sz="1600" dirty="0"/>
            </a:p>
          </p:txBody>
        </p:sp>
        <p:sp>
          <p:nvSpPr>
            <p:cNvPr id="13" name="Shape 8">
              <a:extLst>
                <a:ext uri="{FF2B5EF4-FFF2-40B4-BE49-F238E27FC236}">
                  <a16:creationId xmlns:a16="http://schemas.microsoft.com/office/drawing/2014/main" id="{909D63F6-95D5-3663-A503-54A7D7B02083}"/>
                </a:ext>
              </a:extLst>
            </p:cNvPr>
            <p:cNvSpPr/>
            <p:nvPr/>
          </p:nvSpPr>
          <p:spPr>
            <a:xfrm>
              <a:off x="7330440" y="3405068"/>
              <a:ext cx="6760607" cy="1425632"/>
            </a:xfrm>
            <a:prstGeom prst="rect">
              <a:avLst/>
            </a:prstGeom>
            <a:solidFill>
              <a:srgbClr val="EAE8F3"/>
            </a:solidFill>
            <a:ln/>
          </p:spPr>
          <p:txBody>
            <a:bodyPr/>
            <a:lstStyle/>
            <a:p>
              <a:pPr algn="just"/>
              <a:endParaRPr lang="en-US" sz="1400"/>
            </a:p>
          </p:txBody>
        </p:sp>
        <p:sp>
          <p:nvSpPr>
            <p:cNvPr id="14" name="Text 9">
              <a:extLst>
                <a:ext uri="{FF2B5EF4-FFF2-40B4-BE49-F238E27FC236}">
                  <a16:creationId xmlns:a16="http://schemas.microsoft.com/office/drawing/2014/main" id="{8D3D0CF7-C85A-0765-A620-48CB796EEF9A}"/>
                </a:ext>
              </a:extLst>
            </p:cNvPr>
            <p:cNvSpPr/>
            <p:nvPr/>
          </p:nvSpPr>
          <p:spPr>
            <a:xfrm>
              <a:off x="7469027" y="3490829"/>
              <a:ext cx="6760607" cy="269522"/>
            </a:xfrm>
            <a:prstGeom prst="rect">
              <a:avLst/>
            </a:prstGeom>
            <a:noFill/>
            <a:ln/>
          </p:spPr>
          <p:txBody>
            <a:bodyPr wrap="none" lIns="0" tIns="0" rIns="0" bIns="0" rtlCol="0" anchor="t"/>
            <a:lstStyle/>
            <a:p>
              <a:pPr marL="0" indent="0" algn="just" rtl="1">
                <a:lnSpc>
                  <a:spcPts val="1700"/>
                </a:lnSpc>
                <a:buNone/>
              </a:pPr>
              <a:r>
                <a:rPr lang="en-US" sz="1600" dirty="0">
                  <a:solidFill>
                    <a:srgbClr val="0070C0"/>
                  </a:solidFill>
                  <a:latin typeface="Alexandria" pitchFamily="34" charset="0"/>
                  <a:ea typeface="Alexandria" pitchFamily="34" charset="-122"/>
                  <a:cs typeface="Alexandria" pitchFamily="34" charset="-120"/>
                </a:rPr>
                <a:t>المناقشة العشوائية للنتائج</a:t>
              </a:r>
              <a:endParaRPr lang="en-US" sz="1600" dirty="0">
                <a:solidFill>
                  <a:srgbClr val="0070C0"/>
                </a:solidFill>
              </a:endParaRPr>
            </a:p>
          </p:txBody>
        </p:sp>
        <p:sp>
          <p:nvSpPr>
            <p:cNvPr id="15" name="Text 10">
              <a:extLst>
                <a:ext uri="{FF2B5EF4-FFF2-40B4-BE49-F238E27FC236}">
                  <a16:creationId xmlns:a16="http://schemas.microsoft.com/office/drawing/2014/main" id="{6BA4F597-DE2D-02E8-5856-5286FAF05F08}"/>
                </a:ext>
              </a:extLst>
            </p:cNvPr>
            <p:cNvSpPr/>
            <p:nvPr/>
          </p:nvSpPr>
          <p:spPr>
            <a:xfrm>
              <a:off x="7469029" y="3843457"/>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6" name="Shape 11">
              <a:extLst>
                <a:ext uri="{FF2B5EF4-FFF2-40B4-BE49-F238E27FC236}">
                  <a16:creationId xmlns:a16="http://schemas.microsoft.com/office/drawing/2014/main" id="{E9728D88-A19F-100B-AB37-B68F93D22192}"/>
                </a:ext>
              </a:extLst>
            </p:cNvPr>
            <p:cNvSpPr/>
            <p:nvPr/>
          </p:nvSpPr>
          <p:spPr>
            <a:xfrm>
              <a:off x="-978902" y="4514255"/>
              <a:ext cx="8278862" cy="1449907"/>
            </a:xfrm>
            <a:prstGeom prst="roundRect">
              <a:avLst>
                <a:gd name="adj" fmla="val 2500"/>
              </a:avLst>
            </a:prstGeom>
            <a:solidFill>
              <a:srgbClr val="EAE8F3"/>
            </a:solidFill>
            <a:ln/>
          </p:spPr>
          <p:txBody>
            <a:bodyPr/>
            <a:lstStyle/>
            <a:p>
              <a:pPr algn="just"/>
              <a:endParaRPr lang="en-US" sz="1400"/>
            </a:p>
          </p:txBody>
        </p:sp>
        <p:sp>
          <p:nvSpPr>
            <p:cNvPr id="17" name="Text 12">
              <a:extLst>
                <a:ext uri="{FF2B5EF4-FFF2-40B4-BE49-F238E27FC236}">
                  <a16:creationId xmlns:a16="http://schemas.microsoft.com/office/drawing/2014/main" id="{A07902D3-0779-B28A-983F-F940BBEFB994}"/>
                </a:ext>
              </a:extLst>
            </p:cNvPr>
            <p:cNvSpPr/>
            <p:nvPr/>
          </p:nvSpPr>
          <p:spPr>
            <a:xfrm>
              <a:off x="3442109" y="4652843"/>
              <a:ext cx="3719264"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تجاهل النتائج غير المتوقعة</a:t>
              </a:r>
              <a:endParaRPr lang="en-US" sz="1600" b="1" dirty="0">
                <a:solidFill>
                  <a:srgbClr val="0070C0"/>
                </a:solidFill>
              </a:endParaRPr>
            </a:p>
          </p:txBody>
        </p:sp>
        <p:sp>
          <p:nvSpPr>
            <p:cNvPr id="18" name="Text 13">
              <a:extLst>
                <a:ext uri="{FF2B5EF4-FFF2-40B4-BE49-F238E27FC236}">
                  <a16:creationId xmlns:a16="http://schemas.microsoft.com/office/drawing/2014/main" id="{8E1085BE-B0A0-53E7-4B36-DD12AE7B6E08}"/>
                </a:ext>
              </a:extLst>
            </p:cNvPr>
            <p:cNvSpPr/>
            <p:nvPr/>
          </p:nvSpPr>
          <p:spPr>
            <a:xfrm>
              <a:off x="677942" y="4952643"/>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9" name="Shape 14">
              <a:extLst>
                <a:ext uri="{FF2B5EF4-FFF2-40B4-BE49-F238E27FC236}">
                  <a16:creationId xmlns:a16="http://schemas.microsoft.com/office/drawing/2014/main" id="{1F2F0F1B-7F0D-A016-2629-67C71DDF8FE7}"/>
                </a:ext>
              </a:extLst>
            </p:cNvPr>
            <p:cNvSpPr/>
            <p:nvPr/>
          </p:nvSpPr>
          <p:spPr>
            <a:xfrm>
              <a:off x="7330440" y="5623439"/>
              <a:ext cx="6760607" cy="1293862"/>
            </a:xfrm>
            <a:prstGeom prst="rect">
              <a:avLst/>
            </a:prstGeom>
            <a:solidFill>
              <a:srgbClr val="EAE8F3"/>
            </a:solidFill>
            <a:ln/>
          </p:spPr>
          <p:txBody>
            <a:bodyPr/>
            <a:lstStyle/>
            <a:p>
              <a:pPr algn="just"/>
              <a:endParaRPr lang="en-US" sz="1400"/>
            </a:p>
          </p:txBody>
        </p:sp>
        <p:sp>
          <p:nvSpPr>
            <p:cNvPr id="20" name="Text 15">
              <a:extLst>
                <a:ext uri="{FF2B5EF4-FFF2-40B4-BE49-F238E27FC236}">
                  <a16:creationId xmlns:a16="http://schemas.microsoft.com/office/drawing/2014/main" id="{6F556772-DC38-DB10-2E6A-33EBD4BDB946}"/>
                </a:ext>
              </a:extLst>
            </p:cNvPr>
            <p:cNvSpPr/>
            <p:nvPr/>
          </p:nvSpPr>
          <p:spPr>
            <a:xfrm>
              <a:off x="12219145" y="5706547"/>
              <a:ext cx="1733312"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عدم وضوح العرض</a:t>
              </a:r>
              <a:endParaRPr lang="en-US" sz="1600" b="1" dirty="0">
                <a:solidFill>
                  <a:srgbClr val="0070C0"/>
                </a:solidFill>
              </a:endParaRPr>
            </a:p>
          </p:txBody>
        </p:sp>
        <p:sp>
          <p:nvSpPr>
            <p:cNvPr id="21" name="Text 16">
              <a:extLst>
                <a:ext uri="{FF2B5EF4-FFF2-40B4-BE49-F238E27FC236}">
                  <a16:creationId xmlns:a16="http://schemas.microsoft.com/office/drawing/2014/main" id="{76052AC0-C8E1-84BC-A1B6-BA2A57EEB905}"/>
                </a:ext>
              </a:extLst>
            </p:cNvPr>
            <p:cNvSpPr/>
            <p:nvPr/>
          </p:nvSpPr>
          <p:spPr>
            <a:xfrm>
              <a:off x="7469029" y="6061830"/>
              <a:ext cx="6483429" cy="671051"/>
            </a:xfrm>
            <a:prstGeom prst="rect">
              <a:avLst/>
            </a:prstGeom>
            <a:noFill/>
            <a:ln/>
          </p:spPr>
          <p:txBody>
            <a:bodyPr wrap="square" lIns="0" tIns="0" rIns="0" bIns="0" rtlCol="0" anchor="t"/>
            <a:lstStyle/>
            <a:p>
              <a:pPr marL="0" indent="0" algn="just" rtl="1">
                <a:lnSpc>
                  <a:spcPts val="1700"/>
                </a:lnSpc>
                <a:buNone/>
              </a:pPr>
              <a:r>
                <a:rPr lang="en-US" sz="1600" dirty="0">
                  <a:solidFill>
                    <a:srgbClr val="49495A"/>
                  </a:solidFill>
                  <a:latin typeface="Alexandria" pitchFamily="34" charset="0"/>
                  <a:ea typeface="Alexandria" pitchFamily="34" charset="-122"/>
                  <a:cs typeface="Alexandria" pitchFamily="34" charset="-120"/>
                </a:rPr>
                <a:t>يجب على الباحث تقديم نتائجه بطريقة واضحة ومفهومة، تجنباً لأي غموض قد يصعب على القارئ فهم النتائج.</a:t>
              </a:r>
              <a:endParaRPr lang="en-US" sz="1600" dirty="0"/>
            </a:p>
          </p:txBody>
        </p:sp>
        <p:sp>
          <p:nvSpPr>
            <p:cNvPr id="22" name="Shape 17">
              <a:extLst>
                <a:ext uri="{FF2B5EF4-FFF2-40B4-BE49-F238E27FC236}">
                  <a16:creationId xmlns:a16="http://schemas.microsoft.com/office/drawing/2014/main" id="{DFC1D1A4-A7FA-87D4-3EED-6AFB7BC18806}"/>
                </a:ext>
              </a:extLst>
            </p:cNvPr>
            <p:cNvSpPr/>
            <p:nvPr/>
          </p:nvSpPr>
          <p:spPr>
            <a:xfrm>
              <a:off x="-737290" y="6921577"/>
              <a:ext cx="8037250" cy="1673222"/>
            </a:xfrm>
            <a:prstGeom prst="roundRect">
              <a:avLst>
                <a:gd name="adj" fmla="val 2500"/>
              </a:avLst>
            </a:prstGeom>
            <a:solidFill>
              <a:srgbClr val="EAE8F3"/>
            </a:solidFill>
            <a:ln/>
          </p:spPr>
          <p:txBody>
            <a:bodyPr/>
            <a:lstStyle/>
            <a:p>
              <a:pPr algn="just"/>
              <a:endParaRPr lang="en-US" sz="1400"/>
            </a:p>
          </p:txBody>
        </p:sp>
        <p:sp>
          <p:nvSpPr>
            <p:cNvPr id="23" name="Text 18">
              <a:extLst>
                <a:ext uri="{FF2B5EF4-FFF2-40B4-BE49-F238E27FC236}">
                  <a16:creationId xmlns:a16="http://schemas.microsoft.com/office/drawing/2014/main" id="{C999FBBA-A249-2783-5D68-9D08618BAF07}"/>
                </a:ext>
              </a:extLst>
            </p:cNvPr>
            <p:cNvSpPr/>
            <p:nvPr/>
          </p:nvSpPr>
          <p:spPr>
            <a:xfrm>
              <a:off x="5096113" y="7060168"/>
              <a:ext cx="2065258"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إغفال تقديم الأدلة الداعمة</a:t>
              </a:r>
              <a:endParaRPr lang="en-US" sz="1600" b="1" dirty="0">
                <a:solidFill>
                  <a:srgbClr val="0070C0"/>
                </a:solidFill>
              </a:endParaRPr>
            </a:p>
          </p:txBody>
        </p:sp>
        <p:sp>
          <p:nvSpPr>
            <p:cNvPr id="24" name="Text 19">
              <a:extLst>
                <a:ext uri="{FF2B5EF4-FFF2-40B4-BE49-F238E27FC236}">
                  <a16:creationId xmlns:a16="http://schemas.microsoft.com/office/drawing/2014/main" id="{59D6D875-B6CE-A772-F386-61D1CEDBAA6A}"/>
                </a:ext>
              </a:extLst>
            </p:cNvPr>
            <p:cNvSpPr/>
            <p:nvPr/>
          </p:nvSpPr>
          <p:spPr>
            <a:xfrm>
              <a:off x="677942" y="7359968"/>
              <a:ext cx="6483429" cy="221933"/>
            </a:xfrm>
            <a:prstGeom prst="rect">
              <a:avLst/>
            </a:prstGeom>
            <a:noFill/>
            <a:ln/>
          </p:spPr>
          <p:txBody>
            <a:bodyPr wrap="none" lIns="0" tIns="0" rIns="0" bIns="0" rtlCol="0" anchor="t"/>
            <a:lstStyle/>
            <a:p>
              <a:pPr marL="0" indent="0" algn="just" rtl="1">
                <a:lnSpc>
                  <a:spcPts val="1700"/>
                </a:lnSpc>
                <a:buNone/>
              </a:pPr>
              <a:endParaRPr lang="en-US" sz="1600" dirty="0"/>
            </a:p>
          </p:txBody>
        </p:sp>
      </p:grpSp>
      <p:sp>
        <p:nvSpPr>
          <p:cNvPr id="25" name="TextBox 24">
            <a:extLst>
              <a:ext uri="{FF2B5EF4-FFF2-40B4-BE49-F238E27FC236}">
                <a16:creationId xmlns:a16="http://schemas.microsoft.com/office/drawing/2014/main" id="{78A58A63-B450-AE0E-9831-A96AD8E87521}"/>
              </a:ext>
            </a:extLst>
          </p:cNvPr>
          <p:cNvSpPr txBox="1"/>
          <p:nvPr/>
        </p:nvSpPr>
        <p:spPr>
          <a:xfrm>
            <a:off x="204725" y="4054520"/>
            <a:ext cx="6307809"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الباحث يجب أن يقدم جميع النتائج، بما في ذلك تلك التي لا تدعم فرضيته أو التوقعات.</a:t>
            </a:r>
            <a:endParaRPr lang="en-US" sz="1600" dirty="0"/>
          </a:p>
        </p:txBody>
      </p:sp>
      <p:sp>
        <p:nvSpPr>
          <p:cNvPr id="26" name="TextBox 25">
            <a:extLst>
              <a:ext uri="{FF2B5EF4-FFF2-40B4-BE49-F238E27FC236}">
                <a16:creationId xmlns:a16="http://schemas.microsoft.com/office/drawing/2014/main" id="{CAB11A59-1757-0FD8-6C01-CEEA69C0B576}"/>
              </a:ext>
            </a:extLst>
          </p:cNvPr>
          <p:cNvSpPr txBox="1"/>
          <p:nvPr/>
        </p:nvSpPr>
        <p:spPr>
          <a:xfrm>
            <a:off x="6660199" y="1577178"/>
            <a:ext cx="5364277"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يجب تقديم النتائج كما هي دون مبالغة أو تقليل، للحفاظ على مصداقية البحث.</a:t>
            </a:r>
            <a:endParaRPr lang="en-US" sz="1600" dirty="0"/>
          </a:p>
        </p:txBody>
      </p:sp>
      <p:sp>
        <p:nvSpPr>
          <p:cNvPr id="27" name="TextBox 26">
            <a:extLst>
              <a:ext uri="{FF2B5EF4-FFF2-40B4-BE49-F238E27FC236}">
                <a16:creationId xmlns:a16="http://schemas.microsoft.com/office/drawing/2014/main" id="{2CB4B48F-297D-806F-07F5-867F6DC2B459}"/>
              </a:ext>
            </a:extLst>
          </p:cNvPr>
          <p:cNvSpPr txBox="1"/>
          <p:nvPr/>
        </p:nvSpPr>
        <p:spPr>
          <a:xfrm>
            <a:off x="6758515" y="3175783"/>
            <a:ext cx="5167646"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يجب تجنب النقاش غير المنظم والعشوائي للنتائج والتركيز بدلاً من ذلك على نقاش منهجي ومنظم.</a:t>
            </a:r>
            <a:endParaRPr lang="en-US" sz="1600" dirty="0"/>
          </a:p>
        </p:txBody>
      </p:sp>
      <p:sp>
        <p:nvSpPr>
          <p:cNvPr id="28" name="TextBox 27">
            <a:extLst>
              <a:ext uri="{FF2B5EF4-FFF2-40B4-BE49-F238E27FC236}">
                <a16:creationId xmlns:a16="http://schemas.microsoft.com/office/drawing/2014/main" id="{91F2A695-5CE5-4825-046E-E4C996455422}"/>
              </a:ext>
            </a:extLst>
          </p:cNvPr>
          <p:cNvSpPr txBox="1"/>
          <p:nvPr/>
        </p:nvSpPr>
        <p:spPr>
          <a:xfrm>
            <a:off x="229019" y="5996014"/>
            <a:ext cx="6259221"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ينبغي إثراء النتائج بالأدلة المؤكدة والموثوقة لزيادة قوة البحث ومصداقيته.</a:t>
            </a:r>
            <a:endParaRPr lang="en-US" sz="1600" dirty="0"/>
          </a:p>
        </p:txBody>
      </p:sp>
    </p:spTree>
    <p:extLst>
      <p:ext uri="{BB962C8B-B14F-4D97-AF65-F5344CB8AC3E}">
        <p14:creationId xmlns:p14="http://schemas.microsoft.com/office/powerpoint/2010/main" val="240412361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3045590" y="376124"/>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خطوات الربط بين النتائج والدراسات السابقة</a:t>
            </a:r>
          </a:p>
        </p:txBody>
      </p:sp>
      <p:grpSp>
        <p:nvGrpSpPr>
          <p:cNvPr id="18" name="Group 17">
            <a:extLst>
              <a:ext uri="{FF2B5EF4-FFF2-40B4-BE49-F238E27FC236}">
                <a16:creationId xmlns:a16="http://schemas.microsoft.com/office/drawing/2014/main" id="{B24CE5AF-2A2D-C616-4BB4-5633A241B4A8}"/>
              </a:ext>
            </a:extLst>
          </p:cNvPr>
          <p:cNvGrpSpPr/>
          <p:nvPr/>
        </p:nvGrpSpPr>
        <p:grpSpPr>
          <a:xfrm>
            <a:off x="546410" y="1460811"/>
            <a:ext cx="11062011" cy="4806174"/>
            <a:chOff x="794028" y="3118723"/>
            <a:chExt cx="13042583" cy="2810589"/>
          </a:xfrm>
        </p:grpSpPr>
        <p:sp>
          <p:nvSpPr>
            <p:cNvPr id="4" name="Shape 1"/>
            <p:cNvSpPr/>
            <p:nvPr/>
          </p:nvSpPr>
          <p:spPr>
            <a:xfrm>
              <a:off x="9621441" y="3912513"/>
              <a:ext cx="3917513" cy="198358"/>
            </a:xfrm>
            <a:prstGeom prst="roundRect">
              <a:avLst>
                <a:gd name="adj" fmla="val 15009"/>
              </a:avLst>
            </a:prstGeom>
            <a:solidFill>
              <a:srgbClr val="EAE8F3"/>
            </a:solidFill>
            <a:ln/>
          </p:spPr>
          <p:txBody>
            <a:bodyPr/>
            <a:lstStyle/>
            <a:p>
              <a:endParaRPr lang="en-US"/>
            </a:p>
          </p:txBody>
        </p:sp>
        <p:sp>
          <p:nvSpPr>
            <p:cNvPr id="6" name="Shape 2"/>
            <p:cNvSpPr/>
            <p:nvPr/>
          </p:nvSpPr>
          <p:spPr>
            <a:xfrm>
              <a:off x="13241298" y="3714036"/>
              <a:ext cx="595313" cy="595313"/>
            </a:xfrm>
            <a:prstGeom prst="roundRect">
              <a:avLst>
                <a:gd name="adj" fmla="val 76800"/>
              </a:avLst>
            </a:prstGeom>
            <a:solidFill>
              <a:srgbClr val="EAE8F3"/>
            </a:solidFill>
            <a:ln/>
          </p:spPr>
          <p:txBody>
            <a:bodyPr/>
            <a:lstStyle/>
            <a:p>
              <a:endParaRPr lang="en-US"/>
            </a:p>
          </p:txBody>
        </p:sp>
        <p:pic>
          <p:nvPicPr>
            <p:cNvPr id="7"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390126" y="3862864"/>
              <a:ext cx="297656" cy="297656"/>
            </a:xfrm>
            <a:prstGeom prst="rect">
              <a:avLst/>
            </a:prstGeom>
          </p:spPr>
        </p:pic>
        <p:sp>
          <p:nvSpPr>
            <p:cNvPr id="8" name="Text 3"/>
            <p:cNvSpPr/>
            <p:nvPr/>
          </p:nvSpPr>
          <p:spPr>
            <a:xfrm>
              <a:off x="11157347" y="450770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التحقق من العلاقة</a:t>
              </a:r>
              <a:endParaRPr lang="en-US" sz="1950" dirty="0"/>
            </a:p>
          </p:txBody>
        </p:sp>
        <p:sp>
          <p:nvSpPr>
            <p:cNvPr id="9" name="Text 4"/>
            <p:cNvSpPr/>
            <p:nvPr/>
          </p:nvSpPr>
          <p:spPr>
            <a:xfrm>
              <a:off x="9819680" y="4936927"/>
              <a:ext cx="3818573" cy="95261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يجب أن يتأكد الباحث من وجود علاقة وثيقة بين نتائج دراسته والدراسات السابقة التي يشير إليها، لضمان صلابة وأساسية الربط.</a:t>
              </a:r>
              <a:endParaRPr lang="en-US" sz="1550" dirty="0"/>
            </a:p>
          </p:txBody>
        </p:sp>
        <p:sp>
          <p:nvSpPr>
            <p:cNvPr id="10" name="Shape 5"/>
            <p:cNvSpPr/>
            <p:nvPr/>
          </p:nvSpPr>
          <p:spPr>
            <a:xfrm>
              <a:off x="5207675" y="3614857"/>
              <a:ext cx="3917633" cy="198358"/>
            </a:xfrm>
            <a:prstGeom prst="roundRect">
              <a:avLst>
                <a:gd name="adj" fmla="val 15009"/>
              </a:avLst>
            </a:prstGeom>
            <a:solidFill>
              <a:srgbClr val="EAE8F3"/>
            </a:solidFill>
            <a:ln/>
          </p:spPr>
          <p:txBody>
            <a:bodyPr/>
            <a:lstStyle/>
            <a:p>
              <a:endParaRPr lang="en-US"/>
            </a:p>
          </p:txBody>
        </p:sp>
        <p:sp>
          <p:nvSpPr>
            <p:cNvPr id="11" name="Shape 6"/>
            <p:cNvSpPr/>
            <p:nvPr/>
          </p:nvSpPr>
          <p:spPr>
            <a:xfrm>
              <a:off x="8827651" y="3416379"/>
              <a:ext cx="595313" cy="595313"/>
            </a:xfrm>
            <a:prstGeom prst="roundRect">
              <a:avLst>
                <a:gd name="adj" fmla="val 76800"/>
              </a:avLst>
            </a:prstGeom>
            <a:solidFill>
              <a:srgbClr val="EAE8F3"/>
            </a:solidFill>
            <a:ln/>
          </p:spPr>
          <p:txBody>
            <a:bodyPr/>
            <a:lstStyle/>
            <a:p>
              <a:endParaRPr lang="en-US"/>
            </a:p>
          </p:txBody>
        </p:sp>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976479" y="3565208"/>
              <a:ext cx="297656" cy="297656"/>
            </a:xfrm>
            <a:prstGeom prst="rect">
              <a:avLst/>
            </a:prstGeom>
          </p:spPr>
        </p:pic>
        <p:sp>
          <p:nvSpPr>
            <p:cNvPr id="13" name="Text 7"/>
            <p:cNvSpPr/>
            <p:nvPr/>
          </p:nvSpPr>
          <p:spPr>
            <a:xfrm>
              <a:off x="6743700" y="42100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النتائج</a:t>
              </a:r>
              <a:endParaRPr lang="en-US" sz="1950" dirty="0"/>
            </a:p>
          </p:txBody>
        </p:sp>
        <p:sp>
          <p:nvSpPr>
            <p:cNvPr id="14" name="Text 8"/>
            <p:cNvSpPr/>
            <p:nvPr/>
          </p:nvSpPr>
          <p:spPr>
            <a:xfrm>
              <a:off x="5405914" y="4639270"/>
              <a:ext cx="3818692" cy="127015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ينبغي تحليل نتائج الدراسة الحالية ومقارنتها بنتائج الدراسات السابقة، مع التركيز على الاختلافات والتشابهات، ومحاولة تفسير أسباب هذه الاختلافات أو التشابه.</a:t>
              </a:r>
              <a:endParaRPr lang="en-US" sz="1550" dirty="0"/>
            </a:p>
          </p:txBody>
        </p:sp>
        <p:sp>
          <p:nvSpPr>
            <p:cNvPr id="15" name="Shape 9"/>
            <p:cNvSpPr/>
            <p:nvPr/>
          </p:nvSpPr>
          <p:spPr>
            <a:xfrm>
              <a:off x="794028" y="3317200"/>
              <a:ext cx="3917513" cy="198358"/>
            </a:xfrm>
            <a:prstGeom prst="roundRect">
              <a:avLst>
                <a:gd name="adj" fmla="val 15009"/>
              </a:avLst>
            </a:prstGeom>
            <a:solidFill>
              <a:srgbClr val="EAE8F3"/>
            </a:solidFill>
            <a:ln/>
          </p:spPr>
          <p:txBody>
            <a:bodyPr/>
            <a:lstStyle/>
            <a:p>
              <a:endParaRPr lang="en-US"/>
            </a:p>
          </p:txBody>
        </p:sp>
        <p:sp>
          <p:nvSpPr>
            <p:cNvPr id="16" name="Shape 10"/>
            <p:cNvSpPr/>
            <p:nvPr/>
          </p:nvSpPr>
          <p:spPr>
            <a:xfrm>
              <a:off x="4413885" y="3118723"/>
              <a:ext cx="595313" cy="595313"/>
            </a:xfrm>
            <a:prstGeom prst="roundRect">
              <a:avLst>
                <a:gd name="adj" fmla="val 76800"/>
              </a:avLst>
            </a:prstGeom>
            <a:solidFill>
              <a:srgbClr val="EAE8F3"/>
            </a:solidFill>
            <a:ln/>
          </p:spPr>
          <p:txBody>
            <a:bodyPr/>
            <a:lstStyle/>
            <a:p>
              <a:endParaRPr lang="en-US"/>
            </a:p>
          </p:txBody>
        </p:sp>
        <p:pic>
          <p:nvPicPr>
            <p:cNvPr id="1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562713" y="3267551"/>
              <a:ext cx="297656" cy="297656"/>
            </a:xfrm>
            <a:prstGeom prst="rect">
              <a:avLst/>
            </a:prstGeom>
          </p:spPr>
        </p:pic>
        <p:sp>
          <p:nvSpPr>
            <p:cNvPr id="19" name="Text 11"/>
            <p:cNvSpPr/>
            <p:nvPr/>
          </p:nvSpPr>
          <p:spPr>
            <a:xfrm>
              <a:off x="2329934" y="391239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التوثيق والتعليق</a:t>
              </a:r>
              <a:endParaRPr lang="en-US" sz="1950" dirty="0"/>
            </a:p>
          </p:txBody>
        </p:sp>
        <p:sp>
          <p:nvSpPr>
            <p:cNvPr id="20" name="Text 12"/>
            <p:cNvSpPr/>
            <p:nvPr/>
          </p:nvSpPr>
          <p:spPr>
            <a:xfrm>
              <a:off x="992267" y="4341614"/>
              <a:ext cx="3818573" cy="1587698"/>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عند الربط بين النتائج، يجب على الباحث التوثيق الدقيق للدراسات السابقة المستخدمة كمراجع، وكتابة تعليقات توضح كيف تدعم أو تخالف هذه الدراسات نتائج البحث الحالي.</a:t>
              </a:r>
              <a:endParaRPr lang="en-US" sz="1550" dirty="0"/>
            </a:p>
          </p:txBody>
        </p:sp>
      </p:grpSp>
    </p:spTree>
    <p:extLst>
      <p:ext uri="{BB962C8B-B14F-4D97-AF65-F5344CB8AC3E}">
        <p14:creationId xmlns:p14="http://schemas.microsoft.com/office/powerpoint/2010/main" val="2787853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A2EFB-099E-98D4-BBFB-9B35570DA5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B8F7F-B1D4-5B95-611E-7418CEF13C39}"/>
              </a:ext>
            </a:extLst>
          </p:cNvPr>
          <p:cNvSpPr/>
          <p:nvPr/>
        </p:nvSpPr>
        <p:spPr>
          <a:xfrm>
            <a:off x="412596" y="1345306"/>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392DD1-77E0-27DC-4233-3DA80928A596}"/>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التوصيات في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200DEC4-8895-7C70-6554-0EF66BE08A1D}"/>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1D18F5-3077-241F-A9D1-15419E56104D}"/>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45DC8B-B63A-20B5-DD16-DFD67FE71AAA}"/>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F0B0E57-6336-A2D7-1674-FC7C53130E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5E29A1-B939-5557-8F53-33F353EC32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8FE001E-A406-0F16-FF32-0915E57D8871}"/>
              </a:ext>
            </a:extLst>
          </p:cNvPr>
          <p:cNvGrpSpPr/>
          <p:nvPr/>
        </p:nvGrpSpPr>
        <p:grpSpPr>
          <a:xfrm>
            <a:off x="847493" y="1435120"/>
            <a:ext cx="10806177" cy="950692"/>
            <a:chOff x="6280190" y="4963239"/>
            <a:chExt cx="7556420" cy="1081564"/>
          </a:xfrm>
        </p:grpSpPr>
        <p:sp>
          <p:nvSpPr>
            <p:cNvPr id="8" name="Text 1"/>
            <p:cNvSpPr/>
            <p:nvPr/>
          </p:nvSpPr>
          <p:spPr>
            <a:xfrm>
              <a:off x="6280190" y="5186482"/>
              <a:ext cx="72587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التوصيات في البحث العلمي هي نتائج تحليلية وتوصيات مستندة إلى البيانات التي يتم جمعها في الدراسة العلمية.</a:t>
              </a:r>
              <a:endParaRPr lang="en-US" sz="1600" dirty="0"/>
            </a:p>
          </p:txBody>
        </p:sp>
        <p:sp>
          <p:nvSpPr>
            <p:cNvPr id="9" name="Shape 2"/>
            <p:cNvSpPr/>
            <p:nvPr/>
          </p:nvSpPr>
          <p:spPr>
            <a:xfrm>
              <a:off x="13813750" y="4963239"/>
              <a:ext cx="22860" cy="1081564"/>
            </a:xfrm>
            <a:prstGeom prst="rect">
              <a:avLst/>
            </a:prstGeom>
            <a:solidFill>
              <a:srgbClr val="403CCF"/>
            </a:solidFill>
            <a:ln/>
          </p:spPr>
          <p:txBody>
            <a:bodyPr/>
            <a:lstStyle/>
            <a:p>
              <a:pPr algn="just"/>
              <a:endParaRPr lang="en-US" sz="2000"/>
            </a:p>
          </p:txBody>
        </p:sp>
      </p:grpSp>
      <p:grpSp>
        <p:nvGrpSpPr>
          <p:cNvPr id="11" name="Group 10">
            <a:extLst>
              <a:ext uri="{FF2B5EF4-FFF2-40B4-BE49-F238E27FC236}">
                <a16:creationId xmlns:a16="http://schemas.microsoft.com/office/drawing/2014/main" id="{E9BF8A53-3B17-AE55-EA24-71A62430E258}"/>
              </a:ext>
            </a:extLst>
          </p:cNvPr>
          <p:cNvGrpSpPr/>
          <p:nvPr/>
        </p:nvGrpSpPr>
        <p:grpSpPr>
          <a:xfrm>
            <a:off x="691376" y="2218781"/>
            <a:ext cx="10962294" cy="3724528"/>
            <a:chOff x="663975" y="804446"/>
            <a:chExt cx="13189560" cy="5245622"/>
          </a:xfrm>
        </p:grpSpPr>
        <p:sp>
          <p:nvSpPr>
            <p:cNvPr id="12" name="Text 0"/>
            <p:cNvSpPr/>
            <p:nvPr/>
          </p:nvSpPr>
          <p:spPr>
            <a:xfrm>
              <a:off x="7902421" y="804446"/>
              <a:ext cx="5950863" cy="619720"/>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مفهوم التوصيات وأهدافها</a:t>
              </a:r>
              <a:endParaRPr lang="en-US" sz="2400" b="1" dirty="0"/>
            </a:p>
          </p:txBody>
        </p:sp>
        <p:sp>
          <p:nvSpPr>
            <p:cNvPr id="13" name="Text 1"/>
            <p:cNvSpPr/>
            <p:nvPr/>
          </p:nvSpPr>
          <p:spPr>
            <a:xfrm>
              <a:off x="10870644" y="1660565"/>
              <a:ext cx="2974300" cy="371713"/>
            </a:xfrm>
            <a:prstGeom prst="rect">
              <a:avLst/>
            </a:prstGeom>
            <a:noFill/>
            <a:ln/>
          </p:spPr>
          <p:txBody>
            <a:bodyPr wrap="none" lIns="0" tIns="0" rIns="0" bIns="0" rtlCol="0" anchor="t"/>
            <a:lstStyle/>
            <a:p>
              <a:pPr marL="0" indent="0" algn="r" rtl="1">
                <a:lnSpc>
                  <a:spcPts val="2900"/>
                </a:lnSpc>
                <a:buNone/>
              </a:pPr>
              <a:r>
                <a:rPr lang="en-US" b="1" dirty="0">
                  <a:solidFill>
                    <a:srgbClr val="403CCF"/>
                  </a:solidFill>
                  <a:latin typeface="Alexandria" pitchFamily="34" charset="0"/>
                  <a:ea typeface="Alexandria" pitchFamily="34" charset="-122"/>
                  <a:cs typeface="Alexandria" pitchFamily="34" charset="-120"/>
                </a:rPr>
                <a:t>الهدف الأساسي</a:t>
              </a:r>
              <a:endParaRPr lang="en-US" b="1" dirty="0"/>
            </a:p>
          </p:txBody>
        </p:sp>
        <p:sp>
          <p:nvSpPr>
            <p:cNvPr id="14" name="Text 2"/>
            <p:cNvSpPr/>
            <p:nvPr/>
          </p:nvSpPr>
          <p:spPr>
            <a:xfrm>
              <a:off x="663975" y="2230518"/>
              <a:ext cx="13180970" cy="825240"/>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تهدف التوصيات إلى تقديم معلومات مفيدة وموجزة للقراء والباحثين حول الخطوات التالية التي يجب اتخاذها في البحث والتطوير في المجال المدروس.</a:t>
              </a:r>
              <a:endParaRPr lang="en-US" sz="1550" dirty="0"/>
            </a:p>
          </p:txBody>
        </p:sp>
        <p:sp>
          <p:nvSpPr>
            <p:cNvPr id="15" name="Text 3"/>
            <p:cNvSpPr/>
            <p:nvPr/>
          </p:nvSpPr>
          <p:spPr>
            <a:xfrm>
              <a:off x="10870644" y="3063121"/>
              <a:ext cx="2974300" cy="371713"/>
            </a:xfrm>
            <a:prstGeom prst="rect">
              <a:avLst/>
            </a:prstGeom>
            <a:noFill/>
            <a:ln/>
          </p:spPr>
          <p:txBody>
            <a:bodyPr wrap="none" lIns="0" tIns="0" rIns="0" bIns="0" rtlCol="0" anchor="t"/>
            <a:lstStyle/>
            <a:p>
              <a:pPr marL="0" indent="0" algn="r" rtl="1">
                <a:lnSpc>
                  <a:spcPts val="2900"/>
                </a:lnSpc>
                <a:buNone/>
              </a:pPr>
              <a:r>
                <a:rPr lang="en-US" b="1" dirty="0">
                  <a:solidFill>
                    <a:srgbClr val="403CCF"/>
                  </a:solidFill>
                  <a:latin typeface="Alexandria" pitchFamily="34" charset="0"/>
                  <a:ea typeface="Alexandria" pitchFamily="34" charset="-122"/>
                  <a:cs typeface="Alexandria" pitchFamily="34" charset="-120"/>
                </a:rPr>
                <a:t>المحتوى</a:t>
              </a:r>
              <a:endParaRPr lang="en-US" b="1" dirty="0"/>
            </a:p>
          </p:txBody>
        </p:sp>
        <p:sp>
          <p:nvSpPr>
            <p:cNvPr id="16" name="Text 4"/>
            <p:cNvSpPr/>
            <p:nvPr/>
          </p:nvSpPr>
          <p:spPr>
            <a:xfrm>
              <a:off x="663975" y="3633073"/>
              <a:ext cx="13180970" cy="951548"/>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عادة تكون التوصيات مرتبطة بالأهداف الرئيسية للدراسة، وتشمل توصيات للأبحاث المستقبلية والتطبيقات العملية والسياسات الحكومية والتحسينات اللازمة في الممارسات الحالية.</a:t>
              </a:r>
              <a:endParaRPr lang="en-US" sz="1550" dirty="0"/>
            </a:p>
          </p:txBody>
        </p:sp>
        <p:sp>
          <p:nvSpPr>
            <p:cNvPr id="17" name="Text 5"/>
            <p:cNvSpPr/>
            <p:nvPr/>
          </p:nvSpPr>
          <p:spPr>
            <a:xfrm>
              <a:off x="856372" y="5047534"/>
              <a:ext cx="12997163" cy="1002534"/>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يمكن اعتبار التوصيات في البحث جزءاً مهماً من مرحلة التحليل، تتيح لك التوصيات اقتراح تدخلات أو استراتيجيات محددة لمعالجة المشكلات والقيود التي تم تحديدها من خلال دراستك.</a:t>
              </a:r>
              <a:endParaRPr lang="en-US" sz="1550" dirty="0"/>
            </a:p>
          </p:txBody>
        </p:sp>
      </p:grpSp>
    </p:spTree>
    <p:extLst>
      <p:ext uri="{BB962C8B-B14F-4D97-AF65-F5344CB8AC3E}">
        <p14:creationId xmlns:p14="http://schemas.microsoft.com/office/powerpoint/2010/main" val="2720263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3BF87-D93B-341B-39DB-E3AF7B6B66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7A68BF-A203-8AA5-2DDF-AD25097638E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D9B797-EFDB-00A4-6DF7-9B0A8DB9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DB5E2D-A096-02EF-E704-9B0D78859249}"/>
              </a:ext>
            </a:extLst>
          </p:cNvPr>
          <p:cNvSpPr txBox="1"/>
          <p:nvPr/>
        </p:nvSpPr>
        <p:spPr>
          <a:xfrm>
            <a:off x="5363737" y="546619"/>
            <a:ext cx="6647832"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الفروق بين التوصيات </a:t>
            </a:r>
            <a:r>
              <a:rPr lang="ar-EG" sz="2400" b="1">
                <a:solidFill>
                  <a:srgbClr val="403CCF"/>
                </a:solidFill>
                <a:latin typeface="Alexandria" pitchFamily="34" charset="0"/>
                <a:ea typeface="Alexandria" pitchFamily="34" charset="-122"/>
                <a:cs typeface="Alexandria" pitchFamily="34" charset="-120"/>
              </a:rPr>
              <a:t>والمقترحات البحثية</a:t>
            </a:r>
            <a:endParaRPr lang="en-US" sz="2400" b="1" dirty="0"/>
          </a:p>
        </p:txBody>
      </p:sp>
      <p:grpSp>
        <p:nvGrpSpPr>
          <p:cNvPr id="22" name="Group 21">
            <a:extLst>
              <a:ext uri="{FF2B5EF4-FFF2-40B4-BE49-F238E27FC236}">
                <a16:creationId xmlns:a16="http://schemas.microsoft.com/office/drawing/2014/main" id="{C25DBF6C-1653-341B-7391-973197D7EEDD}"/>
              </a:ext>
            </a:extLst>
          </p:cNvPr>
          <p:cNvGrpSpPr/>
          <p:nvPr/>
        </p:nvGrpSpPr>
        <p:grpSpPr>
          <a:xfrm>
            <a:off x="-30933" y="1328800"/>
            <a:ext cx="11831138" cy="5028300"/>
            <a:chOff x="793790" y="2585561"/>
            <a:chExt cx="13042821" cy="4075271"/>
          </a:xfrm>
        </p:grpSpPr>
        <p:sp>
          <p:nvSpPr>
            <p:cNvPr id="4" name="Shape 1"/>
            <p:cNvSpPr/>
            <p:nvPr/>
          </p:nvSpPr>
          <p:spPr>
            <a:xfrm>
              <a:off x="793790" y="2585561"/>
              <a:ext cx="13042821" cy="2691289"/>
            </a:xfrm>
            <a:prstGeom prst="roundRect">
              <a:avLst>
                <a:gd name="adj" fmla="val 1106"/>
              </a:avLst>
            </a:prstGeom>
            <a:solidFill>
              <a:srgbClr val="EAE8F3"/>
            </a:solidFill>
            <a:ln/>
          </p:spPr>
          <p:txBody>
            <a:bodyPr/>
            <a:lstStyle/>
            <a:p>
              <a:endParaRPr lang="en-US"/>
            </a:p>
          </p:txBody>
        </p:sp>
        <p:sp>
          <p:nvSpPr>
            <p:cNvPr id="5" name="Shape 2"/>
            <p:cNvSpPr/>
            <p:nvPr/>
          </p:nvSpPr>
          <p:spPr>
            <a:xfrm>
              <a:off x="7315200" y="2585561"/>
              <a:ext cx="6521410" cy="2691289"/>
            </a:xfrm>
            <a:prstGeom prst="roundRect">
              <a:avLst>
                <a:gd name="adj" fmla="val 1106"/>
              </a:avLst>
            </a:prstGeom>
            <a:solidFill>
              <a:srgbClr val="EAE8F3"/>
            </a:solidFill>
            <a:ln/>
          </p:spPr>
          <p:txBody>
            <a:bodyPr/>
            <a:lstStyle/>
            <a:p>
              <a:endParaRPr lang="en-US"/>
            </a:p>
          </p:txBody>
        </p:sp>
        <p:sp>
          <p:nvSpPr>
            <p:cNvPr id="6" name="Text 3"/>
            <p:cNvSpPr/>
            <p:nvPr/>
          </p:nvSpPr>
          <p:spPr>
            <a:xfrm>
              <a:off x="11157347" y="2783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a:t>
              </a:r>
              <a:endParaRPr lang="en-US" sz="1950" dirty="0"/>
            </a:p>
          </p:txBody>
        </p:sp>
        <p:sp>
          <p:nvSpPr>
            <p:cNvPr id="7" name="Text 4"/>
            <p:cNvSpPr/>
            <p:nvPr/>
          </p:nvSpPr>
          <p:spPr>
            <a:xfrm>
              <a:off x="7513558" y="3213140"/>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تعبر عن الإجراءات أو الخطوات المقترحة</a:t>
              </a:r>
              <a:endParaRPr lang="en-US" sz="1550" dirty="0"/>
            </a:p>
          </p:txBody>
        </p:sp>
        <p:sp>
          <p:nvSpPr>
            <p:cNvPr id="9" name="Text 5"/>
            <p:cNvSpPr/>
            <p:nvPr/>
          </p:nvSpPr>
          <p:spPr>
            <a:xfrm>
              <a:off x="7513558" y="3600093"/>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تستند إلى نتائج الدراسة</a:t>
              </a:r>
              <a:endParaRPr lang="en-US" sz="1550" dirty="0"/>
            </a:p>
          </p:txBody>
        </p:sp>
        <p:sp>
          <p:nvSpPr>
            <p:cNvPr id="10" name="Text 6"/>
            <p:cNvSpPr/>
            <p:nvPr/>
          </p:nvSpPr>
          <p:spPr>
            <a:xfrm>
              <a:off x="7513558" y="3987046"/>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تقدم حلول محددة للمشكلات</a:t>
              </a:r>
              <a:endParaRPr lang="en-US" sz="1550" dirty="0"/>
            </a:p>
          </p:txBody>
        </p:sp>
        <p:sp>
          <p:nvSpPr>
            <p:cNvPr id="11" name="Text 7"/>
            <p:cNvSpPr/>
            <p:nvPr/>
          </p:nvSpPr>
          <p:spPr>
            <a:xfrm>
              <a:off x="7513558" y="4373999"/>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اقتراحات تطبيقية قائمة على الأدلة</a:t>
              </a:r>
              <a:endParaRPr lang="en-US" sz="1550" dirty="0"/>
            </a:p>
          </p:txBody>
        </p:sp>
        <p:sp>
          <p:nvSpPr>
            <p:cNvPr id="12" name="Text 8"/>
            <p:cNvSpPr/>
            <p:nvPr/>
          </p:nvSpPr>
          <p:spPr>
            <a:xfrm>
              <a:off x="7513558" y="4760952"/>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تركز على الإجراءات العملية المباشرة</a:t>
              </a:r>
              <a:endParaRPr lang="en-US" sz="1550" dirty="0"/>
            </a:p>
          </p:txBody>
        </p:sp>
        <p:sp>
          <p:nvSpPr>
            <p:cNvPr id="13" name="Shape 9"/>
            <p:cNvSpPr/>
            <p:nvPr/>
          </p:nvSpPr>
          <p:spPr>
            <a:xfrm>
              <a:off x="793790" y="2585561"/>
              <a:ext cx="6521410" cy="2691289"/>
            </a:xfrm>
            <a:prstGeom prst="rect">
              <a:avLst/>
            </a:prstGeom>
            <a:solidFill>
              <a:srgbClr val="EAE8F3"/>
            </a:solidFill>
            <a:ln/>
          </p:spPr>
          <p:txBody>
            <a:bodyPr/>
            <a:lstStyle/>
            <a:p>
              <a:endParaRPr lang="en-US"/>
            </a:p>
          </p:txBody>
        </p:sp>
        <p:sp>
          <p:nvSpPr>
            <p:cNvPr id="14" name="Shape 10"/>
            <p:cNvSpPr/>
            <p:nvPr/>
          </p:nvSpPr>
          <p:spPr>
            <a:xfrm>
              <a:off x="793790" y="2585561"/>
              <a:ext cx="22860" cy="2691289"/>
            </a:xfrm>
            <a:prstGeom prst="roundRect">
              <a:avLst>
                <a:gd name="adj" fmla="val 130232"/>
              </a:avLst>
            </a:prstGeom>
            <a:solidFill>
              <a:srgbClr val="D0CED9"/>
            </a:solidFill>
            <a:ln/>
          </p:spPr>
          <p:txBody>
            <a:bodyPr/>
            <a:lstStyle/>
            <a:p>
              <a:endParaRPr lang="en-US"/>
            </a:p>
          </p:txBody>
        </p:sp>
        <p:sp>
          <p:nvSpPr>
            <p:cNvPr id="15" name="Text 11"/>
            <p:cNvSpPr/>
            <p:nvPr/>
          </p:nvSpPr>
          <p:spPr>
            <a:xfrm>
              <a:off x="4635937" y="2783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المقترحات البحثية</a:t>
              </a:r>
              <a:endParaRPr lang="en-US" sz="1950" dirty="0"/>
            </a:p>
          </p:txBody>
        </p:sp>
        <p:sp>
          <p:nvSpPr>
            <p:cNvPr id="16" name="Text 12"/>
            <p:cNvSpPr/>
            <p:nvPr/>
          </p:nvSpPr>
          <p:spPr>
            <a:xfrm>
              <a:off x="992148" y="3213140"/>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تتناول أفكاراً لأبحاث مستقبلية</a:t>
              </a:r>
              <a:endParaRPr lang="en-US" sz="1550" dirty="0"/>
            </a:p>
          </p:txBody>
        </p:sp>
        <p:sp>
          <p:nvSpPr>
            <p:cNvPr id="17" name="Text 13"/>
            <p:cNvSpPr/>
            <p:nvPr/>
          </p:nvSpPr>
          <p:spPr>
            <a:xfrm>
              <a:off x="992148" y="3600093"/>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تستكشف جوانب لم تُغط في الدراسة الحالية</a:t>
              </a:r>
              <a:endParaRPr lang="en-US" sz="1550" dirty="0"/>
            </a:p>
          </p:txBody>
        </p:sp>
        <p:sp>
          <p:nvSpPr>
            <p:cNvPr id="18" name="Text 14"/>
            <p:cNvSpPr/>
            <p:nvPr/>
          </p:nvSpPr>
          <p:spPr>
            <a:xfrm>
              <a:off x="992148" y="3987046"/>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توجه الباحثين نحو مجالات جديدة</a:t>
              </a:r>
              <a:endParaRPr lang="en-US" sz="1550" dirty="0"/>
            </a:p>
          </p:txBody>
        </p:sp>
        <p:sp>
          <p:nvSpPr>
            <p:cNvPr id="19" name="Text 15"/>
            <p:cNvSpPr/>
            <p:nvPr/>
          </p:nvSpPr>
          <p:spPr>
            <a:xfrm>
              <a:off x="992148" y="4373999"/>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تقدم نظريات جديدة أو منهجيات مختلفة</a:t>
              </a:r>
              <a:endParaRPr lang="en-US" sz="1550" dirty="0"/>
            </a:p>
          </p:txBody>
        </p:sp>
        <p:sp>
          <p:nvSpPr>
            <p:cNvPr id="20" name="Text 16"/>
            <p:cNvSpPr/>
            <p:nvPr/>
          </p:nvSpPr>
          <p:spPr>
            <a:xfrm>
              <a:off x="992148" y="4760952"/>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تتطلع إلى المستقبل</a:t>
              </a:r>
              <a:endParaRPr lang="en-US" sz="1550" dirty="0"/>
            </a:p>
          </p:txBody>
        </p:sp>
        <p:sp>
          <p:nvSpPr>
            <p:cNvPr id="21" name="Shape 17"/>
            <p:cNvSpPr/>
            <p:nvPr/>
          </p:nvSpPr>
          <p:spPr>
            <a:xfrm>
              <a:off x="793790" y="5500092"/>
              <a:ext cx="13042821" cy="1160740"/>
            </a:xfrm>
            <a:prstGeom prst="roundRect">
              <a:avLst>
                <a:gd name="adj" fmla="val 2565"/>
              </a:avLst>
            </a:prstGeom>
            <a:solidFill>
              <a:srgbClr val="C3C2F0"/>
            </a:solidFill>
            <a:ln/>
          </p:spPr>
          <p:txBody>
            <a:bodyPr/>
            <a:lstStyle/>
            <a:p>
              <a:endParaRPr lang="en-US"/>
            </a:p>
          </p:txBody>
        </p:sp>
        <p:pic>
          <p:nvPicPr>
            <p:cNvPr id="23" name="Image 0" descr="preencoded.png"/>
            <p:cNvPicPr>
              <a:picLocks noChangeAspect="1"/>
            </p:cNvPicPr>
            <p:nvPr/>
          </p:nvPicPr>
          <p:blipFill>
            <a:blip r:embed="rId3"/>
            <a:stretch>
              <a:fillRect/>
            </a:stretch>
          </p:blipFill>
          <p:spPr>
            <a:xfrm>
              <a:off x="992148" y="5795367"/>
              <a:ext cx="248007" cy="198358"/>
            </a:xfrm>
            <a:prstGeom prst="rect">
              <a:avLst/>
            </a:prstGeom>
          </p:spPr>
        </p:pic>
        <p:sp>
          <p:nvSpPr>
            <p:cNvPr id="24" name="Text 18"/>
            <p:cNvSpPr/>
            <p:nvPr/>
          </p:nvSpPr>
          <p:spPr>
            <a:xfrm>
              <a:off x="1438513" y="5747980"/>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الفرق الرئيسي يكمن في نطاقهما وتوجيههما: التوصيات تركز على الإجراءات العملية المباشرة، بينما المقترحات تتطلع إلى المستقبل وتقترح أفكاراً لأبحاث لاحقة.</a:t>
              </a:r>
              <a:endParaRPr lang="en-US" sz="1550" dirty="0"/>
            </a:p>
          </p:txBody>
        </p:sp>
      </p:grpSp>
    </p:spTree>
    <p:extLst>
      <p:ext uri="{BB962C8B-B14F-4D97-AF65-F5344CB8AC3E}">
        <p14:creationId xmlns:p14="http://schemas.microsoft.com/office/powerpoint/2010/main" val="175889419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FC3E6-76ED-1819-FD22-E0B633FC8D7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2700023-5942-1BF5-5653-FA3A250EA2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6ED5DC-08F4-D72B-C659-4E080B1F3D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6" name="Group 15">
            <a:extLst>
              <a:ext uri="{FF2B5EF4-FFF2-40B4-BE49-F238E27FC236}">
                <a16:creationId xmlns:a16="http://schemas.microsoft.com/office/drawing/2014/main" id="{67563A58-957C-B079-6E73-B00BBF63FAD5}"/>
              </a:ext>
            </a:extLst>
          </p:cNvPr>
          <p:cNvGrpSpPr/>
          <p:nvPr/>
        </p:nvGrpSpPr>
        <p:grpSpPr>
          <a:xfrm>
            <a:off x="646772" y="681985"/>
            <a:ext cx="11082260" cy="5675115"/>
            <a:chOff x="793790" y="1394578"/>
            <a:chExt cx="7556421" cy="5675115"/>
          </a:xfrm>
        </p:grpSpPr>
        <p:sp>
          <p:nvSpPr>
            <p:cNvPr id="3" name="Text 0"/>
            <p:cNvSpPr/>
            <p:nvPr/>
          </p:nvSpPr>
          <p:spPr>
            <a:xfrm>
              <a:off x="3388400" y="1394578"/>
              <a:ext cx="4961811"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أنواع التوصيات</a:t>
              </a:r>
              <a:endParaRPr lang="en-US" sz="2800" b="1" dirty="0"/>
            </a:p>
          </p:txBody>
        </p:sp>
        <p:sp>
          <p:nvSpPr>
            <p:cNvPr id="4" name="Shape 1"/>
            <p:cNvSpPr/>
            <p:nvPr/>
          </p:nvSpPr>
          <p:spPr>
            <a:xfrm>
              <a:off x="793790" y="2375297"/>
              <a:ext cx="7556421" cy="2099191"/>
            </a:xfrm>
            <a:prstGeom prst="roundRect">
              <a:avLst>
                <a:gd name="adj" fmla="val 5227"/>
              </a:avLst>
            </a:prstGeom>
            <a:solidFill>
              <a:srgbClr val="FBFAFF"/>
            </a:solidFill>
            <a:ln/>
          </p:spPr>
          <p:txBody>
            <a:bodyPr/>
            <a:lstStyle/>
            <a:p>
              <a:pPr algn="just"/>
              <a:endParaRPr lang="en-US"/>
            </a:p>
          </p:txBody>
        </p:sp>
        <p:pic>
          <p:nvPicPr>
            <p:cNvPr id="5" name="Image 1" descr="preencoded.png"/>
            <p:cNvPicPr>
              <a:picLocks noChangeAspect="1"/>
            </p:cNvPicPr>
            <p:nvPr/>
          </p:nvPicPr>
          <p:blipFill>
            <a:blip r:embed="rId3"/>
            <a:stretch>
              <a:fillRect/>
            </a:stretch>
          </p:blipFill>
          <p:spPr>
            <a:xfrm>
              <a:off x="793790" y="2352437"/>
              <a:ext cx="7556421" cy="91440"/>
            </a:xfrm>
            <a:prstGeom prst="rect">
              <a:avLst/>
            </a:prstGeom>
          </p:spPr>
        </p:pic>
        <p:pic>
          <p:nvPicPr>
            <p:cNvPr id="6" name="Image 2" descr="preencoded.png"/>
            <p:cNvPicPr>
              <a:picLocks noChangeAspect="1"/>
            </p:cNvPicPr>
            <p:nvPr/>
          </p:nvPicPr>
          <p:blipFill>
            <a:blip r:embed="rId4"/>
            <a:stretch>
              <a:fillRect/>
            </a:stretch>
          </p:blipFill>
          <p:spPr>
            <a:xfrm>
              <a:off x="4274344" y="2077641"/>
              <a:ext cx="595313" cy="595313"/>
            </a:xfrm>
            <a:prstGeom prst="rect">
              <a:avLst/>
            </a:prstGeom>
          </p:spPr>
        </p:pic>
        <p:sp>
          <p:nvSpPr>
            <p:cNvPr id="7" name="Text 2"/>
            <p:cNvSpPr/>
            <p:nvPr/>
          </p:nvSpPr>
          <p:spPr>
            <a:xfrm>
              <a:off x="4452938" y="2226469"/>
              <a:ext cx="238125" cy="297656"/>
            </a:xfrm>
            <a:prstGeom prst="rect">
              <a:avLst/>
            </a:prstGeom>
            <a:noFill/>
            <a:ln/>
          </p:spPr>
          <p:txBody>
            <a:bodyPr wrap="none" lIns="0" tIns="0" rIns="0" bIns="0" rtlCol="0" anchor="t"/>
            <a:lstStyle/>
            <a:p>
              <a:pPr marL="0" indent="0" algn="just" rtl="1">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2" name="Text 3"/>
            <p:cNvSpPr/>
            <p:nvPr/>
          </p:nvSpPr>
          <p:spPr>
            <a:xfrm>
              <a:off x="5648087" y="287143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 العلمية</a:t>
              </a:r>
              <a:endParaRPr lang="en-US" sz="1950" dirty="0"/>
            </a:p>
          </p:txBody>
        </p:sp>
        <p:sp>
          <p:nvSpPr>
            <p:cNvPr id="9" name="Text 4"/>
            <p:cNvSpPr/>
            <p:nvPr/>
          </p:nvSpPr>
          <p:spPr>
            <a:xfrm>
              <a:off x="1015008" y="3300651"/>
              <a:ext cx="7113984"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الاهتمام هنا بالتحقيقات المستقبلية التي قد تنبثق عن هذه الدراسة. قد يتم تضمين المتغيرات التي لم يتم تضمينها في الدراسة الحالية، ولكن يعتقد أنها حاسمة للحصول على نتائج جديدة في بعض الدراسات التي قد يوصى بها.</a:t>
              </a:r>
              <a:endParaRPr lang="en-US" sz="1600" dirty="0"/>
            </a:p>
          </p:txBody>
        </p:sp>
        <p:sp>
          <p:nvSpPr>
            <p:cNvPr id="10" name="Shape 5"/>
            <p:cNvSpPr/>
            <p:nvPr/>
          </p:nvSpPr>
          <p:spPr>
            <a:xfrm>
              <a:off x="793790" y="4970502"/>
              <a:ext cx="7556421" cy="2099191"/>
            </a:xfrm>
            <a:prstGeom prst="roundRect">
              <a:avLst>
                <a:gd name="adj" fmla="val 5227"/>
              </a:avLst>
            </a:prstGeom>
            <a:solidFill>
              <a:srgbClr val="FBFAFF"/>
            </a:solidFill>
            <a:ln/>
          </p:spPr>
          <p:txBody>
            <a:bodyPr/>
            <a:lstStyle/>
            <a:p>
              <a:pPr algn="just"/>
              <a:endParaRPr lang="en-US"/>
            </a:p>
          </p:txBody>
        </p:sp>
        <p:pic>
          <p:nvPicPr>
            <p:cNvPr id="11" name="Image 3" descr="preencoded.png"/>
            <p:cNvPicPr>
              <a:picLocks noChangeAspect="1"/>
            </p:cNvPicPr>
            <p:nvPr/>
          </p:nvPicPr>
          <p:blipFill>
            <a:blip r:embed="rId3"/>
            <a:stretch>
              <a:fillRect/>
            </a:stretch>
          </p:blipFill>
          <p:spPr>
            <a:xfrm>
              <a:off x="793790" y="4947642"/>
              <a:ext cx="7556421" cy="91440"/>
            </a:xfrm>
            <a:prstGeom prst="rect">
              <a:avLst/>
            </a:prstGeom>
          </p:spPr>
        </p:pic>
        <p:pic>
          <p:nvPicPr>
            <p:cNvPr id="12" name="Image 4" descr="preencoded.png"/>
            <p:cNvPicPr>
              <a:picLocks noChangeAspect="1"/>
            </p:cNvPicPr>
            <p:nvPr/>
          </p:nvPicPr>
          <p:blipFill>
            <a:blip r:embed="rId4"/>
            <a:stretch>
              <a:fillRect/>
            </a:stretch>
          </p:blipFill>
          <p:spPr>
            <a:xfrm>
              <a:off x="4274344" y="4672846"/>
              <a:ext cx="595313" cy="595313"/>
            </a:xfrm>
            <a:prstGeom prst="rect">
              <a:avLst/>
            </a:prstGeom>
          </p:spPr>
        </p:pic>
        <p:sp>
          <p:nvSpPr>
            <p:cNvPr id="13" name="Text 6"/>
            <p:cNvSpPr/>
            <p:nvPr/>
          </p:nvSpPr>
          <p:spPr>
            <a:xfrm>
              <a:off x="4452938" y="4821674"/>
              <a:ext cx="238125" cy="297656"/>
            </a:xfrm>
            <a:prstGeom prst="rect">
              <a:avLst/>
            </a:prstGeom>
            <a:noFill/>
            <a:ln/>
          </p:spPr>
          <p:txBody>
            <a:bodyPr wrap="none" lIns="0" tIns="0" rIns="0" bIns="0" rtlCol="0" anchor="t"/>
            <a:lstStyle/>
            <a:p>
              <a:pPr marL="0" indent="0" algn="just" rtl="1">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4" name="Text 7"/>
            <p:cNvSpPr/>
            <p:nvPr/>
          </p:nvSpPr>
          <p:spPr>
            <a:xfrm>
              <a:off x="5648087" y="546663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 العملية</a:t>
              </a:r>
              <a:endParaRPr lang="en-US" sz="1950" dirty="0"/>
            </a:p>
          </p:txBody>
        </p:sp>
        <p:sp>
          <p:nvSpPr>
            <p:cNvPr id="15" name="Text 8"/>
            <p:cNvSpPr/>
            <p:nvPr/>
          </p:nvSpPr>
          <p:spPr>
            <a:xfrm>
              <a:off x="1015008" y="5895856"/>
              <a:ext cx="7113984"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هي تطبيقات واقعية – حلول – لديها القدرة على تخفيف المشكلة الحالية أو تحسين الرفاهية الاجتماعية للأفراد. عند كتابة هذه التوصيات يجب مراعاة إمكانية التطبيق الفعلي.</a:t>
              </a:r>
              <a:endParaRPr lang="en-US" sz="1600" dirty="0"/>
            </a:p>
          </p:txBody>
        </p:sp>
      </p:grpSp>
    </p:spTree>
    <p:extLst>
      <p:ext uri="{BB962C8B-B14F-4D97-AF65-F5344CB8AC3E}">
        <p14:creationId xmlns:p14="http://schemas.microsoft.com/office/powerpoint/2010/main" val="282121021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E2AEA-0E92-3150-7408-88205E20D1C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050162A-1D47-A438-29E3-84CA7A7E3F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4BC537-598A-C2AB-C33B-6722836DB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A9AA9BC-F86D-FD5D-B9F7-C1B10B8E5596}"/>
              </a:ext>
            </a:extLst>
          </p:cNvPr>
          <p:cNvSpPr txBox="1"/>
          <p:nvPr/>
        </p:nvSpPr>
        <p:spPr>
          <a:xfrm>
            <a:off x="5917429" y="546619"/>
            <a:ext cx="6094140"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النقاط الأساسية عند كتابة التوصيات</a:t>
            </a:r>
            <a:endParaRPr lang="en-US" sz="2400" b="1" dirty="0"/>
          </a:p>
        </p:txBody>
      </p:sp>
      <p:grpSp>
        <p:nvGrpSpPr>
          <p:cNvPr id="4" name="Group 3">
            <a:extLst>
              <a:ext uri="{FF2B5EF4-FFF2-40B4-BE49-F238E27FC236}">
                <a16:creationId xmlns:a16="http://schemas.microsoft.com/office/drawing/2014/main" id="{D6402A9F-4DEB-7E58-1DFC-4AA814A41731}"/>
              </a:ext>
            </a:extLst>
          </p:cNvPr>
          <p:cNvGrpSpPr/>
          <p:nvPr/>
        </p:nvGrpSpPr>
        <p:grpSpPr>
          <a:xfrm>
            <a:off x="825190" y="1281760"/>
            <a:ext cx="10933824" cy="5129080"/>
            <a:chOff x="793790" y="1792129"/>
            <a:chExt cx="13042820" cy="5662255"/>
          </a:xfrm>
        </p:grpSpPr>
        <p:sp>
          <p:nvSpPr>
            <p:cNvPr id="5" name="Shape 1">
              <a:extLst>
                <a:ext uri="{FF2B5EF4-FFF2-40B4-BE49-F238E27FC236}">
                  <a16:creationId xmlns:a16="http://schemas.microsoft.com/office/drawing/2014/main" id="{5239DDE0-69CA-5059-1A8C-64D79FAA830D}"/>
                </a:ext>
              </a:extLst>
            </p:cNvPr>
            <p:cNvSpPr/>
            <p:nvPr/>
          </p:nvSpPr>
          <p:spPr>
            <a:xfrm>
              <a:off x="13390126" y="1792129"/>
              <a:ext cx="446484" cy="446484"/>
            </a:xfrm>
            <a:prstGeom prst="roundRect">
              <a:avLst>
                <a:gd name="adj" fmla="val 6668"/>
              </a:avLst>
            </a:prstGeom>
            <a:solidFill>
              <a:srgbClr val="EAE8F3"/>
            </a:solidFill>
            <a:ln/>
          </p:spPr>
          <p:txBody>
            <a:bodyPr/>
            <a:lstStyle/>
            <a:p>
              <a:pPr algn="just"/>
              <a:endParaRPr lang="en-US" sz="2000"/>
            </a:p>
          </p:txBody>
        </p:sp>
        <p:sp>
          <p:nvSpPr>
            <p:cNvPr id="6" name="Text 2">
              <a:extLst>
                <a:ext uri="{FF2B5EF4-FFF2-40B4-BE49-F238E27FC236}">
                  <a16:creationId xmlns:a16="http://schemas.microsoft.com/office/drawing/2014/main" id="{9B2D3F29-88A6-CB42-C2CB-DC175D49F922}"/>
                </a:ext>
              </a:extLst>
            </p:cNvPr>
            <p:cNvSpPr/>
            <p:nvPr/>
          </p:nvSpPr>
          <p:spPr>
            <a:xfrm>
              <a:off x="10710863" y="1860352"/>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المعقولية والواقعية</a:t>
              </a:r>
              <a:endParaRPr lang="en-US" sz="2000" dirty="0"/>
            </a:p>
          </p:txBody>
        </p:sp>
        <p:sp>
          <p:nvSpPr>
            <p:cNvPr id="7" name="Text 3">
              <a:extLst>
                <a:ext uri="{FF2B5EF4-FFF2-40B4-BE49-F238E27FC236}">
                  <a16:creationId xmlns:a16="http://schemas.microsoft.com/office/drawing/2014/main" id="{4261C29F-DA50-C159-9C83-49475ED23393}"/>
                </a:ext>
              </a:extLst>
            </p:cNvPr>
            <p:cNvSpPr/>
            <p:nvPr/>
          </p:nvSpPr>
          <p:spPr>
            <a:xfrm>
              <a:off x="793790" y="2289572"/>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تكون التوصيات معقولة وواقعية، قابلة للتطبيق في الواقع العملي.</a:t>
              </a:r>
              <a:endParaRPr lang="en-US" sz="1600" dirty="0"/>
            </a:p>
          </p:txBody>
        </p:sp>
        <p:sp>
          <p:nvSpPr>
            <p:cNvPr id="9" name="Shape 4">
              <a:extLst>
                <a:ext uri="{FF2B5EF4-FFF2-40B4-BE49-F238E27FC236}">
                  <a16:creationId xmlns:a16="http://schemas.microsoft.com/office/drawing/2014/main" id="{AB6D75E0-864E-45FF-A77D-2F46DB4D1F6A}"/>
                </a:ext>
              </a:extLst>
            </p:cNvPr>
            <p:cNvSpPr/>
            <p:nvPr/>
          </p:nvSpPr>
          <p:spPr>
            <a:xfrm>
              <a:off x="13390126" y="3003947"/>
              <a:ext cx="446484" cy="446484"/>
            </a:xfrm>
            <a:prstGeom prst="roundRect">
              <a:avLst>
                <a:gd name="adj" fmla="val 6668"/>
              </a:avLst>
            </a:prstGeom>
            <a:solidFill>
              <a:srgbClr val="EAE8F3"/>
            </a:solidFill>
            <a:ln/>
          </p:spPr>
          <p:txBody>
            <a:bodyPr/>
            <a:lstStyle/>
            <a:p>
              <a:pPr algn="just"/>
              <a:endParaRPr lang="en-US" sz="2000"/>
            </a:p>
          </p:txBody>
        </p:sp>
        <p:sp>
          <p:nvSpPr>
            <p:cNvPr id="10" name="Text 5">
              <a:extLst>
                <a:ext uri="{FF2B5EF4-FFF2-40B4-BE49-F238E27FC236}">
                  <a16:creationId xmlns:a16="http://schemas.microsoft.com/office/drawing/2014/main" id="{C8CAED25-F1A1-C827-0AC4-F8C932E0F337}"/>
                </a:ext>
              </a:extLst>
            </p:cNvPr>
            <p:cNvSpPr/>
            <p:nvPr/>
          </p:nvSpPr>
          <p:spPr>
            <a:xfrm>
              <a:off x="10710863" y="3072170"/>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الصلة بمشكلة الدراسة</a:t>
              </a:r>
              <a:endParaRPr lang="en-US" sz="2000" dirty="0"/>
            </a:p>
          </p:txBody>
        </p:sp>
        <p:sp>
          <p:nvSpPr>
            <p:cNvPr id="11" name="Text 6">
              <a:extLst>
                <a:ext uri="{FF2B5EF4-FFF2-40B4-BE49-F238E27FC236}">
                  <a16:creationId xmlns:a16="http://schemas.microsoft.com/office/drawing/2014/main" id="{8EF941C6-9FBA-34A2-DFE8-44504355D778}"/>
                </a:ext>
              </a:extLst>
            </p:cNvPr>
            <p:cNvSpPr/>
            <p:nvPr/>
          </p:nvSpPr>
          <p:spPr>
            <a:xfrm>
              <a:off x="793790" y="3501390"/>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تكون لها صلة وثيقة بمشكلة الدراسة وتنبع من سياقها.</a:t>
              </a:r>
              <a:endParaRPr lang="en-US" sz="1600" dirty="0"/>
            </a:p>
          </p:txBody>
        </p:sp>
        <p:sp>
          <p:nvSpPr>
            <p:cNvPr id="12" name="Shape 7">
              <a:extLst>
                <a:ext uri="{FF2B5EF4-FFF2-40B4-BE49-F238E27FC236}">
                  <a16:creationId xmlns:a16="http://schemas.microsoft.com/office/drawing/2014/main" id="{E791B6BE-A4A0-E97A-1471-658079175B87}"/>
                </a:ext>
              </a:extLst>
            </p:cNvPr>
            <p:cNvSpPr/>
            <p:nvPr/>
          </p:nvSpPr>
          <p:spPr>
            <a:xfrm>
              <a:off x="13390126" y="4215765"/>
              <a:ext cx="446484" cy="446484"/>
            </a:xfrm>
            <a:prstGeom prst="roundRect">
              <a:avLst>
                <a:gd name="adj" fmla="val 6668"/>
              </a:avLst>
            </a:prstGeom>
            <a:solidFill>
              <a:srgbClr val="EAE8F3"/>
            </a:solidFill>
            <a:ln/>
          </p:spPr>
          <p:txBody>
            <a:bodyPr/>
            <a:lstStyle/>
            <a:p>
              <a:pPr algn="just"/>
              <a:endParaRPr lang="en-US" sz="2000"/>
            </a:p>
          </p:txBody>
        </p:sp>
        <p:sp>
          <p:nvSpPr>
            <p:cNvPr id="13" name="Text 8">
              <a:extLst>
                <a:ext uri="{FF2B5EF4-FFF2-40B4-BE49-F238E27FC236}">
                  <a16:creationId xmlns:a16="http://schemas.microsoft.com/office/drawing/2014/main" id="{3187B669-CD49-8428-5551-7C66D377E43E}"/>
                </a:ext>
              </a:extLst>
            </p:cNvPr>
            <p:cNvSpPr/>
            <p:nvPr/>
          </p:nvSpPr>
          <p:spPr>
            <a:xfrm>
              <a:off x="10710863" y="4283988"/>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الارتباط بالنتائج</a:t>
              </a:r>
              <a:endParaRPr lang="en-US" sz="2000" dirty="0"/>
            </a:p>
          </p:txBody>
        </p:sp>
        <p:sp>
          <p:nvSpPr>
            <p:cNvPr id="14" name="Text 9">
              <a:extLst>
                <a:ext uri="{FF2B5EF4-FFF2-40B4-BE49-F238E27FC236}">
                  <a16:creationId xmlns:a16="http://schemas.microsoft.com/office/drawing/2014/main" id="{170DEE79-B514-C1AB-0C73-9485303719AD}"/>
                </a:ext>
              </a:extLst>
            </p:cNvPr>
            <p:cNvSpPr/>
            <p:nvPr/>
          </p:nvSpPr>
          <p:spPr>
            <a:xfrm>
              <a:off x="793790" y="4713208"/>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تأتي من نتائج الدراسة، لذلك ليس من المقبول تقديم اقتراحات لا تدعمها تلك النتائج.</a:t>
              </a:r>
              <a:endParaRPr lang="en-US" sz="1600" dirty="0"/>
            </a:p>
          </p:txBody>
        </p:sp>
        <p:sp>
          <p:nvSpPr>
            <p:cNvPr id="15" name="Shape 10">
              <a:extLst>
                <a:ext uri="{FF2B5EF4-FFF2-40B4-BE49-F238E27FC236}">
                  <a16:creationId xmlns:a16="http://schemas.microsoft.com/office/drawing/2014/main" id="{0A4A6BB7-6F21-575F-0A69-B368FF37C35E}"/>
                </a:ext>
              </a:extLst>
            </p:cNvPr>
            <p:cNvSpPr/>
            <p:nvPr/>
          </p:nvSpPr>
          <p:spPr>
            <a:xfrm>
              <a:off x="13390126" y="5427583"/>
              <a:ext cx="446484" cy="446484"/>
            </a:xfrm>
            <a:prstGeom prst="roundRect">
              <a:avLst>
                <a:gd name="adj" fmla="val 6668"/>
              </a:avLst>
            </a:prstGeom>
            <a:solidFill>
              <a:srgbClr val="EAE8F3"/>
            </a:solidFill>
            <a:ln/>
          </p:spPr>
          <p:txBody>
            <a:bodyPr/>
            <a:lstStyle/>
            <a:p>
              <a:pPr algn="just"/>
              <a:endParaRPr lang="en-US" sz="2000"/>
            </a:p>
          </p:txBody>
        </p:sp>
        <p:sp>
          <p:nvSpPr>
            <p:cNvPr id="16" name="Text 11">
              <a:extLst>
                <a:ext uri="{FF2B5EF4-FFF2-40B4-BE49-F238E27FC236}">
                  <a16:creationId xmlns:a16="http://schemas.microsoft.com/office/drawing/2014/main" id="{209D8965-3163-2FB3-7A3C-F200D58F9346}"/>
                </a:ext>
              </a:extLst>
            </p:cNvPr>
            <p:cNvSpPr/>
            <p:nvPr/>
          </p:nvSpPr>
          <p:spPr>
            <a:xfrm>
              <a:off x="10710863" y="5495806"/>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المنطقية والإقناع</a:t>
              </a:r>
              <a:endParaRPr lang="en-US" sz="2000" dirty="0"/>
            </a:p>
          </p:txBody>
        </p:sp>
        <p:sp>
          <p:nvSpPr>
            <p:cNvPr id="17" name="Text 12">
              <a:extLst>
                <a:ext uri="{FF2B5EF4-FFF2-40B4-BE49-F238E27FC236}">
                  <a16:creationId xmlns:a16="http://schemas.microsoft.com/office/drawing/2014/main" id="{7261D54B-3E4C-DD2A-E482-ECCB57DE85B7}"/>
                </a:ext>
              </a:extLst>
            </p:cNvPr>
            <p:cNvSpPr/>
            <p:nvPr/>
          </p:nvSpPr>
          <p:spPr>
            <a:xfrm>
              <a:off x="793790" y="5925026"/>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أن تكون منطقياً ومقنعاً، خاصة للأشخاص الذين يتخذون القرارات.</a:t>
              </a:r>
              <a:endParaRPr lang="en-US" sz="1600" dirty="0"/>
            </a:p>
          </p:txBody>
        </p:sp>
        <p:sp>
          <p:nvSpPr>
            <p:cNvPr id="18" name="Shape 13">
              <a:extLst>
                <a:ext uri="{FF2B5EF4-FFF2-40B4-BE49-F238E27FC236}">
                  <a16:creationId xmlns:a16="http://schemas.microsoft.com/office/drawing/2014/main" id="{79800C5F-518C-0728-D381-CE53BB35E559}"/>
                </a:ext>
              </a:extLst>
            </p:cNvPr>
            <p:cNvSpPr/>
            <p:nvPr/>
          </p:nvSpPr>
          <p:spPr>
            <a:xfrm>
              <a:off x="13390126" y="6639401"/>
              <a:ext cx="446484" cy="446484"/>
            </a:xfrm>
            <a:prstGeom prst="roundRect">
              <a:avLst>
                <a:gd name="adj" fmla="val 6668"/>
              </a:avLst>
            </a:prstGeom>
            <a:solidFill>
              <a:srgbClr val="EAE8F3"/>
            </a:solidFill>
            <a:ln/>
          </p:spPr>
          <p:txBody>
            <a:bodyPr/>
            <a:lstStyle/>
            <a:p>
              <a:pPr algn="just"/>
              <a:endParaRPr lang="en-US" sz="2000"/>
            </a:p>
          </p:txBody>
        </p:sp>
        <p:sp>
          <p:nvSpPr>
            <p:cNvPr id="19" name="Text 14">
              <a:extLst>
                <a:ext uri="{FF2B5EF4-FFF2-40B4-BE49-F238E27FC236}">
                  <a16:creationId xmlns:a16="http://schemas.microsoft.com/office/drawing/2014/main" id="{A4292563-CB80-AA14-328D-D69E0C9BECA9}"/>
                </a:ext>
              </a:extLst>
            </p:cNvPr>
            <p:cNvSpPr/>
            <p:nvPr/>
          </p:nvSpPr>
          <p:spPr>
            <a:xfrm>
              <a:off x="10710863" y="6707624"/>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قابلية التحقيق</a:t>
              </a:r>
              <a:endParaRPr lang="en-US" sz="2000" dirty="0"/>
            </a:p>
          </p:txBody>
        </p:sp>
        <p:sp>
          <p:nvSpPr>
            <p:cNvPr id="20" name="Text 15">
              <a:extLst>
                <a:ext uri="{FF2B5EF4-FFF2-40B4-BE49-F238E27FC236}">
                  <a16:creationId xmlns:a16="http://schemas.microsoft.com/office/drawing/2014/main" id="{72D0F40B-E4FC-3CFE-F88F-9D1F033C6C48}"/>
                </a:ext>
              </a:extLst>
            </p:cNvPr>
            <p:cNvSpPr/>
            <p:nvPr/>
          </p:nvSpPr>
          <p:spPr>
            <a:xfrm>
              <a:off x="793790" y="7136844"/>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أن تكون قابلة للتحقيق من منظور مادي وعملي.</a:t>
              </a:r>
              <a:endParaRPr lang="en-US" sz="1600" dirty="0"/>
            </a:p>
          </p:txBody>
        </p:sp>
      </p:grpSp>
    </p:spTree>
    <p:extLst>
      <p:ext uri="{BB962C8B-B14F-4D97-AF65-F5344CB8AC3E}">
        <p14:creationId xmlns:p14="http://schemas.microsoft.com/office/powerpoint/2010/main" val="103362704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ED65D-0CBE-23DC-8E7F-21AD56808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F360E8-EA09-55C7-0140-8322E6D0D850}"/>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907578-395D-6085-21B3-527973C380AF}"/>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39FE89-6436-8842-53F1-A99FBEC99B79}"/>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D2B32F-69AF-BEAF-B42C-7457BF375757}"/>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7364BB-A9BD-C6B0-FD25-A191566B97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C6C00C-B9D0-5194-D9C6-DDCC0280C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E60D4E79-D3F5-7D03-BF31-D5B88F940436}"/>
              </a:ext>
            </a:extLst>
          </p:cNvPr>
          <p:cNvGrpSpPr/>
          <p:nvPr/>
        </p:nvGrpSpPr>
        <p:grpSpPr>
          <a:xfrm>
            <a:off x="793791" y="1635085"/>
            <a:ext cx="10814630" cy="3877610"/>
            <a:chOff x="793790" y="2208609"/>
            <a:chExt cx="13042821" cy="3812382"/>
          </a:xfrm>
        </p:grpSpPr>
        <p:sp>
          <p:nvSpPr>
            <p:cNvPr id="2" name="Text 0"/>
            <p:cNvSpPr/>
            <p:nvPr/>
          </p:nvSpPr>
          <p:spPr>
            <a:xfrm>
              <a:off x="6888718" y="2208609"/>
              <a:ext cx="6947892"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دور التوصيات في البحث العلمي</a:t>
              </a:r>
              <a:endParaRPr lang="en-US" sz="2800" dirty="0"/>
            </a:p>
          </p:txBody>
        </p:sp>
        <p:sp>
          <p:nvSpPr>
            <p:cNvPr id="8" name="Shape 1"/>
            <p:cNvSpPr/>
            <p:nvPr/>
          </p:nvSpPr>
          <p:spPr>
            <a:xfrm>
              <a:off x="9621322" y="3225522"/>
              <a:ext cx="4215289" cy="2254687"/>
            </a:xfrm>
            <a:prstGeom prst="roundRect">
              <a:avLst>
                <a:gd name="adj" fmla="val 1320"/>
              </a:avLst>
            </a:prstGeom>
            <a:solidFill>
              <a:srgbClr val="EAE8F3"/>
            </a:solidFill>
            <a:ln/>
          </p:spPr>
          <p:txBody>
            <a:bodyPr/>
            <a:lstStyle/>
            <a:p>
              <a:endParaRPr lang="en-US"/>
            </a:p>
          </p:txBody>
        </p:sp>
        <p:sp>
          <p:nvSpPr>
            <p:cNvPr id="9" name="Shape 2"/>
            <p:cNvSpPr/>
            <p:nvPr/>
          </p:nvSpPr>
          <p:spPr>
            <a:xfrm>
              <a:off x="13042940" y="3423880"/>
              <a:ext cx="595313" cy="595313"/>
            </a:xfrm>
            <a:prstGeom prst="roundRect">
              <a:avLst>
                <a:gd name="adj" fmla="val 15358451"/>
              </a:avLst>
            </a:prstGeom>
            <a:solidFill>
              <a:srgbClr val="403CCF"/>
            </a:solidFill>
            <a:ln/>
          </p:spPr>
          <p:txBody>
            <a:bodyPr/>
            <a:lstStyle/>
            <a:p>
              <a:endParaRPr lang="en-US"/>
            </a:p>
          </p:txBody>
        </p:sp>
        <p:pic>
          <p:nvPicPr>
            <p:cNvPr id="11"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06651" y="3587472"/>
              <a:ext cx="267891" cy="267891"/>
            </a:xfrm>
            <a:prstGeom prst="rect">
              <a:avLst/>
            </a:prstGeom>
          </p:spPr>
        </p:pic>
        <p:sp>
          <p:nvSpPr>
            <p:cNvPr id="12" name="Text 3"/>
            <p:cNvSpPr/>
            <p:nvPr/>
          </p:nvSpPr>
          <p:spPr>
            <a:xfrm>
              <a:off x="11157347"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الجانب العملي</a:t>
              </a:r>
              <a:endParaRPr lang="en-US" sz="1950" dirty="0"/>
            </a:p>
          </p:txBody>
        </p:sp>
        <p:sp>
          <p:nvSpPr>
            <p:cNvPr id="13" name="Text 4"/>
            <p:cNvSpPr/>
            <p:nvPr/>
          </p:nvSpPr>
          <p:spPr>
            <a:xfrm>
              <a:off x="9819680" y="46467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تعد التوصيات الجزء العملي والتطبيقي للبحث العلمي</a:t>
              </a:r>
              <a:endParaRPr lang="en-US" sz="1550" dirty="0"/>
            </a:p>
          </p:txBody>
        </p:sp>
        <p:sp>
          <p:nvSpPr>
            <p:cNvPr id="14" name="Shape 5"/>
            <p:cNvSpPr/>
            <p:nvPr/>
          </p:nvSpPr>
          <p:spPr>
            <a:xfrm>
              <a:off x="5207556" y="3225522"/>
              <a:ext cx="4215408" cy="2254687"/>
            </a:xfrm>
            <a:prstGeom prst="roundRect">
              <a:avLst>
                <a:gd name="adj" fmla="val 1320"/>
              </a:avLst>
            </a:prstGeom>
            <a:solidFill>
              <a:srgbClr val="EAE8F3"/>
            </a:solidFill>
            <a:ln/>
          </p:spPr>
          <p:txBody>
            <a:bodyPr/>
            <a:lstStyle/>
            <a:p>
              <a:endParaRPr lang="en-US"/>
            </a:p>
          </p:txBody>
        </p:sp>
        <p:sp>
          <p:nvSpPr>
            <p:cNvPr id="15" name="Shape 6"/>
            <p:cNvSpPr/>
            <p:nvPr/>
          </p:nvSpPr>
          <p:spPr>
            <a:xfrm>
              <a:off x="8629293" y="3423880"/>
              <a:ext cx="595313" cy="595313"/>
            </a:xfrm>
            <a:prstGeom prst="roundRect">
              <a:avLst>
                <a:gd name="adj" fmla="val 15358451"/>
              </a:avLst>
            </a:prstGeom>
            <a:solidFill>
              <a:srgbClr val="403CCF"/>
            </a:solidFill>
            <a:ln/>
          </p:spPr>
          <p:txBody>
            <a:bodyPr/>
            <a:lstStyle/>
            <a:p>
              <a:endParaRPr lang="en-US"/>
            </a:p>
          </p:txBody>
        </p:sp>
        <p:pic>
          <p:nvPicPr>
            <p:cNvPr id="1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93004" y="3587472"/>
              <a:ext cx="267891" cy="267891"/>
            </a:xfrm>
            <a:prstGeom prst="rect">
              <a:avLst/>
            </a:prstGeom>
          </p:spPr>
        </p:pic>
        <p:sp>
          <p:nvSpPr>
            <p:cNvPr id="17" name="Text 7"/>
            <p:cNvSpPr/>
            <p:nvPr/>
          </p:nvSpPr>
          <p:spPr>
            <a:xfrm>
              <a:off x="6743700"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التوجيه</a:t>
              </a:r>
              <a:endParaRPr lang="en-US" sz="1950" dirty="0"/>
            </a:p>
          </p:txBody>
        </p:sp>
        <p:sp>
          <p:nvSpPr>
            <p:cNvPr id="18" name="Text 8"/>
            <p:cNvSpPr/>
            <p:nvPr/>
          </p:nvSpPr>
          <p:spPr>
            <a:xfrm>
              <a:off x="5405914" y="4646771"/>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تهدف إلى توجيه القراء والمهتمين بالمجال في اتخاذ قرارات مستنيرة</a:t>
              </a:r>
              <a:endParaRPr lang="en-US" sz="1550" dirty="0"/>
            </a:p>
          </p:txBody>
        </p:sp>
        <p:sp>
          <p:nvSpPr>
            <p:cNvPr id="20" name="Shape 9"/>
            <p:cNvSpPr/>
            <p:nvPr/>
          </p:nvSpPr>
          <p:spPr>
            <a:xfrm>
              <a:off x="793909" y="3225522"/>
              <a:ext cx="4215289" cy="2254687"/>
            </a:xfrm>
            <a:prstGeom prst="roundRect">
              <a:avLst>
                <a:gd name="adj" fmla="val 1320"/>
              </a:avLst>
            </a:prstGeom>
            <a:solidFill>
              <a:srgbClr val="EAE8F3"/>
            </a:solidFill>
            <a:ln/>
          </p:spPr>
          <p:txBody>
            <a:bodyPr/>
            <a:lstStyle/>
            <a:p>
              <a:endParaRPr lang="en-US"/>
            </a:p>
          </p:txBody>
        </p:sp>
        <p:sp>
          <p:nvSpPr>
            <p:cNvPr id="21" name="Shape 10"/>
            <p:cNvSpPr/>
            <p:nvPr/>
          </p:nvSpPr>
          <p:spPr>
            <a:xfrm>
              <a:off x="4215527" y="3423880"/>
              <a:ext cx="595313" cy="595313"/>
            </a:xfrm>
            <a:prstGeom prst="roundRect">
              <a:avLst>
                <a:gd name="adj" fmla="val 15358451"/>
              </a:avLst>
            </a:prstGeom>
            <a:solidFill>
              <a:srgbClr val="403CCF"/>
            </a:solidFill>
            <a:ln/>
          </p:spPr>
          <p:txBody>
            <a:bodyPr/>
            <a:lstStyle/>
            <a:p>
              <a:endParaRPr lang="en-US"/>
            </a:p>
          </p:txBody>
        </p:sp>
        <p:pic>
          <p:nvPicPr>
            <p:cNvPr id="22"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379238" y="3587472"/>
              <a:ext cx="267891" cy="267891"/>
            </a:xfrm>
            <a:prstGeom prst="rect">
              <a:avLst/>
            </a:prstGeom>
          </p:spPr>
        </p:pic>
        <p:sp>
          <p:nvSpPr>
            <p:cNvPr id="23" name="Text 11"/>
            <p:cNvSpPr/>
            <p:nvPr/>
          </p:nvSpPr>
          <p:spPr>
            <a:xfrm>
              <a:off x="2329934"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التدابير الفعالة</a:t>
              </a:r>
              <a:endParaRPr lang="en-US" sz="1950" dirty="0"/>
            </a:p>
          </p:txBody>
        </p:sp>
        <p:sp>
          <p:nvSpPr>
            <p:cNvPr id="24" name="Text 12"/>
            <p:cNvSpPr/>
            <p:nvPr/>
          </p:nvSpPr>
          <p:spPr>
            <a:xfrm>
              <a:off x="992267" y="46467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تساعد في اتخاذ تدابير فعالة لمعالجة المشكلات</a:t>
              </a:r>
              <a:endParaRPr lang="en-US" sz="1550" dirty="0"/>
            </a:p>
          </p:txBody>
        </p:sp>
        <p:sp>
          <p:nvSpPr>
            <p:cNvPr id="26" name="Text 13"/>
            <p:cNvSpPr/>
            <p:nvPr/>
          </p:nvSpPr>
          <p:spPr>
            <a:xfrm>
              <a:off x="793790" y="5703451"/>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قد تشمل التوصيات توجيهات </a:t>
              </a:r>
              <a:r>
                <a:rPr lang="en-US" sz="1550">
                  <a:solidFill>
                    <a:srgbClr val="49495A"/>
                  </a:solidFill>
                  <a:latin typeface="Alexandria" pitchFamily="34" charset="0"/>
                  <a:ea typeface="Alexandria" pitchFamily="34" charset="-122"/>
                  <a:cs typeface="Alexandria" pitchFamily="34" charset="-120"/>
                </a:rPr>
                <a:t>للممارسة ال</a:t>
              </a:r>
              <a:r>
                <a:rPr lang="ar-EG" sz="1550">
                  <a:solidFill>
                    <a:srgbClr val="49495A"/>
                  </a:solidFill>
                  <a:latin typeface="Alexandria" pitchFamily="34" charset="0"/>
                  <a:ea typeface="Alexandria" pitchFamily="34" charset="-122"/>
                  <a:cs typeface="Alexandria" pitchFamily="34" charset="-120"/>
                </a:rPr>
                <a:t>حالية</a:t>
              </a:r>
              <a:r>
                <a:rPr lang="en-US" sz="1550">
                  <a:solidFill>
                    <a:srgbClr val="49495A"/>
                  </a:solidFill>
                  <a:latin typeface="Alexandria" pitchFamily="34" charset="0"/>
                  <a:ea typeface="Alexandria" pitchFamily="34" charset="-122"/>
                  <a:cs typeface="Alexandria" pitchFamily="34" charset="-120"/>
                </a:rPr>
                <a:t> </a:t>
              </a:r>
              <a:r>
                <a:rPr lang="en-US" sz="1550" dirty="0">
                  <a:solidFill>
                    <a:srgbClr val="49495A"/>
                  </a:solidFill>
                  <a:latin typeface="Alexandria" pitchFamily="34" charset="0"/>
                  <a:ea typeface="Alexandria" pitchFamily="34" charset="-122"/>
                  <a:cs typeface="Alexandria" pitchFamily="34" charset="-120"/>
                </a:rPr>
                <a:t>أو السياسات العامة أو الإجراءات المستقبلية للبحث.</a:t>
              </a:r>
              <a:endParaRPr lang="en-US" sz="1550" dirty="0"/>
            </a:p>
          </p:txBody>
        </p:sp>
      </p:grpSp>
    </p:spTree>
    <p:extLst>
      <p:ext uri="{BB962C8B-B14F-4D97-AF65-F5344CB8AC3E}">
        <p14:creationId xmlns:p14="http://schemas.microsoft.com/office/powerpoint/2010/main" val="197740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175E7-3CAA-CFBF-0146-19A3B26AC1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B13AD5-3925-5450-9CEE-83991ABF675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55B93C-4944-79DF-698B-F87482FEA5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F0F352-C43A-7257-7FA7-B8F2B90C4D59}"/>
              </a:ext>
            </a:extLst>
          </p:cNvPr>
          <p:cNvSpPr txBox="1"/>
          <p:nvPr/>
        </p:nvSpPr>
        <p:spPr>
          <a:xfrm>
            <a:off x="5790271" y="359048"/>
            <a:ext cx="6094140" cy="816827"/>
          </a:xfrm>
          <a:prstGeom prst="rect">
            <a:avLst/>
          </a:prstGeom>
          <a:noFill/>
        </p:spPr>
        <p:txBody>
          <a:bodyPr wrap="square">
            <a:spAutoFit/>
          </a:bodyPr>
          <a:lstStyle/>
          <a:p>
            <a:pPr marL="0" indent="0" algn="r" rtl="1">
              <a:lnSpc>
                <a:spcPts val="6700"/>
              </a:lnSpc>
              <a:buNone/>
            </a:pPr>
            <a:r>
              <a:rPr lang="en-US" sz="2400" b="1">
                <a:solidFill>
                  <a:srgbClr val="403CCF"/>
                </a:solidFill>
                <a:latin typeface="Alexandria" pitchFamily="34" charset="0"/>
                <a:ea typeface="Alexandria" pitchFamily="34" charset="-122"/>
                <a:cs typeface="Alexandria" pitchFamily="34" charset="-120"/>
              </a:rPr>
              <a:t>أوجه القصور في البحث العلمي</a:t>
            </a:r>
            <a:endParaRPr lang="en-US" sz="2400" b="1" dirty="0"/>
          </a:p>
        </p:txBody>
      </p:sp>
      <p:sp>
        <p:nvSpPr>
          <p:cNvPr id="4" name="Text 1">
            <a:extLst>
              <a:ext uri="{FF2B5EF4-FFF2-40B4-BE49-F238E27FC236}">
                <a16:creationId xmlns:a16="http://schemas.microsoft.com/office/drawing/2014/main" id="{28618E4C-9E8B-6928-90B9-3016ADCE2DBE}"/>
              </a:ext>
            </a:extLst>
          </p:cNvPr>
          <p:cNvSpPr/>
          <p:nvPr/>
        </p:nvSpPr>
        <p:spPr>
          <a:xfrm>
            <a:off x="1996070" y="1484996"/>
            <a:ext cx="9799870"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تحديد أوجه القصور في البحث العلمي يعد جزءاً أساسياً من الأمانة العلمية والموضوعية البحثية.</a:t>
            </a:r>
            <a:endParaRPr lang="en-US" sz="1600" dirty="0"/>
          </a:p>
        </p:txBody>
      </p:sp>
      <p:grpSp>
        <p:nvGrpSpPr>
          <p:cNvPr id="10" name="Group 9">
            <a:extLst>
              <a:ext uri="{FF2B5EF4-FFF2-40B4-BE49-F238E27FC236}">
                <a16:creationId xmlns:a16="http://schemas.microsoft.com/office/drawing/2014/main" id="{A1ACAB21-D5EE-CFF2-D225-C9759CABE3B1}"/>
              </a:ext>
            </a:extLst>
          </p:cNvPr>
          <p:cNvGrpSpPr/>
          <p:nvPr/>
        </p:nvGrpSpPr>
        <p:grpSpPr>
          <a:xfrm>
            <a:off x="267630" y="2207941"/>
            <a:ext cx="11616782" cy="4157854"/>
            <a:chOff x="793790" y="2119193"/>
            <a:chExt cx="13053410" cy="4246602"/>
          </a:xfrm>
        </p:grpSpPr>
        <p:sp>
          <p:nvSpPr>
            <p:cNvPr id="5" name="Text 0"/>
            <p:cNvSpPr/>
            <p:nvPr/>
          </p:nvSpPr>
          <p:spPr>
            <a:xfrm>
              <a:off x="6438893" y="2119193"/>
              <a:ext cx="740830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المقصود بأوجه القصور في البحث</a:t>
              </a:r>
              <a:endParaRPr lang="en-US" sz="2800" b="1" dirty="0"/>
            </a:p>
          </p:txBody>
        </p:sp>
        <p:sp>
          <p:nvSpPr>
            <p:cNvPr id="6" name="Text 1"/>
            <p:cNvSpPr/>
            <p:nvPr/>
          </p:nvSpPr>
          <p:spPr>
            <a:xfrm>
              <a:off x="10561915" y="3136106"/>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التعريف</a:t>
              </a:r>
              <a:endParaRPr lang="en-US" sz="2300" dirty="0"/>
            </a:p>
          </p:txBody>
        </p:sp>
        <p:sp>
          <p:nvSpPr>
            <p:cNvPr id="7" name="Text 2"/>
            <p:cNvSpPr/>
            <p:nvPr/>
          </p:nvSpPr>
          <p:spPr>
            <a:xfrm>
              <a:off x="793790" y="3805833"/>
              <a:ext cx="127451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تعرف أوجه القصور في البحث بأنها هذه العوامل التي لا يستطيع الباحث ضبطها أو التحكم فيها عند إجراء بحثه، وترتبط عادة بتصميم البحث وتحديد منهجه.</a:t>
              </a:r>
              <a:endParaRPr lang="en-US" sz="1600" dirty="0"/>
            </a:p>
          </p:txBody>
        </p:sp>
        <p:sp>
          <p:nvSpPr>
            <p:cNvPr id="9" name="Shape 3"/>
            <p:cNvSpPr/>
            <p:nvPr/>
          </p:nvSpPr>
          <p:spPr>
            <a:xfrm>
              <a:off x="13813750" y="2838450"/>
              <a:ext cx="22860" cy="1825704"/>
            </a:xfrm>
            <a:prstGeom prst="rect">
              <a:avLst/>
            </a:prstGeom>
            <a:solidFill>
              <a:srgbClr val="403CCF"/>
            </a:solidFill>
            <a:ln/>
          </p:spPr>
          <p:txBody>
            <a:bodyPr/>
            <a:lstStyle/>
            <a:p>
              <a:endParaRPr lang="en-US"/>
            </a:p>
          </p:txBody>
        </p:sp>
        <p:sp>
          <p:nvSpPr>
            <p:cNvPr id="11" name="Text 4"/>
            <p:cNvSpPr/>
            <p:nvPr/>
          </p:nvSpPr>
          <p:spPr>
            <a:xfrm>
              <a:off x="4592241" y="508575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a:t>
              </a:r>
              <a:endParaRPr lang="en-US" sz="1950" dirty="0"/>
            </a:p>
          </p:txBody>
        </p:sp>
        <p:sp>
          <p:nvSpPr>
            <p:cNvPr id="12" name="Text 5"/>
            <p:cNvSpPr/>
            <p:nvPr/>
          </p:nvSpPr>
          <p:spPr>
            <a:xfrm>
              <a:off x="793790" y="5594271"/>
              <a:ext cx="6279356"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تؤثر على درجة الصدق الداخلي والخارجي للبحث، كما تؤثر بالتالي سلباً على تفسير نتائجه أو الاستفادة منها.</a:t>
              </a:r>
              <a:endParaRPr lang="en-US" sz="1600" dirty="0"/>
            </a:p>
          </p:txBody>
        </p:sp>
        <p:sp>
          <p:nvSpPr>
            <p:cNvPr id="13" name="Text 6"/>
            <p:cNvSpPr/>
            <p:nvPr/>
          </p:nvSpPr>
          <p:spPr>
            <a:xfrm>
              <a:off x="11363325" y="508575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الأسباب</a:t>
              </a:r>
              <a:endParaRPr lang="en-US" sz="1950" dirty="0"/>
            </a:p>
          </p:txBody>
        </p:sp>
        <p:sp>
          <p:nvSpPr>
            <p:cNvPr id="14" name="Text 7"/>
            <p:cNvSpPr/>
            <p:nvPr/>
          </p:nvSpPr>
          <p:spPr>
            <a:xfrm>
              <a:off x="7564874" y="5730716"/>
              <a:ext cx="627935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تنشأ ابتداءً إما بسبب تصميم البحث أو بسبب ظروف غير متوقعة ظهرت أثناء تطبيق البحث.</a:t>
              </a:r>
              <a:endParaRPr lang="en-US" sz="1600" dirty="0"/>
            </a:p>
          </p:txBody>
        </p:sp>
      </p:grpSp>
    </p:spTree>
    <p:extLst>
      <p:ext uri="{BB962C8B-B14F-4D97-AF65-F5344CB8AC3E}">
        <p14:creationId xmlns:p14="http://schemas.microsoft.com/office/powerpoint/2010/main" val="184464214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EB4A8-EBBA-CC3C-ED76-7B8411A5EE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FDFAD5-91AC-B3AA-3D94-B9F95B41BA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4904EE-373C-FC6A-A0A6-CC819588B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Group 8">
            <a:extLst>
              <a:ext uri="{FF2B5EF4-FFF2-40B4-BE49-F238E27FC236}">
                <a16:creationId xmlns:a16="http://schemas.microsoft.com/office/drawing/2014/main" id="{8D751696-18BB-B5A3-029E-54D317EC726E}"/>
              </a:ext>
            </a:extLst>
          </p:cNvPr>
          <p:cNvGrpSpPr/>
          <p:nvPr/>
        </p:nvGrpSpPr>
        <p:grpSpPr>
          <a:xfrm>
            <a:off x="180431" y="470256"/>
            <a:ext cx="11831138" cy="3251652"/>
            <a:chOff x="6280190" y="1899642"/>
            <a:chExt cx="7556421" cy="4430196"/>
          </a:xfrm>
        </p:grpSpPr>
        <p:sp>
          <p:nvSpPr>
            <p:cNvPr id="3" name="Text 0"/>
            <p:cNvSpPr/>
            <p:nvPr/>
          </p:nvSpPr>
          <p:spPr>
            <a:xfrm>
              <a:off x="6327100" y="1899642"/>
              <a:ext cx="7509510"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الإقرار بأوجه القصور دون تضخيمها</a:t>
              </a:r>
              <a:endParaRPr lang="en-US" sz="2400" b="1" dirty="0"/>
            </a:p>
          </p:txBody>
        </p:sp>
        <p:sp>
          <p:nvSpPr>
            <p:cNvPr id="4" name="Text 1"/>
            <p:cNvSpPr/>
            <p:nvPr/>
          </p:nvSpPr>
          <p:spPr>
            <a:xfrm>
              <a:off x="6280190" y="2817376"/>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لا يخلو أي بحث من أوجه قصور، لكن على الباحث أن يقر بأوجه القصور هذه، وهذا الإقرار هو عملية ذاتية تقويمية، يضع بمقتضاها قائمة يبين فيها أوجه الضعف الأساسية في دراسته للمشكلة البحثية.</a:t>
              </a:r>
              <a:endParaRPr lang="en-US" sz="1600" dirty="0"/>
            </a:p>
          </p:txBody>
        </p:sp>
        <p:sp>
          <p:nvSpPr>
            <p:cNvPr id="5" name="Shape 2"/>
            <p:cNvSpPr/>
            <p:nvPr/>
          </p:nvSpPr>
          <p:spPr>
            <a:xfrm>
              <a:off x="6280190" y="3993237"/>
              <a:ext cx="7556421" cy="1478280"/>
            </a:xfrm>
            <a:prstGeom prst="roundRect">
              <a:avLst>
                <a:gd name="adj" fmla="val 2014"/>
              </a:avLst>
            </a:prstGeom>
            <a:solidFill>
              <a:srgbClr val="C3C2F0"/>
            </a:solidFill>
            <a:ln/>
          </p:spPr>
          <p:txBody>
            <a:bodyPr/>
            <a:lstStyle/>
            <a:p>
              <a:endParaRPr lang="en-US"/>
            </a:p>
          </p:txBody>
        </p:sp>
        <p:pic>
          <p:nvPicPr>
            <p:cNvPr id="6" name="Image 1" descr="preencoded.png"/>
            <p:cNvPicPr>
              <a:picLocks noChangeAspect="1"/>
            </p:cNvPicPr>
            <p:nvPr/>
          </p:nvPicPr>
          <p:blipFill>
            <a:blip r:embed="rId3"/>
            <a:stretch>
              <a:fillRect/>
            </a:stretch>
          </p:blipFill>
          <p:spPr>
            <a:xfrm>
              <a:off x="6478548" y="4288512"/>
              <a:ext cx="248007" cy="198358"/>
            </a:xfrm>
            <a:prstGeom prst="rect">
              <a:avLst/>
            </a:prstGeom>
          </p:spPr>
        </p:pic>
        <p:sp>
          <p:nvSpPr>
            <p:cNvPr id="7" name="Text 3"/>
            <p:cNvSpPr/>
            <p:nvPr/>
          </p:nvSpPr>
          <p:spPr>
            <a:xfrm>
              <a:off x="6924913" y="4241125"/>
              <a:ext cx="6713339" cy="952619"/>
            </a:xfrm>
            <a:prstGeom prst="rect">
              <a:avLst/>
            </a:prstGeom>
            <a:noFill/>
            <a:ln/>
          </p:spPr>
          <p:txBody>
            <a:bodyPr wrap="square" lIns="0" tIns="0" rIns="0" bIns="0" rtlCol="0" anchor="t"/>
            <a:lstStyle/>
            <a:p>
              <a:pPr marL="0" indent="0" algn="just" rtl="1">
                <a:lnSpc>
                  <a:spcPct val="150000"/>
                </a:lnSpc>
                <a:buNone/>
              </a:pPr>
              <a:r>
                <a:rPr lang="en-US" sz="1600" b="1" dirty="0">
                  <a:solidFill>
                    <a:srgbClr val="000000"/>
                  </a:solidFill>
                  <a:latin typeface="Alexandria" pitchFamily="34" charset="0"/>
                  <a:ea typeface="Alexandria" pitchFamily="34" charset="-122"/>
                  <a:cs typeface="Alexandria" pitchFamily="34" charset="-120"/>
                </a:rPr>
                <a:t>تحذير مهم:</a:t>
              </a:r>
              <a:r>
                <a:rPr lang="en-US" sz="1600" dirty="0">
                  <a:solidFill>
                    <a:srgbClr val="000000"/>
                  </a:solidFill>
                  <a:latin typeface="Alexandria" pitchFamily="34" charset="0"/>
                  <a:ea typeface="Alexandria" pitchFamily="34" charset="-122"/>
                  <a:cs typeface="Alexandria" pitchFamily="34" charset="-120"/>
                </a:rPr>
                <a:t> تضخيم أوجه القصور سينقص بلا شك من مصداقية البحث، وسيجعل القارئ يتساءل عما إذا كان هذا القصور سيؤثر على نتائج البحث من عدمه.</a:t>
              </a:r>
              <a:endParaRPr lang="en-US" sz="1600" dirty="0"/>
            </a:p>
          </p:txBody>
        </p:sp>
        <p:sp>
          <p:nvSpPr>
            <p:cNvPr id="2" name="Text 4"/>
            <p:cNvSpPr/>
            <p:nvPr/>
          </p:nvSpPr>
          <p:spPr>
            <a:xfrm>
              <a:off x="6280190" y="5694759"/>
              <a:ext cx="7556421"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إن أوجه قصور البحث تحتاج إلى تقدير شامل نقدي وتفسير من قبل الباحث لتحديد مدى تأثيرها على مصداقية البحث ونتائجه.</a:t>
              </a:r>
              <a:endParaRPr lang="en-US" sz="1600" dirty="0"/>
            </a:p>
          </p:txBody>
        </p:sp>
      </p:grpSp>
      <p:grpSp>
        <p:nvGrpSpPr>
          <p:cNvPr id="10" name="Group 9">
            <a:extLst>
              <a:ext uri="{FF2B5EF4-FFF2-40B4-BE49-F238E27FC236}">
                <a16:creationId xmlns:a16="http://schemas.microsoft.com/office/drawing/2014/main" id="{8DE46E76-AF34-1DD7-C703-C019B50576EE}"/>
              </a:ext>
            </a:extLst>
          </p:cNvPr>
          <p:cNvGrpSpPr/>
          <p:nvPr/>
        </p:nvGrpSpPr>
        <p:grpSpPr>
          <a:xfrm>
            <a:off x="-133815" y="3798272"/>
            <a:ext cx="12251474" cy="2870157"/>
            <a:chOff x="5494496" y="969407"/>
            <a:chExt cx="8349615" cy="3390900"/>
          </a:xfrm>
        </p:grpSpPr>
        <p:sp>
          <p:nvSpPr>
            <p:cNvPr id="11" name="Text 0"/>
            <p:cNvSpPr/>
            <p:nvPr/>
          </p:nvSpPr>
          <p:spPr>
            <a:xfrm>
              <a:off x="5494496" y="969407"/>
              <a:ext cx="8342114"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المقصد من عدم تضخيم أوجه القصور</a:t>
              </a:r>
              <a:endParaRPr lang="en-US" sz="2400" b="1" dirty="0"/>
            </a:p>
          </p:txBody>
        </p:sp>
        <p:sp>
          <p:nvSpPr>
            <p:cNvPr id="12" name="Text 1"/>
            <p:cNvSpPr/>
            <p:nvPr/>
          </p:nvSpPr>
          <p:spPr>
            <a:xfrm>
              <a:off x="5668975" y="1802456"/>
              <a:ext cx="8175136" cy="872750"/>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المقصد هنا من عدم تضخيم أوجه القصور هو أن يقتصر الباحث في مناقشته لأوجه قصور بحثه على ما يتعلق بالمشكلة البحثية التي يدرسها.</a:t>
              </a:r>
              <a:endParaRPr lang="en-US" sz="1600" dirty="0"/>
            </a:p>
          </p:txBody>
        </p:sp>
        <p:sp>
          <p:nvSpPr>
            <p:cNvPr id="13" name="Text 2"/>
            <p:cNvSpPr/>
            <p:nvPr/>
          </p:nvSpPr>
          <p:spPr>
            <a:xfrm>
              <a:off x="11363206" y="289917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مثال توضيحي</a:t>
              </a:r>
              <a:endParaRPr lang="en-US" sz="1950" dirty="0"/>
            </a:p>
          </p:txBody>
        </p:sp>
        <p:sp>
          <p:nvSpPr>
            <p:cNvPr id="14" name="Text 3"/>
            <p:cNvSpPr/>
            <p:nvPr/>
          </p:nvSpPr>
          <p:spPr>
            <a:xfrm>
              <a:off x="5668975" y="3407690"/>
              <a:ext cx="8175136" cy="952617"/>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لم يكن قد قرر أن من أغراض دراسته تحليل جانب معين من البحث فلا يعتبر ذلك من أوجه القصور عند مناقشة النتائج. ومن ثم ليس عليه أن يعتذر عن قضايا لم يعد أصلاً بفحصها.</a:t>
              </a:r>
              <a:endParaRPr lang="en-US" sz="1600" dirty="0"/>
            </a:p>
          </p:txBody>
        </p:sp>
      </p:grpSp>
    </p:spTree>
    <p:extLst>
      <p:ext uri="{BB962C8B-B14F-4D97-AF65-F5344CB8AC3E}">
        <p14:creationId xmlns:p14="http://schemas.microsoft.com/office/powerpoint/2010/main" val="330417214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264C3-71EB-087D-BF0D-B564C18A6FF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A613F39-60A3-935C-E3B4-FE3394201C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15CD8E-A3A3-9A69-8754-7FC503E9B6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roup 14">
            <a:extLst>
              <a:ext uri="{FF2B5EF4-FFF2-40B4-BE49-F238E27FC236}">
                <a16:creationId xmlns:a16="http://schemas.microsoft.com/office/drawing/2014/main" id="{52B1B239-6F26-1AA5-5CC2-8890C4AFFBC6}"/>
              </a:ext>
            </a:extLst>
          </p:cNvPr>
          <p:cNvGrpSpPr/>
          <p:nvPr/>
        </p:nvGrpSpPr>
        <p:grpSpPr>
          <a:xfrm>
            <a:off x="412596" y="691376"/>
            <a:ext cx="11598974" cy="5665723"/>
            <a:chOff x="793790" y="1351598"/>
            <a:chExt cx="13042821" cy="5526405"/>
          </a:xfrm>
        </p:grpSpPr>
        <p:sp>
          <p:nvSpPr>
            <p:cNvPr id="2" name="Text 0"/>
            <p:cNvSpPr/>
            <p:nvPr/>
          </p:nvSpPr>
          <p:spPr>
            <a:xfrm>
              <a:off x="8321993" y="1351598"/>
              <a:ext cx="5514618"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الاعتبارات الواجب مراعاتها</a:t>
              </a:r>
              <a:endParaRPr lang="en-US" sz="2800" b="1" dirty="0"/>
            </a:p>
          </p:txBody>
        </p:sp>
        <p:sp>
          <p:nvSpPr>
            <p:cNvPr id="3" name="Shape 1"/>
            <p:cNvSpPr/>
            <p:nvPr/>
          </p:nvSpPr>
          <p:spPr>
            <a:xfrm>
              <a:off x="13042821" y="2368510"/>
              <a:ext cx="793790" cy="1461016"/>
            </a:xfrm>
            <a:prstGeom prst="roundRect">
              <a:avLst>
                <a:gd name="adj" fmla="val 360049"/>
              </a:avLst>
            </a:prstGeom>
            <a:solidFill>
              <a:srgbClr val="EAE8F3"/>
            </a:solidFill>
            <a:ln/>
          </p:spPr>
          <p:txBody>
            <a:bodyPr/>
            <a:lstStyle/>
            <a:p>
              <a:endParaRPr lang="en-US"/>
            </a:p>
          </p:txBody>
        </p:sp>
        <p:sp>
          <p:nvSpPr>
            <p:cNvPr id="4" name="Text 2"/>
            <p:cNvSpPr/>
            <p:nvPr/>
          </p:nvSpPr>
          <p:spPr>
            <a:xfrm>
              <a:off x="13290947" y="2912983"/>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5" name="Text 3"/>
            <p:cNvSpPr/>
            <p:nvPr/>
          </p:nvSpPr>
          <p:spPr>
            <a:xfrm>
              <a:off x="10363557" y="25668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المبادرة في التحديد</a:t>
              </a:r>
              <a:endParaRPr lang="en-US" sz="1950" dirty="0"/>
            </a:p>
          </p:txBody>
        </p:sp>
        <p:sp>
          <p:nvSpPr>
            <p:cNvPr id="6" name="Text 4"/>
            <p:cNvSpPr/>
            <p:nvPr/>
          </p:nvSpPr>
          <p:spPr>
            <a:xfrm>
              <a:off x="793790" y="2996089"/>
              <a:ext cx="120506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من الأفضل للباحث كثيراً أن يحدد ويقر منذ بداية اختياره لبحثه بأوجه القصور فيه قبل أن ينبه عليه أساتذته بذلك، حتى لا يؤثر عليه سلباً لما يبدو لهم منه أنه تجاهلها.</a:t>
              </a:r>
              <a:endParaRPr lang="en-US" sz="1550" dirty="0"/>
            </a:p>
          </p:txBody>
        </p:sp>
        <p:sp>
          <p:nvSpPr>
            <p:cNvPr id="7" name="Shape 5"/>
            <p:cNvSpPr/>
            <p:nvPr/>
          </p:nvSpPr>
          <p:spPr>
            <a:xfrm>
              <a:off x="13042821" y="4027884"/>
              <a:ext cx="793790" cy="1190744"/>
            </a:xfrm>
            <a:prstGeom prst="roundRect">
              <a:avLst>
                <a:gd name="adj" fmla="val 360049"/>
              </a:avLst>
            </a:prstGeom>
            <a:solidFill>
              <a:srgbClr val="EAE8F3"/>
            </a:solidFill>
            <a:ln/>
          </p:spPr>
          <p:txBody>
            <a:bodyPr/>
            <a:lstStyle/>
            <a:p>
              <a:endParaRPr lang="en-US"/>
            </a:p>
          </p:txBody>
        </p:sp>
        <p:sp>
          <p:nvSpPr>
            <p:cNvPr id="9" name="Text 6"/>
            <p:cNvSpPr/>
            <p:nvPr/>
          </p:nvSpPr>
          <p:spPr>
            <a:xfrm>
              <a:off x="13290947" y="4437221"/>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0" name="Text 7"/>
            <p:cNvSpPr/>
            <p:nvPr/>
          </p:nvSpPr>
          <p:spPr>
            <a:xfrm>
              <a:off x="10363557" y="42262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فرصة للتحسين</a:t>
              </a:r>
              <a:endParaRPr lang="en-US" sz="1950" dirty="0"/>
            </a:p>
          </p:txBody>
        </p:sp>
        <p:sp>
          <p:nvSpPr>
            <p:cNvPr id="11" name="Text 8"/>
            <p:cNvSpPr/>
            <p:nvPr/>
          </p:nvSpPr>
          <p:spPr>
            <a:xfrm>
              <a:off x="793790" y="4655463"/>
              <a:ext cx="120506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يعتبر أن إقراره بأوجه قصور بحثه قد تمنحه فرصة لوضع اقتراحات تساعد على تحسين المشكلة البحثية.</a:t>
              </a:r>
              <a:endParaRPr lang="en-US" sz="1550" dirty="0"/>
            </a:p>
          </p:txBody>
        </p:sp>
        <p:sp>
          <p:nvSpPr>
            <p:cNvPr id="12" name="Shape 9"/>
            <p:cNvSpPr/>
            <p:nvPr/>
          </p:nvSpPr>
          <p:spPr>
            <a:xfrm>
              <a:off x="13042821" y="5416987"/>
              <a:ext cx="793790" cy="1461016"/>
            </a:xfrm>
            <a:prstGeom prst="roundRect">
              <a:avLst>
                <a:gd name="adj" fmla="val 360049"/>
              </a:avLst>
            </a:prstGeom>
            <a:solidFill>
              <a:srgbClr val="EAE8F3"/>
            </a:solidFill>
            <a:ln/>
          </p:spPr>
          <p:txBody>
            <a:bodyPr/>
            <a:lstStyle/>
            <a:p>
              <a:endParaRPr lang="en-US"/>
            </a:p>
          </p:txBody>
        </p:sp>
        <p:sp>
          <p:nvSpPr>
            <p:cNvPr id="13" name="Text 10"/>
            <p:cNvSpPr/>
            <p:nvPr/>
          </p:nvSpPr>
          <p:spPr>
            <a:xfrm>
              <a:off x="13290947" y="5961459"/>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4" name="Text 11"/>
            <p:cNvSpPr/>
            <p:nvPr/>
          </p:nvSpPr>
          <p:spPr>
            <a:xfrm>
              <a:off x="10363557" y="56153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إظهار التفكير النقدي</a:t>
              </a:r>
              <a:endParaRPr lang="en-US" sz="1950" dirty="0"/>
            </a:p>
          </p:txBody>
        </p:sp>
        <p:sp>
          <p:nvSpPr>
            <p:cNvPr id="16" name="Text 12"/>
            <p:cNvSpPr/>
            <p:nvPr/>
          </p:nvSpPr>
          <p:spPr>
            <a:xfrm>
              <a:off x="793790" y="6044565"/>
              <a:ext cx="120506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إقرار الباحث بأوجه قصور المشكلة البحثية سيظهره أمام أساتذته بأنه فكر كثيراً بصورة نقدية في مشكلته البحثية، وفهم تماماً ما جاءت به الدراسات السابقة، وأنه اختار منهجه في البحث بطريقة صحيحة.</a:t>
              </a:r>
              <a:endParaRPr lang="en-US" sz="1550" dirty="0"/>
            </a:p>
          </p:txBody>
        </p:sp>
      </p:grpSp>
    </p:spTree>
    <p:extLst>
      <p:ext uri="{BB962C8B-B14F-4D97-AF65-F5344CB8AC3E}">
        <p14:creationId xmlns:p14="http://schemas.microsoft.com/office/powerpoint/2010/main" val="398471854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96817-CAF7-D084-4217-3712ACD8E03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6A2E27A-076C-B6C9-6A2E-79F0839DB5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62CBED-ADA3-93ED-9540-0E2F255B4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0" name="Group 9">
            <a:extLst>
              <a:ext uri="{FF2B5EF4-FFF2-40B4-BE49-F238E27FC236}">
                <a16:creationId xmlns:a16="http://schemas.microsoft.com/office/drawing/2014/main" id="{E03B875C-AD93-4050-B88D-49C3C603452A}"/>
              </a:ext>
            </a:extLst>
          </p:cNvPr>
          <p:cNvGrpSpPr/>
          <p:nvPr/>
        </p:nvGrpSpPr>
        <p:grpSpPr>
          <a:xfrm>
            <a:off x="180431" y="562605"/>
            <a:ext cx="11795757" cy="3249615"/>
            <a:chOff x="469225" y="185678"/>
            <a:chExt cx="7343180" cy="3736611"/>
          </a:xfrm>
        </p:grpSpPr>
        <p:sp>
          <p:nvSpPr>
            <p:cNvPr id="2" name="Text 0"/>
            <p:cNvSpPr/>
            <p:nvPr/>
          </p:nvSpPr>
          <p:spPr>
            <a:xfrm>
              <a:off x="2574965" y="185678"/>
              <a:ext cx="5237440" cy="488752"/>
            </a:xfrm>
            <a:prstGeom prst="rect">
              <a:avLst/>
            </a:prstGeom>
            <a:noFill/>
            <a:ln/>
          </p:spPr>
          <p:txBody>
            <a:bodyPr wrap="none" lIns="0" tIns="0" rIns="0" bIns="0" rtlCol="0" anchor="t"/>
            <a:lstStyle/>
            <a:p>
              <a:pPr marL="0" indent="0" algn="r" rtl="1">
                <a:lnSpc>
                  <a:spcPts val="3800"/>
                </a:lnSpc>
                <a:buNone/>
              </a:pPr>
              <a:r>
                <a:rPr lang="en-US" sz="2800" dirty="0">
                  <a:solidFill>
                    <a:srgbClr val="403CCF"/>
                  </a:solidFill>
                  <a:latin typeface="Alexandria" pitchFamily="34" charset="0"/>
                  <a:ea typeface="Alexandria" pitchFamily="34" charset="-122"/>
                  <a:cs typeface="Alexandria" pitchFamily="34" charset="-120"/>
                </a:rPr>
                <a:t>أوجه القصور المرتبطة بالمنهج</a:t>
              </a:r>
              <a:endParaRPr lang="en-US" sz="2800" dirty="0"/>
            </a:p>
          </p:txBody>
        </p:sp>
        <p:sp>
          <p:nvSpPr>
            <p:cNvPr id="3" name="Text 1"/>
            <p:cNvSpPr/>
            <p:nvPr/>
          </p:nvSpPr>
          <p:spPr>
            <a:xfrm>
              <a:off x="4684395" y="881026"/>
              <a:ext cx="3128010" cy="390882"/>
            </a:xfrm>
            <a:prstGeom prst="rect">
              <a:avLst/>
            </a:prstGeom>
            <a:noFill/>
            <a:ln/>
          </p:spPr>
          <p:txBody>
            <a:bodyPr wrap="none" lIns="0" tIns="0" rIns="0" bIns="0" rtlCol="0" anchor="t"/>
            <a:lstStyle/>
            <a:p>
              <a:pPr marL="0" indent="0" algn="r" rtl="1">
                <a:lnSpc>
                  <a:spcPts val="3050"/>
                </a:lnSpc>
                <a:buNone/>
              </a:pPr>
              <a:r>
                <a:rPr lang="ar-EG" sz="2000" b="1">
                  <a:solidFill>
                    <a:srgbClr val="403CCF"/>
                  </a:solidFill>
                  <a:latin typeface="Alexandria" pitchFamily="34" charset="0"/>
                  <a:ea typeface="Alexandria" pitchFamily="34" charset="-122"/>
                  <a:cs typeface="Alexandria" pitchFamily="34" charset="-120"/>
                </a:rPr>
                <a:t>1. </a:t>
              </a:r>
              <a:r>
                <a:rPr lang="en-US" sz="2000" b="1">
                  <a:solidFill>
                    <a:srgbClr val="403CCF"/>
                  </a:solidFill>
                  <a:latin typeface="Alexandria" pitchFamily="34" charset="0"/>
                  <a:ea typeface="Alexandria" pitchFamily="34" charset="-122"/>
                  <a:cs typeface="Alexandria" pitchFamily="34" charset="-120"/>
                </a:rPr>
                <a:t>حجم </a:t>
              </a:r>
              <a:r>
                <a:rPr lang="en-US" sz="2000" b="1" dirty="0">
                  <a:solidFill>
                    <a:srgbClr val="403CCF"/>
                  </a:solidFill>
                  <a:latin typeface="Alexandria" pitchFamily="34" charset="0"/>
                  <a:ea typeface="Alexandria" pitchFamily="34" charset="-122"/>
                  <a:cs typeface="Alexandria" pitchFamily="34" charset="-120"/>
                </a:rPr>
                <a:t>العينة</a:t>
              </a:r>
              <a:endParaRPr lang="en-US" sz="2000" b="1" dirty="0"/>
            </a:p>
          </p:txBody>
        </p:sp>
        <p:sp>
          <p:nvSpPr>
            <p:cNvPr id="4" name="Text 2"/>
            <p:cNvSpPr/>
            <p:nvPr/>
          </p:nvSpPr>
          <p:spPr>
            <a:xfrm>
              <a:off x="625554" y="1453687"/>
              <a:ext cx="7186851" cy="50053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يتوقف عدد مفردات العينة على نوع المشكلة البحثية موضع البحث. ومن المعروف أنه إذا كانت عينة الباحث صغيرة جداً سيكون من الصعب إيجاد علاقات هامة </a:t>
              </a:r>
              <a:r>
                <a:rPr lang="en-US" sz="1600">
                  <a:solidFill>
                    <a:srgbClr val="49495A"/>
                  </a:solidFill>
                  <a:latin typeface="Alexandria" pitchFamily="34" charset="0"/>
                  <a:ea typeface="Alexandria" pitchFamily="34" charset="-122"/>
                  <a:cs typeface="Alexandria" pitchFamily="34" charset="-120"/>
                </a:rPr>
                <a:t>بين المتغيرات.</a:t>
              </a:r>
              <a:endParaRPr lang="en-US" sz="1600" dirty="0"/>
            </a:p>
          </p:txBody>
        </p:sp>
        <p:sp>
          <p:nvSpPr>
            <p:cNvPr id="5" name="Text 3"/>
            <p:cNvSpPr/>
            <p:nvPr/>
          </p:nvSpPr>
          <p:spPr>
            <a:xfrm>
              <a:off x="625554" y="2388751"/>
              <a:ext cx="7186851" cy="50053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التحليلات الإحصائية تتطلب عادة حجم عينة أكبر لتضمن توزيعاً اعتدالياً لمجتمع البحث وحتى تكون ممثلة لجماعة من الناس التي تعمم عليها النتائج، أو تحال عليها.</a:t>
              </a:r>
              <a:endParaRPr lang="en-US" sz="1600" dirty="0"/>
            </a:p>
          </p:txBody>
        </p:sp>
        <p:sp>
          <p:nvSpPr>
            <p:cNvPr id="7" name="Shape 4"/>
            <p:cNvSpPr/>
            <p:nvPr/>
          </p:nvSpPr>
          <p:spPr>
            <a:xfrm>
              <a:off x="469225" y="3257801"/>
              <a:ext cx="7343180" cy="664488"/>
            </a:xfrm>
            <a:prstGeom prst="roundRect">
              <a:avLst>
                <a:gd name="adj" fmla="val 3531"/>
              </a:avLst>
            </a:prstGeom>
            <a:solidFill>
              <a:srgbClr val="C3C2F0"/>
            </a:solidFill>
            <a:ln/>
          </p:spPr>
          <p:txBody>
            <a:bodyPr/>
            <a:lstStyle/>
            <a:p>
              <a:endParaRPr lang="en-US"/>
            </a:p>
          </p:txBody>
        </p:sp>
        <p:sp>
          <p:nvSpPr>
            <p:cNvPr id="9" name="Text 5"/>
            <p:cNvSpPr/>
            <p:nvPr/>
          </p:nvSpPr>
          <p:spPr>
            <a:xfrm>
              <a:off x="1133713" y="3321069"/>
              <a:ext cx="6043701" cy="542583"/>
            </a:xfrm>
            <a:prstGeom prst="rect">
              <a:avLst/>
            </a:prstGeom>
            <a:noFill/>
            <a:ln/>
          </p:spPr>
          <p:txBody>
            <a:bodyPr wrap="none" lIns="0" tIns="0" rIns="0" bIns="0" rtlCol="0" anchor="t"/>
            <a:lstStyle/>
            <a:p>
              <a:pPr marL="0" indent="0" algn="r" rtl="1">
                <a:lnSpc>
                  <a:spcPts val="1950"/>
                </a:lnSpc>
                <a:buNone/>
              </a:pPr>
              <a:r>
                <a:rPr lang="en-US" sz="1200" b="1" dirty="0">
                  <a:solidFill>
                    <a:srgbClr val="000000"/>
                  </a:solidFill>
                  <a:latin typeface="Alexandria" pitchFamily="34" charset="0"/>
                  <a:ea typeface="Alexandria" pitchFamily="34" charset="-122"/>
                  <a:cs typeface="Alexandria" pitchFamily="34" charset="-120"/>
                </a:rPr>
                <a:t>ملاحظة:</a:t>
              </a:r>
              <a:r>
                <a:rPr lang="en-US" sz="1200" dirty="0">
                  <a:solidFill>
                    <a:srgbClr val="000000"/>
                  </a:solidFill>
                  <a:latin typeface="Alexandria" pitchFamily="34" charset="0"/>
                  <a:ea typeface="Alexandria" pitchFamily="34" charset="-122"/>
                  <a:cs typeface="Alexandria" pitchFamily="34" charset="-120"/>
                </a:rPr>
                <a:t> حجم العينة بصفة عامة أقل ارتباطاً بالدراسات النوعية عنه في الدراسات الكمية.</a:t>
              </a:r>
              <a:endParaRPr lang="en-US" sz="1200" dirty="0"/>
            </a:p>
          </p:txBody>
        </p:sp>
      </p:grpSp>
      <p:grpSp>
        <p:nvGrpSpPr>
          <p:cNvPr id="6" name="Group 5">
            <a:extLst>
              <a:ext uri="{FF2B5EF4-FFF2-40B4-BE49-F238E27FC236}">
                <a16:creationId xmlns:a16="http://schemas.microsoft.com/office/drawing/2014/main" id="{A56F2F33-5162-BCE7-4880-694680EEBC25}"/>
              </a:ext>
            </a:extLst>
          </p:cNvPr>
          <p:cNvGrpSpPr/>
          <p:nvPr/>
        </p:nvGrpSpPr>
        <p:grpSpPr>
          <a:xfrm>
            <a:off x="0" y="3867313"/>
            <a:ext cx="11925956" cy="2763994"/>
            <a:chOff x="770929" y="2431758"/>
            <a:chExt cx="7579282" cy="4553044"/>
          </a:xfrm>
        </p:grpSpPr>
        <p:sp>
          <p:nvSpPr>
            <p:cNvPr id="11" name="Text 1"/>
            <p:cNvSpPr/>
            <p:nvPr/>
          </p:nvSpPr>
          <p:spPr>
            <a:xfrm>
              <a:off x="770929" y="2431758"/>
              <a:ext cx="7556421" cy="711465"/>
            </a:xfrm>
            <a:prstGeom prst="rect">
              <a:avLst/>
            </a:prstGeom>
            <a:noFill/>
            <a:ln/>
          </p:spPr>
          <p:txBody>
            <a:bodyPr wrap="square" lIns="0" tIns="0" rIns="0" bIns="0" rtlCol="0" anchor="t"/>
            <a:lstStyle/>
            <a:p>
              <a:pPr marL="0" indent="0" algn="just" rtl="1">
                <a:lnSpc>
                  <a:spcPts val="3900"/>
                </a:lnSpc>
                <a:buNone/>
              </a:pPr>
              <a:r>
                <a:rPr lang="ar-EG" sz="2000" b="1">
                  <a:solidFill>
                    <a:srgbClr val="403CCF"/>
                  </a:solidFill>
                  <a:latin typeface="Alexandria" pitchFamily="34" charset="0"/>
                  <a:ea typeface="Alexandria" pitchFamily="34" charset="-122"/>
                  <a:cs typeface="Alexandria" pitchFamily="34" charset="-120"/>
                </a:rPr>
                <a:t>2. </a:t>
              </a:r>
              <a:r>
                <a:rPr lang="en-US" sz="2000" b="1">
                  <a:solidFill>
                    <a:srgbClr val="403CCF"/>
                  </a:solidFill>
                  <a:latin typeface="Alexandria" pitchFamily="34" charset="0"/>
                  <a:ea typeface="Alexandria" pitchFamily="34" charset="-122"/>
                  <a:cs typeface="Alexandria" pitchFamily="34" charset="-120"/>
                </a:rPr>
                <a:t>الافتقاد </a:t>
              </a:r>
              <a:r>
                <a:rPr lang="en-US" sz="2000" b="1" dirty="0">
                  <a:solidFill>
                    <a:srgbClr val="403CCF"/>
                  </a:solidFill>
                  <a:latin typeface="Alexandria" pitchFamily="34" charset="0"/>
                  <a:ea typeface="Alexandria" pitchFamily="34" charset="-122"/>
                  <a:cs typeface="Alexandria" pitchFamily="34" charset="-120"/>
                </a:rPr>
                <a:t>إلى بيانات متاحة أو بيانات غير كافية</a:t>
              </a:r>
              <a:endParaRPr lang="en-US" sz="2000" b="1" dirty="0"/>
            </a:p>
          </p:txBody>
        </p:sp>
        <p:sp>
          <p:nvSpPr>
            <p:cNvPr id="12" name="Text 2"/>
            <p:cNvSpPr/>
            <p:nvPr/>
          </p:nvSpPr>
          <p:spPr>
            <a:xfrm>
              <a:off x="793790" y="3233976"/>
              <a:ext cx="7556421" cy="95261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من المحتمل أن يتسبب عدم وجود بيانات كافية أو وجود بيانات لا يعول الاعتماد عليها كثيراً في أن يحد الباحث من مجال تحليله، ومن حجم عينته، وأن يكون عائقاً يحول دون إيجاد علاقات ذات معنى بين المتغيرات.</a:t>
              </a:r>
              <a:endParaRPr lang="en-US" sz="1550" dirty="0"/>
            </a:p>
          </p:txBody>
        </p:sp>
        <p:sp>
          <p:nvSpPr>
            <p:cNvPr id="13" name="Text 3"/>
            <p:cNvSpPr/>
            <p:nvPr/>
          </p:nvSpPr>
          <p:spPr>
            <a:xfrm>
              <a:off x="793790" y="4633079"/>
              <a:ext cx="7258764"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في هذه الحالة لا يجب على الباحث أن يحدد أوجه القصور هذه فقط بل عليه أن يقدم أسباباً مقنعة يبين فيها لماذا يعتقد في هذه البيانات غير الكفاية أو التي يصعب الاعتماد عليها.</a:t>
              </a:r>
              <a:endParaRPr lang="en-US" sz="1600" dirty="0"/>
            </a:p>
          </p:txBody>
        </p:sp>
        <p:sp>
          <p:nvSpPr>
            <p:cNvPr id="14" name="Shape 4"/>
            <p:cNvSpPr/>
            <p:nvPr/>
          </p:nvSpPr>
          <p:spPr>
            <a:xfrm>
              <a:off x="8327350" y="4409837"/>
              <a:ext cx="22860" cy="1399103"/>
            </a:xfrm>
            <a:prstGeom prst="rect">
              <a:avLst/>
            </a:prstGeom>
            <a:solidFill>
              <a:srgbClr val="403CCF"/>
            </a:solidFill>
            <a:ln/>
          </p:spPr>
          <p:txBody>
            <a:bodyPr/>
            <a:lstStyle/>
            <a:p>
              <a:endParaRPr lang="en-US"/>
            </a:p>
          </p:txBody>
        </p:sp>
        <p:sp>
          <p:nvSpPr>
            <p:cNvPr id="15" name="Text 5"/>
            <p:cNvSpPr/>
            <p:nvPr/>
          </p:nvSpPr>
          <p:spPr>
            <a:xfrm>
              <a:off x="793790" y="6032183"/>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على الرغم من ذلك فإن هذا الأمر يجب ألا يكون محبطاً للباحث، فهو فرصة أتيحت أمامه ليبين الحاجة إلى بحوث مستفيضة أو الحاجة إلى منهج آخر للتعامل مع هذا النوع من البيانات.</a:t>
              </a:r>
              <a:endParaRPr lang="en-US" sz="1600" dirty="0"/>
            </a:p>
          </p:txBody>
        </p:sp>
      </p:grpSp>
    </p:spTree>
    <p:extLst>
      <p:ext uri="{BB962C8B-B14F-4D97-AF65-F5344CB8AC3E}">
        <p14:creationId xmlns:p14="http://schemas.microsoft.com/office/powerpoint/2010/main" val="212515476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8FD58-7EC0-7CD7-BA43-F47CD5E4806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AA19BE5-718A-0F2E-B656-ED2DDA4815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B312CC-93AA-30DD-7FFF-12A15072A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8544A37C-2D2E-E42C-7FCF-F483E107A42F}"/>
              </a:ext>
            </a:extLst>
          </p:cNvPr>
          <p:cNvGrpSpPr/>
          <p:nvPr/>
        </p:nvGrpSpPr>
        <p:grpSpPr>
          <a:xfrm>
            <a:off x="524107" y="314989"/>
            <a:ext cx="11529334" cy="4446251"/>
            <a:chOff x="793790" y="485776"/>
            <a:chExt cx="13181893" cy="7165081"/>
          </a:xfrm>
        </p:grpSpPr>
        <p:sp>
          <p:nvSpPr>
            <p:cNvPr id="2" name="Text 0"/>
            <p:cNvSpPr/>
            <p:nvPr/>
          </p:nvSpPr>
          <p:spPr>
            <a:xfrm>
              <a:off x="7327947" y="485776"/>
              <a:ext cx="6647736" cy="620079"/>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أوجه القصور المرتبطة بالمنهج</a:t>
              </a:r>
              <a:endParaRPr lang="en-US" sz="2400" b="1" dirty="0"/>
            </a:p>
          </p:txBody>
        </p:sp>
        <p:sp>
          <p:nvSpPr>
            <p:cNvPr id="3" name="Text 1"/>
            <p:cNvSpPr/>
            <p:nvPr/>
          </p:nvSpPr>
          <p:spPr>
            <a:xfrm>
              <a:off x="8516777" y="1396396"/>
              <a:ext cx="5411033" cy="496133"/>
            </a:xfrm>
            <a:prstGeom prst="rect">
              <a:avLst/>
            </a:prstGeom>
            <a:noFill/>
            <a:ln/>
          </p:spPr>
          <p:txBody>
            <a:bodyPr wrap="none" lIns="0" tIns="0" rIns="0" bIns="0" rtlCol="0" anchor="t"/>
            <a:lstStyle/>
            <a:p>
              <a:pPr marL="0" indent="0" algn="r" rtl="1">
                <a:lnSpc>
                  <a:spcPts val="3900"/>
                </a:lnSpc>
                <a:buNone/>
              </a:pPr>
              <a:r>
                <a:rPr lang="ar-EG" sz="2400">
                  <a:solidFill>
                    <a:srgbClr val="403CCF"/>
                  </a:solidFill>
                  <a:latin typeface="Alexandria" pitchFamily="34" charset="0"/>
                  <a:ea typeface="Alexandria" pitchFamily="34" charset="-122"/>
                  <a:cs typeface="Alexandria" pitchFamily="34" charset="-120"/>
                </a:rPr>
                <a:t>3.</a:t>
              </a:r>
              <a:r>
                <a:rPr lang="en-US" sz="2400">
                  <a:solidFill>
                    <a:srgbClr val="403CCF"/>
                  </a:solidFill>
                  <a:latin typeface="Alexandria" pitchFamily="34" charset="0"/>
                  <a:ea typeface="Alexandria" pitchFamily="34" charset="-122"/>
                  <a:cs typeface="Alexandria" pitchFamily="34" charset="-120"/>
                </a:rPr>
                <a:t> </a:t>
              </a:r>
              <a:r>
                <a:rPr lang="en-US" sz="2400" dirty="0">
                  <a:solidFill>
                    <a:srgbClr val="403CCF"/>
                  </a:solidFill>
                  <a:latin typeface="Alexandria" pitchFamily="34" charset="0"/>
                  <a:ea typeface="Alexandria" pitchFamily="34" charset="-122"/>
                  <a:cs typeface="Alexandria" pitchFamily="34" charset="-120"/>
                </a:rPr>
                <a:t>الافتقار إلى الدراسات السابقة</a:t>
              </a:r>
              <a:endParaRPr lang="en-US" sz="2400" dirty="0"/>
            </a:p>
          </p:txBody>
        </p:sp>
        <p:pic>
          <p:nvPicPr>
            <p:cNvPr id="4" name="Image 0" descr="preencoded.png"/>
            <p:cNvPicPr>
              <a:picLocks noChangeAspect="1"/>
            </p:cNvPicPr>
            <p:nvPr/>
          </p:nvPicPr>
          <p:blipFill>
            <a:blip r:embed="rId3"/>
            <a:stretch>
              <a:fillRect/>
            </a:stretch>
          </p:blipFill>
          <p:spPr>
            <a:xfrm>
              <a:off x="7315200" y="2336125"/>
              <a:ext cx="6521410" cy="793790"/>
            </a:xfrm>
            <a:prstGeom prst="rect">
              <a:avLst/>
            </a:prstGeom>
          </p:spPr>
        </p:pic>
        <p:sp>
          <p:nvSpPr>
            <p:cNvPr id="5" name="Text 2"/>
            <p:cNvSpPr/>
            <p:nvPr/>
          </p:nvSpPr>
          <p:spPr>
            <a:xfrm>
              <a:off x="11053968" y="249839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a:t>
              </a:r>
              <a:endParaRPr lang="en-US" sz="1950" dirty="0"/>
            </a:p>
          </p:txBody>
        </p:sp>
        <p:sp>
          <p:nvSpPr>
            <p:cNvPr id="6" name="Text 3"/>
            <p:cNvSpPr/>
            <p:nvPr/>
          </p:nvSpPr>
          <p:spPr>
            <a:xfrm>
              <a:off x="7519192" y="3349213"/>
              <a:ext cx="612469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 الاستشهاد بالدراسات السابقة يشكل أساساً هاماً في فهم المشكلة البحثية</a:t>
              </a:r>
              <a:endParaRPr lang="en-US" sz="1550" dirty="0"/>
            </a:p>
          </p:txBody>
        </p:sp>
        <p:pic>
          <p:nvPicPr>
            <p:cNvPr id="7" name="Image 1" descr="preencoded.png"/>
            <p:cNvPicPr>
              <a:picLocks noChangeAspect="1"/>
            </p:cNvPicPr>
            <p:nvPr/>
          </p:nvPicPr>
          <p:blipFill>
            <a:blip r:embed="rId4"/>
            <a:stretch>
              <a:fillRect/>
            </a:stretch>
          </p:blipFill>
          <p:spPr>
            <a:xfrm>
              <a:off x="793790" y="2336125"/>
              <a:ext cx="6521410" cy="793790"/>
            </a:xfrm>
            <a:prstGeom prst="rect">
              <a:avLst/>
            </a:prstGeom>
          </p:spPr>
        </p:pic>
        <p:sp>
          <p:nvSpPr>
            <p:cNvPr id="9" name="Text 4"/>
            <p:cNvSpPr/>
            <p:nvPr/>
          </p:nvSpPr>
          <p:spPr>
            <a:xfrm>
              <a:off x="4441767" y="254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a:t>
              </a:r>
              <a:endParaRPr lang="en-US" sz="1950" dirty="0"/>
            </a:p>
          </p:txBody>
        </p:sp>
        <p:sp>
          <p:nvSpPr>
            <p:cNvPr id="10" name="Text 5"/>
            <p:cNvSpPr/>
            <p:nvPr/>
          </p:nvSpPr>
          <p:spPr>
            <a:xfrm>
              <a:off x="1039637" y="3416375"/>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مراجعة الأمر مع مسؤولي المكتبات والبحث الشامل</a:t>
              </a:r>
              <a:endParaRPr lang="en-US" sz="1550" dirty="0"/>
            </a:p>
          </p:txBody>
        </p:sp>
        <p:pic>
          <p:nvPicPr>
            <p:cNvPr id="11" name="Image 2" descr="preencoded.png"/>
            <p:cNvPicPr>
              <a:picLocks noChangeAspect="1"/>
            </p:cNvPicPr>
            <p:nvPr/>
          </p:nvPicPr>
          <p:blipFill>
            <a:blip r:embed="rId5"/>
            <a:stretch>
              <a:fillRect/>
            </a:stretch>
          </p:blipFill>
          <p:spPr>
            <a:xfrm>
              <a:off x="7315200" y="4590931"/>
              <a:ext cx="6521410" cy="793790"/>
            </a:xfrm>
            <a:prstGeom prst="rect">
              <a:avLst/>
            </a:prstGeom>
          </p:spPr>
        </p:pic>
        <p:sp>
          <p:nvSpPr>
            <p:cNvPr id="12" name="Text 6"/>
            <p:cNvSpPr/>
            <p:nvPr/>
          </p:nvSpPr>
          <p:spPr>
            <a:xfrm>
              <a:off x="11053968" y="474198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البديل</a:t>
              </a:r>
              <a:endParaRPr lang="en-US" sz="1950" dirty="0"/>
            </a:p>
          </p:txBody>
        </p:sp>
        <p:sp>
          <p:nvSpPr>
            <p:cNvPr id="13" name="Text 7"/>
            <p:cNvSpPr/>
            <p:nvPr/>
          </p:nvSpPr>
          <p:spPr>
            <a:xfrm>
              <a:off x="7519192" y="5694759"/>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تغيير نوعية البحث إلى دراسات استكشافية بدلاً من التحليلية</a:t>
              </a:r>
              <a:endParaRPr lang="en-US" sz="1550" dirty="0"/>
            </a:p>
          </p:txBody>
        </p:sp>
        <p:pic>
          <p:nvPicPr>
            <p:cNvPr id="14" name="Image 3" descr="preencoded.png"/>
            <p:cNvPicPr>
              <a:picLocks noChangeAspect="1"/>
            </p:cNvPicPr>
            <p:nvPr/>
          </p:nvPicPr>
          <p:blipFill>
            <a:blip r:embed="rId6"/>
            <a:stretch>
              <a:fillRect/>
            </a:stretch>
          </p:blipFill>
          <p:spPr>
            <a:xfrm>
              <a:off x="793790" y="4590931"/>
              <a:ext cx="6521410" cy="793790"/>
            </a:xfrm>
            <a:prstGeom prst="rect">
              <a:avLst/>
            </a:prstGeom>
          </p:spPr>
        </p:pic>
        <p:sp>
          <p:nvSpPr>
            <p:cNvPr id="15" name="Text 8"/>
            <p:cNvSpPr/>
            <p:nvPr/>
          </p:nvSpPr>
          <p:spPr>
            <a:xfrm>
              <a:off x="4441767" y="478559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الفرصة</a:t>
              </a:r>
              <a:endParaRPr lang="en-US" sz="1950" dirty="0"/>
            </a:p>
          </p:txBody>
        </p:sp>
        <p:sp>
          <p:nvSpPr>
            <p:cNvPr id="16" name="Text 9"/>
            <p:cNvSpPr/>
            <p:nvPr/>
          </p:nvSpPr>
          <p:spPr>
            <a:xfrm>
              <a:off x="1081851" y="5690548"/>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الفجوة المعرفية والتوصية ببحوث مستقبلية</a:t>
              </a:r>
              <a:endParaRPr lang="en-US" sz="1550" dirty="0"/>
            </a:p>
          </p:txBody>
        </p:sp>
        <p:sp>
          <p:nvSpPr>
            <p:cNvPr id="18" name="Text 10"/>
            <p:cNvSpPr/>
            <p:nvPr/>
          </p:nvSpPr>
          <p:spPr>
            <a:xfrm>
              <a:off x="793790" y="6751439"/>
              <a:ext cx="13042821" cy="89941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على الباحث أن يلاحظ أن هذا الأمر بعدم وجود الدراسات سابقة في هذا الموضوع هو فرصة ثمينة له أيضاً في أن يحدد الفجوة المعرفية في مثل هذا النوع من البحوث، ومن يوصي بالحاجة إلى بحوث مستقبلية فيه.</a:t>
              </a:r>
              <a:endParaRPr lang="en-US" sz="1550" dirty="0"/>
            </a:p>
          </p:txBody>
        </p:sp>
      </p:grpSp>
      <p:grpSp>
        <p:nvGrpSpPr>
          <p:cNvPr id="19" name="Group 18">
            <a:extLst>
              <a:ext uri="{FF2B5EF4-FFF2-40B4-BE49-F238E27FC236}">
                <a16:creationId xmlns:a16="http://schemas.microsoft.com/office/drawing/2014/main" id="{D785AC49-871A-E1D9-F234-C7EE0D811DAC}"/>
              </a:ext>
            </a:extLst>
          </p:cNvPr>
          <p:cNvGrpSpPr/>
          <p:nvPr/>
        </p:nvGrpSpPr>
        <p:grpSpPr>
          <a:xfrm>
            <a:off x="180431" y="4959241"/>
            <a:ext cx="11577881" cy="1583770"/>
            <a:chOff x="565785" y="1029057"/>
            <a:chExt cx="6576893" cy="1583770"/>
          </a:xfrm>
        </p:grpSpPr>
        <p:sp>
          <p:nvSpPr>
            <p:cNvPr id="20" name="Text 1"/>
            <p:cNvSpPr/>
            <p:nvPr/>
          </p:nvSpPr>
          <p:spPr>
            <a:xfrm>
              <a:off x="3022758" y="1029057"/>
              <a:ext cx="4119920" cy="353616"/>
            </a:xfrm>
            <a:prstGeom prst="rect">
              <a:avLst/>
            </a:prstGeom>
            <a:noFill/>
            <a:ln/>
          </p:spPr>
          <p:txBody>
            <a:bodyPr wrap="none" lIns="0" tIns="0" rIns="0" bIns="0" rtlCol="0" anchor="t"/>
            <a:lstStyle/>
            <a:p>
              <a:pPr marL="0" indent="0" algn="r" rtl="1">
                <a:lnSpc>
                  <a:spcPts val="2750"/>
                </a:lnSpc>
                <a:buNone/>
              </a:pPr>
              <a:r>
                <a:rPr lang="ar-EG" sz="2000">
                  <a:solidFill>
                    <a:srgbClr val="403CCF"/>
                  </a:solidFill>
                  <a:latin typeface="Alexandria" pitchFamily="34" charset="0"/>
                  <a:ea typeface="Alexandria" pitchFamily="34" charset="-122"/>
                  <a:cs typeface="Alexandria" pitchFamily="34" charset="-120"/>
                </a:rPr>
                <a:t>4. </a:t>
              </a:r>
              <a:r>
                <a:rPr lang="en-US" sz="2000">
                  <a:solidFill>
                    <a:srgbClr val="403CCF"/>
                  </a:solidFill>
                  <a:latin typeface="Alexandria" pitchFamily="34" charset="0"/>
                  <a:ea typeface="Alexandria" pitchFamily="34" charset="-122"/>
                  <a:cs typeface="Alexandria" pitchFamily="34" charset="-120"/>
                </a:rPr>
                <a:t> </a:t>
              </a:r>
              <a:r>
                <a:rPr lang="en-US" sz="2000" dirty="0">
                  <a:solidFill>
                    <a:srgbClr val="403CCF"/>
                  </a:solidFill>
                  <a:latin typeface="Alexandria" pitchFamily="34" charset="0"/>
                  <a:ea typeface="Alexandria" pitchFamily="34" charset="-122"/>
                  <a:cs typeface="Alexandria" pitchFamily="34" charset="-120"/>
                </a:rPr>
                <a:t>قصور في المقياس المستخدم</a:t>
              </a:r>
              <a:endParaRPr lang="en-US" sz="2000" dirty="0"/>
            </a:p>
          </p:txBody>
        </p:sp>
        <p:sp>
          <p:nvSpPr>
            <p:cNvPr id="21" name="Text 2"/>
            <p:cNvSpPr/>
            <p:nvPr/>
          </p:nvSpPr>
          <p:spPr>
            <a:xfrm>
              <a:off x="565785" y="1580674"/>
              <a:ext cx="6576893" cy="452438"/>
            </a:xfrm>
            <a:prstGeom prst="rect">
              <a:avLst/>
            </a:prstGeom>
            <a:noFill/>
            <a:ln/>
          </p:spPr>
          <p:txBody>
            <a:bodyPr wrap="square" lIns="0" tIns="0" rIns="0" bIns="0" rtlCol="0" anchor="t"/>
            <a:lstStyle/>
            <a:p>
              <a:pPr marL="0" indent="0" algn="r" rtl="1">
                <a:lnSpc>
                  <a:spcPts val="1750"/>
                </a:lnSpc>
                <a:buNone/>
              </a:pPr>
              <a:r>
                <a:rPr lang="en-US" sz="1600" dirty="0">
                  <a:solidFill>
                    <a:srgbClr val="49495A"/>
                  </a:solidFill>
                  <a:latin typeface="Alexandria" pitchFamily="34" charset="0"/>
                  <a:ea typeface="Alexandria" pitchFamily="34" charset="-122"/>
                  <a:cs typeface="Alexandria" pitchFamily="34" charset="-120"/>
                </a:rPr>
                <a:t>يكتشف الباحثون أحياناً بعد استكمالهم لتفسير النتائج أن الطريقة التي جمعوا بها البيانات حالت دون إمكانية تفسيرهم للنتائج تفسيراً مقبولاً.</a:t>
              </a:r>
              <a:endParaRPr lang="en-US" sz="1600" dirty="0"/>
            </a:p>
          </p:txBody>
        </p:sp>
        <p:sp>
          <p:nvSpPr>
            <p:cNvPr id="22" name="Text 3"/>
            <p:cNvSpPr/>
            <p:nvPr/>
          </p:nvSpPr>
          <p:spPr>
            <a:xfrm>
              <a:off x="565785" y="2160389"/>
              <a:ext cx="6576893" cy="452438"/>
            </a:xfrm>
            <a:prstGeom prst="rect">
              <a:avLst/>
            </a:prstGeom>
            <a:noFill/>
            <a:ln/>
          </p:spPr>
          <p:txBody>
            <a:bodyPr wrap="square" lIns="0" tIns="0" rIns="0" bIns="0" rtlCol="0" anchor="t"/>
            <a:lstStyle/>
            <a:p>
              <a:pPr marL="0" indent="0" algn="just" rtl="1">
                <a:lnSpc>
                  <a:spcPts val="1750"/>
                </a:lnSpc>
                <a:buNone/>
              </a:pPr>
              <a:r>
                <a:rPr lang="en-US" sz="1600" dirty="0">
                  <a:solidFill>
                    <a:srgbClr val="49495A"/>
                  </a:solidFill>
                  <a:latin typeface="Alexandria" pitchFamily="34" charset="0"/>
                  <a:ea typeface="Alexandria" pitchFamily="34" charset="-122"/>
                  <a:cs typeface="Alexandria" pitchFamily="34" charset="-120"/>
                </a:rPr>
                <a:t>فقد يندم الباحث على سبيل المثال على عدم صياغته لسؤال معين في استمارة بحثه كان يمكن أن يفيده في التحليل إذا كان موجوداً.</a:t>
              </a:r>
              <a:endParaRPr lang="en-US" sz="1600" dirty="0"/>
            </a:p>
          </p:txBody>
        </p:sp>
      </p:grpSp>
    </p:spTree>
    <p:extLst>
      <p:ext uri="{BB962C8B-B14F-4D97-AF65-F5344CB8AC3E}">
        <p14:creationId xmlns:p14="http://schemas.microsoft.com/office/powerpoint/2010/main" val="186624181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7F789-FDC4-7BD8-3092-D09AA8B9060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1FD6E1E-A77D-842A-60E5-7CFB4BA2E0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1130A3-0236-3AD0-0832-700B8CA352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8C497D92-6172-0311-4CE8-7BD0D5288597}"/>
              </a:ext>
            </a:extLst>
          </p:cNvPr>
          <p:cNvGrpSpPr/>
          <p:nvPr/>
        </p:nvGrpSpPr>
        <p:grpSpPr>
          <a:xfrm>
            <a:off x="180431" y="485404"/>
            <a:ext cx="11831138" cy="2854471"/>
            <a:chOff x="6280190" y="2239447"/>
            <a:chExt cx="7556421" cy="3750588"/>
          </a:xfrm>
        </p:grpSpPr>
        <p:sp>
          <p:nvSpPr>
            <p:cNvPr id="3" name="Text 0"/>
            <p:cNvSpPr/>
            <p:nvPr/>
          </p:nvSpPr>
          <p:spPr>
            <a:xfrm>
              <a:off x="7330797" y="2239447"/>
              <a:ext cx="6505813"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أوجه القصور المرتبطة بالباحث</a:t>
              </a:r>
              <a:endParaRPr lang="en-US" sz="2800" b="1" dirty="0"/>
            </a:p>
          </p:txBody>
        </p:sp>
        <p:sp>
          <p:nvSpPr>
            <p:cNvPr id="4" name="Text 1"/>
            <p:cNvSpPr/>
            <p:nvPr/>
          </p:nvSpPr>
          <p:spPr>
            <a:xfrm>
              <a:off x="7084457" y="3038057"/>
              <a:ext cx="6752153" cy="496133"/>
            </a:xfrm>
            <a:prstGeom prst="rect">
              <a:avLst/>
            </a:prstGeom>
            <a:noFill/>
            <a:ln/>
          </p:spPr>
          <p:txBody>
            <a:bodyPr wrap="none" lIns="0" tIns="0" rIns="0" bIns="0" rtlCol="0" anchor="t"/>
            <a:lstStyle/>
            <a:p>
              <a:pPr marL="0" indent="0" algn="just" rtl="1">
                <a:lnSpc>
                  <a:spcPts val="3900"/>
                </a:lnSpc>
                <a:buNone/>
              </a:pPr>
              <a:r>
                <a:rPr lang="en-US" b="1">
                  <a:solidFill>
                    <a:srgbClr val="403CCF"/>
                  </a:solidFill>
                  <a:latin typeface="Alexandria" pitchFamily="34" charset="0"/>
                  <a:ea typeface="Alexandria" pitchFamily="34" charset="-122"/>
                  <a:cs typeface="Alexandria" pitchFamily="34" charset="-120"/>
                </a:rPr>
                <a:t>1</a:t>
              </a:r>
              <a:r>
                <a:rPr lang="ar-EG" b="1">
                  <a:solidFill>
                    <a:srgbClr val="403CCF"/>
                  </a:solidFill>
                  <a:latin typeface="Alexandria" pitchFamily="34" charset="0"/>
                  <a:ea typeface="Alexandria" pitchFamily="34" charset="-122"/>
                  <a:cs typeface="Alexandria" pitchFamily="34" charset="-120"/>
                </a:rPr>
                <a:t>. </a:t>
              </a:r>
              <a:r>
                <a:rPr lang="en-US" b="1">
                  <a:solidFill>
                    <a:srgbClr val="403CCF"/>
                  </a:solidFill>
                  <a:latin typeface="Alexandria" pitchFamily="34" charset="0"/>
                  <a:ea typeface="Alexandria" pitchFamily="34" charset="-122"/>
                  <a:cs typeface="Alexandria" pitchFamily="34" charset="-120"/>
                </a:rPr>
                <a:t>قصور </a:t>
              </a:r>
              <a:r>
                <a:rPr lang="en-US" b="1" dirty="0">
                  <a:solidFill>
                    <a:srgbClr val="403CCF"/>
                  </a:solidFill>
                  <a:latin typeface="Alexandria" pitchFamily="34" charset="0"/>
                  <a:ea typeface="Alexandria" pitchFamily="34" charset="-122"/>
                  <a:cs typeface="Alexandria" pitchFamily="34" charset="-120"/>
                </a:rPr>
                <a:t>في الوصول إلى مجتمع البحث</a:t>
              </a:r>
              <a:endParaRPr lang="en-US" b="1" dirty="0"/>
            </a:p>
          </p:txBody>
        </p:sp>
        <p:sp>
          <p:nvSpPr>
            <p:cNvPr id="5" name="Text 2"/>
            <p:cNvSpPr/>
            <p:nvPr/>
          </p:nvSpPr>
          <p:spPr>
            <a:xfrm>
              <a:off x="6280190" y="3732609"/>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كانت دراسة الباحث تعتمد على السعي للوصول إلى الأفراد أو التنظيمات أو البيانات أو الوثائق، أو غير ذلك، وكان ذلك متعذراً أو محدوداً لأي سبب من الأسباب، فيلزم الباحث أن يقر بذلك ويصفه ويشرح لماذا لم يتمكن منه.</a:t>
              </a:r>
              <a:endParaRPr lang="en-US" sz="1600" dirty="0"/>
            </a:p>
          </p:txBody>
        </p:sp>
        <p:sp>
          <p:nvSpPr>
            <p:cNvPr id="6" name="Text 3"/>
            <p:cNvSpPr/>
            <p:nvPr/>
          </p:nvSpPr>
          <p:spPr>
            <a:xfrm>
              <a:off x="6280190" y="5131713"/>
              <a:ext cx="72587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على الباحث أن يشرح لماذا لم تمنعه هذه العقبات من مواصلة بحثه وكيف تعامل معها بطريقة بديلة.</a:t>
              </a:r>
              <a:endParaRPr lang="en-US" sz="1600" dirty="0"/>
            </a:p>
          </p:txBody>
        </p:sp>
        <p:sp>
          <p:nvSpPr>
            <p:cNvPr id="7" name="Shape 4"/>
            <p:cNvSpPr/>
            <p:nvPr/>
          </p:nvSpPr>
          <p:spPr>
            <a:xfrm>
              <a:off x="13813750" y="4908471"/>
              <a:ext cx="22860" cy="1081564"/>
            </a:xfrm>
            <a:prstGeom prst="rect">
              <a:avLst/>
            </a:prstGeom>
            <a:solidFill>
              <a:srgbClr val="403CCF"/>
            </a:solidFill>
            <a:ln/>
          </p:spPr>
          <p:txBody>
            <a:bodyPr/>
            <a:lstStyle/>
            <a:p>
              <a:endParaRPr lang="en-US"/>
            </a:p>
          </p:txBody>
        </p:sp>
      </p:grpSp>
      <p:grpSp>
        <p:nvGrpSpPr>
          <p:cNvPr id="21" name="Group 20">
            <a:extLst>
              <a:ext uri="{FF2B5EF4-FFF2-40B4-BE49-F238E27FC236}">
                <a16:creationId xmlns:a16="http://schemas.microsoft.com/office/drawing/2014/main" id="{273BEE4B-FE95-37EE-17B2-5D9B77321AED}"/>
              </a:ext>
            </a:extLst>
          </p:cNvPr>
          <p:cNvGrpSpPr/>
          <p:nvPr/>
        </p:nvGrpSpPr>
        <p:grpSpPr>
          <a:xfrm>
            <a:off x="180432" y="3339875"/>
            <a:ext cx="11680452" cy="2975950"/>
            <a:chOff x="793790" y="1860709"/>
            <a:chExt cx="13042821" cy="5207556"/>
          </a:xfrm>
        </p:grpSpPr>
        <p:sp>
          <p:nvSpPr>
            <p:cNvPr id="9" name="Text 1"/>
            <p:cNvSpPr/>
            <p:nvPr/>
          </p:nvSpPr>
          <p:spPr>
            <a:xfrm>
              <a:off x="7428071" y="1860709"/>
              <a:ext cx="6408539" cy="496133"/>
            </a:xfrm>
            <a:prstGeom prst="rect">
              <a:avLst/>
            </a:prstGeom>
            <a:noFill/>
            <a:ln/>
          </p:spPr>
          <p:txBody>
            <a:bodyPr wrap="none" lIns="0" tIns="0" rIns="0" bIns="0" rtlCol="0" anchor="t"/>
            <a:lstStyle/>
            <a:p>
              <a:pPr marL="0" indent="0" algn="r" rtl="1">
                <a:lnSpc>
                  <a:spcPts val="3900"/>
                </a:lnSpc>
                <a:buNone/>
              </a:pPr>
              <a:r>
                <a:rPr lang="ar-EG" b="1">
                  <a:solidFill>
                    <a:srgbClr val="403CCF"/>
                  </a:solidFill>
                  <a:latin typeface="Alexandria" pitchFamily="34" charset="0"/>
                  <a:ea typeface="Alexandria" pitchFamily="34" charset="-122"/>
                  <a:cs typeface="Alexandria" pitchFamily="34" charset="-120"/>
                </a:rPr>
                <a:t>2. </a:t>
              </a:r>
              <a:r>
                <a:rPr lang="en-US" b="1">
                  <a:solidFill>
                    <a:srgbClr val="403CCF"/>
                  </a:solidFill>
                  <a:latin typeface="Alexandria" pitchFamily="34" charset="0"/>
                  <a:ea typeface="Alexandria" pitchFamily="34" charset="-122"/>
                  <a:cs typeface="Alexandria" pitchFamily="34" charset="-120"/>
                </a:rPr>
                <a:t>القصور </a:t>
              </a:r>
              <a:r>
                <a:rPr lang="en-US" b="1" dirty="0">
                  <a:solidFill>
                    <a:srgbClr val="403CCF"/>
                  </a:solidFill>
                  <a:latin typeface="Alexandria" pitchFamily="34" charset="0"/>
                  <a:ea typeface="Alexandria" pitchFamily="34" charset="-122"/>
                  <a:cs typeface="Alexandria" pitchFamily="34" charset="-120"/>
                </a:rPr>
                <a:t>الناتج عن الدراسات الطويلة</a:t>
              </a:r>
              <a:endParaRPr lang="en-US" b="1" dirty="0"/>
            </a:p>
          </p:txBody>
        </p:sp>
        <p:sp>
          <p:nvSpPr>
            <p:cNvPr id="10" name="Shape 2"/>
            <p:cNvSpPr/>
            <p:nvPr/>
          </p:nvSpPr>
          <p:spPr>
            <a:xfrm>
              <a:off x="7303770" y="2654498"/>
              <a:ext cx="22860" cy="3872984"/>
            </a:xfrm>
            <a:prstGeom prst="roundRect">
              <a:avLst>
                <a:gd name="adj" fmla="val 130232"/>
              </a:avLst>
            </a:prstGeom>
            <a:solidFill>
              <a:srgbClr val="D0CED9"/>
            </a:solidFill>
            <a:ln/>
          </p:spPr>
          <p:txBody>
            <a:bodyPr/>
            <a:lstStyle/>
            <a:p>
              <a:endParaRPr lang="en-US"/>
            </a:p>
          </p:txBody>
        </p:sp>
        <p:sp>
          <p:nvSpPr>
            <p:cNvPr id="11" name="Shape 3"/>
            <p:cNvSpPr/>
            <p:nvPr/>
          </p:nvSpPr>
          <p:spPr>
            <a:xfrm>
              <a:off x="7515582" y="2866311"/>
              <a:ext cx="595313" cy="22860"/>
            </a:xfrm>
            <a:prstGeom prst="roundRect">
              <a:avLst>
                <a:gd name="adj" fmla="val 130232"/>
              </a:avLst>
            </a:prstGeom>
            <a:solidFill>
              <a:srgbClr val="D0CED9"/>
            </a:solidFill>
            <a:ln/>
          </p:spPr>
          <p:txBody>
            <a:bodyPr/>
            <a:lstStyle/>
            <a:p>
              <a:endParaRPr lang="en-US"/>
            </a:p>
          </p:txBody>
        </p:sp>
        <p:sp>
          <p:nvSpPr>
            <p:cNvPr id="12" name="Shape 4"/>
            <p:cNvSpPr/>
            <p:nvPr/>
          </p:nvSpPr>
          <p:spPr>
            <a:xfrm>
              <a:off x="7091958" y="2654498"/>
              <a:ext cx="446484" cy="446484"/>
            </a:xfrm>
            <a:prstGeom prst="roundRect">
              <a:avLst>
                <a:gd name="adj" fmla="val 6668"/>
              </a:avLst>
            </a:prstGeom>
            <a:solidFill>
              <a:srgbClr val="EAE8F3"/>
            </a:solidFill>
            <a:ln/>
          </p:spPr>
          <p:txBody>
            <a:bodyPr/>
            <a:lstStyle/>
            <a:p>
              <a:endParaRPr lang="en-US"/>
            </a:p>
          </p:txBody>
        </p:sp>
        <p:sp>
          <p:nvSpPr>
            <p:cNvPr id="13" name="Text 5"/>
            <p:cNvSpPr/>
            <p:nvPr/>
          </p:nvSpPr>
          <p:spPr>
            <a:xfrm>
              <a:off x="7166372" y="2691705"/>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4" name="Text 6"/>
            <p:cNvSpPr/>
            <p:nvPr/>
          </p:nvSpPr>
          <p:spPr>
            <a:xfrm>
              <a:off x="8307467" y="2722721"/>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الباحثون القدامى</a:t>
              </a:r>
              <a:endParaRPr lang="en-US" sz="1950" dirty="0"/>
            </a:p>
          </p:txBody>
        </p:sp>
        <p:sp>
          <p:nvSpPr>
            <p:cNvPr id="15" name="Text 7"/>
            <p:cNvSpPr/>
            <p:nvPr/>
          </p:nvSpPr>
          <p:spPr>
            <a:xfrm>
              <a:off x="8307467" y="3151942"/>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كانوا يقضون سنوات طويلة من أعمارهم في دراسة موضوع محدد، وقد يستغرق منهم حياتهم كلها</a:t>
              </a:r>
              <a:endParaRPr lang="en-US" sz="1550" dirty="0"/>
            </a:p>
          </p:txBody>
        </p:sp>
        <p:sp>
          <p:nvSpPr>
            <p:cNvPr id="16" name="Shape 8"/>
            <p:cNvSpPr/>
            <p:nvPr/>
          </p:nvSpPr>
          <p:spPr>
            <a:xfrm>
              <a:off x="6519505" y="4056936"/>
              <a:ext cx="595313" cy="22860"/>
            </a:xfrm>
            <a:prstGeom prst="roundRect">
              <a:avLst>
                <a:gd name="adj" fmla="val 130232"/>
              </a:avLst>
            </a:prstGeom>
            <a:solidFill>
              <a:srgbClr val="D0CED9"/>
            </a:solidFill>
            <a:ln/>
          </p:spPr>
          <p:txBody>
            <a:bodyPr/>
            <a:lstStyle/>
            <a:p>
              <a:endParaRPr lang="en-US"/>
            </a:p>
          </p:txBody>
        </p:sp>
        <p:sp>
          <p:nvSpPr>
            <p:cNvPr id="17" name="Shape 9"/>
            <p:cNvSpPr/>
            <p:nvPr/>
          </p:nvSpPr>
          <p:spPr>
            <a:xfrm>
              <a:off x="7091958" y="3845123"/>
              <a:ext cx="446484" cy="446484"/>
            </a:xfrm>
            <a:prstGeom prst="roundRect">
              <a:avLst>
                <a:gd name="adj" fmla="val 6668"/>
              </a:avLst>
            </a:prstGeom>
            <a:solidFill>
              <a:srgbClr val="EAE8F3"/>
            </a:solidFill>
            <a:ln/>
          </p:spPr>
          <p:txBody>
            <a:bodyPr/>
            <a:lstStyle/>
            <a:p>
              <a:endParaRPr lang="en-US"/>
            </a:p>
          </p:txBody>
        </p:sp>
        <p:sp>
          <p:nvSpPr>
            <p:cNvPr id="18" name="Text 10"/>
            <p:cNvSpPr/>
            <p:nvPr/>
          </p:nvSpPr>
          <p:spPr>
            <a:xfrm>
              <a:off x="7166372" y="388233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9" name="Text 11"/>
            <p:cNvSpPr/>
            <p:nvPr/>
          </p:nvSpPr>
          <p:spPr>
            <a:xfrm>
              <a:off x="3842028" y="391334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 المعاصر</a:t>
              </a:r>
              <a:endParaRPr lang="en-US" sz="1950" dirty="0"/>
            </a:p>
          </p:txBody>
        </p:sp>
        <p:sp>
          <p:nvSpPr>
            <p:cNvPr id="20" name="Text 12"/>
            <p:cNvSpPr/>
            <p:nvPr/>
          </p:nvSpPr>
          <p:spPr>
            <a:xfrm>
              <a:off x="793790" y="4342567"/>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الباحثون المحدثون مقيدون بإطار زمني محدد، خاصة في دراسة التغيرات التي تحتاج فترة طويلة من الزمن</a:t>
              </a:r>
              <a:endParaRPr lang="en-US" sz="1550" dirty="0"/>
            </a:p>
          </p:txBody>
        </p:sp>
        <p:sp>
          <p:nvSpPr>
            <p:cNvPr id="22" name="Shape 13"/>
            <p:cNvSpPr/>
            <p:nvPr/>
          </p:nvSpPr>
          <p:spPr>
            <a:xfrm>
              <a:off x="7515582" y="5083254"/>
              <a:ext cx="595313" cy="22860"/>
            </a:xfrm>
            <a:prstGeom prst="roundRect">
              <a:avLst>
                <a:gd name="adj" fmla="val 130232"/>
              </a:avLst>
            </a:prstGeom>
            <a:solidFill>
              <a:srgbClr val="D0CED9"/>
            </a:solidFill>
            <a:ln/>
          </p:spPr>
          <p:txBody>
            <a:bodyPr/>
            <a:lstStyle/>
            <a:p>
              <a:endParaRPr lang="en-US"/>
            </a:p>
          </p:txBody>
        </p:sp>
        <p:sp>
          <p:nvSpPr>
            <p:cNvPr id="23" name="Shape 14"/>
            <p:cNvSpPr/>
            <p:nvPr/>
          </p:nvSpPr>
          <p:spPr>
            <a:xfrm>
              <a:off x="7091958" y="4871442"/>
              <a:ext cx="446484" cy="446484"/>
            </a:xfrm>
            <a:prstGeom prst="roundRect">
              <a:avLst>
                <a:gd name="adj" fmla="val 6668"/>
              </a:avLst>
            </a:prstGeom>
            <a:solidFill>
              <a:srgbClr val="EAE8F3"/>
            </a:solidFill>
            <a:ln/>
          </p:spPr>
          <p:txBody>
            <a:bodyPr/>
            <a:lstStyle/>
            <a:p>
              <a:endParaRPr lang="en-US"/>
            </a:p>
          </p:txBody>
        </p:sp>
        <p:sp>
          <p:nvSpPr>
            <p:cNvPr id="24" name="Text 15"/>
            <p:cNvSpPr/>
            <p:nvPr/>
          </p:nvSpPr>
          <p:spPr>
            <a:xfrm>
              <a:off x="7166372" y="4908649"/>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5" name="Text 16"/>
            <p:cNvSpPr/>
            <p:nvPr/>
          </p:nvSpPr>
          <p:spPr>
            <a:xfrm>
              <a:off x="8307467" y="493966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 المقترح</a:t>
              </a:r>
              <a:endParaRPr lang="en-US" sz="1950" dirty="0"/>
            </a:p>
          </p:txBody>
        </p:sp>
        <p:sp>
          <p:nvSpPr>
            <p:cNvPr id="26" name="Text 17"/>
            <p:cNvSpPr/>
            <p:nvPr/>
          </p:nvSpPr>
          <p:spPr>
            <a:xfrm>
              <a:off x="8307467" y="5368885"/>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اختيار المشاكل البحثية التي لا تتطلب فترة زمنية طويلة لقياس التغيرات مع الإقرار بأهمية الدراسات الطولية</a:t>
              </a:r>
              <a:endParaRPr lang="en-US" sz="1550" dirty="0"/>
            </a:p>
          </p:txBody>
        </p:sp>
        <p:sp>
          <p:nvSpPr>
            <p:cNvPr id="27" name="Text 18"/>
            <p:cNvSpPr/>
            <p:nvPr/>
          </p:nvSpPr>
          <p:spPr>
            <a:xfrm>
              <a:off x="793790" y="6750725"/>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مثال: متابعة التطور الفكري للموهوبين من المرحلة الأولية إلى المرحلة الجامعية ليس بالسهل على الباحثين المحدثين.</a:t>
              </a:r>
              <a:endParaRPr lang="en-US" sz="1550" dirty="0"/>
            </a:p>
          </p:txBody>
        </p:sp>
      </p:grpSp>
    </p:spTree>
    <p:extLst>
      <p:ext uri="{BB962C8B-B14F-4D97-AF65-F5344CB8AC3E}">
        <p14:creationId xmlns:p14="http://schemas.microsoft.com/office/powerpoint/2010/main" val="407017223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C3EF6-3AA2-40D5-2836-09700719A1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B342D78-CE0D-816C-31C3-ECD60E826F5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88E1164-302D-3C9F-4604-999AA7CC26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8B042D9C-7632-F3B4-7B97-12BF0255C85F}"/>
              </a:ext>
            </a:extLst>
          </p:cNvPr>
          <p:cNvGrpSpPr/>
          <p:nvPr/>
        </p:nvGrpSpPr>
        <p:grpSpPr>
          <a:xfrm>
            <a:off x="591015" y="478013"/>
            <a:ext cx="11420554" cy="2674148"/>
            <a:chOff x="6874550" y="520184"/>
            <a:chExt cx="7006709" cy="2974539"/>
          </a:xfrm>
        </p:grpSpPr>
        <p:sp>
          <p:nvSpPr>
            <p:cNvPr id="2" name="Text 0"/>
            <p:cNvSpPr/>
            <p:nvPr/>
          </p:nvSpPr>
          <p:spPr>
            <a:xfrm>
              <a:off x="7672388" y="520184"/>
              <a:ext cx="6201370" cy="591145"/>
            </a:xfrm>
            <a:prstGeom prst="rect">
              <a:avLst/>
            </a:prstGeom>
            <a:noFill/>
            <a:ln/>
          </p:spPr>
          <p:txBody>
            <a:bodyPr wrap="none" lIns="0" tIns="0" rIns="0" bIns="0" rtlCol="0" anchor="t"/>
            <a:lstStyle/>
            <a:p>
              <a:pPr marL="0" indent="0" algn="r" rtl="1">
                <a:lnSpc>
                  <a:spcPts val="4650"/>
                </a:lnSpc>
                <a:buNone/>
              </a:pPr>
              <a:r>
                <a:rPr lang="en-US" sz="2400" b="1" dirty="0">
                  <a:solidFill>
                    <a:srgbClr val="403CCF"/>
                  </a:solidFill>
                  <a:latin typeface="Alexandria" pitchFamily="34" charset="0"/>
                  <a:ea typeface="Alexandria" pitchFamily="34" charset="-122"/>
                  <a:cs typeface="Alexandria" pitchFamily="34" charset="-120"/>
                </a:rPr>
                <a:t>أوجه القصور المرتبطة بالباحث</a:t>
              </a:r>
              <a:endParaRPr lang="en-US" sz="2400" b="1" dirty="0"/>
            </a:p>
          </p:txBody>
        </p:sp>
        <p:sp>
          <p:nvSpPr>
            <p:cNvPr id="3" name="Text 1"/>
            <p:cNvSpPr/>
            <p:nvPr/>
          </p:nvSpPr>
          <p:spPr>
            <a:xfrm>
              <a:off x="10090071" y="1186934"/>
              <a:ext cx="3783687" cy="472916"/>
            </a:xfrm>
            <a:prstGeom prst="rect">
              <a:avLst/>
            </a:prstGeom>
            <a:noFill/>
            <a:ln/>
          </p:spPr>
          <p:txBody>
            <a:bodyPr wrap="none" lIns="0" tIns="0" rIns="0" bIns="0" rtlCol="0" anchor="t"/>
            <a:lstStyle/>
            <a:p>
              <a:pPr marL="0" indent="0" algn="r" rtl="1">
                <a:lnSpc>
                  <a:spcPts val="3700"/>
                </a:lnSpc>
                <a:buNone/>
              </a:pPr>
              <a:r>
                <a:rPr lang="ar-EG" b="1">
                  <a:solidFill>
                    <a:srgbClr val="403CCF"/>
                  </a:solidFill>
                  <a:latin typeface="Alexandria" pitchFamily="34" charset="0"/>
                  <a:ea typeface="Alexandria" pitchFamily="34" charset="-122"/>
                  <a:cs typeface="Alexandria" pitchFamily="34" charset="-120"/>
                </a:rPr>
                <a:t>3. </a:t>
              </a:r>
              <a:r>
                <a:rPr lang="en-US" b="1">
                  <a:solidFill>
                    <a:srgbClr val="403CCF"/>
                  </a:solidFill>
                  <a:latin typeface="Alexandria" pitchFamily="34" charset="0"/>
                  <a:ea typeface="Alexandria" pitchFamily="34" charset="-122"/>
                  <a:cs typeface="Alexandria" pitchFamily="34" charset="-120"/>
                </a:rPr>
                <a:t>التحيز</a:t>
              </a:r>
              <a:endParaRPr lang="en-US" b="1" dirty="0"/>
            </a:p>
          </p:txBody>
        </p:sp>
        <p:sp>
          <p:nvSpPr>
            <p:cNvPr id="5" name="Text 2"/>
            <p:cNvSpPr/>
            <p:nvPr/>
          </p:nvSpPr>
          <p:spPr>
            <a:xfrm>
              <a:off x="6874550" y="2113836"/>
              <a:ext cx="7006709" cy="605314"/>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لكل الناس تحيزات سواء أكانوا مدركين لها أو غير مدركين، ويحدث التحيز حينما ينظر إلى شخص أو مكان أو حدث ما بطريقة غير دقيقة.</a:t>
              </a:r>
              <a:endParaRPr lang="en-US" sz="1600" dirty="0"/>
            </a:p>
          </p:txBody>
        </p:sp>
        <p:sp>
          <p:nvSpPr>
            <p:cNvPr id="6" name="Text 3"/>
            <p:cNvSpPr/>
            <p:nvPr/>
          </p:nvSpPr>
          <p:spPr>
            <a:xfrm>
              <a:off x="6874550" y="2889409"/>
              <a:ext cx="7006709" cy="605314"/>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highlight>
                    <a:srgbClr val="E7E0FF"/>
                  </a:highlight>
                  <a:latin typeface="Alexandria" pitchFamily="34" charset="0"/>
                  <a:ea typeface="Alexandria" pitchFamily="34" charset="-122"/>
                  <a:cs typeface="Alexandria" pitchFamily="34" charset="-120"/>
                </a:rPr>
                <a:t>والتحيز دائماً له سلبياته</a:t>
              </a:r>
              <a:r>
                <a:rPr lang="en-US" sz="1600" dirty="0">
                  <a:solidFill>
                    <a:srgbClr val="49495A"/>
                  </a:solidFill>
                  <a:latin typeface="Alexandria" pitchFamily="34" charset="0"/>
                  <a:ea typeface="Alexandria" pitchFamily="34" charset="-122"/>
                  <a:cs typeface="Alexandria" pitchFamily="34" charset="-120"/>
                </a:rPr>
                <a:t> ولهذا على الباحث حينما ينقح بحثه أن تكون عينة ناقدة على الطريقة التي صاغ بها مشكلته البحثية واختياره للبيانات التي جمعها.</a:t>
              </a:r>
              <a:endParaRPr lang="en-US" sz="1600" dirty="0"/>
            </a:p>
          </p:txBody>
        </p:sp>
      </p:grpSp>
      <p:grpSp>
        <p:nvGrpSpPr>
          <p:cNvPr id="4" name="Group 3">
            <a:extLst>
              <a:ext uri="{FF2B5EF4-FFF2-40B4-BE49-F238E27FC236}">
                <a16:creationId xmlns:a16="http://schemas.microsoft.com/office/drawing/2014/main" id="{D0048BA8-EC6B-22FE-4307-8B0FF39B3066}"/>
              </a:ext>
            </a:extLst>
          </p:cNvPr>
          <p:cNvGrpSpPr/>
          <p:nvPr/>
        </p:nvGrpSpPr>
        <p:grpSpPr>
          <a:xfrm>
            <a:off x="242241" y="3238326"/>
            <a:ext cx="11757102" cy="3385498"/>
            <a:chOff x="793790" y="1775698"/>
            <a:chExt cx="13042821" cy="4678085"/>
          </a:xfrm>
        </p:grpSpPr>
        <p:sp>
          <p:nvSpPr>
            <p:cNvPr id="9" name="Text 0">
              <a:extLst>
                <a:ext uri="{FF2B5EF4-FFF2-40B4-BE49-F238E27FC236}">
                  <a16:creationId xmlns:a16="http://schemas.microsoft.com/office/drawing/2014/main" id="{96745177-4627-0343-5B84-A8CDFF6256E2}"/>
                </a:ext>
              </a:extLst>
            </p:cNvPr>
            <p:cNvSpPr/>
            <p:nvPr/>
          </p:nvSpPr>
          <p:spPr>
            <a:xfrm>
              <a:off x="8805267" y="1775698"/>
              <a:ext cx="5031343" cy="620078"/>
            </a:xfrm>
            <a:prstGeom prst="rect">
              <a:avLst/>
            </a:prstGeom>
            <a:noFill/>
            <a:ln/>
          </p:spPr>
          <p:txBody>
            <a:bodyPr wrap="none" lIns="0" tIns="0" rIns="0" bIns="0" rtlCol="0" anchor="t"/>
            <a:lstStyle/>
            <a:p>
              <a:pPr marL="0" indent="0" algn="r" rtl="1">
                <a:lnSpc>
                  <a:spcPts val="4850"/>
                </a:lnSpc>
                <a:buNone/>
              </a:pPr>
              <a:r>
                <a:rPr lang="en-US" b="1" dirty="0">
                  <a:solidFill>
                    <a:srgbClr val="403CCF"/>
                  </a:solidFill>
                  <a:latin typeface="Alexandria" pitchFamily="34" charset="0"/>
                  <a:ea typeface="Alexandria" pitchFamily="34" charset="-122"/>
                  <a:cs typeface="Alexandria" pitchFamily="34" charset="-120"/>
                </a:rPr>
                <a:t>مصادر التحيز في البحث</a:t>
              </a:r>
              <a:endParaRPr lang="en-US" b="1" dirty="0"/>
            </a:p>
          </p:txBody>
        </p:sp>
        <p:sp>
          <p:nvSpPr>
            <p:cNvPr id="10" name="Shape 1">
              <a:extLst>
                <a:ext uri="{FF2B5EF4-FFF2-40B4-BE49-F238E27FC236}">
                  <a16:creationId xmlns:a16="http://schemas.microsoft.com/office/drawing/2014/main" id="{0FEBE094-8C28-E8EF-50B7-A3D9F877C388}"/>
                </a:ext>
              </a:extLst>
            </p:cNvPr>
            <p:cNvSpPr/>
            <p:nvPr/>
          </p:nvSpPr>
          <p:spPr>
            <a:xfrm>
              <a:off x="7414379" y="2792611"/>
              <a:ext cx="6422231" cy="1461016"/>
            </a:xfrm>
            <a:prstGeom prst="roundRect">
              <a:avLst>
                <a:gd name="adj" fmla="val 2038"/>
              </a:avLst>
            </a:prstGeom>
            <a:solidFill>
              <a:srgbClr val="EAE8F3"/>
            </a:solidFill>
            <a:ln/>
          </p:spPr>
          <p:txBody>
            <a:bodyPr/>
            <a:lstStyle/>
            <a:p>
              <a:endParaRPr lang="en-US"/>
            </a:p>
          </p:txBody>
        </p:sp>
        <p:sp>
          <p:nvSpPr>
            <p:cNvPr id="11" name="Text 2">
              <a:extLst>
                <a:ext uri="{FF2B5EF4-FFF2-40B4-BE49-F238E27FC236}">
                  <a16:creationId xmlns:a16="http://schemas.microsoft.com/office/drawing/2014/main" id="{FAEE4F24-D255-9540-1271-381D5C7C5DB7}"/>
                </a:ext>
              </a:extLst>
            </p:cNvPr>
            <p:cNvSpPr/>
            <p:nvPr/>
          </p:nvSpPr>
          <p:spPr>
            <a:xfrm>
              <a:off x="11157347" y="29909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تنظيم الأحداث</a:t>
              </a:r>
              <a:endParaRPr lang="en-US" sz="1950" dirty="0"/>
            </a:p>
          </p:txBody>
        </p:sp>
        <p:sp>
          <p:nvSpPr>
            <p:cNvPr id="12" name="Text 3">
              <a:extLst>
                <a:ext uri="{FF2B5EF4-FFF2-40B4-BE49-F238E27FC236}">
                  <a16:creationId xmlns:a16="http://schemas.microsoft.com/office/drawing/2014/main" id="{2746F450-4041-652A-B751-6376C225FA7D}"/>
                </a:ext>
              </a:extLst>
            </p:cNvPr>
            <p:cNvSpPr/>
            <p:nvPr/>
          </p:nvSpPr>
          <p:spPr>
            <a:xfrm>
              <a:off x="7612737" y="3420189"/>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ربما يكون قد غفل عن الطريقة التي نظم بها الأحداث أو الأماكن أو الأشخاص</a:t>
              </a:r>
              <a:endParaRPr lang="en-US" sz="1550" dirty="0"/>
            </a:p>
          </p:txBody>
        </p:sp>
        <p:sp>
          <p:nvSpPr>
            <p:cNvPr id="13" name="Shape 4">
              <a:extLst>
                <a:ext uri="{FF2B5EF4-FFF2-40B4-BE49-F238E27FC236}">
                  <a16:creationId xmlns:a16="http://schemas.microsoft.com/office/drawing/2014/main" id="{02ED968E-6B28-09D1-A248-BF563EAB52E7}"/>
                </a:ext>
              </a:extLst>
            </p:cNvPr>
            <p:cNvSpPr/>
            <p:nvPr/>
          </p:nvSpPr>
          <p:spPr>
            <a:xfrm>
              <a:off x="793790" y="2792611"/>
              <a:ext cx="6422231" cy="1461016"/>
            </a:xfrm>
            <a:prstGeom prst="roundRect">
              <a:avLst>
                <a:gd name="adj" fmla="val 2038"/>
              </a:avLst>
            </a:prstGeom>
            <a:solidFill>
              <a:srgbClr val="EAE8F3"/>
            </a:solidFill>
            <a:ln/>
          </p:spPr>
          <p:txBody>
            <a:bodyPr/>
            <a:lstStyle/>
            <a:p>
              <a:endParaRPr lang="en-US"/>
            </a:p>
          </p:txBody>
        </p:sp>
        <p:sp>
          <p:nvSpPr>
            <p:cNvPr id="14" name="Text 5">
              <a:extLst>
                <a:ext uri="{FF2B5EF4-FFF2-40B4-BE49-F238E27FC236}">
                  <a16:creationId xmlns:a16="http://schemas.microsoft.com/office/drawing/2014/main" id="{19484637-8448-DD42-CA9E-E0D2F5CA38D5}"/>
                </a:ext>
              </a:extLst>
            </p:cNvPr>
            <p:cNvSpPr/>
            <p:nvPr/>
          </p:nvSpPr>
          <p:spPr>
            <a:xfrm>
              <a:off x="4536758" y="29909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التمثيل</a:t>
              </a:r>
              <a:endParaRPr lang="en-US" sz="1950" dirty="0"/>
            </a:p>
          </p:txBody>
        </p:sp>
        <p:sp>
          <p:nvSpPr>
            <p:cNvPr id="15" name="Text 6">
              <a:extLst>
                <a:ext uri="{FF2B5EF4-FFF2-40B4-BE49-F238E27FC236}">
                  <a16:creationId xmlns:a16="http://schemas.microsoft.com/office/drawing/2014/main" id="{432418D5-95FA-DAB9-9C20-A0F198451DF5}"/>
                </a:ext>
              </a:extLst>
            </p:cNvPr>
            <p:cNvSpPr/>
            <p:nvPr/>
          </p:nvSpPr>
          <p:spPr>
            <a:xfrm>
              <a:off x="992148" y="3420189"/>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كيف يختار تمثيل شخص ما أو حدث ما أو مكان ما</a:t>
              </a:r>
              <a:endParaRPr lang="en-US" sz="1550" dirty="0"/>
            </a:p>
          </p:txBody>
        </p:sp>
        <p:sp>
          <p:nvSpPr>
            <p:cNvPr id="16" name="Shape 7">
              <a:extLst>
                <a:ext uri="{FF2B5EF4-FFF2-40B4-BE49-F238E27FC236}">
                  <a16:creationId xmlns:a16="http://schemas.microsoft.com/office/drawing/2014/main" id="{F875ED6F-9189-8B54-EBC3-FAC5E4550E3F}"/>
                </a:ext>
              </a:extLst>
            </p:cNvPr>
            <p:cNvSpPr/>
            <p:nvPr/>
          </p:nvSpPr>
          <p:spPr>
            <a:xfrm>
              <a:off x="7414379" y="4451985"/>
              <a:ext cx="6422231" cy="1461016"/>
            </a:xfrm>
            <a:prstGeom prst="roundRect">
              <a:avLst>
                <a:gd name="adj" fmla="val 2038"/>
              </a:avLst>
            </a:prstGeom>
            <a:solidFill>
              <a:srgbClr val="EAE8F3"/>
            </a:solidFill>
            <a:ln/>
          </p:spPr>
          <p:txBody>
            <a:bodyPr/>
            <a:lstStyle/>
            <a:p>
              <a:endParaRPr lang="en-US"/>
            </a:p>
          </p:txBody>
        </p:sp>
        <p:sp>
          <p:nvSpPr>
            <p:cNvPr id="17" name="Text 8">
              <a:extLst>
                <a:ext uri="{FF2B5EF4-FFF2-40B4-BE49-F238E27FC236}">
                  <a16:creationId xmlns:a16="http://schemas.microsoft.com/office/drawing/2014/main" id="{0C0130BC-CE85-6F7E-63A1-77BCEDD51229}"/>
                </a:ext>
              </a:extLst>
            </p:cNvPr>
            <p:cNvSpPr/>
            <p:nvPr/>
          </p:nvSpPr>
          <p:spPr>
            <a:xfrm>
              <a:off x="11157347" y="465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التسمية</a:t>
              </a:r>
              <a:endParaRPr lang="en-US" sz="1950" dirty="0"/>
            </a:p>
          </p:txBody>
        </p:sp>
        <p:sp>
          <p:nvSpPr>
            <p:cNvPr id="18" name="Text 9">
              <a:extLst>
                <a:ext uri="{FF2B5EF4-FFF2-40B4-BE49-F238E27FC236}">
                  <a16:creationId xmlns:a16="http://schemas.microsoft.com/office/drawing/2014/main" id="{CAECF538-84E4-9C36-67F5-65F73A775621}"/>
                </a:ext>
              </a:extLst>
            </p:cNvPr>
            <p:cNvSpPr/>
            <p:nvPr/>
          </p:nvSpPr>
          <p:spPr>
            <a:xfrm>
              <a:off x="7612737" y="5079563"/>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يسمى ظاهرة ما أو يستخدم كلمات معينة ذات مضمون إيجابي أو سلبي</a:t>
              </a:r>
              <a:endParaRPr lang="en-US" sz="1550" dirty="0"/>
            </a:p>
          </p:txBody>
        </p:sp>
        <p:sp>
          <p:nvSpPr>
            <p:cNvPr id="19" name="Shape 10">
              <a:extLst>
                <a:ext uri="{FF2B5EF4-FFF2-40B4-BE49-F238E27FC236}">
                  <a16:creationId xmlns:a16="http://schemas.microsoft.com/office/drawing/2014/main" id="{9C704B66-AAF7-0A2E-59FE-0683C4271C7A}"/>
                </a:ext>
              </a:extLst>
            </p:cNvPr>
            <p:cNvSpPr/>
            <p:nvPr/>
          </p:nvSpPr>
          <p:spPr>
            <a:xfrm>
              <a:off x="793790" y="4451985"/>
              <a:ext cx="6422231" cy="1461016"/>
            </a:xfrm>
            <a:prstGeom prst="roundRect">
              <a:avLst>
                <a:gd name="adj" fmla="val 2038"/>
              </a:avLst>
            </a:prstGeom>
            <a:solidFill>
              <a:srgbClr val="EAE8F3"/>
            </a:solidFill>
            <a:ln/>
          </p:spPr>
          <p:txBody>
            <a:bodyPr/>
            <a:lstStyle/>
            <a:p>
              <a:endParaRPr lang="en-US"/>
            </a:p>
          </p:txBody>
        </p:sp>
        <p:sp>
          <p:nvSpPr>
            <p:cNvPr id="20" name="Text 11">
              <a:extLst>
                <a:ext uri="{FF2B5EF4-FFF2-40B4-BE49-F238E27FC236}">
                  <a16:creationId xmlns:a16="http://schemas.microsoft.com/office/drawing/2014/main" id="{AB2A92D9-7DCA-CCCC-D0E2-CE80BB434EB2}"/>
                </a:ext>
              </a:extLst>
            </p:cNvPr>
            <p:cNvSpPr/>
            <p:nvPr/>
          </p:nvSpPr>
          <p:spPr>
            <a:xfrm>
              <a:off x="4536758" y="465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الظروف المحيطة</a:t>
              </a:r>
              <a:endParaRPr lang="en-US" sz="1950" dirty="0"/>
            </a:p>
          </p:txBody>
        </p:sp>
        <p:sp>
          <p:nvSpPr>
            <p:cNvPr id="21" name="Text 12">
              <a:extLst>
                <a:ext uri="{FF2B5EF4-FFF2-40B4-BE49-F238E27FC236}">
                  <a16:creationId xmlns:a16="http://schemas.microsoft.com/office/drawing/2014/main" id="{633B632F-E594-1944-A637-06A6F80444E7}"/>
                </a:ext>
              </a:extLst>
            </p:cNvPr>
            <p:cNvSpPr/>
            <p:nvPr/>
          </p:nvSpPr>
          <p:spPr>
            <a:xfrm>
              <a:off x="992148" y="5079563"/>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العوامل المتعلقة بأماكن وجود المبحوثين، أين يتواجدون أو أين يعملون وأين يدرسون</a:t>
              </a:r>
              <a:endParaRPr lang="en-US" sz="1550" dirty="0"/>
            </a:p>
          </p:txBody>
        </p:sp>
        <p:sp>
          <p:nvSpPr>
            <p:cNvPr id="22" name="Text 13">
              <a:extLst>
                <a:ext uri="{FF2B5EF4-FFF2-40B4-BE49-F238E27FC236}">
                  <a16:creationId xmlns:a16="http://schemas.microsoft.com/office/drawing/2014/main" id="{4BF2398C-90A1-E55F-9B18-254A1BF594C4}"/>
                </a:ext>
              </a:extLst>
            </p:cNvPr>
            <p:cNvSpPr/>
            <p:nvPr/>
          </p:nvSpPr>
          <p:spPr>
            <a:xfrm>
              <a:off x="793790" y="6136243"/>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على الباحث إذا اكتشف وجود تحيزات في البحوث السابقة أن يكشف عنها، وأن يشرح المقاييس التي اتخذها لتجنب تكرارها.</a:t>
              </a:r>
              <a:endParaRPr lang="en-US" sz="1550" dirty="0"/>
            </a:p>
          </p:txBody>
        </p:sp>
      </p:grpSp>
    </p:spTree>
    <p:extLst>
      <p:ext uri="{BB962C8B-B14F-4D97-AF65-F5344CB8AC3E}">
        <p14:creationId xmlns:p14="http://schemas.microsoft.com/office/powerpoint/2010/main" val="304086356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7874A-8E7B-65AD-756F-01CC5E61D52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CDB93B4-732D-A5C5-3E7A-975F112931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D37D05-C6FD-149F-3EAE-8781423A3C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40613104-ECB0-D1CE-305E-8ECA5CC7E678}"/>
              </a:ext>
            </a:extLst>
          </p:cNvPr>
          <p:cNvGrpSpPr/>
          <p:nvPr/>
        </p:nvGrpSpPr>
        <p:grpSpPr>
          <a:xfrm>
            <a:off x="355214" y="617697"/>
            <a:ext cx="11656355" cy="2541757"/>
            <a:chOff x="6280190" y="2186107"/>
            <a:chExt cx="7556421" cy="3857386"/>
          </a:xfrm>
        </p:grpSpPr>
        <p:sp>
          <p:nvSpPr>
            <p:cNvPr id="19" name="Text 0"/>
            <p:cNvSpPr/>
            <p:nvPr/>
          </p:nvSpPr>
          <p:spPr>
            <a:xfrm>
              <a:off x="8647509" y="2186107"/>
              <a:ext cx="518910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مثال على معالجة التحيز</a:t>
              </a:r>
              <a:endParaRPr lang="en-US" sz="2800" b="1" dirty="0"/>
            </a:p>
          </p:txBody>
        </p:sp>
        <p:sp>
          <p:nvSpPr>
            <p:cNvPr id="20" name="Text 1"/>
            <p:cNvSpPr/>
            <p:nvPr/>
          </p:nvSpPr>
          <p:spPr>
            <a:xfrm>
              <a:off x="11058049" y="340149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مثال توضيحي</a:t>
              </a:r>
              <a:endParaRPr lang="en-US" sz="1950" dirty="0"/>
            </a:p>
          </p:txBody>
        </p:sp>
        <p:sp>
          <p:nvSpPr>
            <p:cNvPr id="21" name="Text 2"/>
            <p:cNvSpPr/>
            <p:nvPr/>
          </p:nvSpPr>
          <p:spPr>
            <a:xfrm>
              <a:off x="6280190" y="4009311"/>
              <a:ext cx="7258764"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إذا كانت هناك دراسة سابقة أجريت على الأطفال الذكور اكتشفت أن النوم المبكر يؤدي إلى زيادة مهارات القراءة، فعليه أن يصف كيف أن دراسته وسعت هذا البحث ليشمل الأطفال الإناث أيضاً.</a:t>
              </a:r>
              <a:endParaRPr lang="en-US" sz="1550" dirty="0"/>
            </a:p>
          </p:txBody>
        </p:sp>
        <p:sp>
          <p:nvSpPr>
            <p:cNvPr id="22" name="Shape 3"/>
            <p:cNvSpPr/>
            <p:nvPr/>
          </p:nvSpPr>
          <p:spPr>
            <a:xfrm>
              <a:off x="13813750" y="3103840"/>
              <a:ext cx="22860" cy="2081332"/>
            </a:xfrm>
            <a:prstGeom prst="rect">
              <a:avLst/>
            </a:prstGeom>
            <a:solidFill>
              <a:srgbClr val="403CCF"/>
            </a:solidFill>
            <a:ln/>
          </p:spPr>
          <p:txBody>
            <a:bodyPr/>
            <a:lstStyle/>
            <a:p>
              <a:endParaRPr lang="en-US"/>
            </a:p>
          </p:txBody>
        </p:sp>
        <p:sp>
          <p:nvSpPr>
            <p:cNvPr id="23" name="Text 4"/>
            <p:cNvSpPr/>
            <p:nvPr/>
          </p:nvSpPr>
          <p:spPr>
            <a:xfrm>
              <a:off x="6280190" y="5408414"/>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هذا النهج يساعد في تقليل التحيز الجنسي في البحث العلمي ويوفر نتائج أكثر شمولية وتمثيلاً للمجتمع بأكمله.</a:t>
              </a:r>
              <a:endParaRPr lang="en-US" sz="1550" dirty="0"/>
            </a:p>
          </p:txBody>
        </p:sp>
      </p:grpSp>
      <p:grpSp>
        <p:nvGrpSpPr>
          <p:cNvPr id="24" name="Group 23">
            <a:extLst>
              <a:ext uri="{FF2B5EF4-FFF2-40B4-BE49-F238E27FC236}">
                <a16:creationId xmlns:a16="http://schemas.microsoft.com/office/drawing/2014/main" id="{DF6F01DD-4C0E-4918-05BC-041AB09EB871}"/>
              </a:ext>
            </a:extLst>
          </p:cNvPr>
          <p:cNvGrpSpPr/>
          <p:nvPr/>
        </p:nvGrpSpPr>
        <p:grpSpPr>
          <a:xfrm>
            <a:off x="355214" y="3453657"/>
            <a:ext cx="11481572" cy="3172410"/>
            <a:chOff x="793790" y="2302907"/>
            <a:chExt cx="7556421" cy="4323160"/>
          </a:xfrm>
        </p:grpSpPr>
        <p:sp>
          <p:nvSpPr>
            <p:cNvPr id="25" name="Text 1">
              <a:extLst>
                <a:ext uri="{FF2B5EF4-FFF2-40B4-BE49-F238E27FC236}">
                  <a16:creationId xmlns:a16="http://schemas.microsoft.com/office/drawing/2014/main" id="{75CB22DF-24E1-ED4D-F987-3C82D0733EE2}"/>
                </a:ext>
              </a:extLst>
            </p:cNvPr>
            <p:cNvSpPr/>
            <p:nvPr/>
          </p:nvSpPr>
          <p:spPr>
            <a:xfrm>
              <a:off x="2307908" y="2302907"/>
              <a:ext cx="6042303" cy="496133"/>
            </a:xfrm>
            <a:prstGeom prst="rect">
              <a:avLst/>
            </a:prstGeom>
            <a:noFill/>
            <a:ln/>
          </p:spPr>
          <p:txBody>
            <a:bodyPr wrap="none" lIns="0" tIns="0" rIns="0" bIns="0" rtlCol="0" anchor="t"/>
            <a:lstStyle/>
            <a:p>
              <a:pPr marL="0" indent="0" algn="r" rtl="1">
                <a:lnSpc>
                  <a:spcPts val="3900"/>
                </a:lnSpc>
                <a:buNone/>
              </a:pPr>
              <a:r>
                <a:rPr lang="ar-EG" sz="2400" b="1">
                  <a:solidFill>
                    <a:srgbClr val="403CCF"/>
                  </a:solidFill>
                  <a:latin typeface="Alexandria" pitchFamily="34" charset="0"/>
                  <a:ea typeface="Alexandria" pitchFamily="34" charset="-122"/>
                  <a:cs typeface="Alexandria" pitchFamily="34" charset="-120"/>
                </a:rPr>
                <a:t>4. </a:t>
              </a:r>
              <a:r>
                <a:rPr lang="en-US" sz="2400" b="1">
                  <a:solidFill>
                    <a:srgbClr val="403CCF"/>
                  </a:solidFill>
                  <a:latin typeface="Alexandria" pitchFamily="34" charset="0"/>
                  <a:ea typeface="Alexandria" pitchFamily="34" charset="-122"/>
                  <a:cs typeface="Alexandria" pitchFamily="34" charset="-120"/>
                </a:rPr>
                <a:t>أوجه </a:t>
              </a:r>
              <a:r>
                <a:rPr lang="en-US" sz="2400" b="1" dirty="0">
                  <a:solidFill>
                    <a:srgbClr val="403CCF"/>
                  </a:solidFill>
                  <a:latin typeface="Alexandria" pitchFamily="34" charset="0"/>
                  <a:ea typeface="Alexandria" pitchFamily="34" charset="-122"/>
                  <a:cs typeface="Alexandria" pitchFamily="34" charset="-120"/>
                </a:rPr>
                <a:t>القصور في البحوث النوعية</a:t>
              </a:r>
              <a:endParaRPr lang="en-US" sz="2400" b="1" dirty="0"/>
            </a:p>
          </p:txBody>
        </p:sp>
        <p:sp>
          <p:nvSpPr>
            <p:cNvPr id="26" name="Shape 2">
              <a:extLst>
                <a:ext uri="{FF2B5EF4-FFF2-40B4-BE49-F238E27FC236}">
                  <a16:creationId xmlns:a16="http://schemas.microsoft.com/office/drawing/2014/main" id="{E3B72C35-8E2C-57B2-866E-C1599EF7E141}"/>
                </a:ext>
              </a:extLst>
            </p:cNvPr>
            <p:cNvSpPr/>
            <p:nvPr/>
          </p:nvSpPr>
          <p:spPr>
            <a:xfrm>
              <a:off x="793790" y="3096697"/>
              <a:ext cx="7556421" cy="1506736"/>
            </a:xfrm>
            <a:prstGeom prst="roundRect">
              <a:avLst>
                <a:gd name="adj" fmla="val 1976"/>
              </a:avLst>
            </a:prstGeom>
            <a:solidFill>
              <a:srgbClr val="FBFAFF"/>
            </a:solidFill>
            <a:ln w="22860">
              <a:solidFill>
                <a:srgbClr val="D0CED9"/>
              </a:solidFill>
              <a:prstDash val="solid"/>
            </a:ln>
          </p:spPr>
          <p:txBody>
            <a:bodyPr/>
            <a:lstStyle/>
            <a:p>
              <a:endParaRPr lang="en-US"/>
            </a:p>
          </p:txBody>
        </p:sp>
        <p:sp>
          <p:nvSpPr>
            <p:cNvPr id="27" name="Text 3">
              <a:extLst>
                <a:ext uri="{FF2B5EF4-FFF2-40B4-BE49-F238E27FC236}">
                  <a16:creationId xmlns:a16="http://schemas.microsoft.com/office/drawing/2014/main" id="{A4C0173E-CE4D-BD6B-407D-7C5D30F124C2}"/>
                </a:ext>
              </a:extLst>
            </p:cNvPr>
            <p:cNvSpPr/>
            <p:nvPr/>
          </p:nvSpPr>
          <p:spPr>
            <a:xfrm>
              <a:off x="5648087" y="331791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الاستيعاب</a:t>
              </a:r>
              <a:endParaRPr lang="en-US" sz="1950" dirty="0"/>
            </a:p>
          </p:txBody>
        </p:sp>
        <p:sp>
          <p:nvSpPr>
            <p:cNvPr id="28" name="Text 4">
              <a:extLst>
                <a:ext uri="{FF2B5EF4-FFF2-40B4-BE49-F238E27FC236}">
                  <a16:creationId xmlns:a16="http://schemas.microsoft.com/office/drawing/2014/main" id="{FF14184D-5F3A-0E9E-3634-F521AB71AA7F}"/>
                </a:ext>
              </a:extLst>
            </p:cNvPr>
            <p:cNvSpPr/>
            <p:nvPr/>
          </p:nvSpPr>
          <p:spPr>
            <a:xfrm>
              <a:off x="1015008" y="3747135"/>
              <a:ext cx="711398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جمع البيانات من مبحوثين من كبار السن قد يشوبه صعوبات في استيعابهم لبعض الأحداث أو التحيز في مشاعرهم نحوها</a:t>
              </a:r>
              <a:endParaRPr lang="en-US" sz="1550" dirty="0"/>
            </a:p>
          </p:txBody>
        </p:sp>
        <p:sp>
          <p:nvSpPr>
            <p:cNvPr id="30" name="Shape 5">
              <a:extLst>
                <a:ext uri="{FF2B5EF4-FFF2-40B4-BE49-F238E27FC236}">
                  <a16:creationId xmlns:a16="http://schemas.microsoft.com/office/drawing/2014/main" id="{D3BB46E1-2E42-7AC2-7AAF-6CF8903C3A72}"/>
                </a:ext>
              </a:extLst>
            </p:cNvPr>
            <p:cNvSpPr/>
            <p:nvPr/>
          </p:nvSpPr>
          <p:spPr>
            <a:xfrm>
              <a:off x="793790" y="4801791"/>
              <a:ext cx="7556421" cy="1824276"/>
            </a:xfrm>
            <a:prstGeom prst="roundRect">
              <a:avLst>
                <a:gd name="adj" fmla="val 1632"/>
              </a:avLst>
            </a:prstGeom>
            <a:solidFill>
              <a:srgbClr val="FBFAFF"/>
            </a:solidFill>
            <a:ln w="22860">
              <a:solidFill>
                <a:srgbClr val="D0CED9"/>
              </a:solidFill>
              <a:prstDash val="solid"/>
            </a:ln>
          </p:spPr>
          <p:txBody>
            <a:bodyPr/>
            <a:lstStyle/>
            <a:p>
              <a:endParaRPr lang="en-US"/>
            </a:p>
          </p:txBody>
        </p:sp>
        <p:sp>
          <p:nvSpPr>
            <p:cNvPr id="31" name="Text 6">
              <a:extLst>
                <a:ext uri="{FF2B5EF4-FFF2-40B4-BE49-F238E27FC236}">
                  <a16:creationId xmlns:a16="http://schemas.microsoft.com/office/drawing/2014/main" id="{C2BE2BC7-77D2-7AD5-B431-A1B8FDDDB95E}"/>
                </a:ext>
              </a:extLst>
            </p:cNvPr>
            <p:cNvSpPr/>
            <p:nvPr/>
          </p:nvSpPr>
          <p:spPr>
            <a:xfrm>
              <a:off x="5648087" y="502300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التشبع في البيانات</a:t>
              </a:r>
              <a:endParaRPr lang="en-US" sz="1950" dirty="0"/>
            </a:p>
          </p:txBody>
        </p:sp>
        <p:sp>
          <p:nvSpPr>
            <p:cNvPr id="32" name="Text 7">
              <a:extLst>
                <a:ext uri="{FF2B5EF4-FFF2-40B4-BE49-F238E27FC236}">
                  <a16:creationId xmlns:a16="http://schemas.microsoft.com/office/drawing/2014/main" id="{18CB8A7B-AE23-37EB-999F-16F91DBDDA70}"/>
                </a:ext>
              </a:extLst>
            </p:cNvPr>
            <p:cNvSpPr/>
            <p:nvPr/>
          </p:nvSpPr>
          <p:spPr>
            <a:xfrm>
              <a:off x="1015008" y="5452229"/>
              <a:ext cx="7113984"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عدد المبحوثين قد يكون كافياً لكي يضع الباحث استنتاجاته، لكنه قد يعتقد أنه وصل إلى درجة من التشبع في البيانات بحيث يعتقد أنه ليس في حاجة إلى بيانات جديدة فيكتفي بما عنده</a:t>
              </a:r>
              <a:endParaRPr lang="en-US" sz="1550" dirty="0"/>
            </a:p>
          </p:txBody>
        </p:sp>
      </p:grpSp>
    </p:spTree>
    <p:extLst>
      <p:ext uri="{BB962C8B-B14F-4D97-AF65-F5344CB8AC3E}">
        <p14:creationId xmlns:p14="http://schemas.microsoft.com/office/powerpoint/2010/main" val="326159246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7BFDF-228A-08AE-5DA9-722C4348D0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234B8AA-06D1-7A78-10B1-C638B6634D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A578CD-D1F7-AE84-4085-47EA1C1E3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3" name="Group 12">
            <a:extLst>
              <a:ext uri="{FF2B5EF4-FFF2-40B4-BE49-F238E27FC236}">
                <a16:creationId xmlns:a16="http://schemas.microsoft.com/office/drawing/2014/main" id="{654D315C-49DB-E4D6-7D40-489B879140C7}"/>
              </a:ext>
            </a:extLst>
          </p:cNvPr>
          <p:cNvGrpSpPr/>
          <p:nvPr/>
        </p:nvGrpSpPr>
        <p:grpSpPr>
          <a:xfrm>
            <a:off x="180431" y="617696"/>
            <a:ext cx="11872418" cy="2954933"/>
            <a:chOff x="793790" y="3136583"/>
            <a:chExt cx="13088329" cy="4087772"/>
          </a:xfrm>
        </p:grpSpPr>
        <p:sp>
          <p:nvSpPr>
            <p:cNvPr id="3" name="Text 0"/>
            <p:cNvSpPr/>
            <p:nvPr/>
          </p:nvSpPr>
          <p:spPr>
            <a:xfrm>
              <a:off x="4732496" y="3136583"/>
              <a:ext cx="9104114"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موقع الإشارة إلى أوجه القصور </a:t>
              </a:r>
              <a:r>
                <a:rPr lang="en-US" sz="2800" b="1">
                  <a:solidFill>
                    <a:srgbClr val="403CCF"/>
                  </a:solidFill>
                  <a:latin typeface="Alexandria" pitchFamily="34" charset="0"/>
                  <a:ea typeface="Alexandria" pitchFamily="34" charset="-122"/>
                  <a:cs typeface="Alexandria" pitchFamily="34" charset="-120"/>
                </a:rPr>
                <a:t>في ال</a:t>
              </a:r>
              <a:r>
                <a:rPr lang="ar-EG" sz="2800" b="1">
                  <a:solidFill>
                    <a:srgbClr val="403CCF"/>
                  </a:solidFill>
                  <a:latin typeface="Alexandria" pitchFamily="34" charset="0"/>
                  <a:ea typeface="Alexandria" pitchFamily="34" charset="-122"/>
                  <a:cs typeface="Alexandria" pitchFamily="34" charset="-120"/>
                </a:rPr>
                <a:t>بحث العلمي</a:t>
              </a:r>
              <a:endParaRPr lang="en-US" sz="2800" b="1" dirty="0"/>
            </a:p>
          </p:txBody>
        </p:sp>
        <p:pic>
          <p:nvPicPr>
            <p:cNvPr id="4" name="Image 1" descr="preencoded.png"/>
            <p:cNvPicPr>
              <a:picLocks noChangeAspect="1"/>
            </p:cNvPicPr>
            <p:nvPr/>
          </p:nvPicPr>
          <p:blipFill>
            <a:blip r:embed="rId3"/>
            <a:stretch>
              <a:fillRect/>
            </a:stretch>
          </p:blipFill>
          <p:spPr>
            <a:xfrm>
              <a:off x="7315200" y="4054316"/>
              <a:ext cx="6521410" cy="793790"/>
            </a:xfrm>
            <a:prstGeom prst="rect">
              <a:avLst/>
            </a:prstGeom>
          </p:spPr>
        </p:pic>
        <p:sp>
          <p:nvSpPr>
            <p:cNvPr id="5" name="Text 1"/>
            <p:cNvSpPr/>
            <p:nvPr/>
          </p:nvSpPr>
          <p:spPr>
            <a:xfrm>
              <a:off x="11157347" y="414105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الموقع الأول</a:t>
              </a:r>
              <a:endParaRPr lang="en-US" sz="1950" dirty="0"/>
            </a:p>
          </p:txBody>
        </p:sp>
        <p:sp>
          <p:nvSpPr>
            <p:cNvPr id="6" name="Text 2"/>
            <p:cNvSpPr/>
            <p:nvPr/>
          </p:nvSpPr>
          <p:spPr>
            <a:xfrm>
              <a:off x="7711915" y="4917386"/>
              <a:ext cx="6124694" cy="63507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بداية قسم المناقشة حتى يعرف القارئ ويفهم أوجه القصور قبل أن يقرأ تحليل النتائج</a:t>
              </a:r>
              <a:endParaRPr lang="en-US" sz="1550" dirty="0"/>
            </a:p>
          </p:txBody>
        </p:sp>
        <p:pic>
          <p:nvPicPr>
            <p:cNvPr id="7" name="Image 2" descr="preencoded.png"/>
            <p:cNvPicPr>
              <a:picLocks noChangeAspect="1"/>
            </p:cNvPicPr>
            <p:nvPr/>
          </p:nvPicPr>
          <p:blipFill>
            <a:blip r:embed="rId4"/>
            <a:stretch>
              <a:fillRect/>
            </a:stretch>
          </p:blipFill>
          <p:spPr>
            <a:xfrm>
              <a:off x="793790" y="4054316"/>
              <a:ext cx="6521410" cy="793790"/>
            </a:xfrm>
            <a:prstGeom prst="rect">
              <a:avLst/>
            </a:prstGeom>
          </p:spPr>
        </p:pic>
        <p:sp>
          <p:nvSpPr>
            <p:cNvPr id="2" name="Text 3"/>
            <p:cNvSpPr/>
            <p:nvPr/>
          </p:nvSpPr>
          <p:spPr>
            <a:xfrm>
              <a:off x="4476124" y="4200647"/>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الموقع الثاني</a:t>
              </a:r>
              <a:endParaRPr lang="en-US" sz="1950" dirty="0"/>
            </a:p>
          </p:txBody>
        </p:sp>
        <p:sp>
          <p:nvSpPr>
            <p:cNvPr id="9" name="Text 4"/>
            <p:cNvSpPr/>
            <p:nvPr/>
          </p:nvSpPr>
          <p:spPr>
            <a:xfrm>
              <a:off x="992147" y="4994437"/>
              <a:ext cx="5964882" cy="798787"/>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استنتاجات قسم المناقشة كتأكيد للحاجة إلى دراسات أخرى</a:t>
              </a:r>
              <a:endParaRPr lang="en-US" sz="1550" dirty="0"/>
            </a:p>
          </p:txBody>
        </p:sp>
        <p:sp>
          <p:nvSpPr>
            <p:cNvPr id="10" name="Shape 5"/>
            <p:cNvSpPr/>
            <p:nvPr/>
          </p:nvSpPr>
          <p:spPr>
            <a:xfrm>
              <a:off x="839298" y="6054048"/>
              <a:ext cx="13042821" cy="843201"/>
            </a:xfrm>
            <a:prstGeom prst="roundRect">
              <a:avLst>
                <a:gd name="adj" fmla="val 3531"/>
              </a:avLst>
            </a:prstGeom>
            <a:solidFill>
              <a:srgbClr val="C3C2F0"/>
            </a:solidFill>
            <a:ln/>
          </p:spPr>
          <p:txBody>
            <a:bodyPr/>
            <a:lstStyle/>
            <a:p>
              <a:endParaRPr lang="en-US"/>
            </a:p>
          </p:txBody>
        </p:sp>
        <p:pic>
          <p:nvPicPr>
            <p:cNvPr id="11" name="Image 3" descr="preencoded.png"/>
            <p:cNvPicPr>
              <a:picLocks noChangeAspect="1"/>
            </p:cNvPicPr>
            <p:nvPr/>
          </p:nvPicPr>
          <p:blipFill>
            <a:blip r:embed="rId5"/>
            <a:stretch>
              <a:fillRect/>
            </a:stretch>
          </p:blipFill>
          <p:spPr>
            <a:xfrm>
              <a:off x="992148" y="7025997"/>
              <a:ext cx="248007" cy="198358"/>
            </a:xfrm>
            <a:prstGeom prst="rect">
              <a:avLst/>
            </a:prstGeom>
          </p:spPr>
        </p:pic>
        <p:sp>
          <p:nvSpPr>
            <p:cNvPr id="12" name="Text 6"/>
            <p:cNvSpPr/>
            <p:nvPr/>
          </p:nvSpPr>
          <p:spPr>
            <a:xfrm>
              <a:off x="1438726" y="6204854"/>
              <a:ext cx="121997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تحذير:</a:t>
              </a:r>
              <a:r>
                <a:rPr lang="en-US" sz="1550" dirty="0">
                  <a:solidFill>
                    <a:srgbClr val="000000"/>
                  </a:solidFill>
                  <a:latin typeface="Alexandria" pitchFamily="34" charset="0"/>
                  <a:ea typeface="Alexandria" pitchFamily="34" charset="-122"/>
                  <a:cs typeface="Alexandria" pitchFamily="34" charset="-120"/>
                </a:rPr>
                <a:t> يجب ألا تدفن الفقرات الخاصة بقصور الدراسة في منتصف قسم المناقشة إلا إذا كان هذا القصور مرتبطاً بهذه الجزئية في البحث.</a:t>
              </a:r>
              <a:endParaRPr lang="en-US" sz="1550" dirty="0"/>
            </a:p>
          </p:txBody>
        </p:sp>
      </p:grpSp>
      <p:grpSp>
        <p:nvGrpSpPr>
          <p:cNvPr id="14" name="Group 13">
            <a:extLst>
              <a:ext uri="{FF2B5EF4-FFF2-40B4-BE49-F238E27FC236}">
                <a16:creationId xmlns:a16="http://schemas.microsoft.com/office/drawing/2014/main" id="{F7FA705D-0CEA-1A2F-9F1B-58081CF2CB29}"/>
              </a:ext>
            </a:extLst>
          </p:cNvPr>
          <p:cNvGrpSpPr/>
          <p:nvPr/>
        </p:nvGrpSpPr>
        <p:grpSpPr>
          <a:xfrm>
            <a:off x="360361" y="3515622"/>
            <a:ext cx="11651207" cy="3119465"/>
            <a:chOff x="543878" y="348497"/>
            <a:chExt cx="6771322" cy="6079920"/>
          </a:xfrm>
        </p:grpSpPr>
        <p:sp>
          <p:nvSpPr>
            <p:cNvPr id="15" name="Text 0"/>
            <p:cNvSpPr/>
            <p:nvPr/>
          </p:nvSpPr>
          <p:spPr>
            <a:xfrm>
              <a:off x="1794748" y="348497"/>
              <a:ext cx="5520452" cy="425053"/>
            </a:xfrm>
            <a:prstGeom prst="rect">
              <a:avLst/>
            </a:prstGeom>
            <a:noFill/>
            <a:ln/>
          </p:spPr>
          <p:txBody>
            <a:bodyPr wrap="none" lIns="0" tIns="0" rIns="0" bIns="0" rtlCol="0" anchor="t"/>
            <a:lstStyle/>
            <a:p>
              <a:pPr marL="0" indent="0" algn="r" rtl="1">
                <a:lnSpc>
                  <a:spcPts val="3300"/>
                </a:lnSpc>
                <a:buNone/>
              </a:pPr>
              <a:r>
                <a:rPr lang="en-US" sz="2000" b="1" dirty="0">
                  <a:solidFill>
                    <a:srgbClr val="403CCF"/>
                  </a:solidFill>
                  <a:latin typeface="Alexandria" pitchFamily="34" charset="0"/>
                  <a:ea typeface="Alexandria" pitchFamily="34" charset="-122"/>
                  <a:cs typeface="Alexandria" pitchFamily="34" charset="-120"/>
                </a:rPr>
                <a:t>ماذا يفعل الباحث حيال أوجه القصور؟</a:t>
              </a:r>
              <a:endParaRPr lang="en-US" sz="2000" b="1" dirty="0"/>
            </a:p>
          </p:txBody>
        </p:sp>
        <p:sp>
          <p:nvSpPr>
            <p:cNvPr id="16" name="Text 1"/>
            <p:cNvSpPr/>
            <p:nvPr/>
          </p:nvSpPr>
          <p:spPr>
            <a:xfrm>
              <a:off x="5109448" y="1138952"/>
              <a:ext cx="2039898" cy="254913"/>
            </a:xfrm>
            <a:prstGeom prst="rect">
              <a:avLst/>
            </a:prstGeom>
            <a:noFill/>
            <a:ln/>
          </p:spPr>
          <p:txBody>
            <a:bodyPr wrap="none" lIns="0" tIns="0" rIns="0" bIns="0" rtlCol="0" anchor="t"/>
            <a:lstStyle/>
            <a:p>
              <a:pPr marL="0" indent="0" algn="r" rtl="1">
                <a:lnSpc>
                  <a:spcPts val="2000"/>
                </a:lnSpc>
                <a:buNone/>
              </a:pPr>
              <a:r>
                <a:rPr lang="en-US" sz="1600" dirty="0">
                  <a:solidFill>
                    <a:srgbClr val="403CCF"/>
                  </a:solidFill>
                  <a:latin typeface="Alexandria" pitchFamily="34" charset="0"/>
                  <a:ea typeface="Alexandria" pitchFamily="34" charset="-122"/>
                  <a:cs typeface="Alexandria" pitchFamily="34" charset="-120"/>
                </a:rPr>
                <a:t>إعادة التأطير</a:t>
              </a:r>
              <a:endParaRPr lang="en-US" sz="1600" dirty="0"/>
            </a:p>
          </p:txBody>
        </p:sp>
        <p:sp>
          <p:nvSpPr>
            <p:cNvPr id="17" name="Text 2"/>
            <p:cNvSpPr/>
            <p:nvPr/>
          </p:nvSpPr>
          <p:spPr>
            <a:xfrm>
              <a:off x="543878" y="1529834"/>
              <a:ext cx="6605468" cy="1200840"/>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تبين للباحث أن بحثه معيب بدرجة كبيرة بسبب أوجه القصور مثل: عدم القدرة على الحصول على بيانات جوهرية، فيمكنه أن يعيد تأطيرها باعتبارها دراسة استكشافية تحاول أن تضع أساساً لإجراء بحوث أكثر اكتمالاً في المستقبل.</a:t>
              </a:r>
              <a:endParaRPr lang="en-US" sz="1600" dirty="0"/>
            </a:p>
          </p:txBody>
        </p:sp>
        <p:sp>
          <p:nvSpPr>
            <p:cNvPr id="18" name="TextBox 17">
              <a:extLst>
                <a:ext uri="{FF2B5EF4-FFF2-40B4-BE49-F238E27FC236}">
                  <a16:creationId xmlns:a16="http://schemas.microsoft.com/office/drawing/2014/main" id="{1356A10B-071F-BC80-E30B-407B04F332D5}"/>
                </a:ext>
              </a:extLst>
            </p:cNvPr>
            <p:cNvSpPr txBox="1"/>
            <p:nvPr/>
          </p:nvSpPr>
          <p:spPr>
            <a:xfrm>
              <a:off x="543878" y="3235526"/>
              <a:ext cx="6605468" cy="1161407"/>
            </a:xfrm>
            <a:prstGeom prst="rect">
              <a:avLst/>
            </a:prstGeom>
            <a:noFill/>
          </p:spPr>
          <p:txBody>
            <a:bodyPr wrap="square" rtlCol="0">
              <a:spAutoFit/>
            </a:bodyPr>
            <a:lstStyle/>
            <a:p>
              <a:pPr algn="just" rtl="1">
                <a:lnSpc>
                  <a:spcPct val="150000"/>
                </a:lnSpc>
              </a:pPr>
              <a:r>
                <a:rPr lang="en-US" sz="1600">
                  <a:solidFill>
                    <a:srgbClr val="49495A"/>
                  </a:solidFill>
                  <a:latin typeface="Alexandria" pitchFamily="34" charset="0"/>
                  <a:ea typeface="Alexandria" pitchFamily="34" charset="-122"/>
                  <a:cs typeface="Alexandria" pitchFamily="34" charset="-120"/>
                </a:rPr>
                <a:t>ولكن عليه أن يتأكد من أنه يشرح بصفة خاصة كيف يمكن التغلب على هذه العيوب في بحث جديد. ويجب عليه أيضاً ألا يعتبر ذلك اعتذاراً عن عدم قيامه ببحث جيد.</a:t>
              </a:r>
              <a:endParaRPr lang="en-US" sz="1600" dirty="0"/>
            </a:p>
          </p:txBody>
        </p:sp>
        <p:sp>
          <p:nvSpPr>
            <p:cNvPr id="19" name="TextBox 18">
              <a:extLst>
                <a:ext uri="{FF2B5EF4-FFF2-40B4-BE49-F238E27FC236}">
                  <a16:creationId xmlns:a16="http://schemas.microsoft.com/office/drawing/2014/main" id="{BAB5280E-F7B4-30FB-AB8A-FFEEBC6FBFD7}"/>
                </a:ext>
              </a:extLst>
            </p:cNvPr>
            <p:cNvSpPr txBox="1"/>
            <p:nvPr/>
          </p:nvSpPr>
          <p:spPr>
            <a:xfrm>
              <a:off x="543878" y="4897677"/>
              <a:ext cx="6605468" cy="1530740"/>
            </a:xfrm>
            <a:prstGeom prst="rect">
              <a:avLst/>
            </a:prstGeom>
            <a:noFill/>
          </p:spPr>
          <p:txBody>
            <a:bodyPr wrap="square" rtlCol="0">
              <a:spAutoFit/>
            </a:bodyPr>
            <a:lstStyle/>
            <a:p>
              <a:pPr algn="just" rtl="1">
                <a:lnSpc>
                  <a:spcPct val="150000"/>
                </a:lnSpc>
              </a:pPr>
              <a:r>
                <a:rPr lang="en-US" sz="1600">
                  <a:solidFill>
                    <a:srgbClr val="49495A"/>
                  </a:solidFill>
                  <a:latin typeface="Alexandria" pitchFamily="34" charset="0"/>
                  <a:ea typeface="Alexandria" pitchFamily="34" charset="-122"/>
                  <a:cs typeface="Alexandria" pitchFamily="34" charset="-120"/>
                </a:rPr>
                <a:t>إذا كانت هناك أوجه قصور شديدة بصفة عامة فإن هذا قد يشير إلى احتمال أن مشكلته البحثية ضيقة للغاية، أو أن القضية أو الحدث موضع الدراسة قد يكون حديثاً للغاية ومن هنا فإن المعلومات التي كتبت عنه محدودة.</a:t>
              </a:r>
              <a:endParaRPr lang="en-US" sz="1600" dirty="0"/>
            </a:p>
          </p:txBody>
        </p:sp>
      </p:grpSp>
    </p:spTree>
    <p:extLst>
      <p:ext uri="{BB962C8B-B14F-4D97-AF65-F5344CB8AC3E}">
        <p14:creationId xmlns:p14="http://schemas.microsoft.com/office/powerpoint/2010/main" val="371958836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24C4B-BED0-03F8-B31A-2865D55BD39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AF35B8C-7910-4D39-462A-567057254A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0F10F7-8AD3-EA1D-DE23-F39383977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C9DF11F4-AAA9-05B2-E312-C0D0108E49B1}"/>
              </a:ext>
            </a:extLst>
          </p:cNvPr>
          <p:cNvGrpSpPr/>
          <p:nvPr/>
        </p:nvGrpSpPr>
        <p:grpSpPr>
          <a:xfrm>
            <a:off x="180431" y="683772"/>
            <a:ext cx="11740225" cy="6094701"/>
            <a:chOff x="737830" y="714493"/>
            <a:chExt cx="13154739" cy="7018021"/>
          </a:xfrm>
        </p:grpSpPr>
        <p:sp>
          <p:nvSpPr>
            <p:cNvPr id="3" name="Text 0">
              <a:extLst>
                <a:ext uri="{FF2B5EF4-FFF2-40B4-BE49-F238E27FC236}">
                  <a16:creationId xmlns:a16="http://schemas.microsoft.com/office/drawing/2014/main" id="{95AA1CBF-FB55-E410-7BD0-2C26534C3B5D}"/>
                </a:ext>
              </a:extLst>
            </p:cNvPr>
            <p:cNvSpPr/>
            <p:nvPr/>
          </p:nvSpPr>
          <p:spPr>
            <a:xfrm>
              <a:off x="7146569" y="714493"/>
              <a:ext cx="6706314" cy="576382"/>
            </a:xfrm>
            <a:prstGeom prst="rect">
              <a:avLst/>
            </a:prstGeom>
            <a:noFill/>
            <a:ln/>
          </p:spPr>
          <p:txBody>
            <a:bodyPr wrap="none" lIns="0" tIns="0" rIns="0" bIns="0" rtlCol="0" anchor="t"/>
            <a:lstStyle/>
            <a:p>
              <a:pPr marL="0" indent="0" algn="r" rtl="1">
                <a:lnSpc>
                  <a:spcPts val="4500"/>
                </a:lnSpc>
                <a:buNone/>
              </a:pPr>
              <a:r>
                <a:rPr lang="en-US" sz="2400" b="1" dirty="0">
                  <a:solidFill>
                    <a:srgbClr val="403CCF"/>
                  </a:solidFill>
                  <a:latin typeface="Alexandria" pitchFamily="34" charset="0"/>
                  <a:ea typeface="Alexandria" pitchFamily="34" charset="-122"/>
                  <a:cs typeface="Alexandria" pitchFamily="34" charset="-120"/>
                </a:rPr>
                <a:t>كيف يناقش الباحث أوجه القصور؟</a:t>
              </a:r>
              <a:endParaRPr lang="en-US" sz="2400" b="1" dirty="0"/>
            </a:p>
          </p:txBody>
        </p:sp>
        <p:sp>
          <p:nvSpPr>
            <p:cNvPr id="4" name="Shape 1">
              <a:extLst>
                <a:ext uri="{FF2B5EF4-FFF2-40B4-BE49-F238E27FC236}">
                  <a16:creationId xmlns:a16="http://schemas.microsoft.com/office/drawing/2014/main" id="{AFAD5515-F30A-1F77-A799-40FE6F421578}"/>
                </a:ext>
              </a:extLst>
            </p:cNvPr>
            <p:cNvSpPr/>
            <p:nvPr/>
          </p:nvSpPr>
          <p:spPr>
            <a:xfrm>
              <a:off x="737830" y="1452443"/>
              <a:ext cx="13154739"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5" name="Shape 2">
              <a:extLst>
                <a:ext uri="{FF2B5EF4-FFF2-40B4-BE49-F238E27FC236}">
                  <a16:creationId xmlns:a16="http://schemas.microsoft.com/office/drawing/2014/main" id="{7AA9BE3B-4879-DB39-9350-FC8DC8C542F2}"/>
                </a:ext>
              </a:extLst>
            </p:cNvPr>
            <p:cNvSpPr/>
            <p:nvPr/>
          </p:nvSpPr>
          <p:spPr>
            <a:xfrm>
              <a:off x="13685282" y="1475303"/>
              <a:ext cx="184428" cy="1062752"/>
            </a:xfrm>
            <a:prstGeom prst="roundRect">
              <a:avLst>
                <a:gd name="adj" fmla="val 129"/>
              </a:avLst>
            </a:prstGeom>
            <a:solidFill>
              <a:srgbClr val="EAE8F3"/>
            </a:solidFill>
            <a:ln/>
          </p:spPr>
          <p:txBody>
            <a:bodyPr/>
            <a:lstStyle/>
            <a:p>
              <a:endParaRPr lang="en-US" sz="2000"/>
            </a:p>
          </p:txBody>
        </p:sp>
        <p:sp>
          <p:nvSpPr>
            <p:cNvPr id="6" name="Text 3">
              <a:extLst>
                <a:ext uri="{FF2B5EF4-FFF2-40B4-BE49-F238E27FC236}">
                  <a16:creationId xmlns:a16="http://schemas.microsoft.com/office/drawing/2014/main" id="{68B16C3E-3E4C-9348-80C9-377470BBD710}"/>
                </a:ext>
              </a:extLst>
            </p:cNvPr>
            <p:cNvSpPr/>
            <p:nvPr/>
          </p:nvSpPr>
          <p:spPr>
            <a:xfrm>
              <a:off x="11195090" y="16597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الشرح التفصيلي</a:t>
              </a:r>
              <a:endParaRPr lang="en-US" sz="2000" dirty="0"/>
            </a:p>
          </p:txBody>
        </p:sp>
        <p:sp>
          <p:nvSpPr>
            <p:cNvPr id="7" name="Text 4">
              <a:extLst>
                <a:ext uri="{FF2B5EF4-FFF2-40B4-BE49-F238E27FC236}">
                  <a16:creationId xmlns:a16="http://schemas.microsoft.com/office/drawing/2014/main" id="{866BE6CD-119F-0621-E6FE-4F3C3F29AA5E}"/>
                </a:ext>
              </a:extLst>
            </p:cNvPr>
            <p:cNvSpPr/>
            <p:nvPr/>
          </p:nvSpPr>
          <p:spPr>
            <a:xfrm>
              <a:off x="760690" y="2058591"/>
              <a:ext cx="12740164"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يشرح كل وجه من أوجه القصور بطريقة تفصيلية ولكنها موجزة</a:t>
              </a:r>
              <a:endParaRPr lang="en-US" sz="1600" dirty="0"/>
            </a:p>
          </p:txBody>
        </p:sp>
        <p:sp>
          <p:nvSpPr>
            <p:cNvPr id="9" name="Shape 5">
              <a:extLst>
                <a:ext uri="{FF2B5EF4-FFF2-40B4-BE49-F238E27FC236}">
                  <a16:creationId xmlns:a16="http://schemas.microsoft.com/office/drawing/2014/main" id="{B629885B-1AF8-4207-5DE7-E3E879E22575}"/>
                </a:ext>
              </a:extLst>
            </p:cNvPr>
            <p:cNvSpPr/>
            <p:nvPr/>
          </p:nvSpPr>
          <p:spPr>
            <a:xfrm>
              <a:off x="737830" y="2745343"/>
              <a:ext cx="12878038"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0" name="Shape 6">
              <a:extLst>
                <a:ext uri="{FF2B5EF4-FFF2-40B4-BE49-F238E27FC236}">
                  <a16:creationId xmlns:a16="http://schemas.microsoft.com/office/drawing/2014/main" id="{BB7FF96E-CB08-15A1-8946-4C679BBBCA35}"/>
                </a:ext>
              </a:extLst>
            </p:cNvPr>
            <p:cNvSpPr/>
            <p:nvPr/>
          </p:nvSpPr>
          <p:spPr>
            <a:xfrm>
              <a:off x="13408581" y="2768203"/>
              <a:ext cx="184428" cy="1062752"/>
            </a:xfrm>
            <a:prstGeom prst="roundRect">
              <a:avLst>
                <a:gd name="adj" fmla="val 129"/>
              </a:avLst>
            </a:prstGeom>
            <a:solidFill>
              <a:srgbClr val="EAE8F3"/>
            </a:solidFill>
            <a:ln/>
          </p:spPr>
          <p:txBody>
            <a:bodyPr/>
            <a:lstStyle/>
            <a:p>
              <a:endParaRPr lang="en-US" sz="2000"/>
            </a:p>
          </p:txBody>
        </p:sp>
        <p:sp>
          <p:nvSpPr>
            <p:cNvPr id="11" name="Text 7">
              <a:extLst>
                <a:ext uri="{FF2B5EF4-FFF2-40B4-BE49-F238E27FC236}">
                  <a16:creationId xmlns:a16="http://schemas.microsoft.com/office/drawing/2014/main" id="{B0640912-68A8-F318-85FA-97331AAA408B}"/>
                </a:ext>
              </a:extLst>
            </p:cNvPr>
            <p:cNvSpPr/>
            <p:nvPr/>
          </p:nvSpPr>
          <p:spPr>
            <a:xfrm>
              <a:off x="10918388" y="29526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بيان الأسباب</a:t>
              </a:r>
              <a:endParaRPr lang="en-US" sz="2000" dirty="0"/>
            </a:p>
          </p:txBody>
        </p:sp>
        <p:sp>
          <p:nvSpPr>
            <p:cNvPr id="12" name="Text 8">
              <a:extLst>
                <a:ext uri="{FF2B5EF4-FFF2-40B4-BE49-F238E27FC236}">
                  <a16:creationId xmlns:a16="http://schemas.microsoft.com/office/drawing/2014/main" id="{E502ADA5-DFE2-6A4B-88E4-5C5DF6D8ABE5}"/>
                </a:ext>
              </a:extLst>
            </p:cNvPr>
            <p:cNvSpPr/>
            <p:nvPr/>
          </p:nvSpPr>
          <p:spPr>
            <a:xfrm>
              <a:off x="760690" y="3351490"/>
              <a:ext cx="12463462"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يشرح لماذا وجد هذا القصور وما الظروف التي أدت إليه</a:t>
              </a:r>
              <a:endParaRPr lang="en-US" sz="1600" dirty="0"/>
            </a:p>
          </p:txBody>
        </p:sp>
        <p:sp>
          <p:nvSpPr>
            <p:cNvPr id="13" name="Shape 9">
              <a:extLst>
                <a:ext uri="{FF2B5EF4-FFF2-40B4-BE49-F238E27FC236}">
                  <a16:creationId xmlns:a16="http://schemas.microsoft.com/office/drawing/2014/main" id="{4F2F2B13-E351-ACA0-E73E-F7FFD749F129}"/>
                </a:ext>
              </a:extLst>
            </p:cNvPr>
            <p:cNvSpPr/>
            <p:nvPr/>
          </p:nvSpPr>
          <p:spPr>
            <a:xfrm>
              <a:off x="737830" y="4038243"/>
              <a:ext cx="12601337"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4" name="Shape 10">
              <a:extLst>
                <a:ext uri="{FF2B5EF4-FFF2-40B4-BE49-F238E27FC236}">
                  <a16:creationId xmlns:a16="http://schemas.microsoft.com/office/drawing/2014/main" id="{5C065AD5-E6D3-CBC1-81C2-016703497E43}"/>
                </a:ext>
              </a:extLst>
            </p:cNvPr>
            <p:cNvSpPr/>
            <p:nvPr/>
          </p:nvSpPr>
          <p:spPr>
            <a:xfrm>
              <a:off x="13131879" y="4061103"/>
              <a:ext cx="184428" cy="1062752"/>
            </a:xfrm>
            <a:prstGeom prst="roundRect">
              <a:avLst>
                <a:gd name="adj" fmla="val 129"/>
              </a:avLst>
            </a:prstGeom>
            <a:solidFill>
              <a:srgbClr val="EAE8F3"/>
            </a:solidFill>
            <a:ln/>
          </p:spPr>
          <p:txBody>
            <a:bodyPr/>
            <a:lstStyle/>
            <a:p>
              <a:endParaRPr lang="en-US" sz="2000"/>
            </a:p>
          </p:txBody>
        </p:sp>
        <p:sp>
          <p:nvSpPr>
            <p:cNvPr id="15" name="Text 11">
              <a:extLst>
                <a:ext uri="{FF2B5EF4-FFF2-40B4-BE49-F238E27FC236}">
                  <a16:creationId xmlns:a16="http://schemas.microsoft.com/office/drawing/2014/main" id="{6C199C81-D102-D837-BE3D-F07A5FAD237F}"/>
                </a:ext>
              </a:extLst>
            </p:cNvPr>
            <p:cNvSpPr/>
            <p:nvPr/>
          </p:nvSpPr>
          <p:spPr>
            <a:xfrm>
              <a:off x="10641687" y="42455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توضيح المحاولات</a:t>
              </a:r>
              <a:endParaRPr lang="en-US" sz="2000" dirty="0"/>
            </a:p>
          </p:txBody>
        </p:sp>
        <p:sp>
          <p:nvSpPr>
            <p:cNvPr id="16" name="Text 12">
              <a:extLst>
                <a:ext uri="{FF2B5EF4-FFF2-40B4-BE49-F238E27FC236}">
                  <a16:creationId xmlns:a16="http://schemas.microsoft.com/office/drawing/2014/main" id="{6F2652E6-1B7D-A808-F765-DDE04A488C9E}"/>
                </a:ext>
              </a:extLst>
            </p:cNvPr>
            <p:cNvSpPr/>
            <p:nvPr/>
          </p:nvSpPr>
          <p:spPr>
            <a:xfrm>
              <a:off x="760690" y="4644390"/>
              <a:ext cx="12186761"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يبين الأسباب التي لم تمكنه من التغلب على كل وجه منها باستخدام المناهج التي اختارها</a:t>
              </a:r>
              <a:endParaRPr lang="en-US" sz="1600" dirty="0"/>
            </a:p>
          </p:txBody>
        </p:sp>
        <p:sp>
          <p:nvSpPr>
            <p:cNvPr id="17" name="Shape 13">
              <a:extLst>
                <a:ext uri="{FF2B5EF4-FFF2-40B4-BE49-F238E27FC236}">
                  <a16:creationId xmlns:a16="http://schemas.microsoft.com/office/drawing/2014/main" id="{A03298BF-0FF7-8AE3-2BE1-53E9807C8DCD}"/>
                </a:ext>
              </a:extLst>
            </p:cNvPr>
            <p:cNvSpPr/>
            <p:nvPr/>
          </p:nvSpPr>
          <p:spPr>
            <a:xfrm>
              <a:off x="737830" y="5331143"/>
              <a:ext cx="12324636"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8" name="Shape 14">
              <a:extLst>
                <a:ext uri="{FF2B5EF4-FFF2-40B4-BE49-F238E27FC236}">
                  <a16:creationId xmlns:a16="http://schemas.microsoft.com/office/drawing/2014/main" id="{1DFA6DBC-693C-DC46-C95E-0EB346570491}"/>
                </a:ext>
              </a:extLst>
            </p:cNvPr>
            <p:cNvSpPr/>
            <p:nvPr/>
          </p:nvSpPr>
          <p:spPr>
            <a:xfrm>
              <a:off x="12855178" y="5354002"/>
              <a:ext cx="184428" cy="1062752"/>
            </a:xfrm>
            <a:prstGeom prst="roundRect">
              <a:avLst>
                <a:gd name="adj" fmla="val 129"/>
              </a:avLst>
            </a:prstGeom>
            <a:solidFill>
              <a:srgbClr val="EAE8F3"/>
            </a:solidFill>
            <a:ln/>
          </p:spPr>
          <p:txBody>
            <a:bodyPr/>
            <a:lstStyle/>
            <a:p>
              <a:endParaRPr lang="en-US" sz="2000"/>
            </a:p>
          </p:txBody>
        </p:sp>
        <p:sp>
          <p:nvSpPr>
            <p:cNvPr id="19" name="Text 15">
              <a:extLst>
                <a:ext uri="{FF2B5EF4-FFF2-40B4-BE49-F238E27FC236}">
                  <a16:creationId xmlns:a16="http://schemas.microsoft.com/office/drawing/2014/main" id="{5C35D93C-3828-A456-8D2A-F1434EDC0024}"/>
                </a:ext>
              </a:extLst>
            </p:cNvPr>
            <p:cNvSpPr/>
            <p:nvPr/>
          </p:nvSpPr>
          <p:spPr>
            <a:xfrm>
              <a:off x="10364986" y="5538430"/>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التقييم</a:t>
              </a:r>
              <a:endParaRPr lang="en-US" sz="2000" dirty="0"/>
            </a:p>
          </p:txBody>
        </p:sp>
        <p:sp>
          <p:nvSpPr>
            <p:cNvPr id="20" name="Text 16">
              <a:extLst>
                <a:ext uri="{FF2B5EF4-FFF2-40B4-BE49-F238E27FC236}">
                  <a16:creationId xmlns:a16="http://schemas.microsoft.com/office/drawing/2014/main" id="{BF66CDF3-C1EE-3CEE-EEAA-0E6FB01569C9}"/>
                </a:ext>
              </a:extLst>
            </p:cNvPr>
            <p:cNvSpPr/>
            <p:nvPr/>
          </p:nvSpPr>
          <p:spPr>
            <a:xfrm>
              <a:off x="760690" y="5937290"/>
              <a:ext cx="11910060"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يقيم تأثير كل وجه من أوجه القصور في علاقتها بالنتائج الكلية والاستنتاجات</a:t>
              </a:r>
              <a:endParaRPr lang="en-US" sz="1600" dirty="0"/>
            </a:p>
          </p:txBody>
        </p:sp>
        <p:sp>
          <p:nvSpPr>
            <p:cNvPr id="21" name="Shape 17">
              <a:extLst>
                <a:ext uri="{FF2B5EF4-FFF2-40B4-BE49-F238E27FC236}">
                  <a16:creationId xmlns:a16="http://schemas.microsoft.com/office/drawing/2014/main" id="{78F4EEFF-C605-85E7-F2D3-CB727DF12F15}"/>
                </a:ext>
              </a:extLst>
            </p:cNvPr>
            <p:cNvSpPr/>
            <p:nvPr/>
          </p:nvSpPr>
          <p:spPr>
            <a:xfrm>
              <a:off x="737830" y="6624042"/>
              <a:ext cx="12601337"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22" name="Shape 18">
              <a:extLst>
                <a:ext uri="{FF2B5EF4-FFF2-40B4-BE49-F238E27FC236}">
                  <a16:creationId xmlns:a16="http://schemas.microsoft.com/office/drawing/2014/main" id="{EB23F64B-8A91-D6AA-D2CC-F3C0FAFA0656}"/>
                </a:ext>
              </a:extLst>
            </p:cNvPr>
            <p:cNvSpPr/>
            <p:nvPr/>
          </p:nvSpPr>
          <p:spPr>
            <a:xfrm>
              <a:off x="13131879" y="6646902"/>
              <a:ext cx="184428" cy="1062752"/>
            </a:xfrm>
            <a:prstGeom prst="roundRect">
              <a:avLst>
                <a:gd name="adj" fmla="val 129"/>
              </a:avLst>
            </a:prstGeom>
            <a:solidFill>
              <a:srgbClr val="EAE8F3"/>
            </a:solidFill>
            <a:ln/>
          </p:spPr>
          <p:txBody>
            <a:bodyPr/>
            <a:lstStyle/>
            <a:p>
              <a:endParaRPr lang="en-US" sz="2000"/>
            </a:p>
          </p:txBody>
        </p:sp>
        <p:sp>
          <p:nvSpPr>
            <p:cNvPr id="23" name="Text 19">
              <a:extLst>
                <a:ext uri="{FF2B5EF4-FFF2-40B4-BE49-F238E27FC236}">
                  <a16:creationId xmlns:a16="http://schemas.microsoft.com/office/drawing/2014/main" id="{2F73C446-22FC-3505-D002-7374E3E3FC95}"/>
                </a:ext>
              </a:extLst>
            </p:cNvPr>
            <p:cNvSpPr/>
            <p:nvPr/>
          </p:nvSpPr>
          <p:spPr>
            <a:xfrm>
              <a:off x="10641687" y="6831330"/>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التوجيه المستقبلي</a:t>
              </a:r>
              <a:endParaRPr lang="en-US" sz="2000" dirty="0"/>
            </a:p>
          </p:txBody>
        </p:sp>
        <p:sp>
          <p:nvSpPr>
            <p:cNvPr id="24" name="Text 20">
              <a:extLst>
                <a:ext uri="{FF2B5EF4-FFF2-40B4-BE49-F238E27FC236}">
                  <a16:creationId xmlns:a16="http://schemas.microsoft.com/office/drawing/2014/main" id="{B9FEF179-4848-9858-39FB-54934D05AF63}"/>
                </a:ext>
              </a:extLst>
            </p:cNvPr>
            <p:cNvSpPr/>
            <p:nvPr/>
          </p:nvSpPr>
          <p:spPr>
            <a:xfrm>
              <a:off x="760690" y="7230189"/>
              <a:ext cx="12186761"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يصف قدر الإمكان كيف يمكن أن تشير أوجه القصور إلى بحوث مستقبلية</a:t>
              </a:r>
              <a:endParaRPr lang="en-US" sz="1600" dirty="0"/>
            </a:p>
          </p:txBody>
        </p:sp>
      </p:grpSp>
    </p:spTree>
    <p:extLst>
      <p:ext uri="{BB962C8B-B14F-4D97-AF65-F5344CB8AC3E}">
        <p14:creationId xmlns:p14="http://schemas.microsoft.com/office/powerpoint/2010/main" val="128295102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F404A-4B6E-53F7-4002-A61CE6DCE79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D24C0E7-B9AD-E865-0E4D-CD514F79AD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D1FC2F-0D11-DA6A-B430-FC543FA04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3" name="Picture 12">
            <a:extLst>
              <a:ext uri="{FF2B5EF4-FFF2-40B4-BE49-F238E27FC236}">
                <a16:creationId xmlns:a16="http://schemas.microsoft.com/office/drawing/2014/main" id="{8E5625D2-4B0F-3E6D-BD5C-EBA56312C6B3}"/>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4" name="Group 13">
            <a:extLst>
              <a:ext uri="{FF2B5EF4-FFF2-40B4-BE49-F238E27FC236}">
                <a16:creationId xmlns:a16="http://schemas.microsoft.com/office/drawing/2014/main" id="{89C732F4-1560-F211-151E-96023A883782}"/>
              </a:ext>
            </a:extLst>
          </p:cNvPr>
          <p:cNvGrpSpPr/>
          <p:nvPr/>
        </p:nvGrpSpPr>
        <p:grpSpPr>
          <a:xfrm>
            <a:off x="981307" y="2006847"/>
            <a:ext cx="6053060" cy="4226684"/>
            <a:chOff x="793790" y="2575560"/>
            <a:chExt cx="7556421" cy="3601008"/>
          </a:xfrm>
        </p:grpSpPr>
        <p:sp>
          <p:nvSpPr>
            <p:cNvPr id="15" name="Text 0"/>
            <p:cNvSpPr/>
            <p:nvPr/>
          </p:nvSpPr>
          <p:spPr>
            <a:xfrm>
              <a:off x="1502926" y="2575560"/>
              <a:ext cx="6847284" cy="855821"/>
            </a:xfrm>
            <a:prstGeom prst="rect">
              <a:avLst/>
            </a:prstGeom>
            <a:noFill/>
            <a:ln/>
          </p:spPr>
          <p:txBody>
            <a:bodyPr wrap="none" lIns="0" tIns="0" rIns="0" bIns="0" rtlCol="0" anchor="t"/>
            <a:lstStyle/>
            <a:p>
              <a:pPr marL="0" indent="0" algn="ctr" rtl="1">
                <a:lnSpc>
                  <a:spcPts val="6700"/>
                </a:lnSpc>
                <a:buNone/>
              </a:pPr>
              <a:r>
                <a:rPr lang="en-US" sz="5350" dirty="0">
                  <a:solidFill>
                    <a:srgbClr val="403CCF"/>
                  </a:solidFill>
                  <a:latin typeface="Alexandria" pitchFamily="34" charset="0"/>
                  <a:ea typeface="Alexandria" pitchFamily="34" charset="-122"/>
                  <a:cs typeface="Alexandria" pitchFamily="34" charset="-120"/>
                </a:rPr>
                <a:t>تطبيقات عملية</a:t>
              </a:r>
              <a:endParaRPr lang="en-US" sz="5350" dirty="0"/>
            </a:p>
          </p:txBody>
        </p:sp>
        <p:sp>
          <p:nvSpPr>
            <p:cNvPr id="16" name="Text 1"/>
            <p:cNvSpPr/>
            <p:nvPr/>
          </p:nvSpPr>
          <p:spPr>
            <a:xfrm>
              <a:off x="793790" y="3729038"/>
              <a:ext cx="7556421" cy="992267"/>
            </a:xfrm>
            <a:prstGeom prst="rect">
              <a:avLst/>
            </a:prstGeom>
            <a:noFill/>
            <a:ln/>
          </p:spPr>
          <p:txBody>
            <a:bodyPr wrap="square" lIns="0" tIns="0" rIns="0" bIns="0" rtlCol="0" anchor="t"/>
            <a:lstStyle/>
            <a:p>
              <a:pPr marL="0" indent="0" algn="ctr" rtl="1">
                <a:lnSpc>
                  <a:spcPts val="3900"/>
                </a:lnSpc>
                <a:buNone/>
              </a:pPr>
              <a:r>
                <a:rPr lang="en-US" sz="3100" dirty="0">
                  <a:solidFill>
                    <a:srgbClr val="403CCF"/>
                  </a:solidFill>
                  <a:latin typeface="Alexandria" pitchFamily="34" charset="0"/>
                  <a:ea typeface="Alexandria" pitchFamily="34" charset="-122"/>
                  <a:cs typeface="Alexandria" pitchFamily="34" charset="-120"/>
                </a:rPr>
                <a:t>استعراض نماذج من الأبحاث في مجال العلاقات العامة</a:t>
              </a:r>
              <a:endParaRPr lang="en-US" sz="3100" dirty="0"/>
            </a:p>
          </p:txBody>
        </p:sp>
        <p:sp>
          <p:nvSpPr>
            <p:cNvPr id="17" name="Text 2"/>
            <p:cNvSpPr/>
            <p:nvPr/>
          </p:nvSpPr>
          <p:spPr>
            <a:xfrm>
              <a:off x="793790" y="5018961"/>
              <a:ext cx="7556421" cy="1157607"/>
            </a:xfrm>
            <a:prstGeom prst="rect">
              <a:avLst/>
            </a:prstGeom>
            <a:noFill/>
            <a:ln/>
          </p:spPr>
          <p:txBody>
            <a:bodyPr wrap="square" lIns="0" tIns="0" rIns="0" bIns="0" rtlCol="0" anchor="t"/>
            <a:lstStyle/>
            <a:p>
              <a:pPr marL="0" indent="0" algn="just" rtl="1">
                <a:lnSpc>
                  <a:spcPct val="200000"/>
                </a:lnSpc>
                <a:buNone/>
              </a:pPr>
              <a:r>
                <a:rPr lang="en-US" sz="1550" dirty="0">
                  <a:solidFill>
                    <a:srgbClr val="49495A"/>
                  </a:solidFill>
                  <a:latin typeface="Alexandria" pitchFamily="34" charset="0"/>
                  <a:ea typeface="Alexandria" pitchFamily="34" charset="-122"/>
                  <a:cs typeface="Alexandria" pitchFamily="34" charset="-120"/>
                </a:rPr>
                <a:t>في هذا القسم، سنستعرض نماذج حقيقية من الأبحاث في مجال العلاقات العامة لفهم كيفية تطبيق المفاهيم النظرية في الممارسة العملية.</a:t>
              </a:r>
              <a:endParaRPr lang="en-US" sz="1550" dirty="0"/>
            </a:p>
          </p:txBody>
        </p:sp>
      </p:grpSp>
    </p:spTree>
    <p:extLst>
      <p:ext uri="{BB962C8B-B14F-4D97-AF65-F5344CB8AC3E}">
        <p14:creationId xmlns:p14="http://schemas.microsoft.com/office/powerpoint/2010/main" val="300873407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50A40-2026-0E54-01EA-C6065A1C38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6316B9-216E-B478-245F-C359C3D3C20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وسائل التواصل الاجتماعي وتحسين السمعة المؤسسية</a:t>
            </a:r>
          </a:p>
          <a:p>
            <a:r>
              <a:rPr lang="ar-EG" b="1"/>
              <a:t>نتائج الدراسة الميدانية</a:t>
            </a:r>
          </a:p>
          <a:p>
            <a:r>
              <a:rPr lang="ar-EG"/>
              <a:t>أجرى الباحث م.م. صباح جابر حسين فزع الزبيدي دراسة ميدانية وصفية على عينة من ممارسي العلاقات العامة في منظمات عراقية ببغداد، لقياس أثر استخدام مواقع التواصل الاجتماعي في تحسين سمعة المنظمة.</a:t>
            </a:r>
          </a:p>
          <a:p>
            <a:r>
              <a:rPr lang="ar-EG"/>
              <a:t>رت الدراسة بشكل خاص على منصتي </a:t>
            </a:r>
            <a:r>
              <a:rPr lang="ar-EG" b="1"/>
              <a:t>فيسبوك ويوتيوب</a:t>
            </a:r>
            <a:r>
              <a:rPr lang="ar-EG"/>
              <a:t> كأدوات رئيسية للتواصل مع الجمهور، وكشفت عن العلاقة الإيجابية بين الاستخدام الفعال لهذه المنصات وتعزيز الصورة الذهنية للمؤسسات.</a:t>
            </a:r>
          </a:p>
          <a:p>
            <a:r>
              <a:rPr lang="ar-EG" b="1"/>
              <a:t>منصات رئيسية</a:t>
            </a:r>
          </a:p>
          <a:p>
            <a:r>
              <a:rPr lang="ar-EG"/>
              <a:t>فيسبوك ويوتيوب</a:t>
            </a:r>
          </a:p>
          <a:p>
            <a:r>
              <a:rPr lang="ar-EG" b="1"/>
              <a:t>المجلد</a:t>
            </a:r>
          </a:p>
          <a:p>
            <a:r>
              <a:rPr lang="ar-EG"/>
              <a:t>مجلة واسط للعلوم الإنسانية</a:t>
            </a:r>
          </a:p>
          <a:p>
            <a:r>
              <a:rPr lang="ar-EG" b="1"/>
              <a:t>المصدر:</a:t>
            </a:r>
            <a:r>
              <a:rPr lang="ar-EG"/>
              <a:t> مجلة واسط للعلوم الإنسانية، المجلد 21، العدد 4، 2025</a:t>
            </a:r>
          </a:p>
        </p:txBody>
      </p:sp>
      <p:sp>
        <p:nvSpPr>
          <p:cNvPr id="3" name="TextBox 2">
            <a:extLst>
              <a:ext uri="{FF2B5EF4-FFF2-40B4-BE49-F238E27FC236}">
                <a16:creationId xmlns:a16="http://schemas.microsoft.com/office/drawing/2014/main" id="{DAB0A7BB-9217-C12C-DF70-76EDFFCB9E4D}"/>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الدراسة الأولى</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10E94E9-42D4-D7E9-64C8-5AD9773CEC7D}"/>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ED0E15-988C-9EC5-E55A-D531F9709C34}"/>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9E75C0-CBE3-9F3A-6908-EB69689853D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43C169-7E00-2C34-E0A8-2F4D9F80EB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AD3993-425C-B5A8-7340-14B4CB2DCA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A83D02B5-B141-7F88-B738-83086F1C1B10}"/>
              </a:ext>
            </a:extLst>
          </p:cNvPr>
          <p:cNvGrpSpPr/>
          <p:nvPr/>
        </p:nvGrpSpPr>
        <p:grpSpPr>
          <a:xfrm>
            <a:off x="657922" y="1755215"/>
            <a:ext cx="10872933" cy="4304352"/>
            <a:chOff x="698170" y="562808"/>
            <a:chExt cx="7652041" cy="7103984"/>
          </a:xfrm>
        </p:grpSpPr>
        <p:sp>
          <p:nvSpPr>
            <p:cNvPr id="11" name="Text 0"/>
            <p:cNvSpPr/>
            <p:nvPr/>
          </p:nvSpPr>
          <p:spPr>
            <a:xfrm>
              <a:off x="793790" y="562808"/>
              <a:ext cx="7556421" cy="999916"/>
            </a:xfrm>
            <a:prstGeom prst="rect">
              <a:avLst/>
            </a:prstGeom>
            <a:noFill/>
            <a:ln/>
          </p:spPr>
          <p:txBody>
            <a:bodyPr wrap="square" lIns="0" tIns="0" rIns="0" bIns="0" rtlCol="0" anchor="t"/>
            <a:lstStyle/>
            <a:p>
              <a:pPr marL="0" indent="0" algn="ctr" rtl="1">
                <a:lnSpc>
                  <a:spcPts val="4850"/>
                </a:lnSpc>
                <a:buNone/>
              </a:pPr>
              <a:r>
                <a:rPr lang="en-US" b="1">
                  <a:solidFill>
                    <a:srgbClr val="403CCF"/>
                  </a:solidFill>
                  <a:latin typeface="Alexandria" pitchFamily="34" charset="0"/>
                  <a:ea typeface="Alexandria" pitchFamily="34" charset="-122"/>
                  <a:cs typeface="Alexandria" pitchFamily="34" charset="-120"/>
                </a:rPr>
                <a:t>Internal Communication Satisfaction, Engagement, and Life Satisfaction: A Process Model</a:t>
              </a:r>
              <a:endParaRPr lang="en-US" b="1" dirty="0"/>
            </a:p>
          </p:txBody>
        </p:sp>
        <p:sp>
          <p:nvSpPr>
            <p:cNvPr id="13" name="Text 2"/>
            <p:cNvSpPr/>
            <p:nvPr/>
          </p:nvSpPr>
          <p:spPr>
            <a:xfrm>
              <a:off x="698170" y="1893567"/>
              <a:ext cx="7652041" cy="4175736"/>
            </a:xfrm>
            <a:prstGeom prst="rect">
              <a:avLst/>
            </a:prstGeom>
            <a:noFill/>
            <a:ln/>
          </p:spPr>
          <p:txBody>
            <a:bodyPr wrap="square" lIns="0" tIns="0" rIns="0" bIns="0" rtlCol="0" anchor="t"/>
            <a:lstStyle/>
            <a:p>
              <a:pPr marL="0" indent="0" algn="just" rtl="1">
                <a:lnSpc>
                  <a:spcPts val="2500"/>
                </a:lnSpc>
                <a:buNone/>
              </a:pPr>
              <a:r>
                <a:rPr lang="ar-EG" sz="1550">
                  <a:solidFill>
                    <a:srgbClr val="49495A"/>
                  </a:solidFill>
                  <a:latin typeface="Alexandria" pitchFamily="34" charset="0"/>
                  <a:ea typeface="Alexandria" pitchFamily="34" charset="-122"/>
                  <a:cs typeface="Alexandria" pitchFamily="34" charset="-120"/>
                </a:rPr>
                <a:t>تتناول الدراسة العلاقة بين الرضا عن الاتصال الداخلي داخل المنظمة وبين اندماج العاملين والرضا عن الحياة، وتهدف إلى بناء نموذج تفسيري إجرائي يوضح كيف تؤثر ظروف الاتصال داخل المؤسسة في النتائج النفسية والسلوكية لدى الموظفين. حيث طوّر الباحثان واختبرا نموذجًا يربط بين قبول الاتصال الرقمي والدعم التنظيمي المدرك والرضا عن الاتصال الداخلي، ثم أثر هذه المتغيرات في اندماج الموظف ورضاه عن حياته.وتقوم الفكرة الأساسية للدراسة على أن الاتصال الداخلي لا ينبغي النظر إليه بوصفه وظيفة تشغيلية بسيطة لنقل المعلومات، بل باعتباره موردًا استراتيجيًا يؤثر في جودة العلاقة بين المؤسسة وموظفيها. وتشير الدراسة إلى أن الرضا عن الاتصال الداخلي يعمل كمتغير محوري في هذا النموذج، بحيث يتوسط أثر العوامل التنظيمية والتقنية في الاندماج الوظيفي والرفاه العام المتمثل هنا في الرضا عن الحياة. وبذلك، فالدراسة توسّع فهم الاتصال الداخلي من مجرد أداة إدارية إلى عنصر مؤثر في الخبرة الإنسانية الأوسع للموظف داخل العمل وخارجه. </a:t>
              </a:r>
              <a:endParaRPr lang="en-US" sz="1550" dirty="0"/>
            </a:p>
          </p:txBody>
        </p:sp>
        <p:sp>
          <p:nvSpPr>
            <p:cNvPr id="22" name="Shape 10"/>
            <p:cNvSpPr/>
            <p:nvPr/>
          </p:nvSpPr>
          <p:spPr>
            <a:xfrm>
              <a:off x="793790" y="6823591"/>
              <a:ext cx="7556421" cy="843201"/>
            </a:xfrm>
            <a:prstGeom prst="roundRect">
              <a:avLst>
                <a:gd name="adj" fmla="val 3531"/>
              </a:avLst>
            </a:prstGeom>
            <a:solidFill>
              <a:srgbClr val="C3C2F0"/>
            </a:solidFill>
            <a:ln/>
          </p:spPr>
          <p:txBody>
            <a:bodyPr/>
            <a:lstStyle/>
            <a:p>
              <a:endParaRPr lang="en-US"/>
            </a:p>
          </p:txBody>
        </p:sp>
        <p:pic>
          <p:nvPicPr>
            <p:cNvPr id="23" name="Image 1" descr="preencoded.png"/>
            <p:cNvPicPr>
              <a:picLocks noChangeAspect="1"/>
            </p:cNvPicPr>
            <p:nvPr/>
          </p:nvPicPr>
          <p:blipFill>
            <a:blip r:embed="rId3"/>
            <a:stretch>
              <a:fillRect/>
            </a:stretch>
          </p:blipFill>
          <p:spPr>
            <a:xfrm>
              <a:off x="992148" y="7118866"/>
              <a:ext cx="248007" cy="198358"/>
            </a:xfrm>
            <a:prstGeom prst="rect">
              <a:avLst/>
            </a:prstGeom>
          </p:spPr>
        </p:pic>
        <p:sp>
          <p:nvSpPr>
            <p:cNvPr id="24" name="Text 11"/>
            <p:cNvSpPr/>
            <p:nvPr/>
          </p:nvSpPr>
          <p:spPr>
            <a:xfrm>
              <a:off x="1438513" y="7071479"/>
              <a:ext cx="67133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المصدر</a:t>
              </a:r>
              <a:r>
                <a:rPr lang="en-US" sz="1550" b="1">
                  <a:solidFill>
                    <a:srgbClr val="000000"/>
                  </a:solidFill>
                  <a:latin typeface="Alexandria" pitchFamily="34" charset="0"/>
                  <a:ea typeface="Alexandria" pitchFamily="34" charset="-122"/>
                  <a:cs typeface="Alexandria" pitchFamily="34" charset="-120"/>
                </a:rPr>
                <a:t>:</a:t>
              </a:r>
              <a:r>
                <a:rPr lang="en-US" sz="1550">
                  <a:solidFill>
                    <a:srgbClr val="000000"/>
                  </a:solidFill>
                  <a:latin typeface="Alexandria" pitchFamily="34" charset="0"/>
                  <a:ea typeface="Alexandria" pitchFamily="34" charset="-122"/>
                  <a:cs typeface="Alexandria" pitchFamily="34" charset="-120"/>
                </a:rPr>
                <a:t> </a:t>
              </a:r>
              <a:r>
                <a:rPr lang="ar-EG" sz="1550">
                  <a:solidFill>
                    <a:srgbClr val="000000"/>
                  </a:solidFill>
                  <a:latin typeface="Alexandria" pitchFamily="34" charset="0"/>
                  <a:ea typeface="Alexandria" pitchFamily="34" charset="-122"/>
                  <a:cs typeface="Alexandria" pitchFamily="34" charset="-120"/>
                </a:rPr>
                <a:t> </a:t>
              </a:r>
              <a:r>
                <a:rPr lang="en-US" sz="1550">
                  <a:solidFill>
                    <a:srgbClr val="000000"/>
                  </a:solidFill>
                  <a:latin typeface="Alexandria" pitchFamily="34" charset="0"/>
                  <a:ea typeface="Alexandria" pitchFamily="34" charset="-122"/>
                  <a:cs typeface="Alexandria" pitchFamily="34" charset="-120"/>
                </a:rPr>
                <a:t>Journal of Public Relations Research </a:t>
              </a:r>
              <a:r>
                <a:rPr lang="ar-EG" sz="1550">
                  <a:solidFill>
                    <a:srgbClr val="000000"/>
                  </a:solidFill>
                  <a:latin typeface="Alexandria" pitchFamily="34" charset="0"/>
                  <a:ea typeface="Alexandria" pitchFamily="34" charset="-122"/>
                  <a:cs typeface="Alexandria" pitchFamily="34" charset="-120"/>
                </a:rPr>
                <a:t>، 2026 </a:t>
              </a:r>
              <a:endParaRPr lang="en-US" sz="1550" dirty="0"/>
            </a:p>
          </p:txBody>
        </p:sp>
      </p:grpSp>
      <p:sp>
        <p:nvSpPr>
          <p:cNvPr id="26" name="TextBox 25">
            <a:extLst>
              <a:ext uri="{FF2B5EF4-FFF2-40B4-BE49-F238E27FC236}">
                <a16:creationId xmlns:a16="http://schemas.microsoft.com/office/drawing/2014/main" id="{228C29E8-46C0-8DD6-ACD4-72023ACCC910}"/>
              </a:ext>
            </a:extLst>
          </p:cNvPr>
          <p:cNvSpPr txBox="1"/>
          <p:nvPr/>
        </p:nvSpPr>
        <p:spPr>
          <a:xfrm>
            <a:off x="2722906" y="5211249"/>
            <a:ext cx="9539113" cy="369332"/>
          </a:xfrm>
          <a:prstGeom prst="rect">
            <a:avLst/>
          </a:prstGeom>
          <a:noFill/>
        </p:spPr>
        <p:txBody>
          <a:bodyPr wrap="square" rtlCol="0">
            <a:spAutoFit/>
          </a:bodyPr>
          <a:lstStyle/>
          <a:p>
            <a:r>
              <a:rPr lang="en-US">
                <a:hlinkClick r:id="rId4"/>
              </a:rPr>
              <a:t>https://www.tandfonline.com/doi/full/10.1080/1062726X.2026.2630048</a:t>
            </a:r>
            <a:r>
              <a:rPr lang="ar-EG"/>
              <a:t> </a:t>
            </a:r>
            <a:endParaRPr lang="en-US"/>
          </a:p>
        </p:txBody>
      </p:sp>
    </p:spTree>
    <p:extLst>
      <p:ext uri="{BB962C8B-B14F-4D97-AF65-F5344CB8AC3E}">
        <p14:creationId xmlns:p14="http://schemas.microsoft.com/office/powerpoint/2010/main" val="16826063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58DEB-9515-1D01-B3BC-E9E85A8F36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44297-37C3-B656-0AB7-03B4B3B0874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وسائل التواصل الاجتماعي وتحسين السمعة المؤسسية</a:t>
            </a:r>
          </a:p>
          <a:p>
            <a:r>
              <a:rPr lang="ar-EG" b="1"/>
              <a:t>نتائج الدراسة الميدانية</a:t>
            </a:r>
          </a:p>
          <a:p>
            <a:r>
              <a:rPr lang="ar-EG"/>
              <a:t>أجرى الباحث م.م. صباح جابر حسين فزع الزبيدي دراسة ميدانية وصفية على عينة من ممارسي العلاقات العامة في منظمات عراقية ببغداد، لقياس أثر استخدام مواقع التواصل الاجتماعي في تحسين سمعة المنظمة.</a:t>
            </a:r>
          </a:p>
          <a:p>
            <a:r>
              <a:rPr lang="ar-EG"/>
              <a:t>رت الدراسة بشكل خاص على منصتي </a:t>
            </a:r>
            <a:r>
              <a:rPr lang="ar-EG" b="1"/>
              <a:t>فيسبوك ويوتيوب</a:t>
            </a:r>
            <a:r>
              <a:rPr lang="ar-EG"/>
              <a:t> كأدوات رئيسية للتواصل مع الجمهور، وكشفت عن العلاقة الإيجابية بين الاستخدام الفعال لهذه المنصات وتعزيز الصورة الذهنية للمؤسسات.</a:t>
            </a:r>
          </a:p>
          <a:p>
            <a:r>
              <a:rPr lang="ar-EG" b="1"/>
              <a:t>منصات رئيسية</a:t>
            </a:r>
          </a:p>
          <a:p>
            <a:r>
              <a:rPr lang="ar-EG"/>
              <a:t>فيسبوك ويوتيوب</a:t>
            </a:r>
          </a:p>
          <a:p>
            <a:r>
              <a:rPr lang="ar-EG" b="1"/>
              <a:t>المجلد</a:t>
            </a:r>
          </a:p>
          <a:p>
            <a:r>
              <a:rPr lang="ar-EG"/>
              <a:t>مجلة واسط للعلوم الإنسانية</a:t>
            </a:r>
          </a:p>
          <a:p>
            <a:r>
              <a:rPr lang="ar-EG" b="1"/>
              <a:t>المصدر:</a:t>
            </a:r>
            <a:r>
              <a:rPr lang="ar-EG"/>
              <a:t> مجلة واسط للعلوم الإنسانية، المجلد 21، العدد 4، 2025</a:t>
            </a:r>
          </a:p>
        </p:txBody>
      </p:sp>
      <p:sp>
        <p:nvSpPr>
          <p:cNvPr id="3" name="TextBox 2">
            <a:extLst>
              <a:ext uri="{FF2B5EF4-FFF2-40B4-BE49-F238E27FC236}">
                <a16:creationId xmlns:a16="http://schemas.microsoft.com/office/drawing/2014/main" id="{2142B332-ABA8-A630-B3BF-E45A55D4B790}"/>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الدراسة الثانية</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B4E2CA3-354E-7AD8-5818-9469D8E39D79}"/>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30CB94-0A5D-471E-886A-C79D7DF68952}"/>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B18F55-A83E-2FE4-1244-72B19D566BA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7A9C855-05C4-8043-DB15-8F89FBFC9E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1F5C0E-FA7A-FB33-20E4-D413B37DF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6718A647-39A0-A0EC-67E5-CC3596AA91CB}"/>
              </a:ext>
            </a:extLst>
          </p:cNvPr>
          <p:cNvGrpSpPr/>
          <p:nvPr/>
        </p:nvGrpSpPr>
        <p:grpSpPr>
          <a:xfrm>
            <a:off x="501806" y="1555043"/>
            <a:ext cx="11173521" cy="4504524"/>
            <a:chOff x="588300" y="232440"/>
            <a:chExt cx="7863586" cy="7434352"/>
          </a:xfrm>
        </p:grpSpPr>
        <p:sp>
          <p:nvSpPr>
            <p:cNvPr id="11" name="Text 0">
              <a:extLst>
                <a:ext uri="{FF2B5EF4-FFF2-40B4-BE49-F238E27FC236}">
                  <a16:creationId xmlns:a16="http://schemas.microsoft.com/office/drawing/2014/main" id="{210AF5DD-7D79-0C8E-700D-F1E35FF2B071}"/>
                </a:ext>
              </a:extLst>
            </p:cNvPr>
            <p:cNvSpPr/>
            <p:nvPr/>
          </p:nvSpPr>
          <p:spPr>
            <a:xfrm>
              <a:off x="588300" y="232440"/>
              <a:ext cx="7863586" cy="1330284"/>
            </a:xfrm>
            <a:prstGeom prst="rect">
              <a:avLst/>
            </a:prstGeom>
            <a:noFill/>
            <a:ln/>
          </p:spPr>
          <p:txBody>
            <a:bodyPr wrap="square" lIns="0" tIns="0" rIns="0" bIns="0" rtlCol="0" anchor="t"/>
            <a:lstStyle/>
            <a:p>
              <a:pPr marL="0" indent="0" algn="ctr" rtl="1">
                <a:buNone/>
              </a:pPr>
              <a:r>
                <a:rPr lang="en-US" b="1">
                  <a:solidFill>
                    <a:srgbClr val="403CCF"/>
                  </a:solidFill>
                  <a:latin typeface="Alexandria" pitchFamily="34" charset="0"/>
                  <a:ea typeface="Alexandria" pitchFamily="34" charset="-122"/>
                  <a:cs typeface="Alexandria" pitchFamily="34" charset="-120"/>
                </a:rPr>
                <a:t>Social Bots as Agenda-Builders: Evaluating the Impact of Algorithmic Amplification on Organizational Messaging</a:t>
              </a:r>
              <a:r>
                <a:rPr lang="ar-EG" b="1">
                  <a:solidFill>
                    <a:srgbClr val="403CCF"/>
                  </a:solidFill>
                  <a:latin typeface="Alexandria" pitchFamily="34" charset="0"/>
                  <a:ea typeface="Alexandria" pitchFamily="34" charset="-122"/>
                  <a:cs typeface="Alexandria" pitchFamily="34" charset="-120"/>
                </a:rPr>
                <a:t> </a:t>
              </a:r>
              <a:endParaRPr lang="en-US" b="1" dirty="0"/>
            </a:p>
          </p:txBody>
        </p:sp>
        <p:sp>
          <p:nvSpPr>
            <p:cNvPr id="13" name="Text 2">
              <a:extLst>
                <a:ext uri="{FF2B5EF4-FFF2-40B4-BE49-F238E27FC236}">
                  <a16:creationId xmlns:a16="http://schemas.microsoft.com/office/drawing/2014/main" id="{C473032B-6513-C4D9-E166-410181B841C9}"/>
                </a:ext>
              </a:extLst>
            </p:cNvPr>
            <p:cNvSpPr/>
            <p:nvPr/>
          </p:nvSpPr>
          <p:spPr>
            <a:xfrm>
              <a:off x="714213" y="1373059"/>
              <a:ext cx="7652041" cy="4175737"/>
            </a:xfrm>
            <a:prstGeom prst="rect">
              <a:avLst/>
            </a:prstGeom>
            <a:noFill/>
            <a:ln/>
          </p:spPr>
          <p:txBody>
            <a:bodyPr wrap="square" lIns="0" tIns="0" rIns="0" bIns="0" rtlCol="0" anchor="t"/>
            <a:lstStyle/>
            <a:p>
              <a:pPr marL="0" indent="0" algn="just" rtl="1">
                <a:lnSpc>
                  <a:spcPts val="2500"/>
                </a:lnSpc>
                <a:buNone/>
              </a:pPr>
              <a:r>
                <a:rPr lang="ar-EG" sz="1550">
                  <a:solidFill>
                    <a:srgbClr val="49495A"/>
                  </a:solidFill>
                  <a:latin typeface="Alexandria" pitchFamily="34" charset="0"/>
                  <a:ea typeface="Alexandria" pitchFamily="34" charset="-122"/>
                  <a:cs typeface="Alexandria" pitchFamily="34" charset="-120"/>
                </a:rPr>
                <a:t>تتناول الدراسة أثر الروبوتات الاجتماعية في تشكيل الأجندة الاتصالية، ولا سيما من خلال التضخيم الخوارزمي للرسائل التنظيمية في السياق السياسي. وتركز الدراسة على سؤال محوري: هل تقتصر الروبوتات الاجتماعية على إعادة نشر المحتوى، أم أنها أصبحت فاعلًا مؤثرًا في تحديد القضايا والسمات والشبكات الاتصالية التي تكتسب بروزًا داخل الخطاب العام؟اعتمدت الدراسة على تحليل محتوى آلي، ودرست اتصالات الحملة الانتخابية خلال انتخابات منتصف الولاية في أوهايو عام 2022. وتوصلت إلى أن الروبوتات الاجتماعية أسهمت بصورة ملحوظة في نقل بروز الموضوعات وبروز السمات وبروز الشبكات إلى رسائل الحملة، ثم بدرجة أقل إلى الخطاب الصحفي والخطاب العام. وتبين أيضًا أن تأثير الروبوتات كان الأقوى في بروز السمات، إذ دفعت بالخطاب نحو نبرة سلبية في الأساس، بينما كان تأثيرها أضعف نسبيًا في بروز الموضوعات، مع قيادتها لخمس فئات من القضايا.</a:t>
              </a:r>
              <a:endParaRPr lang="en-US" sz="1550" dirty="0"/>
            </a:p>
          </p:txBody>
        </p:sp>
        <p:sp>
          <p:nvSpPr>
            <p:cNvPr id="22" name="Shape 10">
              <a:extLst>
                <a:ext uri="{FF2B5EF4-FFF2-40B4-BE49-F238E27FC236}">
                  <a16:creationId xmlns:a16="http://schemas.microsoft.com/office/drawing/2014/main" id="{376FF86F-4358-0312-F82C-34BDB554681F}"/>
                </a:ext>
              </a:extLst>
            </p:cNvPr>
            <p:cNvSpPr/>
            <p:nvPr/>
          </p:nvSpPr>
          <p:spPr>
            <a:xfrm>
              <a:off x="793790" y="6823591"/>
              <a:ext cx="7556421" cy="843201"/>
            </a:xfrm>
            <a:prstGeom prst="roundRect">
              <a:avLst>
                <a:gd name="adj" fmla="val 3531"/>
              </a:avLst>
            </a:prstGeom>
            <a:solidFill>
              <a:srgbClr val="C3C2F0"/>
            </a:solidFill>
            <a:ln/>
          </p:spPr>
          <p:txBody>
            <a:bodyPr/>
            <a:lstStyle/>
            <a:p>
              <a:endParaRPr lang="en-US"/>
            </a:p>
          </p:txBody>
        </p:sp>
        <p:pic>
          <p:nvPicPr>
            <p:cNvPr id="23" name="Image 1" descr="preencoded.png">
              <a:extLst>
                <a:ext uri="{FF2B5EF4-FFF2-40B4-BE49-F238E27FC236}">
                  <a16:creationId xmlns:a16="http://schemas.microsoft.com/office/drawing/2014/main" id="{D4D01D7D-D24F-BAF2-77ED-2A25A9C6244B}"/>
                </a:ext>
              </a:extLst>
            </p:cNvPr>
            <p:cNvPicPr>
              <a:picLocks noChangeAspect="1"/>
            </p:cNvPicPr>
            <p:nvPr/>
          </p:nvPicPr>
          <p:blipFill>
            <a:blip r:embed="rId3"/>
            <a:stretch>
              <a:fillRect/>
            </a:stretch>
          </p:blipFill>
          <p:spPr>
            <a:xfrm>
              <a:off x="992148" y="7118866"/>
              <a:ext cx="248007" cy="198358"/>
            </a:xfrm>
            <a:prstGeom prst="rect">
              <a:avLst/>
            </a:prstGeom>
          </p:spPr>
        </p:pic>
        <p:sp>
          <p:nvSpPr>
            <p:cNvPr id="24" name="Text 11">
              <a:extLst>
                <a:ext uri="{FF2B5EF4-FFF2-40B4-BE49-F238E27FC236}">
                  <a16:creationId xmlns:a16="http://schemas.microsoft.com/office/drawing/2014/main" id="{960C2CD3-DBD0-32AF-2A10-B17FC6650DF1}"/>
                </a:ext>
              </a:extLst>
            </p:cNvPr>
            <p:cNvSpPr/>
            <p:nvPr/>
          </p:nvSpPr>
          <p:spPr>
            <a:xfrm>
              <a:off x="1438513" y="7071479"/>
              <a:ext cx="67133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المصدر</a:t>
              </a:r>
              <a:r>
                <a:rPr lang="en-US" sz="1550" b="1">
                  <a:solidFill>
                    <a:srgbClr val="000000"/>
                  </a:solidFill>
                  <a:latin typeface="Alexandria" pitchFamily="34" charset="0"/>
                  <a:ea typeface="Alexandria" pitchFamily="34" charset="-122"/>
                  <a:cs typeface="Alexandria" pitchFamily="34" charset="-120"/>
                </a:rPr>
                <a:t>:</a:t>
              </a:r>
              <a:r>
                <a:rPr lang="en-US" sz="1550">
                  <a:solidFill>
                    <a:srgbClr val="000000"/>
                  </a:solidFill>
                  <a:latin typeface="Alexandria" pitchFamily="34" charset="0"/>
                  <a:ea typeface="Alexandria" pitchFamily="34" charset="-122"/>
                  <a:cs typeface="Alexandria" pitchFamily="34" charset="-120"/>
                </a:rPr>
                <a:t> </a:t>
              </a:r>
              <a:r>
                <a:rPr lang="ar-EG" sz="1550">
                  <a:solidFill>
                    <a:srgbClr val="000000"/>
                  </a:solidFill>
                  <a:latin typeface="Alexandria" pitchFamily="34" charset="0"/>
                  <a:ea typeface="Alexandria" pitchFamily="34" charset="-122"/>
                  <a:cs typeface="Alexandria" pitchFamily="34" charset="-120"/>
                </a:rPr>
                <a:t> </a:t>
              </a:r>
              <a:r>
                <a:rPr lang="en-US" sz="1550">
                  <a:solidFill>
                    <a:srgbClr val="000000"/>
                  </a:solidFill>
                  <a:latin typeface="Alexandria" pitchFamily="34" charset="0"/>
                  <a:ea typeface="Alexandria" pitchFamily="34" charset="-122"/>
                  <a:cs typeface="Alexandria" pitchFamily="34" charset="-120"/>
                </a:rPr>
                <a:t>Journal of Public Relations Research </a:t>
              </a:r>
              <a:r>
                <a:rPr lang="ar-EG" sz="1550">
                  <a:solidFill>
                    <a:srgbClr val="000000"/>
                  </a:solidFill>
                  <a:latin typeface="Alexandria" pitchFamily="34" charset="0"/>
                  <a:ea typeface="Alexandria" pitchFamily="34" charset="-122"/>
                  <a:cs typeface="Alexandria" pitchFamily="34" charset="-120"/>
                </a:rPr>
                <a:t>، 2026 </a:t>
              </a:r>
              <a:endParaRPr lang="en-US" sz="1550" dirty="0"/>
            </a:p>
          </p:txBody>
        </p:sp>
      </p:grpSp>
      <p:sp>
        <p:nvSpPr>
          <p:cNvPr id="26" name="TextBox 25">
            <a:extLst>
              <a:ext uri="{FF2B5EF4-FFF2-40B4-BE49-F238E27FC236}">
                <a16:creationId xmlns:a16="http://schemas.microsoft.com/office/drawing/2014/main" id="{38F0C551-7099-FD91-3213-E861DCD8B6B8}"/>
              </a:ext>
            </a:extLst>
          </p:cNvPr>
          <p:cNvSpPr txBox="1"/>
          <p:nvPr/>
        </p:nvSpPr>
        <p:spPr>
          <a:xfrm>
            <a:off x="2756361" y="5205090"/>
            <a:ext cx="7246284" cy="369332"/>
          </a:xfrm>
          <a:prstGeom prst="rect">
            <a:avLst/>
          </a:prstGeom>
          <a:noFill/>
        </p:spPr>
        <p:txBody>
          <a:bodyPr wrap="square" rtlCol="0">
            <a:spAutoFit/>
          </a:bodyPr>
          <a:lstStyle/>
          <a:p>
            <a:r>
              <a:rPr lang="en-US">
                <a:hlinkClick r:id="rId4"/>
              </a:rPr>
              <a:t>https://www.tandfonline.com/doi/full/10.1080/1062726X.2025.2606676</a:t>
            </a:r>
            <a:r>
              <a:rPr lang="ar-EG"/>
              <a:t> </a:t>
            </a:r>
            <a:endParaRPr lang="en-US"/>
          </a:p>
        </p:txBody>
      </p:sp>
    </p:spTree>
    <p:extLst>
      <p:ext uri="{BB962C8B-B14F-4D97-AF65-F5344CB8AC3E}">
        <p14:creationId xmlns:p14="http://schemas.microsoft.com/office/powerpoint/2010/main" val="1502420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FA2-3350-3009-4F4C-137B9375CD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50E3C-2490-74F6-E805-542B3727DF8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1309BA-3BB4-5F18-7C0B-D84EB6FAA783}"/>
              </a:ext>
            </a:extLst>
          </p:cNvPr>
          <p:cNvSpPr txBox="1"/>
          <p:nvPr/>
        </p:nvSpPr>
        <p:spPr>
          <a:xfrm>
            <a:off x="3300761" y="535286"/>
            <a:ext cx="5738959" cy="461665"/>
          </a:xfrm>
          <a:prstGeom prst="rect">
            <a:avLst/>
          </a:prstGeom>
          <a:noFill/>
        </p:spPr>
        <p:txBody>
          <a:bodyPr wrap="square" rtlCol="0">
            <a:spAutoFit/>
          </a:bodyPr>
          <a:lstStyle/>
          <a:p>
            <a:pPr algn="ctr"/>
            <a:r>
              <a:rPr lang="ar-EG" sz="2400" b="1">
                <a:solidFill>
                  <a:srgbClr val="4472C4"/>
                </a:solidFill>
                <a:latin typeface="Alexandria" pitchFamily="2" charset="-78"/>
                <a:cs typeface="Alexandria" pitchFamily="2" charset="-78"/>
              </a:rPr>
              <a:t>التحديات الحالية في البحث العلمي</a:t>
            </a:r>
            <a:endParaRPr lang="en-US" sz="24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F232335-3B26-B42D-5916-523D62C1D009}"/>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251F4-F79C-CE0A-B6DF-B1D910C3434B}"/>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020B44D-65C5-7A95-ACE6-34CD139399E7}"/>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FB29D0-F02F-54E9-3827-B698379848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84AEF07-82EE-565E-8D42-173E5C13F7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1E9B7688-2965-8516-A435-E7CCA8037F59}"/>
              </a:ext>
            </a:extLst>
          </p:cNvPr>
          <p:cNvGrpSpPr/>
          <p:nvPr/>
        </p:nvGrpSpPr>
        <p:grpSpPr>
          <a:xfrm>
            <a:off x="412595" y="1429550"/>
            <a:ext cx="11273883" cy="4441154"/>
            <a:chOff x="793790" y="1907738"/>
            <a:chExt cx="13042821" cy="4414124"/>
          </a:xfrm>
        </p:grpSpPr>
        <p:sp>
          <p:nvSpPr>
            <p:cNvPr id="2" name="Text 0"/>
            <p:cNvSpPr/>
            <p:nvPr/>
          </p:nvSpPr>
          <p:spPr>
            <a:xfrm>
              <a:off x="1071086" y="1907738"/>
              <a:ext cx="12765524" cy="708779"/>
            </a:xfrm>
            <a:prstGeom prst="rect">
              <a:avLst/>
            </a:prstGeom>
            <a:noFill/>
            <a:ln/>
          </p:spPr>
          <p:txBody>
            <a:bodyPr wrap="none" lIns="0" tIns="0" rIns="0" bIns="0" rtlCol="0" anchor="t"/>
            <a:lstStyle/>
            <a:p>
              <a:pPr marL="0" indent="0" algn="r" rtl="1">
                <a:lnSpc>
                  <a:spcPts val="5550"/>
                </a:lnSpc>
                <a:buNone/>
              </a:pPr>
              <a:r>
                <a:rPr lang="en-US" sz="2000" b="1">
                  <a:solidFill>
                    <a:srgbClr val="403CCF"/>
                  </a:solidFill>
                  <a:latin typeface="Alexandria" pitchFamily="34" charset="0"/>
                  <a:ea typeface="Alexandria" pitchFamily="34" charset="-122"/>
                  <a:cs typeface="Alexandria" pitchFamily="34" charset="-120"/>
                </a:rPr>
                <a:t>الجمود المعرفي في بحوث العلاقات العامة العربية</a:t>
              </a:r>
              <a:endParaRPr lang="en-US" sz="2000" b="1" dirty="0"/>
            </a:p>
          </p:txBody>
        </p:sp>
        <p:sp>
          <p:nvSpPr>
            <p:cNvPr id="8" name="Shape 1"/>
            <p:cNvSpPr/>
            <p:nvPr/>
          </p:nvSpPr>
          <p:spPr>
            <a:xfrm>
              <a:off x="9640252" y="3070146"/>
              <a:ext cx="4196358" cy="2032754"/>
            </a:xfrm>
            <a:prstGeom prst="roundRect">
              <a:avLst>
                <a:gd name="adj" fmla="val 1674"/>
              </a:avLst>
            </a:prstGeom>
            <a:solidFill>
              <a:srgbClr val="EAE8F3"/>
            </a:solidFill>
            <a:ln/>
          </p:spPr>
          <p:txBody>
            <a:bodyPr/>
            <a:lstStyle/>
            <a:p>
              <a:endParaRPr lang="en-US"/>
            </a:p>
          </p:txBody>
        </p:sp>
        <p:sp>
          <p:nvSpPr>
            <p:cNvPr id="9" name="Text 2"/>
            <p:cNvSpPr/>
            <p:nvPr/>
          </p:nvSpPr>
          <p:spPr>
            <a:xfrm>
              <a:off x="10774561"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الأسلوب الإنشائي</a:t>
              </a:r>
              <a:endParaRPr lang="en-US" sz="2200" dirty="0"/>
            </a:p>
          </p:txBody>
        </p:sp>
        <p:sp>
          <p:nvSpPr>
            <p:cNvPr id="11" name="Text 3"/>
            <p:cNvSpPr/>
            <p:nvPr/>
          </p:nvSpPr>
          <p:spPr>
            <a:xfrm>
              <a:off x="9867067"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غلبة المقارنات الوصفية والأسلوب الخطابي على حساب التحليل العميق والمنهجية العلمية الدقيقة</a:t>
              </a:r>
              <a:endParaRPr lang="en-US" sz="1750" dirty="0"/>
            </a:p>
          </p:txBody>
        </p:sp>
        <p:sp>
          <p:nvSpPr>
            <p:cNvPr id="12" name="Shape 4"/>
            <p:cNvSpPr/>
            <p:nvPr/>
          </p:nvSpPr>
          <p:spPr>
            <a:xfrm>
              <a:off x="5217081" y="3070146"/>
              <a:ext cx="4196358" cy="2032754"/>
            </a:xfrm>
            <a:prstGeom prst="roundRect">
              <a:avLst>
                <a:gd name="adj" fmla="val 1674"/>
              </a:avLst>
            </a:prstGeom>
            <a:solidFill>
              <a:srgbClr val="EAE8F3"/>
            </a:solidFill>
            <a:ln/>
          </p:spPr>
          <p:txBody>
            <a:bodyPr/>
            <a:lstStyle/>
            <a:p>
              <a:endParaRPr lang="en-US"/>
            </a:p>
          </p:txBody>
        </p:sp>
        <p:sp>
          <p:nvSpPr>
            <p:cNvPr id="13" name="Text 5"/>
            <p:cNvSpPr/>
            <p:nvPr/>
          </p:nvSpPr>
          <p:spPr>
            <a:xfrm>
              <a:off x="6351389"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الكم دون العمق</a:t>
              </a:r>
              <a:endParaRPr lang="en-US" sz="2200" dirty="0"/>
            </a:p>
          </p:txBody>
        </p:sp>
        <p:sp>
          <p:nvSpPr>
            <p:cNvPr id="14" name="Text 6"/>
            <p:cNvSpPr/>
            <p:nvPr/>
          </p:nvSpPr>
          <p:spPr>
            <a:xfrm>
              <a:off x="5443895"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اختزال البحث في الإنتاج الكمي دون تحقيق تراكم معرفي نظري يضيف قيمة للحقل المعرفي</a:t>
              </a:r>
              <a:endParaRPr lang="en-US" sz="1750" dirty="0"/>
            </a:p>
          </p:txBody>
        </p:sp>
        <p:sp>
          <p:nvSpPr>
            <p:cNvPr id="16" name="Shape 7"/>
            <p:cNvSpPr/>
            <p:nvPr/>
          </p:nvSpPr>
          <p:spPr>
            <a:xfrm>
              <a:off x="793909" y="3070146"/>
              <a:ext cx="4196358" cy="2032754"/>
            </a:xfrm>
            <a:prstGeom prst="roundRect">
              <a:avLst>
                <a:gd name="adj" fmla="val 1674"/>
              </a:avLst>
            </a:prstGeom>
            <a:solidFill>
              <a:srgbClr val="EAE8F3"/>
            </a:solidFill>
            <a:ln/>
          </p:spPr>
          <p:txBody>
            <a:bodyPr/>
            <a:lstStyle/>
            <a:p>
              <a:endParaRPr lang="en-US"/>
            </a:p>
          </p:txBody>
        </p:sp>
        <p:sp>
          <p:nvSpPr>
            <p:cNvPr id="17" name="Text 8"/>
            <p:cNvSpPr/>
            <p:nvPr/>
          </p:nvSpPr>
          <p:spPr>
            <a:xfrm>
              <a:off x="1928217"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ضعف التكوين</a:t>
              </a:r>
              <a:endParaRPr lang="en-US" sz="2200" dirty="0"/>
            </a:p>
          </p:txBody>
        </p:sp>
        <p:sp>
          <p:nvSpPr>
            <p:cNvPr id="18" name="Text 9"/>
            <p:cNvSpPr/>
            <p:nvPr/>
          </p:nvSpPr>
          <p:spPr>
            <a:xfrm>
              <a:off x="1020723"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قصور في التكوين العلمي لطلاب الدراسات العليا ينعكس سلبًا على جودة البحوث المنتجة</a:t>
              </a:r>
              <a:endParaRPr lang="en-US" sz="1750" dirty="0"/>
            </a:p>
          </p:txBody>
        </p:sp>
        <p:sp>
          <p:nvSpPr>
            <p:cNvPr id="19" name="Shape 10"/>
            <p:cNvSpPr/>
            <p:nvPr/>
          </p:nvSpPr>
          <p:spPr>
            <a:xfrm>
              <a:off x="793790" y="5358051"/>
              <a:ext cx="13042821" cy="963811"/>
            </a:xfrm>
            <a:prstGeom prst="roundRect">
              <a:avLst>
                <a:gd name="adj" fmla="val 3530"/>
              </a:avLst>
            </a:prstGeom>
            <a:solidFill>
              <a:srgbClr val="C3C2F0"/>
            </a:solidFill>
            <a:ln/>
          </p:spPr>
          <p:txBody>
            <a:bodyPr/>
            <a:lstStyle/>
            <a:p>
              <a:endParaRPr lang="en-US"/>
            </a:p>
          </p:txBody>
        </p:sp>
        <p:pic>
          <p:nvPicPr>
            <p:cNvPr id="20" name="Image 0" descr="preencoded.png"/>
            <p:cNvPicPr>
              <a:picLocks noChangeAspect="1"/>
            </p:cNvPicPr>
            <p:nvPr/>
          </p:nvPicPr>
          <p:blipFill>
            <a:blip r:embed="rId3"/>
            <a:stretch>
              <a:fillRect/>
            </a:stretch>
          </p:blipFill>
          <p:spPr>
            <a:xfrm>
              <a:off x="1020604" y="5702141"/>
              <a:ext cx="283488" cy="226814"/>
            </a:xfrm>
            <a:prstGeom prst="rect">
              <a:avLst/>
            </a:prstGeom>
          </p:spPr>
        </p:pic>
        <p:sp>
          <p:nvSpPr>
            <p:cNvPr id="21" name="Text 11"/>
            <p:cNvSpPr/>
            <p:nvPr/>
          </p:nvSpPr>
          <p:spPr>
            <a:xfrm>
              <a:off x="1530906" y="5641538"/>
              <a:ext cx="12078891" cy="362903"/>
            </a:xfrm>
            <a:prstGeom prst="rect">
              <a:avLst/>
            </a:prstGeom>
            <a:noFill/>
            <a:ln/>
          </p:spPr>
          <p:txBody>
            <a:bodyPr wrap="none" lIns="0" tIns="0" rIns="0" bIns="0" rtlCol="0" anchor="t"/>
            <a:lstStyle/>
            <a:p>
              <a:pPr marL="0" indent="0" algn="r" rtl="1">
                <a:lnSpc>
                  <a:spcPts val="2850"/>
                </a:lnSpc>
                <a:buNone/>
              </a:pPr>
              <a:r>
                <a:rPr lang="en-US" sz="1750" dirty="0">
                  <a:solidFill>
                    <a:srgbClr val="000000"/>
                  </a:solidFill>
                  <a:latin typeface="Alexandria" pitchFamily="34" charset="0"/>
                  <a:ea typeface="Alexandria" pitchFamily="34" charset="-122"/>
                  <a:cs typeface="Alexandria" pitchFamily="34" charset="-120"/>
                </a:rPr>
                <a:t>هذه التحديات تشكل حواجز أمام تطوير حقل العلاقات العامة كعلم تطبيقي متقدم</a:t>
              </a:r>
              <a:endParaRPr lang="en-US" sz="1750" dirty="0"/>
            </a:p>
          </p:txBody>
        </p:sp>
      </p:grpSp>
    </p:spTree>
    <p:extLst>
      <p:ext uri="{BB962C8B-B14F-4D97-AF65-F5344CB8AC3E}">
        <p14:creationId xmlns:p14="http://schemas.microsoft.com/office/powerpoint/2010/main" val="27386091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4C95-47AB-4156-FEC2-3B5CB06609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34FDC37-B012-0B4F-11E6-9059A1A562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7FE0F9-9854-AB36-A959-D3F7320C1D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3"/>
          <a:stretch>
            <a:fillRect/>
          </a:stretch>
        </p:blipFill>
        <p:spPr>
          <a:xfrm>
            <a:off x="7679474" y="0"/>
            <a:ext cx="4512526" cy="6768789"/>
          </a:xfrm>
          <a:prstGeom prst="rect">
            <a:avLst/>
          </a:prstGeom>
        </p:spPr>
      </p:pic>
      <p:grpSp>
        <p:nvGrpSpPr>
          <p:cNvPr id="19" name="Group 18">
            <a:extLst>
              <a:ext uri="{FF2B5EF4-FFF2-40B4-BE49-F238E27FC236}">
                <a16:creationId xmlns:a16="http://schemas.microsoft.com/office/drawing/2014/main" id="{DEEBF9B6-1AFC-772D-C6BA-4714288791A5}"/>
              </a:ext>
            </a:extLst>
          </p:cNvPr>
          <p:cNvGrpSpPr/>
          <p:nvPr/>
        </p:nvGrpSpPr>
        <p:grpSpPr>
          <a:xfrm>
            <a:off x="180431" y="870909"/>
            <a:ext cx="7358437" cy="5486191"/>
            <a:chOff x="755333" y="1024830"/>
            <a:chExt cx="7633335" cy="6279178"/>
          </a:xfrm>
        </p:grpSpPr>
        <p:sp>
          <p:nvSpPr>
            <p:cNvPr id="3" name="Text 0"/>
            <p:cNvSpPr/>
            <p:nvPr/>
          </p:nvSpPr>
          <p:spPr>
            <a:xfrm>
              <a:off x="1131134" y="1024830"/>
              <a:ext cx="7253764" cy="674489"/>
            </a:xfrm>
            <a:prstGeom prst="rect">
              <a:avLst/>
            </a:prstGeom>
            <a:noFill/>
            <a:ln/>
          </p:spPr>
          <p:txBody>
            <a:bodyPr wrap="none" lIns="0" tIns="0" rIns="0" bIns="0" rtlCol="0" anchor="t"/>
            <a:lstStyle/>
            <a:p>
              <a:pPr marL="0" indent="0" algn="r" rtl="1">
                <a:lnSpc>
                  <a:spcPts val="5300"/>
                </a:lnSpc>
                <a:buNone/>
              </a:pPr>
              <a:r>
                <a:rPr lang="en-US" sz="2400" b="1" dirty="0">
                  <a:solidFill>
                    <a:srgbClr val="403CCF"/>
                  </a:solidFill>
                  <a:latin typeface="Alexandria" pitchFamily="34" charset="0"/>
                  <a:ea typeface="Alexandria" pitchFamily="34" charset="-122"/>
                  <a:cs typeface="Alexandria" pitchFamily="34" charset="-120"/>
                </a:rPr>
                <a:t>إشكاليات البحث في بيئة رقمية</a:t>
              </a:r>
              <a:endParaRPr lang="en-US" sz="2400" b="1" dirty="0"/>
            </a:p>
          </p:txBody>
        </p:sp>
        <p:sp>
          <p:nvSpPr>
            <p:cNvPr id="4" name="Shape 1"/>
            <p:cNvSpPr/>
            <p:nvPr/>
          </p:nvSpPr>
          <p:spPr>
            <a:xfrm>
              <a:off x="755333" y="1923693"/>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5" name="Shape 2"/>
            <p:cNvSpPr/>
            <p:nvPr/>
          </p:nvSpPr>
          <p:spPr>
            <a:xfrm>
              <a:off x="7494865" y="1954173"/>
              <a:ext cx="863322" cy="1588651"/>
            </a:xfrm>
            <a:prstGeom prst="rect">
              <a:avLst/>
            </a:prstGeom>
            <a:solidFill>
              <a:srgbClr val="EAE8F3"/>
            </a:solidFill>
            <a:ln/>
          </p:spPr>
          <p:txBody>
            <a:bodyPr/>
            <a:lstStyle/>
            <a:p>
              <a:endParaRPr lang="en-US"/>
            </a:p>
          </p:txBody>
        </p:sp>
        <p:sp>
          <p:nvSpPr>
            <p:cNvPr id="6" name="Text 3"/>
            <p:cNvSpPr/>
            <p:nvPr/>
          </p:nvSpPr>
          <p:spPr>
            <a:xfrm>
              <a:off x="7764661" y="2546152"/>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1</a:t>
              </a:r>
              <a:endParaRPr lang="en-US" sz="2500" dirty="0"/>
            </a:p>
          </p:txBody>
        </p:sp>
        <p:sp>
          <p:nvSpPr>
            <p:cNvPr id="7" name="Text 4"/>
            <p:cNvSpPr/>
            <p:nvPr/>
          </p:nvSpPr>
          <p:spPr>
            <a:xfrm>
              <a:off x="4581287" y="2169914"/>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الهوية الافتراضية</a:t>
              </a:r>
              <a:endParaRPr lang="en-US" sz="2100" dirty="0"/>
            </a:p>
          </p:txBody>
        </p:sp>
        <p:sp>
          <p:nvSpPr>
            <p:cNvPr id="9" name="Text 5"/>
            <p:cNvSpPr/>
            <p:nvPr/>
          </p:nvSpPr>
          <p:spPr>
            <a:xfrm>
              <a:off x="1001554" y="2636520"/>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كيف ندرس مجتمعًا افتراضيًا يختفي أفراده خلف أسماء مستعارة وهويات متعددة؟</a:t>
              </a:r>
              <a:endParaRPr lang="en-US" sz="1650" dirty="0"/>
            </a:p>
          </p:txBody>
        </p:sp>
        <p:sp>
          <p:nvSpPr>
            <p:cNvPr id="10" name="Shape 6"/>
            <p:cNvSpPr/>
            <p:nvPr/>
          </p:nvSpPr>
          <p:spPr>
            <a:xfrm>
              <a:off x="755333" y="3789045"/>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11" name="Shape 7"/>
            <p:cNvSpPr/>
            <p:nvPr/>
          </p:nvSpPr>
          <p:spPr>
            <a:xfrm>
              <a:off x="7494865" y="3819525"/>
              <a:ext cx="863322" cy="1588651"/>
            </a:xfrm>
            <a:prstGeom prst="rect">
              <a:avLst/>
            </a:prstGeom>
            <a:solidFill>
              <a:srgbClr val="EAE8F3"/>
            </a:solidFill>
            <a:ln/>
          </p:spPr>
          <p:txBody>
            <a:bodyPr/>
            <a:lstStyle/>
            <a:p>
              <a:endParaRPr lang="en-US"/>
            </a:p>
          </p:txBody>
        </p:sp>
        <p:sp>
          <p:nvSpPr>
            <p:cNvPr id="12" name="Text 8"/>
            <p:cNvSpPr/>
            <p:nvPr/>
          </p:nvSpPr>
          <p:spPr>
            <a:xfrm>
              <a:off x="7764661" y="4411504"/>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2</a:t>
              </a:r>
              <a:endParaRPr lang="en-US" sz="2500" dirty="0"/>
            </a:p>
          </p:txBody>
        </p:sp>
        <p:sp>
          <p:nvSpPr>
            <p:cNvPr id="13" name="Text 9"/>
            <p:cNvSpPr/>
            <p:nvPr/>
          </p:nvSpPr>
          <p:spPr>
            <a:xfrm>
              <a:off x="4581287" y="4035266"/>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التعميم المحدود</a:t>
              </a:r>
              <a:endParaRPr lang="en-US" sz="2100" dirty="0"/>
            </a:p>
          </p:txBody>
        </p:sp>
        <p:sp>
          <p:nvSpPr>
            <p:cNvPr id="14" name="Text 10"/>
            <p:cNvSpPr/>
            <p:nvPr/>
          </p:nvSpPr>
          <p:spPr>
            <a:xfrm>
              <a:off x="1001554" y="4501872"/>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تحديات استخلاص نتائج قابلة للتعميم من تفاعلات يهيمن عليها عدد قليل من المتحدثين النشطين</a:t>
              </a:r>
              <a:endParaRPr lang="en-US" sz="1650" dirty="0"/>
            </a:p>
          </p:txBody>
        </p:sp>
        <p:sp>
          <p:nvSpPr>
            <p:cNvPr id="15" name="Shape 11"/>
            <p:cNvSpPr/>
            <p:nvPr/>
          </p:nvSpPr>
          <p:spPr>
            <a:xfrm>
              <a:off x="755333" y="5654397"/>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16" name="Shape 12"/>
            <p:cNvSpPr/>
            <p:nvPr/>
          </p:nvSpPr>
          <p:spPr>
            <a:xfrm>
              <a:off x="7494865" y="5684877"/>
              <a:ext cx="863322" cy="1588651"/>
            </a:xfrm>
            <a:prstGeom prst="rect">
              <a:avLst/>
            </a:prstGeom>
            <a:solidFill>
              <a:srgbClr val="EAE8F3"/>
            </a:solidFill>
            <a:ln/>
          </p:spPr>
          <p:txBody>
            <a:bodyPr/>
            <a:lstStyle/>
            <a:p>
              <a:endParaRPr lang="en-US"/>
            </a:p>
          </p:txBody>
        </p:sp>
        <p:sp>
          <p:nvSpPr>
            <p:cNvPr id="17" name="Text 13"/>
            <p:cNvSpPr/>
            <p:nvPr/>
          </p:nvSpPr>
          <p:spPr>
            <a:xfrm>
              <a:off x="7764661" y="6276856"/>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3</a:t>
              </a:r>
              <a:endParaRPr lang="en-US" sz="2500" dirty="0"/>
            </a:p>
          </p:txBody>
        </p:sp>
        <p:sp>
          <p:nvSpPr>
            <p:cNvPr id="18" name="Text 14"/>
            <p:cNvSpPr/>
            <p:nvPr/>
          </p:nvSpPr>
          <p:spPr>
            <a:xfrm>
              <a:off x="4581287" y="5900618"/>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الفوضى التفاعلية</a:t>
              </a:r>
              <a:endParaRPr lang="en-US" sz="2100" dirty="0"/>
            </a:p>
          </p:txBody>
        </p:sp>
        <p:sp>
          <p:nvSpPr>
            <p:cNvPr id="20" name="Text 15"/>
            <p:cNvSpPr/>
            <p:nvPr/>
          </p:nvSpPr>
          <p:spPr>
            <a:xfrm>
              <a:off x="1001554" y="6367224"/>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تحليل حوارات غير منظمة وغير خاضعة لقواعد ثابتة أو أنماط تواصلية تقليدية</a:t>
              </a:r>
              <a:endParaRPr lang="en-US" sz="1650" dirty="0"/>
            </a:p>
          </p:txBody>
        </p:sp>
      </p:grpSp>
    </p:spTree>
    <p:extLst>
      <p:ext uri="{BB962C8B-B14F-4D97-AF65-F5344CB8AC3E}">
        <p14:creationId xmlns:p14="http://schemas.microsoft.com/office/powerpoint/2010/main" val="9649806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BD5E-8B07-72EB-4DBE-6B547B2C89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896632-1CBF-3584-2FE8-0264B4C358C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3FFF1B-5C74-52CE-B17B-964138E87DB9}"/>
              </a:ext>
            </a:extLst>
          </p:cNvPr>
          <p:cNvSpPr txBox="1"/>
          <p:nvPr/>
        </p:nvSpPr>
        <p:spPr>
          <a:xfrm>
            <a:off x="2947694" y="535286"/>
            <a:ext cx="5995584"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المتحدثات والمستجدات في منهجيات البحث في مجال العلاقات العامة</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3C3DEDA-D81B-C722-B8DD-7B8E47E38092}"/>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83F7D4-7043-70F2-8AFD-614361933222}"/>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DA69A1-105E-3A61-8A4F-D429F3D5400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89A17DC-D06A-9EF2-59EF-E62C01156D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134DA0-99D7-D3E5-6D94-95A397E3B1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9905800E-F787-EDC2-3853-67A1D1D34F28}"/>
              </a:ext>
            </a:extLst>
          </p:cNvPr>
          <p:cNvGrpSpPr/>
          <p:nvPr/>
        </p:nvGrpSpPr>
        <p:grpSpPr>
          <a:xfrm>
            <a:off x="968331" y="1429551"/>
            <a:ext cx="10640089" cy="4234392"/>
            <a:chOff x="784384" y="3418999"/>
            <a:chExt cx="13061633" cy="4193143"/>
          </a:xfrm>
        </p:grpSpPr>
        <p:sp>
          <p:nvSpPr>
            <p:cNvPr id="2" name="Text 0"/>
            <p:cNvSpPr/>
            <p:nvPr/>
          </p:nvSpPr>
          <p:spPr>
            <a:xfrm>
              <a:off x="2971562" y="3418999"/>
              <a:ext cx="10874454" cy="700326"/>
            </a:xfrm>
            <a:prstGeom prst="rect">
              <a:avLst/>
            </a:prstGeom>
            <a:noFill/>
            <a:ln/>
          </p:spPr>
          <p:txBody>
            <a:bodyPr wrap="none" lIns="0" tIns="0" rIns="0" bIns="0" rtlCol="0" anchor="t"/>
            <a:lstStyle/>
            <a:p>
              <a:pPr marL="0" indent="0" algn="r" rtl="1">
                <a:lnSpc>
                  <a:spcPts val="5500"/>
                </a:lnSpc>
                <a:buNone/>
              </a:pPr>
              <a:r>
                <a:rPr lang="en-US" sz="2000" b="1" dirty="0">
                  <a:solidFill>
                    <a:srgbClr val="403CCF"/>
                  </a:solidFill>
                  <a:latin typeface="Alexandria" pitchFamily="34" charset="0"/>
                  <a:ea typeface="Alexandria" pitchFamily="34" charset="-122"/>
                  <a:cs typeface="Alexandria" pitchFamily="34" charset="-120"/>
                </a:rPr>
                <a:t>الرقمنة الاجتماعية: انقلاب في مناهج البحث</a:t>
              </a:r>
              <a:endParaRPr lang="en-US" sz="2000" b="1" dirty="0"/>
            </a:p>
          </p:txBody>
        </p:sp>
        <p:pic>
          <p:nvPicPr>
            <p:cNvPr id="8" name="Image 1" descr="preencoded.png"/>
            <p:cNvPicPr>
              <a:picLocks noChangeAspect="1"/>
            </p:cNvPicPr>
            <p:nvPr/>
          </p:nvPicPr>
          <p:blipFill>
            <a:blip r:embed="rId3"/>
            <a:stretch>
              <a:fillRect/>
            </a:stretch>
          </p:blipFill>
          <p:spPr>
            <a:xfrm>
              <a:off x="9492139" y="4455438"/>
              <a:ext cx="4353878" cy="896422"/>
            </a:xfrm>
            <a:prstGeom prst="rect">
              <a:avLst/>
            </a:prstGeom>
          </p:spPr>
        </p:pic>
        <p:sp>
          <p:nvSpPr>
            <p:cNvPr id="9" name="Text 1"/>
            <p:cNvSpPr/>
            <p:nvPr/>
          </p:nvSpPr>
          <p:spPr>
            <a:xfrm>
              <a:off x="10820400"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عالم الشبكات</a:t>
              </a:r>
              <a:endParaRPr lang="en-US" sz="2200" dirty="0"/>
            </a:p>
          </p:txBody>
        </p:sp>
        <p:sp>
          <p:nvSpPr>
            <p:cNvPr id="11" name="Text 2"/>
            <p:cNvSpPr/>
            <p:nvPr/>
          </p:nvSpPr>
          <p:spPr>
            <a:xfrm>
              <a:off x="9716214"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البيئة الرقمية تفرض تجديدًا كليًا في الأساليب والمناهج البحثية التقليدية</a:t>
              </a:r>
              <a:endParaRPr lang="en-US" sz="1750" dirty="0"/>
            </a:p>
          </p:txBody>
        </p:sp>
        <p:pic>
          <p:nvPicPr>
            <p:cNvPr id="12" name="Image 2" descr="preencoded.png"/>
            <p:cNvPicPr>
              <a:picLocks noChangeAspect="1"/>
            </p:cNvPicPr>
            <p:nvPr/>
          </p:nvPicPr>
          <p:blipFill>
            <a:blip r:embed="rId4"/>
            <a:stretch>
              <a:fillRect/>
            </a:stretch>
          </p:blipFill>
          <p:spPr>
            <a:xfrm>
              <a:off x="5138261" y="4455438"/>
              <a:ext cx="4353878" cy="896422"/>
            </a:xfrm>
            <a:prstGeom prst="rect">
              <a:avLst/>
            </a:prstGeom>
          </p:spPr>
        </p:pic>
        <p:sp>
          <p:nvSpPr>
            <p:cNvPr id="13" name="Text 3"/>
            <p:cNvSpPr/>
            <p:nvPr/>
          </p:nvSpPr>
          <p:spPr>
            <a:xfrm>
              <a:off x="6466523"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أدوات جديدة</a:t>
              </a:r>
              <a:endParaRPr lang="en-US" sz="2200" dirty="0"/>
            </a:p>
          </p:txBody>
        </p:sp>
        <p:sp>
          <p:nvSpPr>
            <p:cNvPr id="15" name="Text 4"/>
            <p:cNvSpPr/>
            <p:nvPr/>
          </p:nvSpPr>
          <p:spPr>
            <a:xfrm>
              <a:off x="5362337"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الاستبيانات والعينات التقليدية لم تعد كافية لدراسة الظواهر الرقمية المعقدة</a:t>
              </a:r>
              <a:endParaRPr lang="en-US" sz="1750" dirty="0"/>
            </a:p>
          </p:txBody>
        </p:sp>
        <p:pic>
          <p:nvPicPr>
            <p:cNvPr id="16" name="Image 3" descr="preencoded.png"/>
            <p:cNvPicPr>
              <a:picLocks noChangeAspect="1"/>
            </p:cNvPicPr>
            <p:nvPr/>
          </p:nvPicPr>
          <p:blipFill>
            <a:blip r:embed="rId5"/>
            <a:stretch>
              <a:fillRect/>
            </a:stretch>
          </p:blipFill>
          <p:spPr>
            <a:xfrm>
              <a:off x="784384" y="4455438"/>
              <a:ext cx="4353878" cy="896422"/>
            </a:xfrm>
            <a:prstGeom prst="rect">
              <a:avLst/>
            </a:prstGeom>
          </p:spPr>
        </p:pic>
        <p:sp>
          <p:nvSpPr>
            <p:cNvPr id="17" name="Text 5"/>
            <p:cNvSpPr/>
            <p:nvPr/>
          </p:nvSpPr>
          <p:spPr>
            <a:xfrm>
              <a:off x="2112645"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حقول مستحدثة</a:t>
              </a:r>
              <a:endParaRPr lang="en-US" sz="2200" dirty="0"/>
            </a:p>
          </p:txBody>
        </p:sp>
        <p:sp>
          <p:nvSpPr>
            <p:cNvPr id="18" name="Text 6"/>
            <p:cNvSpPr/>
            <p:nvPr/>
          </p:nvSpPr>
          <p:spPr>
            <a:xfrm>
              <a:off x="1008459"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ظهور مجالات بحثية جديدة تحتاج اجتهادات إبداعية ومناهج مبتكرة</a:t>
              </a:r>
              <a:endParaRPr lang="en-US" sz="1750" dirty="0"/>
            </a:p>
          </p:txBody>
        </p:sp>
        <p:sp>
          <p:nvSpPr>
            <p:cNvPr id="19" name="Text 7"/>
            <p:cNvSpPr/>
            <p:nvPr/>
          </p:nvSpPr>
          <p:spPr>
            <a:xfrm>
              <a:off x="784384" y="7253645"/>
              <a:ext cx="13061633" cy="358497"/>
            </a:xfrm>
            <a:prstGeom prst="rect">
              <a:avLst/>
            </a:prstGeom>
            <a:noFill/>
            <a:ln/>
          </p:spPr>
          <p:txBody>
            <a:bodyPr wrap="non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التحول الرقمي ليس مجرد تغيير في الوسيلة، بل ثورة شاملة في طريقة التفكير والبحث والتحليل.</a:t>
              </a:r>
              <a:endParaRPr lang="en-US" sz="1750" dirty="0"/>
            </a:p>
          </p:txBody>
        </p:sp>
      </p:grpSp>
    </p:spTree>
    <p:extLst>
      <p:ext uri="{BB962C8B-B14F-4D97-AF65-F5344CB8AC3E}">
        <p14:creationId xmlns:p14="http://schemas.microsoft.com/office/powerpoint/2010/main" val="34131101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C65A6-9967-EBD2-644F-6862835F1AF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C6E82E-616F-37BD-F4A6-0994630F8F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944F19-6540-C40B-8F9E-D05F6FCD18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53EE77B6-B5AD-CB48-3CAA-D7963ED38627}"/>
              </a:ext>
            </a:extLst>
          </p:cNvPr>
          <p:cNvGrpSpPr/>
          <p:nvPr/>
        </p:nvGrpSpPr>
        <p:grpSpPr>
          <a:xfrm>
            <a:off x="512956" y="400720"/>
            <a:ext cx="11506006" cy="3107259"/>
            <a:chOff x="793790" y="3990856"/>
            <a:chExt cx="13042821" cy="2728674"/>
          </a:xfrm>
        </p:grpSpPr>
        <p:sp>
          <p:nvSpPr>
            <p:cNvPr id="4" name="Text 0"/>
            <p:cNvSpPr/>
            <p:nvPr/>
          </p:nvSpPr>
          <p:spPr>
            <a:xfrm>
              <a:off x="3892510" y="3990856"/>
              <a:ext cx="9944100" cy="620078"/>
            </a:xfrm>
            <a:prstGeom prst="rect">
              <a:avLst/>
            </a:prstGeom>
            <a:noFill/>
            <a:ln/>
          </p:spPr>
          <p:txBody>
            <a:bodyPr wrap="none" lIns="0" tIns="0" rIns="0" bIns="0" rtlCol="0" anchor="t"/>
            <a:lstStyle/>
            <a:p>
              <a:pPr marL="0" indent="0" algn="just" rtl="1">
                <a:lnSpc>
                  <a:spcPts val="4850"/>
                </a:lnSpc>
                <a:buNone/>
              </a:pPr>
              <a:r>
                <a:rPr lang="en-US" sz="2400" b="1" dirty="0">
                  <a:solidFill>
                    <a:srgbClr val="403CCF"/>
                  </a:solidFill>
                  <a:latin typeface="Alexandria" pitchFamily="34" charset="0"/>
                  <a:ea typeface="Alexandria" pitchFamily="34" charset="-122"/>
                  <a:cs typeface="Alexandria" pitchFamily="34" charset="-120"/>
                </a:rPr>
                <a:t>تحليل </a:t>
              </a:r>
              <a:r>
                <a:rPr lang="en-US" sz="2400" b="1">
                  <a:solidFill>
                    <a:srgbClr val="403CCF"/>
                  </a:solidFill>
                  <a:latin typeface="Alexandria" pitchFamily="34" charset="0"/>
                  <a:ea typeface="Alexandria" pitchFamily="34" charset="-122"/>
                  <a:cs typeface="Alexandria" pitchFamily="34" charset="-120"/>
                </a:rPr>
                <a:t>البيانات الضخمة</a:t>
              </a:r>
              <a:r>
                <a:rPr lang="ar-EG" sz="2400" b="1">
                  <a:solidFill>
                    <a:srgbClr val="403CCF"/>
                  </a:solidFill>
                  <a:latin typeface="Alexandria" pitchFamily="34" charset="0"/>
                  <a:ea typeface="Alexandria" pitchFamily="34" charset="-122"/>
                  <a:cs typeface="Alexandria" pitchFamily="34" charset="-120"/>
                </a:rPr>
                <a:t>:</a:t>
              </a:r>
              <a:r>
                <a:rPr lang="en-US" sz="2400" b="1">
                  <a:solidFill>
                    <a:srgbClr val="403CCF"/>
                  </a:solidFill>
                  <a:latin typeface="Alexandria" pitchFamily="34" charset="0"/>
                  <a:ea typeface="Alexandria" pitchFamily="34" charset="-122"/>
                  <a:cs typeface="Alexandria" pitchFamily="34" charset="-120"/>
                </a:rPr>
                <a:t> </a:t>
              </a:r>
              <a:r>
                <a:rPr lang="en-US" sz="2400" b="1" dirty="0">
                  <a:solidFill>
                    <a:srgbClr val="403CCF"/>
                  </a:solidFill>
                  <a:latin typeface="Alexandria" pitchFamily="34" charset="0"/>
                  <a:ea typeface="Alexandria" pitchFamily="34" charset="-122"/>
                  <a:cs typeface="Alexandria" pitchFamily="34" charset="-120"/>
                </a:rPr>
                <a:t>ثورة في فهم الجمهور</a:t>
              </a:r>
              <a:endParaRPr lang="en-US" sz="2400" b="1" dirty="0"/>
            </a:p>
          </p:txBody>
        </p:sp>
        <p:sp>
          <p:nvSpPr>
            <p:cNvPr id="5" name="Text 1"/>
            <p:cNvSpPr/>
            <p:nvPr/>
          </p:nvSpPr>
          <p:spPr>
            <a:xfrm>
              <a:off x="793790" y="4908590"/>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أصبح تحليل البيانات الضخمة أحد أهم مناهج البحث في العلاقات العامة لفهم توجهات الجمهور في الزمن الحقيقي. تستخدم المؤسسات اليوم أدوات تحليل المحتوى الرقمي المتطورة لرصد النقاشات والتفاعلات عبر مواقع التواصل الاجتماعي بدقة غير مسبوقة.</a:t>
              </a:r>
              <a:endParaRPr lang="en-US" sz="1550" dirty="0"/>
            </a:p>
          </p:txBody>
        </p:sp>
        <p:sp>
          <p:nvSpPr>
            <p:cNvPr id="6" name="Text 2"/>
            <p:cNvSpPr/>
            <p:nvPr/>
          </p:nvSpPr>
          <p:spPr>
            <a:xfrm>
              <a:off x="793790" y="5766911"/>
              <a:ext cx="130428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يتيح هذا المنهج تحويل البيانات غير المنظمة - مثل التعليقات والمشاركات والتغريدات - إلى مؤشرات واضحة وقابلة للقياس تدعم اتخاذ القرار الاتصالي الاستراتيجي. تعتمد دراسات السمعة والصورة الذهنية اليوم بشكل كبير على البيانات الضخمة المرتبطة بالجمهور، مما يمنح المؤسسات القدرة على الاستجابة السريعة والفعالة لتغيرات الرأي العام.</a:t>
              </a:r>
              <a:endParaRPr lang="en-US" sz="1550" dirty="0"/>
            </a:p>
          </p:txBody>
        </p:sp>
      </p:grpSp>
      <p:grpSp>
        <p:nvGrpSpPr>
          <p:cNvPr id="23" name="Group 22">
            <a:extLst>
              <a:ext uri="{FF2B5EF4-FFF2-40B4-BE49-F238E27FC236}">
                <a16:creationId xmlns:a16="http://schemas.microsoft.com/office/drawing/2014/main" id="{DF71C5DE-CF24-D55C-5DEB-E5278818182E}"/>
              </a:ext>
            </a:extLst>
          </p:cNvPr>
          <p:cNvGrpSpPr/>
          <p:nvPr/>
        </p:nvGrpSpPr>
        <p:grpSpPr>
          <a:xfrm>
            <a:off x="202690" y="3429000"/>
            <a:ext cx="11816270" cy="3349474"/>
            <a:chOff x="621391" y="1351597"/>
            <a:chExt cx="13215219" cy="5625466"/>
          </a:xfrm>
        </p:grpSpPr>
        <p:sp>
          <p:nvSpPr>
            <p:cNvPr id="9" name="Text 0"/>
            <p:cNvSpPr/>
            <p:nvPr/>
          </p:nvSpPr>
          <p:spPr>
            <a:xfrm>
              <a:off x="7860976" y="1351597"/>
              <a:ext cx="5970984" cy="620078"/>
            </a:xfrm>
            <a:prstGeom prst="rect">
              <a:avLst/>
            </a:prstGeom>
            <a:noFill/>
            <a:ln/>
          </p:spPr>
          <p:txBody>
            <a:bodyPr wrap="none" lIns="0" tIns="0" rIns="0" bIns="0" rtlCol="0" anchor="t"/>
            <a:lstStyle/>
            <a:p>
              <a:pPr marL="0" indent="0" algn="just" rtl="1">
                <a:lnSpc>
                  <a:spcPts val="4850"/>
                </a:lnSpc>
                <a:buNone/>
              </a:pPr>
              <a:r>
                <a:rPr lang="en-US" sz="2400" b="1" dirty="0">
                  <a:solidFill>
                    <a:srgbClr val="403CCF"/>
                  </a:solidFill>
                  <a:latin typeface="Alexandria" pitchFamily="34" charset="0"/>
                  <a:ea typeface="Alexandria" pitchFamily="34" charset="-122"/>
                  <a:cs typeface="Alexandria" pitchFamily="34" charset="-120"/>
                </a:rPr>
                <a:t>مزايا تحليل البيانات الضخمة</a:t>
              </a:r>
              <a:endParaRPr lang="en-US" sz="2400" b="1" dirty="0"/>
            </a:p>
          </p:txBody>
        </p:sp>
        <p:sp>
          <p:nvSpPr>
            <p:cNvPr id="10" name="Shape 1"/>
            <p:cNvSpPr/>
            <p:nvPr/>
          </p:nvSpPr>
          <p:spPr>
            <a:xfrm>
              <a:off x="7414379" y="2269331"/>
              <a:ext cx="6422231" cy="2254687"/>
            </a:xfrm>
            <a:prstGeom prst="roundRect">
              <a:avLst>
                <a:gd name="adj" fmla="val 1320"/>
              </a:avLst>
            </a:prstGeom>
            <a:solidFill>
              <a:srgbClr val="EAE8F3"/>
            </a:solidFill>
            <a:ln/>
          </p:spPr>
          <p:txBody>
            <a:bodyPr/>
            <a:lstStyle/>
            <a:p>
              <a:pPr algn="just"/>
              <a:endParaRPr lang="en-US"/>
            </a:p>
          </p:txBody>
        </p:sp>
        <p:pic>
          <p:nvPicPr>
            <p:cNvPr id="11" name="Image 0" descr="preencoded.png"/>
            <p:cNvPicPr>
              <a:picLocks noChangeAspect="1"/>
            </p:cNvPicPr>
            <p:nvPr/>
          </p:nvPicPr>
          <p:blipFill>
            <a:blip r:embed="rId3"/>
            <a:stretch>
              <a:fillRect/>
            </a:stretch>
          </p:blipFill>
          <p:spPr>
            <a:xfrm>
              <a:off x="13042940" y="2467689"/>
              <a:ext cx="595313" cy="595313"/>
            </a:xfrm>
            <a:prstGeom prst="rect">
              <a:avLst/>
            </a:prstGeom>
          </p:spPr>
        </p:pic>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06651" y="2631281"/>
              <a:ext cx="267891" cy="267891"/>
            </a:xfrm>
            <a:prstGeom prst="rect">
              <a:avLst/>
            </a:prstGeom>
          </p:spPr>
        </p:pic>
        <p:sp>
          <p:nvSpPr>
            <p:cNvPr id="13" name="Text 2"/>
            <p:cNvSpPr/>
            <p:nvPr/>
          </p:nvSpPr>
          <p:spPr>
            <a:xfrm>
              <a:off x="10398324" y="2557531"/>
              <a:ext cx="248090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الرصد اللحظي</a:t>
              </a:r>
              <a:endParaRPr lang="en-US" sz="1950" dirty="0"/>
            </a:p>
          </p:txBody>
        </p:sp>
        <p:sp>
          <p:nvSpPr>
            <p:cNvPr id="14" name="Text 3"/>
            <p:cNvSpPr/>
            <p:nvPr/>
          </p:nvSpPr>
          <p:spPr>
            <a:xfrm>
              <a:off x="7612738" y="3270108"/>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متابعة التفاعلات والنقاشات في الزمن الحقيقي عبر جميع المنصات الرقمية</a:t>
              </a:r>
              <a:endParaRPr lang="en-US" sz="1550" dirty="0"/>
            </a:p>
          </p:txBody>
        </p:sp>
        <p:sp>
          <p:nvSpPr>
            <p:cNvPr id="15" name="Shape 4"/>
            <p:cNvSpPr/>
            <p:nvPr/>
          </p:nvSpPr>
          <p:spPr>
            <a:xfrm>
              <a:off x="793790" y="2269331"/>
              <a:ext cx="6422231" cy="2254687"/>
            </a:xfrm>
            <a:prstGeom prst="roundRect">
              <a:avLst>
                <a:gd name="adj" fmla="val 1320"/>
              </a:avLst>
            </a:prstGeom>
            <a:solidFill>
              <a:srgbClr val="EAE8F3"/>
            </a:solidFill>
            <a:ln/>
          </p:spPr>
          <p:txBody>
            <a:bodyPr/>
            <a:lstStyle/>
            <a:p>
              <a:pPr algn="just"/>
              <a:endParaRPr lang="en-US"/>
            </a:p>
          </p:txBody>
        </p:sp>
        <p:pic>
          <p:nvPicPr>
            <p:cNvPr id="16" name="Image 2" descr="preencoded.png"/>
            <p:cNvPicPr>
              <a:picLocks noChangeAspect="1"/>
            </p:cNvPicPr>
            <p:nvPr/>
          </p:nvPicPr>
          <p:blipFill>
            <a:blip r:embed="rId5"/>
            <a:stretch>
              <a:fillRect/>
            </a:stretch>
          </p:blipFill>
          <p:spPr>
            <a:xfrm>
              <a:off x="6422350" y="2467689"/>
              <a:ext cx="595313" cy="595313"/>
            </a:xfrm>
            <a:prstGeom prst="rect">
              <a:avLst/>
            </a:prstGeom>
          </p:spPr>
        </p:pic>
        <p:pic>
          <p:nvPicPr>
            <p:cNvPr id="1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586061" y="2631281"/>
              <a:ext cx="267891" cy="267891"/>
            </a:xfrm>
            <a:prstGeom prst="rect">
              <a:avLst/>
            </a:prstGeom>
          </p:spPr>
        </p:pic>
        <p:sp>
          <p:nvSpPr>
            <p:cNvPr id="18" name="Text 5"/>
            <p:cNvSpPr/>
            <p:nvPr/>
          </p:nvSpPr>
          <p:spPr>
            <a:xfrm>
              <a:off x="3078955" y="2402450"/>
              <a:ext cx="3145036"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اتخاذ قرارات مبنية على الأدلة</a:t>
              </a:r>
              <a:endParaRPr lang="en-US" sz="1950" dirty="0"/>
            </a:p>
          </p:txBody>
        </p:sp>
        <p:sp>
          <p:nvSpPr>
            <p:cNvPr id="19" name="Text 6"/>
            <p:cNvSpPr/>
            <p:nvPr/>
          </p:nvSpPr>
          <p:spPr>
            <a:xfrm>
              <a:off x="992148" y="3242942"/>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البيانات الخام إلى رؤى استراتيجية واضحة تدعم التخطيط الاتصالي</a:t>
              </a:r>
              <a:endParaRPr lang="en-US" sz="1550" dirty="0"/>
            </a:p>
          </p:txBody>
        </p:sp>
        <p:sp>
          <p:nvSpPr>
            <p:cNvPr id="20" name="Shape 7"/>
            <p:cNvSpPr/>
            <p:nvPr/>
          </p:nvSpPr>
          <p:spPr>
            <a:xfrm>
              <a:off x="7414379" y="4722376"/>
              <a:ext cx="6422231" cy="2254687"/>
            </a:xfrm>
            <a:prstGeom prst="roundRect">
              <a:avLst>
                <a:gd name="adj" fmla="val 1320"/>
              </a:avLst>
            </a:prstGeom>
            <a:solidFill>
              <a:srgbClr val="EAE8F3"/>
            </a:solidFill>
            <a:ln/>
          </p:spPr>
          <p:txBody>
            <a:bodyPr/>
            <a:lstStyle/>
            <a:p>
              <a:pPr algn="just"/>
              <a:endParaRPr lang="en-US"/>
            </a:p>
          </p:txBody>
        </p:sp>
        <p:pic>
          <p:nvPicPr>
            <p:cNvPr id="21" name="Image 4" descr="preencoded.png"/>
            <p:cNvPicPr>
              <a:picLocks noChangeAspect="1"/>
            </p:cNvPicPr>
            <p:nvPr/>
          </p:nvPicPr>
          <p:blipFill>
            <a:blip r:embed="rId7"/>
            <a:stretch>
              <a:fillRect/>
            </a:stretch>
          </p:blipFill>
          <p:spPr>
            <a:xfrm>
              <a:off x="13042940" y="4920734"/>
              <a:ext cx="595313" cy="595313"/>
            </a:xfrm>
            <a:prstGeom prst="rect">
              <a:avLst/>
            </a:prstGeom>
          </p:spPr>
        </p:pic>
        <p:pic>
          <p:nvPicPr>
            <p:cNvPr id="22"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3206651" y="5084326"/>
              <a:ext cx="267891" cy="267891"/>
            </a:xfrm>
            <a:prstGeom prst="rect">
              <a:avLst/>
            </a:prstGeom>
          </p:spPr>
        </p:pic>
        <p:sp>
          <p:nvSpPr>
            <p:cNvPr id="24" name="Text 8"/>
            <p:cNvSpPr/>
            <p:nvPr/>
          </p:nvSpPr>
          <p:spPr>
            <a:xfrm>
              <a:off x="10398323" y="4968580"/>
              <a:ext cx="248090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فهم عميق للجمهور</a:t>
              </a:r>
              <a:endParaRPr lang="en-US" sz="1950" dirty="0"/>
            </a:p>
          </p:txBody>
        </p:sp>
        <p:sp>
          <p:nvSpPr>
            <p:cNvPr id="25" name="Text 9"/>
            <p:cNvSpPr/>
            <p:nvPr/>
          </p:nvSpPr>
          <p:spPr>
            <a:xfrm>
              <a:off x="7727751" y="5730130"/>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تحليل شامل لسلوكيات وتفضيلات الجمهور المستهدف عبر قنوات متعددة</a:t>
              </a:r>
              <a:endParaRPr lang="en-US" sz="1550" dirty="0"/>
            </a:p>
          </p:txBody>
        </p:sp>
        <p:sp>
          <p:nvSpPr>
            <p:cNvPr id="26" name="Shape 10"/>
            <p:cNvSpPr/>
            <p:nvPr/>
          </p:nvSpPr>
          <p:spPr>
            <a:xfrm>
              <a:off x="621391" y="4657137"/>
              <a:ext cx="6422230" cy="2254687"/>
            </a:xfrm>
            <a:prstGeom prst="roundRect">
              <a:avLst>
                <a:gd name="adj" fmla="val 1320"/>
              </a:avLst>
            </a:prstGeom>
            <a:solidFill>
              <a:srgbClr val="EAE8F3"/>
            </a:solidFill>
            <a:ln/>
          </p:spPr>
          <p:txBody>
            <a:bodyPr/>
            <a:lstStyle/>
            <a:p>
              <a:pPr algn="just"/>
              <a:endParaRPr lang="en-US"/>
            </a:p>
          </p:txBody>
        </p:sp>
        <p:pic>
          <p:nvPicPr>
            <p:cNvPr id="27" name="Image 6" descr="preencoded.png"/>
            <p:cNvPicPr>
              <a:picLocks noChangeAspect="1"/>
            </p:cNvPicPr>
            <p:nvPr/>
          </p:nvPicPr>
          <p:blipFill>
            <a:blip r:embed="rId9"/>
            <a:stretch>
              <a:fillRect/>
            </a:stretch>
          </p:blipFill>
          <p:spPr>
            <a:xfrm>
              <a:off x="6422350" y="4920734"/>
              <a:ext cx="595313" cy="595313"/>
            </a:xfrm>
            <a:prstGeom prst="rect">
              <a:avLst/>
            </a:prstGeom>
          </p:spPr>
        </p:pic>
        <p:pic>
          <p:nvPicPr>
            <p:cNvPr id="28"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586061" y="5084326"/>
              <a:ext cx="267891" cy="267891"/>
            </a:xfrm>
            <a:prstGeom prst="rect">
              <a:avLst/>
            </a:prstGeom>
          </p:spPr>
        </p:pic>
        <p:sp>
          <p:nvSpPr>
            <p:cNvPr id="30" name="Text 11"/>
            <p:cNvSpPr/>
            <p:nvPr/>
          </p:nvSpPr>
          <p:spPr>
            <a:xfrm>
              <a:off x="3580687" y="4908112"/>
              <a:ext cx="269938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إدارة السمعة المؤسسية</a:t>
              </a:r>
              <a:endParaRPr lang="en-US" sz="1950" dirty="0"/>
            </a:p>
          </p:txBody>
        </p:sp>
        <p:sp>
          <p:nvSpPr>
            <p:cNvPr id="31" name="Text 12"/>
            <p:cNvSpPr/>
            <p:nvPr/>
          </p:nvSpPr>
          <p:spPr>
            <a:xfrm>
              <a:off x="1002048" y="5739985"/>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قياس وتحسين الصورة الذهنية للمؤسسة استناداً إلى بيانات موضوعية دقيقة</a:t>
              </a:r>
              <a:endParaRPr lang="en-US" sz="1550" dirty="0"/>
            </a:p>
          </p:txBody>
        </p:sp>
      </p:grpSp>
    </p:spTree>
    <p:extLst>
      <p:ext uri="{BB962C8B-B14F-4D97-AF65-F5344CB8AC3E}">
        <p14:creationId xmlns:p14="http://schemas.microsoft.com/office/powerpoint/2010/main" val="248603959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AD6B1-CB16-6324-50BF-889A39F51B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3B03CC-9499-2A82-2184-573437C4DF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4937A0-70EE-29CE-5A65-D4D6161221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7F8B86A9-A1A9-FEB8-03C1-B448A5839E78}"/>
              </a:ext>
            </a:extLst>
          </p:cNvPr>
          <p:cNvGrpSpPr/>
          <p:nvPr/>
        </p:nvGrpSpPr>
        <p:grpSpPr>
          <a:xfrm>
            <a:off x="379142" y="617697"/>
            <a:ext cx="11633944" cy="2599134"/>
            <a:chOff x="6073140" y="888325"/>
            <a:chExt cx="7817830" cy="2599134"/>
          </a:xfrm>
        </p:grpSpPr>
        <p:sp>
          <p:nvSpPr>
            <p:cNvPr id="3" name="Text 0">
              <a:extLst>
                <a:ext uri="{FF2B5EF4-FFF2-40B4-BE49-F238E27FC236}">
                  <a16:creationId xmlns:a16="http://schemas.microsoft.com/office/drawing/2014/main" id="{117C5A7A-1946-B8BF-ABAD-2C6463A2D2F5}"/>
                </a:ext>
              </a:extLst>
            </p:cNvPr>
            <p:cNvSpPr/>
            <p:nvPr/>
          </p:nvSpPr>
          <p:spPr>
            <a:xfrm>
              <a:off x="6073140" y="888325"/>
              <a:ext cx="7809190" cy="584359"/>
            </a:xfrm>
            <a:prstGeom prst="rect">
              <a:avLst/>
            </a:prstGeom>
            <a:noFill/>
            <a:ln/>
          </p:spPr>
          <p:txBody>
            <a:bodyPr wrap="none" lIns="0" tIns="0" rIns="0" bIns="0" rtlCol="0" anchor="t"/>
            <a:lstStyle/>
            <a:p>
              <a:pPr marL="0" indent="0" algn="r" rtl="1">
                <a:lnSpc>
                  <a:spcPts val="4600"/>
                </a:lnSpc>
                <a:buNone/>
              </a:pPr>
              <a:r>
                <a:rPr lang="en-US" sz="2400" b="1">
                  <a:solidFill>
                    <a:srgbClr val="403CCF"/>
                  </a:solidFill>
                  <a:latin typeface="Alexandria" pitchFamily="34" charset="0"/>
                  <a:ea typeface="Alexandria" pitchFamily="34" charset="-122"/>
                  <a:cs typeface="Alexandria" pitchFamily="34" charset="-120"/>
                </a:rPr>
                <a:t>تحليل المشاعر</a:t>
              </a:r>
              <a:r>
                <a:rPr lang="ar-EG" sz="2400" b="1">
                  <a:solidFill>
                    <a:srgbClr val="403CCF"/>
                  </a:solidFill>
                  <a:latin typeface="Alexandria" pitchFamily="34" charset="0"/>
                  <a:ea typeface="Alexandria" pitchFamily="34" charset="-122"/>
                  <a:cs typeface="Alexandria" pitchFamily="34" charset="-120"/>
                </a:rPr>
                <a:t>:</a:t>
              </a:r>
              <a:r>
                <a:rPr lang="en-US" sz="2400" b="1">
                  <a:solidFill>
                    <a:srgbClr val="403CCF"/>
                  </a:solidFill>
                  <a:latin typeface="Alexandria" pitchFamily="34" charset="0"/>
                  <a:ea typeface="Alexandria" pitchFamily="34" charset="-122"/>
                  <a:cs typeface="Alexandria" pitchFamily="34" charset="-120"/>
                </a:rPr>
                <a:t> </a:t>
              </a:r>
              <a:r>
                <a:rPr lang="en-US" sz="2400" b="1" dirty="0">
                  <a:solidFill>
                    <a:srgbClr val="403CCF"/>
                  </a:solidFill>
                  <a:latin typeface="Alexandria" pitchFamily="34" charset="0"/>
                  <a:ea typeface="Alexandria" pitchFamily="34" charset="-122"/>
                  <a:cs typeface="Alexandria" pitchFamily="34" charset="-120"/>
                </a:rPr>
                <a:t>قراءة عواطف الجمهور</a:t>
              </a:r>
              <a:endParaRPr lang="en-US" sz="2400" b="1" dirty="0"/>
            </a:p>
          </p:txBody>
        </p:sp>
        <p:sp>
          <p:nvSpPr>
            <p:cNvPr id="32" name="Text 1">
              <a:extLst>
                <a:ext uri="{FF2B5EF4-FFF2-40B4-BE49-F238E27FC236}">
                  <a16:creationId xmlns:a16="http://schemas.microsoft.com/office/drawing/2014/main" id="{02BC3FD7-C829-6085-E6F5-2B5C58E33B79}"/>
                </a:ext>
              </a:extLst>
            </p:cNvPr>
            <p:cNvSpPr/>
            <p:nvPr/>
          </p:nvSpPr>
          <p:spPr>
            <a:xfrm>
              <a:off x="9876949" y="1566148"/>
              <a:ext cx="4013002" cy="350639"/>
            </a:xfrm>
            <a:prstGeom prst="rect">
              <a:avLst/>
            </a:prstGeom>
            <a:noFill/>
            <a:ln/>
          </p:spPr>
          <p:txBody>
            <a:bodyPr wrap="none" lIns="0" tIns="0" rIns="0" bIns="0" rtlCol="0" anchor="t"/>
            <a:lstStyle/>
            <a:p>
              <a:pPr marL="0" indent="0" algn="r" rtl="1">
                <a:lnSpc>
                  <a:spcPts val="2750"/>
                </a:lnSpc>
                <a:buNone/>
              </a:pPr>
              <a:r>
                <a:rPr lang="en-US" sz="2000" dirty="0">
                  <a:solidFill>
                    <a:srgbClr val="403CCF"/>
                  </a:solidFill>
                  <a:latin typeface="Alexandria" pitchFamily="34" charset="0"/>
                  <a:ea typeface="Alexandria" pitchFamily="34" charset="-122"/>
                  <a:cs typeface="Alexandria" pitchFamily="34" charset="-120"/>
                </a:rPr>
                <a:t>منهج حديث في فهم الانطباعات</a:t>
              </a:r>
              <a:endParaRPr lang="en-US" sz="2000" dirty="0"/>
            </a:p>
          </p:txBody>
        </p:sp>
        <p:sp>
          <p:nvSpPr>
            <p:cNvPr id="33" name="Text 2">
              <a:extLst>
                <a:ext uri="{FF2B5EF4-FFF2-40B4-BE49-F238E27FC236}">
                  <a16:creationId xmlns:a16="http://schemas.microsoft.com/office/drawing/2014/main" id="{09E1F0A7-6895-46D5-E31B-B192AF4694FC}"/>
                </a:ext>
              </a:extLst>
            </p:cNvPr>
            <p:cNvSpPr/>
            <p:nvPr/>
          </p:nvSpPr>
          <p:spPr>
            <a:xfrm>
              <a:off x="6185541" y="2103715"/>
              <a:ext cx="7704410" cy="897612"/>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منهج حديث يعتمد على الذكاء الاصطناعي لفهم الانطباعات العاطفية للجمهور تجاه المؤسسة أو الحملات الإعلامية. يستخدم في قياس أثر البيانات الاتصالية وتحديد المناطق التي تتطلب تحسينات في الاستراتيجية الإعلامية.</a:t>
              </a:r>
              <a:endParaRPr lang="en-US" sz="1450" dirty="0"/>
            </a:p>
          </p:txBody>
        </p:sp>
        <p:sp>
          <p:nvSpPr>
            <p:cNvPr id="34" name="Text 3">
              <a:extLst>
                <a:ext uri="{FF2B5EF4-FFF2-40B4-BE49-F238E27FC236}">
                  <a16:creationId xmlns:a16="http://schemas.microsoft.com/office/drawing/2014/main" id="{6715AB9D-27FB-54A1-2485-804EB452F5D2}"/>
                </a:ext>
              </a:extLst>
            </p:cNvPr>
            <p:cNvSpPr/>
            <p:nvPr/>
          </p:nvSpPr>
          <p:spPr>
            <a:xfrm>
              <a:off x="6186560" y="2889051"/>
              <a:ext cx="7704410" cy="598408"/>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يساعد تحليل المشاعر في التنبؤ بالأزمات عبر اكتشاف التحوّل السلبي في مشاعر الجمهور مبكراً، مما يمنح المؤسسات فرصة الاستجابة الاستباقية.</a:t>
              </a:r>
              <a:endParaRPr lang="en-US" sz="1450" dirty="0"/>
            </a:p>
          </p:txBody>
        </p:sp>
      </p:grpSp>
      <p:grpSp>
        <p:nvGrpSpPr>
          <p:cNvPr id="35" name="Group 34">
            <a:extLst>
              <a:ext uri="{FF2B5EF4-FFF2-40B4-BE49-F238E27FC236}">
                <a16:creationId xmlns:a16="http://schemas.microsoft.com/office/drawing/2014/main" id="{B00372E8-E464-B1EA-423E-ADC354653C15}"/>
              </a:ext>
            </a:extLst>
          </p:cNvPr>
          <p:cNvGrpSpPr/>
          <p:nvPr/>
        </p:nvGrpSpPr>
        <p:grpSpPr>
          <a:xfrm>
            <a:off x="288416" y="3361730"/>
            <a:ext cx="11621087" cy="3314819"/>
            <a:chOff x="793790" y="1564838"/>
            <a:chExt cx="13042821" cy="5266016"/>
          </a:xfrm>
        </p:grpSpPr>
        <p:sp>
          <p:nvSpPr>
            <p:cNvPr id="36" name="Text 0">
              <a:extLst>
                <a:ext uri="{FF2B5EF4-FFF2-40B4-BE49-F238E27FC236}">
                  <a16:creationId xmlns:a16="http://schemas.microsoft.com/office/drawing/2014/main" id="{84BF7C69-5046-72AB-58AA-32B44F24F9C3}"/>
                </a:ext>
              </a:extLst>
            </p:cNvPr>
            <p:cNvSpPr/>
            <p:nvPr/>
          </p:nvSpPr>
          <p:spPr>
            <a:xfrm>
              <a:off x="8554164" y="1564838"/>
              <a:ext cx="5282446"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آلية عمل تحليل المشاعر</a:t>
              </a:r>
              <a:endParaRPr lang="en-US" sz="2400" b="1" dirty="0"/>
            </a:p>
          </p:txBody>
        </p:sp>
        <p:pic>
          <p:nvPicPr>
            <p:cNvPr id="37" name="Image 0" descr="preencoded.png">
              <a:extLst>
                <a:ext uri="{FF2B5EF4-FFF2-40B4-BE49-F238E27FC236}">
                  <a16:creationId xmlns:a16="http://schemas.microsoft.com/office/drawing/2014/main" id="{D30866A5-F33E-91F9-CDFF-76613E1B7F9E}"/>
                </a:ext>
              </a:extLst>
            </p:cNvPr>
            <p:cNvPicPr>
              <a:picLocks noChangeAspect="1"/>
            </p:cNvPicPr>
            <p:nvPr/>
          </p:nvPicPr>
          <p:blipFill>
            <a:blip r:embed="rId3"/>
            <a:stretch>
              <a:fillRect/>
            </a:stretch>
          </p:blipFill>
          <p:spPr>
            <a:xfrm>
              <a:off x="7315200" y="2415540"/>
              <a:ext cx="6521410" cy="793790"/>
            </a:xfrm>
            <a:prstGeom prst="rect">
              <a:avLst/>
            </a:prstGeom>
          </p:spPr>
        </p:pic>
        <p:sp>
          <p:nvSpPr>
            <p:cNvPr id="38" name="Text 1">
              <a:extLst>
                <a:ext uri="{FF2B5EF4-FFF2-40B4-BE49-F238E27FC236}">
                  <a16:creationId xmlns:a16="http://schemas.microsoft.com/office/drawing/2014/main" id="{731F433D-40B7-1B85-E8FE-2E279F5B11E4}"/>
                </a:ext>
              </a:extLst>
            </p:cNvPr>
            <p:cNvSpPr/>
            <p:nvPr/>
          </p:nvSpPr>
          <p:spPr>
            <a:xfrm>
              <a:off x="11157347" y="260054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جمع البيانات</a:t>
              </a:r>
              <a:endParaRPr lang="en-US" sz="1950" dirty="0"/>
            </a:p>
          </p:txBody>
        </p:sp>
        <p:sp>
          <p:nvSpPr>
            <p:cNvPr id="39" name="Text 2">
              <a:extLst>
                <a:ext uri="{FF2B5EF4-FFF2-40B4-BE49-F238E27FC236}">
                  <a16:creationId xmlns:a16="http://schemas.microsoft.com/office/drawing/2014/main" id="{7839D14D-F3FF-F5B7-07EE-D9756B7C3E27}"/>
                </a:ext>
              </a:extLst>
            </p:cNvPr>
            <p:cNvSpPr/>
            <p:nvPr/>
          </p:nvSpPr>
          <p:spPr>
            <a:xfrm>
              <a:off x="7537582" y="3407688"/>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رصد المحتوى الرقمي من مصادر متعددة</a:t>
              </a:r>
              <a:endParaRPr lang="en-US" sz="1550" dirty="0"/>
            </a:p>
          </p:txBody>
        </p:sp>
        <p:pic>
          <p:nvPicPr>
            <p:cNvPr id="40" name="Image 1" descr="preencoded.png">
              <a:extLst>
                <a:ext uri="{FF2B5EF4-FFF2-40B4-BE49-F238E27FC236}">
                  <a16:creationId xmlns:a16="http://schemas.microsoft.com/office/drawing/2014/main" id="{55DFDEFB-8A94-0531-8AC8-C91B4C4CC76C}"/>
                </a:ext>
              </a:extLst>
            </p:cNvPr>
            <p:cNvPicPr>
              <a:picLocks noChangeAspect="1"/>
            </p:cNvPicPr>
            <p:nvPr/>
          </p:nvPicPr>
          <p:blipFill>
            <a:blip r:embed="rId4"/>
            <a:stretch>
              <a:fillRect/>
            </a:stretch>
          </p:blipFill>
          <p:spPr>
            <a:xfrm>
              <a:off x="793790" y="2415540"/>
              <a:ext cx="6521410" cy="793790"/>
            </a:xfrm>
            <a:prstGeom prst="rect">
              <a:avLst/>
            </a:prstGeom>
          </p:spPr>
        </p:pic>
        <p:sp>
          <p:nvSpPr>
            <p:cNvPr id="41" name="Text 3">
              <a:extLst>
                <a:ext uri="{FF2B5EF4-FFF2-40B4-BE49-F238E27FC236}">
                  <a16:creationId xmlns:a16="http://schemas.microsoft.com/office/drawing/2014/main" id="{D909A34F-3FA9-DF52-AAAC-EE0A2CBD4086}"/>
                </a:ext>
              </a:extLst>
            </p:cNvPr>
            <p:cNvSpPr/>
            <p:nvPr/>
          </p:nvSpPr>
          <p:spPr>
            <a:xfrm>
              <a:off x="4593751" y="260054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اللغة</a:t>
              </a:r>
              <a:endParaRPr lang="en-US" sz="1950" dirty="0"/>
            </a:p>
          </p:txBody>
        </p:sp>
        <p:sp>
          <p:nvSpPr>
            <p:cNvPr id="42" name="Text 4">
              <a:extLst>
                <a:ext uri="{FF2B5EF4-FFF2-40B4-BE49-F238E27FC236}">
                  <a16:creationId xmlns:a16="http://schemas.microsoft.com/office/drawing/2014/main" id="{75CCBA33-3131-7607-FB38-F2462283F84C}"/>
                </a:ext>
              </a:extLst>
            </p:cNvPr>
            <p:cNvSpPr/>
            <p:nvPr/>
          </p:nvSpPr>
          <p:spPr>
            <a:xfrm>
              <a:off x="992148" y="3351907"/>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معالجة النصوص والكشف عن النبرة والسياق</a:t>
              </a:r>
              <a:endParaRPr lang="en-US" sz="1550" dirty="0"/>
            </a:p>
          </p:txBody>
        </p:sp>
        <p:pic>
          <p:nvPicPr>
            <p:cNvPr id="43" name="Image 2" descr="preencoded.png">
              <a:extLst>
                <a:ext uri="{FF2B5EF4-FFF2-40B4-BE49-F238E27FC236}">
                  <a16:creationId xmlns:a16="http://schemas.microsoft.com/office/drawing/2014/main" id="{1D679297-493F-473E-BE18-0335DEA76389}"/>
                </a:ext>
              </a:extLst>
            </p:cNvPr>
            <p:cNvPicPr>
              <a:picLocks noChangeAspect="1"/>
            </p:cNvPicPr>
            <p:nvPr/>
          </p:nvPicPr>
          <p:blipFill>
            <a:blip r:embed="rId5"/>
            <a:stretch>
              <a:fillRect/>
            </a:stretch>
          </p:blipFill>
          <p:spPr>
            <a:xfrm>
              <a:off x="7315200" y="4352806"/>
              <a:ext cx="6521410" cy="793790"/>
            </a:xfrm>
            <a:prstGeom prst="rect">
              <a:avLst/>
            </a:prstGeom>
          </p:spPr>
        </p:pic>
        <p:sp>
          <p:nvSpPr>
            <p:cNvPr id="44" name="Text 5">
              <a:extLst>
                <a:ext uri="{FF2B5EF4-FFF2-40B4-BE49-F238E27FC236}">
                  <a16:creationId xmlns:a16="http://schemas.microsoft.com/office/drawing/2014/main" id="{7AB808E2-AEB6-0620-5057-623099D33016}"/>
                </a:ext>
              </a:extLst>
            </p:cNvPr>
            <p:cNvSpPr/>
            <p:nvPr/>
          </p:nvSpPr>
          <p:spPr>
            <a:xfrm>
              <a:off x="11181370" y="4558546"/>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تصنيف المشاعر</a:t>
              </a:r>
              <a:endParaRPr lang="en-US" sz="1950" dirty="0"/>
            </a:p>
          </p:txBody>
        </p:sp>
        <p:sp>
          <p:nvSpPr>
            <p:cNvPr id="45" name="Text 6">
              <a:extLst>
                <a:ext uri="{FF2B5EF4-FFF2-40B4-BE49-F238E27FC236}">
                  <a16:creationId xmlns:a16="http://schemas.microsoft.com/office/drawing/2014/main" id="{6777A694-9E02-3C90-7857-3C640AF109FD}"/>
                </a:ext>
              </a:extLst>
            </p:cNvPr>
            <p:cNvSpPr/>
            <p:nvPr/>
          </p:nvSpPr>
          <p:spPr>
            <a:xfrm>
              <a:off x="7711916" y="5456635"/>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المشاعر الإيجابية والسلبية والمحايدة</a:t>
              </a:r>
              <a:endParaRPr lang="en-US" sz="1550" dirty="0"/>
            </a:p>
          </p:txBody>
        </p:sp>
        <p:pic>
          <p:nvPicPr>
            <p:cNvPr id="46" name="Image 3" descr="preencoded.png">
              <a:extLst>
                <a:ext uri="{FF2B5EF4-FFF2-40B4-BE49-F238E27FC236}">
                  <a16:creationId xmlns:a16="http://schemas.microsoft.com/office/drawing/2014/main" id="{418518ED-1D99-717C-876A-8EC8124C70F1}"/>
                </a:ext>
              </a:extLst>
            </p:cNvPr>
            <p:cNvPicPr>
              <a:picLocks noChangeAspect="1"/>
            </p:cNvPicPr>
            <p:nvPr/>
          </p:nvPicPr>
          <p:blipFill>
            <a:blip r:embed="rId6"/>
            <a:stretch>
              <a:fillRect/>
            </a:stretch>
          </p:blipFill>
          <p:spPr>
            <a:xfrm>
              <a:off x="793790" y="4352806"/>
              <a:ext cx="6521410" cy="793790"/>
            </a:xfrm>
            <a:prstGeom prst="rect">
              <a:avLst/>
            </a:prstGeom>
          </p:spPr>
        </p:pic>
        <p:sp>
          <p:nvSpPr>
            <p:cNvPr id="47" name="Text 7">
              <a:extLst>
                <a:ext uri="{FF2B5EF4-FFF2-40B4-BE49-F238E27FC236}">
                  <a16:creationId xmlns:a16="http://schemas.microsoft.com/office/drawing/2014/main" id="{4C2E3664-309E-1EB6-F649-5ACFC6863823}"/>
                </a:ext>
              </a:extLst>
            </p:cNvPr>
            <p:cNvSpPr/>
            <p:nvPr/>
          </p:nvSpPr>
          <p:spPr>
            <a:xfrm>
              <a:off x="4659960" y="4625580"/>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استخلاص الرؤى</a:t>
              </a:r>
              <a:endParaRPr lang="en-US" sz="1950" dirty="0"/>
            </a:p>
          </p:txBody>
        </p:sp>
        <p:sp>
          <p:nvSpPr>
            <p:cNvPr id="48" name="Text 8">
              <a:extLst>
                <a:ext uri="{FF2B5EF4-FFF2-40B4-BE49-F238E27FC236}">
                  <a16:creationId xmlns:a16="http://schemas.microsoft.com/office/drawing/2014/main" id="{9CF64351-78D4-1321-FAB9-07EA4862FBAC}"/>
                </a:ext>
              </a:extLst>
            </p:cNvPr>
            <p:cNvSpPr/>
            <p:nvPr/>
          </p:nvSpPr>
          <p:spPr>
            <a:xfrm>
              <a:off x="1083346" y="5372104"/>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النتائج إلى توصيات استراتيجية</a:t>
              </a:r>
              <a:endParaRPr lang="en-US" sz="1550" dirty="0"/>
            </a:p>
          </p:txBody>
        </p:sp>
        <p:sp>
          <p:nvSpPr>
            <p:cNvPr id="49" name="Text 9">
              <a:extLst>
                <a:ext uri="{FF2B5EF4-FFF2-40B4-BE49-F238E27FC236}">
                  <a16:creationId xmlns:a16="http://schemas.microsoft.com/office/drawing/2014/main" id="{01264A97-D277-DD1D-AFE9-36E57945F720}"/>
                </a:ext>
              </a:extLst>
            </p:cNvPr>
            <p:cNvSpPr/>
            <p:nvPr/>
          </p:nvSpPr>
          <p:spPr>
            <a:xfrm>
              <a:off x="793790" y="6323368"/>
              <a:ext cx="13042821" cy="507486"/>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يتم تحليل المشاعر عبر أدوات آلية متطورة ترصد اللغة، النبرة، الرموز التعبيرية، والسياق الثقافي والاجتماعي للمحتوى الرقمي.</a:t>
              </a:r>
              <a:endParaRPr lang="en-US" sz="1550" dirty="0"/>
            </a:p>
          </p:txBody>
        </p:sp>
      </p:grpSp>
    </p:spTree>
    <p:extLst>
      <p:ext uri="{BB962C8B-B14F-4D97-AF65-F5344CB8AC3E}">
        <p14:creationId xmlns:p14="http://schemas.microsoft.com/office/powerpoint/2010/main" val="295309541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2D1DE-55AC-A6E0-FF5C-1033B8DCBB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A3288F-C99B-CD61-594C-0249546A4B2C}"/>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8B3D43-6806-EA80-A04D-862CF87E9FBE}"/>
              </a:ext>
            </a:extLst>
          </p:cNvPr>
          <p:cNvSpPr txBox="1"/>
          <p:nvPr/>
        </p:nvSpPr>
        <p:spPr>
          <a:xfrm>
            <a:off x="3245005" y="535286"/>
            <a:ext cx="609971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الابتكارات المنهجية والتوصيات المستقبلية</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D21CBB8-9B94-0A9E-8156-3DFEEC47120F}"/>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D3B2F5-0BBE-311A-61EB-73F94E9B8CB0}"/>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713614-41CF-E872-8BB1-2447DCA7CD3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12405A2-CC77-CF2E-B004-2A7CEE867B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8B58892-ABF3-98D6-F2D0-3628E2ED05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2" name="Group 21">
            <a:extLst>
              <a:ext uri="{FF2B5EF4-FFF2-40B4-BE49-F238E27FC236}">
                <a16:creationId xmlns:a16="http://schemas.microsoft.com/office/drawing/2014/main" id="{B0FA2F77-B4CB-3001-5F4D-D54CA615B99F}"/>
              </a:ext>
            </a:extLst>
          </p:cNvPr>
          <p:cNvGrpSpPr/>
          <p:nvPr/>
        </p:nvGrpSpPr>
        <p:grpSpPr>
          <a:xfrm>
            <a:off x="605324" y="1635085"/>
            <a:ext cx="11082770" cy="4078271"/>
            <a:chOff x="696635" y="3259336"/>
            <a:chExt cx="13237131" cy="4425672"/>
          </a:xfrm>
        </p:grpSpPr>
        <p:sp>
          <p:nvSpPr>
            <p:cNvPr id="2" name="Text 0"/>
            <p:cNvSpPr/>
            <p:nvPr/>
          </p:nvSpPr>
          <p:spPr>
            <a:xfrm>
              <a:off x="6416992" y="3259336"/>
              <a:ext cx="7516773" cy="622102"/>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نحو مناهج بحثية متكاملة ومبتكرة</a:t>
              </a:r>
              <a:endParaRPr lang="en-US" sz="2400" b="1" dirty="0"/>
            </a:p>
          </p:txBody>
        </p:sp>
        <p:sp>
          <p:nvSpPr>
            <p:cNvPr id="8" name="Shape 1"/>
            <p:cNvSpPr/>
            <p:nvPr/>
          </p:nvSpPr>
          <p:spPr>
            <a:xfrm>
              <a:off x="9654183" y="4752261"/>
              <a:ext cx="3981093" cy="198953"/>
            </a:xfrm>
            <a:prstGeom prst="roundRect">
              <a:avLst>
                <a:gd name="adj" fmla="val 15008"/>
              </a:avLst>
            </a:prstGeom>
            <a:solidFill>
              <a:srgbClr val="EAE8F3"/>
            </a:solidFill>
            <a:ln/>
          </p:spPr>
          <p:txBody>
            <a:bodyPr/>
            <a:lstStyle/>
            <a:p>
              <a:endParaRPr lang="en-US"/>
            </a:p>
          </p:txBody>
        </p:sp>
        <p:sp>
          <p:nvSpPr>
            <p:cNvPr id="9" name="Shape 2"/>
            <p:cNvSpPr/>
            <p:nvPr/>
          </p:nvSpPr>
          <p:spPr>
            <a:xfrm>
              <a:off x="13336667" y="4553129"/>
              <a:ext cx="597098" cy="597098"/>
            </a:xfrm>
            <a:prstGeom prst="roundRect">
              <a:avLst>
                <a:gd name="adj" fmla="val 76570"/>
              </a:avLst>
            </a:prstGeom>
            <a:solidFill>
              <a:srgbClr val="EAE8F3"/>
            </a:solidFill>
            <a:ln/>
          </p:spPr>
          <p:txBody>
            <a:bodyPr/>
            <a:lstStyle/>
            <a:p>
              <a:endParaRPr lang="en-US"/>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485971" y="4702433"/>
              <a:ext cx="298490" cy="298490"/>
            </a:xfrm>
            <a:prstGeom prst="rect">
              <a:avLst/>
            </a:prstGeom>
          </p:spPr>
        </p:pic>
        <p:sp>
          <p:nvSpPr>
            <p:cNvPr id="12" name="Text 3"/>
            <p:cNvSpPr/>
            <p:nvPr/>
          </p:nvSpPr>
          <p:spPr>
            <a:xfrm>
              <a:off x="11246644" y="5349240"/>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التكامل المنهجي</a:t>
              </a:r>
              <a:endParaRPr lang="en-US" sz="1950" dirty="0"/>
            </a:p>
          </p:txBody>
        </p:sp>
        <p:sp>
          <p:nvSpPr>
            <p:cNvPr id="13" name="Text 4"/>
            <p:cNvSpPr/>
            <p:nvPr/>
          </p:nvSpPr>
          <p:spPr>
            <a:xfrm>
              <a:off x="9853017" y="5779651"/>
              <a:ext cx="3881795" cy="636984"/>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دمج الأساليب الكمية والكيفية لتحقيق فهم أعمق وأشمل للظواهر المدروسة</a:t>
              </a:r>
              <a:endParaRPr lang="en-US" sz="1550" dirty="0"/>
            </a:p>
          </p:txBody>
        </p:sp>
        <p:sp>
          <p:nvSpPr>
            <p:cNvPr id="14" name="Shape 5"/>
            <p:cNvSpPr/>
            <p:nvPr/>
          </p:nvSpPr>
          <p:spPr>
            <a:xfrm>
              <a:off x="5175528" y="4453652"/>
              <a:ext cx="3981093" cy="198953"/>
            </a:xfrm>
            <a:prstGeom prst="roundRect">
              <a:avLst>
                <a:gd name="adj" fmla="val 15008"/>
              </a:avLst>
            </a:prstGeom>
            <a:solidFill>
              <a:srgbClr val="EAE8F3"/>
            </a:solidFill>
            <a:ln/>
          </p:spPr>
          <p:txBody>
            <a:bodyPr/>
            <a:lstStyle/>
            <a:p>
              <a:endParaRPr lang="en-US"/>
            </a:p>
          </p:txBody>
        </p:sp>
        <p:sp>
          <p:nvSpPr>
            <p:cNvPr id="15" name="Shape 6"/>
            <p:cNvSpPr/>
            <p:nvPr/>
          </p:nvSpPr>
          <p:spPr>
            <a:xfrm>
              <a:off x="8858012" y="4254520"/>
              <a:ext cx="597098" cy="597098"/>
            </a:xfrm>
            <a:prstGeom prst="roundRect">
              <a:avLst>
                <a:gd name="adj" fmla="val 76570"/>
              </a:avLst>
            </a:prstGeom>
            <a:solidFill>
              <a:srgbClr val="EAE8F3"/>
            </a:solidFill>
            <a:ln/>
          </p:spPr>
          <p:txBody>
            <a:bodyPr/>
            <a:lstStyle/>
            <a:p>
              <a:endParaRPr lang="en-US"/>
            </a:p>
          </p:txBody>
        </p:sp>
        <p:pic>
          <p:nvPicPr>
            <p:cNvPr id="16"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007316" y="4403824"/>
              <a:ext cx="298490" cy="298490"/>
            </a:xfrm>
            <a:prstGeom prst="rect">
              <a:avLst/>
            </a:prstGeom>
          </p:spPr>
        </p:pic>
        <p:sp>
          <p:nvSpPr>
            <p:cNvPr id="17" name="Text 7"/>
            <p:cNvSpPr/>
            <p:nvPr/>
          </p:nvSpPr>
          <p:spPr>
            <a:xfrm>
              <a:off x="6767989" y="5050631"/>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التبرير العلمي</a:t>
              </a:r>
              <a:endParaRPr lang="en-US" sz="1950" dirty="0"/>
            </a:p>
          </p:txBody>
        </p:sp>
        <p:sp>
          <p:nvSpPr>
            <p:cNvPr id="18" name="Text 8"/>
            <p:cNvSpPr/>
            <p:nvPr/>
          </p:nvSpPr>
          <p:spPr>
            <a:xfrm>
              <a:off x="5374362" y="5481042"/>
              <a:ext cx="3881795" cy="636984"/>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ضرورة تبرير اختيار المنهج البحثي وربطه بالتطورات التكنولوجية والسياق المعرفي</a:t>
              </a:r>
              <a:endParaRPr lang="en-US" sz="1550" dirty="0"/>
            </a:p>
          </p:txBody>
        </p:sp>
        <p:sp>
          <p:nvSpPr>
            <p:cNvPr id="19" name="Shape 9"/>
            <p:cNvSpPr/>
            <p:nvPr/>
          </p:nvSpPr>
          <p:spPr>
            <a:xfrm>
              <a:off x="696873" y="4155162"/>
              <a:ext cx="3981093" cy="198953"/>
            </a:xfrm>
            <a:prstGeom prst="roundRect">
              <a:avLst>
                <a:gd name="adj" fmla="val 15008"/>
              </a:avLst>
            </a:prstGeom>
            <a:solidFill>
              <a:srgbClr val="EAE8F3"/>
            </a:solidFill>
            <a:ln/>
          </p:spPr>
          <p:txBody>
            <a:bodyPr/>
            <a:lstStyle/>
            <a:p>
              <a:endParaRPr lang="en-US"/>
            </a:p>
          </p:txBody>
        </p:sp>
        <p:sp>
          <p:nvSpPr>
            <p:cNvPr id="20" name="Shape 10"/>
            <p:cNvSpPr/>
            <p:nvPr/>
          </p:nvSpPr>
          <p:spPr>
            <a:xfrm>
              <a:off x="4379357" y="3956030"/>
              <a:ext cx="597098" cy="597098"/>
            </a:xfrm>
            <a:prstGeom prst="roundRect">
              <a:avLst>
                <a:gd name="adj" fmla="val 76570"/>
              </a:avLst>
            </a:prstGeom>
            <a:solidFill>
              <a:srgbClr val="EAE8F3"/>
            </a:solidFill>
            <a:ln/>
          </p:spPr>
          <p:txBody>
            <a:bodyPr/>
            <a:lstStyle/>
            <a:p>
              <a:endParaRPr lang="en-US"/>
            </a:p>
          </p:txBody>
        </p:sp>
        <p:pic>
          <p:nvPicPr>
            <p:cNvPr id="21"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528661" y="4105335"/>
              <a:ext cx="298490" cy="298490"/>
            </a:xfrm>
            <a:prstGeom prst="rect">
              <a:avLst/>
            </a:prstGeom>
          </p:spPr>
        </p:pic>
        <p:sp>
          <p:nvSpPr>
            <p:cNvPr id="23" name="Text 11"/>
            <p:cNvSpPr/>
            <p:nvPr/>
          </p:nvSpPr>
          <p:spPr>
            <a:xfrm>
              <a:off x="2289334" y="4752142"/>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الأخلاقيات البحثية</a:t>
              </a:r>
              <a:endParaRPr lang="en-US" sz="1950" dirty="0"/>
            </a:p>
          </p:txBody>
        </p:sp>
        <p:sp>
          <p:nvSpPr>
            <p:cNvPr id="24" name="Text 12"/>
            <p:cNvSpPr/>
            <p:nvPr/>
          </p:nvSpPr>
          <p:spPr>
            <a:xfrm>
              <a:off x="895707" y="5182553"/>
              <a:ext cx="3881795" cy="955477"/>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تطبيق أخلاقيات البحث العلمي واستخدام برمجيات قياس النزاهة الأكاديمية بشكل صارم</a:t>
              </a:r>
              <a:endParaRPr lang="en-US" sz="1550" dirty="0"/>
            </a:p>
          </p:txBody>
        </p:sp>
        <p:sp>
          <p:nvSpPr>
            <p:cNvPr id="26" name="Shape 13"/>
            <p:cNvSpPr/>
            <p:nvPr/>
          </p:nvSpPr>
          <p:spPr>
            <a:xfrm>
              <a:off x="696635" y="6839426"/>
              <a:ext cx="13237131" cy="845582"/>
            </a:xfrm>
            <a:prstGeom prst="roundRect">
              <a:avLst>
                <a:gd name="adj" fmla="val 3531"/>
              </a:avLst>
            </a:prstGeom>
            <a:solidFill>
              <a:srgbClr val="C3C2F0"/>
            </a:solidFill>
            <a:ln/>
          </p:spPr>
          <p:txBody>
            <a:bodyPr/>
            <a:lstStyle/>
            <a:p>
              <a:endParaRPr lang="en-US"/>
            </a:p>
          </p:txBody>
        </p:sp>
        <p:pic>
          <p:nvPicPr>
            <p:cNvPr id="27" name="Image 4" descr="preencoded.png"/>
            <p:cNvPicPr>
              <a:picLocks noChangeAspect="1"/>
            </p:cNvPicPr>
            <p:nvPr/>
          </p:nvPicPr>
          <p:blipFill>
            <a:blip r:embed="rId6"/>
            <a:stretch>
              <a:fillRect/>
            </a:stretch>
          </p:blipFill>
          <p:spPr>
            <a:xfrm>
              <a:off x="895588" y="7134820"/>
              <a:ext cx="248722" cy="198953"/>
            </a:xfrm>
            <a:prstGeom prst="rect">
              <a:avLst/>
            </a:prstGeom>
          </p:spPr>
        </p:pic>
        <p:sp>
          <p:nvSpPr>
            <p:cNvPr id="28" name="Text 14"/>
            <p:cNvSpPr/>
            <p:nvPr/>
          </p:nvSpPr>
          <p:spPr>
            <a:xfrm>
              <a:off x="1343263" y="7088029"/>
              <a:ext cx="12391549" cy="318492"/>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الابتكار المنهجي ليس خيارًا بل ضرورة حتمية لمواكبة التطورات السريعة في مجال العلاقات العامة الرقمية</a:t>
              </a:r>
              <a:endParaRPr lang="en-US" sz="1550" dirty="0"/>
            </a:p>
          </p:txBody>
        </p:sp>
      </p:grpSp>
    </p:spTree>
    <p:extLst>
      <p:ext uri="{BB962C8B-B14F-4D97-AF65-F5344CB8AC3E}">
        <p14:creationId xmlns:p14="http://schemas.microsoft.com/office/powerpoint/2010/main" val="2341261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090C0-9F13-888D-439C-C55DF8E9F49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EFE21F-60AF-CD18-BD1C-FE05075CC77F}"/>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5B7E131-287F-9B6D-34F9-B576AE3F9910}"/>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6B0E5BF-05A4-118C-BD84-E910E15851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BC89F733-9EC8-C0F5-448A-5F7E19CEE33C}"/>
              </a:ext>
            </a:extLst>
          </p:cNvPr>
          <p:cNvGrpSpPr/>
          <p:nvPr/>
        </p:nvGrpSpPr>
        <p:grpSpPr>
          <a:xfrm>
            <a:off x="1037722" y="1493989"/>
            <a:ext cx="10312825" cy="4743811"/>
            <a:chOff x="793790" y="1323856"/>
            <a:chExt cx="13042820" cy="5581888"/>
          </a:xfrm>
        </p:grpSpPr>
        <p:sp>
          <p:nvSpPr>
            <p:cNvPr id="6" name="Text 0"/>
            <p:cNvSpPr/>
            <p:nvPr/>
          </p:nvSpPr>
          <p:spPr>
            <a:xfrm>
              <a:off x="7999571" y="1323856"/>
              <a:ext cx="5837039"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التوجيهات النهائية للباحثين</a:t>
              </a:r>
              <a:endParaRPr lang="en-US" sz="2800" dirty="0"/>
            </a:p>
          </p:txBody>
        </p:sp>
        <p:sp>
          <p:nvSpPr>
            <p:cNvPr id="7" name="Text 1"/>
            <p:cNvSpPr/>
            <p:nvPr/>
          </p:nvSpPr>
          <p:spPr>
            <a:xfrm>
              <a:off x="9597628" y="303418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الدقة</a:t>
              </a:r>
              <a:endParaRPr lang="en-US" sz="1950" dirty="0"/>
            </a:p>
          </p:txBody>
        </p:sp>
        <p:sp>
          <p:nvSpPr>
            <p:cNvPr id="8" name="Text 2"/>
            <p:cNvSpPr/>
            <p:nvPr/>
          </p:nvSpPr>
          <p:spPr>
            <a:xfrm>
              <a:off x="9597628" y="3463409"/>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في عرض البيانات والنتائج</a:t>
              </a:r>
              <a:endParaRPr lang="en-US" sz="1550" dirty="0"/>
            </a:p>
          </p:txBody>
        </p:sp>
        <p:pic>
          <p:nvPicPr>
            <p:cNvPr id="9" name="Image 0" descr="preencoded.png"/>
            <p:cNvPicPr>
              <a:picLocks noChangeAspect="1"/>
            </p:cNvPicPr>
            <p:nvPr/>
          </p:nvPicPr>
          <p:blipFill>
            <a:blip r:embed="rId3"/>
            <a:stretch>
              <a:fillRect/>
            </a:stretch>
          </p:blipFill>
          <p:spPr>
            <a:xfrm>
              <a:off x="5032653" y="2340769"/>
              <a:ext cx="4564975" cy="4564975"/>
            </a:xfrm>
            <a:prstGeom prst="rect">
              <a:avLst/>
            </a:prstGeom>
          </p:spPr>
        </p:pic>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126432" y="3792676"/>
              <a:ext cx="279083" cy="279083"/>
            </a:xfrm>
            <a:prstGeom prst="rect">
              <a:avLst/>
            </a:prstGeom>
          </p:spPr>
        </p:pic>
        <p:sp>
          <p:nvSpPr>
            <p:cNvPr id="11" name="Text 3"/>
            <p:cNvSpPr/>
            <p:nvPr/>
          </p:nvSpPr>
          <p:spPr>
            <a:xfrm>
              <a:off x="2551748" y="26289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الموضوعية</a:t>
              </a:r>
              <a:endParaRPr lang="en-US" sz="1950" dirty="0"/>
            </a:p>
          </p:txBody>
        </p:sp>
        <p:sp>
          <p:nvSpPr>
            <p:cNvPr id="12" name="Text 4"/>
            <p:cNvSpPr/>
            <p:nvPr/>
          </p:nvSpPr>
          <p:spPr>
            <a:xfrm>
              <a:off x="793790" y="3058120"/>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تحليل النتائج ومناقشتها</a:t>
              </a:r>
              <a:endParaRPr lang="en-US" sz="1550" dirty="0"/>
            </a:p>
          </p:txBody>
        </p:sp>
        <p:pic>
          <p:nvPicPr>
            <p:cNvPr id="13" name="Image 2" descr="preencoded.png"/>
            <p:cNvPicPr>
              <a:picLocks noChangeAspect="1"/>
            </p:cNvPicPr>
            <p:nvPr/>
          </p:nvPicPr>
          <p:blipFill>
            <a:blip r:embed="rId5"/>
            <a:stretch>
              <a:fillRect/>
            </a:stretch>
          </p:blipFill>
          <p:spPr>
            <a:xfrm>
              <a:off x="5032653" y="2340769"/>
              <a:ext cx="4564975" cy="4564975"/>
            </a:xfrm>
            <a:prstGeom prst="rect">
              <a:avLst/>
            </a:prstGeom>
          </p:spPr>
        </p:pic>
        <p:pic>
          <p:nvPicPr>
            <p:cNvPr id="14"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812220" y="3365599"/>
              <a:ext cx="279083" cy="279083"/>
            </a:xfrm>
            <a:prstGeom prst="rect">
              <a:avLst/>
            </a:prstGeom>
          </p:spPr>
        </p:pic>
        <p:sp>
          <p:nvSpPr>
            <p:cNvPr id="15" name="Text 5"/>
            <p:cNvSpPr/>
            <p:nvPr/>
          </p:nvSpPr>
          <p:spPr>
            <a:xfrm>
              <a:off x="2154912" y="424981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a:t>
              </a:r>
              <a:endParaRPr lang="en-US" sz="1950" dirty="0"/>
            </a:p>
          </p:txBody>
        </p:sp>
        <p:sp>
          <p:nvSpPr>
            <p:cNvPr id="16" name="Text 6"/>
            <p:cNvSpPr/>
            <p:nvPr/>
          </p:nvSpPr>
          <p:spPr>
            <a:xfrm>
              <a:off x="793790" y="4679037"/>
              <a:ext cx="384202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الإقرار بأوجه القصور</a:t>
              </a:r>
              <a:endParaRPr lang="en-US" sz="1550" dirty="0"/>
            </a:p>
          </p:txBody>
        </p:sp>
        <p:pic>
          <p:nvPicPr>
            <p:cNvPr id="17" name="Image 4" descr="preencoded.png"/>
            <p:cNvPicPr>
              <a:picLocks noChangeAspect="1"/>
            </p:cNvPicPr>
            <p:nvPr/>
          </p:nvPicPr>
          <p:blipFill>
            <a:blip r:embed="rId7"/>
            <a:stretch>
              <a:fillRect/>
            </a:stretch>
          </p:blipFill>
          <p:spPr>
            <a:xfrm>
              <a:off x="5032653" y="2340769"/>
              <a:ext cx="4564975" cy="4564975"/>
            </a:xfrm>
            <a:prstGeom prst="rect">
              <a:avLst/>
            </a:prstGeom>
          </p:spPr>
        </p:pic>
        <p:pic>
          <p:nvPicPr>
            <p:cNvPr id="18"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999976" y="4483596"/>
              <a:ext cx="279083" cy="279083"/>
            </a:xfrm>
            <a:prstGeom prst="rect">
              <a:avLst/>
            </a:prstGeom>
          </p:spPr>
        </p:pic>
        <p:sp>
          <p:nvSpPr>
            <p:cNvPr id="19" name="Text 7"/>
            <p:cNvSpPr/>
            <p:nvPr/>
          </p:nvSpPr>
          <p:spPr>
            <a:xfrm>
              <a:off x="2551748" y="587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العملية</a:t>
              </a:r>
              <a:endParaRPr lang="en-US" sz="1950" dirty="0"/>
            </a:p>
          </p:txBody>
        </p:sp>
        <p:sp>
          <p:nvSpPr>
            <p:cNvPr id="20" name="Text 8"/>
            <p:cNvSpPr/>
            <p:nvPr/>
          </p:nvSpPr>
          <p:spPr>
            <a:xfrm>
              <a:off x="793790" y="6299954"/>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صياغة التوصيات</a:t>
              </a:r>
              <a:endParaRPr lang="en-US" sz="1550" dirty="0"/>
            </a:p>
          </p:txBody>
        </p:sp>
        <p:pic>
          <p:nvPicPr>
            <p:cNvPr id="21" name="Image 6" descr="preencoded.png"/>
            <p:cNvPicPr>
              <a:picLocks noChangeAspect="1"/>
            </p:cNvPicPr>
            <p:nvPr/>
          </p:nvPicPr>
          <p:blipFill>
            <a:blip r:embed="rId9"/>
            <a:stretch>
              <a:fillRect/>
            </a:stretch>
          </p:blipFill>
          <p:spPr>
            <a:xfrm>
              <a:off x="5032653" y="2340769"/>
              <a:ext cx="4564975" cy="4564975"/>
            </a:xfrm>
            <a:prstGeom prst="rect">
              <a:avLst/>
            </a:prstGeom>
          </p:spPr>
        </p:pic>
        <p:pic>
          <p:nvPicPr>
            <p:cNvPr id="22"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812220" y="5601593"/>
              <a:ext cx="279083" cy="279083"/>
            </a:xfrm>
            <a:prstGeom prst="rect">
              <a:avLst/>
            </a:prstGeom>
          </p:spPr>
        </p:pic>
        <p:sp>
          <p:nvSpPr>
            <p:cNvPr id="24" name="Text 9"/>
            <p:cNvSpPr/>
            <p:nvPr/>
          </p:nvSpPr>
          <p:spPr>
            <a:xfrm>
              <a:off x="9597628" y="546544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الوضوح</a:t>
              </a:r>
              <a:endParaRPr lang="en-US" sz="1950" dirty="0"/>
            </a:p>
          </p:txBody>
        </p:sp>
        <p:sp>
          <p:nvSpPr>
            <p:cNvPr id="26" name="Text 10"/>
            <p:cNvSpPr/>
            <p:nvPr/>
          </p:nvSpPr>
          <p:spPr>
            <a:xfrm>
              <a:off x="9597628" y="5894665"/>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الكتابة والعرض</a:t>
              </a:r>
              <a:endParaRPr lang="en-US" sz="1550" dirty="0"/>
            </a:p>
          </p:txBody>
        </p:sp>
        <p:pic>
          <p:nvPicPr>
            <p:cNvPr id="27" name="Image 8" descr="preencoded.png"/>
            <p:cNvPicPr>
              <a:picLocks noChangeAspect="1"/>
            </p:cNvPicPr>
            <p:nvPr/>
          </p:nvPicPr>
          <p:blipFill>
            <a:blip r:embed="rId11"/>
            <a:stretch>
              <a:fillRect/>
            </a:stretch>
          </p:blipFill>
          <p:spPr>
            <a:xfrm>
              <a:off x="5032653" y="2340769"/>
              <a:ext cx="4564975" cy="4564975"/>
            </a:xfrm>
            <a:prstGeom prst="rect">
              <a:avLst/>
            </a:prstGeom>
          </p:spPr>
        </p:pic>
        <p:pic>
          <p:nvPicPr>
            <p:cNvPr id="28" name="Image 9" descr="preencoded.png"/>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126432" y="5174516"/>
              <a:ext cx="279083" cy="279083"/>
            </a:xfrm>
            <a:prstGeom prst="rect">
              <a:avLst/>
            </a:prstGeom>
          </p:spPr>
        </p:pic>
      </p:grpSp>
    </p:spTree>
    <p:extLst>
      <p:ext uri="{BB962C8B-B14F-4D97-AF65-F5344CB8AC3E}">
        <p14:creationId xmlns:p14="http://schemas.microsoft.com/office/powerpoint/2010/main" val="428996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CB806-324F-2A6F-B64A-1B823A669C3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5ADE4BF-4A0F-012E-8715-16300604495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B59485E-725F-B339-E4D6-73D47FDE97CF}"/>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511FA2-7867-0390-482A-7D67AA46E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9C8EBF-C40C-30FC-5ABD-E96469C0B497}"/>
              </a:ext>
            </a:extLst>
          </p:cNvPr>
          <p:cNvSpPr txBox="1"/>
          <p:nvPr/>
        </p:nvSpPr>
        <p:spPr>
          <a:xfrm>
            <a:off x="3317454" y="201836"/>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رسالة ختامية للباحثين</a:t>
            </a:r>
          </a:p>
        </p:txBody>
      </p:sp>
      <p:pic>
        <p:nvPicPr>
          <p:cNvPr id="2" name="Picture 1">
            <a:extLst>
              <a:ext uri="{FF2B5EF4-FFF2-40B4-BE49-F238E27FC236}">
                <a16:creationId xmlns:a16="http://schemas.microsoft.com/office/drawing/2014/main" id="{E88603D9-5D1A-7155-8281-8B148D21A09D}"/>
              </a:ext>
            </a:extLst>
          </p:cNvPr>
          <p:cNvPicPr>
            <a:picLocks noChangeAspect="1"/>
          </p:cNvPicPr>
          <p:nvPr/>
        </p:nvPicPr>
        <p:blipFill>
          <a:blip r:embed="rId3"/>
          <a:stretch>
            <a:fillRect/>
          </a:stretch>
        </p:blipFill>
        <p:spPr>
          <a:xfrm>
            <a:off x="413233" y="1141226"/>
            <a:ext cx="11561803" cy="1020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7" name="Group 6">
            <a:extLst>
              <a:ext uri="{FF2B5EF4-FFF2-40B4-BE49-F238E27FC236}">
                <a16:creationId xmlns:a16="http://schemas.microsoft.com/office/drawing/2014/main" id="{3A76D4AA-657B-2452-0436-F0DB4B44CEBF}"/>
              </a:ext>
            </a:extLst>
          </p:cNvPr>
          <p:cNvGrpSpPr/>
          <p:nvPr/>
        </p:nvGrpSpPr>
        <p:grpSpPr>
          <a:xfrm>
            <a:off x="892098" y="2617827"/>
            <a:ext cx="10770025" cy="1622346"/>
            <a:chOff x="793790" y="5002887"/>
            <a:chExt cx="13042821" cy="1622346"/>
          </a:xfrm>
        </p:grpSpPr>
        <p:sp>
          <p:nvSpPr>
            <p:cNvPr id="4" name="Text 1"/>
            <p:cNvSpPr/>
            <p:nvPr/>
          </p:nvSpPr>
          <p:spPr>
            <a:xfrm>
              <a:off x="793790" y="5226129"/>
              <a:ext cx="1274516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تذكر دائماً أن البحث العلمي الجيد ليس هو الذي يخلو من أوجه القصور، بل هو الذي يقر بها بشفافية ويتعامل معها بموضوعية، ويقدم نتائج دقيقة وتوصيات عملية تسهم في تطوير المجال العلمي.</a:t>
              </a:r>
              <a:endParaRPr lang="en-US" sz="1600" dirty="0"/>
            </a:p>
          </p:txBody>
        </p:sp>
        <p:sp>
          <p:nvSpPr>
            <p:cNvPr id="6" name="Shape 2"/>
            <p:cNvSpPr/>
            <p:nvPr/>
          </p:nvSpPr>
          <p:spPr>
            <a:xfrm>
              <a:off x="13813750" y="5002887"/>
              <a:ext cx="22860" cy="1081564"/>
            </a:xfrm>
            <a:prstGeom prst="rect">
              <a:avLst/>
            </a:prstGeom>
            <a:solidFill>
              <a:srgbClr val="403CCF"/>
            </a:solidFill>
            <a:ln/>
          </p:spPr>
          <p:txBody>
            <a:bodyPr/>
            <a:lstStyle/>
            <a:p>
              <a:pPr algn="just"/>
              <a:endParaRPr lang="en-US" sz="2000"/>
            </a:p>
          </p:txBody>
        </p:sp>
        <p:sp>
          <p:nvSpPr>
            <p:cNvPr id="8" name="Text 3"/>
            <p:cNvSpPr/>
            <p:nvPr/>
          </p:nvSpPr>
          <p:spPr>
            <a:xfrm>
              <a:off x="793790" y="6307693"/>
              <a:ext cx="13042821"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نجاحكم في البحث العلمي يعتمد على التزامكم بالمعايير العلمية والأمانة البحثية والسعي المستمر للتميز.</a:t>
              </a:r>
              <a:endParaRPr lang="en-US" sz="1600" dirty="0"/>
            </a:p>
          </p:txBody>
        </p:sp>
      </p:grpSp>
    </p:spTree>
    <p:extLst>
      <p:ext uri="{BB962C8B-B14F-4D97-AF65-F5344CB8AC3E}">
        <p14:creationId xmlns:p14="http://schemas.microsoft.com/office/powerpoint/2010/main" val="30570452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3045193"/>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ربحي مصطفي عليان، عثمان محمد غنيم (2000). مناهج وأساليب البحث العلمي- النظرية والتطبيق، ط1، عمان: دار الصفاء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رحيم يونس كرو العزاوي، مقدمة في منهج البحث العلمي، ط1، عمان: دار دجلة، سلسلة المنهل في العلوم التربوية.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سعيد جاسم الأسدي (2008). أخلاقيات البحث العلمي في العلوم الإنسانية والتربوية والاجتماعية، ط2، مؤسسة وارث الثقافية، العراق: قسم الدراسات والبحوث.</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فاطمة عوض صابر، وميرفت علي وخفاجة (2002). أسس ومبادئ البحث العلمي، ط1، مصر: جامعة الإسكندرية، كلية التربية الرياضية، مكتبة الاشعاع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5754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218341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فؤاد علي العاجز (2011). معايير السلوك الأخلاقي لنشر البحوث العلمية لدي أعضاء هيئة التدريس بالجامعة الاسلامية بغزة، مجلة الجامعة الإسلامية، سلسلة الدراسات الإنسانية، عدد: 19، مجلد:1.</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مايسة أحمد النبال، ومدحت عبد الحميد (2010). أخلاقيات البحث العلمي، ط1، القاهرة: دار النهضة العربية للطباعة والنشر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خليفة بركات (2005). مناهج البحث العلمي في التربية وعلم النفس، الكويت: دار القلم.</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شفيق (2011). مناهج البحث العلمي-المفاهيم والمعلومات والأخلاقيات، ط1، القاهرة، مركز تطوير الأداء والتنمية.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56640-00A9-B9D7-298F-844DB47EA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B1AC4D-3AC2-F396-9F0E-4EDCFBBC60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AA1B78-6B20-56FF-EDCC-7D2F48BC34F4}"/>
              </a:ext>
            </a:extLst>
          </p:cNvPr>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B3B2608-F8A9-6092-3631-361062533B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03DD59-E46D-CC1C-3BA6-4F2E09F7A7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836999-E00F-0D01-7B06-ECD179D71C6C}"/>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1496089-8B77-3917-6E30-128846B9FC89}"/>
              </a:ext>
            </a:extLst>
          </p:cNvPr>
          <p:cNvSpPr txBox="1"/>
          <p:nvPr/>
        </p:nvSpPr>
        <p:spPr>
          <a:xfrm>
            <a:off x="762000" y="1945796"/>
            <a:ext cx="10668000" cy="3476016"/>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a:latin typeface="Alexandria" pitchFamily="2" charset="-78"/>
                <a:cs typeface="Alexandria" pitchFamily="2" charset="-78"/>
              </a:rPr>
              <a:t>Booth, W. C., Colomb, G. G., Williams, J. M., Bizup, J., &amp; FitzGerald, W. T. (2024). The craft of research (5th ed.). University of Chicago Press. </a:t>
            </a:r>
            <a:r>
              <a:rPr lang="en-US" sz="1400">
                <a:latin typeface="Alexandria" pitchFamily="2" charset="-78"/>
                <a:cs typeface="Alexandria" pitchFamily="2" charset="-78"/>
                <a:hlinkClick r:id="rId2"/>
              </a:rPr>
              <a:t>https://books.google.com/books/about/The_Craft_of_Research_Fifth_Edition.html?id=sWwJEQAAQBAJ</a:t>
            </a:r>
            <a:endParaRPr lang="ar-EG" sz="1400">
              <a:latin typeface="Alexandria" pitchFamily="2" charset="-78"/>
              <a:cs typeface="Alexandria" pitchFamily="2" charset="-78"/>
            </a:endParaRPr>
          </a:p>
          <a:p>
            <a:pPr marL="342900" indent="-342900" algn="just">
              <a:lnSpc>
                <a:spcPct val="200000"/>
              </a:lnSpc>
              <a:buFont typeface="Wingdings" panose="05000000000000000000" pitchFamily="2" charset="2"/>
              <a:buChar char="ü"/>
            </a:pPr>
            <a:r>
              <a:rPr lang="en-US" sz="1400">
                <a:latin typeface="Alexandria" pitchFamily="2" charset="-78"/>
                <a:cs typeface="Alexandria" pitchFamily="2" charset="-78"/>
              </a:rPr>
              <a:t>Creswell, J. W., &amp; Creswell, J. D. (2023). Research design: Qualitative, quantitative, and mixed methods approaches (6th ed.). SAGE Publications. </a:t>
            </a:r>
            <a:r>
              <a:rPr lang="en-US" sz="1400">
                <a:latin typeface="Alexandria" pitchFamily="2" charset="-78"/>
                <a:cs typeface="Alexandria" pitchFamily="2" charset="-78"/>
                <a:hlinkClick r:id="rId3"/>
              </a:rPr>
              <a:t>https://books.google.com/books/about/Research_Design.html?id=nBSEzwEACAAJ</a:t>
            </a:r>
            <a:endParaRPr lang="ar-EG" sz="1400">
              <a:latin typeface="Alexandria" pitchFamily="2" charset="-78"/>
              <a:cs typeface="Alexandria" pitchFamily="2" charset="-78"/>
            </a:endParaRPr>
          </a:p>
          <a:p>
            <a:pPr marL="342900" indent="-342900" algn="just">
              <a:lnSpc>
                <a:spcPct val="200000"/>
              </a:lnSpc>
              <a:buFont typeface="Wingdings" panose="05000000000000000000" pitchFamily="2" charset="2"/>
              <a:buChar char="ü"/>
            </a:pPr>
            <a:r>
              <a:rPr lang="en-US" sz="1400">
                <a:latin typeface="Alexandria" pitchFamily="2" charset="-78"/>
                <a:cs typeface="Alexandria" pitchFamily="2" charset="-78"/>
              </a:rPr>
              <a:t>Creswell, J. W., &amp; Poth, C. N. (2024). Qualitative inquiry and research design: Choosing among five approaches (5th ed.). SAGE Publications. </a:t>
            </a:r>
            <a:r>
              <a:rPr lang="en-US" sz="1400">
                <a:latin typeface="Alexandria" pitchFamily="2" charset="-78"/>
                <a:cs typeface="Alexandria" pitchFamily="2" charset="-78"/>
                <a:hlinkClick r:id="rId4"/>
              </a:rPr>
              <a:t>https://books.google.com/books/about/Qualitative_Inquiry_and_Research_Design.html?id=pwjMEAAAQBAJ</a:t>
            </a:r>
            <a:endParaRPr lang="ar-EG" sz="140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BCDAAC6-7632-7ADF-872D-E21D52D715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603073E-0ABD-4779-2635-E335FE3525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7514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FA62C9-35A4-4D72-AFE9-57D66D60A20A}"/>
</file>

<file path=customXml/itemProps2.xml><?xml version="1.0" encoding="utf-8"?>
<ds:datastoreItem xmlns:ds="http://schemas.openxmlformats.org/officeDocument/2006/customXml" ds:itemID="{7916DBA0-1BC2-4DF1-BCA2-F8D93DE52248}"/>
</file>

<file path=customXml/itemProps3.xml><?xml version="1.0" encoding="utf-8"?>
<ds:datastoreItem xmlns:ds="http://schemas.openxmlformats.org/officeDocument/2006/customXml" ds:itemID="{8F244599-91CA-40F7-9D92-62B4743484A6}"/>
</file>

<file path=docProps/app.xml><?xml version="1.0" encoding="utf-8"?>
<Properties xmlns="http://schemas.openxmlformats.org/officeDocument/2006/extended-properties" xmlns:vt="http://schemas.openxmlformats.org/officeDocument/2006/docPropsVTypes">
  <Template/>
  <TotalTime>1134</TotalTime>
  <Words>4299</Words>
  <Application>Microsoft Office PowerPoint</Application>
  <PresentationFormat>Widescreen</PresentationFormat>
  <Paragraphs>420</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Light</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48</cp:revision>
  <dcterms:created xsi:type="dcterms:W3CDTF">2023-04-29T09:08:00Z</dcterms:created>
  <dcterms:modified xsi:type="dcterms:W3CDTF">2026-04-08T10:55:18Z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