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495" r:id="rId6"/>
    <p:sldId id="555" r:id="rId7"/>
    <p:sldId id="610" r:id="rId8"/>
    <p:sldId id="611" r:id="rId9"/>
    <p:sldId id="612" r:id="rId10"/>
    <p:sldId id="614" r:id="rId11"/>
    <p:sldId id="615" r:id="rId12"/>
    <p:sldId id="616" r:id="rId13"/>
    <p:sldId id="617" r:id="rId14"/>
    <p:sldId id="618" r:id="rId15"/>
    <p:sldId id="619" r:id="rId16"/>
    <p:sldId id="620" r:id="rId17"/>
    <p:sldId id="621" r:id="rId18"/>
    <p:sldId id="622" r:id="rId19"/>
    <p:sldId id="623" r:id="rId20"/>
    <p:sldId id="624" r:id="rId21"/>
    <p:sldId id="625" r:id="rId22"/>
    <p:sldId id="626" r:id="rId23"/>
    <p:sldId id="627" r:id="rId24"/>
    <p:sldId id="628" r:id="rId25"/>
    <p:sldId id="629" r:id="rId26"/>
    <p:sldId id="630" r:id="rId27"/>
    <p:sldId id="631" r:id="rId28"/>
    <p:sldId id="632" r:id="rId29"/>
    <p:sldId id="633" r:id="rId30"/>
    <p:sldId id="634" r:id="rId31"/>
    <p:sldId id="635" r:id="rId32"/>
    <p:sldId id="636" r:id="rId33"/>
    <p:sldId id="637" r:id="rId34"/>
    <p:sldId id="639" r:id="rId35"/>
    <p:sldId id="638" r:id="rId36"/>
    <p:sldId id="640" r:id="rId37"/>
    <p:sldId id="641" r:id="rId38"/>
    <p:sldId id="642" r:id="rId39"/>
    <p:sldId id="643" r:id="rId40"/>
    <p:sldId id="644" r:id="rId41"/>
    <p:sldId id="645" r:id="rId42"/>
    <p:sldId id="646" r:id="rId43"/>
    <p:sldId id="647" r:id="rId44"/>
    <p:sldId id="649" r:id="rId45"/>
    <p:sldId id="650" r:id="rId46"/>
    <p:sldId id="609" r:id="rId47"/>
    <p:sldId id="652"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8B93FFA-9AD7-3842-8B78-3455B2E310C8}">
          <p14:sldIdLst>
            <p14:sldId id="480"/>
          </p14:sldIdLst>
        </p14:section>
        <p14:section name="Default Section" id="{862F0CD5-3596-6C42-B49F-3CA7E8F3400B}">
          <p14:sldIdLst>
            <p14:sldId id="495"/>
            <p14:sldId id="555"/>
            <p14:sldId id="610"/>
            <p14:sldId id="611"/>
            <p14:sldId id="612"/>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9"/>
            <p14:sldId id="638"/>
            <p14:sldId id="640"/>
            <p14:sldId id="641"/>
            <p14:sldId id="642"/>
            <p14:sldId id="643"/>
            <p14:sldId id="644"/>
            <p14:sldId id="645"/>
            <p14:sldId id="646"/>
            <p14:sldId id="647"/>
            <p14:sldId id="649"/>
            <p14:sldId id="650"/>
            <p14:sldId id="609"/>
            <p14:sldId id="652"/>
          </p14:sldIdLst>
        </p14:section>
        <p14:section name="Untitled Section" id="{5633989F-2401-534B-9DA0-66F82743A7D0}">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7D7077-1090-0C3C-B5C1-5B9A957A52C0}" v="13" dt="2025-12-03T19:04:41.0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28"/>
    <p:restoredTop sz="93784" autoAdjust="0"/>
  </p:normalViewPr>
  <p:slideViewPr>
    <p:cSldViewPr snapToGrid="0">
      <p:cViewPr varScale="1">
        <p:scale>
          <a:sx n="145" d="100"/>
          <a:sy n="145" d="100"/>
        </p:scale>
        <p:origin x="55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sni Samara" userId="S::husnisamara@midocean.edu.km::da87f59a-6d7b-41f5-941f-efd14f894eb3" providerId="AD" clId="Web-{AD7D7077-1090-0C3C-B5C1-5B9A957A52C0}"/>
    <pc:docChg chg="sldOrd delSection">
      <pc:chgData name="Husni Samara" userId="S::husnisamara@midocean.edu.km::da87f59a-6d7b-41f5-941f-efd14f894eb3" providerId="AD" clId="Web-{AD7D7077-1090-0C3C-B5C1-5B9A957A52C0}" dt="2025-12-03T19:04:41.070" v="12"/>
      <pc:docMkLst>
        <pc:docMk/>
      </pc:docMkLst>
      <pc:sldChg chg="ord">
        <pc:chgData name="Husni Samara" userId="S::husnisamara@midocean.edu.km::da87f59a-6d7b-41f5-941f-efd14f894eb3" providerId="AD" clId="Web-{AD7D7077-1090-0C3C-B5C1-5B9A957A52C0}" dt="2025-12-03T19:04:41.070" v="12"/>
        <pc:sldMkLst>
          <pc:docMk/>
          <pc:sldMk cId="3197375615" sldId="60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1272592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b="1">
                <a:solidFill>
                  <a:schemeClr val="accent1">
                    <a:lumMod val="75000"/>
                  </a:schemeClr>
                </a:solidFill>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33640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458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32296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846836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19160" y="6356350"/>
            <a:ext cx="44196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3A39B449-7253-03DC-6F8D-0B3B2FA3CD69}"/>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610" y="287338"/>
            <a:ext cx="2580006" cy="1204686"/>
          </a:xfrm>
          <a:prstGeom prst="rect">
            <a:avLst/>
          </a:prstGeom>
        </p:spPr>
      </p:pic>
      <p:sp>
        <p:nvSpPr>
          <p:cNvPr id="8" name="TextBox 7">
            <a:extLst>
              <a:ext uri="{FF2B5EF4-FFF2-40B4-BE49-F238E27FC236}">
                <a16:creationId xmlns:a16="http://schemas.microsoft.com/office/drawing/2014/main" id="{3D109692-0D80-0D31-7838-BAAC5B0D59B5}"/>
              </a:ext>
            </a:extLst>
          </p:cNvPr>
          <p:cNvSpPr txBox="1"/>
          <p:nvPr userDrawn="1"/>
        </p:nvSpPr>
        <p:spPr>
          <a:xfrm>
            <a:off x="9142142" y="6352540"/>
            <a:ext cx="6099716" cy="400110"/>
          </a:xfrm>
          <a:prstGeom prst="rect">
            <a:avLst/>
          </a:prstGeom>
          <a:noFill/>
        </p:spPr>
        <p:txBody>
          <a:bodyPr wrap="square">
            <a:spAutoFit/>
          </a:bodyPr>
          <a:lstStyle/>
          <a:p>
            <a:r>
              <a:rPr lang="en-EG"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1540226"/>
            <a:ext cx="6137571" cy="47053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1246928"/>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3977090"/>
            <a:ext cx="3516608" cy="163398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8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800" b="1" dirty="0">
                <a:solidFill>
                  <a:schemeClr val="accent5">
                    <a:lumMod val="50000"/>
                  </a:schemeClr>
                </a:solidFill>
                <a:latin typeface="Times New Roman" panose="02020603050405020304" pitchFamily="18" charset="0"/>
                <a:cs typeface="Times New Roman" panose="02020603050405020304" pitchFamily="18" charset="0"/>
              </a:rPr>
              <a:t> </a:t>
            </a:r>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40382" y="1540226"/>
            <a:ext cx="5715829" cy="4429254"/>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9</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1498187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382FED-120A-DF9E-A762-8929FC6EC55D}"/>
              </a:ext>
            </a:extLst>
          </p:cNvPr>
          <p:cNvSpPr>
            <a:spLocks noGrp="1"/>
          </p:cNvSpPr>
          <p:nvPr>
            <p:ph type="ctrTitle"/>
          </p:nvPr>
        </p:nvSpPr>
        <p:spPr/>
        <p:txBody>
          <a:bodyPr>
            <a:normAutofit/>
          </a:bodyPr>
          <a:lstStyle/>
          <a:p>
            <a:r>
              <a:rPr lang="en-EG" sz="3200" dirty="0"/>
              <a:t>Cryptocurrency Investment</a:t>
            </a:r>
          </a:p>
        </p:txBody>
      </p:sp>
    </p:spTree>
    <p:extLst>
      <p:ext uri="{BB962C8B-B14F-4D97-AF65-F5344CB8AC3E}">
        <p14:creationId xmlns:p14="http://schemas.microsoft.com/office/powerpoint/2010/main" val="3808467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17E62-6632-42C8-6139-8FE70969749E}"/>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72E1F1C7-9E10-6794-ADCD-50109668E72C}"/>
              </a:ext>
            </a:extLst>
          </p:cNvPr>
          <p:cNvSpPr>
            <a:spLocks noGrp="1"/>
          </p:cNvSpPr>
          <p:nvPr>
            <p:ph idx="1"/>
          </p:nvPr>
        </p:nvSpPr>
        <p:spPr/>
        <p:txBody>
          <a:bodyPr>
            <a:normAutofit/>
          </a:bodyPr>
          <a:lstStyle/>
          <a:p>
            <a:r>
              <a:rPr lang="en-US" dirty="0">
                <a:effectLst/>
                <a:latin typeface="Helvetica" pitchFamily="2" charset="0"/>
              </a:rPr>
              <a:t>Cryptocurrency is a digital asset designed to work as a store of value and a medium of exchange. </a:t>
            </a:r>
          </a:p>
          <a:p>
            <a:r>
              <a:rPr lang="en-US" dirty="0">
                <a:effectLst/>
                <a:latin typeface="Helvetica" pitchFamily="2" charset="0"/>
              </a:rPr>
              <a:t>As of February 28th, 2018, the total market capitalization of the cryptocurrency market stood at $448 billion and consists of 1,524 types of currencies. </a:t>
            </a:r>
          </a:p>
          <a:p>
            <a:r>
              <a:rPr lang="en-US" dirty="0">
                <a:effectLst/>
                <a:latin typeface="Helvetica" pitchFamily="2" charset="0"/>
              </a:rPr>
              <a:t>Amongst the many controversies surrounding cryptocurrencies, a popular topic of debate is whether it should be classified as a commodity, investment, property, currency or digital currency. </a:t>
            </a:r>
          </a:p>
          <a:p>
            <a:r>
              <a:rPr lang="en-US" dirty="0">
                <a:effectLst/>
                <a:latin typeface="Helvetica" pitchFamily="2" charset="0"/>
              </a:rPr>
              <a:t>Bitcoin puts cryptocurrencies center stage in the popular press and with the recent painful pull back in early 2018, the interest in Bitcoins in particular continues to hold.</a:t>
            </a:r>
          </a:p>
          <a:p>
            <a:endParaRPr lang="en-EG" dirty="0"/>
          </a:p>
        </p:txBody>
      </p:sp>
    </p:spTree>
    <p:extLst>
      <p:ext uri="{BB962C8B-B14F-4D97-AF65-F5344CB8AC3E}">
        <p14:creationId xmlns:p14="http://schemas.microsoft.com/office/powerpoint/2010/main" val="1190166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510C7-F257-7F7B-0B08-DBF8834F4093}"/>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40C15184-F43E-643D-9008-6F6DB9F5ADDC}"/>
              </a:ext>
            </a:extLst>
          </p:cNvPr>
          <p:cNvSpPr>
            <a:spLocks noGrp="1"/>
          </p:cNvSpPr>
          <p:nvPr>
            <p:ph idx="1"/>
          </p:nvPr>
        </p:nvSpPr>
        <p:spPr/>
        <p:txBody>
          <a:bodyPr>
            <a:normAutofit/>
          </a:bodyPr>
          <a:lstStyle/>
          <a:p>
            <a:r>
              <a:rPr lang="en-US" dirty="0">
                <a:effectLst/>
                <a:latin typeface="Helvetica" pitchFamily="2" charset="0"/>
              </a:rPr>
              <a:t>Bitcoin, the first successful cryptocurrency, was created in January 2009, in the aftermath of the financial crisis of 2008, by an unknown person or a group of people under the Japanese name of Satoshi Nakamoto. </a:t>
            </a:r>
          </a:p>
          <a:p>
            <a:r>
              <a:rPr lang="en-US" dirty="0">
                <a:effectLst/>
                <a:latin typeface="Helvetica" pitchFamily="2" charset="0"/>
              </a:rPr>
              <a:t>Bitcoin utilizes a technology called blockchain, which is a combination of cryptography, consensus algorithms, economic incentives and distributed ledger to secure its transactions. </a:t>
            </a:r>
          </a:p>
          <a:p>
            <a:r>
              <a:rPr lang="en-US" dirty="0">
                <a:effectLst/>
                <a:latin typeface="Helvetica" pitchFamily="2" charset="0"/>
              </a:rPr>
              <a:t>While the technical discussion of blockchain is beyond the scope of this work, this technology has endowed Bitcoin with many important characteristics, such as;</a:t>
            </a:r>
          </a:p>
          <a:p>
            <a:pPr lvl="1"/>
            <a:r>
              <a:rPr lang="en-US" dirty="0">
                <a:effectLst/>
                <a:latin typeface="Helvetica" pitchFamily="2" charset="0"/>
              </a:rPr>
              <a:t>Decentralization,</a:t>
            </a:r>
          </a:p>
          <a:p>
            <a:pPr lvl="1"/>
            <a:r>
              <a:rPr lang="en-US" dirty="0">
                <a:effectLst/>
                <a:latin typeface="Helvetica" pitchFamily="2" charset="0"/>
              </a:rPr>
              <a:t>Trusted network built upon potentially untrustworthy nodes,</a:t>
            </a:r>
          </a:p>
          <a:p>
            <a:pPr lvl="1"/>
            <a:r>
              <a:rPr lang="en-US" dirty="0">
                <a:effectLst/>
                <a:latin typeface="Helvetica" pitchFamily="2" charset="0"/>
              </a:rPr>
              <a:t>Transparency, and</a:t>
            </a:r>
          </a:p>
          <a:p>
            <a:pPr lvl="1"/>
            <a:r>
              <a:rPr lang="en-US" dirty="0">
                <a:effectLst/>
                <a:latin typeface="Helvetica" pitchFamily="2" charset="0"/>
              </a:rPr>
              <a:t>Immutability history, etc.</a:t>
            </a:r>
          </a:p>
          <a:p>
            <a:endParaRPr lang="en-EG" dirty="0"/>
          </a:p>
        </p:txBody>
      </p:sp>
    </p:spTree>
    <p:extLst>
      <p:ext uri="{BB962C8B-B14F-4D97-AF65-F5344CB8AC3E}">
        <p14:creationId xmlns:p14="http://schemas.microsoft.com/office/powerpoint/2010/main" val="2855279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CDE29-8583-5BBB-8111-C1E8A0CAC43E}"/>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545DF8CE-9D4F-D474-471A-22EDB95B9E38}"/>
              </a:ext>
            </a:extLst>
          </p:cNvPr>
          <p:cNvSpPr>
            <a:spLocks noGrp="1"/>
          </p:cNvSpPr>
          <p:nvPr>
            <p:ph idx="1"/>
          </p:nvPr>
        </p:nvSpPr>
        <p:spPr>
          <a:xfrm>
            <a:off x="838200" y="2454441"/>
            <a:ext cx="3011905" cy="3722521"/>
          </a:xfrm>
        </p:spPr>
        <p:txBody>
          <a:bodyPr/>
          <a:lstStyle/>
          <a:p>
            <a:r>
              <a:rPr lang="en-US" dirty="0">
                <a:effectLst/>
                <a:latin typeface="Helvetica" pitchFamily="2" charset="0"/>
              </a:rPr>
              <a:t>Many cryptocurrencies were invented after Bitcoin, but Bitcoin continues to be the most popular, as evidenced by it having the largest market capitalization and trading volume, shown in Table 1 below. </a:t>
            </a:r>
          </a:p>
          <a:p>
            <a:r>
              <a:rPr lang="en-US" dirty="0">
                <a:effectLst/>
                <a:latin typeface="Helvetica" pitchFamily="2" charset="0"/>
              </a:rPr>
              <a:t>Subsequently, our investigation primarily focuses on Bitcoin prices in this research.</a:t>
            </a:r>
          </a:p>
          <a:p>
            <a:endParaRPr lang="en-EG" dirty="0"/>
          </a:p>
        </p:txBody>
      </p:sp>
      <p:pic>
        <p:nvPicPr>
          <p:cNvPr id="5" name="Picture 4">
            <a:extLst>
              <a:ext uri="{FF2B5EF4-FFF2-40B4-BE49-F238E27FC236}">
                <a16:creationId xmlns:a16="http://schemas.microsoft.com/office/drawing/2014/main" id="{DF169BF4-347B-696F-AE20-36C8C28A67C6}"/>
              </a:ext>
            </a:extLst>
          </p:cNvPr>
          <p:cNvPicPr>
            <a:picLocks noChangeAspect="1"/>
          </p:cNvPicPr>
          <p:nvPr/>
        </p:nvPicPr>
        <p:blipFill rotWithShape="1">
          <a:blip r:embed="rId2">
            <a:extLst>
              <a:ext uri="{28A0092B-C50C-407E-A947-70E740481C1C}">
                <a14:useLocalDpi xmlns:a14="http://schemas.microsoft.com/office/drawing/2010/main" val="0"/>
              </a:ext>
            </a:extLst>
          </a:blip>
          <a:srcRect l="33643" t="34804" r="42673" b="20743"/>
          <a:stretch/>
        </p:blipFill>
        <p:spPr>
          <a:xfrm>
            <a:off x="4331368" y="1477108"/>
            <a:ext cx="7387390" cy="4774223"/>
          </a:xfrm>
          <a:prstGeom prst="rect">
            <a:avLst/>
          </a:prstGeom>
        </p:spPr>
      </p:pic>
    </p:spTree>
    <p:extLst>
      <p:ext uri="{BB962C8B-B14F-4D97-AF65-F5344CB8AC3E}">
        <p14:creationId xmlns:p14="http://schemas.microsoft.com/office/powerpoint/2010/main" val="231795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810437-B5B9-41BE-571B-6D9086D2B96E}"/>
              </a:ext>
            </a:extLst>
          </p:cNvPr>
          <p:cNvSpPr>
            <a:spLocks noGrp="1"/>
          </p:cNvSpPr>
          <p:nvPr>
            <p:ph type="ctrTitle"/>
          </p:nvPr>
        </p:nvSpPr>
        <p:spPr/>
        <p:txBody>
          <a:bodyPr>
            <a:normAutofit/>
          </a:bodyPr>
          <a:lstStyle/>
          <a:p>
            <a:r>
              <a:rPr lang="en-EG" sz="5400" dirty="0"/>
              <a:t>Bitcoin</a:t>
            </a:r>
          </a:p>
        </p:txBody>
      </p:sp>
    </p:spTree>
    <p:extLst>
      <p:ext uri="{BB962C8B-B14F-4D97-AF65-F5344CB8AC3E}">
        <p14:creationId xmlns:p14="http://schemas.microsoft.com/office/powerpoint/2010/main" val="2253557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C32E1-4757-D56C-0F5E-3DFCA16C543B}"/>
              </a:ext>
            </a:extLst>
          </p:cNvPr>
          <p:cNvSpPr>
            <a:spLocks noGrp="1"/>
          </p:cNvSpPr>
          <p:nvPr>
            <p:ph type="title"/>
          </p:nvPr>
        </p:nvSpPr>
        <p:spPr/>
        <p:txBody>
          <a:bodyPr/>
          <a:lstStyle/>
          <a:p>
            <a:r>
              <a:rPr lang="en-EG" dirty="0"/>
              <a:t>Bitcoin</a:t>
            </a:r>
          </a:p>
        </p:txBody>
      </p:sp>
      <p:sp>
        <p:nvSpPr>
          <p:cNvPr id="3" name="Content Placeholder 2">
            <a:extLst>
              <a:ext uri="{FF2B5EF4-FFF2-40B4-BE49-F238E27FC236}">
                <a16:creationId xmlns:a16="http://schemas.microsoft.com/office/drawing/2014/main" id="{EE53ECA8-E866-5E26-5D31-0277B288AF60}"/>
              </a:ext>
            </a:extLst>
          </p:cNvPr>
          <p:cNvSpPr>
            <a:spLocks noGrp="1"/>
          </p:cNvSpPr>
          <p:nvPr>
            <p:ph idx="1"/>
          </p:nvPr>
        </p:nvSpPr>
        <p:spPr/>
        <p:txBody>
          <a:bodyPr/>
          <a:lstStyle/>
          <a:p>
            <a:r>
              <a:rPr lang="en-US" dirty="0">
                <a:effectLst/>
                <a:latin typeface="Helvetica" pitchFamily="2" charset="0"/>
              </a:rPr>
              <a:t>Broadly speaking, Bitcoin can be categorized as a “digital currency.”</a:t>
            </a:r>
          </a:p>
          <a:p>
            <a:r>
              <a:rPr lang="en-US" dirty="0">
                <a:effectLst/>
                <a:latin typeface="Helvetica" pitchFamily="2" charset="0"/>
              </a:rPr>
              <a:t>In many ways, Bitcoin works like any other form of money, with the exception that there is no physical money and transactions occur entirely through the Internet. </a:t>
            </a:r>
          </a:p>
          <a:p>
            <a:r>
              <a:rPr lang="en-US" dirty="0">
                <a:effectLst/>
                <a:latin typeface="Helvetica" pitchFamily="2" charset="0"/>
              </a:rPr>
              <a:t>There are other kinds of digital currencies out there, but Bitcoin is the most well known, widely used, and valuable at this time.</a:t>
            </a:r>
          </a:p>
          <a:p>
            <a:r>
              <a:rPr lang="en-US" dirty="0">
                <a:effectLst/>
                <a:latin typeface="Helvetica" pitchFamily="2" charset="0"/>
              </a:rPr>
              <a:t>As we begin to dive in, it will be helpful to think about Bitcoin in two ways</a:t>
            </a:r>
            <a:r>
              <a:rPr lang="en-US" b="1" dirty="0">
                <a:effectLst/>
                <a:latin typeface="Helvetica" pitchFamily="2" charset="0"/>
              </a:rPr>
              <a:t>: both as a currency and as a technology.</a:t>
            </a:r>
          </a:p>
          <a:p>
            <a:endParaRPr lang="en-EG" dirty="0"/>
          </a:p>
        </p:txBody>
      </p:sp>
    </p:spTree>
    <p:extLst>
      <p:ext uri="{BB962C8B-B14F-4D97-AF65-F5344CB8AC3E}">
        <p14:creationId xmlns:p14="http://schemas.microsoft.com/office/powerpoint/2010/main" val="3723421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64B65-8EFA-31FC-7D99-F3831C89386F}"/>
              </a:ext>
            </a:extLst>
          </p:cNvPr>
          <p:cNvSpPr>
            <a:spLocks noGrp="1"/>
          </p:cNvSpPr>
          <p:nvPr>
            <p:ph type="title"/>
          </p:nvPr>
        </p:nvSpPr>
        <p:spPr/>
        <p:txBody>
          <a:bodyPr/>
          <a:lstStyle/>
          <a:p>
            <a:r>
              <a:rPr lang="en-US" dirty="0">
                <a:effectLst/>
                <a:latin typeface="Helvetica" pitchFamily="2" charset="0"/>
              </a:rPr>
              <a:t>Bitcoin as a currency</a:t>
            </a:r>
            <a:endParaRPr lang="en-EG" dirty="0"/>
          </a:p>
        </p:txBody>
      </p:sp>
      <p:sp>
        <p:nvSpPr>
          <p:cNvPr id="3" name="Content Placeholder 2">
            <a:extLst>
              <a:ext uri="{FF2B5EF4-FFF2-40B4-BE49-F238E27FC236}">
                <a16:creationId xmlns:a16="http://schemas.microsoft.com/office/drawing/2014/main" id="{314AADA0-1DB1-3539-634C-5D6C02051704}"/>
              </a:ext>
            </a:extLst>
          </p:cNvPr>
          <p:cNvSpPr>
            <a:spLocks noGrp="1"/>
          </p:cNvSpPr>
          <p:nvPr>
            <p:ph idx="1"/>
          </p:nvPr>
        </p:nvSpPr>
        <p:spPr/>
        <p:txBody>
          <a:bodyPr/>
          <a:lstStyle/>
          <a:p>
            <a:pPr>
              <a:lnSpc>
                <a:spcPct val="200000"/>
              </a:lnSpc>
            </a:pPr>
            <a:r>
              <a:rPr lang="en-US" dirty="0">
                <a:effectLst/>
                <a:latin typeface="Helvetica" pitchFamily="2" charset="0"/>
              </a:rPr>
              <a:t>When we begin to think about Bitcoin as a currency, or a digital asset, there are two big questions that most people ask right away:</a:t>
            </a:r>
          </a:p>
          <a:p>
            <a:pPr lvl="1">
              <a:lnSpc>
                <a:spcPct val="200000"/>
              </a:lnSpc>
            </a:pPr>
            <a:r>
              <a:rPr lang="en-US" dirty="0">
                <a:effectLst/>
                <a:latin typeface="Helvetica" pitchFamily="2" charset="0"/>
              </a:rPr>
              <a:t>How is the value of Bitcoin determined?</a:t>
            </a:r>
          </a:p>
          <a:p>
            <a:pPr lvl="1">
              <a:lnSpc>
                <a:spcPct val="200000"/>
              </a:lnSpc>
            </a:pPr>
            <a:r>
              <a:rPr lang="en-US" dirty="0">
                <a:effectLst/>
                <a:latin typeface="Helvetica" pitchFamily="2" charset="0"/>
              </a:rPr>
              <a:t>How is it actually used?</a:t>
            </a:r>
          </a:p>
          <a:p>
            <a:pPr>
              <a:lnSpc>
                <a:spcPct val="200000"/>
              </a:lnSpc>
            </a:pPr>
            <a:endParaRPr lang="en-EG" dirty="0"/>
          </a:p>
        </p:txBody>
      </p:sp>
    </p:spTree>
    <p:extLst>
      <p:ext uri="{BB962C8B-B14F-4D97-AF65-F5344CB8AC3E}">
        <p14:creationId xmlns:p14="http://schemas.microsoft.com/office/powerpoint/2010/main" val="498670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12BF3-784F-4DEC-57AA-F03FA0C67EEB}"/>
              </a:ext>
            </a:extLst>
          </p:cNvPr>
          <p:cNvSpPr>
            <a:spLocks noGrp="1"/>
          </p:cNvSpPr>
          <p:nvPr>
            <p:ph type="title"/>
          </p:nvPr>
        </p:nvSpPr>
        <p:spPr/>
        <p:txBody>
          <a:bodyPr/>
          <a:lstStyle/>
          <a:p>
            <a:r>
              <a:rPr lang="en-US" dirty="0">
                <a:effectLst/>
                <a:latin typeface="Helvetica" pitchFamily="2" charset="0"/>
              </a:rPr>
              <a:t>How is the Value of Bitcoin Determined?</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5858FA8F-EC6E-1F12-1135-2CF6DE5A7F84}"/>
              </a:ext>
            </a:extLst>
          </p:cNvPr>
          <p:cNvSpPr>
            <a:spLocks noGrp="1"/>
          </p:cNvSpPr>
          <p:nvPr>
            <p:ph idx="1"/>
          </p:nvPr>
        </p:nvSpPr>
        <p:spPr/>
        <p:txBody>
          <a:bodyPr/>
          <a:lstStyle/>
          <a:p>
            <a:r>
              <a:rPr lang="en-US" dirty="0">
                <a:effectLst/>
                <a:latin typeface="Helvetica" pitchFamily="2" charset="0"/>
              </a:rPr>
              <a:t>To answer the first question, it is helpful to think about paper money, like US dollars.</a:t>
            </a:r>
          </a:p>
          <a:p>
            <a:r>
              <a:rPr lang="en-US" dirty="0">
                <a:effectLst/>
                <a:latin typeface="Helvetica" pitchFamily="2" charset="0"/>
              </a:rPr>
              <a:t> When push comes to shove, there is really not much physical difference between a one hundred dollar bill and a piece of paper. </a:t>
            </a:r>
          </a:p>
          <a:p>
            <a:r>
              <a:rPr lang="en-US" dirty="0">
                <a:effectLst/>
                <a:latin typeface="Helvetica" pitchFamily="2" charset="0"/>
              </a:rPr>
              <a:t>The reason a one hundred dollar bill is understood as something more than a piece of paper is because of a consensus amongst citizens to accept that particular piece of paper as having a designated value that can be traded for goods and services. </a:t>
            </a:r>
          </a:p>
          <a:p>
            <a:r>
              <a:rPr lang="en-US" dirty="0">
                <a:effectLst/>
                <a:latin typeface="Helvetica" pitchFamily="2" charset="0"/>
              </a:rPr>
              <a:t>There are a lot of factors behind the scenes that bring a society to this agreement, but in a nutshell: any currency has value because enough people agree that it does is.</a:t>
            </a:r>
          </a:p>
          <a:p>
            <a:endParaRPr lang="en-EG" dirty="0"/>
          </a:p>
        </p:txBody>
      </p:sp>
    </p:spTree>
    <p:extLst>
      <p:ext uri="{BB962C8B-B14F-4D97-AF65-F5344CB8AC3E}">
        <p14:creationId xmlns:p14="http://schemas.microsoft.com/office/powerpoint/2010/main" val="461096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2AED1-B9AF-BD8D-4C91-CE8704BE3C7F}"/>
              </a:ext>
            </a:extLst>
          </p:cNvPr>
          <p:cNvSpPr>
            <a:spLocks noGrp="1"/>
          </p:cNvSpPr>
          <p:nvPr>
            <p:ph type="title"/>
          </p:nvPr>
        </p:nvSpPr>
        <p:spPr/>
        <p:txBody>
          <a:bodyPr/>
          <a:lstStyle/>
          <a:p>
            <a:r>
              <a:rPr lang="en-US" dirty="0">
                <a:effectLst/>
                <a:latin typeface="Helvetica" pitchFamily="2" charset="0"/>
              </a:rPr>
              <a:t>How is the Value of Bitcoin Determined?</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9362BF34-2325-2FA8-F053-CFD28ED8DB68}"/>
              </a:ext>
            </a:extLst>
          </p:cNvPr>
          <p:cNvSpPr>
            <a:spLocks noGrp="1"/>
          </p:cNvSpPr>
          <p:nvPr>
            <p:ph idx="1"/>
          </p:nvPr>
        </p:nvSpPr>
        <p:spPr/>
        <p:txBody>
          <a:bodyPr/>
          <a:lstStyle/>
          <a:p>
            <a:r>
              <a:rPr lang="en-US" dirty="0">
                <a:effectLst/>
                <a:latin typeface="Helvetica" pitchFamily="2" charset="0"/>
              </a:rPr>
              <a:t>The same principle holds true for Bitcoin. </a:t>
            </a:r>
          </a:p>
          <a:p>
            <a:r>
              <a:rPr lang="en-US" dirty="0">
                <a:effectLst/>
                <a:latin typeface="Helvetica" pitchFamily="2" charset="0"/>
              </a:rPr>
              <a:t>Bitcoin’s value is contingent on the number of people who are willing to accept it as payment, a group that is growing in size almost daily. </a:t>
            </a:r>
          </a:p>
          <a:p>
            <a:r>
              <a:rPr lang="en-US" dirty="0">
                <a:effectLst/>
                <a:latin typeface="Helvetica" pitchFamily="2" charset="0"/>
              </a:rPr>
              <a:t>Obviously, if nobody was willing to accept Bitcoin as a form of currency, it would be an undesirable thing to possess, nobody would want it, and it would be worth nothing. </a:t>
            </a:r>
          </a:p>
          <a:p>
            <a:r>
              <a:rPr lang="en-US" dirty="0">
                <a:effectLst/>
                <a:latin typeface="Helvetica" pitchFamily="2" charset="0"/>
              </a:rPr>
              <a:t>We can see by looking at the price of Bitcoin, however, that people do use it and it does have value. </a:t>
            </a:r>
          </a:p>
          <a:p>
            <a:r>
              <a:rPr lang="en-US" dirty="0">
                <a:effectLst/>
                <a:latin typeface="Helvetica" pitchFamily="2" charset="0"/>
              </a:rPr>
              <a:t>The</a:t>
            </a:r>
            <a:r>
              <a:rPr lang="en-US" dirty="0">
                <a:latin typeface="Helvetica" pitchFamily="2" charset="0"/>
              </a:rPr>
              <a:t> </a:t>
            </a:r>
            <a:r>
              <a:rPr lang="en-US" dirty="0">
                <a:effectLst/>
                <a:latin typeface="Helvetica" pitchFamily="2" charset="0"/>
              </a:rPr>
              <a:t>price of Bitcoin at any given time is, like other commodities, determined by the relationship between supply and demand.</a:t>
            </a:r>
          </a:p>
          <a:p>
            <a:r>
              <a:rPr lang="en-US" dirty="0">
                <a:effectLst/>
                <a:latin typeface="Helvetica" pitchFamily="2" charset="0"/>
              </a:rPr>
              <a:t> As the level of demand goes up, the price of Bitcoin also increases, and vice-versa.</a:t>
            </a:r>
          </a:p>
        </p:txBody>
      </p:sp>
    </p:spTree>
    <p:extLst>
      <p:ext uri="{BB962C8B-B14F-4D97-AF65-F5344CB8AC3E}">
        <p14:creationId xmlns:p14="http://schemas.microsoft.com/office/powerpoint/2010/main" val="3935938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2CD6D-A5AC-8018-A79F-4FACF4E98D5A}"/>
              </a:ext>
            </a:extLst>
          </p:cNvPr>
          <p:cNvSpPr>
            <a:spLocks noGrp="1"/>
          </p:cNvSpPr>
          <p:nvPr>
            <p:ph type="title"/>
          </p:nvPr>
        </p:nvSpPr>
        <p:spPr/>
        <p:txBody>
          <a:bodyPr/>
          <a:lstStyle/>
          <a:p>
            <a:r>
              <a:rPr lang="en-US" dirty="0">
                <a:effectLst/>
                <a:latin typeface="Helvetica" pitchFamily="2" charset="0"/>
              </a:rPr>
              <a:t>How is Bitcoin Used?</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DC22F36C-10EA-15D7-5CDB-FCEEA66DFBBA}"/>
              </a:ext>
            </a:extLst>
          </p:cNvPr>
          <p:cNvSpPr>
            <a:spLocks noGrp="1"/>
          </p:cNvSpPr>
          <p:nvPr>
            <p:ph idx="1"/>
          </p:nvPr>
        </p:nvSpPr>
        <p:spPr/>
        <p:txBody>
          <a:bodyPr>
            <a:normAutofit lnSpcReduction="10000"/>
          </a:bodyPr>
          <a:lstStyle/>
          <a:p>
            <a:r>
              <a:rPr lang="en-US" dirty="0">
                <a:effectLst/>
                <a:latin typeface="Helvetica" pitchFamily="2" charset="0"/>
              </a:rPr>
              <a:t>Bitcoin can be used much like any traditional currency, such as US Dollars or Euros. You can use Bitcoin to send and receive payments, make purchases, or even put BTC into a “savings account” for the future. </a:t>
            </a:r>
          </a:p>
          <a:p>
            <a:r>
              <a:rPr lang="en-US" dirty="0">
                <a:effectLst/>
                <a:latin typeface="Helvetica" pitchFamily="2" charset="0"/>
              </a:rPr>
              <a:t>Bitcoin can also be treated like an investment, similar to how one might invest in a stock.</a:t>
            </a:r>
          </a:p>
          <a:p>
            <a:r>
              <a:rPr lang="en-US" dirty="0">
                <a:effectLst/>
                <a:latin typeface="Helvetica" pitchFamily="2" charset="0"/>
              </a:rPr>
              <a:t>Have you ever used a credit card to make a purchase online, or transferred money electronically form one account to another? When it comes to using Bitcoin for transactions, the process feels very similar in practice. </a:t>
            </a:r>
          </a:p>
          <a:p>
            <a:r>
              <a:rPr lang="en-US" dirty="0">
                <a:effectLst/>
                <a:latin typeface="Helvetica" pitchFamily="2" charset="0"/>
              </a:rPr>
              <a:t>We can make purchases by transferring a certain amount of Bitcoin directly from one account to another, from the buyer to the seller.</a:t>
            </a:r>
          </a:p>
          <a:p>
            <a:r>
              <a:rPr lang="en-US" dirty="0">
                <a:effectLst/>
                <a:latin typeface="Helvetica" pitchFamily="2" charset="0"/>
              </a:rPr>
              <a:t>You can currently buy a lot of things with Bitcoin, but not everything.</a:t>
            </a:r>
          </a:p>
          <a:p>
            <a:r>
              <a:rPr lang="en-US" dirty="0">
                <a:effectLst/>
                <a:latin typeface="Helvetica" pitchFamily="2" charset="0"/>
              </a:rPr>
              <a:t>In order to make a purchase with Bitcoin, you will have to find a vendor who is willing to accept it as a form of payment. </a:t>
            </a:r>
          </a:p>
          <a:p>
            <a:r>
              <a:rPr lang="en-US" dirty="0">
                <a:effectLst/>
                <a:latin typeface="Helvetica" pitchFamily="2" charset="0"/>
              </a:rPr>
              <a:t>Many big name companies already offer Bitcoin options, including Subway, Microsoft, </a:t>
            </a:r>
            <a:r>
              <a:rPr lang="en-US" dirty="0" err="1">
                <a:effectLst/>
                <a:latin typeface="Helvetica" pitchFamily="2" charset="0"/>
              </a:rPr>
              <a:t>OkCupid</a:t>
            </a:r>
            <a:r>
              <a:rPr lang="en-US" dirty="0">
                <a:effectLst/>
                <a:latin typeface="Helvetica" pitchFamily="2" charset="0"/>
              </a:rPr>
              <a:t>, Whole Foods, Etsy, and </a:t>
            </a:r>
            <a:r>
              <a:rPr lang="en-US" dirty="0" err="1">
                <a:effectLst/>
                <a:latin typeface="Helvetica" pitchFamily="2" charset="0"/>
              </a:rPr>
              <a:t>Overstock.com</a:t>
            </a:r>
            <a:r>
              <a:rPr lang="en-US" dirty="0">
                <a:effectLst/>
                <a:latin typeface="Helvetica" pitchFamily="2" charset="0"/>
              </a:rPr>
              <a:t>.</a:t>
            </a:r>
          </a:p>
          <a:p>
            <a:r>
              <a:rPr lang="en-US" dirty="0">
                <a:effectLst/>
                <a:latin typeface="Helvetica" pitchFamily="2" charset="0"/>
              </a:rPr>
              <a:t>New vendors from a wide range of industries are adding options for Bitcoin payment all of the time. </a:t>
            </a:r>
          </a:p>
          <a:p>
            <a:r>
              <a:rPr lang="en-US" dirty="0">
                <a:effectLst/>
                <a:latin typeface="Helvetica" pitchFamily="2" charset="0"/>
              </a:rPr>
              <a:t>As more people begin to participate in the Bitcoin economy all over the world, vendors are responding to the increasing demand from customers to accept Bitcoin.</a:t>
            </a:r>
          </a:p>
          <a:p>
            <a:endParaRPr lang="en-US" dirty="0">
              <a:effectLst/>
              <a:latin typeface="Helvetica" pitchFamily="2" charset="0"/>
            </a:endParaRPr>
          </a:p>
          <a:p>
            <a:endParaRPr lang="en-EG" dirty="0"/>
          </a:p>
        </p:txBody>
      </p:sp>
    </p:spTree>
    <p:extLst>
      <p:ext uri="{BB962C8B-B14F-4D97-AF65-F5344CB8AC3E}">
        <p14:creationId xmlns:p14="http://schemas.microsoft.com/office/powerpoint/2010/main" val="2864389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AD73C-FC3E-F952-E84E-74CA43F6916C}"/>
              </a:ext>
            </a:extLst>
          </p:cNvPr>
          <p:cNvSpPr>
            <a:spLocks noGrp="1"/>
          </p:cNvSpPr>
          <p:nvPr>
            <p:ph type="title"/>
          </p:nvPr>
        </p:nvSpPr>
        <p:spPr/>
        <p:txBody>
          <a:bodyPr/>
          <a:lstStyle/>
          <a:p>
            <a:r>
              <a:rPr lang="en-US" dirty="0">
                <a:effectLst/>
                <a:latin typeface="Helvetica" pitchFamily="2" charset="0"/>
              </a:rPr>
              <a:t>How is Bitcoin Different?</a:t>
            </a:r>
            <a:br>
              <a:rPr lang="en-US" dirty="0">
                <a:effectLst/>
                <a:latin typeface="Helvetica" pitchFamily="2" charset="0"/>
              </a:rPr>
            </a:b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718487D5-2FAF-F9E2-7D03-2CCCF503911F}"/>
              </a:ext>
            </a:extLst>
          </p:cNvPr>
          <p:cNvSpPr>
            <a:spLocks noGrp="1"/>
          </p:cNvSpPr>
          <p:nvPr>
            <p:ph idx="1"/>
          </p:nvPr>
        </p:nvSpPr>
        <p:spPr/>
        <p:txBody>
          <a:bodyPr/>
          <a:lstStyle/>
          <a:p>
            <a:r>
              <a:rPr lang="en-US" dirty="0">
                <a:effectLst/>
                <a:latin typeface="Helvetica" pitchFamily="2" charset="0"/>
              </a:rPr>
              <a:t>One of the major barriers to entry in terms of Bitcoin is that a lot of people struggle with the idea of a currency that is not physical. </a:t>
            </a:r>
          </a:p>
          <a:p>
            <a:r>
              <a:rPr lang="en-US" dirty="0">
                <a:effectLst/>
                <a:latin typeface="Helvetica" pitchFamily="2" charset="0"/>
              </a:rPr>
              <a:t>When we think of traditional currencies (called “fiat”) like the US Dollar or the Euro, we often think of paper money. </a:t>
            </a:r>
          </a:p>
          <a:p>
            <a:r>
              <a:rPr lang="en-US" dirty="0">
                <a:effectLst/>
                <a:latin typeface="Helvetica" pitchFamily="2" charset="0"/>
              </a:rPr>
              <a:t>Many of us are used to thinking about money as cash- as a tangible thing that we carry around.</a:t>
            </a:r>
          </a:p>
          <a:p>
            <a:r>
              <a:rPr lang="en-US" dirty="0">
                <a:effectLst/>
                <a:latin typeface="Helvetica" pitchFamily="2" charset="0"/>
              </a:rPr>
              <a:t>In reality, however, most people don’t carry around sacks of cash.</a:t>
            </a:r>
          </a:p>
          <a:p>
            <a:r>
              <a:rPr lang="en-US" dirty="0">
                <a:effectLst/>
                <a:latin typeface="Helvetica" pitchFamily="2" charset="0"/>
              </a:rPr>
              <a:t> The bulk of our money is stored in banks. </a:t>
            </a:r>
          </a:p>
          <a:p>
            <a:r>
              <a:rPr lang="en-US" dirty="0">
                <a:effectLst/>
                <a:latin typeface="Helvetica" pitchFamily="2" charset="0"/>
              </a:rPr>
              <a:t>Why is this? Paper money has been standard for some time, but it is ultimately not very practical. </a:t>
            </a:r>
          </a:p>
          <a:p>
            <a:r>
              <a:rPr lang="en-US" dirty="0">
                <a:effectLst/>
                <a:latin typeface="Helvetica" pitchFamily="2" charset="0"/>
              </a:rPr>
              <a:t>It can be lost, stolen, or damaged easily. </a:t>
            </a:r>
          </a:p>
          <a:p>
            <a:r>
              <a:rPr lang="en-US" dirty="0">
                <a:effectLst/>
                <a:latin typeface="Helvetica" pitchFamily="2" charset="0"/>
              </a:rPr>
              <a:t>On top of that, there is nothing that ties a particular piece of paper money to any one person .</a:t>
            </a:r>
          </a:p>
          <a:p>
            <a:endParaRPr lang="en-EG" dirty="0"/>
          </a:p>
        </p:txBody>
      </p:sp>
    </p:spTree>
    <p:extLst>
      <p:ext uri="{BB962C8B-B14F-4D97-AF65-F5344CB8AC3E}">
        <p14:creationId xmlns:p14="http://schemas.microsoft.com/office/powerpoint/2010/main" val="4618608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BB2C-1C6C-7AAD-368C-9F3E98F0D103}"/>
              </a:ext>
            </a:extLst>
          </p:cNvPr>
          <p:cNvSpPr>
            <a:spLocks noGrp="1"/>
          </p:cNvSpPr>
          <p:nvPr>
            <p:ph type="title"/>
          </p:nvPr>
        </p:nvSpPr>
        <p:spPr/>
        <p:txBody>
          <a:bodyPr/>
          <a:lstStyle/>
          <a:p>
            <a:r>
              <a:rPr lang="en-US" dirty="0">
                <a:effectLst/>
                <a:latin typeface="Helvetica" pitchFamily="2" charset="0"/>
              </a:rPr>
              <a:t>How is Bitcoin Different?</a:t>
            </a:r>
            <a:endParaRPr lang="en-EG" dirty="0"/>
          </a:p>
        </p:txBody>
      </p:sp>
      <p:sp>
        <p:nvSpPr>
          <p:cNvPr id="3" name="Content Placeholder 2">
            <a:extLst>
              <a:ext uri="{FF2B5EF4-FFF2-40B4-BE49-F238E27FC236}">
                <a16:creationId xmlns:a16="http://schemas.microsoft.com/office/drawing/2014/main" id="{87A4BAEC-CD83-E11E-0342-6ED068AF26FC}"/>
              </a:ext>
            </a:extLst>
          </p:cNvPr>
          <p:cNvSpPr>
            <a:spLocks noGrp="1"/>
          </p:cNvSpPr>
          <p:nvPr>
            <p:ph idx="1"/>
          </p:nvPr>
        </p:nvSpPr>
        <p:spPr/>
        <p:txBody>
          <a:bodyPr>
            <a:normAutofit fontScale="92500"/>
          </a:bodyPr>
          <a:lstStyle/>
          <a:p>
            <a:r>
              <a:rPr lang="en-US" dirty="0">
                <a:effectLst/>
                <a:latin typeface="Helvetica" pitchFamily="2" charset="0"/>
              </a:rPr>
              <a:t>If you have  your entire life savings stuffed under your mattress and you get robbed, there is nothing in the money itself that will point back to you as the owner. </a:t>
            </a:r>
          </a:p>
          <a:p>
            <a:r>
              <a:rPr lang="en-US" dirty="0">
                <a:effectLst/>
                <a:latin typeface="Helvetica" pitchFamily="2" charset="0"/>
              </a:rPr>
              <a:t>Unless the police happen to bust the robber, there is a good chance the money is just lost forever. </a:t>
            </a:r>
          </a:p>
          <a:p>
            <a:r>
              <a:rPr lang="en-US" dirty="0">
                <a:effectLst/>
                <a:latin typeface="Helvetica" pitchFamily="2" charset="0"/>
              </a:rPr>
              <a:t>It is largely because of this vulnerability that we rely on banks to store the bulk of our money for us. Banks guarantee a level of security in exchange for fees and a certain degree of control over the money we keep in our bank accounts.</a:t>
            </a:r>
          </a:p>
          <a:p>
            <a:r>
              <a:rPr lang="en-US" dirty="0">
                <a:effectLst/>
                <a:latin typeface="Helvetica" pitchFamily="2" charset="0"/>
              </a:rPr>
              <a:t>Historically, banks have existed as essentially the only option for people to keep currency in a secure, centralized location, backed up with a guarantee. But, are banks really the best solution to the problem of storing our money?</a:t>
            </a:r>
          </a:p>
          <a:p>
            <a:r>
              <a:rPr lang="en-US" dirty="0">
                <a:effectLst/>
                <a:latin typeface="Helvetica" pitchFamily="2" charset="0"/>
              </a:rPr>
              <a:t>Depending on a variety of factors banks can regulate, limit, and control the access we have to our own money. </a:t>
            </a:r>
          </a:p>
          <a:p>
            <a:r>
              <a:rPr lang="en-US" dirty="0">
                <a:effectLst/>
                <a:latin typeface="Helvetica" pitchFamily="2" charset="0"/>
              </a:rPr>
              <a:t>For example, we may not be allowed to withdraw more than a certain amount at a given time. We might be charged high transaction fees to move money between our different accounts.</a:t>
            </a:r>
          </a:p>
          <a:p>
            <a:r>
              <a:rPr lang="en-US" dirty="0">
                <a:effectLst/>
                <a:latin typeface="Helvetica" pitchFamily="2" charset="0"/>
              </a:rPr>
              <a:t> If a bank is hacked, millions of accounts can be affected because everything is stored on in one centralized database. </a:t>
            </a:r>
          </a:p>
          <a:p>
            <a:r>
              <a:rPr lang="en-US" dirty="0">
                <a:effectLst/>
                <a:latin typeface="Helvetica" pitchFamily="2" charset="0"/>
              </a:rPr>
              <a:t>Ultimately, most of us end up storing our</a:t>
            </a:r>
            <a:r>
              <a:rPr lang="en-US" dirty="0">
                <a:latin typeface="Helvetica" pitchFamily="2" charset="0"/>
              </a:rPr>
              <a:t> </a:t>
            </a:r>
            <a:r>
              <a:rPr lang="en-US" dirty="0">
                <a:effectLst/>
                <a:latin typeface="Helvetica" pitchFamily="2" charset="0"/>
              </a:rPr>
              <a:t>money in banks despite the various pitfalls because there is no better alternative.</a:t>
            </a:r>
          </a:p>
          <a:p>
            <a:r>
              <a:rPr lang="en-US" dirty="0">
                <a:effectLst/>
                <a:latin typeface="Helvetica" pitchFamily="2" charset="0"/>
              </a:rPr>
              <a:t>We have no choice but to trust these institutions or risk stuffing cash under the mattress.</a:t>
            </a:r>
          </a:p>
          <a:p>
            <a:endParaRPr lang="en-EG" dirty="0"/>
          </a:p>
        </p:txBody>
      </p:sp>
    </p:spTree>
    <p:extLst>
      <p:ext uri="{BB962C8B-B14F-4D97-AF65-F5344CB8AC3E}">
        <p14:creationId xmlns:p14="http://schemas.microsoft.com/office/powerpoint/2010/main" val="2047792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28946-5449-2724-0676-195F331CA990}"/>
              </a:ext>
            </a:extLst>
          </p:cNvPr>
          <p:cNvSpPr>
            <a:spLocks noGrp="1"/>
          </p:cNvSpPr>
          <p:nvPr>
            <p:ph type="title"/>
          </p:nvPr>
        </p:nvSpPr>
        <p:spPr/>
        <p:txBody>
          <a:bodyPr/>
          <a:lstStyle/>
          <a:p>
            <a:r>
              <a:rPr lang="en-US" dirty="0">
                <a:effectLst/>
                <a:latin typeface="Helvetica" pitchFamily="2" charset="0"/>
              </a:rPr>
              <a:t>How is Bitcoin Different?</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65EAD8B0-6933-C20B-5343-24FA46029043}"/>
              </a:ext>
            </a:extLst>
          </p:cNvPr>
          <p:cNvSpPr>
            <a:spLocks noGrp="1"/>
          </p:cNvSpPr>
          <p:nvPr>
            <p:ph idx="1"/>
          </p:nvPr>
        </p:nvSpPr>
        <p:spPr>
          <a:xfrm>
            <a:off x="838200" y="1825625"/>
            <a:ext cx="6842125" cy="4351338"/>
          </a:xfrm>
        </p:spPr>
        <p:txBody>
          <a:bodyPr>
            <a:normAutofit/>
          </a:bodyPr>
          <a:lstStyle/>
          <a:p>
            <a:r>
              <a:rPr lang="en-US" dirty="0">
                <a:effectLst/>
                <a:latin typeface="Helvetica" pitchFamily="2" charset="0"/>
              </a:rPr>
              <a:t>Bitcoin offers an alternative. Unlike traditional currencies, Bitcoin is decentralized. </a:t>
            </a:r>
          </a:p>
          <a:p>
            <a:r>
              <a:rPr lang="en-US" dirty="0">
                <a:effectLst/>
                <a:latin typeface="Helvetica" pitchFamily="2" charset="0"/>
              </a:rPr>
              <a:t>Transactions happen on a peer-to-peer basis without the need for a “middleman,” like a bank, government agency, or other third-party institution.</a:t>
            </a:r>
          </a:p>
          <a:p>
            <a:r>
              <a:rPr lang="en-US" dirty="0">
                <a:effectLst/>
                <a:latin typeface="Helvetica" pitchFamily="2" charset="0"/>
              </a:rPr>
              <a:t>For this reason, Bitcoin and many other cryptocurrencies are often referred to as “trustless,” meaning that we can make transactions without needing to put our</a:t>
            </a:r>
            <a:r>
              <a:rPr lang="en-US" dirty="0">
                <a:latin typeface="Helvetica" pitchFamily="2" charset="0"/>
              </a:rPr>
              <a:t> </a:t>
            </a:r>
            <a:r>
              <a:rPr lang="en-US" dirty="0">
                <a:effectLst/>
                <a:latin typeface="Helvetica" pitchFamily="2" charset="0"/>
              </a:rPr>
              <a:t>trust into either the person we are transacting with or a financial institution.</a:t>
            </a:r>
          </a:p>
          <a:p>
            <a:r>
              <a:rPr lang="en-US" dirty="0">
                <a:effectLst/>
                <a:latin typeface="Helvetica" pitchFamily="2" charset="0"/>
              </a:rPr>
              <a:t>If you’re new to Bitcoin, you might be wondering how this works. </a:t>
            </a:r>
          </a:p>
          <a:p>
            <a:r>
              <a:rPr lang="en-US" dirty="0">
                <a:effectLst/>
                <a:latin typeface="Helvetica" pitchFamily="2" charset="0"/>
              </a:rPr>
              <a:t>In order to shed some light on the inner workings of this space, we need to switch gears for a minute and look at Bitcoin as a technology.</a:t>
            </a:r>
          </a:p>
          <a:p>
            <a:endParaRPr lang="en-EG" dirty="0"/>
          </a:p>
        </p:txBody>
      </p:sp>
      <p:pic>
        <p:nvPicPr>
          <p:cNvPr id="4" name="Picture 3">
            <a:extLst>
              <a:ext uri="{FF2B5EF4-FFF2-40B4-BE49-F238E27FC236}">
                <a16:creationId xmlns:a16="http://schemas.microsoft.com/office/drawing/2014/main" id="{03BE6D44-EAA0-BC0A-B231-EA7F0A41BFDB}"/>
              </a:ext>
            </a:extLst>
          </p:cNvPr>
          <p:cNvPicPr>
            <a:picLocks noChangeAspect="1"/>
          </p:cNvPicPr>
          <p:nvPr/>
        </p:nvPicPr>
        <p:blipFill>
          <a:blip r:embed="rId3"/>
          <a:stretch>
            <a:fillRect/>
          </a:stretch>
        </p:blipFill>
        <p:spPr>
          <a:xfrm>
            <a:off x="7756304" y="1454150"/>
            <a:ext cx="3734021" cy="1689100"/>
          </a:xfrm>
          <a:prstGeom prst="rect">
            <a:avLst/>
          </a:prstGeom>
        </p:spPr>
      </p:pic>
      <p:pic>
        <p:nvPicPr>
          <p:cNvPr id="5" name="Picture 4">
            <a:extLst>
              <a:ext uri="{FF2B5EF4-FFF2-40B4-BE49-F238E27FC236}">
                <a16:creationId xmlns:a16="http://schemas.microsoft.com/office/drawing/2014/main" id="{B722B3FD-E874-828D-138F-AAF31AD45510}"/>
              </a:ext>
            </a:extLst>
          </p:cNvPr>
          <p:cNvPicPr>
            <a:picLocks noChangeAspect="1"/>
          </p:cNvPicPr>
          <p:nvPr/>
        </p:nvPicPr>
        <p:blipFill>
          <a:blip r:embed="rId4"/>
          <a:stretch>
            <a:fillRect/>
          </a:stretch>
        </p:blipFill>
        <p:spPr>
          <a:xfrm>
            <a:off x="7794292" y="3278187"/>
            <a:ext cx="3734022" cy="2260600"/>
          </a:xfrm>
          <a:prstGeom prst="rect">
            <a:avLst/>
          </a:prstGeom>
        </p:spPr>
      </p:pic>
    </p:spTree>
    <p:extLst>
      <p:ext uri="{BB962C8B-B14F-4D97-AF65-F5344CB8AC3E}">
        <p14:creationId xmlns:p14="http://schemas.microsoft.com/office/powerpoint/2010/main" val="3238960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49E3C-6FFE-D50C-F5AA-7D6021BDBD6E}"/>
              </a:ext>
            </a:extLst>
          </p:cNvPr>
          <p:cNvSpPr>
            <a:spLocks noGrp="1"/>
          </p:cNvSpPr>
          <p:nvPr>
            <p:ph type="title"/>
          </p:nvPr>
        </p:nvSpPr>
        <p:spPr/>
        <p:txBody>
          <a:bodyPr/>
          <a:lstStyle/>
          <a:p>
            <a:r>
              <a:rPr lang="en-US" dirty="0">
                <a:effectLst/>
                <a:latin typeface="Helvetica" pitchFamily="2" charset="0"/>
              </a:rPr>
              <a:t>Investing in Bitcoin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75A5DD95-AE5B-9CE2-72A2-CB45F50F9A94}"/>
              </a:ext>
            </a:extLst>
          </p:cNvPr>
          <p:cNvSpPr>
            <a:spLocks noGrp="1"/>
          </p:cNvSpPr>
          <p:nvPr>
            <p:ph idx="1"/>
          </p:nvPr>
        </p:nvSpPr>
        <p:spPr/>
        <p:txBody>
          <a:bodyPr/>
          <a:lstStyle/>
          <a:p>
            <a:r>
              <a:rPr lang="en-US" dirty="0">
                <a:effectLst/>
                <a:latin typeface="Helvetica" pitchFamily="2" charset="0"/>
              </a:rPr>
              <a:t>Particularly as Bitcoin has become more popular, there is a lot of advice floating around on how to make money with Bitcoin and other cryptocurrencies. </a:t>
            </a:r>
          </a:p>
          <a:p>
            <a:r>
              <a:rPr lang="en-US" dirty="0">
                <a:effectLst/>
                <a:latin typeface="Helvetica" pitchFamily="2" charset="0"/>
              </a:rPr>
              <a:t>In reality, there is no secret, easy foolproof method to invest $100 and come out with $10,000. </a:t>
            </a:r>
          </a:p>
          <a:p>
            <a:r>
              <a:rPr lang="en-US" dirty="0">
                <a:effectLst/>
                <a:latin typeface="Helvetica" pitchFamily="2" charset="0"/>
              </a:rPr>
              <a:t>As with any market, Bitcoin trading is a system of risk and reward and there are no guarantees. </a:t>
            </a:r>
          </a:p>
          <a:p>
            <a:r>
              <a:rPr lang="en-US" dirty="0">
                <a:effectLst/>
                <a:latin typeface="Helvetica" pitchFamily="2" charset="0"/>
              </a:rPr>
              <a:t>Just because Bitcoin is a digital currency does not mean you can’t lose “real money.” Of course, you can make real money, too, but it is important to remember that this is a high-risk space.</a:t>
            </a:r>
          </a:p>
          <a:p>
            <a:endParaRPr lang="en-EG" dirty="0"/>
          </a:p>
        </p:txBody>
      </p:sp>
    </p:spTree>
    <p:extLst>
      <p:ext uri="{BB962C8B-B14F-4D97-AF65-F5344CB8AC3E}">
        <p14:creationId xmlns:p14="http://schemas.microsoft.com/office/powerpoint/2010/main" val="21087259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FE479-4872-7253-10A4-9ADAC967ADA1}"/>
              </a:ext>
            </a:extLst>
          </p:cNvPr>
          <p:cNvSpPr>
            <a:spLocks noGrp="1"/>
          </p:cNvSpPr>
          <p:nvPr>
            <p:ph type="title"/>
          </p:nvPr>
        </p:nvSpPr>
        <p:spPr/>
        <p:txBody>
          <a:bodyPr/>
          <a:lstStyle/>
          <a:p>
            <a:r>
              <a:rPr lang="en-US" dirty="0">
                <a:effectLst/>
                <a:latin typeface="Helvetica" pitchFamily="2" charset="0"/>
              </a:rPr>
              <a:t>Investing in Bitcoin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3AAF3071-A7E4-D910-7889-C2A408FF2CF3}"/>
              </a:ext>
            </a:extLst>
          </p:cNvPr>
          <p:cNvSpPr>
            <a:spLocks noGrp="1"/>
          </p:cNvSpPr>
          <p:nvPr>
            <p:ph idx="1"/>
          </p:nvPr>
        </p:nvSpPr>
        <p:spPr/>
        <p:txBody>
          <a:bodyPr>
            <a:normAutofit/>
          </a:bodyPr>
          <a:lstStyle/>
          <a:p>
            <a:r>
              <a:rPr lang="en-US" dirty="0">
                <a:effectLst/>
                <a:latin typeface="Helvetica" pitchFamily="2" charset="0"/>
              </a:rPr>
              <a:t>Compared to traditional markets, the cryptocurrency space is extremely volatile. </a:t>
            </a:r>
          </a:p>
          <a:p>
            <a:r>
              <a:rPr lang="en-US" dirty="0">
                <a:effectLst/>
                <a:latin typeface="Helvetica" pitchFamily="2" charset="0"/>
              </a:rPr>
              <a:t>Prices can fluctuate significantly over one day, or even one hour.</a:t>
            </a:r>
          </a:p>
          <a:p>
            <a:r>
              <a:rPr lang="en-US" dirty="0">
                <a:effectLst/>
                <a:latin typeface="Helvetica" pitchFamily="2" charset="0"/>
              </a:rPr>
              <a:t> It is not uncommon to see values swing up or down by 20% or more in 24 hours. </a:t>
            </a:r>
          </a:p>
          <a:p>
            <a:r>
              <a:rPr lang="en-US" dirty="0">
                <a:effectLst/>
                <a:latin typeface="Helvetica" pitchFamily="2" charset="0"/>
              </a:rPr>
              <a:t>Particularly for traders coming from traditional markets, the peaks and crashes in the cryptocurrency space can certainly get your adrenalin pumping.</a:t>
            </a:r>
          </a:p>
          <a:p>
            <a:r>
              <a:rPr lang="en-US" dirty="0">
                <a:effectLst/>
                <a:latin typeface="Helvetica" pitchFamily="2" charset="0"/>
              </a:rPr>
              <a:t>Many people have made the mistake of hearing about Bitcoin (or another cryptocurrency) for the first time, usually as a result of some hype, and immediately buying in while the price is at a high, thinking they will get in before it goes up even more. </a:t>
            </a:r>
          </a:p>
          <a:p>
            <a:r>
              <a:rPr lang="en-US" dirty="0">
                <a:effectLst/>
                <a:latin typeface="Helvetica" pitchFamily="2" charset="0"/>
              </a:rPr>
              <a:t>Then they see the price of the currency plummet. </a:t>
            </a:r>
          </a:p>
          <a:p>
            <a:r>
              <a:rPr lang="en-US" dirty="0">
                <a:effectLst/>
                <a:latin typeface="Helvetica" pitchFamily="2" charset="0"/>
              </a:rPr>
              <a:t>In a panic, they sell it all off to cut their losses before it sinks any more, only to see it level out or soar again a few days (or hours) later. </a:t>
            </a:r>
          </a:p>
          <a:p>
            <a:r>
              <a:rPr lang="en-US" dirty="0">
                <a:effectLst/>
                <a:latin typeface="Helvetica" pitchFamily="2" charset="0"/>
              </a:rPr>
              <a:t>There is no way to guarantee that this will not happen even to savvy traders, but you can do a lot to improve your odds of success.</a:t>
            </a:r>
          </a:p>
          <a:p>
            <a:endParaRPr lang="en-EG" dirty="0"/>
          </a:p>
        </p:txBody>
      </p:sp>
    </p:spTree>
    <p:extLst>
      <p:ext uri="{BB962C8B-B14F-4D97-AF65-F5344CB8AC3E}">
        <p14:creationId xmlns:p14="http://schemas.microsoft.com/office/powerpoint/2010/main" val="1648071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690F2-195C-6D43-A398-9CB8E161CEF7}"/>
              </a:ext>
            </a:extLst>
          </p:cNvPr>
          <p:cNvSpPr>
            <a:spLocks noGrp="1"/>
          </p:cNvSpPr>
          <p:nvPr>
            <p:ph type="title"/>
          </p:nvPr>
        </p:nvSpPr>
        <p:spPr/>
        <p:txBody>
          <a:bodyPr/>
          <a:lstStyle/>
          <a:p>
            <a:r>
              <a:rPr lang="en-US" dirty="0">
                <a:effectLst/>
                <a:latin typeface="Helvetica" pitchFamily="2" charset="0"/>
              </a:rPr>
              <a:t>Investing in Bitcoin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40CB0A2F-2ED6-A1AB-BA54-989F2202C243}"/>
              </a:ext>
            </a:extLst>
          </p:cNvPr>
          <p:cNvSpPr>
            <a:spLocks noGrp="1"/>
          </p:cNvSpPr>
          <p:nvPr>
            <p:ph idx="1"/>
          </p:nvPr>
        </p:nvSpPr>
        <p:spPr/>
        <p:txBody>
          <a:bodyPr>
            <a:normAutofit/>
          </a:bodyPr>
          <a:lstStyle/>
          <a:p>
            <a:r>
              <a:rPr lang="en-US" dirty="0">
                <a:effectLst/>
                <a:latin typeface="Helvetica" pitchFamily="2" charset="0"/>
              </a:rPr>
              <a:t>The single most important thing you can do as an investor in the cryptocurrency world is to do your own research. Arm yourself with good resources and take the time to study the trends. </a:t>
            </a:r>
          </a:p>
          <a:p>
            <a:r>
              <a:rPr lang="en-US" dirty="0">
                <a:effectLst/>
                <a:latin typeface="Helvetica" pitchFamily="2" charset="0"/>
              </a:rPr>
              <a:t>Particularly as Bitcoin has entered the mainstream, there has been a huge rise in self-proclaimed Bitcoin gurus, some of whom are more credible than others. </a:t>
            </a:r>
          </a:p>
          <a:p>
            <a:r>
              <a:rPr lang="en-US" dirty="0">
                <a:effectLst/>
                <a:latin typeface="Helvetica" pitchFamily="2" charset="0"/>
              </a:rPr>
              <a:t>Explore freely, but keep in mind that anything promising “instant wealth” is worthy of healthy skepticism.</a:t>
            </a:r>
          </a:p>
          <a:p>
            <a:r>
              <a:rPr lang="en-US" dirty="0">
                <a:effectLst/>
                <a:latin typeface="Helvetica" pitchFamily="2" charset="0"/>
              </a:rPr>
              <a:t>A great way to get familiar with the landscape of Bitcoin exchanges is to spend some time looking at the charts. Study the peaks and dips, level of stability, and researching any anomalies. </a:t>
            </a:r>
          </a:p>
          <a:p>
            <a:r>
              <a:rPr lang="en-US" dirty="0">
                <a:effectLst/>
                <a:latin typeface="Helvetica" pitchFamily="2" charset="0"/>
              </a:rPr>
              <a:t>Did something happen at a certain point to trigger a huge jump or drop? Was there a significant global event, did an article come out in a popular magazine, did an industry leader begin accepting Bitcoin? Could a similar thing happen again? These are good questions to consider. </a:t>
            </a:r>
          </a:p>
          <a:p>
            <a:r>
              <a:rPr lang="en-US" dirty="0">
                <a:effectLst/>
                <a:latin typeface="Helvetica" pitchFamily="2" charset="0"/>
              </a:rPr>
              <a:t>Almost all Bitcoin exchanges have charts that graph the historical trends and offer real-time updates on value, volume, and other statistics.</a:t>
            </a:r>
          </a:p>
          <a:p>
            <a:r>
              <a:rPr lang="en-US" dirty="0" err="1">
                <a:solidFill>
                  <a:srgbClr val="0000EF"/>
                </a:solidFill>
                <a:effectLst/>
                <a:latin typeface="Helvetica" pitchFamily="2" charset="0"/>
              </a:rPr>
              <a:t>Coinmarketcap.com</a:t>
            </a:r>
            <a:r>
              <a:rPr lang="en-US" dirty="0">
                <a:solidFill>
                  <a:srgbClr val="0000EF"/>
                </a:solidFill>
                <a:effectLst/>
                <a:latin typeface="Helvetica" pitchFamily="2" charset="0"/>
              </a:rPr>
              <a:t> </a:t>
            </a:r>
            <a:r>
              <a:rPr lang="en-US" dirty="0">
                <a:effectLst/>
                <a:latin typeface="Helvetica" pitchFamily="2" charset="0"/>
              </a:rPr>
              <a:t>is one popular website that offers daily overviews, history, and information on a wide variety of cryptocurrencies.</a:t>
            </a:r>
          </a:p>
          <a:p>
            <a:endParaRPr lang="en-EG" dirty="0"/>
          </a:p>
        </p:txBody>
      </p:sp>
    </p:spTree>
    <p:extLst>
      <p:ext uri="{BB962C8B-B14F-4D97-AF65-F5344CB8AC3E}">
        <p14:creationId xmlns:p14="http://schemas.microsoft.com/office/powerpoint/2010/main" val="2408543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4A8B7-DD58-6169-2B99-585D70ED9092}"/>
              </a:ext>
            </a:extLst>
          </p:cNvPr>
          <p:cNvSpPr>
            <a:spLocks noGrp="1"/>
          </p:cNvSpPr>
          <p:nvPr>
            <p:ph type="title"/>
          </p:nvPr>
        </p:nvSpPr>
        <p:spPr/>
        <p:txBody>
          <a:bodyPr/>
          <a:lstStyle/>
          <a:p>
            <a:r>
              <a:rPr lang="en-US" dirty="0">
                <a:effectLst/>
                <a:latin typeface="Helvetica" pitchFamily="2" charset="0"/>
              </a:rPr>
              <a:t>Investing in Bitcoin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1C6075B4-DD66-22E0-C40E-5A3E63A0934B}"/>
              </a:ext>
            </a:extLst>
          </p:cNvPr>
          <p:cNvSpPr>
            <a:spLocks noGrp="1"/>
          </p:cNvSpPr>
          <p:nvPr>
            <p:ph idx="1"/>
          </p:nvPr>
        </p:nvSpPr>
        <p:spPr/>
        <p:txBody>
          <a:bodyPr/>
          <a:lstStyle/>
          <a:p>
            <a:r>
              <a:rPr lang="en-US" dirty="0">
                <a:effectLst/>
                <a:latin typeface="Helvetica" pitchFamily="2" charset="0"/>
              </a:rPr>
              <a:t>The more information you have, the better equipped you will be to see new opportunities and avoid common mistakes. </a:t>
            </a:r>
          </a:p>
          <a:p>
            <a:r>
              <a:rPr lang="en-US" dirty="0">
                <a:effectLst/>
                <a:latin typeface="Helvetica" pitchFamily="2" charset="0"/>
              </a:rPr>
              <a:t>Get to know the Bitcoin space, read articles, engage with the community, and explore the tools and resources available. </a:t>
            </a:r>
          </a:p>
          <a:p>
            <a:r>
              <a:rPr lang="en-US" dirty="0">
                <a:effectLst/>
                <a:latin typeface="Helvetica" pitchFamily="2" charset="0"/>
              </a:rPr>
              <a:t>Nobody can predict the future, but the more aware you are of trends on a moment-to-moment basis, the more likely you are to anticipate the behavior of the markets correctly. What you ultimately choose to do with your money is your business, but one famous adage that you may want to keep in mind is:</a:t>
            </a:r>
          </a:p>
          <a:p>
            <a:pPr marL="0" indent="0" algn="ctr">
              <a:buNone/>
            </a:pPr>
            <a:r>
              <a:rPr lang="en-US" dirty="0">
                <a:effectLst/>
                <a:latin typeface="Helvetica" pitchFamily="2" charset="0"/>
              </a:rPr>
              <a:t>“Don’t invest more than you can afford to lose.”</a:t>
            </a:r>
          </a:p>
          <a:p>
            <a:endParaRPr lang="en-EG" dirty="0"/>
          </a:p>
        </p:txBody>
      </p:sp>
    </p:spTree>
    <p:extLst>
      <p:ext uri="{BB962C8B-B14F-4D97-AF65-F5344CB8AC3E}">
        <p14:creationId xmlns:p14="http://schemas.microsoft.com/office/powerpoint/2010/main" val="144712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FC7FB-2576-0AA7-124A-0E4199574B12}"/>
              </a:ext>
            </a:extLst>
          </p:cNvPr>
          <p:cNvSpPr>
            <a:spLocks noGrp="1"/>
          </p:cNvSpPr>
          <p:nvPr>
            <p:ph type="title"/>
          </p:nvPr>
        </p:nvSpPr>
        <p:spPr/>
        <p:txBody>
          <a:bodyPr/>
          <a:lstStyle/>
          <a:p>
            <a:r>
              <a:rPr lang="en-US" dirty="0">
                <a:effectLst/>
                <a:latin typeface="Helvetica" pitchFamily="2" charset="0"/>
              </a:rPr>
              <a:t>Bitcoin Exchanges &amp; Trading</a:t>
            </a:r>
            <a:endParaRPr lang="en-EG" dirty="0"/>
          </a:p>
        </p:txBody>
      </p:sp>
      <p:sp>
        <p:nvSpPr>
          <p:cNvPr id="3" name="Content Placeholder 2">
            <a:extLst>
              <a:ext uri="{FF2B5EF4-FFF2-40B4-BE49-F238E27FC236}">
                <a16:creationId xmlns:a16="http://schemas.microsoft.com/office/drawing/2014/main" id="{C5A22B0D-E59F-14AC-039A-1EB490EDED68}"/>
              </a:ext>
            </a:extLst>
          </p:cNvPr>
          <p:cNvSpPr>
            <a:spLocks noGrp="1"/>
          </p:cNvSpPr>
          <p:nvPr>
            <p:ph idx="1"/>
          </p:nvPr>
        </p:nvSpPr>
        <p:spPr/>
        <p:txBody>
          <a:bodyPr/>
          <a:lstStyle/>
          <a:p>
            <a:r>
              <a:rPr lang="en-US" dirty="0">
                <a:effectLst/>
                <a:latin typeface="Helvetica" pitchFamily="2" charset="0"/>
              </a:rPr>
              <a:t>When it comes to “trading with Bitcoin,” there are several ways that this can happen. </a:t>
            </a:r>
          </a:p>
          <a:p>
            <a:r>
              <a:rPr lang="en-US" dirty="0">
                <a:effectLst/>
                <a:latin typeface="Helvetica" pitchFamily="2" charset="0"/>
              </a:rPr>
              <a:t>The most basic way to do it is to buy Bitcoin with fiat (US dollars, Euros, etc.), wait for the price of Bitcoin to go up, and then exchange it back into fiat. </a:t>
            </a:r>
          </a:p>
          <a:p>
            <a:r>
              <a:rPr lang="en-US" dirty="0">
                <a:effectLst/>
                <a:latin typeface="Helvetica" pitchFamily="2" charset="0"/>
              </a:rPr>
              <a:t>Of course, there is no guarantee that the price will go up; it could just as easily go down. Being familiar with the trends, history, and current affairs can help you make informed decisions about when to buy in and cash out.</a:t>
            </a:r>
          </a:p>
          <a:p>
            <a:r>
              <a:rPr lang="en-US" dirty="0">
                <a:effectLst/>
                <a:latin typeface="Helvetica" pitchFamily="2" charset="0"/>
              </a:rPr>
              <a:t>Some firm believers in Bitcoin might argue that this approach of trading between Bitcoin and fiat “misses the point.” </a:t>
            </a:r>
          </a:p>
          <a:p>
            <a:r>
              <a:rPr lang="en-US" dirty="0">
                <a:effectLst/>
                <a:latin typeface="Helvetica" pitchFamily="2" charset="0"/>
              </a:rPr>
              <a:t>On an ideological level, there are valid reasons for that sentiment. </a:t>
            </a:r>
          </a:p>
          <a:p>
            <a:r>
              <a:rPr lang="en-US" dirty="0">
                <a:effectLst/>
                <a:latin typeface="Helvetica" pitchFamily="2" charset="0"/>
              </a:rPr>
              <a:t>Realistically, however, many people see Bitcoin as an investment and not a “replacement” for fiat currency. </a:t>
            </a:r>
          </a:p>
          <a:p>
            <a:r>
              <a:rPr lang="en-US" dirty="0">
                <a:effectLst/>
                <a:latin typeface="Helvetica" pitchFamily="2" charset="0"/>
              </a:rPr>
              <a:t>Whatever your opinion on the matter, the fact remains that people have increased their</a:t>
            </a:r>
            <a:r>
              <a:rPr lang="en-US" dirty="0">
                <a:latin typeface="Helvetica" pitchFamily="2" charset="0"/>
              </a:rPr>
              <a:t> </a:t>
            </a:r>
            <a:r>
              <a:rPr lang="en-US" dirty="0">
                <a:effectLst/>
                <a:latin typeface="Helvetica" pitchFamily="2" charset="0"/>
              </a:rPr>
              <a:t>wealth by using this approach.</a:t>
            </a:r>
          </a:p>
          <a:p>
            <a:endParaRPr lang="en-US" dirty="0">
              <a:effectLst/>
              <a:latin typeface="Helvetica" pitchFamily="2" charset="0"/>
            </a:endParaRPr>
          </a:p>
          <a:p>
            <a:endParaRPr lang="en-EG" dirty="0"/>
          </a:p>
        </p:txBody>
      </p:sp>
    </p:spTree>
    <p:extLst>
      <p:ext uri="{BB962C8B-B14F-4D97-AF65-F5344CB8AC3E}">
        <p14:creationId xmlns:p14="http://schemas.microsoft.com/office/powerpoint/2010/main" val="2297161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D8F2-38FF-950F-C259-C9F42CE28B8F}"/>
              </a:ext>
            </a:extLst>
          </p:cNvPr>
          <p:cNvSpPr>
            <a:spLocks noGrp="1"/>
          </p:cNvSpPr>
          <p:nvPr>
            <p:ph type="title"/>
          </p:nvPr>
        </p:nvSpPr>
        <p:spPr/>
        <p:txBody>
          <a:bodyPr/>
          <a:lstStyle/>
          <a:p>
            <a:r>
              <a:rPr lang="en-US" dirty="0">
                <a:effectLst/>
                <a:latin typeface="Helvetica" pitchFamily="2" charset="0"/>
              </a:rPr>
              <a:t>Bitcoin Exchanges &amp; Trading</a:t>
            </a:r>
            <a:endParaRPr lang="en-EG" dirty="0"/>
          </a:p>
        </p:txBody>
      </p:sp>
      <p:sp>
        <p:nvSpPr>
          <p:cNvPr id="3" name="Content Placeholder 2">
            <a:extLst>
              <a:ext uri="{FF2B5EF4-FFF2-40B4-BE49-F238E27FC236}">
                <a16:creationId xmlns:a16="http://schemas.microsoft.com/office/drawing/2014/main" id="{A8DBC725-704C-1DD8-3BE3-A3ED6ABA893B}"/>
              </a:ext>
            </a:extLst>
          </p:cNvPr>
          <p:cNvSpPr>
            <a:spLocks noGrp="1"/>
          </p:cNvSpPr>
          <p:nvPr>
            <p:ph idx="1"/>
          </p:nvPr>
        </p:nvSpPr>
        <p:spPr/>
        <p:txBody>
          <a:bodyPr>
            <a:normAutofit/>
          </a:bodyPr>
          <a:lstStyle/>
          <a:p>
            <a:r>
              <a:rPr lang="en-US" dirty="0">
                <a:effectLst/>
                <a:latin typeface="Helvetica" pitchFamily="2" charset="0"/>
              </a:rPr>
              <a:t>You can find a list of online exchanges that deal with trading between Bitcoin and national fiat currencies at </a:t>
            </a:r>
            <a:r>
              <a:rPr lang="en-US" dirty="0">
                <a:solidFill>
                  <a:srgbClr val="0000EF"/>
                </a:solidFill>
                <a:effectLst/>
                <a:latin typeface="Helvetica" pitchFamily="2" charset="0"/>
              </a:rPr>
              <a:t>https://</a:t>
            </a:r>
            <a:r>
              <a:rPr lang="en-US" dirty="0" err="1">
                <a:solidFill>
                  <a:srgbClr val="0000EF"/>
                </a:solidFill>
                <a:effectLst/>
                <a:latin typeface="Helvetica" pitchFamily="2" charset="0"/>
              </a:rPr>
              <a:t>bitcoin.org</a:t>
            </a:r>
            <a:r>
              <a:rPr lang="en-US" dirty="0">
                <a:solidFill>
                  <a:srgbClr val="0000EF"/>
                </a:solidFill>
                <a:effectLst/>
                <a:latin typeface="Helvetica" pitchFamily="2" charset="0"/>
              </a:rPr>
              <a:t> </a:t>
            </a:r>
            <a:r>
              <a:rPr lang="en-US" dirty="0">
                <a:effectLst/>
                <a:latin typeface="Helvetica" pitchFamily="2" charset="0"/>
              </a:rPr>
              <a:t>. </a:t>
            </a:r>
          </a:p>
          <a:p>
            <a:r>
              <a:rPr lang="en-US" dirty="0">
                <a:effectLst/>
                <a:latin typeface="Helvetica" pitchFamily="2" charset="0"/>
              </a:rPr>
              <a:t>To do this type of trading successfully, you will also want to be very conscious of transaction fees, delay times, and exchange reputability. </a:t>
            </a:r>
          </a:p>
          <a:p>
            <a:r>
              <a:rPr lang="en-US" dirty="0">
                <a:effectLst/>
                <a:latin typeface="Helvetica" pitchFamily="2" charset="0"/>
              </a:rPr>
              <a:t>These factors can all differ between exchange platforms and can change in response to any number of events or circumstances. </a:t>
            </a:r>
          </a:p>
          <a:p>
            <a:r>
              <a:rPr lang="en-US" dirty="0">
                <a:effectLst/>
                <a:latin typeface="Helvetica" pitchFamily="2" charset="0"/>
              </a:rPr>
              <a:t>All exchanges come with their own unique pros and cons.</a:t>
            </a:r>
          </a:p>
          <a:p>
            <a:r>
              <a:rPr lang="en-US" dirty="0">
                <a:effectLst/>
                <a:latin typeface="Helvetica" pitchFamily="2" charset="0"/>
              </a:rPr>
              <a:t>Accessibility to certain exchanges may depend on your nation of residence.</a:t>
            </a:r>
          </a:p>
          <a:p>
            <a:r>
              <a:rPr lang="en-US" dirty="0">
                <a:effectLst/>
                <a:latin typeface="Helvetica" pitchFamily="2" charset="0"/>
              </a:rPr>
              <a:t>Some of the most popular exchanges in the US are </a:t>
            </a:r>
            <a:r>
              <a:rPr lang="en-US" dirty="0" err="1">
                <a:effectLst/>
                <a:latin typeface="Helvetica" pitchFamily="2" charset="0"/>
              </a:rPr>
              <a:t>Poloniex</a:t>
            </a:r>
            <a:r>
              <a:rPr lang="en-US" dirty="0">
                <a:effectLst/>
                <a:latin typeface="Helvetica" pitchFamily="2" charset="0"/>
              </a:rPr>
              <a:t>, Bittrex, GDAX, Coinbase, and Kraken. </a:t>
            </a:r>
          </a:p>
          <a:p>
            <a:r>
              <a:rPr lang="en-US" dirty="0">
                <a:effectLst/>
                <a:latin typeface="Helvetica" pitchFamily="2" charset="0"/>
              </a:rPr>
              <a:t>Once again, all of these have different features and may be more suited to a particular set of needs. </a:t>
            </a:r>
          </a:p>
          <a:p>
            <a:r>
              <a:rPr lang="en-US" dirty="0">
                <a:effectLst/>
                <a:latin typeface="Helvetica" pitchFamily="2" charset="0"/>
              </a:rPr>
              <a:t>Coinbase is widely considered to be one of the easiest platforms for beginners, as it allows you to buy Bitcoin with a large variety of national fiat currencies through a very </a:t>
            </a:r>
            <a:r>
              <a:rPr lang="en-US" dirty="0" err="1">
                <a:effectLst/>
                <a:latin typeface="Helvetica" pitchFamily="2" charset="0"/>
              </a:rPr>
              <a:t>userfriendly</a:t>
            </a:r>
            <a:r>
              <a:rPr lang="en-US" dirty="0">
                <a:latin typeface="Helvetica" pitchFamily="2" charset="0"/>
              </a:rPr>
              <a:t> </a:t>
            </a:r>
            <a:r>
              <a:rPr lang="en-US" dirty="0">
                <a:effectLst/>
                <a:latin typeface="Helvetica" pitchFamily="2" charset="0"/>
              </a:rPr>
              <a:t>interface.</a:t>
            </a:r>
          </a:p>
          <a:p>
            <a:endParaRPr lang="en-EG" dirty="0"/>
          </a:p>
        </p:txBody>
      </p:sp>
    </p:spTree>
    <p:extLst>
      <p:ext uri="{BB962C8B-B14F-4D97-AF65-F5344CB8AC3E}">
        <p14:creationId xmlns:p14="http://schemas.microsoft.com/office/powerpoint/2010/main" val="33828464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B847B-A968-C472-3A61-0237895D1879}"/>
              </a:ext>
            </a:extLst>
          </p:cNvPr>
          <p:cNvSpPr>
            <a:spLocks noGrp="1"/>
          </p:cNvSpPr>
          <p:nvPr>
            <p:ph type="title"/>
          </p:nvPr>
        </p:nvSpPr>
        <p:spPr/>
        <p:txBody>
          <a:bodyPr/>
          <a:lstStyle/>
          <a:p>
            <a:r>
              <a:rPr lang="en-US" dirty="0">
                <a:effectLst/>
                <a:latin typeface="Helvetica" pitchFamily="2" charset="0"/>
              </a:rPr>
              <a:t>Bitcoin Exchanges &amp; Trading</a:t>
            </a:r>
            <a:endParaRPr lang="en-EG" dirty="0"/>
          </a:p>
        </p:txBody>
      </p:sp>
      <p:sp>
        <p:nvSpPr>
          <p:cNvPr id="3" name="Content Placeholder 2">
            <a:extLst>
              <a:ext uri="{FF2B5EF4-FFF2-40B4-BE49-F238E27FC236}">
                <a16:creationId xmlns:a16="http://schemas.microsoft.com/office/drawing/2014/main" id="{24531C33-1E34-4034-2F86-B56C70C9DAB3}"/>
              </a:ext>
            </a:extLst>
          </p:cNvPr>
          <p:cNvSpPr>
            <a:spLocks noGrp="1"/>
          </p:cNvSpPr>
          <p:nvPr>
            <p:ph idx="1"/>
          </p:nvPr>
        </p:nvSpPr>
        <p:spPr/>
        <p:txBody>
          <a:bodyPr/>
          <a:lstStyle/>
          <a:p>
            <a:r>
              <a:rPr lang="en-US" dirty="0">
                <a:effectLst/>
                <a:latin typeface="Helvetica" pitchFamily="2" charset="0"/>
              </a:rPr>
              <a:t>Bitcoin exchanges, in general, have an initial learning curve for many people, particularly those who are new to markets and trading. </a:t>
            </a:r>
          </a:p>
          <a:p>
            <a:r>
              <a:rPr lang="en-US" dirty="0">
                <a:effectLst/>
                <a:latin typeface="Helvetica" pitchFamily="2" charset="0"/>
              </a:rPr>
              <a:t>Even those coming from a background in the stock market may find that Bitcoin exchanges take some getting used to. </a:t>
            </a:r>
          </a:p>
          <a:p>
            <a:r>
              <a:rPr lang="en-US" dirty="0">
                <a:effectLst/>
                <a:latin typeface="Helvetica" pitchFamily="2" charset="0"/>
              </a:rPr>
              <a:t>All exchanges tend to have different rules, spending limits, levels of verification, security practices, and tools available. </a:t>
            </a:r>
          </a:p>
          <a:p>
            <a:r>
              <a:rPr lang="en-US" dirty="0">
                <a:effectLst/>
                <a:latin typeface="Helvetica" pitchFamily="2" charset="0"/>
              </a:rPr>
              <a:t>Plus, not all exchanges deal in all cryptocurrencies. Generally, however, all exchanges do trade primarily in Bitcoin.</a:t>
            </a:r>
          </a:p>
          <a:p>
            <a:endParaRPr lang="en-EG" dirty="0"/>
          </a:p>
        </p:txBody>
      </p:sp>
    </p:spTree>
    <p:extLst>
      <p:ext uri="{BB962C8B-B14F-4D97-AF65-F5344CB8AC3E}">
        <p14:creationId xmlns:p14="http://schemas.microsoft.com/office/powerpoint/2010/main" val="3338728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A75EA-82C3-8D1A-B363-DE062DAE5EBB}"/>
              </a:ext>
            </a:extLst>
          </p:cNvPr>
          <p:cNvSpPr>
            <a:spLocks noGrp="1"/>
          </p:cNvSpPr>
          <p:nvPr>
            <p:ph type="title"/>
          </p:nvPr>
        </p:nvSpPr>
        <p:spPr/>
        <p:txBody>
          <a:bodyPr/>
          <a:lstStyle/>
          <a:p>
            <a:r>
              <a:rPr lang="en-US" dirty="0">
                <a:effectLst/>
                <a:latin typeface="Helvetica" pitchFamily="2" charset="0"/>
              </a:rPr>
              <a:t>“The Fast Nickel or The Slow Dime”</a:t>
            </a:r>
            <a:endParaRPr lang="en-EG" dirty="0"/>
          </a:p>
        </p:txBody>
      </p:sp>
      <p:sp>
        <p:nvSpPr>
          <p:cNvPr id="3" name="Content Placeholder 2">
            <a:extLst>
              <a:ext uri="{FF2B5EF4-FFF2-40B4-BE49-F238E27FC236}">
                <a16:creationId xmlns:a16="http://schemas.microsoft.com/office/drawing/2014/main" id="{02C3473D-8D46-E1E6-E265-6F3728BF8221}"/>
              </a:ext>
            </a:extLst>
          </p:cNvPr>
          <p:cNvSpPr>
            <a:spLocks noGrp="1"/>
          </p:cNvSpPr>
          <p:nvPr>
            <p:ph idx="1"/>
          </p:nvPr>
        </p:nvSpPr>
        <p:spPr/>
        <p:txBody>
          <a:bodyPr>
            <a:normAutofit/>
          </a:bodyPr>
          <a:lstStyle/>
          <a:p>
            <a:r>
              <a:rPr lang="en-US" dirty="0">
                <a:effectLst/>
                <a:latin typeface="Helvetica" pitchFamily="2" charset="0"/>
              </a:rPr>
              <a:t>There is an expression that you may have heard before in relation to investing: the fast nickel or the slow dime. </a:t>
            </a:r>
          </a:p>
          <a:p>
            <a:r>
              <a:rPr lang="en-US" dirty="0">
                <a:effectLst/>
                <a:latin typeface="Helvetica" pitchFamily="2" charset="0"/>
              </a:rPr>
              <a:t>Essentially, this means making a little bit of profit in the short term or a larger profit over the long term. </a:t>
            </a:r>
          </a:p>
          <a:p>
            <a:r>
              <a:rPr lang="en-US" dirty="0">
                <a:effectLst/>
                <a:latin typeface="Helvetica" pitchFamily="2" charset="0"/>
              </a:rPr>
              <a:t>When it comes to trading Bitcoin, there are plenty of people who employ both of these</a:t>
            </a:r>
            <a:r>
              <a:rPr lang="en-US" dirty="0">
                <a:latin typeface="Helvetica" pitchFamily="2" charset="0"/>
              </a:rPr>
              <a:t> </a:t>
            </a:r>
            <a:r>
              <a:rPr lang="en-US" dirty="0">
                <a:effectLst/>
                <a:latin typeface="Helvetica" pitchFamily="2" charset="0"/>
              </a:rPr>
              <a:t>strategies.</a:t>
            </a:r>
          </a:p>
          <a:p>
            <a:r>
              <a:rPr lang="en-US" dirty="0">
                <a:effectLst/>
                <a:latin typeface="Helvetica" pitchFamily="2" charset="0"/>
              </a:rPr>
              <a:t>Some investors choose to buy Bitcoin once, ideally when it the value is low, and hold on to it, believing that the price will trend upwards over time and eventually pay off big-time. </a:t>
            </a:r>
          </a:p>
          <a:p>
            <a:r>
              <a:rPr lang="en-US" dirty="0">
                <a:effectLst/>
                <a:latin typeface="Helvetica" pitchFamily="2" charset="0"/>
              </a:rPr>
              <a:t>Obviously, this worked out very well for early adopters who held on to their initial Bitcoin investments. </a:t>
            </a:r>
          </a:p>
          <a:p>
            <a:r>
              <a:rPr lang="en-US" dirty="0">
                <a:effectLst/>
                <a:latin typeface="Helvetica" pitchFamily="2" charset="0"/>
              </a:rPr>
              <a:t>Some speculate that Bitcoin will undergo another massive price increase in the future. </a:t>
            </a:r>
          </a:p>
          <a:p>
            <a:r>
              <a:rPr lang="en-US" dirty="0">
                <a:effectLst/>
                <a:latin typeface="Helvetica" pitchFamily="2" charset="0"/>
              </a:rPr>
              <a:t>These folks will continue to hold tight to their Bitcoin throughout price fluctuations, hedging their bets on long-term growth. This would be the “slow dime” approach. </a:t>
            </a:r>
          </a:p>
          <a:p>
            <a:r>
              <a:rPr lang="en-US" dirty="0">
                <a:effectLst/>
                <a:latin typeface="Helvetica" pitchFamily="2" charset="0"/>
              </a:rPr>
              <a:t>(Buying into a cryptocurrency and holding on to it is often called/spelled “</a:t>
            </a:r>
            <a:r>
              <a:rPr lang="en-US" dirty="0" err="1">
                <a:effectLst/>
                <a:latin typeface="Helvetica" pitchFamily="2" charset="0"/>
              </a:rPr>
              <a:t>hodling</a:t>
            </a:r>
            <a:r>
              <a:rPr lang="en-US" dirty="0">
                <a:effectLst/>
                <a:latin typeface="Helvetica" pitchFamily="2" charset="0"/>
              </a:rPr>
              <a:t>” in online cryptocurrency communities).</a:t>
            </a:r>
          </a:p>
          <a:p>
            <a:endParaRPr lang="en-EG" dirty="0"/>
          </a:p>
        </p:txBody>
      </p:sp>
    </p:spTree>
    <p:extLst>
      <p:ext uri="{BB962C8B-B14F-4D97-AF65-F5344CB8AC3E}">
        <p14:creationId xmlns:p14="http://schemas.microsoft.com/office/powerpoint/2010/main" val="27166214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7D58C-B157-9098-7BDC-50A0515F7BBC}"/>
              </a:ext>
            </a:extLst>
          </p:cNvPr>
          <p:cNvSpPr>
            <a:spLocks noGrp="1"/>
          </p:cNvSpPr>
          <p:nvPr>
            <p:ph type="title"/>
          </p:nvPr>
        </p:nvSpPr>
        <p:spPr/>
        <p:txBody>
          <a:bodyPr/>
          <a:lstStyle/>
          <a:p>
            <a:r>
              <a:rPr lang="en-US" dirty="0">
                <a:effectLst/>
                <a:latin typeface="Helvetica" pitchFamily="2" charset="0"/>
              </a:rPr>
              <a:t>“The Fast Nickel or The Slow Dime”</a:t>
            </a:r>
            <a:endParaRPr lang="en-EG" dirty="0"/>
          </a:p>
        </p:txBody>
      </p:sp>
      <p:sp>
        <p:nvSpPr>
          <p:cNvPr id="3" name="Content Placeholder 2">
            <a:extLst>
              <a:ext uri="{FF2B5EF4-FFF2-40B4-BE49-F238E27FC236}">
                <a16:creationId xmlns:a16="http://schemas.microsoft.com/office/drawing/2014/main" id="{CB525152-D131-D682-9B69-340CE6D5FCEB}"/>
              </a:ext>
            </a:extLst>
          </p:cNvPr>
          <p:cNvSpPr>
            <a:spLocks noGrp="1"/>
          </p:cNvSpPr>
          <p:nvPr>
            <p:ph idx="1"/>
          </p:nvPr>
        </p:nvSpPr>
        <p:spPr/>
        <p:txBody>
          <a:bodyPr/>
          <a:lstStyle/>
          <a:p>
            <a:r>
              <a:rPr lang="en-US" dirty="0">
                <a:effectLst/>
                <a:latin typeface="Helvetica" pitchFamily="2" charset="0"/>
              </a:rPr>
              <a:t>There are others who watch the space diligently and regularly shift funds back and forth between Bitcoin, fiat, and other cryptocurrencies, taking advantage of minor price fluctuations, somewhat similar to Wall Street-style day trading. </a:t>
            </a:r>
          </a:p>
          <a:p>
            <a:r>
              <a:rPr lang="en-US" dirty="0">
                <a:effectLst/>
                <a:latin typeface="Helvetica" pitchFamily="2" charset="0"/>
              </a:rPr>
              <a:t>These speculators aim to buy when prices are low and sell when they go up to make a quick profit (the “fast nickel”). </a:t>
            </a:r>
          </a:p>
          <a:p>
            <a:r>
              <a:rPr lang="en-US" dirty="0">
                <a:effectLst/>
                <a:latin typeface="Helvetica" pitchFamily="2" charset="0"/>
              </a:rPr>
              <a:t>Often the gains are smaller using this approach, but enough successful trades can add up quickly.</a:t>
            </a:r>
          </a:p>
          <a:p>
            <a:r>
              <a:rPr lang="en-US" dirty="0">
                <a:effectLst/>
                <a:latin typeface="Helvetica" pitchFamily="2" charset="0"/>
              </a:rPr>
              <a:t>While trading between fiat and Bitcoin is one way that people can make (or lose) money, trades in the cryptocurrency space often involve exchanging one cryptocurrency for another, rather than trading with fiat. </a:t>
            </a:r>
          </a:p>
          <a:p>
            <a:r>
              <a:rPr lang="en-US" dirty="0">
                <a:effectLst/>
                <a:latin typeface="Helvetica" pitchFamily="2" charset="0"/>
              </a:rPr>
              <a:t>Bitcoin is, in this context, sort of like the “gateway” cryptocurrency.</a:t>
            </a:r>
          </a:p>
          <a:p>
            <a:endParaRPr lang="en-EG" dirty="0"/>
          </a:p>
        </p:txBody>
      </p:sp>
    </p:spTree>
    <p:extLst>
      <p:ext uri="{BB962C8B-B14F-4D97-AF65-F5344CB8AC3E}">
        <p14:creationId xmlns:p14="http://schemas.microsoft.com/office/powerpoint/2010/main" val="31479983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F35FC-D33C-550D-98EE-F2FFD3F6882F}"/>
              </a:ext>
            </a:extLst>
          </p:cNvPr>
          <p:cNvSpPr>
            <a:spLocks noGrp="1"/>
          </p:cNvSpPr>
          <p:nvPr>
            <p:ph type="title"/>
          </p:nvPr>
        </p:nvSpPr>
        <p:spPr/>
        <p:txBody>
          <a:bodyPr/>
          <a:lstStyle/>
          <a:p>
            <a:r>
              <a:rPr lang="en-US" dirty="0">
                <a:effectLst/>
                <a:latin typeface="Helvetica" pitchFamily="2" charset="0"/>
              </a:rPr>
              <a:t>Trading Between Cryptocurrencies</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E072073E-6DF6-D335-033C-C3E1344F5219}"/>
              </a:ext>
            </a:extLst>
          </p:cNvPr>
          <p:cNvSpPr>
            <a:spLocks noGrp="1"/>
          </p:cNvSpPr>
          <p:nvPr>
            <p:ph idx="1"/>
          </p:nvPr>
        </p:nvSpPr>
        <p:spPr/>
        <p:txBody>
          <a:bodyPr/>
          <a:lstStyle/>
          <a:p>
            <a:r>
              <a:rPr lang="en-US" dirty="0">
                <a:effectLst/>
                <a:latin typeface="Helvetica" pitchFamily="2" charset="0"/>
              </a:rPr>
              <a:t>There are hundreds of </a:t>
            </a:r>
            <a:r>
              <a:rPr lang="en-US" dirty="0" err="1">
                <a:effectLst/>
                <a:latin typeface="Helvetica" pitchFamily="2" charset="0"/>
              </a:rPr>
              <a:t>crytocurrencies</a:t>
            </a:r>
            <a:r>
              <a:rPr lang="en-US" dirty="0">
                <a:effectLst/>
                <a:latin typeface="Helvetica" pitchFamily="2" charset="0"/>
              </a:rPr>
              <a:t> out there besides Bitcoin, with varying levels of value, volume, and potential. </a:t>
            </a:r>
          </a:p>
          <a:p>
            <a:r>
              <a:rPr lang="en-US" dirty="0">
                <a:effectLst/>
                <a:latin typeface="Helvetica" pitchFamily="2" charset="0"/>
              </a:rPr>
              <a:t>An active trading culture exists surrounding a number of these alternative currencies (often called “alt-coins”). Some examples of popular alt-coins include Ethereum, Litecoin, and Dogecoin.</a:t>
            </a:r>
          </a:p>
          <a:p>
            <a:r>
              <a:rPr lang="en-US" dirty="0">
                <a:effectLst/>
                <a:latin typeface="Helvetica" pitchFamily="2" charset="0"/>
              </a:rPr>
              <a:t>In order to buy into to most alt-coins, one usually needs to have Bitcoin to begin with. </a:t>
            </a:r>
          </a:p>
          <a:p>
            <a:r>
              <a:rPr lang="en-US" dirty="0">
                <a:effectLst/>
                <a:latin typeface="Helvetica" pitchFamily="2" charset="0"/>
              </a:rPr>
              <a:t>Most alt-coins cannot be purchased directly with fiat, but rather with Bitcoin, although there are some exceptions.</a:t>
            </a:r>
          </a:p>
          <a:p>
            <a:endParaRPr lang="en-US" dirty="0">
              <a:effectLst/>
              <a:latin typeface="Helvetica" pitchFamily="2" charset="0"/>
            </a:endParaRPr>
          </a:p>
          <a:p>
            <a:endParaRPr lang="en-EG" dirty="0"/>
          </a:p>
        </p:txBody>
      </p:sp>
    </p:spTree>
    <p:extLst>
      <p:ext uri="{BB962C8B-B14F-4D97-AF65-F5344CB8AC3E}">
        <p14:creationId xmlns:p14="http://schemas.microsoft.com/office/powerpoint/2010/main" val="20090032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A325A-8607-B2DD-2581-C5DDDDCA20FC}"/>
              </a:ext>
            </a:extLst>
          </p:cNvPr>
          <p:cNvSpPr>
            <a:spLocks noGrp="1"/>
          </p:cNvSpPr>
          <p:nvPr>
            <p:ph type="title"/>
          </p:nvPr>
        </p:nvSpPr>
        <p:spPr/>
        <p:txBody>
          <a:bodyPr/>
          <a:lstStyle/>
          <a:p>
            <a:r>
              <a:rPr lang="en-US" dirty="0">
                <a:effectLst/>
                <a:latin typeface="Helvetica" pitchFamily="2" charset="0"/>
              </a:rPr>
              <a:t>Trading Between Cryptocurrencies</a:t>
            </a:r>
            <a:endParaRPr lang="en-EG" dirty="0"/>
          </a:p>
        </p:txBody>
      </p:sp>
      <p:sp>
        <p:nvSpPr>
          <p:cNvPr id="3" name="Content Placeholder 2">
            <a:extLst>
              <a:ext uri="{FF2B5EF4-FFF2-40B4-BE49-F238E27FC236}">
                <a16:creationId xmlns:a16="http://schemas.microsoft.com/office/drawing/2014/main" id="{21F601A1-9239-BA5B-C680-27A8CB9CC288}"/>
              </a:ext>
            </a:extLst>
          </p:cNvPr>
          <p:cNvSpPr>
            <a:spLocks noGrp="1"/>
          </p:cNvSpPr>
          <p:nvPr>
            <p:ph idx="1"/>
          </p:nvPr>
        </p:nvSpPr>
        <p:spPr/>
        <p:txBody>
          <a:bodyPr/>
          <a:lstStyle/>
          <a:p>
            <a:r>
              <a:rPr lang="en-US" dirty="0">
                <a:effectLst/>
                <a:latin typeface="Helvetica" pitchFamily="2" charset="0"/>
              </a:rPr>
              <a:t>The alt-coin space is a bit of a “wild west,” where high risks can lead to high rewards or big losses. Remember the early Bitcoin adopter who bought 2 pizzas? </a:t>
            </a:r>
          </a:p>
          <a:p>
            <a:r>
              <a:rPr lang="en-US" dirty="0">
                <a:effectLst/>
                <a:latin typeface="Helvetica" pitchFamily="2" charset="0"/>
              </a:rPr>
              <a:t>For many, the appeal of investing in alt-coins is that they have the potential to increase dramatically in value, like Bitcoin did. </a:t>
            </a:r>
          </a:p>
          <a:p>
            <a:r>
              <a:rPr lang="en-US" dirty="0">
                <a:effectLst/>
                <a:latin typeface="Helvetica" pitchFamily="2" charset="0"/>
              </a:rPr>
              <a:t>If an alt-coin is backed by a promising application and strong development team speculators may invest if they see potential for growth.</a:t>
            </a:r>
          </a:p>
          <a:p>
            <a:r>
              <a:rPr lang="en-US" dirty="0">
                <a:effectLst/>
                <a:latin typeface="Helvetica" pitchFamily="2" charset="0"/>
              </a:rPr>
              <a:t> Hedge funds have even begun to emerge dealing exclusively in cryptocurrencies and blockchain technology.</a:t>
            </a:r>
          </a:p>
          <a:p>
            <a:endParaRPr lang="en-EG" dirty="0"/>
          </a:p>
        </p:txBody>
      </p:sp>
    </p:spTree>
    <p:extLst>
      <p:ext uri="{BB962C8B-B14F-4D97-AF65-F5344CB8AC3E}">
        <p14:creationId xmlns:p14="http://schemas.microsoft.com/office/powerpoint/2010/main" val="1559474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B1AA2-3BC5-37BC-92B7-1EFC34D775FE}"/>
              </a:ext>
            </a:extLst>
          </p:cNvPr>
          <p:cNvSpPr>
            <a:spLocks noGrp="1"/>
          </p:cNvSpPr>
          <p:nvPr>
            <p:ph type="title"/>
          </p:nvPr>
        </p:nvSpPr>
        <p:spPr/>
        <p:txBody>
          <a:bodyPr/>
          <a:lstStyle/>
          <a:p>
            <a:r>
              <a:rPr lang="en-US" dirty="0">
                <a:effectLst/>
                <a:latin typeface="Helvetica" pitchFamily="2" charset="0"/>
              </a:rPr>
              <a:t>Trading Between Cryptocurrencies</a:t>
            </a:r>
            <a:endParaRPr lang="en-EG" dirty="0"/>
          </a:p>
        </p:txBody>
      </p:sp>
      <p:sp>
        <p:nvSpPr>
          <p:cNvPr id="3" name="Content Placeholder 2">
            <a:extLst>
              <a:ext uri="{FF2B5EF4-FFF2-40B4-BE49-F238E27FC236}">
                <a16:creationId xmlns:a16="http://schemas.microsoft.com/office/drawing/2014/main" id="{CE3BE8FE-6772-85FD-9766-04501DEFF6D1}"/>
              </a:ext>
            </a:extLst>
          </p:cNvPr>
          <p:cNvSpPr>
            <a:spLocks noGrp="1"/>
          </p:cNvSpPr>
          <p:nvPr>
            <p:ph idx="1"/>
          </p:nvPr>
        </p:nvSpPr>
        <p:spPr/>
        <p:txBody>
          <a:bodyPr/>
          <a:lstStyle/>
          <a:p>
            <a:r>
              <a:rPr lang="en-US" dirty="0">
                <a:effectLst/>
                <a:latin typeface="Helvetica" pitchFamily="2" charset="0"/>
              </a:rPr>
              <a:t>The emerging paradigm of blockchain-based currencies and applications has led to a huge surge of speculative investment in this space, which in turn has led to an abundance of new “alt-coins” competing to lead the way in different specialized use cases. </a:t>
            </a:r>
          </a:p>
          <a:p>
            <a:r>
              <a:rPr lang="en-US" dirty="0">
                <a:effectLst/>
                <a:latin typeface="Helvetica" pitchFamily="2" charset="0"/>
              </a:rPr>
              <a:t>Ethereum, for example, is widely seen as second to Bitcoin as the most popular cryptocurrency. </a:t>
            </a:r>
          </a:p>
          <a:p>
            <a:r>
              <a:rPr lang="en-US" dirty="0">
                <a:effectLst/>
                <a:latin typeface="Helvetica" pitchFamily="2" charset="0"/>
              </a:rPr>
              <a:t>There are some who believe that Ethereum will surpass Bitcoin in both value and popularity, and have hedged their “slow dime” bets by investing in Ethereum. </a:t>
            </a:r>
          </a:p>
          <a:p>
            <a:r>
              <a:rPr lang="en-US" dirty="0">
                <a:effectLst/>
                <a:latin typeface="Helvetica" pitchFamily="2" charset="0"/>
              </a:rPr>
              <a:t>Likewise, there are many who have invested in other promising newcomers to the space and are willing to wait five years or more for the value to increase.</a:t>
            </a:r>
          </a:p>
          <a:p>
            <a:endParaRPr lang="en-EG" dirty="0"/>
          </a:p>
        </p:txBody>
      </p:sp>
    </p:spTree>
    <p:extLst>
      <p:ext uri="{BB962C8B-B14F-4D97-AF65-F5344CB8AC3E}">
        <p14:creationId xmlns:p14="http://schemas.microsoft.com/office/powerpoint/2010/main" val="41137226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A5784-356E-369C-CA05-DB740C32887A}"/>
              </a:ext>
            </a:extLst>
          </p:cNvPr>
          <p:cNvSpPr>
            <a:spLocks noGrp="1"/>
          </p:cNvSpPr>
          <p:nvPr>
            <p:ph type="title"/>
          </p:nvPr>
        </p:nvSpPr>
        <p:spPr/>
        <p:txBody>
          <a:bodyPr/>
          <a:lstStyle/>
          <a:p>
            <a:r>
              <a:rPr lang="en-US" dirty="0">
                <a:effectLst/>
                <a:latin typeface="Helvetica" pitchFamily="2" charset="0"/>
              </a:rPr>
              <a:t>Trading Between Cryptocurrencies</a:t>
            </a:r>
            <a:endParaRPr lang="en-EG" dirty="0"/>
          </a:p>
        </p:txBody>
      </p:sp>
      <p:sp>
        <p:nvSpPr>
          <p:cNvPr id="3" name="Content Placeholder 2">
            <a:extLst>
              <a:ext uri="{FF2B5EF4-FFF2-40B4-BE49-F238E27FC236}">
                <a16:creationId xmlns:a16="http://schemas.microsoft.com/office/drawing/2014/main" id="{6214E44B-D2EE-9DBA-CB1A-3CFA34E283AE}"/>
              </a:ext>
            </a:extLst>
          </p:cNvPr>
          <p:cNvSpPr>
            <a:spLocks noGrp="1"/>
          </p:cNvSpPr>
          <p:nvPr>
            <p:ph idx="1"/>
          </p:nvPr>
        </p:nvSpPr>
        <p:spPr/>
        <p:txBody>
          <a:bodyPr/>
          <a:lstStyle/>
          <a:p>
            <a:r>
              <a:rPr lang="en-US" dirty="0">
                <a:effectLst/>
                <a:latin typeface="Helvetica" pitchFamily="2" charset="0"/>
              </a:rPr>
              <a:t>For serious investors interested in emerging technologies, the cryptocurrency and blockchain space beyond Bitcoin is extremely promising.</a:t>
            </a:r>
          </a:p>
          <a:p>
            <a:r>
              <a:rPr lang="en-US" dirty="0">
                <a:effectLst/>
                <a:latin typeface="Helvetica" pitchFamily="2" charset="0"/>
              </a:rPr>
              <a:t>Like many up-and-coming tech spaces, there is also a lot of noise to sift through.</a:t>
            </a:r>
          </a:p>
          <a:p>
            <a:r>
              <a:rPr lang="en-US" dirty="0">
                <a:effectLst/>
                <a:latin typeface="Helvetica" pitchFamily="2" charset="0"/>
              </a:rPr>
              <a:t>Everybody has an opinion on the future of blockchain technology, and obviously they can’t all be correct. </a:t>
            </a:r>
          </a:p>
          <a:p>
            <a:r>
              <a:rPr lang="en-US" dirty="0">
                <a:effectLst/>
                <a:latin typeface="Helvetica" pitchFamily="2" charset="0"/>
              </a:rPr>
              <a:t>Listening to others is a great way to learn, but it is up to you to form your own opinions and decide what’s in your best interest.</a:t>
            </a:r>
          </a:p>
          <a:p>
            <a:endParaRPr lang="en-EG" dirty="0"/>
          </a:p>
        </p:txBody>
      </p:sp>
    </p:spTree>
    <p:extLst>
      <p:ext uri="{BB962C8B-B14F-4D97-AF65-F5344CB8AC3E}">
        <p14:creationId xmlns:p14="http://schemas.microsoft.com/office/powerpoint/2010/main" val="3607693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1DC71-FE08-D24C-7B0F-83A273D4FAB1}"/>
              </a:ext>
            </a:extLst>
          </p:cNvPr>
          <p:cNvSpPr>
            <a:spLocks noGrp="1"/>
          </p:cNvSpPr>
          <p:nvPr>
            <p:ph type="title"/>
          </p:nvPr>
        </p:nvSpPr>
        <p:spPr/>
        <p:txBody>
          <a:bodyPr/>
          <a:lstStyle/>
          <a:p>
            <a:r>
              <a:rPr lang="en-US" dirty="0">
                <a:effectLst/>
                <a:latin typeface="Helvetica" pitchFamily="2" charset="0"/>
              </a:rPr>
              <a:t>Getting Paid in Bitcoin</a:t>
            </a:r>
            <a:endParaRPr lang="en-EG" dirty="0"/>
          </a:p>
        </p:txBody>
      </p:sp>
      <p:sp>
        <p:nvSpPr>
          <p:cNvPr id="3" name="Content Placeholder 2">
            <a:extLst>
              <a:ext uri="{FF2B5EF4-FFF2-40B4-BE49-F238E27FC236}">
                <a16:creationId xmlns:a16="http://schemas.microsoft.com/office/drawing/2014/main" id="{87379926-D9CA-6B97-3DF0-2152D9D99DF8}"/>
              </a:ext>
            </a:extLst>
          </p:cNvPr>
          <p:cNvSpPr>
            <a:spLocks noGrp="1"/>
          </p:cNvSpPr>
          <p:nvPr>
            <p:ph idx="1"/>
          </p:nvPr>
        </p:nvSpPr>
        <p:spPr/>
        <p:txBody>
          <a:bodyPr>
            <a:normAutofit/>
          </a:bodyPr>
          <a:lstStyle/>
          <a:p>
            <a:r>
              <a:rPr lang="en-US" dirty="0">
                <a:effectLst/>
                <a:latin typeface="Helvetica" pitchFamily="2" charset="0"/>
              </a:rPr>
              <a:t>Bitcoin’s value and long-term viability is largely dependent on how many people are willing to accept it as a form of payment. With the recent rise in mainstream recognition, more and more vendors are offering the option pay for goods and services with Bitcoin.</a:t>
            </a:r>
          </a:p>
          <a:p>
            <a:r>
              <a:rPr lang="en-US" dirty="0">
                <a:effectLst/>
                <a:latin typeface="Helvetica" pitchFamily="2" charset="0"/>
              </a:rPr>
              <a:t>Historically, the volatility of Bitcoin has made many businesses reluctant to adopt it as a payment option. </a:t>
            </a:r>
          </a:p>
          <a:p>
            <a:r>
              <a:rPr lang="en-US" dirty="0">
                <a:effectLst/>
                <a:latin typeface="Helvetica" pitchFamily="2" charset="0"/>
              </a:rPr>
              <a:t>Today, however, more and more companies are integrating options for Bitcoin payment into their business model.</a:t>
            </a:r>
          </a:p>
          <a:p>
            <a:r>
              <a:rPr lang="en-US" dirty="0">
                <a:effectLst/>
                <a:latin typeface="Helvetica" pitchFamily="2" charset="0"/>
              </a:rPr>
              <a:t>You can now pay for things like plane tickets, online classes, cheeseburgers, and much more with a Bitcoin transaction.</a:t>
            </a:r>
          </a:p>
          <a:p>
            <a:r>
              <a:rPr lang="en-US" dirty="0">
                <a:effectLst/>
                <a:latin typeface="Helvetica" pitchFamily="2" charset="0"/>
              </a:rPr>
              <a:t>For freelancers, small businesses and entrepreneurs, getting paid in Bitcoin is one way to invest in the currency. </a:t>
            </a:r>
          </a:p>
          <a:p>
            <a:r>
              <a:rPr lang="en-US" dirty="0">
                <a:effectLst/>
                <a:latin typeface="Helvetica" pitchFamily="2" charset="0"/>
              </a:rPr>
              <a:t>If you get paid in Bitcoin for a service and the value of Bitcoin goes up more than the value of whatever fiat currency you would have otherwise been paid in, you can continue to earn even after the job is over. </a:t>
            </a:r>
          </a:p>
          <a:p>
            <a:r>
              <a:rPr lang="en-US" dirty="0">
                <a:effectLst/>
                <a:latin typeface="Helvetica" pitchFamily="2" charset="0"/>
              </a:rPr>
              <a:t>Of course, it bears repeating that the opposite could happen, as well. </a:t>
            </a:r>
          </a:p>
          <a:p>
            <a:r>
              <a:rPr lang="en-US" dirty="0">
                <a:effectLst/>
                <a:latin typeface="Helvetica" pitchFamily="2" charset="0"/>
              </a:rPr>
              <a:t>Many people set up wallets to accept tips in Bitcoin, which can be a fun way to get your feet wet without staking too much.</a:t>
            </a:r>
          </a:p>
          <a:p>
            <a:endParaRPr lang="en-EG" dirty="0"/>
          </a:p>
        </p:txBody>
      </p:sp>
    </p:spTree>
    <p:extLst>
      <p:ext uri="{BB962C8B-B14F-4D97-AF65-F5344CB8AC3E}">
        <p14:creationId xmlns:p14="http://schemas.microsoft.com/office/powerpoint/2010/main" val="18632225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B083B-1039-F96D-73E8-82B1A57BB44D}"/>
              </a:ext>
            </a:extLst>
          </p:cNvPr>
          <p:cNvSpPr>
            <a:spLocks noGrp="1"/>
          </p:cNvSpPr>
          <p:nvPr>
            <p:ph type="title"/>
          </p:nvPr>
        </p:nvSpPr>
        <p:spPr/>
        <p:txBody>
          <a:bodyPr/>
          <a:lstStyle/>
          <a:p>
            <a:r>
              <a:rPr lang="en-US" dirty="0">
                <a:effectLst/>
                <a:latin typeface="Helvetica" pitchFamily="2" charset="0"/>
              </a:rPr>
              <a:t>Bitcoin Faucets</a:t>
            </a:r>
            <a:endParaRPr lang="en-EG" dirty="0"/>
          </a:p>
        </p:txBody>
      </p:sp>
      <p:sp>
        <p:nvSpPr>
          <p:cNvPr id="3" name="Content Placeholder 2">
            <a:extLst>
              <a:ext uri="{FF2B5EF4-FFF2-40B4-BE49-F238E27FC236}">
                <a16:creationId xmlns:a16="http://schemas.microsoft.com/office/drawing/2014/main" id="{42D4CACA-639E-0E0E-BF43-7E2C15323CDE}"/>
              </a:ext>
            </a:extLst>
          </p:cNvPr>
          <p:cNvSpPr>
            <a:spLocks noGrp="1"/>
          </p:cNvSpPr>
          <p:nvPr>
            <p:ph idx="1"/>
          </p:nvPr>
        </p:nvSpPr>
        <p:spPr/>
        <p:txBody>
          <a:bodyPr/>
          <a:lstStyle/>
          <a:p>
            <a:r>
              <a:rPr lang="en-US" dirty="0">
                <a:effectLst/>
                <a:latin typeface="Helvetica" pitchFamily="2" charset="0"/>
              </a:rPr>
              <a:t>If you spend some time online searching Bitcoin topics, you will likely come across a mention of Bitcoin “faucets.” </a:t>
            </a:r>
          </a:p>
          <a:p>
            <a:r>
              <a:rPr lang="en-US" dirty="0">
                <a:effectLst/>
                <a:latin typeface="Helvetica" pitchFamily="2" charset="0"/>
              </a:rPr>
              <a:t>These are websites that you can visit to receive very small amounts of Bitcoin for free every so often. </a:t>
            </a:r>
          </a:p>
          <a:p>
            <a:r>
              <a:rPr lang="en-US" dirty="0">
                <a:effectLst/>
                <a:latin typeface="Helvetica" pitchFamily="2" charset="0"/>
              </a:rPr>
              <a:t>Most faucets operate by giving away a “trickle” of free Bitcoin, while actually making</a:t>
            </a:r>
            <a:r>
              <a:rPr lang="en-US" dirty="0">
                <a:latin typeface="Helvetica" pitchFamily="2" charset="0"/>
              </a:rPr>
              <a:t> </a:t>
            </a:r>
            <a:r>
              <a:rPr lang="en-US" dirty="0">
                <a:effectLst/>
                <a:latin typeface="Helvetica" pitchFamily="2" charset="0"/>
              </a:rPr>
              <a:t>money by showing ads on the webpage. </a:t>
            </a:r>
          </a:p>
          <a:p>
            <a:r>
              <a:rPr lang="en-US" dirty="0">
                <a:effectLst/>
                <a:latin typeface="Helvetica" pitchFamily="2" charset="0"/>
              </a:rPr>
              <a:t>Some faucets feature games, such as digital dice, which yield higher or lower rewards from the faucet. </a:t>
            </a:r>
          </a:p>
          <a:p>
            <a:r>
              <a:rPr lang="en-US" dirty="0">
                <a:effectLst/>
                <a:latin typeface="Helvetica" pitchFamily="2" charset="0"/>
              </a:rPr>
              <a:t>Generally speaking, you will not make very much money from faucets, although if you make a point of visiting every day over a long period of time it can add up.</a:t>
            </a:r>
          </a:p>
          <a:p>
            <a:endParaRPr lang="en-EG" dirty="0"/>
          </a:p>
        </p:txBody>
      </p:sp>
    </p:spTree>
    <p:extLst>
      <p:ext uri="{BB962C8B-B14F-4D97-AF65-F5344CB8AC3E}">
        <p14:creationId xmlns:p14="http://schemas.microsoft.com/office/powerpoint/2010/main" val="18264070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0DF223A-B456-F162-FECE-33773418B4CE}"/>
              </a:ext>
            </a:extLst>
          </p:cNvPr>
          <p:cNvSpPr>
            <a:spLocks noGrp="1"/>
          </p:cNvSpPr>
          <p:nvPr>
            <p:ph type="ctrTitle"/>
          </p:nvPr>
        </p:nvSpPr>
        <p:spPr/>
        <p:txBody>
          <a:bodyPr>
            <a:normAutofit/>
          </a:bodyPr>
          <a:lstStyle/>
          <a:p>
            <a:r>
              <a:rPr lang="en-US" sz="4800" dirty="0">
                <a:effectLst/>
                <a:latin typeface="Helvetica" pitchFamily="2" charset="0"/>
              </a:rPr>
              <a:t>Ethereum</a:t>
            </a:r>
            <a:endParaRPr lang="en-EG" sz="4800" dirty="0"/>
          </a:p>
        </p:txBody>
      </p:sp>
    </p:spTree>
    <p:extLst>
      <p:ext uri="{BB962C8B-B14F-4D97-AF65-F5344CB8AC3E}">
        <p14:creationId xmlns:p14="http://schemas.microsoft.com/office/powerpoint/2010/main" val="14671207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4E1BD-FCF1-7BDA-68AA-96B362A5F7E9}"/>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5FFFEF39-2135-DE6A-09DB-65C819E93A56}"/>
              </a:ext>
            </a:extLst>
          </p:cNvPr>
          <p:cNvSpPr>
            <a:spLocks noGrp="1"/>
          </p:cNvSpPr>
          <p:nvPr>
            <p:ph idx="1"/>
          </p:nvPr>
        </p:nvSpPr>
        <p:spPr/>
        <p:txBody>
          <a:bodyPr/>
          <a:lstStyle/>
          <a:p>
            <a:r>
              <a:rPr lang="en-US" dirty="0">
                <a:effectLst/>
                <a:latin typeface="Helvetica" pitchFamily="2" charset="0"/>
              </a:rPr>
              <a:t>The cryptocurrency space is notoriously volatile. </a:t>
            </a:r>
          </a:p>
          <a:p>
            <a:r>
              <a:rPr lang="en-US" dirty="0">
                <a:effectLst/>
                <a:latin typeface="Helvetica" pitchFamily="2" charset="0"/>
              </a:rPr>
              <a:t>Things change on a daily basis and new coins are being developed all the time. What is considered revolutionary one day can be obsolete the next. </a:t>
            </a:r>
          </a:p>
          <a:p>
            <a:r>
              <a:rPr lang="en-US" dirty="0">
                <a:effectLst/>
                <a:latin typeface="Helvetica" pitchFamily="2" charset="0"/>
              </a:rPr>
              <a:t>That being said there are some digital currencies that have achieved relative stability. Bitcoin is widely considered to be the leader in blockchain-based currencies, but Ethereum has gained a lot of traction since its inception in late 2013.</a:t>
            </a:r>
          </a:p>
          <a:p>
            <a:r>
              <a:rPr lang="en-US" dirty="0">
                <a:effectLst/>
                <a:latin typeface="Helvetica" pitchFamily="2" charset="0"/>
              </a:rPr>
              <a:t>Ethereum was developed by the programmer </a:t>
            </a:r>
            <a:r>
              <a:rPr lang="en-US" dirty="0" err="1">
                <a:effectLst/>
                <a:latin typeface="Helvetica" pitchFamily="2" charset="0"/>
              </a:rPr>
              <a:t>Vitalik</a:t>
            </a:r>
            <a:r>
              <a:rPr lang="en-US" dirty="0">
                <a:effectLst/>
                <a:latin typeface="Helvetica" pitchFamily="2" charset="0"/>
              </a:rPr>
              <a:t> </a:t>
            </a:r>
            <a:r>
              <a:rPr lang="en-US" dirty="0" err="1">
                <a:effectLst/>
                <a:latin typeface="Helvetica" pitchFamily="2" charset="0"/>
              </a:rPr>
              <a:t>Buterin</a:t>
            </a:r>
            <a:r>
              <a:rPr lang="en-US" dirty="0">
                <a:effectLst/>
                <a:latin typeface="Helvetica" pitchFamily="2" charset="0"/>
              </a:rPr>
              <a:t>. </a:t>
            </a:r>
          </a:p>
          <a:p>
            <a:r>
              <a:rPr lang="en-US" dirty="0">
                <a:effectLst/>
                <a:latin typeface="Helvetica" pitchFamily="2" charset="0"/>
              </a:rPr>
              <a:t>Unlike Bitcoin, which functions solely as a digital currency, Ethereum is a blockchain based</a:t>
            </a:r>
            <a:r>
              <a:rPr lang="en-US" dirty="0">
                <a:latin typeface="Helvetica" pitchFamily="2" charset="0"/>
              </a:rPr>
              <a:t> </a:t>
            </a:r>
            <a:r>
              <a:rPr lang="en-US" dirty="0">
                <a:effectLst/>
                <a:latin typeface="Helvetica" pitchFamily="2" charset="0"/>
              </a:rPr>
              <a:t>platform for developing decentralized applications that run using “smart contracts.” </a:t>
            </a:r>
          </a:p>
          <a:p>
            <a:r>
              <a:rPr lang="en-US" dirty="0">
                <a:effectLst/>
                <a:latin typeface="Helvetica" pitchFamily="2" charset="0"/>
              </a:rPr>
              <a:t>Where Bitcoin serves an electronic peer-to-peer cash system, the Ethereum blockchain runs the code making up decentralized applications.</a:t>
            </a:r>
          </a:p>
          <a:p>
            <a:endParaRPr lang="en-EG" dirty="0"/>
          </a:p>
        </p:txBody>
      </p:sp>
    </p:spTree>
    <p:extLst>
      <p:ext uri="{BB962C8B-B14F-4D97-AF65-F5344CB8AC3E}">
        <p14:creationId xmlns:p14="http://schemas.microsoft.com/office/powerpoint/2010/main" val="25435387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F7B56-64EE-4713-C969-691EF58CF2A2}"/>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4B1A9362-79F4-76D7-8DDF-886AD20AF34F}"/>
              </a:ext>
            </a:extLst>
          </p:cNvPr>
          <p:cNvSpPr>
            <a:spLocks noGrp="1"/>
          </p:cNvSpPr>
          <p:nvPr>
            <p:ph idx="1"/>
          </p:nvPr>
        </p:nvSpPr>
        <p:spPr/>
        <p:txBody>
          <a:bodyPr/>
          <a:lstStyle/>
          <a:p>
            <a:r>
              <a:rPr lang="en-US" dirty="0">
                <a:effectLst/>
                <a:latin typeface="Helvetica" pitchFamily="2" charset="0"/>
              </a:rPr>
              <a:t>It may be helpful to visualize Ethereum as similar to a smartphone. </a:t>
            </a:r>
          </a:p>
          <a:p>
            <a:r>
              <a:rPr lang="en-US" dirty="0">
                <a:effectLst/>
                <a:latin typeface="Helvetica" pitchFamily="2" charset="0"/>
              </a:rPr>
              <a:t>A smartphone comes with a general operating system, like iOS or Android.</a:t>
            </a:r>
          </a:p>
          <a:p>
            <a:r>
              <a:rPr lang="en-US" dirty="0">
                <a:effectLst/>
                <a:latin typeface="Helvetica" pitchFamily="2" charset="0"/>
              </a:rPr>
              <a:t>Anybody can create apps that do any number of different things to run on that operating system. </a:t>
            </a:r>
          </a:p>
          <a:p>
            <a:r>
              <a:rPr lang="en-US" dirty="0">
                <a:effectLst/>
                <a:latin typeface="Helvetica" pitchFamily="2" charset="0"/>
              </a:rPr>
              <a:t>Ethereum, in this analogy, is like the operating system: a framework to build upon.</a:t>
            </a:r>
          </a:p>
          <a:p>
            <a:r>
              <a:rPr lang="en-US" dirty="0">
                <a:effectLst/>
                <a:latin typeface="Helvetica" pitchFamily="2" charset="0"/>
              </a:rPr>
              <a:t>One application that runs on Ethereum is a digital currency, which </a:t>
            </a:r>
            <a:r>
              <a:rPr lang="en-US" dirty="0" err="1">
                <a:effectLst/>
                <a:latin typeface="Helvetica" pitchFamily="2" charset="0"/>
              </a:rPr>
              <a:t>isoften</a:t>
            </a:r>
            <a:r>
              <a:rPr lang="en-US" dirty="0">
                <a:effectLst/>
                <a:latin typeface="Helvetica" pitchFamily="2" charset="0"/>
              </a:rPr>
              <a:t> also referred to as “Ethereum,” although technically it is called Ether. </a:t>
            </a:r>
          </a:p>
          <a:p>
            <a:r>
              <a:rPr lang="en-US" dirty="0">
                <a:effectLst/>
                <a:latin typeface="Helvetica" pitchFamily="2" charset="0"/>
              </a:rPr>
              <a:t>This can be confusing since both the currency and the platform are usually called “Ethereum,” but it is important to remember that the currency is merely </a:t>
            </a:r>
            <a:r>
              <a:rPr lang="en-US" dirty="0" err="1">
                <a:effectLst/>
                <a:latin typeface="Helvetica" pitchFamily="2" charset="0"/>
              </a:rPr>
              <a:t>oneaspect</a:t>
            </a:r>
            <a:r>
              <a:rPr lang="en-US" dirty="0">
                <a:effectLst/>
                <a:latin typeface="Helvetica" pitchFamily="2" charset="0"/>
              </a:rPr>
              <a:t> of the Ethereum blockchain framework. As a reward for maintaining the Ethereum blockchain, Ethereum “miners” are rewarded with Ether.</a:t>
            </a:r>
          </a:p>
          <a:p>
            <a:endParaRPr lang="en-EG" dirty="0"/>
          </a:p>
        </p:txBody>
      </p:sp>
    </p:spTree>
    <p:extLst>
      <p:ext uri="{BB962C8B-B14F-4D97-AF65-F5344CB8AC3E}">
        <p14:creationId xmlns:p14="http://schemas.microsoft.com/office/powerpoint/2010/main" val="3195982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E7007-D5C0-9A91-78AE-CC000DAC3BBE}"/>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5A41D731-21BF-8165-9178-05FF477FCE44}"/>
              </a:ext>
            </a:extLst>
          </p:cNvPr>
          <p:cNvSpPr>
            <a:spLocks noGrp="1"/>
          </p:cNvSpPr>
          <p:nvPr>
            <p:ph idx="1"/>
          </p:nvPr>
        </p:nvSpPr>
        <p:spPr/>
        <p:txBody>
          <a:bodyPr>
            <a:normAutofit/>
          </a:bodyPr>
          <a:lstStyle/>
          <a:p>
            <a:r>
              <a:rPr lang="en-US" dirty="0">
                <a:effectLst/>
                <a:latin typeface="Helvetica" pitchFamily="2" charset="0"/>
              </a:rPr>
              <a:t>From its inception, Ethereum mining has worked on a Proof-of-Work consensus model similar to Bitcoin. </a:t>
            </a:r>
          </a:p>
          <a:p>
            <a:r>
              <a:rPr lang="en-US" dirty="0">
                <a:effectLst/>
                <a:latin typeface="Helvetica" pitchFamily="2" charset="0"/>
              </a:rPr>
              <a:t>As of 2017, however, the team behind Ethereum has announced plans to shift to a Proof-of-Stake model.</a:t>
            </a:r>
          </a:p>
          <a:p>
            <a:r>
              <a:rPr lang="en-US" dirty="0">
                <a:effectLst/>
                <a:latin typeface="Helvetica" pitchFamily="2" charset="0"/>
              </a:rPr>
              <a:t>Understanding the difference between these two systems of validating blockchain transactions is crucial to gaining context for some of the most pressing debates in the larger blockchain space today.</a:t>
            </a:r>
          </a:p>
          <a:p>
            <a:r>
              <a:rPr lang="en-US" dirty="0">
                <a:effectLst/>
                <a:latin typeface="Helvetica" pitchFamily="2" charset="0"/>
              </a:rPr>
              <a:t>When we looked at “Proof of Work” as integral to the Bitcoin protocol, we covered how Bitcoin miners have to invest in special mining equipment that requires a lot of electricity to run in order to solve a block. </a:t>
            </a:r>
          </a:p>
          <a:p>
            <a:r>
              <a:rPr lang="en-US" dirty="0">
                <a:effectLst/>
                <a:latin typeface="Helvetica" pitchFamily="2" charset="0"/>
              </a:rPr>
              <a:t>Proof of-Stake (</a:t>
            </a:r>
            <a:r>
              <a:rPr lang="en-US" dirty="0" err="1">
                <a:effectLst/>
                <a:latin typeface="Helvetica" pitchFamily="2" charset="0"/>
              </a:rPr>
              <a:t>PoS</a:t>
            </a:r>
            <a:r>
              <a:rPr lang="en-US" dirty="0">
                <a:effectLst/>
                <a:latin typeface="Helvetica" pitchFamily="2" charset="0"/>
              </a:rPr>
              <a:t>) works a bit differently. A Proof-of-Stake model is a bit more like gambling. Rather than being called “miners,” Ethereum is moving towards the term “validators.” </a:t>
            </a:r>
          </a:p>
          <a:p>
            <a:r>
              <a:rPr lang="en-US" dirty="0">
                <a:effectLst/>
                <a:latin typeface="Helvetica" pitchFamily="2" charset="0"/>
              </a:rPr>
              <a:t>Validators stake a certain amount of their own money (Ether, in the case of Ethereum)towards solving a block. The more money a validator stakes, the higher </a:t>
            </a:r>
            <a:r>
              <a:rPr lang="en-US" dirty="0" err="1">
                <a:effectLst/>
                <a:latin typeface="Helvetica" pitchFamily="2" charset="0"/>
              </a:rPr>
              <a:t>theprobability</a:t>
            </a:r>
            <a:r>
              <a:rPr lang="en-US" dirty="0">
                <a:effectLst/>
                <a:latin typeface="Helvetica" pitchFamily="2" charset="0"/>
              </a:rPr>
              <a:t> that they will solve the block.</a:t>
            </a:r>
          </a:p>
          <a:p>
            <a:endParaRPr lang="en-EG" dirty="0"/>
          </a:p>
        </p:txBody>
      </p:sp>
    </p:spTree>
    <p:extLst>
      <p:ext uri="{BB962C8B-B14F-4D97-AF65-F5344CB8AC3E}">
        <p14:creationId xmlns:p14="http://schemas.microsoft.com/office/powerpoint/2010/main" val="7941477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EDFCA-8019-F61E-79AB-4124CF8287D7}"/>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1E4BED1F-93E2-B040-42A5-75A169AEE1FC}"/>
              </a:ext>
            </a:extLst>
          </p:cNvPr>
          <p:cNvSpPr>
            <a:spLocks noGrp="1"/>
          </p:cNvSpPr>
          <p:nvPr>
            <p:ph idx="1"/>
          </p:nvPr>
        </p:nvSpPr>
        <p:spPr/>
        <p:txBody>
          <a:bodyPr>
            <a:normAutofit/>
          </a:bodyPr>
          <a:lstStyle/>
          <a:p>
            <a:r>
              <a:rPr lang="en-US" dirty="0">
                <a:effectLst/>
                <a:latin typeface="Helvetica" pitchFamily="2" charset="0"/>
              </a:rPr>
              <a:t>The year 2017 has seen a marked increase in general awareness and interest in digital currencies, such as Bitcoin, as well as the underlying technology driving this new economy, known as “blockchain.” </a:t>
            </a:r>
          </a:p>
          <a:p>
            <a:r>
              <a:rPr lang="en-US" dirty="0">
                <a:effectLst/>
                <a:latin typeface="Helvetica" pitchFamily="2" charset="0"/>
              </a:rPr>
              <a:t>Major industries ranging from healthcare to finance, governmental agencies, and a wide variety of startups are beginning to explore the potential for blockchain technology to radically reshape the landscape of institutional structures.</a:t>
            </a:r>
          </a:p>
          <a:p>
            <a:r>
              <a:rPr lang="en-US" dirty="0">
                <a:effectLst/>
                <a:latin typeface="Helvetica" pitchFamily="2" charset="0"/>
              </a:rPr>
              <a:t>There are generally two things that draw most people to the space of blockchain tech and cryptocurrencies. The first is money. </a:t>
            </a:r>
          </a:p>
          <a:p>
            <a:r>
              <a:rPr lang="en-US" dirty="0">
                <a:effectLst/>
                <a:latin typeface="Helvetica" pitchFamily="2" charset="0"/>
              </a:rPr>
              <a:t>Many people have heard the story of Bitcoin’s rapid rise from having almost no value to being worth thousands of dollars over the course of a few short years. </a:t>
            </a:r>
          </a:p>
          <a:p>
            <a:r>
              <a:rPr lang="en-US" dirty="0">
                <a:effectLst/>
                <a:latin typeface="Helvetica" pitchFamily="2" charset="0"/>
              </a:rPr>
              <a:t>Naturally, everybody who hears about this today wishes that they had known about Bitcoin sooner and had invested in the early days. </a:t>
            </a:r>
          </a:p>
          <a:p>
            <a:r>
              <a:rPr lang="en-US" dirty="0">
                <a:effectLst/>
                <a:latin typeface="Helvetica" pitchFamily="2" charset="0"/>
              </a:rPr>
              <a:t>Of course, it makes sense that this would provoke anyone to look further into the cryptocurrency space in hopes of finding “another Bitcoin.” This is how many people first become acquainted with Ethereum.</a:t>
            </a:r>
          </a:p>
          <a:p>
            <a:endParaRPr lang="en-EG" dirty="0"/>
          </a:p>
        </p:txBody>
      </p:sp>
    </p:spTree>
    <p:extLst>
      <p:ext uri="{BB962C8B-B14F-4D97-AF65-F5344CB8AC3E}">
        <p14:creationId xmlns:p14="http://schemas.microsoft.com/office/powerpoint/2010/main" val="10533124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E5612-6989-2CA6-426E-493C6D5C5AE9}"/>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C46ED254-18C5-7484-4928-478AB7B85F9A}"/>
              </a:ext>
            </a:extLst>
          </p:cNvPr>
          <p:cNvSpPr>
            <a:spLocks noGrp="1"/>
          </p:cNvSpPr>
          <p:nvPr>
            <p:ph idx="1"/>
          </p:nvPr>
        </p:nvSpPr>
        <p:spPr/>
        <p:txBody>
          <a:bodyPr>
            <a:normAutofit/>
          </a:bodyPr>
          <a:lstStyle/>
          <a:p>
            <a:r>
              <a:rPr lang="en-US" dirty="0">
                <a:effectLst/>
                <a:latin typeface="Helvetica" pitchFamily="2" charset="0"/>
              </a:rPr>
              <a:t>The second reason that people generally tend to be drawn to the cryptocurrency space is an interest in the technology. </a:t>
            </a:r>
          </a:p>
          <a:p>
            <a:r>
              <a:rPr lang="en-US" dirty="0">
                <a:effectLst/>
                <a:latin typeface="Helvetica" pitchFamily="2" charset="0"/>
              </a:rPr>
              <a:t>There is a great deal of potential for blockchain-based applications to reshape various industries, institutions, and social structures. </a:t>
            </a:r>
          </a:p>
          <a:p>
            <a:r>
              <a:rPr lang="en-US" dirty="0">
                <a:effectLst/>
                <a:latin typeface="Helvetica" pitchFamily="2" charset="0"/>
              </a:rPr>
              <a:t>Of course, these two broad interests, money and new technology, are not mutually exclusive. After all, who doesn’t want to change the world and get rich at the same time?</a:t>
            </a:r>
          </a:p>
          <a:p>
            <a:r>
              <a:rPr lang="en-US" dirty="0">
                <a:effectLst/>
                <a:latin typeface="Helvetica" pitchFamily="2" charset="0"/>
              </a:rPr>
              <a:t>Regardless of where your initial interest in Ethereum comes from, it is important to understand Ethereum as both a currency and a technology. </a:t>
            </a:r>
          </a:p>
          <a:p>
            <a:r>
              <a:rPr lang="en-US" dirty="0">
                <a:effectLst/>
                <a:latin typeface="Helvetica" pitchFamily="2" charset="0"/>
              </a:rPr>
              <a:t>As we begin to explore Ethereum, it is important to note that many people refer to the Ethereum currency as “Ethereum.” </a:t>
            </a:r>
          </a:p>
          <a:p>
            <a:r>
              <a:rPr lang="en-US" dirty="0">
                <a:effectLst/>
                <a:latin typeface="Helvetica" pitchFamily="2" charset="0"/>
              </a:rPr>
              <a:t>Technically, the currency unit is known as “Ether.” </a:t>
            </a:r>
          </a:p>
          <a:p>
            <a:r>
              <a:rPr lang="en-US" dirty="0">
                <a:effectLst/>
                <a:latin typeface="Helvetica" pitchFamily="2" charset="0"/>
              </a:rPr>
              <a:t>Ether is one component of the much larger framework of “Ethereum.” </a:t>
            </a:r>
          </a:p>
          <a:p>
            <a:r>
              <a:rPr lang="en-US" dirty="0">
                <a:effectLst/>
                <a:latin typeface="Helvetica" pitchFamily="2" charset="0"/>
              </a:rPr>
              <a:t>For the sake of clarity, we will use the term “Ether” in reference to the currency from now own, although in the real world you may see it called both Ether and/or Ethereum. </a:t>
            </a:r>
            <a:endParaRPr lang="en-EG" dirty="0"/>
          </a:p>
        </p:txBody>
      </p:sp>
    </p:spTree>
    <p:extLst>
      <p:ext uri="{BB962C8B-B14F-4D97-AF65-F5344CB8AC3E}">
        <p14:creationId xmlns:p14="http://schemas.microsoft.com/office/powerpoint/2010/main" val="25858725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B4ABF-5C8E-0163-32AD-63EA087886A5}"/>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DDE58EC1-5EE0-8B44-1593-00BFC495565F}"/>
              </a:ext>
            </a:extLst>
          </p:cNvPr>
          <p:cNvSpPr>
            <a:spLocks noGrp="1"/>
          </p:cNvSpPr>
          <p:nvPr>
            <p:ph idx="1"/>
          </p:nvPr>
        </p:nvSpPr>
        <p:spPr/>
        <p:txBody>
          <a:bodyPr/>
          <a:lstStyle/>
          <a:p>
            <a:r>
              <a:rPr lang="en-US" dirty="0">
                <a:effectLst/>
                <a:latin typeface="Helvetica" pitchFamily="2" charset="0"/>
              </a:rPr>
              <a:t>Whether you plan to simply invest in Ether as a currency or you want</a:t>
            </a:r>
            <a:r>
              <a:rPr lang="en-US" dirty="0">
                <a:latin typeface="Helvetica" pitchFamily="2" charset="0"/>
              </a:rPr>
              <a:t> </a:t>
            </a:r>
            <a:r>
              <a:rPr lang="en-US" dirty="0">
                <a:effectLst/>
                <a:latin typeface="Helvetica" pitchFamily="2" charset="0"/>
              </a:rPr>
              <a:t>to build a revolutionary application on the Ethereum platform, it is critical to understand the role of both the currency and the larger framework. </a:t>
            </a:r>
          </a:p>
          <a:p>
            <a:r>
              <a:rPr lang="en-US" dirty="0">
                <a:effectLst/>
                <a:latin typeface="Helvetica" pitchFamily="2" charset="0"/>
              </a:rPr>
              <a:t>In the cryptocurrency space, as of today, Ether is second only to Bitcoin in terms of popularity and value. </a:t>
            </a:r>
          </a:p>
          <a:p>
            <a:r>
              <a:rPr lang="en-US" dirty="0">
                <a:effectLst/>
                <a:latin typeface="Helvetica" pitchFamily="2" charset="0"/>
              </a:rPr>
              <a:t>In a few short years, it has gained considerable traction and become a forerunner in the burgeoning blockchain revolution.</a:t>
            </a:r>
          </a:p>
          <a:p>
            <a:endParaRPr lang="en-EG" dirty="0"/>
          </a:p>
        </p:txBody>
      </p:sp>
    </p:spTree>
    <p:extLst>
      <p:ext uri="{BB962C8B-B14F-4D97-AF65-F5344CB8AC3E}">
        <p14:creationId xmlns:p14="http://schemas.microsoft.com/office/powerpoint/2010/main" val="5242634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C588D-D84B-6AE6-4919-07A8A2CE07E4}"/>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CD052305-797F-C62F-41B4-0432DB1CD282}"/>
              </a:ext>
            </a:extLst>
          </p:cNvPr>
          <p:cNvSpPr>
            <a:spLocks noGrp="1"/>
          </p:cNvSpPr>
          <p:nvPr>
            <p:ph idx="1"/>
          </p:nvPr>
        </p:nvSpPr>
        <p:spPr/>
        <p:txBody>
          <a:bodyPr>
            <a:normAutofit/>
          </a:bodyPr>
          <a:lstStyle/>
          <a:p>
            <a:r>
              <a:rPr lang="en-US" dirty="0">
                <a:effectLst/>
                <a:latin typeface="Helvetica" pitchFamily="2" charset="0"/>
              </a:rPr>
              <a:t>The initial concept for Ethereum was introduced in the year 2013, detailed in a white paper written by Russian-Canadian programmer </a:t>
            </a:r>
            <a:r>
              <a:rPr lang="en-US" dirty="0" err="1">
                <a:effectLst/>
                <a:latin typeface="Helvetica" pitchFamily="2" charset="0"/>
              </a:rPr>
              <a:t>Vitalik</a:t>
            </a:r>
            <a:r>
              <a:rPr lang="en-US" dirty="0">
                <a:effectLst/>
                <a:latin typeface="Helvetica" pitchFamily="2" charset="0"/>
              </a:rPr>
              <a:t> </a:t>
            </a:r>
            <a:r>
              <a:rPr lang="en-US" dirty="0" err="1">
                <a:effectLst/>
                <a:latin typeface="Helvetica" pitchFamily="2" charset="0"/>
              </a:rPr>
              <a:t>Buterin</a:t>
            </a:r>
            <a:r>
              <a:rPr lang="en-US" dirty="0">
                <a:effectLst/>
                <a:latin typeface="Helvetica" pitchFamily="2" charset="0"/>
              </a:rPr>
              <a:t>.</a:t>
            </a:r>
          </a:p>
          <a:p>
            <a:r>
              <a:rPr lang="en-US" dirty="0">
                <a:effectLst/>
                <a:latin typeface="Helvetica" pitchFamily="2" charset="0"/>
              </a:rPr>
              <a:t> </a:t>
            </a:r>
            <a:r>
              <a:rPr lang="en-US" dirty="0" err="1">
                <a:effectLst/>
                <a:latin typeface="Helvetica" pitchFamily="2" charset="0"/>
              </a:rPr>
              <a:t>Buterin</a:t>
            </a:r>
            <a:r>
              <a:rPr lang="en-US" dirty="0">
                <a:effectLst/>
                <a:latin typeface="Helvetica" pitchFamily="2" charset="0"/>
              </a:rPr>
              <a:t>, only 19 years old at the time, had already been was involved with Bitcoin for several years. In 2014, he received the Theil Fellowship and was awarded $100,000, which prompted him to go drop out of college and dedicate himself full-time to developing Ethereum.</a:t>
            </a:r>
          </a:p>
          <a:p>
            <a:r>
              <a:rPr lang="en-US" dirty="0">
                <a:effectLst/>
                <a:latin typeface="Helvetica" pitchFamily="2" charset="0"/>
              </a:rPr>
              <a:t>As an active participant in the cryptocurrency space, </a:t>
            </a:r>
            <a:r>
              <a:rPr lang="en-US" dirty="0" err="1">
                <a:effectLst/>
                <a:latin typeface="Helvetica" pitchFamily="2" charset="0"/>
              </a:rPr>
              <a:t>Buterin</a:t>
            </a:r>
            <a:r>
              <a:rPr lang="en-US" dirty="0">
                <a:effectLst/>
                <a:latin typeface="Helvetica" pitchFamily="2" charset="0"/>
              </a:rPr>
              <a:t> saw the potential for extending the blockchain structure beyond Bitcoin. </a:t>
            </a:r>
          </a:p>
          <a:p>
            <a:r>
              <a:rPr lang="en-US" dirty="0">
                <a:effectLst/>
                <a:latin typeface="Helvetica" pitchFamily="2" charset="0"/>
              </a:rPr>
              <a:t>The initial vision for the Ethereum project was to create a platform to develop decentralized applications with broad capabilities. Simply put, </a:t>
            </a:r>
            <a:r>
              <a:rPr lang="en-US" dirty="0" err="1">
                <a:effectLst/>
                <a:latin typeface="Helvetica" pitchFamily="2" charset="0"/>
              </a:rPr>
              <a:t>Buterin</a:t>
            </a:r>
            <a:r>
              <a:rPr lang="en-US" dirty="0">
                <a:effectLst/>
                <a:latin typeface="Helvetica" pitchFamily="2" charset="0"/>
              </a:rPr>
              <a:t> envisioned possibilities for a Bitcoin-like system that could be used for more than just one kind of peer to- peer financial transactions. </a:t>
            </a:r>
          </a:p>
          <a:p>
            <a:r>
              <a:rPr lang="en-US" dirty="0" err="1">
                <a:effectLst/>
                <a:latin typeface="Helvetica" pitchFamily="2" charset="0"/>
              </a:rPr>
              <a:t>Buterins</a:t>
            </a:r>
            <a:r>
              <a:rPr lang="en-US" dirty="0">
                <a:effectLst/>
                <a:latin typeface="Helvetica" pitchFamily="2" charset="0"/>
              </a:rPr>
              <a:t> ultimate vision for Ethereum can be viewed as an earnest attempt to apply learnings from Bitcoin’s decentralized, global cryptographic network to challenges beyond mere value exchange. Rather than just cutting out the middleman and simply sending and receiving money, the programmers saw the bigger picture and saw the possibility of using “bitcoins” to represent commodities, derivatives or even deeds to real estate – Pretty much anything for which a secure, fixed unit of code could function as a digital asset.</a:t>
            </a:r>
          </a:p>
          <a:p>
            <a:endParaRPr lang="en-EG" dirty="0"/>
          </a:p>
        </p:txBody>
      </p:sp>
    </p:spTree>
    <p:extLst>
      <p:ext uri="{BB962C8B-B14F-4D97-AF65-F5344CB8AC3E}">
        <p14:creationId xmlns:p14="http://schemas.microsoft.com/office/powerpoint/2010/main" val="39153109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10C09-6CBF-9BAC-74B1-E278EDB27C62}"/>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29CA03A5-0561-7DCE-CA11-7AE421EDADE7}"/>
              </a:ext>
            </a:extLst>
          </p:cNvPr>
          <p:cNvSpPr>
            <a:spLocks noGrp="1"/>
          </p:cNvSpPr>
          <p:nvPr>
            <p:ph idx="1"/>
          </p:nvPr>
        </p:nvSpPr>
        <p:spPr/>
        <p:txBody>
          <a:bodyPr>
            <a:normAutofit lnSpcReduction="10000"/>
          </a:bodyPr>
          <a:lstStyle/>
          <a:p>
            <a:r>
              <a:rPr lang="en-US" dirty="0">
                <a:effectLst/>
                <a:latin typeface="Helvetica" pitchFamily="2" charset="0"/>
              </a:rPr>
              <a:t>In essence, </a:t>
            </a:r>
            <a:r>
              <a:rPr lang="en-US" dirty="0" err="1">
                <a:effectLst/>
                <a:latin typeface="Helvetica" pitchFamily="2" charset="0"/>
              </a:rPr>
              <a:t>Buterin</a:t>
            </a:r>
            <a:r>
              <a:rPr lang="en-US" dirty="0">
                <a:effectLst/>
                <a:latin typeface="Helvetica" pitchFamily="2" charset="0"/>
              </a:rPr>
              <a:t> envisioned how the platform could remove the conventional arbitrators of trust and in turn enable a new wave of application development – one that could possibly change the way we carry out “trusted” transactions without the use of outdated, painstaking slow legal systems that are in place today.</a:t>
            </a:r>
          </a:p>
          <a:p>
            <a:r>
              <a:rPr lang="en-US" dirty="0">
                <a:effectLst/>
                <a:latin typeface="Helvetica" pitchFamily="2" charset="0"/>
              </a:rPr>
              <a:t>By 2014, Ethereum had established a core team of developers, gained considerable support, and was officially under development. </a:t>
            </a:r>
          </a:p>
          <a:p>
            <a:r>
              <a:rPr lang="en-US" dirty="0">
                <a:effectLst/>
                <a:latin typeface="Helvetica" pitchFamily="2" charset="0"/>
              </a:rPr>
              <a:t>A crowd-sale of the initial round of Ether, the digital currency used by Ethereum, took place in July- August of 2014, with proceeds funding further development of the software.</a:t>
            </a:r>
          </a:p>
          <a:p>
            <a:r>
              <a:rPr lang="en-US" dirty="0">
                <a:effectLst/>
                <a:latin typeface="Helvetica" pitchFamily="2" charset="0"/>
              </a:rPr>
              <a:t>On July 30, 2015, the first iteration of Ethereum officially went live.</a:t>
            </a:r>
          </a:p>
          <a:p>
            <a:r>
              <a:rPr lang="en-US" dirty="0">
                <a:effectLst/>
                <a:latin typeface="Helvetica" pitchFamily="2" charset="0"/>
              </a:rPr>
              <a:t>Today, Ethereum is still maintained by a central team of developers, including founder </a:t>
            </a:r>
            <a:r>
              <a:rPr lang="en-US" dirty="0" err="1">
                <a:effectLst/>
                <a:latin typeface="Helvetica" pitchFamily="2" charset="0"/>
              </a:rPr>
              <a:t>Vitalik</a:t>
            </a:r>
            <a:r>
              <a:rPr lang="en-US" dirty="0">
                <a:effectLst/>
                <a:latin typeface="Helvetica" pitchFamily="2" charset="0"/>
              </a:rPr>
              <a:t> </a:t>
            </a:r>
            <a:r>
              <a:rPr lang="en-US" dirty="0" err="1">
                <a:effectLst/>
                <a:latin typeface="Helvetica" pitchFamily="2" charset="0"/>
              </a:rPr>
              <a:t>Buterin</a:t>
            </a:r>
            <a:r>
              <a:rPr lang="en-US" dirty="0">
                <a:effectLst/>
                <a:latin typeface="Helvetica" pitchFamily="2" charset="0"/>
              </a:rPr>
              <a:t>, and is managed by a Swiss non-profit organization called the Ethereum Foundation. </a:t>
            </a:r>
          </a:p>
          <a:p>
            <a:r>
              <a:rPr lang="en-US" dirty="0">
                <a:effectLst/>
                <a:latin typeface="Helvetica" pitchFamily="2" charset="0"/>
              </a:rPr>
              <a:t>Unlike Bitcoin, whose creator remains a mystery, </a:t>
            </a:r>
            <a:r>
              <a:rPr lang="en-US" dirty="0" err="1">
                <a:effectLst/>
                <a:latin typeface="Helvetica" pitchFamily="2" charset="0"/>
              </a:rPr>
              <a:t>Buterin</a:t>
            </a:r>
            <a:r>
              <a:rPr lang="en-US" dirty="0">
                <a:effectLst/>
                <a:latin typeface="Helvetica" pitchFamily="2" charset="0"/>
              </a:rPr>
              <a:t> serves as a figurehead for this project and his identity is very much tied to Ethereum. </a:t>
            </a:r>
          </a:p>
          <a:p>
            <a:r>
              <a:rPr lang="en-US" dirty="0">
                <a:effectLst/>
                <a:latin typeface="Helvetica" pitchFamily="2" charset="0"/>
              </a:rPr>
              <a:t>While there are many other programmers and thinkers contributing to the development of Ethereum, </a:t>
            </a:r>
            <a:r>
              <a:rPr lang="en-US" dirty="0" err="1">
                <a:effectLst/>
                <a:latin typeface="Helvetica" pitchFamily="2" charset="0"/>
              </a:rPr>
              <a:t>Buterin</a:t>
            </a:r>
            <a:r>
              <a:rPr lang="en-US" dirty="0">
                <a:effectLst/>
                <a:latin typeface="Helvetica" pitchFamily="2" charset="0"/>
              </a:rPr>
              <a:t> is generally viewed as the inventor and the “face” of the project. </a:t>
            </a:r>
          </a:p>
          <a:p>
            <a:r>
              <a:rPr lang="en-US" dirty="0">
                <a:effectLst/>
                <a:latin typeface="Helvetica" pitchFamily="2" charset="0"/>
              </a:rPr>
              <a:t>Some critics have expressed concern over the centrality of the Ethereum project and a “cult of personality” surrounding </a:t>
            </a:r>
            <a:r>
              <a:rPr lang="en-US" dirty="0" err="1">
                <a:effectLst/>
                <a:latin typeface="Helvetica" pitchFamily="2" charset="0"/>
              </a:rPr>
              <a:t>Buterin</a:t>
            </a:r>
            <a:r>
              <a:rPr lang="en-US" dirty="0">
                <a:effectLst/>
                <a:latin typeface="Helvetica" pitchFamily="2" charset="0"/>
              </a:rPr>
              <a:t>.</a:t>
            </a:r>
          </a:p>
          <a:p>
            <a:endParaRPr lang="en-EG" dirty="0"/>
          </a:p>
        </p:txBody>
      </p:sp>
    </p:spTree>
    <p:extLst>
      <p:ext uri="{BB962C8B-B14F-4D97-AF65-F5344CB8AC3E}">
        <p14:creationId xmlns:p14="http://schemas.microsoft.com/office/powerpoint/2010/main" val="959339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7D92B-66A0-1527-B9F8-C17C21961EA6}"/>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7BCD7B5C-9069-C6F3-ECFC-021B63467F7C}"/>
              </a:ext>
            </a:extLst>
          </p:cNvPr>
          <p:cNvSpPr>
            <a:spLocks noGrp="1"/>
          </p:cNvSpPr>
          <p:nvPr>
            <p:ph idx="1"/>
          </p:nvPr>
        </p:nvSpPr>
        <p:spPr/>
        <p:txBody>
          <a:bodyPr>
            <a:normAutofit/>
          </a:bodyPr>
          <a:lstStyle/>
          <a:p>
            <a:r>
              <a:rPr lang="en-US" dirty="0">
                <a:effectLst/>
                <a:latin typeface="Helvetica" pitchFamily="2" charset="0"/>
              </a:rPr>
              <a:t>Throughout its short history, Ethereum has provoked international interest, gained a lot of support, and received its fair share of criticism, as well.</a:t>
            </a:r>
          </a:p>
          <a:p>
            <a:r>
              <a:rPr lang="en-US" dirty="0">
                <a:effectLst/>
                <a:latin typeface="Helvetica" pitchFamily="2" charset="0"/>
              </a:rPr>
              <a:t>Ether, as a currency, despite periods of volatility, has become one of the more valuable digital currencies in the cryptocurrency space.</a:t>
            </a:r>
          </a:p>
          <a:p>
            <a:r>
              <a:rPr lang="en-US" dirty="0">
                <a:effectLst/>
                <a:latin typeface="Helvetica" pitchFamily="2" charset="0"/>
              </a:rPr>
              <a:t>Particularly because it is such a new technology, it is impossible to predict what the future holds for the Ethereum platform. </a:t>
            </a:r>
          </a:p>
          <a:p>
            <a:r>
              <a:rPr lang="en-US" dirty="0">
                <a:effectLst/>
                <a:latin typeface="Helvetica" pitchFamily="2" charset="0"/>
              </a:rPr>
              <a:t>Throughout 2016 and 2017, we have seen a huge uptick in global interest in cryptocurrencies and the concept of blockchain technology across many industries and institutions. </a:t>
            </a:r>
          </a:p>
          <a:p>
            <a:r>
              <a:rPr lang="en-US" dirty="0">
                <a:effectLst/>
                <a:latin typeface="Helvetica" pitchFamily="2" charset="0"/>
              </a:rPr>
              <a:t>The Ethereum platform represents, for many, the closest thing that currently exists to a framework for building decentralized blockchain applications capable of running autonomously. </a:t>
            </a:r>
          </a:p>
          <a:p>
            <a:r>
              <a:rPr lang="en-US" dirty="0">
                <a:effectLst/>
                <a:latin typeface="Helvetica" pitchFamily="2" charset="0"/>
              </a:rPr>
              <a:t>At the same time, Ethereum is still in its early stages.</a:t>
            </a:r>
          </a:p>
          <a:p>
            <a:r>
              <a:rPr lang="en-US" dirty="0">
                <a:effectLst/>
                <a:latin typeface="Helvetica" pitchFamily="2" charset="0"/>
              </a:rPr>
              <a:t>Many argue that it has not yet reached the level of stability, security and scalability necessary to usher in the future of blockchain and decentralized applications.</a:t>
            </a:r>
          </a:p>
          <a:p>
            <a:endParaRPr lang="en-EG" dirty="0"/>
          </a:p>
        </p:txBody>
      </p:sp>
    </p:spTree>
    <p:extLst>
      <p:ext uri="{BB962C8B-B14F-4D97-AF65-F5344CB8AC3E}">
        <p14:creationId xmlns:p14="http://schemas.microsoft.com/office/powerpoint/2010/main" val="33646113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FBD11-AA88-C21D-F523-81B8F4F78E07}"/>
              </a:ext>
            </a:extLst>
          </p:cNvPr>
          <p:cNvSpPr>
            <a:spLocks noGrp="1"/>
          </p:cNvSpPr>
          <p:nvPr>
            <p:ph type="title"/>
          </p:nvPr>
        </p:nvSpPr>
        <p:spPr/>
        <p:txBody>
          <a:bodyPr/>
          <a:lstStyle/>
          <a:p>
            <a:r>
              <a:rPr lang="en-EG" dirty="0"/>
              <a:t>Predicting Bitcoin Prices</a:t>
            </a:r>
          </a:p>
        </p:txBody>
      </p:sp>
      <p:sp>
        <p:nvSpPr>
          <p:cNvPr id="3" name="Content Placeholder 2">
            <a:extLst>
              <a:ext uri="{FF2B5EF4-FFF2-40B4-BE49-F238E27FC236}">
                <a16:creationId xmlns:a16="http://schemas.microsoft.com/office/drawing/2014/main" id="{306F88F5-6F65-770B-8FC5-9DF9D4851D8B}"/>
              </a:ext>
            </a:extLst>
          </p:cNvPr>
          <p:cNvSpPr>
            <a:spLocks noGrp="1"/>
          </p:cNvSpPr>
          <p:nvPr>
            <p:ph idx="1"/>
          </p:nvPr>
        </p:nvSpPr>
        <p:spPr/>
        <p:txBody>
          <a:bodyPr>
            <a:normAutofit fontScale="92500" lnSpcReduction="10000"/>
          </a:bodyPr>
          <a:lstStyle/>
          <a:p>
            <a:r>
              <a:rPr lang="en-US" dirty="0">
                <a:effectLst/>
                <a:latin typeface="Helvetica" pitchFamily="2" charset="0"/>
              </a:rPr>
              <a:t>While there are many cases and projects about Bitcoin price predictions online, scarce academic research presently exists regarding Bitcoin price predictability. We review the most important prior research in this subject by aggregating them into three different groups.</a:t>
            </a:r>
          </a:p>
          <a:p>
            <a:r>
              <a:rPr lang="en-US" dirty="0">
                <a:effectLst/>
                <a:latin typeface="Helvetica" pitchFamily="2" charset="0"/>
              </a:rPr>
              <a:t>The first group attempts to predict Bitcoin prices with information about the Bitcoin blockchain network. </a:t>
            </a:r>
          </a:p>
          <a:p>
            <a:r>
              <a:rPr lang="en-US" dirty="0">
                <a:effectLst/>
                <a:latin typeface="Helvetica" pitchFamily="2" charset="0"/>
              </a:rPr>
              <a:t>For example, Madan et al. [1] from Stanford use three machine learning algorithms to predict the sign of daily price change of</a:t>
            </a:r>
          </a:p>
          <a:p>
            <a:r>
              <a:rPr lang="en-US" dirty="0">
                <a:effectLst/>
                <a:latin typeface="Helvetica" pitchFamily="2" charset="0"/>
              </a:rPr>
              <a:t>Bitcoin based on data about the Bitcoin blockchain network, including average confirmation time, block size, hash rate, etc.</a:t>
            </a:r>
          </a:p>
          <a:p>
            <a:r>
              <a:rPr lang="en-US" dirty="0">
                <a:effectLst/>
                <a:latin typeface="Helvetica" pitchFamily="2" charset="0"/>
              </a:rPr>
              <a:t>They report a highest accuracy of 98.7%. Another group of Stanford researcher, Greaves et al. [2] perform similar analysis, getting a classification (sign of hourly price change) accuracy of 55%. </a:t>
            </a:r>
          </a:p>
          <a:p>
            <a:r>
              <a:rPr lang="en-US" dirty="0">
                <a:effectLst/>
                <a:latin typeface="Helvetica" pitchFamily="2" charset="0"/>
              </a:rPr>
              <a:t>In addition to information about the blockchain network, McNally [3] adds daily open, high, low, and close prices as explanatory variables, reporting a classification (signs of daily price changes) accuracy of 52%. </a:t>
            </a:r>
          </a:p>
          <a:p>
            <a:r>
              <a:rPr lang="en-US" dirty="0">
                <a:effectLst/>
                <a:latin typeface="Helvetica" pitchFamily="2" charset="0"/>
              </a:rPr>
              <a:t>El-</a:t>
            </a:r>
            <a:r>
              <a:rPr lang="en-US" dirty="0" err="1">
                <a:effectLst/>
                <a:latin typeface="Helvetica" pitchFamily="2" charset="0"/>
              </a:rPr>
              <a:t>Abdelouarti</a:t>
            </a:r>
            <a:r>
              <a:rPr lang="en-US" dirty="0">
                <a:effectLst/>
                <a:latin typeface="Helvetica" pitchFamily="2" charset="0"/>
              </a:rPr>
              <a:t> </a:t>
            </a:r>
            <a:r>
              <a:rPr lang="en-US" dirty="0" err="1">
                <a:effectLst/>
                <a:latin typeface="Helvetica" pitchFamily="2" charset="0"/>
              </a:rPr>
              <a:t>Alouaret</a:t>
            </a:r>
            <a:r>
              <a:rPr lang="en-US" dirty="0">
                <a:effectLst/>
                <a:latin typeface="Helvetica" pitchFamily="2" charset="0"/>
              </a:rPr>
              <a:t> [4] moves further by including the S&amp;P 500 index and EUR/USD rate, as well as a variable named bitcoins days destroyed. </a:t>
            </a:r>
          </a:p>
          <a:p>
            <a:r>
              <a:rPr lang="en-US" dirty="0">
                <a:effectLst/>
                <a:latin typeface="Helvetica" pitchFamily="2" charset="0"/>
              </a:rPr>
              <a:t>Similar to sentiment analysis, it also includes a variable representing daily page view on the Wikipedia item “Bitcoin”. </a:t>
            </a:r>
          </a:p>
          <a:p>
            <a:r>
              <a:rPr lang="en-US" dirty="0">
                <a:effectLst/>
                <a:latin typeface="Helvetica" pitchFamily="2" charset="0"/>
              </a:rPr>
              <a:t>It also uses vector autoregression and recurrent neural network to </a:t>
            </a:r>
            <a:r>
              <a:rPr lang="en-US" dirty="0" err="1">
                <a:effectLst/>
                <a:latin typeface="Helvetica" pitchFamily="2" charset="0"/>
              </a:rPr>
              <a:t>conduc</a:t>
            </a:r>
            <a:r>
              <a:rPr lang="en-US" dirty="0">
                <a:effectLst/>
                <a:latin typeface="Helvetica" pitchFamily="2" charset="0"/>
              </a:rPr>
              <a:t> price prediction instead of classification.</a:t>
            </a:r>
          </a:p>
          <a:p>
            <a:endParaRPr lang="en-EG" dirty="0"/>
          </a:p>
        </p:txBody>
      </p:sp>
    </p:spTree>
    <p:extLst>
      <p:ext uri="{BB962C8B-B14F-4D97-AF65-F5344CB8AC3E}">
        <p14:creationId xmlns:p14="http://schemas.microsoft.com/office/powerpoint/2010/main" val="4359690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A7D54-62ED-7878-ABC6-4157CCB798A2}"/>
              </a:ext>
            </a:extLst>
          </p:cNvPr>
          <p:cNvSpPr>
            <a:spLocks noGrp="1"/>
          </p:cNvSpPr>
          <p:nvPr>
            <p:ph type="title"/>
          </p:nvPr>
        </p:nvSpPr>
        <p:spPr/>
        <p:txBody>
          <a:bodyPr/>
          <a:lstStyle/>
          <a:p>
            <a:r>
              <a:rPr lang="en-EG" dirty="0"/>
              <a:t>Predicting Bitcoin Prices</a:t>
            </a:r>
          </a:p>
        </p:txBody>
      </p:sp>
      <p:sp>
        <p:nvSpPr>
          <p:cNvPr id="3" name="Content Placeholder 2">
            <a:extLst>
              <a:ext uri="{FF2B5EF4-FFF2-40B4-BE49-F238E27FC236}">
                <a16:creationId xmlns:a16="http://schemas.microsoft.com/office/drawing/2014/main" id="{45997182-07B0-F8F6-D4A8-3EF5CD306781}"/>
              </a:ext>
            </a:extLst>
          </p:cNvPr>
          <p:cNvSpPr>
            <a:spLocks noGrp="1"/>
          </p:cNvSpPr>
          <p:nvPr>
            <p:ph idx="1"/>
          </p:nvPr>
        </p:nvSpPr>
        <p:spPr/>
        <p:txBody>
          <a:bodyPr>
            <a:normAutofit/>
          </a:bodyPr>
          <a:lstStyle/>
          <a:p>
            <a:r>
              <a:rPr lang="en-US" dirty="0">
                <a:effectLst/>
                <a:latin typeface="Helvetica" pitchFamily="2" charset="0"/>
              </a:rPr>
              <a:t>The second group of studies focus on the relationship between social media data and Bitcoin performance. </a:t>
            </a:r>
          </a:p>
          <a:p>
            <a:r>
              <a:rPr lang="en-US" dirty="0">
                <a:effectLst/>
                <a:latin typeface="Helvetica" pitchFamily="2" charset="0"/>
              </a:rPr>
              <a:t>For instance, Mai et al. [5] analyze Bitcoin-related user posts from a forum and Twitter and demonstrate that more bullish posts are associated with higher future Bitcoin returns. </a:t>
            </a:r>
          </a:p>
          <a:p>
            <a:r>
              <a:rPr lang="en-US" dirty="0">
                <a:effectLst/>
                <a:latin typeface="Helvetica" pitchFamily="2" charset="0"/>
              </a:rPr>
              <a:t>They also conclude that the social media effects on Bitcoin performance are driven by the “silent majority”, and the impact of forum posts is larger than that of tweets. </a:t>
            </a:r>
          </a:p>
          <a:p>
            <a:r>
              <a:rPr lang="en-US" dirty="0" err="1">
                <a:effectLst/>
                <a:latin typeface="Helvetica" pitchFamily="2" charset="0"/>
              </a:rPr>
              <a:t>Stenqvist</a:t>
            </a:r>
            <a:r>
              <a:rPr lang="en-US" dirty="0">
                <a:effectLst/>
                <a:latin typeface="Helvetica" pitchFamily="2" charset="0"/>
              </a:rPr>
              <a:t> et al. [6] try to predict Bitcoin price (up/down) using sentiment analysis on Twitter, and report that the sentiment change over a 30-minute period is useful for predicting price movement of 2 hours later, resulting in an accuracy of 79%. </a:t>
            </a:r>
          </a:p>
          <a:p>
            <a:r>
              <a:rPr lang="en-US" dirty="0">
                <a:effectLst/>
                <a:latin typeface="Helvetica" pitchFamily="2" charset="0"/>
              </a:rPr>
              <a:t>Instead of performing sentiment analysis on all social media content posted, Kim et al. [7] extract the hottest topics on a Bitcoin-related forum and define a time series score to represent the “strength” of each topic.</a:t>
            </a:r>
          </a:p>
          <a:p>
            <a:r>
              <a:rPr lang="en-US" dirty="0">
                <a:effectLst/>
                <a:latin typeface="Helvetica" pitchFamily="2" charset="0"/>
              </a:rPr>
              <a:t> While these scores are not significant in Granger causality tests, a deep learning model with these scores as inputs leads to prediction (for price and transaction volume) accuracies ranging from 50%+ to 80%+.</a:t>
            </a:r>
          </a:p>
          <a:p>
            <a:r>
              <a:rPr lang="en-US" dirty="0">
                <a:effectLst/>
                <a:latin typeface="Helvetica" pitchFamily="2" charset="0"/>
              </a:rPr>
              <a:t>Interestingly, </a:t>
            </a:r>
            <a:r>
              <a:rPr lang="en-US" dirty="0" err="1">
                <a:effectLst/>
                <a:latin typeface="Helvetica" pitchFamily="2" charset="0"/>
              </a:rPr>
              <a:t>Kaminskt</a:t>
            </a:r>
            <a:r>
              <a:rPr lang="en-US" dirty="0">
                <a:effectLst/>
                <a:latin typeface="Helvetica" pitchFamily="2" charset="0"/>
              </a:rPr>
              <a:t> [8], by analyzing Twitter posts, claims that social media sentiments mirror the Bitcoin market activity, rather than being predictive.</a:t>
            </a:r>
          </a:p>
          <a:p>
            <a:endParaRPr lang="en-EG" dirty="0"/>
          </a:p>
        </p:txBody>
      </p:sp>
    </p:spTree>
    <p:extLst>
      <p:ext uri="{BB962C8B-B14F-4D97-AF65-F5344CB8AC3E}">
        <p14:creationId xmlns:p14="http://schemas.microsoft.com/office/powerpoint/2010/main" val="17102286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7994C-CA74-B83F-BE0D-D81C0833E446}"/>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F4D3C6C4-1772-E7C3-7B68-BAFFF8674E62}"/>
              </a:ext>
            </a:extLst>
          </p:cNvPr>
          <p:cNvSpPr>
            <a:spLocks noGrp="1"/>
          </p:cNvSpPr>
          <p:nvPr>
            <p:ph idx="1"/>
          </p:nvPr>
        </p:nvSpPr>
        <p:spPr/>
        <p:txBody>
          <a:bodyPr>
            <a:normAutofit fontScale="77500" lnSpcReduction="20000"/>
          </a:bodyPr>
          <a:lstStyle/>
          <a:p>
            <a:r>
              <a:rPr lang="en-US" dirty="0">
                <a:effectLst/>
                <a:latin typeface="Helvetica" pitchFamily="2" charset="0"/>
              </a:rPr>
              <a:t>I. Madan, S. </a:t>
            </a:r>
            <a:r>
              <a:rPr lang="en-US" dirty="0" err="1">
                <a:effectLst/>
                <a:latin typeface="Helvetica" pitchFamily="2" charset="0"/>
              </a:rPr>
              <a:t>Saluja</a:t>
            </a:r>
            <a:r>
              <a:rPr lang="en-US" dirty="0">
                <a:effectLst/>
                <a:latin typeface="Helvetica" pitchFamily="2" charset="0"/>
              </a:rPr>
              <a:t>, and A. Zhao, “Automated bitcoin trading via machine learning algorithms,” URL: http://cs229. </a:t>
            </a:r>
            <a:r>
              <a:rPr lang="en-US" dirty="0" err="1">
                <a:effectLst/>
                <a:latin typeface="Helvetica" pitchFamily="2" charset="0"/>
              </a:rPr>
              <a:t>stanford</a:t>
            </a:r>
            <a:r>
              <a:rPr lang="en-US" dirty="0">
                <a:effectLst/>
                <a:latin typeface="Helvetica" pitchFamily="2" charset="0"/>
              </a:rPr>
              <a:t>. </a:t>
            </a:r>
            <a:r>
              <a:rPr lang="en-US" dirty="0" err="1">
                <a:effectLst/>
                <a:latin typeface="Helvetica" pitchFamily="2" charset="0"/>
              </a:rPr>
              <a:t>edu</a:t>
            </a:r>
            <a:r>
              <a:rPr lang="en-US" dirty="0">
                <a:effectLst/>
                <a:latin typeface="Helvetica" pitchFamily="2" charset="0"/>
              </a:rPr>
              <a:t>/proj2014/Isaac% 20Madan, vol. 20, 2015.</a:t>
            </a:r>
          </a:p>
          <a:p>
            <a:r>
              <a:rPr lang="en-US" dirty="0">
                <a:effectLst/>
                <a:latin typeface="Helvetica" pitchFamily="2" charset="0"/>
              </a:rPr>
              <a:t>[2] A. Greaves and B. Au, “Using the bitcoin transaction graph to predict the price of bitcoin,” No Data, 2015.</a:t>
            </a:r>
          </a:p>
          <a:p>
            <a:r>
              <a:rPr lang="en-US" dirty="0">
                <a:effectLst/>
                <a:latin typeface="Helvetica" pitchFamily="2" charset="0"/>
              </a:rPr>
              <a:t>[3] S. McNally, J. Roche, and S. Caton, “Predicting the price of Bitcoin using Machine Learning,” in 2018 26th </a:t>
            </a:r>
            <a:r>
              <a:rPr lang="en-US" dirty="0" err="1">
                <a:effectLst/>
                <a:latin typeface="Helvetica" pitchFamily="2" charset="0"/>
              </a:rPr>
              <a:t>Euromicro</a:t>
            </a:r>
            <a:r>
              <a:rPr lang="en-US" dirty="0">
                <a:effectLst/>
                <a:latin typeface="Helvetica" pitchFamily="2" charset="0"/>
              </a:rPr>
              <a:t> International Conference on Parallel, Distributed and Network-based Processing (PDP), 2018, pp. 339–343.</a:t>
            </a:r>
          </a:p>
          <a:p>
            <a:r>
              <a:rPr lang="en-US" dirty="0">
                <a:effectLst/>
                <a:latin typeface="Helvetica" pitchFamily="2" charset="0"/>
              </a:rPr>
              <a:t>[4] Z. El-</a:t>
            </a:r>
            <a:r>
              <a:rPr lang="en-US" dirty="0" err="1">
                <a:effectLst/>
                <a:latin typeface="Helvetica" pitchFamily="2" charset="0"/>
              </a:rPr>
              <a:t>Abdelouarti</a:t>
            </a:r>
            <a:r>
              <a:rPr lang="en-US" dirty="0">
                <a:effectLst/>
                <a:latin typeface="Helvetica" pitchFamily="2" charset="0"/>
              </a:rPr>
              <a:t> </a:t>
            </a:r>
            <a:r>
              <a:rPr lang="en-US" dirty="0" err="1">
                <a:effectLst/>
                <a:latin typeface="Helvetica" pitchFamily="2" charset="0"/>
              </a:rPr>
              <a:t>Alouaret</a:t>
            </a:r>
            <a:r>
              <a:rPr lang="en-US" dirty="0">
                <a:effectLst/>
                <a:latin typeface="Helvetica" pitchFamily="2" charset="0"/>
              </a:rPr>
              <a:t>, “Comparative study of vector autoregression and recurrent neural network applied to bitcoin forecasting,” PhD Thesis, </a:t>
            </a:r>
            <a:r>
              <a:rPr lang="en-US" dirty="0" err="1">
                <a:effectLst/>
                <a:latin typeface="Helvetica" pitchFamily="2" charset="0"/>
              </a:rPr>
              <a:t>ETSI_Informatica</a:t>
            </a:r>
            <a:r>
              <a:rPr lang="en-US" dirty="0">
                <a:effectLst/>
                <a:latin typeface="Helvetica" pitchFamily="2" charset="0"/>
              </a:rPr>
              <a:t>, 2017.</a:t>
            </a:r>
          </a:p>
          <a:p>
            <a:r>
              <a:rPr lang="en-US" dirty="0">
                <a:effectLst/>
                <a:latin typeface="Helvetica" pitchFamily="2" charset="0"/>
              </a:rPr>
              <a:t>[5] F. Mai, Q. Bai, J. Shan, X. S. Wang, and R. H. Chiang, “The impacts of social media on Bitcoin performance,” 2015.</a:t>
            </a:r>
          </a:p>
          <a:p>
            <a:r>
              <a:rPr lang="en-US" dirty="0">
                <a:effectLst/>
                <a:latin typeface="Helvetica" pitchFamily="2" charset="0"/>
              </a:rPr>
              <a:t>[6] E. </a:t>
            </a:r>
            <a:r>
              <a:rPr lang="en-US" dirty="0" err="1">
                <a:effectLst/>
                <a:latin typeface="Helvetica" pitchFamily="2" charset="0"/>
              </a:rPr>
              <a:t>Stenqvist</a:t>
            </a:r>
            <a:r>
              <a:rPr lang="en-US" dirty="0">
                <a:effectLst/>
                <a:latin typeface="Helvetica" pitchFamily="2" charset="0"/>
              </a:rPr>
              <a:t> and J. </a:t>
            </a:r>
            <a:r>
              <a:rPr lang="en-US" dirty="0" err="1">
                <a:effectLst/>
                <a:latin typeface="Helvetica" pitchFamily="2" charset="0"/>
              </a:rPr>
              <a:t>Lönnö</a:t>
            </a:r>
            <a:r>
              <a:rPr lang="en-US" dirty="0">
                <a:effectLst/>
                <a:latin typeface="Helvetica" pitchFamily="2" charset="0"/>
              </a:rPr>
              <a:t>, Predicting Bitcoin price fluctuation with Twitter sentiment analysis. 2017.</a:t>
            </a:r>
          </a:p>
          <a:p>
            <a:r>
              <a:rPr lang="en-US" dirty="0">
                <a:effectLst/>
                <a:latin typeface="Helvetica" pitchFamily="2" charset="0"/>
              </a:rPr>
              <a:t>[7] Y. B. Kim, J. Lee, N. Park, J. Choo, J.-H. Kim, and C. H. Kim, “When Bitcoin</a:t>
            </a:r>
          </a:p>
          <a:p>
            <a:r>
              <a:rPr lang="en-US" dirty="0">
                <a:effectLst/>
                <a:latin typeface="Helvetica" pitchFamily="2" charset="0"/>
              </a:rPr>
              <a:t>encounters information in an online forum: Using text mining to </a:t>
            </a:r>
            <a:r>
              <a:rPr lang="en-US" dirty="0" err="1">
                <a:effectLst/>
                <a:latin typeface="Helvetica" pitchFamily="2" charset="0"/>
              </a:rPr>
              <a:t>analyse</a:t>
            </a:r>
            <a:r>
              <a:rPr lang="en-US" dirty="0">
                <a:effectLst/>
                <a:latin typeface="Helvetica" pitchFamily="2" charset="0"/>
              </a:rPr>
              <a:t> user opinions and predict value fluctuation,” </a:t>
            </a:r>
            <a:r>
              <a:rPr lang="en-US" dirty="0" err="1">
                <a:effectLst/>
                <a:latin typeface="Helvetica" pitchFamily="2" charset="0"/>
              </a:rPr>
              <a:t>PloS</a:t>
            </a:r>
            <a:r>
              <a:rPr lang="en-US" dirty="0">
                <a:effectLst/>
                <a:latin typeface="Helvetica" pitchFamily="2" charset="0"/>
              </a:rPr>
              <a:t> one, vol. 12, no. 5, p. e0177630, 2017.</a:t>
            </a:r>
          </a:p>
          <a:p>
            <a:r>
              <a:rPr lang="en-US" dirty="0">
                <a:effectLst/>
                <a:latin typeface="Helvetica" pitchFamily="2" charset="0"/>
              </a:rPr>
              <a:t>[8] J. Kaminski, “Nowcasting the bitcoin market with twitter signals,” </a:t>
            </a:r>
            <a:r>
              <a:rPr lang="en-US" dirty="0" err="1">
                <a:effectLst/>
                <a:latin typeface="Helvetica" pitchFamily="2" charset="0"/>
              </a:rPr>
              <a:t>arXiv</a:t>
            </a:r>
            <a:r>
              <a:rPr lang="en-US" dirty="0">
                <a:effectLst/>
                <a:latin typeface="Helvetica" pitchFamily="2" charset="0"/>
              </a:rPr>
              <a:t> preprint arXiv:1406.7577, 2014.</a:t>
            </a:r>
          </a:p>
          <a:p>
            <a:r>
              <a:rPr lang="en-US" dirty="0">
                <a:effectLst/>
                <a:latin typeface="Helvetica" pitchFamily="2" charset="0"/>
              </a:rPr>
              <a:t>[9] J. Chu, S. Nadarajah, and S. Chan, “Statistical analysis of the exchange rate of bitcoin,” </a:t>
            </a:r>
            <a:r>
              <a:rPr lang="en-US" dirty="0" err="1">
                <a:effectLst/>
                <a:latin typeface="Helvetica" pitchFamily="2" charset="0"/>
              </a:rPr>
              <a:t>PloS</a:t>
            </a:r>
            <a:r>
              <a:rPr lang="en-US" dirty="0">
                <a:effectLst/>
                <a:latin typeface="Helvetica" pitchFamily="2" charset="0"/>
              </a:rPr>
              <a:t> one, vol. 10, no. 7, p. e0133678, 2015.</a:t>
            </a:r>
          </a:p>
          <a:p>
            <a:r>
              <a:rPr lang="en-US" dirty="0">
                <a:effectLst/>
                <a:latin typeface="Helvetica" pitchFamily="2" charset="0"/>
              </a:rPr>
              <a:t>[10] M. </a:t>
            </a:r>
            <a:r>
              <a:rPr lang="en-US" dirty="0" err="1">
                <a:effectLst/>
                <a:latin typeface="Helvetica" pitchFamily="2" charset="0"/>
              </a:rPr>
              <a:t>Balcilar</a:t>
            </a:r>
            <a:r>
              <a:rPr lang="en-US" dirty="0">
                <a:effectLst/>
                <a:latin typeface="Helvetica" pitchFamily="2" charset="0"/>
              </a:rPr>
              <a:t>, E. </a:t>
            </a:r>
            <a:r>
              <a:rPr lang="en-US" dirty="0" err="1">
                <a:effectLst/>
                <a:latin typeface="Helvetica" pitchFamily="2" charset="0"/>
              </a:rPr>
              <a:t>Bouri</a:t>
            </a:r>
            <a:r>
              <a:rPr lang="en-US" dirty="0">
                <a:effectLst/>
                <a:latin typeface="Helvetica" pitchFamily="2" charset="0"/>
              </a:rPr>
              <a:t>, R. Gupta, and D. </a:t>
            </a:r>
            <a:r>
              <a:rPr lang="en-US" dirty="0" err="1">
                <a:effectLst/>
                <a:latin typeface="Helvetica" pitchFamily="2" charset="0"/>
              </a:rPr>
              <a:t>Roubaud</a:t>
            </a:r>
            <a:r>
              <a:rPr lang="en-US" dirty="0">
                <a:effectLst/>
                <a:latin typeface="Helvetica" pitchFamily="2" charset="0"/>
              </a:rPr>
              <a:t>, “Can volume predict Bitcoin returns and volatility? A quantiles-based approach,” Economic Modelling, vol. 64, pp. 74–81, 2017.</a:t>
            </a:r>
          </a:p>
          <a:p>
            <a:r>
              <a:rPr lang="en-US" dirty="0">
                <a:effectLst/>
                <a:latin typeface="Helvetica" pitchFamily="2" charset="0"/>
              </a:rPr>
              <a:t>[11] N. </a:t>
            </a:r>
            <a:r>
              <a:rPr lang="en-US" dirty="0" err="1">
                <a:effectLst/>
                <a:latin typeface="Helvetica" pitchFamily="2" charset="0"/>
              </a:rPr>
              <a:t>Indera</a:t>
            </a:r>
            <a:r>
              <a:rPr lang="en-US" dirty="0">
                <a:effectLst/>
                <a:latin typeface="Helvetica" pitchFamily="2" charset="0"/>
              </a:rPr>
              <a:t>, I. Yassin, A. </a:t>
            </a:r>
            <a:r>
              <a:rPr lang="en-US" dirty="0" err="1">
                <a:effectLst/>
                <a:latin typeface="Helvetica" pitchFamily="2" charset="0"/>
              </a:rPr>
              <a:t>Zabidi</a:t>
            </a:r>
            <a:r>
              <a:rPr lang="en-US" dirty="0">
                <a:effectLst/>
                <a:latin typeface="Helvetica" pitchFamily="2" charset="0"/>
              </a:rPr>
              <a:t>, and Z. </a:t>
            </a:r>
            <a:r>
              <a:rPr lang="en-US" dirty="0" err="1">
                <a:effectLst/>
                <a:latin typeface="Helvetica" pitchFamily="2" charset="0"/>
              </a:rPr>
              <a:t>Rizman</a:t>
            </a:r>
            <a:r>
              <a:rPr lang="en-US" dirty="0">
                <a:effectLst/>
                <a:latin typeface="Helvetica" pitchFamily="2" charset="0"/>
              </a:rPr>
              <a:t>, “Non-linear autoregressive with exogeneous input (NARX) Bitcoin price prediction model using </a:t>
            </a:r>
            <a:r>
              <a:rPr lang="en-US" dirty="0" err="1">
                <a:effectLst/>
                <a:latin typeface="Helvetica" pitchFamily="2" charset="0"/>
              </a:rPr>
              <a:t>PSOoptimized</a:t>
            </a:r>
            <a:r>
              <a:rPr lang="en-US" dirty="0">
                <a:latin typeface="Helvetica" pitchFamily="2" charset="0"/>
              </a:rPr>
              <a:t> </a:t>
            </a:r>
            <a:r>
              <a:rPr lang="en-US" dirty="0">
                <a:effectLst/>
                <a:latin typeface="Helvetica" pitchFamily="2" charset="0"/>
              </a:rPr>
              <a:t>parameters and moving average technical indicators,” Journal of Fundamental and Applied Sciences, vol. 9, no. 3S, pp. 791–808, 2017.</a:t>
            </a:r>
          </a:p>
          <a:p>
            <a:r>
              <a:rPr lang="en-US" dirty="0">
                <a:effectLst/>
                <a:latin typeface="Helvetica" pitchFamily="2" charset="0"/>
              </a:rPr>
              <a:t>[12] I. </a:t>
            </a:r>
            <a:r>
              <a:rPr lang="en-US" dirty="0" err="1">
                <a:effectLst/>
                <a:latin typeface="Helvetica" pitchFamily="2" charset="0"/>
              </a:rPr>
              <a:t>Georgoula</a:t>
            </a:r>
            <a:r>
              <a:rPr lang="en-US" dirty="0">
                <a:effectLst/>
                <a:latin typeface="Helvetica" pitchFamily="2" charset="0"/>
              </a:rPr>
              <a:t>, D. </a:t>
            </a:r>
            <a:r>
              <a:rPr lang="en-US" dirty="0" err="1">
                <a:effectLst/>
                <a:latin typeface="Helvetica" pitchFamily="2" charset="0"/>
              </a:rPr>
              <a:t>Pournarakis</a:t>
            </a:r>
            <a:r>
              <a:rPr lang="en-US" dirty="0">
                <a:effectLst/>
                <a:latin typeface="Helvetica" pitchFamily="2" charset="0"/>
              </a:rPr>
              <a:t>, C. </a:t>
            </a:r>
            <a:r>
              <a:rPr lang="en-US" dirty="0" err="1">
                <a:effectLst/>
                <a:latin typeface="Helvetica" pitchFamily="2" charset="0"/>
              </a:rPr>
              <a:t>Bilanakos</a:t>
            </a:r>
            <a:r>
              <a:rPr lang="en-US" dirty="0">
                <a:effectLst/>
                <a:latin typeface="Helvetica" pitchFamily="2" charset="0"/>
              </a:rPr>
              <a:t>, D. Sotiropoulos, and G. M. </a:t>
            </a:r>
            <a:r>
              <a:rPr lang="en-US" dirty="0" err="1">
                <a:effectLst/>
                <a:latin typeface="Helvetica" pitchFamily="2" charset="0"/>
              </a:rPr>
              <a:t>Giaglis</a:t>
            </a:r>
            <a:r>
              <a:rPr lang="en-US" dirty="0">
                <a:effectLst/>
                <a:latin typeface="Helvetica" pitchFamily="2" charset="0"/>
              </a:rPr>
              <a:t>, “Using time-series and sentiment analysis to detect the determinants of bitcoin prices,” Available at SSRN 2607167, 2015.</a:t>
            </a:r>
          </a:p>
          <a:p>
            <a:endParaRPr lang="en-EG" dirty="0"/>
          </a:p>
        </p:txBody>
      </p:sp>
    </p:spTree>
    <p:extLst>
      <p:ext uri="{BB962C8B-B14F-4D97-AF65-F5344CB8AC3E}">
        <p14:creationId xmlns:p14="http://schemas.microsoft.com/office/powerpoint/2010/main" val="31973756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7994C-CA74-B83F-BE0D-D81C0833E446}"/>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F4D3C6C4-1772-E7C3-7B68-BAFFF8674E62}"/>
              </a:ext>
            </a:extLst>
          </p:cNvPr>
          <p:cNvSpPr>
            <a:spLocks noGrp="1"/>
          </p:cNvSpPr>
          <p:nvPr>
            <p:ph idx="1"/>
          </p:nvPr>
        </p:nvSpPr>
        <p:spPr/>
        <p:txBody>
          <a:bodyPr>
            <a:normAutofit/>
          </a:bodyPr>
          <a:lstStyle/>
          <a:p>
            <a:r>
              <a:rPr lang="en-US" dirty="0">
                <a:effectLst/>
                <a:latin typeface="Helvetica" pitchFamily="2" charset="0"/>
              </a:rPr>
              <a:t>[13] D. Garcia and F. Schweitzer, “Social signals and algorithmic trading of Bitcoin,” Royal Society open science, vol. 2, no. 9, p. 150288, 2015.</a:t>
            </a:r>
          </a:p>
          <a:p>
            <a:r>
              <a:rPr lang="en-US" dirty="0">
                <a:effectLst/>
                <a:latin typeface="Helvetica" pitchFamily="2" charset="0"/>
              </a:rPr>
              <a:t>[14] J. K.-S. Liew and L. Hewlett, “The case for Bitcoin for institutional investors: Bubble investing or fundamentally sound?,” Available at SSRN 3082808, 2017.</a:t>
            </a:r>
          </a:p>
          <a:p>
            <a:r>
              <a:rPr lang="en-US" dirty="0">
                <a:effectLst/>
                <a:latin typeface="Helvetica" pitchFamily="2" charset="0"/>
              </a:rPr>
              <a:t>[15] F. R. Edwards and M. O. </a:t>
            </a:r>
            <a:r>
              <a:rPr lang="en-US" dirty="0" err="1">
                <a:effectLst/>
                <a:latin typeface="Helvetica" pitchFamily="2" charset="0"/>
              </a:rPr>
              <a:t>Caglayan</a:t>
            </a:r>
            <a:r>
              <a:rPr lang="en-US" dirty="0">
                <a:effectLst/>
                <a:latin typeface="Helvetica" pitchFamily="2" charset="0"/>
              </a:rPr>
              <a:t>, “Hedge fund performance and manager skill,” Journal of Futures Markets: Futures, Options, and Other Derivative Products, vol. 21, no. 11, pp. 1003–1028, 2001. 12</a:t>
            </a:r>
          </a:p>
          <a:p>
            <a:r>
              <a:rPr lang="en-US" dirty="0">
                <a:effectLst/>
                <a:latin typeface="Helvetica" pitchFamily="2" charset="0"/>
              </a:rPr>
              <a:t>[16] J. Liew, “Hedge fund index investing examined,” Journal of Portfolio Management, vol. 29, no. 2, p. 113, 2003.</a:t>
            </a:r>
          </a:p>
          <a:p>
            <a:r>
              <a:rPr lang="en-US" dirty="0">
                <a:effectLst/>
                <a:latin typeface="Helvetica" pitchFamily="2" charset="0"/>
              </a:rPr>
              <a:t>[17] W. F. Sharpe, “Capital asset prices: A theory of market equilibrium under conditions of risk,” The journal of finance, vol. 19, no. 3, pp. 425–442, 1964.</a:t>
            </a:r>
          </a:p>
          <a:p>
            <a:r>
              <a:rPr lang="en-US" dirty="0">
                <a:effectLst/>
                <a:latin typeface="Helvetica" pitchFamily="2" charset="0"/>
              </a:rPr>
              <a:t>[18] J. Lintner, “The valuation of risk assets and the selection of risky investments in stock portfolios and capital budgets: A reply,” The review of economics and statistics, pp. 222–224, 1969.</a:t>
            </a:r>
          </a:p>
          <a:p>
            <a:r>
              <a:rPr lang="en-US" dirty="0">
                <a:effectLst/>
                <a:latin typeface="Helvetica" pitchFamily="2" charset="0"/>
              </a:rPr>
              <a:t>[19] F. </a:t>
            </a:r>
            <a:r>
              <a:rPr lang="en-US" dirty="0" err="1">
                <a:effectLst/>
                <a:latin typeface="Helvetica" pitchFamily="2" charset="0"/>
              </a:rPr>
              <a:t>Pedregosa</a:t>
            </a:r>
            <a:r>
              <a:rPr lang="en-US" dirty="0">
                <a:effectLst/>
                <a:latin typeface="Helvetica" pitchFamily="2" charset="0"/>
              </a:rPr>
              <a:t> et al., “Scikit-learn: Machine Learning in Python,” Journal of Machine Learning Research, vol. 12, pp. 2825–2830, 2011.</a:t>
            </a:r>
          </a:p>
          <a:p>
            <a:endParaRPr lang="en-EG" dirty="0"/>
          </a:p>
        </p:txBody>
      </p:sp>
    </p:spTree>
    <p:extLst>
      <p:ext uri="{BB962C8B-B14F-4D97-AF65-F5344CB8AC3E}">
        <p14:creationId xmlns:p14="http://schemas.microsoft.com/office/powerpoint/2010/main" val="25637039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EC5D361-CE27-494F-A384-04FFA36AB791}">
  <ds:schemaRefs>
    <ds:schemaRef ds:uri="http://schemas.microsoft.com/sharepoint/v3/contenttype/forms"/>
  </ds:schemaRefs>
</ds:datastoreItem>
</file>

<file path=customXml/itemProps2.xml><?xml version="1.0" encoding="utf-8"?>
<ds:datastoreItem xmlns:ds="http://schemas.openxmlformats.org/officeDocument/2006/customXml" ds:itemID="{140A288E-8EE4-4BED-98F2-066490F5B9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895E44-9128-43A3-92BC-0B53528A3CB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443</TotalTime>
  <Words>6622</Words>
  <Application>Microsoft Office PowerPoint</Application>
  <PresentationFormat>Widescreen</PresentationFormat>
  <Paragraphs>289</Paragraphs>
  <Slides>45</Slides>
  <Notes>3</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Cryptocurrency Investment</vt:lpstr>
      <vt:lpstr>Introduction</vt:lpstr>
      <vt:lpstr>Introduction</vt:lpstr>
      <vt:lpstr>Introduction</vt:lpstr>
      <vt:lpstr>Bitcoin</vt:lpstr>
      <vt:lpstr>Bitcoin</vt:lpstr>
      <vt:lpstr>Bitcoin as a currency</vt:lpstr>
      <vt:lpstr>How is the Value of Bitcoin Determined? </vt:lpstr>
      <vt:lpstr>How is the Value of Bitcoin Determined? </vt:lpstr>
      <vt:lpstr>How is Bitcoin Used? </vt:lpstr>
      <vt:lpstr>How is Bitcoin Different?  </vt:lpstr>
      <vt:lpstr>How is Bitcoin Different?</vt:lpstr>
      <vt:lpstr>How is Bitcoin Different? </vt:lpstr>
      <vt:lpstr>Investing in Bitcoin </vt:lpstr>
      <vt:lpstr>Investing in Bitcoin </vt:lpstr>
      <vt:lpstr>Investing in Bitcoin </vt:lpstr>
      <vt:lpstr>Investing in Bitcoin </vt:lpstr>
      <vt:lpstr>Bitcoin Exchanges &amp; Trading</vt:lpstr>
      <vt:lpstr>Bitcoin Exchanges &amp; Trading</vt:lpstr>
      <vt:lpstr>Bitcoin Exchanges &amp; Trading</vt:lpstr>
      <vt:lpstr>“The Fast Nickel or The Slow Dime”</vt:lpstr>
      <vt:lpstr>“The Fast Nickel or The Slow Dime”</vt:lpstr>
      <vt:lpstr>Trading Between Cryptocurrencies </vt:lpstr>
      <vt:lpstr>Trading Between Cryptocurrencies</vt:lpstr>
      <vt:lpstr>Trading Between Cryptocurrencies</vt:lpstr>
      <vt:lpstr>Trading Between Cryptocurrencies</vt:lpstr>
      <vt:lpstr>Getting Paid in Bitcoin</vt:lpstr>
      <vt:lpstr>Bitcoin Faucets</vt:lpstr>
      <vt:lpstr>Ethereum</vt:lpstr>
      <vt:lpstr>Ethereum</vt:lpstr>
      <vt:lpstr>Ethereum</vt:lpstr>
      <vt:lpstr>Ethereum</vt:lpstr>
      <vt:lpstr>Ethereum</vt:lpstr>
      <vt:lpstr>Ethereum</vt:lpstr>
      <vt:lpstr>Ethereum</vt:lpstr>
      <vt:lpstr>Ethereum</vt:lpstr>
      <vt:lpstr>Ethereum</vt:lpstr>
      <vt:lpstr>Ethereum</vt:lpstr>
      <vt:lpstr>Predicting Bitcoin Prices</vt:lpstr>
      <vt:lpstr>Predicting Bitcoin Prices</vt:lpstr>
      <vt:lpstr>References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125</cp:revision>
  <dcterms:created xsi:type="dcterms:W3CDTF">2023-04-29T09:08:00Z</dcterms:created>
  <dcterms:modified xsi:type="dcterms:W3CDTF">2025-12-03T19:04:43Z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