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46" r:id="rId47"/>
    <p:sldId id="527" r:id="rId48"/>
    <p:sldId id="547" r:id="rId49"/>
    <p:sldId id="548" r:id="rId50"/>
    <p:sldId id="549" r:id="rId51"/>
    <p:sldId id="550" r:id="rId52"/>
    <p:sldId id="551" r:id="rId53"/>
    <p:sldId id="552" r:id="rId54"/>
    <p:sldId id="55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412" autoAdjust="0"/>
    <p:restoredTop sz="93783" autoAdjust="0"/>
  </p:normalViewPr>
  <p:slideViewPr>
    <p:cSldViewPr snapToGrid="0">
      <p:cViewPr varScale="1">
        <p:scale>
          <a:sx n="83" d="100"/>
          <a:sy n="83" d="100"/>
        </p:scale>
        <p:origin x="1109" y="38"/>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7.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الثامنة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81"/>
    </mc:Choice>
    <mc:Fallback xmlns="">
      <p:transition spd="slow" advTm="162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الثامنة</a:t>
            </a:r>
          </a:p>
          <a:p>
            <a:pPr algn="ctr"/>
            <a:r>
              <a:rPr lang="en-US" sz="2000" b="1" dirty="0">
                <a:solidFill>
                  <a:schemeClr val="tx1"/>
                </a:solidFill>
                <a:latin typeface="Alexandria" pitchFamily="2" charset="-78"/>
                <a:cs typeface="Alexandria" pitchFamily="2" charset="-78"/>
              </a:rPr>
              <a:t>- </a:t>
            </a:r>
            <a:r>
              <a:rPr lang="ar-EG" b="1" dirty="0">
                <a:solidFill>
                  <a:schemeClr val="tx1"/>
                </a:solidFill>
                <a:latin typeface="Alexandria" pitchFamily="2" charset="-78"/>
                <a:cs typeface="Alexandria" pitchFamily="2" charset="-78"/>
              </a:rPr>
              <a:t>المعلومات غير المفصح عنها (2)</a:t>
            </a:r>
          </a:p>
          <a:p>
            <a:pPr algn="ctr"/>
            <a:r>
              <a:rPr lang="ar-EG" b="1" dirty="0">
                <a:solidFill>
                  <a:schemeClr val="tx1"/>
                </a:solidFill>
                <a:latin typeface="Alexandria" pitchFamily="2" charset="-78"/>
                <a:cs typeface="Alexandria" pitchFamily="2" charset="-78"/>
              </a:rPr>
              <a:t>القسم الثاني: الملكية الأدبية والفنية</a:t>
            </a:r>
            <a:endParaRPr lang="en-US"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347"/>
    </mc:Choice>
    <mc:Fallback xmlns="">
      <p:transition spd="slow" advTm="943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en-US" b="1" dirty="0">
                <a:latin typeface="Alexandria" pitchFamily="2" charset="-78"/>
                <a:cs typeface="Alexandria" pitchFamily="2" charset="-78"/>
              </a:rPr>
              <a:t>(2) </a:t>
            </a:r>
            <a:r>
              <a:rPr lang="ar-EG" b="1" dirty="0">
                <a:latin typeface="Alexandria" pitchFamily="2" charset="-78"/>
                <a:cs typeface="Alexandria" pitchFamily="2" charset="-78"/>
              </a:rPr>
              <a:t>أولا: المعلومات غير المفصح عنها</a:t>
            </a:r>
          </a:p>
          <a:p>
            <a:pPr lvl="0" algn="r">
              <a:lnSpc>
                <a:spcPct val="120000"/>
              </a:lnSpc>
            </a:pPr>
            <a:r>
              <a:rPr lang="ar-EG" b="1" dirty="0">
                <a:latin typeface="Alexandria" pitchFamily="2" charset="-78"/>
                <a:cs typeface="Alexandria" pitchFamily="2" charset="-78"/>
              </a:rPr>
              <a:t>ثانيا: الملكية الأدبية والفنية (حقوق المؤلف- الحقوق المجاورة) </a:t>
            </a: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565"/>
    </mc:Choice>
    <mc:Fallback xmlns="">
      <p:transition spd="slow" advTm="41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المعلومات غير المفصح عنها</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90486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نكمل حديثنا هنا عن المعلومات غير المفصح عنها، وذلك من خلال تناول مضمون الحماية القانونية لها في القانونين المصري والسعودي:</a:t>
            </a:r>
          </a:p>
          <a:p>
            <a:pPr algn="just" rtl="1">
              <a:lnSpc>
                <a:spcPct val="200000"/>
              </a:lnSpc>
            </a:pPr>
            <a:r>
              <a:rPr lang="ar-EG" b="1" u="sng" dirty="0">
                <a:latin typeface="Alexandria" pitchFamily="2" charset="-78"/>
                <a:cs typeface="Alexandria" pitchFamily="2" charset="-78"/>
              </a:rPr>
              <a:t>1-القانون المصري: </a:t>
            </a:r>
          </a:p>
          <a:p>
            <a:pPr algn="just" rtl="1">
              <a:lnSpc>
                <a:spcPct val="200000"/>
              </a:lnSpc>
            </a:pPr>
            <a:r>
              <a:rPr lang="ar-EG" sz="1600" b="1" u="sng" dirty="0">
                <a:latin typeface="Alexandria" pitchFamily="2" charset="-78"/>
                <a:cs typeface="Alexandria" pitchFamily="2" charset="-78"/>
              </a:rPr>
              <a:t> (أ)-التزام الحائز القانونى باتخاذ </a:t>
            </a:r>
            <a:r>
              <a:rPr lang="ar-EG" sz="1600" b="1" u="sng" dirty="0" err="1">
                <a:latin typeface="Alexandria" pitchFamily="2" charset="-78"/>
                <a:cs typeface="Alexandria" pitchFamily="2" charset="-78"/>
              </a:rPr>
              <a:t>الاجراءات</a:t>
            </a:r>
            <a:r>
              <a:rPr lang="ar-EG" sz="1600" b="1" u="sng" dirty="0">
                <a:latin typeface="Alexandria" pitchFamily="2" charset="-78"/>
                <a:cs typeface="Alexandria" pitchFamily="2" charset="-78"/>
              </a:rPr>
              <a:t> اللازمة لحماية المعلومات غير المفصح عنها </a:t>
            </a:r>
          </a:p>
          <a:p>
            <a:pPr algn="just" rtl="1">
              <a:lnSpc>
                <a:spcPct val="200000"/>
              </a:lnSpc>
            </a:pPr>
            <a:r>
              <a:rPr lang="ar-EG" sz="1600" dirty="0">
                <a:latin typeface="Alexandria" pitchFamily="2" charset="-78"/>
                <a:cs typeface="Alexandria" pitchFamily="2" charset="-78"/>
              </a:rPr>
              <a:t>تقضى المادة 57 من قانون الملكية الفكرية المصرى, بالتزام الحائز القانونى للمعلومات باتخاذ الاجراءات التى تضمن عدم تعرض المعلومات للتداول من قبل غير متخصصين, كما انه يلتزم بتنظيم عملية تداول المعلومات داخل المنشأة, بحيث يحدد الأشخاص الذين يحق لهم ذلك, وبوجه عام يجب على الحائز القانونى ان يستخدم الوسائل الكفيلة بضمان عدم تعرض المعلومات للمساس من قبل الغير .</a:t>
            </a:r>
          </a:p>
          <a:p>
            <a:pPr algn="just" rtl="1">
              <a:lnSpc>
                <a:spcPct val="200000"/>
              </a:lnSpc>
            </a:pP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ولاتنتفي</a:t>
            </a:r>
            <a:r>
              <a:rPr lang="ar-EG" sz="1600" dirty="0">
                <a:latin typeface="Alexandria" pitchFamily="2" charset="-78"/>
                <a:cs typeface="Alexandria" pitchFamily="2" charset="-78"/>
              </a:rPr>
              <a:t> مسئولية الحائز القانونى عن تعرض المعلومات السرية للمساس من جانب الغير, الا اذا اثبت انه بذل جهدا معقولا فى سبيل ذلك. </a:t>
            </a:r>
          </a:p>
          <a:p>
            <a:pPr algn="just" rtl="1">
              <a:lnSpc>
                <a:spcPct val="200000"/>
              </a:lnSpc>
            </a:pPr>
            <a:endParaRPr lang="ar-EG" sz="1600" dirty="0">
              <a:latin typeface="Alexandria" pitchFamily="2" charset="-78"/>
              <a:cs typeface="Alexandria" pitchFamily="2" charset="-78"/>
            </a:endParaRPr>
          </a:p>
          <a:p>
            <a:pPr algn="just" rtl="1">
              <a:lnSpc>
                <a:spcPct val="200000"/>
              </a:lnSpc>
            </a:pP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58885" y="7724676"/>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1458"/>
    </mc:Choice>
    <mc:Fallback xmlns="">
      <p:transition spd="slow" advTm="91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369331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r>
              <a:rPr lang="ar-EG" sz="1600" dirty="0">
                <a:solidFill>
                  <a:prstClr val="black"/>
                </a:solidFill>
                <a:latin typeface="Alexandria" pitchFamily="2" charset="-78"/>
                <a:cs typeface="Alexandria" pitchFamily="2" charset="-78"/>
              </a:rPr>
              <a:t>وتتمتع المعلومات بالحماية القانونية المنصوص عليها فى القانون , حتى لو حدث المساس بها , طالما انها مازالت معلومات سرية , وفقا للمعنى المعروض فى المادة 55 من القانون .</a:t>
            </a:r>
          </a:p>
          <a:p>
            <a:pPr algn="just" rtl="1">
              <a:lnSpc>
                <a:spcPct val="200000"/>
              </a:lnSpc>
            </a:pPr>
            <a:r>
              <a:rPr lang="ar-EG" sz="1600" dirty="0">
                <a:solidFill>
                  <a:prstClr val="black"/>
                </a:solidFill>
                <a:latin typeface="Alexandria" pitchFamily="2" charset="-78"/>
                <a:cs typeface="Alexandria" pitchFamily="2" charset="-78"/>
              </a:rPr>
              <a:t>   ونضيف ايضا فى هذا الاطار , أنه يحق للحائز القانونى اللجوء للقضاء ,بهدف منع الغير من الاعتداء على المعلومات غير المفصح عنها بواسطة أى فعل من الافعال المنصوص عليها فى المادة 58 من القانون والتى سنذكرها فى النقطه التالية .</a:t>
            </a: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231955"/>
    </mc:Choice>
    <mc:Fallback xmlns="">
      <p:transition spd="slow" advTm="2319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7555915"/>
          </a:xfrm>
          <a:prstGeom prst="rect">
            <a:avLst/>
          </a:prstGeom>
          <a:noFill/>
        </p:spPr>
        <p:txBody>
          <a:bodyPr wrap="square" rtlCol="0">
            <a:spAutoFit/>
          </a:bodyPr>
          <a:lstStyle/>
          <a:p>
            <a:pPr algn="just" rtl="1">
              <a:lnSpc>
                <a:spcPct val="250000"/>
              </a:lnSpc>
            </a:pPr>
            <a:r>
              <a:rPr lang="ar-EG" sz="1600" b="1" u="sng" dirty="0">
                <a:latin typeface="Alexandria" pitchFamily="2" charset="-78"/>
                <a:cs typeface="Alexandria" pitchFamily="2" charset="-78"/>
              </a:rPr>
              <a:t>-أعمال المنافسة غير المشروعة التى تعد مساسا بالمعلومات غير المفصح عنها : </a:t>
            </a:r>
          </a:p>
          <a:p>
            <a:pPr algn="just" rtl="1">
              <a:lnSpc>
                <a:spcPct val="150000"/>
              </a:lnSpc>
            </a:pPr>
            <a:r>
              <a:rPr lang="ar-EG" sz="1600" dirty="0">
                <a:latin typeface="Alexandria" pitchFamily="2" charset="-78"/>
                <a:cs typeface="Alexandria" pitchFamily="2" charset="-78"/>
              </a:rPr>
              <a:t>تنص المادة 58 من قانون الملكية الفكرية على أنه " تعد الأفعال الآتية، على الأخص، متعارضة مع الممارسات التجارية الشريفة، وينطوى ارتكابها على منافسة غير مشروعة: </a:t>
            </a:r>
          </a:p>
          <a:p>
            <a:pPr algn="just" rtl="1">
              <a:lnSpc>
                <a:spcPct val="150000"/>
              </a:lnSpc>
            </a:pPr>
            <a:r>
              <a:rPr lang="ar-EG" sz="1600" dirty="0">
                <a:latin typeface="Alexandria" pitchFamily="2" charset="-78"/>
                <a:cs typeface="Alexandria" pitchFamily="2" charset="-78"/>
              </a:rPr>
              <a:t> - رشوة العاملين فى الجهة التى تحوز المعلومات بغرض الحصول عليها. </a:t>
            </a:r>
          </a:p>
          <a:p>
            <a:pPr algn="just" rtl="1">
              <a:lnSpc>
                <a:spcPct val="150000"/>
              </a:lnSpc>
            </a:pPr>
            <a:r>
              <a:rPr lang="ar-EG" sz="1600" dirty="0">
                <a:latin typeface="Alexandria" pitchFamily="2" charset="-78"/>
                <a:cs typeface="Alexandria" pitchFamily="2" charset="-78"/>
              </a:rPr>
              <a:t> - التحريض على إفشاء المعلومات من جانب العاملين إذا كانت تلك المعلومات قد وصلت إلى علمهم بحكم وظيفتهم .</a:t>
            </a: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9138"/>
    </mc:Choice>
    <mc:Fallback xmlns="">
      <p:transition advTm="691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031873"/>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قيام أحد المتعاقدين فى «عقود سرية المعلومات» بإفشاء ما وصل إلى علمه منها.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الحصول على المعلومات من أماكن حفظها بأية طريقة من الطرق غير المشروعة كالسرقة أو التجسس أو غيرها.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 الحصول على المعلومات باستعمال الطرق الاحتيالية.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استخدام الغير للمعلومات التى وردت إليه نتيجة الحصول عليها بأي من الأفعال السابقة مع علمه بسريتها وبأنها متحصلة عن أي من هذه الأفعال. </a:t>
            </a:r>
          </a:p>
          <a:p>
            <a:pPr algn="just" rtl="1"/>
            <a:r>
              <a:rPr lang="ar-EG" sz="1600" dirty="0">
                <a:solidFill>
                  <a:srgbClr val="2D3956"/>
                </a:solidFill>
                <a:latin typeface="Alexandria" pitchFamily="2" charset="-78"/>
                <a:cs typeface="Alexandria" pitchFamily="2" charset="-78"/>
              </a:rPr>
              <a:t>ويعتبر تعديا على المعلومات غير المفصح عنها ما يترتب على الأفعال المشار إليها من كشف للمعلومات، أو حيازتها، أو استخدامها بمعرفة الغير الذي لم يرخص له الحائز القانوني بذلك. </a:t>
            </a: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1549"/>
    </mc:Choice>
    <mc:Fallback xmlns="">
      <p:transition spd="slow" advTm="11154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74663" y="1032044"/>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r>
              <a:rPr lang="ar-EG" u="sng" dirty="0">
                <a:solidFill>
                  <a:schemeClr val="tx1"/>
                </a:solidFill>
                <a:latin typeface="Alexandria" pitchFamily="2" charset="-78"/>
                <a:cs typeface="Alexandria" pitchFamily="2" charset="-78"/>
              </a:rPr>
              <a:t>-الأفعال المنصوص عليها فى القانون والتى لاتعد منافسة غير مشروعة  (الاستثناءات )</a:t>
            </a:r>
          </a:p>
          <a:p>
            <a:pPr algn="just" rtl="1"/>
            <a:r>
              <a:rPr lang="ar-EG" dirty="0">
                <a:solidFill>
                  <a:schemeClr val="tx1"/>
                </a:solidFill>
                <a:latin typeface="Alexandria" pitchFamily="2" charset="-78"/>
                <a:cs typeface="Alexandria" pitchFamily="2" charset="-78"/>
              </a:rPr>
              <a:t>بينت المادة 59 من قانون الملكية الفكرية المصرى بعض الأفعال التى لاتشكل منافسة غير مشروعة  ,وبالتالى لايعد القيام بها سببا لنشوء المسئولية المدنية أو الجنائية, حيث نصت على أنه " لا تعد من قبيل الأفعال المتعارضة مع الممارسات التجارية الشريفة الأفعال الآتية: </a:t>
            </a:r>
          </a:p>
          <a:p>
            <a:pPr algn="just" rtl="1"/>
            <a:r>
              <a:rPr lang="ar-EG" dirty="0">
                <a:solidFill>
                  <a:schemeClr val="tx1"/>
                </a:solidFill>
                <a:latin typeface="Alexandria" pitchFamily="2" charset="-78"/>
                <a:cs typeface="Alexandria" pitchFamily="2" charset="-78"/>
              </a:rPr>
              <a:t> - الحصول على المعلومات من المصادر العامة المتاحة كالمكتبات ومنها مكتبات براءات الاختراع والسجلات الحكومية المفتوحة والبحوث والدراسات والتقارير المنشورة. </a:t>
            </a:r>
          </a:p>
          <a:p>
            <a:pPr algn="just" rtl="1"/>
            <a:r>
              <a:rPr lang="ar-EG" dirty="0">
                <a:solidFill>
                  <a:schemeClr val="tx1"/>
                </a:solidFill>
                <a:latin typeface="Alexandria" pitchFamily="2" charset="-78"/>
                <a:cs typeface="Alexandria" pitchFamily="2" charset="-78"/>
              </a:rPr>
              <a:t> - الحصول على المعلومات نتيجة بذل الجهود الذاتية والمستقلة التى تستهدف استخراج المعلومات من خلال الفحص والاختبار والتحليل للسلعة المتداولة فى السوق والتى تتجسد فيها المعلومات غير المفصح عنها. </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24961" y="1344591"/>
            <a:ext cx="8096250" cy="4031873"/>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الحصول على المعلومات نتيجة جهود البحث العلمي والابتكار والاختراع والتطوير والتعديل والتحسين التى يبذلها المجتهدون مستقلين عن صاحب المعلومات غير المفصح عنها. </a:t>
            </a:r>
          </a:p>
          <a:p>
            <a:pPr algn="just" rtl="1">
              <a:lnSpc>
                <a:spcPct val="250000"/>
              </a:lnSpc>
            </a:pPr>
            <a:r>
              <a:rPr lang="ar-EG" sz="1600" dirty="0">
                <a:solidFill>
                  <a:srgbClr val="2D3956"/>
                </a:solidFill>
                <a:latin typeface="Alexandria" pitchFamily="2" charset="-78"/>
                <a:cs typeface="Alexandria" pitchFamily="2" charset="-78"/>
              </a:rPr>
              <a:t> - حيازة واستعمال المعلومات المعروفة والمتاحة والتى يجرى تداولها فيما بين المشتغلين بالفن الصناعي الذى تقع المعلومات فى نطاقه. </a:t>
            </a:r>
          </a:p>
          <a:p>
            <a:pPr algn="r"/>
            <a:endParaRPr lang="ar-EG" sz="16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06445"/>
    </mc:Choice>
    <mc:Fallback xmlns="">
      <p:transition spd="slow" advTm="10644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1172" y="120920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24001" y="1577076"/>
            <a:ext cx="8282940" cy="3046988"/>
          </a:xfrm>
          <a:prstGeom prst="rect">
            <a:avLst/>
          </a:prstGeom>
          <a:noFill/>
        </p:spPr>
        <p:txBody>
          <a:bodyPr wrap="square" rtlCol="0">
            <a:spAutoFit/>
          </a:bodyPr>
          <a:lstStyle/>
          <a:p>
            <a:pPr algn="r">
              <a:lnSpc>
                <a:spcPct val="250000"/>
              </a:lnSpc>
            </a:pPr>
            <a:r>
              <a:rPr lang="ar-EG" b="1" u="sng" dirty="0">
                <a:solidFill>
                  <a:srgbClr val="2D3956"/>
                </a:solidFill>
                <a:latin typeface="Alexandria" pitchFamily="2" charset="-78"/>
                <a:cs typeface="Alexandria" pitchFamily="2" charset="-78"/>
              </a:rPr>
              <a:t>-العقوبات الجنائية : </a:t>
            </a:r>
          </a:p>
          <a:p>
            <a:pPr algn="just" rtl="1">
              <a:lnSpc>
                <a:spcPct val="150000"/>
              </a:lnSpc>
            </a:pPr>
            <a:r>
              <a:rPr lang="ar-EG" sz="1400" dirty="0">
                <a:solidFill>
                  <a:srgbClr val="2D3956"/>
                </a:solidFill>
                <a:latin typeface="Alexandria" pitchFamily="2" charset="-78"/>
                <a:cs typeface="Alexandria" pitchFamily="2" charset="-78"/>
              </a:rPr>
              <a:t> وضع المشرع المصرى عقوبات جنائية عن افعال الافصاح عن المعلومات أو استخدامها أو حيازتها , فى المادة 61 , حيث نصت على أنه " مع عدم الاخلال بأية عقوبة أشد ينص عليها أي قانون أخر، يعاقب كل من يقوم بوسيلة غير مشروعة بالكشف عن المعلومات المحمية طبقا لأحكام هذا القانون أو بحيازتها أو باستخدامها مع علمه بسريتها وبأنها متحصلة عن تلك الوسيلة، بغرامة لا تقل عن عشرة آلاف جنيه ولا تزيد على خمسين ألف جنيه. </a:t>
            </a:r>
          </a:p>
          <a:p>
            <a:pPr algn="just" rtl="1">
              <a:lnSpc>
                <a:spcPct val="150000"/>
              </a:lnSpc>
            </a:pPr>
            <a:r>
              <a:rPr lang="ar-EG" sz="1400" dirty="0">
                <a:solidFill>
                  <a:srgbClr val="2D3956"/>
                </a:solidFill>
                <a:latin typeface="Alexandria" pitchFamily="2" charset="-78"/>
                <a:cs typeface="Alexandria" pitchFamily="2" charset="-78"/>
              </a:rPr>
              <a:t>وفى حالة العود تكون العقوبة الحبس مدة لا تزيد على سنتين والغرامة التي لا تقل عن خمسين ألف جنيه ولا تزيد على مائة ألف جنيه.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893647"/>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وتجدر ايضا الاشارة الى انه يمكن  ان يشكل الاعتداء على المعلومات السريه , الجريمه المنصوص عليها فى المادة 310 من قانون العقوبات والتي تتعلق بالكشف عن الاسرار المهنيه أو الوظيفيه , أي الأسرار المودعة لدى الشخص بسبب مهنته أو وظيفته. وقد نص المشرع على عقوبة الحبس مده لاتزيد على ستة أشهر والغرامه التى لاتزيد عن 500 جنيه اذا ماحدث افصاح او كشف عن المعلومات السريه من قبل الاشخاص التى اودعت هذه المعلومات لديهم , سواء بسبب الوظيفة </a:t>
            </a:r>
            <a:r>
              <a:rPr lang="ar-EG" sz="1600" dirty="0" err="1">
                <a:solidFill>
                  <a:srgbClr val="2D3956"/>
                </a:solidFill>
                <a:latin typeface="Alexandria" pitchFamily="2" charset="-78"/>
                <a:cs typeface="Alexandria" pitchFamily="2" charset="-78"/>
              </a:rPr>
              <a:t>او</a:t>
            </a:r>
            <a:r>
              <a:rPr lang="ar-EG" sz="1600" dirty="0">
                <a:solidFill>
                  <a:srgbClr val="2D3956"/>
                </a:solidFill>
                <a:latin typeface="Alexandria" pitchFamily="2" charset="-78"/>
                <a:cs typeface="Alexandria" pitchFamily="2" charset="-78"/>
              </a:rPr>
              <a:t> المهنة , وتنص ايضا المادة 58 من قانون الاجراءات الجنائيه , فى هذا الاطار على أن " كل من يكون قد وصل إلى علمه بسبب التفتيش معلومات عن الأشياء أو الاوراق المضبوطة وأفضى بها إلى أي شخص غير ذي صفة أو انتفع بها بأى طريقة كانت , يعاقب بالعقوبات المقررة بالمادة  310  عقوبات  .</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6693"/>
    </mc:Choice>
    <mc:Fallback xmlns="">
      <p:transition spd="slow" advTm="5669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53738" y="1841669"/>
            <a:ext cx="7500802" cy="300531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 ومن الغنى عن البيان فى نهاية عرضنا لموقف القانون المصرى , أن يجوز اللجوء الى المحكمة المدنية بسبب الاعتداء على المعلومات غير المفصح عنها , على أساس المسئولية التقصيرية , المادة 163 مدنى , أو حتى اللجوء الى القضاء استنادا الى المنافسة  غير المشروعة  , على النحو الذى بيناه سابقا , وهى احدى تطبيقات المسئولية التقصرية ، او كما هو معروف فى القواعد العامة اللجوء الى المحكمة الجنائية المختصة تبعا لدعوى جنائية عندما يشكل فعل الاعتداء على المعلومات غير المفصح عنها جريمة, كما فى المادة 61 من قانون الملكية  الفكرية المصرى , أو المادة 310 عقوبات أو المادة 58 اجراءات جنائية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3" y="1597829"/>
            <a:ext cx="7100388" cy="3416320"/>
          </a:xfrm>
          <a:prstGeom prst="rect">
            <a:avLst/>
          </a:prstGeom>
          <a:noFill/>
        </p:spPr>
        <p:txBody>
          <a:bodyPr wrap="square" rtlCol="0">
            <a:spAutoFit/>
          </a:bodyPr>
          <a:lstStyle/>
          <a:p>
            <a:pPr algn="just" rtl="1">
              <a:lnSpc>
                <a:spcPct val="200000"/>
              </a:lnSpc>
            </a:pPr>
            <a:r>
              <a:rPr lang="ar-EG" b="1" u="sng" dirty="0">
                <a:solidFill>
                  <a:srgbClr val="2D3956"/>
                </a:solidFill>
                <a:latin typeface="Alexandria" pitchFamily="2" charset="-78"/>
                <a:cs typeface="Alexandria" pitchFamily="2" charset="-78"/>
              </a:rPr>
              <a:t>(2)- النظام السعودي: </a:t>
            </a:r>
          </a:p>
          <a:p>
            <a:pPr algn="just" rtl="1">
              <a:lnSpc>
                <a:spcPct val="200000"/>
              </a:lnSpc>
            </a:pPr>
            <a:r>
              <a:rPr lang="ar-EG" sz="1600" b="1" u="sng" dirty="0">
                <a:solidFill>
                  <a:srgbClr val="2D3956"/>
                </a:solidFill>
                <a:latin typeface="Alexandria" pitchFamily="2" charset="-78"/>
                <a:cs typeface="Alexandria" pitchFamily="2" charset="-78"/>
              </a:rPr>
              <a:t>(أ)-صاحب الحق في السر التجاري: </a:t>
            </a:r>
          </a:p>
          <a:p>
            <a:pPr algn="just" rtl="1">
              <a:lnSpc>
                <a:spcPct val="200000"/>
              </a:lnSpc>
            </a:pPr>
            <a:r>
              <a:rPr lang="ar-EG" sz="1600" dirty="0">
                <a:solidFill>
                  <a:srgbClr val="2D3956"/>
                </a:solidFill>
                <a:latin typeface="Alexandria" pitchFamily="2" charset="-78"/>
                <a:cs typeface="Alexandria" pitchFamily="2" charset="-78"/>
              </a:rPr>
              <a:t>حددت المادة الثانية من لائحة المعلومات التجارية السرية صاحب الحق في السر التجاري بأنه كل شخص له حق الإفصاح عنه أو استعماله أو الاحتفاظ به.</a:t>
            </a:r>
          </a:p>
          <a:p>
            <a:pPr algn="just" rtl="1">
              <a:lnSpc>
                <a:spcPct val="200000"/>
              </a:lnSpc>
            </a:pPr>
            <a:r>
              <a:rPr lang="ar-EG" sz="1600" dirty="0">
                <a:solidFill>
                  <a:srgbClr val="2D3956"/>
                </a:solidFill>
                <a:latin typeface="Alexandria" pitchFamily="2" charset="-78"/>
                <a:cs typeface="Alexandria" pitchFamily="2" charset="-78"/>
              </a:rPr>
              <a:t>وأقرت المادة المذكورة بحق هذا الشخص في عدم الافصاح عن السر واتخاذ الإجراءات اللازمة لمنع أي شخص من استعمال السر التجاري.</a:t>
            </a: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62094"/>
    </mc:Choice>
    <mc:Fallback xmlns="">
      <p:transition spd="slow" advTm="16209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09775" y="1297536"/>
            <a:ext cx="7972425" cy="4031873"/>
          </a:xfrm>
          <a:prstGeom prst="rect">
            <a:avLst/>
          </a:prstGeom>
          <a:noFill/>
        </p:spPr>
        <p:txBody>
          <a:bodyPr wrap="square" rtlCol="0">
            <a:spAutoFit/>
          </a:bodyPr>
          <a:lstStyle/>
          <a:p>
            <a:pPr lvl="0" algn="r" rtl="1">
              <a:lnSpc>
                <a:spcPct val="200000"/>
              </a:lnSpc>
            </a:pPr>
            <a:r>
              <a:rPr lang="ar-EG" sz="1600" b="1" u="sng" dirty="0">
                <a:solidFill>
                  <a:srgbClr val="2D3956"/>
                </a:solidFill>
                <a:latin typeface="Alexandria" pitchFamily="2" charset="-78"/>
                <a:cs typeface="Alexandria" pitchFamily="2" charset="-78"/>
              </a:rPr>
              <a:t>(ب)- إساءة استعمال السر التجاري: </a:t>
            </a:r>
          </a:p>
          <a:p>
            <a:pPr lvl="0" algn="just" rtl="1">
              <a:lnSpc>
                <a:spcPct val="150000"/>
              </a:lnSpc>
            </a:pPr>
            <a:r>
              <a:rPr lang="ar-EG" sz="1600" dirty="0">
                <a:solidFill>
                  <a:srgbClr val="2D3956"/>
                </a:solidFill>
                <a:latin typeface="Alexandria" pitchFamily="2" charset="-78"/>
                <a:cs typeface="Alexandria" pitchFamily="2" charset="-78"/>
              </a:rPr>
              <a:t>إساءة استعمال السر التجاري وفقا للمادة الثالثة من اللائحة يقصد به حصول أي شخص على السر أو استعماله أو الافصاح عنه بطريقة تخالف الممارسات التجارية النزيهة، ودون موافقة صاحب الحق.</a:t>
            </a:r>
          </a:p>
          <a:p>
            <a:pPr lvl="0" algn="just" rtl="1">
              <a:lnSpc>
                <a:spcPct val="150000"/>
              </a:lnSpc>
            </a:pPr>
            <a:r>
              <a:rPr lang="ar-EG" sz="1600" dirty="0">
                <a:solidFill>
                  <a:srgbClr val="2D3956"/>
                </a:solidFill>
                <a:latin typeface="Alexandria" pitchFamily="2" charset="-78"/>
                <a:cs typeface="Alexandria" pitchFamily="2" charset="-78"/>
              </a:rPr>
              <a:t>وقد نصت ذات المادة على بعض الحالات التي لا تتفق مع الممارسات التجارية النزيهة، وهي:</a:t>
            </a:r>
          </a:p>
          <a:p>
            <a:pPr lvl="0" algn="just" rtl="1">
              <a:lnSpc>
                <a:spcPct val="150000"/>
              </a:lnSpc>
            </a:pPr>
            <a:r>
              <a:rPr lang="ar-EG" sz="1600" dirty="0">
                <a:solidFill>
                  <a:srgbClr val="2D3956"/>
                </a:solidFill>
                <a:latin typeface="Alexandria" pitchFamily="2" charset="-78"/>
                <a:cs typeface="Alexandria" pitchFamily="2" charset="-78"/>
              </a:rPr>
              <a:t>-الإخلال بالعقود ذات العلاقة بالأسرار التجارية </a:t>
            </a:r>
          </a:p>
          <a:p>
            <a:pPr lvl="0" algn="just" rtl="1">
              <a:lnSpc>
                <a:spcPct val="150000"/>
              </a:lnSpc>
            </a:pPr>
            <a:r>
              <a:rPr lang="ar-EG" sz="1600" dirty="0">
                <a:solidFill>
                  <a:srgbClr val="2D3956"/>
                </a:solidFill>
                <a:latin typeface="Alexandria" pitchFamily="2" charset="-78"/>
                <a:cs typeface="Alexandria" pitchFamily="2" charset="-78"/>
              </a:rPr>
              <a:t>-الإخلال بسرية المعلومات المؤتمنة أو الحث على الإخلال بها.</a:t>
            </a:r>
          </a:p>
          <a:p>
            <a:pPr lvl="0" algn="just" rtl="1">
              <a:lnSpc>
                <a:spcPct val="150000"/>
              </a:lnSpc>
            </a:pPr>
            <a:r>
              <a:rPr lang="ar-EG" sz="1600" dirty="0">
                <a:solidFill>
                  <a:srgbClr val="2D3956"/>
                </a:solidFill>
                <a:latin typeface="Alexandria" pitchFamily="2" charset="-78"/>
                <a:cs typeface="Alexandria" pitchFamily="2" charset="-78"/>
              </a:rPr>
              <a:t>-حصول أي شخص على الأسرار التجارية من طرف آخر إذا كان يعلم أو كان بمقدوره أن يعلم بأن حصول ذلك الطرف عليها كان نتيجة مخالفة للممارسات التجارية النزيهة.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3785652"/>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نصت المادة سالفة الذكر على أنه لا يعد مخالفة للممارسات التجارية النزيهة التوصل إلى السر التجاري بصورة مستقلة أو عن طريق الهندسة العكسية. </a:t>
            </a:r>
          </a:p>
          <a:p>
            <a:pPr algn="just" rtl="1">
              <a:lnSpc>
                <a:spcPct val="150000"/>
              </a:lnSpc>
            </a:pPr>
            <a:r>
              <a:rPr lang="ar-EG" sz="1600" b="1" u="sng" dirty="0">
                <a:solidFill>
                  <a:srgbClr val="2D3956"/>
                </a:solidFill>
                <a:latin typeface="Alexandria" pitchFamily="2" charset="-78"/>
                <a:cs typeface="Alexandria" pitchFamily="2" charset="-78"/>
              </a:rPr>
              <a:t> (جـ)-التزام الجهات المختصة بحماية الأسرار المقدمة إليها: </a:t>
            </a:r>
          </a:p>
          <a:p>
            <a:pPr algn="just" rtl="1">
              <a:lnSpc>
                <a:spcPct val="150000"/>
              </a:lnSpc>
            </a:pPr>
            <a:r>
              <a:rPr lang="ar-EG" sz="1600" dirty="0">
                <a:solidFill>
                  <a:srgbClr val="2D3956"/>
                </a:solidFill>
                <a:latin typeface="Alexandria" pitchFamily="2" charset="-78"/>
                <a:cs typeface="Alexandria" pitchFamily="2" charset="-78"/>
              </a:rPr>
              <a:t>نصت المادة الرابعة من اللائحة على التزام الجهات المختصة بحماية الأسرار التجارية من الاستعمال التجاري غير المنصف. وألزمتها بعدم الكشف عن الأسرار إلا إذا كان ذلك ضروريا لحماية الجمهور.</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53048"/>
    </mc:Choice>
    <mc:Fallback xmlns="">
      <p:transition spd="slow" advTm="5304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2087064"/>
            <a:ext cx="6410594"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نصت المادة الخامسة على : عند اشتراط جهة رسمية مختصة تقديم معلومات عن اختبارات سرية أو بيان تم التوصل إليه نتيجة جهود معتبرة للموافقة على تسويق الأدوية أو المنتجات الزراعية الكيميائية التي تستخدم فيها مواد كيميائية جديدة، فعلى هذه الجهة أن تلتزم بحماية هذه المعلومات من الاستعمال التجاري غير المنصف لمدة لا تقل عن خمس سنوات من تاريخ الحصول على الموافقة.</a:t>
            </a: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10439"/>
    </mc:Choice>
    <mc:Fallback xmlns="">
      <p:transition spd="slow" advTm="1104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5634" y="1426202"/>
            <a:ext cx="5228823" cy="353943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نصت المادة 6 على أنه: </a:t>
            </a:r>
          </a:p>
          <a:p>
            <a:pPr algn="just" rtl="1">
              <a:lnSpc>
                <a:spcPct val="150000"/>
              </a:lnSpc>
            </a:pPr>
            <a:r>
              <a:rPr lang="ar-EG" sz="1600" dirty="0">
                <a:solidFill>
                  <a:srgbClr val="2D3956"/>
                </a:solidFill>
                <a:latin typeface="Alexandria" pitchFamily="2" charset="-78"/>
                <a:cs typeface="Alexandria" pitchFamily="2" charset="-78"/>
              </a:rPr>
              <a:t>للجهة المختصة بالتسجيل خلال مدة حماية الأسرار التجارية استخدام بيانات الاختبارات السرية التي سبق</a:t>
            </a:r>
          </a:p>
          <a:p>
            <a:pPr algn="just" rtl="1">
              <a:lnSpc>
                <a:spcPct val="200000"/>
              </a:lnSpc>
            </a:pPr>
            <a:r>
              <a:rPr lang="ar-EG" sz="1600" dirty="0">
                <a:solidFill>
                  <a:srgbClr val="2D3956"/>
                </a:solidFill>
                <a:latin typeface="Alexandria" pitchFamily="2" charset="-78"/>
                <a:cs typeface="Alexandria" pitchFamily="2" charset="-78"/>
              </a:rPr>
              <a:t>أن قدمها طالب تسجيل آخر في أي من الحالتين</a:t>
            </a:r>
          </a:p>
          <a:p>
            <a:pPr algn="just" rtl="1">
              <a:lnSpc>
                <a:spcPct val="150000"/>
              </a:lnSpc>
            </a:pPr>
            <a:r>
              <a:rPr lang="ar-EG" sz="1600" dirty="0">
                <a:solidFill>
                  <a:srgbClr val="2D3956"/>
                </a:solidFill>
                <a:latin typeface="Alexandria" pitchFamily="2" charset="-78"/>
                <a:cs typeface="Alexandria" pitchFamily="2" charset="-78"/>
              </a:rPr>
              <a:t>التاليتين :1 - إذا لم يتجر في المنتج المسجل أولا في المملكة خلال مدة زمنية معقولة من تاريخ الموافقة على تسويقه، تقدرها الجهة المختصة بالتسجيل.2 - إذا دعت إلى ذلك ضرورة ملحة لحماية الجمهور، تقدرها الجهة المختصة.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41024"/>
    </mc:Choice>
    <mc:Fallback xmlns="">
      <p:transition spd="slow" advTm="410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296" y="1279694"/>
            <a:ext cx="5342759" cy="353943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(د)-شرط عدم مخالفة السر التجاري للنظام العام: </a:t>
            </a:r>
          </a:p>
          <a:p>
            <a:pPr algn="just" rtl="1">
              <a:lnSpc>
                <a:spcPct val="250000"/>
              </a:lnSpc>
            </a:pPr>
            <a:r>
              <a:rPr lang="ar-EG" sz="1600" dirty="0">
                <a:solidFill>
                  <a:srgbClr val="2D3956"/>
                </a:solidFill>
                <a:latin typeface="Alexandria" pitchFamily="2" charset="-78"/>
                <a:cs typeface="Alexandria" pitchFamily="2" charset="-78"/>
              </a:rPr>
              <a:t>لا يستحق السر أية حماية قانونية إذا كان مخالفا للنظام العام او الآداب العامة في البلاد، وهو شرط كما علمنا في جميع الصور التي تعرضنا إليها سابقا. </a:t>
            </a:r>
          </a:p>
          <a:p>
            <a:pPr algn="just" rtl="1">
              <a:lnSpc>
                <a:spcPct val="250000"/>
              </a:lnSpc>
            </a:pPr>
            <a:r>
              <a:rPr lang="ar-EG" sz="1600" dirty="0">
                <a:solidFill>
                  <a:srgbClr val="2D3956"/>
                </a:solidFill>
                <a:latin typeface="Alexandria" pitchFamily="2" charset="-78"/>
                <a:cs typeface="Alexandria" pitchFamily="2" charset="-78"/>
              </a:rPr>
              <a:t>يمكن القول بأنه شرط أساسي للتمتع بالحماية القانونية.</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8"/>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63953"/>
            <a:ext cx="6560820" cy="2800767"/>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(ه)- الدعوى القضائية: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تنص المادة 8 من اللائحة على أنه: </a:t>
            </a:r>
          </a:p>
          <a:p>
            <a:pPr algn="just" rtl="1">
              <a:lnSpc>
                <a:spcPct val="200000"/>
              </a:lnSpc>
            </a:pPr>
            <a:r>
              <a:rPr lang="ar-EG" sz="1600" dirty="0">
                <a:solidFill>
                  <a:srgbClr val="2D3956"/>
                </a:solidFill>
                <a:latin typeface="Alexandria" pitchFamily="2" charset="-78"/>
                <a:cs typeface="Alexandria" pitchFamily="2" charset="-78"/>
              </a:rPr>
              <a:t>لكل من لحق به ضرر نتيجة مخالفة أحكام هذه اللائحة ، الحق في رفع دعوى أمام الجهة القضائية المختصة بطلب تعويضه عن الأضرار التي لحقت به.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35602"/>
    </mc:Choice>
    <mc:Fallback xmlns="">
      <p:transition spd="slow" advTm="13560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41419" y="1748511"/>
            <a:ext cx="6300288" cy="3416320"/>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ctr" rtl="1"/>
            <a:r>
              <a:rPr lang="ar-EG" sz="2000" b="1" u="sng" dirty="0">
                <a:solidFill>
                  <a:srgbClr val="2D3956"/>
                </a:solidFill>
                <a:latin typeface="Alexandria" pitchFamily="2" charset="-78"/>
                <a:cs typeface="Alexandria" pitchFamily="2" charset="-78"/>
              </a:rPr>
              <a:t>القسم الثاني: الملكية الأدبية والفنية</a:t>
            </a:r>
          </a:p>
          <a:p>
            <a:pPr algn="ctr" rtl="1"/>
            <a:endParaRPr lang="ar-EG" sz="2000" u="sng"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نتناول في هذا القسم الآتي: </a:t>
            </a:r>
          </a:p>
          <a:p>
            <a:pPr algn="just" rtl="1"/>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أولا: حقوق المؤلف </a:t>
            </a:r>
          </a:p>
          <a:p>
            <a:pPr algn="just" rtl="1"/>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ثانيا: الحقوق المجاورة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08016"/>
    </mc:Choice>
    <mc:Fallback xmlns="">
      <p:transition spd="slow" advTm="1080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362056" y="1856232"/>
            <a:ext cx="5228823" cy="2369880"/>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أولا: حقوق المؤلف</a:t>
            </a:r>
          </a:p>
          <a:p>
            <a:pPr algn="ctr" rtl="1"/>
            <a:endParaRPr lang="ar-EG" sz="16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نتناول مسألتين أساسيتين هنا:</a:t>
            </a:r>
          </a:p>
          <a:p>
            <a:pPr algn="r"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1- ماهية حق المؤلف </a:t>
            </a:r>
          </a:p>
          <a:p>
            <a:pPr algn="just" rtl="1">
              <a:lnSpc>
                <a:spcPct val="250000"/>
              </a:lnSpc>
            </a:pPr>
            <a:r>
              <a:rPr lang="ar-EG" sz="1600" dirty="0">
                <a:solidFill>
                  <a:srgbClr val="2D3956"/>
                </a:solidFill>
                <a:latin typeface="Alexandria" pitchFamily="2" charset="-78"/>
                <a:cs typeface="Alexandria" pitchFamily="2" charset="-78"/>
              </a:rPr>
              <a:t>2-مضمون حق المؤلف </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532"/>
    </mc:Choice>
    <mc:Fallback xmlns="">
      <p:transition spd="slow" advTm="1605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11761" y="1991697"/>
            <a:ext cx="5228823" cy="2554545"/>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1- ماهية حق المؤلف</a:t>
            </a:r>
          </a:p>
          <a:p>
            <a:pPr lvl="0" algn="r" rtl="1">
              <a:lnSpc>
                <a:spcPct val="250000"/>
              </a:lnSpc>
            </a:pPr>
            <a:r>
              <a:rPr lang="ar-EG" sz="1600" dirty="0">
                <a:solidFill>
                  <a:srgbClr val="2D3956"/>
                </a:solidFill>
                <a:latin typeface="Alexandria" pitchFamily="2" charset="-78"/>
                <a:cs typeface="Alexandria" pitchFamily="2" charset="-78"/>
              </a:rPr>
              <a:t>نتناول ماهية حق المؤلف في نقطتين أساسيتين:</a:t>
            </a:r>
          </a:p>
          <a:p>
            <a:pPr lvl="0" algn="r" rtl="1">
              <a:lnSpc>
                <a:spcPct val="250000"/>
              </a:lnSpc>
            </a:pPr>
            <a:r>
              <a:rPr lang="ar-EG" sz="1600" dirty="0">
                <a:solidFill>
                  <a:srgbClr val="2D3956"/>
                </a:solidFill>
                <a:latin typeface="Alexandria" pitchFamily="2" charset="-78"/>
                <a:cs typeface="Alexandria" pitchFamily="2" charset="-78"/>
              </a:rPr>
              <a:t>أ)-تحديد المقصود بحق المؤلف </a:t>
            </a:r>
          </a:p>
          <a:p>
            <a:pPr lvl="0" algn="r" rtl="1">
              <a:lnSpc>
                <a:spcPct val="250000"/>
              </a:lnSpc>
            </a:pPr>
            <a:r>
              <a:rPr lang="ar-EG" sz="1600" dirty="0">
                <a:solidFill>
                  <a:srgbClr val="2D3956"/>
                </a:solidFill>
                <a:latin typeface="Alexandria" pitchFamily="2" charset="-78"/>
                <a:cs typeface="Alexandria" pitchFamily="2" charset="-78"/>
              </a:rPr>
              <a:t>ب)-الطبيعة القانونية لحق المؤلف</a:t>
            </a:r>
            <a:r>
              <a:rPr lang="ar-EG" sz="1600" b="1" u="sng" dirty="0">
                <a:solidFill>
                  <a:srgbClr val="2D3956"/>
                </a:solidFill>
                <a:latin typeface="Alexandria" pitchFamily="2" charset="-78"/>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62406"/>
    </mc:Choice>
    <mc:Fallback xmlns="">
      <p:transition spd="slow" advTm="16240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148820" y="1890851"/>
            <a:ext cx="5342761" cy="2800767"/>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أ)-تحديد المقصود بحق المؤلف </a:t>
            </a:r>
          </a:p>
          <a:p>
            <a:pPr algn="just" rtl="1">
              <a:lnSpc>
                <a:spcPct val="250000"/>
              </a:lnSpc>
            </a:pPr>
            <a:r>
              <a:rPr lang="ar-EG" sz="1600" dirty="0">
                <a:solidFill>
                  <a:srgbClr val="2D3956"/>
                </a:solidFill>
                <a:latin typeface="Alexandria" pitchFamily="2" charset="-78"/>
                <a:cs typeface="Alexandria" pitchFamily="2" charset="-78"/>
              </a:rPr>
              <a:t> وفقا للمنظمة العالمية للملكية الفكرية يصف مصطلح حق المؤلف الحقوق الممنوحة للمبدعين فيما يخص مصنفاتهم الأدبية والفنية.</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5013"/>
    </mc:Choice>
    <mc:Fallback xmlns="">
      <p:transition spd="slow" advTm="7501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8" y="194436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ويمكن تعريفه أيضا بأنه حق الشخص المبتكر على مصنفاته المبتكرة؛ وتشمل مصنفات عديدة كالقصص، الروايات، المسرحيات، القصائد، برامج الحاسب الآلي، قواعد البيانات، الأفلام، المقطوعات الموسيقية، اللوحات، الرسوم، الصور وغير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72461"/>
    </mc:Choice>
    <mc:Fallback xmlns="">
      <p:transition spd="slow" advTm="7246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ويتضح من ذلك أننا في حاجة إلى توضيح ما هو المؤلف ثم معنى المصنف وأخيرا كيف يكون المصنف مبتكرا لكي يستحق الحماية القانونية، وبالتالي نتناول المسائل التالية: </a:t>
            </a:r>
          </a:p>
          <a:p>
            <a:pPr algn="r" rtl="1">
              <a:lnSpc>
                <a:spcPct val="250000"/>
              </a:lnSpc>
            </a:pPr>
            <a:r>
              <a:rPr lang="ar-EG" sz="1600" dirty="0">
                <a:solidFill>
                  <a:srgbClr val="2D3956"/>
                </a:solidFill>
                <a:latin typeface="Alexandria" pitchFamily="2" charset="-78"/>
                <a:cs typeface="Alexandria" pitchFamily="2" charset="-78"/>
              </a:rPr>
              <a:t>-    المُؤَلِف </a:t>
            </a:r>
          </a:p>
          <a:p>
            <a:pPr marL="285750" indent="-285750" algn="r" rtl="1">
              <a:lnSpc>
                <a:spcPct val="250000"/>
              </a:lnSpc>
              <a:buFontTx/>
              <a:buChar char="-"/>
            </a:pPr>
            <a:r>
              <a:rPr lang="ar-EG" sz="1600" dirty="0">
                <a:solidFill>
                  <a:srgbClr val="2D3956"/>
                </a:solidFill>
                <a:latin typeface="Alexandria" pitchFamily="2" charset="-78"/>
                <a:cs typeface="Alexandria" pitchFamily="2" charset="-78"/>
              </a:rPr>
              <a:t>المصنف </a:t>
            </a:r>
          </a:p>
          <a:p>
            <a:pPr marL="285750" indent="-285750" algn="r" rtl="1">
              <a:lnSpc>
                <a:spcPct val="250000"/>
              </a:lnSpc>
              <a:buFontTx/>
              <a:buChar char="-"/>
            </a:pPr>
            <a:r>
              <a:rPr lang="ar-EG" sz="1600" dirty="0">
                <a:solidFill>
                  <a:srgbClr val="2D3956"/>
                </a:solidFill>
                <a:latin typeface="Alexandria" pitchFamily="2" charset="-78"/>
                <a:cs typeface="Alexandria" pitchFamily="2" charset="-78"/>
              </a:rPr>
              <a:t>الابتكار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75268"/>
    </mc:Choice>
    <mc:Fallback xmlns="">
      <p:transition spd="slow" advTm="752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4657879" y="1410791"/>
            <a:ext cx="5342761" cy="4031873"/>
          </a:xfrm>
          <a:prstGeom prst="rect">
            <a:avLst/>
          </a:prstGeom>
          <a:noFill/>
        </p:spPr>
        <p:txBody>
          <a:bodyPr wrap="square" rtlCol="0">
            <a:spAutoFit/>
          </a:bodyPr>
          <a:lstStyle/>
          <a:p>
            <a:pPr marL="285750" indent="-285750" algn="ctr" rtl="1">
              <a:lnSpc>
                <a:spcPct val="200000"/>
              </a:lnSpc>
              <a:buFontTx/>
              <a:buChar char="-"/>
            </a:pPr>
            <a:r>
              <a:rPr lang="ar-EG" sz="1600" b="1" u="sng" dirty="0">
                <a:solidFill>
                  <a:srgbClr val="2D3956"/>
                </a:solidFill>
                <a:latin typeface="Alexandria" pitchFamily="2" charset="-78"/>
                <a:cs typeface="Alexandria" pitchFamily="2" charset="-78"/>
              </a:rPr>
              <a:t>المُؤَلِف</a:t>
            </a:r>
          </a:p>
          <a:p>
            <a:pPr algn="just" rtl="1">
              <a:lnSpc>
                <a:spcPct val="200000"/>
              </a:lnSpc>
            </a:pPr>
            <a:r>
              <a:rPr lang="ar-EG" sz="1600" dirty="0">
                <a:solidFill>
                  <a:srgbClr val="2D3956"/>
                </a:solidFill>
                <a:latin typeface="Alexandria" pitchFamily="2" charset="-78"/>
                <a:cs typeface="Alexandria" pitchFamily="2" charset="-78"/>
              </a:rPr>
              <a:t> تنص المادة 138 / 3 من قانون حماية حقوق الملكية الفكرية المصري على أن المؤلف هو " الشخص الذى يبتكر المصنف، ويعد مؤلفا للمصنف ‏من يذكر اسمه عليه أو ينسب إليه عند نشره باعتباره مؤلفا له ما لم يقم الدليل على غير ذلك. ‏</a:t>
            </a:r>
          </a:p>
          <a:p>
            <a:pPr algn="r" rtl="1">
              <a:lnSpc>
                <a:spcPct val="200000"/>
              </a:lnSpc>
            </a:pPr>
            <a:r>
              <a:rPr lang="ar-EG" sz="1600" dirty="0">
                <a:solidFill>
                  <a:srgbClr val="2D3956"/>
                </a:solidFill>
                <a:latin typeface="Alexandria" pitchFamily="2" charset="-78"/>
                <a:cs typeface="Alexandria" pitchFamily="2" charset="-78"/>
              </a:rPr>
              <a:t>‏ </a:t>
            </a:r>
          </a:p>
          <a:p>
            <a:pPr algn="r" rtl="1">
              <a:lnSpc>
                <a:spcPct val="200000"/>
              </a:lnSpc>
            </a:pPr>
            <a:endParaRPr lang="ar-EG" sz="1600" b="1" u="sng"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16518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81155"/>
    </mc:Choice>
    <mc:Fallback xmlns="">
      <p:transition spd="slow" advTm="8115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0721" y="1426202"/>
            <a:ext cx="7787640" cy="4770537"/>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a:t>
            </a:r>
          </a:p>
          <a:p>
            <a:pPr lvl="0" algn="just" rtl="1">
              <a:lnSpc>
                <a:spcPct val="200000"/>
              </a:lnSpc>
            </a:pPr>
            <a:r>
              <a:rPr lang="ar-EG" sz="1600" dirty="0">
                <a:solidFill>
                  <a:srgbClr val="2D3956"/>
                </a:solidFill>
                <a:latin typeface="Alexandria" pitchFamily="2" charset="-78"/>
                <a:cs typeface="Alexandria" pitchFamily="2" charset="-78"/>
              </a:rPr>
              <a:t>ويعتبر مؤلفا للمصنف من ينشره بغير اسمه أو باسم مستعار بشرط إلا يقوم شك في معرفة ‏حقيقة شخصه، فاذا قام الشك اعتبر ناشر أو منتج المصنف سواء كان شخصا طبيعيا أم ‏اعتباريا ممثلا للمؤلف في مباشرة حقوقه إلى أن يتم التعرف على حقيقة شخص المؤلف. ‏</a:t>
            </a:r>
          </a:p>
          <a:p>
            <a:pPr lvl="0"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151776"/>
    </mc:Choice>
    <mc:Fallback xmlns="">
      <p:transition spd="slow" advTm="15177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58241" y="1426203"/>
            <a:ext cx="9080464"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عرفت المادة الأولى من نظام حماية حقوق المؤلف السعودي المؤلف بأنه الشخص الذي ابتكر المصنف.</a:t>
            </a:r>
          </a:p>
          <a:p>
            <a:pPr algn="just" rtl="1">
              <a:lnSpc>
                <a:spcPct val="200000"/>
              </a:lnSpc>
            </a:pPr>
            <a:r>
              <a:rPr lang="ar-EG" sz="1600" dirty="0">
                <a:solidFill>
                  <a:srgbClr val="2D3956"/>
                </a:solidFill>
                <a:latin typeface="Alexandria" pitchFamily="2" charset="-78"/>
                <a:cs typeface="Alexandria" pitchFamily="2" charset="-78"/>
              </a:rPr>
              <a:t>وحددت المادة الخامسة من النظام من يعد مؤلفا للمصنف، حيث نصت على أن: </a:t>
            </a:r>
          </a:p>
          <a:p>
            <a:pPr algn="just" rtl="1">
              <a:lnSpc>
                <a:spcPct val="200000"/>
              </a:lnSpc>
            </a:pPr>
            <a:r>
              <a:rPr lang="ar-EG" sz="1600" dirty="0">
                <a:solidFill>
                  <a:srgbClr val="2D3956"/>
                </a:solidFill>
                <a:latin typeface="Alexandria" pitchFamily="2" charset="-78"/>
                <a:cs typeface="Alexandria" pitchFamily="2" charset="-78"/>
              </a:rPr>
              <a:t>1- يعد مؤلفًا أي شخص نشر المصنف منسوبًا إليه، سواء بذكر اسمه على المصنف، أم بأي طريقة من الطرق المتبعة في نسبة المصنفات لمؤلفيها، إلا إذا دل دليل على عكس ذلك.</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35773"/>
    </mc:Choice>
    <mc:Fallback xmlns="">
      <p:transition spd="slow" advTm="13577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22121" y="2068230"/>
            <a:ext cx="7604759" cy="2677656"/>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وفي الحالة التي ينشر فيها المصنف باسم مستعار أو بدون اسم،  قد نصت الفقرة الثانية من المادة المشار إليها على أن الناشر الذي يظهر اسمه على المصنف يعد ممثلا للمؤلف.</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41829"/>
    </mc:Choice>
    <mc:Fallback xmlns="">
      <p:transition spd="slow" advTm="14182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وحددت الفقرة الثالثة المؤلف في حالة المصنفات السمعية أو السمعية البصرية، حيث  نصت على أن المؤلف يكون الأشخاص الذين شاركوا في ابتكار المصنف، مثل:</a:t>
            </a:r>
          </a:p>
          <a:p>
            <a:pPr algn="just" rtl="1">
              <a:lnSpc>
                <a:spcPct val="150000"/>
              </a:lnSpc>
            </a:pPr>
            <a:r>
              <a:rPr lang="ar-EG" sz="1600" dirty="0">
                <a:solidFill>
                  <a:srgbClr val="2D3956"/>
                </a:solidFill>
                <a:latin typeface="Alexandria" pitchFamily="2" charset="-78"/>
                <a:cs typeface="Alexandria" pitchFamily="2" charset="-78"/>
              </a:rPr>
              <a:t>أ - مؤلف النص.</a:t>
            </a:r>
          </a:p>
          <a:p>
            <a:pPr algn="just" rtl="1">
              <a:lnSpc>
                <a:spcPct val="150000"/>
              </a:lnSpc>
            </a:pPr>
            <a:r>
              <a:rPr lang="ar-EG" sz="1600" dirty="0">
                <a:solidFill>
                  <a:srgbClr val="2D3956"/>
                </a:solidFill>
                <a:latin typeface="Alexandria" pitchFamily="2" charset="-78"/>
                <a:cs typeface="Alexandria" pitchFamily="2" charset="-78"/>
              </a:rPr>
              <a:t>ب - واضع السيناريو.</a:t>
            </a:r>
          </a:p>
          <a:p>
            <a:pPr algn="just" rtl="1">
              <a:lnSpc>
                <a:spcPct val="150000"/>
              </a:lnSpc>
            </a:pPr>
            <a:r>
              <a:rPr lang="ar-EG" sz="1600" dirty="0">
                <a:solidFill>
                  <a:srgbClr val="2D3956"/>
                </a:solidFill>
                <a:latin typeface="Alexandria" pitchFamily="2" charset="-78"/>
                <a:cs typeface="Alexandria" pitchFamily="2" charset="-78"/>
              </a:rPr>
              <a:t>ج - واضع الحوار.</a:t>
            </a:r>
          </a:p>
          <a:p>
            <a:pPr algn="just" rtl="1">
              <a:lnSpc>
                <a:spcPct val="150000"/>
              </a:lnSpc>
            </a:pPr>
            <a:r>
              <a:rPr lang="ar-EG" sz="1600" dirty="0">
                <a:solidFill>
                  <a:srgbClr val="2D3956"/>
                </a:solidFill>
                <a:latin typeface="Alexandria" pitchFamily="2" charset="-78"/>
                <a:cs typeface="Alexandria" pitchFamily="2" charset="-78"/>
              </a:rPr>
              <a:t>د - المخرج.</a:t>
            </a:r>
          </a:p>
          <a:p>
            <a:pPr algn="just" rtl="1">
              <a:lnSpc>
                <a:spcPct val="150000"/>
              </a:lnSpc>
            </a:pPr>
            <a:r>
              <a:rPr lang="ar-EG" sz="1600" dirty="0">
                <a:solidFill>
                  <a:srgbClr val="2D3956"/>
                </a:solidFill>
                <a:latin typeface="Alexandria" pitchFamily="2" charset="-78"/>
                <a:cs typeface="Alexandria" pitchFamily="2" charset="-78"/>
              </a:rPr>
              <a:t>هـ - الملحن.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42581"/>
    </mc:Choice>
    <mc:Fallback xmlns="">
      <p:transition spd="slow" advTm="1425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85481" y="1708143"/>
            <a:ext cx="8388569" cy="3293209"/>
          </a:xfrm>
          <a:prstGeom prst="rect">
            <a:avLst/>
          </a:prstGeom>
          <a:noFill/>
        </p:spPr>
        <p:txBody>
          <a:bodyPr wrap="square" rtlCol="0">
            <a:spAutoFit/>
          </a:bodyPr>
          <a:lstStyle/>
          <a:p>
            <a:pPr algn="ctr" rtl="1"/>
            <a:r>
              <a:rPr lang="ar-EG" sz="1600" b="1" u="sng" dirty="0">
                <a:solidFill>
                  <a:srgbClr val="2D3956"/>
                </a:solidFill>
                <a:latin typeface="Alexandria" pitchFamily="2" charset="-78"/>
                <a:cs typeface="Alexandria" pitchFamily="2" charset="-78"/>
              </a:rPr>
              <a:t>-المصنف</a:t>
            </a:r>
          </a:p>
          <a:p>
            <a:pPr algn="ct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جاء أيضا تعريف المصنف في قانون الملكية الفكرية المصري , حيث نصت المادة 138/1 ‏منه على أن المصنف هو " : كل عمل مبتكر أدبى أو فنى أو علمي أيا كان نوعه أو طريقة ‏التعبير عنه أو أهميته أو الغرض من تصنيفه. </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38274"/>
    </mc:Choice>
    <mc:Fallback xmlns="">
      <p:transition spd="slow" advTm="13827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33601" y="1898643"/>
            <a:ext cx="7437120" cy="3539430"/>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وقد عرفته المادة الأولى من نظام حماية حقوق المؤلف السعودي بأنه:  أي عمل أدبي، أو علمي، أو فني. </a:t>
            </a:r>
          </a:p>
          <a:p>
            <a:pPr algn="r" rtl="1"/>
            <a:endParaRPr lang="ar-EG" sz="16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كما جاء بالمادة الثانية أنه: </a:t>
            </a:r>
          </a:p>
          <a:p>
            <a:pPr algn="just" rtl="1">
              <a:lnSpc>
                <a:spcPct val="200000"/>
              </a:lnSpc>
            </a:pPr>
            <a:r>
              <a:rPr lang="ar-EG" sz="1600" dirty="0">
                <a:solidFill>
                  <a:srgbClr val="2D3956"/>
                </a:solidFill>
                <a:latin typeface="Alexandria" pitchFamily="2" charset="-78"/>
                <a:cs typeface="Alexandria" pitchFamily="2" charset="-78"/>
              </a:rPr>
              <a:t>«يحمي هذا النظام المصنفات المبتكرة في الآداب والفنون والعلوم، أيًّا كان نوع هذه المصنفات، أو طريقة التعبير عنها، أو أهميتها، أو الغرض من تأليفها..»</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3" y="1653541"/>
            <a:ext cx="6779052" cy="4401205"/>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والمصنف قد يكون أصليا أو مشتقا: </a:t>
            </a:r>
          </a:p>
          <a:p>
            <a:pPr algn="r" rtl="1">
              <a:lnSpc>
                <a:spcPct val="250000"/>
              </a:lnSpc>
            </a:pPr>
            <a:r>
              <a:rPr lang="ar-EG" sz="1600" b="1" u="sng" dirty="0">
                <a:solidFill>
                  <a:srgbClr val="2D3956"/>
                </a:solidFill>
                <a:latin typeface="Alexandria" pitchFamily="2" charset="-78"/>
                <a:cs typeface="Alexandria" pitchFamily="2" charset="-78"/>
              </a:rPr>
              <a:t>المصنف الأصلي:</a:t>
            </a:r>
          </a:p>
          <a:p>
            <a:pPr algn="r" rtl="1">
              <a:lnSpc>
                <a:spcPct val="250000"/>
              </a:lnSpc>
            </a:pPr>
            <a:r>
              <a:rPr lang="ar-EG" sz="1600" dirty="0">
                <a:solidFill>
                  <a:srgbClr val="2D3956"/>
                </a:solidFill>
                <a:latin typeface="Alexandria" pitchFamily="2" charset="-78"/>
                <a:cs typeface="Alexandria" pitchFamily="2" charset="-78"/>
              </a:rPr>
              <a:t>هو المصنف الذي لم يُبنى على مصنف سابق. مثال ذلك كتاب لم يشتق المؤلف محتواه من كتاب سابق أو برنامج لم يشتق من برنامج سابق وغير ذلك من الأمثلة.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63382"/>
    </mc:Choice>
    <mc:Fallback xmlns="">
      <p:transition spd="slow" advTm="6338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592561" y="1974843"/>
            <a:ext cx="5871479" cy="2800767"/>
          </a:xfrm>
          <a:prstGeom prst="rect">
            <a:avLst/>
          </a:prstGeom>
          <a:noFill/>
        </p:spPr>
        <p:txBody>
          <a:bodyPr wrap="square" rtlCol="0">
            <a:spAutoFit/>
          </a:bodyPr>
          <a:lstStyle/>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ويمكن أن يبتكر المصنف مؤلف واحد ويصير بذلك مصنفا فرديا. كما قد يضعه أكثر من ‏مؤلف.</a:t>
            </a:r>
          </a:p>
          <a:p>
            <a:pPr algn="just" rtl="1">
              <a:lnSpc>
                <a:spcPct val="200000"/>
              </a:lnSpc>
            </a:pPr>
            <a:r>
              <a:rPr lang="ar-EG" sz="1600" dirty="0">
                <a:solidFill>
                  <a:srgbClr val="2D3956"/>
                </a:solidFill>
                <a:latin typeface="Alexandria" pitchFamily="2" charset="-78"/>
                <a:cs typeface="Alexandria" pitchFamily="2" charset="-78"/>
              </a:rPr>
              <a:t>بالنسبة </a:t>
            </a:r>
            <a:r>
              <a:rPr lang="ar-EG" sz="1600" b="1" u="sng" dirty="0">
                <a:solidFill>
                  <a:srgbClr val="2D3956"/>
                </a:solidFill>
                <a:latin typeface="Alexandria" pitchFamily="2" charset="-78"/>
                <a:cs typeface="Alexandria" pitchFamily="2" charset="-78"/>
              </a:rPr>
              <a:t>للمصنف الفردي </a:t>
            </a:r>
            <a:r>
              <a:rPr lang="ar-EG" sz="1600" dirty="0">
                <a:solidFill>
                  <a:srgbClr val="2D3956"/>
                </a:solidFill>
                <a:latin typeface="Alexandria" pitchFamily="2" charset="-78"/>
                <a:cs typeface="Alexandria" pitchFamily="2" charset="-78"/>
              </a:rPr>
              <a:t>هو العمل الناتج عن جهد شخص واحد، وليس هناك مشكلة في هذه الحالة فصاحب الحقوق عليه هو هذا الشخص الذي ابتكره.‏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4913"/>
    </mc:Choice>
    <mc:Fallback xmlns="">
      <p:transition spd="slow" advTm="8491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48840" y="1799582"/>
            <a:ext cx="7345680" cy="3631763"/>
          </a:xfrm>
          <a:prstGeom prst="rect">
            <a:avLst/>
          </a:prstGeom>
          <a:noFill/>
        </p:spPr>
        <p:txBody>
          <a:bodyPr wrap="square" rtlCol="0">
            <a:spAutoFit/>
          </a:bodyPr>
          <a:lstStyle/>
          <a:p>
            <a:pPr algn="just" rtl="1">
              <a:lnSpc>
                <a:spcPct val="250000"/>
              </a:lnSpc>
            </a:pPr>
            <a:r>
              <a:rPr lang="ar-EG" sz="1400" dirty="0">
                <a:solidFill>
                  <a:srgbClr val="2D3956"/>
                </a:solidFill>
                <a:latin typeface="Alexandria" pitchFamily="2" charset="-78"/>
                <a:cs typeface="Alexandria" pitchFamily="2" charset="-78"/>
              </a:rPr>
              <a:t>أما بالنسبة للمصنف الناتج عن جهد أكثر من مؤلف، فقد يكون مصنفا جماعيا أو مشتركا: </a:t>
            </a:r>
          </a:p>
          <a:p>
            <a:pPr algn="just" rtl="1">
              <a:lnSpc>
                <a:spcPct val="250000"/>
              </a:lnSpc>
            </a:pPr>
            <a:r>
              <a:rPr lang="ar-EG" sz="1400" b="1" u="sng" dirty="0">
                <a:solidFill>
                  <a:srgbClr val="2D3956"/>
                </a:solidFill>
                <a:latin typeface="Alexandria" pitchFamily="2" charset="-78"/>
                <a:cs typeface="Alexandria" pitchFamily="2" charset="-78"/>
              </a:rPr>
              <a:t>المصنف الجماعي: </a:t>
            </a:r>
          </a:p>
          <a:p>
            <a:pPr algn="just" rtl="1">
              <a:lnSpc>
                <a:spcPct val="250000"/>
              </a:lnSpc>
            </a:pPr>
            <a:r>
              <a:rPr lang="ar-EG" sz="1600" dirty="0">
                <a:solidFill>
                  <a:srgbClr val="2D3956"/>
                </a:solidFill>
                <a:latin typeface="Alexandria" pitchFamily="2" charset="-78"/>
                <a:cs typeface="Alexandria" pitchFamily="2" charset="-78"/>
              </a:rPr>
              <a:t>هو المصنف الذي يضعه أكثر من مؤلف بتوجيه شخص طبيعي أو اعتباري يتكفل بنشره باسمه ‏وتحت إدارته بحيث يندمج عمل المؤلفين فيه في الهدف العام الذي يسعى إليه ‏هذا الشخص على نحو يستحيل معه فصل عمل كل مؤلف وتميزه على حده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456683"/>
            <a:ext cx="8862559" cy="3416320"/>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وهو المعنى الذي ورد في نص المادة 138/ 4 من قانون حماية حقوق الملكية الفكرية المصري، وكذلك المادة الأولى من نظام حماية حقوق المؤلف السعودي.</a:t>
            </a:r>
          </a:p>
          <a:p>
            <a:pPr algn="just" rtl="1">
              <a:lnSpc>
                <a:spcPct val="250000"/>
              </a:lnSpc>
            </a:pPr>
            <a:r>
              <a:rPr lang="ar-EG" sz="1600" dirty="0">
                <a:solidFill>
                  <a:srgbClr val="2D3956"/>
                </a:solidFill>
                <a:latin typeface="Alexandria" pitchFamily="2" charset="-78"/>
                <a:cs typeface="Alexandria" pitchFamily="2" charset="-78"/>
              </a:rPr>
              <a:t>وينشر المصنف في هذه الحالة باسم الشخص الموجه وتحت إدارته ويكون له ‏حقوق المؤلف عليه وفقا للمادة 175 من قانون الملكية الفكرية ‏المصري، وهو ما ‏نصت عليه أيضا المادة 6 / 3 من نظام حماية حقوق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36442"/>
    </mc:Choice>
    <mc:Fallback xmlns="">
      <p:transition spd="slow" advTm="13644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6860" y="1318261"/>
            <a:ext cx="8336280"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المصنف المشترك: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هو المصنف الذي يشترك أكثر من مؤلف في ابتكاره، سواء أمكن فصل عمل كل منهم ‏فيه أم لا.</a:t>
            </a:r>
          </a:p>
          <a:p>
            <a:pPr algn="just" rtl="1">
              <a:lnSpc>
                <a:spcPct val="200000"/>
              </a:lnSpc>
            </a:pPr>
            <a:r>
              <a:rPr lang="ar-EG" sz="1600" dirty="0">
                <a:solidFill>
                  <a:srgbClr val="2D3956"/>
                </a:solidFill>
                <a:latin typeface="Alexandria" pitchFamily="2" charset="-78"/>
                <a:cs typeface="Alexandria" pitchFamily="2" charset="-78"/>
              </a:rPr>
              <a:t>وقد نص قانون حماية حقوق الملكية الفكرة المصري على هذا المعنى في المادة 138 / 5 ، كما جاء ذلك أيضا في نص المادة الأولى من نظام حماية حقوق المؤلف السعودي.</a:t>
            </a:r>
          </a:p>
          <a:p>
            <a:pPr algn="just" rtl="1">
              <a:lnSpc>
                <a:spcPct val="200000"/>
              </a:lnSpc>
            </a:pPr>
            <a:r>
              <a:rPr lang="ar-EG" sz="1600" dirty="0">
                <a:solidFill>
                  <a:srgbClr val="2D3956"/>
                </a:solidFill>
                <a:latin typeface="Alexandria" pitchFamily="2" charset="-78"/>
                <a:cs typeface="Alexandria" pitchFamily="2" charset="-78"/>
              </a:rPr>
              <a:t>ويشترط الفقه لوجود المصنف المشترك أن يشترك في ابتكاره أكثر من شخص، على أن تتسم ‏مساهمة كل شريك بالابتكار، وأن تكون هناك فكرة أو وحي مشترك بين ‏المساهمين تجمعهم نحو ابتكار المصنف.</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77518"/>
    </mc:Choice>
    <mc:Fallback xmlns="">
      <p:transition spd="slow" advTm="7751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وهناك نوعان من الاشتراك وهما الاشتراك التام والاشتراك الناقص:</a:t>
            </a:r>
          </a:p>
          <a:p>
            <a:pPr algn="just" rtl="1">
              <a:lnSpc>
                <a:spcPct val="200000"/>
              </a:lnSpc>
            </a:pPr>
            <a:r>
              <a:rPr lang="ar-EG" sz="1600" dirty="0">
                <a:solidFill>
                  <a:srgbClr val="2D3956"/>
                </a:solidFill>
                <a:latin typeface="Alexandria" pitchFamily="2" charset="-78"/>
                <a:cs typeface="Alexandria" pitchFamily="2" charset="-78"/>
              </a:rPr>
              <a:t> أما </a:t>
            </a:r>
            <a:r>
              <a:rPr lang="ar-EG" sz="1600" b="1" u="sng" dirty="0">
                <a:solidFill>
                  <a:srgbClr val="2D3956"/>
                </a:solidFill>
                <a:latin typeface="Alexandria" pitchFamily="2" charset="-78"/>
                <a:cs typeface="Alexandria" pitchFamily="2" charset="-78"/>
              </a:rPr>
              <a:t>الاشتراك ‏التام </a:t>
            </a:r>
            <a:r>
              <a:rPr lang="ar-EG" sz="1600" dirty="0">
                <a:solidFill>
                  <a:srgbClr val="2D3956"/>
                </a:solidFill>
                <a:latin typeface="Alexandria" pitchFamily="2" charset="-78"/>
                <a:cs typeface="Alexandria" pitchFamily="2" charset="-78"/>
              </a:rPr>
              <a:t>فهو يتحقق عندما تمتزج مساهمات المؤلفين المشاركين في ابتكار ‏المصنف بحيث يستحيل فصل مساهمة أي من المشتركين في ابتكاره عن ‏مساهمة الآخرين. مثال ابتكار مقطوعة موسيقية واحدة  أو رواية أو كود برنامج من شخصين.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96889"/>
    </mc:Choice>
    <mc:Fallback xmlns="">
      <p:transition spd="slow" advTm="968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7362" y="1912005"/>
            <a:ext cx="8138160" cy="255454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وفي هذه الحالة يكون جميع المشتركين في تطوير المصنف أصحاب الحق عليه ‏بالتساوي فيما بينهم إلا إذا اتفق على غير ذلك ولا يجوز مباشرة حقوق المؤلف، ‏المالية أو الأدبية، على المصنف إلا باتفاق جميع المؤلفين، ومع ذلك يحق لكل ‏واحد منهم دفع الاعتداء الواقع على المصنف المشترك‏.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2557"/>
    </mc:Choice>
    <mc:Fallback xmlns="">
      <p:transition spd="slow" advTm="5255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899285"/>
            <a:ext cx="5228823" cy="193899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وهو الحكم المنصوص عليه في المادة 174 من قانون حماية حقوق الملكية الفكرية، وكذلك المادة 6 من نظام حماية حقوق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65837"/>
    </mc:Choice>
    <mc:Fallback xmlns="">
      <p:transition spd="slow" advTm="16583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76970" y="1586223"/>
            <a:ext cx="5228823" cy="3293209"/>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وبالنسبة </a:t>
            </a:r>
            <a:r>
              <a:rPr lang="ar-EG" sz="1600" b="1" u="sng" dirty="0">
                <a:solidFill>
                  <a:srgbClr val="2D3956"/>
                </a:solidFill>
                <a:latin typeface="Alexandria" pitchFamily="2" charset="-78"/>
                <a:cs typeface="Alexandria" pitchFamily="2" charset="-78"/>
              </a:rPr>
              <a:t>للاشتراك الناقص </a:t>
            </a:r>
            <a:r>
              <a:rPr lang="ar-EG" sz="1600" dirty="0">
                <a:solidFill>
                  <a:srgbClr val="2D3956"/>
                </a:solidFill>
                <a:latin typeface="Alexandria" pitchFamily="2" charset="-78"/>
                <a:cs typeface="Alexandria" pitchFamily="2" charset="-78"/>
              </a:rPr>
              <a:t>فهو يتحقق عندما يمكن فصل مساهمة كل مشترك ‏عن مساهمات الباقين.</a:t>
            </a:r>
          </a:p>
          <a:p>
            <a:pPr algn="just" rtl="1">
              <a:lnSpc>
                <a:spcPct val="200000"/>
              </a:lnSpc>
            </a:pPr>
            <a:r>
              <a:rPr lang="ar-EG" sz="1600" dirty="0">
                <a:solidFill>
                  <a:srgbClr val="2D3956"/>
                </a:solidFill>
                <a:latin typeface="Alexandria" pitchFamily="2" charset="-78"/>
                <a:cs typeface="Alexandria" pitchFamily="2" charset="-78"/>
              </a:rPr>
              <a:t>مثال ذلك كتاب يتكون من أكثر من فصل، كل مؤلف قام بتأليف فصل منه. أو نظام تشغيل للكمبيوتر، والمعروف أنه عبارة عن عدد من البرامج- قام كل مبرمج بتطوير برنامج واحد منها.</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155869"/>
            <a:ext cx="3429000" cy="3429000"/>
          </a:xfrm>
          <a:prstGeom prst="rect">
            <a:avLst/>
          </a:prstGeom>
        </p:spPr>
      </p:pic>
      <p:sp>
        <p:nvSpPr>
          <p:cNvPr id="6" name="مستطيل 5"/>
          <p:cNvSpPr/>
          <p:nvPr/>
        </p:nvSpPr>
        <p:spPr>
          <a:xfrm>
            <a:off x="1025817" y="464272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وفي هذه الحالة  يجوز لكل مؤلف أن يقوم باستغلال الجزء الذي ساهم به في ‏المصنف بصورة فردية بشرط ألا يضر ذلك باستغلال المصنف المشترك ما لم ‏يتفق كتابة على غير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أما ممارسة الحقوق الأدبية فلا تكون في هذه الحالة الأخيرة إلا باتفاق جميع المشتركين في ابتكار ‏المصنف ومع ذلك يحق لكل شريك بمفرده دفع الاعتداء الواقع على المصنف، ‏وهذا وفقا للمادة 174 من قانون حماية حقوق الملكية الفكرية المصري، وهو ما نصت عليه أيضا المادة ‏السادسة من نظام حماية حقوق المؤلف السعودي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937239" y="1762531"/>
            <a:ext cx="6327385" cy="341632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المصنف المشتق: </a:t>
            </a:r>
          </a:p>
          <a:p>
            <a:pPr algn="just" rtl="1">
              <a:lnSpc>
                <a:spcPct val="250000"/>
              </a:lnSpc>
            </a:pPr>
            <a:r>
              <a:rPr lang="ar-EG" sz="1600" dirty="0">
                <a:solidFill>
                  <a:srgbClr val="2D3956"/>
                </a:solidFill>
                <a:latin typeface="Alexandria" pitchFamily="2" charset="-78"/>
                <a:cs typeface="Alexandria" pitchFamily="2" charset="-78"/>
              </a:rPr>
              <a:t>قلنا أن هناك مصنفات أصلية لا تبنى على أساس مصنف سابق، كما أن هناك في المقابل مصنفات مشتقة يعتمد المؤلف في ابتكارها على مصنفات سابقة.</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96541" y="1525263"/>
            <a:ext cx="6774180"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وعرفته المادة 138 / 6 من قانون حماية حقوق الملكية الفكرية المصري بأنه ‏المصنف الذي يستمد أصله من مصنف سابق الوجود، كالترجمات والتوزيعات ‏الموسيقية </a:t>
            </a:r>
            <a:r>
              <a:rPr lang="ar-EG" sz="1600" dirty="0" err="1">
                <a:solidFill>
                  <a:srgbClr val="2D3956"/>
                </a:solidFill>
                <a:latin typeface="Alexandria" pitchFamily="2" charset="-78"/>
                <a:cs typeface="Alexandria" pitchFamily="2" charset="-78"/>
              </a:rPr>
              <a:t>وتجميعات</a:t>
            </a:r>
            <a:r>
              <a:rPr lang="ar-EG" sz="1600" dirty="0">
                <a:solidFill>
                  <a:srgbClr val="2D3956"/>
                </a:solidFill>
                <a:latin typeface="Alexandria" pitchFamily="2" charset="-78"/>
                <a:cs typeface="Alexandria" pitchFamily="2" charset="-78"/>
              </a:rPr>
              <a:t> المصنفات بما في ذلك قواعد البيانات المقروءة سواء من ‏الحاسب الآلي أو غيره ومجموعات التعبير </a:t>
            </a:r>
            <a:r>
              <a:rPr lang="ar-EG" sz="1600" dirty="0" err="1">
                <a:solidFill>
                  <a:srgbClr val="2D3956"/>
                </a:solidFill>
                <a:latin typeface="Alexandria" pitchFamily="2" charset="-78"/>
                <a:cs typeface="Alexandria" pitchFamily="2" charset="-78"/>
              </a:rPr>
              <a:t>الفلكولوري</a:t>
            </a:r>
            <a:r>
              <a:rPr lang="ar-EG" sz="1600" dirty="0">
                <a:solidFill>
                  <a:srgbClr val="2D3956"/>
                </a:solidFill>
                <a:latin typeface="Alexandria" pitchFamily="2" charset="-78"/>
                <a:cs typeface="Alexandria" pitchFamily="2" charset="-78"/>
              </a:rPr>
              <a:t> ما دامت مبتكره من ‏حيث ترتيب أو اختيار محتوياتها.</a:t>
            </a:r>
          </a:p>
          <a:p>
            <a:pPr algn="just" rtl="1">
              <a:lnSpc>
                <a:spcPct val="250000"/>
              </a:lnSpc>
            </a:pPr>
            <a:r>
              <a:rPr lang="ar-EG" sz="1600" dirty="0">
                <a:solidFill>
                  <a:srgbClr val="2D3956"/>
                </a:solidFill>
                <a:latin typeface="Alexandria" pitchFamily="2" charset="-78"/>
                <a:cs typeface="Alexandria" pitchFamily="2" charset="-78"/>
              </a:rPr>
              <a:t>وهو نفس المعنى الذي نص عليه النظام السعودي في المادتين الأولى والثالثة.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257281" y="1959603"/>
            <a:ext cx="5787659"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ويشترط لوجود المصنف المشتق:</a:t>
            </a:r>
          </a:p>
          <a:p>
            <a:pPr algn="just" rtl="1">
              <a:lnSpc>
                <a:spcPct val="250000"/>
              </a:lnSpc>
            </a:pPr>
            <a:r>
              <a:rPr lang="ar-EG" sz="1600" dirty="0">
                <a:solidFill>
                  <a:srgbClr val="2D3956"/>
                </a:solidFill>
                <a:latin typeface="Alexandria" pitchFamily="2" charset="-78"/>
                <a:cs typeface="Alexandria" pitchFamily="2" charset="-78"/>
              </a:rPr>
              <a:t> </a:t>
            </a:r>
            <a:r>
              <a:rPr lang="ar-EG" sz="1600" dirty="0" err="1">
                <a:solidFill>
                  <a:srgbClr val="2D3956"/>
                </a:solidFill>
                <a:latin typeface="Alexandria" pitchFamily="2" charset="-78"/>
                <a:cs typeface="Alexandria" pitchFamily="2" charset="-78"/>
              </a:rPr>
              <a:t>ادماج</a:t>
            </a:r>
            <a:r>
              <a:rPr lang="ar-EG" sz="1600" dirty="0">
                <a:solidFill>
                  <a:srgbClr val="2D3956"/>
                </a:solidFill>
                <a:latin typeface="Alexandria" pitchFamily="2" charset="-78"/>
                <a:cs typeface="Alexandria" pitchFamily="2" charset="-78"/>
              </a:rPr>
              <a:t> مصنف سابق في جديد وألا يساهم ‏مؤلف المصنف السابق في ابتكار المصنف الجديد، كما يجب الحصول على ‏إذن المؤلف الأصلي.</a:t>
            </a: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وهناك عدد من الأمثلة على المصنفات المحمية نص عليها القانون المصري في المادة 140، وجاءت أيضا في المادتين الثانية والثالثة من النظام السعودي. ومن ذلك الكتب والكتيبات والمقالات والنشرات وغيرها من المصنفات المكتوبة، برامج الحاسب </a:t>
            </a:r>
            <a:r>
              <a:rPr lang="ar-EG" sz="1600" dirty="0" err="1">
                <a:solidFill>
                  <a:srgbClr val="2D3956"/>
                </a:solidFill>
                <a:latin typeface="Alexandria" pitchFamily="2" charset="-78"/>
                <a:cs typeface="Alexandria" pitchFamily="2" charset="-78"/>
              </a:rPr>
              <a:t>الآلى</a:t>
            </a:r>
            <a:r>
              <a:rPr lang="ar-EG" sz="1600" dirty="0">
                <a:solidFill>
                  <a:srgbClr val="2D3956"/>
                </a:solidFill>
                <a:latin typeface="Alexandria" pitchFamily="2" charset="-78"/>
                <a:cs typeface="Alexandria" pitchFamily="2" charset="-78"/>
              </a:rPr>
              <a:t>، قواعد البيانات سواء كانت ومقروءة من الحاسب </a:t>
            </a:r>
            <a:r>
              <a:rPr lang="ar-EG" sz="1600" dirty="0" err="1">
                <a:solidFill>
                  <a:srgbClr val="2D3956"/>
                </a:solidFill>
                <a:latin typeface="Alexandria" pitchFamily="2" charset="-78"/>
                <a:cs typeface="Alexandria" pitchFamily="2" charset="-78"/>
              </a:rPr>
              <a:t>الآلى</a:t>
            </a:r>
            <a:r>
              <a:rPr lang="ar-EG" sz="1600" dirty="0">
                <a:solidFill>
                  <a:srgbClr val="2D3956"/>
                </a:solidFill>
                <a:latin typeface="Alexandria" pitchFamily="2" charset="-78"/>
                <a:cs typeface="Alexandria" pitchFamily="2" charset="-78"/>
              </a:rPr>
              <a:t> أو غيره، المحاضرات والخطب والمواعظ وأية مصنفات شفوية أخرى إذا كانت مسجلة، عمال الرسم، وأعمال الفن التشكيلي ، والعمارة، والفنون الزخرفية، والحياكة الفنية، ونحوها،  المصنفات السمعية ، والسمعية البصرية، أعمال الفنون التطبيقية سواء أكانت حرفية أم صناعية ، أعمال التصوير الفوتوغرافي، أو ما يماثله، وغير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ومع ذلك فقد استبعد القانون من الحماية القانونية عددا من الأعمال، وقد جاء النص على ذلك في المادة 141 من قانون حماية حقوق الملكية الفكرية المصري، حيث نصت على:  لا تشمل الحماية مجرد الأفكار والإجراءات وأساليب العمل وطرق التشغيل والمفاهيم والمبادئ والاكتشافات والبيانات ولو كان معبراً عنها أو موصوفة أو موضحة أو مدرجة في مصنف. كذلك لا تشمل ما يلى:</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أولا- الوثائق الرسمية: أيا كانت لغتها الأصلية أو اللغة المنقولة إليها مثل نصوص القوانين واللوائح والقرارات والاتفاقات الدولية والأحكام القضائية وأحكام المحكمين والقرارات الصادرة من اللجان الإدارية ذات الاختصاص القضائي.</a:t>
            </a:r>
          </a:p>
          <a:p>
            <a:pPr algn="just" rtl="1">
              <a:lnSpc>
                <a:spcPct val="200000"/>
              </a:lnSpc>
            </a:pPr>
            <a:r>
              <a:rPr lang="ar-EG" sz="1600" dirty="0">
                <a:solidFill>
                  <a:srgbClr val="2D3956"/>
                </a:solidFill>
                <a:latin typeface="Alexandria" pitchFamily="2" charset="-78"/>
                <a:cs typeface="Alexandria" pitchFamily="2" charset="-78"/>
              </a:rPr>
              <a:t>ثانيا -أخبار الحوادث والوقائع الجارية التي تكون مجرد أخبار صحفية. ومع ذلك تتمتع مجموعات ما تقدم بالحماية إذا تميز جمعها بالابتكار في الترتيب والعرض أو بأي مجهود جدير بالحماية.</a:t>
            </a:r>
          </a:p>
          <a:p>
            <a:pPr algn="just" rtl="1">
              <a:lnSpc>
                <a:spcPct val="200000"/>
              </a:lnSpc>
            </a:pPr>
            <a:r>
              <a:rPr lang="ar-EG" sz="1600" dirty="0">
                <a:solidFill>
                  <a:srgbClr val="2D3956"/>
                </a:solidFill>
                <a:latin typeface="Alexandria" pitchFamily="2" charset="-78"/>
                <a:cs typeface="Alexandria" pitchFamily="2" charset="-78"/>
              </a:rPr>
              <a:t>وجاء النص على ذلك أيضا في المادة الرابعة من نظام حماية حقوق المؤلف السعودي.</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3539430"/>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الابتكار </a:t>
            </a:r>
          </a:p>
          <a:p>
            <a:pPr algn="just" rtl="1">
              <a:lnSpc>
                <a:spcPct val="200000"/>
              </a:lnSpc>
            </a:pPr>
            <a:r>
              <a:rPr lang="ar-EG" sz="1600" dirty="0">
                <a:solidFill>
                  <a:srgbClr val="2D3956"/>
                </a:solidFill>
                <a:latin typeface="Alexandria" pitchFamily="2" charset="-78"/>
                <a:cs typeface="Alexandria" pitchFamily="2" charset="-78"/>
              </a:rPr>
              <a:t>يشرط لتمتع المؤلف بالحماية القانونية على مصنفاته , أن تكون الأخيرة ‏مبتكرة؛ والابتكار كما يعرفه قانون الملكية الفكرية المصري في المادة 138 /2 هو " الطابع ‏الإبداعي الذى يسبغ الأصالة على المصنف " وهذا يعنى أنه يجب أن تبرز شخصية المؤلف ‏من خلال مجهود ذهني في النواحي الأدبية أو الفنية.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8340" y="2055028"/>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r>
              <a:rPr lang="ar-EG" sz="1600" dirty="0" err="1">
                <a:solidFill>
                  <a:srgbClr val="2D3956"/>
                </a:solidFill>
                <a:latin typeface="Alexandria" pitchFamily="2" charset="-78"/>
                <a:cs typeface="Alexandria" pitchFamily="2" charset="-78"/>
              </a:rPr>
              <a:t>ولايعني</a:t>
            </a:r>
            <a:r>
              <a:rPr lang="ar-EG" sz="1600" dirty="0">
                <a:solidFill>
                  <a:srgbClr val="2D3956"/>
                </a:solidFill>
                <a:latin typeface="Alexandria" pitchFamily="2" charset="-78"/>
                <a:cs typeface="Alexandria" pitchFamily="2" charset="-78"/>
              </a:rPr>
              <a:t> ذلك أن يكون المصنف جديدا , ‏أي يأتي المؤلف بأمور لم تكن معروفة من قبل , ولكن يكفى لكى يتوافر شرط الابتكار أن ‏يتناول الشخص الأمور المعروفة على نحو متميز تظهر فيه شخصيته .‏</a:t>
            </a:r>
          </a:p>
          <a:p>
            <a:pPr algn="just" rtl="1">
              <a:lnSpc>
                <a:spcPct val="200000"/>
              </a:lnSpc>
            </a:pPr>
            <a:r>
              <a:rPr lang="ar-EG" sz="1600" dirty="0">
                <a:solidFill>
                  <a:srgbClr val="2D3956"/>
                </a:solidFill>
                <a:latin typeface="Alexandria" pitchFamily="2" charset="-78"/>
                <a:cs typeface="Alexandria" pitchFamily="2" charset="-78"/>
              </a:rPr>
              <a:t>وهو ما يميز حق المؤلف عن براءة الاختراع، حيث تتطلب الأخيرة أن ينطوي الاختراع على خطة إبداعية كما وضحنا في الجزء الخاص ببراءة الاختراع في القسم الأول الخاص بالملكية الصناعية.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128"/>
    </mc:Choice>
    <mc:Fallback xmlns="">
      <p:transition spd="slow" advTm="11312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137E16-B4EF-47EE-8482-4BEAA12274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3.xml><?xml version="1.0" encoding="utf-8"?>
<ds:datastoreItem xmlns:ds="http://schemas.openxmlformats.org/officeDocument/2006/customXml" ds:itemID="{06225ADC-BB38-456D-AA0E-A35A91E43FDB}">
  <ds:schemaRefs>
    <ds:schemaRef ds:uri="http://www.w3.org/XML/1998/namespace"/>
    <ds:schemaRef ds:uri="http://purl.org/dc/term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7523</TotalTime>
  <Words>3338</Words>
  <Application>Microsoft Office PowerPoint</Application>
  <PresentationFormat>Widescreen</PresentationFormat>
  <Paragraphs>270</Paragraphs>
  <Slides>52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661</cp:revision>
  <dcterms:created xsi:type="dcterms:W3CDTF">2023-04-29T09:08:00Z</dcterms:created>
  <dcterms:modified xsi:type="dcterms:W3CDTF">2024-03-22T06:03:10Z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