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2" r:id="rId4"/>
    <p:sldId id="293" r:id="rId5"/>
    <p:sldId id="294" r:id="rId6"/>
    <p:sldId id="295" r:id="rId7"/>
    <p:sldId id="296" r:id="rId8"/>
    <p:sldId id="297" r:id="rId9"/>
    <p:sldId id="298" r:id="rId10"/>
    <p:sldId id="299" r:id="rId11"/>
    <p:sldId id="300" r:id="rId12"/>
    <p:sldId id="310" r:id="rId13"/>
    <p:sldId id="301" r:id="rId14"/>
    <p:sldId id="302" r:id="rId15"/>
    <p:sldId id="303" r:id="rId16"/>
    <p:sldId id="304" r:id="rId17"/>
    <p:sldId id="305" r:id="rId18"/>
    <p:sldId id="306" r:id="rId19"/>
    <p:sldId id="307" r:id="rId20"/>
    <p:sldId id="308" r:id="rId21"/>
    <p:sldId id="309" r:id="rId22"/>
    <p:sldId id="311" r:id="rId23"/>
    <p:sldId id="312" r:id="rId24"/>
    <p:sldId id="313" r:id="rId25"/>
    <p:sldId id="314" r:id="rId26"/>
    <p:sldId id="29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2" d="100"/>
          <a:sy n="72" d="100"/>
        </p:scale>
        <p:origin x="5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jp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jp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jp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jp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jp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jp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jp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5421125" y="3454705"/>
            <a:ext cx="6770876" cy="971937"/>
          </a:xfrm>
          <a:prstGeom prst="rect">
            <a:avLst/>
          </a:prstGeom>
        </p:spPr>
      </p:pic>
      <p:sp>
        <p:nvSpPr>
          <p:cNvPr id="16" name="TextBox 15"/>
          <p:cNvSpPr txBox="1"/>
          <p:nvPr/>
        </p:nvSpPr>
        <p:spPr>
          <a:xfrm>
            <a:off x="4780439" y="3648285"/>
            <a:ext cx="7987110" cy="584775"/>
          </a:xfrm>
          <a:prstGeom prst="rect">
            <a:avLst/>
          </a:prstGeom>
          <a:noFill/>
        </p:spPr>
        <p:txBody>
          <a:bodyPr wrap="square" rtlCol="0">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11396870"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a:t>
            </a:r>
            <a:r>
              <a:rPr lang="en-US" sz="2800" b="1" dirty="0" smtClean="0">
                <a:solidFill>
                  <a:srgbClr val="FF9518"/>
                </a:solidFill>
                <a:latin typeface="Calibri" panose="020F0502020204030204" pitchFamily="34" charset="0"/>
              </a:rPr>
              <a:t>System Administration</a:t>
            </a:r>
          </a:p>
          <a:p>
            <a:r>
              <a:rPr lang="de-DE" sz="2800" b="1" dirty="0" smtClean="0">
                <a:solidFill>
                  <a:srgbClr val="FF9518"/>
                </a:solidFill>
                <a:latin typeface="Calibri" panose="020F0502020204030204" pitchFamily="34" charset="0"/>
              </a:rPr>
              <a:t>Red Hat Enterprise </a:t>
            </a:r>
            <a:r>
              <a:rPr lang="de-DE" sz="2800" b="1" dirty="0">
                <a:solidFill>
                  <a:srgbClr val="FF9518"/>
                </a:solidFill>
                <a:latin typeface="Calibri" panose="020F0502020204030204" pitchFamily="34" charset="0"/>
              </a:rPr>
              <a:t>Linux 8 Essentials</a:t>
            </a:r>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a:t>
            </a:r>
            <a:r>
              <a:rPr lang="en-US" sz="2800" b="1" dirty="0" smtClean="0">
                <a:solidFill>
                  <a:srgbClr val="24A9E1"/>
                </a:solidFill>
                <a:latin typeface="Tajawal"/>
              </a:rPr>
              <a:t>Taghreed Elsayed</a:t>
            </a:r>
          </a:p>
          <a:p>
            <a:r>
              <a:rPr lang="en-US" sz="2800" b="1" dirty="0" smtClean="0">
                <a:solidFill>
                  <a:srgbClr val="24A9E1"/>
                </a:solidFill>
                <a:latin typeface="Tajawal"/>
              </a:rPr>
              <a:t>                                            </a:t>
            </a:r>
            <a:r>
              <a:rPr lang="en-US" sz="2800" b="1" dirty="0" smtClean="0">
                <a:solidFill>
                  <a:srgbClr val="FF9518"/>
                </a:solidFill>
                <a:latin typeface="Tajawal"/>
              </a:rPr>
              <a:t>Lecture 1</a:t>
            </a:r>
            <a:endParaRPr lang="en-US" sz="2800" dirty="0" smtClean="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917420" y="1833822"/>
            <a:ext cx="10357159" cy="2739211"/>
          </a:xfrm>
          <a:prstGeom prst="rect">
            <a:avLst/>
          </a:prstGeom>
        </p:spPr>
        <p:txBody>
          <a:bodyPr wrap="square">
            <a:spAutoFit/>
          </a:bodyPr>
          <a:lstStyle/>
          <a:p>
            <a:pPr algn="ctr"/>
            <a:r>
              <a:rPr lang="en-US" sz="2600" b="1" dirty="0"/>
              <a:t>Installing Red Hat Enterprise Linux 8 Insert the RHEL 8 </a:t>
            </a:r>
            <a:endParaRPr lang="en-US" sz="2600" b="1" dirty="0" smtClean="0"/>
          </a:p>
          <a:p>
            <a:endParaRPr lang="en-US" sz="2600" b="1" dirty="0"/>
          </a:p>
          <a:p>
            <a:pPr marL="342900" indent="-342900">
              <a:buFont typeface="Wingdings" panose="05000000000000000000" pitchFamily="2" charset="2"/>
              <a:buChar char="q"/>
            </a:pPr>
            <a:r>
              <a:rPr lang="en-US" sz="2400" dirty="0"/>
              <a:t>I</a:t>
            </a:r>
            <a:r>
              <a:rPr lang="en-US" sz="2400" dirty="0" smtClean="0"/>
              <a:t>nstallation </a:t>
            </a:r>
            <a:r>
              <a:rPr lang="en-US" sz="2400" dirty="0"/>
              <a:t>media into the appropriate drive and power on the system. If the system tries to boot from the hard disk drive you will need to enter the BIOS set up for your computer and change the boot order so that it boots from the installation media drive first. Once the system has booted you will be presented with the following screen: </a:t>
            </a:r>
            <a:endParaRPr lang="ar-EG" sz="2400" dirty="0"/>
          </a:p>
        </p:txBody>
      </p:sp>
      <p:sp>
        <p:nvSpPr>
          <p:cNvPr id="18" name="TextBox 17"/>
          <p:cNvSpPr txBox="1"/>
          <p:nvPr/>
        </p:nvSpPr>
        <p:spPr>
          <a:xfrm>
            <a:off x="1716214" y="587515"/>
            <a:ext cx="7987110" cy="584775"/>
          </a:xfrm>
          <a:prstGeom prst="rect">
            <a:avLst/>
          </a:prstGeom>
          <a:noFill/>
        </p:spPr>
        <p:txBody>
          <a:bodyPr wrap="square" rtlCol="0">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11" name="Picture 10"/>
          <p:cNvPicPr>
            <a:picLocks noChangeAspect="1"/>
          </p:cNvPicPr>
          <p:nvPr/>
        </p:nvPicPr>
        <p:blipFill>
          <a:blip r:embed="rId6"/>
          <a:stretch>
            <a:fillRect/>
          </a:stretch>
        </p:blipFill>
        <p:spPr>
          <a:xfrm>
            <a:off x="3287984" y="1309750"/>
            <a:ext cx="6050658" cy="4496360"/>
          </a:xfrm>
          <a:prstGeom prst="rect">
            <a:avLst/>
          </a:prstGeom>
        </p:spPr>
      </p:pic>
      <p:sp>
        <p:nvSpPr>
          <p:cNvPr id="13" name="TextBox 12"/>
          <p:cNvSpPr txBox="1"/>
          <p:nvPr/>
        </p:nvSpPr>
        <p:spPr>
          <a:xfrm>
            <a:off x="2028730" y="669687"/>
            <a:ext cx="7987110" cy="584775"/>
          </a:xfrm>
          <a:prstGeom prst="rect">
            <a:avLst/>
          </a:prstGeom>
          <a:noFill/>
        </p:spPr>
        <p:txBody>
          <a:bodyPr wrap="square" rtlCol="0">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11989650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917420" y="1845507"/>
            <a:ext cx="10357159" cy="3908762"/>
          </a:xfrm>
          <a:prstGeom prst="rect">
            <a:avLst/>
          </a:prstGeom>
        </p:spPr>
        <p:txBody>
          <a:bodyPr wrap="square">
            <a:spAutoFit/>
          </a:bodyPr>
          <a:lstStyle/>
          <a:p>
            <a:pPr algn="ctr"/>
            <a:r>
              <a:rPr lang="en-US" sz="2600" b="1" dirty="0"/>
              <a:t>Installing Red Hat Enterprise Linux 8 Insert the RHEL 8 </a:t>
            </a:r>
            <a:endParaRPr lang="en-US" sz="2600" b="1" dirty="0" smtClean="0"/>
          </a:p>
          <a:p>
            <a:pPr algn="ctr"/>
            <a:endParaRPr lang="en-US" sz="2600" b="1" dirty="0" smtClean="0"/>
          </a:p>
          <a:p>
            <a:r>
              <a:rPr lang="en-US" sz="2800" dirty="0" smtClean="0"/>
              <a:t>2.Use </a:t>
            </a:r>
            <a:r>
              <a:rPr lang="en-US" sz="2800" dirty="0"/>
              <a:t>the arrow keys to navigate between the options and make a selection with the key. If the Troubleshooting option is selected the screen shown in Figure 3-4 will appear including options to boot from the current operating system on the local drive (if one is installed), test the system memory, or rescue an installed RHEL 8 system. An option is also available to perform the installation in basic graphics mode for systems without a graphical console:</a:t>
            </a:r>
            <a:endParaRPr lang="en-US" sz="2600" b="1" dirty="0"/>
          </a:p>
        </p:txBody>
      </p:sp>
      <p:sp>
        <p:nvSpPr>
          <p:cNvPr id="12" name="TextBox 11"/>
          <p:cNvSpPr txBox="1"/>
          <p:nvPr/>
        </p:nvSpPr>
        <p:spPr>
          <a:xfrm>
            <a:off x="1797646" y="661344"/>
            <a:ext cx="7987110" cy="584775"/>
          </a:xfrm>
          <a:prstGeom prst="rect">
            <a:avLst/>
          </a:prstGeom>
          <a:noFill/>
        </p:spPr>
        <p:txBody>
          <a:bodyPr wrap="square" rtlCol="0">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10807718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9" name="Rectangle 8"/>
          <p:cNvSpPr/>
          <p:nvPr/>
        </p:nvSpPr>
        <p:spPr>
          <a:xfrm>
            <a:off x="2438495" y="573303"/>
            <a:ext cx="6300122" cy="1077218"/>
          </a:xfrm>
          <a:prstGeom prst="rect">
            <a:avLst/>
          </a:prstGeom>
        </p:spPr>
        <p:txBody>
          <a:bodyPr wrap="none">
            <a:spAutoFit/>
          </a:bodyPr>
          <a:lstStyle/>
          <a:p>
            <a:pPr algn="ctr"/>
            <a:r>
              <a:rPr lang="en-US" sz="3200" b="1" dirty="0" smtClean="0">
                <a:solidFill>
                  <a:srgbClr val="FF9518"/>
                </a:solidFill>
              </a:rPr>
              <a:t>Installing </a:t>
            </a:r>
            <a:r>
              <a:rPr lang="en-US" sz="3200" b="1" dirty="0">
                <a:solidFill>
                  <a:srgbClr val="FF9518"/>
                </a:solidFill>
              </a:rPr>
              <a:t>Red Hat Enterprise Linux 8</a:t>
            </a:r>
          </a:p>
          <a:p>
            <a:pPr algn="ctr"/>
            <a:r>
              <a:rPr lang="en-US" sz="3200" b="1" dirty="0" smtClean="0">
                <a:solidFill>
                  <a:srgbClr val="FFC000"/>
                </a:solidFill>
              </a:rPr>
              <a:t> </a:t>
            </a:r>
            <a:endParaRPr lang="en-US" sz="3200" b="1" dirty="0">
              <a:solidFill>
                <a:srgbClr val="FFC000"/>
              </a:solidFill>
            </a:endParaRPr>
          </a:p>
        </p:txBody>
      </p:sp>
      <p:pic>
        <p:nvPicPr>
          <p:cNvPr id="18" name="object 4"/>
          <p:cNvPicPr/>
          <p:nvPr/>
        </p:nvPicPr>
        <p:blipFill>
          <a:blip r:embed="rId6" cstate="print"/>
          <a:stretch>
            <a:fillRect/>
          </a:stretch>
        </p:blipFill>
        <p:spPr>
          <a:xfrm>
            <a:off x="1874165" y="1528458"/>
            <a:ext cx="3496943" cy="2954816"/>
          </a:xfrm>
          <a:prstGeom prst="rect">
            <a:avLst/>
          </a:prstGeom>
        </p:spPr>
      </p:pic>
      <p:sp>
        <p:nvSpPr>
          <p:cNvPr id="19" name="object 5"/>
          <p:cNvSpPr txBox="1"/>
          <p:nvPr/>
        </p:nvSpPr>
        <p:spPr>
          <a:xfrm>
            <a:off x="1545469" y="4095067"/>
            <a:ext cx="4261834" cy="1513235"/>
          </a:xfrm>
          <a:prstGeom prst="rect">
            <a:avLst/>
          </a:prstGeom>
        </p:spPr>
        <p:txBody>
          <a:bodyPr vert="horz" wrap="square" lIns="0" tIns="12700" rIns="0" bIns="0" rtlCol="0">
            <a:spAutoFit/>
          </a:bodyPr>
          <a:lstStyle/>
          <a:p>
            <a:pPr marR="20320" algn="ctr">
              <a:lnSpc>
                <a:spcPct val="100000"/>
              </a:lnSpc>
              <a:spcBef>
                <a:spcPts val="100"/>
              </a:spcBef>
            </a:pPr>
            <a:r>
              <a:rPr spc="-10" dirty="0" smtClean="0">
                <a:solidFill>
                  <a:srgbClr val="FF9518"/>
                </a:solidFill>
                <a:latin typeface="Times New Roman"/>
                <a:cs typeface="Times New Roman"/>
              </a:rPr>
              <a:t>Figure</a:t>
            </a:r>
            <a:r>
              <a:rPr spc="-50" dirty="0" smtClean="0">
                <a:solidFill>
                  <a:srgbClr val="FF9518"/>
                </a:solidFill>
                <a:latin typeface="Times New Roman"/>
                <a:cs typeface="Times New Roman"/>
              </a:rPr>
              <a:t> </a:t>
            </a:r>
            <a:r>
              <a:rPr spc="-10" dirty="0" smtClean="0">
                <a:solidFill>
                  <a:srgbClr val="FF9518"/>
                </a:solidFill>
                <a:latin typeface="Times New Roman"/>
                <a:cs typeface="Times New Roman"/>
              </a:rPr>
              <a:t>3-4</a:t>
            </a:r>
            <a:r>
              <a:rPr lang="ar-EG" spc="-10" dirty="0" smtClean="0">
                <a:solidFill>
                  <a:srgbClr val="FF9518"/>
                </a:solidFill>
                <a:latin typeface="Times New Roman"/>
                <a:cs typeface="Times New Roman"/>
              </a:rPr>
              <a:t>(</a:t>
            </a:r>
            <a:endParaRPr dirty="0">
              <a:solidFill>
                <a:srgbClr val="FF9518"/>
              </a:solidFill>
              <a:latin typeface="Times New Roman"/>
              <a:cs typeface="Times New Roman"/>
            </a:endParaRPr>
          </a:p>
          <a:p>
            <a:pPr marL="12700" marR="5080">
              <a:lnSpc>
                <a:spcPct val="100000"/>
              </a:lnSpc>
              <a:spcBef>
                <a:spcPts val="855"/>
              </a:spcBef>
            </a:pPr>
            <a:r>
              <a:rPr spc="-25" dirty="0">
                <a:latin typeface="Times New Roman"/>
                <a:cs typeface="Times New Roman"/>
              </a:rPr>
              <a:t>Select</a:t>
            </a:r>
            <a:r>
              <a:rPr spc="-5" dirty="0">
                <a:latin typeface="Times New Roman"/>
                <a:cs typeface="Times New Roman"/>
              </a:rPr>
              <a:t> </a:t>
            </a:r>
            <a:r>
              <a:rPr spc="15" dirty="0">
                <a:latin typeface="Times New Roman"/>
                <a:cs typeface="Times New Roman"/>
              </a:rPr>
              <a:t>the</a:t>
            </a:r>
            <a:r>
              <a:rPr spc="-5" dirty="0">
                <a:latin typeface="Times New Roman"/>
                <a:cs typeface="Times New Roman"/>
              </a:rPr>
              <a:t> </a:t>
            </a:r>
            <a:r>
              <a:rPr spc="10" dirty="0">
                <a:latin typeface="Times New Roman"/>
                <a:cs typeface="Times New Roman"/>
              </a:rPr>
              <a:t>option</a:t>
            </a:r>
            <a:r>
              <a:rPr spc="-5" dirty="0">
                <a:latin typeface="Times New Roman"/>
                <a:cs typeface="Times New Roman"/>
              </a:rPr>
              <a:t> </a:t>
            </a:r>
            <a:r>
              <a:rPr spc="25" dirty="0">
                <a:latin typeface="Times New Roman"/>
                <a:cs typeface="Times New Roman"/>
              </a:rPr>
              <a:t>on</a:t>
            </a:r>
            <a:r>
              <a:rPr spc="-5" dirty="0">
                <a:latin typeface="Times New Roman"/>
                <a:cs typeface="Times New Roman"/>
              </a:rPr>
              <a:t> </a:t>
            </a:r>
            <a:r>
              <a:rPr spc="15" dirty="0">
                <a:latin typeface="Times New Roman"/>
                <a:cs typeface="Times New Roman"/>
              </a:rPr>
              <a:t>the</a:t>
            </a:r>
            <a:r>
              <a:rPr spc="-5" dirty="0">
                <a:latin typeface="Times New Roman"/>
                <a:cs typeface="Times New Roman"/>
              </a:rPr>
              <a:t> </a:t>
            </a:r>
            <a:r>
              <a:rPr spc="15" dirty="0">
                <a:latin typeface="Times New Roman"/>
                <a:cs typeface="Times New Roman"/>
              </a:rPr>
              <a:t>main</a:t>
            </a:r>
            <a:r>
              <a:rPr spc="-5" dirty="0">
                <a:latin typeface="Times New Roman"/>
                <a:cs typeface="Times New Roman"/>
              </a:rPr>
              <a:t> </a:t>
            </a:r>
            <a:r>
              <a:rPr dirty="0">
                <a:latin typeface="Times New Roman"/>
                <a:cs typeface="Times New Roman"/>
              </a:rPr>
              <a:t>screen</a:t>
            </a:r>
            <a:r>
              <a:rPr spc="-5" dirty="0">
                <a:latin typeface="Times New Roman"/>
                <a:cs typeface="Times New Roman"/>
              </a:rPr>
              <a:t> </a:t>
            </a:r>
            <a:r>
              <a:rPr spc="15" dirty="0">
                <a:latin typeface="Times New Roman"/>
                <a:cs typeface="Times New Roman"/>
              </a:rPr>
              <a:t>to</a:t>
            </a:r>
            <a:r>
              <a:rPr spc="-5" dirty="0">
                <a:latin typeface="Times New Roman"/>
                <a:cs typeface="Times New Roman"/>
              </a:rPr>
              <a:t> install </a:t>
            </a:r>
            <a:r>
              <a:rPr spc="-15" dirty="0">
                <a:latin typeface="Times New Roman"/>
                <a:cs typeface="Times New Roman"/>
              </a:rPr>
              <a:t>Red</a:t>
            </a:r>
            <a:r>
              <a:rPr spc="-5" dirty="0">
                <a:latin typeface="Times New Roman"/>
                <a:cs typeface="Times New Roman"/>
              </a:rPr>
              <a:t> </a:t>
            </a:r>
            <a:r>
              <a:rPr spc="5" dirty="0">
                <a:latin typeface="Times New Roman"/>
                <a:cs typeface="Times New Roman"/>
              </a:rPr>
              <a:t>Hat</a:t>
            </a:r>
            <a:r>
              <a:rPr spc="-5" dirty="0">
                <a:latin typeface="Times New Roman"/>
                <a:cs typeface="Times New Roman"/>
              </a:rPr>
              <a:t> </a:t>
            </a:r>
            <a:r>
              <a:rPr dirty="0">
                <a:latin typeface="Times New Roman"/>
                <a:cs typeface="Times New Roman"/>
              </a:rPr>
              <a:t>Enterprise</a:t>
            </a:r>
            <a:r>
              <a:rPr spc="-5" dirty="0">
                <a:latin typeface="Times New Roman"/>
                <a:cs typeface="Times New Roman"/>
              </a:rPr>
              <a:t> </a:t>
            </a:r>
            <a:r>
              <a:rPr spc="-15" dirty="0">
                <a:latin typeface="Times New Roman"/>
                <a:cs typeface="Times New Roman"/>
              </a:rPr>
              <a:t>Linux</a:t>
            </a:r>
            <a:r>
              <a:rPr spc="-5" dirty="0">
                <a:latin typeface="Times New Roman"/>
                <a:cs typeface="Times New Roman"/>
              </a:rPr>
              <a:t> </a:t>
            </a:r>
            <a:r>
              <a:rPr spc="5" dirty="0">
                <a:latin typeface="Times New Roman"/>
                <a:cs typeface="Times New Roman"/>
              </a:rPr>
              <a:t>and,</a:t>
            </a:r>
            <a:r>
              <a:rPr spc="-5" dirty="0">
                <a:latin typeface="Times New Roman"/>
                <a:cs typeface="Times New Roman"/>
              </a:rPr>
              <a:t> </a:t>
            </a:r>
            <a:r>
              <a:rPr spc="-10" dirty="0">
                <a:latin typeface="Times New Roman"/>
                <a:cs typeface="Times New Roman"/>
              </a:rPr>
              <a:t>after</a:t>
            </a:r>
            <a:r>
              <a:rPr spc="-5" dirty="0">
                <a:latin typeface="Times New Roman"/>
                <a:cs typeface="Times New Roman"/>
              </a:rPr>
              <a:t> </a:t>
            </a:r>
            <a:r>
              <a:rPr spc="-10" dirty="0">
                <a:latin typeface="Times New Roman"/>
                <a:cs typeface="Times New Roman"/>
              </a:rPr>
              <a:t>a</a:t>
            </a:r>
            <a:r>
              <a:rPr spc="-5" dirty="0">
                <a:latin typeface="Times New Roman"/>
                <a:cs typeface="Times New Roman"/>
              </a:rPr>
              <a:t> </a:t>
            </a:r>
            <a:r>
              <a:rPr spc="15" dirty="0">
                <a:latin typeface="Times New Roman"/>
                <a:cs typeface="Times New Roman"/>
              </a:rPr>
              <a:t>short</a:t>
            </a:r>
            <a:r>
              <a:rPr spc="-5" dirty="0">
                <a:latin typeface="Times New Roman"/>
                <a:cs typeface="Times New Roman"/>
              </a:rPr>
              <a:t> </a:t>
            </a:r>
            <a:r>
              <a:rPr spc="-40" dirty="0">
                <a:latin typeface="Times New Roman"/>
                <a:cs typeface="Times New Roman"/>
              </a:rPr>
              <a:t>delay, </a:t>
            </a:r>
            <a:r>
              <a:rPr spc="-270" dirty="0">
                <a:latin typeface="Times New Roman"/>
                <a:cs typeface="Times New Roman"/>
              </a:rPr>
              <a:t> </a:t>
            </a:r>
            <a:r>
              <a:rPr spc="15" dirty="0">
                <a:latin typeface="Times New Roman"/>
                <a:cs typeface="Times New Roman"/>
              </a:rPr>
              <a:t>the</a:t>
            </a:r>
            <a:r>
              <a:rPr spc="-30" dirty="0">
                <a:latin typeface="Times New Roman"/>
                <a:cs typeface="Times New Roman"/>
              </a:rPr>
              <a:t> </a:t>
            </a:r>
            <a:r>
              <a:rPr spc="-15" dirty="0">
                <a:latin typeface="Times New Roman"/>
                <a:cs typeface="Times New Roman"/>
              </a:rPr>
              <a:t>first</a:t>
            </a:r>
            <a:r>
              <a:rPr spc="-35" dirty="0">
                <a:latin typeface="Times New Roman"/>
                <a:cs typeface="Times New Roman"/>
              </a:rPr>
              <a:t> </a:t>
            </a:r>
            <a:r>
              <a:rPr dirty="0">
                <a:latin typeface="Times New Roman"/>
                <a:cs typeface="Times New Roman"/>
              </a:rPr>
              <a:t>screen</a:t>
            </a:r>
            <a:r>
              <a:rPr spc="-30" dirty="0">
                <a:latin typeface="Times New Roman"/>
                <a:cs typeface="Times New Roman"/>
              </a:rPr>
              <a:t> </a:t>
            </a:r>
            <a:r>
              <a:rPr spc="-25" dirty="0">
                <a:latin typeface="Times New Roman"/>
                <a:cs typeface="Times New Roman"/>
              </a:rPr>
              <a:t>of</a:t>
            </a:r>
            <a:r>
              <a:rPr spc="-30" dirty="0">
                <a:latin typeface="Times New Roman"/>
                <a:cs typeface="Times New Roman"/>
              </a:rPr>
              <a:t> </a:t>
            </a:r>
            <a:r>
              <a:rPr spc="15" dirty="0">
                <a:latin typeface="Times New Roman"/>
                <a:cs typeface="Times New Roman"/>
              </a:rPr>
              <a:t>the</a:t>
            </a:r>
            <a:r>
              <a:rPr spc="-30" dirty="0">
                <a:latin typeface="Times New Roman"/>
                <a:cs typeface="Times New Roman"/>
              </a:rPr>
              <a:t> </a:t>
            </a:r>
            <a:r>
              <a:rPr spc="-5" dirty="0">
                <a:latin typeface="Times New Roman"/>
                <a:cs typeface="Times New Roman"/>
              </a:rPr>
              <a:t>graphical</a:t>
            </a:r>
            <a:r>
              <a:rPr spc="-30" dirty="0">
                <a:latin typeface="Times New Roman"/>
                <a:cs typeface="Times New Roman"/>
              </a:rPr>
              <a:t> </a:t>
            </a:r>
            <a:r>
              <a:rPr dirty="0">
                <a:latin typeface="Times New Roman"/>
                <a:cs typeface="Times New Roman"/>
              </a:rPr>
              <a:t>installer</a:t>
            </a:r>
            <a:r>
              <a:rPr spc="-30" dirty="0">
                <a:latin typeface="Times New Roman"/>
                <a:cs typeface="Times New Roman"/>
              </a:rPr>
              <a:t> will </a:t>
            </a:r>
            <a:r>
              <a:rPr spc="-5" dirty="0">
                <a:latin typeface="Times New Roman"/>
                <a:cs typeface="Times New Roman"/>
              </a:rPr>
              <a:t>appear:</a:t>
            </a:r>
            <a:endParaRPr dirty="0">
              <a:latin typeface="Times New Roman"/>
              <a:cs typeface="Times New Roman"/>
            </a:endParaRPr>
          </a:p>
        </p:txBody>
      </p:sp>
      <p:pic>
        <p:nvPicPr>
          <p:cNvPr id="20" name="object 6"/>
          <p:cNvPicPr/>
          <p:nvPr/>
        </p:nvPicPr>
        <p:blipFill>
          <a:blip r:embed="rId7" cstate="print"/>
          <a:stretch>
            <a:fillRect/>
          </a:stretch>
        </p:blipFill>
        <p:spPr>
          <a:xfrm>
            <a:off x="7148623" y="1407651"/>
            <a:ext cx="4161993" cy="3196429"/>
          </a:xfrm>
          <a:prstGeom prst="rect">
            <a:avLst/>
          </a:prstGeom>
        </p:spPr>
      </p:pic>
      <p:sp>
        <p:nvSpPr>
          <p:cNvPr id="21" name="object 7"/>
          <p:cNvSpPr txBox="1"/>
          <p:nvPr/>
        </p:nvSpPr>
        <p:spPr>
          <a:xfrm>
            <a:off x="6568635" y="4372066"/>
            <a:ext cx="5626100" cy="1236236"/>
          </a:xfrm>
          <a:prstGeom prst="rect">
            <a:avLst/>
          </a:prstGeom>
        </p:spPr>
        <p:txBody>
          <a:bodyPr vert="horz" wrap="square" lIns="0" tIns="12700" rIns="0" bIns="0" rtlCol="0">
            <a:spAutoFit/>
          </a:bodyPr>
          <a:lstStyle/>
          <a:p>
            <a:pPr marR="20955" algn="ctr">
              <a:lnSpc>
                <a:spcPct val="100000"/>
              </a:lnSpc>
              <a:spcBef>
                <a:spcPts val="100"/>
              </a:spcBef>
            </a:pPr>
            <a:r>
              <a:rPr dirty="0">
                <a:latin typeface="Times New Roman"/>
                <a:cs typeface="Times New Roman"/>
              </a:rPr>
              <a:t>Figure 3-5</a:t>
            </a:r>
          </a:p>
          <a:p>
            <a:pPr marL="12700" marR="5080">
              <a:lnSpc>
                <a:spcPct val="100000"/>
              </a:lnSpc>
              <a:spcBef>
                <a:spcPts val="855"/>
              </a:spcBef>
            </a:pPr>
            <a:r>
              <a:rPr dirty="0">
                <a:latin typeface="Times New Roman"/>
                <a:cs typeface="Times New Roman"/>
              </a:rPr>
              <a:t>Select your preferred language on the first screen before clicking Continue to proceed to the main  installation screen as shown in Figure 3-6:</a:t>
            </a:r>
          </a:p>
        </p:txBody>
      </p:sp>
    </p:spTree>
    <p:extLst>
      <p:ext uri="{BB962C8B-B14F-4D97-AF65-F5344CB8AC3E}">
        <p14:creationId xmlns:p14="http://schemas.microsoft.com/office/powerpoint/2010/main" val="40204362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9" name="Rectangle 8"/>
          <p:cNvSpPr/>
          <p:nvPr/>
        </p:nvSpPr>
        <p:spPr>
          <a:xfrm>
            <a:off x="2696707" y="571544"/>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pic>
        <p:nvPicPr>
          <p:cNvPr id="13" name="object 4"/>
          <p:cNvPicPr/>
          <p:nvPr/>
        </p:nvPicPr>
        <p:blipFill>
          <a:blip r:embed="rId6" cstate="print"/>
          <a:stretch>
            <a:fillRect/>
          </a:stretch>
        </p:blipFill>
        <p:spPr>
          <a:xfrm>
            <a:off x="1434242" y="1399429"/>
            <a:ext cx="4356959" cy="3059716"/>
          </a:xfrm>
          <a:prstGeom prst="rect">
            <a:avLst/>
          </a:prstGeom>
        </p:spPr>
      </p:pic>
      <p:sp>
        <p:nvSpPr>
          <p:cNvPr id="14" name="object 5"/>
          <p:cNvSpPr txBox="1"/>
          <p:nvPr/>
        </p:nvSpPr>
        <p:spPr>
          <a:xfrm>
            <a:off x="469265" y="4207367"/>
            <a:ext cx="5626735" cy="1113125"/>
          </a:xfrm>
          <a:prstGeom prst="rect">
            <a:avLst/>
          </a:prstGeom>
        </p:spPr>
        <p:txBody>
          <a:bodyPr vert="horz" wrap="square" lIns="0" tIns="12700" rIns="0" bIns="0" rtlCol="0">
            <a:spAutoFit/>
          </a:bodyPr>
          <a:lstStyle/>
          <a:p>
            <a:pPr marR="21590" algn="ctr">
              <a:lnSpc>
                <a:spcPct val="100000"/>
              </a:lnSpc>
              <a:spcBef>
                <a:spcPts val="100"/>
              </a:spcBef>
            </a:pPr>
            <a:r>
              <a:rPr sz="1600" dirty="0">
                <a:latin typeface="Times New Roman"/>
                <a:cs typeface="Times New Roman"/>
              </a:rPr>
              <a:t>Figure 3-6</a:t>
            </a:r>
          </a:p>
          <a:p>
            <a:pPr marL="12700" marR="5080">
              <a:lnSpc>
                <a:spcPct val="100000"/>
              </a:lnSpc>
              <a:spcBef>
                <a:spcPts val="855"/>
              </a:spcBef>
            </a:pPr>
            <a:r>
              <a:rPr sz="1600" dirty="0">
                <a:latin typeface="Times New Roman"/>
                <a:cs typeface="Times New Roman"/>
              </a:rPr>
              <a:t>Begin by selecting the Network &amp; Host Name option, enable a network device on your system and  enter a host name before clicking the Apply button:</a:t>
            </a:r>
          </a:p>
        </p:txBody>
      </p:sp>
      <p:pic>
        <p:nvPicPr>
          <p:cNvPr id="15" name="object 6"/>
          <p:cNvPicPr/>
          <p:nvPr/>
        </p:nvPicPr>
        <p:blipFill>
          <a:blip r:embed="rId7" cstate="print"/>
          <a:stretch>
            <a:fillRect/>
          </a:stretch>
        </p:blipFill>
        <p:spPr>
          <a:xfrm>
            <a:off x="6513966" y="1362738"/>
            <a:ext cx="3863830" cy="2980379"/>
          </a:xfrm>
          <a:prstGeom prst="rect">
            <a:avLst/>
          </a:prstGeom>
        </p:spPr>
      </p:pic>
      <p:sp>
        <p:nvSpPr>
          <p:cNvPr id="17" name="object 7"/>
          <p:cNvSpPr txBox="1"/>
          <p:nvPr/>
        </p:nvSpPr>
        <p:spPr>
          <a:xfrm>
            <a:off x="6156392" y="4207366"/>
            <a:ext cx="5626100" cy="1113125"/>
          </a:xfrm>
          <a:prstGeom prst="rect">
            <a:avLst/>
          </a:prstGeom>
        </p:spPr>
        <p:txBody>
          <a:bodyPr vert="horz" wrap="square" lIns="0" tIns="12700" rIns="0" bIns="0" rtlCol="0">
            <a:spAutoFit/>
          </a:bodyPr>
          <a:lstStyle/>
          <a:p>
            <a:pPr marR="20955" algn="ctr">
              <a:lnSpc>
                <a:spcPct val="100000"/>
              </a:lnSpc>
              <a:spcBef>
                <a:spcPts val="100"/>
              </a:spcBef>
            </a:pPr>
            <a:r>
              <a:rPr sz="1600" dirty="0">
                <a:latin typeface="Times New Roman"/>
                <a:cs typeface="Times New Roman"/>
              </a:rPr>
              <a:t>Figure 3-7</a:t>
            </a:r>
          </a:p>
          <a:p>
            <a:pPr marL="12700" marR="5080">
              <a:lnSpc>
                <a:spcPct val="100000"/>
              </a:lnSpc>
              <a:spcBef>
                <a:spcPts val="855"/>
              </a:spcBef>
            </a:pPr>
            <a:r>
              <a:rPr sz="1600" dirty="0">
                <a:latin typeface="Times New Roman"/>
                <a:cs typeface="Times New Roman"/>
              </a:rPr>
              <a:t>If your network connection requires additional settings, click on the Configure... button to access  the advanced network settings screen illustrated in Figure 3-8:</a:t>
            </a:r>
          </a:p>
        </p:txBody>
      </p:sp>
    </p:spTree>
    <p:extLst>
      <p:ext uri="{BB962C8B-B14F-4D97-AF65-F5344CB8AC3E}">
        <p14:creationId xmlns:p14="http://schemas.microsoft.com/office/powerpoint/2010/main" val="33412778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9" name="Rectangle 8"/>
          <p:cNvSpPr/>
          <p:nvPr/>
        </p:nvSpPr>
        <p:spPr>
          <a:xfrm>
            <a:off x="2201175" y="621136"/>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pic>
        <p:nvPicPr>
          <p:cNvPr id="13" name="object 4"/>
          <p:cNvPicPr/>
          <p:nvPr/>
        </p:nvPicPr>
        <p:blipFill>
          <a:blip r:embed="rId6" cstate="print"/>
          <a:stretch>
            <a:fillRect/>
          </a:stretch>
        </p:blipFill>
        <p:spPr>
          <a:xfrm>
            <a:off x="8062861" y="1681073"/>
            <a:ext cx="3578543" cy="3503289"/>
          </a:xfrm>
          <a:prstGeom prst="rect">
            <a:avLst/>
          </a:prstGeom>
        </p:spPr>
      </p:pic>
      <p:sp>
        <p:nvSpPr>
          <p:cNvPr id="14" name="object 5"/>
          <p:cNvSpPr txBox="1"/>
          <p:nvPr/>
        </p:nvSpPr>
        <p:spPr>
          <a:xfrm>
            <a:off x="495532" y="1680861"/>
            <a:ext cx="7480669" cy="3934410"/>
          </a:xfrm>
          <a:prstGeom prst="rect">
            <a:avLst/>
          </a:prstGeom>
        </p:spPr>
        <p:txBody>
          <a:bodyPr vert="horz" wrap="square" lIns="0" tIns="12700" rIns="0" bIns="0" rtlCol="0">
            <a:spAutoFit/>
          </a:bodyPr>
          <a:lstStyle/>
          <a:p>
            <a:pPr marR="21590" algn="ctr">
              <a:lnSpc>
                <a:spcPct val="100000"/>
              </a:lnSpc>
              <a:spcBef>
                <a:spcPts val="100"/>
              </a:spcBef>
            </a:pPr>
            <a:endParaRPr sz="1000" dirty="0">
              <a:latin typeface="Times New Roman"/>
              <a:cs typeface="Times New Roman"/>
            </a:endParaRPr>
          </a:p>
          <a:p>
            <a:pPr marL="12700" marR="5715" algn="just">
              <a:lnSpc>
                <a:spcPct val="100000"/>
              </a:lnSpc>
              <a:spcBef>
                <a:spcPts val="855"/>
              </a:spcBef>
            </a:pPr>
            <a:r>
              <a:rPr sz="1600" dirty="0">
                <a:latin typeface="Times New Roman"/>
                <a:cs typeface="Times New Roman"/>
              </a:rPr>
              <a:t>Once the host name has been defined and a network connection enabled, click Done to return to  the main screen.</a:t>
            </a:r>
          </a:p>
          <a:p>
            <a:pPr marL="12700" marR="5080" algn="just">
              <a:lnSpc>
                <a:spcPct val="100000"/>
              </a:lnSpc>
              <a:spcBef>
                <a:spcPts val="755"/>
              </a:spcBef>
            </a:pPr>
            <a:r>
              <a:rPr sz="1600" dirty="0">
                <a:latin typeface="Times New Roman"/>
                <a:cs typeface="Times New Roman"/>
              </a:rPr>
              <a:t>If you wish to change the keyboard, language or time and date settings, select the corresponding  option from the Localization column of the main screen. On the Time &amp; Date screen, make a  selection corresponding to your geographical location. The option is also provided to use Network  Time which automatically synchronizes the system with external Network Time Protocol servers.</a:t>
            </a:r>
          </a:p>
          <a:p>
            <a:pPr marL="12700" marR="5080" algn="just">
              <a:lnSpc>
                <a:spcPct val="100000"/>
              </a:lnSpc>
              <a:spcBef>
                <a:spcPts val="760"/>
              </a:spcBef>
            </a:pPr>
            <a:r>
              <a:rPr sz="1600" dirty="0">
                <a:latin typeface="Times New Roman"/>
                <a:cs typeface="Times New Roman"/>
              </a:rPr>
              <a:t>Changes to the Installation Source settings should not be necessary since the installation is being  performed from local media. To perform the installation from media located on a remote server,  select Installation Source, enable the On the network option and then specify the location of the  installation media and the type of URL being used. The installation media can, for example, be an  ISO image installed either on a remote web server or on a system on the local network using NFS  (the topic of NFS file sharing is covered in detail in the chapter entitled “Using NFS to Share RHEL  8 </a:t>
            </a:r>
            <a:r>
              <a:rPr sz="1600" dirty="0" smtClean="0">
                <a:latin typeface="Times New Roman"/>
                <a:cs typeface="Times New Roman"/>
              </a:rPr>
              <a:t>Files</a:t>
            </a:r>
            <a:endParaRPr sz="1150" dirty="0">
              <a:latin typeface="Times New Roman"/>
              <a:cs typeface="Times New Roman"/>
            </a:endParaRPr>
          </a:p>
        </p:txBody>
      </p:sp>
      <p:sp>
        <p:nvSpPr>
          <p:cNvPr id="11" name="Rectangle 10"/>
          <p:cNvSpPr/>
          <p:nvPr/>
        </p:nvSpPr>
        <p:spPr>
          <a:xfrm>
            <a:off x="9041202" y="4845808"/>
            <a:ext cx="1068882" cy="338554"/>
          </a:xfrm>
          <a:prstGeom prst="rect">
            <a:avLst/>
          </a:prstGeom>
        </p:spPr>
        <p:txBody>
          <a:bodyPr wrap="none">
            <a:spAutoFit/>
          </a:bodyPr>
          <a:lstStyle/>
          <a:p>
            <a:pPr marR="21590" algn="ctr">
              <a:lnSpc>
                <a:spcPct val="100000"/>
              </a:lnSpc>
              <a:spcBef>
                <a:spcPts val="100"/>
              </a:spcBef>
            </a:pPr>
            <a:r>
              <a:rPr lang="en-US" sz="1600" dirty="0">
                <a:latin typeface="Times New Roman"/>
                <a:cs typeface="Times New Roman"/>
              </a:rPr>
              <a:t>Figure 3-8</a:t>
            </a:r>
          </a:p>
        </p:txBody>
      </p:sp>
    </p:spTree>
    <p:extLst>
      <p:ext uri="{BB962C8B-B14F-4D97-AF65-F5344CB8AC3E}">
        <p14:creationId xmlns:p14="http://schemas.microsoft.com/office/powerpoint/2010/main" val="1680803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877161" y="1819089"/>
            <a:ext cx="11010040" cy="1856919"/>
          </a:xfrm>
          <a:prstGeom prst="rect">
            <a:avLst/>
          </a:prstGeom>
        </p:spPr>
        <p:txBody>
          <a:bodyPr wrap="square">
            <a:spAutoFit/>
          </a:bodyPr>
          <a:lstStyle/>
          <a:p>
            <a:pPr marL="12700" marR="5080" algn="just">
              <a:lnSpc>
                <a:spcPct val="100000"/>
              </a:lnSpc>
              <a:spcBef>
                <a:spcPts val="760"/>
              </a:spcBef>
            </a:pPr>
            <a:r>
              <a:rPr lang="en-US" dirty="0">
                <a:latin typeface="Times New Roman"/>
                <a:cs typeface="Times New Roman"/>
              </a:rPr>
              <a:t>with Remote Systems”), or the URL of a remote repository (repositories are essentially  online collections of the software, packages and applications that make up the operating system  from which installations onto the local system can be performed).</a:t>
            </a:r>
          </a:p>
          <a:p>
            <a:pPr marL="12700" marR="5080" algn="just">
              <a:lnSpc>
                <a:spcPct val="100000"/>
              </a:lnSpc>
              <a:spcBef>
                <a:spcPts val="755"/>
              </a:spcBef>
            </a:pPr>
            <a:r>
              <a:rPr lang="en-US" dirty="0">
                <a:latin typeface="Times New Roman"/>
                <a:cs typeface="Times New Roman"/>
              </a:rPr>
              <a:t>By default, a minimal installation of RHEL 8 will be performed by the installer. This will consist  of the minimum set of packages necessary to run the operating system. To select a different  installation configuration, choose the Software Selection option to display the screen shown </a:t>
            </a:r>
            <a:r>
              <a:rPr lang="en-US" sz="1400" spc="-20" dirty="0">
                <a:latin typeface="Times New Roman"/>
                <a:cs typeface="Times New Roman"/>
              </a:rPr>
              <a:t>below:</a:t>
            </a:r>
            <a:endParaRPr lang="en-US" sz="1400" dirty="0">
              <a:latin typeface="Times New Roman"/>
              <a:cs typeface="Times New Roman"/>
            </a:endParaRPr>
          </a:p>
        </p:txBody>
      </p:sp>
      <p:sp>
        <p:nvSpPr>
          <p:cNvPr id="13" name="Rectangle 12"/>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37215425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pic>
        <p:nvPicPr>
          <p:cNvPr id="12" name="object 4"/>
          <p:cNvPicPr/>
          <p:nvPr/>
        </p:nvPicPr>
        <p:blipFill>
          <a:blip r:embed="rId6" cstate="print"/>
          <a:stretch>
            <a:fillRect/>
          </a:stretch>
        </p:blipFill>
        <p:spPr>
          <a:xfrm>
            <a:off x="7082747" y="1469568"/>
            <a:ext cx="4496109" cy="3857344"/>
          </a:xfrm>
          <a:prstGeom prst="rect">
            <a:avLst/>
          </a:prstGeom>
        </p:spPr>
      </p:pic>
      <p:sp>
        <p:nvSpPr>
          <p:cNvPr id="13" name="object 5"/>
          <p:cNvSpPr txBox="1"/>
          <p:nvPr/>
        </p:nvSpPr>
        <p:spPr>
          <a:xfrm>
            <a:off x="838200" y="1319232"/>
            <a:ext cx="5627370" cy="3431709"/>
          </a:xfrm>
          <a:prstGeom prst="rect">
            <a:avLst/>
          </a:prstGeom>
        </p:spPr>
        <p:txBody>
          <a:bodyPr vert="horz" wrap="square" lIns="0" tIns="12700" rIns="0" bIns="0" rtlCol="0">
            <a:spAutoFit/>
          </a:bodyPr>
          <a:lstStyle/>
          <a:p>
            <a:pPr marR="21590" algn="ctr">
              <a:lnSpc>
                <a:spcPct val="100000"/>
              </a:lnSpc>
              <a:spcBef>
                <a:spcPts val="100"/>
              </a:spcBef>
            </a:pPr>
            <a:endParaRPr sz="1000" dirty="0" smtClean="0">
              <a:latin typeface="Times New Roman"/>
              <a:cs typeface="Times New Roman"/>
            </a:endParaRPr>
          </a:p>
          <a:p>
            <a:pPr marL="12700" marR="5080" algn="just">
              <a:lnSpc>
                <a:spcPct val="100000"/>
              </a:lnSpc>
              <a:spcBef>
                <a:spcPts val="855"/>
              </a:spcBef>
            </a:pPr>
            <a:r>
              <a:rPr spc="-35" dirty="0" smtClean="0">
                <a:latin typeface="Times New Roman"/>
                <a:cs typeface="Times New Roman"/>
              </a:rPr>
              <a:t>Use </a:t>
            </a:r>
            <a:r>
              <a:rPr spc="15" dirty="0">
                <a:latin typeface="Times New Roman"/>
                <a:cs typeface="Times New Roman"/>
              </a:rPr>
              <a:t>the </a:t>
            </a:r>
            <a:r>
              <a:rPr dirty="0">
                <a:latin typeface="Times New Roman"/>
                <a:cs typeface="Times New Roman"/>
              </a:rPr>
              <a:t>left-hand panel </a:t>
            </a:r>
            <a:r>
              <a:rPr spc="15" dirty="0">
                <a:latin typeface="Times New Roman"/>
                <a:cs typeface="Times New Roman"/>
              </a:rPr>
              <a:t>to </a:t>
            </a:r>
            <a:r>
              <a:rPr spc="-15" dirty="0">
                <a:latin typeface="Times New Roman"/>
                <a:cs typeface="Times New Roman"/>
              </a:rPr>
              <a:t>select </a:t>
            </a:r>
            <a:r>
              <a:rPr spc="-10" dirty="0">
                <a:latin typeface="Times New Roman"/>
                <a:cs typeface="Times New Roman"/>
              </a:rPr>
              <a:t>a </a:t>
            </a:r>
            <a:r>
              <a:rPr spc="-15" dirty="0">
                <a:latin typeface="Times New Roman"/>
                <a:cs typeface="Times New Roman"/>
              </a:rPr>
              <a:t>basic </a:t>
            </a:r>
            <a:r>
              <a:rPr dirty="0">
                <a:latin typeface="Times New Roman"/>
                <a:cs typeface="Times New Roman"/>
              </a:rPr>
              <a:t>configuration </a:t>
            </a:r>
            <a:r>
              <a:rPr spc="20" dirty="0">
                <a:latin typeface="Times New Roman"/>
                <a:cs typeface="Times New Roman"/>
              </a:rPr>
              <a:t>and </a:t>
            </a:r>
            <a:r>
              <a:rPr spc="15" dirty="0">
                <a:latin typeface="Times New Roman"/>
                <a:cs typeface="Times New Roman"/>
              </a:rPr>
              <a:t>the right-hand </a:t>
            </a:r>
            <a:r>
              <a:rPr dirty="0">
                <a:latin typeface="Times New Roman"/>
                <a:cs typeface="Times New Roman"/>
              </a:rPr>
              <a:t>panel </a:t>
            </a:r>
            <a:r>
              <a:rPr spc="15" dirty="0">
                <a:latin typeface="Times New Roman"/>
                <a:cs typeface="Times New Roman"/>
              </a:rPr>
              <a:t>to add </a:t>
            </a:r>
            <a:r>
              <a:rPr spc="-15" dirty="0">
                <a:latin typeface="Times New Roman"/>
                <a:cs typeface="Times New Roman"/>
              </a:rPr>
              <a:t>any </a:t>
            </a:r>
            <a:r>
              <a:rPr spc="-10" dirty="0">
                <a:latin typeface="Times New Roman"/>
                <a:cs typeface="Times New Roman"/>
              </a:rPr>
              <a:t> </a:t>
            </a:r>
            <a:r>
              <a:rPr spc="5" dirty="0">
                <a:latin typeface="Times New Roman"/>
                <a:cs typeface="Times New Roman"/>
              </a:rPr>
              <a:t>additional </a:t>
            </a:r>
            <a:r>
              <a:rPr spc="-20" dirty="0">
                <a:latin typeface="Times New Roman"/>
                <a:cs typeface="Times New Roman"/>
              </a:rPr>
              <a:t>packages</a:t>
            </a:r>
            <a:r>
              <a:rPr spc="245" dirty="0">
                <a:latin typeface="Times New Roman"/>
                <a:cs typeface="Times New Roman"/>
              </a:rPr>
              <a:t> </a:t>
            </a:r>
            <a:r>
              <a:rPr spc="-10" dirty="0">
                <a:latin typeface="Times New Roman"/>
                <a:cs typeface="Times New Roman"/>
              </a:rPr>
              <a:t>you </a:t>
            </a:r>
            <a:r>
              <a:rPr spc="-5" dirty="0">
                <a:latin typeface="Times New Roman"/>
                <a:cs typeface="Times New Roman"/>
              </a:rPr>
              <a:t>know </a:t>
            </a:r>
            <a:r>
              <a:rPr spc="-10" dirty="0">
                <a:latin typeface="Times New Roman"/>
                <a:cs typeface="Times New Roman"/>
              </a:rPr>
              <a:t>you </a:t>
            </a:r>
            <a:r>
              <a:rPr spc="-30" dirty="0">
                <a:latin typeface="Times New Roman"/>
                <a:cs typeface="Times New Roman"/>
              </a:rPr>
              <a:t>will</a:t>
            </a:r>
            <a:r>
              <a:rPr spc="229" dirty="0">
                <a:latin typeface="Times New Roman"/>
                <a:cs typeface="Times New Roman"/>
              </a:rPr>
              <a:t> </a:t>
            </a:r>
            <a:r>
              <a:rPr spc="10" dirty="0">
                <a:latin typeface="Times New Roman"/>
                <a:cs typeface="Times New Roman"/>
              </a:rPr>
              <a:t>need </a:t>
            </a:r>
            <a:r>
              <a:rPr spc="-10" dirty="0">
                <a:latin typeface="Times New Roman"/>
                <a:cs typeface="Times New Roman"/>
              </a:rPr>
              <a:t>after </a:t>
            </a:r>
            <a:r>
              <a:rPr spc="15" dirty="0">
                <a:latin typeface="Times New Roman"/>
                <a:cs typeface="Times New Roman"/>
              </a:rPr>
              <a:t>the </a:t>
            </a:r>
            <a:r>
              <a:rPr spc="-15" dirty="0">
                <a:latin typeface="Times New Roman"/>
                <a:cs typeface="Times New Roman"/>
              </a:rPr>
              <a:t>system </a:t>
            </a:r>
            <a:r>
              <a:rPr spc="5" dirty="0">
                <a:latin typeface="Times New Roman"/>
                <a:cs typeface="Times New Roman"/>
              </a:rPr>
              <a:t>starts </a:t>
            </a:r>
            <a:r>
              <a:rPr spc="-5" dirty="0">
                <a:latin typeface="Times New Roman"/>
                <a:cs typeface="Times New Roman"/>
              </a:rPr>
              <a:t>up. </a:t>
            </a:r>
            <a:r>
              <a:rPr spc="-30" dirty="0">
                <a:latin typeface="Times New Roman"/>
                <a:cs typeface="Times New Roman"/>
              </a:rPr>
              <a:t>If</a:t>
            </a:r>
            <a:r>
              <a:rPr spc="225" dirty="0">
                <a:latin typeface="Times New Roman"/>
                <a:cs typeface="Times New Roman"/>
              </a:rPr>
              <a:t> </a:t>
            </a:r>
            <a:r>
              <a:rPr spc="15" dirty="0">
                <a:latin typeface="Times New Roman"/>
                <a:cs typeface="Times New Roman"/>
              </a:rPr>
              <a:t>the </a:t>
            </a:r>
            <a:r>
              <a:rPr spc="-35" dirty="0">
                <a:latin typeface="Times New Roman"/>
                <a:cs typeface="Times New Roman"/>
              </a:rPr>
              <a:t>RHEL</a:t>
            </a:r>
            <a:r>
              <a:rPr spc="220" dirty="0">
                <a:latin typeface="Times New Roman"/>
                <a:cs typeface="Times New Roman"/>
              </a:rPr>
              <a:t> </a:t>
            </a:r>
            <a:r>
              <a:rPr spc="-25" dirty="0">
                <a:latin typeface="Times New Roman"/>
                <a:cs typeface="Times New Roman"/>
              </a:rPr>
              <a:t>8</a:t>
            </a:r>
            <a:r>
              <a:rPr spc="235" dirty="0">
                <a:latin typeface="Times New Roman"/>
                <a:cs typeface="Times New Roman"/>
              </a:rPr>
              <a:t> </a:t>
            </a:r>
            <a:r>
              <a:rPr spc="-15" dirty="0">
                <a:latin typeface="Times New Roman"/>
                <a:cs typeface="Times New Roman"/>
              </a:rPr>
              <a:t>system </a:t>
            </a:r>
            <a:r>
              <a:rPr spc="-10" dirty="0">
                <a:latin typeface="Times New Roman"/>
                <a:cs typeface="Times New Roman"/>
              </a:rPr>
              <a:t> </a:t>
            </a:r>
            <a:r>
              <a:rPr spc="-25" dirty="0">
                <a:latin typeface="Times New Roman"/>
                <a:cs typeface="Times New Roman"/>
              </a:rPr>
              <a:t>is </a:t>
            </a:r>
            <a:r>
              <a:rPr spc="10" dirty="0">
                <a:latin typeface="Times New Roman"/>
                <a:cs typeface="Times New Roman"/>
              </a:rPr>
              <a:t>intended </a:t>
            </a:r>
            <a:r>
              <a:rPr spc="15" dirty="0">
                <a:latin typeface="Times New Roman"/>
                <a:cs typeface="Times New Roman"/>
              </a:rPr>
              <a:t>to </a:t>
            </a:r>
            <a:r>
              <a:rPr spc="-5" dirty="0">
                <a:latin typeface="Times New Roman"/>
                <a:cs typeface="Times New Roman"/>
              </a:rPr>
              <a:t>be </a:t>
            </a:r>
            <a:r>
              <a:rPr spc="5" dirty="0">
                <a:latin typeface="Times New Roman"/>
                <a:cs typeface="Times New Roman"/>
              </a:rPr>
              <a:t>used </a:t>
            </a:r>
            <a:r>
              <a:rPr dirty="0">
                <a:latin typeface="Times New Roman"/>
                <a:cs typeface="Times New Roman"/>
              </a:rPr>
              <a:t>with </a:t>
            </a:r>
            <a:r>
              <a:rPr spc="-10" dirty="0">
                <a:latin typeface="Times New Roman"/>
                <a:cs typeface="Times New Roman"/>
              </a:rPr>
              <a:t>a </a:t>
            </a:r>
            <a:r>
              <a:rPr spc="-5" dirty="0">
                <a:latin typeface="Times New Roman"/>
                <a:cs typeface="Times New Roman"/>
              </a:rPr>
              <a:t>graphical </a:t>
            </a:r>
            <a:r>
              <a:rPr dirty="0">
                <a:latin typeface="Times New Roman"/>
                <a:cs typeface="Times New Roman"/>
              </a:rPr>
              <a:t>desktop </a:t>
            </a:r>
            <a:r>
              <a:rPr spc="5" dirty="0">
                <a:latin typeface="Times New Roman"/>
                <a:cs typeface="Times New Roman"/>
              </a:rPr>
              <a:t>environment, </a:t>
            </a:r>
            <a:r>
              <a:rPr spc="-5" dirty="0">
                <a:latin typeface="Times New Roman"/>
                <a:cs typeface="Times New Roman"/>
              </a:rPr>
              <a:t>choose </a:t>
            </a:r>
            <a:r>
              <a:rPr spc="5" dirty="0">
                <a:latin typeface="Times New Roman"/>
                <a:cs typeface="Times New Roman"/>
              </a:rPr>
              <a:t>either </a:t>
            </a:r>
            <a:r>
              <a:rPr spc="15" dirty="0">
                <a:latin typeface="Times New Roman"/>
                <a:cs typeface="Times New Roman"/>
              </a:rPr>
              <a:t>the </a:t>
            </a:r>
            <a:r>
              <a:rPr i="1" spc="-15" dirty="0">
                <a:latin typeface="Times New Roman"/>
                <a:cs typeface="Times New Roman"/>
              </a:rPr>
              <a:t>Workstation </a:t>
            </a:r>
            <a:r>
              <a:rPr spc="10" dirty="0">
                <a:latin typeface="Times New Roman"/>
                <a:cs typeface="Times New Roman"/>
              </a:rPr>
              <a:t>or </a:t>
            </a:r>
            <a:r>
              <a:rPr spc="15" dirty="0">
                <a:latin typeface="Times New Roman"/>
                <a:cs typeface="Times New Roman"/>
              </a:rPr>
              <a:t> </a:t>
            </a:r>
            <a:r>
              <a:rPr i="1" spc="-30" dirty="0">
                <a:latin typeface="Times New Roman"/>
                <a:cs typeface="Times New Roman"/>
              </a:rPr>
              <a:t>Server </a:t>
            </a:r>
            <a:r>
              <a:rPr i="1" spc="5" dirty="0">
                <a:latin typeface="Times New Roman"/>
                <a:cs typeface="Times New Roman"/>
              </a:rPr>
              <a:t>with </a:t>
            </a:r>
            <a:r>
              <a:rPr i="1" spc="-25" dirty="0">
                <a:latin typeface="Times New Roman"/>
                <a:cs typeface="Times New Roman"/>
              </a:rPr>
              <a:t>GUI </a:t>
            </a:r>
            <a:r>
              <a:rPr spc="5" dirty="0">
                <a:latin typeface="Times New Roman"/>
                <a:cs typeface="Times New Roman"/>
              </a:rPr>
              <a:t>option. </a:t>
            </a:r>
            <a:r>
              <a:rPr dirty="0">
                <a:latin typeface="Times New Roman"/>
                <a:cs typeface="Times New Roman"/>
              </a:rPr>
              <a:t>Otherwise, it </a:t>
            </a:r>
            <a:r>
              <a:rPr spc="-25" dirty="0">
                <a:latin typeface="Times New Roman"/>
                <a:cs typeface="Times New Roman"/>
              </a:rPr>
              <a:t>is </a:t>
            </a:r>
            <a:r>
              <a:rPr spc="-15" dirty="0">
                <a:latin typeface="Times New Roman"/>
                <a:cs typeface="Times New Roman"/>
              </a:rPr>
              <a:t>generally </a:t>
            </a:r>
            <a:r>
              <a:rPr spc="10" dirty="0">
                <a:latin typeface="Times New Roman"/>
                <a:cs typeface="Times New Roman"/>
              </a:rPr>
              <a:t>recommended </a:t>
            </a:r>
            <a:r>
              <a:rPr spc="15" dirty="0">
                <a:latin typeface="Times New Roman"/>
                <a:cs typeface="Times New Roman"/>
              </a:rPr>
              <a:t>to </a:t>
            </a:r>
            <a:r>
              <a:rPr spc="10" dirty="0">
                <a:latin typeface="Times New Roman"/>
                <a:cs typeface="Times New Roman"/>
              </a:rPr>
              <a:t>start </a:t>
            </a:r>
            <a:r>
              <a:rPr dirty="0">
                <a:latin typeface="Times New Roman"/>
                <a:cs typeface="Times New Roman"/>
              </a:rPr>
              <a:t>with </a:t>
            </a:r>
            <a:r>
              <a:rPr spc="-10" dirty="0">
                <a:latin typeface="Times New Roman"/>
                <a:cs typeface="Times New Roman"/>
              </a:rPr>
              <a:t>a </a:t>
            </a:r>
            <a:r>
              <a:rPr spc="10" dirty="0">
                <a:latin typeface="Times New Roman"/>
                <a:cs typeface="Times New Roman"/>
              </a:rPr>
              <a:t>minimal </a:t>
            </a:r>
            <a:r>
              <a:rPr spc="-15" dirty="0">
                <a:latin typeface="Times New Roman"/>
                <a:cs typeface="Times New Roman"/>
              </a:rPr>
              <a:t>system </a:t>
            </a:r>
            <a:r>
              <a:rPr spc="-10" dirty="0">
                <a:latin typeface="Times New Roman"/>
                <a:cs typeface="Times New Roman"/>
              </a:rPr>
              <a:t> </a:t>
            </a:r>
            <a:r>
              <a:rPr spc="20" dirty="0">
                <a:latin typeface="Times New Roman"/>
                <a:cs typeface="Times New Roman"/>
              </a:rPr>
              <a:t>and </a:t>
            </a:r>
            <a:r>
              <a:rPr spc="-5" dirty="0">
                <a:latin typeface="Times New Roman"/>
                <a:cs typeface="Times New Roman"/>
              </a:rPr>
              <a:t>install </a:t>
            </a:r>
            <a:r>
              <a:rPr spc="5" dirty="0">
                <a:latin typeface="Times New Roman"/>
                <a:cs typeface="Times New Roman"/>
              </a:rPr>
              <a:t>additional </a:t>
            </a:r>
            <a:r>
              <a:rPr spc="-20" dirty="0">
                <a:latin typeface="Times New Roman"/>
                <a:cs typeface="Times New Roman"/>
              </a:rPr>
              <a:t>packages as </a:t>
            </a:r>
            <a:r>
              <a:rPr spc="10" dirty="0">
                <a:latin typeface="Times New Roman"/>
                <a:cs typeface="Times New Roman"/>
              </a:rPr>
              <a:t>needed </a:t>
            </a:r>
            <a:r>
              <a:rPr dirty="0">
                <a:latin typeface="Times New Roman"/>
                <a:cs typeface="Times New Roman"/>
              </a:rPr>
              <a:t>once </a:t>
            </a:r>
            <a:r>
              <a:rPr spc="15" dirty="0">
                <a:latin typeface="Times New Roman"/>
                <a:cs typeface="Times New Roman"/>
              </a:rPr>
              <a:t>the </a:t>
            </a:r>
            <a:r>
              <a:rPr spc="-15" dirty="0">
                <a:latin typeface="Times New Roman"/>
                <a:cs typeface="Times New Roman"/>
              </a:rPr>
              <a:t>system </a:t>
            </a:r>
            <a:r>
              <a:rPr spc="-5" dirty="0">
                <a:latin typeface="Times New Roman"/>
                <a:cs typeface="Times New Roman"/>
              </a:rPr>
              <a:t>has </a:t>
            </a:r>
            <a:r>
              <a:rPr spc="5" dirty="0">
                <a:latin typeface="Times New Roman"/>
                <a:cs typeface="Times New Roman"/>
              </a:rPr>
              <a:t>booted. </a:t>
            </a:r>
            <a:r>
              <a:rPr spc="-25" dirty="0">
                <a:latin typeface="Times New Roman"/>
                <a:cs typeface="Times New Roman"/>
              </a:rPr>
              <a:t>This </a:t>
            </a:r>
            <a:r>
              <a:rPr spc="-20" dirty="0">
                <a:latin typeface="Times New Roman"/>
                <a:cs typeface="Times New Roman"/>
              </a:rPr>
              <a:t>avoids </a:t>
            </a:r>
            <a:r>
              <a:rPr spc="-5" dirty="0">
                <a:latin typeface="Times New Roman"/>
                <a:cs typeface="Times New Roman"/>
              </a:rPr>
              <a:t>installing </a:t>
            </a:r>
            <a:r>
              <a:rPr spc="-15" dirty="0">
                <a:latin typeface="Times New Roman"/>
                <a:cs typeface="Times New Roman"/>
              </a:rPr>
              <a:t>any </a:t>
            </a:r>
            <a:r>
              <a:rPr spc="-275" dirty="0">
                <a:latin typeface="Times New Roman"/>
                <a:cs typeface="Times New Roman"/>
              </a:rPr>
              <a:t> </a:t>
            </a:r>
            <a:r>
              <a:rPr spc="-20" dirty="0">
                <a:latin typeface="Times New Roman"/>
                <a:cs typeface="Times New Roman"/>
              </a:rPr>
              <a:t>packages</a:t>
            </a:r>
            <a:r>
              <a:rPr spc="-30" dirty="0">
                <a:latin typeface="Times New Roman"/>
                <a:cs typeface="Times New Roman"/>
              </a:rPr>
              <a:t> </a:t>
            </a:r>
            <a:r>
              <a:rPr spc="15" dirty="0">
                <a:latin typeface="Times New Roman"/>
                <a:cs typeface="Times New Roman"/>
              </a:rPr>
              <a:t>that</a:t>
            </a:r>
            <a:r>
              <a:rPr spc="-35" dirty="0">
                <a:latin typeface="Times New Roman"/>
                <a:cs typeface="Times New Roman"/>
              </a:rPr>
              <a:t> </a:t>
            </a:r>
            <a:r>
              <a:rPr spc="-15" dirty="0">
                <a:latin typeface="Times New Roman"/>
                <a:cs typeface="Times New Roman"/>
              </a:rPr>
              <a:t>may</a:t>
            </a:r>
            <a:r>
              <a:rPr spc="-30" dirty="0">
                <a:latin typeface="Times New Roman"/>
                <a:cs typeface="Times New Roman"/>
              </a:rPr>
              <a:t> </a:t>
            </a:r>
            <a:r>
              <a:rPr dirty="0">
                <a:latin typeface="Times New Roman"/>
                <a:cs typeface="Times New Roman"/>
              </a:rPr>
              <a:t>never</a:t>
            </a:r>
            <a:r>
              <a:rPr spc="-30" dirty="0">
                <a:latin typeface="Times New Roman"/>
                <a:cs typeface="Times New Roman"/>
              </a:rPr>
              <a:t> </a:t>
            </a:r>
            <a:r>
              <a:rPr spc="-5" dirty="0">
                <a:latin typeface="Times New Roman"/>
                <a:cs typeface="Times New Roman"/>
              </a:rPr>
              <a:t>be</a:t>
            </a:r>
            <a:r>
              <a:rPr spc="-30" dirty="0">
                <a:latin typeface="Times New Roman"/>
                <a:cs typeface="Times New Roman"/>
              </a:rPr>
              <a:t> </a:t>
            </a:r>
            <a:r>
              <a:rPr dirty="0">
                <a:latin typeface="Times New Roman"/>
                <a:cs typeface="Times New Roman"/>
              </a:rPr>
              <a:t>needed.</a:t>
            </a:r>
          </a:p>
          <a:p>
            <a:pPr marL="12700" algn="just">
              <a:lnSpc>
                <a:spcPct val="100000"/>
              </a:lnSpc>
              <a:spcBef>
                <a:spcPts val="755"/>
              </a:spcBef>
            </a:pPr>
            <a:r>
              <a:rPr spc="-30" dirty="0">
                <a:latin typeface="Times New Roman"/>
                <a:cs typeface="Times New Roman"/>
              </a:rPr>
              <a:t>The </a:t>
            </a:r>
            <a:r>
              <a:rPr i="1" spc="-20" dirty="0">
                <a:latin typeface="Times New Roman"/>
                <a:cs typeface="Times New Roman"/>
              </a:rPr>
              <a:t>System</a:t>
            </a:r>
            <a:r>
              <a:rPr i="1" spc="-25" dirty="0">
                <a:latin typeface="Times New Roman"/>
                <a:cs typeface="Times New Roman"/>
              </a:rPr>
              <a:t> </a:t>
            </a:r>
            <a:r>
              <a:rPr i="1" spc="-35" dirty="0">
                <a:latin typeface="Times New Roman"/>
                <a:cs typeface="Times New Roman"/>
              </a:rPr>
              <a:t>Purpose</a:t>
            </a:r>
            <a:r>
              <a:rPr i="1" spc="-25" dirty="0">
                <a:latin typeface="Times New Roman"/>
                <a:cs typeface="Times New Roman"/>
              </a:rPr>
              <a:t> </a:t>
            </a:r>
            <a:r>
              <a:rPr spc="10" dirty="0">
                <a:latin typeface="Times New Roman"/>
                <a:cs typeface="Times New Roman"/>
              </a:rPr>
              <a:t>option</a:t>
            </a:r>
            <a:r>
              <a:rPr spc="-30" dirty="0">
                <a:latin typeface="Times New Roman"/>
                <a:cs typeface="Times New Roman"/>
              </a:rPr>
              <a:t> </a:t>
            </a:r>
            <a:r>
              <a:rPr spc="-25" dirty="0">
                <a:latin typeface="Times New Roman"/>
                <a:cs typeface="Times New Roman"/>
              </a:rPr>
              <a:t>is </a:t>
            </a:r>
            <a:r>
              <a:rPr spc="5" dirty="0">
                <a:latin typeface="Times New Roman"/>
                <a:cs typeface="Times New Roman"/>
              </a:rPr>
              <a:t>optional</a:t>
            </a:r>
            <a:r>
              <a:rPr spc="-30" dirty="0">
                <a:latin typeface="Times New Roman"/>
                <a:cs typeface="Times New Roman"/>
              </a:rPr>
              <a:t> </a:t>
            </a:r>
            <a:r>
              <a:rPr spc="20" dirty="0">
                <a:latin typeface="Times New Roman"/>
                <a:cs typeface="Times New Roman"/>
              </a:rPr>
              <a:t>and</a:t>
            </a:r>
            <a:r>
              <a:rPr spc="-25" dirty="0">
                <a:latin typeface="Times New Roman"/>
                <a:cs typeface="Times New Roman"/>
              </a:rPr>
              <a:t> </a:t>
            </a:r>
            <a:r>
              <a:rPr dirty="0">
                <a:latin typeface="Times New Roman"/>
                <a:cs typeface="Times New Roman"/>
              </a:rPr>
              <a:t>does</a:t>
            </a:r>
            <a:r>
              <a:rPr spc="-30" dirty="0">
                <a:latin typeface="Times New Roman"/>
                <a:cs typeface="Times New Roman"/>
              </a:rPr>
              <a:t> </a:t>
            </a:r>
            <a:r>
              <a:rPr spc="25" dirty="0">
                <a:latin typeface="Times New Roman"/>
                <a:cs typeface="Times New Roman"/>
              </a:rPr>
              <a:t>not</a:t>
            </a:r>
            <a:r>
              <a:rPr spc="-25" dirty="0">
                <a:latin typeface="Times New Roman"/>
                <a:cs typeface="Times New Roman"/>
              </a:rPr>
              <a:t> </a:t>
            </a:r>
            <a:r>
              <a:rPr dirty="0">
                <a:latin typeface="Times New Roman"/>
                <a:cs typeface="Times New Roman"/>
              </a:rPr>
              <a:t>make</a:t>
            </a:r>
            <a:r>
              <a:rPr spc="-30" dirty="0">
                <a:latin typeface="Times New Roman"/>
                <a:cs typeface="Times New Roman"/>
              </a:rPr>
              <a:t> </a:t>
            </a:r>
            <a:r>
              <a:rPr spc="-15" dirty="0">
                <a:latin typeface="Times New Roman"/>
                <a:cs typeface="Times New Roman"/>
              </a:rPr>
              <a:t>any</a:t>
            </a:r>
            <a:r>
              <a:rPr spc="-25" dirty="0">
                <a:latin typeface="Times New Roman"/>
                <a:cs typeface="Times New Roman"/>
              </a:rPr>
              <a:t> </a:t>
            </a:r>
            <a:r>
              <a:rPr spc="-15" dirty="0">
                <a:latin typeface="Times New Roman"/>
                <a:cs typeface="Times New Roman"/>
              </a:rPr>
              <a:t>changes</a:t>
            </a:r>
            <a:r>
              <a:rPr spc="-30" dirty="0">
                <a:latin typeface="Times New Roman"/>
                <a:cs typeface="Times New Roman"/>
              </a:rPr>
              <a:t> </a:t>
            </a:r>
            <a:r>
              <a:rPr spc="15" dirty="0">
                <a:latin typeface="Times New Roman"/>
                <a:cs typeface="Times New Roman"/>
              </a:rPr>
              <a:t>to</a:t>
            </a:r>
            <a:r>
              <a:rPr spc="-25" dirty="0">
                <a:latin typeface="Times New Roman"/>
                <a:cs typeface="Times New Roman"/>
              </a:rPr>
              <a:t> </a:t>
            </a:r>
            <a:r>
              <a:rPr spc="15" dirty="0">
                <a:latin typeface="Times New Roman"/>
                <a:cs typeface="Times New Roman"/>
              </a:rPr>
              <a:t>the</a:t>
            </a:r>
            <a:r>
              <a:rPr spc="-30" dirty="0">
                <a:latin typeface="Times New Roman"/>
                <a:cs typeface="Times New Roman"/>
              </a:rPr>
              <a:t> </a:t>
            </a:r>
            <a:r>
              <a:rPr dirty="0">
                <a:latin typeface="Times New Roman"/>
                <a:cs typeface="Times New Roman"/>
              </a:rPr>
              <a:t>installation</a:t>
            </a:r>
            <a:r>
              <a:rPr dirty="0" smtClean="0">
                <a:latin typeface="Times New Roman"/>
                <a:cs typeface="Times New Roman"/>
              </a:rPr>
              <a:t>.</a:t>
            </a:r>
            <a:endParaRPr dirty="0">
              <a:latin typeface="Times New Roman"/>
              <a:cs typeface="Times New Roman"/>
            </a:endParaRPr>
          </a:p>
        </p:txBody>
      </p:sp>
      <p:sp>
        <p:nvSpPr>
          <p:cNvPr id="11" name="Rectangle 10"/>
          <p:cNvSpPr/>
          <p:nvPr/>
        </p:nvSpPr>
        <p:spPr>
          <a:xfrm>
            <a:off x="7952229" y="4914356"/>
            <a:ext cx="1050929" cy="338554"/>
          </a:xfrm>
          <a:prstGeom prst="rect">
            <a:avLst/>
          </a:prstGeom>
        </p:spPr>
        <p:txBody>
          <a:bodyPr wrap="none">
            <a:spAutoFit/>
          </a:bodyPr>
          <a:lstStyle/>
          <a:p>
            <a:pPr marR="21590" lvl="0" algn="ctr">
              <a:spcBef>
                <a:spcPts val="100"/>
              </a:spcBef>
            </a:pPr>
            <a:r>
              <a:rPr lang="en-US" sz="1600" spc="-10" dirty="0">
                <a:solidFill>
                  <a:prstClr val="black"/>
                </a:solidFill>
                <a:latin typeface="Times New Roman"/>
                <a:cs typeface="Times New Roman"/>
              </a:rPr>
              <a:t>Figure</a:t>
            </a:r>
            <a:r>
              <a:rPr lang="en-US" sz="1600" spc="-50" dirty="0">
                <a:solidFill>
                  <a:prstClr val="black"/>
                </a:solidFill>
                <a:latin typeface="Times New Roman"/>
                <a:cs typeface="Times New Roman"/>
              </a:rPr>
              <a:t> </a:t>
            </a:r>
            <a:r>
              <a:rPr lang="en-US" sz="1600" spc="-10" dirty="0">
                <a:solidFill>
                  <a:prstClr val="black"/>
                </a:solidFill>
                <a:latin typeface="Times New Roman"/>
                <a:cs typeface="Times New Roman"/>
              </a:rPr>
              <a:t>3-9</a:t>
            </a:r>
            <a:endParaRPr lang="en-US" sz="1600" dirty="0">
              <a:solidFill>
                <a:prstClr val="black"/>
              </a:solidFill>
              <a:latin typeface="Times New Roman"/>
              <a:cs typeface="Times New Roman"/>
            </a:endParaRPr>
          </a:p>
        </p:txBody>
      </p:sp>
      <p:sp>
        <p:nvSpPr>
          <p:cNvPr id="15" name="Rectangle 14"/>
          <p:cNvSpPr/>
          <p:nvPr/>
        </p:nvSpPr>
        <p:spPr>
          <a:xfrm>
            <a:off x="2440788" y="573627"/>
            <a:ext cx="6300122" cy="584775"/>
          </a:xfrm>
          <a:prstGeom prst="rect">
            <a:avLst/>
          </a:prstGeom>
        </p:spPr>
        <p:txBody>
          <a:bodyPr wrap="none">
            <a:spAutoFit/>
          </a:bodyPr>
          <a:lstStyle/>
          <a:p>
            <a:pPr algn="ctr"/>
            <a:r>
              <a:rPr lang="en-US" sz="3200" b="1" dirty="0">
                <a:solidFill>
                  <a:srgbClr val="FF9518"/>
                </a:solidFill>
              </a:rPr>
              <a:t>Installing </a:t>
            </a:r>
            <a:r>
              <a:rPr lang="en-US" sz="3200" b="1" dirty="0" smtClean="0">
                <a:solidFill>
                  <a:srgbClr val="FF9518"/>
                </a:solidFill>
              </a:rPr>
              <a:t>Red Hat Enterprise Linux 8</a:t>
            </a:r>
            <a:endParaRPr lang="en-US" sz="3200" b="1" dirty="0">
              <a:solidFill>
                <a:srgbClr val="FF9518"/>
              </a:solidFill>
            </a:endParaRPr>
          </a:p>
        </p:txBody>
      </p:sp>
    </p:spTree>
    <p:extLst>
      <p:ext uri="{BB962C8B-B14F-4D97-AF65-F5344CB8AC3E}">
        <p14:creationId xmlns:p14="http://schemas.microsoft.com/office/powerpoint/2010/main" val="1070327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1247073" y="1467199"/>
            <a:ext cx="10473095" cy="4265270"/>
          </a:xfrm>
          <a:prstGeom prst="rect">
            <a:avLst/>
          </a:prstGeom>
        </p:spPr>
        <p:txBody>
          <a:bodyPr wrap="square">
            <a:spAutoFit/>
          </a:bodyPr>
          <a:lstStyle/>
          <a:p>
            <a:pPr marL="298450" marR="5080" indent="-285750" algn="just">
              <a:lnSpc>
                <a:spcPct val="100000"/>
              </a:lnSpc>
              <a:spcBef>
                <a:spcPts val="760"/>
              </a:spcBef>
              <a:buFont typeface="Wingdings" panose="05000000000000000000" pitchFamily="2" charset="2"/>
              <a:buChar char="v"/>
            </a:pPr>
            <a:r>
              <a:rPr lang="en-US" spc="-25" dirty="0">
                <a:latin typeface="Times New Roman"/>
                <a:cs typeface="Times New Roman"/>
              </a:rPr>
              <a:t>The </a:t>
            </a:r>
            <a:r>
              <a:rPr lang="en-US" spc="-10" dirty="0">
                <a:latin typeface="Times New Roman"/>
                <a:cs typeface="Times New Roman"/>
              </a:rPr>
              <a:t>Security </a:t>
            </a:r>
            <a:r>
              <a:rPr lang="en-US" spc="-25" dirty="0">
                <a:latin typeface="Times New Roman"/>
                <a:cs typeface="Times New Roman"/>
              </a:rPr>
              <a:t>Policy </a:t>
            </a:r>
            <a:r>
              <a:rPr lang="en-US" spc="10" dirty="0">
                <a:latin typeface="Times New Roman"/>
                <a:cs typeface="Times New Roman"/>
              </a:rPr>
              <a:t>option </a:t>
            </a:r>
            <a:r>
              <a:rPr lang="en-US" spc="-25" dirty="0">
                <a:latin typeface="Times New Roman"/>
                <a:cs typeface="Times New Roman"/>
              </a:rPr>
              <a:t>allows </a:t>
            </a:r>
            <a:r>
              <a:rPr lang="en-US" spc="5" dirty="0">
                <a:latin typeface="Times New Roman"/>
                <a:cs typeface="Times New Roman"/>
              </a:rPr>
              <a:t>additional </a:t>
            </a:r>
            <a:r>
              <a:rPr lang="en-US" spc="-5" dirty="0">
                <a:latin typeface="Times New Roman"/>
                <a:cs typeface="Times New Roman"/>
              </a:rPr>
              <a:t>security </a:t>
            </a:r>
            <a:r>
              <a:rPr lang="en-US" spc="-20" dirty="0">
                <a:latin typeface="Times New Roman"/>
                <a:cs typeface="Times New Roman"/>
              </a:rPr>
              <a:t>packages </a:t>
            </a:r>
            <a:r>
              <a:rPr lang="en-US" spc="15" dirty="0">
                <a:latin typeface="Times New Roman"/>
                <a:cs typeface="Times New Roman"/>
              </a:rPr>
              <a:t>to </a:t>
            </a:r>
            <a:r>
              <a:rPr lang="en-US" spc="-5" dirty="0">
                <a:latin typeface="Times New Roman"/>
                <a:cs typeface="Times New Roman"/>
              </a:rPr>
              <a:t>be installed </a:t>
            </a:r>
            <a:r>
              <a:rPr lang="en-US" spc="25" dirty="0">
                <a:latin typeface="Times New Roman"/>
                <a:cs typeface="Times New Roman"/>
              </a:rPr>
              <a:t>on </a:t>
            </a:r>
            <a:r>
              <a:rPr lang="en-US" spc="15" dirty="0">
                <a:latin typeface="Times New Roman"/>
                <a:cs typeface="Times New Roman"/>
              </a:rPr>
              <a:t>the </a:t>
            </a:r>
            <a:r>
              <a:rPr lang="en-US" spc="-15" dirty="0">
                <a:latin typeface="Times New Roman"/>
                <a:cs typeface="Times New Roman"/>
              </a:rPr>
              <a:t>system </a:t>
            </a:r>
            <a:r>
              <a:rPr lang="en-US" spc="15" dirty="0">
                <a:latin typeface="Times New Roman"/>
                <a:cs typeface="Times New Roman"/>
              </a:rPr>
              <a:t>that </a:t>
            </a:r>
            <a:r>
              <a:rPr lang="en-US" spc="-275" dirty="0">
                <a:latin typeface="Times New Roman"/>
                <a:cs typeface="Times New Roman"/>
              </a:rPr>
              <a:t> </a:t>
            </a:r>
            <a:r>
              <a:rPr lang="en-US" spc="-25" dirty="0">
                <a:latin typeface="Times New Roman"/>
                <a:cs typeface="Times New Roman"/>
              </a:rPr>
              <a:t>allow </a:t>
            </a:r>
            <a:r>
              <a:rPr lang="en-US" spc="-5" dirty="0">
                <a:latin typeface="Times New Roman"/>
                <a:cs typeface="Times New Roman"/>
              </a:rPr>
              <a:t>security </a:t>
            </a:r>
            <a:r>
              <a:rPr lang="en-US" spc="5" dirty="0">
                <a:latin typeface="Times New Roman"/>
                <a:cs typeface="Times New Roman"/>
              </a:rPr>
              <a:t>restrictions </a:t>
            </a:r>
            <a:r>
              <a:rPr lang="en-US" spc="15" dirty="0">
                <a:latin typeface="Times New Roman"/>
                <a:cs typeface="Times New Roman"/>
              </a:rPr>
              <a:t>that </a:t>
            </a:r>
            <a:r>
              <a:rPr lang="en-US" spc="-15" dirty="0">
                <a:latin typeface="Times New Roman"/>
                <a:cs typeface="Times New Roman"/>
              </a:rPr>
              <a:t>comply </a:t>
            </a:r>
            <a:r>
              <a:rPr lang="en-US" dirty="0">
                <a:latin typeface="Times New Roman"/>
                <a:cs typeface="Times New Roman"/>
              </a:rPr>
              <a:t>with </a:t>
            </a:r>
            <a:r>
              <a:rPr lang="en-US" spc="15" dirty="0">
                <a:latin typeface="Times New Roman"/>
                <a:cs typeface="Times New Roman"/>
              </a:rPr>
              <a:t>the </a:t>
            </a:r>
            <a:r>
              <a:rPr lang="en-US" spc="-10" dirty="0">
                <a:latin typeface="Times New Roman"/>
                <a:cs typeface="Times New Roman"/>
              </a:rPr>
              <a:t>Security </a:t>
            </a:r>
            <a:r>
              <a:rPr lang="en-US" spc="10" dirty="0">
                <a:latin typeface="Times New Roman"/>
                <a:cs typeface="Times New Roman"/>
              </a:rPr>
              <a:t>Content </a:t>
            </a:r>
            <a:r>
              <a:rPr lang="en-US" dirty="0">
                <a:latin typeface="Times New Roman"/>
                <a:cs typeface="Times New Roman"/>
              </a:rPr>
              <a:t>Automation Protocol </a:t>
            </a:r>
            <a:r>
              <a:rPr lang="en-US" spc="-20" dirty="0">
                <a:latin typeface="Times New Roman"/>
                <a:cs typeface="Times New Roman"/>
              </a:rPr>
              <a:t>(SCAP) </a:t>
            </a:r>
            <a:r>
              <a:rPr lang="en-US" spc="-15" dirty="0">
                <a:latin typeface="Times New Roman"/>
                <a:cs typeface="Times New Roman"/>
              </a:rPr>
              <a:t> </a:t>
            </a:r>
            <a:r>
              <a:rPr lang="en-US" spc="5" dirty="0">
                <a:latin typeface="Times New Roman"/>
                <a:cs typeface="Times New Roman"/>
              </a:rPr>
              <a:t>standards</a:t>
            </a:r>
            <a:r>
              <a:rPr lang="en-US" spc="-90" dirty="0">
                <a:latin typeface="Times New Roman"/>
                <a:cs typeface="Times New Roman"/>
              </a:rPr>
              <a:t> </a:t>
            </a:r>
            <a:r>
              <a:rPr lang="en-US" spc="15" dirty="0">
                <a:latin typeface="Times New Roman"/>
                <a:cs typeface="Times New Roman"/>
              </a:rPr>
              <a:t>to</a:t>
            </a:r>
            <a:r>
              <a:rPr lang="en-US" spc="-90" dirty="0">
                <a:latin typeface="Times New Roman"/>
                <a:cs typeface="Times New Roman"/>
              </a:rPr>
              <a:t> </a:t>
            </a:r>
            <a:r>
              <a:rPr lang="en-US" spc="-5" dirty="0">
                <a:latin typeface="Times New Roman"/>
                <a:cs typeface="Times New Roman"/>
              </a:rPr>
              <a:t>be</a:t>
            </a:r>
            <a:r>
              <a:rPr lang="en-US" spc="-90" dirty="0">
                <a:latin typeface="Times New Roman"/>
                <a:cs typeface="Times New Roman"/>
              </a:rPr>
              <a:t> </a:t>
            </a:r>
            <a:r>
              <a:rPr lang="en-US" spc="5" dirty="0">
                <a:latin typeface="Times New Roman"/>
                <a:cs typeface="Times New Roman"/>
              </a:rPr>
              <a:t>imposed</a:t>
            </a:r>
            <a:r>
              <a:rPr lang="en-US" spc="-90" dirty="0">
                <a:latin typeface="Times New Roman"/>
                <a:cs typeface="Times New Roman"/>
              </a:rPr>
              <a:t> </a:t>
            </a:r>
            <a:r>
              <a:rPr lang="en-US" spc="25" dirty="0">
                <a:latin typeface="Times New Roman"/>
                <a:cs typeface="Times New Roman"/>
              </a:rPr>
              <a:t>on</a:t>
            </a:r>
            <a:r>
              <a:rPr lang="en-US" spc="-85" dirty="0">
                <a:latin typeface="Times New Roman"/>
                <a:cs typeface="Times New Roman"/>
              </a:rPr>
              <a:t> </a:t>
            </a:r>
            <a:r>
              <a:rPr lang="en-US" spc="15" dirty="0">
                <a:latin typeface="Times New Roman"/>
                <a:cs typeface="Times New Roman"/>
              </a:rPr>
              <a:t>the</a:t>
            </a:r>
            <a:r>
              <a:rPr lang="en-US" spc="-90" dirty="0">
                <a:latin typeface="Times New Roman"/>
                <a:cs typeface="Times New Roman"/>
              </a:rPr>
              <a:t> </a:t>
            </a:r>
            <a:r>
              <a:rPr lang="en-US" spc="-15" dirty="0">
                <a:latin typeface="Times New Roman"/>
                <a:cs typeface="Times New Roman"/>
              </a:rPr>
              <a:t>system.</a:t>
            </a:r>
            <a:r>
              <a:rPr lang="en-US" spc="-90" dirty="0">
                <a:latin typeface="Times New Roman"/>
                <a:cs typeface="Times New Roman"/>
              </a:rPr>
              <a:t> </a:t>
            </a:r>
            <a:r>
              <a:rPr lang="en-US" spc="-5" dirty="0">
                <a:latin typeface="Times New Roman"/>
                <a:cs typeface="Times New Roman"/>
              </a:rPr>
              <a:t>While</a:t>
            </a:r>
            <a:r>
              <a:rPr lang="en-US" spc="-90" dirty="0">
                <a:latin typeface="Times New Roman"/>
                <a:cs typeface="Times New Roman"/>
              </a:rPr>
              <a:t> </a:t>
            </a:r>
            <a:r>
              <a:rPr lang="en-US" spc="-10" dirty="0">
                <a:latin typeface="Times New Roman"/>
                <a:cs typeface="Times New Roman"/>
              </a:rPr>
              <a:t>selecting</a:t>
            </a:r>
            <a:r>
              <a:rPr lang="en-US" spc="-85" dirty="0">
                <a:latin typeface="Times New Roman"/>
                <a:cs typeface="Times New Roman"/>
              </a:rPr>
              <a:t> </a:t>
            </a:r>
            <a:r>
              <a:rPr lang="en-US" spc="-10" dirty="0">
                <a:latin typeface="Times New Roman"/>
                <a:cs typeface="Times New Roman"/>
              </a:rPr>
              <a:t>a</a:t>
            </a:r>
            <a:r>
              <a:rPr lang="en-US" spc="-90" dirty="0">
                <a:latin typeface="Times New Roman"/>
                <a:cs typeface="Times New Roman"/>
              </a:rPr>
              <a:t> </a:t>
            </a:r>
            <a:r>
              <a:rPr lang="en-US" spc="-15" dirty="0">
                <a:latin typeface="Times New Roman"/>
                <a:cs typeface="Times New Roman"/>
              </a:rPr>
              <a:t>profile</a:t>
            </a:r>
            <a:r>
              <a:rPr lang="en-US" spc="-90" dirty="0">
                <a:latin typeface="Times New Roman"/>
                <a:cs typeface="Times New Roman"/>
              </a:rPr>
              <a:t> </a:t>
            </a:r>
            <a:r>
              <a:rPr lang="en-US" spc="10" dirty="0">
                <a:latin typeface="Times New Roman"/>
                <a:cs typeface="Times New Roman"/>
              </a:rPr>
              <a:t>from</a:t>
            </a:r>
            <a:r>
              <a:rPr lang="en-US" spc="-90" dirty="0">
                <a:latin typeface="Times New Roman"/>
                <a:cs typeface="Times New Roman"/>
              </a:rPr>
              <a:t> </a:t>
            </a:r>
            <a:r>
              <a:rPr lang="en-US" spc="15" dirty="0">
                <a:latin typeface="Times New Roman"/>
                <a:cs typeface="Times New Roman"/>
              </a:rPr>
              <a:t>the</a:t>
            </a:r>
            <a:r>
              <a:rPr lang="en-US" spc="-85" dirty="0">
                <a:latin typeface="Times New Roman"/>
                <a:cs typeface="Times New Roman"/>
              </a:rPr>
              <a:t> </a:t>
            </a:r>
            <a:r>
              <a:rPr lang="en-US" spc="-15" dirty="0">
                <a:latin typeface="Times New Roman"/>
                <a:cs typeface="Times New Roman"/>
              </a:rPr>
              <a:t>list</a:t>
            </a:r>
            <a:r>
              <a:rPr lang="en-US" spc="-90" dirty="0">
                <a:latin typeface="Times New Roman"/>
                <a:cs typeface="Times New Roman"/>
              </a:rPr>
              <a:t> </a:t>
            </a:r>
            <a:r>
              <a:rPr lang="en-US" spc="-10" dirty="0">
                <a:latin typeface="Times New Roman"/>
                <a:cs typeface="Times New Roman"/>
              </a:rPr>
              <a:t>installs</a:t>
            </a:r>
            <a:r>
              <a:rPr lang="en-US" spc="-90" dirty="0">
                <a:latin typeface="Times New Roman"/>
                <a:cs typeface="Times New Roman"/>
              </a:rPr>
              <a:t> </a:t>
            </a:r>
            <a:r>
              <a:rPr lang="en-US" spc="15" dirty="0">
                <a:latin typeface="Times New Roman"/>
                <a:cs typeface="Times New Roman"/>
              </a:rPr>
              <a:t>the</a:t>
            </a:r>
            <a:r>
              <a:rPr lang="en-US" spc="-90" dirty="0">
                <a:latin typeface="Times New Roman"/>
                <a:cs typeface="Times New Roman"/>
              </a:rPr>
              <a:t> </a:t>
            </a:r>
            <a:r>
              <a:rPr lang="en-US" spc="-10" dirty="0">
                <a:latin typeface="Times New Roman"/>
                <a:cs typeface="Times New Roman"/>
              </a:rPr>
              <a:t>necessary </a:t>
            </a:r>
            <a:r>
              <a:rPr lang="en-US" spc="-275" dirty="0">
                <a:latin typeface="Times New Roman"/>
                <a:cs typeface="Times New Roman"/>
              </a:rPr>
              <a:t> </a:t>
            </a:r>
            <a:r>
              <a:rPr lang="en-US" spc="-20" dirty="0">
                <a:latin typeface="Times New Roman"/>
                <a:cs typeface="Times New Roman"/>
              </a:rPr>
              <a:t>packages, </a:t>
            </a:r>
            <a:r>
              <a:rPr lang="en-US" spc="15" dirty="0">
                <a:latin typeface="Times New Roman"/>
                <a:cs typeface="Times New Roman"/>
              </a:rPr>
              <a:t>the </a:t>
            </a:r>
            <a:r>
              <a:rPr lang="en-US" spc="-10" dirty="0">
                <a:latin typeface="Times New Roman"/>
                <a:cs typeface="Times New Roman"/>
              </a:rPr>
              <a:t>policy </a:t>
            </a:r>
            <a:r>
              <a:rPr lang="en-US" spc="5" dirty="0">
                <a:latin typeface="Times New Roman"/>
                <a:cs typeface="Times New Roman"/>
              </a:rPr>
              <a:t>restrictions </a:t>
            </a:r>
            <a:r>
              <a:rPr lang="en-US" spc="-5" dirty="0">
                <a:latin typeface="Times New Roman"/>
                <a:cs typeface="Times New Roman"/>
              </a:rPr>
              <a:t>are </a:t>
            </a:r>
            <a:r>
              <a:rPr lang="en-US" spc="25" dirty="0">
                <a:latin typeface="Times New Roman"/>
                <a:cs typeface="Times New Roman"/>
              </a:rPr>
              <a:t>not </a:t>
            </a:r>
            <a:r>
              <a:rPr lang="en-US" spc="-5" dirty="0">
                <a:latin typeface="Times New Roman"/>
                <a:cs typeface="Times New Roman"/>
              </a:rPr>
              <a:t>enforced </a:t>
            </a:r>
            <a:r>
              <a:rPr lang="en-US" spc="10" dirty="0">
                <a:latin typeface="Times New Roman"/>
                <a:cs typeface="Times New Roman"/>
              </a:rPr>
              <a:t>until </a:t>
            </a:r>
            <a:r>
              <a:rPr lang="en-US" dirty="0">
                <a:latin typeface="Times New Roman"/>
                <a:cs typeface="Times New Roman"/>
              </a:rPr>
              <a:t>they </a:t>
            </a:r>
            <a:r>
              <a:rPr lang="en-US" spc="-5" dirty="0">
                <a:latin typeface="Times New Roman"/>
                <a:cs typeface="Times New Roman"/>
              </a:rPr>
              <a:t>are enabled </a:t>
            </a:r>
            <a:r>
              <a:rPr lang="en-US" spc="25" dirty="0">
                <a:latin typeface="Times New Roman"/>
                <a:cs typeface="Times New Roman"/>
              </a:rPr>
              <a:t>on </a:t>
            </a:r>
            <a:r>
              <a:rPr lang="en-US" spc="15" dirty="0">
                <a:latin typeface="Times New Roman"/>
                <a:cs typeface="Times New Roman"/>
              </a:rPr>
              <a:t>the </a:t>
            </a:r>
            <a:r>
              <a:rPr lang="en-US" spc="25" dirty="0">
                <a:latin typeface="Times New Roman"/>
                <a:cs typeface="Times New Roman"/>
              </a:rPr>
              <a:t>running </a:t>
            </a:r>
            <a:r>
              <a:rPr lang="en-US" spc="-15" dirty="0">
                <a:latin typeface="Times New Roman"/>
                <a:cs typeface="Times New Roman"/>
              </a:rPr>
              <a:t>system. </a:t>
            </a:r>
            <a:r>
              <a:rPr lang="en-US" spc="-10" dirty="0">
                <a:latin typeface="Times New Roman"/>
                <a:cs typeface="Times New Roman"/>
              </a:rPr>
              <a:t> </a:t>
            </a:r>
            <a:r>
              <a:rPr lang="en-US" spc="-15" dirty="0">
                <a:latin typeface="Times New Roman"/>
                <a:cs typeface="Times New Roman"/>
              </a:rPr>
              <a:t>Unless</a:t>
            </a:r>
            <a:r>
              <a:rPr lang="en-US" spc="-45" dirty="0">
                <a:latin typeface="Times New Roman"/>
                <a:cs typeface="Times New Roman"/>
              </a:rPr>
              <a:t> </a:t>
            </a:r>
            <a:r>
              <a:rPr lang="en-US" spc="-10" dirty="0">
                <a:latin typeface="Times New Roman"/>
                <a:cs typeface="Times New Roman"/>
              </a:rPr>
              <a:t>you</a:t>
            </a:r>
            <a:r>
              <a:rPr lang="en-US" spc="-40" dirty="0">
                <a:latin typeface="Times New Roman"/>
                <a:cs typeface="Times New Roman"/>
              </a:rPr>
              <a:t> </a:t>
            </a:r>
            <a:r>
              <a:rPr lang="en-US" spc="-10" dirty="0">
                <a:latin typeface="Times New Roman"/>
                <a:cs typeface="Times New Roman"/>
              </a:rPr>
              <a:t>work</a:t>
            </a:r>
            <a:r>
              <a:rPr lang="en-US" spc="-45" dirty="0">
                <a:latin typeface="Times New Roman"/>
                <a:cs typeface="Times New Roman"/>
              </a:rPr>
              <a:t> </a:t>
            </a:r>
            <a:r>
              <a:rPr lang="en-US" spc="-10" dirty="0">
                <a:latin typeface="Times New Roman"/>
                <a:cs typeface="Times New Roman"/>
              </a:rPr>
              <a:t>for</a:t>
            </a:r>
            <a:r>
              <a:rPr lang="en-US" spc="-40" dirty="0">
                <a:latin typeface="Times New Roman"/>
                <a:cs typeface="Times New Roman"/>
              </a:rPr>
              <a:t> </a:t>
            </a:r>
            <a:r>
              <a:rPr lang="en-US" spc="-10" dirty="0">
                <a:latin typeface="Times New Roman"/>
                <a:cs typeface="Times New Roman"/>
              </a:rPr>
              <a:t>a</a:t>
            </a:r>
            <a:r>
              <a:rPr lang="en-US" spc="-45" dirty="0">
                <a:latin typeface="Times New Roman"/>
                <a:cs typeface="Times New Roman"/>
              </a:rPr>
              <a:t> </a:t>
            </a:r>
            <a:r>
              <a:rPr lang="en-US" spc="5" dirty="0">
                <a:latin typeface="Times New Roman"/>
                <a:cs typeface="Times New Roman"/>
              </a:rPr>
              <a:t>government</a:t>
            </a:r>
            <a:r>
              <a:rPr lang="en-US" spc="-40" dirty="0">
                <a:latin typeface="Times New Roman"/>
                <a:cs typeface="Times New Roman"/>
              </a:rPr>
              <a:t> </a:t>
            </a:r>
            <a:r>
              <a:rPr lang="en-US" dirty="0">
                <a:latin typeface="Times New Roman"/>
                <a:cs typeface="Times New Roman"/>
              </a:rPr>
              <a:t>entity</a:t>
            </a:r>
            <a:r>
              <a:rPr lang="en-US" spc="-40" dirty="0">
                <a:latin typeface="Times New Roman"/>
                <a:cs typeface="Times New Roman"/>
              </a:rPr>
              <a:t> </a:t>
            </a:r>
            <a:r>
              <a:rPr lang="en-US" spc="20" dirty="0">
                <a:latin typeface="Times New Roman"/>
                <a:cs typeface="Times New Roman"/>
              </a:rPr>
              <a:t>or</a:t>
            </a:r>
            <a:r>
              <a:rPr lang="en-US" spc="-45" dirty="0">
                <a:latin typeface="Times New Roman"/>
                <a:cs typeface="Times New Roman"/>
              </a:rPr>
              <a:t> </a:t>
            </a:r>
            <a:r>
              <a:rPr lang="en-US" spc="-5" dirty="0">
                <a:latin typeface="Times New Roman"/>
                <a:cs typeface="Times New Roman"/>
              </a:rPr>
              <a:t>company</a:t>
            </a:r>
            <a:r>
              <a:rPr lang="en-US" spc="-40" dirty="0">
                <a:latin typeface="Times New Roman"/>
                <a:cs typeface="Times New Roman"/>
              </a:rPr>
              <a:t> </a:t>
            </a:r>
            <a:r>
              <a:rPr lang="en-US" spc="15" dirty="0">
                <a:latin typeface="Times New Roman"/>
                <a:cs typeface="Times New Roman"/>
              </a:rPr>
              <a:t>that</a:t>
            </a:r>
            <a:r>
              <a:rPr lang="en-US" spc="-45" dirty="0">
                <a:latin typeface="Times New Roman"/>
                <a:cs typeface="Times New Roman"/>
              </a:rPr>
              <a:t> </a:t>
            </a:r>
            <a:r>
              <a:rPr lang="en-US" spc="5" dirty="0">
                <a:latin typeface="Times New Roman"/>
                <a:cs typeface="Times New Roman"/>
              </a:rPr>
              <a:t>mandates</a:t>
            </a:r>
            <a:r>
              <a:rPr lang="en-US" spc="-40" dirty="0">
                <a:latin typeface="Times New Roman"/>
                <a:cs typeface="Times New Roman"/>
              </a:rPr>
              <a:t> </a:t>
            </a:r>
            <a:r>
              <a:rPr lang="en-US" spc="5" dirty="0">
                <a:latin typeface="Times New Roman"/>
                <a:cs typeface="Times New Roman"/>
              </a:rPr>
              <a:t>this</a:t>
            </a:r>
            <a:r>
              <a:rPr lang="en-US" spc="-45" dirty="0">
                <a:latin typeface="Times New Roman"/>
                <a:cs typeface="Times New Roman"/>
              </a:rPr>
              <a:t> </a:t>
            </a:r>
            <a:r>
              <a:rPr lang="en-US" spc="-35" dirty="0">
                <a:latin typeface="Times New Roman"/>
                <a:cs typeface="Times New Roman"/>
              </a:rPr>
              <a:t>level</a:t>
            </a:r>
            <a:r>
              <a:rPr lang="en-US" spc="-40" dirty="0">
                <a:latin typeface="Times New Roman"/>
                <a:cs typeface="Times New Roman"/>
              </a:rPr>
              <a:t> </a:t>
            </a:r>
            <a:r>
              <a:rPr lang="en-US" spc="-25" dirty="0">
                <a:latin typeface="Times New Roman"/>
                <a:cs typeface="Times New Roman"/>
              </a:rPr>
              <a:t>of</a:t>
            </a:r>
            <a:r>
              <a:rPr lang="en-US" spc="-40" dirty="0">
                <a:latin typeface="Times New Roman"/>
                <a:cs typeface="Times New Roman"/>
              </a:rPr>
              <a:t> </a:t>
            </a:r>
            <a:r>
              <a:rPr lang="en-US" spc="-15" dirty="0">
                <a:latin typeface="Times New Roman"/>
                <a:cs typeface="Times New Roman"/>
              </a:rPr>
              <a:t>security,</a:t>
            </a:r>
            <a:r>
              <a:rPr lang="en-US" spc="-45" dirty="0">
                <a:latin typeface="Times New Roman"/>
                <a:cs typeface="Times New Roman"/>
              </a:rPr>
              <a:t> </a:t>
            </a:r>
            <a:r>
              <a:rPr lang="en-US" dirty="0">
                <a:latin typeface="Times New Roman"/>
                <a:cs typeface="Times New Roman"/>
              </a:rPr>
              <a:t>it</a:t>
            </a:r>
            <a:r>
              <a:rPr lang="en-US" spc="-40" dirty="0">
                <a:latin typeface="Times New Roman"/>
                <a:cs typeface="Times New Roman"/>
              </a:rPr>
              <a:t> </a:t>
            </a:r>
            <a:r>
              <a:rPr lang="en-US" spc="-25" dirty="0">
                <a:latin typeface="Times New Roman"/>
                <a:cs typeface="Times New Roman"/>
              </a:rPr>
              <a:t>is</a:t>
            </a:r>
            <a:r>
              <a:rPr lang="en-US" spc="-45" dirty="0">
                <a:latin typeface="Times New Roman"/>
                <a:cs typeface="Times New Roman"/>
              </a:rPr>
              <a:t> </a:t>
            </a:r>
            <a:r>
              <a:rPr lang="en-US" spc="25" dirty="0">
                <a:latin typeface="Times New Roman"/>
                <a:cs typeface="Times New Roman"/>
              </a:rPr>
              <a:t>not </a:t>
            </a:r>
            <a:r>
              <a:rPr lang="en-US" spc="-275" dirty="0">
                <a:latin typeface="Times New Roman"/>
                <a:cs typeface="Times New Roman"/>
              </a:rPr>
              <a:t> </a:t>
            </a:r>
            <a:r>
              <a:rPr lang="en-US" spc="-10" dirty="0">
                <a:latin typeface="Times New Roman"/>
                <a:cs typeface="Times New Roman"/>
              </a:rPr>
              <a:t>necessary</a:t>
            </a:r>
            <a:r>
              <a:rPr lang="en-US" spc="-35" dirty="0">
                <a:latin typeface="Times New Roman"/>
                <a:cs typeface="Times New Roman"/>
              </a:rPr>
              <a:t> </a:t>
            </a:r>
            <a:r>
              <a:rPr lang="en-US" spc="15" dirty="0">
                <a:latin typeface="Times New Roman"/>
                <a:cs typeface="Times New Roman"/>
              </a:rPr>
              <a:t>to</a:t>
            </a:r>
            <a:r>
              <a:rPr lang="en-US" spc="-30" dirty="0">
                <a:latin typeface="Times New Roman"/>
                <a:cs typeface="Times New Roman"/>
              </a:rPr>
              <a:t> </a:t>
            </a:r>
            <a:r>
              <a:rPr lang="en-US" spc="-15" dirty="0">
                <a:latin typeface="Times New Roman"/>
                <a:cs typeface="Times New Roman"/>
              </a:rPr>
              <a:t>select</a:t>
            </a:r>
            <a:r>
              <a:rPr lang="en-US" spc="-30" dirty="0">
                <a:latin typeface="Times New Roman"/>
                <a:cs typeface="Times New Roman"/>
              </a:rPr>
              <a:t> </a:t>
            </a:r>
            <a:r>
              <a:rPr lang="en-US" spc="-10" dirty="0">
                <a:latin typeface="Times New Roman"/>
                <a:cs typeface="Times New Roman"/>
              </a:rPr>
              <a:t>a</a:t>
            </a:r>
            <a:r>
              <a:rPr lang="en-US" spc="-30" dirty="0">
                <a:latin typeface="Times New Roman"/>
                <a:cs typeface="Times New Roman"/>
              </a:rPr>
              <a:t> </a:t>
            </a:r>
            <a:r>
              <a:rPr lang="en-US" spc="-10" dirty="0">
                <a:latin typeface="Times New Roman"/>
                <a:cs typeface="Times New Roman"/>
              </a:rPr>
              <a:t>policy</a:t>
            </a:r>
            <a:r>
              <a:rPr lang="en-US" spc="-30" dirty="0">
                <a:latin typeface="Times New Roman"/>
                <a:cs typeface="Times New Roman"/>
              </a:rPr>
              <a:t> </a:t>
            </a:r>
            <a:r>
              <a:rPr lang="en-US" spc="25" dirty="0">
                <a:latin typeface="Times New Roman"/>
                <a:cs typeface="Times New Roman"/>
              </a:rPr>
              <a:t>on</a:t>
            </a:r>
            <a:r>
              <a:rPr lang="en-US" spc="-30" dirty="0">
                <a:latin typeface="Times New Roman"/>
                <a:cs typeface="Times New Roman"/>
              </a:rPr>
              <a:t> </a:t>
            </a:r>
            <a:r>
              <a:rPr lang="en-US" spc="5" dirty="0">
                <a:latin typeface="Times New Roman"/>
                <a:cs typeface="Times New Roman"/>
              </a:rPr>
              <a:t>this</a:t>
            </a:r>
            <a:r>
              <a:rPr lang="en-US" spc="-30" dirty="0">
                <a:latin typeface="Times New Roman"/>
                <a:cs typeface="Times New Roman"/>
              </a:rPr>
              <a:t> </a:t>
            </a:r>
            <a:r>
              <a:rPr lang="en-US" spc="-5" dirty="0">
                <a:latin typeface="Times New Roman"/>
                <a:cs typeface="Times New Roman"/>
              </a:rPr>
              <a:t>screen.</a:t>
            </a:r>
            <a:endParaRPr lang="en-US" dirty="0">
              <a:latin typeface="Times New Roman"/>
              <a:cs typeface="Times New Roman"/>
            </a:endParaRPr>
          </a:p>
          <a:p>
            <a:pPr marL="298450" marR="5080" indent="-285750" algn="just">
              <a:lnSpc>
                <a:spcPct val="100000"/>
              </a:lnSpc>
              <a:spcBef>
                <a:spcPts val="755"/>
              </a:spcBef>
              <a:buFont typeface="Wingdings" panose="05000000000000000000" pitchFamily="2" charset="2"/>
              <a:buChar char="v"/>
            </a:pPr>
            <a:r>
              <a:rPr lang="en-US" spc="-30" dirty="0">
                <a:latin typeface="Times New Roman"/>
                <a:cs typeface="Times New Roman"/>
              </a:rPr>
              <a:t>The</a:t>
            </a:r>
            <a:r>
              <a:rPr lang="en-US" spc="-55" dirty="0">
                <a:latin typeface="Times New Roman"/>
                <a:cs typeface="Times New Roman"/>
              </a:rPr>
              <a:t> </a:t>
            </a:r>
            <a:r>
              <a:rPr lang="en-US" dirty="0" smtClean="0">
                <a:latin typeface="Times New Roman"/>
                <a:cs typeface="Times New Roman"/>
              </a:rPr>
              <a:t>K dump</a:t>
            </a:r>
            <a:r>
              <a:rPr lang="en-US" spc="-55" dirty="0" smtClean="0">
                <a:latin typeface="Times New Roman"/>
                <a:cs typeface="Times New Roman"/>
              </a:rPr>
              <a:t> </a:t>
            </a:r>
            <a:r>
              <a:rPr lang="en-US" spc="-15" dirty="0">
                <a:latin typeface="Times New Roman"/>
                <a:cs typeface="Times New Roman"/>
              </a:rPr>
              <a:t>feature,</a:t>
            </a:r>
            <a:r>
              <a:rPr lang="en-US" spc="-55" dirty="0">
                <a:latin typeface="Times New Roman"/>
                <a:cs typeface="Times New Roman"/>
              </a:rPr>
              <a:t> </a:t>
            </a:r>
            <a:r>
              <a:rPr lang="en-US" spc="5" dirty="0">
                <a:latin typeface="Times New Roman"/>
                <a:cs typeface="Times New Roman"/>
              </a:rPr>
              <a:t>when</a:t>
            </a:r>
            <a:r>
              <a:rPr lang="en-US" spc="-55" dirty="0">
                <a:latin typeface="Times New Roman"/>
                <a:cs typeface="Times New Roman"/>
              </a:rPr>
              <a:t> </a:t>
            </a:r>
            <a:r>
              <a:rPr lang="en-US" spc="-5" dirty="0">
                <a:latin typeface="Times New Roman"/>
                <a:cs typeface="Times New Roman"/>
              </a:rPr>
              <a:t>enabled,</a:t>
            </a:r>
            <a:r>
              <a:rPr lang="en-US" spc="-55" dirty="0">
                <a:latin typeface="Times New Roman"/>
                <a:cs typeface="Times New Roman"/>
              </a:rPr>
              <a:t> </a:t>
            </a:r>
            <a:r>
              <a:rPr lang="en-US" spc="-10" dirty="0">
                <a:latin typeface="Times New Roman"/>
                <a:cs typeface="Times New Roman"/>
              </a:rPr>
              <a:t>writes</a:t>
            </a:r>
            <a:r>
              <a:rPr lang="en-US" spc="-55" dirty="0">
                <a:latin typeface="Times New Roman"/>
                <a:cs typeface="Times New Roman"/>
              </a:rPr>
              <a:t> </a:t>
            </a:r>
            <a:r>
              <a:rPr lang="en-US" spc="15" dirty="0">
                <a:latin typeface="Times New Roman"/>
                <a:cs typeface="Times New Roman"/>
              </a:rPr>
              <a:t>out</a:t>
            </a:r>
            <a:r>
              <a:rPr lang="en-US" spc="-50" dirty="0">
                <a:latin typeface="Times New Roman"/>
                <a:cs typeface="Times New Roman"/>
              </a:rPr>
              <a:t> </a:t>
            </a:r>
            <a:r>
              <a:rPr lang="en-US" spc="15" dirty="0">
                <a:latin typeface="Times New Roman"/>
                <a:cs typeface="Times New Roman"/>
              </a:rPr>
              <a:t>the</a:t>
            </a:r>
            <a:r>
              <a:rPr lang="en-US" spc="-55" dirty="0">
                <a:latin typeface="Times New Roman"/>
                <a:cs typeface="Times New Roman"/>
              </a:rPr>
              <a:t> </a:t>
            </a:r>
            <a:r>
              <a:rPr lang="en-US" spc="-10" dirty="0">
                <a:latin typeface="Times New Roman"/>
                <a:cs typeface="Times New Roman"/>
              </a:rPr>
              <a:t>state</a:t>
            </a:r>
            <a:r>
              <a:rPr lang="en-US" spc="-55" dirty="0">
                <a:latin typeface="Times New Roman"/>
                <a:cs typeface="Times New Roman"/>
              </a:rPr>
              <a:t> </a:t>
            </a:r>
            <a:r>
              <a:rPr lang="en-US" spc="-25" dirty="0">
                <a:latin typeface="Times New Roman"/>
                <a:cs typeface="Times New Roman"/>
              </a:rPr>
              <a:t>of</a:t>
            </a:r>
            <a:r>
              <a:rPr lang="en-US" spc="-55" dirty="0">
                <a:latin typeface="Times New Roman"/>
                <a:cs typeface="Times New Roman"/>
              </a:rPr>
              <a:t> </a:t>
            </a:r>
            <a:r>
              <a:rPr lang="en-US" spc="15" dirty="0">
                <a:latin typeface="Times New Roman"/>
                <a:cs typeface="Times New Roman"/>
              </a:rPr>
              <a:t>the</a:t>
            </a:r>
            <a:r>
              <a:rPr lang="en-US" spc="-55" dirty="0">
                <a:latin typeface="Times New Roman"/>
                <a:cs typeface="Times New Roman"/>
              </a:rPr>
              <a:t> </a:t>
            </a:r>
            <a:r>
              <a:rPr lang="en-US" spc="5" dirty="0">
                <a:latin typeface="Times New Roman"/>
                <a:cs typeface="Times New Roman"/>
              </a:rPr>
              <a:t>operating</a:t>
            </a:r>
            <a:r>
              <a:rPr lang="en-US" spc="-55" dirty="0">
                <a:latin typeface="Times New Roman"/>
                <a:cs typeface="Times New Roman"/>
              </a:rPr>
              <a:t> </a:t>
            </a:r>
            <a:r>
              <a:rPr lang="en-US" spc="-15" dirty="0">
                <a:latin typeface="Times New Roman"/>
                <a:cs typeface="Times New Roman"/>
              </a:rPr>
              <a:t>system</a:t>
            </a:r>
            <a:r>
              <a:rPr lang="en-US" spc="-50" dirty="0">
                <a:latin typeface="Times New Roman"/>
                <a:cs typeface="Times New Roman"/>
              </a:rPr>
              <a:t> </a:t>
            </a:r>
            <a:r>
              <a:rPr lang="en-US" dirty="0">
                <a:latin typeface="Times New Roman"/>
                <a:cs typeface="Times New Roman"/>
              </a:rPr>
              <a:t>kernel</a:t>
            </a:r>
            <a:r>
              <a:rPr lang="en-US" spc="-55" dirty="0">
                <a:latin typeface="Times New Roman"/>
                <a:cs typeface="Times New Roman"/>
              </a:rPr>
              <a:t> </a:t>
            </a:r>
            <a:r>
              <a:rPr lang="en-US" spc="20" dirty="0">
                <a:latin typeface="Times New Roman"/>
                <a:cs typeface="Times New Roman"/>
              </a:rPr>
              <a:t>in</a:t>
            </a:r>
            <a:r>
              <a:rPr lang="en-US" spc="-55" dirty="0">
                <a:latin typeface="Times New Roman"/>
                <a:cs typeface="Times New Roman"/>
              </a:rPr>
              <a:t> </a:t>
            </a:r>
            <a:r>
              <a:rPr lang="en-US" spc="15" dirty="0">
                <a:latin typeface="Times New Roman"/>
                <a:cs typeface="Times New Roman"/>
              </a:rPr>
              <a:t>the</a:t>
            </a:r>
            <a:r>
              <a:rPr lang="en-US" spc="-55" dirty="0">
                <a:latin typeface="Times New Roman"/>
                <a:cs typeface="Times New Roman"/>
              </a:rPr>
              <a:t> </a:t>
            </a:r>
            <a:r>
              <a:rPr lang="en-US" spc="-10" dirty="0">
                <a:latin typeface="Times New Roman"/>
                <a:cs typeface="Times New Roman"/>
              </a:rPr>
              <a:t>event </a:t>
            </a:r>
            <a:r>
              <a:rPr lang="en-US" spc="-275" dirty="0">
                <a:latin typeface="Times New Roman"/>
                <a:cs typeface="Times New Roman"/>
              </a:rPr>
              <a:t> </a:t>
            </a:r>
            <a:r>
              <a:rPr lang="en-US" spc="-25" dirty="0">
                <a:latin typeface="Times New Roman"/>
                <a:cs typeface="Times New Roman"/>
              </a:rPr>
              <a:t>of </a:t>
            </a:r>
            <a:r>
              <a:rPr lang="en-US" spc="-10" dirty="0">
                <a:latin typeface="Times New Roman"/>
                <a:cs typeface="Times New Roman"/>
              </a:rPr>
              <a:t>a </a:t>
            </a:r>
            <a:r>
              <a:rPr lang="en-US" spc="-15" dirty="0">
                <a:latin typeface="Times New Roman"/>
                <a:cs typeface="Times New Roman"/>
              </a:rPr>
              <a:t>system </a:t>
            </a:r>
            <a:r>
              <a:rPr lang="en-US" spc="-5" dirty="0">
                <a:latin typeface="Times New Roman"/>
                <a:cs typeface="Times New Roman"/>
              </a:rPr>
              <a:t>crash. </a:t>
            </a:r>
            <a:r>
              <a:rPr lang="en-US" spc="-25" dirty="0">
                <a:latin typeface="Times New Roman"/>
                <a:cs typeface="Times New Roman"/>
              </a:rPr>
              <a:t>This </a:t>
            </a:r>
            <a:r>
              <a:rPr lang="en-US" spc="25" dirty="0">
                <a:latin typeface="Times New Roman"/>
                <a:cs typeface="Times New Roman"/>
              </a:rPr>
              <a:t>dump </a:t>
            </a:r>
            <a:r>
              <a:rPr lang="en-US" spc="-35" dirty="0">
                <a:latin typeface="Times New Roman"/>
                <a:cs typeface="Times New Roman"/>
              </a:rPr>
              <a:t>file </a:t>
            </a:r>
            <a:r>
              <a:rPr lang="en-US" dirty="0">
                <a:latin typeface="Times New Roman"/>
                <a:cs typeface="Times New Roman"/>
              </a:rPr>
              <a:t>can </a:t>
            </a:r>
            <a:r>
              <a:rPr lang="en-US" spc="-5" dirty="0">
                <a:latin typeface="Times New Roman"/>
                <a:cs typeface="Times New Roman"/>
              </a:rPr>
              <a:t>be </a:t>
            </a:r>
            <a:r>
              <a:rPr lang="en-US" spc="-10" dirty="0">
                <a:latin typeface="Times New Roman"/>
                <a:cs typeface="Times New Roman"/>
              </a:rPr>
              <a:t>useful </a:t>
            </a:r>
            <a:r>
              <a:rPr lang="en-US" spc="20" dirty="0">
                <a:latin typeface="Times New Roman"/>
                <a:cs typeface="Times New Roman"/>
              </a:rPr>
              <a:t>in </a:t>
            </a:r>
            <a:r>
              <a:rPr lang="en-US" spc="-5" dirty="0">
                <a:latin typeface="Times New Roman"/>
                <a:cs typeface="Times New Roman"/>
              </a:rPr>
              <a:t>identifying </a:t>
            </a:r>
            <a:r>
              <a:rPr lang="en-US" spc="15" dirty="0">
                <a:latin typeface="Times New Roman"/>
                <a:cs typeface="Times New Roman"/>
              </a:rPr>
              <a:t>the </a:t>
            </a:r>
            <a:r>
              <a:rPr lang="en-US" spc="-15" dirty="0">
                <a:latin typeface="Times New Roman"/>
                <a:cs typeface="Times New Roman"/>
              </a:rPr>
              <a:t>cause </a:t>
            </a:r>
            <a:r>
              <a:rPr lang="en-US" spc="-25" dirty="0">
                <a:latin typeface="Times New Roman"/>
                <a:cs typeface="Times New Roman"/>
              </a:rPr>
              <a:t>of </a:t>
            </a:r>
            <a:r>
              <a:rPr lang="en-US" spc="-10" dirty="0">
                <a:latin typeface="Times New Roman"/>
                <a:cs typeface="Times New Roman"/>
              </a:rPr>
              <a:t>a </a:t>
            </a:r>
            <a:r>
              <a:rPr lang="en-US" dirty="0">
                <a:latin typeface="Times New Roman"/>
                <a:cs typeface="Times New Roman"/>
              </a:rPr>
              <a:t>crash </a:t>
            </a:r>
            <a:r>
              <a:rPr lang="en-US" spc="15" dirty="0">
                <a:latin typeface="Times New Roman"/>
                <a:cs typeface="Times New Roman"/>
              </a:rPr>
              <a:t>but </a:t>
            </a:r>
            <a:r>
              <a:rPr lang="en-US" spc="-10" dirty="0">
                <a:latin typeface="Times New Roman"/>
                <a:cs typeface="Times New Roman"/>
              </a:rPr>
              <a:t>takes </a:t>
            </a:r>
            <a:r>
              <a:rPr lang="en-US" spc="20" dirty="0">
                <a:latin typeface="Times New Roman"/>
                <a:cs typeface="Times New Roman"/>
              </a:rPr>
              <a:t>up </a:t>
            </a:r>
            <a:r>
              <a:rPr lang="en-US" spc="25" dirty="0">
                <a:latin typeface="Times New Roman"/>
                <a:cs typeface="Times New Roman"/>
              </a:rPr>
              <a:t> </a:t>
            </a:r>
            <a:r>
              <a:rPr lang="en-US" spc="-15" dirty="0">
                <a:latin typeface="Times New Roman"/>
                <a:cs typeface="Times New Roman"/>
              </a:rPr>
              <a:t>system </a:t>
            </a:r>
            <a:r>
              <a:rPr lang="en-US" spc="10" dirty="0">
                <a:latin typeface="Times New Roman"/>
                <a:cs typeface="Times New Roman"/>
              </a:rPr>
              <a:t>memory </a:t>
            </a:r>
            <a:r>
              <a:rPr lang="en-US" spc="5" dirty="0">
                <a:latin typeface="Times New Roman"/>
                <a:cs typeface="Times New Roman"/>
              </a:rPr>
              <a:t>when </a:t>
            </a:r>
            <a:r>
              <a:rPr lang="en-US" spc="-5" dirty="0">
                <a:latin typeface="Times New Roman"/>
                <a:cs typeface="Times New Roman"/>
              </a:rPr>
              <a:t>enabled. </a:t>
            </a:r>
            <a:r>
              <a:rPr lang="en-US" spc="-15" dirty="0">
                <a:latin typeface="Times New Roman"/>
                <a:cs typeface="Times New Roman"/>
              </a:rPr>
              <a:t>Unless </a:t>
            </a:r>
            <a:r>
              <a:rPr lang="en-US" spc="10" dirty="0">
                <a:latin typeface="Times New Roman"/>
                <a:cs typeface="Times New Roman"/>
              </a:rPr>
              <a:t>memory </a:t>
            </a:r>
            <a:r>
              <a:rPr lang="en-US" spc="-25" dirty="0">
                <a:latin typeface="Times New Roman"/>
                <a:cs typeface="Times New Roman"/>
              </a:rPr>
              <a:t>is </a:t>
            </a:r>
            <a:r>
              <a:rPr lang="en-US" dirty="0">
                <a:latin typeface="Times New Roman"/>
                <a:cs typeface="Times New Roman"/>
              </a:rPr>
              <a:t>limited </a:t>
            </a:r>
            <a:r>
              <a:rPr lang="en-US" spc="25" dirty="0">
                <a:latin typeface="Times New Roman"/>
                <a:cs typeface="Times New Roman"/>
              </a:rPr>
              <a:t>on </a:t>
            </a:r>
            <a:r>
              <a:rPr lang="en-US" dirty="0">
                <a:latin typeface="Times New Roman"/>
                <a:cs typeface="Times New Roman"/>
              </a:rPr>
              <a:t>your </a:t>
            </a:r>
            <a:r>
              <a:rPr lang="en-US" spc="-15" dirty="0">
                <a:latin typeface="Times New Roman"/>
                <a:cs typeface="Times New Roman"/>
              </a:rPr>
              <a:t>system, </a:t>
            </a:r>
            <a:r>
              <a:rPr lang="en-US" spc="5" dirty="0">
                <a:latin typeface="Times New Roman"/>
                <a:cs typeface="Times New Roman"/>
              </a:rPr>
              <a:t>this </a:t>
            </a:r>
            <a:r>
              <a:rPr lang="en-US" dirty="0">
                <a:latin typeface="Times New Roman"/>
                <a:cs typeface="Times New Roman"/>
              </a:rPr>
              <a:t>can </a:t>
            </a:r>
            <a:r>
              <a:rPr lang="en-US" spc="-5" dirty="0">
                <a:latin typeface="Times New Roman"/>
                <a:cs typeface="Times New Roman"/>
              </a:rPr>
              <a:t>be </a:t>
            </a:r>
            <a:r>
              <a:rPr lang="en-US" spc="-25" dirty="0">
                <a:latin typeface="Times New Roman"/>
                <a:cs typeface="Times New Roman"/>
              </a:rPr>
              <a:t>left </a:t>
            </a:r>
            <a:r>
              <a:rPr lang="en-US" spc="20" dirty="0">
                <a:latin typeface="Times New Roman"/>
                <a:cs typeface="Times New Roman"/>
              </a:rPr>
              <a:t>in </a:t>
            </a:r>
            <a:r>
              <a:rPr lang="en-US" spc="15" dirty="0">
                <a:latin typeface="Times New Roman"/>
                <a:cs typeface="Times New Roman"/>
              </a:rPr>
              <a:t>the </a:t>
            </a:r>
            <a:r>
              <a:rPr lang="en-US" spc="20" dirty="0">
                <a:latin typeface="Times New Roman"/>
                <a:cs typeface="Times New Roman"/>
              </a:rPr>
              <a:t> </a:t>
            </a:r>
            <a:r>
              <a:rPr lang="en-US" spc="-5" dirty="0">
                <a:latin typeface="Times New Roman"/>
                <a:cs typeface="Times New Roman"/>
              </a:rPr>
              <a:t>enabled</a:t>
            </a:r>
            <a:r>
              <a:rPr lang="en-US" spc="-35" dirty="0">
                <a:latin typeface="Times New Roman"/>
                <a:cs typeface="Times New Roman"/>
              </a:rPr>
              <a:t> </a:t>
            </a:r>
            <a:r>
              <a:rPr lang="en-US" spc="-15" dirty="0">
                <a:latin typeface="Times New Roman"/>
                <a:cs typeface="Times New Roman"/>
              </a:rPr>
              <a:t>state.</a:t>
            </a:r>
            <a:endParaRPr lang="en-US" dirty="0">
              <a:latin typeface="Times New Roman"/>
              <a:cs typeface="Times New Roman"/>
            </a:endParaRPr>
          </a:p>
          <a:p>
            <a:pPr marL="298450" marR="5715" indent="-285750" algn="just">
              <a:lnSpc>
                <a:spcPct val="100000"/>
              </a:lnSpc>
              <a:spcBef>
                <a:spcPts val="755"/>
              </a:spcBef>
              <a:buFont typeface="Wingdings" panose="05000000000000000000" pitchFamily="2" charset="2"/>
              <a:buChar char="v"/>
            </a:pPr>
            <a:r>
              <a:rPr lang="en-US" spc="-10" dirty="0">
                <a:latin typeface="Times New Roman"/>
                <a:cs typeface="Times New Roman"/>
              </a:rPr>
              <a:t>Having </a:t>
            </a:r>
            <a:r>
              <a:rPr lang="en-US" spc="-5" dirty="0">
                <a:latin typeface="Times New Roman"/>
                <a:cs typeface="Times New Roman"/>
              </a:rPr>
              <a:t>configured </a:t>
            </a:r>
            <a:r>
              <a:rPr lang="en-US" spc="15" dirty="0">
                <a:latin typeface="Times New Roman"/>
                <a:cs typeface="Times New Roman"/>
              </a:rPr>
              <a:t>the </a:t>
            </a:r>
            <a:r>
              <a:rPr lang="en-US" spc="-15" dirty="0">
                <a:latin typeface="Times New Roman"/>
                <a:cs typeface="Times New Roman"/>
              </a:rPr>
              <a:t>basic </a:t>
            </a:r>
            <a:r>
              <a:rPr lang="en-US" spc="-5" dirty="0">
                <a:latin typeface="Times New Roman"/>
                <a:cs typeface="Times New Roman"/>
              </a:rPr>
              <a:t>settings, </a:t>
            </a:r>
            <a:r>
              <a:rPr lang="en-US" spc="15" dirty="0">
                <a:latin typeface="Times New Roman"/>
                <a:cs typeface="Times New Roman"/>
              </a:rPr>
              <a:t>the </a:t>
            </a:r>
            <a:r>
              <a:rPr lang="en-US" spc="5" dirty="0">
                <a:latin typeface="Times New Roman"/>
                <a:cs typeface="Times New Roman"/>
              </a:rPr>
              <a:t>next </a:t>
            </a:r>
            <a:r>
              <a:rPr lang="en-US" spc="-5" dirty="0">
                <a:latin typeface="Times New Roman"/>
                <a:cs typeface="Times New Roman"/>
              </a:rPr>
              <a:t>step </a:t>
            </a:r>
            <a:r>
              <a:rPr lang="en-US" spc="-25" dirty="0">
                <a:latin typeface="Times New Roman"/>
                <a:cs typeface="Times New Roman"/>
              </a:rPr>
              <a:t>is </a:t>
            </a:r>
            <a:r>
              <a:rPr lang="en-US" spc="15" dirty="0">
                <a:latin typeface="Times New Roman"/>
                <a:cs typeface="Times New Roman"/>
              </a:rPr>
              <a:t>to </a:t>
            </a:r>
            <a:r>
              <a:rPr lang="en-US" spc="-5" dirty="0">
                <a:latin typeface="Times New Roman"/>
                <a:cs typeface="Times New Roman"/>
              </a:rPr>
              <a:t>decide </a:t>
            </a:r>
            <a:r>
              <a:rPr lang="en-US" spc="-10" dirty="0">
                <a:latin typeface="Times New Roman"/>
                <a:cs typeface="Times New Roman"/>
              </a:rPr>
              <a:t>how </a:t>
            </a:r>
            <a:r>
              <a:rPr lang="en-US" spc="15" dirty="0">
                <a:latin typeface="Times New Roman"/>
                <a:cs typeface="Times New Roman"/>
              </a:rPr>
              <a:t>the hard </a:t>
            </a:r>
            <a:r>
              <a:rPr lang="en-US" spc="-5" dirty="0">
                <a:latin typeface="Times New Roman"/>
                <a:cs typeface="Times New Roman"/>
              </a:rPr>
              <a:t>disk drive </a:t>
            </a:r>
            <a:r>
              <a:rPr lang="en-US" spc="-30" dirty="0">
                <a:latin typeface="Times New Roman"/>
                <a:cs typeface="Times New Roman"/>
              </a:rPr>
              <a:t>will </a:t>
            </a:r>
            <a:r>
              <a:rPr lang="en-US" spc="-5" dirty="0">
                <a:latin typeface="Times New Roman"/>
                <a:cs typeface="Times New Roman"/>
              </a:rPr>
              <a:t>be </a:t>
            </a:r>
            <a:r>
              <a:rPr lang="en-US" dirty="0">
                <a:latin typeface="Times New Roman"/>
                <a:cs typeface="Times New Roman"/>
              </a:rPr>
              <a:t> </a:t>
            </a:r>
            <a:r>
              <a:rPr lang="en-US" spc="10" dirty="0">
                <a:latin typeface="Times New Roman"/>
                <a:cs typeface="Times New Roman"/>
              </a:rPr>
              <a:t>partitioned</a:t>
            </a:r>
            <a:r>
              <a:rPr lang="en-US" spc="-35" dirty="0">
                <a:latin typeface="Times New Roman"/>
                <a:cs typeface="Times New Roman"/>
              </a:rPr>
              <a:t> </a:t>
            </a:r>
            <a:r>
              <a:rPr lang="en-US" spc="15" dirty="0">
                <a:latin typeface="Times New Roman"/>
                <a:cs typeface="Times New Roman"/>
              </a:rPr>
              <a:t>to</a:t>
            </a:r>
            <a:r>
              <a:rPr lang="en-US" spc="-30" dirty="0">
                <a:latin typeface="Times New Roman"/>
                <a:cs typeface="Times New Roman"/>
              </a:rPr>
              <a:t> </a:t>
            </a:r>
            <a:r>
              <a:rPr lang="en-US" spc="5" dirty="0">
                <a:latin typeface="Times New Roman"/>
                <a:cs typeface="Times New Roman"/>
              </a:rPr>
              <a:t>accommodate</a:t>
            </a:r>
            <a:r>
              <a:rPr lang="en-US" spc="-30"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spc="5" dirty="0">
                <a:latin typeface="Times New Roman"/>
                <a:cs typeface="Times New Roman"/>
              </a:rPr>
              <a:t>operating</a:t>
            </a:r>
            <a:r>
              <a:rPr lang="en-US" spc="-30" dirty="0">
                <a:latin typeface="Times New Roman"/>
                <a:cs typeface="Times New Roman"/>
              </a:rPr>
              <a:t> </a:t>
            </a:r>
            <a:r>
              <a:rPr lang="en-US" spc="-15" dirty="0">
                <a:latin typeface="Times New Roman"/>
                <a:cs typeface="Times New Roman"/>
              </a:rPr>
              <a:t>system.</a:t>
            </a:r>
            <a:endParaRPr lang="en-US" dirty="0">
              <a:latin typeface="Times New Roman"/>
              <a:cs typeface="Times New Roman"/>
            </a:endParaRPr>
          </a:p>
          <a:p>
            <a:pPr marL="12700">
              <a:lnSpc>
                <a:spcPct val="100000"/>
              </a:lnSpc>
              <a:spcBef>
                <a:spcPts val="430"/>
              </a:spcBef>
            </a:pPr>
            <a:r>
              <a:rPr lang="en-US" spc="-30" dirty="0">
                <a:latin typeface="Times New Roman"/>
                <a:cs typeface="Times New Roman"/>
              </a:rPr>
              <a:t>3.4</a:t>
            </a:r>
            <a:r>
              <a:rPr lang="en-US" spc="-40" dirty="0">
                <a:latin typeface="Times New Roman"/>
                <a:cs typeface="Times New Roman"/>
              </a:rPr>
              <a:t> </a:t>
            </a:r>
            <a:r>
              <a:rPr lang="en-US" spc="5" dirty="0">
                <a:latin typeface="Times New Roman"/>
                <a:cs typeface="Times New Roman"/>
              </a:rPr>
              <a:t>Partitioning</a:t>
            </a:r>
            <a:r>
              <a:rPr lang="en-US" spc="-35" dirty="0">
                <a:latin typeface="Times New Roman"/>
                <a:cs typeface="Times New Roman"/>
              </a:rPr>
              <a:t> </a:t>
            </a:r>
            <a:r>
              <a:rPr lang="en-US" spc="-10" dirty="0">
                <a:latin typeface="Times New Roman"/>
                <a:cs typeface="Times New Roman"/>
              </a:rPr>
              <a:t>a</a:t>
            </a:r>
            <a:r>
              <a:rPr lang="en-US" spc="-35" dirty="0">
                <a:latin typeface="Times New Roman"/>
                <a:cs typeface="Times New Roman"/>
              </a:rPr>
              <a:t> </a:t>
            </a:r>
            <a:r>
              <a:rPr lang="en-US" spc="-15" dirty="0">
                <a:latin typeface="Times New Roman"/>
                <a:cs typeface="Times New Roman"/>
              </a:rPr>
              <a:t>Disk</a:t>
            </a:r>
            <a:r>
              <a:rPr lang="en-US" spc="-35" dirty="0">
                <a:latin typeface="Times New Roman"/>
                <a:cs typeface="Times New Roman"/>
              </a:rPr>
              <a:t> </a:t>
            </a:r>
            <a:r>
              <a:rPr lang="en-US" spc="-10" dirty="0">
                <a:latin typeface="Times New Roman"/>
                <a:cs typeface="Times New Roman"/>
              </a:rPr>
              <a:t>for</a:t>
            </a:r>
            <a:r>
              <a:rPr lang="en-US" spc="-35" dirty="0">
                <a:latin typeface="Times New Roman"/>
                <a:cs typeface="Times New Roman"/>
              </a:rPr>
              <a:t> </a:t>
            </a:r>
            <a:r>
              <a:rPr lang="en-US" spc="-45" dirty="0">
                <a:latin typeface="Times New Roman"/>
                <a:cs typeface="Times New Roman"/>
              </a:rPr>
              <a:t>RHEL</a:t>
            </a:r>
            <a:r>
              <a:rPr lang="en-US" spc="-40" dirty="0">
                <a:latin typeface="Times New Roman"/>
                <a:cs typeface="Times New Roman"/>
              </a:rPr>
              <a:t> </a:t>
            </a:r>
            <a:r>
              <a:rPr lang="en-US" spc="-30" dirty="0">
                <a:latin typeface="Times New Roman"/>
                <a:cs typeface="Times New Roman"/>
              </a:rPr>
              <a:t>8</a:t>
            </a:r>
            <a:endParaRPr lang="en-US" dirty="0">
              <a:latin typeface="Times New Roman"/>
              <a:cs typeface="Times New Roman"/>
            </a:endParaRPr>
          </a:p>
          <a:p>
            <a:pPr marL="298450" marR="5715" indent="-285750" algn="just">
              <a:lnSpc>
                <a:spcPct val="100000"/>
              </a:lnSpc>
              <a:spcBef>
                <a:spcPts val="325"/>
              </a:spcBef>
              <a:buFont typeface="Wingdings" panose="05000000000000000000" pitchFamily="2" charset="2"/>
              <a:buChar char="q"/>
            </a:pPr>
            <a:r>
              <a:rPr lang="en-US" spc="20" dirty="0">
                <a:latin typeface="Times New Roman"/>
                <a:cs typeface="Times New Roman"/>
              </a:rPr>
              <a:t>When </a:t>
            </a:r>
            <a:r>
              <a:rPr lang="en-US" spc="15" dirty="0">
                <a:latin typeface="Times New Roman"/>
                <a:cs typeface="Times New Roman"/>
              </a:rPr>
              <a:t>the </a:t>
            </a:r>
            <a:r>
              <a:rPr lang="en-US" i="1" spc="-20" dirty="0">
                <a:latin typeface="Times New Roman"/>
                <a:cs typeface="Times New Roman"/>
              </a:rPr>
              <a:t>Installation Destination </a:t>
            </a:r>
            <a:r>
              <a:rPr lang="en-US" spc="10" dirty="0">
                <a:latin typeface="Times New Roman"/>
                <a:cs typeface="Times New Roman"/>
              </a:rPr>
              <a:t>option </a:t>
            </a:r>
            <a:r>
              <a:rPr lang="en-US" spc="-25" dirty="0">
                <a:latin typeface="Times New Roman"/>
                <a:cs typeface="Times New Roman"/>
              </a:rPr>
              <a:t>is </a:t>
            </a:r>
            <a:r>
              <a:rPr lang="en-US" spc="-15" dirty="0">
                <a:latin typeface="Times New Roman"/>
                <a:cs typeface="Times New Roman"/>
              </a:rPr>
              <a:t>selected, </a:t>
            </a:r>
            <a:r>
              <a:rPr lang="en-US" spc="15" dirty="0">
                <a:latin typeface="Times New Roman"/>
                <a:cs typeface="Times New Roman"/>
              </a:rPr>
              <a:t>the </a:t>
            </a:r>
            <a:r>
              <a:rPr lang="en-US" dirty="0">
                <a:latin typeface="Times New Roman"/>
                <a:cs typeface="Times New Roman"/>
              </a:rPr>
              <a:t>installer </a:t>
            </a:r>
            <a:r>
              <a:rPr lang="en-US" spc="-30" dirty="0">
                <a:latin typeface="Times New Roman"/>
                <a:cs typeface="Times New Roman"/>
              </a:rPr>
              <a:t>will </a:t>
            </a:r>
            <a:r>
              <a:rPr lang="en-US" spc="5" dirty="0">
                <a:latin typeface="Times New Roman"/>
                <a:cs typeface="Times New Roman"/>
              </a:rPr>
              <a:t>present </a:t>
            </a:r>
            <a:r>
              <a:rPr lang="en-US" spc="-10" dirty="0">
                <a:latin typeface="Times New Roman"/>
                <a:cs typeface="Times New Roman"/>
              </a:rPr>
              <a:t>a </a:t>
            </a:r>
            <a:r>
              <a:rPr lang="en-US" dirty="0">
                <a:latin typeface="Times New Roman"/>
                <a:cs typeface="Times New Roman"/>
              </a:rPr>
              <a:t>screen </a:t>
            </a:r>
            <a:r>
              <a:rPr lang="en-US" spc="-5" dirty="0">
                <a:latin typeface="Times New Roman"/>
                <a:cs typeface="Times New Roman"/>
              </a:rPr>
              <a:t>similar </a:t>
            </a:r>
            <a:r>
              <a:rPr lang="en-US" spc="15" dirty="0">
                <a:latin typeface="Times New Roman"/>
                <a:cs typeface="Times New Roman"/>
              </a:rPr>
              <a:t>to </a:t>
            </a:r>
            <a:r>
              <a:rPr lang="en-US" spc="-275" dirty="0">
                <a:latin typeface="Times New Roman"/>
                <a:cs typeface="Times New Roman"/>
              </a:rPr>
              <a:t> </a:t>
            </a:r>
            <a:r>
              <a:rPr lang="en-US" spc="15" dirty="0">
                <a:latin typeface="Times New Roman"/>
                <a:cs typeface="Times New Roman"/>
              </a:rPr>
              <a:t>the</a:t>
            </a:r>
            <a:r>
              <a:rPr lang="en-US" spc="-35" dirty="0">
                <a:latin typeface="Times New Roman"/>
                <a:cs typeface="Times New Roman"/>
              </a:rPr>
              <a:t> </a:t>
            </a:r>
            <a:r>
              <a:rPr lang="en-US" spc="5" dirty="0">
                <a:latin typeface="Times New Roman"/>
                <a:cs typeface="Times New Roman"/>
              </a:rPr>
              <a:t>one</a:t>
            </a:r>
            <a:r>
              <a:rPr lang="en-US" spc="-30" dirty="0">
                <a:latin typeface="Times New Roman"/>
                <a:cs typeface="Times New Roman"/>
              </a:rPr>
              <a:t> </a:t>
            </a:r>
            <a:r>
              <a:rPr lang="en-US" dirty="0">
                <a:latin typeface="Times New Roman"/>
                <a:cs typeface="Times New Roman"/>
              </a:rPr>
              <a:t>illustrated</a:t>
            </a:r>
            <a:r>
              <a:rPr lang="en-US" spc="-30" dirty="0">
                <a:latin typeface="Times New Roman"/>
                <a:cs typeface="Times New Roman"/>
              </a:rPr>
              <a:t> </a:t>
            </a:r>
            <a:r>
              <a:rPr lang="en-US" spc="20" dirty="0">
                <a:latin typeface="Times New Roman"/>
                <a:cs typeface="Times New Roman"/>
              </a:rPr>
              <a:t>in</a:t>
            </a:r>
            <a:r>
              <a:rPr lang="en-US" spc="-30" dirty="0">
                <a:latin typeface="Times New Roman"/>
                <a:cs typeface="Times New Roman"/>
              </a:rPr>
              <a:t> </a:t>
            </a:r>
            <a:r>
              <a:rPr lang="en-US" spc="-10" dirty="0">
                <a:latin typeface="Times New Roman"/>
                <a:cs typeface="Times New Roman"/>
              </a:rPr>
              <a:t>Figure</a:t>
            </a:r>
            <a:r>
              <a:rPr lang="en-US" spc="-30" dirty="0">
                <a:latin typeface="Times New Roman"/>
                <a:cs typeface="Times New Roman"/>
              </a:rPr>
              <a:t> </a:t>
            </a:r>
            <a:r>
              <a:rPr lang="en-US" spc="-15" dirty="0">
                <a:latin typeface="Times New Roman"/>
                <a:cs typeface="Times New Roman"/>
              </a:rPr>
              <a:t>3-10</a:t>
            </a:r>
            <a:r>
              <a:rPr lang="en-US" spc="-30" dirty="0">
                <a:latin typeface="Times New Roman"/>
                <a:cs typeface="Times New Roman"/>
              </a:rPr>
              <a:t> </a:t>
            </a:r>
            <a:r>
              <a:rPr lang="en-US" spc="-20" dirty="0">
                <a:latin typeface="Times New Roman"/>
                <a:cs typeface="Times New Roman"/>
              </a:rPr>
              <a:t>below:</a:t>
            </a:r>
            <a:endParaRPr lang="en-US" dirty="0">
              <a:latin typeface="Times New Roman"/>
              <a:cs typeface="Times New Roman"/>
            </a:endParaRPr>
          </a:p>
        </p:txBody>
      </p:sp>
      <p:sp>
        <p:nvSpPr>
          <p:cNvPr id="13" name="Rectangle 12"/>
          <p:cNvSpPr/>
          <p:nvPr/>
        </p:nvSpPr>
        <p:spPr>
          <a:xfrm>
            <a:off x="2487118" y="623775"/>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11377053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pic>
        <p:nvPicPr>
          <p:cNvPr id="12" name="object 4"/>
          <p:cNvPicPr/>
          <p:nvPr/>
        </p:nvPicPr>
        <p:blipFill>
          <a:blip r:embed="rId6" cstate="print"/>
          <a:stretch>
            <a:fillRect/>
          </a:stretch>
        </p:blipFill>
        <p:spPr>
          <a:xfrm>
            <a:off x="7506590" y="1337114"/>
            <a:ext cx="4341854" cy="3577242"/>
          </a:xfrm>
          <a:prstGeom prst="rect">
            <a:avLst/>
          </a:prstGeom>
        </p:spPr>
      </p:pic>
      <p:sp>
        <p:nvSpPr>
          <p:cNvPr id="13" name="object 5"/>
          <p:cNvSpPr txBox="1"/>
          <p:nvPr/>
        </p:nvSpPr>
        <p:spPr>
          <a:xfrm>
            <a:off x="902352" y="1749345"/>
            <a:ext cx="6110759" cy="3398366"/>
          </a:xfrm>
          <a:prstGeom prst="rect">
            <a:avLst/>
          </a:prstGeom>
        </p:spPr>
        <p:txBody>
          <a:bodyPr vert="horz" wrap="square" lIns="0" tIns="12700" rIns="0" bIns="0" rtlCol="0">
            <a:spAutoFit/>
          </a:bodyPr>
          <a:lstStyle/>
          <a:p>
            <a:pPr marL="355600" marR="5080" indent="-342900" algn="just">
              <a:lnSpc>
                <a:spcPct val="100000"/>
              </a:lnSpc>
              <a:spcBef>
                <a:spcPts val="855"/>
              </a:spcBef>
              <a:buFont typeface="Wingdings" panose="05000000000000000000" pitchFamily="2" charset="2"/>
              <a:buChar char="q"/>
            </a:pPr>
            <a:r>
              <a:rPr sz="2000" spc="-75" dirty="0" smtClean="0">
                <a:latin typeface="Times New Roman"/>
                <a:cs typeface="Times New Roman"/>
              </a:rPr>
              <a:t>By</a:t>
            </a:r>
            <a:r>
              <a:rPr sz="2000" spc="-70" dirty="0" smtClean="0">
                <a:latin typeface="Times New Roman"/>
                <a:cs typeface="Times New Roman"/>
              </a:rPr>
              <a:t> </a:t>
            </a:r>
            <a:r>
              <a:rPr sz="2000" spc="-10" dirty="0">
                <a:latin typeface="Times New Roman"/>
                <a:cs typeface="Times New Roman"/>
              </a:rPr>
              <a:t>default, </a:t>
            </a:r>
            <a:r>
              <a:rPr sz="2000" spc="15" dirty="0">
                <a:latin typeface="Times New Roman"/>
                <a:cs typeface="Times New Roman"/>
              </a:rPr>
              <a:t>the </a:t>
            </a:r>
            <a:r>
              <a:rPr sz="2000" dirty="0">
                <a:latin typeface="Times New Roman"/>
                <a:cs typeface="Times New Roman"/>
              </a:rPr>
              <a:t>installer </a:t>
            </a:r>
            <a:r>
              <a:rPr sz="2000" spc="-25" dirty="0">
                <a:latin typeface="Times New Roman"/>
                <a:cs typeface="Times New Roman"/>
              </a:rPr>
              <a:t>is </a:t>
            </a:r>
            <a:r>
              <a:rPr sz="2000" spc="-5" dirty="0">
                <a:latin typeface="Times New Roman"/>
                <a:cs typeface="Times New Roman"/>
              </a:rPr>
              <a:t>configured </a:t>
            </a:r>
            <a:r>
              <a:rPr sz="2000" spc="15" dirty="0">
                <a:latin typeface="Times New Roman"/>
                <a:cs typeface="Times New Roman"/>
              </a:rPr>
              <a:t>to </a:t>
            </a:r>
            <a:r>
              <a:rPr sz="2000" spc="-10" dirty="0">
                <a:latin typeface="Times New Roman"/>
                <a:cs typeface="Times New Roman"/>
              </a:rPr>
              <a:t>automatically </a:t>
            </a:r>
            <a:r>
              <a:rPr sz="2000" spc="-5" dirty="0">
                <a:latin typeface="Times New Roman"/>
                <a:cs typeface="Times New Roman"/>
              </a:rPr>
              <a:t>install </a:t>
            </a:r>
            <a:r>
              <a:rPr sz="2000" spc="15" dirty="0">
                <a:latin typeface="Times New Roman"/>
                <a:cs typeface="Times New Roman"/>
              </a:rPr>
              <a:t>the </a:t>
            </a:r>
            <a:r>
              <a:rPr sz="2000" spc="5" dirty="0">
                <a:latin typeface="Times New Roman"/>
                <a:cs typeface="Times New Roman"/>
              </a:rPr>
              <a:t>operating </a:t>
            </a:r>
            <a:r>
              <a:rPr sz="2000" spc="-15" dirty="0">
                <a:latin typeface="Times New Roman"/>
                <a:cs typeface="Times New Roman"/>
              </a:rPr>
              <a:t>system </a:t>
            </a:r>
            <a:r>
              <a:rPr sz="2000" dirty="0">
                <a:latin typeface="Times New Roman"/>
                <a:cs typeface="Times New Roman"/>
              </a:rPr>
              <a:t>using </a:t>
            </a:r>
            <a:r>
              <a:rPr sz="2000" spc="15" dirty="0">
                <a:latin typeface="Times New Roman"/>
                <a:cs typeface="Times New Roman"/>
              </a:rPr>
              <a:t>the </a:t>
            </a:r>
            <a:r>
              <a:rPr sz="2000" spc="20" dirty="0">
                <a:latin typeface="Times New Roman"/>
                <a:cs typeface="Times New Roman"/>
              </a:rPr>
              <a:t> </a:t>
            </a:r>
            <a:r>
              <a:rPr sz="2000" spc="-25" dirty="0">
                <a:latin typeface="Times New Roman"/>
                <a:cs typeface="Times New Roman"/>
              </a:rPr>
              <a:t>available</a:t>
            </a:r>
            <a:r>
              <a:rPr sz="2000" spc="-70" dirty="0">
                <a:latin typeface="Times New Roman"/>
                <a:cs typeface="Times New Roman"/>
              </a:rPr>
              <a:t> </a:t>
            </a:r>
            <a:r>
              <a:rPr sz="2000" spc="-15" dirty="0">
                <a:latin typeface="Times New Roman"/>
                <a:cs typeface="Times New Roman"/>
              </a:rPr>
              <a:t>space</a:t>
            </a:r>
            <a:r>
              <a:rPr sz="2000" spc="-70" dirty="0">
                <a:latin typeface="Times New Roman"/>
                <a:cs typeface="Times New Roman"/>
              </a:rPr>
              <a:t> </a:t>
            </a:r>
            <a:r>
              <a:rPr sz="2000" spc="25" dirty="0">
                <a:latin typeface="Times New Roman"/>
                <a:cs typeface="Times New Roman"/>
              </a:rPr>
              <a:t>on</a:t>
            </a:r>
            <a:r>
              <a:rPr sz="2000" spc="-70" dirty="0">
                <a:latin typeface="Times New Roman"/>
                <a:cs typeface="Times New Roman"/>
              </a:rPr>
              <a:t> </a:t>
            </a:r>
            <a:r>
              <a:rPr sz="2000" spc="15" dirty="0">
                <a:latin typeface="Times New Roman"/>
                <a:cs typeface="Times New Roman"/>
              </a:rPr>
              <a:t>the</a:t>
            </a:r>
            <a:r>
              <a:rPr sz="2000" spc="-70" dirty="0">
                <a:latin typeface="Times New Roman"/>
                <a:cs typeface="Times New Roman"/>
              </a:rPr>
              <a:t> </a:t>
            </a:r>
            <a:r>
              <a:rPr sz="2000" spc="5" dirty="0">
                <a:latin typeface="Times New Roman"/>
                <a:cs typeface="Times New Roman"/>
              </a:rPr>
              <a:t>currently</a:t>
            </a:r>
            <a:r>
              <a:rPr sz="2000" spc="-70" dirty="0">
                <a:latin typeface="Times New Roman"/>
                <a:cs typeface="Times New Roman"/>
              </a:rPr>
              <a:t> </a:t>
            </a:r>
            <a:r>
              <a:rPr sz="2000" spc="-10" dirty="0">
                <a:latin typeface="Times New Roman"/>
                <a:cs typeface="Times New Roman"/>
              </a:rPr>
              <a:t>selected</a:t>
            </a:r>
            <a:r>
              <a:rPr sz="2000" spc="-70" dirty="0">
                <a:latin typeface="Times New Roman"/>
                <a:cs typeface="Times New Roman"/>
              </a:rPr>
              <a:t> </a:t>
            </a:r>
            <a:r>
              <a:rPr sz="2000" spc="-5" dirty="0">
                <a:latin typeface="Times New Roman"/>
                <a:cs typeface="Times New Roman"/>
              </a:rPr>
              <a:t>disk</a:t>
            </a:r>
            <a:r>
              <a:rPr sz="2000" spc="-70" dirty="0">
                <a:latin typeface="Times New Roman"/>
                <a:cs typeface="Times New Roman"/>
              </a:rPr>
              <a:t> </a:t>
            </a:r>
            <a:r>
              <a:rPr sz="2000" spc="-5" dirty="0">
                <a:latin typeface="Times New Roman"/>
                <a:cs typeface="Times New Roman"/>
              </a:rPr>
              <a:t>drive</a:t>
            </a:r>
            <a:r>
              <a:rPr sz="2000" spc="-70" dirty="0">
                <a:latin typeface="Times New Roman"/>
                <a:cs typeface="Times New Roman"/>
              </a:rPr>
              <a:t> </a:t>
            </a:r>
            <a:r>
              <a:rPr sz="2000" spc="20" dirty="0">
                <a:latin typeface="Times New Roman"/>
                <a:cs typeface="Times New Roman"/>
              </a:rPr>
              <a:t>and</a:t>
            </a:r>
            <a:r>
              <a:rPr sz="2000" spc="-70" dirty="0">
                <a:latin typeface="Times New Roman"/>
                <a:cs typeface="Times New Roman"/>
              </a:rPr>
              <a:t> </a:t>
            </a:r>
            <a:r>
              <a:rPr sz="2000" spc="15" dirty="0">
                <a:latin typeface="Times New Roman"/>
                <a:cs typeface="Times New Roman"/>
              </a:rPr>
              <a:t>to</a:t>
            </a:r>
            <a:r>
              <a:rPr sz="2000" spc="-70" dirty="0">
                <a:latin typeface="Times New Roman"/>
                <a:cs typeface="Times New Roman"/>
              </a:rPr>
              <a:t> </a:t>
            </a:r>
            <a:r>
              <a:rPr sz="2000" spc="-10" dirty="0">
                <a:latin typeface="Times New Roman"/>
                <a:cs typeface="Times New Roman"/>
              </a:rPr>
              <a:t>configure</a:t>
            </a:r>
            <a:r>
              <a:rPr sz="2000" spc="-70" dirty="0">
                <a:latin typeface="Times New Roman"/>
                <a:cs typeface="Times New Roman"/>
              </a:rPr>
              <a:t> </a:t>
            </a:r>
            <a:r>
              <a:rPr sz="2000" spc="10" dirty="0">
                <a:latin typeface="Times New Roman"/>
                <a:cs typeface="Times New Roman"/>
              </a:rPr>
              <a:t>standard</a:t>
            </a:r>
            <a:r>
              <a:rPr sz="2000" spc="-70" dirty="0">
                <a:latin typeface="Times New Roman"/>
                <a:cs typeface="Times New Roman"/>
              </a:rPr>
              <a:t> </a:t>
            </a:r>
            <a:r>
              <a:rPr sz="2000" spc="15" dirty="0">
                <a:latin typeface="Times New Roman"/>
                <a:cs typeface="Times New Roman"/>
              </a:rPr>
              <a:t>partition</a:t>
            </a:r>
            <a:r>
              <a:rPr sz="2000" spc="-70" dirty="0">
                <a:latin typeface="Times New Roman"/>
                <a:cs typeface="Times New Roman"/>
              </a:rPr>
              <a:t> </a:t>
            </a:r>
            <a:r>
              <a:rPr sz="2000" spc="-25" dirty="0">
                <a:latin typeface="Times New Roman"/>
                <a:cs typeface="Times New Roman"/>
              </a:rPr>
              <a:t>sizes.</a:t>
            </a:r>
            <a:r>
              <a:rPr sz="2000" spc="-70" dirty="0">
                <a:latin typeface="Times New Roman"/>
                <a:cs typeface="Times New Roman"/>
              </a:rPr>
              <a:t> </a:t>
            </a:r>
            <a:r>
              <a:rPr sz="2000" spc="-30" dirty="0">
                <a:latin typeface="Times New Roman"/>
                <a:cs typeface="Times New Roman"/>
              </a:rPr>
              <a:t>If</a:t>
            </a:r>
            <a:r>
              <a:rPr sz="2000" spc="-70" dirty="0">
                <a:latin typeface="Times New Roman"/>
                <a:cs typeface="Times New Roman"/>
              </a:rPr>
              <a:t> </a:t>
            </a:r>
            <a:r>
              <a:rPr sz="2000" spc="15" dirty="0">
                <a:latin typeface="Times New Roman"/>
                <a:cs typeface="Times New Roman"/>
              </a:rPr>
              <a:t>the </a:t>
            </a:r>
            <a:r>
              <a:rPr sz="2000" spc="-280" dirty="0">
                <a:latin typeface="Times New Roman"/>
                <a:cs typeface="Times New Roman"/>
              </a:rPr>
              <a:t> </a:t>
            </a:r>
            <a:r>
              <a:rPr sz="2000" spc="-5" dirty="0">
                <a:latin typeface="Times New Roman"/>
                <a:cs typeface="Times New Roman"/>
              </a:rPr>
              <a:t>disk</a:t>
            </a:r>
            <a:r>
              <a:rPr sz="2000" spc="-20" dirty="0">
                <a:latin typeface="Times New Roman"/>
                <a:cs typeface="Times New Roman"/>
              </a:rPr>
              <a:t> </a:t>
            </a:r>
            <a:r>
              <a:rPr sz="2000" spc="-15" dirty="0">
                <a:latin typeface="Times New Roman"/>
                <a:cs typeface="Times New Roman"/>
              </a:rPr>
              <a:t>previously </a:t>
            </a:r>
            <a:r>
              <a:rPr sz="2000" spc="5" dirty="0">
                <a:latin typeface="Times New Roman"/>
                <a:cs typeface="Times New Roman"/>
              </a:rPr>
              <a:t>contained</a:t>
            </a:r>
            <a:r>
              <a:rPr sz="2000" spc="-20" dirty="0">
                <a:latin typeface="Times New Roman"/>
                <a:cs typeface="Times New Roman"/>
              </a:rPr>
              <a:t> </a:t>
            </a:r>
            <a:r>
              <a:rPr sz="2000" spc="15" dirty="0">
                <a:latin typeface="Times New Roman"/>
                <a:cs typeface="Times New Roman"/>
              </a:rPr>
              <a:t>another</a:t>
            </a:r>
            <a:r>
              <a:rPr sz="2000" spc="-15" dirty="0">
                <a:latin typeface="Times New Roman"/>
                <a:cs typeface="Times New Roman"/>
              </a:rPr>
              <a:t> </a:t>
            </a:r>
            <a:r>
              <a:rPr sz="2000" spc="5" dirty="0">
                <a:latin typeface="Times New Roman"/>
                <a:cs typeface="Times New Roman"/>
              </a:rPr>
              <a:t>operating</a:t>
            </a:r>
            <a:r>
              <a:rPr sz="2000" spc="-20" dirty="0">
                <a:latin typeface="Times New Roman"/>
                <a:cs typeface="Times New Roman"/>
              </a:rPr>
              <a:t> </a:t>
            </a:r>
            <a:r>
              <a:rPr sz="2000" spc="-15" dirty="0">
                <a:latin typeface="Times New Roman"/>
                <a:cs typeface="Times New Roman"/>
              </a:rPr>
              <a:t>system, </a:t>
            </a:r>
            <a:r>
              <a:rPr sz="2000" dirty="0">
                <a:latin typeface="Times New Roman"/>
                <a:cs typeface="Times New Roman"/>
              </a:rPr>
              <a:t>these</a:t>
            </a:r>
            <a:r>
              <a:rPr sz="2000" spc="-20" dirty="0">
                <a:latin typeface="Times New Roman"/>
                <a:cs typeface="Times New Roman"/>
              </a:rPr>
              <a:t> </a:t>
            </a:r>
            <a:r>
              <a:rPr sz="2000" spc="-10" dirty="0">
                <a:latin typeface="Times New Roman"/>
                <a:cs typeface="Times New Roman"/>
              </a:rPr>
              <a:t>existing</a:t>
            </a:r>
            <a:r>
              <a:rPr sz="2000" spc="-15" dirty="0">
                <a:latin typeface="Times New Roman"/>
                <a:cs typeface="Times New Roman"/>
              </a:rPr>
              <a:t> </a:t>
            </a:r>
            <a:r>
              <a:rPr sz="2000" spc="10" dirty="0">
                <a:latin typeface="Times New Roman"/>
                <a:cs typeface="Times New Roman"/>
              </a:rPr>
              <a:t>partitions</a:t>
            </a:r>
            <a:r>
              <a:rPr sz="2000" spc="-20" dirty="0">
                <a:latin typeface="Times New Roman"/>
                <a:cs typeface="Times New Roman"/>
              </a:rPr>
              <a:t> </a:t>
            </a:r>
            <a:r>
              <a:rPr sz="2000" spc="-30" dirty="0">
                <a:latin typeface="Times New Roman"/>
                <a:cs typeface="Times New Roman"/>
              </a:rPr>
              <a:t>will</a:t>
            </a:r>
            <a:r>
              <a:rPr sz="2000" spc="-15" dirty="0">
                <a:latin typeface="Times New Roman"/>
                <a:cs typeface="Times New Roman"/>
              </a:rPr>
              <a:t> </a:t>
            </a:r>
            <a:r>
              <a:rPr sz="2000" spc="25" dirty="0">
                <a:latin typeface="Times New Roman"/>
                <a:cs typeface="Times New Roman"/>
              </a:rPr>
              <a:t>not</a:t>
            </a:r>
            <a:r>
              <a:rPr sz="2000" spc="-20" dirty="0">
                <a:latin typeface="Times New Roman"/>
                <a:cs typeface="Times New Roman"/>
              </a:rPr>
              <a:t> </a:t>
            </a:r>
            <a:r>
              <a:rPr sz="2000" spc="-5" dirty="0">
                <a:latin typeface="Times New Roman"/>
                <a:cs typeface="Times New Roman"/>
              </a:rPr>
              <a:t>be</a:t>
            </a:r>
            <a:r>
              <a:rPr sz="2000" spc="-15" dirty="0">
                <a:latin typeface="Times New Roman"/>
                <a:cs typeface="Times New Roman"/>
              </a:rPr>
              <a:t> </a:t>
            </a:r>
            <a:r>
              <a:rPr sz="2000" spc="-10" dirty="0">
                <a:latin typeface="Times New Roman"/>
                <a:cs typeface="Times New Roman"/>
              </a:rPr>
              <a:t>deleted, </a:t>
            </a:r>
            <a:r>
              <a:rPr sz="2000" spc="-275" dirty="0">
                <a:latin typeface="Times New Roman"/>
                <a:cs typeface="Times New Roman"/>
              </a:rPr>
              <a:t> </a:t>
            </a:r>
            <a:r>
              <a:rPr sz="2000" spc="-5" dirty="0">
                <a:latin typeface="Times New Roman"/>
                <a:cs typeface="Times New Roman"/>
              </a:rPr>
              <a:t>potentially </a:t>
            </a:r>
            <a:r>
              <a:rPr sz="2000" spc="-20" dirty="0">
                <a:latin typeface="Times New Roman"/>
                <a:cs typeface="Times New Roman"/>
              </a:rPr>
              <a:t>leaving </a:t>
            </a:r>
            <a:r>
              <a:rPr sz="2000" spc="15" dirty="0">
                <a:latin typeface="Times New Roman"/>
                <a:cs typeface="Times New Roman"/>
              </a:rPr>
              <a:t>unused </a:t>
            </a:r>
            <a:r>
              <a:rPr sz="2000" spc="-15" dirty="0">
                <a:latin typeface="Times New Roman"/>
                <a:cs typeface="Times New Roman"/>
              </a:rPr>
              <a:t>space </a:t>
            </a:r>
            <a:r>
              <a:rPr sz="2000" spc="25" dirty="0">
                <a:latin typeface="Times New Roman"/>
                <a:cs typeface="Times New Roman"/>
              </a:rPr>
              <a:t>on </a:t>
            </a:r>
            <a:r>
              <a:rPr sz="2000" spc="15" dirty="0">
                <a:latin typeface="Times New Roman"/>
                <a:cs typeface="Times New Roman"/>
              </a:rPr>
              <a:t>the </a:t>
            </a:r>
            <a:r>
              <a:rPr sz="2000" spc="-5" dirty="0">
                <a:latin typeface="Times New Roman"/>
                <a:cs typeface="Times New Roman"/>
              </a:rPr>
              <a:t>drive </a:t>
            </a:r>
            <a:r>
              <a:rPr sz="2000" spc="-10" dirty="0">
                <a:latin typeface="Times New Roman"/>
                <a:cs typeface="Times New Roman"/>
              </a:rPr>
              <a:t>after </a:t>
            </a:r>
            <a:r>
              <a:rPr sz="2000" spc="-35" dirty="0">
                <a:latin typeface="Times New Roman"/>
                <a:cs typeface="Times New Roman"/>
              </a:rPr>
              <a:t>RHEL </a:t>
            </a:r>
            <a:r>
              <a:rPr sz="2000" spc="-25" dirty="0">
                <a:latin typeface="Times New Roman"/>
                <a:cs typeface="Times New Roman"/>
              </a:rPr>
              <a:t>8 </a:t>
            </a:r>
            <a:r>
              <a:rPr sz="2000" spc="-5" dirty="0">
                <a:latin typeface="Times New Roman"/>
                <a:cs typeface="Times New Roman"/>
              </a:rPr>
              <a:t>has </a:t>
            </a:r>
            <a:r>
              <a:rPr sz="2000" spc="5" dirty="0">
                <a:latin typeface="Times New Roman"/>
                <a:cs typeface="Times New Roman"/>
              </a:rPr>
              <a:t>been </a:t>
            </a:r>
            <a:r>
              <a:rPr sz="2000" spc="-5" dirty="0">
                <a:latin typeface="Times New Roman"/>
                <a:cs typeface="Times New Roman"/>
              </a:rPr>
              <a:t>installed. </a:t>
            </a:r>
            <a:r>
              <a:rPr sz="2000" spc="-50" dirty="0">
                <a:latin typeface="Times New Roman"/>
                <a:cs typeface="Times New Roman"/>
              </a:rPr>
              <a:t>To </a:t>
            </a:r>
            <a:r>
              <a:rPr sz="2000" spc="-10" dirty="0">
                <a:latin typeface="Times New Roman"/>
                <a:cs typeface="Times New Roman"/>
              </a:rPr>
              <a:t>remove </a:t>
            </a:r>
            <a:r>
              <a:rPr sz="2000" spc="-15" dirty="0">
                <a:latin typeface="Times New Roman"/>
                <a:cs typeface="Times New Roman"/>
              </a:rPr>
              <a:t>any </a:t>
            </a:r>
            <a:r>
              <a:rPr sz="2000" spc="-10" dirty="0">
                <a:latin typeface="Times New Roman"/>
                <a:cs typeface="Times New Roman"/>
              </a:rPr>
              <a:t> existing </a:t>
            </a:r>
            <a:r>
              <a:rPr sz="2000" spc="10" dirty="0">
                <a:latin typeface="Times New Roman"/>
                <a:cs typeface="Times New Roman"/>
              </a:rPr>
              <a:t>partitions </a:t>
            </a:r>
            <a:r>
              <a:rPr sz="2000" spc="-5" dirty="0">
                <a:latin typeface="Times New Roman"/>
                <a:cs typeface="Times New Roman"/>
              </a:rPr>
              <a:t>so </a:t>
            </a:r>
            <a:r>
              <a:rPr sz="2000" spc="15" dirty="0">
                <a:latin typeface="Times New Roman"/>
                <a:cs typeface="Times New Roman"/>
              </a:rPr>
              <a:t>that </a:t>
            </a:r>
            <a:r>
              <a:rPr sz="2000" dirty="0">
                <a:latin typeface="Times New Roman"/>
                <a:cs typeface="Times New Roman"/>
              </a:rPr>
              <a:t>they can </a:t>
            </a:r>
            <a:r>
              <a:rPr sz="2000" spc="-5" dirty="0">
                <a:latin typeface="Times New Roman"/>
                <a:cs typeface="Times New Roman"/>
              </a:rPr>
              <a:t>be reclaimed </a:t>
            </a:r>
            <a:r>
              <a:rPr sz="2000" spc="20" dirty="0">
                <a:latin typeface="Times New Roman"/>
                <a:cs typeface="Times New Roman"/>
              </a:rPr>
              <a:t>and </a:t>
            </a:r>
            <a:r>
              <a:rPr sz="2000" spc="5" dirty="0">
                <a:latin typeface="Times New Roman"/>
                <a:cs typeface="Times New Roman"/>
              </a:rPr>
              <a:t>used </a:t>
            </a:r>
            <a:r>
              <a:rPr sz="2000" spc="-30" dirty="0">
                <a:latin typeface="Times New Roman"/>
                <a:cs typeface="Times New Roman"/>
              </a:rPr>
              <a:t>by </a:t>
            </a:r>
            <a:r>
              <a:rPr sz="2000" spc="-35" dirty="0">
                <a:latin typeface="Times New Roman"/>
                <a:cs typeface="Times New Roman"/>
              </a:rPr>
              <a:t>RHEL </a:t>
            </a:r>
            <a:r>
              <a:rPr sz="2000" spc="-25" dirty="0">
                <a:latin typeface="Times New Roman"/>
                <a:cs typeface="Times New Roman"/>
              </a:rPr>
              <a:t>8, </a:t>
            </a:r>
            <a:r>
              <a:rPr sz="2000" spc="-10" dirty="0">
                <a:latin typeface="Times New Roman"/>
                <a:cs typeface="Times New Roman"/>
              </a:rPr>
              <a:t>enable </a:t>
            </a:r>
            <a:r>
              <a:rPr sz="2000" spc="15" dirty="0">
                <a:latin typeface="Times New Roman"/>
                <a:cs typeface="Times New Roman"/>
              </a:rPr>
              <a:t>the </a:t>
            </a:r>
            <a:r>
              <a:rPr sz="2000" i="1" dirty="0">
                <a:latin typeface="Times New Roman"/>
                <a:cs typeface="Times New Roman"/>
              </a:rPr>
              <a:t>I </a:t>
            </a:r>
            <a:r>
              <a:rPr sz="2000" i="1" spc="-15" dirty="0">
                <a:latin typeface="Times New Roman"/>
                <a:cs typeface="Times New Roman"/>
              </a:rPr>
              <a:t>would </a:t>
            </a:r>
            <a:r>
              <a:rPr sz="2000" i="1" spc="-25" dirty="0">
                <a:latin typeface="Times New Roman"/>
                <a:cs typeface="Times New Roman"/>
              </a:rPr>
              <a:t>like </a:t>
            </a:r>
            <a:r>
              <a:rPr sz="2000" i="1" spc="-10" dirty="0">
                <a:latin typeface="Times New Roman"/>
                <a:cs typeface="Times New Roman"/>
              </a:rPr>
              <a:t>to </a:t>
            </a:r>
            <a:r>
              <a:rPr sz="2000" i="1" spc="-5" dirty="0">
                <a:latin typeface="Times New Roman"/>
                <a:cs typeface="Times New Roman"/>
              </a:rPr>
              <a:t> </a:t>
            </a:r>
            <a:r>
              <a:rPr sz="2000" i="1" dirty="0">
                <a:latin typeface="Times New Roman"/>
                <a:cs typeface="Times New Roman"/>
              </a:rPr>
              <a:t>make </a:t>
            </a:r>
            <a:r>
              <a:rPr sz="2000" i="1" spc="-15" dirty="0">
                <a:latin typeface="Times New Roman"/>
                <a:cs typeface="Times New Roman"/>
              </a:rPr>
              <a:t>additional </a:t>
            </a:r>
            <a:r>
              <a:rPr sz="2000" i="1" spc="-50" dirty="0">
                <a:latin typeface="Times New Roman"/>
                <a:cs typeface="Times New Roman"/>
              </a:rPr>
              <a:t>space </a:t>
            </a:r>
            <a:r>
              <a:rPr sz="2000" i="1" spc="-35" dirty="0">
                <a:latin typeface="Times New Roman"/>
                <a:cs typeface="Times New Roman"/>
              </a:rPr>
              <a:t>available </a:t>
            </a:r>
            <a:r>
              <a:rPr sz="2000" spc="10" dirty="0">
                <a:latin typeface="Times New Roman"/>
                <a:cs typeface="Times New Roman"/>
              </a:rPr>
              <a:t>option </a:t>
            </a:r>
            <a:r>
              <a:rPr sz="2000" spc="20" dirty="0">
                <a:latin typeface="Times New Roman"/>
                <a:cs typeface="Times New Roman"/>
              </a:rPr>
              <a:t>and </a:t>
            </a:r>
            <a:r>
              <a:rPr sz="2000" spc="-25" dirty="0">
                <a:latin typeface="Times New Roman"/>
                <a:cs typeface="Times New Roman"/>
              </a:rPr>
              <a:t>click </a:t>
            </a:r>
            <a:r>
              <a:rPr sz="2000" spc="25" dirty="0">
                <a:latin typeface="Times New Roman"/>
                <a:cs typeface="Times New Roman"/>
              </a:rPr>
              <a:t>on </a:t>
            </a:r>
            <a:r>
              <a:rPr sz="2000" spc="15" dirty="0">
                <a:latin typeface="Times New Roman"/>
                <a:cs typeface="Times New Roman"/>
              </a:rPr>
              <a:t>the </a:t>
            </a:r>
            <a:r>
              <a:rPr sz="2000" i="1" spc="-25" dirty="0">
                <a:latin typeface="Times New Roman"/>
                <a:cs typeface="Times New Roman"/>
              </a:rPr>
              <a:t>Done </a:t>
            </a:r>
            <a:r>
              <a:rPr sz="2000" spc="15" dirty="0">
                <a:latin typeface="Times New Roman"/>
                <a:cs typeface="Times New Roman"/>
              </a:rPr>
              <a:t>button to </a:t>
            </a:r>
            <a:r>
              <a:rPr sz="2000" spc="-20" dirty="0">
                <a:latin typeface="Times New Roman"/>
                <a:cs typeface="Times New Roman"/>
              </a:rPr>
              <a:t>display </a:t>
            </a:r>
            <a:r>
              <a:rPr sz="2000" spc="15" dirty="0">
                <a:latin typeface="Times New Roman"/>
                <a:cs typeface="Times New Roman"/>
              </a:rPr>
              <a:t>the </a:t>
            </a:r>
            <a:r>
              <a:rPr sz="2000" spc="-10" dirty="0">
                <a:latin typeface="Times New Roman"/>
                <a:cs typeface="Times New Roman"/>
              </a:rPr>
              <a:t>dialog </a:t>
            </a:r>
            <a:r>
              <a:rPr sz="2000" dirty="0">
                <a:latin typeface="Times New Roman"/>
                <a:cs typeface="Times New Roman"/>
              </a:rPr>
              <a:t>shown </a:t>
            </a:r>
            <a:r>
              <a:rPr sz="2000" spc="-275" dirty="0">
                <a:latin typeface="Times New Roman"/>
                <a:cs typeface="Times New Roman"/>
              </a:rPr>
              <a:t> </a:t>
            </a:r>
            <a:r>
              <a:rPr sz="2000" spc="20" dirty="0">
                <a:latin typeface="Times New Roman"/>
                <a:cs typeface="Times New Roman"/>
              </a:rPr>
              <a:t>in</a:t>
            </a:r>
            <a:r>
              <a:rPr sz="2000" spc="-35" dirty="0">
                <a:latin typeface="Times New Roman"/>
                <a:cs typeface="Times New Roman"/>
              </a:rPr>
              <a:t> </a:t>
            </a:r>
            <a:r>
              <a:rPr sz="2000" spc="-10" dirty="0">
                <a:latin typeface="Times New Roman"/>
                <a:cs typeface="Times New Roman"/>
              </a:rPr>
              <a:t>Figure</a:t>
            </a:r>
            <a:r>
              <a:rPr sz="2000" spc="-30" dirty="0">
                <a:latin typeface="Times New Roman"/>
                <a:cs typeface="Times New Roman"/>
              </a:rPr>
              <a:t> </a:t>
            </a:r>
            <a:r>
              <a:rPr sz="2000" spc="-15" dirty="0">
                <a:latin typeface="Times New Roman"/>
                <a:cs typeface="Times New Roman"/>
              </a:rPr>
              <a:t>3-11.</a:t>
            </a:r>
            <a:endParaRPr sz="2000" dirty="0">
              <a:latin typeface="Times New Roman"/>
              <a:cs typeface="Times New Roman"/>
            </a:endParaRPr>
          </a:p>
        </p:txBody>
      </p:sp>
      <p:sp>
        <p:nvSpPr>
          <p:cNvPr id="11" name="Rectangle 10"/>
          <p:cNvSpPr/>
          <p:nvPr/>
        </p:nvSpPr>
        <p:spPr>
          <a:xfrm>
            <a:off x="9038880" y="4836491"/>
            <a:ext cx="1277273" cy="369332"/>
          </a:xfrm>
          <a:prstGeom prst="rect">
            <a:avLst/>
          </a:prstGeom>
        </p:spPr>
        <p:txBody>
          <a:bodyPr wrap="none">
            <a:spAutoFit/>
          </a:bodyPr>
          <a:lstStyle/>
          <a:p>
            <a:pPr marR="21590" algn="ctr">
              <a:lnSpc>
                <a:spcPct val="100000"/>
              </a:lnSpc>
              <a:spcBef>
                <a:spcPts val="100"/>
              </a:spcBef>
            </a:pPr>
            <a:r>
              <a:rPr lang="en-US" dirty="0">
                <a:latin typeface="Times New Roman"/>
                <a:cs typeface="Times New Roman"/>
              </a:rPr>
              <a:t>Figu</a:t>
            </a:r>
            <a:r>
              <a:rPr lang="en-US" spc="-15" dirty="0">
                <a:latin typeface="Times New Roman"/>
                <a:cs typeface="Times New Roman"/>
              </a:rPr>
              <a:t>r</a:t>
            </a:r>
            <a:r>
              <a:rPr lang="en-US" spc="-20" dirty="0">
                <a:latin typeface="Times New Roman"/>
                <a:cs typeface="Times New Roman"/>
              </a:rPr>
              <a:t>e</a:t>
            </a:r>
            <a:r>
              <a:rPr lang="en-US" spc="-25" dirty="0">
                <a:latin typeface="Times New Roman"/>
                <a:cs typeface="Times New Roman"/>
              </a:rPr>
              <a:t> </a:t>
            </a:r>
            <a:r>
              <a:rPr lang="en-US" spc="-10" dirty="0">
                <a:latin typeface="Times New Roman"/>
                <a:cs typeface="Times New Roman"/>
              </a:rPr>
              <a:t>3-10</a:t>
            </a:r>
            <a:endParaRPr lang="en-US" dirty="0">
              <a:latin typeface="Times New Roman"/>
              <a:cs typeface="Times New Roman"/>
            </a:endParaRPr>
          </a:p>
        </p:txBody>
      </p:sp>
      <p:sp>
        <p:nvSpPr>
          <p:cNvPr id="17" name="Rectangle 16"/>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17856909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9" name="Rectangle 8"/>
          <p:cNvSpPr/>
          <p:nvPr/>
        </p:nvSpPr>
        <p:spPr>
          <a:xfrm>
            <a:off x="4121863" y="620434"/>
            <a:ext cx="1878848" cy="584775"/>
          </a:xfrm>
          <a:prstGeom prst="rect">
            <a:avLst/>
          </a:prstGeom>
        </p:spPr>
        <p:txBody>
          <a:bodyPr wrap="none">
            <a:spAutoFit/>
          </a:bodyPr>
          <a:lstStyle/>
          <a:p>
            <a:pPr algn="ctr"/>
            <a:r>
              <a:rPr lang="en-US" sz="3200" b="1" dirty="0" smtClean="0">
                <a:solidFill>
                  <a:srgbClr val="FFC000"/>
                </a:solidFill>
              </a:rPr>
              <a:t>VM Ware </a:t>
            </a:r>
            <a:endParaRPr lang="en-US" sz="3200" b="1" dirty="0">
              <a:solidFill>
                <a:srgbClr val="FFC000"/>
              </a:solidFill>
            </a:endParaRPr>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sp>
        <p:nvSpPr>
          <p:cNvPr id="11" name="object 2"/>
          <p:cNvSpPr txBox="1"/>
          <p:nvPr/>
        </p:nvSpPr>
        <p:spPr>
          <a:xfrm>
            <a:off x="731797" y="1800286"/>
            <a:ext cx="4839587" cy="2898229"/>
          </a:xfrm>
          <a:prstGeom prst="rect">
            <a:avLst/>
          </a:prstGeom>
        </p:spPr>
        <p:txBody>
          <a:bodyPr vert="horz" wrap="square" lIns="0" tIns="12700" rIns="0" bIns="0" rtlCol="0">
            <a:spAutoFit/>
          </a:bodyPr>
          <a:lstStyle/>
          <a:p>
            <a:pPr marL="355600" marR="5080" indent="-342900" algn="just">
              <a:lnSpc>
                <a:spcPct val="100000"/>
              </a:lnSpc>
              <a:spcBef>
                <a:spcPts val="855"/>
              </a:spcBef>
              <a:buFont typeface="Wingdings" panose="05000000000000000000" pitchFamily="2" charset="2"/>
              <a:buChar char="q"/>
            </a:pPr>
            <a:r>
              <a:rPr sz="2000" spc="-50" dirty="0" smtClean="0">
                <a:latin typeface="Times New Roman"/>
                <a:cs typeface="Times New Roman"/>
              </a:rPr>
              <a:t>To </a:t>
            </a:r>
            <a:r>
              <a:rPr sz="2000" spc="-10" dirty="0">
                <a:latin typeface="Times New Roman"/>
                <a:cs typeface="Times New Roman"/>
              </a:rPr>
              <a:t>reclaim </a:t>
            </a:r>
            <a:r>
              <a:rPr sz="2000" spc="-15" dirty="0">
                <a:latin typeface="Times New Roman"/>
                <a:cs typeface="Times New Roman"/>
              </a:rPr>
              <a:t>space, select </a:t>
            </a:r>
            <a:r>
              <a:rPr sz="2000" spc="-10" dirty="0">
                <a:latin typeface="Times New Roman"/>
                <a:cs typeface="Times New Roman"/>
              </a:rPr>
              <a:t>a </a:t>
            </a:r>
            <a:r>
              <a:rPr sz="2000" spc="15" dirty="0">
                <a:latin typeface="Times New Roman"/>
                <a:cs typeface="Times New Roman"/>
              </a:rPr>
              <a:t>partition that </a:t>
            </a:r>
            <a:r>
              <a:rPr sz="2000" spc="-25" dirty="0">
                <a:latin typeface="Times New Roman"/>
                <a:cs typeface="Times New Roman"/>
              </a:rPr>
              <a:t>is </a:t>
            </a:r>
            <a:r>
              <a:rPr sz="2000" spc="30" dirty="0">
                <a:latin typeface="Times New Roman"/>
                <a:cs typeface="Times New Roman"/>
              </a:rPr>
              <a:t>no </a:t>
            </a:r>
            <a:r>
              <a:rPr sz="2000" spc="-5" dirty="0">
                <a:latin typeface="Times New Roman"/>
                <a:cs typeface="Times New Roman"/>
              </a:rPr>
              <a:t>longer </a:t>
            </a:r>
            <a:r>
              <a:rPr sz="2000" spc="10" dirty="0">
                <a:latin typeface="Times New Roman"/>
                <a:cs typeface="Times New Roman"/>
              </a:rPr>
              <a:t>needed </a:t>
            </a:r>
            <a:r>
              <a:rPr sz="2000" spc="20" dirty="0">
                <a:latin typeface="Times New Roman"/>
                <a:cs typeface="Times New Roman"/>
              </a:rPr>
              <a:t>and </a:t>
            </a:r>
            <a:r>
              <a:rPr sz="2000" spc="10" dirty="0">
                <a:latin typeface="Times New Roman"/>
                <a:cs typeface="Times New Roman"/>
              </a:rPr>
              <a:t>mark </a:t>
            </a:r>
            <a:r>
              <a:rPr sz="2000" dirty="0">
                <a:latin typeface="Times New Roman"/>
                <a:cs typeface="Times New Roman"/>
              </a:rPr>
              <a:t>it </a:t>
            </a:r>
            <a:r>
              <a:rPr sz="2000" spc="-10" dirty="0">
                <a:latin typeface="Times New Roman"/>
                <a:cs typeface="Times New Roman"/>
              </a:rPr>
              <a:t>for </a:t>
            </a:r>
            <a:r>
              <a:rPr sz="2000" spc="-5" dirty="0">
                <a:latin typeface="Times New Roman"/>
                <a:cs typeface="Times New Roman"/>
              </a:rPr>
              <a:t>removal </a:t>
            </a:r>
            <a:r>
              <a:rPr sz="2000" spc="-30" dirty="0">
                <a:latin typeface="Times New Roman"/>
                <a:cs typeface="Times New Roman"/>
              </a:rPr>
              <a:t>by </a:t>
            </a:r>
            <a:r>
              <a:rPr sz="2000" spc="-15" dirty="0">
                <a:latin typeface="Times New Roman"/>
                <a:cs typeface="Times New Roman"/>
              </a:rPr>
              <a:t>clicking </a:t>
            </a:r>
            <a:r>
              <a:rPr sz="2000" spc="-10" dirty="0">
                <a:latin typeface="Times New Roman"/>
                <a:cs typeface="Times New Roman"/>
              </a:rPr>
              <a:t> </a:t>
            </a:r>
            <a:r>
              <a:rPr sz="2000" spc="15" dirty="0">
                <a:latin typeface="Times New Roman"/>
                <a:cs typeface="Times New Roman"/>
              </a:rPr>
              <a:t>the </a:t>
            </a:r>
            <a:r>
              <a:rPr sz="2000" i="1" spc="-40" dirty="0">
                <a:latin typeface="Times New Roman"/>
                <a:cs typeface="Times New Roman"/>
              </a:rPr>
              <a:t>Delete </a:t>
            </a:r>
            <a:r>
              <a:rPr sz="2000" spc="10" dirty="0">
                <a:latin typeface="Times New Roman"/>
                <a:cs typeface="Times New Roman"/>
              </a:rPr>
              <a:t>button. </a:t>
            </a:r>
            <a:r>
              <a:rPr sz="2000" spc="5" dirty="0">
                <a:latin typeface="Times New Roman"/>
                <a:cs typeface="Times New Roman"/>
              </a:rPr>
              <a:t>Once </a:t>
            </a:r>
            <a:r>
              <a:rPr sz="2000" spc="-20" dirty="0">
                <a:latin typeface="Times New Roman"/>
                <a:cs typeface="Times New Roman"/>
              </a:rPr>
              <a:t>all </a:t>
            </a:r>
            <a:r>
              <a:rPr sz="2000" spc="15" dirty="0">
                <a:latin typeface="Times New Roman"/>
                <a:cs typeface="Times New Roman"/>
              </a:rPr>
              <a:t>the </a:t>
            </a:r>
            <a:r>
              <a:rPr sz="2000" spc="10" dirty="0">
                <a:latin typeface="Times New Roman"/>
                <a:cs typeface="Times New Roman"/>
              </a:rPr>
              <a:t>partitions </a:t>
            </a:r>
            <a:r>
              <a:rPr sz="2000" spc="15" dirty="0">
                <a:latin typeface="Times New Roman"/>
                <a:cs typeface="Times New Roman"/>
              </a:rPr>
              <a:t>that </a:t>
            </a:r>
            <a:r>
              <a:rPr sz="2000" spc="-5" dirty="0">
                <a:latin typeface="Times New Roman"/>
                <a:cs typeface="Times New Roman"/>
              </a:rPr>
              <a:t>are </a:t>
            </a:r>
            <a:r>
              <a:rPr sz="2000" spc="15" dirty="0">
                <a:latin typeface="Times New Roman"/>
                <a:cs typeface="Times New Roman"/>
              </a:rPr>
              <a:t>to </a:t>
            </a:r>
            <a:r>
              <a:rPr sz="2000" spc="-5" dirty="0">
                <a:latin typeface="Times New Roman"/>
                <a:cs typeface="Times New Roman"/>
              </a:rPr>
              <a:t>be </a:t>
            </a:r>
            <a:r>
              <a:rPr sz="2000" dirty="0">
                <a:latin typeface="Times New Roman"/>
                <a:cs typeface="Times New Roman"/>
              </a:rPr>
              <a:t>removed </a:t>
            </a:r>
            <a:r>
              <a:rPr sz="2000" spc="-20" dirty="0">
                <a:latin typeface="Times New Roman"/>
                <a:cs typeface="Times New Roman"/>
              </a:rPr>
              <a:t>have </a:t>
            </a:r>
            <a:r>
              <a:rPr sz="2000" spc="5" dirty="0">
                <a:latin typeface="Times New Roman"/>
                <a:cs typeface="Times New Roman"/>
              </a:rPr>
              <a:t>been </a:t>
            </a:r>
            <a:r>
              <a:rPr sz="2000" spc="-15" dirty="0">
                <a:latin typeface="Times New Roman"/>
                <a:cs typeface="Times New Roman"/>
              </a:rPr>
              <a:t>selected, </a:t>
            </a:r>
            <a:r>
              <a:rPr sz="2000" spc="-25" dirty="0">
                <a:latin typeface="Times New Roman"/>
                <a:cs typeface="Times New Roman"/>
              </a:rPr>
              <a:t>click </a:t>
            </a:r>
            <a:r>
              <a:rPr sz="2000" spc="25" dirty="0">
                <a:latin typeface="Times New Roman"/>
                <a:cs typeface="Times New Roman"/>
              </a:rPr>
              <a:t>on </a:t>
            </a:r>
            <a:r>
              <a:rPr sz="2000" spc="15" dirty="0">
                <a:latin typeface="Times New Roman"/>
                <a:cs typeface="Times New Roman"/>
              </a:rPr>
              <a:t>the </a:t>
            </a:r>
            <a:r>
              <a:rPr sz="2000" spc="-275" dirty="0">
                <a:latin typeface="Times New Roman"/>
                <a:cs typeface="Times New Roman"/>
              </a:rPr>
              <a:t> </a:t>
            </a:r>
            <a:r>
              <a:rPr sz="2000" i="1" spc="-30" dirty="0">
                <a:latin typeface="Times New Roman"/>
                <a:cs typeface="Times New Roman"/>
              </a:rPr>
              <a:t>Reclaim</a:t>
            </a:r>
            <a:r>
              <a:rPr sz="2000" i="1" spc="-75" dirty="0">
                <a:latin typeface="Times New Roman"/>
                <a:cs typeface="Times New Roman"/>
              </a:rPr>
              <a:t> </a:t>
            </a:r>
            <a:r>
              <a:rPr sz="2000" i="1" spc="-50" dirty="0">
                <a:latin typeface="Times New Roman"/>
                <a:cs typeface="Times New Roman"/>
              </a:rPr>
              <a:t>Space</a:t>
            </a:r>
            <a:r>
              <a:rPr sz="2000" i="1" spc="-75" dirty="0">
                <a:latin typeface="Times New Roman"/>
                <a:cs typeface="Times New Roman"/>
              </a:rPr>
              <a:t> </a:t>
            </a:r>
            <a:r>
              <a:rPr sz="2000" spc="15" dirty="0">
                <a:latin typeface="Times New Roman"/>
                <a:cs typeface="Times New Roman"/>
              </a:rPr>
              <a:t>button</a:t>
            </a:r>
            <a:r>
              <a:rPr sz="2000" spc="-75" dirty="0">
                <a:latin typeface="Times New Roman"/>
                <a:cs typeface="Times New Roman"/>
              </a:rPr>
              <a:t> </a:t>
            </a:r>
            <a:r>
              <a:rPr sz="2000" spc="15" dirty="0">
                <a:latin typeface="Times New Roman"/>
                <a:cs typeface="Times New Roman"/>
              </a:rPr>
              <a:t>to</a:t>
            </a:r>
            <a:r>
              <a:rPr sz="2000" spc="-75" dirty="0">
                <a:latin typeface="Times New Roman"/>
                <a:cs typeface="Times New Roman"/>
              </a:rPr>
              <a:t> </a:t>
            </a:r>
            <a:r>
              <a:rPr sz="2000" spc="10" dirty="0">
                <a:latin typeface="Times New Roman"/>
                <a:cs typeface="Times New Roman"/>
              </a:rPr>
              <a:t>perform</a:t>
            </a:r>
            <a:r>
              <a:rPr sz="2000" spc="-80" dirty="0">
                <a:latin typeface="Times New Roman"/>
                <a:cs typeface="Times New Roman"/>
              </a:rPr>
              <a:t> </a:t>
            </a:r>
            <a:r>
              <a:rPr sz="2000" spc="15" dirty="0">
                <a:latin typeface="Times New Roman"/>
                <a:cs typeface="Times New Roman"/>
              </a:rPr>
              <a:t>the</a:t>
            </a:r>
            <a:r>
              <a:rPr sz="2000" spc="-75" dirty="0">
                <a:latin typeface="Times New Roman"/>
                <a:cs typeface="Times New Roman"/>
              </a:rPr>
              <a:t> </a:t>
            </a:r>
            <a:r>
              <a:rPr sz="2000" dirty="0">
                <a:latin typeface="Times New Roman"/>
                <a:cs typeface="Times New Roman"/>
              </a:rPr>
              <a:t>deletion.</a:t>
            </a:r>
            <a:r>
              <a:rPr sz="2000" spc="-75" dirty="0">
                <a:latin typeface="Times New Roman"/>
                <a:cs typeface="Times New Roman"/>
              </a:rPr>
              <a:t> </a:t>
            </a:r>
            <a:r>
              <a:rPr sz="2000" spc="-25" dirty="0">
                <a:latin typeface="Times New Roman"/>
                <a:cs typeface="Times New Roman"/>
              </a:rPr>
              <a:t>The</a:t>
            </a:r>
            <a:r>
              <a:rPr sz="2000" spc="-75" dirty="0">
                <a:latin typeface="Times New Roman"/>
                <a:cs typeface="Times New Roman"/>
              </a:rPr>
              <a:t> </a:t>
            </a:r>
            <a:r>
              <a:rPr sz="2000" spc="-5" dirty="0">
                <a:latin typeface="Times New Roman"/>
                <a:cs typeface="Times New Roman"/>
              </a:rPr>
              <a:t>reclaimed</a:t>
            </a:r>
            <a:r>
              <a:rPr sz="2000" spc="-75" dirty="0">
                <a:latin typeface="Times New Roman"/>
                <a:cs typeface="Times New Roman"/>
              </a:rPr>
              <a:t> </a:t>
            </a:r>
            <a:r>
              <a:rPr sz="2000" spc="-15" dirty="0">
                <a:latin typeface="Times New Roman"/>
                <a:cs typeface="Times New Roman"/>
              </a:rPr>
              <a:t>space</a:t>
            </a:r>
            <a:r>
              <a:rPr sz="2000" spc="-80" dirty="0">
                <a:latin typeface="Times New Roman"/>
                <a:cs typeface="Times New Roman"/>
              </a:rPr>
              <a:t> </a:t>
            </a:r>
            <a:r>
              <a:rPr sz="2000" spc="-30" dirty="0">
                <a:latin typeface="Times New Roman"/>
                <a:cs typeface="Times New Roman"/>
              </a:rPr>
              <a:t>will</a:t>
            </a:r>
            <a:r>
              <a:rPr sz="2000" spc="-75" dirty="0">
                <a:latin typeface="Times New Roman"/>
                <a:cs typeface="Times New Roman"/>
              </a:rPr>
              <a:t> </a:t>
            </a:r>
            <a:r>
              <a:rPr sz="2000" spc="-5" dirty="0">
                <a:latin typeface="Times New Roman"/>
                <a:cs typeface="Times New Roman"/>
              </a:rPr>
              <a:t>now</a:t>
            </a:r>
            <a:r>
              <a:rPr sz="2000" spc="-75" dirty="0">
                <a:latin typeface="Times New Roman"/>
                <a:cs typeface="Times New Roman"/>
              </a:rPr>
              <a:t> </a:t>
            </a:r>
            <a:r>
              <a:rPr sz="2000" spc="-5" dirty="0">
                <a:latin typeface="Times New Roman"/>
                <a:cs typeface="Times New Roman"/>
              </a:rPr>
              <a:t>be</a:t>
            </a:r>
            <a:r>
              <a:rPr sz="2000" spc="-75" dirty="0">
                <a:latin typeface="Times New Roman"/>
                <a:cs typeface="Times New Roman"/>
              </a:rPr>
              <a:t> </a:t>
            </a:r>
            <a:r>
              <a:rPr sz="2000" spc="5" dirty="0">
                <a:latin typeface="Times New Roman"/>
                <a:cs typeface="Times New Roman"/>
              </a:rPr>
              <a:t>used</a:t>
            </a:r>
            <a:r>
              <a:rPr sz="2000" spc="-80" dirty="0">
                <a:latin typeface="Times New Roman"/>
                <a:cs typeface="Times New Roman"/>
              </a:rPr>
              <a:t> </a:t>
            </a:r>
            <a:r>
              <a:rPr sz="2000" spc="-10" dirty="0">
                <a:latin typeface="Times New Roman"/>
                <a:cs typeface="Times New Roman"/>
              </a:rPr>
              <a:t>automatically </a:t>
            </a:r>
            <a:r>
              <a:rPr sz="2000" spc="-275" dirty="0">
                <a:latin typeface="Times New Roman"/>
                <a:cs typeface="Times New Roman"/>
              </a:rPr>
              <a:t> </a:t>
            </a:r>
            <a:r>
              <a:rPr sz="2000" spc="-30" dirty="0">
                <a:latin typeface="Times New Roman"/>
                <a:cs typeface="Times New Roman"/>
              </a:rPr>
              <a:t>by</a:t>
            </a:r>
            <a:r>
              <a:rPr sz="2000" spc="-35" dirty="0">
                <a:latin typeface="Times New Roman"/>
                <a:cs typeface="Times New Roman"/>
              </a:rPr>
              <a:t> </a:t>
            </a:r>
            <a:r>
              <a:rPr sz="2000" spc="15" dirty="0">
                <a:latin typeface="Times New Roman"/>
                <a:cs typeface="Times New Roman"/>
              </a:rPr>
              <a:t>the</a:t>
            </a:r>
            <a:r>
              <a:rPr sz="2000" spc="-30" dirty="0">
                <a:latin typeface="Times New Roman"/>
                <a:cs typeface="Times New Roman"/>
              </a:rPr>
              <a:t> </a:t>
            </a:r>
            <a:r>
              <a:rPr sz="2000" spc="-35" dirty="0">
                <a:latin typeface="Times New Roman"/>
                <a:cs typeface="Times New Roman"/>
              </a:rPr>
              <a:t>RHEL</a:t>
            </a:r>
            <a:r>
              <a:rPr sz="2000" spc="-30" dirty="0">
                <a:latin typeface="Times New Roman"/>
                <a:cs typeface="Times New Roman"/>
              </a:rPr>
              <a:t> </a:t>
            </a:r>
            <a:r>
              <a:rPr sz="2000" spc="-25" dirty="0">
                <a:latin typeface="Times New Roman"/>
                <a:cs typeface="Times New Roman"/>
              </a:rPr>
              <a:t>8</a:t>
            </a:r>
            <a:r>
              <a:rPr sz="2000" spc="-30" dirty="0">
                <a:latin typeface="Times New Roman"/>
                <a:cs typeface="Times New Roman"/>
              </a:rPr>
              <a:t> </a:t>
            </a:r>
            <a:r>
              <a:rPr sz="2000" spc="-10" dirty="0">
                <a:latin typeface="Times New Roman"/>
                <a:cs typeface="Times New Roman"/>
              </a:rPr>
              <a:t>installer.</a:t>
            </a:r>
            <a:endParaRPr sz="2000" dirty="0">
              <a:latin typeface="Times New Roman"/>
              <a:cs typeface="Times New Roman"/>
            </a:endParaRPr>
          </a:p>
          <a:p>
            <a:pPr marL="12700">
              <a:lnSpc>
                <a:spcPct val="100000"/>
              </a:lnSpc>
              <a:spcBef>
                <a:spcPts val="875"/>
              </a:spcBef>
            </a:pPr>
            <a:endParaRPr sz="2000" dirty="0">
              <a:latin typeface="Times New Roman"/>
              <a:cs typeface="Times New Roman"/>
            </a:endParaRPr>
          </a:p>
        </p:txBody>
      </p:sp>
      <p:pic>
        <p:nvPicPr>
          <p:cNvPr id="12" name="object 6"/>
          <p:cNvPicPr/>
          <p:nvPr/>
        </p:nvPicPr>
        <p:blipFill>
          <a:blip r:embed="rId6" cstate="print"/>
          <a:stretch>
            <a:fillRect/>
          </a:stretch>
        </p:blipFill>
        <p:spPr>
          <a:xfrm>
            <a:off x="6000711" y="1500602"/>
            <a:ext cx="4844498" cy="3963163"/>
          </a:xfrm>
          <a:prstGeom prst="rect">
            <a:avLst/>
          </a:prstGeom>
        </p:spPr>
      </p:pic>
      <p:sp>
        <p:nvSpPr>
          <p:cNvPr id="7" name="Rectangle 6"/>
          <p:cNvSpPr/>
          <p:nvPr/>
        </p:nvSpPr>
        <p:spPr>
          <a:xfrm>
            <a:off x="7788619" y="5389826"/>
            <a:ext cx="1268681" cy="369332"/>
          </a:xfrm>
          <a:prstGeom prst="rect">
            <a:avLst/>
          </a:prstGeom>
        </p:spPr>
        <p:txBody>
          <a:bodyPr wrap="none">
            <a:spAutoFit/>
          </a:bodyPr>
          <a:lstStyle/>
          <a:p>
            <a:pPr marR="21590" algn="ctr">
              <a:lnSpc>
                <a:spcPct val="100000"/>
              </a:lnSpc>
              <a:spcBef>
                <a:spcPts val="100"/>
              </a:spcBef>
            </a:pPr>
            <a:r>
              <a:rPr lang="en-US" dirty="0">
                <a:latin typeface="Times New Roman"/>
                <a:cs typeface="Times New Roman"/>
              </a:rPr>
              <a:t>Figu</a:t>
            </a:r>
            <a:r>
              <a:rPr lang="en-US" spc="-15" dirty="0">
                <a:latin typeface="Times New Roman"/>
                <a:cs typeface="Times New Roman"/>
              </a:rPr>
              <a:t>r</a:t>
            </a:r>
            <a:r>
              <a:rPr lang="en-US" spc="-20" dirty="0">
                <a:latin typeface="Times New Roman"/>
                <a:cs typeface="Times New Roman"/>
              </a:rPr>
              <a:t>e</a:t>
            </a:r>
            <a:r>
              <a:rPr lang="en-US" spc="-25" dirty="0">
                <a:latin typeface="Times New Roman"/>
                <a:cs typeface="Times New Roman"/>
              </a:rPr>
              <a:t> </a:t>
            </a:r>
            <a:r>
              <a:rPr lang="en-US" spc="-10" dirty="0">
                <a:latin typeface="Times New Roman"/>
                <a:cs typeface="Times New Roman"/>
              </a:rPr>
              <a:t>3-11</a:t>
            </a:r>
            <a:endParaRPr lang="en-US" dirty="0">
              <a:latin typeface="Times New Roman"/>
              <a:cs typeface="Times New Roman"/>
            </a:endParaRPr>
          </a:p>
        </p:txBody>
      </p:sp>
    </p:spTree>
    <p:extLst>
      <p:ext uri="{BB962C8B-B14F-4D97-AF65-F5344CB8AC3E}">
        <p14:creationId xmlns:p14="http://schemas.microsoft.com/office/powerpoint/2010/main" val="36965879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object 3"/>
          <p:cNvSpPr txBox="1"/>
          <p:nvPr/>
        </p:nvSpPr>
        <p:spPr>
          <a:xfrm>
            <a:off x="2079053" y="1301990"/>
            <a:ext cx="8691727" cy="906658"/>
          </a:xfrm>
          <a:prstGeom prst="rect">
            <a:avLst/>
          </a:prstGeom>
        </p:spPr>
        <p:txBody>
          <a:bodyPr vert="horz" wrap="square" lIns="0" tIns="74930" rIns="0" bIns="0" rtlCol="0">
            <a:spAutoFit/>
          </a:bodyPr>
          <a:lstStyle/>
          <a:p>
            <a:pPr marL="12700" marR="5080" algn="just">
              <a:lnSpc>
                <a:spcPct val="100000"/>
              </a:lnSpc>
              <a:spcBef>
                <a:spcPts val="495"/>
              </a:spcBef>
            </a:pPr>
            <a:r>
              <a:rPr spc="-50" dirty="0" smtClean="0">
                <a:latin typeface="Times New Roman"/>
                <a:cs typeface="Times New Roman"/>
              </a:rPr>
              <a:t>To</a:t>
            </a:r>
            <a:r>
              <a:rPr spc="-35" dirty="0" smtClean="0">
                <a:latin typeface="Times New Roman"/>
                <a:cs typeface="Times New Roman"/>
              </a:rPr>
              <a:t> </a:t>
            </a:r>
            <a:r>
              <a:rPr spc="-5" dirty="0">
                <a:latin typeface="Times New Roman"/>
                <a:cs typeface="Times New Roman"/>
              </a:rPr>
              <a:t>manually</a:t>
            </a:r>
            <a:r>
              <a:rPr spc="-35" dirty="0">
                <a:latin typeface="Times New Roman"/>
                <a:cs typeface="Times New Roman"/>
              </a:rPr>
              <a:t> </a:t>
            </a:r>
            <a:r>
              <a:rPr spc="-10" dirty="0">
                <a:latin typeface="Times New Roman"/>
                <a:cs typeface="Times New Roman"/>
              </a:rPr>
              <a:t>configure</a:t>
            </a:r>
            <a:r>
              <a:rPr spc="-35" dirty="0">
                <a:latin typeface="Times New Roman"/>
                <a:cs typeface="Times New Roman"/>
              </a:rPr>
              <a:t> </a:t>
            </a:r>
            <a:r>
              <a:rPr spc="15" dirty="0">
                <a:latin typeface="Times New Roman"/>
                <a:cs typeface="Times New Roman"/>
              </a:rPr>
              <a:t>the</a:t>
            </a:r>
            <a:r>
              <a:rPr spc="-30" dirty="0">
                <a:latin typeface="Times New Roman"/>
                <a:cs typeface="Times New Roman"/>
              </a:rPr>
              <a:t> </a:t>
            </a:r>
            <a:r>
              <a:rPr spc="-15" dirty="0">
                <a:latin typeface="Times New Roman"/>
                <a:cs typeface="Times New Roman"/>
              </a:rPr>
              <a:t>layout</a:t>
            </a:r>
            <a:r>
              <a:rPr spc="-35" dirty="0">
                <a:latin typeface="Times New Roman"/>
                <a:cs typeface="Times New Roman"/>
              </a:rPr>
              <a:t> </a:t>
            </a:r>
            <a:r>
              <a:rPr spc="-25" dirty="0">
                <a:latin typeface="Times New Roman"/>
                <a:cs typeface="Times New Roman"/>
              </a:rPr>
              <a:t>of</a:t>
            </a:r>
            <a:r>
              <a:rPr spc="-35" dirty="0">
                <a:latin typeface="Times New Roman"/>
                <a:cs typeface="Times New Roman"/>
              </a:rPr>
              <a:t> </a:t>
            </a:r>
            <a:r>
              <a:rPr spc="15" dirty="0">
                <a:latin typeface="Times New Roman"/>
                <a:cs typeface="Times New Roman"/>
              </a:rPr>
              <a:t>the</a:t>
            </a:r>
            <a:r>
              <a:rPr spc="-30" dirty="0">
                <a:latin typeface="Times New Roman"/>
                <a:cs typeface="Times New Roman"/>
              </a:rPr>
              <a:t> </a:t>
            </a:r>
            <a:r>
              <a:rPr spc="-5" dirty="0">
                <a:latin typeface="Times New Roman"/>
                <a:cs typeface="Times New Roman"/>
              </a:rPr>
              <a:t>disk</a:t>
            </a:r>
            <a:r>
              <a:rPr spc="-35" dirty="0">
                <a:latin typeface="Times New Roman"/>
                <a:cs typeface="Times New Roman"/>
              </a:rPr>
              <a:t> </a:t>
            </a:r>
            <a:r>
              <a:rPr spc="20" dirty="0">
                <a:latin typeface="Times New Roman"/>
                <a:cs typeface="Times New Roman"/>
              </a:rPr>
              <a:t>in</a:t>
            </a:r>
            <a:r>
              <a:rPr spc="-35" dirty="0">
                <a:latin typeface="Times New Roman"/>
                <a:cs typeface="Times New Roman"/>
              </a:rPr>
              <a:t> </a:t>
            </a:r>
            <a:r>
              <a:rPr spc="10" dirty="0">
                <a:latin typeface="Times New Roman"/>
                <a:cs typeface="Times New Roman"/>
              </a:rPr>
              <a:t>terms</a:t>
            </a:r>
            <a:r>
              <a:rPr spc="-30" dirty="0">
                <a:latin typeface="Times New Roman"/>
                <a:cs typeface="Times New Roman"/>
              </a:rPr>
              <a:t> </a:t>
            </a:r>
            <a:r>
              <a:rPr spc="-25" dirty="0">
                <a:latin typeface="Times New Roman"/>
                <a:cs typeface="Times New Roman"/>
              </a:rPr>
              <a:t>of</a:t>
            </a:r>
            <a:r>
              <a:rPr spc="-35" dirty="0">
                <a:latin typeface="Times New Roman"/>
                <a:cs typeface="Times New Roman"/>
              </a:rPr>
              <a:t> </a:t>
            </a:r>
            <a:r>
              <a:rPr spc="-10" dirty="0">
                <a:latin typeface="Times New Roman"/>
                <a:cs typeface="Times New Roman"/>
              </a:rPr>
              <a:t>how</a:t>
            </a:r>
            <a:r>
              <a:rPr spc="-35" dirty="0">
                <a:latin typeface="Times New Roman"/>
                <a:cs typeface="Times New Roman"/>
              </a:rPr>
              <a:t> </a:t>
            </a:r>
            <a:r>
              <a:rPr spc="15" dirty="0">
                <a:latin typeface="Times New Roman"/>
                <a:cs typeface="Times New Roman"/>
              </a:rPr>
              <a:t>the</a:t>
            </a:r>
            <a:r>
              <a:rPr spc="-30" dirty="0">
                <a:latin typeface="Times New Roman"/>
                <a:cs typeface="Times New Roman"/>
              </a:rPr>
              <a:t> </a:t>
            </a:r>
            <a:r>
              <a:rPr spc="-25" dirty="0">
                <a:latin typeface="Times New Roman"/>
                <a:cs typeface="Times New Roman"/>
              </a:rPr>
              <a:t>available</a:t>
            </a:r>
            <a:r>
              <a:rPr spc="-35" dirty="0">
                <a:latin typeface="Times New Roman"/>
                <a:cs typeface="Times New Roman"/>
              </a:rPr>
              <a:t> </a:t>
            </a:r>
            <a:r>
              <a:rPr spc="-15" dirty="0">
                <a:latin typeface="Times New Roman"/>
                <a:cs typeface="Times New Roman"/>
              </a:rPr>
              <a:t>space</a:t>
            </a:r>
            <a:r>
              <a:rPr spc="-35" dirty="0">
                <a:latin typeface="Times New Roman"/>
                <a:cs typeface="Times New Roman"/>
              </a:rPr>
              <a:t> </a:t>
            </a:r>
            <a:r>
              <a:rPr spc="-30" dirty="0">
                <a:latin typeface="Times New Roman"/>
                <a:cs typeface="Times New Roman"/>
              </a:rPr>
              <a:t>will </a:t>
            </a:r>
            <a:r>
              <a:rPr spc="-5" dirty="0">
                <a:latin typeface="Times New Roman"/>
                <a:cs typeface="Times New Roman"/>
              </a:rPr>
              <a:t>be</a:t>
            </a:r>
            <a:r>
              <a:rPr spc="-35" dirty="0">
                <a:latin typeface="Times New Roman"/>
                <a:cs typeface="Times New Roman"/>
              </a:rPr>
              <a:t> </a:t>
            </a:r>
            <a:r>
              <a:rPr spc="-10" dirty="0">
                <a:latin typeface="Times New Roman"/>
                <a:cs typeface="Times New Roman"/>
              </a:rPr>
              <a:t>allocated, </a:t>
            </a:r>
            <a:r>
              <a:rPr spc="-275" dirty="0">
                <a:latin typeface="Times New Roman"/>
                <a:cs typeface="Times New Roman"/>
              </a:rPr>
              <a:t> </a:t>
            </a:r>
            <a:r>
              <a:rPr spc="-10" dirty="0">
                <a:latin typeface="Times New Roman"/>
                <a:cs typeface="Times New Roman"/>
              </a:rPr>
              <a:t>change </a:t>
            </a:r>
            <a:r>
              <a:rPr spc="15" dirty="0">
                <a:latin typeface="Times New Roman"/>
                <a:cs typeface="Times New Roman"/>
              </a:rPr>
              <a:t>the </a:t>
            </a:r>
            <a:r>
              <a:rPr i="1" spc="-45" dirty="0">
                <a:latin typeface="Times New Roman"/>
                <a:cs typeface="Times New Roman"/>
              </a:rPr>
              <a:t>Storage </a:t>
            </a:r>
            <a:r>
              <a:rPr i="1" spc="-25" dirty="0">
                <a:latin typeface="Times New Roman"/>
                <a:cs typeface="Times New Roman"/>
              </a:rPr>
              <a:t>Allocation </a:t>
            </a:r>
            <a:r>
              <a:rPr dirty="0">
                <a:latin typeface="Times New Roman"/>
                <a:cs typeface="Times New Roman"/>
              </a:rPr>
              <a:t>setting </a:t>
            </a:r>
            <a:r>
              <a:rPr spc="10" dirty="0">
                <a:latin typeface="Times New Roman"/>
                <a:cs typeface="Times New Roman"/>
              </a:rPr>
              <a:t>from </a:t>
            </a:r>
            <a:r>
              <a:rPr i="1" spc="-5" dirty="0">
                <a:latin typeface="Times New Roman"/>
                <a:cs typeface="Times New Roman"/>
              </a:rPr>
              <a:t>Automatic </a:t>
            </a:r>
            <a:r>
              <a:rPr spc="15" dirty="0">
                <a:latin typeface="Times New Roman"/>
                <a:cs typeface="Times New Roman"/>
              </a:rPr>
              <a:t>to </a:t>
            </a:r>
            <a:r>
              <a:rPr i="1" spc="-10" dirty="0">
                <a:latin typeface="Times New Roman"/>
                <a:cs typeface="Times New Roman"/>
              </a:rPr>
              <a:t>Custom </a:t>
            </a:r>
            <a:r>
              <a:rPr spc="20" dirty="0">
                <a:latin typeface="Times New Roman"/>
                <a:cs typeface="Times New Roman"/>
              </a:rPr>
              <a:t>and </a:t>
            </a:r>
            <a:r>
              <a:rPr spc="-25" dirty="0">
                <a:latin typeface="Times New Roman"/>
                <a:cs typeface="Times New Roman"/>
              </a:rPr>
              <a:t>click </a:t>
            </a:r>
            <a:r>
              <a:rPr i="1" spc="-25" dirty="0">
                <a:latin typeface="Times New Roman"/>
                <a:cs typeface="Times New Roman"/>
              </a:rPr>
              <a:t>Done </a:t>
            </a:r>
            <a:r>
              <a:rPr spc="15" dirty="0">
                <a:latin typeface="Times New Roman"/>
                <a:cs typeface="Times New Roman"/>
              </a:rPr>
              <a:t>to </a:t>
            </a:r>
            <a:r>
              <a:rPr spc="-20" dirty="0">
                <a:latin typeface="Times New Roman"/>
                <a:cs typeface="Times New Roman"/>
              </a:rPr>
              <a:t>display </a:t>
            </a:r>
            <a:r>
              <a:rPr spc="15" dirty="0">
                <a:latin typeface="Times New Roman"/>
                <a:cs typeface="Times New Roman"/>
              </a:rPr>
              <a:t>the </a:t>
            </a:r>
            <a:r>
              <a:rPr spc="20" dirty="0">
                <a:latin typeface="Times New Roman"/>
                <a:cs typeface="Times New Roman"/>
              </a:rPr>
              <a:t> </a:t>
            </a:r>
            <a:r>
              <a:rPr spc="-5" dirty="0">
                <a:latin typeface="Times New Roman"/>
                <a:cs typeface="Times New Roman"/>
              </a:rPr>
              <a:t>Manual</a:t>
            </a:r>
            <a:r>
              <a:rPr spc="-35" dirty="0">
                <a:latin typeface="Times New Roman"/>
                <a:cs typeface="Times New Roman"/>
              </a:rPr>
              <a:t> </a:t>
            </a:r>
            <a:r>
              <a:rPr spc="5" dirty="0">
                <a:latin typeface="Times New Roman"/>
                <a:cs typeface="Times New Roman"/>
              </a:rPr>
              <a:t>Partitioning</a:t>
            </a:r>
            <a:r>
              <a:rPr spc="-30" dirty="0">
                <a:latin typeface="Times New Roman"/>
                <a:cs typeface="Times New Roman"/>
              </a:rPr>
              <a:t> </a:t>
            </a:r>
            <a:r>
              <a:rPr dirty="0">
                <a:latin typeface="Times New Roman"/>
                <a:cs typeface="Times New Roman"/>
              </a:rPr>
              <a:t>screen</a:t>
            </a:r>
            <a:r>
              <a:rPr spc="-30" dirty="0">
                <a:latin typeface="Times New Roman"/>
                <a:cs typeface="Times New Roman"/>
              </a:rPr>
              <a:t> </a:t>
            </a:r>
            <a:r>
              <a:rPr spc="-5" dirty="0">
                <a:latin typeface="Times New Roman"/>
                <a:cs typeface="Times New Roman"/>
              </a:rPr>
              <a:t>(Figure</a:t>
            </a:r>
            <a:r>
              <a:rPr spc="-30" dirty="0">
                <a:latin typeface="Times New Roman"/>
                <a:cs typeface="Times New Roman"/>
              </a:rPr>
              <a:t> </a:t>
            </a:r>
            <a:r>
              <a:rPr spc="-15" dirty="0">
                <a:latin typeface="Times New Roman"/>
                <a:cs typeface="Times New Roman"/>
              </a:rPr>
              <a:t>3-12):</a:t>
            </a:r>
            <a:endParaRPr dirty="0">
              <a:latin typeface="Times New Roman"/>
              <a:cs typeface="Times New Roman"/>
            </a:endParaRPr>
          </a:p>
        </p:txBody>
      </p:sp>
      <p:pic>
        <p:nvPicPr>
          <p:cNvPr id="13" name="object 4"/>
          <p:cNvPicPr/>
          <p:nvPr/>
        </p:nvPicPr>
        <p:blipFill>
          <a:blip r:embed="rId6" cstate="print"/>
          <a:stretch>
            <a:fillRect/>
          </a:stretch>
        </p:blipFill>
        <p:spPr>
          <a:xfrm>
            <a:off x="3683023" y="2195389"/>
            <a:ext cx="5032792" cy="3651763"/>
          </a:xfrm>
          <a:prstGeom prst="rect">
            <a:avLst/>
          </a:prstGeom>
        </p:spPr>
      </p:pic>
      <p:sp>
        <p:nvSpPr>
          <p:cNvPr id="14" name="object 5"/>
          <p:cNvSpPr txBox="1"/>
          <p:nvPr/>
        </p:nvSpPr>
        <p:spPr>
          <a:xfrm>
            <a:off x="3386051" y="5622536"/>
            <a:ext cx="5626735" cy="289823"/>
          </a:xfrm>
          <a:prstGeom prst="rect">
            <a:avLst/>
          </a:prstGeom>
        </p:spPr>
        <p:txBody>
          <a:bodyPr vert="horz" wrap="square" lIns="0" tIns="12700" rIns="0" bIns="0" rtlCol="0">
            <a:spAutoFit/>
          </a:bodyPr>
          <a:lstStyle/>
          <a:p>
            <a:pPr marR="21590" algn="ctr">
              <a:lnSpc>
                <a:spcPct val="100000"/>
              </a:lnSpc>
              <a:spcBef>
                <a:spcPts val="100"/>
              </a:spcBef>
            </a:pPr>
            <a:r>
              <a:rPr dirty="0">
                <a:latin typeface="Times New Roman"/>
                <a:cs typeface="Times New Roman"/>
              </a:rPr>
              <a:t>Figu</a:t>
            </a:r>
            <a:r>
              <a:rPr spc="-15" dirty="0">
                <a:latin typeface="Times New Roman"/>
                <a:cs typeface="Times New Roman"/>
              </a:rPr>
              <a:t>r</a:t>
            </a:r>
            <a:r>
              <a:rPr spc="-20" dirty="0">
                <a:latin typeface="Times New Roman"/>
                <a:cs typeface="Times New Roman"/>
              </a:rPr>
              <a:t>e</a:t>
            </a:r>
            <a:r>
              <a:rPr spc="-25" dirty="0">
                <a:latin typeface="Times New Roman"/>
                <a:cs typeface="Times New Roman"/>
              </a:rPr>
              <a:t> </a:t>
            </a:r>
            <a:r>
              <a:rPr spc="-10" dirty="0" smtClean="0">
                <a:latin typeface="Times New Roman"/>
                <a:cs typeface="Times New Roman"/>
              </a:rPr>
              <a:t>3-12</a:t>
            </a:r>
            <a:endParaRPr dirty="0">
              <a:latin typeface="Times New Roman"/>
              <a:cs typeface="Times New Roman"/>
            </a:endParaRPr>
          </a:p>
        </p:txBody>
      </p:sp>
      <p:sp>
        <p:nvSpPr>
          <p:cNvPr id="15" name="Rectangle 14"/>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5856045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sp>
        <p:nvSpPr>
          <p:cNvPr id="7" name="Rectangle 6"/>
          <p:cNvSpPr/>
          <p:nvPr/>
        </p:nvSpPr>
        <p:spPr>
          <a:xfrm>
            <a:off x="1548809" y="1555956"/>
            <a:ext cx="9519684" cy="4175502"/>
          </a:xfrm>
          <a:prstGeom prst="rect">
            <a:avLst/>
          </a:prstGeom>
        </p:spPr>
        <p:txBody>
          <a:bodyPr wrap="square">
            <a:spAutoFit/>
          </a:bodyPr>
          <a:lstStyle/>
          <a:p>
            <a:pPr marL="298450" marR="5080" indent="-285750" algn="just">
              <a:lnSpc>
                <a:spcPct val="100000"/>
              </a:lnSpc>
              <a:spcBef>
                <a:spcPts val="855"/>
              </a:spcBef>
              <a:buFont typeface="Wingdings" panose="05000000000000000000" pitchFamily="2" charset="2"/>
              <a:buChar char="q"/>
            </a:pPr>
            <a:r>
              <a:rPr lang="en-US" spc="-25" dirty="0">
                <a:latin typeface="Times New Roman"/>
                <a:cs typeface="Times New Roman"/>
              </a:rPr>
              <a:t>The </a:t>
            </a:r>
            <a:r>
              <a:rPr lang="en-US" spc="5" dirty="0">
                <a:latin typeface="Times New Roman"/>
                <a:cs typeface="Times New Roman"/>
              </a:rPr>
              <a:t>manual </a:t>
            </a:r>
            <a:r>
              <a:rPr lang="en-US" spc="10" dirty="0">
                <a:latin typeface="Times New Roman"/>
                <a:cs typeface="Times New Roman"/>
              </a:rPr>
              <a:t>partitioning </a:t>
            </a:r>
            <a:r>
              <a:rPr lang="en-US" dirty="0">
                <a:latin typeface="Times New Roman"/>
                <a:cs typeface="Times New Roman"/>
              </a:rPr>
              <a:t>screen </a:t>
            </a:r>
            <a:r>
              <a:rPr lang="en-US" spc="-5" dirty="0">
                <a:latin typeface="Times New Roman"/>
                <a:cs typeface="Times New Roman"/>
              </a:rPr>
              <a:t>provides </a:t>
            </a:r>
            <a:r>
              <a:rPr lang="en-US" spc="15" dirty="0">
                <a:latin typeface="Times New Roman"/>
                <a:cs typeface="Times New Roman"/>
              </a:rPr>
              <a:t>the </a:t>
            </a:r>
            <a:r>
              <a:rPr lang="en-US" spc="10" dirty="0">
                <a:latin typeface="Times New Roman"/>
                <a:cs typeface="Times New Roman"/>
              </a:rPr>
              <a:t>option </a:t>
            </a:r>
            <a:r>
              <a:rPr lang="en-US" spc="15" dirty="0">
                <a:latin typeface="Times New Roman"/>
                <a:cs typeface="Times New Roman"/>
              </a:rPr>
              <a:t>to </a:t>
            </a:r>
            <a:r>
              <a:rPr lang="en-US" spc="-10" dirty="0">
                <a:latin typeface="Times New Roman"/>
                <a:cs typeface="Times New Roman"/>
              </a:rPr>
              <a:t>configure </a:t>
            </a:r>
            <a:r>
              <a:rPr lang="en-US" spc="15" dirty="0">
                <a:latin typeface="Times New Roman"/>
                <a:cs typeface="Times New Roman"/>
              </a:rPr>
              <a:t>the </a:t>
            </a:r>
            <a:r>
              <a:rPr lang="en-US" spc="-5" dirty="0">
                <a:latin typeface="Times New Roman"/>
                <a:cs typeface="Times New Roman"/>
              </a:rPr>
              <a:t>disk </a:t>
            </a:r>
            <a:r>
              <a:rPr lang="en-US" dirty="0">
                <a:latin typeface="Times New Roman"/>
                <a:cs typeface="Times New Roman"/>
              </a:rPr>
              <a:t>using </a:t>
            </a:r>
            <a:r>
              <a:rPr lang="en-US" spc="-25" dirty="0">
                <a:latin typeface="Times New Roman"/>
                <a:cs typeface="Times New Roman"/>
              </a:rPr>
              <a:t>Logical Volume </a:t>
            </a:r>
            <a:r>
              <a:rPr lang="en-US" spc="-20" dirty="0">
                <a:latin typeface="Times New Roman"/>
                <a:cs typeface="Times New Roman"/>
              </a:rPr>
              <a:t> </a:t>
            </a:r>
            <a:r>
              <a:rPr lang="en-US" dirty="0">
                <a:latin typeface="Times New Roman"/>
                <a:cs typeface="Times New Roman"/>
              </a:rPr>
              <a:t>Management </a:t>
            </a:r>
            <a:r>
              <a:rPr lang="en-US" spc="-35" dirty="0">
                <a:latin typeface="Times New Roman"/>
                <a:cs typeface="Times New Roman"/>
              </a:rPr>
              <a:t>(LVM)</a:t>
            </a:r>
            <a:r>
              <a:rPr lang="en-US" spc="-30" dirty="0">
                <a:latin typeface="Times New Roman"/>
                <a:cs typeface="Times New Roman"/>
              </a:rPr>
              <a:t> </a:t>
            </a:r>
            <a:r>
              <a:rPr lang="en-US" spc="20" dirty="0">
                <a:latin typeface="Times New Roman"/>
                <a:cs typeface="Times New Roman"/>
              </a:rPr>
              <a:t>or </a:t>
            </a:r>
            <a:r>
              <a:rPr lang="en-US" spc="10" dirty="0">
                <a:latin typeface="Times New Roman"/>
                <a:cs typeface="Times New Roman"/>
              </a:rPr>
              <a:t>standard </a:t>
            </a:r>
            <a:r>
              <a:rPr lang="en-US" spc="5" dirty="0">
                <a:latin typeface="Times New Roman"/>
                <a:cs typeface="Times New Roman"/>
              </a:rPr>
              <a:t>partitioning. </a:t>
            </a:r>
            <a:r>
              <a:rPr lang="en-US" spc="-70" dirty="0">
                <a:latin typeface="Times New Roman"/>
                <a:cs typeface="Times New Roman"/>
              </a:rPr>
              <a:t>LVM</a:t>
            </a:r>
            <a:r>
              <a:rPr lang="en-US" spc="-65" dirty="0">
                <a:latin typeface="Times New Roman"/>
                <a:cs typeface="Times New Roman"/>
              </a:rPr>
              <a:t> </a:t>
            </a:r>
            <a:r>
              <a:rPr lang="en-US" spc="-25" dirty="0">
                <a:latin typeface="Times New Roman"/>
                <a:cs typeface="Times New Roman"/>
              </a:rPr>
              <a:t>is</a:t>
            </a:r>
            <a:r>
              <a:rPr lang="en-US" spc="-20" dirty="0">
                <a:latin typeface="Times New Roman"/>
                <a:cs typeface="Times New Roman"/>
              </a:rPr>
              <a:t> </a:t>
            </a:r>
            <a:r>
              <a:rPr lang="en-US" spc="15" dirty="0">
                <a:latin typeface="Times New Roman"/>
                <a:cs typeface="Times New Roman"/>
              </a:rPr>
              <a:t>the </a:t>
            </a:r>
            <a:r>
              <a:rPr lang="en-US" spc="10" dirty="0">
                <a:latin typeface="Times New Roman"/>
                <a:cs typeface="Times New Roman"/>
              </a:rPr>
              <a:t>recommended option </a:t>
            </a:r>
            <a:r>
              <a:rPr lang="en-US" spc="-10" dirty="0">
                <a:latin typeface="Times New Roman"/>
                <a:cs typeface="Times New Roman"/>
              </a:rPr>
              <a:t>because </a:t>
            </a:r>
            <a:r>
              <a:rPr lang="en-US" dirty="0">
                <a:latin typeface="Times New Roman"/>
                <a:cs typeface="Times New Roman"/>
              </a:rPr>
              <a:t>it </a:t>
            </a:r>
            <a:r>
              <a:rPr lang="en-US" spc="5" dirty="0">
                <a:latin typeface="Times New Roman"/>
                <a:cs typeface="Times New Roman"/>
              </a:rPr>
              <a:t> </a:t>
            </a:r>
            <a:r>
              <a:rPr lang="en-US" spc="-5" dirty="0">
                <a:latin typeface="Times New Roman"/>
                <a:cs typeface="Times New Roman"/>
              </a:rPr>
              <a:t>provides</a:t>
            </a:r>
            <a:r>
              <a:rPr lang="en-US" spc="-40" dirty="0">
                <a:latin typeface="Times New Roman"/>
                <a:cs typeface="Times New Roman"/>
              </a:rPr>
              <a:t> </a:t>
            </a:r>
            <a:r>
              <a:rPr lang="en-US" spc="-25" dirty="0">
                <a:latin typeface="Times New Roman"/>
                <a:cs typeface="Times New Roman"/>
              </a:rPr>
              <a:t>flexibility</a:t>
            </a:r>
            <a:r>
              <a:rPr lang="en-US" spc="-40" dirty="0">
                <a:latin typeface="Times New Roman"/>
                <a:cs typeface="Times New Roman"/>
              </a:rPr>
              <a:t> </a:t>
            </a:r>
            <a:r>
              <a:rPr lang="en-US" spc="20" dirty="0">
                <a:latin typeface="Times New Roman"/>
                <a:cs typeface="Times New Roman"/>
              </a:rPr>
              <a:t>in</a:t>
            </a:r>
            <a:r>
              <a:rPr lang="en-US" spc="-40" dirty="0">
                <a:latin typeface="Times New Roman"/>
                <a:cs typeface="Times New Roman"/>
              </a:rPr>
              <a:t> </a:t>
            </a:r>
            <a:r>
              <a:rPr lang="en-US" spc="10" dirty="0">
                <a:latin typeface="Times New Roman"/>
                <a:cs typeface="Times New Roman"/>
              </a:rPr>
              <a:t>terms</a:t>
            </a:r>
            <a:r>
              <a:rPr lang="en-US" spc="-40" dirty="0">
                <a:latin typeface="Times New Roman"/>
                <a:cs typeface="Times New Roman"/>
              </a:rPr>
              <a:t> </a:t>
            </a:r>
            <a:r>
              <a:rPr lang="en-US" spc="-25" dirty="0">
                <a:latin typeface="Times New Roman"/>
                <a:cs typeface="Times New Roman"/>
              </a:rPr>
              <a:t>of</a:t>
            </a:r>
            <a:r>
              <a:rPr lang="en-US" spc="-40" dirty="0">
                <a:latin typeface="Times New Roman"/>
                <a:cs typeface="Times New Roman"/>
              </a:rPr>
              <a:t> </a:t>
            </a:r>
            <a:r>
              <a:rPr lang="en-US" dirty="0">
                <a:latin typeface="Times New Roman"/>
                <a:cs typeface="Times New Roman"/>
              </a:rPr>
              <a:t>managing</a:t>
            </a:r>
            <a:r>
              <a:rPr lang="en-US" spc="-40" dirty="0">
                <a:latin typeface="Times New Roman"/>
                <a:cs typeface="Times New Roman"/>
              </a:rPr>
              <a:t> </a:t>
            </a:r>
            <a:r>
              <a:rPr lang="en-US" spc="15" dirty="0">
                <a:latin typeface="Times New Roman"/>
                <a:cs typeface="Times New Roman"/>
              </a:rPr>
              <a:t>partition</a:t>
            </a:r>
            <a:r>
              <a:rPr lang="en-US" spc="-40" dirty="0">
                <a:latin typeface="Times New Roman"/>
                <a:cs typeface="Times New Roman"/>
              </a:rPr>
              <a:t> </a:t>
            </a:r>
            <a:r>
              <a:rPr lang="en-US" spc="-25" dirty="0">
                <a:latin typeface="Times New Roman"/>
                <a:cs typeface="Times New Roman"/>
              </a:rPr>
              <a:t>sizes</a:t>
            </a:r>
            <a:r>
              <a:rPr lang="en-US" spc="-40" dirty="0">
                <a:latin typeface="Times New Roman"/>
                <a:cs typeface="Times New Roman"/>
              </a:rPr>
              <a:t> </a:t>
            </a:r>
            <a:r>
              <a:rPr lang="en-US" dirty="0">
                <a:latin typeface="Times New Roman"/>
                <a:cs typeface="Times New Roman"/>
              </a:rPr>
              <a:t>once</a:t>
            </a:r>
            <a:r>
              <a:rPr lang="en-US" spc="-40" dirty="0">
                <a:latin typeface="Times New Roman"/>
                <a:cs typeface="Times New Roman"/>
              </a:rPr>
              <a:t> </a:t>
            </a:r>
            <a:r>
              <a:rPr lang="en-US" spc="15" dirty="0">
                <a:latin typeface="Times New Roman"/>
                <a:cs typeface="Times New Roman"/>
              </a:rPr>
              <a:t>the</a:t>
            </a:r>
            <a:r>
              <a:rPr lang="en-US" spc="-35" dirty="0">
                <a:latin typeface="Times New Roman"/>
                <a:cs typeface="Times New Roman"/>
              </a:rPr>
              <a:t> </a:t>
            </a:r>
            <a:r>
              <a:rPr lang="en-US" spc="-15" dirty="0">
                <a:latin typeface="Times New Roman"/>
                <a:cs typeface="Times New Roman"/>
              </a:rPr>
              <a:t>system</a:t>
            </a:r>
            <a:r>
              <a:rPr lang="en-US" spc="-40" dirty="0">
                <a:latin typeface="Times New Roman"/>
                <a:cs typeface="Times New Roman"/>
              </a:rPr>
              <a:t> </a:t>
            </a:r>
            <a:r>
              <a:rPr lang="en-US" spc="-25" dirty="0">
                <a:latin typeface="Times New Roman"/>
                <a:cs typeface="Times New Roman"/>
              </a:rPr>
              <a:t>is</a:t>
            </a:r>
            <a:r>
              <a:rPr lang="en-US" spc="-40" dirty="0">
                <a:latin typeface="Times New Roman"/>
                <a:cs typeface="Times New Roman"/>
              </a:rPr>
              <a:t> </a:t>
            </a:r>
            <a:r>
              <a:rPr lang="en-US" spc="20" dirty="0">
                <a:latin typeface="Times New Roman"/>
                <a:cs typeface="Times New Roman"/>
              </a:rPr>
              <a:t>up</a:t>
            </a:r>
            <a:r>
              <a:rPr lang="en-US" spc="-40" dirty="0">
                <a:latin typeface="Times New Roman"/>
                <a:cs typeface="Times New Roman"/>
              </a:rPr>
              <a:t> </a:t>
            </a:r>
            <a:r>
              <a:rPr lang="en-US" spc="20" dirty="0">
                <a:latin typeface="Times New Roman"/>
                <a:cs typeface="Times New Roman"/>
              </a:rPr>
              <a:t>and</a:t>
            </a:r>
            <a:r>
              <a:rPr lang="en-US" spc="-40" dirty="0">
                <a:latin typeface="Times New Roman"/>
                <a:cs typeface="Times New Roman"/>
              </a:rPr>
              <a:t> </a:t>
            </a:r>
            <a:r>
              <a:rPr lang="en-US" spc="25" dirty="0">
                <a:latin typeface="Times New Roman"/>
                <a:cs typeface="Times New Roman"/>
              </a:rPr>
              <a:t>running</a:t>
            </a:r>
            <a:r>
              <a:rPr lang="en-US" spc="-40" dirty="0">
                <a:latin typeface="Times New Roman"/>
                <a:cs typeface="Times New Roman"/>
              </a:rPr>
              <a:t> </a:t>
            </a:r>
            <a:r>
              <a:rPr lang="en-US" spc="-50" dirty="0">
                <a:latin typeface="Times New Roman"/>
                <a:cs typeface="Times New Roman"/>
              </a:rPr>
              <a:t>(LVM </a:t>
            </a:r>
            <a:r>
              <a:rPr lang="en-US" spc="-275" dirty="0">
                <a:latin typeface="Times New Roman"/>
                <a:cs typeface="Times New Roman"/>
              </a:rPr>
              <a:t> </a:t>
            </a:r>
            <a:r>
              <a:rPr lang="en-US" spc="-25" dirty="0">
                <a:latin typeface="Times New Roman"/>
                <a:cs typeface="Times New Roman"/>
              </a:rPr>
              <a:t>is </a:t>
            </a:r>
            <a:r>
              <a:rPr lang="en-US" spc="-10" dirty="0">
                <a:latin typeface="Times New Roman"/>
                <a:cs typeface="Times New Roman"/>
              </a:rPr>
              <a:t>covered </a:t>
            </a:r>
            <a:r>
              <a:rPr lang="en-US" spc="20" dirty="0">
                <a:latin typeface="Times New Roman"/>
                <a:cs typeface="Times New Roman"/>
              </a:rPr>
              <a:t>in </a:t>
            </a:r>
            <a:r>
              <a:rPr lang="en-US" spc="-5" dirty="0">
                <a:latin typeface="Times New Roman"/>
                <a:cs typeface="Times New Roman"/>
              </a:rPr>
              <a:t>detail </a:t>
            </a:r>
            <a:r>
              <a:rPr lang="en-US" spc="20" dirty="0">
                <a:latin typeface="Times New Roman"/>
                <a:cs typeface="Times New Roman"/>
              </a:rPr>
              <a:t>in </a:t>
            </a:r>
            <a:r>
              <a:rPr lang="en-US" spc="15" dirty="0">
                <a:latin typeface="Times New Roman"/>
                <a:cs typeface="Times New Roman"/>
              </a:rPr>
              <a:t>the </a:t>
            </a:r>
            <a:r>
              <a:rPr lang="en-US" dirty="0">
                <a:latin typeface="Times New Roman"/>
                <a:cs typeface="Times New Roman"/>
              </a:rPr>
              <a:t>chapter </a:t>
            </a:r>
            <a:r>
              <a:rPr lang="en-US" spc="5" dirty="0">
                <a:latin typeface="Times New Roman"/>
                <a:cs typeface="Times New Roman"/>
              </a:rPr>
              <a:t>entitled </a:t>
            </a:r>
            <a:r>
              <a:rPr lang="en-US" i="1" spc="-60" dirty="0">
                <a:latin typeface="Times New Roman"/>
                <a:cs typeface="Times New Roman"/>
              </a:rPr>
              <a:t>“Adding </a:t>
            </a:r>
            <a:r>
              <a:rPr lang="en-US" i="1" spc="-15" dirty="0">
                <a:latin typeface="Times New Roman"/>
                <a:cs typeface="Times New Roman"/>
              </a:rPr>
              <a:t>a New </a:t>
            </a:r>
            <a:r>
              <a:rPr lang="en-US" i="1" spc="-20" dirty="0">
                <a:latin typeface="Times New Roman"/>
                <a:cs typeface="Times New Roman"/>
              </a:rPr>
              <a:t>Disk </a:t>
            </a:r>
            <a:r>
              <a:rPr lang="en-US" i="1" spc="-10" dirty="0">
                <a:latin typeface="Times New Roman"/>
                <a:cs typeface="Times New Roman"/>
              </a:rPr>
              <a:t>to </a:t>
            </a:r>
            <a:r>
              <a:rPr lang="en-US" i="1" spc="-15" dirty="0">
                <a:latin typeface="Times New Roman"/>
                <a:cs typeface="Times New Roman"/>
              </a:rPr>
              <a:t>a </a:t>
            </a:r>
            <a:r>
              <a:rPr lang="en-US" i="1" spc="-20" dirty="0">
                <a:latin typeface="Times New Roman"/>
                <a:cs typeface="Times New Roman"/>
              </a:rPr>
              <a:t>RHEL </a:t>
            </a:r>
            <a:r>
              <a:rPr lang="en-US" i="1" spc="-30" dirty="0">
                <a:latin typeface="Times New Roman"/>
                <a:cs typeface="Times New Roman"/>
              </a:rPr>
              <a:t>8 </a:t>
            </a:r>
            <a:r>
              <a:rPr lang="en-US" i="1" spc="-20" dirty="0">
                <a:latin typeface="Times New Roman"/>
                <a:cs typeface="Times New Roman"/>
              </a:rPr>
              <a:t>Volume </a:t>
            </a:r>
            <a:r>
              <a:rPr lang="en-US" i="1" spc="-35" dirty="0">
                <a:latin typeface="Times New Roman"/>
                <a:cs typeface="Times New Roman"/>
              </a:rPr>
              <a:t>Group </a:t>
            </a:r>
            <a:r>
              <a:rPr lang="en-US" i="1" dirty="0">
                <a:latin typeface="Times New Roman"/>
                <a:cs typeface="Times New Roman"/>
              </a:rPr>
              <a:t>and </a:t>
            </a:r>
            <a:r>
              <a:rPr lang="en-US" i="1" spc="5" dirty="0">
                <a:latin typeface="Times New Roman"/>
                <a:cs typeface="Times New Roman"/>
              </a:rPr>
              <a:t> </a:t>
            </a:r>
            <a:r>
              <a:rPr lang="en-US" i="1" spc="-45" dirty="0">
                <a:latin typeface="Times New Roman"/>
                <a:cs typeface="Times New Roman"/>
              </a:rPr>
              <a:t>Logical</a:t>
            </a:r>
            <a:r>
              <a:rPr lang="en-US" i="1" spc="-30" dirty="0">
                <a:latin typeface="Times New Roman"/>
                <a:cs typeface="Times New Roman"/>
              </a:rPr>
              <a:t> </a:t>
            </a:r>
            <a:r>
              <a:rPr lang="en-US" i="1" spc="-45" dirty="0">
                <a:latin typeface="Times New Roman"/>
                <a:cs typeface="Times New Roman"/>
              </a:rPr>
              <a:t>Volume”).</a:t>
            </a:r>
            <a:endParaRPr lang="en-US" dirty="0">
              <a:latin typeface="Times New Roman"/>
              <a:cs typeface="Times New Roman"/>
            </a:endParaRPr>
          </a:p>
          <a:p>
            <a:pPr marL="298450" marR="5080" indent="-285750" algn="just">
              <a:lnSpc>
                <a:spcPct val="100000"/>
              </a:lnSpc>
              <a:spcBef>
                <a:spcPts val="755"/>
              </a:spcBef>
              <a:buFont typeface="Wingdings" panose="05000000000000000000" pitchFamily="2" charset="2"/>
              <a:buChar char="q"/>
            </a:pPr>
            <a:r>
              <a:rPr lang="en-US" spc="5" dirty="0">
                <a:latin typeface="Times New Roman"/>
                <a:cs typeface="Times New Roman"/>
              </a:rPr>
              <a:t>Once</a:t>
            </a:r>
            <a:r>
              <a:rPr lang="en-US" spc="-95" dirty="0">
                <a:latin typeface="Times New Roman"/>
                <a:cs typeface="Times New Roman"/>
              </a:rPr>
              <a:t> </a:t>
            </a:r>
            <a:r>
              <a:rPr lang="en-US" spc="-10" dirty="0">
                <a:latin typeface="Times New Roman"/>
                <a:cs typeface="Times New Roman"/>
              </a:rPr>
              <a:t>a</a:t>
            </a:r>
            <a:r>
              <a:rPr lang="en-US" spc="-95" dirty="0">
                <a:latin typeface="Times New Roman"/>
                <a:cs typeface="Times New Roman"/>
              </a:rPr>
              <a:t> </a:t>
            </a:r>
            <a:r>
              <a:rPr lang="en-US" spc="10" dirty="0">
                <a:latin typeface="Times New Roman"/>
                <a:cs typeface="Times New Roman"/>
              </a:rPr>
              <a:t>partitioning</a:t>
            </a:r>
            <a:r>
              <a:rPr lang="en-US" spc="-95" dirty="0">
                <a:latin typeface="Times New Roman"/>
                <a:cs typeface="Times New Roman"/>
              </a:rPr>
              <a:t> </a:t>
            </a:r>
            <a:r>
              <a:rPr lang="en-US" spc="-5" dirty="0">
                <a:latin typeface="Times New Roman"/>
                <a:cs typeface="Times New Roman"/>
              </a:rPr>
              <a:t>scheme</a:t>
            </a:r>
            <a:r>
              <a:rPr lang="en-US" spc="-95" dirty="0">
                <a:latin typeface="Times New Roman"/>
                <a:cs typeface="Times New Roman"/>
              </a:rPr>
              <a:t> </a:t>
            </a:r>
            <a:r>
              <a:rPr lang="en-US" spc="-5" dirty="0">
                <a:latin typeface="Times New Roman"/>
                <a:cs typeface="Times New Roman"/>
              </a:rPr>
              <a:t>has</a:t>
            </a:r>
            <a:r>
              <a:rPr lang="en-US" spc="-95" dirty="0">
                <a:latin typeface="Times New Roman"/>
                <a:cs typeface="Times New Roman"/>
              </a:rPr>
              <a:t> </a:t>
            </a:r>
            <a:r>
              <a:rPr lang="en-US" spc="5" dirty="0">
                <a:latin typeface="Times New Roman"/>
                <a:cs typeface="Times New Roman"/>
              </a:rPr>
              <a:t>been</a:t>
            </a:r>
            <a:r>
              <a:rPr lang="en-US" spc="-90" dirty="0">
                <a:latin typeface="Times New Roman"/>
                <a:cs typeface="Times New Roman"/>
              </a:rPr>
              <a:t> </a:t>
            </a:r>
            <a:r>
              <a:rPr lang="en-US" spc="-15" dirty="0">
                <a:latin typeface="Times New Roman"/>
                <a:cs typeface="Times New Roman"/>
              </a:rPr>
              <a:t>selected,</a:t>
            </a:r>
            <a:r>
              <a:rPr lang="en-US" spc="-95" dirty="0">
                <a:latin typeface="Times New Roman"/>
                <a:cs typeface="Times New Roman"/>
              </a:rPr>
              <a:t> </a:t>
            </a:r>
            <a:r>
              <a:rPr lang="en-US" spc="15" dirty="0">
                <a:latin typeface="Times New Roman"/>
                <a:cs typeface="Times New Roman"/>
              </a:rPr>
              <a:t>the</a:t>
            </a:r>
            <a:r>
              <a:rPr lang="en-US" spc="-95" dirty="0">
                <a:latin typeface="Times New Roman"/>
                <a:cs typeface="Times New Roman"/>
              </a:rPr>
              <a:t> </a:t>
            </a:r>
            <a:r>
              <a:rPr lang="en-US" spc="-15" dirty="0">
                <a:latin typeface="Times New Roman"/>
                <a:cs typeface="Times New Roman"/>
              </a:rPr>
              <a:t>last</a:t>
            </a:r>
            <a:r>
              <a:rPr lang="en-US" spc="-95" dirty="0">
                <a:latin typeface="Times New Roman"/>
                <a:cs typeface="Times New Roman"/>
              </a:rPr>
              <a:t> </a:t>
            </a:r>
            <a:r>
              <a:rPr lang="en-US" spc="-5" dirty="0">
                <a:latin typeface="Times New Roman"/>
                <a:cs typeface="Times New Roman"/>
              </a:rPr>
              <a:t>step</a:t>
            </a:r>
            <a:r>
              <a:rPr lang="en-US" spc="-95" dirty="0">
                <a:latin typeface="Times New Roman"/>
                <a:cs typeface="Times New Roman"/>
              </a:rPr>
              <a:t> </a:t>
            </a:r>
            <a:r>
              <a:rPr lang="en-US" spc="-25" dirty="0">
                <a:latin typeface="Times New Roman"/>
                <a:cs typeface="Times New Roman"/>
              </a:rPr>
              <a:t>is</a:t>
            </a:r>
            <a:r>
              <a:rPr lang="en-US" spc="-95" dirty="0">
                <a:latin typeface="Times New Roman"/>
                <a:cs typeface="Times New Roman"/>
              </a:rPr>
              <a:t> </a:t>
            </a:r>
            <a:r>
              <a:rPr lang="en-US" spc="15" dirty="0">
                <a:latin typeface="Times New Roman"/>
                <a:cs typeface="Times New Roman"/>
              </a:rPr>
              <a:t>to</a:t>
            </a:r>
            <a:r>
              <a:rPr lang="en-US" spc="-90" dirty="0">
                <a:latin typeface="Times New Roman"/>
                <a:cs typeface="Times New Roman"/>
              </a:rPr>
              <a:t> </a:t>
            </a:r>
            <a:r>
              <a:rPr lang="en-US" spc="-5" dirty="0">
                <a:latin typeface="Times New Roman"/>
                <a:cs typeface="Times New Roman"/>
              </a:rPr>
              <a:t>decide</a:t>
            </a:r>
            <a:r>
              <a:rPr lang="en-US" spc="-95" dirty="0">
                <a:latin typeface="Times New Roman"/>
                <a:cs typeface="Times New Roman"/>
              </a:rPr>
              <a:t> </a:t>
            </a:r>
            <a:r>
              <a:rPr lang="en-US" spc="25" dirty="0">
                <a:latin typeface="Times New Roman"/>
                <a:cs typeface="Times New Roman"/>
              </a:rPr>
              <a:t>on</a:t>
            </a:r>
            <a:r>
              <a:rPr lang="en-US" spc="-95" dirty="0">
                <a:latin typeface="Times New Roman"/>
                <a:cs typeface="Times New Roman"/>
              </a:rPr>
              <a:t> </a:t>
            </a:r>
            <a:r>
              <a:rPr lang="en-US" spc="15" dirty="0">
                <a:latin typeface="Times New Roman"/>
                <a:cs typeface="Times New Roman"/>
              </a:rPr>
              <a:t>the</a:t>
            </a:r>
            <a:r>
              <a:rPr lang="en-US" spc="-95" dirty="0">
                <a:latin typeface="Times New Roman"/>
                <a:cs typeface="Times New Roman"/>
              </a:rPr>
              <a:t> </a:t>
            </a:r>
            <a:r>
              <a:rPr lang="en-US" spc="-25" dirty="0">
                <a:latin typeface="Times New Roman"/>
                <a:cs typeface="Times New Roman"/>
              </a:rPr>
              <a:t>sizes</a:t>
            </a:r>
            <a:r>
              <a:rPr lang="en-US" spc="-95" dirty="0">
                <a:latin typeface="Times New Roman"/>
                <a:cs typeface="Times New Roman"/>
              </a:rPr>
              <a:t> </a:t>
            </a:r>
            <a:r>
              <a:rPr lang="en-US" spc="-25" dirty="0">
                <a:latin typeface="Times New Roman"/>
                <a:cs typeface="Times New Roman"/>
              </a:rPr>
              <a:t>of</a:t>
            </a:r>
            <a:r>
              <a:rPr lang="en-US" spc="-90" dirty="0">
                <a:latin typeface="Times New Roman"/>
                <a:cs typeface="Times New Roman"/>
              </a:rPr>
              <a:t> </a:t>
            </a:r>
            <a:r>
              <a:rPr lang="en-US" spc="15" dirty="0">
                <a:latin typeface="Times New Roman"/>
                <a:cs typeface="Times New Roman"/>
              </a:rPr>
              <a:t>the</a:t>
            </a:r>
            <a:r>
              <a:rPr lang="en-US" spc="-95" dirty="0">
                <a:latin typeface="Times New Roman"/>
                <a:cs typeface="Times New Roman"/>
              </a:rPr>
              <a:t> </a:t>
            </a:r>
            <a:r>
              <a:rPr lang="en-US" spc="10" dirty="0">
                <a:latin typeface="Times New Roman"/>
                <a:cs typeface="Times New Roman"/>
              </a:rPr>
              <a:t>partitions </a:t>
            </a:r>
            <a:r>
              <a:rPr lang="en-US" spc="-275" dirty="0">
                <a:latin typeface="Times New Roman"/>
                <a:cs typeface="Times New Roman"/>
              </a:rPr>
              <a:t> </a:t>
            </a:r>
            <a:r>
              <a:rPr lang="en-US" spc="20" dirty="0">
                <a:latin typeface="Times New Roman"/>
                <a:cs typeface="Times New Roman"/>
              </a:rPr>
              <a:t>and </a:t>
            </a:r>
            <a:r>
              <a:rPr lang="en-US" spc="15" dirty="0">
                <a:latin typeface="Times New Roman"/>
                <a:cs typeface="Times New Roman"/>
              </a:rPr>
              <a:t>the </a:t>
            </a:r>
            <a:r>
              <a:rPr lang="en-US" spc="5" dirty="0">
                <a:latin typeface="Times New Roman"/>
                <a:cs typeface="Times New Roman"/>
              </a:rPr>
              <a:t>corresponding </a:t>
            </a:r>
            <a:r>
              <a:rPr lang="en-US" spc="-20" dirty="0">
                <a:latin typeface="Times New Roman"/>
                <a:cs typeface="Times New Roman"/>
              </a:rPr>
              <a:t>filesystem </a:t>
            </a:r>
            <a:r>
              <a:rPr lang="en-US" spc="25" dirty="0">
                <a:latin typeface="Times New Roman"/>
                <a:cs typeface="Times New Roman"/>
              </a:rPr>
              <a:t>mount </a:t>
            </a:r>
            <a:r>
              <a:rPr lang="en-US" dirty="0">
                <a:latin typeface="Times New Roman"/>
                <a:cs typeface="Times New Roman"/>
              </a:rPr>
              <a:t>points. </a:t>
            </a:r>
            <a:r>
              <a:rPr lang="en-US" spc="20" dirty="0">
                <a:latin typeface="Times New Roman"/>
                <a:cs typeface="Times New Roman"/>
              </a:rPr>
              <a:t>In </a:t>
            </a:r>
            <a:r>
              <a:rPr lang="en-US" spc="-10" dirty="0">
                <a:latin typeface="Times New Roman"/>
                <a:cs typeface="Times New Roman"/>
              </a:rPr>
              <a:t>general, </a:t>
            </a:r>
            <a:r>
              <a:rPr lang="en-US" spc="15" dirty="0">
                <a:latin typeface="Times New Roman"/>
                <a:cs typeface="Times New Roman"/>
              </a:rPr>
              <a:t>the </a:t>
            </a:r>
            <a:r>
              <a:rPr lang="en-US" spc="-5" dirty="0">
                <a:latin typeface="Times New Roman"/>
                <a:cs typeface="Times New Roman"/>
              </a:rPr>
              <a:t>default </a:t>
            </a:r>
            <a:r>
              <a:rPr lang="en-US" dirty="0">
                <a:latin typeface="Times New Roman"/>
                <a:cs typeface="Times New Roman"/>
              </a:rPr>
              <a:t>configuration provided </a:t>
            </a:r>
            <a:r>
              <a:rPr lang="en-US" spc="5" dirty="0">
                <a:latin typeface="Times New Roman"/>
                <a:cs typeface="Times New Roman"/>
              </a:rPr>
              <a:t> </a:t>
            </a:r>
            <a:r>
              <a:rPr lang="en-US" spc="-30" dirty="0">
                <a:latin typeface="Times New Roman"/>
                <a:cs typeface="Times New Roman"/>
              </a:rPr>
              <a:t>by </a:t>
            </a:r>
            <a:r>
              <a:rPr lang="en-US" spc="15" dirty="0">
                <a:latin typeface="Times New Roman"/>
                <a:cs typeface="Times New Roman"/>
              </a:rPr>
              <a:t>the </a:t>
            </a:r>
            <a:r>
              <a:rPr lang="en-US" i="1" spc="-35" dirty="0">
                <a:latin typeface="Times New Roman"/>
                <a:cs typeface="Times New Roman"/>
              </a:rPr>
              <a:t>Click </a:t>
            </a:r>
            <a:r>
              <a:rPr lang="en-US" i="1" spc="-40" dirty="0">
                <a:latin typeface="Times New Roman"/>
                <a:cs typeface="Times New Roman"/>
              </a:rPr>
              <a:t>here </a:t>
            </a:r>
            <a:r>
              <a:rPr lang="en-US" i="1" spc="-10" dirty="0">
                <a:latin typeface="Times New Roman"/>
                <a:cs typeface="Times New Roman"/>
              </a:rPr>
              <a:t>to </a:t>
            </a:r>
            <a:r>
              <a:rPr lang="en-US" i="1" spc="-45" dirty="0">
                <a:latin typeface="Times New Roman"/>
                <a:cs typeface="Times New Roman"/>
              </a:rPr>
              <a:t>create </a:t>
            </a:r>
            <a:r>
              <a:rPr lang="en-US" i="1" spc="10" dirty="0">
                <a:latin typeface="Times New Roman"/>
                <a:cs typeface="Times New Roman"/>
              </a:rPr>
              <a:t>them </a:t>
            </a:r>
            <a:r>
              <a:rPr lang="en-US" i="1" spc="-20" dirty="0">
                <a:latin typeface="Times New Roman"/>
                <a:cs typeface="Times New Roman"/>
              </a:rPr>
              <a:t>automatically </a:t>
            </a:r>
            <a:r>
              <a:rPr lang="en-US" spc="10" dirty="0">
                <a:latin typeface="Times New Roman"/>
                <a:cs typeface="Times New Roman"/>
              </a:rPr>
              <a:t>option </a:t>
            </a:r>
            <a:r>
              <a:rPr lang="en-US" spc="-30" dirty="0">
                <a:latin typeface="Times New Roman"/>
                <a:cs typeface="Times New Roman"/>
              </a:rPr>
              <a:t>will </a:t>
            </a:r>
            <a:r>
              <a:rPr lang="en-US" spc="5" dirty="0">
                <a:latin typeface="Times New Roman"/>
                <a:cs typeface="Times New Roman"/>
              </a:rPr>
              <a:t>meet </a:t>
            </a:r>
            <a:r>
              <a:rPr lang="en-US" spc="10" dirty="0">
                <a:latin typeface="Times New Roman"/>
                <a:cs typeface="Times New Roman"/>
              </a:rPr>
              <a:t>most </a:t>
            </a:r>
            <a:r>
              <a:rPr lang="en-US" spc="-15" dirty="0">
                <a:latin typeface="Times New Roman"/>
                <a:cs typeface="Times New Roman"/>
              </a:rPr>
              <a:t>system </a:t>
            </a:r>
            <a:r>
              <a:rPr lang="en-US" spc="-5" dirty="0">
                <a:latin typeface="Times New Roman"/>
                <a:cs typeface="Times New Roman"/>
              </a:rPr>
              <a:t>needs. </a:t>
            </a:r>
            <a:r>
              <a:rPr lang="en-US" spc="-50" dirty="0">
                <a:latin typeface="Times New Roman"/>
                <a:cs typeface="Times New Roman"/>
              </a:rPr>
              <a:t>To </a:t>
            </a:r>
            <a:r>
              <a:rPr lang="en-US" spc="-5" dirty="0">
                <a:latin typeface="Times New Roman"/>
                <a:cs typeface="Times New Roman"/>
              </a:rPr>
              <a:t>manually </a:t>
            </a:r>
            <a:r>
              <a:rPr lang="en-US" dirty="0">
                <a:latin typeface="Times New Roman"/>
                <a:cs typeface="Times New Roman"/>
              </a:rPr>
              <a:t> </a:t>
            </a:r>
            <a:r>
              <a:rPr lang="en-US" spc="-10" dirty="0">
                <a:latin typeface="Times New Roman"/>
                <a:cs typeface="Times New Roman"/>
              </a:rPr>
              <a:t>create </a:t>
            </a:r>
            <a:r>
              <a:rPr lang="en-US" spc="10" dirty="0">
                <a:latin typeface="Times New Roman"/>
                <a:cs typeface="Times New Roman"/>
              </a:rPr>
              <a:t>partitions </a:t>
            </a:r>
            <a:r>
              <a:rPr lang="en-US" spc="20" dirty="0">
                <a:latin typeface="Times New Roman"/>
                <a:cs typeface="Times New Roman"/>
              </a:rPr>
              <a:t>and </a:t>
            </a:r>
            <a:r>
              <a:rPr lang="en-US" spc="-15" dirty="0">
                <a:latin typeface="Times New Roman"/>
                <a:cs typeface="Times New Roman"/>
              </a:rPr>
              <a:t>allocate </a:t>
            </a:r>
            <a:r>
              <a:rPr lang="en-US" spc="25" dirty="0">
                <a:latin typeface="Times New Roman"/>
                <a:cs typeface="Times New Roman"/>
              </a:rPr>
              <a:t>mount </a:t>
            </a:r>
            <a:r>
              <a:rPr lang="en-US" dirty="0">
                <a:latin typeface="Times New Roman"/>
                <a:cs typeface="Times New Roman"/>
              </a:rPr>
              <a:t>points, </a:t>
            </a:r>
            <a:r>
              <a:rPr lang="en-US" spc="-25" dirty="0">
                <a:latin typeface="Times New Roman"/>
                <a:cs typeface="Times New Roman"/>
              </a:rPr>
              <a:t>click </a:t>
            </a:r>
            <a:r>
              <a:rPr lang="en-US" spc="25" dirty="0">
                <a:latin typeface="Times New Roman"/>
                <a:cs typeface="Times New Roman"/>
              </a:rPr>
              <a:t>on </a:t>
            </a:r>
            <a:r>
              <a:rPr lang="en-US" spc="15" dirty="0">
                <a:latin typeface="Times New Roman"/>
                <a:cs typeface="Times New Roman"/>
              </a:rPr>
              <a:t>the + button to </a:t>
            </a:r>
            <a:r>
              <a:rPr lang="en-US" spc="-10" dirty="0">
                <a:latin typeface="Times New Roman"/>
                <a:cs typeface="Times New Roman"/>
              </a:rPr>
              <a:t>declare </a:t>
            </a:r>
            <a:r>
              <a:rPr lang="en-US" spc="20" dirty="0">
                <a:latin typeface="Times New Roman"/>
                <a:cs typeface="Times New Roman"/>
              </a:rPr>
              <a:t>and </a:t>
            </a:r>
            <a:r>
              <a:rPr lang="en-US" spc="-15" dirty="0">
                <a:latin typeface="Times New Roman"/>
                <a:cs typeface="Times New Roman"/>
              </a:rPr>
              <a:t>assign </a:t>
            </a:r>
            <a:r>
              <a:rPr lang="en-US" spc="-5" dirty="0">
                <a:latin typeface="Times New Roman"/>
                <a:cs typeface="Times New Roman"/>
              </a:rPr>
              <a:t>each </a:t>
            </a:r>
            <a:r>
              <a:rPr lang="en-US" dirty="0">
                <a:latin typeface="Times New Roman"/>
                <a:cs typeface="Times New Roman"/>
              </a:rPr>
              <a:t> </a:t>
            </a:r>
            <a:r>
              <a:rPr lang="en-US" spc="15" dirty="0">
                <a:latin typeface="Times New Roman"/>
                <a:cs typeface="Times New Roman"/>
              </a:rPr>
              <a:t>partition</a:t>
            </a:r>
            <a:r>
              <a:rPr lang="en-US" spc="-35" dirty="0">
                <a:latin typeface="Times New Roman"/>
                <a:cs typeface="Times New Roman"/>
              </a:rPr>
              <a:t> </a:t>
            </a:r>
            <a:r>
              <a:rPr lang="en-US" spc="-15" dirty="0">
                <a:latin typeface="Times New Roman"/>
                <a:cs typeface="Times New Roman"/>
              </a:rPr>
              <a:t>manually.</a:t>
            </a:r>
            <a:endParaRPr lang="en-US" dirty="0">
              <a:latin typeface="Times New Roman"/>
              <a:cs typeface="Times New Roman"/>
            </a:endParaRPr>
          </a:p>
          <a:p>
            <a:pPr marL="298450" marR="5080" indent="-285750" algn="just">
              <a:lnSpc>
                <a:spcPct val="100000"/>
              </a:lnSpc>
              <a:spcBef>
                <a:spcPts val="760"/>
              </a:spcBef>
              <a:buFont typeface="Wingdings" panose="05000000000000000000" pitchFamily="2" charset="2"/>
              <a:buChar char="q"/>
            </a:pPr>
            <a:r>
              <a:rPr lang="en-US" spc="10" dirty="0">
                <a:latin typeface="Times New Roman"/>
                <a:cs typeface="Times New Roman"/>
              </a:rPr>
              <a:t>Another option </a:t>
            </a:r>
            <a:r>
              <a:rPr lang="en-US" spc="-25" dirty="0">
                <a:latin typeface="Times New Roman"/>
                <a:cs typeface="Times New Roman"/>
              </a:rPr>
              <a:t>is </a:t>
            </a:r>
            <a:r>
              <a:rPr lang="en-US" spc="15" dirty="0">
                <a:latin typeface="Times New Roman"/>
                <a:cs typeface="Times New Roman"/>
              </a:rPr>
              <a:t>to </a:t>
            </a:r>
            <a:r>
              <a:rPr lang="en-US" spc="-15" dirty="0">
                <a:latin typeface="Times New Roman"/>
                <a:cs typeface="Times New Roman"/>
              </a:rPr>
              <a:t>select </a:t>
            </a:r>
            <a:r>
              <a:rPr lang="en-US" dirty="0">
                <a:latin typeface="Times New Roman"/>
                <a:cs typeface="Times New Roman"/>
              </a:rPr>
              <a:t>automatic </a:t>
            </a:r>
            <a:r>
              <a:rPr lang="en-US" spc="15" dirty="0">
                <a:latin typeface="Times New Roman"/>
                <a:cs typeface="Times New Roman"/>
              </a:rPr>
              <a:t>partition </a:t>
            </a:r>
            <a:r>
              <a:rPr lang="en-US" dirty="0">
                <a:latin typeface="Times New Roman"/>
                <a:cs typeface="Times New Roman"/>
              </a:rPr>
              <a:t>creation, </a:t>
            </a:r>
            <a:r>
              <a:rPr lang="en-US" spc="20" dirty="0">
                <a:latin typeface="Times New Roman"/>
                <a:cs typeface="Times New Roman"/>
              </a:rPr>
              <a:t>and </a:t>
            </a:r>
            <a:r>
              <a:rPr lang="en-US" spc="25" dirty="0">
                <a:latin typeface="Times New Roman"/>
                <a:cs typeface="Times New Roman"/>
              </a:rPr>
              <a:t>then </a:t>
            </a:r>
            <a:r>
              <a:rPr lang="en-US" spc="-5" dirty="0">
                <a:latin typeface="Times New Roman"/>
                <a:cs typeface="Times New Roman"/>
              </a:rPr>
              <a:t>use </a:t>
            </a:r>
            <a:r>
              <a:rPr lang="en-US" spc="15" dirty="0">
                <a:latin typeface="Times New Roman"/>
                <a:cs typeface="Times New Roman"/>
              </a:rPr>
              <a:t>the </a:t>
            </a:r>
            <a:r>
              <a:rPr lang="en-US" dirty="0">
                <a:latin typeface="Times New Roman"/>
                <a:cs typeface="Times New Roman"/>
              </a:rPr>
              <a:t>resulting screen </a:t>
            </a:r>
            <a:r>
              <a:rPr lang="en-US" spc="15" dirty="0">
                <a:latin typeface="Times New Roman"/>
                <a:cs typeface="Times New Roman"/>
              </a:rPr>
              <a:t>to </a:t>
            </a:r>
            <a:r>
              <a:rPr lang="en-US" spc="20" dirty="0">
                <a:latin typeface="Times New Roman"/>
                <a:cs typeface="Times New Roman"/>
              </a:rPr>
              <a:t> </a:t>
            </a:r>
            <a:r>
              <a:rPr lang="en-US" spc="-5" dirty="0">
                <a:latin typeface="Times New Roman"/>
                <a:cs typeface="Times New Roman"/>
              </a:rPr>
              <a:t>manually </a:t>
            </a:r>
            <a:r>
              <a:rPr lang="en-US" spc="-10" dirty="0">
                <a:latin typeface="Times New Roman"/>
                <a:cs typeface="Times New Roman"/>
              </a:rPr>
              <a:t>change </a:t>
            </a:r>
            <a:r>
              <a:rPr lang="en-US" spc="15" dirty="0">
                <a:latin typeface="Times New Roman"/>
                <a:cs typeface="Times New Roman"/>
              </a:rPr>
              <a:t>the partition </a:t>
            </a:r>
            <a:r>
              <a:rPr lang="en-US" dirty="0">
                <a:latin typeface="Times New Roman"/>
                <a:cs typeface="Times New Roman"/>
              </a:rPr>
              <a:t>configuration </a:t>
            </a:r>
            <a:r>
              <a:rPr lang="en-US" spc="-20" dirty="0">
                <a:latin typeface="Times New Roman"/>
                <a:cs typeface="Times New Roman"/>
              </a:rPr>
              <a:t>as </a:t>
            </a:r>
            <a:r>
              <a:rPr lang="en-US" dirty="0">
                <a:latin typeface="Times New Roman"/>
                <a:cs typeface="Times New Roman"/>
              </a:rPr>
              <a:t>needed. </a:t>
            </a:r>
            <a:r>
              <a:rPr lang="en-US" spc="-10" dirty="0">
                <a:latin typeface="Times New Roman"/>
                <a:cs typeface="Times New Roman"/>
              </a:rPr>
              <a:t>Figure </a:t>
            </a:r>
            <a:r>
              <a:rPr lang="en-US" spc="-15" dirty="0">
                <a:latin typeface="Times New Roman"/>
                <a:cs typeface="Times New Roman"/>
              </a:rPr>
              <a:t>3-13, </a:t>
            </a:r>
            <a:r>
              <a:rPr lang="en-US" spc="-10" dirty="0">
                <a:latin typeface="Times New Roman"/>
                <a:cs typeface="Times New Roman"/>
              </a:rPr>
              <a:t>for </a:t>
            </a:r>
            <a:r>
              <a:rPr lang="en-US" spc="-15" dirty="0">
                <a:latin typeface="Times New Roman"/>
                <a:cs typeface="Times New Roman"/>
              </a:rPr>
              <a:t>example, shows </a:t>
            </a:r>
            <a:r>
              <a:rPr lang="en-US" spc="15" dirty="0">
                <a:latin typeface="Times New Roman"/>
                <a:cs typeface="Times New Roman"/>
              </a:rPr>
              <a:t>the </a:t>
            </a:r>
            <a:r>
              <a:rPr lang="en-US" spc="20" dirty="0">
                <a:latin typeface="Times New Roman"/>
                <a:cs typeface="Times New Roman"/>
              </a:rPr>
              <a:t> </a:t>
            </a:r>
            <a:r>
              <a:rPr lang="en-US" spc="15" dirty="0">
                <a:latin typeface="Times New Roman"/>
                <a:cs typeface="Times New Roman"/>
              </a:rPr>
              <a:t>partition</a:t>
            </a:r>
            <a:r>
              <a:rPr lang="en-US" spc="-45" dirty="0">
                <a:latin typeface="Times New Roman"/>
                <a:cs typeface="Times New Roman"/>
              </a:rPr>
              <a:t> </a:t>
            </a:r>
            <a:r>
              <a:rPr lang="en-US" dirty="0">
                <a:latin typeface="Times New Roman"/>
                <a:cs typeface="Times New Roman"/>
              </a:rPr>
              <a:t>configuration</a:t>
            </a:r>
            <a:r>
              <a:rPr lang="en-US" spc="-40" dirty="0">
                <a:latin typeface="Times New Roman"/>
                <a:cs typeface="Times New Roman"/>
              </a:rPr>
              <a:t> </a:t>
            </a:r>
            <a:r>
              <a:rPr lang="en-US" spc="-5" dirty="0">
                <a:latin typeface="Times New Roman"/>
                <a:cs typeface="Times New Roman"/>
              </a:rPr>
              <a:t>defined</a:t>
            </a:r>
            <a:r>
              <a:rPr lang="en-US" spc="-40" dirty="0">
                <a:latin typeface="Times New Roman"/>
                <a:cs typeface="Times New Roman"/>
              </a:rPr>
              <a:t> </a:t>
            </a:r>
            <a:r>
              <a:rPr lang="en-US" spc="-30" dirty="0">
                <a:latin typeface="Times New Roman"/>
                <a:cs typeface="Times New Roman"/>
              </a:rPr>
              <a:t>by</a:t>
            </a:r>
            <a:r>
              <a:rPr lang="en-US" spc="-45" dirty="0">
                <a:latin typeface="Times New Roman"/>
                <a:cs typeface="Times New Roman"/>
              </a:rPr>
              <a:t> </a:t>
            </a:r>
            <a:r>
              <a:rPr lang="en-US" spc="-10" dirty="0">
                <a:latin typeface="Times New Roman"/>
                <a:cs typeface="Times New Roman"/>
              </a:rPr>
              <a:t>selecting</a:t>
            </a:r>
            <a:r>
              <a:rPr lang="en-US" spc="-40" dirty="0">
                <a:latin typeface="Times New Roman"/>
                <a:cs typeface="Times New Roman"/>
              </a:rPr>
              <a:t> </a:t>
            </a:r>
            <a:r>
              <a:rPr lang="en-US" spc="15" dirty="0">
                <a:latin typeface="Times New Roman"/>
                <a:cs typeface="Times New Roman"/>
              </a:rPr>
              <a:t>the</a:t>
            </a:r>
            <a:r>
              <a:rPr lang="en-US" spc="-40" dirty="0">
                <a:latin typeface="Times New Roman"/>
                <a:cs typeface="Times New Roman"/>
              </a:rPr>
              <a:t> </a:t>
            </a:r>
            <a:r>
              <a:rPr lang="en-US" dirty="0">
                <a:latin typeface="Times New Roman"/>
                <a:cs typeface="Times New Roman"/>
              </a:rPr>
              <a:t>automatic</a:t>
            </a:r>
            <a:r>
              <a:rPr lang="en-US" spc="-45" dirty="0">
                <a:latin typeface="Times New Roman"/>
                <a:cs typeface="Times New Roman"/>
              </a:rPr>
              <a:t> </a:t>
            </a:r>
            <a:r>
              <a:rPr lang="en-US" dirty="0">
                <a:latin typeface="Times New Roman"/>
                <a:cs typeface="Times New Roman"/>
              </a:rPr>
              <a:t>creation</a:t>
            </a:r>
            <a:r>
              <a:rPr lang="en-US" spc="-40" dirty="0">
                <a:latin typeface="Times New Roman"/>
                <a:cs typeface="Times New Roman"/>
              </a:rPr>
              <a:t> </a:t>
            </a:r>
            <a:r>
              <a:rPr lang="en-US" spc="10" dirty="0">
                <a:latin typeface="Times New Roman"/>
                <a:cs typeface="Times New Roman"/>
              </a:rPr>
              <a:t>option</a:t>
            </a:r>
            <a:r>
              <a:rPr lang="en-US" spc="-40" dirty="0">
                <a:latin typeface="Times New Roman"/>
                <a:cs typeface="Times New Roman"/>
              </a:rPr>
              <a:t> </a:t>
            </a:r>
            <a:r>
              <a:rPr lang="en-US" spc="20" dirty="0">
                <a:latin typeface="Times New Roman"/>
                <a:cs typeface="Times New Roman"/>
              </a:rPr>
              <a:t>and</a:t>
            </a:r>
            <a:r>
              <a:rPr lang="en-US" spc="-45" dirty="0">
                <a:latin typeface="Times New Roman"/>
                <a:cs typeface="Times New Roman"/>
              </a:rPr>
              <a:t> </a:t>
            </a:r>
            <a:r>
              <a:rPr lang="en-US" spc="-25" dirty="0">
                <a:latin typeface="Times New Roman"/>
                <a:cs typeface="Times New Roman"/>
              </a:rPr>
              <a:t>allows</a:t>
            </a:r>
            <a:r>
              <a:rPr lang="en-US" spc="-40" dirty="0">
                <a:latin typeface="Times New Roman"/>
                <a:cs typeface="Times New Roman"/>
              </a:rPr>
              <a:t> </a:t>
            </a:r>
            <a:r>
              <a:rPr lang="en-US" spc="15" dirty="0">
                <a:latin typeface="Times New Roman"/>
                <a:cs typeface="Times New Roman"/>
              </a:rPr>
              <a:t>the</a:t>
            </a:r>
            <a:r>
              <a:rPr lang="en-US" spc="-40" dirty="0">
                <a:latin typeface="Times New Roman"/>
                <a:cs typeface="Times New Roman"/>
              </a:rPr>
              <a:t> </a:t>
            </a:r>
            <a:r>
              <a:rPr lang="en-US" spc="-5" dirty="0">
                <a:latin typeface="Times New Roman"/>
                <a:cs typeface="Times New Roman"/>
              </a:rPr>
              <a:t>settings </a:t>
            </a:r>
            <a:r>
              <a:rPr lang="en-US" spc="-275" dirty="0">
                <a:latin typeface="Times New Roman"/>
                <a:cs typeface="Times New Roman"/>
              </a:rPr>
              <a:t> </a:t>
            </a:r>
            <a:r>
              <a:rPr lang="en-US" spc="-10" dirty="0">
                <a:latin typeface="Times New Roman"/>
                <a:cs typeface="Times New Roman"/>
              </a:rPr>
              <a:t>for</a:t>
            </a:r>
            <a:r>
              <a:rPr lang="en-US" spc="-30" dirty="0">
                <a:latin typeface="Times New Roman"/>
                <a:cs typeface="Times New Roman"/>
              </a:rPr>
              <a:t> </a:t>
            </a:r>
            <a:r>
              <a:rPr lang="en-US" spc="-5" dirty="0">
                <a:latin typeface="Times New Roman"/>
                <a:cs typeface="Times New Roman"/>
              </a:rPr>
              <a:t>each</a:t>
            </a:r>
            <a:r>
              <a:rPr lang="en-US" spc="-30" dirty="0">
                <a:latin typeface="Times New Roman"/>
                <a:cs typeface="Times New Roman"/>
              </a:rPr>
              <a:t> </a:t>
            </a:r>
            <a:r>
              <a:rPr lang="en-US" spc="15" dirty="0">
                <a:latin typeface="Times New Roman"/>
                <a:cs typeface="Times New Roman"/>
              </a:rPr>
              <a:t>partition</a:t>
            </a:r>
            <a:r>
              <a:rPr lang="en-US" spc="-30" dirty="0">
                <a:latin typeface="Times New Roman"/>
                <a:cs typeface="Times New Roman"/>
              </a:rPr>
              <a:t> </a:t>
            </a:r>
            <a:r>
              <a:rPr lang="en-US" spc="15" dirty="0">
                <a:latin typeface="Times New Roman"/>
                <a:cs typeface="Times New Roman"/>
              </a:rPr>
              <a:t>to</a:t>
            </a:r>
            <a:r>
              <a:rPr lang="en-US" spc="-30" dirty="0">
                <a:latin typeface="Times New Roman"/>
                <a:cs typeface="Times New Roman"/>
              </a:rPr>
              <a:t> </a:t>
            </a:r>
            <a:r>
              <a:rPr lang="en-US" spc="-5" dirty="0">
                <a:latin typeface="Times New Roman"/>
                <a:cs typeface="Times New Roman"/>
              </a:rPr>
              <a:t>be</a:t>
            </a:r>
            <a:r>
              <a:rPr lang="en-US" spc="-30" dirty="0">
                <a:latin typeface="Times New Roman"/>
                <a:cs typeface="Times New Roman"/>
              </a:rPr>
              <a:t> </a:t>
            </a:r>
            <a:r>
              <a:rPr lang="en-US" dirty="0">
                <a:latin typeface="Times New Roman"/>
                <a:cs typeface="Times New Roman"/>
              </a:rPr>
              <a:t>modified</a:t>
            </a:r>
            <a:r>
              <a:rPr lang="en-US" spc="-30" dirty="0">
                <a:latin typeface="Times New Roman"/>
                <a:cs typeface="Times New Roman"/>
              </a:rPr>
              <a:t> </a:t>
            </a:r>
            <a:r>
              <a:rPr lang="en-US" spc="-10" dirty="0">
                <a:latin typeface="Times New Roman"/>
                <a:cs typeface="Times New Roman"/>
              </a:rPr>
              <a:t>before</a:t>
            </a:r>
            <a:r>
              <a:rPr lang="en-US" spc="-30" dirty="0">
                <a:latin typeface="Times New Roman"/>
                <a:cs typeface="Times New Roman"/>
              </a:rPr>
              <a:t> </a:t>
            </a:r>
            <a:r>
              <a:rPr lang="en-US" spc="-15" dirty="0">
                <a:latin typeface="Times New Roman"/>
                <a:cs typeface="Times New Roman"/>
              </a:rPr>
              <a:t>any</a:t>
            </a:r>
            <a:r>
              <a:rPr lang="en-US" spc="-30" dirty="0">
                <a:latin typeface="Times New Roman"/>
                <a:cs typeface="Times New Roman"/>
              </a:rPr>
              <a:t> </a:t>
            </a:r>
            <a:r>
              <a:rPr lang="en-US" spc="-15" dirty="0">
                <a:latin typeface="Times New Roman"/>
                <a:cs typeface="Times New Roman"/>
              </a:rPr>
              <a:t>changes</a:t>
            </a:r>
            <a:r>
              <a:rPr lang="en-US" spc="-25" dirty="0">
                <a:latin typeface="Times New Roman"/>
                <a:cs typeface="Times New Roman"/>
              </a:rPr>
              <a:t> </a:t>
            </a:r>
            <a:r>
              <a:rPr lang="en-US" spc="-5" dirty="0">
                <a:latin typeface="Times New Roman"/>
                <a:cs typeface="Times New Roman"/>
              </a:rPr>
              <a:t>are</a:t>
            </a:r>
            <a:r>
              <a:rPr lang="en-US" spc="-30" dirty="0">
                <a:latin typeface="Times New Roman"/>
                <a:cs typeface="Times New Roman"/>
              </a:rPr>
              <a:t> </a:t>
            </a:r>
            <a:r>
              <a:rPr lang="en-US" spc="10" dirty="0">
                <a:latin typeface="Times New Roman"/>
                <a:cs typeface="Times New Roman"/>
              </a:rPr>
              <a:t>made</a:t>
            </a:r>
            <a:r>
              <a:rPr lang="en-US" spc="-30" dirty="0">
                <a:latin typeface="Times New Roman"/>
                <a:cs typeface="Times New Roman"/>
              </a:rPr>
              <a:t> </a:t>
            </a:r>
            <a:r>
              <a:rPr lang="en-US" spc="15" dirty="0">
                <a:latin typeface="Times New Roman"/>
                <a:cs typeface="Times New Roman"/>
              </a:rPr>
              <a:t>to</a:t>
            </a:r>
            <a:r>
              <a:rPr lang="en-US" spc="-30"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spc="-20" dirty="0">
                <a:latin typeface="Times New Roman"/>
                <a:cs typeface="Times New Roman"/>
              </a:rPr>
              <a:t>disk:</a:t>
            </a:r>
            <a:endParaRPr lang="en-US" dirty="0">
              <a:latin typeface="Times New Roman"/>
              <a:cs typeface="Times New Roman"/>
            </a:endParaRPr>
          </a:p>
        </p:txBody>
      </p:sp>
      <p:sp>
        <p:nvSpPr>
          <p:cNvPr id="12" name="Rectangle 11"/>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41650284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pic>
        <p:nvPicPr>
          <p:cNvPr id="11" name="object 4"/>
          <p:cNvPicPr/>
          <p:nvPr/>
        </p:nvPicPr>
        <p:blipFill>
          <a:blip r:embed="rId6" cstate="print"/>
          <a:stretch>
            <a:fillRect/>
          </a:stretch>
        </p:blipFill>
        <p:spPr>
          <a:xfrm>
            <a:off x="1755232" y="1427555"/>
            <a:ext cx="4733261" cy="3459129"/>
          </a:xfrm>
          <a:prstGeom prst="rect">
            <a:avLst/>
          </a:prstGeom>
        </p:spPr>
      </p:pic>
      <p:sp>
        <p:nvSpPr>
          <p:cNvPr id="12" name="object 5"/>
          <p:cNvSpPr txBox="1"/>
          <p:nvPr/>
        </p:nvSpPr>
        <p:spPr>
          <a:xfrm>
            <a:off x="170223" y="4597311"/>
            <a:ext cx="6488511" cy="1113125"/>
          </a:xfrm>
          <a:prstGeom prst="rect">
            <a:avLst/>
          </a:prstGeom>
        </p:spPr>
        <p:txBody>
          <a:bodyPr vert="horz" wrap="square" lIns="0" tIns="12700" rIns="0" bIns="0" rtlCol="0">
            <a:spAutoFit/>
          </a:bodyPr>
          <a:lstStyle/>
          <a:p>
            <a:pPr marR="21590" algn="ctr">
              <a:lnSpc>
                <a:spcPct val="100000"/>
              </a:lnSpc>
              <a:spcBef>
                <a:spcPts val="100"/>
              </a:spcBef>
            </a:pPr>
            <a:r>
              <a:rPr sz="1600" dirty="0">
                <a:latin typeface="Times New Roman"/>
                <a:cs typeface="Times New Roman"/>
              </a:rPr>
              <a:t>Figu</a:t>
            </a:r>
            <a:r>
              <a:rPr sz="1600" spc="-15" dirty="0">
                <a:latin typeface="Times New Roman"/>
                <a:cs typeface="Times New Roman"/>
              </a:rPr>
              <a:t>r</a:t>
            </a:r>
            <a:r>
              <a:rPr sz="1600" spc="-20" dirty="0">
                <a:latin typeface="Times New Roman"/>
                <a:cs typeface="Times New Roman"/>
              </a:rPr>
              <a:t>e</a:t>
            </a:r>
            <a:r>
              <a:rPr sz="1600" spc="-25" dirty="0">
                <a:latin typeface="Times New Roman"/>
                <a:cs typeface="Times New Roman"/>
              </a:rPr>
              <a:t> </a:t>
            </a:r>
            <a:r>
              <a:rPr sz="1600" spc="-10" dirty="0">
                <a:latin typeface="Times New Roman"/>
                <a:cs typeface="Times New Roman"/>
              </a:rPr>
              <a:t>3-13</a:t>
            </a:r>
            <a:endParaRPr sz="1600" dirty="0">
              <a:latin typeface="Times New Roman"/>
              <a:cs typeface="Times New Roman"/>
            </a:endParaRPr>
          </a:p>
          <a:p>
            <a:pPr marL="12700" marR="5080">
              <a:lnSpc>
                <a:spcPct val="100000"/>
              </a:lnSpc>
              <a:spcBef>
                <a:spcPts val="855"/>
              </a:spcBef>
            </a:pPr>
            <a:r>
              <a:rPr sz="1600" spc="5" dirty="0">
                <a:latin typeface="Times New Roman"/>
                <a:cs typeface="Times New Roman"/>
              </a:rPr>
              <a:t>Once</a:t>
            </a:r>
            <a:r>
              <a:rPr sz="1600" spc="-60" dirty="0">
                <a:latin typeface="Times New Roman"/>
                <a:cs typeface="Times New Roman"/>
              </a:rPr>
              <a:t> </a:t>
            </a:r>
            <a:r>
              <a:rPr sz="1600" spc="15" dirty="0">
                <a:latin typeface="Times New Roman"/>
                <a:cs typeface="Times New Roman"/>
              </a:rPr>
              <a:t>the</a:t>
            </a:r>
            <a:r>
              <a:rPr sz="1600" spc="-55" dirty="0">
                <a:latin typeface="Times New Roman"/>
                <a:cs typeface="Times New Roman"/>
              </a:rPr>
              <a:t> </a:t>
            </a:r>
            <a:r>
              <a:rPr sz="1600" spc="-5" dirty="0">
                <a:latin typeface="Times New Roman"/>
                <a:cs typeface="Times New Roman"/>
              </a:rPr>
              <a:t>disk</a:t>
            </a:r>
            <a:r>
              <a:rPr sz="1600" spc="-55" dirty="0">
                <a:latin typeface="Times New Roman"/>
                <a:cs typeface="Times New Roman"/>
              </a:rPr>
              <a:t> </a:t>
            </a:r>
            <a:r>
              <a:rPr sz="1600" spc="-5" dirty="0">
                <a:latin typeface="Times New Roman"/>
                <a:cs typeface="Times New Roman"/>
              </a:rPr>
              <a:t>has</a:t>
            </a:r>
            <a:r>
              <a:rPr sz="1600" spc="-55" dirty="0">
                <a:latin typeface="Times New Roman"/>
                <a:cs typeface="Times New Roman"/>
              </a:rPr>
              <a:t> </a:t>
            </a:r>
            <a:r>
              <a:rPr sz="1600" spc="5" dirty="0">
                <a:latin typeface="Times New Roman"/>
                <a:cs typeface="Times New Roman"/>
              </a:rPr>
              <a:t>been</a:t>
            </a:r>
            <a:r>
              <a:rPr sz="1600" spc="-55" dirty="0">
                <a:latin typeface="Times New Roman"/>
                <a:cs typeface="Times New Roman"/>
              </a:rPr>
              <a:t> </a:t>
            </a:r>
            <a:r>
              <a:rPr sz="1600" spc="-5" dirty="0">
                <a:latin typeface="Times New Roman"/>
                <a:cs typeface="Times New Roman"/>
              </a:rPr>
              <a:t>configured,</a:t>
            </a:r>
            <a:r>
              <a:rPr sz="1600" spc="-55" dirty="0">
                <a:latin typeface="Times New Roman"/>
                <a:cs typeface="Times New Roman"/>
              </a:rPr>
              <a:t> </a:t>
            </a:r>
            <a:r>
              <a:rPr sz="1600" spc="-25" dirty="0">
                <a:latin typeface="Times New Roman"/>
                <a:cs typeface="Times New Roman"/>
              </a:rPr>
              <a:t>click</a:t>
            </a:r>
            <a:r>
              <a:rPr sz="1600" spc="-55" dirty="0">
                <a:latin typeface="Times New Roman"/>
                <a:cs typeface="Times New Roman"/>
              </a:rPr>
              <a:t> </a:t>
            </a:r>
            <a:r>
              <a:rPr sz="1600" spc="25" dirty="0">
                <a:latin typeface="Times New Roman"/>
                <a:cs typeface="Times New Roman"/>
              </a:rPr>
              <a:t>on</a:t>
            </a:r>
            <a:r>
              <a:rPr sz="1600" spc="-55" dirty="0">
                <a:latin typeface="Times New Roman"/>
                <a:cs typeface="Times New Roman"/>
              </a:rPr>
              <a:t> </a:t>
            </a:r>
            <a:r>
              <a:rPr sz="1600" i="1" spc="-25" dirty="0">
                <a:latin typeface="Times New Roman"/>
                <a:cs typeface="Times New Roman"/>
              </a:rPr>
              <a:t>Done</a:t>
            </a:r>
            <a:r>
              <a:rPr sz="1600" spc="-25" dirty="0">
                <a:latin typeface="Times New Roman"/>
                <a:cs typeface="Times New Roman"/>
              </a:rPr>
              <a:t>,</a:t>
            </a:r>
            <a:r>
              <a:rPr sz="1600" spc="-55" dirty="0">
                <a:latin typeface="Times New Roman"/>
                <a:cs typeface="Times New Roman"/>
              </a:rPr>
              <a:t> </a:t>
            </a:r>
            <a:r>
              <a:rPr sz="1600" spc="-20" dirty="0">
                <a:latin typeface="Times New Roman"/>
                <a:cs typeface="Times New Roman"/>
              </a:rPr>
              <a:t>review</a:t>
            </a:r>
            <a:r>
              <a:rPr sz="1600" spc="-60" dirty="0">
                <a:latin typeface="Times New Roman"/>
                <a:cs typeface="Times New Roman"/>
              </a:rPr>
              <a:t> </a:t>
            </a:r>
            <a:r>
              <a:rPr sz="1600" spc="15" dirty="0">
                <a:latin typeface="Times New Roman"/>
                <a:cs typeface="Times New Roman"/>
              </a:rPr>
              <a:t>the</a:t>
            </a:r>
            <a:r>
              <a:rPr sz="1600" spc="-55" dirty="0">
                <a:latin typeface="Times New Roman"/>
                <a:cs typeface="Times New Roman"/>
              </a:rPr>
              <a:t> </a:t>
            </a:r>
            <a:r>
              <a:rPr sz="1600" spc="10" dirty="0">
                <a:latin typeface="Times New Roman"/>
                <a:cs typeface="Times New Roman"/>
              </a:rPr>
              <a:t>summary</a:t>
            </a:r>
            <a:r>
              <a:rPr sz="1600" spc="-55" dirty="0">
                <a:latin typeface="Times New Roman"/>
                <a:cs typeface="Times New Roman"/>
              </a:rPr>
              <a:t> </a:t>
            </a:r>
            <a:r>
              <a:rPr sz="1600" spc="-25" dirty="0">
                <a:latin typeface="Times New Roman"/>
                <a:cs typeface="Times New Roman"/>
              </a:rPr>
              <a:t>of</a:t>
            </a:r>
            <a:r>
              <a:rPr sz="1600" spc="-55" dirty="0">
                <a:latin typeface="Times New Roman"/>
                <a:cs typeface="Times New Roman"/>
              </a:rPr>
              <a:t> </a:t>
            </a:r>
            <a:r>
              <a:rPr sz="1600" spc="15" dirty="0">
                <a:latin typeface="Times New Roman"/>
                <a:cs typeface="Times New Roman"/>
              </a:rPr>
              <a:t>the</a:t>
            </a:r>
            <a:r>
              <a:rPr sz="1600" spc="-55" dirty="0">
                <a:latin typeface="Times New Roman"/>
                <a:cs typeface="Times New Roman"/>
              </a:rPr>
              <a:t> </a:t>
            </a:r>
            <a:r>
              <a:rPr sz="1600" spc="-15" dirty="0">
                <a:latin typeface="Times New Roman"/>
                <a:cs typeface="Times New Roman"/>
              </a:rPr>
              <a:t>changes</a:t>
            </a:r>
            <a:r>
              <a:rPr sz="1600" spc="-55" dirty="0">
                <a:latin typeface="Times New Roman"/>
                <a:cs typeface="Times New Roman"/>
              </a:rPr>
              <a:t> </a:t>
            </a:r>
            <a:r>
              <a:rPr sz="1600" spc="15" dirty="0">
                <a:latin typeface="Times New Roman"/>
                <a:cs typeface="Times New Roman"/>
              </a:rPr>
              <a:t>to</a:t>
            </a:r>
            <a:r>
              <a:rPr sz="1600" spc="-55" dirty="0">
                <a:latin typeface="Times New Roman"/>
                <a:cs typeface="Times New Roman"/>
              </a:rPr>
              <a:t> </a:t>
            </a:r>
            <a:r>
              <a:rPr sz="1600" spc="-5" dirty="0">
                <a:latin typeface="Times New Roman"/>
                <a:cs typeface="Times New Roman"/>
              </a:rPr>
              <a:t>be</a:t>
            </a:r>
            <a:r>
              <a:rPr sz="1600" spc="-55" dirty="0">
                <a:latin typeface="Times New Roman"/>
                <a:cs typeface="Times New Roman"/>
              </a:rPr>
              <a:t> </a:t>
            </a:r>
            <a:r>
              <a:rPr sz="1600" spc="10" dirty="0">
                <a:latin typeface="Times New Roman"/>
                <a:cs typeface="Times New Roman"/>
              </a:rPr>
              <a:t>made </a:t>
            </a:r>
            <a:r>
              <a:rPr sz="1600" spc="-275" dirty="0">
                <a:latin typeface="Times New Roman"/>
                <a:cs typeface="Times New Roman"/>
              </a:rPr>
              <a:t> </a:t>
            </a:r>
            <a:r>
              <a:rPr sz="1600" spc="15" dirty="0">
                <a:latin typeface="Times New Roman"/>
                <a:cs typeface="Times New Roman"/>
              </a:rPr>
              <a:t>to</a:t>
            </a:r>
            <a:r>
              <a:rPr sz="1600" spc="-30" dirty="0">
                <a:latin typeface="Times New Roman"/>
                <a:cs typeface="Times New Roman"/>
              </a:rPr>
              <a:t> </a:t>
            </a:r>
            <a:r>
              <a:rPr sz="1600" spc="15" dirty="0">
                <a:latin typeface="Times New Roman"/>
                <a:cs typeface="Times New Roman"/>
              </a:rPr>
              <a:t>the</a:t>
            </a:r>
            <a:r>
              <a:rPr sz="1600" spc="-30" dirty="0">
                <a:latin typeface="Times New Roman"/>
                <a:cs typeface="Times New Roman"/>
              </a:rPr>
              <a:t> </a:t>
            </a:r>
            <a:r>
              <a:rPr sz="1600" spc="-5" dirty="0">
                <a:latin typeface="Times New Roman"/>
                <a:cs typeface="Times New Roman"/>
              </a:rPr>
              <a:t>disk</a:t>
            </a:r>
            <a:r>
              <a:rPr sz="1600" spc="-30" dirty="0">
                <a:latin typeface="Times New Roman"/>
                <a:cs typeface="Times New Roman"/>
              </a:rPr>
              <a:t> </a:t>
            </a:r>
            <a:r>
              <a:rPr sz="1600" spc="-5" dirty="0">
                <a:latin typeface="Times New Roman"/>
                <a:cs typeface="Times New Roman"/>
              </a:rPr>
              <a:t>(Figure</a:t>
            </a:r>
            <a:r>
              <a:rPr sz="1600" spc="-30" dirty="0">
                <a:latin typeface="Times New Roman"/>
                <a:cs typeface="Times New Roman"/>
              </a:rPr>
              <a:t> </a:t>
            </a:r>
            <a:r>
              <a:rPr sz="1600" spc="-10" dirty="0">
                <a:latin typeface="Times New Roman"/>
                <a:cs typeface="Times New Roman"/>
              </a:rPr>
              <a:t>3-14)</a:t>
            </a:r>
            <a:r>
              <a:rPr sz="1600" spc="-30" dirty="0">
                <a:latin typeface="Times New Roman"/>
                <a:cs typeface="Times New Roman"/>
              </a:rPr>
              <a:t> </a:t>
            </a:r>
            <a:r>
              <a:rPr sz="1600" spc="20" dirty="0">
                <a:latin typeface="Times New Roman"/>
                <a:cs typeface="Times New Roman"/>
              </a:rPr>
              <a:t>and</a:t>
            </a:r>
            <a:r>
              <a:rPr sz="1600" spc="-30" dirty="0">
                <a:latin typeface="Times New Roman"/>
                <a:cs typeface="Times New Roman"/>
              </a:rPr>
              <a:t> </a:t>
            </a:r>
            <a:r>
              <a:rPr sz="1600" spc="-25" dirty="0">
                <a:latin typeface="Times New Roman"/>
                <a:cs typeface="Times New Roman"/>
              </a:rPr>
              <a:t>click</a:t>
            </a:r>
            <a:r>
              <a:rPr sz="1600" spc="-30" dirty="0">
                <a:latin typeface="Times New Roman"/>
                <a:cs typeface="Times New Roman"/>
              </a:rPr>
              <a:t> </a:t>
            </a:r>
            <a:r>
              <a:rPr sz="1600" spc="25" dirty="0">
                <a:latin typeface="Times New Roman"/>
                <a:cs typeface="Times New Roman"/>
              </a:rPr>
              <a:t>on</a:t>
            </a:r>
            <a:r>
              <a:rPr sz="1600" spc="-30" dirty="0">
                <a:latin typeface="Times New Roman"/>
                <a:cs typeface="Times New Roman"/>
              </a:rPr>
              <a:t> </a:t>
            </a:r>
            <a:r>
              <a:rPr sz="1600" spc="15" dirty="0">
                <a:latin typeface="Times New Roman"/>
                <a:cs typeface="Times New Roman"/>
              </a:rPr>
              <a:t>the</a:t>
            </a:r>
            <a:r>
              <a:rPr sz="1600" spc="-30" dirty="0">
                <a:latin typeface="Times New Roman"/>
                <a:cs typeface="Times New Roman"/>
              </a:rPr>
              <a:t> </a:t>
            </a:r>
            <a:r>
              <a:rPr sz="1600" i="1" spc="-35" dirty="0">
                <a:latin typeface="Times New Roman"/>
                <a:cs typeface="Times New Roman"/>
              </a:rPr>
              <a:t>Accept</a:t>
            </a:r>
            <a:r>
              <a:rPr sz="1600" i="1" spc="-25" dirty="0">
                <a:latin typeface="Times New Roman"/>
                <a:cs typeface="Times New Roman"/>
              </a:rPr>
              <a:t> </a:t>
            </a:r>
            <a:r>
              <a:rPr sz="1600" i="1" spc="-40" dirty="0">
                <a:latin typeface="Times New Roman"/>
                <a:cs typeface="Times New Roman"/>
              </a:rPr>
              <a:t>Changes</a:t>
            </a:r>
            <a:r>
              <a:rPr sz="1600" i="1" spc="-30" dirty="0">
                <a:latin typeface="Times New Roman"/>
                <a:cs typeface="Times New Roman"/>
              </a:rPr>
              <a:t> </a:t>
            </a:r>
            <a:r>
              <a:rPr sz="1600" spc="5" dirty="0">
                <a:latin typeface="Times New Roman"/>
                <a:cs typeface="Times New Roman"/>
              </a:rPr>
              <a:t>button</a:t>
            </a:r>
            <a:r>
              <a:rPr sz="1150" spc="5" dirty="0">
                <a:latin typeface="Times New Roman"/>
                <a:cs typeface="Times New Roman"/>
              </a:rPr>
              <a:t>:</a:t>
            </a:r>
            <a:endParaRPr sz="1150" dirty="0">
              <a:latin typeface="Times New Roman"/>
              <a:cs typeface="Times New Roman"/>
            </a:endParaRPr>
          </a:p>
        </p:txBody>
      </p:sp>
      <p:pic>
        <p:nvPicPr>
          <p:cNvPr id="13" name="object 6"/>
          <p:cNvPicPr/>
          <p:nvPr/>
        </p:nvPicPr>
        <p:blipFill>
          <a:blip r:embed="rId7" cstate="print"/>
          <a:stretch>
            <a:fillRect/>
          </a:stretch>
        </p:blipFill>
        <p:spPr>
          <a:xfrm>
            <a:off x="6814320" y="1784963"/>
            <a:ext cx="4775925" cy="3244396"/>
          </a:xfrm>
          <a:prstGeom prst="rect">
            <a:avLst/>
          </a:prstGeom>
        </p:spPr>
      </p:pic>
      <p:sp>
        <p:nvSpPr>
          <p:cNvPr id="7" name="Rectangle 6"/>
          <p:cNvSpPr/>
          <p:nvPr/>
        </p:nvSpPr>
        <p:spPr>
          <a:xfrm>
            <a:off x="9202282" y="4977177"/>
            <a:ext cx="1157368" cy="338554"/>
          </a:xfrm>
          <a:prstGeom prst="rect">
            <a:avLst/>
          </a:prstGeom>
        </p:spPr>
        <p:txBody>
          <a:bodyPr wrap="none">
            <a:spAutoFit/>
          </a:bodyPr>
          <a:lstStyle/>
          <a:p>
            <a:pPr marR="21590" algn="ctr">
              <a:spcBef>
                <a:spcPts val="100"/>
              </a:spcBef>
            </a:pPr>
            <a:r>
              <a:rPr lang="en-US" sz="1600" spc="-10" dirty="0">
                <a:latin typeface="Times New Roman"/>
                <a:cs typeface="Times New Roman"/>
              </a:rPr>
              <a:t>Figure 3-14</a:t>
            </a:r>
          </a:p>
        </p:txBody>
      </p:sp>
      <p:sp>
        <p:nvSpPr>
          <p:cNvPr id="15" name="Rectangle 14"/>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9296556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sp>
        <p:nvSpPr>
          <p:cNvPr id="11" name="object 7"/>
          <p:cNvSpPr txBox="1"/>
          <p:nvPr/>
        </p:nvSpPr>
        <p:spPr>
          <a:xfrm>
            <a:off x="1052830" y="1816707"/>
            <a:ext cx="10300970" cy="1243930"/>
          </a:xfrm>
          <a:prstGeom prst="rect">
            <a:avLst/>
          </a:prstGeom>
        </p:spPr>
        <p:txBody>
          <a:bodyPr vert="horz" wrap="square" lIns="0" tIns="12700" rIns="0" bIns="0" rtlCol="0">
            <a:spAutoFit/>
          </a:bodyPr>
          <a:lstStyle/>
          <a:p>
            <a:pPr marL="12700" marR="5080" algn="just">
              <a:lnSpc>
                <a:spcPct val="100000"/>
              </a:lnSpc>
              <a:spcBef>
                <a:spcPts val="855"/>
              </a:spcBef>
            </a:pPr>
            <a:r>
              <a:rPr sz="2000" spc="-35" dirty="0" smtClean="0">
                <a:latin typeface="Times New Roman"/>
                <a:cs typeface="Times New Roman"/>
              </a:rPr>
              <a:t>RHEL </a:t>
            </a:r>
            <a:r>
              <a:rPr sz="2000" spc="-25" dirty="0">
                <a:latin typeface="Times New Roman"/>
                <a:cs typeface="Times New Roman"/>
              </a:rPr>
              <a:t>8 </a:t>
            </a:r>
            <a:r>
              <a:rPr sz="2000" spc="-15" dirty="0">
                <a:latin typeface="Times New Roman"/>
                <a:cs typeface="Times New Roman"/>
              </a:rPr>
              <a:t>also </a:t>
            </a:r>
            <a:r>
              <a:rPr sz="2000" spc="-25" dirty="0">
                <a:latin typeface="Times New Roman"/>
                <a:cs typeface="Times New Roman"/>
              </a:rPr>
              <a:t>allows </a:t>
            </a:r>
            <a:r>
              <a:rPr sz="2000" spc="15" dirty="0">
                <a:latin typeface="Times New Roman"/>
                <a:cs typeface="Times New Roman"/>
              </a:rPr>
              <a:t>the </a:t>
            </a:r>
            <a:r>
              <a:rPr sz="2000" dirty="0">
                <a:latin typeface="Times New Roman"/>
                <a:cs typeface="Times New Roman"/>
              </a:rPr>
              <a:t>contents </a:t>
            </a:r>
            <a:r>
              <a:rPr sz="2000" spc="-25" dirty="0">
                <a:latin typeface="Times New Roman"/>
                <a:cs typeface="Times New Roman"/>
              </a:rPr>
              <a:t>of </a:t>
            </a:r>
            <a:r>
              <a:rPr sz="2000" spc="15" dirty="0">
                <a:latin typeface="Times New Roman"/>
                <a:cs typeface="Times New Roman"/>
              </a:rPr>
              <a:t>the </a:t>
            </a:r>
            <a:r>
              <a:rPr sz="2000" spc="-5" dirty="0">
                <a:latin typeface="Times New Roman"/>
                <a:cs typeface="Times New Roman"/>
              </a:rPr>
              <a:t>disk </a:t>
            </a:r>
            <a:r>
              <a:rPr sz="2000" spc="15" dirty="0">
                <a:latin typeface="Times New Roman"/>
                <a:cs typeface="Times New Roman"/>
              </a:rPr>
              <a:t>to </a:t>
            </a:r>
            <a:r>
              <a:rPr sz="2000" spc="-5" dirty="0">
                <a:latin typeface="Times New Roman"/>
                <a:cs typeface="Times New Roman"/>
              </a:rPr>
              <a:t>be </a:t>
            </a:r>
            <a:r>
              <a:rPr sz="2000" spc="5" dirty="0">
                <a:latin typeface="Times New Roman"/>
                <a:cs typeface="Times New Roman"/>
              </a:rPr>
              <a:t>protected </a:t>
            </a:r>
            <a:r>
              <a:rPr sz="2000" spc="-30" dirty="0">
                <a:latin typeface="Times New Roman"/>
                <a:cs typeface="Times New Roman"/>
              </a:rPr>
              <a:t>by </a:t>
            </a:r>
            <a:r>
              <a:rPr sz="2000" spc="5" dirty="0">
                <a:latin typeface="Times New Roman"/>
                <a:cs typeface="Times New Roman"/>
              </a:rPr>
              <a:t>encryption. </a:t>
            </a:r>
            <a:r>
              <a:rPr sz="2000" spc="-25" dirty="0">
                <a:latin typeface="Times New Roman"/>
                <a:cs typeface="Times New Roman"/>
              </a:rPr>
              <a:t>This </a:t>
            </a:r>
            <a:r>
              <a:rPr sz="2000" spc="-30" dirty="0">
                <a:latin typeface="Times New Roman"/>
                <a:cs typeface="Times New Roman"/>
              </a:rPr>
              <a:t>will </a:t>
            </a:r>
            <a:r>
              <a:rPr sz="2000" spc="5" dirty="0">
                <a:latin typeface="Times New Roman"/>
                <a:cs typeface="Times New Roman"/>
              </a:rPr>
              <a:t>require </a:t>
            </a:r>
            <a:r>
              <a:rPr sz="2000" spc="-10" dirty="0">
                <a:latin typeface="Times New Roman"/>
                <a:cs typeface="Times New Roman"/>
              </a:rPr>
              <a:t>a </a:t>
            </a:r>
            <a:r>
              <a:rPr sz="2000" spc="-5" dirty="0">
                <a:latin typeface="Times New Roman"/>
                <a:cs typeface="Times New Roman"/>
              </a:rPr>
              <a:t> passphrase</a:t>
            </a:r>
            <a:r>
              <a:rPr sz="2000" spc="-40" dirty="0">
                <a:latin typeface="Times New Roman"/>
                <a:cs typeface="Times New Roman"/>
              </a:rPr>
              <a:t> </a:t>
            </a:r>
            <a:r>
              <a:rPr sz="2000" spc="15" dirty="0">
                <a:latin typeface="Times New Roman"/>
                <a:cs typeface="Times New Roman"/>
              </a:rPr>
              <a:t>to</a:t>
            </a:r>
            <a:r>
              <a:rPr sz="2000" spc="-35" dirty="0">
                <a:latin typeface="Times New Roman"/>
                <a:cs typeface="Times New Roman"/>
              </a:rPr>
              <a:t> </a:t>
            </a:r>
            <a:r>
              <a:rPr sz="2000" spc="-5" dirty="0">
                <a:latin typeface="Times New Roman"/>
                <a:cs typeface="Times New Roman"/>
              </a:rPr>
              <a:t>be</a:t>
            </a:r>
            <a:r>
              <a:rPr sz="2000" spc="-35" dirty="0">
                <a:latin typeface="Times New Roman"/>
                <a:cs typeface="Times New Roman"/>
              </a:rPr>
              <a:t> </a:t>
            </a:r>
            <a:r>
              <a:rPr sz="2000" spc="5" dirty="0">
                <a:latin typeface="Times New Roman"/>
                <a:cs typeface="Times New Roman"/>
              </a:rPr>
              <a:t>entered</a:t>
            </a:r>
            <a:r>
              <a:rPr sz="2000" spc="-40" dirty="0">
                <a:latin typeface="Times New Roman"/>
                <a:cs typeface="Times New Roman"/>
              </a:rPr>
              <a:t> </a:t>
            </a:r>
            <a:r>
              <a:rPr sz="2000" spc="-5" dirty="0">
                <a:latin typeface="Times New Roman"/>
                <a:cs typeface="Times New Roman"/>
              </a:rPr>
              <a:t>each</a:t>
            </a:r>
            <a:r>
              <a:rPr sz="2000" spc="-35" dirty="0">
                <a:latin typeface="Times New Roman"/>
                <a:cs typeface="Times New Roman"/>
              </a:rPr>
              <a:t> </a:t>
            </a:r>
            <a:r>
              <a:rPr sz="2000" spc="10" dirty="0">
                <a:latin typeface="Times New Roman"/>
                <a:cs typeface="Times New Roman"/>
              </a:rPr>
              <a:t>time</a:t>
            </a:r>
            <a:r>
              <a:rPr sz="2000" spc="-35" dirty="0">
                <a:latin typeface="Times New Roman"/>
                <a:cs typeface="Times New Roman"/>
              </a:rPr>
              <a:t> </a:t>
            </a:r>
            <a:r>
              <a:rPr sz="2000" spc="15" dirty="0">
                <a:latin typeface="Times New Roman"/>
                <a:cs typeface="Times New Roman"/>
              </a:rPr>
              <a:t>the</a:t>
            </a:r>
            <a:r>
              <a:rPr sz="2000" spc="-40" dirty="0">
                <a:latin typeface="Times New Roman"/>
                <a:cs typeface="Times New Roman"/>
              </a:rPr>
              <a:t> </a:t>
            </a:r>
            <a:r>
              <a:rPr sz="2000" spc="-15" dirty="0">
                <a:latin typeface="Times New Roman"/>
                <a:cs typeface="Times New Roman"/>
              </a:rPr>
              <a:t>system</a:t>
            </a:r>
            <a:r>
              <a:rPr sz="2000" spc="-35" dirty="0">
                <a:latin typeface="Times New Roman"/>
                <a:cs typeface="Times New Roman"/>
              </a:rPr>
              <a:t> </a:t>
            </a:r>
            <a:r>
              <a:rPr sz="2000" dirty="0">
                <a:latin typeface="Times New Roman"/>
                <a:cs typeface="Times New Roman"/>
              </a:rPr>
              <a:t>boots.</a:t>
            </a:r>
            <a:r>
              <a:rPr sz="2000" spc="-35" dirty="0">
                <a:latin typeface="Times New Roman"/>
                <a:cs typeface="Times New Roman"/>
              </a:rPr>
              <a:t> </a:t>
            </a:r>
            <a:r>
              <a:rPr sz="2000" spc="-50" dirty="0">
                <a:latin typeface="Times New Roman"/>
                <a:cs typeface="Times New Roman"/>
              </a:rPr>
              <a:t>To</a:t>
            </a:r>
            <a:r>
              <a:rPr sz="2000" spc="-40" dirty="0">
                <a:latin typeface="Times New Roman"/>
                <a:cs typeface="Times New Roman"/>
              </a:rPr>
              <a:t> </a:t>
            </a:r>
            <a:r>
              <a:rPr sz="2000" spc="-10" dirty="0">
                <a:latin typeface="Times New Roman"/>
                <a:cs typeface="Times New Roman"/>
              </a:rPr>
              <a:t>enable</a:t>
            </a:r>
            <a:r>
              <a:rPr sz="2000" spc="-35" dirty="0">
                <a:latin typeface="Times New Roman"/>
                <a:cs typeface="Times New Roman"/>
              </a:rPr>
              <a:t> </a:t>
            </a:r>
            <a:r>
              <a:rPr sz="2000" spc="5" dirty="0">
                <a:latin typeface="Times New Roman"/>
                <a:cs typeface="Times New Roman"/>
              </a:rPr>
              <a:t>encryption,</a:t>
            </a:r>
            <a:r>
              <a:rPr sz="2000" spc="-35" dirty="0">
                <a:latin typeface="Times New Roman"/>
                <a:cs typeface="Times New Roman"/>
              </a:rPr>
              <a:t> </a:t>
            </a:r>
            <a:r>
              <a:rPr sz="2000" spc="-15" dirty="0">
                <a:latin typeface="Times New Roman"/>
                <a:cs typeface="Times New Roman"/>
              </a:rPr>
              <a:t>select</a:t>
            </a:r>
            <a:r>
              <a:rPr sz="2000" spc="-40" dirty="0">
                <a:latin typeface="Times New Roman"/>
                <a:cs typeface="Times New Roman"/>
              </a:rPr>
              <a:t> </a:t>
            </a:r>
            <a:r>
              <a:rPr sz="2000" spc="15" dirty="0">
                <a:latin typeface="Times New Roman"/>
                <a:cs typeface="Times New Roman"/>
              </a:rPr>
              <a:t>the</a:t>
            </a:r>
            <a:r>
              <a:rPr sz="2000" spc="-30" dirty="0">
                <a:latin typeface="Times New Roman"/>
                <a:cs typeface="Times New Roman"/>
              </a:rPr>
              <a:t> </a:t>
            </a:r>
            <a:r>
              <a:rPr sz="2000" i="1" spc="-20" dirty="0">
                <a:latin typeface="Times New Roman"/>
                <a:cs typeface="Times New Roman"/>
              </a:rPr>
              <a:t>Encrypt</a:t>
            </a:r>
            <a:r>
              <a:rPr sz="2000" i="1" spc="-30" dirty="0">
                <a:latin typeface="Times New Roman"/>
                <a:cs typeface="Times New Roman"/>
              </a:rPr>
              <a:t> </a:t>
            </a:r>
            <a:r>
              <a:rPr sz="2000" i="1" spc="20" dirty="0">
                <a:latin typeface="Times New Roman"/>
                <a:cs typeface="Times New Roman"/>
              </a:rPr>
              <a:t>my </a:t>
            </a:r>
            <a:r>
              <a:rPr sz="2000" i="1" spc="-275" dirty="0">
                <a:latin typeface="Times New Roman"/>
                <a:cs typeface="Times New Roman"/>
              </a:rPr>
              <a:t> </a:t>
            </a:r>
            <a:r>
              <a:rPr sz="2000" i="1" spc="-10" dirty="0">
                <a:latin typeface="Times New Roman"/>
                <a:cs typeface="Times New Roman"/>
              </a:rPr>
              <a:t>data</a:t>
            </a:r>
            <a:r>
              <a:rPr sz="2000" i="1" spc="-35" dirty="0">
                <a:latin typeface="Times New Roman"/>
                <a:cs typeface="Times New Roman"/>
              </a:rPr>
              <a:t> </a:t>
            </a:r>
            <a:r>
              <a:rPr sz="2000" spc="10" dirty="0">
                <a:latin typeface="Times New Roman"/>
                <a:cs typeface="Times New Roman"/>
              </a:rPr>
              <a:t>option</a:t>
            </a:r>
            <a:r>
              <a:rPr sz="2000" spc="-30" dirty="0">
                <a:latin typeface="Times New Roman"/>
                <a:cs typeface="Times New Roman"/>
              </a:rPr>
              <a:t> </a:t>
            </a:r>
            <a:r>
              <a:rPr sz="2000" spc="25" dirty="0">
                <a:latin typeface="Times New Roman"/>
                <a:cs typeface="Times New Roman"/>
              </a:rPr>
              <a:t>on</a:t>
            </a:r>
            <a:r>
              <a:rPr sz="2000" spc="-30" dirty="0">
                <a:latin typeface="Times New Roman"/>
                <a:cs typeface="Times New Roman"/>
              </a:rPr>
              <a:t> </a:t>
            </a:r>
            <a:r>
              <a:rPr sz="2000" spc="15" dirty="0">
                <a:latin typeface="Times New Roman"/>
                <a:cs typeface="Times New Roman"/>
              </a:rPr>
              <a:t>the</a:t>
            </a:r>
            <a:r>
              <a:rPr sz="2000" spc="-30" dirty="0">
                <a:latin typeface="Times New Roman"/>
                <a:cs typeface="Times New Roman"/>
              </a:rPr>
              <a:t> </a:t>
            </a:r>
            <a:r>
              <a:rPr sz="2000" spc="15" dirty="0">
                <a:latin typeface="Times New Roman"/>
                <a:cs typeface="Times New Roman"/>
              </a:rPr>
              <a:t>main</a:t>
            </a:r>
            <a:r>
              <a:rPr sz="2000" spc="-30" dirty="0">
                <a:latin typeface="Times New Roman"/>
                <a:cs typeface="Times New Roman"/>
              </a:rPr>
              <a:t> </a:t>
            </a:r>
            <a:r>
              <a:rPr sz="2000" i="1" spc="-20" dirty="0">
                <a:latin typeface="Times New Roman"/>
                <a:cs typeface="Times New Roman"/>
              </a:rPr>
              <a:t>Installation</a:t>
            </a:r>
            <a:r>
              <a:rPr sz="2000" i="1" spc="-30" dirty="0">
                <a:latin typeface="Times New Roman"/>
                <a:cs typeface="Times New Roman"/>
              </a:rPr>
              <a:t> </a:t>
            </a:r>
            <a:r>
              <a:rPr sz="2000" i="1" spc="-20" dirty="0">
                <a:latin typeface="Times New Roman"/>
                <a:cs typeface="Times New Roman"/>
              </a:rPr>
              <a:t>Destination</a:t>
            </a:r>
            <a:r>
              <a:rPr sz="2000" i="1" spc="-30" dirty="0">
                <a:latin typeface="Times New Roman"/>
                <a:cs typeface="Times New Roman"/>
              </a:rPr>
              <a:t> </a:t>
            </a:r>
            <a:r>
              <a:rPr sz="2000" dirty="0">
                <a:latin typeface="Times New Roman"/>
                <a:cs typeface="Times New Roman"/>
              </a:rPr>
              <a:t>screen</a:t>
            </a:r>
            <a:r>
              <a:rPr sz="2000" spc="-35" dirty="0">
                <a:latin typeface="Times New Roman"/>
                <a:cs typeface="Times New Roman"/>
              </a:rPr>
              <a:t> </a:t>
            </a:r>
            <a:r>
              <a:rPr sz="2000" spc="5" dirty="0">
                <a:latin typeface="Times New Roman"/>
                <a:cs typeface="Times New Roman"/>
              </a:rPr>
              <a:t>and,</a:t>
            </a:r>
            <a:r>
              <a:rPr sz="2000" spc="-30" dirty="0">
                <a:latin typeface="Times New Roman"/>
                <a:cs typeface="Times New Roman"/>
              </a:rPr>
              <a:t> </a:t>
            </a:r>
            <a:r>
              <a:rPr sz="2000" spc="-10" dirty="0">
                <a:latin typeface="Times New Roman"/>
                <a:cs typeface="Times New Roman"/>
              </a:rPr>
              <a:t>after</a:t>
            </a:r>
            <a:r>
              <a:rPr sz="2000" spc="-30" dirty="0">
                <a:latin typeface="Times New Roman"/>
                <a:cs typeface="Times New Roman"/>
              </a:rPr>
              <a:t> </a:t>
            </a:r>
            <a:r>
              <a:rPr sz="2000" spc="-15" dirty="0">
                <a:latin typeface="Times New Roman"/>
                <a:cs typeface="Times New Roman"/>
              </a:rPr>
              <a:t>clicking</a:t>
            </a:r>
            <a:r>
              <a:rPr sz="2000" spc="-30" dirty="0">
                <a:latin typeface="Times New Roman"/>
                <a:cs typeface="Times New Roman"/>
              </a:rPr>
              <a:t> </a:t>
            </a:r>
            <a:r>
              <a:rPr sz="2000" spc="15" dirty="0">
                <a:latin typeface="Times New Roman"/>
                <a:cs typeface="Times New Roman"/>
              </a:rPr>
              <a:t>the</a:t>
            </a:r>
            <a:r>
              <a:rPr sz="2000" spc="-30" dirty="0">
                <a:latin typeface="Times New Roman"/>
                <a:cs typeface="Times New Roman"/>
              </a:rPr>
              <a:t> </a:t>
            </a:r>
            <a:r>
              <a:rPr sz="2000" i="1" spc="-25" dirty="0">
                <a:latin typeface="Times New Roman"/>
                <a:cs typeface="Times New Roman"/>
              </a:rPr>
              <a:t>Done</a:t>
            </a:r>
            <a:r>
              <a:rPr sz="2000" i="1" spc="-35" dirty="0">
                <a:latin typeface="Times New Roman"/>
                <a:cs typeface="Times New Roman"/>
              </a:rPr>
              <a:t> </a:t>
            </a:r>
            <a:r>
              <a:rPr sz="2000" spc="10" dirty="0">
                <a:latin typeface="Times New Roman"/>
                <a:cs typeface="Times New Roman"/>
              </a:rPr>
              <a:t>button,</a:t>
            </a:r>
            <a:r>
              <a:rPr sz="2000" spc="-30" dirty="0">
                <a:latin typeface="Times New Roman"/>
                <a:cs typeface="Times New Roman"/>
              </a:rPr>
              <a:t> </a:t>
            </a:r>
            <a:r>
              <a:rPr sz="2000" spc="10" dirty="0">
                <a:latin typeface="Times New Roman"/>
                <a:cs typeface="Times New Roman"/>
              </a:rPr>
              <a:t>enter </a:t>
            </a:r>
            <a:r>
              <a:rPr sz="2000" spc="-280" dirty="0">
                <a:latin typeface="Times New Roman"/>
                <a:cs typeface="Times New Roman"/>
              </a:rPr>
              <a:t> </a:t>
            </a:r>
            <a:r>
              <a:rPr sz="2000" spc="15" dirty="0">
                <a:latin typeface="Times New Roman"/>
                <a:cs typeface="Times New Roman"/>
              </a:rPr>
              <a:t>the</a:t>
            </a:r>
            <a:r>
              <a:rPr sz="2000" spc="-30" dirty="0">
                <a:latin typeface="Times New Roman"/>
                <a:cs typeface="Times New Roman"/>
              </a:rPr>
              <a:t> </a:t>
            </a:r>
            <a:r>
              <a:rPr sz="2000" spc="-5" dirty="0">
                <a:latin typeface="Times New Roman"/>
                <a:cs typeface="Times New Roman"/>
              </a:rPr>
              <a:t>passphrase</a:t>
            </a:r>
            <a:r>
              <a:rPr sz="2000" spc="-30" dirty="0">
                <a:latin typeface="Times New Roman"/>
                <a:cs typeface="Times New Roman"/>
              </a:rPr>
              <a:t> </a:t>
            </a:r>
            <a:r>
              <a:rPr sz="2000" spc="20" dirty="0">
                <a:latin typeface="Times New Roman"/>
                <a:cs typeface="Times New Roman"/>
              </a:rPr>
              <a:t>in</a:t>
            </a:r>
            <a:r>
              <a:rPr sz="2000" spc="-30" dirty="0">
                <a:latin typeface="Times New Roman"/>
                <a:cs typeface="Times New Roman"/>
              </a:rPr>
              <a:t> </a:t>
            </a:r>
            <a:r>
              <a:rPr sz="2000" spc="15" dirty="0">
                <a:latin typeface="Times New Roman"/>
                <a:cs typeface="Times New Roman"/>
              </a:rPr>
              <a:t>the</a:t>
            </a:r>
            <a:r>
              <a:rPr sz="2000" spc="-30" dirty="0">
                <a:latin typeface="Times New Roman"/>
                <a:cs typeface="Times New Roman"/>
              </a:rPr>
              <a:t> </a:t>
            </a:r>
            <a:r>
              <a:rPr sz="2000" spc="-10" dirty="0">
                <a:latin typeface="Times New Roman"/>
                <a:cs typeface="Times New Roman"/>
              </a:rPr>
              <a:t>dialog</a:t>
            </a:r>
            <a:r>
              <a:rPr sz="2000" spc="-30" dirty="0">
                <a:latin typeface="Times New Roman"/>
                <a:cs typeface="Times New Roman"/>
              </a:rPr>
              <a:t> </a:t>
            </a:r>
            <a:r>
              <a:rPr sz="2000" dirty="0">
                <a:latin typeface="Times New Roman"/>
                <a:cs typeface="Times New Roman"/>
              </a:rPr>
              <a:t>shown</a:t>
            </a:r>
            <a:r>
              <a:rPr sz="2000" spc="-30" dirty="0">
                <a:latin typeface="Times New Roman"/>
                <a:cs typeface="Times New Roman"/>
              </a:rPr>
              <a:t> </a:t>
            </a:r>
            <a:r>
              <a:rPr sz="2000" spc="20" dirty="0">
                <a:latin typeface="Times New Roman"/>
                <a:cs typeface="Times New Roman"/>
              </a:rPr>
              <a:t>in</a:t>
            </a:r>
            <a:r>
              <a:rPr sz="2000" spc="-30" dirty="0">
                <a:latin typeface="Times New Roman"/>
                <a:cs typeface="Times New Roman"/>
              </a:rPr>
              <a:t> </a:t>
            </a:r>
            <a:r>
              <a:rPr sz="2000" spc="-10" dirty="0">
                <a:latin typeface="Times New Roman"/>
                <a:cs typeface="Times New Roman"/>
              </a:rPr>
              <a:t>Figure</a:t>
            </a:r>
            <a:r>
              <a:rPr sz="2000" spc="-30" dirty="0">
                <a:latin typeface="Times New Roman"/>
                <a:cs typeface="Times New Roman"/>
              </a:rPr>
              <a:t> </a:t>
            </a:r>
            <a:r>
              <a:rPr sz="2000" spc="-20" dirty="0">
                <a:latin typeface="Times New Roman"/>
                <a:cs typeface="Times New Roman"/>
              </a:rPr>
              <a:t>3-15:</a:t>
            </a:r>
            <a:endParaRPr sz="2000" dirty="0">
              <a:latin typeface="Times New Roman"/>
              <a:cs typeface="Times New Roman"/>
            </a:endParaRPr>
          </a:p>
        </p:txBody>
      </p:sp>
      <p:pic>
        <p:nvPicPr>
          <p:cNvPr id="12" name="object 4"/>
          <p:cNvPicPr/>
          <p:nvPr/>
        </p:nvPicPr>
        <p:blipFill>
          <a:blip r:embed="rId6" cstate="print"/>
          <a:stretch>
            <a:fillRect/>
          </a:stretch>
        </p:blipFill>
        <p:spPr>
          <a:xfrm>
            <a:off x="3449521" y="3094747"/>
            <a:ext cx="4502448" cy="2808119"/>
          </a:xfrm>
          <a:prstGeom prst="rect">
            <a:avLst/>
          </a:prstGeom>
        </p:spPr>
      </p:pic>
      <p:sp>
        <p:nvSpPr>
          <p:cNvPr id="7" name="Rectangle 6"/>
          <p:cNvSpPr/>
          <p:nvPr/>
        </p:nvSpPr>
        <p:spPr>
          <a:xfrm>
            <a:off x="4863861" y="5699479"/>
            <a:ext cx="1136850" cy="338554"/>
          </a:xfrm>
          <a:prstGeom prst="rect">
            <a:avLst/>
          </a:prstGeom>
        </p:spPr>
        <p:txBody>
          <a:bodyPr wrap="none">
            <a:spAutoFit/>
          </a:bodyPr>
          <a:lstStyle/>
          <a:p>
            <a:r>
              <a:rPr lang="en-US" sz="1600" dirty="0">
                <a:latin typeface="Times New Roman"/>
                <a:cs typeface="Times New Roman"/>
              </a:rPr>
              <a:t>Figu</a:t>
            </a:r>
            <a:r>
              <a:rPr lang="en-US" sz="1600" spc="-15" dirty="0">
                <a:latin typeface="Times New Roman"/>
                <a:cs typeface="Times New Roman"/>
              </a:rPr>
              <a:t>r</a:t>
            </a:r>
            <a:r>
              <a:rPr lang="en-US" sz="1600" spc="-20" dirty="0">
                <a:latin typeface="Times New Roman"/>
                <a:cs typeface="Times New Roman"/>
              </a:rPr>
              <a:t>e</a:t>
            </a:r>
            <a:r>
              <a:rPr lang="en-US" sz="1600" spc="-25" dirty="0">
                <a:latin typeface="Times New Roman"/>
                <a:cs typeface="Times New Roman"/>
              </a:rPr>
              <a:t> </a:t>
            </a:r>
            <a:r>
              <a:rPr lang="en-US" sz="1600" spc="-10" dirty="0" smtClean="0">
                <a:latin typeface="Times New Roman"/>
                <a:cs typeface="Times New Roman"/>
              </a:rPr>
              <a:t>3-15</a:t>
            </a:r>
            <a:endParaRPr lang="ar-EG" sz="1600" dirty="0"/>
          </a:p>
        </p:txBody>
      </p:sp>
      <p:sp>
        <p:nvSpPr>
          <p:cNvPr id="15" name="Rectangle 14"/>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248653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sp>
        <p:nvSpPr>
          <p:cNvPr id="11" name="object 5"/>
          <p:cNvSpPr txBox="1"/>
          <p:nvPr/>
        </p:nvSpPr>
        <p:spPr>
          <a:xfrm>
            <a:off x="1076850" y="1626467"/>
            <a:ext cx="10276950" cy="1699824"/>
          </a:xfrm>
          <a:prstGeom prst="rect">
            <a:avLst/>
          </a:prstGeom>
        </p:spPr>
        <p:txBody>
          <a:bodyPr vert="horz" wrap="square" lIns="0" tIns="60325" rIns="0" bIns="0" rtlCol="0">
            <a:spAutoFit/>
          </a:bodyPr>
          <a:lstStyle/>
          <a:p>
            <a:pPr marL="355600" indent="-342900">
              <a:lnSpc>
                <a:spcPct val="100000"/>
              </a:lnSpc>
              <a:spcBef>
                <a:spcPts val="530"/>
              </a:spcBef>
              <a:buFont typeface="Wingdings" panose="05000000000000000000" pitchFamily="2" charset="2"/>
              <a:buChar char="v"/>
            </a:pPr>
            <a:r>
              <a:rPr lang="en-US" sz="2400" b="1" spc="-35" dirty="0" smtClean="0">
                <a:solidFill>
                  <a:srgbClr val="00B050"/>
                </a:solidFill>
                <a:latin typeface="Times New Roman"/>
                <a:cs typeface="Times New Roman"/>
              </a:rPr>
              <a:t>3.5 </a:t>
            </a:r>
            <a:r>
              <a:rPr sz="2400" b="1" spc="-35" dirty="0" smtClean="0">
                <a:solidFill>
                  <a:srgbClr val="00B050"/>
                </a:solidFill>
                <a:latin typeface="Times New Roman"/>
                <a:cs typeface="Times New Roman"/>
              </a:rPr>
              <a:t>The</a:t>
            </a:r>
            <a:r>
              <a:rPr sz="2400" b="1" spc="-45" dirty="0" smtClean="0">
                <a:solidFill>
                  <a:srgbClr val="00B050"/>
                </a:solidFill>
                <a:latin typeface="Times New Roman"/>
                <a:cs typeface="Times New Roman"/>
              </a:rPr>
              <a:t> </a:t>
            </a:r>
            <a:r>
              <a:rPr sz="2400" b="1" spc="-20" dirty="0">
                <a:solidFill>
                  <a:srgbClr val="00B050"/>
                </a:solidFill>
                <a:latin typeface="Times New Roman"/>
                <a:cs typeface="Times New Roman"/>
              </a:rPr>
              <a:t>Physical</a:t>
            </a:r>
            <a:r>
              <a:rPr sz="2400" b="1" spc="-50" dirty="0">
                <a:solidFill>
                  <a:srgbClr val="00B050"/>
                </a:solidFill>
                <a:latin typeface="Times New Roman"/>
                <a:cs typeface="Times New Roman"/>
              </a:rPr>
              <a:t> </a:t>
            </a:r>
            <a:r>
              <a:rPr sz="2400" b="1" dirty="0" smtClean="0">
                <a:solidFill>
                  <a:srgbClr val="00B050"/>
                </a:solidFill>
                <a:latin typeface="Times New Roman"/>
                <a:cs typeface="Times New Roman"/>
              </a:rPr>
              <a:t>Installation</a:t>
            </a:r>
            <a:endParaRPr sz="2400" b="1" dirty="0">
              <a:solidFill>
                <a:srgbClr val="00B050"/>
              </a:solidFill>
              <a:latin typeface="Times New Roman"/>
              <a:cs typeface="Times New Roman"/>
            </a:endParaRPr>
          </a:p>
          <a:p>
            <a:pPr marL="12700" marR="5080" algn="just">
              <a:lnSpc>
                <a:spcPct val="100000"/>
              </a:lnSpc>
              <a:spcBef>
                <a:spcPts val="330"/>
              </a:spcBef>
            </a:pPr>
            <a:r>
              <a:rPr sz="2000" spc="-10" dirty="0">
                <a:latin typeface="Times New Roman"/>
                <a:cs typeface="Times New Roman"/>
              </a:rPr>
              <a:t>Having </a:t>
            </a:r>
            <a:r>
              <a:rPr sz="2000" spc="10" dirty="0">
                <a:latin typeface="Times New Roman"/>
                <a:cs typeface="Times New Roman"/>
              </a:rPr>
              <a:t>made </a:t>
            </a:r>
            <a:r>
              <a:rPr sz="2000" spc="15" dirty="0">
                <a:latin typeface="Times New Roman"/>
                <a:cs typeface="Times New Roman"/>
              </a:rPr>
              <a:t>the </a:t>
            </a:r>
            <a:r>
              <a:rPr sz="2000" dirty="0">
                <a:latin typeface="Times New Roman"/>
                <a:cs typeface="Times New Roman"/>
              </a:rPr>
              <a:t>appropriate </a:t>
            </a:r>
            <a:r>
              <a:rPr sz="2000" spc="-15" dirty="0">
                <a:latin typeface="Times New Roman"/>
                <a:cs typeface="Times New Roman"/>
              </a:rPr>
              <a:t>package </a:t>
            </a:r>
            <a:r>
              <a:rPr sz="2000" spc="-10" dirty="0">
                <a:latin typeface="Times New Roman"/>
                <a:cs typeface="Times New Roman"/>
              </a:rPr>
              <a:t>selections, </a:t>
            </a:r>
            <a:r>
              <a:rPr sz="2000" spc="-15" dirty="0">
                <a:latin typeface="Times New Roman"/>
                <a:cs typeface="Times New Roman"/>
              </a:rPr>
              <a:t>clicking </a:t>
            </a:r>
            <a:r>
              <a:rPr sz="2000" i="1" spc="-35" dirty="0">
                <a:latin typeface="Times New Roman"/>
                <a:cs typeface="Times New Roman"/>
              </a:rPr>
              <a:t>Begin </a:t>
            </a:r>
            <a:r>
              <a:rPr sz="2000" i="1" spc="-20" dirty="0">
                <a:latin typeface="Times New Roman"/>
                <a:cs typeface="Times New Roman"/>
              </a:rPr>
              <a:t>Installation </a:t>
            </a:r>
            <a:r>
              <a:rPr sz="2000" spc="-30" dirty="0">
                <a:latin typeface="Times New Roman"/>
                <a:cs typeface="Times New Roman"/>
              </a:rPr>
              <a:t>will </a:t>
            </a:r>
            <a:r>
              <a:rPr sz="2000" spc="10" dirty="0">
                <a:latin typeface="Times New Roman"/>
                <a:cs typeface="Times New Roman"/>
              </a:rPr>
              <a:t>start </a:t>
            </a:r>
            <a:r>
              <a:rPr sz="2000" spc="15" dirty="0">
                <a:latin typeface="Times New Roman"/>
                <a:cs typeface="Times New Roman"/>
              </a:rPr>
              <a:t>the </a:t>
            </a:r>
            <a:r>
              <a:rPr sz="2000" spc="-10" dirty="0">
                <a:latin typeface="Times New Roman"/>
                <a:cs typeface="Times New Roman"/>
              </a:rPr>
              <a:t>process </a:t>
            </a:r>
            <a:r>
              <a:rPr sz="2000" spc="-275" dirty="0">
                <a:latin typeface="Times New Roman"/>
                <a:cs typeface="Times New Roman"/>
              </a:rPr>
              <a:t> </a:t>
            </a:r>
            <a:r>
              <a:rPr sz="2000" spc="-25" dirty="0">
                <a:latin typeface="Times New Roman"/>
                <a:cs typeface="Times New Roman"/>
              </a:rPr>
              <a:t>of </a:t>
            </a:r>
            <a:r>
              <a:rPr sz="2000" spc="10" dirty="0">
                <a:latin typeface="Times New Roman"/>
                <a:cs typeface="Times New Roman"/>
              </a:rPr>
              <a:t>partitioning </a:t>
            </a:r>
            <a:r>
              <a:rPr sz="2000" spc="15" dirty="0">
                <a:latin typeface="Times New Roman"/>
                <a:cs typeface="Times New Roman"/>
              </a:rPr>
              <a:t>the </a:t>
            </a:r>
            <a:r>
              <a:rPr sz="2000" spc="-10" dirty="0">
                <a:latin typeface="Times New Roman"/>
                <a:cs typeface="Times New Roman"/>
              </a:rPr>
              <a:t>disks </a:t>
            </a:r>
            <a:r>
              <a:rPr sz="2000" spc="20" dirty="0">
                <a:latin typeface="Times New Roman"/>
                <a:cs typeface="Times New Roman"/>
              </a:rPr>
              <a:t>and </a:t>
            </a:r>
            <a:r>
              <a:rPr sz="2000" spc="-5" dirty="0">
                <a:latin typeface="Times New Roman"/>
                <a:cs typeface="Times New Roman"/>
              </a:rPr>
              <a:t>installing </a:t>
            </a:r>
            <a:r>
              <a:rPr sz="2000" spc="15" dirty="0">
                <a:latin typeface="Times New Roman"/>
                <a:cs typeface="Times New Roman"/>
              </a:rPr>
              <a:t>the </a:t>
            </a:r>
            <a:r>
              <a:rPr sz="2000" spc="-20" dirty="0">
                <a:latin typeface="Times New Roman"/>
                <a:cs typeface="Times New Roman"/>
              </a:rPr>
              <a:t>packages </a:t>
            </a:r>
            <a:r>
              <a:rPr sz="2000" spc="15" dirty="0">
                <a:latin typeface="Times New Roman"/>
                <a:cs typeface="Times New Roman"/>
              </a:rPr>
              <a:t>that </a:t>
            </a:r>
            <a:r>
              <a:rPr sz="2000" spc="5" dirty="0">
                <a:latin typeface="Times New Roman"/>
                <a:cs typeface="Times New Roman"/>
              </a:rPr>
              <a:t>match </a:t>
            </a:r>
            <a:r>
              <a:rPr sz="2000" spc="15" dirty="0">
                <a:latin typeface="Times New Roman"/>
                <a:cs typeface="Times New Roman"/>
              </a:rPr>
              <a:t>the </a:t>
            </a:r>
            <a:r>
              <a:rPr sz="2000" dirty="0">
                <a:latin typeface="Times New Roman"/>
                <a:cs typeface="Times New Roman"/>
              </a:rPr>
              <a:t>chosen installation </a:t>
            </a:r>
            <a:r>
              <a:rPr sz="2000" spc="-5" dirty="0">
                <a:latin typeface="Times New Roman"/>
                <a:cs typeface="Times New Roman"/>
              </a:rPr>
              <a:t>settings. </a:t>
            </a:r>
            <a:r>
              <a:rPr sz="2000" dirty="0">
                <a:latin typeface="Times New Roman"/>
                <a:cs typeface="Times New Roman"/>
              </a:rPr>
              <a:t> </a:t>
            </a:r>
            <a:r>
              <a:rPr sz="2000" spc="15" dirty="0">
                <a:latin typeface="Times New Roman"/>
                <a:cs typeface="Times New Roman"/>
              </a:rPr>
              <a:t>During</a:t>
            </a:r>
            <a:r>
              <a:rPr sz="2000" spc="-30" dirty="0">
                <a:latin typeface="Times New Roman"/>
                <a:cs typeface="Times New Roman"/>
              </a:rPr>
              <a:t> </a:t>
            </a:r>
            <a:r>
              <a:rPr sz="2000" spc="5" dirty="0">
                <a:latin typeface="Times New Roman"/>
                <a:cs typeface="Times New Roman"/>
              </a:rPr>
              <a:t>this</a:t>
            </a:r>
            <a:r>
              <a:rPr sz="2000" spc="-25" dirty="0">
                <a:latin typeface="Times New Roman"/>
                <a:cs typeface="Times New Roman"/>
              </a:rPr>
              <a:t> </a:t>
            </a:r>
            <a:r>
              <a:rPr sz="2000" spc="-10" dirty="0">
                <a:latin typeface="Times New Roman"/>
                <a:cs typeface="Times New Roman"/>
              </a:rPr>
              <a:t>phase,</a:t>
            </a:r>
            <a:r>
              <a:rPr sz="2000" spc="-30" dirty="0">
                <a:latin typeface="Times New Roman"/>
                <a:cs typeface="Times New Roman"/>
              </a:rPr>
              <a:t> </a:t>
            </a:r>
            <a:r>
              <a:rPr sz="2000" spc="-10" dirty="0">
                <a:latin typeface="Times New Roman"/>
                <a:cs typeface="Times New Roman"/>
              </a:rPr>
              <a:t>a</a:t>
            </a:r>
            <a:r>
              <a:rPr sz="2000" spc="-25" dirty="0">
                <a:latin typeface="Times New Roman"/>
                <a:cs typeface="Times New Roman"/>
              </a:rPr>
              <a:t> </a:t>
            </a:r>
            <a:r>
              <a:rPr sz="2000" dirty="0">
                <a:latin typeface="Times New Roman"/>
                <a:cs typeface="Times New Roman"/>
              </a:rPr>
              <a:t>screen</a:t>
            </a:r>
            <a:r>
              <a:rPr sz="2000" spc="-25" dirty="0">
                <a:latin typeface="Times New Roman"/>
                <a:cs typeface="Times New Roman"/>
              </a:rPr>
              <a:t> </a:t>
            </a:r>
            <a:r>
              <a:rPr sz="2000" spc="-30" dirty="0">
                <a:latin typeface="Times New Roman"/>
                <a:cs typeface="Times New Roman"/>
              </a:rPr>
              <a:t>will </a:t>
            </a:r>
            <a:r>
              <a:rPr sz="2000" dirty="0">
                <a:latin typeface="Times New Roman"/>
                <a:cs typeface="Times New Roman"/>
              </a:rPr>
              <a:t>appear</a:t>
            </a:r>
            <a:r>
              <a:rPr sz="2000" spc="-25" dirty="0">
                <a:latin typeface="Times New Roman"/>
                <a:cs typeface="Times New Roman"/>
              </a:rPr>
              <a:t> </a:t>
            </a:r>
            <a:r>
              <a:rPr sz="2000" spc="-5" dirty="0">
                <a:latin typeface="Times New Roman"/>
                <a:cs typeface="Times New Roman"/>
              </a:rPr>
              <a:t>(Figure</a:t>
            </a:r>
            <a:r>
              <a:rPr sz="2000" spc="-25" dirty="0">
                <a:latin typeface="Times New Roman"/>
                <a:cs typeface="Times New Roman"/>
              </a:rPr>
              <a:t> </a:t>
            </a:r>
            <a:r>
              <a:rPr sz="2000" spc="-10" dirty="0">
                <a:latin typeface="Times New Roman"/>
                <a:cs typeface="Times New Roman"/>
              </a:rPr>
              <a:t>3-16)</a:t>
            </a:r>
            <a:r>
              <a:rPr sz="2000" spc="-30" dirty="0">
                <a:latin typeface="Times New Roman"/>
                <a:cs typeface="Times New Roman"/>
              </a:rPr>
              <a:t> </a:t>
            </a:r>
            <a:r>
              <a:rPr sz="2000" spc="-15" dirty="0">
                <a:latin typeface="Times New Roman"/>
                <a:cs typeface="Times New Roman"/>
              </a:rPr>
              <a:t>seeking</a:t>
            </a:r>
            <a:r>
              <a:rPr sz="2000" spc="-25" dirty="0">
                <a:latin typeface="Times New Roman"/>
                <a:cs typeface="Times New Roman"/>
              </a:rPr>
              <a:t> </a:t>
            </a:r>
            <a:r>
              <a:rPr sz="2000" spc="15" dirty="0">
                <a:latin typeface="Times New Roman"/>
                <a:cs typeface="Times New Roman"/>
              </a:rPr>
              <a:t>the</a:t>
            </a:r>
            <a:r>
              <a:rPr sz="2000" spc="-25" dirty="0">
                <a:latin typeface="Times New Roman"/>
                <a:cs typeface="Times New Roman"/>
              </a:rPr>
              <a:t> </a:t>
            </a:r>
            <a:r>
              <a:rPr sz="2000" dirty="0">
                <a:latin typeface="Times New Roman"/>
                <a:cs typeface="Times New Roman"/>
              </a:rPr>
              <a:t>creation</a:t>
            </a:r>
            <a:r>
              <a:rPr sz="2000" spc="-30" dirty="0">
                <a:latin typeface="Times New Roman"/>
                <a:cs typeface="Times New Roman"/>
              </a:rPr>
              <a:t> </a:t>
            </a:r>
            <a:r>
              <a:rPr sz="2000" spc="-25" dirty="0">
                <a:latin typeface="Times New Roman"/>
                <a:cs typeface="Times New Roman"/>
              </a:rPr>
              <a:t>of </a:t>
            </a:r>
            <a:r>
              <a:rPr sz="2000" spc="-10" dirty="0">
                <a:latin typeface="Times New Roman"/>
                <a:cs typeface="Times New Roman"/>
              </a:rPr>
              <a:t>a</a:t>
            </a:r>
            <a:r>
              <a:rPr sz="2000" spc="-30" dirty="0">
                <a:latin typeface="Times New Roman"/>
                <a:cs typeface="Times New Roman"/>
              </a:rPr>
              <a:t> </a:t>
            </a:r>
            <a:r>
              <a:rPr sz="2000" spc="15" dirty="0">
                <a:latin typeface="Times New Roman"/>
                <a:cs typeface="Times New Roman"/>
              </a:rPr>
              <a:t>root</a:t>
            </a:r>
            <a:r>
              <a:rPr sz="2000" spc="-25" dirty="0">
                <a:latin typeface="Times New Roman"/>
                <a:cs typeface="Times New Roman"/>
              </a:rPr>
              <a:t> </a:t>
            </a:r>
            <a:r>
              <a:rPr sz="2000" spc="-5" dirty="0">
                <a:latin typeface="Times New Roman"/>
                <a:cs typeface="Times New Roman"/>
              </a:rPr>
              <a:t>password</a:t>
            </a:r>
            <a:r>
              <a:rPr sz="2000" spc="-25" dirty="0">
                <a:latin typeface="Times New Roman"/>
                <a:cs typeface="Times New Roman"/>
              </a:rPr>
              <a:t> </a:t>
            </a:r>
            <a:r>
              <a:rPr sz="2000" spc="20" dirty="0">
                <a:latin typeface="Times New Roman"/>
                <a:cs typeface="Times New Roman"/>
              </a:rPr>
              <a:t>and </a:t>
            </a:r>
            <a:r>
              <a:rPr sz="2000" spc="-275" dirty="0">
                <a:latin typeface="Times New Roman"/>
                <a:cs typeface="Times New Roman"/>
              </a:rPr>
              <a:t> </a:t>
            </a:r>
            <a:r>
              <a:rPr sz="2000" spc="15" dirty="0">
                <a:latin typeface="Times New Roman"/>
                <a:cs typeface="Times New Roman"/>
              </a:rPr>
              <a:t>an</a:t>
            </a:r>
            <a:r>
              <a:rPr sz="2000" spc="-35" dirty="0">
                <a:latin typeface="Times New Roman"/>
                <a:cs typeface="Times New Roman"/>
              </a:rPr>
              <a:t> </a:t>
            </a:r>
            <a:r>
              <a:rPr sz="2000" spc="5" dirty="0">
                <a:latin typeface="Times New Roman"/>
                <a:cs typeface="Times New Roman"/>
              </a:rPr>
              <a:t>optional</a:t>
            </a:r>
            <a:r>
              <a:rPr sz="2000" spc="-30" dirty="0">
                <a:latin typeface="Times New Roman"/>
                <a:cs typeface="Times New Roman"/>
              </a:rPr>
              <a:t> </a:t>
            </a:r>
            <a:r>
              <a:rPr sz="2000" spc="5" dirty="0">
                <a:latin typeface="Times New Roman"/>
                <a:cs typeface="Times New Roman"/>
              </a:rPr>
              <a:t>user</a:t>
            </a:r>
            <a:r>
              <a:rPr sz="2000" spc="-30" dirty="0">
                <a:latin typeface="Times New Roman"/>
                <a:cs typeface="Times New Roman"/>
              </a:rPr>
              <a:t> </a:t>
            </a:r>
            <a:r>
              <a:rPr sz="2000" spc="-5" dirty="0">
                <a:latin typeface="Times New Roman"/>
                <a:cs typeface="Times New Roman"/>
              </a:rPr>
              <a:t>account:</a:t>
            </a:r>
            <a:endParaRPr sz="2000" dirty="0">
              <a:latin typeface="Times New Roman"/>
              <a:cs typeface="Times New Roman"/>
            </a:endParaRPr>
          </a:p>
        </p:txBody>
      </p:sp>
      <p:sp>
        <p:nvSpPr>
          <p:cNvPr id="14" name="Rectangle 13"/>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20490668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sp>
        <p:nvSpPr>
          <p:cNvPr id="11" name="object 2"/>
          <p:cNvSpPr txBox="1"/>
          <p:nvPr/>
        </p:nvSpPr>
        <p:spPr>
          <a:xfrm>
            <a:off x="522709" y="2450642"/>
            <a:ext cx="6072841" cy="2167260"/>
          </a:xfrm>
          <a:prstGeom prst="rect">
            <a:avLst/>
          </a:prstGeom>
        </p:spPr>
        <p:txBody>
          <a:bodyPr vert="horz" wrap="square" lIns="0" tIns="12700" rIns="0" bIns="0" rtlCol="0">
            <a:spAutoFit/>
          </a:bodyPr>
          <a:lstStyle/>
          <a:p>
            <a:pPr marL="12700" marR="5080" algn="just">
              <a:lnSpc>
                <a:spcPct val="100000"/>
              </a:lnSpc>
              <a:spcBef>
                <a:spcPts val="855"/>
              </a:spcBef>
            </a:pPr>
            <a:r>
              <a:rPr sz="2000" spc="-25" dirty="0" smtClean="0">
                <a:latin typeface="Times New Roman"/>
                <a:cs typeface="Times New Roman"/>
              </a:rPr>
              <a:t>The</a:t>
            </a:r>
            <a:r>
              <a:rPr sz="2000" spc="-40" dirty="0" smtClean="0">
                <a:latin typeface="Times New Roman"/>
                <a:cs typeface="Times New Roman"/>
              </a:rPr>
              <a:t> </a:t>
            </a:r>
            <a:r>
              <a:rPr sz="2000" spc="10" dirty="0">
                <a:latin typeface="Times New Roman"/>
                <a:cs typeface="Times New Roman"/>
              </a:rPr>
              <a:t>root,</a:t>
            </a:r>
            <a:r>
              <a:rPr sz="2000" spc="-35" dirty="0">
                <a:latin typeface="Times New Roman"/>
                <a:cs typeface="Times New Roman"/>
              </a:rPr>
              <a:t> </a:t>
            </a:r>
            <a:r>
              <a:rPr sz="2000" spc="20" dirty="0">
                <a:latin typeface="Times New Roman"/>
                <a:cs typeface="Times New Roman"/>
              </a:rPr>
              <a:t>or</a:t>
            </a:r>
            <a:r>
              <a:rPr sz="2000" spc="-35" dirty="0">
                <a:latin typeface="Times New Roman"/>
                <a:cs typeface="Times New Roman"/>
              </a:rPr>
              <a:t> </a:t>
            </a:r>
            <a:r>
              <a:rPr sz="2000" spc="5" dirty="0">
                <a:latin typeface="Times New Roman"/>
                <a:cs typeface="Times New Roman"/>
              </a:rPr>
              <a:t>super-user</a:t>
            </a:r>
            <a:r>
              <a:rPr sz="2000" spc="-35" dirty="0">
                <a:latin typeface="Times New Roman"/>
                <a:cs typeface="Times New Roman"/>
              </a:rPr>
              <a:t> </a:t>
            </a:r>
            <a:r>
              <a:rPr sz="2000" dirty="0">
                <a:latin typeface="Times New Roman"/>
                <a:cs typeface="Times New Roman"/>
              </a:rPr>
              <a:t>account,</a:t>
            </a:r>
            <a:r>
              <a:rPr sz="2000" spc="-35" dirty="0">
                <a:latin typeface="Times New Roman"/>
                <a:cs typeface="Times New Roman"/>
              </a:rPr>
              <a:t> </a:t>
            </a:r>
            <a:r>
              <a:rPr sz="2000" spc="-25" dirty="0">
                <a:latin typeface="Times New Roman"/>
                <a:cs typeface="Times New Roman"/>
              </a:rPr>
              <a:t>is</a:t>
            </a:r>
            <a:r>
              <a:rPr sz="2000" spc="-40" dirty="0">
                <a:latin typeface="Times New Roman"/>
                <a:cs typeface="Times New Roman"/>
              </a:rPr>
              <a:t> </a:t>
            </a:r>
            <a:r>
              <a:rPr sz="2000" spc="-10" dirty="0">
                <a:latin typeface="Times New Roman"/>
                <a:cs typeface="Times New Roman"/>
              </a:rPr>
              <a:t>a</a:t>
            </a:r>
            <a:r>
              <a:rPr sz="2000" spc="-35" dirty="0">
                <a:latin typeface="Times New Roman"/>
                <a:cs typeface="Times New Roman"/>
              </a:rPr>
              <a:t> </a:t>
            </a:r>
            <a:r>
              <a:rPr sz="2000" spc="-15" dirty="0">
                <a:latin typeface="Times New Roman"/>
                <a:cs typeface="Times New Roman"/>
              </a:rPr>
              <a:t>special</a:t>
            </a:r>
            <a:r>
              <a:rPr sz="2000" spc="-35" dirty="0">
                <a:latin typeface="Times New Roman"/>
                <a:cs typeface="Times New Roman"/>
              </a:rPr>
              <a:t> </a:t>
            </a:r>
            <a:r>
              <a:rPr sz="2000" spc="5" dirty="0">
                <a:latin typeface="Times New Roman"/>
                <a:cs typeface="Times New Roman"/>
              </a:rPr>
              <a:t>user</a:t>
            </a:r>
            <a:r>
              <a:rPr sz="2000" spc="-35" dirty="0">
                <a:latin typeface="Times New Roman"/>
                <a:cs typeface="Times New Roman"/>
              </a:rPr>
              <a:t> </a:t>
            </a:r>
            <a:r>
              <a:rPr sz="2000" spc="15" dirty="0">
                <a:latin typeface="Times New Roman"/>
                <a:cs typeface="Times New Roman"/>
              </a:rPr>
              <a:t>that</a:t>
            </a:r>
            <a:r>
              <a:rPr sz="2000" spc="-35" dirty="0">
                <a:latin typeface="Times New Roman"/>
                <a:cs typeface="Times New Roman"/>
              </a:rPr>
              <a:t> </a:t>
            </a:r>
            <a:r>
              <a:rPr sz="2000" spc="-5" dirty="0">
                <a:latin typeface="Times New Roman"/>
                <a:cs typeface="Times New Roman"/>
              </a:rPr>
              <a:t>has</a:t>
            </a:r>
            <a:r>
              <a:rPr sz="2000" spc="-40" dirty="0">
                <a:latin typeface="Times New Roman"/>
                <a:cs typeface="Times New Roman"/>
              </a:rPr>
              <a:t> </a:t>
            </a:r>
            <a:r>
              <a:rPr sz="2000" dirty="0">
                <a:latin typeface="Times New Roman"/>
                <a:cs typeface="Times New Roman"/>
              </a:rPr>
              <a:t>administrative</a:t>
            </a:r>
            <a:r>
              <a:rPr sz="2000" spc="-35" dirty="0">
                <a:latin typeface="Times New Roman"/>
                <a:cs typeface="Times New Roman"/>
              </a:rPr>
              <a:t> </a:t>
            </a:r>
            <a:r>
              <a:rPr sz="2000" spc="-20" dirty="0">
                <a:latin typeface="Times New Roman"/>
                <a:cs typeface="Times New Roman"/>
              </a:rPr>
              <a:t>privileges</a:t>
            </a:r>
            <a:r>
              <a:rPr sz="2000" spc="-35" dirty="0">
                <a:latin typeface="Times New Roman"/>
                <a:cs typeface="Times New Roman"/>
              </a:rPr>
              <a:t> </a:t>
            </a:r>
            <a:r>
              <a:rPr sz="2000" spc="25" dirty="0">
                <a:latin typeface="Times New Roman"/>
                <a:cs typeface="Times New Roman"/>
              </a:rPr>
              <a:t>on</a:t>
            </a:r>
            <a:r>
              <a:rPr sz="2000" spc="-35" dirty="0">
                <a:latin typeface="Times New Roman"/>
                <a:cs typeface="Times New Roman"/>
              </a:rPr>
              <a:t> </a:t>
            </a:r>
            <a:r>
              <a:rPr sz="2000" spc="15" dirty="0">
                <a:latin typeface="Times New Roman"/>
                <a:cs typeface="Times New Roman"/>
              </a:rPr>
              <a:t>the</a:t>
            </a:r>
            <a:r>
              <a:rPr sz="2000" spc="-35" dirty="0">
                <a:latin typeface="Times New Roman"/>
                <a:cs typeface="Times New Roman"/>
              </a:rPr>
              <a:t> </a:t>
            </a:r>
            <a:r>
              <a:rPr sz="2000" spc="-15" dirty="0">
                <a:latin typeface="Times New Roman"/>
                <a:cs typeface="Times New Roman"/>
              </a:rPr>
              <a:t>system. </a:t>
            </a:r>
            <a:r>
              <a:rPr sz="2000" spc="-275" dirty="0">
                <a:latin typeface="Times New Roman"/>
                <a:cs typeface="Times New Roman"/>
              </a:rPr>
              <a:t> </a:t>
            </a:r>
            <a:r>
              <a:rPr sz="2000" spc="-5" dirty="0">
                <a:latin typeface="Times New Roman"/>
                <a:cs typeface="Times New Roman"/>
              </a:rPr>
              <a:t>While </a:t>
            </a:r>
            <a:r>
              <a:rPr sz="2000" spc="-10" dirty="0">
                <a:latin typeface="Times New Roman"/>
                <a:cs typeface="Times New Roman"/>
              </a:rPr>
              <a:t>you </a:t>
            </a:r>
            <a:r>
              <a:rPr sz="2000" spc="-30" dirty="0">
                <a:latin typeface="Times New Roman"/>
                <a:cs typeface="Times New Roman"/>
              </a:rPr>
              <a:t>will </a:t>
            </a:r>
            <a:r>
              <a:rPr sz="2000" spc="-15" dirty="0">
                <a:latin typeface="Times New Roman"/>
                <a:cs typeface="Times New Roman"/>
              </a:rPr>
              <a:t>generally </a:t>
            </a:r>
            <a:r>
              <a:rPr sz="2000" spc="-5" dirty="0">
                <a:latin typeface="Times New Roman"/>
                <a:cs typeface="Times New Roman"/>
              </a:rPr>
              <a:t>use </a:t>
            </a:r>
            <a:r>
              <a:rPr sz="2000" dirty="0">
                <a:latin typeface="Times New Roman"/>
                <a:cs typeface="Times New Roman"/>
              </a:rPr>
              <a:t>your own </a:t>
            </a:r>
            <a:r>
              <a:rPr sz="2000" spc="5" dirty="0">
                <a:latin typeface="Times New Roman"/>
                <a:cs typeface="Times New Roman"/>
              </a:rPr>
              <a:t>account </a:t>
            </a:r>
            <a:r>
              <a:rPr sz="2000" spc="15" dirty="0">
                <a:latin typeface="Times New Roman"/>
                <a:cs typeface="Times New Roman"/>
              </a:rPr>
              <a:t>to </a:t>
            </a:r>
            <a:r>
              <a:rPr sz="2000" spc="-20" dirty="0">
                <a:latin typeface="Times New Roman"/>
                <a:cs typeface="Times New Roman"/>
              </a:rPr>
              <a:t>log </a:t>
            </a:r>
            <a:r>
              <a:rPr sz="2000" spc="10" dirty="0">
                <a:latin typeface="Times New Roman"/>
                <a:cs typeface="Times New Roman"/>
              </a:rPr>
              <a:t>into </a:t>
            </a:r>
            <a:r>
              <a:rPr sz="2000" spc="15" dirty="0">
                <a:latin typeface="Times New Roman"/>
                <a:cs typeface="Times New Roman"/>
              </a:rPr>
              <a:t>the </a:t>
            </a:r>
            <a:r>
              <a:rPr sz="2000" spc="-15" dirty="0">
                <a:latin typeface="Times New Roman"/>
                <a:cs typeface="Times New Roman"/>
              </a:rPr>
              <a:t>system, </a:t>
            </a:r>
            <a:r>
              <a:rPr sz="2000" spc="-10" dirty="0">
                <a:latin typeface="Times New Roman"/>
                <a:cs typeface="Times New Roman"/>
              </a:rPr>
              <a:t>you </a:t>
            </a:r>
            <a:r>
              <a:rPr sz="2000" spc="-30" dirty="0">
                <a:latin typeface="Times New Roman"/>
                <a:cs typeface="Times New Roman"/>
              </a:rPr>
              <a:t>will </a:t>
            </a:r>
            <a:r>
              <a:rPr sz="2000" spc="10" dirty="0">
                <a:latin typeface="Times New Roman"/>
                <a:cs typeface="Times New Roman"/>
              </a:rPr>
              <a:t>need </a:t>
            </a:r>
            <a:r>
              <a:rPr sz="2000" spc="15" dirty="0">
                <a:latin typeface="Times New Roman"/>
                <a:cs typeface="Times New Roman"/>
              </a:rPr>
              <a:t>to </a:t>
            </a:r>
            <a:r>
              <a:rPr sz="2000" spc="-5" dirty="0">
                <a:latin typeface="Times New Roman"/>
                <a:cs typeface="Times New Roman"/>
              </a:rPr>
              <a:t>gain </a:t>
            </a:r>
            <a:r>
              <a:rPr sz="2000" spc="15" dirty="0">
                <a:latin typeface="Times New Roman"/>
                <a:cs typeface="Times New Roman"/>
              </a:rPr>
              <a:t>root </a:t>
            </a:r>
            <a:r>
              <a:rPr sz="2000" spc="-275" dirty="0">
                <a:latin typeface="Times New Roman"/>
                <a:cs typeface="Times New Roman"/>
              </a:rPr>
              <a:t> </a:t>
            </a:r>
            <a:r>
              <a:rPr sz="2000" spc="-20" dirty="0">
                <a:latin typeface="Times New Roman"/>
                <a:cs typeface="Times New Roman"/>
              </a:rPr>
              <a:t>privileges</a:t>
            </a:r>
            <a:r>
              <a:rPr sz="2000" spc="-60" dirty="0">
                <a:latin typeface="Times New Roman"/>
                <a:cs typeface="Times New Roman"/>
              </a:rPr>
              <a:t> </a:t>
            </a:r>
            <a:r>
              <a:rPr sz="2000" spc="20" dirty="0">
                <a:latin typeface="Times New Roman"/>
                <a:cs typeface="Times New Roman"/>
              </a:rPr>
              <a:t>in</a:t>
            </a:r>
            <a:r>
              <a:rPr sz="2000" spc="-60" dirty="0">
                <a:latin typeface="Times New Roman"/>
                <a:cs typeface="Times New Roman"/>
              </a:rPr>
              <a:t> </a:t>
            </a:r>
            <a:r>
              <a:rPr sz="2000" spc="15" dirty="0">
                <a:latin typeface="Times New Roman"/>
                <a:cs typeface="Times New Roman"/>
              </a:rPr>
              <a:t>order</a:t>
            </a:r>
            <a:r>
              <a:rPr sz="2000" spc="-60" dirty="0">
                <a:latin typeface="Times New Roman"/>
                <a:cs typeface="Times New Roman"/>
              </a:rPr>
              <a:t> </a:t>
            </a:r>
            <a:r>
              <a:rPr sz="2000" spc="15" dirty="0">
                <a:latin typeface="Times New Roman"/>
                <a:cs typeface="Times New Roman"/>
              </a:rPr>
              <a:t>to</a:t>
            </a:r>
            <a:r>
              <a:rPr sz="2000" spc="-60" dirty="0">
                <a:latin typeface="Times New Roman"/>
                <a:cs typeface="Times New Roman"/>
              </a:rPr>
              <a:t> </a:t>
            </a:r>
            <a:r>
              <a:rPr sz="2000" spc="-10" dirty="0">
                <a:latin typeface="Times New Roman"/>
                <a:cs typeface="Times New Roman"/>
              </a:rPr>
              <a:t>configure</a:t>
            </a:r>
            <a:r>
              <a:rPr sz="2000" spc="-60" dirty="0">
                <a:latin typeface="Times New Roman"/>
                <a:cs typeface="Times New Roman"/>
              </a:rPr>
              <a:t> </a:t>
            </a:r>
            <a:r>
              <a:rPr sz="2000" spc="15" dirty="0">
                <a:latin typeface="Times New Roman"/>
                <a:cs typeface="Times New Roman"/>
              </a:rPr>
              <a:t>the</a:t>
            </a:r>
            <a:r>
              <a:rPr sz="2000" spc="-55" dirty="0">
                <a:latin typeface="Times New Roman"/>
                <a:cs typeface="Times New Roman"/>
              </a:rPr>
              <a:t> </a:t>
            </a:r>
            <a:r>
              <a:rPr sz="2000" spc="-15" dirty="0">
                <a:latin typeface="Times New Roman"/>
                <a:cs typeface="Times New Roman"/>
              </a:rPr>
              <a:t>system</a:t>
            </a:r>
            <a:r>
              <a:rPr sz="2000" spc="-60" dirty="0">
                <a:latin typeface="Times New Roman"/>
                <a:cs typeface="Times New Roman"/>
              </a:rPr>
              <a:t> </a:t>
            </a:r>
            <a:r>
              <a:rPr sz="2000" spc="20" dirty="0">
                <a:latin typeface="Times New Roman"/>
                <a:cs typeface="Times New Roman"/>
              </a:rPr>
              <a:t>and</a:t>
            </a:r>
            <a:r>
              <a:rPr sz="2000" spc="-60" dirty="0">
                <a:latin typeface="Times New Roman"/>
                <a:cs typeface="Times New Roman"/>
              </a:rPr>
              <a:t> </a:t>
            </a:r>
            <a:r>
              <a:rPr sz="2000" spc="15" dirty="0">
                <a:latin typeface="Times New Roman"/>
                <a:cs typeface="Times New Roman"/>
              </a:rPr>
              <a:t>to</a:t>
            </a:r>
            <a:r>
              <a:rPr sz="2000" spc="-60" dirty="0">
                <a:latin typeface="Times New Roman"/>
                <a:cs typeface="Times New Roman"/>
              </a:rPr>
              <a:t> </a:t>
            </a:r>
            <a:r>
              <a:rPr sz="2000" spc="10" dirty="0">
                <a:latin typeface="Times New Roman"/>
                <a:cs typeface="Times New Roman"/>
              </a:rPr>
              <a:t>perform</a:t>
            </a:r>
            <a:r>
              <a:rPr sz="2000" spc="-60" dirty="0">
                <a:latin typeface="Times New Roman"/>
                <a:cs typeface="Times New Roman"/>
              </a:rPr>
              <a:t> </a:t>
            </a:r>
            <a:r>
              <a:rPr sz="2000" spc="15" dirty="0">
                <a:latin typeface="Times New Roman"/>
                <a:cs typeface="Times New Roman"/>
              </a:rPr>
              <a:t>other</a:t>
            </a:r>
            <a:r>
              <a:rPr sz="2000" spc="-55" dirty="0">
                <a:latin typeface="Times New Roman"/>
                <a:cs typeface="Times New Roman"/>
              </a:rPr>
              <a:t> </a:t>
            </a:r>
            <a:r>
              <a:rPr sz="2000" dirty="0">
                <a:latin typeface="Times New Roman"/>
                <a:cs typeface="Times New Roman"/>
              </a:rPr>
              <a:t>administrative</a:t>
            </a:r>
            <a:r>
              <a:rPr sz="2000" spc="-60" dirty="0">
                <a:latin typeface="Times New Roman"/>
                <a:cs typeface="Times New Roman"/>
              </a:rPr>
              <a:t> </a:t>
            </a:r>
            <a:r>
              <a:rPr sz="2000" spc="-10" dirty="0">
                <a:latin typeface="Times New Roman"/>
                <a:cs typeface="Times New Roman"/>
              </a:rPr>
              <a:t>tasks.</a:t>
            </a:r>
            <a:r>
              <a:rPr sz="2000" spc="-60" dirty="0">
                <a:latin typeface="Times New Roman"/>
                <a:cs typeface="Times New Roman"/>
              </a:rPr>
              <a:t> </a:t>
            </a:r>
            <a:r>
              <a:rPr sz="2000" dirty="0">
                <a:latin typeface="Times New Roman"/>
                <a:cs typeface="Times New Roman"/>
              </a:rPr>
              <a:t>Enter</a:t>
            </a:r>
            <a:r>
              <a:rPr sz="2000" spc="-60" dirty="0">
                <a:latin typeface="Times New Roman"/>
                <a:cs typeface="Times New Roman"/>
              </a:rPr>
              <a:t> </a:t>
            </a:r>
            <a:r>
              <a:rPr sz="2000" spc="-10" dirty="0">
                <a:latin typeface="Times New Roman"/>
                <a:cs typeface="Times New Roman"/>
              </a:rPr>
              <a:t>a</a:t>
            </a:r>
            <a:r>
              <a:rPr sz="2000" spc="-60" dirty="0">
                <a:latin typeface="Times New Roman"/>
                <a:cs typeface="Times New Roman"/>
              </a:rPr>
              <a:t> </a:t>
            </a:r>
            <a:r>
              <a:rPr sz="2000" spc="15" dirty="0">
                <a:latin typeface="Times New Roman"/>
                <a:cs typeface="Times New Roman"/>
              </a:rPr>
              <a:t>root </a:t>
            </a:r>
            <a:r>
              <a:rPr sz="2000" spc="-275" dirty="0">
                <a:latin typeface="Times New Roman"/>
                <a:cs typeface="Times New Roman"/>
              </a:rPr>
              <a:t> </a:t>
            </a:r>
            <a:r>
              <a:rPr sz="2000" spc="-10" dirty="0">
                <a:latin typeface="Times New Roman"/>
                <a:cs typeface="Times New Roman"/>
              </a:rPr>
              <a:t>password,</a:t>
            </a:r>
            <a:r>
              <a:rPr sz="2000" spc="-30" dirty="0">
                <a:latin typeface="Times New Roman"/>
                <a:cs typeface="Times New Roman"/>
              </a:rPr>
              <a:t> </a:t>
            </a:r>
            <a:r>
              <a:rPr sz="2000" spc="-10" dirty="0">
                <a:latin typeface="Times New Roman"/>
                <a:cs typeface="Times New Roman"/>
              </a:rPr>
              <a:t>create</a:t>
            </a:r>
            <a:r>
              <a:rPr sz="2000" spc="-30" dirty="0">
                <a:latin typeface="Times New Roman"/>
                <a:cs typeface="Times New Roman"/>
              </a:rPr>
              <a:t> </a:t>
            </a:r>
            <a:r>
              <a:rPr sz="2000" spc="-10" dirty="0">
                <a:latin typeface="Times New Roman"/>
                <a:cs typeface="Times New Roman"/>
              </a:rPr>
              <a:t>a</a:t>
            </a:r>
            <a:r>
              <a:rPr sz="2000" spc="-30" dirty="0">
                <a:latin typeface="Times New Roman"/>
                <a:cs typeface="Times New Roman"/>
              </a:rPr>
              <a:t> </a:t>
            </a:r>
            <a:r>
              <a:rPr sz="2000" spc="5" dirty="0">
                <a:latin typeface="Times New Roman"/>
                <a:cs typeface="Times New Roman"/>
              </a:rPr>
              <a:t>user</a:t>
            </a:r>
            <a:r>
              <a:rPr sz="2000" spc="-30" dirty="0">
                <a:latin typeface="Times New Roman"/>
                <a:cs typeface="Times New Roman"/>
              </a:rPr>
              <a:t> </a:t>
            </a:r>
            <a:r>
              <a:rPr sz="2000" spc="5" dirty="0">
                <a:latin typeface="Times New Roman"/>
                <a:cs typeface="Times New Roman"/>
              </a:rPr>
              <a:t>account</a:t>
            </a:r>
            <a:r>
              <a:rPr sz="2000" spc="-30" dirty="0">
                <a:latin typeface="Times New Roman"/>
                <a:cs typeface="Times New Roman"/>
              </a:rPr>
              <a:t> </a:t>
            </a:r>
            <a:r>
              <a:rPr sz="2000" spc="20" dirty="0">
                <a:latin typeface="Times New Roman"/>
                <a:cs typeface="Times New Roman"/>
              </a:rPr>
              <a:t>and</a:t>
            </a:r>
            <a:r>
              <a:rPr sz="2000" spc="-30" dirty="0">
                <a:latin typeface="Times New Roman"/>
                <a:cs typeface="Times New Roman"/>
              </a:rPr>
              <a:t> </a:t>
            </a:r>
            <a:r>
              <a:rPr sz="2000" spc="-15" dirty="0">
                <a:latin typeface="Times New Roman"/>
                <a:cs typeface="Times New Roman"/>
              </a:rPr>
              <a:t>wait</a:t>
            </a:r>
            <a:r>
              <a:rPr sz="2000" spc="-30" dirty="0">
                <a:latin typeface="Times New Roman"/>
                <a:cs typeface="Times New Roman"/>
              </a:rPr>
              <a:t> </a:t>
            </a:r>
            <a:r>
              <a:rPr sz="2000" spc="-10" dirty="0">
                <a:latin typeface="Times New Roman"/>
                <a:cs typeface="Times New Roman"/>
              </a:rPr>
              <a:t>for</a:t>
            </a:r>
            <a:r>
              <a:rPr sz="2000" spc="-30" dirty="0">
                <a:latin typeface="Times New Roman"/>
                <a:cs typeface="Times New Roman"/>
              </a:rPr>
              <a:t> </a:t>
            </a:r>
            <a:r>
              <a:rPr sz="2000" spc="15" dirty="0">
                <a:latin typeface="Times New Roman"/>
                <a:cs typeface="Times New Roman"/>
              </a:rPr>
              <a:t>the</a:t>
            </a:r>
            <a:r>
              <a:rPr sz="2000" spc="-30" dirty="0">
                <a:latin typeface="Times New Roman"/>
                <a:cs typeface="Times New Roman"/>
              </a:rPr>
              <a:t> </a:t>
            </a:r>
            <a:r>
              <a:rPr sz="2000" dirty="0">
                <a:latin typeface="Times New Roman"/>
                <a:cs typeface="Times New Roman"/>
              </a:rPr>
              <a:t>installation</a:t>
            </a:r>
            <a:r>
              <a:rPr sz="2000" spc="-30" dirty="0">
                <a:latin typeface="Times New Roman"/>
                <a:cs typeface="Times New Roman"/>
              </a:rPr>
              <a:t> </a:t>
            </a:r>
            <a:r>
              <a:rPr sz="2000" spc="15" dirty="0">
                <a:latin typeface="Times New Roman"/>
                <a:cs typeface="Times New Roman"/>
              </a:rPr>
              <a:t>to</a:t>
            </a:r>
            <a:r>
              <a:rPr sz="2000" spc="-30" dirty="0">
                <a:latin typeface="Times New Roman"/>
                <a:cs typeface="Times New Roman"/>
              </a:rPr>
              <a:t> </a:t>
            </a:r>
            <a:r>
              <a:rPr sz="2000" spc="-10" dirty="0">
                <a:latin typeface="Times New Roman"/>
                <a:cs typeface="Times New Roman"/>
              </a:rPr>
              <a:t>complete</a:t>
            </a:r>
            <a:r>
              <a:rPr sz="2000" spc="-10" dirty="0" smtClean="0">
                <a:latin typeface="Times New Roman"/>
                <a:cs typeface="Times New Roman"/>
              </a:rPr>
              <a:t>.</a:t>
            </a:r>
            <a:endParaRPr sz="2000" dirty="0">
              <a:latin typeface="Times New Roman"/>
              <a:cs typeface="Times New Roman"/>
            </a:endParaRPr>
          </a:p>
        </p:txBody>
      </p:sp>
      <p:pic>
        <p:nvPicPr>
          <p:cNvPr id="12" name="object 6"/>
          <p:cNvPicPr/>
          <p:nvPr/>
        </p:nvPicPr>
        <p:blipFill>
          <a:blip r:embed="rId6" cstate="print"/>
          <a:stretch>
            <a:fillRect/>
          </a:stretch>
        </p:blipFill>
        <p:spPr>
          <a:xfrm>
            <a:off x="6709386" y="1315049"/>
            <a:ext cx="4346105" cy="3987698"/>
          </a:xfrm>
          <a:prstGeom prst="rect">
            <a:avLst/>
          </a:prstGeom>
        </p:spPr>
      </p:pic>
      <p:sp>
        <p:nvSpPr>
          <p:cNvPr id="7" name="Rectangle 6"/>
          <p:cNvSpPr/>
          <p:nvPr/>
        </p:nvSpPr>
        <p:spPr>
          <a:xfrm>
            <a:off x="8315139" y="5256663"/>
            <a:ext cx="1158651" cy="338554"/>
          </a:xfrm>
          <a:prstGeom prst="rect">
            <a:avLst/>
          </a:prstGeom>
        </p:spPr>
        <p:txBody>
          <a:bodyPr wrap="none">
            <a:spAutoFit/>
          </a:bodyPr>
          <a:lstStyle/>
          <a:p>
            <a:pPr marR="21590" algn="ctr">
              <a:lnSpc>
                <a:spcPct val="100000"/>
              </a:lnSpc>
              <a:spcBef>
                <a:spcPts val="100"/>
              </a:spcBef>
            </a:pPr>
            <a:r>
              <a:rPr lang="en-US" sz="1600" dirty="0">
                <a:latin typeface="Times New Roman"/>
                <a:cs typeface="Times New Roman"/>
              </a:rPr>
              <a:t>Figu</a:t>
            </a:r>
            <a:r>
              <a:rPr lang="en-US" sz="1600" spc="-15" dirty="0">
                <a:latin typeface="Times New Roman"/>
                <a:cs typeface="Times New Roman"/>
              </a:rPr>
              <a:t>r</a:t>
            </a:r>
            <a:r>
              <a:rPr lang="en-US" sz="1600" spc="-20" dirty="0">
                <a:latin typeface="Times New Roman"/>
                <a:cs typeface="Times New Roman"/>
              </a:rPr>
              <a:t>e</a:t>
            </a:r>
            <a:r>
              <a:rPr lang="en-US" sz="1600" spc="-25" dirty="0">
                <a:latin typeface="Times New Roman"/>
                <a:cs typeface="Times New Roman"/>
              </a:rPr>
              <a:t> </a:t>
            </a:r>
            <a:r>
              <a:rPr lang="en-US" sz="1600" spc="-10" dirty="0">
                <a:latin typeface="Times New Roman"/>
                <a:cs typeface="Times New Roman"/>
              </a:rPr>
              <a:t>3-16</a:t>
            </a:r>
            <a:endParaRPr lang="en-US" sz="1600" dirty="0">
              <a:latin typeface="Times New Roman"/>
              <a:cs typeface="Times New Roman"/>
            </a:endParaRPr>
          </a:p>
        </p:txBody>
      </p:sp>
      <p:sp>
        <p:nvSpPr>
          <p:cNvPr id="14" name="Rectangle 13"/>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5782382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838199" y="1690688"/>
            <a:ext cx="10921409" cy="4421723"/>
          </a:xfrm>
          <a:prstGeom prst="rect">
            <a:avLst/>
          </a:prstGeom>
        </p:spPr>
        <p:txBody>
          <a:bodyPr wrap="square">
            <a:spAutoFit/>
          </a:bodyPr>
          <a:lstStyle/>
          <a:p>
            <a:pPr marL="12700" marR="5715" algn="just">
              <a:lnSpc>
                <a:spcPct val="100000"/>
              </a:lnSpc>
              <a:spcBef>
                <a:spcPts val="495"/>
              </a:spcBef>
            </a:pPr>
            <a:r>
              <a:rPr lang="en-US" spc="5" dirty="0">
                <a:latin typeface="Times New Roman"/>
                <a:cs typeface="Times New Roman"/>
              </a:rPr>
              <a:t>Once </a:t>
            </a:r>
            <a:r>
              <a:rPr lang="en-US" spc="-20" dirty="0">
                <a:latin typeface="Times New Roman"/>
                <a:cs typeface="Times New Roman"/>
              </a:rPr>
              <a:t>all </a:t>
            </a:r>
            <a:r>
              <a:rPr lang="en-US" spc="15" dirty="0">
                <a:latin typeface="Times New Roman"/>
                <a:cs typeface="Times New Roman"/>
              </a:rPr>
              <a:t>the </a:t>
            </a:r>
            <a:r>
              <a:rPr lang="en-US" spc="-15" dirty="0">
                <a:latin typeface="Times New Roman"/>
                <a:cs typeface="Times New Roman"/>
              </a:rPr>
              <a:t>system </a:t>
            </a:r>
            <a:r>
              <a:rPr lang="en-US" spc="-20" dirty="0">
                <a:latin typeface="Times New Roman"/>
                <a:cs typeface="Times New Roman"/>
              </a:rPr>
              <a:t>packages have </a:t>
            </a:r>
            <a:r>
              <a:rPr lang="en-US" spc="5" dirty="0">
                <a:latin typeface="Times New Roman"/>
                <a:cs typeface="Times New Roman"/>
              </a:rPr>
              <a:t>been </a:t>
            </a:r>
            <a:r>
              <a:rPr lang="en-US" spc="-5" dirty="0">
                <a:latin typeface="Times New Roman"/>
                <a:cs typeface="Times New Roman"/>
              </a:rPr>
              <a:t>installed </a:t>
            </a:r>
            <a:r>
              <a:rPr lang="en-US" spc="20" dirty="0">
                <a:latin typeface="Times New Roman"/>
                <a:cs typeface="Times New Roman"/>
              </a:rPr>
              <a:t>and </a:t>
            </a:r>
            <a:r>
              <a:rPr lang="en-US" spc="-5" dirty="0">
                <a:latin typeface="Times New Roman"/>
                <a:cs typeface="Times New Roman"/>
              </a:rPr>
              <a:t>configured, </a:t>
            </a:r>
            <a:r>
              <a:rPr lang="en-US" spc="-10" dirty="0">
                <a:latin typeface="Times New Roman"/>
                <a:cs typeface="Times New Roman"/>
              </a:rPr>
              <a:t>remove </a:t>
            </a:r>
            <a:r>
              <a:rPr lang="en-US" spc="15" dirty="0">
                <a:latin typeface="Times New Roman"/>
                <a:cs typeface="Times New Roman"/>
              </a:rPr>
              <a:t>the </a:t>
            </a:r>
            <a:r>
              <a:rPr lang="en-US" dirty="0">
                <a:latin typeface="Times New Roman"/>
                <a:cs typeface="Times New Roman"/>
              </a:rPr>
              <a:t>installation </a:t>
            </a:r>
            <a:r>
              <a:rPr lang="en-US" spc="5" dirty="0">
                <a:latin typeface="Times New Roman"/>
                <a:cs typeface="Times New Roman"/>
              </a:rPr>
              <a:t>media </a:t>
            </a:r>
            <a:r>
              <a:rPr lang="en-US" spc="10" dirty="0">
                <a:latin typeface="Times New Roman"/>
                <a:cs typeface="Times New Roman"/>
              </a:rPr>
              <a:t> </a:t>
            </a:r>
            <a:r>
              <a:rPr lang="en-US" spc="20" dirty="0">
                <a:latin typeface="Times New Roman"/>
                <a:cs typeface="Times New Roman"/>
              </a:rPr>
              <a:t>and</a:t>
            </a:r>
            <a:r>
              <a:rPr lang="en-US" spc="-35" dirty="0">
                <a:latin typeface="Times New Roman"/>
                <a:cs typeface="Times New Roman"/>
              </a:rPr>
              <a:t> </a:t>
            </a:r>
            <a:r>
              <a:rPr lang="en-US" spc="-25" dirty="0">
                <a:latin typeface="Times New Roman"/>
                <a:cs typeface="Times New Roman"/>
              </a:rPr>
              <a:t>click</a:t>
            </a:r>
            <a:r>
              <a:rPr lang="en-US" spc="-30" dirty="0">
                <a:latin typeface="Times New Roman"/>
                <a:cs typeface="Times New Roman"/>
              </a:rPr>
              <a:t> </a:t>
            </a:r>
            <a:r>
              <a:rPr lang="en-US" i="1" spc="-30" dirty="0">
                <a:latin typeface="Times New Roman"/>
                <a:cs typeface="Times New Roman"/>
              </a:rPr>
              <a:t>Reboot </a:t>
            </a:r>
            <a:r>
              <a:rPr lang="en-US" spc="15" dirty="0">
                <a:latin typeface="Times New Roman"/>
                <a:cs typeface="Times New Roman"/>
              </a:rPr>
              <a:t>to</a:t>
            </a:r>
            <a:r>
              <a:rPr lang="en-US" spc="-30" dirty="0">
                <a:latin typeface="Times New Roman"/>
                <a:cs typeface="Times New Roman"/>
              </a:rPr>
              <a:t> </a:t>
            </a:r>
            <a:r>
              <a:rPr lang="en-US" spc="10" dirty="0">
                <a:latin typeface="Times New Roman"/>
                <a:cs typeface="Times New Roman"/>
              </a:rPr>
              <a:t>restart</a:t>
            </a:r>
            <a:r>
              <a:rPr lang="en-US" spc="-30"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spc="-15" dirty="0">
                <a:latin typeface="Times New Roman"/>
                <a:cs typeface="Times New Roman"/>
              </a:rPr>
              <a:t>system</a:t>
            </a:r>
            <a:r>
              <a:rPr lang="en-US" spc="-15" dirty="0" smtClean="0">
                <a:latin typeface="Times New Roman"/>
                <a:cs typeface="Times New Roman"/>
              </a:rPr>
              <a:t>.</a:t>
            </a:r>
          </a:p>
          <a:p>
            <a:pPr marL="12700" marR="5715" algn="just">
              <a:lnSpc>
                <a:spcPct val="100000"/>
              </a:lnSpc>
              <a:spcBef>
                <a:spcPts val="495"/>
              </a:spcBef>
            </a:pPr>
            <a:endParaRPr lang="en-US" dirty="0">
              <a:latin typeface="Times New Roman"/>
              <a:cs typeface="Times New Roman"/>
            </a:endParaRPr>
          </a:p>
          <a:p>
            <a:pPr marL="355600" indent="-342900">
              <a:lnSpc>
                <a:spcPct val="100000"/>
              </a:lnSpc>
              <a:spcBef>
                <a:spcPts val="425"/>
              </a:spcBef>
              <a:buFont typeface="Wingdings" panose="05000000000000000000" pitchFamily="2" charset="2"/>
              <a:buChar char="v"/>
            </a:pPr>
            <a:r>
              <a:rPr lang="en-US" sz="2400" b="1" spc="-30" dirty="0">
                <a:solidFill>
                  <a:srgbClr val="00B050"/>
                </a:solidFill>
                <a:latin typeface="Times New Roman"/>
                <a:cs typeface="Times New Roman"/>
              </a:rPr>
              <a:t>3.6</a:t>
            </a:r>
            <a:r>
              <a:rPr lang="en-US" sz="2400" b="1" spc="-50" dirty="0">
                <a:solidFill>
                  <a:srgbClr val="00B050"/>
                </a:solidFill>
                <a:latin typeface="Times New Roman"/>
                <a:cs typeface="Times New Roman"/>
              </a:rPr>
              <a:t> </a:t>
            </a:r>
            <a:r>
              <a:rPr lang="en-US" sz="2400" b="1" spc="-10" dirty="0">
                <a:solidFill>
                  <a:srgbClr val="00B050"/>
                </a:solidFill>
                <a:latin typeface="Times New Roman"/>
                <a:cs typeface="Times New Roman"/>
              </a:rPr>
              <a:t>Final</a:t>
            </a:r>
            <a:r>
              <a:rPr lang="en-US" sz="2400" b="1" spc="-45" dirty="0">
                <a:solidFill>
                  <a:srgbClr val="00B050"/>
                </a:solidFill>
                <a:latin typeface="Times New Roman"/>
                <a:cs typeface="Times New Roman"/>
              </a:rPr>
              <a:t> </a:t>
            </a:r>
            <a:r>
              <a:rPr lang="en-US" sz="2400" b="1" spc="5" dirty="0">
                <a:solidFill>
                  <a:srgbClr val="00B050"/>
                </a:solidFill>
                <a:latin typeface="Times New Roman"/>
                <a:cs typeface="Times New Roman"/>
              </a:rPr>
              <a:t>Configuration</a:t>
            </a:r>
            <a:r>
              <a:rPr lang="en-US" sz="2400" b="1" spc="-45" dirty="0">
                <a:solidFill>
                  <a:srgbClr val="00B050"/>
                </a:solidFill>
                <a:latin typeface="Times New Roman"/>
                <a:cs typeface="Times New Roman"/>
              </a:rPr>
              <a:t> </a:t>
            </a:r>
            <a:r>
              <a:rPr lang="en-US" sz="2400" b="1" spc="-30" dirty="0">
                <a:solidFill>
                  <a:srgbClr val="00B050"/>
                </a:solidFill>
                <a:latin typeface="Times New Roman"/>
                <a:cs typeface="Times New Roman"/>
              </a:rPr>
              <a:t>Steps</a:t>
            </a:r>
            <a:endParaRPr lang="en-US" sz="2400" b="1" dirty="0">
              <a:solidFill>
                <a:srgbClr val="00B050"/>
              </a:solidFill>
              <a:latin typeface="Times New Roman"/>
              <a:cs typeface="Times New Roman"/>
            </a:endParaRPr>
          </a:p>
          <a:p>
            <a:pPr marL="12700" marR="5080" algn="just">
              <a:lnSpc>
                <a:spcPct val="100000"/>
              </a:lnSpc>
              <a:spcBef>
                <a:spcPts val="330"/>
              </a:spcBef>
            </a:pPr>
            <a:r>
              <a:rPr lang="en-US" spc="10" dirty="0">
                <a:latin typeface="Times New Roman"/>
                <a:cs typeface="Times New Roman"/>
              </a:rPr>
              <a:t>What </a:t>
            </a:r>
            <a:r>
              <a:rPr lang="en-US" spc="-5" dirty="0">
                <a:latin typeface="Times New Roman"/>
                <a:cs typeface="Times New Roman"/>
              </a:rPr>
              <a:t>appears </a:t>
            </a:r>
            <a:r>
              <a:rPr lang="en-US" spc="25" dirty="0">
                <a:latin typeface="Times New Roman"/>
                <a:cs typeface="Times New Roman"/>
              </a:rPr>
              <a:t>on </a:t>
            </a:r>
            <a:r>
              <a:rPr lang="en-US" spc="15" dirty="0">
                <a:latin typeface="Times New Roman"/>
                <a:cs typeface="Times New Roman"/>
              </a:rPr>
              <a:t>the </a:t>
            </a:r>
            <a:r>
              <a:rPr lang="en-US" spc="-10" dirty="0">
                <a:latin typeface="Times New Roman"/>
                <a:cs typeface="Times New Roman"/>
              </a:rPr>
              <a:t>console </a:t>
            </a:r>
            <a:r>
              <a:rPr lang="en-US" spc="5" dirty="0">
                <a:latin typeface="Times New Roman"/>
                <a:cs typeface="Times New Roman"/>
              </a:rPr>
              <a:t>when </a:t>
            </a:r>
            <a:r>
              <a:rPr lang="en-US" spc="15" dirty="0">
                <a:latin typeface="Times New Roman"/>
                <a:cs typeface="Times New Roman"/>
              </a:rPr>
              <a:t>the </a:t>
            </a:r>
            <a:r>
              <a:rPr lang="en-US" spc="-15" dirty="0">
                <a:latin typeface="Times New Roman"/>
                <a:cs typeface="Times New Roman"/>
              </a:rPr>
              <a:t>system</a:t>
            </a:r>
            <a:r>
              <a:rPr lang="en-US" spc="254" dirty="0">
                <a:latin typeface="Times New Roman"/>
                <a:cs typeface="Times New Roman"/>
              </a:rPr>
              <a:t> </a:t>
            </a:r>
            <a:r>
              <a:rPr lang="en-US" spc="-5" dirty="0">
                <a:latin typeface="Times New Roman"/>
                <a:cs typeface="Times New Roman"/>
              </a:rPr>
              <a:t>has </a:t>
            </a:r>
            <a:r>
              <a:rPr lang="en-US" spc="10" dirty="0">
                <a:latin typeface="Times New Roman"/>
                <a:cs typeface="Times New Roman"/>
              </a:rPr>
              <a:t>started </a:t>
            </a:r>
            <a:r>
              <a:rPr lang="en-US" spc="20" dirty="0">
                <a:latin typeface="Times New Roman"/>
                <a:cs typeface="Times New Roman"/>
              </a:rPr>
              <a:t>up </a:t>
            </a:r>
            <a:r>
              <a:rPr lang="en-US" spc="-30" dirty="0">
                <a:latin typeface="Times New Roman"/>
                <a:cs typeface="Times New Roman"/>
              </a:rPr>
              <a:t>will</a:t>
            </a:r>
            <a:r>
              <a:rPr lang="en-US" spc="229" dirty="0">
                <a:latin typeface="Times New Roman"/>
                <a:cs typeface="Times New Roman"/>
              </a:rPr>
              <a:t> </a:t>
            </a:r>
            <a:r>
              <a:rPr lang="en-US" spc="15" dirty="0">
                <a:latin typeface="Times New Roman"/>
                <a:cs typeface="Times New Roman"/>
              </a:rPr>
              <a:t>depend </a:t>
            </a:r>
            <a:r>
              <a:rPr lang="en-US" spc="25" dirty="0">
                <a:latin typeface="Times New Roman"/>
                <a:cs typeface="Times New Roman"/>
              </a:rPr>
              <a:t>on </a:t>
            </a:r>
            <a:r>
              <a:rPr lang="en-US" spc="5" dirty="0">
                <a:latin typeface="Times New Roman"/>
                <a:cs typeface="Times New Roman"/>
              </a:rPr>
              <a:t>whether </a:t>
            </a:r>
            <a:r>
              <a:rPr lang="en-US" spc="20" dirty="0">
                <a:latin typeface="Times New Roman"/>
                <a:cs typeface="Times New Roman"/>
              </a:rPr>
              <a:t>or </a:t>
            </a:r>
            <a:r>
              <a:rPr lang="en-US" spc="25" dirty="0">
                <a:latin typeface="Times New Roman"/>
                <a:cs typeface="Times New Roman"/>
              </a:rPr>
              <a:t>not </a:t>
            </a:r>
            <a:r>
              <a:rPr lang="en-US" spc="30" dirty="0">
                <a:latin typeface="Times New Roman"/>
                <a:cs typeface="Times New Roman"/>
              </a:rPr>
              <a:t> </a:t>
            </a:r>
            <a:r>
              <a:rPr lang="en-US" spc="15" dirty="0">
                <a:latin typeface="Times New Roman"/>
                <a:cs typeface="Times New Roman"/>
              </a:rPr>
              <a:t>the </a:t>
            </a:r>
            <a:r>
              <a:rPr lang="en-US" i="1" spc="-15" dirty="0">
                <a:latin typeface="Times New Roman"/>
                <a:cs typeface="Times New Roman"/>
              </a:rPr>
              <a:t>Workstation </a:t>
            </a:r>
            <a:r>
              <a:rPr lang="en-US" spc="20" dirty="0">
                <a:latin typeface="Times New Roman"/>
                <a:cs typeface="Times New Roman"/>
              </a:rPr>
              <a:t>or </a:t>
            </a:r>
            <a:r>
              <a:rPr lang="en-US" i="1" spc="-30" dirty="0">
                <a:latin typeface="Times New Roman"/>
                <a:cs typeface="Times New Roman"/>
              </a:rPr>
              <a:t>Server </a:t>
            </a:r>
            <a:r>
              <a:rPr lang="en-US" i="1" dirty="0">
                <a:latin typeface="Times New Roman"/>
                <a:cs typeface="Times New Roman"/>
              </a:rPr>
              <a:t>with </a:t>
            </a:r>
            <a:r>
              <a:rPr lang="en-US" i="1" spc="-25" dirty="0">
                <a:latin typeface="Times New Roman"/>
                <a:cs typeface="Times New Roman"/>
              </a:rPr>
              <a:t>GUI </a:t>
            </a:r>
            <a:r>
              <a:rPr lang="en-US" spc="10" dirty="0">
                <a:latin typeface="Times New Roman"/>
                <a:cs typeface="Times New Roman"/>
              </a:rPr>
              <a:t>option </a:t>
            </a:r>
            <a:r>
              <a:rPr lang="en-US" spc="-30" dirty="0">
                <a:latin typeface="Times New Roman"/>
                <a:cs typeface="Times New Roman"/>
              </a:rPr>
              <a:t>was </a:t>
            </a:r>
            <a:r>
              <a:rPr lang="en-US" spc="-10" dirty="0">
                <a:latin typeface="Times New Roman"/>
                <a:cs typeface="Times New Roman"/>
              </a:rPr>
              <a:t>selected </a:t>
            </a:r>
            <a:r>
              <a:rPr lang="en-US" spc="10" dirty="0">
                <a:latin typeface="Times New Roman"/>
                <a:cs typeface="Times New Roman"/>
              </a:rPr>
              <a:t>from </a:t>
            </a:r>
            <a:r>
              <a:rPr lang="en-US" spc="15" dirty="0">
                <a:latin typeface="Times New Roman"/>
                <a:cs typeface="Times New Roman"/>
              </a:rPr>
              <a:t>the </a:t>
            </a:r>
            <a:r>
              <a:rPr lang="en-US" spc="-25" dirty="0">
                <a:latin typeface="Times New Roman"/>
                <a:cs typeface="Times New Roman"/>
              </a:rPr>
              <a:t>Software </a:t>
            </a:r>
            <a:r>
              <a:rPr lang="en-US" spc="-15" dirty="0">
                <a:latin typeface="Times New Roman"/>
                <a:cs typeface="Times New Roman"/>
              </a:rPr>
              <a:t>Selection </a:t>
            </a:r>
            <a:r>
              <a:rPr lang="en-US" dirty="0">
                <a:latin typeface="Times New Roman"/>
                <a:cs typeface="Times New Roman"/>
              </a:rPr>
              <a:t>installation </a:t>
            </a:r>
            <a:r>
              <a:rPr lang="en-US" spc="5" dirty="0">
                <a:latin typeface="Times New Roman"/>
                <a:cs typeface="Times New Roman"/>
              </a:rPr>
              <a:t> </a:t>
            </a:r>
            <a:r>
              <a:rPr lang="en-US" spc="-5" dirty="0">
                <a:latin typeface="Times New Roman"/>
                <a:cs typeface="Times New Roman"/>
              </a:rPr>
              <a:t>screen. </a:t>
            </a:r>
            <a:r>
              <a:rPr lang="en-US" spc="-30" dirty="0">
                <a:latin typeface="Times New Roman"/>
                <a:cs typeface="Times New Roman"/>
              </a:rPr>
              <a:t>If </a:t>
            </a:r>
            <a:r>
              <a:rPr lang="en-US" spc="5" dirty="0">
                <a:latin typeface="Times New Roman"/>
                <a:cs typeface="Times New Roman"/>
              </a:rPr>
              <a:t>either </a:t>
            </a:r>
            <a:r>
              <a:rPr lang="en-US" spc="-25" dirty="0">
                <a:latin typeface="Times New Roman"/>
                <a:cs typeface="Times New Roman"/>
              </a:rPr>
              <a:t>of </a:t>
            </a:r>
            <a:r>
              <a:rPr lang="en-US" dirty="0">
                <a:latin typeface="Times New Roman"/>
                <a:cs typeface="Times New Roman"/>
              </a:rPr>
              <a:t>these </a:t>
            </a:r>
            <a:r>
              <a:rPr lang="en-US" spc="5" dirty="0">
                <a:latin typeface="Times New Roman"/>
                <a:cs typeface="Times New Roman"/>
              </a:rPr>
              <a:t>options </a:t>
            </a:r>
            <a:r>
              <a:rPr lang="en-US" spc="-30" dirty="0">
                <a:latin typeface="Times New Roman"/>
                <a:cs typeface="Times New Roman"/>
              </a:rPr>
              <a:t>was </a:t>
            </a:r>
            <a:r>
              <a:rPr lang="en-US" spc="-10" dirty="0">
                <a:latin typeface="Times New Roman"/>
                <a:cs typeface="Times New Roman"/>
              </a:rPr>
              <a:t>selected </a:t>
            </a:r>
            <a:r>
              <a:rPr lang="en-US" spc="15" dirty="0">
                <a:latin typeface="Times New Roman"/>
                <a:cs typeface="Times New Roman"/>
              </a:rPr>
              <a:t>during </a:t>
            </a:r>
            <a:r>
              <a:rPr lang="en-US" dirty="0">
                <a:latin typeface="Times New Roman"/>
                <a:cs typeface="Times New Roman"/>
              </a:rPr>
              <a:t>installation, </a:t>
            </a:r>
            <a:r>
              <a:rPr lang="en-US" spc="15" dirty="0">
                <a:latin typeface="Times New Roman"/>
                <a:cs typeface="Times New Roman"/>
              </a:rPr>
              <a:t>the </a:t>
            </a:r>
            <a:r>
              <a:rPr lang="en-US" spc="-10" dirty="0">
                <a:latin typeface="Times New Roman"/>
                <a:cs typeface="Times New Roman"/>
              </a:rPr>
              <a:t>GNOME </a:t>
            </a:r>
            <a:r>
              <a:rPr lang="en-US" spc="-20" dirty="0">
                <a:latin typeface="Times New Roman"/>
                <a:cs typeface="Times New Roman"/>
              </a:rPr>
              <a:t>Display </a:t>
            </a:r>
            <a:r>
              <a:rPr lang="en-US" spc="-5" dirty="0">
                <a:latin typeface="Times New Roman"/>
                <a:cs typeface="Times New Roman"/>
              </a:rPr>
              <a:t>Manager </a:t>
            </a:r>
            <a:r>
              <a:rPr lang="en-US" spc="-275" dirty="0">
                <a:latin typeface="Times New Roman"/>
                <a:cs typeface="Times New Roman"/>
              </a:rPr>
              <a:t> </a:t>
            </a:r>
            <a:r>
              <a:rPr lang="en-US" dirty="0">
                <a:latin typeface="Times New Roman"/>
                <a:cs typeface="Times New Roman"/>
              </a:rPr>
              <a:t>(GDM)</a:t>
            </a:r>
            <a:r>
              <a:rPr lang="en-US" spc="-55" dirty="0">
                <a:latin typeface="Times New Roman"/>
                <a:cs typeface="Times New Roman"/>
              </a:rPr>
              <a:t> </a:t>
            </a:r>
            <a:r>
              <a:rPr lang="en-US" spc="-5" dirty="0">
                <a:latin typeface="Times New Roman"/>
                <a:cs typeface="Times New Roman"/>
              </a:rPr>
              <a:t>login</a:t>
            </a:r>
            <a:r>
              <a:rPr lang="en-US" spc="-55" dirty="0">
                <a:latin typeface="Times New Roman"/>
                <a:cs typeface="Times New Roman"/>
              </a:rPr>
              <a:t> </a:t>
            </a:r>
            <a:r>
              <a:rPr lang="en-US" dirty="0">
                <a:latin typeface="Times New Roman"/>
                <a:cs typeface="Times New Roman"/>
              </a:rPr>
              <a:t>screen</a:t>
            </a:r>
            <a:r>
              <a:rPr lang="en-US" spc="-50" dirty="0">
                <a:latin typeface="Times New Roman"/>
                <a:cs typeface="Times New Roman"/>
              </a:rPr>
              <a:t> </a:t>
            </a:r>
            <a:r>
              <a:rPr lang="en-US" spc="-30" dirty="0">
                <a:latin typeface="Times New Roman"/>
                <a:cs typeface="Times New Roman"/>
              </a:rPr>
              <a:t>will</a:t>
            </a:r>
            <a:r>
              <a:rPr lang="en-US" spc="-55" dirty="0">
                <a:latin typeface="Times New Roman"/>
                <a:cs typeface="Times New Roman"/>
              </a:rPr>
              <a:t> </a:t>
            </a:r>
            <a:r>
              <a:rPr lang="en-US" spc="-15" dirty="0">
                <a:latin typeface="Times New Roman"/>
                <a:cs typeface="Times New Roman"/>
              </a:rPr>
              <a:t>appear.</a:t>
            </a:r>
            <a:r>
              <a:rPr lang="en-US" spc="-50" dirty="0">
                <a:latin typeface="Times New Roman"/>
                <a:cs typeface="Times New Roman"/>
              </a:rPr>
              <a:t> </a:t>
            </a:r>
            <a:r>
              <a:rPr lang="en-US" spc="-30" dirty="0">
                <a:latin typeface="Times New Roman"/>
                <a:cs typeface="Times New Roman"/>
              </a:rPr>
              <a:t>If</a:t>
            </a:r>
            <a:r>
              <a:rPr lang="en-US" spc="-55" dirty="0">
                <a:latin typeface="Times New Roman"/>
                <a:cs typeface="Times New Roman"/>
              </a:rPr>
              <a:t> </a:t>
            </a:r>
            <a:r>
              <a:rPr lang="en-US" spc="15" dirty="0">
                <a:latin typeface="Times New Roman"/>
                <a:cs typeface="Times New Roman"/>
              </a:rPr>
              <a:t>the</a:t>
            </a:r>
            <a:r>
              <a:rPr lang="en-US" spc="-55" dirty="0">
                <a:latin typeface="Times New Roman"/>
                <a:cs typeface="Times New Roman"/>
              </a:rPr>
              <a:t> </a:t>
            </a:r>
            <a:r>
              <a:rPr lang="en-US" spc="10" dirty="0">
                <a:latin typeface="Times New Roman"/>
                <a:cs typeface="Times New Roman"/>
              </a:rPr>
              <a:t>minimal</a:t>
            </a:r>
            <a:r>
              <a:rPr lang="en-US" spc="-50" dirty="0">
                <a:latin typeface="Times New Roman"/>
                <a:cs typeface="Times New Roman"/>
              </a:rPr>
              <a:t> </a:t>
            </a:r>
            <a:r>
              <a:rPr lang="en-US" spc="20" dirty="0">
                <a:latin typeface="Times New Roman"/>
                <a:cs typeface="Times New Roman"/>
              </a:rPr>
              <a:t>or</a:t>
            </a:r>
            <a:r>
              <a:rPr lang="en-US" spc="-55" dirty="0">
                <a:latin typeface="Times New Roman"/>
                <a:cs typeface="Times New Roman"/>
              </a:rPr>
              <a:t> </a:t>
            </a:r>
            <a:r>
              <a:rPr lang="en-US" dirty="0">
                <a:latin typeface="Times New Roman"/>
                <a:cs typeface="Times New Roman"/>
              </a:rPr>
              <a:t>server</a:t>
            </a:r>
            <a:r>
              <a:rPr lang="en-US" spc="-50" dirty="0">
                <a:latin typeface="Times New Roman"/>
                <a:cs typeface="Times New Roman"/>
              </a:rPr>
              <a:t> </a:t>
            </a:r>
            <a:r>
              <a:rPr lang="en-US" dirty="0">
                <a:latin typeface="Times New Roman"/>
                <a:cs typeface="Times New Roman"/>
              </a:rPr>
              <a:t>configuration</a:t>
            </a:r>
            <a:r>
              <a:rPr lang="en-US" spc="-55" dirty="0">
                <a:latin typeface="Times New Roman"/>
                <a:cs typeface="Times New Roman"/>
              </a:rPr>
              <a:t> </a:t>
            </a:r>
            <a:r>
              <a:rPr lang="en-US" spc="5" dirty="0">
                <a:latin typeface="Times New Roman"/>
                <a:cs typeface="Times New Roman"/>
              </a:rPr>
              <a:t>options</a:t>
            </a:r>
            <a:r>
              <a:rPr lang="en-US" spc="-55" dirty="0">
                <a:latin typeface="Times New Roman"/>
                <a:cs typeface="Times New Roman"/>
              </a:rPr>
              <a:t> </a:t>
            </a:r>
            <a:r>
              <a:rPr lang="en-US" spc="-20" dirty="0">
                <a:latin typeface="Times New Roman"/>
                <a:cs typeface="Times New Roman"/>
              </a:rPr>
              <a:t>were</a:t>
            </a:r>
            <a:r>
              <a:rPr lang="en-US" spc="-50" dirty="0">
                <a:latin typeface="Times New Roman"/>
                <a:cs typeface="Times New Roman"/>
              </a:rPr>
              <a:t> </a:t>
            </a:r>
            <a:r>
              <a:rPr lang="en-US" spc="-15" dirty="0">
                <a:latin typeface="Times New Roman"/>
                <a:cs typeface="Times New Roman"/>
              </a:rPr>
              <a:t>selected,</a:t>
            </a:r>
            <a:r>
              <a:rPr lang="en-US" spc="-55" dirty="0">
                <a:latin typeface="Times New Roman"/>
                <a:cs typeface="Times New Roman"/>
              </a:rPr>
              <a:t> </a:t>
            </a:r>
            <a:r>
              <a:rPr lang="en-US" spc="15" dirty="0">
                <a:latin typeface="Times New Roman"/>
                <a:cs typeface="Times New Roman"/>
              </a:rPr>
              <a:t>the </a:t>
            </a:r>
            <a:r>
              <a:rPr lang="en-US" spc="-275" dirty="0">
                <a:latin typeface="Times New Roman"/>
                <a:cs typeface="Times New Roman"/>
              </a:rPr>
              <a:t> </a:t>
            </a:r>
            <a:r>
              <a:rPr lang="en-US" spc="-5" dirty="0">
                <a:latin typeface="Times New Roman"/>
                <a:cs typeface="Times New Roman"/>
              </a:rPr>
              <a:t>text based login </a:t>
            </a:r>
            <a:r>
              <a:rPr lang="en-US" spc="15" dirty="0">
                <a:latin typeface="Times New Roman"/>
                <a:cs typeface="Times New Roman"/>
              </a:rPr>
              <a:t>prompt </a:t>
            </a:r>
            <a:r>
              <a:rPr lang="en-US" spc="-30" dirty="0">
                <a:latin typeface="Times New Roman"/>
                <a:cs typeface="Times New Roman"/>
              </a:rPr>
              <a:t>will </a:t>
            </a:r>
            <a:r>
              <a:rPr lang="en-US" spc="-5" dirty="0">
                <a:latin typeface="Times New Roman"/>
                <a:cs typeface="Times New Roman"/>
              </a:rPr>
              <a:t>be </a:t>
            </a:r>
            <a:r>
              <a:rPr lang="en-US" spc="-15" dirty="0">
                <a:latin typeface="Times New Roman"/>
                <a:cs typeface="Times New Roman"/>
              </a:rPr>
              <a:t>displayed. </a:t>
            </a:r>
            <a:r>
              <a:rPr lang="en-US" spc="-20" dirty="0">
                <a:latin typeface="Times New Roman"/>
                <a:cs typeface="Times New Roman"/>
              </a:rPr>
              <a:t>Regardless </a:t>
            </a:r>
            <a:r>
              <a:rPr lang="en-US" spc="-25" dirty="0">
                <a:latin typeface="Times New Roman"/>
                <a:cs typeface="Times New Roman"/>
              </a:rPr>
              <a:t>of </a:t>
            </a:r>
            <a:r>
              <a:rPr lang="en-US" spc="15" dirty="0">
                <a:latin typeface="Times New Roman"/>
                <a:cs typeface="Times New Roman"/>
              </a:rPr>
              <a:t>the </a:t>
            </a:r>
            <a:r>
              <a:rPr lang="en-US" dirty="0">
                <a:latin typeface="Times New Roman"/>
                <a:cs typeface="Times New Roman"/>
              </a:rPr>
              <a:t>configuration, </a:t>
            </a:r>
            <a:r>
              <a:rPr lang="en-US" spc="-20" dirty="0">
                <a:latin typeface="Times New Roman"/>
                <a:cs typeface="Times New Roman"/>
              </a:rPr>
              <a:t>log </a:t>
            </a:r>
            <a:r>
              <a:rPr lang="en-US" spc="10" dirty="0">
                <a:latin typeface="Times New Roman"/>
                <a:cs typeface="Times New Roman"/>
              </a:rPr>
              <a:t>into </a:t>
            </a:r>
            <a:r>
              <a:rPr lang="en-US" spc="15" dirty="0">
                <a:latin typeface="Times New Roman"/>
                <a:cs typeface="Times New Roman"/>
              </a:rPr>
              <a:t>the </a:t>
            </a:r>
            <a:r>
              <a:rPr lang="en-US" spc="-15" dirty="0">
                <a:latin typeface="Times New Roman"/>
                <a:cs typeface="Times New Roman"/>
              </a:rPr>
              <a:t>system </a:t>
            </a:r>
            <a:r>
              <a:rPr lang="en-US" spc="-20" dirty="0">
                <a:latin typeface="Times New Roman"/>
                <a:cs typeface="Times New Roman"/>
              </a:rPr>
              <a:t>as </a:t>
            </a:r>
            <a:r>
              <a:rPr lang="en-US" spc="-275"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spc="5" dirty="0">
                <a:latin typeface="Times New Roman"/>
                <a:cs typeface="Times New Roman"/>
              </a:rPr>
              <a:t>user</a:t>
            </a:r>
            <a:r>
              <a:rPr lang="en-US" spc="-30" dirty="0">
                <a:latin typeface="Times New Roman"/>
                <a:cs typeface="Times New Roman"/>
              </a:rPr>
              <a:t> </a:t>
            </a:r>
            <a:r>
              <a:rPr lang="en-US" spc="15" dirty="0">
                <a:latin typeface="Times New Roman"/>
                <a:cs typeface="Times New Roman"/>
              </a:rPr>
              <a:t>that</a:t>
            </a:r>
            <a:r>
              <a:rPr lang="en-US" spc="-30" dirty="0">
                <a:latin typeface="Times New Roman"/>
                <a:cs typeface="Times New Roman"/>
              </a:rPr>
              <a:t> was </a:t>
            </a:r>
            <a:r>
              <a:rPr lang="en-US" spc="-5" dirty="0">
                <a:latin typeface="Times New Roman"/>
                <a:cs typeface="Times New Roman"/>
              </a:rPr>
              <a:t>created</a:t>
            </a:r>
            <a:r>
              <a:rPr lang="en-US" spc="-30" dirty="0">
                <a:latin typeface="Times New Roman"/>
                <a:cs typeface="Times New Roman"/>
              </a:rPr>
              <a:t> </a:t>
            </a:r>
            <a:r>
              <a:rPr lang="en-US" spc="15" dirty="0">
                <a:latin typeface="Times New Roman"/>
                <a:cs typeface="Times New Roman"/>
              </a:rPr>
              <a:t>during</a:t>
            </a:r>
            <a:r>
              <a:rPr lang="en-US" spc="-25"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spc="-15" dirty="0">
                <a:latin typeface="Times New Roman"/>
                <a:cs typeface="Times New Roman"/>
              </a:rPr>
              <a:t>final</a:t>
            </a:r>
            <a:r>
              <a:rPr lang="en-US" spc="-30" dirty="0">
                <a:latin typeface="Times New Roman"/>
                <a:cs typeface="Times New Roman"/>
              </a:rPr>
              <a:t> </a:t>
            </a:r>
            <a:r>
              <a:rPr lang="en-US" spc="-10" dirty="0">
                <a:latin typeface="Times New Roman"/>
                <a:cs typeface="Times New Roman"/>
              </a:rPr>
              <a:t>steps</a:t>
            </a:r>
            <a:r>
              <a:rPr lang="en-US" spc="-30" dirty="0">
                <a:latin typeface="Times New Roman"/>
                <a:cs typeface="Times New Roman"/>
              </a:rPr>
              <a:t> </a:t>
            </a:r>
            <a:r>
              <a:rPr lang="en-US" spc="-25" dirty="0">
                <a:latin typeface="Times New Roman"/>
                <a:cs typeface="Times New Roman"/>
              </a:rPr>
              <a:t>of</a:t>
            </a:r>
            <a:r>
              <a:rPr lang="en-US" spc="-30"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dirty="0">
                <a:latin typeface="Times New Roman"/>
                <a:cs typeface="Times New Roman"/>
              </a:rPr>
              <a:t>installation</a:t>
            </a:r>
            <a:r>
              <a:rPr lang="en-US" spc="-25" dirty="0">
                <a:latin typeface="Times New Roman"/>
                <a:cs typeface="Times New Roman"/>
              </a:rPr>
              <a:t> </a:t>
            </a:r>
            <a:r>
              <a:rPr lang="en-US" spc="-10" dirty="0">
                <a:latin typeface="Times New Roman"/>
                <a:cs typeface="Times New Roman"/>
              </a:rPr>
              <a:t>process.</a:t>
            </a:r>
            <a:endParaRPr lang="en-US" dirty="0">
              <a:latin typeface="Times New Roman"/>
              <a:cs typeface="Times New Roman"/>
            </a:endParaRPr>
          </a:p>
          <a:p>
            <a:pPr marL="12700" marR="5080" algn="just">
              <a:lnSpc>
                <a:spcPct val="100000"/>
              </a:lnSpc>
              <a:spcBef>
                <a:spcPts val="755"/>
              </a:spcBef>
            </a:pPr>
            <a:r>
              <a:rPr lang="en-US" spc="20" dirty="0">
                <a:latin typeface="Times New Roman"/>
                <a:cs typeface="Times New Roman"/>
              </a:rPr>
              <a:t>In </a:t>
            </a:r>
            <a:r>
              <a:rPr lang="en-US" spc="15" dirty="0">
                <a:latin typeface="Times New Roman"/>
                <a:cs typeface="Times New Roman"/>
              </a:rPr>
              <a:t>the </a:t>
            </a:r>
            <a:r>
              <a:rPr lang="en-US" spc="-20" dirty="0">
                <a:latin typeface="Times New Roman"/>
                <a:cs typeface="Times New Roman"/>
              </a:rPr>
              <a:t>case </a:t>
            </a:r>
            <a:r>
              <a:rPr lang="en-US" spc="-25" dirty="0">
                <a:latin typeface="Times New Roman"/>
                <a:cs typeface="Times New Roman"/>
              </a:rPr>
              <a:t>of </a:t>
            </a:r>
            <a:r>
              <a:rPr lang="en-US" spc="-10" dirty="0">
                <a:latin typeface="Times New Roman"/>
                <a:cs typeface="Times New Roman"/>
              </a:rPr>
              <a:t>a </a:t>
            </a:r>
            <a:r>
              <a:rPr lang="en-US" i="1" spc="-15" dirty="0">
                <a:latin typeface="Times New Roman"/>
                <a:cs typeface="Times New Roman"/>
              </a:rPr>
              <a:t>Workstation </a:t>
            </a:r>
            <a:r>
              <a:rPr lang="en-US" spc="20" dirty="0">
                <a:latin typeface="Times New Roman"/>
                <a:cs typeface="Times New Roman"/>
              </a:rPr>
              <a:t>or </a:t>
            </a:r>
            <a:r>
              <a:rPr lang="en-US" i="1" spc="-30" dirty="0">
                <a:latin typeface="Times New Roman"/>
                <a:cs typeface="Times New Roman"/>
              </a:rPr>
              <a:t>Server </a:t>
            </a:r>
            <a:r>
              <a:rPr lang="en-US" i="1" dirty="0">
                <a:latin typeface="Times New Roman"/>
                <a:cs typeface="Times New Roman"/>
              </a:rPr>
              <a:t>with </a:t>
            </a:r>
            <a:r>
              <a:rPr lang="en-US" i="1" spc="-25" dirty="0">
                <a:latin typeface="Times New Roman"/>
                <a:cs typeface="Times New Roman"/>
              </a:rPr>
              <a:t>GUI </a:t>
            </a:r>
            <a:r>
              <a:rPr lang="en-US" dirty="0">
                <a:latin typeface="Times New Roman"/>
                <a:cs typeface="Times New Roman"/>
              </a:rPr>
              <a:t>installation, </a:t>
            </a:r>
            <a:r>
              <a:rPr lang="en-US" spc="15" dirty="0">
                <a:latin typeface="Times New Roman"/>
                <a:cs typeface="Times New Roman"/>
              </a:rPr>
              <a:t>the </a:t>
            </a:r>
            <a:r>
              <a:rPr lang="en-US" spc="-10" dirty="0">
                <a:latin typeface="Times New Roman"/>
                <a:cs typeface="Times New Roman"/>
              </a:rPr>
              <a:t>GNOME </a:t>
            </a:r>
            <a:r>
              <a:rPr lang="en-US" dirty="0">
                <a:latin typeface="Times New Roman"/>
                <a:cs typeface="Times New Roman"/>
              </a:rPr>
              <a:t>initial setup tool </a:t>
            </a:r>
            <a:r>
              <a:rPr lang="en-US" spc="-30" dirty="0">
                <a:latin typeface="Times New Roman"/>
                <a:cs typeface="Times New Roman"/>
              </a:rPr>
              <a:t>will </a:t>
            </a:r>
            <a:r>
              <a:rPr lang="en-US" spc="-25" dirty="0">
                <a:latin typeface="Times New Roman"/>
                <a:cs typeface="Times New Roman"/>
              </a:rPr>
              <a:t> </a:t>
            </a:r>
            <a:r>
              <a:rPr lang="en-US" spc="5" dirty="0">
                <a:latin typeface="Times New Roman"/>
                <a:cs typeface="Times New Roman"/>
              </a:rPr>
              <a:t>launch </a:t>
            </a:r>
            <a:r>
              <a:rPr lang="en-US" dirty="0">
                <a:latin typeface="Times New Roman"/>
                <a:cs typeface="Times New Roman"/>
              </a:rPr>
              <a:t>providing configuration </a:t>
            </a:r>
            <a:r>
              <a:rPr lang="en-US" spc="5" dirty="0">
                <a:latin typeface="Times New Roman"/>
                <a:cs typeface="Times New Roman"/>
              </a:rPr>
              <a:t>options </a:t>
            </a:r>
            <a:r>
              <a:rPr lang="en-US" dirty="0">
                <a:latin typeface="Times New Roman"/>
                <a:cs typeface="Times New Roman"/>
              </a:rPr>
              <a:t>such </a:t>
            </a:r>
            <a:r>
              <a:rPr lang="en-US" spc="-20" dirty="0">
                <a:latin typeface="Times New Roman"/>
                <a:cs typeface="Times New Roman"/>
              </a:rPr>
              <a:t>as </a:t>
            </a:r>
            <a:r>
              <a:rPr lang="en-US" spc="-15" dirty="0">
                <a:latin typeface="Times New Roman"/>
                <a:cs typeface="Times New Roman"/>
              </a:rPr>
              <a:t>language, </a:t>
            </a:r>
            <a:r>
              <a:rPr lang="en-US" dirty="0">
                <a:latin typeface="Times New Roman"/>
                <a:cs typeface="Times New Roman"/>
              </a:rPr>
              <a:t>keyboard </a:t>
            </a:r>
            <a:r>
              <a:rPr lang="en-US" spc="-15" dirty="0">
                <a:latin typeface="Times New Roman"/>
                <a:cs typeface="Times New Roman"/>
              </a:rPr>
              <a:t>layout, </a:t>
            </a:r>
            <a:r>
              <a:rPr lang="en-US" dirty="0">
                <a:latin typeface="Times New Roman"/>
                <a:cs typeface="Times New Roman"/>
              </a:rPr>
              <a:t>location </a:t>
            </a:r>
            <a:r>
              <a:rPr lang="en-US" spc="-15" dirty="0">
                <a:latin typeface="Times New Roman"/>
                <a:cs typeface="Times New Roman"/>
              </a:rPr>
              <a:t>services </a:t>
            </a:r>
            <a:r>
              <a:rPr lang="en-US" spc="20" dirty="0">
                <a:latin typeface="Times New Roman"/>
                <a:cs typeface="Times New Roman"/>
              </a:rPr>
              <a:t>and </a:t>
            </a:r>
            <a:r>
              <a:rPr lang="en-US" spc="-275" dirty="0">
                <a:latin typeface="Times New Roman"/>
                <a:cs typeface="Times New Roman"/>
              </a:rPr>
              <a:t> </a:t>
            </a:r>
            <a:r>
              <a:rPr lang="en-US" spc="5" dirty="0">
                <a:latin typeface="Times New Roman"/>
                <a:cs typeface="Times New Roman"/>
              </a:rPr>
              <a:t>connections </a:t>
            </a:r>
            <a:r>
              <a:rPr lang="en-US" spc="15" dirty="0">
                <a:latin typeface="Times New Roman"/>
                <a:cs typeface="Times New Roman"/>
              </a:rPr>
              <a:t>to </a:t>
            </a:r>
            <a:r>
              <a:rPr lang="en-US" spc="5" dirty="0">
                <a:latin typeface="Times New Roman"/>
                <a:cs typeface="Times New Roman"/>
              </a:rPr>
              <a:t>online </a:t>
            </a:r>
            <a:r>
              <a:rPr lang="en-US" dirty="0">
                <a:latin typeface="Times New Roman"/>
                <a:cs typeface="Times New Roman"/>
              </a:rPr>
              <a:t>accounts including </a:t>
            </a:r>
            <a:r>
              <a:rPr lang="en-US" spc="-10" dirty="0">
                <a:latin typeface="Times New Roman"/>
                <a:cs typeface="Times New Roman"/>
              </a:rPr>
              <a:t>Google </a:t>
            </a:r>
            <a:r>
              <a:rPr lang="en-US" spc="20" dirty="0">
                <a:latin typeface="Times New Roman"/>
                <a:cs typeface="Times New Roman"/>
              </a:rPr>
              <a:t>and </a:t>
            </a:r>
            <a:r>
              <a:rPr lang="en-US" spc="-15" dirty="0">
                <a:latin typeface="Times New Roman"/>
                <a:cs typeface="Times New Roman"/>
              </a:rPr>
              <a:t>Facebook. After </a:t>
            </a:r>
            <a:r>
              <a:rPr lang="en-US" dirty="0">
                <a:latin typeface="Times New Roman"/>
                <a:cs typeface="Times New Roman"/>
              </a:rPr>
              <a:t>these </a:t>
            </a:r>
            <a:r>
              <a:rPr lang="en-US" spc="-5" dirty="0">
                <a:latin typeface="Times New Roman"/>
                <a:cs typeface="Times New Roman"/>
              </a:rPr>
              <a:t>settings </a:t>
            </a:r>
            <a:r>
              <a:rPr lang="en-US" spc="-20" dirty="0">
                <a:latin typeface="Times New Roman"/>
                <a:cs typeface="Times New Roman"/>
              </a:rPr>
              <a:t>have </a:t>
            </a:r>
            <a:r>
              <a:rPr lang="en-US" spc="5" dirty="0">
                <a:latin typeface="Times New Roman"/>
                <a:cs typeface="Times New Roman"/>
              </a:rPr>
              <a:t>been </a:t>
            </a:r>
            <a:r>
              <a:rPr lang="en-US" spc="10" dirty="0">
                <a:latin typeface="Times New Roman"/>
                <a:cs typeface="Times New Roman"/>
              </a:rPr>
              <a:t> </a:t>
            </a:r>
            <a:r>
              <a:rPr lang="en-US" spc="-5" dirty="0">
                <a:latin typeface="Times New Roman"/>
                <a:cs typeface="Times New Roman"/>
              </a:rPr>
              <a:t>configured </a:t>
            </a:r>
            <a:r>
              <a:rPr lang="en-US" spc="15" dirty="0">
                <a:latin typeface="Times New Roman"/>
                <a:cs typeface="Times New Roman"/>
              </a:rPr>
              <a:t>(or </a:t>
            </a:r>
            <a:r>
              <a:rPr lang="en-US" spc="-5" dirty="0">
                <a:latin typeface="Times New Roman"/>
                <a:cs typeface="Times New Roman"/>
              </a:rPr>
              <a:t>skipped), </a:t>
            </a:r>
            <a:r>
              <a:rPr lang="en-US" spc="15" dirty="0">
                <a:latin typeface="Times New Roman"/>
                <a:cs typeface="Times New Roman"/>
              </a:rPr>
              <a:t>the </a:t>
            </a:r>
            <a:r>
              <a:rPr lang="en-US" spc="-10" dirty="0">
                <a:latin typeface="Times New Roman"/>
                <a:cs typeface="Times New Roman"/>
              </a:rPr>
              <a:t>GNOME </a:t>
            </a:r>
            <a:r>
              <a:rPr lang="en-US" dirty="0">
                <a:latin typeface="Times New Roman"/>
                <a:cs typeface="Times New Roman"/>
              </a:rPr>
              <a:t>desktop </a:t>
            </a:r>
            <a:r>
              <a:rPr lang="en-US" spc="-20" dirty="0">
                <a:latin typeface="Times New Roman"/>
                <a:cs typeface="Times New Roman"/>
              </a:rPr>
              <a:t>welcome </a:t>
            </a:r>
            <a:r>
              <a:rPr lang="en-US" dirty="0">
                <a:latin typeface="Times New Roman"/>
                <a:cs typeface="Times New Roman"/>
              </a:rPr>
              <a:t>screen </a:t>
            </a:r>
            <a:r>
              <a:rPr lang="en-US" spc="-30" dirty="0">
                <a:latin typeface="Times New Roman"/>
                <a:cs typeface="Times New Roman"/>
              </a:rPr>
              <a:t>will </a:t>
            </a:r>
            <a:r>
              <a:rPr lang="en-US" dirty="0">
                <a:latin typeface="Times New Roman"/>
                <a:cs typeface="Times New Roman"/>
              </a:rPr>
              <a:t>appear </a:t>
            </a:r>
            <a:r>
              <a:rPr lang="en-US" spc="5" dirty="0">
                <a:latin typeface="Times New Roman"/>
                <a:cs typeface="Times New Roman"/>
              </a:rPr>
              <a:t>containing </a:t>
            </a:r>
            <a:r>
              <a:rPr lang="en-US" spc="-5" dirty="0">
                <a:latin typeface="Times New Roman"/>
                <a:cs typeface="Times New Roman"/>
              </a:rPr>
              <a:t>links </a:t>
            </a:r>
            <a:r>
              <a:rPr lang="en-US" spc="15" dirty="0">
                <a:latin typeface="Times New Roman"/>
                <a:cs typeface="Times New Roman"/>
              </a:rPr>
              <a:t>to </a:t>
            </a:r>
            <a:r>
              <a:rPr lang="en-US" spc="20" dirty="0">
                <a:latin typeface="Times New Roman"/>
                <a:cs typeface="Times New Roman"/>
              </a:rPr>
              <a:t> </a:t>
            </a:r>
            <a:r>
              <a:rPr lang="en-US" dirty="0">
                <a:latin typeface="Times New Roman"/>
                <a:cs typeface="Times New Roman"/>
              </a:rPr>
              <a:t>tutorials</a:t>
            </a:r>
            <a:r>
              <a:rPr lang="en-US" spc="-35" dirty="0">
                <a:latin typeface="Times New Roman"/>
                <a:cs typeface="Times New Roman"/>
              </a:rPr>
              <a:t> </a:t>
            </a:r>
            <a:r>
              <a:rPr lang="en-US" spc="25" dirty="0">
                <a:latin typeface="Times New Roman"/>
                <a:cs typeface="Times New Roman"/>
              </a:rPr>
              <a:t>on</a:t>
            </a:r>
            <a:r>
              <a:rPr lang="en-US" spc="-30" dirty="0">
                <a:latin typeface="Times New Roman"/>
                <a:cs typeface="Times New Roman"/>
              </a:rPr>
              <a:t> </a:t>
            </a:r>
            <a:r>
              <a:rPr lang="en-US" spc="-10" dirty="0">
                <a:latin typeface="Times New Roman"/>
                <a:cs typeface="Times New Roman"/>
              </a:rPr>
              <a:t>how</a:t>
            </a:r>
            <a:r>
              <a:rPr lang="en-US" spc="-30" dirty="0">
                <a:latin typeface="Times New Roman"/>
                <a:cs typeface="Times New Roman"/>
              </a:rPr>
              <a:t> </a:t>
            </a:r>
            <a:r>
              <a:rPr lang="en-US" spc="15" dirty="0">
                <a:latin typeface="Times New Roman"/>
                <a:cs typeface="Times New Roman"/>
              </a:rPr>
              <a:t>to</a:t>
            </a:r>
            <a:r>
              <a:rPr lang="en-US" spc="-30" dirty="0">
                <a:latin typeface="Times New Roman"/>
                <a:cs typeface="Times New Roman"/>
              </a:rPr>
              <a:t> </a:t>
            </a:r>
            <a:r>
              <a:rPr lang="en-US" spc="-5" dirty="0">
                <a:latin typeface="Times New Roman"/>
                <a:cs typeface="Times New Roman"/>
              </a:rPr>
              <a:t>use</a:t>
            </a:r>
            <a:r>
              <a:rPr lang="en-US" spc="-30"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dirty="0">
                <a:latin typeface="Times New Roman"/>
                <a:cs typeface="Times New Roman"/>
              </a:rPr>
              <a:t>desktop</a:t>
            </a:r>
            <a:r>
              <a:rPr lang="en-US" spc="-30" dirty="0">
                <a:latin typeface="Times New Roman"/>
                <a:cs typeface="Times New Roman"/>
              </a:rPr>
              <a:t> </a:t>
            </a:r>
            <a:r>
              <a:rPr lang="en-US" spc="5" dirty="0">
                <a:latin typeface="Times New Roman"/>
                <a:cs typeface="Times New Roman"/>
              </a:rPr>
              <a:t>environment.</a:t>
            </a:r>
            <a:endParaRPr lang="en-US" dirty="0">
              <a:latin typeface="Times New Roman"/>
              <a:cs typeface="Times New Roman"/>
            </a:endParaRPr>
          </a:p>
          <a:p>
            <a:pPr marL="12700" marR="5080" algn="just">
              <a:lnSpc>
                <a:spcPct val="100000"/>
              </a:lnSpc>
              <a:spcBef>
                <a:spcPts val="755"/>
              </a:spcBef>
            </a:pPr>
            <a:endParaRPr lang="en-US" dirty="0">
              <a:latin typeface="Times New Roman"/>
              <a:cs typeface="Times New Roman"/>
            </a:endParaRPr>
          </a:p>
        </p:txBody>
      </p:sp>
      <p:sp>
        <p:nvSpPr>
          <p:cNvPr id="13" name="Rectangle 12"/>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5954819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651740" y="1738601"/>
            <a:ext cx="10363590" cy="1200329"/>
          </a:xfrm>
          <a:prstGeom prst="rect">
            <a:avLst/>
          </a:prstGeom>
        </p:spPr>
        <p:txBody>
          <a:bodyPr wrap="square">
            <a:spAutoFit/>
          </a:bodyPr>
          <a:lstStyle/>
          <a:p>
            <a:pPr marL="12700" marR="5080" algn="just">
              <a:lnSpc>
                <a:spcPct val="100000"/>
              </a:lnSpc>
              <a:spcBef>
                <a:spcPts val="755"/>
              </a:spcBef>
            </a:pPr>
            <a:r>
              <a:rPr lang="en-US" spc="-25" dirty="0">
                <a:latin typeface="Times New Roman"/>
                <a:cs typeface="Times New Roman"/>
              </a:rPr>
              <a:t>Before</a:t>
            </a:r>
            <a:r>
              <a:rPr lang="en-US" spc="-90" dirty="0">
                <a:latin typeface="Times New Roman"/>
                <a:cs typeface="Times New Roman"/>
              </a:rPr>
              <a:t> </a:t>
            </a:r>
            <a:r>
              <a:rPr lang="en-US" spc="-15" dirty="0">
                <a:latin typeface="Times New Roman"/>
                <a:cs typeface="Times New Roman"/>
              </a:rPr>
              <a:t>any</a:t>
            </a:r>
            <a:r>
              <a:rPr lang="en-US" spc="-90" dirty="0">
                <a:latin typeface="Times New Roman"/>
                <a:cs typeface="Times New Roman"/>
              </a:rPr>
              <a:t> </a:t>
            </a:r>
            <a:r>
              <a:rPr lang="en-US" dirty="0">
                <a:latin typeface="Times New Roman"/>
                <a:cs typeface="Times New Roman"/>
              </a:rPr>
              <a:t>updates</a:t>
            </a:r>
            <a:r>
              <a:rPr lang="en-US" spc="-85" dirty="0">
                <a:latin typeface="Times New Roman"/>
                <a:cs typeface="Times New Roman"/>
              </a:rPr>
              <a:t> </a:t>
            </a:r>
            <a:r>
              <a:rPr lang="en-US" spc="20" dirty="0">
                <a:latin typeface="Times New Roman"/>
                <a:cs typeface="Times New Roman"/>
              </a:rPr>
              <a:t>or</a:t>
            </a:r>
            <a:r>
              <a:rPr lang="en-US" spc="-90" dirty="0">
                <a:latin typeface="Times New Roman"/>
                <a:cs typeface="Times New Roman"/>
              </a:rPr>
              <a:t> </a:t>
            </a:r>
            <a:r>
              <a:rPr lang="en-US" spc="5" dirty="0">
                <a:latin typeface="Times New Roman"/>
                <a:cs typeface="Times New Roman"/>
              </a:rPr>
              <a:t>additional</a:t>
            </a:r>
            <a:r>
              <a:rPr lang="en-US" spc="-90" dirty="0">
                <a:latin typeface="Times New Roman"/>
                <a:cs typeface="Times New Roman"/>
              </a:rPr>
              <a:t> </a:t>
            </a:r>
            <a:r>
              <a:rPr lang="en-US" spc="-20" dirty="0">
                <a:latin typeface="Times New Roman"/>
                <a:cs typeface="Times New Roman"/>
              </a:rPr>
              <a:t>packages</a:t>
            </a:r>
            <a:r>
              <a:rPr lang="en-US" spc="-85" dirty="0">
                <a:latin typeface="Times New Roman"/>
                <a:cs typeface="Times New Roman"/>
              </a:rPr>
              <a:t> </a:t>
            </a:r>
            <a:r>
              <a:rPr lang="en-US" dirty="0">
                <a:latin typeface="Times New Roman"/>
                <a:cs typeface="Times New Roman"/>
              </a:rPr>
              <a:t>can</a:t>
            </a:r>
            <a:r>
              <a:rPr lang="en-US" spc="-90" dirty="0">
                <a:latin typeface="Times New Roman"/>
                <a:cs typeface="Times New Roman"/>
              </a:rPr>
              <a:t> </a:t>
            </a:r>
            <a:r>
              <a:rPr lang="en-US" spc="-5" dirty="0">
                <a:latin typeface="Times New Roman"/>
                <a:cs typeface="Times New Roman"/>
              </a:rPr>
              <a:t>be</a:t>
            </a:r>
            <a:r>
              <a:rPr lang="en-US" spc="-85" dirty="0">
                <a:latin typeface="Times New Roman"/>
                <a:cs typeface="Times New Roman"/>
              </a:rPr>
              <a:t> </a:t>
            </a:r>
            <a:r>
              <a:rPr lang="en-US" spc="-5" dirty="0">
                <a:latin typeface="Times New Roman"/>
                <a:cs typeface="Times New Roman"/>
              </a:rPr>
              <a:t>installed,</a:t>
            </a:r>
            <a:r>
              <a:rPr lang="en-US" spc="-90" dirty="0">
                <a:latin typeface="Times New Roman"/>
                <a:cs typeface="Times New Roman"/>
              </a:rPr>
              <a:t> </a:t>
            </a:r>
            <a:r>
              <a:rPr lang="en-US" spc="15" dirty="0">
                <a:latin typeface="Times New Roman"/>
                <a:cs typeface="Times New Roman"/>
              </a:rPr>
              <a:t>the</a:t>
            </a:r>
            <a:r>
              <a:rPr lang="en-US" spc="-90" dirty="0">
                <a:latin typeface="Times New Roman"/>
                <a:cs typeface="Times New Roman"/>
              </a:rPr>
              <a:t> </a:t>
            </a:r>
            <a:r>
              <a:rPr lang="en-US" spc="-15" dirty="0">
                <a:latin typeface="Times New Roman"/>
                <a:cs typeface="Times New Roman"/>
              </a:rPr>
              <a:t>system</a:t>
            </a:r>
            <a:r>
              <a:rPr lang="en-US" spc="-85" dirty="0">
                <a:latin typeface="Times New Roman"/>
                <a:cs typeface="Times New Roman"/>
              </a:rPr>
              <a:t> </a:t>
            </a:r>
            <a:r>
              <a:rPr lang="en-US" spc="10" dirty="0">
                <a:latin typeface="Times New Roman"/>
                <a:cs typeface="Times New Roman"/>
              </a:rPr>
              <a:t>must</a:t>
            </a:r>
            <a:r>
              <a:rPr lang="en-US" spc="-90" dirty="0">
                <a:latin typeface="Times New Roman"/>
                <a:cs typeface="Times New Roman"/>
              </a:rPr>
              <a:t> </a:t>
            </a:r>
            <a:r>
              <a:rPr lang="en-US" spc="-5" dirty="0">
                <a:latin typeface="Times New Roman"/>
                <a:cs typeface="Times New Roman"/>
              </a:rPr>
              <a:t>be</a:t>
            </a:r>
            <a:r>
              <a:rPr lang="en-US" spc="-90" dirty="0">
                <a:latin typeface="Times New Roman"/>
                <a:cs typeface="Times New Roman"/>
              </a:rPr>
              <a:t> </a:t>
            </a:r>
            <a:r>
              <a:rPr lang="en-US" spc="-5" dirty="0">
                <a:latin typeface="Times New Roman"/>
                <a:cs typeface="Times New Roman"/>
              </a:rPr>
              <a:t>registered</a:t>
            </a:r>
            <a:r>
              <a:rPr lang="en-US" spc="-85" dirty="0">
                <a:latin typeface="Times New Roman"/>
                <a:cs typeface="Times New Roman"/>
              </a:rPr>
              <a:t> </a:t>
            </a:r>
            <a:r>
              <a:rPr lang="en-US" dirty="0">
                <a:latin typeface="Times New Roman"/>
                <a:cs typeface="Times New Roman"/>
              </a:rPr>
              <a:t>with</a:t>
            </a:r>
            <a:r>
              <a:rPr lang="en-US" spc="-90" dirty="0">
                <a:latin typeface="Times New Roman"/>
                <a:cs typeface="Times New Roman"/>
              </a:rPr>
              <a:t> </a:t>
            </a:r>
            <a:r>
              <a:rPr lang="en-US" spc="-15" dirty="0">
                <a:latin typeface="Times New Roman"/>
                <a:cs typeface="Times New Roman"/>
              </a:rPr>
              <a:t>Red </a:t>
            </a:r>
            <a:r>
              <a:rPr lang="en-US" spc="-275" dirty="0">
                <a:latin typeface="Times New Roman"/>
                <a:cs typeface="Times New Roman"/>
              </a:rPr>
              <a:t> </a:t>
            </a:r>
            <a:r>
              <a:rPr lang="en-US" spc="-5" dirty="0">
                <a:latin typeface="Times New Roman"/>
                <a:cs typeface="Times New Roman"/>
              </a:rPr>
              <a:t>Hat. </a:t>
            </a:r>
            <a:r>
              <a:rPr lang="en-US" spc="-25" dirty="0">
                <a:latin typeface="Times New Roman"/>
                <a:cs typeface="Times New Roman"/>
              </a:rPr>
              <a:t>This </a:t>
            </a:r>
            <a:r>
              <a:rPr lang="en-US" dirty="0">
                <a:latin typeface="Times New Roman"/>
                <a:cs typeface="Times New Roman"/>
              </a:rPr>
              <a:t>can </a:t>
            </a:r>
            <a:r>
              <a:rPr lang="en-US" spc="-5" dirty="0">
                <a:latin typeface="Times New Roman"/>
                <a:cs typeface="Times New Roman"/>
              </a:rPr>
              <a:t>be </a:t>
            </a:r>
            <a:r>
              <a:rPr lang="en-US" spc="10" dirty="0">
                <a:latin typeface="Times New Roman"/>
                <a:cs typeface="Times New Roman"/>
              </a:rPr>
              <a:t>performed </a:t>
            </a:r>
            <a:r>
              <a:rPr lang="en-US" dirty="0">
                <a:latin typeface="Times New Roman"/>
                <a:cs typeface="Times New Roman"/>
              </a:rPr>
              <a:t>at </a:t>
            </a:r>
            <a:r>
              <a:rPr lang="en-US" spc="15" dirty="0">
                <a:latin typeface="Times New Roman"/>
                <a:cs typeface="Times New Roman"/>
              </a:rPr>
              <a:t>the command prompt </a:t>
            </a:r>
            <a:r>
              <a:rPr lang="en-US" spc="-20" dirty="0">
                <a:latin typeface="Times New Roman"/>
                <a:cs typeface="Times New Roman"/>
              </a:rPr>
              <a:t>or, </a:t>
            </a:r>
            <a:r>
              <a:rPr lang="en-US" spc="20" dirty="0">
                <a:latin typeface="Times New Roman"/>
                <a:cs typeface="Times New Roman"/>
              </a:rPr>
              <a:t>in </a:t>
            </a:r>
            <a:r>
              <a:rPr lang="en-US" spc="15" dirty="0">
                <a:latin typeface="Times New Roman"/>
                <a:cs typeface="Times New Roman"/>
              </a:rPr>
              <a:t>the </a:t>
            </a:r>
            <a:r>
              <a:rPr lang="en-US" spc="-20" dirty="0">
                <a:latin typeface="Times New Roman"/>
                <a:cs typeface="Times New Roman"/>
              </a:rPr>
              <a:t>case </a:t>
            </a:r>
            <a:r>
              <a:rPr lang="en-US" spc="-25" dirty="0">
                <a:latin typeface="Times New Roman"/>
                <a:cs typeface="Times New Roman"/>
              </a:rPr>
              <a:t>of </a:t>
            </a:r>
            <a:r>
              <a:rPr lang="en-US" spc="15" dirty="0">
                <a:latin typeface="Times New Roman"/>
                <a:cs typeface="Times New Roman"/>
              </a:rPr>
              <a:t>the </a:t>
            </a:r>
            <a:r>
              <a:rPr lang="en-US" dirty="0">
                <a:latin typeface="Times New Roman"/>
                <a:cs typeface="Times New Roman"/>
              </a:rPr>
              <a:t>desktop </a:t>
            </a:r>
            <a:r>
              <a:rPr lang="en-US" spc="5" dirty="0">
                <a:latin typeface="Times New Roman"/>
                <a:cs typeface="Times New Roman"/>
              </a:rPr>
              <a:t>environment, </a:t>
            </a:r>
            <a:r>
              <a:rPr lang="en-US" spc="-275" dirty="0">
                <a:latin typeface="Times New Roman"/>
                <a:cs typeface="Times New Roman"/>
              </a:rPr>
              <a:t> </a:t>
            </a:r>
            <a:r>
              <a:rPr lang="en-US" spc="-10" dirty="0">
                <a:latin typeface="Times New Roman"/>
                <a:cs typeface="Times New Roman"/>
              </a:rPr>
              <a:t>a</a:t>
            </a:r>
            <a:r>
              <a:rPr lang="en-US" spc="-25" dirty="0">
                <a:latin typeface="Times New Roman"/>
                <a:cs typeface="Times New Roman"/>
              </a:rPr>
              <a:t> </a:t>
            </a:r>
            <a:r>
              <a:rPr lang="en-US" spc="-5" dirty="0">
                <a:latin typeface="Times New Roman"/>
                <a:cs typeface="Times New Roman"/>
              </a:rPr>
              <a:t>Terminal</a:t>
            </a:r>
            <a:r>
              <a:rPr lang="en-US" spc="-20" dirty="0">
                <a:latin typeface="Times New Roman"/>
                <a:cs typeface="Times New Roman"/>
              </a:rPr>
              <a:t> window.</a:t>
            </a:r>
            <a:r>
              <a:rPr lang="en-US" spc="-25" dirty="0">
                <a:latin typeface="Times New Roman"/>
                <a:cs typeface="Times New Roman"/>
              </a:rPr>
              <a:t> </a:t>
            </a:r>
            <a:r>
              <a:rPr lang="en-US" spc="-50" dirty="0">
                <a:latin typeface="Times New Roman"/>
                <a:cs typeface="Times New Roman"/>
              </a:rPr>
              <a:t>To</a:t>
            </a:r>
            <a:r>
              <a:rPr lang="en-US" spc="-20" dirty="0">
                <a:latin typeface="Times New Roman"/>
                <a:cs typeface="Times New Roman"/>
              </a:rPr>
              <a:t> </a:t>
            </a:r>
            <a:r>
              <a:rPr lang="en-US" spc="5" dirty="0">
                <a:latin typeface="Times New Roman"/>
                <a:cs typeface="Times New Roman"/>
              </a:rPr>
              <a:t>launch</a:t>
            </a:r>
            <a:r>
              <a:rPr lang="en-US" spc="-25" dirty="0">
                <a:latin typeface="Times New Roman"/>
                <a:cs typeface="Times New Roman"/>
              </a:rPr>
              <a:t> </a:t>
            </a:r>
            <a:r>
              <a:rPr lang="en-US" spc="-10" dirty="0">
                <a:latin typeface="Times New Roman"/>
                <a:cs typeface="Times New Roman"/>
              </a:rPr>
              <a:t>a</a:t>
            </a:r>
            <a:r>
              <a:rPr lang="en-US" spc="-20" dirty="0">
                <a:latin typeface="Times New Roman"/>
                <a:cs typeface="Times New Roman"/>
              </a:rPr>
              <a:t> </a:t>
            </a:r>
            <a:r>
              <a:rPr lang="en-US" spc="-5" dirty="0">
                <a:latin typeface="Times New Roman"/>
                <a:cs typeface="Times New Roman"/>
              </a:rPr>
              <a:t>Terminal</a:t>
            </a:r>
            <a:r>
              <a:rPr lang="en-US" spc="-25" dirty="0">
                <a:latin typeface="Times New Roman"/>
                <a:cs typeface="Times New Roman"/>
              </a:rPr>
              <a:t> </a:t>
            </a:r>
            <a:r>
              <a:rPr lang="en-US" spc="-10" dirty="0">
                <a:latin typeface="Times New Roman"/>
                <a:cs typeface="Times New Roman"/>
              </a:rPr>
              <a:t>session</a:t>
            </a:r>
            <a:r>
              <a:rPr lang="en-US" spc="-20" dirty="0">
                <a:latin typeface="Times New Roman"/>
                <a:cs typeface="Times New Roman"/>
              </a:rPr>
              <a:t> </a:t>
            </a:r>
            <a:r>
              <a:rPr lang="en-US" spc="20" dirty="0">
                <a:latin typeface="Times New Roman"/>
                <a:cs typeface="Times New Roman"/>
              </a:rPr>
              <a:t>in</a:t>
            </a:r>
            <a:r>
              <a:rPr lang="en-US" spc="-25" dirty="0">
                <a:latin typeface="Times New Roman"/>
                <a:cs typeface="Times New Roman"/>
              </a:rPr>
              <a:t> </a:t>
            </a:r>
            <a:r>
              <a:rPr lang="en-US" spc="15" dirty="0">
                <a:latin typeface="Times New Roman"/>
                <a:cs typeface="Times New Roman"/>
              </a:rPr>
              <a:t>the</a:t>
            </a:r>
            <a:r>
              <a:rPr lang="en-US" spc="-20" dirty="0">
                <a:latin typeface="Times New Roman"/>
                <a:cs typeface="Times New Roman"/>
              </a:rPr>
              <a:t> </a:t>
            </a:r>
            <a:r>
              <a:rPr lang="en-US" spc="-10" dirty="0">
                <a:latin typeface="Times New Roman"/>
                <a:cs typeface="Times New Roman"/>
              </a:rPr>
              <a:t>desktop,</a:t>
            </a:r>
            <a:r>
              <a:rPr lang="en-US" spc="-25" dirty="0">
                <a:latin typeface="Times New Roman"/>
                <a:cs typeface="Times New Roman"/>
              </a:rPr>
              <a:t> click</a:t>
            </a:r>
            <a:r>
              <a:rPr lang="en-US" spc="-20" dirty="0">
                <a:latin typeface="Times New Roman"/>
                <a:cs typeface="Times New Roman"/>
              </a:rPr>
              <a:t> </a:t>
            </a:r>
            <a:r>
              <a:rPr lang="en-US" i="1" spc="-20" dirty="0">
                <a:latin typeface="Times New Roman"/>
                <a:cs typeface="Times New Roman"/>
              </a:rPr>
              <a:t>Activities </a:t>
            </a:r>
            <a:r>
              <a:rPr lang="en-US" spc="20" dirty="0">
                <a:latin typeface="Times New Roman"/>
                <a:cs typeface="Times New Roman"/>
              </a:rPr>
              <a:t>in</a:t>
            </a:r>
            <a:r>
              <a:rPr lang="en-US" spc="-20" dirty="0">
                <a:latin typeface="Times New Roman"/>
                <a:cs typeface="Times New Roman"/>
              </a:rPr>
              <a:t> </a:t>
            </a:r>
            <a:r>
              <a:rPr lang="en-US" spc="15" dirty="0">
                <a:latin typeface="Times New Roman"/>
                <a:cs typeface="Times New Roman"/>
              </a:rPr>
              <a:t>the</a:t>
            </a:r>
            <a:r>
              <a:rPr lang="en-US" spc="-25" dirty="0">
                <a:latin typeface="Times New Roman"/>
                <a:cs typeface="Times New Roman"/>
              </a:rPr>
              <a:t> </a:t>
            </a:r>
            <a:r>
              <a:rPr lang="en-US" spc="20" dirty="0">
                <a:latin typeface="Times New Roman"/>
                <a:cs typeface="Times New Roman"/>
              </a:rPr>
              <a:t>menu</a:t>
            </a:r>
            <a:r>
              <a:rPr lang="en-US" spc="-20" dirty="0">
                <a:latin typeface="Times New Roman"/>
                <a:cs typeface="Times New Roman"/>
              </a:rPr>
              <a:t> </a:t>
            </a:r>
            <a:r>
              <a:rPr lang="en-US" spc="10" dirty="0">
                <a:latin typeface="Times New Roman"/>
                <a:cs typeface="Times New Roman"/>
              </a:rPr>
              <a:t>bar </a:t>
            </a:r>
            <a:r>
              <a:rPr lang="en-US" spc="-275" dirty="0">
                <a:latin typeface="Times New Roman"/>
                <a:cs typeface="Times New Roman"/>
              </a:rPr>
              <a:t> </a:t>
            </a:r>
            <a:r>
              <a:rPr lang="en-US" spc="10" dirty="0">
                <a:latin typeface="Times New Roman"/>
                <a:cs typeface="Times New Roman"/>
              </a:rPr>
              <a:t>(marked</a:t>
            </a:r>
            <a:r>
              <a:rPr lang="en-US" spc="-65" dirty="0">
                <a:latin typeface="Times New Roman"/>
                <a:cs typeface="Times New Roman"/>
              </a:rPr>
              <a:t> </a:t>
            </a:r>
            <a:r>
              <a:rPr lang="en-US" spc="-40" dirty="0">
                <a:latin typeface="Times New Roman"/>
                <a:cs typeface="Times New Roman"/>
              </a:rPr>
              <a:t>A</a:t>
            </a:r>
            <a:r>
              <a:rPr lang="en-US" spc="-60" dirty="0">
                <a:latin typeface="Times New Roman"/>
                <a:cs typeface="Times New Roman"/>
              </a:rPr>
              <a:t> </a:t>
            </a:r>
            <a:r>
              <a:rPr lang="en-US" spc="20" dirty="0">
                <a:latin typeface="Times New Roman"/>
                <a:cs typeface="Times New Roman"/>
              </a:rPr>
              <a:t>in</a:t>
            </a:r>
            <a:r>
              <a:rPr lang="en-US" spc="-65" dirty="0">
                <a:latin typeface="Times New Roman"/>
                <a:cs typeface="Times New Roman"/>
              </a:rPr>
              <a:t> </a:t>
            </a:r>
            <a:r>
              <a:rPr lang="en-US" spc="-10" dirty="0">
                <a:latin typeface="Times New Roman"/>
                <a:cs typeface="Times New Roman"/>
              </a:rPr>
              <a:t>Figure</a:t>
            </a:r>
            <a:r>
              <a:rPr lang="en-US" spc="-60" dirty="0">
                <a:latin typeface="Times New Roman"/>
                <a:cs typeface="Times New Roman"/>
              </a:rPr>
              <a:t> </a:t>
            </a:r>
            <a:r>
              <a:rPr lang="en-US" spc="-10" dirty="0">
                <a:latin typeface="Times New Roman"/>
                <a:cs typeface="Times New Roman"/>
              </a:rPr>
              <a:t>3-17),</a:t>
            </a:r>
            <a:r>
              <a:rPr lang="en-US" spc="-60" dirty="0">
                <a:latin typeface="Times New Roman"/>
                <a:cs typeface="Times New Roman"/>
              </a:rPr>
              <a:t> </a:t>
            </a:r>
            <a:r>
              <a:rPr lang="en-US" spc="10" dirty="0">
                <a:latin typeface="Times New Roman"/>
                <a:cs typeface="Times New Roman"/>
              </a:rPr>
              <a:t>enter</a:t>
            </a:r>
            <a:r>
              <a:rPr lang="en-US" spc="-65" dirty="0">
                <a:latin typeface="Times New Roman"/>
                <a:cs typeface="Times New Roman"/>
              </a:rPr>
              <a:t> </a:t>
            </a:r>
            <a:r>
              <a:rPr lang="en-US" i="1" spc="-20" dirty="0">
                <a:latin typeface="Times New Roman"/>
                <a:cs typeface="Times New Roman"/>
              </a:rPr>
              <a:t>Terminal</a:t>
            </a:r>
            <a:r>
              <a:rPr lang="en-US" i="1" spc="-65" dirty="0">
                <a:latin typeface="Times New Roman"/>
                <a:cs typeface="Times New Roman"/>
              </a:rPr>
              <a:t> </a:t>
            </a:r>
            <a:r>
              <a:rPr lang="en-US" spc="10" dirty="0">
                <a:latin typeface="Times New Roman"/>
                <a:cs typeface="Times New Roman"/>
              </a:rPr>
              <a:t>into</a:t>
            </a:r>
            <a:r>
              <a:rPr lang="en-US" spc="-65" dirty="0">
                <a:latin typeface="Times New Roman"/>
                <a:cs typeface="Times New Roman"/>
              </a:rPr>
              <a:t> </a:t>
            </a:r>
            <a:r>
              <a:rPr lang="en-US" spc="15" dirty="0">
                <a:latin typeface="Times New Roman"/>
                <a:cs typeface="Times New Roman"/>
              </a:rPr>
              <a:t>the</a:t>
            </a:r>
            <a:r>
              <a:rPr lang="en-US" spc="-60" dirty="0">
                <a:latin typeface="Times New Roman"/>
                <a:cs typeface="Times New Roman"/>
              </a:rPr>
              <a:t> </a:t>
            </a:r>
            <a:r>
              <a:rPr lang="en-US" spc="-5" dirty="0">
                <a:latin typeface="Times New Roman"/>
                <a:cs typeface="Times New Roman"/>
              </a:rPr>
              <a:t>search</a:t>
            </a:r>
            <a:r>
              <a:rPr lang="en-US" spc="-60" dirty="0">
                <a:latin typeface="Times New Roman"/>
                <a:cs typeface="Times New Roman"/>
              </a:rPr>
              <a:t> </a:t>
            </a:r>
            <a:r>
              <a:rPr lang="en-US" spc="-25" dirty="0">
                <a:latin typeface="Times New Roman"/>
                <a:cs typeface="Times New Roman"/>
              </a:rPr>
              <a:t>field</a:t>
            </a:r>
            <a:r>
              <a:rPr lang="en-US" spc="-65" dirty="0">
                <a:latin typeface="Times New Roman"/>
                <a:cs typeface="Times New Roman"/>
              </a:rPr>
              <a:t> </a:t>
            </a:r>
            <a:r>
              <a:rPr lang="en-US" spc="-25" dirty="0">
                <a:latin typeface="Times New Roman"/>
                <a:cs typeface="Times New Roman"/>
              </a:rPr>
              <a:t>(B)</a:t>
            </a:r>
            <a:r>
              <a:rPr lang="en-US" spc="-60" dirty="0">
                <a:latin typeface="Times New Roman"/>
                <a:cs typeface="Times New Roman"/>
              </a:rPr>
              <a:t> </a:t>
            </a:r>
            <a:r>
              <a:rPr lang="en-US" spc="20" dirty="0">
                <a:latin typeface="Times New Roman"/>
                <a:cs typeface="Times New Roman"/>
              </a:rPr>
              <a:t>and</a:t>
            </a:r>
            <a:r>
              <a:rPr lang="en-US" spc="-60" dirty="0">
                <a:latin typeface="Times New Roman"/>
                <a:cs typeface="Times New Roman"/>
              </a:rPr>
              <a:t> </a:t>
            </a:r>
            <a:r>
              <a:rPr lang="en-US" spc="-15" dirty="0">
                <a:latin typeface="Times New Roman"/>
                <a:cs typeface="Times New Roman"/>
              </a:rPr>
              <a:t>select</a:t>
            </a:r>
            <a:r>
              <a:rPr lang="en-US" spc="-65" dirty="0">
                <a:latin typeface="Times New Roman"/>
                <a:cs typeface="Times New Roman"/>
              </a:rPr>
              <a:t> </a:t>
            </a:r>
            <a:r>
              <a:rPr lang="en-US" spc="15" dirty="0">
                <a:latin typeface="Times New Roman"/>
                <a:cs typeface="Times New Roman"/>
              </a:rPr>
              <a:t>the</a:t>
            </a:r>
            <a:r>
              <a:rPr lang="en-US" spc="-60" dirty="0">
                <a:latin typeface="Times New Roman"/>
                <a:cs typeface="Times New Roman"/>
              </a:rPr>
              <a:t> </a:t>
            </a:r>
            <a:r>
              <a:rPr lang="en-US" spc="-5" dirty="0">
                <a:latin typeface="Times New Roman"/>
                <a:cs typeface="Times New Roman"/>
              </a:rPr>
              <a:t>Terminal</a:t>
            </a:r>
            <a:r>
              <a:rPr lang="en-US" spc="-65" dirty="0">
                <a:latin typeface="Times New Roman"/>
                <a:cs typeface="Times New Roman"/>
              </a:rPr>
              <a:t> </a:t>
            </a:r>
            <a:r>
              <a:rPr lang="en-US" spc="5" dirty="0">
                <a:latin typeface="Times New Roman"/>
                <a:cs typeface="Times New Roman"/>
              </a:rPr>
              <a:t>launch </a:t>
            </a:r>
            <a:r>
              <a:rPr lang="en-US" spc="-275" dirty="0">
                <a:latin typeface="Times New Roman"/>
                <a:cs typeface="Times New Roman"/>
              </a:rPr>
              <a:t> </a:t>
            </a:r>
            <a:r>
              <a:rPr lang="en-US" dirty="0">
                <a:latin typeface="Times New Roman"/>
                <a:cs typeface="Times New Roman"/>
              </a:rPr>
              <a:t>icon</a:t>
            </a:r>
            <a:r>
              <a:rPr lang="en-US" spc="-35" dirty="0">
                <a:latin typeface="Times New Roman"/>
                <a:cs typeface="Times New Roman"/>
              </a:rPr>
              <a:t> </a:t>
            </a:r>
            <a:r>
              <a:rPr lang="en-US" spc="10" dirty="0">
                <a:latin typeface="Times New Roman"/>
                <a:cs typeface="Times New Roman"/>
              </a:rPr>
              <a:t>from</a:t>
            </a:r>
            <a:r>
              <a:rPr lang="en-US" spc="-30" dirty="0">
                <a:latin typeface="Times New Roman"/>
                <a:cs typeface="Times New Roman"/>
              </a:rPr>
              <a:t> </a:t>
            </a:r>
            <a:r>
              <a:rPr lang="en-US" spc="15" dirty="0">
                <a:latin typeface="Times New Roman"/>
                <a:cs typeface="Times New Roman"/>
              </a:rPr>
              <a:t>the</a:t>
            </a:r>
            <a:r>
              <a:rPr lang="en-US" spc="-30" dirty="0">
                <a:latin typeface="Times New Roman"/>
                <a:cs typeface="Times New Roman"/>
              </a:rPr>
              <a:t> </a:t>
            </a:r>
            <a:r>
              <a:rPr lang="en-US" spc="-5" dirty="0">
                <a:latin typeface="Times New Roman"/>
                <a:cs typeface="Times New Roman"/>
              </a:rPr>
              <a:t>results</a:t>
            </a:r>
            <a:r>
              <a:rPr lang="en-US" spc="-30" dirty="0">
                <a:latin typeface="Times New Roman"/>
                <a:cs typeface="Times New Roman"/>
              </a:rPr>
              <a:t> </a:t>
            </a:r>
            <a:r>
              <a:rPr lang="en-US" spc="-15" dirty="0">
                <a:latin typeface="Times New Roman"/>
                <a:cs typeface="Times New Roman"/>
              </a:rPr>
              <a:t>list</a:t>
            </a:r>
            <a:r>
              <a:rPr lang="en-US" spc="-30" dirty="0">
                <a:latin typeface="Times New Roman"/>
                <a:cs typeface="Times New Roman"/>
              </a:rPr>
              <a:t> </a:t>
            </a:r>
            <a:r>
              <a:rPr lang="en-US" dirty="0">
                <a:latin typeface="Times New Roman"/>
                <a:cs typeface="Times New Roman"/>
              </a:rPr>
              <a:t>(C).</a:t>
            </a:r>
          </a:p>
        </p:txBody>
      </p:sp>
      <p:sp>
        <p:nvSpPr>
          <p:cNvPr id="12" name="object 2"/>
          <p:cNvSpPr txBox="1"/>
          <p:nvPr/>
        </p:nvSpPr>
        <p:spPr>
          <a:xfrm>
            <a:off x="3282632" y="5587501"/>
            <a:ext cx="5626735" cy="259045"/>
          </a:xfrm>
          <a:prstGeom prst="rect">
            <a:avLst/>
          </a:prstGeom>
        </p:spPr>
        <p:txBody>
          <a:bodyPr vert="horz" wrap="square" lIns="0" tIns="12700" rIns="0" bIns="0" rtlCol="0">
            <a:spAutoFit/>
          </a:bodyPr>
          <a:lstStyle/>
          <a:p>
            <a:pPr marR="20955" algn="ctr">
              <a:lnSpc>
                <a:spcPct val="100000"/>
              </a:lnSpc>
              <a:spcBef>
                <a:spcPts val="100"/>
              </a:spcBef>
            </a:pPr>
            <a:r>
              <a:rPr sz="1600" dirty="0">
                <a:latin typeface="Times New Roman"/>
                <a:cs typeface="Times New Roman"/>
              </a:rPr>
              <a:t>Figu</a:t>
            </a:r>
            <a:r>
              <a:rPr sz="1600" spc="-15" dirty="0">
                <a:latin typeface="Times New Roman"/>
                <a:cs typeface="Times New Roman"/>
              </a:rPr>
              <a:t>r</a:t>
            </a:r>
            <a:r>
              <a:rPr sz="1600" spc="-20" dirty="0">
                <a:latin typeface="Times New Roman"/>
                <a:cs typeface="Times New Roman"/>
              </a:rPr>
              <a:t>e</a:t>
            </a:r>
            <a:r>
              <a:rPr sz="1600" spc="-25" dirty="0">
                <a:latin typeface="Times New Roman"/>
                <a:cs typeface="Times New Roman"/>
              </a:rPr>
              <a:t> </a:t>
            </a:r>
            <a:r>
              <a:rPr sz="1600" spc="-10" dirty="0" smtClean="0">
                <a:latin typeface="Times New Roman"/>
                <a:cs typeface="Times New Roman"/>
              </a:rPr>
              <a:t>3-17</a:t>
            </a:r>
            <a:endParaRPr sz="1600" dirty="0">
              <a:latin typeface="Times New Roman"/>
              <a:cs typeface="Times New Roman"/>
            </a:endParaRPr>
          </a:p>
        </p:txBody>
      </p:sp>
      <p:pic>
        <p:nvPicPr>
          <p:cNvPr id="13" name="object 4"/>
          <p:cNvPicPr/>
          <p:nvPr/>
        </p:nvPicPr>
        <p:blipFill>
          <a:blip r:embed="rId6" cstate="print"/>
          <a:stretch>
            <a:fillRect/>
          </a:stretch>
        </p:blipFill>
        <p:spPr>
          <a:xfrm>
            <a:off x="3217804" y="3094504"/>
            <a:ext cx="6119263" cy="2441648"/>
          </a:xfrm>
          <a:prstGeom prst="rect">
            <a:avLst/>
          </a:prstGeom>
        </p:spPr>
      </p:pic>
      <p:sp>
        <p:nvSpPr>
          <p:cNvPr id="17" name="Rectangle 16"/>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41433942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6" name="Rectangle 6"/>
          <p:cNvSpPr>
            <a:spLocks noChangeArrowheads="1"/>
          </p:cNvSpPr>
          <p:nvPr/>
        </p:nvSpPr>
        <p:spPr bwMode="auto">
          <a:xfrm>
            <a:off x="-304799" y="-1152551"/>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1200" b="1" i="0" u="none" strike="noStrike" cap="none" normalizeH="0" baseline="0" dirty="0" smtClean="0">
                <a:ln>
                  <a:noFill/>
                </a:ln>
                <a:solidFill>
                  <a:srgbClr val="444444"/>
                </a:solidFill>
                <a:effectLst/>
                <a:latin typeface="Ubuntu"/>
              </a:rPr>
              <a:t/>
            </a:r>
            <a:br>
              <a:rPr kumimoji="0" lang="ar-EG" altLang="ar-EG" sz="12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1" i="0" u="none" strike="noStrike" cap="none" normalizeH="0" baseline="0" dirty="0" smtClean="0">
                <a:ln>
                  <a:noFill/>
                </a:ln>
                <a:solidFill>
                  <a:srgbClr val="444444"/>
                </a:solidFill>
                <a:effectLst/>
                <a:latin typeface="Ubuntu"/>
              </a:rPr>
              <a:t>NOTE: by default the spanning tree priority is 32778</a:t>
            </a:r>
            <a:br>
              <a:rPr kumimoji="0" lang="ar-EG" altLang="ar-EG" sz="1000" b="1" i="0" u="none" strike="noStrike" cap="none" normalizeH="0" baseline="0" dirty="0" smtClean="0">
                <a:ln>
                  <a:noFill/>
                </a:ln>
                <a:solidFill>
                  <a:srgbClr val="444444"/>
                </a:solidFill>
                <a:effectLst/>
                <a:latin typeface="Ubuntu"/>
              </a:rPr>
            </a:b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In our case we will use the priority command on all the switches and the commands used are shown below.</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444444"/>
                </a:solidFill>
                <a:effectLst/>
                <a:latin typeface="Ubuntu"/>
              </a:rPr>
              <a:t>  </a:t>
            </a:r>
            <a:r>
              <a:rPr kumimoji="0" lang="ar-EG" altLang="ar-EG" sz="9100" b="0" i="0" u="none" strike="noStrike" cap="none" normalizeH="0" baseline="0" dirty="0" smtClean="0">
                <a:ln>
                  <a:noFill/>
                </a:ln>
                <a:solidFill>
                  <a:srgbClr val="444444"/>
                </a:solidFill>
                <a:effectLst/>
                <a:latin typeface="Ubuntu"/>
              </a:rPr>
              <a:t> </a:t>
            </a:r>
            <a:r>
              <a:rPr kumimoji="0" lang="ar-EG" altLang="ar-EG" sz="1000" b="0" i="0" u="none" strike="noStrike" cap="none" normalizeH="0" baseline="0" dirty="0" smtClean="0">
                <a:ln>
                  <a:noFill/>
                </a:ln>
                <a:solidFill>
                  <a:srgbClr val="444444"/>
                </a:solidFill>
                <a:effectLst/>
                <a:latin typeface="Ubuntu"/>
              </a:rPr>
              <a:t>                                                                                                                                       </a:t>
            </a:r>
          </a:p>
        </p:txBody>
      </p:sp>
      <p:sp>
        <p:nvSpPr>
          <p:cNvPr id="7" name="Rectangle 6"/>
          <p:cNvSpPr/>
          <p:nvPr/>
        </p:nvSpPr>
        <p:spPr>
          <a:xfrm>
            <a:off x="1247073" y="1658902"/>
            <a:ext cx="10229791" cy="4624343"/>
          </a:xfrm>
          <a:prstGeom prst="rect">
            <a:avLst/>
          </a:prstGeom>
        </p:spPr>
        <p:txBody>
          <a:bodyPr wrap="square">
            <a:spAutoFit/>
          </a:bodyPr>
          <a:lstStyle/>
          <a:p>
            <a:pPr marL="12700">
              <a:lnSpc>
                <a:spcPct val="100000"/>
              </a:lnSpc>
              <a:spcBef>
                <a:spcPts val="855"/>
              </a:spcBef>
            </a:pPr>
            <a:r>
              <a:rPr lang="en-US" sz="2000" b="1" spc="-30" dirty="0">
                <a:solidFill>
                  <a:schemeClr val="accent2"/>
                </a:solidFill>
                <a:latin typeface="Times New Roman"/>
                <a:cs typeface="Times New Roman"/>
              </a:rPr>
              <a:t>At</a:t>
            </a:r>
            <a:r>
              <a:rPr lang="en-US" sz="2000" b="1" spc="-35" dirty="0">
                <a:solidFill>
                  <a:schemeClr val="accent2"/>
                </a:solidFill>
                <a:latin typeface="Times New Roman"/>
                <a:cs typeface="Times New Roman"/>
              </a:rPr>
              <a:t> </a:t>
            </a:r>
            <a:r>
              <a:rPr lang="en-US" sz="2000" b="1" spc="15" dirty="0">
                <a:solidFill>
                  <a:schemeClr val="accent2"/>
                </a:solidFill>
                <a:latin typeface="Times New Roman"/>
                <a:cs typeface="Times New Roman"/>
              </a:rPr>
              <a:t>the</a:t>
            </a:r>
            <a:r>
              <a:rPr lang="en-US" sz="2000" b="1" spc="-30" dirty="0">
                <a:solidFill>
                  <a:schemeClr val="accent2"/>
                </a:solidFill>
                <a:latin typeface="Times New Roman"/>
                <a:cs typeface="Times New Roman"/>
              </a:rPr>
              <a:t> </a:t>
            </a:r>
            <a:r>
              <a:rPr lang="en-US" sz="2000" b="1" spc="10" dirty="0">
                <a:solidFill>
                  <a:schemeClr val="accent2"/>
                </a:solidFill>
                <a:latin typeface="Times New Roman"/>
                <a:cs typeface="Times New Roman"/>
              </a:rPr>
              <a:t>prompt,</a:t>
            </a:r>
            <a:r>
              <a:rPr lang="en-US" sz="2000" b="1" spc="-30" dirty="0">
                <a:solidFill>
                  <a:schemeClr val="accent2"/>
                </a:solidFill>
                <a:latin typeface="Times New Roman"/>
                <a:cs typeface="Times New Roman"/>
              </a:rPr>
              <a:t> </a:t>
            </a:r>
            <a:r>
              <a:rPr lang="en-US" sz="2000" b="1" spc="-5" dirty="0">
                <a:solidFill>
                  <a:schemeClr val="accent2"/>
                </a:solidFill>
                <a:latin typeface="Times New Roman"/>
                <a:cs typeface="Times New Roman"/>
              </a:rPr>
              <a:t>use</a:t>
            </a:r>
            <a:r>
              <a:rPr lang="en-US" sz="2000" b="1" spc="-35" dirty="0">
                <a:solidFill>
                  <a:schemeClr val="accent2"/>
                </a:solidFill>
                <a:latin typeface="Times New Roman"/>
                <a:cs typeface="Times New Roman"/>
              </a:rPr>
              <a:t> </a:t>
            </a:r>
            <a:r>
              <a:rPr lang="en-US" sz="2000" b="1" spc="15" dirty="0">
                <a:solidFill>
                  <a:schemeClr val="accent2"/>
                </a:solidFill>
                <a:latin typeface="Times New Roman"/>
                <a:cs typeface="Times New Roman"/>
              </a:rPr>
              <a:t>the</a:t>
            </a:r>
            <a:r>
              <a:rPr lang="en-US" sz="2000" b="1" spc="-30" dirty="0">
                <a:solidFill>
                  <a:schemeClr val="accent2"/>
                </a:solidFill>
                <a:latin typeface="Times New Roman"/>
                <a:cs typeface="Times New Roman"/>
              </a:rPr>
              <a:t> </a:t>
            </a:r>
            <a:r>
              <a:rPr lang="en-US" sz="2000" b="1" i="1" spc="-20" dirty="0" err="1">
                <a:solidFill>
                  <a:schemeClr val="accent2"/>
                </a:solidFill>
                <a:latin typeface="Times New Roman"/>
                <a:cs typeface="Times New Roman"/>
              </a:rPr>
              <a:t>su</a:t>
            </a:r>
            <a:r>
              <a:rPr lang="en-US" sz="2000" b="1" i="1" spc="-30" dirty="0">
                <a:solidFill>
                  <a:schemeClr val="accent2"/>
                </a:solidFill>
                <a:latin typeface="Times New Roman"/>
                <a:cs typeface="Times New Roman"/>
              </a:rPr>
              <a:t> </a:t>
            </a:r>
            <a:r>
              <a:rPr lang="en-US" sz="2000" b="1" spc="15" dirty="0">
                <a:solidFill>
                  <a:schemeClr val="accent2"/>
                </a:solidFill>
                <a:latin typeface="Times New Roman"/>
                <a:cs typeface="Times New Roman"/>
              </a:rPr>
              <a:t>command</a:t>
            </a:r>
            <a:r>
              <a:rPr lang="en-US" sz="2000" b="1" spc="-35" dirty="0">
                <a:solidFill>
                  <a:schemeClr val="accent2"/>
                </a:solidFill>
                <a:latin typeface="Times New Roman"/>
                <a:cs typeface="Times New Roman"/>
              </a:rPr>
              <a:t> </a:t>
            </a:r>
            <a:r>
              <a:rPr lang="en-US" sz="2000" b="1" spc="15" dirty="0">
                <a:solidFill>
                  <a:schemeClr val="accent2"/>
                </a:solidFill>
                <a:latin typeface="Times New Roman"/>
                <a:cs typeface="Times New Roman"/>
              </a:rPr>
              <a:t>to</a:t>
            </a:r>
            <a:r>
              <a:rPr lang="en-US" sz="2000" b="1" spc="-30" dirty="0">
                <a:solidFill>
                  <a:schemeClr val="accent2"/>
                </a:solidFill>
                <a:latin typeface="Times New Roman"/>
                <a:cs typeface="Times New Roman"/>
              </a:rPr>
              <a:t> </a:t>
            </a:r>
            <a:r>
              <a:rPr lang="en-US" sz="2000" b="1" spc="-5" dirty="0">
                <a:solidFill>
                  <a:schemeClr val="accent2"/>
                </a:solidFill>
                <a:latin typeface="Times New Roman"/>
                <a:cs typeface="Times New Roman"/>
              </a:rPr>
              <a:t>gain</a:t>
            </a:r>
            <a:r>
              <a:rPr lang="en-US" sz="2000" b="1" spc="-30" dirty="0">
                <a:solidFill>
                  <a:schemeClr val="accent2"/>
                </a:solidFill>
                <a:latin typeface="Times New Roman"/>
                <a:cs typeface="Times New Roman"/>
              </a:rPr>
              <a:t> </a:t>
            </a:r>
            <a:r>
              <a:rPr lang="en-US" sz="2000" b="1" spc="15" dirty="0">
                <a:solidFill>
                  <a:schemeClr val="accent2"/>
                </a:solidFill>
                <a:latin typeface="Times New Roman"/>
                <a:cs typeface="Times New Roman"/>
              </a:rPr>
              <a:t>root</a:t>
            </a:r>
            <a:r>
              <a:rPr lang="en-US" sz="2000" b="1" spc="-35" dirty="0">
                <a:solidFill>
                  <a:schemeClr val="accent2"/>
                </a:solidFill>
                <a:latin typeface="Times New Roman"/>
                <a:cs typeface="Times New Roman"/>
              </a:rPr>
              <a:t> </a:t>
            </a:r>
            <a:r>
              <a:rPr lang="en-US" sz="2000" b="1" spc="-20" dirty="0">
                <a:solidFill>
                  <a:schemeClr val="accent2"/>
                </a:solidFill>
                <a:latin typeface="Times New Roman"/>
                <a:cs typeface="Times New Roman"/>
              </a:rPr>
              <a:t>privileges:</a:t>
            </a:r>
            <a:endParaRPr lang="en-US" sz="2000" b="1" dirty="0">
              <a:solidFill>
                <a:schemeClr val="accent2"/>
              </a:solidFill>
              <a:latin typeface="Times New Roman"/>
              <a:cs typeface="Times New Roman"/>
            </a:endParaRPr>
          </a:p>
          <a:p>
            <a:pPr marL="12700">
              <a:lnSpc>
                <a:spcPct val="100000"/>
              </a:lnSpc>
              <a:spcBef>
                <a:spcPts val="330"/>
              </a:spcBef>
            </a:pPr>
            <a:r>
              <a:rPr lang="en-US" sz="2000" spc="-5" dirty="0">
                <a:latin typeface="Courier New"/>
                <a:cs typeface="Courier New"/>
              </a:rPr>
              <a:t>$ </a:t>
            </a:r>
            <a:r>
              <a:rPr lang="en-US" sz="2000" spc="-5" dirty="0" err="1">
                <a:latin typeface="Courier New"/>
                <a:cs typeface="Courier New"/>
              </a:rPr>
              <a:t>su</a:t>
            </a:r>
            <a:r>
              <a:rPr lang="en-US" sz="2000" spc="-5" dirty="0">
                <a:latin typeface="Courier New"/>
                <a:cs typeface="Courier New"/>
              </a:rPr>
              <a:t> -</a:t>
            </a:r>
          </a:p>
          <a:p>
            <a:pPr marL="12700" marR="5080">
              <a:lnSpc>
                <a:spcPct val="100000"/>
              </a:lnSpc>
              <a:spcBef>
                <a:spcPts val="660"/>
              </a:spcBef>
            </a:pPr>
            <a:r>
              <a:rPr lang="en-US" sz="2000" b="1" spc="-15" dirty="0">
                <a:solidFill>
                  <a:srgbClr val="0070C0"/>
                </a:solidFill>
                <a:latin typeface="Times New Roman"/>
                <a:cs typeface="Times New Roman"/>
              </a:rPr>
              <a:t>Next,</a:t>
            </a:r>
            <a:r>
              <a:rPr lang="en-US" sz="2000" b="1" spc="40" dirty="0">
                <a:solidFill>
                  <a:srgbClr val="0070C0"/>
                </a:solidFill>
                <a:latin typeface="Times New Roman"/>
                <a:cs typeface="Times New Roman"/>
              </a:rPr>
              <a:t> </a:t>
            </a:r>
            <a:r>
              <a:rPr lang="en-US" sz="2000" b="1" spc="-5" dirty="0">
                <a:solidFill>
                  <a:srgbClr val="0070C0"/>
                </a:solidFill>
                <a:latin typeface="Times New Roman"/>
                <a:cs typeface="Times New Roman"/>
              </a:rPr>
              <a:t>use</a:t>
            </a:r>
            <a:r>
              <a:rPr lang="en-US" sz="2000" b="1" spc="45" dirty="0">
                <a:solidFill>
                  <a:srgbClr val="0070C0"/>
                </a:solidFill>
                <a:latin typeface="Times New Roman"/>
                <a:cs typeface="Times New Roman"/>
              </a:rPr>
              <a:t> </a:t>
            </a:r>
            <a:r>
              <a:rPr lang="en-US" sz="2000" b="1" spc="15" dirty="0">
                <a:solidFill>
                  <a:srgbClr val="0070C0"/>
                </a:solidFill>
                <a:latin typeface="Times New Roman"/>
                <a:cs typeface="Times New Roman"/>
              </a:rPr>
              <a:t>the</a:t>
            </a:r>
            <a:r>
              <a:rPr lang="en-US" sz="2000" b="1" spc="40" dirty="0">
                <a:solidFill>
                  <a:srgbClr val="0070C0"/>
                </a:solidFill>
                <a:latin typeface="Times New Roman"/>
                <a:cs typeface="Times New Roman"/>
              </a:rPr>
              <a:t> </a:t>
            </a:r>
            <a:r>
              <a:rPr lang="en-US" sz="2000" b="1" i="1" spc="-25" dirty="0">
                <a:solidFill>
                  <a:srgbClr val="0070C0"/>
                </a:solidFill>
                <a:latin typeface="Times New Roman"/>
                <a:cs typeface="Times New Roman"/>
              </a:rPr>
              <a:t>subscription-manager</a:t>
            </a:r>
            <a:r>
              <a:rPr lang="en-US" sz="2000" b="1" i="1" spc="45" dirty="0">
                <a:solidFill>
                  <a:srgbClr val="0070C0"/>
                </a:solidFill>
                <a:latin typeface="Times New Roman"/>
                <a:cs typeface="Times New Roman"/>
              </a:rPr>
              <a:t> </a:t>
            </a:r>
            <a:r>
              <a:rPr lang="en-US" sz="2000" b="1" dirty="0">
                <a:solidFill>
                  <a:srgbClr val="0070C0"/>
                </a:solidFill>
                <a:latin typeface="Times New Roman"/>
                <a:cs typeface="Times New Roman"/>
              </a:rPr>
              <a:t>tool</a:t>
            </a:r>
            <a:r>
              <a:rPr lang="en-US" sz="2000" b="1" spc="40" dirty="0">
                <a:solidFill>
                  <a:srgbClr val="0070C0"/>
                </a:solidFill>
                <a:latin typeface="Times New Roman"/>
                <a:cs typeface="Times New Roman"/>
              </a:rPr>
              <a:t> </a:t>
            </a:r>
            <a:r>
              <a:rPr lang="en-US" sz="2000" b="1" spc="15" dirty="0">
                <a:solidFill>
                  <a:srgbClr val="0070C0"/>
                </a:solidFill>
                <a:latin typeface="Times New Roman"/>
                <a:cs typeface="Times New Roman"/>
              </a:rPr>
              <a:t>to</a:t>
            </a:r>
            <a:r>
              <a:rPr lang="en-US" sz="2000" b="1" spc="45" dirty="0">
                <a:solidFill>
                  <a:srgbClr val="0070C0"/>
                </a:solidFill>
                <a:latin typeface="Times New Roman"/>
                <a:cs typeface="Times New Roman"/>
              </a:rPr>
              <a:t> </a:t>
            </a:r>
            <a:r>
              <a:rPr lang="en-US" sz="2000" b="1" spc="-5" dirty="0">
                <a:solidFill>
                  <a:srgbClr val="0070C0"/>
                </a:solidFill>
                <a:latin typeface="Times New Roman"/>
                <a:cs typeface="Times New Roman"/>
              </a:rPr>
              <a:t>register</a:t>
            </a:r>
            <a:r>
              <a:rPr lang="en-US" sz="2000" b="1" spc="45" dirty="0">
                <a:solidFill>
                  <a:srgbClr val="0070C0"/>
                </a:solidFill>
                <a:latin typeface="Times New Roman"/>
                <a:cs typeface="Times New Roman"/>
              </a:rPr>
              <a:t> </a:t>
            </a:r>
            <a:r>
              <a:rPr lang="en-US" sz="2000" b="1" spc="15" dirty="0">
                <a:solidFill>
                  <a:srgbClr val="0070C0"/>
                </a:solidFill>
                <a:latin typeface="Times New Roman"/>
                <a:cs typeface="Times New Roman"/>
              </a:rPr>
              <a:t>the</a:t>
            </a:r>
            <a:r>
              <a:rPr lang="en-US" sz="2000" b="1" spc="45" dirty="0">
                <a:solidFill>
                  <a:srgbClr val="0070C0"/>
                </a:solidFill>
                <a:latin typeface="Times New Roman"/>
                <a:cs typeface="Times New Roman"/>
              </a:rPr>
              <a:t> </a:t>
            </a:r>
            <a:r>
              <a:rPr lang="en-US" sz="2000" b="1" spc="-15" dirty="0">
                <a:solidFill>
                  <a:srgbClr val="0070C0"/>
                </a:solidFill>
                <a:latin typeface="Times New Roman"/>
                <a:cs typeface="Times New Roman"/>
              </a:rPr>
              <a:t>system</a:t>
            </a:r>
            <a:r>
              <a:rPr lang="en-US" sz="2000" b="1" spc="40" dirty="0">
                <a:solidFill>
                  <a:srgbClr val="0070C0"/>
                </a:solidFill>
                <a:latin typeface="Times New Roman"/>
                <a:cs typeface="Times New Roman"/>
              </a:rPr>
              <a:t> </a:t>
            </a:r>
            <a:r>
              <a:rPr lang="en-US" sz="2000" b="1" dirty="0">
                <a:solidFill>
                  <a:srgbClr val="0070C0"/>
                </a:solidFill>
                <a:latin typeface="Times New Roman"/>
                <a:cs typeface="Times New Roman"/>
              </a:rPr>
              <a:t>with</a:t>
            </a:r>
            <a:r>
              <a:rPr lang="en-US" sz="2000" b="1" spc="45" dirty="0">
                <a:solidFill>
                  <a:srgbClr val="0070C0"/>
                </a:solidFill>
                <a:latin typeface="Times New Roman"/>
                <a:cs typeface="Times New Roman"/>
              </a:rPr>
              <a:t> </a:t>
            </a:r>
            <a:r>
              <a:rPr lang="en-US" sz="2000" b="1" spc="-15" dirty="0">
                <a:solidFill>
                  <a:srgbClr val="0070C0"/>
                </a:solidFill>
                <a:latin typeface="Times New Roman"/>
                <a:cs typeface="Times New Roman"/>
              </a:rPr>
              <a:t>Red</a:t>
            </a:r>
            <a:r>
              <a:rPr lang="en-US" sz="2000" b="1" spc="45" dirty="0">
                <a:solidFill>
                  <a:srgbClr val="0070C0"/>
                </a:solidFill>
                <a:latin typeface="Times New Roman"/>
                <a:cs typeface="Times New Roman"/>
              </a:rPr>
              <a:t> </a:t>
            </a:r>
            <a:r>
              <a:rPr lang="en-US" sz="2000" b="1" spc="-5" dirty="0">
                <a:solidFill>
                  <a:srgbClr val="0070C0"/>
                </a:solidFill>
                <a:latin typeface="Times New Roman"/>
                <a:cs typeface="Times New Roman"/>
              </a:rPr>
              <a:t>Hat,</a:t>
            </a:r>
            <a:r>
              <a:rPr lang="en-US" sz="2000" b="1" spc="45" dirty="0">
                <a:solidFill>
                  <a:srgbClr val="0070C0"/>
                </a:solidFill>
                <a:latin typeface="Times New Roman"/>
                <a:cs typeface="Times New Roman"/>
              </a:rPr>
              <a:t> </a:t>
            </a:r>
            <a:r>
              <a:rPr lang="en-US" sz="2000" b="1" spc="5" dirty="0">
                <a:solidFill>
                  <a:srgbClr val="0070C0"/>
                </a:solidFill>
                <a:latin typeface="Times New Roman"/>
                <a:cs typeface="Times New Roman"/>
              </a:rPr>
              <a:t>entering</a:t>
            </a:r>
            <a:r>
              <a:rPr lang="en-US" sz="2000" b="1" spc="40" dirty="0">
                <a:solidFill>
                  <a:srgbClr val="0070C0"/>
                </a:solidFill>
                <a:latin typeface="Times New Roman"/>
                <a:cs typeface="Times New Roman"/>
              </a:rPr>
              <a:t> </a:t>
            </a:r>
            <a:r>
              <a:rPr lang="en-US" sz="2000" b="1" dirty="0">
                <a:solidFill>
                  <a:srgbClr val="0070C0"/>
                </a:solidFill>
                <a:latin typeface="Times New Roman"/>
                <a:cs typeface="Times New Roman"/>
              </a:rPr>
              <a:t>your</a:t>
            </a:r>
            <a:r>
              <a:rPr lang="en-US" sz="2000" b="1" spc="45" dirty="0">
                <a:solidFill>
                  <a:srgbClr val="0070C0"/>
                </a:solidFill>
                <a:latin typeface="Times New Roman"/>
                <a:cs typeface="Times New Roman"/>
              </a:rPr>
              <a:t> </a:t>
            </a:r>
            <a:r>
              <a:rPr lang="en-US" sz="2000" b="1" spc="-15" dirty="0">
                <a:solidFill>
                  <a:srgbClr val="0070C0"/>
                </a:solidFill>
                <a:latin typeface="Times New Roman"/>
                <a:cs typeface="Times New Roman"/>
              </a:rPr>
              <a:t>Red </a:t>
            </a:r>
            <a:r>
              <a:rPr lang="en-US" sz="2000" b="1" spc="-270" dirty="0">
                <a:solidFill>
                  <a:srgbClr val="0070C0"/>
                </a:solidFill>
                <a:latin typeface="Times New Roman"/>
                <a:cs typeface="Times New Roman"/>
              </a:rPr>
              <a:t> </a:t>
            </a:r>
            <a:r>
              <a:rPr lang="en-US" sz="2000" b="1" spc="5" dirty="0">
                <a:solidFill>
                  <a:srgbClr val="0070C0"/>
                </a:solidFill>
                <a:latin typeface="Times New Roman"/>
                <a:cs typeface="Times New Roman"/>
              </a:rPr>
              <a:t>Hat</a:t>
            </a:r>
            <a:r>
              <a:rPr lang="en-US" sz="2000" b="1" spc="-35" dirty="0">
                <a:solidFill>
                  <a:srgbClr val="0070C0"/>
                </a:solidFill>
                <a:latin typeface="Times New Roman"/>
                <a:cs typeface="Times New Roman"/>
              </a:rPr>
              <a:t> Access</a:t>
            </a:r>
            <a:r>
              <a:rPr lang="en-US" sz="2000" b="1" spc="-30" dirty="0">
                <a:solidFill>
                  <a:srgbClr val="0070C0"/>
                </a:solidFill>
                <a:latin typeface="Times New Roman"/>
                <a:cs typeface="Times New Roman"/>
              </a:rPr>
              <a:t> </a:t>
            </a:r>
            <a:r>
              <a:rPr lang="en-US" sz="2000" b="1" spc="10" dirty="0">
                <a:solidFill>
                  <a:srgbClr val="0070C0"/>
                </a:solidFill>
                <a:latin typeface="Times New Roman"/>
                <a:cs typeface="Times New Roman"/>
              </a:rPr>
              <a:t>username</a:t>
            </a:r>
            <a:r>
              <a:rPr lang="en-US" sz="2000" b="1" spc="-30" dirty="0">
                <a:solidFill>
                  <a:srgbClr val="0070C0"/>
                </a:solidFill>
                <a:latin typeface="Times New Roman"/>
                <a:cs typeface="Times New Roman"/>
              </a:rPr>
              <a:t> </a:t>
            </a:r>
            <a:r>
              <a:rPr lang="en-US" sz="2000" b="1" spc="20" dirty="0">
                <a:solidFill>
                  <a:srgbClr val="0070C0"/>
                </a:solidFill>
                <a:latin typeface="Times New Roman"/>
                <a:cs typeface="Times New Roman"/>
              </a:rPr>
              <a:t>and</a:t>
            </a:r>
            <a:r>
              <a:rPr lang="en-US" sz="2000" b="1" spc="-30" dirty="0">
                <a:solidFill>
                  <a:srgbClr val="0070C0"/>
                </a:solidFill>
                <a:latin typeface="Times New Roman"/>
                <a:cs typeface="Times New Roman"/>
              </a:rPr>
              <a:t> </a:t>
            </a:r>
            <a:r>
              <a:rPr lang="en-US" sz="2000" b="1" spc="-5" dirty="0">
                <a:solidFill>
                  <a:srgbClr val="0070C0"/>
                </a:solidFill>
                <a:latin typeface="Times New Roman"/>
                <a:cs typeface="Times New Roman"/>
              </a:rPr>
              <a:t>password</a:t>
            </a:r>
            <a:r>
              <a:rPr lang="en-US" sz="2000" b="1" spc="-30" dirty="0">
                <a:solidFill>
                  <a:srgbClr val="0070C0"/>
                </a:solidFill>
                <a:latin typeface="Times New Roman"/>
                <a:cs typeface="Times New Roman"/>
              </a:rPr>
              <a:t> </a:t>
            </a:r>
            <a:r>
              <a:rPr lang="en-US" sz="2000" b="1" spc="5" dirty="0">
                <a:solidFill>
                  <a:srgbClr val="0070C0"/>
                </a:solidFill>
                <a:latin typeface="Times New Roman"/>
                <a:cs typeface="Times New Roman"/>
              </a:rPr>
              <a:t>when</a:t>
            </a:r>
            <a:r>
              <a:rPr lang="en-US" sz="2000" b="1" spc="-30" dirty="0">
                <a:solidFill>
                  <a:srgbClr val="0070C0"/>
                </a:solidFill>
                <a:latin typeface="Times New Roman"/>
                <a:cs typeface="Times New Roman"/>
              </a:rPr>
              <a:t> </a:t>
            </a:r>
            <a:r>
              <a:rPr lang="en-US" sz="2000" b="1" spc="10" dirty="0">
                <a:solidFill>
                  <a:srgbClr val="0070C0"/>
                </a:solidFill>
                <a:latin typeface="Times New Roman"/>
                <a:cs typeface="Times New Roman"/>
              </a:rPr>
              <a:t>prompted</a:t>
            </a:r>
            <a:r>
              <a:rPr lang="en-US" sz="2000" b="1" spc="-30" dirty="0">
                <a:solidFill>
                  <a:srgbClr val="0070C0"/>
                </a:solidFill>
                <a:latin typeface="Times New Roman"/>
                <a:cs typeface="Times New Roman"/>
              </a:rPr>
              <a:t> </a:t>
            </a:r>
            <a:r>
              <a:rPr lang="en-US" sz="2000" b="1" spc="15" dirty="0">
                <a:solidFill>
                  <a:srgbClr val="0070C0"/>
                </a:solidFill>
                <a:latin typeface="Times New Roman"/>
                <a:cs typeface="Times New Roman"/>
              </a:rPr>
              <a:t>to</a:t>
            </a:r>
            <a:r>
              <a:rPr lang="en-US" sz="2000" b="1" spc="-30" dirty="0">
                <a:solidFill>
                  <a:srgbClr val="0070C0"/>
                </a:solidFill>
                <a:latin typeface="Times New Roman"/>
                <a:cs typeface="Times New Roman"/>
              </a:rPr>
              <a:t> </a:t>
            </a:r>
            <a:r>
              <a:rPr lang="en-US" sz="2000" b="1" spc="20" dirty="0">
                <a:solidFill>
                  <a:srgbClr val="0070C0"/>
                </a:solidFill>
                <a:latin typeface="Times New Roman"/>
                <a:cs typeface="Times New Roman"/>
              </a:rPr>
              <a:t>do</a:t>
            </a:r>
            <a:r>
              <a:rPr lang="en-US" sz="2000" b="1" spc="-30" dirty="0">
                <a:solidFill>
                  <a:srgbClr val="0070C0"/>
                </a:solidFill>
                <a:latin typeface="Times New Roman"/>
                <a:cs typeface="Times New Roman"/>
              </a:rPr>
              <a:t> </a:t>
            </a:r>
            <a:r>
              <a:rPr lang="en-US" sz="2000" b="1" spc="-25" dirty="0">
                <a:solidFill>
                  <a:srgbClr val="0070C0"/>
                </a:solidFill>
                <a:latin typeface="Times New Roman"/>
                <a:cs typeface="Times New Roman"/>
              </a:rPr>
              <a:t>so:</a:t>
            </a:r>
            <a:endParaRPr lang="en-US" sz="2000" b="1" dirty="0">
              <a:solidFill>
                <a:srgbClr val="0070C0"/>
              </a:solidFill>
              <a:latin typeface="Times New Roman"/>
              <a:cs typeface="Times New Roman"/>
            </a:endParaRPr>
          </a:p>
          <a:p>
            <a:pPr marL="12700">
              <a:lnSpc>
                <a:spcPct val="100000"/>
              </a:lnSpc>
              <a:spcBef>
                <a:spcPts val="330"/>
              </a:spcBef>
            </a:pPr>
            <a:r>
              <a:rPr lang="en-US" sz="2000" dirty="0">
                <a:latin typeface="Courier New"/>
                <a:cs typeface="Courier New"/>
              </a:rPr>
              <a:t>#</a:t>
            </a:r>
            <a:r>
              <a:rPr lang="en-US" sz="2000" spc="-45" dirty="0">
                <a:latin typeface="Courier New"/>
                <a:cs typeface="Courier New"/>
              </a:rPr>
              <a:t> </a:t>
            </a:r>
            <a:r>
              <a:rPr lang="en-US" sz="2000" spc="-5" dirty="0">
                <a:latin typeface="Courier New"/>
                <a:cs typeface="Courier New"/>
              </a:rPr>
              <a:t>subscription-manager</a:t>
            </a:r>
            <a:r>
              <a:rPr lang="en-US" sz="2000" spc="-40" dirty="0">
                <a:latin typeface="Courier New"/>
                <a:cs typeface="Courier New"/>
              </a:rPr>
              <a:t> </a:t>
            </a:r>
            <a:r>
              <a:rPr lang="en-US" sz="2000" spc="-5" dirty="0">
                <a:latin typeface="Courier New"/>
                <a:cs typeface="Courier New"/>
              </a:rPr>
              <a:t>register</a:t>
            </a:r>
            <a:endParaRPr lang="en-US" sz="2000" dirty="0">
              <a:latin typeface="Courier New"/>
              <a:cs typeface="Courier New"/>
            </a:endParaRPr>
          </a:p>
          <a:p>
            <a:pPr marL="12700" marR="1422400">
              <a:lnSpc>
                <a:spcPct val="121700"/>
              </a:lnSpc>
            </a:pPr>
            <a:r>
              <a:rPr lang="en-US" sz="2000" spc="-5" dirty="0">
                <a:latin typeface="Courier New"/>
                <a:cs typeface="Courier New"/>
              </a:rPr>
              <a:t>Registering to: subscription.rhsm.redhat.com:443/subscription </a:t>
            </a:r>
            <a:r>
              <a:rPr lang="en-US" sz="2000" spc="-530" dirty="0">
                <a:latin typeface="Courier New"/>
                <a:cs typeface="Courier New"/>
              </a:rPr>
              <a:t> </a:t>
            </a:r>
            <a:r>
              <a:rPr lang="en-US" sz="2000" spc="-5" dirty="0">
                <a:latin typeface="Courier New"/>
                <a:cs typeface="Courier New"/>
              </a:rPr>
              <a:t>Username:</a:t>
            </a:r>
            <a:r>
              <a:rPr lang="en-US" sz="2000" spc="-10" dirty="0">
                <a:latin typeface="Courier New"/>
                <a:cs typeface="Courier New"/>
              </a:rPr>
              <a:t> </a:t>
            </a:r>
            <a:r>
              <a:rPr lang="en-US" sz="2000" spc="-5" dirty="0" err="1">
                <a:latin typeface="Courier New"/>
                <a:cs typeface="Courier New"/>
              </a:rPr>
              <a:t>myusername</a:t>
            </a:r>
            <a:endParaRPr lang="en-US" sz="2000" dirty="0">
              <a:latin typeface="Courier New"/>
              <a:cs typeface="Courier New"/>
            </a:endParaRPr>
          </a:p>
          <a:p>
            <a:pPr marL="12700">
              <a:lnSpc>
                <a:spcPct val="100000"/>
              </a:lnSpc>
              <a:spcBef>
                <a:spcPts val="234"/>
              </a:spcBef>
            </a:pPr>
            <a:r>
              <a:rPr lang="en-US" sz="2000" spc="-5" dirty="0">
                <a:latin typeface="Courier New"/>
                <a:cs typeface="Courier New"/>
              </a:rPr>
              <a:t>Password:</a:t>
            </a:r>
            <a:endParaRPr lang="en-US" sz="2000" dirty="0">
              <a:latin typeface="Courier New"/>
              <a:cs typeface="Courier New"/>
            </a:endParaRPr>
          </a:p>
          <a:p>
            <a:pPr marL="12700" marR="393700">
              <a:lnSpc>
                <a:spcPct val="121700"/>
              </a:lnSpc>
            </a:pPr>
            <a:r>
              <a:rPr lang="en-US" sz="2000" spc="-5" dirty="0">
                <a:latin typeface="Courier New"/>
                <a:cs typeface="Courier New"/>
              </a:rPr>
              <a:t>The system has been registered with ID: 22f0ca3f-8d03-4933-be95-d6c4d8e3fe1a </a:t>
            </a:r>
            <a:r>
              <a:rPr lang="en-US" sz="2000" spc="-530" dirty="0">
                <a:latin typeface="Courier New"/>
                <a:cs typeface="Courier New"/>
              </a:rPr>
              <a:t> </a:t>
            </a:r>
            <a:r>
              <a:rPr lang="en-US" sz="2000" spc="-5" dirty="0">
                <a:latin typeface="Courier New"/>
                <a:cs typeface="Courier New"/>
              </a:rPr>
              <a:t>The</a:t>
            </a:r>
            <a:r>
              <a:rPr lang="en-US" sz="2000" spc="-10" dirty="0">
                <a:latin typeface="Courier New"/>
                <a:cs typeface="Courier New"/>
              </a:rPr>
              <a:t> </a:t>
            </a:r>
            <a:r>
              <a:rPr lang="en-US" sz="2000" spc="-5" dirty="0">
                <a:latin typeface="Courier New"/>
                <a:cs typeface="Courier New"/>
              </a:rPr>
              <a:t>registered system</a:t>
            </a:r>
            <a:r>
              <a:rPr lang="en-US" sz="2000" spc="-10" dirty="0">
                <a:latin typeface="Courier New"/>
                <a:cs typeface="Courier New"/>
              </a:rPr>
              <a:t> </a:t>
            </a:r>
            <a:r>
              <a:rPr lang="en-US" sz="2000" spc="-5" dirty="0">
                <a:latin typeface="Courier New"/>
                <a:cs typeface="Courier New"/>
              </a:rPr>
              <a:t>name is: rhelserver1.</a:t>
            </a:r>
            <a:endParaRPr lang="en-US" sz="2000" dirty="0">
              <a:latin typeface="Courier New"/>
              <a:cs typeface="Courier New"/>
            </a:endParaRPr>
          </a:p>
          <a:p>
            <a:pPr>
              <a:lnSpc>
                <a:spcPct val="100000"/>
              </a:lnSpc>
            </a:pPr>
            <a:endParaRPr lang="en-US" sz="2000" dirty="0">
              <a:latin typeface="Courier New"/>
              <a:cs typeface="Courier New"/>
            </a:endParaRPr>
          </a:p>
          <a:p>
            <a:pPr marL="12700">
              <a:lnSpc>
                <a:spcPct val="100000"/>
              </a:lnSpc>
              <a:spcBef>
                <a:spcPts val="5"/>
              </a:spcBef>
            </a:pPr>
            <a:endParaRPr lang="en-US" sz="2000" dirty="0">
              <a:latin typeface="Times New Roman"/>
              <a:cs typeface="Times New Roman"/>
            </a:endParaRPr>
          </a:p>
        </p:txBody>
      </p:sp>
      <p:sp>
        <p:nvSpPr>
          <p:cNvPr id="12" name="Rectangle 11"/>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42632079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1580707" y="1366446"/>
            <a:ext cx="6096000" cy="4321696"/>
          </a:xfrm>
          <a:prstGeom prst="rect">
            <a:avLst/>
          </a:prstGeom>
        </p:spPr>
        <p:txBody>
          <a:bodyPr>
            <a:spAutoFit/>
          </a:bodyPr>
          <a:lstStyle/>
          <a:p>
            <a:pPr marL="12700" marR="5715" indent="3226435">
              <a:lnSpc>
                <a:spcPct val="135700"/>
              </a:lnSpc>
              <a:spcBef>
                <a:spcPts val="100"/>
              </a:spcBef>
            </a:pPr>
            <a:r>
              <a:rPr lang="en-US" sz="2000" spc="-30" dirty="0">
                <a:latin typeface="Times New Roman"/>
                <a:cs typeface="Times New Roman"/>
              </a:rPr>
              <a:t>Finally, </a:t>
            </a:r>
            <a:r>
              <a:rPr lang="en-US" sz="2000" dirty="0">
                <a:latin typeface="Times New Roman"/>
                <a:cs typeface="Times New Roman"/>
              </a:rPr>
              <a:t>attach</a:t>
            </a:r>
            <a:r>
              <a:rPr lang="en-US" sz="2000" spc="-30" dirty="0">
                <a:latin typeface="Times New Roman"/>
                <a:cs typeface="Times New Roman"/>
              </a:rPr>
              <a:t> </a:t>
            </a:r>
            <a:r>
              <a:rPr lang="en-US" sz="2000" spc="15" dirty="0">
                <a:latin typeface="Times New Roman"/>
                <a:cs typeface="Times New Roman"/>
              </a:rPr>
              <a:t>the</a:t>
            </a:r>
            <a:r>
              <a:rPr lang="en-US" sz="2000" spc="-30" dirty="0">
                <a:latin typeface="Times New Roman"/>
                <a:cs typeface="Times New Roman"/>
              </a:rPr>
              <a:t> </a:t>
            </a:r>
            <a:r>
              <a:rPr lang="en-US" sz="2000" spc="-15" dirty="0">
                <a:latin typeface="Times New Roman"/>
                <a:cs typeface="Times New Roman"/>
              </a:rPr>
              <a:t>system</a:t>
            </a:r>
            <a:r>
              <a:rPr lang="en-US" sz="2000" spc="-30" dirty="0">
                <a:latin typeface="Times New Roman"/>
                <a:cs typeface="Times New Roman"/>
              </a:rPr>
              <a:t> </a:t>
            </a:r>
            <a:r>
              <a:rPr lang="en-US" sz="2000" spc="15" dirty="0">
                <a:latin typeface="Times New Roman"/>
                <a:cs typeface="Times New Roman"/>
              </a:rPr>
              <a:t>to</a:t>
            </a:r>
            <a:r>
              <a:rPr lang="en-US" sz="2000" spc="-30" dirty="0">
                <a:latin typeface="Times New Roman"/>
                <a:cs typeface="Times New Roman"/>
              </a:rPr>
              <a:t> </a:t>
            </a:r>
            <a:r>
              <a:rPr lang="en-US" sz="2000" spc="-10" dirty="0">
                <a:latin typeface="Times New Roman"/>
                <a:cs typeface="Times New Roman"/>
              </a:rPr>
              <a:t>a</a:t>
            </a:r>
            <a:r>
              <a:rPr lang="en-US" sz="2000" spc="-30" dirty="0">
                <a:latin typeface="Times New Roman"/>
                <a:cs typeface="Times New Roman"/>
              </a:rPr>
              <a:t> </a:t>
            </a:r>
            <a:r>
              <a:rPr lang="en-US" sz="2000" spc="5" dirty="0">
                <a:latin typeface="Times New Roman"/>
                <a:cs typeface="Times New Roman"/>
              </a:rPr>
              <a:t>subscription</a:t>
            </a:r>
            <a:r>
              <a:rPr lang="en-US" sz="2000" spc="-30" dirty="0">
                <a:latin typeface="Times New Roman"/>
                <a:cs typeface="Times New Roman"/>
              </a:rPr>
              <a:t> </a:t>
            </a:r>
            <a:r>
              <a:rPr lang="en-US" sz="2000" spc="-10" dirty="0">
                <a:latin typeface="Times New Roman"/>
                <a:cs typeface="Times New Roman"/>
              </a:rPr>
              <a:t>service</a:t>
            </a:r>
            <a:r>
              <a:rPr lang="en-US" sz="2000" spc="-30" dirty="0">
                <a:latin typeface="Times New Roman"/>
                <a:cs typeface="Times New Roman"/>
              </a:rPr>
              <a:t> </a:t>
            </a:r>
            <a:r>
              <a:rPr lang="en-US" sz="2000" spc="-20" dirty="0">
                <a:latin typeface="Times New Roman"/>
                <a:cs typeface="Times New Roman"/>
              </a:rPr>
              <a:t>as</a:t>
            </a:r>
            <a:r>
              <a:rPr lang="en-US" sz="2000" spc="-25" dirty="0">
                <a:latin typeface="Times New Roman"/>
                <a:cs typeface="Times New Roman"/>
              </a:rPr>
              <a:t> </a:t>
            </a:r>
            <a:r>
              <a:rPr lang="en-US" sz="2000" spc="-35" dirty="0">
                <a:latin typeface="Times New Roman"/>
                <a:cs typeface="Times New Roman"/>
              </a:rPr>
              <a:t>follows:</a:t>
            </a:r>
            <a:endParaRPr lang="en-US" sz="2000" dirty="0">
              <a:latin typeface="Times New Roman"/>
              <a:cs typeface="Times New Roman"/>
            </a:endParaRPr>
          </a:p>
          <a:p>
            <a:pPr marL="12700" marR="3137535">
              <a:lnSpc>
                <a:spcPct val="121700"/>
              </a:lnSpc>
              <a:spcBef>
                <a:spcPts val="90"/>
              </a:spcBef>
            </a:pPr>
            <a:r>
              <a:rPr lang="en-US" sz="2000" dirty="0">
                <a:latin typeface="Courier New"/>
                <a:cs typeface="Courier New"/>
              </a:rPr>
              <a:t># </a:t>
            </a:r>
            <a:r>
              <a:rPr lang="en-US" sz="2000" spc="-5" dirty="0">
                <a:latin typeface="Courier New"/>
                <a:cs typeface="Courier New"/>
              </a:rPr>
              <a:t>subscription-manager attach --auto </a:t>
            </a:r>
            <a:r>
              <a:rPr lang="en-US" sz="2000" spc="-530" dirty="0">
                <a:latin typeface="Courier New"/>
                <a:cs typeface="Courier New"/>
              </a:rPr>
              <a:t> </a:t>
            </a:r>
            <a:r>
              <a:rPr lang="en-US" sz="2000" spc="-5" dirty="0">
                <a:latin typeface="Courier New"/>
                <a:cs typeface="Courier New"/>
              </a:rPr>
              <a:t>Installed</a:t>
            </a:r>
            <a:r>
              <a:rPr lang="en-US" sz="2000" spc="-20" dirty="0">
                <a:latin typeface="Courier New"/>
                <a:cs typeface="Courier New"/>
              </a:rPr>
              <a:t> </a:t>
            </a:r>
            <a:r>
              <a:rPr lang="en-US" sz="2000" spc="-5" dirty="0">
                <a:latin typeface="Courier New"/>
                <a:cs typeface="Courier New"/>
              </a:rPr>
              <a:t>Product</a:t>
            </a:r>
            <a:r>
              <a:rPr lang="en-US" sz="2000" spc="-20" dirty="0">
                <a:latin typeface="Courier New"/>
                <a:cs typeface="Courier New"/>
              </a:rPr>
              <a:t> </a:t>
            </a:r>
            <a:r>
              <a:rPr lang="en-US" sz="2000" spc="-5" dirty="0">
                <a:latin typeface="Courier New"/>
                <a:cs typeface="Courier New"/>
              </a:rPr>
              <a:t>Current</a:t>
            </a:r>
            <a:r>
              <a:rPr lang="en-US" sz="2000" spc="-20" dirty="0">
                <a:latin typeface="Courier New"/>
                <a:cs typeface="Courier New"/>
              </a:rPr>
              <a:t> </a:t>
            </a:r>
            <a:r>
              <a:rPr lang="en-US" sz="2000" spc="-5" dirty="0">
                <a:latin typeface="Courier New"/>
                <a:cs typeface="Courier New"/>
              </a:rPr>
              <a:t>Status:</a:t>
            </a:r>
            <a:endParaRPr lang="en-US" sz="2000" dirty="0">
              <a:latin typeface="Courier New"/>
              <a:cs typeface="Courier New"/>
            </a:endParaRPr>
          </a:p>
          <a:p>
            <a:pPr marL="12700" marR="2245995">
              <a:lnSpc>
                <a:spcPct val="121700"/>
              </a:lnSpc>
              <a:tabLst>
                <a:tab pos="972185" algn="l"/>
              </a:tabLst>
            </a:pPr>
            <a:r>
              <a:rPr lang="en-US" sz="2000" spc="-5" dirty="0">
                <a:latin typeface="Courier New"/>
                <a:cs typeface="Courier New"/>
              </a:rPr>
              <a:t>Product Name: Red Hat Enterprise Linux for x86_64 </a:t>
            </a:r>
            <a:r>
              <a:rPr lang="en-US" sz="2000" spc="-530" dirty="0">
                <a:latin typeface="Courier New"/>
                <a:cs typeface="Courier New"/>
              </a:rPr>
              <a:t> </a:t>
            </a:r>
            <a:r>
              <a:rPr lang="en-US" sz="2000" spc="-5" dirty="0">
                <a:latin typeface="Courier New"/>
                <a:cs typeface="Courier New"/>
              </a:rPr>
              <a:t>Status:	</a:t>
            </a:r>
            <a:r>
              <a:rPr lang="en-US" sz="2000" spc="-5" dirty="0" smtClean="0">
                <a:latin typeface="Courier New"/>
                <a:cs typeface="Courier New"/>
              </a:rPr>
              <a:t>Subscribed</a:t>
            </a:r>
            <a:endParaRPr lang="en-US" sz="2000" dirty="0">
              <a:latin typeface="Courier New"/>
              <a:cs typeface="Courier New"/>
            </a:endParaRPr>
          </a:p>
        </p:txBody>
      </p:sp>
      <p:sp>
        <p:nvSpPr>
          <p:cNvPr id="13" name="Rectangle 12"/>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33630152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1516911" y="1690688"/>
            <a:ext cx="10200168" cy="4154984"/>
          </a:xfrm>
          <a:prstGeom prst="rect">
            <a:avLst/>
          </a:prstGeom>
        </p:spPr>
        <p:txBody>
          <a:bodyPr wrap="square">
            <a:spAutoFit/>
          </a:bodyPr>
          <a:lstStyle/>
          <a:p>
            <a:pPr marL="264160" lvl="1" indent="-252095">
              <a:spcBef>
                <a:spcPts val="335"/>
              </a:spcBef>
              <a:buAutoNum type="arabicPeriod" startAt="7"/>
              <a:tabLst>
                <a:tab pos="264795" algn="l"/>
              </a:tabLst>
            </a:pPr>
            <a:r>
              <a:rPr lang="en-US" sz="2400" b="1" spc="-5" dirty="0">
                <a:solidFill>
                  <a:srgbClr val="FF0000"/>
                </a:solidFill>
                <a:latin typeface="Times New Roman"/>
                <a:cs typeface="Times New Roman"/>
              </a:rPr>
              <a:t>Installing</a:t>
            </a:r>
            <a:r>
              <a:rPr lang="en-US" sz="2400" b="1" spc="-65" dirty="0">
                <a:solidFill>
                  <a:srgbClr val="FF0000"/>
                </a:solidFill>
                <a:latin typeface="Times New Roman"/>
                <a:cs typeface="Times New Roman"/>
              </a:rPr>
              <a:t> </a:t>
            </a:r>
            <a:r>
              <a:rPr lang="en-US" sz="2400" b="1" spc="-5" dirty="0">
                <a:solidFill>
                  <a:srgbClr val="FF0000"/>
                </a:solidFill>
                <a:latin typeface="Times New Roman"/>
                <a:cs typeface="Times New Roman"/>
              </a:rPr>
              <a:t>Updates</a:t>
            </a:r>
            <a:endParaRPr lang="en-US" sz="2400" b="1" dirty="0">
              <a:solidFill>
                <a:srgbClr val="FF0000"/>
              </a:solidFill>
              <a:latin typeface="Times New Roman"/>
              <a:cs typeface="Times New Roman"/>
            </a:endParaRPr>
          </a:p>
          <a:p>
            <a:pPr marL="12700" marR="5715" algn="just">
              <a:spcBef>
                <a:spcPts val="330"/>
              </a:spcBef>
            </a:pPr>
            <a:r>
              <a:rPr lang="en-US" sz="2000" spc="-45" dirty="0">
                <a:latin typeface="Times New Roman"/>
                <a:cs typeface="Times New Roman"/>
              </a:rPr>
              <a:t>As </a:t>
            </a:r>
            <a:r>
              <a:rPr lang="en-US" sz="2000" dirty="0">
                <a:latin typeface="Times New Roman"/>
                <a:cs typeface="Times New Roman"/>
              </a:rPr>
              <a:t>with </a:t>
            </a:r>
            <a:r>
              <a:rPr lang="en-US" sz="2000" spc="10" dirty="0">
                <a:latin typeface="Times New Roman"/>
                <a:cs typeface="Times New Roman"/>
              </a:rPr>
              <a:t>most </a:t>
            </a:r>
            <a:r>
              <a:rPr lang="en-US" sz="2000" spc="5" dirty="0">
                <a:latin typeface="Times New Roman"/>
                <a:cs typeface="Times New Roman"/>
              </a:rPr>
              <a:t>operating </a:t>
            </a:r>
            <a:r>
              <a:rPr lang="en-US" sz="2000" spc="-15" dirty="0">
                <a:latin typeface="Times New Roman"/>
                <a:cs typeface="Times New Roman"/>
              </a:rPr>
              <a:t>systems </a:t>
            </a:r>
            <a:r>
              <a:rPr lang="en-US" sz="2000" spc="-20" dirty="0">
                <a:latin typeface="Times New Roman"/>
                <a:cs typeface="Times New Roman"/>
              </a:rPr>
              <a:t>today, </a:t>
            </a:r>
            <a:r>
              <a:rPr lang="en-US" sz="2000" spc="-5" dirty="0">
                <a:latin typeface="Times New Roman"/>
                <a:cs typeface="Times New Roman"/>
              </a:rPr>
              <a:t>each </a:t>
            </a:r>
            <a:r>
              <a:rPr lang="en-US" sz="2000" spc="10" dirty="0">
                <a:latin typeface="Times New Roman"/>
                <a:cs typeface="Times New Roman"/>
              </a:rPr>
              <a:t>particular </a:t>
            </a:r>
            <a:r>
              <a:rPr lang="en-US" sz="2000" spc="-15" dirty="0">
                <a:latin typeface="Times New Roman"/>
                <a:cs typeface="Times New Roman"/>
              </a:rPr>
              <a:t>release </a:t>
            </a:r>
            <a:r>
              <a:rPr lang="en-US" sz="2000" spc="-25" dirty="0">
                <a:latin typeface="Times New Roman"/>
                <a:cs typeface="Times New Roman"/>
              </a:rPr>
              <a:t>of </a:t>
            </a:r>
            <a:r>
              <a:rPr lang="en-US" sz="2000" spc="-10" dirty="0">
                <a:latin typeface="Times New Roman"/>
                <a:cs typeface="Times New Roman"/>
              </a:rPr>
              <a:t>a </a:t>
            </a:r>
            <a:r>
              <a:rPr lang="en-US" sz="2000" spc="-35" dirty="0">
                <a:latin typeface="Times New Roman"/>
                <a:cs typeface="Times New Roman"/>
              </a:rPr>
              <a:t>RHEL </a:t>
            </a:r>
            <a:r>
              <a:rPr lang="en-US" sz="2000" spc="10" dirty="0">
                <a:latin typeface="Times New Roman"/>
                <a:cs typeface="Times New Roman"/>
              </a:rPr>
              <a:t>distribution </a:t>
            </a:r>
            <a:r>
              <a:rPr lang="en-US" sz="2000" dirty="0">
                <a:latin typeface="Times New Roman"/>
                <a:cs typeface="Times New Roman"/>
              </a:rPr>
              <a:t>continues </a:t>
            </a:r>
            <a:r>
              <a:rPr lang="en-US" sz="2000" spc="5" dirty="0">
                <a:latin typeface="Times New Roman"/>
                <a:cs typeface="Times New Roman"/>
              </a:rPr>
              <a:t> </a:t>
            </a:r>
            <a:r>
              <a:rPr lang="en-US" sz="2000" spc="15" dirty="0">
                <a:latin typeface="Times New Roman"/>
                <a:cs typeface="Times New Roman"/>
              </a:rPr>
              <a:t>to </a:t>
            </a:r>
            <a:r>
              <a:rPr lang="en-US" sz="2000" spc="-35" dirty="0">
                <a:latin typeface="Times New Roman"/>
                <a:cs typeface="Times New Roman"/>
              </a:rPr>
              <a:t>evolve </a:t>
            </a:r>
            <a:r>
              <a:rPr lang="en-US" sz="2000" spc="-10" dirty="0">
                <a:latin typeface="Times New Roman"/>
                <a:cs typeface="Times New Roman"/>
              </a:rPr>
              <a:t>after </a:t>
            </a:r>
            <a:r>
              <a:rPr lang="en-US" sz="2000" dirty="0">
                <a:latin typeface="Times New Roman"/>
                <a:cs typeface="Times New Roman"/>
              </a:rPr>
              <a:t>it </a:t>
            </a:r>
            <a:r>
              <a:rPr lang="en-US" sz="2000" spc="-5" dirty="0">
                <a:latin typeface="Times New Roman"/>
                <a:cs typeface="Times New Roman"/>
              </a:rPr>
              <a:t>has </a:t>
            </a:r>
            <a:r>
              <a:rPr lang="en-US" sz="2000" spc="5" dirty="0">
                <a:latin typeface="Times New Roman"/>
                <a:cs typeface="Times New Roman"/>
              </a:rPr>
              <a:t>been </a:t>
            </a:r>
            <a:r>
              <a:rPr lang="en-US" sz="2000" spc="-10" dirty="0">
                <a:latin typeface="Times New Roman"/>
                <a:cs typeface="Times New Roman"/>
              </a:rPr>
              <a:t>released </a:t>
            </a:r>
            <a:r>
              <a:rPr lang="en-US" sz="2000" spc="15" dirty="0">
                <a:latin typeface="Times New Roman"/>
                <a:cs typeface="Times New Roman"/>
              </a:rPr>
              <a:t>to the </a:t>
            </a:r>
            <a:r>
              <a:rPr lang="en-US" sz="2000" spc="-10" dirty="0">
                <a:latin typeface="Times New Roman"/>
                <a:cs typeface="Times New Roman"/>
              </a:rPr>
              <a:t>public. </a:t>
            </a:r>
            <a:r>
              <a:rPr lang="en-US" sz="2000" spc="-25" dirty="0">
                <a:latin typeface="Times New Roman"/>
                <a:cs typeface="Times New Roman"/>
              </a:rPr>
              <a:t>This </a:t>
            </a:r>
            <a:r>
              <a:rPr lang="en-US" sz="2000" spc="-15" dirty="0">
                <a:latin typeface="Times New Roman"/>
                <a:cs typeface="Times New Roman"/>
              </a:rPr>
              <a:t>generally </a:t>
            </a:r>
            <a:r>
              <a:rPr lang="en-US" sz="2000" spc="-10" dirty="0">
                <a:latin typeface="Times New Roman"/>
                <a:cs typeface="Times New Roman"/>
              </a:rPr>
              <a:t>takes </a:t>
            </a:r>
            <a:r>
              <a:rPr lang="en-US" sz="2000" spc="15" dirty="0">
                <a:latin typeface="Times New Roman"/>
                <a:cs typeface="Times New Roman"/>
              </a:rPr>
              <a:t>the </a:t>
            </a:r>
            <a:r>
              <a:rPr lang="en-US" sz="2000" spc="5" dirty="0">
                <a:latin typeface="Times New Roman"/>
                <a:cs typeface="Times New Roman"/>
              </a:rPr>
              <a:t>form </a:t>
            </a:r>
            <a:r>
              <a:rPr lang="en-US" sz="2000" spc="-25" dirty="0">
                <a:latin typeface="Times New Roman"/>
                <a:cs typeface="Times New Roman"/>
              </a:rPr>
              <a:t>of </a:t>
            </a:r>
            <a:r>
              <a:rPr lang="en-US" sz="2000" spc="-5" dirty="0">
                <a:latin typeface="Times New Roman"/>
                <a:cs typeface="Times New Roman"/>
              </a:rPr>
              <a:t>bug </a:t>
            </a:r>
            <a:r>
              <a:rPr lang="en-US" sz="2000" spc="-40" dirty="0">
                <a:latin typeface="Times New Roman"/>
                <a:cs typeface="Times New Roman"/>
              </a:rPr>
              <a:t>fixes </a:t>
            </a:r>
            <a:r>
              <a:rPr lang="en-US" sz="2000" spc="20" dirty="0">
                <a:latin typeface="Times New Roman"/>
                <a:cs typeface="Times New Roman"/>
              </a:rPr>
              <a:t>and </a:t>
            </a:r>
            <a:r>
              <a:rPr lang="en-US" sz="2000" spc="25" dirty="0">
                <a:latin typeface="Times New Roman"/>
                <a:cs typeface="Times New Roman"/>
              </a:rPr>
              <a:t> </a:t>
            </a:r>
            <a:r>
              <a:rPr lang="en-US" sz="2000" spc="-5" dirty="0">
                <a:latin typeface="Times New Roman"/>
                <a:cs typeface="Times New Roman"/>
              </a:rPr>
              <a:t>security </a:t>
            </a:r>
            <a:r>
              <a:rPr lang="en-US" sz="2000" dirty="0">
                <a:latin typeface="Times New Roman"/>
                <a:cs typeface="Times New Roman"/>
              </a:rPr>
              <a:t>updates </a:t>
            </a:r>
            <a:r>
              <a:rPr lang="en-US" sz="2000" spc="5" dirty="0">
                <a:latin typeface="Times New Roman"/>
                <a:cs typeface="Times New Roman"/>
              </a:rPr>
              <a:t>and, </a:t>
            </a:r>
            <a:r>
              <a:rPr lang="en-US" sz="2000" spc="-20" dirty="0">
                <a:latin typeface="Times New Roman"/>
                <a:cs typeface="Times New Roman"/>
              </a:rPr>
              <a:t>occasionally, </a:t>
            </a:r>
            <a:r>
              <a:rPr lang="en-US" sz="2000" spc="-5" dirty="0">
                <a:latin typeface="Times New Roman"/>
                <a:cs typeface="Times New Roman"/>
              </a:rPr>
              <a:t>new </a:t>
            </a:r>
            <a:r>
              <a:rPr lang="en-US" sz="2000" spc="-10" dirty="0">
                <a:latin typeface="Times New Roman"/>
                <a:cs typeface="Times New Roman"/>
              </a:rPr>
              <a:t>features </a:t>
            </a:r>
            <a:r>
              <a:rPr lang="en-US" sz="2000" spc="15" dirty="0">
                <a:latin typeface="Times New Roman"/>
                <a:cs typeface="Times New Roman"/>
              </a:rPr>
              <a:t>that </a:t>
            </a:r>
            <a:r>
              <a:rPr lang="en-US" sz="2000" spc="-15" dirty="0">
                <a:latin typeface="Times New Roman"/>
                <a:cs typeface="Times New Roman"/>
              </a:rPr>
              <a:t>may </a:t>
            </a:r>
            <a:r>
              <a:rPr lang="en-US" sz="2000" spc="-5" dirty="0">
                <a:latin typeface="Times New Roman"/>
                <a:cs typeface="Times New Roman"/>
              </a:rPr>
              <a:t>be </a:t>
            </a:r>
            <a:r>
              <a:rPr lang="en-US" sz="2000" spc="5" dirty="0">
                <a:latin typeface="Times New Roman"/>
                <a:cs typeface="Times New Roman"/>
              </a:rPr>
              <a:t>downloaded </a:t>
            </a:r>
            <a:r>
              <a:rPr lang="en-US" sz="2000" spc="-10" dirty="0">
                <a:latin typeface="Times New Roman"/>
                <a:cs typeface="Times New Roman"/>
              </a:rPr>
              <a:t>over </a:t>
            </a:r>
            <a:r>
              <a:rPr lang="en-US" sz="2000" spc="15" dirty="0">
                <a:latin typeface="Times New Roman"/>
                <a:cs typeface="Times New Roman"/>
              </a:rPr>
              <a:t>the internet </a:t>
            </a:r>
            <a:r>
              <a:rPr lang="en-US" sz="2000" spc="20" dirty="0">
                <a:latin typeface="Times New Roman"/>
                <a:cs typeface="Times New Roman"/>
              </a:rPr>
              <a:t>and </a:t>
            </a:r>
            <a:r>
              <a:rPr lang="en-US" sz="2000" spc="25" dirty="0">
                <a:latin typeface="Times New Roman"/>
                <a:cs typeface="Times New Roman"/>
              </a:rPr>
              <a:t> </a:t>
            </a:r>
            <a:r>
              <a:rPr lang="en-US" sz="2000" spc="-5" dirty="0">
                <a:latin typeface="Times New Roman"/>
                <a:cs typeface="Times New Roman"/>
              </a:rPr>
              <a:t>installed</a:t>
            </a:r>
            <a:r>
              <a:rPr lang="en-US" sz="2000" spc="-35" dirty="0">
                <a:latin typeface="Times New Roman"/>
                <a:cs typeface="Times New Roman"/>
              </a:rPr>
              <a:t> </a:t>
            </a:r>
            <a:r>
              <a:rPr lang="en-US" sz="2000" spc="25" dirty="0">
                <a:latin typeface="Times New Roman"/>
                <a:cs typeface="Times New Roman"/>
              </a:rPr>
              <a:t>on</a:t>
            </a:r>
            <a:r>
              <a:rPr lang="en-US" sz="2000" spc="-30" dirty="0">
                <a:latin typeface="Times New Roman"/>
                <a:cs typeface="Times New Roman"/>
              </a:rPr>
              <a:t> </a:t>
            </a:r>
            <a:r>
              <a:rPr lang="en-US" sz="2000" dirty="0">
                <a:latin typeface="Times New Roman"/>
                <a:cs typeface="Times New Roman"/>
              </a:rPr>
              <a:t>your</a:t>
            </a:r>
            <a:r>
              <a:rPr lang="en-US" sz="2000" spc="-30" dirty="0">
                <a:latin typeface="Times New Roman"/>
                <a:cs typeface="Times New Roman"/>
              </a:rPr>
              <a:t> </a:t>
            </a:r>
            <a:r>
              <a:rPr lang="en-US" sz="2000" spc="-15" dirty="0">
                <a:latin typeface="Times New Roman"/>
                <a:cs typeface="Times New Roman"/>
              </a:rPr>
              <a:t>system.</a:t>
            </a:r>
            <a:endParaRPr lang="en-US" sz="2000" dirty="0">
              <a:latin typeface="Times New Roman"/>
              <a:cs typeface="Times New Roman"/>
            </a:endParaRPr>
          </a:p>
          <a:p>
            <a:pPr marL="12700" marR="5715" algn="just">
              <a:spcBef>
                <a:spcPts val="755"/>
              </a:spcBef>
            </a:pPr>
            <a:r>
              <a:rPr lang="en-US" sz="2000" spc="-25" dirty="0">
                <a:latin typeface="Times New Roman"/>
                <a:cs typeface="Times New Roman"/>
              </a:rPr>
              <a:t>Best</a:t>
            </a:r>
            <a:r>
              <a:rPr lang="en-US" sz="2000" spc="-60" dirty="0">
                <a:latin typeface="Times New Roman"/>
                <a:cs typeface="Times New Roman"/>
              </a:rPr>
              <a:t> </a:t>
            </a:r>
            <a:r>
              <a:rPr lang="en-US" sz="2000" spc="-5" dirty="0">
                <a:latin typeface="Times New Roman"/>
                <a:cs typeface="Times New Roman"/>
              </a:rPr>
              <a:t>practices</a:t>
            </a:r>
            <a:r>
              <a:rPr lang="en-US" sz="2000" spc="-60" dirty="0">
                <a:latin typeface="Times New Roman"/>
                <a:cs typeface="Times New Roman"/>
              </a:rPr>
              <a:t> </a:t>
            </a:r>
            <a:r>
              <a:rPr lang="en-US" sz="2000" dirty="0">
                <a:latin typeface="Times New Roman"/>
                <a:cs typeface="Times New Roman"/>
              </a:rPr>
              <a:t>dictate</a:t>
            </a:r>
            <a:r>
              <a:rPr lang="en-US" sz="2000" spc="-60" dirty="0">
                <a:latin typeface="Times New Roman"/>
                <a:cs typeface="Times New Roman"/>
              </a:rPr>
              <a:t> </a:t>
            </a:r>
            <a:r>
              <a:rPr lang="en-US" sz="2000" spc="15" dirty="0">
                <a:latin typeface="Times New Roman"/>
                <a:cs typeface="Times New Roman"/>
              </a:rPr>
              <a:t>that</a:t>
            </a:r>
            <a:r>
              <a:rPr lang="en-US" sz="2000" spc="-55" dirty="0">
                <a:latin typeface="Times New Roman"/>
                <a:cs typeface="Times New Roman"/>
              </a:rPr>
              <a:t> </a:t>
            </a:r>
            <a:r>
              <a:rPr lang="en-US" sz="2000" spc="15" dirty="0">
                <a:latin typeface="Times New Roman"/>
                <a:cs typeface="Times New Roman"/>
              </a:rPr>
              <a:t>the</a:t>
            </a:r>
            <a:r>
              <a:rPr lang="en-US" sz="2000" spc="-60" dirty="0">
                <a:latin typeface="Times New Roman"/>
                <a:cs typeface="Times New Roman"/>
              </a:rPr>
              <a:t> </a:t>
            </a:r>
            <a:r>
              <a:rPr lang="en-US" sz="2000" spc="-15" dirty="0">
                <a:latin typeface="Times New Roman"/>
                <a:cs typeface="Times New Roman"/>
              </a:rPr>
              <a:t>first</a:t>
            </a:r>
            <a:r>
              <a:rPr lang="en-US" sz="2000" spc="-60" dirty="0">
                <a:latin typeface="Times New Roman"/>
                <a:cs typeface="Times New Roman"/>
              </a:rPr>
              <a:t> </a:t>
            </a:r>
            <a:r>
              <a:rPr lang="en-US" sz="2000" spc="-5" dirty="0">
                <a:latin typeface="Times New Roman"/>
                <a:cs typeface="Times New Roman"/>
              </a:rPr>
              <a:t>step</a:t>
            </a:r>
            <a:r>
              <a:rPr lang="en-US" sz="2000" spc="-60" dirty="0">
                <a:latin typeface="Times New Roman"/>
                <a:cs typeface="Times New Roman"/>
              </a:rPr>
              <a:t> </a:t>
            </a:r>
            <a:r>
              <a:rPr lang="en-US" sz="2000" spc="-10" dirty="0">
                <a:latin typeface="Times New Roman"/>
                <a:cs typeface="Times New Roman"/>
              </a:rPr>
              <a:t>after</a:t>
            </a:r>
            <a:r>
              <a:rPr lang="en-US" sz="2000" spc="-55" dirty="0">
                <a:latin typeface="Times New Roman"/>
                <a:cs typeface="Times New Roman"/>
              </a:rPr>
              <a:t> </a:t>
            </a:r>
            <a:r>
              <a:rPr lang="en-US" sz="2000" spc="-5" dirty="0">
                <a:latin typeface="Times New Roman"/>
                <a:cs typeface="Times New Roman"/>
              </a:rPr>
              <a:t>installing</a:t>
            </a:r>
            <a:r>
              <a:rPr lang="en-US" sz="2000" spc="-60" dirty="0">
                <a:latin typeface="Times New Roman"/>
                <a:cs typeface="Times New Roman"/>
              </a:rPr>
              <a:t> </a:t>
            </a:r>
            <a:r>
              <a:rPr lang="en-US" sz="2000" spc="-35" dirty="0">
                <a:latin typeface="Times New Roman"/>
                <a:cs typeface="Times New Roman"/>
              </a:rPr>
              <a:t>RHEL</a:t>
            </a:r>
            <a:r>
              <a:rPr lang="en-US" sz="2000" spc="-60" dirty="0">
                <a:latin typeface="Times New Roman"/>
                <a:cs typeface="Times New Roman"/>
              </a:rPr>
              <a:t> </a:t>
            </a:r>
            <a:r>
              <a:rPr lang="en-US" sz="2000" spc="-25" dirty="0">
                <a:latin typeface="Times New Roman"/>
                <a:cs typeface="Times New Roman"/>
              </a:rPr>
              <a:t>is</a:t>
            </a:r>
            <a:r>
              <a:rPr lang="en-US" sz="2000" spc="-55" dirty="0">
                <a:latin typeface="Times New Roman"/>
                <a:cs typeface="Times New Roman"/>
              </a:rPr>
              <a:t> </a:t>
            </a:r>
            <a:r>
              <a:rPr lang="en-US" sz="2000" spc="15" dirty="0">
                <a:latin typeface="Times New Roman"/>
                <a:cs typeface="Times New Roman"/>
              </a:rPr>
              <a:t>to</a:t>
            </a:r>
            <a:r>
              <a:rPr lang="en-US" sz="2000" spc="-60" dirty="0">
                <a:latin typeface="Times New Roman"/>
                <a:cs typeface="Times New Roman"/>
              </a:rPr>
              <a:t> </a:t>
            </a:r>
            <a:r>
              <a:rPr lang="en-US" sz="2000" dirty="0">
                <a:latin typeface="Times New Roman"/>
                <a:cs typeface="Times New Roman"/>
              </a:rPr>
              <a:t>make</a:t>
            </a:r>
            <a:r>
              <a:rPr lang="en-US" sz="2000" spc="-60" dirty="0">
                <a:latin typeface="Times New Roman"/>
                <a:cs typeface="Times New Roman"/>
              </a:rPr>
              <a:t> </a:t>
            </a:r>
            <a:r>
              <a:rPr lang="en-US" sz="2000" dirty="0">
                <a:latin typeface="Times New Roman"/>
                <a:cs typeface="Times New Roman"/>
              </a:rPr>
              <a:t>sure</a:t>
            </a:r>
            <a:r>
              <a:rPr lang="en-US" sz="2000" spc="-60" dirty="0">
                <a:latin typeface="Times New Roman"/>
                <a:cs typeface="Times New Roman"/>
              </a:rPr>
              <a:t> </a:t>
            </a:r>
            <a:r>
              <a:rPr lang="en-US" sz="2000" spc="-15" dirty="0">
                <a:latin typeface="Times New Roman"/>
                <a:cs typeface="Times New Roman"/>
              </a:rPr>
              <a:t>any</a:t>
            </a:r>
            <a:r>
              <a:rPr lang="en-US" sz="2000" spc="-55" dirty="0">
                <a:latin typeface="Times New Roman"/>
                <a:cs typeface="Times New Roman"/>
              </a:rPr>
              <a:t> </a:t>
            </a:r>
            <a:r>
              <a:rPr lang="en-US" sz="2000" spc="-25" dirty="0">
                <a:latin typeface="Times New Roman"/>
                <a:cs typeface="Times New Roman"/>
              </a:rPr>
              <a:t>available</a:t>
            </a:r>
            <a:r>
              <a:rPr lang="en-US" sz="2000" spc="-60" dirty="0">
                <a:latin typeface="Times New Roman"/>
                <a:cs typeface="Times New Roman"/>
              </a:rPr>
              <a:t> </a:t>
            </a:r>
            <a:r>
              <a:rPr lang="en-US" sz="2000" dirty="0">
                <a:latin typeface="Times New Roman"/>
                <a:cs typeface="Times New Roman"/>
              </a:rPr>
              <a:t>updates </a:t>
            </a:r>
            <a:r>
              <a:rPr lang="en-US" sz="2000" spc="-275" dirty="0">
                <a:latin typeface="Times New Roman"/>
                <a:cs typeface="Times New Roman"/>
              </a:rPr>
              <a:t> </a:t>
            </a:r>
            <a:r>
              <a:rPr lang="en-US" sz="2000" spc="-5" dirty="0">
                <a:latin typeface="Times New Roman"/>
                <a:cs typeface="Times New Roman"/>
              </a:rPr>
              <a:t>are applied </a:t>
            </a:r>
            <a:r>
              <a:rPr lang="en-US" sz="2000" spc="15" dirty="0">
                <a:latin typeface="Times New Roman"/>
                <a:cs typeface="Times New Roman"/>
              </a:rPr>
              <a:t>to the </a:t>
            </a:r>
            <a:r>
              <a:rPr lang="en-US" sz="2000" spc="-15" dirty="0">
                <a:latin typeface="Times New Roman"/>
                <a:cs typeface="Times New Roman"/>
              </a:rPr>
              <a:t>system. </a:t>
            </a:r>
            <a:r>
              <a:rPr lang="en-US" sz="2000" spc="-25" dirty="0">
                <a:latin typeface="Times New Roman"/>
                <a:cs typeface="Times New Roman"/>
              </a:rPr>
              <a:t>This </a:t>
            </a:r>
            <a:r>
              <a:rPr lang="en-US" sz="2000" dirty="0">
                <a:latin typeface="Times New Roman"/>
                <a:cs typeface="Times New Roman"/>
              </a:rPr>
              <a:t>can </a:t>
            </a:r>
            <a:r>
              <a:rPr lang="en-US" sz="2000" spc="-5" dirty="0">
                <a:latin typeface="Times New Roman"/>
                <a:cs typeface="Times New Roman"/>
              </a:rPr>
              <a:t>be </a:t>
            </a:r>
            <a:r>
              <a:rPr lang="en-US" sz="2000" spc="-10" dirty="0">
                <a:latin typeface="Times New Roman"/>
                <a:cs typeface="Times New Roman"/>
              </a:rPr>
              <a:t>achieved </a:t>
            </a:r>
            <a:r>
              <a:rPr lang="en-US" sz="2000" spc="-20" dirty="0">
                <a:latin typeface="Times New Roman"/>
                <a:cs typeface="Times New Roman"/>
              </a:rPr>
              <a:t>via </a:t>
            </a:r>
            <a:r>
              <a:rPr lang="en-US" sz="2000" spc="15" dirty="0">
                <a:latin typeface="Times New Roman"/>
                <a:cs typeface="Times New Roman"/>
              </a:rPr>
              <a:t>the </a:t>
            </a:r>
            <a:r>
              <a:rPr lang="en-US" sz="2000" spc="10" dirty="0">
                <a:latin typeface="Times New Roman"/>
                <a:cs typeface="Times New Roman"/>
              </a:rPr>
              <a:t>command-line </a:t>
            </a:r>
            <a:r>
              <a:rPr lang="en-US" sz="2000" spc="15" dirty="0">
                <a:latin typeface="Times New Roman"/>
                <a:cs typeface="Times New Roman"/>
              </a:rPr>
              <a:t>prompt </a:t>
            </a:r>
            <a:r>
              <a:rPr lang="en-US" sz="2000" spc="20" dirty="0">
                <a:latin typeface="Times New Roman"/>
                <a:cs typeface="Times New Roman"/>
              </a:rPr>
              <a:t>in </a:t>
            </a:r>
            <a:r>
              <a:rPr lang="en-US" sz="2000" spc="-10" dirty="0">
                <a:latin typeface="Times New Roman"/>
                <a:cs typeface="Times New Roman"/>
              </a:rPr>
              <a:t>a </a:t>
            </a:r>
            <a:r>
              <a:rPr lang="en-US" sz="2000" spc="-5" dirty="0">
                <a:latin typeface="Times New Roman"/>
                <a:cs typeface="Times New Roman"/>
              </a:rPr>
              <a:t>Terminal </a:t>
            </a:r>
            <a:r>
              <a:rPr lang="en-US" sz="2000" dirty="0">
                <a:latin typeface="Times New Roman"/>
                <a:cs typeface="Times New Roman"/>
              </a:rPr>
              <a:t> </a:t>
            </a:r>
            <a:r>
              <a:rPr lang="en-US" sz="2000" spc="-5" dirty="0">
                <a:latin typeface="Times New Roman"/>
                <a:cs typeface="Times New Roman"/>
              </a:rPr>
              <a:t>window </a:t>
            </a:r>
            <a:r>
              <a:rPr lang="en-US" sz="2000" dirty="0">
                <a:latin typeface="Times New Roman"/>
                <a:cs typeface="Times New Roman"/>
              </a:rPr>
              <a:t>using </a:t>
            </a:r>
            <a:r>
              <a:rPr lang="en-US" sz="2000" spc="15" dirty="0">
                <a:latin typeface="Times New Roman"/>
                <a:cs typeface="Times New Roman"/>
              </a:rPr>
              <a:t>the </a:t>
            </a:r>
            <a:r>
              <a:rPr lang="en-US" sz="2000" i="1" dirty="0" err="1">
                <a:latin typeface="Times New Roman"/>
                <a:cs typeface="Times New Roman"/>
              </a:rPr>
              <a:t>dnf</a:t>
            </a:r>
            <a:r>
              <a:rPr lang="en-US" sz="2000" i="1" dirty="0">
                <a:latin typeface="Times New Roman"/>
                <a:cs typeface="Times New Roman"/>
              </a:rPr>
              <a:t> </a:t>
            </a:r>
            <a:r>
              <a:rPr lang="en-US" sz="2000" spc="-15" dirty="0">
                <a:latin typeface="Times New Roman"/>
                <a:cs typeface="Times New Roman"/>
              </a:rPr>
              <a:t>package </a:t>
            </a:r>
            <a:r>
              <a:rPr lang="en-US" sz="2000" dirty="0">
                <a:latin typeface="Times New Roman"/>
                <a:cs typeface="Times New Roman"/>
              </a:rPr>
              <a:t>manager </a:t>
            </a:r>
            <a:r>
              <a:rPr lang="en-US" sz="2000" spc="-5" dirty="0">
                <a:latin typeface="Times New Roman"/>
                <a:cs typeface="Times New Roman"/>
              </a:rPr>
              <a:t>tool. </a:t>
            </a:r>
            <a:r>
              <a:rPr lang="en-US" sz="2000" spc="-50" dirty="0">
                <a:latin typeface="Times New Roman"/>
                <a:cs typeface="Times New Roman"/>
              </a:rPr>
              <a:t>To </a:t>
            </a:r>
            <a:r>
              <a:rPr lang="en-US" sz="2000" spc="-15" dirty="0">
                <a:latin typeface="Times New Roman"/>
                <a:cs typeface="Times New Roman"/>
              </a:rPr>
              <a:t>check </a:t>
            </a:r>
            <a:r>
              <a:rPr lang="en-US" sz="2000" spc="-10" dirty="0">
                <a:latin typeface="Times New Roman"/>
                <a:cs typeface="Times New Roman"/>
              </a:rPr>
              <a:t>for </a:t>
            </a:r>
            <a:r>
              <a:rPr lang="en-US" sz="2000" spc="15" dirty="0">
                <a:latin typeface="Times New Roman"/>
                <a:cs typeface="Times New Roman"/>
              </a:rPr>
              <a:t>the </a:t>
            </a:r>
            <a:r>
              <a:rPr lang="en-US" sz="2000" spc="-20" dirty="0">
                <a:latin typeface="Times New Roman"/>
                <a:cs typeface="Times New Roman"/>
              </a:rPr>
              <a:t>availability </a:t>
            </a:r>
            <a:r>
              <a:rPr lang="en-US" sz="2000" spc="-25" dirty="0">
                <a:latin typeface="Times New Roman"/>
                <a:cs typeface="Times New Roman"/>
              </a:rPr>
              <a:t>of </a:t>
            </a:r>
            <a:r>
              <a:rPr lang="en-US" sz="2000" dirty="0">
                <a:latin typeface="Times New Roman"/>
                <a:cs typeface="Times New Roman"/>
              </a:rPr>
              <a:t>updates, </a:t>
            </a:r>
            <a:r>
              <a:rPr lang="en-US" sz="2000" spc="-15" dirty="0">
                <a:latin typeface="Times New Roman"/>
                <a:cs typeface="Times New Roman"/>
              </a:rPr>
              <a:t>simply </a:t>
            </a:r>
            <a:r>
              <a:rPr lang="en-US" sz="2000" spc="45" dirty="0">
                <a:latin typeface="Times New Roman"/>
                <a:cs typeface="Times New Roman"/>
              </a:rPr>
              <a:t>run </a:t>
            </a:r>
            <a:r>
              <a:rPr lang="en-US" sz="2000" spc="-275" dirty="0">
                <a:latin typeface="Times New Roman"/>
                <a:cs typeface="Times New Roman"/>
              </a:rPr>
              <a:t> </a:t>
            </a:r>
            <a:r>
              <a:rPr lang="en-US" sz="2000" spc="15" dirty="0">
                <a:latin typeface="Times New Roman"/>
                <a:cs typeface="Times New Roman"/>
              </a:rPr>
              <a:t>the</a:t>
            </a:r>
            <a:r>
              <a:rPr lang="en-US" sz="2000" spc="-35" dirty="0">
                <a:latin typeface="Times New Roman"/>
                <a:cs typeface="Times New Roman"/>
              </a:rPr>
              <a:t> </a:t>
            </a:r>
            <a:r>
              <a:rPr lang="en-US" sz="2000" spc="-20" dirty="0">
                <a:latin typeface="Times New Roman"/>
                <a:cs typeface="Times New Roman"/>
              </a:rPr>
              <a:t>following</a:t>
            </a:r>
            <a:r>
              <a:rPr lang="en-US" sz="2000" spc="-30" dirty="0">
                <a:latin typeface="Times New Roman"/>
                <a:cs typeface="Times New Roman"/>
              </a:rPr>
              <a:t> </a:t>
            </a:r>
            <a:r>
              <a:rPr lang="en-US" sz="2000" spc="5" dirty="0">
                <a:latin typeface="Times New Roman"/>
                <a:cs typeface="Times New Roman"/>
              </a:rPr>
              <a:t>command:</a:t>
            </a:r>
            <a:endParaRPr lang="en-US" sz="2000" dirty="0">
              <a:latin typeface="Times New Roman"/>
              <a:cs typeface="Times New Roman"/>
            </a:endParaRPr>
          </a:p>
          <a:p>
            <a:pPr marL="12700">
              <a:spcBef>
                <a:spcPts val="325"/>
              </a:spcBef>
            </a:pPr>
            <a:r>
              <a:rPr lang="en-US" sz="2000" dirty="0">
                <a:latin typeface="Courier New"/>
                <a:cs typeface="Courier New"/>
              </a:rPr>
              <a:t>#</a:t>
            </a:r>
            <a:r>
              <a:rPr lang="en-US" sz="2000" spc="-45" dirty="0">
                <a:latin typeface="Courier New"/>
                <a:cs typeface="Courier New"/>
              </a:rPr>
              <a:t> </a:t>
            </a:r>
            <a:r>
              <a:rPr lang="en-US" sz="2000" spc="-5" dirty="0" err="1">
                <a:latin typeface="Courier New"/>
                <a:cs typeface="Courier New"/>
              </a:rPr>
              <a:t>dnf</a:t>
            </a:r>
            <a:r>
              <a:rPr lang="en-US" sz="2000" spc="-40" dirty="0">
                <a:latin typeface="Courier New"/>
                <a:cs typeface="Courier New"/>
              </a:rPr>
              <a:t> </a:t>
            </a:r>
            <a:r>
              <a:rPr lang="en-US" sz="2000" spc="-5" dirty="0">
                <a:latin typeface="Courier New"/>
                <a:cs typeface="Courier New"/>
              </a:rPr>
              <a:t>check-update</a:t>
            </a:r>
            <a:endParaRPr lang="en-US" sz="2000" dirty="0">
              <a:latin typeface="Courier New"/>
              <a:cs typeface="Courier New"/>
            </a:endParaRPr>
          </a:p>
          <a:p>
            <a:pPr marL="12700" algn="just">
              <a:spcBef>
                <a:spcPts val="665"/>
              </a:spcBef>
            </a:pPr>
            <a:r>
              <a:rPr lang="en-US" sz="2000" spc="-25" dirty="0">
                <a:latin typeface="Times New Roman"/>
                <a:cs typeface="Times New Roman"/>
              </a:rPr>
              <a:t>Any</a:t>
            </a:r>
            <a:r>
              <a:rPr lang="en-US" sz="2000" spc="-30" dirty="0">
                <a:latin typeface="Times New Roman"/>
                <a:cs typeface="Times New Roman"/>
              </a:rPr>
              <a:t> </a:t>
            </a:r>
            <a:r>
              <a:rPr lang="en-US" sz="2000" spc="10" dirty="0">
                <a:latin typeface="Times New Roman"/>
                <a:cs typeface="Times New Roman"/>
              </a:rPr>
              <a:t>pending</a:t>
            </a:r>
            <a:r>
              <a:rPr lang="en-US" sz="2000" spc="-25" dirty="0">
                <a:latin typeface="Times New Roman"/>
                <a:cs typeface="Times New Roman"/>
              </a:rPr>
              <a:t> </a:t>
            </a:r>
            <a:r>
              <a:rPr lang="en-US" sz="2000" dirty="0">
                <a:latin typeface="Times New Roman"/>
                <a:cs typeface="Times New Roman"/>
              </a:rPr>
              <a:t>updates</a:t>
            </a:r>
            <a:r>
              <a:rPr lang="en-US" sz="2000" spc="-25" dirty="0">
                <a:latin typeface="Times New Roman"/>
                <a:cs typeface="Times New Roman"/>
              </a:rPr>
              <a:t> </a:t>
            </a:r>
            <a:r>
              <a:rPr lang="en-US" sz="2000" spc="-15" dirty="0">
                <a:latin typeface="Times New Roman"/>
                <a:cs typeface="Times New Roman"/>
              </a:rPr>
              <a:t>may</a:t>
            </a:r>
            <a:r>
              <a:rPr lang="en-US" sz="2000" spc="-30" dirty="0">
                <a:latin typeface="Times New Roman"/>
                <a:cs typeface="Times New Roman"/>
              </a:rPr>
              <a:t> </a:t>
            </a:r>
            <a:r>
              <a:rPr lang="en-US" sz="2000" spc="-5" dirty="0">
                <a:latin typeface="Times New Roman"/>
                <a:cs typeface="Times New Roman"/>
              </a:rPr>
              <a:t>be</a:t>
            </a:r>
            <a:r>
              <a:rPr lang="en-US" sz="2000" spc="-25" dirty="0">
                <a:latin typeface="Times New Roman"/>
                <a:cs typeface="Times New Roman"/>
              </a:rPr>
              <a:t> </a:t>
            </a:r>
            <a:r>
              <a:rPr lang="en-US" sz="2000" spc="-10" dirty="0">
                <a:latin typeface="Times New Roman"/>
                <a:cs typeface="Times New Roman"/>
              </a:rPr>
              <a:t>applied,</a:t>
            </a:r>
            <a:r>
              <a:rPr lang="en-US" sz="2000" spc="-25" dirty="0">
                <a:latin typeface="Times New Roman"/>
                <a:cs typeface="Times New Roman"/>
              </a:rPr>
              <a:t> </a:t>
            </a:r>
            <a:r>
              <a:rPr lang="en-US" sz="2000" dirty="0">
                <a:latin typeface="Times New Roman"/>
                <a:cs typeface="Times New Roman"/>
              </a:rPr>
              <a:t>once</a:t>
            </a:r>
            <a:r>
              <a:rPr lang="en-US" sz="2000" spc="-25" dirty="0">
                <a:latin typeface="Times New Roman"/>
                <a:cs typeface="Times New Roman"/>
              </a:rPr>
              <a:t> </a:t>
            </a:r>
            <a:r>
              <a:rPr lang="en-US" sz="2000" spc="-10" dirty="0">
                <a:latin typeface="Times New Roman"/>
                <a:cs typeface="Times New Roman"/>
              </a:rPr>
              <a:t>again</a:t>
            </a:r>
            <a:r>
              <a:rPr lang="en-US" sz="2000" spc="-30" dirty="0">
                <a:latin typeface="Times New Roman"/>
                <a:cs typeface="Times New Roman"/>
              </a:rPr>
              <a:t> </a:t>
            </a:r>
            <a:r>
              <a:rPr lang="en-US" sz="2000" dirty="0">
                <a:latin typeface="Times New Roman"/>
                <a:cs typeface="Times New Roman"/>
              </a:rPr>
              <a:t>using</a:t>
            </a:r>
            <a:r>
              <a:rPr lang="en-US" sz="2000" spc="-25" dirty="0">
                <a:latin typeface="Times New Roman"/>
                <a:cs typeface="Times New Roman"/>
              </a:rPr>
              <a:t> </a:t>
            </a:r>
            <a:r>
              <a:rPr lang="en-US" sz="2000" spc="15" dirty="0">
                <a:latin typeface="Times New Roman"/>
                <a:cs typeface="Times New Roman"/>
              </a:rPr>
              <a:t>the</a:t>
            </a:r>
            <a:r>
              <a:rPr lang="en-US" sz="2000" spc="-25" dirty="0">
                <a:latin typeface="Times New Roman"/>
                <a:cs typeface="Times New Roman"/>
              </a:rPr>
              <a:t> </a:t>
            </a:r>
            <a:r>
              <a:rPr lang="en-US" sz="2000" i="1" dirty="0" err="1">
                <a:latin typeface="Times New Roman"/>
                <a:cs typeface="Times New Roman"/>
              </a:rPr>
              <a:t>dnf</a:t>
            </a:r>
            <a:r>
              <a:rPr lang="en-US" sz="2000" i="1" spc="-25" dirty="0">
                <a:latin typeface="Times New Roman"/>
                <a:cs typeface="Times New Roman"/>
              </a:rPr>
              <a:t> </a:t>
            </a:r>
            <a:r>
              <a:rPr lang="en-US" sz="2000" spc="-10" dirty="0">
                <a:latin typeface="Times New Roman"/>
                <a:cs typeface="Times New Roman"/>
              </a:rPr>
              <a:t>tool:</a:t>
            </a:r>
            <a:endParaRPr lang="en-US" sz="2000" dirty="0">
              <a:latin typeface="Times New Roman"/>
              <a:cs typeface="Times New Roman"/>
            </a:endParaRPr>
          </a:p>
          <a:p>
            <a:pPr marL="12700">
              <a:spcBef>
                <a:spcPts val="325"/>
              </a:spcBef>
            </a:pPr>
            <a:r>
              <a:rPr lang="en-US" sz="2000" dirty="0">
                <a:latin typeface="Courier New"/>
                <a:cs typeface="Courier New"/>
              </a:rPr>
              <a:t>#</a:t>
            </a:r>
            <a:r>
              <a:rPr lang="en-US" sz="2000" spc="-45" dirty="0">
                <a:latin typeface="Courier New"/>
                <a:cs typeface="Courier New"/>
              </a:rPr>
              <a:t> </a:t>
            </a:r>
            <a:r>
              <a:rPr lang="en-US" sz="2000" spc="-5" dirty="0" err="1">
                <a:latin typeface="Courier New"/>
                <a:cs typeface="Courier New"/>
              </a:rPr>
              <a:t>dnf</a:t>
            </a:r>
            <a:r>
              <a:rPr lang="en-US" sz="2000" spc="-40" dirty="0">
                <a:latin typeface="Courier New"/>
                <a:cs typeface="Courier New"/>
              </a:rPr>
              <a:t> </a:t>
            </a:r>
            <a:r>
              <a:rPr lang="en-US" sz="2000" spc="-5" dirty="0" smtClean="0">
                <a:latin typeface="Courier New"/>
                <a:cs typeface="Courier New"/>
              </a:rPr>
              <a:t>update</a:t>
            </a:r>
            <a:endParaRPr lang="en-US" sz="2000" dirty="0">
              <a:latin typeface="Courier New"/>
              <a:cs typeface="Courier New"/>
            </a:endParaRPr>
          </a:p>
        </p:txBody>
      </p:sp>
      <p:sp>
        <p:nvSpPr>
          <p:cNvPr id="13" name="Rectangle 12"/>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7348875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668305" y="1846924"/>
            <a:ext cx="10804451" cy="4219104"/>
          </a:xfrm>
          <a:prstGeom prst="rect">
            <a:avLst/>
          </a:prstGeom>
        </p:spPr>
        <p:txBody>
          <a:bodyPr wrap="square">
            <a:spAutoFit/>
          </a:bodyPr>
          <a:lstStyle/>
          <a:p>
            <a:pPr marL="12700" marR="6350" algn="just">
              <a:spcBef>
                <a:spcPts val="665"/>
              </a:spcBef>
            </a:pPr>
            <a:r>
              <a:rPr lang="en-US" sz="2000" spc="10" dirty="0" smtClean="0">
                <a:latin typeface="Times New Roman"/>
                <a:cs typeface="Times New Roman"/>
              </a:rPr>
              <a:t>Upon </a:t>
            </a:r>
            <a:r>
              <a:rPr lang="en-US" sz="2000" spc="-5" dirty="0">
                <a:latin typeface="Times New Roman"/>
                <a:cs typeface="Times New Roman"/>
              </a:rPr>
              <a:t>execution, </a:t>
            </a:r>
            <a:r>
              <a:rPr lang="en-US" sz="2000" spc="15" dirty="0">
                <a:latin typeface="Times New Roman"/>
                <a:cs typeface="Times New Roman"/>
              </a:rPr>
              <a:t>the </a:t>
            </a:r>
            <a:r>
              <a:rPr lang="en-US" sz="2000" i="1" dirty="0" err="1">
                <a:latin typeface="Times New Roman"/>
                <a:cs typeface="Times New Roman"/>
              </a:rPr>
              <a:t>dnf</a:t>
            </a:r>
            <a:r>
              <a:rPr lang="en-US" sz="2000" i="1" dirty="0">
                <a:latin typeface="Times New Roman"/>
                <a:cs typeface="Times New Roman"/>
              </a:rPr>
              <a:t> </a:t>
            </a:r>
            <a:r>
              <a:rPr lang="en-US" sz="2000" dirty="0">
                <a:latin typeface="Times New Roman"/>
                <a:cs typeface="Times New Roman"/>
              </a:rPr>
              <a:t>tool </a:t>
            </a:r>
            <a:r>
              <a:rPr lang="en-US" sz="2000" spc="-30" dirty="0">
                <a:latin typeface="Times New Roman"/>
                <a:cs typeface="Times New Roman"/>
              </a:rPr>
              <a:t>will </a:t>
            </a:r>
            <a:r>
              <a:rPr lang="en-US" sz="2000" spc="-5" dirty="0">
                <a:latin typeface="Times New Roman"/>
                <a:cs typeface="Times New Roman"/>
              </a:rPr>
              <a:t>provide </a:t>
            </a:r>
            <a:r>
              <a:rPr lang="en-US" sz="2000" spc="-10" dirty="0">
                <a:latin typeface="Times New Roman"/>
                <a:cs typeface="Times New Roman"/>
              </a:rPr>
              <a:t>a </a:t>
            </a:r>
            <a:r>
              <a:rPr lang="en-US" sz="2000" spc="-15" dirty="0">
                <a:latin typeface="Times New Roman"/>
                <a:cs typeface="Times New Roman"/>
              </a:rPr>
              <a:t>list </a:t>
            </a:r>
            <a:r>
              <a:rPr lang="en-US" sz="2000" spc="-25" dirty="0">
                <a:latin typeface="Times New Roman"/>
                <a:cs typeface="Times New Roman"/>
              </a:rPr>
              <a:t>of </a:t>
            </a:r>
            <a:r>
              <a:rPr lang="en-US" sz="2000" spc="-20" dirty="0">
                <a:latin typeface="Times New Roman"/>
                <a:cs typeface="Times New Roman"/>
              </a:rPr>
              <a:t>packages </a:t>
            </a:r>
            <a:r>
              <a:rPr lang="en-US" sz="2000" spc="15" dirty="0">
                <a:latin typeface="Times New Roman"/>
                <a:cs typeface="Times New Roman"/>
              </a:rPr>
              <a:t>that </a:t>
            </a:r>
            <a:r>
              <a:rPr lang="en-US" sz="2000" spc="-5" dirty="0">
                <a:latin typeface="Times New Roman"/>
                <a:cs typeface="Times New Roman"/>
              </a:rPr>
              <a:t>are </a:t>
            </a:r>
            <a:r>
              <a:rPr lang="en-US" sz="2000" spc="-25" dirty="0">
                <a:latin typeface="Times New Roman"/>
                <a:cs typeface="Times New Roman"/>
              </a:rPr>
              <a:t>available </a:t>
            </a:r>
            <a:r>
              <a:rPr lang="en-US" sz="2000" spc="-10" dirty="0">
                <a:latin typeface="Times New Roman"/>
                <a:cs typeface="Times New Roman"/>
              </a:rPr>
              <a:t>for </a:t>
            </a:r>
            <a:r>
              <a:rPr lang="en-US" sz="2000" spc="5" dirty="0">
                <a:latin typeface="Times New Roman"/>
                <a:cs typeface="Times New Roman"/>
              </a:rPr>
              <a:t>update </a:t>
            </a:r>
            <a:r>
              <a:rPr lang="en-US" sz="2000" spc="20" dirty="0">
                <a:latin typeface="Times New Roman"/>
                <a:cs typeface="Times New Roman"/>
              </a:rPr>
              <a:t>and </a:t>
            </a:r>
            <a:r>
              <a:rPr lang="en-US" sz="2000" spc="25" dirty="0">
                <a:latin typeface="Times New Roman"/>
                <a:cs typeface="Times New Roman"/>
              </a:rPr>
              <a:t> </a:t>
            </a:r>
            <a:r>
              <a:rPr lang="en-US" sz="2000" spc="15" dirty="0">
                <a:latin typeface="Times New Roman"/>
                <a:cs typeface="Times New Roman"/>
              </a:rPr>
              <a:t>prompt</a:t>
            </a:r>
            <a:r>
              <a:rPr lang="en-US" sz="2000" spc="-30" dirty="0">
                <a:latin typeface="Times New Roman"/>
                <a:cs typeface="Times New Roman"/>
              </a:rPr>
              <a:t> </a:t>
            </a:r>
            <a:r>
              <a:rPr lang="en-US" sz="2000" spc="-10" dirty="0">
                <a:latin typeface="Times New Roman"/>
                <a:cs typeface="Times New Roman"/>
              </a:rPr>
              <a:t>for</a:t>
            </a:r>
            <a:r>
              <a:rPr lang="en-US" sz="2000" spc="-30" dirty="0">
                <a:latin typeface="Times New Roman"/>
                <a:cs typeface="Times New Roman"/>
              </a:rPr>
              <a:t> </a:t>
            </a:r>
            <a:r>
              <a:rPr lang="en-US" sz="2000" spc="5" dirty="0">
                <a:latin typeface="Times New Roman"/>
                <a:cs typeface="Times New Roman"/>
              </a:rPr>
              <a:t>permission</a:t>
            </a:r>
            <a:r>
              <a:rPr lang="en-US" sz="2000" spc="-30" dirty="0">
                <a:latin typeface="Times New Roman"/>
                <a:cs typeface="Times New Roman"/>
              </a:rPr>
              <a:t> </a:t>
            </a:r>
            <a:r>
              <a:rPr lang="en-US" sz="2000" spc="15" dirty="0">
                <a:latin typeface="Times New Roman"/>
                <a:cs typeface="Times New Roman"/>
              </a:rPr>
              <a:t>to</a:t>
            </a:r>
            <a:r>
              <a:rPr lang="en-US" sz="2000" spc="-30" dirty="0">
                <a:latin typeface="Times New Roman"/>
                <a:cs typeface="Times New Roman"/>
              </a:rPr>
              <a:t> </a:t>
            </a:r>
            <a:r>
              <a:rPr lang="en-US" sz="2000" spc="10" dirty="0">
                <a:latin typeface="Times New Roman"/>
                <a:cs typeface="Times New Roman"/>
              </a:rPr>
              <a:t>perform</a:t>
            </a:r>
            <a:r>
              <a:rPr lang="en-US" sz="2000" spc="-30" dirty="0">
                <a:latin typeface="Times New Roman"/>
                <a:cs typeface="Times New Roman"/>
              </a:rPr>
              <a:t> </a:t>
            </a:r>
            <a:r>
              <a:rPr lang="en-US" sz="2000" spc="15" dirty="0">
                <a:latin typeface="Times New Roman"/>
                <a:cs typeface="Times New Roman"/>
              </a:rPr>
              <a:t>the</a:t>
            </a:r>
            <a:r>
              <a:rPr lang="en-US" sz="2000" spc="-30" dirty="0">
                <a:latin typeface="Times New Roman"/>
                <a:cs typeface="Times New Roman"/>
              </a:rPr>
              <a:t> </a:t>
            </a:r>
            <a:r>
              <a:rPr lang="en-US" sz="2000" dirty="0">
                <a:latin typeface="Times New Roman"/>
                <a:cs typeface="Times New Roman"/>
              </a:rPr>
              <a:t>update.</a:t>
            </a:r>
          </a:p>
          <a:p>
            <a:pPr marL="12700" algn="just">
              <a:spcBef>
                <a:spcPts val="755"/>
              </a:spcBef>
            </a:pPr>
            <a:r>
              <a:rPr lang="en-US" sz="2000" spc="5" dirty="0">
                <a:latin typeface="Times New Roman"/>
                <a:cs typeface="Times New Roman"/>
              </a:rPr>
              <a:t>Once</a:t>
            </a:r>
            <a:r>
              <a:rPr lang="en-US" sz="2000" spc="-30" dirty="0">
                <a:latin typeface="Times New Roman"/>
                <a:cs typeface="Times New Roman"/>
              </a:rPr>
              <a:t> </a:t>
            </a:r>
            <a:r>
              <a:rPr lang="en-US" sz="2000" spc="15" dirty="0">
                <a:latin typeface="Times New Roman"/>
                <a:cs typeface="Times New Roman"/>
              </a:rPr>
              <a:t>the</a:t>
            </a:r>
            <a:r>
              <a:rPr lang="en-US" sz="2000" spc="-25" dirty="0">
                <a:latin typeface="Times New Roman"/>
                <a:cs typeface="Times New Roman"/>
              </a:rPr>
              <a:t> </a:t>
            </a:r>
            <a:r>
              <a:rPr lang="en-US" sz="2000" spc="5" dirty="0">
                <a:latin typeface="Times New Roman"/>
                <a:cs typeface="Times New Roman"/>
              </a:rPr>
              <a:t>update</a:t>
            </a:r>
            <a:r>
              <a:rPr lang="en-US" sz="2000" spc="-25" dirty="0">
                <a:latin typeface="Times New Roman"/>
                <a:cs typeface="Times New Roman"/>
              </a:rPr>
              <a:t> is</a:t>
            </a:r>
            <a:r>
              <a:rPr lang="en-US" sz="2000" spc="-30" dirty="0">
                <a:latin typeface="Times New Roman"/>
                <a:cs typeface="Times New Roman"/>
              </a:rPr>
              <a:t> </a:t>
            </a:r>
            <a:r>
              <a:rPr lang="en-US" sz="2000" spc="-5" dirty="0">
                <a:latin typeface="Times New Roman"/>
                <a:cs typeface="Times New Roman"/>
              </a:rPr>
              <a:t>complete</a:t>
            </a:r>
            <a:r>
              <a:rPr lang="en-US" sz="2000" spc="-25" dirty="0">
                <a:latin typeface="Times New Roman"/>
                <a:cs typeface="Times New Roman"/>
              </a:rPr>
              <a:t> </a:t>
            </a:r>
            <a:r>
              <a:rPr lang="en-US" sz="2000" spc="15" dirty="0">
                <a:latin typeface="Times New Roman"/>
                <a:cs typeface="Times New Roman"/>
              </a:rPr>
              <a:t>the</a:t>
            </a:r>
            <a:r>
              <a:rPr lang="en-US" sz="2000" spc="-25" dirty="0">
                <a:latin typeface="Times New Roman"/>
                <a:cs typeface="Times New Roman"/>
              </a:rPr>
              <a:t> </a:t>
            </a:r>
            <a:r>
              <a:rPr lang="en-US" sz="2000" dirty="0">
                <a:latin typeface="Times New Roman"/>
                <a:cs typeface="Times New Roman"/>
              </a:rPr>
              <a:t>installation</a:t>
            </a:r>
            <a:r>
              <a:rPr lang="en-US" sz="2000" spc="-30" dirty="0">
                <a:latin typeface="Times New Roman"/>
                <a:cs typeface="Times New Roman"/>
              </a:rPr>
              <a:t> </a:t>
            </a:r>
            <a:r>
              <a:rPr lang="en-US" sz="2000" spc="-25" dirty="0">
                <a:latin typeface="Times New Roman"/>
                <a:cs typeface="Times New Roman"/>
              </a:rPr>
              <a:t>is </a:t>
            </a:r>
            <a:r>
              <a:rPr lang="en-US" sz="2000" spc="-15" dirty="0">
                <a:latin typeface="Times New Roman"/>
                <a:cs typeface="Times New Roman"/>
              </a:rPr>
              <a:t>essentially</a:t>
            </a:r>
            <a:r>
              <a:rPr lang="en-US" sz="2000" spc="-25" dirty="0">
                <a:latin typeface="Times New Roman"/>
                <a:cs typeface="Times New Roman"/>
              </a:rPr>
              <a:t> </a:t>
            </a:r>
            <a:r>
              <a:rPr lang="en-US" sz="2000" spc="-5" dirty="0">
                <a:latin typeface="Times New Roman"/>
                <a:cs typeface="Times New Roman"/>
              </a:rPr>
              <a:t>finished</a:t>
            </a:r>
            <a:r>
              <a:rPr lang="en-US" sz="2000" spc="-30" dirty="0">
                <a:latin typeface="Times New Roman"/>
                <a:cs typeface="Times New Roman"/>
              </a:rPr>
              <a:t> </a:t>
            </a:r>
            <a:r>
              <a:rPr lang="en-US" sz="2000" spc="20" dirty="0">
                <a:latin typeface="Times New Roman"/>
                <a:cs typeface="Times New Roman"/>
              </a:rPr>
              <a:t>and</a:t>
            </a:r>
            <a:r>
              <a:rPr lang="en-US" sz="2000" spc="-25" dirty="0">
                <a:latin typeface="Times New Roman"/>
                <a:cs typeface="Times New Roman"/>
              </a:rPr>
              <a:t> </a:t>
            </a:r>
            <a:r>
              <a:rPr lang="en-US" sz="2000" spc="-35" dirty="0">
                <a:latin typeface="Times New Roman"/>
                <a:cs typeface="Times New Roman"/>
              </a:rPr>
              <a:t>RHEL</a:t>
            </a:r>
            <a:r>
              <a:rPr lang="en-US" sz="2000" spc="-25" dirty="0">
                <a:latin typeface="Times New Roman"/>
                <a:cs typeface="Times New Roman"/>
              </a:rPr>
              <a:t> 8</a:t>
            </a:r>
            <a:r>
              <a:rPr lang="en-US" sz="2000" spc="-30" dirty="0">
                <a:latin typeface="Times New Roman"/>
                <a:cs typeface="Times New Roman"/>
              </a:rPr>
              <a:t> </a:t>
            </a:r>
            <a:r>
              <a:rPr lang="en-US" sz="2000" spc="-25" dirty="0">
                <a:latin typeface="Times New Roman"/>
                <a:cs typeface="Times New Roman"/>
              </a:rPr>
              <a:t>is </a:t>
            </a:r>
            <a:r>
              <a:rPr lang="en-US" sz="2000" spc="-5" dirty="0">
                <a:latin typeface="Times New Roman"/>
                <a:cs typeface="Times New Roman"/>
              </a:rPr>
              <a:t>ready</a:t>
            </a:r>
            <a:r>
              <a:rPr lang="en-US" sz="2000" spc="-25" dirty="0">
                <a:latin typeface="Times New Roman"/>
                <a:cs typeface="Times New Roman"/>
              </a:rPr>
              <a:t> </a:t>
            </a:r>
            <a:r>
              <a:rPr lang="en-US" sz="2000" spc="-10" dirty="0">
                <a:latin typeface="Times New Roman"/>
                <a:cs typeface="Times New Roman"/>
              </a:rPr>
              <a:t>for</a:t>
            </a:r>
            <a:r>
              <a:rPr lang="en-US" sz="2000" spc="-30" dirty="0">
                <a:latin typeface="Times New Roman"/>
                <a:cs typeface="Times New Roman"/>
              </a:rPr>
              <a:t> </a:t>
            </a:r>
            <a:r>
              <a:rPr lang="en-US" sz="2000" spc="-15" dirty="0">
                <a:latin typeface="Times New Roman"/>
                <a:cs typeface="Times New Roman"/>
              </a:rPr>
              <a:t>use</a:t>
            </a:r>
            <a:r>
              <a:rPr lang="en-US" sz="2000" spc="-15" dirty="0" smtClean="0">
                <a:latin typeface="Times New Roman"/>
                <a:cs typeface="Times New Roman"/>
              </a:rPr>
              <a:t>.</a:t>
            </a:r>
          </a:p>
          <a:p>
            <a:pPr marL="12700" algn="just">
              <a:spcBef>
                <a:spcPts val="755"/>
              </a:spcBef>
            </a:pPr>
            <a:endParaRPr lang="en-US" sz="2000" spc="-15" dirty="0">
              <a:latin typeface="Times New Roman"/>
              <a:cs typeface="Times New Roman"/>
            </a:endParaRPr>
          </a:p>
          <a:p>
            <a:pPr marL="354965" lvl="1" indent="-342900">
              <a:spcBef>
                <a:spcPts val="430"/>
              </a:spcBef>
              <a:buFont typeface="Wingdings" panose="05000000000000000000" pitchFamily="2" charset="2"/>
              <a:buChar char="Ø"/>
              <a:tabLst>
                <a:tab pos="264795" algn="l"/>
              </a:tabLst>
            </a:pPr>
            <a:r>
              <a:rPr lang="en-US" sz="2400" dirty="0">
                <a:solidFill>
                  <a:srgbClr val="00B0F0"/>
                </a:solidFill>
                <a:latin typeface="Times New Roman"/>
                <a:cs typeface="Times New Roman"/>
              </a:rPr>
              <a:t>Summary</a:t>
            </a:r>
          </a:p>
          <a:p>
            <a:pPr marL="355600" marR="5080" indent="-342900" algn="just">
              <a:spcBef>
                <a:spcPts val="325"/>
              </a:spcBef>
              <a:buFont typeface="Wingdings" panose="05000000000000000000" pitchFamily="2" charset="2"/>
              <a:buChar char="q"/>
            </a:pPr>
            <a:r>
              <a:rPr lang="en-US" sz="2000" spc="-15" dirty="0">
                <a:latin typeface="Times New Roman"/>
                <a:cs typeface="Times New Roman"/>
              </a:rPr>
              <a:t>The first step in working with RHEL 8 is to install the operating system. </a:t>
            </a:r>
            <a:endParaRPr lang="en-US" sz="2000" spc="-15" dirty="0" smtClean="0">
              <a:latin typeface="Times New Roman"/>
              <a:cs typeface="Times New Roman"/>
            </a:endParaRPr>
          </a:p>
          <a:p>
            <a:pPr marL="355600" marR="5080" indent="-342900" algn="just">
              <a:spcBef>
                <a:spcPts val="325"/>
              </a:spcBef>
              <a:buFont typeface="Wingdings" panose="05000000000000000000" pitchFamily="2" charset="2"/>
              <a:buChar char="q"/>
            </a:pPr>
            <a:r>
              <a:rPr lang="en-US" sz="2000" spc="-15" dirty="0" smtClean="0">
                <a:latin typeface="Times New Roman"/>
                <a:cs typeface="Times New Roman"/>
              </a:rPr>
              <a:t>In </a:t>
            </a:r>
            <a:r>
              <a:rPr lang="en-US" sz="2000" spc="-15" dirty="0">
                <a:latin typeface="Times New Roman"/>
                <a:cs typeface="Times New Roman"/>
              </a:rPr>
              <a:t>the case of a cloud-based  server, this task is typically performed automatically when an operating system image is selected  for the system based on a range of options offered by the cloud service provider. Installation on  your own hardware, however, involves downloading the installation media in the form of an ISO  image, writing that image to suitable storage such as a DVD or USB drive and booting from it</a:t>
            </a:r>
            <a:r>
              <a:rPr lang="en-US" sz="2000" spc="-15" dirty="0" smtClean="0">
                <a:latin typeface="Times New Roman"/>
                <a:cs typeface="Times New Roman"/>
              </a:rPr>
              <a:t>.</a:t>
            </a:r>
          </a:p>
          <a:p>
            <a:pPr marL="12700" marR="5080" algn="just">
              <a:spcBef>
                <a:spcPts val="325"/>
              </a:spcBef>
            </a:pPr>
            <a:r>
              <a:rPr lang="en-US" sz="2000" spc="-15" dirty="0" smtClean="0">
                <a:latin typeface="Times New Roman"/>
                <a:cs typeface="Times New Roman"/>
              </a:rPr>
              <a:t>  </a:t>
            </a:r>
            <a:endParaRPr lang="en-US" sz="2000" spc="-15" dirty="0">
              <a:latin typeface="Times New Roman"/>
              <a:cs typeface="Times New Roman"/>
            </a:endParaRPr>
          </a:p>
        </p:txBody>
      </p:sp>
      <p:sp>
        <p:nvSpPr>
          <p:cNvPr id="13" name="Rectangle 12"/>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19927938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1622080" y="2616920"/>
            <a:ext cx="8170505" cy="1938992"/>
          </a:xfrm>
          <a:prstGeom prst="rect">
            <a:avLst/>
          </a:prstGeom>
        </p:spPr>
        <p:txBody>
          <a:bodyPr wrap="square">
            <a:spAutoFit/>
          </a:bodyPr>
          <a:lstStyle/>
          <a:p>
            <a:pPr marL="355600" marR="5080" indent="-342900" algn="just">
              <a:spcBef>
                <a:spcPts val="325"/>
              </a:spcBef>
              <a:buFont typeface="Wingdings" panose="05000000000000000000" pitchFamily="2" charset="2"/>
              <a:buChar char="q"/>
            </a:pPr>
            <a:r>
              <a:rPr lang="en-US" sz="2000" spc="-15" dirty="0">
                <a:latin typeface="Times New Roman"/>
                <a:cs typeface="Times New Roman"/>
              </a:rPr>
              <a:t>Once running, the installation process allows a range of options to be configured ranging from  networking, whether the installation should proceed from the local media or via a remote server  or repository, the packages to be installed, and the partitioning of the disk. Once installation is  complete, it is important to install any operating system updates that may have been released  since the original installation image was created.</a:t>
            </a:r>
          </a:p>
        </p:txBody>
      </p:sp>
      <p:sp>
        <p:nvSpPr>
          <p:cNvPr id="13" name="Rectangle 12"/>
          <p:cNvSpPr/>
          <p:nvPr/>
        </p:nvSpPr>
        <p:spPr>
          <a:xfrm>
            <a:off x="2275602" y="512712"/>
            <a:ext cx="6300122" cy="584775"/>
          </a:xfrm>
          <a:prstGeom prst="rect">
            <a:avLst/>
          </a:prstGeom>
        </p:spPr>
        <p:txBody>
          <a:bodyPr wrap="none">
            <a:spAutoFit/>
          </a:bodyPr>
          <a:lstStyle/>
          <a:p>
            <a:pPr algn="ctr"/>
            <a:r>
              <a:rPr lang="en-US" sz="3200" b="1" dirty="0">
                <a:solidFill>
                  <a:srgbClr val="FF9518"/>
                </a:solidFill>
              </a:rPr>
              <a:t>Installing Red Hat Enterprise Linux </a:t>
            </a:r>
            <a:r>
              <a:rPr lang="en-US" sz="3200" b="1" dirty="0" smtClean="0">
                <a:solidFill>
                  <a:srgbClr val="FF9518"/>
                </a:solidFill>
              </a:rPr>
              <a:t>8</a:t>
            </a:r>
            <a:endParaRPr lang="en-US" sz="3200" b="1" dirty="0">
              <a:solidFill>
                <a:srgbClr val="FF9518"/>
              </a:solidFill>
            </a:endParaRPr>
          </a:p>
        </p:txBody>
      </p:sp>
    </p:spTree>
    <p:extLst>
      <p:ext uri="{BB962C8B-B14F-4D97-AF65-F5344CB8AC3E}">
        <p14:creationId xmlns:p14="http://schemas.microsoft.com/office/powerpoint/2010/main" val="6267161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5804</TotalTime>
  <Words>2497</Words>
  <Application>Microsoft Office PowerPoint</Application>
  <PresentationFormat>Widescreen</PresentationFormat>
  <Paragraphs>220</Paragraphs>
  <Slides>26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Calibri</vt:lpstr>
      <vt:lpstr>Calibri Light</vt:lpstr>
      <vt:lpstr>Courier New</vt:lpstr>
      <vt:lpstr>Tajawal</vt:lpstr>
      <vt:lpstr>Tajawal Medium</vt:lpstr>
      <vt:lpstr>Times New Roman</vt:lpstr>
      <vt:lpstr>Ubuntu</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219</cp:revision>
  <dcterms:created xsi:type="dcterms:W3CDTF">2021-08-03T13:03:26Z</dcterms:created>
  <dcterms:modified xsi:type="dcterms:W3CDTF">2022-09-06T19:30:12Z</dcterms:modified>
</cp:coreProperties>
</file>