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7" r:id="rId5"/>
  </p:sldMasterIdLst>
  <p:notesMasterIdLst>
    <p:notesMasterId r:id="rId54"/>
  </p:notesMasterIdLst>
  <p:sldIdLst>
    <p:sldId id="480" r:id="rId6"/>
    <p:sldId id="303" r:id="rId7"/>
    <p:sldId id="271" r:id="rId8"/>
    <p:sldId id="520" r:id="rId9"/>
    <p:sldId id="313" r:id="rId10"/>
    <p:sldId id="518" r:id="rId11"/>
    <p:sldId id="517" r:id="rId12"/>
    <p:sldId id="530" r:id="rId13"/>
    <p:sldId id="482" r:id="rId14"/>
    <p:sldId id="256" r:id="rId15"/>
    <p:sldId id="486" r:id="rId16"/>
    <p:sldId id="488" r:id="rId17"/>
    <p:sldId id="306" r:id="rId18"/>
    <p:sldId id="487" r:id="rId19"/>
    <p:sldId id="490" r:id="rId20"/>
    <p:sldId id="481" r:id="rId21"/>
    <p:sldId id="492" r:id="rId22"/>
    <p:sldId id="493" r:id="rId23"/>
    <p:sldId id="494" r:id="rId24"/>
    <p:sldId id="495" r:id="rId25"/>
    <p:sldId id="497" r:id="rId26"/>
    <p:sldId id="498" r:id="rId27"/>
    <p:sldId id="499" r:id="rId28"/>
    <p:sldId id="533" r:id="rId29"/>
    <p:sldId id="501" r:id="rId30"/>
    <p:sldId id="504" r:id="rId31"/>
    <p:sldId id="506" r:id="rId32"/>
    <p:sldId id="509" r:id="rId33"/>
    <p:sldId id="510" r:id="rId34"/>
    <p:sldId id="511" r:id="rId35"/>
    <p:sldId id="512" r:id="rId36"/>
    <p:sldId id="513" r:id="rId37"/>
    <p:sldId id="514" r:id="rId38"/>
    <p:sldId id="516" r:id="rId39"/>
    <p:sldId id="531" r:id="rId40"/>
    <p:sldId id="532" r:id="rId41"/>
    <p:sldId id="534" r:id="rId42"/>
    <p:sldId id="535" r:id="rId43"/>
    <p:sldId id="536" r:id="rId44"/>
    <p:sldId id="540" r:id="rId45"/>
    <p:sldId id="528" r:id="rId46"/>
    <p:sldId id="543" r:id="rId47"/>
    <p:sldId id="529" r:id="rId48"/>
    <p:sldId id="537" r:id="rId49"/>
    <p:sldId id="538" r:id="rId50"/>
    <p:sldId id="544" r:id="rId51"/>
    <p:sldId id="545" r:id="rId52"/>
    <p:sldId id="53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0"/>
            <p14:sldId id="313"/>
            <p14:sldId id="518"/>
            <p14:sldId id="517"/>
            <p14:sldId id="530"/>
            <p14:sldId id="482"/>
            <p14:sldId id="256"/>
            <p14:sldId id="486"/>
            <p14:sldId id="488"/>
            <p14:sldId id="306"/>
            <p14:sldId id="487"/>
            <p14:sldId id="490"/>
            <p14:sldId id="481"/>
            <p14:sldId id="492"/>
            <p14:sldId id="493"/>
            <p14:sldId id="494"/>
            <p14:sldId id="495"/>
            <p14:sldId id="497"/>
            <p14:sldId id="498"/>
            <p14:sldId id="499"/>
            <p14:sldId id="533"/>
            <p14:sldId id="501"/>
            <p14:sldId id="504"/>
            <p14:sldId id="506"/>
            <p14:sldId id="509"/>
            <p14:sldId id="510"/>
            <p14:sldId id="511"/>
            <p14:sldId id="512"/>
            <p14:sldId id="513"/>
            <p14:sldId id="514"/>
            <p14:sldId id="516"/>
            <p14:sldId id="531"/>
            <p14:sldId id="532"/>
            <p14:sldId id="534"/>
            <p14:sldId id="535"/>
            <p14:sldId id="536"/>
            <p14:sldId id="540"/>
            <p14:sldId id="528"/>
            <p14:sldId id="543"/>
            <p14:sldId id="529"/>
          </p14:sldIdLst>
        </p14:section>
        <p14:section name="Untitled Section" id="{2F6AD2C2-46A9-4BC4-94FF-3A698A8E8EFB}">
          <p14:sldIdLst>
            <p14:sldId id="537"/>
            <p14:sldId id="538"/>
            <p14:sldId id="544"/>
            <p14:sldId id="545"/>
            <p14:sldId id="53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669BBC"/>
    <a:srgbClr val="FFD200"/>
    <a:srgbClr val="203E5F"/>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9" autoAdjust="0"/>
    <p:restoredTop sz="85059" autoAdjust="0"/>
  </p:normalViewPr>
  <p:slideViewPr>
    <p:cSldViewPr snapToGrid="0">
      <p:cViewPr varScale="1">
        <p:scale>
          <a:sx n="67" d="100"/>
          <a:sy n="67" d="100"/>
        </p:scale>
        <p:origin x="450"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201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16137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38681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73425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03036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679778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6970459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434523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8239163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5234275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8/1/2024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2163838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8/1/2024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50424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8/1/2024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807790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8/1/2024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908555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8/1/2024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921796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8/1/2024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7449756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649254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8/1/2024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58340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2692836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647722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086450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852318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160086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998208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18" Type="http://schemas.openxmlformats.org/officeDocument/2006/relationships/theme" Target="../theme/theme2.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slideLayout" Target="../slideLayouts/slideLayout33.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19" Type="http://schemas.openxmlformats.org/officeDocument/2006/relationships/image" Target="../media/image1.png"/><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8/1/2024</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9398735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mawdoo3.com/%D8%A7%D9%84%D8%B5%D8%AF%D9%82_%D9%88%D8%A7%D9%84%D8%AB%D8%A8%D8%A7%D8%AA_%D9%81%D9%8A_%D8%A7%D9%84%D8%A8%D8%AD%D8%AB_%D8%A7%D9%84%D8%B9%D9%84%D9%85%D9%8A?fbclid=IwY2xjawEXW0lleHRuA2FlbQIxMAABHcfhzISxzp5M1K_U_xq5c7oLO8uHxwN-" TargetMode="Externa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2.png"/><Relationship Id="rId2" Type="http://schemas.openxmlformats.org/officeDocument/2006/relationships/image" Target="../media/image10.jpeg"/><Relationship Id="rId1" Type="http://schemas.openxmlformats.org/officeDocument/2006/relationships/slideLayout" Target="../slideLayouts/slideLayout32.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11911" y="4922347"/>
            <a:ext cx="5216525" cy="400110"/>
          </a:xfrm>
          <a:prstGeom prst="rect">
            <a:avLst/>
          </a:prstGeom>
          <a:noFill/>
        </p:spPr>
        <p:txBody>
          <a:bodyPr wrap="square" rtlCol="0">
            <a:spAutoFit/>
          </a:bodyPr>
          <a:lstStyle/>
          <a:p>
            <a:r>
              <a:rPr lang="ar-EG" sz="2000" dirty="0" smtClean="0">
                <a:latin typeface="Alexandria" charset="0"/>
                <a:cs typeface="Alexandria" charset="0"/>
              </a:rPr>
              <a:t>إعداد د/ مرفت محمد  </a:t>
            </a:r>
            <a:endParaRPr lang="ar-EG" sz="2000" dirty="0">
              <a:latin typeface="Alexandria" charset="0"/>
              <a:cs typeface="Alexandria" charset="0"/>
            </a:endParaRPr>
          </a:p>
        </p:txBody>
      </p:sp>
      <p:sp>
        <p:nvSpPr>
          <p:cNvPr id="31" name="TextBox 30"/>
          <p:cNvSpPr txBox="1"/>
          <p:nvPr/>
        </p:nvSpPr>
        <p:spPr>
          <a:xfrm>
            <a:off x="537277" y="2424037"/>
            <a:ext cx="3972378" cy="2123658"/>
          </a:xfrm>
          <a:prstGeom prst="rect">
            <a:avLst/>
          </a:prstGeom>
          <a:noFill/>
        </p:spPr>
        <p:txBody>
          <a:bodyPr wrap="square" rtlCol="0">
            <a:spAutoFit/>
          </a:bodyPr>
          <a:lstStyle/>
          <a:p>
            <a:pPr algn="ctr"/>
            <a:r>
              <a:rPr lang="ar-EG" sz="4400" b="1" dirty="0" smtClean="0">
                <a:solidFill>
                  <a:srgbClr val="00B0F0"/>
                </a:solidFill>
                <a:latin typeface="Alexandria" charset="0"/>
                <a:cs typeface="Alexandria" charset="0"/>
              </a:rPr>
              <a:t>محاضرة 9</a:t>
            </a:r>
          </a:p>
          <a:p>
            <a:pPr algn="ctr"/>
            <a:r>
              <a:rPr lang="ar-EG" sz="4400" b="1" dirty="0" smtClean="0">
                <a:solidFill>
                  <a:srgbClr val="00B0F0"/>
                </a:solidFill>
                <a:latin typeface="Alexandria" charset="0"/>
                <a:cs typeface="Alexandria" charset="0"/>
              </a:rPr>
              <a:t>لمقرر</a:t>
            </a:r>
          </a:p>
          <a:p>
            <a:pPr algn="ctr"/>
            <a:r>
              <a:rPr lang="ar-EG" sz="4400" b="1" dirty="0" smtClean="0">
                <a:solidFill>
                  <a:srgbClr val="00B0F0"/>
                </a:solidFill>
                <a:latin typeface="Alexandria" charset="0"/>
                <a:cs typeface="Alexandria" charset="0"/>
              </a:rPr>
              <a:t>مهارات بحثية 3</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bg1"/>
                </a:solidFill>
                <a:latin typeface="Alexandria" charset="0"/>
                <a:cs typeface="Alexandria" charset="0"/>
              </a:rPr>
              <a:t>محاضرة 9</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834"/>
    </mc:Choice>
    <mc:Fallback xmlns="">
      <p:transition spd="slow" advTm="9834"/>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1443" cy="769441"/>
          </a:xfrm>
          <a:prstGeom prst="rect">
            <a:avLst/>
          </a:prstGeom>
          <a:noFill/>
        </p:spPr>
        <p:txBody>
          <a:bodyPr wrap="none" rtlCol="0">
            <a:spAutoFit/>
          </a:bodyPr>
          <a:lstStyle/>
          <a:p>
            <a:r>
              <a:rPr lang="ar-EG" sz="4400" b="1" dirty="0" smtClean="0">
                <a:solidFill>
                  <a:srgbClr val="00B0F0"/>
                </a:solidFill>
                <a:latin typeface="Alexandria" charset="0"/>
                <a:cs typeface="Alexandria" charset="0"/>
              </a:rPr>
              <a:t>مهارات بحثية 3</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charset="0"/>
                <a:cs typeface="Alexandria" charset="0"/>
              </a:rPr>
              <a:t>محاضرة 9</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ar-EG" sz="2800" b="1" dirty="0" smtClean="0">
                <a:solidFill>
                  <a:srgbClr val="00B0F0"/>
                </a:solidFill>
                <a:latin typeface="Alexandria" charset="0"/>
                <a:cs typeface="Alexandria" charset="0"/>
              </a:rPr>
              <a:t>د/ مرفت محمد</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ar-EG" sz="2400" dirty="0" smtClean="0">
                <a:solidFill>
                  <a:srgbClr val="00B0F0"/>
                </a:solidFill>
                <a:latin typeface="Alexandria" charset="0"/>
                <a:cs typeface="Alexandria" charset="0"/>
              </a:rPr>
              <a:t>إعداد </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960"/>
    </mc:Choice>
    <mc:Fallback xmlns="">
      <p:transition spd="slow" advTm="596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695231" y="1123950"/>
            <a:ext cx="10369009"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301858" y="4884389"/>
            <a:ext cx="4573225" cy="1708160"/>
          </a:xfrm>
          <a:prstGeom prst="rect">
            <a:avLst/>
          </a:prstGeom>
          <a:noFill/>
        </p:spPr>
        <p:txBody>
          <a:bodyPr wrap="square">
            <a:spAutoFit/>
          </a:bodyPr>
          <a:lstStyle/>
          <a:p>
            <a:pPr algn="r" rtl="1">
              <a:lnSpc>
                <a:spcPct val="150000"/>
              </a:lnSpc>
            </a:pPr>
            <a:r>
              <a:rPr lang="ar-EG" sz="1400" dirty="0" smtClean="0">
                <a:latin typeface="Alexandria" charset="0"/>
                <a:cs typeface="Alexandria" charset="0"/>
              </a:rPr>
              <a:t>تهدف المحاضرة الى مساعدة الباحثين على التعرف على </a:t>
            </a:r>
            <a:r>
              <a:rPr lang="ar-EG" sz="1400" dirty="0">
                <a:latin typeface="Alexandria" charset="0"/>
                <a:cs typeface="Alexandria" charset="0"/>
              </a:rPr>
              <a:t>مفهوم الاستقصاء ومزاياه وعيوبه وخطوات عمل الاستبانة وأخطاء شائعة في تصميم الاستبيان ومواصفات  اعداد الاستبيان وأهميته وأنواعه وتصميمه وقواعد كتابته واخراجه </a:t>
            </a:r>
            <a:r>
              <a:rPr lang="ar-EG" sz="1400" dirty="0" smtClean="0">
                <a:latin typeface="Alexandria" charset="0"/>
                <a:cs typeface="Alexandria" charset="0"/>
              </a:rPr>
              <a:t>وأساليب </a:t>
            </a:r>
            <a:r>
              <a:rPr lang="ar-EG" sz="1400" dirty="0">
                <a:latin typeface="Alexandria" charset="0"/>
                <a:cs typeface="Alexandria" charset="0"/>
              </a:rPr>
              <a:t>تطبيقه وخصائص الأداة البحثية الجيدة والعوامل المؤثرة في قياس الصدق وطرق قياس الصدق.</a:t>
            </a:r>
            <a:endParaRPr lang="en-US" sz="1400" dirty="0">
              <a:latin typeface="Alexandria" charset="0"/>
              <a:cs typeface="Alexandria" charset="0"/>
            </a:endParaRPr>
          </a:p>
        </p:txBody>
      </p:sp>
      <p:sp>
        <p:nvSpPr>
          <p:cNvPr id="41" name="TextBox 40"/>
          <p:cNvSpPr txBox="1"/>
          <p:nvPr/>
        </p:nvSpPr>
        <p:spPr>
          <a:xfrm>
            <a:off x="6301339" y="1259391"/>
            <a:ext cx="2146742"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أهداف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4678"/>
    </mc:Choice>
    <mc:Fallback xmlns="">
      <p:transition spd="slow" advTm="346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4480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0520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430306" y="4884389"/>
            <a:ext cx="5444777" cy="1345048"/>
          </a:xfrm>
          <a:prstGeom prst="rect">
            <a:avLst/>
          </a:prstGeom>
          <a:noFill/>
        </p:spPr>
        <p:txBody>
          <a:bodyPr wrap="square">
            <a:spAutoFit/>
          </a:bodyPr>
          <a:lstStyle/>
          <a:p>
            <a:pPr algn="r" rtl="1">
              <a:lnSpc>
                <a:spcPct val="150000"/>
              </a:lnSpc>
            </a:pPr>
            <a:r>
              <a:rPr lang="ar-EG" sz="1400" dirty="0" smtClean="0">
                <a:latin typeface="Alexandria" charset="0"/>
                <a:cs typeface="Alexandria" charset="0"/>
              </a:rPr>
              <a:t>في المحاضرة السابقة  تم استعراض </a:t>
            </a:r>
            <a:r>
              <a:rPr lang="ar-EG" sz="1400" dirty="0">
                <a:latin typeface="Alexandria" charset="0"/>
                <a:cs typeface="Alexandria" charset="0"/>
              </a:rPr>
              <a:t>نشأة التحليل الاحصائي ومفهومه وما هي أهمية التحليل الاحصائي وكذا خطوات التحليل الاحصائي وأهميته وأنواع التحليل الاحصائي ومشكلات التحليل الاحصائي وأهم برامجه ومميزات استخدام برنامج ال </a:t>
            </a:r>
            <a:r>
              <a:rPr lang="en-US" sz="1400" dirty="0">
                <a:latin typeface="Alexandria" charset="0"/>
                <a:cs typeface="Alexandria" charset="0"/>
              </a:rPr>
              <a:t>SPSS </a:t>
            </a:r>
            <a:r>
              <a:rPr lang="ar-EG" sz="1400" dirty="0">
                <a:latin typeface="Alexandria" charset="0"/>
                <a:cs typeface="Alexandria" charset="0"/>
              </a:rPr>
              <a:t>وما مدى الحاجة اليه.</a:t>
            </a:r>
          </a:p>
          <a:p>
            <a:pPr algn="r" rtl="1">
              <a:lnSpc>
                <a:spcPct val="150000"/>
              </a:lnSpc>
            </a:pPr>
            <a:r>
              <a:rPr lang="ar-EG" sz="1400" dirty="0" smtClean="0">
                <a:latin typeface="Alexandria" charset="0"/>
                <a:cs typeface="Alexandria" charset="0"/>
              </a:rPr>
              <a:t>.</a:t>
            </a:r>
            <a:endParaRPr lang="en-US" sz="1400" dirty="0">
              <a:latin typeface="Alexandria" charset="0"/>
              <a:cs typeface="Alexandria" charset="0"/>
            </a:endParaRPr>
          </a:p>
        </p:txBody>
      </p:sp>
      <p:sp>
        <p:nvSpPr>
          <p:cNvPr id="41" name="TextBox 40"/>
          <p:cNvSpPr txBox="1"/>
          <p:nvPr/>
        </p:nvSpPr>
        <p:spPr>
          <a:xfrm>
            <a:off x="6301339" y="1259391"/>
            <a:ext cx="2324675"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التمهيد للمحاضرة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00794649"/>
      </p:ext>
    </p:extLst>
  </p:cSld>
  <p:clrMapOvr>
    <a:masterClrMapping/>
  </p:clrMapOvr>
  <mc:AlternateContent xmlns:mc="http://schemas.openxmlformats.org/markup-compatibility/2006" xmlns:p14="http://schemas.microsoft.com/office/powerpoint/2010/main">
    <mc:Choice Requires="p14">
      <p:transition spd="slow" p14:dur="2000" advTm="22580"/>
    </mc:Choice>
    <mc:Fallback xmlns="">
      <p:transition spd="slow" advTm="225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70263"/>
          </a:xfrm>
          <a:prstGeom prst="rect">
            <a:avLst/>
          </a:prstGeom>
          <a:noFill/>
        </p:spPr>
        <p:txBody>
          <a:bodyPr wrap="square" rtlCol="0">
            <a:spAutoFit/>
          </a:bodyPr>
          <a:lstStyle/>
          <a:p>
            <a:endParaRPr lang="en-US" sz="2000" dirty="0">
              <a:latin typeface="Alexandria" charset="0"/>
              <a:cs typeface="Alexandria" charset="0"/>
            </a:endParaRPr>
          </a:p>
          <a:p>
            <a:pPr algn="justLow" rtl="1">
              <a:lnSpc>
                <a:spcPct val="150000"/>
              </a:lnSpc>
            </a:pPr>
            <a:r>
              <a:rPr lang="ar-EG" sz="2000" dirty="0" smtClean="0">
                <a:latin typeface="Alexandria" charset="0"/>
                <a:cs typeface="Alexandria" charset="0"/>
              </a:rPr>
              <a:t>تهدف المحاضرة الى استعراض النقاط التالية:-</a:t>
            </a:r>
          </a:p>
          <a:p>
            <a:pPr marL="342900" indent="-342900" algn="justLow" rtl="1">
              <a:lnSpc>
                <a:spcPct val="150000"/>
              </a:lnSpc>
              <a:buFontTx/>
              <a:buChar char="-"/>
            </a:pPr>
            <a:r>
              <a:rPr lang="ar-EG" sz="1400" dirty="0" smtClean="0">
                <a:latin typeface="Alexandria" charset="0"/>
                <a:cs typeface="Alexandria" charset="0"/>
              </a:rPr>
              <a:t>مفهوم قائمة الاستقصاء                                                        - اخراج الاستبيان</a:t>
            </a:r>
          </a:p>
          <a:p>
            <a:pPr marL="342900" indent="-342900" algn="justLow" rtl="1">
              <a:lnSpc>
                <a:spcPct val="150000"/>
              </a:lnSpc>
              <a:buFontTx/>
              <a:buChar char="-"/>
            </a:pPr>
            <a:r>
              <a:rPr lang="ar-EG" sz="1400" dirty="0" smtClean="0">
                <a:latin typeface="Alexandria" charset="0"/>
                <a:cs typeface="Alexandria" charset="0"/>
              </a:rPr>
              <a:t>مزايا الاستبيان                                                               - أساليب تطبيق الاستبيان</a:t>
            </a:r>
          </a:p>
          <a:p>
            <a:pPr marL="342900" indent="-342900" algn="justLow" rtl="1">
              <a:lnSpc>
                <a:spcPct val="150000"/>
              </a:lnSpc>
              <a:buFontTx/>
              <a:buChar char="-"/>
            </a:pPr>
            <a:r>
              <a:rPr lang="ar-EG" sz="1400" dirty="0" smtClean="0">
                <a:latin typeface="Alexandria" charset="0"/>
                <a:cs typeface="Alexandria" charset="0"/>
              </a:rPr>
              <a:t>عيوب الاستبيان                                                            -   خصائص الأداة البحثية الجيدة                                                                 </a:t>
            </a:r>
          </a:p>
          <a:p>
            <a:pPr marL="342900" indent="-342900" algn="justLow" rtl="1">
              <a:lnSpc>
                <a:spcPct val="150000"/>
              </a:lnSpc>
              <a:buFontTx/>
              <a:buChar char="-"/>
            </a:pPr>
            <a:r>
              <a:rPr lang="ar-EG" sz="1400" dirty="0" smtClean="0">
                <a:latin typeface="Alexandria" charset="0"/>
                <a:cs typeface="Alexandria" charset="0"/>
              </a:rPr>
              <a:t>خطوات عمل الاستبانة                                                     -    عوامل مؤثرة في قياس الصدق</a:t>
            </a:r>
          </a:p>
          <a:p>
            <a:pPr marL="342900" indent="-342900" algn="justLow" rtl="1">
              <a:lnSpc>
                <a:spcPct val="150000"/>
              </a:lnSpc>
              <a:buFontTx/>
              <a:buChar char="-"/>
            </a:pPr>
            <a:r>
              <a:rPr lang="ar-EG" sz="1400" dirty="0" smtClean="0">
                <a:latin typeface="Alexandria" charset="0"/>
                <a:cs typeface="Alexandria" charset="0"/>
              </a:rPr>
              <a:t>أخطاء شائعة في تصميم الاستبانة                                              - طرق قياس الصدق</a:t>
            </a:r>
          </a:p>
          <a:p>
            <a:pPr marL="342900" indent="-342900" algn="justLow" rtl="1">
              <a:lnSpc>
                <a:spcPct val="150000"/>
              </a:lnSpc>
              <a:buFontTx/>
              <a:buChar char="-"/>
            </a:pPr>
            <a:r>
              <a:rPr lang="ar-EG" sz="1400" dirty="0" smtClean="0">
                <a:latin typeface="Alexandria" charset="0"/>
                <a:cs typeface="Alexandria" charset="0"/>
              </a:rPr>
              <a:t>مواصفات اعداد الاستبيان وأهميته</a:t>
            </a:r>
          </a:p>
          <a:p>
            <a:pPr marL="342900" indent="-342900" algn="justLow" rtl="1">
              <a:lnSpc>
                <a:spcPct val="150000"/>
              </a:lnSpc>
              <a:buFontTx/>
              <a:buChar char="-"/>
            </a:pPr>
            <a:r>
              <a:rPr lang="ar-EG" sz="1400" dirty="0" smtClean="0">
                <a:latin typeface="Alexandria" charset="0"/>
                <a:cs typeface="Alexandria" charset="0"/>
              </a:rPr>
              <a:t>أنواع الاستبيانات</a:t>
            </a:r>
          </a:p>
          <a:p>
            <a:pPr marL="342900" indent="-342900" algn="justLow" rtl="1">
              <a:lnSpc>
                <a:spcPct val="150000"/>
              </a:lnSpc>
              <a:buFontTx/>
              <a:buChar char="-"/>
            </a:pPr>
            <a:r>
              <a:rPr lang="ar-EG" sz="1400" dirty="0" smtClean="0">
                <a:latin typeface="Alexandria" charset="0"/>
                <a:cs typeface="Alexandria" charset="0"/>
              </a:rPr>
              <a:t>تصميم الاستبيان</a:t>
            </a:r>
          </a:p>
          <a:p>
            <a:pPr marL="342900" indent="-342900" algn="justLow" rtl="1">
              <a:lnSpc>
                <a:spcPct val="150000"/>
              </a:lnSpc>
              <a:buFontTx/>
              <a:buChar char="-"/>
            </a:pPr>
            <a:r>
              <a:rPr lang="ar-EG" sz="1400" dirty="0" smtClean="0">
                <a:latin typeface="Alexandria" charset="0"/>
                <a:cs typeface="Alexandria" charset="0"/>
              </a:rPr>
              <a:t>قواعد كتابة الاستبانة</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8351"/>
    </mc:Choice>
    <mc:Fallback xmlns="">
      <p:transition spd="slow" advTm="4835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المحاور الرئيسية للمحاضرة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29576" y="2495028"/>
            <a:ext cx="7185993" cy="2960875"/>
          </a:xfrm>
          <a:prstGeom prst="rect">
            <a:avLst/>
          </a:prstGeom>
          <a:noFill/>
        </p:spPr>
        <p:txBody>
          <a:bodyPr wrap="square" rtlCol="0">
            <a:spAutoFit/>
          </a:bodyPr>
          <a:lstStyle/>
          <a:p>
            <a:pPr marL="342900" lvl="0" indent="-342900" algn="justLow" rtl="1">
              <a:lnSpc>
                <a:spcPct val="150000"/>
              </a:lnSpc>
              <a:buFontTx/>
              <a:buChar char="-"/>
            </a:pPr>
            <a:r>
              <a:rPr lang="ar-EG" sz="1400" dirty="0">
                <a:solidFill>
                  <a:prstClr val="black"/>
                </a:solidFill>
                <a:latin typeface="Alexandria" charset="0"/>
                <a:cs typeface="Alexandria" charset="0"/>
              </a:rPr>
              <a:t>مفهوم قائمة الاستقصاء                                                      - اخراج الاستبيان</a:t>
            </a:r>
          </a:p>
          <a:p>
            <a:pPr marL="342900" lvl="0" indent="-342900" algn="justLow" rtl="1">
              <a:lnSpc>
                <a:spcPct val="150000"/>
              </a:lnSpc>
              <a:buFontTx/>
              <a:buChar char="-"/>
            </a:pPr>
            <a:r>
              <a:rPr lang="ar-EG" sz="1400" dirty="0">
                <a:solidFill>
                  <a:prstClr val="black"/>
                </a:solidFill>
                <a:latin typeface="Alexandria" charset="0"/>
                <a:cs typeface="Alexandria" charset="0"/>
              </a:rPr>
              <a:t>مزايا الاستبيان                                                               - أساليب تطبيق الاستبيان</a:t>
            </a:r>
          </a:p>
          <a:p>
            <a:pPr marL="342900" lvl="0" indent="-342900" algn="justLow" rtl="1">
              <a:lnSpc>
                <a:spcPct val="150000"/>
              </a:lnSpc>
              <a:buFontTx/>
              <a:buChar char="-"/>
            </a:pPr>
            <a:r>
              <a:rPr lang="ar-EG" sz="1400" dirty="0">
                <a:solidFill>
                  <a:prstClr val="black"/>
                </a:solidFill>
                <a:latin typeface="Alexandria" charset="0"/>
                <a:cs typeface="Alexandria" charset="0"/>
              </a:rPr>
              <a:t>عيوب الاستبيان                                                            -   خصائص الأداة البحثية الجيدة                                                                 </a:t>
            </a:r>
          </a:p>
          <a:p>
            <a:pPr marL="342900" lvl="0" indent="-342900" algn="justLow" rtl="1">
              <a:lnSpc>
                <a:spcPct val="150000"/>
              </a:lnSpc>
              <a:buFontTx/>
              <a:buChar char="-"/>
            </a:pPr>
            <a:r>
              <a:rPr lang="ar-EG" sz="1400" dirty="0">
                <a:solidFill>
                  <a:prstClr val="black"/>
                </a:solidFill>
                <a:latin typeface="Alexandria" charset="0"/>
                <a:cs typeface="Alexandria" charset="0"/>
              </a:rPr>
              <a:t>خطوات عمل الاستبانة                                                     -    عوامل مؤثرة في قياس الصدق</a:t>
            </a:r>
          </a:p>
          <a:p>
            <a:pPr marL="342900" lvl="0" indent="-342900" algn="justLow" rtl="1">
              <a:lnSpc>
                <a:spcPct val="150000"/>
              </a:lnSpc>
              <a:buFontTx/>
              <a:buChar char="-"/>
            </a:pPr>
            <a:r>
              <a:rPr lang="ar-EG" sz="1400" dirty="0">
                <a:solidFill>
                  <a:prstClr val="black"/>
                </a:solidFill>
                <a:latin typeface="Alexandria" charset="0"/>
                <a:cs typeface="Alexandria" charset="0"/>
              </a:rPr>
              <a:t>أخطاء شائعة في تصميم الاستبانة                                              - طرق قياس الصدق</a:t>
            </a:r>
          </a:p>
          <a:p>
            <a:pPr marL="342900" lvl="0" indent="-342900" algn="justLow" rtl="1">
              <a:lnSpc>
                <a:spcPct val="150000"/>
              </a:lnSpc>
              <a:buFontTx/>
              <a:buChar char="-"/>
            </a:pPr>
            <a:r>
              <a:rPr lang="ar-EG" sz="1400" dirty="0">
                <a:solidFill>
                  <a:prstClr val="black"/>
                </a:solidFill>
                <a:latin typeface="Alexandria" charset="0"/>
                <a:cs typeface="Alexandria" charset="0"/>
              </a:rPr>
              <a:t>مواصفات اعداد الاستبيان وأهميته</a:t>
            </a:r>
          </a:p>
          <a:p>
            <a:pPr marL="342900" lvl="0" indent="-342900" algn="justLow" rtl="1">
              <a:lnSpc>
                <a:spcPct val="150000"/>
              </a:lnSpc>
              <a:buFontTx/>
              <a:buChar char="-"/>
            </a:pPr>
            <a:r>
              <a:rPr lang="ar-EG" sz="1400" dirty="0">
                <a:solidFill>
                  <a:prstClr val="black"/>
                </a:solidFill>
                <a:latin typeface="Alexandria" charset="0"/>
                <a:cs typeface="Alexandria" charset="0"/>
              </a:rPr>
              <a:t>أنواع الاستبيانات</a:t>
            </a:r>
          </a:p>
          <a:p>
            <a:pPr marL="342900" lvl="0" indent="-342900" algn="justLow" rtl="1">
              <a:lnSpc>
                <a:spcPct val="150000"/>
              </a:lnSpc>
              <a:buFontTx/>
              <a:buChar char="-"/>
            </a:pPr>
            <a:r>
              <a:rPr lang="ar-EG" sz="1400" dirty="0">
                <a:solidFill>
                  <a:prstClr val="black"/>
                </a:solidFill>
                <a:latin typeface="Alexandria" charset="0"/>
                <a:cs typeface="Alexandria" charset="0"/>
              </a:rPr>
              <a:t>تصميم الاستبيان</a:t>
            </a:r>
          </a:p>
          <a:p>
            <a:pPr marL="342900" lvl="0" indent="-342900" algn="justLow" rtl="1">
              <a:lnSpc>
                <a:spcPct val="150000"/>
              </a:lnSpc>
              <a:buFontTx/>
              <a:buChar char="-"/>
            </a:pPr>
            <a:r>
              <a:rPr lang="ar-EG" sz="1400" dirty="0">
                <a:solidFill>
                  <a:prstClr val="black"/>
                </a:solidFill>
                <a:latin typeface="Alexandria" charset="0"/>
                <a:cs typeface="Alexandria" charset="0"/>
              </a:rPr>
              <a:t>قواعد كتابة الاستبانة</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3861132"/>
      </p:ext>
    </p:extLst>
  </p:cSld>
  <p:clrMapOvr>
    <a:masterClrMapping/>
  </p:clrMapOvr>
  <mc:AlternateContent xmlns:mc="http://schemas.openxmlformats.org/markup-compatibility/2006" xmlns:p14="http://schemas.microsoft.com/office/powerpoint/2010/main">
    <mc:Choice Requires="p14">
      <p:transition spd="slow" p14:dur="2000" advTm="43859"/>
    </mc:Choice>
    <mc:Fallback xmlns="">
      <p:transition spd="slow" advTm="43859"/>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669101" y="1082585"/>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 مفهوم قائمة الاستقصاء</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192135" y="1666802"/>
            <a:ext cx="8730002" cy="4708981"/>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مفهوم قائمة الاستقصاء</a:t>
            </a:r>
          </a:p>
          <a:p>
            <a:pPr algn="justLow" rtl="1">
              <a:lnSpc>
                <a:spcPct val="150000"/>
              </a:lnSpc>
            </a:pPr>
            <a:r>
              <a:rPr lang="ar-EG" sz="1400" dirty="0">
                <a:latin typeface="Alexandria" charset="0"/>
                <a:cs typeface="Alexandria" charset="0"/>
              </a:rPr>
              <a:t>يعرف الاستبيان بأنه أداة من أدوات البحث العلمي، والتي تستخدم بشكل كبير في البحوث والدراسات، وتهدف </a:t>
            </a:r>
            <a:r>
              <a:rPr lang="ar-EG" sz="1400" dirty="0" smtClean="0">
                <a:latin typeface="Alexandria" charset="0"/>
                <a:cs typeface="Alexandria" charset="0"/>
              </a:rPr>
              <a:t>بشكل أساسي </a:t>
            </a:r>
            <a:r>
              <a:rPr lang="ar-EG" sz="1400" dirty="0">
                <a:latin typeface="Alexandria" charset="0"/>
                <a:cs typeface="Alexandria" charset="0"/>
              </a:rPr>
              <a:t>إلى الحصول على المعلومات التي </a:t>
            </a:r>
            <a:r>
              <a:rPr lang="ar-EG" sz="1400" dirty="0" smtClean="0">
                <a:latin typeface="Alexandria" charset="0"/>
                <a:cs typeface="Alexandria" charset="0"/>
              </a:rPr>
              <a:t>تتعلق بأحوال </a:t>
            </a:r>
            <a:r>
              <a:rPr lang="ar-EG" sz="1400" dirty="0">
                <a:latin typeface="Alexandria" charset="0"/>
                <a:cs typeface="Alexandria" charset="0"/>
              </a:rPr>
              <a:t>الناس، واتجاهاتهم، وميولهم، ويجرى الاستبيان عادةً من خلال وضع عدد من الأسئلة من </a:t>
            </a:r>
            <a:r>
              <a:rPr lang="ar-EG" sz="1400" dirty="0" smtClean="0">
                <a:latin typeface="Alexandria" charset="0"/>
                <a:cs typeface="Alexandria" charset="0"/>
              </a:rPr>
              <a:t>قبل الباحث </a:t>
            </a:r>
            <a:r>
              <a:rPr lang="ar-EG" sz="1400" dirty="0">
                <a:latin typeface="Alexandria" charset="0"/>
                <a:cs typeface="Alexandria" charset="0"/>
              </a:rPr>
              <a:t>بطريقة مترابطة يسعى من خلالها إلى الوصول إلى هدف إقامة البحث، ويمكّن الاستبيان الباحث من وضع عدد الأسئلة الذي </a:t>
            </a:r>
            <a:r>
              <a:rPr lang="ar-EG" sz="1400" dirty="0" smtClean="0">
                <a:latin typeface="Alexandria" charset="0"/>
                <a:cs typeface="Alexandria" charset="0"/>
              </a:rPr>
              <a:t>يريده للوصول </a:t>
            </a:r>
            <a:r>
              <a:rPr lang="ar-EG" sz="1400" dirty="0">
                <a:latin typeface="Alexandria" charset="0"/>
                <a:cs typeface="Alexandria" charset="0"/>
              </a:rPr>
              <a:t>إلى النتيجة المطلوبة</a:t>
            </a:r>
            <a:r>
              <a:rPr lang="ar-EG" sz="1400" dirty="0" smtClean="0">
                <a:latin typeface="Alexandria" charset="0"/>
                <a:cs typeface="Alexandria" charset="0"/>
              </a:rPr>
              <a:t>.</a:t>
            </a:r>
            <a:endParaRPr lang="ar-EG" sz="1400" dirty="0">
              <a:latin typeface="Alexandria" charset="0"/>
              <a:cs typeface="Alexandria" charset="0"/>
            </a:endParaRPr>
          </a:p>
          <a:p>
            <a:pPr algn="justLow" rtl="1">
              <a:lnSpc>
                <a:spcPct val="150000"/>
              </a:lnSpc>
            </a:pPr>
            <a:r>
              <a:rPr lang="ar-EG" sz="1400" dirty="0" smtClean="0">
                <a:latin typeface="Alexandria" charset="0"/>
                <a:cs typeface="Alexandria" charset="0"/>
              </a:rPr>
              <a:t>الاستبيان عبارة عن صياغة محددة من الفقرات والأسئلة، والتي تهدف الى جمع البيانات من أفراد الدراسة، حيث يطلب منهم .الاجابة عنها بل حرية.</a:t>
            </a:r>
          </a:p>
          <a:p>
            <a:pPr algn="justLow" rtl="1">
              <a:lnSpc>
                <a:spcPct val="150000"/>
              </a:lnSpc>
            </a:pPr>
            <a:r>
              <a:rPr lang="ar-EG" sz="1400" dirty="0">
                <a:latin typeface="Alexandria" charset="0"/>
                <a:cs typeface="Alexandria" charset="0"/>
              </a:rPr>
              <a:t>والاستبيان لغة هو طلب البيان واصطلاحاً هو الإبانة عما في الذات وهو في هذا </a:t>
            </a:r>
            <a:r>
              <a:rPr lang="ar-EG" sz="1400" dirty="0" smtClean="0">
                <a:latin typeface="Alexandria" charset="0"/>
                <a:cs typeface="Alexandria" charset="0"/>
              </a:rPr>
              <a:t>يختلف عن </a:t>
            </a:r>
            <a:r>
              <a:rPr lang="ar-EG" sz="1400" dirty="0">
                <a:latin typeface="Alexandria" charset="0"/>
                <a:cs typeface="Alexandria" charset="0"/>
              </a:rPr>
              <a:t>الاستفتاء حيث </a:t>
            </a:r>
            <a:r>
              <a:rPr lang="ar-EG" sz="1400" dirty="0" smtClean="0">
                <a:latin typeface="Alexandria" charset="0"/>
                <a:cs typeface="Alexandria" charset="0"/>
              </a:rPr>
              <a:t>عرف </a:t>
            </a:r>
            <a:r>
              <a:rPr lang="ar-EG" sz="1400" dirty="0">
                <a:latin typeface="Alexandria" charset="0"/>
                <a:cs typeface="Alexandria" charset="0"/>
              </a:rPr>
              <a:t>الاستفتاء لغة طلب الفتوى أو سؤال من يعلم، وكذلك يختلف </a:t>
            </a:r>
            <a:r>
              <a:rPr lang="ar-EG" sz="1400" dirty="0" smtClean="0">
                <a:latin typeface="Alexandria" charset="0"/>
                <a:cs typeface="Alexandria" charset="0"/>
              </a:rPr>
              <a:t>عن استطلاع </a:t>
            </a:r>
            <a:r>
              <a:rPr lang="ar-EG" sz="1400" dirty="0">
                <a:latin typeface="Alexandria" charset="0"/>
                <a:cs typeface="Alexandria" charset="0"/>
              </a:rPr>
              <a:t>الرأي، فإذا اعتبرنا أن الاستبيان يسعى إلى الحصول على معلومات </a:t>
            </a:r>
            <a:r>
              <a:rPr lang="ar-EG" sz="1400" dirty="0" smtClean="0">
                <a:latin typeface="Alexandria" charset="0"/>
                <a:cs typeface="Alexandria" charset="0"/>
              </a:rPr>
              <a:t>وحقائق محددة </a:t>
            </a:r>
            <a:r>
              <a:rPr lang="ar-EG" sz="1400" dirty="0">
                <a:latin typeface="Alexandria" charset="0"/>
                <a:cs typeface="Alexandria" charset="0"/>
              </a:rPr>
              <a:t>عن </a:t>
            </a:r>
            <a:r>
              <a:rPr lang="ar-EG" sz="1400" dirty="0" smtClean="0">
                <a:latin typeface="Alexandria" charset="0"/>
                <a:cs typeface="Alexandria" charset="0"/>
              </a:rPr>
              <a:t>مشكلة معينة</a:t>
            </a:r>
            <a:r>
              <a:rPr lang="ar-EG" sz="1400" dirty="0">
                <a:latin typeface="Alexandria" charset="0"/>
                <a:cs typeface="Alexandria" charset="0"/>
              </a:rPr>
              <a:t>، فإن استطلاع الرأي يسعى إلى مسح آراء الأفراد </a:t>
            </a:r>
            <a:r>
              <a:rPr lang="ar-EG" sz="1400" dirty="0" smtClean="0">
                <a:latin typeface="Alexandria" charset="0"/>
                <a:cs typeface="Alexandria" charset="0"/>
              </a:rPr>
              <a:t>والجماعات حول </a:t>
            </a:r>
            <a:r>
              <a:rPr lang="ar-EG" sz="1400" dirty="0">
                <a:latin typeface="Alexandria" charset="0"/>
                <a:cs typeface="Alexandria" charset="0"/>
              </a:rPr>
              <a:t>قضية معينة أو مشكلة محددة</a:t>
            </a:r>
            <a:r>
              <a:rPr lang="ar-EG" sz="1400" dirty="0" smtClean="0">
                <a:latin typeface="Alexandria" charset="0"/>
                <a:cs typeface="Alexandria" charset="0"/>
              </a:rPr>
              <a:t>. وقد </a:t>
            </a:r>
            <a:r>
              <a:rPr lang="ar-EG" sz="1400" dirty="0">
                <a:latin typeface="Alexandria" charset="0"/>
                <a:cs typeface="Alexandria" charset="0"/>
              </a:rPr>
              <a:t>شاع إطلاق لفظ استبيان على وسائل قياس الشخصية الموضوعية منذ صمم وود </a:t>
            </a:r>
            <a:r>
              <a:rPr lang="ar-EG" sz="1400" dirty="0" smtClean="0">
                <a:latin typeface="Alexandria" charset="0"/>
                <a:cs typeface="Alexandria" charset="0"/>
              </a:rPr>
              <a:t>ورث عام </a:t>
            </a:r>
            <a:r>
              <a:rPr lang="ar-EG" sz="1400" dirty="0">
                <a:latin typeface="Alexandria" charset="0"/>
                <a:cs typeface="Alexandria" charset="0"/>
              </a:rPr>
              <a:t>1917 صحيفة البيانات الشخصية لعزل من يفتقدون الثبات الانفعالي لإعفائهم </a:t>
            </a:r>
            <a:r>
              <a:rPr lang="ar-EG" sz="1400" dirty="0" smtClean="0">
                <a:latin typeface="Alexandria" charset="0"/>
                <a:cs typeface="Alexandria" charset="0"/>
              </a:rPr>
              <a:t>من الخدمة </a:t>
            </a:r>
            <a:r>
              <a:rPr lang="ar-EG" sz="1400" dirty="0">
                <a:latin typeface="Alexandria" charset="0"/>
                <a:cs typeface="Alexandria" charset="0"/>
              </a:rPr>
              <a:t>في الجيش الأمريكي</a:t>
            </a:r>
            <a:r>
              <a:rPr lang="ar-EG" sz="1400" dirty="0" smtClean="0">
                <a:latin typeface="Alexandria" charset="0"/>
                <a:cs typeface="Alexandria" charset="0"/>
              </a:rPr>
              <a:t>. والافتراض </a:t>
            </a:r>
            <a:r>
              <a:rPr lang="ar-EG" sz="1400" dirty="0">
                <a:latin typeface="Alexandria" charset="0"/>
                <a:cs typeface="Alexandria" charset="0"/>
              </a:rPr>
              <a:t>الأساسي الذي يكمن وراء هذه الأداة هو أن الإنسان أفضل من يلاحظ </a:t>
            </a:r>
            <a:r>
              <a:rPr lang="ar-EG" sz="1400" dirty="0" smtClean="0">
                <a:latin typeface="Alexandria" charset="0"/>
                <a:cs typeface="Alexandria" charset="0"/>
              </a:rPr>
              <a:t>أو يصف </a:t>
            </a:r>
            <a:r>
              <a:rPr lang="ar-EG" sz="1400" dirty="0">
                <a:latin typeface="Alexandria" charset="0"/>
                <a:cs typeface="Alexandria" charset="0"/>
              </a:rPr>
              <a:t>ذاته أو يحدد سلوكه الخاص، فالاستبيان هو بيان نتائج التطبيق العملي لإطار </a:t>
            </a:r>
            <a:r>
              <a:rPr lang="ar-EG" sz="1400" dirty="0" smtClean="0">
                <a:latin typeface="Alexandria" charset="0"/>
                <a:cs typeface="Alexandria" charset="0"/>
              </a:rPr>
              <a:t>فكري نظري </a:t>
            </a:r>
            <a:r>
              <a:rPr lang="ar-EG" sz="1400" dirty="0">
                <a:latin typeface="Alexandria" charset="0"/>
                <a:cs typeface="Alexandria" charset="0"/>
              </a:rPr>
              <a:t>ولذلك </a:t>
            </a:r>
            <a:r>
              <a:rPr lang="ar-EG" sz="1400" dirty="0" smtClean="0">
                <a:latin typeface="Alexandria" charset="0"/>
                <a:cs typeface="Alexandria" charset="0"/>
              </a:rPr>
              <a:t>يأخذ الاستبيان واحدة من الصيغ الآتية:  </a:t>
            </a:r>
          </a:p>
          <a:p>
            <a:pPr marL="285750" indent="-285750" algn="justLow" rtl="1">
              <a:lnSpc>
                <a:spcPct val="150000"/>
              </a:lnSpc>
              <a:buFont typeface="Wingdings" panose="05000000000000000000" pitchFamily="2" charset="2"/>
              <a:buChar char="q"/>
            </a:pPr>
            <a:r>
              <a:rPr lang="ar-EG" sz="1400" dirty="0">
                <a:latin typeface="Alexandria" charset="0"/>
                <a:cs typeface="Alexandria" charset="0"/>
              </a:rPr>
              <a:t>يقدم للفرد قائمة صفات ويطلب منه وضع علامة على ما يصف شخصيته.</a:t>
            </a:r>
          </a:p>
          <a:p>
            <a:pPr marL="285750" indent="-285750" algn="justLow" rtl="1">
              <a:lnSpc>
                <a:spcPct val="150000"/>
              </a:lnSpc>
              <a:buFont typeface="Wingdings" panose="05000000000000000000" pitchFamily="2" charset="2"/>
              <a:buChar char="q"/>
            </a:pPr>
            <a:r>
              <a:rPr lang="ar-EG" sz="1400" dirty="0" smtClean="0">
                <a:latin typeface="Alexandria" charset="0"/>
                <a:cs typeface="Alexandria" charset="0"/>
              </a:rPr>
              <a:t>يطلب </a:t>
            </a:r>
            <a:r>
              <a:rPr lang="ar-EG" sz="1400" dirty="0">
                <a:latin typeface="Alexandria" charset="0"/>
                <a:cs typeface="Alexandria" charset="0"/>
              </a:rPr>
              <a:t>من الفرد أن يقرر ردود أفعال اعتيادية تجاه موقف ما.</a:t>
            </a:r>
          </a:p>
          <a:p>
            <a:pPr marL="285750" indent="-285750" algn="justLow" rtl="1">
              <a:lnSpc>
                <a:spcPct val="150000"/>
              </a:lnSpc>
              <a:buFont typeface="Wingdings" panose="05000000000000000000" pitchFamily="2" charset="2"/>
              <a:buChar char="q"/>
            </a:pPr>
            <a:r>
              <a:rPr lang="ar-EG" sz="1400" dirty="0" smtClean="0">
                <a:latin typeface="Alexandria" charset="0"/>
                <a:cs typeface="Alexandria" charset="0"/>
              </a:rPr>
              <a:t>يطلب </a:t>
            </a:r>
            <a:r>
              <a:rPr lang="ar-EG" sz="1400" dirty="0">
                <a:latin typeface="Alexandria" charset="0"/>
                <a:cs typeface="Alexandria" charset="0"/>
              </a:rPr>
              <a:t>من الفرد أن يوضح اتجاهاته أو اهتماماته أو قيمه.</a:t>
            </a:r>
            <a:endParaRPr lang="en-US" sz="1400" dirty="0">
              <a:latin typeface="Alexandria" charset="0"/>
              <a:cs typeface="Alexandria" charset="0"/>
            </a:endParaRPr>
          </a:p>
        </p:txBody>
      </p:sp>
      <p:sp>
        <p:nvSpPr>
          <p:cNvPr id="32" name="Rectangle 31"/>
          <p:cNvSpPr/>
          <p:nvPr/>
        </p:nvSpPr>
        <p:spPr>
          <a:xfrm>
            <a:off x="3479420" y="996848"/>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575997" y="1000618"/>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748124" y="1377100"/>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9266346"/>
      </p:ext>
    </p:extLst>
  </p:cSld>
  <p:clrMapOvr>
    <a:masterClrMapping/>
  </p:clrMapOvr>
  <mc:AlternateContent xmlns:mc="http://schemas.openxmlformats.org/markup-compatibility/2006" xmlns:p14="http://schemas.microsoft.com/office/powerpoint/2010/main">
    <mc:Choice Requires="p14">
      <p:transition spd="slow" p14:dur="2000" advTm="235876"/>
    </mc:Choice>
    <mc:Fallback xmlns="">
      <p:transition spd="slow" advTm="23587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تابع مفهوم قائمة الاستقصاء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71580" y="2384435"/>
            <a:ext cx="8309245" cy="3647152"/>
          </a:xfrm>
          <a:prstGeom prst="rect">
            <a:avLst/>
          </a:prstGeom>
          <a:noFill/>
        </p:spPr>
        <p:txBody>
          <a:bodyPr wrap="square" rtlCol="0">
            <a:spAutoFit/>
          </a:bodyPr>
          <a:lstStyle/>
          <a:p>
            <a:pPr algn="justLow" rtl="1">
              <a:lnSpc>
                <a:spcPct val="150000"/>
              </a:lnSpc>
            </a:pPr>
            <a:r>
              <a:rPr lang="ar-EG" sz="1400" dirty="0" smtClean="0">
                <a:latin typeface="Alexandria" charset="0"/>
                <a:cs typeface="Alexandria" charset="0"/>
              </a:rPr>
              <a:t> ويعرف الاستبيان أيضا بأنه « مجموعة من الأسئلة المرتبة حول موضوع معين، يتم وضعها في استمارة ترسل للأشخاص المعنيين بالبريد أو يجري تسليمها باليد، تمهيدا للحصول على إجابات الأسئلة الواردة فيها، وبواسطتها يمكن التوصل الى حقائق جديدة عن الموضوع أو التأكد من معلومات متعارف عليها لكنها غير مدعومة بالحقائق.</a:t>
            </a:r>
          </a:p>
          <a:p>
            <a:pPr algn="justLow" rtl="1">
              <a:lnSpc>
                <a:spcPct val="150000"/>
              </a:lnSpc>
            </a:pPr>
            <a:r>
              <a:rPr lang="ar-EG" sz="1400" dirty="0" smtClean="0">
                <a:latin typeface="Alexandria" charset="0"/>
                <a:cs typeface="Alexandria" charset="0"/>
              </a:rPr>
              <a:t>والاستبيان قد يرسل بطريق البريد الى الأفراد المعنيين، وقد يحمله الباحث بنفسه الى الأشخاص، والأسلوب المثالي هو أن يملأ الاستبيان بحضور الباحث، ويسجل بنفسه الأجوبة والملاحظات التي تثري البحث فيما بعد، لأن المجيب يتوسع في بعض الأحيان في اجابته، ويفيد الباحث أكثر مما كان يتوقع منه، والشيء الذي يحصل في معظم الأحيان أن الباحث لا ينتبه الى بعض الجوانب في الموضوع عند وضع الاستبيان والمجيبون هم يلفتون انتباهه الى تلك الثغرات فيتداركها في الحال.</a:t>
            </a:r>
          </a:p>
          <a:p>
            <a:pPr algn="justLow" rtl="1">
              <a:lnSpc>
                <a:spcPct val="150000"/>
              </a:lnSpc>
            </a:pPr>
            <a:r>
              <a:rPr lang="ar-EG" sz="1400" dirty="0" smtClean="0">
                <a:latin typeface="Alexandria" charset="0"/>
                <a:cs typeface="Alexandria" charset="0"/>
              </a:rPr>
              <a:t>ربما يعتبر الاستبيان  من أكثر الأدوات استعمالا في البحوث العلمية، وينظر له أغلب الناس بأنه وسيلة بسيطة وسريعة لجمع البيانات. وربما كان الاستبيان أكثر أداة من أدوات البحث العلمي تعرضا لسوء الاستعمال للسبب نفسه.</a:t>
            </a:r>
          </a:p>
          <a:p>
            <a:pPr algn="justLow" rtl="1">
              <a:lnSpc>
                <a:spcPct val="150000"/>
              </a:lnSpc>
            </a:pPr>
            <a:r>
              <a:rPr lang="ar-EG" sz="1400" dirty="0" smtClean="0">
                <a:latin typeface="Alexandria" charset="0"/>
                <a:cs typeface="Alexandria" charset="0"/>
              </a:rPr>
              <a:t>والاستبيان وسيلة من وسائل التقرير الذاتي الذي ينعم بحسناتها، ويعاني من سيئاتها، الا أن اللجوء الى وسائل التقرير الذاتي أمر لا مناص منه، لأن بعض البيانات يصعب ان لم يستحيل الحصول عليها دون اللجوء الى وسائل التقرير الذاتي.</a:t>
            </a:r>
          </a:p>
        </p:txBody>
      </p:sp>
      <p:sp>
        <p:nvSpPr>
          <p:cNvPr id="32" name="Rectangle 31"/>
          <p:cNvSpPr/>
          <p:nvPr/>
        </p:nvSpPr>
        <p:spPr>
          <a:xfrm>
            <a:off x="3386536" y="1107300"/>
            <a:ext cx="1554173" cy="121622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5625" y="1153568"/>
            <a:ext cx="1091009" cy="400110"/>
          </a:xfrm>
          <a:prstGeom prst="rect">
            <a:avLst/>
          </a:prstGeom>
          <a:noFill/>
        </p:spPr>
        <p:txBody>
          <a:bodyPr wrap="square" rtlCol="0">
            <a:spAutoFit/>
          </a:bodyPr>
          <a:lstStyle/>
          <a:p>
            <a:pPr algn="ctr"/>
            <a:r>
              <a:rPr lang="ar-EG" sz="2000" dirty="0" smtClean="0">
                <a:solidFill>
                  <a:schemeClr val="bg1"/>
                </a:solidFill>
                <a:latin typeface="Alexandria" charset="0"/>
                <a:cs typeface="Alexandria" charset="0"/>
              </a:rPr>
              <a:t>محاضرة </a:t>
            </a:r>
            <a:endParaRPr lang="en-US" sz="20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5030486"/>
      </p:ext>
    </p:extLst>
  </p:cSld>
  <p:clrMapOvr>
    <a:masterClrMapping/>
  </p:clrMapOvr>
  <mc:AlternateContent xmlns:mc="http://schemas.openxmlformats.org/markup-compatibility/2006" xmlns:p14="http://schemas.microsoft.com/office/powerpoint/2010/main">
    <mc:Choice Requires="p14">
      <p:transition spd="slow" p14:dur="2000" advTm="199749"/>
    </mc:Choice>
    <mc:Fallback xmlns="">
      <p:transition spd="slow" advTm="199749"/>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09</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5550493" y="1212613"/>
            <a:ext cx="3979873" cy="584775"/>
          </a:xfrm>
          <a:prstGeom prst="rect">
            <a:avLst/>
          </a:prstGeom>
          <a:noFill/>
        </p:spPr>
        <p:txBody>
          <a:bodyPr wrap="square" rtlCol="1">
            <a:spAutoFit/>
          </a:bodyPr>
          <a:lstStyle/>
          <a:p>
            <a:pPr algn="ctr"/>
            <a:r>
              <a:rPr lang="ar-EG" sz="3200" b="1" dirty="0" smtClean="0">
                <a:solidFill>
                  <a:srgbClr val="00AEEF"/>
                </a:solidFill>
              </a:rPr>
              <a:t>مزايا الاستبيان</a:t>
            </a:r>
            <a:endParaRPr lang="ar-EG" sz="3200" b="1" dirty="0">
              <a:solidFill>
                <a:srgbClr val="00AEEF"/>
              </a:solidFill>
            </a:endParaRPr>
          </a:p>
        </p:txBody>
      </p:sp>
      <p:sp>
        <p:nvSpPr>
          <p:cNvPr id="7" name="TextBox 6"/>
          <p:cNvSpPr txBox="1"/>
          <p:nvPr/>
        </p:nvSpPr>
        <p:spPr>
          <a:xfrm>
            <a:off x="4637354" y="1797388"/>
            <a:ext cx="6671257" cy="4616648"/>
          </a:xfrm>
          <a:prstGeom prst="rect">
            <a:avLst/>
          </a:prstGeom>
          <a:noFill/>
        </p:spPr>
        <p:txBody>
          <a:bodyPr wrap="square" rtlCol="1">
            <a:spAutoFit/>
          </a:bodyPr>
          <a:lstStyle/>
          <a:p>
            <a:pPr algn="justLow" rtl="1"/>
            <a:r>
              <a:rPr lang="ar-EG" sz="1400" dirty="0">
                <a:latin typeface="Alexandria"/>
              </a:rPr>
              <a:t>يُعتبر الاستبيان من أهم الوسائل المستخدمة في البحوث العلمية، وخاصة الاجتماعية والتربوية، والاستبيان في اللغة مصدر الفعل استبان، واستبان الشيء أي وضّحه وأظهره وعرّفه، والاستبيان في الاصطلاح، هو عبارة عن الأسئلة المصممة بشكل جيد ومترابط، والتي تهدف إلى جمع البيانات التي يريدها الباحث في بحثه؛ للوصول إلى النتائج؛ أي أن الاستبيانَ أحدُ طرق جمع البيانات، ويُطبّق على عينة مأخوذة من مجتمع معين، أو بيئة معينة... إلخ؛ فتكون البيانات التي يحصل عليها الباحث من تطبيق الاستبيان على العينات، ممثّلة للمجتمع ككل، أو للبيئة </a:t>
            </a:r>
            <a:r>
              <a:rPr lang="ar-EG" sz="1400" dirty="0" smtClean="0">
                <a:latin typeface="Alexandria"/>
              </a:rPr>
              <a:t>ككل. </a:t>
            </a:r>
          </a:p>
          <a:p>
            <a:pPr algn="justLow" rtl="1"/>
            <a:r>
              <a:rPr lang="ar-EG" sz="1400" b="1" dirty="0" smtClean="0">
                <a:solidFill>
                  <a:srgbClr val="00AEEF"/>
                </a:solidFill>
                <a:latin typeface="Alexandria"/>
              </a:rPr>
              <a:t>وللاستبيان مزايا نجملها فيما يلي</a:t>
            </a:r>
            <a:r>
              <a:rPr lang="ar-EG" sz="1400" dirty="0" smtClean="0">
                <a:latin typeface="Alexandria"/>
              </a:rPr>
              <a:t>:.</a:t>
            </a:r>
          </a:p>
          <a:p>
            <a:pPr marL="285750" indent="-285750" algn="justLow" rtl="1">
              <a:buFont typeface="Wingdings" panose="05000000000000000000" pitchFamily="2" charset="2"/>
              <a:buChar char="v"/>
            </a:pPr>
            <a:r>
              <a:rPr lang="ar-EG" sz="1400" dirty="0">
                <a:latin typeface="Alexandria"/>
              </a:rPr>
              <a:t>يؤدي الاستبيان إلى جمع معلومات مهمّة عن الموضوع المبحوث، بتكلفة بسيطة، وفي وقت قليل.</a:t>
            </a:r>
          </a:p>
          <a:p>
            <a:pPr marL="285750" indent="-285750" algn="justLow" rtl="1">
              <a:buFont typeface="Wingdings" panose="05000000000000000000" pitchFamily="2" charset="2"/>
              <a:buChar char="v"/>
            </a:pPr>
            <a:endParaRPr lang="ar-EG" sz="1400" dirty="0">
              <a:latin typeface="Alexandria"/>
            </a:endParaRPr>
          </a:p>
          <a:p>
            <a:pPr marL="285750" indent="-285750" algn="justLow" rtl="1">
              <a:buFont typeface="Wingdings" panose="05000000000000000000" pitchFamily="2" charset="2"/>
              <a:buChar char="v"/>
            </a:pPr>
            <a:r>
              <a:rPr lang="ar-EG" sz="1400" dirty="0">
                <a:latin typeface="Alexandria"/>
              </a:rPr>
              <a:t>الموضوعية </a:t>
            </a:r>
            <a:r>
              <a:rPr lang="ar-EG" sz="1400" dirty="0" smtClean="0">
                <a:latin typeface="Alexandria"/>
              </a:rPr>
              <a:t>وعدم </a:t>
            </a:r>
            <a:r>
              <a:rPr lang="ar-EG" sz="1400" dirty="0">
                <a:latin typeface="Alexandria"/>
              </a:rPr>
              <a:t>التحيز من قبل الباحثين الذين يجمعون البيانات.</a:t>
            </a:r>
          </a:p>
          <a:p>
            <a:pPr marL="285750" indent="-285750" algn="justLow" rtl="1">
              <a:buFont typeface="Wingdings" panose="05000000000000000000" pitchFamily="2" charset="2"/>
              <a:buChar char="v"/>
            </a:pPr>
            <a:endParaRPr lang="ar-EG" sz="1400" dirty="0">
              <a:latin typeface="Alexandria"/>
            </a:endParaRPr>
          </a:p>
          <a:p>
            <a:pPr marL="285750" indent="-285750" algn="justLow" rtl="1">
              <a:buFont typeface="Wingdings" panose="05000000000000000000" pitchFamily="2" charset="2"/>
              <a:buChar char="v"/>
            </a:pPr>
            <a:r>
              <a:rPr lang="ar-EG" sz="1400" dirty="0">
                <a:latin typeface="Alexandria"/>
              </a:rPr>
              <a:t>سهولة إعداد الاستبيان، مقارنة بالأدوات الأخرى المستخدمة في البحث العلمي، مثل المقابلات والملاحظات.</a:t>
            </a:r>
          </a:p>
          <a:p>
            <a:pPr marL="285750" indent="-285750" algn="justLow" rtl="1">
              <a:buFont typeface="Wingdings" panose="05000000000000000000" pitchFamily="2" charset="2"/>
              <a:buChar char="v"/>
            </a:pPr>
            <a:endParaRPr lang="ar-EG" sz="1400" dirty="0">
              <a:latin typeface="Alexandria"/>
            </a:endParaRPr>
          </a:p>
          <a:p>
            <a:pPr marL="285750" indent="-285750" algn="justLow" rtl="1">
              <a:buFont typeface="Wingdings" panose="05000000000000000000" pitchFamily="2" charset="2"/>
              <a:buChar char="v"/>
            </a:pPr>
            <a:r>
              <a:rPr lang="ar-EG" sz="1400" dirty="0">
                <a:latin typeface="Alexandria"/>
              </a:rPr>
              <a:t>إن الاستبيان يؤدي إلى الحصول على الإجابات الدقيقة.</a:t>
            </a:r>
          </a:p>
          <a:p>
            <a:pPr marL="285750" indent="-285750" algn="justLow" rtl="1">
              <a:buFont typeface="Wingdings" panose="05000000000000000000" pitchFamily="2" charset="2"/>
              <a:buChar char="v"/>
            </a:pPr>
            <a:endParaRPr lang="ar-EG" sz="1400" dirty="0">
              <a:latin typeface="Alexandria"/>
            </a:endParaRPr>
          </a:p>
          <a:p>
            <a:pPr marL="285750" indent="-285750" algn="justLow" rtl="1">
              <a:buFont typeface="Wingdings" panose="05000000000000000000" pitchFamily="2" charset="2"/>
              <a:buChar char="v"/>
            </a:pPr>
            <a:r>
              <a:rPr lang="ar-EG" sz="1400" dirty="0">
                <a:latin typeface="Alexandria"/>
              </a:rPr>
              <a:t>يعطي الاستبيان </a:t>
            </a:r>
            <a:r>
              <a:rPr lang="ar-EG" sz="1400" dirty="0" smtClean="0">
                <a:latin typeface="Alexandria"/>
              </a:rPr>
              <a:t>الحرية الكاملة </a:t>
            </a:r>
            <a:r>
              <a:rPr lang="ar-EG" sz="1400" dirty="0" err="1" smtClean="0">
                <a:latin typeface="Alexandria"/>
              </a:rPr>
              <a:t>للمبحوثين</a:t>
            </a:r>
            <a:r>
              <a:rPr lang="ar-EG" sz="1400" dirty="0" smtClean="0">
                <a:latin typeface="Alexandria"/>
              </a:rPr>
              <a:t>، </a:t>
            </a:r>
            <a:r>
              <a:rPr lang="ar-EG" sz="1400" dirty="0">
                <a:latin typeface="Alexandria"/>
              </a:rPr>
              <a:t>وذلك أنه لا يطلب من أفراد العينة ذكر اسمهم.</a:t>
            </a:r>
          </a:p>
          <a:p>
            <a:pPr marL="285750" indent="-285750" algn="justLow" rtl="1">
              <a:buFont typeface="Wingdings" panose="05000000000000000000" pitchFamily="2" charset="2"/>
              <a:buChar char="v"/>
            </a:pPr>
            <a:endParaRPr lang="ar-EG" sz="1400" dirty="0">
              <a:latin typeface="Alexandria"/>
            </a:endParaRPr>
          </a:p>
          <a:p>
            <a:pPr marL="285750" indent="-285750" algn="justLow" rtl="1">
              <a:buFont typeface="Wingdings" panose="05000000000000000000" pitchFamily="2" charset="2"/>
              <a:buChar char="v"/>
            </a:pPr>
            <a:r>
              <a:rPr lang="ar-EG" sz="1400" dirty="0" smtClean="0">
                <a:latin typeface="Alexandria"/>
              </a:rPr>
              <a:t>يزود </a:t>
            </a:r>
            <a:r>
              <a:rPr lang="ar-EG" sz="1400" dirty="0">
                <a:latin typeface="Alexandria"/>
              </a:rPr>
              <a:t>الاستبيان الباحث كم هائل من المعلومات.</a:t>
            </a:r>
          </a:p>
          <a:p>
            <a:pPr marL="285750" indent="-285750" algn="justLow" rtl="1">
              <a:buFont typeface="Wingdings" panose="05000000000000000000" pitchFamily="2" charset="2"/>
              <a:buChar char="v"/>
            </a:pPr>
            <a:endParaRPr lang="ar-EG" sz="1400" dirty="0">
              <a:latin typeface="Alexandria"/>
            </a:endParaRPr>
          </a:p>
          <a:p>
            <a:pPr marL="285750" indent="-285750" algn="justLow" rtl="1">
              <a:buFont typeface="Wingdings" panose="05000000000000000000" pitchFamily="2" charset="2"/>
              <a:buChar char="v"/>
            </a:pPr>
            <a:r>
              <a:rPr lang="ar-EG" sz="1400" dirty="0">
                <a:latin typeface="Alexandria"/>
              </a:rPr>
              <a:t>عدم تحديد وقت معين للإجابة، مما يبعد القلق عن العينة.</a:t>
            </a:r>
          </a:p>
          <a:p>
            <a:pPr marL="285750" indent="-285750" algn="justLow" rtl="1">
              <a:buFont typeface="Wingdings" panose="05000000000000000000" pitchFamily="2" charset="2"/>
              <a:buChar char="v"/>
            </a:pPr>
            <a:endParaRPr lang="ar-EG" sz="1400" dirty="0">
              <a:latin typeface="Alexandria"/>
            </a:endParaRPr>
          </a:p>
          <a:p>
            <a:pPr marL="285750" indent="-285750" algn="justLow" rtl="1">
              <a:buFont typeface="Wingdings" panose="05000000000000000000" pitchFamily="2" charset="2"/>
              <a:buChar char="v"/>
            </a:pPr>
            <a:r>
              <a:rPr lang="ar-EG" sz="1400" dirty="0">
                <a:latin typeface="Alexandria"/>
              </a:rPr>
              <a:t>يمكن تطبيق الاستبيان </a:t>
            </a:r>
            <a:r>
              <a:rPr lang="ar-EG" sz="1400" dirty="0" smtClean="0">
                <a:latin typeface="Alexandria"/>
              </a:rPr>
              <a:t>على أفراد بمناطق </a:t>
            </a:r>
            <a:r>
              <a:rPr lang="ar-EG" sz="1400" dirty="0">
                <a:latin typeface="Alexandria"/>
              </a:rPr>
              <a:t>جغرافية واسعة.</a:t>
            </a:r>
            <a:endParaRPr lang="ar-EG" sz="1400" dirty="0" smtClean="0">
              <a:latin typeface="Alexandria"/>
            </a:endParaRPr>
          </a:p>
        </p:txBody>
      </p:sp>
    </p:spTree>
    <p:extLst>
      <p:ext uri="{BB962C8B-B14F-4D97-AF65-F5344CB8AC3E}">
        <p14:creationId xmlns:p14="http://schemas.microsoft.com/office/powerpoint/2010/main" val="479998709"/>
      </p:ext>
    </p:extLst>
  </p:cSld>
  <p:clrMapOvr>
    <a:masterClrMapping/>
  </p:clrMapOvr>
  <mc:AlternateContent xmlns:mc="http://schemas.openxmlformats.org/markup-compatibility/2006" xmlns:p14="http://schemas.microsoft.com/office/powerpoint/2010/main">
    <mc:Choice Requires="p14">
      <p:transition spd="slow" p14:dur="2000" advTm="202458"/>
    </mc:Choice>
    <mc:Fallback xmlns="">
      <p:transition spd="slow" advTm="202458"/>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355140" y="1687133"/>
            <a:ext cx="4128422" cy="431979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7" y="1687132"/>
            <a:ext cx="6943016" cy="431979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722672" y="2050026"/>
            <a:ext cx="6179574" cy="2246769"/>
          </a:xfrm>
          <a:prstGeom prst="rect">
            <a:avLst/>
          </a:prstGeom>
          <a:noFill/>
        </p:spPr>
        <p:txBody>
          <a:bodyPr wrap="square" rtlCol="1">
            <a:spAutoFit/>
          </a:bodyPr>
          <a:lstStyle/>
          <a:p>
            <a:pPr marL="285750" indent="-285750" algn="justLow" rtl="1">
              <a:buFont typeface="Wingdings" panose="05000000000000000000" pitchFamily="2" charset="2"/>
              <a:buChar char="v"/>
            </a:pPr>
            <a:r>
              <a:rPr lang="ar-EG" sz="1400" dirty="0">
                <a:solidFill>
                  <a:srgbClr val="00AEEF"/>
                </a:solidFill>
                <a:latin typeface="Alexandria"/>
              </a:rPr>
              <a:t> </a:t>
            </a:r>
            <a:r>
              <a:rPr lang="ar-EG" sz="1400" dirty="0">
                <a:latin typeface="Alexandria"/>
              </a:rPr>
              <a:t>يعتبر الاستبيان من أبرز الوسائل التي تقوم على </a:t>
            </a:r>
            <a:r>
              <a:rPr lang="ar-EG" sz="1400" dirty="0" smtClean="0">
                <a:latin typeface="Alexandria"/>
              </a:rPr>
              <a:t>التقرير </a:t>
            </a:r>
            <a:r>
              <a:rPr lang="ar-EG" sz="1400" dirty="0">
                <a:latin typeface="Alexandria"/>
              </a:rPr>
              <a:t>الذاتي للفرد موضوع الدارسة؛ أي يعتمد على ما يذكره المبحوث عن خبراته وتجاربه واتجاهاته ودوافعه.</a:t>
            </a:r>
          </a:p>
          <a:p>
            <a:pPr marL="285750" indent="-285750" algn="justLow" rtl="1">
              <a:buFont typeface="Wingdings" panose="05000000000000000000" pitchFamily="2" charset="2"/>
              <a:buChar char="v"/>
            </a:pPr>
            <a:r>
              <a:rPr lang="ar-EG" sz="1400" dirty="0">
                <a:latin typeface="Alexandria"/>
              </a:rPr>
              <a:t>تمتاز أسئلة الاستبيان وفقراته بالتنظيم والترتيب والتقنين، فهي واحدة بالنسبة لجميع </a:t>
            </a:r>
            <a:r>
              <a:rPr lang="ar-EG" sz="1400" dirty="0" err="1">
                <a:latin typeface="Alexandria"/>
              </a:rPr>
              <a:t>المبحوثين</a:t>
            </a:r>
            <a:r>
              <a:rPr lang="ar-EG" sz="1400" dirty="0">
                <a:latin typeface="Alexandria"/>
              </a:rPr>
              <a:t>.</a:t>
            </a:r>
          </a:p>
          <a:p>
            <a:pPr marL="285750" indent="-285750" algn="justLow" rtl="1">
              <a:buFont typeface="Wingdings" panose="05000000000000000000" pitchFamily="2" charset="2"/>
              <a:buChar char="v"/>
            </a:pPr>
            <a:r>
              <a:rPr lang="ar-EG" sz="1400" dirty="0">
                <a:latin typeface="Alexandria"/>
              </a:rPr>
              <a:t>توفير الكثير من الوقت والجهد في جمع المعلومات، ويمكن تغطية أماكن متباعدة في فترة قصيرة.</a:t>
            </a:r>
          </a:p>
          <a:p>
            <a:pPr marL="285750" indent="-285750" algn="justLow" rtl="1">
              <a:buFont typeface="Wingdings" panose="05000000000000000000" pitchFamily="2" charset="2"/>
              <a:buChar char="v"/>
            </a:pPr>
            <a:r>
              <a:rPr lang="ar-EG" sz="1400" dirty="0">
                <a:latin typeface="Alexandria"/>
              </a:rPr>
              <a:t>وسيلة هامة للحصول على معلومات من عدد كبير من الناس تفوق، بكثير من حجم التي تغطيها أدوات جمع المعلومات الأخرى، مثل المقابلة والملاحظة والاختبارات.</a:t>
            </a:r>
          </a:p>
          <a:p>
            <a:pPr marL="285750" indent="-285750" algn="justLow" rtl="1">
              <a:buFont typeface="Wingdings" panose="05000000000000000000" pitchFamily="2" charset="2"/>
              <a:buChar char="v"/>
            </a:pPr>
            <a:r>
              <a:rPr lang="ar-EG" sz="1400" dirty="0">
                <a:latin typeface="Alexandria"/>
              </a:rPr>
              <a:t>عدم تقيد </a:t>
            </a:r>
            <a:r>
              <a:rPr lang="ar-EG" sz="1400" dirty="0" smtClean="0">
                <a:latin typeface="Alexandria"/>
              </a:rPr>
              <a:t>الاستبيان </a:t>
            </a:r>
            <a:r>
              <a:rPr lang="ar-EG" sz="1400" dirty="0">
                <a:latin typeface="Alexandria"/>
              </a:rPr>
              <a:t>بالمحددات المكانية، حيث يمكن إرساله بواسطة البريد العادي، أو البريد الإلكتروني أو بالاتصال المباشر من قبل الباحث نفسه.</a:t>
            </a:r>
          </a:p>
          <a:p>
            <a:pPr marL="285750" indent="-285750" algn="justLow" rtl="1">
              <a:buFont typeface="Wingdings" panose="05000000000000000000" pitchFamily="2" charset="2"/>
              <a:buChar char="v"/>
            </a:pPr>
            <a:r>
              <a:rPr lang="ar-EG" sz="1400" dirty="0">
                <a:latin typeface="Alexandria"/>
              </a:rPr>
              <a:t>هناك وقت كاف للباحث لتصميم الاستبانة وفحصها ومراجعة بنودها دون أية ضغوط في الوقت، وعرضها على الخبراء، بل وتجربتها تجربة مبدئية وهذا يعطي للاستبيان دقة علمية وقيمة منطقية.</a:t>
            </a:r>
          </a:p>
        </p:txBody>
      </p:sp>
    </p:spTree>
  </p:cSld>
  <p:clrMapOvr>
    <a:masterClrMapping/>
  </p:clrMapOvr>
  <mc:AlternateContent xmlns:mc="http://schemas.openxmlformats.org/markup-compatibility/2006" xmlns:p14="http://schemas.microsoft.com/office/powerpoint/2010/main">
    <mc:Choice Requires="p14">
      <p:transition spd="slow" p14:dur="2000" advTm="162768"/>
    </mc:Choice>
    <mc:Fallback xmlns="">
      <p:transition spd="slow" advTm="16276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032779" y="1540377"/>
            <a:ext cx="3910885" cy="447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333001" y="1745263"/>
            <a:ext cx="5699778" cy="40642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635654" y="2094271"/>
            <a:ext cx="5163352" cy="3200876"/>
          </a:xfrm>
          <a:prstGeom prst="rect">
            <a:avLst/>
          </a:prstGeom>
          <a:noFill/>
        </p:spPr>
        <p:txBody>
          <a:bodyPr wrap="square" rtlCol="0">
            <a:spAutoFit/>
          </a:bodyPr>
          <a:lstStyle/>
          <a:p>
            <a:pPr algn="r" rtl="1"/>
            <a:r>
              <a:rPr lang="ar-EG" sz="2000" b="1" dirty="0" smtClean="0">
                <a:solidFill>
                  <a:srgbClr val="00AEEF"/>
                </a:solidFill>
                <a:latin typeface="Alexandria" charset="0"/>
                <a:cs typeface="Alexandria" charset="0"/>
              </a:rPr>
              <a:t>عيوب الاستبيان</a:t>
            </a:r>
            <a:r>
              <a:rPr lang="ar-EG" sz="1400" dirty="0" smtClean="0">
                <a:solidFill>
                  <a:srgbClr val="2D3956"/>
                </a:solidFill>
                <a:latin typeface="Alexandria" charset="0"/>
                <a:cs typeface="Alexandria" charset="0"/>
              </a:rPr>
              <a:t>:-</a:t>
            </a:r>
          </a:p>
          <a:p>
            <a:pPr algn="justLow" rtl="1"/>
            <a:r>
              <a:rPr lang="ar-EG" sz="1400" dirty="0">
                <a:solidFill>
                  <a:srgbClr val="2D3956"/>
                </a:solidFill>
                <a:latin typeface="Alexandria" charset="0"/>
                <a:cs typeface="Alexandria" charset="0"/>
              </a:rPr>
              <a:t>لكل شيء مميزات وعيوب فلا يوجد شيء كامل، فالكمال لله وحده –سبحانه وتعالى- فكما أن للاستبيان مميزات كثيرة، له أيضًا بعض العيوب التي تتمثل فيما يلي::-</a:t>
            </a:r>
          </a:p>
          <a:p>
            <a:pPr marL="285750" indent="-285750" algn="justLow" rtl="1">
              <a:buFont typeface="Wingdings" panose="05000000000000000000" pitchFamily="2" charset="2"/>
              <a:buChar char="q"/>
            </a:pPr>
            <a:r>
              <a:rPr lang="ar-EG" sz="1400" dirty="0">
                <a:solidFill>
                  <a:srgbClr val="2D3956"/>
                </a:solidFill>
                <a:latin typeface="Alexandria" charset="0"/>
                <a:cs typeface="Alexandria" charset="0"/>
              </a:rPr>
              <a:t>أحيانًا يكون بعض أفراد العينة غير قادرين على اختيار الإجابات بشكل دقيق على أسئلة الاستبيان، بسبب التعقيد في الأسئلة، أو بسبب صعوبة صياغتها، أو بسبب غرابة كلماتها.</a:t>
            </a:r>
          </a:p>
          <a:p>
            <a:pPr marL="285750" indent="-285750" algn="justLow" rtl="1">
              <a:buFont typeface="Wingdings" panose="05000000000000000000" pitchFamily="2" charset="2"/>
              <a:buChar char="q"/>
            </a:pPr>
            <a:r>
              <a:rPr lang="ar-EG" sz="1400" dirty="0" smtClean="0">
                <a:solidFill>
                  <a:srgbClr val="2D3956"/>
                </a:solidFill>
                <a:latin typeface="Alexandria" charset="0"/>
                <a:cs typeface="Alexandria" charset="0"/>
              </a:rPr>
              <a:t>قد </a:t>
            </a:r>
            <a:r>
              <a:rPr lang="ar-EG" sz="1400" dirty="0">
                <a:solidFill>
                  <a:srgbClr val="2D3956"/>
                </a:solidFill>
                <a:latin typeface="Alexandria" charset="0"/>
                <a:cs typeface="Alexandria" charset="0"/>
              </a:rPr>
              <a:t>يكون بعض أفراد العينة المطروح عليهم الأسئلة غير جدّيين في الإجابة، وذلك يؤدي إلى عدم الحصول على </a:t>
            </a:r>
            <a:r>
              <a:rPr lang="ar-EG" sz="1400" dirty="0" smtClean="0">
                <a:solidFill>
                  <a:srgbClr val="2D3956"/>
                </a:solidFill>
                <a:latin typeface="Alexandria" charset="0"/>
                <a:cs typeface="Alexandria" charset="0"/>
              </a:rPr>
              <a:t>نتائج غير </a:t>
            </a:r>
            <a:r>
              <a:rPr lang="ar-EG" sz="1400" dirty="0">
                <a:solidFill>
                  <a:srgbClr val="2D3956"/>
                </a:solidFill>
                <a:latin typeface="Alexandria" charset="0"/>
                <a:cs typeface="Alexandria" charset="0"/>
              </a:rPr>
              <a:t>مرضية </a:t>
            </a:r>
            <a:r>
              <a:rPr lang="ar-EG" sz="1400" dirty="0" smtClean="0">
                <a:solidFill>
                  <a:srgbClr val="2D3956"/>
                </a:solidFill>
                <a:latin typeface="Alexandria" charset="0"/>
                <a:cs typeface="Alexandria" charset="0"/>
              </a:rPr>
              <a:t>وغير صادقة</a:t>
            </a:r>
            <a:r>
              <a:rPr lang="ar-EG" sz="1400" dirty="0">
                <a:solidFill>
                  <a:srgbClr val="2D3956"/>
                </a:solidFill>
                <a:latin typeface="Alexandria" charset="0"/>
                <a:cs typeface="Alexandria" charset="0"/>
              </a:rPr>
              <a:t>.</a:t>
            </a:r>
          </a:p>
          <a:p>
            <a:pPr marL="285750" indent="-285750" algn="justLow" rtl="1">
              <a:buFont typeface="Wingdings" panose="05000000000000000000" pitchFamily="2" charset="2"/>
              <a:buChar char="q"/>
            </a:pPr>
            <a:r>
              <a:rPr lang="ar-EG" sz="1400" dirty="0" smtClean="0">
                <a:solidFill>
                  <a:srgbClr val="2D3956"/>
                </a:solidFill>
                <a:latin typeface="Alexandria" charset="0"/>
                <a:cs typeface="Alexandria" charset="0"/>
              </a:rPr>
              <a:t>أن </a:t>
            </a:r>
            <a:r>
              <a:rPr lang="ar-EG" sz="1400" dirty="0">
                <a:solidFill>
                  <a:srgbClr val="2D3956"/>
                </a:solidFill>
                <a:latin typeface="Alexandria" charset="0"/>
                <a:cs typeface="Alexandria" charset="0"/>
              </a:rPr>
              <a:t>الباحث لا يستطيع ملاحظة ردود أفعال أفراد العينة تجاه أسئلة الاستبيان؛ لأن الاستبيان يقوم بتوزيع عدد من الأشخاص غير الباحث.</a:t>
            </a:r>
          </a:p>
          <a:p>
            <a:pPr marL="285750" indent="-285750" algn="justLow" rtl="1">
              <a:buFont typeface="Wingdings" panose="05000000000000000000" pitchFamily="2" charset="2"/>
              <a:buChar char="q"/>
            </a:pPr>
            <a:r>
              <a:rPr lang="ar-EG" sz="1400" dirty="0" smtClean="0">
                <a:solidFill>
                  <a:srgbClr val="2D3956"/>
                </a:solidFill>
                <a:latin typeface="Alexandria" charset="0"/>
                <a:cs typeface="Alexandria" charset="0"/>
              </a:rPr>
              <a:t>صعوبة </a:t>
            </a:r>
            <a:r>
              <a:rPr lang="ar-EG" sz="1400" dirty="0">
                <a:solidFill>
                  <a:srgbClr val="2D3956"/>
                </a:solidFill>
                <a:latin typeface="Alexandria" charset="0"/>
                <a:cs typeface="Alexandria" charset="0"/>
              </a:rPr>
              <a:t>تطبيق الاستبيان في المجتمعات الأميّة.</a:t>
            </a:r>
          </a:p>
          <a:p>
            <a:pPr marL="285750" indent="-285750" algn="justLow" rtl="1">
              <a:buFont typeface="Wingdings" panose="05000000000000000000" pitchFamily="2" charset="2"/>
              <a:buChar char="q"/>
            </a:pPr>
            <a:r>
              <a:rPr lang="ar-EG" sz="1400" dirty="0" smtClean="0">
                <a:solidFill>
                  <a:srgbClr val="2D3956"/>
                </a:solidFill>
                <a:latin typeface="Alexandria" charset="0"/>
                <a:cs typeface="Alexandria" charset="0"/>
              </a:rPr>
              <a:t>من </a:t>
            </a:r>
            <a:r>
              <a:rPr lang="ar-EG" sz="1400" dirty="0">
                <a:solidFill>
                  <a:srgbClr val="2D3956"/>
                </a:solidFill>
                <a:latin typeface="Alexandria" charset="0"/>
                <a:cs typeface="Alexandria" charset="0"/>
              </a:rPr>
              <a:t>المحتمل فقدان بغض نسخ الاستبيان عند نقله.</a:t>
            </a:r>
          </a:p>
          <a:p>
            <a:pPr marL="285750" indent="-285750" algn="justLow" rtl="1">
              <a:buFont typeface="Wingdings" panose="05000000000000000000" pitchFamily="2" charset="2"/>
              <a:buChar char="q"/>
            </a:pPr>
            <a:r>
              <a:rPr lang="ar-EG" sz="1400" dirty="0" smtClean="0">
                <a:solidFill>
                  <a:srgbClr val="2D3956"/>
                </a:solidFill>
                <a:latin typeface="Alexandria" charset="0"/>
                <a:cs typeface="Alexandria" charset="0"/>
              </a:rPr>
              <a:t>قد </a:t>
            </a:r>
            <a:r>
              <a:rPr lang="ar-EG" sz="1400" dirty="0">
                <a:solidFill>
                  <a:srgbClr val="2D3956"/>
                </a:solidFill>
                <a:latin typeface="Alexandria" charset="0"/>
                <a:cs typeface="Alexandria" charset="0"/>
              </a:rPr>
              <a:t>يشترك </a:t>
            </a:r>
            <a:r>
              <a:rPr lang="ar-EG" sz="1400" dirty="0" smtClean="0">
                <a:solidFill>
                  <a:srgbClr val="2D3956"/>
                </a:solidFill>
                <a:latin typeface="Alexandria" charset="0"/>
                <a:cs typeface="Alexandria" charset="0"/>
              </a:rPr>
              <a:t>أكتر </a:t>
            </a:r>
            <a:r>
              <a:rPr lang="ar-EG" sz="1400" dirty="0">
                <a:solidFill>
                  <a:srgbClr val="2D3956"/>
                </a:solidFill>
                <a:latin typeface="Alexandria" charset="0"/>
                <a:cs typeface="Alexandria" charset="0"/>
              </a:rPr>
              <a:t>من شخص في الإجابة عن ورقة الاستبيان.</a:t>
            </a:r>
          </a:p>
          <a:p>
            <a:pPr marL="285750" indent="-285750" algn="justLow" rtl="1">
              <a:buFont typeface="Wingdings" panose="05000000000000000000" pitchFamily="2" charset="2"/>
              <a:buChar char="q"/>
            </a:pPr>
            <a:r>
              <a:rPr lang="ar-EG" sz="1400" dirty="0" smtClean="0">
                <a:solidFill>
                  <a:srgbClr val="2D3956"/>
                </a:solidFill>
                <a:latin typeface="Alexandria" charset="0"/>
                <a:cs typeface="Alexandria" charset="0"/>
              </a:rPr>
              <a:t>إثارة الملل لدى  إذا </a:t>
            </a:r>
            <a:r>
              <a:rPr lang="ar-EG" sz="1400" dirty="0">
                <a:solidFill>
                  <a:srgbClr val="2D3956"/>
                </a:solidFill>
                <a:latin typeface="Alexandria" charset="0"/>
                <a:cs typeface="Alexandria" charset="0"/>
              </a:rPr>
              <a:t>كانت الأسئلة كثيرة، أو طويلة بشكل مبالغ فيه.</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5523414"/>
      </p:ext>
    </p:extLst>
  </p:cSld>
  <p:clrMapOvr>
    <a:masterClrMapping/>
  </p:clrMapOvr>
  <mc:AlternateContent xmlns:mc="http://schemas.openxmlformats.org/markup-compatibility/2006" xmlns:p14="http://schemas.microsoft.com/office/powerpoint/2010/main">
    <mc:Choice Requires="p14">
      <p:transition spd="slow" p14:dur="2000" advTm="221868"/>
    </mc:Choice>
    <mc:Fallback xmlns="">
      <p:transition spd="slow" advTm="22186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1042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468531"/>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38648" y="1764406"/>
            <a:ext cx="5280337" cy="1815882"/>
          </a:xfrm>
          <a:prstGeom prst="rect">
            <a:avLst/>
          </a:prstGeom>
          <a:noFill/>
        </p:spPr>
        <p:txBody>
          <a:bodyPr wrap="square" rtlCol="0">
            <a:spAutoFit/>
          </a:bodyPr>
          <a:lstStyle/>
          <a:p>
            <a:pPr marL="285750" indent="-285750" algn="justLow" rtl="1">
              <a:buFont typeface="Wingdings" panose="05000000000000000000" pitchFamily="2" charset="2"/>
              <a:buChar char="q"/>
            </a:pPr>
            <a:r>
              <a:rPr lang="ar-EG" sz="1400" dirty="0">
                <a:solidFill>
                  <a:srgbClr val="2D3956"/>
                </a:solidFill>
                <a:latin typeface="Alexandria" charset="0"/>
                <a:cs typeface="Alexandria" charset="0"/>
              </a:rPr>
              <a:t>قد تحمل بعض المصطلحات المستخدمة أكثر من معنى لمختلف الأفراد.</a:t>
            </a:r>
          </a:p>
          <a:p>
            <a:pPr marL="285750" indent="-285750" algn="justLow" rtl="1">
              <a:buFont typeface="Wingdings" panose="05000000000000000000" pitchFamily="2" charset="2"/>
              <a:buChar char="q"/>
            </a:pPr>
            <a:r>
              <a:rPr lang="ar-EG" sz="1400" dirty="0" smtClean="0">
                <a:solidFill>
                  <a:srgbClr val="2D3956"/>
                </a:solidFill>
                <a:latin typeface="Alexandria" charset="0"/>
                <a:cs typeface="Alexandria" charset="0"/>
              </a:rPr>
              <a:t>عندما </a:t>
            </a:r>
            <a:r>
              <a:rPr lang="ar-EG" sz="1400" dirty="0">
                <a:solidFill>
                  <a:srgbClr val="2D3956"/>
                </a:solidFill>
                <a:latin typeface="Alexandria" charset="0"/>
                <a:cs typeface="Alexandria" charset="0"/>
              </a:rPr>
              <a:t>تكثر الأسئلة يتردد الأفراد في إجابتها، ويقل اهتمامهم بها.</a:t>
            </a:r>
          </a:p>
          <a:p>
            <a:pPr marL="285750" indent="-285750" algn="justLow" rtl="1">
              <a:buFont typeface="Wingdings" panose="05000000000000000000" pitchFamily="2" charset="2"/>
              <a:buChar char="q"/>
            </a:pPr>
            <a:r>
              <a:rPr lang="ar-EG" sz="1400" dirty="0">
                <a:solidFill>
                  <a:srgbClr val="2D3956"/>
                </a:solidFill>
                <a:latin typeface="Alexandria" charset="0"/>
                <a:cs typeface="Alexandria" charset="0"/>
              </a:rPr>
              <a:t>لا يمكن للباحث التأكد من صدق استجابة الأفراد والتحقق منها.</a:t>
            </a:r>
          </a:p>
          <a:p>
            <a:pPr marL="285750" indent="-285750" algn="justLow" rtl="1">
              <a:buFont typeface="Wingdings" panose="05000000000000000000" pitchFamily="2" charset="2"/>
              <a:buChar char="q"/>
            </a:pPr>
            <a:r>
              <a:rPr lang="ar-EG" sz="1400" dirty="0" smtClean="0">
                <a:solidFill>
                  <a:srgbClr val="2D3956"/>
                </a:solidFill>
                <a:latin typeface="Alexandria" charset="0"/>
                <a:cs typeface="Alexandria" charset="0"/>
              </a:rPr>
              <a:t>قد </a:t>
            </a:r>
            <a:r>
              <a:rPr lang="ar-EG" sz="1400" dirty="0">
                <a:solidFill>
                  <a:srgbClr val="2D3956"/>
                </a:solidFill>
                <a:latin typeface="Alexandria" charset="0"/>
                <a:cs typeface="Alexandria" charset="0"/>
              </a:rPr>
              <a:t>يتم تزيف الإجابات ولا تذكر الحقائق، وقد لا يكترث </a:t>
            </a:r>
            <a:r>
              <a:rPr lang="ar-EG" sz="1400" dirty="0" err="1">
                <a:solidFill>
                  <a:srgbClr val="2D3956"/>
                </a:solidFill>
                <a:latin typeface="Alexandria" charset="0"/>
                <a:cs typeface="Alexandria" charset="0"/>
              </a:rPr>
              <a:t>المبحوثين</a:t>
            </a:r>
            <a:r>
              <a:rPr lang="ar-EG" sz="1400" dirty="0">
                <a:solidFill>
                  <a:srgbClr val="2D3956"/>
                </a:solidFill>
                <a:latin typeface="Alexandria" charset="0"/>
                <a:cs typeface="Alexandria" charset="0"/>
              </a:rPr>
              <a:t> للاستبيان، </a:t>
            </a:r>
            <a:r>
              <a:rPr lang="ar-EG" sz="1400" dirty="0" smtClean="0">
                <a:solidFill>
                  <a:srgbClr val="2D3956"/>
                </a:solidFill>
                <a:latin typeface="Alexandria" charset="0"/>
                <a:cs typeface="Alexandria" charset="0"/>
              </a:rPr>
              <a:t>فيملؤون </a:t>
            </a:r>
            <a:r>
              <a:rPr lang="ar-EG" sz="1400" dirty="0">
                <a:solidFill>
                  <a:srgbClr val="2D3956"/>
                </a:solidFill>
                <a:latin typeface="Alexandria" charset="0"/>
                <a:cs typeface="Alexandria" charset="0"/>
              </a:rPr>
              <a:t>استماراته بعدم اكتراث وبإهمال.</a:t>
            </a:r>
          </a:p>
          <a:p>
            <a:pPr marL="285750" indent="-285750" algn="justLow" rtl="1">
              <a:buFont typeface="Wingdings" panose="05000000000000000000" pitchFamily="2" charset="2"/>
              <a:buChar char="q"/>
            </a:pPr>
            <a:r>
              <a:rPr lang="ar-EG" sz="1400" dirty="0">
                <a:solidFill>
                  <a:srgbClr val="2D3956"/>
                </a:solidFill>
                <a:latin typeface="Alexandria" charset="0"/>
                <a:cs typeface="Alexandria" charset="0"/>
              </a:rPr>
              <a:t>من الشائع أن </a:t>
            </a:r>
            <a:r>
              <a:rPr lang="ar-EG" sz="1400" dirty="0" err="1">
                <a:solidFill>
                  <a:srgbClr val="2D3956"/>
                </a:solidFill>
                <a:latin typeface="Alexandria" charset="0"/>
                <a:cs typeface="Alexandria" charset="0"/>
              </a:rPr>
              <a:t>المبحوثين</a:t>
            </a:r>
            <a:r>
              <a:rPr lang="ar-EG" sz="1400" dirty="0">
                <a:solidFill>
                  <a:srgbClr val="2D3956"/>
                </a:solidFill>
                <a:latin typeface="Alexandria" charset="0"/>
                <a:cs typeface="Alexandria" charset="0"/>
              </a:rPr>
              <a:t> غالباً يخفون ميولهم أو يظهرون أنفسهم بشكل أكثر لباقة، أو يطرحوا آراءهم المنجزة أو </a:t>
            </a:r>
            <a:r>
              <a:rPr lang="ar-EG" sz="1400" dirty="0" smtClean="0">
                <a:solidFill>
                  <a:srgbClr val="2D3956"/>
                </a:solidFill>
                <a:latin typeface="Alexandria" charset="0"/>
                <a:cs typeface="Alexandria" charset="0"/>
              </a:rPr>
              <a:t>يحاولوا </a:t>
            </a:r>
            <a:r>
              <a:rPr lang="ar-EG" sz="1400" dirty="0">
                <a:solidFill>
                  <a:srgbClr val="2D3956"/>
                </a:solidFill>
                <a:latin typeface="Alexandria" charset="0"/>
                <a:cs typeface="Alexandria" charset="0"/>
              </a:rPr>
              <a:t>أن يرضوا الباحث، فيجيبوا على الأسئلة بما يريح القائم على الاستبيان أو المنتفع فيه</a:t>
            </a:r>
            <a:r>
              <a:rPr lang="ar-EG" sz="1400" dirty="0" smtClean="0">
                <a:solidFill>
                  <a:srgbClr val="2D3956"/>
                </a:solidFill>
                <a:latin typeface="Alexandria" charset="0"/>
                <a:cs typeface="Alexandria" charset="0"/>
              </a:rPr>
              <a:t>.</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7636958"/>
      </p:ext>
    </p:extLst>
  </p:cSld>
  <p:clrMapOvr>
    <a:masterClrMapping/>
  </p:clrMapOvr>
  <mc:AlternateContent xmlns:mc="http://schemas.openxmlformats.org/markup-compatibility/2006" xmlns:p14="http://schemas.microsoft.com/office/powerpoint/2010/main">
    <mc:Choice Requires="p14">
      <p:transition spd="slow" p14:dur="2000" advTm="102586"/>
    </mc:Choice>
    <mc:Fallback xmlns="">
      <p:transition spd="slow" advTm="102586"/>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229050" y="1549486"/>
            <a:ext cx="4301788" cy="3970318"/>
          </a:xfrm>
          <a:prstGeom prst="rect">
            <a:avLst/>
          </a:prstGeom>
        </p:spPr>
        <p:txBody>
          <a:bodyPr wrap="square">
            <a:spAutoFit/>
          </a:bodyPr>
          <a:lstStyle/>
          <a:p>
            <a:pPr algn="justLow" rtl="1">
              <a:lnSpc>
                <a:spcPct val="150000"/>
              </a:lnSpc>
            </a:pPr>
            <a:r>
              <a:rPr lang="ar-EG" sz="1400" dirty="0">
                <a:latin typeface="Simplified Arabic" panose="02020603050405020304" pitchFamily="18" charset="-78"/>
                <a:cs typeface="Simplified Arabic" panose="02020603050405020304" pitchFamily="18" charset="-78"/>
              </a:rPr>
              <a:t>يقوم الاستبيان على مجموعة من الخطوات المتتالية، وهي</a:t>
            </a:r>
            <a:r>
              <a:rPr lang="ar-EG" sz="1400" dirty="0" smtClean="0">
                <a:latin typeface="Simplified Arabic" panose="02020603050405020304" pitchFamily="18" charset="-78"/>
                <a:cs typeface="Simplified Arabic" panose="02020603050405020304" pitchFamily="18" charset="-78"/>
              </a:rPr>
              <a:t>:</a:t>
            </a:r>
            <a:endParaRPr lang="ar-EG" sz="1400" dirty="0">
              <a:latin typeface="Simplified Arabic" panose="02020603050405020304" pitchFamily="18" charset="-78"/>
              <a:cs typeface="Simplified Arabic" panose="02020603050405020304" pitchFamily="18" charset="-78"/>
            </a:endParaRPr>
          </a:p>
          <a:p>
            <a:pPr marL="285750" indent="-285750" algn="justLow" rtl="1">
              <a:lnSpc>
                <a:spcPct val="150000"/>
              </a:lnSpc>
              <a:buFont typeface="Wingdings" panose="05000000000000000000" pitchFamily="2" charset="2"/>
              <a:buChar char="q"/>
            </a:pPr>
            <a:r>
              <a:rPr lang="ar-EG" sz="1400" dirty="0" smtClean="0">
                <a:latin typeface="Simplified Arabic" panose="02020603050405020304" pitchFamily="18" charset="-78"/>
                <a:cs typeface="Simplified Arabic" panose="02020603050405020304" pitchFamily="18" charset="-78"/>
              </a:rPr>
              <a:t>اختيار </a:t>
            </a:r>
            <a:r>
              <a:rPr lang="ar-EG" sz="1400" dirty="0">
                <a:latin typeface="Simplified Arabic" panose="02020603050405020304" pitchFamily="18" charset="-78"/>
                <a:cs typeface="Simplified Arabic" panose="02020603050405020304" pitchFamily="18" charset="-78"/>
              </a:rPr>
              <a:t>نوعية الاستبيان، وهذا مرتبط بنوعية البيانات التي يريد الباحث جمعها من خلال الاستبيان، فإذا كانت البيانات المطلوبة تعبر عن تفكير أفراد العينة وآرائهم، فهذا يتطلّب الاستبيان المقالي.</a:t>
            </a:r>
          </a:p>
          <a:p>
            <a:pPr marL="285750" indent="-285750" algn="justLow" rtl="1">
              <a:lnSpc>
                <a:spcPct val="150000"/>
              </a:lnSpc>
              <a:buFont typeface="Wingdings" panose="05000000000000000000" pitchFamily="2" charset="2"/>
              <a:buChar char="q"/>
            </a:pPr>
            <a:r>
              <a:rPr lang="ar-EG" sz="1400" dirty="0" smtClean="0">
                <a:latin typeface="Simplified Arabic" panose="02020603050405020304" pitchFamily="18" charset="-78"/>
                <a:cs typeface="Simplified Arabic" panose="02020603050405020304" pitchFamily="18" charset="-78"/>
              </a:rPr>
              <a:t>معرفة </a:t>
            </a:r>
            <a:r>
              <a:rPr lang="ar-EG" sz="1400" dirty="0">
                <a:latin typeface="Simplified Arabic" panose="02020603050405020304" pitchFamily="18" charset="-78"/>
                <a:cs typeface="Simplified Arabic" panose="02020603050405020304" pitchFamily="18" charset="-78"/>
              </a:rPr>
              <a:t>النقاط التي سيتناولها الاستبيان، ومعرفة أهدافه.</a:t>
            </a:r>
          </a:p>
          <a:p>
            <a:pPr marL="285750" indent="-285750" algn="justLow" rtl="1">
              <a:lnSpc>
                <a:spcPct val="150000"/>
              </a:lnSpc>
              <a:buFont typeface="Wingdings" panose="05000000000000000000" pitchFamily="2" charset="2"/>
              <a:buChar char="q"/>
            </a:pPr>
            <a:r>
              <a:rPr lang="ar-EG" sz="1400" dirty="0" smtClean="0">
                <a:latin typeface="Simplified Arabic" panose="02020603050405020304" pitchFamily="18" charset="-78"/>
                <a:cs typeface="Simplified Arabic" panose="02020603050405020304" pitchFamily="18" charset="-78"/>
              </a:rPr>
              <a:t>صياغة </a:t>
            </a:r>
            <a:r>
              <a:rPr lang="ar-EG" sz="1400" dirty="0">
                <a:latin typeface="Simplified Arabic" panose="02020603050405020304" pitchFamily="18" charset="-78"/>
                <a:cs typeface="Simplified Arabic" panose="02020603050405020304" pitchFamily="18" charset="-78"/>
              </a:rPr>
              <a:t>أسئلة الاستبيان بطريقة جذّابة، وسلسلة، وبألفاظ سهلة.</a:t>
            </a:r>
          </a:p>
          <a:p>
            <a:pPr marL="285750" indent="-285750" algn="justLow" rtl="1">
              <a:lnSpc>
                <a:spcPct val="150000"/>
              </a:lnSpc>
              <a:buFont typeface="Wingdings" panose="05000000000000000000" pitchFamily="2" charset="2"/>
              <a:buChar char="q"/>
            </a:pPr>
            <a:r>
              <a:rPr lang="ar-EG" sz="1400" dirty="0" smtClean="0">
                <a:latin typeface="Simplified Arabic" panose="02020603050405020304" pitchFamily="18" charset="-78"/>
                <a:cs typeface="Simplified Arabic" panose="02020603050405020304" pitchFamily="18" charset="-78"/>
              </a:rPr>
              <a:t>تحديد </a:t>
            </a:r>
            <a:r>
              <a:rPr lang="ar-EG" sz="1400" dirty="0">
                <a:latin typeface="Simplified Arabic" panose="02020603050405020304" pitchFamily="18" charset="-78"/>
                <a:cs typeface="Simplified Arabic" panose="02020603050405020304" pitchFamily="18" charset="-78"/>
              </a:rPr>
              <a:t>العينة المراد طرح أسئلة الاستبيان عليها، وتحديد حجم هذه العينة، بشرط أن يكون للعينة علاقة بالموضوع الذي يتناول الاستبيان</a:t>
            </a:r>
            <a:r>
              <a:rPr lang="ar-EG" sz="1400" dirty="0" smtClean="0">
                <a:latin typeface="Simplified Arabic" panose="02020603050405020304" pitchFamily="18" charset="-78"/>
                <a:cs typeface="Simplified Arabic" panose="02020603050405020304" pitchFamily="18" charset="-78"/>
              </a:rPr>
              <a:t>.</a:t>
            </a:r>
          </a:p>
          <a:p>
            <a:pPr marL="285750" indent="-285750" algn="justLow" rtl="1">
              <a:lnSpc>
                <a:spcPct val="150000"/>
              </a:lnSpc>
              <a:buFont typeface="Wingdings" panose="05000000000000000000" pitchFamily="2" charset="2"/>
              <a:buChar char="q"/>
            </a:pPr>
            <a:r>
              <a:rPr lang="ar-EG" sz="1400" dirty="0">
                <a:latin typeface="Simplified Arabic" panose="02020603050405020304" pitchFamily="18" charset="-78"/>
                <a:cs typeface="Simplified Arabic" panose="02020603050405020304" pitchFamily="18" charset="-78"/>
              </a:rPr>
              <a:t>بعد صياغة أسئلة الاستبيان يقوم الباحث بطرحها على جزء بسيط من أفراد العينة للتأكد من صلاحيتها</a:t>
            </a:r>
            <a:r>
              <a:rPr lang="ar-EG" sz="1400" dirty="0" smtClean="0">
                <a:latin typeface="Simplified Arabic" panose="02020603050405020304" pitchFamily="18" charset="-78"/>
                <a:cs typeface="Simplified Arabic" panose="02020603050405020304" pitchFamily="18" charset="-78"/>
              </a:rPr>
              <a:t>.</a:t>
            </a:r>
            <a:endParaRPr lang="ar-EG" sz="1400" dirty="0">
              <a:latin typeface="Simplified Arabic" panose="02020603050405020304" pitchFamily="18" charset="-78"/>
              <a:cs typeface="Simplified Arabic" panose="02020603050405020304" pitchFamily="18" charset="-78"/>
            </a:endParaRPr>
          </a:p>
          <a:p>
            <a:pPr marL="285750" indent="-285750" algn="justLow" rtl="1">
              <a:lnSpc>
                <a:spcPct val="150000"/>
              </a:lnSpc>
              <a:buFont typeface="Wingdings" panose="05000000000000000000" pitchFamily="2" charset="2"/>
              <a:buChar char="q"/>
            </a:pPr>
            <a:r>
              <a:rPr lang="ar-EG" sz="1400" dirty="0">
                <a:latin typeface="Simplified Arabic" panose="02020603050405020304" pitchFamily="18" charset="-78"/>
                <a:cs typeface="Simplified Arabic" panose="02020603050405020304" pitchFamily="18" charset="-78"/>
              </a:rPr>
              <a:t>يعرض الباحث الاستبيان على المختصين؛ لبيان صدق الاستبيان، تحديد نقاط الضعف، ومن ثَمَّ معالجتها.</a:t>
            </a:r>
            <a:endParaRPr lang="ar-EG" sz="1400" dirty="0" smtClean="0">
              <a:latin typeface="Simplified Arabic" panose="02020603050405020304" pitchFamily="18" charset="-78"/>
              <a:cs typeface="Simplified Arabic" panose="02020603050405020304" pitchFamily="18" charset="-78"/>
            </a:endParaRPr>
          </a:p>
        </p:txBody>
      </p:sp>
      <p:sp>
        <p:nvSpPr>
          <p:cNvPr id="7" name="Rectangle 6"/>
          <p:cNvSpPr/>
          <p:nvPr/>
        </p:nvSpPr>
        <p:spPr>
          <a:xfrm>
            <a:off x="6310823" y="4804209"/>
            <a:ext cx="4747323" cy="327077"/>
          </a:xfrm>
          <a:prstGeom prst="rect">
            <a:avLst/>
          </a:prstGeom>
        </p:spPr>
        <p:txBody>
          <a:bodyPr wrap="square">
            <a:spAutoFit/>
          </a:bodyPr>
          <a:lstStyle/>
          <a:p>
            <a:pPr marL="285750" indent="-285750" algn="justLow" rtl="1">
              <a:lnSpc>
                <a:spcPct val="120000"/>
              </a:lnSpc>
              <a:buFontTx/>
              <a:buChar char="-"/>
            </a:pPr>
            <a:endParaRPr lang="en-US" sz="1400" dirty="0">
              <a:latin typeface="Alexandria" charset="0"/>
              <a:cs typeface="Alexandria" charset="0"/>
            </a:endParaRPr>
          </a:p>
        </p:txBody>
      </p:sp>
      <p:sp>
        <p:nvSpPr>
          <p:cNvPr id="17" name="TextBox 16"/>
          <p:cNvSpPr txBox="1"/>
          <p:nvPr/>
        </p:nvSpPr>
        <p:spPr>
          <a:xfrm>
            <a:off x="7017169" y="3999250"/>
            <a:ext cx="4113898" cy="830997"/>
          </a:xfrm>
          <a:prstGeom prst="rect">
            <a:avLst/>
          </a:prstGeom>
          <a:noFill/>
        </p:spPr>
        <p:txBody>
          <a:bodyPr wrap="square" rtlCol="0">
            <a:spAutoFit/>
          </a:bodyPr>
          <a:lstStyle/>
          <a:p>
            <a:pPr algn="r"/>
            <a:r>
              <a:rPr lang="ar-EG" sz="2400" b="1" dirty="0" smtClean="0">
                <a:solidFill>
                  <a:srgbClr val="00B0F0"/>
                </a:solidFill>
                <a:latin typeface="Alexandria" charset="0"/>
                <a:cs typeface="Alexandria" charset="0"/>
              </a:rPr>
              <a:t>خطوات عمل الاستبانة ( قائمة الاستقصاء)</a:t>
            </a:r>
            <a:endParaRPr lang="ar-EG"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1200329"/>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p>
          <a:p>
            <a:pPr algn="ct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171962">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704379" y="1959999"/>
            <a:ext cx="3825025" cy="2004395"/>
          </a:xfrm>
          <a:prstGeom prst="rect">
            <a:avLst/>
          </a:prstGeom>
        </p:spPr>
        <p:txBody>
          <a:bodyPr wrap="square">
            <a:spAutoFit/>
          </a:bodyPr>
          <a:lstStyle/>
          <a:p>
            <a:pPr marL="285750" indent="-285750" algn="justLow" rtl="1">
              <a:lnSpc>
                <a:spcPct val="150000"/>
              </a:lnSpc>
              <a:buFont typeface="Wingdings" panose="05000000000000000000" pitchFamily="2" charset="2"/>
              <a:buChar char="q"/>
            </a:pPr>
            <a:r>
              <a:rPr lang="ar-EG" sz="1400" dirty="0" smtClean="0">
                <a:latin typeface="Simplified Arabic" panose="02020603050405020304" pitchFamily="18" charset="-78"/>
                <a:cs typeface="Simplified Arabic" panose="02020603050405020304" pitchFamily="18" charset="-78"/>
              </a:rPr>
              <a:t>بعد </a:t>
            </a:r>
            <a:r>
              <a:rPr lang="ar-EG" sz="1400" dirty="0">
                <a:latin typeface="Simplified Arabic" panose="02020603050405020304" pitchFamily="18" charset="-78"/>
                <a:cs typeface="Simplified Arabic" panose="02020603050405020304" pitchFamily="18" charset="-78"/>
              </a:rPr>
              <a:t>ذلك يطرح الاستبيان على العينة؛ ليقوموا بالإجابة عن أسئلته</a:t>
            </a:r>
            <a:r>
              <a:rPr lang="ar-EG" sz="1400" dirty="0" smtClean="0">
                <a:latin typeface="Simplified Arabic" panose="02020603050405020304" pitchFamily="18" charset="-78"/>
                <a:cs typeface="Simplified Arabic" panose="02020603050405020304" pitchFamily="18" charset="-78"/>
              </a:rPr>
              <a:t>.</a:t>
            </a:r>
            <a:endParaRPr lang="ar-EG" sz="1400" dirty="0">
              <a:latin typeface="Simplified Arabic" panose="02020603050405020304" pitchFamily="18" charset="-78"/>
              <a:cs typeface="Simplified Arabic" panose="02020603050405020304" pitchFamily="18" charset="-78"/>
            </a:endParaRPr>
          </a:p>
          <a:p>
            <a:pPr marL="285750" indent="-285750" algn="justLow" rtl="1">
              <a:lnSpc>
                <a:spcPct val="150000"/>
              </a:lnSpc>
              <a:buFont typeface="Wingdings" panose="05000000000000000000" pitchFamily="2" charset="2"/>
              <a:buChar char="q"/>
            </a:pPr>
            <a:r>
              <a:rPr lang="ar-EG" sz="1400" dirty="0">
                <a:latin typeface="Simplified Arabic" panose="02020603050405020304" pitchFamily="18" charset="-78"/>
                <a:cs typeface="Simplified Arabic" panose="02020603050405020304" pitchFamily="18" charset="-78"/>
              </a:rPr>
              <a:t>جمع الاستبيانات وإرسالها إلى الباحث عن طريق البريد العادي أو الإلكتروني</a:t>
            </a:r>
            <a:r>
              <a:rPr lang="ar-EG" sz="1400" dirty="0" smtClean="0">
                <a:latin typeface="Simplified Arabic" panose="02020603050405020304" pitchFamily="18" charset="-78"/>
                <a:cs typeface="Simplified Arabic" panose="02020603050405020304" pitchFamily="18" charset="-78"/>
              </a:rPr>
              <a:t>.</a:t>
            </a:r>
            <a:endParaRPr lang="ar-EG" sz="1400" dirty="0">
              <a:latin typeface="Simplified Arabic" panose="02020603050405020304" pitchFamily="18" charset="-78"/>
              <a:cs typeface="Simplified Arabic" panose="02020603050405020304" pitchFamily="18" charset="-78"/>
            </a:endParaRPr>
          </a:p>
          <a:p>
            <a:pPr marL="285750" indent="-285750" algn="justLow" rtl="1">
              <a:lnSpc>
                <a:spcPct val="150000"/>
              </a:lnSpc>
              <a:buFont typeface="Wingdings" panose="05000000000000000000" pitchFamily="2" charset="2"/>
              <a:buChar char="q"/>
            </a:pPr>
            <a:r>
              <a:rPr lang="ar-EG" sz="1400" dirty="0">
                <a:latin typeface="Simplified Arabic" panose="02020603050405020304" pitchFamily="18" charset="-78"/>
                <a:cs typeface="Simplified Arabic" panose="02020603050405020304" pitchFamily="18" charset="-78"/>
              </a:rPr>
              <a:t>تحليل الباحث للبيانات الاستبيان؛ لاستخلاص النتائج وتبويبها.</a:t>
            </a:r>
            <a:endParaRPr lang="en-US"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7017169" y="3999250"/>
            <a:ext cx="4113898" cy="461665"/>
          </a:xfrm>
          <a:prstGeom prst="rect">
            <a:avLst/>
          </a:prstGeom>
          <a:noFill/>
        </p:spPr>
        <p:txBody>
          <a:bodyPr wrap="square" rtlCol="0">
            <a:spAutoFit/>
          </a:bodyPr>
          <a:lstStyle/>
          <a:p>
            <a:pPr algn="justLow" rtl="1"/>
            <a:r>
              <a:rPr lang="ar-EG" sz="2400" b="1" dirty="0" smtClean="0">
                <a:solidFill>
                  <a:srgbClr val="0070C0"/>
                </a:solidFill>
                <a:latin typeface="Alexandria" charset="0"/>
                <a:cs typeface="Alexandria" charset="0"/>
              </a:rPr>
              <a:t>تابع خطوات الاستبانة</a:t>
            </a:r>
            <a:endParaRPr lang="en-US" sz="2400" b="1" dirty="0">
              <a:solidFill>
                <a:srgbClr val="0070C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4935033"/>
      </p:ext>
    </p:extLst>
  </p:cSld>
  <p:clrMapOvr>
    <a:masterClrMapping/>
  </p:clrMapOvr>
  <p:transition spd="slow" advTm="28602">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44248" y="1397680"/>
            <a:ext cx="4113898" cy="3659919"/>
          </a:xfrm>
        </p:spPr>
      </p:pic>
      <p:sp>
        <p:nvSpPr>
          <p:cNvPr id="6" name="Rectangle 5"/>
          <p:cNvSpPr/>
          <p:nvPr/>
        </p:nvSpPr>
        <p:spPr>
          <a:xfrm>
            <a:off x="992476" y="1475251"/>
            <a:ext cx="4823735" cy="4062651"/>
          </a:xfrm>
          <a:prstGeom prst="rect">
            <a:avLst/>
          </a:prstGeom>
        </p:spPr>
        <p:txBody>
          <a:bodyPr wrap="square">
            <a:spAutoFit/>
          </a:bodyPr>
          <a:lstStyle/>
          <a:p>
            <a:pPr algn="justLow" rtl="1">
              <a:lnSpc>
                <a:spcPct val="150000"/>
              </a:lnSpc>
            </a:pPr>
            <a:r>
              <a:rPr lang="ar-EG" b="1" dirty="0">
                <a:solidFill>
                  <a:srgbClr val="00AEEF"/>
                </a:solidFill>
                <a:latin typeface="Alexandria"/>
                <a:cs typeface="Simplified Arabic" panose="02020603050405020304" pitchFamily="18" charset="-78"/>
              </a:rPr>
              <a:t>أخطاء شائعة في تصميم الاستبيان:</a:t>
            </a:r>
          </a:p>
          <a:p>
            <a:pPr marL="285750" indent="-285750" algn="justLow" rtl="1">
              <a:lnSpc>
                <a:spcPct val="150000"/>
              </a:lnSpc>
              <a:buFont typeface="Wingdings" panose="05000000000000000000" pitchFamily="2" charset="2"/>
              <a:buChar char="q"/>
            </a:pPr>
            <a:r>
              <a:rPr lang="ar-EG" sz="1400" dirty="0">
                <a:latin typeface="Alexandria"/>
                <a:cs typeface="Simplified Arabic" panose="02020603050405020304" pitchFamily="18" charset="-78"/>
              </a:rPr>
              <a:t>قد تكون الاستبيان طويلة تسبب الملل للشخص المستفتي.</a:t>
            </a:r>
          </a:p>
          <a:p>
            <a:pPr marL="285750" indent="-285750" algn="justLow" rtl="1">
              <a:lnSpc>
                <a:spcPct val="150000"/>
              </a:lnSpc>
              <a:buFont typeface="Wingdings" panose="05000000000000000000" pitchFamily="2" charset="2"/>
              <a:buChar char="q"/>
            </a:pPr>
            <a:r>
              <a:rPr lang="ar-EG" sz="1400" dirty="0">
                <a:latin typeface="Alexandria"/>
                <a:cs typeface="Simplified Arabic" panose="02020603050405020304" pitchFamily="18" charset="-78"/>
              </a:rPr>
              <a:t>قد تكون الأسئلة غير واضحة وغير مفهومة؛ ممّا يؤدي إلى إجابات متعارضة.</a:t>
            </a:r>
          </a:p>
          <a:p>
            <a:pPr marL="285750" indent="-285750" algn="justLow" rtl="1">
              <a:lnSpc>
                <a:spcPct val="150000"/>
              </a:lnSpc>
              <a:buFont typeface="Wingdings" panose="05000000000000000000" pitchFamily="2" charset="2"/>
              <a:buChar char="q"/>
            </a:pPr>
            <a:r>
              <a:rPr lang="ar-EG" sz="1400" dirty="0">
                <a:latin typeface="Alexandria"/>
                <a:cs typeface="Simplified Arabic" panose="02020603050405020304" pitchFamily="18" charset="-78"/>
              </a:rPr>
              <a:t>قد تكون الأسئلة تافهة أو هامشية أو لا فائدة فيها فتثير السخرية والعزوف عن الإجابة.</a:t>
            </a:r>
          </a:p>
          <a:p>
            <a:pPr marL="285750" indent="-285750" algn="justLow" rtl="1">
              <a:lnSpc>
                <a:spcPct val="150000"/>
              </a:lnSpc>
              <a:buFont typeface="Wingdings" panose="05000000000000000000" pitchFamily="2" charset="2"/>
              <a:buChar char="q"/>
            </a:pPr>
            <a:r>
              <a:rPr lang="ar-EG" sz="1400" dirty="0">
                <a:latin typeface="Alexandria"/>
                <a:cs typeface="Simplified Arabic" panose="02020603050405020304" pitchFamily="18" charset="-78"/>
              </a:rPr>
              <a:t>بعض الأسئلة يجاب عليها بنعم أو لا دون شرح للمطلوب.</a:t>
            </a:r>
          </a:p>
          <a:p>
            <a:pPr marL="285750" indent="-285750" algn="justLow" rtl="1">
              <a:lnSpc>
                <a:spcPct val="150000"/>
              </a:lnSpc>
              <a:buFont typeface="Wingdings" panose="05000000000000000000" pitchFamily="2" charset="2"/>
              <a:buChar char="q"/>
            </a:pPr>
            <a:r>
              <a:rPr lang="ar-EG" sz="1400" dirty="0">
                <a:latin typeface="Alexandria"/>
                <a:cs typeface="Simplified Arabic" panose="02020603050405020304" pitchFamily="18" charset="-78"/>
              </a:rPr>
              <a:t>قد تكون بعض الأسئلة تضايق المفحوص فتحول بينه وبين الاستجابة والرد</a:t>
            </a:r>
            <a:r>
              <a:rPr lang="ar-EG" sz="1400" dirty="0" smtClean="0">
                <a:latin typeface="Alexandria"/>
                <a:cs typeface="Simplified Arabic" panose="02020603050405020304" pitchFamily="18" charset="-78"/>
              </a:rPr>
              <a:t>.</a:t>
            </a:r>
          </a:p>
          <a:p>
            <a:pPr marL="285750" indent="-285750" algn="justLow" rtl="1">
              <a:lnSpc>
                <a:spcPct val="150000"/>
              </a:lnSpc>
              <a:buFont typeface="Wingdings" panose="05000000000000000000" pitchFamily="2" charset="2"/>
              <a:buChar char="q"/>
            </a:pPr>
            <a:r>
              <a:rPr lang="ar-EG" sz="1400" dirty="0">
                <a:latin typeface="Alexandria"/>
                <a:cs typeface="Simplified Arabic" panose="02020603050405020304" pitchFamily="18" charset="-78"/>
              </a:rPr>
              <a:t>عدم تصميم الاستبيان </a:t>
            </a:r>
            <a:r>
              <a:rPr lang="ar-EG" sz="1400" dirty="0" smtClean="0">
                <a:latin typeface="Alexandria"/>
                <a:cs typeface="Simplified Arabic" panose="02020603050405020304" pitchFamily="18" charset="-78"/>
              </a:rPr>
              <a:t>بشكل جيد سيؤثر سلبا على </a:t>
            </a:r>
            <a:r>
              <a:rPr lang="ar-EG" sz="1400" dirty="0">
                <a:latin typeface="Alexandria"/>
                <a:cs typeface="Simplified Arabic" panose="02020603050405020304" pitchFamily="18" charset="-78"/>
              </a:rPr>
              <a:t>نتائجه.</a:t>
            </a:r>
          </a:p>
          <a:p>
            <a:pPr marL="285750" indent="-285750" algn="justLow" rtl="1">
              <a:lnSpc>
                <a:spcPct val="150000"/>
              </a:lnSpc>
              <a:buFont typeface="Wingdings" panose="05000000000000000000" pitchFamily="2" charset="2"/>
              <a:buChar char="q"/>
            </a:pPr>
            <a:r>
              <a:rPr lang="ar-EG" sz="1400" dirty="0">
                <a:latin typeface="Alexandria"/>
                <a:cs typeface="Simplified Arabic" panose="02020603050405020304" pitchFamily="18" charset="-78"/>
              </a:rPr>
              <a:t>تحيّز المشرف على الاستبيان سيؤثر على نتائجه.</a:t>
            </a:r>
          </a:p>
          <a:p>
            <a:pPr marL="285750" indent="-285750" algn="justLow" rtl="1">
              <a:lnSpc>
                <a:spcPct val="150000"/>
              </a:lnSpc>
              <a:buFont typeface="Wingdings" panose="05000000000000000000" pitchFamily="2" charset="2"/>
              <a:buChar char="q"/>
            </a:pPr>
            <a:r>
              <a:rPr lang="ar-EG" sz="1400" dirty="0">
                <a:latin typeface="Alexandria"/>
                <a:cs typeface="Simplified Arabic" panose="02020603050405020304" pitchFamily="18" charset="-78"/>
              </a:rPr>
              <a:t>قد تكون نسبة الاستمارات العائدة من ردود الاستبيان قليلة، ولا تمثل مجتمع الدراسة المطلوبة، فقد تصل الردود إلى ثلث أو ربع المجموع الكلي الذي أرسل إليه الاستبيان.</a:t>
            </a: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18" name="Rectangle 17"/>
          <p:cNvSpPr/>
          <p:nvPr/>
        </p:nvSpPr>
        <p:spPr>
          <a:xfrm>
            <a:off x="5816212" y="35025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25781656"/>
      </p:ext>
    </p:extLst>
  </p:cSld>
  <p:clrMapOvr>
    <a:masterClrMapping/>
  </p:clrMapOvr>
  <p:transition spd="slow" advTm="137451">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99261" y="1397680"/>
            <a:ext cx="4458977" cy="381539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918952" y="1621296"/>
            <a:ext cx="3636588" cy="375552"/>
          </a:xfrm>
          <a:prstGeom prst="rect">
            <a:avLst/>
          </a:prstGeom>
        </p:spPr>
        <p:txBody>
          <a:bodyPr wrap="square">
            <a:spAutoFit/>
          </a:bodyPr>
          <a:lstStyle/>
          <a:p>
            <a:pPr algn="justLow" rtl="1">
              <a:lnSpc>
                <a:spcPct val="150000"/>
              </a:lnSpc>
            </a:pPr>
            <a:endParaRPr lang="en-US" sz="1400" dirty="0">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مواصفات إعداد الاستبيان وأهميته</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p:cNvSpPr txBox="1"/>
          <p:nvPr/>
        </p:nvSpPr>
        <p:spPr>
          <a:xfrm>
            <a:off x="1660030" y="1162677"/>
            <a:ext cx="4224606" cy="3970318"/>
          </a:xfrm>
          <a:prstGeom prst="rect">
            <a:avLst/>
          </a:prstGeom>
          <a:noFill/>
        </p:spPr>
        <p:txBody>
          <a:bodyPr wrap="square" rtlCol="1">
            <a:spAutoFit/>
          </a:bodyPr>
          <a:lstStyle/>
          <a:p>
            <a:pPr marL="285750" indent="-285750" algn="justLow" rtl="1">
              <a:buFont typeface="Wingdings" panose="05000000000000000000" pitchFamily="2" charset="2"/>
              <a:buChar char="q"/>
            </a:pPr>
            <a:r>
              <a:rPr lang="ar-EG" sz="1400" dirty="0"/>
              <a:t>تحديد نوع المعلومات التي يرغب الباحث في الحصول عليها</a:t>
            </a:r>
            <a:r>
              <a:rPr lang="ar-EG" sz="1400" dirty="0" smtClean="0"/>
              <a:t>، لذا عليه أن </a:t>
            </a:r>
            <a:r>
              <a:rPr lang="ar-EG" sz="1400" dirty="0"/>
              <a:t>يكون </a:t>
            </a:r>
            <a:r>
              <a:rPr lang="ar-EG" sz="1400" dirty="0" smtClean="0"/>
              <a:t>مطلعاً على موضوع بحثه </a:t>
            </a:r>
            <a:r>
              <a:rPr lang="ar-EG" sz="1400" dirty="0"/>
              <a:t>بشكل </a:t>
            </a:r>
            <a:r>
              <a:rPr lang="ar-EG" sz="1400" dirty="0" smtClean="0"/>
              <a:t>كامل حتى </a:t>
            </a:r>
            <a:r>
              <a:rPr lang="ar-EG" sz="1400" dirty="0"/>
              <a:t>يستطيع تحديد نوع المعلومات المتوقعة من خلال إجابات عينة الدراسة، كما عليه تصميم الاستبيان بطريقة </a:t>
            </a:r>
            <a:r>
              <a:rPr lang="ar-EG" sz="1400" dirty="0" smtClean="0"/>
              <a:t>يمكن من </a:t>
            </a:r>
            <a:r>
              <a:rPr lang="ar-EG" sz="1400" dirty="0"/>
              <a:t>خلالها </a:t>
            </a:r>
            <a:r>
              <a:rPr lang="ar-EG" sz="1400" dirty="0" smtClean="0"/>
              <a:t>تغطية لنقاط </a:t>
            </a:r>
            <a:r>
              <a:rPr lang="ar-EG" sz="1400" dirty="0"/>
              <a:t>الفرعية والرئيسية لأسئلة الدراسة، </a:t>
            </a:r>
            <a:r>
              <a:rPr lang="ar-EG" sz="1400" dirty="0" smtClean="0"/>
              <a:t>وتنظيمه بطريقة </a:t>
            </a:r>
            <a:r>
              <a:rPr lang="ar-EG" sz="1400" dirty="0"/>
              <a:t>يحصل من خلالها على المعلومات المطلوبة بشكل منسق.</a:t>
            </a:r>
          </a:p>
          <a:p>
            <a:pPr marL="285750" indent="-285750" algn="justLow" rtl="1">
              <a:buFont typeface="Wingdings" panose="05000000000000000000" pitchFamily="2" charset="2"/>
              <a:buChar char="q"/>
            </a:pPr>
            <a:r>
              <a:rPr lang="ar-EG" sz="1400" dirty="0"/>
              <a:t>اختيار نمط الأسئلة التي سيستخدمها الباحث في الاستبيان، ويتم هذا الأمر من خلال </a:t>
            </a:r>
            <a:r>
              <a:rPr lang="ar-EG" sz="1400" dirty="0" smtClean="0"/>
              <a:t>الدراسة الجيدة للبحث وعينة </a:t>
            </a:r>
            <a:r>
              <a:rPr lang="ar-EG" sz="1400" dirty="0"/>
              <a:t>الدراسة التي اختارها الباحث، بحيث يقرر النموذج الأمثل، وتتنوع أنماط الأسئلة المستخدمة في الاستبيان بين الأسئلة الحرة، والتي تتيح لعينة الدراسة الإجابة بشكل حر على الأسئلة التي وضعها الباحث، والأسئلة المغلقة، والتي من خلالها يقوم الباحث بإلزام عينة الدراسة باختيار الإجابة من مجموعة من الخيارات الموجودة أمامهم، والتي يحددها الباحث، كما يمكن استخدام الاستبيان المنوع والذي من خلاله يتم </a:t>
            </a:r>
            <a:r>
              <a:rPr lang="ar-EG" sz="1400" dirty="0" smtClean="0"/>
              <a:t>التنويع بالأسئلة </a:t>
            </a:r>
            <a:r>
              <a:rPr lang="ar-EG" sz="1400" dirty="0"/>
              <a:t>بين المفتوحة والمغلقة، وفي حال كان الاستبيان موجهاً للأطفال أو لأشخاص لا يجيدون القراءة والكتابة يمكن إعداد الاستبيان المصور، </a:t>
            </a:r>
            <a:r>
              <a:rPr lang="ar-EG" sz="1400" dirty="0" smtClean="0"/>
              <a:t>والذي يتضمن على الصور </a:t>
            </a:r>
            <a:r>
              <a:rPr lang="ar-EG" sz="1400" dirty="0"/>
              <a:t>والأشكال.</a:t>
            </a:r>
          </a:p>
        </p:txBody>
      </p:sp>
    </p:spTree>
    <p:extLst>
      <p:ext uri="{BB962C8B-B14F-4D97-AF65-F5344CB8AC3E}">
        <p14:creationId xmlns:p14="http://schemas.microsoft.com/office/powerpoint/2010/main" val="1043909239"/>
      </p:ext>
    </p:extLst>
  </p:cSld>
  <p:clrMapOvr>
    <a:masterClrMapping/>
  </p:clrMapOvr>
  <p:transition spd="slow" advTm="98356">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مواصفات اعداد الاستبيان وأهميته</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80431" y="1854557"/>
            <a:ext cx="5323333" cy="2677656"/>
          </a:xfrm>
          <a:prstGeom prst="rect">
            <a:avLst/>
          </a:prstGeom>
          <a:noFill/>
        </p:spPr>
        <p:txBody>
          <a:bodyPr wrap="square" rtlCol="1">
            <a:spAutoFit/>
          </a:bodyPr>
          <a:lstStyle/>
          <a:p>
            <a:pPr marL="285750" lvl="0" indent="-285750" algn="justLow" rtl="1">
              <a:lnSpc>
                <a:spcPct val="150000"/>
              </a:lnSpc>
              <a:buFont typeface="Wingdings" panose="05000000000000000000" pitchFamily="2" charset="2"/>
              <a:buChar char="q"/>
            </a:pPr>
            <a:r>
              <a:rPr lang="ar-EG" sz="1400" dirty="0" smtClean="0">
                <a:latin typeface="Alexandria"/>
              </a:rPr>
              <a:t>تنسيق </a:t>
            </a:r>
            <a:r>
              <a:rPr lang="ar-EG" sz="1400" dirty="0">
                <a:latin typeface="Alexandria"/>
              </a:rPr>
              <a:t>الاستبيان، وتجهيزه للطباعة، وفي هذه المرحلة يقوم الباحث بتنسيق الاستبيان بصورة </a:t>
            </a:r>
            <a:r>
              <a:rPr lang="ar-EG" sz="1400" dirty="0" smtClean="0">
                <a:latin typeface="Alexandria"/>
              </a:rPr>
              <a:t>تدفع عينة </a:t>
            </a:r>
            <a:r>
              <a:rPr lang="ar-EG" sz="1400" dirty="0">
                <a:latin typeface="Alexandria"/>
              </a:rPr>
              <a:t>الدراسة للإجابة </a:t>
            </a:r>
            <a:r>
              <a:rPr lang="ar-EG" sz="1400" dirty="0" smtClean="0">
                <a:latin typeface="Alexandria"/>
              </a:rPr>
              <a:t>عن الأسئلة </a:t>
            </a:r>
            <a:r>
              <a:rPr lang="ar-EG" sz="1400" dirty="0">
                <a:latin typeface="Alexandria"/>
              </a:rPr>
              <a:t>الموجودة فيه، لذلك عليه </a:t>
            </a:r>
            <a:r>
              <a:rPr lang="ar-EG" sz="1400" dirty="0" smtClean="0">
                <a:latin typeface="Alexandria"/>
              </a:rPr>
              <a:t>وضع العنوان </a:t>
            </a:r>
            <a:r>
              <a:rPr lang="ar-EG" sz="1400" dirty="0">
                <a:latin typeface="Alexandria"/>
              </a:rPr>
              <a:t>في البداية، </a:t>
            </a:r>
            <a:r>
              <a:rPr lang="ar-EG" sz="1400" dirty="0" smtClean="0">
                <a:latin typeface="Alexandria"/>
              </a:rPr>
              <a:t>واستخدام الورق </a:t>
            </a:r>
            <a:r>
              <a:rPr lang="ar-EG" sz="1400" dirty="0">
                <a:latin typeface="Alexandria"/>
              </a:rPr>
              <a:t>الجيد في الطباعة ، وشكر عينة الدراسة على الإجابات التي قدمتها له، ويفضل أن يرفق الاستبيان بخطاب يبلغ عينة الدراسة أهمية الاستبيان وسريته .</a:t>
            </a:r>
          </a:p>
          <a:p>
            <a:pPr marL="285750" lvl="0" indent="-285750" algn="justLow" rtl="1">
              <a:lnSpc>
                <a:spcPct val="150000"/>
              </a:lnSpc>
              <a:buFont typeface="Wingdings" panose="05000000000000000000" pitchFamily="2" charset="2"/>
              <a:buChar char="q"/>
            </a:pPr>
            <a:r>
              <a:rPr lang="ar-EG" sz="1400" dirty="0">
                <a:latin typeface="Alexandria"/>
              </a:rPr>
              <a:t>توزيع الاستبيان في المرحلة الأخيرة، حيث يقوم الباحث بإرسال الاستبيان إلى عينة الدراسة المختارة بعدة طرق منها </a:t>
            </a:r>
            <a:r>
              <a:rPr lang="ar-EG" sz="1400" dirty="0" smtClean="0">
                <a:latin typeface="Alexandria"/>
              </a:rPr>
              <a:t>البريد أو </a:t>
            </a:r>
            <a:r>
              <a:rPr lang="ar-EG" sz="1400" dirty="0">
                <a:latin typeface="Alexandria"/>
              </a:rPr>
              <a:t>التوزيع </a:t>
            </a:r>
            <a:r>
              <a:rPr lang="ar-EG" sz="1400" dirty="0" smtClean="0">
                <a:latin typeface="Alexandria"/>
              </a:rPr>
              <a:t>اليدوي في حال </a:t>
            </a:r>
            <a:r>
              <a:rPr lang="ar-EG" sz="1400" dirty="0">
                <a:latin typeface="Alexandria"/>
              </a:rPr>
              <a:t>كانت الأماكن قريبة .</a:t>
            </a:r>
          </a:p>
        </p:txBody>
      </p:sp>
      <p:sp>
        <p:nvSpPr>
          <p:cNvPr id="9" name="TextBox 8"/>
          <p:cNvSpPr txBox="1"/>
          <p:nvPr/>
        </p:nvSpPr>
        <p:spPr>
          <a:xfrm>
            <a:off x="3531053" y="4463722"/>
            <a:ext cx="7967452" cy="2354491"/>
          </a:xfrm>
          <a:prstGeom prst="rect">
            <a:avLst/>
          </a:prstGeom>
          <a:noFill/>
        </p:spPr>
        <p:txBody>
          <a:bodyPr wrap="square" rtlCol="1">
            <a:spAutoFit/>
          </a:bodyPr>
          <a:lstStyle/>
          <a:p>
            <a:pPr marL="285750" indent="-285750" algn="justLow" rtl="1">
              <a:lnSpc>
                <a:spcPct val="150000"/>
              </a:lnSpc>
              <a:buFont typeface="Wingdings" panose="05000000000000000000" pitchFamily="2" charset="2"/>
              <a:buChar char="q"/>
            </a:pPr>
            <a:r>
              <a:rPr lang="ar-EG" sz="1400" dirty="0" smtClean="0">
                <a:latin typeface="Alexandria"/>
              </a:rPr>
              <a:t>تحديد </a:t>
            </a:r>
            <a:r>
              <a:rPr lang="ar-EG" sz="1400" dirty="0">
                <a:latin typeface="Alexandria"/>
              </a:rPr>
              <a:t>محتوى الأسئلة، وترتيبها </a:t>
            </a:r>
            <a:r>
              <a:rPr lang="ar-EG" sz="1400" dirty="0" smtClean="0">
                <a:latin typeface="Alexandria"/>
              </a:rPr>
              <a:t>وصياغتها وفي </a:t>
            </a:r>
            <a:r>
              <a:rPr lang="ar-EG" sz="1400" dirty="0">
                <a:latin typeface="Alexandria"/>
              </a:rPr>
              <a:t>هذه المرحلة يقوم الباحث بتحديد مضمون الأسئلة التي سيقوم بكتابتها، والعدد الكلي لها، ثم ترتيبها بطريقة متسلسلة تسهل مهمته في الحصول على الفائدة المرجوة منها، وعلى الباحث عند صياغة أسئلة الاستبيان </a:t>
            </a:r>
            <a:r>
              <a:rPr lang="ar-EG" sz="1400" dirty="0" smtClean="0">
                <a:latin typeface="Alexandria"/>
              </a:rPr>
              <a:t>مراعاة عدد </a:t>
            </a:r>
            <a:r>
              <a:rPr lang="ar-EG" sz="1400" dirty="0">
                <a:latin typeface="Alexandria"/>
              </a:rPr>
              <a:t>من النقاط </a:t>
            </a:r>
            <a:r>
              <a:rPr lang="ar-EG" sz="1400" dirty="0" smtClean="0">
                <a:latin typeface="Alexandria"/>
              </a:rPr>
              <a:t>منها: </a:t>
            </a:r>
            <a:r>
              <a:rPr lang="ar-EG" sz="1400" dirty="0">
                <a:latin typeface="Alexandria"/>
              </a:rPr>
              <a:t>وضوح الأسئلة، وابتعادها عن الغموض، وتجنب </a:t>
            </a:r>
            <a:r>
              <a:rPr lang="ar-EG" sz="1400" dirty="0" smtClean="0">
                <a:latin typeface="Alexandria"/>
              </a:rPr>
              <a:t>التلميح لأي </a:t>
            </a:r>
            <a:r>
              <a:rPr lang="ar-EG" sz="1400" dirty="0">
                <a:latin typeface="Alexandria"/>
              </a:rPr>
              <a:t>إجابة، وتجنب </a:t>
            </a:r>
            <a:r>
              <a:rPr lang="ar-EG" sz="1400" dirty="0" smtClean="0">
                <a:latin typeface="Alexandria"/>
              </a:rPr>
              <a:t>استخدام الأسئلة </a:t>
            </a:r>
            <a:r>
              <a:rPr lang="ar-EG" sz="1400" dirty="0">
                <a:latin typeface="Alexandria"/>
              </a:rPr>
              <a:t>الكيفية، والأسئلة المزدوجة، والأسئلة التي تحتاج لإجابات معقدة وعمليات حسابية، كما عليه أن يتدرج بأسئلته من العام إلى الخاص، ويفضل أن يقوم بتقسيم الأسئلة إلى عدد من المجموعات ويضع لكل مجموعة عنواناً معيناً، وفي حال قام باختيار الاستبيان المنوع فيجب </a:t>
            </a:r>
            <a:r>
              <a:rPr lang="ar-EG" sz="1400" dirty="0" smtClean="0">
                <a:latin typeface="Alexandria"/>
              </a:rPr>
              <a:t>عليه أن </a:t>
            </a:r>
            <a:r>
              <a:rPr lang="ar-EG" sz="1400" dirty="0">
                <a:latin typeface="Alexandria"/>
              </a:rPr>
              <a:t>يبدأ بالأسئلة المغلقة أولاً، وترك الأسئلة المفتوحة إلى نهاية الاستبيان، كما عليه أن يقوم بوضع الأسئلة بطريقة منطقية يحصل من خلالها على المعلومات التي يريدها بشكل تدريجي ومتسلسل ومتكامل .</a:t>
            </a:r>
            <a:endParaRPr lang="ar-EG" sz="1400" dirty="0" smtClean="0">
              <a:latin typeface="Alexandria"/>
            </a:endParaRPr>
          </a:p>
        </p:txBody>
      </p:sp>
    </p:spTree>
    <p:extLst>
      <p:ext uri="{BB962C8B-B14F-4D97-AF65-F5344CB8AC3E}">
        <p14:creationId xmlns:p14="http://schemas.microsoft.com/office/powerpoint/2010/main" val="2585290677"/>
      </p:ext>
    </p:extLst>
  </p:cSld>
  <p:clrMapOvr>
    <a:masterClrMapping/>
  </p:clrMapOvr>
  <p:transition spd="slow" advTm="119505">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461665"/>
          </a:xfrm>
          <a:prstGeom prst="rect">
            <a:avLst/>
          </a:prstGeom>
          <a:noFill/>
        </p:spPr>
        <p:txBody>
          <a:bodyPr wrap="square" rtlCol="0">
            <a:spAutoFit/>
          </a:bodyPr>
          <a:lstStyle/>
          <a:p>
            <a:pPr algn="justLow" rtl="1"/>
            <a:r>
              <a:rPr lang="ar-EG" sz="2400" b="1" dirty="0" smtClean="0">
                <a:solidFill>
                  <a:srgbClr val="00B0F0"/>
                </a:solidFill>
                <a:latin typeface="Alexandria" charset="0"/>
                <a:cs typeface="Alexandria" charset="0"/>
              </a:rPr>
              <a:t>أنواع الاستبيانات</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04493" y="1675991"/>
            <a:ext cx="5131868" cy="4847481"/>
          </a:xfrm>
          <a:prstGeom prst="rect">
            <a:avLst/>
          </a:prstGeom>
          <a:noFill/>
        </p:spPr>
        <p:txBody>
          <a:bodyPr wrap="square" rtlCol="1">
            <a:spAutoFit/>
          </a:bodyPr>
          <a:lstStyle/>
          <a:p>
            <a:pPr lvl="0" algn="justLow" rtl="1">
              <a:lnSpc>
                <a:spcPct val="150000"/>
              </a:lnSpc>
            </a:pPr>
            <a:r>
              <a:rPr lang="ar-EG" sz="1400" dirty="0" smtClean="0">
                <a:solidFill>
                  <a:prstClr val="black"/>
                </a:solidFill>
                <a:latin typeface="Alexandria"/>
              </a:rPr>
              <a:t>للاستبيان عدة أنواع، ويمكن تقسيمها الى ما يلي:-</a:t>
            </a:r>
          </a:p>
          <a:p>
            <a:pPr lvl="0" algn="justLow" rtl="1">
              <a:lnSpc>
                <a:spcPct val="150000"/>
              </a:lnSpc>
            </a:pPr>
            <a:r>
              <a:rPr lang="ar-EG" sz="1600" b="1" dirty="0" smtClean="0">
                <a:solidFill>
                  <a:srgbClr val="00B0F0"/>
                </a:solidFill>
                <a:latin typeface="Alexandria"/>
              </a:rPr>
              <a:t>1- من حيث طرح الأسئلة</a:t>
            </a:r>
            <a:r>
              <a:rPr lang="ar-EG" sz="1400" dirty="0" smtClean="0">
                <a:solidFill>
                  <a:prstClr val="black"/>
                </a:solidFill>
                <a:latin typeface="Alexandria"/>
              </a:rPr>
              <a:t>:-</a:t>
            </a:r>
          </a:p>
          <a:p>
            <a:pPr marL="342900" lvl="0" indent="-342900" algn="justLow" rtl="1">
              <a:lnSpc>
                <a:spcPct val="150000"/>
              </a:lnSpc>
              <a:buAutoNum type="arabic1Minus"/>
            </a:pPr>
            <a:r>
              <a:rPr lang="ar-EG" sz="1400" b="1" dirty="0" smtClean="0">
                <a:solidFill>
                  <a:prstClr val="black"/>
                </a:solidFill>
                <a:latin typeface="Alexandria"/>
              </a:rPr>
              <a:t>الاستبيانات المغلقة:-</a:t>
            </a:r>
          </a:p>
          <a:p>
            <a:pPr lvl="0" algn="justLow" rtl="1">
              <a:lnSpc>
                <a:spcPct val="150000"/>
              </a:lnSpc>
            </a:pPr>
            <a:r>
              <a:rPr lang="ar-EG" sz="1400" dirty="0" smtClean="0">
                <a:latin typeface="Alexandria"/>
              </a:rPr>
              <a:t>تكون الإجابة فيها على الأسئلة في العادة محددة بعدد من الخيارات، مثل: « نعم»، «لا» أو « موافق» « غير موافق» الخ. وقد يتضمن عددا من الإجابات، وعلى المستجيب أن يختار من بينها الإجابة المناسبة.</a:t>
            </a:r>
          </a:p>
          <a:p>
            <a:pPr lvl="0" algn="justLow" rtl="1">
              <a:lnSpc>
                <a:spcPct val="150000"/>
              </a:lnSpc>
            </a:pPr>
            <a:r>
              <a:rPr lang="ar-EG" b="1" dirty="0" smtClean="0">
                <a:solidFill>
                  <a:srgbClr val="00B0F0"/>
                </a:solidFill>
                <a:latin typeface="Alexandria"/>
              </a:rPr>
              <a:t>ويمتاز هذا النوع من الاستبانات بما يلي: </a:t>
            </a:r>
          </a:p>
          <a:p>
            <a:pPr marL="285750" lvl="0" indent="-285750" algn="justLow" rtl="1">
              <a:lnSpc>
                <a:spcPct val="150000"/>
              </a:lnSpc>
              <a:buFont typeface="Wingdings" panose="05000000000000000000" pitchFamily="2" charset="2"/>
              <a:buChar char="ü"/>
            </a:pPr>
            <a:r>
              <a:rPr lang="ar-EG" sz="1400" dirty="0" smtClean="0">
                <a:latin typeface="Alexandria"/>
              </a:rPr>
              <a:t>سهولة تفريغ المعلومات منه</a:t>
            </a:r>
          </a:p>
          <a:p>
            <a:pPr marL="285750" lvl="0" indent="-285750" algn="justLow" rtl="1">
              <a:lnSpc>
                <a:spcPct val="150000"/>
              </a:lnSpc>
              <a:buFont typeface="Wingdings" panose="05000000000000000000" pitchFamily="2" charset="2"/>
              <a:buChar char="ü"/>
            </a:pPr>
            <a:r>
              <a:rPr lang="ar-EG" sz="1400" dirty="0" smtClean="0">
                <a:latin typeface="Alexandria"/>
              </a:rPr>
              <a:t>قلة التكاليف</a:t>
            </a:r>
          </a:p>
          <a:p>
            <a:pPr marL="285750" lvl="0" indent="-285750" algn="justLow" rtl="1">
              <a:lnSpc>
                <a:spcPct val="150000"/>
              </a:lnSpc>
              <a:buFont typeface="Wingdings" panose="05000000000000000000" pitchFamily="2" charset="2"/>
              <a:buChar char="ü"/>
            </a:pPr>
            <a:r>
              <a:rPr lang="ar-EG" sz="1400" dirty="0" smtClean="0">
                <a:latin typeface="Alexandria"/>
              </a:rPr>
              <a:t>لا يأخذ وقتا طويلا في الإجابة على الأسئلة</a:t>
            </a:r>
          </a:p>
          <a:p>
            <a:pPr marL="285750" lvl="0" indent="-285750" algn="justLow" rtl="1">
              <a:lnSpc>
                <a:spcPct val="150000"/>
              </a:lnSpc>
              <a:buFont typeface="Wingdings" panose="05000000000000000000" pitchFamily="2" charset="2"/>
              <a:buChar char="ü"/>
            </a:pPr>
            <a:r>
              <a:rPr lang="ar-EG" sz="1400" dirty="0" smtClean="0">
                <a:latin typeface="Alexandria"/>
              </a:rPr>
              <a:t>لا يحتاج المستجيب للاجتهاد لأن الأسئلة موجودة، وعليه اختيار الإجابة المناسبة.</a:t>
            </a:r>
          </a:p>
          <a:p>
            <a:pPr lvl="0" algn="justLow" rtl="1">
              <a:lnSpc>
                <a:spcPct val="150000"/>
              </a:lnSpc>
            </a:pPr>
            <a:r>
              <a:rPr lang="ar-EG" b="1" dirty="0" smtClean="0">
                <a:solidFill>
                  <a:srgbClr val="00B0F0"/>
                </a:solidFill>
                <a:latin typeface="Alexandria"/>
              </a:rPr>
              <a:t>أما عيوب هذا النوع من الاستبانات فتتلخص فيما يأتي:-</a:t>
            </a:r>
          </a:p>
          <a:p>
            <a:pPr marL="285750" lvl="0" indent="-285750" algn="justLow" rtl="1">
              <a:lnSpc>
                <a:spcPct val="150000"/>
              </a:lnSpc>
              <a:buFont typeface="Wingdings" panose="05000000000000000000" pitchFamily="2" charset="2"/>
              <a:buChar char="v"/>
            </a:pPr>
            <a:r>
              <a:rPr lang="ar-EG" sz="1400" dirty="0" smtClean="0">
                <a:latin typeface="Alexandria"/>
              </a:rPr>
              <a:t>قد يجد المستقصي منه صعوبة في ادراك معاني الأسئلة</a:t>
            </a:r>
          </a:p>
          <a:p>
            <a:pPr marL="285750" lvl="0" indent="-285750" algn="justLow" rtl="1">
              <a:lnSpc>
                <a:spcPct val="150000"/>
              </a:lnSpc>
              <a:buFont typeface="Wingdings" panose="05000000000000000000" pitchFamily="2" charset="2"/>
              <a:buChar char="v"/>
            </a:pPr>
            <a:r>
              <a:rPr lang="ar-EG" sz="1400" dirty="0" smtClean="0">
                <a:latin typeface="Alexandria"/>
              </a:rPr>
              <a:t>لا يستطيع المستقصي ابداء رأيه في المشكلة المطروحة. </a:t>
            </a:r>
            <a:endParaRPr lang="ar-EG" sz="1400" dirty="0">
              <a:latin typeface="Alexandria"/>
            </a:endParaRPr>
          </a:p>
        </p:txBody>
      </p:sp>
    </p:spTree>
    <p:extLst>
      <p:ext uri="{BB962C8B-B14F-4D97-AF65-F5344CB8AC3E}">
        <p14:creationId xmlns:p14="http://schemas.microsoft.com/office/powerpoint/2010/main" val="1960232574"/>
      </p:ext>
    </p:extLst>
  </p:cSld>
  <p:clrMapOvr>
    <a:masterClrMapping/>
  </p:clrMapOvr>
  <p:transition spd="slow" advTm="145242">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369332"/>
          </a:xfrm>
          <a:prstGeom prst="rect">
            <a:avLst/>
          </a:prstGeom>
          <a:noFill/>
        </p:spPr>
        <p:txBody>
          <a:bodyPr wrap="square" rtlCol="0">
            <a:spAutoFit/>
          </a:bodyPr>
          <a:lstStyle/>
          <a:p>
            <a:pPr algn="r" rtl="1"/>
            <a:r>
              <a:rPr lang="ar-EG" b="1" dirty="0" smtClean="0">
                <a:solidFill>
                  <a:srgbClr val="00B0F0"/>
                </a:solidFill>
                <a:latin typeface="Alexandria" charset="0"/>
                <a:cs typeface="Alexandria" charset="0"/>
              </a:rPr>
              <a:t>ب- الاستبيانات المفتوحة</a:t>
            </a:r>
            <a:endParaRPr lang="ar-EG"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30942" y="1569846"/>
            <a:ext cx="4807973" cy="2769989"/>
          </a:xfrm>
          <a:prstGeom prst="rect">
            <a:avLst/>
          </a:prstGeom>
          <a:noFill/>
        </p:spPr>
        <p:txBody>
          <a:bodyPr wrap="square" rtlCol="1">
            <a:spAutoFit/>
          </a:bodyPr>
          <a:lstStyle/>
          <a:p>
            <a:pPr algn="justLow" rtl="1">
              <a:lnSpc>
                <a:spcPct val="150000"/>
              </a:lnSpc>
            </a:pPr>
            <a:r>
              <a:rPr lang="ar-EG" b="1" dirty="0" smtClean="0">
                <a:solidFill>
                  <a:srgbClr val="00AEEF"/>
                </a:solidFill>
                <a:latin typeface="Alexandria"/>
              </a:rPr>
              <a:t>ج- الاستبانة المغلقة- المفتوحة:</a:t>
            </a:r>
          </a:p>
          <a:p>
            <a:pPr algn="justLow" rtl="1">
              <a:lnSpc>
                <a:spcPct val="150000"/>
              </a:lnSpc>
            </a:pPr>
            <a:r>
              <a:rPr lang="ar-EG" sz="1400" dirty="0" smtClean="0">
                <a:latin typeface="Alexandria"/>
              </a:rPr>
              <a:t>هي نوع من الاستبانات تكون مجموعة من الأسئلة منها مغلقة تتطلب من المفحوصين اختيار الإجابة المناسبة لها، ومجموعة أخرى من الأسئلة مفتوحة، وللمفحوصين الحرية في الإجابة. ويستعمل هذا النوع عندما يكون موضوع البحث صعبا، وعلى درجة عالية من التعقيد مما يعني حاجتنا لأسئلة واسعة وعميقة.</a:t>
            </a:r>
          </a:p>
          <a:p>
            <a:pPr algn="justLow" rtl="1">
              <a:lnSpc>
                <a:spcPct val="150000"/>
              </a:lnSpc>
            </a:pPr>
            <a:r>
              <a:rPr lang="ar-EG" sz="1400" dirty="0" smtClean="0">
                <a:latin typeface="Alexandria"/>
              </a:rPr>
              <a:t>ويمتاز هذا النوع من الاستبيانات بأنه:-</a:t>
            </a:r>
          </a:p>
          <a:p>
            <a:pPr marL="285750" indent="-285750" algn="justLow" rtl="1">
              <a:lnSpc>
                <a:spcPct val="150000"/>
              </a:lnSpc>
              <a:buFontTx/>
              <a:buChar char="-"/>
            </a:pPr>
            <a:r>
              <a:rPr lang="ar-EG" sz="1400" dirty="0" smtClean="0">
                <a:latin typeface="Alexandria"/>
              </a:rPr>
              <a:t>أكثر كفاءة في الحصول على معلومات</a:t>
            </a:r>
          </a:p>
          <a:p>
            <a:pPr marL="285750" indent="-285750" algn="justLow" rtl="1">
              <a:lnSpc>
                <a:spcPct val="150000"/>
              </a:lnSpc>
              <a:buFontTx/>
              <a:buChar char="-"/>
            </a:pPr>
            <a:r>
              <a:rPr lang="ar-EG" sz="1400" dirty="0" smtClean="0">
                <a:latin typeface="Alexandria"/>
              </a:rPr>
              <a:t>يعطي للمستقصي منه الفرصة لإبداء رأيه. </a:t>
            </a:r>
            <a:endParaRPr lang="ar-EG" sz="1400" dirty="0">
              <a:latin typeface="Alexandria"/>
            </a:endParaRPr>
          </a:p>
        </p:txBody>
      </p:sp>
      <p:sp>
        <p:nvSpPr>
          <p:cNvPr id="6" name="TextBox 5"/>
          <p:cNvSpPr txBox="1"/>
          <p:nvPr/>
        </p:nvSpPr>
        <p:spPr>
          <a:xfrm>
            <a:off x="6645669" y="4611400"/>
            <a:ext cx="4412477" cy="2031325"/>
          </a:xfrm>
          <a:prstGeom prst="rect">
            <a:avLst/>
          </a:prstGeom>
          <a:noFill/>
        </p:spPr>
        <p:txBody>
          <a:bodyPr wrap="square" rtlCol="1">
            <a:spAutoFit/>
          </a:bodyPr>
          <a:lstStyle/>
          <a:p>
            <a:pPr algn="r" rtl="1"/>
            <a:r>
              <a:rPr lang="ar-EG" sz="1400" dirty="0" smtClean="0">
                <a:latin typeface="Alexandria"/>
              </a:rPr>
              <a:t>ويتميز هذا النوع من الاستبيانات بأنه يتيح الفرصة للمستجيب على الأسئلة الواردة في الاستبانة أن يعبر عن رأيه بدلا من التقيد وحصر اجابته في عدد محدود من الخيارات. </a:t>
            </a:r>
            <a:r>
              <a:rPr lang="ar-EG" sz="1400" b="1" dirty="0" smtClean="0">
                <a:solidFill>
                  <a:srgbClr val="00B0F0"/>
                </a:solidFill>
                <a:latin typeface="Alexandria"/>
              </a:rPr>
              <a:t>ويتميز هذا النوع من الاستبانات بأنه:-</a:t>
            </a:r>
          </a:p>
          <a:p>
            <a:pPr marL="285750" indent="-285750" algn="r" rtl="1">
              <a:buFont typeface="Wingdings" panose="05000000000000000000" pitchFamily="2" charset="2"/>
              <a:buChar char="Ø"/>
            </a:pPr>
            <a:r>
              <a:rPr lang="ar-EG" sz="1400" dirty="0" smtClean="0">
                <a:latin typeface="Alexandria"/>
              </a:rPr>
              <a:t>ملائم للمواضيع العقدة</a:t>
            </a:r>
          </a:p>
          <a:p>
            <a:pPr marL="285750" indent="-285750" algn="r" rtl="1">
              <a:buFont typeface="Wingdings" panose="05000000000000000000" pitchFamily="2" charset="2"/>
              <a:buChar char="Ø"/>
            </a:pPr>
            <a:r>
              <a:rPr lang="ar-EG" sz="1400" dirty="0" smtClean="0">
                <a:latin typeface="Alexandria"/>
              </a:rPr>
              <a:t>يعطي معلومات دقيقة</a:t>
            </a:r>
          </a:p>
          <a:p>
            <a:pPr marL="285750" indent="-285750" algn="r" rtl="1">
              <a:buFont typeface="Wingdings" panose="05000000000000000000" pitchFamily="2" charset="2"/>
              <a:buChar char="Ø"/>
            </a:pPr>
            <a:r>
              <a:rPr lang="ar-EG" sz="1400" dirty="0" smtClean="0">
                <a:latin typeface="Alexandria"/>
              </a:rPr>
              <a:t>سهل التحضير</a:t>
            </a:r>
          </a:p>
          <a:p>
            <a:pPr algn="r" rtl="1"/>
            <a:r>
              <a:rPr lang="ar-EG" sz="1400" b="1" dirty="0" smtClean="0">
                <a:solidFill>
                  <a:srgbClr val="00AEEF"/>
                </a:solidFill>
                <a:latin typeface="Alexandria"/>
              </a:rPr>
              <a:t>أما عيوبه، فهي تتمثل في:-</a:t>
            </a:r>
          </a:p>
          <a:p>
            <a:pPr marL="285750" indent="-285750" algn="r" rtl="1">
              <a:buFont typeface="Wingdings" panose="05000000000000000000" pitchFamily="2" charset="2"/>
              <a:buChar char="§"/>
            </a:pPr>
            <a:r>
              <a:rPr lang="ar-EG" sz="1400" dirty="0" smtClean="0">
                <a:latin typeface="Alexandria"/>
              </a:rPr>
              <a:t>مكلف</a:t>
            </a:r>
          </a:p>
          <a:p>
            <a:pPr marL="285750" indent="-285750" algn="r" rtl="1">
              <a:buFont typeface="Wingdings" panose="05000000000000000000" pitchFamily="2" charset="2"/>
              <a:buChar char="§"/>
            </a:pPr>
            <a:r>
              <a:rPr lang="ar-EG" sz="1400" dirty="0" smtClean="0">
                <a:latin typeface="Alexandria"/>
              </a:rPr>
              <a:t>صعوبة تحليل الإجابات وتصنيفها</a:t>
            </a:r>
            <a:endParaRPr lang="ar-EG" sz="1400" dirty="0"/>
          </a:p>
        </p:txBody>
      </p:sp>
    </p:spTree>
    <p:extLst>
      <p:ext uri="{BB962C8B-B14F-4D97-AF65-F5344CB8AC3E}">
        <p14:creationId xmlns:p14="http://schemas.microsoft.com/office/powerpoint/2010/main" val="3774102064"/>
      </p:ext>
    </p:extLst>
  </p:cSld>
  <p:clrMapOvr>
    <a:masterClrMapping/>
  </p:clrMapOvr>
  <p:transition spd="slow" advTm="151060">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173532" y="3996751"/>
            <a:ext cx="4172755" cy="2831544"/>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تصميم الاستبيان</a:t>
            </a:r>
          </a:p>
          <a:p>
            <a:pPr algn="r" rtl="1"/>
            <a:r>
              <a:rPr lang="ar-EG" sz="1400" dirty="0" smtClean="0">
                <a:latin typeface="Alexandria" charset="0"/>
                <a:cs typeface="Alexandria" charset="0"/>
              </a:rPr>
              <a:t>يعتبر الاستبيان من أهم الخطوات في نجاح البحث، ولذلك يحتاج الباحث الى معرفة ودراية بأساليب الاتصال بالأفراد، وصياغة دقيقة للأسئلة المطروحة على </a:t>
            </a:r>
            <a:r>
              <a:rPr lang="ar-EG" sz="1400" dirty="0" err="1" smtClean="0">
                <a:latin typeface="Alexandria" charset="0"/>
                <a:cs typeface="Alexandria" charset="0"/>
              </a:rPr>
              <a:t>المبحوثين</a:t>
            </a:r>
            <a:r>
              <a:rPr lang="ar-EG" sz="1400" dirty="0" smtClean="0">
                <a:latin typeface="Alexandria" charset="0"/>
                <a:cs typeface="Alexandria" charset="0"/>
              </a:rPr>
              <a:t>. وبالرغم من اختلاف الاستمارات نظرا لاختلاف الموضوعات، فان هناك قواعد عامة وشروط معينة، ينبغي مراعاتها عند تصميم الاستبيان، منها مثلا:-</a:t>
            </a:r>
          </a:p>
          <a:p>
            <a:pPr marL="342900" indent="-342900" algn="r" rtl="1">
              <a:buFont typeface="Wingdings" panose="05000000000000000000" pitchFamily="2" charset="2"/>
              <a:buChar char="q"/>
            </a:pPr>
            <a:r>
              <a:rPr lang="ar-EG" sz="1400" dirty="0" smtClean="0">
                <a:latin typeface="Alexandria" charset="0"/>
                <a:cs typeface="Alexandria" charset="0"/>
              </a:rPr>
              <a:t>تحديد نوعية المعلومات المطلوبة، هل هي حقائق محددة مثل المعلومات الشخصية، أم معرفة آراء </a:t>
            </a:r>
            <a:r>
              <a:rPr lang="ar-EG" sz="1400" dirty="0" err="1" smtClean="0">
                <a:latin typeface="Alexandria" charset="0"/>
                <a:cs typeface="Alexandria" charset="0"/>
              </a:rPr>
              <a:t>المبحوثين</a:t>
            </a:r>
            <a:r>
              <a:rPr lang="ar-EG" sz="1400" dirty="0" smtClean="0">
                <a:latin typeface="Alexandria" charset="0"/>
                <a:cs typeface="Alexandria" charset="0"/>
              </a:rPr>
              <a:t> حول قضية معينة.</a:t>
            </a:r>
          </a:p>
          <a:p>
            <a:pPr marL="342900" indent="-342900" algn="r" rtl="1">
              <a:buFont typeface="Wingdings" panose="05000000000000000000" pitchFamily="2" charset="2"/>
              <a:buChar char="q"/>
            </a:pPr>
            <a:r>
              <a:rPr lang="ar-EG" sz="1400" dirty="0" smtClean="0">
                <a:latin typeface="Alexandria" charset="0"/>
                <a:cs typeface="Alexandria" charset="0"/>
              </a:rPr>
              <a:t>تحديد الجهات التي سيوزع عليها الاستبيان</a:t>
            </a:r>
          </a:p>
          <a:p>
            <a:pPr marL="342900" indent="-342900" algn="r" rtl="1">
              <a:buFont typeface="Wingdings" panose="05000000000000000000" pitchFamily="2" charset="2"/>
              <a:buChar char="q"/>
            </a:pPr>
            <a:r>
              <a:rPr lang="ar-EG" sz="1400" dirty="0" smtClean="0">
                <a:latin typeface="Alexandria" charset="0"/>
                <a:cs typeface="Alexandria" charset="0"/>
              </a:rPr>
              <a:t>تحديد نوع الاستبيان: هل هو مفتوح أم مغلق ام كلاهما.</a:t>
            </a:r>
          </a:p>
          <a:p>
            <a:pPr marL="342900" indent="-342900" algn="r" rtl="1">
              <a:buAutoNum type="arabic1Minus"/>
            </a:pPr>
            <a:endParaRPr lang="ar-EG" sz="1400" dirty="0">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6331"/>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92428" y="1532586"/>
            <a:ext cx="5099993" cy="1815882"/>
          </a:xfrm>
          <a:prstGeom prst="rect">
            <a:avLst/>
          </a:prstGeom>
          <a:noFill/>
        </p:spPr>
        <p:txBody>
          <a:bodyPr wrap="square" rtlCol="1">
            <a:spAutoFit/>
          </a:bodyPr>
          <a:lstStyle/>
          <a:p>
            <a:pPr marL="285750" indent="-285750" algn="justLow" rtl="1">
              <a:buFont typeface="Wingdings" panose="05000000000000000000" pitchFamily="2" charset="2"/>
              <a:buChar char="q"/>
            </a:pPr>
            <a:r>
              <a:rPr lang="ar-EG" sz="1400" dirty="0" smtClean="0"/>
              <a:t>تحديد عدد الاستبانات</a:t>
            </a:r>
          </a:p>
          <a:p>
            <a:pPr marL="285750" indent="-285750" algn="justLow" rtl="1">
              <a:buFont typeface="Wingdings" panose="05000000000000000000" pitchFamily="2" charset="2"/>
              <a:buChar char="q"/>
            </a:pPr>
            <a:r>
              <a:rPr lang="ar-EG" sz="1400" dirty="0" smtClean="0"/>
              <a:t>وضع مسودة أولية للاستبيان</a:t>
            </a:r>
          </a:p>
          <a:p>
            <a:pPr marL="285750" indent="-285750" algn="justLow" rtl="1">
              <a:buFont typeface="Wingdings" panose="05000000000000000000" pitchFamily="2" charset="2"/>
              <a:buChar char="q"/>
            </a:pPr>
            <a:r>
              <a:rPr lang="ar-EG" sz="1400" dirty="0" smtClean="0"/>
              <a:t>إعادة فحص وتعديل الأسئلة التي هي بحاجة للتعديل بعد استشارة خبراء في هذا المجال</a:t>
            </a:r>
          </a:p>
          <a:p>
            <a:pPr marL="285750" indent="-285750" algn="justLow" rtl="1">
              <a:buFont typeface="Wingdings" panose="05000000000000000000" pitchFamily="2" charset="2"/>
              <a:buChar char="q"/>
            </a:pPr>
            <a:r>
              <a:rPr lang="ar-EG" sz="1400" dirty="0" smtClean="0"/>
              <a:t>تعريف المصطلحات والمفاهيم المستخدمة في الاستبيان</a:t>
            </a:r>
          </a:p>
          <a:p>
            <a:pPr marL="285750" indent="-285750" algn="justLow" rtl="1">
              <a:buFont typeface="Wingdings" panose="05000000000000000000" pitchFamily="2" charset="2"/>
              <a:buChar char="q"/>
            </a:pPr>
            <a:r>
              <a:rPr lang="ar-EG" sz="1400" dirty="0" smtClean="0"/>
              <a:t>تدقيق الاستبيان وتوضيح طريقة الإجابة عليه</a:t>
            </a:r>
          </a:p>
          <a:p>
            <a:pPr marL="285750" indent="-285750" algn="justLow" rtl="1">
              <a:buFont typeface="Wingdings" panose="05000000000000000000" pitchFamily="2" charset="2"/>
              <a:buChar char="q"/>
            </a:pPr>
            <a:r>
              <a:rPr lang="ar-EG" sz="1400" dirty="0" smtClean="0"/>
              <a:t>اجراء اختبار مبدئي للاستبيان</a:t>
            </a:r>
          </a:p>
          <a:p>
            <a:pPr algn="justLow" rtl="1"/>
            <a:endParaRPr lang="ar-EG" sz="1400" dirty="0"/>
          </a:p>
        </p:txBody>
      </p:sp>
    </p:spTree>
    <p:extLst>
      <p:ext uri="{BB962C8B-B14F-4D97-AF65-F5344CB8AC3E}">
        <p14:creationId xmlns:p14="http://schemas.microsoft.com/office/powerpoint/2010/main" val="2284065067"/>
      </p:ext>
    </p:extLst>
  </p:cSld>
  <p:clrMapOvr>
    <a:masterClrMapping/>
  </p:clrMapOvr>
  <p:transition spd="slow" advTm="165501">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54073" cy="2491490"/>
          </a:xfrm>
        </p:spPr>
      </p:pic>
      <p:sp>
        <p:nvSpPr>
          <p:cNvPr id="17" name="TextBox 16"/>
          <p:cNvSpPr txBox="1"/>
          <p:nvPr/>
        </p:nvSpPr>
        <p:spPr>
          <a:xfrm>
            <a:off x="7317735" y="4015306"/>
            <a:ext cx="4113898" cy="830997"/>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قواعد كتابة الاستبانة</a:t>
            </a:r>
          </a:p>
          <a:p>
            <a:pPr algn="r" rtl="1"/>
            <a:r>
              <a:rPr lang="ar-EG" sz="2400" b="1" dirty="0" smtClean="0">
                <a:solidFill>
                  <a:srgbClr val="00B0F0"/>
                </a:solidFill>
                <a:latin typeface="Alexandria" charset="0"/>
                <a:cs typeface="Alexandria" charset="0"/>
              </a:rPr>
              <a:t>أ- قواعد عامة: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734153" y="1397680"/>
            <a:ext cx="4731032" cy="3000821"/>
          </a:xfrm>
          <a:prstGeom prst="rect">
            <a:avLst/>
          </a:prstGeom>
          <a:noFill/>
        </p:spPr>
        <p:txBody>
          <a:bodyPr wrap="square" rtlCol="1">
            <a:spAutoFit/>
          </a:bodyPr>
          <a:lstStyle/>
          <a:p>
            <a:pPr algn="justLow" rtl="1">
              <a:lnSpc>
                <a:spcPct val="150000"/>
              </a:lnSpc>
            </a:pPr>
            <a:r>
              <a:rPr lang="ar-EG" sz="1400" dirty="0" smtClean="0">
                <a:latin typeface="Alexandria"/>
              </a:rPr>
              <a:t>4- أن تكون مادة الاستبيان جذابة ولها علاقة بظروف </a:t>
            </a:r>
            <a:r>
              <a:rPr lang="ar-EG" sz="1400" dirty="0" err="1" smtClean="0">
                <a:latin typeface="Alexandria"/>
              </a:rPr>
              <a:t>المبحوثين</a:t>
            </a:r>
            <a:r>
              <a:rPr lang="ar-EG" sz="1400" dirty="0" smtClean="0">
                <a:latin typeface="Alexandria"/>
              </a:rPr>
              <a:t>.</a:t>
            </a:r>
          </a:p>
          <a:p>
            <a:pPr algn="justLow" rtl="1">
              <a:lnSpc>
                <a:spcPct val="150000"/>
              </a:lnSpc>
            </a:pPr>
            <a:r>
              <a:rPr lang="ar-EG" sz="1400" dirty="0" smtClean="0">
                <a:latin typeface="Alexandria"/>
              </a:rPr>
              <a:t>5- أن يرتبط كل سؤال في الاستبيان بمشكلة البحث ويساعد على تحقيق أهداف البحث.</a:t>
            </a:r>
          </a:p>
          <a:p>
            <a:pPr algn="justLow" rtl="1">
              <a:lnSpc>
                <a:spcPct val="150000"/>
              </a:lnSpc>
            </a:pPr>
            <a:r>
              <a:rPr lang="ar-EG" sz="1400" dirty="0" smtClean="0">
                <a:latin typeface="Alexandria"/>
              </a:rPr>
              <a:t>6- يجب أن لا توحي الأسئلة للمبحوث بإجابة معينة عليها.</a:t>
            </a:r>
          </a:p>
          <a:p>
            <a:pPr algn="justLow" rtl="1">
              <a:lnSpc>
                <a:spcPct val="150000"/>
              </a:lnSpc>
            </a:pPr>
            <a:r>
              <a:rPr lang="ar-EG" sz="1400" dirty="0" smtClean="0">
                <a:latin typeface="Alexandria"/>
              </a:rPr>
              <a:t>7- يجب أن يكون موضوع الاستبيان مهما ومعروفا للمبحوث.</a:t>
            </a:r>
          </a:p>
          <a:p>
            <a:pPr algn="justLow" rtl="1">
              <a:lnSpc>
                <a:spcPct val="150000"/>
              </a:lnSpc>
            </a:pPr>
            <a:r>
              <a:rPr lang="ar-EG" sz="1400" dirty="0" smtClean="0">
                <a:latin typeface="Alexandria"/>
              </a:rPr>
              <a:t>8- يجب أن تتسم تعليمات الإجابة بالوضوح.</a:t>
            </a:r>
          </a:p>
          <a:p>
            <a:pPr algn="justLow" rtl="1">
              <a:lnSpc>
                <a:spcPct val="150000"/>
              </a:lnSpc>
            </a:pPr>
            <a:r>
              <a:rPr lang="ar-EG" sz="1400" dirty="0" smtClean="0">
                <a:latin typeface="Alexandria"/>
              </a:rPr>
              <a:t>9- تراعي في أسئلة الاستبيان التدرج من العام الى الخاص.</a:t>
            </a:r>
          </a:p>
          <a:p>
            <a:pPr algn="justLow" rtl="1">
              <a:lnSpc>
                <a:spcPct val="150000"/>
              </a:lnSpc>
            </a:pPr>
            <a:r>
              <a:rPr lang="ar-EG" sz="1400" dirty="0" smtClean="0">
                <a:latin typeface="Alexandria"/>
              </a:rPr>
              <a:t>10- يجب أن تصاغ الأسئلة بطريقة يسهل معها تفريغها واستخلاص نتائجها.</a:t>
            </a:r>
          </a:p>
          <a:p>
            <a:pPr algn="justLow" rtl="1">
              <a:lnSpc>
                <a:spcPct val="150000"/>
              </a:lnSpc>
            </a:pPr>
            <a:endParaRPr lang="ar-EG" sz="1400" dirty="0">
              <a:latin typeface="Alexandria"/>
            </a:endParaRPr>
          </a:p>
        </p:txBody>
      </p:sp>
      <p:sp>
        <p:nvSpPr>
          <p:cNvPr id="9" name="TextBox 8"/>
          <p:cNvSpPr txBox="1"/>
          <p:nvPr/>
        </p:nvSpPr>
        <p:spPr>
          <a:xfrm>
            <a:off x="5265175" y="4870655"/>
            <a:ext cx="6166458" cy="1384995"/>
          </a:xfrm>
          <a:prstGeom prst="rect">
            <a:avLst/>
          </a:prstGeom>
          <a:noFill/>
        </p:spPr>
        <p:txBody>
          <a:bodyPr wrap="square" rtlCol="1">
            <a:spAutoFit/>
          </a:bodyPr>
          <a:lstStyle/>
          <a:p>
            <a:pPr algn="justLow" rtl="1">
              <a:lnSpc>
                <a:spcPct val="150000"/>
              </a:lnSpc>
            </a:pPr>
            <a:r>
              <a:rPr lang="en-US" sz="1400" dirty="0" smtClean="0">
                <a:latin typeface="Alexandria"/>
              </a:rPr>
              <a:t> </a:t>
            </a:r>
            <a:r>
              <a:rPr lang="ar-EG" sz="1400" dirty="0" smtClean="0">
                <a:latin typeface="Alexandria"/>
              </a:rPr>
              <a:t>هناك مجموعة من القواعد العامة التي ينبغي مراعاتها عند صياغة الاستبيان لعل من بينها:-</a:t>
            </a:r>
            <a:endParaRPr lang="ar-EG" sz="1400" dirty="0">
              <a:latin typeface="Alexandria"/>
            </a:endParaRPr>
          </a:p>
          <a:p>
            <a:pPr algn="justLow" rtl="1">
              <a:lnSpc>
                <a:spcPct val="150000"/>
              </a:lnSpc>
            </a:pPr>
            <a:r>
              <a:rPr lang="en-US" sz="1400" dirty="0" smtClean="0">
                <a:latin typeface="Alexandria"/>
              </a:rPr>
              <a:t> </a:t>
            </a:r>
            <a:r>
              <a:rPr lang="ar-EG" sz="1400" dirty="0" smtClean="0">
                <a:latin typeface="Alexandria"/>
              </a:rPr>
              <a:t>1- أن يكون الاستبيان قصيرا، بحيث لا يأخذ وقتا طويلا في الإجابة.</a:t>
            </a:r>
          </a:p>
          <a:p>
            <a:pPr algn="justLow" rtl="1">
              <a:lnSpc>
                <a:spcPct val="150000"/>
              </a:lnSpc>
            </a:pPr>
            <a:r>
              <a:rPr lang="ar-EG" sz="1400" dirty="0" smtClean="0">
                <a:latin typeface="Alexandria"/>
              </a:rPr>
              <a:t>2- اذا كان بالإمكان الحصول على المعلومات من السجلات والوثائق، فلا داعي لتوجيه أسئلة تتعلق بها.</a:t>
            </a:r>
          </a:p>
          <a:p>
            <a:pPr algn="justLow" rtl="1">
              <a:lnSpc>
                <a:spcPct val="150000"/>
              </a:lnSpc>
            </a:pPr>
            <a:r>
              <a:rPr lang="ar-EG" sz="1400" dirty="0" smtClean="0">
                <a:latin typeface="Alexandria"/>
              </a:rPr>
              <a:t>3- عدم وضع أسئلة غير مهمة أو أسئلة سطحية.</a:t>
            </a:r>
            <a:endParaRPr lang="ar-EG" sz="1400" dirty="0">
              <a:latin typeface="Alexandria"/>
            </a:endParaRPr>
          </a:p>
        </p:txBody>
      </p:sp>
    </p:spTree>
    <p:extLst>
      <p:ext uri="{BB962C8B-B14F-4D97-AF65-F5344CB8AC3E}">
        <p14:creationId xmlns:p14="http://schemas.microsoft.com/office/powerpoint/2010/main" val="1624335510"/>
      </p:ext>
    </p:extLst>
  </p:cSld>
  <p:clrMapOvr>
    <a:masterClrMapping/>
  </p:clrMapOvr>
  <p:transition spd="slow" advTm="100352">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ب- قواعد تتعلق بصياغة الأسئلة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333001" y="1835317"/>
            <a:ext cx="3945419" cy="3185487"/>
          </a:xfrm>
          <a:prstGeom prst="rect">
            <a:avLst/>
          </a:prstGeom>
          <a:noFill/>
        </p:spPr>
        <p:txBody>
          <a:bodyPr wrap="square" rtlCol="1">
            <a:spAutoFit/>
          </a:bodyPr>
          <a:lstStyle/>
          <a:p>
            <a:pPr lvl="0" algn="justLow" rtl="1">
              <a:lnSpc>
                <a:spcPct val="150000"/>
              </a:lnSpc>
            </a:pPr>
            <a:r>
              <a:rPr lang="ar-EG" b="1" dirty="0" smtClean="0">
                <a:solidFill>
                  <a:srgbClr val="00AEEF"/>
                </a:solidFill>
                <a:latin typeface="Alexandria"/>
              </a:rPr>
              <a:t>ج- قواعد تتعلق بصدق صحة الإجابة:-</a:t>
            </a:r>
          </a:p>
          <a:p>
            <a:pPr lvl="0" algn="justLow" rtl="1">
              <a:lnSpc>
                <a:spcPct val="150000"/>
              </a:lnSpc>
            </a:pPr>
            <a:r>
              <a:rPr lang="ar-EG" sz="1400" dirty="0" smtClean="0">
                <a:latin typeface="Alexandria"/>
              </a:rPr>
              <a:t>1- وضع أسئلة أو عبارات توضح مدى صدق </a:t>
            </a:r>
            <a:r>
              <a:rPr lang="ar-EG" sz="1400" dirty="0" err="1" smtClean="0">
                <a:latin typeface="Alexandria"/>
              </a:rPr>
              <a:t>المستقصى</a:t>
            </a:r>
            <a:r>
              <a:rPr lang="ar-EG" sz="1400" dirty="0" smtClean="0">
                <a:latin typeface="Alexandria"/>
              </a:rPr>
              <a:t> منه في الإجابة على القائمة.</a:t>
            </a:r>
          </a:p>
          <a:p>
            <a:pPr lvl="0" algn="justLow" rtl="1">
              <a:lnSpc>
                <a:spcPct val="150000"/>
              </a:lnSpc>
            </a:pPr>
            <a:r>
              <a:rPr lang="ar-EG" sz="1400" dirty="0" smtClean="0">
                <a:latin typeface="Alexandria"/>
              </a:rPr>
              <a:t>2- وضع عبارات ترتبط اجاباتها بإجابات عبارات أخرى من الاستبانة.</a:t>
            </a:r>
          </a:p>
          <a:p>
            <a:pPr lvl="0" algn="justLow" rtl="1">
              <a:lnSpc>
                <a:spcPct val="150000"/>
              </a:lnSpc>
            </a:pPr>
            <a:r>
              <a:rPr lang="ar-EG" b="1" dirty="0" smtClean="0">
                <a:solidFill>
                  <a:srgbClr val="00AEEF"/>
                </a:solidFill>
                <a:latin typeface="Alexandria"/>
              </a:rPr>
              <a:t>د- قواعد تتعلق بترتيب الأسئلة:-</a:t>
            </a:r>
          </a:p>
          <a:p>
            <a:pPr lvl="0" algn="justLow" rtl="1">
              <a:lnSpc>
                <a:spcPct val="150000"/>
              </a:lnSpc>
            </a:pPr>
            <a:r>
              <a:rPr lang="ar-EG" sz="1400" dirty="0" smtClean="0">
                <a:latin typeface="Alexandria"/>
              </a:rPr>
              <a:t>1- البدء بالأسئلة السهلة</a:t>
            </a:r>
          </a:p>
          <a:p>
            <a:pPr lvl="0" algn="justLow" rtl="1">
              <a:lnSpc>
                <a:spcPct val="150000"/>
              </a:lnSpc>
            </a:pPr>
            <a:r>
              <a:rPr lang="ar-EG" sz="1400" dirty="0" smtClean="0">
                <a:latin typeface="Alexandria"/>
              </a:rPr>
              <a:t>2- ترتيب العبارات بشكل متسلسل.</a:t>
            </a:r>
          </a:p>
          <a:p>
            <a:pPr lvl="0" algn="justLow" rtl="1">
              <a:lnSpc>
                <a:spcPct val="150000"/>
              </a:lnSpc>
            </a:pPr>
            <a:endParaRPr lang="ar-EG" sz="1400" dirty="0">
              <a:latin typeface="Alexandria"/>
            </a:endParaRPr>
          </a:p>
        </p:txBody>
      </p:sp>
      <p:sp>
        <p:nvSpPr>
          <p:cNvPr id="9" name="TextBox 8"/>
          <p:cNvSpPr txBox="1"/>
          <p:nvPr/>
        </p:nvSpPr>
        <p:spPr>
          <a:xfrm>
            <a:off x="7282057" y="4493477"/>
            <a:ext cx="3940935" cy="1708160"/>
          </a:xfrm>
          <a:prstGeom prst="rect">
            <a:avLst/>
          </a:prstGeom>
          <a:noFill/>
        </p:spPr>
        <p:txBody>
          <a:bodyPr wrap="square" rtlCol="1">
            <a:spAutoFit/>
          </a:bodyPr>
          <a:lstStyle/>
          <a:p>
            <a:pPr algn="justLow" rtl="1">
              <a:lnSpc>
                <a:spcPct val="150000"/>
              </a:lnSpc>
            </a:pPr>
            <a:r>
              <a:rPr lang="ar-EG" sz="1400" dirty="0">
                <a:latin typeface="Alexandria"/>
              </a:rPr>
              <a:t> </a:t>
            </a:r>
            <a:r>
              <a:rPr lang="ar-EG" sz="1400" dirty="0" smtClean="0">
                <a:latin typeface="Alexandria"/>
              </a:rPr>
              <a:t>1- كل عبارة تعالج بنقطة واحدة فقط، أي تقيس كل عبارة معنى واحد فقط.</a:t>
            </a:r>
          </a:p>
          <a:p>
            <a:pPr algn="justLow" rtl="1">
              <a:lnSpc>
                <a:spcPct val="150000"/>
              </a:lnSpc>
            </a:pPr>
            <a:r>
              <a:rPr lang="ar-EG" sz="1400" dirty="0" smtClean="0">
                <a:latin typeface="Alexandria"/>
              </a:rPr>
              <a:t>2- أن لا تشعر العبارة المبحوث او المستقصي منه بالحرج.</a:t>
            </a:r>
          </a:p>
          <a:p>
            <a:pPr algn="justLow" rtl="1">
              <a:lnSpc>
                <a:spcPct val="150000"/>
              </a:lnSpc>
            </a:pPr>
            <a:r>
              <a:rPr lang="ar-EG" sz="1400" dirty="0" smtClean="0">
                <a:latin typeface="Alexandria"/>
              </a:rPr>
              <a:t>3- يجب أن تكون الأسئلة ذات الطابع الكمي دقيقة ومباشرة.</a:t>
            </a:r>
          </a:p>
          <a:p>
            <a:pPr algn="justLow" rtl="1">
              <a:lnSpc>
                <a:spcPct val="150000"/>
              </a:lnSpc>
            </a:pPr>
            <a:r>
              <a:rPr lang="ar-EG" sz="1400" dirty="0" smtClean="0">
                <a:latin typeface="Alexandria"/>
              </a:rPr>
              <a:t>4- يجب أن تكون صياغة الأسئلة قصيرة ومترابطة.</a:t>
            </a:r>
            <a:endParaRPr lang="ar-EG" sz="1400" dirty="0">
              <a:latin typeface="Alexandria"/>
            </a:endParaRPr>
          </a:p>
        </p:txBody>
      </p:sp>
    </p:spTree>
    <p:extLst>
      <p:ext uri="{BB962C8B-B14F-4D97-AF65-F5344CB8AC3E}">
        <p14:creationId xmlns:p14="http://schemas.microsoft.com/office/powerpoint/2010/main" val="4284327934"/>
      </p:ext>
    </p:extLst>
  </p:cSld>
  <p:clrMapOvr>
    <a:masterClrMapping/>
  </p:clrMapOvr>
  <p:transition spd="slow" advTm="168124">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908209"/>
            <a:ext cx="4962146" cy="2495550"/>
          </a:xfrm>
        </p:spPr>
      </p:pic>
      <p:sp>
        <p:nvSpPr>
          <p:cNvPr id="17" name="TextBox 16"/>
          <p:cNvSpPr txBox="1"/>
          <p:nvPr/>
        </p:nvSpPr>
        <p:spPr>
          <a:xfrm>
            <a:off x="7406225" y="4009363"/>
            <a:ext cx="4113898" cy="400110"/>
          </a:xfrm>
          <a:prstGeom prst="rect">
            <a:avLst/>
          </a:prstGeom>
          <a:noFill/>
        </p:spPr>
        <p:txBody>
          <a:bodyPr wrap="square" rtlCol="0">
            <a:spAutoFit/>
          </a:bodyPr>
          <a:lstStyle/>
          <a:p>
            <a:pPr algn="r" rtl="1"/>
            <a:r>
              <a:rPr lang="ar-EG" sz="2000" b="1" dirty="0" smtClean="0">
                <a:solidFill>
                  <a:srgbClr val="00B0F0"/>
                </a:solidFill>
                <a:latin typeface="Alexandria" charset="0"/>
                <a:cs typeface="Alexandria" charset="0"/>
              </a:rPr>
              <a:t>صياغة الإجابات عن الأسئلة</a:t>
            </a:r>
            <a:endParaRPr lang="en-US" sz="20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p:cNvSpPr txBox="1"/>
          <p:nvPr/>
        </p:nvSpPr>
        <p:spPr>
          <a:xfrm>
            <a:off x="5692423" y="4611400"/>
            <a:ext cx="6207478" cy="2354491"/>
          </a:xfrm>
          <a:prstGeom prst="rect">
            <a:avLst/>
          </a:prstGeom>
          <a:noFill/>
        </p:spPr>
        <p:txBody>
          <a:bodyPr wrap="square" rtlCol="1">
            <a:spAutoFit/>
          </a:bodyPr>
          <a:lstStyle/>
          <a:p>
            <a:pPr algn="justLow" rtl="1">
              <a:lnSpc>
                <a:spcPct val="150000"/>
              </a:lnSpc>
            </a:pPr>
            <a:r>
              <a:rPr lang="ar-EG" sz="1400" dirty="0" smtClean="0">
                <a:latin typeface="Alexandria"/>
              </a:rPr>
              <a:t>من المفيد عند صياغة الإجابات عن الأسئلة أن يوضح الباحث المشارك ما ينبغي أن يفعله للإجابة عن السؤال وعلى النحو التالي:-</a:t>
            </a:r>
          </a:p>
          <a:p>
            <a:pPr algn="justLow" rtl="1">
              <a:lnSpc>
                <a:spcPct val="150000"/>
              </a:lnSpc>
            </a:pPr>
            <a:r>
              <a:rPr lang="ar-EG" sz="1400" b="1" dirty="0" smtClean="0">
                <a:solidFill>
                  <a:srgbClr val="00AEEF"/>
                </a:solidFill>
                <a:latin typeface="Alexandria"/>
              </a:rPr>
              <a:t>1- الاستجابات المحددة</a:t>
            </a:r>
            <a:r>
              <a:rPr lang="ar-EG" sz="1400" dirty="0" smtClean="0">
                <a:latin typeface="Alexandria"/>
              </a:rPr>
              <a:t>: أكثر الصيغ شيوعا ويطلب فيها الباحث الإجابة بنعم أو لا على الأسئلة التي تدور حول الحقائق المطلوبة، مثلا:-</a:t>
            </a:r>
          </a:p>
          <a:p>
            <a:pPr algn="justLow" rtl="1">
              <a:lnSpc>
                <a:spcPct val="150000"/>
              </a:lnSpc>
            </a:pPr>
            <a:r>
              <a:rPr lang="ar-EG" sz="1400" dirty="0" smtClean="0">
                <a:latin typeface="Alexandria"/>
              </a:rPr>
              <a:t>ضع علامة (</a:t>
            </a:r>
            <a:r>
              <a:rPr lang="ar-EG" sz="1400" dirty="0" smtClean="0">
                <a:latin typeface="Times New Roman" panose="02020603050405020304" pitchFamily="18" charset="0"/>
                <a:cs typeface="Times New Roman" panose="02020603050405020304" pitchFamily="18" charset="0"/>
              </a:rPr>
              <a:t>√) في المكان المناسب:</a:t>
            </a:r>
          </a:p>
          <a:p>
            <a:pPr algn="justLow" rtl="1">
              <a:lnSpc>
                <a:spcPct val="150000"/>
              </a:lnSpc>
            </a:pPr>
            <a:r>
              <a:rPr lang="ar-EG" sz="1400" dirty="0" smtClean="0">
                <a:latin typeface="Times New Roman" panose="02020603050405020304" pitchFamily="18" charset="0"/>
                <a:cs typeface="Times New Roman" panose="02020603050405020304" pitchFamily="18" charset="0"/>
              </a:rPr>
              <a:t>- هل تملك سيارة              نعم                  لا</a:t>
            </a:r>
            <a:endParaRPr lang="ar-EG" sz="1400" dirty="0">
              <a:latin typeface="Alexandria"/>
            </a:endParaRPr>
          </a:p>
          <a:p>
            <a:pPr algn="justLow" rtl="1">
              <a:lnSpc>
                <a:spcPct val="150000"/>
              </a:lnSpc>
            </a:pPr>
            <a:endParaRPr lang="ar-EG" sz="1400" dirty="0">
              <a:solidFill>
                <a:srgbClr val="C00000"/>
              </a:solidFill>
              <a:latin typeface="Alexandria"/>
            </a:endParaRPr>
          </a:p>
        </p:txBody>
      </p:sp>
      <p:sp>
        <p:nvSpPr>
          <p:cNvPr id="4" name="TextBox 3"/>
          <p:cNvSpPr txBox="1"/>
          <p:nvPr/>
        </p:nvSpPr>
        <p:spPr>
          <a:xfrm>
            <a:off x="360608" y="1469095"/>
            <a:ext cx="4855335" cy="5847755"/>
          </a:xfrm>
          <a:prstGeom prst="rect">
            <a:avLst/>
          </a:prstGeom>
          <a:noFill/>
        </p:spPr>
        <p:txBody>
          <a:bodyPr wrap="square" rtlCol="1">
            <a:spAutoFit/>
          </a:bodyPr>
          <a:lstStyle/>
          <a:p>
            <a:pPr algn="r"/>
            <a:r>
              <a:rPr lang="ar-EG" dirty="0" smtClean="0"/>
              <a:t>  -</a:t>
            </a:r>
            <a:r>
              <a:rPr lang="ar-EG" sz="1400" dirty="0"/>
              <a:t> </a:t>
            </a:r>
            <a:r>
              <a:rPr lang="ar-EG" sz="1400" dirty="0" smtClean="0"/>
              <a:t>ما هو عمرك؟ ضع علامة (</a:t>
            </a:r>
            <a:r>
              <a:rPr lang="ar-EG" sz="1400" dirty="0" smtClean="0">
                <a:latin typeface="Times New Roman" panose="02020603050405020304" pitchFamily="18" charset="0"/>
                <a:cs typeface="Times New Roman" panose="02020603050405020304" pitchFamily="18" charset="0"/>
              </a:rPr>
              <a:t>√) في المكان المناسب:</a:t>
            </a:r>
          </a:p>
          <a:p>
            <a:pPr marL="285750" indent="-285750" algn="r" rtl="1">
              <a:buFont typeface="Wingdings" panose="05000000000000000000" pitchFamily="2" charset="2"/>
              <a:buChar char="q"/>
            </a:pPr>
            <a:r>
              <a:rPr lang="ar-EG" sz="1400" dirty="0" smtClean="0">
                <a:latin typeface="Times New Roman" panose="02020603050405020304" pitchFamily="18" charset="0"/>
                <a:cs typeface="Times New Roman" panose="02020603050405020304" pitchFamily="18" charset="0"/>
              </a:rPr>
              <a:t>18-25</a:t>
            </a:r>
          </a:p>
          <a:p>
            <a:pPr marL="285750" indent="-285750" algn="r" rtl="1">
              <a:buFont typeface="Wingdings" panose="05000000000000000000" pitchFamily="2" charset="2"/>
              <a:buChar char="q"/>
            </a:pPr>
            <a:r>
              <a:rPr lang="ar-EG" sz="1400" dirty="0" smtClean="0">
                <a:latin typeface="Times New Roman" panose="02020603050405020304" pitchFamily="18" charset="0"/>
                <a:cs typeface="Times New Roman" panose="02020603050405020304" pitchFamily="18" charset="0"/>
              </a:rPr>
              <a:t>26-35</a:t>
            </a:r>
          </a:p>
          <a:p>
            <a:pPr marL="285750" indent="-285750" algn="r" rtl="1">
              <a:buFont typeface="Wingdings" panose="05000000000000000000" pitchFamily="2" charset="2"/>
              <a:buChar char="q"/>
            </a:pPr>
            <a:r>
              <a:rPr lang="ar-EG" sz="1400" dirty="0" smtClean="0">
                <a:latin typeface="Times New Roman" panose="02020603050405020304" pitchFamily="18" charset="0"/>
                <a:cs typeface="Times New Roman" panose="02020603050405020304" pitchFamily="18" charset="0"/>
              </a:rPr>
              <a:t>36-45</a:t>
            </a:r>
          </a:p>
          <a:p>
            <a:pPr marL="285750" indent="-285750" algn="r" rtl="1">
              <a:buFont typeface="Wingdings" panose="05000000000000000000" pitchFamily="2" charset="2"/>
              <a:buChar char="q"/>
            </a:pPr>
            <a:r>
              <a:rPr lang="ar-EG" sz="1400" dirty="0" smtClean="0">
                <a:latin typeface="Times New Roman" panose="02020603050405020304" pitchFamily="18" charset="0"/>
                <a:cs typeface="Times New Roman" panose="02020603050405020304" pitchFamily="18" charset="0"/>
              </a:rPr>
              <a:t>46-55</a:t>
            </a:r>
          </a:p>
          <a:p>
            <a:pPr marL="285750" indent="-285750" algn="r" rtl="1">
              <a:buFont typeface="Wingdings" panose="05000000000000000000" pitchFamily="2" charset="2"/>
              <a:buChar char="q"/>
            </a:pPr>
            <a:r>
              <a:rPr lang="ar-EG" sz="1400" dirty="0" smtClean="0">
                <a:latin typeface="Times New Roman" panose="02020603050405020304" pitchFamily="18" charset="0"/>
                <a:cs typeface="Times New Roman" panose="02020603050405020304" pitchFamily="18" charset="0"/>
              </a:rPr>
              <a:t>56 فأكثر</a:t>
            </a:r>
          </a:p>
          <a:p>
            <a:pPr algn="r" rtl="1"/>
            <a:r>
              <a:rPr lang="ar-EG" sz="1400" dirty="0" smtClean="0">
                <a:latin typeface="Times New Roman" panose="02020603050405020304" pitchFamily="18" charset="0"/>
                <a:cs typeface="Times New Roman" panose="02020603050405020304" pitchFamily="18" charset="0"/>
              </a:rPr>
              <a:t>2</a:t>
            </a:r>
            <a:r>
              <a:rPr lang="ar-EG" sz="1600" b="1" dirty="0" smtClean="0">
                <a:solidFill>
                  <a:srgbClr val="00AEEF"/>
                </a:solidFill>
                <a:latin typeface="Times New Roman" panose="02020603050405020304" pitchFamily="18" charset="0"/>
                <a:cs typeface="Times New Roman" panose="02020603050405020304" pitchFamily="18" charset="0"/>
              </a:rPr>
              <a:t>- الاستجابات غير المحددة</a:t>
            </a:r>
            <a:r>
              <a:rPr lang="ar-EG" sz="1400" dirty="0" smtClean="0">
                <a:latin typeface="Times New Roman" panose="02020603050405020304" pitchFamily="18" charset="0"/>
                <a:cs typeface="Times New Roman" panose="02020603050405020304" pitchFamily="18" charset="0"/>
              </a:rPr>
              <a:t>: حيث يعمد الباحث الى عدم تحديد الاستجابة، فقد يسأل الباحث:</a:t>
            </a:r>
          </a:p>
          <a:p>
            <a:pPr marL="285750" indent="-285750" algn="r" rtl="1">
              <a:buFont typeface="Wingdings" panose="05000000000000000000" pitchFamily="2" charset="2"/>
              <a:buChar char="q"/>
            </a:pPr>
            <a:r>
              <a:rPr lang="ar-EG" sz="1400" dirty="0" smtClean="0">
                <a:latin typeface="Times New Roman" panose="02020603050405020304" pitchFamily="18" charset="0"/>
                <a:cs typeface="Times New Roman" panose="02020603050405020304" pitchFamily="18" charset="0"/>
              </a:rPr>
              <a:t>ما هي أكثر الجوانب  فائدة في البرنامج التدريبي الذي حصلت عليه، اذكر ذلك رجاء........................</a:t>
            </a:r>
          </a:p>
          <a:p>
            <a:pPr marL="285750" indent="-285750" algn="r" rtl="1">
              <a:buFont typeface="Wingdings" panose="05000000000000000000" pitchFamily="2" charset="2"/>
              <a:buChar char="q"/>
            </a:pPr>
            <a:r>
              <a:rPr lang="ar-EG" sz="1400" dirty="0" smtClean="0">
                <a:latin typeface="Times New Roman" panose="02020603050405020304" pitchFamily="18" charset="0"/>
                <a:cs typeface="Times New Roman" panose="02020603050405020304" pitchFamily="18" charset="0"/>
              </a:rPr>
              <a:t>ما اسم المدرسة الثانوية التي تخرجت منها؟ يرجي ذكر اسمها..........</a:t>
            </a:r>
          </a:p>
          <a:p>
            <a:pPr algn="r" rtl="1"/>
            <a:r>
              <a:rPr lang="ar-EG" sz="1400" dirty="0" smtClean="0">
                <a:latin typeface="Times New Roman" panose="02020603050405020304" pitchFamily="18" charset="0"/>
                <a:cs typeface="Times New Roman" panose="02020603050405020304" pitchFamily="18" charset="0"/>
              </a:rPr>
              <a:t>3</a:t>
            </a:r>
            <a:r>
              <a:rPr lang="ar-EG" b="1" dirty="0" smtClean="0">
                <a:solidFill>
                  <a:srgbClr val="00AEEF"/>
                </a:solidFill>
                <a:latin typeface="Times New Roman" panose="02020603050405020304" pitchFamily="18" charset="0"/>
                <a:cs typeface="Times New Roman" panose="02020603050405020304" pitchFamily="18" charset="0"/>
              </a:rPr>
              <a:t>- الاستجابات المرتبة</a:t>
            </a:r>
            <a:r>
              <a:rPr lang="ar-EG" sz="1400" dirty="0" smtClean="0">
                <a:latin typeface="Times New Roman" panose="02020603050405020304" pitchFamily="18" charset="0"/>
                <a:cs typeface="Times New Roman" panose="02020603050405020304" pitchFamily="18" charset="0"/>
              </a:rPr>
              <a:t>: اذا كنت تجري بحثا في التسويق، فيمكن أن تطلب من المشاركين في البحث أن يرتبوا تصاعديا وتنازليا أنواع البضاعة المفضلة. فمثلا قد يسأل الباحث: أي أنواع السيارات تفضل أكثر، يرجي ترتيب السيارات أدناه وفقا لدرجة تفضيلك لها، بحيث تمنح أفضل السيارات، بحيث تمنح أفضل سيارة(1) ثم التي تليها (2) وهكذا.</a:t>
            </a:r>
          </a:p>
          <a:p>
            <a:pPr algn="r" rtl="1"/>
            <a:r>
              <a:rPr lang="ar-EG" sz="1400" b="1" dirty="0" smtClean="0">
                <a:solidFill>
                  <a:srgbClr val="00AEEF"/>
                </a:solidFill>
                <a:latin typeface="Times New Roman" panose="02020603050405020304" pitchFamily="18" charset="0"/>
                <a:cs typeface="Times New Roman" panose="02020603050405020304" pitchFamily="18" charset="0"/>
              </a:rPr>
              <a:t>4- الإجابات المتدرجة</a:t>
            </a:r>
            <a:r>
              <a:rPr lang="ar-EG" sz="1400" dirty="0" smtClean="0">
                <a:latin typeface="Times New Roman" panose="02020603050405020304" pitchFamily="18" charset="0"/>
                <a:cs typeface="Times New Roman" panose="02020603050405020304" pitchFamily="18" charset="0"/>
              </a:rPr>
              <a:t>: ويطلب فيها اختيار إجابة من بين إجابات متدرجة، مثل: كيف تقيم الطعام الذي تناولته اليوم على الطائرة، ضع علامة √ امام الإجابة الصحيحة؟</a:t>
            </a:r>
          </a:p>
          <a:p>
            <a:pPr marL="285750" indent="-285750" algn="r" rtl="1">
              <a:buFontTx/>
              <a:buChar char="-"/>
            </a:pPr>
            <a:r>
              <a:rPr lang="ar-EG" sz="1400" dirty="0" smtClean="0">
                <a:latin typeface="Times New Roman" panose="02020603050405020304" pitchFamily="18" charset="0"/>
                <a:cs typeface="Times New Roman" panose="02020603050405020304" pitchFamily="18" charset="0"/>
              </a:rPr>
              <a:t>ممتاز</a:t>
            </a:r>
          </a:p>
          <a:p>
            <a:pPr marL="285750" indent="-285750" algn="r" rtl="1">
              <a:buFontTx/>
              <a:buChar char="-"/>
            </a:pPr>
            <a:r>
              <a:rPr lang="ar-EG" sz="1400" dirty="0" smtClean="0">
                <a:latin typeface="Times New Roman" panose="02020603050405020304" pitchFamily="18" charset="0"/>
                <a:cs typeface="Times New Roman" panose="02020603050405020304" pitchFamily="18" charset="0"/>
              </a:rPr>
              <a:t>جيدا جدا</a:t>
            </a:r>
          </a:p>
          <a:p>
            <a:pPr marL="285750" indent="-285750" algn="r" rtl="1">
              <a:buFontTx/>
              <a:buChar char="-"/>
            </a:pPr>
            <a:r>
              <a:rPr lang="ar-EG" sz="1400" dirty="0" smtClean="0">
                <a:latin typeface="Times New Roman" panose="02020603050405020304" pitchFamily="18" charset="0"/>
                <a:cs typeface="Times New Roman" panose="02020603050405020304" pitchFamily="18" charset="0"/>
              </a:rPr>
              <a:t>جيد</a:t>
            </a:r>
          </a:p>
          <a:p>
            <a:pPr marL="285750" indent="-285750" algn="r" rtl="1">
              <a:buFontTx/>
              <a:buChar char="-"/>
            </a:pPr>
            <a:r>
              <a:rPr lang="ar-EG" sz="1400" dirty="0" smtClean="0">
                <a:latin typeface="Times New Roman" panose="02020603050405020304" pitchFamily="18" charset="0"/>
                <a:cs typeface="Times New Roman" panose="02020603050405020304" pitchFamily="18" charset="0"/>
              </a:rPr>
              <a:t>سيء </a:t>
            </a:r>
          </a:p>
          <a:p>
            <a:pPr marL="285750" indent="-285750" algn="r" rtl="1">
              <a:buFontTx/>
              <a:buChar char="-"/>
            </a:pPr>
            <a:r>
              <a:rPr lang="ar-EG" sz="1400" dirty="0" smtClean="0">
                <a:latin typeface="Times New Roman" panose="02020603050405020304" pitchFamily="18" charset="0"/>
                <a:cs typeface="Times New Roman" panose="02020603050405020304" pitchFamily="18" charset="0"/>
              </a:rPr>
              <a:t>سيء جدا</a:t>
            </a:r>
          </a:p>
          <a:p>
            <a:pPr marL="285750" indent="-285750" algn="r" rtl="1">
              <a:buFont typeface="Wingdings" panose="05000000000000000000" pitchFamily="2" charset="2"/>
              <a:buChar char="q"/>
            </a:pPr>
            <a:endParaRPr lang="ar-EG" sz="1400" dirty="0" smtClean="0">
              <a:latin typeface="Times New Roman" panose="02020603050405020304" pitchFamily="18" charset="0"/>
              <a:cs typeface="Times New Roman" panose="02020603050405020304" pitchFamily="18" charset="0"/>
            </a:endParaRPr>
          </a:p>
          <a:p>
            <a:pPr marL="285750" indent="-285750" algn="r" rtl="1">
              <a:buFontTx/>
              <a:buChar char="-"/>
            </a:pPr>
            <a:endParaRPr lang="ar-EG" sz="1400" dirty="0" smtClean="0">
              <a:latin typeface="Times New Roman" panose="02020603050405020304" pitchFamily="18" charset="0"/>
              <a:cs typeface="Times New Roman" panose="02020603050405020304" pitchFamily="18" charset="0"/>
            </a:endParaRPr>
          </a:p>
          <a:p>
            <a:pPr algn="r"/>
            <a:endParaRPr lang="ar-EG" sz="1400" dirty="0" smtClean="0">
              <a:latin typeface="Times New Roman" panose="02020603050405020304" pitchFamily="18" charset="0"/>
              <a:cs typeface="Times New Roman" panose="02020603050405020304" pitchFamily="18" charset="0"/>
            </a:endParaRPr>
          </a:p>
        </p:txBody>
      </p:sp>
      <p:sp>
        <p:nvSpPr>
          <p:cNvPr id="6" name="Rectangle 5"/>
          <p:cNvSpPr/>
          <p:nvPr/>
        </p:nvSpPr>
        <p:spPr>
          <a:xfrm>
            <a:off x="10328856" y="6356707"/>
            <a:ext cx="347730" cy="198639"/>
          </a:xfrm>
          <a:prstGeom prst="rect">
            <a:avLst/>
          </a:prstGeom>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sp>
        <p:nvSpPr>
          <p:cNvPr id="7" name="Rectangle 6"/>
          <p:cNvSpPr/>
          <p:nvPr/>
        </p:nvSpPr>
        <p:spPr>
          <a:xfrm>
            <a:off x="9463174" y="6356707"/>
            <a:ext cx="414922" cy="198639"/>
          </a:xfrm>
          <a:prstGeom prst="rect">
            <a:avLst/>
          </a:prstGeom>
        </p:spPr>
        <p:style>
          <a:lnRef idx="2">
            <a:schemeClr val="accent6"/>
          </a:lnRef>
          <a:fillRef idx="1">
            <a:schemeClr val="lt1"/>
          </a:fillRef>
          <a:effectRef idx="0">
            <a:schemeClr val="accent6"/>
          </a:effectRef>
          <a:fontRef idx="minor">
            <a:schemeClr val="dk1"/>
          </a:fontRef>
        </p:style>
        <p:txBody>
          <a:bodyPr rtlCol="1" anchor="ctr"/>
          <a:lstStyle/>
          <a:p>
            <a:pPr algn="ctr"/>
            <a:endParaRPr lang="ar-EG"/>
          </a:p>
        </p:txBody>
      </p:sp>
    </p:spTree>
    <p:extLst>
      <p:ext uri="{BB962C8B-B14F-4D97-AF65-F5344CB8AC3E}">
        <p14:creationId xmlns:p14="http://schemas.microsoft.com/office/powerpoint/2010/main" val="2641180975"/>
      </p:ext>
    </p:extLst>
  </p:cSld>
  <p:clrMapOvr>
    <a:masterClrMapping/>
  </p:clrMapOvr>
  <p:transition spd="slow" advTm="136706">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406225" y="4009363"/>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إخراج الاستبيان</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696136" y="1492656"/>
            <a:ext cx="4858524" cy="4293483"/>
          </a:xfrm>
          <a:prstGeom prst="rect">
            <a:avLst/>
          </a:prstGeom>
          <a:noFill/>
        </p:spPr>
        <p:txBody>
          <a:bodyPr wrap="square" rtlCol="1">
            <a:spAutoFit/>
          </a:bodyPr>
          <a:lstStyle/>
          <a:p>
            <a:pPr algn="justLow" rtl="1">
              <a:lnSpc>
                <a:spcPct val="150000"/>
              </a:lnSpc>
            </a:pPr>
            <a:r>
              <a:rPr lang="ar-EG" sz="1400" dirty="0" smtClean="0">
                <a:latin typeface="Alexandria"/>
              </a:rPr>
              <a:t>للجوانب الشكلية في اخراج الاستبيان أثر كبير في توفير جديه للإجابة عن أسئلته، اذ يجب أن يبدو الاستبيان بمظهر يقنع المشارك بأن الباحث محترف ودقيق في عمله. لذا ينبغي على الباحث الالتفات الى ما يلي:-</a:t>
            </a:r>
          </a:p>
          <a:p>
            <a:pPr marL="285750" indent="-285750" algn="justLow" rtl="1">
              <a:lnSpc>
                <a:spcPct val="150000"/>
              </a:lnSpc>
              <a:buFont typeface="Wingdings" panose="05000000000000000000" pitchFamily="2" charset="2"/>
              <a:buChar char="q"/>
            </a:pPr>
            <a:r>
              <a:rPr lang="ar-EG" sz="1400" dirty="0" smtClean="0">
                <a:latin typeface="Alexandria"/>
              </a:rPr>
              <a:t>ينبغي أن تتضمن الصفحة الأولى من الاستبيان اسم المؤسسة التي يصدر عنها، مثل: اسم الجامعة أو مركز الدراسات او غير ذلك من المؤسسات.</a:t>
            </a:r>
          </a:p>
          <a:p>
            <a:pPr marL="285750" indent="-285750" algn="justLow" rtl="1">
              <a:lnSpc>
                <a:spcPct val="150000"/>
              </a:lnSpc>
              <a:buFont typeface="Wingdings" panose="05000000000000000000" pitchFamily="2" charset="2"/>
              <a:buChar char="q"/>
            </a:pPr>
            <a:r>
              <a:rPr lang="ar-EG" sz="1400" dirty="0" smtClean="0">
                <a:latin typeface="Alexandria"/>
              </a:rPr>
              <a:t>يجب أن تظهر في الصفحة الأولى من الاستبيان  توضيحات وافية عن هدف البحث والجهة التي تقوم به  وتطمين المشاركين حول سرية  المعلومات التي يقدمونها، ومعلومات عن كيفية الإجابة عن الأسئلة، مثلا: يرجى وضع علامة </a:t>
            </a:r>
            <a:r>
              <a:rPr lang="ar-EG" sz="1400" dirty="0" smtClean="0">
                <a:latin typeface="Times New Roman" panose="02020603050405020304" pitchFamily="18" charset="0"/>
                <a:cs typeface="Times New Roman" panose="02020603050405020304" pitchFamily="18" charset="0"/>
              </a:rPr>
              <a:t>√ في المكان المناسب الذي يعبر عن اجابتك  عن السؤال، وحث المشاركين على الإجابة عن جميع الأسئلة وعدم ترك أي سؤال دون إجابة، وينبغي أن لا ينسى الباحث أبدا أن يشكر المشاركين على تعاونهم وبذل الجهد والوقت للإجابة على الاستبيان.</a:t>
            </a:r>
            <a:endParaRPr lang="ar-EG" sz="1400" dirty="0" smtClean="0">
              <a:latin typeface="Alexandria"/>
            </a:endParaRPr>
          </a:p>
          <a:p>
            <a:pPr marL="285750" indent="-285750" algn="justLow" rtl="1">
              <a:lnSpc>
                <a:spcPct val="150000"/>
              </a:lnSpc>
              <a:buFont typeface="Wingdings" panose="05000000000000000000" pitchFamily="2" charset="2"/>
              <a:buChar char="q"/>
            </a:pPr>
            <a:endParaRPr lang="ar-EG" sz="1400" dirty="0" smtClean="0">
              <a:latin typeface="Alexandria"/>
            </a:endParaRPr>
          </a:p>
        </p:txBody>
      </p:sp>
    </p:spTree>
    <p:extLst>
      <p:ext uri="{BB962C8B-B14F-4D97-AF65-F5344CB8AC3E}">
        <p14:creationId xmlns:p14="http://schemas.microsoft.com/office/powerpoint/2010/main" val="802553939"/>
      </p:ext>
    </p:extLst>
  </p:cSld>
  <p:clrMapOvr>
    <a:masterClrMapping/>
  </p:clrMapOvr>
  <p:transition spd="slow" advTm="113515">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41680" y="1738988"/>
            <a:ext cx="5228822" cy="1600438"/>
          </a:xfrm>
          <a:prstGeom prst="rect">
            <a:avLst/>
          </a:prstGeom>
          <a:noFill/>
        </p:spPr>
        <p:txBody>
          <a:bodyPr wrap="square" rtlCol="0">
            <a:spAutoFit/>
          </a:bodyPr>
          <a:lstStyle/>
          <a:p>
            <a:pPr marL="285750" indent="-285750" algn="justLow" rtl="1">
              <a:buFont typeface="Wingdings" panose="05000000000000000000" pitchFamily="2" charset="2"/>
              <a:buChar char="q"/>
            </a:pPr>
            <a:r>
              <a:rPr lang="ar-EG" sz="1400" dirty="0" smtClean="0">
                <a:latin typeface="Alexandria" charset="0"/>
                <a:cs typeface="Alexandria" charset="0"/>
              </a:rPr>
              <a:t>يجب اخراج الاستبيان بشكل متقن، بحيث لا تتراكم الأسئلة في مكان وتتباعد في مكان آخر، وعندما يكون السؤال مفتوحا، على الباحث أن يخصص فراغا مناسبا تحت كل سؤال، كما يجب أن تكون حروف الاستبيان  مقروءة بوضوح وتسهل قراءتها دون عناء.</a:t>
            </a:r>
          </a:p>
          <a:p>
            <a:pPr marL="285750" indent="-285750" algn="justLow" rtl="1">
              <a:buFont typeface="Wingdings" panose="05000000000000000000" pitchFamily="2" charset="2"/>
              <a:buChar char="q"/>
            </a:pPr>
            <a:r>
              <a:rPr lang="ar-EG" sz="1400" dirty="0" smtClean="0">
                <a:latin typeface="Alexandria" charset="0"/>
                <a:cs typeface="Alexandria" charset="0"/>
              </a:rPr>
              <a:t>ينبغي ترقيم الأسئلة والاجابات وفروع الأسئلة واجاباتها، وتخصيص هامش على يمين الأسئلة لتسهيل تفريغ البيانات، والحرص أن يقع السؤال واجاباته على نفس الصفحة، بحيث لا يقسم السؤال بين نهاية صفحة وبداية صفحة أخرى.</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8741886"/>
      </p:ext>
    </p:extLst>
  </p:cSld>
  <p:clrMapOvr>
    <a:masterClrMapping/>
  </p:clrMapOvr>
  <mc:AlternateContent xmlns:mc="http://schemas.openxmlformats.org/markup-compatibility/2006" xmlns:p14="http://schemas.microsoft.com/office/powerpoint/2010/main">
    <mc:Choice Requires="p14">
      <p:transition spd="slow" p14:dur="2000" advTm="45869"/>
    </mc:Choice>
    <mc:Fallback xmlns="">
      <p:transition spd="slow" advTm="45869"/>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5528" y="104995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085528" y="1549486"/>
            <a:ext cx="4552013" cy="3647152"/>
          </a:xfrm>
          <a:prstGeom prst="rect">
            <a:avLst/>
          </a:prstGeom>
        </p:spPr>
        <p:txBody>
          <a:bodyPr wrap="square">
            <a:spAutoFit/>
          </a:bodyPr>
          <a:lstStyle/>
          <a:p>
            <a:pPr algn="justLow" rtl="1">
              <a:lnSpc>
                <a:spcPct val="150000"/>
              </a:lnSpc>
            </a:pPr>
            <a:r>
              <a:rPr lang="ar-EG" sz="1400" dirty="0" smtClean="0">
                <a:latin typeface="Alexandria"/>
                <a:cs typeface="Simplified Arabic" panose="02020603050405020304" pitchFamily="18" charset="-78"/>
              </a:rPr>
              <a:t>بعد انجاز الاستبيان ينبغي جمع البيانات من خلاله عن طريق ايصاله للمشاركين كي يجيبوا عليه، وتوجد ثلاث سبل لتطبيقه، نجملها فيما يلي:-</a:t>
            </a:r>
          </a:p>
          <a:p>
            <a:pPr marL="285750" indent="-285750" algn="justLow" rtl="1">
              <a:lnSpc>
                <a:spcPct val="150000"/>
              </a:lnSpc>
              <a:buFontTx/>
              <a:buChar char="-"/>
            </a:pPr>
            <a:r>
              <a:rPr lang="ar-EG" sz="1400" b="1" dirty="0" smtClean="0">
                <a:solidFill>
                  <a:srgbClr val="00AEEF"/>
                </a:solidFill>
                <a:latin typeface="Alexandria"/>
                <a:cs typeface="Simplified Arabic" panose="02020603050405020304" pitchFamily="18" charset="-78"/>
              </a:rPr>
              <a:t>استيفاء الاستبيان شخصيا من قبل الباحث</a:t>
            </a:r>
            <a:r>
              <a:rPr lang="ar-EG" sz="1400" dirty="0" smtClean="0">
                <a:latin typeface="Alexandria"/>
                <a:cs typeface="Simplified Arabic" panose="02020603050405020304" pitchFamily="18" charset="-78"/>
              </a:rPr>
              <a:t>: يقوم الباحث بإيصال الاستبيان شخصيا الى المشاركين في البحث، حيث يوزع الاستبيان على الطلاب في المدارس والجامعات ومقرات العمل في الشركات والمعامل، ولتطبيق هذا الأسلوب يفضل الحصول على موافقة الجهات الرسمية أو المسؤولة قبل زيارة المؤسسة التي تجمع البيانات منها، وهذا الأسلوب سهل وميسور ويستطيع الباحث جمع كمية كبيرة من البيانات في فترة زمنية قصيرة.</a:t>
            </a:r>
            <a:r>
              <a:rPr lang="ar-EG" sz="1400" dirty="0">
                <a:latin typeface="Alexandria"/>
                <a:cs typeface="Simplified Arabic" panose="02020603050405020304" pitchFamily="18" charset="-78"/>
              </a:rPr>
              <a:t> </a:t>
            </a:r>
            <a:r>
              <a:rPr lang="ar-EG" sz="1400" dirty="0" smtClean="0">
                <a:latin typeface="Alexandria"/>
                <a:cs typeface="Simplified Arabic" panose="02020603050405020304" pitchFamily="18" charset="-78"/>
              </a:rPr>
              <a:t>الا أن جمع المعلومات من الشركات والمصانع قد لا يكون محبذا من قبل الإدارة لأنها لا تريد اشغال العاملين عن عملهم، كما أن العاملين  يخشون  الإجابة الصريحة لئلا تطلع عليها إدارة العمل.</a:t>
            </a:r>
          </a:p>
        </p:txBody>
      </p:sp>
      <p:sp>
        <p:nvSpPr>
          <p:cNvPr id="17" name="TextBox 16"/>
          <p:cNvSpPr txBox="1"/>
          <p:nvPr/>
        </p:nvSpPr>
        <p:spPr>
          <a:xfrm>
            <a:off x="6944248" y="3996751"/>
            <a:ext cx="4113898" cy="46166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أساليب تطبيق الاستبيان</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09</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6181308"/>
      </p:ext>
    </p:extLst>
  </p:cSld>
  <p:clrMapOvr>
    <a:masterClrMapping/>
  </p:clrMapOvr>
  <p:transition spd="slow" advTm="78134">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45465" y="1764406"/>
            <a:ext cx="5396248" cy="3284041"/>
          </a:xfrm>
          <a:prstGeom prst="rect">
            <a:avLst/>
          </a:prstGeom>
          <a:noFill/>
        </p:spPr>
        <p:txBody>
          <a:bodyPr wrap="square" rtlCol="0">
            <a:spAutoFit/>
          </a:bodyPr>
          <a:lstStyle/>
          <a:p>
            <a:pPr marL="285750" lvl="0" indent="-285750" algn="justLow" rtl="1">
              <a:lnSpc>
                <a:spcPct val="150000"/>
              </a:lnSpc>
              <a:buFont typeface="Wingdings" panose="05000000000000000000" pitchFamily="2" charset="2"/>
              <a:buChar char="q"/>
            </a:pPr>
            <a:r>
              <a:rPr lang="ar-EG" sz="1400" b="1" dirty="0" smtClean="0">
                <a:solidFill>
                  <a:srgbClr val="00AEEF"/>
                </a:solidFill>
                <a:latin typeface="Alexandria" charset="0"/>
                <a:cs typeface="Alexandria" charset="0"/>
              </a:rPr>
              <a:t>استيفاء الاستبيان عن طريق البريد</a:t>
            </a:r>
            <a:r>
              <a:rPr lang="ar-EG" sz="1400" dirty="0" smtClean="0">
                <a:solidFill>
                  <a:srgbClr val="2D3956"/>
                </a:solidFill>
                <a:latin typeface="Alexandria" charset="0"/>
                <a:cs typeface="Alexandria" charset="0"/>
              </a:rPr>
              <a:t>، حيث يرسل الاستبيان للمشاركين في البحث عن طريق البريد، ومع الاستبيان ظرف معنون الى المبحوث او </a:t>
            </a:r>
            <a:r>
              <a:rPr lang="ar-EG" sz="1400" dirty="0" err="1" smtClean="0">
                <a:solidFill>
                  <a:srgbClr val="2D3956"/>
                </a:solidFill>
                <a:latin typeface="Alexandria" charset="0"/>
                <a:cs typeface="Alexandria" charset="0"/>
              </a:rPr>
              <a:t>المستقصى</a:t>
            </a:r>
            <a:r>
              <a:rPr lang="ar-EG" sz="1400" dirty="0" smtClean="0">
                <a:solidFill>
                  <a:srgbClr val="2D3956"/>
                </a:solidFill>
                <a:latin typeface="Alexandria" charset="0"/>
                <a:cs typeface="Alexandria" charset="0"/>
              </a:rPr>
              <a:t> منه، وقد ألصق عليه طابع بريدي يضمن اعادته الى الباحث دون أن يتكلف المشارك في البحث أية مشقة سوى الإجابة عن الاستبيان واعادته عن طريق القائه في صندوق البريد. ويعد هذا الأسلوب جيدا لأنه يتيح توزيع الاستبيان الى مناطق جغرافية واسعة، كما أن لهذا الأسلوب أفضلية المرونة المتاحة للمشارك  في أن  يجيب  في الوقت الذي يناسبه، الا أن أهم سلبيات هذا الأسلوب هو انخفاض نسبة الاسترداد بحيث لا يتوقع الباحث استعادة نسبة عالية من الاستبانات،  والمشكلة هنا ليست في اعداد الذين يجيبون على الاستبيان فحسب بل لأن الذين يجيبون عن الاستبيان قد يختلفون عن الذين لا يجيبون في خصائص مهمة ومجهولة لدى الباحث.</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1214185"/>
      </p:ext>
    </p:extLst>
  </p:cSld>
  <p:clrMapOvr>
    <a:masterClrMapping/>
  </p:clrMapOvr>
  <mc:AlternateContent xmlns:mc="http://schemas.openxmlformats.org/markup-compatibility/2006" xmlns:p14="http://schemas.microsoft.com/office/powerpoint/2010/main">
    <mc:Choice Requires="p14">
      <p:transition spd="slow" p14:dur="2000" advTm="73237"/>
    </mc:Choice>
    <mc:Fallback xmlns="">
      <p:transition spd="slow" advTm="7323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1958622" y="513779"/>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031325"/>
          </a:xfrm>
          <a:prstGeom prst="rect">
            <a:avLst/>
          </a:prstGeom>
          <a:noFill/>
        </p:spPr>
        <p:txBody>
          <a:bodyPr wrap="square" rtlCol="0">
            <a:spAutoFit/>
          </a:bodyPr>
          <a:lstStyle/>
          <a:p>
            <a:pPr marL="285750" indent="-285750" algn="justLow" rtl="1">
              <a:lnSpc>
                <a:spcPct val="150000"/>
              </a:lnSpc>
              <a:buFont typeface="Wingdings" panose="05000000000000000000" pitchFamily="2" charset="2"/>
              <a:buChar char="q"/>
            </a:pPr>
            <a:r>
              <a:rPr lang="ar-EG" sz="1400" b="1" dirty="0" smtClean="0">
                <a:solidFill>
                  <a:srgbClr val="00AEEF"/>
                </a:solidFill>
                <a:latin typeface="Alexandria" charset="0"/>
                <a:cs typeface="Alexandria" charset="0"/>
              </a:rPr>
              <a:t>استيفاء الاستبيان باستخدام الحاسوب</a:t>
            </a:r>
            <a:r>
              <a:rPr lang="ar-EG" sz="1400" dirty="0" smtClean="0">
                <a:latin typeface="Alexandria" charset="0"/>
                <a:cs typeface="Alexandria" charset="0"/>
              </a:rPr>
              <a:t>: ويرسل هذا الاستبيان  عن طريق البريد الالكتروني ، وتتمثل ميزات هذا الأسلوب في سهولة وانخفاض تكلفة هذا البديل، وإمكانية ارساله الى أي مكان في العالم تتوفر فيه خدمات الانترنت، الا أن أهم عيوبه تتمثل في أن تطبيق الاستبيان يتطلب وجود حاسب شخصي لدى كل من الباحث والمشاركين في البحث، وغنى عن البيان أن تطبيق الاستبيان بهذه الطريقة يجعلها تقتصر على الفئات الاجتماعية الميسورة اقتصاديا والمثقفة.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spTree>
    <p:extLst>
      <p:ext uri="{BB962C8B-B14F-4D97-AF65-F5344CB8AC3E}">
        <p14:creationId xmlns:p14="http://schemas.microsoft.com/office/powerpoint/2010/main" val="2730009119"/>
      </p:ext>
    </p:extLst>
  </p:cSld>
  <p:clrMapOvr>
    <a:masterClrMapping/>
  </p:clrMapOvr>
  <mc:AlternateContent xmlns:mc="http://schemas.openxmlformats.org/markup-compatibility/2006" xmlns:p14="http://schemas.microsoft.com/office/powerpoint/2010/main">
    <mc:Choice Requires="p14">
      <p:transition spd="slow" p14:dur="2000" advTm="52635"/>
    </mc:Choice>
    <mc:Fallback xmlns="">
      <p:transition spd="slow" advTm="5263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378039"/>
            <a:ext cx="6031107" cy="47651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661375" y="1790163"/>
            <a:ext cx="5241701" cy="2954655"/>
          </a:xfrm>
          <a:prstGeom prst="rect">
            <a:avLst/>
          </a:prstGeom>
          <a:noFill/>
        </p:spPr>
        <p:txBody>
          <a:bodyPr wrap="square" rtlCol="1">
            <a:spAutoFit/>
          </a:bodyPr>
          <a:lstStyle/>
          <a:p>
            <a:pPr algn="justLow" rtl="1"/>
            <a:r>
              <a:rPr lang="ar-EG" sz="2000" b="1" dirty="0" smtClean="0">
                <a:solidFill>
                  <a:srgbClr val="00AEEF"/>
                </a:solidFill>
              </a:rPr>
              <a:t>خصائص الأداة البحثية الجيدة</a:t>
            </a:r>
          </a:p>
          <a:p>
            <a:pPr algn="justLow" rtl="1"/>
            <a:r>
              <a:rPr lang="ar-EG" sz="1400" dirty="0" smtClean="0"/>
              <a:t>تتصف الأداة البحثية بعدد من الصفات لعل من أبرزها:-</a:t>
            </a:r>
          </a:p>
          <a:p>
            <a:pPr algn="justLow" rtl="1"/>
            <a:r>
              <a:rPr lang="ar-EG" dirty="0" smtClean="0">
                <a:solidFill>
                  <a:srgbClr val="00AEEF"/>
                </a:solidFill>
              </a:rPr>
              <a:t>1-  </a:t>
            </a:r>
            <a:r>
              <a:rPr lang="ar-EG" dirty="0">
                <a:solidFill>
                  <a:srgbClr val="00AEEF"/>
                </a:solidFill>
              </a:rPr>
              <a:t>الصدق: </a:t>
            </a:r>
            <a:endParaRPr lang="ar-EG" dirty="0" smtClean="0">
              <a:solidFill>
                <a:srgbClr val="00AEEF"/>
              </a:solidFill>
            </a:endParaRPr>
          </a:p>
          <a:p>
            <a:pPr algn="justLow" rtl="1"/>
            <a:r>
              <a:rPr lang="ar-EG" sz="1400" dirty="0" smtClean="0"/>
              <a:t>يقال </a:t>
            </a:r>
            <a:r>
              <a:rPr lang="ar-EG" sz="1400" dirty="0"/>
              <a:t>للأداة البحثية أنها صادقة إذا قاست ما نريد أن نقيسه بالفعل، ولم </a:t>
            </a:r>
            <a:r>
              <a:rPr lang="ar-EG" sz="1400" dirty="0" smtClean="0"/>
              <a:t>تقس شيئا </a:t>
            </a:r>
            <a:r>
              <a:rPr lang="ar-EG" sz="1400" dirty="0"/>
              <a:t>آخر مغايراً لما نريد.</a:t>
            </a:r>
          </a:p>
          <a:p>
            <a:pPr algn="justLow" rtl="1"/>
            <a:r>
              <a:rPr lang="ar-EG" b="1" dirty="0">
                <a:solidFill>
                  <a:srgbClr val="00AEEF"/>
                </a:solidFill>
              </a:rPr>
              <a:t>وصدق الأداة له دلالات متنوعة يمكن تصنيفها فيما يلي: -</a:t>
            </a:r>
          </a:p>
          <a:p>
            <a:pPr algn="justLow" rtl="1"/>
            <a:r>
              <a:rPr lang="ar-EG" sz="1400" dirty="0"/>
              <a:t>أ - </a:t>
            </a:r>
            <a:r>
              <a:rPr lang="ar-EG" b="1" dirty="0">
                <a:solidFill>
                  <a:srgbClr val="00AEEF"/>
                </a:solidFill>
              </a:rPr>
              <a:t>صدق البناء</a:t>
            </a:r>
            <a:r>
              <a:rPr lang="ar-EG" sz="1400" dirty="0"/>
              <a:t>: ويمكن الحكم على صدق بناء الأداة إذا كانت نتائج استخدامها منسجمة </a:t>
            </a:r>
            <a:r>
              <a:rPr lang="ar-EG" sz="1400" dirty="0" smtClean="0"/>
              <a:t>مع توقعات </a:t>
            </a:r>
            <a:r>
              <a:rPr lang="ar-EG" sz="1400" dirty="0"/>
              <a:t>الباحث أو تنبؤاته.</a:t>
            </a:r>
          </a:p>
          <a:p>
            <a:pPr algn="justLow" rtl="1"/>
            <a:r>
              <a:rPr lang="ar-EG" sz="1400" dirty="0"/>
              <a:t>وكمثال على ذلك نفرض أننا وضعنا إطاراً نظرياً يقول أن طريقة الاكتشاف في تعليم</a:t>
            </a:r>
          </a:p>
          <a:p>
            <a:pPr algn="justLow" rtl="1"/>
            <a:r>
              <a:rPr lang="ar-EG" sz="1400" dirty="0"/>
              <a:t>الرياضيات قد تؤدي إلى تحصيل أفضل، وأجريت تجربة على أفراد عينة من المجتمع</a:t>
            </a:r>
          </a:p>
          <a:p>
            <a:pPr algn="justLow" rtl="1"/>
            <a:r>
              <a:rPr lang="ar-EG" sz="1400" dirty="0"/>
              <a:t>وكشفت نتائج تطبيق الأداة عما يتنبأ به الإطار النظري، عند ذلك نقول أن الأداة اتصفت</a:t>
            </a:r>
          </a:p>
          <a:p>
            <a:pPr algn="justLow" rtl="1"/>
            <a:r>
              <a:rPr lang="ar-EG" sz="1400" dirty="0"/>
              <a:t>بصدق البناء.</a:t>
            </a:r>
            <a:endParaRPr lang="ar-EG" sz="1400" dirty="0" smtClean="0"/>
          </a:p>
        </p:txBody>
      </p:sp>
    </p:spTree>
    <p:extLst>
      <p:ext uri="{BB962C8B-B14F-4D97-AF65-F5344CB8AC3E}">
        <p14:creationId xmlns:p14="http://schemas.microsoft.com/office/powerpoint/2010/main" val="1383540098"/>
      </p:ext>
    </p:extLst>
  </p:cSld>
  <p:clrMapOvr>
    <a:masterClrMapping/>
  </p:clrMapOvr>
  <mc:AlternateContent xmlns:mc="http://schemas.openxmlformats.org/markup-compatibility/2006" xmlns:p14="http://schemas.microsoft.com/office/powerpoint/2010/main">
    <mc:Choice Requires="p14">
      <p:transition spd="slow" p14:dur="2000" advTm="130098"/>
    </mc:Choice>
    <mc:Fallback xmlns="">
      <p:transition spd="slow" advTm="130098"/>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416320"/>
          </a:xfrm>
          <a:prstGeom prst="rect">
            <a:avLst/>
          </a:prstGeom>
          <a:noFill/>
        </p:spPr>
        <p:txBody>
          <a:bodyPr wrap="square" rtlCol="0">
            <a:spAutoFit/>
          </a:bodyPr>
          <a:lstStyle/>
          <a:p>
            <a:pPr algn="justLow" rtl="1">
              <a:lnSpc>
                <a:spcPct val="150000"/>
              </a:lnSpc>
            </a:pPr>
            <a:r>
              <a:rPr lang="ar-EG" sz="1400" b="1" dirty="0">
                <a:solidFill>
                  <a:srgbClr val="00AEEF"/>
                </a:solidFill>
                <a:latin typeface="Alexandria" charset="0"/>
                <a:cs typeface="Alexandria" charset="0"/>
              </a:rPr>
              <a:t>ب - صدق المحك</a:t>
            </a:r>
            <a:r>
              <a:rPr lang="ar-EG" sz="1400" b="1" dirty="0" smtClean="0">
                <a:solidFill>
                  <a:srgbClr val="00AEEF"/>
                </a:solidFill>
                <a:latin typeface="Alexandria" charset="0"/>
                <a:cs typeface="Alexandria" charset="0"/>
              </a:rPr>
              <a:t>:</a:t>
            </a:r>
          </a:p>
          <a:p>
            <a:pPr algn="justLow" rtl="1">
              <a:lnSpc>
                <a:spcPct val="150000"/>
              </a:lnSpc>
            </a:pPr>
            <a:r>
              <a:rPr lang="ar-EG" sz="1400" b="1" dirty="0" smtClean="0">
                <a:solidFill>
                  <a:srgbClr val="00AEEF"/>
                </a:solidFill>
                <a:latin typeface="Alexandria" charset="0"/>
                <a:cs typeface="Alexandria" charset="0"/>
              </a:rPr>
              <a:t> </a:t>
            </a:r>
            <a:r>
              <a:rPr lang="ar-EG" sz="1400" dirty="0">
                <a:latin typeface="Alexandria" charset="0"/>
                <a:cs typeface="Alexandria" charset="0"/>
              </a:rPr>
              <a:t>ويعتمد صدق المحك لأداة ما على مدى ارتباط نتائج الأداة مع </a:t>
            </a:r>
            <a:r>
              <a:rPr lang="ar-EG" sz="1400" dirty="0" smtClean="0">
                <a:latin typeface="Alexandria" charset="0"/>
                <a:cs typeface="Alexandria" charset="0"/>
              </a:rPr>
              <a:t>محك يقيس </a:t>
            </a:r>
            <a:r>
              <a:rPr lang="ar-EG" sz="1400" dirty="0">
                <a:latin typeface="Alexandria" charset="0"/>
                <a:cs typeface="Alexandria" charset="0"/>
              </a:rPr>
              <a:t>التنبؤ الناشئ من نتائج الأداة، حيث يحدث صدق المحك عندما يكون هذا </a:t>
            </a:r>
            <a:r>
              <a:rPr lang="ar-EG" sz="1400" dirty="0" smtClean="0">
                <a:latin typeface="Alexandria" charset="0"/>
                <a:cs typeface="Alexandria" charset="0"/>
              </a:rPr>
              <a:t>الارتباط مرتفعاً</a:t>
            </a:r>
            <a:r>
              <a:rPr lang="ar-EG" sz="1400" dirty="0">
                <a:latin typeface="Alexandria" charset="0"/>
                <a:cs typeface="Alexandria" charset="0"/>
              </a:rPr>
              <a:t>، وكمثال على ذلك إذا أخذنا </a:t>
            </a:r>
            <a:r>
              <a:rPr lang="ar-EG" sz="1400" dirty="0" smtClean="0">
                <a:latin typeface="Alexandria" charset="0"/>
                <a:cs typeface="Alexandria" charset="0"/>
              </a:rPr>
              <a:t>درجات </a:t>
            </a:r>
            <a:r>
              <a:rPr lang="ar-EG" sz="1400" dirty="0">
                <a:latin typeface="Alexandria" charset="0"/>
                <a:cs typeface="Alexandria" charset="0"/>
              </a:rPr>
              <a:t>الطلبة في الثانوية العامة </a:t>
            </a:r>
            <a:r>
              <a:rPr lang="ar-EG" sz="1400" dirty="0" smtClean="0">
                <a:latin typeface="Alexandria" charset="0"/>
                <a:cs typeface="Alexandria" charset="0"/>
              </a:rPr>
              <a:t>ودرجاتهم في الجامعة </a:t>
            </a:r>
            <a:r>
              <a:rPr lang="ar-EG" sz="1400" dirty="0">
                <a:latin typeface="Alexandria" charset="0"/>
                <a:cs typeface="Alexandria" charset="0"/>
              </a:rPr>
              <a:t>وتوقعنا وجود ارتباط بين هذه </a:t>
            </a:r>
            <a:r>
              <a:rPr lang="ar-EG" sz="1400" dirty="0" smtClean="0">
                <a:latin typeface="Alexandria" charset="0"/>
                <a:cs typeface="Alexandria" charset="0"/>
              </a:rPr>
              <a:t>الدرجات </a:t>
            </a:r>
            <a:r>
              <a:rPr lang="ar-EG" sz="1400" dirty="0">
                <a:latin typeface="Alexandria" charset="0"/>
                <a:cs typeface="Alexandria" charset="0"/>
              </a:rPr>
              <a:t>فإن الأداة التي تستخدم لقياس </a:t>
            </a:r>
            <a:r>
              <a:rPr lang="ar-EG" sz="1400" dirty="0" smtClean="0">
                <a:latin typeface="Alexandria" charset="0"/>
                <a:cs typeface="Alexandria" charset="0"/>
              </a:rPr>
              <a:t>ذلك تكون </a:t>
            </a:r>
            <a:r>
              <a:rPr lang="ar-EG" sz="1400" dirty="0">
                <a:latin typeface="Alexandria" charset="0"/>
                <a:cs typeface="Alexandria" charset="0"/>
              </a:rPr>
              <a:t>صادقة في محكها. </a:t>
            </a:r>
            <a:endParaRPr lang="ar-EG" sz="1400" dirty="0" smtClean="0">
              <a:latin typeface="Alexandria" charset="0"/>
              <a:cs typeface="Alexandria" charset="0"/>
            </a:endParaRPr>
          </a:p>
          <a:p>
            <a:pPr algn="justLow" rtl="1">
              <a:lnSpc>
                <a:spcPct val="150000"/>
              </a:lnSpc>
            </a:pPr>
            <a:r>
              <a:rPr lang="ar-EG" b="1" dirty="0">
                <a:solidFill>
                  <a:srgbClr val="00AEEF"/>
                </a:solidFill>
                <a:latin typeface="Alexandria" charset="0"/>
                <a:cs typeface="Alexandria" charset="0"/>
              </a:rPr>
              <a:t>ج - صدق المحتوى</a:t>
            </a:r>
            <a:r>
              <a:rPr lang="ar-EG" sz="1400" dirty="0">
                <a:latin typeface="Alexandria" charset="0"/>
                <a:cs typeface="Alexandria" charset="0"/>
              </a:rPr>
              <a:t>: تكون الأداة صادقة في محتواها إذا أخذنا بعين الاعتبار كافة </a:t>
            </a:r>
            <a:r>
              <a:rPr lang="ar-EG" sz="1400" dirty="0" smtClean="0">
                <a:latin typeface="Alexandria" charset="0"/>
                <a:cs typeface="Alexandria" charset="0"/>
              </a:rPr>
              <a:t>العناصر الأساسية </a:t>
            </a:r>
            <a:r>
              <a:rPr lang="ar-EG" sz="1400" dirty="0">
                <a:latin typeface="Alexandria" charset="0"/>
                <a:cs typeface="Alexandria" charset="0"/>
              </a:rPr>
              <a:t>المتعلقة بالمحتوى ويمكن التأكد من صدق المحتوى بعدة وسائل منها: -</a:t>
            </a:r>
          </a:p>
          <a:p>
            <a:pPr marL="285750" indent="-285750" algn="justLow" rtl="1">
              <a:lnSpc>
                <a:spcPct val="150000"/>
              </a:lnSpc>
              <a:buFont typeface="Wingdings" panose="05000000000000000000" pitchFamily="2" charset="2"/>
              <a:buChar char="v"/>
            </a:pPr>
            <a:r>
              <a:rPr lang="ar-EG" sz="1400" dirty="0" smtClean="0">
                <a:latin typeface="Alexandria" charset="0"/>
                <a:cs typeface="Alexandria" charset="0"/>
              </a:rPr>
              <a:t>عرض </a:t>
            </a:r>
            <a:r>
              <a:rPr lang="ar-EG" sz="1400" dirty="0">
                <a:latin typeface="Alexandria" charset="0"/>
                <a:cs typeface="Alexandria" charset="0"/>
              </a:rPr>
              <a:t>الأداة على المختصين من أجل إبداء الرأي في شموليتها لمفردات </a:t>
            </a:r>
            <a:r>
              <a:rPr lang="ar-EG" sz="1400" dirty="0" smtClean="0">
                <a:latin typeface="Alexandria" charset="0"/>
                <a:cs typeface="Alexandria" charset="0"/>
              </a:rPr>
              <a:t>المحتوى.</a:t>
            </a:r>
          </a:p>
          <a:p>
            <a:pPr marL="285750" indent="-285750" algn="justLow" rtl="1">
              <a:lnSpc>
                <a:spcPct val="150000"/>
              </a:lnSpc>
              <a:buFont typeface="Wingdings" panose="05000000000000000000" pitchFamily="2" charset="2"/>
              <a:buChar char="v"/>
            </a:pPr>
            <a:r>
              <a:rPr lang="ar-EG" sz="1400" dirty="0" smtClean="0">
                <a:latin typeface="Alexandria" charset="0"/>
                <a:cs typeface="Alexandria" charset="0"/>
              </a:rPr>
              <a:t> </a:t>
            </a:r>
            <a:r>
              <a:rPr lang="ar-EG" sz="1400" dirty="0">
                <a:latin typeface="Alexandria" charset="0"/>
                <a:cs typeface="Alexandria" charset="0"/>
              </a:rPr>
              <a:t>تحليل المحتوى ومقارنته بالأداة </a:t>
            </a:r>
            <a:r>
              <a:rPr lang="ar-EG" sz="1400" dirty="0" smtClean="0">
                <a:latin typeface="Alexandria" charset="0"/>
                <a:cs typeface="Alexandria" charset="0"/>
              </a:rPr>
              <a:t>البحثية.</a:t>
            </a:r>
          </a:p>
          <a:p>
            <a:pPr marL="285750" indent="-285750" algn="justLow" rtl="1">
              <a:lnSpc>
                <a:spcPct val="150000"/>
              </a:lnSpc>
              <a:buFont typeface="Wingdings" panose="05000000000000000000" pitchFamily="2" charset="2"/>
              <a:buChar char="v"/>
            </a:pPr>
            <a:r>
              <a:rPr lang="ar-EG" sz="1400" dirty="0" smtClean="0">
                <a:latin typeface="Alexandria" charset="0"/>
                <a:cs typeface="Alexandria" charset="0"/>
              </a:rPr>
              <a:t> </a:t>
            </a:r>
            <a:r>
              <a:rPr lang="ar-EG" sz="1400" dirty="0">
                <a:latin typeface="Alexandria" charset="0"/>
                <a:cs typeface="Alexandria" charset="0"/>
              </a:rPr>
              <a:t>الاعتماد على بحوث ودراسات سابقة ذات صلة بنفس موضوع الأداة.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32654030"/>
      </p:ext>
    </p:extLst>
  </p:cSld>
  <p:clrMapOvr>
    <a:masterClrMapping/>
  </p:clrMapOvr>
  <mc:AlternateContent xmlns:mc="http://schemas.openxmlformats.org/markup-compatibility/2006" xmlns:p14="http://schemas.microsoft.com/office/powerpoint/2010/main">
    <mc:Choice Requires="p14">
      <p:transition spd="slow" p14:dur="2000" advTm="54754"/>
    </mc:Choice>
    <mc:Fallback xmlns="">
      <p:transition spd="slow" advTm="54754"/>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600986"/>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عوامل </a:t>
            </a:r>
            <a:r>
              <a:rPr lang="ar-EG" b="1" dirty="0" smtClean="0">
                <a:solidFill>
                  <a:srgbClr val="00AEEF"/>
                </a:solidFill>
                <a:latin typeface="Alexandria" charset="0"/>
                <a:cs typeface="Alexandria" charset="0"/>
              </a:rPr>
              <a:t>مؤثرة </a:t>
            </a:r>
            <a:r>
              <a:rPr lang="ar-EG" b="1" dirty="0">
                <a:solidFill>
                  <a:srgbClr val="00AEEF"/>
                </a:solidFill>
                <a:latin typeface="Alexandria" charset="0"/>
                <a:cs typeface="Alexandria" charset="0"/>
              </a:rPr>
              <a:t>في قياس </a:t>
            </a:r>
            <a:r>
              <a:rPr lang="ar-EG" b="1" dirty="0" smtClean="0">
                <a:solidFill>
                  <a:srgbClr val="00AEEF"/>
                </a:solidFill>
                <a:latin typeface="Alexandria" charset="0"/>
                <a:cs typeface="Alexandria" charset="0"/>
              </a:rPr>
              <a:t>الصدق</a:t>
            </a:r>
          </a:p>
          <a:p>
            <a:pPr algn="justLow" rtl="1">
              <a:lnSpc>
                <a:spcPct val="150000"/>
              </a:lnSpc>
            </a:pPr>
            <a:r>
              <a:rPr lang="ar-EG" b="1" dirty="0" smtClean="0">
                <a:solidFill>
                  <a:srgbClr val="00AEEF"/>
                </a:solidFill>
                <a:latin typeface="Alexandria" charset="0"/>
                <a:cs typeface="Alexandria" charset="0"/>
              </a:rPr>
              <a:t> </a:t>
            </a:r>
            <a:r>
              <a:rPr lang="ar-EG" sz="1400" dirty="0">
                <a:latin typeface="Alexandria" charset="0"/>
                <a:cs typeface="Alexandria" charset="0"/>
              </a:rPr>
              <a:t>تتنوع العوامل المؤثرة في صدق اختبارات البحوث العلمية، وتتفاوت في تأثيرها على معيار الصدق، وفيما يأتي ذكرٌ لأهم تلك </a:t>
            </a:r>
            <a:r>
              <a:rPr lang="ar-EG" sz="1400" dirty="0" smtClean="0">
                <a:latin typeface="Alexandria" charset="0"/>
                <a:cs typeface="Alexandria" charset="0"/>
              </a:rPr>
              <a:t>العوامل</a:t>
            </a:r>
          </a:p>
          <a:p>
            <a:pPr marL="285750" indent="-285750" algn="justLow" rtl="1">
              <a:lnSpc>
                <a:spcPct val="150000"/>
              </a:lnSpc>
              <a:buFont typeface="Wingdings" panose="05000000000000000000" pitchFamily="2" charset="2"/>
              <a:buChar char="q"/>
            </a:pPr>
            <a:r>
              <a:rPr lang="ar-EG" sz="1400" dirty="0" smtClean="0">
                <a:latin typeface="Alexandria" charset="0"/>
                <a:cs typeface="Alexandria" charset="0"/>
              </a:rPr>
              <a:t> </a:t>
            </a:r>
            <a:r>
              <a:rPr lang="ar-EG" sz="1400" b="1" dirty="0">
                <a:solidFill>
                  <a:srgbClr val="00AEEF"/>
                </a:solidFill>
                <a:latin typeface="Alexandria" charset="0"/>
                <a:cs typeface="Alexandria" charset="0"/>
              </a:rPr>
              <a:t>طول الاختبار</a:t>
            </a:r>
            <a:r>
              <a:rPr lang="ar-EG" sz="1400" dirty="0">
                <a:latin typeface="Alexandria" charset="0"/>
                <a:cs typeface="Alexandria" charset="0"/>
              </a:rPr>
              <a:t>: يؤثر طول الاختبار ووضع تفاصيل أكثر فيه بشكلٍ إيجابي على صدقه، وذلك لأن زيادة المصطلحات الخاصة بالبحث العلمي تؤدي إلى </a:t>
            </a:r>
            <a:r>
              <a:rPr lang="ar-EG" sz="1400" dirty="0" smtClean="0">
                <a:latin typeface="Alexandria" charset="0"/>
                <a:cs typeface="Alexandria" charset="0"/>
              </a:rPr>
              <a:t>انخفاض دقته.</a:t>
            </a:r>
          </a:p>
          <a:p>
            <a:pPr marL="285750" indent="-285750" algn="justLow" rtl="1">
              <a:lnSpc>
                <a:spcPct val="150000"/>
              </a:lnSpc>
              <a:buFont typeface="Wingdings" panose="05000000000000000000" pitchFamily="2" charset="2"/>
              <a:buChar char="q"/>
            </a:pPr>
            <a:r>
              <a:rPr lang="ar-EG" sz="1400" b="1" dirty="0" smtClean="0">
                <a:solidFill>
                  <a:srgbClr val="00AEEF"/>
                </a:solidFill>
                <a:latin typeface="Alexandria" charset="0"/>
                <a:cs typeface="Alexandria" charset="0"/>
              </a:rPr>
              <a:t>عينة </a:t>
            </a:r>
            <a:r>
              <a:rPr lang="ar-EG" sz="1400" b="1" dirty="0">
                <a:solidFill>
                  <a:srgbClr val="00AEEF"/>
                </a:solidFill>
                <a:latin typeface="Alexandria" charset="0"/>
                <a:cs typeface="Alexandria" charset="0"/>
              </a:rPr>
              <a:t>البحث</a:t>
            </a:r>
            <a:r>
              <a:rPr lang="ar-EG" sz="1400" dirty="0">
                <a:latin typeface="Alexandria" charset="0"/>
                <a:cs typeface="Alexandria" charset="0"/>
              </a:rPr>
              <a:t>: تكمن أهمية عينة البحث بأنها تؤثر على النتائج بالضرورة، لأنه كلما كانت الفروق الفردية الخاصة بأفراد العينة أوضح وأكبر كلما أصبح صدق الاختبار أعلى ونتائجه أقوى، وكلما كانت العينة متقاربة في الخصائص التي يقيسها الاختبار كلما ضّعُفَت نتائجه. </a:t>
            </a:r>
            <a:endParaRPr lang="ar-EG" sz="1400" dirty="0" smtClean="0">
              <a:latin typeface="Alexandria" charset="0"/>
              <a:cs typeface="Alexandria" charset="0"/>
            </a:endParaRPr>
          </a:p>
          <a:p>
            <a:pPr algn="justLow" rtl="1">
              <a:lnSpc>
                <a:spcPct val="150000"/>
              </a:lnSpc>
            </a:pPr>
            <a:endParaRPr lang="ar-EG" b="1"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58384280"/>
      </p:ext>
    </p:extLst>
  </p:cSld>
  <p:clrMapOvr>
    <a:masterClrMapping/>
  </p:clrMapOvr>
  <mc:AlternateContent xmlns:mc="http://schemas.openxmlformats.org/markup-compatibility/2006" xmlns:p14="http://schemas.microsoft.com/office/powerpoint/2010/main">
    <mc:Choice Requires="p14">
      <p:transition spd="slow" p14:dur="2000" advTm="49688"/>
    </mc:Choice>
    <mc:Fallback xmlns="">
      <p:transition spd="slow" advTm="49688"/>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65160" y="1493949"/>
            <a:ext cx="5808371" cy="2776209"/>
          </a:xfrm>
          <a:prstGeom prst="rect">
            <a:avLst/>
          </a:prstGeom>
          <a:noFill/>
        </p:spPr>
        <p:txBody>
          <a:bodyPr wrap="square" rtlCol="0">
            <a:spAutoFit/>
          </a:bodyPr>
          <a:lstStyle/>
          <a:p>
            <a:pPr marL="285750" indent="-285750" algn="justLow" rtl="1">
              <a:lnSpc>
                <a:spcPct val="150000"/>
              </a:lnSpc>
              <a:buFont typeface="Wingdings" panose="05000000000000000000" pitchFamily="2" charset="2"/>
              <a:buChar char="q"/>
            </a:pPr>
            <a:r>
              <a:rPr lang="ar-EG" sz="1600" b="1" dirty="0">
                <a:solidFill>
                  <a:srgbClr val="00AEEF"/>
                </a:solidFill>
                <a:latin typeface="Alexandria" charset="0"/>
                <a:cs typeface="Alexandria" charset="0"/>
              </a:rPr>
              <a:t>معامل الثبات</a:t>
            </a:r>
            <a:r>
              <a:rPr lang="ar-EG" sz="1400" dirty="0">
                <a:latin typeface="Alexandria" charset="0"/>
                <a:cs typeface="Alexandria" charset="0"/>
              </a:rPr>
              <a:t>: </a:t>
            </a:r>
            <a:r>
              <a:rPr lang="ar-EG" sz="1400" dirty="0" smtClean="0">
                <a:latin typeface="Alexandria" charset="0"/>
                <a:cs typeface="Alexandria" charset="0"/>
              </a:rPr>
              <a:t>يرتبط </a:t>
            </a:r>
            <a:r>
              <a:rPr lang="ar-EG" sz="1400" dirty="0">
                <a:latin typeface="Alexandria" charset="0"/>
                <a:cs typeface="Alexandria" charset="0"/>
              </a:rPr>
              <a:t>معامل ثبات الاختبار بصدقه، </a:t>
            </a:r>
            <a:r>
              <a:rPr lang="ar-EG" sz="1400" dirty="0" smtClean="0">
                <a:latin typeface="Alexandria" charset="0"/>
                <a:cs typeface="Alexandria" charset="0"/>
              </a:rPr>
              <a:t>ويشير </a:t>
            </a:r>
            <a:r>
              <a:rPr lang="ar-EG" sz="1400" dirty="0">
                <a:latin typeface="Alexandria" charset="0"/>
                <a:cs typeface="Alexandria" charset="0"/>
              </a:rPr>
              <a:t>انخفاض معامل الثبات إلى وجود خللٍ في الاختبار، ولكن ارتفاعه لا يعني بالضرورة دقة وصدق الاختبار. </a:t>
            </a:r>
            <a:endParaRPr lang="ar-EG" sz="1400" dirty="0" smtClean="0">
              <a:latin typeface="Alexandria" charset="0"/>
              <a:cs typeface="Alexandria" charset="0"/>
            </a:endParaRPr>
          </a:p>
          <a:p>
            <a:pPr marL="285750" indent="-285750" algn="justLow" rtl="1">
              <a:lnSpc>
                <a:spcPct val="150000"/>
              </a:lnSpc>
              <a:buFont typeface="Wingdings" panose="05000000000000000000" pitchFamily="2" charset="2"/>
              <a:buChar char="q"/>
            </a:pPr>
            <a:r>
              <a:rPr lang="ar-EG" sz="1600" b="1" dirty="0" smtClean="0">
                <a:solidFill>
                  <a:srgbClr val="00AEEF"/>
                </a:solidFill>
                <a:latin typeface="Alexandria" charset="0"/>
                <a:cs typeface="Alexandria" charset="0"/>
              </a:rPr>
              <a:t>ضبط </a:t>
            </a:r>
            <a:r>
              <a:rPr lang="ar-EG" sz="1600" b="1" dirty="0">
                <a:solidFill>
                  <a:srgbClr val="00AEEF"/>
                </a:solidFill>
                <a:latin typeface="Alexandria" charset="0"/>
                <a:cs typeface="Alexandria" charset="0"/>
              </a:rPr>
              <a:t>المتغيرات التجريبية</a:t>
            </a:r>
            <a:r>
              <a:rPr lang="ar-EG" sz="1400" dirty="0">
                <a:latin typeface="Alexandria" charset="0"/>
                <a:cs typeface="Alexandria" charset="0"/>
              </a:rPr>
              <a:t>: ترتبط معايير الصدق التجريبي بصدق الاختبار، وتؤثر على هذه المعايير مجموعةٌ من المتغيرات الداخلية التي بدورها قد تؤدي إلى خفض معامل الصدق في الاختبار؛ كالصعوبة والسهولة الشديدين للاختبار، والرغبة المنخفضة لإجراء الاختبار من قِبَل عينة البحث، وضعف محتوى الاختبار.</a:t>
            </a:r>
          </a:p>
          <a:p>
            <a:pPr algn="justLow" rtl="1">
              <a:lnSpc>
                <a:spcPct val="150000"/>
              </a:lnSpc>
            </a:pPr>
            <a:endParaRPr lang="ar-EG" sz="1400" dirty="0">
              <a:latin typeface="Alexandria" charset="0"/>
              <a:cs typeface="Alexandria" charset="0"/>
            </a:endParaRPr>
          </a:p>
          <a:p>
            <a:pPr algn="justLow" rtl="1">
              <a:lnSpc>
                <a:spcPct val="150000"/>
              </a:lnSpc>
            </a:pPr>
            <a:r>
              <a:rPr lang="ar-EG" sz="1400" dirty="0" smtClean="0">
                <a:latin typeface="Alexandria" charset="0"/>
                <a:cs typeface="Alexandria" charset="0"/>
              </a:rPr>
              <a:t>.</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7631691"/>
      </p:ext>
    </p:extLst>
  </p:cSld>
  <p:clrMapOvr>
    <a:masterClrMapping/>
  </p:clrMapOvr>
  <mc:AlternateContent xmlns:mc="http://schemas.openxmlformats.org/markup-compatibility/2006" xmlns:p14="http://schemas.microsoft.com/office/powerpoint/2010/main">
    <mc:Choice Requires="p14">
      <p:transition spd="slow" p14:dur="2000" advTm="40324"/>
    </mc:Choice>
    <mc:Fallback xmlns="">
      <p:transition spd="slow" advTm="4032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5124480"/>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طرق قياس </a:t>
            </a:r>
            <a:r>
              <a:rPr lang="ar-EG" b="1" dirty="0" smtClean="0">
                <a:solidFill>
                  <a:srgbClr val="00AEEF"/>
                </a:solidFill>
                <a:latin typeface="Alexandria" charset="0"/>
                <a:cs typeface="Alexandria" charset="0"/>
              </a:rPr>
              <a:t>الصدق</a:t>
            </a:r>
          </a:p>
          <a:p>
            <a:pPr algn="justLow" rtl="1">
              <a:lnSpc>
                <a:spcPct val="150000"/>
              </a:lnSpc>
            </a:pPr>
            <a:r>
              <a:rPr lang="ar-EG" sz="1400" dirty="0" smtClean="0">
                <a:latin typeface="Alexandria" charset="0"/>
                <a:cs typeface="Alexandria" charset="0"/>
              </a:rPr>
              <a:t> </a:t>
            </a:r>
            <a:r>
              <a:rPr lang="ar-EG" sz="1400" dirty="0">
                <a:latin typeface="Alexandria" charset="0"/>
                <a:cs typeface="Alexandria" charset="0"/>
              </a:rPr>
              <a:t>تتنوع طرق قياس الصدق إلى عدة أساليب؛ والتي تحاول الوصولَ إلى معيار صدقٍ قابلٍ للمقارنة قدر الإمكان، وهي على النحو </a:t>
            </a:r>
            <a:r>
              <a:rPr lang="ar-EG" sz="1400" dirty="0" smtClean="0">
                <a:latin typeface="Alexandria" charset="0"/>
                <a:cs typeface="Alexandria" charset="0"/>
              </a:rPr>
              <a:t>الآتي:-</a:t>
            </a:r>
          </a:p>
          <a:p>
            <a:pPr marL="285750" indent="-285750" algn="justLow" rtl="1">
              <a:lnSpc>
                <a:spcPct val="150000"/>
              </a:lnSpc>
              <a:buFont typeface="Wingdings" panose="05000000000000000000" pitchFamily="2" charset="2"/>
              <a:buChar char="q"/>
            </a:pPr>
            <a:r>
              <a:rPr lang="ar-EG" sz="1400" b="1" dirty="0">
                <a:solidFill>
                  <a:srgbClr val="00AEEF"/>
                </a:solidFill>
                <a:latin typeface="Alexandria" charset="0"/>
                <a:cs typeface="Alexandria" charset="0"/>
              </a:rPr>
              <a:t>معاملات الارتباط</a:t>
            </a:r>
            <a:r>
              <a:rPr lang="ar-EG" sz="1400" dirty="0">
                <a:latin typeface="Alexandria" charset="0"/>
                <a:cs typeface="Alexandria" charset="0"/>
              </a:rPr>
              <a:t>: تعتمد هذه الطريقة على حساب معاملات الارتباط التي يعتمد علها الصدق التجريبي، وهي من أكثر الطرق انتشاراً في قياس صدق اختبار البحث </a:t>
            </a:r>
            <a:r>
              <a:rPr lang="ar-EG" sz="1400" dirty="0" smtClean="0">
                <a:latin typeface="Alexandria" charset="0"/>
                <a:cs typeface="Alexandria" charset="0"/>
              </a:rPr>
              <a:t>العلمي.</a:t>
            </a:r>
          </a:p>
          <a:p>
            <a:pPr marL="285750" indent="-285750" algn="justLow" rtl="1">
              <a:lnSpc>
                <a:spcPct val="150000"/>
              </a:lnSpc>
              <a:buFont typeface="Wingdings" panose="05000000000000000000" pitchFamily="2" charset="2"/>
              <a:buChar char="q"/>
            </a:pPr>
            <a:r>
              <a:rPr lang="ar-EG" sz="1400" b="1" dirty="0" smtClean="0">
                <a:solidFill>
                  <a:srgbClr val="00AEEF"/>
                </a:solidFill>
                <a:latin typeface="Alexandria" charset="0"/>
                <a:cs typeface="Alexandria" charset="0"/>
              </a:rPr>
              <a:t>حساب </a:t>
            </a:r>
            <a:r>
              <a:rPr lang="ar-EG" sz="1400" b="1" dirty="0">
                <a:solidFill>
                  <a:srgbClr val="00AEEF"/>
                </a:solidFill>
                <a:latin typeface="Alexandria" charset="0"/>
                <a:cs typeface="Alexandria" charset="0"/>
              </a:rPr>
              <a:t>متوسطات أقسام الاختبار المختلفة</a:t>
            </a:r>
            <a:r>
              <a:rPr lang="ar-EG" sz="1400" dirty="0">
                <a:latin typeface="Alexandria" charset="0"/>
                <a:cs typeface="Alexandria" charset="0"/>
              </a:rPr>
              <a:t>: تعتمد هذه الطريقة على اختبار الدلالة الإحصائية الخاصة بالفرق بين متوسطات أقسام الاختبارات والقيام بالمقارنات الطرقية، حيث يقسم الاختبار لقسمين أو أكثر، ويقارن متوسط 27% من القيم العليا </a:t>
            </a:r>
            <a:r>
              <a:rPr lang="ar-EG" sz="1400" dirty="0" err="1">
                <a:latin typeface="Alexandria" charset="0"/>
                <a:cs typeface="Alexandria" charset="0"/>
              </a:rPr>
              <a:t>و27</a:t>
            </a:r>
            <a:r>
              <a:rPr lang="ar-EG" sz="1400" dirty="0">
                <a:latin typeface="Alexandria" charset="0"/>
                <a:cs typeface="Alexandria" charset="0"/>
              </a:rPr>
              <a:t>% من القيم الدنيا، وتتميز هذه الطريقة بسرعتها ولكنها أقل دقةً من </a:t>
            </a:r>
            <a:r>
              <a:rPr lang="ar-EG" sz="1400" dirty="0" smtClean="0">
                <a:latin typeface="Alexandria" charset="0"/>
                <a:cs typeface="Alexandria" charset="0"/>
              </a:rPr>
              <a:t>سابقتها.</a:t>
            </a:r>
          </a:p>
          <a:p>
            <a:pPr marL="285750" indent="-285750" algn="justLow" rtl="1">
              <a:lnSpc>
                <a:spcPct val="150000"/>
              </a:lnSpc>
              <a:buFont typeface="Wingdings" panose="05000000000000000000" pitchFamily="2" charset="2"/>
              <a:buChar char="q"/>
            </a:pPr>
            <a:r>
              <a:rPr lang="ar-EG" sz="1400" b="1" dirty="0" smtClean="0">
                <a:solidFill>
                  <a:srgbClr val="00AEEF"/>
                </a:solidFill>
                <a:latin typeface="Alexandria" charset="0"/>
                <a:cs typeface="Alexandria" charset="0"/>
              </a:rPr>
              <a:t>الترقيم</a:t>
            </a:r>
            <a:r>
              <a:rPr lang="ar-EG" sz="1400" dirty="0">
                <a:latin typeface="Alexandria" charset="0"/>
                <a:cs typeface="Alexandria" charset="0"/>
              </a:rPr>
              <a:t>: تُعرَّف بأنها عملية مقارنة التوزيع التكراري لعلامات العينة البحثية في ميزان الاختبار بالتوزيع التكراري لعلامات العينة في الاختبار التجريبي. </a:t>
            </a:r>
            <a:endParaRPr lang="ar-EG" sz="1400" dirty="0" smtClean="0">
              <a:latin typeface="Alexandria" charset="0"/>
              <a:cs typeface="Alexandria" charset="0"/>
            </a:endParaRPr>
          </a:p>
          <a:p>
            <a:pPr marL="285750" indent="-285750" algn="justLow" rtl="1">
              <a:lnSpc>
                <a:spcPct val="150000"/>
              </a:lnSpc>
              <a:buFont typeface="Wingdings" panose="05000000000000000000" pitchFamily="2" charset="2"/>
              <a:buChar char="q"/>
            </a:pPr>
            <a:r>
              <a:rPr lang="ar-EG" sz="1400" b="1" dirty="0" smtClean="0">
                <a:solidFill>
                  <a:srgbClr val="00AEEF"/>
                </a:solidFill>
                <a:latin typeface="Alexandria" charset="0"/>
                <a:cs typeface="Alexandria" charset="0"/>
              </a:rPr>
              <a:t>طرق </a:t>
            </a:r>
            <a:r>
              <a:rPr lang="ar-EG" sz="1400" b="1" dirty="0">
                <a:solidFill>
                  <a:srgbClr val="00AEEF"/>
                </a:solidFill>
                <a:latin typeface="Alexandria" charset="0"/>
                <a:cs typeface="Alexandria" charset="0"/>
              </a:rPr>
              <a:t>أخرى </a:t>
            </a:r>
            <a:r>
              <a:rPr lang="ar-EG" sz="1400" dirty="0">
                <a:latin typeface="Alexandria" charset="0"/>
                <a:cs typeface="Alexandria" charset="0"/>
              </a:rPr>
              <a:t>تستخدم عند وجود صعوبةٍ في الحصول على اختبارٍ يوضح معايير الصدق والثبات الخاصة به.</a:t>
            </a:r>
          </a:p>
          <a:p>
            <a:pPr algn="justLow" rtl="1">
              <a:lnSpc>
                <a:spcPct val="150000"/>
              </a:lnSpc>
            </a:pPr>
            <a:endParaRPr lang="ar-EG" sz="1400" dirty="0">
              <a:latin typeface="Alexandria" charset="0"/>
              <a:cs typeface="Alexandria" charset="0"/>
            </a:endParaRPr>
          </a:p>
          <a:p>
            <a:pPr algn="justLow" rtl="1">
              <a:lnSpc>
                <a:spcPct val="150000"/>
              </a:lnSpc>
            </a:pPr>
            <a:endParaRPr lang="ar-EG" b="1"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06524530"/>
      </p:ext>
    </p:extLst>
  </p:cSld>
  <p:clrMapOvr>
    <a:masterClrMapping/>
  </p:clrMapOvr>
  <mc:AlternateContent xmlns:mc="http://schemas.openxmlformats.org/markup-compatibility/2006" xmlns:p14="http://schemas.microsoft.com/office/powerpoint/2010/main">
    <mc:Choice Requires="p14">
      <p:transition spd="slow" p14:dur="2000" advTm="86754"/>
    </mc:Choice>
    <mc:Fallback xmlns="">
      <p:transition spd="slow" advTm="8675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13645" y="1498916"/>
            <a:ext cx="5872765" cy="4385816"/>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2- الثبات</a:t>
            </a:r>
          </a:p>
          <a:p>
            <a:pPr algn="justLow" rtl="1">
              <a:lnSpc>
                <a:spcPct val="150000"/>
              </a:lnSpc>
            </a:pPr>
            <a:r>
              <a:rPr lang="ar-EG" sz="1400" dirty="0">
                <a:latin typeface="Alexandria" charset="0"/>
                <a:cs typeface="Alexandria" charset="0"/>
              </a:rPr>
              <a:t>يقال للأداة ثابتة إذا قاست ما تقيسه بدرجة عالية من الدقة والإحكام أي تكون </a:t>
            </a:r>
            <a:r>
              <a:rPr lang="ar-EG" sz="1400" dirty="0" smtClean="0">
                <a:latin typeface="Alexandria" charset="0"/>
                <a:cs typeface="Alexandria" charset="0"/>
              </a:rPr>
              <a:t>النتائج التي </a:t>
            </a:r>
            <a:r>
              <a:rPr lang="ar-EG" sz="1400" dirty="0">
                <a:latin typeface="Alexandria" charset="0"/>
                <a:cs typeface="Alexandria" charset="0"/>
              </a:rPr>
              <a:t>تعطيها الأداة متقاربة أو متماثلة إذا تكرر تطبيق الأداة على نفس المجموعة أو </a:t>
            </a:r>
            <a:r>
              <a:rPr lang="ar-EG" sz="1400" dirty="0" smtClean="0">
                <a:latin typeface="Alexandria" charset="0"/>
                <a:cs typeface="Alexandria" charset="0"/>
              </a:rPr>
              <a:t>على مجموعة </a:t>
            </a:r>
            <a:r>
              <a:rPr lang="ar-EG" sz="1400" dirty="0">
                <a:latin typeface="Alexandria" charset="0"/>
                <a:cs typeface="Alexandria" charset="0"/>
              </a:rPr>
              <a:t>مماثلة بعد فترة معينة</a:t>
            </a:r>
            <a:r>
              <a:rPr lang="ar-EG" sz="1400" dirty="0" smtClean="0">
                <a:latin typeface="Alexandria" charset="0"/>
                <a:cs typeface="Alexandria" charset="0"/>
              </a:rPr>
              <a:t>.</a:t>
            </a:r>
          </a:p>
          <a:p>
            <a:pPr algn="justLow" rtl="1">
              <a:lnSpc>
                <a:spcPct val="150000"/>
              </a:lnSpc>
            </a:pPr>
            <a:r>
              <a:rPr lang="ar-EG" sz="1400" dirty="0">
                <a:latin typeface="Alexandria" charset="0"/>
                <a:cs typeface="Alexandria" charset="0"/>
              </a:rPr>
              <a:t>يُعرَّف الثبات في البحث العلمي بأنه الخاصية التي تُعبِّر عن تقارب القيم والقراءات الخاصة بمعيار القياس في كلِّ مرةٍ يُطبّق فيها، أو مقدار عدم تَغيُّر معيار القياس عند تكرار استعماله في أوقاتٍ مختلفة وعينات بشرٍ مختلفين</a:t>
            </a:r>
            <a:r>
              <a:rPr lang="ar-EG" sz="1400" dirty="0" smtClean="0">
                <a:latin typeface="Alexandria" charset="0"/>
                <a:cs typeface="Alexandria" charset="0"/>
              </a:rPr>
              <a:t>، </a:t>
            </a:r>
            <a:r>
              <a:rPr lang="ar-EG" sz="1400" b="1" dirty="0" smtClean="0">
                <a:solidFill>
                  <a:srgbClr val="00AEEF"/>
                </a:solidFill>
                <a:latin typeface="Alexandria" charset="0"/>
                <a:cs typeface="Alexandria" charset="0"/>
              </a:rPr>
              <a:t>وتتعدد </a:t>
            </a:r>
            <a:r>
              <a:rPr lang="ar-EG" sz="1400" b="1" dirty="0">
                <a:solidFill>
                  <a:srgbClr val="00AEEF"/>
                </a:solidFill>
                <a:latin typeface="Alexandria" charset="0"/>
                <a:cs typeface="Alexandria" charset="0"/>
              </a:rPr>
              <a:t>أنواع الثبات في البحث العلمي على النحو </a:t>
            </a:r>
            <a:r>
              <a:rPr lang="ar-EG" sz="1400" b="1" dirty="0" smtClean="0">
                <a:solidFill>
                  <a:srgbClr val="00AEEF"/>
                </a:solidFill>
                <a:latin typeface="Alexandria" charset="0"/>
                <a:cs typeface="Alexandria" charset="0"/>
              </a:rPr>
              <a:t>الآتي</a:t>
            </a:r>
            <a:r>
              <a:rPr lang="ar-EG" sz="1400" dirty="0" smtClean="0">
                <a:latin typeface="Alexandria" charset="0"/>
                <a:cs typeface="Alexandria" charset="0"/>
              </a:rPr>
              <a:t>:</a:t>
            </a:r>
          </a:p>
          <a:p>
            <a:pPr marL="285750" indent="-285750" algn="justLow" rtl="1">
              <a:lnSpc>
                <a:spcPct val="150000"/>
              </a:lnSpc>
              <a:buFont typeface="Wingdings" panose="05000000000000000000" pitchFamily="2" charset="2"/>
              <a:buChar char="q"/>
            </a:pPr>
            <a:r>
              <a:rPr lang="ar-EG" sz="1400" b="1" dirty="0" smtClean="0">
                <a:solidFill>
                  <a:srgbClr val="00AEEF"/>
                </a:solidFill>
                <a:latin typeface="Alexandria" charset="0"/>
                <a:cs typeface="Alexandria" charset="0"/>
              </a:rPr>
              <a:t>الانسجام </a:t>
            </a:r>
            <a:r>
              <a:rPr lang="ar-EG" sz="1400" b="1" dirty="0">
                <a:solidFill>
                  <a:srgbClr val="00AEEF"/>
                </a:solidFill>
                <a:latin typeface="Alexandria" charset="0"/>
                <a:cs typeface="Alexandria" charset="0"/>
              </a:rPr>
              <a:t>الداخلي</a:t>
            </a:r>
            <a:r>
              <a:rPr lang="ar-EG" sz="1400" dirty="0">
                <a:latin typeface="Alexandria" charset="0"/>
                <a:cs typeface="Alexandria" charset="0"/>
              </a:rPr>
              <a:t>: يعبِّر هذا المصطلح عن دقة أسئلة الاختبار التي تهتم بتتبع مفهومٍ معين</a:t>
            </a:r>
            <a:r>
              <a:rPr lang="ar-EG" sz="1400" dirty="0" smtClean="0">
                <a:latin typeface="Alexandria" charset="0"/>
                <a:cs typeface="Alexandria" charset="0"/>
              </a:rPr>
              <a:t>.</a:t>
            </a:r>
          </a:p>
          <a:p>
            <a:pPr marL="285750" indent="-285750" algn="justLow" rtl="1">
              <a:lnSpc>
                <a:spcPct val="150000"/>
              </a:lnSpc>
              <a:buFont typeface="Wingdings" panose="05000000000000000000" pitchFamily="2" charset="2"/>
              <a:buChar char="q"/>
            </a:pPr>
            <a:r>
              <a:rPr lang="ar-EG" sz="1400" dirty="0" smtClean="0">
                <a:latin typeface="Alexandria" charset="0"/>
                <a:cs typeface="Alexandria" charset="0"/>
              </a:rPr>
              <a:t> </a:t>
            </a:r>
            <a:r>
              <a:rPr lang="ar-EG" sz="1400" b="1" dirty="0">
                <a:solidFill>
                  <a:srgbClr val="00AEEF"/>
                </a:solidFill>
                <a:latin typeface="Alexandria" charset="0"/>
                <a:cs typeface="Alexandria" charset="0"/>
              </a:rPr>
              <a:t>تقارب النتائج عند إعادة الاختبار</a:t>
            </a:r>
            <a:r>
              <a:rPr lang="ar-EG" sz="1400" dirty="0">
                <a:latin typeface="Alexandria" charset="0"/>
                <a:cs typeface="Alexandria" charset="0"/>
              </a:rPr>
              <a:t>: يُساعِد استقرار نتائج الاختبار عند إعادة إجرائه في قياس مدى ثبات القراءات والاستدلالات الصادرة عن الاختبار مع مرور الزمن عليه. ثبات المختَبِرين: يُعبِّر هذا المصطلح عن ثبات القيم الناتجة عن اختبار ظاهرةٍ معينةٍ من قِبَل المختَبِرين المختلفِين</a:t>
            </a:r>
            <a:r>
              <a:rPr lang="ar-EG" sz="1400" dirty="0" smtClean="0">
                <a:latin typeface="Alexandria" charset="0"/>
                <a:cs typeface="Alexandria" charset="0"/>
              </a:rPr>
              <a:t>.</a:t>
            </a:r>
          </a:p>
          <a:p>
            <a:pPr marL="285750" indent="-285750" algn="justLow" rtl="1">
              <a:lnSpc>
                <a:spcPct val="150000"/>
              </a:lnSpc>
              <a:buFont typeface="Wingdings" panose="05000000000000000000" pitchFamily="2" charset="2"/>
              <a:buChar char="q"/>
            </a:pPr>
            <a:r>
              <a:rPr lang="ar-EG" sz="1400" dirty="0" smtClean="0">
                <a:latin typeface="Alexandria" charset="0"/>
                <a:cs typeface="Alexandria" charset="0"/>
              </a:rPr>
              <a:t> </a:t>
            </a:r>
            <a:r>
              <a:rPr lang="ar-EG" sz="1400" b="1" dirty="0">
                <a:solidFill>
                  <a:srgbClr val="00AEEF"/>
                </a:solidFill>
                <a:latin typeface="Alexandria" charset="0"/>
                <a:cs typeface="Alexandria" charset="0"/>
              </a:rPr>
              <a:t>ثبات المختَبِر الواحد</a:t>
            </a:r>
            <a:r>
              <a:rPr lang="ar-EG" sz="1400" dirty="0">
                <a:latin typeface="Alexandria" charset="0"/>
                <a:cs typeface="Alexandria" charset="0"/>
              </a:rPr>
              <a:t>: يُظهِر استقرار قراءات الفرد المختَبِر الواحد في فترتين زمنيتين مختلفتَين أو أكثر لظاهرةٍ معينة ثباتاً عالياً في الاختبار.</a:t>
            </a:r>
          </a:p>
          <a:p>
            <a:pPr algn="justLow" rtl="1">
              <a:lnSpc>
                <a:spcPct val="150000"/>
              </a:lnSpc>
            </a:pPr>
            <a:endParaRPr lang="ar-EG"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57009095"/>
      </p:ext>
    </p:extLst>
  </p:cSld>
  <p:clrMapOvr>
    <a:masterClrMapping/>
  </p:clrMapOvr>
  <mc:AlternateContent xmlns:mc="http://schemas.openxmlformats.org/markup-compatibility/2006" xmlns:p14="http://schemas.microsoft.com/office/powerpoint/2010/main">
    <mc:Choice Requires="p14">
      <p:transition spd="slow" p14:dur="2000" advTm="98609"/>
    </mc:Choice>
    <mc:Fallback xmlns="">
      <p:transition spd="slow" advTm="98609"/>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4662815"/>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يهدف الثبات في البحث العلمي إلى إبراز صدق المقياس وثباته على جماعتين أو عينتين أو كلاهما؛ كي تكون النتائج المتصلة بكل فئة أو عينة أو جماعة مغايرة لنظيرتها، وإن لم يكن هناك اختلاف بين نتائج المجموعات محل المقارنة لن يكون المقياس صحيحا أو دقيقا. لذا يمكن القول أنّ الثبات يدل على اتساق النتائج</a:t>
            </a:r>
            <a:r>
              <a:rPr lang="ar-EG" sz="1400" dirty="0" smtClean="0">
                <a:latin typeface="Alexandria" charset="0"/>
                <a:cs typeface="Alexandria" charset="0"/>
              </a:rPr>
              <a:t>.</a:t>
            </a:r>
          </a:p>
          <a:p>
            <a:pPr algn="justLow" rtl="1">
              <a:lnSpc>
                <a:spcPct val="150000"/>
              </a:lnSpc>
            </a:pPr>
            <a:r>
              <a:rPr lang="ar-EG" sz="1600" b="1" dirty="0" smtClean="0">
                <a:solidFill>
                  <a:srgbClr val="00AEEF"/>
                </a:solidFill>
                <a:latin typeface="Alexandria" charset="0"/>
                <a:cs typeface="Alexandria" charset="0"/>
              </a:rPr>
              <a:t>ويقاس </a:t>
            </a:r>
            <a:r>
              <a:rPr lang="ar-EG" sz="1600" b="1" dirty="0">
                <a:solidFill>
                  <a:srgbClr val="00AEEF"/>
                </a:solidFill>
                <a:latin typeface="Alexandria" charset="0"/>
                <a:cs typeface="Alexandria" charset="0"/>
              </a:rPr>
              <a:t>ثبات الأداة بعدة طرق منها: -</a:t>
            </a:r>
          </a:p>
          <a:p>
            <a:pPr algn="justLow" rtl="1">
              <a:lnSpc>
                <a:spcPct val="150000"/>
              </a:lnSpc>
            </a:pPr>
            <a:r>
              <a:rPr lang="ar-EG" sz="1400" dirty="0">
                <a:latin typeface="Alexandria" charset="0"/>
                <a:cs typeface="Alexandria" charset="0"/>
              </a:rPr>
              <a:t>أ - </a:t>
            </a:r>
            <a:r>
              <a:rPr lang="ar-EG" sz="1400" b="1" dirty="0">
                <a:solidFill>
                  <a:srgbClr val="00AEEF"/>
                </a:solidFill>
                <a:latin typeface="Alexandria" charset="0"/>
                <a:cs typeface="Alexandria" charset="0"/>
              </a:rPr>
              <a:t>طريقة الصور المتكافئة</a:t>
            </a:r>
            <a:r>
              <a:rPr lang="ar-EG" sz="1400" dirty="0">
                <a:latin typeface="Alexandria" charset="0"/>
                <a:cs typeface="Alexandria" charset="0"/>
              </a:rPr>
              <a:t>: - أي تعد صور مختلفة تتناول نفس الموضوعات وبنفس</a:t>
            </a:r>
          </a:p>
          <a:p>
            <a:pPr algn="justLow" rtl="1">
              <a:lnSpc>
                <a:spcPct val="150000"/>
              </a:lnSpc>
            </a:pPr>
            <a:r>
              <a:rPr lang="ar-EG" sz="1400" dirty="0">
                <a:latin typeface="Alexandria" charset="0"/>
                <a:cs typeface="Alexandria" charset="0"/>
              </a:rPr>
              <a:t>نوعية الفقرات ولكن مع اختلاف بعض ألفاظها، ويقاس الثبات في هذه الطريقة بإيجاد</a:t>
            </a:r>
          </a:p>
          <a:p>
            <a:pPr algn="justLow" rtl="1">
              <a:lnSpc>
                <a:spcPct val="150000"/>
              </a:lnSpc>
            </a:pPr>
            <a:r>
              <a:rPr lang="ar-EG" sz="1400" dirty="0">
                <a:latin typeface="Alexandria" charset="0"/>
                <a:cs typeface="Alexandria" charset="0"/>
              </a:rPr>
              <a:t>معامل الارتباط للصور المتكافئة، فإذا كان المعامل مرتفعاً دلّ ذلك على ثبات الأداة.</a:t>
            </a:r>
          </a:p>
          <a:p>
            <a:pPr algn="justLow" rtl="1">
              <a:lnSpc>
                <a:spcPct val="150000"/>
              </a:lnSpc>
            </a:pPr>
            <a:r>
              <a:rPr lang="ar-EG" sz="1400" dirty="0">
                <a:latin typeface="Alexandria" charset="0"/>
                <a:cs typeface="Alexandria" charset="0"/>
              </a:rPr>
              <a:t>ب - </a:t>
            </a:r>
            <a:r>
              <a:rPr lang="ar-EG" sz="1400" b="1" dirty="0">
                <a:solidFill>
                  <a:srgbClr val="00AEEF"/>
                </a:solidFill>
                <a:latin typeface="Alexandria" charset="0"/>
                <a:cs typeface="Alexandria" charset="0"/>
              </a:rPr>
              <a:t>طريقة إعادة التطبيق</a:t>
            </a:r>
            <a:r>
              <a:rPr lang="ar-EG" sz="1400" dirty="0">
                <a:latin typeface="Alexandria" charset="0"/>
                <a:cs typeface="Alexandria" charset="0"/>
              </a:rPr>
              <a:t>: - حيث نلجأ إلى إعادة تطبيق الأداة نفسها على أفراد العينة</a:t>
            </a:r>
          </a:p>
          <a:p>
            <a:pPr algn="justLow" rtl="1">
              <a:lnSpc>
                <a:spcPct val="150000"/>
              </a:lnSpc>
            </a:pPr>
            <a:r>
              <a:rPr lang="ar-EG" sz="1400" dirty="0">
                <a:latin typeface="Alexandria" charset="0"/>
                <a:cs typeface="Alexandria" charset="0"/>
              </a:rPr>
              <a:t>نفسها بعد فترة زمنية معينة ومن ثم نحسب معامل الارتباط بين النتائج في المرة الأولى</a:t>
            </a:r>
          </a:p>
          <a:p>
            <a:pPr algn="justLow" rtl="1">
              <a:lnSpc>
                <a:spcPct val="150000"/>
              </a:lnSpc>
            </a:pPr>
            <a:r>
              <a:rPr lang="ar-EG" sz="1400" dirty="0">
                <a:latin typeface="Alexandria" charset="0"/>
                <a:cs typeface="Alexandria" charset="0"/>
              </a:rPr>
              <a:t>والمرة الثانية، فإذا كان المعامل مرتفعاً فهذا يعني أن الأداة ثابتة.</a:t>
            </a:r>
          </a:p>
          <a:p>
            <a:pPr algn="justLow" rtl="1">
              <a:lnSpc>
                <a:spcPct val="150000"/>
              </a:lnSpc>
            </a:pPr>
            <a:r>
              <a:rPr lang="ar-EG" sz="1400" b="1" dirty="0">
                <a:solidFill>
                  <a:srgbClr val="00AEEF"/>
                </a:solidFill>
                <a:latin typeface="Alexandria" charset="0"/>
                <a:cs typeface="Alexandria" charset="0"/>
              </a:rPr>
              <a:t>ج - الطريقة النصفية</a:t>
            </a:r>
            <a:r>
              <a:rPr lang="ar-EG" sz="1400" dirty="0">
                <a:latin typeface="Alexandria" charset="0"/>
                <a:cs typeface="Alexandria" charset="0"/>
              </a:rPr>
              <a:t>: - حيث </a:t>
            </a:r>
            <a:r>
              <a:rPr lang="ar-EG" sz="1400" dirty="0" smtClean="0">
                <a:latin typeface="Alexandria" charset="0"/>
                <a:cs typeface="Alexandria" charset="0"/>
              </a:rPr>
              <a:t>تجزأ </a:t>
            </a:r>
            <a:r>
              <a:rPr lang="ar-EG" sz="1400" dirty="0">
                <a:latin typeface="Alexandria" charset="0"/>
                <a:cs typeface="Alexandria" charset="0"/>
              </a:rPr>
              <a:t>الأداة إلى </a:t>
            </a:r>
            <a:r>
              <a:rPr lang="ar-EG" sz="1400" dirty="0" smtClean="0">
                <a:latin typeface="Alexandria" charset="0"/>
                <a:cs typeface="Alexandria" charset="0"/>
              </a:rPr>
              <a:t>جزئيين </a:t>
            </a:r>
            <a:r>
              <a:rPr lang="ar-EG" sz="1400" dirty="0">
                <a:latin typeface="Alexandria" charset="0"/>
                <a:cs typeface="Alexandria" charset="0"/>
              </a:rPr>
              <a:t>متكافئين يعطيان معاً وترصد نتائج</a:t>
            </a:r>
          </a:p>
          <a:p>
            <a:pPr algn="justLow" rtl="1">
              <a:lnSpc>
                <a:spcPct val="150000"/>
              </a:lnSpc>
            </a:pPr>
            <a:r>
              <a:rPr lang="ar-EG" sz="1400" dirty="0">
                <a:latin typeface="Alexandria" charset="0"/>
                <a:cs typeface="Alexandria" charset="0"/>
              </a:rPr>
              <a:t>كل جزء بمفرده </a:t>
            </a:r>
            <a:r>
              <a:rPr lang="ar-EG" sz="1400" dirty="0" smtClean="0">
                <a:latin typeface="Alexandria" charset="0"/>
                <a:cs typeface="Alexandria" charset="0"/>
              </a:rPr>
              <a:t>ويحسب </a:t>
            </a:r>
            <a:r>
              <a:rPr lang="ar-EG" sz="1400" dirty="0">
                <a:latin typeface="Alexandria" charset="0"/>
                <a:cs typeface="Alexandria" charset="0"/>
              </a:rPr>
              <a:t>معامل الارتباط بين الجزأين، وارتفاع هذا المعامل يعني ثبات</a:t>
            </a:r>
          </a:p>
          <a:p>
            <a:pPr algn="justLow" rtl="1">
              <a:lnSpc>
                <a:spcPct val="150000"/>
              </a:lnSpc>
            </a:pPr>
            <a:r>
              <a:rPr lang="ar-EG" sz="1400" dirty="0">
                <a:latin typeface="Alexandria" charset="0"/>
                <a:cs typeface="Alexandria" charset="0"/>
              </a:rPr>
              <a:t>الأداة.</a:t>
            </a:r>
            <a:endParaRPr lang="ar-EG" sz="1400" dirty="0" smtClean="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14084"/>
      </p:ext>
    </p:extLst>
  </p:cSld>
  <p:clrMapOvr>
    <a:masterClrMapping/>
  </p:clrMapOvr>
  <mc:AlternateContent xmlns:mc="http://schemas.openxmlformats.org/markup-compatibility/2006" xmlns:p14="http://schemas.microsoft.com/office/powerpoint/2010/main">
    <mc:Choice Requires="p14">
      <p:transition spd="slow" p14:dur="2000" advTm="88645"/>
    </mc:Choice>
    <mc:Fallback xmlns="">
      <p:transition spd="slow" advTm="88645"/>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672218" y="1341908"/>
            <a:ext cx="5228822" cy="5124480"/>
          </a:xfrm>
          <a:prstGeom prst="rect">
            <a:avLst/>
          </a:prstGeom>
          <a:noFill/>
        </p:spPr>
        <p:txBody>
          <a:bodyPr wrap="square" rtlCol="0">
            <a:spAutoFit/>
          </a:bodyPr>
          <a:lstStyle/>
          <a:p>
            <a:pPr algn="justLow" rtl="1">
              <a:lnSpc>
                <a:spcPct val="150000"/>
              </a:lnSpc>
            </a:pPr>
            <a:r>
              <a:rPr lang="ar-EG" dirty="0">
                <a:solidFill>
                  <a:srgbClr val="00AEEF"/>
                </a:solidFill>
                <a:latin typeface="Alexandria" charset="0"/>
                <a:cs typeface="Alexandria" charset="0"/>
              </a:rPr>
              <a:t>طرق قياس </a:t>
            </a:r>
            <a:r>
              <a:rPr lang="ar-EG" dirty="0" smtClean="0">
                <a:solidFill>
                  <a:srgbClr val="00AEEF"/>
                </a:solidFill>
                <a:latin typeface="Alexandria" charset="0"/>
                <a:cs typeface="Alexandria" charset="0"/>
              </a:rPr>
              <a:t>الثبات</a:t>
            </a:r>
          </a:p>
          <a:p>
            <a:pPr algn="justLow" rtl="1">
              <a:lnSpc>
                <a:spcPct val="150000"/>
              </a:lnSpc>
            </a:pPr>
            <a:r>
              <a:rPr lang="ar-EG" sz="1400" dirty="0" smtClean="0">
                <a:latin typeface="Alexandria" charset="0"/>
                <a:cs typeface="Alexandria" charset="0"/>
              </a:rPr>
              <a:t> يحسِبُ </a:t>
            </a:r>
            <a:r>
              <a:rPr lang="ar-EG" sz="1400" dirty="0">
                <a:latin typeface="Alexandria" charset="0"/>
                <a:cs typeface="Alexandria" charset="0"/>
              </a:rPr>
              <a:t>أدوات قياس الثبات مدى استقرار نتائج اختبار البحث العلمي عند إعادة </a:t>
            </a:r>
            <a:r>
              <a:rPr lang="ar-EG" sz="1400" dirty="0" smtClean="0">
                <a:latin typeface="Alexandria" charset="0"/>
                <a:cs typeface="Alexandria" charset="0"/>
              </a:rPr>
              <a:t>اجرائه </a:t>
            </a:r>
            <a:r>
              <a:rPr lang="ar-EG" sz="1400" dirty="0">
                <a:latin typeface="Alexandria" charset="0"/>
                <a:cs typeface="Alexandria" charset="0"/>
              </a:rPr>
              <a:t>تحت نفس الظروف ومع نفس العينة البحثية، وتُقاس هذه العملية اعتماداً على حساباتٍ رياضية باستخدام الأدوات </a:t>
            </a:r>
            <a:r>
              <a:rPr lang="ar-EG" sz="1400" dirty="0" smtClean="0">
                <a:latin typeface="Alexandria" charset="0"/>
                <a:cs typeface="Alexandria" charset="0"/>
              </a:rPr>
              <a:t>الآتية</a:t>
            </a:r>
          </a:p>
          <a:p>
            <a:pPr marL="285750" indent="-285750" algn="justLow" rtl="1">
              <a:lnSpc>
                <a:spcPct val="150000"/>
              </a:lnSpc>
              <a:buFont typeface="Wingdings" panose="05000000000000000000" pitchFamily="2" charset="2"/>
              <a:buChar char="q"/>
            </a:pPr>
            <a:r>
              <a:rPr lang="ar-EG" sz="1400" dirty="0" smtClean="0">
                <a:latin typeface="Alexandria" charset="0"/>
                <a:cs typeface="Alexandria" charset="0"/>
              </a:rPr>
              <a:t>إعادة </a:t>
            </a:r>
            <a:r>
              <a:rPr lang="ar-EG" sz="1400" dirty="0">
                <a:latin typeface="Alexandria" charset="0"/>
                <a:cs typeface="Alexandria" charset="0"/>
              </a:rPr>
              <a:t>الاختبار: تقوم هذه الطريقة على حساب معامل الارتباط بين اختبارٍ تم اجراؤه على نفس العينة البحثية مرتين يفصلهما وقت محدد، ويؤثر معامل الارتباط إيجابياً على الثبات كلما ازداد. </a:t>
            </a:r>
            <a:endParaRPr lang="ar-EG" sz="1400" dirty="0" smtClean="0">
              <a:latin typeface="Alexandria" charset="0"/>
              <a:cs typeface="Alexandria" charset="0"/>
            </a:endParaRPr>
          </a:p>
          <a:p>
            <a:pPr marL="285750" indent="-285750" algn="justLow" rtl="1">
              <a:lnSpc>
                <a:spcPct val="150000"/>
              </a:lnSpc>
              <a:buFont typeface="Wingdings" panose="05000000000000000000" pitchFamily="2" charset="2"/>
              <a:buChar char="q"/>
            </a:pPr>
            <a:r>
              <a:rPr lang="ar-EG" sz="1400" dirty="0" smtClean="0">
                <a:latin typeface="Alexandria" charset="0"/>
                <a:cs typeface="Alexandria" charset="0"/>
              </a:rPr>
              <a:t>التجزئة </a:t>
            </a:r>
            <a:r>
              <a:rPr lang="ar-EG" sz="1400" dirty="0">
                <a:latin typeface="Alexandria" charset="0"/>
                <a:cs typeface="Alexandria" charset="0"/>
              </a:rPr>
              <a:t>النصفية: تعتمد هذه الطريقة على تجزئة الاختبار إلى نصفين، وحساب معامل الارتباط بينهما باستعمال معادلة بيرسون براون للارتباط (بالإنجليزية: </a:t>
            </a:r>
            <a:r>
              <a:rPr lang="en-US" sz="1400" dirty="0">
                <a:latin typeface="Alexandria" charset="0"/>
                <a:cs typeface="Alexandria" charset="0"/>
              </a:rPr>
              <a:t>Pearson Correlation). </a:t>
            </a:r>
            <a:r>
              <a:rPr lang="ar-EG" sz="1400" dirty="0" smtClean="0">
                <a:latin typeface="Alexandria" charset="0"/>
                <a:cs typeface="Alexandria" charset="0"/>
              </a:rPr>
              <a:t> </a:t>
            </a:r>
          </a:p>
          <a:p>
            <a:pPr marL="285750" indent="-285750" algn="justLow" rtl="1">
              <a:lnSpc>
                <a:spcPct val="150000"/>
              </a:lnSpc>
              <a:buFont typeface="Wingdings" panose="05000000000000000000" pitchFamily="2" charset="2"/>
              <a:buChar char="q"/>
            </a:pPr>
            <a:r>
              <a:rPr lang="ar-EG" sz="1400" dirty="0" smtClean="0">
                <a:latin typeface="Alexandria" charset="0"/>
                <a:cs typeface="Alexandria" charset="0"/>
              </a:rPr>
              <a:t>حساب </a:t>
            </a:r>
            <a:r>
              <a:rPr lang="ar-EG" sz="1400" dirty="0">
                <a:latin typeface="Alexandria" charset="0"/>
                <a:cs typeface="Alexandria" charset="0"/>
              </a:rPr>
              <a:t>معامل ثبات </a:t>
            </a:r>
            <a:r>
              <a:rPr lang="ar-EG" sz="1400" dirty="0" err="1">
                <a:latin typeface="Alexandria" charset="0"/>
                <a:cs typeface="Alexandria" charset="0"/>
              </a:rPr>
              <a:t>كرونباخ</a:t>
            </a:r>
            <a:r>
              <a:rPr lang="ar-EG" sz="1400" dirty="0">
                <a:latin typeface="Alexandria" charset="0"/>
                <a:cs typeface="Alexandria" charset="0"/>
              </a:rPr>
              <a:t> ألفا: (بالإنجليزية: </a:t>
            </a:r>
            <a:r>
              <a:rPr lang="en-US" sz="1400" dirty="0" err="1">
                <a:latin typeface="Alexandria" charset="0"/>
                <a:cs typeface="Alexandria" charset="0"/>
              </a:rPr>
              <a:t>Cronbach's</a:t>
            </a:r>
            <a:r>
              <a:rPr lang="en-US" sz="1400" dirty="0">
                <a:latin typeface="Alexandria" charset="0"/>
                <a:cs typeface="Alexandria" charset="0"/>
              </a:rPr>
              <a:t> alpha) </a:t>
            </a:r>
            <a:r>
              <a:rPr lang="ar-EG" sz="1400" dirty="0">
                <a:latin typeface="Alexandria" charset="0"/>
                <a:cs typeface="Alexandria" charset="0"/>
              </a:rPr>
              <a:t>يُستخْدَم معامل ثبات </a:t>
            </a:r>
            <a:r>
              <a:rPr lang="ar-EG" sz="1400" dirty="0" err="1">
                <a:latin typeface="Alexandria" charset="0"/>
                <a:cs typeface="Alexandria" charset="0"/>
              </a:rPr>
              <a:t>كرونباخ</a:t>
            </a:r>
            <a:r>
              <a:rPr lang="ar-EG" sz="1400" dirty="0">
                <a:latin typeface="Alexandria" charset="0"/>
                <a:cs typeface="Alexandria" charset="0"/>
              </a:rPr>
              <a:t> في حساب معامل التمييز الخاص بكل سؤالٍ من الاختبار، الذي يؤثر على حذف الأسئلة في حال كان معامل التمييز سالباً أو ضعيفاً، ويجدر بالإشارة أن معامل </a:t>
            </a:r>
            <a:r>
              <a:rPr lang="ar-EG" sz="1400" dirty="0" err="1">
                <a:latin typeface="Alexandria" charset="0"/>
                <a:cs typeface="Alexandria" charset="0"/>
              </a:rPr>
              <a:t>كرونباخ</a:t>
            </a:r>
            <a:r>
              <a:rPr lang="ar-EG" sz="1400" dirty="0">
                <a:latin typeface="Alexandria" charset="0"/>
                <a:cs typeface="Alexandria" charset="0"/>
              </a:rPr>
              <a:t> يُحسَب باستخدام برمجية </a:t>
            </a:r>
            <a:r>
              <a:rPr lang="en-US" sz="1400" dirty="0">
                <a:latin typeface="Alexandria" charset="0"/>
                <a:cs typeface="Alexandria" charset="0"/>
              </a:rPr>
              <a:t>SPSS </a:t>
            </a:r>
            <a:r>
              <a:rPr lang="ar-EG" sz="1400" dirty="0">
                <a:latin typeface="Alexandria" charset="0"/>
                <a:cs typeface="Alexandria" charset="0"/>
              </a:rPr>
              <a:t>أو برمجية </a:t>
            </a:r>
            <a:r>
              <a:rPr lang="en-US" sz="1400" dirty="0">
                <a:latin typeface="Alexandria" charset="0"/>
                <a:cs typeface="Alexandria" charset="0"/>
              </a:rPr>
              <a:t>E-views.</a:t>
            </a:r>
          </a:p>
          <a:p>
            <a:pPr algn="justLow" rtl="1">
              <a:lnSpc>
                <a:spcPct val="150000"/>
              </a:lnSpc>
            </a:pPr>
            <a:endParaRPr lang="en-US"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65790667"/>
      </p:ext>
    </p:extLst>
  </p:cSld>
  <p:clrMapOvr>
    <a:masterClrMapping/>
  </p:clrMapOvr>
  <mc:AlternateContent xmlns:mc="http://schemas.openxmlformats.org/markup-compatibility/2006" xmlns:p14="http://schemas.microsoft.com/office/powerpoint/2010/main">
    <mc:Choice Requires="p14">
      <p:transition spd="slow" p14:dur="2000" advTm="83369"/>
    </mc:Choice>
    <mc:Fallback xmlns="">
      <p:transition spd="slow" advTm="83369"/>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4478149"/>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مثال لكيفية كتابة مقاييس الدراسة :</a:t>
            </a:r>
          </a:p>
          <a:p>
            <a:pPr algn="justLow" rtl="1">
              <a:lnSpc>
                <a:spcPct val="150000"/>
              </a:lnSpc>
            </a:pPr>
            <a:r>
              <a:rPr lang="ar-EG" b="1" dirty="0" smtClean="0">
                <a:latin typeface="Alexandria" charset="0"/>
                <a:cs typeface="Alexandria" charset="0"/>
              </a:rPr>
              <a:t>في دراسة تحت عنوان</a:t>
            </a:r>
          </a:p>
          <a:p>
            <a:pPr algn="justLow" rtl="1">
              <a:lnSpc>
                <a:spcPct val="150000"/>
              </a:lnSpc>
            </a:pPr>
            <a:r>
              <a:rPr lang="ar-EG" sz="1400" dirty="0">
                <a:solidFill>
                  <a:srgbClr val="00AEEF"/>
                </a:solidFill>
                <a:latin typeface="Alexandria" charset="0"/>
                <a:cs typeface="Alexandria" charset="0"/>
              </a:rPr>
              <a:t>العلاقة بين ممارسات اداره الموارد البشرية الاستراتيجية والبراعة التنظيمية (بالتطبيق على البنوك المصرية</a:t>
            </a:r>
            <a:r>
              <a:rPr lang="ar-EG" sz="1400" dirty="0" smtClean="0">
                <a:solidFill>
                  <a:srgbClr val="00AEEF"/>
                </a:solidFill>
                <a:latin typeface="Alexandria" charset="0"/>
                <a:cs typeface="Alexandria" charset="0"/>
              </a:rPr>
              <a:t>)</a:t>
            </a:r>
          </a:p>
          <a:p>
            <a:pPr algn="justLow" rtl="1">
              <a:lnSpc>
                <a:spcPct val="150000"/>
              </a:lnSpc>
            </a:pPr>
            <a:r>
              <a:rPr lang="ar-EG" sz="1400" b="1" dirty="0" smtClean="0">
                <a:latin typeface="Alexandria" charset="0"/>
                <a:cs typeface="Alexandria" charset="0"/>
              </a:rPr>
              <a:t>مقاييس الدراسة</a:t>
            </a:r>
          </a:p>
          <a:p>
            <a:pPr algn="justLow" rtl="1">
              <a:lnSpc>
                <a:spcPct val="150000"/>
              </a:lnSpc>
            </a:pPr>
            <a:r>
              <a:rPr lang="ar-EG" sz="1400" dirty="0" smtClean="0">
                <a:latin typeface="Alexandria" charset="0"/>
                <a:cs typeface="Alexandria" charset="0"/>
              </a:rPr>
              <a:t> قام الباحث بتصميم </a:t>
            </a:r>
            <a:r>
              <a:rPr lang="ar-EG" sz="1400" dirty="0">
                <a:latin typeface="Alexandria" charset="0"/>
                <a:cs typeface="Alexandria" charset="0"/>
              </a:rPr>
              <a:t>عبارات المتغير المستقل </a:t>
            </a:r>
            <a:r>
              <a:rPr lang="ar-EG" sz="1400" dirty="0" smtClean="0">
                <a:latin typeface="Alexandria" charset="0"/>
                <a:cs typeface="Alexandria" charset="0"/>
              </a:rPr>
              <a:t>على المقياس </a:t>
            </a:r>
            <a:r>
              <a:rPr lang="en-US" sz="1400" dirty="0" err="1" smtClean="0">
                <a:latin typeface="Alexandria" charset="0"/>
                <a:cs typeface="Alexandria" charset="0"/>
              </a:rPr>
              <a:t>Muraga,2015</a:t>
            </a:r>
            <a:r>
              <a:rPr lang="en-US" sz="1400" dirty="0" smtClean="0">
                <a:latin typeface="Alexandria" charset="0"/>
                <a:cs typeface="Alexandria" charset="0"/>
              </a:rPr>
              <a:t>)</a:t>
            </a:r>
            <a:r>
              <a:rPr lang="ar-EG" sz="1400" dirty="0" smtClean="0">
                <a:latin typeface="Alexandria" charset="0"/>
                <a:cs typeface="Alexandria" charset="0"/>
              </a:rPr>
              <a:t> وقام </a:t>
            </a:r>
            <a:r>
              <a:rPr lang="ar-EG" sz="1400" dirty="0">
                <a:latin typeface="Alexandria" charset="0"/>
                <a:cs typeface="Alexandria" charset="0"/>
              </a:rPr>
              <a:t>الباحث بتطويعها لتناسب طبيعة البيئة المصرية وهدف الدراسة في تصميم العبارات من (1-8) تقيس بعد استراتيجية التوظيف. ، و(9-14) لاستراتيجية التدريب والتطوير ، (15-21) لاستراتيجية التعويضات، (22-29) لاستراتيجية تقييم الأداء</a:t>
            </a:r>
            <a:r>
              <a:rPr lang="ar-EG" sz="1400" dirty="0" smtClean="0">
                <a:latin typeface="Alexandria" charset="0"/>
                <a:cs typeface="Alexandria" charset="0"/>
              </a:rPr>
              <a:t>.</a:t>
            </a:r>
          </a:p>
          <a:p>
            <a:pPr algn="justLow" rtl="1">
              <a:lnSpc>
                <a:spcPct val="150000"/>
              </a:lnSpc>
            </a:pPr>
            <a:r>
              <a:rPr lang="ar-EG" sz="1400" dirty="0">
                <a:latin typeface="Alexandria" charset="0"/>
                <a:cs typeface="Alexandria" charset="0"/>
              </a:rPr>
              <a:t> وقد </a:t>
            </a:r>
            <a:r>
              <a:rPr lang="ar-EG" sz="1400" dirty="0" smtClean="0">
                <a:latin typeface="Alexandria" charset="0"/>
                <a:cs typeface="Alexandria" charset="0"/>
              </a:rPr>
              <a:t>اعتمد </a:t>
            </a:r>
            <a:r>
              <a:rPr lang="ar-EG" sz="1400" dirty="0">
                <a:latin typeface="Alexandria" charset="0"/>
                <a:cs typeface="Alexandria" charset="0"/>
              </a:rPr>
              <a:t>الباحث في تصميم عبارات المتغير التابع اربعة مقاييس استخدمت في دراسات (</a:t>
            </a:r>
            <a:r>
              <a:rPr lang="ar-EG" sz="1400" dirty="0" err="1">
                <a:latin typeface="Alexandria" charset="0"/>
                <a:cs typeface="Alexandria" charset="0"/>
              </a:rPr>
              <a:t>العربي،2021</a:t>
            </a:r>
            <a:r>
              <a:rPr lang="ar-EG" sz="1400" dirty="0">
                <a:latin typeface="Alexandria" charset="0"/>
                <a:cs typeface="Alexandria" charset="0"/>
              </a:rPr>
              <a:t>) و (أبو </a:t>
            </a:r>
            <a:r>
              <a:rPr lang="ar-EG" sz="1400" dirty="0" err="1">
                <a:latin typeface="Alexandria" charset="0"/>
                <a:cs typeface="Alexandria" charset="0"/>
              </a:rPr>
              <a:t>زيد،2019</a:t>
            </a:r>
            <a:r>
              <a:rPr lang="ar-EG" sz="1400" dirty="0">
                <a:latin typeface="Alexandria" charset="0"/>
                <a:cs typeface="Alexandria" charset="0"/>
              </a:rPr>
              <a:t>) و (</a:t>
            </a:r>
            <a:r>
              <a:rPr lang="en-US" sz="1400" dirty="0" err="1">
                <a:latin typeface="Alexandria" charset="0"/>
                <a:cs typeface="Alexandria" charset="0"/>
              </a:rPr>
              <a:t>Vallina</a:t>
            </a:r>
            <a:r>
              <a:rPr lang="en-US" sz="1400" dirty="0">
                <a:latin typeface="Alexandria" charset="0"/>
                <a:cs typeface="Alexandria" charset="0"/>
              </a:rPr>
              <a:t> et </a:t>
            </a:r>
            <a:r>
              <a:rPr lang="en-US" sz="1400" dirty="0" err="1">
                <a:latin typeface="Alexandria" charset="0"/>
                <a:cs typeface="Alexandria" charset="0"/>
              </a:rPr>
              <a:t>al.,2019</a:t>
            </a:r>
            <a:r>
              <a:rPr lang="en-US" sz="1400" dirty="0">
                <a:latin typeface="Alexandria" charset="0"/>
                <a:cs typeface="Alexandria" charset="0"/>
              </a:rPr>
              <a:t>) </a:t>
            </a:r>
            <a:r>
              <a:rPr lang="ar-EG" sz="1400" dirty="0">
                <a:latin typeface="Alexandria" charset="0"/>
                <a:cs typeface="Alexandria" charset="0"/>
              </a:rPr>
              <a:t>و </a:t>
            </a:r>
            <a:r>
              <a:rPr lang="en-US" sz="1400" dirty="0" smtClean="0">
                <a:latin typeface="Alexandria" charset="0"/>
                <a:cs typeface="Alexandria" charset="0"/>
              </a:rPr>
              <a:t>(Mom </a:t>
            </a:r>
            <a:r>
              <a:rPr lang="en-US" sz="1400" dirty="0">
                <a:latin typeface="Alexandria" charset="0"/>
                <a:cs typeface="Alexandria" charset="0"/>
              </a:rPr>
              <a:t>et </a:t>
            </a:r>
            <a:r>
              <a:rPr lang="en-US" sz="1400" dirty="0" smtClean="0">
                <a:latin typeface="Alexandria" charset="0"/>
                <a:cs typeface="Alexandria" charset="0"/>
              </a:rPr>
              <a:t> </a:t>
            </a:r>
            <a:r>
              <a:rPr lang="en-US" sz="1400" dirty="0" err="1" smtClean="0">
                <a:latin typeface="Alexandria" charset="0"/>
                <a:cs typeface="Alexandria" charset="0"/>
              </a:rPr>
              <a:t>al</a:t>
            </a:r>
            <a:r>
              <a:rPr lang="en-US" sz="1400" dirty="0" err="1">
                <a:latin typeface="Alexandria" charset="0"/>
                <a:cs typeface="Alexandria" charset="0"/>
              </a:rPr>
              <a:t>.,2009</a:t>
            </a:r>
            <a:r>
              <a:rPr lang="en-US" sz="1400" dirty="0">
                <a:latin typeface="Alexandria" charset="0"/>
                <a:cs typeface="Alexandria" charset="0"/>
              </a:rPr>
              <a:t>) </a:t>
            </a:r>
            <a:r>
              <a:rPr lang="ar-EG" sz="1400" dirty="0" smtClean="0">
                <a:latin typeface="Alexandria" charset="0"/>
                <a:cs typeface="Alexandria" charset="0"/>
              </a:rPr>
              <a:t>وقام </a:t>
            </a:r>
            <a:r>
              <a:rPr lang="ar-EG" sz="1400" dirty="0">
                <a:latin typeface="Alexandria" charset="0"/>
                <a:cs typeface="Alexandria" charset="0"/>
              </a:rPr>
              <a:t>بتطويع بعض العبارات بما يناسب البيئة المصرية وهدف الدراسة، في تصميم العبارات من (30-36) للاستكشاف، والعبارات من (37-42) للاستغلال.</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02427922"/>
      </p:ext>
    </p:extLst>
  </p:cSld>
  <p:clrMapOvr>
    <a:masterClrMapping/>
  </p:clrMapOvr>
  <mc:AlternateContent xmlns:mc="http://schemas.openxmlformats.org/markup-compatibility/2006" xmlns:p14="http://schemas.microsoft.com/office/powerpoint/2010/main">
    <mc:Choice Requires="p14">
      <p:transition spd="slow" p14:dur="2000" advTm="128418"/>
    </mc:Choice>
    <mc:Fallback xmlns="">
      <p:transition spd="slow" advTm="12841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677656"/>
          </a:xfrm>
          <a:prstGeom prst="rect">
            <a:avLst/>
          </a:prstGeom>
          <a:noFill/>
        </p:spPr>
        <p:txBody>
          <a:bodyPr wrap="square" rtlCol="0">
            <a:spAutoFit/>
          </a:bodyPr>
          <a:lstStyle/>
          <a:p>
            <a:pPr algn="justLow" rtl="1">
              <a:lnSpc>
                <a:spcPct val="150000"/>
              </a:lnSpc>
            </a:pPr>
            <a:r>
              <a:rPr lang="ar-EG" sz="1400" b="1" dirty="0" smtClean="0">
                <a:latin typeface="Alexandria" charset="0"/>
                <a:cs typeface="Alexandria" charset="0"/>
              </a:rPr>
              <a:t>د‌-أداة </a:t>
            </a:r>
            <a:r>
              <a:rPr lang="ar-EG" sz="1400" b="1" dirty="0">
                <a:latin typeface="Alexandria" charset="0"/>
                <a:cs typeface="Alexandria" charset="0"/>
              </a:rPr>
              <a:t>جمع البيانات</a:t>
            </a:r>
          </a:p>
          <a:p>
            <a:pPr algn="justLow" rtl="1">
              <a:lnSpc>
                <a:spcPct val="150000"/>
              </a:lnSpc>
            </a:pPr>
            <a:r>
              <a:rPr lang="ar-EG" sz="1400" dirty="0">
                <a:latin typeface="Alexandria" charset="0"/>
                <a:cs typeface="Alexandria" charset="0"/>
              </a:rPr>
              <a:t>اعتمد الباحث في تجميع بيانات الدراسة الميدانية على قائمة استقصاء تم تصميمها لهذا الغرض في ضوء الدراسات السابقة حيث تشتمل القائمة على (42) عبارة لقياس المتغيرين الرئيسيين، </a:t>
            </a:r>
            <a:r>
              <a:rPr lang="ar-EG" sz="1400" dirty="0" smtClean="0">
                <a:latin typeface="Alexandria" charset="0"/>
                <a:cs typeface="Alexandria" charset="0"/>
              </a:rPr>
              <a:t>قام </a:t>
            </a:r>
            <a:r>
              <a:rPr lang="ar-EG" sz="1400" dirty="0">
                <a:latin typeface="Alexandria" charset="0"/>
                <a:cs typeface="Alexandria" charset="0"/>
              </a:rPr>
              <a:t>الباحث بوصف البيانات التي حصلت عليها من قائمة الاستقصاء، وذلك من خلال حساب التكرارات والنسب المئوية للمتغيرات الديموغرافية والتنظيمية الواردة بقائمة الاستقصاء (النوع، العمر، المؤهل العلمي، الدرجة الوظيفية، عدد سنوات الخدمة، البنك الذي يعمل </a:t>
            </a:r>
            <a:r>
              <a:rPr lang="ar-EG" sz="1400" dirty="0" smtClean="0">
                <a:latin typeface="Alexandria" charset="0"/>
                <a:cs typeface="Alexandria" charset="0"/>
              </a:rPr>
              <a:t>فيه</a:t>
            </a:r>
          </a:p>
          <a:p>
            <a:pPr algn="justLow" rtl="1">
              <a:lnSpc>
                <a:spcPct val="150000"/>
              </a:lnSpc>
            </a:pPr>
            <a:endParaRPr lang="ar-EG"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09118878"/>
      </p:ext>
    </p:extLst>
  </p:cSld>
  <p:clrMapOvr>
    <a:masterClrMapping/>
  </p:clrMapOvr>
  <mc:AlternateContent xmlns:mc="http://schemas.openxmlformats.org/markup-compatibility/2006" xmlns:p14="http://schemas.microsoft.com/office/powerpoint/2010/main">
    <mc:Choice Requires="p14">
      <p:transition spd="slow" p14:dur="2000" advTm="50279"/>
    </mc:Choice>
    <mc:Fallback xmlns="">
      <p:transition spd="slow" advTm="50279"/>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416320"/>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فحص ثبات وصدق قائمة الاستقصاء</a:t>
            </a:r>
          </a:p>
          <a:p>
            <a:pPr algn="justLow" rtl="1">
              <a:lnSpc>
                <a:spcPct val="150000"/>
              </a:lnSpc>
            </a:pPr>
            <a:r>
              <a:rPr lang="ar-EG" sz="1400" b="1" dirty="0" smtClean="0">
                <a:solidFill>
                  <a:srgbClr val="00AEEF"/>
                </a:solidFill>
                <a:latin typeface="Alexandria" charset="0"/>
                <a:cs typeface="Alexandria" charset="0"/>
              </a:rPr>
              <a:t>أ‌-صدق </a:t>
            </a:r>
            <a:r>
              <a:rPr lang="ar-EG" sz="1400" b="1" dirty="0">
                <a:solidFill>
                  <a:srgbClr val="00AEEF"/>
                </a:solidFill>
                <a:latin typeface="Alexandria" charset="0"/>
                <a:cs typeface="Alexandria" charset="0"/>
              </a:rPr>
              <a:t>المحكمين "الصدق </a:t>
            </a:r>
            <a:r>
              <a:rPr lang="ar-EG" sz="1400" b="1" dirty="0" smtClean="0">
                <a:solidFill>
                  <a:srgbClr val="00AEEF"/>
                </a:solidFill>
                <a:latin typeface="Alexandria" charset="0"/>
                <a:cs typeface="Alexandria" charset="0"/>
              </a:rPr>
              <a:t>الظاهري:</a:t>
            </a:r>
            <a:endParaRPr lang="ar-EG" sz="1400" b="1" dirty="0">
              <a:solidFill>
                <a:srgbClr val="00AEEF"/>
              </a:solidFill>
              <a:latin typeface="Alexandria" charset="0"/>
              <a:cs typeface="Alexandria" charset="0"/>
            </a:endParaRPr>
          </a:p>
          <a:p>
            <a:pPr algn="justLow" rtl="1">
              <a:lnSpc>
                <a:spcPct val="150000"/>
              </a:lnSpc>
            </a:pPr>
            <a:r>
              <a:rPr lang="ar-EG" sz="1400" dirty="0">
                <a:latin typeface="Alexandria" charset="0"/>
                <a:cs typeface="Alexandria" charset="0"/>
              </a:rPr>
              <a:t>    قبل اعتماد استمارة الاستبيان من قبل الباحث وما تضمنته من أسئلة كان لابد من اختبار صدق المقياس ، لذلك تم عرض استمارة الاستبيان المخصصة للبحث الميداني علي الأساتذة والخبراء المختصين في مجال الإدارة لتحكيمها ومعرفة </a:t>
            </a:r>
            <a:r>
              <a:rPr lang="ar-EG" sz="1400" dirty="0" err="1" smtClean="0">
                <a:latin typeface="Alexandria" charset="0"/>
                <a:cs typeface="Alexandria" charset="0"/>
              </a:rPr>
              <a:t>أرائرهم</a:t>
            </a:r>
            <a:r>
              <a:rPr lang="ar-EG" sz="1400" dirty="0" smtClean="0">
                <a:latin typeface="Alexandria" charset="0"/>
                <a:cs typeface="Alexandria" charset="0"/>
              </a:rPr>
              <a:t> </a:t>
            </a:r>
            <a:r>
              <a:rPr lang="ar-EG" sz="1400" dirty="0">
                <a:latin typeface="Alexandria" charset="0"/>
                <a:cs typeface="Alexandria" charset="0"/>
              </a:rPr>
              <a:t>بمدى وضوح وترابط فقرات الاستمارة ونوعية الأسئلة وتوافقها مع موضوع الدراسة، وقد اخذ الباحث بتوجيهاتهم شكلا وموضوعا بما يتلاءم مع أهداف الدراسة وفرضياتها .</a:t>
            </a:r>
          </a:p>
          <a:p>
            <a:pPr algn="justLow" rtl="1">
              <a:lnSpc>
                <a:spcPct val="150000"/>
              </a:lnSpc>
            </a:pPr>
            <a:r>
              <a:rPr lang="ar-EG" sz="1400" b="1" dirty="0" smtClean="0">
                <a:solidFill>
                  <a:srgbClr val="00AEEF"/>
                </a:solidFill>
                <a:latin typeface="Alexandria" charset="0"/>
                <a:cs typeface="Alexandria" charset="0"/>
              </a:rPr>
              <a:t>ب‌-اختبار </a:t>
            </a:r>
            <a:r>
              <a:rPr lang="ar-EG" sz="1400" b="1" dirty="0">
                <a:solidFill>
                  <a:srgbClr val="00AEEF"/>
                </a:solidFill>
                <a:latin typeface="Alexandria" charset="0"/>
                <a:cs typeface="Alexandria" charset="0"/>
              </a:rPr>
              <a:t>الثبات والصدق (اختبار ألفا </a:t>
            </a:r>
            <a:r>
              <a:rPr lang="ar-EG" sz="1400" b="1" dirty="0" err="1">
                <a:solidFill>
                  <a:srgbClr val="00AEEF"/>
                </a:solidFill>
                <a:latin typeface="Alexandria" charset="0"/>
                <a:cs typeface="Alexandria" charset="0"/>
              </a:rPr>
              <a:t>كرونباخ</a:t>
            </a:r>
            <a:r>
              <a:rPr lang="ar-EG" sz="1400" b="1" dirty="0">
                <a:solidFill>
                  <a:srgbClr val="00AEEF"/>
                </a:solidFill>
                <a:latin typeface="Alexandria" charset="0"/>
                <a:cs typeface="Alexandria" charset="0"/>
              </a:rPr>
              <a:t>):</a:t>
            </a:r>
          </a:p>
          <a:p>
            <a:pPr algn="justLow" rtl="1">
              <a:lnSpc>
                <a:spcPct val="150000"/>
              </a:lnSpc>
            </a:pPr>
            <a:r>
              <a:rPr lang="ar-EG" sz="1400" b="1" dirty="0">
                <a:solidFill>
                  <a:srgbClr val="00AEEF"/>
                </a:solidFill>
                <a:latin typeface="Alexandria" charset="0"/>
                <a:cs typeface="Alexandria" charset="0"/>
              </a:rPr>
              <a:t>    </a:t>
            </a:r>
            <a:r>
              <a:rPr lang="ar-EG" sz="1400" dirty="0">
                <a:latin typeface="Alexandria" charset="0"/>
                <a:cs typeface="Alexandria" charset="0"/>
              </a:rPr>
              <a:t>يمكن قياس درجة الثبات والصدق لمتغيرات الدراسة باستخدام معامل ألفا </a:t>
            </a:r>
            <a:r>
              <a:rPr lang="ar-EG" sz="1400" dirty="0" err="1">
                <a:latin typeface="Alexandria" charset="0"/>
                <a:cs typeface="Alexandria" charset="0"/>
              </a:rPr>
              <a:t>كرونباخ</a:t>
            </a:r>
            <a:r>
              <a:rPr lang="ar-EG" sz="1400" dirty="0">
                <a:latin typeface="Alexandria" charset="0"/>
                <a:cs typeface="Alexandria" charset="0"/>
              </a:rPr>
              <a:t> والذي يوضحه الجدول التالي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80797519"/>
      </p:ext>
    </p:extLst>
  </p:cSld>
  <p:clrMapOvr>
    <a:masterClrMapping/>
  </p:clrMapOvr>
  <mc:AlternateContent xmlns:mc="http://schemas.openxmlformats.org/markup-compatibility/2006" xmlns:p14="http://schemas.microsoft.com/office/powerpoint/2010/main">
    <mc:Choice Requires="p14">
      <p:transition spd="slow" p14:dur="2000" advTm="88759"/>
    </mc:Choice>
    <mc:Fallback xmlns="">
      <p:transition spd="slow" advTm="8875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TextBox 23"/>
          <p:cNvSpPr txBox="1"/>
          <p:nvPr/>
        </p:nvSpPr>
        <p:spPr>
          <a:xfrm>
            <a:off x="1738649" y="1468531"/>
            <a:ext cx="5228822" cy="375552"/>
          </a:xfrm>
          <a:prstGeom prst="rect">
            <a:avLst/>
          </a:prstGeom>
          <a:noFill/>
        </p:spPr>
        <p:txBody>
          <a:bodyPr wrap="square" rtlCol="0">
            <a:spAutoFit/>
          </a:bodyPr>
          <a:lstStyle/>
          <a:p>
            <a:pPr algn="justLow" rtl="1">
              <a:lnSpc>
                <a:spcPct val="150000"/>
              </a:lnSpc>
            </a:pPr>
            <a:r>
              <a:rPr lang="ar-EG" sz="1400" dirty="0" smtClean="0">
                <a:latin typeface="Alexandria" charset="0"/>
                <a:cs typeface="Alexandria" charset="0"/>
              </a:rPr>
              <a:t> </a:t>
            </a:r>
            <a:endParaRPr lang="ar-EG"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3" name="Table 2"/>
          <p:cNvGraphicFramePr>
            <a:graphicFrameLocks noGrp="1"/>
          </p:cNvGraphicFramePr>
          <p:nvPr>
            <p:extLst>
              <p:ext uri="{D42A27DB-BD31-4B8C-83A1-F6EECF244321}">
                <p14:modId xmlns:p14="http://schemas.microsoft.com/office/powerpoint/2010/main" val="1719767661"/>
              </p:ext>
            </p:extLst>
          </p:nvPr>
        </p:nvGraphicFramePr>
        <p:xfrm>
          <a:off x="669701" y="2331077"/>
          <a:ext cx="10555310" cy="3696235"/>
        </p:xfrm>
        <a:graphic>
          <a:graphicData uri="http://schemas.openxmlformats.org/drawingml/2006/table">
            <a:tbl>
              <a:tblPr rtl="1" firstRow="1" firstCol="1" bandRow="1"/>
              <a:tblGrid>
                <a:gridCol w="5297714"/>
                <a:gridCol w="1737752"/>
                <a:gridCol w="1708190"/>
                <a:gridCol w="1811654"/>
              </a:tblGrid>
              <a:tr h="697918">
                <a:tc>
                  <a:txBody>
                    <a:bodyPr/>
                    <a:lstStyle/>
                    <a:p>
                      <a:pPr algn="ctr" rtl="1">
                        <a:lnSpc>
                          <a:spcPct val="107000"/>
                        </a:lnSpc>
                        <a:spcAft>
                          <a:spcPts val="0"/>
                        </a:spcAft>
                      </a:pPr>
                      <a:r>
                        <a:rPr lang="ar-EG" sz="1200" b="1" dirty="0">
                          <a:effectLst/>
                          <a:latin typeface="Calibri" panose="020F0502020204030204" pitchFamily="34" charset="0"/>
                          <a:ea typeface="Times New Roman" panose="02020603050405020304" pitchFamily="18" charset="0"/>
                          <a:cs typeface="Arial" panose="020B0604020202020204" pitchFamily="34" charset="0"/>
                        </a:rPr>
                        <a:t>بيان</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57150"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a:txBody>
                    <a:bodyPr/>
                    <a:lstStyle/>
                    <a:p>
                      <a:pPr algn="ctr" rtl="1">
                        <a:lnSpc>
                          <a:spcPct val="107000"/>
                        </a:lnSpc>
                        <a:spcAft>
                          <a:spcPts val="0"/>
                        </a:spcAft>
                      </a:pPr>
                      <a:r>
                        <a:rPr lang="ar-EG" sz="1200" b="1">
                          <a:effectLst/>
                          <a:latin typeface="Calibri" panose="020F0502020204030204" pitchFamily="34" charset="0"/>
                          <a:ea typeface="Times New Roman" panose="02020603050405020304" pitchFamily="18" charset="0"/>
                          <a:cs typeface="Arial" panose="020B0604020202020204" pitchFamily="34" charset="0"/>
                        </a:rPr>
                        <a:t>عدد العبارات</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a:txBody>
                    <a:bodyPr/>
                    <a:lstStyle/>
                    <a:p>
                      <a:pPr algn="ctr" rtl="1">
                        <a:lnSpc>
                          <a:spcPct val="107000"/>
                        </a:lnSpc>
                        <a:spcAft>
                          <a:spcPts val="0"/>
                        </a:spcAft>
                      </a:pPr>
                      <a:r>
                        <a:rPr lang="ar-EG" sz="1200" b="1">
                          <a:effectLst/>
                          <a:latin typeface="Calibri" panose="020F0502020204030204" pitchFamily="34" charset="0"/>
                          <a:ea typeface="Times New Roman" panose="02020603050405020304" pitchFamily="18" charset="0"/>
                          <a:cs typeface="Arial" panose="020B0604020202020204" pitchFamily="34" charset="0"/>
                        </a:rPr>
                        <a:t>معامل الثبات</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c>
                  <a:txBody>
                    <a:bodyPr/>
                    <a:lstStyle/>
                    <a:p>
                      <a:pPr algn="ctr" rtl="1">
                        <a:lnSpc>
                          <a:spcPct val="107000"/>
                        </a:lnSpc>
                        <a:spcAft>
                          <a:spcPts val="0"/>
                        </a:spcAft>
                      </a:pPr>
                      <a:r>
                        <a:rPr lang="ar-EG" sz="1200" b="1">
                          <a:effectLst/>
                          <a:latin typeface="Calibri" panose="020F0502020204030204" pitchFamily="34" charset="0"/>
                          <a:ea typeface="Times New Roman" panose="02020603050405020304" pitchFamily="18" charset="0"/>
                          <a:cs typeface="Arial" panose="020B0604020202020204" pitchFamily="34" charset="0"/>
                        </a:rPr>
                        <a:t>معامل الصدق</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57150" cap="flat" cmpd="dbl" algn="ctr">
                      <a:solidFill>
                        <a:srgbClr val="000000"/>
                      </a:solidFill>
                      <a:prstDash val="solid"/>
                      <a:round/>
                      <a:headEnd type="none" w="med" len="med"/>
                      <a:tailEnd type="none" w="med" len="med"/>
                    </a:lnR>
                    <a:lnT w="571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EECE1"/>
                    </a:solidFill>
                  </a:tcPr>
                </a:tc>
              </a:tr>
              <a:tr h="371411">
                <a:tc>
                  <a:txBody>
                    <a:bodyPr/>
                    <a:lstStyle/>
                    <a:p>
                      <a:pPr algn="ctr" rtl="1">
                        <a:lnSpc>
                          <a:spcPct val="107000"/>
                        </a:lnSpc>
                        <a:spcAft>
                          <a:spcPts val="0"/>
                        </a:spcAft>
                      </a:pPr>
                      <a:r>
                        <a:rPr lang="ar-EG" sz="1200">
                          <a:effectLst/>
                          <a:latin typeface="Calibri" panose="020F0502020204030204" pitchFamily="34" charset="0"/>
                          <a:ea typeface="Times New Roman" panose="02020603050405020304" pitchFamily="18" charset="0"/>
                          <a:cs typeface="Arial" panose="020B0604020202020204" pitchFamily="34" charset="0"/>
                        </a:rPr>
                        <a:t>استراتيجية التوظيف</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57150"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07000"/>
                        </a:lnSpc>
                        <a:spcAft>
                          <a:spcPts val="0"/>
                        </a:spcAft>
                      </a:pPr>
                      <a:r>
                        <a:rPr lang="ar-EG" sz="1200">
                          <a:effectLst/>
                          <a:latin typeface="Calibri" panose="020F0502020204030204" pitchFamily="34" charset="0"/>
                          <a:ea typeface="Times New Roman" panose="02020603050405020304" pitchFamily="18" charset="0"/>
                          <a:cs typeface="Arial" panose="020B0604020202020204" pitchFamily="34" charset="0"/>
                        </a:rPr>
                        <a:t>8</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07000"/>
                        </a:lnSpc>
                        <a:spcAft>
                          <a:spcPts val="0"/>
                        </a:spcAft>
                      </a:pPr>
                      <a:r>
                        <a:rPr lang="ar-EG" sz="1200">
                          <a:effectLst/>
                          <a:latin typeface="Calibri" panose="020F0502020204030204" pitchFamily="34" charset="0"/>
                          <a:ea typeface="Times New Roman" panose="02020603050405020304" pitchFamily="18" charset="0"/>
                          <a:cs typeface="Arial" panose="020B0604020202020204" pitchFamily="34" charset="0"/>
                        </a:rPr>
                        <a:t>0.794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07000"/>
                        </a:lnSpc>
                        <a:spcAft>
                          <a:spcPts val="0"/>
                        </a:spcAft>
                      </a:pPr>
                      <a:r>
                        <a:rPr lang="ar-EG" sz="1200">
                          <a:effectLst/>
                          <a:latin typeface="Calibri" panose="020F0502020204030204" pitchFamily="34" charset="0"/>
                          <a:ea typeface="Times New Roman" panose="02020603050405020304" pitchFamily="18" charset="0"/>
                          <a:cs typeface="Arial" panose="020B0604020202020204" pitchFamily="34" charset="0"/>
                        </a:rPr>
                        <a:t>0.891</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12700" cap="flat" cmpd="sng" algn="ctr">
                      <a:solidFill>
                        <a:srgbClr val="000000"/>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2967">
                <a:tc>
                  <a:txBody>
                    <a:bodyPr/>
                    <a:lstStyle/>
                    <a:p>
                      <a:pPr algn="ctr" rtl="1">
                        <a:lnSpc>
                          <a:spcPct val="107000"/>
                        </a:lnSpc>
                        <a:spcAft>
                          <a:spcPts val="0"/>
                        </a:spcAft>
                      </a:pPr>
                      <a:r>
                        <a:rPr lang="ar-EG" sz="1200">
                          <a:effectLst/>
                          <a:latin typeface="Calibri" panose="020F0502020204030204" pitchFamily="34" charset="0"/>
                          <a:ea typeface="Times New Roman" panose="02020603050405020304" pitchFamily="18" charset="0"/>
                          <a:cs typeface="Arial" panose="020B0604020202020204" pitchFamily="34" charset="0"/>
                        </a:rPr>
                        <a:t>استراتيجية التدريب والتطوير</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57150"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07000"/>
                        </a:lnSpc>
                        <a:spcAft>
                          <a:spcPts val="0"/>
                        </a:spcAft>
                      </a:pPr>
                      <a:r>
                        <a:rPr lang="en-US" sz="1200">
                          <a:effectLst/>
                          <a:latin typeface="Arial" panose="020B0604020202020204" pitchFamily="34" charset="0"/>
                          <a:ea typeface="Times New Roman" panose="02020603050405020304" pitchFamily="18" charset="0"/>
                          <a:cs typeface="Arial" panose="020B0604020202020204" pitchFamily="34" charset="0"/>
                        </a:rPr>
                        <a:t>6</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a:lnSpc>
                          <a:spcPct val="107000"/>
                        </a:lnSpc>
                        <a:spcAft>
                          <a:spcPts val="0"/>
                        </a:spcAft>
                      </a:pPr>
                      <a:r>
                        <a:rPr lang="en-US" sz="1200">
                          <a:effectLst/>
                          <a:latin typeface="Arial" panose="020B0604020202020204" pitchFamily="34" charset="0"/>
                          <a:ea typeface="Times New Roman" panose="02020603050405020304" pitchFamily="18" charset="0"/>
                          <a:cs typeface="Arial" panose="020B0604020202020204" pitchFamily="34" charset="0"/>
                        </a:rPr>
                        <a:t>0.753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a:lnSpc>
                          <a:spcPct val="107000"/>
                        </a:lnSpc>
                        <a:spcAft>
                          <a:spcPts val="0"/>
                        </a:spcAft>
                      </a:pPr>
                      <a:r>
                        <a:rPr lang="en-US" sz="1200">
                          <a:effectLst/>
                          <a:latin typeface="Arial" panose="020B0604020202020204" pitchFamily="34" charset="0"/>
                          <a:ea typeface="Times New Roman" panose="02020603050405020304" pitchFamily="18" charset="0"/>
                          <a:cs typeface="Arial" panose="020B0604020202020204" pitchFamily="34" charset="0"/>
                        </a:rPr>
                        <a:t>0.868</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2300">
                <a:tc>
                  <a:txBody>
                    <a:bodyPr/>
                    <a:lstStyle/>
                    <a:p>
                      <a:pPr algn="ctr" rtl="1">
                        <a:lnSpc>
                          <a:spcPct val="107000"/>
                        </a:lnSpc>
                        <a:spcAft>
                          <a:spcPts val="0"/>
                        </a:spcAft>
                      </a:pPr>
                      <a:r>
                        <a:rPr lang="ar-EG" sz="1200">
                          <a:effectLst/>
                          <a:latin typeface="Calibri" panose="020F0502020204030204" pitchFamily="34" charset="0"/>
                          <a:ea typeface="Times New Roman" panose="02020603050405020304" pitchFamily="18" charset="0"/>
                          <a:cs typeface="Arial" panose="020B0604020202020204" pitchFamily="34" charset="0"/>
                        </a:rPr>
                        <a:t>استراتيجية التعويضات</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57150"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07000"/>
                        </a:lnSpc>
                        <a:spcAft>
                          <a:spcPts val="0"/>
                        </a:spcAft>
                      </a:pPr>
                      <a:r>
                        <a:rPr lang="en-US" sz="1200">
                          <a:effectLst/>
                          <a:latin typeface="Arial" panose="020B0604020202020204" pitchFamily="34" charset="0"/>
                          <a:ea typeface="Times New Roman" panose="02020603050405020304" pitchFamily="18" charset="0"/>
                          <a:cs typeface="Arial" panose="020B0604020202020204" pitchFamily="34" charset="0"/>
                        </a:rPr>
                        <a:t>7</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a:lnSpc>
                          <a:spcPct val="107000"/>
                        </a:lnSpc>
                        <a:spcAft>
                          <a:spcPts val="0"/>
                        </a:spcAft>
                      </a:pPr>
                      <a:r>
                        <a:rPr lang="en-US" sz="1200">
                          <a:effectLst/>
                          <a:latin typeface="Arial" panose="020B0604020202020204" pitchFamily="34" charset="0"/>
                          <a:ea typeface="Times New Roman" panose="02020603050405020304" pitchFamily="18" charset="0"/>
                          <a:cs typeface="Arial" panose="020B0604020202020204" pitchFamily="34" charset="0"/>
                        </a:rPr>
                        <a:t>0.833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a:lnSpc>
                          <a:spcPct val="107000"/>
                        </a:lnSpc>
                        <a:spcAft>
                          <a:spcPts val="0"/>
                        </a:spcAft>
                      </a:pPr>
                      <a:r>
                        <a:rPr lang="en-US" sz="1200">
                          <a:effectLst/>
                          <a:latin typeface="Arial" panose="020B0604020202020204" pitchFamily="34" charset="0"/>
                          <a:ea typeface="Times New Roman" panose="02020603050405020304" pitchFamily="18" charset="0"/>
                          <a:cs typeface="Arial" panose="020B0604020202020204" pitchFamily="34" charset="0"/>
                        </a:rPr>
                        <a:t>0.913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1411">
                <a:tc>
                  <a:txBody>
                    <a:bodyPr/>
                    <a:lstStyle/>
                    <a:p>
                      <a:pPr algn="ctr" rtl="1">
                        <a:lnSpc>
                          <a:spcPct val="107000"/>
                        </a:lnSpc>
                        <a:spcAft>
                          <a:spcPts val="0"/>
                        </a:spcAft>
                      </a:pPr>
                      <a:r>
                        <a:rPr lang="ar-EG" sz="1200">
                          <a:effectLst/>
                          <a:latin typeface="Calibri" panose="020F0502020204030204" pitchFamily="34" charset="0"/>
                          <a:ea typeface="Times New Roman" panose="02020603050405020304" pitchFamily="18" charset="0"/>
                          <a:cs typeface="Arial" panose="020B0604020202020204" pitchFamily="34" charset="0"/>
                        </a:rPr>
                        <a:t>استراتيجية تقييم الأداء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57150"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07000"/>
                        </a:lnSpc>
                        <a:spcAft>
                          <a:spcPts val="0"/>
                        </a:spcAft>
                      </a:pPr>
                      <a:r>
                        <a:rPr lang="en-US" sz="1200">
                          <a:effectLst/>
                          <a:latin typeface="Arial" panose="020B0604020202020204" pitchFamily="34" charset="0"/>
                          <a:ea typeface="Times New Roman" panose="02020603050405020304" pitchFamily="18" charset="0"/>
                          <a:cs typeface="Arial" panose="020B0604020202020204" pitchFamily="34" charset="0"/>
                        </a:rPr>
                        <a:t>8</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a:lnSpc>
                          <a:spcPct val="107000"/>
                        </a:lnSpc>
                        <a:spcAft>
                          <a:spcPts val="0"/>
                        </a:spcAft>
                      </a:pPr>
                      <a:r>
                        <a:rPr lang="en-US" sz="1200">
                          <a:effectLst/>
                          <a:latin typeface="Arial" panose="020B0604020202020204" pitchFamily="34" charset="0"/>
                          <a:ea typeface="Times New Roman" panose="02020603050405020304" pitchFamily="18" charset="0"/>
                          <a:cs typeface="Arial" panose="020B0604020202020204" pitchFamily="34" charset="0"/>
                        </a:rPr>
                        <a:t>0.836</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a:lnSpc>
                          <a:spcPct val="107000"/>
                        </a:lnSpc>
                        <a:spcAft>
                          <a:spcPts val="0"/>
                        </a:spcAft>
                      </a:pPr>
                      <a:r>
                        <a:rPr lang="en-US" sz="1200">
                          <a:effectLst/>
                          <a:latin typeface="Arial" panose="020B0604020202020204" pitchFamily="34" charset="0"/>
                          <a:ea typeface="Times New Roman" panose="02020603050405020304" pitchFamily="18" charset="0"/>
                          <a:cs typeface="Arial" panose="020B0604020202020204" pitchFamily="34" charset="0"/>
                        </a:rPr>
                        <a:t>0.914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0057">
                <a:tc>
                  <a:txBody>
                    <a:bodyPr/>
                    <a:lstStyle/>
                    <a:p>
                      <a:pPr algn="ctr" rtl="1">
                        <a:lnSpc>
                          <a:spcPct val="107000"/>
                        </a:lnSpc>
                        <a:spcAft>
                          <a:spcPts val="0"/>
                        </a:spcAft>
                      </a:pPr>
                      <a:r>
                        <a:rPr lang="ar-EG" sz="1200" b="1">
                          <a:effectLst/>
                          <a:latin typeface="Calibri" panose="020F0502020204030204" pitchFamily="34" charset="0"/>
                          <a:ea typeface="Times New Roman" panose="02020603050405020304" pitchFamily="18" charset="0"/>
                          <a:cs typeface="Arial" panose="020B0604020202020204" pitchFamily="34" charset="0"/>
                        </a:rPr>
                        <a:t>ممارسات إدارة الموارد البشرية الاستراتيجية</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57150"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a:lnSpc>
                          <a:spcPct val="107000"/>
                        </a:lnSpc>
                        <a:spcAft>
                          <a:spcPts val="0"/>
                        </a:spcAft>
                      </a:pPr>
                      <a:r>
                        <a:rPr lang="en-US" sz="1200" b="1">
                          <a:effectLst/>
                          <a:latin typeface="Arial" panose="020B0604020202020204" pitchFamily="34" charset="0"/>
                          <a:ea typeface="Times New Roman" panose="02020603050405020304" pitchFamily="18" charset="0"/>
                          <a:cs typeface="Arial" panose="020B0604020202020204" pitchFamily="34" charset="0"/>
                        </a:rPr>
                        <a:t>29</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a:lnSpc>
                          <a:spcPct val="107000"/>
                        </a:lnSpc>
                        <a:spcAft>
                          <a:spcPts val="0"/>
                        </a:spcAft>
                      </a:pPr>
                      <a:r>
                        <a:rPr lang="en-US" sz="1200" b="1">
                          <a:effectLst/>
                          <a:latin typeface="Arial" panose="020B0604020202020204" pitchFamily="34" charset="0"/>
                          <a:ea typeface="Times New Roman" panose="02020603050405020304" pitchFamily="18" charset="0"/>
                          <a:cs typeface="Arial" panose="020B0604020202020204" pitchFamily="34" charset="0"/>
                        </a:rPr>
                        <a:t>0.939</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rtl="0">
                        <a:lnSpc>
                          <a:spcPct val="107000"/>
                        </a:lnSpc>
                        <a:spcAft>
                          <a:spcPts val="0"/>
                        </a:spcAft>
                      </a:pPr>
                      <a:r>
                        <a:rPr lang="en-US" sz="1200" b="1">
                          <a:effectLst/>
                          <a:latin typeface="Arial" panose="020B0604020202020204" pitchFamily="34" charset="0"/>
                          <a:ea typeface="Times New Roman" panose="02020603050405020304" pitchFamily="18" charset="0"/>
                          <a:cs typeface="Arial" panose="020B0604020202020204" pitchFamily="34" charset="0"/>
                        </a:rPr>
                        <a:t>0.969</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r>
              <a:tr h="350057">
                <a:tc>
                  <a:txBody>
                    <a:bodyPr/>
                    <a:lstStyle/>
                    <a:p>
                      <a:pPr algn="ctr" rtl="1">
                        <a:lnSpc>
                          <a:spcPct val="107000"/>
                        </a:lnSpc>
                        <a:spcAft>
                          <a:spcPts val="0"/>
                        </a:spcAft>
                      </a:pPr>
                      <a:r>
                        <a:rPr lang="ar-EG" sz="1200">
                          <a:effectLst/>
                          <a:latin typeface="Calibri" panose="020F0502020204030204" pitchFamily="34" charset="0"/>
                          <a:ea typeface="Times New Roman" panose="02020603050405020304" pitchFamily="18" charset="0"/>
                          <a:cs typeface="Arial" panose="020B0604020202020204" pitchFamily="34" charset="0"/>
                        </a:rPr>
                        <a:t>الاستكشاف</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57150"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1">
                        <a:lnSpc>
                          <a:spcPct val="107000"/>
                        </a:lnSpc>
                        <a:spcAft>
                          <a:spcPts val="0"/>
                        </a:spcAft>
                      </a:pPr>
                      <a:r>
                        <a:rPr lang="en-US" sz="1200">
                          <a:effectLst/>
                          <a:latin typeface="Arial" panose="020B0604020202020204" pitchFamily="34" charset="0"/>
                          <a:ea typeface="Times New Roman" panose="02020603050405020304" pitchFamily="18" charset="0"/>
                          <a:cs typeface="Arial" panose="020B0604020202020204" pitchFamily="34" charset="0"/>
                        </a:rPr>
                        <a:t>7</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a:lnSpc>
                          <a:spcPct val="107000"/>
                        </a:lnSpc>
                        <a:spcAft>
                          <a:spcPts val="0"/>
                        </a:spcAft>
                      </a:pPr>
                      <a:r>
                        <a:rPr lang="en-US" sz="1200">
                          <a:effectLst/>
                          <a:latin typeface="Arial" panose="020B0604020202020204" pitchFamily="34" charset="0"/>
                          <a:ea typeface="Times New Roman" panose="02020603050405020304" pitchFamily="18" charset="0"/>
                          <a:cs typeface="Arial" panose="020B0604020202020204" pitchFamily="34" charset="0"/>
                        </a:rPr>
                        <a:t>0.827</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a:lnSpc>
                          <a:spcPct val="107000"/>
                        </a:lnSpc>
                        <a:spcAft>
                          <a:spcPts val="0"/>
                        </a:spcAft>
                      </a:pPr>
                      <a:r>
                        <a:rPr lang="en-US" sz="1200">
                          <a:effectLst/>
                          <a:latin typeface="Arial" panose="020B0604020202020204" pitchFamily="34" charset="0"/>
                          <a:ea typeface="Times New Roman" panose="02020603050405020304" pitchFamily="18" charset="0"/>
                          <a:cs typeface="Arial" panose="020B0604020202020204" pitchFamily="34" charset="0"/>
                        </a:rPr>
                        <a:t>0.909</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0057">
                <a:tc>
                  <a:txBody>
                    <a:bodyPr/>
                    <a:lstStyle/>
                    <a:p>
                      <a:pPr algn="ctr" rtl="1">
                        <a:lnSpc>
                          <a:spcPct val="107000"/>
                        </a:lnSpc>
                        <a:spcAft>
                          <a:spcPts val="0"/>
                        </a:spcAft>
                      </a:pPr>
                      <a:r>
                        <a:rPr lang="ar-EG" sz="1200">
                          <a:effectLst/>
                          <a:latin typeface="Calibri" panose="020F0502020204030204" pitchFamily="34" charset="0"/>
                          <a:ea typeface="Times New Roman" panose="02020603050405020304" pitchFamily="18" charset="0"/>
                          <a:cs typeface="Arial" panose="020B0604020202020204" pitchFamily="34" charset="0"/>
                        </a:rPr>
                        <a:t>الاستغلال</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57150"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a:lnSpc>
                          <a:spcPct val="107000"/>
                        </a:lnSpc>
                        <a:spcAft>
                          <a:spcPts val="0"/>
                        </a:spcAft>
                      </a:pPr>
                      <a:r>
                        <a:rPr lang="en-US" sz="1200">
                          <a:effectLst/>
                          <a:latin typeface="Arial" panose="020B0604020202020204" pitchFamily="34" charset="0"/>
                          <a:ea typeface="Times New Roman" panose="02020603050405020304" pitchFamily="18" charset="0"/>
                          <a:cs typeface="Arial" panose="020B0604020202020204" pitchFamily="34" charset="0"/>
                        </a:rPr>
                        <a:t>6</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a:lnSpc>
                          <a:spcPct val="107000"/>
                        </a:lnSpc>
                        <a:spcAft>
                          <a:spcPts val="0"/>
                        </a:spcAft>
                      </a:pPr>
                      <a:r>
                        <a:rPr lang="en-US" sz="1200">
                          <a:effectLst/>
                          <a:latin typeface="Arial" panose="020B0604020202020204" pitchFamily="34" charset="0"/>
                          <a:ea typeface="Times New Roman" panose="02020603050405020304" pitchFamily="18" charset="0"/>
                          <a:cs typeface="Arial" panose="020B0604020202020204" pitchFamily="34" charset="0"/>
                        </a:rPr>
                        <a:t>0.794</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a:lnSpc>
                          <a:spcPct val="107000"/>
                        </a:lnSpc>
                        <a:spcAft>
                          <a:spcPts val="0"/>
                        </a:spcAft>
                      </a:pPr>
                      <a:r>
                        <a:rPr lang="en-US" sz="1200">
                          <a:effectLst/>
                          <a:latin typeface="Arial" panose="020B0604020202020204" pitchFamily="34" charset="0"/>
                          <a:ea typeface="Times New Roman" panose="02020603050405020304" pitchFamily="18" charset="0"/>
                          <a:cs typeface="Arial" panose="020B0604020202020204" pitchFamily="34" charset="0"/>
                        </a:rPr>
                        <a:t>0.891</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50057">
                <a:tc>
                  <a:txBody>
                    <a:bodyPr/>
                    <a:lstStyle/>
                    <a:p>
                      <a:pPr algn="ctr" rtl="1">
                        <a:lnSpc>
                          <a:spcPct val="107000"/>
                        </a:lnSpc>
                        <a:spcAft>
                          <a:spcPts val="0"/>
                        </a:spcAft>
                      </a:pPr>
                      <a:r>
                        <a:rPr lang="ar-EG" sz="1200" b="1">
                          <a:effectLst/>
                          <a:latin typeface="Calibri" panose="020F0502020204030204" pitchFamily="34" charset="0"/>
                          <a:ea typeface="Times New Roman" panose="02020603050405020304" pitchFamily="18" charset="0"/>
                          <a:cs typeface="Arial" panose="020B0604020202020204" pitchFamily="34" charset="0"/>
                        </a:rPr>
                        <a:t>البراعة التنظيمية</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lnL w="57150"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57150" cap="flat" cmpd="dbl" algn="ctr">
                      <a:solidFill>
                        <a:srgbClr val="000000"/>
                      </a:solidFill>
                      <a:prstDash val="solid"/>
                      <a:round/>
                      <a:headEnd type="none" w="med" len="med"/>
                      <a:tailEnd type="none" w="med" len="med"/>
                    </a:lnB>
                    <a:solidFill>
                      <a:srgbClr val="D9D9D9"/>
                    </a:solidFill>
                  </a:tcPr>
                </a:tc>
                <a:tc>
                  <a:txBody>
                    <a:bodyPr/>
                    <a:lstStyle/>
                    <a:p>
                      <a:pPr algn="ctr" rtl="0">
                        <a:lnSpc>
                          <a:spcPct val="107000"/>
                        </a:lnSpc>
                        <a:spcAft>
                          <a:spcPts val="0"/>
                        </a:spcAft>
                      </a:pPr>
                      <a:r>
                        <a:rPr lang="en-US" sz="1200" b="1">
                          <a:effectLst/>
                          <a:latin typeface="Arial" panose="020B0604020202020204" pitchFamily="34" charset="0"/>
                          <a:ea typeface="Times New Roman" panose="02020603050405020304" pitchFamily="18" charset="0"/>
                          <a:cs typeface="Arial" panose="020B0604020202020204" pitchFamily="34" charset="0"/>
                        </a:rPr>
                        <a:t>13</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57150" cap="flat" cmpd="dbl" algn="ctr">
                      <a:solidFill>
                        <a:srgbClr val="000000"/>
                      </a:solidFill>
                      <a:prstDash val="solid"/>
                      <a:round/>
                      <a:headEnd type="none" w="med" len="med"/>
                      <a:tailEnd type="none" w="med" len="med"/>
                    </a:lnB>
                    <a:solidFill>
                      <a:srgbClr val="D9D9D9"/>
                    </a:solidFill>
                  </a:tcPr>
                </a:tc>
                <a:tc>
                  <a:txBody>
                    <a:bodyPr/>
                    <a:lstStyle/>
                    <a:p>
                      <a:pPr algn="ctr" rtl="0">
                        <a:lnSpc>
                          <a:spcPct val="107000"/>
                        </a:lnSpc>
                        <a:spcAft>
                          <a:spcPts val="0"/>
                        </a:spcAft>
                      </a:pPr>
                      <a:r>
                        <a:rPr lang="en-US" sz="1200" b="1" dirty="0">
                          <a:effectLst/>
                          <a:latin typeface="Arial" panose="020B0604020202020204" pitchFamily="34" charset="0"/>
                          <a:ea typeface="Times New Roman" panose="02020603050405020304" pitchFamily="18" charset="0"/>
                          <a:cs typeface="Arial" panose="020B0604020202020204" pitchFamily="34" charset="0"/>
                        </a:rPr>
                        <a:t>0.891</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57150" cap="flat" cmpd="dbl" algn="ctr">
                      <a:solidFill>
                        <a:srgbClr val="000000"/>
                      </a:solidFill>
                      <a:prstDash val="solid"/>
                      <a:round/>
                      <a:headEnd type="none" w="med" len="med"/>
                      <a:tailEnd type="none" w="med" len="med"/>
                    </a:lnB>
                    <a:solidFill>
                      <a:srgbClr val="D9D9D9"/>
                    </a:solidFill>
                  </a:tcPr>
                </a:tc>
                <a:tc>
                  <a:txBody>
                    <a:bodyPr/>
                    <a:lstStyle/>
                    <a:p>
                      <a:pPr algn="ctr" rtl="0">
                        <a:lnSpc>
                          <a:spcPct val="107000"/>
                        </a:lnSpc>
                        <a:spcAft>
                          <a:spcPts val="0"/>
                        </a:spcAft>
                      </a:pPr>
                      <a:r>
                        <a:rPr lang="en-US" sz="1200" b="1" dirty="0">
                          <a:effectLst/>
                          <a:latin typeface="Arial" panose="020B0604020202020204" pitchFamily="34" charset="0"/>
                          <a:ea typeface="Times New Roman" panose="02020603050405020304" pitchFamily="18" charset="0"/>
                          <a:cs typeface="Arial" panose="020B0604020202020204" pitchFamily="34" charset="0"/>
                        </a:rPr>
                        <a:t>0.944</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57150" cap="flat" cmpd="dbl" algn="ctr">
                      <a:solidFill>
                        <a:srgbClr val="000000"/>
                      </a:solidFill>
                      <a:prstDash val="solid"/>
                      <a:round/>
                      <a:headEnd type="none" w="med" len="med"/>
                      <a:tailEnd type="none" w="med" len="med"/>
                    </a:lnB>
                    <a:solidFill>
                      <a:srgbClr val="D9D9D9"/>
                    </a:solidFill>
                  </a:tcPr>
                </a:tc>
              </a:tr>
            </a:tbl>
          </a:graphicData>
        </a:graphic>
      </p:graphicFrame>
    </p:spTree>
    <p:extLst>
      <p:ext uri="{BB962C8B-B14F-4D97-AF65-F5344CB8AC3E}">
        <p14:creationId xmlns:p14="http://schemas.microsoft.com/office/powerpoint/2010/main" val="2630457541"/>
      </p:ext>
    </p:extLst>
  </p:cSld>
  <p:clrMapOvr>
    <a:masterClrMapping/>
  </p:clrMapOvr>
  <mc:AlternateContent xmlns:mc="http://schemas.openxmlformats.org/markup-compatibility/2006" xmlns:p14="http://schemas.microsoft.com/office/powerpoint/2010/main">
    <mc:Choice Requires="p14">
      <p:transition spd="slow" p14:dur="2000" advTm="138656"/>
    </mc:Choice>
    <mc:Fallback xmlns="">
      <p:transition spd="slow" advTm="138656"/>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54099" y="566670"/>
            <a:ext cx="9837901" cy="5102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8" y="1718083"/>
            <a:ext cx="5279922" cy="2585003"/>
          </a:xfrm>
          <a:prstGeom prst="rect">
            <a:avLst/>
          </a:prstGeom>
          <a:noFill/>
        </p:spPr>
        <p:txBody>
          <a:bodyPr wrap="square" rtlCol="0">
            <a:spAutoFit/>
          </a:bodyPr>
          <a:lstStyle/>
          <a:p>
            <a:pPr algn="just" rtl="1">
              <a:lnSpc>
                <a:spcPct val="107000"/>
              </a:lnSpc>
              <a:spcAft>
                <a:spcPts val="0"/>
              </a:spcAft>
            </a:pPr>
            <a:r>
              <a:rPr lang="ar-EG" sz="1400" dirty="0">
                <a:solidFill>
                  <a:srgbClr val="000000"/>
                </a:solidFill>
                <a:latin typeface="Calibri" panose="020F0502020204030204" pitchFamily="34" charset="0"/>
                <a:ea typeface="Calibri" panose="020F0502020204030204" pitchFamily="34" charset="0"/>
                <a:cs typeface="Simplified Arabic" panose="02020603050405020304" pitchFamily="18" charset="-78"/>
              </a:rPr>
              <a:t>من الجدول المبين أعلاه يتضح أن:</a:t>
            </a:r>
            <a:endParaRPr lang="en-US" sz="1200" dirty="0">
              <a:latin typeface="Calibri" panose="020F0502020204030204" pitchFamily="34" charset="0"/>
              <a:ea typeface="Calibri" panose="020F0502020204030204" pitchFamily="34" charset="0"/>
              <a:cs typeface="Arial" panose="020B0604020202020204" pitchFamily="34" charset="0"/>
            </a:endParaRPr>
          </a:p>
          <a:p>
            <a:pPr marL="342900" lvl="0" indent="-342900" algn="justLow" rtl="1">
              <a:spcAft>
                <a:spcPts val="0"/>
              </a:spcAft>
              <a:buFont typeface="Symbol" panose="05050102010706020507" pitchFamily="18" charset="2"/>
              <a:buChar char=""/>
            </a:pPr>
            <a:r>
              <a:rPr lang="ar-EG" sz="1400" dirty="0">
                <a:solidFill>
                  <a:srgbClr val="000000"/>
                </a:solidFill>
                <a:ea typeface="Calibri" panose="020F0502020204030204" pitchFamily="34" charset="0"/>
                <a:cs typeface="Simplified Arabic" panose="02020603050405020304" pitchFamily="18" charset="-78"/>
              </a:rPr>
              <a:t> معامل ألفا للثبات لأبعاد </a:t>
            </a:r>
            <a:r>
              <a:rPr lang="ar-EG" sz="1400" dirty="0">
                <a:ea typeface="Calibri" panose="020F0502020204030204" pitchFamily="34" charset="0"/>
                <a:cs typeface="Simplified Arabic" panose="02020603050405020304" pitchFamily="18" charset="-78"/>
              </a:rPr>
              <a:t>ممارسات إدارة الموارد البشرية الاستراتيجية تتراوح بين </a:t>
            </a:r>
            <a:r>
              <a:rPr lang="ar-EG" sz="1400" dirty="0">
                <a:solidFill>
                  <a:srgbClr val="000000"/>
                </a:solidFill>
                <a:ea typeface="Calibri" panose="020F0502020204030204" pitchFamily="34" charset="0"/>
                <a:cs typeface="Simplified Arabic" panose="02020603050405020304" pitchFamily="18" charset="-78"/>
              </a:rPr>
              <a:t>(0.753، 0.836) ومعامل الصدق يساوى (0.868، 0.914)، ومعامل الثبات ألفا لأجمالي عبارات </a:t>
            </a:r>
            <a:r>
              <a:rPr lang="ar-EG" sz="1400" dirty="0">
                <a:ea typeface="Calibri" panose="020F0502020204030204" pitchFamily="34" charset="0"/>
                <a:cs typeface="Simplified Arabic" panose="02020603050405020304" pitchFamily="18" charset="-78"/>
              </a:rPr>
              <a:t>ممارسات إدارة الموارد البشرية الاستراتيجية </a:t>
            </a:r>
            <a:r>
              <a:rPr lang="ar-EG" sz="1400" dirty="0">
                <a:solidFill>
                  <a:srgbClr val="000000"/>
                </a:solidFill>
                <a:ea typeface="Calibri" panose="020F0502020204030204" pitchFamily="34" charset="0"/>
                <a:cs typeface="Simplified Arabic" panose="02020603050405020304" pitchFamily="18" charset="-78"/>
              </a:rPr>
              <a:t>(0.939) ومعامل الصدق يساوى (0.969) مما يشير الى أن التناسق الداخلي للعبارات يُعد مقبول بدرجة مرتفعة.</a:t>
            </a:r>
            <a:endParaRPr lang="en-US" sz="1400" dirty="0"/>
          </a:p>
          <a:p>
            <a:pPr marL="342900" lvl="0" indent="-342900" algn="justLow" rtl="1">
              <a:spcAft>
                <a:spcPts val="0"/>
              </a:spcAft>
              <a:buFont typeface="Symbol" panose="05050102010706020507" pitchFamily="18" charset="2"/>
              <a:buChar char=""/>
            </a:pPr>
            <a:r>
              <a:rPr lang="ar-EG" sz="1400" dirty="0">
                <a:solidFill>
                  <a:srgbClr val="000000"/>
                </a:solidFill>
                <a:ea typeface="Calibri" panose="020F0502020204030204" pitchFamily="34" charset="0"/>
                <a:cs typeface="Simplified Arabic" panose="02020603050405020304" pitchFamily="18" charset="-78"/>
              </a:rPr>
              <a:t> كذلك يتضح من الجدول أن معامل الثبات ألفا لأبعاد </a:t>
            </a:r>
            <a:r>
              <a:rPr lang="ar-EG" sz="1400" dirty="0">
                <a:ea typeface="Calibri" panose="020F0502020204030204" pitchFamily="34" charset="0"/>
                <a:cs typeface="Simplified Arabic" panose="02020603050405020304" pitchFamily="18" charset="-78"/>
              </a:rPr>
              <a:t>البراعة التنظيمية </a:t>
            </a:r>
            <a:r>
              <a:rPr lang="ar-EG" sz="1400" dirty="0">
                <a:solidFill>
                  <a:srgbClr val="000000"/>
                </a:solidFill>
                <a:ea typeface="Calibri" panose="020F0502020204030204" pitchFamily="34" charset="0"/>
                <a:cs typeface="Simplified Arabic" panose="02020603050405020304" pitchFamily="18" charset="-78"/>
              </a:rPr>
              <a:t>تساوى (</a:t>
            </a:r>
            <a:r>
              <a:rPr lang="ar-EG" sz="1400" dirty="0">
                <a:ea typeface="Calibri" panose="020F0502020204030204" pitchFamily="34" charset="0"/>
                <a:cs typeface="Simplified Arabic" panose="02020603050405020304" pitchFamily="18" charset="-78"/>
              </a:rPr>
              <a:t>0.794، 0.827</a:t>
            </a:r>
            <a:r>
              <a:rPr lang="ar-EG" sz="1400" dirty="0">
                <a:solidFill>
                  <a:srgbClr val="000000"/>
                </a:solidFill>
                <a:ea typeface="Calibri" panose="020F0502020204030204" pitchFamily="34" charset="0"/>
                <a:cs typeface="Simplified Arabic" panose="02020603050405020304" pitchFamily="18" charset="-78"/>
              </a:rPr>
              <a:t>) ومعامل الصدق لهما يساوى (</a:t>
            </a:r>
            <a:r>
              <a:rPr lang="ar-EG" sz="1400" dirty="0">
                <a:ea typeface="Calibri" panose="020F0502020204030204" pitchFamily="34" charset="0"/>
                <a:cs typeface="Simplified Arabic" panose="02020603050405020304" pitchFamily="18" charset="-78"/>
              </a:rPr>
              <a:t>0.891، 0.909</a:t>
            </a:r>
            <a:r>
              <a:rPr lang="ar-EG" sz="1400" dirty="0">
                <a:solidFill>
                  <a:srgbClr val="000000"/>
                </a:solidFill>
                <a:ea typeface="Calibri" panose="020F0502020204030204" pitchFamily="34" charset="0"/>
                <a:cs typeface="Simplified Arabic" panose="02020603050405020304" pitchFamily="18" charset="-78"/>
              </a:rPr>
              <a:t>)، معامل الثبات ألفا لأجمالي عبارات </a:t>
            </a:r>
            <a:r>
              <a:rPr lang="ar-EG" sz="1400" dirty="0">
                <a:ea typeface="Calibri" panose="020F0502020204030204" pitchFamily="34" charset="0"/>
                <a:cs typeface="Simplified Arabic" panose="02020603050405020304" pitchFamily="18" charset="-78"/>
              </a:rPr>
              <a:t>البراعة التنظيمية (0.891) ومعامل الصدق (0.944)</a:t>
            </a:r>
            <a:r>
              <a:rPr lang="ar-EG" sz="1400" dirty="0">
                <a:solidFill>
                  <a:srgbClr val="000000"/>
                </a:solidFill>
                <a:ea typeface="Calibri" panose="020F0502020204030204" pitchFamily="34" charset="0"/>
                <a:cs typeface="Simplified Arabic" panose="02020603050405020304" pitchFamily="18" charset="-78"/>
              </a:rPr>
              <a:t> مما يشير الى أن التناسق الداخلي للعبارات يُعد مقبولاً بدرجة مرتفعة</a:t>
            </a:r>
            <a:r>
              <a:rPr lang="en-US" sz="1400" dirty="0">
                <a:latin typeface="Times New Roman" panose="02020603050405020304" pitchFamily="18" charset="0"/>
                <a:ea typeface="Times New Roman" panose="02020603050405020304" pitchFamily="18" charset="0"/>
              </a:rPr>
              <a:t>.</a:t>
            </a:r>
            <a:endParaRPr lang="en-US" sz="1400" dirty="0"/>
          </a:p>
          <a:p>
            <a:pPr algn="justLow" rtl="1">
              <a:lnSpc>
                <a:spcPct val="150000"/>
              </a:lnSpc>
            </a:pPr>
            <a:r>
              <a:rPr lang="ar-EG" sz="1400" dirty="0" smtClean="0">
                <a:solidFill>
                  <a:srgbClr val="2D3956"/>
                </a:solidFill>
                <a:latin typeface="Alexandria" charset="0"/>
                <a:cs typeface="Alexandria" charset="0"/>
              </a:rPr>
              <a:t>.</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70490222"/>
      </p:ext>
    </p:extLst>
  </p:cSld>
  <p:clrMapOvr>
    <a:masterClrMapping/>
  </p:clrMapOvr>
  <mc:AlternateContent xmlns:mc="http://schemas.openxmlformats.org/markup-compatibility/2006" xmlns:p14="http://schemas.microsoft.com/office/powerpoint/2010/main">
    <mc:Choice Requires="p14">
      <p:transition spd="slow" p14:dur="2000" advTm="83027"/>
    </mc:Choice>
    <mc:Fallback xmlns="">
      <p:transition spd="slow" advTm="83027"/>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354099" y="566670"/>
            <a:ext cx="9837901" cy="5102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95568" y="1718083"/>
            <a:ext cx="5279922" cy="2123658"/>
          </a:xfrm>
          <a:prstGeom prst="rect">
            <a:avLst/>
          </a:prstGeom>
          <a:noFill/>
        </p:spPr>
        <p:txBody>
          <a:bodyPr wrap="square" rtlCol="0">
            <a:spAutoFit/>
          </a:bodyPr>
          <a:lstStyle/>
          <a:p>
            <a:pPr algn="justLow" rtl="1">
              <a:lnSpc>
                <a:spcPct val="150000"/>
              </a:lnSpc>
            </a:pPr>
            <a:r>
              <a:rPr lang="ar-EG" b="1" dirty="0" smtClean="0">
                <a:solidFill>
                  <a:srgbClr val="0070C0"/>
                </a:solidFill>
                <a:latin typeface="Alexandria" charset="0"/>
                <a:cs typeface="Alexandria" charset="0"/>
              </a:rPr>
              <a:t>خاتمة المحاضرة</a:t>
            </a:r>
            <a:r>
              <a:rPr lang="ar-EG" dirty="0" smtClean="0">
                <a:solidFill>
                  <a:srgbClr val="2D3956"/>
                </a:solidFill>
                <a:latin typeface="Alexandria" charset="0"/>
                <a:cs typeface="Alexandria" charset="0"/>
              </a:rPr>
              <a:t>:</a:t>
            </a:r>
          </a:p>
          <a:p>
            <a:pPr algn="justLow" rtl="1">
              <a:lnSpc>
                <a:spcPct val="150000"/>
              </a:lnSpc>
            </a:pPr>
            <a:r>
              <a:rPr lang="ar-EG" sz="1400" dirty="0" smtClean="0">
                <a:solidFill>
                  <a:srgbClr val="2D3956"/>
                </a:solidFill>
                <a:latin typeface="Alexandria" charset="0"/>
                <a:cs typeface="Alexandria" charset="0"/>
              </a:rPr>
              <a:t>تم خلال هذ المحاضرة استعراض مفهوم الاستقصاء ومزاياه وعيوبه وخطوات عمل الاستبانة وأخطاء شائعة في تصميم الاستبيان ومواصفات اعداد الاستبيان وأهميته وأنواعه وتصميمه وقواعد كتابته واخراجه وأساليب تطبيقه وخصائص الأداة البحثية الجيدة والعوامل المؤثرة في قياس الصدق وطرق قياس الصدق.</a:t>
            </a:r>
            <a:endParaRPr lang="ar-EG" sz="1400" dirty="0">
              <a:solidFill>
                <a:srgbClr val="2D3956"/>
              </a:solidFill>
              <a:latin typeface="Alexandria" charset="0"/>
              <a:cs typeface="Alexandria" charset="0"/>
            </a:endParaRPr>
          </a:p>
          <a:p>
            <a:pPr algn="justLow" rtl="1">
              <a:lnSpc>
                <a:spcPct val="150000"/>
              </a:lnSpc>
            </a:pPr>
            <a:r>
              <a:rPr lang="ar-EG" sz="1400" dirty="0" smtClean="0">
                <a:solidFill>
                  <a:srgbClr val="2D3956"/>
                </a:solidFill>
                <a:latin typeface="Alexandria" charset="0"/>
                <a:cs typeface="Alexandria" charset="0"/>
              </a:rPr>
              <a:t> .</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14271120"/>
      </p:ext>
    </p:extLst>
  </p:cSld>
  <p:clrMapOvr>
    <a:masterClrMapping/>
  </p:clrMapOvr>
  <mc:AlternateContent xmlns:mc="http://schemas.openxmlformats.org/markup-compatibility/2006" xmlns:p14="http://schemas.microsoft.com/office/powerpoint/2010/main">
    <mc:Choice Requires="p14">
      <p:transition spd="slow" p14:dur="2000" advTm="27303"/>
    </mc:Choice>
    <mc:Fallback xmlns="">
      <p:transition spd="slow" advTm="27303"/>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2308324"/>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المهمة المطلوبة </a:t>
            </a:r>
            <a:r>
              <a:rPr lang="ar-EG" dirty="0" smtClean="0">
                <a:solidFill>
                  <a:srgbClr val="2D3956"/>
                </a:solidFill>
                <a:latin typeface="Alexandria" charset="0"/>
                <a:cs typeface="Alexandria" charset="0"/>
              </a:rPr>
              <a:t>:</a:t>
            </a:r>
          </a:p>
          <a:p>
            <a:pPr algn="justLow" rtl="1">
              <a:lnSpc>
                <a:spcPct val="150000"/>
              </a:lnSpc>
            </a:pPr>
            <a:r>
              <a:rPr lang="ar-EG" sz="1400" dirty="0" smtClean="0">
                <a:solidFill>
                  <a:srgbClr val="2D3956"/>
                </a:solidFill>
                <a:latin typeface="Alexandria" charset="0"/>
                <a:cs typeface="Alexandria" charset="0"/>
              </a:rPr>
              <a:t>في ضوء دراستك لقائمة الاستقصاء، اعرض لمتغيرات الدراسة بأحد البحوث او الرسائل العلمية، موضحا كيف تمكن الباحث من قياسها، وما هي الأساليب التي اعتمد عليها الباحث لقياس صدقها وثباتها، على أن يتم عرض اجابتكم في صيغة ملف </a:t>
            </a:r>
            <a:r>
              <a:rPr lang="en-US" sz="1400" dirty="0" smtClean="0">
                <a:solidFill>
                  <a:srgbClr val="2D3956"/>
                </a:solidFill>
                <a:latin typeface="Alexandria" charset="0"/>
                <a:cs typeface="Alexandria" charset="0"/>
              </a:rPr>
              <a:t>PDF</a:t>
            </a:r>
            <a:r>
              <a:rPr lang="ar-EG" sz="1400" dirty="0" smtClean="0">
                <a:solidFill>
                  <a:srgbClr val="2D3956"/>
                </a:solidFill>
                <a:latin typeface="Alexandria" charset="0"/>
                <a:cs typeface="Alexandria" charset="0"/>
              </a:rPr>
              <a:t> وأيضا فيديو</a:t>
            </a:r>
            <a:r>
              <a:rPr lang="ar-EG" dirty="0" smtClean="0">
                <a:solidFill>
                  <a:srgbClr val="2D3956"/>
                </a:solidFill>
                <a:latin typeface="Alexandria" charset="0"/>
                <a:cs typeface="Alexandria" charset="0"/>
              </a:rPr>
              <a:t>. </a:t>
            </a:r>
            <a:r>
              <a:rPr lang="ar-EG" sz="1400" dirty="0" smtClean="0">
                <a:solidFill>
                  <a:srgbClr val="C00000"/>
                </a:solidFill>
                <a:latin typeface="Alexandria" charset="0"/>
                <a:cs typeface="Alexandria" charset="0"/>
              </a:rPr>
              <a:t>يرجى أن تكون إجاباتكم مجرد سرد لما ورد في البحث، ودون أي نقد تيسيرا عليكم</a:t>
            </a:r>
            <a:r>
              <a:rPr lang="ar-EG" sz="1400" dirty="0" smtClean="0">
                <a:solidFill>
                  <a:srgbClr val="00AEEF"/>
                </a:solidFill>
                <a:latin typeface="Alexandria" charset="0"/>
                <a:cs typeface="Alexandria" charset="0"/>
              </a:rPr>
              <a:t>. </a:t>
            </a:r>
          </a:p>
          <a:p>
            <a:pPr algn="justLow" rtl="1">
              <a:lnSpc>
                <a:spcPct val="150000"/>
              </a:lnSpc>
            </a:pPr>
            <a:r>
              <a:rPr lang="ar-EG" dirty="0" smtClean="0">
                <a:solidFill>
                  <a:srgbClr val="00AEEF"/>
                </a:solidFill>
                <a:latin typeface="Alexandria" charset="0"/>
                <a:cs typeface="Alexandria" charset="0"/>
              </a:rPr>
              <a:t>مع أطيب التمنيات لكم بالتوفيق،،</a:t>
            </a:r>
            <a:endParaRPr lang="en-US" dirty="0">
              <a:solidFill>
                <a:srgbClr val="00AEEF"/>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8951850"/>
      </p:ext>
    </p:extLst>
  </p:cSld>
  <p:clrMapOvr>
    <a:masterClrMapping/>
  </p:clrMapOvr>
  <mc:AlternateContent xmlns:mc="http://schemas.openxmlformats.org/markup-compatibility/2006" xmlns:p14="http://schemas.microsoft.com/office/powerpoint/2010/main">
    <mc:Choice Requires="p14">
      <p:transition spd="slow" p14:dur="2000" advTm="47158"/>
    </mc:Choice>
    <mc:Fallback xmlns="">
      <p:transition spd="slow" advTm="47158"/>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3831818"/>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المراجع </a:t>
            </a:r>
            <a:r>
              <a:rPr lang="ar-EG" dirty="0" smtClean="0">
                <a:solidFill>
                  <a:srgbClr val="2D3956"/>
                </a:solidFill>
                <a:latin typeface="Alexandria" charset="0"/>
                <a:cs typeface="Alexandria" charset="0"/>
              </a:rPr>
              <a:t>:</a:t>
            </a:r>
          </a:p>
          <a:p>
            <a:pPr marL="285750" indent="-285750" algn="justLow" rtl="1">
              <a:lnSpc>
                <a:spcPct val="150000"/>
              </a:lnSpc>
              <a:buFont typeface="Wingdings" panose="05000000000000000000" pitchFamily="2" charset="2"/>
              <a:buChar char="q"/>
            </a:pPr>
            <a:r>
              <a:rPr lang="ar-EG" dirty="0" smtClean="0">
                <a:solidFill>
                  <a:srgbClr val="2D3956"/>
                </a:solidFill>
                <a:latin typeface="Alexandria" charset="0"/>
                <a:cs typeface="Alexandria" charset="0"/>
              </a:rPr>
              <a:t>دياب، سهيل رزق.(2003). مناهج البحث العلمي. غزة: لم يحدد الناشر.</a:t>
            </a:r>
          </a:p>
          <a:p>
            <a:pPr marL="285750" indent="-285750" algn="justLow" rtl="1">
              <a:lnSpc>
                <a:spcPct val="150000"/>
              </a:lnSpc>
              <a:buFont typeface="Wingdings" panose="05000000000000000000" pitchFamily="2" charset="2"/>
              <a:buChar char="q"/>
            </a:pPr>
            <a:r>
              <a:rPr lang="ar-EG" dirty="0" smtClean="0">
                <a:solidFill>
                  <a:srgbClr val="2D3956"/>
                </a:solidFill>
                <a:latin typeface="Alexandria" charset="0"/>
                <a:cs typeface="Alexandria" charset="0"/>
              </a:rPr>
              <a:t>الحمداني، موفق وآخرون.(2005). مناهج البحث العلمي، الكتاب الأول، أساسيات البحث العلمي. عمان: جامعة عمان العربية للدراسات العليا.</a:t>
            </a:r>
          </a:p>
          <a:p>
            <a:pPr marL="285750" indent="-285750" algn="justLow" rtl="1">
              <a:lnSpc>
                <a:spcPct val="150000"/>
              </a:lnSpc>
              <a:buFont typeface="Wingdings" panose="05000000000000000000" pitchFamily="2" charset="2"/>
              <a:buChar char="q"/>
            </a:pPr>
            <a:r>
              <a:rPr lang="ar-EG" dirty="0" smtClean="0">
                <a:solidFill>
                  <a:srgbClr val="2D3956"/>
                </a:solidFill>
                <a:latin typeface="Alexandria" charset="0"/>
                <a:cs typeface="Alexandria" charset="0"/>
              </a:rPr>
              <a:t>بوحوش، عمار والذنيبات، محمد محمود. (2007). مناهج البحث العلمي وطرق اعداد البحوث. الجزائر: ديوان المطبوعات الجامعية.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23109465"/>
      </p:ext>
    </p:extLst>
  </p:cSld>
  <p:clrMapOvr>
    <a:masterClrMapping/>
  </p:clrMapOvr>
  <mc:AlternateContent xmlns:mc="http://schemas.openxmlformats.org/markup-compatibility/2006" xmlns:p14="http://schemas.microsoft.com/office/powerpoint/2010/main">
    <mc:Choice Requires="p14">
      <p:transition spd="slow" p14:dur="2000" advTm="10246"/>
    </mc:Choice>
    <mc:Fallback xmlns="">
      <p:transition spd="slow" advTm="10246"/>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3970318"/>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المراجع </a:t>
            </a:r>
            <a:r>
              <a:rPr lang="ar-EG" dirty="0" smtClean="0">
                <a:solidFill>
                  <a:srgbClr val="2D3956"/>
                </a:solidFill>
                <a:latin typeface="Alexandria" charset="0"/>
                <a:cs typeface="Alexandria" charset="0"/>
              </a:rPr>
              <a:t>:</a:t>
            </a:r>
          </a:p>
          <a:p>
            <a:pPr marL="285750" indent="-285750" algn="justLow" rtl="1">
              <a:lnSpc>
                <a:spcPct val="150000"/>
              </a:lnSpc>
              <a:buFont typeface="Wingdings" panose="05000000000000000000" pitchFamily="2" charset="2"/>
              <a:buChar char="q"/>
            </a:pPr>
            <a:r>
              <a:rPr lang="ar-EG" sz="1200" dirty="0" smtClean="0">
                <a:solidFill>
                  <a:srgbClr val="2D3956"/>
                </a:solidFill>
                <a:latin typeface="Alexandria" charset="0"/>
                <a:cs typeface="Alexandria" charset="0"/>
              </a:rPr>
              <a:t>عليان، ربحي مصطفي وغنيم، عثمان محمد. مناهج وأساليب البحث العلمي- النظرية والتطبيق. عمان: دار صاء للنشر والتوزيع، الطبعة الأولى.</a:t>
            </a:r>
          </a:p>
          <a:p>
            <a:pPr marL="285750" indent="-285750" algn="justLow">
              <a:lnSpc>
                <a:spcPct val="150000"/>
              </a:lnSpc>
              <a:buFont typeface="Wingdings" panose="05000000000000000000" pitchFamily="2" charset="2"/>
              <a:buChar char="q"/>
            </a:pPr>
            <a:r>
              <a:rPr lang="en-US" sz="1200" dirty="0">
                <a:solidFill>
                  <a:srgbClr val="2D3956"/>
                </a:solidFill>
                <a:latin typeface="Alexandria" charset="0"/>
                <a:cs typeface="Alexandria" charset="0"/>
              </a:rPr>
              <a:t>https://</a:t>
            </a:r>
            <a:r>
              <a:rPr lang="en-US" sz="1200" dirty="0" err="1">
                <a:solidFill>
                  <a:srgbClr val="2D3956"/>
                </a:solidFill>
                <a:latin typeface="Alexandria" charset="0"/>
                <a:cs typeface="Alexandria" charset="0"/>
              </a:rPr>
              <a:t>www.manaraa.com</a:t>
            </a:r>
            <a:r>
              <a:rPr lang="en-US" sz="1200" dirty="0">
                <a:solidFill>
                  <a:srgbClr val="2D3956"/>
                </a:solidFill>
                <a:latin typeface="Alexandria" charset="0"/>
                <a:cs typeface="Alexandria" charset="0"/>
              </a:rPr>
              <a:t>/post/5028/%</a:t>
            </a:r>
            <a:r>
              <a:rPr lang="en-US" sz="1200" dirty="0" err="1">
                <a:solidFill>
                  <a:srgbClr val="2D3956"/>
                </a:solidFill>
                <a:latin typeface="Alexandria" charset="0"/>
                <a:cs typeface="Alexandria" charset="0"/>
              </a:rPr>
              <a:t>D8%A7%D9%84%D8%A7%D8%B3%D8%AA%D8%A8%D9%8A%D8%A7%D9%86</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D8%A3%D9%86%D9%88%D8%A7%D8%B9%D9%87</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D9%88%D9%85%D9%85%D9%8A%D8%B2%D8%A7%D8%AA%D9%87</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D9%88%D8%B9%D9%8A%D9%88%D8%A8%D9%87?fbclid</a:t>
            </a:r>
            <a:r>
              <a:rPr lang="en-US" sz="1200" dirty="0">
                <a:solidFill>
                  <a:srgbClr val="2D3956"/>
                </a:solidFill>
                <a:latin typeface="Alexandria" charset="0"/>
                <a:cs typeface="Alexandria" charset="0"/>
              </a:rPr>
              <a:t>=IwY2xjawEXWyZleHRuA2FlbQIxMAABHdbxs9v5-f9gnvWFTYhKmvKksDGsRCx0RxHm3ixTKi-1OnQl0y0aj3X5xw_aem_n-nXkFTi5DW4IyBwivKKYw</a:t>
            </a:r>
            <a:endParaRPr lang="ar-EG" sz="1200" dirty="0" smtClean="0">
              <a:solidFill>
                <a:srgbClr val="2D3956"/>
              </a:solidFill>
              <a:latin typeface="Alexandria" charset="0"/>
              <a:cs typeface="Alexandria" charset="0"/>
            </a:endParaRPr>
          </a:p>
          <a:p>
            <a:pPr marL="285750" indent="-285750" algn="justLow" rtl="1">
              <a:lnSpc>
                <a:spcPct val="150000"/>
              </a:lnSpc>
              <a:buFont typeface="Wingdings" panose="05000000000000000000" pitchFamily="2" charset="2"/>
              <a:buChar char="q"/>
            </a:pPr>
            <a:endParaRPr lang="ar-EG" dirty="0" smtClean="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38176593"/>
      </p:ext>
    </p:extLst>
  </p:cSld>
  <p:clrMapOvr>
    <a:masterClrMapping/>
  </p:clrMapOvr>
  <mc:AlternateContent xmlns:mc="http://schemas.openxmlformats.org/markup-compatibility/2006" xmlns:p14="http://schemas.microsoft.com/office/powerpoint/2010/main">
    <mc:Choice Requires="p14">
      <p:transition spd="slow" p14:dur="2000" advTm="5348"/>
    </mc:Choice>
    <mc:Fallback xmlns="">
      <p:transition spd="slow" advTm="5348"/>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81062" y="1666568"/>
            <a:ext cx="5912913" cy="4224233"/>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المراجع </a:t>
            </a:r>
            <a:r>
              <a:rPr lang="ar-EG" dirty="0" smtClean="0">
                <a:solidFill>
                  <a:srgbClr val="2D3956"/>
                </a:solidFill>
                <a:latin typeface="Alexandria" charset="0"/>
                <a:cs typeface="Alexandria" charset="0"/>
              </a:rPr>
              <a:t>:</a:t>
            </a:r>
          </a:p>
          <a:p>
            <a:pPr marL="285750" indent="-285750" algn="justLow">
              <a:lnSpc>
                <a:spcPct val="150000"/>
              </a:lnSpc>
              <a:buFont typeface="Wingdings" panose="05000000000000000000" pitchFamily="2" charset="2"/>
              <a:buChar char="q"/>
            </a:pPr>
            <a:r>
              <a:rPr lang="en-US" sz="1200" dirty="0">
                <a:solidFill>
                  <a:srgbClr val="2D3956"/>
                </a:solidFill>
                <a:latin typeface="Alexandria" charset="0"/>
                <a:cs typeface="Alexandria" charset="0"/>
              </a:rPr>
              <a:t>https://</a:t>
            </a:r>
            <a:r>
              <a:rPr lang="en-US" sz="1200" dirty="0" err="1">
                <a:solidFill>
                  <a:srgbClr val="2D3956"/>
                </a:solidFill>
                <a:latin typeface="Alexandria" charset="0"/>
                <a:cs typeface="Alexandria" charset="0"/>
              </a:rPr>
              <a:t>e3arabi.com</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D8%A7%D8%B9%D9%84%D8%A7%D9%85</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D9%85%D8%A7</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D9%87%D9%8A</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D9%85%D8%B2%D8%A7%D9%8A%D8%A7</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D9%88%D8%B9%D9%8A%D9%88%D8%A8</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D8%A7%D9%84%D8%A7%D8%B3%D8%AA%D8%A8%D9%8A%D8%A7%D9%86%D8%9F</a:t>
            </a:r>
            <a:r>
              <a:rPr lang="en-US" sz="1200" dirty="0">
                <a:solidFill>
                  <a:srgbClr val="2D3956"/>
                </a:solidFill>
                <a:latin typeface="Alexandria" charset="0"/>
                <a:cs typeface="Alexandria" charset="0"/>
              </a:rPr>
              <a:t>/?</a:t>
            </a:r>
            <a:r>
              <a:rPr lang="en-US" sz="1200" dirty="0" err="1" smtClean="0">
                <a:solidFill>
                  <a:srgbClr val="2D3956"/>
                </a:solidFill>
                <a:latin typeface="Alexandria" charset="0"/>
                <a:cs typeface="Alexandria" charset="0"/>
              </a:rPr>
              <a:t>fbclid</a:t>
            </a:r>
            <a:r>
              <a:rPr lang="en-US" sz="1200" dirty="0" smtClean="0">
                <a:solidFill>
                  <a:srgbClr val="2D3956"/>
                </a:solidFill>
                <a:latin typeface="Alexandria" charset="0"/>
                <a:cs typeface="Alexandria" charset="0"/>
              </a:rPr>
              <a:t>=IwY2xjawEXWz5leHRuA2FlbQIxMAABHe0pNI8mW1x-Kg1X6qf0xmrWKWRIEgB3BBPKn3B7KTMjkQKMVJ9IXtqNJg_aem_c1rTPzB4JkJpgyEQhqF9Jg</a:t>
            </a:r>
          </a:p>
          <a:p>
            <a:pPr marL="285750" indent="-285750" algn="justLow">
              <a:lnSpc>
                <a:spcPct val="150000"/>
              </a:lnSpc>
              <a:buFont typeface="Wingdings" panose="05000000000000000000" pitchFamily="2" charset="2"/>
              <a:buChar char="q"/>
            </a:pPr>
            <a:r>
              <a:rPr lang="en-US" sz="1100" dirty="0">
                <a:solidFill>
                  <a:srgbClr val="2D3956"/>
                </a:solidFill>
                <a:latin typeface="Alexandria" charset="0"/>
                <a:cs typeface="Alexandria" charset="0"/>
              </a:rPr>
              <a:t>https://</a:t>
            </a:r>
            <a:r>
              <a:rPr lang="en-US" sz="1100" dirty="0" err="1">
                <a:solidFill>
                  <a:srgbClr val="2D3956"/>
                </a:solidFill>
                <a:latin typeface="Alexandria" charset="0"/>
                <a:cs typeface="Alexandria" charset="0"/>
              </a:rPr>
              <a:t>www.bts-academy.com</a:t>
            </a:r>
            <a:r>
              <a:rPr lang="en-US" sz="1100" dirty="0">
                <a:solidFill>
                  <a:srgbClr val="2D3956"/>
                </a:solidFill>
                <a:latin typeface="Alexandria" charset="0"/>
                <a:cs typeface="Alexandria" charset="0"/>
              </a:rPr>
              <a:t>/</a:t>
            </a:r>
            <a:r>
              <a:rPr lang="en-US" sz="1100" dirty="0" err="1">
                <a:solidFill>
                  <a:srgbClr val="2D3956"/>
                </a:solidFill>
                <a:latin typeface="Alexandria" charset="0"/>
                <a:cs typeface="Alexandria" charset="0"/>
              </a:rPr>
              <a:t>blog_det.php?page</a:t>
            </a:r>
            <a:r>
              <a:rPr lang="en-US" sz="1100" dirty="0">
                <a:solidFill>
                  <a:srgbClr val="2D3956"/>
                </a:solidFill>
                <a:latin typeface="Alexandria" charset="0"/>
                <a:cs typeface="Alexandria" charset="0"/>
              </a:rPr>
              <a:t>=</a:t>
            </a:r>
            <a:r>
              <a:rPr lang="en-US" sz="1100" dirty="0" err="1">
                <a:solidFill>
                  <a:srgbClr val="2D3956"/>
                </a:solidFill>
                <a:latin typeface="Alexandria" charset="0"/>
                <a:cs typeface="Alexandria" charset="0"/>
              </a:rPr>
              <a:t>391&amp;title</a:t>
            </a:r>
            <a:r>
              <a:rPr lang="en-US" sz="1100" dirty="0">
                <a:solidFill>
                  <a:srgbClr val="2D3956"/>
                </a:solidFill>
                <a:latin typeface="Alexandria" charset="0"/>
                <a:cs typeface="Alexandria" charset="0"/>
              </a:rPr>
              <a:t>=%D9%85%D9%88%D8%A7%D8%B5%D9%81%D8%A7%D8%AA_%D8%A5%D8%B9%D8%AF%D8%A7%D8%AF_%D8%A7%D9%84%D8%A7%D8%B3%D8%AA%D8%A8%D9%8A%D8%A7%D9%86_%D9%88%D8%A3%D9%87%D9%85%D9%8A%D8%AA%D9%87%C2%A0&amp;fbclid=IwY2xjawEXW0JleHRuA2FlbQIxMAABHZ8k30MW7MOHWlj0_SPeCEgM5K-3KimJt-c1Y1NRrU37xHuslF-Q15dz-Q_aem_JW6meX7wOVKlm1q8uRIIhA</a:t>
            </a:r>
            <a:endParaRPr lang="ar-EG" sz="1100" dirty="0" smtClean="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80444887"/>
      </p:ext>
    </p:extLst>
  </p:cSld>
  <p:clrMapOvr>
    <a:masterClrMapping/>
  </p:clrMapOvr>
  <mc:AlternateContent xmlns:mc="http://schemas.openxmlformats.org/markup-compatibility/2006" xmlns:p14="http://schemas.microsoft.com/office/powerpoint/2010/main">
    <mc:Choice Requires="p14">
      <p:transition spd="slow" p14:dur="2000" advTm="50672"/>
    </mc:Choice>
    <mc:Fallback xmlns="">
      <p:transition spd="slow" advTm="50672"/>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81062" y="1666568"/>
            <a:ext cx="5912913" cy="3554819"/>
          </a:xfrm>
          <a:prstGeom prst="rect">
            <a:avLst/>
          </a:prstGeom>
          <a:noFill/>
        </p:spPr>
        <p:txBody>
          <a:bodyPr wrap="square" rtlCol="0">
            <a:spAutoFit/>
          </a:bodyPr>
          <a:lstStyle/>
          <a:p>
            <a:pPr algn="justLow" rtl="1">
              <a:lnSpc>
                <a:spcPct val="150000"/>
              </a:lnSpc>
            </a:pPr>
            <a:r>
              <a:rPr lang="ar-EG" b="1" dirty="0" smtClean="0">
                <a:solidFill>
                  <a:srgbClr val="00AEEF"/>
                </a:solidFill>
                <a:latin typeface="Alexandria" charset="0"/>
                <a:cs typeface="Alexandria" charset="0"/>
              </a:rPr>
              <a:t>المراجع </a:t>
            </a:r>
            <a:r>
              <a:rPr lang="ar-EG" dirty="0" smtClean="0">
                <a:solidFill>
                  <a:srgbClr val="2D3956"/>
                </a:solidFill>
                <a:latin typeface="Alexandria" charset="0"/>
                <a:cs typeface="Alexandria" charset="0"/>
              </a:rPr>
              <a:t>:</a:t>
            </a:r>
          </a:p>
          <a:p>
            <a:pPr marL="285750" indent="-285750" algn="justLow">
              <a:lnSpc>
                <a:spcPct val="150000"/>
              </a:lnSpc>
              <a:buFont typeface="Wingdings" panose="05000000000000000000" pitchFamily="2" charset="2"/>
              <a:buChar char="q"/>
            </a:pPr>
            <a:r>
              <a:rPr lang="en-US" sz="1200" dirty="0">
                <a:solidFill>
                  <a:srgbClr val="2D3956"/>
                </a:solidFill>
                <a:latin typeface="Alexandria" charset="0"/>
                <a:cs typeface="Alexandria" charset="0"/>
                <a:hlinkClick r:id="rId2"/>
              </a:rPr>
              <a:t>https://</a:t>
            </a:r>
            <a:r>
              <a:rPr lang="en-US" sz="1200" dirty="0" err="1">
                <a:solidFill>
                  <a:srgbClr val="2D3956"/>
                </a:solidFill>
                <a:latin typeface="Alexandria" charset="0"/>
                <a:cs typeface="Alexandria" charset="0"/>
                <a:hlinkClick r:id="rId2"/>
              </a:rPr>
              <a:t>mawdoo3.com</a:t>
            </a:r>
            <a:r>
              <a:rPr lang="en-US" sz="1200" dirty="0">
                <a:solidFill>
                  <a:srgbClr val="2D3956"/>
                </a:solidFill>
                <a:latin typeface="Alexandria" charset="0"/>
                <a:cs typeface="Alexandria" charset="0"/>
                <a:hlinkClick r:id="rId2"/>
              </a:rPr>
              <a:t>/%D8%A7%D9%84%D8%B5%D8%AF%D9%82_%D9%88%D8%A7%D9%84%D8%AB%D8%A8%D8%A7%D8%AA_%D9%81%D9%8A_%D8%A7%D9%84%D8%A8%D8%AD%D8%AB_%</a:t>
            </a:r>
            <a:r>
              <a:rPr lang="en-US" sz="1200" dirty="0" smtClean="0">
                <a:solidFill>
                  <a:srgbClr val="2D3956"/>
                </a:solidFill>
                <a:latin typeface="Alexandria" charset="0"/>
                <a:cs typeface="Alexandria" charset="0"/>
                <a:hlinkClick r:id="rId2"/>
              </a:rPr>
              <a:t>D8%A7%D9%84%D8%B9%D9%84%D9%85%D9%8A?fbclid=IwY2xjawEXW0lleHRuA2FlbQIxMAABHcfhzISxzp5M1K_U_xq5c7oLO8uHxwN-</a:t>
            </a:r>
            <a:r>
              <a:rPr lang="en-US" sz="1200" dirty="0" smtClean="0">
                <a:solidFill>
                  <a:srgbClr val="2D3956"/>
                </a:solidFill>
                <a:latin typeface="Alexandria" charset="0"/>
                <a:cs typeface="Alexandria" charset="0"/>
              </a:rPr>
              <a:t>OBwJUJWf</a:t>
            </a:r>
          </a:p>
          <a:p>
            <a:pPr marL="285750" indent="-285750" algn="justLow">
              <a:lnSpc>
                <a:spcPct val="150000"/>
              </a:lnSpc>
              <a:buFont typeface="Wingdings" panose="05000000000000000000" pitchFamily="2" charset="2"/>
              <a:buChar char="q"/>
            </a:pPr>
            <a:r>
              <a:rPr lang="en-US" sz="1200" dirty="0" smtClean="0">
                <a:solidFill>
                  <a:srgbClr val="2D3956"/>
                </a:solidFill>
                <a:latin typeface="Alexandria" charset="0"/>
                <a:cs typeface="Alexandria" charset="0"/>
              </a:rPr>
              <a:t>https</a:t>
            </a:r>
            <a:r>
              <a:rPr lang="en-US" sz="1200" dirty="0">
                <a:solidFill>
                  <a:srgbClr val="2D3956"/>
                </a:solidFill>
                <a:latin typeface="Alexandria" charset="0"/>
                <a:cs typeface="Alexandria" charset="0"/>
              </a:rPr>
              <a:t>://</a:t>
            </a:r>
            <a:r>
              <a:rPr lang="en-US" sz="1200" dirty="0" err="1" smtClean="0">
                <a:solidFill>
                  <a:srgbClr val="2D3956"/>
                </a:solidFill>
                <a:latin typeface="Alexandria" charset="0"/>
                <a:cs typeface="Alexandria" charset="0"/>
              </a:rPr>
              <a:t>www.btsacademy.com</a:t>
            </a:r>
            <a:r>
              <a:rPr lang="en-US" sz="1200" dirty="0" smtClean="0">
                <a:solidFill>
                  <a:srgbClr val="2D3956"/>
                </a:solidFill>
                <a:latin typeface="Alexandria" charset="0"/>
                <a:cs typeface="Alexandria" charset="0"/>
              </a:rPr>
              <a:t>/</a:t>
            </a:r>
            <a:r>
              <a:rPr lang="en-US" sz="1200" dirty="0" err="1" smtClean="0">
                <a:solidFill>
                  <a:srgbClr val="2D3956"/>
                </a:solidFill>
                <a:latin typeface="Alexandria" charset="0"/>
                <a:cs typeface="Alexandria" charset="0"/>
              </a:rPr>
              <a:t>blog_det.php?page</a:t>
            </a:r>
            <a:r>
              <a:rPr lang="en-US" sz="1200" dirty="0" smtClean="0">
                <a:solidFill>
                  <a:srgbClr val="2D3956"/>
                </a:solidFill>
                <a:latin typeface="Alexandria" charset="0"/>
                <a:cs typeface="Alexandria" charset="0"/>
              </a:rPr>
              <a:t>=</a:t>
            </a:r>
            <a:r>
              <a:rPr lang="en-US" sz="1200" dirty="0" err="1" smtClean="0">
                <a:solidFill>
                  <a:srgbClr val="2D3956"/>
                </a:solidFill>
                <a:latin typeface="Alexandria" charset="0"/>
                <a:cs typeface="Alexandria" charset="0"/>
              </a:rPr>
              <a:t>191&amp;title</a:t>
            </a:r>
            <a:r>
              <a:rPr lang="en-US" sz="1200" dirty="0">
                <a:solidFill>
                  <a:srgbClr val="2D3956"/>
                </a:solidFill>
                <a:latin typeface="Alexandria" charset="0"/>
                <a:cs typeface="Alexandria" charset="0"/>
              </a:rPr>
              <a:t>=%</a:t>
            </a:r>
            <a:r>
              <a:rPr lang="en-US" sz="1200" dirty="0" err="1">
                <a:solidFill>
                  <a:srgbClr val="2D3956"/>
                </a:solidFill>
                <a:latin typeface="Alexandria" charset="0"/>
                <a:cs typeface="Alexandria" charset="0"/>
              </a:rPr>
              <a:t>D8%A7%D9%84%D8%B5%D8%AF%D9%82</a:t>
            </a:r>
            <a:r>
              <a:rPr lang="en-US" sz="1200" dirty="0">
                <a:solidFill>
                  <a:srgbClr val="2D3956"/>
                </a:solidFill>
                <a:latin typeface="Alexandria" charset="0"/>
                <a:cs typeface="Alexandria" charset="0"/>
              </a:rPr>
              <a:t>+_%</a:t>
            </a:r>
            <a:r>
              <a:rPr lang="en-US" sz="1200" dirty="0" err="1">
                <a:solidFill>
                  <a:srgbClr val="2D3956"/>
                </a:solidFill>
                <a:latin typeface="Alexandria" charset="0"/>
                <a:cs typeface="Alexandria" charset="0"/>
              </a:rPr>
              <a:t>D9%88%D8%A7%D9%84%D8%AB%D8%A8%D8%A7%D8%AA</a:t>
            </a:r>
            <a:r>
              <a:rPr lang="en-US" sz="1200" dirty="0">
                <a:solidFill>
                  <a:srgbClr val="2D3956"/>
                </a:solidFill>
                <a:latin typeface="Alexandria" charset="0"/>
                <a:cs typeface="Alexandria" charset="0"/>
              </a:rPr>
              <a:t>+_%</a:t>
            </a:r>
            <a:r>
              <a:rPr lang="en-US" sz="1200" dirty="0" err="1">
                <a:solidFill>
                  <a:srgbClr val="2D3956"/>
                </a:solidFill>
                <a:latin typeface="Alexandria" charset="0"/>
                <a:cs typeface="Alexandria" charset="0"/>
              </a:rPr>
              <a:t>D9%81%D9%8A</a:t>
            </a:r>
            <a:r>
              <a:rPr lang="en-US" sz="1200" dirty="0">
                <a:solidFill>
                  <a:srgbClr val="2D3956"/>
                </a:solidFill>
                <a:latin typeface="Alexandria" charset="0"/>
                <a:cs typeface="Alexandria" charset="0"/>
              </a:rPr>
              <a:t>+_%</a:t>
            </a:r>
            <a:r>
              <a:rPr lang="en-US" sz="1200" dirty="0" err="1">
                <a:solidFill>
                  <a:srgbClr val="2D3956"/>
                </a:solidFill>
                <a:latin typeface="Alexandria" charset="0"/>
                <a:cs typeface="Alexandria" charset="0"/>
              </a:rPr>
              <a:t>D8%A7%D9%84%D8%A8%D8%AD%D8%AB</a:t>
            </a:r>
            <a:r>
              <a:rPr lang="en-US" sz="1200" dirty="0">
                <a:solidFill>
                  <a:srgbClr val="2D3956"/>
                </a:solidFill>
                <a:latin typeface="Alexandria" charset="0"/>
                <a:cs typeface="Alexandria" charset="0"/>
              </a:rPr>
              <a:t>+_%</a:t>
            </a:r>
            <a:r>
              <a:rPr lang="en-US" sz="1200" dirty="0" err="1">
                <a:solidFill>
                  <a:srgbClr val="2D3956"/>
                </a:solidFill>
                <a:latin typeface="Alexandria" charset="0"/>
                <a:cs typeface="Alexandria" charset="0"/>
              </a:rPr>
              <a:t>D8%A7%D9%84%D8%B9%D9%84%D9%85%D9%8A&amp;fbclid</a:t>
            </a:r>
            <a:r>
              <a:rPr lang="en-US" sz="1200" dirty="0">
                <a:solidFill>
                  <a:srgbClr val="2D3956"/>
                </a:solidFill>
                <a:latin typeface="Alexandria" charset="0"/>
                <a:cs typeface="Alexandria" charset="0"/>
              </a:rPr>
              <a:t>=IwY2xjawEXW09leHRuA2FlbQIxMAABHcfhzISxzp5M1K_U_xq5c7oLO8uHxwN-OBwJUJWf-b7GInXSLgH3OhBAhA_aem_O7tsqWxkR5u0ezoDGyuFCg</a:t>
            </a:r>
            <a:endParaRPr lang="ar-EG" sz="1100" dirty="0" smtClean="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25674195"/>
      </p:ext>
    </p:extLst>
  </p:cSld>
  <p:clrMapOvr>
    <a:masterClrMapping/>
  </p:clrMapOvr>
  <mc:AlternateContent xmlns:mc="http://schemas.openxmlformats.org/markup-compatibility/2006" xmlns:p14="http://schemas.microsoft.com/office/powerpoint/2010/main">
    <mc:Choice Requires="p14">
      <p:transition spd="slow" p14:dur="2000" advTm="50672"/>
    </mc:Choice>
    <mc:Fallback xmlns="">
      <p:transition spd="slow" advTm="50672"/>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prstClr val="white"/>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4221566017"/>
      </p:ext>
    </p:extLst>
  </p:cSld>
  <p:clrMapOvr>
    <a:masterClrMapping/>
  </p:clrMapOvr>
  <mc:AlternateContent xmlns:mc="http://schemas.openxmlformats.org/markup-compatibility/2006" xmlns:p14="http://schemas.microsoft.com/office/powerpoint/2010/main">
    <mc:Choice Requires="p14">
      <p:transition spd="slow" p14:dur="2000" advTm="3514"/>
    </mc:Choice>
    <mc:Fallback xmlns="">
      <p:transition spd="slow" advTm="3514"/>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2F7E9D95-D5C9-42E7-840C-AA0656FBF3C0}"/>
</file>

<file path=customXml/itemProps3.xml><?xml version="1.0" encoding="utf-8"?>
<ds:datastoreItem xmlns:ds="http://schemas.openxmlformats.org/officeDocument/2006/customXml" ds:itemID="{ACC9A911-23AF-4D6B-960B-1A780C58D828}">
  <ds:schemaRefs>
    <ds:schemaRef ds:uri="http://schemas.openxmlformats.org/package/2006/metadata/core-properties"/>
    <ds:schemaRef ds:uri="688354b5-287c-4cda-825e-1d7935aea40e"/>
    <ds:schemaRef ds:uri="http://purl.org/dc/elements/1.1/"/>
    <ds:schemaRef ds:uri="http://schemas.microsoft.com/office/infopath/2007/PartnerControls"/>
    <ds:schemaRef ds:uri="http://schemas.microsoft.com/office/2006/metadata/properties"/>
    <ds:schemaRef ds:uri="http://www.w3.org/XML/1998/namespace"/>
    <ds:schemaRef ds:uri="http://schemas.microsoft.com/office/2006/documentManagement/types"/>
    <ds:schemaRef ds:uri="aca13214-df29-4e3c-a050-857c0bf7bd8e"/>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8734262</TotalTime>
  <Words>5355</Words>
  <Application>Microsoft Office PowerPoint</Application>
  <PresentationFormat>Widescreen</PresentationFormat>
  <Paragraphs>429</Paragraphs>
  <Slides>48</Slides>
  <Notes>7</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48</vt:i4>
      </vt:variant>
    </vt:vector>
  </HeadingPairs>
  <TitlesOfParts>
    <vt:vector size="59" baseType="lpstr">
      <vt:lpstr>Alexandria</vt:lpstr>
      <vt:lpstr>Arial</vt:lpstr>
      <vt:lpstr>Calibri</vt:lpstr>
      <vt:lpstr>Calibri Light</vt:lpstr>
      <vt:lpstr>Roboto Light</vt:lpstr>
      <vt:lpstr>Simplified Arabic</vt:lpstr>
      <vt:lpstr>Symbol</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4B</cp:lastModifiedBy>
  <cp:revision>712</cp:revision>
  <dcterms:created xsi:type="dcterms:W3CDTF">2023-04-29T09:08:00Z</dcterms:created>
  <dcterms:modified xsi:type="dcterms:W3CDTF">2024-08-01T20:27:02Z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