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64"/>
  </p:notesMasterIdLst>
  <p:sldIdLst>
    <p:sldId id="480" r:id="rId5"/>
    <p:sldId id="535" r:id="rId6"/>
    <p:sldId id="256" r:id="rId7"/>
    <p:sldId id="558" r:id="rId8"/>
    <p:sldId id="720" r:id="rId9"/>
    <p:sldId id="721" r:id="rId10"/>
    <p:sldId id="722" r:id="rId11"/>
    <p:sldId id="723" r:id="rId12"/>
    <p:sldId id="724" r:id="rId13"/>
    <p:sldId id="725" r:id="rId14"/>
    <p:sldId id="727" r:id="rId15"/>
    <p:sldId id="726" r:id="rId16"/>
    <p:sldId id="728" r:id="rId17"/>
    <p:sldId id="729" r:id="rId18"/>
    <p:sldId id="730" r:id="rId19"/>
    <p:sldId id="731" r:id="rId20"/>
    <p:sldId id="732" r:id="rId21"/>
    <p:sldId id="733" r:id="rId22"/>
    <p:sldId id="734" r:id="rId23"/>
    <p:sldId id="735" r:id="rId24"/>
    <p:sldId id="736" r:id="rId25"/>
    <p:sldId id="737" r:id="rId26"/>
    <p:sldId id="738" r:id="rId27"/>
    <p:sldId id="744" r:id="rId28"/>
    <p:sldId id="745" r:id="rId29"/>
    <p:sldId id="739" r:id="rId30"/>
    <p:sldId id="740" r:id="rId31"/>
    <p:sldId id="741" r:id="rId32"/>
    <p:sldId id="743" r:id="rId33"/>
    <p:sldId id="742" r:id="rId34"/>
    <p:sldId id="746" r:id="rId35"/>
    <p:sldId id="747" r:id="rId36"/>
    <p:sldId id="748" r:id="rId37"/>
    <p:sldId id="749" r:id="rId38"/>
    <p:sldId id="750" r:id="rId39"/>
    <p:sldId id="751" r:id="rId40"/>
    <p:sldId id="752" r:id="rId41"/>
    <p:sldId id="756" r:id="rId42"/>
    <p:sldId id="753" r:id="rId43"/>
    <p:sldId id="754" r:id="rId44"/>
    <p:sldId id="755" r:id="rId45"/>
    <p:sldId id="757" r:id="rId46"/>
    <p:sldId id="758" r:id="rId47"/>
    <p:sldId id="759" r:id="rId48"/>
    <p:sldId id="760" r:id="rId49"/>
    <p:sldId id="761" r:id="rId50"/>
    <p:sldId id="762" r:id="rId51"/>
    <p:sldId id="763" r:id="rId52"/>
    <p:sldId id="764" r:id="rId53"/>
    <p:sldId id="765" r:id="rId54"/>
    <p:sldId id="766" r:id="rId55"/>
    <p:sldId id="767" r:id="rId56"/>
    <p:sldId id="768" r:id="rId57"/>
    <p:sldId id="769" r:id="rId58"/>
    <p:sldId id="770" r:id="rId59"/>
    <p:sldId id="771" r:id="rId60"/>
    <p:sldId id="772" r:id="rId61"/>
    <p:sldId id="773" r:id="rId62"/>
    <p:sldId id="349" r:id="rId63"/>
  </p:sldIdLst>
  <p:sldSz cx="12192000" cy="6858000"/>
  <p:notesSz cx="6858000" cy="9144000"/>
  <p:embeddedFontLst>
    <p:embeddedFont>
      <p:font typeface="Alexandria" pitchFamily="2" charset="-78"/>
      <p:regular r:id="rId65"/>
      <p:bold r:id="rId66"/>
    </p:embeddedFont>
    <p:embeddedFont>
      <p:font typeface="Alexandria Black" pitchFamily="2" charset="-78"/>
      <p:bold r:id="rId67"/>
    </p:embeddedFont>
    <p:embeddedFont>
      <p:font typeface="Alexandria Light" pitchFamily="2" charset="-78"/>
      <p:regular r:id="rId6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256"/>
            <p14:sldId id="558"/>
            <p14:sldId id="720"/>
            <p14:sldId id="721"/>
            <p14:sldId id="722"/>
            <p14:sldId id="723"/>
            <p14:sldId id="724"/>
            <p14:sldId id="725"/>
            <p14:sldId id="727"/>
            <p14:sldId id="726"/>
            <p14:sldId id="728"/>
            <p14:sldId id="729"/>
            <p14:sldId id="730"/>
            <p14:sldId id="731"/>
            <p14:sldId id="732"/>
            <p14:sldId id="733"/>
            <p14:sldId id="734"/>
            <p14:sldId id="735"/>
            <p14:sldId id="736"/>
            <p14:sldId id="737"/>
            <p14:sldId id="738"/>
            <p14:sldId id="744"/>
            <p14:sldId id="745"/>
            <p14:sldId id="739"/>
            <p14:sldId id="740"/>
            <p14:sldId id="741"/>
            <p14:sldId id="743"/>
            <p14:sldId id="742"/>
            <p14:sldId id="746"/>
            <p14:sldId id="747"/>
            <p14:sldId id="748"/>
            <p14:sldId id="749"/>
            <p14:sldId id="750"/>
            <p14:sldId id="751"/>
            <p14:sldId id="752"/>
            <p14:sldId id="756"/>
            <p14:sldId id="753"/>
            <p14:sldId id="754"/>
            <p14:sldId id="755"/>
            <p14:sldId id="757"/>
            <p14:sldId id="758"/>
            <p14:sldId id="759"/>
            <p14:sldId id="760"/>
            <p14:sldId id="761"/>
            <p14:sldId id="762"/>
            <p14:sldId id="763"/>
            <p14:sldId id="764"/>
            <p14:sldId id="765"/>
            <p14:sldId id="766"/>
            <p14:sldId id="767"/>
            <p14:sldId id="768"/>
            <p14:sldId id="769"/>
            <p14:sldId id="770"/>
            <p14:sldId id="771"/>
            <p14:sldId id="772"/>
            <p14:sldId id="7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38" autoAdjust="0"/>
    <p:restoredTop sz="94660"/>
  </p:normalViewPr>
  <p:slideViewPr>
    <p:cSldViewPr snapToGrid="0">
      <p:cViewPr varScale="1">
        <p:scale>
          <a:sx n="74" d="100"/>
          <a:sy n="74" d="100"/>
        </p:scale>
        <p:origin x="77" y="1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font" Target="fonts/font2.fntdata"/><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3.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font" Target="fonts/font1.fntdata"/><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20476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E9D39-D2F0-3BB6-0CCF-E665269487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4D2DE0-6F4B-AB7C-5A57-948160C86E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023CCE-A3D4-BC44-4708-329B191B0B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ECA160-F583-2C26-080F-CFF35E8F486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09586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1027A-79A6-6B86-38B9-86F4FAD84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F7315E-817B-AFCF-6CC9-B28B7D7D6D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19FEB1-7B13-F965-C48F-10AB1343C9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61622E-AA36-0BCC-B3AD-445B76665DB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00372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982A05-BF2F-CD4F-C80E-96379A50EF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BDEB8D-EB84-FC0B-5954-EC65E1926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34D7AD-F596-D867-4F50-306723DEA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97F9A7-BEBB-7296-2620-34645622B367}"/>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494679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F3314-3B35-7F0B-A1D3-47CC81574F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C15583-2DA4-2789-F634-9A52F233CC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9DBFB-2697-B728-6AA1-CCC505A9A1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A312D8-B982-9883-EF04-9249D9AB8116}"/>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20452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5B95E-80CE-D748-1C25-84F9769709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10771E-0117-5DE4-5023-C7568A2E32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35FE87-44AC-4087-619D-80C2A779B1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6CEDFA-42C3-9280-5F7B-FC5727C1BB66}"/>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678139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7CEA9-A361-BCCC-F354-725A510DE1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F36353-FB6D-33FA-5FD8-F5CFDB6D51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CC2345-A46E-797C-DB3C-9A1E57FC0E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6FAC46-621F-C51C-9841-CD7E5AF00277}"/>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0918124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C5596-40A1-0149-10AF-AE486625DC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09E19D-6193-FC2D-D614-021C2ACC22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38523F-BB38-611D-FFB2-77E8559E89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FC6FFC-765C-8023-2CCB-90C7B71A4524}"/>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6872090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E7B76-0FA1-9934-888F-CF31A4FBBF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C56ADE-36D3-33A7-AFDF-B817B8EEC8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AC9C5C-E797-6D60-E86A-A8980525C6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AB14E7-F839-D00E-CFCC-EBE2558A21CB}"/>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43228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4/17/2025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4/17/2025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4/17/2025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4/17/2025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4/17/2025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4/17/2025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4/17/2025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4/17/2025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4/17/2025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4/17/2025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4/17/2025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4/17/2025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3.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ar-SA"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cstate="print">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E7CF6-4B4D-82E9-4EC8-4A2A0850CD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FD5353-4458-56D8-4282-60FDF9C73F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95037A0-8601-C35B-0550-0BEED844593F}"/>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54E3C3-77F6-BE0C-AD9C-35C6468C20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0D6C5C-D9C9-563D-B6D1-7BA39D94941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6FC44118-8A1B-EE09-7554-DD7EADBA89E3}"/>
              </a:ext>
            </a:extLst>
          </p:cNvPr>
          <p:cNvSpPr txBox="1"/>
          <p:nvPr/>
        </p:nvSpPr>
        <p:spPr>
          <a:xfrm>
            <a:off x="6729323" y="692369"/>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الكتابة التجارية والمهنية</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DEE7D0F-7FE5-C285-A9B1-D179AE04285E}"/>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9</a:t>
            </a:r>
            <a:r>
              <a:rPr lang="en-US" sz="2400" dirty="0">
                <a:latin typeface="Alexandria" pitchFamily="2" charset="-78"/>
                <a:ea typeface="Times New Roman" panose="02020603050405020304" pitchFamily="18" charset="0"/>
                <a:cs typeface="Alexandria" pitchFamily="2" charset="-78"/>
              </a:rPr>
              <a:t>: Business and Professional Writing</a:t>
            </a:r>
          </a:p>
        </p:txBody>
      </p:sp>
      <p:sp>
        <p:nvSpPr>
          <p:cNvPr id="8" name="Rectangle: Rounded Corners 7">
            <a:extLst>
              <a:ext uri="{FF2B5EF4-FFF2-40B4-BE49-F238E27FC236}">
                <a16:creationId xmlns:a16="http://schemas.microsoft.com/office/drawing/2014/main" id="{CED1036C-72F9-E51E-FE2D-171844CCF3C9}"/>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C7FEEA-4660-7BEC-8E39-6BFC530A228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التاسع: </a:t>
            </a:r>
            <a:r>
              <a:rPr lang="ar-SA" sz="2400" dirty="0">
                <a:latin typeface="Alexandria" pitchFamily="2" charset="-78"/>
                <a:ea typeface="Times New Roman" panose="02020603050405020304" pitchFamily="18" charset="0"/>
                <a:cs typeface="Alexandria" pitchFamily="2" charset="-78"/>
              </a:rPr>
              <a:t>الكتابة التجارية والمهنية</a:t>
            </a:r>
            <a:endParaRPr lang="en-US" sz="2400" dirty="0">
              <a:latin typeface="Alexandria" pitchFamily="2" charset="-78"/>
              <a:ea typeface="Times New Roman" panose="02020603050405020304" pitchFamily="18" charset="0"/>
              <a:cs typeface="Alexandria" pitchFamily="2" charset="-78"/>
            </a:endParaRPr>
          </a:p>
        </p:txBody>
      </p:sp>
      <p:pic>
        <p:nvPicPr>
          <p:cNvPr id="12290" name="Picture 2" descr="Tips to Improve your Business Writing Skills and Excel in Your Career">
            <a:extLst>
              <a:ext uri="{FF2B5EF4-FFF2-40B4-BE49-F238E27FC236}">
                <a16:creationId xmlns:a16="http://schemas.microsoft.com/office/drawing/2014/main" id="{8F736412-2EC4-0F35-B1C2-D3AD827101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07534" y="1351833"/>
            <a:ext cx="5617034" cy="29440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473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p:cNvSpPr/>
          <p:nvPr/>
        </p:nvSpPr>
        <p:spPr>
          <a:xfrm>
            <a:off x="436418" y="720190"/>
            <a:ext cx="7138555"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200445"/>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impact of written communication on professional excellence.</a:t>
            </a:r>
          </a:p>
          <a:p>
            <a:pPr marL="457200" indent="-457200" algn="just">
              <a:lnSpc>
                <a:spcPct val="150000"/>
              </a:lnSpc>
              <a:buFont typeface="+mj-lt"/>
              <a:buAutoNum type="arabicPeriod"/>
            </a:pPr>
            <a:r>
              <a:rPr lang="en-US" dirty="0">
                <a:latin typeface="Alexandria Light" pitchFamily="2" charset="-78"/>
                <a:cs typeface="Alexandria Light" pitchFamily="2" charset="-78"/>
              </a:rPr>
              <a:t>Describe the different indirect messages sent with written communication.</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the different types of written communication.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438698"/>
          </a:xfrm>
          <a:prstGeom prst="rect">
            <a:avLst/>
          </a:prstGeom>
        </p:spPr>
        <p:txBody>
          <a:bodyPr wrap="square">
            <a:spAutoFit/>
          </a:bodyPr>
          <a:lstStyle/>
          <a:p>
            <a:pPr algn="just" rtl="1">
              <a:lnSpc>
                <a:spcPct val="25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50000"/>
              </a:lnSpc>
              <a:buFont typeface="+mj-lt"/>
              <a:buAutoNum type="arabicPeriod"/>
            </a:pPr>
            <a:r>
              <a:rPr lang="ar-SA" dirty="0">
                <a:latin typeface="Alexandria Light" pitchFamily="2" charset="-78"/>
                <a:cs typeface="Alexandria Light" pitchFamily="2" charset="-78"/>
              </a:rPr>
              <a:t>شرح تأثير الاتصال الكتابي على التميز المهني.</a:t>
            </a:r>
          </a:p>
          <a:p>
            <a:pPr marL="457200" indent="-457200" algn="just" rtl="1">
              <a:lnSpc>
                <a:spcPct val="250000"/>
              </a:lnSpc>
              <a:buFont typeface="+mj-lt"/>
              <a:buAutoNum type="arabicPeriod"/>
            </a:pPr>
            <a:r>
              <a:rPr lang="ar-SA" dirty="0">
                <a:latin typeface="Alexandria Light" pitchFamily="2" charset="-78"/>
                <a:cs typeface="Alexandria Light" pitchFamily="2" charset="-78"/>
              </a:rPr>
              <a:t>صف الرسائل غير المباشرة المختلفة المرسلة بالاتصال الكتابي.</a:t>
            </a:r>
          </a:p>
          <a:p>
            <a:pPr marL="457200" indent="-457200" algn="just" rtl="1">
              <a:lnSpc>
                <a:spcPct val="250000"/>
              </a:lnSpc>
              <a:buFont typeface="+mj-lt"/>
              <a:buAutoNum type="arabicPeriod"/>
            </a:pPr>
            <a:r>
              <a:rPr lang="ar-SA" dirty="0">
                <a:latin typeface="Alexandria Light" pitchFamily="2" charset="-78"/>
                <a:cs typeface="Alexandria Light" pitchFamily="2" charset="-78"/>
              </a:rPr>
              <a:t>ناقش الأنواع المختلفة للتواصل الكتابي.</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499634" y="728283"/>
            <a:ext cx="6491101"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93718"/>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Effective writing</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الكتابة الفعالة</a:t>
            </a:r>
          </a:p>
        </p:txBody>
      </p:sp>
      <p:pic>
        <p:nvPicPr>
          <p:cNvPr id="3" name="Picture 2" descr="Effective Writing by Darius Foroux">
            <a:extLst>
              <a:ext uri="{FF2B5EF4-FFF2-40B4-BE49-F238E27FC236}">
                <a16:creationId xmlns:a16="http://schemas.microsoft.com/office/drawing/2014/main" id="{59D100EF-947C-7BFD-1776-35265B3B5B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0009" y="3599562"/>
            <a:ext cx="5642264" cy="31737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DC342-6927-53DD-F305-A254A8E46B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B819EE-E720-0EB9-F762-2E6D5B12E4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32ABD5-1201-975B-AD0D-26CB6992A0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301ABDC-B3C9-CE25-80EC-603178ADED9A}"/>
              </a:ext>
            </a:extLst>
          </p:cNvPr>
          <p:cNvSpPr/>
          <p:nvPr/>
        </p:nvSpPr>
        <p:spPr>
          <a:xfrm>
            <a:off x="638241" y="675283"/>
            <a:ext cx="6635395"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98B7ADCD-B139-2E4B-4A49-675311013268}"/>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EE334B-3DA3-38F2-BFC5-89B8234E1B6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9892CC-B4F3-DF7B-5589-B36261B58F3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3FD7378-9C14-935B-69AE-3069221C84B3}"/>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b="1" dirty="0">
                <a:solidFill>
                  <a:srgbClr val="FF0000"/>
                </a:solidFill>
                <a:latin typeface="Alexandria Light" pitchFamily="2" charset="-78"/>
                <a:cs typeface="Alexandria Light" pitchFamily="2" charset="-78"/>
              </a:rPr>
              <a:t>Effective writing </a:t>
            </a:r>
            <a:r>
              <a:rPr lang="en-US" sz="1600" dirty="0">
                <a:latin typeface="Alexandria Light" pitchFamily="2" charset="-78"/>
                <a:cs typeface="Alexandria Light" pitchFamily="2" charset="-78"/>
              </a:rPr>
              <a:t>is a critical aspect of all effective communication, but perhaps nowhere is it more important than in public relations.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 Press releases are one of the primary tools in a public relations professional’s toolkit.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today’s digital environment, there are countless platforms available to public relations professionals to disseminate their press releases, so you must choose the most effective one. Once you have the right platform, the challenge becomes writing a compelling message that tells the brand’s story.</a:t>
            </a:r>
          </a:p>
        </p:txBody>
      </p:sp>
      <p:sp>
        <p:nvSpPr>
          <p:cNvPr id="10" name="Rectangle 9">
            <a:extLst>
              <a:ext uri="{FF2B5EF4-FFF2-40B4-BE49-F238E27FC236}">
                <a16:creationId xmlns:a16="http://schemas.microsoft.com/office/drawing/2014/main" id="{5596F21B-106E-06B4-7C56-CCA40E912654}"/>
              </a:ext>
            </a:extLst>
          </p:cNvPr>
          <p:cNvSpPr/>
          <p:nvPr/>
        </p:nvSpPr>
        <p:spPr>
          <a:xfrm>
            <a:off x="638241" y="4122481"/>
            <a:ext cx="10915517" cy="2266711"/>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sz="1600" b="1" dirty="0">
                <a:solidFill>
                  <a:srgbClr val="FF0000"/>
                </a:solidFill>
                <a:latin typeface="Alexandria Light" pitchFamily="2" charset="-78"/>
                <a:cs typeface="Alexandria Light" pitchFamily="2" charset="-78"/>
              </a:rPr>
              <a:t>الكتابة الفعالة </a:t>
            </a:r>
            <a:r>
              <a:rPr lang="ar-SA" sz="1600" dirty="0">
                <a:latin typeface="Alexandria Light" pitchFamily="2" charset="-78"/>
                <a:cs typeface="Alexandria Light" pitchFamily="2" charset="-78"/>
              </a:rPr>
              <a:t>هي جانب حاسم من جميع الاتصالات الفعالة ، ولكن ربما لا يكون في أي مكان أكثر أهمية من العلاقات العامة.</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 البيانات الصحفية هي إحدى الأدوات الأساسية في مجموعة أدوات محترف العلاقات العامة.</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في البيئة الرقمية اليوم ، هناك عدد لا يحصى من المنصات المتاحة لمحترفي العلاقات العامة لنشر بياناتهم الصحفية ، لذلك يجب عليك اختيار أكثرها فعالية. بمجرد حصولك على النظام الأساسي الصحيح ، يصبح التحدي كتابة رسالة مقنعة تحكي قصة العلامة التجارية.</a:t>
            </a:r>
          </a:p>
        </p:txBody>
      </p:sp>
      <p:sp>
        <p:nvSpPr>
          <p:cNvPr id="4" name="TextBox 3">
            <a:extLst>
              <a:ext uri="{FF2B5EF4-FFF2-40B4-BE49-F238E27FC236}">
                <a16:creationId xmlns:a16="http://schemas.microsoft.com/office/drawing/2014/main" id="{FC2C2720-4EBF-7B5D-F8B0-741231C6F4A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83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5E11A-2BEB-D12A-1D11-33285231A7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CC9E4B-DFA7-0D90-FDB2-8670A2B2F6C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66B8E22-1979-4361-2EF2-11D68EBCC5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E3DA546-98E5-FD75-5A05-9F39A071A5FD}"/>
              </a:ext>
            </a:extLst>
          </p:cNvPr>
          <p:cNvSpPr/>
          <p:nvPr/>
        </p:nvSpPr>
        <p:spPr>
          <a:xfrm>
            <a:off x="638241" y="675283"/>
            <a:ext cx="6635395"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9F534EE1-441D-13CB-AF99-910B0A25285B}"/>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9A7ABA5-207B-F914-3445-6D1F099C7D45}"/>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0166998-A137-F57F-7883-1BCF176881F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1F01E88-B6E9-C74C-A395-B076157B3C73}"/>
              </a:ext>
            </a:extLst>
          </p:cNvPr>
          <p:cNvSpPr/>
          <p:nvPr/>
        </p:nvSpPr>
        <p:spPr>
          <a:xfrm>
            <a:off x="752354" y="1659834"/>
            <a:ext cx="10679645" cy="2226828"/>
          </a:xfrm>
          <a:prstGeom prst="rect">
            <a:avLst/>
          </a:prstGeom>
        </p:spPr>
        <p:txBody>
          <a:bodyPr wrap="square">
            <a:spAutoFit/>
          </a:bodyPr>
          <a:lstStyle/>
          <a:p>
            <a:pPr algn="just">
              <a:lnSpc>
                <a:spcPct val="200000"/>
              </a:lnSpc>
            </a:pPr>
            <a:r>
              <a:rPr lang="en-US" b="1" dirty="0">
                <a:solidFill>
                  <a:srgbClr val="FF0000"/>
                </a:solidFill>
                <a:latin typeface="Alexandria Light" pitchFamily="2" charset="-78"/>
                <a:cs typeface="Alexandria Light" pitchFamily="2" charset="-78"/>
              </a:rPr>
              <a:t>There are several strategies to help a story stand out in a press release:</a:t>
            </a:r>
          </a:p>
          <a:p>
            <a:pPr marL="342900" indent="-342900" algn="just">
              <a:lnSpc>
                <a:spcPct val="200000"/>
              </a:lnSpc>
              <a:buFont typeface="+mj-lt"/>
              <a:buAutoNum type="arabicPeriod"/>
            </a:pPr>
            <a:r>
              <a:rPr lang="en-US" b="1" dirty="0">
                <a:solidFill>
                  <a:srgbClr val="002060"/>
                </a:solidFill>
                <a:latin typeface="Alexandria Light" pitchFamily="2" charset="-78"/>
                <a:cs typeface="Alexandria Light" pitchFamily="2" charset="-78"/>
              </a:rPr>
              <a:t>Make sure it’s newsworthy</a:t>
            </a:r>
            <a:r>
              <a:rPr lang="en-US" dirty="0">
                <a:latin typeface="Alexandria Light" pitchFamily="2" charset="-78"/>
                <a:cs typeface="Alexandria Light" pitchFamily="2" charset="-78"/>
              </a:rPr>
              <a:t>. If a product or service is of interest to a large number of people and its market moving, you have something ready for a press release. If it’s not applicable to a large group of people, write a guest post or use a social media update instead.</a:t>
            </a:r>
          </a:p>
        </p:txBody>
      </p:sp>
      <p:sp>
        <p:nvSpPr>
          <p:cNvPr id="10" name="Rectangle 9">
            <a:extLst>
              <a:ext uri="{FF2B5EF4-FFF2-40B4-BE49-F238E27FC236}">
                <a16:creationId xmlns:a16="http://schemas.microsoft.com/office/drawing/2014/main" id="{74268015-ED43-455E-31C2-AE0E7667FF2B}"/>
              </a:ext>
            </a:extLst>
          </p:cNvPr>
          <p:cNvSpPr/>
          <p:nvPr/>
        </p:nvSpPr>
        <p:spPr>
          <a:xfrm>
            <a:off x="845572" y="4018571"/>
            <a:ext cx="10586427" cy="2226828"/>
          </a:xfrm>
          <a:prstGeom prst="rect">
            <a:avLst/>
          </a:prstGeom>
        </p:spPr>
        <p:txBody>
          <a:bodyPr wrap="square">
            <a:spAutoFit/>
          </a:bodyPr>
          <a:lstStyle/>
          <a:p>
            <a:pPr algn="just" rtl="1">
              <a:lnSpc>
                <a:spcPct val="200000"/>
              </a:lnSpc>
            </a:pPr>
            <a:r>
              <a:rPr lang="ar-SA" dirty="0">
                <a:solidFill>
                  <a:srgbClr val="FF0000"/>
                </a:solidFill>
                <a:latin typeface="Alexandria Light" pitchFamily="2" charset="-78"/>
                <a:cs typeface="Alexandria Light" pitchFamily="2" charset="-78"/>
              </a:rPr>
              <a:t>هناك العديد من الاستراتيجيات للمساعدة في إبراز القصة في بيان صحفي:</a:t>
            </a:r>
          </a:p>
          <a:p>
            <a:pPr marL="457200" indent="-457200" algn="just" rtl="1">
              <a:lnSpc>
                <a:spcPct val="200000"/>
              </a:lnSpc>
              <a:buFont typeface="+mj-lt"/>
              <a:buAutoNum type="arabicPeriod"/>
            </a:pPr>
            <a:r>
              <a:rPr lang="ar-SA" b="1" dirty="0">
                <a:solidFill>
                  <a:srgbClr val="002060"/>
                </a:solidFill>
                <a:latin typeface="Alexandria Light" pitchFamily="2" charset="-78"/>
                <a:cs typeface="Alexandria Light" pitchFamily="2" charset="-78"/>
              </a:rPr>
              <a:t>تأكد من أنها جديرة بالنشر</a:t>
            </a:r>
            <a:r>
              <a:rPr lang="ar-SA" dirty="0">
                <a:latin typeface="Alexandria Light" pitchFamily="2" charset="-78"/>
                <a:cs typeface="Alexandria Light" pitchFamily="2" charset="-78"/>
              </a:rPr>
              <a:t>. إذا كان المنتج أو الخدمة تهم عددا كبيرا من الأشخاص ويتحرك السوق ، فلديك شيء جاهز لإصدار بيان صحفي. إذا لم يكن ينطبق على مجموعة كبيرة من الأشخاص ، فاكتب منشور ضيف أو استخدم تحديثا لوسائل التواصل الاجتماعي بدلا من ذلك.</a:t>
            </a:r>
          </a:p>
        </p:txBody>
      </p:sp>
      <p:sp>
        <p:nvSpPr>
          <p:cNvPr id="4" name="TextBox 3">
            <a:extLst>
              <a:ext uri="{FF2B5EF4-FFF2-40B4-BE49-F238E27FC236}">
                <a16:creationId xmlns:a16="http://schemas.microsoft.com/office/drawing/2014/main" id="{C8FB3B83-7DB8-BE84-0186-8D3E9778B79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5660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FCF63-F035-126F-0AB0-9DA1F5A87F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D43A12-3497-D46C-9647-F4E20F02BAD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952591-A8B2-26ED-8768-8ADB3285D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9A13FA6-F239-F7E4-FBEF-466817487A6B}"/>
              </a:ext>
            </a:extLst>
          </p:cNvPr>
          <p:cNvSpPr/>
          <p:nvPr/>
        </p:nvSpPr>
        <p:spPr>
          <a:xfrm>
            <a:off x="638241" y="675283"/>
            <a:ext cx="6635395"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30478601-D1EE-6BDB-763A-13D44BE4F685}"/>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70F2C75-B692-DE82-74D9-A6C581A4B92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CDF30BE-AB39-CF55-77CA-64E8E8E5758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27F00CA-1DA7-03A3-5D8F-F5ABF030E9BD}"/>
              </a:ext>
            </a:extLst>
          </p:cNvPr>
          <p:cNvSpPr/>
          <p:nvPr/>
        </p:nvSpPr>
        <p:spPr>
          <a:xfrm>
            <a:off x="752354" y="1659834"/>
            <a:ext cx="10679645" cy="2122953"/>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There are several strategies to help a story stand out in a press release:</a:t>
            </a:r>
          </a:p>
          <a:p>
            <a:pPr marL="342900" indent="-342900" algn="just">
              <a:lnSpc>
                <a:spcPct val="150000"/>
              </a:lnSpc>
              <a:buFont typeface="+mj-lt"/>
              <a:buAutoNum type="arabicPeriod" startAt="2"/>
            </a:pPr>
            <a:r>
              <a:rPr lang="en-US" b="1" dirty="0">
                <a:solidFill>
                  <a:srgbClr val="002060"/>
                </a:solidFill>
                <a:latin typeface="Alexandria Light" pitchFamily="2" charset="-78"/>
                <a:cs typeface="Alexandria Light" pitchFamily="2" charset="-78"/>
              </a:rPr>
              <a:t>Share interesting insights</a:t>
            </a:r>
            <a:r>
              <a:rPr lang="en-US" dirty="0">
                <a:latin typeface="Alexandria Light" pitchFamily="2" charset="-78"/>
                <a:cs typeface="Alexandria Light" pitchFamily="2" charset="-78"/>
              </a:rPr>
              <a:t>. What is interesting to the audience is predictions, tips, industry insights, and survey results—things that matter to that industry’s professionals.</a:t>
            </a:r>
          </a:p>
          <a:p>
            <a:pPr marL="342900" indent="-342900" algn="just">
              <a:lnSpc>
                <a:spcPct val="150000"/>
              </a:lnSpc>
              <a:buFont typeface="+mj-lt"/>
              <a:buAutoNum type="arabicPeriod" startAt="2"/>
            </a:pPr>
            <a:r>
              <a:rPr lang="en-US" b="1" dirty="0">
                <a:solidFill>
                  <a:srgbClr val="002060"/>
                </a:solidFill>
                <a:latin typeface="Alexandria Light" pitchFamily="2" charset="-78"/>
                <a:cs typeface="Alexandria Light" pitchFamily="2" charset="-78"/>
              </a:rPr>
              <a:t>Keep things simple</a:t>
            </a:r>
            <a:r>
              <a:rPr lang="en-US" dirty="0">
                <a:latin typeface="Alexandria Light" pitchFamily="2" charset="-78"/>
                <a:cs typeface="Alexandria Light" pitchFamily="2" charset="-78"/>
              </a:rPr>
              <a:t>. Keep discussions of how your products or services work at a high level, and don’t get too much into minor details and minutiae.</a:t>
            </a:r>
          </a:p>
        </p:txBody>
      </p:sp>
      <p:sp>
        <p:nvSpPr>
          <p:cNvPr id="10" name="Rectangle 9">
            <a:extLst>
              <a:ext uri="{FF2B5EF4-FFF2-40B4-BE49-F238E27FC236}">
                <a16:creationId xmlns:a16="http://schemas.microsoft.com/office/drawing/2014/main" id="{0932D926-B3C5-4A77-0C0C-5B2764876C13}"/>
              </a:ext>
            </a:extLst>
          </p:cNvPr>
          <p:cNvSpPr/>
          <p:nvPr/>
        </p:nvSpPr>
        <p:spPr>
          <a:xfrm>
            <a:off x="845572" y="4018571"/>
            <a:ext cx="10586427" cy="2482154"/>
          </a:xfrm>
          <a:prstGeom prst="rect">
            <a:avLst/>
          </a:prstGeom>
        </p:spPr>
        <p:txBody>
          <a:bodyPr wrap="square">
            <a:spAutoFit/>
          </a:bodyPr>
          <a:lstStyle/>
          <a:p>
            <a:pPr algn="just" rtl="1">
              <a:lnSpc>
                <a:spcPct val="200000"/>
              </a:lnSpc>
            </a:pPr>
            <a:r>
              <a:rPr lang="ar-SA" sz="1600" dirty="0">
                <a:solidFill>
                  <a:srgbClr val="FF0000"/>
                </a:solidFill>
                <a:latin typeface="Alexandria Light" pitchFamily="2" charset="-78"/>
                <a:cs typeface="Alexandria Light" pitchFamily="2" charset="-78"/>
              </a:rPr>
              <a:t>هناك العديد من الاستراتيجيات للمساعدة في إبراز القصة في بيان صحفي:</a:t>
            </a:r>
          </a:p>
          <a:p>
            <a:pPr marL="457200" indent="-457200" algn="just" rtl="1">
              <a:lnSpc>
                <a:spcPct val="200000"/>
              </a:lnSpc>
              <a:buFont typeface="+mj-lt"/>
              <a:buAutoNum type="arabicPeriod" startAt="2"/>
            </a:pPr>
            <a:r>
              <a:rPr lang="ar-SA" sz="1600" b="1" dirty="0">
                <a:solidFill>
                  <a:srgbClr val="002060"/>
                </a:solidFill>
                <a:latin typeface="Alexandria Light" pitchFamily="2" charset="-78"/>
                <a:cs typeface="Alexandria Light" pitchFamily="2" charset="-78"/>
              </a:rPr>
              <a:t>شارك رؤى مثيرة للاهتمام</a:t>
            </a:r>
            <a:r>
              <a:rPr lang="ar-SA" sz="1600" dirty="0">
                <a:latin typeface="Alexandria Light" pitchFamily="2" charset="-78"/>
                <a:cs typeface="Alexandria Light" pitchFamily="2" charset="-78"/>
              </a:rPr>
              <a:t>. ما يثير اهتمام الجمهور هو التنبؤات والنصائح ورؤى الصناعة ونتائج الاستطلاع - وهي أشياء تهم المتخصصين في تلك الصناعة.</a:t>
            </a:r>
          </a:p>
          <a:p>
            <a:pPr marL="457200" indent="-457200" algn="just" rtl="1">
              <a:lnSpc>
                <a:spcPct val="200000"/>
              </a:lnSpc>
              <a:buFont typeface="+mj-lt"/>
              <a:buAutoNum type="arabicPeriod" startAt="2"/>
            </a:pPr>
            <a:r>
              <a:rPr lang="ar-SA" sz="1600" b="1" dirty="0">
                <a:solidFill>
                  <a:srgbClr val="002060"/>
                </a:solidFill>
                <a:latin typeface="Alexandria Light" pitchFamily="2" charset="-78"/>
                <a:cs typeface="Alexandria Light" pitchFamily="2" charset="-78"/>
              </a:rPr>
              <a:t>اجعل الأمور بسيطة</a:t>
            </a:r>
            <a:r>
              <a:rPr lang="ar-SA" sz="1600" dirty="0">
                <a:latin typeface="Alexandria Light" pitchFamily="2" charset="-78"/>
                <a:cs typeface="Alexandria Light" pitchFamily="2" charset="-78"/>
              </a:rPr>
              <a:t>. حافظ على المناقشات حول كيفية عمل منتجاتك أو خدماتك على مستوى عال ، ولا تذهب كثيرا في التفاصيل الصغيرة والتفاصيل.</a:t>
            </a:r>
          </a:p>
        </p:txBody>
      </p:sp>
      <p:sp>
        <p:nvSpPr>
          <p:cNvPr id="4" name="TextBox 3">
            <a:extLst>
              <a:ext uri="{FF2B5EF4-FFF2-40B4-BE49-F238E27FC236}">
                <a16:creationId xmlns:a16="http://schemas.microsoft.com/office/drawing/2014/main" id="{C953BE3F-F8FC-D787-71FA-314E7C16650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4704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B4254-8EF3-F2FC-E5B7-4E315DE907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217467-16F3-2645-0C2B-1ACB0E277D4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52DEAB-D863-A58B-F39D-FD2D056785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B9F57B1-47B4-42EF-1C99-93FB8E901D6F}"/>
              </a:ext>
            </a:extLst>
          </p:cNvPr>
          <p:cNvSpPr/>
          <p:nvPr/>
        </p:nvSpPr>
        <p:spPr>
          <a:xfrm>
            <a:off x="638241" y="675283"/>
            <a:ext cx="6635395"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5C9896EB-D192-F3AC-A17E-790743BF1ABD}"/>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18E6F9E-1E68-8B2C-2744-D45668F39B9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659754B-08C0-8144-D9B5-742022E1040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552B546-DE84-F6D3-CFFA-D0E6E9EEB88B}"/>
              </a:ext>
            </a:extLst>
          </p:cNvPr>
          <p:cNvSpPr/>
          <p:nvPr/>
        </p:nvSpPr>
        <p:spPr>
          <a:xfrm>
            <a:off x="752354" y="1659834"/>
            <a:ext cx="10679645" cy="2226828"/>
          </a:xfrm>
          <a:prstGeom prst="rect">
            <a:avLst/>
          </a:prstGeom>
        </p:spPr>
        <p:txBody>
          <a:bodyPr wrap="square">
            <a:spAutoFit/>
          </a:bodyPr>
          <a:lstStyle/>
          <a:p>
            <a:pPr algn="just">
              <a:lnSpc>
                <a:spcPct val="200000"/>
              </a:lnSpc>
            </a:pPr>
            <a:r>
              <a:rPr lang="en-US" b="1" dirty="0">
                <a:solidFill>
                  <a:srgbClr val="FF0000"/>
                </a:solidFill>
                <a:latin typeface="Alexandria Light" pitchFamily="2" charset="-78"/>
                <a:cs typeface="Alexandria Light" pitchFamily="2" charset="-78"/>
              </a:rPr>
              <a:t>There are several strategies to help a story stand out in a press release:</a:t>
            </a:r>
          </a:p>
          <a:p>
            <a:pPr marL="342900" indent="-342900" algn="just">
              <a:lnSpc>
                <a:spcPct val="200000"/>
              </a:lnSpc>
              <a:buFont typeface="+mj-lt"/>
              <a:buAutoNum type="arabicPeriod" startAt="4"/>
            </a:pPr>
            <a:r>
              <a:rPr lang="en-US" b="1" dirty="0">
                <a:solidFill>
                  <a:srgbClr val="002060"/>
                </a:solidFill>
                <a:latin typeface="Alexandria Light" pitchFamily="2" charset="-78"/>
                <a:cs typeface="Alexandria Light" pitchFamily="2" charset="-78"/>
              </a:rPr>
              <a:t>Explain the big picture</a:t>
            </a:r>
            <a:r>
              <a:rPr lang="en-US" dirty="0">
                <a:latin typeface="Alexandria Light" pitchFamily="2" charset="-78"/>
                <a:cs typeface="Alexandria Light" pitchFamily="2" charset="-78"/>
              </a:rPr>
              <a:t>. Start with a simple, overarching explanation of what the company does. Does it sell a product or service? How does it work and why should a reader care? Do not be vague; really explain it.</a:t>
            </a:r>
          </a:p>
        </p:txBody>
      </p:sp>
      <p:sp>
        <p:nvSpPr>
          <p:cNvPr id="10" name="Rectangle 9">
            <a:extLst>
              <a:ext uri="{FF2B5EF4-FFF2-40B4-BE49-F238E27FC236}">
                <a16:creationId xmlns:a16="http://schemas.microsoft.com/office/drawing/2014/main" id="{0F18457C-2521-4783-E3D9-6E2E09BEF3FA}"/>
              </a:ext>
            </a:extLst>
          </p:cNvPr>
          <p:cNvSpPr/>
          <p:nvPr/>
        </p:nvSpPr>
        <p:spPr>
          <a:xfrm>
            <a:off x="845572" y="4018571"/>
            <a:ext cx="10586427" cy="1672830"/>
          </a:xfrm>
          <a:prstGeom prst="rect">
            <a:avLst/>
          </a:prstGeom>
        </p:spPr>
        <p:txBody>
          <a:bodyPr wrap="square">
            <a:spAutoFit/>
          </a:bodyPr>
          <a:lstStyle/>
          <a:p>
            <a:pPr algn="just" rtl="1">
              <a:lnSpc>
                <a:spcPct val="200000"/>
              </a:lnSpc>
            </a:pPr>
            <a:r>
              <a:rPr lang="ar-SA" dirty="0">
                <a:solidFill>
                  <a:srgbClr val="FF0000"/>
                </a:solidFill>
                <a:latin typeface="Alexandria Light" pitchFamily="2" charset="-78"/>
                <a:cs typeface="Alexandria Light" pitchFamily="2" charset="-78"/>
              </a:rPr>
              <a:t>هناك العديد من الاستراتيجيات للمساعدة في إبراز القصة في بيان صحفي:</a:t>
            </a:r>
          </a:p>
          <a:p>
            <a:pPr marL="457200" indent="-457200" algn="just" rtl="1">
              <a:lnSpc>
                <a:spcPct val="200000"/>
              </a:lnSpc>
              <a:buFont typeface="+mj-lt"/>
              <a:buAutoNum type="arabicPeriod" startAt="4"/>
            </a:pPr>
            <a:r>
              <a:rPr lang="ar-SA" b="1" dirty="0">
                <a:solidFill>
                  <a:srgbClr val="002060"/>
                </a:solidFill>
                <a:latin typeface="Alexandria Light" pitchFamily="2" charset="-78"/>
                <a:cs typeface="Alexandria Light" pitchFamily="2" charset="-78"/>
              </a:rPr>
              <a:t>اشرح الصورة الكبيرة</a:t>
            </a:r>
            <a:r>
              <a:rPr lang="ar-SA" dirty="0">
                <a:latin typeface="Alexandria Light" pitchFamily="2" charset="-78"/>
                <a:cs typeface="Alexandria Light" pitchFamily="2" charset="-78"/>
              </a:rPr>
              <a:t>. ابدأ بشرح بسيط وشامل لما تفعله الشركة. هل تبيع منتجا أو خدمة؟ كيف يعمل ولماذا يجب أن يهتم القارئ؟ لا تكن غامضا. اشرح ذلك حقا.</a:t>
            </a:r>
          </a:p>
        </p:txBody>
      </p:sp>
      <p:sp>
        <p:nvSpPr>
          <p:cNvPr id="4" name="TextBox 3">
            <a:extLst>
              <a:ext uri="{FF2B5EF4-FFF2-40B4-BE49-F238E27FC236}">
                <a16:creationId xmlns:a16="http://schemas.microsoft.com/office/drawing/2014/main" id="{A5239C17-7D0A-D40C-D3D3-7088E0EB05F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9838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B16A1-4B6D-1145-7060-EDB1BB3D702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BECFCB-7965-9BA9-2EB0-7A125FD5BDA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3F9CCC8-5950-5B51-C932-5F3E2F34FE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F15D40B-E474-6DFD-8BC7-ACE3CB24D249}"/>
              </a:ext>
            </a:extLst>
          </p:cNvPr>
          <p:cNvSpPr/>
          <p:nvPr/>
        </p:nvSpPr>
        <p:spPr>
          <a:xfrm>
            <a:off x="638241" y="675283"/>
            <a:ext cx="6635395"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3F0D683E-C0D2-5577-6B4F-7CB4FB036E6C}"/>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72D4FC8-2888-0EDE-A819-BD317AE66A0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9E648BC-078E-2508-5A01-16E6490B3989}"/>
              </a:ext>
            </a:extLst>
          </p:cNvPr>
          <p:cNvSpPr/>
          <p:nvPr/>
        </p:nvSpPr>
        <p:spPr>
          <a:xfrm>
            <a:off x="638243" y="401857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80D9AD1-FDC2-C43B-FA00-31BF73A60328}"/>
              </a:ext>
            </a:extLst>
          </p:cNvPr>
          <p:cNvSpPr/>
          <p:nvPr/>
        </p:nvSpPr>
        <p:spPr>
          <a:xfrm>
            <a:off x="752354" y="1659834"/>
            <a:ext cx="10679645" cy="2122953"/>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Above all, make sure that the product or service you are presenting to the public is very clear and easy to understand, whether the reader works in the industry or is a random person off the street.</a:t>
            </a:r>
          </a:p>
          <a:p>
            <a:pPr marL="342900" indent="-3429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In this chapter, we explore the importance of written communication as it connects to professional excellence</a:t>
            </a:r>
          </a:p>
        </p:txBody>
      </p:sp>
      <p:sp>
        <p:nvSpPr>
          <p:cNvPr id="10" name="Rectangle 9">
            <a:extLst>
              <a:ext uri="{FF2B5EF4-FFF2-40B4-BE49-F238E27FC236}">
                <a16:creationId xmlns:a16="http://schemas.microsoft.com/office/drawing/2014/main" id="{985251C6-92D5-3FED-C8C2-DF66C3987F5D}"/>
              </a:ext>
            </a:extLst>
          </p:cNvPr>
          <p:cNvSpPr/>
          <p:nvPr/>
        </p:nvSpPr>
        <p:spPr>
          <a:xfrm>
            <a:off x="845572" y="4018571"/>
            <a:ext cx="10586427" cy="167283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قبل كل شيء ، تأكد من أن المنتج أو الخدمة التي تقدمها للجمهور واضحة جدا وسهلة الفهم ، سواء كان القارئ يعمل في الصناعة أو شخصا عشوائيا خارج الشارع.</a:t>
            </a:r>
          </a:p>
          <a:p>
            <a:pPr marL="457200" indent="-457200" algn="just" rtl="1">
              <a:lnSpc>
                <a:spcPct val="200000"/>
              </a:lnSpc>
              <a:buFont typeface="Arial" panose="020B0604020202020204" pitchFamily="34" charset="0"/>
              <a:buChar char="•"/>
            </a:pPr>
            <a:r>
              <a:rPr lang="ar-SA" dirty="0">
                <a:solidFill>
                  <a:schemeClr val="accent6">
                    <a:lumMod val="50000"/>
                  </a:schemeClr>
                </a:solidFill>
                <a:latin typeface="Alexandria Light" pitchFamily="2" charset="-78"/>
                <a:cs typeface="Alexandria Light" pitchFamily="2" charset="-78"/>
              </a:rPr>
              <a:t>في هذا الفصل ، نستكشف أهمية الاتصال الكتابي لأنه يرتبط بالتميز المهني.</a:t>
            </a:r>
          </a:p>
        </p:txBody>
      </p:sp>
      <p:sp>
        <p:nvSpPr>
          <p:cNvPr id="4" name="TextBox 3">
            <a:extLst>
              <a:ext uri="{FF2B5EF4-FFF2-40B4-BE49-F238E27FC236}">
                <a16:creationId xmlns:a16="http://schemas.microsoft.com/office/drawing/2014/main" id="{B8AF1F90-A580-62A9-42FA-6B3AE582344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221747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11BCB-728C-4B07-665A-04A8F61A6E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548A36-9BA6-3E83-38BB-FC2F7E54A51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BC133BA-D811-D5EC-984D-DFE10AB2DFBA}"/>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090090A-C6A1-A123-D097-282083D107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5142200-9F09-5C54-8B74-38419F7559C8}"/>
              </a:ext>
            </a:extLst>
          </p:cNvPr>
          <p:cNvSpPr/>
          <p:nvPr/>
        </p:nvSpPr>
        <p:spPr>
          <a:xfrm>
            <a:off x="499634" y="728283"/>
            <a:ext cx="6491101"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4F037C21-236C-CE5D-7120-CF368ABAE3A2}"/>
              </a:ext>
            </a:extLst>
          </p:cNvPr>
          <p:cNvSpPr txBox="1"/>
          <p:nvPr/>
        </p:nvSpPr>
        <p:spPr>
          <a:xfrm>
            <a:off x="6725265" y="693718"/>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70CE52B-18CF-B3D1-D87C-04FF3FACAE9B}"/>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The Importance of Written Communication</a:t>
            </a:r>
          </a:p>
        </p:txBody>
      </p:sp>
      <p:sp>
        <p:nvSpPr>
          <p:cNvPr id="8" name="Rectangle: Rounded Corners 7">
            <a:extLst>
              <a:ext uri="{FF2B5EF4-FFF2-40B4-BE49-F238E27FC236}">
                <a16:creationId xmlns:a16="http://schemas.microsoft.com/office/drawing/2014/main" id="{7DE56546-0DEE-49E3-9752-D30A1D253E8C}"/>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D8DB32-B372-01DB-958D-C24884067B89}"/>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أهمية الاتصال الكتابي</a:t>
            </a:r>
          </a:p>
        </p:txBody>
      </p:sp>
      <p:pic>
        <p:nvPicPr>
          <p:cNvPr id="1026" name="Picture 2" descr="Importance of Written Communication in the Workplace - Introduction to  Communication Skills">
            <a:extLst>
              <a:ext uri="{FF2B5EF4-FFF2-40B4-BE49-F238E27FC236}">
                <a16:creationId xmlns:a16="http://schemas.microsoft.com/office/drawing/2014/main" id="{1D15F68A-D4C9-0B08-58EB-B82E6965BF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775" y="3594678"/>
            <a:ext cx="5766955" cy="32439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322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7C548-6AF4-4F4E-7A2E-F9E7CDFFE5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77261B-029A-A8DC-AD0B-4B628A2F0A9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451BEEF-0B7E-21E0-753F-EF97779492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39F4E77-3DDA-5C34-779D-BDD30778E614}"/>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The Importance of Written Communication</a:t>
            </a:r>
          </a:p>
        </p:txBody>
      </p:sp>
      <p:sp>
        <p:nvSpPr>
          <p:cNvPr id="9" name="TextBox 8">
            <a:extLst>
              <a:ext uri="{FF2B5EF4-FFF2-40B4-BE49-F238E27FC236}">
                <a16:creationId xmlns:a16="http://schemas.microsoft.com/office/drawing/2014/main" id="{85BB533B-5BC8-B8F3-B7D2-B738BAC510E7}"/>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أهمية الاتصال الكتابي</a:t>
            </a:r>
          </a:p>
        </p:txBody>
      </p:sp>
      <p:sp>
        <p:nvSpPr>
          <p:cNvPr id="3" name="Rectangle: Rounded Corners 2">
            <a:extLst>
              <a:ext uri="{FF2B5EF4-FFF2-40B4-BE49-F238E27FC236}">
                <a16:creationId xmlns:a16="http://schemas.microsoft.com/office/drawing/2014/main" id="{E5F20231-930C-4A78-6DEF-49EC575E4564}"/>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0592338-126B-D40E-5C99-BD030FE9B07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EE649CB-8DCF-CD65-A768-601206ADE811}"/>
              </a:ext>
            </a:extLst>
          </p:cNvPr>
          <p:cNvSpPr/>
          <p:nvPr/>
        </p:nvSpPr>
        <p:spPr>
          <a:xfrm>
            <a:off x="752354" y="1587097"/>
            <a:ext cx="10679645" cy="240258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How do I select the correct format to get the message out? Is it appropriate for me to send this document via e-mail? What tone should I strive for in this message? How much detail about the new company initiative should I include in the press release? How should the memo be organized?</a:t>
            </a:r>
          </a:p>
          <a:p>
            <a:pPr marL="342900" indent="-342900" algn="just">
              <a:lnSpc>
                <a:spcPct val="150000"/>
              </a:lnSpc>
              <a:buFont typeface="Arial" panose="020B0604020202020204" pitchFamily="34" charset="0"/>
              <a:buChar char="•"/>
            </a:pPr>
            <a:r>
              <a:rPr lang="en-US" sz="1700" b="1" dirty="0">
                <a:solidFill>
                  <a:srgbClr val="002060"/>
                </a:solidFill>
                <a:latin typeface="Alexandria Light" pitchFamily="2" charset="-78"/>
                <a:cs typeface="Alexandria Light" pitchFamily="2" charset="-78"/>
              </a:rPr>
              <a:t>Indeed, these questions about written communication that are emerging as you take this course may continue to present a challenge as you transition into your career or excel as a professional.</a:t>
            </a:r>
          </a:p>
        </p:txBody>
      </p:sp>
      <p:sp>
        <p:nvSpPr>
          <p:cNvPr id="10" name="Rectangle 9">
            <a:extLst>
              <a:ext uri="{FF2B5EF4-FFF2-40B4-BE49-F238E27FC236}">
                <a16:creationId xmlns:a16="http://schemas.microsoft.com/office/drawing/2014/main" id="{E5475C01-AC5D-E37E-7B23-0C684A8CE0AB}"/>
              </a:ext>
            </a:extLst>
          </p:cNvPr>
          <p:cNvSpPr/>
          <p:nvPr/>
        </p:nvSpPr>
        <p:spPr>
          <a:xfrm>
            <a:off x="845572" y="4018571"/>
            <a:ext cx="10586427" cy="253915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كيف يمكنني تحديد التنسيق الصحيح لإخراج الرسالة؟ هل من المناسب لي إرسال هذا المستند عبر البريد الإلكتروني؟ ما هي النغمة التي يجب أن أسعى إليها في هذه الرسالة؟ ما مقدار التفاصيل حول مبادرة الشركة الجديدة التي يجب أن أدرجها في البيان الصحفي؟ كيف يجب تنظيم المذكرة؟</a:t>
            </a:r>
          </a:p>
          <a:p>
            <a:pPr marL="457200" indent="-457200" algn="just" rtl="1">
              <a:lnSpc>
                <a:spcPct val="200000"/>
              </a:lnSpc>
              <a:buFont typeface="Arial" panose="020B0604020202020204" pitchFamily="34" charset="0"/>
              <a:buChar char="•"/>
            </a:pPr>
            <a:r>
              <a:rPr lang="ar-SA" sz="1600" b="1" dirty="0">
                <a:solidFill>
                  <a:srgbClr val="002060"/>
                </a:solidFill>
                <a:latin typeface="Alexandria Light" pitchFamily="2" charset="-78"/>
                <a:cs typeface="Alexandria Light" pitchFamily="2" charset="-78"/>
              </a:rPr>
              <a:t>في الواقع ، قد تستمر هذه الأسئلة حول التواصل الكتابي التي تظهر أثناء أخذك لهذه الدورة في تقديم تحد أثناء انتقالك إلى حياتك المهنية أو التفوق كمحترف</a:t>
            </a:r>
            <a:r>
              <a:rPr lang="ar-SA" sz="16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5692175A-B8DF-C667-77BC-1518777D45E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7655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99DB7-B616-1668-4758-D7172B655D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4C40AE-09CF-99E3-9108-DCE1CE3904C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64F999A-D52D-6015-9137-D6D82FB9E1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FCDB03E-8F94-EF13-0C21-725957D62ADE}"/>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The Importance of Written Communication</a:t>
            </a:r>
          </a:p>
        </p:txBody>
      </p:sp>
      <p:sp>
        <p:nvSpPr>
          <p:cNvPr id="9" name="TextBox 8">
            <a:extLst>
              <a:ext uri="{FF2B5EF4-FFF2-40B4-BE49-F238E27FC236}">
                <a16:creationId xmlns:a16="http://schemas.microsoft.com/office/drawing/2014/main" id="{905D655C-5D3A-4060-E818-D613CC3FE256}"/>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أهمية الاتصال الكتابي</a:t>
            </a:r>
          </a:p>
        </p:txBody>
      </p:sp>
      <p:sp>
        <p:nvSpPr>
          <p:cNvPr id="3" name="Rectangle: Rounded Corners 2">
            <a:extLst>
              <a:ext uri="{FF2B5EF4-FFF2-40B4-BE49-F238E27FC236}">
                <a16:creationId xmlns:a16="http://schemas.microsoft.com/office/drawing/2014/main" id="{0E72AC58-53C7-130B-1DFD-7E26A14EF06C}"/>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D01C772-3921-A73F-23CA-C0D9D344CF2A}"/>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15F2A15-A8A0-7000-EEA5-80848BEA0735}"/>
              </a:ext>
            </a:extLst>
          </p:cNvPr>
          <p:cNvSpPr/>
          <p:nvPr/>
        </p:nvSpPr>
        <p:spPr>
          <a:xfrm>
            <a:off x="752354" y="1659834"/>
            <a:ext cx="10679645" cy="2122953"/>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Written communication is important for the following reasons:</a:t>
            </a:r>
          </a:p>
          <a:p>
            <a:pPr marL="342900" indent="-342900" algn="just">
              <a:lnSpc>
                <a:spcPct val="150000"/>
              </a:lnSpc>
              <a:buFont typeface="+mj-lt"/>
              <a:buAutoNum type="arabicPeriod"/>
            </a:pPr>
            <a:r>
              <a:rPr lang="en-US" dirty="0">
                <a:latin typeface="Alexandria Light" pitchFamily="2" charset="-78"/>
                <a:cs typeface="Alexandria Light" pitchFamily="2" charset="-78"/>
              </a:rPr>
              <a:t>Official documents, memos, e-mails, and other forms of written communication reveal something about you as a professional; </a:t>
            </a:r>
          </a:p>
          <a:p>
            <a:pPr marL="342900" indent="-342900" algn="just">
              <a:lnSpc>
                <a:spcPct val="150000"/>
              </a:lnSpc>
              <a:buFont typeface="+mj-lt"/>
              <a:buAutoNum type="arabicPeriod"/>
            </a:pPr>
            <a:r>
              <a:rPr lang="en-US" dirty="0">
                <a:latin typeface="Alexandria Light" pitchFamily="2" charset="-78"/>
                <a:cs typeface="Alexandria Light" pitchFamily="2" charset="-78"/>
              </a:rPr>
              <a:t>Important policies, requests, and organizational procedures are conveyed through written communication;</a:t>
            </a:r>
          </a:p>
        </p:txBody>
      </p:sp>
      <p:sp>
        <p:nvSpPr>
          <p:cNvPr id="10" name="Rectangle 9">
            <a:extLst>
              <a:ext uri="{FF2B5EF4-FFF2-40B4-BE49-F238E27FC236}">
                <a16:creationId xmlns:a16="http://schemas.microsoft.com/office/drawing/2014/main" id="{48EEB7FC-9C8F-9972-4DFB-AB9FC3BD7007}"/>
              </a:ext>
            </a:extLst>
          </p:cNvPr>
          <p:cNvSpPr/>
          <p:nvPr/>
        </p:nvSpPr>
        <p:spPr>
          <a:xfrm>
            <a:off x="845572" y="4018571"/>
            <a:ext cx="10586427" cy="2226828"/>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الاتصال الكتابي مهم للأسباب التالية:</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تكشف الوثائق الرسمية والمذكرات ورسائل البريد الإلكتروني وغيرها من أشكال الاتصال المكتوب شيئا عنك كمحترف. </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يتم نقل السياسات والطلبات والإجراءات التنظيمية المهمة من خلال الاتصال الكتابي.</a:t>
            </a:r>
          </a:p>
        </p:txBody>
      </p:sp>
      <p:sp>
        <p:nvSpPr>
          <p:cNvPr id="4" name="TextBox 3">
            <a:extLst>
              <a:ext uri="{FF2B5EF4-FFF2-40B4-BE49-F238E27FC236}">
                <a16:creationId xmlns:a16="http://schemas.microsoft.com/office/drawing/2014/main" id="{5D4656BA-07D4-A508-8621-268878DC001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94100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80F03-EAD2-7FB6-4AF4-AF07CAB3B3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C119EA-DEE7-5CD2-9329-758629A078D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3002996-22CA-9BD1-A10F-A5A3B1754E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19E568-D53C-7C6D-3D6F-316D3F57A130}"/>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The Importance of Written Communication</a:t>
            </a:r>
          </a:p>
        </p:txBody>
      </p:sp>
      <p:sp>
        <p:nvSpPr>
          <p:cNvPr id="9" name="TextBox 8">
            <a:extLst>
              <a:ext uri="{FF2B5EF4-FFF2-40B4-BE49-F238E27FC236}">
                <a16:creationId xmlns:a16="http://schemas.microsoft.com/office/drawing/2014/main" id="{09F88E13-B305-977F-2DCD-76BFED92B3C2}"/>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أهمية الاتصال الكتابي</a:t>
            </a:r>
          </a:p>
        </p:txBody>
      </p:sp>
      <p:sp>
        <p:nvSpPr>
          <p:cNvPr id="3" name="Rectangle: Rounded Corners 2">
            <a:extLst>
              <a:ext uri="{FF2B5EF4-FFF2-40B4-BE49-F238E27FC236}">
                <a16:creationId xmlns:a16="http://schemas.microsoft.com/office/drawing/2014/main" id="{A39FB700-2720-03B0-8BD1-FC41F7D326DB}"/>
              </a:ext>
            </a:extLst>
          </p:cNvPr>
          <p:cNvSpPr/>
          <p:nvPr/>
        </p:nvSpPr>
        <p:spPr>
          <a:xfrm>
            <a:off x="638241" y="1726748"/>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6C86049-1789-46C3-4DCA-50E5EE17674A}"/>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ED77283-F581-D74E-2DB5-E3B259CA6E61}"/>
              </a:ext>
            </a:extLst>
          </p:cNvPr>
          <p:cNvSpPr/>
          <p:nvPr/>
        </p:nvSpPr>
        <p:spPr>
          <a:xfrm>
            <a:off x="752354" y="1659834"/>
            <a:ext cx="10679645" cy="2226828"/>
          </a:xfrm>
          <a:prstGeom prst="rect">
            <a:avLst/>
          </a:prstGeom>
        </p:spPr>
        <p:txBody>
          <a:bodyPr wrap="square">
            <a:spAutoFit/>
          </a:bodyPr>
          <a:lstStyle/>
          <a:p>
            <a:pPr algn="just">
              <a:lnSpc>
                <a:spcPct val="200000"/>
              </a:lnSpc>
            </a:pPr>
            <a:r>
              <a:rPr lang="en-US" b="1" dirty="0">
                <a:solidFill>
                  <a:srgbClr val="FF0000"/>
                </a:solidFill>
                <a:latin typeface="Alexandria Light" pitchFamily="2" charset="-78"/>
                <a:cs typeface="Alexandria Light" pitchFamily="2" charset="-78"/>
              </a:rPr>
              <a:t>Written communication is important for the following reasons:</a:t>
            </a:r>
          </a:p>
          <a:p>
            <a:pPr marL="342900" indent="-342900" algn="just">
              <a:lnSpc>
                <a:spcPct val="200000"/>
              </a:lnSpc>
              <a:buFont typeface="+mj-lt"/>
              <a:buAutoNum type="arabicPeriod" startAt="3"/>
            </a:pPr>
            <a:r>
              <a:rPr lang="en-US" dirty="0">
                <a:latin typeface="Alexandria Light" pitchFamily="2" charset="-78"/>
                <a:cs typeface="Alexandria Light" pitchFamily="2" charset="-78"/>
              </a:rPr>
              <a:t>Proposals, employee terminations, media relations, and the like are achieved with written communication; and</a:t>
            </a:r>
          </a:p>
          <a:p>
            <a:pPr marL="342900" indent="-342900" algn="just">
              <a:lnSpc>
                <a:spcPct val="200000"/>
              </a:lnSpc>
              <a:buFont typeface="+mj-lt"/>
              <a:buAutoNum type="arabicPeriod" startAt="3"/>
            </a:pPr>
            <a:r>
              <a:rPr lang="en-US" dirty="0">
                <a:latin typeface="Alexandria Light" pitchFamily="2" charset="-78"/>
                <a:cs typeface="Alexandria Light" pitchFamily="2" charset="-78"/>
              </a:rPr>
              <a:t>Written communication must be present to achieve professional excellence.</a:t>
            </a:r>
          </a:p>
        </p:txBody>
      </p:sp>
      <p:sp>
        <p:nvSpPr>
          <p:cNvPr id="10" name="Rectangle 9">
            <a:extLst>
              <a:ext uri="{FF2B5EF4-FFF2-40B4-BE49-F238E27FC236}">
                <a16:creationId xmlns:a16="http://schemas.microsoft.com/office/drawing/2014/main" id="{0C697AAF-4287-7232-A228-54F863D21156}"/>
              </a:ext>
            </a:extLst>
          </p:cNvPr>
          <p:cNvSpPr/>
          <p:nvPr/>
        </p:nvSpPr>
        <p:spPr>
          <a:xfrm>
            <a:off x="845572" y="4018571"/>
            <a:ext cx="10586427" cy="2226828"/>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الاتصال الكتابي مهم للأسباب التالية:</a:t>
            </a:r>
          </a:p>
          <a:p>
            <a:pPr marL="457200" indent="-457200" algn="just" rtl="1">
              <a:lnSpc>
                <a:spcPct val="200000"/>
              </a:lnSpc>
              <a:buFont typeface="+mj-lt"/>
              <a:buAutoNum type="arabicPeriod" startAt="3"/>
            </a:pPr>
            <a:r>
              <a:rPr lang="ar-SA" dirty="0">
                <a:latin typeface="Alexandria Light" pitchFamily="2" charset="-78"/>
                <a:cs typeface="Alexandria Light" pitchFamily="2" charset="-78"/>
              </a:rPr>
              <a:t>يتم تحقيق المقترحات وإنهاء خدمة الموظفين والعلاقات الإعلامية وما شابه ذلك من خلال الاتصال الكتابي. </a:t>
            </a:r>
          </a:p>
          <a:p>
            <a:pPr marL="457200" indent="-457200" algn="just" rtl="1">
              <a:lnSpc>
                <a:spcPct val="200000"/>
              </a:lnSpc>
              <a:buFont typeface="+mj-lt"/>
              <a:buAutoNum type="arabicPeriod" startAt="3"/>
            </a:pPr>
            <a:r>
              <a:rPr lang="ar-SA" dirty="0">
                <a:latin typeface="Alexandria Light" pitchFamily="2" charset="-78"/>
                <a:cs typeface="Alexandria Light" pitchFamily="2" charset="-78"/>
              </a:rPr>
              <a:t>يجب أن يكون الاتصال الكتابي موجودا لتحقيق التميز المهني.</a:t>
            </a:r>
          </a:p>
        </p:txBody>
      </p:sp>
      <p:sp>
        <p:nvSpPr>
          <p:cNvPr id="4" name="TextBox 3">
            <a:extLst>
              <a:ext uri="{FF2B5EF4-FFF2-40B4-BE49-F238E27FC236}">
                <a16:creationId xmlns:a16="http://schemas.microsoft.com/office/drawing/2014/main" id="{76C8BE80-43A6-5BB2-EDB9-CBF055D118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8322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1A79F-D688-AC36-87FF-6E7894ECA7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76B656-45BB-81CE-E5B1-01963E39E3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2FE724-6E01-8B86-71CB-E60F095E2560}"/>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FCD3C13-B7F0-974E-9A7E-17FC27CE7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CB50C11-E364-6560-A58B-719A44E77874}"/>
              </a:ext>
            </a:extLst>
          </p:cNvPr>
          <p:cNvSpPr/>
          <p:nvPr/>
        </p:nvSpPr>
        <p:spPr>
          <a:xfrm>
            <a:off x="499634" y="728283"/>
            <a:ext cx="6491101"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89E63F15-5E98-E7D1-A91E-99E00646E6C6}"/>
              </a:ext>
            </a:extLst>
          </p:cNvPr>
          <p:cNvSpPr txBox="1"/>
          <p:nvPr/>
        </p:nvSpPr>
        <p:spPr>
          <a:xfrm>
            <a:off x="6725265" y="693718"/>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1E18829-66A0-A003-85A9-5518B58DAE80}"/>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Striving for Written Communication Excellence</a:t>
            </a:r>
          </a:p>
        </p:txBody>
      </p:sp>
      <p:sp>
        <p:nvSpPr>
          <p:cNvPr id="8" name="Rectangle: Rounded Corners 7">
            <a:extLst>
              <a:ext uri="{FF2B5EF4-FFF2-40B4-BE49-F238E27FC236}">
                <a16:creationId xmlns:a16="http://schemas.microsoft.com/office/drawing/2014/main" id="{9A7F25A9-B4E1-078E-AB54-50075FBB36AA}"/>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83F82CC-D6B7-FB15-4590-E3DEE5A75A4C}"/>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السعي لتحقيق التميز في الاتصال الكتابي</a:t>
            </a:r>
          </a:p>
        </p:txBody>
      </p:sp>
      <p:pic>
        <p:nvPicPr>
          <p:cNvPr id="2050" name="Picture 2" descr="How to develop written communication at work Roubler South Africa Blog">
            <a:extLst>
              <a:ext uri="{FF2B5EF4-FFF2-40B4-BE49-F238E27FC236}">
                <a16:creationId xmlns:a16="http://schemas.microsoft.com/office/drawing/2014/main" id="{658192EE-B47F-14CD-ECC2-265C44184A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1999" y="3591972"/>
            <a:ext cx="6202507" cy="32493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0780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F4B71-6310-B6E3-98C9-4FFA247C6D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96007A-7474-A2EB-E065-030198A8060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21045DF-8EF3-989F-A929-7B860DAA34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CCAE8AC-9E38-1DA8-0C51-4571DC4C3132}"/>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9" name="TextBox 8">
            <a:extLst>
              <a:ext uri="{FF2B5EF4-FFF2-40B4-BE49-F238E27FC236}">
                <a16:creationId xmlns:a16="http://schemas.microsoft.com/office/drawing/2014/main" id="{137CD7BB-F16B-108D-8185-91A5C12179C3}"/>
              </a:ext>
            </a:extLst>
          </p:cNvPr>
          <p:cNvSpPr txBox="1"/>
          <p:nvPr/>
        </p:nvSpPr>
        <p:spPr>
          <a:xfrm>
            <a:off x="6582812" y="753236"/>
            <a:ext cx="499187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
        <p:nvSpPr>
          <p:cNvPr id="3" name="Rectangle: Rounded Corners 2">
            <a:extLst>
              <a:ext uri="{FF2B5EF4-FFF2-40B4-BE49-F238E27FC236}">
                <a16:creationId xmlns:a16="http://schemas.microsoft.com/office/drawing/2014/main" id="{3CB1B3AB-4FE9-3E64-DB3E-E6443148C74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D5C9781-8C96-91A4-615D-34504A05A39F}"/>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D177A12-8EC5-6299-C1D9-E136AA114FA9}"/>
              </a:ext>
            </a:extLst>
          </p:cNvPr>
          <p:cNvSpPr/>
          <p:nvPr/>
        </p:nvSpPr>
        <p:spPr>
          <a:xfrm>
            <a:off x="638242" y="1659834"/>
            <a:ext cx="10936440" cy="2130776"/>
          </a:xfrm>
          <a:prstGeom prst="rect">
            <a:avLst/>
          </a:prstGeom>
        </p:spPr>
        <p:txBody>
          <a:bodyPr wrap="square">
            <a:spAutoFit/>
          </a:bodyPr>
          <a:lstStyle/>
          <a:p>
            <a:pPr marL="342900" indent="-342900" algn="just">
              <a:lnSpc>
                <a:spcPct val="150000"/>
              </a:lnSpc>
              <a:buFont typeface="+mj-lt"/>
              <a:buAutoNum type="arabicPeriod"/>
            </a:pPr>
            <a:r>
              <a:rPr lang="en-US" sz="1500" b="1" dirty="0">
                <a:solidFill>
                  <a:srgbClr val="FF0000"/>
                </a:solidFill>
                <a:latin typeface="Alexandria Black" pitchFamily="2" charset="-78"/>
                <a:cs typeface="Alexandria Black" pitchFamily="2" charset="-78"/>
              </a:rPr>
              <a:t>Message Structure:</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Excellent written communication begins with a clear general purpose, a clear specific purpose or thesis and clear organization.</a:t>
            </a:r>
          </a:p>
          <a:p>
            <a:pPr marL="342900" indent="-3429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Begin by asking yourself</a:t>
            </a:r>
            <a:r>
              <a:rPr lang="en-US" sz="1500" dirty="0">
                <a:latin typeface="Alexandria Light" pitchFamily="2" charset="-78"/>
                <a:cs typeface="Alexandria Light" pitchFamily="2" charset="-78"/>
              </a:rPr>
              <a:t>, “What is the purpose of this written communication? Am I presenting new information? Am I clarifying? Am I requesting? Am I persuading?” Once you have identified your general purpose, </a:t>
            </a:r>
            <a:r>
              <a:rPr lang="en-US" sz="1500" b="1" dirty="0">
                <a:solidFill>
                  <a:schemeClr val="accent6">
                    <a:lumMod val="50000"/>
                  </a:schemeClr>
                </a:solidFill>
                <a:latin typeface="Alexandria Light" pitchFamily="2" charset="-78"/>
                <a:cs typeface="Alexandria Light" pitchFamily="2" charset="-78"/>
              </a:rPr>
              <a:t>ask yourself</a:t>
            </a:r>
            <a:r>
              <a:rPr lang="en-US" sz="1500" dirty="0">
                <a:latin typeface="Alexandria Light" pitchFamily="2" charset="-78"/>
                <a:cs typeface="Alexandria Light" pitchFamily="2" charset="-78"/>
              </a:rPr>
              <a:t>, “What is the key message I want my audience to take away from this e-mail, report, or memo?”</a:t>
            </a:r>
          </a:p>
        </p:txBody>
      </p:sp>
      <p:sp>
        <p:nvSpPr>
          <p:cNvPr id="10" name="Rectangle 9">
            <a:extLst>
              <a:ext uri="{FF2B5EF4-FFF2-40B4-BE49-F238E27FC236}">
                <a16:creationId xmlns:a16="http://schemas.microsoft.com/office/drawing/2014/main" id="{8645670C-3DC3-2CB0-C3CA-5E40EA59D56A}"/>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mj-lt"/>
              <a:buAutoNum type="arabicPeriod"/>
            </a:pPr>
            <a:r>
              <a:rPr lang="ar-SA" sz="1500" b="1" dirty="0">
                <a:solidFill>
                  <a:srgbClr val="FF0000"/>
                </a:solidFill>
                <a:latin typeface="Alexandria Black" pitchFamily="2" charset="-78"/>
                <a:cs typeface="Alexandria Black" pitchFamily="2" charset="-78"/>
              </a:rPr>
              <a:t>هيكل الرسالة: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يبدأ التواصل الكتابي الممتاز بغرض عام واضح ، وغرض محدد واضح أو أطروحة وتنظيم واضح.</a:t>
            </a:r>
          </a:p>
          <a:p>
            <a:pPr marL="457200" indent="-45720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ابدأ بسؤال نفسك </a:t>
            </a:r>
            <a:r>
              <a:rPr lang="ar-SA" sz="1600" dirty="0">
                <a:latin typeface="Alexandria Light" pitchFamily="2" charset="-78"/>
                <a:cs typeface="Alexandria Light" pitchFamily="2" charset="-78"/>
              </a:rPr>
              <a:t>، "ما هو الغرض من هذا الاتصال المكتوب؟ هل أقدم معلومات جديدة؟ هل أوضح؟ هل أنا أطلب؟ هل أنا مقنع؟ بمجرد تحديد غرضك العام ، </a:t>
            </a:r>
            <a:r>
              <a:rPr lang="ar-SA" sz="1600" b="1" dirty="0">
                <a:solidFill>
                  <a:schemeClr val="accent6">
                    <a:lumMod val="50000"/>
                  </a:schemeClr>
                </a:solidFill>
                <a:latin typeface="Alexandria Light" pitchFamily="2" charset="-78"/>
                <a:cs typeface="Alexandria Light" pitchFamily="2" charset="-78"/>
              </a:rPr>
              <a:t>اسأل نفسك </a:t>
            </a:r>
            <a:r>
              <a:rPr lang="ar-SA" sz="1600" dirty="0">
                <a:latin typeface="Alexandria Light" pitchFamily="2" charset="-78"/>
                <a:cs typeface="Alexandria Light" pitchFamily="2" charset="-78"/>
              </a:rPr>
              <a:t>، "ما هي الرسالة الرئيسية التي أريد أن يأخذها جمهوري من هذا البريد الإلكتروني أو التقرير أو المذكرة؟"</a:t>
            </a:r>
          </a:p>
        </p:txBody>
      </p:sp>
      <p:sp>
        <p:nvSpPr>
          <p:cNvPr id="4" name="TextBox 3">
            <a:extLst>
              <a:ext uri="{FF2B5EF4-FFF2-40B4-BE49-F238E27FC236}">
                <a16:creationId xmlns:a16="http://schemas.microsoft.com/office/drawing/2014/main" id="{F7117E4A-F387-523B-425A-EEC3EFAC43B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32587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A4666-D8F0-6C9D-11C5-DC4190D15A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065EBF-79E1-8AF8-7BDE-35C9BEEB4F4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0BC2BC-5BFF-41CB-A8AF-BA3096F23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0771E16-B1C5-97AA-C302-8C314954BFBA}"/>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9" name="TextBox 8">
            <a:extLst>
              <a:ext uri="{FF2B5EF4-FFF2-40B4-BE49-F238E27FC236}">
                <a16:creationId xmlns:a16="http://schemas.microsoft.com/office/drawing/2014/main" id="{810F20F0-77C6-27AC-165D-E0CE79AE5EF1}"/>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
        <p:nvSpPr>
          <p:cNvPr id="3" name="Rectangle: Rounded Corners 2">
            <a:extLst>
              <a:ext uri="{FF2B5EF4-FFF2-40B4-BE49-F238E27FC236}">
                <a16:creationId xmlns:a16="http://schemas.microsoft.com/office/drawing/2014/main" id="{FCC099B7-E392-322C-C7AD-7421508D163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40E807D-B5EB-663F-63CE-A404A3799F4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5B9D168-83A8-EA3B-57F8-C63253F33592}"/>
              </a:ext>
            </a:extLst>
          </p:cNvPr>
          <p:cNvSpPr/>
          <p:nvPr/>
        </p:nvSpPr>
        <p:spPr>
          <a:xfrm>
            <a:off x="638242" y="1659834"/>
            <a:ext cx="10936440" cy="2130776"/>
          </a:xfrm>
          <a:prstGeom prst="rect">
            <a:avLst/>
          </a:prstGeom>
        </p:spPr>
        <p:txBody>
          <a:bodyPr wrap="square">
            <a:spAutoFit/>
          </a:bodyPr>
          <a:lstStyle/>
          <a:p>
            <a:pPr marL="342900" indent="-342900" algn="just">
              <a:lnSpc>
                <a:spcPct val="150000"/>
              </a:lnSpc>
              <a:buFont typeface="+mj-lt"/>
              <a:buAutoNum type="arabicPeriod"/>
            </a:pPr>
            <a:r>
              <a:rPr lang="en-US" sz="1500" b="1" dirty="0">
                <a:solidFill>
                  <a:srgbClr val="FF0000"/>
                </a:solidFill>
                <a:latin typeface="Alexandria Black" pitchFamily="2" charset="-78"/>
                <a:cs typeface="Alexandria Black" pitchFamily="2" charset="-78"/>
              </a:rPr>
              <a:t>Message Structure:</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By answering this question, you will have identified your specific purpose or thesis statement. From there, you can begin to organize your message. We strongly recommend that you develop an outline before you begin writing. This outline will help you determine the organizational structure of your message.</a:t>
            </a:r>
          </a:p>
          <a:p>
            <a:pPr marL="342900" indent="-3429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Remember this: Poor organization will lead to ineffective communication. Simply put, if the reader cannot follow your message, the reader cannot understand your message.</a:t>
            </a:r>
          </a:p>
        </p:txBody>
      </p:sp>
      <p:sp>
        <p:nvSpPr>
          <p:cNvPr id="10" name="Rectangle 9">
            <a:extLst>
              <a:ext uri="{FF2B5EF4-FFF2-40B4-BE49-F238E27FC236}">
                <a16:creationId xmlns:a16="http://schemas.microsoft.com/office/drawing/2014/main" id="{1963DC04-D61A-6283-4EFD-C689CF1A39E9}"/>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mj-lt"/>
              <a:buAutoNum type="arabicPeriod"/>
            </a:pPr>
            <a:r>
              <a:rPr lang="ar-SA" sz="1600" b="1" dirty="0">
                <a:solidFill>
                  <a:srgbClr val="FF0000"/>
                </a:solidFill>
                <a:latin typeface="Alexandria Black" pitchFamily="2" charset="-78"/>
                <a:cs typeface="Alexandria Black" pitchFamily="2" charset="-78"/>
              </a:rPr>
              <a:t>هيكل الرسالة:</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من خلال الإجابة على هذا السؤال ، ستكون قد حددت غرضك المحدد أو بيان أطروحتك. من هناك ، يمكنك البدء في تنظيم رسالتك. نوصي بشدة بتطوير مخطط تفصيلي قبل البدء في الكتابة. سيساعدك هذا المخطط التفصيلي في تحديد الهيكل التنظيمي لرسالتك.</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تذكر هذا: التنظيم السيئ سيؤدي إلى اتصال غير فعال. ببساطة ، إذا لم يتمكن القارئ من متابعة رسالتك ، فلن يتمكن القارئ من فهم رسالتك.</a:t>
            </a:r>
          </a:p>
        </p:txBody>
      </p:sp>
      <p:sp>
        <p:nvSpPr>
          <p:cNvPr id="4" name="TextBox 3">
            <a:extLst>
              <a:ext uri="{FF2B5EF4-FFF2-40B4-BE49-F238E27FC236}">
                <a16:creationId xmlns:a16="http://schemas.microsoft.com/office/drawing/2014/main" id="{9BA3E58E-ACD7-9882-7EBA-5ED1A50FB75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100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B64EF-69B6-4792-69C7-13B8BF3D07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000544-C030-4268-F7EE-5C6D4AB147A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715FD6-9331-8818-7AD2-FE083EF5B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13A8BE0-9FB2-A58B-E3B3-043B75C344D7}"/>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862F5CE3-32E1-7A5B-AF3C-99D78D91B02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6C1E4AB-5942-0570-76AF-5B64E350C5BA}"/>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B98A7BC-4ED1-1BD3-71B4-74B558A1F656}"/>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2"/>
            </a:pPr>
            <a:r>
              <a:rPr lang="en-US" sz="1600" b="1" dirty="0">
                <a:solidFill>
                  <a:srgbClr val="FF0000"/>
                </a:solidFill>
                <a:latin typeface="Alexandria Black" pitchFamily="2" charset="-78"/>
                <a:cs typeface="Alexandria Black" pitchFamily="2" charset="-78"/>
              </a:rPr>
              <a:t>Message Clarity: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Developing clear organization is the first step to message clarity. However, clear organization alone does not guarantee that your message will be clear. To maximize message clarity, you must evaluate your audience and avoid generalities.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As with all forms of communication, excellence in written communication requires you to evaluate your audience.</a:t>
            </a:r>
          </a:p>
        </p:txBody>
      </p:sp>
      <p:sp>
        <p:nvSpPr>
          <p:cNvPr id="10" name="Rectangle 9">
            <a:extLst>
              <a:ext uri="{FF2B5EF4-FFF2-40B4-BE49-F238E27FC236}">
                <a16:creationId xmlns:a16="http://schemas.microsoft.com/office/drawing/2014/main" id="{C25AD8D1-91C5-E6C4-D081-406EDBCE6121}"/>
              </a:ext>
            </a:extLst>
          </p:cNvPr>
          <p:cNvSpPr/>
          <p:nvPr/>
        </p:nvSpPr>
        <p:spPr>
          <a:xfrm>
            <a:off x="845572" y="4018571"/>
            <a:ext cx="10586427" cy="2108269"/>
          </a:xfrm>
          <a:prstGeom prst="rect">
            <a:avLst/>
          </a:prstGeom>
        </p:spPr>
        <p:txBody>
          <a:bodyPr wrap="square">
            <a:spAutoFit/>
          </a:bodyPr>
          <a:lstStyle/>
          <a:p>
            <a:pPr marL="457200" indent="-457200" algn="just" rtl="1">
              <a:lnSpc>
                <a:spcPct val="200000"/>
              </a:lnSpc>
              <a:buFont typeface="+mj-lt"/>
              <a:buAutoNum type="arabicPeriod" startAt="2"/>
            </a:pPr>
            <a:r>
              <a:rPr lang="ar-SA" sz="1700" b="1" dirty="0">
                <a:solidFill>
                  <a:srgbClr val="FF0000"/>
                </a:solidFill>
                <a:latin typeface="Alexandria Black" pitchFamily="2" charset="-78"/>
                <a:cs typeface="Alexandria Black" pitchFamily="2" charset="-78"/>
              </a:rPr>
              <a:t>وضوح الرسالة: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تطوير تنظيم واضح هو الخطوة الأولى لوضوح الرسائل. ومع ذلك ، فإن التنظيم الواضح وحده لا يضمن أن رسالتك ستكون واضحة. لتحقيق أقصى قدر من وضوح الرسالة ، يجب عليك تقييم جمهورك وتجنب العموميات.</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كما هو الحال مع جميع أشكال الاتصال ، يتطلب منك التميز في الاتصال الكتابي تقييم جمهورك.</a:t>
            </a:r>
            <a:endParaRPr lang="ar-SA" sz="17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13919CCC-9FD0-7156-15B6-189B3D1BA86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FD59E73F-C3CA-C63D-94EC-1402DB11BC53}"/>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136159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88DF9-423B-D114-D27A-E08B3021E4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F2492F-14FB-3E16-4DB7-62C1D8269EA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BB73256-7743-A0FC-6436-F3C47DC633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9A90FD7-1B8E-75C4-C491-3D375D2B5B16}"/>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643BD13B-7039-39DB-08D1-085F7DD1B3BC}"/>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215FFED-A4C2-10C2-244F-97A7053F01FA}"/>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AD95803-C9F9-E093-C905-30B4BD32CC59}"/>
              </a:ext>
            </a:extLst>
          </p:cNvPr>
          <p:cNvSpPr/>
          <p:nvPr/>
        </p:nvSpPr>
        <p:spPr>
          <a:xfrm>
            <a:off x="638242" y="1659834"/>
            <a:ext cx="10936440" cy="2108269"/>
          </a:xfrm>
          <a:prstGeom prst="rect">
            <a:avLst/>
          </a:prstGeom>
        </p:spPr>
        <p:txBody>
          <a:bodyPr wrap="square">
            <a:spAutoFit/>
          </a:bodyPr>
          <a:lstStyle/>
          <a:p>
            <a:pPr marL="342900" indent="-342900" algn="just">
              <a:lnSpc>
                <a:spcPct val="200000"/>
              </a:lnSpc>
              <a:buFont typeface="+mj-lt"/>
              <a:buAutoNum type="arabicPeriod" startAt="2"/>
            </a:pPr>
            <a:r>
              <a:rPr lang="en-US" sz="1700" b="1" dirty="0">
                <a:solidFill>
                  <a:srgbClr val="FF0000"/>
                </a:solidFill>
                <a:latin typeface="Alexandria Black" pitchFamily="2" charset="-78"/>
                <a:cs typeface="Alexandria Black" pitchFamily="2" charset="-78"/>
              </a:rPr>
              <a:t>Message Clarity:</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Ask yourself, “</a:t>
            </a:r>
            <a:r>
              <a:rPr lang="en-US" sz="1700" dirty="0">
                <a:solidFill>
                  <a:srgbClr val="FF0000"/>
                </a:solidFill>
                <a:latin typeface="Alexandria Light" pitchFamily="2" charset="-78"/>
                <a:cs typeface="Alexandria Light" pitchFamily="2" charset="-78"/>
              </a:rPr>
              <a:t>Who will read this written document</a:t>
            </a:r>
            <a:r>
              <a:rPr lang="en-US" sz="1700"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In many cases, you will have both a </a:t>
            </a:r>
            <a:r>
              <a:rPr lang="en-US" sz="1700" b="1" dirty="0">
                <a:solidFill>
                  <a:schemeClr val="accent6">
                    <a:lumMod val="50000"/>
                  </a:schemeClr>
                </a:solidFill>
                <a:latin typeface="Alexandria Light" pitchFamily="2" charset="-78"/>
                <a:cs typeface="Alexandria Light" pitchFamily="2" charset="-78"/>
              </a:rPr>
              <a:t>primary audience</a:t>
            </a:r>
            <a:r>
              <a:rPr lang="en-US" sz="1700" dirty="0">
                <a:latin typeface="Alexandria Light" pitchFamily="2" charset="-78"/>
                <a:cs typeface="Alexandria Light" pitchFamily="2" charset="-78"/>
              </a:rPr>
              <a:t>—the person or persons the message is addressed to—and a </a:t>
            </a:r>
            <a:r>
              <a:rPr lang="en-US" sz="1700" b="1" dirty="0">
                <a:solidFill>
                  <a:schemeClr val="accent6">
                    <a:lumMod val="50000"/>
                  </a:schemeClr>
                </a:solidFill>
                <a:latin typeface="Alexandria Light" pitchFamily="2" charset="-78"/>
                <a:cs typeface="Alexandria Light" pitchFamily="2" charset="-78"/>
              </a:rPr>
              <a:t>secondary audience</a:t>
            </a:r>
            <a:r>
              <a:rPr lang="en-US" sz="1700" dirty="0">
                <a:latin typeface="Alexandria Light" pitchFamily="2" charset="-78"/>
                <a:cs typeface="Alexandria Light" pitchFamily="2" charset="-78"/>
              </a:rPr>
              <a:t>—other readers who may need or use this information.</a:t>
            </a:r>
          </a:p>
        </p:txBody>
      </p:sp>
      <p:sp>
        <p:nvSpPr>
          <p:cNvPr id="10" name="Rectangle 9">
            <a:extLst>
              <a:ext uri="{FF2B5EF4-FFF2-40B4-BE49-F238E27FC236}">
                <a16:creationId xmlns:a16="http://schemas.microsoft.com/office/drawing/2014/main" id="{9DC0F252-6E31-F68D-6804-18FE8DF16D2C}"/>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2"/>
            </a:pPr>
            <a:r>
              <a:rPr lang="ar-SA" b="1" dirty="0">
                <a:solidFill>
                  <a:srgbClr val="FF0000"/>
                </a:solidFill>
                <a:latin typeface="Alexandria Black" pitchFamily="2" charset="-78"/>
                <a:cs typeface="Alexandria Black" pitchFamily="2" charset="-78"/>
              </a:rPr>
              <a:t>وضوح الرسالة: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اسأل نفسك ، "</a:t>
            </a:r>
            <a:r>
              <a:rPr lang="ar-SA" dirty="0">
                <a:solidFill>
                  <a:srgbClr val="FF0000"/>
                </a:solidFill>
                <a:latin typeface="Alexandria Light" pitchFamily="2" charset="-78"/>
                <a:cs typeface="Alexandria Light" pitchFamily="2" charset="-78"/>
              </a:rPr>
              <a:t>من سيقرأ هذه الوثيقة المكتوبة</a:t>
            </a:r>
            <a:r>
              <a:rPr lang="ar-SA" dirty="0">
                <a:latin typeface="Alexandria Light" pitchFamily="2" charset="-78"/>
                <a:cs typeface="Alexandria Light" pitchFamily="2" charset="-78"/>
              </a:rPr>
              <a:t>؟"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في كثير من الحالات، سيكون لديك </a:t>
            </a:r>
            <a:r>
              <a:rPr lang="ar-SA" b="1" dirty="0">
                <a:solidFill>
                  <a:schemeClr val="accent6">
                    <a:lumMod val="50000"/>
                  </a:schemeClr>
                </a:solidFill>
                <a:latin typeface="Alexandria Light" pitchFamily="2" charset="-78"/>
                <a:cs typeface="Alexandria Light" pitchFamily="2" charset="-78"/>
              </a:rPr>
              <a:t>جمهور أساسي </a:t>
            </a:r>
            <a:r>
              <a:rPr lang="ar-SA" dirty="0">
                <a:latin typeface="Alexandria Light" pitchFamily="2" charset="-78"/>
                <a:cs typeface="Alexandria Light" pitchFamily="2" charset="-78"/>
              </a:rPr>
              <a:t>- الشخص أو الأشخاص الموجهة إليهم الرسالة - </a:t>
            </a:r>
            <a:r>
              <a:rPr lang="ar-SA" b="1" dirty="0">
                <a:solidFill>
                  <a:schemeClr val="accent6">
                    <a:lumMod val="50000"/>
                  </a:schemeClr>
                </a:solidFill>
                <a:latin typeface="Alexandria Light" pitchFamily="2" charset="-78"/>
                <a:cs typeface="Alexandria Light" pitchFamily="2" charset="-78"/>
              </a:rPr>
              <a:t>وجمهور</a:t>
            </a:r>
            <a:r>
              <a:rPr lang="ar-SA" dirty="0">
                <a:latin typeface="Alexandria Light" pitchFamily="2" charset="-78"/>
                <a:cs typeface="Alexandria Light" pitchFamily="2" charset="-78"/>
              </a:rPr>
              <a:t> </a:t>
            </a:r>
            <a:r>
              <a:rPr lang="ar-SA" b="1" dirty="0">
                <a:solidFill>
                  <a:schemeClr val="accent6">
                    <a:lumMod val="50000"/>
                  </a:schemeClr>
                </a:solidFill>
                <a:latin typeface="Alexandria Light" pitchFamily="2" charset="-78"/>
                <a:cs typeface="Alexandria Light" pitchFamily="2" charset="-78"/>
              </a:rPr>
              <a:t>ثانوي</a:t>
            </a:r>
            <a:r>
              <a:rPr lang="ar-SA" dirty="0">
                <a:latin typeface="Alexandria Light" pitchFamily="2" charset="-78"/>
                <a:cs typeface="Alexandria Light" pitchFamily="2" charset="-78"/>
              </a:rPr>
              <a:t> - قراء آخرين قد يحتاجون إلى هذه المعلومات أو يستخدمونها.</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3068063C-DDDE-0CB6-B065-8865876C566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D44AF78A-18B8-5762-296A-98EAB864B90A}"/>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137971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137F3-8A20-9E6C-3081-1521232CC2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E3F851-47CF-B0B5-C8DD-A1FA2D964A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44542B4-0712-FD01-6B03-C66B6BEA2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E4B3169-3D37-71B2-6177-706107DBF1B8}"/>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0BB0329D-F2FB-9B2A-4BC6-D3338B17996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B26F331-EDA9-E303-726F-015718D3E54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91D6911-3286-418E-0464-1BCF67CD3577}"/>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2"/>
            </a:pPr>
            <a:r>
              <a:rPr lang="en-US" sz="1600" b="1" dirty="0">
                <a:solidFill>
                  <a:srgbClr val="FF0000"/>
                </a:solidFill>
                <a:latin typeface="Alexandria Black" pitchFamily="2" charset="-78"/>
                <a:cs typeface="Alexandria Black" pitchFamily="2" charset="-78"/>
              </a:rPr>
              <a:t>Message Clarity: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Keep all readers in mind as you draft your message.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Consider details such as the </a:t>
            </a:r>
            <a:r>
              <a:rPr lang="en-US" sz="1600" b="1" dirty="0">
                <a:solidFill>
                  <a:schemeClr val="accent6">
                    <a:lumMod val="50000"/>
                  </a:schemeClr>
                </a:solidFill>
                <a:latin typeface="Alexandria Light" pitchFamily="2" charset="-78"/>
                <a:cs typeface="Alexandria Light" pitchFamily="2" charset="-78"/>
              </a:rPr>
              <a:t>reader’s place </a:t>
            </a:r>
            <a:r>
              <a:rPr lang="en-US" sz="1600" dirty="0">
                <a:latin typeface="Alexandria Light" pitchFamily="2" charset="-78"/>
                <a:cs typeface="Alexandria Light" pitchFamily="2" charset="-78"/>
              </a:rPr>
              <a:t>in the organization (supervisor, employee, customer), his or her </a:t>
            </a:r>
            <a:r>
              <a:rPr lang="en-US" sz="1600" b="1" dirty="0">
                <a:solidFill>
                  <a:schemeClr val="accent6">
                    <a:lumMod val="50000"/>
                  </a:schemeClr>
                </a:solidFill>
                <a:latin typeface="Alexandria Light" pitchFamily="2" charset="-78"/>
                <a:cs typeface="Alexandria Light" pitchFamily="2" charset="-78"/>
              </a:rPr>
              <a:t>level of understanding </a:t>
            </a:r>
            <a:r>
              <a:rPr lang="en-US" sz="1600" dirty="0">
                <a:latin typeface="Alexandria Light" pitchFamily="2" charset="-78"/>
                <a:cs typeface="Alexandria Light" pitchFamily="2" charset="-78"/>
              </a:rPr>
              <a:t>(both educational level and experience in your industry), and the amount of </a:t>
            </a:r>
            <a:r>
              <a:rPr lang="en-US" sz="1600" b="1" dirty="0">
                <a:solidFill>
                  <a:schemeClr val="accent6">
                    <a:lumMod val="50000"/>
                  </a:schemeClr>
                </a:solidFill>
                <a:latin typeface="Alexandria Light" pitchFamily="2" charset="-78"/>
                <a:cs typeface="Alexandria Light" pitchFamily="2" charset="-78"/>
              </a:rPr>
              <a:t>interest in and involvement with the topic </a:t>
            </a:r>
            <a:r>
              <a:rPr lang="en-US" sz="1600" dirty="0">
                <a:latin typeface="Alexandria Light" pitchFamily="2" charset="-78"/>
                <a:cs typeface="Alexandria Light" pitchFamily="2" charset="-78"/>
              </a:rPr>
              <a:t>at hand.</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evaluation will help you determine if jargon can be used and if background information is needed</a:t>
            </a:r>
            <a:r>
              <a:rPr lang="ar-SA"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86932C1D-1E39-57A3-AC5A-923392321040}"/>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mj-lt"/>
              <a:buAutoNum type="arabicPeriod" startAt="2"/>
            </a:pPr>
            <a:r>
              <a:rPr lang="ar-SA" sz="1600" b="1" dirty="0">
                <a:solidFill>
                  <a:srgbClr val="FF0000"/>
                </a:solidFill>
                <a:latin typeface="Alexandria Black" pitchFamily="2" charset="-78"/>
                <a:cs typeface="Alexandria Black" pitchFamily="2" charset="-78"/>
              </a:rPr>
              <a:t>وضوح الرسالة:</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ضع جميع القراء في الاعتبار أثناء صياغة رسالتك. </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ضع في اعتبارك تفاصيل مثل </a:t>
            </a:r>
            <a:r>
              <a:rPr lang="ar-SA" sz="1600" b="1" dirty="0">
                <a:solidFill>
                  <a:schemeClr val="accent6">
                    <a:lumMod val="50000"/>
                  </a:schemeClr>
                </a:solidFill>
                <a:latin typeface="Alexandria Light" pitchFamily="2" charset="-78"/>
                <a:cs typeface="Alexandria Light" pitchFamily="2" charset="-78"/>
              </a:rPr>
              <a:t>مكان القارئ </a:t>
            </a:r>
            <a:r>
              <a:rPr lang="ar-SA" sz="1600" dirty="0">
                <a:latin typeface="Alexandria Light" pitchFamily="2" charset="-78"/>
                <a:cs typeface="Alexandria Light" pitchFamily="2" charset="-78"/>
              </a:rPr>
              <a:t>في المنظمة (المشرف ، الموظف ، العميل) ، </a:t>
            </a:r>
            <a:r>
              <a:rPr lang="ar-SA" sz="1600" b="1" dirty="0">
                <a:solidFill>
                  <a:schemeClr val="accent6">
                    <a:lumMod val="50000"/>
                  </a:schemeClr>
                </a:solidFill>
                <a:latin typeface="Alexandria Light" pitchFamily="2" charset="-78"/>
                <a:cs typeface="Alexandria Light" pitchFamily="2" charset="-78"/>
              </a:rPr>
              <a:t>ومستوى فهمه </a:t>
            </a:r>
            <a:r>
              <a:rPr lang="ar-SA" sz="1600" dirty="0">
                <a:latin typeface="Alexandria Light" pitchFamily="2" charset="-78"/>
                <a:cs typeface="Alexandria Light" pitchFamily="2" charset="-78"/>
              </a:rPr>
              <a:t>(المستوى التعليمي والخبرة في مجال عملك) ، </a:t>
            </a:r>
            <a:r>
              <a:rPr lang="ar-SA" sz="1600" b="1" dirty="0">
                <a:solidFill>
                  <a:schemeClr val="accent6">
                    <a:lumMod val="50000"/>
                  </a:schemeClr>
                </a:solidFill>
                <a:latin typeface="Alexandria Light" pitchFamily="2" charset="-78"/>
                <a:cs typeface="Alexandria Light" pitchFamily="2" charset="-78"/>
              </a:rPr>
              <a:t>ومقدار الاهتمام والمشاركة في الموضوع المطروح</a:t>
            </a:r>
            <a:r>
              <a:rPr lang="ar-SA" sz="1600"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سيساعدك هذا التقييم في تحديد ما إذا كان يمكن استخدام المصطلحات وما إذا كانت هناك حاجة إلى معلومات أساسية.</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DDCDB64D-06D8-16B3-DEE6-272D52695F0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D412FF57-0877-B74D-A229-0B851E54643C}"/>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71411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BA867-84C6-F2E6-4DD1-B9E19DF699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84A08F-9929-E02D-B3EC-5D53D660341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EB5215-3E12-B253-9DDE-702840B20B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4D9192D-6714-A2DA-47E1-BA434CD44DDF}"/>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F772E7AA-54CA-8B44-8F88-9469A68CBDA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C511A60-5B2A-27A1-3A09-4D3749192BF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2C887DD-C389-CEDA-0D0E-4F6EDE729BF1}"/>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2"/>
            </a:pPr>
            <a:r>
              <a:rPr lang="en-US" sz="1600" b="1" dirty="0">
                <a:solidFill>
                  <a:srgbClr val="FF0000"/>
                </a:solidFill>
                <a:latin typeface="Alexandria Black" pitchFamily="2" charset="-78"/>
                <a:cs typeface="Alexandria Black" pitchFamily="2" charset="-78"/>
              </a:rPr>
              <a:t>Message Clarity: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Message clarity is also achieved by using </a:t>
            </a:r>
            <a:r>
              <a:rPr lang="en-US" sz="1600" b="1" dirty="0">
                <a:solidFill>
                  <a:schemeClr val="accent6">
                    <a:lumMod val="50000"/>
                  </a:schemeClr>
                </a:solidFill>
                <a:latin typeface="Alexandria Light" pitchFamily="2" charset="-78"/>
                <a:cs typeface="Alexandria Light" pitchFamily="2" charset="-78"/>
              </a:rPr>
              <a:t>specific language </a:t>
            </a:r>
            <a:r>
              <a:rPr lang="en-US" sz="1600" dirty="0">
                <a:latin typeface="Alexandria Light" pitchFamily="2" charset="-78"/>
                <a:cs typeface="Alexandria Light" pitchFamily="2" charset="-78"/>
              </a:rPr>
              <a:t>as opposed to </a:t>
            </a:r>
            <a:r>
              <a:rPr lang="en-US" sz="1600" b="1" dirty="0">
                <a:solidFill>
                  <a:schemeClr val="accent6">
                    <a:lumMod val="50000"/>
                  </a:schemeClr>
                </a:solidFill>
                <a:latin typeface="Alexandria Light" pitchFamily="2" charset="-78"/>
                <a:cs typeface="Alexandria Light" pitchFamily="2" charset="-78"/>
              </a:rPr>
              <a:t>general language</a:t>
            </a:r>
            <a:r>
              <a:rPr lang="en-US" sz="16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General language </a:t>
            </a:r>
            <a:r>
              <a:rPr lang="en-US" sz="1600" dirty="0">
                <a:latin typeface="Alexandria Light" pitchFamily="2" charset="-78"/>
                <a:cs typeface="Alexandria Light" pitchFamily="2" charset="-78"/>
              </a:rPr>
              <a:t>is usually characterized as vague statements that can easily be misunderstood, whereas </a:t>
            </a:r>
            <a:r>
              <a:rPr lang="en-US" sz="1600" b="1" dirty="0">
                <a:solidFill>
                  <a:schemeClr val="accent6">
                    <a:lumMod val="50000"/>
                  </a:schemeClr>
                </a:solidFill>
                <a:latin typeface="Alexandria Light" pitchFamily="2" charset="-78"/>
                <a:cs typeface="Alexandria Light" pitchFamily="2" charset="-78"/>
              </a:rPr>
              <a:t>specific language </a:t>
            </a:r>
            <a:r>
              <a:rPr lang="en-US" sz="1600" dirty="0">
                <a:latin typeface="Alexandria Light" pitchFamily="2" charset="-78"/>
                <a:cs typeface="Alexandria Light" pitchFamily="2" charset="-78"/>
              </a:rPr>
              <a:t>makes precise references.</a:t>
            </a:r>
          </a:p>
          <a:p>
            <a:pPr marL="342900" indent="-342900" algn="just">
              <a:lnSpc>
                <a:spcPct val="150000"/>
              </a:lnSpc>
              <a:buFont typeface="Arial" panose="020B0604020202020204" pitchFamily="34" charset="0"/>
              <a:buChar char="•"/>
            </a:pPr>
            <a:r>
              <a:rPr lang="en-US" sz="1600" dirty="0">
                <a:solidFill>
                  <a:srgbClr val="FF0000"/>
                </a:solidFill>
                <a:latin typeface="Alexandria Light" pitchFamily="2" charset="-78"/>
                <a:cs typeface="Alexandria Light" pitchFamily="2" charset="-78"/>
              </a:rPr>
              <a:t>For example</a:t>
            </a:r>
            <a:r>
              <a:rPr lang="en-US" sz="1600" dirty="0">
                <a:latin typeface="Alexandria Light" pitchFamily="2" charset="-78"/>
                <a:cs typeface="Alexandria Light" pitchFamily="2" charset="-78"/>
              </a:rPr>
              <a:t>: “You need to return from lunch in a timely fashion.” But his message would be much clearer if he wrote specifically, “You must return from lunch by 1:00 p.m.”</a:t>
            </a:r>
          </a:p>
        </p:txBody>
      </p:sp>
      <p:sp>
        <p:nvSpPr>
          <p:cNvPr id="10" name="Rectangle 9">
            <a:extLst>
              <a:ext uri="{FF2B5EF4-FFF2-40B4-BE49-F238E27FC236}">
                <a16:creationId xmlns:a16="http://schemas.microsoft.com/office/drawing/2014/main" id="{BC109C31-618E-F185-8008-F3B4D4049B02}"/>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mj-lt"/>
              <a:buAutoNum type="arabicPeriod" startAt="2"/>
            </a:pPr>
            <a:r>
              <a:rPr lang="ar-SA" sz="1600" b="1" dirty="0">
                <a:solidFill>
                  <a:srgbClr val="FF0000"/>
                </a:solidFill>
                <a:latin typeface="Alexandria Black" pitchFamily="2" charset="-78"/>
                <a:cs typeface="Alexandria Black" pitchFamily="2" charset="-78"/>
              </a:rPr>
              <a:t>وضوح الرسالة:</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يتم تحقيق وضوح الرسالة أيضا باستخدام </a:t>
            </a:r>
            <a:r>
              <a:rPr lang="ar-SA" sz="1600" b="1" dirty="0">
                <a:solidFill>
                  <a:schemeClr val="accent6">
                    <a:lumMod val="50000"/>
                  </a:schemeClr>
                </a:solidFill>
                <a:latin typeface="Alexandria Light" pitchFamily="2" charset="-78"/>
                <a:cs typeface="Alexandria Light" pitchFamily="2" charset="-78"/>
              </a:rPr>
              <a:t>لغة معينة </a:t>
            </a:r>
            <a:r>
              <a:rPr lang="ar-SA" sz="1600" dirty="0">
                <a:latin typeface="Alexandria Light" pitchFamily="2" charset="-78"/>
                <a:cs typeface="Alexandria Light" pitchFamily="2" charset="-78"/>
              </a:rPr>
              <a:t>بدلا من </a:t>
            </a:r>
            <a:r>
              <a:rPr lang="ar-SA" sz="1600" b="1" dirty="0">
                <a:solidFill>
                  <a:schemeClr val="accent6">
                    <a:lumMod val="50000"/>
                  </a:schemeClr>
                </a:solidFill>
                <a:latin typeface="Alexandria Light" pitchFamily="2" charset="-78"/>
                <a:cs typeface="Alexandria Light" pitchFamily="2" charset="-78"/>
              </a:rPr>
              <a:t>اللغة العامة</a:t>
            </a:r>
            <a:r>
              <a:rPr lang="ar-SA" sz="1600"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عادة ما توصف </a:t>
            </a:r>
            <a:r>
              <a:rPr lang="ar-SA" sz="1600" b="1" dirty="0">
                <a:solidFill>
                  <a:schemeClr val="accent6">
                    <a:lumMod val="50000"/>
                  </a:schemeClr>
                </a:solidFill>
                <a:latin typeface="Alexandria Light" pitchFamily="2" charset="-78"/>
                <a:cs typeface="Alexandria Light" pitchFamily="2" charset="-78"/>
              </a:rPr>
              <a:t>اللغة العامة </a:t>
            </a:r>
            <a:r>
              <a:rPr lang="ar-SA" sz="1600" dirty="0">
                <a:latin typeface="Alexandria Light" pitchFamily="2" charset="-78"/>
                <a:cs typeface="Alexandria Light" pitchFamily="2" charset="-78"/>
              </a:rPr>
              <a:t>بأنها عبارات غامضة يمكن بسهولة إساءة فهمها ، في حين أن </a:t>
            </a:r>
            <a:r>
              <a:rPr lang="ar-SA" sz="1600" b="1" dirty="0">
                <a:solidFill>
                  <a:schemeClr val="accent6">
                    <a:lumMod val="50000"/>
                  </a:schemeClr>
                </a:solidFill>
                <a:latin typeface="Alexandria Light" pitchFamily="2" charset="-78"/>
                <a:cs typeface="Alexandria Light" pitchFamily="2" charset="-78"/>
              </a:rPr>
              <a:t>لغة معينة </a:t>
            </a:r>
            <a:r>
              <a:rPr lang="ar-SA" sz="1600" dirty="0">
                <a:latin typeface="Alexandria Light" pitchFamily="2" charset="-78"/>
                <a:cs typeface="Alexandria Light" pitchFamily="2" charset="-78"/>
              </a:rPr>
              <a:t>تقدم مراجع دقيقة.</a:t>
            </a:r>
          </a:p>
          <a:p>
            <a:pPr marL="457200" indent="-457200" algn="just" rtl="1">
              <a:lnSpc>
                <a:spcPct val="150000"/>
              </a:lnSpc>
              <a:buFont typeface="Arial" panose="020B0604020202020204" pitchFamily="34" charset="0"/>
              <a:buChar char="•"/>
            </a:pPr>
            <a:r>
              <a:rPr lang="ar-SA" sz="1600" dirty="0">
                <a:solidFill>
                  <a:srgbClr val="FF0000"/>
                </a:solidFill>
                <a:latin typeface="Alexandria Light" pitchFamily="2" charset="-78"/>
                <a:cs typeface="Alexandria Light" pitchFamily="2" charset="-78"/>
              </a:rPr>
              <a:t>على سبيل المثال</a:t>
            </a:r>
            <a:r>
              <a:rPr lang="ar-SA" sz="1600" dirty="0">
                <a:latin typeface="Alexandria Light" pitchFamily="2" charset="-78"/>
                <a:cs typeface="Alexandria Light" pitchFamily="2" charset="-78"/>
              </a:rPr>
              <a:t>: "تحتاج إلى العودة من الغداء في الوقت المناسب". لكن رسالته ستكون أكثر وضوحا إذا كتب على وجه التحديد ، "يجب أن تعود من الغداء بحلول الساعة 1:00 ظهرا".</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C4120F97-0C5A-C350-8182-B0D796AFF6A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B4A167F7-E2F3-FF66-A25E-FCEF9B251A6E}"/>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1118808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21E98-258B-2309-7760-07A54AC0D8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DD1FC6-CD07-FF48-01EF-AD04634E9DB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679663-DC60-2DC9-0F5C-3F609B469A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E336654-E816-B045-CA27-681A3405C404}"/>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BD535B0B-9E01-6796-5082-3AE5D17B994C}"/>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EA7159D-C8EE-6917-D517-DF56776757D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C323936-BA48-9F57-F76D-4EFC24C4496D}"/>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Message Presentation: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Message presentation refers to that visual component.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Carelessly written communication will send the message that you are a careless employee or leader.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With spelling and grammar check, as well as good old-fashioned proofreading, you can correct </a:t>
            </a:r>
            <a:r>
              <a:rPr lang="en-US" sz="1600" b="1" dirty="0">
                <a:solidFill>
                  <a:schemeClr val="accent6">
                    <a:lumMod val="50000"/>
                  </a:schemeClr>
                </a:solidFill>
                <a:latin typeface="Alexandria Light" pitchFamily="2" charset="-78"/>
                <a:cs typeface="Alexandria Light" pitchFamily="2" charset="-78"/>
              </a:rPr>
              <a:t>typos</a:t>
            </a:r>
            <a:r>
              <a:rPr lang="en-US" sz="1600" dirty="0">
                <a:latin typeface="Alexandria Light" pitchFamily="2" charset="-78"/>
                <a:cs typeface="Alexandria Light" pitchFamily="2" charset="-78"/>
              </a:rPr>
              <a:t> (mistakes in typing), </a:t>
            </a:r>
            <a:r>
              <a:rPr lang="en-US" sz="1600" b="1" dirty="0">
                <a:solidFill>
                  <a:schemeClr val="accent6">
                    <a:lumMod val="50000"/>
                  </a:schemeClr>
                </a:solidFill>
                <a:latin typeface="Alexandria Light" pitchFamily="2" charset="-78"/>
                <a:cs typeface="Alexandria Light" pitchFamily="2" charset="-78"/>
              </a:rPr>
              <a:t>misspellings</a:t>
            </a:r>
            <a:r>
              <a:rPr lang="en-US" sz="1600" dirty="0">
                <a:latin typeface="Alexandria Light" pitchFamily="2" charset="-78"/>
                <a:cs typeface="Alexandria Light" pitchFamily="2" charset="-78"/>
              </a:rPr>
              <a:t> (mistakes in spelling), and </a:t>
            </a:r>
            <a:r>
              <a:rPr lang="en-US" sz="1600" b="1" dirty="0">
                <a:solidFill>
                  <a:schemeClr val="accent6">
                    <a:lumMod val="50000"/>
                  </a:schemeClr>
                </a:solidFill>
                <a:latin typeface="Alexandria Light" pitchFamily="2" charset="-78"/>
                <a:cs typeface="Alexandria Light" pitchFamily="2" charset="-78"/>
              </a:rPr>
              <a:t>grammar errors </a:t>
            </a:r>
            <a:r>
              <a:rPr lang="en-US" sz="1600" dirty="0">
                <a:latin typeface="Alexandria Light" pitchFamily="2" charset="-78"/>
                <a:cs typeface="Alexandria Light" pitchFamily="2" charset="-78"/>
              </a:rPr>
              <a:t>(sentence fragments, inappropriate use of punctuation, and the like).</a:t>
            </a:r>
          </a:p>
        </p:txBody>
      </p:sp>
      <p:sp>
        <p:nvSpPr>
          <p:cNvPr id="10" name="Rectangle 9">
            <a:extLst>
              <a:ext uri="{FF2B5EF4-FFF2-40B4-BE49-F238E27FC236}">
                <a16:creationId xmlns:a16="http://schemas.microsoft.com/office/drawing/2014/main" id="{7FF89513-E594-3505-B9B3-2079ABC98747}"/>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mj-lt"/>
              <a:buAutoNum type="arabicPeriod" startAt="3"/>
            </a:pPr>
            <a:r>
              <a:rPr lang="ar-SA" sz="1600" b="1" dirty="0">
                <a:solidFill>
                  <a:srgbClr val="FF0000"/>
                </a:solidFill>
                <a:latin typeface="Alexandria Black" pitchFamily="2" charset="-78"/>
                <a:cs typeface="Alexandria Black" pitchFamily="2" charset="-78"/>
              </a:rPr>
              <a:t>عرض الرسالة</a:t>
            </a:r>
            <a:r>
              <a:rPr lang="ar-SA" sz="1600"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يشير عرض الرسالة إلى هذا المكون المرئي. </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سيرسل الاتصال المكتوب بلا مبالاة رسالة مفادها أنك موظف أو قائد مهمل. </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من خلال التدقيق الإملائي والنحوي ، بالإضافة إلى التدقيق اللغوي القديم الجيد ، يمكنك تصحيح </a:t>
            </a:r>
            <a:r>
              <a:rPr lang="ar-SA" sz="1600" b="1" dirty="0">
                <a:solidFill>
                  <a:schemeClr val="accent6">
                    <a:lumMod val="50000"/>
                  </a:schemeClr>
                </a:solidFill>
                <a:latin typeface="Alexandria Light" pitchFamily="2" charset="-78"/>
                <a:cs typeface="Alexandria Light" pitchFamily="2" charset="-78"/>
              </a:rPr>
              <a:t>الأخطاء المطبعية </a:t>
            </a:r>
            <a:r>
              <a:rPr lang="ar-SA" sz="1600" dirty="0">
                <a:latin typeface="Alexandria Light" pitchFamily="2" charset="-78"/>
                <a:cs typeface="Alexandria Light" pitchFamily="2" charset="-78"/>
              </a:rPr>
              <a:t>(الأخطاء في الكتابة) ، </a:t>
            </a:r>
            <a:r>
              <a:rPr lang="ar-SA" sz="1600" b="1" dirty="0">
                <a:solidFill>
                  <a:schemeClr val="accent6">
                    <a:lumMod val="50000"/>
                  </a:schemeClr>
                </a:solidFill>
                <a:latin typeface="Alexandria Light" pitchFamily="2" charset="-78"/>
                <a:cs typeface="Alexandria Light" pitchFamily="2" charset="-78"/>
              </a:rPr>
              <a:t>والأخطاء الإملائية </a:t>
            </a:r>
            <a:r>
              <a:rPr lang="ar-SA" sz="1600" dirty="0">
                <a:latin typeface="Alexandria Light" pitchFamily="2" charset="-78"/>
                <a:cs typeface="Alexandria Light" pitchFamily="2" charset="-78"/>
              </a:rPr>
              <a:t>(الأخطاء الإملائية) ، </a:t>
            </a:r>
            <a:r>
              <a:rPr lang="ar-SA" sz="1600" b="1" dirty="0">
                <a:solidFill>
                  <a:schemeClr val="accent6">
                    <a:lumMod val="50000"/>
                  </a:schemeClr>
                </a:solidFill>
                <a:latin typeface="Alexandria Light" pitchFamily="2" charset="-78"/>
                <a:cs typeface="Alexandria Light" pitchFamily="2" charset="-78"/>
              </a:rPr>
              <a:t>والأخطاء النحوية </a:t>
            </a:r>
            <a:r>
              <a:rPr lang="ar-SA" sz="1600" dirty="0">
                <a:latin typeface="Alexandria Light" pitchFamily="2" charset="-78"/>
                <a:cs typeface="Alexandria Light" pitchFamily="2" charset="-78"/>
              </a:rPr>
              <a:t>(أجزاء الجملة ، والاستخدام غير المناسب لعلامات الترقيم ، وما شابه ذلك).</a:t>
            </a:r>
          </a:p>
        </p:txBody>
      </p:sp>
      <p:sp>
        <p:nvSpPr>
          <p:cNvPr id="4" name="TextBox 3">
            <a:extLst>
              <a:ext uri="{FF2B5EF4-FFF2-40B4-BE49-F238E27FC236}">
                <a16:creationId xmlns:a16="http://schemas.microsoft.com/office/drawing/2014/main" id="{B1243D12-4D68-824D-C0AC-F0BF1BAB214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5DE14E84-0AB4-AAC0-E2CB-A4FDA9B005B6}"/>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223338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5D19B-D07F-0D8B-E067-26E5389E12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A4EA58-90A9-11D5-16D6-6E5BD0DB8C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61BA3DD-D581-EBE3-9F37-E9E7A161A4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BB9A340-2424-A805-25C3-B35CED30BB00}"/>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CABAE4EC-280B-8F24-5827-AD13905C088B}"/>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5542D5A-30DA-E5B6-F63B-6A2EE4D4C29B}"/>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A4B1379-6A82-0CA4-5E75-EB210F54637F}"/>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Message Presentation: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Just as a typo on your résumé can lose you a job, a typo on a report can cause you to lose credibility.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Misspellings, typos, and sending something to the wrong department are all roadblocks to professional excellence.</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To achieve professional excellence, your documents and emails should be printed in black and should be legible. In addition, your typeface must be dark enough to read. </a:t>
            </a:r>
          </a:p>
        </p:txBody>
      </p:sp>
      <p:sp>
        <p:nvSpPr>
          <p:cNvPr id="10" name="Rectangle 9">
            <a:extLst>
              <a:ext uri="{FF2B5EF4-FFF2-40B4-BE49-F238E27FC236}">
                <a16:creationId xmlns:a16="http://schemas.microsoft.com/office/drawing/2014/main" id="{FCE5B9DE-BB1C-8011-B8C1-38F8A7CEBE31}"/>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mj-lt"/>
              <a:buAutoNum type="arabicPeriod" startAt="3"/>
            </a:pPr>
            <a:r>
              <a:rPr lang="ar-SA" sz="1600" b="1" dirty="0">
                <a:solidFill>
                  <a:srgbClr val="FF0000"/>
                </a:solidFill>
                <a:latin typeface="Alexandria Black" pitchFamily="2" charset="-78"/>
                <a:cs typeface="Alexandria Black" pitchFamily="2" charset="-78"/>
              </a:rPr>
              <a:t>عرض الرسالة</a:t>
            </a:r>
            <a:r>
              <a:rPr lang="ar-SA" sz="1600"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مثلما يمكن أن يفقدك خطأ مطبعي في سيرتك الذاتية وظيفتك ، فإن الخطأ المطبعي في التقرير يمكن أن يجعلك تفقد مصداقيتها.</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الأخطاء الإملائية والأخطاء المطبعية وإرسال شيء ما إلى القسم الخطأ كلها عقبات أمام التميز المهني.</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لتحقيق التميز المهني، يجب طباعة المستندات ورسائل البريد الإلكتروني الخاصة بك باللون الأسود ويجب أن تكون مقروءة. بالإضافة إلى ذلك ، يجب أن يكون الخط مظلما بدرجة كافية للقراءة.</a:t>
            </a:r>
          </a:p>
        </p:txBody>
      </p:sp>
      <p:sp>
        <p:nvSpPr>
          <p:cNvPr id="4" name="TextBox 3">
            <a:extLst>
              <a:ext uri="{FF2B5EF4-FFF2-40B4-BE49-F238E27FC236}">
                <a16:creationId xmlns:a16="http://schemas.microsoft.com/office/drawing/2014/main" id="{0929C49C-0F02-4F57-2C14-EBFF46B8F11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3D1D7900-ED51-0E17-4C9F-B8B5D6031C28}"/>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26472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B6C7F-3594-9AF4-CDBB-C617D48C32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991CBC-2C71-47F7-D6FD-CB8E8E4967E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D9698A9-91FB-24A4-01D9-7EBE5CC3E5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62EDAD-D59E-D9D7-7ABC-5D9CFE102C06}"/>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12A39097-ACDB-07FA-7FDB-14AD693E30B4}"/>
              </a:ext>
            </a:extLst>
          </p:cNvPr>
          <p:cNvSpPr/>
          <p:nvPr/>
        </p:nvSpPr>
        <p:spPr>
          <a:xfrm>
            <a:off x="617316" y="1702808"/>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6297FAA-90EA-9808-FE7B-EEDC7F30920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1FC0CDC-4054-E459-DFC4-C673D5D40E1A}"/>
              </a:ext>
            </a:extLst>
          </p:cNvPr>
          <p:cNvSpPr/>
          <p:nvPr/>
        </p:nvSpPr>
        <p:spPr>
          <a:xfrm>
            <a:off x="638242" y="1659834"/>
            <a:ext cx="10936440" cy="2122953"/>
          </a:xfrm>
          <a:prstGeom prst="rect">
            <a:avLst/>
          </a:prstGeom>
        </p:spPr>
        <p:txBody>
          <a:bodyPr wrap="square">
            <a:spAutoFit/>
          </a:bodyPr>
          <a:lstStyle/>
          <a:p>
            <a:pPr marL="342900" indent="-342900" algn="just">
              <a:lnSpc>
                <a:spcPct val="150000"/>
              </a:lnSpc>
              <a:buFont typeface="+mj-lt"/>
              <a:buAutoNum type="arabicPeriod" startAt="3"/>
            </a:pPr>
            <a:r>
              <a:rPr lang="en-US" b="1" dirty="0">
                <a:solidFill>
                  <a:srgbClr val="FF0000"/>
                </a:solidFill>
                <a:latin typeface="Alexandria Black" pitchFamily="2" charset="-78"/>
                <a:cs typeface="Alexandria Black" pitchFamily="2" charset="-78"/>
              </a:rPr>
              <a:t>Message Presentation: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Documents with poor toner quality look unprofessional and are ineffective.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addition to the preceding tips for written communication, we recommend using a writing startup sheet—a list of questions that encourage the writer to think about the audience, purpose, key issues, and delivery.</a:t>
            </a:r>
          </a:p>
        </p:txBody>
      </p:sp>
      <p:sp>
        <p:nvSpPr>
          <p:cNvPr id="10" name="Rectangle 9">
            <a:extLst>
              <a:ext uri="{FF2B5EF4-FFF2-40B4-BE49-F238E27FC236}">
                <a16:creationId xmlns:a16="http://schemas.microsoft.com/office/drawing/2014/main" id="{36DA8099-0141-1DA2-2B57-E0567EB43DF1}"/>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3"/>
            </a:pPr>
            <a:r>
              <a:rPr lang="ar-SA" b="1" dirty="0">
                <a:solidFill>
                  <a:srgbClr val="FF0000"/>
                </a:solidFill>
                <a:latin typeface="Alexandria Black" pitchFamily="2" charset="-78"/>
                <a:cs typeface="Alexandria Black" pitchFamily="2" charset="-78"/>
              </a:rPr>
              <a:t>عرض الرسالة</a:t>
            </a:r>
            <a:r>
              <a:rPr lang="ar-SA"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تبدو المستندات ذات جودة الحبر الرديئة غير احترافية وغير فعالة.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بالإضافة إلى النصائح السابقة للتواصل الكتابي ، نوصي باستخدام ورقة بدء الكتابة - قائمة بالأسئلة التي تشجع الكاتب على التفكير في الجمهور، والغرض، والقضايا الرئيسية ،والتسليم.</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EDD2869D-0551-E9F6-5968-EE118E190EF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5983B78C-5F79-8A26-68CE-2D869F53C5B9}"/>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254440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985C0-CF82-806A-5BCD-D891752ED3B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E87251-551A-3415-C57F-CEFD55CEF93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45B6FD3-B84B-2A36-7371-1FDE4A0D4C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3A0B127-AA0E-84CB-CC75-E8075F812096}"/>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4" name="TextBox 3">
            <a:extLst>
              <a:ext uri="{FF2B5EF4-FFF2-40B4-BE49-F238E27FC236}">
                <a16:creationId xmlns:a16="http://schemas.microsoft.com/office/drawing/2014/main" id="{33A2AB30-19D8-F601-22F4-729155EC364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D0211705-7C0B-EFB3-8D09-01C3DD144D6F}"/>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pic>
        <p:nvPicPr>
          <p:cNvPr id="6" name="Picture 5">
            <a:extLst>
              <a:ext uri="{FF2B5EF4-FFF2-40B4-BE49-F238E27FC236}">
                <a16:creationId xmlns:a16="http://schemas.microsoft.com/office/drawing/2014/main" id="{5CFEAA4D-417F-C165-6268-1A9A6DCD3D07}"/>
              </a:ext>
            </a:extLst>
          </p:cNvPr>
          <p:cNvPicPr>
            <a:picLocks noChangeAspect="1"/>
          </p:cNvPicPr>
          <p:nvPr/>
        </p:nvPicPr>
        <p:blipFill>
          <a:blip r:embed="rId3"/>
          <a:stretch>
            <a:fillRect/>
          </a:stretch>
        </p:blipFill>
        <p:spPr>
          <a:xfrm>
            <a:off x="2225818" y="1296078"/>
            <a:ext cx="7602011" cy="4286848"/>
          </a:xfrm>
          <a:prstGeom prst="rect">
            <a:avLst/>
          </a:prstGeom>
        </p:spPr>
      </p:pic>
      <p:pic>
        <p:nvPicPr>
          <p:cNvPr id="9" name="Picture 8">
            <a:extLst>
              <a:ext uri="{FF2B5EF4-FFF2-40B4-BE49-F238E27FC236}">
                <a16:creationId xmlns:a16="http://schemas.microsoft.com/office/drawing/2014/main" id="{550CDC71-5FCC-AA4E-8EFC-DDD53ABB9CE2}"/>
              </a:ext>
            </a:extLst>
          </p:cNvPr>
          <p:cNvPicPr>
            <a:picLocks noChangeAspect="1"/>
          </p:cNvPicPr>
          <p:nvPr/>
        </p:nvPicPr>
        <p:blipFill>
          <a:blip r:embed="rId4"/>
          <a:stretch>
            <a:fillRect/>
          </a:stretch>
        </p:blipFill>
        <p:spPr>
          <a:xfrm>
            <a:off x="2216292" y="5152787"/>
            <a:ext cx="7611537" cy="1705213"/>
          </a:xfrm>
          <a:prstGeom prst="rect">
            <a:avLst/>
          </a:prstGeom>
        </p:spPr>
      </p:pic>
    </p:spTree>
    <p:extLst>
      <p:ext uri="{BB962C8B-B14F-4D97-AF65-F5344CB8AC3E}">
        <p14:creationId xmlns:p14="http://schemas.microsoft.com/office/powerpoint/2010/main" val="3711158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07433-A934-17E4-4761-B7CF1AD308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DD65F0-AEB6-6576-1B11-C41B63A4EF4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6D38F5-E1BA-CD50-37CA-81C0339CA8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9DC458C-824D-D14D-B0BF-413418321B82}"/>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4" name="TextBox 3">
            <a:extLst>
              <a:ext uri="{FF2B5EF4-FFF2-40B4-BE49-F238E27FC236}">
                <a16:creationId xmlns:a16="http://schemas.microsoft.com/office/drawing/2014/main" id="{FC3864FB-4FB8-AA2A-A149-2DCD4D3E5FE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C237FBBB-1647-DADE-2D66-D5961663FAA9}"/>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pic>
        <p:nvPicPr>
          <p:cNvPr id="7" name="Picture 6">
            <a:extLst>
              <a:ext uri="{FF2B5EF4-FFF2-40B4-BE49-F238E27FC236}">
                <a16:creationId xmlns:a16="http://schemas.microsoft.com/office/drawing/2014/main" id="{383EF996-741F-EAC9-7A9D-5712FCC0336E}"/>
              </a:ext>
            </a:extLst>
          </p:cNvPr>
          <p:cNvPicPr>
            <a:picLocks noChangeAspect="1"/>
          </p:cNvPicPr>
          <p:nvPr/>
        </p:nvPicPr>
        <p:blipFill>
          <a:blip r:embed="rId3"/>
          <a:stretch>
            <a:fillRect/>
          </a:stretch>
        </p:blipFill>
        <p:spPr>
          <a:xfrm>
            <a:off x="932162" y="2017051"/>
            <a:ext cx="10327675" cy="3490132"/>
          </a:xfrm>
          <a:prstGeom prst="rect">
            <a:avLst/>
          </a:prstGeom>
        </p:spPr>
      </p:pic>
    </p:spTree>
    <p:extLst>
      <p:ext uri="{BB962C8B-B14F-4D97-AF65-F5344CB8AC3E}">
        <p14:creationId xmlns:p14="http://schemas.microsoft.com/office/powerpoint/2010/main" val="34407675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069C1-8DA3-1A41-F719-7CCA4BD1A2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C4F382-61F9-23AA-9458-B0A28445E25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A7748D-8248-B110-D013-B31B995EF10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3E57CFA-D12C-2A84-8CB8-A148E01990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7BD4502-EBED-6783-B48F-544DBCA23657}"/>
              </a:ext>
            </a:extLst>
          </p:cNvPr>
          <p:cNvSpPr/>
          <p:nvPr/>
        </p:nvSpPr>
        <p:spPr>
          <a:xfrm>
            <a:off x="499634" y="728283"/>
            <a:ext cx="6491101"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6C497FC1-1A43-D321-2CFD-FCF510EF3BE5}"/>
              </a:ext>
            </a:extLst>
          </p:cNvPr>
          <p:cNvSpPr txBox="1"/>
          <p:nvPr/>
        </p:nvSpPr>
        <p:spPr>
          <a:xfrm>
            <a:off x="6725265" y="693718"/>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D8C45D4-BFA7-5E86-34FF-9F4D700F54FC}"/>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Types of Written Communication</a:t>
            </a:r>
          </a:p>
        </p:txBody>
      </p:sp>
      <p:sp>
        <p:nvSpPr>
          <p:cNvPr id="8" name="Rectangle: Rounded Corners 7">
            <a:extLst>
              <a:ext uri="{FF2B5EF4-FFF2-40B4-BE49-F238E27FC236}">
                <a16:creationId xmlns:a16="http://schemas.microsoft.com/office/drawing/2014/main" id="{A6580115-CE31-572E-EF1A-8586B426A4F7}"/>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2A48D59-A137-4F83-9B7B-06AD086DAC7A}"/>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أنواع الاتصالات الكتابية</a:t>
            </a:r>
          </a:p>
        </p:txBody>
      </p:sp>
      <p:pic>
        <p:nvPicPr>
          <p:cNvPr id="3074" name="Picture 2" descr="Types of Written Communication">
            <a:extLst>
              <a:ext uri="{FF2B5EF4-FFF2-40B4-BE49-F238E27FC236}">
                <a16:creationId xmlns:a16="http://schemas.microsoft.com/office/drawing/2014/main" id="{40A2A988-5A79-5BC2-9B48-862DABA11F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9244" y="3599562"/>
            <a:ext cx="6273512" cy="32117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293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F5CF6-31FF-976C-7FE6-B0C976705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BECA7D-34D3-6861-1C3D-E57BA264867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8B16C12-2C19-A8B7-1367-D76FF446B7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375FB31-4B02-AF1B-ECDE-53759C3AB6CA}"/>
              </a:ext>
            </a:extLst>
          </p:cNvPr>
          <p:cNvSpPr/>
          <p:nvPr/>
        </p:nvSpPr>
        <p:spPr>
          <a:xfrm>
            <a:off x="638241" y="675283"/>
            <a:ext cx="6635395" cy="461665"/>
          </a:xfrm>
          <a:prstGeom prst="rect">
            <a:avLst/>
          </a:prstGeom>
        </p:spPr>
        <p:txBody>
          <a:bodyPr wrap="square">
            <a:spAutoFit/>
          </a:bodyPr>
          <a:lstStyle/>
          <a:p>
            <a:r>
              <a:rPr lang="en-US" sz="2400" b="1" dirty="0">
                <a:solidFill>
                  <a:srgbClr val="00B0F0"/>
                </a:solidFill>
                <a:latin typeface="Alexandria" charset="0"/>
                <a:cs typeface="Alexandria" charset="0"/>
              </a:rPr>
              <a:t>Types of Written Communication</a:t>
            </a:r>
          </a:p>
        </p:txBody>
      </p:sp>
      <p:sp>
        <p:nvSpPr>
          <p:cNvPr id="9" name="TextBox 8">
            <a:extLst>
              <a:ext uri="{FF2B5EF4-FFF2-40B4-BE49-F238E27FC236}">
                <a16:creationId xmlns:a16="http://schemas.microsoft.com/office/drawing/2014/main" id="{50DB69ED-98E6-FE4C-85FD-D61788839BB3}"/>
              </a:ext>
            </a:extLst>
          </p:cNvPr>
          <p:cNvSpPr txBox="1"/>
          <p:nvPr/>
        </p:nvSpPr>
        <p:spPr>
          <a:xfrm>
            <a:off x="6440129" y="714611"/>
            <a:ext cx="4991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أنواع الاتصالات الكتابية</a:t>
            </a:r>
          </a:p>
        </p:txBody>
      </p:sp>
      <p:sp>
        <p:nvSpPr>
          <p:cNvPr id="3" name="Rectangle: Rounded Corners 2">
            <a:extLst>
              <a:ext uri="{FF2B5EF4-FFF2-40B4-BE49-F238E27FC236}">
                <a16:creationId xmlns:a16="http://schemas.microsoft.com/office/drawing/2014/main" id="{039CD38D-9403-2D0D-2253-034C4C9B4D0C}"/>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9C783B2-F77E-F520-6FB1-D1A8DFB2324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A6CBEE4-5E29-EB43-85C3-708CC573FED8}"/>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Although the various types of business letters, memos, e-mails, and the like depend on the industry you work in, it’s important for you to be prepared and begin to fill a toolbox that you can use as a professional.</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In the sections that follow, we cover the following types of written communication: business letters, employee reviews, recommendation letters, thank you letters, memos, proposals and reports, planning documents, press releases, proactive media writing, and e-mail.</a:t>
            </a:r>
          </a:p>
        </p:txBody>
      </p:sp>
      <p:sp>
        <p:nvSpPr>
          <p:cNvPr id="10" name="Rectangle 9">
            <a:extLst>
              <a:ext uri="{FF2B5EF4-FFF2-40B4-BE49-F238E27FC236}">
                <a16:creationId xmlns:a16="http://schemas.microsoft.com/office/drawing/2014/main" id="{4AA94EA7-45AA-7E8A-98FD-A9C44017A840}"/>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على الرغم من أن الأنواع المختلفة من خطابات العمل والمذكرات ورسائل البريد الإلكتروني وما شابه ذلك تعتمد على الصناعة التي تعمل فيها ، فمن المهم بالنسبة لك أن تكون مستعدا وتبدأ في ملء صندوق الأدوات الذي يمكنك استخدامه كمحترف.</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Light" pitchFamily="2" charset="-78"/>
                <a:cs typeface="Alexandria Light" pitchFamily="2" charset="-78"/>
              </a:rPr>
              <a:t>في الأقسام التالية ، نغطي الأنواع التالية من الاتصالات الكتابية: خطابات العمل ، ومراجعات الموظفين ، وخطابات التوصية ، ورسائل الشكر ، والمذكرات ، والمقترحات والتقارير ، ووثائق التخطيط ، والبيانات الصحفية ، والكتابة الإعلامية الاستباقية ، والبريد الإلكتروني.</a:t>
            </a:r>
          </a:p>
        </p:txBody>
      </p:sp>
      <p:sp>
        <p:nvSpPr>
          <p:cNvPr id="4" name="TextBox 3">
            <a:extLst>
              <a:ext uri="{FF2B5EF4-FFF2-40B4-BE49-F238E27FC236}">
                <a16:creationId xmlns:a16="http://schemas.microsoft.com/office/drawing/2014/main" id="{7B56D44D-D3B1-CE2C-474C-43DC70D68E1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46637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0649F-EF71-8FD4-DE74-17BDB6C67F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70AADA-5249-22F0-5A88-156263E2915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DBE1C3E-B8CC-46F3-ECF5-579A5EA878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6E6F120-12D1-05FD-1A47-8B25B539ABEE}"/>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F2C25274-8473-4BC2-DF31-D7B5E939B83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D36D1F7-241A-C2CB-99AE-35A7BB10723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09FCA4F-F8C7-3FA1-93EE-352890455830}"/>
              </a:ext>
            </a:extLst>
          </p:cNvPr>
          <p:cNvSpPr/>
          <p:nvPr/>
        </p:nvSpPr>
        <p:spPr>
          <a:xfrm>
            <a:off x="638242" y="1659834"/>
            <a:ext cx="10936440" cy="2130776"/>
          </a:xfrm>
          <a:prstGeom prst="rect">
            <a:avLst/>
          </a:prstGeom>
        </p:spPr>
        <p:txBody>
          <a:bodyPr wrap="square">
            <a:spAutoFit/>
          </a:bodyPr>
          <a:lstStyle/>
          <a:p>
            <a:pPr marL="342900" indent="-342900" algn="just">
              <a:lnSpc>
                <a:spcPct val="150000"/>
              </a:lnSpc>
              <a:buFont typeface="+mj-lt"/>
              <a:buAutoNum type="arabicPeriod"/>
            </a:pPr>
            <a:r>
              <a:rPr lang="en-US" sz="1500" b="1" dirty="0">
                <a:solidFill>
                  <a:srgbClr val="FF0000"/>
                </a:solidFill>
                <a:latin typeface="Alexandria Black" pitchFamily="2" charset="-78"/>
                <a:cs typeface="Alexandria Black" pitchFamily="2" charset="-78"/>
              </a:rPr>
              <a:t>Business Letters:</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The business letter is used to address formal matters in professional communication, including cover letters, information sent to customers, announcements about business events, and the like.</a:t>
            </a:r>
          </a:p>
          <a:p>
            <a:pPr marL="342900" indent="-3429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Remember that business letters, when not composed appropriately, can be ineffective and lead to miscommunication. Have you ever received a letter that did not keep your attention? What reaction do you have when your name is misspelled in a document? See the business letter template provided in the next sample.</a:t>
            </a:r>
          </a:p>
        </p:txBody>
      </p:sp>
      <p:sp>
        <p:nvSpPr>
          <p:cNvPr id="10" name="Rectangle 9">
            <a:extLst>
              <a:ext uri="{FF2B5EF4-FFF2-40B4-BE49-F238E27FC236}">
                <a16:creationId xmlns:a16="http://schemas.microsoft.com/office/drawing/2014/main" id="{C56F6979-65E2-9C99-9D5F-E95525A03D96}"/>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mj-lt"/>
              <a:buAutoNum type="arabicPeriod"/>
            </a:pPr>
            <a:r>
              <a:rPr lang="ar-SA" sz="1600" dirty="0">
                <a:solidFill>
                  <a:srgbClr val="FF0000"/>
                </a:solidFill>
                <a:latin typeface="Alexandria Black" pitchFamily="2" charset="-78"/>
                <a:cs typeface="Alexandria Black" pitchFamily="2" charset="-78"/>
              </a:rPr>
              <a:t>خطابات العمل:</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يستخدم خطاب العمل لمعالجة الأمور الرسمية في الاتصالات المهنية ، بما في ذلك خطابات الغلاف والمعلومات المرسلة إلى العملاء والإعلانات حول أحداث العمل وما شابه ذلك.</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تذكر أن خطابات العمل ، عندما لا تكون مؤلفة بشكل مناسب ، يمكن أن تكون غير فعالة وتؤدي إلى سوء الفهم. هل سبق لك أن تلقيت رسالة لم تجذب انتباهك؟ ما هو رد الفعل الذي تشعر به عندما يكون اسمك خاطئا في المستند؟ راجع قالب خطاب العمل الموجود في النموذج التالي.</a:t>
            </a:r>
          </a:p>
        </p:txBody>
      </p:sp>
      <p:sp>
        <p:nvSpPr>
          <p:cNvPr id="4" name="TextBox 3">
            <a:extLst>
              <a:ext uri="{FF2B5EF4-FFF2-40B4-BE49-F238E27FC236}">
                <a16:creationId xmlns:a16="http://schemas.microsoft.com/office/drawing/2014/main" id="{01B790A3-B5B5-01F4-0AD2-E022FC0D9CD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0EEDBA00-A02F-F6FF-9A01-BB74EB5ABD94}"/>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407661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38517-2868-EFCC-CCEC-62CFB660B2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FD205A-EE26-05C4-9FBE-5C5C45E24D0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0F1AE8-29EC-8B90-2D51-17D3C4323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0979890-C51A-4188-06AC-93F7D3DB7115}"/>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FFF30625-FF86-E9C9-6876-BA739497151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2BEA8B8-CB97-3EBE-D5DF-39E6BC476A74}"/>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C442C08-0D0A-7A67-5A71-FDA22F046F0D}"/>
              </a:ext>
            </a:extLst>
          </p:cNvPr>
          <p:cNvSpPr/>
          <p:nvPr/>
        </p:nvSpPr>
        <p:spPr>
          <a:xfrm>
            <a:off x="638242" y="1659834"/>
            <a:ext cx="10936440" cy="2123017"/>
          </a:xfrm>
          <a:prstGeom prst="rect">
            <a:avLst/>
          </a:prstGeom>
        </p:spPr>
        <p:txBody>
          <a:bodyPr wrap="square">
            <a:spAutoFit/>
          </a:bodyPr>
          <a:lstStyle/>
          <a:p>
            <a:pPr marL="342900" indent="-342900" algn="just">
              <a:lnSpc>
                <a:spcPct val="150000"/>
              </a:lnSpc>
              <a:buFont typeface="+mj-lt"/>
              <a:buAutoNum type="arabicPeriod"/>
            </a:pPr>
            <a:r>
              <a:rPr lang="en-US" b="1" dirty="0">
                <a:solidFill>
                  <a:srgbClr val="FF0000"/>
                </a:solidFill>
                <a:latin typeface="Alexandria Black" pitchFamily="2" charset="-78"/>
                <a:cs typeface="Alexandria Black" pitchFamily="2" charset="-78"/>
              </a:rPr>
              <a:t>Business Letter:</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addition to providing price quotes for services with business letters, you will also communicate with other departments and businesses. Downsizing letters are used to inform other businesses about skilled employees available for employment due to company downsizing (e.g., layoffs, fired employees). </a:t>
            </a:r>
            <a:endParaRPr lang="en-US"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51FACC0C-ED53-DA05-E097-3EFB966716B9}"/>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a:pPr>
            <a:r>
              <a:rPr lang="ar-SA" dirty="0">
                <a:solidFill>
                  <a:srgbClr val="FF0000"/>
                </a:solidFill>
                <a:latin typeface="Alexandria Black" pitchFamily="2" charset="-78"/>
                <a:cs typeface="Alexandria Black" pitchFamily="2" charset="-78"/>
              </a:rPr>
              <a:t>خطابات العمل:</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بالإضافة إلى تقديم عروض أسعار للخدمات مع خطابات العمل ، ستتواصل أيضا مع الإدارات والشركات الأخرى. تستخدم خطابات تقليص الحجم لإبلاغ الشركات الأخرى بالموظفين المهرة المتاحين للتوظيف بسبب تقليص حجم الشركة (على سبيل المثال ، تسريح العمال ، والموظفين المفصولين).</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4E7063A6-5EAF-B5C9-2337-A7F9B909F0F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8094EA4F-9BFA-DF08-F086-0C5FA914097B}"/>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626075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D14A2-DA24-41D2-0C6B-23D3826D9E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B29C2A-3C34-B5CE-D95D-8A080E72AE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9B968B-BD64-35A5-1816-8F643DBBF2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19BD42A-A7EC-15CA-6F20-D1C3C8CCDEAC}"/>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4" name="TextBox 3">
            <a:extLst>
              <a:ext uri="{FF2B5EF4-FFF2-40B4-BE49-F238E27FC236}">
                <a16:creationId xmlns:a16="http://schemas.microsoft.com/office/drawing/2014/main" id="{CFF4FD1A-C19A-F50D-D729-B826E0DC175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CA780C5F-64F5-4D16-E5F7-3EF42E52423D}"/>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pic>
        <p:nvPicPr>
          <p:cNvPr id="13" name="Picture 12">
            <a:extLst>
              <a:ext uri="{FF2B5EF4-FFF2-40B4-BE49-F238E27FC236}">
                <a16:creationId xmlns:a16="http://schemas.microsoft.com/office/drawing/2014/main" id="{3527826F-9202-9DC6-528A-B19018F36663}"/>
              </a:ext>
            </a:extLst>
          </p:cNvPr>
          <p:cNvPicPr>
            <a:picLocks noChangeAspect="1"/>
          </p:cNvPicPr>
          <p:nvPr/>
        </p:nvPicPr>
        <p:blipFill>
          <a:blip r:embed="rId3"/>
          <a:stretch>
            <a:fillRect/>
          </a:stretch>
        </p:blipFill>
        <p:spPr>
          <a:xfrm>
            <a:off x="-121642" y="0"/>
            <a:ext cx="6202400" cy="4218709"/>
          </a:xfrm>
          <a:prstGeom prst="rect">
            <a:avLst/>
          </a:prstGeom>
          <a:ln w="38100">
            <a:solidFill>
              <a:schemeClr val="accent1"/>
            </a:solidFill>
          </a:ln>
        </p:spPr>
      </p:pic>
      <p:pic>
        <p:nvPicPr>
          <p:cNvPr id="15" name="Picture 14">
            <a:extLst>
              <a:ext uri="{FF2B5EF4-FFF2-40B4-BE49-F238E27FC236}">
                <a16:creationId xmlns:a16="http://schemas.microsoft.com/office/drawing/2014/main" id="{314F8AAC-0A93-413F-F381-B0CB11636D25}"/>
              </a:ext>
            </a:extLst>
          </p:cNvPr>
          <p:cNvPicPr>
            <a:picLocks noChangeAspect="1"/>
          </p:cNvPicPr>
          <p:nvPr/>
        </p:nvPicPr>
        <p:blipFill>
          <a:blip r:embed="rId4"/>
          <a:stretch>
            <a:fillRect/>
          </a:stretch>
        </p:blipFill>
        <p:spPr>
          <a:xfrm>
            <a:off x="6111243" y="2878283"/>
            <a:ext cx="6071755" cy="3899128"/>
          </a:xfrm>
          <a:prstGeom prst="rect">
            <a:avLst/>
          </a:prstGeom>
          <a:ln w="38100">
            <a:solidFill>
              <a:schemeClr val="accent1"/>
            </a:solidFill>
          </a:ln>
        </p:spPr>
      </p:pic>
    </p:spTree>
    <p:extLst>
      <p:ext uri="{BB962C8B-B14F-4D97-AF65-F5344CB8AC3E}">
        <p14:creationId xmlns:p14="http://schemas.microsoft.com/office/powerpoint/2010/main" val="14747982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FC08E-F1EE-C3E0-287A-11EECA89D7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2D90EB-6177-EDD9-1B39-DBE9DA1EBB8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24FCA72-5ECE-B171-E43B-5357D6781A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B60B1F7-1535-E495-0F3D-0359030D4D9E}"/>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A8C22848-66B4-67A7-384E-BEC6D9BC257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F1E6B6C-90F7-8F9E-D950-5DF3B192B3C3}"/>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7FE8975-B849-C46E-C944-971B7760C53D}"/>
              </a:ext>
            </a:extLst>
          </p:cNvPr>
          <p:cNvSpPr/>
          <p:nvPr/>
        </p:nvSpPr>
        <p:spPr>
          <a:xfrm>
            <a:off x="638242" y="1659834"/>
            <a:ext cx="10936440" cy="2010166"/>
          </a:xfrm>
          <a:prstGeom prst="rect">
            <a:avLst/>
          </a:prstGeom>
        </p:spPr>
        <p:txBody>
          <a:bodyPr wrap="square">
            <a:spAutoFit/>
          </a:bodyPr>
          <a:lstStyle/>
          <a:p>
            <a:pPr marL="342900" indent="-342900" algn="just">
              <a:lnSpc>
                <a:spcPct val="150000"/>
              </a:lnSpc>
              <a:buFont typeface="+mj-lt"/>
              <a:buAutoNum type="arabicPeriod" startAt="2"/>
            </a:pPr>
            <a:r>
              <a:rPr lang="en-US" sz="1700" b="1" dirty="0">
                <a:solidFill>
                  <a:srgbClr val="FF0000"/>
                </a:solidFill>
                <a:latin typeface="Alexandria Black" pitchFamily="2" charset="-78"/>
                <a:cs typeface="Alexandria Black" pitchFamily="2" charset="-78"/>
              </a:rPr>
              <a:t>Employee Reviews:</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Written communication is central to providing feedback to employees regarding job performance. Employee reviews serve as a form of written communication used in business and professional settings to provide feedback to employees about how they are performing on the job.</a:t>
            </a:r>
          </a:p>
          <a:p>
            <a:pPr marL="342900" indent="-3429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These reviews are typically filed with personnel documents.</a:t>
            </a:r>
          </a:p>
        </p:txBody>
      </p:sp>
      <p:sp>
        <p:nvSpPr>
          <p:cNvPr id="10" name="Rectangle 9">
            <a:extLst>
              <a:ext uri="{FF2B5EF4-FFF2-40B4-BE49-F238E27FC236}">
                <a16:creationId xmlns:a16="http://schemas.microsoft.com/office/drawing/2014/main" id="{262D6E84-5864-4849-BDE9-26F74915E345}"/>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mj-lt"/>
              <a:buAutoNum type="arabicPeriod" startAt="2"/>
            </a:pPr>
            <a:r>
              <a:rPr lang="ar-SA" sz="1600" dirty="0">
                <a:solidFill>
                  <a:srgbClr val="FF0000"/>
                </a:solidFill>
                <a:latin typeface="Alexandria Black" pitchFamily="2" charset="-78"/>
                <a:cs typeface="Alexandria Black" pitchFamily="2" charset="-78"/>
              </a:rPr>
              <a:t>مراجعات/ تقييم الموظفين:</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يعد التواصل الكتابي أمرا أساسيا لتقديم ملاحظات للموظفين فيما يتعلق بالأداء الوظيفي. تعمل مراجعات الموظفين كشكل من أشكال الاتصال الكتابي المستخدم في الأعمال والبيئات المهنية لتقديم ملاحظات للموظفين حول كيفية أدائهم في الوظيفة.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عادة ما يتم تقديم هذه المراجعات مع وثائق الموظفين.</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CBE2B1CA-3898-342E-837B-E8DF5BA9156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BF8D0154-E4A7-D384-68FA-B84BF375ACCB}"/>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446519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6A309-F657-229F-9F27-A0B873397F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B8725-5E72-AE53-B3F0-C3BBAF0880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333222-A078-BB3A-808F-B6AC81CB68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92AC40B-4100-9136-2E26-272C4BC7FBEB}"/>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CD06A10C-ECF5-DB6B-B824-D7C10611233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49FF611-6858-63BD-D219-5DE3192E3F6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5E36E9-08DD-A798-5F4A-A99BA583BE7B}"/>
              </a:ext>
            </a:extLst>
          </p:cNvPr>
          <p:cNvSpPr/>
          <p:nvPr/>
        </p:nvSpPr>
        <p:spPr>
          <a:xfrm>
            <a:off x="638242" y="1587097"/>
            <a:ext cx="10936440" cy="2402581"/>
          </a:xfrm>
          <a:prstGeom prst="rect">
            <a:avLst/>
          </a:prstGeom>
        </p:spPr>
        <p:txBody>
          <a:bodyPr wrap="square">
            <a:spAutoFit/>
          </a:bodyPr>
          <a:lstStyle/>
          <a:p>
            <a:pPr marL="342900" indent="-342900" algn="just">
              <a:lnSpc>
                <a:spcPct val="150000"/>
              </a:lnSpc>
              <a:buFont typeface="+mj-lt"/>
              <a:buAutoNum type="arabicPeriod" startAt="2"/>
            </a:pPr>
            <a:r>
              <a:rPr lang="en-US" sz="1700" b="1" dirty="0">
                <a:solidFill>
                  <a:srgbClr val="FF0000"/>
                </a:solidFill>
                <a:latin typeface="Alexandria Black" pitchFamily="2" charset="-78"/>
                <a:cs typeface="Alexandria Black" pitchFamily="2" charset="-78"/>
              </a:rPr>
              <a:t>Employee Reviews:</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These reviews are typically filed with personnel documents. </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Written communication related to employee reviews must be </a:t>
            </a:r>
            <a:r>
              <a:rPr lang="en-US" sz="1700" dirty="0">
                <a:solidFill>
                  <a:schemeClr val="accent6">
                    <a:lumMod val="50000"/>
                  </a:schemeClr>
                </a:solidFill>
                <a:latin typeface="Alexandria Light" pitchFamily="2" charset="-78"/>
                <a:cs typeface="Alexandria Light" pitchFamily="2" charset="-78"/>
              </a:rPr>
              <a:t>accurate </a:t>
            </a:r>
            <a:r>
              <a:rPr lang="en-US" sz="1700" b="1" dirty="0">
                <a:solidFill>
                  <a:schemeClr val="accent6">
                    <a:lumMod val="50000"/>
                  </a:schemeClr>
                </a:solidFill>
                <a:latin typeface="Alexandria Light" pitchFamily="2" charset="-78"/>
                <a:cs typeface="Alexandria Light" pitchFamily="2" charset="-78"/>
              </a:rPr>
              <a:t>and reflect actual employee performance</a:t>
            </a:r>
            <a:r>
              <a:rPr lang="en-US" sz="17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Remember, this type of document should be used carefully to document positive performance and areas for the employee to improve.</a:t>
            </a:r>
            <a:endParaRPr lang="en-US" sz="1700"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F0BD116D-4D36-D2A2-2FEB-B634C13B99BE}"/>
              </a:ext>
            </a:extLst>
          </p:cNvPr>
          <p:cNvSpPr/>
          <p:nvPr/>
        </p:nvSpPr>
        <p:spPr>
          <a:xfrm>
            <a:off x="845572" y="4018571"/>
            <a:ext cx="10586427" cy="2512932"/>
          </a:xfrm>
          <a:prstGeom prst="rect">
            <a:avLst/>
          </a:prstGeom>
        </p:spPr>
        <p:txBody>
          <a:bodyPr wrap="square">
            <a:spAutoFit/>
          </a:bodyPr>
          <a:lstStyle/>
          <a:p>
            <a:pPr marL="457200" indent="-457200" algn="just" rtl="1">
              <a:lnSpc>
                <a:spcPct val="200000"/>
              </a:lnSpc>
              <a:buFont typeface="+mj-lt"/>
              <a:buAutoNum type="arabicPeriod" startAt="2"/>
            </a:pPr>
            <a:r>
              <a:rPr lang="ar-SA" sz="1600" dirty="0">
                <a:solidFill>
                  <a:srgbClr val="FF0000"/>
                </a:solidFill>
                <a:latin typeface="Alexandria Black" pitchFamily="2" charset="-78"/>
                <a:cs typeface="Alexandria Black" pitchFamily="2" charset="-78"/>
              </a:rPr>
              <a:t>مراجعات/ تقييم الموظفين:</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عادة ما يتم تقديم هذه المراجعات مع وثائق الموظفين.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يجب أن يكون الاتصال الكتابي المتعلق بمراجعات الموظفين </a:t>
            </a:r>
            <a:r>
              <a:rPr lang="ar-SA" sz="1700" b="1" dirty="0">
                <a:solidFill>
                  <a:schemeClr val="accent6">
                    <a:lumMod val="50000"/>
                  </a:schemeClr>
                </a:solidFill>
                <a:latin typeface="Alexandria Light" pitchFamily="2" charset="-78"/>
                <a:cs typeface="Alexandria Light" pitchFamily="2" charset="-78"/>
              </a:rPr>
              <a:t>دقيقا ويعكس أداء الموظف الفعلي</a:t>
            </a:r>
            <a:r>
              <a:rPr lang="ar-SA" sz="1600" dirty="0">
                <a:latin typeface="Alexandria Light" pitchFamily="2" charset="-78"/>
                <a:cs typeface="Alexandria Light" pitchFamily="2" charset="-78"/>
              </a:rPr>
              <a:t>.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تذكر أنه يجب استخدام هذا النوع من المستندات بعناية لتوثيق الأداء الإيجابي والمجالات التي يجب على الموظف تحسينها.</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8969EF08-FE3D-DFB0-8F53-61370E7D28C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1B79E7B5-62CA-7EFB-44CD-E0DE70BB96DC}"/>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62646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98B36-7973-D04C-D80C-4BD6166763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A79EA8E-9087-0F08-AC5A-7F0B2AEF2F0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FE076B1-1BAA-B5A4-F740-BFB7293D39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60BBD9-DE10-9005-D08D-C159D83A469E}"/>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EF94DCC6-20D3-D03E-2DB2-F6CE30E30E5B}"/>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8EA62C9-BB3F-9EA5-564F-A3BD4D778F7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F1EE134-E625-9838-EF4F-EC2B90C2074E}"/>
              </a:ext>
            </a:extLst>
          </p:cNvPr>
          <p:cNvSpPr/>
          <p:nvPr/>
        </p:nvSpPr>
        <p:spPr>
          <a:xfrm>
            <a:off x="638242" y="1659834"/>
            <a:ext cx="10936440" cy="2123017"/>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Employee Reviews: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If an employee is a candidate for mandatory leave, an improvement plan, or termination, these review documents must be used to document a pattern of employee performance.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Further, employee review documents serve as a method of informing employees how to improve on the job.</a:t>
            </a:r>
            <a:endParaRPr lang="en-US"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B83C0E6D-D19D-E62A-9215-B5BF38679A59}"/>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2"/>
            </a:pPr>
            <a:r>
              <a:rPr lang="ar-SA" dirty="0">
                <a:solidFill>
                  <a:srgbClr val="FF0000"/>
                </a:solidFill>
                <a:latin typeface="Alexandria Black" pitchFamily="2" charset="-78"/>
                <a:cs typeface="Alexandria Black" pitchFamily="2" charset="-78"/>
              </a:rPr>
              <a:t>مراجعات/ تقييم الموظفين:</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إذا كان الموظف مرشحا لإجازة إلزامية أو خطة تحسين أو إنهاء خدمة ، فيجب استخدام مستندات المراجعة هذه لتوثيق نمط أداء الموظف.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علاوة على ذلك ، تعمل مستندات مراجعة الموظفين كطريقة لإعلام الموظفين بكيفية تحسين الوظيفة.</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08985711-B676-58DC-58C9-A77A1B9BCF3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B4258360-F752-8774-D8D7-852A145C4A94}"/>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89982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D0E58-41C2-BE21-08D0-C793E0711A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5EB6B7-012E-F94F-F77E-0302ABE882E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CC7C1A-2930-C249-BDC0-2BB151598F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482F58EB-14AB-1129-4AD0-AB9CC9B321A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E0F02BBF-CAD7-C207-A3A3-0DE9121F8FF4}"/>
              </a:ext>
            </a:extLst>
          </p:cNvPr>
          <p:cNvPicPr>
            <a:picLocks noChangeAspect="1"/>
          </p:cNvPicPr>
          <p:nvPr/>
        </p:nvPicPr>
        <p:blipFill>
          <a:blip r:embed="rId4"/>
          <a:srcRect t="919"/>
          <a:stretch/>
        </p:blipFill>
        <p:spPr>
          <a:xfrm>
            <a:off x="0" y="10391"/>
            <a:ext cx="6234545" cy="5600700"/>
          </a:xfrm>
          <a:prstGeom prst="rect">
            <a:avLst/>
          </a:prstGeom>
          <a:ln w="38100">
            <a:solidFill>
              <a:schemeClr val="accent1"/>
            </a:solidFill>
          </a:ln>
        </p:spPr>
      </p:pic>
      <p:pic>
        <p:nvPicPr>
          <p:cNvPr id="9" name="Picture 8">
            <a:extLst>
              <a:ext uri="{FF2B5EF4-FFF2-40B4-BE49-F238E27FC236}">
                <a16:creationId xmlns:a16="http://schemas.microsoft.com/office/drawing/2014/main" id="{A8075637-9308-D4DF-248E-485364DBB48E}"/>
              </a:ext>
            </a:extLst>
          </p:cNvPr>
          <p:cNvPicPr>
            <a:picLocks noChangeAspect="1"/>
          </p:cNvPicPr>
          <p:nvPr/>
        </p:nvPicPr>
        <p:blipFill>
          <a:blip r:embed="rId5"/>
          <a:stretch>
            <a:fillRect/>
          </a:stretch>
        </p:blipFill>
        <p:spPr>
          <a:xfrm>
            <a:off x="6276109" y="1124294"/>
            <a:ext cx="5835695" cy="5712924"/>
          </a:xfrm>
          <a:prstGeom prst="rect">
            <a:avLst/>
          </a:prstGeom>
          <a:ln w="38100">
            <a:solidFill>
              <a:schemeClr val="accent1"/>
            </a:solidFill>
          </a:ln>
        </p:spPr>
      </p:pic>
    </p:spTree>
    <p:extLst>
      <p:ext uri="{BB962C8B-B14F-4D97-AF65-F5344CB8AC3E}">
        <p14:creationId xmlns:p14="http://schemas.microsoft.com/office/powerpoint/2010/main" val="11407326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94C78-0013-3FE1-DAB2-7782FD6037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939487D-1870-74B4-C3DE-47564041DA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02938F-3FD1-2E8F-3D37-29AA72B41D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E4DB131-27E2-080D-DA63-C2289B7A701A}"/>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398F7CBD-A596-C419-7536-335DEBD978D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A82C0C9-73A6-FBB4-AC69-511E6AE17A6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2EF8914-1B64-ADC1-1571-7B3F7720D57B}"/>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Recommendation Letters: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Another type of letter that is commonplace across industries and academic disciplines is the recommendation letter—a form of written communication used to provide a documented reference for students and professionals.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A letter of recommendation is needed when a college/university or employer requests one, and it’s something that many, if not all, of the readers of this text will need throughout their careers.</a:t>
            </a:r>
          </a:p>
        </p:txBody>
      </p:sp>
      <p:sp>
        <p:nvSpPr>
          <p:cNvPr id="10" name="Rectangle 9">
            <a:extLst>
              <a:ext uri="{FF2B5EF4-FFF2-40B4-BE49-F238E27FC236}">
                <a16:creationId xmlns:a16="http://schemas.microsoft.com/office/drawing/2014/main" id="{9F493B16-3E2D-38A7-C8E0-FA86C6FFE2C0}"/>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mj-lt"/>
              <a:buAutoNum type="arabicPeriod" startAt="3"/>
            </a:pPr>
            <a:r>
              <a:rPr lang="ar-SA" sz="1600" dirty="0">
                <a:solidFill>
                  <a:srgbClr val="FF0000"/>
                </a:solidFill>
                <a:latin typeface="Alexandria Black" pitchFamily="2" charset="-78"/>
                <a:cs typeface="Alexandria Black" pitchFamily="2" charset="-78"/>
              </a:rPr>
              <a:t>خطابات التوصية: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نوع آخر من الرسائل الشائعة عبر الصناعات والتخصصات الأكاديمية هو خطاب التوصية - وهو شكل من أشكال الاتصال الكتابي يستخدم لتوفير مرجع موثق للطلاب والمهنيين.</a:t>
            </a:r>
          </a:p>
          <a:p>
            <a:pPr marL="457200" indent="-45720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هناك حاجة إلى خطاب توصية عندما تطلب كلية / جامعة أو صاحب عمل واحدة ، وهو شيء سيحتاجه العديد من قراء هذا النص ، إن لم يكن جميعهم ، طوال حياتهم المهنية.</a:t>
            </a:r>
          </a:p>
        </p:txBody>
      </p:sp>
      <p:sp>
        <p:nvSpPr>
          <p:cNvPr id="4" name="TextBox 3">
            <a:extLst>
              <a:ext uri="{FF2B5EF4-FFF2-40B4-BE49-F238E27FC236}">
                <a16:creationId xmlns:a16="http://schemas.microsoft.com/office/drawing/2014/main" id="{679ABCCD-2C5E-82FC-1EE3-641666FDA36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4FE2446C-2545-BC68-906F-85772A76202B}"/>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172310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F4762-EAC7-983D-A209-5C0370A4FD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E256A9-1413-42FB-9265-782565A8A34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AE3E83-1872-9BC1-C8EA-1F31F3C9DF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C491C43-1C99-EEE8-23C6-3588EAFB77A2}"/>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8E0C2DCE-27CA-9F56-C68A-F17E8BCE9556}"/>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C6C3DC9-0E79-5238-BED3-788D9BB332B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BA7E2E9-E7FD-3EF0-3704-96F14F59BBB6}"/>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Recommendation Letters: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Your professors are asked to write many recommendation letters for current and past students. Your careful preparation will help your professor write the best letter possible. You as a student must take responsibility and initiative in the letter-writing process.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Although professors will vary in their preferences, take the initiative in the letter-writing process. Next table and Tools for Professional Excellence offer some tips.</a:t>
            </a:r>
            <a:endParaRPr lang="en-US" sz="1600"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0CC37D27-F619-590B-E812-BA9B188C8596}"/>
              </a:ext>
            </a:extLst>
          </p:cNvPr>
          <p:cNvSpPr/>
          <p:nvPr/>
        </p:nvSpPr>
        <p:spPr>
          <a:xfrm>
            <a:off x="845572" y="4018571"/>
            <a:ext cx="10586427" cy="2482090"/>
          </a:xfrm>
          <a:prstGeom prst="rect">
            <a:avLst/>
          </a:prstGeom>
        </p:spPr>
        <p:txBody>
          <a:bodyPr wrap="square">
            <a:spAutoFit/>
          </a:bodyPr>
          <a:lstStyle/>
          <a:p>
            <a:pPr marL="457200" indent="-457200" algn="just" rtl="1">
              <a:lnSpc>
                <a:spcPct val="200000"/>
              </a:lnSpc>
              <a:buFont typeface="+mj-lt"/>
              <a:buAutoNum type="arabicPeriod" startAt="3"/>
            </a:pPr>
            <a:r>
              <a:rPr lang="ar-SA" sz="1600" dirty="0">
                <a:solidFill>
                  <a:srgbClr val="FF0000"/>
                </a:solidFill>
                <a:latin typeface="Alexandria Black" pitchFamily="2" charset="-78"/>
                <a:cs typeface="Alexandria Black" pitchFamily="2" charset="-78"/>
              </a:rPr>
              <a:t>خطابات التوصية: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يطلب من أساتذتك كتابة العديد من خطابات التوصية للطلاب الحاليين والسابقين. سيساعد إعدادك الدقيق أستاذك على كتابة أفضل رسالة ممكنة. يجب عليك كطالب تحمل المسؤولية والمبادرة في عملية كتابة الرسائل.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على الرغم من أن الأساتذة سيختلفون في تفضيلاتهم ، إلا أن زمام المبادرة في عملية كتابة الرسائل. يقدم الجدول التالي وأدوات التميز المهني بعض النصائح.</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E82073B4-69A3-8A0D-68DB-DEB653ED664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52C9DC5C-12BE-AB0C-45F7-2B25B4D5AE4F}"/>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28820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B5470-D013-7240-0E5A-3F226F105B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AC381D-B9CE-8086-074C-DE4353E8509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1C4AC1-96BA-DB43-07CC-660C13C07B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3DF402E7-AA80-FDEB-FD24-EAFD96F2C37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 name="Picture 2">
            <a:extLst>
              <a:ext uri="{FF2B5EF4-FFF2-40B4-BE49-F238E27FC236}">
                <a16:creationId xmlns:a16="http://schemas.microsoft.com/office/drawing/2014/main" id="{C64673FB-79D9-69CB-3155-9828AE8F9552}"/>
              </a:ext>
            </a:extLst>
          </p:cNvPr>
          <p:cNvPicPr>
            <a:picLocks noChangeAspect="1"/>
          </p:cNvPicPr>
          <p:nvPr/>
        </p:nvPicPr>
        <p:blipFill>
          <a:blip r:embed="rId4"/>
          <a:stretch>
            <a:fillRect/>
          </a:stretch>
        </p:blipFill>
        <p:spPr>
          <a:xfrm>
            <a:off x="2219649" y="41560"/>
            <a:ext cx="7319205" cy="2135793"/>
          </a:xfrm>
          <a:prstGeom prst="rect">
            <a:avLst/>
          </a:prstGeom>
        </p:spPr>
      </p:pic>
      <p:pic>
        <p:nvPicPr>
          <p:cNvPr id="8" name="Picture 7">
            <a:extLst>
              <a:ext uri="{FF2B5EF4-FFF2-40B4-BE49-F238E27FC236}">
                <a16:creationId xmlns:a16="http://schemas.microsoft.com/office/drawing/2014/main" id="{A9CE94AE-8AA8-F1E9-DBEC-54C0C5D80914}"/>
              </a:ext>
            </a:extLst>
          </p:cNvPr>
          <p:cNvPicPr>
            <a:picLocks noChangeAspect="1"/>
          </p:cNvPicPr>
          <p:nvPr/>
        </p:nvPicPr>
        <p:blipFill>
          <a:blip r:embed="rId5"/>
          <a:stretch>
            <a:fillRect/>
          </a:stretch>
        </p:blipFill>
        <p:spPr>
          <a:xfrm>
            <a:off x="2198867" y="2152086"/>
            <a:ext cx="7319205" cy="1919498"/>
          </a:xfrm>
          <a:prstGeom prst="rect">
            <a:avLst/>
          </a:prstGeom>
        </p:spPr>
      </p:pic>
      <p:pic>
        <p:nvPicPr>
          <p:cNvPr id="11" name="Picture 10">
            <a:extLst>
              <a:ext uri="{FF2B5EF4-FFF2-40B4-BE49-F238E27FC236}">
                <a16:creationId xmlns:a16="http://schemas.microsoft.com/office/drawing/2014/main" id="{E9C79D0D-463D-DB5E-9D5B-128E9FDA7CDD}"/>
              </a:ext>
            </a:extLst>
          </p:cNvPr>
          <p:cNvPicPr>
            <a:picLocks noChangeAspect="1"/>
          </p:cNvPicPr>
          <p:nvPr/>
        </p:nvPicPr>
        <p:blipFill>
          <a:blip r:embed="rId6"/>
          <a:stretch>
            <a:fillRect/>
          </a:stretch>
        </p:blipFill>
        <p:spPr>
          <a:xfrm>
            <a:off x="2209257" y="4071584"/>
            <a:ext cx="7319205" cy="2786415"/>
          </a:xfrm>
          <a:prstGeom prst="rect">
            <a:avLst/>
          </a:prstGeom>
        </p:spPr>
      </p:pic>
    </p:spTree>
    <p:extLst>
      <p:ext uri="{BB962C8B-B14F-4D97-AF65-F5344CB8AC3E}">
        <p14:creationId xmlns:p14="http://schemas.microsoft.com/office/powerpoint/2010/main" val="10981222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9CAA6-9345-0C1E-ECEB-307E64B347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E11C94-7AB5-1904-400F-8F1F2895E10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507D601-552F-EFFA-9F11-57686D3BA8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06A7DD72-773C-F9FC-6DBF-3287E2C175E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70EE615D-D91A-E506-8993-DA074FAEA77E}"/>
              </a:ext>
            </a:extLst>
          </p:cNvPr>
          <p:cNvPicPr>
            <a:picLocks noChangeAspect="1"/>
          </p:cNvPicPr>
          <p:nvPr/>
        </p:nvPicPr>
        <p:blipFill>
          <a:blip r:embed="rId4"/>
          <a:stretch>
            <a:fillRect/>
          </a:stretch>
        </p:blipFill>
        <p:spPr>
          <a:xfrm>
            <a:off x="1" y="1"/>
            <a:ext cx="6224154" cy="5690834"/>
          </a:xfrm>
          <a:prstGeom prst="rect">
            <a:avLst/>
          </a:prstGeom>
          <a:ln w="38100">
            <a:solidFill>
              <a:schemeClr val="accent1"/>
            </a:solidFill>
          </a:ln>
        </p:spPr>
      </p:pic>
      <p:pic>
        <p:nvPicPr>
          <p:cNvPr id="9" name="Picture 8">
            <a:extLst>
              <a:ext uri="{FF2B5EF4-FFF2-40B4-BE49-F238E27FC236}">
                <a16:creationId xmlns:a16="http://schemas.microsoft.com/office/drawing/2014/main" id="{CB85014C-F31C-DFBE-2413-56C5B9F7C1DE}"/>
              </a:ext>
            </a:extLst>
          </p:cNvPr>
          <p:cNvPicPr>
            <a:picLocks noChangeAspect="1"/>
          </p:cNvPicPr>
          <p:nvPr/>
        </p:nvPicPr>
        <p:blipFill>
          <a:blip r:embed="rId5"/>
          <a:stretch>
            <a:fillRect/>
          </a:stretch>
        </p:blipFill>
        <p:spPr>
          <a:xfrm>
            <a:off x="6224155" y="2444209"/>
            <a:ext cx="5967844" cy="4413792"/>
          </a:xfrm>
          <a:prstGeom prst="rect">
            <a:avLst/>
          </a:prstGeom>
          <a:ln w="38100">
            <a:solidFill>
              <a:schemeClr val="accent1"/>
            </a:solidFill>
          </a:ln>
        </p:spPr>
      </p:pic>
    </p:spTree>
    <p:extLst>
      <p:ext uri="{BB962C8B-B14F-4D97-AF65-F5344CB8AC3E}">
        <p14:creationId xmlns:p14="http://schemas.microsoft.com/office/powerpoint/2010/main" val="36624359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4A66F-9FD3-0CBC-079D-7CF8A517C3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3C7B93-FCF7-EDF0-7777-76796D0DD07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3D62F7C-8528-A450-EE4D-A22B61663B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F3CBBD4-AD69-AB21-B594-6BD659758DE0}"/>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473EAC8B-029C-0655-5628-C0F851B2FA4B}"/>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BC415C4-88E5-BC3E-E1F8-DA4B6E5F4ACB}"/>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666719B-44EA-5600-3F3C-68C7C16AB5C5}"/>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4"/>
            </a:pPr>
            <a:r>
              <a:rPr lang="en-US" sz="1600" b="1" dirty="0">
                <a:solidFill>
                  <a:srgbClr val="FF0000"/>
                </a:solidFill>
                <a:latin typeface="Alexandria Black" pitchFamily="2" charset="-78"/>
                <a:cs typeface="Alexandria Black" pitchFamily="2" charset="-78"/>
              </a:rPr>
              <a:t>Thank You Letters: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our consulting practice, we encourage professionals at all levels across industries to set a goal for using thank you letters—written communication used to express appreciation to coworkers and clients.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With the intensity of e-mail, text messages, and all the information professionals manage, it’s easy to forget a simple thank you. Thank you letters can be sent via e-mail (which is great for delivery speed), but think about how impressive it is to receive a handwritten note.</a:t>
            </a:r>
          </a:p>
        </p:txBody>
      </p:sp>
      <p:sp>
        <p:nvSpPr>
          <p:cNvPr id="10" name="Rectangle 9">
            <a:extLst>
              <a:ext uri="{FF2B5EF4-FFF2-40B4-BE49-F238E27FC236}">
                <a16:creationId xmlns:a16="http://schemas.microsoft.com/office/drawing/2014/main" id="{A7F74E98-3059-E64F-5A45-78045728515A}"/>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mj-lt"/>
              <a:buAutoNum type="arabicPeriod" startAt="4"/>
            </a:pPr>
            <a:r>
              <a:rPr lang="ar-SA" sz="1600" dirty="0">
                <a:solidFill>
                  <a:srgbClr val="FF0000"/>
                </a:solidFill>
                <a:latin typeface="Alexandria Black" pitchFamily="2" charset="-78"/>
                <a:cs typeface="Alexandria Black" pitchFamily="2" charset="-78"/>
              </a:rPr>
              <a:t>رسائل شكر:</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في ممارستنا الاستشارية ، نشجع المهنيين على جميع المستويات عبر الصناعات على تحديد هدف لاستخدام خطابات الشكر - الاتصال الكتابي المستخدم للتعبير عن التقدير لزملاء العمل والعملاء.</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مع كثافة البريد الإلكتروني والرسائل النصية وجميع المعلومات التي يديرها المحترفون ، من السهل نسيان شكرا بسيطا. يمكن إرسال رسائل الشكر عبر البريد الإلكتروني (وهو أمر رائع لسرعة التسليم) ، ولكن فكر في مدى إعجاب تلقي ملاحظة مكتوبة بخط اليد.</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8ADCB77C-90D1-9591-27FD-C7AB8DD0A23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F0C84747-D690-77C5-4EC0-9FB0F82E8D64}"/>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2239953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276F5-8F27-87A6-3C1D-F77619319A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00185F-9537-1888-C79A-EB1A762069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0B5963-7C6B-9BCA-9B5C-F4EF4375C0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09D45E5-B431-0971-E720-50BEA24C123F}"/>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801423FD-6708-03C5-5AB2-A9604D8D8896}"/>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6CAF6CB-4C0D-8E3D-F8D2-EF8D40D76C9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17B80B2-E74F-298A-E384-563348694FBF}"/>
              </a:ext>
            </a:extLst>
          </p:cNvPr>
          <p:cNvSpPr/>
          <p:nvPr/>
        </p:nvSpPr>
        <p:spPr>
          <a:xfrm>
            <a:off x="638242" y="1659834"/>
            <a:ext cx="10936440" cy="2538452"/>
          </a:xfrm>
          <a:prstGeom prst="rect">
            <a:avLst/>
          </a:prstGeom>
        </p:spPr>
        <p:txBody>
          <a:bodyPr wrap="square">
            <a:spAutoFit/>
          </a:bodyPr>
          <a:lstStyle/>
          <a:p>
            <a:pPr marL="342900" indent="-342900" algn="just">
              <a:lnSpc>
                <a:spcPct val="150000"/>
              </a:lnSpc>
              <a:buFont typeface="+mj-lt"/>
              <a:buAutoNum type="arabicPeriod" startAt="4"/>
            </a:pPr>
            <a:r>
              <a:rPr lang="en-US" b="1" dirty="0">
                <a:solidFill>
                  <a:srgbClr val="FF0000"/>
                </a:solidFill>
                <a:latin typeface="Alexandria Black" pitchFamily="2" charset="-78"/>
                <a:cs typeface="Alexandria Black" pitchFamily="2" charset="-78"/>
              </a:rPr>
              <a:t>Thank You Letters: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We encourage you to keep professional thank-you cards in your work area to write letters or notes of appreciation. In addition to helping you achieve professional excellence on the job, thank you letters can also be used as networking notes—a form of thank you letter used to remind employers of your interview and to emphasize that you’re the right person for the job.</a:t>
            </a:r>
          </a:p>
          <a:p>
            <a:pPr marL="342900" indent="-342900" algn="just">
              <a:lnSpc>
                <a:spcPct val="150000"/>
              </a:lnSpc>
              <a:buFont typeface="Arial" panose="020B0604020202020204" pitchFamily="34" charset="0"/>
              <a:buChar char="•"/>
            </a:pPr>
            <a:endParaRPr lang="en-US"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CAB5BC4A-4233-CDB8-A38A-452527589200}"/>
              </a:ext>
            </a:extLst>
          </p:cNvPr>
          <p:cNvSpPr/>
          <p:nvPr/>
        </p:nvSpPr>
        <p:spPr>
          <a:xfrm>
            <a:off x="845572" y="4018571"/>
            <a:ext cx="10586427" cy="1989712"/>
          </a:xfrm>
          <a:prstGeom prst="rect">
            <a:avLst/>
          </a:prstGeom>
        </p:spPr>
        <p:txBody>
          <a:bodyPr wrap="square">
            <a:spAutoFit/>
          </a:bodyPr>
          <a:lstStyle/>
          <a:p>
            <a:pPr marL="457200" indent="-457200" algn="just" rtl="1">
              <a:lnSpc>
                <a:spcPct val="200000"/>
              </a:lnSpc>
              <a:buFont typeface="+mj-lt"/>
              <a:buAutoNum type="arabicPeriod" startAt="4"/>
            </a:pPr>
            <a:r>
              <a:rPr lang="ar-SA" sz="1600" dirty="0">
                <a:solidFill>
                  <a:srgbClr val="FF0000"/>
                </a:solidFill>
                <a:latin typeface="Alexandria Black" pitchFamily="2" charset="-78"/>
                <a:cs typeface="Alexandria Black" pitchFamily="2" charset="-78"/>
              </a:rPr>
              <a:t>رسائل شكر:</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نحن نشجعك على الاحتفاظ ببطاقات شكر احترافية في منطقة عملك لكتابة رسائل أو ملاحظات تقدير. بالإضافة إلى مساعدتك في تحقيق التميز المهني في الوظيفة ، يمكن أيضا استخدام رسائل الشكر كملاحظات للتواصل - وهو شكل من أشكال خطاب الشكر يستخدم لتذكير أصحاب العمل بمقابلتك والتأكيد على أنك الشخص المناسب للوظيفة.</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36960EF7-27CF-781E-F23E-5F1E876F36E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B1C49CB6-5876-5EC5-1F01-6B4BF37C1905}"/>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43890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FF2C1-D2D1-D5D0-8238-3714087273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F135AB-875E-0C50-9740-AE7958A30F8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13A77E-8D80-7FAF-6371-C8066B465E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4914D33-3E22-07AC-F881-270385EA9358}"/>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5430BC4D-AA7B-7992-6E76-1299B2743575}"/>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2EDF26D-458E-A3E2-DF6A-1500EE82457F}"/>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0AE22A0-F622-43BA-0381-AC3184BA59B0}"/>
              </a:ext>
            </a:extLst>
          </p:cNvPr>
          <p:cNvSpPr/>
          <p:nvPr/>
        </p:nvSpPr>
        <p:spPr>
          <a:xfrm>
            <a:off x="638242" y="1659834"/>
            <a:ext cx="10936440" cy="2226828"/>
          </a:xfrm>
          <a:prstGeom prst="rect">
            <a:avLst/>
          </a:prstGeom>
        </p:spPr>
        <p:txBody>
          <a:bodyPr wrap="square">
            <a:spAutoFit/>
          </a:bodyPr>
          <a:lstStyle/>
          <a:p>
            <a:pPr marL="342900" indent="-342900" algn="just">
              <a:lnSpc>
                <a:spcPct val="200000"/>
              </a:lnSpc>
              <a:buFont typeface="+mj-lt"/>
              <a:buAutoNum type="arabicPeriod" startAt="4"/>
            </a:pPr>
            <a:r>
              <a:rPr lang="en-US" b="1" dirty="0">
                <a:solidFill>
                  <a:srgbClr val="FF0000"/>
                </a:solidFill>
                <a:latin typeface="Alexandria Black" pitchFamily="2" charset="-78"/>
                <a:cs typeface="Alexandria Black" pitchFamily="2" charset="-78"/>
              </a:rPr>
              <a:t>Thank You Letters: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fact, employers often say that a sincere thank you letter can give a job candidate the edge over another competing candidate. Review the next sample and set a goal to use thank you letters both on the job and to network for new jobs or promotions.</a:t>
            </a:r>
          </a:p>
        </p:txBody>
      </p:sp>
      <p:sp>
        <p:nvSpPr>
          <p:cNvPr id="10" name="Rectangle 9">
            <a:extLst>
              <a:ext uri="{FF2B5EF4-FFF2-40B4-BE49-F238E27FC236}">
                <a16:creationId xmlns:a16="http://schemas.microsoft.com/office/drawing/2014/main" id="{206FB5FC-C6C0-D642-2A8B-09FB2966BB7B}"/>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4"/>
            </a:pPr>
            <a:r>
              <a:rPr lang="ar-SA" dirty="0">
                <a:solidFill>
                  <a:srgbClr val="FF0000"/>
                </a:solidFill>
                <a:latin typeface="Alexandria Black" pitchFamily="2" charset="-78"/>
                <a:cs typeface="Alexandria Black" pitchFamily="2" charset="-78"/>
              </a:rPr>
              <a:t>رسائل شكر:</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في الواقع ، غالبا ما يقول أصحاب العمل إن خطاب الشكر الصادق يمكن أن يمنح المرشح للوظيفة ميزة على مرشح منافس آخر. راجع العينة التالية وحدد هدفا لاستخدام خطابات الشكر في كل من الوظيفة والتواصل للحصول على وظائف أو ترقيات جديدة.</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236E0FDF-D95E-D460-8AE8-14C4802FE24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DB629202-F3A0-3072-5424-583E3F978E38}"/>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2115334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1365C-4851-BDA4-C3E9-B7BCEC7DE8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AA0FB8-AFBF-FF69-F977-43CE9F40FF1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104562-BB32-1907-19D4-9826684787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A06BF1B4-3612-75E9-C1C6-37C8BBAB53A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 name="Picture 2">
            <a:extLst>
              <a:ext uri="{FF2B5EF4-FFF2-40B4-BE49-F238E27FC236}">
                <a16:creationId xmlns:a16="http://schemas.microsoft.com/office/drawing/2014/main" id="{B86B9A8B-9C7E-B961-5C56-F1E0E28F3770}"/>
              </a:ext>
            </a:extLst>
          </p:cNvPr>
          <p:cNvPicPr>
            <a:picLocks noChangeAspect="1"/>
          </p:cNvPicPr>
          <p:nvPr/>
        </p:nvPicPr>
        <p:blipFill>
          <a:blip r:embed="rId4"/>
          <a:stretch>
            <a:fillRect/>
          </a:stretch>
        </p:blipFill>
        <p:spPr>
          <a:xfrm>
            <a:off x="2218944" y="0"/>
            <a:ext cx="7754112" cy="6858000"/>
          </a:xfrm>
          <a:prstGeom prst="rect">
            <a:avLst/>
          </a:prstGeom>
          <a:ln w="38100">
            <a:solidFill>
              <a:schemeClr val="accent1"/>
            </a:solidFill>
          </a:ln>
        </p:spPr>
      </p:pic>
    </p:spTree>
    <p:extLst>
      <p:ext uri="{BB962C8B-B14F-4D97-AF65-F5344CB8AC3E}">
        <p14:creationId xmlns:p14="http://schemas.microsoft.com/office/powerpoint/2010/main" val="25654946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531B8-44EC-2547-EBEA-209677B2FB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9D787E-22F1-9EFD-484C-F143802CC9C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686464-2217-B88B-10DF-2CBCF0AF48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10DE39D-EB26-4EBC-3853-11E1E4743E8F}"/>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FB5BBD41-6872-9CD8-C91D-64170A68A774}"/>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0D4A575-5D0A-0188-DA83-684F3E37E81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424C31D-6D4A-BEF1-2DCA-40A22A2379D5}"/>
              </a:ext>
            </a:extLst>
          </p:cNvPr>
          <p:cNvSpPr/>
          <p:nvPr/>
        </p:nvSpPr>
        <p:spPr>
          <a:xfrm>
            <a:off x="638242" y="1659834"/>
            <a:ext cx="10936440" cy="2122953"/>
          </a:xfrm>
          <a:prstGeom prst="rect">
            <a:avLst/>
          </a:prstGeom>
        </p:spPr>
        <p:txBody>
          <a:bodyPr wrap="square">
            <a:spAutoFit/>
          </a:bodyPr>
          <a:lstStyle/>
          <a:p>
            <a:pPr marL="342900" indent="-342900" algn="just">
              <a:lnSpc>
                <a:spcPct val="150000"/>
              </a:lnSpc>
              <a:buFont typeface="+mj-lt"/>
              <a:buAutoNum type="arabicPeriod" startAt="5"/>
            </a:pPr>
            <a:r>
              <a:rPr lang="en-US" b="1" dirty="0">
                <a:solidFill>
                  <a:srgbClr val="FF0000"/>
                </a:solidFill>
                <a:latin typeface="Alexandria Black" pitchFamily="2" charset="-78"/>
                <a:cs typeface="Alexandria Black" pitchFamily="2" charset="-78"/>
              </a:rPr>
              <a:t>Memos: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Memos (the word memo is short for memorandum) are another type of written communication used in professional settings. They are typically short notes or updates distributed in business. Memos should be reserved for communicating information that’s critically important. The memo format we recommend is provided in the next sample</a:t>
            </a:r>
            <a:r>
              <a:rPr lang="ar-SA" dirty="0">
                <a:latin typeface="Alexandria Light" pitchFamily="2" charset="-78"/>
                <a:cs typeface="Alexandria Light" pitchFamily="2" charset="-78"/>
              </a:rPr>
              <a:t>.</a:t>
            </a:r>
            <a:endParaRPr lang="en-US"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4BCF6EC4-7F36-7B07-79BE-DAE76F9DE4AE}"/>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5"/>
            </a:pPr>
            <a:r>
              <a:rPr lang="ar-SA" dirty="0">
                <a:solidFill>
                  <a:srgbClr val="FF0000"/>
                </a:solidFill>
                <a:latin typeface="Alexandria Black" pitchFamily="2" charset="-78"/>
                <a:cs typeface="Alexandria Black" pitchFamily="2" charset="-78"/>
              </a:rPr>
              <a:t>المذكرات:</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المذكرات (كلمة مذكرة هي اختصار للمذكرة) هي نوع آخر من الاتصالات المكتوبة المستخدمة في البيئات المهنية. عادة ما تكون ملاحظات قصيرة أو تحديثات موزعة في الأعمال. يجب حجز المذكرات لتوصيل المعلومات ذات الأهمية الحاسمة يتم توفير تنسيق المذكرة الذي نوصي به في النموذج التالي.</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1284B209-57F5-E1D1-9CEE-C5BC2CFB9E3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FB538754-A5BE-F9F5-D3B0-0110C906ACAF}"/>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434909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E6D9D-5C47-6697-1903-35418613D5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DBACD7-20C0-570F-16CC-92829C6BE73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8175113-4053-0682-974A-EF04C35302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DD876F-3CD0-B27E-5A02-77B5709CA6FB}"/>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D87F8E20-4CA1-2B0E-3A99-A25B18C760E1}"/>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1CA01A2-1F49-1DDB-7E15-66B0320D74D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08CE2D0-B01B-390B-00B4-14D303C60A5A}"/>
              </a:ext>
            </a:extLst>
          </p:cNvPr>
          <p:cNvSpPr/>
          <p:nvPr/>
        </p:nvSpPr>
        <p:spPr>
          <a:xfrm>
            <a:off x="638242" y="1659834"/>
            <a:ext cx="10936440" cy="2010166"/>
          </a:xfrm>
          <a:prstGeom prst="rect">
            <a:avLst/>
          </a:prstGeom>
        </p:spPr>
        <p:txBody>
          <a:bodyPr wrap="square">
            <a:spAutoFit/>
          </a:bodyPr>
          <a:lstStyle/>
          <a:p>
            <a:pPr marL="342900" indent="-342900" algn="just">
              <a:lnSpc>
                <a:spcPct val="150000"/>
              </a:lnSpc>
              <a:buFont typeface="+mj-lt"/>
              <a:buAutoNum type="arabicPeriod" startAt="5"/>
            </a:pPr>
            <a:r>
              <a:rPr lang="en-US" sz="1700" b="1" dirty="0">
                <a:solidFill>
                  <a:srgbClr val="FF0000"/>
                </a:solidFill>
                <a:latin typeface="Alexandria Black" pitchFamily="2" charset="-78"/>
                <a:cs typeface="Alexandria Black" pitchFamily="2" charset="-78"/>
              </a:rPr>
              <a:t>Memos:</a:t>
            </a:r>
          </a:p>
          <a:p>
            <a:pPr marL="342900" indent="-3429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 The four major elements of the basic memo are “date,” “to,” “from,” and “re” (regarding what topic).</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Be careful with memos in terms of frequency and topic.</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Frequent memos will come to be expected, leaving important information ignored.</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Employees may also respond negatively to the topics addressed and the tone of a memo.</a:t>
            </a:r>
          </a:p>
        </p:txBody>
      </p:sp>
      <p:sp>
        <p:nvSpPr>
          <p:cNvPr id="10" name="Rectangle 9">
            <a:extLst>
              <a:ext uri="{FF2B5EF4-FFF2-40B4-BE49-F238E27FC236}">
                <a16:creationId xmlns:a16="http://schemas.microsoft.com/office/drawing/2014/main" id="{A13350D5-0561-F8DE-EE8F-97F050C26FBF}"/>
              </a:ext>
            </a:extLst>
          </p:cNvPr>
          <p:cNvSpPr/>
          <p:nvPr/>
        </p:nvSpPr>
        <p:spPr>
          <a:xfrm>
            <a:off x="845572" y="4018571"/>
            <a:ext cx="10586427" cy="2512932"/>
          </a:xfrm>
          <a:prstGeom prst="rect">
            <a:avLst/>
          </a:prstGeom>
        </p:spPr>
        <p:txBody>
          <a:bodyPr wrap="square">
            <a:spAutoFit/>
          </a:bodyPr>
          <a:lstStyle/>
          <a:p>
            <a:pPr marL="457200" indent="-457200" algn="just" rtl="1">
              <a:lnSpc>
                <a:spcPct val="200000"/>
              </a:lnSpc>
              <a:buFont typeface="+mj-lt"/>
              <a:buAutoNum type="arabicPeriod" startAt="5"/>
            </a:pPr>
            <a:r>
              <a:rPr lang="ar-SA" sz="1600" dirty="0">
                <a:solidFill>
                  <a:srgbClr val="FF0000"/>
                </a:solidFill>
                <a:latin typeface="Alexandria Black" pitchFamily="2" charset="-78"/>
                <a:cs typeface="Alexandria Black" pitchFamily="2" charset="-78"/>
              </a:rPr>
              <a:t>المذكرات:</a:t>
            </a:r>
          </a:p>
          <a:p>
            <a:pPr marL="457200" indent="-45720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العناصر الأربعة الرئيسية للمذكرة الأساسية هي "التاريخ" و "إلى" و "من" و "إعادة" (فيما يتعلق بالموضوع).</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كن حذرا مع المذكرات من حيث التكرار والموضوع.</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من المتوقع حدوث مذكرات متكررة ، مما يترك المعلومات المهمة مهمة.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قد يستجيب الموظفون أيضا بشكل سلبي للموضوعات التي يتم تناولها ونبرة المذكرة.</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DF4C32A-D9E6-43CC-DABB-0BA7DCFD4D3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9831DCC0-113B-5C8B-41A4-6C72CDB50C09}"/>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144933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9DCEF-88E1-B561-5230-BF87BC48B0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6F230D-27E7-68AE-E7AB-1170C6F0FA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F8C4CF-4DA9-57DD-0877-16D7E726E5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1428BAD-51CA-5BE5-07D3-69B457E4EEC8}"/>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2054673D-6230-2B96-6944-B0BF4C666456}"/>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4D3FEAF-7ED9-03B9-EAB9-78904FF8F513}"/>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86A6FA1-1A4B-3CE1-153B-226477833246}"/>
              </a:ext>
            </a:extLst>
          </p:cNvPr>
          <p:cNvSpPr/>
          <p:nvPr/>
        </p:nvSpPr>
        <p:spPr>
          <a:xfrm>
            <a:off x="638242" y="1659834"/>
            <a:ext cx="10936440" cy="2122953"/>
          </a:xfrm>
          <a:prstGeom prst="rect">
            <a:avLst/>
          </a:prstGeom>
        </p:spPr>
        <p:txBody>
          <a:bodyPr wrap="square">
            <a:spAutoFit/>
          </a:bodyPr>
          <a:lstStyle/>
          <a:p>
            <a:pPr marL="342900" indent="-342900" algn="just">
              <a:lnSpc>
                <a:spcPct val="150000"/>
              </a:lnSpc>
              <a:buFont typeface="+mj-lt"/>
              <a:buAutoNum type="arabicPeriod" startAt="5"/>
            </a:pPr>
            <a:r>
              <a:rPr lang="en-US" b="1" dirty="0">
                <a:solidFill>
                  <a:srgbClr val="FF0000"/>
                </a:solidFill>
                <a:latin typeface="Alexandria Black" pitchFamily="2" charset="-78"/>
                <a:cs typeface="Alexandria Black" pitchFamily="2" charset="-78"/>
              </a:rPr>
              <a:t>Memos:</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Memos can also be used to communicate process directives—descriptions of new policies/procedures and changes to those already in place.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Process directives are distributed to the employees or departments that the directive impacts and are filed as official documents of organizational policy.</a:t>
            </a:r>
          </a:p>
        </p:txBody>
      </p:sp>
      <p:sp>
        <p:nvSpPr>
          <p:cNvPr id="10" name="Rectangle 9">
            <a:extLst>
              <a:ext uri="{FF2B5EF4-FFF2-40B4-BE49-F238E27FC236}">
                <a16:creationId xmlns:a16="http://schemas.microsoft.com/office/drawing/2014/main" id="{63FD1AA9-1C22-A07F-58D5-93E9792690EF}"/>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mj-lt"/>
              <a:buAutoNum type="arabicPeriod" startAt="5"/>
            </a:pPr>
            <a:r>
              <a:rPr lang="ar-SA" sz="1600" dirty="0">
                <a:solidFill>
                  <a:srgbClr val="FF0000"/>
                </a:solidFill>
                <a:latin typeface="Alexandria Black" pitchFamily="2" charset="-78"/>
                <a:cs typeface="Alexandria Black" pitchFamily="2" charset="-78"/>
              </a:rPr>
              <a:t>المذكرات:</a:t>
            </a:r>
          </a:p>
          <a:p>
            <a:pPr marL="457200" indent="-45720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يمكن أيضا استخدام المذكرات لتوصيل توجيهات العملية - أوصاف السياسات/الإجراءات الجديدة والتغييرات التي تطرأ على تلك الموجودة بالفعل.</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يتم توزيع توجيهات العملية على الموظفين أو الإدارات التي يؤثر عليها التوجيه ويتم تقديمها كوثائق رسمية للسياسة التنظيمية.</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020E7BED-65A5-8BBE-955A-B0A35BED920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867BF543-A4A0-7E51-D27C-7C3A03AEB5B6}"/>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403950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E91AC-7353-CCDF-FF1B-43DAA5C4FE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D29840-7496-AF05-5D47-00E2F575F8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084C264-0D63-3572-2046-FFA1FBF97D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B77F640F-EC09-3DB5-7401-90981EB2D66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Picture 7">
            <a:extLst>
              <a:ext uri="{FF2B5EF4-FFF2-40B4-BE49-F238E27FC236}">
                <a16:creationId xmlns:a16="http://schemas.microsoft.com/office/drawing/2014/main" id="{AB6FE4F4-B227-078C-B99C-B8BE7B6E1039}"/>
              </a:ext>
            </a:extLst>
          </p:cNvPr>
          <p:cNvPicPr>
            <a:picLocks noChangeAspect="1"/>
          </p:cNvPicPr>
          <p:nvPr/>
        </p:nvPicPr>
        <p:blipFill>
          <a:blip r:embed="rId4"/>
          <a:srcRect r="8433"/>
          <a:stretch/>
        </p:blipFill>
        <p:spPr>
          <a:xfrm>
            <a:off x="6328064" y="2847109"/>
            <a:ext cx="5863936" cy="4301254"/>
          </a:xfrm>
          <a:prstGeom prst="rect">
            <a:avLst/>
          </a:prstGeom>
          <a:ln w="38100">
            <a:solidFill>
              <a:schemeClr val="accent1"/>
            </a:solidFill>
          </a:ln>
        </p:spPr>
      </p:pic>
      <p:pic>
        <p:nvPicPr>
          <p:cNvPr id="10" name="Picture 9">
            <a:extLst>
              <a:ext uri="{FF2B5EF4-FFF2-40B4-BE49-F238E27FC236}">
                <a16:creationId xmlns:a16="http://schemas.microsoft.com/office/drawing/2014/main" id="{7990987C-581E-A4FC-B4AE-623FC15AC83A}"/>
              </a:ext>
            </a:extLst>
          </p:cNvPr>
          <p:cNvPicPr>
            <a:picLocks noChangeAspect="1"/>
          </p:cNvPicPr>
          <p:nvPr/>
        </p:nvPicPr>
        <p:blipFill>
          <a:blip r:embed="rId5"/>
          <a:stretch>
            <a:fillRect/>
          </a:stretch>
        </p:blipFill>
        <p:spPr>
          <a:xfrm>
            <a:off x="20783" y="0"/>
            <a:ext cx="6255326" cy="5306165"/>
          </a:xfrm>
          <a:prstGeom prst="rect">
            <a:avLst/>
          </a:prstGeom>
          <a:ln w="38100">
            <a:solidFill>
              <a:schemeClr val="accent1"/>
            </a:solidFill>
          </a:ln>
        </p:spPr>
      </p:pic>
    </p:spTree>
    <p:extLst>
      <p:ext uri="{BB962C8B-B14F-4D97-AF65-F5344CB8AC3E}">
        <p14:creationId xmlns:p14="http://schemas.microsoft.com/office/powerpoint/2010/main" val="39169274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4A7AE-8CCF-EF2A-EA72-A836B25035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2FC090-46AE-09B8-6996-ABDC6682E25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8C1FF2A-0CDF-EBF3-F2C6-EC2453B87E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5BFF6B2-086C-BF70-02DB-775A5382E486}"/>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3B4D4DAF-819F-2B52-9B0C-02A2797EE4D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7EFE5CB-9FF3-DEB4-A8AF-874541E144AA}"/>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526F49A-5F5A-6A95-3BDC-BE1240C76186}"/>
              </a:ext>
            </a:extLst>
          </p:cNvPr>
          <p:cNvSpPr/>
          <p:nvPr/>
        </p:nvSpPr>
        <p:spPr>
          <a:xfrm>
            <a:off x="638242" y="1659834"/>
            <a:ext cx="10936440" cy="2122953"/>
          </a:xfrm>
          <a:prstGeom prst="rect">
            <a:avLst/>
          </a:prstGeom>
        </p:spPr>
        <p:txBody>
          <a:bodyPr wrap="square">
            <a:spAutoFit/>
          </a:bodyPr>
          <a:lstStyle/>
          <a:p>
            <a:pPr marL="342900" indent="-342900" algn="just">
              <a:lnSpc>
                <a:spcPct val="150000"/>
              </a:lnSpc>
              <a:buFont typeface="+mj-lt"/>
              <a:buAutoNum type="arabicPeriod" startAt="6"/>
            </a:pPr>
            <a:r>
              <a:rPr lang="en-US" b="1" dirty="0">
                <a:solidFill>
                  <a:srgbClr val="FF0000"/>
                </a:solidFill>
                <a:latin typeface="Alexandria Black" pitchFamily="2" charset="-78"/>
                <a:cs typeface="Alexandria Black" pitchFamily="2" charset="-78"/>
              </a:rPr>
              <a:t>Proposals and Reports:</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Proposals</a:t>
            </a:r>
            <a:r>
              <a:rPr lang="en-US" dirty="0">
                <a:latin typeface="Alexandria Light" pitchFamily="2" charset="-78"/>
                <a:cs typeface="Alexandria Light" pitchFamily="2" charset="-78"/>
              </a:rPr>
              <a:t> are used in many business and professional settings to propose products and services to potential clients. The next sample is a short proposal that describes the major components of a workforce communication assessment—an inventory or evaluation of the communication practices of an organization (also known as a communication audit).</a:t>
            </a:r>
          </a:p>
        </p:txBody>
      </p:sp>
      <p:sp>
        <p:nvSpPr>
          <p:cNvPr id="10" name="Rectangle 9">
            <a:extLst>
              <a:ext uri="{FF2B5EF4-FFF2-40B4-BE49-F238E27FC236}">
                <a16:creationId xmlns:a16="http://schemas.microsoft.com/office/drawing/2014/main" id="{0B0345C9-1F0B-4B1E-D426-F8453FBBBD17}"/>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6"/>
            </a:pPr>
            <a:r>
              <a:rPr lang="ar-SA" dirty="0">
                <a:solidFill>
                  <a:srgbClr val="FF0000"/>
                </a:solidFill>
                <a:latin typeface="Alexandria Black" pitchFamily="2" charset="-78"/>
                <a:cs typeface="Alexandria Black" pitchFamily="2" charset="-78"/>
              </a:rPr>
              <a:t>المقترحات والتقارير:</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المقترحات</a:t>
            </a:r>
            <a:r>
              <a:rPr lang="ar-SA" dirty="0">
                <a:latin typeface="Alexandria Light" pitchFamily="2" charset="-78"/>
                <a:cs typeface="Alexandria Light" pitchFamily="2" charset="-78"/>
              </a:rPr>
              <a:t> تستخدم</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في العديد من البيئات التجارية والمهنية لاقتراح المنتجات والخدمات للعملاء المحتملين. العينة التالية عبارة عن اقتراح قصير يصف المكونات الرئيسية لتقييم اتصالات القوى العاملة - جرد أو تقييم لممارسات الاتصال في المؤسسة (المعروف أيضا باسم تدقيق الاتصالات).</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28F4A7D5-7DBF-8542-D09F-7D184E4DAEB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2B9FA983-5D25-49FE-FF2B-6B33627EAB36}"/>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84575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9A175-0EA5-2841-39F9-E529C4D25C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10711E-B253-CE9D-2F48-C77C986E654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CE427D-3FA1-C0E0-59AE-34E06A313C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D08BA70-3011-1C6A-576F-22C9201922B6}"/>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66980E26-2208-2614-D1D0-C1627EBE5D8D}"/>
              </a:ext>
            </a:extLst>
          </p:cNvPr>
          <p:cNvSpPr/>
          <p:nvPr/>
        </p:nvSpPr>
        <p:spPr>
          <a:xfrm>
            <a:off x="638241" y="1726748"/>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BFFA33C-75A4-0B88-A392-D85C4ABF0C3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C26E751-1331-FE3D-E2D0-4BF925161E22}"/>
              </a:ext>
            </a:extLst>
          </p:cNvPr>
          <p:cNvSpPr/>
          <p:nvPr/>
        </p:nvSpPr>
        <p:spPr>
          <a:xfrm>
            <a:off x="638242" y="1659834"/>
            <a:ext cx="10936440" cy="1707455"/>
          </a:xfrm>
          <a:prstGeom prst="rect">
            <a:avLst/>
          </a:prstGeom>
        </p:spPr>
        <p:txBody>
          <a:bodyPr wrap="square">
            <a:spAutoFit/>
          </a:bodyPr>
          <a:lstStyle/>
          <a:p>
            <a:pPr marL="342900" indent="-342900" algn="just">
              <a:lnSpc>
                <a:spcPct val="150000"/>
              </a:lnSpc>
              <a:buFont typeface="+mj-lt"/>
              <a:buAutoNum type="arabicPeriod" startAt="6"/>
            </a:pPr>
            <a:r>
              <a:rPr lang="en-US" b="1" dirty="0">
                <a:solidFill>
                  <a:srgbClr val="FF0000"/>
                </a:solidFill>
                <a:latin typeface="Alexandria Black" pitchFamily="2" charset="-78"/>
                <a:cs typeface="Alexandria Black" pitchFamily="2" charset="-78"/>
              </a:rPr>
              <a:t>Proposals and Reports: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a:t>
            </a:r>
            <a:r>
              <a:rPr lang="en-US" b="1" dirty="0">
                <a:solidFill>
                  <a:schemeClr val="accent6">
                    <a:lumMod val="50000"/>
                  </a:schemeClr>
                </a:solidFill>
                <a:latin typeface="Alexandria Light" pitchFamily="2" charset="-78"/>
                <a:cs typeface="Alexandria Light" pitchFamily="2" charset="-78"/>
              </a:rPr>
              <a:t>proposal</a:t>
            </a:r>
            <a:r>
              <a:rPr lang="en-US" dirty="0">
                <a:latin typeface="Alexandria Light" pitchFamily="2" charset="-78"/>
                <a:cs typeface="Alexandria Light" pitchFamily="2" charset="-78"/>
              </a:rPr>
              <a:t> describes what the client can expect from the communication assessment. Notice how the proposal includes an objective and description of each component of the assessment (e.g., survey, focus groups, recommendations, project completion, project hours).</a:t>
            </a:r>
          </a:p>
        </p:txBody>
      </p:sp>
      <p:sp>
        <p:nvSpPr>
          <p:cNvPr id="10" name="Rectangle 9">
            <a:extLst>
              <a:ext uri="{FF2B5EF4-FFF2-40B4-BE49-F238E27FC236}">
                <a16:creationId xmlns:a16="http://schemas.microsoft.com/office/drawing/2014/main" id="{C175FA50-4019-07FB-7F7A-FF44178DBD50}"/>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6"/>
            </a:pPr>
            <a:r>
              <a:rPr lang="ar-SA" dirty="0">
                <a:solidFill>
                  <a:srgbClr val="FF0000"/>
                </a:solidFill>
                <a:latin typeface="Alexandria Black" pitchFamily="2" charset="-78"/>
                <a:cs typeface="Alexandria Black" pitchFamily="2" charset="-78"/>
              </a:rPr>
              <a:t>المقترحات والتقارير:</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يصف </a:t>
            </a:r>
            <a:r>
              <a:rPr lang="ar-SA" b="1" dirty="0">
                <a:solidFill>
                  <a:schemeClr val="accent6">
                    <a:lumMod val="50000"/>
                  </a:schemeClr>
                </a:solidFill>
                <a:latin typeface="Alexandria Light" pitchFamily="2" charset="-78"/>
                <a:cs typeface="Alexandria Light" pitchFamily="2" charset="-78"/>
              </a:rPr>
              <a:t>الاقتراح</a:t>
            </a:r>
            <a:r>
              <a:rPr lang="ar-SA" dirty="0">
                <a:latin typeface="Alexandria Light" pitchFamily="2" charset="-78"/>
                <a:cs typeface="Alexandria Light" pitchFamily="2" charset="-78"/>
              </a:rPr>
              <a:t> ما يمكن أن يتوقعه العميل من تقييم الاتصال. لاحظ كيف يتضمن الاقتراح هدفا ووصفا لكل مكون من مكونات التقييم (على سبيل المثال ، المسح ، ومجموعات التركيز ، والتوصيات ، وإكمال المشروع ، وساعات العمل).</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90C7796-AB91-0299-75C3-9BE0BC3E52C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3B9D0265-3F0A-1CC8-F5EE-D69E174CA2A6}"/>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023083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7E6F9-D026-CB27-5A55-F281FEC4B6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53BA9C-2A23-2654-51B5-4B02CB4BEBB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49025F2-7009-640B-7BF8-34445D4512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EC76CC6-4C66-8D75-F806-D8E0867971B0}"/>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48029BB8-F5E5-3BE9-1B57-AE56ABD8F402}"/>
              </a:ext>
            </a:extLst>
          </p:cNvPr>
          <p:cNvSpPr/>
          <p:nvPr/>
        </p:nvSpPr>
        <p:spPr>
          <a:xfrm>
            <a:off x="638241" y="1514360"/>
            <a:ext cx="10936442" cy="24377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00A9E1B-5C86-F82B-E63A-E56304DC378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AF1573E-61D5-E646-E41A-0963BB223B3D}"/>
              </a:ext>
            </a:extLst>
          </p:cNvPr>
          <p:cNvSpPr/>
          <p:nvPr/>
        </p:nvSpPr>
        <p:spPr>
          <a:xfrm>
            <a:off x="638242" y="1514360"/>
            <a:ext cx="10936440" cy="2477025"/>
          </a:xfrm>
          <a:prstGeom prst="rect">
            <a:avLst/>
          </a:prstGeom>
        </p:spPr>
        <p:txBody>
          <a:bodyPr wrap="square">
            <a:spAutoFit/>
          </a:bodyPr>
          <a:lstStyle/>
          <a:p>
            <a:pPr marL="342900" indent="-342900" algn="just">
              <a:lnSpc>
                <a:spcPct val="150000"/>
              </a:lnSpc>
              <a:buFont typeface="+mj-lt"/>
              <a:buAutoNum type="arabicPeriod" startAt="6"/>
            </a:pPr>
            <a:r>
              <a:rPr lang="en-US" sz="1600" b="1" dirty="0">
                <a:solidFill>
                  <a:srgbClr val="FF0000"/>
                </a:solidFill>
                <a:latin typeface="Alexandria Black" pitchFamily="2" charset="-78"/>
                <a:cs typeface="Alexandria Black" pitchFamily="2" charset="-78"/>
              </a:rPr>
              <a:t>Proposals and Reports:</a:t>
            </a:r>
          </a:p>
          <a:p>
            <a:pPr marL="342900" indent="-3429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A review report is a </a:t>
            </a:r>
            <a:r>
              <a:rPr lang="en-US" sz="1500" dirty="0">
                <a:latin typeface="Alexandria Light" pitchFamily="2" charset="-78"/>
                <a:cs typeface="Alexandria Light" pitchFamily="2" charset="-78"/>
              </a:rPr>
              <a:t>written communication used to summarize research or assessment findings to inform managers about important issues related to business (e.g., customer service, employee satisfaction, employee morale).</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Reports are used to summarize both </a:t>
            </a:r>
            <a:r>
              <a:rPr lang="en-US" sz="1500" dirty="0">
                <a:solidFill>
                  <a:srgbClr val="FF0000"/>
                </a:solidFill>
                <a:latin typeface="Alexandria Light" pitchFamily="2" charset="-78"/>
                <a:cs typeface="Alexandria Light" pitchFamily="2" charset="-78"/>
              </a:rPr>
              <a:t>quantitative data </a:t>
            </a:r>
            <a:r>
              <a:rPr lang="en-US" sz="1500" dirty="0">
                <a:latin typeface="Alexandria Light" pitchFamily="2" charset="-78"/>
                <a:cs typeface="Alexandria Light" pitchFamily="2" charset="-78"/>
              </a:rPr>
              <a:t>(characterized by numbers, percentages, statistics, and surveys) and </a:t>
            </a:r>
            <a:r>
              <a:rPr lang="en-US" sz="1500" dirty="0">
                <a:solidFill>
                  <a:srgbClr val="FF0000"/>
                </a:solidFill>
                <a:latin typeface="Alexandria Light" pitchFamily="2" charset="-78"/>
                <a:cs typeface="Alexandria Light" pitchFamily="2" charset="-78"/>
              </a:rPr>
              <a:t>qualitative data </a:t>
            </a:r>
            <a:r>
              <a:rPr lang="en-US" sz="1500" dirty="0">
                <a:latin typeface="Alexandria Light" pitchFamily="2" charset="-78"/>
                <a:cs typeface="Alexandria Light" pitchFamily="2" charset="-78"/>
              </a:rPr>
              <a:t>(characterized by actual words, phrases, responses to open-ended questions, and interviews).</a:t>
            </a:r>
          </a:p>
        </p:txBody>
      </p:sp>
      <p:sp>
        <p:nvSpPr>
          <p:cNvPr id="10" name="Rectangle 9">
            <a:extLst>
              <a:ext uri="{FF2B5EF4-FFF2-40B4-BE49-F238E27FC236}">
                <a16:creationId xmlns:a16="http://schemas.microsoft.com/office/drawing/2014/main" id="{56BC4507-8D61-16DF-8102-FC8613A0022B}"/>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mj-lt"/>
              <a:buAutoNum type="arabicPeriod" startAt="6"/>
            </a:pPr>
            <a:r>
              <a:rPr lang="ar-SA" sz="1600" dirty="0">
                <a:solidFill>
                  <a:srgbClr val="FF0000"/>
                </a:solidFill>
                <a:latin typeface="Alexandria Black" pitchFamily="2" charset="-78"/>
                <a:cs typeface="Alexandria Black" pitchFamily="2" charset="-78"/>
              </a:rPr>
              <a:t>المقترحات والتقارير:</a:t>
            </a:r>
          </a:p>
          <a:p>
            <a:pPr marL="457200" indent="-45720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تقرير المراجعة </a:t>
            </a:r>
            <a:r>
              <a:rPr lang="ar-SA" sz="1600" dirty="0">
                <a:latin typeface="Alexandria Light" pitchFamily="2" charset="-78"/>
                <a:cs typeface="Alexandria Light" pitchFamily="2" charset="-78"/>
              </a:rPr>
              <a:t>هو اتصال مكتوب يستخدم لتلخيص نتائج البحث أو التقييم لإبلاغ المديرين بالقضايا المهمة المتعلقة بالأعمال (على سبيل المثال ، خدمة العملاء ، ورضا الموظفين ، ومعنويات الموظفين).</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تستخدم التقارير لتلخيص كل من </a:t>
            </a:r>
            <a:r>
              <a:rPr lang="ar-SA" sz="1600" dirty="0">
                <a:solidFill>
                  <a:srgbClr val="FF0000"/>
                </a:solidFill>
                <a:latin typeface="Alexandria Light" pitchFamily="2" charset="-78"/>
                <a:cs typeface="Alexandria Light" pitchFamily="2" charset="-78"/>
              </a:rPr>
              <a:t>البيانات الكمية </a:t>
            </a:r>
            <a:r>
              <a:rPr lang="ar-SA" sz="1600" dirty="0">
                <a:latin typeface="Alexandria Light" pitchFamily="2" charset="-78"/>
                <a:cs typeface="Alexandria Light" pitchFamily="2" charset="-78"/>
              </a:rPr>
              <a:t>(التي تتميز بالأرقام والنسب المئوية والإحصاءات والاستطلاعات) </a:t>
            </a:r>
            <a:r>
              <a:rPr lang="ar-SA" sz="1600" dirty="0">
                <a:solidFill>
                  <a:srgbClr val="FF0000"/>
                </a:solidFill>
                <a:latin typeface="Alexandria Light" pitchFamily="2" charset="-78"/>
                <a:cs typeface="Alexandria Light" pitchFamily="2" charset="-78"/>
              </a:rPr>
              <a:t>والبيانات النوعية </a:t>
            </a:r>
            <a:r>
              <a:rPr lang="ar-SA" sz="1600" dirty="0">
                <a:latin typeface="Alexandria Light" pitchFamily="2" charset="-78"/>
                <a:cs typeface="Alexandria Light" pitchFamily="2" charset="-78"/>
              </a:rPr>
              <a:t>(التي تتميز بالكلمات والعبارات والردود الفعلية على الأسئلة المفتوحة والمقابلات).</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D169CD6A-3BF2-FCDC-4B1E-821057CB037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8046CF04-2C3A-687B-437C-445126F596B1}"/>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288868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68250-1C70-8165-1B65-2C7571F775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D14117-2016-A6DF-9CD1-4E2B2C2C0A6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659284-8C0D-C1F8-BBF8-A9EF4BBC58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F77BAC4F-2BC7-1D55-9483-E962903799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 name="Picture 2">
            <a:extLst>
              <a:ext uri="{FF2B5EF4-FFF2-40B4-BE49-F238E27FC236}">
                <a16:creationId xmlns:a16="http://schemas.microsoft.com/office/drawing/2014/main" id="{185B6334-A187-8F84-0164-F41F0CD462D5}"/>
              </a:ext>
            </a:extLst>
          </p:cNvPr>
          <p:cNvPicPr>
            <a:picLocks noChangeAspect="1"/>
          </p:cNvPicPr>
          <p:nvPr/>
        </p:nvPicPr>
        <p:blipFill>
          <a:blip r:embed="rId4"/>
          <a:stretch>
            <a:fillRect/>
          </a:stretch>
        </p:blipFill>
        <p:spPr>
          <a:xfrm>
            <a:off x="20783" y="14816"/>
            <a:ext cx="6317673" cy="6192114"/>
          </a:xfrm>
          <a:prstGeom prst="rect">
            <a:avLst/>
          </a:prstGeom>
          <a:ln w="38100">
            <a:solidFill>
              <a:schemeClr val="accent1"/>
            </a:solidFill>
          </a:ln>
        </p:spPr>
      </p:pic>
      <p:pic>
        <p:nvPicPr>
          <p:cNvPr id="7" name="Picture 6">
            <a:extLst>
              <a:ext uri="{FF2B5EF4-FFF2-40B4-BE49-F238E27FC236}">
                <a16:creationId xmlns:a16="http://schemas.microsoft.com/office/drawing/2014/main" id="{F4BA902F-1453-B680-366C-B1E7D6E77656}"/>
              </a:ext>
            </a:extLst>
          </p:cNvPr>
          <p:cNvPicPr>
            <a:picLocks noChangeAspect="1"/>
          </p:cNvPicPr>
          <p:nvPr/>
        </p:nvPicPr>
        <p:blipFill>
          <a:blip r:embed="rId5"/>
          <a:stretch>
            <a:fillRect/>
          </a:stretch>
        </p:blipFill>
        <p:spPr>
          <a:xfrm>
            <a:off x="6380018" y="2423426"/>
            <a:ext cx="5791199" cy="4458322"/>
          </a:xfrm>
          <a:prstGeom prst="rect">
            <a:avLst/>
          </a:prstGeom>
          <a:ln w="38100">
            <a:solidFill>
              <a:schemeClr val="accent1"/>
            </a:solidFill>
          </a:ln>
        </p:spPr>
      </p:pic>
    </p:spTree>
    <p:extLst>
      <p:ext uri="{BB962C8B-B14F-4D97-AF65-F5344CB8AC3E}">
        <p14:creationId xmlns:p14="http://schemas.microsoft.com/office/powerpoint/2010/main" val="35783626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B4B53-7D6C-3F11-AC11-DCB8E9139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41B5D4-1005-E3E5-1CD7-04AFE8C41C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400C700-47E3-287E-8F9D-D277854689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95179D09-3BB1-470B-4B01-0599880BCFE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 name="Picture 2">
            <a:extLst>
              <a:ext uri="{FF2B5EF4-FFF2-40B4-BE49-F238E27FC236}">
                <a16:creationId xmlns:a16="http://schemas.microsoft.com/office/drawing/2014/main" id="{2565136F-60F0-447F-C888-CDBD02D9BC86}"/>
              </a:ext>
            </a:extLst>
          </p:cNvPr>
          <p:cNvPicPr>
            <a:picLocks noChangeAspect="1"/>
          </p:cNvPicPr>
          <p:nvPr/>
        </p:nvPicPr>
        <p:blipFill>
          <a:blip r:embed="rId4"/>
          <a:stretch>
            <a:fillRect/>
          </a:stretch>
        </p:blipFill>
        <p:spPr>
          <a:xfrm>
            <a:off x="20783" y="14816"/>
            <a:ext cx="6317673" cy="6192114"/>
          </a:xfrm>
          <a:prstGeom prst="rect">
            <a:avLst/>
          </a:prstGeom>
          <a:ln w="38100">
            <a:solidFill>
              <a:schemeClr val="accent1"/>
            </a:solidFill>
          </a:ln>
        </p:spPr>
      </p:pic>
      <p:pic>
        <p:nvPicPr>
          <p:cNvPr id="7" name="Picture 6">
            <a:extLst>
              <a:ext uri="{FF2B5EF4-FFF2-40B4-BE49-F238E27FC236}">
                <a16:creationId xmlns:a16="http://schemas.microsoft.com/office/drawing/2014/main" id="{08DD02F9-DBD8-C823-5459-543AE558B9E4}"/>
              </a:ext>
            </a:extLst>
          </p:cNvPr>
          <p:cNvPicPr>
            <a:picLocks noChangeAspect="1"/>
          </p:cNvPicPr>
          <p:nvPr/>
        </p:nvPicPr>
        <p:blipFill>
          <a:blip r:embed="rId5"/>
          <a:stretch>
            <a:fillRect/>
          </a:stretch>
        </p:blipFill>
        <p:spPr>
          <a:xfrm>
            <a:off x="6380018" y="2423426"/>
            <a:ext cx="5791199" cy="4458322"/>
          </a:xfrm>
          <a:prstGeom prst="rect">
            <a:avLst/>
          </a:prstGeom>
          <a:ln w="38100">
            <a:solidFill>
              <a:schemeClr val="accent1"/>
            </a:solidFill>
          </a:ln>
        </p:spPr>
      </p:pic>
    </p:spTree>
    <p:extLst>
      <p:ext uri="{BB962C8B-B14F-4D97-AF65-F5344CB8AC3E}">
        <p14:creationId xmlns:p14="http://schemas.microsoft.com/office/powerpoint/2010/main" val="15808049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E0B80-32E7-60BC-9371-38C574E7B0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9A8234-E0CE-FC6C-B648-4CAA2C41360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CC9BF8D-F446-2D2A-0C4B-529F41BDE5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B512D37-2ECD-EC32-25E4-BEC27305D954}"/>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F163C30B-5F38-7BC4-D4DA-4194778F4DA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492440D-9553-478F-4399-3E02FEB06BCB}"/>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F5A126B-E9EF-F9E1-1176-8F7F7838E2CE}"/>
              </a:ext>
            </a:extLst>
          </p:cNvPr>
          <p:cNvSpPr/>
          <p:nvPr/>
        </p:nvSpPr>
        <p:spPr>
          <a:xfrm>
            <a:off x="638242" y="1659834"/>
            <a:ext cx="10936440" cy="2122953"/>
          </a:xfrm>
          <a:prstGeom prst="rect">
            <a:avLst/>
          </a:prstGeom>
        </p:spPr>
        <p:txBody>
          <a:bodyPr wrap="square">
            <a:spAutoFit/>
          </a:bodyPr>
          <a:lstStyle/>
          <a:p>
            <a:pPr marL="342900" indent="-342900" algn="just">
              <a:lnSpc>
                <a:spcPct val="150000"/>
              </a:lnSpc>
              <a:buFont typeface="+mj-lt"/>
              <a:buAutoNum type="arabicPeriod" startAt="7"/>
            </a:pPr>
            <a:r>
              <a:rPr lang="en-US" b="1" dirty="0">
                <a:solidFill>
                  <a:srgbClr val="FF0000"/>
                </a:solidFill>
                <a:latin typeface="Alexandria Black" pitchFamily="2" charset="-78"/>
                <a:cs typeface="Alexandria Black" pitchFamily="2" charset="-78"/>
              </a:rPr>
              <a:t>Planning Documents: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the organization knows its strengths and weaknesses, business leaders often engage in strategic planning—the development of a plan that emphasizes goals, initiatives, strategies, and targets utilized to help employees strive for a shared vision and commitment to the organization’s core values.</a:t>
            </a:r>
          </a:p>
        </p:txBody>
      </p:sp>
      <p:sp>
        <p:nvSpPr>
          <p:cNvPr id="10" name="Rectangle 9">
            <a:extLst>
              <a:ext uri="{FF2B5EF4-FFF2-40B4-BE49-F238E27FC236}">
                <a16:creationId xmlns:a16="http://schemas.microsoft.com/office/drawing/2014/main" id="{FF2AE2B0-63A9-EB09-12E9-994B51AC3C1F}"/>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7"/>
            </a:pPr>
            <a:r>
              <a:rPr lang="ar-SA" dirty="0">
                <a:solidFill>
                  <a:srgbClr val="FF0000"/>
                </a:solidFill>
                <a:latin typeface="Alexandria Black" pitchFamily="2" charset="-78"/>
                <a:cs typeface="Alexandria Black" pitchFamily="2" charset="-78"/>
              </a:rPr>
              <a:t>وثائق التخطيط:</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بمجرد أن تعرف المنظمة نقاط قوتها وضعفها ، غالبا ما ينخرط قادة الأعمال في التخطيط الاستراتيجي - تطوير خطة تؤكد على الأهداف والمبادرات والاستراتيجيات والغايات المستخدمة لمساعدة الموظفين على السعي لتحقيق رؤية مشتركة والتزام بالقيم الأساسية للمؤسسة.</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21BF8CAF-1E36-3F90-3391-F56E385CDB6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B1065506-34AF-BDE0-E77D-0C5BC00AAC70}"/>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523056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DE2D5-DD43-C6B0-9E10-6C5873A1E6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8B2D6F-66CD-6DFE-3921-0A198E475EB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DEB0A1-F15B-9BC1-F3F8-8C8F6CE3A3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1EE9E420-86CF-05E1-A92C-4FDEBF8B847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9A13C25D-847A-1FBC-2B75-273F080747FA}"/>
              </a:ext>
            </a:extLst>
          </p:cNvPr>
          <p:cNvPicPr>
            <a:picLocks noChangeAspect="1"/>
          </p:cNvPicPr>
          <p:nvPr/>
        </p:nvPicPr>
        <p:blipFill>
          <a:blip r:embed="rId4"/>
          <a:stretch>
            <a:fillRect/>
          </a:stretch>
        </p:blipFill>
        <p:spPr>
          <a:xfrm>
            <a:off x="0" y="31173"/>
            <a:ext cx="6211167" cy="5401429"/>
          </a:xfrm>
          <a:prstGeom prst="rect">
            <a:avLst/>
          </a:prstGeom>
          <a:ln w="38100">
            <a:solidFill>
              <a:schemeClr val="accent1"/>
            </a:solidFill>
          </a:ln>
        </p:spPr>
      </p:pic>
      <p:pic>
        <p:nvPicPr>
          <p:cNvPr id="9" name="Picture 8">
            <a:extLst>
              <a:ext uri="{FF2B5EF4-FFF2-40B4-BE49-F238E27FC236}">
                <a16:creationId xmlns:a16="http://schemas.microsoft.com/office/drawing/2014/main" id="{1DDEBB4A-EA62-C170-E6F4-496E9739633E}"/>
              </a:ext>
            </a:extLst>
          </p:cNvPr>
          <p:cNvPicPr>
            <a:picLocks noChangeAspect="1"/>
          </p:cNvPicPr>
          <p:nvPr/>
        </p:nvPicPr>
        <p:blipFill>
          <a:blip r:embed="rId5"/>
          <a:stretch>
            <a:fillRect/>
          </a:stretch>
        </p:blipFill>
        <p:spPr>
          <a:xfrm>
            <a:off x="6265718" y="1311082"/>
            <a:ext cx="5932437" cy="5515745"/>
          </a:xfrm>
          <a:prstGeom prst="rect">
            <a:avLst/>
          </a:prstGeom>
          <a:ln w="38100">
            <a:solidFill>
              <a:schemeClr val="accent1"/>
            </a:solidFill>
          </a:ln>
        </p:spPr>
      </p:pic>
    </p:spTree>
    <p:extLst>
      <p:ext uri="{BB962C8B-B14F-4D97-AF65-F5344CB8AC3E}">
        <p14:creationId xmlns:p14="http://schemas.microsoft.com/office/powerpoint/2010/main" val="3296523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86D5B-F2F0-586F-5851-5CA03D2DE7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0B6116-946D-E428-7A77-51D851F61A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D7BE52-F663-BFFF-E2E4-46C421F3CC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B79961E-B80F-6842-4A96-7A62D6624E05}"/>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84AF4661-9E21-3C50-BA02-CA17BAEF4FA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8B6B240-2BBC-56D3-0542-FB6C2FAF154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8E71706-541D-15CE-DD2A-132CF31D7E84}"/>
              </a:ext>
            </a:extLst>
          </p:cNvPr>
          <p:cNvSpPr/>
          <p:nvPr/>
        </p:nvSpPr>
        <p:spPr>
          <a:xfrm>
            <a:off x="638242" y="1659834"/>
            <a:ext cx="10936440" cy="2122953"/>
          </a:xfrm>
          <a:prstGeom prst="rect">
            <a:avLst/>
          </a:prstGeom>
        </p:spPr>
        <p:txBody>
          <a:bodyPr wrap="square">
            <a:spAutoFit/>
          </a:bodyPr>
          <a:lstStyle/>
          <a:p>
            <a:pPr marL="342900" indent="-342900" algn="just">
              <a:lnSpc>
                <a:spcPct val="150000"/>
              </a:lnSpc>
              <a:buFont typeface="+mj-lt"/>
              <a:buAutoNum type="arabicPeriod" startAt="8"/>
            </a:pPr>
            <a:r>
              <a:rPr lang="en-US" b="1" dirty="0">
                <a:solidFill>
                  <a:srgbClr val="FF0000"/>
                </a:solidFill>
                <a:latin typeface="Alexandria Black" pitchFamily="2" charset="-78"/>
                <a:cs typeface="Alexandria Black" pitchFamily="2" charset="-78"/>
              </a:rPr>
              <a:t>Press Releases: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an organization or business wants to make an announcement to the community, it uses press releases—forms of written communication used to send messages and make announcements to a variety of media organizations, including newspapers, radio, television news, and Internet reporters.</a:t>
            </a:r>
          </a:p>
        </p:txBody>
      </p:sp>
      <p:sp>
        <p:nvSpPr>
          <p:cNvPr id="10" name="Rectangle 9">
            <a:extLst>
              <a:ext uri="{FF2B5EF4-FFF2-40B4-BE49-F238E27FC236}">
                <a16:creationId xmlns:a16="http://schemas.microsoft.com/office/drawing/2014/main" id="{EF2CC7CA-A5C3-3B91-4944-8FC571FF3F17}"/>
              </a:ext>
            </a:extLst>
          </p:cNvPr>
          <p:cNvSpPr/>
          <p:nvPr/>
        </p:nvSpPr>
        <p:spPr>
          <a:xfrm>
            <a:off x="845572" y="4018571"/>
            <a:ext cx="10586427" cy="1989712"/>
          </a:xfrm>
          <a:prstGeom prst="rect">
            <a:avLst/>
          </a:prstGeom>
        </p:spPr>
        <p:txBody>
          <a:bodyPr wrap="square">
            <a:spAutoFit/>
          </a:bodyPr>
          <a:lstStyle/>
          <a:p>
            <a:pPr marL="457200" indent="-457200" algn="just" rtl="1">
              <a:lnSpc>
                <a:spcPct val="200000"/>
              </a:lnSpc>
              <a:buFont typeface="+mj-lt"/>
              <a:buAutoNum type="arabicPeriod" startAt="8"/>
            </a:pPr>
            <a:r>
              <a:rPr lang="ar-SA" sz="1600" dirty="0">
                <a:solidFill>
                  <a:srgbClr val="FF0000"/>
                </a:solidFill>
                <a:latin typeface="Alexandria Black" pitchFamily="2" charset="-78"/>
                <a:cs typeface="Alexandria Black" pitchFamily="2" charset="-78"/>
              </a:rPr>
              <a:t>البيانات الصحفية: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عندما تريد مؤسسة أو شركة إصدار إعلان للمجتمع ، فإنها تستخدم البيانات الصحفية - أشكال الاتصال المكتوب المستخدمة لإرسال الرسائل وإصدار إعلانات إلى مجموعة متنوعة من المؤسسات الإعلامية ، بما في ذلك الصحف والإذاعة والأخبار التلفزيونية ومراسلي الإنترنت.</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011EF5C-6A61-B865-6D88-1CC5BE8126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2CD29ECC-3E60-98B2-772A-4D01C6CF7445}"/>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93294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94186-E7A1-5A35-2207-29922C4CDD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45AB45-5115-0CA4-3CA3-46D2998AA90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71B9133-B2BE-67E4-392B-40505AB48A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975435E3-D645-6E2D-C19D-3347EE29E2C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D6923DB8-7C0E-B4B8-789A-028AD4BEC657}"/>
              </a:ext>
            </a:extLst>
          </p:cNvPr>
          <p:cNvPicPr>
            <a:picLocks noChangeAspect="1"/>
          </p:cNvPicPr>
          <p:nvPr/>
        </p:nvPicPr>
        <p:blipFill>
          <a:blip r:embed="rId4"/>
          <a:stretch>
            <a:fillRect/>
          </a:stretch>
        </p:blipFill>
        <p:spPr>
          <a:xfrm>
            <a:off x="1770387" y="-14084"/>
            <a:ext cx="8755603" cy="6922299"/>
          </a:xfrm>
          <a:prstGeom prst="rect">
            <a:avLst/>
          </a:prstGeom>
        </p:spPr>
      </p:pic>
    </p:spTree>
    <p:extLst>
      <p:ext uri="{BB962C8B-B14F-4D97-AF65-F5344CB8AC3E}">
        <p14:creationId xmlns:p14="http://schemas.microsoft.com/office/powerpoint/2010/main" val="35119267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D95A9-D4F0-D1D5-933C-74C3EA02DF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32C316-2D0A-0A7B-F946-1341B4D1A81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BBA47C-D953-4840-57E5-3BC41EF11F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A9C468C-4353-8E2C-89A3-4BF524D69D65}"/>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083E8AD0-FC8F-6F7F-340E-B00CFA4896F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852032A-FA03-E1B5-B583-0E3D381921A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5E41C64-E669-3DF1-48E6-549744A14401}"/>
              </a:ext>
            </a:extLst>
          </p:cNvPr>
          <p:cNvSpPr/>
          <p:nvPr/>
        </p:nvSpPr>
        <p:spPr>
          <a:xfrm>
            <a:off x="638242" y="1659834"/>
            <a:ext cx="10936440" cy="2266711"/>
          </a:xfrm>
          <a:prstGeom prst="rect">
            <a:avLst/>
          </a:prstGeom>
        </p:spPr>
        <p:txBody>
          <a:bodyPr wrap="square">
            <a:spAutoFit/>
          </a:bodyPr>
          <a:lstStyle/>
          <a:p>
            <a:pPr marL="342900" indent="-342900" algn="just">
              <a:lnSpc>
                <a:spcPct val="150000"/>
              </a:lnSpc>
              <a:buFont typeface="+mj-lt"/>
              <a:buAutoNum type="arabicPeriod" startAt="9"/>
            </a:pPr>
            <a:r>
              <a:rPr lang="en-US" sz="1600" b="1" dirty="0">
                <a:solidFill>
                  <a:srgbClr val="FF0000"/>
                </a:solidFill>
                <a:latin typeface="Alexandria Black" pitchFamily="2" charset="-78"/>
                <a:cs typeface="Alexandria Black" pitchFamily="2" charset="-78"/>
              </a:rPr>
              <a:t>E-mail:</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People working in businesses and professional organizations increasingly rely on their email systems to communicate with colleagues and accomplish their work.</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Given how prevalent email usage is and will continue to be in business and professional communication, we can’t emphasize enough how important it is to strive for written communication and professional excellence when using email.</a:t>
            </a:r>
          </a:p>
        </p:txBody>
      </p:sp>
      <p:sp>
        <p:nvSpPr>
          <p:cNvPr id="10" name="Rectangle 9">
            <a:extLst>
              <a:ext uri="{FF2B5EF4-FFF2-40B4-BE49-F238E27FC236}">
                <a16:creationId xmlns:a16="http://schemas.microsoft.com/office/drawing/2014/main" id="{23B4E633-8667-AD1D-B064-BC9146A7012E}"/>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mj-lt"/>
              <a:buAutoNum type="arabicPeriod" startAt="9"/>
            </a:pPr>
            <a:r>
              <a:rPr lang="ar-SA" sz="1600">
                <a:solidFill>
                  <a:srgbClr val="FF0000"/>
                </a:solidFill>
                <a:latin typeface="Alexandria Black" pitchFamily="2" charset="-78"/>
                <a:cs typeface="Alexandria Black" pitchFamily="2" charset="-78"/>
              </a:rPr>
              <a:t>البريد الإلكتروني:</a:t>
            </a:r>
            <a:endParaRPr lang="ar-SA" sz="1600" dirty="0">
              <a:solidFill>
                <a:srgbClr val="FF0000"/>
              </a:solidFill>
              <a:latin typeface="Alexandria Black" pitchFamily="2" charset="-78"/>
              <a:cs typeface="Alexandria Black" pitchFamily="2" charset="-78"/>
            </a:endParaRP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يعتمد الأشخاص العاملون في الشركات والمؤسسات المهنية بشكل متزايد على أنظمة البريد الإلكتروني الخاصة بهم للتواصل مع الزملاء وإنجاز عملهم.</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بالنظر إلى مدى انتشار استخدام البريد الإلكتروني وسيستمر في التواصل التجاري والمهني ، لا يمكننا التأكيد بما فيه الكفاية على مدى أهمية السعي لتحقيق التواصل الكتابي والتميز المهني عند استخدام البريد الإلكتروني.</a:t>
            </a: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8B313C72-9DEC-0D77-BB53-118F8435AE6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95CB52BA-F7DE-9CCB-58F8-8B32DA3F5C49}"/>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58047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5406D-E28D-32F7-4713-F37ED8A71B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515F28-A372-FF11-FFE7-08473C225C4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1CFEB8-B1D8-4651-99F1-391993168E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6B8820-060C-308B-EF60-3902A70CEC8A}"/>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BAA7CD3C-D42D-AB46-2E74-C787931E222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0BE2E80-742F-4F6A-2E68-593185DBB24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19A33C2-B80A-9D0A-9634-8FB8A50C190A}"/>
              </a:ext>
            </a:extLst>
          </p:cNvPr>
          <p:cNvSpPr/>
          <p:nvPr/>
        </p:nvSpPr>
        <p:spPr>
          <a:xfrm>
            <a:off x="638242" y="1659834"/>
            <a:ext cx="10936440" cy="2226828"/>
          </a:xfrm>
          <a:prstGeom prst="rect">
            <a:avLst/>
          </a:prstGeom>
        </p:spPr>
        <p:txBody>
          <a:bodyPr wrap="square">
            <a:spAutoFit/>
          </a:bodyPr>
          <a:lstStyle/>
          <a:p>
            <a:pPr marL="342900" indent="-342900" algn="just">
              <a:lnSpc>
                <a:spcPct val="200000"/>
              </a:lnSpc>
              <a:buFont typeface="+mj-lt"/>
              <a:buAutoNum type="arabicPeriod" startAt="10"/>
            </a:pPr>
            <a:r>
              <a:rPr lang="en-US" b="1" dirty="0">
                <a:solidFill>
                  <a:srgbClr val="FF0000"/>
                </a:solidFill>
                <a:latin typeface="Alexandria Black" pitchFamily="2" charset="-78"/>
                <a:cs typeface="Alexandria Black" pitchFamily="2" charset="-78"/>
              </a:rPr>
              <a:t>Proactive Media Writing:</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Obviously, press releases cover topics beyond workforce layoffs, bankruptcies, and corporate scandals. There are a number of positive things that organizations announce in press releases (e.g., </a:t>
            </a:r>
            <a:r>
              <a:rPr lang="en-US" b="1" dirty="0">
                <a:solidFill>
                  <a:schemeClr val="accent6">
                    <a:lumMod val="50000"/>
                  </a:schemeClr>
                </a:solidFill>
                <a:latin typeface="Alexandria Light" pitchFamily="2" charset="-78"/>
                <a:cs typeface="Alexandria Light" pitchFamily="2" charset="-78"/>
              </a:rPr>
              <a:t>scholarship programs, donations, community events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C5C15238-5909-CE0E-2DB8-AE81D14431DB}"/>
              </a:ext>
            </a:extLst>
          </p:cNvPr>
          <p:cNvSpPr/>
          <p:nvPr/>
        </p:nvSpPr>
        <p:spPr>
          <a:xfrm>
            <a:off x="845572" y="4018571"/>
            <a:ext cx="10586427" cy="2226892"/>
          </a:xfrm>
          <a:prstGeom prst="rect">
            <a:avLst/>
          </a:prstGeom>
        </p:spPr>
        <p:txBody>
          <a:bodyPr wrap="square">
            <a:spAutoFit/>
          </a:bodyPr>
          <a:lstStyle/>
          <a:p>
            <a:pPr marL="457200" indent="-457200" algn="just" rtl="1">
              <a:lnSpc>
                <a:spcPct val="200000"/>
              </a:lnSpc>
              <a:buFont typeface="+mj-lt"/>
              <a:buAutoNum type="arabicPeriod" startAt="10"/>
            </a:pPr>
            <a:r>
              <a:rPr lang="ar-SA" dirty="0">
                <a:solidFill>
                  <a:srgbClr val="FF0000"/>
                </a:solidFill>
                <a:latin typeface="Alexandria Black" pitchFamily="2" charset="-78"/>
                <a:cs typeface="Alexandria Black" pitchFamily="2" charset="-78"/>
              </a:rPr>
              <a:t>الكتابة الإعلامية الاستباقية: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من الواضح أن البيانات الصحفية تغطي موضوعات تتجاوز تسريح القوى العاملة والإفلاس وفضائح الشركات. هناك عدد من الأشياء الإيجابية التي تعلن عنها المنظمات في البيانات الصحفية (على سبيل المثال ، </a:t>
            </a:r>
            <a:r>
              <a:rPr lang="ar-SA" b="1" dirty="0">
                <a:solidFill>
                  <a:schemeClr val="accent6">
                    <a:lumMod val="50000"/>
                  </a:schemeClr>
                </a:solidFill>
                <a:latin typeface="Alexandria Light" pitchFamily="2" charset="-78"/>
                <a:cs typeface="Alexandria Light" pitchFamily="2" charset="-78"/>
              </a:rPr>
              <a:t>برامج المنح الدراسية والتبرعات والفعاليات المجتمعية</a:t>
            </a:r>
            <a:r>
              <a:rPr lang="ar-SA" dirty="0">
                <a:latin typeface="Alexandria Light" pitchFamily="2" charset="-78"/>
                <a:cs typeface="Alexandria Light" pitchFamily="2" charset="-78"/>
              </a:rPr>
              <a:t>).</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73CF8E4D-5AAE-A90C-6F59-1C9A11DB354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2EADD3A2-AF78-81DE-882F-D2672E6771E3}"/>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90193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048CC-FC90-AF92-5D18-CB4B2E8BA5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170A44-0E70-3F3E-F530-1DD808EC10C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8BBAAD3-0F3D-9A75-10D0-A262870F5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89C3C9-76AF-542B-12C2-5F41CBFB1C31}"/>
              </a:ext>
            </a:extLst>
          </p:cNvPr>
          <p:cNvSpPr/>
          <p:nvPr/>
        </p:nvSpPr>
        <p:spPr>
          <a:xfrm>
            <a:off x="638241" y="748020"/>
            <a:ext cx="6635395" cy="400110"/>
          </a:xfrm>
          <a:prstGeom prst="rect">
            <a:avLst/>
          </a:prstGeom>
        </p:spPr>
        <p:txBody>
          <a:bodyPr wrap="square">
            <a:spAutoFit/>
          </a:bodyPr>
          <a:lstStyle/>
          <a:p>
            <a:r>
              <a:rPr lang="en-US" sz="2000" b="1" dirty="0">
                <a:solidFill>
                  <a:srgbClr val="00B0F0"/>
                </a:solidFill>
                <a:latin typeface="Alexandria" charset="0"/>
                <a:cs typeface="Alexandria" charset="0"/>
              </a:rPr>
              <a:t>Striving for Written Communication Excellence</a:t>
            </a:r>
          </a:p>
        </p:txBody>
      </p:sp>
      <p:sp>
        <p:nvSpPr>
          <p:cNvPr id="3" name="Rectangle: Rounded Corners 2">
            <a:extLst>
              <a:ext uri="{FF2B5EF4-FFF2-40B4-BE49-F238E27FC236}">
                <a16:creationId xmlns:a16="http://schemas.microsoft.com/office/drawing/2014/main" id="{BC6FBF70-7F48-EF04-7BC1-92AA3FB6665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6BFA7D0-1958-2159-AD81-CEBD0C80E38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99AA430-00F5-5E6C-ED0E-9CF768B080F8}"/>
              </a:ext>
            </a:extLst>
          </p:cNvPr>
          <p:cNvSpPr/>
          <p:nvPr/>
        </p:nvSpPr>
        <p:spPr>
          <a:xfrm>
            <a:off x="638242" y="1659834"/>
            <a:ext cx="10936440" cy="2122953"/>
          </a:xfrm>
          <a:prstGeom prst="rect">
            <a:avLst/>
          </a:prstGeom>
        </p:spPr>
        <p:txBody>
          <a:bodyPr wrap="square">
            <a:spAutoFit/>
          </a:bodyPr>
          <a:lstStyle/>
          <a:p>
            <a:pPr marL="342900" indent="-342900" algn="just">
              <a:lnSpc>
                <a:spcPct val="150000"/>
              </a:lnSpc>
              <a:buFont typeface="+mj-lt"/>
              <a:buAutoNum type="arabicPeriod" startAt="10"/>
            </a:pPr>
            <a:r>
              <a:rPr lang="en-US" b="1" dirty="0">
                <a:solidFill>
                  <a:srgbClr val="FF0000"/>
                </a:solidFill>
                <a:latin typeface="Alexandria Black" pitchFamily="2" charset="-78"/>
                <a:cs typeface="Alexandria Black" pitchFamily="2" charset="-78"/>
              </a:rPr>
              <a:t>Proactive Media Writing: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Industries that affect the environment and community safety (e.g., petrochemical facilities and oil refineries) are often held to standards set by the federal government. If you work for an organization that has the potential to harm people or the environment, it’s critical to be ready to respond to news that can put your company in a negative light.</a:t>
            </a:r>
          </a:p>
        </p:txBody>
      </p:sp>
      <p:sp>
        <p:nvSpPr>
          <p:cNvPr id="10" name="Rectangle 9">
            <a:extLst>
              <a:ext uri="{FF2B5EF4-FFF2-40B4-BE49-F238E27FC236}">
                <a16:creationId xmlns:a16="http://schemas.microsoft.com/office/drawing/2014/main" id="{2E111AC8-C743-E360-179E-BB7916FFD007}"/>
              </a:ext>
            </a:extLst>
          </p:cNvPr>
          <p:cNvSpPr/>
          <p:nvPr/>
        </p:nvSpPr>
        <p:spPr>
          <a:xfrm>
            <a:off x="845572" y="4018571"/>
            <a:ext cx="10586427" cy="2123017"/>
          </a:xfrm>
          <a:prstGeom prst="rect">
            <a:avLst/>
          </a:prstGeom>
        </p:spPr>
        <p:txBody>
          <a:bodyPr wrap="square">
            <a:spAutoFit/>
          </a:bodyPr>
          <a:lstStyle/>
          <a:p>
            <a:pPr marL="457200" indent="-457200" algn="just" rtl="1">
              <a:lnSpc>
                <a:spcPct val="150000"/>
              </a:lnSpc>
              <a:buFont typeface="+mj-lt"/>
              <a:buAutoNum type="arabicPeriod" startAt="10"/>
            </a:pPr>
            <a:r>
              <a:rPr lang="ar-SA" dirty="0">
                <a:solidFill>
                  <a:srgbClr val="FF0000"/>
                </a:solidFill>
                <a:latin typeface="Alexandria Black" pitchFamily="2" charset="-78"/>
                <a:cs typeface="Alexandria Black" pitchFamily="2" charset="-78"/>
              </a:rPr>
              <a:t>الكتابة الإعلامية الاستباقية: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غالبا ما تخضع الصناعات التي تؤثر على البيئة وسلامة المجتمع (مثل مرافق البتروكيماويات ومصافي النفط) للمعايير التي وضعتها الحكومة الفيدرالية. إذا كنت تعمل في مؤسسة لديها القدرة على الإضرار بالناس أو البيئة ، فمن الأهمية بمكان أن تكون مستعدا للرد على الأخبار التي يمكن أن تضع شركتك في ضوء سلبي.</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79822E7F-B030-ADD1-9B12-3520F0DD1BA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8" name="TextBox 7">
            <a:extLst>
              <a:ext uri="{FF2B5EF4-FFF2-40B4-BE49-F238E27FC236}">
                <a16:creationId xmlns:a16="http://schemas.microsoft.com/office/drawing/2014/main" id="{787934D5-FBB0-3CFA-8637-9ECC47B55429}"/>
              </a:ext>
            </a:extLst>
          </p:cNvPr>
          <p:cNvSpPr txBox="1"/>
          <p:nvPr/>
        </p:nvSpPr>
        <p:spPr>
          <a:xfrm>
            <a:off x="6461052" y="775744"/>
            <a:ext cx="5113630" cy="369332"/>
          </a:xfrm>
          <a:prstGeom prst="rect">
            <a:avLst/>
          </a:prstGeom>
          <a:noFill/>
        </p:spPr>
        <p:txBody>
          <a:bodyPr wrap="square" rtlCol="0">
            <a:spAutoFit/>
          </a:bodyPr>
          <a:lstStyle/>
          <a:p>
            <a:pPr algn="r"/>
            <a:r>
              <a:rPr lang="ar-SA" b="1" dirty="0">
                <a:solidFill>
                  <a:srgbClr val="00B0F0"/>
                </a:solidFill>
                <a:latin typeface="Alexandria" charset="0"/>
                <a:cs typeface="Alexandria" charset="0"/>
              </a:rPr>
              <a:t>السعي لتحقيق التميز في الاتصال الكتابي</a:t>
            </a:r>
          </a:p>
        </p:txBody>
      </p:sp>
    </p:spTree>
    <p:extLst>
      <p:ext uri="{BB962C8B-B14F-4D97-AF65-F5344CB8AC3E}">
        <p14:creationId xmlns:p14="http://schemas.microsoft.com/office/powerpoint/2010/main" val="3654765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12875</TotalTime>
  <Words>6814</Words>
  <Application>Microsoft Office PowerPoint</Application>
  <PresentationFormat>Widescreen</PresentationFormat>
  <Paragraphs>442</Paragraphs>
  <Slides>59</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Calibri Light</vt:lpstr>
      <vt:lpstr>Arial</vt:lpstr>
      <vt:lpstr>Alexandria Black</vt:lpstr>
      <vt:lpstr>Calibri</vt:lpstr>
      <vt:lpstr>Alexandria</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961</cp:revision>
  <dcterms:created xsi:type="dcterms:W3CDTF">2023-04-29T09:08:00Z</dcterms:created>
  <dcterms:modified xsi:type="dcterms:W3CDTF">2025-04-16T22:30:52Z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