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313" r:id="rId7"/>
    <p:sldId id="497" r:id="rId8"/>
    <p:sldId id="271" r:id="rId9"/>
    <p:sldId id="499" r:id="rId10"/>
    <p:sldId id="498" r:id="rId11"/>
    <p:sldId id="496" r:id="rId12"/>
    <p:sldId id="276" r:id="rId13"/>
    <p:sldId id="501" r:id="rId14"/>
    <p:sldId id="502" r:id="rId15"/>
    <p:sldId id="503" r:id="rId16"/>
    <p:sldId id="504" r:id="rId17"/>
    <p:sldId id="505" r:id="rId18"/>
    <p:sldId id="506" r:id="rId19"/>
    <p:sldId id="507" r:id="rId20"/>
    <p:sldId id="508" r:id="rId21"/>
    <p:sldId id="509" r:id="rId22"/>
    <p:sldId id="500"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271"/>
            <p14:sldId id="499"/>
            <p14:sldId id="498"/>
            <p14:sldId id="496"/>
            <p14:sldId id="276"/>
            <p14:sldId id="501"/>
            <p14:sldId id="502"/>
            <p14:sldId id="503"/>
            <p14:sldId id="504"/>
            <p14:sldId id="505"/>
            <p14:sldId id="506"/>
            <p14:sldId id="507"/>
            <p14:sldId id="508"/>
            <p14:sldId id="50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85"/>
    <p:restoredTop sz="93741" autoAdjust="0"/>
  </p:normalViewPr>
  <p:slideViewPr>
    <p:cSldViewPr snapToGrid="0">
      <p:cViewPr varScale="1">
        <p:scale>
          <a:sx n="111" d="100"/>
          <a:sy n="111" d="100"/>
        </p:scale>
        <p:origin x="560"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33890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23307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التعريفية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مرحبًا بكم في مادة "إدارة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4210896"/>
          </a:xfrm>
          <a:prstGeom prst="rect">
            <a:avLst/>
          </a:prstGeom>
          <a:noFill/>
        </p:spPr>
        <p:txBody>
          <a:bodyPr wrap="square" rtlCol="0">
            <a:spAutoFit/>
          </a:bodyPr>
          <a:lstStyle/>
          <a:p>
            <a:pPr algn="just" rtl="1">
              <a:lnSpc>
                <a:spcPct val="150000"/>
              </a:lnSpc>
              <a:spcBef>
                <a:spcPts val="600"/>
              </a:spcBef>
              <a:spcAft>
                <a:spcPts val="1200"/>
              </a:spcAft>
            </a:pPr>
            <a:r>
              <a:rPr lang="ar-EG" sz="1400" dirty="0">
                <a:latin typeface="Alexandria" charset="0"/>
                <a:cs typeface="Alexandria" charset="0"/>
              </a:rPr>
              <a:t>يسعدني أن أكون معكم هذا الفصل لتدريس مقرر "إدارة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تخصصتُ وحصلتُ على درجة الدكتوراة في مجال "الإعلام والعلاقات العامة" من جامعة القاهرة.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عملت في هذا المجال لمدة تزيد عن </a:t>
            </a:r>
            <a:r>
              <a:rPr lang="en-GB" sz="1400" dirty="0">
                <a:latin typeface="Alexandria" charset="0"/>
                <a:cs typeface="Alexandria" charset="0"/>
              </a:rPr>
              <a:t>)</a:t>
            </a:r>
            <a:r>
              <a:rPr lang="ar-EG" sz="1400" dirty="0">
                <a:latin typeface="Alexandria" charset="0"/>
                <a:cs typeface="Alexandria" charset="0"/>
              </a:rPr>
              <a:t>20</a:t>
            </a:r>
            <a:r>
              <a:rPr lang="en-GB" sz="1400" dirty="0">
                <a:latin typeface="Alexandria" charset="0"/>
                <a:cs typeface="Alexandria" charset="0"/>
              </a:rPr>
              <a:t>(</a:t>
            </a:r>
            <a:r>
              <a:rPr lang="ar-EG" sz="1400" dirty="0">
                <a:latin typeface="Alexandria" charset="0"/>
                <a:cs typeface="Alexandria" charset="0"/>
              </a:rPr>
              <a:t> عام، وأشرفتُ على العديد من الحملات الناجحة في المؤسسات المختلفة خلال مسيرتي المهنية، كما أُتيحت لي الفرصة للعمل مع مجموعة متنوعة من المؤسسات، هذه التجارب منحتني فهمًا عميقًا للتحديات والفرص التي تواجه محترفي العلاقات العامة اليوم.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في هذا المقرر، سنتناول مجموعة واسعة من المواضيع التي ستساعدكم على تطوير مهاراتكم وفهمكم للعلاقات العامة بشكل أعمق. سنتعلم معًا كيفية التخطيط الاستراتيجي، وإدارة الاتصال، وبناء علاقات إيجابية مع وسائل الإعلام وأصحاب المصلحة، وغيرها من المواضيع الهامة.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شغفي الرئيسي هو تمكين الطلاب من فهم وتطبيق أفضل الممارسات في العلاقات العامة لتحقيق النجاح المهني والأكاديمي.</a:t>
            </a:r>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11" name="TextBox 10">
            <a:extLst>
              <a:ext uri="{FF2B5EF4-FFF2-40B4-BE49-F238E27FC236}">
                <a16:creationId xmlns:a16="http://schemas.microsoft.com/office/drawing/2014/main" id="{1CCB67DC-62F0-4BF6-F649-6D7D03A26186}"/>
              </a:ext>
            </a:extLst>
          </p:cNvPr>
          <p:cNvSpPr txBox="1"/>
          <p:nvPr/>
        </p:nvSpPr>
        <p:spPr>
          <a:xfrm>
            <a:off x="1854093" y="6292631"/>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7" y="1901113"/>
            <a:ext cx="4962146" cy="3911127"/>
          </a:xfrm>
        </p:spPr>
      </p:pic>
      <p:sp>
        <p:nvSpPr>
          <p:cNvPr id="6" name="Rectangle 5"/>
          <p:cNvSpPr/>
          <p:nvPr/>
        </p:nvSpPr>
        <p:spPr>
          <a:xfrm>
            <a:off x="1346187" y="3025374"/>
            <a:ext cx="4538449" cy="2456570"/>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تساعد العلاقات العامة على تحسين التواصل بين المؤسسة والجمهور الداخلي والخارجي.</a:t>
            </a:r>
            <a:endParaRPr lang="en-GB" sz="1400" dirty="0">
              <a:latin typeface="Alexandria" charset="0"/>
              <a:cs typeface="Alexandria" charset="0"/>
            </a:endParaRP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تلعب العلاقات العامة دورًا حيويًا في بناء وإدارة سمعة وصورة المؤسسة.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تساعد العلاقات العامة في التعامل مع الأزمات والحفاظ على استقرار المؤسسة.</a:t>
            </a:r>
          </a:p>
        </p:txBody>
      </p:sp>
      <p:sp>
        <p:nvSpPr>
          <p:cNvPr id="17" name="TextBox 16"/>
          <p:cNvSpPr txBox="1"/>
          <p:nvPr/>
        </p:nvSpPr>
        <p:spPr>
          <a:xfrm>
            <a:off x="6944248" y="1300383"/>
            <a:ext cx="4113898" cy="46037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العلاقات العامة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52861615-8B25-9F6F-D72B-AE556A96EC66}"/>
              </a:ext>
            </a:extLst>
          </p:cNvPr>
          <p:cNvPicPr>
            <a:picLocks noChangeAspect="1"/>
          </p:cNvPicPr>
          <p:nvPr/>
        </p:nvPicPr>
        <p:blipFill rotWithShape="1">
          <a:blip r:embed="rId4">
            <a:extLst>
              <a:ext uri="{28A0092B-C50C-407E-A947-70E740481C1C}">
                <a14:useLocalDpi xmlns:a14="http://schemas.microsoft.com/office/drawing/2010/main" val="0"/>
              </a:ext>
            </a:extLst>
          </a:blip>
          <a:srcRect r="25949"/>
          <a:stretch/>
        </p:blipFill>
        <p:spPr>
          <a:xfrm>
            <a:off x="1140409" y="1596899"/>
            <a:ext cx="4955591" cy="1428475"/>
          </a:xfrm>
          <a:prstGeom prst="rect">
            <a:avLst/>
          </a:prstGeom>
        </p:spPr>
      </p:pic>
      <p:sp>
        <p:nvSpPr>
          <p:cNvPr id="13" name="Text 5">
            <a:extLst>
              <a:ext uri="{FF2B5EF4-FFF2-40B4-BE49-F238E27FC236}">
                <a16:creationId xmlns:a16="http://schemas.microsoft.com/office/drawing/2014/main" id="{D758B09E-1303-01CD-8EA0-2D14FA4A11E1}"/>
              </a:ext>
            </a:extLst>
          </p:cNvPr>
          <p:cNvSpPr/>
          <p:nvPr/>
        </p:nvSpPr>
        <p:spPr>
          <a:xfrm>
            <a:off x="1346187" y="2381891"/>
            <a:ext cx="1428845" cy="394177"/>
          </a:xfrm>
          <a:prstGeom prst="rect">
            <a:avLst/>
          </a:prstGeom>
          <a:noFill/>
          <a:ln/>
        </p:spPr>
        <p:txBody>
          <a:bodyPr wrap="none" rtlCol="0" anchor="t"/>
          <a:lstStyle/>
          <a:p>
            <a:pPr marL="0" indent="0" algn="ctr">
              <a:lnSpc>
                <a:spcPts val="2734"/>
              </a:lnSpc>
              <a:buNone/>
            </a:pPr>
            <a:r>
              <a:rPr lang="en-US" sz="1400" b="1" dirty="0">
                <a:latin typeface="Alexandria" pitchFamily="2" charset="-78"/>
                <a:ea typeface="Roboto Slab" pitchFamily="34" charset="-122"/>
                <a:cs typeface="Alexandria" pitchFamily="2" charset="-78"/>
              </a:rPr>
              <a:t>التواصل الفعال</a:t>
            </a:r>
            <a:endParaRPr lang="en-US" sz="1400" b="1"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718F66B9-5E8C-D603-9BE6-1E5003DC5B1A}"/>
              </a:ext>
            </a:extLst>
          </p:cNvPr>
          <p:cNvSpPr/>
          <p:nvPr/>
        </p:nvSpPr>
        <p:spPr>
          <a:xfrm>
            <a:off x="2980810" y="2350520"/>
            <a:ext cx="1298559" cy="394176"/>
          </a:xfrm>
          <a:prstGeom prst="rect">
            <a:avLst/>
          </a:prstGeom>
          <a:noFill/>
          <a:ln/>
        </p:spPr>
        <p:txBody>
          <a:bodyPr wrap="none" rtlCol="0" anchor="t"/>
          <a:lstStyle/>
          <a:p>
            <a:pPr marL="0" indent="0" algn="ctr">
              <a:lnSpc>
                <a:spcPts val="2734"/>
              </a:lnSpc>
              <a:buNone/>
            </a:pPr>
            <a:r>
              <a:rPr lang="ar-EG" sz="1400" b="1" dirty="0">
                <a:latin typeface="Alexandria" pitchFamily="2" charset="-78"/>
                <a:ea typeface="Roboto Slab" pitchFamily="34" charset="-122"/>
                <a:cs typeface="Alexandria" pitchFamily="2" charset="-78"/>
              </a:rPr>
              <a:t>بناء السمعة</a:t>
            </a:r>
          </a:p>
        </p:txBody>
      </p:sp>
      <p:sp>
        <p:nvSpPr>
          <p:cNvPr id="15" name="Text 5">
            <a:extLst>
              <a:ext uri="{FF2B5EF4-FFF2-40B4-BE49-F238E27FC236}">
                <a16:creationId xmlns:a16="http://schemas.microsoft.com/office/drawing/2014/main" id="{2EE58502-6139-FBBF-644C-173D323E9853}"/>
              </a:ext>
            </a:extLst>
          </p:cNvPr>
          <p:cNvSpPr/>
          <p:nvPr/>
        </p:nvSpPr>
        <p:spPr>
          <a:xfrm>
            <a:off x="4485147" y="2333012"/>
            <a:ext cx="1428845" cy="394177"/>
          </a:xfrm>
          <a:prstGeom prst="rect">
            <a:avLst/>
          </a:prstGeom>
          <a:noFill/>
          <a:ln/>
        </p:spPr>
        <p:txBody>
          <a:bodyPr wrap="none" rtlCol="0" anchor="t"/>
          <a:lstStyle/>
          <a:p>
            <a:pPr marL="0" indent="0" algn="ctr">
              <a:lnSpc>
                <a:spcPts val="2734"/>
              </a:lnSpc>
              <a:buNone/>
            </a:pPr>
            <a:r>
              <a:rPr lang="ar-EG" sz="1400" b="1" dirty="0">
                <a:latin typeface="Alexandria" pitchFamily="2" charset="-78"/>
                <a:ea typeface="Roboto Slab" pitchFamily="34" charset="-122"/>
                <a:cs typeface="Alexandria" pitchFamily="2" charset="-78"/>
              </a:rPr>
              <a:t>إدارة الأزمات</a:t>
            </a:r>
          </a:p>
        </p:txBody>
      </p:sp>
    </p:spTree>
    <p:extLst>
      <p:ext uri="{BB962C8B-B14F-4D97-AF65-F5344CB8AC3E}">
        <p14:creationId xmlns:p14="http://schemas.microsoft.com/office/powerpoint/2010/main" val="113068587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4" name="Rectangle 33"/>
          <p:cNvSpPr/>
          <p:nvPr/>
        </p:nvSpPr>
        <p:spPr>
          <a:xfrm>
            <a:off x="1127760" y="4884389"/>
            <a:ext cx="4937346" cy="1899920"/>
          </a:xfrm>
          <a:prstGeom prst="rect">
            <a:avLst/>
          </a:prstGeom>
          <a:noFill/>
        </p:spPr>
        <p:txBody>
          <a:bodyPr wrap="square">
            <a:spAutoFit/>
          </a:bodyPr>
          <a:lstStyle/>
          <a:p>
            <a:pPr algn="just" rtl="1">
              <a:lnSpc>
                <a:spcPct val="120000"/>
              </a:lnSpc>
            </a:pPr>
            <a:r>
              <a:rPr lang="ar-EG" sz="1400" dirty="0">
                <a:latin typeface="Alexandria" charset="0"/>
                <a:cs typeface="Alexandria" charset="0"/>
              </a:rPr>
              <a:t>تُقدِّم مادة "إدارة العلاقات العامة" المعرفة والمهارات اللّازمة للطالب لفهم وتنفيذ استراتيجيات العلاقات العامة بفاعلية. ويركّز المقرّر على الجوانب النظرية والعملية لإدارة العلاقات العامة في سياقات مختلفة، بما في ذلك الشركات والمؤسسات غير الربحية والحكومية، وبناء علاقات إيجابية مستدامة مع أصحاب المصلحة والوسائل الإعلامية، وتوظيف الوسائل الرقمية.</a:t>
            </a:r>
            <a:endParaRPr lang="en-US" sz="1400" dirty="0">
              <a:latin typeface="Alexandria" charset="0"/>
              <a:cs typeface="Alexandria" charset="0"/>
            </a:endParaRPr>
          </a:p>
        </p:txBody>
      </p:sp>
      <p:sp>
        <p:nvSpPr>
          <p:cNvPr id="41" name="TextBox 40"/>
          <p:cNvSpPr txBox="1"/>
          <p:nvPr/>
        </p:nvSpPr>
        <p:spPr>
          <a:xfrm>
            <a:off x="8533411" y="1187619"/>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وصـف المـادة</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48" name="TextBox 47"/>
          <p:cNvSpPr txBox="1"/>
          <p:nvPr/>
        </p:nvSpPr>
        <p:spPr>
          <a:xfrm>
            <a:off x="753140" y="3020305"/>
            <a:ext cx="10541000" cy="2820644"/>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1. فهم أساسيات ومفاهيم إدارة العلاقات العامة.</a:t>
            </a:r>
          </a:p>
          <a:p>
            <a:pPr algn="just" rtl="1">
              <a:lnSpc>
                <a:spcPct val="150000"/>
              </a:lnSpc>
              <a:spcBef>
                <a:spcPts val="600"/>
              </a:spcBef>
              <a:spcAft>
                <a:spcPts val="1200"/>
              </a:spcAft>
            </a:pPr>
            <a:r>
              <a:rPr lang="ar-EG" sz="1600" dirty="0">
                <a:latin typeface="Alexandria" charset="0"/>
                <a:cs typeface="Alexandria" charset="0"/>
              </a:rPr>
              <a:t>2. تحليل دور العلاقات العامة في بناء العلاقات الإيجابية مع الجمهور.</a:t>
            </a:r>
          </a:p>
          <a:p>
            <a:pPr algn="just" rtl="1">
              <a:lnSpc>
                <a:spcPct val="150000"/>
              </a:lnSpc>
              <a:spcBef>
                <a:spcPts val="600"/>
              </a:spcBef>
              <a:spcAft>
                <a:spcPts val="1200"/>
              </a:spcAft>
            </a:pPr>
            <a:r>
              <a:rPr lang="ar-EG" sz="1600" dirty="0">
                <a:latin typeface="Alexandria" charset="0"/>
                <a:cs typeface="Alexandria" charset="0"/>
              </a:rPr>
              <a:t>3. تطوير مهارات التخطيط والتنفيذ لحملات العلاقات العامة.</a:t>
            </a:r>
          </a:p>
          <a:p>
            <a:pPr algn="just" rtl="1">
              <a:lnSpc>
                <a:spcPct val="150000"/>
              </a:lnSpc>
              <a:spcBef>
                <a:spcPts val="600"/>
              </a:spcBef>
              <a:spcAft>
                <a:spcPts val="1200"/>
              </a:spcAft>
            </a:pPr>
            <a:r>
              <a:rPr lang="ar-EG" sz="1600" dirty="0">
                <a:latin typeface="Alexandria" charset="0"/>
                <a:cs typeface="Alexandria" charset="0"/>
              </a:rPr>
              <a:t>4. دراسة أدوات وتقنيات الاتصال الفعّالة في مجال العلاقات العامة.</a:t>
            </a:r>
          </a:p>
          <a:p>
            <a:pPr algn="just" rtl="1">
              <a:lnSpc>
                <a:spcPct val="150000"/>
              </a:lnSpc>
              <a:spcBef>
                <a:spcPts val="600"/>
              </a:spcBef>
              <a:spcAft>
                <a:spcPts val="1200"/>
              </a:spcAft>
            </a:pPr>
            <a:r>
              <a:rPr lang="ar-EG" sz="1600" dirty="0">
                <a:latin typeface="Alexandria" charset="0"/>
                <a:cs typeface="Alexandria" charset="0"/>
              </a:rPr>
              <a:t>5. التعرُّف على الأخلاقيات والمسؤوليات المهنية لممارسي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C312083-10F0-EB81-0745-E6CA6F2C131A}"/>
              </a:ext>
            </a:extLst>
          </p:cNvPr>
          <p:cNvSpPr txBox="1"/>
          <p:nvPr/>
        </p:nvSpPr>
        <p:spPr>
          <a:xfrm>
            <a:off x="4760575" y="1017051"/>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أهداف المقرر</a:t>
            </a:r>
            <a:endParaRPr lang="en-US" sz="2800" b="1" dirty="0">
              <a:solidFill>
                <a:srgbClr val="00B0F0"/>
              </a:solidFill>
              <a:latin typeface="Alexandria" charset="0"/>
              <a:cs typeface="Alexandria" charset="0"/>
            </a:endParaRPr>
          </a:p>
        </p:txBody>
      </p:sp>
      <p:sp>
        <p:nvSpPr>
          <p:cNvPr id="9" name="Text 5">
            <a:extLst>
              <a:ext uri="{FF2B5EF4-FFF2-40B4-BE49-F238E27FC236}">
                <a16:creationId xmlns:a16="http://schemas.microsoft.com/office/drawing/2014/main" id="{FDDAB16E-1710-D16B-16E9-55C8F78D7DFB}"/>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فهم المفاهيم</a:t>
            </a:r>
          </a:p>
        </p:txBody>
      </p:sp>
      <p:sp>
        <p:nvSpPr>
          <p:cNvPr id="11" name="Text 5">
            <a:extLst>
              <a:ext uri="{FF2B5EF4-FFF2-40B4-BE49-F238E27FC236}">
                <a16:creationId xmlns:a16="http://schemas.microsoft.com/office/drawing/2014/main" id="{91D32A87-DF8C-9715-31BA-7FD03F7F6680}"/>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تطوير المهارات</a:t>
            </a:r>
          </a:p>
        </p:txBody>
      </p:sp>
      <p:sp>
        <p:nvSpPr>
          <p:cNvPr id="12" name="Text 5">
            <a:extLst>
              <a:ext uri="{FF2B5EF4-FFF2-40B4-BE49-F238E27FC236}">
                <a16:creationId xmlns:a16="http://schemas.microsoft.com/office/drawing/2014/main" id="{6C1EF4C3-1640-B398-EAF4-4EC7B04DC653}"/>
              </a:ext>
            </a:extLst>
          </p:cNvPr>
          <p:cNvSpPr/>
          <p:nvPr/>
        </p:nvSpPr>
        <p:spPr>
          <a:xfrm>
            <a:off x="6381698" y="2300374"/>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بناء السمعة</a:t>
            </a:r>
          </a:p>
        </p:txBody>
      </p:sp>
      <p:pic>
        <p:nvPicPr>
          <p:cNvPr id="13" name="Picture 12">
            <a:extLst>
              <a:ext uri="{FF2B5EF4-FFF2-40B4-BE49-F238E27FC236}">
                <a16:creationId xmlns:a16="http://schemas.microsoft.com/office/drawing/2014/main" id="{7CC7BA34-EBBE-574E-96B1-29CE44DE23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1230" y="1560818"/>
            <a:ext cx="8869540" cy="1428475"/>
          </a:xfrm>
          <a:prstGeom prst="rect">
            <a:avLst/>
          </a:prstGeom>
        </p:spPr>
      </p:pic>
      <p:sp>
        <p:nvSpPr>
          <p:cNvPr id="14" name="Text 5">
            <a:extLst>
              <a:ext uri="{FF2B5EF4-FFF2-40B4-BE49-F238E27FC236}">
                <a16:creationId xmlns:a16="http://schemas.microsoft.com/office/drawing/2014/main" id="{33BAF591-35FC-FA90-D460-268274C525C4}"/>
              </a:ext>
            </a:extLst>
          </p:cNvPr>
          <p:cNvSpPr/>
          <p:nvPr/>
        </p:nvSpPr>
        <p:spPr>
          <a:xfrm>
            <a:off x="8548479" y="2300374"/>
            <a:ext cx="1170819" cy="372775"/>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إدارة الأزمات</a:t>
            </a:r>
          </a:p>
        </p:txBody>
      </p:sp>
    </p:spTree>
    <p:extLst>
      <p:ext uri="{BB962C8B-B14F-4D97-AF65-F5344CB8AC3E}">
        <p14:creationId xmlns:p14="http://schemas.microsoft.com/office/powerpoint/2010/main" val="394436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5" name="Rectangle: Rounded Corners 24"/>
          <p:cNvSpPr/>
          <p:nvPr/>
        </p:nvSpPr>
        <p:spPr>
          <a:xfrm>
            <a:off x="1133108" y="20237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4" name="TextBox 23"/>
          <p:cNvSpPr txBox="1"/>
          <p:nvPr/>
        </p:nvSpPr>
        <p:spPr>
          <a:xfrm>
            <a:off x="1471621" y="2197758"/>
            <a:ext cx="8668724" cy="4026230"/>
          </a:xfrm>
          <a:prstGeom prst="rect">
            <a:avLst/>
          </a:prstGeom>
          <a:noFill/>
        </p:spPr>
        <p:txBody>
          <a:bodyPr wrap="square" rtlCol="0">
            <a:spAutoFit/>
          </a:bodyPr>
          <a:lstStyle/>
          <a:p>
            <a:pPr algn="just" rtl="1">
              <a:lnSpc>
                <a:spcPct val="150000"/>
              </a:lnSpc>
              <a:spcBef>
                <a:spcPts val="600"/>
              </a:spcBef>
              <a:spcAft>
                <a:spcPts val="1200"/>
              </a:spcAft>
            </a:pPr>
            <a:r>
              <a:rPr lang="ar-EG" sz="1400" dirty="0">
                <a:solidFill>
                  <a:srgbClr val="2D3956"/>
                </a:solidFill>
                <a:latin typeface="Alexandria" charset="0"/>
                <a:cs typeface="Alexandria" charset="0"/>
              </a:rPr>
              <a:t>1. إظهار فهم شامل لمبادئ وممارسات إدارة العلاقات العامة.</a:t>
            </a:r>
          </a:p>
          <a:p>
            <a:pPr algn="just" rtl="1">
              <a:lnSpc>
                <a:spcPct val="150000"/>
              </a:lnSpc>
              <a:spcBef>
                <a:spcPts val="600"/>
              </a:spcBef>
              <a:spcAft>
                <a:spcPts val="1200"/>
              </a:spcAft>
            </a:pPr>
            <a:r>
              <a:rPr lang="ar-EG" sz="1400" dirty="0">
                <a:solidFill>
                  <a:srgbClr val="2D3956"/>
                </a:solidFill>
                <a:latin typeface="Alexandria" charset="0"/>
                <a:cs typeface="Alexandria" charset="0"/>
              </a:rPr>
              <a:t>2. وضع خطط علاقات عامة استراتيجية متماشية مع الأهداف التنظيمية واحتياجات أصحاب المصلحة.</a:t>
            </a:r>
          </a:p>
          <a:p>
            <a:pPr algn="just" rtl="1">
              <a:lnSpc>
                <a:spcPct val="150000"/>
              </a:lnSpc>
              <a:spcBef>
                <a:spcPts val="600"/>
              </a:spcBef>
              <a:spcAft>
                <a:spcPts val="1200"/>
              </a:spcAft>
            </a:pPr>
            <a:r>
              <a:rPr lang="ar-EG" sz="1400" dirty="0">
                <a:solidFill>
                  <a:srgbClr val="2D3956"/>
                </a:solidFill>
                <a:latin typeface="Alexandria" charset="0"/>
                <a:cs typeface="Alexandria" charset="0"/>
              </a:rPr>
              <a:t>3. تطبيق استراتيجيات وتكتيكات الاتصال الفعّال لنقل الرسائل للجمهور المستهدف.</a:t>
            </a:r>
          </a:p>
          <a:p>
            <a:pPr algn="just" rtl="1">
              <a:lnSpc>
                <a:spcPct val="150000"/>
              </a:lnSpc>
              <a:spcBef>
                <a:spcPts val="600"/>
              </a:spcBef>
              <a:spcAft>
                <a:spcPts val="1200"/>
              </a:spcAft>
            </a:pPr>
            <a:r>
              <a:rPr lang="ar-EG" sz="1400" dirty="0">
                <a:solidFill>
                  <a:srgbClr val="2D3956"/>
                </a:solidFill>
                <a:latin typeface="Alexandria" charset="0"/>
                <a:cs typeface="Alexandria" charset="0"/>
              </a:rPr>
              <a:t>4. بناء علاقات إيجابية مستدامة مع أصحاب المصلحة والوسائل الإعلامية والاستفادة منها لصالح المؤسسة.</a:t>
            </a:r>
          </a:p>
          <a:p>
            <a:pPr algn="just" rtl="1">
              <a:lnSpc>
                <a:spcPct val="150000"/>
              </a:lnSpc>
              <a:spcBef>
                <a:spcPts val="600"/>
              </a:spcBef>
              <a:spcAft>
                <a:spcPts val="1200"/>
              </a:spcAft>
            </a:pPr>
            <a:r>
              <a:rPr lang="ar-EG" sz="1400" dirty="0">
                <a:solidFill>
                  <a:srgbClr val="2D3956"/>
                </a:solidFill>
                <a:latin typeface="Alexandria" charset="0"/>
                <a:cs typeface="Alexandria" charset="0"/>
              </a:rPr>
              <a:t>5. استخدام منصات الإعلام الرقمية والاجتماعية بكفاءة لتعزيز حملات العلاقات العامة والتفاعل مع الجماهير المختلفة.</a:t>
            </a:r>
          </a:p>
          <a:p>
            <a:pPr algn="just" rtl="1">
              <a:lnSpc>
                <a:spcPct val="150000"/>
              </a:lnSpc>
              <a:spcBef>
                <a:spcPts val="600"/>
              </a:spcBef>
              <a:spcAft>
                <a:spcPts val="1200"/>
              </a:spcAft>
            </a:pPr>
            <a:r>
              <a:rPr lang="ar-EG" sz="1400" dirty="0">
                <a:solidFill>
                  <a:srgbClr val="2D3956"/>
                </a:solidFill>
                <a:latin typeface="Alexandria" charset="0"/>
                <a:cs typeface="Alexandria" charset="0"/>
              </a:rPr>
              <a:t>6. إدارة الأزمات بفعالية وحماية سمعة المؤسسة من خلال استراتيجيات الاتصال الاستباقية.</a:t>
            </a:r>
          </a:p>
          <a:p>
            <a:pPr algn="just" rtl="1">
              <a:lnSpc>
                <a:spcPct val="150000"/>
              </a:lnSpc>
              <a:spcBef>
                <a:spcPts val="600"/>
              </a:spcBef>
              <a:spcAft>
                <a:spcPts val="1200"/>
              </a:spcAft>
            </a:pPr>
            <a:r>
              <a:rPr lang="ar-EG" sz="1400" dirty="0">
                <a:solidFill>
                  <a:srgbClr val="2D3956"/>
                </a:solidFill>
                <a:latin typeface="Alexandria" charset="0"/>
                <a:cs typeface="Alexandria" charset="0"/>
              </a:rPr>
              <a:t>7. تقييم فعالية المبادرات في مجال العلاقات العامة باستخدام المقاييس والأدوات المناسبة.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325420" y="1367395"/>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نواتج التعلُّم</a:t>
            </a:r>
            <a:endParaRPr lang="en-US" sz="2800" b="1" dirty="0">
              <a:solidFill>
                <a:srgbClr val="00B0F0"/>
              </a:solidFill>
              <a:latin typeface="Alexandria" charset="0"/>
              <a:cs typeface="Alexandria" charset="0"/>
            </a:endParaRPr>
          </a:p>
        </p:txBody>
      </p:sp>
      <p:pic>
        <p:nvPicPr>
          <p:cNvPr id="4" name="Image 0" descr="preencoded.png">
            <a:extLst>
              <a:ext uri="{FF2B5EF4-FFF2-40B4-BE49-F238E27FC236}">
                <a16:creationId xmlns:a16="http://schemas.microsoft.com/office/drawing/2014/main" id="{ABDF765C-3294-43C6-1082-E0ADA2273540}"/>
              </a:ext>
            </a:extLst>
          </p:cNvPr>
          <p:cNvPicPr>
            <a:picLocks noChangeAspect="1"/>
          </p:cNvPicPr>
          <p:nvPr/>
        </p:nvPicPr>
        <p:blipFill>
          <a:blip r:embed="rId3"/>
          <a:stretch>
            <a:fillRect/>
          </a:stretch>
        </p:blipFill>
        <p:spPr>
          <a:xfrm>
            <a:off x="10805410" y="2332273"/>
            <a:ext cx="555427" cy="555427"/>
          </a:xfrm>
          <a:prstGeom prst="rect">
            <a:avLst/>
          </a:prstGeom>
        </p:spPr>
      </p:pic>
      <p:sp>
        <p:nvSpPr>
          <p:cNvPr id="6" name="Text 5">
            <a:extLst>
              <a:ext uri="{FF2B5EF4-FFF2-40B4-BE49-F238E27FC236}">
                <a16:creationId xmlns:a16="http://schemas.microsoft.com/office/drawing/2014/main" id="{D889DD03-A69B-B59C-843A-C91F82FB6678}"/>
              </a:ext>
            </a:extLst>
          </p:cNvPr>
          <p:cNvSpPr/>
          <p:nvPr/>
        </p:nvSpPr>
        <p:spPr>
          <a:xfrm>
            <a:off x="10499941" y="2848061"/>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المعرفة</a:t>
            </a:r>
          </a:p>
        </p:txBody>
      </p:sp>
      <p:pic>
        <p:nvPicPr>
          <p:cNvPr id="7" name="Image 1" descr="preencoded.png">
            <a:extLst>
              <a:ext uri="{FF2B5EF4-FFF2-40B4-BE49-F238E27FC236}">
                <a16:creationId xmlns:a16="http://schemas.microsoft.com/office/drawing/2014/main" id="{6522370C-AFC8-6EF8-A822-50E2FE3D9AAE}"/>
              </a:ext>
            </a:extLst>
          </p:cNvPr>
          <p:cNvPicPr>
            <a:picLocks noChangeAspect="1"/>
          </p:cNvPicPr>
          <p:nvPr/>
        </p:nvPicPr>
        <p:blipFill>
          <a:blip r:embed="rId4"/>
          <a:stretch>
            <a:fillRect/>
          </a:stretch>
        </p:blipFill>
        <p:spPr>
          <a:xfrm>
            <a:off x="10841730" y="3713290"/>
            <a:ext cx="555427" cy="555427"/>
          </a:xfrm>
          <a:prstGeom prst="rect">
            <a:avLst/>
          </a:prstGeom>
        </p:spPr>
      </p:pic>
      <p:sp>
        <p:nvSpPr>
          <p:cNvPr id="8" name="Text 5">
            <a:extLst>
              <a:ext uri="{FF2B5EF4-FFF2-40B4-BE49-F238E27FC236}">
                <a16:creationId xmlns:a16="http://schemas.microsoft.com/office/drawing/2014/main" id="{B3318C79-A5FA-9B7E-96F2-C7CF1D2A9198}"/>
              </a:ext>
            </a:extLst>
          </p:cNvPr>
          <p:cNvSpPr/>
          <p:nvPr/>
        </p:nvSpPr>
        <p:spPr>
          <a:xfrm>
            <a:off x="10525787" y="4225430"/>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المهارات</a:t>
            </a:r>
          </a:p>
        </p:txBody>
      </p:sp>
      <p:pic>
        <p:nvPicPr>
          <p:cNvPr id="9" name="Image 2" descr="preencoded.png">
            <a:extLst>
              <a:ext uri="{FF2B5EF4-FFF2-40B4-BE49-F238E27FC236}">
                <a16:creationId xmlns:a16="http://schemas.microsoft.com/office/drawing/2014/main" id="{27A109C4-D359-A8BF-C5F0-9F2E09BF46B9}"/>
              </a:ext>
            </a:extLst>
          </p:cNvPr>
          <p:cNvPicPr>
            <a:picLocks noChangeAspect="1"/>
          </p:cNvPicPr>
          <p:nvPr/>
        </p:nvPicPr>
        <p:blipFill>
          <a:blip r:embed="rId5"/>
          <a:stretch>
            <a:fillRect/>
          </a:stretch>
        </p:blipFill>
        <p:spPr>
          <a:xfrm>
            <a:off x="10838454" y="5086141"/>
            <a:ext cx="555427" cy="555427"/>
          </a:xfrm>
          <a:prstGeom prst="rect">
            <a:avLst/>
          </a:prstGeom>
        </p:spPr>
      </p:pic>
      <p:sp>
        <p:nvSpPr>
          <p:cNvPr id="10" name="Text 5">
            <a:extLst>
              <a:ext uri="{FF2B5EF4-FFF2-40B4-BE49-F238E27FC236}">
                <a16:creationId xmlns:a16="http://schemas.microsoft.com/office/drawing/2014/main" id="{E6BDDC4A-1738-E875-AE9A-E297769009CF}"/>
              </a:ext>
            </a:extLst>
          </p:cNvPr>
          <p:cNvSpPr/>
          <p:nvPr/>
        </p:nvSpPr>
        <p:spPr>
          <a:xfrm>
            <a:off x="10530755" y="5638592"/>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التطبيق</a:t>
            </a:r>
          </a:p>
        </p:txBody>
      </p:sp>
    </p:spTree>
    <p:extLst>
      <p:ext uri="{BB962C8B-B14F-4D97-AF65-F5344CB8AC3E}">
        <p14:creationId xmlns:p14="http://schemas.microsoft.com/office/powerpoint/2010/main" val="4100488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963912" y="1693358"/>
            <a:ext cx="5058785" cy="4324261"/>
          </a:xfrm>
          <a:prstGeom prst="rect">
            <a:avLst/>
          </a:prstGeom>
          <a:noFill/>
        </p:spPr>
        <p:txBody>
          <a:bodyPr wrap="square" rtlCol="0">
            <a:spAutoFit/>
          </a:bodyPr>
          <a:lstStyle/>
          <a:p>
            <a:pPr algn="just" rtl="1">
              <a:spcBef>
                <a:spcPts val="600"/>
              </a:spcBef>
              <a:spcAft>
                <a:spcPts val="1200"/>
              </a:spcAft>
            </a:pPr>
            <a:r>
              <a:rPr lang="ar-EG" sz="1400" dirty="0">
                <a:latin typeface="Alexandria" charset="0"/>
                <a:cs typeface="Alexandria" charset="0"/>
              </a:rPr>
              <a:t>1. مقدمة في إدارة العلاقات العامة</a:t>
            </a:r>
          </a:p>
          <a:p>
            <a:pPr algn="just" rtl="1">
              <a:spcBef>
                <a:spcPts val="600"/>
              </a:spcBef>
              <a:spcAft>
                <a:spcPts val="1200"/>
              </a:spcAft>
            </a:pPr>
            <a:r>
              <a:rPr lang="ar-EG" sz="1400" dirty="0">
                <a:latin typeface="Alexandria" charset="0"/>
                <a:cs typeface="Alexandria" charset="0"/>
              </a:rPr>
              <a:t>2. التخطيط الاستراتيجي في العلاقات العامة</a:t>
            </a:r>
          </a:p>
          <a:p>
            <a:pPr algn="just" rtl="1">
              <a:spcBef>
                <a:spcPts val="600"/>
              </a:spcBef>
              <a:spcAft>
                <a:spcPts val="1200"/>
              </a:spcAft>
            </a:pPr>
            <a:r>
              <a:rPr lang="ar-EG" sz="1400" dirty="0">
                <a:latin typeface="Alexandria" charset="0"/>
                <a:cs typeface="Alexandria" charset="0"/>
              </a:rPr>
              <a:t>3. استراتيجيات الاتصال في العلاقات العامة</a:t>
            </a:r>
          </a:p>
          <a:p>
            <a:pPr algn="just" rtl="1">
              <a:spcBef>
                <a:spcPts val="600"/>
              </a:spcBef>
              <a:spcAft>
                <a:spcPts val="1200"/>
              </a:spcAft>
            </a:pPr>
            <a:r>
              <a:rPr lang="ar-EG" sz="1400" dirty="0">
                <a:latin typeface="Alexandria" charset="0"/>
                <a:cs typeface="Alexandria" charset="0"/>
              </a:rPr>
              <a:t>4. العلاقات مع وسائل الإعلام والتواصل معها</a:t>
            </a:r>
          </a:p>
          <a:p>
            <a:pPr algn="just" rtl="1">
              <a:spcBef>
                <a:spcPts val="600"/>
              </a:spcBef>
              <a:spcAft>
                <a:spcPts val="1200"/>
              </a:spcAft>
            </a:pPr>
            <a:r>
              <a:rPr lang="ar-EG" sz="1400" dirty="0">
                <a:latin typeface="Alexandria" charset="0"/>
                <a:cs typeface="Alexandria" charset="0"/>
              </a:rPr>
              <a:t>5. الإعلام الرقمي في العلاقات العامة</a:t>
            </a:r>
          </a:p>
          <a:p>
            <a:pPr algn="just" rtl="1">
              <a:spcBef>
                <a:spcPts val="600"/>
              </a:spcBef>
              <a:spcAft>
                <a:spcPts val="1200"/>
              </a:spcAft>
            </a:pPr>
            <a:r>
              <a:rPr lang="ar-EG" sz="1400" dirty="0">
                <a:latin typeface="Alexandria" charset="0"/>
                <a:cs typeface="Alexandria" charset="0"/>
              </a:rPr>
              <a:t>6. الاتصال في حالات الأزمات وإدارة السمعة</a:t>
            </a:r>
          </a:p>
          <a:p>
            <a:pPr algn="just" rtl="1">
              <a:spcBef>
                <a:spcPts val="600"/>
              </a:spcBef>
              <a:spcAft>
                <a:spcPts val="1200"/>
              </a:spcAft>
            </a:pPr>
            <a:r>
              <a:rPr lang="ar-EG" sz="1400" dirty="0">
                <a:latin typeface="Alexandria" charset="0"/>
                <a:cs typeface="Alexandria" charset="0"/>
              </a:rPr>
              <a:t>7. مشاركة أصحاب المصلحة وبناء العلاقات</a:t>
            </a:r>
          </a:p>
          <a:p>
            <a:pPr algn="just" rtl="1">
              <a:spcBef>
                <a:spcPts val="600"/>
              </a:spcBef>
              <a:spcAft>
                <a:spcPts val="1200"/>
              </a:spcAft>
            </a:pPr>
            <a:r>
              <a:rPr lang="ar-EG" sz="1400" dirty="0">
                <a:latin typeface="Alexandria" charset="0"/>
                <a:cs typeface="Alexandria" charset="0"/>
              </a:rPr>
              <a:t>8. التقييم والقياس في العلاقات العامة</a:t>
            </a:r>
          </a:p>
          <a:p>
            <a:pPr algn="just" rtl="1">
              <a:spcBef>
                <a:spcPts val="600"/>
              </a:spcBef>
              <a:spcAft>
                <a:spcPts val="1200"/>
              </a:spcAft>
            </a:pPr>
            <a:r>
              <a:rPr lang="ar-EG" sz="1400" dirty="0">
                <a:latin typeface="Alexandria" charset="0"/>
                <a:cs typeface="Alexandria" charset="0"/>
              </a:rPr>
              <a:t>9. الاعتبارات الأخلاقية في العلاقات العامة</a:t>
            </a:r>
          </a:p>
          <a:p>
            <a:pPr algn="just" rtl="1">
              <a:spcBef>
                <a:spcPts val="600"/>
              </a:spcBef>
              <a:spcAft>
                <a:spcPts val="1200"/>
              </a:spcAft>
            </a:pPr>
            <a:r>
              <a:rPr lang="ar-EG" sz="1400" dirty="0">
                <a:latin typeface="Alexandria" charset="0"/>
                <a:cs typeface="Alexandria" charset="0"/>
              </a:rPr>
              <a:t>10</a:t>
            </a:r>
            <a:r>
              <a:rPr lang="ar-EG" sz="1400">
                <a:latin typeface="Alexandria" charset="0"/>
                <a:cs typeface="Alexandria" charset="0"/>
              </a:rPr>
              <a:t>. استخدام الذكاء الاصطناعي في إدارة العلاقات العامة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Placeholder 8">
            <a:extLst>
              <a:ext uri="{FF2B5EF4-FFF2-40B4-BE49-F238E27FC236}">
                <a16:creationId xmlns:a16="http://schemas.microsoft.com/office/drawing/2014/main" id="{3416DB35-56F1-222A-96F1-7C30B21F5AA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3399" r="3399"/>
          <a:stretch>
            <a:fillRect/>
          </a:stretch>
        </p:blipFill>
        <p:spPr>
          <a:xfrm>
            <a:off x="0" y="0"/>
            <a:ext cx="3861079" cy="6857999"/>
          </a:xfrm>
          <a:prstGeom prst="rect">
            <a:avLst/>
          </a:prstGeom>
        </p:spPr>
      </p:pic>
      <p:sp>
        <p:nvSpPr>
          <p:cNvPr id="10" name="TextBox 9">
            <a:extLst>
              <a:ext uri="{FF2B5EF4-FFF2-40B4-BE49-F238E27FC236}">
                <a16:creationId xmlns:a16="http://schemas.microsoft.com/office/drawing/2014/main" id="{CCF17CE2-0975-15E2-6524-A98666B39EFC}"/>
              </a:ext>
            </a:extLst>
          </p:cNvPr>
          <p:cNvSpPr txBox="1"/>
          <p:nvPr/>
        </p:nvSpPr>
        <p:spPr>
          <a:xfrm>
            <a:off x="5324665" y="899652"/>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محتوى المقرّر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94443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181124" cy="523220"/>
          </a:xfrm>
          <a:prstGeom prst="rect">
            <a:avLst/>
          </a:prstGeom>
          <a:noFill/>
        </p:spPr>
        <p:txBody>
          <a:bodyPr wrap="square" rtlCol="0">
            <a:spAutoFit/>
          </a:bodyPr>
          <a:lstStyle/>
          <a:p>
            <a:pPr algn="ctr"/>
            <a:r>
              <a:rPr lang="ar-EG" sz="2800" b="1" dirty="0">
                <a:latin typeface="Alexandria" charset="0"/>
                <a:cs typeface="Alexandria" charset="0"/>
              </a:rPr>
              <a:t>1. مقدمة في إدارة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023640" y="3070366"/>
            <a:ext cx="501892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تعريف وتطور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دور ووظائف العلاقات العامة في المؤسسات.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أهمية إدارة العلاقات العامة الفعّالة.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1997442"/>
            <a:ext cx="5577154" cy="392516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2. التخطيط الاستراتيجي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 فهم الأهداف التنظيمية واحتياجات أصحاب المصلحة.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وضع الأهداف والأهداف الاستراتيجية للعلاقات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وضع استراتيجيات وتكتيكات لتحقيق أهداف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B22761F-E7DB-877C-0B91-7627E85BACF0}"/>
              </a:ext>
            </a:extLst>
          </p:cNvPr>
          <p:cNvPicPr>
            <a:picLocks noChangeAspect="1"/>
          </p:cNvPicPr>
          <p:nvPr/>
        </p:nvPicPr>
        <p:blipFill>
          <a:blip r:embed="rId3"/>
          <a:stretch>
            <a:fillRect/>
          </a:stretch>
        </p:blipFill>
        <p:spPr>
          <a:xfrm>
            <a:off x="762000" y="2101396"/>
            <a:ext cx="4346358" cy="3755982"/>
          </a:xfrm>
          <a:prstGeom prst="rect">
            <a:avLst/>
          </a:prstGeom>
          <a:effectLst>
            <a:softEdge rad="127000"/>
          </a:effectLst>
        </p:spPr>
      </p:pic>
    </p:spTree>
    <p:extLst>
      <p:ext uri="{BB962C8B-B14F-4D97-AF65-F5344CB8AC3E}">
        <p14:creationId xmlns:p14="http://schemas.microsoft.com/office/powerpoint/2010/main" val="115194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3. استراتيجيات الاتصال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 نماذج ونظريات الاتصال الفعّالة.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تطوير الرسائل وتحليل الجمهور.</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اختيار وتوظيف قنوات الاتصال المناسبة.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52,612 Public Relations Images, Stock Photos, 3D objects ...">
            <a:extLst>
              <a:ext uri="{FF2B5EF4-FFF2-40B4-BE49-F238E27FC236}">
                <a16:creationId xmlns:a16="http://schemas.microsoft.com/office/drawing/2014/main" id="{5D3954B7-5CCE-BBE1-5B87-DB824E39F3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141974"/>
            <a:ext cx="4590836" cy="3721361"/>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8306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3873" y="1144867"/>
            <a:ext cx="8191604" cy="523220"/>
          </a:xfrm>
          <a:prstGeom prst="rect">
            <a:avLst/>
          </a:prstGeom>
          <a:noFill/>
        </p:spPr>
        <p:txBody>
          <a:bodyPr wrap="square" rtlCol="0">
            <a:spAutoFit/>
          </a:bodyPr>
          <a:lstStyle/>
          <a:p>
            <a:pPr algn="ctr"/>
            <a:r>
              <a:rPr lang="ar-EG" sz="2800" b="1" dirty="0">
                <a:latin typeface="Alexandria" charset="0"/>
                <a:cs typeface="Alexandria" charset="0"/>
              </a:rPr>
              <a:t>4. العلاقات مع وسائل الإعلام والتواصل معها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بناء علاقات مع الصحفيين ووسائل الإعلام.</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صياغة بيانات صحفية، وحقائب إعلامية، وعروض إعلامية.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المقابلات الصحفية والمؤتمرات الصحفية.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5D4E71C-C1CD-BC43-2ABB-BBFB86E00384}"/>
              </a:ext>
            </a:extLst>
          </p:cNvPr>
          <p:cNvPicPr>
            <a:picLocks noChangeAspect="1"/>
          </p:cNvPicPr>
          <p:nvPr/>
        </p:nvPicPr>
        <p:blipFill>
          <a:blip r:embed="rId3"/>
          <a:stretch>
            <a:fillRect/>
          </a:stretch>
        </p:blipFill>
        <p:spPr>
          <a:xfrm>
            <a:off x="942308" y="2101396"/>
            <a:ext cx="4262563" cy="3780630"/>
          </a:xfrm>
          <a:prstGeom prst="rect">
            <a:avLst/>
          </a:prstGeom>
          <a:effectLst>
            <a:softEdge rad="127000"/>
          </a:effectLst>
        </p:spPr>
      </p:pic>
    </p:spTree>
    <p:extLst>
      <p:ext uri="{BB962C8B-B14F-4D97-AF65-F5344CB8AC3E}">
        <p14:creationId xmlns:p14="http://schemas.microsoft.com/office/powerpoint/2010/main" val="552564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8135" y="1144867"/>
            <a:ext cx="7058346" cy="523220"/>
          </a:xfrm>
          <a:prstGeom prst="rect">
            <a:avLst/>
          </a:prstGeom>
          <a:noFill/>
        </p:spPr>
        <p:txBody>
          <a:bodyPr wrap="square" rtlCol="0">
            <a:spAutoFit/>
          </a:bodyPr>
          <a:lstStyle/>
          <a:p>
            <a:pPr algn="ctr"/>
            <a:r>
              <a:rPr lang="ar-EG" sz="2800" b="1" dirty="0">
                <a:latin typeface="Alexandria" charset="0"/>
                <a:cs typeface="Alexandria" charset="0"/>
              </a:rPr>
              <a:t>5. الإعلام الرقمي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منصات التواصل الاجتماعي في حملات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إنشاء المحتوى واستراتيجيات المشاركة مع الجماهير.</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رصد وقياس تأثير وسائل التواصل الاجتماعي.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6B3D438-5E6E-2840-8EEE-BA86D699C05B}"/>
              </a:ext>
            </a:extLst>
          </p:cNvPr>
          <p:cNvPicPr>
            <a:picLocks noChangeAspect="1"/>
          </p:cNvPicPr>
          <p:nvPr/>
        </p:nvPicPr>
        <p:blipFill>
          <a:blip r:embed="rId3"/>
          <a:stretch>
            <a:fillRect/>
          </a:stretch>
        </p:blipFill>
        <p:spPr>
          <a:xfrm>
            <a:off x="898011" y="2101396"/>
            <a:ext cx="4465099" cy="3780630"/>
          </a:xfrm>
          <a:prstGeom prst="rect">
            <a:avLst/>
          </a:prstGeom>
          <a:effectLst>
            <a:softEdge rad="127000"/>
          </a:effectLst>
        </p:spPr>
      </p:pic>
    </p:spTree>
    <p:extLst>
      <p:ext uri="{BB962C8B-B14F-4D97-AF65-F5344CB8AC3E}">
        <p14:creationId xmlns:p14="http://schemas.microsoft.com/office/powerpoint/2010/main" val="419313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6. الاتصال في حالات الأزمات وإدارة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الأزمات المحتملة ووضع خطط الاستجابة.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الاتصال أثناء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استعادة والحفاظ على سمعة المؤسسة.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BF220D-05BD-DD22-EE80-AEADA3FE133C}"/>
              </a:ext>
            </a:extLst>
          </p:cNvPr>
          <p:cNvPicPr>
            <a:picLocks noChangeAspect="1"/>
          </p:cNvPicPr>
          <p:nvPr/>
        </p:nvPicPr>
        <p:blipFill>
          <a:blip r:embed="rId3"/>
          <a:stretch>
            <a:fillRect/>
          </a:stretch>
        </p:blipFill>
        <p:spPr>
          <a:xfrm>
            <a:off x="942308" y="2101396"/>
            <a:ext cx="4767486" cy="3780630"/>
          </a:xfrm>
          <a:prstGeom prst="rect">
            <a:avLst/>
          </a:prstGeom>
          <a:effectLst>
            <a:softEdge rad="127000"/>
          </a:effectLst>
        </p:spPr>
      </p:pic>
    </p:spTree>
    <p:extLst>
      <p:ext uri="{BB962C8B-B14F-4D97-AF65-F5344CB8AC3E}">
        <p14:creationId xmlns:p14="http://schemas.microsoft.com/office/powerpoint/2010/main" val="847197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7. مشاركة أصحاب المصلحة وبناء العلاقات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أهمية مجموعات أصحاب المصلحة.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استراتيجيات بناء والحفاظ على العلاقات الإيجابية.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التعامل مع ملاحظات واهتمامات أصحاب المصلحة.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F0477E-CA5F-19DF-3542-D48131EC8FCC}"/>
              </a:ext>
            </a:extLst>
          </p:cNvPr>
          <p:cNvPicPr>
            <a:picLocks noChangeAspect="1"/>
          </p:cNvPicPr>
          <p:nvPr/>
        </p:nvPicPr>
        <p:blipFill>
          <a:blip r:embed="rId3"/>
          <a:stretch>
            <a:fillRect/>
          </a:stretch>
        </p:blipFill>
        <p:spPr>
          <a:xfrm>
            <a:off x="942308" y="2209560"/>
            <a:ext cx="4533818" cy="3672465"/>
          </a:xfrm>
          <a:prstGeom prst="rect">
            <a:avLst/>
          </a:prstGeom>
          <a:effectLst>
            <a:softEdge rad="127000"/>
          </a:effectLst>
        </p:spPr>
      </p:pic>
    </p:spTree>
    <p:extLst>
      <p:ext uri="{BB962C8B-B14F-4D97-AF65-F5344CB8AC3E}">
        <p14:creationId xmlns:p14="http://schemas.microsoft.com/office/powerpoint/2010/main" val="1045765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8. التقييم والقياس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مؤشرات الأداء الرئيسية لحملات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طرق تقييم فعالية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البيانات والتحليلات لتوجيه استراتيجيات العلاقات العامة.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7ED92F1-9432-4451-43FD-077B2D9ADD2C}"/>
              </a:ext>
            </a:extLst>
          </p:cNvPr>
          <p:cNvPicPr>
            <a:picLocks noChangeAspect="1"/>
          </p:cNvPicPr>
          <p:nvPr/>
        </p:nvPicPr>
        <p:blipFill>
          <a:blip r:embed="rId3"/>
          <a:stretch>
            <a:fillRect/>
          </a:stretch>
        </p:blipFill>
        <p:spPr>
          <a:xfrm>
            <a:off x="914851" y="2101396"/>
            <a:ext cx="4027019" cy="3780630"/>
          </a:xfrm>
          <a:prstGeom prst="rect">
            <a:avLst/>
          </a:prstGeom>
          <a:effectLst>
            <a:softEdge rad="127000"/>
          </a:effectLst>
        </p:spPr>
      </p:pic>
    </p:spTree>
    <p:extLst>
      <p:ext uri="{BB962C8B-B14F-4D97-AF65-F5344CB8AC3E}">
        <p14:creationId xmlns:p14="http://schemas.microsoft.com/office/powerpoint/2010/main" val="72825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9. الاعتبارات الأخلاقية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فهم المبادئ الأخلاقية ومدونات السلوك المهني في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التعامل مع الصراعات الأخلاقية في ممارسة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تعزيز الشفافية والنزاهة في الاتصال.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42B4E9-5AEE-2B39-974F-058533AD5169}"/>
              </a:ext>
            </a:extLst>
          </p:cNvPr>
          <p:cNvPicPr>
            <a:picLocks noChangeAspect="1"/>
          </p:cNvPicPr>
          <p:nvPr/>
        </p:nvPicPr>
        <p:blipFill>
          <a:blip r:embed="rId3"/>
          <a:stretch>
            <a:fillRect/>
          </a:stretch>
        </p:blipFill>
        <p:spPr>
          <a:xfrm>
            <a:off x="937924" y="2141974"/>
            <a:ext cx="4217559" cy="3740052"/>
          </a:xfrm>
          <a:prstGeom prst="rect">
            <a:avLst/>
          </a:prstGeom>
          <a:effectLst>
            <a:softEdge rad="127000"/>
          </a:effectLst>
        </p:spPr>
      </p:pic>
    </p:spTree>
    <p:extLst>
      <p:ext uri="{BB962C8B-B14F-4D97-AF65-F5344CB8AC3E}">
        <p14:creationId xmlns:p14="http://schemas.microsoft.com/office/powerpoint/2010/main" val="20001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71930" y="1126144"/>
            <a:ext cx="9753174" cy="523220"/>
          </a:xfrm>
          <a:prstGeom prst="rect">
            <a:avLst/>
          </a:prstGeom>
          <a:noFill/>
        </p:spPr>
        <p:txBody>
          <a:bodyPr wrap="square" rtlCol="0">
            <a:spAutoFit/>
          </a:bodyPr>
          <a:lstStyle/>
          <a:p>
            <a:pPr algn="ctr"/>
            <a:r>
              <a:rPr lang="ar-EG" sz="2800" b="1" dirty="0">
                <a:latin typeface="Alexandria" charset="0"/>
                <a:cs typeface="Alexandria" charset="0"/>
              </a:rPr>
              <a:t>10. استخدام الذكاء الاصطناعي في إدارة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2359044"/>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تعريف الذكاء الاصطناعي، ودوره في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التطبيقات الرئيسية للذكاء الاصطناعي في العلاقات العامة، والتحديات والمخاوف، والفرص المستقبلية.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الأمثلة الواقعية والتطبيقات العملية.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A15F66A-7EDC-4F17-F962-78715BB401CC}"/>
              </a:ext>
            </a:extLst>
          </p:cNvPr>
          <p:cNvPicPr>
            <a:picLocks noChangeAspect="1"/>
          </p:cNvPicPr>
          <p:nvPr/>
        </p:nvPicPr>
        <p:blipFill>
          <a:blip r:embed="rId3"/>
          <a:stretch>
            <a:fillRect/>
          </a:stretch>
        </p:blipFill>
        <p:spPr>
          <a:xfrm>
            <a:off x="942308" y="2101396"/>
            <a:ext cx="4166050" cy="3780630"/>
          </a:xfrm>
          <a:prstGeom prst="rect">
            <a:avLst/>
          </a:prstGeom>
          <a:effectLst>
            <a:softEdge rad="127000"/>
          </a:effectLst>
        </p:spPr>
      </p:pic>
    </p:spTree>
    <p:extLst>
      <p:ext uri="{BB962C8B-B14F-4D97-AF65-F5344CB8AC3E}">
        <p14:creationId xmlns:p14="http://schemas.microsoft.com/office/powerpoint/2010/main" val="140414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657485" y="6567302"/>
            <a:ext cx="12058961" cy="40269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765" y="2876764"/>
            <a:ext cx="723562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خالص</a:t>
            </a:r>
            <a:r>
              <a:rPr lang="ar-EG" sz="1400" dirty="0">
                <a:latin typeface="Alexandria" charset="0"/>
                <a:cs typeface="Alexandria" charset="0"/>
              </a:rPr>
              <a:t> </a:t>
            </a:r>
            <a:r>
              <a:rPr lang="ar-EG" sz="2400" b="1" dirty="0">
                <a:solidFill>
                  <a:srgbClr val="00B0F0"/>
                </a:solidFill>
                <a:latin typeface="Alexandria" charset="0"/>
                <a:cs typeface="Alexandria" charset="0"/>
              </a:rPr>
              <a:t>تمنياتي</a:t>
            </a:r>
            <a:r>
              <a:rPr lang="ar-EG" sz="1400" dirty="0">
                <a:latin typeface="Alexandria" charset="0"/>
                <a:cs typeface="Alexandria" charset="0"/>
              </a:rPr>
              <a:t> </a:t>
            </a:r>
            <a:r>
              <a:rPr lang="ar-EG" sz="2400" b="1" dirty="0">
                <a:solidFill>
                  <a:srgbClr val="00B0F0"/>
                </a:solidFill>
                <a:latin typeface="Alexandria" charset="0"/>
                <a:cs typeface="Alexandria" charset="0"/>
              </a:rPr>
              <a:t>بفصل</a:t>
            </a:r>
            <a:r>
              <a:rPr lang="ar-EG" sz="1400" dirty="0">
                <a:latin typeface="Alexandria" charset="0"/>
                <a:cs typeface="Alexandria" charset="0"/>
              </a:rPr>
              <a:t> </a:t>
            </a:r>
            <a:r>
              <a:rPr lang="ar-EG" sz="2400" b="1" dirty="0">
                <a:solidFill>
                  <a:srgbClr val="00B0F0"/>
                </a:solidFill>
                <a:latin typeface="Alexandria" charset="0"/>
                <a:cs typeface="Alexandria" charset="0"/>
              </a:rPr>
              <a:t>دراسي</a:t>
            </a:r>
            <a:r>
              <a:rPr lang="ar-EG" sz="1400" dirty="0">
                <a:latin typeface="Alexandria" charset="0"/>
                <a:cs typeface="Alexandria" charset="0"/>
              </a:rPr>
              <a:t> </a:t>
            </a:r>
            <a:r>
              <a:rPr lang="ar-EG" sz="2400" b="1" dirty="0">
                <a:solidFill>
                  <a:srgbClr val="00B0F0"/>
                </a:solidFill>
                <a:latin typeface="Alexandria" charset="0"/>
                <a:cs typeface="Alexandria" charset="0"/>
              </a:rPr>
              <a:t>مثمر</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ملهم</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وممتع</a:t>
            </a:r>
            <a:endParaRPr lang="en-US" sz="24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CE575F-296A-7DAF-78F7-E91AEBE8FDA5}"/>
              </a:ext>
            </a:extLst>
          </p:cNvPr>
          <p:cNvSpPr txBox="1"/>
          <p:nvPr/>
        </p:nvSpPr>
        <p:spPr>
          <a:xfrm>
            <a:off x="3150823" y="4415420"/>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extLst>
      <p:ext uri="{BB962C8B-B14F-4D97-AF65-F5344CB8AC3E}">
        <p14:creationId xmlns:p14="http://schemas.microsoft.com/office/powerpoint/2010/main" val="3618965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326</TotalTime>
  <Words>869</Words>
  <Application>Microsoft Macintosh PowerPoint</Application>
  <PresentationFormat>Widescreen</PresentationFormat>
  <Paragraphs>127</Paragraphs>
  <Slides>20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54</cp:revision>
  <dcterms:created xsi:type="dcterms:W3CDTF">2023-04-29T09:08:00Z</dcterms:created>
  <dcterms:modified xsi:type="dcterms:W3CDTF">2026-09-01T11:56:40Z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