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714" r:id="rId2"/>
    <p:sldId id="546" r:id="rId3"/>
    <p:sldId id="715" r:id="rId4"/>
    <p:sldId id="276" r:id="rId5"/>
    <p:sldId id="716" r:id="rId6"/>
    <p:sldId id="717" r:id="rId7"/>
    <p:sldId id="718" r:id="rId8"/>
    <p:sldId id="719" r:id="rId9"/>
    <p:sldId id="720" r:id="rId10"/>
    <p:sldId id="721" r:id="rId11"/>
    <p:sldId id="722" r:id="rId12"/>
    <p:sldId id="723" r:id="rId13"/>
    <p:sldId id="724" r:id="rId14"/>
    <p:sldId id="725" r:id="rId15"/>
    <p:sldId id="726" r:id="rId16"/>
    <p:sldId id="691" r:id="rId17"/>
    <p:sldId id="727" r:id="rId18"/>
    <p:sldId id="728" r:id="rId19"/>
    <p:sldId id="729" r:id="rId20"/>
    <p:sldId id="730" r:id="rId21"/>
    <p:sldId id="731" r:id="rId22"/>
    <p:sldId id="732" r:id="rId23"/>
    <p:sldId id="733" r:id="rId24"/>
    <p:sldId id="734" r:id="rId25"/>
    <p:sldId id="735" r:id="rId26"/>
    <p:sldId id="737" r:id="rId27"/>
    <p:sldId id="738" r:id="rId28"/>
    <p:sldId id="739" r:id="rId29"/>
    <p:sldId id="740" r:id="rId30"/>
    <p:sldId id="741" r:id="rId31"/>
    <p:sldId id="742" r:id="rId32"/>
    <p:sldId id="743" r:id="rId33"/>
    <p:sldId id="744" r:id="rId34"/>
    <p:sldId id="745" r:id="rId35"/>
    <p:sldId id="746" r:id="rId36"/>
    <p:sldId id="747" r:id="rId37"/>
    <p:sldId id="748" r:id="rId38"/>
    <p:sldId id="749" r:id="rId39"/>
    <p:sldId id="263" r:id="rId40"/>
  </p:sldIdLst>
  <p:sldSz cx="12192000" cy="6858000"/>
  <p:notesSz cx="6858000" cy="9144000"/>
  <p:embeddedFontLst>
    <p:embeddedFont>
      <p:font typeface="Alexandria" pitchFamily="2" charset="-78"/>
      <p:regular r:id="rId42"/>
      <p:bold r:id="rId43"/>
    </p:embeddedFont>
    <p:embeddedFont>
      <p:font typeface="Roboto Light" panose="02000000000000000000" pitchFamily="2" charset="0"/>
      <p:regular r:id="rId44"/>
      <p:italic r:id="rId45"/>
    </p:embeddedFont>
    <p:embeddedFont>
      <p:font typeface="Simplified Arabic" panose="02020603050405020304" pitchFamily="18" charset="-78"/>
      <p:regular r:id="rId46"/>
      <p:bold r:id="rId47"/>
    </p:embeddedFont>
    <p:embeddedFont>
      <p:font typeface="Tajawal Medium" panose="00000600000000000000" pitchFamily="2" charset="-78"/>
      <p:regular r:id="rId48"/>
      <p:bold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varScale="1">
        <p:scale>
          <a:sx n="78" d="100"/>
          <a:sy n="78" d="100"/>
        </p:scale>
        <p:origin x="854" y="43"/>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451"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454" Type="http://schemas.openxmlformats.org/officeDocument/2006/relationships/customXml" Target="../customXml/item3.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 Type="http://schemas.openxmlformats.org/officeDocument/2006/relationships/slide" Target="slides/slide4.xml"/><Relationship Id="rId449" Type="http://schemas.openxmlformats.org/officeDocument/2006/relationships/viewProps" Target="viewProps.xml"/><Relationship Id="rId19" Type="http://schemas.openxmlformats.org/officeDocument/2006/relationships/slide" Target="slides/slide18.xml"/><Relationship Id="rId4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448" Type="http://schemas.openxmlformats.org/officeDocument/2006/relationships/presProps" Target="presProps.xml"/><Relationship Id="rId8" Type="http://schemas.openxmlformats.org/officeDocument/2006/relationships/slide" Target="slides/slide7.xml"/><Relationship Id="rId447" Type="http://customschemas.google.com/relationships/presentationmetadata" Target="metadata"/><Relationship Id="rId3" Type="http://schemas.openxmlformats.org/officeDocument/2006/relationships/slide" Target="slides/slide2.xml"/><Relationship Id="rId450" Type="http://schemas.openxmlformats.org/officeDocument/2006/relationships/theme" Target="theme/theme1.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0" Type="http://schemas.openxmlformats.org/officeDocument/2006/relationships/slide" Target="slides/slide19.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453" Type="http://schemas.openxmlformats.org/officeDocument/2006/relationships/customXml" Target="../customXml/item2.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891566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83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0025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5142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6" r:id="rId2"/>
    <p:sldLayoutId id="2147483657"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64152" y="2785710"/>
            <a:ext cx="2952328"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بالجامعة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4128655" y="4795591"/>
            <a:ext cx="7752169" cy="461665"/>
          </a:xfrm>
          <a:prstGeom prst="rect">
            <a:avLst/>
          </a:prstGeom>
          <a:noFill/>
        </p:spPr>
        <p:txBody>
          <a:bodyPr wrap="square" rtlCol="0">
            <a:spAutoFit/>
          </a:bodyPr>
          <a:lstStyle/>
          <a:p>
            <a:r>
              <a:rPr lang="ar-EG" sz="2400" b="1" dirty="0">
                <a:solidFill>
                  <a:srgbClr val="FF0000"/>
                </a:solidFill>
                <a:latin typeface="Alexandria" pitchFamily="2" charset="-78"/>
                <a:cs typeface="Alexandria" pitchFamily="2" charset="-78"/>
              </a:rPr>
              <a:t>المحاضرة الثانية   – خطوات التخطيط التربوي </a:t>
            </a:r>
            <a:endParaRPr lang="en-US" sz="24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3162404"/>
          </a:xfrm>
          <a:prstGeom prst="rect">
            <a:avLst/>
          </a:prstGeom>
          <a:noFill/>
        </p:spPr>
        <p:txBody>
          <a:bodyPr wrap="square" rtlCol="0">
            <a:spAutoFit/>
          </a:bodyPr>
          <a:lstStyle/>
          <a:p>
            <a:pPr algn="r"/>
            <a:r>
              <a:rPr lang="ar-EG" sz="3200" dirty="0">
                <a:effectLst/>
                <a:latin typeface="Alexandria" pitchFamily="2" charset="-78"/>
                <a:ea typeface="Times New Roman" panose="02020603050405020304" pitchFamily="18" charset="0"/>
                <a:cs typeface="Alexandria" pitchFamily="2" charset="-78"/>
              </a:rPr>
              <a:t>ملخص المحاضرة السابقة:</a:t>
            </a:r>
          </a:p>
          <a:p>
            <a:pPr algn="r"/>
            <a:endParaRPr lang="ar-EG" sz="2000" dirty="0">
              <a:effectLst/>
              <a:latin typeface="Alexandria" pitchFamily="2" charset="-78"/>
              <a:ea typeface="Times New Roman" panose="02020603050405020304" pitchFamily="18" charset="0"/>
              <a:cs typeface="Alexandria" pitchFamily="2" charset="-78"/>
            </a:endParaRPr>
          </a:p>
          <a:p>
            <a:pPr algn="r"/>
            <a:r>
              <a:rPr lang="ar-EG" sz="2000" dirty="0">
                <a:effectLst/>
                <a:latin typeface="Alexandria" pitchFamily="2" charset="-78"/>
                <a:ea typeface="Times New Roman" panose="02020603050405020304" pitchFamily="18" charset="0"/>
                <a:cs typeface="Alexandria" pitchFamily="2" charset="-78"/>
              </a:rPr>
              <a:t>- تناولنا الاطار المفاهيمي الخاص بالتخطط والتخطيط التربوي </a:t>
            </a:r>
          </a:p>
          <a:p>
            <a:pPr algn="r"/>
            <a:r>
              <a:rPr lang="ar-EG" sz="2000" dirty="0">
                <a:effectLst/>
                <a:latin typeface="Alexandria" pitchFamily="2" charset="-78"/>
                <a:ea typeface="Times New Roman" panose="02020603050405020304" pitchFamily="18" charset="0"/>
                <a:cs typeface="Alexandria" pitchFamily="2" charset="-78"/>
              </a:rPr>
              <a:t>- تناولنا أسس كل من التخطيط والتخطيط التربوي</a:t>
            </a:r>
          </a:p>
          <a:p>
            <a:pPr algn="r"/>
            <a:r>
              <a:rPr lang="ar-EG" sz="2000" dirty="0">
                <a:effectLst/>
                <a:latin typeface="Alexandria" pitchFamily="2" charset="-78"/>
                <a:ea typeface="Times New Roman" panose="02020603050405020304" pitchFamily="18" charset="0"/>
                <a:cs typeface="Alexandria" pitchFamily="2" charset="-78"/>
              </a:rPr>
              <a:t>- تناولنا أهداف التخطيط والخطيط التربوي </a:t>
            </a:r>
          </a:p>
          <a:p>
            <a:pPr algn="r"/>
            <a:r>
              <a:rPr lang="ar-EG" sz="2000" dirty="0">
                <a:latin typeface="Alexandria" pitchFamily="2" charset="-78"/>
                <a:ea typeface="Times New Roman" panose="02020603050405020304" pitchFamily="18" charset="0"/>
                <a:cs typeface="Alexandria" pitchFamily="2" charset="-78"/>
              </a:rPr>
              <a:t>- </a:t>
            </a:r>
            <a:r>
              <a:rPr lang="ar-EG" sz="2000" dirty="0">
                <a:effectLst/>
                <a:latin typeface="Alexandria" pitchFamily="2" charset="-78"/>
                <a:ea typeface="Times New Roman" panose="02020603050405020304" pitchFamily="18" charset="0"/>
                <a:cs typeface="Alexandria" pitchFamily="2" charset="-78"/>
              </a:rPr>
              <a:t>تناولنا أهمية كل من التخطيط والتخطيط التربوي</a:t>
            </a:r>
          </a:p>
          <a:p>
            <a:pPr algn="r"/>
            <a:r>
              <a:rPr lang="ar-EG" sz="2000" dirty="0">
                <a:effectLst/>
                <a:latin typeface="Alexandria" pitchFamily="2" charset="-78"/>
                <a:ea typeface="Times New Roman" panose="02020603050405020304" pitchFamily="18" charset="0"/>
                <a:cs typeface="Alexandria" pitchFamily="2" charset="-78"/>
              </a:rPr>
              <a:t>- تناولنا معوقات التخطيط والتخطيط التربوي</a:t>
            </a:r>
          </a:p>
          <a:p>
            <a:pPr algn="r"/>
            <a:r>
              <a:rPr lang="ar-EG" sz="2000" dirty="0">
                <a:effectLst/>
                <a:latin typeface="Alexandria" pitchFamily="2" charset="-78"/>
                <a:ea typeface="Times New Roman" panose="02020603050405020304" pitchFamily="18" charset="0"/>
                <a:cs typeface="Alexandria" pitchFamily="2" charset="-78"/>
              </a:rPr>
              <a:t>- تناولنا نشأة التخطيط التربوي ،وخطوات التخطيط  التربوي</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104718" y="1707035"/>
            <a:ext cx="8702667" cy="3470181"/>
          </a:xfrm>
          <a:prstGeom prst="rect">
            <a:avLst/>
          </a:prstGeom>
          <a:noFill/>
        </p:spPr>
        <p:txBody>
          <a:bodyPr wrap="square" rtlCol="0">
            <a:spAutoFit/>
          </a:bodyPr>
          <a:lstStyle/>
          <a:p>
            <a:pPr algn="r"/>
            <a:r>
              <a:rPr lang="ar-EG" sz="3200" dirty="0">
                <a:effectLst/>
                <a:latin typeface="Alexandria" pitchFamily="2" charset="-78"/>
                <a:ea typeface="Times New Roman" panose="02020603050405020304" pitchFamily="18" charset="0"/>
                <a:cs typeface="Alexandria" pitchFamily="2" charset="-78"/>
              </a:rPr>
              <a:t>عناصر المحاضرة </a:t>
            </a:r>
          </a:p>
          <a:p>
            <a:pPr algn="r"/>
            <a:r>
              <a:rPr lang="ar-EG" sz="2000" dirty="0">
                <a:effectLst/>
                <a:latin typeface="Alexandria" pitchFamily="2" charset="-78"/>
                <a:ea typeface="Times New Roman" panose="02020603050405020304" pitchFamily="18" charset="0"/>
                <a:cs typeface="Alexandria" pitchFamily="2" charset="-78"/>
              </a:rPr>
              <a:t>خطوات عملية التخطيط التربوي </a:t>
            </a:r>
          </a:p>
          <a:p>
            <a:pPr algn="r"/>
            <a:r>
              <a:rPr lang="ar-EG" sz="2000" dirty="0">
                <a:effectLst/>
                <a:latin typeface="Alexandria" pitchFamily="2" charset="-78"/>
                <a:ea typeface="Times New Roman" panose="02020603050405020304" pitchFamily="18" charset="0"/>
                <a:cs typeface="Alexandria" pitchFamily="2" charset="-78"/>
              </a:rPr>
              <a:t>وتضم:</a:t>
            </a:r>
          </a:p>
          <a:p>
            <a:pPr algn="r"/>
            <a:r>
              <a:rPr lang="ar-EG" sz="2000" dirty="0">
                <a:effectLst/>
                <a:latin typeface="Alexandria" pitchFamily="2" charset="-78"/>
                <a:ea typeface="Times New Roman" panose="02020603050405020304" pitchFamily="18" charset="0"/>
                <a:cs typeface="Alexandria" pitchFamily="2" charset="-78"/>
              </a:rPr>
              <a:t>.* التمهيد للخطة</a:t>
            </a:r>
          </a:p>
          <a:p>
            <a:pPr algn="r"/>
            <a:r>
              <a:rPr lang="ar-EG" sz="2000" dirty="0">
                <a:effectLst/>
                <a:latin typeface="Alexandria" pitchFamily="2" charset="-78"/>
                <a:ea typeface="Times New Roman" panose="02020603050405020304" pitchFamily="18" charset="0"/>
                <a:cs typeface="Alexandria" pitchFamily="2" charset="-78"/>
              </a:rPr>
              <a:t>.* تحديد أهداف الخطة</a:t>
            </a:r>
          </a:p>
          <a:p>
            <a:pPr algn="r"/>
            <a:r>
              <a:rPr lang="ar-EG" sz="2000" dirty="0">
                <a:effectLst/>
                <a:latin typeface="Alexandria" pitchFamily="2" charset="-78"/>
                <a:ea typeface="Times New Roman" panose="02020603050405020304" pitchFamily="18" charset="0"/>
                <a:cs typeface="Alexandria" pitchFamily="2" charset="-78"/>
              </a:rPr>
              <a:t>* وضع إطار الخطة.</a:t>
            </a:r>
          </a:p>
          <a:p>
            <a:pPr algn="r"/>
            <a:r>
              <a:rPr lang="ar-EG" sz="2000" dirty="0">
                <a:effectLst/>
                <a:latin typeface="Alexandria" pitchFamily="2" charset="-78"/>
                <a:ea typeface="Times New Roman" panose="02020603050405020304" pitchFamily="18" charset="0"/>
                <a:cs typeface="Alexandria" pitchFamily="2" charset="-78"/>
              </a:rPr>
              <a:t>* إقرار الخطة.</a:t>
            </a:r>
          </a:p>
          <a:p>
            <a:pPr algn="r"/>
            <a:r>
              <a:rPr lang="ar-EG" sz="2000" dirty="0">
                <a:effectLst/>
                <a:latin typeface="Alexandria" pitchFamily="2" charset="-78"/>
                <a:ea typeface="Times New Roman" panose="02020603050405020304" pitchFamily="18" charset="0"/>
                <a:cs typeface="Alexandria" pitchFamily="2" charset="-78"/>
              </a:rPr>
              <a:t>* تنفيذ الخطة.</a:t>
            </a:r>
          </a:p>
          <a:p>
            <a:pPr algn="r"/>
            <a:r>
              <a:rPr lang="ar-EG" sz="2000" dirty="0">
                <a:effectLst/>
                <a:latin typeface="Alexandria" pitchFamily="2" charset="-78"/>
                <a:ea typeface="Times New Roman" panose="02020603050405020304" pitchFamily="18" charset="0"/>
                <a:cs typeface="Alexandria" pitchFamily="2" charset="-78"/>
              </a:rPr>
              <a:t>* متابعة وتقويم الخطة.</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78486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309315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تمهيد:</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سواء إن كان التخطيط بشأن مستقبل الفرد أو بشأن المؤسسة التربوية لابد أن يقوم على مجموعة من الخطوات يمكن إيجازها في النقاط التالية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يجب القيام بتحديد الأولويات وترتيبها جيداً ومن ثم البدء في تنفيذها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حصر الأهداف وتحديدها بشكل جيد وترتيبها وتحديد الاستراتيجي منها والتكتيكي.</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القيام بتحليل الوضع الراهن ومدي تحقيق الاهداف المنشودة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أن يستجيب الفرد للانتقادات وتعديل الخطة اذا لزم الامر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يجب القيام بوضع خطة، وعلى الفرد أن يتخيل الوضع بعد مرور عدة سنوات ماذا سيكون ..؟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تقسم الأهداف ما بين أهداف طويلة قصيرة المدى وأهداف متوسطة المدى وطويلة المدى.</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تقييم كل مرحلة منة مراحل الخطة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89000" y="1882478"/>
            <a:ext cx="10453255" cy="1490152"/>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قبل البدء في التعرض لخطوات التخطيط نذكر أولاً أنواع التخطيط ومستوياته لفهم نوع التخطيط الذي نقوم به : يمكن تقسم التخطيط من حيث:-</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النشاط الذي يعبر عنه هذه التخطيط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الفترة الزمنية التي يعبر عنها هذا التخطيط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المستوى الذي يعالج هذا التخطيط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990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37993" y="2587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882478"/>
            <a:ext cx="10804488" cy="128496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أنواع التخطيط من حيث النشاط الذي يعبر عنه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التخطيط الكلي الشامل :والذي يتم على مستوى الدولة، ويعني بالتنمية الشاملة أو التخطيط للتنمية، ويدخل في إطاره، التخطيط الاقتصادي، الهادف إلى زيادة الناتج القومي، وتحقيق التوازن بين قطاعات الاقتصاد المختلفة في الدولة، والتخطيط الاجتماعي . الهادف إلى أحداث توازن في العدالة الاجتماعية، وعدالة توزيع الخدمات الاجتماعية، وتقريب الفوارق الحادة بين طبقات وفئات المجتمع، والحد من الفقر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8904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8" y="2636912"/>
            <a:ext cx="10804489" cy="140038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 التخطيط الجزئي :وهو الذي يعبر عن كيفية تحقيق أهداف معينة لنشاط معين في المنظمة، كالتخطيط للإنتاج، أو التخطيط للتسويق، أو تخطيط القوى العاملة، أو التخطيط المالي … حيث يعبر التخطيط الكلي الشامل عن كل الخطط الجزئية لهذه الأنشطة في الخطة العامة للمنظمة . هذا ويمكن أن يأخذ التخطيط الجزئي، أشكال أخرى أصغر عندما يتم وضع خطط فرعية لأجزاء معينة من نشاط واحد، كالتخطيط لإنتاج سلعة معينة من مجموعة السلع التي تنتجها المنظمة، أو التخطيط لنشاط الصيانة، أو التخطيط لحملة إعلانية أو تروجيه كجزء من خطة التسويق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12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2246769"/>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أنواع التخطيط من حيث الفترة الزمنية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تنقسم أنواع التخطيط من حيث الزمن إلى أربعة أنواع رئيسية هي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التخطيط الاستراتيجي: والذي يعني بتحديد كيفية تحقيق رؤية ورسالة المنظمة في المدى البعيد نسبيا، والذي يتراوح ما بين 15 – 20 عاما، حيث يرتبط هذا النوع من التخطيط باستراتيجية معينة وضعتها المنظمة لنفسها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التخطيط طولي المدى: وهو الذي يزيد عن خمسة سنوات، وغالبا ما يكون في حدود عشر سنوات، وقد يكون هذا التخطيط بديلا في بعض الأحيان للتخطيط الاستراتيجي، وقد يرتبط في أحيان أخرى به، عندما تجزأ الاستراتيجية إلى خطتين طويلتين المدى، وقد يرتبط بتنفيذ مشروع معين يتحقق بعد فترة طويلة نسبيا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1656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182357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التخطيط متوسط المدى :وغالبا ما يكون في حدود خمس سنوات ( الخطة الخمسية ) ويعتبر هذا النوع من التخطيط من أحد آليات التخطيط الاستراتيجي، حيث غالبا ما يتم تقسيم الاستراتيجية إلى مجموعة من الخطط الخمسية المتصلة، ليتم تنفيذ جزء ما ومرحلة من الاستراتيجية خلال كل خطة خمسية تحتويها الاستراتيجية وقد تكون الخطط الخمسية في الكثير من الأحوال غير مرتبطة باستراتيجية معينة، وإنما تعبر عن أهداف محددة وقائمة بذاتها تسعى المنظمة إلى تحقيقها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التخطيط قصير المدي: ويكون خلال عام ويتم لتحقيق اهداف سريعة وبسيطة ولا تحتاج لفترة زمنية كبيرة.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1246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202876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مستويات التخطيط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ينقسم التخطيط من حيث المستوى الذي يعالجه إلى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المستوى القومي:  وغالبا ما يشير إلى خطط التنمية الشاملة التي تتم على مستوى الدولة ككل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المستوى القطاعي : وغالبا ما يكون تناول للتخطيط القومي بشكل جزئي، كالتخطيط للتعليم، والتخطيط الصحي، والتخطيط الصناعي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مستوى المؤسسة : وهو الذي يعني بالخطة الشاملة لمؤسسة ما خلال فترة زمنية معينة، بالطبع فإن هذه الخطة تكون شاملة لكل الخطط الخاصة بالأنشطة التي تتم داخل هذه المؤسسة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01F403E-D447-54D9-079A-D2AEB5D39A44}"/>
              </a:ext>
            </a:extLst>
          </p:cNvPr>
          <p:cNvPicPr>
            <a:picLocks noChangeAspect="1"/>
          </p:cNvPicPr>
          <p:nvPr/>
        </p:nvPicPr>
        <p:blipFill>
          <a:blip r:embed="rId3"/>
          <a:stretch>
            <a:fillRect/>
          </a:stretch>
        </p:blipFill>
        <p:spPr>
          <a:xfrm>
            <a:off x="0" y="3273291"/>
            <a:ext cx="12192000" cy="311418"/>
          </a:xfrm>
          <a:prstGeom prst="rect">
            <a:avLst/>
          </a:prstGeom>
        </p:spPr>
      </p:pic>
    </p:spTree>
    <p:extLst>
      <p:ext uri="{BB962C8B-B14F-4D97-AF65-F5344CB8AC3E}">
        <p14:creationId xmlns:p14="http://schemas.microsoft.com/office/powerpoint/2010/main" val="2240209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300338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مراحل التخطيط التربوي: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تختلف وتتعدد مراحل التخطيط التربوي بتعدد انواعها واهميتها، حيث من مقومات التخطيط التربوي والتي تساعد على نجاحه هو التكامل والتفاعل والتنظيم بشكل واقعي لتحقيق أهداف واقعية في المجتمعة ومراحل التخطيط التربوي تتمثل في: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الدراسة: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حيث يتم تقييم الاوضاع الحالية للأنظمة ودراسة مدى قوتها وضعفها وتقييم مواردها البشرية وإمكانياتها المادية أي أنه يتم جمع وحصر البيانات بشكل يخدم التخطيط التربوي.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الأهداف:</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بعد حصر البيانات والدراسة بشكل وافي يتم وضع الأهداف التي يجب تحقيقها وهي أهداف التخطيط التربوي التي يسعى إليها النظام التعليمي والإداري، حيث تعتبر تلك الأهداف هي الأهداف الاجتماعية التي يسعى المجتمع الى تحقيقها وقد تتضمن بعض المشاكل والمعوقات.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76088" y="507263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6683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278537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وضع الخطة: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وذلك يعتبر تصور شامل لما سيتم تحقيقه من أهداف حيث في تلك المرحلة من مراحل التخطيط التربوي يتم تحديد الوسائل والأفراد ويتم وضع التقنيات والأساليب التي يتم اتباعها لتكون من ضمن عوامل نجاح التخطيط التربوي.</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التنفيذ:</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وذلك بعد الحصول على موافقة الجهات المعنية بالتخطيط والمسؤولين في المؤسسات التعليمية والتربوية، وتحديد الميزانية المستخدمة والموارد التي تساعد على تنفيذ التخطيط.</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التقييم: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وذلك للتأكد من أن عملية التخطيط تحقق الأهداف المنشودة، والنظر فيما إذا كانت هناك معوقات او مشكلات طارئة أثناء سير عملية التنفيذ للتخطيط التربوي.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7159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8" y="1128435"/>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246477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خطوات التَّخطيط كي يكون ناجحًا وذا جدوى في حياة الإنسان لا بُد من أنْ يكون ضِمن خطواتٍ أجمع المختصون على نجاحها وجدواها، وهي كالتَّالي: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تحديد الهدف: أيّ تحديد نقطة النِّهاية التي ترمي الوصول إليها من خِلال تطبيق الخُطَّة، ويجب أنْ يتصف هذا الهدف بالواقعيّة، وإمكانية التَّحقيق مع تناسبه مع إمكانياتك وقدراتك، ويسهل تقييمه، وواضح ومحددّ بدِّقة.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جمع المعلومات: عملية جمع المعلومات تكون بمعرفة وضعك الحالي وما تملك من المهارات والقدرات والإمكانيّات الماديّة والمعنويّة، وتحديد مواطن النَّقص والضعف لديك حتّى تتفاداها أو تصلحها عن طريق عقد مقارنةٍ بين نقاط ضعفك وقوّتك بمقياس من الشَّفافية والصِّدق مع الذَّات.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2000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268278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وضع الافتراضات: أي وضع جميع الاحتمالات التي قد تواجهها في طريق تحقيق هدفك؛ فقد تواجه الصُّعوبات والمشاكل والوضع السيئ؛ فيجب امتلاك الآلية للتَّعامل مع هذا الوضع، وقد تواجه الوضع الحسن وتكون أمورك على ما يُرام.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وضع البديل: من ضِمن خطوات التَّخطيط الجيد وضع أكثر من خُطّةٍ بديلةٍ يلجأ الإنسان إليها في حال عجز عن الاستمرار في خُطّته الأصليّة بسبب المعوّقات أو سوء التَّقدير أو غيرها من الأسباب؛ كوسيلةٍ لإنقاذ ما يُمكن إنقاذه.</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التَّنفيذ والتَّقييم: بعد التَّأكد من وضع الخُطّة المُحكمة تبدأ عملية التَّنفيذ على مراحل بحيث تتزامن عملية التقييم مع نهاية كُلِّ مرحلةٍ؛ لإعطاء التَّصور عن كيفية السَّير في الخُطّة ومدى جدواها.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528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2887970"/>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مفهوم الأهداف :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الأهداف هي الغايات التي تسعى إليها المؤسسة وتوجه جميع الوظائف الإدارية من أجل تنفيذها وكثير من الناس تختلط عليهم الأمور عند البدء بالتخطيط أو تحديد الأهداف لأمر ما، سواء كان الأمر متعلقاً بحياتهم الخاصة، أو بعملهم.</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الأهداف  (</a:t>
            </a:r>
            <a:r>
              <a:rPr lang="en-GB" sz="1600" b="1" kern="0" dirty="0">
                <a:solidFill>
                  <a:srgbClr val="000000"/>
                </a:solidFill>
                <a:effectLst/>
                <a:latin typeface="Alexandria" pitchFamily="2" charset="-78"/>
                <a:ea typeface="Times New Roman" panose="02020603050405020304" pitchFamily="18" charset="0"/>
                <a:cs typeface="Alexandria" pitchFamily="2" charset="-78"/>
              </a:rPr>
              <a:t>Objectives)</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وهي نوعان :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أهداف كمية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Quantitative Objectives</a:t>
            </a:r>
          </a:p>
          <a:p>
            <a:pPr algn="just" rtl="1">
              <a:lnSpc>
                <a:spcPts val="1690"/>
              </a:lnSpc>
              <a:spcAft>
                <a:spcPts val="800"/>
              </a:spcAft>
            </a:pPr>
            <a:r>
              <a:rPr lang="en-GB"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b="1" kern="0" dirty="0">
                <a:solidFill>
                  <a:srgbClr val="000000"/>
                </a:solidFill>
                <a:effectLst/>
                <a:latin typeface="Alexandria" pitchFamily="2" charset="-78"/>
                <a:ea typeface="Times New Roman" panose="02020603050405020304" pitchFamily="18" charset="0"/>
                <a:cs typeface="Alexandria" pitchFamily="2" charset="-78"/>
              </a:rPr>
              <a:t>أهداف نوعية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Qualitative Objectives</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ويُعرّف الهدف أيضا : بأنه الوصول إلى نتيجة (أو نتائج) مطلوبة ومحددة ، في وقت محدد، بشرط توفر الإمكانات سواء المادية أو البشرية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044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 name="صورة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2715" t="10113" r="11248" b="3183"/>
          <a:stretch/>
        </p:blipFill>
        <p:spPr>
          <a:xfrm>
            <a:off x="2492836" y="650783"/>
            <a:ext cx="8097255" cy="5980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2072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245195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أنواع الأهداف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الأهداف العامة :والتي تعبر عن المجالات والأطر التي تتم فيها هذه الأهداف ومن أهم أمثلتها الإنتاجية ( حيث يكون الهدف العام هو زيادة الإنتاجية). مثلا</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السوق ( حيث يكون الهدف العام هو زيادة حصة المنظمة من السوق)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تنمية الموارد البشرية ( حيث يكون الهدف العام هو دعم القدرات البشرية في المنظمة)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الرضا الوظيفي ( حيث يكون الهدف العام هو زيادة الخدمات المادية والعينية، والحوافز بأنواعها للعاملين).</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الربحية ( حيث يكون الهدف العام هو تعظيم العائد على الاستثمار)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2691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476089" y="1913611"/>
            <a:ext cx="10660472" cy="234936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أنواع الأهداف:</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الأهداف التفصيلية :وهي التي تعبر عن محددات الأهداف والنتائج وتتمثل هذه المحددات في الاتي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الزمن : ويعني بالفترة الزمنية اللازمة للوصول إلى النتيجة المستهدفة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الكمية : وتعني بالحجم أو الكم أو المبلغ المطلوب الوصول إليه من خلال هذا الهدف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النوعية : وتعني بالمستوى أو المواصفات اللازم توافرها في النتيجة أو الهدف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التكلفة : وتعني بتحديد كل ما يجب إنفاقه أو دفعة في سبيل الوصول إلى الهدف ( معبرا بقيم مالية ) . وبالطبع فإن أفضل الأهداف هي تلك التي يتم تحديدها على أساس تحقيق أقل زمن، وأعلى كمية، وأقل تكلفة، وأعلى نوعية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5374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7" y="2420887"/>
            <a:ext cx="10369153" cy="215700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شروط صياغة الاهداف: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تحديد الفجوات والمشاكل في الموقف الحالي :ليس من المقبول ان يتم وضع أهداف جديدة في مجالات جديدة أو في نفس المجالات، في الوقت الذي توجد فيه العديد من الفجوات والمشاكل التي تعاني منها الوحدة الإدارية، فالمنطقي هو أن نعمل أولا على معالجة المشاكل الحالية، قبل وضع أهداف جديدة . وبالتالي ستكون أول مجموعة من الأهداف لدى المدير هي تلك المتعلقة بسد الفجوات ومعالجة المشاكل القائمة في وحدته، وستكون ثاني مجموعة من الأهداف لديه هي ما يتعلق بتنمية وتطوير الأوضاع التي تم معالجة مشاكلها، وستكون ثالث مجموعة من الأهداف التي يسعى إلى تحقيقها هي ما يتعلق بإضافة أنشطة جديدة أو الدخول في موضوعات جديدة تقع في نفس مجال عمل الوحدة التي يديرها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3173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5401" y="1938713"/>
            <a:ext cx="10441160" cy="215700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تحديد الاهداف بشكل دقيق: فالأهداف غير المحددة كما لا يمكن الحكم عليها بل قد لا يمكن تحقيقها أصلا . وبالتالي لا بديل لهذا التحديد الدقيق، الذي يتطلب التعرف المسبق على الأعمال المطلوبة تفصيلا، لأن تحديد النوعية، والتكلفة يتطلب بالضرورة تناول تفاصيل الأعمال المطلوبة، ليس كذلك فقط، بل أن وضع الموازنات التخطيطية يتطلب التحديد المسبق لتكاليف تحقيق الأهداف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أن تتسم الأهداف بالمنطقية أو المعقولية : وحتى يحدث ذلك، لابد وأن يستفيد المدير من دراسة للموقف الحالي عند تحديد ووضع الأهداف، في التعرف على الإمكانات المتاحة ماديا بشريا، وأيضا الضغوط والتحديات التي </a:t>
            </a:r>
            <a:r>
              <a:rPr lang="ar-EG" sz="1600" b="1" kern="0" dirty="0" err="1">
                <a:solidFill>
                  <a:srgbClr val="000000"/>
                </a:solidFill>
                <a:effectLst/>
                <a:latin typeface="Alexandria" pitchFamily="2" charset="-78"/>
                <a:ea typeface="Times New Roman" panose="02020603050405020304" pitchFamily="18" charset="0"/>
                <a:cs typeface="Alexandria" pitchFamily="2" charset="-78"/>
              </a:rPr>
              <a:t>يواجهها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 . لأن الهدف يعني أن نصل بالمتاح إلى الممكن وليس إلى المستحيل، فمنطقية الأهداف تعني بالمقدمات ( الإمكانات المتاحة ) وهل هذه الإمكانات أو المقدمات يمكن ان تكون قاعدة مناسبة للنتائج أم لا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1288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5401" y="1938713"/>
            <a:ext cx="10441160" cy="2259593"/>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أن يتم وضع الأهداف في إطار مشاركة المسئولين عن تحقيقها :غالبا ما يكون الأفراد المسئولين عن تحقيق الأهداف، أكثر معرفة بطبيعة أعمالهم، وأكثر علما بالإمكانات المتاحة، والمشاكل المحيطة بهم، لذلك حتى نضمن دقة الأهداف ومعقوليتها، لابد من مشاركتهم في عملية وضع الأهداف خاصة وأن مشاركتهم فيها، وقبولهم لها، تساعدهم على التوحد معها، ومن ثم الإصرار على تنفيذها .</a:t>
            </a: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5- أن يتم التنسيق بين الأهداف المختلفة في المنظمة :من الضروري أن يتم وضع هدف كل وحدة في ضوء أهداف الوحدات الأخرى للإدارة التي تتبعها هذه الوحدة، وأن يتم وضع هدف كل إدارة في ضوء أهداف الإدارات الأخرى للقطاع الذي تتبعه هذه الإدارة، وذلك تحقيقا للتكامل، ومنعا للتكرار والازدواجية بين منظومة الأهداف والتخطيط داخل المنظمة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99150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5401" y="1938713"/>
            <a:ext cx="10441160" cy="2772554"/>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معايير نجاح الأهداف:</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لضمان نجاح الأهداف لابد أن تتوفر فيها المعايير الآتية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التحديد: ويجب ان تكون محدده بشكل واضح ومفهوم من قبل الجميع (لا يكون الهدف تحقيق الربح وإنما تحقيق معدل معين من الربح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الواقعية: حيث يمكن تطبيقها بالإمكانات المتاحة في المؤسسة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العنصر الزمني: أي تحديد الفترة الزمنية اللازمة للتنفيذ وبشكل اقتصادي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إمكانية القياس: أي أن تكون الأهداف قابلة للقياس بحيث  يمكن استخدامها كمعايير للأداء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الاتفاق: أي متفق عليها من جميع المسؤولين عنها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المسئولية الرئيسة: وتعني تحديد المسؤول عن وضع الأهداف وتنفيذها من أجل المحاسبة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4730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5401" y="1938713"/>
            <a:ext cx="10441160" cy="2887970"/>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أساليب جمع البيانات:</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يُعرَف جمع البيانات بأنه عملية منهجية تهدف إلى جمع الملاحظات أو القياسات المتعلقة ببحث معين، سواء كان لأغراض حكومية أو تجارية أو أكاديمية، كما أن أساليب جمع البيانات تساهم في اكتساب معرفة مباشرة وأفكار أصلية حول مسألة البحث الخاصة، وتتنوع أساليب جمع البيانات ونهجها وفق مجالات الدراسة واعتمادًا على المعلومات المطلوبة، وفيما يأتي بعض أساليب جمع البيانات:</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الاستبيان</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المقابلة الشخصية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الملاحظة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المصادر والمراجع</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الاختبارات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005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5401" y="1938713"/>
            <a:ext cx="10441160" cy="2477601"/>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أساليب جمع البيانات:</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الاستبيان: يُعد الاستبيان أحد وسائل جمع البيانات، ويُعرَف بأنه قائمة بمجموعة من الأسئلة التي يطرحها الباحث على مجموعة من الأشخاص بغرض جمع معلومات معينة حول مسألة أو موضوع معين، وتختلف طريقة طرح الاستبيانات، فهناك أسئلة مفتوحة يجيب الشخص عليها كما يريد، وأسئلة مُغلقة يُحدَد فيها المجيب بخيارات.</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المقابلات الشخصية: تُعد المقابلات الشخصية أحد أساليب جمع البيانات التي تُعرف بأنها اجتماع رسمي بين المحاوِر والمجيب، ويطرح خلالها الباحث بعض الأسئلة على المجيب، والغرض من إجراء المقابلات الشخصية هو معرفة ما إذا كان بإمكان المجيب التصرف وفقًا للمواقف والظروف المختلفة، وقد تتم المقابلات الشخصية وجهًا لوجه أو عبر الهاتف أو الفيديو وقد تشمل فردًا أو مجموعة من الأشخاص معًا.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8289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5401" y="1463287"/>
            <a:ext cx="10433613" cy="3452227"/>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أساليب جمع البيانات:</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الملاحظة: وهي بأنها وسيلة لجمع البيانات من خلال فحص السلوك أو الأحداث أو ملاحظة ردود فعل الأشخاص في بيئتهم الطبيعية، وقد تكون الملاحظات علنية، أي أن الأشخاص يعلمون بخضوعهم للمراقبة، أو قد تكون سرية، وللمراقبة السرية ميزة احتمالية تصرّف الأشخاص بشكل طبيعي، ومع ذلك، يتعين على الكثير إجراء المراقبة علنيًا بسبب المشاكل الأخلاقية المتعلقة بإخفائها.</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المصادر والمراجع: المتوافرة تعد طريقة المصادر والمراجع المتوفرة إحدى وسائل جمع البيانات، وقد تكون هذا المصادر داخلية وتتبع للمؤسسة نفسها، كالسجلات عن المعلمين مدرسة معينة، أو قد تكون خارجية، كسجلات زيارات لإدارات مختلفة، كما يمكن أن تكون هذه المصادر على هيئة نسخة ورقية أو إلكترونية، وقد تتضمن تقارير وسجلات وتقييمات ومقترحات، ومن أمثلتها؛ سجلات التصويت،  نتائج استطلاعات سابقة، إعداد الميزانيات المالية والمقالات الإعلامية.</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الاختبارات: تُعرف الاختبارات والقياسات بأنها وسائل معيارية، كالامتحانات وقوائم الجرد والتقييمات، والتي تُوظّف عادة لجمع البيانات في مختلف التخصصات، وتُستخدم للتشخيص أو البحث أو التقييم في بداية المشروع، إذ تقدم الاختبارات معلومات أولية عن وضع المجموعة المستهدفة. ومن أمثلتها اختبارات الرياضيات التي تُعطى للطلاب، وغالبًا ما توظف الاختبارات طرقًا كمية مع تنوع أساليب طرحها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1644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5401" y="1463287"/>
            <a:ext cx="10433613" cy="278537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سؤال : ما المقصود بوضع اطار الخطة: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ويقصد به  إعداد خطة العمل حيث يهتمّ الكثير من أصحاب المُنشآت والأعمال بإعداد خُطط عمل تُساعد على نجاح أعمالهم، ومشاريعهم، وفي ما يأتي معلومات عن خطوات إعداد خطة العمل:</a:t>
            </a:r>
          </a:p>
          <a:p>
            <a:pPr algn="just" rtl="1">
              <a:lnSpc>
                <a:spcPts val="1690"/>
              </a:lnSpc>
              <a:spcAft>
                <a:spcPts val="800"/>
              </a:spcAft>
            </a:pPr>
            <a:r>
              <a:rPr lang="ar-EG"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rPr>
              <a:t>كتابة وصف للقضيّة الأساسيّة: هي تقديم تعريف بالقضية الأساسيّة الخاصة بالعمل، والحرص على موازنتها مع حاجات الإدارة، وبيئة العمل، والموظّفين. </a:t>
            </a:r>
            <a:endParaRPr lang="en-GB" sz="1600" b="1" kern="0" dirty="0">
              <a:solidFill>
                <a:srgbClr val="000000"/>
              </a:solidFill>
              <a:effectLst/>
              <a:highlight>
                <a:srgbClr val="FFFF00"/>
              </a:highligh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highlight>
                  <a:srgbClr val="00FFFF"/>
                </a:highlight>
                <a:latin typeface="Alexandria" pitchFamily="2" charset="-78"/>
                <a:ea typeface="Times New Roman" panose="02020603050405020304" pitchFamily="18" charset="0"/>
                <a:cs typeface="Alexandria" pitchFamily="2" charset="-78"/>
              </a:rPr>
              <a:t>تحديد الأهداف الخاصة بالعمل: هو وضع مجموعة من الأهداف التي يجب تحقيقها من خلال خُطّة العمل، ويجب أن تكون هذه الأهداف واقعيّة وتقبل القياس. </a:t>
            </a:r>
          </a:p>
          <a:p>
            <a:pPr algn="just" rtl="1">
              <a:lnSpc>
                <a:spcPts val="1690"/>
              </a:lnSpc>
              <a:spcAft>
                <a:spcPts val="800"/>
              </a:spcAft>
            </a:pPr>
            <a:r>
              <a:rPr lang="ar-EG" sz="1600" b="1" kern="0" dirty="0">
                <a:solidFill>
                  <a:srgbClr val="000000"/>
                </a:solidFill>
                <a:effectLst/>
                <a:highlight>
                  <a:srgbClr val="00FF00"/>
                </a:highlight>
                <a:latin typeface="Alexandria" pitchFamily="2" charset="-78"/>
                <a:ea typeface="Times New Roman" panose="02020603050405020304" pitchFamily="18" charset="0"/>
                <a:cs typeface="Alexandria" pitchFamily="2" charset="-78"/>
              </a:rPr>
              <a:t>وضع استراتيجيّات أساسيّة: هو اختيار الاستراتيجيّة أو مجموعة الاستراتيجيات التي تُساعد على تنفيذ خُطة العمل، وتُساهم في تحديد العقبات المُؤثرة في نجاح الخُطة، ومعرفة الطريقة المناسبة لإدارتها.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6787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695401" y="1345306"/>
            <a:ext cx="10297143" cy="3311163"/>
          </a:xfrm>
          <a:prstGeom prst="rect">
            <a:avLst/>
          </a:prstGeom>
          <a:noFill/>
        </p:spPr>
        <p:txBody>
          <a:bodyPr wrap="square" rtlCol="0">
            <a:spAutoFit/>
          </a:bodyPr>
          <a:lstStyle/>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تحديد فريق العمل: هي معرفة الأشخاص الذين سيشاركون في العمل، وعندهم خبرة في عمل الخطط.</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معرفة الموارد: حتي تصبح خُطّة العمل جاهزة للتنفيذ، لابد من دراسة موارد الموارد فريق العمل، والميزانيّة الماليّة، ودعم الإدارة.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توزيع المسؤوليات والأدوار: هو توزيع المُسؤوليات على المُشاركين في المراحل المتنوعة لخُطة العمل. </a:t>
            </a:r>
          </a:p>
          <a:p>
            <a:pPr marL="285750" indent="-285750" algn="just" rtl="1">
              <a:lnSpc>
                <a:spcPts val="1690"/>
              </a:lnSpc>
              <a:spcAft>
                <a:spcPts val="800"/>
              </a:spcAft>
              <a:buFont typeface="Arial" panose="020B0604020202020204" pitchFamily="34" charset="0"/>
              <a:buChar char="•"/>
            </a:pP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إعداد جدول زمنيّ: هو الجدول الذي يُحدّد موعد بدء التنفيذ الفعلي للعمل.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دراسة المُؤشرات الخاصة بنجاح خُطة العمل: هي المُؤشرات التي توضح مدى نجاح خُطة العمل، كما تُساهم في التأكد من تحقيق نجاح الأهداف.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3328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63936" y="2492895"/>
            <a:ext cx="9912584" cy="1926168"/>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 سؤال : الفرق بين التخطيط والخطة: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فالتخطيط هو وظيفة تقوم على مجموعة من المراحل الفكرية والذهنية الخاصة بالنشاط والتي تبدأ بالتفكير وكيفية تحقيقه والموازنة بين الظروف المستقبلية التي تساعد في تحقيقه أو تعيق ذلك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بينما الخطة هي ناتج عملية التخطيط وتفصيل للمراحل الواجب القيام بها وتحديد الاختصاصات والمهام وتوقيت اتمام كل مرحلة من هذه المراحل للوصول إلى الهدف المنشود وقد تكون الخطة كلية على مستوى المؤسسة ، أو جزئية على مستوى الوحدات الإدارية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0678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1853707"/>
            <a:ext cx="10009112" cy="2887970"/>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كيفية وضع الخطة ؟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1- تحديد أهداف الخطة: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بعد تحديد الأهداف ودراسة الظروف المحيطة يتم وضع الخطة بالتعاون بين المستويات الإدارية كافة ، إذ تقوم المستويات الإدارية العليا بوضع الأهداف العامة بينما المستويات الإدارية بتحويل هذه الأهداف إلى خطط تنسجم وعملها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2- تحديد الخطة المناسبة:</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يتم فيها وضع الاستراتيجيات والسياسات الرئيسة للمؤسسة والتي تساعد في تحقيق الأهداف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كما يتم فيها ربط الاستراتيجيات البيئية والتي تتضمن سياسة الدولة والمنافسة والتغيرات التقنية وغيرها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5219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1853707"/>
            <a:ext cx="10009112" cy="2246769"/>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3- إقرار الخطة واعتمادها:</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تحتاج الخطة إلا لإقرار من الإدارة العليا أو من الجهات المختصة اتبنيها واعتمادها ، وهذا إجراء رسمي ضروري لتنفيذ الخطة ، فلا يمكن تنفيذ الخطة بدون صدور قرار بذلك ، فالقرار هو الداعم الرسمي المطلوب للتنفيذ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4- وضع برنامج تنفيذ للخطة :</a:t>
            </a:r>
          </a:p>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يتم في هذه المرحلة إعادة جدولة الأهداف والأعمال والنشاطات التي تتضمنها الخطة ، وتتم عملية الجدولة وفق معايير متعددة منها المعيار الزمني أو درجة الأهمية أو درجة الصعوبة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6869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1853707"/>
            <a:ext cx="10009112" cy="2875146"/>
          </a:xfrm>
          <a:prstGeom prst="rect">
            <a:avLst/>
          </a:prstGeom>
          <a:noFill/>
        </p:spPr>
        <p:txBody>
          <a:bodyPr wrap="square" rtlCol="0">
            <a:spAutoFit/>
          </a:bodyPr>
          <a:lstStyle/>
          <a:p>
            <a:pPr algn="just" rtl="1">
              <a:lnSpc>
                <a:spcPts val="169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ويتضمن البرنامج التنفيذي للخطة مجموعة من العناصر منها :</a:t>
            </a:r>
            <a:endParaRPr lang="en-GB"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الفترة الزمنية التي يجب تنفيذ الخطة خلالها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الأهداف التي تسعى المنظمة إلى تحقيقها خلال هذه الفترة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المسؤول عن تحقيق أهداف الخطة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الأعمال أو النشاطات الواجب تنفيذها بقصد تحقيق الأهداف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الموارد المالية والبشرية اللازمة لتنفيذ هذه الأعمال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المدة الزمنية التي يجب من خلالها تنفيذ كل من هذه الأعمال .</a:t>
            </a:r>
          </a:p>
          <a:p>
            <a:pPr marL="285750" indent="-285750" algn="just" rtl="1">
              <a:lnSpc>
                <a:spcPts val="1690"/>
              </a:lnSpc>
              <a:spcAft>
                <a:spcPts val="800"/>
              </a:spcAft>
              <a:buFont typeface="Arial" panose="020B0604020202020204" pitchFamily="34" charset="0"/>
              <a:buChar char="•"/>
            </a:pPr>
            <a:r>
              <a:rPr lang="ar-EG" sz="1600" b="1" kern="0" dirty="0">
                <a:solidFill>
                  <a:srgbClr val="000000"/>
                </a:solidFill>
                <a:effectLst/>
                <a:latin typeface="Alexandria" pitchFamily="2" charset="-78"/>
                <a:ea typeface="Times New Roman" panose="02020603050405020304" pitchFamily="18" charset="0"/>
                <a:cs typeface="Alexandria" pitchFamily="2" charset="-78"/>
              </a:rPr>
              <a:t>يجب أن يكون خطة الإنفاق على البرنامج التنفيذي ضمن الاعتماد المحدد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897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20034" y="1345306"/>
            <a:ext cx="10316525" cy="3828099"/>
          </a:xfrm>
          <a:prstGeom prst="rect">
            <a:avLst/>
          </a:prstGeom>
          <a:noFill/>
        </p:spPr>
        <p:txBody>
          <a:bodyPr wrap="square" rtlCol="0">
            <a:spAutoFit/>
          </a:bodyPr>
          <a:lstStyle/>
          <a:p>
            <a:pPr algn="just" rtl="1">
              <a:lnSpc>
                <a:spcPct val="115000"/>
              </a:lnSpc>
              <a:spcAft>
                <a:spcPts val="1000"/>
              </a:spcAft>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5- مرحلة تنفيذ الخطة</a:t>
            </a:r>
            <a:r>
              <a:rPr lang="ar-EG"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 </a:t>
            </a: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a:t>
            </a:r>
            <a:endParaRPr lang="en-US"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r>
              <a:rPr lang="ar-SA" sz="1600" dirty="0">
                <a:latin typeface="Alexandria" pitchFamily="2" charset="-78"/>
                <a:ea typeface="Calibri"/>
                <a:cs typeface="Alexandria" pitchFamily="2" charset="-78"/>
              </a:rPr>
              <a:t>يعني الانتقال بالخطة إلى أرض الواقع , وترجمة ما جاء في البرنامج التنفيذي من أرقام إلى واقع عملي ملموس يتمثل بإضافة سلعة أو خدمة معينة تلبي حاجات الجمهور .</a:t>
            </a:r>
            <a:endParaRPr lang="en-US" sz="1600" dirty="0">
              <a:latin typeface="Alexandria" pitchFamily="2" charset="-78"/>
              <a:ea typeface="Calibri"/>
              <a:cs typeface="Alexandria" pitchFamily="2" charset="-78"/>
            </a:endParaRPr>
          </a:p>
          <a:p>
            <a:pPr algn="just" rtl="1">
              <a:lnSpc>
                <a:spcPct val="115000"/>
              </a:lnSpc>
              <a:spcAft>
                <a:spcPts val="1000"/>
              </a:spcAft>
            </a:pPr>
            <a:r>
              <a:rPr lang="ar-SA" sz="1600" dirty="0">
                <a:latin typeface="Alexandria" pitchFamily="2" charset="-78"/>
                <a:ea typeface="Calibri"/>
                <a:cs typeface="Alexandria" pitchFamily="2" charset="-78"/>
              </a:rPr>
              <a:t>وتأتي إلزامية التنفيذ من خلال ما يتمتع به الرؤساء من سلطات تنفيذية تجعلهم قادرين على التأثير في الأفراد العاملين ودفعهم للعمل بموجب القوانين النافذة في المؤسسة</a:t>
            </a:r>
            <a:r>
              <a:rPr lang="en-US" sz="1600" dirty="0">
                <a:latin typeface="Alexandria" pitchFamily="2" charset="-78"/>
                <a:ea typeface="Calibri"/>
                <a:cs typeface="Alexandria" pitchFamily="2" charset="-78"/>
              </a:rPr>
              <a:t> .</a:t>
            </a:r>
          </a:p>
          <a:p>
            <a:pPr algn="just" rtl="1">
              <a:lnSpc>
                <a:spcPct val="115000"/>
              </a:lnSpc>
              <a:spcAft>
                <a:spcPts val="1000"/>
              </a:spcAft>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6-</a:t>
            </a:r>
            <a:r>
              <a:rPr lang="en-US"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  </a:t>
            </a: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مرحلة متابعة التنفيذ </a:t>
            </a:r>
            <a:r>
              <a:rPr lang="ar-EG"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a:t>
            </a:r>
            <a:endParaRPr lang="en-US"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r>
              <a:rPr lang="ar-SA" sz="1600" dirty="0">
                <a:latin typeface="Alexandria" pitchFamily="2" charset="-78"/>
                <a:ea typeface="Calibri"/>
                <a:cs typeface="Alexandria" pitchFamily="2" charset="-78"/>
              </a:rPr>
              <a:t>تتم عملية المتابعة من خلال إجراء الرقابة على التنفيذ </a:t>
            </a:r>
            <a:r>
              <a:rPr lang="ar-EG" sz="1600" dirty="0">
                <a:latin typeface="Alexandria" pitchFamily="2" charset="-78"/>
                <a:ea typeface="Calibri"/>
                <a:cs typeface="Alexandria" pitchFamily="2" charset="-78"/>
              </a:rPr>
              <a:t>، </a:t>
            </a:r>
            <a:r>
              <a:rPr lang="ar-SA" sz="1600" dirty="0">
                <a:latin typeface="Alexandria" pitchFamily="2" charset="-78"/>
                <a:ea typeface="Calibri"/>
                <a:cs typeface="Alexandria" pitchFamily="2" charset="-78"/>
              </a:rPr>
              <a:t>والتي تهتم بمقارنة أرقام الخطة التقديرية مع الارقام الفعلية التي تم التوصل لها </a:t>
            </a:r>
            <a:r>
              <a:rPr lang="ar-EG" sz="1600" dirty="0">
                <a:latin typeface="Alexandria" pitchFamily="2" charset="-78"/>
                <a:ea typeface="Calibri"/>
                <a:cs typeface="Alexandria" pitchFamily="2" charset="-78"/>
              </a:rPr>
              <a:t>، </a:t>
            </a:r>
            <a:r>
              <a:rPr lang="ar-SA" sz="1600" dirty="0">
                <a:latin typeface="Alexandria" pitchFamily="2" charset="-78"/>
                <a:ea typeface="Calibri"/>
                <a:cs typeface="Alexandria" pitchFamily="2" charset="-78"/>
              </a:rPr>
              <a:t>فإذا وجد انحراف فلابد من معرفة الأسباب المؤدية لهذا الانحراف ، والعمل على تعديل الخطة الحالية أو الاستفادة منها في الخطط المستقبلية</a:t>
            </a:r>
            <a:r>
              <a:rPr lang="en-US" sz="1600" dirty="0">
                <a:latin typeface="Alexandria" pitchFamily="2" charset="-78"/>
                <a:ea typeface="Calibri"/>
                <a:cs typeface="Alexandria" pitchFamily="2" charset="-78"/>
              </a:rPr>
              <a:t> .</a:t>
            </a:r>
          </a:p>
          <a:p>
            <a:pPr algn="just" rtl="1">
              <a:lnSpc>
                <a:spcPct val="115000"/>
              </a:lnSpc>
              <a:spcAft>
                <a:spcPts val="1000"/>
              </a:spcAft>
            </a:pPr>
            <a:r>
              <a:rPr lang="ar-SA" sz="1600" dirty="0">
                <a:latin typeface="Alexandria" pitchFamily="2" charset="-78"/>
                <a:ea typeface="Calibri"/>
                <a:cs typeface="Alexandria" pitchFamily="2" charset="-78"/>
              </a:rPr>
              <a:t>يجب أن تسير عملية المتابعة جنبا إلى جنب مع عملية التنفيذ لكشف الانحرافات أولا بأول والعمل على تصحيحها في الوقت المناسب</a:t>
            </a: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059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20034" y="1345306"/>
            <a:ext cx="10316525" cy="3106876"/>
          </a:xfrm>
          <a:prstGeom prst="rect">
            <a:avLst/>
          </a:prstGeom>
          <a:noFill/>
        </p:spPr>
        <p:txBody>
          <a:bodyPr wrap="square" rtlCol="0">
            <a:spAutoFit/>
          </a:bodyPr>
          <a:lstStyle/>
          <a:p>
            <a:pPr algn="just" rtl="1">
              <a:lnSpc>
                <a:spcPct val="115000"/>
              </a:lnSpc>
              <a:spcAft>
                <a:spcPts val="1000"/>
              </a:spcAft>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ومن عوامل نجاح الخطة:</a:t>
            </a:r>
          </a:p>
          <a:p>
            <a:pPr marL="285750" indent="-285750" algn="just" rtl="1">
              <a:lnSpc>
                <a:spcPct val="115000"/>
              </a:lnSpc>
              <a:spcAft>
                <a:spcPts val="1000"/>
              </a:spcAft>
              <a:buFont typeface="Arial" panose="020B0604020202020204" pitchFamily="34" charset="0"/>
              <a:buChar char="•"/>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تعاون الجهود الرسمية والهيئات الشعبية لإنتاج وتحقيق الخطة الواقعية.</a:t>
            </a:r>
          </a:p>
          <a:p>
            <a:pPr marL="285750" indent="-285750" algn="just" rtl="1">
              <a:lnSpc>
                <a:spcPct val="115000"/>
              </a:lnSpc>
              <a:spcAft>
                <a:spcPts val="1000"/>
              </a:spcAft>
              <a:buFont typeface="Arial" panose="020B0604020202020204" pitchFamily="34" charset="0"/>
              <a:buChar char="•"/>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أن تكون قابلة للتنفيذ دون وجود أي معوقات.</a:t>
            </a:r>
          </a:p>
          <a:p>
            <a:pPr marL="285750" indent="-285750" algn="just" rtl="1">
              <a:lnSpc>
                <a:spcPct val="115000"/>
              </a:lnSpc>
              <a:spcAft>
                <a:spcPts val="1000"/>
              </a:spcAft>
              <a:buFont typeface="Arial" panose="020B0604020202020204" pitchFamily="34" charset="0"/>
              <a:buChar char="•"/>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المتابعة المنتظمة والدورية للخطة.</a:t>
            </a:r>
          </a:p>
          <a:p>
            <a:pPr marL="285750" indent="-285750" algn="just" rtl="1">
              <a:lnSpc>
                <a:spcPct val="115000"/>
              </a:lnSpc>
              <a:spcAft>
                <a:spcPts val="1000"/>
              </a:spcAft>
              <a:buFont typeface="Arial" panose="020B0604020202020204" pitchFamily="34" charset="0"/>
              <a:buChar char="•"/>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تقييم الجهود والوسائل وفق التخطيط الزمني الموضوع.</a:t>
            </a:r>
          </a:p>
          <a:p>
            <a:pPr marL="285750" indent="-285750" algn="just" rtl="1">
              <a:lnSpc>
                <a:spcPct val="115000"/>
              </a:lnSpc>
              <a:spcAft>
                <a:spcPts val="1000"/>
              </a:spcAft>
              <a:buFont typeface="Arial" panose="020B0604020202020204" pitchFamily="34" charset="0"/>
              <a:buChar char="•"/>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توفير الأشخاص المؤهلين والمعنيين بتنفيذ الخطة فهي من أهم عوامل نجاح التخطيط التربوي.</a:t>
            </a:r>
          </a:p>
          <a:p>
            <a:pPr marL="285750" indent="-285750" algn="just" rtl="1">
              <a:lnSpc>
                <a:spcPct val="115000"/>
              </a:lnSpc>
              <a:spcAft>
                <a:spcPts val="1000"/>
              </a:spcAft>
              <a:buFont typeface="Arial" panose="020B0604020202020204" pitchFamily="34" charset="0"/>
              <a:buChar char="•"/>
            </a:pPr>
            <a:r>
              <a:rPr lang="ar-SA" sz="1600" b="1" dirty="0">
                <a:solidFill>
                  <a:srgbClr val="C00000"/>
                </a:solidFill>
                <a:effectLst>
                  <a:outerShdw blurRad="38100" dist="38100" dir="2700000" algn="tl">
                    <a:srgbClr val="000000">
                      <a:alpha val="43137"/>
                    </a:srgbClr>
                  </a:outerShdw>
                </a:effectLst>
                <a:latin typeface="Alexandria" pitchFamily="2" charset="-78"/>
                <a:ea typeface="Calibri"/>
                <a:cs typeface="Alexandria" pitchFamily="2" charset="-78"/>
              </a:rPr>
              <a:t>اسناد الخطة إلى الجهات المختصة والتي تسعى إلى تحقيق فعلي لإنجاح الأهداف الذي يعود بالنفع على المنظومة ككل.</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1357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20034" y="1345306"/>
            <a:ext cx="10316525" cy="3288464"/>
          </a:xfrm>
          <a:prstGeom prst="rect">
            <a:avLst/>
          </a:prstGeom>
          <a:noFill/>
        </p:spPr>
        <p:txBody>
          <a:bodyPr wrap="square" rtlCol="0">
            <a:spAutoFit/>
          </a:bodyPr>
          <a:lstStyle/>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ما هي ركائز الخطة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 يساعد التخطيط التربويّ على جعل النظام التربويّ أكثر كفاءة، وفاعليّة في الاستجابة لما يحتاجه المُتعلِّمون، بالإضافة الى زيادة المُعدَّلات التنمويّة، حيث إنّ للتخطيط التربويّ الجيّد العديد من الأُسُس الواجب توفُّرها، ومنها: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الواقعيّة : حيث يُراعي التخطيط الواقع الملموس، والإمكانات المُتاحة، ولا يكون مُجرَّد أحلام غير قابلة للتحقيق، إذ لا بُدّ أن يُنتجَ التخطيط خطّة تساعد على تحقيق الأهداف المُمكِنة ضمن الوقت، والموارد المُتاحة.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ترتيب الأولويّات: لا بُدّ في التخطيط من التركيز على الأولويّات في العمل، حيث يتمّ البدء بالمشاريع العاجلة، ثمّ الأقلّ منها أهمّية. الشمول والتكامُل: يُعَدّ التخطيط التربويّ عمليّة مُتكامِلة، ومُتداخِلة مع القطاعات الأخرى، فعند التخطيط لقطاع مُعيَّن، لا بُدّ من النظر إلى علاقاته مع القطاعات الأخرى.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5463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820034" y="1345306"/>
            <a:ext cx="10316525" cy="2850396"/>
          </a:xfrm>
          <a:prstGeom prst="rect">
            <a:avLst/>
          </a:prstGeom>
          <a:noFill/>
        </p:spPr>
        <p:txBody>
          <a:bodyPr wrap="square" rtlCol="0">
            <a:spAutoFit/>
          </a:bodyPr>
          <a:lstStyle/>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الاستمراريّة: إنّ عمليّة التخطيط عمليّة مُتواصِلة المراحل، والحلقات، حيث يُراعى في التخطيط أن يكون مُستجيباً للتغيُّرات، والتقدُّم الذي يحدث في المجتمع بشكل دائم. </a:t>
            </a:r>
            <a:endParaRPr lang="en-GB"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endPar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الوضوح والدقّة: تتميّز الخطّة الجيّدة بكونها دقيقة، وواضحة لا غبار عليها؛ وذلك ليسهلَ تحقيقها، حيث إنّ الخطّة المُتشعِّبة، وغير الواضحة تواجه صعوبات، وعقبات في عمليّة تحقيقها. </a:t>
            </a:r>
            <a:endParaRPr lang="en-GB"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endPar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توفُّر البدائل: قد تواجه الخطّة عند تنفيذها أموراً مُفاجِئة، وغير مُتوقَّعة، حيث لا بُدّ من توفُّر البديل، وجاهزيّته، علماً بأنّ البدائل قد تكون إمّا خطّة بديلة، أو وسيلة، وطريقة بديلة، أو إمكانات بديلة.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9023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2269334"/>
            <a:ext cx="10369151" cy="2027606"/>
          </a:xfrm>
          <a:prstGeom prst="rect">
            <a:avLst/>
          </a:prstGeom>
          <a:noFill/>
        </p:spPr>
        <p:txBody>
          <a:bodyPr wrap="square" rtlCol="0">
            <a:spAutoFit/>
          </a:bodyPr>
          <a:lstStyle/>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المرونة: التخطيط المَرِن يستجيب للتغيُّرات، والمواقف التي تحدث أثناء التخطيط، ويسمح بالتعديلات؛ لمواجهة هذه المواقف، والتغيُّرات؛ حيث إنّه من المُمكن ظهور حالات جديدة قد تتطلَّب تعديل الخطّة، أو إجراء بعض التغييرات عليها. </a:t>
            </a:r>
            <a:endParaRPr lang="en-GB"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endPar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endParaRP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التوقُّع: تهتمّ عمليّة التخطيط بوَضع خطّة للمستقبل؛ إذ لا بُدّ على الجهة المسؤولة عن وضع الخطّة من أن تكون لديها المقدرة على التنبُّؤ في المستقبل، وتوقُّع ما يمكن أن يحدث فيه من أحداث.</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0600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1463288"/>
            <a:ext cx="10441160" cy="3801425"/>
          </a:xfrm>
          <a:prstGeom prst="rect">
            <a:avLst/>
          </a:prstGeom>
          <a:noFill/>
        </p:spPr>
        <p:txBody>
          <a:bodyPr wrap="square" rtlCol="0">
            <a:spAutoFit/>
          </a:bodyPr>
          <a:lstStyle/>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ملخص المحاضرة: عند وضع الخطة  فإنها لابد وان توضع في إطار الإجابة على التساؤلات التالية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•ماذا ؟ ويقصد به تحديد الأهداف المطلوب تحقيقها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•من ؟ ويقصد بها تحديد المجموعات المستهدفة أو المستفيدين من نتائج هذه الأهداف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•ولماذا ؟ ويقصد بها شرعية إنجاز هذه الأهداف، وأثارها الإيجابية أو القيمة المضافة التي ستحدثها نتائج هذه الأهداف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•وكيف ؟ ويقصد بها السياسات الإجرائية وطرق العمل والإجراءات اللازم إتباعها وصولا إلى هذه الأهداف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•وبكم ؟ ويقصد بها تكلفة تحقيق هذه الأهداف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•وفي أي وقت ؟ ويقصد به المدى الزمني الذي سيتم فيه تحقيق الأهداف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•وبأي معايير سيتم الحكم على النتائج ؟ ويقصد به محددات ومستويات ومواصفات النتائج، والتي سيتم أساسها قبول أو رفض أو تعديل هذه النتائج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2836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6089" y="110333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8152" y="2972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2</a:t>
            </a:r>
            <a:endParaRPr lang="en-US" sz="6000" dirty="0">
              <a:ea typeface="Roboto Light" panose="02000000000000000000" pitchFamily="2" charset="0"/>
            </a:endParaRPr>
          </a:p>
        </p:txBody>
      </p:sp>
      <p:sp>
        <p:nvSpPr>
          <p:cNvPr id="48" name="TextBox 47"/>
          <p:cNvSpPr txBox="1"/>
          <p:nvPr/>
        </p:nvSpPr>
        <p:spPr>
          <a:xfrm>
            <a:off x="767408" y="1463288"/>
            <a:ext cx="10441160" cy="1178143"/>
          </a:xfrm>
          <a:prstGeom prst="rect">
            <a:avLst/>
          </a:prstGeom>
          <a:noFill/>
        </p:spPr>
        <p:txBody>
          <a:bodyPr wrap="square" rtlCol="0">
            <a:spAutoFit/>
          </a:bodyPr>
          <a:lstStyle/>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مصادر المحاضرة: الرجاء الاطلاع على المصادر التالية</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1- التخطيط التربوي المعاصر، صالح أحمد </a:t>
            </a:r>
            <a:r>
              <a:rPr lang="ar-SA" sz="1600" b="1" dirty="0" err="1">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عبابنه</a:t>
            </a: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 دار المسيرة، 2015 ، ط،1 .</a:t>
            </a:r>
          </a:p>
          <a:p>
            <a:pPr algn="just" rtl="1">
              <a:lnSpc>
                <a:spcPct val="115000"/>
              </a:lnSpc>
              <a:spcAft>
                <a:spcPts val="1000"/>
              </a:spcAft>
            </a:pPr>
            <a:r>
              <a:rPr lang="ar-SA" sz="16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2- الخطيط للتنمية المستدامة، محمد مخلص، حامد الشراري، دار ابن رشد، الرياض، 2023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8764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40968"/>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1847e65fbe18533a4345b17285c3cf1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81ef90392756b9808ef1249c6f6c8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74D31D-A0C4-40D0-9680-2EF21A12539B}"/>
</file>

<file path=customXml/itemProps2.xml><?xml version="1.0" encoding="utf-8"?>
<ds:datastoreItem xmlns:ds="http://schemas.openxmlformats.org/officeDocument/2006/customXml" ds:itemID="{FECF6F21-1FB2-492E-901B-E8CAF749E158}"/>
</file>

<file path=customXml/itemProps3.xml><?xml version="1.0" encoding="utf-8"?>
<ds:datastoreItem xmlns:ds="http://schemas.openxmlformats.org/officeDocument/2006/customXml" ds:itemID="{AB5AAB27-3B6A-4274-AC77-5AC6445E8577}"/>
</file>

<file path=docProps/app.xml><?xml version="1.0" encoding="utf-8"?>
<Properties xmlns="http://schemas.openxmlformats.org/officeDocument/2006/extended-properties" xmlns:vt="http://schemas.openxmlformats.org/officeDocument/2006/docPropsVTypes">
  <TotalTime>2459</TotalTime>
  <Words>3699</Words>
  <Application>Microsoft Office PowerPoint</Application>
  <PresentationFormat>Widescreen</PresentationFormat>
  <Paragraphs>277</Paragraphs>
  <Slides>39</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Times New Roman</vt:lpstr>
      <vt:lpstr>Tajawal Medium</vt:lpstr>
      <vt:lpstr>Simplified Arabic</vt:lpstr>
      <vt:lpstr>Alexandria</vt:lpstr>
      <vt:lpstr>Calibri</vt:lpstr>
      <vt:lpstr>Arial</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 Mohammed</cp:lastModifiedBy>
  <cp:revision>254</cp:revision>
  <dcterms:created xsi:type="dcterms:W3CDTF">2023-04-29T09:08:23Z</dcterms:created>
  <dcterms:modified xsi:type="dcterms:W3CDTF">2026-01-12T12:23:50Z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