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0"/>
  </p:notesMasterIdLst>
  <p:sldIdLst>
    <p:sldId id="536" r:id="rId5"/>
    <p:sldId id="577" r:id="rId6"/>
    <p:sldId id="544" r:id="rId7"/>
    <p:sldId id="545" r:id="rId8"/>
    <p:sldId id="533" r:id="rId9"/>
    <p:sldId id="537" r:id="rId10"/>
    <p:sldId id="546" r:id="rId11"/>
    <p:sldId id="547" r:id="rId12"/>
    <p:sldId id="551" r:id="rId13"/>
    <p:sldId id="548" r:id="rId14"/>
    <p:sldId id="549" r:id="rId15"/>
    <p:sldId id="552" r:id="rId16"/>
    <p:sldId id="554" r:id="rId17"/>
    <p:sldId id="553" r:id="rId18"/>
    <p:sldId id="550" r:id="rId19"/>
    <p:sldId id="555" r:id="rId20"/>
    <p:sldId id="558" r:id="rId21"/>
    <p:sldId id="559" r:id="rId22"/>
    <p:sldId id="534" r:id="rId23"/>
    <p:sldId id="535" r:id="rId24"/>
    <p:sldId id="557" r:id="rId25"/>
    <p:sldId id="560" r:id="rId26"/>
    <p:sldId id="579" r:id="rId27"/>
    <p:sldId id="538" r:id="rId28"/>
    <p:sldId id="539" r:id="rId29"/>
    <p:sldId id="562" r:id="rId30"/>
    <p:sldId id="563" r:id="rId31"/>
    <p:sldId id="556" r:id="rId32"/>
    <p:sldId id="564" r:id="rId33"/>
    <p:sldId id="566" r:id="rId34"/>
    <p:sldId id="567" r:id="rId35"/>
    <p:sldId id="540" r:id="rId36"/>
    <p:sldId id="542" r:id="rId37"/>
    <p:sldId id="569" r:id="rId38"/>
    <p:sldId id="570" r:id="rId39"/>
    <p:sldId id="561" r:id="rId40"/>
    <p:sldId id="571" r:id="rId41"/>
    <p:sldId id="572" r:id="rId42"/>
    <p:sldId id="574" r:id="rId43"/>
    <p:sldId id="573" r:id="rId44"/>
    <p:sldId id="568" r:id="rId45"/>
    <p:sldId id="575" r:id="rId46"/>
    <p:sldId id="576" r:id="rId47"/>
    <p:sldId id="578"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36"/>
            <p14:sldId id="577"/>
            <p14:sldId id="544"/>
            <p14:sldId id="545"/>
            <p14:sldId id="533"/>
            <p14:sldId id="537"/>
            <p14:sldId id="546"/>
            <p14:sldId id="547"/>
            <p14:sldId id="551"/>
            <p14:sldId id="548"/>
            <p14:sldId id="549"/>
            <p14:sldId id="552"/>
            <p14:sldId id="554"/>
            <p14:sldId id="553"/>
            <p14:sldId id="550"/>
            <p14:sldId id="555"/>
            <p14:sldId id="558"/>
            <p14:sldId id="559"/>
            <p14:sldId id="534"/>
            <p14:sldId id="535"/>
            <p14:sldId id="557"/>
            <p14:sldId id="560"/>
            <p14:sldId id="579"/>
            <p14:sldId id="538"/>
            <p14:sldId id="539"/>
            <p14:sldId id="562"/>
            <p14:sldId id="563"/>
            <p14:sldId id="556"/>
            <p14:sldId id="564"/>
            <p14:sldId id="566"/>
            <p14:sldId id="567"/>
            <p14:sldId id="540"/>
            <p14:sldId id="542"/>
            <p14:sldId id="569"/>
            <p14:sldId id="570"/>
            <p14:sldId id="561"/>
            <p14:sldId id="571"/>
            <p14:sldId id="572"/>
            <p14:sldId id="574"/>
            <p14:sldId id="573"/>
            <p14:sldId id="568"/>
            <p14:sldId id="575"/>
            <p14:sldId id="576"/>
            <p14:sldId id="57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000000"/>
    <a:srgbClr val="FFD200"/>
    <a:srgbClr val="203E5F"/>
    <a:srgbClr val="F58221"/>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279" autoAdjust="0"/>
    <p:restoredTop sz="91985" autoAdjust="0"/>
  </p:normalViewPr>
  <p:slideViewPr>
    <p:cSldViewPr snapToGrid="0">
      <p:cViewPr varScale="1">
        <p:scale>
          <a:sx n="67" d="100"/>
          <a:sy n="67" d="100"/>
        </p:scale>
        <p:origin x="768" y="78"/>
      </p:cViewPr>
      <p:guideLst/>
    </p:cSldViewPr>
  </p:slideViewPr>
  <p:outlineViewPr>
    <p:cViewPr>
      <p:scale>
        <a:sx n="33" d="100"/>
        <a:sy n="33" d="100"/>
      </p:scale>
      <p:origin x="0" y="-4380"/>
    </p:cViewPr>
  </p:outlineViewPr>
  <p:notesTextViewPr>
    <p:cViewPr>
      <p:scale>
        <a:sx n="1" d="1"/>
        <a:sy n="1" d="1"/>
      </p:scale>
      <p:origin x="0" y="0"/>
    </p:cViewPr>
  </p:notesTextViewPr>
  <p:sorterViewPr>
    <p:cViewPr>
      <p:scale>
        <a:sx n="100" d="100"/>
        <a:sy n="100" d="100"/>
      </p:scale>
      <p:origin x="0" y="-13752"/>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presProps" Target="presProps.xml"/><Relationship Id="rId121" Type="http://schemas.microsoft.com/office/2015/10/relationships/revisionInfo" Target="revisionInfo.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4083D61-D244-44F2-8E74-7EB903423977}"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MY"/>
        </a:p>
      </dgm:t>
    </dgm:pt>
    <dgm:pt modelId="{50E72106-4D38-45D3-9426-36E667D5E49F}">
      <dgm:prSet phldrT="[Text]" custT="1">
        <dgm:style>
          <a:lnRef idx="1">
            <a:schemeClr val="accent5"/>
          </a:lnRef>
          <a:fillRef idx="2">
            <a:schemeClr val="accent5"/>
          </a:fillRef>
          <a:effectRef idx="1">
            <a:schemeClr val="accent5"/>
          </a:effectRef>
          <a:fontRef idx="minor">
            <a:schemeClr val="dk1"/>
          </a:fontRef>
        </dgm:style>
      </dgm:prSet>
      <dgm:spPr/>
      <dgm:t>
        <a:bodyPr/>
        <a:lstStyle/>
        <a:p>
          <a:pPr algn="r" rtl="1"/>
          <a:r>
            <a:rPr lang="ar-EG" sz="3200" b="1" kern="1200" dirty="0" smtClean="0">
              <a:solidFill>
                <a:schemeClr val="tx1"/>
              </a:solidFill>
              <a:latin typeface="Calibri" panose="020F0502020204030204" pitchFamily="34" charset="0"/>
              <a:ea typeface="+mn-ea"/>
              <a:cs typeface="Calibri" panose="020F0502020204030204" pitchFamily="34" charset="0"/>
            </a:rPr>
            <a:t>زيادة عائدات المبيعات والتسويق</a:t>
          </a:r>
          <a:endParaRPr lang="en-MY" sz="3200" b="1" kern="1200" dirty="0">
            <a:solidFill>
              <a:schemeClr val="tx1"/>
            </a:solidFill>
            <a:latin typeface="Calibri" panose="020F0502020204030204" pitchFamily="34" charset="0"/>
            <a:ea typeface="+mn-ea"/>
            <a:cs typeface="Calibri" panose="020F0502020204030204" pitchFamily="34" charset="0"/>
          </a:endParaRPr>
        </a:p>
      </dgm:t>
    </dgm:pt>
    <dgm:pt modelId="{83FD02AB-421F-48AD-8365-9E5027281FC7}" type="parTrans" cxnId="{CEC82229-4466-4ED6-B226-1F0C74C6B4FF}">
      <dgm:prSet/>
      <dgm:spPr/>
      <dgm:t>
        <a:bodyPr/>
        <a:lstStyle/>
        <a:p>
          <a:endParaRPr lang="en-MY"/>
        </a:p>
      </dgm:t>
    </dgm:pt>
    <dgm:pt modelId="{B418A0B5-1AAA-4998-8E64-5B7AD74402B2}" type="sibTrans" cxnId="{CEC82229-4466-4ED6-B226-1F0C74C6B4FF}">
      <dgm:prSet/>
      <dgm:spPr/>
      <dgm:t>
        <a:bodyPr/>
        <a:lstStyle/>
        <a:p>
          <a:endParaRPr lang="en-MY"/>
        </a:p>
      </dgm:t>
    </dgm:pt>
    <dgm:pt modelId="{369670B7-6501-43D2-AD98-6DBAF468672F}">
      <dgm:prSet phldrT="[Text]" custT="1">
        <dgm:style>
          <a:lnRef idx="1">
            <a:schemeClr val="accent6"/>
          </a:lnRef>
          <a:fillRef idx="2">
            <a:schemeClr val="accent6"/>
          </a:fillRef>
          <a:effectRef idx="1">
            <a:schemeClr val="accent6"/>
          </a:effectRef>
          <a:fontRef idx="minor">
            <a:schemeClr val="dk1"/>
          </a:fontRef>
        </dgm:style>
      </dgm:prSet>
      <dgm:spPr/>
      <dgm:t>
        <a:bodyPr/>
        <a:lstStyle/>
        <a:p>
          <a:pPr algn="r" rtl="1"/>
          <a:r>
            <a:rPr lang="ar-EG" sz="3200" b="1" kern="1200" dirty="0" smtClean="0">
              <a:solidFill>
                <a:schemeClr val="tx1"/>
              </a:solidFill>
              <a:latin typeface="Calibri" panose="020F0502020204030204" pitchFamily="34" charset="0"/>
              <a:ea typeface="+mn-ea"/>
              <a:cs typeface="Calibri" panose="020F0502020204030204" pitchFamily="34" charset="0"/>
            </a:rPr>
            <a:t>المساعده في خفض التكاليف</a:t>
          </a:r>
          <a:endParaRPr lang="en-MY" sz="3200" b="1" kern="1200" dirty="0">
            <a:solidFill>
              <a:schemeClr val="tx1"/>
            </a:solidFill>
            <a:latin typeface="Calibri" panose="020F0502020204030204" pitchFamily="34" charset="0"/>
            <a:ea typeface="+mn-ea"/>
            <a:cs typeface="Calibri" panose="020F0502020204030204" pitchFamily="34" charset="0"/>
          </a:endParaRPr>
        </a:p>
      </dgm:t>
    </dgm:pt>
    <dgm:pt modelId="{CE8B1703-CD8B-4AA7-A798-8A5F8ABD9A19}" type="parTrans" cxnId="{0C8DD01D-A926-41A6-B6E1-0EA712943670}">
      <dgm:prSet/>
      <dgm:spPr/>
      <dgm:t>
        <a:bodyPr/>
        <a:lstStyle/>
        <a:p>
          <a:endParaRPr lang="en-MY"/>
        </a:p>
      </dgm:t>
    </dgm:pt>
    <dgm:pt modelId="{EFA4A37B-E121-436B-A5F5-734184B2F83E}" type="sibTrans" cxnId="{0C8DD01D-A926-41A6-B6E1-0EA712943670}">
      <dgm:prSet/>
      <dgm:spPr/>
      <dgm:t>
        <a:bodyPr/>
        <a:lstStyle/>
        <a:p>
          <a:endParaRPr lang="en-MY"/>
        </a:p>
      </dgm:t>
    </dgm:pt>
    <dgm:pt modelId="{51E7EF90-B993-4499-B585-B4361C3FEC62}">
      <dgm:prSet phldrT="[Text]" custT="1">
        <dgm:style>
          <a:lnRef idx="1">
            <a:schemeClr val="accent4"/>
          </a:lnRef>
          <a:fillRef idx="2">
            <a:schemeClr val="accent4"/>
          </a:fillRef>
          <a:effectRef idx="1">
            <a:schemeClr val="accent4"/>
          </a:effectRef>
          <a:fontRef idx="minor">
            <a:schemeClr val="dk1"/>
          </a:fontRef>
        </dgm:style>
      </dgm:prSet>
      <dgm:spPr/>
      <dgm:t>
        <a:bodyPr/>
        <a:lstStyle/>
        <a:p>
          <a:pPr algn="r" rtl="1"/>
          <a:r>
            <a:rPr lang="ar-EG" sz="3200" b="1" kern="1200" dirty="0" smtClean="0">
              <a:solidFill>
                <a:schemeClr val="tx1"/>
              </a:solidFill>
              <a:latin typeface="Calibri" panose="020F0502020204030204" pitchFamily="34" charset="0"/>
              <a:ea typeface="+mn-ea"/>
              <a:cs typeface="Calibri" panose="020F0502020204030204" pitchFamily="34" charset="0"/>
            </a:rPr>
            <a:t>التواصل مع العملاء الحاليين والعملاء المتوقّعين</a:t>
          </a:r>
          <a:endParaRPr lang="en-MY" sz="3200" b="1" kern="1200" dirty="0">
            <a:solidFill>
              <a:schemeClr val="tx1"/>
            </a:solidFill>
            <a:latin typeface="Calibri" panose="020F0502020204030204" pitchFamily="34" charset="0"/>
            <a:ea typeface="+mn-ea"/>
            <a:cs typeface="Calibri" panose="020F0502020204030204" pitchFamily="34" charset="0"/>
          </a:endParaRPr>
        </a:p>
      </dgm:t>
    </dgm:pt>
    <dgm:pt modelId="{86B63086-5CFF-47CC-B98F-A1584D0A62E6}" type="sibTrans" cxnId="{8CC0A505-2834-4CFD-89F6-6E488CDBABF6}">
      <dgm:prSet/>
      <dgm:spPr/>
      <dgm:t>
        <a:bodyPr/>
        <a:lstStyle/>
        <a:p>
          <a:endParaRPr lang="en-MY"/>
        </a:p>
      </dgm:t>
    </dgm:pt>
    <dgm:pt modelId="{D790C1D5-41F5-416F-BA80-07E4CBEE6AEA}" type="parTrans" cxnId="{8CC0A505-2834-4CFD-89F6-6E488CDBABF6}">
      <dgm:prSet/>
      <dgm:spPr/>
      <dgm:t>
        <a:bodyPr/>
        <a:lstStyle/>
        <a:p>
          <a:endParaRPr lang="en-MY"/>
        </a:p>
      </dgm:t>
    </dgm:pt>
    <dgm:pt modelId="{2CB06C41-FFDB-470D-92B9-931831EBA11F}" type="pres">
      <dgm:prSet presAssocID="{B4083D61-D244-44F2-8E74-7EB903423977}" presName="Name0" presStyleCnt="0">
        <dgm:presLayoutVars>
          <dgm:chMax val="7"/>
          <dgm:chPref val="7"/>
          <dgm:dir/>
        </dgm:presLayoutVars>
      </dgm:prSet>
      <dgm:spPr/>
      <dgm:t>
        <a:bodyPr/>
        <a:lstStyle/>
        <a:p>
          <a:endParaRPr lang="en-MY"/>
        </a:p>
      </dgm:t>
    </dgm:pt>
    <dgm:pt modelId="{A3DB1671-759C-4860-A1C6-A43B9B5FCA2E}" type="pres">
      <dgm:prSet presAssocID="{B4083D61-D244-44F2-8E74-7EB903423977}" presName="Name1" presStyleCnt="0"/>
      <dgm:spPr/>
    </dgm:pt>
    <dgm:pt modelId="{49799974-F6F3-4BFD-96EA-D9D0538B2509}" type="pres">
      <dgm:prSet presAssocID="{B4083D61-D244-44F2-8E74-7EB903423977}" presName="cycle" presStyleCnt="0"/>
      <dgm:spPr/>
    </dgm:pt>
    <dgm:pt modelId="{DB83489C-3D81-442A-9396-EDBCC5DD2AF5}" type="pres">
      <dgm:prSet presAssocID="{B4083D61-D244-44F2-8E74-7EB903423977}" presName="srcNode" presStyleLbl="node1" presStyleIdx="0" presStyleCnt="3"/>
      <dgm:spPr/>
    </dgm:pt>
    <dgm:pt modelId="{6CA1AF04-C031-4823-8F4E-16A4BA7D0679}" type="pres">
      <dgm:prSet presAssocID="{B4083D61-D244-44F2-8E74-7EB903423977}" presName="conn" presStyleLbl="parChTrans1D2" presStyleIdx="0" presStyleCnt="1"/>
      <dgm:spPr/>
      <dgm:t>
        <a:bodyPr/>
        <a:lstStyle/>
        <a:p>
          <a:endParaRPr lang="en-MY"/>
        </a:p>
      </dgm:t>
    </dgm:pt>
    <dgm:pt modelId="{765AAF52-6BE9-43AB-A91C-F0F5C04C2EAA}" type="pres">
      <dgm:prSet presAssocID="{B4083D61-D244-44F2-8E74-7EB903423977}" presName="extraNode" presStyleLbl="node1" presStyleIdx="0" presStyleCnt="3"/>
      <dgm:spPr/>
    </dgm:pt>
    <dgm:pt modelId="{29522290-DE40-40BF-B8BC-08C9BEE20EF9}" type="pres">
      <dgm:prSet presAssocID="{B4083D61-D244-44F2-8E74-7EB903423977}" presName="dstNode" presStyleLbl="node1" presStyleIdx="0" presStyleCnt="3"/>
      <dgm:spPr/>
    </dgm:pt>
    <dgm:pt modelId="{59EB15C3-7BA9-4F8F-90ED-296A9EC740B2}" type="pres">
      <dgm:prSet presAssocID="{51E7EF90-B993-4499-B585-B4361C3FEC62}" presName="text_1" presStyleLbl="node1" presStyleIdx="0" presStyleCnt="3" custScaleY="153441">
        <dgm:presLayoutVars>
          <dgm:bulletEnabled val="1"/>
        </dgm:presLayoutVars>
      </dgm:prSet>
      <dgm:spPr/>
      <dgm:t>
        <a:bodyPr/>
        <a:lstStyle/>
        <a:p>
          <a:endParaRPr lang="en-MY"/>
        </a:p>
      </dgm:t>
    </dgm:pt>
    <dgm:pt modelId="{B0556B44-2C95-4725-870F-E61F30899B78}" type="pres">
      <dgm:prSet presAssocID="{51E7EF90-B993-4499-B585-B4361C3FEC62}" presName="accent_1" presStyleCnt="0"/>
      <dgm:spPr/>
    </dgm:pt>
    <dgm:pt modelId="{1DCC4A42-0910-4AFB-BE97-8D903C99DE8A}" type="pres">
      <dgm:prSet presAssocID="{51E7EF90-B993-4499-B585-B4361C3FEC62}" presName="accentRepeatNode" presStyleLbl="solidFgAcc1" presStyleIdx="0" presStyleCnt="3"/>
      <dgm:spPr/>
    </dgm:pt>
    <dgm:pt modelId="{87C29C9B-4181-41E2-999C-207CCB125DFF}" type="pres">
      <dgm:prSet presAssocID="{50E72106-4D38-45D3-9426-36E667D5E49F}" presName="text_2" presStyleLbl="node1" presStyleIdx="1" presStyleCnt="3">
        <dgm:presLayoutVars>
          <dgm:bulletEnabled val="1"/>
        </dgm:presLayoutVars>
      </dgm:prSet>
      <dgm:spPr/>
      <dgm:t>
        <a:bodyPr/>
        <a:lstStyle/>
        <a:p>
          <a:endParaRPr lang="en-MY"/>
        </a:p>
      </dgm:t>
    </dgm:pt>
    <dgm:pt modelId="{FFC1AFCC-0E1C-4EAE-A2CC-5CBBD41F66CC}" type="pres">
      <dgm:prSet presAssocID="{50E72106-4D38-45D3-9426-36E667D5E49F}" presName="accent_2" presStyleCnt="0"/>
      <dgm:spPr/>
    </dgm:pt>
    <dgm:pt modelId="{39250DA6-9E42-4334-BE92-B5C8E08E4310}" type="pres">
      <dgm:prSet presAssocID="{50E72106-4D38-45D3-9426-36E667D5E49F}" presName="accentRepeatNode" presStyleLbl="solidFgAcc1" presStyleIdx="1" presStyleCnt="3"/>
      <dgm:spPr/>
    </dgm:pt>
    <dgm:pt modelId="{9BBBB77F-F04E-4FEF-9D89-E3CB3FC81516}" type="pres">
      <dgm:prSet presAssocID="{369670B7-6501-43D2-AD98-6DBAF468672F}" presName="text_3" presStyleLbl="node1" presStyleIdx="2" presStyleCnt="3">
        <dgm:presLayoutVars>
          <dgm:bulletEnabled val="1"/>
        </dgm:presLayoutVars>
      </dgm:prSet>
      <dgm:spPr/>
      <dgm:t>
        <a:bodyPr/>
        <a:lstStyle/>
        <a:p>
          <a:endParaRPr lang="en-MY"/>
        </a:p>
      </dgm:t>
    </dgm:pt>
    <dgm:pt modelId="{A609A55D-25E5-4E71-9D7F-626DF451D43E}" type="pres">
      <dgm:prSet presAssocID="{369670B7-6501-43D2-AD98-6DBAF468672F}" presName="accent_3" presStyleCnt="0"/>
      <dgm:spPr/>
    </dgm:pt>
    <dgm:pt modelId="{024C6B3D-369C-4DFC-AFFD-B786A167B183}" type="pres">
      <dgm:prSet presAssocID="{369670B7-6501-43D2-AD98-6DBAF468672F}" presName="accentRepeatNode" presStyleLbl="solidFgAcc1" presStyleIdx="2" presStyleCnt="3"/>
      <dgm:spPr/>
    </dgm:pt>
  </dgm:ptLst>
  <dgm:cxnLst>
    <dgm:cxn modelId="{3B57FA43-653A-4CEE-AB5F-8589B58A6538}" type="presOf" srcId="{369670B7-6501-43D2-AD98-6DBAF468672F}" destId="{9BBBB77F-F04E-4FEF-9D89-E3CB3FC81516}" srcOrd="0" destOrd="0" presId="urn:microsoft.com/office/officeart/2008/layout/VerticalCurvedList"/>
    <dgm:cxn modelId="{8CC0A505-2834-4CFD-89F6-6E488CDBABF6}" srcId="{B4083D61-D244-44F2-8E74-7EB903423977}" destId="{51E7EF90-B993-4499-B585-B4361C3FEC62}" srcOrd="0" destOrd="0" parTransId="{D790C1D5-41F5-416F-BA80-07E4CBEE6AEA}" sibTransId="{86B63086-5CFF-47CC-B98F-A1584D0A62E6}"/>
    <dgm:cxn modelId="{92CD1AF5-DA75-4C0E-935F-7D657E0B3F81}" type="presOf" srcId="{86B63086-5CFF-47CC-B98F-A1584D0A62E6}" destId="{6CA1AF04-C031-4823-8F4E-16A4BA7D0679}" srcOrd="0" destOrd="0" presId="urn:microsoft.com/office/officeart/2008/layout/VerticalCurvedList"/>
    <dgm:cxn modelId="{85DC76E8-0ED2-45DD-8E59-8E83A7CFD53C}" type="presOf" srcId="{51E7EF90-B993-4499-B585-B4361C3FEC62}" destId="{59EB15C3-7BA9-4F8F-90ED-296A9EC740B2}" srcOrd="0" destOrd="0" presId="urn:microsoft.com/office/officeart/2008/layout/VerticalCurvedList"/>
    <dgm:cxn modelId="{CEC82229-4466-4ED6-B226-1F0C74C6B4FF}" srcId="{B4083D61-D244-44F2-8E74-7EB903423977}" destId="{50E72106-4D38-45D3-9426-36E667D5E49F}" srcOrd="1" destOrd="0" parTransId="{83FD02AB-421F-48AD-8365-9E5027281FC7}" sibTransId="{B418A0B5-1AAA-4998-8E64-5B7AD74402B2}"/>
    <dgm:cxn modelId="{A10AA7C0-7DFC-48A3-A6C9-2F6F84B2423D}" type="presOf" srcId="{B4083D61-D244-44F2-8E74-7EB903423977}" destId="{2CB06C41-FFDB-470D-92B9-931831EBA11F}" srcOrd="0" destOrd="0" presId="urn:microsoft.com/office/officeart/2008/layout/VerticalCurvedList"/>
    <dgm:cxn modelId="{0C8DD01D-A926-41A6-B6E1-0EA712943670}" srcId="{B4083D61-D244-44F2-8E74-7EB903423977}" destId="{369670B7-6501-43D2-AD98-6DBAF468672F}" srcOrd="2" destOrd="0" parTransId="{CE8B1703-CD8B-4AA7-A798-8A5F8ABD9A19}" sibTransId="{EFA4A37B-E121-436B-A5F5-734184B2F83E}"/>
    <dgm:cxn modelId="{3DD72C3B-6E7B-4C48-83B9-335229A50F08}" type="presOf" srcId="{50E72106-4D38-45D3-9426-36E667D5E49F}" destId="{87C29C9B-4181-41E2-999C-207CCB125DFF}" srcOrd="0" destOrd="0" presId="urn:microsoft.com/office/officeart/2008/layout/VerticalCurvedList"/>
    <dgm:cxn modelId="{E680E402-E3CC-4936-934C-14566E4B7ABC}" type="presParOf" srcId="{2CB06C41-FFDB-470D-92B9-931831EBA11F}" destId="{A3DB1671-759C-4860-A1C6-A43B9B5FCA2E}" srcOrd="0" destOrd="0" presId="urn:microsoft.com/office/officeart/2008/layout/VerticalCurvedList"/>
    <dgm:cxn modelId="{73AB6667-FEBB-4E47-A3B0-181117805238}" type="presParOf" srcId="{A3DB1671-759C-4860-A1C6-A43B9B5FCA2E}" destId="{49799974-F6F3-4BFD-96EA-D9D0538B2509}" srcOrd="0" destOrd="0" presId="urn:microsoft.com/office/officeart/2008/layout/VerticalCurvedList"/>
    <dgm:cxn modelId="{A22B7CCC-F5F2-4386-9CB3-675EE5EFB3F1}" type="presParOf" srcId="{49799974-F6F3-4BFD-96EA-D9D0538B2509}" destId="{DB83489C-3D81-442A-9396-EDBCC5DD2AF5}" srcOrd="0" destOrd="0" presId="urn:microsoft.com/office/officeart/2008/layout/VerticalCurvedList"/>
    <dgm:cxn modelId="{6FAEBE70-DF29-4C4A-A09C-79C08840BBBB}" type="presParOf" srcId="{49799974-F6F3-4BFD-96EA-D9D0538B2509}" destId="{6CA1AF04-C031-4823-8F4E-16A4BA7D0679}" srcOrd="1" destOrd="0" presId="urn:microsoft.com/office/officeart/2008/layout/VerticalCurvedList"/>
    <dgm:cxn modelId="{7854C678-2CC8-4678-9634-68E3756B0DE3}" type="presParOf" srcId="{49799974-F6F3-4BFD-96EA-D9D0538B2509}" destId="{765AAF52-6BE9-43AB-A91C-F0F5C04C2EAA}" srcOrd="2" destOrd="0" presId="urn:microsoft.com/office/officeart/2008/layout/VerticalCurvedList"/>
    <dgm:cxn modelId="{CA5BE14D-F9AC-4FE4-B7D3-09C7B7F56421}" type="presParOf" srcId="{49799974-F6F3-4BFD-96EA-D9D0538B2509}" destId="{29522290-DE40-40BF-B8BC-08C9BEE20EF9}" srcOrd="3" destOrd="0" presId="urn:microsoft.com/office/officeart/2008/layout/VerticalCurvedList"/>
    <dgm:cxn modelId="{BE8D44B2-161E-4D82-9CFF-83404024A7D6}" type="presParOf" srcId="{A3DB1671-759C-4860-A1C6-A43B9B5FCA2E}" destId="{59EB15C3-7BA9-4F8F-90ED-296A9EC740B2}" srcOrd="1" destOrd="0" presId="urn:microsoft.com/office/officeart/2008/layout/VerticalCurvedList"/>
    <dgm:cxn modelId="{0B84F970-D893-4F24-834F-A2E879474CA0}" type="presParOf" srcId="{A3DB1671-759C-4860-A1C6-A43B9B5FCA2E}" destId="{B0556B44-2C95-4725-870F-E61F30899B78}" srcOrd="2" destOrd="0" presId="urn:microsoft.com/office/officeart/2008/layout/VerticalCurvedList"/>
    <dgm:cxn modelId="{456811FA-3134-40CF-B2F2-C4DE298272B3}" type="presParOf" srcId="{B0556B44-2C95-4725-870F-E61F30899B78}" destId="{1DCC4A42-0910-4AFB-BE97-8D903C99DE8A}" srcOrd="0" destOrd="0" presId="urn:microsoft.com/office/officeart/2008/layout/VerticalCurvedList"/>
    <dgm:cxn modelId="{D87A457D-74B4-4417-B8F0-4187229B1C9A}" type="presParOf" srcId="{A3DB1671-759C-4860-A1C6-A43B9B5FCA2E}" destId="{87C29C9B-4181-41E2-999C-207CCB125DFF}" srcOrd="3" destOrd="0" presId="urn:microsoft.com/office/officeart/2008/layout/VerticalCurvedList"/>
    <dgm:cxn modelId="{038009D5-7FFF-40D9-9C25-DC49B5202F72}" type="presParOf" srcId="{A3DB1671-759C-4860-A1C6-A43B9B5FCA2E}" destId="{FFC1AFCC-0E1C-4EAE-A2CC-5CBBD41F66CC}" srcOrd="4" destOrd="0" presId="urn:microsoft.com/office/officeart/2008/layout/VerticalCurvedList"/>
    <dgm:cxn modelId="{1A3B9AB2-9716-4A49-9C3E-2B78E9F742D3}" type="presParOf" srcId="{FFC1AFCC-0E1C-4EAE-A2CC-5CBBD41F66CC}" destId="{39250DA6-9E42-4334-BE92-B5C8E08E4310}" srcOrd="0" destOrd="0" presId="urn:microsoft.com/office/officeart/2008/layout/VerticalCurvedList"/>
    <dgm:cxn modelId="{384E512B-20CF-4112-8412-DF5A389A6D1A}" type="presParOf" srcId="{A3DB1671-759C-4860-A1C6-A43B9B5FCA2E}" destId="{9BBBB77F-F04E-4FEF-9D89-E3CB3FC81516}" srcOrd="5" destOrd="0" presId="urn:microsoft.com/office/officeart/2008/layout/VerticalCurvedList"/>
    <dgm:cxn modelId="{CAB3F817-57A6-42D7-9C80-0A68E5B5A6AF}" type="presParOf" srcId="{A3DB1671-759C-4860-A1C6-A43B9B5FCA2E}" destId="{A609A55D-25E5-4E71-9D7F-626DF451D43E}" srcOrd="6" destOrd="0" presId="urn:microsoft.com/office/officeart/2008/layout/VerticalCurvedList"/>
    <dgm:cxn modelId="{159B3ECD-FA2F-47E9-A71E-0F39D7177D6C}" type="presParOf" srcId="{A609A55D-25E5-4E71-9D7F-626DF451D43E}" destId="{024C6B3D-369C-4DFC-AFFD-B786A167B183}" srcOrd="0" destOrd="0" presId="urn:microsoft.com/office/officeart/2008/layout/VerticalCurv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6D18825-A0E0-4C77-893A-B672C7508D7A}" type="doc">
      <dgm:prSet loTypeId="urn:microsoft.com/office/officeart/2005/8/layout/pyramid2" loCatId="list" qsTypeId="urn:microsoft.com/office/officeart/2005/8/quickstyle/simple1" qsCatId="simple" csTypeId="urn:microsoft.com/office/officeart/2005/8/colors/accent1_2" csCatId="accent1" phldr="1"/>
      <dgm:spPr/>
    </dgm:pt>
    <dgm:pt modelId="{382B051F-D368-4D47-9D9E-85B38C4C0D15}">
      <dgm:prSet phldrT="[Text]" custT="1"/>
      <dgm:spPr/>
      <dgm:t>
        <a:bodyPr/>
        <a:lstStyle/>
        <a:p>
          <a:r>
            <a:rPr lang="ar-EG" sz="2200" kern="1200" dirty="0" smtClean="0">
              <a:solidFill>
                <a:schemeClr val="tx1"/>
              </a:solidFill>
              <a:latin typeface="Calibri" panose="020F0502020204030204" pitchFamily="34" charset="0"/>
              <a:ea typeface="+mn-ea"/>
              <a:cs typeface="Calibri" panose="020F0502020204030204" pitchFamily="34" charset="0"/>
            </a:rPr>
            <a:t>توفر تحليلات البيانات التسويقية  معلومات مفصلة عن العملاء مما يساعد في تخصيص اتصالات التسويق لجذب العملاء</a:t>
          </a:r>
          <a:endParaRPr lang="en-MY" sz="2200" kern="1200" dirty="0">
            <a:solidFill>
              <a:schemeClr val="tx1"/>
            </a:solidFill>
            <a:latin typeface="Calibri" panose="020F0502020204030204" pitchFamily="34" charset="0"/>
            <a:ea typeface="+mn-ea"/>
            <a:cs typeface="Calibri" panose="020F0502020204030204" pitchFamily="34" charset="0"/>
          </a:endParaRPr>
        </a:p>
      </dgm:t>
    </dgm:pt>
    <dgm:pt modelId="{112AD31F-ED57-4C91-9607-F068DE946D71}" type="parTrans" cxnId="{742B673F-AB60-4D72-9F99-359928385287}">
      <dgm:prSet/>
      <dgm:spPr/>
      <dgm:t>
        <a:bodyPr/>
        <a:lstStyle/>
        <a:p>
          <a:endParaRPr lang="en-MY"/>
        </a:p>
      </dgm:t>
    </dgm:pt>
    <dgm:pt modelId="{6F27DC2B-6A97-4223-8148-71A2D4F63A39}" type="sibTrans" cxnId="{742B673F-AB60-4D72-9F99-359928385287}">
      <dgm:prSet/>
      <dgm:spPr/>
      <dgm:t>
        <a:bodyPr/>
        <a:lstStyle/>
        <a:p>
          <a:endParaRPr lang="en-MY"/>
        </a:p>
      </dgm:t>
    </dgm:pt>
    <dgm:pt modelId="{F6CEAC39-EB86-480B-97E6-1442FFCA3940}">
      <dgm:prSet phldrT="[Text]" custT="1"/>
      <dgm:spPr/>
      <dgm:t>
        <a:bodyPr/>
        <a:lstStyle/>
        <a:p>
          <a:r>
            <a:rPr lang="ar-EG" sz="2200" kern="1200" dirty="0" smtClean="0">
              <a:solidFill>
                <a:schemeClr val="tx1"/>
              </a:solidFill>
              <a:latin typeface="Calibri" panose="020F0502020204030204" pitchFamily="34" charset="0"/>
              <a:ea typeface="+mn-ea"/>
              <a:cs typeface="Calibri" panose="020F0502020204030204" pitchFamily="34" charset="0"/>
            </a:rPr>
            <a:t>تعمل توفر تحليلات البيانات التسويقية  معلومات مفصلة عن العملاء للإعلان المستهدف</a:t>
          </a:r>
          <a:endParaRPr lang="en-MY" sz="2200" kern="1200" dirty="0">
            <a:solidFill>
              <a:schemeClr val="tx1"/>
            </a:solidFill>
            <a:latin typeface="Calibri" panose="020F0502020204030204" pitchFamily="34" charset="0"/>
            <a:ea typeface="+mn-ea"/>
            <a:cs typeface="Calibri" panose="020F0502020204030204" pitchFamily="34" charset="0"/>
          </a:endParaRPr>
        </a:p>
      </dgm:t>
    </dgm:pt>
    <dgm:pt modelId="{6432DC49-8D54-46C8-8372-F13B76A84F21}" type="parTrans" cxnId="{9E641FF2-BF9E-4F0B-AE13-92429FB77B16}">
      <dgm:prSet/>
      <dgm:spPr/>
      <dgm:t>
        <a:bodyPr/>
        <a:lstStyle/>
        <a:p>
          <a:endParaRPr lang="en-MY"/>
        </a:p>
      </dgm:t>
    </dgm:pt>
    <dgm:pt modelId="{5047FB80-FB46-4C33-B294-3DF817314FB7}" type="sibTrans" cxnId="{9E641FF2-BF9E-4F0B-AE13-92429FB77B16}">
      <dgm:prSet/>
      <dgm:spPr/>
      <dgm:t>
        <a:bodyPr/>
        <a:lstStyle/>
        <a:p>
          <a:endParaRPr lang="en-MY"/>
        </a:p>
      </dgm:t>
    </dgm:pt>
    <dgm:pt modelId="{5298CE99-4A06-45A8-958E-57C7500D6615}">
      <dgm:prSet phldrT="[Text]" custT="1"/>
      <dgm:spPr/>
      <dgm:t>
        <a:bodyPr/>
        <a:lstStyle/>
        <a:p>
          <a:r>
            <a:rPr lang="ar-EG" sz="2200" kern="1200" dirty="0" smtClean="0">
              <a:solidFill>
                <a:schemeClr val="tx1"/>
              </a:solidFill>
              <a:latin typeface="Calibri" panose="020F0502020204030204" pitchFamily="34" charset="0"/>
              <a:ea typeface="+mn-ea"/>
              <a:cs typeface="Calibri" panose="020F0502020204030204" pitchFamily="34" charset="0"/>
            </a:rPr>
            <a:t>تعمل تحليلات البيانات التسويقية على تعزيز فعالية الإعلان من خلال كمية المعلومات التي يتم جمعها من تحليلات البيانات</a:t>
          </a:r>
          <a:endParaRPr lang="en-MY" sz="2200" kern="1200" dirty="0">
            <a:solidFill>
              <a:schemeClr val="tx1"/>
            </a:solidFill>
            <a:latin typeface="Calibri" panose="020F0502020204030204" pitchFamily="34" charset="0"/>
            <a:ea typeface="+mn-ea"/>
            <a:cs typeface="Calibri" panose="020F0502020204030204" pitchFamily="34" charset="0"/>
          </a:endParaRPr>
        </a:p>
      </dgm:t>
    </dgm:pt>
    <dgm:pt modelId="{DB72E814-8780-40A5-8328-5BC6D4ECC049}" type="parTrans" cxnId="{0D92C956-26D0-4BF4-B952-B67FECE7F1D4}">
      <dgm:prSet/>
      <dgm:spPr/>
      <dgm:t>
        <a:bodyPr/>
        <a:lstStyle/>
        <a:p>
          <a:endParaRPr lang="en-MY"/>
        </a:p>
      </dgm:t>
    </dgm:pt>
    <dgm:pt modelId="{02678EA8-DC77-4881-AC62-8B1ADBEA6BF2}" type="sibTrans" cxnId="{0D92C956-26D0-4BF4-B952-B67FECE7F1D4}">
      <dgm:prSet/>
      <dgm:spPr/>
      <dgm:t>
        <a:bodyPr/>
        <a:lstStyle/>
        <a:p>
          <a:endParaRPr lang="en-MY"/>
        </a:p>
      </dgm:t>
    </dgm:pt>
    <dgm:pt modelId="{5E011886-A165-4A49-955C-3FE13BEB16FD}" type="pres">
      <dgm:prSet presAssocID="{B6D18825-A0E0-4C77-893A-B672C7508D7A}" presName="compositeShape" presStyleCnt="0">
        <dgm:presLayoutVars>
          <dgm:dir/>
          <dgm:resizeHandles/>
        </dgm:presLayoutVars>
      </dgm:prSet>
      <dgm:spPr/>
    </dgm:pt>
    <dgm:pt modelId="{7CC5D660-58A3-47F5-BED9-56C32A247EAD}" type="pres">
      <dgm:prSet presAssocID="{B6D18825-A0E0-4C77-893A-B672C7508D7A}" presName="pyramid" presStyleLbl="node1" presStyleIdx="0" presStyleCnt="1"/>
      <dgm:spPr/>
    </dgm:pt>
    <dgm:pt modelId="{8DB10822-6A5D-4C26-9E18-E162489B357C}" type="pres">
      <dgm:prSet presAssocID="{B6D18825-A0E0-4C77-893A-B672C7508D7A}" presName="theList" presStyleCnt="0"/>
      <dgm:spPr/>
    </dgm:pt>
    <dgm:pt modelId="{E83379AD-2E1D-4BE5-A578-79A39E5152AE}" type="pres">
      <dgm:prSet presAssocID="{382B051F-D368-4D47-9D9E-85B38C4C0D15}" presName="aNode" presStyleLbl="fgAcc1" presStyleIdx="0" presStyleCnt="3" custScaleX="274069" custScaleY="262265" custLinFactNeighborX="-3592" custLinFactNeighborY="50001">
        <dgm:presLayoutVars>
          <dgm:bulletEnabled val="1"/>
        </dgm:presLayoutVars>
      </dgm:prSet>
      <dgm:spPr/>
      <dgm:t>
        <a:bodyPr/>
        <a:lstStyle/>
        <a:p>
          <a:endParaRPr lang="en-MY"/>
        </a:p>
      </dgm:t>
    </dgm:pt>
    <dgm:pt modelId="{E32E31FF-B987-480D-B05E-3893D80D741F}" type="pres">
      <dgm:prSet presAssocID="{382B051F-D368-4D47-9D9E-85B38C4C0D15}" presName="aSpace" presStyleCnt="0"/>
      <dgm:spPr/>
    </dgm:pt>
    <dgm:pt modelId="{009A5D9A-0EB5-4BDC-B877-B58C0B2ABAB6}" type="pres">
      <dgm:prSet presAssocID="{F6CEAC39-EB86-480B-97E6-1442FFCA3940}" presName="aNode" presStyleLbl="fgAcc1" presStyleIdx="1" presStyleCnt="3" custScaleX="282777" custScaleY="200643" custLinFactY="1374" custLinFactNeighborX="762" custLinFactNeighborY="100000">
        <dgm:presLayoutVars>
          <dgm:bulletEnabled val="1"/>
        </dgm:presLayoutVars>
      </dgm:prSet>
      <dgm:spPr/>
      <dgm:t>
        <a:bodyPr/>
        <a:lstStyle/>
        <a:p>
          <a:endParaRPr lang="en-MY"/>
        </a:p>
      </dgm:t>
    </dgm:pt>
    <dgm:pt modelId="{8F03B0A3-C7F3-43CA-9DE4-1F00BFA795F0}" type="pres">
      <dgm:prSet presAssocID="{F6CEAC39-EB86-480B-97E6-1442FFCA3940}" presName="aSpace" presStyleCnt="0"/>
      <dgm:spPr/>
    </dgm:pt>
    <dgm:pt modelId="{44C09A1A-96BE-4F6A-97E3-DB2C81460820}" type="pres">
      <dgm:prSet presAssocID="{5298CE99-4A06-45A8-958E-57C7500D6615}" presName="aNode" presStyleLbl="fgAcc1" presStyleIdx="2" presStyleCnt="3" custScaleX="285680" custScaleY="245734" custLinFactY="19270" custLinFactNeighborX="-4787" custLinFactNeighborY="100000">
        <dgm:presLayoutVars>
          <dgm:bulletEnabled val="1"/>
        </dgm:presLayoutVars>
      </dgm:prSet>
      <dgm:spPr/>
      <dgm:t>
        <a:bodyPr/>
        <a:lstStyle/>
        <a:p>
          <a:endParaRPr lang="en-MY"/>
        </a:p>
      </dgm:t>
    </dgm:pt>
    <dgm:pt modelId="{21C6D987-5B39-4EEA-9E87-5BB9BC321C47}" type="pres">
      <dgm:prSet presAssocID="{5298CE99-4A06-45A8-958E-57C7500D6615}" presName="aSpace" presStyleCnt="0"/>
      <dgm:spPr/>
    </dgm:pt>
  </dgm:ptLst>
  <dgm:cxnLst>
    <dgm:cxn modelId="{0D92C956-26D0-4BF4-B952-B67FECE7F1D4}" srcId="{B6D18825-A0E0-4C77-893A-B672C7508D7A}" destId="{5298CE99-4A06-45A8-958E-57C7500D6615}" srcOrd="2" destOrd="0" parTransId="{DB72E814-8780-40A5-8328-5BC6D4ECC049}" sibTransId="{02678EA8-DC77-4881-AC62-8B1ADBEA6BF2}"/>
    <dgm:cxn modelId="{9E641FF2-BF9E-4F0B-AE13-92429FB77B16}" srcId="{B6D18825-A0E0-4C77-893A-B672C7508D7A}" destId="{F6CEAC39-EB86-480B-97E6-1442FFCA3940}" srcOrd="1" destOrd="0" parTransId="{6432DC49-8D54-46C8-8372-F13B76A84F21}" sibTransId="{5047FB80-FB46-4C33-B294-3DF817314FB7}"/>
    <dgm:cxn modelId="{3E43C58A-E6CB-4BE4-80E5-5BB8EB874249}" type="presOf" srcId="{F6CEAC39-EB86-480B-97E6-1442FFCA3940}" destId="{009A5D9A-0EB5-4BDC-B877-B58C0B2ABAB6}" srcOrd="0" destOrd="0" presId="urn:microsoft.com/office/officeart/2005/8/layout/pyramid2"/>
    <dgm:cxn modelId="{5F5153D4-1075-42C8-ACFB-015A1DDF766E}" type="presOf" srcId="{382B051F-D368-4D47-9D9E-85B38C4C0D15}" destId="{E83379AD-2E1D-4BE5-A578-79A39E5152AE}" srcOrd="0" destOrd="0" presId="urn:microsoft.com/office/officeart/2005/8/layout/pyramid2"/>
    <dgm:cxn modelId="{B249B7D5-80C6-494F-8A8B-7017269E5802}" type="presOf" srcId="{B6D18825-A0E0-4C77-893A-B672C7508D7A}" destId="{5E011886-A165-4A49-955C-3FE13BEB16FD}" srcOrd="0" destOrd="0" presId="urn:microsoft.com/office/officeart/2005/8/layout/pyramid2"/>
    <dgm:cxn modelId="{742B673F-AB60-4D72-9F99-359928385287}" srcId="{B6D18825-A0E0-4C77-893A-B672C7508D7A}" destId="{382B051F-D368-4D47-9D9E-85B38C4C0D15}" srcOrd="0" destOrd="0" parTransId="{112AD31F-ED57-4C91-9607-F068DE946D71}" sibTransId="{6F27DC2B-6A97-4223-8148-71A2D4F63A39}"/>
    <dgm:cxn modelId="{AC6FF223-FC90-4376-87B2-3E6B2EBFBDE2}" type="presOf" srcId="{5298CE99-4A06-45A8-958E-57C7500D6615}" destId="{44C09A1A-96BE-4F6A-97E3-DB2C81460820}" srcOrd="0" destOrd="0" presId="urn:microsoft.com/office/officeart/2005/8/layout/pyramid2"/>
    <dgm:cxn modelId="{805A6F42-966C-4601-9B6E-D36E9499CDC9}" type="presParOf" srcId="{5E011886-A165-4A49-955C-3FE13BEB16FD}" destId="{7CC5D660-58A3-47F5-BED9-56C32A247EAD}" srcOrd="0" destOrd="0" presId="urn:microsoft.com/office/officeart/2005/8/layout/pyramid2"/>
    <dgm:cxn modelId="{F1FCA400-D5DC-4A89-A16C-CA2D382F7ABC}" type="presParOf" srcId="{5E011886-A165-4A49-955C-3FE13BEB16FD}" destId="{8DB10822-6A5D-4C26-9E18-E162489B357C}" srcOrd="1" destOrd="0" presId="urn:microsoft.com/office/officeart/2005/8/layout/pyramid2"/>
    <dgm:cxn modelId="{F4B9AE65-78EE-451E-8557-5D27FCF2A856}" type="presParOf" srcId="{8DB10822-6A5D-4C26-9E18-E162489B357C}" destId="{E83379AD-2E1D-4BE5-A578-79A39E5152AE}" srcOrd="0" destOrd="0" presId="urn:microsoft.com/office/officeart/2005/8/layout/pyramid2"/>
    <dgm:cxn modelId="{E368B69B-F344-4320-B842-05B3FFE03ACC}" type="presParOf" srcId="{8DB10822-6A5D-4C26-9E18-E162489B357C}" destId="{E32E31FF-B987-480D-B05E-3893D80D741F}" srcOrd="1" destOrd="0" presId="urn:microsoft.com/office/officeart/2005/8/layout/pyramid2"/>
    <dgm:cxn modelId="{A6E2A60D-8C8C-4252-929B-1B406D5D53D0}" type="presParOf" srcId="{8DB10822-6A5D-4C26-9E18-E162489B357C}" destId="{009A5D9A-0EB5-4BDC-B877-B58C0B2ABAB6}" srcOrd="2" destOrd="0" presId="urn:microsoft.com/office/officeart/2005/8/layout/pyramid2"/>
    <dgm:cxn modelId="{A08176F2-42AB-4A41-9DAE-DBE722CBE0BB}" type="presParOf" srcId="{8DB10822-6A5D-4C26-9E18-E162489B357C}" destId="{8F03B0A3-C7F3-43CA-9DE4-1F00BFA795F0}" srcOrd="3" destOrd="0" presId="urn:microsoft.com/office/officeart/2005/8/layout/pyramid2"/>
    <dgm:cxn modelId="{B8B2DAA5-32AF-45A6-8AD9-EDA7B87293D7}" type="presParOf" srcId="{8DB10822-6A5D-4C26-9E18-E162489B357C}" destId="{44C09A1A-96BE-4F6A-97E3-DB2C81460820}" srcOrd="4" destOrd="0" presId="urn:microsoft.com/office/officeart/2005/8/layout/pyramid2"/>
    <dgm:cxn modelId="{5155A7F2-E5D0-4F3E-AB6C-D18DAD311AE5}" type="presParOf" srcId="{8DB10822-6A5D-4C26-9E18-E162489B357C}" destId="{21C6D987-5B39-4EEA-9E87-5BB9BC321C47}" srcOrd="5"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A1AF04-C031-4823-8F4E-16A4BA7D0679}">
      <dsp:nvSpPr>
        <dsp:cNvPr id="0" name=""/>
        <dsp:cNvSpPr/>
      </dsp:nvSpPr>
      <dsp:spPr>
        <a:xfrm>
          <a:off x="-3443706" y="-529481"/>
          <a:ext cx="4105951" cy="4105951"/>
        </a:xfrm>
        <a:prstGeom prst="blockArc">
          <a:avLst>
            <a:gd name="adj1" fmla="val 18900000"/>
            <a:gd name="adj2" fmla="val 2700000"/>
            <a:gd name="adj3" fmla="val 526"/>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9EB15C3-7BA9-4F8F-90ED-296A9EC740B2}">
      <dsp:nvSpPr>
        <dsp:cNvPr id="0" name=""/>
        <dsp:cNvSpPr/>
      </dsp:nvSpPr>
      <dsp:spPr>
        <a:xfrm>
          <a:off x="425846" y="141864"/>
          <a:ext cx="5388084" cy="935065"/>
        </a:xfrm>
        <a:prstGeom prst="rect">
          <a:avLst/>
        </a:prstGeom>
        <a:gradFill rotWithShape="1">
          <a:gsLst>
            <a:gs pos="0">
              <a:schemeClr val="accent4">
                <a:lumMod val="110000"/>
                <a:satMod val="105000"/>
                <a:tint val="67000"/>
              </a:schemeClr>
            </a:gs>
            <a:gs pos="50000">
              <a:schemeClr val="accent4">
                <a:lumMod val="105000"/>
                <a:satMod val="103000"/>
                <a:tint val="73000"/>
              </a:schemeClr>
            </a:gs>
            <a:gs pos="100000">
              <a:schemeClr val="accent4">
                <a:lumMod val="105000"/>
                <a:satMod val="109000"/>
                <a:tint val="81000"/>
              </a:schemeClr>
            </a:gs>
          </a:gsLst>
          <a:lin ang="5400000" scaled="0"/>
        </a:gradFill>
        <a:ln w="6350" cap="flat" cmpd="sng" algn="ctr">
          <a:solidFill>
            <a:schemeClr val="accent4"/>
          </a:solidFill>
          <a:prstDash val="solid"/>
          <a:miter lim="800000"/>
        </a:ln>
        <a:effectLst/>
      </dsp:spPr>
      <dsp:style>
        <a:lnRef idx="1">
          <a:schemeClr val="accent4"/>
        </a:lnRef>
        <a:fillRef idx="2">
          <a:schemeClr val="accent4"/>
        </a:fillRef>
        <a:effectRef idx="1">
          <a:schemeClr val="accent4"/>
        </a:effectRef>
        <a:fontRef idx="minor">
          <a:schemeClr val="dk1"/>
        </a:fontRef>
      </dsp:style>
      <dsp:txBody>
        <a:bodyPr spcFirstLastPara="0" vert="horz" wrap="square" lIns="483709" tIns="81280" rIns="81280" bIns="81280" numCol="1" spcCol="1270" anchor="ctr" anchorCtr="0">
          <a:noAutofit/>
        </a:bodyPr>
        <a:lstStyle/>
        <a:p>
          <a:pPr lvl="0" algn="r" defTabSz="1422400" rtl="1">
            <a:lnSpc>
              <a:spcPct val="90000"/>
            </a:lnSpc>
            <a:spcBef>
              <a:spcPct val="0"/>
            </a:spcBef>
            <a:spcAft>
              <a:spcPct val="35000"/>
            </a:spcAft>
          </a:pPr>
          <a:r>
            <a:rPr lang="ar-EG" sz="3200" b="1" kern="1200" dirty="0" smtClean="0">
              <a:solidFill>
                <a:schemeClr val="tx1"/>
              </a:solidFill>
              <a:latin typeface="Calibri" panose="020F0502020204030204" pitchFamily="34" charset="0"/>
              <a:ea typeface="+mn-ea"/>
              <a:cs typeface="Calibri" panose="020F0502020204030204" pitchFamily="34" charset="0"/>
            </a:rPr>
            <a:t>التواصل مع العملاء الحاليين والعملاء المتوقّعين</a:t>
          </a:r>
          <a:endParaRPr lang="en-MY" sz="3200" b="1" kern="1200" dirty="0">
            <a:solidFill>
              <a:schemeClr val="tx1"/>
            </a:solidFill>
            <a:latin typeface="Calibri" panose="020F0502020204030204" pitchFamily="34" charset="0"/>
            <a:ea typeface="+mn-ea"/>
            <a:cs typeface="Calibri" panose="020F0502020204030204" pitchFamily="34" charset="0"/>
          </a:endParaRPr>
        </a:p>
      </dsp:txBody>
      <dsp:txXfrm>
        <a:off x="425846" y="141864"/>
        <a:ext cx="5388084" cy="935065"/>
      </dsp:txXfrm>
    </dsp:sp>
    <dsp:sp modelId="{1DCC4A42-0910-4AFB-BE97-8D903C99DE8A}">
      <dsp:nvSpPr>
        <dsp:cNvPr id="0" name=""/>
        <dsp:cNvSpPr/>
      </dsp:nvSpPr>
      <dsp:spPr>
        <a:xfrm>
          <a:off x="44972" y="228524"/>
          <a:ext cx="761747" cy="761747"/>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7C29C9B-4181-41E2-999C-207CCB125DFF}">
      <dsp:nvSpPr>
        <dsp:cNvPr id="0" name=""/>
        <dsp:cNvSpPr/>
      </dsp:nvSpPr>
      <dsp:spPr>
        <a:xfrm>
          <a:off x="647362" y="1218795"/>
          <a:ext cx="5166568" cy="609397"/>
        </a:xfrm>
        <a:prstGeom prst="rect">
          <a:avLst/>
        </a:prstGeom>
        <a:gradFill rotWithShape="1">
          <a:gsLst>
            <a:gs pos="0">
              <a:schemeClr val="accent5">
                <a:lumMod val="110000"/>
                <a:satMod val="105000"/>
                <a:tint val="67000"/>
              </a:schemeClr>
            </a:gs>
            <a:gs pos="50000">
              <a:schemeClr val="accent5">
                <a:lumMod val="105000"/>
                <a:satMod val="103000"/>
                <a:tint val="73000"/>
              </a:schemeClr>
            </a:gs>
            <a:gs pos="100000">
              <a:schemeClr val="accent5">
                <a:lumMod val="105000"/>
                <a:satMod val="109000"/>
                <a:tint val="81000"/>
              </a:schemeClr>
            </a:gs>
          </a:gsLst>
          <a:lin ang="5400000" scaled="0"/>
        </a:gradFill>
        <a:ln w="6350" cap="flat" cmpd="sng" algn="ctr">
          <a:solidFill>
            <a:schemeClr val="accent5"/>
          </a:solidFill>
          <a:prstDash val="solid"/>
          <a:miter lim="800000"/>
        </a:ln>
        <a:effectLst/>
      </dsp:spPr>
      <dsp:style>
        <a:lnRef idx="1">
          <a:schemeClr val="accent5"/>
        </a:lnRef>
        <a:fillRef idx="2">
          <a:schemeClr val="accent5"/>
        </a:fillRef>
        <a:effectRef idx="1">
          <a:schemeClr val="accent5"/>
        </a:effectRef>
        <a:fontRef idx="minor">
          <a:schemeClr val="dk1"/>
        </a:fontRef>
      </dsp:style>
      <dsp:txBody>
        <a:bodyPr spcFirstLastPara="0" vert="horz" wrap="square" lIns="483709" tIns="81280" rIns="81280" bIns="81280" numCol="1" spcCol="1270" anchor="ctr" anchorCtr="0">
          <a:noAutofit/>
        </a:bodyPr>
        <a:lstStyle/>
        <a:p>
          <a:pPr lvl="0" algn="r" defTabSz="1422400" rtl="1">
            <a:lnSpc>
              <a:spcPct val="90000"/>
            </a:lnSpc>
            <a:spcBef>
              <a:spcPct val="0"/>
            </a:spcBef>
            <a:spcAft>
              <a:spcPct val="35000"/>
            </a:spcAft>
          </a:pPr>
          <a:r>
            <a:rPr lang="ar-EG" sz="3200" b="1" kern="1200" dirty="0" smtClean="0">
              <a:solidFill>
                <a:schemeClr val="tx1"/>
              </a:solidFill>
              <a:latin typeface="Calibri" panose="020F0502020204030204" pitchFamily="34" charset="0"/>
              <a:ea typeface="+mn-ea"/>
              <a:cs typeface="Calibri" panose="020F0502020204030204" pitchFamily="34" charset="0"/>
            </a:rPr>
            <a:t>زيادة عائدات المبيعات والتسويق</a:t>
          </a:r>
          <a:endParaRPr lang="en-MY" sz="3200" b="1" kern="1200" dirty="0">
            <a:solidFill>
              <a:schemeClr val="tx1"/>
            </a:solidFill>
            <a:latin typeface="Calibri" panose="020F0502020204030204" pitchFamily="34" charset="0"/>
            <a:ea typeface="+mn-ea"/>
            <a:cs typeface="Calibri" panose="020F0502020204030204" pitchFamily="34" charset="0"/>
          </a:endParaRPr>
        </a:p>
      </dsp:txBody>
      <dsp:txXfrm>
        <a:off x="647362" y="1218795"/>
        <a:ext cx="5166568" cy="609397"/>
      </dsp:txXfrm>
    </dsp:sp>
    <dsp:sp modelId="{39250DA6-9E42-4334-BE92-B5C8E08E4310}">
      <dsp:nvSpPr>
        <dsp:cNvPr id="0" name=""/>
        <dsp:cNvSpPr/>
      </dsp:nvSpPr>
      <dsp:spPr>
        <a:xfrm>
          <a:off x="266488" y="1142620"/>
          <a:ext cx="761747" cy="761747"/>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BBBB77F-F04E-4FEF-9D89-E3CB3FC81516}">
      <dsp:nvSpPr>
        <dsp:cNvPr id="0" name=""/>
        <dsp:cNvSpPr/>
      </dsp:nvSpPr>
      <dsp:spPr>
        <a:xfrm>
          <a:off x="425846" y="2132891"/>
          <a:ext cx="5388084" cy="609397"/>
        </a:xfrm>
        <a:prstGeom prst="rect">
          <a:avLst/>
        </a:prstGeom>
        <a:gradFill rotWithShape="1">
          <a:gsLst>
            <a:gs pos="0">
              <a:schemeClr val="accent6">
                <a:lumMod val="110000"/>
                <a:satMod val="105000"/>
                <a:tint val="67000"/>
              </a:schemeClr>
            </a:gs>
            <a:gs pos="50000">
              <a:schemeClr val="accent6">
                <a:lumMod val="105000"/>
                <a:satMod val="103000"/>
                <a:tint val="73000"/>
              </a:schemeClr>
            </a:gs>
            <a:gs pos="100000">
              <a:schemeClr val="accent6">
                <a:lumMod val="105000"/>
                <a:satMod val="109000"/>
                <a:tint val="81000"/>
              </a:schemeClr>
            </a:gs>
          </a:gsLst>
          <a:lin ang="5400000" scaled="0"/>
        </a:gradFill>
        <a:ln w="6350" cap="flat" cmpd="sng" algn="ctr">
          <a:solidFill>
            <a:schemeClr val="accent6"/>
          </a:solidFill>
          <a:prstDash val="solid"/>
          <a:miter lim="800000"/>
        </a:ln>
        <a:effectLst/>
      </dsp:spPr>
      <dsp:style>
        <a:lnRef idx="1">
          <a:schemeClr val="accent6"/>
        </a:lnRef>
        <a:fillRef idx="2">
          <a:schemeClr val="accent6"/>
        </a:fillRef>
        <a:effectRef idx="1">
          <a:schemeClr val="accent6"/>
        </a:effectRef>
        <a:fontRef idx="minor">
          <a:schemeClr val="dk1"/>
        </a:fontRef>
      </dsp:style>
      <dsp:txBody>
        <a:bodyPr spcFirstLastPara="0" vert="horz" wrap="square" lIns="483709" tIns="81280" rIns="81280" bIns="81280" numCol="1" spcCol="1270" anchor="ctr" anchorCtr="0">
          <a:noAutofit/>
        </a:bodyPr>
        <a:lstStyle/>
        <a:p>
          <a:pPr lvl="0" algn="r" defTabSz="1422400" rtl="1">
            <a:lnSpc>
              <a:spcPct val="90000"/>
            </a:lnSpc>
            <a:spcBef>
              <a:spcPct val="0"/>
            </a:spcBef>
            <a:spcAft>
              <a:spcPct val="35000"/>
            </a:spcAft>
          </a:pPr>
          <a:r>
            <a:rPr lang="ar-EG" sz="3200" b="1" kern="1200" dirty="0" smtClean="0">
              <a:solidFill>
                <a:schemeClr val="tx1"/>
              </a:solidFill>
              <a:latin typeface="Calibri" panose="020F0502020204030204" pitchFamily="34" charset="0"/>
              <a:ea typeface="+mn-ea"/>
              <a:cs typeface="Calibri" panose="020F0502020204030204" pitchFamily="34" charset="0"/>
            </a:rPr>
            <a:t>المساعده في خفض التكاليف</a:t>
          </a:r>
          <a:endParaRPr lang="en-MY" sz="3200" b="1" kern="1200" dirty="0">
            <a:solidFill>
              <a:schemeClr val="tx1"/>
            </a:solidFill>
            <a:latin typeface="Calibri" panose="020F0502020204030204" pitchFamily="34" charset="0"/>
            <a:ea typeface="+mn-ea"/>
            <a:cs typeface="Calibri" panose="020F0502020204030204" pitchFamily="34" charset="0"/>
          </a:endParaRPr>
        </a:p>
      </dsp:txBody>
      <dsp:txXfrm>
        <a:off x="425846" y="2132891"/>
        <a:ext cx="5388084" cy="609397"/>
      </dsp:txXfrm>
    </dsp:sp>
    <dsp:sp modelId="{024C6B3D-369C-4DFC-AFFD-B786A167B183}">
      <dsp:nvSpPr>
        <dsp:cNvPr id="0" name=""/>
        <dsp:cNvSpPr/>
      </dsp:nvSpPr>
      <dsp:spPr>
        <a:xfrm>
          <a:off x="44972" y="2056716"/>
          <a:ext cx="761747" cy="761747"/>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CC5D660-58A3-47F5-BED9-56C32A247EAD}">
      <dsp:nvSpPr>
        <dsp:cNvPr id="0" name=""/>
        <dsp:cNvSpPr/>
      </dsp:nvSpPr>
      <dsp:spPr>
        <a:xfrm>
          <a:off x="869432" y="0"/>
          <a:ext cx="3090191" cy="3090191"/>
        </a:xfrm>
        <a:prstGeom prst="triangl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83379AD-2E1D-4BE5-A578-79A39E5152AE}">
      <dsp:nvSpPr>
        <dsp:cNvPr id="0" name=""/>
        <dsp:cNvSpPr/>
      </dsp:nvSpPr>
      <dsp:spPr>
        <a:xfrm>
          <a:off x="594182" y="331846"/>
          <a:ext cx="5505016" cy="867433"/>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ar-EG" sz="2200" kern="1200" dirty="0" smtClean="0">
              <a:solidFill>
                <a:schemeClr val="tx1"/>
              </a:solidFill>
              <a:latin typeface="Calibri" panose="020F0502020204030204" pitchFamily="34" charset="0"/>
              <a:ea typeface="+mn-ea"/>
              <a:cs typeface="Calibri" panose="020F0502020204030204" pitchFamily="34" charset="0"/>
            </a:rPr>
            <a:t>توفر تحليلات البيانات التسويقية  معلومات مفصلة عن العملاء مما يساعد في تخصيص اتصالات التسويق لجذب العملاء</a:t>
          </a:r>
          <a:endParaRPr lang="en-MY" sz="2200" kern="1200" dirty="0">
            <a:solidFill>
              <a:schemeClr val="tx1"/>
            </a:solidFill>
            <a:latin typeface="Calibri" panose="020F0502020204030204" pitchFamily="34" charset="0"/>
            <a:ea typeface="+mn-ea"/>
            <a:cs typeface="Calibri" panose="020F0502020204030204" pitchFamily="34" charset="0"/>
          </a:endParaRPr>
        </a:p>
      </dsp:txBody>
      <dsp:txXfrm>
        <a:off x="636527" y="374191"/>
        <a:ext cx="5420326" cy="782743"/>
      </dsp:txXfrm>
    </dsp:sp>
    <dsp:sp modelId="{009A5D9A-0EB5-4BDC-B877-B58C0B2ABAB6}">
      <dsp:nvSpPr>
        <dsp:cNvPr id="0" name=""/>
        <dsp:cNvSpPr/>
      </dsp:nvSpPr>
      <dsp:spPr>
        <a:xfrm>
          <a:off x="594182" y="1265839"/>
          <a:ext cx="5679927" cy="663620"/>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ar-EG" sz="2200" kern="1200" dirty="0" smtClean="0">
              <a:solidFill>
                <a:schemeClr val="tx1"/>
              </a:solidFill>
              <a:latin typeface="Calibri" panose="020F0502020204030204" pitchFamily="34" charset="0"/>
              <a:ea typeface="+mn-ea"/>
              <a:cs typeface="Calibri" panose="020F0502020204030204" pitchFamily="34" charset="0"/>
            </a:rPr>
            <a:t>تعمل توفر تحليلات البيانات التسويقية  معلومات مفصلة عن العملاء للإعلان المستهدف</a:t>
          </a:r>
          <a:endParaRPr lang="en-MY" sz="2200" kern="1200" dirty="0">
            <a:solidFill>
              <a:schemeClr val="tx1"/>
            </a:solidFill>
            <a:latin typeface="Calibri" panose="020F0502020204030204" pitchFamily="34" charset="0"/>
            <a:ea typeface="+mn-ea"/>
            <a:cs typeface="Calibri" panose="020F0502020204030204" pitchFamily="34" charset="0"/>
          </a:endParaRPr>
        </a:p>
      </dsp:txBody>
      <dsp:txXfrm>
        <a:off x="626577" y="1298234"/>
        <a:ext cx="5615137" cy="598830"/>
      </dsp:txXfrm>
    </dsp:sp>
    <dsp:sp modelId="{44C09A1A-96BE-4F6A-97E3-DB2C81460820}">
      <dsp:nvSpPr>
        <dsp:cNvPr id="0" name=""/>
        <dsp:cNvSpPr/>
      </dsp:nvSpPr>
      <dsp:spPr>
        <a:xfrm>
          <a:off x="453568" y="2029993"/>
          <a:ext cx="5738237" cy="812757"/>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ar-EG" sz="2200" kern="1200" dirty="0" smtClean="0">
              <a:solidFill>
                <a:schemeClr val="tx1"/>
              </a:solidFill>
              <a:latin typeface="Calibri" panose="020F0502020204030204" pitchFamily="34" charset="0"/>
              <a:ea typeface="+mn-ea"/>
              <a:cs typeface="Calibri" panose="020F0502020204030204" pitchFamily="34" charset="0"/>
            </a:rPr>
            <a:t>تعمل تحليلات البيانات التسويقية على تعزيز فعالية الإعلان من خلال كمية المعلومات التي يتم جمعها من تحليلات البيانات</a:t>
          </a:r>
          <a:endParaRPr lang="en-MY" sz="2200" kern="1200" dirty="0">
            <a:solidFill>
              <a:schemeClr val="tx1"/>
            </a:solidFill>
            <a:latin typeface="Calibri" panose="020F0502020204030204" pitchFamily="34" charset="0"/>
            <a:ea typeface="+mn-ea"/>
            <a:cs typeface="Calibri" panose="020F0502020204030204" pitchFamily="34" charset="0"/>
          </a:endParaRPr>
        </a:p>
      </dsp:txBody>
      <dsp:txXfrm>
        <a:off x="493244" y="2069669"/>
        <a:ext cx="5658885" cy="733405"/>
      </dsp:txXfrm>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30423884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397811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4634285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1718633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648404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289176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9/27/2024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6"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hyperlink" Target="https://www.digitaljournal.com/pr/crm-market-96-39-billion-by-2027-at-11-1-of-cagr" TargetMode="External"/><Relationship Id="rId7" Type="http://schemas.openxmlformats.org/officeDocument/2006/relationships/diagramColors" Target="../diagrams/colors1.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5.xml"/><Relationship Id="rId4" Type="http://schemas.openxmlformats.org/officeDocument/2006/relationships/hyperlink" Target="https://www.sanadkk.com/files/arts/files/%D8%A8%D8%AD%D8%AB-%D8%B9%D9%86-%D8%A7%D9%84%D9%82%D9%8A%D8%A7%D8%B3-pdf.pdf" TargetMode="External"/></Relationships>
</file>

<file path=ppt/slides/_rels/slide3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13.xml"/><Relationship Id="rId5" Type="http://schemas.openxmlformats.org/officeDocument/2006/relationships/image" Target="../media/image29.png"/><Relationship Id="rId4" Type="http://schemas.openxmlformats.org/officeDocument/2006/relationships/image" Target="../media/image3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963930" y="2106664"/>
            <a:ext cx="4538361" cy="1200329"/>
          </a:xfrm>
          <a:prstGeom prst="rect">
            <a:avLst/>
          </a:prstGeom>
          <a:noFill/>
        </p:spPr>
        <p:txBody>
          <a:bodyPr wrap="square" rtlCol="0">
            <a:spAutoFit/>
          </a:bodyPr>
          <a:lstStyle/>
          <a:p>
            <a:pPr algn="ctr"/>
            <a:r>
              <a:rPr lang="ar-SA" sz="3600" b="1" dirty="0">
                <a:solidFill>
                  <a:srgbClr val="00AEEF"/>
                </a:solidFill>
                <a:latin typeface="Times New Roman"/>
                <a:cs typeface="Times New Roman"/>
              </a:rPr>
              <a:t>المفاهيم الأساسية في </a:t>
            </a:r>
            <a:r>
              <a:rPr lang="ar-SA" sz="3600" b="1" dirty="0" smtClean="0">
                <a:solidFill>
                  <a:srgbClr val="00AEEF"/>
                </a:solidFill>
                <a:latin typeface="Times New Roman"/>
                <a:cs typeface="Times New Roman"/>
              </a:rPr>
              <a:t>تحليل</a:t>
            </a:r>
            <a:endParaRPr lang="ar-JO" sz="3600" b="1" dirty="0">
              <a:solidFill>
                <a:srgbClr val="00AEEF"/>
              </a:solidFill>
              <a:latin typeface="Times New Roman"/>
              <a:cs typeface="Times New Roman"/>
            </a:endParaRPr>
          </a:p>
          <a:p>
            <a:pPr algn="ctr"/>
            <a:r>
              <a:rPr lang="ar-SA" sz="3600" b="1" dirty="0">
                <a:solidFill>
                  <a:srgbClr val="00AEEF"/>
                </a:solidFill>
                <a:latin typeface="Times New Roman"/>
                <a:cs typeface="Times New Roman"/>
              </a:rPr>
              <a:t> </a:t>
            </a:r>
            <a:r>
              <a:rPr lang="ar-EG" sz="3600" b="1" dirty="0" smtClean="0">
                <a:solidFill>
                  <a:srgbClr val="00AEEF"/>
                </a:solidFill>
                <a:latin typeface="Times New Roman"/>
                <a:cs typeface="Times New Roman"/>
              </a:rPr>
              <a:t>ال</a:t>
            </a:r>
            <a:r>
              <a:rPr lang="ar-SA" sz="3600" b="1" dirty="0" smtClean="0">
                <a:solidFill>
                  <a:srgbClr val="00AEEF"/>
                </a:solidFill>
                <a:latin typeface="Times New Roman"/>
                <a:cs typeface="Times New Roman"/>
              </a:rPr>
              <a:t>بيانات التسويق</a:t>
            </a:r>
            <a:r>
              <a:rPr lang="ar-EG" sz="3600" b="1" dirty="0" smtClean="0">
                <a:solidFill>
                  <a:srgbClr val="00AEEF"/>
                </a:solidFill>
                <a:latin typeface="Times New Roman"/>
                <a:cs typeface="Times New Roman"/>
              </a:rPr>
              <a:t>ية </a:t>
            </a:r>
            <a:endParaRPr lang="en-US" sz="3600" b="1" dirty="0">
              <a:solidFill>
                <a:srgbClr val="00AEEF"/>
              </a:solidFill>
              <a:latin typeface="Times New Roman"/>
              <a:cs typeface="Times New Roman"/>
            </a:endParaRPr>
          </a:p>
        </p:txBody>
      </p:sp>
      <p:sp>
        <p:nvSpPr>
          <p:cNvPr id="34" name="Rectangle: Rounded Corners 33"/>
          <p:cNvSpPr/>
          <p:nvPr/>
        </p:nvSpPr>
        <p:spPr>
          <a:xfrm>
            <a:off x="329269" y="581099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Times New Roman"/>
                <a:cs typeface="Times New Roman"/>
              </a:rPr>
              <a:t>المحاضرة </a:t>
            </a:r>
            <a:r>
              <a:rPr lang="ar-EG" sz="2800" b="1" dirty="0" smtClean="0">
                <a:solidFill>
                  <a:schemeClr val="bg1"/>
                </a:solidFill>
                <a:latin typeface="Times New Roman"/>
                <a:cs typeface="Times New Roman"/>
              </a:rPr>
              <a:t>الثانية</a:t>
            </a:r>
            <a:endParaRPr lang="en-US" sz="2800" b="1" dirty="0">
              <a:solidFill>
                <a:schemeClr val="bg1"/>
              </a:solidFill>
              <a:latin typeface="Times New Roman"/>
              <a:cs typeface="Times New Roman"/>
            </a:endParaRPr>
          </a:p>
        </p:txBody>
      </p:sp>
      <p:sp>
        <p:nvSpPr>
          <p:cNvPr id="46" name="TextBox 45"/>
          <p:cNvSpPr txBox="1"/>
          <p:nvPr/>
        </p:nvSpPr>
        <p:spPr>
          <a:xfrm>
            <a:off x="1475065" y="5316345"/>
            <a:ext cx="1225015" cy="461665"/>
          </a:xfrm>
          <a:prstGeom prst="rect">
            <a:avLst/>
          </a:prstGeom>
          <a:noFill/>
        </p:spPr>
        <p:txBody>
          <a:bodyPr wrap="none" rtlCol="0">
            <a:spAutoFit/>
          </a:bodyPr>
          <a:lstStyle/>
          <a:p>
            <a:r>
              <a:rPr lang="en-US" sz="2400" dirty="0">
                <a:latin typeface="Alexandria" charset="0"/>
                <a:cs typeface="Alexandria" charset="0"/>
              </a:rPr>
              <a:t>MKT213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 xmlns:a16="http://schemas.microsoft.com/office/drawing/2014/main" id="{070C19C1-1189-2F4B-4A5F-BC7820FA69EF}"/>
              </a:ext>
            </a:extLst>
          </p:cNvPr>
          <p:cNvSpPr txBox="1"/>
          <p:nvPr/>
        </p:nvSpPr>
        <p:spPr>
          <a:xfrm>
            <a:off x="1698091" y="3873334"/>
            <a:ext cx="2679164" cy="461665"/>
          </a:xfrm>
          <a:prstGeom prst="rect">
            <a:avLst/>
          </a:prstGeom>
          <a:noFill/>
        </p:spPr>
        <p:txBody>
          <a:bodyPr wrap="square" rtlCol="0">
            <a:spAutoFit/>
          </a:bodyPr>
          <a:lstStyle/>
          <a:p>
            <a:r>
              <a:rPr lang="ar-SA" sz="2400" b="1" i="0" dirty="0">
                <a:solidFill>
                  <a:srgbClr val="0F0F0F"/>
                </a:solidFill>
                <a:effectLst/>
                <a:latin typeface="Roboto" panose="02000000000000000000" pitchFamily="2" charset="0"/>
              </a:rPr>
              <a:t>إ</a:t>
            </a:r>
            <a:r>
              <a:rPr lang="ar-SA" sz="2400" dirty="0">
                <a:latin typeface="Alexandria" charset="0"/>
                <a:cs typeface="Alexandria" charset="0"/>
              </a:rPr>
              <a:t>عداد د. محسن مرشد</a:t>
            </a:r>
          </a:p>
        </p:txBody>
      </p:sp>
    </p:spTree>
    <p:extLst>
      <p:ext uri="{BB962C8B-B14F-4D97-AF65-F5344CB8AC3E}">
        <p14:creationId xmlns:p14="http://schemas.microsoft.com/office/powerpoint/2010/main" val="31848098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4150609" y="588702"/>
            <a:ext cx="10570274" cy="4501893"/>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907371" y="1799303"/>
            <a:ext cx="7709789" cy="3539430"/>
          </a:xfrm>
          <a:prstGeom prst="rect">
            <a:avLst/>
          </a:prstGeom>
          <a:noFill/>
        </p:spPr>
        <p:txBody>
          <a:bodyPr wrap="square" rtlCol="0">
            <a:spAutoFit/>
          </a:bodyPr>
          <a:lstStyle/>
          <a:p>
            <a:pPr lvl="0" algn="r" rtl="1"/>
            <a:r>
              <a:rPr lang="ar-EG" sz="2800" b="1" u="sng" dirty="0" smtClean="0">
                <a:latin typeface="Calibri" panose="020F0502020204030204" pitchFamily="34" charset="0"/>
                <a:cs typeface="Calibri" panose="020F0502020204030204" pitchFamily="34" charset="0"/>
              </a:rPr>
              <a:t>في </a:t>
            </a:r>
            <a:r>
              <a:rPr lang="ar-EG" sz="2800" b="1" u="sng" dirty="0">
                <a:latin typeface="Calibri" panose="020F0502020204030204" pitchFamily="34" charset="0"/>
                <a:cs typeface="Calibri" panose="020F0502020204030204" pitchFamily="34" charset="0"/>
              </a:rPr>
              <a:t>المحاضرة السابقة تناولنا </a:t>
            </a:r>
            <a:r>
              <a:rPr lang="ar-EG" sz="2800" b="1" dirty="0">
                <a:latin typeface="Calibri" panose="020F0502020204030204" pitchFamily="34" charset="0"/>
                <a:cs typeface="Calibri" panose="020F0502020204030204" pitchFamily="34" charset="0"/>
              </a:rPr>
              <a:t>: </a:t>
            </a:r>
            <a:endParaRPr lang="en-US" sz="2800" b="1" dirty="0" smtClean="0">
              <a:latin typeface="Calibri" panose="020F0502020204030204" pitchFamily="34" charset="0"/>
              <a:cs typeface="Calibri" panose="020F0502020204030204" pitchFamily="34" charset="0"/>
            </a:endParaRPr>
          </a:p>
          <a:p>
            <a:pPr lvl="0" algn="r" rtl="1"/>
            <a:endParaRPr lang="ar-EG" sz="2800" b="1" dirty="0">
              <a:latin typeface="Calibri" panose="020F0502020204030204" pitchFamily="34" charset="0"/>
              <a:cs typeface="Calibri" panose="020F0502020204030204" pitchFamily="34" charset="0"/>
            </a:endParaRPr>
          </a:p>
          <a:p>
            <a:pPr marL="285750" lvl="0" indent="-285750" algn="r" rtl="1">
              <a:buFont typeface="Arial" panose="020B0604020202020204" pitchFamily="34" charset="0"/>
              <a:buChar char="•"/>
            </a:pPr>
            <a:r>
              <a:rPr lang="ar-EG" sz="2800" b="1" dirty="0">
                <a:latin typeface="Calibri" panose="020F0502020204030204" pitchFamily="34" charset="0"/>
                <a:cs typeface="Calibri" panose="020F0502020204030204" pitchFamily="34" charset="0"/>
              </a:rPr>
              <a:t>مفهوم وأهمية ودوروفوائد تحليل البيانات التسويقية</a:t>
            </a:r>
            <a:r>
              <a:rPr lang="ar-SA" sz="2800" b="1" dirty="0">
                <a:latin typeface="Calibri" panose="020F0502020204030204" pitchFamily="34" charset="0"/>
                <a:cs typeface="Calibri" panose="020F0502020204030204" pitchFamily="34" charset="0"/>
              </a:rPr>
              <a:t>. </a:t>
            </a:r>
          </a:p>
          <a:p>
            <a:pPr marL="285750" lvl="0" indent="-285750" algn="r" rtl="1">
              <a:buFont typeface="Arial" panose="020B0604020202020204" pitchFamily="34" charset="0"/>
              <a:buChar char="•"/>
            </a:pPr>
            <a:r>
              <a:rPr lang="ar-SA" sz="2800" b="1" dirty="0">
                <a:latin typeface="Calibri" panose="020F0502020204030204" pitchFamily="34" charset="0"/>
                <a:cs typeface="Calibri" panose="020F0502020204030204" pitchFamily="34" charset="0"/>
              </a:rPr>
              <a:t>كيف يتم تحليل </a:t>
            </a:r>
            <a:r>
              <a:rPr lang="ar-EG" sz="2800" b="1" dirty="0" smtClean="0">
                <a:latin typeface="Calibri" panose="020F0502020204030204" pitchFamily="34" charset="0"/>
                <a:cs typeface="Calibri" panose="020F0502020204030204" pitchFamily="34" charset="0"/>
              </a:rPr>
              <a:t>ال</a:t>
            </a:r>
            <a:r>
              <a:rPr lang="ar-SA" sz="2800" b="1" dirty="0" smtClean="0">
                <a:latin typeface="Calibri" panose="020F0502020204030204" pitchFamily="34" charset="0"/>
                <a:cs typeface="Calibri" panose="020F0502020204030204" pitchFamily="34" charset="0"/>
              </a:rPr>
              <a:t>بيانات التسويق</a:t>
            </a:r>
            <a:r>
              <a:rPr lang="ar-EG" sz="2800" b="1" dirty="0" smtClean="0">
                <a:latin typeface="Calibri" panose="020F0502020204030204" pitchFamily="34" charset="0"/>
                <a:cs typeface="Calibri" panose="020F0502020204030204" pitchFamily="34" charset="0"/>
              </a:rPr>
              <a:t>ية</a:t>
            </a:r>
            <a:r>
              <a:rPr lang="ar-SA" sz="2800" b="1" dirty="0" smtClean="0">
                <a:latin typeface="Calibri" panose="020F0502020204030204" pitchFamily="34" charset="0"/>
                <a:cs typeface="Calibri" panose="020F0502020204030204" pitchFamily="34" charset="0"/>
              </a:rPr>
              <a:t>. </a:t>
            </a:r>
            <a:endParaRPr lang="en-US" sz="2800" b="1" dirty="0">
              <a:latin typeface="Calibri" panose="020F0502020204030204" pitchFamily="34" charset="0"/>
              <a:cs typeface="Calibri" panose="020F0502020204030204" pitchFamily="34" charset="0"/>
            </a:endParaRPr>
          </a:p>
          <a:p>
            <a:pPr marL="285750" lvl="0" indent="-285750" algn="r" rtl="1">
              <a:buFont typeface="Arial" panose="020B0604020202020204" pitchFamily="34" charset="0"/>
              <a:buChar char="•"/>
            </a:pPr>
            <a:r>
              <a:rPr lang="ar-SA" sz="2800" b="1" dirty="0" smtClean="0">
                <a:latin typeface="Calibri" panose="020F0502020204030204" pitchFamily="34" charset="0"/>
                <a:cs typeface="Calibri" panose="020F0502020204030204" pitchFamily="34" charset="0"/>
              </a:rPr>
              <a:t>كيف </a:t>
            </a:r>
            <a:r>
              <a:rPr lang="ar-SA" sz="2800" b="1" dirty="0">
                <a:latin typeface="Calibri" panose="020F0502020204030204" pitchFamily="34" charset="0"/>
                <a:cs typeface="Calibri" panose="020F0502020204030204" pitchFamily="34" charset="0"/>
              </a:rPr>
              <a:t>يتم تفسير رؤى بيانات </a:t>
            </a:r>
            <a:r>
              <a:rPr lang="ar-SA" sz="2800" b="1" dirty="0" smtClean="0">
                <a:latin typeface="Calibri" panose="020F0502020204030204" pitchFamily="34" charset="0"/>
                <a:cs typeface="Calibri" panose="020F0502020204030204" pitchFamily="34" charset="0"/>
              </a:rPr>
              <a:t>التسويق؟</a:t>
            </a:r>
            <a:endParaRPr lang="en-MY" sz="2800" b="1" dirty="0">
              <a:latin typeface="Calibri" panose="020F0502020204030204" pitchFamily="34" charset="0"/>
              <a:cs typeface="Calibri" panose="020F0502020204030204" pitchFamily="34" charset="0"/>
            </a:endParaRPr>
          </a:p>
          <a:p>
            <a:pPr marL="285750" lvl="0" indent="-285750" algn="r" rtl="1">
              <a:buFont typeface="Arial" panose="020B0604020202020204" pitchFamily="34" charset="0"/>
              <a:buChar char="•"/>
            </a:pPr>
            <a:r>
              <a:rPr lang="ar-SA" sz="2800" b="1" dirty="0" smtClean="0">
                <a:latin typeface="Calibri" panose="020F0502020204030204" pitchFamily="34" charset="0"/>
                <a:cs typeface="Calibri" panose="020F0502020204030204" pitchFamily="34" charset="0"/>
              </a:rPr>
              <a:t>ماهي </a:t>
            </a:r>
            <a:r>
              <a:rPr lang="ar-SA" sz="2800" b="1" dirty="0">
                <a:latin typeface="Calibri" panose="020F0502020204030204" pitchFamily="34" charset="0"/>
                <a:cs typeface="Calibri" panose="020F0502020204030204" pitchFamily="34" charset="0"/>
              </a:rPr>
              <a:t>تحديات تحليل </a:t>
            </a:r>
            <a:r>
              <a:rPr lang="ar-EG" sz="2800" b="1" dirty="0" smtClean="0">
                <a:latin typeface="Calibri" panose="020F0502020204030204" pitchFamily="34" charset="0"/>
                <a:cs typeface="Calibri" panose="020F0502020204030204" pitchFamily="34" charset="0"/>
              </a:rPr>
              <a:t>ال</a:t>
            </a:r>
            <a:r>
              <a:rPr lang="ar-SA" sz="2800" b="1" dirty="0" smtClean="0">
                <a:latin typeface="Calibri" panose="020F0502020204030204" pitchFamily="34" charset="0"/>
                <a:cs typeface="Calibri" panose="020F0502020204030204" pitchFamily="34" charset="0"/>
              </a:rPr>
              <a:t>بيانات التسويق</a:t>
            </a:r>
            <a:r>
              <a:rPr lang="ar-EG" sz="2800" b="1" dirty="0" smtClean="0">
                <a:latin typeface="Calibri" panose="020F0502020204030204" pitchFamily="34" charset="0"/>
                <a:cs typeface="Calibri" panose="020F0502020204030204" pitchFamily="34" charset="0"/>
              </a:rPr>
              <a:t>ية</a:t>
            </a:r>
            <a:r>
              <a:rPr lang="ar-SA" sz="2800" b="1" dirty="0" smtClean="0">
                <a:latin typeface="Calibri" panose="020F0502020204030204" pitchFamily="34" charset="0"/>
                <a:cs typeface="Calibri" panose="020F0502020204030204" pitchFamily="34" charset="0"/>
              </a:rPr>
              <a:t>؟</a:t>
            </a:r>
            <a:endParaRPr lang="en-MY" sz="2800" b="1" dirty="0">
              <a:latin typeface="Calibri" panose="020F0502020204030204" pitchFamily="34" charset="0"/>
              <a:cs typeface="Calibri" panose="020F0502020204030204" pitchFamily="34" charset="0"/>
            </a:endParaRPr>
          </a:p>
          <a:p>
            <a:pPr marL="285750" lvl="0" indent="-285750" algn="r" rtl="1">
              <a:buFont typeface="Arial" panose="020B0604020202020204" pitchFamily="34" charset="0"/>
              <a:buChar char="•"/>
            </a:pPr>
            <a:r>
              <a:rPr lang="ar-SA" sz="2800" b="1" dirty="0" smtClean="0">
                <a:latin typeface="Calibri" panose="020F0502020204030204" pitchFamily="34" charset="0"/>
                <a:cs typeface="Calibri" panose="020F0502020204030204" pitchFamily="34" charset="0"/>
              </a:rPr>
              <a:t>كيف </a:t>
            </a:r>
            <a:r>
              <a:rPr lang="ar-SA" sz="2800" b="1" dirty="0">
                <a:latin typeface="Calibri" panose="020F0502020204030204" pitchFamily="34" charset="0"/>
                <a:cs typeface="Calibri" panose="020F0502020204030204" pitchFamily="34" charset="0"/>
              </a:rPr>
              <a:t>تبدأ عملية تحليل </a:t>
            </a:r>
            <a:r>
              <a:rPr lang="ar-EG" sz="2800" b="1" dirty="0" smtClean="0">
                <a:latin typeface="Calibri" panose="020F0502020204030204" pitchFamily="34" charset="0"/>
                <a:cs typeface="Calibri" panose="020F0502020204030204" pitchFamily="34" charset="0"/>
              </a:rPr>
              <a:t>ال</a:t>
            </a:r>
            <a:r>
              <a:rPr lang="ar-SA" sz="2800" b="1" dirty="0" smtClean="0">
                <a:latin typeface="Calibri" panose="020F0502020204030204" pitchFamily="34" charset="0"/>
                <a:cs typeface="Calibri" panose="020F0502020204030204" pitchFamily="34" charset="0"/>
              </a:rPr>
              <a:t>بيانات التسويق</a:t>
            </a:r>
            <a:r>
              <a:rPr lang="ar-EG" sz="2800" b="1" dirty="0" smtClean="0">
                <a:latin typeface="Calibri" panose="020F0502020204030204" pitchFamily="34" charset="0"/>
                <a:cs typeface="Calibri" panose="020F0502020204030204" pitchFamily="34" charset="0"/>
              </a:rPr>
              <a:t>ية</a:t>
            </a:r>
            <a:r>
              <a:rPr lang="ar-SA" sz="2800" dirty="0" smtClean="0"/>
              <a:t>؟</a:t>
            </a:r>
            <a:endParaRPr lang="ar-EG" sz="2800" dirty="0" smtClean="0"/>
          </a:p>
          <a:p>
            <a:pPr marL="285750" lvl="0" indent="-285750" algn="r" rtl="1">
              <a:buFont typeface="Arial" panose="020B0604020202020204" pitchFamily="34" charset="0"/>
              <a:buChar char="•"/>
            </a:pPr>
            <a:r>
              <a:rPr lang="ar-EG" sz="2800" b="1" dirty="0">
                <a:latin typeface="Calibri" panose="020F0502020204030204" pitchFamily="34" charset="0"/>
                <a:cs typeface="Calibri" panose="020F0502020204030204" pitchFamily="34" charset="0"/>
              </a:rPr>
              <a:t>حالات استخدام تحليل البياتات التسويقية؟</a:t>
            </a:r>
            <a:endParaRPr lang="ar-SA" sz="2800" b="1" dirty="0">
              <a:latin typeface="Calibri" panose="020F0502020204030204" pitchFamily="34" charset="0"/>
              <a:cs typeface="Calibri" panose="020F050202020403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2" name="Picture 11">
            <a:extLst>
              <a:ext uri="{FF2B5EF4-FFF2-40B4-BE49-F238E27FC236}">
                <a16:creationId xmlns="" xmlns:a16="http://schemas.microsoft.com/office/drawing/2014/main" id="{346E7584-33EB-3389-1E35-FF15146AC632}"/>
              </a:ext>
            </a:extLst>
          </p:cNvPr>
          <p:cNvPicPr>
            <a:picLocks noChangeAspect="1"/>
          </p:cNvPicPr>
          <p:nvPr/>
        </p:nvPicPr>
        <p:blipFill>
          <a:blip r:embed="rId4"/>
          <a:stretch>
            <a:fillRect/>
          </a:stretch>
        </p:blipFill>
        <p:spPr>
          <a:xfrm>
            <a:off x="958631" y="2225546"/>
            <a:ext cx="2629068" cy="2435649"/>
          </a:xfrm>
          <a:prstGeom prst="rect">
            <a:avLst/>
          </a:prstGeom>
        </p:spPr>
      </p:pic>
    </p:spTree>
    <p:extLst>
      <p:ext uri="{BB962C8B-B14F-4D97-AF65-F5344CB8AC3E}">
        <p14:creationId xmlns:p14="http://schemas.microsoft.com/office/powerpoint/2010/main" val="15234321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4150609" y="588702"/>
            <a:ext cx="10570274" cy="4501893"/>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87699" y="1242769"/>
            <a:ext cx="7709789" cy="3539430"/>
          </a:xfrm>
          <a:prstGeom prst="rect">
            <a:avLst/>
          </a:prstGeom>
          <a:noFill/>
        </p:spPr>
        <p:txBody>
          <a:bodyPr wrap="square" rtlCol="0">
            <a:spAutoFit/>
          </a:bodyPr>
          <a:lstStyle/>
          <a:p>
            <a:pPr marL="285750" lvl="0" indent="-285750" algn="r" rtl="1">
              <a:buFont typeface="Arial" panose="020B0604020202020204" pitchFamily="34" charset="0"/>
              <a:buChar char="•"/>
            </a:pPr>
            <a:r>
              <a:rPr lang="ar-SA" sz="2800" dirty="0">
                <a:latin typeface="Alexandria" charset="0"/>
              </a:rPr>
              <a:t> </a:t>
            </a:r>
            <a:r>
              <a:rPr lang="ar-SA" sz="2800" b="1" dirty="0">
                <a:latin typeface="Calibri" panose="020F0502020204030204" pitchFamily="34" charset="0"/>
                <a:cs typeface="Calibri" panose="020F0502020204030204" pitchFamily="34" charset="0"/>
              </a:rPr>
              <a:t>البيانات الضخمة.</a:t>
            </a:r>
          </a:p>
          <a:p>
            <a:pPr marL="285750" lvl="0" indent="-285750" algn="r" rtl="1">
              <a:buFont typeface="Arial" panose="020B0604020202020204" pitchFamily="34" charset="0"/>
              <a:buChar char="•"/>
            </a:pPr>
            <a:r>
              <a:rPr lang="ar-SA" sz="2800" b="1" dirty="0">
                <a:latin typeface="Calibri" panose="020F0502020204030204" pitchFamily="34" charset="0"/>
                <a:cs typeface="Calibri" panose="020F0502020204030204" pitchFamily="34" charset="0"/>
              </a:rPr>
              <a:t>إدارة علاقات العملاء. </a:t>
            </a:r>
          </a:p>
          <a:p>
            <a:pPr marL="285750" indent="-285750" algn="r" rtl="1">
              <a:buFont typeface="Arial" panose="020B0604020202020204" pitchFamily="34" charset="0"/>
              <a:buChar char="•"/>
            </a:pPr>
            <a:r>
              <a:rPr lang="ar-EG" sz="2800" b="1" dirty="0">
                <a:latin typeface="Calibri" panose="020F0502020204030204" pitchFamily="34" charset="0"/>
                <a:cs typeface="Calibri" panose="020F0502020204030204" pitchFamily="34" charset="0"/>
              </a:rPr>
              <a:t>تحليل وسائل التواصل الاجتماعي .</a:t>
            </a:r>
          </a:p>
          <a:p>
            <a:pPr marL="285750" lvl="0" indent="-285750" algn="r" rtl="1">
              <a:buFont typeface="Arial" panose="020B0604020202020204" pitchFamily="34" charset="0"/>
              <a:buChar char="•"/>
            </a:pPr>
            <a:r>
              <a:rPr lang="ar-SA" sz="2800" b="1" dirty="0">
                <a:latin typeface="Calibri" panose="020F0502020204030204" pitchFamily="34" charset="0"/>
                <a:cs typeface="Calibri" panose="020F0502020204030204" pitchFamily="34" charset="0"/>
              </a:rPr>
              <a:t>الاتصالات التسويقية. </a:t>
            </a:r>
            <a:endParaRPr lang="ar-EG" sz="2800" b="1" dirty="0">
              <a:latin typeface="Calibri" panose="020F0502020204030204" pitchFamily="34" charset="0"/>
              <a:cs typeface="Calibri" panose="020F0502020204030204" pitchFamily="34" charset="0"/>
            </a:endParaRPr>
          </a:p>
          <a:p>
            <a:pPr marL="285750" indent="-285750" algn="r" rtl="1">
              <a:buFont typeface="Arial" panose="020B0604020202020204" pitchFamily="34" charset="0"/>
              <a:buChar char="•"/>
            </a:pPr>
            <a:r>
              <a:rPr lang="ar-SA" sz="2800" b="1" dirty="0">
                <a:latin typeface="Calibri" panose="020F0502020204030204" pitchFamily="34" charset="0"/>
                <a:cs typeface="Calibri" panose="020F0502020204030204" pitchFamily="34" charset="0"/>
              </a:rPr>
              <a:t>القياس </a:t>
            </a:r>
            <a:r>
              <a:rPr lang="ar-EG" sz="2800" b="1" dirty="0" smtClean="0">
                <a:latin typeface="Calibri" panose="020F0502020204030204" pitchFamily="34" charset="0"/>
                <a:cs typeface="Calibri" panose="020F0502020204030204" pitchFamily="34" charset="0"/>
              </a:rPr>
              <a:t>.</a:t>
            </a:r>
            <a:endParaRPr lang="en-MY" sz="2800" b="1" dirty="0">
              <a:latin typeface="Calibri" panose="020F0502020204030204" pitchFamily="34" charset="0"/>
              <a:cs typeface="Calibri" panose="020F0502020204030204" pitchFamily="34" charset="0"/>
            </a:endParaRPr>
          </a:p>
          <a:p>
            <a:pPr marL="285750" lvl="0" indent="-285750" algn="r" rtl="1">
              <a:buFont typeface="Arial" panose="020B0604020202020204" pitchFamily="34" charset="0"/>
              <a:buChar char="•"/>
            </a:pPr>
            <a:r>
              <a:rPr lang="ar-SA" sz="2800" b="1" dirty="0">
                <a:latin typeface="Calibri" panose="020F0502020204030204" pitchFamily="34" charset="0"/>
                <a:cs typeface="Calibri" panose="020F0502020204030204" pitchFamily="34" charset="0"/>
              </a:rPr>
              <a:t>استخدام الذكاء الاصطناعي في تحليل البيانات التسويقية. </a:t>
            </a:r>
          </a:p>
          <a:p>
            <a:pPr marL="285750" indent="-285750" algn="r" rtl="1">
              <a:buFont typeface="Arial" panose="020B0604020202020204" pitchFamily="34" charset="0"/>
              <a:buChar char="•"/>
            </a:pPr>
            <a:r>
              <a:rPr lang="ar-SA" sz="2800" b="1" dirty="0">
                <a:latin typeface="Calibri" panose="020F0502020204030204" pitchFamily="34" charset="0"/>
                <a:cs typeface="Calibri" panose="020F0502020204030204" pitchFamily="34" charset="0"/>
              </a:rPr>
              <a:t>التسويق الرقمي. </a:t>
            </a:r>
          </a:p>
          <a:p>
            <a:pPr marL="285750" indent="-285750" algn="r" rtl="1">
              <a:buFont typeface="Arial" panose="020B0604020202020204" pitchFamily="34" charset="0"/>
              <a:buChar char="•"/>
            </a:pPr>
            <a:r>
              <a:rPr lang="ar-SA" sz="2800" b="1" dirty="0">
                <a:latin typeface="Calibri" panose="020F0502020204030204" pitchFamily="34" charset="0"/>
                <a:cs typeface="Calibri" panose="020F0502020204030204" pitchFamily="34" charset="0"/>
              </a:rPr>
              <a:t>الخلاصة</a:t>
            </a:r>
            <a:r>
              <a:rPr lang="ar-SA" sz="2800" dirty="0">
                <a:latin typeface="Alexandria" charset="0"/>
              </a:rPr>
              <a:t>.</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2" name="Picture 11">
            <a:extLst>
              <a:ext uri="{FF2B5EF4-FFF2-40B4-BE49-F238E27FC236}">
                <a16:creationId xmlns="" xmlns:a16="http://schemas.microsoft.com/office/drawing/2014/main" id="{346E7584-33EB-3389-1E35-FF15146AC632}"/>
              </a:ext>
            </a:extLst>
          </p:cNvPr>
          <p:cNvPicPr>
            <a:picLocks noChangeAspect="1"/>
          </p:cNvPicPr>
          <p:nvPr/>
        </p:nvPicPr>
        <p:blipFill>
          <a:blip r:embed="rId4"/>
          <a:stretch>
            <a:fillRect/>
          </a:stretch>
        </p:blipFill>
        <p:spPr>
          <a:xfrm>
            <a:off x="958631" y="2225546"/>
            <a:ext cx="2629068" cy="2435649"/>
          </a:xfrm>
          <a:prstGeom prst="rect">
            <a:avLst/>
          </a:prstGeom>
        </p:spPr>
      </p:pic>
    </p:spTree>
    <p:extLst>
      <p:ext uri="{BB962C8B-B14F-4D97-AF65-F5344CB8AC3E}">
        <p14:creationId xmlns:p14="http://schemas.microsoft.com/office/powerpoint/2010/main" val="39123862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smtClean="0">
                <a:solidFill>
                  <a:schemeClr val="bg1"/>
                </a:solidFill>
                <a:latin typeface="Alexandria" charset="0"/>
                <a:cs typeface="Alexandria" charset="0"/>
              </a:rPr>
              <a:t>الثانية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 xmlns:a16="http://schemas.microsoft.com/office/drawing/2014/main" id="{FF0FD337-6BE3-014B-6916-AFAF1FABB81E}"/>
              </a:ext>
            </a:extLst>
          </p:cNvPr>
          <p:cNvSpPr/>
          <p:nvPr/>
        </p:nvSpPr>
        <p:spPr>
          <a:xfrm>
            <a:off x="1127760" y="4884389"/>
            <a:ext cx="4747323" cy="952953"/>
          </a:xfrm>
          <a:prstGeom prst="rect">
            <a:avLst/>
          </a:prstGeom>
          <a:noFill/>
        </p:spPr>
        <p:txBody>
          <a:bodyPr wrap="square">
            <a:spAutoFit/>
          </a:bodyPr>
          <a:lstStyle/>
          <a:p>
            <a:pPr algn="ctr">
              <a:lnSpc>
                <a:spcPct val="120000"/>
              </a:lnSpc>
            </a:pPr>
            <a:r>
              <a:rPr lang="ar-EG" sz="2800" b="1" dirty="0">
                <a:latin typeface="Calibri" panose="020F0502020204030204" pitchFamily="34" charset="0"/>
                <a:cs typeface="Calibri" panose="020F0502020204030204" pitchFamily="34" charset="0"/>
              </a:rPr>
              <a:t>البيانات</a:t>
            </a:r>
            <a:r>
              <a:rPr lang="ar-EG" sz="3200" dirty="0" smtClean="0">
                <a:solidFill>
                  <a:srgbClr val="000000"/>
                </a:solidFill>
                <a:latin typeface="Times New Roman" panose="02020603050405020304" pitchFamily="18" charset="0"/>
                <a:cs typeface="Times New Roman" panose="02020603050405020304" pitchFamily="18" charset="0"/>
              </a:rPr>
              <a:t> </a:t>
            </a:r>
            <a:r>
              <a:rPr lang="ar-EG" sz="2800" b="1" dirty="0">
                <a:latin typeface="Calibri" panose="020F0502020204030204" pitchFamily="34" charset="0"/>
                <a:cs typeface="Calibri" panose="020F0502020204030204" pitchFamily="34" charset="0"/>
              </a:rPr>
              <a:t>الضخمة</a:t>
            </a:r>
            <a:endParaRPr lang="en-US" sz="2800" b="1" dirty="0">
              <a:latin typeface="Calibri" panose="020F0502020204030204" pitchFamily="34" charset="0"/>
              <a:cs typeface="Calibri" panose="020F0502020204030204" pitchFamily="34" charset="0"/>
            </a:endParaRPr>
          </a:p>
          <a:p>
            <a:pPr>
              <a:lnSpc>
                <a:spcPct val="120000"/>
              </a:lnSpc>
            </a:pPr>
            <a:endParaRPr lang="en-US" sz="16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20439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3364667" y="1753379"/>
            <a:ext cx="8466655" cy="954107"/>
          </a:xfrm>
          <a:prstGeom prst="rect">
            <a:avLst/>
          </a:prstGeom>
          <a:noFill/>
        </p:spPr>
        <p:txBody>
          <a:bodyPr wrap="square" rtlCol="0">
            <a:spAutoFit/>
          </a:bodyPr>
          <a:lstStyle/>
          <a:p>
            <a:pPr lvl="0" algn="ctr" rtl="1"/>
            <a:r>
              <a:rPr lang="ar-EG" sz="2800" b="1" dirty="0" smtClean="0">
                <a:latin typeface="Calibri" panose="020F0502020204030204" pitchFamily="34" charset="0"/>
                <a:cs typeface="Calibri" panose="020F0502020204030204" pitchFamily="34" charset="0"/>
              </a:rPr>
              <a:t> </a:t>
            </a:r>
            <a:r>
              <a:rPr lang="en-US" sz="2800" b="1" dirty="0" smtClean="0">
                <a:latin typeface="Calibri" panose="020F0502020204030204" pitchFamily="34" charset="0"/>
                <a:cs typeface="Calibri" panose="020F0502020204030204" pitchFamily="34" charset="0"/>
              </a:rPr>
              <a:t>  .1</a:t>
            </a:r>
            <a:r>
              <a:rPr lang="ar-EG" sz="2800" b="1" dirty="0" smtClean="0">
                <a:latin typeface="Calibri" panose="020F0502020204030204" pitchFamily="34" charset="0"/>
                <a:cs typeface="Calibri" panose="020F0502020204030204" pitchFamily="34" charset="0"/>
              </a:rPr>
              <a:t>ما</a:t>
            </a:r>
            <a:r>
              <a:rPr lang="ar-JO" sz="2800" b="1" dirty="0" smtClean="0">
                <a:latin typeface="Calibri" panose="020F0502020204030204" pitchFamily="34" charset="0"/>
                <a:cs typeface="Calibri" panose="020F0502020204030204" pitchFamily="34" charset="0"/>
              </a:rPr>
              <a:t> </a:t>
            </a:r>
            <a:r>
              <a:rPr lang="ar-JO" sz="2800" b="1" dirty="0">
                <a:latin typeface="Calibri" panose="020F0502020204030204" pitchFamily="34" charset="0"/>
                <a:cs typeface="Calibri" panose="020F0502020204030204" pitchFamily="34" charset="0"/>
              </a:rPr>
              <a:t>ا</a:t>
            </a:r>
            <a:r>
              <a:rPr lang="ar-EG" sz="2800" b="1" dirty="0">
                <a:latin typeface="Calibri" panose="020F0502020204030204" pitchFamily="34" charset="0"/>
                <a:cs typeface="Calibri" panose="020F0502020204030204" pitchFamily="34" charset="0"/>
              </a:rPr>
              <a:t>لمقصود بالبيانات الضخمه:</a:t>
            </a:r>
            <a:endParaRPr lang="en-US" sz="2800" b="1" dirty="0">
              <a:latin typeface="Calibri" panose="020F0502020204030204" pitchFamily="34" charset="0"/>
              <a:cs typeface="Calibri" panose="020F0502020204030204" pitchFamily="34" charset="0"/>
            </a:endParaRPr>
          </a:p>
          <a:p>
            <a:pPr algn="r" rtl="1"/>
            <a:endParaRPr lang="en-US" sz="2800" dirty="0">
              <a:latin typeface="Microsoft Uighur" panose="02000000000000000000" pitchFamily="2" charset="-78"/>
            </a:endParaRPr>
          </a:p>
        </p:txBody>
      </p:sp>
      <p:pic>
        <p:nvPicPr>
          <p:cNvPr id="3" name="Picture 2">
            <a:extLst>
              <a:ext uri="{FF2B5EF4-FFF2-40B4-BE49-F238E27FC236}">
                <a16:creationId xmlns="" xmlns:a16="http://schemas.microsoft.com/office/drawing/2014/main" id="{2DCD1336-3751-9C48-8463-077E1FBC2BBA}"/>
              </a:ext>
            </a:extLst>
          </p:cNvPr>
          <p:cNvPicPr>
            <a:picLocks noChangeAspect="1"/>
          </p:cNvPicPr>
          <p:nvPr/>
        </p:nvPicPr>
        <p:blipFill>
          <a:blip r:embed="rId3"/>
          <a:stretch>
            <a:fillRect/>
          </a:stretch>
        </p:blipFill>
        <p:spPr>
          <a:xfrm>
            <a:off x="985543" y="2683640"/>
            <a:ext cx="1998061" cy="1896766"/>
          </a:xfrm>
          <a:prstGeom prst="rect">
            <a:avLst/>
          </a:prstGeom>
        </p:spPr>
      </p:pic>
      <p:sp>
        <p:nvSpPr>
          <p:cNvPr id="4" name="TextBox 3">
            <a:extLst>
              <a:ext uri="{FF2B5EF4-FFF2-40B4-BE49-F238E27FC236}">
                <a16:creationId xmlns="" xmlns:a16="http://schemas.microsoft.com/office/drawing/2014/main" id="{1F1DEFC3-BEA6-CDDA-9BBC-16A061B61A73}"/>
              </a:ext>
            </a:extLst>
          </p:cNvPr>
          <p:cNvSpPr txBox="1"/>
          <p:nvPr/>
        </p:nvSpPr>
        <p:spPr>
          <a:xfrm>
            <a:off x="3189755" y="2481178"/>
            <a:ext cx="7141538" cy="2677656"/>
          </a:xfrm>
          <a:prstGeom prst="rect">
            <a:avLst/>
          </a:prstGeom>
          <a:noFill/>
        </p:spPr>
        <p:txBody>
          <a:bodyPr wrap="square" rtlCol="0">
            <a:spAutoFit/>
          </a:bodyPr>
          <a:lstStyle/>
          <a:p>
            <a:pPr lvl="0" algn="just" rtl="1"/>
            <a:r>
              <a:rPr lang="ar-EG" sz="2400" dirty="0" smtClean="0">
                <a:latin typeface="Calibri" panose="020F0502020204030204" pitchFamily="34" charset="0"/>
                <a:cs typeface="Calibri" panose="020F0502020204030204" pitchFamily="34" charset="0"/>
              </a:rPr>
              <a:t> تعرف </a:t>
            </a:r>
            <a:r>
              <a:rPr lang="ar-EG" sz="2400" b="1" dirty="0">
                <a:latin typeface="Calibri" panose="020F0502020204030204" pitchFamily="34" charset="0"/>
                <a:cs typeface="Calibri" panose="020F0502020204030204" pitchFamily="34" charset="0"/>
              </a:rPr>
              <a:t>البيانات الضخمة </a:t>
            </a:r>
            <a:r>
              <a:rPr lang="ar-EG" sz="2400" dirty="0">
                <a:latin typeface="Calibri" panose="020F0502020204030204" pitchFamily="34" charset="0"/>
                <a:cs typeface="Calibri" panose="020F0502020204030204" pitchFamily="34" charset="0"/>
              </a:rPr>
              <a:t>على أنها </a:t>
            </a:r>
            <a:r>
              <a:rPr lang="ar-EG" sz="2400" dirty="0" smtClean="0">
                <a:latin typeface="Calibri" panose="020F0502020204030204" pitchFamily="34" charset="0"/>
                <a:cs typeface="Calibri" panose="020F0502020204030204" pitchFamily="34" charset="0"/>
              </a:rPr>
              <a:t>بيانات </a:t>
            </a:r>
            <a:r>
              <a:rPr lang="ar-EG" sz="2400" dirty="0">
                <a:latin typeface="Calibri" panose="020F0502020204030204" pitchFamily="34" charset="0"/>
                <a:cs typeface="Calibri" panose="020F0502020204030204" pitchFamily="34" charset="0"/>
              </a:rPr>
              <a:t>كبيرة </a:t>
            </a:r>
            <a:r>
              <a:rPr lang="ar-EG" sz="2400" dirty="0" smtClean="0">
                <a:latin typeface="Calibri" panose="020F0502020204030204" pitchFamily="34" charset="0"/>
                <a:cs typeface="Calibri" panose="020F0502020204030204" pitchFamily="34" charset="0"/>
              </a:rPr>
              <a:t>جدًا</a:t>
            </a:r>
            <a:r>
              <a:rPr lang="en-US" sz="2400" dirty="0" smtClean="0">
                <a:latin typeface="Calibri" panose="020F0502020204030204" pitchFamily="34" charset="0"/>
                <a:cs typeface="Calibri" panose="020F0502020204030204" pitchFamily="34" charset="0"/>
              </a:rPr>
              <a:t> </a:t>
            </a:r>
            <a:r>
              <a:rPr lang="ar-EG" sz="2400" dirty="0" smtClean="0">
                <a:latin typeface="Calibri" panose="020F0502020204030204" pitchFamily="34" charset="0"/>
                <a:cs typeface="Calibri" panose="020F0502020204030204" pitchFamily="34" charset="0"/>
              </a:rPr>
              <a:t>من </a:t>
            </a:r>
            <a:r>
              <a:rPr lang="ar-EG" sz="2400" dirty="0">
                <a:latin typeface="Calibri" panose="020F0502020204030204" pitchFamily="34" charset="0"/>
                <a:cs typeface="Calibri" panose="020F0502020204030204" pitchFamily="34" charset="0"/>
              </a:rPr>
              <a:t>حيث </a:t>
            </a:r>
            <a:r>
              <a:rPr lang="ar-EG" sz="2400" b="1" u="sng" dirty="0">
                <a:latin typeface="Calibri" panose="020F0502020204030204" pitchFamily="34" charset="0"/>
                <a:cs typeface="Calibri" panose="020F0502020204030204" pitchFamily="34" charset="0"/>
              </a:rPr>
              <a:t>السرعة والحجم </a:t>
            </a:r>
            <a:r>
              <a:rPr lang="ar-EG" sz="2400" b="1" u="sng" dirty="0" smtClean="0">
                <a:latin typeface="Calibri" panose="020F0502020204030204" pitchFamily="34" charset="0"/>
                <a:cs typeface="Calibri" panose="020F0502020204030204" pitchFamily="34" charset="0"/>
              </a:rPr>
              <a:t>والتنوع </a:t>
            </a:r>
            <a:r>
              <a:rPr lang="ar-EG" sz="2400" dirty="0">
                <a:latin typeface="Calibri" panose="020F0502020204030204" pitchFamily="34" charset="0"/>
                <a:cs typeface="Calibri" panose="020F0502020204030204" pitchFamily="34" charset="0"/>
              </a:rPr>
              <a:t>بحيث </a:t>
            </a:r>
            <a:r>
              <a:rPr lang="ar-EG" sz="2400" dirty="0" smtClean="0">
                <a:latin typeface="Calibri" panose="020F0502020204030204" pitchFamily="34" charset="0"/>
                <a:cs typeface="Calibri" panose="020F0502020204030204" pitchFamily="34" charset="0"/>
              </a:rPr>
              <a:t>:</a:t>
            </a:r>
            <a:endParaRPr lang="ar-EG" sz="2400" dirty="0" smtClean="0">
              <a:latin typeface="Calibri" panose="020F0502020204030204" pitchFamily="34" charset="0"/>
              <a:cs typeface="Calibri" panose="020F0502020204030204" pitchFamily="34" charset="0"/>
            </a:endParaRPr>
          </a:p>
          <a:p>
            <a:pPr marL="514350" lvl="0" indent="-514350" algn="just" rtl="1">
              <a:buFont typeface="+mj-lt"/>
              <a:buAutoNum type="romanUcPeriod"/>
            </a:pPr>
            <a:r>
              <a:rPr lang="ar-EG" sz="2400" dirty="0" smtClean="0">
                <a:latin typeface="Calibri" panose="020F0502020204030204" pitchFamily="34" charset="0"/>
                <a:cs typeface="Calibri" panose="020F0502020204030204" pitchFamily="34" charset="0"/>
              </a:rPr>
              <a:t>لا </a:t>
            </a:r>
            <a:r>
              <a:rPr lang="ar-EG" sz="2400" dirty="0">
                <a:latin typeface="Calibri" panose="020F0502020204030204" pitchFamily="34" charset="0"/>
                <a:cs typeface="Calibri" panose="020F0502020204030204" pitchFamily="34" charset="0"/>
              </a:rPr>
              <a:t>يمكن </a:t>
            </a:r>
            <a:r>
              <a:rPr lang="ar-EG" sz="2400" b="1" dirty="0">
                <a:latin typeface="Calibri" panose="020F0502020204030204" pitchFamily="34" charset="0"/>
                <a:cs typeface="Calibri" panose="020F0502020204030204" pitchFamily="34" charset="0"/>
              </a:rPr>
              <a:t>وضعها على خادم واحد</a:t>
            </a:r>
            <a:r>
              <a:rPr lang="ar-EG" sz="2400" dirty="0">
                <a:latin typeface="Calibri" panose="020F0502020204030204" pitchFamily="34" charset="0"/>
                <a:cs typeface="Calibri" panose="020F0502020204030204" pitchFamily="34" charset="0"/>
              </a:rPr>
              <a:t>، أو غير منظمة جدًا بحيث لا يمكن وضعها في </a:t>
            </a:r>
            <a:r>
              <a:rPr lang="ar-EG" sz="2400" b="1" dirty="0">
                <a:latin typeface="Calibri" panose="020F0502020204030204" pitchFamily="34" charset="0"/>
                <a:cs typeface="Calibri" panose="020F0502020204030204" pitchFamily="34" charset="0"/>
              </a:rPr>
              <a:t>قاعدة بيانات مكونة من صفوف </a:t>
            </a:r>
            <a:r>
              <a:rPr lang="ar-EG" sz="2400" b="1" dirty="0" smtClean="0">
                <a:latin typeface="Calibri" panose="020F0502020204030204" pitchFamily="34" charset="0"/>
                <a:cs typeface="Calibri" panose="020F0502020204030204" pitchFamily="34" charset="0"/>
              </a:rPr>
              <a:t>وأعمدة</a:t>
            </a:r>
            <a:r>
              <a:rPr lang="ar-EG" sz="2400" dirty="0" smtClean="0">
                <a:latin typeface="Calibri" panose="020F0502020204030204" pitchFamily="34" charset="0"/>
                <a:cs typeface="Calibri" panose="020F0502020204030204" pitchFamily="34" charset="0"/>
              </a:rPr>
              <a:t>.</a:t>
            </a:r>
            <a:endParaRPr lang="ar-EG" sz="2400" dirty="0" smtClean="0">
              <a:latin typeface="Calibri" panose="020F0502020204030204" pitchFamily="34" charset="0"/>
              <a:cs typeface="Calibri" panose="020F0502020204030204" pitchFamily="34" charset="0"/>
            </a:endParaRPr>
          </a:p>
          <a:p>
            <a:pPr marL="514350" lvl="0" indent="-514350" algn="just" rtl="1">
              <a:buFont typeface="+mj-lt"/>
              <a:buAutoNum type="romanUcPeriod"/>
            </a:pPr>
            <a:r>
              <a:rPr lang="ar-EG" sz="2400" dirty="0" smtClean="0">
                <a:latin typeface="Calibri" panose="020F0502020204030204" pitchFamily="34" charset="0"/>
                <a:cs typeface="Calibri" panose="020F0502020204030204" pitchFamily="34" charset="0"/>
              </a:rPr>
              <a:t>تتدفق </a:t>
            </a:r>
            <a:r>
              <a:rPr lang="ar-EG" sz="2400" dirty="0">
                <a:latin typeface="Calibri" panose="020F0502020204030204" pitchFamily="34" charset="0"/>
                <a:cs typeface="Calibri" panose="020F0502020204030204" pitchFamily="34" charset="0"/>
              </a:rPr>
              <a:t>باستمرار بحيث لا يمكن وضعها في </a:t>
            </a:r>
            <a:r>
              <a:rPr lang="ar-EG" sz="2400" b="1" dirty="0">
                <a:latin typeface="Calibri" panose="020F0502020204030204" pitchFamily="34" charset="0"/>
                <a:cs typeface="Calibri" panose="020F0502020204030204" pitchFamily="34" charset="0"/>
              </a:rPr>
              <a:t>مستودع بيانات </a:t>
            </a:r>
            <a:r>
              <a:rPr lang="ar-EG" sz="2400" b="1" dirty="0" smtClean="0">
                <a:latin typeface="Calibri" panose="020F0502020204030204" pitchFamily="34" charset="0"/>
                <a:cs typeface="Calibri" panose="020F0502020204030204" pitchFamily="34" charset="0"/>
              </a:rPr>
              <a:t>ثابت</a:t>
            </a:r>
            <a:r>
              <a:rPr lang="ar-EG" sz="2400" dirty="0">
                <a:latin typeface="Calibri" panose="020F0502020204030204" pitchFamily="34" charset="0"/>
                <a:cs typeface="Calibri" panose="020F0502020204030204" pitchFamily="34" charset="0"/>
              </a:rPr>
              <a:t>.</a:t>
            </a:r>
            <a:endParaRPr lang="ar-EG" sz="2400" dirty="0" smtClean="0">
              <a:latin typeface="Calibri" panose="020F0502020204030204" pitchFamily="34" charset="0"/>
              <a:cs typeface="Calibri" panose="020F0502020204030204" pitchFamily="34" charset="0"/>
            </a:endParaRPr>
          </a:p>
          <a:p>
            <a:pPr marL="514350" lvl="0" indent="-514350" algn="just" rtl="1">
              <a:buFont typeface="+mj-lt"/>
              <a:buAutoNum type="romanUcPeriod"/>
            </a:pPr>
            <a:r>
              <a:rPr lang="ar-EG" sz="2400" dirty="0" smtClean="0">
                <a:latin typeface="Calibri" panose="020F0502020204030204" pitchFamily="34" charset="0"/>
                <a:cs typeface="Calibri" panose="020F0502020204030204" pitchFamily="34" charset="0"/>
              </a:rPr>
              <a:t>في </a:t>
            </a:r>
            <a:r>
              <a:rPr lang="ar-EG" sz="2400" dirty="0">
                <a:latin typeface="Calibri" panose="020F0502020204030204" pitchFamily="34" charset="0"/>
                <a:cs typeface="Calibri" panose="020F0502020204030204" pitchFamily="34" charset="0"/>
              </a:rPr>
              <a:t>حين يحظى حجمها بكل الاهتمام، فإن الجانب </a:t>
            </a:r>
            <a:r>
              <a:rPr lang="ar-EG" sz="2400" b="1" u="sng" dirty="0">
                <a:latin typeface="Calibri" panose="020F0502020204030204" pitchFamily="34" charset="0"/>
                <a:cs typeface="Calibri" panose="020F0502020204030204" pitchFamily="34" charset="0"/>
              </a:rPr>
              <a:t>الأصعب في البيانات الضخمة يتعلق بافتقارها إلى الهيكل</a:t>
            </a:r>
            <a:r>
              <a:rPr lang="ar-EG" sz="2400" dirty="0">
                <a:latin typeface="Calibri" panose="020F0502020204030204" pitchFamily="34" charset="0"/>
                <a:cs typeface="Calibri" panose="020F0502020204030204" pitchFamily="34" charset="0"/>
              </a:rPr>
              <a:t>".</a:t>
            </a:r>
            <a:endParaRPr lang="en-MY" sz="24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462607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194259" y="121589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047931" y="1600776"/>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2917788" y="1711239"/>
            <a:ext cx="8466655" cy="523220"/>
          </a:xfrm>
          <a:prstGeom prst="rect">
            <a:avLst/>
          </a:prstGeom>
          <a:noFill/>
        </p:spPr>
        <p:txBody>
          <a:bodyPr wrap="square" rtlCol="0">
            <a:spAutoFit/>
          </a:bodyPr>
          <a:lstStyle/>
          <a:p>
            <a:pPr lvl="0" algn="ctr" rtl="1"/>
            <a:r>
              <a:rPr lang="en-US" sz="2800" b="1" dirty="0">
                <a:latin typeface="Calibri" panose="020F0502020204030204" pitchFamily="34" charset="0"/>
                <a:cs typeface="Calibri" panose="020F0502020204030204" pitchFamily="34" charset="0"/>
              </a:rPr>
              <a:t> .1</a:t>
            </a:r>
            <a:r>
              <a:rPr lang="ar-EG" sz="2800" b="1" dirty="0">
                <a:latin typeface="Calibri" panose="020F0502020204030204" pitchFamily="34" charset="0"/>
                <a:cs typeface="Calibri" panose="020F0502020204030204" pitchFamily="34" charset="0"/>
              </a:rPr>
              <a:t>ما</a:t>
            </a:r>
            <a:r>
              <a:rPr lang="ar-JO" sz="2800" b="1" dirty="0">
                <a:latin typeface="Calibri" panose="020F0502020204030204" pitchFamily="34" charset="0"/>
                <a:cs typeface="Calibri" panose="020F0502020204030204" pitchFamily="34" charset="0"/>
              </a:rPr>
              <a:t> ا</a:t>
            </a:r>
            <a:r>
              <a:rPr lang="ar-EG" sz="2800" b="1" dirty="0">
                <a:latin typeface="Calibri" panose="020F0502020204030204" pitchFamily="34" charset="0"/>
                <a:cs typeface="Calibri" panose="020F0502020204030204" pitchFamily="34" charset="0"/>
              </a:rPr>
              <a:t>لمقصود بالبيانات الضخمه:</a:t>
            </a:r>
            <a:endParaRPr lang="en-US" sz="2800" dirty="0">
              <a:latin typeface="Microsoft Uighur" panose="02000000000000000000" pitchFamily="2" charset="-78"/>
            </a:endParaRPr>
          </a:p>
        </p:txBody>
      </p:sp>
      <p:sp>
        <p:nvSpPr>
          <p:cNvPr id="2" name="TextBox 1">
            <a:extLst>
              <a:ext uri="{FF2B5EF4-FFF2-40B4-BE49-F238E27FC236}">
                <a16:creationId xmlns="" xmlns:a16="http://schemas.microsoft.com/office/drawing/2014/main" id="{1D49B629-A710-F119-EA46-044B5624E5D2}"/>
              </a:ext>
            </a:extLst>
          </p:cNvPr>
          <p:cNvSpPr txBox="1"/>
          <p:nvPr/>
        </p:nvSpPr>
        <p:spPr>
          <a:xfrm>
            <a:off x="2057401" y="2568660"/>
            <a:ext cx="6371228" cy="2000548"/>
          </a:xfrm>
          <a:prstGeom prst="rect">
            <a:avLst/>
          </a:prstGeom>
          <a:noFill/>
        </p:spPr>
        <p:txBody>
          <a:bodyPr wrap="square" rtlCol="0">
            <a:spAutoFit/>
          </a:bodyPr>
          <a:lstStyle/>
          <a:p>
            <a:pPr lvl="0" algn="just" rtl="1"/>
            <a:r>
              <a:rPr lang="en-US" sz="2400" b="1" dirty="0" smtClean="0">
                <a:latin typeface="Calibri" panose="020F0502020204030204" pitchFamily="34" charset="0"/>
                <a:cs typeface="Calibri" panose="020F0502020204030204" pitchFamily="34" charset="0"/>
              </a:rPr>
              <a:t>	</a:t>
            </a:r>
            <a:r>
              <a:rPr lang="ar-EG" sz="2400" b="1" u="sng" dirty="0" smtClean="0">
                <a:latin typeface="Calibri" panose="020F0502020204030204" pitchFamily="34" charset="0"/>
                <a:cs typeface="Calibri" panose="020F0502020204030204" pitchFamily="34" charset="0"/>
              </a:rPr>
              <a:t>يقصد </a:t>
            </a:r>
            <a:r>
              <a:rPr lang="ar-EG" sz="2400" b="1" u="sng" dirty="0">
                <a:latin typeface="Calibri" panose="020F0502020204030204" pitchFamily="34" charset="0"/>
                <a:cs typeface="Calibri" panose="020F0502020204030204" pitchFamily="34" charset="0"/>
              </a:rPr>
              <a:t>به "الهيكل" هو عرض المعلومات </a:t>
            </a:r>
            <a:r>
              <a:rPr lang="ar-EG" sz="2400" dirty="0">
                <a:latin typeface="Calibri" panose="020F0502020204030204" pitchFamily="34" charset="0"/>
                <a:cs typeface="Calibri" panose="020F0502020204030204" pitchFamily="34" charset="0"/>
              </a:rPr>
              <a:t>في صفوف وأعمدة (بأسلوب </a:t>
            </a:r>
            <a:r>
              <a:rPr lang="en-MY" sz="2400" dirty="0">
                <a:latin typeface="Calibri" panose="020F0502020204030204" pitchFamily="34" charset="0"/>
                <a:cs typeface="Calibri" panose="020F0502020204030204" pitchFamily="34" charset="0"/>
              </a:rPr>
              <a:t>Excel</a:t>
            </a:r>
            <a:r>
              <a:rPr lang="ar-EG" sz="2400" dirty="0">
                <a:latin typeface="Calibri" panose="020F0502020204030204" pitchFamily="34" charset="0"/>
                <a:cs typeface="Calibri" panose="020F0502020204030204" pitchFamily="34" charset="0"/>
              </a:rPr>
              <a:t>)</a:t>
            </a:r>
            <a:r>
              <a:rPr lang="en-MY" sz="2400" dirty="0">
                <a:latin typeface="Calibri" panose="020F0502020204030204" pitchFamily="34" charset="0"/>
                <a:cs typeface="Calibri" panose="020F0502020204030204" pitchFamily="34" charset="0"/>
              </a:rPr>
              <a:t> </a:t>
            </a:r>
            <a:r>
              <a:rPr lang="ar-EG" sz="2400" dirty="0">
                <a:latin typeface="Calibri" panose="020F0502020204030204" pitchFamily="34" charset="0"/>
                <a:cs typeface="Calibri" panose="020F0502020204030204" pitchFamily="34" charset="0"/>
              </a:rPr>
              <a:t>لسهولة الاستخدام والتحليل. كذلك تنشأ صعوبة العمل </a:t>
            </a:r>
            <a:r>
              <a:rPr lang="ar-EG" sz="2400" b="1" dirty="0">
                <a:latin typeface="Calibri" panose="020F0502020204030204" pitchFamily="34" charset="0"/>
                <a:cs typeface="Calibri" panose="020F0502020204030204" pitchFamily="34" charset="0"/>
              </a:rPr>
              <a:t>بالمعلومات غير المنظمة </a:t>
            </a:r>
            <a:r>
              <a:rPr lang="ar-EG" sz="2400" dirty="0">
                <a:latin typeface="Calibri" panose="020F0502020204030204" pitchFamily="34" charset="0"/>
                <a:cs typeface="Calibri" panose="020F0502020204030204" pitchFamily="34" charset="0"/>
              </a:rPr>
              <a:t>من الحاجة إلى فرزها إلى فئات وظيفية وتنسيقها حتى يمكن </a:t>
            </a:r>
            <a:r>
              <a:rPr lang="ar-EG" sz="2400" u="sng" dirty="0">
                <a:latin typeface="Calibri" panose="020F0502020204030204" pitchFamily="34" charset="0"/>
                <a:cs typeface="Calibri" panose="020F0502020204030204" pitchFamily="34" charset="0"/>
              </a:rPr>
              <a:t>تقديمها لمحللي التسويق</a:t>
            </a:r>
            <a:r>
              <a:rPr lang="ar-EG" sz="2800" dirty="0" smtClean="0">
                <a:latin typeface="+mj-lt"/>
              </a:rPr>
              <a:t>.</a:t>
            </a:r>
            <a:endParaRPr lang="en-MY" sz="2800" dirty="0">
              <a:solidFill>
                <a:srgbClr val="C00000"/>
              </a:solidFill>
              <a:latin typeface="+mj-lt"/>
            </a:endParaRPr>
          </a:p>
        </p:txBody>
      </p:sp>
      <p:pic>
        <p:nvPicPr>
          <p:cNvPr id="4" name="Picture 3"/>
          <p:cNvPicPr>
            <a:picLocks noChangeAspect="1"/>
          </p:cNvPicPr>
          <p:nvPr/>
        </p:nvPicPr>
        <p:blipFill>
          <a:blip r:embed="rId3"/>
          <a:stretch>
            <a:fillRect/>
          </a:stretch>
        </p:blipFill>
        <p:spPr>
          <a:xfrm>
            <a:off x="8903791" y="2534956"/>
            <a:ext cx="2255520" cy="2506260"/>
          </a:xfrm>
          <a:prstGeom prst="rect">
            <a:avLst/>
          </a:prstGeom>
        </p:spPr>
      </p:pic>
    </p:spTree>
    <p:extLst>
      <p:ext uri="{BB962C8B-B14F-4D97-AF65-F5344CB8AC3E}">
        <p14:creationId xmlns:p14="http://schemas.microsoft.com/office/powerpoint/2010/main" val="41155813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2917788" y="1711239"/>
            <a:ext cx="8466655" cy="1015663"/>
          </a:xfrm>
          <a:prstGeom prst="rect">
            <a:avLst/>
          </a:prstGeom>
          <a:noFill/>
        </p:spPr>
        <p:txBody>
          <a:bodyPr wrap="square" rtlCol="0">
            <a:spAutoFit/>
          </a:bodyPr>
          <a:lstStyle/>
          <a:p>
            <a:pPr lvl="0" algn="ctr" rtl="1"/>
            <a:r>
              <a:rPr lang="en-US" sz="3200" b="1" dirty="0">
                <a:latin typeface="Calibri" panose="020F0502020204030204" pitchFamily="34" charset="0"/>
                <a:cs typeface="Calibri" panose="020F0502020204030204" pitchFamily="34" charset="0"/>
              </a:rPr>
              <a:t> </a:t>
            </a:r>
            <a:r>
              <a:rPr lang="en-US" sz="3200" b="1" dirty="0" smtClean="0">
                <a:latin typeface="Calibri" panose="020F0502020204030204" pitchFamily="34" charset="0"/>
                <a:cs typeface="Calibri" panose="020F0502020204030204" pitchFamily="34" charset="0"/>
              </a:rPr>
              <a:t>.2</a:t>
            </a:r>
            <a:r>
              <a:rPr lang="ar-EG" sz="3200" b="1" dirty="0" smtClean="0">
                <a:latin typeface="Calibri" panose="020F0502020204030204" pitchFamily="34" charset="0"/>
                <a:cs typeface="Calibri" panose="020F0502020204030204" pitchFamily="34" charset="0"/>
              </a:rPr>
              <a:t>أهمية البيانات </a:t>
            </a:r>
            <a:r>
              <a:rPr lang="ar-EG" sz="3200" b="1" dirty="0">
                <a:latin typeface="Calibri" panose="020F0502020204030204" pitchFamily="34" charset="0"/>
                <a:cs typeface="Calibri" panose="020F0502020204030204" pitchFamily="34" charset="0"/>
              </a:rPr>
              <a:t>الضخمه:</a:t>
            </a:r>
            <a:endParaRPr lang="en-US" sz="3200" dirty="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 xmlns:a16="http://schemas.microsoft.com/office/drawing/2014/main" id="{1D49B629-A710-F119-EA46-044B5624E5D2}"/>
              </a:ext>
            </a:extLst>
          </p:cNvPr>
          <p:cNvSpPr txBox="1"/>
          <p:nvPr/>
        </p:nvSpPr>
        <p:spPr>
          <a:xfrm>
            <a:off x="3976931" y="2219070"/>
            <a:ext cx="6286197" cy="3477875"/>
          </a:xfrm>
          <a:prstGeom prst="rect">
            <a:avLst/>
          </a:prstGeom>
          <a:noFill/>
        </p:spPr>
        <p:txBody>
          <a:bodyPr wrap="square" rtlCol="0">
            <a:spAutoFit/>
          </a:bodyPr>
          <a:lstStyle/>
          <a:p>
            <a:pPr lvl="0" algn="just" rtl="1"/>
            <a:r>
              <a:rPr lang="ar-EG" sz="2400" dirty="0">
                <a:latin typeface="Calibri" panose="020F0502020204030204" pitchFamily="34" charset="0"/>
                <a:cs typeface="Calibri" panose="020F0502020204030204" pitchFamily="34" charset="0"/>
              </a:rPr>
              <a:t>تشير الأبحاث إلى أن البيانات الضخمة توفر فرصًا رائعة للشركات عبر القطاعات الصناعية </a:t>
            </a:r>
            <a:r>
              <a:rPr lang="ar-EG" sz="2400" u="sng" dirty="0" smtClean="0">
                <a:latin typeface="Calibri" panose="020F0502020204030204" pitchFamily="34" charset="0"/>
                <a:cs typeface="Calibri" panose="020F0502020204030204" pitchFamily="34" charset="0"/>
              </a:rPr>
              <a:t>لاكتساب </a:t>
            </a:r>
            <a:r>
              <a:rPr lang="ar-EG" sz="2400" u="sng" dirty="0">
                <a:latin typeface="Calibri" panose="020F0502020204030204" pitchFamily="34" charset="0"/>
                <a:cs typeface="Calibri" panose="020F0502020204030204" pitchFamily="34" charset="0"/>
              </a:rPr>
              <a:t>رؤى مفيدة حول العملاء والعمليات</a:t>
            </a:r>
            <a:r>
              <a:rPr lang="ar-EG" sz="2400" dirty="0">
                <a:latin typeface="Calibri" panose="020F0502020204030204" pitchFamily="34" charset="0"/>
                <a:cs typeface="Calibri" panose="020F0502020204030204" pitchFamily="34" charset="0"/>
              </a:rPr>
              <a:t>، </a:t>
            </a:r>
            <a:r>
              <a:rPr lang="ar-EG" sz="2400" u="sng" dirty="0">
                <a:latin typeface="Calibri" panose="020F0502020204030204" pitchFamily="34" charset="0"/>
                <a:cs typeface="Calibri" panose="020F0502020204030204" pitchFamily="34" charset="0"/>
              </a:rPr>
              <a:t>وبالتالي تحسين تسويقها</a:t>
            </a:r>
            <a:r>
              <a:rPr lang="ar-EG" sz="2400" dirty="0">
                <a:latin typeface="Calibri" panose="020F0502020204030204" pitchFamily="34" charset="0"/>
                <a:cs typeface="Calibri" panose="020F0502020204030204" pitchFamily="34" charset="0"/>
              </a:rPr>
              <a:t>، </a:t>
            </a:r>
            <a:r>
              <a:rPr lang="ar-EG" sz="2400" b="1" u="sng" dirty="0">
                <a:latin typeface="Calibri" panose="020F0502020204030204" pitchFamily="34" charset="0"/>
                <a:cs typeface="Calibri" panose="020F0502020204030204" pitchFamily="34" charset="0"/>
              </a:rPr>
              <a:t>واتخاذ القرارات</a:t>
            </a:r>
            <a:r>
              <a:rPr lang="ar-EG" sz="2400" dirty="0">
                <a:latin typeface="Calibri" panose="020F0502020204030204" pitchFamily="34" charset="0"/>
                <a:cs typeface="Calibri" panose="020F0502020204030204" pitchFamily="34" charset="0"/>
              </a:rPr>
              <a:t>، </a:t>
            </a:r>
            <a:r>
              <a:rPr lang="ar-EG" sz="2400" b="1" u="sng" dirty="0">
                <a:latin typeface="Calibri" panose="020F0502020204030204" pitchFamily="34" charset="0"/>
                <a:cs typeface="Calibri" panose="020F0502020204030204" pitchFamily="34" charset="0"/>
              </a:rPr>
              <a:t>وتطوير منتجات </a:t>
            </a:r>
            <a:r>
              <a:rPr lang="ar-EG" sz="2400" dirty="0" smtClean="0">
                <a:latin typeface="Calibri" panose="020F0502020204030204" pitchFamily="34" charset="0"/>
                <a:cs typeface="Calibri" panose="020F0502020204030204" pitchFamily="34" charset="0"/>
              </a:rPr>
              <a:t>جديدة </a:t>
            </a:r>
            <a:r>
              <a:rPr lang="ar-EG" sz="2400" u="sng" dirty="0" smtClean="0">
                <a:latin typeface="Calibri" panose="020F0502020204030204" pitchFamily="34" charset="0"/>
                <a:cs typeface="Calibri" panose="020F0502020204030204" pitchFamily="34" charset="0"/>
              </a:rPr>
              <a:t>بدلا </a:t>
            </a:r>
            <a:r>
              <a:rPr lang="ar-EG" sz="2400" u="sng" dirty="0">
                <a:latin typeface="Calibri" panose="020F0502020204030204" pitchFamily="34" charset="0"/>
                <a:cs typeface="Calibri" panose="020F0502020204030204" pitchFamily="34" charset="0"/>
              </a:rPr>
              <a:t>من الاعتماد على الحدس أو التقاليد أو التخمين</a:t>
            </a:r>
            <a:r>
              <a:rPr lang="ar-EG" sz="2400" u="sng" dirty="0">
                <a:latin typeface="Calibri" panose="020F0502020204030204" pitchFamily="34" charset="0"/>
                <a:cs typeface="Calibri" panose="020F0502020204030204" pitchFamily="34" charset="0"/>
              </a:rPr>
              <a:t>.</a:t>
            </a:r>
          </a:p>
          <a:p>
            <a:pPr lvl="0" algn="just" rtl="1"/>
            <a:endParaRPr lang="ar-EG" sz="2400" dirty="0" smtClean="0">
              <a:latin typeface="Calibri" panose="020F0502020204030204" pitchFamily="34" charset="0"/>
              <a:cs typeface="Calibri" panose="020F0502020204030204" pitchFamily="34" charset="0"/>
            </a:endParaRPr>
          </a:p>
          <a:p>
            <a:pPr lvl="0" algn="just" rtl="1"/>
            <a:r>
              <a:rPr lang="ar-EG" sz="2400" dirty="0" smtClean="0">
                <a:latin typeface="Calibri" panose="020F0502020204030204" pitchFamily="34" charset="0"/>
                <a:cs typeface="Calibri" panose="020F0502020204030204" pitchFamily="34" charset="0"/>
              </a:rPr>
              <a:t> </a:t>
            </a:r>
            <a:r>
              <a:rPr lang="ar-EG" sz="2400" b="1" u="sng" dirty="0" smtClean="0">
                <a:latin typeface="Calibri" panose="020F0502020204030204" pitchFamily="34" charset="0"/>
                <a:cs typeface="Calibri" panose="020F0502020204030204" pitchFamily="34" charset="0"/>
              </a:rPr>
              <a:t>يمكن </a:t>
            </a:r>
            <a:r>
              <a:rPr lang="ar-EG" sz="2400" b="1" u="sng" dirty="0" smtClean="0">
                <a:latin typeface="Calibri" panose="020F0502020204030204" pitchFamily="34" charset="0"/>
                <a:cs typeface="Calibri" panose="020F0502020204030204" pitchFamily="34" charset="0"/>
              </a:rPr>
              <a:t>القول </a:t>
            </a:r>
            <a:r>
              <a:rPr lang="ar-EG" sz="2400" dirty="0" smtClean="0">
                <a:latin typeface="Calibri" panose="020F0502020204030204" pitchFamily="34" charset="0"/>
                <a:cs typeface="Calibri" panose="020F0502020204030204" pitchFamily="34" charset="0"/>
              </a:rPr>
              <a:t>، أن </a:t>
            </a:r>
            <a:r>
              <a:rPr lang="ar-EG" sz="2400" dirty="0">
                <a:latin typeface="Calibri" panose="020F0502020204030204" pitchFamily="34" charset="0"/>
                <a:cs typeface="Calibri" panose="020F0502020204030204" pitchFamily="34" charset="0"/>
              </a:rPr>
              <a:t>البيانات الضخمة </a:t>
            </a:r>
            <a:r>
              <a:rPr lang="ar-EG" sz="2400" dirty="0" smtClean="0">
                <a:latin typeface="Calibri" panose="020F0502020204030204" pitchFamily="34" charset="0"/>
                <a:cs typeface="Calibri" panose="020F0502020204030204" pitchFamily="34" charset="0"/>
              </a:rPr>
              <a:t>مزعجة </a:t>
            </a:r>
            <a:r>
              <a:rPr lang="ar-EG" sz="2400" dirty="0">
                <a:latin typeface="Calibri" panose="020F0502020204030204" pitchFamily="34" charset="0"/>
                <a:cs typeface="Calibri" panose="020F0502020204030204" pitchFamily="34" charset="0"/>
              </a:rPr>
              <a:t>بشكل كبير في أساليب التسويق عبر الإنترنت وخارجها، </a:t>
            </a:r>
            <a:r>
              <a:rPr lang="ar-EG" sz="2400" dirty="0" smtClean="0">
                <a:latin typeface="Calibri" panose="020F0502020204030204" pitchFamily="34" charset="0"/>
                <a:cs typeface="Calibri" panose="020F0502020204030204" pitchFamily="34" charset="0"/>
              </a:rPr>
              <a:t>ولكن </a:t>
            </a:r>
            <a:r>
              <a:rPr lang="ar-EG" sz="2400" dirty="0">
                <a:latin typeface="Calibri" panose="020F0502020204030204" pitchFamily="34" charset="0"/>
                <a:cs typeface="Calibri" panose="020F0502020204030204" pitchFamily="34" charset="0"/>
              </a:rPr>
              <a:t>تُعتبر </a:t>
            </a:r>
            <a:r>
              <a:rPr lang="ar-EG" sz="2400" b="1" u="sng" dirty="0">
                <a:latin typeface="Calibri" panose="020F0502020204030204" pitchFamily="34" charset="0"/>
                <a:cs typeface="Calibri" panose="020F0502020204030204" pitchFamily="34" charset="0"/>
              </a:rPr>
              <a:t>"النفط الجديد</a:t>
            </a:r>
            <a:r>
              <a:rPr lang="ar-EG" sz="2800" b="1" u="sng" dirty="0" smtClean="0">
                <a:solidFill>
                  <a:srgbClr val="C00000"/>
                </a:solidFill>
                <a:latin typeface="+mj-lt"/>
              </a:rPr>
              <a:t>"</a:t>
            </a:r>
            <a:r>
              <a:rPr lang="ar-EG" sz="2800" b="1" u="sng" dirty="0" smtClean="0">
                <a:latin typeface="+mj-lt"/>
              </a:rPr>
              <a:t>.</a:t>
            </a:r>
            <a:endParaRPr lang="en-MY" sz="2800" b="1" u="sng" dirty="0">
              <a:solidFill>
                <a:srgbClr val="C00000"/>
              </a:solidFill>
              <a:latin typeface="+mj-lt"/>
            </a:endParaRPr>
          </a:p>
        </p:txBody>
      </p:sp>
      <p:pic>
        <p:nvPicPr>
          <p:cNvPr id="4" name="Picture 3"/>
          <p:cNvPicPr>
            <a:picLocks noChangeAspect="1"/>
          </p:cNvPicPr>
          <p:nvPr/>
        </p:nvPicPr>
        <p:blipFill>
          <a:blip r:embed="rId3"/>
          <a:stretch>
            <a:fillRect/>
          </a:stretch>
        </p:blipFill>
        <p:spPr>
          <a:xfrm>
            <a:off x="1477976" y="2511873"/>
            <a:ext cx="2209095" cy="2104177"/>
          </a:xfrm>
          <a:prstGeom prst="rect">
            <a:avLst/>
          </a:prstGeom>
        </p:spPr>
      </p:pic>
    </p:spTree>
    <p:extLst>
      <p:ext uri="{BB962C8B-B14F-4D97-AF65-F5344CB8AC3E}">
        <p14:creationId xmlns:p14="http://schemas.microsoft.com/office/powerpoint/2010/main" val="5609111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792752" y="11531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2390308" y="1651316"/>
            <a:ext cx="8466655" cy="1015663"/>
          </a:xfrm>
          <a:prstGeom prst="rect">
            <a:avLst/>
          </a:prstGeom>
          <a:noFill/>
        </p:spPr>
        <p:txBody>
          <a:bodyPr wrap="square" rtlCol="0">
            <a:spAutoFit/>
          </a:bodyPr>
          <a:lstStyle/>
          <a:p>
            <a:pPr algn="ctr" rtl="1"/>
            <a:r>
              <a:rPr lang="ar-EG" sz="3200" b="1" dirty="0" smtClean="0"/>
              <a:t>3</a:t>
            </a:r>
            <a:r>
              <a:rPr lang="ar-EG" sz="3200" b="1" dirty="0">
                <a:latin typeface="+mj-lt"/>
              </a:rPr>
              <a:t>. الفرق بين البيانات الضخمة وتحليل بيانات التسويق:</a:t>
            </a:r>
            <a:endParaRPr lang="en-US" sz="3200" b="1" dirty="0">
              <a:latin typeface="+mj-lt"/>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 xmlns:a16="http://schemas.microsoft.com/office/drawing/2014/main" id="{1D49B629-A710-F119-EA46-044B5624E5D2}"/>
              </a:ext>
            </a:extLst>
          </p:cNvPr>
          <p:cNvSpPr txBox="1"/>
          <p:nvPr/>
        </p:nvSpPr>
        <p:spPr>
          <a:xfrm>
            <a:off x="2485572" y="2205054"/>
            <a:ext cx="5979052" cy="3416320"/>
          </a:xfrm>
          <a:prstGeom prst="rect">
            <a:avLst/>
          </a:prstGeom>
          <a:noFill/>
        </p:spPr>
        <p:txBody>
          <a:bodyPr wrap="square" rtlCol="0">
            <a:spAutoFit/>
          </a:bodyPr>
          <a:lstStyle/>
          <a:p>
            <a:pPr lvl="0" algn="just" rtl="1"/>
            <a:r>
              <a:rPr lang="ar-EG" sz="2400" b="1" dirty="0">
                <a:latin typeface="Calibri" panose="020F0502020204030204" pitchFamily="34" charset="0"/>
                <a:cs typeface="Calibri" panose="020F0502020204030204" pitchFamily="34" charset="0"/>
              </a:rPr>
              <a:t>غالبًا ما تشير البيانات الضخمة </a:t>
            </a:r>
            <a:r>
              <a:rPr lang="ar-EG" sz="2400" dirty="0">
                <a:latin typeface="Calibri" panose="020F0502020204030204" pitchFamily="34" charset="0"/>
                <a:cs typeface="Calibri" panose="020F0502020204030204" pitchFamily="34" charset="0"/>
              </a:rPr>
              <a:t>إلى مجموعات البيانات التي تتميز بخصائص رئيسية مثل الحجم الكبير والتنوع الكبير والسرعة </a:t>
            </a:r>
            <a:r>
              <a:rPr lang="ar-EG" sz="2400" dirty="0" smtClean="0">
                <a:latin typeface="Calibri" panose="020F0502020204030204" pitchFamily="34" charset="0"/>
                <a:cs typeface="Calibri" panose="020F0502020204030204" pitchFamily="34" charset="0"/>
              </a:rPr>
              <a:t>العالية</a:t>
            </a:r>
            <a:r>
              <a:rPr lang="ar-EG" sz="2400" b="1" dirty="0" smtClean="0">
                <a:latin typeface="Calibri" panose="020F0502020204030204" pitchFamily="34" charset="0"/>
                <a:cs typeface="Calibri" panose="020F0502020204030204" pitchFamily="34" charset="0"/>
              </a:rPr>
              <a:t>. </a:t>
            </a:r>
            <a:r>
              <a:rPr lang="ar-EG" sz="2400" b="1" u="sng" dirty="0" smtClean="0">
                <a:latin typeface="Calibri" panose="020F0502020204030204" pitchFamily="34" charset="0"/>
                <a:cs typeface="Calibri" panose="020F0502020204030204" pitchFamily="34" charset="0"/>
              </a:rPr>
              <a:t>على النقيض</a:t>
            </a:r>
            <a:r>
              <a:rPr lang="ar-EG" sz="2400" dirty="0" smtClean="0">
                <a:latin typeface="Calibri" panose="020F0502020204030204" pitchFamily="34" charset="0"/>
                <a:cs typeface="Calibri" panose="020F0502020204030204" pitchFamily="34" charset="0"/>
              </a:rPr>
              <a:t>، </a:t>
            </a:r>
          </a:p>
          <a:p>
            <a:pPr marL="342900" lvl="0" indent="-342900" algn="just" rtl="1">
              <a:buFont typeface="Wingdings" panose="05000000000000000000" pitchFamily="2" charset="2"/>
              <a:buChar char="Ø"/>
            </a:pPr>
            <a:r>
              <a:rPr lang="ar-EG" sz="2400" dirty="0" smtClean="0">
                <a:latin typeface="Calibri" panose="020F0502020204030204" pitchFamily="34" charset="0"/>
                <a:cs typeface="Calibri" panose="020F0502020204030204" pitchFamily="34" charset="0"/>
              </a:rPr>
              <a:t>تتعلق </a:t>
            </a:r>
            <a:r>
              <a:rPr lang="ar-EG" sz="2400" b="1" dirty="0">
                <a:latin typeface="Calibri" panose="020F0502020204030204" pitchFamily="34" charset="0"/>
                <a:cs typeface="Calibri" panose="020F0502020204030204" pitchFamily="34" charset="0"/>
              </a:rPr>
              <a:t>تحليلات التسويق </a:t>
            </a:r>
            <a:r>
              <a:rPr lang="ar-EG" sz="2400" dirty="0">
                <a:latin typeface="Calibri" panose="020F0502020204030204" pitchFamily="34" charset="0"/>
                <a:cs typeface="Calibri" panose="020F0502020204030204" pitchFamily="34" charset="0"/>
              </a:rPr>
              <a:t>بجمع وإدارة وتحليل البيانات الضخمة لاستخراج رؤى مفيدة لدعم اتخاذ القرارات التسويقية. </a:t>
            </a:r>
            <a:endParaRPr lang="ar-EG" sz="2400" dirty="0" smtClean="0">
              <a:latin typeface="Calibri" panose="020F0502020204030204" pitchFamily="34" charset="0"/>
              <a:cs typeface="Calibri" panose="020F0502020204030204" pitchFamily="34" charset="0"/>
            </a:endParaRPr>
          </a:p>
          <a:p>
            <a:pPr marL="342900" lvl="0" indent="-342900" algn="just" rtl="1">
              <a:buFont typeface="Wingdings" panose="05000000000000000000" pitchFamily="2" charset="2"/>
              <a:buChar char="Ø"/>
            </a:pPr>
            <a:r>
              <a:rPr lang="ar-EG" sz="2400" u="sng" dirty="0" smtClean="0">
                <a:latin typeface="Calibri" panose="020F0502020204030204" pitchFamily="34" charset="0"/>
                <a:cs typeface="Calibri" panose="020F0502020204030204" pitchFamily="34" charset="0"/>
              </a:rPr>
              <a:t>تحليلات </a:t>
            </a:r>
            <a:r>
              <a:rPr lang="ar-EG" sz="2400" u="sng" dirty="0">
                <a:latin typeface="Calibri" panose="020F0502020204030204" pitchFamily="34" charset="0"/>
                <a:cs typeface="Calibri" panose="020F0502020204030204" pitchFamily="34" charset="0"/>
              </a:rPr>
              <a:t>التسويق (</a:t>
            </a:r>
            <a:r>
              <a:rPr lang="ar-EG" sz="2400" b="1" u="sng" dirty="0">
                <a:latin typeface="Calibri" panose="020F0502020204030204" pitchFamily="34" charset="0"/>
                <a:cs typeface="Calibri" panose="020F0502020204030204" pitchFamily="34" charset="0"/>
              </a:rPr>
              <a:t>الوصفية والتنبؤية </a:t>
            </a:r>
            <a:r>
              <a:rPr lang="ar-EG" sz="2400" b="1" u="sng" dirty="0" smtClean="0">
                <a:latin typeface="Calibri" panose="020F0502020204030204" pitchFamily="34" charset="0"/>
                <a:cs typeface="Calibri" panose="020F0502020204030204" pitchFamily="34" charset="0"/>
              </a:rPr>
              <a:t>والمنظورية</a:t>
            </a:r>
            <a:r>
              <a:rPr lang="ar-EG" sz="2400" u="sng" dirty="0" smtClean="0">
                <a:latin typeface="Calibri" panose="020F0502020204030204" pitchFamily="34" charset="0"/>
                <a:cs typeface="Calibri" panose="020F0502020204030204" pitchFamily="34" charset="0"/>
              </a:rPr>
              <a:t>) </a:t>
            </a:r>
            <a:r>
              <a:rPr lang="ar-EG" sz="2400" u="sng" dirty="0">
                <a:latin typeface="Calibri" panose="020F0502020204030204" pitchFamily="34" charset="0"/>
                <a:cs typeface="Calibri" panose="020F0502020204030204" pitchFamily="34" charset="0"/>
              </a:rPr>
              <a:t>هي مجال فرعي من تحليلات </a:t>
            </a:r>
            <a:r>
              <a:rPr lang="ar-EG" sz="2400" u="sng" dirty="0" smtClean="0">
                <a:latin typeface="Calibri" panose="020F0502020204030204" pitchFamily="34" charset="0"/>
                <a:cs typeface="Calibri" panose="020F0502020204030204" pitchFamily="34" charset="0"/>
              </a:rPr>
              <a:t>الأعمال </a:t>
            </a:r>
            <a:r>
              <a:rPr lang="ar-EG" sz="2400" u="sng" dirty="0">
                <a:latin typeface="Calibri" panose="020F0502020204030204" pitchFamily="34" charset="0"/>
                <a:cs typeface="Calibri" panose="020F0502020204030204" pitchFamily="34" charset="0"/>
              </a:rPr>
              <a:t>أو تحليلات البيانات </a:t>
            </a:r>
            <a:r>
              <a:rPr lang="ar-EG" sz="2400" u="sng" dirty="0" smtClean="0">
                <a:latin typeface="Calibri" panose="020F0502020204030204" pitchFamily="34" charset="0"/>
                <a:cs typeface="Calibri" panose="020F0502020204030204" pitchFamily="34" charset="0"/>
              </a:rPr>
              <a:t>الضخمة التي تدعم </a:t>
            </a:r>
            <a:r>
              <a:rPr lang="ar-EG" sz="2400" u="sng" dirty="0">
                <a:latin typeface="Calibri" panose="020F0502020204030204" pitchFamily="34" charset="0"/>
                <a:cs typeface="Calibri" panose="020F0502020204030204" pitchFamily="34" charset="0"/>
              </a:rPr>
              <a:t>اتخاذ القرارات التسويقية</a:t>
            </a:r>
            <a:r>
              <a:rPr lang="ar-EG" sz="2400" dirty="0">
                <a:latin typeface="Calibri" panose="020F0502020204030204" pitchFamily="34" charset="0"/>
                <a:cs typeface="Calibri" panose="020F0502020204030204" pitchFamily="34" charset="0"/>
              </a:rPr>
              <a:t>. </a:t>
            </a:r>
            <a:endParaRPr lang="en-MY" sz="2800" b="1" u="sng" dirty="0">
              <a:solidFill>
                <a:srgbClr val="C00000"/>
              </a:solidFill>
              <a:latin typeface="+mj-lt"/>
            </a:endParaRPr>
          </a:p>
        </p:txBody>
      </p:sp>
      <p:pic>
        <p:nvPicPr>
          <p:cNvPr id="4" name="Picture 3"/>
          <p:cNvPicPr>
            <a:picLocks noChangeAspect="1"/>
          </p:cNvPicPr>
          <p:nvPr/>
        </p:nvPicPr>
        <p:blipFill>
          <a:blip r:embed="rId3"/>
          <a:stretch>
            <a:fillRect/>
          </a:stretch>
        </p:blipFill>
        <p:spPr>
          <a:xfrm>
            <a:off x="8723221" y="2961970"/>
            <a:ext cx="2142352" cy="1600200"/>
          </a:xfrm>
          <a:prstGeom prst="rect">
            <a:avLst/>
          </a:prstGeom>
        </p:spPr>
      </p:pic>
    </p:spTree>
    <p:extLst>
      <p:ext uri="{BB962C8B-B14F-4D97-AF65-F5344CB8AC3E}">
        <p14:creationId xmlns:p14="http://schemas.microsoft.com/office/powerpoint/2010/main" val="39768339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2734001" y="1622962"/>
            <a:ext cx="8466655" cy="1015663"/>
          </a:xfrm>
          <a:prstGeom prst="rect">
            <a:avLst/>
          </a:prstGeom>
          <a:noFill/>
        </p:spPr>
        <p:txBody>
          <a:bodyPr wrap="square" rtlCol="0">
            <a:spAutoFit/>
          </a:bodyPr>
          <a:lstStyle/>
          <a:p>
            <a:pPr lvl="0" algn="ctr" rtl="1"/>
            <a:r>
              <a:rPr lang="ar-EG" sz="3200" b="1" dirty="0" smtClean="0"/>
              <a:t>3</a:t>
            </a:r>
            <a:r>
              <a:rPr lang="ar-EG" sz="3200" b="1" dirty="0">
                <a:latin typeface="Calibri" panose="020F0502020204030204" pitchFamily="34" charset="0"/>
                <a:cs typeface="Calibri" panose="020F0502020204030204" pitchFamily="34" charset="0"/>
              </a:rPr>
              <a:t>.الفرق بين البيانات الضخمة وتحليلات التسويق</a:t>
            </a:r>
            <a:r>
              <a:rPr lang="ar-EG" sz="3200" b="1" dirty="0"/>
              <a:t>:</a:t>
            </a:r>
            <a:endParaRPr lang="en-US" sz="3200" b="1" dirty="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 xmlns:a16="http://schemas.microsoft.com/office/drawing/2014/main" id="{1D49B629-A710-F119-EA46-044B5624E5D2}"/>
              </a:ext>
            </a:extLst>
          </p:cNvPr>
          <p:cNvSpPr txBox="1"/>
          <p:nvPr/>
        </p:nvSpPr>
        <p:spPr>
          <a:xfrm>
            <a:off x="4060426" y="2293195"/>
            <a:ext cx="5979052" cy="3046988"/>
          </a:xfrm>
          <a:prstGeom prst="rect">
            <a:avLst/>
          </a:prstGeom>
          <a:noFill/>
        </p:spPr>
        <p:txBody>
          <a:bodyPr wrap="square" rtlCol="0">
            <a:spAutoFit/>
          </a:bodyPr>
          <a:lstStyle/>
          <a:p>
            <a:pPr lvl="0" algn="just" rtl="1"/>
            <a:r>
              <a:rPr lang="ar-EG" sz="2400" b="1" dirty="0" smtClean="0">
                <a:latin typeface="Calibri" panose="020F0502020204030204" pitchFamily="34" charset="0"/>
                <a:cs typeface="Calibri" panose="020F0502020204030204" pitchFamily="34" charset="0"/>
              </a:rPr>
              <a:t>بالاضافة الى ذلك </a:t>
            </a:r>
            <a:r>
              <a:rPr lang="ar-EG" sz="2400" dirty="0" smtClean="0">
                <a:latin typeface="Calibri" panose="020F0502020204030204" pitchFamily="34" charset="0"/>
                <a:cs typeface="Calibri" panose="020F0502020204030204" pitchFamily="34" charset="0"/>
              </a:rPr>
              <a:t>الفرق </a:t>
            </a:r>
            <a:r>
              <a:rPr lang="ar-EG" sz="2400" dirty="0">
                <a:latin typeface="Calibri" panose="020F0502020204030204" pitchFamily="34" charset="0"/>
                <a:cs typeface="Calibri" panose="020F0502020204030204" pitchFamily="34" charset="0"/>
              </a:rPr>
              <a:t>بينهما </a:t>
            </a:r>
            <a:r>
              <a:rPr lang="ar-EG" sz="2400" b="1" u="sng" dirty="0">
                <a:latin typeface="Calibri" panose="020F0502020204030204" pitchFamily="34" charset="0"/>
                <a:cs typeface="Calibri" panose="020F0502020204030204" pitchFamily="34" charset="0"/>
              </a:rPr>
              <a:t>هو من حيث </a:t>
            </a:r>
            <a:r>
              <a:rPr lang="ar-EG" sz="2400" b="1" u="sng" dirty="0" smtClean="0">
                <a:latin typeface="Calibri" panose="020F0502020204030204" pitchFamily="34" charset="0"/>
                <a:cs typeface="Calibri" panose="020F0502020204030204" pitchFamily="34" charset="0"/>
              </a:rPr>
              <a:t>الوظيفة</a:t>
            </a:r>
            <a:r>
              <a:rPr lang="ar-EG" sz="2400" dirty="0" smtClean="0">
                <a:latin typeface="Calibri" panose="020F0502020204030204" pitchFamily="34" charset="0"/>
                <a:cs typeface="Calibri" panose="020F0502020204030204" pitchFamily="34" charset="0"/>
              </a:rPr>
              <a:t>. </a:t>
            </a:r>
            <a:r>
              <a:rPr lang="ar-EG" sz="2400" dirty="0">
                <a:latin typeface="Calibri" panose="020F0502020204030204" pitchFamily="34" charset="0"/>
                <a:cs typeface="Calibri" panose="020F0502020204030204" pitchFamily="34" charset="0"/>
              </a:rPr>
              <a:t>تستخدم الشركات تحليل </a:t>
            </a:r>
            <a:r>
              <a:rPr lang="ar-EG" sz="2400" b="1" dirty="0">
                <a:latin typeface="Calibri" panose="020F0502020204030204" pitchFamily="34" charset="0"/>
                <a:cs typeface="Calibri" panose="020F0502020204030204" pitchFamily="34" charset="0"/>
              </a:rPr>
              <a:t>البيانات </a:t>
            </a:r>
            <a:r>
              <a:rPr lang="ar-EG" sz="2400" b="1" dirty="0" smtClean="0">
                <a:latin typeface="Calibri" panose="020F0502020204030204" pitchFamily="34" charset="0"/>
                <a:cs typeface="Calibri" panose="020F0502020204030204" pitchFamily="34" charset="0"/>
              </a:rPr>
              <a:t>الضخمة </a:t>
            </a:r>
            <a:r>
              <a:rPr lang="ar-EG" sz="2400" dirty="0">
                <a:latin typeface="Calibri" panose="020F0502020204030204" pitchFamily="34" charset="0"/>
                <a:cs typeface="Calibri" panose="020F0502020204030204" pitchFamily="34" charset="0"/>
              </a:rPr>
              <a:t>لمتابعة تدفق المعلومات وتحليل كميات كبيرة من البيانات في الوقت الفعلي. </a:t>
            </a:r>
            <a:endParaRPr lang="ar-EG" sz="2400" dirty="0" smtClean="0">
              <a:latin typeface="Calibri" panose="020F0502020204030204" pitchFamily="34" charset="0"/>
              <a:cs typeface="Calibri" panose="020F0502020204030204" pitchFamily="34" charset="0"/>
            </a:endParaRPr>
          </a:p>
          <a:p>
            <a:pPr lvl="0" algn="just" rtl="1"/>
            <a:r>
              <a:rPr lang="ar-EG" sz="2400" dirty="0">
                <a:latin typeface="Calibri" panose="020F0502020204030204" pitchFamily="34" charset="0"/>
                <a:cs typeface="Calibri" panose="020F0502020204030204" pitchFamily="34" charset="0"/>
              </a:rPr>
              <a:t>	</a:t>
            </a:r>
            <a:r>
              <a:rPr lang="ar-EG" sz="2400" dirty="0" smtClean="0">
                <a:solidFill>
                  <a:srgbClr val="C00000"/>
                </a:solidFill>
                <a:latin typeface="Calibri" panose="020F0502020204030204" pitchFamily="34" charset="0"/>
                <a:cs typeface="Calibri" panose="020F0502020204030204" pitchFamily="34" charset="0"/>
              </a:rPr>
              <a:t>وعلى </a:t>
            </a:r>
            <a:r>
              <a:rPr lang="ar-EG" sz="2400" dirty="0">
                <a:solidFill>
                  <a:srgbClr val="C00000"/>
                </a:solidFill>
                <a:latin typeface="Calibri" panose="020F0502020204030204" pitchFamily="34" charset="0"/>
                <a:cs typeface="Calibri" panose="020F0502020204030204" pitchFamily="34" charset="0"/>
              </a:rPr>
              <a:t>النقيض من ذلك</a:t>
            </a:r>
            <a:r>
              <a:rPr lang="ar-EG" sz="2400" dirty="0">
                <a:latin typeface="Calibri" panose="020F0502020204030204" pitchFamily="34" charset="0"/>
                <a:cs typeface="Calibri" panose="020F0502020204030204" pitchFamily="34" charset="0"/>
              </a:rPr>
              <a:t>، يركز تحليل البيانات </a:t>
            </a:r>
            <a:r>
              <a:rPr lang="ar-EG" sz="2400" dirty="0" smtClean="0">
                <a:latin typeface="Calibri" panose="020F0502020204030204" pitchFamily="34" charset="0"/>
                <a:cs typeface="Calibri" panose="020F0502020204030204" pitchFamily="34" charset="0"/>
              </a:rPr>
              <a:t>التسويقية </a:t>
            </a:r>
            <a:r>
              <a:rPr lang="ar-EG" sz="2400" b="1" u="sng" dirty="0">
                <a:latin typeface="Calibri" panose="020F0502020204030204" pitchFamily="34" charset="0"/>
                <a:cs typeface="Calibri" panose="020F0502020204030204" pitchFamily="34" charset="0"/>
              </a:rPr>
              <a:t>على تعزيز مؤشرات الأداء الرئيسية لتحسين الرؤى حول التسعير والإعلان وتطوير المنتجات الجديدة وإدارة علاقات العملاء</a:t>
            </a:r>
            <a:r>
              <a:rPr lang="ar-EG" sz="2400" dirty="0">
                <a:latin typeface="Calibri" panose="020F0502020204030204" pitchFamily="34" charset="0"/>
                <a:cs typeface="Calibri" panose="020F0502020204030204" pitchFamily="34" charset="0"/>
              </a:rPr>
              <a:t> </a:t>
            </a:r>
            <a:r>
              <a:rPr lang="ar-EG" sz="2400" dirty="0" smtClean="0">
                <a:latin typeface="Calibri" panose="020F0502020204030204" pitchFamily="34" charset="0"/>
                <a:cs typeface="Calibri" panose="020F0502020204030204" pitchFamily="34" charset="0"/>
              </a:rPr>
              <a:t>.</a:t>
            </a:r>
            <a:endParaRPr lang="en-MY" sz="2800" b="1" u="sng" dirty="0">
              <a:solidFill>
                <a:srgbClr val="C00000"/>
              </a:solidFill>
              <a:latin typeface="+mj-lt"/>
            </a:endParaRPr>
          </a:p>
        </p:txBody>
      </p:sp>
      <p:pic>
        <p:nvPicPr>
          <p:cNvPr id="4" name="Picture 3"/>
          <p:cNvPicPr>
            <a:picLocks noChangeAspect="1"/>
          </p:cNvPicPr>
          <p:nvPr/>
        </p:nvPicPr>
        <p:blipFill>
          <a:blip r:embed="rId3"/>
          <a:stretch>
            <a:fillRect/>
          </a:stretch>
        </p:blipFill>
        <p:spPr>
          <a:xfrm>
            <a:off x="180431" y="2402486"/>
            <a:ext cx="2728733" cy="2438400"/>
          </a:xfrm>
          <a:prstGeom prst="rect">
            <a:avLst/>
          </a:prstGeom>
        </p:spPr>
      </p:pic>
    </p:spTree>
    <p:extLst>
      <p:ext uri="{BB962C8B-B14F-4D97-AF65-F5344CB8AC3E}">
        <p14:creationId xmlns:p14="http://schemas.microsoft.com/office/powerpoint/2010/main" val="148445660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mtClean="0"/>
              <a:t>تشير نتائج الدراسة إلى أن استخدام البيانات الضخمة يؤثر بشكل كبير وإيجابي على استخدام تحليلات التسويق</a:t>
            </a: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2626178" y="1666445"/>
            <a:ext cx="8466655" cy="1077218"/>
          </a:xfrm>
          <a:prstGeom prst="rect">
            <a:avLst/>
          </a:prstGeom>
          <a:noFill/>
        </p:spPr>
        <p:txBody>
          <a:bodyPr wrap="square" rtlCol="0">
            <a:spAutoFit/>
          </a:bodyPr>
          <a:lstStyle>
            <a:defPPr>
              <a:defRPr lang="en-US"/>
            </a:defPPr>
            <a:lvl1pPr algn="ctr" rtl="1">
              <a:defRPr sz="3200" b="1"/>
            </a:lvl1pPr>
          </a:lstStyle>
          <a:p>
            <a:r>
              <a:rPr lang="ar-EG" dirty="0"/>
              <a:t>3</a:t>
            </a:r>
            <a:r>
              <a:rPr lang="ar-EG" dirty="0">
                <a:latin typeface="Calibri" panose="020F0502020204030204" pitchFamily="34" charset="0"/>
                <a:cs typeface="Calibri" panose="020F0502020204030204" pitchFamily="34" charset="0"/>
              </a:rPr>
              <a:t>.الفرق بين البيانات الضخمة وتحليلات التسويق:</a:t>
            </a:r>
            <a:endParaRPr lang="en-US" dirty="0">
              <a:latin typeface="Calibri" panose="020F0502020204030204" pitchFamily="34" charset="0"/>
              <a:cs typeface="Calibri" panose="020F0502020204030204" pitchFamily="34" charset="0"/>
            </a:endParaRPr>
          </a:p>
          <a:p>
            <a:endParaRPr lang="en-US" dirty="0"/>
          </a:p>
        </p:txBody>
      </p:sp>
      <p:sp>
        <p:nvSpPr>
          <p:cNvPr id="2" name="TextBox 1">
            <a:extLst>
              <a:ext uri="{FF2B5EF4-FFF2-40B4-BE49-F238E27FC236}">
                <a16:creationId xmlns="" xmlns:a16="http://schemas.microsoft.com/office/drawing/2014/main" id="{1D49B629-A710-F119-EA46-044B5624E5D2}"/>
              </a:ext>
            </a:extLst>
          </p:cNvPr>
          <p:cNvSpPr txBox="1"/>
          <p:nvPr/>
        </p:nvSpPr>
        <p:spPr>
          <a:xfrm>
            <a:off x="4587241" y="2591147"/>
            <a:ext cx="5821680" cy="2185214"/>
          </a:xfrm>
          <a:prstGeom prst="rect">
            <a:avLst/>
          </a:prstGeom>
          <a:noFill/>
        </p:spPr>
        <p:txBody>
          <a:bodyPr wrap="square" rtlCol="0">
            <a:spAutoFit/>
          </a:bodyPr>
          <a:lstStyle/>
          <a:p>
            <a:pPr lvl="0" algn="r" rtl="1"/>
            <a:r>
              <a:rPr lang="en-US" sz="2800" dirty="0" smtClean="0">
                <a:solidFill>
                  <a:srgbClr val="C00000"/>
                </a:solidFill>
                <a:latin typeface="+mj-lt"/>
              </a:rPr>
              <a:t> </a:t>
            </a:r>
            <a:r>
              <a:rPr lang="en-US" sz="2800" dirty="0" smtClean="0">
                <a:latin typeface="+mj-lt"/>
              </a:rPr>
              <a:t> </a:t>
            </a:r>
            <a:r>
              <a:rPr lang="ar-EG" sz="2400" dirty="0">
                <a:latin typeface="Calibri" panose="020F0502020204030204" pitchFamily="34" charset="0"/>
                <a:cs typeface="Calibri" panose="020F0502020204030204" pitchFamily="34" charset="0"/>
              </a:rPr>
              <a:t>تشير نتائج</a:t>
            </a:r>
            <a:r>
              <a:rPr lang="en-US" sz="2400" dirty="0">
                <a:latin typeface="Calibri" panose="020F0502020204030204" pitchFamily="34" charset="0"/>
                <a:cs typeface="Calibri" panose="020F0502020204030204" pitchFamily="34" charset="0"/>
              </a:rPr>
              <a:t> </a:t>
            </a:r>
            <a:r>
              <a:rPr lang="ar-EG" sz="2400" dirty="0">
                <a:latin typeface="Calibri" panose="020F0502020204030204" pitchFamily="34" charset="0"/>
                <a:cs typeface="Calibri" panose="020F0502020204030204" pitchFamily="34" charset="0"/>
              </a:rPr>
              <a:t>احدى </a:t>
            </a:r>
            <a:r>
              <a:rPr lang="ar-EG" sz="2400" dirty="0" smtClean="0">
                <a:latin typeface="Calibri" panose="020F0502020204030204" pitchFamily="34" charset="0"/>
                <a:cs typeface="Calibri" panose="020F0502020204030204" pitchFamily="34" charset="0"/>
              </a:rPr>
              <a:t>الدراسات</a:t>
            </a:r>
            <a:r>
              <a:rPr lang="en-US" sz="2400" dirty="0" smtClean="0">
                <a:latin typeface="Calibri" panose="020F0502020204030204" pitchFamily="34" charset="0"/>
                <a:cs typeface="Calibri" panose="020F0502020204030204" pitchFamily="34" charset="0"/>
              </a:rPr>
              <a:t> </a:t>
            </a:r>
            <a:r>
              <a:rPr lang="ar-EG" sz="2400" dirty="0" smtClean="0">
                <a:latin typeface="Calibri" panose="020F0502020204030204" pitchFamily="34" charset="0"/>
                <a:cs typeface="Calibri" panose="020F0502020204030204" pitchFamily="34" charset="0"/>
              </a:rPr>
              <a:t>الحديثة </a:t>
            </a:r>
            <a:r>
              <a:rPr lang="ar-EG" sz="2400" dirty="0">
                <a:latin typeface="Calibri" panose="020F0502020204030204" pitchFamily="34" charset="0"/>
                <a:cs typeface="Calibri" panose="020F0502020204030204" pitchFamily="34" charset="0"/>
              </a:rPr>
              <a:t>إلى أن استخدام البيانات الضخمة يؤثر بشكل كبير وإيجابي على استخدام تحليلات التسويق مما يؤدي إلى تحسين عملية اتخاذ القرار وأداء السوق.</a:t>
            </a:r>
          </a:p>
          <a:p>
            <a:pPr lvl="0" algn="r" rtl="1"/>
            <a:endParaRPr lang="en-US" sz="2800" dirty="0">
              <a:solidFill>
                <a:srgbClr val="C00000"/>
              </a:solidFill>
              <a:latin typeface="+mj-lt"/>
            </a:endParaRPr>
          </a:p>
          <a:p>
            <a:pPr lvl="0" rtl="1"/>
            <a:r>
              <a:rPr lang="en-US" sz="800" dirty="0"/>
              <a:t>JOURNAL OF COMPUTER INFORMATION SYSTEMS</a:t>
            </a:r>
            <a:endParaRPr lang="en-MY" sz="800" dirty="0">
              <a:solidFill>
                <a:srgbClr val="C00000"/>
              </a:solidFill>
              <a:latin typeface="+mj-lt"/>
            </a:endParaRPr>
          </a:p>
        </p:txBody>
      </p:sp>
      <p:pic>
        <p:nvPicPr>
          <p:cNvPr id="9" name="Picture 8"/>
          <p:cNvPicPr>
            <a:picLocks noChangeAspect="1"/>
          </p:cNvPicPr>
          <p:nvPr/>
        </p:nvPicPr>
        <p:blipFill>
          <a:blip r:embed="rId3"/>
          <a:stretch>
            <a:fillRect/>
          </a:stretch>
        </p:blipFill>
        <p:spPr>
          <a:xfrm>
            <a:off x="0" y="2205054"/>
            <a:ext cx="4176225" cy="3044107"/>
          </a:xfrm>
          <a:prstGeom prst="rect">
            <a:avLst/>
          </a:prstGeom>
        </p:spPr>
      </p:pic>
    </p:spTree>
    <p:extLst>
      <p:ext uri="{BB962C8B-B14F-4D97-AF65-F5344CB8AC3E}">
        <p14:creationId xmlns:p14="http://schemas.microsoft.com/office/powerpoint/2010/main" val="321156189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smtClean="0">
                <a:solidFill>
                  <a:schemeClr val="bg1"/>
                </a:solidFill>
                <a:latin typeface="Alexandria" charset="0"/>
                <a:cs typeface="Alexandria" charset="0"/>
              </a:rPr>
              <a:t>الثانية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 xmlns:a16="http://schemas.microsoft.com/office/drawing/2014/main" id="{FF0FD337-6BE3-014B-6916-AFAF1FABB81E}"/>
              </a:ext>
            </a:extLst>
          </p:cNvPr>
          <p:cNvSpPr/>
          <p:nvPr/>
        </p:nvSpPr>
        <p:spPr>
          <a:xfrm>
            <a:off x="1127760" y="4884389"/>
            <a:ext cx="4747323" cy="1913216"/>
          </a:xfrm>
          <a:prstGeom prst="rect">
            <a:avLst/>
          </a:prstGeom>
          <a:noFill/>
        </p:spPr>
        <p:txBody>
          <a:bodyPr wrap="square">
            <a:spAutoFit/>
          </a:bodyPr>
          <a:lstStyle/>
          <a:p>
            <a:pPr algn="ctr">
              <a:lnSpc>
                <a:spcPct val="120000"/>
              </a:lnSpc>
            </a:pPr>
            <a:r>
              <a:rPr lang="ar-EG" sz="2800" b="1" dirty="0" smtClean="0">
                <a:latin typeface="Calibri" panose="020F0502020204030204" pitchFamily="34" charset="0"/>
                <a:cs typeface="Calibri" panose="020F0502020204030204" pitchFamily="34" charset="0"/>
              </a:rPr>
              <a:t>إدارة</a:t>
            </a:r>
            <a:r>
              <a:rPr lang="ar-EG" sz="2800" b="1" dirty="0">
                <a:latin typeface="Calibri" panose="020F0502020204030204" pitchFamily="34" charset="0"/>
                <a:cs typeface="Calibri" panose="020F0502020204030204" pitchFamily="34" charset="0"/>
              </a:rPr>
              <a:t> علاقة </a:t>
            </a:r>
            <a:r>
              <a:rPr lang="ar-EG" sz="2800" b="1" dirty="0" smtClean="0">
                <a:latin typeface="Calibri" panose="020F0502020204030204" pitchFamily="34" charset="0"/>
                <a:cs typeface="Calibri" panose="020F0502020204030204" pitchFamily="34" charset="0"/>
              </a:rPr>
              <a:t>العملاء</a:t>
            </a:r>
          </a:p>
          <a:p>
            <a:pPr algn="ctr">
              <a:lnSpc>
                <a:spcPct val="120000"/>
              </a:lnSpc>
            </a:pPr>
            <a:r>
              <a:rPr lang="en-MY" sz="2800" dirty="0" smtClean="0"/>
              <a:t>Customer </a:t>
            </a:r>
            <a:r>
              <a:rPr lang="en-MY" sz="2800" dirty="0"/>
              <a:t>R</a:t>
            </a:r>
            <a:r>
              <a:rPr lang="en-MY" sz="2800" dirty="0" smtClean="0"/>
              <a:t>elationship Management (CRM)</a:t>
            </a:r>
            <a:endParaRPr lang="en-US" sz="2800" b="1" dirty="0">
              <a:latin typeface="Calibri" panose="020F0502020204030204" pitchFamily="34" charset="0"/>
              <a:cs typeface="Calibri" panose="020F0502020204030204" pitchFamily="34" charset="0"/>
            </a:endParaRPr>
          </a:p>
          <a:p>
            <a:pPr>
              <a:lnSpc>
                <a:spcPct val="120000"/>
              </a:lnSpc>
            </a:pPr>
            <a:endParaRPr lang="en-US" sz="16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721220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2917788" y="1711239"/>
            <a:ext cx="8466655" cy="1015663"/>
          </a:xfrm>
          <a:prstGeom prst="rect">
            <a:avLst/>
          </a:prstGeom>
          <a:noFill/>
        </p:spPr>
        <p:txBody>
          <a:bodyPr wrap="square" rtlCol="0">
            <a:spAutoFit/>
          </a:bodyPr>
          <a:lstStyle/>
          <a:p>
            <a:pPr lvl="0" algn="ctr" rtl="1"/>
            <a:r>
              <a:rPr lang="en-US" sz="3200" b="1" dirty="0" smtClean="0"/>
              <a:t>1</a:t>
            </a:r>
            <a:r>
              <a:rPr lang="ar-EG" sz="3200" b="1" dirty="0" smtClean="0">
                <a:latin typeface="Calibri" panose="020F0502020204030204" pitchFamily="34" charset="0"/>
                <a:cs typeface="Calibri" panose="020F0502020204030204" pitchFamily="34" charset="0"/>
              </a:rPr>
              <a:t>. </a:t>
            </a:r>
            <a:r>
              <a:rPr lang="ar-EG" sz="3200" b="1" dirty="0">
                <a:latin typeface="Calibri" panose="020F0502020204030204" pitchFamily="34" charset="0"/>
                <a:cs typeface="Calibri" panose="020F0502020204030204" pitchFamily="34" charset="0"/>
              </a:rPr>
              <a:t>مفهوم إدارة </a:t>
            </a:r>
            <a:r>
              <a:rPr lang="ar-EG" sz="3200" b="1" dirty="0" smtClean="0">
                <a:latin typeface="Calibri" panose="020F0502020204030204" pitchFamily="34" charset="0"/>
                <a:cs typeface="Calibri" panose="020F0502020204030204" pitchFamily="34" charset="0"/>
              </a:rPr>
              <a:t>العلاقات</a:t>
            </a:r>
            <a:r>
              <a:rPr lang="en-US" sz="3200" b="1" dirty="0" smtClean="0">
                <a:latin typeface="Calibri" panose="020F0502020204030204" pitchFamily="34" charset="0"/>
                <a:cs typeface="Calibri" panose="020F0502020204030204" pitchFamily="34" charset="0"/>
              </a:rPr>
              <a:t> </a:t>
            </a:r>
            <a:r>
              <a:rPr lang="ar-EG" sz="3200" b="1" dirty="0" smtClean="0">
                <a:latin typeface="Calibri" panose="020F0502020204030204" pitchFamily="34" charset="0"/>
                <a:cs typeface="Calibri" panose="020F0502020204030204" pitchFamily="34" charset="0"/>
              </a:rPr>
              <a:t>مع  العملاء:</a:t>
            </a:r>
            <a:endParaRPr lang="en-US" sz="3200" b="1" dirty="0" smtClean="0">
              <a:latin typeface="Calibri" panose="020F0502020204030204" pitchFamily="34" charset="0"/>
              <a:cs typeface="Calibri" panose="020F0502020204030204" pitchFamily="34" charset="0"/>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 xmlns:a16="http://schemas.microsoft.com/office/drawing/2014/main" id="{1D49B629-A710-F119-EA46-044B5624E5D2}"/>
              </a:ext>
            </a:extLst>
          </p:cNvPr>
          <p:cNvSpPr txBox="1"/>
          <p:nvPr/>
        </p:nvSpPr>
        <p:spPr>
          <a:xfrm>
            <a:off x="4470699" y="2450858"/>
            <a:ext cx="5808245" cy="1938992"/>
          </a:xfrm>
          <a:prstGeom prst="rect">
            <a:avLst/>
          </a:prstGeom>
          <a:noFill/>
        </p:spPr>
        <p:txBody>
          <a:bodyPr wrap="square" rtlCol="0">
            <a:spAutoFit/>
          </a:bodyPr>
          <a:lstStyle/>
          <a:p>
            <a:pPr lvl="0" algn="just" rtl="1"/>
            <a:r>
              <a:rPr lang="ar-EG" sz="2400" b="1" dirty="0">
                <a:latin typeface="Calibri" panose="020F0502020204030204" pitchFamily="34" charset="0"/>
                <a:cs typeface="Calibri" panose="020F0502020204030204" pitchFamily="34" charset="0"/>
              </a:rPr>
              <a:t>إدارة علاقات العملاء </a:t>
            </a:r>
            <a:r>
              <a:rPr lang="ar-EG" sz="2400" dirty="0">
                <a:latin typeface="Calibri" panose="020F0502020204030204" pitchFamily="34" charset="0"/>
                <a:cs typeface="Calibri" panose="020F0502020204030204" pitchFamily="34" charset="0"/>
              </a:rPr>
              <a:t> </a:t>
            </a:r>
            <a:r>
              <a:rPr lang="ar-EG" sz="2400" dirty="0" smtClean="0">
                <a:latin typeface="Calibri" panose="020F0502020204030204" pitchFamily="34" charset="0"/>
                <a:cs typeface="Calibri" panose="020F0502020204030204" pitchFamily="34" charset="0"/>
              </a:rPr>
              <a:t>:قسم </a:t>
            </a:r>
            <a:r>
              <a:rPr lang="ar-EG" sz="2400" dirty="0">
                <a:latin typeface="Calibri" panose="020F0502020204030204" pitchFamily="34" charset="0"/>
                <a:cs typeface="Calibri" panose="020F0502020204030204" pitchFamily="34" charset="0"/>
              </a:rPr>
              <a:t>مستقل داخل الشركات له </a:t>
            </a:r>
            <a:r>
              <a:rPr lang="ar-EG" sz="2400" u="sng" dirty="0">
                <a:latin typeface="Calibri" panose="020F0502020204030204" pitchFamily="34" charset="0"/>
                <a:cs typeface="Calibri" panose="020F0502020204030204" pitchFamily="34" charset="0"/>
              </a:rPr>
              <a:t>استراتيجية وأهداف وآليات </a:t>
            </a:r>
            <a:r>
              <a:rPr lang="ar-EG" sz="2400" u="sng" dirty="0" smtClean="0">
                <a:latin typeface="Calibri" panose="020F0502020204030204" pitchFamily="34" charset="0"/>
                <a:cs typeface="Calibri" panose="020F0502020204030204" pitchFamily="34" charset="0"/>
              </a:rPr>
              <a:t>عمل </a:t>
            </a:r>
            <a:r>
              <a:rPr lang="ar-EG" sz="2400" dirty="0" smtClean="0">
                <a:latin typeface="Calibri" panose="020F0502020204030204" pitchFamily="34" charset="0"/>
                <a:cs typeface="Calibri" panose="020F0502020204030204" pitchFamily="34" charset="0"/>
              </a:rPr>
              <a:t> لبناء </a:t>
            </a:r>
            <a:r>
              <a:rPr lang="ar-EG" sz="2400" dirty="0">
                <a:latin typeface="Calibri" panose="020F0502020204030204" pitchFamily="34" charset="0"/>
                <a:cs typeface="Calibri" panose="020F0502020204030204" pitchFamily="34" charset="0"/>
              </a:rPr>
              <a:t>علاقات مع العملاء المحتملين والقدرة على الاستفادة من </a:t>
            </a:r>
            <a:r>
              <a:rPr lang="ar-EG" sz="2400" b="1" u="sng" dirty="0">
                <a:latin typeface="Calibri" panose="020F0502020204030204" pitchFamily="34" charset="0"/>
                <a:cs typeface="Calibri" panose="020F0502020204030204" pitchFamily="34" charset="0"/>
              </a:rPr>
              <a:t>العلاقة القائمة مع العملاء لاكتساب عملاء جدد </a:t>
            </a:r>
            <a:r>
              <a:rPr lang="ar-EG" sz="2400" dirty="0">
                <a:latin typeface="Calibri" panose="020F0502020204030204" pitchFamily="34" charset="0"/>
                <a:cs typeface="Calibri" panose="020F0502020204030204" pitchFamily="34" charset="0"/>
              </a:rPr>
              <a:t>والاحتفاظ بالعملاء وبالتالي تعظيم </a:t>
            </a:r>
            <a:r>
              <a:rPr lang="ar-EG" sz="2400" b="1" dirty="0">
                <a:latin typeface="Calibri" panose="020F0502020204030204" pitchFamily="34" charset="0"/>
                <a:cs typeface="Calibri" panose="020F0502020204030204" pitchFamily="34" charset="0"/>
              </a:rPr>
              <a:t>قيمة عمر العميل والربح</a:t>
            </a:r>
            <a:r>
              <a:rPr lang="ar-EG" sz="2400" b="1" dirty="0" smtClean="0">
                <a:latin typeface="Calibri" panose="020F0502020204030204" pitchFamily="34" charset="0"/>
                <a:cs typeface="Calibri" panose="020F0502020204030204" pitchFamily="34" charset="0"/>
              </a:rPr>
              <a:t>.</a:t>
            </a:r>
            <a:endParaRPr lang="en-MY" sz="2400" b="1" dirty="0">
              <a:latin typeface="Calibri" panose="020F0502020204030204" pitchFamily="34" charset="0"/>
              <a:cs typeface="Calibri" panose="020F0502020204030204" pitchFamily="34" charset="0"/>
            </a:endParaRPr>
          </a:p>
        </p:txBody>
      </p:sp>
      <p:pic>
        <p:nvPicPr>
          <p:cNvPr id="4" name="Picture 3"/>
          <p:cNvPicPr>
            <a:picLocks noChangeAspect="1"/>
          </p:cNvPicPr>
          <p:nvPr/>
        </p:nvPicPr>
        <p:blipFill>
          <a:blip r:embed="rId3"/>
          <a:stretch>
            <a:fillRect/>
          </a:stretch>
        </p:blipFill>
        <p:spPr>
          <a:xfrm>
            <a:off x="1623375" y="2114579"/>
            <a:ext cx="2588825" cy="2644603"/>
          </a:xfrm>
          <a:prstGeom prst="rect">
            <a:avLst/>
          </a:prstGeom>
        </p:spPr>
      </p:pic>
    </p:spTree>
    <p:extLst>
      <p:ext uri="{BB962C8B-B14F-4D97-AF65-F5344CB8AC3E}">
        <p14:creationId xmlns:p14="http://schemas.microsoft.com/office/powerpoint/2010/main" val="26715385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159550" y="103557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45789" y="135196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1333001" y="1613123"/>
            <a:ext cx="8466655" cy="584775"/>
          </a:xfrm>
          <a:prstGeom prst="rect">
            <a:avLst/>
          </a:prstGeom>
          <a:noFill/>
        </p:spPr>
        <p:txBody>
          <a:bodyPr wrap="square" rtlCol="0">
            <a:spAutoFit/>
          </a:bodyPr>
          <a:lstStyle/>
          <a:p>
            <a:pPr lvl="0" algn="r" rtl="1"/>
            <a:r>
              <a:rPr lang="ar-EG" sz="3200" b="1" dirty="0" smtClean="0"/>
              <a:t>2</a:t>
            </a:r>
            <a:r>
              <a:rPr lang="ar-EG" sz="3200" b="1" dirty="0">
                <a:latin typeface="Calibri" panose="020F0502020204030204" pitchFamily="34" charset="0"/>
                <a:cs typeface="Calibri" panose="020F0502020204030204" pitchFamily="34" charset="0"/>
              </a:rPr>
              <a:t>. هدف </a:t>
            </a:r>
            <a:r>
              <a:rPr lang="ar-EG" sz="3200" u="sng" dirty="0">
                <a:latin typeface="Calibri" panose="020F0502020204030204" pitchFamily="34" charset="0"/>
                <a:cs typeface="Calibri" panose="020F0502020204030204" pitchFamily="34" charset="0"/>
              </a:rPr>
              <a:t>إ</a:t>
            </a:r>
            <a:r>
              <a:rPr lang="ar-EG" sz="3200" b="1" dirty="0" smtClean="0">
                <a:latin typeface="Calibri" panose="020F0502020204030204" pitchFamily="34" charset="0"/>
                <a:cs typeface="Calibri" panose="020F0502020204030204" pitchFamily="34" charset="0"/>
              </a:rPr>
              <a:t>دارة </a:t>
            </a:r>
            <a:r>
              <a:rPr lang="ar-EG" sz="3200" b="1" dirty="0">
                <a:latin typeface="Calibri" panose="020F0502020204030204" pitchFamily="34" charset="0"/>
                <a:cs typeface="Calibri" panose="020F0502020204030204" pitchFamily="34" charset="0"/>
              </a:rPr>
              <a:t>العلاقات</a:t>
            </a:r>
            <a:r>
              <a:rPr lang="en-US" sz="3200" b="1" dirty="0">
                <a:latin typeface="Calibri" panose="020F0502020204030204" pitchFamily="34" charset="0"/>
                <a:cs typeface="Calibri" panose="020F0502020204030204" pitchFamily="34" charset="0"/>
              </a:rPr>
              <a:t> </a:t>
            </a:r>
            <a:r>
              <a:rPr lang="ar-EG" sz="3200" b="1" dirty="0">
                <a:latin typeface="Calibri" panose="020F0502020204030204" pitchFamily="34" charset="0"/>
                <a:cs typeface="Calibri" panose="020F0502020204030204" pitchFamily="34" charset="0"/>
              </a:rPr>
              <a:t>مع  العملاء</a:t>
            </a:r>
            <a:endParaRPr lang="en-US" sz="3200" b="1" dirty="0">
              <a:latin typeface="Calibri" panose="020F0502020204030204" pitchFamily="34" charset="0"/>
              <a:cs typeface="Calibri" panose="020F0502020204030204" pitchFamily="34" charset="0"/>
            </a:endParaRPr>
          </a:p>
        </p:txBody>
      </p:sp>
      <p:sp>
        <p:nvSpPr>
          <p:cNvPr id="2" name="TextBox 1">
            <a:extLst>
              <a:ext uri="{FF2B5EF4-FFF2-40B4-BE49-F238E27FC236}">
                <a16:creationId xmlns="" xmlns:a16="http://schemas.microsoft.com/office/drawing/2014/main" id="{1D49B629-A710-F119-EA46-044B5624E5D2}"/>
              </a:ext>
            </a:extLst>
          </p:cNvPr>
          <p:cNvSpPr txBox="1"/>
          <p:nvPr/>
        </p:nvSpPr>
        <p:spPr>
          <a:xfrm>
            <a:off x="4072635" y="2393993"/>
            <a:ext cx="5841891" cy="1938992"/>
          </a:xfrm>
          <a:prstGeom prst="rect">
            <a:avLst/>
          </a:prstGeom>
          <a:noFill/>
        </p:spPr>
        <p:txBody>
          <a:bodyPr wrap="square" rtlCol="0">
            <a:spAutoFit/>
          </a:bodyPr>
          <a:lstStyle/>
          <a:p>
            <a:pPr lvl="0" algn="just" rtl="1"/>
            <a:r>
              <a:rPr lang="ar-EG" sz="2400" u="sng" dirty="0" smtClean="0">
                <a:latin typeface="Calibri" panose="020F0502020204030204" pitchFamily="34" charset="0"/>
                <a:cs typeface="Calibri" panose="020F0502020204030204" pitchFamily="34" charset="0"/>
              </a:rPr>
              <a:t>تهدف </a:t>
            </a:r>
            <a:r>
              <a:rPr lang="ar-EG" sz="2400" u="sng" dirty="0">
                <a:latin typeface="Calibri" panose="020F0502020204030204" pitchFamily="34" charset="0"/>
                <a:cs typeface="Calibri" panose="020F0502020204030204" pitchFamily="34" charset="0"/>
              </a:rPr>
              <a:t>إدارة علاقات العملاء </a:t>
            </a:r>
            <a:r>
              <a:rPr lang="ar-EG" sz="2400" b="1" dirty="0">
                <a:latin typeface="Calibri" panose="020F0502020204030204" pitchFamily="34" charset="0"/>
                <a:cs typeface="Calibri" panose="020F0502020204030204" pitchFamily="34" charset="0"/>
              </a:rPr>
              <a:t>الى فهم احتياجات العملاء وتلبيها، فمن المرجح أن تكون قادرة </a:t>
            </a:r>
            <a:r>
              <a:rPr lang="ar-EG" sz="2400" b="1" dirty="0" smtClean="0">
                <a:latin typeface="Calibri" panose="020F0502020204030204" pitchFamily="34" charset="0"/>
                <a:cs typeface="Calibri" panose="020F0502020204030204" pitchFamily="34" charset="0"/>
              </a:rPr>
              <a:t>على:</a:t>
            </a:r>
          </a:p>
          <a:p>
            <a:pPr marL="457200" lvl="0" indent="-457200" algn="just" rtl="1">
              <a:buFont typeface="+mj-lt"/>
              <a:buAutoNum type="arabicPeriod"/>
            </a:pPr>
            <a:r>
              <a:rPr lang="ar-EG" sz="2400" b="1" dirty="0" smtClean="0">
                <a:latin typeface="Calibri" panose="020F0502020204030204" pitchFamily="34" charset="0"/>
                <a:cs typeface="Calibri" panose="020F0502020204030204" pitchFamily="34" charset="0"/>
              </a:rPr>
              <a:t> </a:t>
            </a:r>
            <a:r>
              <a:rPr lang="ar-EG" sz="2400" b="1" dirty="0">
                <a:latin typeface="Calibri" panose="020F0502020204030204" pitchFamily="34" charset="0"/>
                <a:cs typeface="Calibri" panose="020F0502020204030204" pitchFamily="34" charset="0"/>
              </a:rPr>
              <a:t>تقديم قيمة تتوافق مع توقعات العملاء </a:t>
            </a:r>
            <a:endParaRPr lang="ar-EG" sz="2400" b="1" dirty="0" smtClean="0">
              <a:latin typeface="Calibri" panose="020F0502020204030204" pitchFamily="34" charset="0"/>
              <a:cs typeface="Calibri" panose="020F0502020204030204" pitchFamily="34" charset="0"/>
            </a:endParaRPr>
          </a:p>
          <a:p>
            <a:pPr marL="457200" lvl="0" indent="-457200" algn="just" rtl="1">
              <a:buFont typeface="+mj-lt"/>
              <a:buAutoNum type="arabicPeriod"/>
            </a:pPr>
            <a:r>
              <a:rPr lang="ar-EG" sz="2400" b="1" dirty="0" smtClean="0">
                <a:latin typeface="Calibri" panose="020F0502020204030204" pitchFamily="34" charset="0"/>
                <a:cs typeface="Calibri" panose="020F0502020204030204" pitchFamily="34" charset="0"/>
              </a:rPr>
              <a:t>وضمان </a:t>
            </a:r>
            <a:r>
              <a:rPr lang="ar-EG" sz="2400" b="1" dirty="0">
                <a:latin typeface="Calibri" panose="020F0502020204030204" pitchFamily="34" charset="0"/>
                <a:cs typeface="Calibri" panose="020F0502020204030204" pitchFamily="34" charset="0"/>
              </a:rPr>
              <a:t>الاحتفاظ بالعملاء وولائهم بناءً على خدمة العملاء.</a:t>
            </a:r>
            <a:endParaRPr lang="en-MY" sz="2400" b="1" dirty="0">
              <a:latin typeface="Calibri" panose="020F0502020204030204" pitchFamily="34" charset="0"/>
              <a:cs typeface="Calibri" panose="020F0502020204030204" pitchFamily="34" charset="0"/>
            </a:endParaRPr>
          </a:p>
        </p:txBody>
      </p:sp>
      <p:pic>
        <p:nvPicPr>
          <p:cNvPr id="3" name="Picture 2"/>
          <p:cNvPicPr>
            <a:picLocks noChangeAspect="1"/>
          </p:cNvPicPr>
          <p:nvPr/>
        </p:nvPicPr>
        <p:blipFill>
          <a:blip r:embed="rId3"/>
          <a:stretch>
            <a:fillRect/>
          </a:stretch>
        </p:blipFill>
        <p:spPr>
          <a:xfrm>
            <a:off x="107561" y="2648479"/>
            <a:ext cx="3810000" cy="2857500"/>
          </a:xfrm>
          <a:prstGeom prst="rect">
            <a:avLst/>
          </a:prstGeom>
        </p:spPr>
      </p:pic>
    </p:spTree>
    <p:extLst>
      <p:ext uri="{BB962C8B-B14F-4D97-AF65-F5344CB8AC3E}">
        <p14:creationId xmlns:p14="http://schemas.microsoft.com/office/powerpoint/2010/main" val="1931557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333001" y="139768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MY" dirty="0"/>
              <a:t>https</a:t>
            </a:r>
            <a:r>
              <a:rPr lang="en-MY" dirty="0" smtClean="0"/>
              <a:t>:///</a:t>
            </a:r>
            <a:r>
              <a:rPr lang="en-MY" dirty="0"/>
              <a:t>hub/%D8%A7%D8%AF%D8%A7%D8%B1%D8%A9-%D8%B9%D9%84%D8%A7%D9%82%D8%A7%D8%AA-%D8%A7%D9%84%D8%B9%D9%85%D9%84%D8%A7%D8%A1</a:t>
            </a: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180431" y="1622962"/>
            <a:ext cx="10182769" cy="1015663"/>
          </a:xfrm>
          <a:prstGeom prst="rect">
            <a:avLst/>
          </a:prstGeom>
          <a:noFill/>
        </p:spPr>
        <p:txBody>
          <a:bodyPr wrap="square" rtlCol="0">
            <a:spAutoFit/>
          </a:bodyPr>
          <a:lstStyle/>
          <a:p>
            <a:pPr algn="r" rtl="1"/>
            <a:r>
              <a:rPr lang="ar-EG" sz="3200" b="1" dirty="0" smtClean="0"/>
              <a:t>3</a:t>
            </a:r>
            <a:r>
              <a:rPr lang="ar-EG" sz="3200" b="1" dirty="0">
                <a:latin typeface="Calibri" panose="020F0502020204030204" pitchFamily="34" charset="0"/>
                <a:cs typeface="Calibri" panose="020F0502020204030204" pitchFamily="34" charset="0"/>
              </a:rPr>
              <a:t>. ما مدى فائدة إدارة علاقات العملاء </a:t>
            </a:r>
            <a:r>
              <a:rPr lang="ar-EG" sz="3200" b="1" dirty="0" smtClean="0">
                <a:latin typeface="Calibri" panose="020F0502020204030204" pitchFamily="34" charset="0"/>
                <a:cs typeface="Calibri" panose="020F0502020204030204" pitchFamily="34" charset="0"/>
              </a:rPr>
              <a:t>للشركات</a:t>
            </a:r>
            <a:r>
              <a:rPr lang="ar-EG" sz="3200" b="1" dirty="0">
                <a:latin typeface="Calibri" panose="020F0502020204030204" pitchFamily="34" charset="0"/>
                <a:cs typeface="Calibri" panose="020F0502020204030204" pitchFamily="34" charset="0"/>
              </a:rPr>
              <a:t>؟</a:t>
            </a:r>
            <a:endParaRPr lang="en-US" sz="3200" b="1" dirty="0">
              <a:latin typeface="Calibri" panose="020F0502020204030204" pitchFamily="34" charset="0"/>
              <a:cs typeface="Calibri" panose="020F0502020204030204" pitchFamily="34" charset="0"/>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 xmlns:a16="http://schemas.microsoft.com/office/drawing/2014/main" id="{1D49B629-A710-F119-EA46-044B5624E5D2}"/>
              </a:ext>
            </a:extLst>
          </p:cNvPr>
          <p:cNvSpPr txBox="1"/>
          <p:nvPr/>
        </p:nvSpPr>
        <p:spPr>
          <a:xfrm>
            <a:off x="5757863" y="2287012"/>
            <a:ext cx="4433578" cy="3046988"/>
          </a:xfrm>
          <a:prstGeom prst="rect">
            <a:avLst/>
          </a:prstGeom>
          <a:noFill/>
        </p:spPr>
        <p:txBody>
          <a:bodyPr wrap="square" rtlCol="0">
            <a:spAutoFit/>
          </a:bodyPr>
          <a:lstStyle/>
          <a:p>
            <a:pPr lvl="0" algn="just" rtl="1"/>
            <a:r>
              <a:rPr lang="ar-EG" sz="2400" u="sng" dirty="0">
                <a:latin typeface="Calibri" panose="020F0502020204030204" pitchFamily="34" charset="0"/>
                <a:cs typeface="Calibri" panose="020F0502020204030204" pitchFamily="34" charset="0"/>
              </a:rPr>
              <a:t>تُعد حلول إدارة علاقات العملاء من أكبر فئات </a:t>
            </a:r>
            <a:r>
              <a:rPr lang="ar-EG" sz="2400" b="1" u="sng" dirty="0">
                <a:latin typeface="Calibri" panose="020F0502020204030204" pitchFamily="34" charset="0"/>
                <a:cs typeface="Calibri" panose="020F0502020204030204" pitchFamily="34" charset="0"/>
              </a:rPr>
              <a:t>برامج تطبيقات المؤسسات </a:t>
            </a:r>
            <a:r>
              <a:rPr lang="ar-EG" sz="2400" u="sng" dirty="0">
                <a:latin typeface="Calibri" panose="020F0502020204030204" pitchFamily="34" charset="0"/>
                <a:cs typeface="Calibri" panose="020F0502020204030204" pitchFamily="34" charset="0"/>
              </a:rPr>
              <a:t>وأسرعها تطورًا. تم تقييم حجم سوق </a:t>
            </a:r>
            <a:r>
              <a:rPr lang="en-MY" sz="2400" u="sng" dirty="0">
                <a:latin typeface="Calibri" panose="020F0502020204030204" pitchFamily="34" charset="0"/>
                <a:cs typeface="Calibri" panose="020F0502020204030204" pitchFamily="34" charset="0"/>
              </a:rPr>
              <a:t>CRM </a:t>
            </a:r>
            <a:r>
              <a:rPr lang="ar-EG" sz="2400" u="sng" dirty="0">
                <a:latin typeface="Calibri" panose="020F0502020204030204" pitchFamily="34" charset="0"/>
                <a:cs typeface="Calibri" panose="020F0502020204030204" pitchFamily="34" charset="0"/>
              </a:rPr>
              <a:t>بمبلغ 41.93 مليار دولارًا في عام 2019 ومن المتوقع أن يصل إلى </a:t>
            </a:r>
            <a:r>
              <a:rPr lang="ar-EG" sz="2400" u="sng" dirty="0">
                <a:latin typeface="Calibri" panose="020F0502020204030204" pitchFamily="34" charset="0"/>
                <a:cs typeface="Calibri" panose="020F0502020204030204" pitchFamily="34" charset="0"/>
                <a:hlinkClick r:id="rId3"/>
              </a:rPr>
              <a:t>96.39 مليار دولارًا بحلول عام 2027</a:t>
            </a:r>
            <a:r>
              <a:rPr lang="ar-EG" sz="2400" u="sng" dirty="0">
                <a:latin typeface="Calibri" panose="020F0502020204030204" pitchFamily="34" charset="0"/>
                <a:cs typeface="Calibri" panose="020F0502020204030204" pitchFamily="34" charset="0"/>
              </a:rPr>
              <a:t>، إذ ينمو معدّل النموّ السنوي المركّب بنسبة 11.1٪ من عام 2020 وحتى عام 2027</a:t>
            </a:r>
            <a:r>
              <a:rPr lang="ar-EG" sz="2400" dirty="0"/>
              <a:t>.</a:t>
            </a:r>
            <a:endParaRPr lang="en-MY" sz="2800" b="1" u="sng" dirty="0">
              <a:solidFill>
                <a:srgbClr val="C00000"/>
              </a:solidFill>
              <a:latin typeface="+mj-lt"/>
            </a:endParaRPr>
          </a:p>
        </p:txBody>
      </p:sp>
      <p:graphicFrame>
        <p:nvGraphicFramePr>
          <p:cNvPr id="3" name="Diagram 2"/>
          <p:cNvGraphicFramePr/>
          <p:nvPr>
            <p:extLst>
              <p:ext uri="{D42A27DB-BD31-4B8C-83A1-F6EECF244321}">
                <p14:modId xmlns:p14="http://schemas.microsoft.com/office/powerpoint/2010/main" val="231744067"/>
              </p:ext>
            </p:extLst>
          </p:nvPr>
        </p:nvGraphicFramePr>
        <p:xfrm>
          <a:off x="-200337" y="2259449"/>
          <a:ext cx="5853055" cy="304698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4747632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2485572" y="1711238"/>
            <a:ext cx="8466655" cy="1015663"/>
          </a:xfrm>
          <a:prstGeom prst="rect">
            <a:avLst/>
          </a:prstGeom>
          <a:noFill/>
        </p:spPr>
        <p:txBody>
          <a:bodyPr wrap="square" rtlCol="0">
            <a:spAutoFit/>
          </a:bodyPr>
          <a:lstStyle/>
          <a:p>
            <a:pPr lvl="0" algn="ctr" rtl="1"/>
            <a:r>
              <a:rPr lang="ar-EG" sz="3200" b="1" dirty="0" smtClean="0"/>
              <a:t>4. </a:t>
            </a:r>
            <a:r>
              <a:rPr lang="ar-EG" sz="3200" b="1" dirty="0">
                <a:latin typeface="Calibri" panose="020F0502020204030204" pitchFamily="34" charset="0"/>
                <a:cs typeface="Calibri" panose="020F0502020204030204" pitchFamily="34" charset="0"/>
              </a:rPr>
              <a:t>إدارة </a:t>
            </a:r>
            <a:r>
              <a:rPr lang="ar-EG" sz="3200" b="1" dirty="0">
                <a:latin typeface="Calibri" panose="020F0502020204030204" pitchFamily="34" charset="0"/>
                <a:cs typeface="Calibri" panose="020F0502020204030204" pitchFamily="34" charset="0"/>
              </a:rPr>
              <a:t>العلاقات العملاء وتحليل البيانات التسويقية</a:t>
            </a:r>
            <a:r>
              <a:rPr lang="ar-EG" sz="3200" b="1" dirty="0" smtClean="0"/>
              <a:t>:</a:t>
            </a:r>
            <a:endParaRPr lang="en-US" sz="3200" b="1" dirty="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 xmlns:a16="http://schemas.microsoft.com/office/drawing/2014/main" id="{1D49B629-A710-F119-EA46-044B5624E5D2}"/>
              </a:ext>
            </a:extLst>
          </p:cNvPr>
          <p:cNvSpPr txBox="1"/>
          <p:nvPr/>
        </p:nvSpPr>
        <p:spPr>
          <a:xfrm>
            <a:off x="1325880" y="2307668"/>
            <a:ext cx="8788495" cy="3046988"/>
          </a:xfrm>
          <a:prstGeom prst="rect">
            <a:avLst/>
          </a:prstGeom>
          <a:noFill/>
        </p:spPr>
        <p:txBody>
          <a:bodyPr wrap="square" rtlCol="0">
            <a:spAutoFit/>
          </a:bodyPr>
          <a:lstStyle/>
          <a:p>
            <a:pPr lvl="0" algn="just" rtl="1"/>
            <a:r>
              <a:rPr lang="ar-EG" sz="2400" dirty="0">
                <a:latin typeface="Calibri" panose="020F0502020204030204" pitchFamily="34" charset="0"/>
                <a:cs typeface="Calibri" panose="020F0502020204030204" pitchFamily="34" charset="0"/>
              </a:rPr>
              <a:t>اقترح أوزتكين (2018) أن الشركة التي تكتسب مستويات أعلى من المعرفة التسويقية </a:t>
            </a:r>
            <a:r>
              <a:rPr lang="ar-EG" sz="2400" b="1" dirty="0">
                <a:latin typeface="Calibri" panose="020F0502020204030204" pitchFamily="34" charset="0"/>
                <a:cs typeface="Calibri" panose="020F0502020204030204" pitchFamily="34" charset="0"/>
              </a:rPr>
              <a:t>من تحليلات البيانات </a:t>
            </a:r>
            <a:r>
              <a:rPr lang="ar-EG" sz="2400" dirty="0">
                <a:latin typeface="Calibri" panose="020F0502020204030204" pitchFamily="34" charset="0"/>
                <a:cs typeface="Calibri" panose="020F0502020204030204" pitchFamily="34" charset="0"/>
              </a:rPr>
              <a:t>ستكون أكثر ميلاً إلى تعظيم </a:t>
            </a:r>
            <a:r>
              <a:rPr lang="ar-EG" sz="2400" b="1" dirty="0">
                <a:latin typeface="Calibri" panose="020F0502020204030204" pitchFamily="34" charset="0"/>
                <a:cs typeface="Calibri" panose="020F0502020204030204" pitchFamily="34" charset="0"/>
              </a:rPr>
              <a:t>فوائد إدارة علاقات العملاء </a:t>
            </a:r>
            <a:r>
              <a:rPr lang="ar-EG" sz="2400" dirty="0">
                <a:latin typeface="Calibri" panose="020F0502020204030204" pitchFamily="34" charset="0"/>
                <a:cs typeface="Calibri" panose="020F0502020204030204" pitchFamily="34" charset="0"/>
              </a:rPr>
              <a:t>لبناء علاقات مع العملاء المحتملين والاستفادة من العلاقة القائمة مع العملاء وبالتالي اكتساب عملاء جدد والاحتفاظ بالعملاء. </a:t>
            </a:r>
            <a:endParaRPr lang="ar-EG" sz="2400" dirty="0" smtClean="0">
              <a:latin typeface="Calibri" panose="020F0502020204030204" pitchFamily="34" charset="0"/>
              <a:cs typeface="Calibri" panose="020F0502020204030204" pitchFamily="34" charset="0"/>
            </a:endParaRPr>
          </a:p>
          <a:p>
            <a:pPr lvl="0" algn="just" rtl="1"/>
            <a:r>
              <a:rPr lang="ar-EG" sz="2400" dirty="0" smtClean="0">
                <a:latin typeface="Calibri" panose="020F0502020204030204" pitchFamily="34" charset="0"/>
                <a:cs typeface="Calibri" panose="020F0502020204030204" pitchFamily="34" charset="0"/>
              </a:rPr>
              <a:t>وبالتالي</a:t>
            </a:r>
            <a:r>
              <a:rPr lang="ar-EG" sz="2400" dirty="0">
                <a:latin typeface="Calibri" panose="020F0502020204030204" pitchFamily="34" charset="0"/>
                <a:cs typeface="Calibri" panose="020F0502020204030204" pitchFamily="34" charset="0"/>
              </a:rPr>
              <a:t>، فمن المعقول أن نرى أن قدرة الشركة على استخدام تحليلات التسويق لاكتساب واستيعاب المعرفة الخارجية يمكن اعتبارها </a:t>
            </a:r>
            <a:r>
              <a:rPr lang="ar-EG" sz="2400" b="1" u="sng" dirty="0">
                <a:latin typeface="Calibri" panose="020F0502020204030204" pitchFamily="34" charset="0"/>
                <a:cs typeface="Calibri" panose="020F0502020204030204" pitchFamily="34" charset="0"/>
              </a:rPr>
              <a:t>بمثابة عامل مساعد في تشكيل قدرة الشركة على تحويل المعرفة المكتسبة واستغلالها لتعزيز إدارة علاقات العملاء </a:t>
            </a:r>
            <a:r>
              <a:rPr lang="ar-EG" sz="2400" dirty="0">
                <a:latin typeface="Calibri" panose="020F0502020204030204" pitchFamily="34" charset="0"/>
                <a:cs typeface="Calibri" panose="020F0502020204030204" pitchFamily="34" charset="0"/>
              </a:rPr>
              <a:t>لديها لخدمة العملاء بشكل أفضل.</a:t>
            </a:r>
            <a:endParaRPr lang="en-MY" sz="2400" dirty="0">
              <a:solidFill>
                <a:srgbClr val="C00000"/>
              </a:solidFill>
              <a:latin typeface="+mj-lt"/>
            </a:endParaRPr>
          </a:p>
        </p:txBody>
      </p:sp>
    </p:spTree>
    <p:extLst>
      <p:ext uri="{BB962C8B-B14F-4D97-AF65-F5344CB8AC3E}">
        <p14:creationId xmlns:p14="http://schemas.microsoft.com/office/powerpoint/2010/main" val="25728662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smtClean="0">
                <a:solidFill>
                  <a:schemeClr val="bg1"/>
                </a:solidFill>
                <a:latin typeface="Alexandria" charset="0"/>
                <a:cs typeface="Alexandria" charset="0"/>
              </a:rPr>
              <a:t>الثانية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 xmlns:a16="http://schemas.microsoft.com/office/drawing/2014/main" id="{FF0FD337-6BE3-014B-6916-AFAF1FABB81E}"/>
              </a:ext>
            </a:extLst>
          </p:cNvPr>
          <p:cNvSpPr/>
          <p:nvPr/>
        </p:nvSpPr>
        <p:spPr>
          <a:xfrm>
            <a:off x="1127760" y="4884389"/>
            <a:ext cx="4747323" cy="1234825"/>
          </a:xfrm>
          <a:prstGeom prst="rect">
            <a:avLst/>
          </a:prstGeom>
          <a:noFill/>
        </p:spPr>
        <p:txBody>
          <a:bodyPr wrap="square">
            <a:spAutoFit/>
          </a:bodyPr>
          <a:lstStyle/>
          <a:p>
            <a:pPr algn="ctr">
              <a:lnSpc>
                <a:spcPct val="120000"/>
              </a:lnSpc>
            </a:pPr>
            <a:r>
              <a:rPr lang="ar-EG" sz="3200" b="1" dirty="0">
                <a:latin typeface="Calibri" panose="020F0502020204030204" pitchFamily="34" charset="0"/>
                <a:cs typeface="Calibri" panose="020F0502020204030204" pitchFamily="34" charset="0"/>
              </a:rPr>
              <a:t>تحليل وسائل التواصل </a:t>
            </a:r>
            <a:r>
              <a:rPr lang="ar-EG" sz="3200" b="1" dirty="0" smtClean="0">
                <a:latin typeface="Calibri" panose="020F0502020204030204" pitchFamily="34" charset="0"/>
                <a:cs typeface="Calibri" panose="020F0502020204030204" pitchFamily="34" charset="0"/>
              </a:rPr>
              <a:t>الاجتماعي</a:t>
            </a:r>
            <a:endParaRPr lang="en-MY" sz="3200" b="1" dirty="0" smtClean="0">
              <a:latin typeface="Calibri" panose="020F0502020204030204" pitchFamily="34" charset="0"/>
              <a:cs typeface="Calibri" panose="020F0502020204030204" pitchFamily="34" charset="0"/>
            </a:endParaRPr>
          </a:p>
          <a:p>
            <a:pPr algn="ctr">
              <a:lnSpc>
                <a:spcPct val="120000"/>
              </a:lnSpc>
            </a:pPr>
            <a:r>
              <a:rPr lang="en-MY" sz="3200" dirty="0"/>
              <a:t>Social Media Analytics</a:t>
            </a:r>
            <a:endParaRPr lang="en-US" sz="3200" b="1"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52653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915710" y="124211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42449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1463041" y="1639178"/>
            <a:ext cx="9074404" cy="1015663"/>
          </a:xfrm>
          <a:prstGeom prst="rect">
            <a:avLst/>
          </a:prstGeom>
          <a:noFill/>
        </p:spPr>
        <p:txBody>
          <a:bodyPr wrap="square" rtlCol="0">
            <a:spAutoFit/>
          </a:bodyPr>
          <a:lstStyle/>
          <a:p>
            <a:pPr lvl="0" algn="r" rtl="1"/>
            <a:r>
              <a:rPr lang="ar-EG" sz="2800" b="1" dirty="0" smtClean="0"/>
              <a:t>1. </a:t>
            </a:r>
            <a:r>
              <a:rPr lang="ar-EG" sz="3200" b="1" dirty="0">
                <a:latin typeface="Calibri" panose="020F0502020204030204" pitchFamily="34" charset="0"/>
                <a:cs typeface="Calibri" panose="020F0502020204030204" pitchFamily="34" charset="0"/>
              </a:rPr>
              <a:t>تحليل وسائل التواصل الاجتماعي  </a:t>
            </a:r>
            <a:r>
              <a:rPr lang="ar-EG" sz="2800" b="1" dirty="0" smtClean="0"/>
              <a:t>:</a:t>
            </a:r>
            <a:endParaRPr lang="en-US" sz="2800" b="1" dirty="0"/>
          </a:p>
          <a:p>
            <a:pPr algn="r" rtl="1"/>
            <a:endParaRPr lang="en-US" sz="2800" dirty="0">
              <a:latin typeface="Microsoft Uighur" panose="02000000000000000000" pitchFamily="2" charset="-78"/>
            </a:endParaRPr>
          </a:p>
        </p:txBody>
      </p:sp>
      <p:sp>
        <p:nvSpPr>
          <p:cNvPr id="4" name="TextBox 3">
            <a:extLst>
              <a:ext uri="{FF2B5EF4-FFF2-40B4-BE49-F238E27FC236}">
                <a16:creationId xmlns="" xmlns:a16="http://schemas.microsoft.com/office/drawing/2014/main" id="{A028DE1E-AC7C-1CAD-54B2-C57BF57D3578}"/>
              </a:ext>
            </a:extLst>
          </p:cNvPr>
          <p:cNvSpPr txBox="1"/>
          <p:nvPr/>
        </p:nvSpPr>
        <p:spPr>
          <a:xfrm>
            <a:off x="1668714" y="2309195"/>
            <a:ext cx="8057863" cy="3416320"/>
          </a:xfrm>
          <a:prstGeom prst="rect">
            <a:avLst/>
          </a:prstGeom>
          <a:noFill/>
        </p:spPr>
        <p:txBody>
          <a:bodyPr wrap="square" rtlCol="0">
            <a:spAutoFit/>
          </a:bodyPr>
          <a:lstStyle/>
          <a:p>
            <a:pPr marL="457200" lvl="0" indent="-457200" algn="r" rtl="1">
              <a:buFont typeface="Wingdings" panose="05000000000000000000" pitchFamily="2" charset="2"/>
              <a:buChar char="ü"/>
            </a:pPr>
            <a:r>
              <a:rPr lang="ar-EG" sz="2400" dirty="0">
                <a:latin typeface="Calibri" panose="020F0502020204030204" pitchFamily="34" charset="0"/>
                <a:cs typeface="Calibri" panose="020F0502020204030204" pitchFamily="34" charset="0"/>
              </a:rPr>
              <a:t>في حين أن "وسائل الإعلام" هي صيغة الجمع، فإن "وسائل التواصل الاجتماعي" غالبًا ما يشار إليها بصيغة المفرد</a:t>
            </a:r>
            <a:r>
              <a:rPr lang="ar-EG" sz="2400" dirty="0" smtClean="0">
                <a:latin typeface="Calibri" panose="020F0502020204030204" pitchFamily="34" charset="0"/>
                <a:cs typeface="Calibri" panose="020F0502020204030204" pitchFamily="34" charset="0"/>
              </a:rPr>
              <a:t>.</a:t>
            </a:r>
            <a:endParaRPr lang="en-US" sz="2400" dirty="0" smtClean="0">
              <a:latin typeface="Calibri" panose="020F0502020204030204" pitchFamily="34" charset="0"/>
              <a:cs typeface="Calibri" panose="020F0502020204030204" pitchFamily="34" charset="0"/>
            </a:endParaRPr>
          </a:p>
          <a:p>
            <a:pPr marL="457200" lvl="0" indent="-457200" algn="r" rtl="1">
              <a:buFont typeface="Wingdings" panose="05000000000000000000" pitchFamily="2" charset="2"/>
              <a:buChar char="ü"/>
            </a:pPr>
            <a:endParaRPr lang="ar-EG" sz="2400" dirty="0">
              <a:latin typeface="Calibri" panose="020F0502020204030204" pitchFamily="34" charset="0"/>
              <a:cs typeface="Calibri" panose="020F0502020204030204" pitchFamily="34" charset="0"/>
            </a:endParaRPr>
          </a:p>
          <a:p>
            <a:pPr marL="1371600" lvl="2" indent="-457200" algn="just" rtl="1">
              <a:buFont typeface="Wingdings" panose="05000000000000000000" pitchFamily="2" charset="2"/>
              <a:buChar char="ü"/>
            </a:pPr>
            <a:r>
              <a:rPr lang="ar-EG" sz="2400" dirty="0">
                <a:latin typeface="Calibri" panose="020F0502020204030204" pitchFamily="34" charset="0"/>
                <a:cs typeface="Calibri" panose="020F0502020204030204" pitchFamily="34" charset="0"/>
              </a:rPr>
              <a:t> تم استخدام </a:t>
            </a:r>
            <a:r>
              <a:rPr lang="ar-EG" sz="2400" b="1" dirty="0">
                <a:latin typeface="Calibri" panose="020F0502020204030204" pitchFamily="34" charset="0"/>
                <a:cs typeface="Calibri" panose="020F0502020204030204" pitchFamily="34" charset="0"/>
              </a:rPr>
              <a:t>مصطلح "وسائل التواصل الاجتماعي </a:t>
            </a:r>
            <a:r>
              <a:rPr lang="ar-EG" sz="2400" dirty="0">
                <a:latin typeface="Calibri" panose="020F0502020204030204" pitchFamily="34" charset="0"/>
                <a:cs typeface="Calibri" panose="020F0502020204030204" pitchFamily="34" charset="0"/>
              </a:rPr>
              <a:t>في البداية حوالي عام </a:t>
            </a:r>
            <a:r>
              <a:rPr lang="ar-EG" sz="2400" b="1" u="sng" dirty="0">
                <a:latin typeface="Calibri" panose="020F0502020204030204" pitchFamily="34" charset="0"/>
                <a:cs typeface="Calibri" panose="020F0502020204030204" pitchFamily="34" charset="0"/>
              </a:rPr>
              <a:t>2004</a:t>
            </a:r>
            <a:r>
              <a:rPr lang="ar-EG" sz="2400" dirty="0">
                <a:latin typeface="Calibri" panose="020F0502020204030204" pitchFamily="34" charset="0"/>
                <a:cs typeface="Calibri" panose="020F0502020204030204" pitchFamily="34" charset="0"/>
              </a:rPr>
              <a:t> لوصف المحتوى والتطبيقات القائمة على الإنترنت والتي يمكن للمستخدمين تعديلها باستمرار من خلال المشاركة والتعاون، </a:t>
            </a:r>
            <a:r>
              <a:rPr lang="ar-EG" sz="2400" b="1" dirty="0">
                <a:latin typeface="Calibri" panose="020F0502020204030204" pitchFamily="34" charset="0"/>
                <a:cs typeface="Calibri" panose="020F0502020204030204" pitchFamily="34" charset="0"/>
              </a:rPr>
              <a:t>بدلاً من المحتوى المنشور تقليديًا والذي تم إنشاؤه وإعداده ونشره من </a:t>
            </a:r>
            <a:r>
              <a:rPr lang="ar-EG" sz="2400" dirty="0">
                <a:latin typeface="Calibri" panose="020F0502020204030204" pitchFamily="34" charset="0"/>
                <a:cs typeface="Calibri" panose="020F0502020204030204" pitchFamily="34" charset="0"/>
              </a:rPr>
              <a:t>قبل الأفراد أو الكيانات المؤسسية دون فرص للمراجعة اللاحقة.</a:t>
            </a:r>
            <a:endParaRPr lang="en-MY" sz="2400" dirty="0">
              <a:latin typeface="Calibri" panose="020F0502020204030204" pitchFamily="34" charset="0"/>
              <a:cs typeface="Calibri" panose="020F0502020204030204" pitchFamily="34" charset="0"/>
            </a:endParaRPr>
          </a:p>
        </p:txBody>
      </p:sp>
      <p:pic>
        <p:nvPicPr>
          <p:cNvPr id="2" name="Picture 1"/>
          <p:cNvPicPr>
            <a:picLocks noChangeAspect="1"/>
          </p:cNvPicPr>
          <p:nvPr/>
        </p:nvPicPr>
        <p:blipFill>
          <a:blip r:embed="rId3"/>
          <a:stretch>
            <a:fillRect/>
          </a:stretch>
        </p:blipFill>
        <p:spPr>
          <a:xfrm>
            <a:off x="9741533" y="3107236"/>
            <a:ext cx="2851260" cy="2281098"/>
          </a:xfrm>
          <a:prstGeom prst="rect">
            <a:avLst/>
          </a:prstGeom>
        </p:spPr>
      </p:pic>
    </p:spTree>
    <p:extLst>
      <p:ext uri="{BB962C8B-B14F-4D97-AF65-F5344CB8AC3E}">
        <p14:creationId xmlns:p14="http://schemas.microsoft.com/office/powerpoint/2010/main" val="38221852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42449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2070789" y="1639178"/>
            <a:ext cx="8466655" cy="954107"/>
          </a:xfrm>
          <a:prstGeom prst="rect">
            <a:avLst/>
          </a:prstGeom>
          <a:noFill/>
        </p:spPr>
        <p:txBody>
          <a:bodyPr wrap="square" rtlCol="0">
            <a:spAutoFit/>
          </a:bodyPr>
          <a:lstStyle/>
          <a:p>
            <a:pPr lvl="0" algn="r" rtl="1"/>
            <a:r>
              <a:rPr lang="ar-EG" sz="2800" b="1" dirty="0" smtClean="0"/>
              <a:t>1</a:t>
            </a:r>
            <a:r>
              <a:rPr lang="ar-EG" sz="2400" dirty="0">
                <a:latin typeface="Calibri" panose="020F0502020204030204" pitchFamily="34" charset="0"/>
                <a:cs typeface="Calibri" panose="020F0502020204030204" pitchFamily="34" charset="0"/>
              </a:rPr>
              <a:t>. </a:t>
            </a:r>
            <a:r>
              <a:rPr lang="ar-EG" sz="2400" b="1" dirty="0" smtClean="0">
                <a:latin typeface="Calibri" panose="020F0502020204030204" pitchFamily="34" charset="0"/>
                <a:cs typeface="Calibri" panose="020F0502020204030204" pitchFamily="34" charset="0"/>
              </a:rPr>
              <a:t>مفهوم و</a:t>
            </a:r>
            <a:r>
              <a:rPr lang="ar-EG" sz="2400" b="1" dirty="0" smtClean="0">
                <a:latin typeface="Calibri" panose="020F0502020204030204" pitchFamily="34" charset="0"/>
                <a:cs typeface="Calibri" panose="020F0502020204030204" pitchFamily="34" charset="0"/>
              </a:rPr>
              <a:t>سائل </a:t>
            </a:r>
            <a:r>
              <a:rPr lang="ar-EG" sz="2400" b="1" dirty="0">
                <a:latin typeface="Calibri" panose="020F0502020204030204" pitchFamily="34" charset="0"/>
                <a:cs typeface="Calibri" panose="020F0502020204030204" pitchFamily="34" charset="0"/>
              </a:rPr>
              <a:t>التواصل الاجتماعي  </a:t>
            </a:r>
            <a:r>
              <a:rPr lang="ar-EG" sz="2800" b="1" dirty="0" smtClean="0"/>
              <a:t>:</a:t>
            </a:r>
            <a:endParaRPr lang="en-US" sz="2800" b="1" dirty="0"/>
          </a:p>
          <a:p>
            <a:pPr algn="r" rtl="1"/>
            <a:endParaRPr lang="en-US" sz="2800" dirty="0">
              <a:latin typeface="Microsoft Uighur" panose="02000000000000000000" pitchFamily="2" charset="-78"/>
            </a:endParaRPr>
          </a:p>
        </p:txBody>
      </p:sp>
      <p:graphicFrame>
        <p:nvGraphicFramePr>
          <p:cNvPr id="6" name="Table 5"/>
          <p:cNvGraphicFramePr>
            <a:graphicFrameLocks noGrp="1"/>
          </p:cNvGraphicFramePr>
          <p:nvPr>
            <p:extLst>
              <p:ext uri="{D42A27DB-BD31-4B8C-83A1-F6EECF244321}">
                <p14:modId xmlns:p14="http://schemas.microsoft.com/office/powerpoint/2010/main" val="2567102989"/>
              </p:ext>
            </p:extLst>
          </p:nvPr>
        </p:nvGraphicFramePr>
        <p:xfrm>
          <a:off x="1539240" y="2296160"/>
          <a:ext cx="8285480" cy="3254940"/>
        </p:xfrm>
        <a:graphic>
          <a:graphicData uri="http://schemas.openxmlformats.org/drawingml/2006/table">
            <a:tbl>
              <a:tblPr firstRow="1" bandRow="1">
                <a:tableStyleId>{5C22544A-7EE6-4342-B048-85BDC9FD1C3A}</a:tableStyleId>
              </a:tblPr>
              <a:tblGrid>
                <a:gridCol w="6628384"/>
                <a:gridCol w="1657096"/>
              </a:tblGrid>
              <a:tr h="511740">
                <a:tc>
                  <a:txBody>
                    <a:bodyPr/>
                    <a:lstStyle/>
                    <a:p>
                      <a:pPr algn="ctr"/>
                      <a:r>
                        <a:rPr lang="ar-EG" sz="2400" kern="1200" dirty="0" smtClean="0">
                          <a:solidFill>
                            <a:schemeClr val="tx1"/>
                          </a:solidFill>
                          <a:latin typeface="Calibri" panose="020F0502020204030204" pitchFamily="34" charset="0"/>
                          <a:ea typeface="+mn-ea"/>
                          <a:cs typeface="Calibri" panose="020F0502020204030204" pitchFamily="34" charset="0"/>
                        </a:rPr>
                        <a:t>التعريف </a:t>
                      </a:r>
                      <a:endParaRPr lang="en-MY" sz="2400" kern="1200" dirty="0">
                        <a:solidFill>
                          <a:schemeClr val="tx1"/>
                        </a:solidFill>
                        <a:latin typeface="Calibri" panose="020F0502020204030204" pitchFamily="34" charset="0"/>
                        <a:ea typeface="+mn-ea"/>
                        <a:cs typeface="Calibri" panose="020F0502020204030204" pitchFamily="34" charset="0"/>
                      </a:endParaRPr>
                    </a:p>
                  </a:txBody>
                  <a:tcPr/>
                </a:tc>
                <a:tc>
                  <a:txBody>
                    <a:bodyPr/>
                    <a:lstStyle/>
                    <a:p>
                      <a:r>
                        <a:rPr lang="ar-EG" sz="2400" kern="1200" dirty="0" smtClean="0">
                          <a:solidFill>
                            <a:schemeClr val="tx1"/>
                          </a:solidFill>
                          <a:latin typeface="Calibri" panose="020F0502020204030204" pitchFamily="34" charset="0"/>
                          <a:ea typeface="+mn-ea"/>
                          <a:cs typeface="Calibri" panose="020F0502020204030204" pitchFamily="34" charset="0"/>
                        </a:rPr>
                        <a:t>المفهوم </a:t>
                      </a:r>
                      <a:endParaRPr lang="en-MY" sz="2400" kern="1200" dirty="0">
                        <a:solidFill>
                          <a:schemeClr val="tx1"/>
                        </a:solidFill>
                        <a:latin typeface="Calibri" panose="020F0502020204030204" pitchFamily="34" charset="0"/>
                        <a:ea typeface="+mn-ea"/>
                        <a:cs typeface="Calibri" panose="020F0502020204030204" pitchFamily="34" charset="0"/>
                      </a:endParaRPr>
                    </a:p>
                  </a:txBody>
                  <a:tcPr/>
                </a:tc>
              </a:tr>
              <a:tr h="1261824">
                <a:tc>
                  <a:txBody>
                    <a:bodyPr/>
                    <a:lstStyle/>
                    <a:p>
                      <a:pPr algn="r"/>
                      <a:r>
                        <a:rPr lang="ar-EG" sz="2400" kern="1200" dirty="0" smtClean="0">
                          <a:solidFill>
                            <a:schemeClr val="tx1"/>
                          </a:solidFill>
                          <a:latin typeface="Calibri" panose="020F0502020204030204" pitchFamily="34" charset="0"/>
                          <a:ea typeface="+mn-ea"/>
                          <a:cs typeface="Calibri" panose="020F0502020204030204" pitchFamily="34" charset="0"/>
                        </a:rPr>
                        <a:t>وسائل </a:t>
                      </a:r>
                      <a:r>
                        <a:rPr lang="ar-EG" sz="2400" kern="1200" dirty="0" smtClean="0">
                          <a:solidFill>
                            <a:schemeClr val="tx1"/>
                          </a:solidFill>
                          <a:latin typeface="Calibri" panose="020F0502020204030204" pitchFamily="34" charset="0"/>
                          <a:ea typeface="+mn-ea"/>
                          <a:cs typeface="Calibri" panose="020F0502020204030204" pitchFamily="34" charset="0"/>
                        </a:rPr>
                        <a:t>التواصل الاجتماعي </a:t>
                      </a:r>
                      <a:r>
                        <a:rPr lang="ar-EG" sz="2400" kern="1200" dirty="0" smtClean="0">
                          <a:solidFill>
                            <a:schemeClr val="tx1"/>
                          </a:solidFill>
                          <a:latin typeface="Calibri" panose="020F0502020204030204" pitchFamily="34" charset="0"/>
                          <a:ea typeface="+mn-ea"/>
                          <a:cs typeface="Calibri" panose="020F0502020204030204" pitchFamily="34" charset="0"/>
                        </a:rPr>
                        <a:t>عبارة</a:t>
                      </a:r>
                      <a:r>
                        <a:rPr lang="ar-EG" sz="2400" kern="1200" baseline="0" dirty="0" smtClean="0">
                          <a:solidFill>
                            <a:schemeClr val="tx1"/>
                          </a:solidFill>
                          <a:latin typeface="Calibri" panose="020F0502020204030204" pitchFamily="34" charset="0"/>
                          <a:ea typeface="+mn-ea"/>
                          <a:cs typeface="Calibri" panose="020F0502020204030204" pitchFamily="34" charset="0"/>
                        </a:rPr>
                        <a:t> عن </a:t>
                      </a:r>
                      <a:r>
                        <a:rPr lang="ar-EG" sz="2400" kern="1200" dirty="0" smtClean="0">
                          <a:solidFill>
                            <a:schemeClr val="tx1"/>
                          </a:solidFill>
                          <a:latin typeface="Calibri" panose="020F0502020204030204" pitchFamily="34" charset="0"/>
                          <a:ea typeface="+mn-ea"/>
                          <a:cs typeface="Calibri" panose="020F0502020204030204" pitchFamily="34" charset="0"/>
                        </a:rPr>
                        <a:t>منصة </a:t>
                      </a:r>
                      <a:r>
                        <a:rPr lang="ar-EG" sz="2400" kern="1200" dirty="0" smtClean="0">
                          <a:solidFill>
                            <a:schemeClr val="tx1"/>
                          </a:solidFill>
                          <a:latin typeface="Calibri" panose="020F0502020204030204" pitchFamily="34" charset="0"/>
                          <a:ea typeface="+mn-ea"/>
                          <a:cs typeface="Calibri" panose="020F0502020204030204" pitchFamily="34" charset="0"/>
                        </a:rPr>
                        <a:t>سهلة الاستخدام تعتمد على الإنترنت وتوفر للمستخدمين فرصًا لإنشاء وتبادل المحتوى (</a:t>
                      </a:r>
                      <a:r>
                        <a:rPr lang="ar-EG" sz="2400" b="1" kern="1200" dirty="0" smtClean="0">
                          <a:solidFill>
                            <a:schemeClr val="tx1"/>
                          </a:solidFill>
                          <a:latin typeface="Calibri" panose="020F0502020204030204" pitchFamily="34" charset="0"/>
                          <a:ea typeface="+mn-ea"/>
                          <a:cs typeface="Calibri" panose="020F0502020204030204" pitchFamily="34" charset="0"/>
                        </a:rPr>
                        <a:t>مثل النصوص والصور ومقاطع الفيديو</a:t>
                      </a:r>
                      <a:r>
                        <a:rPr lang="ar-EG" sz="2400" kern="1200" dirty="0" smtClean="0">
                          <a:solidFill>
                            <a:schemeClr val="tx1"/>
                          </a:solidFill>
                          <a:latin typeface="Calibri" panose="020F0502020204030204" pitchFamily="34" charset="0"/>
                          <a:ea typeface="+mn-ea"/>
                          <a:cs typeface="Calibri" panose="020F0502020204030204" pitchFamily="34" charset="0"/>
                        </a:rPr>
                        <a:t>) في سياقات واحد لواحد، وواحد للعديد، والعديد للعديد.</a:t>
                      </a:r>
                      <a:endParaRPr lang="en-MY" sz="2400" kern="1200" dirty="0">
                        <a:solidFill>
                          <a:schemeClr val="tx1"/>
                        </a:solidFill>
                        <a:latin typeface="Calibri" panose="020F0502020204030204" pitchFamily="34" charset="0"/>
                        <a:ea typeface="+mn-ea"/>
                        <a:cs typeface="Calibri" panose="020F0502020204030204" pitchFamily="34" charset="0"/>
                      </a:endParaRPr>
                    </a:p>
                  </a:txBody>
                  <a:tcPr/>
                </a:tc>
                <a:tc>
                  <a:txBody>
                    <a:bodyPr/>
                    <a:lstStyle/>
                    <a:p>
                      <a:pPr algn="r" rtl="1"/>
                      <a:r>
                        <a:rPr lang="ar-EG" sz="2400" kern="1200" dirty="0" smtClean="0">
                          <a:solidFill>
                            <a:schemeClr val="tx1"/>
                          </a:solidFill>
                          <a:latin typeface="Calibri" panose="020F0502020204030204" pitchFamily="34" charset="0"/>
                          <a:ea typeface="+mn-ea"/>
                          <a:cs typeface="Calibri" panose="020F0502020204030204" pitchFamily="34" charset="0"/>
                        </a:rPr>
                        <a:t>خان </a:t>
                      </a:r>
                      <a:r>
                        <a:rPr lang="en-US" sz="2400" kern="1200" dirty="0" smtClean="0">
                          <a:solidFill>
                            <a:schemeClr val="tx1"/>
                          </a:solidFill>
                          <a:latin typeface="Calibri" panose="020F0502020204030204" pitchFamily="34" charset="0"/>
                          <a:ea typeface="+mn-ea"/>
                          <a:cs typeface="Calibri" panose="020F0502020204030204" pitchFamily="34" charset="0"/>
                        </a:rPr>
                        <a:t>(2018)</a:t>
                      </a:r>
                      <a:endParaRPr lang="en-MY" sz="2400" kern="1200" dirty="0">
                        <a:solidFill>
                          <a:schemeClr val="tx1"/>
                        </a:solidFill>
                        <a:latin typeface="Calibri" panose="020F0502020204030204" pitchFamily="34" charset="0"/>
                        <a:ea typeface="+mn-ea"/>
                        <a:cs typeface="Calibri" panose="020F0502020204030204" pitchFamily="34" charset="0"/>
                      </a:endParaRPr>
                    </a:p>
                  </a:txBody>
                  <a:tcPr/>
                </a:tc>
              </a:tr>
              <a:tr h="883277">
                <a:tc>
                  <a:txBody>
                    <a:bodyPr/>
                    <a:lstStyle/>
                    <a:p>
                      <a:pPr algn="r"/>
                      <a:r>
                        <a:rPr lang="ar-EG" sz="2400" kern="1200" dirty="0" smtClean="0">
                          <a:solidFill>
                            <a:schemeClr val="tx1"/>
                          </a:solidFill>
                          <a:latin typeface="Calibri" panose="020F0502020204030204" pitchFamily="34" charset="0"/>
                          <a:ea typeface="+mn-ea"/>
                          <a:cs typeface="Calibri" panose="020F0502020204030204" pitchFamily="34" charset="0"/>
                        </a:rPr>
                        <a:t>منصات التواصل الاجتماعي هي </a:t>
                      </a:r>
                      <a:r>
                        <a:rPr lang="ar-EG" sz="2400" b="1" kern="1200" dirty="0" smtClean="0">
                          <a:solidFill>
                            <a:schemeClr val="tx1"/>
                          </a:solidFill>
                          <a:latin typeface="Calibri" panose="020F0502020204030204" pitchFamily="34" charset="0"/>
                          <a:ea typeface="+mn-ea"/>
                          <a:cs typeface="Calibri" panose="020F0502020204030204" pitchFamily="34" charset="0"/>
                        </a:rPr>
                        <a:t>مجتمعات عبر الإنترنت </a:t>
                      </a:r>
                      <a:r>
                        <a:rPr lang="ar-EG" sz="2400" kern="1200" dirty="0" smtClean="0">
                          <a:solidFill>
                            <a:schemeClr val="tx1"/>
                          </a:solidFill>
                          <a:latin typeface="Calibri" panose="020F0502020204030204" pitchFamily="34" charset="0"/>
                          <a:ea typeface="+mn-ea"/>
                          <a:cs typeface="Calibri" panose="020F0502020204030204" pitchFamily="34" charset="0"/>
                        </a:rPr>
                        <a:t>يسعى من خلالها الأعضاء إلى مشاركة الاهتمامات والأنشطة والخبرات والمعلومات المشتركة.</a:t>
                      </a:r>
                      <a:endParaRPr lang="en-MY" sz="2400" kern="1200" dirty="0">
                        <a:solidFill>
                          <a:schemeClr val="tx1"/>
                        </a:solidFill>
                        <a:latin typeface="Calibri" panose="020F0502020204030204" pitchFamily="34" charset="0"/>
                        <a:ea typeface="+mn-ea"/>
                        <a:cs typeface="Calibri" panose="020F0502020204030204" pitchFamily="34" charset="0"/>
                      </a:endParaRPr>
                    </a:p>
                  </a:txBody>
                  <a:tcPr/>
                </a:tc>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ar-EG" sz="2400" kern="1200" dirty="0" smtClean="0">
                          <a:solidFill>
                            <a:schemeClr val="tx1"/>
                          </a:solidFill>
                          <a:latin typeface="Calibri" panose="020F0502020204030204" pitchFamily="34" charset="0"/>
                          <a:ea typeface="+mn-ea"/>
                          <a:cs typeface="Calibri" panose="020F0502020204030204" pitchFamily="34" charset="0"/>
                        </a:rPr>
                        <a:t> لي </a:t>
                      </a:r>
                      <a:r>
                        <a:rPr lang="en-US" sz="2400" kern="1200" dirty="0" smtClean="0">
                          <a:solidFill>
                            <a:schemeClr val="tx1"/>
                          </a:solidFill>
                          <a:latin typeface="Calibri" panose="020F0502020204030204" pitchFamily="34" charset="0"/>
                          <a:ea typeface="+mn-ea"/>
                          <a:cs typeface="Calibri" panose="020F0502020204030204" pitchFamily="34" charset="0"/>
                        </a:rPr>
                        <a:t>(2018)</a:t>
                      </a:r>
                      <a:endParaRPr lang="en-MY" sz="2400" kern="1200" dirty="0" smtClean="0">
                        <a:solidFill>
                          <a:schemeClr val="tx1"/>
                        </a:solidFill>
                        <a:latin typeface="Calibri" panose="020F0502020204030204" pitchFamily="34" charset="0"/>
                        <a:ea typeface="+mn-ea"/>
                        <a:cs typeface="Calibri" panose="020F0502020204030204" pitchFamily="34" charset="0"/>
                      </a:endParaRPr>
                    </a:p>
                    <a:p>
                      <a:endParaRPr lang="en-MY" sz="2400" kern="1200" dirty="0">
                        <a:solidFill>
                          <a:schemeClr val="tx1"/>
                        </a:solidFill>
                        <a:latin typeface="Calibri" panose="020F0502020204030204" pitchFamily="34" charset="0"/>
                        <a:ea typeface="+mn-ea"/>
                        <a:cs typeface="Calibri" panose="020F0502020204030204" pitchFamily="34" charset="0"/>
                      </a:endParaRPr>
                    </a:p>
                  </a:txBody>
                  <a:tcPr/>
                </a:tc>
              </a:tr>
            </a:tbl>
          </a:graphicData>
        </a:graphic>
      </p:graphicFrame>
    </p:spTree>
    <p:extLst>
      <p:ext uri="{BB962C8B-B14F-4D97-AF65-F5344CB8AC3E}">
        <p14:creationId xmlns:p14="http://schemas.microsoft.com/office/powerpoint/2010/main" val="42594323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42449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897554" y="1697222"/>
            <a:ext cx="9345751" cy="1015663"/>
          </a:xfrm>
          <a:prstGeom prst="rect">
            <a:avLst/>
          </a:prstGeom>
          <a:noFill/>
        </p:spPr>
        <p:txBody>
          <a:bodyPr wrap="square" rtlCol="0">
            <a:spAutoFit/>
          </a:bodyPr>
          <a:lstStyle/>
          <a:p>
            <a:pPr lvl="0" algn="r" rtl="1"/>
            <a:r>
              <a:rPr lang="ar-EG" sz="2800" b="1" dirty="0" smtClean="0"/>
              <a:t>1</a:t>
            </a:r>
            <a:r>
              <a:rPr lang="ar-EG" sz="3200" b="1" dirty="0" smtClean="0">
                <a:latin typeface="Calibri" panose="020F0502020204030204" pitchFamily="34" charset="0"/>
                <a:cs typeface="Calibri" panose="020F0502020204030204" pitchFamily="34" charset="0"/>
              </a:rPr>
              <a:t>. مفهوم وسائل </a:t>
            </a:r>
            <a:r>
              <a:rPr lang="ar-EG" sz="3200" b="1" dirty="0">
                <a:latin typeface="Calibri" panose="020F0502020204030204" pitchFamily="34" charset="0"/>
                <a:cs typeface="Calibri" panose="020F0502020204030204" pitchFamily="34" charset="0"/>
              </a:rPr>
              <a:t>التواصل الاجتماعي</a:t>
            </a:r>
            <a:r>
              <a:rPr lang="ar-EG" sz="2800" b="1" dirty="0"/>
              <a:t>  </a:t>
            </a:r>
            <a:r>
              <a:rPr lang="ar-EG" sz="2800" b="1" dirty="0" smtClean="0"/>
              <a:t>:</a:t>
            </a:r>
            <a:endParaRPr lang="en-US" sz="2800" b="1" dirty="0"/>
          </a:p>
          <a:p>
            <a:pPr algn="r" rtl="1"/>
            <a:endParaRPr lang="en-US" sz="2800" dirty="0">
              <a:latin typeface="Microsoft Uighur" panose="02000000000000000000" pitchFamily="2" charset="-78"/>
            </a:endParaRPr>
          </a:p>
        </p:txBody>
      </p:sp>
      <p:pic>
        <p:nvPicPr>
          <p:cNvPr id="3" name="Picture 2">
            <a:extLst>
              <a:ext uri="{FF2B5EF4-FFF2-40B4-BE49-F238E27FC236}">
                <a16:creationId xmlns="" xmlns:a16="http://schemas.microsoft.com/office/drawing/2014/main" id="{C83B0E74-9973-1115-7DE1-CB00B31FFB6A}"/>
              </a:ext>
            </a:extLst>
          </p:cNvPr>
          <p:cNvPicPr>
            <a:picLocks noChangeAspect="1"/>
          </p:cNvPicPr>
          <p:nvPr/>
        </p:nvPicPr>
        <p:blipFill>
          <a:blip r:embed="rId3"/>
          <a:stretch>
            <a:fillRect/>
          </a:stretch>
        </p:blipFill>
        <p:spPr>
          <a:xfrm>
            <a:off x="355670" y="3910182"/>
            <a:ext cx="1672047" cy="1554480"/>
          </a:xfrm>
          <a:prstGeom prst="rect">
            <a:avLst/>
          </a:prstGeom>
        </p:spPr>
      </p:pic>
      <p:sp>
        <p:nvSpPr>
          <p:cNvPr id="4" name="TextBox 3">
            <a:extLst>
              <a:ext uri="{FF2B5EF4-FFF2-40B4-BE49-F238E27FC236}">
                <a16:creationId xmlns="" xmlns:a16="http://schemas.microsoft.com/office/drawing/2014/main" id="{A028DE1E-AC7C-1CAD-54B2-C57BF57D3578}"/>
              </a:ext>
            </a:extLst>
          </p:cNvPr>
          <p:cNvSpPr txBox="1"/>
          <p:nvPr/>
        </p:nvSpPr>
        <p:spPr>
          <a:xfrm>
            <a:off x="2485572" y="2280173"/>
            <a:ext cx="7568266" cy="3416320"/>
          </a:xfrm>
          <a:prstGeom prst="rect">
            <a:avLst/>
          </a:prstGeom>
          <a:noFill/>
        </p:spPr>
        <p:txBody>
          <a:bodyPr wrap="square" rtlCol="0">
            <a:spAutoFit/>
          </a:bodyPr>
          <a:lstStyle/>
          <a:p>
            <a:pPr lvl="0" algn="r" rtl="1"/>
            <a:endParaRPr lang="ar-EG" sz="2400" dirty="0">
              <a:latin typeface="Calibri" panose="020F0502020204030204" pitchFamily="34" charset="0"/>
              <a:cs typeface="Calibri" panose="020F0502020204030204" pitchFamily="34" charset="0"/>
            </a:endParaRPr>
          </a:p>
          <a:p>
            <a:pPr marL="457200" lvl="0" indent="-457200" algn="r" rtl="1">
              <a:buFont typeface="Wingdings" panose="05000000000000000000" pitchFamily="2" charset="2"/>
              <a:buChar char="ü"/>
            </a:pPr>
            <a:r>
              <a:rPr lang="ar-EG" sz="2400" dirty="0">
                <a:latin typeface="Calibri" panose="020F0502020204030204" pitchFamily="34" charset="0"/>
                <a:cs typeface="Calibri" panose="020F0502020204030204" pitchFamily="34" charset="0"/>
              </a:rPr>
              <a:t>تأتي وسائل التواصل الاجتماعي في أشكال متنوعة وتشمل الشبكات الاجتماعية (</a:t>
            </a:r>
            <a:r>
              <a:rPr lang="ar-EG" sz="2400" b="1" dirty="0">
                <a:latin typeface="Calibri" panose="020F0502020204030204" pitchFamily="34" charset="0"/>
                <a:cs typeface="Calibri" panose="020F0502020204030204" pitchFamily="34" charset="0"/>
              </a:rPr>
              <a:t>فيس بوك، واتساب، انستغرام وسناب شات</a:t>
            </a:r>
            <a:r>
              <a:rPr lang="ar-EG" sz="2400" dirty="0">
                <a:latin typeface="Calibri" panose="020F0502020204030204" pitchFamily="34" charset="0"/>
                <a:cs typeface="Calibri" panose="020F0502020204030204" pitchFamily="34" charset="0"/>
              </a:rPr>
              <a:t>..) والعوالم الافتراضية (</a:t>
            </a:r>
            <a:r>
              <a:rPr lang="en-MY" sz="2400" dirty="0">
                <a:latin typeface="Calibri" panose="020F0502020204030204" pitchFamily="34" charset="0"/>
                <a:cs typeface="Calibri" panose="020F0502020204030204" pitchFamily="34" charset="0"/>
              </a:rPr>
              <a:t>Second Life) </a:t>
            </a:r>
            <a:r>
              <a:rPr lang="ar-EG" sz="2400" dirty="0">
                <a:latin typeface="Calibri" panose="020F0502020204030204" pitchFamily="34" charset="0"/>
                <a:cs typeface="Calibri" panose="020F0502020204030204" pitchFamily="34" charset="0"/>
              </a:rPr>
              <a:t>) ومجتمعات المحتوى (</a:t>
            </a:r>
            <a:r>
              <a:rPr lang="ar-EG" sz="2400" b="1" dirty="0">
                <a:latin typeface="Calibri" panose="020F0502020204030204" pitchFamily="34" charset="0"/>
                <a:cs typeface="Calibri" panose="020F0502020204030204" pitchFamily="34" charset="0"/>
              </a:rPr>
              <a:t>يوتيوب</a:t>
            </a:r>
            <a:r>
              <a:rPr lang="ar-EG" sz="2400" dirty="0" smtClean="0">
                <a:latin typeface="Calibri" panose="020F0502020204030204" pitchFamily="34" charset="0"/>
                <a:cs typeface="Calibri" panose="020F0502020204030204" pitchFamily="34" charset="0"/>
              </a:rPr>
              <a:t>...).</a:t>
            </a:r>
          </a:p>
          <a:p>
            <a:pPr marL="457200" lvl="0" indent="-457200" algn="r" rtl="1">
              <a:buFont typeface="Wingdings" panose="05000000000000000000" pitchFamily="2" charset="2"/>
              <a:buChar char="ü"/>
            </a:pPr>
            <a:endParaRPr lang="ar-EG" sz="2400" dirty="0">
              <a:latin typeface="Calibri" panose="020F0502020204030204" pitchFamily="34" charset="0"/>
              <a:cs typeface="Calibri" panose="020F0502020204030204" pitchFamily="34" charset="0"/>
            </a:endParaRPr>
          </a:p>
          <a:p>
            <a:pPr marL="457200" indent="-457200" algn="r" rtl="1">
              <a:buFont typeface="Wingdings" panose="05000000000000000000" pitchFamily="2" charset="2"/>
              <a:buChar char="ü"/>
            </a:pPr>
            <a:r>
              <a:rPr lang="ar-EG" sz="2400" dirty="0" smtClean="0">
                <a:latin typeface="Calibri" panose="020F0502020204030204" pitchFamily="34" charset="0"/>
                <a:cs typeface="Calibri" panose="020F0502020204030204" pitchFamily="34" charset="0"/>
              </a:rPr>
              <a:t>لذلك : يعد </a:t>
            </a:r>
            <a:r>
              <a:rPr lang="ar-EG" sz="2400" dirty="0">
                <a:latin typeface="Calibri" panose="020F0502020204030204" pitchFamily="34" charset="0"/>
                <a:cs typeface="Calibri" panose="020F0502020204030204" pitchFamily="34" charset="0"/>
              </a:rPr>
              <a:t>تحليل وسائل التواصل </a:t>
            </a:r>
            <a:r>
              <a:rPr lang="ar-EG" sz="2400" b="1" dirty="0">
                <a:latin typeface="Calibri" panose="020F0502020204030204" pitchFamily="34" charset="0"/>
                <a:cs typeface="Calibri" panose="020F0502020204030204" pitchFamily="34" charset="0"/>
              </a:rPr>
              <a:t>الاجتماعي موضوعًا مهمًا</a:t>
            </a:r>
            <a:r>
              <a:rPr lang="ar-EG" sz="2400" dirty="0">
                <a:latin typeface="Calibri" panose="020F0502020204030204" pitchFamily="34" charset="0"/>
                <a:cs typeface="Calibri" panose="020F0502020204030204" pitchFamily="34" charset="0"/>
              </a:rPr>
              <a:t>. يجب على محللي التسويق</a:t>
            </a:r>
            <a:r>
              <a:rPr lang="ar-EG" sz="2400" b="1" dirty="0">
                <a:latin typeface="Calibri" panose="020F0502020204030204" pitchFamily="34" charset="0"/>
                <a:cs typeface="Calibri" panose="020F0502020204030204" pitchFamily="34" charset="0"/>
              </a:rPr>
              <a:t> فهم العمليات الداخلية لوسائل التواصل الاجتماعي </a:t>
            </a:r>
            <a:r>
              <a:rPr lang="ar-EG" sz="2400" dirty="0">
                <a:latin typeface="Calibri" panose="020F0502020204030204" pitchFamily="34" charset="0"/>
                <a:cs typeface="Calibri" panose="020F0502020204030204" pitchFamily="34" charset="0"/>
              </a:rPr>
              <a:t>والآليات التي يمكن أن تؤثر بها على أداء الأعمال. </a:t>
            </a:r>
            <a:endParaRPr lang="ar-JO" sz="2400" dirty="0">
              <a:latin typeface="Calibri" panose="020F0502020204030204" pitchFamily="34" charset="0"/>
              <a:cs typeface="Calibri" panose="020F0502020204030204" pitchFamily="34" charset="0"/>
            </a:endParaRPr>
          </a:p>
          <a:p>
            <a:pPr marL="457200" lvl="0" indent="-457200" algn="r" rtl="1">
              <a:buFont typeface="Wingdings" panose="05000000000000000000" pitchFamily="2" charset="2"/>
              <a:buChar char="ü"/>
            </a:pPr>
            <a:endParaRPr lang="en-MY" sz="24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80501223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2348411" y="1672179"/>
            <a:ext cx="8466655" cy="1015663"/>
          </a:xfrm>
          <a:prstGeom prst="rect">
            <a:avLst/>
          </a:prstGeom>
          <a:noFill/>
        </p:spPr>
        <p:txBody>
          <a:bodyPr wrap="square" rtlCol="0">
            <a:spAutoFit/>
          </a:bodyPr>
          <a:lstStyle/>
          <a:p>
            <a:pPr lvl="0" algn="ctr" rtl="1"/>
            <a:r>
              <a:rPr lang="ar-EG" sz="3200" b="1" dirty="0"/>
              <a:t> </a:t>
            </a:r>
            <a:r>
              <a:rPr lang="ar-EG" sz="3200" b="1" dirty="0" smtClean="0"/>
              <a:t>1. </a:t>
            </a:r>
            <a:r>
              <a:rPr lang="ar-EG" sz="3200" b="1" dirty="0" smtClean="0"/>
              <a:t>مفهوم </a:t>
            </a:r>
            <a:r>
              <a:rPr lang="ar-EG" sz="3200" b="1" dirty="0" smtClean="0">
                <a:latin typeface="Calibri" panose="020F0502020204030204" pitchFamily="34" charset="0"/>
                <a:cs typeface="Calibri" panose="020F0502020204030204" pitchFamily="34" charset="0"/>
              </a:rPr>
              <a:t>وسائل </a:t>
            </a:r>
            <a:r>
              <a:rPr lang="ar-EG" sz="3200" b="1" dirty="0">
                <a:latin typeface="Calibri" panose="020F0502020204030204" pitchFamily="34" charset="0"/>
                <a:cs typeface="Calibri" panose="020F0502020204030204" pitchFamily="34" charset="0"/>
              </a:rPr>
              <a:t>التواصل الاجتماعي </a:t>
            </a:r>
            <a:r>
              <a:rPr lang="ar-EG" sz="3200" b="1" dirty="0"/>
              <a:t>:</a:t>
            </a:r>
            <a:endParaRPr lang="en-US" sz="3200" b="1" dirty="0">
              <a:latin typeface="Microsoft Uighur" panose="02000000000000000000" pitchFamily="2" charset="-78"/>
            </a:endParaRPr>
          </a:p>
          <a:p>
            <a:pPr algn="r" rtl="1"/>
            <a:endParaRPr lang="en-US" sz="2800" dirty="0">
              <a:latin typeface="Microsoft Uighur" panose="02000000000000000000" pitchFamily="2" charset="-78"/>
            </a:endParaRPr>
          </a:p>
        </p:txBody>
      </p:sp>
      <p:pic>
        <p:nvPicPr>
          <p:cNvPr id="3" name="Picture 2">
            <a:extLst>
              <a:ext uri="{FF2B5EF4-FFF2-40B4-BE49-F238E27FC236}">
                <a16:creationId xmlns="" xmlns:a16="http://schemas.microsoft.com/office/drawing/2014/main" id="{A4FAD442-0374-5700-0A26-6DF3662E9404}"/>
              </a:ext>
            </a:extLst>
          </p:cNvPr>
          <p:cNvPicPr>
            <a:picLocks noChangeAspect="1"/>
          </p:cNvPicPr>
          <p:nvPr/>
        </p:nvPicPr>
        <p:blipFill>
          <a:blip r:embed="rId3"/>
          <a:stretch>
            <a:fillRect/>
          </a:stretch>
        </p:blipFill>
        <p:spPr>
          <a:xfrm>
            <a:off x="770779" y="2854783"/>
            <a:ext cx="1672047" cy="1554480"/>
          </a:xfrm>
          <a:prstGeom prst="rect">
            <a:avLst/>
          </a:prstGeom>
        </p:spPr>
      </p:pic>
      <p:sp>
        <p:nvSpPr>
          <p:cNvPr id="4" name="TextBox 3">
            <a:extLst>
              <a:ext uri="{FF2B5EF4-FFF2-40B4-BE49-F238E27FC236}">
                <a16:creationId xmlns="" xmlns:a16="http://schemas.microsoft.com/office/drawing/2014/main" id="{EB633881-02BD-15F5-DA30-BB8378C59957}"/>
              </a:ext>
            </a:extLst>
          </p:cNvPr>
          <p:cNvSpPr txBox="1"/>
          <p:nvPr/>
        </p:nvSpPr>
        <p:spPr>
          <a:xfrm>
            <a:off x="2138544" y="2187429"/>
            <a:ext cx="7813175" cy="3416320"/>
          </a:xfrm>
          <a:prstGeom prst="rect">
            <a:avLst/>
          </a:prstGeom>
          <a:noFill/>
        </p:spPr>
        <p:txBody>
          <a:bodyPr wrap="square" rtlCol="0">
            <a:spAutoFit/>
          </a:bodyPr>
          <a:lstStyle/>
          <a:p>
            <a:pPr marL="457200" lvl="0" indent="-457200" algn="r" rtl="1">
              <a:buFont typeface="Wingdings" panose="05000000000000000000" pitchFamily="2" charset="2"/>
              <a:buChar char="ü"/>
            </a:pPr>
            <a:r>
              <a:rPr lang="ar-EG" sz="2400" dirty="0">
                <a:latin typeface="Calibri" panose="020F0502020204030204" pitchFamily="34" charset="0"/>
                <a:cs typeface="Calibri" panose="020F0502020204030204" pitchFamily="34" charset="0"/>
              </a:rPr>
              <a:t>تختلف وسائل التواصل الاجتماعي عن أنواع الوسائط الأخرى بسبب:</a:t>
            </a:r>
          </a:p>
          <a:p>
            <a:pPr marL="514350" lvl="0" indent="-514350" algn="r" rtl="1">
              <a:buFont typeface="+mj-lt"/>
              <a:buAutoNum type="arabicPeriod"/>
            </a:pPr>
            <a:r>
              <a:rPr lang="ar-EG" sz="2400" dirty="0">
                <a:latin typeface="Calibri" panose="020F0502020204030204" pitchFamily="34" charset="0"/>
                <a:cs typeface="Calibri" panose="020F0502020204030204" pitchFamily="34" charset="0"/>
              </a:rPr>
              <a:t> هيكل الشبكة الاجتماعية وطبيعتها المساواتية.</a:t>
            </a:r>
          </a:p>
          <a:p>
            <a:pPr marL="514350" lvl="0" indent="-514350" algn="r" rtl="1">
              <a:buFont typeface="+mj-lt"/>
              <a:buAutoNum type="arabicPeriod"/>
            </a:pPr>
            <a:r>
              <a:rPr lang="ar-EG" sz="2400" dirty="0">
                <a:latin typeface="Calibri" panose="020F0502020204030204" pitchFamily="34" charset="0"/>
                <a:cs typeface="Calibri" panose="020F0502020204030204" pitchFamily="34" charset="0"/>
              </a:rPr>
              <a:t> يحب الأشخاص على الشبكات الاجتماعية مشاركة آرائهم الشخصية.</a:t>
            </a:r>
            <a:endParaRPr lang="ar-JO" sz="2400" dirty="0">
              <a:latin typeface="Calibri" panose="020F0502020204030204" pitchFamily="34" charset="0"/>
              <a:cs typeface="Calibri" panose="020F0502020204030204" pitchFamily="34" charset="0"/>
            </a:endParaRPr>
          </a:p>
          <a:p>
            <a:pPr marL="514350" lvl="0" indent="-514350" algn="r" rtl="1">
              <a:buFont typeface="+mj-lt"/>
              <a:buAutoNum type="arabicPeriod"/>
            </a:pPr>
            <a:endParaRPr lang="ar-EG" sz="2400" dirty="0">
              <a:latin typeface="Calibri" panose="020F0502020204030204" pitchFamily="34" charset="0"/>
              <a:cs typeface="Calibri" panose="020F0502020204030204" pitchFamily="34" charset="0"/>
            </a:endParaRPr>
          </a:p>
          <a:p>
            <a:pPr marL="514350" lvl="0" indent="-514350" algn="r" rtl="1">
              <a:buFont typeface="+mj-lt"/>
              <a:buAutoNum type="arabicPeriod"/>
            </a:pPr>
            <a:r>
              <a:rPr lang="ar-EG" sz="2400" dirty="0">
                <a:latin typeface="Calibri" panose="020F0502020204030204" pitchFamily="34" charset="0"/>
                <a:cs typeface="Calibri" panose="020F0502020204030204" pitchFamily="34" charset="0"/>
              </a:rPr>
              <a:t>بالنسبة للمسوقين، </a:t>
            </a:r>
            <a:r>
              <a:rPr lang="ar-EG" sz="2400" b="1" dirty="0">
                <a:latin typeface="Calibri" panose="020F0502020204030204" pitchFamily="34" charset="0"/>
                <a:cs typeface="Calibri" panose="020F0502020204030204" pitchFamily="34" charset="0"/>
              </a:rPr>
              <a:t>تعد هذه منصة رائعة للإحالات والتوصيات</a:t>
            </a:r>
            <a:r>
              <a:rPr lang="ar-EG" sz="2400" dirty="0">
                <a:latin typeface="Calibri" panose="020F0502020204030204" pitchFamily="34" charset="0"/>
                <a:cs typeface="Calibri" panose="020F0502020204030204" pitchFamily="34" charset="0"/>
              </a:rPr>
              <a:t>.</a:t>
            </a:r>
            <a:endParaRPr lang="ar-JO" sz="2400" dirty="0">
              <a:latin typeface="Calibri" panose="020F0502020204030204" pitchFamily="34" charset="0"/>
              <a:cs typeface="Calibri" panose="020F0502020204030204" pitchFamily="34" charset="0"/>
            </a:endParaRPr>
          </a:p>
          <a:p>
            <a:pPr marL="514350" lvl="0" indent="-514350" algn="r" rtl="1">
              <a:buFont typeface="+mj-lt"/>
              <a:buAutoNum type="arabicPeriod"/>
            </a:pPr>
            <a:endParaRPr lang="ar-EG" sz="2400" dirty="0">
              <a:latin typeface="Calibri" panose="020F0502020204030204" pitchFamily="34" charset="0"/>
              <a:cs typeface="Calibri" panose="020F0502020204030204" pitchFamily="34" charset="0"/>
            </a:endParaRPr>
          </a:p>
          <a:p>
            <a:pPr marL="514350" lvl="0" indent="-514350" algn="r" rtl="1">
              <a:buFont typeface="+mj-lt"/>
              <a:buAutoNum type="arabicPeriod"/>
            </a:pPr>
            <a:r>
              <a:rPr lang="ar-EG" sz="2400" dirty="0">
                <a:latin typeface="Calibri" panose="020F0502020204030204" pitchFamily="34" charset="0"/>
                <a:cs typeface="Calibri" panose="020F0502020204030204" pitchFamily="34" charset="0"/>
              </a:rPr>
              <a:t>يتعين على الشركات أن تتعلم كيفية الترويج لعلاماتها التجارية بشكل أفضل والتفاعل بشكل أكثر </a:t>
            </a:r>
            <a:r>
              <a:rPr lang="ar-EG" sz="2400" b="1" dirty="0">
                <a:latin typeface="Calibri" panose="020F0502020204030204" pitchFamily="34" charset="0"/>
                <a:cs typeface="Calibri" panose="020F0502020204030204" pitchFamily="34" charset="0"/>
              </a:rPr>
              <a:t>نشاطًا مع العملاء </a:t>
            </a:r>
            <a:r>
              <a:rPr lang="ar-EG" sz="2400" dirty="0">
                <a:latin typeface="Calibri" panose="020F0502020204030204" pitchFamily="34" charset="0"/>
                <a:cs typeface="Calibri" panose="020F0502020204030204" pitchFamily="34" charset="0"/>
              </a:rPr>
              <a:t>على وسائل التواصل الاجتماعي</a:t>
            </a:r>
            <a:r>
              <a:rPr lang="ar-EG" sz="2400" dirty="0" smtClean="0"/>
              <a:t>.</a:t>
            </a:r>
            <a:endParaRPr lang="en-MY" sz="2400" dirty="0"/>
          </a:p>
        </p:txBody>
      </p:sp>
    </p:spTree>
    <p:extLst>
      <p:ext uri="{BB962C8B-B14F-4D97-AF65-F5344CB8AC3E}">
        <p14:creationId xmlns:p14="http://schemas.microsoft.com/office/powerpoint/2010/main" val="393252415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42449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655320" y="1639178"/>
            <a:ext cx="9882125" cy="954107"/>
          </a:xfrm>
          <a:prstGeom prst="rect">
            <a:avLst/>
          </a:prstGeom>
          <a:noFill/>
        </p:spPr>
        <p:txBody>
          <a:bodyPr wrap="square" rtlCol="0">
            <a:spAutoFit/>
          </a:bodyPr>
          <a:lstStyle/>
          <a:p>
            <a:pPr lvl="0" algn="r" rtl="1"/>
            <a:r>
              <a:rPr lang="ar-EG" sz="2800" b="1" dirty="0" smtClean="0"/>
              <a:t>2. مالمقصود بتحليل </a:t>
            </a:r>
            <a:r>
              <a:rPr lang="ar-EG" sz="2800" b="1" dirty="0"/>
              <a:t>وسائل التواصل الاجتماعي  </a:t>
            </a:r>
            <a:r>
              <a:rPr lang="en-MY" sz="2800" b="1" dirty="0"/>
              <a:t>Social Media Analytics</a:t>
            </a:r>
            <a:r>
              <a:rPr lang="ar-EG" sz="2800" b="1" dirty="0"/>
              <a:t>:</a:t>
            </a:r>
            <a:endParaRPr lang="en-US" sz="2800" b="1" dirty="0"/>
          </a:p>
          <a:p>
            <a:pPr algn="r" rtl="1"/>
            <a:endParaRPr lang="en-US" sz="2800" dirty="0">
              <a:latin typeface="Microsoft Uighur" panose="02000000000000000000" pitchFamily="2" charset="-78"/>
            </a:endParaRPr>
          </a:p>
        </p:txBody>
      </p:sp>
      <p:pic>
        <p:nvPicPr>
          <p:cNvPr id="3" name="Picture 2">
            <a:extLst>
              <a:ext uri="{FF2B5EF4-FFF2-40B4-BE49-F238E27FC236}">
                <a16:creationId xmlns="" xmlns:a16="http://schemas.microsoft.com/office/drawing/2014/main" id="{C83B0E74-9973-1115-7DE1-CB00B31FFB6A}"/>
              </a:ext>
            </a:extLst>
          </p:cNvPr>
          <p:cNvPicPr>
            <a:picLocks noChangeAspect="1"/>
          </p:cNvPicPr>
          <p:nvPr/>
        </p:nvPicPr>
        <p:blipFill>
          <a:blip r:embed="rId3"/>
          <a:stretch>
            <a:fillRect/>
          </a:stretch>
        </p:blipFill>
        <p:spPr>
          <a:xfrm>
            <a:off x="800707" y="3910182"/>
            <a:ext cx="1672047" cy="1554480"/>
          </a:xfrm>
          <a:prstGeom prst="rect">
            <a:avLst/>
          </a:prstGeom>
        </p:spPr>
      </p:pic>
      <p:sp>
        <p:nvSpPr>
          <p:cNvPr id="4" name="TextBox 3">
            <a:extLst>
              <a:ext uri="{FF2B5EF4-FFF2-40B4-BE49-F238E27FC236}">
                <a16:creationId xmlns="" xmlns:a16="http://schemas.microsoft.com/office/drawing/2014/main" id="{A028DE1E-AC7C-1CAD-54B2-C57BF57D3578}"/>
              </a:ext>
            </a:extLst>
          </p:cNvPr>
          <p:cNvSpPr txBox="1"/>
          <p:nvPr/>
        </p:nvSpPr>
        <p:spPr>
          <a:xfrm>
            <a:off x="3129837" y="2277790"/>
            <a:ext cx="6781004" cy="3108543"/>
          </a:xfrm>
          <a:prstGeom prst="rect">
            <a:avLst/>
          </a:prstGeom>
          <a:noFill/>
        </p:spPr>
        <p:txBody>
          <a:bodyPr wrap="square" rtlCol="0">
            <a:spAutoFit/>
          </a:bodyPr>
          <a:lstStyle/>
          <a:p>
            <a:pPr lvl="0" algn="just" rtl="1"/>
            <a:r>
              <a:rPr lang="ar-EG" sz="2400" b="1" dirty="0">
                <a:latin typeface="Calibri" panose="020F0502020204030204" pitchFamily="34" charset="0"/>
                <a:cs typeface="Calibri" panose="020F0502020204030204" pitchFamily="34" charset="0"/>
              </a:rPr>
              <a:t>تحليلات وسائل التواصل الاجتماعي : </a:t>
            </a:r>
            <a:r>
              <a:rPr lang="ar-EG" sz="2400" dirty="0">
                <a:latin typeface="Calibri" panose="020F0502020204030204" pitchFamily="34" charset="0"/>
                <a:cs typeface="Calibri" panose="020F0502020204030204" pitchFamily="34" charset="0"/>
              </a:rPr>
              <a:t>هي منهج يستخدمه المسوقون لجمع أكبر قدر من البيانات الدقيقة التي تساعد في بناء تحليلات عميقة</a:t>
            </a:r>
            <a:r>
              <a:rPr lang="en-US" sz="2400" dirty="0">
                <a:latin typeface="Calibri" panose="020F0502020204030204" pitchFamily="34" charset="0"/>
                <a:cs typeface="Calibri" panose="020F0502020204030204" pitchFamily="34" charset="0"/>
              </a:rPr>
              <a:t> </a:t>
            </a:r>
            <a:r>
              <a:rPr lang="ar-EG" sz="2400" dirty="0">
                <a:latin typeface="Calibri" panose="020F0502020204030204" pitchFamily="34" charset="0"/>
                <a:cs typeface="Calibri" panose="020F0502020204030204" pitchFamily="34" charset="0"/>
              </a:rPr>
              <a:t>عن :</a:t>
            </a:r>
          </a:p>
          <a:p>
            <a:pPr marL="457200" lvl="0" indent="-457200" algn="just" rtl="1">
              <a:buFont typeface="Wingdings" panose="05000000000000000000" pitchFamily="2" charset="2"/>
              <a:buChar char="ü"/>
            </a:pPr>
            <a:r>
              <a:rPr lang="ar-EG" sz="2400" b="1" dirty="0">
                <a:latin typeface="Calibri" panose="020F0502020204030204" pitchFamily="34" charset="0"/>
                <a:cs typeface="Calibri" panose="020F0502020204030204" pitchFamily="34" charset="0"/>
              </a:rPr>
              <a:t>المستهلك المستهدف </a:t>
            </a:r>
            <a:r>
              <a:rPr lang="ar-EG" sz="2400" dirty="0">
                <a:latin typeface="Calibri" panose="020F0502020204030204" pitchFamily="34" charset="0"/>
                <a:cs typeface="Calibri" panose="020F0502020204030204" pitchFamily="34" charset="0"/>
              </a:rPr>
              <a:t>وطرق جذبه وإقناعه.</a:t>
            </a:r>
          </a:p>
          <a:p>
            <a:pPr marL="457200" lvl="0" indent="-457200" algn="just" rtl="1">
              <a:buFont typeface="Wingdings" panose="05000000000000000000" pitchFamily="2" charset="2"/>
              <a:buChar char="ü"/>
            </a:pPr>
            <a:r>
              <a:rPr lang="ar-EG" sz="2400" dirty="0">
                <a:latin typeface="Calibri" panose="020F0502020204030204" pitchFamily="34" charset="0"/>
                <a:cs typeface="Calibri" panose="020F0502020204030204" pitchFamily="34" charset="0"/>
              </a:rPr>
              <a:t> تتجاوز </a:t>
            </a:r>
            <a:r>
              <a:rPr lang="ar-EG" sz="2400" dirty="0" smtClean="0">
                <a:latin typeface="Calibri" panose="020F0502020204030204" pitchFamily="34" charset="0"/>
                <a:cs typeface="Calibri" panose="020F0502020204030204" pitchFamily="34" charset="0"/>
              </a:rPr>
              <a:t>عملية التحليل هنا </a:t>
            </a:r>
            <a:r>
              <a:rPr lang="ar-EG" sz="2400" dirty="0">
                <a:latin typeface="Calibri" panose="020F0502020204030204" pitchFamily="34" charset="0"/>
                <a:cs typeface="Calibri" panose="020F0502020204030204" pitchFamily="34" charset="0"/>
              </a:rPr>
              <a:t>المراقبة المعتادة </a:t>
            </a:r>
            <a:r>
              <a:rPr lang="ar-EG" sz="2400" u="sng" dirty="0">
                <a:latin typeface="Calibri" panose="020F0502020204030204" pitchFamily="34" charset="0"/>
                <a:cs typeface="Calibri" panose="020F0502020204030204" pitchFamily="34" charset="0"/>
              </a:rPr>
              <a:t>لمعدل الإعجابات والتفاعل، لتتعمق في فهم العلاقات والأسباب التي أدت إلى حدوث ذلك</a:t>
            </a:r>
            <a:r>
              <a:rPr lang="ar-EG" sz="2400" dirty="0">
                <a:latin typeface="Calibri" panose="020F0502020204030204" pitchFamily="34" charset="0"/>
                <a:cs typeface="Calibri" panose="020F0502020204030204" pitchFamily="34" charset="0"/>
              </a:rPr>
              <a:t>، </a:t>
            </a:r>
          </a:p>
          <a:p>
            <a:pPr marL="457200" lvl="0" indent="-457200" algn="just" rtl="1">
              <a:buFont typeface="Wingdings" panose="05000000000000000000" pitchFamily="2" charset="2"/>
              <a:buChar char="ü"/>
            </a:pPr>
            <a:r>
              <a:rPr lang="ar-EG" sz="2400" dirty="0">
                <a:latin typeface="Calibri" panose="020F0502020204030204" pitchFamily="34" charset="0"/>
                <a:cs typeface="Calibri" panose="020F0502020204030204" pitchFamily="34" charset="0"/>
              </a:rPr>
              <a:t>وكيفية التحكم فيها، </a:t>
            </a:r>
            <a:r>
              <a:rPr lang="ar-EG" sz="2400" dirty="0">
                <a:latin typeface="Calibri" panose="020F0502020204030204" pitchFamily="34" charset="0"/>
                <a:cs typeface="Calibri" panose="020F0502020204030204" pitchFamily="34" charset="0"/>
              </a:rPr>
              <a:t>و</a:t>
            </a:r>
            <a:r>
              <a:rPr lang="ar-EG" sz="2400" dirty="0" smtClean="0">
                <a:latin typeface="Calibri" panose="020F0502020204030204" pitchFamily="34" charset="0"/>
                <a:cs typeface="Calibri" panose="020F0502020204030204" pitchFamily="34" charset="0"/>
              </a:rPr>
              <a:t>زيادتها </a:t>
            </a:r>
            <a:r>
              <a:rPr lang="ar-EG" sz="2400" dirty="0">
                <a:latin typeface="Calibri" panose="020F0502020204030204" pitchFamily="34" charset="0"/>
                <a:cs typeface="Calibri" panose="020F0502020204030204" pitchFamily="34" charset="0"/>
              </a:rPr>
              <a:t>أو نقصانها</a:t>
            </a:r>
            <a:r>
              <a:rPr lang="ar-EG" sz="2800" dirty="0">
                <a:solidFill>
                  <a:srgbClr val="C00000"/>
                </a:solidFill>
              </a:rPr>
              <a:t>.</a:t>
            </a:r>
            <a:endParaRPr lang="en-MY" sz="2800" dirty="0"/>
          </a:p>
        </p:txBody>
      </p:sp>
    </p:spTree>
    <p:extLst>
      <p:ext uri="{BB962C8B-B14F-4D97-AF65-F5344CB8AC3E}">
        <p14:creationId xmlns:p14="http://schemas.microsoft.com/office/powerpoint/2010/main" val="227922966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42449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2070789" y="1639178"/>
            <a:ext cx="8466655" cy="954107"/>
          </a:xfrm>
          <a:prstGeom prst="rect">
            <a:avLst/>
          </a:prstGeom>
          <a:noFill/>
        </p:spPr>
        <p:txBody>
          <a:bodyPr wrap="square" rtlCol="0">
            <a:spAutoFit/>
          </a:bodyPr>
          <a:lstStyle/>
          <a:p>
            <a:pPr lvl="0" rtl="1"/>
            <a:r>
              <a:rPr lang="ar-EG" sz="2800" b="1" dirty="0" smtClean="0"/>
              <a:t>1</a:t>
            </a:r>
            <a:r>
              <a:rPr lang="ar-EG" sz="2800" b="1" dirty="0"/>
              <a:t>. الأطر الحالية التي تحدد عملية تحليلات وسائل التواصل الاجتماعي  </a:t>
            </a:r>
            <a:r>
              <a:rPr lang="ar-EG" sz="2800" b="1" dirty="0" smtClean="0"/>
              <a:t>:</a:t>
            </a:r>
            <a:endParaRPr lang="en-US" sz="2800" b="1" dirty="0"/>
          </a:p>
          <a:p>
            <a:pPr algn="r" rtl="1"/>
            <a:endParaRPr lang="en-US" sz="2800" dirty="0">
              <a:latin typeface="Microsoft Uighur" panose="02000000000000000000" pitchFamily="2" charset="-78"/>
            </a:endParaRPr>
          </a:p>
        </p:txBody>
      </p:sp>
      <p:graphicFrame>
        <p:nvGraphicFramePr>
          <p:cNvPr id="6" name="Table 5"/>
          <p:cNvGraphicFramePr>
            <a:graphicFrameLocks noGrp="1"/>
          </p:cNvGraphicFramePr>
          <p:nvPr>
            <p:extLst>
              <p:ext uri="{D42A27DB-BD31-4B8C-83A1-F6EECF244321}">
                <p14:modId xmlns:p14="http://schemas.microsoft.com/office/powerpoint/2010/main" val="2412630704"/>
              </p:ext>
            </p:extLst>
          </p:nvPr>
        </p:nvGraphicFramePr>
        <p:xfrm>
          <a:off x="1691640" y="2128520"/>
          <a:ext cx="8285480" cy="3437820"/>
        </p:xfrm>
        <a:graphic>
          <a:graphicData uri="http://schemas.openxmlformats.org/drawingml/2006/table">
            <a:tbl>
              <a:tblPr firstRow="1" bandRow="1">
                <a:tableStyleId>{5C22544A-7EE6-4342-B048-85BDC9FD1C3A}</a:tableStyleId>
              </a:tblPr>
              <a:tblGrid>
                <a:gridCol w="6628384"/>
                <a:gridCol w="1657096"/>
              </a:tblGrid>
              <a:tr h="511740">
                <a:tc>
                  <a:txBody>
                    <a:bodyPr/>
                    <a:lstStyle/>
                    <a:p>
                      <a:pPr algn="ctr"/>
                      <a:r>
                        <a:rPr lang="ar-EG" dirty="0" smtClean="0"/>
                        <a:t>التعريف </a:t>
                      </a:r>
                      <a:endParaRPr lang="en-MY" dirty="0"/>
                    </a:p>
                  </a:txBody>
                  <a:tcPr/>
                </a:tc>
                <a:tc>
                  <a:txBody>
                    <a:bodyPr/>
                    <a:lstStyle/>
                    <a:p>
                      <a:r>
                        <a:rPr lang="ar-EG" dirty="0" smtClean="0"/>
                        <a:t>المفهوم </a:t>
                      </a:r>
                      <a:endParaRPr lang="en-MY" dirty="0"/>
                    </a:p>
                  </a:txBody>
                  <a:tcPr/>
                </a:tc>
              </a:tr>
              <a:tr h="1261824">
                <a:tc>
                  <a:txBody>
                    <a:bodyPr/>
                    <a:lstStyle/>
                    <a:p>
                      <a:pPr algn="r"/>
                      <a:r>
                        <a:rPr lang="ar-EG" sz="1800" kern="1200" dirty="0" smtClean="0">
                          <a:solidFill>
                            <a:schemeClr val="tx1"/>
                          </a:solidFill>
                          <a:latin typeface="Calibri" panose="020F0502020204030204" pitchFamily="34" charset="0"/>
                          <a:ea typeface="+mn-ea"/>
                          <a:cs typeface="Calibri" panose="020F0502020204030204" pitchFamily="34" charset="0"/>
                        </a:rPr>
                        <a:t>(1) تحديد منصات البيانات والمصدر</a:t>
                      </a:r>
                    </a:p>
                    <a:p>
                      <a:pPr algn="r"/>
                      <a:r>
                        <a:rPr lang="ar-EG" sz="1800" kern="1200" dirty="0" smtClean="0">
                          <a:solidFill>
                            <a:schemeClr val="tx1"/>
                          </a:solidFill>
                          <a:latin typeface="Calibri" panose="020F0502020204030204" pitchFamily="34" charset="0"/>
                          <a:ea typeface="+mn-ea"/>
                          <a:cs typeface="Calibri" panose="020F0502020204030204" pitchFamily="34" charset="0"/>
                        </a:rPr>
                        <a:t>(2) الاستخراج</a:t>
                      </a:r>
                    </a:p>
                    <a:p>
                      <a:pPr algn="r"/>
                      <a:r>
                        <a:rPr lang="ar-EG" sz="1800" kern="1200" dirty="0" smtClean="0">
                          <a:solidFill>
                            <a:schemeClr val="tx1"/>
                          </a:solidFill>
                          <a:latin typeface="Calibri" panose="020F0502020204030204" pitchFamily="34" charset="0"/>
                          <a:ea typeface="+mn-ea"/>
                          <a:cs typeface="Calibri" panose="020F0502020204030204" pitchFamily="34" charset="0"/>
                        </a:rPr>
                        <a:t>(3) التنظيف</a:t>
                      </a:r>
                    </a:p>
                    <a:p>
                      <a:pPr algn="r"/>
                      <a:r>
                        <a:rPr lang="ar-EG" sz="1800" kern="1200" dirty="0" smtClean="0">
                          <a:solidFill>
                            <a:schemeClr val="tx1"/>
                          </a:solidFill>
                          <a:latin typeface="Calibri" panose="020F0502020204030204" pitchFamily="34" charset="0"/>
                          <a:ea typeface="+mn-ea"/>
                          <a:cs typeface="Calibri" panose="020F0502020204030204" pitchFamily="34" charset="0"/>
                        </a:rPr>
                        <a:t>(4) التحليل</a:t>
                      </a:r>
                    </a:p>
                    <a:p>
                      <a:pPr algn="r"/>
                      <a:r>
                        <a:rPr lang="ar-EG" sz="1800" kern="1200" dirty="0" smtClean="0">
                          <a:solidFill>
                            <a:schemeClr val="tx1"/>
                          </a:solidFill>
                          <a:latin typeface="Calibri" panose="020F0502020204030204" pitchFamily="34" charset="0"/>
                          <a:ea typeface="+mn-ea"/>
                          <a:cs typeface="Calibri" panose="020F0502020204030204" pitchFamily="34" charset="0"/>
                        </a:rPr>
                        <a:t>(5) تصور البيانات</a:t>
                      </a:r>
                    </a:p>
                    <a:p>
                      <a:pPr algn="r"/>
                      <a:r>
                        <a:rPr lang="ar-EG" sz="1800" kern="1200" dirty="0" smtClean="0">
                          <a:solidFill>
                            <a:schemeClr val="tx1"/>
                          </a:solidFill>
                          <a:latin typeface="Calibri" panose="020F0502020204030204" pitchFamily="34" charset="0"/>
                          <a:ea typeface="+mn-ea"/>
                          <a:cs typeface="Calibri" panose="020F0502020204030204" pitchFamily="34" charset="0"/>
                        </a:rPr>
                        <a:t>(6) التفسير</a:t>
                      </a:r>
                      <a:endParaRPr lang="en-MY" sz="1800" kern="1200" dirty="0">
                        <a:solidFill>
                          <a:schemeClr val="tx1"/>
                        </a:solidFill>
                        <a:latin typeface="Calibri" panose="020F0502020204030204" pitchFamily="34" charset="0"/>
                        <a:ea typeface="+mn-ea"/>
                        <a:cs typeface="Calibri" panose="020F0502020204030204" pitchFamily="34" charset="0"/>
                      </a:endParaRPr>
                    </a:p>
                  </a:txBody>
                  <a:tcPr/>
                </a:tc>
                <a:tc>
                  <a:txBody>
                    <a:bodyPr/>
                    <a:lstStyle/>
                    <a:p>
                      <a:pPr algn="r" rtl="1"/>
                      <a:r>
                        <a:rPr lang="ar-EG" sz="1800" kern="1200" dirty="0" smtClean="0">
                          <a:solidFill>
                            <a:schemeClr val="tx1"/>
                          </a:solidFill>
                          <a:latin typeface="Calibri" panose="020F0502020204030204" pitchFamily="34" charset="0"/>
                          <a:ea typeface="+mn-ea"/>
                          <a:cs typeface="Calibri" panose="020F0502020204030204" pitchFamily="34" charset="0"/>
                        </a:rPr>
                        <a:t>خان </a:t>
                      </a:r>
                      <a:r>
                        <a:rPr lang="en-US" sz="1800" kern="1200" dirty="0" smtClean="0">
                          <a:solidFill>
                            <a:schemeClr val="tx1"/>
                          </a:solidFill>
                          <a:latin typeface="Calibri" panose="020F0502020204030204" pitchFamily="34" charset="0"/>
                          <a:ea typeface="+mn-ea"/>
                          <a:cs typeface="Calibri" panose="020F0502020204030204" pitchFamily="34" charset="0"/>
                        </a:rPr>
                        <a:t>(2018)</a:t>
                      </a:r>
                      <a:endParaRPr lang="en-MY" sz="1800" kern="1200" dirty="0">
                        <a:solidFill>
                          <a:schemeClr val="tx1"/>
                        </a:solidFill>
                        <a:latin typeface="Calibri" panose="020F0502020204030204" pitchFamily="34" charset="0"/>
                        <a:ea typeface="+mn-ea"/>
                        <a:cs typeface="Calibri" panose="020F0502020204030204" pitchFamily="34" charset="0"/>
                      </a:endParaRPr>
                    </a:p>
                  </a:txBody>
                  <a:tcPr/>
                </a:tc>
              </a:tr>
              <a:tr h="883277">
                <a:tc>
                  <a:txBody>
                    <a:bodyPr/>
                    <a:lstStyle/>
                    <a:p>
                      <a:pPr algn="r"/>
                      <a:r>
                        <a:rPr lang="ar-EG" sz="1800" kern="1200" dirty="0" smtClean="0">
                          <a:solidFill>
                            <a:schemeClr val="tx1"/>
                          </a:solidFill>
                          <a:latin typeface="Calibri" panose="020F0502020204030204" pitchFamily="34" charset="0"/>
                          <a:ea typeface="+mn-ea"/>
                          <a:cs typeface="Calibri" panose="020F0502020204030204" pitchFamily="34" charset="0"/>
                        </a:rPr>
                        <a:t>  (1) تطوير مقاييس الأداء/التقييم الرئيسية</a:t>
                      </a:r>
                    </a:p>
                    <a:p>
                      <a:pPr algn="r"/>
                      <a:r>
                        <a:rPr lang="ar-EG" sz="1800" kern="1200" dirty="0" smtClean="0">
                          <a:solidFill>
                            <a:schemeClr val="tx1"/>
                          </a:solidFill>
                          <a:latin typeface="Calibri" panose="020F0502020204030204" pitchFamily="34" charset="0"/>
                          <a:ea typeface="+mn-ea"/>
                          <a:cs typeface="Calibri" panose="020F0502020204030204" pitchFamily="34" charset="0"/>
                        </a:rPr>
                        <a:t>(2) اختيار منصات التواصل الاجتماعي التي تولد البيانات ومراقبتها/الاستماع إليها</a:t>
                      </a:r>
                    </a:p>
                    <a:p>
                      <a:pPr algn="r"/>
                      <a:r>
                        <a:rPr lang="ar-EG" sz="1800" kern="1200" dirty="0" smtClean="0">
                          <a:solidFill>
                            <a:schemeClr val="tx1"/>
                          </a:solidFill>
                          <a:latin typeface="Calibri" panose="020F0502020204030204" pitchFamily="34" charset="0"/>
                          <a:ea typeface="+mn-ea"/>
                          <a:cs typeface="Calibri" panose="020F0502020204030204" pitchFamily="34" charset="0"/>
                        </a:rPr>
                        <a:t>(3) تحليل البيانات باستخدام مجموعة متنوعة من الأدوات.</a:t>
                      </a:r>
                    </a:p>
                    <a:p>
                      <a:pPr algn="r"/>
                      <a:r>
                        <a:rPr lang="ar-EG" sz="1800" kern="1200" dirty="0" smtClean="0">
                          <a:solidFill>
                            <a:schemeClr val="tx1"/>
                          </a:solidFill>
                          <a:latin typeface="Calibri" panose="020F0502020204030204" pitchFamily="34" charset="0"/>
                          <a:ea typeface="+mn-ea"/>
                          <a:cs typeface="Calibri" panose="020F0502020204030204" pitchFamily="34" charset="0"/>
                        </a:rPr>
                        <a:t>(4) بناء معلومات استخباراتية حول وسائل التواصل الاجتماعي.</a:t>
                      </a:r>
                      <a:endParaRPr lang="en-MY" sz="1800" kern="1200" dirty="0">
                        <a:solidFill>
                          <a:schemeClr val="tx1"/>
                        </a:solidFill>
                        <a:latin typeface="Calibri" panose="020F0502020204030204" pitchFamily="34" charset="0"/>
                        <a:ea typeface="+mn-ea"/>
                        <a:cs typeface="Calibri" panose="020F0502020204030204" pitchFamily="34" charset="0"/>
                      </a:endParaRPr>
                    </a:p>
                  </a:txBody>
                  <a:tcPr/>
                </a:tc>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ar-EG" sz="1800" kern="1200" dirty="0" smtClean="0">
                          <a:solidFill>
                            <a:schemeClr val="tx1"/>
                          </a:solidFill>
                          <a:latin typeface="Calibri" panose="020F0502020204030204" pitchFamily="34" charset="0"/>
                          <a:ea typeface="+mn-ea"/>
                          <a:cs typeface="Calibri" panose="020F0502020204030204" pitchFamily="34" charset="0"/>
                        </a:rPr>
                        <a:t> لي </a:t>
                      </a:r>
                      <a:r>
                        <a:rPr lang="en-US" sz="1800" kern="1200" dirty="0" smtClean="0">
                          <a:solidFill>
                            <a:schemeClr val="tx1"/>
                          </a:solidFill>
                          <a:latin typeface="Calibri" panose="020F0502020204030204" pitchFamily="34" charset="0"/>
                          <a:ea typeface="+mn-ea"/>
                          <a:cs typeface="Calibri" panose="020F0502020204030204" pitchFamily="34" charset="0"/>
                        </a:rPr>
                        <a:t>(2018)</a:t>
                      </a:r>
                      <a:endParaRPr lang="en-MY" sz="1800" kern="1200" dirty="0" smtClean="0">
                        <a:solidFill>
                          <a:schemeClr val="tx1"/>
                        </a:solidFill>
                        <a:latin typeface="Calibri" panose="020F0502020204030204" pitchFamily="34" charset="0"/>
                        <a:ea typeface="+mn-ea"/>
                        <a:cs typeface="Calibri" panose="020F0502020204030204" pitchFamily="34" charset="0"/>
                      </a:endParaRPr>
                    </a:p>
                    <a:p>
                      <a:endParaRPr lang="en-MY" sz="1800" kern="1200" dirty="0">
                        <a:solidFill>
                          <a:schemeClr val="tx1"/>
                        </a:solidFill>
                        <a:latin typeface="Calibri" panose="020F0502020204030204" pitchFamily="34" charset="0"/>
                        <a:ea typeface="+mn-ea"/>
                        <a:cs typeface="Calibri" panose="020F0502020204030204" pitchFamily="34" charset="0"/>
                      </a:endParaRPr>
                    </a:p>
                  </a:txBody>
                  <a:tcPr/>
                </a:tc>
              </a:tr>
            </a:tbl>
          </a:graphicData>
        </a:graphic>
      </p:graphicFrame>
    </p:spTree>
    <p:extLst>
      <p:ext uri="{BB962C8B-B14F-4D97-AF65-F5344CB8AC3E}">
        <p14:creationId xmlns:p14="http://schemas.microsoft.com/office/powerpoint/2010/main" val="32547590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42449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655320" y="1639178"/>
            <a:ext cx="9882125" cy="954107"/>
          </a:xfrm>
          <a:prstGeom prst="rect">
            <a:avLst/>
          </a:prstGeom>
          <a:noFill/>
        </p:spPr>
        <p:txBody>
          <a:bodyPr wrap="square" rtlCol="0">
            <a:spAutoFit/>
          </a:bodyPr>
          <a:lstStyle/>
          <a:p>
            <a:pPr lvl="0" algn="r" rtl="1"/>
            <a:r>
              <a:rPr lang="ar-EG" sz="2800" b="1" dirty="0" smtClean="0"/>
              <a:t>2. مالمقصود بتحليل </a:t>
            </a:r>
            <a:r>
              <a:rPr lang="ar-EG" sz="2800" b="1" dirty="0"/>
              <a:t>وسائل التواصل الاجتماعي  </a:t>
            </a:r>
            <a:r>
              <a:rPr lang="en-MY" sz="2800" b="1" dirty="0"/>
              <a:t>Social Media Analytics</a:t>
            </a:r>
            <a:r>
              <a:rPr lang="ar-EG" sz="2800" b="1" dirty="0"/>
              <a:t>:</a:t>
            </a:r>
            <a:endParaRPr lang="en-US" sz="2800" b="1" dirty="0"/>
          </a:p>
          <a:p>
            <a:pPr algn="r" rtl="1"/>
            <a:endParaRPr lang="en-US" sz="2800" dirty="0">
              <a:latin typeface="Microsoft Uighur" panose="02000000000000000000" pitchFamily="2" charset="-78"/>
            </a:endParaRPr>
          </a:p>
        </p:txBody>
      </p:sp>
      <p:sp>
        <p:nvSpPr>
          <p:cNvPr id="4" name="TextBox 3">
            <a:extLst>
              <a:ext uri="{FF2B5EF4-FFF2-40B4-BE49-F238E27FC236}">
                <a16:creationId xmlns="" xmlns:a16="http://schemas.microsoft.com/office/drawing/2014/main" id="{A028DE1E-AC7C-1CAD-54B2-C57BF57D3578}"/>
              </a:ext>
            </a:extLst>
          </p:cNvPr>
          <p:cNvSpPr txBox="1"/>
          <p:nvPr/>
        </p:nvSpPr>
        <p:spPr>
          <a:xfrm>
            <a:off x="3129837" y="2277790"/>
            <a:ext cx="6781004" cy="3108543"/>
          </a:xfrm>
          <a:prstGeom prst="rect">
            <a:avLst/>
          </a:prstGeom>
          <a:noFill/>
        </p:spPr>
        <p:txBody>
          <a:bodyPr wrap="square" rtlCol="0">
            <a:spAutoFit/>
          </a:bodyPr>
          <a:lstStyle/>
          <a:p>
            <a:pPr lvl="0" algn="just" rtl="1"/>
            <a:r>
              <a:rPr lang="ar-EG" sz="2400" dirty="0" smtClean="0">
                <a:latin typeface="Calibri" panose="020F0502020204030204" pitchFamily="34" charset="0"/>
                <a:cs typeface="Calibri" panose="020F0502020204030204" pitchFamily="34" charset="0"/>
              </a:rPr>
              <a:t>مثال : بعض </a:t>
            </a:r>
            <a:r>
              <a:rPr lang="ar-EG" sz="2400" dirty="0">
                <a:latin typeface="Calibri" panose="020F0502020204030204" pitchFamily="34" charset="0"/>
                <a:cs typeface="Calibri" panose="020F0502020204030204" pitchFamily="34" charset="0"/>
              </a:rPr>
              <a:t>المقاييس الهامة </a:t>
            </a:r>
            <a:r>
              <a:rPr lang="ar-EG" sz="2400" dirty="0" smtClean="0">
                <a:latin typeface="Calibri" panose="020F0502020204030204" pitchFamily="34" charset="0"/>
                <a:cs typeface="Calibri" panose="020F0502020204030204" pitchFamily="34" charset="0"/>
              </a:rPr>
              <a:t>:</a:t>
            </a:r>
            <a:endParaRPr lang="ar-EG" sz="2400" dirty="0">
              <a:latin typeface="Calibri" panose="020F0502020204030204" pitchFamily="34" charset="0"/>
              <a:cs typeface="Calibri" panose="020F0502020204030204" pitchFamily="34" charset="0"/>
            </a:endParaRPr>
          </a:p>
          <a:p>
            <a:pPr lvl="0" algn="just" rtl="1"/>
            <a:r>
              <a:rPr lang="ar-EG" sz="2400" b="1" dirty="0">
                <a:latin typeface="Calibri" panose="020F0502020204030204" pitchFamily="34" charset="0"/>
                <a:cs typeface="Calibri" panose="020F0502020204030204" pitchFamily="34" charset="0"/>
              </a:rPr>
              <a:t>الوصول</a:t>
            </a:r>
            <a:r>
              <a:rPr lang="ar-EG" sz="2400" dirty="0">
                <a:latin typeface="Calibri" panose="020F0502020204030204" pitchFamily="34" charset="0"/>
                <a:cs typeface="Calibri" panose="020F0502020204030204" pitchFamily="34" charset="0"/>
              </a:rPr>
              <a:t>: يتضمن ذلك الأشخاص الذين شاهدوا المحتوى المنشور .</a:t>
            </a:r>
          </a:p>
          <a:p>
            <a:pPr lvl="0" algn="just" rtl="1"/>
            <a:r>
              <a:rPr lang="ar-EG" sz="2400" b="1" dirty="0">
                <a:latin typeface="Calibri" panose="020F0502020204030204" pitchFamily="34" charset="0"/>
                <a:cs typeface="Calibri" panose="020F0502020204030204" pitchFamily="34" charset="0"/>
              </a:rPr>
              <a:t>الزيارات: </a:t>
            </a:r>
            <a:r>
              <a:rPr lang="ar-EG" sz="2400" dirty="0">
                <a:latin typeface="Calibri" panose="020F0502020204030204" pitchFamily="34" charset="0"/>
                <a:cs typeface="Calibri" panose="020F0502020204030204" pitchFamily="34" charset="0"/>
              </a:rPr>
              <a:t>عدد المرات التي قام فيها الأشخاص بزيارة صفحتك على </a:t>
            </a:r>
            <a:r>
              <a:rPr lang="en-MY" sz="2400" dirty="0">
                <a:latin typeface="Calibri" panose="020F0502020204030204" pitchFamily="34" charset="0"/>
                <a:cs typeface="Calibri" panose="020F0502020204030204" pitchFamily="34" charset="0"/>
              </a:rPr>
              <a:t>Facebook.</a:t>
            </a:r>
          </a:p>
          <a:p>
            <a:pPr lvl="0" algn="just" rtl="1"/>
            <a:r>
              <a:rPr lang="ar-EG" sz="2400" b="1" dirty="0">
                <a:latin typeface="Calibri" panose="020F0502020204030204" pitchFamily="34" charset="0"/>
                <a:cs typeface="Calibri" panose="020F0502020204030204" pitchFamily="34" charset="0"/>
              </a:rPr>
              <a:t>الإعجابات الجديدة بالصفحة</a:t>
            </a:r>
            <a:r>
              <a:rPr lang="ar-EG" sz="2400" dirty="0">
                <a:latin typeface="Calibri" panose="020F0502020204030204" pitchFamily="34" charset="0"/>
                <a:cs typeface="Calibri" panose="020F0502020204030204" pitchFamily="34" charset="0"/>
              </a:rPr>
              <a:t>: عدد الأشخاص الجدد الذين أعجبوا بصفحتك على </a:t>
            </a:r>
            <a:r>
              <a:rPr lang="en-MY" sz="2400" dirty="0">
                <a:latin typeface="Calibri" panose="020F0502020204030204" pitchFamily="34" charset="0"/>
                <a:cs typeface="Calibri" panose="020F0502020204030204" pitchFamily="34" charset="0"/>
              </a:rPr>
              <a:t>Facebook.</a:t>
            </a:r>
          </a:p>
          <a:p>
            <a:pPr lvl="0" algn="just" rtl="1"/>
            <a:r>
              <a:rPr lang="ar-EG" sz="2400" b="1" dirty="0">
                <a:latin typeface="Calibri" panose="020F0502020204030204" pitchFamily="34" charset="0"/>
                <a:cs typeface="Calibri" panose="020F0502020204030204" pitchFamily="34" charset="0"/>
              </a:rPr>
              <a:t>متابعو الصفحة الجدد</a:t>
            </a:r>
            <a:r>
              <a:rPr lang="ar-EG" sz="2400" dirty="0">
                <a:latin typeface="Calibri" panose="020F0502020204030204" pitchFamily="34" charset="0"/>
                <a:cs typeface="Calibri" panose="020F0502020204030204" pitchFamily="34" charset="0"/>
              </a:rPr>
              <a:t>: عدد الأشخاص الجدد الذين يتابعون صفحتك على </a:t>
            </a:r>
            <a:r>
              <a:rPr lang="en-MY" sz="2400" dirty="0">
                <a:latin typeface="Calibri" panose="020F0502020204030204" pitchFamily="34" charset="0"/>
                <a:cs typeface="Calibri" panose="020F0502020204030204" pitchFamily="34" charset="0"/>
              </a:rPr>
              <a:t>Facebook. </a:t>
            </a:r>
            <a:r>
              <a:rPr lang="ar-EG" sz="2800" dirty="0" smtClean="0">
                <a:solidFill>
                  <a:srgbClr val="C00000"/>
                </a:solidFill>
              </a:rPr>
              <a:t>.</a:t>
            </a:r>
            <a:endParaRPr lang="en-MY" sz="2800" dirty="0"/>
          </a:p>
        </p:txBody>
      </p:sp>
      <p:pic>
        <p:nvPicPr>
          <p:cNvPr id="2" name="Picture 1"/>
          <p:cNvPicPr>
            <a:picLocks noChangeAspect="1"/>
          </p:cNvPicPr>
          <p:nvPr/>
        </p:nvPicPr>
        <p:blipFill>
          <a:blip r:embed="rId3"/>
          <a:stretch>
            <a:fillRect/>
          </a:stretch>
        </p:blipFill>
        <p:spPr>
          <a:xfrm>
            <a:off x="655320" y="3145445"/>
            <a:ext cx="2143125" cy="2143125"/>
          </a:xfrm>
          <a:prstGeom prst="rect">
            <a:avLst/>
          </a:prstGeom>
        </p:spPr>
      </p:pic>
    </p:spTree>
    <p:extLst>
      <p:ext uri="{BB962C8B-B14F-4D97-AF65-F5344CB8AC3E}">
        <p14:creationId xmlns:p14="http://schemas.microsoft.com/office/powerpoint/2010/main" val="93270770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1356360" y="1691823"/>
            <a:ext cx="9509760" cy="1015663"/>
          </a:xfrm>
          <a:prstGeom prst="rect">
            <a:avLst/>
          </a:prstGeom>
          <a:noFill/>
        </p:spPr>
        <p:txBody>
          <a:bodyPr wrap="square" rtlCol="0">
            <a:spAutoFit/>
          </a:bodyPr>
          <a:lstStyle/>
          <a:p>
            <a:pPr lvl="0" algn="ctr" rtl="1"/>
            <a:r>
              <a:rPr lang="ar-EG" sz="2400" b="1" dirty="0" smtClean="0">
                <a:latin typeface="Calibri" panose="020F0502020204030204" pitchFamily="34" charset="0"/>
                <a:cs typeface="Calibri" panose="020F0502020204030204" pitchFamily="34" charset="0"/>
              </a:rPr>
              <a:t>3. </a:t>
            </a:r>
            <a:r>
              <a:rPr lang="ar-EG" sz="2400" b="1" dirty="0" smtClean="0">
                <a:latin typeface="Calibri" panose="020F0502020204030204" pitchFamily="34" charset="0"/>
                <a:cs typeface="Calibri" panose="020F0502020204030204" pitchFamily="34" charset="0"/>
              </a:rPr>
              <a:t>التحليلات </a:t>
            </a:r>
            <a:r>
              <a:rPr lang="ar-EG" sz="2400" b="1" dirty="0">
                <a:latin typeface="Calibri" panose="020F0502020204030204" pitchFamily="34" charset="0"/>
                <a:cs typeface="Calibri" panose="020F0502020204030204" pitchFamily="34" charset="0"/>
              </a:rPr>
              <a:t>العامه </a:t>
            </a:r>
            <a:r>
              <a:rPr lang="ar-EG" sz="2400" b="1" dirty="0" smtClean="0">
                <a:latin typeface="Calibri" panose="020F0502020204030204" pitchFamily="34" charset="0"/>
                <a:cs typeface="Calibri" panose="020F0502020204030204" pitchFamily="34" charset="0"/>
              </a:rPr>
              <a:t> في وسائل </a:t>
            </a:r>
            <a:r>
              <a:rPr lang="ar-EG" sz="2400" b="1" dirty="0">
                <a:latin typeface="Calibri" panose="020F0502020204030204" pitchFamily="34" charset="0"/>
                <a:cs typeface="Calibri" panose="020F0502020204030204" pitchFamily="34" charset="0"/>
              </a:rPr>
              <a:t>التواصل الاجتماعي  </a:t>
            </a:r>
            <a:r>
              <a:rPr lang="en-MY" sz="2400" b="1" dirty="0"/>
              <a:t>Social Media Analytics</a:t>
            </a:r>
            <a:r>
              <a:rPr lang="ar-EG" sz="3200" b="1" dirty="0"/>
              <a:t>:</a:t>
            </a:r>
            <a:endParaRPr lang="en-US" sz="3200" b="1" dirty="0">
              <a:latin typeface="Microsoft Uighur" panose="02000000000000000000" pitchFamily="2" charset="-78"/>
            </a:endParaRPr>
          </a:p>
          <a:p>
            <a:pPr algn="r" rtl="1"/>
            <a:endParaRPr lang="en-US" sz="2800" dirty="0">
              <a:latin typeface="Microsoft Uighur" panose="02000000000000000000" pitchFamily="2" charset="-78"/>
            </a:endParaRPr>
          </a:p>
        </p:txBody>
      </p:sp>
      <p:graphicFrame>
        <p:nvGraphicFramePr>
          <p:cNvPr id="3" name="Table 2"/>
          <p:cNvGraphicFramePr>
            <a:graphicFrameLocks noGrp="1"/>
          </p:cNvGraphicFramePr>
          <p:nvPr>
            <p:extLst>
              <p:ext uri="{D42A27DB-BD31-4B8C-83A1-F6EECF244321}">
                <p14:modId xmlns:p14="http://schemas.microsoft.com/office/powerpoint/2010/main" val="3358360112"/>
              </p:ext>
            </p:extLst>
          </p:nvPr>
        </p:nvGraphicFramePr>
        <p:xfrm>
          <a:off x="2052321" y="2466296"/>
          <a:ext cx="7914639" cy="2296160"/>
        </p:xfrm>
        <a:graphic>
          <a:graphicData uri="http://schemas.openxmlformats.org/drawingml/2006/table">
            <a:tbl>
              <a:tblPr firstRow="1" bandRow="1">
                <a:tableStyleId>{5C22544A-7EE6-4342-B048-85BDC9FD1C3A}</a:tableStyleId>
              </a:tblPr>
              <a:tblGrid>
                <a:gridCol w="4805679"/>
                <a:gridCol w="3108960"/>
              </a:tblGrid>
              <a:tr h="370840">
                <a:tc>
                  <a:txBody>
                    <a:bodyPr/>
                    <a:lstStyle/>
                    <a:p>
                      <a:pPr algn="ctr"/>
                      <a:r>
                        <a:rPr lang="ar-EG" dirty="0" smtClean="0"/>
                        <a:t>التطبيق</a:t>
                      </a:r>
                      <a:endParaRPr lang="en-MY" dirty="0"/>
                    </a:p>
                  </a:txBody>
                  <a:tcPr/>
                </a:tc>
                <a:tc>
                  <a:txBody>
                    <a:bodyPr/>
                    <a:lstStyle/>
                    <a:p>
                      <a:pPr algn="r"/>
                      <a:r>
                        <a:rPr lang="ar-EG" dirty="0" smtClean="0"/>
                        <a:t>الطريقة</a:t>
                      </a:r>
                      <a:r>
                        <a:rPr lang="ar-EG" baseline="0" dirty="0" smtClean="0"/>
                        <a:t> </a:t>
                      </a:r>
                      <a:endParaRPr lang="en-MY" dirty="0"/>
                    </a:p>
                  </a:txBody>
                  <a:tcPr/>
                </a:tc>
              </a:tr>
              <a:tr h="370840">
                <a:tc>
                  <a:txBody>
                    <a:bodyPr/>
                    <a:lstStyle/>
                    <a:p>
                      <a:pPr algn="r"/>
                      <a:r>
                        <a:rPr lang="ar-EG" sz="1800" kern="1200" dirty="0" smtClean="0">
                          <a:solidFill>
                            <a:schemeClr val="tx1"/>
                          </a:solidFill>
                          <a:latin typeface="Calibri" panose="020F0502020204030204" pitchFamily="34" charset="0"/>
                          <a:ea typeface="+mn-ea"/>
                          <a:cs typeface="Calibri" panose="020F0502020204030204" pitchFamily="34" charset="0"/>
                        </a:rPr>
                        <a:t>التنبؤ بمبيعات المنتج</a:t>
                      </a:r>
                      <a:endParaRPr lang="en-MY" sz="1800" kern="1200" dirty="0">
                        <a:solidFill>
                          <a:schemeClr val="tx1"/>
                        </a:solidFill>
                        <a:latin typeface="Calibri" panose="020F0502020204030204" pitchFamily="34" charset="0"/>
                        <a:ea typeface="+mn-ea"/>
                        <a:cs typeface="Calibri" panose="020F0502020204030204" pitchFamily="34" charset="0"/>
                      </a:endParaRPr>
                    </a:p>
                  </a:txBody>
                  <a:tcPr/>
                </a:tc>
                <a:tc>
                  <a:txBody>
                    <a:bodyPr/>
                    <a:lstStyle/>
                    <a:p>
                      <a:pPr algn="r" rtl="1"/>
                      <a:r>
                        <a:rPr lang="ar-EG" sz="1800" kern="1200" dirty="0" smtClean="0">
                          <a:solidFill>
                            <a:schemeClr val="tx1"/>
                          </a:solidFill>
                          <a:latin typeface="Calibri" panose="020F0502020204030204" pitchFamily="34" charset="0"/>
                          <a:ea typeface="+mn-ea"/>
                          <a:cs typeface="Calibri" panose="020F0502020204030204" pitchFamily="34" charset="0"/>
                        </a:rPr>
                        <a:t>التعلم الآلي </a:t>
                      </a:r>
                      <a:r>
                        <a:rPr lang="en-MY" sz="1800" kern="1200" dirty="0" smtClean="0">
                          <a:solidFill>
                            <a:schemeClr val="tx1"/>
                          </a:solidFill>
                          <a:latin typeface="Calibri" panose="020F0502020204030204" pitchFamily="34" charset="0"/>
                          <a:ea typeface="+mn-ea"/>
                          <a:cs typeface="Calibri" panose="020F0502020204030204" pitchFamily="34" charset="0"/>
                        </a:rPr>
                        <a:t>Machine Learning</a:t>
                      </a:r>
                      <a:endParaRPr lang="en-MY" sz="1800" kern="1200" dirty="0">
                        <a:solidFill>
                          <a:schemeClr val="tx1"/>
                        </a:solidFill>
                        <a:latin typeface="Calibri" panose="020F0502020204030204" pitchFamily="34" charset="0"/>
                        <a:ea typeface="+mn-ea"/>
                        <a:cs typeface="Calibri" panose="020F0502020204030204" pitchFamily="34" charset="0"/>
                      </a:endParaRPr>
                    </a:p>
                  </a:txBody>
                  <a:tcPr/>
                </a:tc>
              </a:tr>
              <a:tr h="370840">
                <a:tc>
                  <a:txBody>
                    <a:bodyPr/>
                    <a:lstStyle/>
                    <a:p>
                      <a:pPr algn="r" rtl="1"/>
                      <a:r>
                        <a:rPr lang="ar-EG" sz="1800" kern="1200" dirty="0" smtClean="0">
                          <a:solidFill>
                            <a:schemeClr val="tx1"/>
                          </a:solidFill>
                          <a:latin typeface="Calibri" panose="020F0502020204030204" pitchFamily="34" charset="0"/>
                          <a:ea typeface="+mn-ea"/>
                          <a:cs typeface="Calibri" panose="020F0502020204030204" pitchFamily="34" charset="0"/>
                        </a:rPr>
                        <a:t>استخراج ميزات المنتج من مراجعات المنتج (</a:t>
                      </a:r>
                      <a:r>
                        <a:rPr lang="en-MY" sz="1800" kern="1200" dirty="0" err="1" smtClean="0">
                          <a:solidFill>
                            <a:schemeClr val="tx1"/>
                          </a:solidFill>
                          <a:latin typeface="Calibri" panose="020F0502020204030204" pitchFamily="34" charset="0"/>
                          <a:ea typeface="+mn-ea"/>
                          <a:cs typeface="Calibri" panose="020F0502020204030204" pitchFamily="34" charset="0"/>
                        </a:rPr>
                        <a:t>Yelp،Amazon</a:t>
                      </a:r>
                      <a:r>
                        <a:rPr lang="en-MY" sz="1800" kern="1200" dirty="0" smtClean="0">
                          <a:solidFill>
                            <a:schemeClr val="tx1"/>
                          </a:solidFill>
                          <a:latin typeface="Calibri" panose="020F0502020204030204" pitchFamily="34" charset="0"/>
                          <a:ea typeface="+mn-ea"/>
                          <a:cs typeface="Calibri" panose="020F0502020204030204" pitchFamily="34" charset="0"/>
                        </a:rPr>
                        <a:t>، Twitter) </a:t>
                      </a:r>
                      <a:r>
                        <a:rPr lang="ar-EG" sz="1800" b="1" kern="1200" dirty="0" smtClean="0">
                          <a:solidFill>
                            <a:schemeClr val="tx1"/>
                          </a:solidFill>
                          <a:latin typeface="Calibri" panose="020F0502020204030204" pitchFamily="34" charset="0"/>
                          <a:ea typeface="+mn-ea"/>
                          <a:cs typeface="Calibri" panose="020F0502020204030204" pitchFamily="34" charset="0"/>
                        </a:rPr>
                        <a:t>باستخدام نمذجة الموضوع؛تحليل </a:t>
                      </a:r>
                      <a:r>
                        <a:rPr lang="ar-EG" sz="1800" kern="1200" dirty="0" smtClean="0">
                          <a:solidFill>
                            <a:schemeClr val="tx1"/>
                          </a:solidFill>
                          <a:latin typeface="Calibri" panose="020F0502020204030204" pitchFamily="34" charset="0"/>
                          <a:ea typeface="+mn-ea"/>
                          <a:cs typeface="Calibri" panose="020F0502020204030204" pitchFamily="34" charset="0"/>
                        </a:rPr>
                        <a:t>المشاعر الخاصة بالميزات؛اكتشاف المراجعات المزيفة.</a:t>
                      </a:r>
                      <a:endParaRPr lang="en-MY" sz="1800" kern="1200" dirty="0">
                        <a:solidFill>
                          <a:schemeClr val="tx1"/>
                        </a:solidFill>
                        <a:latin typeface="Calibri" panose="020F0502020204030204" pitchFamily="34" charset="0"/>
                        <a:ea typeface="+mn-ea"/>
                        <a:cs typeface="Calibri" panose="020F0502020204030204" pitchFamily="34" charset="0"/>
                      </a:endParaRPr>
                    </a:p>
                  </a:txBody>
                  <a:tcPr/>
                </a:tc>
                <a:tc>
                  <a:txBody>
                    <a:bodyPr/>
                    <a:lstStyle/>
                    <a:p>
                      <a:pPr algn="r" rtl="1"/>
                      <a:r>
                        <a:rPr lang="ar-EG" sz="1800" kern="1200" dirty="0" smtClean="0">
                          <a:solidFill>
                            <a:schemeClr val="tx1"/>
                          </a:solidFill>
                          <a:latin typeface="Calibri" panose="020F0502020204030204" pitchFamily="34" charset="0"/>
                          <a:ea typeface="+mn-ea"/>
                          <a:cs typeface="Calibri" panose="020F0502020204030204" pitchFamily="34" charset="0"/>
                        </a:rPr>
                        <a:t>تحليل النص </a:t>
                      </a:r>
                      <a:r>
                        <a:rPr lang="en-MY" sz="1800" kern="1200" dirty="0" smtClean="0">
                          <a:solidFill>
                            <a:schemeClr val="tx1"/>
                          </a:solidFill>
                          <a:latin typeface="Calibri" panose="020F0502020204030204" pitchFamily="34" charset="0"/>
                          <a:ea typeface="+mn-ea"/>
                          <a:cs typeface="Calibri" panose="020F0502020204030204" pitchFamily="34" charset="0"/>
                        </a:rPr>
                        <a:t>Text Analytic</a:t>
                      </a:r>
                      <a:r>
                        <a:rPr lang="ar-EG" sz="1800" kern="1200" dirty="0" smtClean="0">
                          <a:solidFill>
                            <a:schemeClr val="tx1"/>
                          </a:solidFill>
                          <a:latin typeface="Calibri" panose="020F0502020204030204" pitchFamily="34" charset="0"/>
                          <a:ea typeface="+mn-ea"/>
                          <a:cs typeface="Calibri" panose="020F0502020204030204" pitchFamily="34" charset="0"/>
                        </a:rPr>
                        <a:t> </a:t>
                      </a:r>
                      <a:endParaRPr lang="en-MY" sz="1800" kern="1200" dirty="0">
                        <a:solidFill>
                          <a:schemeClr val="tx1"/>
                        </a:solidFill>
                        <a:latin typeface="Calibri" panose="020F0502020204030204" pitchFamily="34" charset="0"/>
                        <a:ea typeface="+mn-ea"/>
                        <a:cs typeface="Calibri" panose="020F0502020204030204" pitchFamily="34" charset="0"/>
                      </a:endParaRPr>
                    </a:p>
                  </a:txBody>
                  <a:tcPr/>
                </a:tc>
              </a:tr>
              <a:tr h="370840">
                <a:tc>
                  <a:txBody>
                    <a:bodyPr/>
                    <a:lstStyle/>
                    <a:p>
                      <a:pPr algn="r"/>
                      <a:r>
                        <a:rPr lang="ar-EG" sz="1800" kern="1200" dirty="0" smtClean="0">
                          <a:solidFill>
                            <a:schemeClr val="tx1"/>
                          </a:solidFill>
                          <a:latin typeface="Calibri" panose="020F0502020204030204" pitchFamily="34" charset="0"/>
                          <a:ea typeface="+mn-ea"/>
                          <a:cs typeface="Calibri" panose="020F0502020204030204" pitchFamily="34" charset="0"/>
                        </a:rPr>
                        <a:t>كيف تؤثر ميزات صور المنتجات على وسائل التواصل الاجتماعي على تفضيلات المستهلكين واختياراتهم؛</a:t>
                      </a:r>
                      <a:endParaRPr lang="en-MY" sz="1800" kern="1200" dirty="0">
                        <a:solidFill>
                          <a:schemeClr val="tx1"/>
                        </a:solidFill>
                        <a:latin typeface="Calibri" panose="020F0502020204030204" pitchFamily="34" charset="0"/>
                        <a:ea typeface="+mn-ea"/>
                        <a:cs typeface="Calibri" panose="020F0502020204030204" pitchFamily="34" charset="0"/>
                      </a:endParaRPr>
                    </a:p>
                  </a:txBody>
                  <a:tcPr/>
                </a:tc>
                <a:tc>
                  <a:txBody>
                    <a:bodyPr/>
                    <a:lstStyle/>
                    <a:p>
                      <a:pPr algn="r" rtl="1"/>
                      <a:r>
                        <a:rPr lang="ar-EG" sz="1800" kern="1200" dirty="0" smtClean="0">
                          <a:solidFill>
                            <a:schemeClr val="tx1"/>
                          </a:solidFill>
                          <a:latin typeface="Calibri" panose="020F0502020204030204" pitchFamily="34" charset="0"/>
                          <a:ea typeface="+mn-ea"/>
                          <a:cs typeface="Calibri" panose="020F0502020204030204" pitchFamily="34" charset="0"/>
                        </a:rPr>
                        <a:t>التحليلات البصرية  </a:t>
                      </a:r>
                      <a:r>
                        <a:rPr lang="en-MY" sz="1800" kern="1200" dirty="0" smtClean="0">
                          <a:solidFill>
                            <a:schemeClr val="tx1"/>
                          </a:solidFill>
                          <a:latin typeface="Calibri" panose="020F0502020204030204" pitchFamily="34" charset="0"/>
                          <a:ea typeface="+mn-ea"/>
                          <a:cs typeface="Calibri" panose="020F0502020204030204" pitchFamily="34" charset="0"/>
                        </a:rPr>
                        <a:t>Visual Analytics</a:t>
                      </a:r>
                      <a:endParaRPr lang="en-MY" sz="1800" kern="1200" dirty="0">
                        <a:solidFill>
                          <a:schemeClr val="tx1"/>
                        </a:solidFill>
                        <a:latin typeface="Calibri" panose="020F0502020204030204" pitchFamily="34" charset="0"/>
                        <a:ea typeface="+mn-ea"/>
                        <a:cs typeface="Calibri" panose="020F0502020204030204" pitchFamily="34" charset="0"/>
                      </a:endParaRPr>
                    </a:p>
                  </a:txBody>
                  <a:tcPr/>
                </a:tc>
              </a:tr>
            </a:tbl>
          </a:graphicData>
        </a:graphic>
      </p:graphicFrame>
    </p:spTree>
    <p:extLst>
      <p:ext uri="{BB962C8B-B14F-4D97-AF65-F5344CB8AC3E}">
        <p14:creationId xmlns:p14="http://schemas.microsoft.com/office/powerpoint/2010/main" val="320472434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2006227" y="1595804"/>
            <a:ext cx="9922203" cy="1015663"/>
          </a:xfrm>
          <a:prstGeom prst="rect">
            <a:avLst/>
          </a:prstGeom>
          <a:noFill/>
        </p:spPr>
        <p:txBody>
          <a:bodyPr wrap="square" rtlCol="0">
            <a:spAutoFit/>
          </a:bodyPr>
          <a:lstStyle/>
          <a:p>
            <a:pPr lvl="0" algn="ctr" rtl="1"/>
            <a:r>
              <a:rPr lang="ar-EG" sz="2400" b="1" dirty="0" smtClean="0">
                <a:latin typeface="Calibri" panose="020F0502020204030204" pitchFamily="34" charset="0"/>
                <a:cs typeface="Calibri" panose="020F0502020204030204" pitchFamily="34" charset="0"/>
              </a:rPr>
              <a:t>4.تحليل </a:t>
            </a:r>
            <a:r>
              <a:rPr lang="ar-EG" sz="2400" b="1" dirty="0">
                <a:latin typeface="Calibri" panose="020F0502020204030204" pitchFamily="34" charset="0"/>
                <a:cs typeface="Calibri" panose="020F0502020204030204" pitchFamily="34" charset="0"/>
              </a:rPr>
              <a:t>النصوص الناشئة على وسائل التواصل الاجتماعي</a:t>
            </a:r>
            <a:r>
              <a:rPr lang="ar-EG" sz="3200" b="1" dirty="0"/>
              <a:t>:</a:t>
            </a:r>
            <a:endParaRPr lang="en-US" sz="3200" b="1" dirty="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3" name="TextBox 2">
            <a:extLst>
              <a:ext uri="{FF2B5EF4-FFF2-40B4-BE49-F238E27FC236}">
                <a16:creationId xmlns="" xmlns:a16="http://schemas.microsoft.com/office/drawing/2014/main" id="{7873E335-FE9D-2123-68FC-A451498FA8C2}"/>
              </a:ext>
            </a:extLst>
          </p:cNvPr>
          <p:cNvSpPr txBox="1"/>
          <p:nvPr/>
        </p:nvSpPr>
        <p:spPr>
          <a:xfrm>
            <a:off x="1661160" y="2205054"/>
            <a:ext cx="8580120" cy="2831544"/>
          </a:xfrm>
          <a:prstGeom prst="rect">
            <a:avLst/>
          </a:prstGeom>
          <a:noFill/>
        </p:spPr>
        <p:txBody>
          <a:bodyPr wrap="square" rtlCol="0">
            <a:spAutoFit/>
          </a:bodyPr>
          <a:lstStyle/>
          <a:p>
            <a:pPr marL="342900" lvl="0" indent="-342900" algn="just" rtl="1">
              <a:buFont typeface="Wingdings" panose="05000000000000000000" pitchFamily="2" charset="2"/>
              <a:buChar char="q"/>
            </a:pPr>
            <a:r>
              <a:rPr lang="ar-EG" sz="2200" dirty="0">
                <a:latin typeface="Calibri" panose="020F0502020204030204" pitchFamily="34" charset="0"/>
                <a:cs typeface="Calibri" panose="020F0502020204030204" pitchFamily="34" charset="0"/>
              </a:rPr>
              <a:t>إن معظم البيانات المتاحة على منصات التواصل الاجتماعي عبارة </a:t>
            </a:r>
            <a:r>
              <a:rPr lang="ar-EG" sz="2200" b="1" dirty="0">
                <a:latin typeface="Calibri" panose="020F0502020204030204" pitchFamily="34" charset="0"/>
                <a:cs typeface="Calibri" panose="020F0502020204030204" pitchFamily="34" charset="0"/>
              </a:rPr>
              <a:t>عن بيانات نصية </a:t>
            </a:r>
            <a:r>
              <a:rPr lang="ar-EG" sz="2200" dirty="0">
                <a:latin typeface="Calibri" panose="020F0502020204030204" pitchFamily="34" charset="0"/>
                <a:cs typeface="Calibri" panose="020F0502020204030204" pitchFamily="34" charset="0"/>
              </a:rPr>
              <a:t>غير منظمة ونوعية مثل </a:t>
            </a:r>
            <a:r>
              <a:rPr lang="ar-EG" sz="2200" b="1" dirty="0">
                <a:latin typeface="Calibri" panose="020F0502020204030204" pitchFamily="34" charset="0"/>
                <a:cs typeface="Calibri" panose="020F0502020204030204" pitchFamily="34" charset="0"/>
              </a:rPr>
              <a:t>تقييمات المستهلكين عبر الإنترنت لمختلف المنتجات</a:t>
            </a:r>
            <a:r>
              <a:rPr lang="ar-EG" sz="2200" dirty="0">
                <a:latin typeface="Calibri" panose="020F0502020204030204" pitchFamily="34" charset="0"/>
                <a:cs typeface="Calibri" panose="020F0502020204030204" pitchFamily="34" charset="0"/>
              </a:rPr>
              <a:t>.</a:t>
            </a:r>
            <a:endParaRPr lang="en-US" sz="2200" dirty="0">
              <a:latin typeface="Calibri" panose="020F0502020204030204" pitchFamily="34" charset="0"/>
              <a:cs typeface="Calibri" panose="020F0502020204030204" pitchFamily="34" charset="0"/>
            </a:endParaRPr>
          </a:p>
          <a:p>
            <a:pPr marL="342900" lvl="0" indent="-342900" algn="just" rtl="1">
              <a:buFont typeface="Wingdings" panose="05000000000000000000" pitchFamily="2" charset="2"/>
              <a:buChar char="q"/>
            </a:pPr>
            <a:r>
              <a:rPr lang="ar-EG" sz="2200" dirty="0">
                <a:latin typeface="Calibri" panose="020F0502020204030204" pitchFamily="34" charset="0"/>
                <a:cs typeface="Calibri" panose="020F0502020204030204" pitchFamily="34" charset="0"/>
              </a:rPr>
              <a:t>تتطلب تحليلات النصوص تشريح المستند النصي المستهدف لتحويله إلى معلومات منظمة</a:t>
            </a:r>
            <a:r>
              <a:rPr lang="en-US" sz="2200" dirty="0">
                <a:latin typeface="Calibri" panose="020F0502020204030204" pitchFamily="34" charset="0"/>
                <a:cs typeface="Calibri" panose="020F0502020204030204" pitchFamily="34" charset="0"/>
              </a:rPr>
              <a:t>.</a:t>
            </a:r>
            <a:r>
              <a:rPr lang="ar-EG" sz="2200" dirty="0">
                <a:latin typeface="Calibri" panose="020F0502020204030204" pitchFamily="34" charset="0"/>
                <a:cs typeface="Calibri" panose="020F0502020204030204" pitchFamily="34" charset="0"/>
              </a:rPr>
              <a:t> </a:t>
            </a:r>
            <a:endParaRPr lang="en-US" sz="2200" dirty="0">
              <a:latin typeface="Calibri" panose="020F0502020204030204" pitchFamily="34" charset="0"/>
              <a:cs typeface="Calibri" panose="020F0502020204030204" pitchFamily="34" charset="0"/>
            </a:endParaRPr>
          </a:p>
          <a:p>
            <a:pPr lvl="0" algn="just" rtl="1"/>
            <a:r>
              <a:rPr lang="ar-EG" sz="2200" dirty="0">
                <a:latin typeface="Calibri" panose="020F0502020204030204" pitchFamily="34" charset="0"/>
                <a:cs typeface="Calibri" panose="020F0502020204030204" pitchFamily="34" charset="0"/>
              </a:rPr>
              <a:t>إحدى الطرق الشائعة </a:t>
            </a:r>
            <a:r>
              <a:rPr lang="ar-EG" sz="2200" dirty="0" smtClean="0">
                <a:latin typeface="Calibri" panose="020F0502020204030204" pitchFamily="34" charset="0"/>
                <a:cs typeface="Calibri" panose="020F0502020204030204" pitchFamily="34" charset="0"/>
              </a:rPr>
              <a:t>لمستند </a:t>
            </a:r>
            <a:r>
              <a:rPr lang="ar-EG" sz="2200" dirty="0">
                <a:latin typeface="Calibri" panose="020F0502020204030204" pitchFamily="34" charset="0"/>
                <a:cs typeface="Calibri" panose="020F0502020204030204" pitchFamily="34" charset="0"/>
              </a:rPr>
              <a:t>غير منظم </a:t>
            </a:r>
            <a:r>
              <a:rPr lang="ar-EG" sz="2200" b="1" dirty="0">
                <a:latin typeface="Calibri" panose="020F0502020204030204" pitchFamily="34" charset="0"/>
                <a:cs typeface="Calibri" panose="020F0502020204030204" pitchFamily="34" charset="0"/>
              </a:rPr>
              <a:t>هي إنشاء مصفوفة مصطلحات وتكرارات. </a:t>
            </a:r>
            <a:r>
              <a:rPr lang="ar-EG" sz="2200" b="1" i="1" dirty="0">
                <a:latin typeface="Calibri" panose="020F0502020204030204" pitchFamily="34" charset="0"/>
                <a:cs typeface="Calibri" panose="020F0502020204030204" pitchFamily="34" charset="0"/>
              </a:rPr>
              <a:t>المصطلحات هي تعبيرات ذات معنى واحد، بما في ذلك الكلمات الفردية</a:t>
            </a:r>
            <a:r>
              <a:rPr lang="ar-EG" sz="2200" i="1" dirty="0">
                <a:latin typeface="Calibri" panose="020F0502020204030204" pitchFamily="34" charset="0"/>
                <a:cs typeface="Calibri" panose="020F0502020204030204" pitchFamily="34" charset="0"/>
              </a:rPr>
              <a:t>. </a:t>
            </a:r>
            <a:endParaRPr lang="en-US" sz="2200" i="1" dirty="0">
              <a:latin typeface="Calibri" panose="020F0502020204030204" pitchFamily="34" charset="0"/>
              <a:cs typeface="Calibri" panose="020F0502020204030204" pitchFamily="34" charset="0"/>
            </a:endParaRPr>
          </a:p>
          <a:p>
            <a:pPr lvl="0" algn="just" rtl="1"/>
            <a:r>
              <a:rPr lang="ar-EG" sz="2200" dirty="0">
                <a:latin typeface="Calibri" panose="020F0502020204030204" pitchFamily="34" charset="0"/>
                <a:cs typeface="Calibri" panose="020F0502020204030204" pitchFamily="34" charset="0"/>
              </a:rPr>
              <a:t>تعد التعبيرات متعددة الكلمات المستخدمة بشكل شائع جزءًا مهمًا من المصطلحات (</a:t>
            </a:r>
            <a:r>
              <a:rPr lang="ar-EG" sz="2200" b="1" dirty="0">
                <a:latin typeface="Calibri" panose="020F0502020204030204" pitchFamily="34" charset="0"/>
                <a:cs typeface="Calibri" panose="020F0502020204030204" pitchFamily="34" charset="0"/>
              </a:rPr>
              <a:t>على سبيل المثال، السعر المنخفض، والسرعة العالية، والولاء للعلامة التجارية</a:t>
            </a:r>
            <a:r>
              <a:rPr lang="ar-EG" sz="2400" dirty="0">
                <a:latin typeface="Calibri" panose="020F0502020204030204" pitchFamily="34" charset="0"/>
                <a:cs typeface="Calibri" panose="020F0502020204030204" pitchFamily="34" charset="0"/>
              </a:rPr>
              <a:t>).</a:t>
            </a:r>
            <a:endParaRPr lang="en-MY" sz="2400" dirty="0">
              <a:latin typeface="Calibri" panose="020F0502020204030204" pitchFamily="34" charset="0"/>
              <a:cs typeface="Calibri" panose="020F0502020204030204" pitchFamily="34" charset="0"/>
            </a:endParaRPr>
          </a:p>
        </p:txBody>
      </p:sp>
      <p:pic>
        <p:nvPicPr>
          <p:cNvPr id="2" name="Picture 1"/>
          <p:cNvPicPr>
            <a:picLocks noChangeAspect="1"/>
          </p:cNvPicPr>
          <p:nvPr/>
        </p:nvPicPr>
        <p:blipFill>
          <a:blip r:embed="rId3"/>
          <a:stretch>
            <a:fillRect/>
          </a:stretch>
        </p:blipFill>
        <p:spPr>
          <a:xfrm>
            <a:off x="-1094306" y="2676923"/>
            <a:ext cx="2286000" cy="2095484"/>
          </a:xfrm>
          <a:prstGeom prst="rect">
            <a:avLst/>
          </a:prstGeom>
        </p:spPr>
      </p:pic>
    </p:spTree>
    <p:extLst>
      <p:ext uri="{BB962C8B-B14F-4D97-AF65-F5344CB8AC3E}">
        <p14:creationId xmlns:p14="http://schemas.microsoft.com/office/powerpoint/2010/main" val="158352050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34011" y="117182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936796" y="1711132"/>
            <a:ext cx="9922203" cy="1015663"/>
          </a:xfrm>
          <a:prstGeom prst="rect">
            <a:avLst/>
          </a:prstGeom>
          <a:noFill/>
        </p:spPr>
        <p:txBody>
          <a:bodyPr wrap="square" rtlCol="0">
            <a:spAutoFit/>
          </a:bodyPr>
          <a:lstStyle/>
          <a:p>
            <a:pPr lvl="0" algn="ctr" rtl="1"/>
            <a:r>
              <a:rPr lang="en-US" sz="2400" b="1" dirty="0">
                <a:latin typeface="Calibri" panose="020F0502020204030204" pitchFamily="34" charset="0"/>
                <a:cs typeface="Calibri" panose="020F0502020204030204" pitchFamily="34" charset="0"/>
              </a:rPr>
              <a:t>.</a:t>
            </a:r>
            <a:r>
              <a:rPr lang="en-US" sz="2400" b="1" dirty="0" smtClean="0">
                <a:latin typeface="Calibri" panose="020F0502020204030204" pitchFamily="34" charset="0"/>
                <a:cs typeface="Calibri" panose="020F0502020204030204" pitchFamily="34" charset="0"/>
              </a:rPr>
              <a:t>4</a:t>
            </a:r>
            <a:r>
              <a:rPr lang="ar-EG" sz="2400" b="1" dirty="0" smtClean="0">
                <a:latin typeface="Calibri" panose="020F0502020204030204" pitchFamily="34" charset="0"/>
                <a:cs typeface="Calibri" panose="020F0502020204030204" pitchFamily="34" charset="0"/>
              </a:rPr>
              <a:t>التحليل </a:t>
            </a:r>
            <a:r>
              <a:rPr lang="ar-EG" sz="2400" b="1" dirty="0">
                <a:latin typeface="Calibri" panose="020F0502020204030204" pitchFamily="34" charset="0"/>
                <a:cs typeface="Calibri" panose="020F0502020204030204" pitchFamily="34" charset="0"/>
              </a:rPr>
              <a:t>المرئي الناشئة على وسائل التواصل الاجتماعي</a:t>
            </a:r>
            <a:r>
              <a:rPr lang="ar-EG" sz="3200" b="1" dirty="0"/>
              <a:t>:</a:t>
            </a:r>
            <a:endParaRPr lang="en-US" sz="3200" b="1" dirty="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3" name="TextBox 2">
            <a:extLst>
              <a:ext uri="{FF2B5EF4-FFF2-40B4-BE49-F238E27FC236}">
                <a16:creationId xmlns="" xmlns:a16="http://schemas.microsoft.com/office/drawing/2014/main" id="{7873E335-FE9D-2123-68FC-A451498FA8C2}"/>
              </a:ext>
            </a:extLst>
          </p:cNvPr>
          <p:cNvSpPr txBox="1"/>
          <p:nvPr/>
        </p:nvSpPr>
        <p:spPr>
          <a:xfrm>
            <a:off x="1191694" y="2360208"/>
            <a:ext cx="8717280" cy="2831544"/>
          </a:xfrm>
          <a:prstGeom prst="rect">
            <a:avLst/>
          </a:prstGeom>
          <a:noFill/>
        </p:spPr>
        <p:txBody>
          <a:bodyPr wrap="square" rtlCol="0">
            <a:spAutoFit/>
          </a:bodyPr>
          <a:lstStyle/>
          <a:p>
            <a:pPr marL="342900" lvl="0" indent="-342900" algn="just" rtl="1">
              <a:buFont typeface="Wingdings" panose="05000000000000000000" pitchFamily="2" charset="2"/>
              <a:buChar char="q"/>
            </a:pPr>
            <a:r>
              <a:rPr lang="ar-EG" sz="2200" b="1" dirty="0">
                <a:latin typeface="Calibri" panose="020F0502020204030204" pitchFamily="34" charset="0"/>
                <a:cs typeface="Calibri" panose="020F0502020204030204" pitchFamily="34" charset="0"/>
              </a:rPr>
              <a:t>يدمج التحليل البصري تقنيات من مجالين: تصور المعلومات والنمذجة الحاسوبية</a:t>
            </a:r>
            <a:r>
              <a:rPr lang="ar-EG" sz="2200" dirty="0">
                <a:latin typeface="Calibri" panose="020F0502020204030204" pitchFamily="34" charset="0"/>
                <a:cs typeface="Calibri" panose="020F0502020204030204" pitchFamily="34" charset="0"/>
              </a:rPr>
              <a:t>.</a:t>
            </a:r>
            <a:endParaRPr lang="en-US" sz="2200" dirty="0">
              <a:latin typeface="Calibri" panose="020F0502020204030204" pitchFamily="34" charset="0"/>
              <a:cs typeface="Calibri" panose="020F0502020204030204" pitchFamily="34" charset="0"/>
            </a:endParaRPr>
          </a:p>
          <a:p>
            <a:pPr marL="342900" lvl="0" indent="-342900" algn="just" rtl="1">
              <a:buFont typeface="Wingdings" panose="05000000000000000000" pitchFamily="2" charset="2"/>
              <a:buChar char="q"/>
            </a:pPr>
            <a:r>
              <a:rPr lang="ar-EG" sz="2200" dirty="0">
                <a:latin typeface="Calibri" panose="020F0502020204030204" pitchFamily="34" charset="0"/>
                <a:cs typeface="Calibri" panose="020F0502020204030204" pitchFamily="34" charset="0"/>
              </a:rPr>
              <a:t> أحد الأمثلة على التصور في التسويق </a:t>
            </a:r>
            <a:r>
              <a:rPr lang="ar-EG" sz="2200" b="1" dirty="0">
                <a:latin typeface="Calibri" panose="020F0502020204030204" pitchFamily="34" charset="0"/>
                <a:cs typeface="Calibri" panose="020F0502020204030204" pitchFamily="34" charset="0"/>
              </a:rPr>
              <a:t>هوخرائط تفضيلات المنتج/العلامة التجارية جنبًا إلى جنب مع القياسات النفسية.</a:t>
            </a:r>
            <a:endParaRPr lang="en-US" sz="2200" b="1" dirty="0">
              <a:latin typeface="Calibri" panose="020F0502020204030204" pitchFamily="34" charset="0"/>
              <a:cs typeface="Calibri" panose="020F0502020204030204" pitchFamily="34" charset="0"/>
            </a:endParaRPr>
          </a:p>
          <a:p>
            <a:pPr marL="342900" lvl="0" indent="-342900" algn="just" rtl="1">
              <a:buFont typeface="Wingdings" panose="05000000000000000000" pitchFamily="2" charset="2"/>
              <a:buChar char="q"/>
            </a:pPr>
            <a:r>
              <a:rPr lang="ar-EG" sz="2200" dirty="0">
                <a:latin typeface="Calibri" panose="020F0502020204030204" pitchFamily="34" charset="0"/>
                <a:cs typeface="Calibri" panose="020F0502020204030204" pitchFamily="34" charset="0"/>
              </a:rPr>
              <a:t> يتضمن مثال آخر </a:t>
            </a:r>
            <a:r>
              <a:rPr lang="ar-EG" sz="2200" b="1" dirty="0">
                <a:latin typeface="Calibri" panose="020F0502020204030204" pitchFamily="34" charset="0"/>
                <a:cs typeface="Calibri" panose="020F0502020204030204" pitchFamily="34" charset="0"/>
              </a:rPr>
              <a:t>لتطبيق التصور في التسويق فحص تأثيرات ميزات المنتج المستمدة من صور المنتجعلى تفضيلات المستهلك </a:t>
            </a:r>
            <a:r>
              <a:rPr lang="ar-EG" sz="2200" b="1" dirty="0" smtClean="0">
                <a:latin typeface="Calibri" panose="020F0502020204030204" pitchFamily="34" charset="0"/>
                <a:cs typeface="Calibri" panose="020F0502020204030204" pitchFamily="34" charset="0"/>
              </a:rPr>
              <a:t>واختياراته</a:t>
            </a:r>
            <a:r>
              <a:rPr lang="en-US" sz="2200" b="1" dirty="0">
                <a:latin typeface="Calibri" panose="020F0502020204030204" pitchFamily="34" charset="0"/>
                <a:cs typeface="Calibri" panose="020F0502020204030204" pitchFamily="34" charset="0"/>
              </a:rPr>
              <a:t>.</a:t>
            </a:r>
          </a:p>
          <a:p>
            <a:pPr marL="342900" lvl="0" indent="-342900" algn="just" rtl="1">
              <a:buFont typeface="Wingdings" panose="05000000000000000000" pitchFamily="2" charset="2"/>
              <a:buChar char="q"/>
            </a:pPr>
            <a:r>
              <a:rPr lang="ar-EG" sz="2200" dirty="0">
                <a:latin typeface="Calibri" panose="020F0502020204030204" pitchFamily="34" charset="0"/>
                <a:cs typeface="Calibri" panose="020F0502020204030204" pitchFamily="34" charset="0"/>
              </a:rPr>
              <a:t>يتضمن تحليل الفيديو مقاييس مثل </a:t>
            </a:r>
            <a:r>
              <a:rPr lang="ar-EG" sz="2200" u="sng" dirty="0">
                <a:latin typeface="Calibri" panose="020F0502020204030204" pitchFamily="34" charset="0"/>
                <a:cs typeface="Calibri" panose="020F0502020204030204" pitchFamily="34" charset="0"/>
              </a:rPr>
              <a:t>عدد المستخدمين ومعدل الاستجابة والموضوع والموقع</a:t>
            </a:r>
            <a:r>
              <a:rPr lang="ar-EG" sz="2200" dirty="0">
                <a:latin typeface="Calibri" panose="020F0502020204030204" pitchFamily="34" charset="0"/>
                <a:cs typeface="Calibri" panose="020F0502020204030204" pitchFamily="34" charset="0"/>
              </a:rPr>
              <a:t>. وتتضمن التقنيات الأكثر تقدمًا الوصول إلى مقاطع الفيديو المنشورة على مواقع التواصل الاجتماعي </a:t>
            </a:r>
            <a:r>
              <a:rPr lang="ar-EG" sz="2200" b="1" u="sng" dirty="0">
                <a:latin typeface="Calibri" panose="020F0502020204030204" pitchFamily="34" charset="0"/>
                <a:cs typeface="Calibri" panose="020F0502020204030204" pitchFamily="34" charset="0"/>
              </a:rPr>
              <a:t>وتحليل الصوت لتحديد الحالة العاطفية للمستخدم</a:t>
            </a:r>
            <a:r>
              <a:rPr lang="en-US" sz="2400" dirty="0" smtClean="0"/>
              <a:t>.</a:t>
            </a:r>
            <a:endParaRPr lang="en-MY" sz="2400" b="1" u="sng" dirty="0"/>
          </a:p>
        </p:txBody>
      </p:sp>
      <p:pic>
        <p:nvPicPr>
          <p:cNvPr id="2" name="Picture 1"/>
          <p:cNvPicPr>
            <a:picLocks noChangeAspect="1"/>
          </p:cNvPicPr>
          <p:nvPr/>
        </p:nvPicPr>
        <p:blipFill>
          <a:blip r:embed="rId3"/>
          <a:stretch>
            <a:fillRect/>
          </a:stretch>
        </p:blipFill>
        <p:spPr>
          <a:xfrm>
            <a:off x="10163872" y="3404422"/>
            <a:ext cx="2971800" cy="1928813"/>
          </a:xfrm>
          <a:prstGeom prst="rect">
            <a:avLst/>
          </a:prstGeom>
        </p:spPr>
      </p:pic>
    </p:spTree>
    <p:extLst>
      <p:ext uri="{BB962C8B-B14F-4D97-AF65-F5344CB8AC3E}">
        <p14:creationId xmlns:p14="http://schemas.microsoft.com/office/powerpoint/2010/main" val="252697094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smtClean="0">
                <a:solidFill>
                  <a:schemeClr val="bg1"/>
                </a:solidFill>
                <a:latin typeface="Alexandria" charset="0"/>
                <a:cs typeface="Alexandria" charset="0"/>
              </a:rPr>
              <a:t>الثانية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 xmlns:a16="http://schemas.microsoft.com/office/drawing/2014/main" id="{FF0FD337-6BE3-014B-6916-AFAF1FABB81E}"/>
              </a:ext>
            </a:extLst>
          </p:cNvPr>
          <p:cNvSpPr/>
          <p:nvPr/>
        </p:nvSpPr>
        <p:spPr>
          <a:xfrm>
            <a:off x="1127760" y="4884389"/>
            <a:ext cx="4747323" cy="1865126"/>
          </a:xfrm>
          <a:prstGeom prst="rect">
            <a:avLst/>
          </a:prstGeom>
          <a:noFill/>
        </p:spPr>
        <p:txBody>
          <a:bodyPr wrap="square">
            <a:spAutoFit/>
          </a:bodyPr>
          <a:lstStyle/>
          <a:p>
            <a:pPr algn="ctr">
              <a:lnSpc>
                <a:spcPct val="120000"/>
              </a:lnSpc>
            </a:pPr>
            <a:r>
              <a:rPr lang="ar-EG" sz="3200" b="1" dirty="0" smtClean="0">
                <a:latin typeface="Calibri" panose="020F0502020204030204" pitchFamily="34" charset="0"/>
                <a:cs typeface="Calibri" panose="020F0502020204030204" pitchFamily="34" charset="0"/>
              </a:rPr>
              <a:t>الاتصالات التسويقية</a:t>
            </a:r>
            <a:r>
              <a:rPr lang="en-MY" sz="3200" dirty="0"/>
              <a:t/>
            </a:r>
            <a:br>
              <a:rPr lang="en-MY" sz="3200" dirty="0"/>
            </a:br>
            <a:r>
              <a:rPr lang="en-MY" sz="3200" dirty="0"/>
              <a:t>Ma</a:t>
            </a:r>
            <a:r>
              <a:rPr lang="en-MY" sz="3200" dirty="0"/>
              <a:t>rketi</a:t>
            </a:r>
            <a:r>
              <a:rPr lang="en-MY" sz="3200" dirty="0"/>
              <a:t>ng communications</a:t>
            </a:r>
            <a:r>
              <a:rPr lang="ar-EG" sz="3200" b="1" dirty="0" smtClean="0">
                <a:latin typeface="Calibri" panose="020F0502020204030204" pitchFamily="34" charset="0"/>
                <a:cs typeface="Calibri" panose="020F0502020204030204" pitchFamily="34" charset="0"/>
              </a:rPr>
              <a:t> </a:t>
            </a:r>
            <a:endParaRPr lang="en-US" sz="3200" b="1"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4667136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936796" y="1711132"/>
            <a:ext cx="9922203" cy="1015663"/>
          </a:xfrm>
          <a:prstGeom prst="rect">
            <a:avLst/>
          </a:prstGeom>
          <a:noFill/>
        </p:spPr>
        <p:txBody>
          <a:bodyPr wrap="square" rtlCol="0">
            <a:spAutoFit/>
          </a:bodyPr>
          <a:lstStyle/>
          <a:p>
            <a:pPr lvl="0" algn="ctr" rtl="1"/>
            <a:r>
              <a:rPr lang="en-US" sz="2400" b="1" dirty="0" smtClean="0">
                <a:latin typeface="Calibri" panose="020F0502020204030204" pitchFamily="34" charset="0"/>
                <a:cs typeface="Calibri" panose="020F0502020204030204" pitchFamily="34" charset="0"/>
              </a:rPr>
              <a:t>.1</a:t>
            </a:r>
            <a:r>
              <a:rPr lang="ar-EG" sz="2400" b="1" dirty="0" smtClean="0">
                <a:latin typeface="Calibri" panose="020F0502020204030204" pitchFamily="34" charset="0"/>
                <a:cs typeface="Calibri" panose="020F0502020204030204" pitchFamily="34" charset="0"/>
              </a:rPr>
              <a:t>مالمقصود </a:t>
            </a:r>
            <a:r>
              <a:rPr lang="ar-EG" sz="2400" b="1" dirty="0">
                <a:latin typeface="Calibri" panose="020F0502020204030204" pitchFamily="34" charset="0"/>
                <a:cs typeface="Calibri" panose="020F0502020204030204" pitchFamily="34" charset="0"/>
              </a:rPr>
              <a:t>بالاتصالات التسويقية وعلاقتها بيتحليلات التسويق </a:t>
            </a:r>
            <a:r>
              <a:rPr lang="ar-EG" sz="3200" b="1" dirty="0" smtClean="0"/>
              <a:t>:</a:t>
            </a:r>
            <a:endParaRPr lang="en-US" sz="3200" b="1" dirty="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3" name="TextBox 2">
            <a:extLst>
              <a:ext uri="{FF2B5EF4-FFF2-40B4-BE49-F238E27FC236}">
                <a16:creationId xmlns="" xmlns:a16="http://schemas.microsoft.com/office/drawing/2014/main" id="{7873E335-FE9D-2123-68FC-A451498FA8C2}"/>
              </a:ext>
            </a:extLst>
          </p:cNvPr>
          <p:cNvSpPr txBox="1"/>
          <p:nvPr/>
        </p:nvSpPr>
        <p:spPr>
          <a:xfrm>
            <a:off x="1789514" y="2232212"/>
            <a:ext cx="8299366" cy="3262432"/>
          </a:xfrm>
          <a:prstGeom prst="rect">
            <a:avLst/>
          </a:prstGeom>
          <a:noFill/>
        </p:spPr>
        <p:txBody>
          <a:bodyPr wrap="square" rtlCol="0">
            <a:spAutoFit/>
          </a:bodyPr>
          <a:lstStyle/>
          <a:p>
            <a:pPr lvl="0" algn="just" rtl="1"/>
            <a:r>
              <a:rPr lang="ar-EG" sz="2200" dirty="0">
                <a:latin typeface="Calibri" panose="020F0502020204030204" pitchFamily="34" charset="0"/>
                <a:cs typeface="Calibri" panose="020F0502020204030204" pitchFamily="34" charset="0"/>
              </a:rPr>
              <a:t>يمكن تفسير مصطلح "</a:t>
            </a:r>
            <a:r>
              <a:rPr lang="ar-EG" sz="2200" b="1" dirty="0">
                <a:latin typeface="Calibri" panose="020F0502020204030204" pitchFamily="34" charset="0"/>
                <a:cs typeface="Calibri" panose="020F0502020204030204" pitchFamily="34" charset="0"/>
              </a:rPr>
              <a:t>الاتصالات التسويقية</a:t>
            </a:r>
            <a:r>
              <a:rPr lang="ar-EG" sz="2200" dirty="0">
                <a:latin typeface="Calibri" panose="020F0502020204030204" pitchFamily="34" charset="0"/>
                <a:cs typeface="Calibri" panose="020F0502020204030204" pitchFamily="34" charset="0"/>
              </a:rPr>
              <a:t>" بطرق متنوعة، ولا يوجد </a:t>
            </a:r>
            <a:r>
              <a:rPr lang="ar-EG" sz="2200" b="1" dirty="0">
                <a:latin typeface="Calibri" panose="020F0502020204030204" pitchFamily="34" charset="0"/>
                <a:cs typeface="Calibri" panose="020F0502020204030204" pitchFamily="34" charset="0"/>
              </a:rPr>
              <a:t>تعريف متفق عليه </a:t>
            </a:r>
            <a:r>
              <a:rPr lang="ar-EG" sz="2200" dirty="0">
                <a:latin typeface="Calibri" panose="020F0502020204030204" pitchFamily="34" charset="0"/>
                <a:cs typeface="Calibri" panose="020F0502020204030204" pitchFamily="34" charset="0"/>
              </a:rPr>
              <a:t>له. </a:t>
            </a:r>
            <a:endParaRPr lang="ar-EG" sz="2000" dirty="0">
              <a:latin typeface="Calibri" panose="020F0502020204030204" pitchFamily="34" charset="0"/>
              <a:cs typeface="Calibri" panose="020F0502020204030204" pitchFamily="34" charset="0"/>
            </a:endParaRPr>
          </a:p>
          <a:p>
            <a:pPr marL="342900" lvl="0" indent="-342900" algn="just" rtl="1">
              <a:buFont typeface="Wingdings" panose="05000000000000000000" pitchFamily="2" charset="2"/>
              <a:buChar char="ü"/>
            </a:pPr>
            <a:r>
              <a:rPr lang="ar-EG" sz="2000" dirty="0">
                <a:latin typeface="Calibri" panose="020F0502020204030204" pitchFamily="34" charset="0"/>
                <a:cs typeface="Calibri" panose="020F0502020204030204" pitchFamily="34" charset="0"/>
              </a:rPr>
              <a:t>يعتمد أساس اتصالات التسويق على </a:t>
            </a:r>
            <a:r>
              <a:rPr lang="ar-EG" sz="2000" b="1" dirty="0">
                <a:latin typeface="Calibri" panose="020F0502020204030204" pitchFamily="34" charset="0"/>
                <a:cs typeface="Calibri" panose="020F0502020204030204" pitchFamily="34" charset="0"/>
              </a:rPr>
              <a:t>منظور ترويجي</a:t>
            </a:r>
            <a:r>
              <a:rPr lang="ar-EG" sz="2000" dirty="0">
                <a:latin typeface="Calibri" panose="020F0502020204030204" pitchFamily="34" charset="0"/>
                <a:cs typeface="Calibri" panose="020F0502020204030204" pitchFamily="34" charset="0"/>
              </a:rPr>
              <a:t>، حيث يكون الهدف هو تمكين المحادثات من أجل إقناع الجماهير المستهدفة بشراء السلع والخدمات .</a:t>
            </a:r>
          </a:p>
          <a:p>
            <a:pPr marL="342900" lvl="0" indent="-342900" algn="just" rtl="1">
              <a:buFont typeface="Wingdings" panose="05000000000000000000" pitchFamily="2" charset="2"/>
              <a:buChar char="ü"/>
            </a:pPr>
            <a:r>
              <a:rPr lang="ar-EG" sz="2000" dirty="0">
                <a:latin typeface="Calibri" panose="020F0502020204030204" pitchFamily="34" charset="0"/>
                <a:cs typeface="Calibri" panose="020F0502020204030204" pitchFamily="34" charset="0"/>
              </a:rPr>
              <a:t> أصبحت الشركات مهتمة بشكل متزايد </a:t>
            </a:r>
            <a:r>
              <a:rPr lang="ar-EG" sz="2000" b="1" dirty="0">
                <a:latin typeface="Calibri" panose="020F0502020204030204" pitchFamily="34" charset="0"/>
                <a:cs typeface="Calibri" panose="020F0502020204030204" pitchFamily="34" charset="0"/>
              </a:rPr>
              <a:t>بدمج اتصالاتها التسويقية </a:t>
            </a:r>
            <a:r>
              <a:rPr lang="ar-EG" sz="2000" dirty="0">
                <a:latin typeface="Calibri" panose="020F0502020204030204" pitchFamily="34" charset="0"/>
                <a:cs typeface="Calibri" panose="020F0502020204030204" pitchFamily="34" charset="0"/>
              </a:rPr>
              <a:t>لتحقيق نتائج أفضل.</a:t>
            </a:r>
          </a:p>
          <a:p>
            <a:pPr marL="342900" lvl="0" indent="-342900" algn="just" rtl="1">
              <a:buFont typeface="Wingdings" panose="05000000000000000000" pitchFamily="2" charset="2"/>
              <a:buChar char="ü"/>
            </a:pPr>
            <a:r>
              <a:rPr lang="ar-EG" sz="2000" dirty="0">
                <a:latin typeface="Calibri" panose="020F0502020204030204" pitchFamily="34" charset="0"/>
                <a:cs typeface="Calibri" panose="020F0502020204030204" pitchFamily="34" charset="0"/>
              </a:rPr>
              <a:t> وبالتالي فإن مجموعة كبيرة من أدبيات اتصالات التسويق مكرسة لهذا الموضوع. تعد فكرة </a:t>
            </a:r>
            <a:r>
              <a:rPr lang="ar-EG" sz="2000" b="1" dirty="0">
                <a:latin typeface="Calibri" panose="020F0502020204030204" pitchFamily="34" charset="0"/>
                <a:cs typeface="Calibri" panose="020F0502020204030204" pitchFamily="34" charset="0"/>
              </a:rPr>
              <a:t>الاتصالات التسويقية المتكاملة </a:t>
            </a:r>
            <a:r>
              <a:rPr lang="ar-EG" sz="2000" dirty="0">
                <a:latin typeface="Calibri" panose="020F0502020204030204" pitchFamily="34" charset="0"/>
                <a:cs typeface="Calibri" panose="020F0502020204030204" pitchFamily="34" charset="0"/>
              </a:rPr>
              <a:t>واحدة من أكثر القضايا إثارة للجدل في أدبيات اتصالات التسويق اليوم</a:t>
            </a:r>
            <a:r>
              <a:rPr lang="ar-EG" sz="2000" dirty="0" smtClean="0">
                <a:latin typeface="Calibri" panose="020F0502020204030204" pitchFamily="34" charset="0"/>
                <a:cs typeface="Calibri" panose="020F0502020204030204" pitchFamily="34" charset="0"/>
              </a:rPr>
              <a:t>.</a:t>
            </a:r>
          </a:p>
          <a:p>
            <a:pPr marL="342900" lvl="0" indent="-342900" algn="just" rtl="1">
              <a:buFont typeface="Wingdings" panose="05000000000000000000" pitchFamily="2" charset="2"/>
              <a:buChar char="ü"/>
            </a:pPr>
            <a:r>
              <a:rPr lang="ar-EG" sz="2000" dirty="0">
                <a:latin typeface="Calibri" panose="020F0502020204030204" pitchFamily="34" charset="0"/>
                <a:cs typeface="Calibri" panose="020F0502020204030204" pitchFamily="34" charset="0"/>
              </a:rPr>
              <a:t>هدف الاتصالات التسويقية المتكاملة إلى تحقيق التواصل مع المشترى </a:t>
            </a:r>
            <a:r>
              <a:rPr lang="ar-EG" sz="2000" b="1" dirty="0">
                <a:latin typeface="Calibri" panose="020F0502020204030204" pitchFamily="34" charset="0"/>
                <a:cs typeface="Calibri" panose="020F0502020204030204" pitchFamily="34" charset="0"/>
              </a:rPr>
              <a:t>بشكل كفؤ و فعال دون وجود أي تشويش</a:t>
            </a:r>
            <a:r>
              <a:rPr lang="ar-EG" sz="2000" dirty="0">
                <a:latin typeface="Calibri" panose="020F0502020204030204" pitchFamily="34" charset="0"/>
                <a:cs typeface="Calibri" panose="020F0502020204030204" pitchFamily="34" charset="0"/>
              </a:rPr>
              <a:t> على متضمنات الرسالة التسويقية الموجهة </a:t>
            </a:r>
            <a:r>
              <a:rPr lang="ar-EG" sz="2000" dirty="0" smtClean="0">
                <a:latin typeface="Calibri" panose="020F0502020204030204" pitchFamily="34" charset="0"/>
                <a:cs typeface="Calibri" panose="020F0502020204030204" pitchFamily="34" charset="0"/>
              </a:rPr>
              <a:t>لة</a:t>
            </a:r>
            <a:r>
              <a:rPr lang="ar-EG" sz="2200" dirty="0" smtClean="0">
                <a:latin typeface="Calibri" panose="020F0502020204030204" pitchFamily="34" charset="0"/>
                <a:cs typeface="Calibri" panose="020F0502020204030204" pitchFamily="34" charset="0"/>
              </a:rPr>
              <a:t>.</a:t>
            </a:r>
            <a:endParaRPr lang="en-MY" sz="2200" dirty="0">
              <a:latin typeface="Calibri" panose="020F0502020204030204" pitchFamily="34" charset="0"/>
              <a:cs typeface="Calibri" panose="020F0502020204030204" pitchFamily="34" charset="0"/>
            </a:endParaRPr>
          </a:p>
        </p:txBody>
      </p:sp>
      <p:pic>
        <p:nvPicPr>
          <p:cNvPr id="6" name="Picture 5"/>
          <p:cNvPicPr>
            <a:picLocks noChangeAspect="1"/>
          </p:cNvPicPr>
          <p:nvPr/>
        </p:nvPicPr>
        <p:blipFill>
          <a:blip r:embed="rId3"/>
          <a:stretch>
            <a:fillRect/>
          </a:stretch>
        </p:blipFill>
        <p:spPr>
          <a:xfrm>
            <a:off x="-132241" y="3172095"/>
            <a:ext cx="1600200" cy="1438425"/>
          </a:xfrm>
          <a:prstGeom prst="rect">
            <a:avLst/>
          </a:prstGeom>
        </p:spPr>
      </p:pic>
    </p:spTree>
    <p:extLst>
      <p:ext uri="{BB962C8B-B14F-4D97-AF65-F5344CB8AC3E}">
        <p14:creationId xmlns:p14="http://schemas.microsoft.com/office/powerpoint/2010/main" val="215391250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936796" y="1711132"/>
            <a:ext cx="9922203" cy="1015663"/>
          </a:xfrm>
          <a:prstGeom prst="rect">
            <a:avLst/>
          </a:prstGeom>
          <a:noFill/>
        </p:spPr>
        <p:txBody>
          <a:bodyPr wrap="square" rtlCol="0">
            <a:spAutoFit/>
          </a:bodyPr>
          <a:lstStyle/>
          <a:p>
            <a:pPr lvl="0" algn="ctr" rtl="1"/>
            <a:r>
              <a:rPr lang="ar-EG" sz="2400" b="1" dirty="0" smtClean="0">
                <a:latin typeface="Calibri" panose="020F0502020204030204" pitchFamily="34" charset="0"/>
                <a:cs typeface="Calibri" panose="020F0502020204030204" pitchFamily="34" charset="0"/>
              </a:rPr>
              <a:t>3.تاثير </a:t>
            </a:r>
            <a:r>
              <a:rPr lang="ar-EG" sz="2400" b="1" dirty="0">
                <a:latin typeface="Calibri" panose="020F0502020204030204" pitchFamily="34" charset="0"/>
                <a:cs typeface="Calibri" panose="020F0502020204030204" pitchFamily="34" charset="0"/>
              </a:rPr>
              <a:t>تحليل بيانات التسويق على الاتصالات التسويقية  </a:t>
            </a:r>
            <a:r>
              <a:rPr lang="ar-EG" sz="3200" b="1" dirty="0" smtClean="0"/>
              <a:t>:</a:t>
            </a:r>
            <a:endParaRPr lang="en-US" sz="3200" b="1" dirty="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3" name="TextBox 2">
            <a:extLst>
              <a:ext uri="{FF2B5EF4-FFF2-40B4-BE49-F238E27FC236}">
                <a16:creationId xmlns="" xmlns:a16="http://schemas.microsoft.com/office/drawing/2014/main" id="{7873E335-FE9D-2123-68FC-A451498FA8C2}"/>
              </a:ext>
            </a:extLst>
          </p:cNvPr>
          <p:cNvSpPr txBox="1"/>
          <p:nvPr/>
        </p:nvSpPr>
        <p:spPr>
          <a:xfrm>
            <a:off x="1789514" y="2152370"/>
            <a:ext cx="8299366" cy="523220"/>
          </a:xfrm>
          <a:prstGeom prst="rect">
            <a:avLst/>
          </a:prstGeom>
          <a:noFill/>
        </p:spPr>
        <p:txBody>
          <a:bodyPr wrap="square" rtlCol="0">
            <a:spAutoFit/>
          </a:bodyPr>
          <a:lstStyle/>
          <a:p>
            <a:pPr lvl="0" algn="just" rtl="1"/>
            <a:r>
              <a:rPr lang="ar-EG" sz="2800" dirty="0" smtClean="0"/>
              <a:t>.</a:t>
            </a:r>
            <a:endParaRPr lang="en-MY" sz="2800" b="1" u="sng" dirty="0"/>
          </a:p>
        </p:txBody>
      </p:sp>
      <p:graphicFrame>
        <p:nvGraphicFramePr>
          <p:cNvPr id="6" name="Diagram 5"/>
          <p:cNvGraphicFramePr/>
          <p:nvPr>
            <p:extLst>
              <p:ext uri="{D42A27DB-BD31-4B8C-83A1-F6EECF244321}">
                <p14:modId xmlns:p14="http://schemas.microsoft.com/office/powerpoint/2010/main" val="2556024774"/>
              </p:ext>
            </p:extLst>
          </p:nvPr>
        </p:nvGraphicFramePr>
        <p:xfrm>
          <a:off x="2032000" y="2152369"/>
          <a:ext cx="6837680" cy="309019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 name="Picture 1"/>
          <p:cNvPicPr>
            <a:picLocks noChangeAspect="1"/>
          </p:cNvPicPr>
          <p:nvPr/>
        </p:nvPicPr>
        <p:blipFill>
          <a:blip r:embed="rId8"/>
          <a:stretch>
            <a:fillRect/>
          </a:stretch>
        </p:blipFill>
        <p:spPr>
          <a:xfrm>
            <a:off x="8758236" y="3200864"/>
            <a:ext cx="2390775" cy="1150231"/>
          </a:xfrm>
          <a:prstGeom prst="rect">
            <a:avLst/>
          </a:prstGeom>
        </p:spPr>
      </p:pic>
    </p:spTree>
    <p:extLst>
      <p:ext uri="{BB962C8B-B14F-4D97-AF65-F5344CB8AC3E}">
        <p14:creationId xmlns:p14="http://schemas.microsoft.com/office/powerpoint/2010/main" val="86436662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1333002" y="1765119"/>
            <a:ext cx="9075918" cy="1815882"/>
          </a:xfrm>
          <a:prstGeom prst="rect">
            <a:avLst/>
          </a:prstGeom>
          <a:noFill/>
        </p:spPr>
        <p:txBody>
          <a:bodyPr wrap="square" rtlCol="0">
            <a:spAutoFit/>
          </a:bodyPr>
          <a:lstStyle/>
          <a:p>
            <a:pPr lvl="0" algn="ctr" rtl="1"/>
            <a:r>
              <a:rPr lang="ar-EG" sz="2400" b="1" dirty="0">
                <a:latin typeface="Calibri" panose="020F0502020204030204" pitchFamily="34" charset="0"/>
                <a:cs typeface="Calibri" panose="020F0502020204030204" pitchFamily="34" charset="0"/>
              </a:rPr>
              <a:t>4.كيف </a:t>
            </a:r>
            <a:r>
              <a:rPr lang="ar-EG" sz="2400" b="1" dirty="0" smtClean="0">
                <a:latin typeface="Calibri" panose="020F0502020204030204" pitchFamily="34" charset="0"/>
                <a:cs typeface="Calibri" panose="020F0502020204030204" pitchFamily="34" charset="0"/>
              </a:rPr>
              <a:t>نستخدم </a:t>
            </a:r>
            <a:r>
              <a:rPr lang="ar-EG" sz="2400" b="1" dirty="0">
                <a:latin typeface="Calibri" panose="020F0502020204030204" pitchFamily="34" charset="0"/>
                <a:cs typeface="Calibri" panose="020F0502020204030204" pitchFamily="34" charset="0"/>
              </a:rPr>
              <a:t>تحليلات بيانات التسويق لتحسين أدوات الاتصال التسويقي؟:</a:t>
            </a:r>
          </a:p>
          <a:p>
            <a:pPr lvl="0" algn="ctr" rtl="1"/>
            <a:endParaRPr lang="ar-EG" sz="2800" b="1" dirty="0">
              <a:latin typeface="Microsoft Uighur" panose="02000000000000000000" pitchFamily="2" charset="-78"/>
            </a:endParaRPr>
          </a:p>
          <a:p>
            <a:pPr lvl="0" algn="r" rtl="1"/>
            <a:endParaRPr lang="en-US" sz="2800" b="1" dirty="0">
              <a:latin typeface="Microsoft Uighur" panose="02000000000000000000" pitchFamily="2" charset="-78"/>
            </a:endParaRPr>
          </a:p>
          <a:p>
            <a:pPr algn="r" rtl="1"/>
            <a:endParaRPr lang="en-US" sz="2800" dirty="0">
              <a:latin typeface="Microsoft Uighur" panose="02000000000000000000" pitchFamily="2" charset="-78"/>
            </a:endParaRPr>
          </a:p>
        </p:txBody>
      </p:sp>
      <p:graphicFrame>
        <p:nvGraphicFramePr>
          <p:cNvPr id="4" name="Table 3"/>
          <p:cNvGraphicFramePr>
            <a:graphicFrameLocks noGrp="1"/>
          </p:cNvGraphicFramePr>
          <p:nvPr>
            <p:extLst>
              <p:ext uri="{D42A27DB-BD31-4B8C-83A1-F6EECF244321}">
                <p14:modId xmlns:p14="http://schemas.microsoft.com/office/powerpoint/2010/main" val="1463612822"/>
              </p:ext>
            </p:extLst>
          </p:nvPr>
        </p:nvGraphicFramePr>
        <p:xfrm>
          <a:off x="1584960" y="2232212"/>
          <a:ext cx="8823960" cy="2966720"/>
        </p:xfrm>
        <a:graphic>
          <a:graphicData uri="http://schemas.openxmlformats.org/drawingml/2006/table">
            <a:tbl>
              <a:tblPr firstRow="1" bandRow="1">
                <a:tableStyleId>{5C22544A-7EE6-4342-B048-85BDC9FD1C3A}</a:tableStyleId>
              </a:tblPr>
              <a:tblGrid>
                <a:gridCol w="7605151"/>
                <a:gridCol w="1218809"/>
              </a:tblGrid>
              <a:tr h="370840">
                <a:tc>
                  <a:txBody>
                    <a:bodyPr/>
                    <a:lstStyle/>
                    <a:p>
                      <a:endParaRPr lang="en-MY" dirty="0"/>
                    </a:p>
                  </a:txBody>
                  <a:tcPr/>
                </a:tc>
                <a:tc>
                  <a:txBody>
                    <a:bodyPr/>
                    <a:lstStyle/>
                    <a:p>
                      <a:endParaRPr lang="en-MY" dirty="0"/>
                    </a:p>
                  </a:txBody>
                  <a:tcPr/>
                </a:tc>
              </a:tr>
              <a:tr h="370840">
                <a:tc>
                  <a:txBody>
                    <a:bodyPr/>
                    <a:lstStyle/>
                    <a:p>
                      <a:pPr algn="r"/>
                      <a:r>
                        <a:rPr lang="ar-EG" sz="1600" kern="1200" dirty="0" smtClean="0">
                          <a:solidFill>
                            <a:schemeClr val="tx1"/>
                          </a:solidFill>
                          <a:latin typeface="Calibri" panose="020F0502020204030204" pitchFamily="34" charset="0"/>
                          <a:ea typeface="+mn-ea"/>
                          <a:cs typeface="Calibri" panose="020F0502020204030204" pitchFamily="34" charset="0"/>
                        </a:rPr>
                        <a:t> إذا كنت تريد زيادة معدل فتح البريد الإلكتروني الخاص بك، فأنت بحاجة إلى تحديد  العوامل التي تؤثر عليه، مثل سطر الموضوع واسم المرسل والتوقيت.</a:t>
                      </a:r>
                      <a:endParaRPr lang="en-MY" sz="1600" kern="1200" dirty="0">
                        <a:solidFill>
                          <a:schemeClr val="tx1"/>
                        </a:solidFill>
                        <a:latin typeface="Calibri" panose="020F0502020204030204" pitchFamily="34" charset="0"/>
                        <a:ea typeface="+mn-ea"/>
                        <a:cs typeface="Calibri" panose="020F0502020204030204" pitchFamily="34" charset="0"/>
                      </a:endParaRPr>
                    </a:p>
                  </a:txBody>
                  <a:tcPr/>
                </a:tc>
                <a:tc>
                  <a:txBody>
                    <a:bodyPr/>
                    <a:lstStyle/>
                    <a:p>
                      <a:pPr algn="r"/>
                      <a:r>
                        <a:rPr lang="ar-EG" sz="1600" kern="1200" dirty="0" smtClean="0">
                          <a:solidFill>
                            <a:schemeClr val="tx1"/>
                          </a:solidFill>
                          <a:latin typeface="Calibri" panose="020F0502020204030204" pitchFamily="34" charset="0"/>
                          <a:ea typeface="+mn-ea"/>
                          <a:cs typeface="Calibri" panose="020F0502020204030204" pitchFamily="34" charset="0"/>
                        </a:rPr>
                        <a:t>تحديد الهدف </a:t>
                      </a:r>
                      <a:endParaRPr lang="en-MY" sz="1600" kern="1200" dirty="0">
                        <a:solidFill>
                          <a:schemeClr val="tx1"/>
                        </a:solidFill>
                        <a:latin typeface="Calibri" panose="020F0502020204030204" pitchFamily="34" charset="0"/>
                        <a:ea typeface="+mn-ea"/>
                        <a:cs typeface="Calibri" panose="020F0502020204030204" pitchFamily="34" charset="0"/>
                      </a:endParaRPr>
                    </a:p>
                  </a:txBody>
                  <a:tcPr/>
                </a:tc>
              </a:tr>
              <a:tr h="370840">
                <a:tc>
                  <a:txBody>
                    <a:bodyPr/>
                    <a:lstStyle/>
                    <a:p>
                      <a:pPr algn="r" rtl="1"/>
                      <a:r>
                        <a:rPr lang="ar-EG" sz="1600" kern="1200" dirty="0" smtClean="0">
                          <a:solidFill>
                            <a:schemeClr val="tx1"/>
                          </a:solidFill>
                          <a:latin typeface="Calibri" panose="020F0502020204030204" pitchFamily="34" charset="0"/>
                          <a:ea typeface="+mn-ea"/>
                          <a:cs typeface="Calibri" panose="020F0502020204030204" pitchFamily="34" charset="0"/>
                        </a:rPr>
                        <a:t>جمع البيانات ودمجها من مصادر مختلفة، مثل موقع الويب الخاص بك. يمكنك استخدام أدوات مثل </a:t>
                      </a:r>
                      <a:r>
                        <a:rPr lang="en-MY" sz="1600" kern="1200" dirty="0" smtClean="0">
                          <a:solidFill>
                            <a:schemeClr val="tx1"/>
                          </a:solidFill>
                          <a:latin typeface="Calibri" panose="020F0502020204030204" pitchFamily="34" charset="0"/>
                          <a:ea typeface="+mn-ea"/>
                          <a:cs typeface="Calibri" panose="020F0502020204030204" pitchFamily="34" charset="0"/>
                        </a:rPr>
                        <a:t>Google Analytics </a:t>
                      </a:r>
                      <a:r>
                        <a:rPr lang="ar-EG" sz="1600" kern="1200" dirty="0" smtClean="0">
                          <a:solidFill>
                            <a:schemeClr val="tx1"/>
                          </a:solidFill>
                          <a:latin typeface="Calibri" panose="020F0502020204030204" pitchFamily="34" charset="0"/>
                          <a:ea typeface="+mn-ea"/>
                          <a:cs typeface="Calibri" panose="020F0502020204030204" pitchFamily="34" charset="0"/>
                        </a:rPr>
                        <a:t>أو </a:t>
                      </a:r>
                      <a:r>
                        <a:rPr lang="en-MY" sz="1600" kern="1200" dirty="0" smtClean="0">
                          <a:solidFill>
                            <a:schemeClr val="tx1"/>
                          </a:solidFill>
                          <a:latin typeface="Calibri" panose="020F0502020204030204" pitchFamily="34" charset="0"/>
                          <a:ea typeface="+mn-ea"/>
                          <a:cs typeface="Calibri" panose="020F0502020204030204" pitchFamily="34" charset="0"/>
                        </a:rPr>
                        <a:t>Facebook Insights </a:t>
                      </a:r>
                      <a:r>
                        <a:rPr lang="ar-EG" sz="1600" kern="1200" dirty="0" smtClean="0">
                          <a:solidFill>
                            <a:schemeClr val="tx1"/>
                          </a:solidFill>
                          <a:latin typeface="Calibri" panose="020F0502020204030204" pitchFamily="34" charset="0"/>
                          <a:ea typeface="+mn-ea"/>
                          <a:cs typeface="Calibri" panose="020F0502020204030204" pitchFamily="34" charset="0"/>
                        </a:rPr>
                        <a:t>أو </a:t>
                      </a:r>
                      <a:r>
                        <a:rPr lang="en-MY" sz="1600" kern="1200" dirty="0" err="1" smtClean="0">
                          <a:solidFill>
                            <a:schemeClr val="tx1"/>
                          </a:solidFill>
                          <a:latin typeface="Calibri" panose="020F0502020204030204" pitchFamily="34" charset="0"/>
                          <a:ea typeface="+mn-ea"/>
                          <a:cs typeface="Calibri" panose="020F0502020204030204" pitchFamily="34" charset="0"/>
                        </a:rPr>
                        <a:t>Mailchimp</a:t>
                      </a:r>
                      <a:r>
                        <a:rPr lang="en-MY" sz="1600" kern="1200" dirty="0" smtClean="0">
                          <a:solidFill>
                            <a:schemeClr val="tx1"/>
                          </a:solidFill>
                          <a:latin typeface="Calibri" panose="020F0502020204030204" pitchFamily="34" charset="0"/>
                          <a:ea typeface="+mn-ea"/>
                          <a:cs typeface="Calibri" panose="020F0502020204030204" pitchFamily="34" charset="0"/>
                        </a:rPr>
                        <a:t> </a:t>
                      </a:r>
                      <a:r>
                        <a:rPr lang="ar-EG" sz="1600" kern="1200" dirty="0" smtClean="0">
                          <a:solidFill>
                            <a:schemeClr val="tx1"/>
                          </a:solidFill>
                          <a:latin typeface="Calibri" panose="020F0502020204030204" pitchFamily="34" charset="0"/>
                          <a:ea typeface="+mn-ea"/>
                          <a:cs typeface="Calibri" panose="020F0502020204030204" pitchFamily="34" charset="0"/>
                        </a:rPr>
                        <a:t>أو </a:t>
                      </a:r>
                      <a:r>
                        <a:rPr lang="en-MY" sz="1600" kern="1200" dirty="0" err="1" smtClean="0">
                          <a:solidFill>
                            <a:schemeClr val="tx1"/>
                          </a:solidFill>
                          <a:latin typeface="Calibri" panose="020F0502020204030204" pitchFamily="34" charset="0"/>
                          <a:ea typeface="+mn-ea"/>
                          <a:cs typeface="Calibri" panose="020F0502020204030204" pitchFamily="34" charset="0"/>
                        </a:rPr>
                        <a:t>HubSpot</a:t>
                      </a:r>
                      <a:r>
                        <a:rPr lang="en-MY" sz="1600" kern="1200" dirty="0" smtClean="0">
                          <a:solidFill>
                            <a:schemeClr val="tx1"/>
                          </a:solidFill>
                          <a:latin typeface="Calibri" panose="020F0502020204030204" pitchFamily="34" charset="0"/>
                          <a:ea typeface="+mn-ea"/>
                          <a:cs typeface="Calibri" panose="020F0502020204030204" pitchFamily="34" charset="0"/>
                        </a:rPr>
                        <a:t> </a:t>
                      </a:r>
                      <a:r>
                        <a:rPr lang="ar-EG" sz="1600" kern="1200" dirty="0" smtClean="0">
                          <a:solidFill>
                            <a:schemeClr val="tx1"/>
                          </a:solidFill>
                          <a:latin typeface="Calibri" panose="020F0502020204030204" pitchFamily="34" charset="0"/>
                          <a:ea typeface="+mn-ea"/>
                          <a:cs typeface="Calibri" panose="020F0502020204030204" pitchFamily="34" charset="0"/>
                        </a:rPr>
                        <a:t>لتتبع أداء اتصالاتك التسويقية وإعداد التقارير عنه</a:t>
                      </a:r>
                      <a:endParaRPr lang="en-MY" sz="1600" kern="1200" dirty="0">
                        <a:solidFill>
                          <a:schemeClr val="tx1"/>
                        </a:solidFill>
                        <a:latin typeface="Calibri" panose="020F0502020204030204" pitchFamily="34" charset="0"/>
                        <a:ea typeface="+mn-ea"/>
                        <a:cs typeface="Calibri" panose="020F0502020204030204" pitchFamily="34" charset="0"/>
                      </a:endParaRPr>
                    </a:p>
                  </a:txBody>
                  <a:tcPr/>
                </a:tc>
                <a:tc>
                  <a:txBody>
                    <a:bodyPr/>
                    <a:lstStyle/>
                    <a:p>
                      <a:pPr algn="r"/>
                      <a:r>
                        <a:rPr lang="ar-EG" sz="1600" kern="1200" dirty="0" smtClean="0">
                          <a:solidFill>
                            <a:schemeClr val="tx1"/>
                          </a:solidFill>
                          <a:latin typeface="Calibri" panose="020F0502020204030204" pitchFamily="34" charset="0"/>
                          <a:ea typeface="+mn-ea"/>
                          <a:cs typeface="Calibri" panose="020F0502020204030204" pitchFamily="34" charset="0"/>
                        </a:rPr>
                        <a:t>جمع البيانات ودمجها </a:t>
                      </a:r>
                      <a:endParaRPr lang="en-MY" sz="1600" kern="1200" dirty="0">
                        <a:solidFill>
                          <a:schemeClr val="tx1"/>
                        </a:solidFill>
                        <a:latin typeface="Calibri" panose="020F0502020204030204" pitchFamily="34" charset="0"/>
                        <a:ea typeface="+mn-ea"/>
                        <a:cs typeface="Calibri" panose="020F0502020204030204" pitchFamily="34" charset="0"/>
                      </a:endParaRPr>
                    </a:p>
                  </a:txBody>
                  <a:tcPr/>
                </a:tc>
              </a:tr>
              <a:tr h="370840">
                <a:tc>
                  <a:txBody>
                    <a:bodyPr/>
                    <a:lstStyle/>
                    <a:p>
                      <a:pPr algn="r"/>
                      <a:r>
                        <a:rPr lang="ar-EG" sz="1600" kern="1200" dirty="0" smtClean="0">
                          <a:solidFill>
                            <a:schemeClr val="tx1"/>
                          </a:solidFill>
                          <a:latin typeface="Calibri" panose="020F0502020204030204" pitchFamily="34" charset="0"/>
                          <a:ea typeface="+mn-ea"/>
                          <a:cs typeface="Calibri" panose="020F0502020204030204" pitchFamily="34" charset="0"/>
                        </a:rPr>
                        <a:t>استنادًا إلى تحليل البيانات وتفسيرها، تحتاج إلى تنفيذ التغييرات وتحسينها على أدوات الاتصال التسويقي لتحقيق أهدافك ومقاييسك. يمكنك استخدام أدوات مثل </a:t>
                      </a:r>
                      <a:r>
                        <a:rPr lang="en-MY" sz="1600" kern="1200" dirty="0" err="1" smtClean="0">
                          <a:solidFill>
                            <a:schemeClr val="tx1"/>
                          </a:solidFill>
                          <a:latin typeface="Calibri" panose="020F0502020204030204" pitchFamily="34" charset="0"/>
                          <a:ea typeface="+mn-ea"/>
                          <a:cs typeface="Calibri" panose="020F0502020204030204" pitchFamily="34" charset="0"/>
                        </a:rPr>
                        <a:t>WordPress</a:t>
                      </a:r>
                      <a:r>
                        <a:rPr lang="en-MY" sz="1600" kern="1200" dirty="0" smtClean="0">
                          <a:solidFill>
                            <a:schemeClr val="tx1"/>
                          </a:solidFill>
                          <a:latin typeface="Calibri" panose="020F0502020204030204" pitchFamily="34" charset="0"/>
                          <a:ea typeface="+mn-ea"/>
                          <a:cs typeface="Calibri" panose="020F0502020204030204" pitchFamily="34" charset="0"/>
                        </a:rPr>
                        <a:t> </a:t>
                      </a:r>
                      <a:r>
                        <a:rPr lang="ar-EG" sz="1600" kern="1200" dirty="0" smtClean="0">
                          <a:solidFill>
                            <a:schemeClr val="tx1"/>
                          </a:solidFill>
                          <a:latin typeface="Calibri" panose="020F0502020204030204" pitchFamily="34" charset="0"/>
                          <a:ea typeface="+mn-ea"/>
                          <a:cs typeface="Calibri" panose="020F0502020204030204" pitchFamily="34" charset="0"/>
                        </a:rPr>
                        <a:t>أو </a:t>
                      </a:r>
                      <a:r>
                        <a:rPr lang="en-MY" sz="1600" kern="1200" dirty="0" err="1" smtClean="0">
                          <a:solidFill>
                            <a:schemeClr val="tx1"/>
                          </a:solidFill>
                          <a:latin typeface="Calibri" panose="020F0502020204030204" pitchFamily="34" charset="0"/>
                          <a:ea typeface="+mn-ea"/>
                          <a:cs typeface="Calibri" panose="020F0502020204030204" pitchFamily="34" charset="0"/>
                        </a:rPr>
                        <a:t>Canva</a:t>
                      </a:r>
                      <a:r>
                        <a:rPr lang="en-MY" sz="1600" kern="1200" dirty="0" smtClean="0">
                          <a:solidFill>
                            <a:schemeClr val="tx1"/>
                          </a:solidFill>
                          <a:latin typeface="Calibri" panose="020F0502020204030204" pitchFamily="34" charset="0"/>
                          <a:ea typeface="+mn-ea"/>
                          <a:cs typeface="Calibri" panose="020F0502020204030204" pitchFamily="34" charset="0"/>
                        </a:rPr>
                        <a:t> </a:t>
                      </a:r>
                      <a:r>
                        <a:rPr lang="ar-EG" sz="1600" kern="1200" dirty="0" smtClean="0">
                          <a:solidFill>
                            <a:schemeClr val="tx1"/>
                          </a:solidFill>
                          <a:latin typeface="Calibri" panose="020F0502020204030204" pitchFamily="34" charset="0"/>
                          <a:ea typeface="+mn-ea"/>
                          <a:cs typeface="Calibri" panose="020F0502020204030204" pitchFamily="34" charset="0"/>
                        </a:rPr>
                        <a:t>أو </a:t>
                      </a:r>
                      <a:r>
                        <a:rPr lang="en-MY" sz="1600" kern="1200" dirty="0" err="1" smtClean="0">
                          <a:solidFill>
                            <a:schemeClr val="tx1"/>
                          </a:solidFill>
                          <a:latin typeface="Calibri" panose="020F0502020204030204" pitchFamily="34" charset="0"/>
                          <a:ea typeface="+mn-ea"/>
                          <a:cs typeface="Calibri" panose="020F0502020204030204" pitchFamily="34" charset="0"/>
                        </a:rPr>
                        <a:t>Hootsuite</a:t>
                      </a:r>
                      <a:r>
                        <a:rPr lang="en-MY" sz="1600" kern="1200" dirty="0" smtClean="0">
                          <a:solidFill>
                            <a:schemeClr val="tx1"/>
                          </a:solidFill>
                          <a:latin typeface="Calibri" panose="020F0502020204030204" pitchFamily="34" charset="0"/>
                          <a:ea typeface="+mn-ea"/>
                          <a:cs typeface="Calibri" panose="020F0502020204030204" pitchFamily="34" charset="0"/>
                        </a:rPr>
                        <a:t> </a:t>
                      </a:r>
                      <a:r>
                        <a:rPr lang="ar-EG" sz="1600" kern="1200" dirty="0" smtClean="0">
                          <a:solidFill>
                            <a:schemeClr val="tx1"/>
                          </a:solidFill>
                          <a:latin typeface="Calibri" panose="020F0502020204030204" pitchFamily="34" charset="0"/>
                          <a:ea typeface="+mn-ea"/>
                          <a:cs typeface="Calibri" panose="020F0502020204030204" pitchFamily="34" charset="0"/>
                        </a:rPr>
                        <a:t>لإنشاء وتحديث أدوات الاتصال الخاصة بك على الويب والمحتوى ووسائل التواصل الاجتماعي.</a:t>
                      </a:r>
                      <a:endParaRPr lang="en-MY" sz="1600" kern="1200" dirty="0">
                        <a:solidFill>
                          <a:schemeClr val="tx1"/>
                        </a:solidFill>
                        <a:latin typeface="Calibri" panose="020F0502020204030204" pitchFamily="34" charset="0"/>
                        <a:ea typeface="+mn-ea"/>
                        <a:cs typeface="Calibri" panose="020F0502020204030204" pitchFamily="34" charset="0"/>
                      </a:endParaRPr>
                    </a:p>
                  </a:txBody>
                  <a:tcPr/>
                </a:tc>
                <a:tc>
                  <a:txBody>
                    <a:bodyPr/>
                    <a:lstStyle/>
                    <a:p>
                      <a:pPr algn="r"/>
                      <a:r>
                        <a:rPr lang="ar-EG" sz="1600" kern="1200" dirty="0" smtClean="0">
                          <a:solidFill>
                            <a:schemeClr val="tx1"/>
                          </a:solidFill>
                          <a:latin typeface="Calibri" panose="020F0502020204030204" pitchFamily="34" charset="0"/>
                          <a:ea typeface="+mn-ea"/>
                          <a:cs typeface="Calibri" panose="020F0502020204030204" pitchFamily="34" charset="0"/>
                        </a:rPr>
                        <a:t>تنفيذ التغييرات وتحسينها </a:t>
                      </a:r>
                      <a:endParaRPr lang="en-MY" sz="1600" kern="1200" dirty="0">
                        <a:solidFill>
                          <a:schemeClr val="tx1"/>
                        </a:solidFill>
                        <a:latin typeface="Calibri" panose="020F0502020204030204" pitchFamily="34" charset="0"/>
                        <a:ea typeface="+mn-ea"/>
                        <a:cs typeface="Calibri" panose="020F0502020204030204" pitchFamily="34" charset="0"/>
                      </a:endParaRPr>
                    </a:p>
                  </a:txBody>
                  <a:tcPr/>
                </a:tc>
              </a:tr>
              <a:tr h="370840">
                <a:tc>
                  <a:txBody>
                    <a:bodyPr/>
                    <a:lstStyle/>
                    <a:p>
                      <a:pPr algn="r"/>
                      <a:r>
                        <a:rPr lang="ar-EG" sz="1600" kern="1200" dirty="0" smtClean="0">
                          <a:solidFill>
                            <a:schemeClr val="tx1"/>
                          </a:solidFill>
                          <a:latin typeface="Calibri" panose="020F0502020204030204" pitchFamily="34" charset="0"/>
                          <a:ea typeface="+mn-ea"/>
                          <a:cs typeface="Calibri" panose="020F0502020204030204" pitchFamily="34" charset="0"/>
                        </a:rPr>
                        <a:t>، تحتاج إلى التعلم والتكرار من بياناتك وتحليلاتك لتحسين أدوات الاتصال التسويقي لديك </a:t>
                      </a:r>
                      <a:r>
                        <a:rPr lang="ar-EG" sz="1600" kern="1200" dirty="0" smtClean="0">
                          <a:solidFill>
                            <a:schemeClr val="tx1"/>
                          </a:solidFill>
                          <a:latin typeface="Calibri" panose="020F0502020204030204" pitchFamily="34" charset="0"/>
                          <a:ea typeface="+mn-ea"/>
                          <a:cs typeface="Calibri" panose="020F0502020204030204" pitchFamily="34" charset="0"/>
                        </a:rPr>
                        <a:t>باستمرار.</a:t>
                      </a:r>
                      <a:endParaRPr lang="en-MY" sz="1600" kern="1200" dirty="0">
                        <a:solidFill>
                          <a:schemeClr val="tx1"/>
                        </a:solidFill>
                        <a:latin typeface="Calibri" panose="020F0502020204030204" pitchFamily="34" charset="0"/>
                        <a:ea typeface="+mn-ea"/>
                        <a:cs typeface="Calibri" panose="020F0502020204030204" pitchFamily="34" charset="0"/>
                      </a:endParaRPr>
                    </a:p>
                  </a:txBody>
                  <a:tcPr/>
                </a:tc>
                <a:tc>
                  <a:txBody>
                    <a:bodyPr/>
                    <a:lstStyle/>
                    <a:p>
                      <a:pPr algn="r"/>
                      <a:r>
                        <a:rPr lang="ar-EG" sz="1600" kern="1200" dirty="0" smtClean="0">
                          <a:solidFill>
                            <a:schemeClr val="tx1"/>
                          </a:solidFill>
                          <a:latin typeface="Calibri" panose="020F0502020204030204" pitchFamily="34" charset="0"/>
                          <a:ea typeface="+mn-ea"/>
                          <a:cs typeface="Calibri" panose="020F0502020204030204" pitchFamily="34" charset="0"/>
                        </a:rPr>
                        <a:t>التعلم والتكرار</a:t>
                      </a:r>
                      <a:endParaRPr lang="en-MY" sz="1600" kern="1200" dirty="0">
                        <a:solidFill>
                          <a:schemeClr val="tx1"/>
                        </a:solidFill>
                        <a:latin typeface="Calibri" panose="020F0502020204030204" pitchFamily="34" charset="0"/>
                        <a:ea typeface="+mn-ea"/>
                        <a:cs typeface="Calibri" panose="020F0502020204030204" pitchFamily="34" charset="0"/>
                      </a:endParaRPr>
                    </a:p>
                  </a:txBody>
                  <a:tcPr/>
                </a:tc>
              </a:tr>
            </a:tbl>
          </a:graphicData>
        </a:graphic>
      </p:graphicFrame>
    </p:spTree>
    <p:extLst>
      <p:ext uri="{BB962C8B-B14F-4D97-AF65-F5344CB8AC3E}">
        <p14:creationId xmlns:p14="http://schemas.microsoft.com/office/powerpoint/2010/main" val="396103407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smtClean="0">
                <a:solidFill>
                  <a:schemeClr val="bg1"/>
                </a:solidFill>
                <a:latin typeface="Alexandria" charset="0"/>
                <a:cs typeface="Alexandria" charset="0"/>
              </a:rPr>
              <a:t>الثانية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 xmlns:a16="http://schemas.microsoft.com/office/drawing/2014/main" id="{FF0FD337-6BE3-014B-6916-AFAF1FABB81E}"/>
              </a:ext>
            </a:extLst>
          </p:cNvPr>
          <p:cNvSpPr/>
          <p:nvPr/>
        </p:nvSpPr>
        <p:spPr>
          <a:xfrm>
            <a:off x="1127760" y="4884389"/>
            <a:ext cx="4747323" cy="2416687"/>
          </a:xfrm>
          <a:prstGeom prst="rect">
            <a:avLst/>
          </a:prstGeom>
          <a:noFill/>
        </p:spPr>
        <p:txBody>
          <a:bodyPr wrap="square">
            <a:spAutoFit/>
          </a:bodyPr>
          <a:lstStyle/>
          <a:p>
            <a:pPr algn="ctr">
              <a:lnSpc>
                <a:spcPct val="120000"/>
              </a:lnSpc>
            </a:pPr>
            <a:r>
              <a:rPr lang="ar-EG" sz="3200" b="1" dirty="0" smtClean="0">
                <a:latin typeface="Calibri" panose="020F0502020204030204" pitchFamily="34" charset="0"/>
                <a:cs typeface="Calibri" panose="020F0502020204030204" pitchFamily="34" charset="0"/>
              </a:rPr>
              <a:t>القياس</a:t>
            </a:r>
            <a:r>
              <a:rPr lang="en-US" sz="3200" b="1" dirty="0" smtClean="0">
                <a:latin typeface="Calibri" panose="020F0502020204030204" pitchFamily="34" charset="0"/>
                <a:cs typeface="Calibri" panose="020F0502020204030204" pitchFamily="34" charset="0"/>
              </a:rPr>
              <a:t> </a:t>
            </a:r>
          </a:p>
          <a:p>
            <a:pPr algn="ctr">
              <a:lnSpc>
                <a:spcPct val="120000"/>
              </a:lnSpc>
            </a:pPr>
            <a:r>
              <a:rPr lang="en-US" sz="3200" b="1" dirty="0" smtClean="0">
                <a:latin typeface="Calibri" panose="020F0502020204030204" pitchFamily="34" charset="0"/>
                <a:cs typeface="Calibri" panose="020F0502020204030204" pitchFamily="34" charset="0"/>
              </a:rPr>
              <a:t>Measurement  </a:t>
            </a:r>
          </a:p>
          <a:p>
            <a:pPr algn="ctr">
              <a:lnSpc>
                <a:spcPct val="120000"/>
              </a:lnSpc>
            </a:pPr>
            <a:r>
              <a:rPr lang="en-MY" sz="3200" dirty="0" smtClean="0">
                <a:hlinkClick r:id="rId4"/>
              </a:rPr>
              <a:t> </a:t>
            </a:r>
            <a:endParaRPr lang="en-MY" sz="3200" dirty="0">
              <a:hlinkClick r:id="rId4"/>
            </a:endParaRPr>
          </a:p>
          <a:p>
            <a:pPr algn="ctr">
              <a:lnSpc>
                <a:spcPct val="120000"/>
              </a:lnSpc>
            </a:pPr>
            <a:endParaRPr lang="en-US" sz="3200" b="1"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2093975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1814315" y="1631124"/>
            <a:ext cx="8466655" cy="1015663"/>
          </a:xfrm>
          <a:prstGeom prst="rect">
            <a:avLst/>
          </a:prstGeom>
          <a:noFill/>
        </p:spPr>
        <p:txBody>
          <a:bodyPr wrap="square" rtlCol="0">
            <a:spAutoFit/>
          </a:bodyPr>
          <a:lstStyle/>
          <a:p>
            <a:pPr lvl="0" algn="r" rtl="1"/>
            <a:r>
              <a:rPr lang="ar-EG" sz="3200" b="1" dirty="0" smtClean="0"/>
              <a:t>1</a:t>
            </a:r>
            <a:r>
              <a:rPr lang="ar-EG" sz="2400" b="1" dirty="0">
                <a:latin typeface="Calibri" panose="020F0502020204030204" pitchFamily="34" charset="0"/>
                <a:cs typeface="Calibri" panose="020F0502020204030204" pitchFamily="34" charset="0"/>
              </a:rPr>
              <a:t>. ما</a:t>
            </a:r>
            <a:r>
              <a:rPr lang="ar-JO" sz="2400" b="1" dirty="0">
                <a:latin typeface="Calibri" panose="020F0502020204030204" pitchFamily="34" charset="0"/>
                <a:cs typeface="Calibri" panose="020F0502020204030204" pitchFamily="34" charset="0"/>
              </a:rPr>
              <a:t> ا</a:t>
            </a:r>
            <a:r>
              <a:rPr lang="ar-EG" sz="2400" b="1" dirty="0">
                <a:latin typeface="Calibri" panose="020F0502020204030204" pitchFamily="34" charset="0"/>
                <a:cs typeface="Calibri" panose="020F0502020204030204" pitchFamily="34" charset="0"/>
              </a:rPr>
              <a:t>لمقصود </a:t>
            </a:r>
            <a:r>
              <a:rPr lang="ar-JO" sz="2400" b="1" dirty="0">
                <a:latin typeface="Calibri" panose="020F0502020204030204" pitchFamily="34" charset="0"/>
                <a:cs typeface="Calibri" panose="020F0502020204030204" pitchFamily="34" charset="0"/>
              </a:rPr>
              <a:t>ب</a:t>
            </a:r>
            <a:r>
              <a:rPr lang="ar-EG" sz="2400" b="1" dirty="0">
                <a:latin typeface="Calibri" panose="020F0502020204030204" pitchFamily="34" charset="0"/>
                <a:cs typeface="Calibri" panose="020F0502020204030204" pitchFamily="34" charset="0"/>
              </a:rPr>
              <a:t>مقاي</a:t>
            </a:r>
            <a:r>
              <a:rPr lang="ar-JO" sz="2400" b="1" dirty="0">
                <a:latin typeface="Calibri" panose="020F0502020204030204" pitchFamily="34" charset="0"/>
                <a:cs typeface="Calibri" panose="020F0502020204030204" pitchFamily="34" charset="0"/>
              </a:rPr>
              <a:t>ي</a:t>
            </a:r>
            <a:r>
              <a:rPr lang="ar-EG" sz="2400" b="1" dirty="0">
                <a:latin typeface="Calibri" panose="020F0502020204030204" pitchFamily="34" charset="0"/>
                <a:cs typeface="Calibri" panose="020F0502020204030204" pitchFamily="34" charset="0"/>
              </a:rPr>
              <a:t>س </a:t>
            </a:r>
            <a:r>
              <a:rPr lang="ar-EG" sz="2400" b="1" dirty="0" smtClean="0">
                <a:latin typeface="Calibri" panose="020F0502020204030204" pitchFamily="34" charset="0"/>
                <a:cs typeface="Calibri" panose="020F0502020204030204" pitchFamily="34" charset="0"/>
              </a:rPr>
              <a:t>التسويق </a:t>
            </a:r>
            <a:r>
              <a:rPr lang="en-MY" sz="2400" b="1" dirty="0">
                <a:latin typeface="Calibri" panose="020F0502020204030204" pitchFamily="34" charset="0"/>
                <a:cs typeface="Calibri" panose="020F0502020204030204" pitchFamily="34" charset="0"/>
              </a:rPr>
              <a:t>Metrics for Marketing</a:t>
            </a:r>
            <a:r>
              <a:rPr lang="ar-EG" sz="2400" b="1" dirty="0" smtClean="0">
                <a:latin typeface="Calibri" panose="020F0502020204030204" pitchFamily="34" charset="0"/>
                <a:cs typeface="Calibri" panose="020F0502020204030204" pitchFamily="34" charset="0"/>
              </a:rPr>
              <a:t> </a:t>
            </a:r>
            <a:r>
              <a:rPr lang="ar-EG" sz="3200" b="1" dirty="0"/>
              <a:t>: </a:t>
            </a:r>
            <a:endParaRPr lang="en-US" sz="3200" b="1" dirty="0">
              <a:latin typeface="Microsoft Uighur" panose="02000000000000000000" pitchFamily="2" charset="-78"/>
            </a:endParaRPr>
          </a:p>
          <a:p>
            <a:pPr algn="r" rtl="1"/>
            <a:endParaRPr lang="en-US" sz="2800" dirty="0">
              <a:latin typeface="Microsoft Uighur" panose="02000000000000000000" pitchFamily="2" charset="-78"/>
            </a:endParaRPr>
          </a:p>
        </p:txBody>
      </p:sp>
      <p:pic>
        <p:nvPicPr>
          <p:cNvPr id="2" name="Picture 1">
            <a:extLst>
              <a:ext uri="{FF2B5EF4-FFF2-40B4-BE49-F238E27FC236}">
                <a16:creationId xmlns="" xmlns:a16="http://schemas.microsoft.com/office/drawing/2014/main" id="{F9C65F96-7E46-51F3-3626-DE7ADC66DE5B}"/>
              </a:ext>
            </a:extLst>
          </p:cNvPr>
          <p:cNvPicPr>
            <a:picLocks noChangeAspect="1"/>
          </p:cNvPicPr>
          <p:nvPr/>
        </p:nvPicPr>
        <p:blipFill>
          <a:blip r:embed="rId3"/>
          <a:stretch>
            <a:fillRect/>
          </a:stretch>
        </p:blipFill>
        <p:spPr>
          <a:xfrm>
            <a:off x="-128136" y="3563962"/>
            <a:ext cx="1740207" cy="1622210"/>
          </a:xfrm>
          <a:prstGeom prst="rect">
            <a:avLst/>
          </a:prstGeom>
        </p:spPr>
      </p:pic>
      <p:sp>
        <p:nvSpPr>
          <p:cNvPr id="3" name="TextBox 2">
            <a:extLst>
              <a:ext uri="{FF2B5EF4-FFF2-40B4-BE49-F238E27FC236}">
                <a16:creationId xmlns="" xmlns:a16="http://schemas.microsoft.com/office/drawing/2014/main" id="{4E17B397-19E8-153F-BE0A-C74B1ECAF1D5}"/>
              </a:ext>
            </a:extLst>
          </p:cNvPr>
          <p:cNvSpPr txBox="1"/>
          <p:nvPr/>
        </p:nvSpPr>
        <p:spPr>
          <a:xfrm>
            <a:off x="2092925" y="2265805"/>
            <a:ext cx="7909433" cy="3139321"/>
          </a:xfrm>
          <a:prstGeom prst="rect">
            <a:avLst/>
          </a:prstGeom>
          <a:noFill/>
        </p:spPr>
        <p:txBody>
          <a:bodyPr wrap="square" rtlCol="0">
            <a:spAutoFit/>
          </a:bodyPr>
          <a:lstStyle/>
          <a:p>
            <a:pPr lvl="0" algn="just" rtl="1"/>
            <a:r>
              <a:rPr lang="ar-EG" sz="2000" dirty="0">
                <a:latin typeface="Calibri" panose="020F0502020204030204" pitchFamily="34" charset="0"/>
                <a:cs typeface="Calibri" panose="020F0502020204030204" pitchFamily="34" charset="0"/>
              </a:rPr>
              <a:t>تتطلب الشركات بشكل متزايد من أقسام التسويق تبرير إنفاقها. لذلك، مقاييس التسويق هي قيم قابلة للقياس يسعى فريق التسويق إلى تحقيقها خلال فترة زمنية محددة. </a:t>
            </a:r>
          </a:p>
          <a:p>
            <a:pPr lvl="0" algn="just" rtl="1"/>
            <a:r>
              <a:rPr lang="ar-EG" sz="2000" dirty="0">
                <a:latin typeface="Calibri" panose="020F0502020204030204" pitchFamily="34" charset="0"/>
                <a:cs typeface="Calibri" panose="020F0502020204030204" pitchFamily="34" charset="0"/>
              </a:rPr>
              <a:t>	على سبيل المثال،</a:t>
            </a:r>
            <a:endParaRPr lang="ar-JO" sz="2000" dirty="0">
              <a:latin typeface="Calibri" panose="020F0502020204030204" pitchFamily="34" charset="0"/>
              <a:cs typeface="Calibri" panose="020F0502020204030204" pitchFamily="34" charset="0"/>
            </a:endParaRPr>
          </a:p>
          <a:p>
            <a:pPr marL="342900" lvl="0" indent="-342900" algn="just" rtl="1">
              <a:buFont typeface="Arial" panose="020B0604020202020204" pitchFamily="34" charset="0"/>
              <a:buChar char="•"/>
            </a:pPr>
            <a:r>
              <a:rPr lang="ar-EG" dirty="0">
                <a:latin typeface="Calibri" panose="020F0502020204030204" pitchFamily="34" charset="0"/>
                <a:cs typeface="Calibri" panose="020F0502020204030204" pitchFamily="34" charset="0"/>
              </a:rPr>
              <a:t> ما هي أكثر </a:t>
            </a:r>
            <a:r>
              <a:rPr lang="ar-EG" b="1" dirty="0">
                <a:latin typeface="Calibri" panose="020F0502020204030204" pitchFamily="34" charset="0"/>
                <a:cs typeface="Calibri" panose="020F0502020204030204" pitchFamily="34" charset="0"/>
              </a:rPr>
              <a:t>المقاييس إقناعًا لحملات التسويق</a:t>
            </a:r>
            <a:r>
              <a:rPr lang="ar-EG" dirty="0">
                <a:latin typeface="Calibri" panose="020F0502020204030204" pitchFamily="34" charset="0"/>
                <a:cs typeface="Calibri" panose="020F0502020204030204" pitchFamily="34" charset="0"/>
              </a:rPr>
              <a:t>؟</a:t>
            </a:r>
            <a:endParaRPr lang="ar-JO" dirty="0">
              <a:latin typeface="Calibri" panose="020F0502020204030204" pitchFamily="34" charset="0"/>
              <a:cs typeface="Calibri" panose="020F0502020204030204" pitchFamily="34" charset="0"/>
            </a:endParaRPr>
          </a:p>
          <a:p>
            <a:pPr marL="342900" lvl="0" indent="-342900" algn="just" rtl="1">
              <a:buFont typeface="Arial" panose="020B0604020202020204" pitchFamily="34" charset="0"/>
              <a:buChar char="•"/>
            </a:pPr>
            <a:r>
              <a:rPr lang="ar-EG" dirty="0">
                <a:latin typeface="Calibri" panose="020F0502020204030204" pitchFamily="34" charset="0"/>
                <a:cs typeface="Calibri" panose="020F0502020204030204" pitchFamily="34" charset="0"/>
              </a:rPr>
              <a:t> هل تجتذب </a:t>
            </a:r>
            <a:r>
              <a:rPr lang="ar-EG" b="1" dirty="0">
                <a:latin typeface="Calibri" panose="020F0502020204030204" pitchFamily="34" charset="0"/>
                <a:cs typeface="Calibri" panose="020F0502020204030204" pitchFamily="34" charset="0"/>
              </a:rPr>
              <a:t>مواقع التجارة الإلكترونية الخاصة بالشركة </a:t>
            </a:r>
            <a:r>
              <a:rPr lang="ar-EG" u="sng" dirty="0">
                <a:latin typeface="Calibri" panose="020F0502020204030204" pitchFamily="34" charset="0"/>
                <a:cs typeface="Calibri" panose="020F0502020204030204" pitchFamily="34" charset="0"/>
              </a:rPr>
              <a:t>عددًا كافيًا من الزوار</a:t>
            </a:r>
            <a:r>
              <a:rPr lang="ar-EG" dirty="0">
                <a:latin typeface="Calibri" panose="020F0502020204030204" pitchFamily="34" charset="0"/>
                <a:cs typeface="Calibri" panose="020F0502020204030204" pitchFamily="34" charset="0"/>
              </a:rPr>
              <a:t>؟</a:t>
            </a:r>
            <a:endParaRPr lang="ar-JO" dirty="0">
              <a:latin typeface="Calibri" panose="020F0502020204030204" pitchFamily="34" charset="0"/>
              <a:cs typeface="Calibri" panose="020F0502020204030204" pitchFamily="34" charset="0"/>
            </a:endParaRPr>
          </a:p>
          <a:p>
            <a:pPr marL="342900" lvl="0" indent="-342900" algn="just" rtl="1">
              <a:buFont typeface="Arial" panose="020B0604020202020204" pitchFamily="34" charset="0"/>
              <a:buChar char="•"/>
            </a:pPr>
            <a:r>
              <a:rPr lang="ar-EG" u="sng" dirty="0">
                <a:latin typeface="Calibri" panose="020F0502020204030204" pitchFamily="34" charset="0"/>
                <a:cs typeface="Calibri" panose="020F0502020204030204" pitchFamily="34" charset="0"/>
              </a:rPr>
              <a:t>معدلات التحويل</a:t>
            </a:r>
            <a:r>
              <a:rPr lang="ar-EG" dirty="0">
                <a:latin typeface="Calibri" panose="020F0502020204030204" pitchFamily="34" charset="0"/>
                <a:cs typeface="Calibri" panose="020F0502020204030204" pitchFamily="34" charset="0"/>
              </a:rPr>
              <a:t>؟</a:t>
            </a:r>
          </a:p>
          <a:p>
            <a:pPr marL="342900" lvl="0" indent="-342900" algn="just" rtl="1">
              <a:buFont typeface="Arial" panose="020B0604020202020204" pitchFamily="34" charset="0"/>
              <a:buChar char="•"/>
            </a:pPr>
            <a:r>
              <a:rPr lang="ar-EG" dirty="0">
                <a:latin typeface="Calibri" panose="020F0502020204030204" pitchFamily="34" charset="0"/>
                <a:cs typeface="Calibri" panose="020F0502020204030204" pitchFamily="34" charset="0"/>
              </a:rPr>
              <a:t> ما هو </a:t>
            </a:r>
            <a:r>
              <a:rPr lang="ar-EG" u="sng" dirty="0">
                <a:latin typeface="Calibri" panose="020F0502020204030204" pitchFamily="34" charset="0"/>
                <a:cs typeface="Calibri" panose="020F0502020204030204" pitchFamily="34" charset="0"/>
              </a:rPr>
              <a:t>العائد الإجمالي على الاستثمار </a:t>
            </a:r>
            <a:r>
              <a:rPr lang="ar-EG" dirty="0">
                <a:latin typeface="Calibri" panose="020F0502020204030204" pitchFamily="34" charset="0"/>
                <a:cs typeface="Calibri" panose="020F0502020204030204" pitchFamily="34" charset="0"/>
              </a:rPr>
              <a:t>لميزانية التسويق الخاصة بالشركة؟ </a:t>
            </a:r>
            <a:endParaRPr lang="en-US" dirty="0">
              <a:latin typeface="Calibri" panose="020F0502020204030204" pitchFamily="34" charset="0"/>
              <a:cs typeface="Calibri" panose="020F0502020204030204" pitchFamily="34" charset="0"/>
            </a:endParaRPr>
          </a:p>
          <a:p>
            <a:pPr marL="342900" lvl="0" indent="-342900" algn="just" rtl="1">
              <a:buFont typeface="Arial" panose="020B0604020202020204" pitchFamily="34" charset="0"/>
              <a:buChar char="•"/>
            </a:pPr>
            <a:endParaRPr lang="ar-JO" dirty="0">
              <a:latin typeface="Calibri" panose="020F0502020204030204" pitchFamily="34" charset="0"/>
              <a:cs typeface="Calibri" panose="020F0502020204030204" pitchFamily="34" charset="0"/>
            </a:endParaRPr>
          </a:p>
          <a:p>
            <a:pPr marL="342900" lvl="0" indent="-342900" algn="just" rtl="1">
              <a:buFont typeface="Arial" panose="020B0604020202020204" pitchFamily="34" charset="0"/>
              <a:buChar char="•"/>
            </a:pPr>
            <a:r>
              <a:rPr lang="ar-EG" dirty="0">
                <a:latin typeface="Calibri" panose="020F0502020204030204" pitchFamily="34" charset="0"/>
                <a:cs typeface="Calibri" panose="020F0502020204030204" pitchFamily="34" charset="0"/>
              </a:rPr>
              <a:t>تنشأ هذه الأسئلة الصعبة في كل من بيئات الوسائط التقليدية والرقمية </a:t>
            </a:r>
            <a:r>
              <a:rPr lang="ar-EG" sz="2400" dirty="0">
                <a:solidFill>
                  <a:srgbClr val="C00000"/>
                </a:solidFill>
              </a:rPr>
              <a:t>.</a:t>
            </a:r>
          </a:p>
          <a:p>
            <a:pPr lvl="0" algn="just" rtl="1"/>
            <a:r>
              <a:rPr lang="ar-EG" sz="2400" dirty="0"/>
              <a:t>  </a:t>
            </a:r>
            <a:endParaRPr lang="en-MY" sz="2400" dirty="0"/>
          </a:p>
        </p:txBody>
      </p:sp>
    </p:spTree>
    <p:extLst>
      <p:ext uri="{BB962C8B-B14F-4D97-AF65-F5344CB8AC3E}">
        <p14:creationId xmlns:p14="http://schemas.microsoft.com/office/powerpoint/2010/main" val="154148459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1654556" y="1728000"/>
            <a:ext cx="8466655" cy="1015663"/>
          </a:xfrm>
          <a:prstGeom prst="rect">
            <a:avLst/>
          </a:prstGeom>
          <a:noFill/>
        </p:spPr>
        <p:txBody>
          <a:bodyPr wrap="square" rtlCol="0">
            <a:spAutoFit/>
          </a:bodyPr>
          <a:lstStyle/>
          <a:p>
            <a:pPr lvl="0" algn="r" rtl="1"/>
            <a:r>
              <a:rPr lang="ar-EG" sz="3200" b="1" dirty="0"/>
              <a:t>1</a:t>
            </a:r>
            <a:r>
              <a:rPr lang="ar-EG" sz="2400" b="1" dirty="0">
                <a:latin typeface="Calibri" panose="020F0502020204030204" pitchFamily="34" charset="0"/>
                <a:cs typeface="Calibri" panose="020F0502020204030204" pitchFamily="34" charset="0"/>
              </a:rPr>
              <a:t>. ما</a:t>
            </a:r>
            <a:r>
              <a:rPr lang="ar-JO" sz="2400" b="1" dirty="0">
                <a:latin typeface="Calibri" panose="020F0502020204030204" pitchFamily="34" charset="0"/>
                <a:cs typeface="Calibri" panose="020F0502020204030204" pitchFamily="34" charset="0"/>
              </a:rPr>
              <a:t> ا</a:t>
            </a:r>
            <a:r>
              <a:rPr lang="ar-EG" sz="2400" b="1" dirty="0">
                <a:latin typeface="Calibri" panose="020F0502020204030204" pitchFamily="34" charset="0"/>
                <a:cs typeface="Calibri" panose="020F0502020204030204" pitchFamily="34" charset="0"/>
              </a:rPr>
              <a:t>لمقصود </a:t>
            </a:r>
            <a:r>
              <a:rPr lang="ar-JO" sz="2400" b="1" dirty="0">
                <a:latin typeface="Calibri" panose="020F0502020204030204" pitchFamily="34" charset="0"/>
                <a:cs typeface="Calibri" panose="020F0502020204030204" pitchFamily="34" charset="0"/>
              </a:rPr>
              <a:t>ب</a:t>
            </a:r>
            <a:r>
              <a:rPr lang="ar-EG" sz="2400" b="1" dirty="0">
                <a:latin typeface="Calibri" panose="020F0502020204030204" pitchFamily="34" charset="0"/>
                <a:cs typeface="Calibri" panose="020F0502020204030204" pitchFamily="34" charset="0"/>
              </a:rPr>
              <a:t>مقاي</a:t>
            </a:r>
            <a:r>
              <a:rPr lang="ar-JO" sz="2400" b="1" dirty="0">
                <a:latin typeface="Calibri" panose="020F0502020204030204" pitchFamily="34" charset="0"/>
                <a:cs typeface="Calibri" panose="020F0502020204030204" pitchFamily="34" charset="0"/>
              </a:rPr>
              <a:t>ي</a:t>
            </a:r>
            <a:r>
              <a:rPr lang="ar-EG" sz="2400" b="1" dirty="0">
                <a:latin typeface="Calibri" panose="020F0502020204030204" pitchFamily="34" charset="0"/>
                <a:cs typeface="Calibri" panose="020F0502020204030204" pitchFamily="34" charset="0"/>
              </a:rPr>
              <a:t>س التسويق </a:t>
            </a:r>
            <a:r>
              <a:rPr lang="en-MY" sz="2400" b="1" dirty="0">
                <a:latin typeface="Calibri" panose="020F0502020204030204" pitchFamily="34" charset="0"/>
                <a:cs typeface="Calibri" panose="020F0502020204030204" pitchFamily="34" charset="0"/>
              </a:rPr>
              <a:t>Metrics for Marketing</a:t>
            </a:r>
            <a:r>
              <a:rPr lang="ar-EG" sz="2400" b="1" dirty="0">
                <a:latin typeface="Calibri" panose="020F0502020204030204" pitchFamily="34" charset="0"/>
                <a:cs typeface="Calibri" panose="020F0502020204030204" pitchFamily="34" charset="0"/>
              </a:rPr>
              <a:t> </a:t>
            </a:r>
            <a:r>
              <a:rPr lang="ar-EG" sz="3200" b="1" dirty="0"/>
              <a:t>: </a:t>
            </a:r>
            <a:endParaRPr lang="en-US" sz="3200" b="1" dirty="0">
              <a:latin typeface="Microsoft Uighur" panose="02000000000000000000" pitchFamily="2" charset="-78"/>
            </a:endParaRPr>
          </a:p>
          <a:p>
            <a:pPr algn="r" rtl="1"/>
            <a:endParaRPr lang="en-US" sz="2800" dirty="0">
              <a:latin typeface="Microsoft Uighur" panose="02000000000000000000" pitchFamily="2" charset="-78"/>
            </a:endParaRPr>
          </a:p>
        </p:txBody>
      </p:sp>
      <p:pic>
        <p:nvPicPr>
          <p:cNvPr id="2" name="Picture 1">
            <a:extLst>
              <a:ext uri="{FF2B5EF4-FFF2-40B4-BE49-F238E27FC236}">
                <a16:creationId xmlns="" xmlns:a16="http://schemas.microsoft.com/office/drawing/2014/main" id="{8A08B86A-D41F-967F-5DF7-40B288586A1C}"/>
              </a:ext>
            </a:extLst>
          </p:cNvPr>
          <p:cNvPicPr>
            <a:picLocks noChangeAspect="1"/>
          </p:cNvPicPr>
          <p:nvPr/>
        </p:nvPicPr>
        <p:blipFill>
          <a:blip r:embed="rId3"/>
          <a:stretch>
            <a:fillRect/>
          </a:stretch>
        </p:blipFill>
        <p:spPr>
          <a:xfrm>
            <a:off x="-231784" y="3081728"/>
            <a:ext cx="2129246" cy="1476556"/>
          </a:xfrm>
          <a:prstGeom prst="rect">
            <a:avLst/>
          </a:prstGeom>
        </p:spPr>
      </p:pic>
      <p:sp>
        <p:nvSpPr>
          <p:cNvPr id="3" name="TextBox 2">
            <a:extLst>
              <a:ext uri="{FF2B5EF4-FFF2-40B4-BE49-F238E27FC236}">
                <a16:creationId xmlns="" xmlns:a16="http://schemas.microsoft.com/office/drawing/2014/main" id="{B3CB04AD-8C63-01CF-047D-E932CCCD856C}"/>
              </a:ext>
            </a:extLst>
          </p:cNvPr>
          <p:cNvSpPr txBox="1"/>
          <p:nvPr/>
        </p:nvSpPr>
        <p:spPr>
          <a:xfrm>
            <a:off x="3086100" y="2446812"/>
            <a:ext cx="6457950" cy="3046988"/>
          </a:xfrm>
          <a:prstGeom prst="rect">
            <a:avLst/>
          </a:prstGeom>
          <a:noFill/>
        </p:spPr>
        <p:txBody>
          <a:bodyPr wrap="square" rtlCol="0">
            <a:spAutoFit/>
          </a:bodyPr>
          <a:lstStyle/>
          <a:p>
            <a:pPr lvl="0" algn="just" rtl="1"/>
            <a:r>
              <a:rPr lang="ar-EG" sz="2400" dirty="0"/>
              <a:t>	</a:t>
            </a:r>
            <a:r>
              <a:rPr lang="ar-EG" sz="2400" dirty="0">
                <a:latin typeface="Calibri" panose="020F0502020204030204" pitchFamily="34" charset="0"/>
                <a:cs typeface="Calibri" panose="020F0502020204030204" pitchFamily="34" charset="0"/>
              </a:rPr>
              <a:t>تحاول مقاييس التسويق، مثل التكلفة لكل عميل محتمل (</a:t>
            </a:r>
            <a:r>
              <a:rPr lang="ar-EG" sz="2400" b="1" dirty="0">
                <a:latin typeface="Calibri" panose="020F0502020204030204" pitchFamily="34" charset="0"/>
                <a:cs typeface="Calibri" panose="020F0502020204030204" pitchFamily="34" charset="0"/>
              </a:rPr>
              <a:t>تكلفة توليد عميل محتمل للمعلن</a:t>
            </a:r>
            <a:r>
              <a:rPr lang="ar-EG" sz="2400" dirty="0">
                <a:latin typeface="Calibri" panose="020F0502020204030204" pitchFamily="34" charset="0"/>
                <a:cs typeface="Calibri" panose="020F0502020204030204" pitchFamily="34" charset="0"/>
              </a:rPr>
              <a:t>)، والتكلفة لكل نقرة (التكلفة عند النقر على الإعلان في كل مرة)، ومعدل التحويل، الإجابة على بعض هذه الأسئلة</a:t>
            </a:r>
            <a:r>
              <a:rPr lang="ar-EG" sz="2400" dirty="0" smtClean="0">
                <a:latin typeface="Calibri" panose="020F0502020204030204" pitchFamily="34" charset="0"/>
                <a:cs typeface="Calibri" panose="020F0502020204030204" pitchFamily="34" charset="0"/>
              </a:rPr>
              <a:t>.</a:t>
            </a:r>
            <a:endParaRPr lang="ar-EG" sz="2400" dirty="0">
              <a:latin typeface="Calibri" panose="020F0502020204030204" pitchFamily="34" charset="0"/>
              <a:cs typeface="Calibri" panose="020F0502020204030204" pitchFamily="34" charset="0"/>
            </a:endParaRPr>
          </a:p>
          <a:p>
            <a:pPr marL="342900" lvl="0" indent="-342900" algn="just" rtl="1">
              <a:buFont typeface="Wingdings" panose="05000000000000000000" pitchFamily="2" charset="2"/>
              <a:buChar char="ü"/>
            </a:pPr>
            <a:r>
              <a:rPr lang="ar-EG" sz="2400" dirty="0">
                <a:latin typeface="Calibri" panose="020F0502020204030204" pitchFamily="34" charset="0"/>
                <a:cs typeface="Calibri" panose="020F0502020204030204" pitchFamily="34" charset="0"/>
              </a:rPr>
              <a:t> يمكن استخدام مقاييس التسويق هذه </a:t>
            </a:r>
            <a:r>
              <a:rPr lang="ar-EG" sz="2400" b="1" dirty="0">
                <a:latin typeface="Calibri" panose="020F0502020204030204" pitchFamily="34" charset="0"/>
                <a:cs typeface="Calibri" panose="020F0502020204030204" pitchFamily="34" charset="0"/>
              </a:rPr>
              <a:t>كمؤشرات لأداء التسويق لتقييم فعالية حملة إعلانية عبر الإنترنت</a:t>
            </a:r>
            <a:r>
              <a:rPr lang="ar-EG" sz="2400" dirty="0">
                <a:latin typeface="Calibri" panose="020F0502020204030204" pitchFamily="34" charset="0"/>
                <a:cs typeface="Calibri" panose="020F0502020204030204" pitchFamily="34" charset="0"/>
              </a:rPr>
              <a:t>. وبالتالي، من المهم  أن نفهم هذه المقاييس وأن نكون قادرين على تطبيقها</a:t>
            </a:r>
            <a:r>
              <a:rPr lang="ar-EG" sz="2400" dirty="0"/>
              <a:t>.</a:t>
            </a:r>
            <a:endParaRPr lang="en-MY" sz="2400" dirty="0"/>
          </a:p>
        </p:txBody>
      </p:sp>
    </p:spTree>
    <p:extLst>
      <p:ext uri="{BB962C8B-B14F-4D97-AF65-F5344CB8AC3E}">
        <p14:creationId xmlns:p14="http://schemas.microsoft.com/office/powerpoint/2010/main" val="284445312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942975" y="1631124"/>
            <a:ext cx="9337995" cy="1138773"/>
          </a:xfrm>
          <a:prstGeom prst="rect">
            <a:avLst/>
          </a:prstGeom>
          <a:noFill/>
        </p:spPr>
        <p:txBody>
          <a:bodyPr wrap="square" rtlCol="0">
            <a:spAutoFit/>
          </a:bodyPr>
          <a:lstStyle/>
          <a:p>
            <a:pPr lvl="0" algn="r" rtl="1"/>
            <a:r>
              <a:rPr lang="ar-EG" sz="3200" b="1" dirty="0" smtClean="0"/>
              <a:t>2</a:t>
            </a:r>
            <a:r>
              <a:rPr lang="ar-EG" sz="3200" b="1" dirty="0" smtClean="0">
                <a:latin typeface="Calibri" panose="020F0502020204030204" pitchFamily="34" charset="0"/>
                <a:cs typeface="Calibri" panose="020F0502020204030204" pitchFamily="34" charset="0"/>
              </a:rPr>
              <a:t>. </a:t>
            </a:r>
            <a:r>
              <a:rPr lang="ar-EG" sz="3200" b="1" dirty="0" smtClean="0">
                <a:latin typeface="Calibri" panose="020F0502020204030204" pitchFamily="34" charset="0"/>
                <a:cs typeface="Calibri" panose="020F0502020204030204" pitchFamily="34" charset="0"/>
              </a:rPr>
              <a:t>اهمية </a:t>
            </a:r>
            <a:r>
              <a:rPr lang="ar-JO" sz="3200" b="1" dirty="0" smtClean="0">
                <a:latin typeface="Calibri" panose="020F0502020204030204" pitchFamily="34" charset="0"/>
                <a:cs typeface="Calibri" panose="020F0502020204030204" pitchFamily="34" charset="0"/>
              </a:rPr>
              <a:t>ب</a:t>
            </a:r>
            <a:r>
              <a:rPr lang="ar-EG" sz="3200" b="1" dirty="0">
                <a:latin typeface="Calibri" panose="020F0502020204030204" pitchFamily="34" charset="0"/>
                <a:cs typeface="Calibri" panose="020F0502020204030204" pitchFamily="34" charset="0"/>
              </a:rPr>
              <a:t>مقاي</a:t>
            </a:r>
            <a:r>
              <a:rPr lang="ar-JO" sz="3200" b="1" dirty="0">
                <a:latin typeface="Calibri" panose="020F0502020204030204" pitchFamily="34" charset="0"/>
                <a:cs typeface="Calibri" panose="020F0502020204030204" pitchFamily="34" charset="0"/>
              </a:rPr>
              <a:t>ي</a:t>
            </a:r>
            <a:r>
              <a:rPr lang="ar-EG" sz="3200" b="1" dirty="0">
                <a:latin typeface="Calibri" panose="020F0502020204030204" pitchFamily="34" charset="0"/>
                <a:cs typeface="Calibri" panose="020F0502020204030204" pitchFamily="34" charset="0"/>
              </a:rPr>
              <a:t>س التسويق </a:t>
            </a:r>
            <a:r>
              <a:rPr lang="ar-EG" sz="4000" b="1" dirty="0" smtClean="0"/>
              <a:t>: </a:t>
            </a:r>
            <a:endParaRPr lang="en-US" sz="4000" b="1" dirty="0">
              <a:latin typeface="Microsoft Uighur" panose="02000000000000000000" pitchFamily="2" charset="-78"/>
            </a:endParaRPr>
          </a:p>
          <a:p>
            <a:pPr algn="r" rtl="1"/>
            <a:endParaRPr lang="en-US" sz="2800" dirty="0">
              <a:latin typeface="Microsoft Uighur" panose="02000000000000000000" pitchFamily="2" charset="-78"/>
            </a:endParaRPr>
          </a:p>
        </p:txBody>
      </p:sp>
      <p:pic>
        <p:nvPicPr>
          <p:cNvPr id="2" name="Picture 1">
            <a:extLst>
              <a:ext uri="{FF2B5EF4-FFF2-40B4-BE49-F238E27FC236}">
                <a16:creationId xmlns="" xmlns:a16="http://schemas.microsoft.com/office/drawing/2014/main" id="{F9C65F96-7E46-51F3-3626-DE7ADC66DE5B}"/>
              </a:ext>
            </a:extLst>
          </p:cNvPr>
          <p:cNvPicPr>
            <a:picLocks noChangeAspect="1"/>
          </p:cNvPicPr>
          <p:nvPr/>
        </p:nvPicPr>
        <p:blipFill>
          <a:blip r:embed="rId3"/>
          <a:stretch>
            <a:fillRect/>
          </a:stretch>
        </p:blipFill>
        <p:spPr>
          <a:xfrm>
            <a:off x="1141074" y="3074044"/>
            <a:ext cx="1740207" cy="1622210"/>
          </a:xfrm>
          <a:prstGeom prst="rect">
            <a:avLst/>
          </a:prstGeom>
        </p:spPr>
      </p:pic>
      <p:sp>
        <p:nvSpPr>
          <p:cNvPr id="3" name="TextBox 2">
            <a:extLst>
              <a:ext uri="{FF2B5EF4-FFF2-40B4-BE49-F238E27FC236}">
                <a16:creationId xmlns="" xmlns:a16="http://schemas.microsoft.com/office/drawing/2014/main" id="{4E17B397-19E8-153F-BE0A-C74B1ECAF1D5}"/>
              </a:ext>
            </a:extLst>
          </p:cNvPr>
          <p:cNvSpPr txBox="1"/>
          <p:nvPr/>
        </p:nvSpPr>
        <p:spPr>
          <a:xfrm>
            <a:off x="3397212" y="2477861"/>
            <a:ext cx="6283882" cy="2308324"/>
          </a:xfrm>
          <a:prstGeom prst="rect">
            <a:avLst/>
          </a:prstGeom>
          <a:noFill/>
        </p:spPr>
        <p:txBody>
          <a:bodyPr wrap="square" rtlCol="0">
            <a:spAutoFit/>
          </a:bodyPr>
          <a:lstStyle/>
          <a:p>
            <a:pPr lvl="0" algn="just" rtl="1"/>
            <a:r>
              <a:rPr lang="ar-EG" sz="2400" dirty="0">
                <a:latin typeface="Calibri" panose="020F0502020204030204" pitchFamily="34" charset="0"/>
                <a:cs typeface="Calibri" panose="020F0502020204030204" pitchFamily="34" charset="0"/>
              </a:rPr>
              <a:t>لذلك، من الأهمية بمكان تتبع المقاييس الصحيحة ذات الصلة بسياق العمل المحدد. على سبيل المثال، </a:t>
            </a:r>
            <a:r>
              <a:rPr lang="ar-EG" sz="2400" u="sng" dirty="0">
                <a:latin typeface="Calibri" panose="020F0502020204030204" pitchFamily="34" charset="0"/>
                <a:cs typeface="Calibri" panose="020F0502020204030204" pitchFamily="34" charset="0"/>
              </a:rPr>
              <a:t>قد يرغب بائع التجزئة غير المتصل بالإنترنت في قياس مقاييس مثل متوسط ​​عدد الزوار ومتوسط ​​قيمة الشراء والوعي بالعلامة التجارية لقياس فعالية التسويق</a:t>
            </a:r>
            <a:r>
              <a:rPr lang="ar-EG" sz="2400" b="1" u="sng" dirty="0" smtClean="0">
                <a:solidFill>
                  <a:srgbClr val="C00000"/>
                </a:solidFill>
              </a:rPr>
              <a:t>.</a:t>
            </a:r>
            <a:endParaRPr lang="ar-EG" sz="2400" b="1" u="sng" dirty="0">
              <a:solidFill>
                <a:srgbClr val="C00000"/>
              </a:solidFill>
            </a:endParaRPr>
          </a:p>
          <a:p>
            <a:pPr lvl="0" algn="just" rtl="1"/>
            <a:r>
              <a:rPr lang="ar-EG" sz="2400" b="1" dirty="0"/>
              <a:t>  </a:t>
            </a:r>
            <a:endParaRPr lang="en-MY" sz="2400" b="1" dirty="0"/>
          </a:p>
        </p:txBody>
      </p:sp>
    </p:spTree>
    <p:extLst>
      <p:ext uri="{BB962C8B-B14F-4D97-AF65-F5344CB8AC3E}">
        <p14:creationId xmlns:p14="http://schemas.microsoft.com/office/powerpoint/2010/main" val="130552158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smtClean="0">
                <a:solidFill>
                  <a:schemeClr val="bg1"/>
                </a:solidFill>
                <a:latin typeface="Alexandria" charset="0"/>
                <a:cs typeface="Alexandria" charset="0"/>
              </a:rPr>
              <a:t>الثانية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 xmlns:a16="http://schemas.microsoft.com/office/drawing/2014/main" id="{FF0FD337-6BE3-014B-6916-AFAF1FABB81E}"/>
              </a:ext>
            </a:extLst>
          </p:cNvPr>
          <p:cNvSpPr/>
          <p:nvPr/>
        </p:nvSpPr>
        <p:spPr>
          <a:xfrm>
            <a:off x="1127760" y="4884389"/>
            <a:ext cx="4747323" cy="1234825"/>
          </a:xfrm>
          <a:prstGeom prst="rect">
            <a:avLst/>
          </a:prstGeom>
          <a:noFill/>
        </p:spPr>
        <p:txBody>
          <a:bodyPr wrap="square">
            <a:spAutoFit/>
          </a:bodyPr>
          <a:lstStyle/>
          <a:p>
            <a:pPr algn="ctr">
              <a:lnSpc>
                <a:spcPct val="120000"/>
              </a:lnSpc>
            </a:pPr>
            <a:r>
              <a:rPr lang="ar-EG" sz="3200" b="1" dirty="0">
                <a:latin typeface="Calibri" panose="020F0502020204030204" pitchFamily="34" charset="0"/>
                <a:cs typeface="Calibri" panose="020F0502020204030204" pitchFamily="34" charset="0"/>
              </a:rPr>
              <a:t>استخدام الذكاء الصناعي في تحليل </a:t>
            </a:r>
            <a:r>
              <a:rPr lang="ar-EG" sz="3200" b="1" dirty="0" smtClean="0">
                <a:latin typeface="Calibri" panose="020F0502020204030204" pitchFamily="34" charset="0"/>
                <a:cs typeface="Calibri" panose="020F0502020204030204" pitchFamily="34" charset="0"/>
              </a:rPr>
              <a:t>البيانات</a:t>
            </a:r>
            <a:endParaRPr lang="en-US" sz="3200" b="1" dirty="0">
              <a:latin typeface="Calibri" panose="020F0502020204030204" pitchFamily="34" charset="0"/>
              <a:cs typeface="Calibri" panose="020F0502020204030204" pitchFamily="34" charset="0"/>
            </a:endParaRPr>
          </a:p>
        </p:txBody>
      </p:sp>
      <p:sp>
        <p:nvSpPr>
          <p:cNvPr id="3" name="Rectangle 2"/>
          <p:cNvSpPr/>
          <p:nvPr/>
        </p:nvSpPr>
        <p:spPr>
          <a:xfrm>
            <a:off x="1503959" y="6109090"/>
            <a:ext cx="3741345" cy="584775"/>
          </a:xfrm>
          <a:prstGeom prst="rect">
            <a:avLst/>
          </a:prstGeom>
        </p:spPr>
        <p:txBody>
          <a:bodyPr wrap="none">
            <a:spAutoFit/>
          </a:bodyPr>
          <a:lstStyle/>
          <a:p>
            <a:r>
              <a:rPr lang="en-MY" dirty="0"/>
              <a:t> </a:t>
            </a:r>
            <a:r>
              <a:rPr lang="en-MY" sz="3200" b="1" dirty="0">
                <a:latin typeface="Calibri" panose="020F0502020204030204" pitchFamily="34" charset="0"/>
                <a:cs typeface="Calibri" panose="020F0502020204030204" pitchFamily="34" charset="0"/>
              </a:rPr>
              <a:t>Artificial Intelligence</a:t>
            </a:r>
          </a:p>
        </p:txBody>
      </p:sp>
    </p:spTree>
    <p:extLst>
      <p:ext uri="{BB962C8B-B14F-4D97-AF65-F5344CB8AC3E}">
        <p14:creationId xmlns:p14="http://schemas.microsoft.com/office/powerpoint/2010/main" val="42824718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936796" y="1711132"/>
            <a:ext cx="9922203" cy="1015663"/>
          </a:xfrm>
          <a:prstGeom prst="rect">
            <a:avLst/>
          </a:prstGeom>
          <a:noFill/>
        </p:spPr>
        <p:txBody>
          <a:bodyPr wrap="square" rtlCol="0">
            <a:spAutoFit/>
          </a:bodyPr>
          <a:lstStyle/>
          <a:p>
            <a:pPr lvl="0" algn="ctr" rtl="1"/>
            <a:r>
              <a:rPr lang="ar-EG" sz="3200" b="1" dirty="0" smtClean="0">
                <a:latin typeface="Calibri" panose="020F0502020204030204" pitchFamily="34" charset="0"/>
                <a:cs typeface="Calibri" panose="020F0502020204030204" pitchFamily="34" charset="0"/>
              </a:rPr>
              <a:t>1. مفهوم استخدام </a:t>
            </a:r>
            <a:r>
              <a:rPr lang="ar-EG" sz="3200" b="1" dirty="0">
                <a:latin typeface="Calibri" panose="020F0502020204030204" pitchFamily="34" charset="0"/>
                <a:cs typeface="Calibri" panose="020F0502020204030204" pitchFamily="34" charset="0"/>
              </a:rPr>
              <a:t>الذكاء الصناعي </a:t>
            </a:r>
            <a:r>
              <a:rPr lang="ar-EG" sz="3200" b="1" dirty="0" smtClean="0"/>
              <a:t>:</a:t>
            </a:r>
            <a:endParaRPr lang="en-US" sz="3200" b="1" dirty="0">
              <a:latin typeface="Microsoft Uighur" panose="02000000000000000000" pitchFamily="2" charset="-78"/>
            </a:endParaRPr>
          </a:p>
          <a:p>
            <a:pPr algn="r" rtl="1"/>
            <a:endParaRPr lang="en-US" sz="2800" dirty="0">
              <a:latin typeface="Microsoft Uighur" panose="02000000000000000000" pitchFamily="2" charset="-78"/>
            </a:endParaRPr>
          </a:p>
        </p:txBody>
      </p:sp>
      <p:pic>
        <p:nvPicPr>
          <p:cNvPr id="2" name="Picture 1">
            <a:extLst>
              <a:ext uri="{FF2B5EF4-FFF2-40B4-BE49-F238E27FC236}">
                <a16:creationId xmlns="" xmlns:a16="http://schemas.microsoft.com/office/drawing/2014/main" id="{B230ABF1-53BC-FA4B-C317-8F66DB197012}"/>
              </a:ext>
            </a:extLst>
          </p:cNvPr>
          <p:cNvPicPr>
            <a:picLocks noChangeAspect="1"/>
          </p:cNvPicPr>
          <p:nvPr/>
        </p:nvPicPr>
        <p:blipFill>
          <a:blip r:embed="rId3"/>
          <a:stretch>
            <a:fillRect/>
          </a:stretch>
        </p:blipFill>
        <p:spPr>
          <a:xfrm>
            <a:off x="1146443" y="2945164"/>
            <a:ext cx="1607698" cy="1661632"/>
          </a:xfrm>
          <a:prstGeom prst="rect">
            <a:avLst/>
          </a:prstGeom>
        </p:spPr>
      </p:pic>
      <p:sp>
        <p:nvSpPr>
          <p:cNvPr id="3" name="TextBox 2">
            <a:extLst>
              <a:ext uri="{FF2B5EF4-FFF2-40B4-BE49-F238E27FC236}">
                <a16:creationId xmlns="" xmlns:a16="http://schemas.microsoft.com/office/drawing/2014/main" id="{7873E335-FE9D-2123-68FC-A451498FA8C2}"/>
              </a:ext>
            </a:extLst>
          </p:cNvPr>
          <p:cNvSpPr txBox="1"/>
          <p:nvPr/>
        </p:nvSpPr>
        <p:spPr>
          <a:xfrm>
            <a:off x="3397212" y="2423577"/>
            <a:ext cx="6835308" cy="2677656"/>
          </a:xfrm>
          <a:prstGeom prst="rect">
            <a:avLst/>
          </a:prstGeom>
          <a:noFill/>
        </p:spPr>
        <p:txBody>
          <a:bodyPr wrap="square" rtlCol="0">
            <a:spAutoFit/>
          </a:bodyPr>
          <a:lstStyle/>
          <a:p>
            <a:pPr lvl="0" algn="just" rtl="1"/>
            <a:r>
              <a:rPr lang="ar-EG" sz="2400" dirty="0">
                <a:latin typeface="Calibri" panose="020F0502020204030204" pitchFamily="34" charset="0"/>
                <a:cs typeface="Calibri" panose="020F0502020204030204" pitchFamily="34" charset="0"/>
              </a:rPr>
              <a:t>لقد دفع التأثير الواسع النطاق للذكاء الاصطناعي والتعلم الآلي على جميع شرائح المجتمع الباحثين إلى تسمية الوقت الحاضر بعصر الذكاء الاصطناعي.</a:t>
            </a:r>
          </a:p>
          <a:p>
            <a:pPr lvl="0" algn="just" rtl="1"/>
            <a:r>
              <a:rPr lang="ar-EG" sz="2400" b="1" dirty="0" smtClean="0">
                <a:latin typeface="Calibri" panose="020F0502020204030204" pitchFamily="34" charset="0"/>
                <a:cs typeface="Calibri" panose="020F0502020204030204" pitchFamily="34" charset="0"/>
              </a:rPr>
              <a:t>	يشير </a:t>
            </a:r>
            <a:r>
              <a:rPr lang="ar-EG" sz="2400" b="1" dirty="0">
                <a:latin typeface="Calibri" panose="020F0502020204030204" pitchFamily="34" charset="0"/>
                <a:cs typeface="Calibri" panose="020F0502020204030204" pitchFamily="34" charset="0"/>
              </a:rPr>
              <a:t>الذكاء الاصطناعي إلى </a:t>
            </a:r>
            <a:r>
              <a:rPr lang="ar-EG" sz="2400" dirty="0">
                <a:latin typeface="Calibri" panose="020F0502020204030204" pitchFamily="34" charset="0"/>
                <a:cs typeface="Calibri" panose="020F0502020204030204" pitchFamily="34" charset="0"/>
              </a:rPr>
              <a:t>قدرة النظام على تفسير البيانات الخارجية بشكل صحيح، والتعلم من هذه البيانات، واستخدام هذا التعلم لتحقيق أهداف محددة من خلال التكيف المرن (كابلان وهاينلين، 2011).</a:t>
            </a:r>
            <a:endParaRPr lang="en-MY" sz="24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71111413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936796" y="1711132"/>
            <a:ext cx="9922203" cy="1015663"/>
          </a:xfrm>
          <a:prstGeom prst="rect">
            <a:avLst/>
          </a:prstGeom>
          <a:noFill/>
        </p:spPr>
        <p:txBody>
          <a:bodyPr wrap="square" rtlCol="0">
            <a:spAutoFit/>
          </a:bodyPr>
          <a:lstStyle/>
          <a:p>
            <a:pPr lvl="0" algn="ctr" rtl="1"/>
            <a:r>
              <a:rPr lang="ar-EG" sz="3200" b="1" dirty="0" smtClean="0"/>
              <a:t>2</a:t>
            </a:r>
            <a:r>
              <a:rPr lang="ar-EG" sz="3200" b="1" dirty="0">
                <a:latin typeface="Calibri" panose="020F0502020204030204" pitchFamily="34" charset="0"/>
                <a:cs typeface="Calibri" panose="020F0502020204030204" pitchFamily="34" charset="0"/>
              </a:rPr>
              <a:t>. استخدام الذكاء الصناعي في تحليل البيانات</a:t>
            </a:r>
            <a:r>
              <a:rPr lang="ar-EG" sz="3200" b="1" dirty="0" smtClean="0"/>
              <a:t>:</a:t>
            </a:r>
            <a:endParaRPr lang="en-US" sz="3200" b="1" dirty="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3" name="TextBox 2">
            <a:extLst>
              <a:ext uri="{FF2B5EF4-FFF2-40B4-BE49-F238E27FC236}">
                <a16:creationId xmlns="" xmlns:a16="http://schemas.microsoft.com/office/drawing/2014/main" id="{7873E335-FE9D-2123-68FC-A451498FA8C2}"/>
              </a:ext>
            </a:extLst>
          </p:cNvPr>
          <p:cNvSpPr txBox="1"/>
          <p:nvPr/>
        </p:nvSpPr>
        <p:spPr>
          <a:xfrm>
            <a:off x="3009039" y="2357663"/>
            <a:ext cx="7433128" cy="2308324"/>
          </a:xfrm>
          <a:prstGeom prst="rect">
            <a:avLst/>
          </a:prstGeom>
          <a:noFill/>
        </p:spPr>
        <p:txBody>
          <a:bodyPr wrap="square" rtlCol="0">
            <a:spAutoFit/>
          </a:bodyPr>
          <a:lstStyle/>
          <a:p>
            <a:pPr marL="457200" lvl="0" indent="-457200" algn="just" rtl="1">
              <a:buFont typeface="Wingdings" panose="05000000000000000000" pitchFamily="2" charset="2"/>
              <a:buChar char="ü"/>
            </a:pPr>
            <a:r>
              <a:rPr lang="ar-EG" sz="2400" dirty="0">
                <a:latin typeface="Calibri" panose="020F0502020204030204" pitchFamily="34" charset="0"/>
                <a:cs typeface="Calibri" panose="020F0502020204030204" pitchFamily="34" charset="0"/>
              </a:rPr>
              <a:t>يتضمن تطوير خوارزميات وبرامج كمبيوتر قادرة على أداء مهام تتطلب عادة </a:t>
            </a:r>
            <a:r>
              <a:rPr lang="ar-EG" sz="2400" u="sng" dirty="0">
                <a:latin typeface="Calibri" panose="020F0502020204030204" pitchFamily="34" charset="0"/>
                <a:cs typeface="Calibri" panose="020F0502020204030204" pitchFamily="34" charset="0"/>
              </a:rPr>
              <a:t>الذكاء البشري، مثل الإدراك البصري، والتعرف على الكلام</a:t>
            </a:r>
            <a:r>
              <a:rPr lang="ar-EG" sz="2400" dirty="0">
                <a:latin typeface="Calibri" panose="020F0502020204030204" pitchFamily="34" charset="0"/>
                <a:cs typeface="Calibri" panose="020F0502020204030204" pitchFamily="34" charset="0"/>
              </a:rPr>
              <a:t>، واتخاذ القرار، وترجمة اللغة.</a:t>
            </a:r>
          </a:p>
          <a:p>
            <a:pPr marL="457200" lvl="0" indent="-457200" algn="just" rtl="1">
              <a:buFont typeface="Wingdings" panose="05000000000000000000" pitchFamily="2" charset="2"/>
              <a:buChar char="ü"/>
            </a:pPr>
            <a:r>
              <a:rPr lang="ar-EG" sz="2400" dirty="0">
                <a:latin typeface="Calibri" panose="020F0502020204030204" pitchFamily="34" charset="0"/>
                <a:cs typeface="Calibri" panose="020F0502020204030204" pitchFamily="34" charset="0"/>
              </a:rPr>
              <a:t>يمكن تطبيق ذلك على تحسين </a:t>
            </a:r>
            <a:r>
              <a:rPr lang="ar-EG" sz="2400" u="sng" dirty="0">
                <a:latin typeface="Calibri" panose="020F0502020204030204" pitchFamily="34" charset="0"/>
                <a:cs typeface="Calibri" panose="020F0502020204030204" pitchFamily="34" charset="0"/>
              </a:rPr>
              <a:t>معدل التحويل، وتحسين محركات البحث، وتحسين صفحة الوصول، وتحليل سلوك حملات البريد الإلكتروني، ومشاعر العملاء، وغير ذلك الكثير.</a:t>
            </a:r>
            <a:endParaRPr lang="en-MY" sz="2400" u="sng" dirty="0">
              <a:latin typeface="Calibri" panose="020F0502020204030204" pitchFamily="34" charset="0"/>
              <a:cs typeface="Calibri" panose="020F0502020204030204" pitchFamily="34" charset="0"/>
            </a:endParaRPr>
          </a:p>
        </p:txBody>
      </p:sp>
      <p:pic>
        <p:nvPicPr>
          <p:cNvPr id="6" name="Picture 5"/>
          <p:cNvPicPr>
            <a:picLocks noChangeAspect="1"/>
          </p:cNvPicPr>
          <p:nvPr/>
        </p:nvPicPr>
        <p:blipFill>
          <a:blip r:embed="rId3"/>
          <a:stretch>
            <a:fillRect/>
          </a:stretch>
        </p:blipFill>
        <p:spPr>
          <a:xfrm>
            <a:off x="-112385" y="2784960"/>
            <a:ext cx="2353260" cy="1822862"/>
          </a:xfrm>
          <a:prstGeom prst="rect">
            <a:avLst/>
          </a:prstGeom>
        </p:spPr>
      </p:pic>
    </p:spTree>
    <p:extLst>
      <p:ext uri="{BB962C8B-B14F-4D97-AF65-F5344CB8AC3E}">
        <p14:creationId xmlns:p14="http://schemas.microsoft.com/office/powerpoint/2010/main" val="1338094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936796" y="1711132"/>
            <a:ext cx="9922203" cy="1015663"/>
          </a:xfrm>
          <a:prstGeom prst="rect">
            <a:avLst/>
          </a:prstGeom>
          <a:noFill/>
        </p:spPr>
        <p:txBody>
          <a:bodyPr wrap="square" rtlCol="0">
            <a:spAutoFit/>
          </a:bodyPr>
          <a:lstStyle/>
          <a:p>
            <a:pPr lvl="0" algn="ctr" rtl="1"/>
            <a:r>
              <a:rPr lang="ar-EG" sz="3200" b="1" dirty="0" smtClean="0"/>
              <a:t>3.فوائد الذكاء الصناعي في تحليل البيانات:</a:t>
            </a:r>
            <a:endParaRPr lang="en-US" sz="3200" b="1" dirty="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3" name="TextBox 2">
            <a:extLst>
              <a:ext uri="{FF2B5EF4-FFF2-40B4-BE49-F238E27FC236}">
                <a16:creationId xmlns="" xmlns:a16="http://schemas.microsoft.com/office/drawing/2014/main" id="{7873E335-FE9D-2123-68FC-A451498FA8C2}"/>
              </a:ext>
            </a:extLst>
          </p:cNvPr>
          <p:cNvSpPr txBox="1"/>
          <p:nvPr/>
        </p:nvSpPr>
        <p:spPr>
          <a:xfrm>
            <a:off x="2754141" y="2218963"/>
            <a:ext cx="7433128" cy="3016210"/>
          </a:xfrm>
          <a:prstGeom prst="rect">
            <a:avLst/>
          </a:prstGeom>
          <a:noFill/>
        </p:spPr>
        <p:txBody>
          <a:bodyPr wrap="square" rtlCol="0">
            <a:spAutoFit/>
          </a:bodyPr>
          <a:lstStyle/>
          <a:p>
            <a:pPr marL="457200" indent="-457200" algn="just" rtl="1">
              <a:buFont typeface="Wingdings" panose="05000000000000000000" pitchFamily="2" charset="2"/>
              <a:buChar char="ü"/>
            </a:pPr>
            <a:r>
              <a:rPr lang="ar-EG" b="1" dirty="0">
                <a:latin typeface="Calibri" panose="020F0502020204030204" pitchFamily="34" charset="0"/>
                <a:cs typeface="Calibri" panose="020F0502020204030204" pitchFamily="34" charset="0"/>
              </a:rPr>
              <a:t>تخصيص العروض </a:t>
            </a:r>
            <a:r>
              <a:rPr lang="ar-EG" b="1" dirty="0" smtClean="0">
                <a:latin typeface="Calibri" panose="020F0502020204030204" pitchFamily="34" charset="0"/>
                <a:cs typeface="Calibri" panose="020F0502020204030204" pitchFamily="34" charset="0"/>
              </a:rPr>
              <a:t>والمحتوى</a:t>
            </a:r>
            <a:r>
              <a:rPr lang="ar-EG" dirty="0" smtClean="0">
                <a:latin typeface="Calibri" panose="020F0502020204030204" pitchFamily="34" charset="0"/>
                <a:cs typeface="Calibri" panose="020F0502020204030204" pitchFamily="34" charset="0"/>
              </a:rPr>
              <a:t>: يساعد </a:t>
            </a:r>
            <a:r>
              <a:rPr lang="ar-EG" dirty="0" smtClean="0">
                <a:latin typeface="Calibri" panose="020F0502020204030204" pitchFamily="34" charset="0"/>
                <a:cs typeface="Calibri" panose="020F0502020204030204" pitchFamily="34" charset="0"/>
              </a:rPr>
              <a:t>الذكاء </a:t>
            </a:r>
            <a:r>
              <a:rPr lang="ar-EG" dirty="0">
                <a:latin typeface="Calibri" panose="020F0502020204030204" pitchFamily="34" charset="0"/>
                <a:cs typeface="Calibri" panose="020F0502020204030204" pitchFamily="34" charset="0"/>
              </a:rPr>
              <a:t>الاصطناعي في </a:t>
            </a:r>
            <a:r>
              <a:rPr lang="ar-EG" b="1" dirty="0">
                <a:latin typeface="Calibri" panose="020F0502020204030204" pitchFamily="34" charset="0"/>
                <a:cs typeface="Calibri" panose="020F0502020204030204" pitchFamily="34" charset="0"/>
              </a:rPr>
              <a:t>تخصيص العروض والمحتوى </a:t>
            </a:r>
            <a:r>
              <a:rPr lang="ar-EG" dirty="0">
                <a:latin typeface="Calibri" panose="020F0502020204030204" pitchFamily="34" charset="0"/>
                <a:cs typeface="Calibri" panose="020F0502020204030204" pitchFamily="34" charset="0"/>
              </a:rPr>
              <a:t>لكل عميل بناءً على ميوله </a:t>
            </a:r>
            <a:r>
              <a:rPr lang="ar-EG" dirty="0" smtClean="0">
                <a:latin typeface="Calibri" panose="020F0502020204030204" pitchFamily="34" charset="0"/>
                <a:cs typeface="Calibri" panose="020F0502020204030204" pitchFamily="34" charset="0"/>
              </a:rPr>
              <a:t>واهتماماته </a:t>
            </a:r>
            <a:r>
              <a:rPr lang="ar-EG" dirty="0">
                <a:latin typeface="Calibri" panose="020F0502020204030204" pitchFamily="34" charset="0"/>
                <a:cs typeface="Calibri" panose="020F0502020204030204" pitchFamily="34" charset="0"/>
              </a:rPr>
              <a:t>الفردية. من خلال تحليل </a:t>
            </a:r>
            <a:r>
              <a:rPr lang="ar-EG" u="sng" dirty="0">
                <a:latin typeface="Calibri" panose="020F0502020204030204" pitchFamily="34" charset="0"/>
                <a:cs typeface="Calibri" panose="020F0502020204030204" pitchFamily="34" charset="0"/>
              </a:rPr>
              <a:t>سجلات التصفح والتفاعلات </a:t>
            </a:r>
            <a:r>
              <a:rPr lang="ar-EG" dirty="0">
                <a:latin typeface="Calibri" panose="020F0502020204030204" pitchFamily="34" charset="0"/>
                <a:cs typeface="Calibri" panose="020F0502020204030204" pitchFamily="34" charset="0"/>
              </a:rPr>
              <a:t>السابقة.</a:t>
            </a:r>
          </a:p>
          <a:p>
            <a:pPr marL="457200" indent="-457200" algn="just" rtl="1">
              <a:buFont typeface="Wingdings" panose="05000000000000000000" pitchFamily="2" charset="2"/>
              <a:buChar char="ü"/>
            </a:pPr>
            <a:r>
              <a:rPr lang="ar-EG" b="1" dirty="0">
                <a:latin typeface="Calibri" panose="020F0502020204030204" pitchFamily="34" charset="0"/>
                <a:cs typeface="Calibri" panose="020F0502020204030204" pitchFamily="34" charset="0"/>
              </a:rPr>
              <a:t>توجيه الإعلانات</a:t>
            </a:r>
            <a:r>
              <a:rPr lang="ar-EG" dirty="0">
                <a:latin typeface="Calibri" panose="020F0502020204030204" pitchFamily="34" charset="0"/>
                <a:cs typeface="Calibri" panose="020F0502020204030204" pitchFamily="34" charset="0"/>
              </a:rPr>
              <a:t>: تحسين فعالية الإعلانات عبر الإنترنت من خلال استهداف الجمهور المناسب بناءً على سلوكياتهم واهتماماتهم. يتم ذلك </a:t>
            </a:r>
            <a:r>
              <a:rPr lang="ar-EG" u="sng" dirty="0">
                <a:latin typeface="Calibri" panose="020F0502020204030204" pitchFamily="34" charset="0"/>
                <a:cs typeface="Calibri" panose="020F0502020204030204" pitchFamily="34" charset="0"/>
              </a:rPr>
              <a:t>من خلال تحليل بيانات التصفح والتفاعلات على منصات التواصل الاجتماعي والمواقع الإلكترونية. </a:t>
            </a:r>
          </a:p>
          <a:p>
            <a:pPr marL="457200" lvl="0" indent="-457200" algn="just" rtl="1">
              <a:buFont typeface="Wingdings" panose="05000000000000000000" pitchFamily="2" charset="2"/>
              <a:buChar char="ü"/>
            </a:pPr>
            <a:r>
              <a:rPr lang="ar-EG" b="1" dirty="0">
                <a:latin typeface="Calibri" panose="020F0502020204030204" pitchFamily="34" charset="0"/>
                <a:cs typeface="Calibri" panose="020F0502020204030204" pitchFamily="34" charset="0"/>
              </a:rPr>
              <a:t>تحليل البيانات الضخمه</a:t>
            </a:r>
            <a:r>
              <a:rPr lang="ar-EG" dirty="0">
                <a:latin typeface="Calibri" panose="020F0502020204030204" pitchFamily="34" charset="0"/>
                <a:cs typeface="Calibri" panose="020F0502020204030204" pitchFamily="34" charset="0"/>
              </a:rPr>
              <a:t>: يأتي دور الذكاء الاصطناعي هنا لتحليل هذه البيانات بسرعة ودقة، </a:t>
            </a:r>
            <a:r>
              <a:rPr lang="ar-EG" b="1" dirty="0">
                <a:latin typeface="Calibri" panose="020F0502020204030204" pitchFamily="34" charset="0"/>
                <a:cs typeface="Calibri" panose="020F0502020204030204" pitchFamily="34" charset="0"/>
              </a:rPr>
              <a:t>واستخراج الأنماط والتوجيهات الهامة </a:t>
            </a:r>
            <a:r>
              <a:rPr lang="ar-EG" dirty="0">
                <a:latin typeface="Calibri" panose="020F0502020204030204" pitchFamily="34" charset="0"/>
                <a:cs typeface="Calibri" panose="020F0502020204030204" pitchFamily="34" charset="0"/>
              </a:rPr>
              <a:t>التي يمكن استخدامها في اتخاذ القرارات التسويقية.</a:t>
            </a:r>
          </a:p>
          <a:p>
            <a:pPr marL="457200" lvl="0" indent="-457200" algn="just" rtl="1">
              <a:buFont typeface="Wingdings" panose="05000000000000000000" pitchFamily="2" charset="2"/>
              <a:buChar char="ü"/>
            </a:pPr>
            <a:r>
              <a:rPr lang="ar-EG" b="1" dirty="0">
                <a:latin typeface="Calibri" panose="020F0502020204030204" pitchFamily="34" charset="0"/>
                <a:cs typeface="Calibri" panose="020F0502020204030204" pitchFamily="34" charset="0"/>
              </a:rPr>
              <a:t>زيادة عائد الاستثمار للعملاء ونمو الإيرادات</a:t>
            </a:r>
            <a:r>
              <a:rPr lang="ar-EG" dirty="0">
                <a:latin typeface="Calibri" panose="020F0502020204030204" pitchFamily="34" charset="0"/>
                <a:cs typeface="Calibri" panose="020F0502020204030204" pitchFamily="34" charset="0"/>
              </a:rPr>
              <a:t>:  التحليلات التنبؤية لتحليل وفهم قيمة وتأثير التوصيات على </a:t>
            </a:r>
            <a:r>
              <a:rPr lang="ar-EG" dirty="0" smtClean="0">
                <a:latin typeface="Calibri" panose="020F0502020204030204" pitchFamily="34" charset="0"/>
                <a:cs typeface="Calibri" panose="020F0502020204030204" pitchFamily="34" charset="0"/>
              </a:rPr>
              <a:t>الأعمال</a:t>
            </a:r>
            <a:r>
              <a:rPr lang="ar-EG" sz="2800" dirty="0" smtClean="0"/>
              <a:t>. </a:t>
            </a:r>
            <a:endParaRPr lang="en-MY" sz="2800" dirty="0"/>
          </a:p>
        </p:txBody>
      </p:sp>
      <p:pic>
        <p:nvPicPr>
          <p:cNvPr id="6" name="Picture 5"/>
          <p:cNvPicPr>
            <a:picLocks noChangeAspect="1"/>
          </p:cNvPicPr>
          <p:nvPr/>
        </p:nvPicPr>
        <p:blipFill>
          <a:blip r:embed="rId3"/>
          <a:stretch>
            <a:fillRect/>
          </a:stretch>
        </p:blipFill>
        <p:spPr>
          <a:xfrm>
            <a:off x="50706" y="2720592"/>
            <a:ext cx="2353260" cy="1822862"/>
          </a:xfrm>
          <a:prstGeom prst="rect">
            <a:avLst/>
          </a:prstGeom>
        </p:spPr>
      </p:pic>
    </p:spTree>
    <p:extLst>
      <p:ext uri="{BB962C8B-B14F-4D97-AF65-F5344CB8AC3E}">
        <p14:creationId xmlns:p14="http://schemas.microsoft.com/office/powerpoint/2010/main" val="56229826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936796" y="1711132"/>
            <a:ext cx="9922203" cy="1015663"/>
          </a:xfrm>
          <a:prstGeom prst="rect">
            <a:avLst/>
          </a:prstGeom>
          <a:noFill/>
        </p:spPr>
        <p:txBody>
          <a:bodyPr wrap="square" rtlCol="0">
            <a:spAutoFit/>
          </a:bodyPr>
          <a:lstStyle/>
          <a:p>
            <a:pPr lvl="0" algn="ctr" rtl="1"/>
            <a:r>
              <a:rPr lang="ar-EG" sz="3200" b="1" dirty="0" smtClean="0">
                <a:latin typeface="Calibri" panose="020F0502020204030204" pitchFamily="34" charset="0"/>
                <a:cs typeface="Calibri" panose="020F0502020204030204" pitchFamily="34" charset="0"/>
              </a:rPr>
              <a:t>4.تطبيقات </a:t>
            </a:r>
            <a:r>
              <a:rPr lang="ar-EG" sz="3200" b="1" dirty="0">
                <a:latin typeface="Calibri" panose="020F0502020204030204" pitchFamily="34" charset="0"/>
                <a:cs typeface="Calibri" panose="020F0502020204030204" pitchFamily="34" charset="0"/>
              </a:rPr>
              <a:t>الذكاء الصناعي في تحليل البيانات</a:t>
            </a:r>
            <a:r>
              <a:rPr lang="ar-EG" sz="3200" b="1" dirty="0" smtClean="0"/>
              <a:t>:</a:t>
            </a:r>
            <a:endParaRPr lang="en-US" sz="3200" b="1" dirty="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3" name="TextBox 2">
            <a:extLst>
              <a:ext uri="{FF2B5EF4-FFF2-40B4-BE49-F238E27FC236}">
                <a16:creationId xmlns="" xmlns:a16="http://schemas.microsoft.com/office/drawing/2014/main" id="{7873E335-FE9D-2123-68FC-A451498FA8C2}"/>
              </a:ext>
            </a:extLst>
          </p:cNvPr>
          <p:cNvSpPr txBox="1"/>
          <p:nvPr/>
        </p:nvSpPr>
        <p:spPr>
          <a:xfrm>
            <a:off x="3442463" y="2447083"/>
            <a:ext cx="6224400" cy="3108543"/>
          </a:xfrm>
          <a:prstGeom prst="rect">
            <a:avLst/>
          </a:prstGeom>
          <a:noFill/>
        </p:spPr>
        <p:txBody>
          <a:bodyPr wrap="square" rtlCol="0">
            <a:spAutoFit/>
          </a:bodyPr>
          <a:lstStyle/>
          <a:p>
            <a:pPr marL="457200" lvl="0" indent="-457200" algn="just" rtl="1">
              <a:buFont typeface="Wingdings" panose="05000000000000000000" pitchFamily="2" charset="2"/>
              <a:buChar char="ü"/>
            </a:pPr>
            <a:r>
              <a:rPr lang="en-MY" sz="2400" b="1" dirty="0">
                <a:latin typeface="Calibri" panose="020F0502020204030204" pitchFamily="34" charset="0"/>
                <a:cs typeface="Calibri" panose="020F0502020204030204" pitchFamily="34" charset="0"/>
              </a:rPr>
              <a:t>Reverse </a:t>
            </a:r>
            <a:r>
              <a:rPr lang="en-MY" sz="2400" b="1" dirty="0" err="1">
                <a:latin typeface="Calibri" panose="020F0502020204030204" pitchFamily="34" charset="0"/>
                <a:cs typeface="Calibri" panose="020F0502020204030204" pitchFamily="34" charset="0"/>
              </a:rPr>
              <a:t>ChatGPT</a:t>
            </a:r>
            <a:r>
              <a:rPr lang="en-MY" sz="2400" dirty="0">
                <a:latin typeface="Calibri" panose="020F0502020204030204" pitchFamily="34" charset="0"/>
                <a:cs typeface="Calibri" panose="020F0502020204030204" pitchFamily="34" charset="0"/>
              </a:rPr>
              <a:t>، </a:t>
            </a:r>
            <a:r>
              <a:rPr lang="ar-EG" sz="2400" dirty="0">
                <a:latin typeface="Calibri" panose="020F0502020204030204" pitchFamily="34" charset="0"/>
                <a:cs typeface="Calibri" panose="020F0502020204030204" pitchFamily="34" charset="0"/>
              </a:rPr>
              <a:t>وهي أداة تعمل بالذكاء الاصطناعي يمكنها توليد مخرجات بناءً على مدخلات العملاء. وتستخدم هذه الأداة، تحليل مشاعر العلامة التجارية، معالجة اللغة الطبيعية والتعلم الآلي لتحليل مدخلات العملاء وتوليد ردود مصممة خصيصًا لتلبية احتياجاتهم. ويساعد هذا الشركات على تحسين تفاعلها مع العملاء ورضاهم، وتقليل عبء العمل على فرق خدمة العملاء لديها</a:t>
            </a:r>
            <a:r>
              <a:rPr lang="ar-EG" sz="2800" dirty="0" smtClean="0"/>
              <a:t>. </a:t>
            </a:r>
            <a:endParaRPr lang="en-MY" sz="2800" dirty="0"/>
          </a:p>
        </p:txBody>
      </p:sp>
      <p:pic>
        <p:nvPicPr>
          <p:cNvPr id="4" name="Picture 3"/>
          <p:cNvPicPr>
            <a:picLocks noChangeAspect="1"/>
          </p:cNvPicPr>
          <p:nvPr/>
        </p:nvPicPr>
        <p:blipFill>
          <a:blip r:embed="rId3"/>
          <a:stretch>
            <a:fillRect/>
          </a:stretch>
        </p:blipFill>
        <p:spPr>
          <a:xfrm>
            <a:off x="836456" y="2981671"/>
            <a:ext cx="2352676" cy="1819274"/>
          </a:xfrm>
          <a:prstGeom prst="rect">
            <a:avLst/>
          </a:prstGeom>
        </p:spPr>
      </p:pic>
    </p:spTree>
    <p:extLst>
      <p:ext uri="{BB962C8B-B14F-4D97-AF65-F5344CB8AC3E}">
        <p14:creationId xmlns:p14="http://schemas.microsoft.com/office/powerpoint/2010/main" val="3858921561"/>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smtClean="0">
                <a:solidFill>
                  <a:schemeClr val="bg1"/>
                </a:solidFill>
                <a:latin typeface="Alexandria" charset="0"/>
                <a:cs typeface="Alexandria" charset="0"/>
              </a:rPr>
              <a:t>الثانية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 xmlns:a16="http://schemas.microsoft.com/office/drawing/2014/main" id="{FF0FD337-6BE3-014B-6916-AFAF1FABB81E}"/>
              </a:ext>
            </a:extLst>
          </p:cNvPr>
          <p:cNvSpPr/>
          <p:nvPr/>
        </p:nvSpPr>
        <p:spPr>
          <a:xfrm>
            <a:off x="1127760" y="4884389"/>
            <a:ext cx="4747323" cy="1234825"/>
          </a:xfrm>
          <a:prstGeom prst="rect">
            <a:avLst/>
          </a:prstGeom>
          <a:noFill/>
        </p:spPr>
        <p:txBody>
          <a:bodyPr wrap="square">
            <a:spAutoFit/>
          </a:bodyPr>
          <a:lstStyle/>
          <a:p>
            <a:pPr algn="ctr">
              <a:lnSpc>
                <a:spcPct val="120000"/>
              </a:lnSpc>
            </a:pPr>
            <a:r>
              <a:rPr lang="ar-EG" sz="3200" b="1" dirty="0">
                <a:latin typeface="Calibri" panose="020F0502020204030204" pitchFamily="34" charset="0"/>
                <a:cs typeface="Calibri" panose="020F0502020204030204" pitchFamily="34" charset="0"/>
              </a:rPr>
              <a:t>التسويق </a:t>
            </a:r>
            <a:r>
              <a:rPr lang="ar-EG" sz="3200" b="1" dirty="0" smtClean="0">
                <a:latin typeface="Calibri" panose="020F0502020204030204" pitchFamily="34" charset="0"/>
                <a:cs typeface="Calibri" panose="020F0502020204030204" pitchFamily="34" charset="0"/>
              </a:rPr>
              <a:t>الرقمي</a:t>
            </a:r>
          </a:p>
          <a:p>
            <a:pPr algn="ctr">
              <a:lnSpc>
                <a:spcPct val="120000"/>
              </a:lnSpc>
            </a:pPr>
            <a:r>
              <a:rPr lang="en-MY" sz="3200" b="1" dirty="0">
                <a:latin typeface="Calibri" panose="020F0502020204030204" pitchFamily="34" charset="0"/>
                <a:cs typeface="Calibri" panose="020F0502020204030204" pitchFamily="34" charset="0"/>
              </a:rPr>
              <a:t>Digital Marketing</a:t>
            </a:r>
            <a:r>
              <a:rPr lang="ar-EG" sz="3200" b="1" dirty="0">
                <a:latin typeface="Calibri" panose="020F0502020204030204" pitchFamily="34" charset="0"/>
                <a:cs typeface="Calibri" panose="020F0502020204030204" pitchFamily="34" charset="0"/>
              </a:rPr>
              <a:t> </a:t>
            </a:r>
            <a:endParaRPr lang="en-US" sz="3200" b="1"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936379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1654556" y="1728000"/>
            <a:ext cx="8466655" cy="1077218"/>
          </a:xfrm>
          <a:prstGeom prst="rect">
            <a:avLst/>
          </a:prstGeom>
          <a:noFill/>
        </p:spPr>
        <p:txBody>
          <a:bodyPr wrap="square" rtlCol="0">
            <a:spAutoFit/>
          </a:bodyPr>
          <a:lstStyle/>
          <a:p>
            <a:pPr lvl="0" algn="r" rtl="1"/>
            <a:r>
              <a:rPr lang="en-US" sz="3200" b="1" dirty="0" smtClean="0"/>
              <a:t> </a:t>
            </a:r>
            <a:r>
              <a:rPr lang="ar-EG" sz="3600" b="1" dirty="0" smtClean="0"/>
              <a:t>1. </a:t>
            </a:r>
            <a:r>
              <a:rPr lang="ar-EG" sz="2800" b="1" dirty="0">
                <a:latin typeface="Calibri" panose="020F0502020204030204" pitchFamily="34" charset="0"/>
                <a:cs typeface="Calibri" panose="020F0502020204030204" pitchFamily="34" charset="0"/>
              </a:rPr>
              <a:t>مفهوم التسويق الرقمي  </a:t>
            </a:r>
            <a:r>
              <a:rPr lang="ar-EG" sz="3200" b="1" dirty="0" smtClean="0"/>
              <a:t>: </a:t>
            </a:r>
            <a:endParaRPr lang="en-US" sz="3200" b="1" dirty="0">
              <a:latin typeface="Microsoft Uighur" panose="02000000000000000000" pitchFamily="2" charset="-78"/>
            </a:endParaRPr>
          </a:p>
          <a:p>
            <a:pPr algn="r" rtl="1"/>
            <a:endParaRPr lang="en-US" sz="2800" dirty="0">
              <a:latin typeface="Microsoft Uighur" panose="02000000000000000000" pitchFamily="2" charset="-78"/>
            </a:endParaRPr>
          </a:p>
        </p:txBody>
      </p:sp>
      <p:pic>
        <p:nvPicPr>
          <p:cNvPr id="2" name="Picture 1">
            <a:extLst>
              <a:ext uri="{FF2B5EF4-FFF2-40B4-BE49-F238E27FC236}">
                <a16:creationId xmlns="" xmlns:a16="http://schemas.microsoft.com/office/drawing/2014/main" id="{8A08B86A-D41F-967F-5DF7-40B288586A1C}"/>
              </a:ext>
            </a:extLst>
          </p:cNvPr>
          <p:cNvPicPr>
            <a:picLocks noChangeAspect="1"/>
          </p:cNvPicPr>
          <p:nvPr/>
        </p:nvPicPr>
        <p:blipFill>
          <a:blip r:embed="rId3"/>
          <a:stretch>
            <a:fillRect/>
          </a:stretch>
        </p:blipFill>
        <p:spPr>
          <a:xfrm>
            <a:off x="735201" y="3245153"/>
            <a:ext cx="2129246" cy="1476556"/>
          </a:xfrm>
          <a:prstGeom prst="rect">
            <a:avLst/>
          </a:prstGeom>
        </p:spPr>
      </p:pic>
      <p:sp>
        <p:nvSpPr>
          <p:cNvPr id="3" name="TextBox 2">
            <a:extLst>
              <a:ext uri="{FF2B5EF4-FFF2-40B4-BE49-F238E27FC236}">
                <a16:creationId xmlns="" xmlns:a16="http://schemas.microsoft.com/office/drawing/2014/main" id="{B3CB04AD-8C63-01CF-047D-E932CCCD856C}"/>
              </a:ext>
            </a:extLst>
          </p:cNvPr>
          <p:cNvSpPr txBox="1"/>
          <p:nvPr/>
        </p:nvSpPr>
        <p:spPr>
          <a:xfrm>
            <a:off x="3320940" y="2322526"/>
            <a:ext cx="6246948" cy="3785652"/>
          </a:xfrm>
          <a:prstGeom prst="rect">
            <a:avLst/>
          </a:prstGeom>
          <a:noFill/>
        </p:spPr>
        <p:txBody>
          <a:bodyPr wrap="square" rtlCol="0">
            <a:spAutoFit/>
          </a:bodyPr>
          <a:lstStyle/>
          <a:p>
            <a:pPr lvl="0" algn="just" rtl="1"/>
            <a:r>
              <a:rPr lang="ar-EG" sz="2400" dirty="0">
                <a:latin typeface="Calibri" panose="020F0502020204030204" pitchFamily="34" charset="0"/>
                <a:cs typeface="Calibri" panose="020F0502020204030204" pitchFamily="34" charset="0"/>
              </a:rPr>
              <a:t>	لقد </a:t>
            </a:r>
            <a:r>
              <a:rPr lang="ar-EG" sz="2400" b="1" dirty="0">
                <a:latin typeface="Calibri" panose="020F0502020204030204" pitchFamily="34" charset="0"/>
                <a:cs typeface="Calibri" panose="020F0502020204030204" pitchFamily="34" charset="0"/>
              </a:rPr>
              <a:t>أصبح التسويق الرقمي </a:t>
            </a:r>
            <a:r>
              <a:rPr lang="ar-EG" sz="2400" dirty="0">
                <a:latin typeface="Calibri" panose="020F0502020204030204" pitchFamily="34" charset="0"/>
                <a:cs typeface="Calibri" panose="020F0502020204030204" pitchFamily="34" charset="0"/>
              </a:rPr>
              <a:t>مكونًا لا غنى عنه في استراتيجيات الأعمال المعاصرة، حيث أحدث ثورة في الطريقة التي تتواصل بها الشركات مع جمهورها المستهدف</a:t>
            </a:r>
            <a:r>
              <a:rPr lang="ar-EG" sz="2400" dirty="0" smtClean="0">
                <a:latin typeface="Calibri" panose="020F0502020204030204" pitchFamily="34" charset="0"/>
                <a:cs typeface="Calibri" panose="020F0502020204030204" pitchFamily="34" charset="0"/>
              </a:rPr>
              <a:t>.</a:t>
            </a:r>
          </a:p>
          <a:p>
            <a:pPr lvl="0" algn="just" rtl="1"/>
            <a:endParaRPr lang="ar-EG" sz="2400" dirty="0" smtClean="0">
              <a:latin typeface="Calibri" panose="020F0502020204030204" pitchFamily="34" charset="0"/>
              <a:cs typeface="Calibri" panose="020F0502020204030204" pitchFamily="34" charset="0"/>
            </a:endParaRPr>
          </a:p>
          <a:p>
            <a:pPr lvl="0" algn="just" rtl="1"/>
            <a:r>
              <a:rPr lang="ar-EG" sz="2400" dirty="0">
                <a:latin typeface="Calibri" panose="020F0502020204030204" pitchFamily="34" charset="0"/>
                <a:cs typeface="Calibri" panose="020F0502020204030204" pitchFamily="34" charset="0"/>
              </a:rPr>
              <a:t>	</a:t>
            </a:r>
            <a:r>
              <a:rPr lang="ar-EG" sz="2400" dirty="0" smtClean="0">
                <a:latin typeface="Calibri" panose="020F0502020204030204" pitchFamily="34" charset="0"/>
                <a:cs typeface="Calibri" panose="020F0502020204030204" pitchFamily="34" charset="0"/>
              </a:rPr>
              <a:t> </a:t>
            </a:r>
            <a:r>
              <a:rPr lang="ar-EG" sz="2400" dirty="0">
                <a:latin typeface="Calibri" panose="020F0502020204030204" pitchFamily="34" charset="0"/>
                <a:cs typeface="Calibri" panose="020F0502020204030204" pitchFamily="34" charset="0"/>
              </a:rPr>
              <a:t>لقد تطور التسويق الرقمي بطريقة </a:t>
            </a:r>
            <a:r>
              <a:rPr lang="ar-EG" sz="2400" b="1" dirty="0">
                <a:latin typeface="Calibri" panose="020F0502020204030204" pitchFamily="34" charset="0"/>
                <a:cs typeface="Calibri" panose="020F0502020204030204" pitchFamily="34" charset="0"/>
              </a:rPr>
              <a:t>ثورية ومتطورة </a:t>
            </a:r>
            <a:r>
              <a:rPr lang="ar-EG" sz="2400" dirty="0">
                <a:latin typeface="Calibri" panose="020F0502020204030204" pitchFamily="34" charset="0"/>
                <a:cs typeface="Calibri" panose="020F0502020204030204" pitchFamily="34" charset="0"/>
              </a:rPr>
              <a:t>باستمرار، حيث تم تشكيله من </a:t>
            </a:r>
            <a:r>
              <a:rPr lang="ar-EG" sz="2400" b="1" dirty="0">
                <a:latin typeface="Calibri" panose="020F0502020204030204" pitchFamily="34" charset="0"/>
                <a:cs typeface="Calibri" panose="020F0502020204030204" pitchFamily="34" charset="0"/>
              </a:rPr>
              <a:t>خلال الاختراقات التكنولوجية</a:t>
            </a:r>
            <a:r>
              <a:rPr lang="ar-EG" sz="2400" dirty="0">
                <a:latin typeface="Calibri" panose="020F0502020204030204" pitchFamily="34" charset="0"/>
                <a:cs typeface="Calibri" panose="020F0502020204030204" pitchFamily="34" charset="0"/>
              </a:rPr>
              <a:t>، </a:t>
            </a:r>
            <a:r>
              <a:rPr lang="ar-EG" sz="2400" u="sng" dirty="0">
                <a:latin typeface="Calibri" panose="020F0502020204030204" pitchFamily="34" charset="0"/>
                <a:cs typeface="Calibri" panose="020F0502020204030204" pitchFamily="34" charset="0"/>
              </a:rPr>
              <a:t>والتغيرات في سلوك المستهلك، وظهور شبكات جديدة.</a:t>
            </a:r>
          </a:p>
          <a:p>
            <a:pPr lvl="0" algn="just" rtl="1"/>
            <a:endParaRPr lang="ar-EG" sz="2400" dirty="0"/>
          </a:p>
          <a:p>
            <a:pPr marL="342900" lvl="0" indent="-342900" algn="just" rtl="1">
              <a:buFont typeface="Wingdings" panose="05000000000000000000" pitchFamily="2" charset="2"/>
              <a:buChar char="ü"/>
            </a:pPr>
            <a:endParaRPr lang="en-MY" sz="2400" dirty="0"/>
          </a:p>
        </p:txBody>
      </p:sp>
    </p:spTree>
    <p:extLst>
      <p:ext uri="{BB962C8B-B14F-4D97-AF65-F5344CB8AC3E}">
        <p14:creationId xmlns:p14="http://schemas.microsoft.com/office/powerpoint/2010/main" val="92712111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1654556" y="1728000"/>
            <a:ext cx="8466655" cy="1015663"/>
          </a:xfrm>
          <a:prstGeom prst="rect">
            <a:avLst/>
          </a:prstGeom>
          <a:noFill/>
        </p:spPr>
        <p:txBody>
          <a:bodyPr wrap="square" rtlCol="0">
            <a:spAutoFit/>
          </a:bodyPr>
          <a:lstStyle/>
          <a:p>
            <a:pPr lvl="0" algn="ctr" rtl="1"/>
            <a:r>
              <a:rPr lang="en-US" sz="3200" b="1" dirty="0" smtClean="0"/>
              <a:t> </a:t>
            </a:r>
            <a:r>
              <a:rPr lang="ar-EG" sz="3200" b="1" dirty="0" smtClean="0"/>
              <a:t> </a:t>
            </a:r>
            <a:r>
              <a:rPr lang="en-US" sz="3200" b="1" dirty="0"/>
              <a:t> </a:t>
            </a:r>
            <a:r>
              <a:rPr lang="ar-EG" sz="3200" b="1" dirty="0" smtClean="0"/>
              <a:t>2. </a:t>
            </a:r>
            <a:r>
              <a:rPr lang="ar-EG" sz="3200" b="1" dirty="0"/>
              <a:t>تطور </a:t>
            </a:r>
            <a:r>
              <a:rPr lang="ar-EG" sz="3200" b="1" dirty="0" smtClean="0"/>
              <a:t>التسويق الرقمي  </a:t>
            </a:r>
            <a:r>
              <a:rPr lang="en-MY" sz="3200" b="1" dirty="0" smtClean="0"/>
              <a:t>Digital Marketing</a:t>
            </a:r>
            <a:r>
              <a:rPr lang="ar-EG" sz="3200" b="1" dirty="0" smtClean="0"/>
              <a:t> : </a:t>
            </a:r>
            <a:endParaRPr lang="en-US" sz="3200" b="1" dirty="0" smtClean="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3" name="TextBox 2">
            <a:extLst>
              <a:ext uri="{FF2B5EF4-FFF2-40B4-BE49-F238E27FC236}">
                <a16:creationId xmlns="" xmlns:a16="http://schemas.microsoft.com/office/drawing/2014/main" id="{B3CB04AD-8C63-01CF-047D-E932CCCD856C}"/>
              </a:ext>
            </a:extLst>
          </p:cNvPr>
          <p:cNvSpPr txBox="1"/>
          <p:nvPr/>
        </p:nvSpPr>
        <p:spPr>
          <a:xfrm>
            <a:off x="3201852" y="2875859"/>
            <a:ext cx="5926908" cy="830997"/>
          </a:xfrm>
          <a:prstGeom prst="rect">
            <a:avLst/>
          </a:prstGeom>
          <a:noFill/>
        </p:spPr>
        <p:txBody>
          <a:bodyPr wrap="square" rtlCol="0">
            <a:spAutoFit/>
          </a:bodyPr>
          <a:lstStyle/>
          <a:p>
            <a:pPr lvl="0" algn="just" rtl="1"/>
            <a:endParaRPr lang="ar-EG" sz="2400" dirty="0"/>
          </a:p>
          <a:p>
            <a:pPr marL="342900" lvl="0" indent="-342900" algn="just" rtl="1">
              <a:buFont typeface="Wingdings" panose="05000000000000000000" pitchFamily="2" charset="2"/>
              <a:buChar char="ü"/>
            </a:pPr>
            <a:endParaRPr lang="en-MY" sz="2400" dirty="0"/>
          </a:p>
        </p:txBody>
      </p:sp>
      <p:graphicFrame>
        <p:nvGraphicFramePr>
          <p:cNvPr id="4" name="Table 3"/>
          <p:cNvGraphicFramePr>
            <a:graphicFrameLocks noGrp="1"/>
          </p:cNvGraphicFramePr>
          <p:nvPr>
            <p:extLst>
              <p:ext uri="{D42A27DB-BD31-4B8C-83A1-F6EECF244321}">
                <p14:modId xmlns:p14="http://schemas.microsoft.com/office/powerpoint/2010/main" val="181949791"/>
              </p:ext>
            </p:extLst>
          </p:nvPr>
        </p:nvGraphicFramePr>
        <p:xfrm>
          <a:off x="1432560" y="2194560"/>
          <a:ext cx="8688651" cy="3997960"/>
        </p:xfrm>
        <a:graphic>
          <a:graphicData uri="http://schemas.openxmlformats.org/drawingml/2006/table">
            <a:tbl>
              <a:tblPr firstRow="1" bandRow="1">
                <a:tableStyleId>{5C22544A-7EE6-4342-B048-85BDC9FD1C3A}</a:tableStyleId>
              </a:tblPr>
              <a:tblGrid>
                <a:gridCol w="6247670"/>
                <a:gridCol w="2440981"/>
              </a:tblGrid>
              <a:tr h="273722">
                <a:tc>
                  <a:txBody>
                    <a:bodyPr/>
                    <a:lstStyle/>
                    <a:p>
                      <a:pPr algn="ctr"/>
                      <a:r>
                        <a:rPr lang="ar-EG" dirty="0" smtClean="0"/>
                        <a:t>الوصف</a:t>
                      </a:r>
                      <a:endParaRPr lang="en-MY" dirty="0"/>
                    </a:p>
                  </a:txBody>
                  <a:tcPr/>
                </a:tc>
                <a:tc>
                  <a:txBody>
                    <a:bodyPr/>
                    <a:lstStyle/>
                    <a:p>
                      <a:pPr algn="ctr"/>
                      <a:r>
                        <a:rPr lang="ar-EG" dirty="0" smtClean="0"/>
                        <a:t>الزمن</a:t>
                      </a:r>
                      <a:endParaRPr lang="en-MY" dirty="0"/>
                    </a:p>
                  </a:txBody>
                  <a:tcPr/>
                </a:tc>
              </a:tr>
              <a:tr h="479014">
                <a:tc>
                  <a:txBody>
                    <a:bodyPr/>
                    <a:lstStyle/>
                    <a:p>
                      <a:pPr algn="r"/>
                      <a:r>
                        <a:rPr lang="ar-EG" sz="1600" kern="1200" dirty="0" smtClean="0">
                          <a:solidFill>
                            <a:schemeClr val="tx1"/>
                          </a:solidFill>
                          <a:latin typeface="Calibri" panose="020F0502020204030204" pitchFamily="34" charset="0"/>
                          <a:ea typeface="+mn-ea"/>
                          <a:cs typeface="Calibri" panose="020F0502020204030204" pitchFamily="34" charset="0"/>
                        </a:rPr>
                        <a:t>بدأت الشركات في تسويق منتجاتها من خلال </a:t>
                      </a:r>
                      <a:r>
                        <a:rPr lang="ar-EG" sz="1600" b="1" kern="1200" dirty="0" smtClean="0">
                          <a:solidFill>
                            <a:schemeClr val="tx1"/>
                          </a:solidFill>
                          <a:latin typeface="Calibri" panose="020F0502020204030204" pitchFamily="34" charset="0"/>
                          <a:ea typeface="+mn-ea"/>
                          <a:cs typeface="Calibri" panose="020F0502020204030204" pitchFamily="34" charset="0"/>
                        </a:rPr>
                        <a:t>البريد الإلكتروني وإنشاء مواقع الويب</a:t>
                      </a:r>
                      <a:endParaRPr lang="en-MY" sz="1600" b="1" kern="1200" dirty="0">
                        <a:solidFill>
                          <a:schemeClr val="tx1"/>
                        </a:solidFill>
                        <a:latin typeface="Calibri" panose="020F0502020204030204" pitchFamily="34" charset="0"/>
                        <a:ea typeface="+mn-ea"/>
                        <a:cs typeface="Calibri" panose="020F0502020204030204" pitchFamily="34" charset="0"/>
                      </a:endParaRPr>
                    </a:p>
                  </a:txBody>
                  <a:tcPr/>
                </a:tc>
                <a:tc>
                  <a:txBody>
                    <a:bodyPr/>
                    <a:lstStyle/>
                    <a:p>
                      <a:pPr algn="r"/>
                      <a:r>
                        <a:rPr lang="ar-EG" sz="1600" kern="1200" dirty="0" smtClean="0">
                          <a:solidFill>
                            <a:schemeClr val="tx1"/>
                          </a:solidFill>
                          <a:latin typeface="Calibri" panose="020F0502020204030204" pitchFamily="34" charset="0"/>
                          <a:ea typeface="+mn-ea"/>
                          <a:cs typeface="Calibri" panose="020F0502020204030204" pitchFamily="34" charset="0"/>
                        </a:rPr>
                        <a:t>بداية من تسعينيات القرن العشرين</a:t>
                      </a:r>
                      <a:endParaRPr lang="en-MY" sz="1600" kern="1200" dirty="0">
                        <a:solidFill>
                          <a:schemeClr val="tx1"/>
                        </a:solidFill>
                        <a:latin typeface="Calibri" panose="020F0502020204030204" pitchFamily="34" charset="0"/>
                        <a:ea typeface="+mn-ea"/>
                        <a:cs typeface="Calibri" panose="020F0502020204030204" pitchFamily="34" charset="0"/>
                      </a:endParaRPr>
                    </a:p>
                  </a:txBody>
                  <a:tcPr/>
                </a:tc>
              </a:tr>
              <a:tr h="684306">
                <a:tc>
                  <a:txBody>
                    <a:bodyPr/>
                    <a:lstStyle/>
                    <a:p>
                      <a:pPr algn="r"/>
                      <a:r>
                        <a:rPr lang="ar-EG" sz="1600" kern="1200" dirty="0" smtClean="0">
                          <a:solidFill>
                            <a:schemeClr val="tx1"/>
                          </a:solidFill>
                          <a:latin typeface="Calibri" panose="020F0502020204030204" pitchFamily="34" charset="0"/>
                          <a:ea typeface="+mn-ea"/>
                          <a:cs typeface="Calibri" panose="020F0502020204030204" pitchFamily="34" charset="0"/>
                        </a:rPr>
                        <a:t>وبدأت الشركات في </a:t>
                      </a:r>
                      <a:r>
                        <a:rPr lang="ar-EG" sz="1600" b="1" kern="1200" dirty="0" smtClean="0">
                          <a:solidFill>
                            <a:schemeClr val="tx1"/>
                          </a:solidFill>
                          <a:latin typeface="Calibri" panose="020F0502020204030204" pitchFamily="34" charset="0"/>
                          <a:ea typeface="+mn-ea"/>
                          <a:cs typeface="Calibri" panose="020F0502020204030204" pitchFamily="34" charset="0"/>
                        </a:rPr>
                        <a:t>استخدام إعلانات محرك البحث، والدفع مقابل كل نقرة </a:t>
                      </a:r>
                      <a:r>
                        <a:rPr lang="ar-EG" sz="1600" kern="1200" dirty="0" smtClean="0">
                          <a:solidFill>
                            <a:schemeClr val="tx1"/>
                          </a:solidFill>
                          <a:latin typeface="Calibri" panose="020F0502020204030204" pitchFamily="34" charset="0"/>
                          <a:ea typeface="+mn-ea"/>
                          <a:cs typeface="Calibri" panose="020F0502020204030204" pitchFamily="34" charset="0"/>
                        </a:rPr>
                        <a:t>(الدفع لكل نقرة) يقوم بها المستخدم على إعلاناتها</a:t>
                      </a:r>
                      <a:endParaRPr lang="en-MY" sz="1600" kern="1200" dirty="0">
                        <a:solidFill>
                          <a:schemeClr val="tx1"/>
                        </a:solidFill>
                        <a:latin typeface="Calibri" panose="020F0502020204030204" pitchFamily="34" charset="0"/>
                        <a:ea typeface="+mn-ea"/>
                        <a:cs typeface="Calibri" panose="020F0502020204030204" pitchFamily="34" charset="0"/>
                      </a:endParaRPr>
                    </a:p>
                  </a:txBody>
                  <a:tcPr/>
                </a:tc>
                <a:tc>
                  <a:txBody>
                    <a:bodyPr/>
                    <a:lstStyle/>
                    <a:p>
                      <a:pPr algn="r"/>
                      <a:r>
                        <a:rPr lang="ar-EG" sz="1600" kern="1200" dirty="0" smtClean="0">
                          <a:solidFill>
                            <a:schemeClr val="tx1"/>
                          </a:solidFill>
                          <a:latin typeface="Calibri" panose="020F0502020204030204" pitchFamily="34" charset="0"/>
                          <a:ea typeface="+mn-ea"/>
                          <a:cs typeface="Calibri" panose="020F0502020204030204" pitchFamily="34" charset="0"/>
                        </a:rPr>
                        <a:t>أواخر التسعينيات إلى أوائل العقد الأول من القرن الحادي والعشرين</a:t>
                      </a:r>
                      <a:endParaRPr lang="en-MY" sz="1600" kern="1200" dirty="0">
                        <a:solidFill>
                          <a:schemeClr val="tx1"/>
                        </a:solidFill>
                        <a:latin typeface="Calibri" panose="020F0502020204030204" pitchFamily="34" charset="0"/>
                        <a:ea typeface="+mn-ea"/>
                        <a:cs typeface="Calibri" panose="020F0502020204030204" pitchFamily="34" charset="0"/>
                      </a:endParaRPr>
                    </a:p>
                  </a:txBody>
                  <a:tcPr/>
                </a:tc>
              </a:tr>
              <a:tr h="479014">
                <a:tc>
                  <a:txBody>
                    <a:bodyPr/>
                    <a:lstStyle/>
                    <a:p>
                      <a:pPr algn="r"/>
                      <a:r>
                        <a:rPr lang="ar-EG" sz="1600" kern="1200" dirty="0" smtClean="0">
                          <a:solidFill>
                            <a:schemeClr val="tx1"/>
                          </a:solidFill>
                          <a:latin typeface="Calibri" panose="020F0502020204030204" pitchFamily="34" charset="0"/>
                          <a:ea typeface="+mn-ea"/>
                          <a:cs typeface="Calibri" panose="020F0502020204030204" pitchFamily="34" charset="0"/>
                        </a:rPr>
                        <a:t>ع اكتساب منصات التواصل الاجتماعي مثل </a:t>
                      </a:r>
                      <a:r>
                        <a:rPr lang="en-MY" sz="1600" b="1" kern="1200" dirty="0" smtClean="0">
                          <a:solidFill>
                            <a:schemeClr val="tx1"/>
                          </a:solidFill>
                          <a:latin typeface="Calibri" panose="020F0502020204030204" pitchFamily="34" charset="0"/>
                          <a:ea typeface="+mn-ea"/>
                          <a:cs typeface="Calibri" panose="020F0502020204030204" pitchFamily="34" charset="0"/>
                        </a:rPr>
                        <a:t>Facebook </a:t>
                      </a:r>
                      <a:r>
                        <a:rPr lang="ar-EG" sz="1600" b="1" kern="1200" dirty="0" smtClean="0">
                          <a:solidFill>
                            <a:schemeClr val="tx1"/>
                          </a:solidFill>
                          <a:latin typeface="Calibri" panose="020F0502020204030204" pitchFamily="34" charset="0"/>
                          <a:ea typeface="+mn-ea"/>
                          <a:cs typeface="Calibri" panose="020F0502020204030204" pitchFamily="34" charset="0"/>
                        </a:rPr>
                        <a:t>و</a:t>
                      </a:r>
                      <a:r>
                        <a:rPr lang="en-MY" sz="1600" b="1" kern="1200" dirty="0" smtClean="0">
                          <a:solidFill>
                            <a:schemeClr val="tx1"/>
                          </a:solidFill>
                          <a:latin typeface="Calibri" panose="020F0502020204030204" pitchFamily="34" charset="0"/>
                          <a:ea typeface="+mn-ea"/>
                          <a:cs typeface="Calibri" panose="020F0502020204030204" pitchFamily="34" charset="0"/>
                        </a:rPr>
                        <a:t>Twitter </a:t>
                      </a:r>
                      <a:r>
                        <a:rPr lang="ar-EG" sz="1600" kern="1200" dirty="0" smtClean="0">
                          <a:solidFill>
                            <a:schemeClr val="tx1"/>
                          </a:solidFill>
                          <a:latin typeface="Calibri" panose="020F0502020204030204" pitchFamily="34" charset="0"/>
                          <a:ea typeface="+mn-ea"/>
                          <a:cs typeface="Calibri" panose="020F0502020204030204" pitchFamily="34" charset="0"/>
                        </a:rPr>
                        <a:t>شعبية، بدأت الشركات في استخدامها للإعلان والتفاعل مع العملاء</a:t>
                      </a:r>
                      <a:endParaRPr lang="en-MY" sz="1600" kern="1200" dirty="0">
                        <a:solidFill>
                          <a:schemeClr val="tx1"/>
                        </a:solidFill>
                        <a:latin typeface="Calibri" panose="020F0502020204030204" pitchFamily="34" charset="0"/>
                        <a:ea typeface="+mn-ea"/>
                        <a:cs typeface="Calibri" panose="020F0502020204030204" pitchFamily="34" charset="0"/>
                      </a:endParaRPr>
                    </a:p>
                  </a:txBody>
                  <a:tcPr/>
                </a:tc>
                <a:tc>
                  <a:txBody>
                    <a:bodyPr/>
                    <a:lstStyle/>
                    <a:p>
                      <a:pPr algn="r"/>
                      <a:r>
                        <a:rPr lang="ar-EG" sz="1600" kern="1200" dirty="0" smtClean="0">
                          <a:solidFill>
                            <a:schemeClr val="tx1"/>
                          </a:solidFill>
                          <a:latin typeface="Calibri" panose="020F0502020204030204" pitchFamily="34" charset="0"/>
                          <a:ea typeface="+mn-ea"/>
                          <a:cs typeface="Calibri" panose="020F0502020204030204" pitchFamily="34" charset="0"/>
                        </a:rPr>
                        <a:t>منتصف العقد الأول من القرن الحادي والعشرين</a:t>
                      </a:r>
                      <a:endParaRPr lang="en-MY" sz="1600" kern="1200" dirty="0">
                        <a:solidFill>
                          <a:schemeClr val="tx1"/>
                        </a:solidFill>
                        <a:latin typeface="Calibri" panose="020F0502020204030204" pitchFamily="34" charset="0"/>
                        <a:ea typeface="+mn-ea"/>
                        <a:cs typeface="Calibri" panose="020F0502020204030204" pitchFamily="34" charset="0"/>
                      </a:endParaRPr>
                    </a:p>
                  </a:txBody>
                  <a:tcPr/>
                </a:tc>
              </a:tr>
              <a:tr h="684306">
                <a:tc>
                  <a:txBody>
                    <a:bodyPr/>
                    <a:lstStyle/>
                    <a:p>
                      <a:pPr algn="r"/>
                      <a:r>
                        <a:rPr lang="ar-EG" sz="1600" kern="1200" dirty="0" smtClean="0">
                          <a:solidFill>
                            <a:schemeClr val="tx1"/>
                          </a:solidFill>
                          <a:latin typeface="Calibri" panose="020F0502020204030204" pitchFamily="34" charset="0"/>
                          <a:ea typeface="+mn-ea"/>
                          <a:cs typeface="Calibri" panose="020F0502020204030204" pitchFamily="34" charset="0"/>
                        </a:rPr>
                        <a:t>بدأت الشركات في استخدام التقنيات الحديثة لجمع </a:t>
                      </a:r>
                      <a:r>
                        <a:rPr lang="ar-EG" sz="1600" b="1" kern="1200" dirty="0" smtClean="0">
                          <a:solidFill>
                            <a:schemeClr val="tx1"/>
                          </a:solidFill>
                          <a:latin typeface="Calibri" panose="020F0502020204030204" pitchFamily="34" charset="0"/>
                          <a:ea typeface="+mn-ea"/>
                          <a:cs typeface="Calibri" panose="020F0502020204030204" pitchFamily="34" charset="0"/>
                        </a:rPr>
                        <a:t>وتحليل الإحصائيات حول أنشطة الأشخاص على الإنترنت</a:t>
                      </a:r>
                      <a:r>
                        <a:rPr lang="ar-EG" sz="1600" kern="1200" dirty="0" smtClean="0">
                          <a:solidFill>
                            <a:schemeClr val="tx1"/>
                          </a:solidFill>
                          <a:latin typeface="Calibri" panose="020F0502020204030204" pitchFamily="34" charset="0"/>
                          <a:ea typeface="+mn-ea"/>
                          <a:cs typeface="Calibri" panose="020F0502020204030204" pitchFamily="34" charset="0"/>
                        </a:rPr>
                        <a:t>. لقد استغلوا هذه المعلومات لتخصيص المحتوى والإعلانات وفقًا للتفضيلات الفردية.</a:t>
                      </a:r>
                      <a:endParaRPr lang="en-MY" sz="1600" kern="1200" dirty="0">
                        <a:solidFill>
                          <a:schemeClr val="tx1"/>
                        </a:solidFill>
                        <a:latin typeface="Calibri" panose="020F0502020204030204" pitchFamily="34" charset="0"/>
                        <a:ea typeface="+mn-ea"/>
                        <a:cs typeface="Calibri" panose="020F0502020204030204" pitchFamily="34" charset="0"/>
                      </a:endParaRPr>
                    </a:p>
                  </a:txBody>
                  <a:tcPr/>
                </a:tc>
                <a:tc>
                  <a:txBody>
                    <a:bodyPr/>
                    <a:lstStyle/>
                    <a:p>
                      <a:pPr algn="r"/>
                      <a:r>
                        <a:rPr lang="ar-EG" sz="1600" kern="1200" dirty="0" smtClean="0">
                          <a:solidFill>
                            <a:schemeClr val="tx1"/>
                          </a:solidFill>
                          <a:latin typeface="Calibri" panose="020F0502020204030204" pitchFamily="34" charset="0"/>
                          <a:ea typeface="+mn-ea"/>
                          <a:cs typeface="Calibri" panose="020F0502020204030204" pitchFamily="34" charset="0"/>
                        </a:rPr>
                        <a:t> فهم البيانات (من 2010 إلى الوقت الحاضر)</a:t>
                      </a:r>
                      <a:endParaRPr lang="en-MY" sz="1600" kern="1200" dirty="0">
                        <a:solidFill>
                          <a:schemeClr val="tx1"/>
                        </a:solidFill>
                        <a:latin typeface="Calibri" panose="020F0502020204030204" pitchFamily="34" charset="0"/>
                        <a:ea typeface="+mn-ea"/>
                        <a:cs typeface="Calibri" panose="020F0502020204030204" pitchFamily="34" charset="0"/>
                      </a:endParaRPr>
                    </a:p>
                  </a:txBody>
                  <a:tcPr/>
                </a:tc>
              </a:tr>
              <a:tr h="889598">
                <a:tc>
                  <a:txBody>
                    <a:bodyPr/>
                    <a:lstStyle/>
                    <a:p>
                      <a:pPr algn="r"/>
                      <a:r>
                        <a:rPr lang="ar-EG" sz="1600" kern="1200" dirty="0" smtClean="0">
                          <a:solidFill>
                            <a:schemeClr val="tx1"/>
                          </a:solidFill>
                          <a:latin typeface="Calibri" panose="020F0502020204030204" pitchFamily="34" charset="0"/>
                          <a:ea typeface="+mn-ea"/>
                          <a:cs typeface="Calibri" panose="020F0502020204030204" pitchFamily="34" charset="0"/>
                        </a:rPr>
                        <a:t>الذكاء الاصطناعي، تستخدم الشركات بشكل متزايد </a:t>
                      </a:r>
                      <a:r>
                        <a:rPr lang="ar-EG" sz="1600" b="1" kern="1200" dirty="0" smtClean="0">
                          <a:solidFill>
                            <a:schemeClr val="tx1"/>
                          </a:solidFill>
                          <a:latin typeface="Calibri" panose="020F0502020204030204" pitchFamily="34" charset="0"/>
                          <a:ea typeface="+mn-ea"/>
                          <a:cs typeface="Calibri" panose="020F0502020204030204" pitchFamily="34" charset="0"/>
                        </a:rPr>
                        <a:t>برامج الدردشة الآلية - برامج الكمبيوتر التي تتفاعل مع المستخدمين - لتحسين خدمة العملاء</a:t>
                      </a:r>
                    </a:p>
                    <a:p>
                      <a:pPr algn="r"/>
                      <a:r>
                        <a:rPr lang="ar-EG" sz="1600" b="1" kern="1200" dirty="0" smtClean="0">
                          <a:solidFill>
                            <a:schemeClr val="tx1"/>
                          </a:solidFill>
                          <a:latin typeface="Calibri" panose="020F0502020204030204" pitchFamily="34" charset="0"/>
                          <a:ea typeface="+mn-ea"/>
                          <a:cs typeface="Calibri" panose="020F0502020204030204" pitchFamily="34" charset="0"/>
                        </a:rPr>
                        <a:t>ظهر </a:t>
                      </a:r>
                      <a:r>
                        <a:rPr lang="ar-EG" sz="1600" kern="1200" dirty="0" smtClean="0">
                          <a:solidFill>
                            <a:schemeClr val="tx1"/>
                          </a:solidFill>
                          <a:latin typeface="Calibri" panose="020F0502020204030204" pitchFamily="34" charset="0"/>
                          <a:ea typeface="+mn-ea"/>
                          <a:cs typeface="Calibri" panose="020F0502020204030204" pitchFamily="34" charset="0"/>
                        </a:rPr>
                        <a:t>اتجاه للمواد المؤقتة، مثل </a:t>
                      </a:r>
                      <a:r>
                        <a:rPr lang="ar-EG" sz="1600" b="1" kern="1200" dirty="0" smtClean="0">
                          <a:solidFill>
                            <a:schemeClr val="tx1"/>
                          </a:solidFill>
                          <a:latin typeface="Calibri" panose="020F0502020204030204" pitchFamily="34" charset="0"/>
                          <a:ea typeface="+mn-ea"/>
                          <a:cs typeface="Calibri" panose="020F0502020204030204" pitchFamily="34" charset="0"/>
                        </a:rPr>
                        <a:t>قصص </a:t>
                      </a:r>
                      <a:r>
                        <a:rPr lang="en-MY" sz="1600" b="1" kern="1200" dirty="0" err="1" smtClean="0">
                          <a:solidFill>
                            <a:schemeClr val="tx1"/>
                          </a:solidFill>
                          <a:latin typeface="Calibri" panose="020F0502020204030204" pitchFamily="34" charset="0"/>
                          <a:ea typeface="+mn-ea"/>
                          <a:cs typeface="Calibri" panose="020F0502020204030204" pitchFamily="34" charset="0"/>
                        </a:rPr>
                        <a:t>Instagram</a:t>
                      </a:r>
                      <a:r>
                        <a:rPr lang="en-MY" sz="1600" b="1" kern="1200" dirty="0" smtClean="0">
                          <a:solidFill>
                            <a:schemeClr val="tx1"/>
                          </a:solidFill>
                          <a:latin typeface="Calibri" panose="020F0502020204030204" pitchFamily="34" charset="0"/>
                          <a:ea typeface="+mn-ea"/>
                          <a:cs typeface="Calibri" panose="020F0502020204030204" pitchFamily="34" charset="0"/>
                        </a:rPr>
                        <a:t>. </a:t>
                      </a:r>
                      <a:r>
                        <a:rPr lang="ar-EG" sz="1600" b="1" kern="1200" dirty="0" smtClean="0">
                          <a:solidFill>
                            <a:schemeClr val="tx1"/>
                          </a:solidFill>
                          <a:latin typeface="Calibri" panose="020F0502020204030204" pitchFamily="34" charset="0"/>
                          <a:ea typeface="+mn-ea"/>
                          <a:cs typeface="Calibri" panose="020F0502020204030204" pitchFamily="34" charset="0"/>
                        </a:rPr>
                        <a:t>تجذب الاختبارات والاستطلاعات الأفراد بمعلومات مسلية</a:t>
                      </a:r>
                      <a:endParaRPr lang="en-MY" sz="1600" b="1" kern="1200" dirty="0">
                        <a:solidFill>
                          <a:schemeClr val="tx1"/>
                        </a:solidFill>
                        <a:latin typeface="Calibri" panose="020F0502020204030204" pitchFamily="34" charset="0"/>
                        <a:ea typeface="+mn-ea"/>
                        <a:cs typeface="Calibri" panose="020F0502020204030204" pitchFamily="34" charset="0"/>
                      </a:endParaRPr>
                    </a:p>
                  </a:txBody>
                  <a:tcPr/>
                </a:tc>
                <a:tc>
                  <a:txBody>
                    <a:bodyPr/>
                    <a:lstStyle/>
                    <a:p>
                      <a:pPr algn="r"/>
                      <a:r>
                        <a:rPr lang="ar-EG" sz="1600" kern="1200" dirty="0" smtClean="0">
                          <a:solidFill>
                            <a:schemeClr val="tx1"/>
                          </a:solidFill>
                          <a:latin typeface="Calibri" panose="020F0502020204030204" pitchFamily="34" charset="0"/>
                          <a:ea typeface="+mn-ea"/>
                          <a:cs typeface="Calibri" panose="020F0502020204030204" pitchFamily="34" charset="0"/>
                        </a:rPr>
                        <a:t>الوقت</a:t>
                      </a:r>
                      <a:r>
                        <a:rPr lang="ar-EG" sz="1600" kern="1200" baseline="0" dirty="0" smtClean="0">
                          <a:solidFill>
                            <a:schemeClr val="tx1"/>
                          </a:solidFill>
                          <a:latin typeface="Calibri" panose="020F0502020204030204" pitchFamily="34" charset="0"/>
                          <a:ea typeface="+mn-ea"/>
                          <a:cs typeface="Calibri" panose="020F0502020204030204" pitchFamily="34" charset="0"/>
                        </a:rPr>
                        <a:t> الحالي</a:t>
                      </a:r>
                      <a:endParaRPr lang="en-MY" sz="1600" kern="1200" dirty="0">
                        <a:solidFill>
                          <a:schemeClr val="tx1"/>
                        </a:solidFill>
                        <a:latin typeface="Calibri" panose="020F0502020204030204" pitchFamily="34" charset="0"/>
                        <a:ea typeface="+mn-ea"/>
                        <a:cs typeface="Calibri" panose="020F0502020204030204" pitchFamily="34" charset="0"/>
                      </a:endParaRPr>
                    </a:p>
                  </a:txBody>
                  <a:tcPr/>
                </a:tc>
              </a:tr>
            </a:tbl>
          </a:graphicData>
        </a:graphic>
      </p:graphicFrame>
    </p:spTree>
    <p:extLst>
      <p:ext uri="{BB962C8B-B14F-4D97-AF65-F5344CB8AC3E}">
        <p14:creationId xmlns:p14="http://schemas.microsoft.com/office/powerpoint/2010/main" val="279563712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2070789" y="1737937"/>
            <a:ext cx="8466655" cy="1015663"/>
          </a:xfrm>
          <a:prstGeom prst="rect">
            <a:avLst/>
          </a:prstGeom>
          <a:noFill/>
        </p:spPr>
        <p:txBody>
          <a:bodyPr wrap="square" rtlCol="0">
            <a:spAutoFit/>
          </a:bodyPr>
          <a:lstStyle/>
          <a:p>
            <a:pPr lvl="0" algn="ctr" rtl="1"/>
            <a:r>
              <a:rPr lang="en-US" sz="3200" b="1" dirty="0"/>
              <a:t> </a:t>
            </a:r>
            <a:r>
              <a:rPr lang="ar-EG" sz="3200" b="1" dirty="0" smtClean="0"/>
              <a:t>3</a:t>
            </a:r>
            <a:r>
              <a:rPr lang="ar-EG" sz="2800" b="1" dirty="0">
                <a:latin typeface="Calibri" panose="020F0502020204030204" pitchFamily="34" charset="0"/>
                <a:cs typeface="Calibri" panose="020F0502020204030204" pitchFamily="34" charset="0"/>
              </a:rPr>
              <a:t>. </a:t>
            </a:r>
            <a:r>
              <a:rPr lang="en-US" sz="2800" b="1" dirty="0">
                <a:latin typeface="Calibri" panose="020F0502020204030204" pitchFamily="34" charset="0"/>
                <a:cs typeface="Calibri" panose="020F0502020204030204" pitchFamily="34" charset="0"/>
              </a:rPr>
              <a:t> </a:t>
            </a:r>
            <a:r>
              <a:rPr lang="ar-EG" sz="2800" b="1" dirty="0">
                <a:latin typeface="Calibri" panose="020F0502020204030204" pitchFamily="34" charset="0"/>
                <a:cs typeface="Calibri" panose="020F0502020204030204" pitchFamily="34" charset="0"/>
              </a:rPr>
              <a:t>التسويق الرقمي مقابل تحليلات البيانات التسويقية: أيهما أفضل</a:t>
            </a:r>
            <a:r>
              <a:rPr lang="ar-EG" sz="2400" b="1" dirty="0" smtClean="0"/>
              <a:t>؟</a:t>
            </a:r>
            <a:endParaRPr lang="en-US" sz="2400" b="1" dirty="0"/>
          </a:p>
          <a:p>
            <a:pPr algn="r" rtl="1"/>
            <a:endParaRPr lang="en-US" sz="2800" dirty="0">
              <a:latin typeface="Microsoft Uighur" panose="02000000000000000000" pitchFamily="2" charset="-78"/>
            </a:endParaRPr>
          </a:p>
        </p:txBody>
      </p:sp>
      <p:pic>
        <p:nvPicPr>
          <p:cNvPr id="2" name="Picture 1">
            <a:extLst>
              <a:ext uri="{FF2B5EF4-FFF2-40B4-BE49-F238E27FC236}">
                <a16:creationId xmlns="" xmlns:a16="http://schemas.microsoft.com/office/drawing/2014/main" id="{8A08B86A-D41F-967F-5DF7-40B288586A1C}"/>
              </a:ext>
            </a:extLst>
          </p:cNvPr>
          <p:cNvPicPr>
            <a:picLocks noChangeAspect="1"/>
          </p:cNvPicPr>
          <p:nvPr/>
        </p:nvPicPr>
        <p:blipFill>
          <a:blip r:embed="rId3"/>
          <a:stretch>
            <a:fillRect/>
          </a:stretch>
        </p:blipFill>
        <p:spPr>
          <a:xfrm>
            <a:off x="11121" y="4055564"/>
            <a:ext cx="2129246" cy="1476556"/>
          </a:xfrm>
          <a:prstGeom prst="rect">
            <a:avLst/>
          </a:prstGeom>
        </p:spPr>
      </p:pic>
      <p:sp>
        <p:nvSpPr>
          <p:cNvPr id="3" name="TextBox 2">
            <a:extLst>
              <a:ext uri="{FF2B5EF4-FFF2-40B4-BE49-F238E27FC236}">
                <a16:creationId xmlns="" xmlns:a16="http://schemas.microsoft.com/office/drawing/2014/main" id="{B3CB04AD-8C63-01CF-047D-E932CCCD856C}"/>
              </a:ext>
            </a:extLst>
          </p:cNvPr>
          <p:cNvSpPr txBox="1"/>
          <p:nvPr/>
        </p:nvSpPr>
        <p:spPr>
          <a:xfrm>
            <a:off x="2809919" y="2418448"/>
            <a:ext cx="6988393" cy="3416320"/>
          </a:xfrm>
          <a:prstGeom prst="rect">
            <a:avLst/>
          </a:prstGeom>
          <a:noFill/>
        </p:spPr>
        <p:txBody>
          <a:bodyPr wrap="square" rtlCol="0">
            <a:spAutoFit/>
          </a:bodyPr>
          <a:lstStyle/>
          <a:p>
            <a:pPr lvl="0" algn="just" rtl="1"/>
            <a:r>
              <a:rPr lang="ar-EG" sz="2400" dirty="0">
                <a:latin typeface="Calibri" panose="020F0502020204030204" pitchFamily="34" charset="0"/>
                <a:cs typeface="Calibri" panose="020F0502020204030204" pitchFamily="34" charset="0"/>
              </a:rPr>
              <a:t>	 </a:t>
            </a:r>
            <a:r>
              <a:rPr lang="ar-EG" sz="2400" b="1" dirty="0">
                <a:latin typeface="Calibri" panose="020F0502020204030204" pitchFamily="34" charset="0"/>
                <a:cs typeface="Calibri" panose="020F0502020204030204" pitchFamily="34" charset="0"/>
              </a:rPr>
              <a:t>الهدف الأساسي للتسويق الرقمي هو الترويج للأشياء عبر </a:t>
            </a:r>
            <a:r>
              <a:rPr lang="ar-EG" sz="2400" dirty="0">
                <a:latin typeface="Calibri" panose="020F0502020204030204" pitchFamily="34" charset="0"/>
                <a:cs typeface="Calibri" panose="020F0502020204030204" pitchFamily="34" charset="0"/>
              </a:rPr>
              <a:t>الإنترنت مع تلبية الأهداف التجارية أيضًا. </a:t>
            </a:r>
            <a:endParaRPr lang="ar-EG" sz="2400" dirty="0" smtClean="0">
              <a:latin typeface="Calibri" panose="020F0502020204030204" pitchFamily="34" charset="0"/>
              <a:cs typeface="Calibri" panose="020F0502020204030204" pitchFamily="34" charset="0"/>
            </a:endParaRPr>
          </a:p>
          <a:p>
            <a:pPr lvl="0" algn="just" rtl="1"/>
            <a:r>
              <a:rPr lang="ar-EG" sz="2400" dirty="0">
                <a:latin typeface="Calibri" panose="020F0502020204030204" pitchFamily="34" charset="0"/>
                <a:cs typeface="Calibri" panose="020F0502020204030204" pitchFamily="34" charset="0"/>
              </a:rPr>
              <a:t>	</a:t>
            </a:r>
            <a:r>
              <a:rPr lang="ar-EG" sz="2400" dirty="0" smtClean="0">
                <a:latin typeface="Calibri" panose="020F0502020204030204" pitchFamily="34" charset="0"/>
                <a:cs typeface="Calibri" panose="020F0502020204030204" pitchFamily="34" charset="0"/>
              </a:rPr>
              <a:t>ومع </a:t>
            </a:r>
            <a:r>
              <a:rPr lang="ar-EG" sz="2400" dirty="0">
                <a:latin typeface="Calibri" panose="020F0502020204030204" pitchFamily="34" charset="0"/>
                <a:cs typeface="Calibri" panose="020F0502020204030204" pitchFamily="34" charset="0"/>
              </a:rPr>
              <a:t>ذلك، فإن تحليلات البيانات تستلزم تحليل البيانات لإنتاج استنتاجات ثاقبة ومساعدة عملية اتخاذ القرار. </a:t>
            </a:r>
            <a:r>
              <a:rPr lang="ar-EG" sz="2400" b="1" dirty="0">
                <a:latin typeface="Calibri" panose="020F0502020204030204" pitchFamily="34" charset="0"/>
                <a:cs typeface="Calibri" panose="020F0502020204030204" pitchFamily="34" charset="0"/>
              </a:rPr>
              <a:t>هاتان المهنتان متكاملتان،</a:t>
            </a:r>
            <a:r>
              <a:rPr lang="ar-EG" sz="2400" dirty="0">
                <a:latin typeface="Calibri" panose="020F0502020204030204" pitchFamily="34" charset="0"/>
                <a:cs typeface="Calibri" panose="020F0502020204030204" pitchFamily="34" charset="0"/>
              </a:rPr>
              <a:t> حيث توفر تحليلات البيانات رؤى جوهرية تساعد في التسويق الرقمي الفعال. تحتاج الشركات إلى </a:t>
            </a:r>
            <a:r>
              <a:rPr lang="ar-EG" sz="2400" b="1" dirty="0">
                <a:latin typeface="Calibri" panose="020F0502020204030204" pitchFamily="34" charset="0"/>
                <a:cs typeface="Calibri" panose="020F0502020204030204" pitchFamily="34" charset="0"/>
              </a:rPr>
              <a:t>دمج المجالين من أجل إنشاء خطط مدفوعة بالبيانات ومستنيرة تعمل على تعزيز الأداء العام</a:t>
            </a:r>
            <a:r>
              <a:rPr lang="ar-EG" sz="2400" b="1" dirty="0" smtClean="0"/>
              <a:t>.</a:t>
            </a:r>
            <a:endParaRPr lang="ar-EG" sz="2400" dirty="0"/>
          </a:p>
          <a:p>
            <a:pPr marL="342900" lvl="0" indent="-342900" algn="just" rtl="1">
              <a:buFont typeface="Wingdings" panose="05000000000000000000" pitchFamily="2" charset="2"/>
              <a:buChar char="ü"/>
            </a:pPr>
            <a:endParaRPr lang="en-MY" sz="2400" dirty="0"/>
          </a:p>
        </p:txBody>
      </p:sp>
    </p:spTree>
    <p:extLst>
      <p:ext uri="{BB962C8B-B14F-4D97-AF65-F5344CB8AC3E}">
        <p14:creationId xmlns:p14="http://schemas.microsoft.com/office/powerpoint/2010/main" val="115630704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1814315" y="1631124"/>
            <a:ext cx="8466655" cy="1015663"/>
          </a:xfrm>
          <a:prstGeom prst="rect">
            <a:avLst/>
          </a:prstGeom>
          <a:noFill/>
        </p:spPr>
        <p:txBody>
          <a:bodyPr wrap="square" rtlCol="0">
            <a:spAutoFit/>
          </a:bodyPr>
          <a:lstStyle/>
          <a:p>
            <a:pPr lvl="0" algn="ctr" rtl="1"/>
            <a:r>
              <a:rPr lang="ar-EG" sz="3200" b="1" dirty="0" smtClean="0"/>
              <a:t> الخلاصة: </a:t>
            </a:r>
            <a:endParaRPr lang="en-US" sz="3200" b="1" dirty="0">
              <a:latin typeface="Microsoft Uighur" panose="02000000000000000000" pitchFamily="2" charset="-78"/>
            </a:endParaRPr>
          </a:p>
          <a:p>
            <a:pPr algn="r" rtl="1"/>
            <a:endParaRPr lang="en-US" sz="2800" dirty="0">
              <a:latin typeface="Microsoft Uighur" panose="02000000000000000000" pitchFamily="2" charset="-78"/>
            </a:endParaRPr>
          </a:p>
        </p:txBody>
      </p:sp>
      <p:pic>
        <p:nvPicPr>
          <p:cNvPr id="2" name="Picture 1">
            <a:extLst>
              <a:ext uri="{FF2B5EF4-FFF2-40B4-BE49-F238E27FC236}">
                <a16:creationId xmlns="" xmlns:a16="http://schemas.microsoft.com/office/drawing/2014/main" id="{F9C65F96-7E46-51F3-3626-DE7ADC66DE5B}"/>
              </a:ext>
            </a:extLst>
          </p:cNvPr>
          <p:cNvPicPr>
            <a:picLocks noChangeAspect="1"/>
          </p:cNvPicPr>
          <p:nvPr/>
        </p:nvPicPr>
        <p:blipFill>
          <a:blip r:embed="rId3"/>
          <a:stretch>
            <a:fillRect/>
          </a:stretch>
        </p:blipFill>
        <p:spPr>
          <a:xfrm>
            <a:off x="745365" y="3058147"/>
            <a:ext cx="1740207" cy="1622210"/>
          </a:xfrm>
          <a:prstGeom prst="rect">
            <a:avLst/>
          </a:prstGeom>
        </p:spPr>
      </p:pic>
      <p:sp>
        <p:nvSpPr>
          <p:cNvPr id="3" name="TextBox 2">
            <a:extLst>
              <a:ext uri="{FF2B5EF4-FFF2-40B4-BE49-F238E27FC236}">
                <a16:creationId xmlns="" xmlns:a16="http://schemas.microsoft.com/office/drawing/2014/main" id="{4E17B397-19E8-153F-BE0A-C74B1ECAF1D5}"/>
              </a:ext>
            </a:extLst>
          </p:cNvPr>
          <p:cNvSpPr txBox="1"/>
          <p:nvPr/>
        </p:nvSpPr>
        <p:spPr>
          <a:xfrm>
            <a:off x="2931900" y="2436075"/>
            <a:ext cx="6853631" cy="2677656"/>
          </a:xfrm>
          <a:prstGeom prst="rect">
            <a:avLst/>
          </a:prstGeom>
          <a:noFill/>
        </p:spPr>
        <p:txBody>
          <a:bodyPr wrap="square" rtlCol="0">
            <a:spAutoFit/>
          </a:bodyPr>
          <a:lstStyle/>
          <a:p>
            <a:pPr lvl="0" algn="just" rtl="1"/>
            <a:r>
              <a:rPr lang="en-US" sz="2400" dirty="0" smtClean="0"/>
              <a:t> </a:t>
            </a:r>
            <a:r>
              <a:rPr lang="ar-EG" sz="2400" dirty="0">
                <a:latin typeface="Calibri" panose="020F0502020204030204" pitchFamily="34" charset="0"/>
                <a:cs typeface="Calibri" panose="020F0502020204030204" pitchFamily="34" charset="0"/>
              </a:rPr>
              <a:t>في هذه المحاضرة، </a:t>
            </a:r>
            <a:r>
              <a:rPr lang="ar-EG" sz="2400" dirty="0" smtClean="0">
                <a:latin typeface="Calibri" panose="020F0502020204030204" pitchFamily="34" charset="0"/>
                <a:cs typeface="Calibri" panose="020F0502020204030204" pitchFamily="34" charset="0"/>
              </a:rPr>
              <a:t>تناولنا المفاهيم </a:t>
            </a:r>
            <a:r>
              <a:rPr lang="ar-EG" sz="2400" dirty="0">
                <a:latin typeface="Calibri" panose="020F0502020204030204" pitchFamily="34" charset="0"/>
                <a:cs typeface="Calibri" panose="020F0502020204030204" pitchFamily="34" charset="0"/>
              </a:rPr>
              <a:t>الأساسية في تحليلات بيانات التسويق مثل </a:t>
            </a:r>
            <a:r>
              <a:rPr lang="ar-EG" sz="2400" b="1" dirty="0">
                <a:latin typeface="Calibri" panose="020F0502020204030204" pitchFamily="34" charset="0"/>
                <a:cs typeface="Calibri" panose="020F0502020204030204" pitchFamily="34" charset="0"/>
              </a:rPr>
              <a:t>البيانات الضخمة، وإدارة علاقات العملاء، ووسائل التواصل الاجتماعي، والاتصالات التسويق، </a:t>
            </a:r>
            <a:r>
              <a:rPr lang="ar-EG" sz="2400" b="1" dirty="0" smtClean="0">
                <a:latin typeface="Calibri" panose="020F0502020204030204" pitchFamily="34" charset="0"/>
                <a:cs typeface="Calibri" panose="020F0502020204030204" pitchFamily="34" charset="0"/>
              </a:rPr>
              <a:t>والقياس، </a:t>
            </a:r>
            <a:r>
              <a:rPr lang="ar-EG" sz="2400" b="1" dirty="0">
                <a:latin typeface="Calibri" panose="020F0502020204030204" pitchFamily="34" charset="0"/>
                <a:cs typeface="Calibri" panose="020F0502020204030204" pitchFamily="34" charset="0"/>
              </a:rPr>
              <a:t>واستخدام الذكاء الاصطناعي في تحليل بيانات التسويق، والتسويق الرقمي</a:t>
            </a:r>
            <a:r>
              <a:rPr lang="ar-EG" sz="2400" dirty="0">
                <a:latin typeface="Calibri" panose="020F0502020204030204" pitchFamily="34" charset="0"/>
                <a:cs typeface="Calibri" panose="020F0502020204030204" pitchFamily="34" charset="0"/>
              </a:rPr>
              <a:t>، وتعلمنا عن علاقة هذه المفاهيم بتحليلات بيانات التسويق بالإضافة إلى استخدامها وأهميتها.</a:t>
            </a:r>
          </a:p>
          <a:p>
            <a:pPr lvl="0" algn="just" rtl="1"/>
            <a:r>
              <a:rPr lang="ar-EG" sz="2400" dirty="0">
                <a:latin typeface="Calibri" panose="020F0502020204030204" pitchFamily="34" charset="0"/>
                <a:cs typeface="Calibri" panose="020F0502020204030204" pitchFamily="34" charset="0"/>
              </a:rPr>
              <a:t>  </a:t>
            </a:r>
            <a:endParaRPr lang="en-MY" sz="24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08278005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schemas.microsoft.com/office/2006/documentManagement/types"/>
    <ds:schemaRef ds:uri="http://purl.org/dc/dcmitype/"/>
    <ds:schemaRef ds:uri="aca13214-df29-4e3c-a050-857c0bf7bd8e"/>
    <ds:schemaRef ds:uri="http://www.w3.org/XML/1998/namespace"/>
    <ds:schemaRef ds:uri="http://purl.org/dc/terms/"/>
    <ds:schemaRef ds:uri="http://purl.org/dc/elements/1.1/"/>
    <ds:schemaRef ds:uri="http://schemas.microsoft.com/office/infopath/2007/PartnerControls"/>
    <ds:schemaRef ds:uri="http://schemas.openxmlformats.org/package/2006/metadata/core-properties"/>
    <ds:schemaRef ds:uri="688354b5-287c-4cda-825e-1d7935aea40e"/>
    <ds:schemaRef ds:uri="http://schemas.microsoft.com/office/2006/metadata/properties"/>
  </ds:schemaRefs>
</ds:datastoreItem>
</file>

<file path=customXml/itemProps2.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2683</TotalTime>
  <Words>2318</Words>
  <Application>Microsoft Office PowerPoint</Application>
  <PresentationFormat>Widescreen</PresentationFormat>
  <Paragraphs>226</Paragraphs>
  <Slides>45</Slides>
  <Notes>3</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45</vt:i4>
      </vt:variant>
    </vt:vector>
  </HeadingPairs>
  <TitlesOfParts>
    <vt:vector size="55" baseType="lpstr">
      <vt:lpstr>Alexandria</vt:lpstr>
      <vt:lpstr>Arial</vt:lpstr>
      <vt:lpstr>Calibri</vt:lpstr>
      <vt:lpstr>Calibri Light</vt:lpstr>
      <vt:lpstr>Microsoft Uighur</vt:lpstr>
      <vt:lpstr>Roboto</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ok 2all</cp:lastModifiedBy>
  <cp:revision>143</cp:revision>
  <dcterms:created xsi:type="dcterms:W3CDTF">2023-04-29T09:08:00Z</dcterms:created>
  <dcterms:modified xsi:type="dcterms:W3CDTF">2024-09-26T22:49:41Z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