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9.xml" ContentType="application/vnd.openxmlformats-officedocument.presentationml.slide+xml"/>
  <Override PartName="/ppt/slides/slide2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18.xml" ContentType="application/vnd.openxmlformats-officedocument.presentationml.slide+xml"/>
  <Override PartName="/ppt/slides/slide43.xml" ContentType="application/vnd.openxmlformats-officedocument.presentationml.slide+xml"/>
  <Override PartName="/ppt/slides/slide41.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35.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40.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5"/>
  </p:notesMasterIdLst>
  <p:sldIdLst>
    <p:sldId id="480" r:id="rId2"/>
    <p:sldId id="303" r:id="rId3"/>
    <p:sldId id="494" r:id="rId4"/>
    <p:sldId id="585" r:id="rId5"/>
    <p:sldId id="586" r:id="rId6"/>
    <p:sldId id="624" r:id="rId7"/>
    <p:sldId id="588" r:id="rId8"/>
    <p:sldId id="625" r:id="rId9"/>
    <p:sldId id="590" r:id="rId10"/>
    <p:sldId id="628" r:id="rId11"/>
    <p:sldId id="629" r:id="rId12"/>
    <p:sldId id="630" r:id="rId13"/>
    <p:sldId id="631" r:id="rId14"/>
    <p:sldId id="632" r:id="rId15"/>
    <p:sldId id="633" r:id="rId16"/>
    <p:sldId id="626" r:id="rId17"/>
    <p:sldId id="634" r:id="rId18"/>
    <p:sldId id="635" r:id="rId19"/>
    <p:sldId id="636" r:id="rId20"/>
    <p:sldId id="627" r:id="rId21"/>
    <p:sldId id="601" r:id="rId22"/>
    <p:sldId id="637" r:id="rId23"/>
    <p:sldId id="638" r:id="rId24"/>
    <p:sldId id="604" r:id="rId25"/>
    <p:sldId id="605" r:id="rId26"/>
    <p:sldId id="606" r:id="rId27"/>
    <p:sldId id="607" r:id="rId28"/>
    <p:sldId id="639" r:id="rId29"/>
    <p:sldId id="640" r:id="rId30"/>
    <p:sldId id="641" r:id="rId31"/>
    <p:sldId id="572" r:id="rId32"/>
    <p:sldId id="611" r:id="rId33"/>
    <p:sldId id="642" r:id="rId34"/>
    <p:sldId id="573" r:id="rId35"/>
    <p:sldId id="612" r:id="rId36"/>
    <p:sldId id="613" r:id="rId37"/>
    <p:sldId id="643" r:id="rId38"/>
    <p:sldId id="644" r:id="rId39"/>
    <p:sldId id="645" r:id="rId40"/>
    <p:sldId id="646" r:id="rId41"/>
    <p:sldId id="647" r:id="rId42"/>
    <p:sldId id="648" r:id="rId43"/>
    <p:sldId id="649" r:id="rId44"/>
    <p:sldId id="650" r:id="rId45"/>
    <p:sldId id="582" r:id="rId46"/>
    <p:sldId id="651" r:id="rId47"/>
    <p:sldId id="621" r:id="rId48"/>
    <p:sldId id="652" r:id="rId49"/>
    <p:sldId id="653" r:id="rId50"/>
    <p:sldId id="654" r:id="rId51"/>
    <p:sldId id="655" r:id="rId52"/>
    <p:sldId id="530"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4"/>
            <p14:sldId id="585"/>
            <p14:sldId id="586"/>
            <p14:sldId id="624"/>
            <p14:sldId id="588"/>
            <p14:sldId id="625"/>
            <p14:sldId id="590"/>
            <p14:sldId id="628"/>
            <p14:sldId id="629"/>
            <p14:sldId id="630"/>
            <p14:sldId id="631"/>
            <p14:sldId id="632"/>
            <p14:sldId id="633"/>
            <p14:sldId id="626"/>
            <p14:sldId id="634"/>
            <p14:sldId id="635"/>
            <p14:sldId id="636"/>
            <p14:sldId id="627"/>
            <p14:sldId id="601"/>
            <p14:sldId id="637"/>
            <p14:sldId id="638"/>
            <p14:sldId id="604"/>
            <p14:sldId id="605"/>
            <p14:sldId id="606"/>
            <p14:sldId id="607"/>
            <p14:sldId id="639"/>
            <p14:sldId id="640"/>
            <p14:sldId id="641"/>
            <p14:sldId id="572"/>
            <p14:sldId id="611"/>
            <p14:sldId id="642"/>
            <p14:sldId id="573"/>
            <p14:sldId id="612"/>
            <p14:sldId id="613"/>
            <p14:sldId id="643"/>
            <p14:sldId id="644"/>
            <p14:sldId id="645"/>
            <p14:sldId id="646"/>
            <p14:sldId id="647"/>
            <p14:sldId id="648"/>
            <p14:sldId id="649"/>
            <p14:sldId id="650"/>
            <p14:sldId id="582"/>
            <p14:sldId id="651"/>
            <p14:sldId id="621"/>
            <p14:sldId id="652"/>
            <p14:sldId id="653"/>
            <p14:sldId id="654"/>
            <p14:sldId id="655"/>
            <p14:sldId id="53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190" autoAdjust="0"/>
    <p:restoredTop sz="93738" autoAdjust="0"/>
  </p:normalViewPr>
  <p:slideViewPr>
    <p:cSldViewPr snapToGrid="0">
      <p:cViewPr varScale="1">
        <p:scale>
          <a:sx n="79" d="100"/>
          <a:sy n="79" d="100"/>
        </p:scale>
        <p:origin x="35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6.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 Id="rId5" Type="http://schemas.openxmlformats.org/officeDocument/2006/relationships/image" Target="../media/image15.jpg"/><Relationship Id="rId4" Type="http://schemas.openxmlformats.org/officeDocument/2006/relationships/image" Target="../media/image14.jp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9.png"/><Relationship Id="rId2" Type="http://schemas.openxmlformats.org/officeDocument/2006/relationships/image" Target="../media/image12.png"/><Relationship Id="rId1" Type="http://schemas.openxmlformats.org/officeDocument/2006/relationships/slideLayout" Target="../slideLayouts/slideLayout14.xml"/><Relationship Id="rId6" Type="http://schemas.openxmlformats.org/officeDocument/2006/relationships/image" Target="../media/image18.jpg"/><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png"/><Relationship Id="rId3" Type="http://schemas.openxmlformats.org/officeDocument/2006/relationships/image" Target="../media/image28.png"/><Relationship Id="rId7" Type="http://schemas.openxmlformats.org/officeDocument/2006/relationships/image" Target="../media/image32.png"/><Relationship Id="rId12" Type="http://schemas.openxmlformats.org/officeDocument/2006/relationships/image" Target="../media/image37.png"/><Relationship Id="rId2" Type="http://schemas.openxmlformats.org/officeDocument/2006/relationships/image" Target="../media/image7.png"/><Relationship Id="rId16" Type="http://schemas.openxmlformats.org/officeDocument/2006/relationships/image" Target="../media/image41.png"/><Relationship Id="rId1" Type="http://schemas.openxmlformats.org/officeDocument/2006/relationships/slideLayout" Target="../slideLayouts/slideLayout14.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30.png"/><Relationship Id="rId15" Type="http://schemas.openxmlformats.org/officeDocument/2006/relationships/image" Target="../media/image4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png"/><Relationship Id="rId14" Type="http://schemas.openxmlformats.org/officeDocument/2006/relationships/image" Target="../media/image39.png"/></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43.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 Id="rId4" Type="http://schemas.openxmlformats.org/officeDocument/2006/relationships/image" Target="../media/image45.jp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 Id="rId4" Type="http://schemas.openxmlformats.org/officeDocument/2006/relationships/image" Target="../media/image46.jp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 Id="rId4" Type="http://schemas.openxmlformats.org/officeDocument/2006/relationships/image" Target="../media/image47.jpg"/></Relationships>
</file>

<file path=ppt/slides/_rels/slide29.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image" Target="../media/image57.png"/><Relationship Id="rId18" Type="http://schemas.openxmlformats.org/officeDocument/2006/relationships/image" Target="../media/image62.png"/><Relationship Id="rId3" Type="http://schemas.openxmlformats.org/officeDocument/2006/relationships/image" Target="../media/image7.png"/><Relationship Id="rId21" Type="http://schemas.openxmlformats.org/officeDocument/2006/relationships/image" Target="../media/image65.png"/><Relationship Id="rId7" Type="http://schemas.openxmlformats.org/officeDocument/2006/relationships/image" Target="../media/image51.png"/><Relationship Id="rId12" Type="http://schemas.openxmlformats.org/officeDocument/2006/relationships/image" Target="../media/image56.png"/><Relationship Id="rId17" Type="http://schemas.openxmlformats.org/officeDocument/2006/relationships/image" Target="../media/image61.png"/><Relationship Id="rId2" Type="http://schemas.openxmlformats.org/officeDocument/2006/relationships/image" Target="../media/image12.png"/><Relationship Id="rId16" Type="http://schemas.openxmlformats.org/officeDocument/2006/relationships/image" Target="../media/image60.png"/><Relationship Id="rId20" Type="http://schemas.openxmlformats.org/officeDocument/2006/relationships/image" Target="../media/image64.png"/><Relationship Id="rId1" Type="http://schemas.openxmlformats.org/officeDocument/2006/relationships/slideLayout" Target="../slideLayouts/slideLayout14.xml"/><Relationship Id="rId6" Type="http://schemas.openxmlformats.org/officeDocument/2006/relationships/image" Target="../media/image50.png"/><Relationship Id="rId11" Type="http://schemas.openxmlformats.org/officeDocument/2006/relationships/image" Target="../media/image55.png"/><Relationship Id="rId5" Type="http://schemas.openxmlformats.org/officeDocument/2006/relationships/image" Target="../media/image49.png"/><Relationship Id="rId15" Type="http://schemas.openxmlformats.org/officeDocument/2006/relationships/image" Target="../media/image59.png"/><Relationship Id="rId10" Type="http://schemas.openxmlformats.org/officeDocument/2006/relationships/image" Target="../media/image54.png"/><Relationship Id="rId19" Type="http://schemas.openxmlformats.org/officeDocument/2006/relationships/image" Target="../media/image63.png"/><Relationship Id="rId4" Type="http://schemas.openxmlformats.org/officeDocument/2006/relationships/image" Target="../media/image48.jpg"/><Relationship Id="rId9" Type="http://schemas.openxmlformats.org/officeDocument/2006/relationships/image" Target="../media/image53.png"/><Relationship Id="rId14" Type="http://schemas.openxmlformats.org/officeDocument/2006/relationships/image" Target="../media/image58.png"/><Relationship Id="rId22" Type="http://schemas.openxmlformats.org/officeDocument/2006/relationships/image" Target="../media/image66.png"/></Relationships>
</file>

<file path=ppt/slides/_rels/slide30.xml.rels><?xml version="1.0" encoding="UTF-8" standalone="yes"?>
<Relationships xmlns="http://schemas.openxmlformats.org/package/2006/relationships"><Relationship Id="rId13" Type="http://schemas.openxmlformats.org/officeDocument/2006/relationships/image" Target="../media/image75.png"/><Relationship Id="rId18" Type="http://schemas.openxmlformats.org/officeDocument/2006/relationships/image" Target="../media/image80.png"/><Relationship Id="rId26" Type="http://schemas.openxmlformats.org/officeDocument/2006/relationships/image" Target="../media/image88.png"/><Relationship Id="rId39" Type="http://schemas.openxmlformats.org/officeDocument/2006/relationships/image" Target="../media/image101.png"/><Relationship Id="rId21" Type="http://schemas.openxmlformats.org/officeDocument/2006/relationships/image" Target="../media/image83.png"/><Relationship Id="rId34" Type="http://schemas.openxmlformats.org/officeDocument/2006/relationships/image" Target="../media/image96.png"/><Relationship Id="rId42" Type="http://schemas.openxmlformats.org/officeDocument/2006/relationships/image" Target="../media/image104.png"/><Relationship Id="rId7" Type="http://schemas.openxmlformats.org/officeDocument/2006/relationships/image" Target="../media/image69.png"/><Relationship Id="rId2" Type="http://schemas.openxmlformats.org/officeDocument/2006/relationships/image" Target="../media/image12.png"/><Relationship Id="rId16" Type="http://schemas.openxmlformats.org/officeDocument/2006/relationships/image" Target="../media/image78.png"/><Relationship Id="rId20" Type="http://schemas.openxmlformats.org/officeDocument/2006/relationships/image" Target="../media/image82.png"/><Relationship Id="rId29" Type="http://schemas.openxmlformats.org/officeDocument/2006/relationships/image" Target="../media/image91.png"/><Relationship Id="rId41" Type="http://schemas.openxmlformats.org/officeDocument/2006/relationships/image" Target="../media/image103.png"/><Relationship Id="rId1" Type="http://schemas.openxmlformats.org/officeDocument/2006/relationships/slideLayout" Target="../slideLayouts/slideLayout14.xml"/><Relationship Id="rId6" Type="http://schemas.openxmlformats.org/officeDocument/2006/relationships/image" Target="../media/image68.png"/><Relationship Id="rId11" Type="http://schemas.openxmlformats.org/officeDocument/2006/relationships/image" Target="../media/image73.png"/><Relationship Id="rId24" Type="http://schemas.openxmlformats.org/officeDocument/2006/relationships/image" Target="../media/image86.png"/><Relationship Id="rId32" Type="http://schemas.openxmlformats.org/officeDocument/2006/relationships/image" Target="../media/image94.png"/><Relationship Id="rId37" Type="http://schemas.openxmlformats.org/officeDocument/2006/relationships/image" Target="../media/image99.png"/><Relationship Id="rId40" Type="http://schemas.openxmlformats.org/officeDocument/2006/relationships/image" Target="../media/image102.png"/><Relationship Id="rId5" Type="http://schemas.openxmlformats.org/officeDocument/2006/relationships/image" Target="../media/image49.png"/><Relationship Id="rId15" Type="http://schemas.openxmlformats.org/officeDocument/2006/relationships/image" Target="../media/image77.png"/><Relationship Id="rId23" Type="http://schemas.openxmlformats.org/officeDocument/2006/relationships/image" Target="../media/image85.png"/><Relationship Id="rId28" Type="http://schemas.openxmlformats.org/officeDocument/2006/relationships/image" Target="../media/image90.png"/><Relationship Id="rId36" Type="http://schemas.openxmlformats.org/officeDocument/2006/relationships/image" Target="../media/image98.png"/><Relationship Id="rId10" Type="http://schemas.openxmlformats.org/officeDocument/2006/relationships/image" Target="../media/image72.png"/><Relationship Id="rId19" Type="http://schemas.openxmlformats.org/officeDocument/2006/relationships/image" Target="../media/image81.png"/><Relationship Id="rId31" Type="http://schemas.openxmlformats.org/officeDocument/2006/relationships/image" Target="../media/image93.png"/><Relationship Id="rId4" Type="http://schemas.openxmlformats.org/officeDocument/2006/relationships/image" Target="../media/image67.jpg"/><Relationship Id="rId9" Type="http://schemas.openxmlformats.org/officeDocument/2006/relationships/image" Target="../media/image71.png"/><Relationship Id="rId14" Type="http://schemas.openxmlformats.org/officeDocument/2006/relationships/image" Target="../media/image76.png"/><Relationship Id="rId22" Type="http://schemas.openxmlformats.org/officeDocument/2006/relationships/image" Target="../media/image84.png"/><Relationship Id="rId27" Type="http://schemas.openxmlformats.org/officeDocument/2006/relationships/image" Target="../media/image89.png"/><Relationship Id="rId30" Type="http://schemas.openxmlformats.org/officeDocument/2006/relationships/image" Target="../media/image92.png"/><Relationship Id="rId35" Type="http://schemas.openxmlformats.org/officeDocument/2006/relationships/image" Target="../media/image97.png"/><Relationship Id="rId43" Type="http://schemas.openxmlformats.org/officeDocument/2006/relationships/image" Target="../media/image105.png"/><Relationship Id="rId8" Type="http://schemas.openxmlformats.org/officeDocument/2006/relationships/image" Target="../media/image70.png"/><Relationship Id="rId3" Type="http://schemas.openxmlformats.org/officeDocument/2006/relationships/image" Target="../media/image7.png"/><Relationship Id="rId12" Type="http://schemas.openxmlformats.org/officeDocument/2006/relationships/image" Target="../media/image74.png"/><Relationship Id="rId17" Type="http://schemas.openxmlformats.org/officeDocument/2006/relationships/image" Target="../media/image79.png"/><Relationship Id="rId25" Type="http://schemas.openxmlformats.org/officeDocument/2006/relationships/image" Target="../media/image87.png"/><Relationship Id="rId33" Type="http://schemas.openxmlformats.org/officeDocument/2006/relationships/image" Target="../media/image95.png"/><Relationship Id="rId38" Type="http://schemas.openxmlformats.org/officeDocument/2006/relationships/image" Target="../media/image10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106.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06.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 Id="rId4" Type="http://schemas.openxmlformats.org/officeDocument/2006/relationships/image" Target="../media/image107.jpg"/></Relationships>
</file>

<file path=ppt/slides/_rels/slide37.xml.rels><?xml version="1.0" encoding="UTF-8" standalone="yes"?>
<Relationships xmlns="http://schemas.openxmlformats.org/package/2006/relationships"><Relationship Id="rId3" Type="http://schemas.openxmlformats.org/officeDocument/2006/relationships/image" Target="../media/image10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8" Type="http://schemas.openxmlformats.org/officeDocument/2006/relationships/image" Target="../media/image113.jpg"/><Relationship Id="rId13" Type="http://schemas.openxmlformats.org/officeDocument/2006/relationships/image" Target="../media/image118.png"/><Relationship Id="rId3" Type="http://schemas.openxmlformats.org/officeDocument/2006/relationships/image" Target="../media/image7.png"/><Relationship Id="rId7" Type="http://schemas.openxmlformats.org/officeDocument/2006/relationships/image" Target="../media/image112.jpg"/><Relationship Id="rId12" Type="http://schemas.openxmlformats.org/officeDocument/2006/relationships/image" Target="../media/image117.png"/><Relationship Id="rId2" Type="http://schemas.openxmlformats.org/officeDocument/2006/relationships/image" Target="../media/image12.png"/><Relationship Id="rId1" Type="http://schemas.openxmlformats.org/officeDocument/2006/relationships/slideLayout" Target="../slideLayouts/slideLayout14.xml"/><Relationship Id="rId6" Type="http://schemas.openxmlformats.org/officeDocument/2006/relationships/image" Target="../media/image111.jpg"/><Relationship Id="rId11" Type="http://schemas.openxmlformats.org/officeDocument/2006/relationships/image" Target="../media/image116.png"/><Relationship Id="rId5" Type="http://schemas.openxmlformats.org/officeDocument/2006/relationships/image" Target="../media/image110.png"/><Relationship Id="rId10" Type="http://schemas.openxmlformats.org/officeDocument/2006/relationships/image" Target="../media/image115.png"/><Relationship Id="rId4" Type="http://schemas.openxmlformats.org/officeDocument/2006/relationships/image" Target="../media/image109.png"/><Relationship Id="rId9" Type="http://schemas.openxmlformats.org/officeDocument/2006/relationships/image" Target="../media/image114.jp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 Id="rId4" Type="http://schemas.openxmlformats.org/officeDocument/2006/relationships/image" Target="../media/image119.jp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 Id="rId4" Type="http://schemas.openxmlformats.org/officeDocument/2006/relationships/image" Target="../media/image120.jp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 Id="rId4" Type="http://schemas.openxmlformats.org/officeDocument/2006/relationships/image" Target="../media/image121.jp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 Id="rId4" Type="http://schemas.openxmlformats.org/officeDocument/2006/relationships/image" Target="../media/image122.jp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 Id="rId4" Type="http://schemas.openxmlformats.org/officeDocument/2006/relationships/image" Target="../media/image122.jp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124.png"/><Relationship Id="rId7" Type="http://schemas.openxmlformats.org/officeDocument/2006/relationships/image" Target="../media/image7.svg"/><Relationship Id="rId2" Type="http://schemas.openxmlformats.org/officeDocument/2006/relationships/image" Target="../media/image123.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12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40923" y="3774442"/>
            <a:ext cx="4886463" cy="461665"/>
          </a:xfrm>
          <a:prstGeom prst="rect">
            <a:avLst/>
          </a:prstGeom>
          <a:noFill/>
        </p:spPr>
        <p:txBody>
          <a:bodyPr wrap="square" rtlCol="0">
            <a:spAutoFit/>
          </a:bodyPr>
          <a:lstStyle/>
          <a:p>
            <a:r>
              <a:rPr lang="en-US" sz="2400" dirty="0">
                <a:latin typeface="Alexandria" pitchFamily="2" charset="-78"/>
                <a:cs typeface="Alexandria" pitchFamily="2" charset="-78"/>
              </a:rPr>
              <a:t>Prepared by Dr. </a:t>
            </a:r>
            <a:r>
              <a:rPr lang="en-US" sz="2400" dirty="0" smtClean="0">
                <a:latin typeface="Alexandria" pitchFamily="2" charset="-78"/>
                <a:cs typeface="Alexandria" pitchFamily="2" charset="-78"/>
              </a:rPr>
              <a:t>Diaa Salama</a:t>
            </a:r>
            <a:endParaRPr lang="en-US" sz="2400" dirty="0">
              <a:latin typeface="Alexandria" pitchFamily="2" charset="-78"/>
              <a:cs typeface="Alexandria" pitchFamily="2" charset="-78"/>
            </a:endParaRPr>
          </a:p>
        </p:txBody>
      </p:sp>
      <p:sp>
        <p:nvSpPr>
          <p:cNvPr id="31" name="TextBox 30"/>
          <p:cNvSpPr txBox="1"/>
          <p:nvPr/>
        </p:nvSpPr>
        <p:spPr>
          <a:xfrm>
            <a:off x="1108644" y="2424037"/>
            <a:ext cx="4658648" cy="1200329"/>
          </a:xfrm>
          <a:prstGeom prst="rect">
            <a:avLst/>
          </a:prstGeom>
          <a:noFill/>
        </p:spPr>
        <p:txBody>
          <a:bodyPr wrap="none" rtlCol="0">
            <a:spAutoFit/>
          </a:bodyPr>
          <a:lstStyle/>
          <a:p>
            <a:r>
              <a:rPr lang="en-US" sz="3600" b="1" dirty="0" smtClean="0">
                <a:solidFill>
                  <a:srgbClr val="00B0F0"/>
                </a:solidFill>
                <a:latin typeface="Alexandria" pitchFamily="2" charset="-78"/>
                <a:cs typeface="Alexandria" pitchFamily="2" charset="-78"/>
              </a:rPr>
              <a:t> Machine </a:t>
            </a:r>
            <a:r>
              <a:rPr lang="en-US" sz="3600" b="1" dirty="0">
                <a:solidFill>
                  <a:srgbClr val="00B0F0"/>
                </a:solidFill>
                <a:latin typeface="Alexandria" pitchFamily="2" charset="-78"/>
                <a:cs typeface="Alexandria" pitchFamily="2" charset="-78"/>
              </a:rPr>
              <a:t>Learning </a:t>
            </a:r>
            <a:endParaRPr lang="en-US" sz="3600" b="1" dirty="0" smtClean="0">
              <a:solidFill>
                <a:srgbClr val="00B0F0"/>
              </a:solidFill>
              <a:latin typeface="Alexandria" pitchFamily="2" charset="-78"/>
              <a:cs typeface="Alexandria" pitchFamily="2" charset="-78"/>
            </a:endParaRPr>
          </a:p>
          <a:p>
            <a:r>
              <a:rPr lang="en-US" sz="3600" b="1" dirty="0" smtClean="0">
                <a:solidFill>
                  <a:srgbClr val="00B0F0"/>
                </a:solidFill>
                <a:latin typeface="Alexandria" pitchFamily="2" charset="-78"/>
                <a:cs typeface="Alexandria" pitchFamily="2" charset="-78"/>
              </a:rPr>
              <a:t>for </a:t>
            </a:r>
            <a:r>
              <a:rPr lang="en-US" sz="3600" b="1" dirty="0">
                <a:solidFill>
                  <a:srgbClr val="00B0F0"/>
                </a:solidFill>
                <a:latin typeface="Alexandria" pitchFamily="2" charset="-78"/>
                <a:cs typeface="Alexandria" pitchFamily="2" charset="-78"/>
              </a:rPr>
              <a:t>Finance</a:t>
            </a:r>
          </a:p>
        </p:txBody>
      </p:sp>
      <p:sp>
        <p:nvSpPr>
          <p:cNvPr id="34" name="Rectangle: Rounded Corners 33"/>
          <p:cNvSpPr/>
          <p:nvPr/>
        </p:nvSpPr>
        <p:spPr>
          <a:xfrm>
            <a:off x="102149" y="587985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Black" pitchFamily="2" charset="-78"/>
                <a:cs typeface="Alexandria Black" pitchFamily="2" charset="-78"/>
              </a:rPr>
              <a:t>Lecture 1</a:t>
            </a:r>
          </a:p>
        </p:txBody>
      </p:sp>
      <p:sp>
        <p:nvSpPr>
          <p:cNvPr id="46" name="TextBox 45"/>
          <p:cNvSpPr txBox="1"/>
          <p:nvPr/>
        </p:nvSpPr>
        <p:spPr>
          <a:xfrm>
            <a:off x="329269" y="5104240"/>
            <a:ext cx="2060179" cy="584775"/>
          </a:xfrm>
          <a:prstGeom prst="rect">
            <a:avLst/>
          </a:prstGeom>
          <a:noFill/>
        </p:spPr>
        <p:txBody>
          <a:bodyPr wrap="none" rtlCol="0">
            <a:spAutoFit/>
          </a:bodyPr>
          <a:lstStyle/>
          <a:p>
            <a:r>
              <a:rPr lang="en-US" sz="1600" dirty="0" smtClean="0">
                <a:latin typeface="Alexandria" pitchFamily="2" charset="-78"/>
                <a:cs typeface="Alexandria" pitchFamily="2" charset="-78"/>
              </a:rPr>
              <a:t>FNT633</a:t>
            </a:r>
            <a:r>
              <a:rPr lang="ar-EG" sz="1600" dirty="0" smtClean="0">
                <a:latin typeface="Alexandria" pitchFamily="2" charset="-78"/>
                <a:cs typeface="Alexandria" pitchFamily="2" charset="-78"/>
              </a:rPr>
              <a:t> </a:t>
            </a:r>
          </a:p>
          <a:p>
            <a:r>
              <a:rPr lang="en-US" sz="1600" dirty="0" smtClean="0">
                <a:latin typeface="Alexandria" pitchFamily="2" charset="-78"/>
                <a:cs typeface="Alexandria" pitchFamily="2" charset="-78"/>
              </a:rPr>
              <a:t>Orientation </a:t>
            </a:r>
            <a:r>
              <a:rPr lang="en-US" sz="1600" dirty="0">
                <a:latin typeface="Alexandria" pitchFamily="2" charset="-78"/>
                <a:cs typeface="Alexandria" pitchFamily="2" charset="-78"/>
              </a:rPr>
              <a:t>Week</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8895"/>
    </mc:Choice>
    <mc:Fallback xmlns="">
      <p:transition spd="slow" advTm="15889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58648" cy="1877437"/>
          </a:xfrm>
          <a:prstGeom prst="rect">
            <a:avLst/>
          </a:prstGeom>
          <a:noFill/>
        </p:spPr>
        <p:txBody>
          <a:bodyPr wrap="none" rtlCol="0">
            <a:spAutoFit/>
          </a:bodyPr>
          <a:lstStyle/>
          <a:p>
            <a:pPr lvl="0"/>
            <a:r>
              <a:rPr lang="en-US" sz="3600" b="1" dirty="0" smtClean="0">
                <a:solidFill>
                  <a:srgbClr val="00B0F0"/>
                </a:solidFill>
                <a:latin typeface="Alexandria" pitchFamily="2" charset="-78"/>
                <a:cs typeface="Alexandria" pitchFamily="2" charset="-78"/>
              </a:rPr>
              <a:t> Machine </a:t>
            </a:r>
            <a:r>
              <a:rPr lang="en-US" sz="3600" b="1" dirty="0">
                <a:solidFill>
                  <a:srgbClr val="00B0F0"/>
                </a:solidFill>
                <a:latin typeface="Alexandria" pitchFamily="2" charset="-78"/>
                <a:cs typeface="Alexandria" pitchFamily="2" charset="-78"/>
              </a:rPr>
              <a:t>Learning </a:t>
            </a:r>
          </a:p>
          <a:p>
            <a:pPr lvl="0"/>
            <a:r>
              <a:rPr lang="en-US" sz="3600" b="1" dirty="0">
                <a:solidFill>
                  <a:srgbClr val="00B0F0"/>
                </a:solidFill>
                <a:latin typeface="Alexandria" pitchFamily="2" charset="-78"/>
                <a:cs typeface="Alexandria" pitchFamily="2" charset="-78"/>
              </a:rPr>
              <a:t>for Finance</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Alexandria" pitchFamily="2" charset="-78"/>
                <a:cs typeface="Alexandria" pitchFamily="2" charset="-78"/>
              </a:rPr>
              <a:t>Lecture 1</a:t>
            </a:r>
          </a:p>
        </p:txBody>
      </p:sp>
      <p:sp>
        <p:nvSpPr>
          <p:cNvPr id="11" name="TextBox 10"/>
          <p:cNvSpPr txBox="1"/>
          <p:nvPr/>
        </p:nvSpPr>
        <p:spPr>
          <a:xfrm>
            <a:off x="6878591" y="4846425"/>
            <a:ext cx="954107" cy="584775"/>
          </a:xfrm>
          <a:prstGeom prst="rect">
            <a:avLst/>
          </a:prstGeom>
          <a:noFill/>
        </p:spPr>
        <p:txBody>
          <a:bodyPr wrap="none" rtlCol="0">
            <a:spAutoFit/>
          </a:bodyPr>
          <a:lstStyle/>
          <a:p>
            <a:r>
              <a:rPr lang="en-US" sz="1600" dirty="0" smtClean="0">
                <a:latin typeface="Alexandria" pitchFamily="2" charset="-78"/>
                <a:cs typeface="Alexandria" pitchFamily="2" charset="-78"/>
              </a:rPr>
              <a:t>FNT633</a:t>
            </a:r>
            <a:endParaRPr lang="en-US" sz="1600" dirty="0">
              <a:latin typeface="Alexandria" pitchFamily="2" charset="-78"/>
              <a:cs typeface="Alexandria" pitchFamily="2" charset="-78"/>
            </a:endParaRPr>
          </a:p>
          <a:p>
            <a:r>
              <a:rPr lang="en-US" sz="1600" dirty="0" smtClean="0">
                <a:latin typeface="Alexandria" pitchFamily="2" charset="-78"/>
                <a:cs typeface="Alexandria" pitchFamily="2" charset="-78"/>
              </a:rPr>
              <a:t>Intro</a:t>
            </a:r>
            <a:endParaRPr lang="en-US" sz="1600"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Diaa Salama</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135"/>
    </mc:Choice>
    <mc:Fallback xmlns="">
      <p:transition spd="slow" advTm="3313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 name="Rectangle 6"/>
          <p:cNvSpPr/>
          <p:nvPr/>
        </p:nvSpPr>
        <p:spPr>
          <a:xfrm>
            <a:off x="6338815" y="4672227"/>
            <a:ext cx="5277797" cy="1163395"/>
          </a:xfrm>
          <a:prstGeom prst="rect">
            <a:avLst/>
          </a:prstGeom>
        </p:spPr>
        <p:txBody>
          <a:bodyPr wrap="square">
            <a:spAutoFit/>
          </a:bodyPr>
          <a:lstStyle/>
          <a:p>
            <a:pPr>
              <a:lnSpc>
                <a:spcPct val="120000"/>
              </a:lnSpc>
            </a:pPr>
            <a:r>
              <a:rPr lang="en-US" sz="1100" dirty="0">
                <a:solidFill>
                  <a:srgbClr val="FF0000"/>
                </a:solidFill>
                <a:latin typeface="Alexandria" pitchFamily="2" charset="-78"/>
                <a:cs typeface="Alexandria" pitchFamily="2" charset="-78"/>
              </a:rPr>
              <a:t>One of the top 2% Scientists worldwide 2023 by Stanford university ranking. </a:t>
            </a:r>
            <a:endParaRPr lang="ar-EG" sz="1100" dirty="0" smtClean="0">
              <a:solidFill>
                <a:srgbClr val="FF0000"/>
              </a:solidFill>
              <a:latin typeface="Alexandria" pitchFamily="2" charset="-78"/>
              <a:cs typeface="Alexandria" pitchFamily="2" charset="-78"/>
            </a:endParaRPr>
          </a:p>
          <a:p>
            <a:pPr>
              <a:lnSpc>
                <a:spcPct val="120000"/>
              </a:lnSpc>
            </a:pPr>
            <a:endParaRPr lang="ar-EG" sz="1100" dirty="0">
              <a:solidFill>
                <a:srgbClr val="FF0000"/>
              </a:solidFill>
              <a:latin typeface="Alexandria" pitchFamily="2" charset="-78"/>
              <a:cs typeface="Alexandria" pitchFamily="2" charset="-78"/>
            </a:endParaRPr>
          </a:p>
          <a:p>
            <a:pPr>
              <a:lnSpc>
                <a:spcPct val="120000"/>
              </a:lnSpc>
            </a:pPr>
            <a:endParaRPr lang="en-US" sz="1100" dirty="0">
              <a:solidFill>
                <a:srgbClr val="FF0000"/>
              </a:solidFill>
              <a:latin typeface="Alexandria" pitchFamily="2" charset="-78"/>
              <a:cs typeface="Alexandria" pitchFamily="2" charset="-78"/>
            </a:endParaRPr>
          </a:p>
          <a:p>
            <a:pPr>
              <a:lnSpc>
                <a:spcPct val="120000"/>
              </a:lnSpc>
            </a:pPr>
            <a:r>
              <a:rPr lang="en-US" sz="1400" b="1" dirty="0">
                <a:solidFill>
                  <a:srgbClr val="FF0000"/>
                </a:solidFill>
                <a:latin typeface="Alexandria" pitchFamily="2" charset="-78"/>
                <a:cs typeface="Alexandria" pitchFamily="2" charset="-78"/>
              </a:rPr>
              <a:t>Email: diaasalama@midocean.edu.km</a:t>
            </a:r>
          </a:p>
        </p:txBody>
      </p:sp>
      <p:sp>
        <p:nvSpPr>
          <p:cNvPr id="17" name="TextBox 16"/>
          <p:cNvSpPr txBox="1"/>
          <p:nvPr/>
        </p:nvSpPr>
        <p:spPr>
          <a:xfrm>
            <a:off x="6944248" y="3996751"/>
            <a:ext cx="4429768" cy="461665"/>
          </a:xfrm>
          <a:prstGeom prst="rect">
            <a:avLst/>
          </a:prstGeom>
          <a:noFill/>
        </p:spPr>
        <p:txBody>
          <a:bodyPr wrap="square" rtlCol="0">
            <a:spAutoFit/>
          </a:bodyPr>
          <a:lstStyle/>
          <a:p>
            <a:r>
              <a:rPr lang="en-US" sz="2400" b="1" dirty="0" err="1" smtClean="0">
                <a:solidFill>
                  <a:srgbClr val="00B0F0"/>
                </a:solidFill>
                <a:latin typeface="Alexandria Black" pitchFamily="2" charset="-78"/>
                <a:cs typeface="Alexandria Black" pitchFamily="2" charset="-78"/>
              </a:rPr>
              <a:t>Dr.Diaa</a:t>
            </a:r>
            <a:r>
              <a:rPr lang="en-US" sz="2400" b="1" dirty="0" smtClean="0">
                <a:solidFill>
                  <a:srgbClr val="00B0F0"/>
                </a:solidFill>
                <a:latin typeface="Alexandria Black" pitchFamily="2" charset="-78"/>
                <a:cs typeface="Alexandria Black" pitchFamily="2" charset="-78"/>
              </a:rPr>
              <a:t> Salama </a:t>
            </a:r>
            <a:r>
              <a:rPr lang="en-US" sz="2400" b="1" dirty="0" err="1" smtClean="0">
                <a:solidFill>
                  <a:srgbClr val="00B0F0"/>
                </a:solidFill>
                <a:latin typeface="Alexandria Black" pitchFamily="2" charset="-78"/>
                <a:cs typeface="Alexandria Black" pitchFamily="2" charset="-78"/>
              </a:rPr>
              <a:t>Ph.D</a:t>
            </a:r>
            <a:endParaRPr lang="en-US" sz="2400" b="1" dirty="0">
              <a:solidFill>
                <a:srgbClr val="00B0F0"/>
              </a:solidFill>
              <a:latin typeface="Alexandria Black" pitchFamily="2" charset="-78"/>
              <a:cs typeface="Alexandria Black"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Placeholder 8"/>
          <p:cNvPicPr>
            <a:picLocks noGrp="1" noChangeAspect="1"/>
          </p:cNvPicPr>
          <p:nvPr>
            <p:ph type="pic" sz="quarter" idx="10"/>
          </p:nvPr>
        </p:nvPicPr>
        <p:blipFill rotWithShape="1">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l="-380" t="61" r="380" b="177"/>
          <a:stretch/>
        </p:blipFill>
        <p:spPr>
          <a:xfrm>
            <a:off x="6688535" y="732541"/>
            <a:ext cx="4834771" cy="3131320"/>
          </a:xfrm>
        </p:spPr>
      </p:pic>
      <p:graphicFrame>
        <p:nvGraphicFramePr>
          <p:cNvPr id="10" name="Table 9"/>
          <p:cNvGraphicFramePr>
            <a:graphicFrameLocks noGrp="1"/>
          </p:cNvGraphicFramePr>
          <p:nvPr>
            <p:extLst>
              <p:ext uri="{D42A27DB-BD31-4B8C-83A1-F6EECF244321}">
                <p14:modId xmlns:p14="http://schemas.microsoft.com/office/powerpoint/2010/main" val="1772742607"/>
              </p:ext>
            </p:extLst>
          </p:nvPr>
        </p:nvGraphicFramePr>
        <p:xfrm>
          <a:off x="1222310" y="996464"/>
          <a:ext cx="4867135" cy="5212080"/>
        </p:xfrm>
        <a:graphic>
          <a:graphicData uri="http://schemas.openxmlformats.org/drawingml/2006/table">
            <a:tbl>
              <a:tblPr firstRow="1" firstCol="1" bandRow="1"/>
              <a:tblGrid>
                <a:gridCol w="4867135">
                  <a:extLst>
                    <a:ext uri="{9D8B030D-6E8A-4147-A177-3AD203B41FA5}">
                      <a16:colId xmlns:a16="http://schemas.microsoft.com/office/drawing/2014/main" val="3806471446"/>
                    </a:ext>
                  </a:extLst>
                </a:gridCol>
              </a:tblGrid>
              <a:tr h="929381">
                <a:tc>
                  <a:txBody>
                    <a:bodyPr/>
                    <a:lstStyle/>
                    <a:p>
                      <a:pPr marL="171450" marR="0" lvl="0" indent="-171450" algn="just" rtl="0">
                        <a:lnSpc>
                          <a:spcPct val="150000"/>
                        </a:lnSpc>
                        <a:spcBef>
                          <a:spcPts val="0"/>
                        </a:spcBef>
                        <a:spcAft>
                          <a:spcPts val="0"/>
                        </a:spcAft>
                        <a:buClr>
                          <a:srgbClr val="9BBB59"/>
                        </a:buClr>
                        <a:buFont typeface="Arial" panose="020B0604020202020204" pitchFamily="34" charset="0"/>
                        <a:buChar char="•"/>
                      </a:pPr>
                      <a:r>
                        <a:rPr lang="en-US" sz="1200" b="1" dirty="0">
                          <a:solidFill>
                            <a:srgbClr val="538135"/>
                          </a:solidFill>
                          <a:effectLst/>
                          <a:latin typeface="Alexandria" pitchFamily="2" charset="-78"/>
                          <a:ea typeface="Times New Roman" panose="02020603050405020304" pitchFamily="18" charset="0"/>
                          <a:cs typeface="Alexandria" pitchFamily="2" charset="-78"/>
                        </a:rPr>
                        <a:t>Associate  Professor, Data Science Department</a:t>
                      </a:r>
                      <a:r>
                        <a:rPr lang="en-US" sz="1200" b="1" dirty="0">
                          <a:effectLst/>
                          <a:latin typeface="Alexandria" pitchFamily="2" charset="-78"/>
                          <a:ea typeface="Times New Roman" panose="02020603050405020304" pitchFamily="18" charset="0"/>
                          <a:cs typeface="Alexandria" pitchFamily="2" charset="-78"/>
                        </a:rPr>
                        <a:t>, Faculty of Computers Science , </a:t>
                      </a:r>
                      <a:r>
                        <a:rPr lang="en-US" sz="1200" b="1" dirty="0" err="1">
                          <a:effectLst/>
                          <a:latin typeface="Alexandria" pitchFamily="2" charset="-78"/>
                          <a:ea typeface="Times New Roman" panose="02020603050405020304" pitchFamily="18" charset="0"/>
                          <a:cs typeface="Alexandria" pitchFamily="2" charset="-78"/>
                        </a:rPr>
                        <a:t>Misr</a:t>
                      </a:r>
                      <a:r>
                        <a:rPr lang="en-US" sz="1200" b="1" dirty="0">
                          <a:effectLst/>
                          <a:latin typeface="Alexandria" pitchFamily="2" charset="-78"/>
                          <a:ea typeface="Times New Roman" panose="02020603050405020304" pitchFamily="18" charset="0"/>
                          <a:cs typeface="Alexandria" pitchFamily="2" charset="-78"/>
                        </a:rPr>
                        <a:t> International University, </a:t>
                      </a:r>
                      <a:r>
                        <a:rPr lang="en-US" sz="1200" b="1" dirty="0">
                          <a:solidFill>
                            <a:srgbClr val="5B9BD5"/>
                          </a:solidFill>
                          <a:effectLst/>
                          <a:latin typeface="Alexandria" pitchFamily="2" charset="-78"/>
                          <a:ea typeface="Times New Roman" panose="02020603050405020304" pitchFamily="18" charset="0"/>
                          <a:cs typeface="Alexandria" pitchFamily="2" charset="-78"/>
                        </a:rPr>
                        <a:t>On Leave from Faculty of Computers &amp; Artificial Intelligence, </a:t>
                      </a:r>
                      <a:r>
                        <a:rPr lang="en-US" sz="1200" b="1" dirty="0" err="1">
                          <a:solidFill>
                            <a:srgbClr val="5B9BD5"/>
                          </a:solidFill>
                          <a:effectLst/>
                          <a:latin typeface="Alexandria" pitchFamily="2" charset="-78"/>
                          <a:ea typeface="Times New Roman" panose="02020603050405020304" pitchFamily="18" charset="0"/>
                          <a:cs typeface="Alexandria" pitchFamily="2" charset="-78"/>
                        </a:rPr>
                        <a:t>Banha</a:t>
                      </a:r>
                      <a:r>
                        <a:rPr lang="en-US" sz="1200" b="1" dirty="0">
                          <a:solidFill>
                            <a:srgbClr val="5B9BD5"/>
                          </a:solidFill>
                          <a:effectLst/>
                          <a:latin typeface="Alexandria" pitchFamily="2" charset="-78"/>
                          <a:ea typeface="Times New Roman" panose="02020603050405020304" pitchFamily="18" charset="0"/>
                          <a:cs typeface="Alexandria" pitchFamily="2" charset="-78"/>
                        </a:rPr>
                        <a:t> University, </a:t>
                      </a:r>
                      <a:r>
                        <a:rPr lang="en-US" sz="1200" b="1" dirty="0" err="1">
                          <a:solidFill>
                            <a:srgbClr val="5B9BD5"/>
                          </a:solidFill>
                          <a:effectLst/>
                          <a:latin typeface="Alexandria" pitchFamily="2" charset="-78"/>
                          <a:ea typeface="Times New Roman" panose="02020603050405020304" pitchFamily="18" charset="0"/>
                          <a:cs typeface="Alexandria" pitchFamily="2" charset="-78"/>
                        </a:rPr>
                        <a:t>Banha</a:t>
                      </a:r>
                      <a:r>
                        <a:rPr lang="en-US" sz="1200" b="1" dirty="0">
                          <a:solidFill>
                            <a:srgbClr val="5B9BD5"/>
                          </a:solidFill>
                          <a:effectLst/>
                          <a:latin typeface="Alexandria" pitchFamily="2" charset="-78"/>
                          <a:ea typeface="Times New Roman" panose="02020603050405020304" pitchFamily="18" charset="0"/>
                          <a:cs typeface="Alexandria" pitchFamily="2" charset="-78"/>
                        </a:rPr>
                        <a:t>, Egypt.</a:t>
                      </a:r>
                      <a:endParaRPr lang="en-US" sz="2400" dirty="0">
                        <a:effectLst/>
                        <a:latin typeface="Alexandria" pitchFamily="2" charset="-78"/>
                        <a:ea typeface="Times New Roman" panose="02020603050405020304" pitchFamily="18" charset="0"/>
                        <a:cs typeface="Alexandria" pitchFamily="2" charset="-78"/>
                      </a:endParaRPr>
                    </a:p>
                  </a:txBody>
                  <a:tcPr marL="68580" marR="68580" marT="0" marB="0">
                    <a:lnL>
                      <a:noFill/>
                    </a:lnL>
                    <a:lnR>
                      <a:noFill/>
                    </a:lnR>
                    <a:lnT>
                      <a:noFill/>
                    </a:lnT>
                    <a:lnB>
                      <a:noFill/>
                    </a:lnB>
                  </a:tcPr>
                </a:tc>
                <a:extLst>
                  <a:ext uri="{0D108BD9-81ED-4DB2-BD59-A6C34878D82A}">
                    <a16:rowId xmlns:a16="http://schemas.microsoft.com/office/drawing/2014/main" val="4230127241"/>
                  </a:ext>
                </a:extLst>
              </a:tr>
              <a:tr h="697036">
                <a:tc>
                  <a:txBody>
                    <a:bodyPr/>
                    <a:lstStyle/>
                    <a:p>
                      <a:pPr marL="171450" marR="0" lvl="0" indent="-171450" algn="just" rtl="0">
                        <a:lnSpc>
                          <a:spcPct val="150000"/>
                        </a:lnSpc>
                        <a:spcBef>
                          <a:spcPts val="0"/>
                        </a:spcBef>
                        <a:spcAft>
                          <a:spcPts val="0"/>
                        </a:spcAft>
                        <a:buClr>
                          <a:srgbClr val="9BBB59"/>
                        </a:buClr>
                        <a:buFont typeface="Arial" panose="020B0604020202020204" pitchFamily="34" charset="0"/>
                        <a:buChar char="•"/>
                      </a:pPr>
                      <a:r>
                        <a:rPr lang="en-US" sz="1200" b="1" dirty="0">
                          <a:solidFill>
                            <a:srgbClr val="538135"/>
                          </a:solidFill>
                          <a:effectLst/>
                          <a:latin typeface="Alexandria" pitchFamily="2" charset="-78"/>
                          <a:ea typeface="Times New Roman" panose="02020603050405020304" pitchFamily="18" charset="0"/>
                          <a:cs typeface="Alexandria" pitchFamily="2" charset="-78"/>
                        </a:rPr>
                        <a:t>Member</a:t>
                      </a:r>
                      <a:r>
                        <a:rPr lang="en-US" sz="1200" b="1" dirty="0">
                          <a:effectLst/>
                          <a:latin typeface="Alexandria" pitchFamily="2" charset="-78"/>
                          <a:ea typeface="Times New Roman" panose="02020603050405020304" pitchFamily="18" charset="0"/>
                          <a:cs typeface="Alexandria" pitchFamily="2" charset="-78"/>
                        </a:rPr>
                        <a:t>, National Committee of Communications and Information Technology, Academy of Scientific Research &amp; Technology, CAIRO, Egypt.</a:t>
                      </a:r>
                      <a:endParaRPr lang="en-US" sz="2400" dirty="0">
                        <a:effectLst/>
                        <a:latin typeface="Alexandria" pitchFamily="2" charset="-78"/>
                        <a:ea typeface="Times New Roman" panose="02020603050405020304" pitchFamily="18" charset="0"/>
                        <a:cs typeface="Alexandria" pitchFamily="2" charset="-78"/>
                      </a:endParaRPr>
                    </a:p>
                  </a:txBody>
                  <a:tcPr marL="68580" marR="68580" marT="0" marB="0">
                    <a:lnL>
                      <a:noFill/>
                    </a:lnL>
                    <a:lnR>
                      <a:noFill/>
                    </a:lnR>
                    <a:lnT>
                      <a:noFill/>
                    </a:lnT>
                    <a:lnB>
                      <a:noFill/>
                    </a:lnB>
                  </a:tcPr>
                </a:tc>
                <a:extLst>
                  <a:ext uri="{0D108BD9-81ED-4DB2-BD59-A6C34878D82A}">
                    <a16:rowId xmlns:a16="http://schemas.microsoft.com/office/drawing/2014/main" val="2085839910"/>
                  </a:ext>
                </a:extLst>
              </a:tr>
              <a:tr h="464691">
                <a:tc>
                  <a:txBody>
                    <a:bodyPr/>
                    <a:lstStyle/>
                    <a:p>
                      <a:pPr marL="171450" marR="0" lvl="0" indent="-171450" algn="just" rtl="0">
                        <a:lnSpc>
                          <a:spcPct val="150000"/>
                        </a:lnSpc>
                        <a:spcBef>
                          <a:spcPts val="0"/>
                        </a:spcBef>
                        <a:spcAft>
                          <a:spcPts val="0"/>
                        </a:spcAft>
                        <a:buClr>
                          <a:srgbClr val="9BBB59"/>
                        </a:buClr>
                        <a:buFont typeface="Arial" panose="020B0604020202020204" pitchFamily="34" charset="0"/>
                        <a:buChar char="•"/>
                      </a:pPr>
                      <a:r>
                        <a:rPr lang="en-US" sz="1200" b="1">
                          <a:solidFill>
                            <a:srgbClr val="538135"/>
                          </a:solidFill>
                          <a:effectLst/>
                          <a:latin typeface="Alexandria" pitchFamily="2" charset="-78"/>
                          <a:ea typeface="Times New Roman" panose="02020603050405020304" pitchFamily="18" charset="0"/>
                          <a:cs typeface="Alexandria" pitchFamily="2" charset="-78"/>
                        </a:rPr>
                        <a:t>Member</a:t>
                      </a:r>
                      <a:r>
                        <a:rPr lang="en-US" sz="1200" b="1">
                          <a:effectLst/>
                          <a:latin typeface="Alexandria" pitchFamily="2" charset="-78"/>
                          <a:ea typeface="Times New Roman" panose="02020603050405020304" pitchFamily="18" charset="0"/>
                          <a:cs typeface="Alexandria" pitchFamily="2" charset="-78"/>
                        </a:rPr>
                        <a:t>, International Telecommunication Union (ITU), United Nations (UN)</a:t>
                      </a:r>
                      <a:endParaRPr lang="en-US" sz="2400">
                        <a:effectLst/>
                        <a:latin typeface="Alexandria" pitchFamily="2" charset="-78"/>
                        <a:ea typeface="Times New Roman" panose="02020603050405020304" pitchFamily="18" charset="0"/>
                        <a:cs typeface="Alexandria" pitchFamily="2" charset="-78"/>
                      </a:endParaRPr>
                    </a:p>
                  </a:txBody>
                  <a:tcPr marL="68580" marR="68580" marT="0" marB="0">
                    <a:lnL>
                      <a:noFill/>
                    </a:lnL>
                    <a:lnR>
                      <a:noFill/>
                    </a:lnR>
                    <a:lnT>
                      <a:noFill/>
                    </a:lnT>
                    <a:lnB>
                      <a:noFill/>
                    </a:lnB>
                  </a:tcPr>
                </a:tc>
                <a:extLst>
                  <a:ext uri="{0D108BD9-81ED-4DB2-BD59-A6C34878D82A}">
                    <a16:rowId xmlns:a16="http://schemas.microsoft.com/office/drawing/2014/main" val="1249813688"/>
                  </a:ext>
                </a:extLst>
              </a:tr>
              <a:tr h="464691">
                <a:tc>
                  <a:txBody>
                    <a:bodyPr/>
                    <a:lstStyle/>
                    <a:p>
                      <a:pPr marL="171450" marR="0" lvl="0" indent="-171450" algn="just" rtl="0">
                        <a:lnSpc>
                          <a:spcPct val="150000"/>
                        </a:lnSpc>
                        <a:spcBef>
                          <a:spcPts val="0"/>
                        </a:spcBef>
                        <a:spcAft>
                          <a:spcPts val="0"/>
                        </a:spcAft>
                        <a:buClr>
                          <a:srgbClr val="9BBB59"/>
                        </a:buClr>
                        <a:buFont typeface="Arial" panose="020B0604020202020204" pitchFamily="34" charset="0"/>
                        <a:buChar char="•"/>
                      </a:pPr>
                      <a:r>
                        <a:rPr lang="en-US" sz="1200" b="1" dirty="0">
                          <a:solidFill>
                            <a:srgbClr val="538135"/>
                          </a:solidFill>
                          <a:effectLst/>
                          <a:latin typeface="Alexandria" pitchFamily="2" charset="-78"/>
                          <a:ea typeface="Times New Roman" panose="02020603050405020304" pitchFamily="18" charset="0"/>
                          <a:cs typeface="Alexandria" pitchFamily="2" charset="-78"/>
                        </a:rPr>
                        <a:t>Member</a:t>
                      </a:r>
                      <a:r>
                        <a:rPr lang="en-US" sz="1200" b="1" dirty="0">
                          <a:effectLst/>
                          <a:latin typeface="Alexandria" pitchFamily="2" charset="-78"/>
                          <a:ea typeface="Times New Roman" panose="02020603050405020304" pitchFamily="18" charset="0"/>
                          <a:cs typeface="Alexandria" pitchFamily="2" charset="-78"/>
                        </a:rPr>
                        <a:t>, International Federation for Information Processing - IFIP</a:t>
                      </a:r>
                      <a:endParaRPr lang="en-US" sz="2400" dirty="0">
                        <a:effectLst/>
                        <a:latin typeface="Alexandria" pitchFamily="2" charset="-78"/>
                        <a:ea typeface="Times New Roman" panose="02020603050405020304" pitchFamily="18" charset="0"/>
                        <a:cs typeface="Alexandria" pitchFamily="2" charset="-78"/>
                      </a:endParaRPr>
                    </a:p>
                  </a:txBody>
                  <a:tcPr marL="68580" marR="68580" marT="0" marB="0">
                    <a:lnL>
                      <a:noFill/>
                    </a:lnL>
                    <a:lnR>
                      <a:noFill/>
                    </a:lnR>
                    <a:lnT>
                      <a:noFill/>
                    </a:lnT>
                    <a:lnB>
                      <a:noFill/>
                    </a:lnB>
                  </a:tcPr>
                </a:tc>
                <a:extLst>
                  <a:ext uri="{0D108BD9-81ED-4DB2-BD59-A6C34878D82A}">
                    <a16:rowId xmlns:a16="http://schemas.microsoft.com/office/drawing/2014/main" val="2796692615"/>
                  </a:ext>
                </a:extLst>
              </a:tr>
              <a:tr h="697036">
                <a:tc>
                  <a:txBody>
                    <a:bodyPr/>
                    <a:lstStyle/>
                    <a:p>
                      <a:pPr marL="171450" marR="0" lvl="0" indent="-171450" algn="just" rtl="0">
                        <a:lnSpc>
                          <a:spcPct val="150000"/>
                        </a:lnSpc>
                        <a:spcBef>
                          <a:spcPts val="0"/>
                        </a:spcBef>
                        <a:spcAft>
                          <a:spcPts val="600"/>
                        </a:spcAft>
                        <a:buFont typeface="Arial" panose="020B0604020202020204" pitchFamily="34" charset="0"/>
                        <a:buChar char="•"/>
                      </a:pPr>
                      <a:r>
                        <a:rPr lang="en-US" sz="1200" b="1" dirty="0">
                          <a:solidFill>
                            <a:srgbClr val="FF0000"/>
                          </a:solidFill>
                          <a:effectLst/>
                          <a:latin typeface="Alexandria" pitchFamily="2" charset="-78"/>
                          <a:ea typeface="Times New Roman" panose="02020603050405020304" pitchFamily="18" charset="0"/>
                          <a:cs typeface="Alexandria" pitchFamily="2" charset="-78"/>
                        </a:rPr>
                        <a:t>Winner of</a:t>
                      </a:r>
                      <a:r>
                        <a:rPr lang="en-US" sz="1200" b="1" dirty="0">
                          <a:effectLst/>
                          <a:latin typeface="Alexandria" pitchFamily="2" charset="-78"/>
                          <a:ea typeface="Times New Roman" panose="02020603050405020304" pitchFamily="18" charset="0"/>
                          <a:cs typeface="Alexandria" pitchFamily="2" charset="-78"/>
                        </a:rPr>
                        <a:t> the Arab Republic of </a:t>
                      </a:r>
                      <a:r>
                        <a:rPr lang="en-US" sz="1200" b="1" dirty="0">
                          <a:solidFill>
                            <a:srgbClr val="FF0000"/>
                          </a:solidFill>
                          <a:effectLst/>
                          <a:latin typeface="Alexandria" pitchFamily="2" charset="-78"/>
                          <a:ea typeface="Times New Roman" panose="02020603050405020304" pitchFamily="18" charset="0"/>
                          <a:cs typeface="Alexandria" pitchFamily="2" charset="-78"/>
                        </a:rPr>
                        <a:t>Egypt Encouragement Award </a:t>
                      </a:r>
                      <a:r>
                        <a:rPr lang="en-US" sz="1200" b="1" dirty="0">
                          <a:effectLst/>
                          <a:latin typeface="Alexandria" pitchFamily="2" charset="-78"/>
                          <a:ea typeface="Times New Roman" panose="02020603050405020304" pitchFamily="18" charset="0"/>
                          <a:cs typeface="Alexandria" pitchFamily="2" charset="-78"/>
                        </a:rPr>
                        <a:t>for Advanced Science and Technology in the Field of Engineering Sciences </a:t>
                      </a:r>
                      <a:r>
                        <a:rPr lang="en-US" sz="1200" b="1" dirty="0">
                          <a:solidFill>
                            <a:srgbClr val="FF0000"/>
                          </a:solidFill>
                          <a:effectLst/>
                          <a:latin typeface="Alexandria" pitchFamily="2" charset="-78"/>
                          <a:ea typeface="Times New Roman" panose="02020603050405020304" pitchFamily="18" charset="0"/>
                          <a:cs typeface="Alexandria" pitchFamily="2" charset="-78"/>
                        </a:rPr>
                        <a:t>2021</a:t>
                      </a:r>
                      <a:endParaRPr lang="en-US" sz="2400" dirty="0">
                        <a:effectLst/>
                        <a:latin typeface="Alexandria" pitchFamily="2" charset="-78"/>
                        <a:ea typeface="Times New Roman" panose="02020603050405020304" pitchFamily="18" charset="0"/>
                        <a:cs typeface="Alexandria" pitchFamily="2" charset="-78"/>
                      </a:endParaRPr>
                    </a:p>
                  </a:txBody>
                  <a:tcPr marL="68580" marR="68580" marT="0" marB="0">
                    <a:lnL>
                      <a:noFill/>
                    </a:lnL>
                    <a:lnR>
                      <a:noFill/>
                    </a:lnR>
                    <a:lnT>
                      <a:noFill/>
                    </a:lnT>
                    <a:lnB>
                      <a:noFill/>
                    </a:lnB>
                  </a:tcPr>
                </a:tc>
                <a:extLst>
                  <a:ext uri="{0D108BD9-81ED-4DB2-BD59-A6C34878D82A}">
                    <a16:rowId xmlns:a16="http://schemas.microsoft.com/office/drawing/2014/main" val="1977645908"/>
                  </a:ext>
                </a:extLst>
              </a:tr>
              <a:tr h="697036">
                <a:tc>
                  <a:txBody>
                    <a:bodyPr/>
                    <a:lstStyle/>
                    <a:p>
                      <a:pPr marL="171450" marR="0" lvl="0" indent="-171450" rtl="0">
                        <a:lnSpc>
                          <a:spcPct val="150000"/>
                        </a:lnSpc>
                        <a:spcBef>
                          <a:spcPts val="0"/>
                        </a:spcBef>
                        <a:spcAft>
                          <a:spcPts val="600"/>
                        </a:spcAft>
                        <a:buFont typeface="Arial" panose="020B0604020202020204" pitchFamily="34" charset="0"/>
                        <a:buChar char="•"/>
                      </a:pPr>
                      <a:r>
                        <a:rPr lang="en-US" sz="1200" b="1" dirty="0">
                          <a:solidFill>
                            <a:srgbClr val="FF0000"/>
                          </a:solidFill>
                          <a:effectLst/>
                          <a:latin typeface="Alexandria" pitchFamily="2" charset="-78"/>
                          <a:ea typeface="Times New Roman" panose="02020603050405020304" pitchFamily="18" charset="0"/>
                          <a:cs typeface="Alexandria" pitchFamily="2" charset="-78"/>
                        </a:rPr>
                        <a:t>Winner of</a:t>
                      </a:r>
                      <a:r>
                        <a:rPr lang="en-US" sz="1200" b="1" dirty="0">
                          <a:effectLst/>
                          <a:latin typeface="Alexandria" pitchFamily="2" charset="-78"/>
                          <a:ea typeface="Times New Roman" panose="02020603050405020304" pitchFamily="18" charset="0"/>
                          <a:cs typeface="Alexandria" pitchFamily="2" charset="-78"/>
                        </a:rPr>
                        <a:t> the </a:t>
                      </a:r>
                      <a:r>
                        <a:rPr lang="en-US" sz="1200" b="1" dirty="0">
                          <a:solidFill>
                            <a:srgbClr val="FF0000"/>
                          </a:solidFill>
                          <a:effectLst/>
                          <a:latin typeface="Alexandria" pitchFamily="2" charset="-78"/>
                          <a:ea typeface="Times New Roman" panose="02020603050405020304" pitchFamily="18" charset="0"/>
                          <a:cs typeface="Alexandria" pitchFamily="2" charset="-78"/>
                        </a:rPr>
                        <a:t>Benha University Encouragement Award </a:t>
                      </a:r>
                      <a:r>
                        <a:rPr lang="en-US" sz="1200" b="1" dirty="0">
                          <a:effectLst/>
                          <a:latin typeface="Alexandria" pitchFamily="2" charset="-78"/>
                          <a:ea typeface="Times New Roman" panose="02020603050405020304" pitchFamily="18" charset="0"/>
                          <a:cs typeface="Alexandria" pitchFamily="2" charset="-78"/>
                        </a:rPr>
                        <a:t>for Advanced Science and Technology in the Field of Engineering Sciences </a:t>
                      </a:r>
                      <a:r>
                        <a:rPr lang="en-US" sz="1200" b="1" dirty="0">
                          <a:solidFill>
                            <a:srgbClr val="FF0000"/>
                          </a:solidFill>
                          <a:effectLst/>
                          <a:latin typeface="Alexandria" pitchFamily="2" charset="-78"/>
                          <a:ea typeface="Times New Roman" panose="02020603050405020304" pitchFamily="18" charset="0"/>
                          <a:cs typeface="Alexandria" pitchFamily="2" charset="-78"/>
                        </a:rPr>
                        <a:t>2019</a:t>
                      </a:r>
                      <a:endParaRPr lang="en-US" sz="2400" dirty="0">
                        <a:effectLst/>
                        <a:latin typeface="Alexandria" pitchFamily="2" charset="-78"/>
                        <a:ea typeface="Times New Roman" panose="02020603050405020304" pitchFamily="18" charset="0"/>
                        <a:cs typeface="Alexandria" pitchFamily="2" charset="-78"/>
                      </a:endParaRPr>
                    </a:p>
                  </a:txBody>
                  <a:tcPr marL="68580" marR="68580" marT="0" marB="0">
                    <a:lnL>
                      <a:noFill/>
                    </a:lnL>
                    <a:lnR>
                      <a:noFill/>
                    </a:lnR>
                    <a:lnT>
                      <a:noFill/>
                    </a:lnT>
                    <a:lnB>
                      <a:noFill/>
                    </a:lnB>
                  </a:tcPr>
                </a:tc>
                <a:extLst>
                  <a:ext uri="{0D108BD9-81ED-4DB2-BD59-A6C34878D82A}">
                    <a16:rowId xmlns:a16="http://schemas.microsoft.com/office/drawing/2014/main" val="4267880189"/>
                  </a:ext>
                </a:extLst>
              </a:tr>
              <a:tr h="464691">
                <a:tc>
                  <a:txBody>
                    <a:bodyPr/>
                    <a:lstStyle/>
                    <a:p>
                      <a:pPr marL="171450" marR="0" lvl="0" indent="-171450" rtl="0">
                        <a:lnSpc>
                          <a:spcPct val="150000"/>
                        </a:lnSpc>
                        <a:spcBef>
                          <a:spcPts val="0"/>
                        </a:spcBef>
                        <a:spcAft>
                          <a:spcPts val="600"/>
                        </a:spcAft>
                        <a:buFont typeface="Arial" panose="020B0604020202020204" pitchFamily="34" charset="0"/>
                        <a:buChar char="•"/>
                      </a:pPr>
                      <a:r>
                        <a:rPr lang="en-US" sz="1200" b="1" dirty="0">
                          <a:solidFill>
                            <a:srgbClr val="FF0000"/>
                          </a:solidFill>
                          <a:effectLst/>
                          <a:latin typeface="Alexandria" pitchFamily="2" charset="-78"/>
                          <a:ea typeface="Times New Roman" panose="02020603050405020304" pitchFamily="18" charset="0"/>
                          <a:cs typeface="Alexandria" pitchFamily="2" charset="-78"/>
                        </a:rPr>
                        <a:t>Winner </a:t>
                      </a:r>
                      <a:r>
                        <a:rPr lang="en-US" sz="1200" b="1" dirty="0">
                          <a:effectLst/>
                          <a:latin typeface="Alexandria" pitchFamily="2" charset="-78"/>
                          <a:ea typeface="Times New Roman" panose="02020603050405020304" pitchFamily="18" charset="0"/>
                          <a:cs typeface="Alexandria" pitchFamily="2" charset="-78"/>
                        </a:rPr>
                        <a:t>of the DELL EMC AWARD for the academic year 2015/2016, 2016/2017, and  2017/2018       </a:t>
                      </a:r>
                      <a:endParaRPr lang="en-US" sz="2400" dirty="0">
                        <a:effectLst/>
                        <a:latin typeface="Alexandria" pitchFamily="2" charset="-78"/>
                        <a:ea typeface="Times New Roman" panose="02020603050405020304" pitchFamily="18" charset="0"/>
                        <a:cs typeface="Alexandria" pitchFamily="2" charset="-78"/>
                      </a:endParaRPr>
                    </a:p>
                  </a:txBody>
                  <a:tcPr marL="68580" marR="68580" marT="0" marB="0">
                    <a:lnL>
                      <a:noFill/>
                    </a:lnL>
                    <a:lnR>
                      <a:noFill/>
                    </a:lnR>
                    <a:lnT>
                      <a:noFill/>
                    </a:lnT>
                    <a:lnB>
                      <a:noFill/>
                    </a:lnB>
                  </a:tcPr>
                </a:tc>
                <a:extLst>
                  <a:ext uri="{0D108BD9-81ED-4DB2-BD59-A6C34878D82A}">
                    <a16:rowId xmlns:a16="http://schemas.microsoft.com/office/drawing/2014/main" val="1839224233"/>
                  </a:ext>
                </a:extLst>
              </a:tr>
            </a:tbl>
          </a:graphicData>
        </a:graphic>
      </p:graphicFrame>
    </p:spTree>
    <p:extLst>
      <p:ext uri="{BB962C8B-B14F-4D97-AF65-F5344CB8AC3E}">
        <p14:creationId xmlns:p14="http://schemas.microsoft.com/office/powerpoint/2010/main" val="1828132242"/>
      </p:ext>
    </p:extLst>
  </p:cSld>
  <p:clrMapOvr>
    <a:masterClrMapping/>
  </p:clrMapOvr>
  <p:transition spd="slow" advTm="102427">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Machine Learning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7"/>
          <p:cNvPicPr/>
          <p:nvPr/>
        </p:nvPicPr>
        <p:blipFill>
          <a:blip r:embed="rId3" cstate="print"/>
          <a:stretch>
            <a:fillRect/>
          </a:stretch>
        </p:blipFill>
        <p:spPr>
          <a:xfrm>
            <a:off x="1988424" y="2155118"/>
            <a:ext cx="8229600" cy="3753429"/>
          </a:xfrm>
          <a:prstGeom prst="rect">
            <a:avLst/>
          </a:prstGeom>
        </p:spPr>
      </p:pic>
    </p:spTree>
    <p:extLst>
      <p:ext uri="{BB962C8B-B14F-4D97-AF65-F5344CB8AC3E}">
        <p14:creationId xmlns:p14="http://schemas.microsoft.com/office/powerpoint/2010/main" val="3395965558"/>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Machine Learning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3"/>
          <p:cNvPicPr/>
          <p:nvPr/>
        </p:nvPicPr>
        <p:blipFill>
          <a:blip r:embed="rId3" cstate="print"/>
          <a:stretch>
            <a:fillRect/>
          </a:stretch>
        </p:blipFill>
        <p:spPr>
          <a:xfrm>
            <a:off x="1981200" y="2333245"/>
            <a:ext cx="8229600" cy="2734055"/>
          </a:xfrm>
          <a:prstGeom prst="rect">
            <a:avLst/>
          </a:prstGeom>
        </p:spPr>
      </p:pic>
    </p:spTree>
    <p:extLst>
      <p:ext uri="{BB962C8B-B14F-4D97-AF65-F5344CB8AC3E}">
        <p14:creationId xmlns:p14="http://schemas.microsoft.com/office/powerpoint/2010/main" val="2168887513"/>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Machine Learning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object 8"/>
          <p:cNvPicPr/>
          <p:nvPr/>
        </p:nvPicPr>
        <p:blipFill>
          <a:blip r:embed="rId3" cstate="print"/>
          <a:stretch>
            <a:fillRect/>
          </a:stretch>
        </p:blipFill>
        <p:spPr>
          <a:xfrm>
            <a:off x="1991868" y="2095405"/>
            <a:ext cx="8873928" cy="3867650"/>
          </a:xfrm>
          <a:prstGeom prst="rect">
            <a:avLst/>
          </a:prstGeom>
        </p:spPr>
      </p:pic>
    </p:spTree>
    <p:extLst>
      <p:ext uri="{BB962C8B-B14F-4D97-AF65-F5344CB8AC3E}">
        <p14:creationId xmlns:p14="http://schemas.microsoft.com/office/powerpoint/2010/main" val="409729501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Machine Learning Definition: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1526572"/>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Arthur </a:t>
            </a:r>
            <a:r>
              <a:rPr lang="en-US" altLang="en-US" sz="1600" dirty="0">
                <a:solidFill>
                  <a:prstClr val="black"/>
                </a:solidFill>
                <a:latin typeface="Alexandria" pitchFamily="2" charset="-78"/>
                <a:cs typeface="Alexandria" pitchFamily="2" charset="-78"/>
              </a:rPr>
              <a:t>Samuel (1959).</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Machine Learning: Field of study that gives computers  the ability to learn without being explicitly programmed</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415078"/>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852090"/>
            <a:ext cx="10812720" cy="52038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8055" y="418292"/>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Machine Learning</a:t>
            </a:r>
          </a:p>
        </p:txBody>
      </p:sp>
      <p:sp>
        <p:nvSpPr>
          <p:cNvPr id="5" name="Rectangle 4"/>
          <p:cNvSpPr/>
          <p:nvPr/>
        </p:nvSpPr>
        <p:spPr>
          <a:xfrm>
            <a:off x="942308" y="1863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226943"/>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4827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671793" y="944423"/>
            <a:ext cx="5985824" cy="5049734"/>
          </a:xfrm>
          <a:prstGeom prst="rect">
            <a:avLst/>
          </a:prstGeom>
        </p:spPr>
      </p:pic>
    </p:spTree>
    <p:extLst>
      <p:ext uri="{BB962C8B-B14F-4D97-AF65-F5344CB8AC3E}">
        <p14:creationId xmlns:p14="http://schemas.microsoft.com/office/powerpoint/2010/main" val="280431045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29678"/>
            <a:ext cx="10812720" cy="51629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54641"/>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machine learning</a:t>
            </a:r>
          </a:p>
        </p:txBody>
      </p:sp>
      <p:sp>
        <p:nvSpPr>
          <p:cNvPr id="5" name="Rectangle 4"/>
          <p:cNvSpPr/>
          <p:nvPr/>
        </p:nvSpPr>
        <p:spPr>
          <a:xfrm>
            <a:off x="942308" y="24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285309"/>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411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939491"/>
            <a:ext cx="10541000" cy="4456605"/>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 </a:t>
            </a:r>
            <a:r>
              <a:rPr lang="en-US" altLang="en-US" sz="1600" dirty="0">
                <a:solidFill>
                  <a:prstClr val="black"/>
                </a:solidFill>
                <a:latin typeface="Alexandria" pitchFamily="2" charset="-78"/>
                <a:cs typeface="Alexandria" pitchFamily="2" charset="-78"/>
              </a:rPr>
              <a:t>branch of artificial intelligence, concerned with the design and development of algorithms that allow computers to evolve behaviors based on empirical data.</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As  intelligence  requires  knowledge,  it  is  necessary  for  the computers to acquire knowledge</a:t>
            </a:r>
            <a:r>
              <a:rPr lang="en-US" altLang="en-US" sz="1600" dirty="0" smtClean="0">
                <a:solidFill>
                  <a:prstClr val="black"/>
                </a:solidFill>
                <a:latin typeface="Alexandria" pitchFamily="2" charset="-78"/>
                <a:cs typeface="Alexandria" pitchFamily="2" charset="-78"/>
              </a:rPr>
              <a:t>.</a:t>
            </a: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Application</a:t>
            </a:r>
            <a:endParaRPr lang="en-US" altLang="en-US" sz="1600" dirty="0">
              <a:solidFill>
                <a:prstClr val="black"/>
              </a:solidFill>
              <a:latin typeface="Alexandria" pitchFamily="2" charset="-78"/>
              <a:cs typeface="Alexandria" pitchFamily="2" charset="-78"/>
            </a:endParaRP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Finance</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Image processing</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Computer vision (Google Car)</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NLP (monitor Twitters)</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Speech Recognition</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Bioinformatics</a:t>
            </a: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9"/>
          <p:cNvPicPr/>
          <p:nvPr/>
        </p:nvPicPr>
        <p:blipFill>
          <a:blip r:embed="rId4" cstate="print"/>
          <a:stretch>
            <a:fillRect/>
          </a:stretch>
        </p:blipFill>
        <p:spPr>
          <a:xfrm>
            <a:off x="7028557" y="3404892"/>
            <a:ext cx="3500892" cy="607449"/>
          </a:xfrm>
          <a:prstGeom prst="rect">
            <a:avLst/>
          </a:prstGeom>
        </p:spPr>
      </p:pic>
      <p:pic>
        <p:nvPicPr>
          <p:cNvPr id="12" name="object 10"/>
          <p:cNvPicPr/>
          <p:nvPr/>
        </p:nvPicPr>
        <p:blipFill>
          <a:blip r:embed="rId5" cstate="print"/>
          <a:stretch>
            <a:fillRect/>
          </a:stretch>
        </p:blipFill>
        <p:spPr>
          <a:xfrm>
            <a:off x="7724076" y="4327823"/>
            <a:ext cx="2291067" cy="1717548"/>
          </a:xfrm>
          <a:prstGeom prst="rect">
            <a:avLst/>
          </a:prstGeom>
        </p:spPr>
      </p:pic>
    </p:spTree>
    <p:extLst>
      <p:ext uri="{BB962C8B-B14F-4D97-AF65-F5344CB8AC3E}">
        <p14:creationId xmlns:p14="http://schemas.microsoft.com/office/powerpoint/2010/main" val="166286855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29678"/>
            <a:ext cx="10812720" cy="51629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54641"/>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machine learning</a:t>
            </a:r>
          </a:p>
        </p:txBody>
      </p:sp>
      <p:sp>
        <p:nvSpPr>
          <p:cNvPr id="5" name="Rectangle 4"/>
          <p:cNvSpPr/>
          <p:nvPr/>
        </p:nvSpPr>
        <p:spPr>
          <a:xfrm>
            <a:off x="942308" y="24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285309"/>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411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59329"/>
            <a:ext cx="10541000" cy="2831544"/>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 Traditional </a:t>
            </a:r>
            <a:r>
              <a:rPr lang="en-US" altLang="en-US" sz="1600" dirty="0">
                <a:solidFill>
                  <a:prstClr val="black"/>
                </a:solidFill>
                <a:latin typeface="Alexandria" pitchFamily="2" charset="-78"/>
                <a:cs typeface="Alexandria" pitchFamily="2" charset="-78"/>
              </a:rPr>
              <a:t>Programming:</a:t>
            </a: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smtClean="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smtClean="0">
              <a:solidFill>
                <a:prstClr val="black"/>
              </a:solidFill>
              <a:latin typeface="Alexandria" pitchFamily="2" charset="-78"/>
              <a:cs typeface="Alexandria" pitchFamily="2" charset="-78"/>
            </a:endParaRPr>
          </a:p>
          <a:p>
            <a:pPr lvl="0" algn="justLow" eaLnBrk="0" fontAlgn="base" hangingPunct="0">
              <a:lnSpc>
                <a:spcPct val="150000"/>
              </a:lnSpc>
              <a:spcBef>
                <a:spcPct val="20000"/>
              </a:spcBef>
              <a:spcAft>
                <a:spcPct val="0"/>
              </a:spcAft>
              <a:buSzPct val="80000"/>
            </a:pPr>
            <a:endParaRPr lang="en-US" altLang="en-US" sz="1600" dirty="0" smtClean="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Machine </a:t>
            </a:r>
            <a:r>
              <a:rPr lang="en-US" altLang="en-US" sz="1600" dirty="0">
                <a:solidFill>
                  <a:prstClr val="black"/>
                </a:solidFill>
                <a:latin typeface="Alexandria" pitchFamily="2" charset="-78"/>
                <a:cs typeface="Alexandria" pitchFamily="2" charset="-78"/>
              </a:rPr>
              <a:t>Learning:</a:t>
            </a: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p:cNvGrpSpPr/>
          <p:nvPr/>
        </p:nvGrpSpPr>
        <p:grpSpPr>
          <a:xfrm>
            <a:off x="3497882" y="2376652"/>
            <a:ext cx="7333538" cy="1813407"/>
            <a:chOff x="2423871" y="995324"/>
            <a:chExt cx="7333538" cy="1813407"/>
          </a:xfrm>
        </p:grpSpPr>
        <p:grpSp>
          <p:nvGrpSpPr>
            <p:cNvPr id="14" name="object 4"/>
            <p:cNvGrpSpPr/>
            <p:nvPr/>
          </p:nvGrpSpPr>
          <p:grpSpPr>
            <a:xfrm>
              <a:off x="3906011" y="1491997"/>
              <a:ext cx="914400" cy="129539"/>
              <a:chOff x="2382011" y="1491996"/>
              <a:chExt cx="914400" cy="129539"/>
            </a:xfrm>
          </p:grpSpPr>
          <p:pic>
            <p:nvPicPr>
              <p:cNvPr id="24" name="object 5"/>
              <p:cNvPicPr/>
              <p:nvPr/>
            </p:nvPicPr>
            <p:blipFill>
              <a:blip r:embed="rId4" cstate="print"/>
              <a:stretch>
                <a:fillRect/>
              </a:stretch>
            </p:blipFill>
            <p:spPr>
              <a:xfrm>
                <a:off x="3166871" y="1491996"/>
                <a:ext cx="103631" cy="129539"/>
              </a:xfrm>
              <a:prstGeom prst="rect">
                <a:avLst/>
              </a:prstGeom>
            </p:spPr>
          </p:pic>
          <p:sp>
            <p:nvSpPr>
              <p:cNvPr id="26" name="object 6"/>
              <p:cNvSpPr/>
              <p:nvPr/>
            </p:nvSpPr>
            <p:spPr>
              <a:xfrm>
                <a:off x="2382012" y="1543811"/>
                <a:ext cx="914400" cy="26034"/>
              </a:xfrm>
              <a:custGeom>
                <a:avLst/>
                <a:gdLst/>
                <a:ahLst/>
                <a:cxnLst/>
                <a:rect l="l" t="t" r="r" b="b"/>
                <a:pathLst>
                  <a:path w="914400" h="26034">
                    <a:moveTo>
                      <a:pt x="784860" y="0"/>
                    </a:moveTo>
                    <a:lnTo>
                      <a:pt x="0" y="0"/>
                    </a:lnTo>
                    <a:lnTo>
                      <a:pt x="0" y="25908"/>
                    </a:lnTo>
                    <a:lnTo>
                      <a:pt x="784860" y="25908"/>
                    </a:lnTo>
                    <a:lnTo>
                      <a:pt x="784860" y="0"/>
                    </a:lnTo>
                    <a:close/>
                  </a:path>
                  <a:path w="914400" h="26034">
                    <a:moveTo>
                      <a:pt x="914400" y="12954"/>
                    </a:moveTo>
                    <a:lnTo>
                      <a:pt x="888479" y="0"/>
                    </a:lnTo>
                    <a:lnTo>
                      <a:pt x="797814" y="0"/>
                    </a:lnTo>
                    <a:lnTo>
                      <a:pt x="797814" y="25908"/>
                    </a:lnTo>
                    <a:lnTo>
                      <a:pt x="888479" y="25908"/>
                    </a:lnTo>
                    <a:lnTo>
                      <a:pt x="914400" y="12954"/>
                    </a:lnTo>
                    <a:close/>
                  </a:path>
                </a:pathLst>
              </a:custGeom>
              <a:solidFill>
                <a:srgbClr val="000000"/>
              </a:solidFill>
            </p:spPr>
            <p:txBody>
              <a:bodyPr wrap="square" lIns="0" tIns="0" rIns="0" bIns="0" rtlCol="0"/>
              <a:lstStyle/>
              <a:p>
                <a:pPr>
                  <a:defRPr/>
                </a:pPr>
                <a:endParaRPr>
                  <a:solidFill>
                    <a:prstClr val="black"/>
                  </a:solidFill>
                  <a:latin typeface="Calibri"/>
                </a:endParaRPr>
              </a:p>
            </p:txBody>
          </p:sp>
        </p:grpSp>
        <p:grpSp>
          <p:nvGrpSpPr>
            <p:cNvPr id="15" name="object 7"/>
            <p:cNvGrpSpPr/>
            <p:nvPr/>
          </p:nvGrpSpPr>
          <p:grpSpPr>
            <a:xfrm>
              <a:off x="3906011" y="2078736"/>
              <a:ext cx="914400" cy="129539"/>
              <a:chOff x="2382011" y="2078735"/>
              <a:chExt cx="914400" cy="129539"/>
            </a:xfrm>
          </p:grpSpPr>
          <p:pic>
            <p:nvPicPr>
              <p:cNvPr id="22" name="object 8"/>
              <p:cNvPicPr/>
              <p:nvPr/>
            </p:nvPicPr>
            <p:blipFill>
              <a:blip r:embed="rId5" cstate="print"/>
              <a:stretch>
                <a:fillRect/>
              </a:stretch>
            </p:blipFill>
            <p:spPr>
              <a:xfrm>
                <a:off x="3166871" y="2078735"/>
                <a:ext cx="103631" cy="129539"/>
              </a:xfrm>
              <a:prstGeom prst="rect">
                <a:avLst/>
              </a:prstGeom>
            </p:spPr>
          </p:pic>
          <p:sp>
            <p:nvSpPr>
              <p:cNvPr id="23" name="object 9"/>
              <p:cNvSpPr/>
              <p:nvPr/>
            </p:nvSpPr>
            <p:spPr>
              <a:xfrm>
                <a:off x="2382012" y="2130551"/>
                <a:ext cx="914400" cy="26034"/>
              </a:xfrm>
              <a:custGeom>
                <a:avLst/>
                <a:gdLst/>
                <a:ahLst/>
                <a:cxnLst/>
                <a:rect l="l" t="t" r="r" b="b"/>
                <a:pathLst>
                  <a:path w="914400" h="26035">
                    <a:moveTo>
                      <a:pt x="784860" y="0"/>
                    </a:moveTo>
                    <a:lnTo>
                      <a:pt x="0" y="0"/>
                    </a:lnTo>
                    <a:lnTo>
                      <a:pt x="0" y="25908"/>
                    </a:lnTo>
                    <a:lnTo>
                      <a:pt x="784860" y="25908"/>
                    </a:lnTo>
                    <a:lnTo>
                      <a:pt x="784860" y="0"/>
                    </a:lnTo>
                    <a:close/>
                  </a:path>
                  <a:path w="914400" h="26035">
                    <a:moveTo>
                      <a:pt x="914400" y="12954"/>
                    </a:moveTo>
                    <a:lnTo>
                      <a:pt x="888479" y="0"/>
                    </a:lnTo>
                    <a:lnTo>
                      <a:pt x="797814" y="0"/>
                    </a:lnTo>
                    <a:lnTo>
                      <a:pt x="797814" y="25908"/>
                    </a:lnTo>
                    <a:lnTo>
                      <a:pt x="888479" y="25908"/>
                    </a:lnTo>
                    <a:lnTo>
                      <a:pt x="914400" y="12954"/>
                    </a:lnTo>
                    <a:close/>
                  </a:path>
                </a:pathLst>
              </a:custGeom>
              <a:solidFill>
                <a:srgbClr val="000000"/>
              </a:solidFill>
            </p:spPr>
            <p:txBody>
              <a:bodyPr wrap="square" lIns="0" tIns="0" rIns="0" bIns="0" rtlCol="0"/>
              <a:lstStyle/>
              <a:p>
                <a:pPr>
                  <a:defRPr/>
                </a:pPr>
                <a:endParaRPr>
                  <a:solidFill>
                    <a:prstClr val="black"/>
                  </a:solidFill>
                  <a:latin typeface="Calibri"/>
                </a:endParaRPr>
              </a:p>
            </p:txBody>
          </p:sp>
        </p:grpSp>
        <p:grpSp>
          <p:nvGrpSpPr>
            <p:cNvPr id="16" name="object 10"/>
            <p:cNvGrpSpPr/>
            <p:nvPr/>
          </p:nvGrpSpPr>
          <p:grpSpPr>
            <a:xfrm>
              <a:off x="7764779" y="2118361"/>
              <a:ext cx="762000" cy="129539"/>
              <a:chOff x="6240779" y="2118360"/>
              <a:chExt cx="762000" cy="129539"/>
            </a:xfrm>
          </p:grpSpPr>
          <p:pic>
            <p:nvPicPr>
              <p:cNvPr id="20" name="object 11"/>
              <p:cNvPicPr/>
              <p:nvPr/>
            </p:nvPicPr>
            <p:blipFill>
              <a:blip r:embed="rId4" cstate="print"/>
              <a:stretch>
                <a:fillRect/>
              </a:stretch>
            </p:blipFill>
            <p:spPr>
              <a:xfrm>
                <a:off x="6873239" y="2118360"/>
                <a:ext cx="103631" cy="129539"/>
              </a:xfrm>
              <a:prstGeom prst="rect">
                <a:avLst/>
              </a:prstGeom>
            </p:spPr>
          </p:pic>
          <p:sp>
            <p:nvSpPr>
              <p:cNvPr id="21" name="object 12"/>
              <p:cNvSpPr/>
              <p:nvPr/>
            </p:nvSpPr>
            <p:spPr>
              <a:xfrm>
                <a:off x="6240780" y="2170175"/>
                <a:ext cx="762000" cy="26034"/>
              </a:xfrm>
              <a:custGeom>
                <a:avLst/>
                <a:gdLst/>
                <a:ahLst/>
                <a:cxnLst/>
                <a:rect l="l" t="t" r="r" b="b"/>
                <a:pathLst>
                  <a:path w="762000" h="26035">
                    <a:moveTo>
                      <a:pt x="632447" y="0"/>
                    </a:moveTo>
                    <a:lnTo>
                      <a:pt x="0" y="0"/>
                    </a:lnTo>
                    <a:lnTo>
                      <a:pt x="0" y="25908"/>
                    </a:lnTo>
                    <a:lnTo>
                      <a:pt x="632447" y="25908"/>
                    </a:lnTo>
                    <a:lnTo>
                      <a:pt x="632447" y="0"/>
                    </a:lnTo>
                    <a:close/>
                  </a:path>
                  <a:path w="762000" h="26035">
                    <a:moveTo>
                      <a:pt x="762000" y="12954"/>
                    </a:moveTo>
                    <a:lnTo>
                      <a:pt x="736092" y="0"/>
                    </a:lnTo>
                    <a:lnTo>
                      <a:pt x="645414" y="0"/>
                    </a:lnTo>
                    <a:lnTo>
                      <a:pt x="645414" y="25908"/>
                    </a:lnTo>
                    <a:lnTo>
                      <a:pt x="736092" y="25908"/>
                    </a:lnTo>
                    <a:lnTo>
                      <a:pt x="762000" y="12954"/>
                    </a:lnTo>
                    <a:close/>
                  </a:path>
                </a:pathLst>
              </a:custGeom>
              <a:solidFill>
                <a:srgbClr val="000000"/>
              </a:solidFill>
            </p:spPr>
            <p:txBody>
              <a:bodyPr wrap="square" lIns="0" tIns="0" rIns="0" bIns="0" rtlCol="0"/>
              <a:lstStyle/>
              <a:p>
                <a:pPr>
                  <a:defRPr/>
                </a:pPr>
                <a:endParaRPr>
                  <a:solidFill>
                    <a:prstClr val="black"/>
                  </a:solidFill>
                  <a:latin typeface="Calibri"/>
                </a:endParaRPr>
              </a:p>
            </p:txBody>
          </p:sp>
        </p:grpSp>
        <p:sp>
          <p:nvSpPr>
            <p:cNvPr id="17" name="object 13"/>
            <p:cNvSpPr txBox="1"/>
            <p:nvPr/>
          </p:nvSpPr>
          <p:spPr>
            <a:xfrm>
              <a:off x="2423871" y="995324"/>
              <a:ext cx="1245870" cy="1363980"/>
            </a:xfrm>
            <a:prstGeom prst="rect">
              <a:avLst/>
            </a:prstGeom>
          </p:spPr>
          <p:txBody>
            <a:bodyPr vert="horz" wrap="square" lIns="0" tIns="12700" rIns="0" bIns="0" rtlCol="0">
              <a:spAutoFit/>
            </a:bodyPr>
            <a:lstStyle/>
            <a:p>
              <a:pPr marL="12700" marR="5080" indent="553085">
                <a:lnSpc>
                  <a:spcPct val="156800"/>
                </a:lnSpc>
                <a:spcBef>
                  <a:spcPts val="100"/>
                </a:spcBef>
                <a:defRPr/>
              </a:pPr>
              <a:r>
                <a:rPr sz="2800" spc="-20" dirty="0">
                  <a:solidFill>
                    <a:prstClr val="black"/>
                  </a:solidFill>
                  <a:latin typeface="Times New Roman"/>
                  <a:cs typeface="Times New Roman"/>
                </a:rPr>
                <a:t>Da</a:t>
              </a:r>
              <a:r>
                <a:rPr sz="2800" spc="-5" dirty="0">
                  <a:solidFill>
                    <a:prstClr val="black"/>
                  </a:solidFill>
                  <a:latin typeface="Times New Roman"/>
                  <a:cs typeface="Times New Roman"/>
                </a:rPr>
                <a:t>ta  </a:t>
              </a:r>
              <a:r>
                <a:rPr sz="2800" spc="-25" dirty="0">
                  <a:solidFill>
                    <a:prstClr val="black"/>
                  </a:solidFill>
                  <a:latin typeface="Times New Roman"/>
                  <a:cs typeface="Times New Roman"/>
                </a:rPr>
                <a:t>Program</a:t>
              </a:r>
              <a:endParaRPr sz="2800" dirty="0">
                <a:solidFill>
                  <a:prstClr val="black"/>
                </a:solidFill>
                <a:latin typeface="Times New Roman"/>
                <a:cs typeface="Times New Roman"/>
              </a:endParaRPr>
            </a:p>
          </p:txBody>
        </p:sp>
        <p:sp>
          <p:nvSpPr>
            <p:cNvPr id="18" name="object 14"/>
            <p:cNvSpPr txBox="1"/>
            <p:nvPr/>
          </p:nvSpPr>
          <p:spPr>
            <a:xfrm>
              <a:off x="8743315" y="1880057"/>
              <a:ext cx="1014094" cy="452120"/>
            </a:xfrm>
            <a:prstGeom prst="rect">
              <a:avLst/>
            </a:prstGeom>
          </p:spPr>
          <p:txBody>
            <a:bodyPr vert="horz" wrap="square" lIns="0" tIns="12065" rIns="0" bIns="0" rtlCol="0">
              <a:spAutoFit/>
            </a:bodyPr>
            <a:lstStyle/>
            <a:p>
              <a:pPr marL="12700">
                <a:spcBef>
                  <a:spcPts val="95"/>
                </a:spcBef>
                <a:defRPr/>
              </a:pPr>
              <a:r>
                <a:rPr sz="2800" spc="-5" dirty="0">
                  <a:solidFill>
                    <a:prstClr val="black"/>
                  </a:solidFill>
                  <a:latin typeface="Times New Roman"/>
                  <a:cs typeface="Times New Roman"/>
                </a:rPr>
                <a:t>Outp</a:t>
              </a:r>
              <a:r>
                <a:rPr sz="2800" dirty="0">
                  <a:solidFill>
                    <a:prstClr val="black"/>
                  </a:solidFill>
                  <a:latin typeface="Times New Roman"/>
                  <a:cs typeface="Times New Roman"/>
                </a:rPr>
                <a:t>u</a:t>
              </a:r>
              <a:r>
                <a:rPr sz="2800" spc="-5" dirty="0">
                  <a:solidFill>
                    <a:prstClr val="black"/>
                  </a:solidFill>
                  <a:latin typeface="Times New Roman"/>
                  <a:cs typeface="Times New Roman"/>
                </a:rPr>
                <a:t>t</a:t>
              </a:r>
              <a:endParaRPr sz="2800" dirty="0">
                <a:solidFill>
                  <a:prstClr val="black"/>
                </a:solidFill>
                <a:latin typeface="Times New Roman"/>
                <a:cs typeface="Times New Roman"/>
              </a:endParaRPr>
            </a:p>
          </p:txBody>
        </p:sp>
        <p:pic>
          <p:nvPicPr>
            <p:cNvPr id="19" name="object 15"/>
            <p:cNvPicPr/>
            <p:nvPr/>
          </p:nvPicPr>
          <p:blipFill>
            <a:blip r:embed="rId6" cstate="print"/>
            <a:stretch>
              <a:fillRect/>
            </a:stretch>
          </p:blipFill>
          <p:spPr>
            <a:xfrm>
              <a:off x="5149596" y="1065275"/>
              <a:ext cx="2520696" cy="1743456"/>
            </a:xfrm>
            <a:prstGeom prst="rect">
              <a:avLst/>
            </a:prstGeom>
          </p:spPr>
        </p:pic>
      </p:grpSp>
      <p:grpSp>
        <p:nvGrpSpPr>
          <p:cNvPr id="27" name="Group 26"/>
          <p:cNvGrpSpPr/>
          <p:nvPr/>
        </p:nvGrpSpPr>
        <p:grpSpPr>
          <a:xfrm>
            <a:off x="3647688" y="4462485"/>
            <a:ext cx="7315201" cy="1743710"/>
            <a:chOff x="2636011" y="4085844"/>
            <a:chExt cx="7315201" cy="1743710"/>
          </a:xfrm>
        </p:grpSpPr>
        <p:sp>
          <p:nvSpPr>
            <p:cNvPr id="28" name="object 16"/>
            <p:cNvSpPr txBox="1"/>
            <p:nvPr/>
          </p:nvSpPr>
          <p:spPr>
            <a:xfrm>
              <a:off x="2968244" y="4310634"/>
              <a:ext cx="690880" cy="452120"/>
            </a:xfrm>
            <a:prstGeom prst="rect">
              <a:avLst/>
            </a:prstGeom>
          </p:spPr>
          <p:txBody>
            <a:bodyPr vert="horz" wrap="square" lIns="0" tIns="12065" rIns="0" bIns="0" rtlCol="0">
              <a:spAutoFit/>
            </a:bodyPr>
            <a:lstStyle/>
            <a:p>
              <a:pPr marL="12700">
                <a:spcBef>
                  <a:spcPts val="95"/>
                </a:spcBef>
                <a:defRPr/>
              </a:pPr>
              <a:r>
                <a:rPr sz="2800" spc="-20" dirty="0">
                  <a:solidFill>
                    <a:prstClr val="black"/>
                  </a:solidFill>
                  <a:latin typeface="Times New Roman"/>
                  <a:cs typeface="Times New Roman"/>
                </a:rPr>
                <a:t>D</a:t>
              </a:r>
              <a:r>
                <a:rPr sz="2800" spc="-25" dirty="0">
                  <a:solidFill>
                    <a:prstClr val="black"/>
                  </a:solidFill>
                  <a:latin typeface="Times New Roman"/>
                  <a:cs typeface="Times New Roman"/>
                </a:rPr>
                <a:t>a</a:t>
              </a:r>
              <a:r>
                <a:rPr sz="2800" spc="-15" dirty="0">
                  <a:solidFill>
                    <a:prstClr val="black"/>
                  </a:solidFill>
                  <a:latin typeface="Times New Roman"/>
                  <a:cs typeface="Times New Roman"/>
                </a:rPr>
                <a:t>t</a:t>
              </a:r>
              <a:r>
                <a:rPr sz="2800" spc="-5" dirty="0">
                  <a:solidFill>
                    <a:prstClr val="black"/>
                  </a:solidFill>
                  <a:latin typeface="Times New Roman"/>
                  <a:cs typeface="Times New Roman"/>
                </a:rPr>
                <a:t>a</a:t>
              </a:r>
              <a:endParaRPr sz="2800">
                <a:solidFill>
                  <a:prstClr val="black"/>
                </a:solidFill>
                <a:latin typeface="Times New Roman"/>
                <a:cs typeface="Times New Roman"/>
              </a:endParaRPr>
            </a:p>
          </p:txBody>
        </p:sp>
        <p:sp>
          <p:nvSpPr>
            <p:cNvPr id="29" name="object 17"/>
            <p:cNvSpPr txBox="1"/>
            <p:nvPr/>
          </p:nvSpPr>
          <p:spPr>
            <a:xfrm>
              <a:off x="2636011" y="5055565"/>
              <a:ext cx="1014094" cy="452120"/>
            </a:xfrm>
            <a:prstGeom prst="rect">
              <a:avLst/>
            </a:prstGeom>
          </p:spPr>
          <p:txBody>
            <a:bodyPr vert="horz" wrap="square" lIns="0" tIns="12065" rIns="0" bIns="0" rtlCol="0">
              <a:spAutoFit/>
            </a:bodyPr>
            <a:lstStyle/>
            <a:p>
              <a:pPr marL="12700">
                <a:spcBef>
                  <a:spcPts val="95"/>
                </a:spcBef>
                <a:defRPr/>
              </a:pPr>
              <a:r>
                <a:rPr sz="2800" spc="-5" dirty="0">
                  <a:solidFill>
                    <a:prstClr val="black"/>
                  </a:solidFill>
                  <a:latin typeface="Times New Roman"/>
                  <a:cs typeface="Times New Roman"/>
                </a:rPr>
                <a:t>Outp</a:t>
              </a:r>
              <a:r>
                <a:rPr sz="2800" dirty="0">
                  <a:solidFill>
                    <a:prstClr val="black"/>
                  </a:solidFill>
                  <a:latin typeface="Times New Roman"/>
                  <a:cs typeface="Times New Roman"/>
                </a:rPr>
                <a:t>u</a:t>
              </a:r>
              <a:r>
                <a:rPr sz="2800" spc="-5" dirty="0">
                  <a:solidFill>
                    <a:prstClr val="black"/>
                  </a:solidFill>
                  <a:latin typeface="Times New Roman"/>
                  <a:cs typeface="Times New Roman"/>
                </a:rPr>
                <a:t>t</a:t>
              </a:r>
              <a:endParaRPr sz="2800">
                <a:solidFill>
                  <a:prstClr val="black"/>
                </a:solidFill>
                <a:latin typeface="Times New Roman"/>
                <a:cs typeface="Times New Roman"/>
              </a:endParaRPr>
            </a:p>
          </p:txBody>
        </p:sp>
        <p:grpSp>
          <p:nvGrpSpPr>
            <p:cNvPr id="30" name="object 18"/>
            <p:cNvGrpSpPr/>
            <p:nvPr/>
          </p:nvGrpSpPr>
          <p:grpSpPr>
            <a:xfrm>
              <a:off x="3832860" y="4564380"/>
              <a:ext cx="914400" cy="129539"/>
              <a:chOff x="2308860" y="4564379"/>
              <a:chExt cx="914400" cy="129539"/>
            </a:xfrm>
          </p:grpSpPr>
          <p:pic>
            <p:nvPicPr>
              <p:cNvPr id="39" name="object 19"/>
              <p:cNvPicPr/>
              <p:nvPr/>
            </p:nvPicPr>
            <p:blipFill>
              <a:blip r:embed="rId7" cstate="print"/>
              <a:stretch>
                <a:fillRect/>
              </a:stretch>
            </p:blipFill>
            <p:spPr>
              <a:xfrm>
                <a:off x="3093720" y="4564379"/>
                <a:ext cx="103631" cy="129539"/>
              </a:xfrm>
              <a:prstGeom prst="rect">
                <a:avLst/>
              </a:prstGeom>
            </p:spPr>
          </p:pic>
          <p:sp>
            <p:nvSpPr>
              <p:cNvPr id="40" name="object 20"/>
              <p:cNvSpPr/>
              <p:nvPr/>
            </p:nvSpPr>
            <p:spPr>
              <a:xfrm>
                <a:off x="2308860" y="4616195"/>
                <a:ext cx="914400" cy="26034"/>
              </a:xfrm>
              <a:custGeom>
                <a:avLst/>
                <a:gdLst/>
                <a:ahLst/>
                <a:cxnLst/>
                <a:rect l="l" t="t" r="r" b="b"/>
                <a:pathLst>
                  <a:path w="914400" h="26035">
                    <a:moveTo>
                      <a:pt x="784860" y="12"/>
                    </a:moveTo>
                    <a:lnTo>
                      <a:pt x="0" y="12"/>
                    </a:lnTo>
                    <a:lnTo>
                      <a:pt x="0" y="25908"/>
                    </a:lnTo>
                    <a:lnTo>
                      <a:pt x="784860" y="25908"/>
                    </a:lnTo>
                    <a:lnTo>
                      <a:pt x="784860" y="12"/>
                    </a:lnTo>
                    <a:close/>
                  </a:path>
                  <a:path w="914400" h="26035">
                    <a:moveTo>
                      <a:pt x="914400" y="12954"/>
                    </a:moveTo>
                    <a:lnTo>
                      <a:pt x="888492" y="0"/>
                    </a:lnTo>
                    <a:lnTo>
                      <a:pt x="797814" y="0"/>
                    </a:lnTo>
                    <a:lnTo>
                      <a:pt x="797814" y="25908"/>
                    </a:lnTo>
                    <a:lnTo>
                      <a:pt x="888492" y="25908"/>
                    </a:lnTo>
                    <a:lnTo>
                      <a:pt x="914400" y="12954"/>
                    </a:lnTo>
                    <a:close/>
                  </a:path>
                </a:pathLst>
              </a:custGeom>
              <a:solidFill>
                <a:srgbClr val="000000"/>
              </a:solidFill>
            </p:spPr>
            <p:txBody>
              <a:bodyPr wrap="square" lIns="0" tIns="0" rIns="0" bIns="0" rtlCol="0"/>
              <a:lstStyle/>
              <a:p>
                <a:pPr>
                  <a:defRPr/>
                </a:pPr>
                <a:endParaRPr>
                  <a:solidFill>
                    <a:prstClr val="black"/>
                  </a:solidFill>
                  <a:latin typeface="Calibri"/>
                </a:endParaRPr>
              </a:p>
            </p:txBody>
          </p:sp>
        </p:grpSp>
        <p:grpSp>
          <p:nvGrpSpPr>
            <p:cNvPr id="31" name="object 21"/>
            <p:cNvGrpSpPr/>
            <p:nvPr/>
          </p:nvGrpSpPr>
          <p:grpSpPr>
            <a:xfrm>
              <a:off x="3832860" y="5241036"/>
              <a:ext cx="914400" cy="129539"/>
              <a:chOff x="2308860" y="5241035"/>
              <a:chExt cx="914400" cy="129539"/>
            </a:xfrm>
          </p:grpSpPr>
          <p:pic>
            <p:nvPicPr>
              <p:cNvPr id="37" name="object 22"/>
              <p:cNvPicPr/>
              <p:nvPr/>
            </p:nvPicPr>
            <p:blipFill>
              <a:blip r:embed="rId7" cstate="print"/>
              <a:stretch>
                <a:fillRect/>
              </a:stretch>
            </p:blipFill>
            <p:spPr>
              <a:xfrm>
                <a:off x="3093720" y="5241035"/>
                <a:ext cx="103631" cy="129539"/>
              </a:xfrm>
              <a:prstGeom prst="rect">
                <a:avLst/>
              </a:prstGeom>
            </p:spPr>
          </p:pic>
          <p:sp>
            <p:nvSpPr>
              <p:cNvPr id="38" name="object 23"/>
              <p:cNvSpPr/>
              <p:nvPr/>
            </p:nvSpPr>
            <p:spPr>
              <a:xfrm>
                <a:off x="2308860" y="5292851"/>
                <a:ext cx="914400" cy="26034"/>
              </a:xfrm>
              <a:custGeom>
                <a:avLst/>
                <a:gdLst/>
                <a:ahLst/>
                <a:cxnLst/>
                <a:rect l="l" t="t" r="r" b="b"/>
                <a:pathLst>
                  <a:path w="914400" h="26035">
                    <a:moveTo>
                      <a:pt x="784860" y="0"/>
                    </a:moveTo>
                    <a:lnTo>
                      <a:pt x="0" y="0"/>
                    </a:lnTo>
                    <a:lnTo>
                      <a:pt x="0" y="25908"/>
                    </a:lnTo>
                    <a:lnTo>
                      <a:pt x="784860" y="25908"/>
                    </a:lnTo>
                    <a:lnTo>
                      <a:pt x="784860" y="0"/>
                    </a:lnTo>
                    <a:close/>
                  </a:path>
                  <a:path w="914400" h="26035">
                    <a:moveTo>
                      <a:pt x="914400" y="12954"/>
                    </a:moveTo>
                    <a:lnTo>
                      <a:pt x="888492" y="0"/>
                    </a:lnTo>
                    <a:lnTo>
                      <a:pt x="797814" y="0"/>
                    </a:lnTo>
                    <a:lnTo>
                      <a:pt x="797814" y="25908"/>
                    </a:lnTo>
                    <a:lnTo>
                      <a:pt x="888492" y="25908"/>
                    </a:lnTo>
                    <a:lnTo>
                      <a:pt x="914400" y="12954"/>
                    </a:lnTo>
                    <a:close/>
                  </a:path>
                </a:pathLst>
              </a:custGeom>
              <a:solidFill>
                <a:srgbClr val="000000"/>
              </a:solidFill>
            </p:spPr>
            <p:txBody>
              <a:bodyPr wrap="square" lIns="0" tIns="0" rIns="0" bIns="0" rtlCol="0"/>
              <a:lstStyle/>
              <a:p>
                <a:pPr>
                  <a:defRPr/>
                </a:pPr>
                <a:endParaRPr>
                  <a:solidFill>
                    <a:prstClr val="black"/>
                  </a:solidFill>
                  <a:latin typeface="Calibri"/>
                </a:endParaRPr>
              </a:p>
            </p:txBody>
          </p:sp>
        </p:grpSp>
        <p:grpSp>
          <p:nvGrpSpPr>
            <p:cNvPr id="32" name="object 24"/>
            <p:cNvGrpSpPr/>
            <p:nvPr/>
          </p:nvGrpSpPr>
          <p:grpSpPr>
            <a:xfrm>
              <a:off x="5244085" y="4085844"/>
              <a:ext cx="3302635" cy="1743710"/>
              <a:chOff x="3720084" y="4085844"/>
              <a:chExt cx="3302635" cy="1743710"/>
            </a:xfrm>
          </p:grpSpPr>
          <p:pic>
            <p:nvPicPr>
              <p:cNvPr id="34" name="object 25"/>
              <p:cNvPicPr/>
              <p:nvPr/>
            </p:nvPicPr>
            <p:blipFill>
              <a:blip r:embed="rId4" cstate="print"/>
              <a:stretch>
                <a:fillRect/>
              </a:stretch>
            </p:blipFill>
            <p:spPr>
              <a:xfrm>
                <a:off x="6893052" y="4706112"/>
                <a:ext cx="103631" cy="129539"/>
              </a:xfrm>
              <a:prstGeom prst="rect">
                <a:avLst/>
              </a:prstGeom>
            </p:spPr>
          </p:pic>
          <p:sp>
            <p:nvSpPr>
              <p:cNvPr id="35" name="object 26"/>
              <p:cNvSpPr/>
              <p:nvPr/>
            </p:nvSpPr>
            <p:spPr>
              <a:xfrm>
                <a:off x="6260592" y="4757927"/>
                <a:ext cx="762000" cy="26034"/>
              </a:xfrm>
              <a:custGeom>
                <a:avLst/>
                <a:gdLst/>
                <a:ahLst/>
                <a:cxnLst/>
                <a:rect l="l" t="t" r="r" b="b"/>
                <a:pathLst>
                  <a:path w="762000" h="26035">
                    <a:moveTo>
                      <a:pt x="632460" y="12"/>
                    </a:moveTo>
                    <a:lnTo>
                      <a:pt x="0" y="12"/>
                    </a:lnTo>
                    <a:lnTo>
                      <a:pt x="0" y="25908"/>
                    </a:lnTo>
                    <a:lnTo>
                      <a:pt x="632460" y="25908"/>
                    </a:lnTo>
                    <a:lnTo>
                      <a:pt x="632460" y="12"/>
                    </a:lnTo>
                    <a:close/>
                  </a:path>
                  <a:path w="762000" h="26035">
                    <a:moveTo>
                      <a:pt x="762000" y="12954"/>
                    </a:moveTo>
                    <a:lnTo>
                      <a:pt x="736092" y="0"/>
                    </a:lnTo>
                    <a:lnTo>
                      <a:pt x="645414" y="0"/>
                    </a:lnTo>
                    <a:lnTo>
                      <a:pt x="645414" y="25908"/>
                    </a:lnTo>
                    <a:lnTo>
                      <a:pt x="736092" y="25908"/>
                    </a:lnTo>
                    <a:lnTo>
                      <a:pt x="762000" y="12954"/>
                    </a:lnTo>
                    <a:close/>
                  </a:path>
                </a:pathLst>
              </a:custGeom>
              <a:solidFill>
                <a:srgbClr val="000000"/>
              </a:solidFill>
            </p:spPr>
            <p:txBody>
              <a:bodyPr wrap="square" lIns="0" tIns="0" rIns="0" bIns="0" rtlCol="0"/>
              <a:lstStyle/>
              <a:p>
                <a:pPr>
                  <a:defRPr/>
                </a:pPr>
                <a:endParaRPr>
                  <a:solidFill>
                    <a:prstClr val="black"/>
                  </a:solidFill>
                  <a:latin typeface="Calibri"/>
                </a:endParaRPr>
              </a:p>
            </p:txBody>
          </p:sp>
          <p:pic>
            <p:nvPicPr>
              <p:cNvPr id="36" name="object 27"/>
              <p:cNvPicPr/>
              <p:nvPr/>
            </p:nvPicPr>
            <p:blipFill>
              <a:blip r:embed="rId6" cstate="print"/>
              <a:stretch>
                <a:fillRect/>
              </a:stretch>
            </p:blipFill>
            <p:spPr>
              <a:xfrm>
                <a:off x="3720084" y="4085844"/>
                <a:ext cx="2520695" cy="1743456"/>
              </a:xfrm>
              <a:prstGeom prst="rect">
                <a:avLst/>
              </a:prstGeom>
            </p:spPr>
          </p:pic>
        </p:grpSp>
        <p:sp>
          <p:nvSpPr>
            <p:cNvPr id="33" name="object 28"/>
            <p:cNvSpPr txBox="1"/>
            <p:nvPr/>
          </p:nvSpPr>
          <p:spPr>
            <a:xfrm>
              <a:off x="8718042" y="4494403"/>
              <a:ext cx="1233170" cy="452120"/>
            </a:xfrm>
            <a:prstGeom prst="rect">
              <a:avLst/>
            </a:prstGeom>
          </p:spPr>
          <p:txBody>
            <a:bodyPr vert="horz" wrap="square" lIns="0" tIns="12065" rIns="0" bIns="0" rtlCol="0">
              <a:spAutoFit/>
            </a:bodyPr>
            <a:lstStyle/>
            <a:p>
              <a:pPr marL="12700">
                <a:spcBef>
                  <a:spcPts val="95"/>
                </a:spcBef>
                <a:defRPr/>
              </a:pPr>
              <a:r>
                <a:rPr sz="2800" spc="-25" dirty="0">
                  <a:solidFill>
                    <a:prstClr val="black"/>
                  </a:solidFill>
                  <a:latin typeface="Times New Roman"/>
                  <a:cs typeface="Times New Roman"/>
                </a:rPr>
                <a:t>Program</a:t>
              </a:r>
              <a:endParaRPr sz="2800">
                <a:solidFill>
                  <a:prstClr val="black"/>
                </a:solidFill>
                <a:latin typeface="Times New Roman"/>
                <a:cs typeface="Times New Roman"/>
              </a:endParaRPr>
            </a:p>
          </p:txBody>
        </p:sp>
      </p:grpSp>
    </p:spTree>
    <p:extLst>
      <p:ext uri="{BB962C8B-B14F-4D97-AF65-F5344CB8AC3E}">
        <p14:creationId xmlns:p14="http://schemas.microsoft.com/office/powerpoint/2010/main" val="409241799"/>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29678"/>
            <a:ext cx="10812720" cy="51629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54641"/>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Applications of Machine learning</a:t>
            </a:r>
          </a:p>
        </p:txBody>
      </p:sp>
      <p:sp>
        <p:nvSpPr>
          <p:cNvPr id="5" name="Rectangle 4"/>
          <p:cNvSpPr/>
          <p:nvPr/>
        </p:nvSpPr>
        <p:spPr>
          <a:xfrm>
            <a:off x="942308" y="24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285309"/>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411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1" name="object 4"/>
          <p:cNvPicPr/>
          <p:nvPr/>
        </p:nvPicPr>
        <p:blipFill>
          <a:blip r:embed="rId3" cstate="print"/>
          <a:stretch>
            <a:fillRect/>
          </a:stretch>
        </p:blipFill>
        <p:spPr>
          <a:xfrm>
            <a:off x="3440369" y="1234289"/>
            <a:ext cx="6608268" cy="4953731"/>
          </a:xfrm>
          <a:prstGeom prst="rect">
            <a:avLst/>
          </a:prstGeom>
        </p:spPr>
      </p:pic>
    </p:spTree>
    <p:extLst>
      <p:ext uri="{BB962C8B-B14F-4D97-AF65-F5344CB8AC3E}">
        <p14:creationId xmlns:p14="http://schemas.microsoft.com/office/powerpoint/2010/main" val="156443987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29678"/>
            <a:ext cx="10812720" cy="51629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54641"/>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Applications of Machine learning</a:t>
            </a:r>
          </a:p>
        </p:txBody>
      </p:sp>
      <p:sp>
        <p:nvSpPr>
          <p:cNvPr id="5" name="Rectangle 4"/>
          <p:cNvSpPr/>
          <p:nvPr/>
        </p:nvSpPr>
        <p:spPr>
          <a:xfrm>
            <a:off x="942308" y="24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285309"/>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411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3"/>
          <p:cNvPicPr/>
          <p:nvPr/>
        </p:nvPicPr>
        <p:blipFill>
          <a:blip r:embed="rId3" cstate="print"/>
          <a:stretch>
            <a:fillRect/>
          </a:stretch>
        </p:blipFill>
        <p:spPr>
          <a:xfrm>
            <a:off x="2459842" y="1210218"/>
            <a:ext cx="8104396" cy="4791857"/>
          </a:xfrm>
          <a:prstGeom prst="rect">
            <a:avLst/>
          </a:prstGeom>
        </p:spPr>
      </p:pic>
    </p:spTree>
    <p:extLst>
      <p:ext uri="{BB962C8B-B14F-4D97-AF65-F5344CB8AC3E}">
        <p14:creationId xmlns:p14="http://schemas.microsoft.com/office/powerpoint/2010/main" val="1047901533"/>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29678"/>
            <a:ext cx="10812720" cy="51629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54641"/>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Applications of Machine learning</a:t>
            </a:r>
          </a:p>
        </p:txBody>
      </p:sp>
      <p:sp>
        <p:nvSpPr>
          <p:cNvPr id="5" name="Rectangle 4"/>
          <p:cNvSpPr/>
          <p:nvPr/>
        </p:nvSpPr>
        <p:spPr>
          <a:xfrm>
            <a:off x="942308" y="24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285309"/>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411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object 3"/>
          <p:cNvPicPr/>
          <p:nvPr/>
        </p:nvPicPr>
        <p:blipFill>
          <a:blip r:embed="rId3" cstate="print"/>
          <a:stretch>
            <a:fillRect/>
          </a:stretch>
        </p:blipFill>
        <p:spPr>
          <a:xfrm>
            <a:off x="2943664" y="1341334"/>
            <a:ext cx="7208520" cy="4739640"/>
          </a:xfrm>
          <a:prstGeom prst="rect">
            <a:avLst/>
          </a:prstGeom>
        </p:spPr>
      </p:pic>
    </p:spTree>
    <p:extLst>
      <p:ext uri="{BB962C8B-B14F-4D97-AF65-F5344CB8AC3E}">
        <p14:creationId xmlns:p14="http://schemas.microsoft.com/office/powerpoint/2010/main" val="55376698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29678"/>
            <a:ext cx="10812720" cy="51629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54641"/>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Applications of Machine learning</a:t>
            </a:r>
          </a:p>
        </p:txBody>
      </p:sp>
      <p:sp>
        <p:nvSpPr>
          <p:cNvPr id="5" name="Rectangle 4"/>
          <p:cNvSpPr/>
          <p:nvPr/>
        </p:nvSpPr>
        <p:spPr>
          <a:xfrm>
            <a:off x="942308" y="24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285309"/>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411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3"/>
          <p:cNvPicPr/>
          <p:nvPr/>
        </p:nvPicPr>
        <p:blipFill>
          <a:blip r:embed="rId3" cstate="print"/>
          <a:stretch>
            <a:fillRect/>
          </a:stretch>
        </p:blipFill>
        <p:spPr>
          <a:xfrm>
            <a:off x="3686416" y="1129678"/>
            <a:ext cx="5217842" cy="4949953"/>
          </a:xfrm>
          <a:prstGeom prst="rect">
            <a:avLst/>
          </a:prstGeom>
        </p:spPr>
      </p:pic>
    </p:spTree>
    <p:extLst>
      <p:ext uri="{BB962C8B-B14F-4D97-AF65-F5344CB8AC3E}">
        <p14:creationId xmlns:p14="http://schemas.microsoft.com/office/powerpoint/2010/main" val="72704842"/>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29678"/>
            <a:ext cx="10812720" cy="51629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54641"/>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Machine Learning</a:t>
            </a:r>
          </a:p>
        </p:txBody>
      </p:sp>
      <p:sp>
        <p:nvSpPr>
          <p:cNvPr id="5" name="Rectangle 4"/>
          <p:cNvSpPr/>
          <p:nvPr/>
        </p:nvSpPr>
        <p:spPr>
          <a:xfrm>
            <a:off x="942308" y="24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285309"/>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411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object 3"/>
          <p:cNvPicPr/>
          <p:nvPr/>
        </p:nvPicPr>
        <p:blipFill>
          <a:blip r:embed="rId3" cstate="print"/>
          <a:stretch>
            <a:fillRect/>
          </a:stretch>
        </p:blipFill>
        <p:spPr>
          <a:xfrm>
            <a:off x="2003488" y="1601121"/>
            <a:ext cx="8453745" cy="4313296"/>
          </a:xfrm>
          <a:prstGeom prst="rect">
            <a:avLst/>
          </a:prstGeom>
        </p:spPr>
      </p:pic>
    </p:spTree>
    <p:extLst>
      <p:ext uri="{BB962C8B-B14F-4D97-AF65-F5344CB8AC3E}">
        <p14:creationId xmlns:p14="http://schemas.microsoft.com/office/powerpoint/2010/main" val="161462711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852090"/>
            <a:ext cx="10812720" cy="52038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8055" y="418292"/>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Machine Learning</a:t>
            </a:r>
          </a:p>
        </p:txBody>
      </p:sp>
      <p:sp>
        <p:nvSpPr>
          <p:cNvPr id="5" name="Rectangle 4"/>
          <p:cNvSpPr/>
          <p:nvPr/>
        </p:nvSpPr>
        <p:spPr>
          <a:xfrm>
            <a:off x="942308" y="1863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226943"/>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4827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671793" y="944423"/>
            <a:ext cx="5985824" cy="5049734"/>
          </a:xfrm>
          <a:prstGeom prst="rect">
            <a:avLst/>
          </a:prstGeom>
        </p:spPr>
      </p:pic>
    </p:spTree>
    <p:extLst>
      <p:ext uri="{BB962C8B-B14F-4D97-AF65-F5344CB8AC3E}">
        <p14:creationId xmlns:p14="http://schemas.microsoft.com/office/powerpoint/2010/main" val="3665145223"/>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29678"/>
            <a:ext cx="10812720" cy="51629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54641"/>
            <a:ext cx="5959046" cy="400110"/>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Learning</a:t>
            </a:r>
            <a:endParaRPr lang="en-US" sz="2000" b="1" dirty="0">
              <a:latin typeface="Alexandria Black" pitchFamily="2" charset="-78"/>
              <a:cs typeface="Alexandria Black" pitchFamily="2" charset="-78"/>
            </a:endParaRPr>
          </a:p>
        </p:txBody>
      </p:sp>
      <p:sp>
        <p:nvSpPr>
          <p:cNvPr id="5" name="Rectangle 4"/>
          <p:cNvSpPr/>
          <p:nvPr/>
        </p:nvSpPr>
        <p:spPr>
          <a:xfrm>
            <a:off x="942308" y="24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285309"/>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411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3337765" y="1345306"/>
            <a:ext cx="4930746" cy="4841685"/>
          </a:xfrm>
          <a:prstGeom prst="rect">
            <a:avLst/>
          </a:prstGeom>
        </p:spPr>
      </p:pic>
    </p:spTree>
    <p:extLst>
      <p:ext uri="{BB962C8B-B14F-4D97-AF65-F5344CB8AC3E}">
        <p14:creationId xmlns:p14="http://schemas.microsoft.com/office/powerpoint/2010/main" val="1364469988"/>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29678"/>
            <a:ext cx="10812720" cy="51629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54641"/>
            <a:ext cx="5959046" cy="400110"/>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Learning</a:t>
            </a:r>
            <a:endParaRPr lang="en-US" sz="2000" b="1" dirty="0">
              <a:latin typeface="Alexandria Black" pitchFamily="2" charset="-78"/>
              <a:cs typeface="Alexandria Black" pitchFamily="2" charset="-78"/>
            </a:endParaRPr>
          </a:p>
        </p:txBody>
      </p:sp>
      <p:sp>
        <p:nvSpPr>
          <p:cNvPr id="5" name="Rectangle 4"/>
          <p:cNvSpPr/>
          <p:nvPr/>
        </p:nvSpPr>
        <p:spPr>
          <a:xfrm>
            <a:off x="942308" y="24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285309"/>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411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2"/>
          <p:cNvPicPr/>
          <p:nvPr/>
        </p:nvPicPr>
        <p:blipFill>
          <a:blip r:embed="rId3" cstate="print"/>
          <a:stretch>
            <a:fillRect/>
          </a:stretch>
        </p:blipFill>
        <p:spPr>
          <a:xfrm>
            <a:off x="3349645" y="1345306"/>
            <a:ext cx="7243832" cy="4804188"/>
          </a:xfrm>
          <a:prstGeom prst="rect">
            <a:avLst/>
          </a:prstGeom>
        </p:spPr>
      </p:pic>
    </p:spTree>
    <p:extLst>
      <p:ext uri="{BB962C8B-B14F-4D97-AF65-F5344CB8AC3E}">
        <p14:creationId xmlns:p14="http://schemas.microsoft.com/office/powerpoint/2010/main" val="78294225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29678"/>
            <a:ext cx="10812720" cy="51629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54641"/>
            <a:ext cx="5959046" cy="400110"/>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Learning</a:t>
            </a:r>
            <a:endParaRPr lang="en-US" sz="2000" b="1" dirty="0">
              <a:latin typeface="Alexandria Black" pitchFamily="2" charset="-78"/>
              <a:cs typeface="Alexandria Black" pitchFamily="2" charset="-78"/>
            </a:endParaRPr>
          </a:p>
        </p:txBody>
      </p:sp>
      <p:sp>
        <p:nvSpPr>
          <p:cNvPr id="5" name="Rectangle 4"/>
          <p:cNvSpPr/>
          <p:nvPr/>
        </p:nvSpPr>
        <p:spPr>
          <a:xfrm>
            <a:off x="942308" y="24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285309"/>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411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object 2"/>
          <p:cNvPicPr/>
          <p:nvPr/>
        </p:nvPicPr>
        <p:blipFill>
          <a:blip r:embed="rId3" cstate="print"/>
          <a:stretch>
            <a:fillRect/>
          </a:stretch>
        </p:blipFill>
        <p:spPr>
          <a:xfrm>
            <a:off x="3333543" y="1251901"/>
            <a:ext cx="7109678" cy="4918507"/>
          </a:xfrm>
          <a:prstGeom prst="rect">
            <a:avLst/>
          </a:prstGeom>
        </p:spPr>
      </p:pic>
    </p:spTree>
    <p:extLst>
      <p:ext uri="{BB962C8B-B14F-4D97-AF65-F5344CB8AC3E}">
        <p14:creationId xmlns:p14="http://schemas.microsoft.com/office/powerpoint/2010/main" val="1604919478"/>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852090"/>
            <a:ext cx="10812720" cy="52038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8055" y="418292"/>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Machine Learning</a:t>
            </a:r>
          </a:p>
        </p:txBody>
      </p:sp>
      <p:sp>
        <p:nvSpPr>
          <p:cNvPr id="5" name="Rectangle 4"/>
          <p:cNvSpPr/>
          <p:nvPr/>
        </p:nvSpPr>
        <p:spPr>
          <a:xfrm>
            <a:off x="942308" y="1863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226943"/>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4827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671793" y="944423"/>
            <a:ext cx="5985824" cy="5049734"/>
          </a:xfrm>
          <a:prstGeom prst="rect">
            <a:avLst/>
          </a:prstGeom>
        </p:spPr>
      </p:pic>
    </p:spTree>
    <p:extLst>
      <p:ext uri="{BB962C8B-B14F-4D97-AF65-F5344CB8AC3E}">
        <p14:creationId xmlns:p14="http://schemas.microsoft.com/office/powerpoint/2010/main" val="338173253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smtClean="0">
                <a:latin typeface="Alexandria Black" pitchFamily="2" charset="-78"/>
                <a:cs typeface="Alexandria Black" pitchFamily="2" charset="-78"/>
              </a:rPr>
              <a:t>Master </a:t>
            </a:r>
            <a:r>
              <a:rPr lang="en-US" sz="2000" b="1" dirty="0">
                <a:latin typeface="Alexandria Black" pitchFamily="2" charset="-78"/>
                <a:cs typeface="Alexandria Black" pitchFamily="2" charset="-78"/>
              </a:rPr>
              <a:t>of Financial Technology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059299"/>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After </a:t>
            </a:r>
            <a:r>
              <a:rPr lang="en-US" altLang="en-US" sz="1600" dirty="0">
                <a:solidFill>
                  <a:prstClr val="black"/>
                </a:solidFill>
                <a:latin typeface="Alexandria" pitchFamily="2" charset="-78"/>
                <a:cs typeface="Alexandria" pitchFamily="2" charset="-78"/>
              </a:rPr>
              <a:t>completion of the program, the graduate becomes eligible </a:t>
            </a:r>
            <a:r>
              <a:rPr lang="en-US" altLang="en-US" sz="1600" dirty="0" smtClean="0">
                <a:solidFill>
                  <a:prstClr val="black"/>
                </a:solidFill>
                <a:latin typeface="Alexandria" pitchFamily="2" charset="-78"/>
                <a:cs typeface="Alexandria" pitchFamily="2" charset="-78"/>
              </a:rPr>
              <a:t>to</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The </a:t>
            </a:r>
            <a:r>
              <a:rPr lang="en-US" altLang="en-US" sz="1600" dirty="0">
                <a:solidFill>
                  <a:prstClr val="black"/>
                </a:solidFill>
                <a:latin typeface="Alexandria" pitchFamily="2" charset="-78"/>
                <a:cs typeface="Alexandria" pitchFamily="2" charset="-78"/>
              </a:rPr>
              <a:t>Master of Financial Technology focuses on developing </a:t>
            </a:r>
            <a:r>
              <a:rPr lang="en-US" altLang="en-US" sz="1600" dirty="0" err="1">
                <a:solidFill>
                  <a:prstClr val="black"/>
                </a:solidFill>
                <a:latin typeface="Alexandria" pitchFamily="2" charset="-78"/>
                <a:cs typeface="Alexandria" pitchFamily="2" charset="-78"/>
              </a:rPr>
              <a:t>FinTech</a:t>
            </a:r>
            <a:r>
              <a:rPr lang="en-US" altLang="en-US" sz="1600" dirty="0">
                <a:solidFill>
                  <a:prstClr val="black"/>
                </a:solidFill>
                <a:latin typeface="Alexandria" pitchFamily="2" charset="-78"/>
                <a:cs typeface="Alexandria" pitchFamily="2" charset="-78"/>
              </a:rPr>
              <a:t> services. </a:t>
            </a:r>
            <a:endParaRPr lang="en-US" altLang="en-US" sz="1600" dirty="0" smtClean="0">
              <a:solidFill>
                <a:prstClr val="black"/>
              </a:solidFill>
              <a:latin typeface="Alexandria" pitchFamily="2" charset="-78"/>
              <a:cs typeface="Alexandria" pitchFamily="2" charset="-78"/>
            </a:endParaRP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The </a:t>
            </a:r>
            <a:r>
              <a:rPr lang="en-US" altLang="en-US" sz="1600" dirty="0">
                <a:solidFill>
                  <a:prstClr val="black"/>
                </a:solidFill>
                <a:latin typeface="Alexandria" pitchFamily="2" charset="-78"/>
                <a:cs typeface="Alexandria" pitchFamily="2" charset="-78"/>
              </a:rPr>
              <a:t>program emphasizes the systematic understanding of new digital business models in financial services, </a:t>
            </a:r>
            <a:endParaRPr lang="en-US" altLang="en-US" sz="1600" dirty="0" smtClean="0">
              <a:solidFill>
                <a:prstClr val="black"/>
              </a:solidFill>
              <a:latin typeface="Alexandria" pitchFamily="2" charset="-78"/>
              <a:cs typeface="Alexandria" pitchFamily="2" charset="-78"/>
            </a:endParaRP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how </a:t>
            </a:r>
            <a:r>
              <a:rPr lang="en-US" altLang="en-US" sz="1600" dirty="0">
                <a:solidFill>
                  <a:prstClr val="black"/>
                </a:solidFill>
                <a:latin typeface="Alexandria" pitchFamily="2" charset="-78"/>
                <a:cs typeface="Alexandria" pitchFamily="2" charset="-78"/>
              </a:rPr>
              <a:t>innovation through technology is changing business practices, </a:t>
            </a:r>
            <a:endParaRPr lang="en-US" altLang="en-US" sz="1600" dirty="0" smtClean="0">
              <a:solidFill>
                <a:prstClr val="black"/>
              </a:solidFill>
              <a:latin typeface="Alexandria" pitchFamily="2" charset="-78"/>
              <a:cs typeface="Alexandria" pitchFamily="2" charset="-78"/>
            </a:endParaRP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quantitative </a:t>
            </a:r>
            <a:r>
              <a:rPr lang="en-US" altLang="en-US" sz="1600" dirty="0">
                <a:solidFill>
                  <a:prstClr val="black"/>
                </a:solidFill>
                <a:latin typeface="Alexandria" pitchFamily="2" charset="-78"/>
                <a:cs typeface="Alexandria" pitchFamily="2" charset="-78"/>
              </a:rPr>
              <a:t>finance skills, and the application of emerging technologies to financial services.</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7452396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29678"/>
            <a:ext cx="10812720" cy="51629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54641"/>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Training and testing</a:t>
            </a:r>
          </a:p>
        </p:txBody>
      </p:sp>
      <p:sp>
        <p:nvSpPr>
          <p:cNvPr id="5" name="Rectangle 4"/>
          <p:cNvSpPr/>
          <p:nvPr/>
        </p:nvSpPr>
        <p:spPr>
          <a:xfrm>
            <a:off x="942308" y="24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285309"/>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411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p:cNvGrpSpPr/>
          <p:nvPr/>
        </p:nvGrpSpPr>
        <p:grpSpPr>
          <a:xfrm>
            <a:off x="1322963" y="1774698"/>
            <a:ext cx="9114816" cy="4227378"/>
            <a:chOff x="2267712" y="1774698"/>
            <a:chExt cx="7790308" cy="5079264"/>
          </a:xfrm>
        </p:grpSpPr>
        <p:sp>
          <p:nvSpPr>
            <p:cNvPr id="13" name="object 7"/>
            <p:cNvSpPr/>
            <p:nvPr/>
          </p:nvSpPr>
          <p:spPr>
            <a:xfrm>
              <a:off x="7465315" y="3934205"/>
              <a:ext cx="2592705" cy="1943100"/>
            </a:xfrm>
            <a:custGeom>
              <a:avLst/>
              <a:gdLst/>
              <a:ahLst/>
              <a:cxnLst/>
              <a:rect l="l" t="t" r="r" b="b"/>
              <a:pathLst>
                <a:path w="2592704" h="1943100">
                  <a:moveTo>
                    <a:pt x="0" y="1943100"/>
                  </a:moveTo>
                  <a:lnTo>
                    <a:pt x="2592324" y="1943100"/>
                  </a:lnTo>
                  <a:lnTo>
                    <a:pt x="2592324" y="0"/>
                  </a:lnTo>
                  <a:lnTo>
                    <a:pt x="0" y="0"/>
                  </a:lnTo>
                  <a:lnTo>
                    <a:pt x="0" y="1943100"/>
                  </a:lnTo>
                  <a:close/>
                </a:path>
              </a:pathLst>
            </a:custGeom>
            <a:ln w="25908">
              <a:solidFill>
                <a:srgbClr val="335288"/>
              </a:solidFill>
            </a:ln>
          </p:spPr>
          <p:txBody>
            <a:bodyPr wrap="square" lIns="0" tIns="0" rIns="0" bIns="0" rtlCol="0"/>
            <a:lstStyle/>
            <a:p>
              <a:endParaRPr/>
            </a:p>
          </p:txBody>
        </p:sp>
        <p:sp>
          <p:nvSpPr>
            <p:cNvPr id="14" name="object 8"/>
            <p:cNvSpPr/>
            <p:nvPr/>
          </p:nvSpPr>
          <p:spPr>
            <a:xfrm>
              <a:off x="4872991" y="1774698"/>
              <a:ext cx="2592705" cy="1943100"/>
            </a:xfrm>
            <a:custGeom>
              <a:avLst/>
              <a:gdLst/>
              <a:ahLst/>
              <a:cxnLst/>
              <a:rect l="l" t="t" r="r" b="b"/>
              <a:pathLst>
                <a:path w="2592704" h="1943100">
                  <a:moveTo>
                    <a:pt x="0" y="1943100"/>
                  </a:moveTo>
                  <a:lnTo>
                    <a:pt x="2592324" y="1943100"/>
                  </a:lnTo>
                  <a:lnTo>
                    <a:pt x="2592324" y="0"/>
                  </a:lnTo>
                  <a:lnTo>
                    <a:pt x="0" y="0"/>
                  </a:lnTo>
                  <a:lnTo>
                    <a:pt x="0" y="1943100"/>
                  </a:lnTo>
                  <a:close/>
                </a:path>
              </a:pathLst>
            </a:custGeom>
            <a:ln w="25908">
              <a:solidFill>
                <a:srgbClr val="335288"/>
              </a:solidFill>
            </a:ln>
          </p:spPr>
          <p:txBody>
            <a:bodyPr wrap="square" lIns="0" tIns="0" rIns="0" bIns="0" rtlCol="0"/>
            <a:lstStyle/>
            <a:p>
              <a:endParaRPr/>
            </a:p>
          </p:txBody>
        </p:sp>
        <p:grpSp>
          <p:nvGrpSpPr>
            <p:cNvPr id="15" name="object 9"/>
            <p:cNvGrpSpPr/>
            <p:nvPr/>
          </p:nvGrpSpPr>
          <p:grpSpPr>
            <a:xfrm>
              <a:off x="2267712" y="3893821"/>
              <a:ext cx="2618740" cy="1969135"/>
              <a:chOff x="743712" y="3893820"/>
              <a:chExt cx="2618740" cy="1969135"/>
            </a:xfrm>
          </p:grpSpPr>
          <p:sp>
            <p:nvSpPr>
              <p:cNvPr id="30" name="object 10"/>
              <p:cNvSpPr/>
              <p:nvPr/>
            </p:nvSpPr>
            <p:spPr>
              <a:xfrm>
                <a:off x="756666" y="3906774"/>
                <a:ext cx="2592705" cy="1943100"/>
              </a:xfrm>
              <a:custGeom>
                <a:avLst/>
                <a:gdLst/>
                <a:ahLst/>
                <a:cxnLst/>
                <a:rect l="l" t="t" r="r" b="b"/>
                <a:pathLst>
                  <a:path w="2592704" h="1943100">
                    <a:moveTo>
                      <a:pt x="0" y="1943100"/>
                    </a:moveTo>
                    <a:lnTo>
                      <a:pt x="2592324" y="1943100"/>
                    </a:lnTo>
                    <a:lnTo>
                      <a:pt x="2592324" y="0"/>
                    </a:lnTo>
                    <a:lnTo>
                      <a:pt x="0" y="0"/>
                    </a:lnTo>
                    <a:lnTo>
                      <a:pt x="0" y="1943100"/>
                    </a:lnTo>
                    <a:close/>
                  </a:path>
                </a:pathLst>
              </a:custGeom>
              <a:ln w="25908">
                <a:solidFill>
                  <a:srgbClr val="335288"/>
                </a:solidFill>
              </a:ln>
            </p:spPr>
            <p:txBody>
              <a:bodyPr wrap="square" lIns="0" tIns="0" rIns="0" bIns="0" rtlCol="0"/>
              <a:lstStyle/>
              <a:p>
                <a:endParaRPr/>
              </a:p>
            </p:txBody>
          </p:sp>
          <p:pic>
            <p:nvPicPr>
              <p:cNvPr id="31" name="object 11"/>
              <p:cNvPicPr/>
              <p:nvPr/>
            </p:nvPicPr>
            <p:blipFill>
              <a:blip r:embed="rId3" cstate="print"/>
              <a:stretch>
                <a:fillRect/>
              </a:stretch>
            </p:blipFill>
            <p:spPr>
              <a:xfrm>
                <a:off x="1064209" y="4214368"/>
                <a:ext cx="174345" cy="174244"/>
              </a:xfrm>
              <a:prstGeom prst="rect">
                <a:avLst/>
              </a:prstGeom>
            </p:spPr>
          </p:pic>
          <p:pic>
            <p:nvPicPr>
              <p:cNvPr id="32" name="object 12"/>
              <p:cNvPicPr/>
              <p:nvPr/>
            </p:nvPicPr>
            <p:blipFill>
              <a:blip r:embed="rId4" cstate="print"/>
              <a:stretch>
                <a:fillRect/>
              </a:stretch>
            </p:blipFill>
            <p:spPr>
              <a:xfrm>
                <a:off x="1281049" y="4359021"/>
                <a:ext cx="175005" cy="174498"/>
              </a:xfrm>
              <a:prstGeom prst="rect">
                <a:avLst/>
              </a:prstGeom>
            </p:spPr>
          </p:pic>
          <p:pic>
            <p:nvPicPr>
              <p:cNvPr id="33" name="object 13"/>
              <p:cNvPicPr/>
              <p:nvPr/>
            </p:nvPicPr>
            <p:blipFill>
              <a:blip r:embed="rId5" cstate="print"/>
              <a:stretch>
                <a:fillRect/>
              </a:stretch>
            </p:blipFill>
            <p:spPr>
              <a:xfrm>
                <a:off x="1353820" y="4142740"/>
                <a:ext cx="174243" cy="174244"/>
              </a:xfrm>
              <a:prstGeom prst="rect">
                <a:avLst/>
              </a:prstGeom>
            </p:spPr>
          </p:pic>
          <p:pic>
            <p:nvPicPr>
              <p:cNvPr id="34" name="object 14"/>
              <p:cNvPicPr/>
              <p:nvPr/>
            </p:nvPicPr>
            <p:blipFill>
              <a:blip r:embed="rId6" cstate="print"/>
              <a:stretch>
                <a:fillRect/>
              </a:stretch>
            </p:blipFill>
            <p:spPr>
              <a:xfrm>
                <a:off x="1064387" y="4430395"/>
                <a:ext cx="173989" cy="173482"/>
              </a:xfrm>
              <a:prstGeom prst="rect">
                <a:avLst/>
              </a:prstGeom>
            </p:spPr>
          </p:pic>
          <p:pic>
            <p:nvPicPr>
              <p:cNvPr id="35" name="object 15"/>
              <p:cNvPicPr/>
              <p:nvPr/>
            </p:nvPicPr>
            <p:blipFill>
              <a:blip r:embed="rId7" cstate="print"/>
              <a:stretch>
                <a:fillRect/>
              </a:stretch>
            </p:blipFill>
            <p:spPr>
              <a:xfrm>
                <a:off x="1569847" y="4359275"/>
                <a:ext cx="173482" cy="173990"/>
              </a:xfrm>
              <a:prstGeom prst="rect">
                <a:avLst/>
              </a:prstGeom>
            </p:spPr>
          </p:pic>
          <p:pic>
            <p:nvPicPr>
              <p:cNvPr id="36" name="object 16"/>
              <p:cNvPicPr/>
              <p:nvPr/>
            </p:nvPicPr>
            <p:blipFill>
              <a:blip r:embed="rId8" cstate="print"/>
              <a:stretch>
                <a:fillRect/>
              </a:stretch>
            </p:blipFill>
            <p:spPr>
              <a:xfrm>
                <a:off x="1498345" y="4575302"/>
                <a:ext cx="173228" cy="173228"/>
              </a:xfrm>
              <a:prstGeom prst="rect">
                <a:avLst/>
              </a:prstGeom>
            </p:spPr>
          </p:pic>
          <p:pic>
            <p:nvPicPr>
              <p:cNvPr id="37" name="object 17"/>
              <p:cNvPicPr/>
              <p:nvPr/>
            </p:nvPicPr>
            <p:blipFill>
              <a:blip r:embed="rId9" cstate="print"/>
              <a:stretch>
                <a:fillRect/>
              </a:stretch>
            </p:blipFill>
            <p:spPr>
              <a:xfrm>
                <a:off x="1208989" y="4645660"/>
                <a:ext cx="174294" cy="174244"/>
              </a:xfrm>
              <a:prstGeom prst="rect">
                <a:avLst/>
              </a:prstGeom>
            </p:spPr>
          </p:pic>
          <p:pic>
            <p:nvPicPr>
              <p:cNvPr id="38" name="object 18"/>
              <p:cNvPicPr/>
              <p:nvPr/>
            </p:nvPicPr>
            <p:blipFill>
              <a:blip r:embed="rId10" cstate="print"/>
              <a:stretch>
                <a:fillRect/>
              </a:stretch>
            </p:blipFill>
            <p:spPr>
              <a:xfrm>
                <a:off x="1895856" y="4901184"/>
                <a:ext cx="169164" cy="169164"/>
              </a:xfrm>
              <a:prstGeom prst="rect">
                <a:avLst/>
              </a:prstGeom>
            </p:spPr>
          </p:pic>
          <p:pic>
            <p:nvPicPr>
              <p:cNvPr id="39" name="object 19"/>
              <p:cNvPicPr/>
              <p:nvPr/>
            </p:nvPicPr>
            <p:blipFill>
              <a:blip r:embed="rId11" cstate="print"/>
              <a:stretch>
                <a:fillRect/>
              </a:stretch>
            </p:blipFill>
            <p:spPr>
              <a:xfrm>
                <a:off x="1679448" y="5117592"/>
                <a:ext cx="169164" cy="167640"/>
              </a:xfrm>
              <a:prstGeom prst="rect">
                <a:avLst/>
              </a:prstGeom>
            </p:spPr>
          </p:pic>
          <p:pic>
            <p:nvPicPr>
              <p:cNvPr id="40" name="object 20"/>
              <p:cNvPicPr/>
              <p:nvPr/>
            </p:nvPicPr>
            <p:blipFill>
              <a:blip r:embed="rId12" cstate="print"/>
              <a:stretch>
                <a:fillRect/>
              </a:stretch>
            </p:blipFill>
            <p:spPr>
              <a:xfrm>
                <a:off x="2183892" y="4901184"/>
                <a:ext cx="169164" cy="169164"/>
              </a:xfrm>
              <a:prstGeom prst="rect">
                <a:avLst/>
              </a:prstGeom>
            </p:spPr>
          </p:pic>
          <p:pic>
            <p:nvPicPr>
              <p:cNvPr id="41" name="object 21"/>
              <p:cNvPicPr/>
              <p:nvPr/>
            </p:nvPicPr>
            <p:blipFill>
              <a:blip r:embed="rId13" cstate="print"/>
              <a:stretch>
                <a:fillRect/>
              </a:stretch>
            </p:blipFill>
            <p:spPr>
              <a:xfrm>
                <a:off x="1967484" y="5117592"/>
                <a:ext cx="170688" cy="167640"/>
              </a:xfrm>
              <a:prstGeom prst="rect">
                <a:avLst/>
              </a:prstGeom>
            </p:spPr>
          </p:pic>
          <p:sp>
            <p:nvSpPr>
              <p:cNvPr id="42" name="object 22"/>
              <p:cNvSpPr/>
              <p:nvPr/>
            </p:nvSpPr>
            <p:spPr>
              <a:xfrm>
                <a:off x="1835658" y="5345430"/>
                <a:ext cx="144780" cy="144780"/>
              </a:xfrm>
              <a:custGeom>
                <a:avLst/>
                <a:gdLst/>
                <a:ahLst/>
                <a:cxnLst/>
                <a:rect l="l" t="t" r="r" b="b"/>
                <a:pathLst>
                  <a:path w="144780" h="144779">
                    <a:moveTo>
                      <a:pt x="72390" y="0"/>
                    </a:moveTo>
                    <a:lnTo>
                      <a:pt x="44201" y="5685"/>
                    </a:lnTo>
                    <a:lnTo>
                      <a:pt x="21193" y="21193"/>
                    </a:lnTo>
                    <a:lnTo>
                      <a:pt x="5685" y="44201"/>
                    </a:lnTo>
                    <a:lnTo>
                      <a:pt x="0" y="72390"/>
                    </a:lnTo>
                    <a:lnTo>
                      <a:pt x="5685" y="100578"/>
                    </a:lnTo>
                    <a:lnTo>
                      <a:pt x="21193" y="123586"/>
                    </a:lnTo>
                    <a:lnTo>
                      <a:pt x="44201" y="139094"/>
                    </a:lnTo>
                    <a:lnTo>
                      <a:pt x="72390" y="144780"/>
                    </a:lnTo>
                    <a:lnTo>
                      <a:pt x="100578" y="139094"/>
                    </a:lnTo>
                    <a:lnTo>
                      <a:pt x="123586" y="123586"/>
                    </a:lnTo>
                    <a:lnTo>
                      <a:pt x="139094" y="100578"/>
                    </a:lnTo>
                    <a:lnTo>
                      <a:pt x="144780" y="72390"/>
                    </a:lnTo>
                    <a:lnTo>
                      <a:pt x="139094" y="44201"/>
                    </a:lnTo>
                    <a:lnTo>
                      <a:pt x="123586" y="21193"/>
                    </a:lnTo>
                    <a:lnTo>
                      <a:pt x="100578" y="5685"/>
                    </a:lnTo>
                    <a:lnTo>
                      <a:pt x="72390" y="0"/>
                    </a:lnTo>
                    <a:close/>
                  </a:path>
                </a:pathLst>
              </a:custGeom>
              <a:solidFill>
                <a:srgbClr val="FF0000"/>
              </a:solidFill>
            </p:spPr>
            <p:txBody>
              <a:bodyPr wrap="square" lIns="0" tIns="0" rIns="0" bIns="0" rtlCol="0"/>
              <a:lstStyle/>
              <a:p>
                <a:endParaRPr/>
              </a:p>
            </p:txBody>
          </p:sp>
          <p:sp>
            <p:nvSpPr>
              <p:cNvPr id="43" name="object 23"/>
              <p:cNvSpPr/>
              <p:nvPr/>
            </p:nvSpPr>
            <p:spPr>
              <a:xfrm>
                <a:off x="1835658" y="5345430"/>
                <a:ext cx="144780" cy="144780"/>
              </a:xfrm>
              <a:custGeom>
                <a:avLst/>
                <a:gdLst/>
                <a:ahLst/>
                <a:cxnLst/>
                <a:rect l="l" t="t" r="r" b="b"/>
                <a:pathLst>
                  <a:path w="144780" h="144779">
                    <a:moveTo>
                      <a:pt x="0" y="72390"/>
                    </a:moveTo>
                    <a:lnTo>
                      <a:pt x="5685" y="44201"/>
                    </a:lnTo>
                    <a:lnTo>
                      <a:pt x="21193" y="21193"/>
                    </a:lnTo>
                    <a:lnTo>
                      <a:pt x="44201" y="5685"/>
                    </a:lnTo>
                    <a:lnTo>
                      <a:pt x="72390" y="0"/>
                    </a:lnTo>
                    <a:lnTo>
                      <a:pt x="100578" y="5685"/>
                    </a:lnTo>
                    <a:lnTo>
                      <a:pt x="123586" y="21193"/>
                    </a:lnTo>
                    <a:lnTo>
                      <a:pt x="139094" y="44201"/>
                    </a:lnTo>
                    <a:lnTo>
                      <a:pt x="144780" y="72390"/>
                    </a:lnTo>
                    <a:lnTo>
                      <a:pt x="139094" y="100578"/>
                    </a:lnTo>
                    <a:lnTo>
                      <a:pt x="123586" y="123586"/>
                    </a:lnTo>
                    <a:lnTo>
                      <a:pt x="100578" y="139094"/>
                    </a:lnTo>
                    <a:lnTo>
                      <a:pt x="72390" y="144780"/>
                    </a:lnTo>
                    <a:lnTo>
                      <a:pt x="44201" y="139094"/>
                    </a:lnTo>
                    <a:lnTo>
                      <a:pt x="21193" y="123586"/>
                    </a:lnTo>
                    <a:lnTo>
                      <a:pt x="5685" y="100578"/>
                    </a:lnTo>
                    <a:lnTo>
                      <a:pt x="0" y="72390"/>
                    </a:lnTo>
                    <a:close/>
                  </a:path>
                </a:pathLst>
              </a:custGeom>
              <a:ln w="25907">
                <a:solidFill>
                  <a:srgbClr val="335288"/>
                </a:solidFill>
              </a:ln>
            </p:spPr>
            <p:txBody>
              <a:bodyPr wrap="square" lIns="0" tIns="0" rIns="0" bIns="0" rtlCol="0"/>
              <a:lstStyle/>
              <a:p>
                <a:endParaRPr/>
              </a:p>
            </p:txBody>
          </p:sp>
          <p:pic>
            <p:nvPicPr>
              <p:cNvPr id="44" name="object 24"/>
              <p:cNvPicPr/>
              <p:nvPr/>
            </p:nvPicPr>
            <p:blipFill>
              <a:blip r:embed="rId14" cstate="print"/>
              <a:stretch>
                <a:fillRect/>
              </a:stretch>
            </p:blipFill>
            <p:spPr>
              <a:xfrm>
                <a:off x="2257044" y="5117592"/>
                <a:ext cx="167640" cy="167640"/>
              </a:xfrm>
              <a:prstGeom prst="rect">
                <a:avLst/>
              </a:prstGeom>
            </p:spPr>
          </p:pic>
          <p:sp>
            <p:nvSpPr>
              <p:cNvPr id="45" name="object 25"/>
              <p:cNvSpPr/>
              <p:nvPr/>
            </p:nvSpPr>
            <p:spPr>
              <a:xfrm>
                <a:off x="2125218" y="5345430"/>
                <a:ext cx="144780" cy="144780"/>
              </a:xfrm>
              <a:custGeom>
                <a:avLst/>
                <a:gdLst/>
                <a:ahLst/>
                <a:cxnLst/>
                <a:rect l="l" t="t" r="r" b="b"/>
                <a:pathLst>
                  <a:path w="144780" h="144779">
                    <a:moveTo>
                      <a:pt x="72389" y="0"/>
                    </a:moveTo>
                    <a:lnTo>
                      <a:pt x="44201" y="5685"/>
                    </a:lnTo>
                    <a:lnTo>
                      <a:pt x="21193" y="21193"/>
                    </a:lnTo>
                    <a:lnTo>
                      <a:pt x="5685" y="44201"/>
                    </a:lnTo>
                    <a:lnTo>
                      <a:pt x="0" y="72390"/>
                    </a:lnTo>
                    <a:lnTo>
                      <a:pt x="5685" y="100578"/>
                    </a:lnTo>
                    <a:lnTo>
                      <a:pt x="21193" y="123586"/>
                    </a:lnTo>
                    <a:lnTo>
                      <a:pt x="44201" y="139094"/>
                    </a:lnTo>
                    <a:lnTo>
                      <a:pt x="72389" y="144780"/>
                    </a:lnTo>
                    <a:lnTo>
                      <a:pt x="100578" y="139094"/>
                    </a:lnTo>
                    <a:lnTo>
                      <a:pt x="123586" y="123586"/>
                    </a:lnTo>
                    <a:lnTo>
                      <a:pt x="139094" y="100578"/>
                    </a:lnTo>
                    <a:lnTo>
                      <a:pt x="144780" y="72390"/>
                    </a:lnTo>
                    <a:lnTo>
                      <a:pt x="139094" y="44201"/>
                    </a:lnTo>
                    <a:lnTo>
                      <a:pt x="123586" y="21193"/>
                    </a:lnTo>
                    <a:lnTo>
                      <a:pt x="100578" y="5685"/>
                    </a:lnTo>
                    <a:lnTo>
                      <a:pt x="72389" y="0"/>
                    </a:lnTo>
                    <a:close/>
                  </a:path>
                </a:pathLst>
              </a:custGeom>
              <a:solidFill>
                <a:srgbClr val="FF0000"/>
              </a:solidFill>
            </p:spPr>
            <p:txBody>
              <a:bodyPr wrap="square" lIns="0" tIns="0" rIns="0" bIns="0" rtlCol="0"/>
              <a:lstStyle/>
              <a:p>
                <a:endParaRPr/>
              </a:p>
            </p:txBody>
          </p:sp>
          <p:sp>
            <p:nvSpPr>
              <p:cNvPr id="46" name="object 26"/>
              <p:cNvSpPr/>
              <p:nvPr/>
            </p:nvSpPr>
            <p:spPr>
              <a:xfrm>
                <a:off x="2125218" y="5345430"/>
                <a:ext cx="144780" cy="144780"/>
              </a:xfrm>
              <a:custGeom>
                <a:avLst/>
                <a:gdLst/>
                <a:ahLst/>
                <a:cxnLst/>
                <a:rect l="l" t="t" r="r" b="b"/>
                <a:pathLst>
                  <a:path w="144780" h="144779">
                    <a:moveTo>
                      <a:pt x="0" y="72390"/>
                    </a:moveTo>
                    <a:lnTo>
                      <a:pt x="5685" y="44201"/>
                    </a:lnTo>
                    <a:lnTo>
                      <a:pt x="21193" y="21193"/>
                    </a:lnTo>
                    <a:lnTo>
                      <a:pt x="44201" y="5685"/>
                    </a:lnTo>
                    <a:lnTo>
                      <a:pt x="72389" y="0"/>
                    </a:lnTo>
                    <a:lnTo>
                      <a:pt x="100578" y="5685"/>
                    </a:lnTo>
                    <a:lnTo>
                      <a:pt x="123586" y="21193"/>
                    </a:lnTo>
                    <a:lnTo>
                      <a:pt x="139094" y="44201"/>
                    </a:lnTo>
                    <a:lnTo>
                      <a:pt x="144780" y="72390"/>
                    </a:lnTo>
                    <a:lnTo>
                      <a:pt x="139094" y="100578"/>
                    </a:lnTo>
                    <a:lnTo>
                      <a:pt x="123586" y="123586"/>
                    </a:lnTo>
                    <a:lnTo>
                      <a:pt x="100578" y="139094"/>
                    </a:lnTo>
                    <a:lnTo>
                      <a:pt x="72389" y="144780"/>
                    </a:lnTo>
                    <a:lnTo>
                      <a:pt x="44201" y="139094"/>
                    </a:lnTo>
                    <a:lnTo>
                      <a:pt x="21193" y="123586"/>
                    </a:lnTo>
                    <a:lnTo>
                      <a:pt x="5685" y="100578"/>
                    </a:lnTo>
                    <a:lnTo>
                      <a:pt x="0" y="72390"/>
                    </a:lnTo>
                    <a:close/>
                  </a:path>
                </a:pathLst>
              </a:custGeom>
              <a:ln w="25907">
                <a:solidFill>
                  <a:srgbClr val="335288"/>
                </a:solidFill>
              </a:ln>
            </p:spPr>
            <p:txBody>
              <a:bodyPr wrap="square" lIns="0" tIns="0" rIns="0" bIns="0" rtlCol="0"/>
              <a:lstStyle/>
              <a:p>
                <a:endParaRPr/>
              </a:p>
            </p:txBody>
          </p:sp>
          <p:sp>
            <p:nvSpPr>
              <p:cNvPr id="47" name="object 27"/>
              <p:cNvSpPr/>
              <p:nvPr/>
            </p:nvSpPr>
            <p:spPr>
              <a:xfrm>
                <a:off x="1980437" y="5490210"/>
                <a:ext cx="144780" cy="143510"/>
              </a:xfrm>
              <a:custGeom>
                <a:avLst/>
                <a:gdLst/>
                <a:ahLst/>
                <a:cxnLst/>
                <a:rect l="l" t="t" r="r" b="b"/>
                <a:pathLst>
                  <a:path w="144780" h="143510">
                    <a:moveTo>
                      <a:pt x="72389" y="0"/>
                    </a:moveTo>
                    <a:lnTo>
                      <a:pt x="44201" y="5637"/>
                    </a:lnTo>
                    <a:lnTo>
                      <a:pt x="21193" y="21002"/>
                    </a:lnTo>
                    <a:lnTo>
                      <a:pt x="5685" y="43773"/>
                    </a:lnTo>
                    <a:lnTo>
                      <a:pt x="0" y="71627"/>
                    </a:lnTo>
                    <a:lnTo>
                      <a:pt x="5685" y="99509"/>
                    </a:lnTo>
                    <a:lnTo>
                      <a:pt x="21193" y="122277"/>
                    </a:lnTo>
                    <a:lnTo>
                      <a:pt x="44201" y="137627"/>
                    </a:lnTo>
                    <a:lnTo>
                      <a:pt x="72389" y="143255"/>
                    </a:lnTo>
                    <a:lnTo>
                      <a:pt x="100578" y="137627"/>
                    </a:lnTo>
                    <a:lnTo>
                      <a:pt x="123586" y="122277"/>
                    </a:lnTo>
                    <a:lnTo>
                      <a:pt x="139094" y="99509"/>
                    </a:lnTo>
                    <a:lnTo>
                      <a:pt x="144780" y="71627"/>
                    </a:lnTo>
                    <a:lnTo>
                      <a:pt x="139094" y="43773"/>
                    </a:lnTo>
                    <a:lnTo>
                      <a:pt x="123586" y="21002"/>
                    </a:lnTo>
                    <a:lnTo>
                      <a:pt x="100578" y="5637"/>
                    </a:lnTo>
                    <a:lnTo>
                      <a:pt x="72389" y="0"/>
                    </a:lnTo>
                    <a:close/>
                  </a:path>
                </a:pathLst>
              </a:custGeom>
              <a:solidFill>
                <a:srgbClr val="FF0000"/>
              </a:solidFill>
            </p:spPr>
            <p:txBody>
              <a:bodyPr wrap="square" lIns="0" tIns="0" rIns="0" bIns="0" rtlCol="0"/>
              <a:lstStyle/>
              <a:p>
                <a:endParaRPr/>
              </a:p>
            </p:txBody>
          </p:sp>
          <p:sp>
            <p:nvSpPr>
              <p:cNvPr id="48" name="object 28"/>
              <p:cNvSpPr/>
              <p:nvPr/>
            </p:nvSpPr>
            <p:spPr>
              <a:xfrm>
                <a:off x="1980437" y="5490210"/>
                <a:ext cx="144780" cy="143510"/>
              </a:xfrm>
              <a:custGeom>
                <a:avLst/>
                <a:gdLst/>
                <a:ahLst/>
                <a:cxnLst/>
                <a:rect l="l" t="t" r="r" b="b"/>
                <a:pathLst>
                  <a:path w="144780" h="143510">
                    <a:moveTo>
                      <a:pt x="0" y="71627"/>
                    </a:moveTo>
                    <a:lnTo>
                      <a:pt x="5685" y="43773"/>
                    </a:lnTo>
                    <a:lnTo>
                      <a:pt x="21193" y="21002"/>
                    </a:lnTo>
                    <a:lnTo>
                      <a:pt x="44201" y="5637"/>
                    </a:lnTo>
                    <a:lnTo>
                      <a:pt x="72389" y="0"/>
                    </a:lnTo>
                    <a:lnTo>
                      <a:pt x="100578" y="5637"/>
                    </a:lnTo>
                    <a:lnTo>
                      <a:pt x="123586" y="21002"/>
                    </a:lnTo>
                    <a:lnTo>
                      <a:pt x="139094" y="43773"/>
                    </a:lnTo>
                    <a:lnTo>
                      <a:pt x="144780" y="71627"/>
                    </a:lnTo>
                    <a:lnTo>
                      <a:pt x="139094" y="99509"/>
                    </a:lnTo>
                    <a:lnTo>
                      <a:pt x="123586" y="122277"/>
                    </a:lnTo>
                    <a:lnTo>
                      <a:pt x="100578" y="137627"/>
                    </a:lnTo>
                    <a:lnTo>
                      <a:pt x="72389" y="143255"/>
                    </a:lnTo>
                    <a:lnTo>
                      <a:pt x="44201" y="137627"/>
                    </a:lnTo>
                    <a:lnTo>
                      <a:pt x="21193" y="122277"/>
                    </a:lnTo>
                    <a:lnTo>
                      <a:pt x="5685" y="99509"/>
                    </a:lnTo>
                    <a:lnTo>
                      <a:pt x="0" y="71627"/>
                    </a:lnTo>
                    <a:close/>
                  </a:path>
                </a:pathLst>
              </a:custGeom>
              <a:ln w="25907">
                <a:solidFill>
                  <a:srgbClr val="335288"/>
                </a:solidFill>
              </a:ln>
            </p:spPr>
            <p:txBody>
              <a:bodyPr wrap="square" lIns="0" tIns="0" rIns="0" bIns="0" rtlCol="0"/>
              <a:lstStyle/>
              <a:p>
                <a:endParaRPr/>
              </a:p>
            </p:txBody>
          </p:sp>
          <p:sp>
            <p:nvSpPr>
              <p:cNvPr id="49" name="object 29"/>
              <p:cNvSpPr/>
              <p:nvPr/>
            </p:nvSpPr>
            <p:spPr>
              <a:xfrm>
                <a:off x="901446" y="4121658"/>
                <a:ext cx="1800225" cy="1295400"/>
              </a:xfrm>
              <a:custGeom>
                <a:avLst/>
                <a:gdLst/>
                <a:ahLst/>
                <a:cxnLst/>
                <a:rect l="l" t="t" r="r" b="b"/>
                <a:pathLst>
                  <a:path w="1800225" h="1295400">
                    <a:moveTo>
                      <a:pt x="1800225" y="0"/>
                    </a:moveTo>
                    <a:lnTo>
                      <a:pt x="0" y="1295400"/>
                    </a:lnTo>
                  </a:path>
                </a:pathLst>
              </a:custGeom>
              <a:ln w="25908">
                <a:solidFill>
                  <a:srgbClr val="22387C"/>
                </a:solidFill>
                <a:prstDash val="sysDash"/>
              </a:ln>
            </p:spPr>
            <p:txBody>
              <a:bodyPr wrap="square" lIns="0" tIns="0" rIns="0" bIns="0" rtlCol="0"/>
              <a:lstStyle/>
              <a:p>
                <a:endParaRPr/>
              </a:p>
            </p:txBody>
          </p:sp>
          <p:sp>
            <p:nvSpPr>
              <p:cNvPr id="50" name="object 30"/>
              <p:cNvSpPr/>
              <p:nvPr/>
            </p:nvSpPr>
            <p:spPr>
              <a:xfrm>
                <a:off x="1524299" y="3976878"/>
                <a:ext cx="502284" cy="1742439"/>
              </a:xfrm>
              <a:custGeom>
                <a:avLst/>
                <a:gdLst/>
                <a:ahLst/>
                <a:cxnLst/>
                <a:rect l="l" t="t" r="r" b="b"/>
                <a:pathLst>
                  <a:path w="502285" h="1742439">
                    <a:moveTo>
                      <a:pt x="125684" y="0"/>
                    </a:moveTo>
                    <a:lnTo>
                      <a:pt x="174866" y="20702"/>
                    </a:lnTo>
                    <a:lnTo>
                      <a:pt x="223299" y="41802"/>
                    </a:lnTo>
                    <a:lnTo>
                      <a:pt x="270231" y="63704"/>
                    </a:lnTo>
                    <a:lnTo>
                      <a:pt x="314914" y="86811"/>
                    </a:lnTo>
                    <a:lnTo>
                      <a:pt x="356595" y="111527"/>
                    </a:lnTo>
                    <a:lnTo>
                      <a:pt x="394527" y="138255"/>
                    </a:lnTo>
                    <a:lnTo>
                      <a:pt x="427958" y="167399"/>
                    </a:lnTo>
                    <a:lnTo>
                      <a:pt x="456138" y="199361"/>
                    </a:lnTo>
                    <a:lnTo>
                      <a:pt x="478317" y="234547"/>
                    </a:lnTo>
                    <a:lnTo>
                      <a:pt x="493746" y="273358"/>
                    </a:lnTo>
                    <a:lnTo>
                      <a:pt x="501673" y="316199"/>
                    </a:lnTo>
                    <a:lnTo>
                      <a:pt x="501350" y="363474"/>
                    </a:lnTo>
                    <a:lnTo>
                      <a:pt x="484519" y="428632"/>
                    </a:lnTo>
                    <a:lnTo>
                      <a:pt x="468568" y="465030"/>
                    </a:lnTo>
                    <a:lnTo>
                      <a:pt x="448358" y="503604"/>
                    </a:lnTo>
                    <a:lnTo>
                      <a:pt x="424461" y="544077"/>
                    </a:lnTo>
                    <a:lnTo>
                      <a:pt x="397450" y="586172"/>
                    </a:lnTo>
                    <a:lnTo>
                      <a:pt x="367897" y="629611"/>
                    </a:lnTo>
                    <a:lnTo>
                      <a:pt x="336376" y="674118"/>
                    </a:lnTo>
                    <a:lnTo>
                      <a:pt x="303458" y="719414"/>
                    </a:lnTo>
                    <a:lnTo>
                      <a:pt x="269718" y="765222"/>
                    </a:lnTo>
                    <a:lnTo>
                      <a:pt x="235726" y="811266"/>
                    </a:lnTo>
                    <a:lnTo>
                      <a:pt x="202057" y="857268"/>
                    </a:lnTo>
                    <a:lnTo>
                      <a:pt x="169283" y="902950"/>
                    </a:lnTo>
                    <a:lnTo>
                      <a:pt x="137977" y="948036"/>
                    </a:lnTo>
                    <a:lnTo>
                      <a:pt x="108711" y="992249"/>
                    </a:lnTo>
                    <a:lnTo>
                      <a:pt x="82059" y="1035310"/>
                    </a:lnTo>
                    <a:lnTo>
                      <a:pt x="58592" y="1076942"/>
                    </a:lnTo>
                    <a:lnTo>
                      <a:pt x="38884" y="1116869"/>
                    </a:lnTo>
                    <a:lnTo>
                      <a:pt x="23507" y="1154814"/>
                    </a:lnTo>
                    <a:lnTo>
                      <a:pt x="3347" y="1246539"/>
                    </a:lnTo>
                    <a:lnTo>
                      <a:pt x="0" y="1299951"/>
                    </a:lnTo>
                    <a:lnTo>
                      <a:pt x="2414" y="1350972"/>
                    </a:lnTo>
                    <a:lnTo>
                      <a:pt x="10015" y="1399841"/>
                    </a:lnTo>
                    <a:lnTo>
                      <a:pt x="22225" y="1446795"/>
                    </a:lnTo>
                    <a:lnTo>
                      <a:pt x="38466" y="1492075"/>
                    </a:lnTo>
                    <a:lnTo>
                      <a:pt x="58164" y="1535918"/>
                    </a:lnTo>
                    <a:lnTo>
                      <a:pt x="80740" y="1578562"/>
                    </a:lnTo>
                    <a:lnTo>
                      <a:pt x="105618" y="1620248"/>
                    </a:lnTo>
                    <a:lnTo>
                      <a:pt x="132221" y="1661212"/>
                    </a:lnTo>
                    <a:lnTo>
                      <a:pt x="159972" y="1701694"/>
                    </a:lnTo>
                    <a:lnTo>
                      <a:pt x="188295" y="1741932"/>
                    </a:lnTo>
                  </a:path>
                </a:pathLst>
              </a:custGeom>
              <a:ln w="25908">
                <a:solidFill>
                  <a:srgbClr val="4D6BCD"/>
                </a:solidFill>
                <a:prstDash val="sysDashDot"/>
              </a:ln>
            </p:spPr>
            <p:txBody>
              <a:bodyPr wrap="square" lIns="0" tIns="0" rIns="0" bIns="0" rtlCol="0"/>
              <a:lstStyle/>
              <a:p>
                <a:endParaRPr/>
              </a:p>
            </p:txBody>
          </p:sp>
        </p:grpSp>
        <p:pic>
          <p:nvPicPr>
            <p:cNvPr id="16" name="object 32"/>
            <p:cNvPicPr/>
            <p:nvPr/>
          </p:nvPicPr>
          <p:blipFill>
            <a:blip r:embed="rId15" cstate="print"/>
            <a:stretch>
              <a:fillRect/>
            </a:stretch>
          </p:blipFill>
          <p:spPr>
            <a:xfrm>
              <a:off x="4965319" y="2010665"/>
              <a:ext cx="2008504" cy="1576831"/>
            </a:xfrm>
            <a:prstGeom prst="rect">
              <a:avLst/>
            </a:prstGeom>
          </p:spPr>
        </p:pic>
        <p:sp>
          <p:nvSpPr>
            <p:cNvPr id="17" name="object 33"/>
            <p:cNvSpPr txBox="1"/>
            <p:nvPr/>
          </p:nvSpPr>
          <p:spPr>
            <a:xfrm>
              <a:off x="2884170" y="5903773"/>
              <a:ext cx="936625" cy="635635"/>
            </a:xfrm>
            <a:prstGeom prst="rect">
              <a:avLst/>
            </a:prstGeom>
          </p:spPr>
          <p:txBody>
            <a:bodyPr vert="horz" wrap="square" lIns="0" tIns="12700" rIns="0" bIns="0" rtlCol="0">
              <a:spAutoFit/>
            </a:bodyPr>
            <a:lstStyle/>
            <a:p>
              <a:pPr marL="12700" marR="5080">
                <a:spcBef>
                  <a:spcPts val="100"/>
                </a:spcBef>
              </a:pPr>
              <a:r>
                <a:rPr sz="2000" spc="-20" dirty="0">
                  <a:solidFill>
                    <a:srgbClr val="22387C"/>
                  </a:solidFill>
                  <a:latin typeface="Arial MT"/>
                  <a:cs typeface="Arial MT"/>
                </a:rPr>
                <a:t>Training </a:t>
              </a:r>
              <a:r>
                <a:rPr sz="2000" spc="-25" dirty="0">
                  <a:solidFill>
                    <a:srgbClr val="22387C"/>
                  </a:solidFill>
                  <a:latin typeface="Arial MT"/>
                  <a:cs typeface="Arial MT"/>
                </a:rPr>
                <a:t>set</a:t>
              </a:r>
              <a:endParaRPr sz="2000">
                <a:latin typeface="Arial MT"/>
                <a:cs typeface="Arial MT"/>
              </a:endParaRPr>
            </a:p>
          </p:txBody>
        </p:sp>
        <p:sp>
          <p:nvSpPr>
            <p:cNvPr id="18" name="object 34"/>
            <p:cNvSpPr txBox="1"/>
            <p:nvPr/>
          </p:nvSpPr>
          <p:spPr>
            <a:xfrm>
              <a:off x="2884169" y="6513068"/>
              <a:ext cx="1244600" cy="331470"/>
            </a:xfrm>
            <a:prstGeom prst="rect">
              <a:avLst/>
            </a:prstGeom>
          </p:spPr>
          <p:txBody>
            <a:bodyPr vert="horz" wrap="square" lIns="0" tIns="13335" rIns="0" bIns="0" rtlCol="0">
              <a:spAutoFit/>
            </a:bodyPr>
            <a:lstStyle/>
            <a:p>
              <a:pPr marL="12700">
                <a:spcBef>
                  <a:spcPts val="105"/>
                </a:spcBef>
              </a:pPr>
              <a:r>
                <a:rPr sz="2000" spc="-10" dirty="0">
                  <a:solidFill>
                    <a:srgbClr val="FF0000"/>
                  </a:solidFill>
                  <a:latin typeface="Arial MT"/>
                  <a:cs typeface="Arial MT"/>
                </a:rPr>
                <a:t>(observed)</a:t>
              </a:r>
              <a:endParaRPr sz="2000">
                <a:latin typeface="Arial MT"/>
                <a:cs typeface="Arial MT"/>
              </a:endParaRPr>
            </a:p>
          </p:txBody>
        </p:sp>
        <p:sp>
          <p:nvSpPr>
            <p:cNvPr id="19" name="object 35"/>
            <p:cNvSpPr txBox="1"/>
            <p:nvPr/>
          </p:nvSpPr>
          <p:spPr>
            <a:xfrm>
              <a:off x="5482844" y="3742690"/>
              <a:ext cx="1299210" cy="1245870"/>
            </a:xfrm>
            <a:prstGeom prst="rect">
              <a:avLst/>
            </a:prstGeom>
          </p:spPr>
          <p:txBody>
            <a:bodyPr vert="horz" wrap="square" lIns="0" tIns="12700" rIns="0" bIns="0" rtlCol="0">
              <a:spAutoFit/>
            </a:bodyPr>
            <a:lstStyle/>
            <a:p>
              <a:pPr marL="12700" marR="5080" indent="-1905" algn="ctr">
                <a:spcBef>
                  <a:spcPts val="100"/>
                </a:spcBef>
              </a:pPr>
              <a:r>
                <a:rPr sz="2000" spc="-10" dirty="0">
                  <a:solidFill>
                    <a:srgbClr val="22387C"/>
                  </a:solidFill>
                  <a:latin typeface="Arial MT"/>
                  <a:cs typeface="Arial MT"/>
                </a:rPr>
                <a:t>Universal </a:t>
              </a:r>
              <a:r>
                <a:rPr sz="2000" spc="-25" dirty="0">
                  <a:solidFill>
                    <a:srgbClr val="22387C"/>
                  </a:solidFill>
                  <a:latin typeface="Arial MT"/>
                  <a:cs typeface="Arial MT"/>
                </a:rPr>
                <a:t>set </a:t>
              </a:r>
              <a:r>
                <a:rPr sz="2000" spc="-10" dirty="0">
                  <a:solidFill>
                    <a:srgbClr val="22387C"/>
                  </a:solidFill>
                  <a:latin typeface="Arial MT"/>
                  <a:cs typeface="Arial MT"/>
                </a:rPr>
                <a:t>(unobserve </a:t>
              </a:r>
              <a:r>
                <a:rPr sz="2000" spc="-25" dirty="0">
                  <a:solidFill>
                    <a:srgbClr val="22387C"/>
                  </a:solidFill>
                  <a:latin typeface="Arial MT"/>
                  <a:cs typeface="Arial MT"/>
                </a:rPr>
                <a:t>d)</a:t>
              </a:r>
              <a:endParaRPr sz="2000">
                <a:latin typeface="Arial MT"/>
                <a:cs typeface="Arial MT"/>
              </a:endParaRPr>
            </a:p>
          </p:txBody>
        </p:sp>
        <p:sp>
          <p:nvSpPr>
            <p:cNvPr id="20" name="object 36"/>
            <p:cNvSpPr txBox="1"/>
            <p:nvPr/>
          </p:nvSpPr>
          <p:spPr>
            <a:xfrm>
              <a:off x="8093202" y="5913221"/>
              <a:ext cx="1299210" cy="636270"/>
            </a:xfrm>
            <a:prstGeom prst="rect">
              <a:avLst/>
            </a:prstGeom>
          </p:spPr>
          <p:txBody>
            <a:bodyPr vert="horz" wrap="square" lIns="0" tIns="12700" rIns="0" bIns="0" rtlCol="0">
              <a:spAutoFit/>
            </a:bodyPr>
            <a:lstStyle/>
            <a:p>
              <a:pPr marL="42545">
                <a:spcBef>
                  <a:spcPts val="100"/>
                </a:spcBef>
              </a:pPr>
              <a:r>
                <a:rPr sz="2000" spc="-30" dirty="0">
                  <a:solidFill>
                    <a:srgbClr val="22387C"/>
                  </a:solidFill>
                  <a:latin typeface="Arial MT"/>
                  <a:cs typeface="Arial MT"/>
                </a:rPr>
                <a:t>Testing</a:t>
              </a:r>
              <a:r>
                <a:rPr sz="2000" spc="-70" dirty="0">
                  <a:solidFill>
                    <a:srgbClr val="22387C"/>
                  </a:solidFill>
                  <a:latin typeface="Arial MT"/>
                  <a:cs typeface="Arial MT"/>
                </a:rPr>
                <a:t> </a:t>
              </a:r>
              <a:r>
                <a:rPr sz="2000" spc="-25" dirty="0">
                  <a:solidFill>
                    <a:srgbClr val="22387C"/>
                  </a:solidFill>
                  <a:latin typeface="Arial MT"/>
                  <a:cs typeface="Arial MT"/>
                </a:rPr>
                <a:t>set</a:t>
              </a:r>
              <a:endParaRPr sz="2000">
                <a:latin typeface="Arial MT"/>
                <a:cs typeface="Arial MT"/>
              </a:endParaRPr>
            </a:p>
            <a:p>
              <a:pPr marL="12700">
                <a:spcBef>
                  <a:spcPts val="5"/>
                </a:spcBef>
              </a:pPr>
              <a:r>
                <a:rPr sz="2000" spc="-10" dirty="0">
                  <a:solidFill>
                    <a:srgbClr val="22387C"/>
                  </a:solidFill>
                  <a:latin typeface="Arial MT"/>
                  <a:cs typeface="Arial MT"/>
                </a:rPr>
                <a:t>(unobserve</a:t>
              </a:r>
              <a:endParaRPr sz="2000">
                <a:latin typeface="Arial MT"/>
                <a:cs typeface="Arial MT"/>
              </a:endParaRPr>
            </a:p>
          </p:txBody>
        </p:sp>
        <p:sp>
          <p:nvSpPr>
            <p:cNvPr id="21" name="object 37"/>
            <p:cNvSpPr txBox="1"/>
            <p:nvPr/>
          </p:nvSpPr>
          <p:spPr>
            <a:xfrm>
              <a:off x="8617458" y="6523127"/>
              <a:ext cx="252729" cy="330835"/>
            </a:xfrm>
            <a:prstGeom prst="rect">
              <a:avLst/>
            </a:prstGeom>
          </p:spPr>
          <p:txBody>
            <a:bodyPr vert="horz" wrap="square" lIns="0" tIns="12700" rIns="0" bIns="0" rtlCol="0">
              <a:spAutoFit/>
            </a:bodyPr>
            <a:lstStyle/>
            <a:p>
              <a:pPr marL="12700">
                <a:spcBef>
                  <a:spcPts val="100"/>
                </a:spcBef>
              </a:pPr>
              <a:r>
                <a:rPr sz="2000" spc="-25" dirty="0">
                  <a:solidFill>
                    <a:srgbClr val="22387C"/>
                  </a:solidFill>
                  <a:latin typeface="Arial MT"/>
                  <a:cs typeface="Arial MT"/>
                </a:rPr>
                <a:t>d)</a:t>
              </a:r>
              <a:endParaRPr sz="2000">
                <a:latin typeface="Arial MT"/>
                <a:cs typeface="Arial MT"/>
              </a:endParaRPr>
            </a:p>
          </p:txBody>
        </p:sp>
        <p:pic>
          <p:nvPicPr>
            <p:cNvPr id="22" name="object 38"/>
            <p:cNvPicPr/>
            <p:nvPr/>
          </p:nvPicPr>
          <p:blipFill>
            <a:blip r:embed="rId16" cstate="print"/>
            <a:stretch>
              <a:fillRect/>
            </a:stretch>
          </p:blipFill>
          <p:spPr>
            <a:xfrm>
              <a:off x="7597140" y="3955288"/>
              <a:ext cx="1826132" cy="1805432"/>
            </a:xfrm>
            <a:prstGeom prst="rect">
              <a:avLst/>
            </a:prstGeom>
          </p:spPr>
        </p:pic>
        <p:sp>
          <p:nvSpPr>
            <p:cNvPr id="23" name="object 39"/>
            <p:cNvSpPr/>
            <p:nvPr/>
          </p:nvSpPr>
          <p:spPr>
            <a:xfrm>
              <a:off x="4008882" y="2698369"/>
              <a:ext cx="735330" cy="1092200"/>
            </a:xfrm>
            <a:custGeom>
              <a:avLst/>
              <a:gdLst/>
              <a:ahLst/>
              <a:cxnLst/>
              <a:rect l="l" t="t" r="r" b="b"/>
              <a:pathLst>
                <a:path w="735330" h="1092200">
                  <a:moveTo>
                    <a:pt x="29844" y="909065"/>
                  </a:moveTo>
                  <a:lnTo>
                    <a:pt x="0" y="1091691"/>
                  </a:lnTo>
                  <a:lnTo>
                    <a:pt x="42715" y="1070736"/>
                  </a:lnTo>
                  <a:lnTo>
                    <a:pt x="36703" y="1070736"/>
                  </a:lnTo>
                  <a:lnTo>
                    <a:pt x="5080" y="1049654"/>
                  </a:lnTo>
                  <a:lnTo>
                    <a:pt x="44068" y="991044"/>
                  </a:lnTo>
                  <a:lnTo>
                    <a:pt x="47751" y="929258"/>
                  </a:lnTo>
                  <a:lnTo>
                    <a:pt x="46632" y="921746"/>
                  </a:lnTo>
                  <a:lnTo>
                    <a:pt x="42894" y="915447"/>
                  </a:lnTo>
                  <a:lnTo>
                    <a:pt x="37107" y="911006"/>
                  </a:lnTo>
                  <a:lnTo>
                    <a:pt x="29844" y="909065"/>
                  </a:lnTo>
                  <a:close/>
                </a:path>
                <a:path w="735330" h="1092200">
                  <a:moveTo>
                    <a:pt x="44068" y="991044"/>
                  </a:moveTo>
                  <a:lnTo>
                    <a:pt x="5080" y="1049654"/>
                  </a:lnTo>
                  <a:lnTo>
                    <a:pt x="36703" y="1070736"/>
                  </a:lnTo>
                  <a:lnTo>
                    <a:pt x="42954" y="1061338"/>
                  </a:lnTo>
                  <a:lnTo>
                    <a:pt x="39878" y="1061338"/>
                  </a:lnTo>
                  <a:lnTo>
                    <a:pt x="12445" y="1043177"/>
                  </a:lnTo>
                  <a:lnTo>
                    <a:pt x="41819" y="1028773"/>
                  </a:lnTo>
                  <a:lnTo>
                    <a:pt x="44068" y="991044"/>
                  </a:lnTo>
                  <a:close/>
                </a:path>
                <a:path w="735330" h="1092200">
                  <a:moveTo>
                    <a:pt x="138610" y="982932"/>
                  </a:moveTo>
                  <a:lnTo>
                    <a:pt x="131318" y="984884"/>
                  </a:lnTo>
                  <a:lnTo>
                    <a:pt x="75655" y="1012181"/>
                  </a:lnTo>
                  <a:lnTo>
                    <a:pt x="36703" y="1070736"/>
                  </a:lnTo>
                  <a:lnTo>
                    <a:pt x="42715" y="1070736"/>
                  </a:lnTo>
                  <a:lnTo>
                    <a:pt x="148081" y="1019047"/>
                  </a:lnTo>
                  <a:lnTo>
                    <a:pt x="154058" y="1014472"/>
                  </a:lnTo>
                  <a:lnTo>
                    <a:pt x="157702" y="1008157"/>
                  </a:lnTo>
                  <a:lnTo>
                    <a:pt x="158726" y="1000938"/>
                  </a:lnTo>
                  <a:lnTo>
                    <a:pt x="156844" y="993647"/>
                  </a:lnTo>
                  <a:lnTo>
                    <a:pt x="152195" y="987599"/>
                  </a:lnTo>
                  <a:lnTo>
                    <a:pt x="145843" y="983932"/>
                  </a:lnTo>
                  <a:lnTo>
                    <a:pt x="138610" y="982932"/>
                  </a:lnTo>
                  <a:close/>
                </a:path>
                <a:path w="735330" h="1092200">
                  <a:moveTo>
                    <a:pt x="41819" y="1028773"/>
                  </a:moveTo>
                  <a:lnTo>
                    <a:pt x="12445" y="1043177"/>
                  </a:lnTo>
                  <a:lnTo>
                    <a:pt x="39878" y="1061338"/>
                  </a:lnTo>
                  <a:lnTo>
                    <a:pt x="41819" y="1028773"/>
                  </a:lnTo>
                  <a:close/>
                </a:path>
                <a:path w="735330" h="1092200">
                  <a:moveTo>
                    <a:pt x="75655" y="1012181"/>
                  </a:moveTo>
                  <a:lnTo>
                    <a:pt x="41819" y="1028773"/>
                  </a:lnTo>
                  <a:lnTo>
                    <a:pt x="39878" y="1061338"/>
                  </a:lnTo>
                  <a:lnTo>
                    <a:pt x="42954" y="1061338"/>
                  </a:lnTo>
                  <a:lnTo>
                    <a:pt x="75655" y="1012181"/>
                  </a:lnTo>
                  <a:close/>
                </a:path>
                <a:path w="735330" h="1092200">
                  <a:moveTo>
                    <a:pt x="703326" y="0"/>
                  </a:moveTo>
                  <a:lnTo>
                    <a:pt x="44068" y="991044"/>
                  </a:lnTo>
                  <a:lnTo>
                    <a:pt x="41819" y="1028773"/>
                  </a:lnTo>
                  <a:lnTo>
                    <a:pt x="75655" y="1012181"/>
                  </a:lnTo>
                  <a:lnTo>
                    <a:pt x="734949" y="21081"/>
                  </a:lnTo>
                  <a:lnTo>
                    <a:pt x="703326" y="0"/>
                  </a:lnTo>
                  <a:close/>
                </a:path>
              </a:pathLst>
            </a:custGeom>
            <a:solidFill>
              <a:srgbClr val="446EB9"/>
            </a:solidFill>
          </p:spPr>
          <p:txBody>
            <a:bodyPr wrap="square" lIns="0" tIns="0" rIns="0" bIns="0" rtlCol="0"/>
            <a:lstStyle/>
            <a:p>
              <a:endParaRPr/>
            </a:p>
          </p:txBody>
        </p:sp>
        <p:sp>
          <p:nvSpPr>
            <p:cNvPr id="24" name="object 40"/>
            <p:cNvSpPr/>
            <p:nvPr/>
          </p:nvSpPr>
          <p:spPr>
            <a:xfrm>
              <a:off x="7594473" y="2697988"/>
              <a:ext cx="771525" cy="1092200"/>
            </a:xfrm>
            <a:custGeom>
              <a:avLst/>
              <a:gdLst/>
              <a:ahLst/>
              <a:cxnLst/>
              <a:rect l="l" t="t" r="r" b="b"/>
              <a:pathLst>
                <a:path w="771525" h="1092200">
                  <a:moveTo>
                    <a:pt x="630179" y="986547"/>
                  </a:moveTo>
                  <a:lnTo>
                    <a:pt x="622950" y="987710"/>
                  </a:lnTo>
                  <a:lnTo>
                    <a:pt x="616698" y="991492"/>
                  </a:lnTo>
                  <a:lnTo>
                    <a:pt x="612267" y="997585"/>
                  </a:lnTo>
                  <a:lnTo>
                    <a:pt x="610500" y="1004945"/>
                  </a:lnTo>
                  <a:lnTo>
                    <a:pt x="611663" y="1012174"/>
                  </a:lnTo>
                  <a:lnTo>
                    <a:pt x="615445" y="1018426"/>
                  </a:lnTo>
                  <a:lnTo>
                    <a:pt x="621537" y="1022857"/>
                  </a:lnTo>
                  <a:lnTo>
                    <a:pt x="771271" y="1092073"/>
                  </a:lnTo>
                  <a:lnTo>
                    <a:pt x="769628" y="1072007"/>
                  </a:lnTo>
                  <a:lnTo>
                    <a:pt x="734059" y="1072007"/>
                  </a:lnTo>
                  <a:lnTo>
                    <a:pt x="693689" y="1014251"/>
                  </a:lnTo>
                  <a:lnTo>
                    <a:pt x="637540" y="988313"/>
                  </a:lnTo>
                  <a:lnTo>
                    <a:pt x="630179" y="986547"/>
                  </a:lnTo>
                  <a:close/>
                </a:path>
                <a:path w="771525" h="1092200">
                  <a:moveTo>
                    <a:pt x="693689" y="1014251"/>
                  </a:moveTo>
                  <a:lnTo>
                    <a:pt x="734059" y="1072007"/>
                  </a:lnTo>
                  <a:lnTo>
                    <a:pt x="747501" y="1062609"/>
                  </a:lnTo>
                  <a:lnTo>
                    <a:pt x="730630" y="1062609"/>
                  </a:lnTo>
                  <a:lnTo>
                    <a:pt x="727967" y="1030086"/>
                  </a:lnTo>
                  <a:lnTo>
                    <a:pt x="693689" y="1014251"/>
                  </a:lnTo>
                  <a:close/>
                </a:path>
                <a:path w="771525" h="1092200">
                  <a:moveTo>
                    <a:pt x="737234" y="910209"/>
                  </a:moveTo>
                  <a:lnTo>
                    <a:pt x="729997" y="912316"/>
                  </a:lnTo>
                  <a:lnTo>
                    <a:pt x="724296" y="916876"/>
                  </a:lnTo>
                  <a:lnTo>
                    <a:pt x="720715" y="923246"/>
                  </a:lnTo>
                  <a:lnTo>
                    <a:pt x="719835" y="930782"/>
                  </a:lnTo>
                  <a:lnTo>
                    <a:pt x="724875" y="992328"/>
                  </a:lnTo>
                  <a:lnTo>
                    <a:pt x="765301" y="1050163"/>
                  </a:lnTo>
                  <a:lnTo>
                    <a:pt x="734059" y="1072007"/>
                  </a:lnTo>
                  <a:lnTo>
                    <a:pt x="769628" y="1072007"/>
                  </a:lnTo>
                  <a:lnTo>
                    <a:pt x="757808" y="927607"/>
                  </a:lnTo>
                  <a:lnTo>
                    <a:pt x="755701" y="920370"/>
                  </a:lnTo>
                  <a:lnTo>
                    <a:pt x="751141" y="914669"/>
                  </a:lnTo>
                  <a:lnTo>
                    <a:pt x="744771" y="911088"/>
                  </a:lnTo>
                  <a:lnTo>
                    <a:pt x="737234" y="910209"/>
                  </a:lnTo>
                  <a:close/>
                </a:path>
                <a:path w="771525" h="1092200">
                  <a:moveTo>
                    <a:pt x="727967" y="1030086"/>
                  </a:moveTo>
                  <a:lnTo>
                    <a:pt x="730630" y="1062609"/>
                  </a:lnTo>
                  <a:lnTo>
                    <a:pt x="757681" y="1043813"/>
                  </a:lnTo>
                  <a:lnTo>
                    <a:pt x="727967" y="1030086"/>
                  </a:lnTo>
                  <a:close/>
                </a:path>
                <a:path w="771525" h="1092200">
                  <a:moveTo>
                    <a:pt x="724875" y="992328"/>
                  </a:moveTo>
                  <a:lnTo>
                    <a:pt x="727967" y="1030086"/>
                  </a:lnTo>
                  <a:lnTo>
                    <a:pt x="757681" y="1043813"/>
                  </a:lnTo>
                  <a:lnTo>
                    <a:pt x="730630" y="1062609"/>
                  </a:lnTo>
                  <a:lnTo>
                    <a:pt x="747501" y="1062609"/>
                  </a:lnTo>
                  <a:lnTo>
                    <a:pt x="765301" y="1050163"/>
                  </a:lnTo>
                  <a:lnTo>
                    <a:pt x="724875" y="992328"/>
                  </a:lnTo>
                  <a:close/>
                </a:path>
                <a:path w="771525" h="1092200">
                  <a:moveTo>
                    <a:pt x="31241" y="0"/>
                  </a:moveTo>
                  <a:lnTo>
                    <a:pt x="0" y="21844"/>
                  </a:lnTo>
                  <a:lnTo>
                    <a:pt x="693689" y="1014251"/>
                  </a:lnTo>
                  <a:lnTo>
                    <a:pt x="727967" y="1030086"/>
                  </a:lnTo>
                  <a:lnTo>
                    <a:pt x="724875" y="992328"/>
                  </a:lnTo>
                  <a:lnTo>
                    <a:pt x="31241" y="0"/>
                  </a:lnTo>
                  <a:close/>
                </a:path>
              </a:pathLst>
            </a:custGeom>
            <a:solidFill>
              <a:srgbClr val="446EB9"/>
            </a:solidFill>
          </p:spPr>
          <p:txBody>
            <a:bodyPr wrap="square" lIns="0" tIns="0" rIns="0" bIns="0" rtlCol="0"/>
            <a:lstStyle/>
            <a:p>
              <a:endParaRPr/>
            </a:p>
          </p:txBody>
        </p:sp>
        <p:sp>
          <p:nvSpPr>
            <p:cNvPr id="26" name="object 41"/>
            <p:cNvSpPr txBox="1"/>
            <p:nvPr/>
          </p:nvSpPr>
          <p:spPr>
            <a:xfrm>
              <a:off x="2433827" y="2852927"/>
              <a:ext cx="1871980" cy="347530"/>
            </a:xfrm>
            <a:prstGeom prst="rect">
              <a:avLst/>
            </a:prstGeom>
            <a:ln w="9144">
              <a:solidFill>
                <a:srgbClr val="4871BA"/>
              </a:solidFill>
            </a:ln>
          </p:spPr>
          <p:txBody>
            <a:bodyPr vert="horz" wrap="square" lIns="0" tIns="39369" rIns="0" bIns="0" rtlCol="0">
              <a:spAutoFit/>
            </a:bodyPr>
            <a:lstStyle/>
            <a:p>
              <a:pPr marL="91440">
                <a:spcBef>
                  <a:spcPts val="309"/>
                </a:spcBef>
              </a:pPr>
              <a:r>
                <a:rPr sz="2000" spc="-20" dirty="0">
                  <a:solidFill>
                    <a:srgbClr val="22387C"/>
                  </a:solidFill>
                  <a:latin typeface="Arial MT"/>
                  <a:cs typeface="Arial MT"/>
                </a:rPr>
                <a:t>Data</a:t>
              </a:r>
              <a:endParaRPr sz="2000">
                <a:latin typeface="Arial MT"/>
                <a:cs typeface="Arial MT"/>
              </a:endParaRPr>
            </a:p>
          </p:txBody>
        </p:sp>
        <p:sp>
          <p:nvSpPr>
            <p:cNvPr id="27" name="object 42"/>
            <p:cNvSpPr txBox="1"/>
            <p:nvPr/>
          </p:nvSpPr>
          <p:spPr>
            <a:xfrm>
              <a:off x="2512568" y="3183764"/>
              <a:ext cx="1228725" cy="330835"/>
            </a:xfrm>
            <a:prstGeom prst="rect">
              <a:avLst/>
            </a:prstGeom>
          </p:spPr>
          <p:txBody>
            <a:bodyPr vert="horz" wrap="square" lIns="0" tIns="13335" rIns="0" bIns="0" rtlCol="0">
              <a:spAutoFit/>
            </a:bodyPr>
            <a:lstStyle/>
            <a:p>
              <a:pPr marL="12700">
                <a:spcBef>
                  <a:spcPts val="105"/>
                </a:spcBef>
              </a:pPr>
              <a:r>
                <a:rPr sz="2000" spc="-10" dirty="0">
                  <a:solidFill>
                    <a:srgbClr val="22387C"/>
                  </a:solidFill>
                  <a:latin typeface="Arial MT"/>
                  <a:cs typeface="Arial MT"/>
                </a:rPr>
                <a:t>acquisition</a:t>
              </a:r>
              <a:endParaRPr sz="2000">
                <a:latin typeface="Arial MT"/>
                <a:cs typeface="Arial MT"/>
              </a:endParaRPr>
            </a:p>
          </p:txBody>
        </p:sp>
        <p:sp>
          <p:nvSpPr>
            <p:cNvPr id="28" name="object 43"/>
            <p:cNvSpPr txBox="1"/>
            <p:nvPr/>
          </p:nvSpPr>
          <p:spPr>
            <a:xfrm>
              <a:off x="8040623" y="2852927"/>
              <a:ext cx="1727200" cy="347530"/>
            </a:xfrm>
            <a:prstGeom prst="rect">
              <a:avLst/>
            </a:prstGeom>
            <a:ln w="9144">
              <a:solidFill>
                <a:srgbClr val="4871BA"/>
              </a:solidFill>
            </a:ln>
          </p:spPr>
          <p:txBody>
            <a:bodyPr vert="horz" wrap="square" lIns="0" tIns="39369" rIns="0" bIns="0" rtlCol="0">
              <a:spAutoFit/>
            </a:bodyPr>
            <a:lstStyle/>
            <a:p>
              <a:pPr marL="92075">
                <a:spcBef>
                  <a:spcPts val="309"/>
                </a:spcBef>
              </a:pPr>
              <a:r>
                <a:rPr sz="2000" spc="-10" dirty="0">
                  <a:solidFill>
                    <a:srgbClr val="22387C"/>
                  </a:solidFill>
                  <a:latin typeface="Arial MT"/>
                  <a:cs typeface="Arial MT"/>
                </a:rPr>
                <a:t>Practical</a:t>
              </a:r>
              <a:endParaRPr sz="2000">
                <a:latin typeface="Arial MT"/>
                <a:cs typeface="Arial MT"/>
              </a:endParaRPr>
            </a:p>
          </p:txBody>
        </p:sp>
        <p:sp>
          <p:nvSpPr>
            <p:cNvPr id="29" name="object 44"/>
            <p:cNvSpPr txBox="1"/>
            <p:nvPr/>
          </p:nvSpPr>
          <p:spPr>
            <a:xfrm>
              <a:off x="8120633" y="3183764"/>
              <a:ext cx="720090" cy="330835"/>
            </a:xfrm>
            <a:prstGeom prst="rect">
              <a:avLst/>
            </a:prstGeom>
          </p:spPr>
          <p:txBody>
            <a:bodyPr vert="horz" wrap="square" lIns="0" tIns="13335" rIns="0" bIns="0" rtlCol="0">
              <a:spAutoFit/>
            </a:bodyPr>
            <a:lstStyle/>
            <a:p>
              <a:pPr marL="12700">
                <a:spcBef>
                  <a:spcPts val="105"/>
                </a:spcBef>
              </a:pPr>
              <a:r>
                <a:rPr sz="2000" spc="-10" dirty="0">
                  <a:solidFill>
                    <a:srgbClr val="22387C"/>
                  </a:solidFill>
                  <a:latin typeface="Arial MT"/>
                  <a:cs typeface="Arial MT"/>
                </a:rPr>
                <a:t>usage</a:t>
              </a:r>
              <a:endParaRPr sz="2000">
                <a:latin typeface="Arial MT"/>
                <a:cs typeface="Arial MT"/>
              </a:endParaRPr>
            </a:p>
          </p:txBody>
        </p:sp>
      </p:grpSp>
    </p:spTree>
    <p:extLst>
      <p:ext uri="{BB962C8B-B14F-4D97-AF65-F5344CB8AC3E}">
        <p14:creationId xmlns:p14="http://schemas.microsoft.com/office/powerpoint/2010/main" val="135164511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29678"/>
            <a:ext cx="10812720" cy="51629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54641"/>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Algorithms</a:t>
            </a:r>
          </a:p>
        </p:txBody>
      </p:sp>
      <p:sp>
        <p:nvSpPr>
          <p:cNvPr id="5" name="Rectangle 4"/>
          <p:cNvSpPr/>
          <p:nvPr/>
        </p:nvSpPr>
        <p:spPr>
          <a:xfrm>
            <a:off x="942308" y="24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285309"/>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411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51" name="Group 50"/>
          <p:cNvGrpSpPr/>
          <p:nvPr/>
        </p:nvGrpSpPr>
        <p:grpSpPr>
          <a:xfrm>
            <a:off x="1785060" y="2062654"/>
            <a:ext cx="8234425" cy="2404110"/>
            <a:chOff x="1979613" y="2685224"/>
            <a:chExt cx="8234425" cy="2404110"/>
          </a:xfrm>
        </p:grpSpPr>
        <p:grpSp>
          <p:nvGrpSpPr>
            <p:cNvPr id="52" name="object 7"/>
            <p:cNvGrpSpPr/>
            <p:nvPr/>
          </p:nvGrpSpPr>
          <p:grpSpPr>
            <a:xfrm>
              <a:off x="1979613" y="2685224"/>
              <a:ext cx="3770629" cy="2404110"/>
              <a:chOff x="455612" y="2685224"/>
              <a:chExt cx="3770629" cy="2404110"/>
            </a:xfrm>
          </p:grpSpPr>
          <p:sp>
            <p:nvSpPr>
              <p:cNvPr id="60" name="object 8"/>
              <p:cNvSpPr/>
              <p:nvPr/>
            </p:nvSpPr>
            <p:spPr>
              <a:xfrm>
                <a:off x="468629" y="2698241"/>
                <a:ext cx="3744595" cy="2016760"/>
              </a:xfrm>
              <a:custGeom>
                <a:avLst/>
                <a:gdLst/>
                <a:ahLst/>
                <a:cxnLst/>
                <a:rect l="l" t="t" r="r" b="b"/>
                <a:pathLst>
                  <a:path w="3744595" h="2016760">
                    <a:moveTo>
                      <a:pt x="0" y="2016251"/>
                    </a:moveTo>
                    <a:lnTo>
                      <a:pt x="3744467" y="2016251"/>
                    </a:lnTo>
                    <a:lnTo>
                      <a:pt x="3744467" y="0"/>
                    </a:lnTo>
                    <a:lnTo>
                      <a:pt x="0" y="0"/>
                    </a:lnTo>
                    <a:lnTo>
                      <a:pt x="0" y="2016251"/>
                    </a:lnTo>
                    <a:close/>
                  </a:path>
                </a:pathLst>
              </a:custGeom>
              <a:ln w="25908">
                <a:solidFill>
                  <a:srgbClr val="335288"/>
                </a:solidFill>
              </a:ln>
            </p:spPr>
            <p:txBody>
              <a:bodyPr wrap="square" lIns="0" tIns="0" rIns="0" bIns="0" rtlCol="0"/>
              <a:lstStyle/>
              <a:p>
                <a:endParaRPr/>
              </a:p>
            </p:txBody>
          </p:sp>
          <p:sp>
            <p:nvSpPr>
              <p:cNvPr id="61" name="object 9"/>
              <p:cNvSpPr/>
              <p:nvPr/>
            </p:nvSpPr>
            <p:spPr>
              <a:xfrm>
                <a:off x="1339596" y="4716779"/>
                <a:ext cx="2016760" cy="367665"/>
              </a:xfrm>
              <a:custGeom>
                <a:avLst/>
                <a:gdLst/>
                <a:ahLst/>
                <a:cxnLst/>
                <a:rect l="l" t="t" r="r" b="b"/>
                <a:pathLst>
                  <a:path w="2016760" h="367664">
                    <a:moveTo>
                      <a:pt x="0" y="367284"/>
                    </a:moveTo>
                    <a:lnTo>
                      <a:pt x="2016252" y="367284"/>
                    </a:lnTo>
                    <a:lnTo>
                      <a:pt x="2016252" y="0"/>
                    </a:lnTo>
                    <a:lnTo>
                      <a:pt x="0" y="0"/>
                    </a:lnTo>
                    <a:lnTo>
                      <a:pt x="0" y="367284"/>
                    </a:lnTo>
                    <a:close/>
                  </a:path>
                </a:pathLst>
              </a:custGeom>
              <a:ln w="9143">
                <a:solidFill>
                  <a:srgbClr val="335288"/>
                </a:solidFill>
              </a:ln>
            </p:spPr>
            <p:txBody>
              <a:bodyPr wrap="square" lIns="0" tIns="0" rIns="0" bIns="0" rtlCol="0"/>
              <a:lstStyle/>
              <a:p>
                <a:endParaRPr/>
              </a:p>
            </p:txBody>
          </p:sp>
        </p:grpSp>
        <p:grpSp>
          <p:nvGrpSpPr>
            <p:cNvPr id="53" name="object 11"/>
            <p:cNvGrpSpPr/>
            <p:nvPr/>
          </p:nvGrpSpPr>
          <p:grpSpPr>
            <a:xfrm>
              <a:off x="6443409" y="2685225"/>
              <a:ext cx="3770629" cy="2400935"/>
              <a:chOff x="4919408" y="2685224"/>
              <a:chExt cx="3770629" cy="2400935"/>
            </a:xfrm>
          </p:grpSpPr>
          <p:sp>
            <p:nvSpPr>
              <p:cNvPr id="58" name="object 12"/>
              <p:cNvSpPr/>
              <p:nvPr/>
            </p:nvSpPr>
            <p:spPr>
              <a:xfrm>
                <a:off x="4932426" y="2698241"/>
                <a:ext cx="3744595" cy="2016760"/>
              </a:xfrm>
              <a:custGeom>
                <a:avLst/>
                <a:gdLst/>
                <a:ahLst/>
                <a:cxnLst/>
                <a:rect l="l" t="t" r="r" b="b"/>
                <a:pathLst>
                  <a:path w="3744595" h="2016760">
                    <a:moveTo>
                      <a:pt x="0" y="2016251"/>
                    </a:moveTo>
                    <a:lnTo>
                      <a:pt x="3744468" y="2016251"/>
                    </a:lnTo>
                    <a:lnTo>
                      <a:pt x="3744468" y="0"/>
                    </a:lnTo>
                    <a:lnTo>
                      <a:pt x="0" y="0"/>
                    </a:lnTo>
                    <a:lnTo>
                      <a:pt x="0" y="2016251"/>
                    </a:lnTo>
                    <a:close/>
                  </a:path>
                </a:pathLst>
              </a:custGeom>
              <a:ln w="25908">
                <a:solidFill>
                  <a:srgbClr val="335288"/>
                </a:solidFill>
              </a:ln>
            </p:spPr>
            <p:txBody>
              <a:bodyPr wrap="square" lIns="0" tIns="0" rIns="0" bIns="0" rtlCol="0"/>
              <a:lstStyle/>
              <a:p>
                <a:endParaRPr/>
              </a:p>
            </p:txBody>
          </p:sp>
          <p:sp>
            <p:nvSpPr>
              <p:cNvPr id="59" name="object 13"/>
              <p:cNvSpPr/>
              <p:nvPr/>
            </p:nvSpPr>
            <p:spPr>
              <a:xfrm>
                <a:off x="5634228" y="4713732"/>
                <a:ext cx="2303145" cy="367665"/>
              </a:xfrm>
              <a:custGeom>
                <a:avLst/>
                <a:gdLst/>
                <a:ahLst/>
                <a:cxnLst/>
                <a:rect l="l" t="t" r="r" b="b"/>
                <a:pathLst>
                  <a:path w="2303145" h="367664">
                    <a:moveTo>
                      <a:pt x="0" y="367283"/>
                    </a:moveTo>
                    <a:lnTo>
                      <a:pt x="2302764" y="367283"/>
                    </a:lnTo>
                    <a:lnTo>
                      <a:pt x="2302764" y="0"/>
                    </a:lnTo>
                    <a:lnTo>
                      <a:pt x="0" y="0"/>
                    </a:lnTo>
                    <a:lnTo>
                      <a:pt x="0" y="367283"/>
                    </a:lnTo>
                    <a:close/>
                  </a:path>
                </a:pathLst>
              </a:custGeom>
              <a:ln w="9144">
                <a:solidFill>
                  <a:srgbClr val="335288"/>
                </a:solidFill>
              </a:ln>
            </p:spPr>
            <p:txBody>
              <a:bodyPr wrap="square" lIns="0" tIns="0" rIns="0" bIns="0" rtlCol="0"/>
              <a:lstStyle/>
              <a:p>
                <a:endParaRPr/>
              </a:p>
            </p:txBody>
          </p:sp>
        </p:grpSp>
        <p:sp>
          <p:nvSpPr>
            <p:cNvPr id="54" name="object 14"/>
            <p:cNvSpPr txBox="1"/>
            <p:nvPr/>
          </p:nvSpPr>
          <p:spPr>
            <a:xfrm>
              <a:off x="2868168" y="4746116"/>
              <a:ext cx="2007235" cy="258404"/>
            </a:xfrm>
            <a:prstGeom prst="rect">
              <a:avLst/>
            </a:prstGeom>
          </p:spPr>
          <p:txBody>
            <a:bodyPr vert="horz" wrap="square" lIns="0" tIns="12065" rIns="0" bIns="0" rtlCol="0">
              <a:spAutoFit/>
            </a:bodyPr>
            <a:lstStyle/>
            <a:p>
              <a:pPr marL="86995">
                <a:spcBef>
                  <a:spcPts val="95"/>
                </a:spcBef>
              </a:pPr>
              <a:r>
                <a:rPr sz="1600" dirty="0">
                  <a:solidFill>
                    <a:srgbClr val="22387C"/>
                  </a:solidFill>
                  <a:latin typeface="Arial MT"/>
                  <a:cs typeface="Arial MT"/>
                </a:rPr>
                <a:t>Supervised</a:t>
              </a:r>
              <a:r>
                <a:rPr sz="1600" spc="-65" dirty="0">
                  <a:solidFill>
                    <a:srgbClr val="22387C"/>
                  </a:solidFill>
                  <a:latin typeface="Arial MT"/>
                  <a:cs typeface="Arial MT"/>
                </a:rPr>
                <a:t> </a:t>
              </a:r>
              <a:r>
                <a:rPr sz="1600" spc="-10" dirty="0">
                  <a:solidFill>
                    <a:srgbClr val="22387C"/>
                  </a:solidFill>
                  <a:latin typeface="Arial MT"/>
                  <a:cs typeface="Arial MT"/>
                </a:rPr>
                <a:t>learning</a:t>
              </a:r>
              <a:endParaRPr sz="1600">
                <a:latin typeface="Arial MT"/>
                <a:cs typeface="Arial MT"/>
              </a:endParaRPr>
            </a:p>
          </p:txBody>
        </p:sp>
        <p:sp>
          <p:nvSpPr>
            <p:cNvPr id="55" name="object 15"/>
            <p:cNvSpPr txBox="1"/>
            <p:nvPr/>
          </p:nvSpPr>
          <p:spPr>
            <a:xfrm>
              <a:off x="7162800" y="4742815"/>
              <a:ext cx="2293620" cy="258404"/>
            </a:xfrm>
            <a:prstGeom prst="rect">
              <a:avLst/>
            </a:prstGeom>
          </p:spPr>
          <p:txBody>
            <a:bodyPr vert="horz" wrap="square" lIns="0" tIns="12065" rIns="0" bIns="0" rtlCol="0">
              <a:spAutoFit/>
            </a:bodyPr>
            <a:lstStyle/>
            <a:p>
              <a:pPr marL="86995">
                <a:spcBef>
                  <a:spcPts val="95"/>
                </a:spcBef>
              </a:pPr>
              <a:r>
                <a:rPr sz="1600" dirty="0">
                  <a:solidFill>
                    <a:srgbClr val="22387C"/>
                  </a:solidFill>
                  <a:latin typeface="Arial MT"/>
                  <a:cs typeface="Arial MT"/>
                </a:rPr>
                <a:t>Unsupervised</a:t>
              </a:r>
              <a:r>
                <a:rPr sz="1600" spc="-95" dirty="0">
                  <a:solidFill>
                    <a:srgbClr val="22387C"/>
                  </a:solidFill>
                  <a:latin typeface="Arial MT"/>
                  <a:cs typeface="Arial MT"/>
                </a:rPr>
                <a:t> </a:t>
              </a:r>
              <a:r>
                <a:rPr sz="1600" spc="-10" dirty="0">
                  <a:solidFill>
                    <a:srgbClr val="22387C"/>
                  </a:solidFill>
                  <a:latin typeface="Arial MT"/>
                  <a:cs typeface="Arial MT"/>
                </a:rPr>
                <a:t>learning</a:t>
              </a:r>
              <a:endParaRPr sz="1600">
                <a:latin typeface="Arial MT"/>
                <a:cs typeface="Arial MT"/>
              </a:endParaRPr>
            </a:p>
          </p:txBody>
        </p:sp>
        <p:pic>
          <p:nvPicPr>
            <p:cNvPr id="56" name="object 16"/>
            <p:cNvPicPr/>
            <p:nvPr/>
          </p:nvPicPr>
          <p:blipFill>
            <a:blip r:embed="rId3" cstate="print"/>
            <a:stretch>
              <a:fillRect/>
            </a:stretch>
          </p:blipFill>
          <p:spPr>
            <a:xfrm>
              <a:off x="2267712" y="2759965"/>
              <a:ext cx="3244468" cy="1894331"/>
            </a:xfrm>
            <a:prstGeom prst="rect">
              <a:avLst/>
            </a:prstGeom>
          </p:spPr>
        </p:pic>
        <p:pic>
          <p:nvPicPr>
            <p:cNvPr id="57" name="object 17"/>
            <p:cNvPicPr/>
            <p:nvPr/>
          </p:nvPicPr>
          <p:blipFill>
            <a:blip r:embed="rId4" cstate="print"/>
            <a:stretch>
              <a:fillRect/>
            </a:stretch>
          </p:blipFill>
          <p:spPr>
            <a:xfrm>
              <a:off x="6588253" y="2756917"/>
              <a:ext cx="3392723" cy="1947661"/>
            </a:xfrm>
            <a:prstGeom prst="rect">
              <a:avLst/>
            </a:prstGeom>
          </p:spPr>
        </p:pic>
      </p:grpSp>
    </p:spTree>
    <p:extLst>
      <p:ext uri="{BB962C8B-B14F-4D97-AF65-F5344CB8AC3E}">
        <p14:creationId xmlns:p14="http://schemas.microsoft.com/office/powerpoint/2010/main" val="231294911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Machine learning </a:t>
            </a:r>
            <a:r>
              <a:rPr lang="en-US" sz="2000" b="1" dirty="0" smtClean="0">
                <a:latin typeface="Alexandria Black" pitchFamily="2" charset="-78"/>
                <a:cs typeface="Alexandria Black" pitchFamily="2" charset="-78"/>
              </a:rPr>
              <a:t>Algorithms Types</a:t>
            </a:r>
            <a:endParaRPr lang="en-US" sz="2000" b="1" dirty="0">
              <a:latin typeface="Alexandria Black" pitchFamily="2" charset="-78"/>
              <a:cs typeface="Alexandria Black"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1994392"/>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Supervised </a:t>
            </a:r>
            <a:r>
              <a:rPr lang="en-US" altLang="en-US" sz="1600" dirty="0">
                <a:solidFill>
                  <a:prstClr val="black"/>
                </a:solidFill>
                <a:latin typeface="Alexandria" pitchFamily="2" charset="-78"/>
                <a:cs typeface="Alexandria" pitchFamily="2" charset="-78"/>
              </a:rPr>
              <a:t>learning</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Unsupervised learning</a:t>
            </a: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Others: Reinforcement learning, recommender systems.</a:t>
            </a: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99689453"/>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Machine Learning Types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7"/>
          <p:cNvPicPr/>
          <p:nvPr/>
        </p:nvPicPr>
        <p:blipFill>
          <a:blip r:embed="rId3" cstate="print"/>
          <a:stretch>
            <a:fillRect/>
          </a:stretch>
        </p:blipFill>
        <p:spPr>
          <a:xfrm>
            <a:off x="2671793" y="1815052"/>
            <a:ext cx="8229600" cy="4111298"/>
          </a:xfrm>
          <a:prstGeom prst="rect">
            <a:avLst/>
          </a:prstGeom>
        </p:spPr>
      </p:pic>
    </p:spTree>
    <p:extLst>
      <p:ext uri="{BB962C8B-B14F-4D97-AF65-F5344CB8AC3E}">
        <p14:creationId xmlns:p14="http://schemas.microsoft.com/office/powerpoint/2010/main" val="211278413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Machine learning structure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1015663"/>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Supervised </a:t>
            </a:r>
            <a:r>
              <a:rPr lang="en-US" altLang="en-US" sz="1600" dirty="0">
                <a:solidFill>
                  <a:prstClr val="black"/>
                </a:solidFill>
                <a:latin typeface="Alexandria" pitchFamily="2" charset="-78"/>
                <a:cs typeface="Alexandria" pitchFamily="2" charset="-78"/>
              </a:rPr>
              <a:t>learning</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9"/>
          <p:cNvPicPr/>
          <p:nvPr/>
        </p:nvPicPr>
        <p:blipFill>
          <a:blip r:embed="rId4" cstate="print"/>
          <a:stretch>
            <a:fillRect/>
          </a:stretch>
        </p:blipFill>
        <p:spPr>
          <a:xfrm>
            <a:off x="4909528" y="1966365"/>
            <a:ext cx="5921892" cy="3705207"/>
          </a:xfrm>
          <a:prstGeom prst="rect">
            <a:avLst/>
          </a:prstGeom>
        </p:spPr>
      </p:pic>
    </p:spTree>
    <p:extLst>
      <p:ext uri="{BB962C8B-B14F-4D97-AF65-F5344CB8AC3E}">
        <p14:creationId xmlns:p14="http://schemas.microsoft.com/office/powerpoint/2010/main" val="3000271442"/>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Supervised learning: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1298817"/>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After </a:t>
            </a:r>
            <a:r>
              <a:rPr lang="en-US" altLang="en-US" sz="1600" dirty="0">
                <a:solidFill>
                  <a:prstClr val="black"/>
                </a:solidFill>
                <a:latin typeface="Alexandria" pitchFamily="2" charset="-78"/>
                <a:cs typeface="Alexandria" pitchFamily="2" charset="-78"/>
              </a:rPr>
              <a:t>Input (x) and correct output (y) are given.</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Used for </a:t>
            </a:r>
            <a:r>
              <a:rPr lang="en-US" altLang="en-US" sz="1600" b="1" dirty="0">
                <a:solidFill>
                  <a:prstClr val="black"/>
                </a:solidFill>
                <a:latin typeface="Alexandria" pitchFamily="2" charset="-78"/>
                <a:cs typeface="Alexandria" pitchFamily="2" charset="-78"/>
              </a:rPr>
              <a:t>Regression</a:t>
            </a:r>
            <a:r>
              <a:rPr lang="en-US" altLang="en-US" sz="1600" dirty="0">
                <a:solidFill>
                  <a:prstClr val="black"/>
                </a:solidFill>
                <a:latin typeface="Alexandria" pitchFamily="2" charset="-78"/>
                <a:cs typeface="Alexandria" pitchFamily="2" charset="-78"/>
              </a:rPr>
              <a:t> and </a:t>
            </a:r>
            <a:r>
              <a:rPr lang="en-US" altLang="en-US" sz="1600" b="1" dirty="0">
                <a:solidFill>
                  <a:prstClr val="black"/>
                </a:solidFill>
                <a:latin typeface="Alexandria" pitchFamily="2" charset="-78"/>
                <a:cs typeface="Alexandria" pitchFamily="2" charset="-78"/>
              </a:rPr>
              <a:t>classification problems.</a:t>
            </a:r>
          </a:p>
          <a:p>
            <a:pPr lvl="0" algn="justLow" eaLnBrk="0" fontAlgn="base" hangingPunct="0">
              <a:lnSpc>
                <a:spcPct val="150000"/>
              </a:lnSpc>
              <a:spcBef>
                <a:spcPct val="20000"/>
              </a:spcBef>
              <a:spcAft>
                <a:spcPct val="0"/>
              </a:spcAft>
              <a:buSzPct val="80000"/>
            </a:pPr>
            <a:endParaRPr lang="en-US" altLang="en-US" sz="1600" dirty="0" smtClean="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3"/>
          <p:cNvPicPr/>
          <p:nvPr/>
        </p:nvPicPr>
        <p:blipFill>
          <a:blip r:embed="rId4" cstate="print"/>
          <a:stretch>
            <a:fillRect/>
          </a:stretch>
        </p:blipFill>
        <p:spPr>
          <a:xfrm>
            <a:off x="2302794" y="3198700"/>
            <a:ext cx="7441692" cy="2484120"/>
          </a:xfrm>
          <a:prstGeom prst="rect">
            <a:avLst/>
          </a:prstGeom>
        </p:spPr>
      </p:pic>
    </p:spTree>
    <p:extLst>
      <p:ext uri="{BB962C8B-B14F-4D97-AF65-F5344CB8AC3E}">
        <p14:creationId xmlns:p14="http://schemas.microsoft.com/office/powerpoint/2010/main" val="2260254534"/>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Regression: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4402847" cy="1717393"/>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Predict </a:t>
            </a:r>
            <a:r>
              <a:rPr lang="en-US" altLang="en-US" sz="1600" dirty="0">
                <a:solidFill>
                  <a:prstClr val="black"/>
                </a:solidFill>
                <a:latin typeface="Alexandria" pitchFamily="2" charset="-78"/>
                <a:cs typeface="Alexandria" pitchFamily="2" charset="-78"/>
              </a:rPr>
              <a:t>continuous valued output.</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Many possible outputs.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Example</a:t>
            </a:r>
            <a:r>
              <a:rPr lang="en-US" altLang="en-US" sz="1600" dirty="0">
                <a:solidFill>
                  <a:prstClr val="black"/>
                </a:solidFill>
                <a:latin typeface="Alexandria" pitchFamily="2" charset="-78"/>
                <a:cs typeface="Alexandria" pitchFamily="2" charset="-78"/>
              </a:rPr>
              <a:t>: Housing price prediction</a:t>
            </a:r>
          </a:p>
          <a:p>
            <a:pPr lvl="0" algn="justLow" eaLnBrk="0" fontAlgn="base" hangingPunct="0">
              <a:lnSpc>
                <a:spcPct val="150000"/>
              </a:lnSpc>
              <a:spcBef>
                <a:spcPct val="20000"/>
              </a:spcBef>
              <a:spcAft>
                <a:spcPct val="0"/>
              </a:spcAft>
              <a:buSzPct val="80000"/>
            </a:pPr>
            <a:endParaRPr lang="en-US" altLang="en-US" sz="1600" dirty="0" smtClean="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object 3"/>
          <p:cNvPicPr/>
          <p:nvPr/>
        </p:nvPicPr>
        <p:blipFill>
          <a:blip r:embed="rId4" cstate="print"/>
          <a:stretch>
            <a:fillRect/>
          </a:stretch>
        </p:blipFill>
        <p:spPr>
          <a:xfrm>
            <a:off x="5165386" y="2266191"/>
            <a:ext cx="6066265" cy="3492583"/>
          </a:xfrm>
          <a:prstGeom prst="rect">
            <a:avLst/>
          </a:prstGeom>
        </p:spPr>
      </p:pic>
    </p:spTree>
    <p:extLst>
      <p:ext uri="{BB962C8B-B14F-4D97-AF65-F5344CB8AC3E}">
        <p14:creationId xmlns:p14="http://schemas.microsoft.com/office/powerpoint/2010/main" val="368457088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Classification</a:t>
            </a:r>
            <a:r>
              <a:rPr lang="en-US" sz="2000" b="1" dirty="0" smtClean="0">
                <a:latin typeface="Alexandria Black" pitchFamily="2" charset="-78"/>
                <a:cs typeface="Alexandria Black" pitchFamily="2" charset="-78"/>
              </a:rPr>
              <a:t>:</a:t>
            </a:r>
            <a:endParaRPr lang="en-US" sz="2000" b="1" dirty="0">
              <a:latin typeface="Alexandria Black" pitchFamily="2" charset="-78"/>
              <a:cs typeface="Alexandria Black"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4078037" cy="3982629"/>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Discrete </a:t>
            </a:r>
            <a:r>
              <a:rPr lang="en-US" altLang="en-US" sz="1600" dirty="0">
                <a:solidFill>
                  <a:prstClr val="black"/>
                </a:solidFill>
                <a:latin typeface="Alexandria" pitchFamily="2" charset="-78"/>
                <a:cs typeface="Alexandria" pitchFamily="2" charset="-78"/>
              </a:rPr>
              <a:t>valued output (0 or 1)</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Classification problem: small number of possible outputs.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Example: Breast cancer (malignant, benign)</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only one feature or one attribute, mainly, the tumor size is  used in order to predict whether the tumor is malignant or  benign</a:t>
            </a:r>
          </a:p>
          <a:p>
            <a:pPr lvl="0" algn="justLow" eaLnBrk="0" fontAlgn="base" hangingPunct="0">
              <a:lnSpc>
                <a:spcPct val="150000"/>
              </a:lnSpc>
              <a:spcBef>
                <a:spcPct val="20000"/>
              </a:spcBef>
              <a:spcAft>
                <a:spcPct val="0"/>
              </a:spcAft>
              <a:buSzPct val="80000"/>
            </a:pPr>
            <a:endParaRPr lang="en-US" altLang="en-US" sz="1600" dirty="0" smtClean="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object 3"/>
          <p:cNvGrpSpPr/>
          <p:nvPr/>
        </p:nvGrpSpPr>
        <p:grpSpPr>
          <a:xfrm>
            <a:off x="5446020" y="2267346"/>
            <a:ext cx="5727351" cy="3103245"/>
            <a:chOff x="196595" y="3494532"/>
            <a:chExt cx="7790815" cy="3103245"/>
          </a:xfrm>
        </p:grpSpPr>
        <p:pic>
          <p:nvPicPr>
            <p:cNvPr id="13" name="object 4"/>
            <p:cNvPicPr/>
            <p:nvPr/>
          </p:nvPicPr>
          <p:blipFill>
            <a:blip r:embed="rId4" cstate="print"/>
            <a:stretch>
              <a:fillRect/>
            </a:stretch>
          </p:blipFill>
          <p:spPr>
            <a:xfrm>
              <a:off x="196595" y="3494532"/>
              <a:ext cx="7790688" cy="3102863"/>
            </a:xfrm>
            <a:prstGeom prst="rect">
              <a:avLst/>
            </a:prstGeom>
          </p:spPr>
        </p:pic>
        <p:sp>
          <p:nvSpPr>
            <p:cNvPr id="14" name="object 5"/>
            <p:cNvSpPr/>
            <p:nvPr/>
          </p:nvSpPr>
          <p:spPr>
            <a:xfrm>
              <a:off x="2258568" y="4381500"/>
              <a:ext cx="5520055" cy="0"/>
            </a:xfrm>
            <a:custGeom>
              <a:avLst/>
              <a:gdLst/>
              <a:ahLst/>
              <a:cxnLst/>
              <a:rect l="l" t="t" r="r" b="b"/>
              <a:pathLst>
                <a:path w="5520055">
                  <a:moveTo>
                    <a:pt x="0" y="0"/>
                  </a:moveTo>
                  <a:lnTo>
                    <a:pt x="5519547" y="0"/>
                  </a:lnTo>
                </a:path>
              </a:pathLst>
            </a:custGeom>
            <a:ln w="12192">
              <a:solidFill>
                <a:srgbClr val="4866AC"/>
              </a:solidFill>
            </a:ln>
          </p:spPr>
          <p:txBody>
            <a:bodyPr wrap="square" lIns="0" tIns="0" rIns="0" bIns="0" rtlCol="0"/>
            <a:lstStyle/>
            <a:p>
              <a:pPr>
                <a:defRPr/>
              </a:pPr>
              <a:endParaRPr>
                <a:solidFill>
                  <a:prstClr val="black"/>
                </a:solidFill>
                <a:latin typeface="Calibri"/>
              </a:endParaRPr>
            </a:p>
          </p:txBody>
        </p:sp>
        <p:pic>
          <p:nvPicPr>
            <p:cNvPr id="15" name="object 6"/>
            <p:cNvPicPr/>
            <p:nvPr/>
          </p:nvPicPr>
          <p:blipFill>
            <a:blip r:embed="rId5" cstate="print"/>
            <a:stretch>
              <a:fillRect/>
            </a:stretch>
          </p:blipFill>
          <p:spPr>
            <a:xfrm>
              <a:off x="4640580" y="4177284"/>
              <a:ext cx="265175" cy="335280"/>
            </a:xfrm>
            <a:prstGeom prst="rect">
              <a:avLst/>
            </a:prstGeom>
          </p:spPr>
        </p:pic>
        <p:sp>
          <p:nvSpPr>
            <p:cNvPr id="16" name="object 7"/>
            <p:cNvSpPr/>
            <p:nvPr/>
          </p:nvSpPr>
          <p:spPr>
            <a:xfrm>
              <a:off x="4641342" y="4178046"/>
              <a:ext cx="265430" cy="336550"/>
            </a:xfrm>
            <a:custGeom>
              <a:avLst/>
              <a:gdLst/>
              <a:ahLst/>
              <a:cxnLst/>
              <a:rect l="l" t="t" r="r" b="b"/>
              <a:pathLst>
                <a:path w="265429" h="336550">
                  <a:moveTo>
                    <a:pt x="7493" y="0"/>
                  </a:moveTo>
                  <a:lnTo>
                    <a:pt x="65405" y="253"/>
                  </a:lnTo>
                  <a:lnTo>
                    <a:pt x="129921" y="113791"/>
                  </a:lnTo>
                  <a:lnTo>
                    <a:pt x="200913" y="253"/>
                  </a:lnTo>
                  <a:lnTo>
                    <a:pt x="260096" y="253"/>
                  </a:lnTo>
                  <a:lnTo>
                    <a:pt x="159258" y="163194"/>
                  </a:lnTo>
                  <a:lnTo>
                    <a:pt x="265049" y="336422"/>
                  </a:lnTo>
                  <a:lnTo>
                    <a:pt x="203581" y="336422"/>
                  </a:lnTo>
                  <a:lnTo>
                    <a:pt x="128270" y="215518"/>
                  </a:lnTo>
                  <a:lnTo>
                    <a:pt x="58800" y="336422"/>
                  </a:lnTo>
                  <a:lnTo>
                    <a:pt x="0" y="336422"/>
                  </a:lnTo>
                  <a:lnTo>
                    <a:pt x="95377" y="162305"/>
                  </a:lnTo>
                  <a:lnTo>
                    <a:pt x="7493" y="0"/>
                  </a:lnTo>
                  <a:close/>
                </a:path>
              </a:pathLst>
            </a:custGeom>
            <a:ln w="10668">
              <a:solidFill>
                <a:srgbClr val="415EA7"/>
              </a:solidFill>
            </a:ln>
          </p:spPr>
          <p:txBody>
            <a:bodyPr wrap="square" lIns="0" tIns="0" rIns="0" bIns="0" rtlCol="0"/>
            <a:lstStyle/>
            <a:p>
              <a:pPr>
                <a:defRPr/>
              </a:pPr>
              <a:endParaRPr>
                <a:solidFill>
                  <a:prstClr val="black"/>
                </a:solidFill>
                <a:latin typeface="Calibri"/>
              </a:endParaRPr>
            </a:p>
          </p:txBody>
        </p:sp>
        <p:pic>
          <p:nvPicPr>
            <p:cNvPr id="17" name="object 8"/>
            <p:cNvPicPr/>
            <p:nvPr/>
          </p:nvPicPr>
          <p:blipFill>
            <a:blip r:embed="rId6" cstate="print"/>
            <a:stretch>
              <a:fillRect/>
            </a:stretch>
          </p:blipFill>
          <p:spPr>
            <a:xfrm>
              <a:off x="5689092" y="4177284"/>
              <a:ext cx="263651" cy="335280"/>
            </a:xfrm>
            <a:prstGeom prst="rect">
              <a:avLst/>
            </a:prstGeom>
          </p:spPr>
        </p:pic>
        <p:sp>
          <p:nvSpPr>
            <p:cNvPr id="18" name="object 9"/>
            <p:cNvSpPr/>
            <p:nvPr/>
          </p:nvSpPr>
          <p:spPr>
            <a:xfrm>
              <a:off x="5689854" y="4178046"/>
              <a:ext cx="264160" cy="336550"/>
            </a:xfrm>
            <a:custGeom>
              <a:avLst/>
              <a:gdLst/>
              <a:ahLst/>
              <a:cxnLst/>
              <a:rect l="l" t="t" r="r" b="b"/>
              <a:pathLst>
                <a:path w="264160" h="336550">
                  <a:moveTo>
                    <a:pt x="7620" y="0"/>
                  </a:moveTo>
                  <a:lnTo>
                    <a:pt x="65150" y="253"/>
                  </a:lnTo>
                  <a:lnTo>
                    <a:pt x="129286" y="113791"/>
                  </a:lnTo>
                  <a:lnTo>
                    <a:pt x="199898" y="253"/>
                  </a:lnTo>
                  <a:lnTo>
                    <a:pt x="258699" y="253"/>
                  </a:lnTo>
                  <a:lnTo>
                    <a:pt x="158496" y="163194"/>
                  </a:lnTo>
                  <a:lnTo>
                    <a:pt x="263651" y="336422"/>
                  </a:lnTo>
                  <a:lnTo>
                    <a:pt x="202437" y="336422"/>
                  </a:lnTo>
                  <a:lnTo>
                    <a:pt x="127762" y="215518"/>
                  </a:lnTo>
                  <a:lnTo>
                    <a:pt x="58674" y="336422"/>
                  </a:lnTo>
                  <a:lnTo>
                    <a:pt x="0" y="336422"/>
                  </a:lnTo>
                  <a:lnTo>
                    <a:pt x="94869" y="162305"/>
                  </a:lnTo>
                  <a:lnTo>
                    <a:pt x="7620" y="0"/>
                  </a:lnTo>
                  <a:close/>
                </a:path>
              </a:pathLst>
            </a:custGeom>
            <a:ln w="10667">
              <a:solidFill>
                <a:srgbClr val="415EA7"/>
              </a:solidFill>
            </a:ln>
          </p:spPr>
          <p:txBody>
            <a:bodyPr wrap="square" lIns="0" tIns="0" rIns="0" bIns="0" rtlCol="0"/>
            <a:lstStyle/>
            <a:p>
              <a:pPr>
                <a:defRPr/>
              </a:pPr>
              <a:endParaRPr>
                <a:solidFill>
                  <a:prstClr val="black"/>
                </a:solidFill>
                <a:latin typeface="Calibri"/>
              </a:endParaRPr>
            </a:p>
          </p:txBody>
        </p:sp>
        <p:pic>
          <p:nvPicPr>
            <p:cNvPr id="19" name="object 10"/>
            <p:cNvPicPr/>
            <p:nvPr/>
          </p:nvPicPr>
          <p:blipFill>
            <a:blip r:embed="rId7" cstate="print"/>
            <a:stretch>
              <a:fillRect/>
            </a:stretch>
          </p:blipFill>
          <p:spPr>
            <a:xfrm>
              <a:off x="6178295" y="4177284"/>
              <a:ext cx="263651" cy="335280"/>
            </a:xfrm>
            <a:prstGeom prst="rect">
              <a:avLst/>
            </a:prstGeom>
          </p:spPr>
        </p:pic>
        <p:sp>
          <p:nvSpPr>
            <p:cNvPr id="20" name="object 11"/>
            <p:cNvSpPr/>
            <p:nvPr/>
          </p:nvSpPr>
          <p:spPr>
            <a:xfrm>
              <a:off x="6179057" y="4178046"/>
              <a:ext cx="264160" cy="336550"/>
            </a:xfrm>
            <a:custGeom>
              <a:avLst/>
              <a:gdLst/>
              <a:ahLst/>
              <a:cxnLst/>
              <a:rect l="l" t="t" r="r" b="b"/>
              <a:pathLst>
                <a:path w="264160" h="336550">
                  <a:moveTo>
                    <a:pt x="7619" y="0"/>
                  </a:moveTo>
                  <a:lnTo>
                    <a:pt x="65024" y="253"/>
                  </a:lnTo>
                  <a:lnTo>
                    <a:pt x="129286" y="113791"/>
                  </a:lnTo>
                  <a:lnTo>
                    <a:pt x="199897" y="253"/>
                  </a:lnTo>
                  <a:lnTo>
                    <a:pt x="258571" y="253"/>
                  </a:lnTo>
                  <a:lnTo>
                    <a:pt x="158495" y="163194"/>
                  </a:lnTo>
                  <a:lnTo>
                    <a:pt x="263651" y="336422"/>
                  </a:lnTo>
                  <a:lnTo>
                    <a:pt x="202437" y="336422"/>
                  </a:lnTo>
                  <a:lnTo>
                    <a:pt x="127762" y="215518"/>
                  </a:lnTo>
                  <a:lnTo>
                    <a:pt x="58674" y="336422"/>
                  </a:lnTo>
                  <a:lnTo>
                    <a:pt x="0" y="336422"/>
                  </a:lnTo>
                  <a:lnTo>
                    <a:pt x="94868" y="162305"/>
                  </a:lnTo>
                  <a:lnTo>
                    <a:pt x="7619" y="0"/>
                  </a:lnTo>
                  <a:close/>
                </a:path>
              </a:pathLst>
            </a:custGeom>
            <a:ln w="10667">
              <a:solidFill>
                <a:srgbClr val="415EA7"/>
              </a:solidFill>
            </a:ln>
          </p:spPr>
          <p:txBody>
            <a:bodyPr wrap="square" lIns="0" tIns="0" rIns="0" bIns="0" rtlCol="0"/>
            <a:lstStyle/>
            <a:p>
              <a:pPr>
                <a:defRPr/>
              </a:pPr>
              <a:endParaRPr>
                <a:solidFill>
                  <a:prstClr val="black"/>
                </a:solidFill>
                <a:latin typeface="Calibri"/>
              </a:endParaRPr>
            </a:p>
          </p:txBody>
        </p:sp>
        <p:pic>
          <p:nvPicPr>
            <p:cNvPr id="21" name="object 12"/>
            <p:cNvPicPr/>
            <p:nvPr/>
          </p:nvPicPr>
          <p:blipFill>
            <a:blip r:embed="rId8" cstate="print"/>
            <a:stretch>
              <a:fillRect/>
            </a:stretch>
          </p:blipFill>
          <p:spPr>
            <a:xfrm>
              <a:off x="6667499" y="4177284"/>
              <a:ext cx="263651" cy="335280"/>
            </a:xfrm>
            <a:prstGeom prst="rect">
              <a:avLst/>
            </a:prstGeom>
          </p:spPr>
        </p:pic>
        <p:sp>
          <p:nvSpPr>
            <p:cNvPr id="22" name="object 13"/>
            <p:cNvSpPr/>
            <p:nvPr/>
          </p:nvSpPr>
          <p:spPr>
            <a:xfrm>
              <a:off x="6668261" y="4178046"/>
              <a:ext cx="264160" cy="336550"/>
            </a:xfrm>
            <a:custGeom>
              <a:avLst/>
              <a:gdLst/>
              <a:ahLst/>
              <a:cxnLst/>
              <a:rect l="l" t="t" r="r" b="b"/>
              <a:pathLst>
                <a:path w="264159" h="336550">
                  <a:moveTo>
                    <a:pt x="7620" y="0"/>
                  </a:moveTo>
                  <a:lnTo>
                    <a:pt x="65024" y="253"/>
                  </a:lnTo>
                  <a:lnTo>
                    <a:pt x="129159" y="113791"/>
                  </a:lnTo>
                  <a:lnTo>
                    <a:pt x="199898" y="253"/>
                  </a:lnTo>
                  <a:lnTo>
                    <a:pt x="258572" y="253"/>
                  </a:lnTo>
                  <a:lnTo>
                    <a:pt x="158496" y="163194"/>
                  </a:lnTo>
                  <a:lnTo>
                    <a:pt x="263652" y="336422"/>
                  </a:lnTo>
                  <a:lnTo>
                    <a:pt x="202438" y="336422"/>
                  </a:lnTo>
                  <a:lnTo>
                    <a:pt x="127762" y="215518"/>
                  </a:lnTo>
                  <a:lnTo>
                    <a:pt x="58674" y="336422"/>
                  </a:lnTo>
                  <a:lnTo>
                    <a:pt x="0" y="336422"/>
                  </a:lnTo>
                  <a:lnTo>
                    <a:pt x="94869" y="162305"/>
                  </a:lnTo>
                  <a:lnTo>
                    <a:pt x="7620" y="0"/>
                  </a:lnTo>
                  <a:close/>
                </a:path>
              </a:pathLst>
            </a:custGeom>
            <a:ln w="10668">
              <a:solidFill>
                <a:srgbClr val="415EA7"/>
              </a:solidFill>
            </a:ln>
          </p:spPr>
          <p:txBody>
            <a:bodyPr wrap="square" lIns="0" tIns="0" rIns="0" bIns="0" rtlCol="0"/>
            <a:lstStyle/>
            <a:p>
              <a:pPr>
                <a:defRPr/>
              </a:pPr>
              <a:endParaRPr>
                <a:solidFill>
                  <a:prstClr val="black"/>
                </a:solidFill>
                <a:latin typeface="Calibri"/>
              </a:endParaRPr>
            </a:p>
          </p:txBody>
        </p:sp>
        <p:pic>
          <p:nvPicPr>
            <p:cNvPr id="23" name="object 14"/>
            <p:cNvPicPr/>
            <p:nvPr/>
          </p:nvPicPr>
          <p:blipFill>
            <a:blip r:embed="rId8" cstate="print"/>
            <a:stretch>
              <a:fillRect/>
            </a:stretch>
          </p:blipFill>
          <p:spPr>
            <a:xfrm>
              <a:off x="7156703" y="4177284"/>
              <a:ext cx="263651" cy="335280"/>
            </a:xfrm>
            <a:prstGeom prst="rect">
              <a:avLst/>
            </a:prstGeom>
          </p:spPr>
        </p:pic>
        <p:sp>
          <p:nvSpPr>
            <p:cNvPr id="24" name="object 15"/>
            <p:cNvSpPr/>
            <p:nvPr/>
          </p:nvSpPr>
          <p:spPr>
            <a:xfrm>
              <a:off x="7157465" y="4178046"/>
              <a:ext cx="264160" cy="336550"/>
            </a:xfrm>
            <a:custGeom>
              <a:avLst/>
              <a:gdLst/>
              <a:ahLst/>
              <a:cxnLst/>
              <a:rect l="l" t="t" r="r" b="b"/>
              <a:pathLst>
                <a:path w="264159" h="336550">
                  <a:moveTo>
                    <a:pt x="7619" y="0"/>
                  </a:moveTo>
                  <a:lnTo>
                    <a:pt x="65024" y="253"/>
                  </a:lnTo>
                  <a:lnTo>
                    <a:pt x="129158" y="113791"/>
                  </a:lnTo>
                  <a:lnTo>
                    <a:pt x="199898" y="253"/>
                  </a:lnTo>
                  <a:lnTo>
                    <a:pt x="258572" y="253"/>
                  </a:lnTo>
                  <a:lnTo>
                    <a:pt x="158495" y="163194"/>
                  </a:lnTo>
                  <a:lnTo>
                    <a:pt x="263651" y="336422"/>
                  </a:lnTo>
                  <a:lnTo>
                    <a:pt x="202437" y="336422"/>
                  </a:lnTo>
                  <a:lnTo>
                    <a:pt x="127761" y="215518"/>
                  </a:lnTo>
                  <a:lnTo>
                    <a:pt x="58674" y="336422"/>
                  </a:lnTo>
                  <a:lnTo>
                    <a:pt x="0" y="336422"/>
                  </a:lnTo>
                  <a:lnTo>
                    <a:pt x="94868" y="162305"/>
                  </a:lnTo>
                  <a:lnTo>
                    <a:pt x="7619" y="0"/>
                  </a:lnTo>
                  <a:close/>
                </a:path>
              </a:pathLst>
            </a:custGeom>
            <a:ln w="10667">
              <a:solidFill>
                <a:srgbClr val="415EA7"/>
              </a:solidFill>
            </a:ln>
          </p:spPr>
          <p:txBody>
            <a:bodyPr wrap="square" lIns="0" tIns="0" rIns="0" bIns="0" rtlCol="0"/>
            <a:lstStyle/>
            <a:p>
              <a:pPr>
                <a:defRPr/>
              </a:pPr>
              <a:endParaRPr>
                <a:solidFill>
                  <a:prstClr val="black"/>
                </a:solidFill>
                <a:latin typeface="Calibri"/>
              </a:endParaRPr>
            </a:p>
          </p:txBody>
        </p:sp>
        <p:pic>
          <p:nvPicPr>
            <p:cNvPr id="26" name="object 16"/>
            <p:cNvPicPr/>
            <p:nvPr/>
          </p:nvPicPr>
          <p:blipFill>
            <a:blip r:embed="rId9" cstate="print"/>
            <a:stretch>
              <a:fillRect/>
            </a:stretch>
          </p:blipFill>
          <p:spPr>
            <a:xfrm>
              <a:off x="2383535" y="5626608"/>
              <a:ext cx="304800" cy="338328"/>
            </a:xfrm>
            <a:prstGeom prst="rect">
              <a:avLst/>
            </a:prstGeom>
          </p:spPr>
        </p:pic>
        <p:pic>
          <p:nvPicPr>
            <p:cNvPr id="27" name="object 17"/>
            <p:cNvPicPr/>
            <p:nvPr/>
          </p:nvPicPr>
          <p:blipFill>
            <a:blip r:embed="rId10" cstate="print"/>
            <a:stretch>
              <a:fillRect/>
            </a:stretch>
          </p:blipFill>
          <p:spPr>
            <a:xfrm>
              <a:off x="2426207" y="5669280"/>
              <a:ext cx="222504" cy="254507"/>
            </a:xfrm>
            <a:prstGeom prst="rect">
              <a:avLst/>
            </a:prstGeom>
          </p:spPr>
        </p:pic>
        <p:pic>
          <p:nvPicPr>
            <p:cNvPr id="28" name="object 18"/>
            <p:cNvPicPr/>
            <p:nvPr/>
          </p:nvPicPr>
          <p:blipFill>
            <a:blip r:embed="rId11" cstate="print"/>
            <a:stretch>
              <a:fillRect/>
            </a:stretch>
          </p:blipFill>
          <p:spPr>
            <a:xfrm>
              <a:off x="2473451" y="5705855"/>
              <a:ext cx="128016" cy="179831"/>
            </a:xfrm>
            <a:prstGeom prst="rect">
              <a:avLst/>
            </a:prstGeom>
          </p:spPr>
        </p:pic>
        <p:sp>
          <p:nvSpPr>
            <p:cNvPr id="29" name="object 19"/>
            <p:cNvSpPr/>
            <p:nvPr/>
          </p:nvSpPr>
          <p:spPr>
            <a:xfrm>
              <a:off x="2426207" y="5669280"/>
              <a:ext cx="222885" cy="254635"/>
            </a:xfrm>
            <a:custGeom>
              <a:avLst/>
              <a:gdLst/>
              <a:ahLst/>
              <a:cxnLst/>
              <a:rect l="l" t="t" r="r" b="b"/>
              <a:pathLst>
                <a:path w="222885" h="254635">
                  <a:moveTo>
                    <a:pt x="111252" y="0"/>
                  </a:moveTo>
                  <a:lnTo>
                    <a:pt x="158115" y="8470"/>
                  </a:lnTo>
                  <a:lnTo>
                    <a:pt x="193167" y="33845"/>
                  </a:lnTo>
                  <a:lnTo>
                    <a:pt x="215011" y="73990"/>
                  </a:lnTo>
                  <a:lnTo>
                    <a:pt x="222377" y="126530"/>
                  </a:lnTo>
                  <a:lnTo>
                    <a:pt x="220472" y="154330"/>
                  </a:lnTo>
                  <a:lnTo>
                    <a:pt x="205612" y="200901"/>
                  </a:lnTo>
                  <a:lnTo>
                    <a:pt x="176403" y="234746"/>
                  </a:lnTo>
                  <a:lnTo>
                    <a:pt x="135762" y="252082"/>
                  </a:lnTo>
                  <a:lnTo>
                    <a:pt x="111252" y="254241"/>
                  </a:lnTo>
                  <a:lnTo>
                    <a:pt x="86360" y="252069"/>
                  </a:lnTo>
                  <a:lnTo>
                    <a:pt x="45339" y="234645"/>
                  </a:lnTo>
                  <a:lnTo>
                    <a:pt x="16383" y="200456"/>
                  </a:lnTo>
                  <a:lnTo>
                    <a:pt x="1778" y="154076"/>
                  </a:lnTo>
                  <a:lnTo>
                    <a:pt x="0" y="126530"/>
                  </a:lnTo>
                  <a:lnTo>
                    <a:pt x="1905" y="99809"/>
                  </a:lnTo>
                  <a:lnTo>
                    <a:pt x="17144" y="54165"/>
                  </a:lnTo>
                  <a:lnTo>
                    <a:pt x="46990" y="19824"/>
                  </a:lnTo>
                  <a:lnTo>
                    <a:pt x="87375" y="2197"/>
                  </a:lnTo>
                  <a:lnTo>
                    <a:pt x="111252" y="0"/>
                  </a:lnTo>
                  <a:close/>
                </a:path>
              </a:pathLst>
            </a:custGeom>
            <a:ln w="18288">
              <a:solidFill>
                <a:srgbClr val="FFFFFF"/>
              </a:solidFill>
            </a:ln>
          </p:spPr>
          <p:txBody>
            <a:bodyPr wrap="square" lIns="0" tIns="0" rIns="0" bIns="0" rtlCol="0"/>
            <a:lstStyle/>
            <a:p>
              <a:pPr>
                <a:defRPr/>
              </a:pPr>
              <a:endParaRPr>
                <a:solidFill>
                  <a:prstClr val="black"/>
                </a:solidFill>
                <a:latin typeface="Calibri"/>
              </a:endParaRPr>
            </a:p>
          </p:txBody>
        </p:sp>
        <p:pic>
          <p:nvPicPr>
            <p:cNvPr id="30" name="object 20"/>
            <p:cNvPicPr/>
            <p:nvPr/>
          </p:nvPicPr>
          <p:blipFill>
            <a:blip r:embed="rId9" cstate="print"/>
            <a:stretch>
              <a:fillRect/>
            </a:stretch>
          </p:blipFill>
          <p:spPr>
            <a:xfrm>
              <a:off x="2942844" y="5626608"/>
              <a:ext cx="304800" cy="338328"/>
            </a:xfrm>
            <a:prstGeom prst="rect">
              <a:avLst/>
            </a:prstGeom>
          </p:spPr>
        </p:pic>
        <p:pic>
          <p:nvPicPr>
            <p:cNvPr id="31" name="object 21"/>
            <p:cNvPicPr/>
            <p:nvPr/>
          </p:nvPicPr>
          <p:blipFill>
            <a:blip r:embed="rId12" cstate="print"/>
            <a:stretch>
              <a:fillRect/>
            </a:stretch>
          </p:blipFill>
          <p:spPr>
            <a:xfrm>
              <a:off x="2985516" y="5669280"/>
              <a:ext cx="222504" cy="254507"/>
            </a:xfrm>
            <a:prstGeom prst="rect">
              <a:avLst/>
            </a:prstGeom>
          </p:spPr>
        </p:pic>
        <p:pic>
          <p:nvPicPr>
            <p:cNvPr id="32" name="object 22"/>
            <p:cNvPicPr/>
            <p:nvPr/>
          </p:nvPicPr>
          <p:blipFill>
            <a:blip r:embed="rId11" cstate="print"/>
            <a:stretch>
              <a:fillRect/>
            </a:stretch>
          </p:blipFill>
          <p:spPr>
            <a:xfrm>
              <a:off x="3032760" y="5705855"/>
              <a:ext cx="128016" cy="179831"/>
            </a:xfrm>
            <a:prstGeom prst="rect">
              <a:avLst/>
            </a:prstGeom>
          </p:spPr>
        </p:pic>
        <p:sp>
          <p:nvSpPr>
            <p:cNvPr id="33" name="object 23"/>
            <p:cNvSpPr/>
            <p:nvPr/>
          </p:nvSpPr>
          <p:spPr>
            <a:xfrm>
              <a:off x="2985516" y="5669280"/>
              <a:ext cx="222250" cy="254635"/>
            </a:xfrm>
            <a:custGeom>
              <a:avLst/>
              <a:gdLst/>
              <a:ahLst/>
              <a:cxnLst/>
              <a:rect l="l" t="t" r="r" b="b"/>
              <a:pathLst>
                <a:path w="222250" h="254635">
                  <a:moveTo>
                    <a:pt x="111251" y="0"/>
                  </a:moveTo>
                  <a:lnTo>
                    <a:pt x="158114" y="8470"/>
                  </a:lnTo>
                  <a:lnTo>
                    <a:pt x="193166" y="33845"/>
                  </a:lnTo>
                  <a:lnTo>
                    <a:pt x="215010" y="73990"/>
                  </a:lnTo>
                  <a:lnTo>
                    <a:pt x="222250" y="126530"/>
                  </a:lnTo>
                  <a:lnTo>
                    <a:pt x="220471" y="154330"/>
                  </a:lnTo>
                  <a:lnTo>
                    <a:pt x="205612" y="200901"/>
                  </a:lnTo>
                  <a:lnTo>
                    <a:pt x="176402" y="234746"/>
                  </a:lnTo>
                  <a:lnTo>
                    <a:pt x="135762" y="252082"/>
                  </a:lnTo>
                  <a:lnTo>
                    <a:pt x="111251" y="254241"/>
                  </a:lnTo>
                  <a:lnTo>
                    <a:pt x="86359" y="252069"/>
                  </a:lnTo>
                  <a:lnTo>
                    <a:pt x="45338" y="234645"/>
                  </a:lnTo>
                  <a:lnTo>
                    <a:pt x="16382" y="200456"/>
                  </a:lnTo>
                  <a:lnTo>
                    <a:pt x="1777" y="154076"/>
                  </a:lnTo>
                  <a:lnTo>
                    <a:pt x="0" y="126530"/>
                  </a:lnTo>
                  <a:lnTo>
                    <a:pt x="1904" y="99809"/>
                  </a:lnTo>
                  <a:lnTo>
                    <a:pt x="17144" y="54165"/>
                  </a:lnTo>
                  <a:lnTo>
                    <a:pt x="46989" y="19824"/>
                  </a:lnTo>
                  <a:lnTo>
                    <a:pt x="87375" y="2197"/>
                  </a:lnTo>
                  <a:lnTo>
                    <a:pt x="111251" y="0"/>
                  </a:lnTo>
                  <a:close/>
                </a:path>
              </a:pathLst>
            </a:custGeom>
            <a:ln w="18288">
              <a:solidFill>
                <a:srgbClr val="FFFFFF"/>
              </a:solidFill>
            </a:ln>
          </p:spPr>
          <p:txBody>
            <a:bodyPr wrap="square" lIns="0" tIns="0" rIns="0" bIns="0" rtlCol="0"/>
            <a:lstStyle/>
            <a:p>
              <a:pPr>
                <a:defRPr/>
              </a:pPr>
              <a:endParaRPr>
                <a:solidFill>
                  <a:prstClr val="black"/>
                </a:solidFill>
                <a:latin typeface="Calibri"/>
              </a:endParaRPr>
            </a:p>
          </p:txBody>
        </p:sp>
        <p:pic>
          <p:nvPicPr>
            <p:cNvPr id="34" name="object 24"/>
            <p:cNvPicPr/>
            <p:nvPr/>
          </p:nvPicPr>
          <p:blipFill>
            <a:blip r:embed="rId13" cstate="print"/>
            <a:stretch>
              <a:fillRect/>
            </a:stretch>
          </p:blipFill>
          <p:spPr>
            <a:xfrm>
              <a:off x="3502151" y="5623560"/>
              <a:ext cx="303275" cy="339852"/>
            </a:xfrm>
            <a:prstGeom prst="rect">
              <a:avLst/>
            </a:prstGeom>
          </p:spPr>
        </p:pic>
        <p:pic>
          <p:nvPicPr>
            <p:cNvPr id="35" name="object 25"/>
            <p:cNvPicPr/>
            <p:nvPr/>
          </p:nvPicPr>
          <p:blipFill>
            <a:blip r:embed="rId14" cstate="print"/>
            <a:stretch>
              <a:fillRect/>
            </a:stretch>
          </p:blipFill>
          <p:spPr>
            <a:xfrm>
              <a:off x="3543299" y="5667755"/>
              <a:ext cx="224027" cy="254507"/>
            </a:xfrm>
            <a:prstGeom prst="rect">
              <a:avLst/>
            </a:prstGeom>
          </p:spPr>
        </p:pic>
        <p:pic>
          <p:nvPicPr>
            <p:cNvPr id="36" name="object 26"/>
            <p:cNvPicPr/>
            <p:nvPr/>
          </p:nvPicPr>
          <p:blipFill>
            <a:blip r:embed="rId15" cstate="print"/>
            <a:stretch>
              <a:fillRect/>
            </a:stretch>
          </p:blipFill>
          <p:spPr>
            <a:xfrm>
              <a:off x="3590543" y="5704332"/>
              <a:ext cx="128015" cy="179831"/>
            </a:xfrm>
            <a:prstGeom prst="rect">
              <a:avLst/>
            </a:prstGeom>
          </p:spPr>
        </p:pic>
        <p:sp>
          <p:nvSpPr>
            <p:cNvPr id="37" name="object 27"/>
            <p:cNvSpPr/>
            <p:nvPr/>
          </p:nvSpPr>
          <p:spPr>
            <a:xfrm>
              <a:off x="3543299" y="5667755"/>
              <a:ext cx="224154" cy="254635"/>
            </a:xfrm>
            <a:custGeom>
              <a:avLst/>
              <a:gdLst/>
              <a:ahLst/>
              <a:cxnLst/>
              <a:rect l="l" t="t" r="r" b="b"/>
              <a:pathLst>
                <a:path w="224154" h="254635">
                  <a:moveTo>
                    <a:pt x="112013" y="0"/>
                  </a:moveTo>
                  <a:lnTo>
                    <a:pt x="159130" y="8470"/>
                  </a:lnTo>
                  <a:lnTo>
                    <a:pt x="194437" y="33845"/>
                  </a:lnTo>
                  <a:lnTo>
                    <a:pt x="216408" y="73990"/>
                  </a:lnTo>
                  <a:lnTo>
                    <a:pt x="223774" y="126542"/>
                  </a:lnTo>
                  <a:lnTo>
                    <a:pt x="221869" y="154343"/>
                  </a:lnTo>
                  <a:lnTo>
                    <a:pt x="207010" y="200952"/>
                  </a:lnTo>
                  <a:lnTo>
                    <a:pt x="177673" y="234861"/>
                  </a:lnTo>
                  <a:lnTo>
                    <a:pt x="136651" y="252095"/>
                  </a:lnTo>
                  <a:lnTo>
                    <a:pt x="112013" y="254241"/>
                  </a:lnTo>
                  <a:lnTo>
                    <a:pt x="86995" y="252069"/>
                  </a:lnTo>
                  <a:lnTo>
                    <a:pt x="45720" y="234645"/>
                  </a:lnTo>
                  <a:lnTo>
                    <a:pt x="16510" y="200456"/>
                  </a:lnTo>
                  <a:lnTo>
                    <a:pt x="1777" y="154076"/>
                  </a:lnTo>
                  <a:lnTo>
                    <a:pt x="0" y="126542"/>
                  </a:lnTo>
                  <a:lnTo>
                    <a:pt x="1904" y="99809"/>
                  </a:lnTo>
                  <a:lnTo>
                    <a:pt x="17272" y="54165"/>
                  </a:lnTo>
                  <a:lnTo>
                    <a:pt x="47371" y="19824"/>
                  </a:lnTo>
                  <a:lnTo>
                    <a:pt x="88011" y="2197"/>
                  </a:lnTo>
                  <a:lnTo>
                    <a:pt x="112013" y="0"/>
                  </a:lnTo>
                  <a:close/>
                </a:path>
              </a:pathLst>
            </a:custGeom>
            <a:ln w="18288">
              <a:solidFill>
                <a:srgbClr val="FFFFFF"/>
              </a:solidFill>
            </a:ln>
          </p:spPr>
          <p:txBody>
            <a:bodyPr wrap="square" lIns="0" tIns="0" rIns="0" bIns="0" rtlCol="0"/>
            <a:lstStyle/>
            <a:p>
              <a:pPr>
                <a:defRPr/>
              </a:pPr>
              <a:endParaRPr>
                <a:solidFill>
                  <a:prstClr val="black"/>
                </a:solidFill>
                <a:latin typeface="Calibri"/>
              </a:endParaRPr>
            </a:p>
          </p:txBody>
        </p:sp>
        <p:pic>
          <p:nvPicPr>
            <p:cNvPr id="38" name="object 28"/>
            <p:cNvPicPr/>
            <p:nvPr/>
          </p:nvPicPr>
          <p:blipFill>
            <a:blip r:embed="rId16" cstate="print"/>
            <a:stretch>
              <a:fillRect/>
            </a:stretch>
          </p:blipFill>
          <p:spPr>
            <a:xfrm>
              <a:off x="4061460" y="5623560"/>
              <a:ext cx="303275" cy="339852"/>
            </a:xfrm>
            <a:prstGeom prst="rect">
              <a:avLst/>
            </a:prstGeom>
          </p:spPr>
        </p:pic>
        <p:pic>
          <p:nvPicPr>
            <p:cNvPr id="39" name="object 29"/>
            <p:cNvPicPr/>
            <p:nvPr/>
          </p:nvPicPr>
          <p:blipFill>
            <a:blip r:embed="rId17" cstate="print"/>
            <a:stretch>
              <a:fillRect/>
            </a:stretch>
          </p:blipFill>
          <p:spPr>
            <a:xfrm>
              <a:off x="4102607" y="5667755"/>
              <a:ext cx="222503" cy="254507"/>
            </a:xfrm>
            <a:prstGeom prst="rect">
              <a:avLst/>
            </a:prstGeom>
          </p:spPr>
        </p:pic>
        <p:pic>
          <p:nvPicPr>
            <p:cNvPr id="40" name="object 30"/>
            <p:cNvPicPr/>
            <p:nvPr/>
          </p:nvPicPr>
          <p:blipFill>
            <a:blip r:embed="rId18" cstate="print"/>
            <a:stretch>
              <a:fillRect/>
            </a:stretch>
          </p:blipFill>
          <p:spPr>
            <a:xfrm>
              <a:off x="4149851" y="5704332"/>
              <a:ext cx="128015" cy="179831"/>
            </a:xfrm>
            <a:prstGeom prst="rect">
              <a:avLst/>
            </a:prstGeom>
          </p:spPr>
        </p:pic>
        <p:sp>
          <p:nvSpPr>
            <p:cNvPr id="41" name="object 31"/>
            <p:cNvSpPr/>
            <p:nvPr/>
          </p:nvSpPr>
          <p:spPr>
            <a:xfrm>
              <a:off x="4102607" y="5667755"/>
              <a:ext cx="222250" cy="254635"/>
            </a:xfrm>
            <a:custGeom>
              <a:avLst/>
              <a:gdLst/>
              <a:ahLst/>
              <a:cxnLst/>
              <a:rect l="l" t="t" r="r" b="b"/>
              <a:pathLst>
                <a:path w="222250" h="254635">
                  <a:moveTo>
                    <a:pt x="111251" y="0"/>
                  </a:moveTo>
                  <a:lnTo>
                    <a:pt x="158114" y="8470"/>
                  </a:lnTo>
                  <a:lnTo>
                    <a:pt x="193166" y="33845"/>
                  </a:lnTo>
                  <a:lnTo>
                    <a:pt x="215011" y="73990"/>
                  </a:lnTo>
                  <a:lnTo>
                    <a:pt x="222250" y="126542"/>
                  </a:lnTo>
                  <a:lnTo>
                    <a:pt x="220471" y="154343"/>
                  </a:lnTo>
                  <a:lnTo>
                    <a:pt x="205612" y="200952"/>
                  </a:lnTo>
                  <a:lnTo>
                    <a:pt x="176402" y="234861"/>
                  </a:lnTo>
                  <a:lnTo>
                    <a:pt x="135762" y="252095"/>
                  </a:lnTo>
                  <a:lnTo>
                    <a:pt x="111251" y="254241"/>
                  </a:lnTo>
                  <a:lnTo>
                    <a:pt x="86359" y="252069"/>
                  </a:lnTo>
                  <a:lnTo>
                    <a:pt x="45338" y="234645"/>
                  </a:lnTo>
                  <a:lnTo>
                    <a:pt x="16382" y="200456"/>
                  </a:lnTo>
                  <a:lnTo>
                    <a:pt x="1777" y="154076"/>
                  </a:lnTo>
                  <a:lnTo>
                    <a:pt x="0" y="126542"/>
                  </a:lnTo>
                  <a:lnTo>
                    <a:pt x="1904" y="99809"/>
                  </a:lnTo>
                  <a:lnTo>
                    <a:pt x="17144" y="54165"/>
                  </a:lnTo>
                  <a:lnTo>
                    <a:pt x="46989" y="19824"/>
                  </a:lnTo>
                  <a:lnTo>
                    <a:pt x="87375" y="2197"/>
                  </a:lnTo>
                  <a:lnTo>
                    <a:pt x="111251" y="0"/>
                  </a:lnTo>
                  <a:close/>
                </a:path>
              </a:pathLst>
            </a:custGeom>
            <a:ln w="18288">
              <a:solidFill>
                <a:srgbClr val="FFFFFF"/>
              </a:solidFill>
            </a:ln>
          </p:spPr>
          <p:txBody>
            <a:bodyPr wrap="square" lIns="0" tIns="0" rIns="0" bIns="0" rtlCol="0"/>
            <a:lstStyle/>
            <a:p>
              <a:pPr>
                <a:defRPr/>
              </a:pPr>
              <a:endParaRPr>
                <a:solidFill>
                  <a:prstClr val="black"/>
                </a:solidFill>
                <a:latin typeface="Calibri"/>
              </a:endParaRPr>
            </a:p>
          </p:txBody>
        </p:sp>
        <p:pic>
          <p:nvPicPr>
            <p:cNvPr id="42" name="object 32"/>
            <p:cNvPicPr/>
            <p:nvPr/>
          </p:nvPicPr>
          <p:blipFill>
            <a:blip r:embed="rId19" cstate="print"/>
            <a:stretch>
              <a:fillRect/>
            </a:stretch>
          </p:blipFill>
          <p:spPr>
            <a:xfrm>
              <a:off x="5109972" y="5623560"/>
              <a:ext cx="303275" cy="339852"/>
            </a:xfrm>
            <a:prstGeom prst="rect">
              <a:avLst/>
            </a:prstGeom>
          </p:spPr>
        </p:pic>
        <p:pic>
          <p:nvPicPr>
            <p:cNvPr id="43" name="object 33"/>
            <p:cNvPicPr/>
            <p:nvPr/>
          </p:nvPicPr>
          <p:blipFill>
            <a:blip r:embed="rId20" cstate="print"/>
            <a:stretch>
              <a:fillRect/>
            </a:stretch>
          </p:blipFill>
          <p:spPr>
            <a:xfrm>
              <a:off x="5151119" y="5667755"/>
              <a:ext cx="222503" cy="254507"/>
            </a:xfrm>
            <a:prstGeom prst="rect">
              <a:avLst/>
            </a:prstGeom>
          </p:spPr>
        </p:pic>
        <p:pic>
          <p:nvPicPr>
            <p:cNvPr id="44" name="object 34"/>
            <p:cNvPicPr/>
            <p:nvPr/>
          </p:nvPicPr>
          <p:blipFill>
            <a:blip r:embed="rId21" cstate="print"/>
            <a:stretch>
              <a:fillRect/>
            </a:stretch>
          </p:blipFill>
          <p:spPr>
            <a:xfrm>
              <a:off x="5198363" y="5704332"/>
              <a:ext cx="128015" cy="179831"/>
            </a:xfrm>
            <a:prstGeom prst="rect">
              <a:avLst/>
            </a:prstGeom>
          </p:spPr>
        </p:pic>
        <p:sp>
          <p:nvSpPr>
            <p:cNvPr id="45" name="object 35"/>
            <p:cNvSpPr/>
            <p:nvPr/>
          </p:nvSpPr>
          <p:spPr>
            <a:xfrm>
              <a:off x="5151119" y="5667755"/>
              <a:ext cx="222885" cy="254635"/>
            </a:xfrm>
            <a:custGeom>
              <a:avLst/>
              <a:gdLst/>
              <a:ahLst/>
              <a:cxnLst/>
              <a:rect l="l" t="t" r="r" b="b"/>
              <a:pathLst>
                <a:path w="222885" h="254635">
                  <a:moveTo>
                    <a:pt x="111378" y="0"/>
                  </a:moveTo>
                  <a:lnTo>
                    <a:pt x="158241" y="8470"/>
                  </a:lnTo>
                  <a:lnTo>
                    <a:pt x="193293" y="33845"/>
                  </a:lnTo>
                  <a:lnTo>
                    <a:pt x="215137" y="73990"/>
                  </a:lnTo>
                  <a:lnTo>
                    <a:pt x="222376" y="126542"/>
                  </a:lnTo>
                  <a:lnTo>
                    <a:pt x="220471" y="154343"/>
                  </a:lnTo>
                  <a:lnTo>
                    <a:pt x="205739" y="200952"/>
                  </a:lnTo>
                  <a:lnTo>
                    <a:pt x="176529" y="234861"/>
                  </a:lnTo>
                  <a:lnTo>
                    <a:pt x="135762" y="252095"/>
                  </a:lnTo>
                  <a:lnTo>
                    <a:pt x="111378" y="254241"/>
                  </a:lnTo>
                  <a:lnTo>
                    <a:pt x="86487" y="252069"/>
                  </a:lnTo>
                  <a:lnTo>
                    <a:pt x="45465" y="234645"/>
                  </a:lnTo>
                  <a:lnTo>
                    <a:pt x="16509" y="200456"/>
                  </a:lnTo>
                  <a:lnTo>
                    <a:pt x="1904" y="154076"/>
                  </a:lnTo>
                  <a:lnTo>
                    <a:pt x="0" y="126542"/>
                  </a:lnTo>
                  <a:lnTo>
                    <a:pt x="1904" y="99809"/>
                  </a:lnTo>
                  <a:lnTo>
                    <a:pt x="17271" y="54165"/>
                  </a:lnTo>
                  <a:lnTo>
                    <a:pt x="47116" y="19824"/>
                  </a:lnTo>
                  <a:lnTo>
                    <a:pt x="87502" y="2197"/>
                  </a:lnTo>
                  <a:lnTo>
                    <a:pt x="111378" y="0"/>
                  </a:lnTo>
                  <a:close/>
                </a:path>
              </a:pathLst>
            </a:custGeom>
            <a:ln w="18288">
              <a:solidFill>
                <a:srgbClr val="FFFFFF"/>
              </a:solidFill>
            </a:ln>
          </p:spPr>
          <p:txBody>
            <a:bodyPr wrap="square" lIns="0" tIns="0" rIns="0" bIns="0" rtlCol="0"/>
            <a:lstStyle/>
            <a:p>
              <a:pPr>
                <a:defRPr/>
              </a:pPr>
              <a:endParaRPr>
                <a:solidFill>
                  <a:prstClr val="black"/>
                </a:solidFill>
                <a:latin typeface="Calibri"/>
              </a:endParaRPr>
            </a:p>
          </p:txBody>
        </p:sp>
        <p:sp>
          <p:nvSpPr>
            <p:cNvPr id="46" name="object 36"/>
            <p:cNvSpPr/>
            <p:nvPr/>
          </p:nvSpPr>
          <p:spPr>
            <a:xfrm>
              <a:off x="4544186" y="5943536"/>
              <a:ext cx="40005" cy="297815"/>
            </a:xfrm>
            <a:custGeom>
              <a:avLst/>
              <a:gdLst/>
              <a:ahLst/>
              <a:cxnLst/>
              <a:rect l="l" t="t" r="r" b="b"/>
              <a:pathLst>
                <a:path w="40004" h="297814">
                  <a:moveTo>
                    <a:pt x="19938" y="0"/>
                  </a:moveTo>
                  <a:lnTo>
                    <a:pt x="0" y="36169"/>
                  </a:lnTo>
                  <a:lnTo>
                    <a:pt x="0" y="276136"/>
                  </a:lnTo>
                  <a:lnTo>
                    <a:pt x="1524" y="284327"/>
                  </a:lnTo>
                  <a:lnTo>
                    <a:pt x="5841" y="291033"/>
                  </a:lnTo>
                  <a:lnTo>
                    <a:pt x="12191" y="295579"/>
                  </a:lnTo>
                  <a:lnTo>
                    <a:pt x="19938" y="297243"/>
                  </a:lnTo>
                  <a:lnTo>
                    <a:pt x="27686" y="295579"/>
                  </a:lnTo>
                  <a:lnTo>
                    <a:pt x="34036" y="291033"/>
                  </a:lnTo>
                  <a:lnTo>
                    <a:pt x="38353" y="284327"/>
                  </a:lnTo>
                  <a:lnTo>
                    <a:pt x="39877" y="276136"/>
                  </a:lnTo>
                  <a:lnTo>
                    <a:pt x="39877" y="36169"/>
                  </a:lnTo>
                  <a:lnTo>
                    <a:pt x="19938" y="0"/>
                  </a:lnTo>
                  <a:close/>
                </a:path>
              </a:pathLst>
            </a:custGeom>
            <a:solidFill>
              <a:srgbClr val="FF0000"/>
            </a:solidFill>
          </p:spPr>
          <p:txBody>
            <a:bodyPr wrap="square" lIns="0" tIns="0" rIns="0" bIns="0" rtlCol="0"/>
            <a:lstStyle/>
            <a:p>
              <a:pPr>
                <a:defRPr/>
              </a:pPr>
              <a:endParaRPr>
                <a:solidFill>
                  <a:prstClr val="black"/>
                </a:solidFill>
                <a:latin typeface="Calibri"/>
              </a:endParaRPr>
            </a:p>
          </p:txBody>
        </p:sp>
        <p:pic>
          <p:nvPicPr>
            <p:cNvPr id="47" name="object 37"/>
            <p:cNvPicPr/>
            <p:nvPr/>
          </p:nvPicPr>
          <p:blipFill>
            <a:blip r:embed="rId22" cstate="print"/>
            <a:stretch>
              <a:fillRect/>
            </a:stretch>
          </p:blipFill>
          <p:spPr>
            <a:xfrm>
              <a:off x="4474463" y="5859780"/>
              <a:ext cx="179324" cy="189483"/>
            </a:xfrm>
            <a:prstGeom prst="rect">
              <a:avLst/>
            </a:prstGeom>
          </p:spPr>
        </p:pic>
      </p:grpSp>
    </p:spTree>
    <p:extLst>
      <p:ext uri="{BB962C8B-B14F-4D97-AF65-F5344CB8AC3E}">
        <p14:creationId xmlns:p14="http://schemas.microsoft.com/office/powerpoint/2010/main" val="218249298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Classification</a:t>
            </a:r>
            <a:r>
              <a:rPr lang="en-US" sz="2000" b="1" dirty="0" smtClean="0">
                <a:latin typeface="Alexandria Black" pitchFamily="2" charset="-78"/>
                <a:cs typeface="Alexandria Black" pitchFamily="2" charset="-78"/>
              </a:rPr>
              <a:t>:</a:t>
            </a:r>
            <a:endParaRPr lang="en-US" sz="2000" b="1" dirty="0">
              <a:latin typeface="Alexandria Black" pitchFamily="2" charset="-78"/>
              <a:cs typeface="Alexandria Black"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4078037" cy="1207895"/>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Two </a:t>
            </a:r>
            <a:r>
              <a:rPr lang="en-US" altLang="en-US" sz="1600" dirty="0">
                <a:solidFill>
                  <a:prstClr val="black"/>
                </a:solidFill>
                <a:latin typeface="Alexandria" pitchFamily="2" charset="-78"/>
                <a:cs typeface="Alexandria" pitchFamily="2" charset="-78"/>
              </a:rPr>
              <a:t>or more inputs and one output (Data set)</a:t>
            </a:r>
          </a:p>
          <a:p>
            <a:pPr lvl="0" algn="justLow" eaLnBrk="0" fontAlgn="base" hangingPunct="0">
              <a:lnSpc>
                <a:spcPct val="150000"/>
              </a:lnSpc>
              <a:spcBef>
                <a:spcPct val="20000"/>
              </a:spcBef>
              <a:spcAft>
                <a:spcPct val="0"/>
              </a:spcAft>
              <a:buSzPct val="80000"/>
            </a:pPr>
            <a:endParaRPr lang="en-US" altLang="en-US" sz="1600" dirty="0" smtClean="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49" name="object 4"/>
          <p:cNvGrpSpPr/>
          <p:nvPr/>
        </p:nvGrpSpPr>
        <p:grpSpPr>
          <a:xfrm>
            <a:off x="5028067" y="2126183"/>
            <a:ext cx="6064265" cy="3803197"/>
            <a:chOff x="599609" y="1909629"/>
            <a:chExt cx="6961505" cy="4439920"/>
          </a:xfrm>
        </p:grpSpPr>
        <p:pic>
          <p:nvPicPr>
            <p:cNvPr id="50" name="object 5"/>
            <p:cNvPicPr/>
            <p:nvPr/>
          </p:nvPicPr>
          <p:blipFill>
            <a:blip r:embed="rId4" cstate="print"/>
            <a:stretch>
              <a:fillRect/>
            </a:stretch>
          </p:blipFill>
          <p:spPr>
            <a:xfrm>
              <a:off x="599609" y="1909629"/>
              <a:ext cx="6961124" cy="4439625"/>
            </a:xfrm>
            <a:prstGeom prst="rect">
              <a:avLst/>
            </a:prstGeom>
          </p:spPr>
        </p:pic>
        <p:pic>
          <p:nvPicPr>
            <p:cNvPr id="51" name="object 6"/>
            <p:cNvPicPr/>
            <p:nvPr/>
          </p:nvPicPr>
          <p:blipFill>
            <a:blip r:embed="rId5" cstate="print"/>
            <a:stretch>
              <a:fillRect/>
            </a:stretch>
          </p:blipFill>
          <p:spPr>
            <a:xfrm>
              <a:off x="5454395" y="2968752"/>
              <a:ext cx="332232" cy="344424"/>
            </a:xfrm>
            <a:prstGeom prst="rect">
              <a:avLst/>
            </a:prstGeom>
          </p:spPr>
        </p:pic>
        <p:sp>
          <p:nvSpPr>
            <p:cNvPr id="52" name="object 7"/>
            <p:cNvSpPr/>
            <p:nvPr/>
          </p:nvSpPr>
          <p:spPr>
            <a:xfrm>
              <a:off x="5455157" y="2969514"/>
              <a:ext cx="332105" cy="344170"/>
            </a:xfrm>
            <a:custGeom>
              <a:avLst/>
              <a:gdLst/>
              <a:ahLst/>
              <a:cxnLst/>
              <a:rect l="l" t="t" r="r" b="b"/>
              <a:pathLst>
                <a:path w="332104" h="344170">
                  <a:moveTo>
                    <a:pt x="9397" y="0"/>
                  </a:moveTo>
                  <a:lnTo>
                    <a:pt x="81914" y="253"/>
                  </a:lnTo>
                  <a:lnTo>
                    <a:pt x="162813" y="116459"/>
                  </a:lnTo>
                  <a:lnTo>
                    <a:pt x="251713" y="253"/>
                  </a:lnTo>
                  <a:lnTo>
                    <a:pt x="325881" y="253"/>
                  </a:lnTo>
                  <a:lnTo>
                    <a:pt x="199516" y="166877"/>
                  </a:lnTo>
                  <a:lnTo>
                    <a:pt x="332104" y="344043"/>
                  </a:lnTo>
                  <a:lnTo>
                    <a:pt x="255142" y="344043"/>
                  </a:lnTo>
                  <a:lnTo>
                    <a:pt x="160781" y="220345"/>
                  </a:lnTo>
                  <a:lnTo>
                    <a:pt x="73787" y="344043"/>
                  </a:lnTo>
                  <a:lnTo>
                    <a:pt x="0" y="344043"/>
                  </a:lnTo>
                  <a:lnTo>
                    <a:pt x="119379" y="165988"/>
                  </a:lnTo>
                  <a:lnTo>
                    <a:pt x="9397" y="0"/>
                  </a:lnTo>
                  <a:close/>
                </a:path>
              </a:pathLst>
            </a:custGeom>
            <a:ln w="10668">
              <a:solidFill>
                <a:srgbClr val="415EA7"/>
              </a:solidFill>
            </a:ln>
          </p:spPr>
          <p:txBody>
            <a:bodyPr wrap="square" lIns="0" tIns="0" rIns="0" bIns="0" rtlCol="0"/>
            <a:lstStyle/>
            <a:p>
              <a:pPr>
                <a:defRPr/>
              </a:pPr>
              <a:endParaRPr>
                <a:solidFill>
                  <a:prstClr val="black"/>
                </a:solidFill>
                <a:latin typeface="Calibri"/>
              </a:endParaRPr>
            </a:p>
          </p:txBody>
        </p:sp>
        <p:pic>
          <p:nvPicPr>
            <p:cNvPr id="53" name="object 8"/>
            <p:cNvPicPr/>
            <p:nvPr/>
          </p:nvPicPr>
          <p:blipFill>
            <a:blip r:embed="rId6" cstate="print"/>
            <a:stretch>
              <a:fillRect/>
            </a:stretch>
          </p:blipFill>
          <p:spPr>
            <a:xfrm>
              <a:off x="5279136" y="3502152"/>
              <a:ext cx="332232" cy="344424"/>
            </a:xfrm>
            <a:prstGeom prst="rect">
              <a:avLst/>
            </a:prstGeom>
          </p:spPr>
        </p:pic>
        <p:sp>
          <p:nvSpPr>
            <p:cNvPr id="54" name="object 9"/>
            <p:cNvSpPr/>
            <p:nvPr/>
          </p:nvSpPr>
          <p:spPr>
            <a:xfrm>
              <a:off x="5279898" y="3502914"/>
              <a:ext cx="332105" cy="344170"/>
            </a:xfrm>
            <a:custGeom>
              <a:avLst/>
              <a:gdLst/>
              <a:ahLst/>
              <a:cxnLst/>
              <a:rect l="l" t="t" r="r" b="b"/>
              <a:pathLst>
                <a:path w="332104" h="344170">
                  <a:moveTo>
                    <a:pt x="9398" y="0"/>
                  </a:moveTo>
                  <a:lnTo>
                    <a:pt x="81914" y="253"/>
                  </a:lnTo>
                  <a:lnTo>
                    <a:pt x="162813" y="116459"/>
                  </a:lnTo>
                  <a:lnTo>
                    <a:pt x="251840" y="253"/>
                  </a:lnTo>
                  <a:lnTo>
                    <a:pt x="325881" y="253"/>
                  </a:lnTo>
                  <a:lnTo>
                    <a:pt x="199516" y="166878"/>
                  </a:lnTo>
                  <a:lnTo>
                    <a:pt x="332104" y="344043"/>
                  </a:lnTo>
                  <a:lnTo>
                    <a:pt x="255142" y="344043"/>
                  </a:lnTo>
                  <a:lnTo>
                    <a:pt x="160781" y="220218"/>
                  </a:lnTo>
                  <a:lnTo>
                    <a:pt x="73787" y="344043"/>
                  </a:lnTo>
                  <a:lnTo>
                    <a:pt x="0" y="344043"/>
                  </a:lnTo>
                  <a:lnTo>
                    <a:pt x="119379" y="165988"/>
                  </a:lnTo>
                  <a:lnTo>
                    <a:pt x="9398" y="0"/>
                  </a:lnTo>
                  <a:close/>
                </a:path>
              </a:pathLst>
            </a:custGeom>
            <a:ln w="10668">
              <a:solidFill>
                <a:srgbClr val="415EA7"/>
              </a:solidFill>
            </a:ln>
          </p:spPr>
          <p:txBody>
            <a:bodyPr wrap="square" lIns="0" tIns="0" rIns="0" bIns="0" rtlCol="0"/>
            <a:lstStyle/>
            <a:p>
              <a:pPr>
                <a:defRPr/>
              </a:pPr>
              <a:endParaRPr>
                <a:solidFill>
                  <a:prstClr val="black"/>
                </a:solidFill>
                <a:latin typeface="Calibri"/>
              </a:endParaRPr>
            </a:p>
          </p:txBody>
        </p:sp>
        <p:pic>
          <p:nvPicPr>
            <p:cNvPr id="55" name="object 10"/>
            <p:cNvPicPr/>
            <p:nvPr/>
          </p:nvPicPr>
          <p:blipFill>
            <a:blip r:embed="rId7" cstate="print"/>
            <a:stretch>
              <a:fillRect/>
            </a:stretch>
          </p:blipFill>
          <p:spPr>
            <a:xfrm>
              <a:off x="3517392" y="3424428"/>
              <a:ext cx="330708" cy="344424"/>
            </a:xfrm>
            <a:prstGeom prst="rect">
              <a:avLst/>
            </a:prstGeom>
          </p:spPr>
        </p:pic>
        <p:sp>
          <p:nvSpPr>
            <p:cNvPr id="56" name="object 11"/>
            <p:cNvSpPr/>
            <p:nvPr/>
          </p:nvSpPr>
          <p:spPr>
            <a:xfrm>
              <a:off x="3518154" y="3425190"/>
              <a:ext cx="330835" cy="344170"/>
            </a:xfrm>
            <a:custGeom>
              <a:avLst/>
              <a:gdLst/>
              <a:ahLst/>
              <a:cxnLst/>
              <a:rect l="l" t="t" r="r" b="b"/>
              <a:pathLst>
                <a:path w="330835" h="344170">
                  <a:moveTo>
                    <a:pt x="9398" y="0"/>
                  </a:moveTo>
                  <a:lnTo>
                    <a:pt x="81534" y="254"/>
                  </a:lnTo>
                  <a:lnTo>
                    <a:pt x="162051" y="116459"/>
                  </a:lnTo>
                  <a:lnTo>
                    <a:pt x="250698" y="254"/>
                  </a:lnTo>
                  <a:lnTo>
                    <a:pt x="324358" y="254"/>
                  </a:lnTo>
                  <a:lnTo>
                    <a:pt x="198628" y="166877"/>
                  </a:lnTo>
                  <a:lnTo>
                    <a:pt x="330581" y="344043"/>
                  </a:lnTo>
                  <a:lnTo>
                    <a:pt x="253873" y="344043"/>
                  </a:lnTo>
                  <a:lnTo>
                    <a:pt x="160147" y="220345"/>
                  </a:lnTo>
                  <a:lnTo>
                    <a:pt x="73406" y="344043"/>
                  </a:lnTo>
                  <a:lnTo>
                    <a:pt x="0" y="344043"/>
                  </a:lnTo>
                  <a:lnTo>
                    <a:pt x="118872" y="165988"/>
                  </a:lnTo>
                  <a:lnTo>
                    <a:pt x="9398" y="0"/>
                  </a:lnTo>
                  <a:close/>
                </a:path>
              </a:pathLst>
            </a:custGeom>
            <a:ln w="10668">
              <a:solidFill>
                <a:srgbClr val="415EA7"/>
              </a:solidFill>
            </a:ln>
          </p:spPr>
          <p:txBody>
            <a:bodyPr wrap="square" lIns="0" tIns="0" rIns="0" bIns="0" rtlCol="0"/>
            <a:lstStyle/>
            <a:p>
              <a:pPr>
                <a:defRPr/>
              </a:pPr>
              <a:endParaRPr>
                <a:solidFill>
                  <a:prstClr val="black"/>
                </a:solidFill>
                <a:latin typeface="Calibri"/>
              </a:endParaRPr>
            </a:p>
          </p:txBody>
        </p:sp>
        <p:pic>
          <p:nvPicPr>
            <p:cNvPr id="57" name="object 12"/>
            <p:cNvPicPr/>
            <p:nvPr/>
          </p:nvPicPr>
          <p:blipFill>
            <a:blip r:embed="rId8" cstate="print"/>
            <a:stretch>
              <a:fillRect/>
            </a:stretch>
          </p:blipFill>
          <p:spPr>
            <a:xfrm>
              <a:off x="6505956" y="3044952"/>
              <a:ext cx="330707" cy="344424"/>
            </a:xfrm>
            <a:prstGeom prst="rect">
              <a:avLst/>
            </a:prstGeom>
          </p:spPr>
        </p:pic>
        <p:sp>
          <p:nvSpPr>
            <p:cNvPr id="58" name="object 13"/>
            <p:cNvSpPr/>
            <p:nvPr/>
          </p:nvSpPr>
          <p:spPr>
            <a:xfrm>
              <a:off x="6506718" y="3045714"/>
              <a:ext cx="330835" cy="344170"/>
            </a:xfrm>
            <a:custGeom>
              <a:avLst/>
              <a:gdLst/>
              <a:ahLst/>
              <a:cxnLst/>
              <a:rect l="l" t="t" r="r" b="b"/>
              <a:pathLst>
                <a:path w="330834" h="344170">
                  <a:moveTo>
                    <a:pt x="9525" y="0"/>
                  </a:moveTo>
                  <a:lnTo>
                    <a:pt x="81660" y="253"/>
                  </a:lnTo>
                  <a:lnTo>
                    <a:pt x="162178" y="116459"/>
                  </a:lnTo>
                  <a:lnTo>
                    <a:pt x="250698" y="253"/>
                  </a:lnTo>
                  <a:lnTo>
                    <a:pt x="324484" y="253"/>
                  </a:lnTo>
                  <a:lnTo>
                    <a:pt x="198754" y="166877"/>
                  </a:lnTo>
                  <a:lnTo>
                    <a:pt x="330707" y="344043"/>
                  </a:lnTo>
                  <a:lnTo>
                    <a:pt x="253873" y="344043"/>
                  </a:lnTo>
                  <a:lnTo>
                    <a:pt x="160147" y="220345"/>
                  </a:lnTo>
                  <a:lnTo>
                    <a:pt x="73532" y="344043"/>
                  </a:lnTo>
                  <a:lnTo>
                    <a:pt x="0" y="344043"/>
                  </a:lnTo>
                  <a:lnTo>
                    <a:pt x="118999" y="165988"/>
                  </a:lnTo>
                  <a:lnTo>
                    <a:pt x="9525" y="0"/>
                  </a:lnTo>
                  <a:close/>
                </a:path>
              </a:pathLst>
            </a:custGeom>
            <a:ln w="10668">
              <a:solidFill>
                <a:srgbClr val="415EA7"/>
              </a:solidFill>
            </a:ln>
          </p:spPr>
          <p:txBody>
            <a:bodyPr wrap="square" lIns="0" tIns="0" rIns="0" bIns="0" rtlCol="0"/>
            <a:lstStyle/>
            <a:p>
              <a:pPr>
                <a:defRPr/>
              </a:pPr>
              <a:endParaRPr>
                <a:solidFill>
                  <a:prstClr val="black"/>
                </a:solidFill>
                <a:latin typeface="Calibri"/>
              </a:endParaRPr>
            </a:p>
          </p:txBody>
        </p:sp>
        <p:pic>
          <p:nvPicPr>
            <p:cNvPr id="59" name="object 14"/>
            <p:cNvPicPr/>
            <p:nvPr/>
          </p:nvPicPr>
          <p:blipFill>
            <a:blip r:embed="rId9" cstate="print"/>
            <a:stretch>
              <a:fillRect/>
            </a:stretch>
          </p:blipFill>
          <p:spPr>
            <a:xfrm>
              <a:off x="5103875" y="2589276"/>
              <a:ext cx="332232" cy="344424"/>
            </a:xfrm>
            <a:prstGeom prst="rect">
              <a:avLst/>
            </a:prstGeom>
          </p:spPr>
        </p:pic>
        <p:sp>
          <p:nvSpPr>
            <p:cNvPr id="60" name="object 15"/>
            <p:cNvSpPr/>
            <p:nvPr/>
          </p:nvSpPr>
          <p:spPr>
            <a:xfrm>
              <a:off x="5104637" y="2590038"/>
              <a:ext cx="332105" cy="346075"/>
            </a:xfrm>
            <a:custGeom>
              <a:avLst/>
              <a:gdLst/>
              <a:ahLst/>
              <a:cxnLst/>
              <a:rect l="l" t="t" r="r" b="b"/>
              <a:pathLst>
                <a:path w="332104" h="346075">
                  <a:moveTo>
                    <a:pt x="9398" y="0"/>
                  </a:moveTo>
                  <a:lnTo>
                    <a:pt x="81914" y="253"/>
                  </a:lnTo>
                  <a:lnTo>
                    <a:pt x="162813" y="116966"/>
                  </a:lnTo>
                  <a:lnTo>
                    <a:pt x="251840" y="253"/>
                  </a:lnTo>
                  <a:lnTo>
                    <a:pt x="325882" y="253"/>
                  </a:lnTo>
                  <a:lnTo>
                    <a:pt x="199516" y="167639"/>
                  </a:lnTo>
                  <a:lnTo>
                    <a:pt x="332104" y="345566"/>
                  </a:lnTo>
                  <a:lnTo>
                    <a:pt x="255142" y="345566"/>
                  </a:lnTo>
                  <a:lnTo>
                    <a:pt x="160782" y="221361"/>
                  </a:lnTo>
                  <a:lnTo>
                    <a:pt x="73787" y="345566"/>
                  </a:lnTo>
                  <a:lnTo>
                    <a:pt x="0" y="345566"/>
                  </a:lnTo>
                  <a:lnTo>
                    <a:pt x="119379" y="166624"/>
                  </a:lnTo>
                  <a:lnTo>
                    <a:pt x="9398" y="0"/>
                  </a:lnTo>
                  <a:close/>
                </a:path>
              </a:pathLst>
            </a:custGeom>
            <a:ln w="10668">
              <a:solidFill>
                <a:srgbClr val="415EA7"/>
              </a:solidFill>
            </a:ln>
          </p:spPr>
          <p:txBody>
            <a:bodyPr wrap="square" lIns="0" tIns="0" rIns="0" bIns="0" rtlCol="0"/>
            <a:lstStyle/>
            <a:p>
              <a:pPr>
                <a:defRPr/>
              </a:pPr>
              <a:endParaRPr>
                <a:solidFill>
                  <a:prstClr val="black"/>
                </a:solidFill>
                <a:latin typeface="Calibri"/>
              </a:endParaRPr>
            </a:p>
          </p:txBody>
        </p:sp>
        <p:pic>
          <p:nvPicPr>
            <p:cNvPr id="61" name="object 16"/>
            <p:cNvPicPr/>
            <p:nvPr/>
          </p:nvPicPr>
          <p:blipFill>
            <a:blip r:embed="rId5" cstate="print"/>
            <a:stretch>
              <a:fillRect/>
            </a:stretch>
          </p:blipFill>
          <p:spPr>
            <a:xfrm>
              <a:off x="6380987" y="3771900"/>
              <a:ext cx="332232" cy="344424"/>
            </a:xfrm>
            <a:prstGeom prst="rect">
              <a:avLst/>
            </a:prstGeom>
          </p:spPr>
        </p:pic>
        <p:sp>
          <p:nvSpPr>
            <p:cNvPr id="62" name="object 17"/>
            <p:cNvSpPr/>
            <p:nvPr/>
          </p:nvSpPr>
          <p:spPr>
            <a:xfrm>
              <a:off x="6381749" y="3772661"/>
              <a:ext cx="332105" cy="344170"/>
            </a:xfrm>
            <a:custGeom>
              <a:avLst/>
              <a:gdLst/>
              <a:ahLst/>
              <a:cxnLst/>
              <a:rect l="l" t="t" r="r" b="b"/>
              <a:pathLst>
                <a:path w="332104" h="344170">
                  <a:moveTo>
                    <a:pt x="9398" y="0"/>
                  </a:moveTo>
                  <a:lnTo>
                    <a:pt x="81914" y="254"/>
                  </a:lnTo>
                  <a:lnTo>
                    <a:pt x="162814" y="116458"/>
                  </a:lnTo>
                  <a:lnTo>
                    <a:pt x="251714" y="254"/>
                  </a:lnTo>
                  <a:lnTo>
                    <a:pt x="325881" y="254"/>
                  </a:lnTo>
                  <a:lnTo>
                    <a:pt x="199517" y="166877"/>
                  </a:lnTo>
                  <a:lnTo>
                    <a:pt x="332104" y="344043"/>
                  </a:lnTo>
                  <a:lnTo>
                    <a:pt x="255143" y="344043"/>
                  </a:lnTo>
                  <a:lnTo>
                    <a:pt x="160781" y="220344"/>
                  </a:lnTo>
                  <a:lnTo>
                    <a:pt x="73787" y="344043"/>
                  </a:lnTo>
                  <a:lnTo>
                    <a:pt x="0" y="344043"/>
                  </a:lnTo>
                  <a:lnTo>
                    <a:pt x="119379" y="165988"/>
                  </a:lnTo>
                  <a:lnTo>
                    <a:pt x="9398" y="0"/>
                  </a:lnTo>
                  <a:close/>
                </a:path>
              </a:pathLst>
            </a:custGeom>
            <a:ln w="10668">
              <a:solidFill>
                <a:srgbClr val="415EA7"/>
              </a:solidFill>
            </a:ln>
          </p:spPr>
          <p:txBody>
            <a:bodyPr wrap="square" lIns="0" tIns="0" rIns="0" bIns="0" rtlCol="0"/>
            <a:lstStyle/>
            <a:p>
              <a:pPr>
                <a:defRPr/>
              </a:pPr>
              <a:endParaRPr>
                <a:solidFill>
                  <a:prstClr val="black"/>
                </a:solidFill>
                <a:latin typeface="Calibri"/>
              </a:endParaRPr>
            </a:p>
          </p:txBody>
        </p:sp>
        <p:pic>
          <p:nvPicPr>
            <p:cNvPr id="63" name="object 18"/>
            <p:cNvPicPr/>
            <p:nvPr/>
          </p:nvPicPr>
          <p:blipFill>
            <a:blip r:embed="rId10" cstate="print"/>
            <a:stretch>
              <a:fillRect/>
            </a:stretch>
          </p:blipFill>
          <p:spPr>
            <a:xfrm>
              <a:off x="5980175" y="2438400"/>
              <a:ext cx="330708" cy="344424"/>
            </a:xfrm>
            <a:prstGeom prst="rect">
              <a:avLst/>
            </a:prstGeom>
          </p:spPr>
        </p:pic>
        <p:sp>
          <p:nvSpPr>
            <p:cNvPr id="64" name="object 19"/>
            <p:cNvSpPr/>
            <p:nvPr/>
          </p:nvSpPr>
          <p:spPr>
            <a:xfrm>
              <a:off x="5980937" y="2439162"/>
              <a:ext cx="330835" cy="344170"/>
            </a:xfrm>
            <a:custGeom>
              <a:avLst/>
              <a:gdLst/>
              <a:ahLst/>
              <a:cxnLst/>
              <a:rect l="l" t="t" r="r" b="b"/>
              <a:pathLst>
                <a:path w="330835" h="344169">
                  <a:moveTo>
                    <a:pt x="9525" y="0"/>
                  </a:moveTo>
                  <a:lnTo>
                    <a:pt x="81661" y="253"/>
                  </a:lnTo>
                  <a:lnTo>
                    <a:pt x="162178" y="116459"/>
                  </a:lnTo>
                  <a:lnTo>
                    <a:pt x="250698" y="253"/>
                  </a:lnTo>
                  <a:lnTo>
                    <a:pt x="324485" y="253"/>
                  </a:lnTo>
                  <a:lnTo>
                    <a:pt x="198754" y="166877"/>
                  </a:lnTo>
                  <a:lnTo>
                    <a:pt x="330708" y="344042"/>
                  </a:lnTo>
                  <a:lnTo>
                    <a:pt x="254126" y="344042"/>
                  </a:lnTo>
                  <a:lnTo>
                    <a:pt x="160147" y="220345"/>
                  </a:lnTo>
                  <a:lnTo>
                    <a:pt x="73533" y="344042"/>
                  </a:lnTo>
                  <a:lnTo>
                    <a:pt x="0" y="344042"/>
                  </a:lnTo>
                  <a:lnTo>
                    <a:pt x="118999" y="165988"/>
                  </a:lnTo>
                  <a:lnTo>
                    <a:pt x="9525" y="0"/>
                  </a:lnTo>
                  <a:close/>
                </a:path>
              </a:pathLst>
            </a:custGeom>
            <a:ln w="10668">
              <a:solidFill>
                <a:srgbClr val="415EA7"/>
              </a:solidFill>
            </a:ln>
          </p:spPr>
          <p:txBody>
            <a:bodyPr wrap="square" lIns="0" tIns="0" rIns="0" bIns="0" rtlCol="0"/>
            <a:lstStyle/>
            <a:p>
              <a:pPr>
                <a:defRPr/>
              </a:pPr>
              <a:endParaRPr>
                <a:solidFill>
                  <a:prstClr val="black"/>
                </a:solidFill>
                <a:latin typeface="Calibri"/>
              </a:endParaRPr>
            </a:p>
          </p:txBody>
        </p:sp>
        <p:pic>
          <p:nvPicPr>
            <p:cNvPr id="65" name="object 20"/>
            <p:cNvPicPr/>
            <p:nvPr/>
          </p:nvPicPr>
          <p:blipFill>
            <a:blip r:embed="rId11" cstate="print"/>
            <a:stretch>
              <a:fillRect/>
            </a:stretch>
          </p:blipFill>
          <p:spPr>
            <a:xfrm>
              <a:off x="5804916" y="3878580"/>
              <a:ext cx="330708" cy="344424"/>
            </a:xfrm>
            <a:prstGeom prst="rect">
              <a:avLst/>
            </a:prstGeom>
          </p:spPr>
        </p:pic>
        <p:sp>
          <p:nvSpPr>
            <p:cNvPr id="66" name="object 21"/>
            <p:cNvSpPr/>
            <p:nvPr/>
          </p:nvSpPr>
          <p:spPr>
            <a:xfrm>
              <a:off x="5805677" y="3879342"/>
              <a:ext cx="330835" cy="346075"/>
            </a:xfrm>
            <a:custGeom>
              <a:avLst/>
              <a:gdLst/>
              <a:ahLst/>
              <a:cxnLst/>
              <a:rect l="l" t="t" r="r" b="b"/>
              <a:pathLst>
                <a:path w="330835" h="346075">
                  <a:moveTo>
                    <a:pt x="9525" y="0"/>
                  </a:moveTo>
                  <a:lnTo>
                    <a:pt x="81661" y="253"/>
                  </a:lnTo>
                  <a:lnTo>
                    <a:pt x="162179" y="116966"/>
                  </a:lnTo>
                  <a:lnTo>
                    <a:pt x="250698" y="253"/>
                  </a:lnTo>
                  <a:lnTo>
                    <a:pt x="324485" y="253"/>
                  </a:lnTo>
                  <a:lnTo>
                    <a:pt x="198755" y="167639"/>
                  </a:lnTo>
                  <a:lnTo>
                    <a:pt x="330708" y="345566"/>
                  </a:lnTo>
                  <a:lnTo>
                    <a:pt x="254126" y="345566"/>
                  </a:lnTo>
                  <a:lnTo>
                    <a:pt x="160147" y="221360"/>
                  </a:lnTo>
                  <a:lnTo>
                    <a:pt x="73533" y="345566"/>
                  </a:lnTo>
                  <a:lnTo>
                    <a:pt x="0" y="345566"/>
                  </a:lnTo>
                  <a:lnTo>
                    <a:pt x="118999" y="166623"/>
                  </a:lnTo>
                  <a:lnTo>
                    <a:pt x="9525" y="0"/>
                  </a:lnTo>
                  <a:close/>
                </a:path>
              </a:pathLst>
            </a:custGeom>
            <a:ln w="10666">
              <a:solidFill>
                <a:srgbClr val="415EA7"/>
              </a:solidFill>
            </a:ln>
          </p:spPr>
          <p:txBody>
            <a:bodyPr wrap="square" lIns="0" tIns="0" rIns="0" bIns="0" rtlCol="0"/>
            <a:lstStyle/>
            <a:p>
              <a:pPr>
                <a:defRPr/>
              </a:pPr>
              <a:endParaRPr>
                <a:solidFill>
                  <a:prstClr val="black"/>
                </a:solidFill>
                <a:latin typeface="Calibri"/>
              </a:endParaRPr>
            </a:p>
          </p:txBody>
        </p:sp>
        <p:pic>
          <p:nvPicPr>
            <p:cNvPr id="67" name="object 22"/>
            <p:cNvPicPr/>
            <p:nvPr/>
          </p:nvPicPr>
          <p:blipFill>
            <a:blip r:embed="rId12" cstate="print"/>
            <a:stretch>
              <a:fillRect/>
            </a:stretch>
          </p:blipFill>
          <p:spPr>
            <a:xfrm>
              <a:off x="5786627" y="3259836"/>
              <a:ext cx="539496" cy="495300"/>
            </a:xfrm>
            <a:prstGeom prst="rect">
              <a:avLst/>
            </a:prstGeom>
          </p:spPr>
        </p:pic>
        <p:pic>
          <p:nvPicPr>
            <p:cNvPr id="68" name="object 23"/>
            <p:cNvPicPr/>
            <p:nvPr/>
          </p:nvPicPr>
          <p:blipFill>
            <a:blip r:embed="rId13" cstate="print"/>
            <a:stretch>
              <a:fillRect/>
            </a:stretch>
          </p:blipFill>
          <p:spPr>
            <a:xfrm>
              <a:off x="5849112" y="3314700"/>
              <a:ext cx="419100" cy="391668"/>
            </a:xfrm>
            <a:prstGeom prst="rect">
              <a:avLst/>
            </a:prstGeom>
          </p:spPr>
        </p:pic>
        <p:pic>
          <p:nvPicPr>
            <p:cNvPr id="69" name="object 24"/>
            <p:cNvPicPr/>
            <p:nvPr/>
          </p:nvPicPr>
          <p:blipFill>
            <a:blip r:embed="rId14" cstate="print"/>
            <a:stretch>
              <a:fillRect/>
            </a:stretch>
          </p:blipFill>
          <p:spPr>
            <a:xfrm>
              <a:off x="5943599" y="3377184"/>
              <a:ext cx="230124" cy="266700"/>
            </a:xfrm>
            <a:prstGeom prst="rect">
              <a:avLst/>
            </a:prstGeom>
          </p:spPr>
        </p:pic>
        <p:sp>
          <p:nvSpPr>
            <p:cNvPr id="70" name="object 25"/>
            <p:cNvSpPr/>
            <p:nvPr/>
          </p:nvSpPr>
          <p:spPr>
            <a:xfrm>
              <a:off x="5849112" y="3314700"/>
              <a:ext cx="419100" cy="391795"/>
            </a:xfrm>
            <a:custGeom>
              <a:avLst/>
              <a:gdLst/>
              <a:ahLst/>
              <a:cxnLst/>
              <a:rect l="l" t="t" r="r" b="b"/>
              <a:pathLst>
                <a:path w="419100" h="391795">
                  <a:moveTo>
                    <a:pt x="209676" y="0"/>
                  </a:moveTo>
                  <a:lnTo>
                    <a:pt x="256539" y="3301"/>
                  </a:lnTo>
                  <a:lnTo>
                    <a:pt x="333628" y="29463"/>
                  </a:lnTo>
                  <a:lnTo>
                    <a:pt x="387858" y="80772"/>
                  </a:lnTo>
                  <a:lnTo>
                    <a:pt x="415289" y="152146"/>
                  </a:lnTo>
                  <a:lnTo>
                    <a:pt x="418846" y="195072"/>
                  </a:lnTo>
                  <a:lnTo>
                    <a:pt x="415289" y="237871"/>
                  </a:lnTo>
                  <a:lnTo>
                    <a:pt x="387223" y="309499"/>
                  </a:lnTo>
                  <a:lnTo>
                    <a:pt x="332232" y="361695"/>
                  </a:lnTo>
                  <a:lnTo>
                    <a:pt x="255650" y="388366"/>
                  </a:lnTo>
                  <a:lnTo>
                    <a:pt x="209676" y="391668"/>
                  </a:lnTo>
                  <a:lnTo>
                    <a:pt x="162687" y="388366"/>
                  </a:lnTo>
                  <a:lnTo>
                    <a:pt x="85471" y="361442"/>
                  </a:lnTo>
                  <a:lnTo>
                    <a:pt x="30987" y="308863"/>
                  </a:lnTo>
                  <a:lnTo>
                    <a:pt x="3428" y="237362"/>
                  </a:lnTo>
                  <a:lnTo>
                    <a:pt x="0" y="195072"/>
                  </a:lnTo>
                  <a:lnTo>
                    <a:pt x="3555" y="153797"/>
                  </a:lnTo>
                  <a:lnTo>
                    <a:pt x="32385" y="83438"/>
                  </a:lnTo>
                  <a:lnTo>
                    <a:pt x="88646" y="30607"/>
                  </a:lnTo>
                  <a:lnTo>
                    <a:pt x="164718" y="3428"/>
                  </a:lnTo>
                  <a:lnTo>
                    <a:pt x="209676" y="0"/>
                  </a:lnTo>
                  <a:close/>
                </a:path>
              </a:pathLst>
            </a:custGeom>
            <a:ln w="18288">
              <a:solidFill>
                <a:srgbClr val="FFFFFF"/>
              </a:solidFill>
            </a:ln>
          </p:spPr>
          <p:txBody>
            <a:bodyPr wrap="square" lIns="0" tIns="0" rIns="0" bIns="0" rtlCol="0"/>
            <a:lstStyle/>
            <a:p>
              <a:pPr>
                <a:defRPr/>
              </a:pPr>
              <a:endParaRPr>
                <a:solidFill>
                  <a:prstClr val="black"/>
                </a:solidFill>
                <a:latin typeface="Calibri"/>
              </a:endParaRPr>
            </a:p>
          </p:txBody>
        </p:sp>
        <p:pic>
          <p:nvPicPr>
            <p:cNvPr id="71" name="object 26"/>
            <p:cNvPicPr/>
            <p:nvPr/>
          </p:nvPicPr>
          <p:blipFill>
            <a:blip r:embed="rId15" cstate="print"/>
            <a:stretch>
              <a:fillRect/>
            </a:stretch>
          </p:blipFill>
          <p:spPr>
            <a:xfrm>
              <a:off x="2720339" y="3197352"/>
              <a:ext cx="539496" cy="496824"/>
            </a:xfrm>
            <a:prstGeom prst="rect">
              <a:avLst/>
            </a:prstGeom>
          </p:spPr>
        </p:pic>
        <p:pic>
          <p:nvPicPr>
            <p:cNvPr id="72" name="object 27"/>
            <p:cNvPicPr/>
            <p:nvPr/>
          </p:nvPicPr>
          <p:blipFill>
            <a:blip r:embed="rId16" cstate="print"/>
            <a:stretch>
              <a:fillRect/>
            </a:stretch>
          </p:blipFill>
          <p:spPr>
            <a:xfrm>
              <a:off x="2782823" y="3252216"/>
              <a:ext cx="419100" cy="391668"/>
            </a:xfrm>
            <a:prstGeom prst="rect">
              <a:avLst/>
            </a:prstGeom>
          </p:spPr>
        </p:pic>
        <p:pic>
          <p:nvPicPr>
            <p:cNvPr id="73" name="object 28"/>
            <p:cNvPicPr/>
            <p:nvPr/>
          </p:nvPicPr>
          <p:blipFill>
            <a:blip r:embed="rId17" cstate="print"/>
            <a:stretch>
              <a:fillRect/>
            </a:stretch>
          </p:blipFill>
          <p:spPr>
            <a:xfrm>
              <a:off x="2877311" y="3314700"/>
              <a:ext cx="230124" cy="266700"/>
            </a:xfrm>
            <a:prstGeom prst="rect">
              <a:avLst/>
            </a:prstGeom>
          </p:spPr>
        </p:pic>
        <p:sp>
          <p:nvSpPr>
            <p:cNvPr id="74" name="object 29"/>
            <p:cNvSpPr/>
            <p:nvPr/>
          </p:nvSpPr>
          <p:spPr>
            <a:xfrm>
              <a:off x="2782823" y="3252216"/>
              <a:ext cx="419100" cy="391795"/>
            </a:xfrm>
            <a:custGeom>
              <a:avLst/>
              <a:gdLst/>
              <a:ahLst/>
              <a:cxnLst/>
              <a:rect l="l" t="t" r="r" b="b"/>
              <a:pathLst>
                <a:path w="419100" h="391795">
                  <a:moveTo>
                    <a:pt x="209676" y="0"/>
                  </a:moveTo>
                  <a:lnTo>
                    <a:pt x="256539" y="3301"/>
                  </a:lnTo>
                  <a:lnTo>
                    <a:pt x="333628" y="29337"/>
                  </a:lnTo>
                  <a:lnTo>
                    <a:pt x="387984" y="80645"/>
                  </a:lnTo>
                  <a:lnTo>
                    <a:pt x="415417" y="152019"/>
                  </a:lnTo>
                  <a:lnTo>
                    <a:pt x="418845" y="194945"/>
                  </a:lnTo>
                  <a:lnTo>
                    <a:pt x="415289" y="237744"/>
                  </a:lnTo>
                  <a:lnTo>
                    <a:pt x="387350" y="309372"/>
                  </a:lnTo>
                  <a:lnTo>
                    <a:pt x="332358" y="361696"/>
                  </a:lnTo>
                  <a:lnTo>
                    <a:pt x="255650" y="388239"/>
                  </a:lnTo>
                  <a:lnTo>
                    <a:pt x="209676" y="391541"/>
                  </a:lnTo>
                  <a:lnTo>
                    <a:pt x="162687" y="388112"/>
                  </a:lnTo>
                  <a:lnTo>
                    <a:pt x="85470" y="361315"/>
                  </a:lnTo>
                  <a:lnTo>
                    <a:pt x="30987" y="308737"/>
                  </a:lnTo>
                  <a:lnTo>
                    <a:pt x="3428" y="237236"/>
                  </a:lnTo>
                  <a:lnTo>
                    <a:pt x="0" y="194945"/>
                  </a:lnTo>
                  <a:lnTo>
                    <a:pt x="3556" y="153797"/>
                  </a:lnTo>
                  <a:lnTo>
                    <a:pt x="32384" y="83438"/>
                  </a:lnTo>
                  <a:lnTo>
                    <a:pt x="88645" y="30480"/>
                  </a:lnTo>
                  <a:lnTo>
                    <a:pt x="164719" y="3429"/>
                  </a:lnTo>
                  <a:lnTo>
                    <a:pt x="209676" y="0"/>
                  </a:lnTo>
                  <a:close/>
                </a:path>
              </a:pathLst>
            </a:custGeom>
            <a:ln w="18288">
              <a:solidFill>
                <a:srgbClr val="FFFFFF"/>
              </a:solidFill>
            </a:ln>
          </p:spPr>
          <p:txBody>
            <a:bodyPr wrap="square" lIns="0" tIns="0" rIns="0" bIns="0" rtlCol="0"/>
            <a:lstStyle/>
            <a:p>
              <a:pPr>
                <a:defRPr/>
              </a:pPr>
              <a:endParaRPr>
                <a:solidFill>
                  <a:prstClr val="black"/>
                </a:solidFill>
                <a:latin typeface="Calibri"/>
              </a:endParaRPr>
            </a:p>
          </p:txBody>
        </p:sp>
        <p:pic>
          <p:nvPicPr>
            <p:cNvPr id="75" name="object 30"/>
            <p:cNvPicPr/>
            <p:nvPr/>
          </p:nvPicPr>
          <p:blipFill>
            <a:blip r:embed="rId18" cstate="print"/>
            <a:stretch>
              <a:fillRect/>
            </a:stretch>
          </p:blipFill>
          <p:spPr>
            <a:xfrm>
              <a:off x="2194560" y="3653027"/>
              <a:ext cx="539495" cy="495300"/>
            </a:xfrm>
            <a:prstGeom prst="rect">
              <a:avLst/>
            </a:prstGeom>
          </p:spPr>
        </p:pic>
        <p:pic>
          <p:nvPicPr>
            <p:cNvPr id="76" name="object 31"/>
            <p:cNvPicPr/>
            <p:nvPr/>
          </p:nvPicPr>
          <p:blipFill>
            <a:blip r:embed="rId16" cstate="print"/>
            <a:stretch>
              <a:fillRect/>
            </a:stretch>
          </p:blipFill>
          <p:spPr>
            <a:xfrm>
              <a:off x="2257044" y="3707892"/>
              <a:ext cx="419100" cy="391668"/>
            </a:xfrm>
            <a:prstGeom prst="rect">
              <a:avLst/>
            </a:prstGeom>
          </p:spPr>
        </p:pic>
        <p:pic>
          <p:nvPicPr>
            <p:cNvPr id="77" name="object 32"/>
            <p:cNvPicPr/>
            <p:nvPr/>
          </p:nvPicPr>
          <p:blipFill>
            <a:blip r:embed="rId19" cstate="print"/>
            <a:stretch>
              <a:fillRect/>
            </a:stretch>
          </p:blipFill>
          <p:spPr>
            <a:xfrm>
              <a:off x="2353055" y="3768852"/>
              <a:ext cx="228600" cy="268224"/>
            </a:xfrm>
            <a:prstGeom prst="rect">
              <a:avLst/>
            </a:prstGeom>
          </p:spPr>
        </p:pic>
        <p:sp>
          <p:nvSpPr>
            <p:cNvPr id="78" name="object 33"/>
            <p:cNvSpPr/>
            <p:nvPr/>
          </p:nvSpPr>
          <p:spPr>
            <a:xfrm>
              <a:off x="2257044" y="3707892"/>
              <a:ext cx="420370" cy="391795"/>
            </a:xfrm>
            <a:custGeom>
              <a:avLst/>
              <a:gdLst/>
              <a:ahLst/>
              <a:cxnLst/>
              <a:rect l="l" t="t" r="r" b="b"/>
              <a:pathLst>
                <a:path w="420369" h="391795">
                  <a:moveTo>
                    <a:pt x="210438" y="0"/>
                  </a:moveTo>
                  <a:lnTo>
                    <a:pt x="257429" y="3301"/>
                  </a:lnTo>
                  <a:lnTo>
                    <a:pt x="334772" y="29336"/>
                  </a:lnTo>
                  <a:lnTo>
                    <a:pt x="389381" y="80644"/>
                  </a:lnTo>
                  <a:lnTo>
                    <a:pt x="416941" y="152018"/>
                  </a:lnTo>
                  <a:lnTo>
                    <a:pt x="420369" y="194944"/>
                  </a:lnTo>
                  <a:lnTo>
                    <a:pt x="416813" y="237743"/>
                  </a:lnTo>
                  <a:lnTo>
                    <a:pt x="388747" y="309371"/>
                  </a:lnTo>
                  <a:lnTo>
                    <a:pt x="333501" y="361695"/>
                  </a:lnTo>
                  <a:lnTo>
                    <a:pt x="256667" y="388238"/>
                  </a:lnTo>
                  <a:lnTo>
                    <a:pt x="210438" y="391540"/>
                  </a:lnTo>
                  <a:lnTo>
                    <a:pt x="163322" y="388111"/>
                  </a:lnTo>
                  <a:lnTo>
                    <a:pt x="85851" y="361314"/>
                  </a:lnTo>
                  <a:lnTo>
                    <a:pt x="31114" y="308736"/>
                  </a:lnTo>
                  <a:lnTo>
                    <a:pt x="3429" y="237235"/>
                  </a:lnTo>
                  <a:lnTo>
                    <a:pt x="0" y="194944"/>
                  </a:lnTo>
                  <a:lnTo>
                    <a:pt x="3556" y="153669"/>
                  </a:lnTo>
                  <a:lnTo>
                    <a:pt x="32512" y="83438"/>
                  </a:lnTo>
                  <a:lnTo>
                    <a:pt x="89026" y="30479"/>
                  </a:lnTo>
                  <a:lnTo>
                    <a:pt x="165354" y="3428"/>
                  </a:lnTo>
                  <a:lnTo>
                    <a:pt x="210438" y="0"/>
                  </a:lnTo>
                  <a:close/>
                </a:path>
              </a:pathLst>
            </a:custGeom>
            <a:ln w="18288">
              <a:solidFill>
                <a:srgbClr val="FFFFFF"/>
              </a:solidFill>
            </a:ln>
          </p:spPr>
          <p:txBody>
            <a:bodyPr wrap="square" lIns="0" tIns="0" rIns="0" bIns="0" rtlCol="0"/>
            <a:lstStyle/>
            <a:p>
              <a:pPr>
                <a:defRPr/>
              </a:pPr>
              <a:endParaRPr>
                <a:solidFill>
                  <a:prstClr val="black"/>
                </a:solidFill>
                <a:latin typeface="Calibri"/>
              </a:endParaRPr>
            </a:p>
          </p:txBody>
        </p:sp>
        <p:pic>
          <p:nvPicPr>
            <p:cNvPr id="79" name="object 34"/>
            <p:cNvPicPr/>
            <p:nvPr/>
          </p:nvPicPr>
          <p:blipFill>
            <a:blip r:embed="rId20" cstate="print"/>
            <a:stretch>
              <a:fillRect/>
            </a:stretch>
          </p:blipFill>
          <p:spPr>
            <a:xfrm>
              <a:off x="4384548" y="3880104"/>
              <a:ext cx="539496" cy="496824"/>
            </a:xfrm>
            <a:prstGeom prst="rect">
              <a:avLst/>
            </a:prstGeom>
          </p:spPr>
        </p:pic>
        <p:pic>
          <p:nvPicPr>
            <p:cNvPr id="80" name="object 35"/>
            <p:cNvPicPr/>
            <p:nvPr/>
          </p:nvPicPr>
          <p:blipFill>
            <a:blip r:embed="rId21" cstate="print"/>
            <a:stretch>
              <a:fillRect/>
            </a:stretch>
          </p:blipFill>
          <p:spPr>
            <a:xfrm>
              <a:off x="4447031" y="3934968"/>
              <a:ext cx="419100" cy="391668"/>
            </a:xfrm>
            <a:prstGeom prst="rect">
              <a:avLst/>
            </a:prstGeom>
          </p:spPr>
        </p:pic>
        <p:pic>
          <p:nvPicPr>
            <p:cNvPr id="81" name="object 36"/>
            <p:cNvPicPr/>
            <p:nvPr/>
          </p:nvPicPr>
          <p:blipFill>
            <a:blip r:embed="rId22" cstate="print"/>
            <a:stretch>
              <a:fillRect/>
            </a:stretch>
          </p:blipFill>
          <p:spPr>
            <a:xfrm>
              <a:off x="4543043" y="3997452"/>
              <a:ext cx="228600" cy="266700"/>
            </a:xfrm>
            <a:prstGeom prst="rect">
              <a:avLst/>
            </a:prstGeom>
          </p:spPr>
        </p:pic>
        <p:sp>
          <p:nvSpPr>
            <p:cNvPr id="82" name="object 37"/>
            <p:cNvSpPr/>
            <p:nvPr/>
          </p:nvSpPr>
          <p:spPr>
            <a:xfrm>
              <a:off x="4447031" y="3934968"/>
              <a:ext cx="420370" cy="391795"/>
            </a:xfrm>
            <a:custGeom>
              <a:avLst/>
              <a:gdLst/>
              <a:ahLst/>
              <a:cxnLst/>
              <a:rect l="l" t="t" r="r" b="b"/>
              <a:pathLst>
                <a:path w="420370" h="391795">
                  <a:moveTo>
                    <a:pt x="210438" y="0"/>
                  </a:moveTo>
                  <a:lnTo>
                    <a:pt x="257428" y="3301"/>
                  </a:lnTo>
                  <a:lnTo>
                    <a:pt x="334771" y="29336"/>
                  </a:lnTo>
                  <a:lnTo>
                    <a:pt x="389381" y="80644"/>
                  </a:lnTo>
                  <a:lnTo>
                    <a:pt x="416940" y="152018"/>
                  </a:lnTo>
                  <a:lnTo>
                    <a:pt x="420369" y="194944"/>
                  </a:lnTo>
                  <a:lnTo>
                    <a:pt x="416813" y="237743"/>
                  </a:lnTo>
                  <a:lnTo>
                    <a:pt x="388746" y="309371"/>
                  </a:lnTo>
                  <a:lnTo>
                    <a:pt x="333501" y="361695"/>
                  </a:lnTo>
                  <a:lnTo>
                    <a:pt x="256666" y="388238"/>
                  </a:lnTo>
                  <a:lnTo>
                    <a:pt x="210438" y="391540"/>
                  </a:lnTo>
                  <a:lnTo>
                    <a:pt x="163321" y="388111"/>
                  </a:lnTo>
                  <a:lnTo>
                    <a:pt x="85725" y="361314"/>
                  </a:lnTo>
                  <a:lnTo>
                    <a:pt x="31114" y="308736"/>
                  </a:lnTo>
                  <a:lnTo>
                    <a:pt x="3428" y="237235"/>
                  </a:lnTo>
                  <a:lnTo>
                    <a:pt x="0" y="194944"/>
                  </a:lnTo>
                  <a:lnTo>
                    <a:pt x="3555" y="153669"/>
                  </a:lnTo>
                  <a:lnTo>
                    <a:pt x="32512" y="83438"/>
                  </a:lnTo>
                  <a:lnTo>
                    <a:pt x="89026" y="30479"/>
                  </a:lnTo>
                  <a:lnTo>
                    <a:pt x="165353" y="3428"/>
                  </a:lnTo>
                  <a:lnTo>
                    <a:pt x="210438" y="0"/>
                  </a:lnTo>
                  <a:close/>
                </a:path>
              </a:pathLst>
            </a:custGeom>
            <a:ln w="18288">
              <a:solidFill>
                <a:srgbClr val="FFFFFF"/>
              </a:solidFill>
            </a:ln>
          </p:spPr>
          <p:txBody>
            <a:bodyPr wrap="square" lIns="0" tIns="0" rIns="0" bIns="0" rtlCol="0"/>
            <a:lstStyle/>
            <a:p>
              <a:pPr>
                <a:defRPr/>
              </a:pPr>
              <a:endParaRPr>
                <a:solidFill>
                  <a:prstClr val="black"/>
                </a:solidFill>
                <a:latin typeface="Calibri"/>
              </a:endParaRPr>
            </a:p>
          </p:txBody>
        </p:sp>
        <p:pic>
          <p:nvPicPr>
            <p:cNvPr id="83" name="object 38"/>
            <p:cNvPicPr/>
            <p:nvPr/>
          </p:nvPicPr>
          <p:blipFill>
            <a:blip r:embed="rId23" cstate="print"/>
            <a:stretch>
              <a:fillRect/>
            </a:stretch>
          </p:blipFill>
          <p:spPr>
            <a:xfrm>
              <a:off x="3246120" y="3944111"/>
              <a:ext cx="539495" cy="495300"/>
            </a:xfrm>
            <a:prstGeom prst="rect">
              <a:avLst/>
            </a:prstGeom>
          </p:spPr>
        </p:pic>
        <p:pic>
          <p:nvPicPr>
            <p:cNvPr id="84" name="object 39"/>
            <p:cNvPicPr/>
            <p:nvPr/>
          </p:nvPicPr>
          <p:blipFill>
            <a:blip r:embed="rId24" cstate="print"/>
            <a:stretch>
              <a:fillRect/>
            </a:stretch>
          </p:blipFill>
          <p:spPr>
            <a:xfrm>
              <a:off x="3308604" y="3997452"/>
              <a:ext cx="419100" cy="391668"/>
            </a:xfrm>
            <a:prstGeom prst="rect">
              <a:avLst/>
            </a:prstGeom>
          </p:spPr>
        </p:pic>
        <p:pic>
          <p:nvPicPr>
            <p:cNvPr id="85" name="object 40"/>
            <p:cNvPicPr/>
            <p:nvPr/>
          </p:nvPicPr>
          <p:blipFill>
            <a:blip r:embed="rId25" cstate="print"/>
            <a:stretch>
              <a:fillRect/>
            </a:stretch>
          </p:blipFill>
          <p:spPr>
            <a:xfrm>
              <a:off x="3403092" y="4059936"/>
              <a:ext cx="230124" cy="266700"/>
            </a:xfrm>
            <a:prstGeom prst="rect">
              <a:avLst/>
            </a:prstGeom>
          </p:spPr>
        </p:pic>
        <p:sp>
          <p:nvSpPr>
            <p:cNvPr id="86" name="object 41"/>
            <p:cNvSpPr/>
            <p:nvPr/>
          </p:nvSpPr>
          <p:spPr>
            <a:xfrm>
              <a:off x="3308604" y="3997452"/>
              <a:ext cx="419100" cy="391795"/>
            </a:xfrm>
            <a:custGeom>
              <a:avLst/>
              <a:gdLst/>
              <a:ahLst/>
              <a:cxnLst/>
              <a:rect l="l" t="t" r="r" b="b"/>
              <a:pathLst>
                <a:path w="419100" h="391795">
                  <a:moveTo>
                    <a:pt x="209676" y="0"/>
                  </a:moveTo>
                  <a:lnTo>
                    <a:pt x="256540" y="3302"/>
                  </a:lnTo>
                  <a:lnTo>
                    <a:pt x="333629" y="29464"/>
                  </a:lnTo>
                  <a:lnTo>
                    <a:pt x="387985" y="80772"/>
                  </a:lnTo>
                  <a:lnTo>
                    <a:pt x="415417" y="152146"/>
                  </a:lnTo>
                  <a:lnTo>
                    <a:pt x="418846" y="195072"/>
                  </a:lnTo>
                  <a:lnTo>
                    <a:pt x="415290" y="237871"/>
                  </a:lnTo>
                  <a:lnTo>
                    <a:pt x="387350" y="309499"/>
                  </a:lnTo>
                  <a:lnTo>
                    <a:pt x="332359" y="361696"/>
                  </a:lnTo>
                  <a:lnTo>
                    <a:pt x="255650" y="388366"/>
                  </a:lnTo>
                  <a:lnTo>
                    <a:pt x="209676" y="391668"/>
                  </a:lnTo>
                  <a:lnTo>
                    <a:pt x="162687" y="388366"/>
                  </a:lnTo>
                  <a:lnTo>
                    <a:pt x="85471" y="361442"/>
                  </a:lnTo>
                  <a:lnTo>
                    <a:pt x="30987" y="308864"/>
                  </a:lnTo>
                  <a:lnTo>
                    <a:pt x="3429" y="237362"/>
                  </a:lnTo>
                  <a:lnTo>
                    <a:pt x="0" y="195072"/>
                  </a:lnTo>
                  <a:lnTo>
                    <a:pt x="3556" y="153797"/>
                  </a:lnTo>
                  <a:lnTo>
                    <a:pt x="32385" y="83439"/>
                  </a:lnTo>
                  <a:lnTo>
                    <a:pt x="88646" y="30606"/>
                  </a:lnTo>
                  <a:lnTo>
                    <a:pt x="164719" y="3429"/>
                  </a:lnTo>
                  <a:lnTo>
                    <a:pt x="209676" y="0"/>
                  </a:lnTo>
                  <a:close/>
                </a:path>
              </a:pathLst>
            </a:custGeom>
            <a:ln w="18288">
              <a:solidFill>
                <a:srgbClr val="FFFFFF"/>
              </a:solidFill>
            </a:ln>
          </p:spPr>
          <p:txBody>
            <a:bodyPr wrap="square" lIns="0" tIns="0" rIns="0" bIns="0" rtlCol="0"/>
            <a:lstStyle/>
            <a:p>
              <a:pPr>
                <a:defRPr/>
              </a:pPr>
              <a:endParaRPr>
                <a:solidFill>
                  <a:prstClr val="black"/>
                </a:solidFill>
                <a:latin typeface="Calibri"/>
              </a:endParaRPr>
            </a:p>
          </p:txBody>
        </p:sp>
        <p:pic>
          <p:nvPicPr>
            <p:cNvPr id="87" name="object 42"/>
            <p:cNvPicPr/>
            <p:nvPr/>
          </p:nvPicPr>
          <p:blipFill>
            <a:blip r:embed="rId26" cstate="print"/>
            <a:stretch>
              <a:fillRect/>
            </a:stretch>
          </p:blipFill>
          <p:spPr>
            <a:xfrm>
              <a:off x="3419855" y="2880360"/>
              <a:ext cx="539496" cy="496824"/>
            </a:xfrm>
            <a:prstGeom prst="rect">
              <a:avLst/>
            </a:prstGeom>
          </p:spPr>
        </p:pic>
        <p:pic>
          <p:nvPicPr>
            <p:cNvPr id="88" name="object 43"/>
            <p:cNvPicPr/>
            <p:nvPr/>
          </p:nvPicPr>
          <p:blipFill>
            <a:blip r:embed="rId27" cstate="print"/>
            <a:stretch>
              <a:fillRect/>
            </a:stretch>
          </p:blipFill>
          <p:spPr>
            <a:xfrm>
              <a:off x="3483864" y="2935224"/>
              <a:ext cx="419100" cy="391667"/>
            </a:xfrm>
            <a:prstGeom prst="rect">
              <a:avLst/>
            </a:prstGeom>
          </p:spPr>
        </p:pic>
        <p:pic>
          <p:nvPicPr>
            <p:cNvPr id="89" name="object 44"/>
            <p:cNvPicPr/>
            <p:nvPr/>
          </p:nvPicPr>
          <p:blipFill>
            <a:blip r:embed="rId28" cstate="print"/>
            <a:stretch>
              <a:fillRect/>
            </a:stretch>
          </p:blipFill>
          <p:spPr>
            <a:xfrm>
              <a:off x="3578351" y="2997708"/>
              <a:ext cx="230124" cy="266700"/>
            </a:xfrm>
            <a:prstGeom prst="rect">
              <a:avLst/>
            </a:prstGeom>
          </p:spPr>
        </p:pic>
        <p:sp>
          <p:nvSpPr>
            <p:cNvPr id="90" name="object 45"/>
            <p:cNvSpPr/>
            <p:nvPr/>
          </p:nvSpPr>
          <p:spPr>
            <a:xfrm>
              <a:off x="3483864" y="2935224"/>
              <a:ext cx="419100" cy="391795"/>
            </a:xfrm>
            <a:custGeom>
              <a:avLst/>
              <a:gdLst/>
              <a:ahLst/>
              <a:cxnLst/>
              <a:rect l="l" t="t" r="r" b="b"/>
              <a:pathLst>
                <a:path w="419100" h="391795">
                  <a:moveTo>
                    <a:pt x="209676" y="0"/>
                  </a:moveTo>
                  <a:lnTo>
                    <a:pt x="256539" y="3301"/>
                  </a:lnTo>
                  <a:lnTo>
                    <a:pt x="333628" y="29337"/>
                  </a:lnTo>
                  <a:lnTo>
                    <a:pt x="387985" y="80645"/>
                  </a:lnTo>
                  <a:lnTo>
                    <a:pt x="415416" y="152018"/>
                  </a:lnTo>
                  <a:lnTo>
                    <a:pt x="418846" y="194945"/>
                  </a:lnTo>
                  <a:lnTo>
                    <a:pt x="415289" y="237743"/>
                  </a:lnTo>
                  <a:lnTo>
                    <a:pt x="387350" y="309372"/>
                  </a:lnTo>
                  <a:lnTo>
                    <a:pt x="332359" y="361568"/>
                  </a:lnTo>
                  <a:lnTo>
                    <a:pt x="255650" y="388238"/>
                  </a:lnTo>
                  <a:lnTo>
                    <a:pt x="209676" y="391540"/>
                  </a:lnTo>
                  <a:lnTo>
                    <a:pt x="162687" y="388112"/>
                  </a:lnTo>
                  <a:lnTo>
                    <a:pt x="85471" y="361314"/>
                  </a:lnTo>
                  <a:lnTo>
                    <a:pt x="30987" y="308737"/>
                  </a:lnTo>
                  <a:lnTo>
                    <a:pt x="3428" y="237236"/>
                  </a:lnTo>
                  <a:lnTo>
                    <a:pt x="0" y="194945"/>
                  </a:lnTo>
                  <a:lnTo>
                    <a:pt x="3556" y="153670"/>
                  </a:lnTo>
                  <a:lnTo>
                    <a:pt x="32385" y="83312"/>
                  </a:lnTo>
                  <a:lnTo>
                    <a:pt x="88646" y="30479"/>
                  </a:lnTo>
                  <a:lnTo>
                    <a:pt x="164719" y="3428"/>
                  </a:lnTo>
                  <a:lnTo>
                    <a:pt x="209676" y="0"/>
                  </a:lnTo>
                  <a:close/>
                </a:path>
              </a:pathLst>
            </a:custGeom>
            <a:ln w="18288">
              <a:solidFill>
                <a:srgbClr val="FFFFFF"/>
              </a:solidFill>
            </a:ln>
          </p:spPr>
          <p:txBody>
            <a:bodyPr wrap="square" lIns="0" tIns="0" rIns="0" bIns="0" rtlCol="0"/>
            <a:lstStyle/>
            <a:p>
              <a:pPr>
                <a:defRPr/>
              </a:pPr>
              <a:endParaRPr>
                <a:solidFill>
                  <a:prstClr val="black"/>
                </a:solidFill>
                <a:latin typeface="Calibri"/>
              </a:endParaRPr>
            </a:p>
          </p:txBody>
        </p:sp>
        <p:pic>
          <p:nvPicPr>
            <p:cNvPr id="91" name="object 46"/>
            <p:cNvPicPr/>
            <p:nvPr/>
          </p:nvPicPr>
          <p:blipFill>
            <a:blip r:embed="rId29" cstate="print"/>
            <a:stretch>
              <a:fillRect/>
            </a:stretch>
          </p:blipFill>
          <p:spPr>
            <a:xfrm>
              <a:off x="3596639" y="4472940"/>
              <a:ext cx="539496" cy="496824"/>
            </a:xfrm>
            <a:prstGeom prst="rect">
              <a:avLst/>
            </a:prstGeom>
          </p:spPr>
        </p:pic>
        <p:pic>
          <p:nvPicPr>
            <p:cNvPr id="92" name="object 47"/>
            <p:cNvPicPr/>
            <p:nvPr/>
          </p:nvPicPr>
          <p:blipFill>
            <a:blip r:embed="rId30" cstate="print"/>
            <a:stretch>
              <a:fillRect/>
            </a:stretch>
          </p:blipFill>
          <p:spPr>
            <a:xfrm>
              <a:off x="3659123" y="4527804"/>
              <a:ext cx="419100" cy="391668"/>
            </a:xfrm>
            <a:prstGeom prst="rect">
              <a:avLst/>
            </a:prstGeom>
          </p:spPr>
        </p:pic>
        <p:pic>
          <p:nvPicPr>
            <p:cNvPr id="93" name="object 48"/>
            <p:cNvPicPr/>
            <p:nvPr/>
          </p:nvPicPr>
          <p:blipFill>
            <a:blip r:embed="rId31" cstate="print"/>
            <a:stretch>
              <a:fillRect/>
            </a:stretch>
          </p:blipFill>
          <p:spPr>
            <a:xfrm>
              <a:off x="3753611" y="4590288"/>
              <a:ext cx="230124" cy="266700"/>
            </a:xfrm>
            <a:prstGeom prst="rect">
              <a:avLst/>
            </a:prstGeom>
          </p:spPr>
        </p:pic>
        <p:sp>
          <p:nvSpPr>
            <p:cNvPr id="94" name="object 49"/>
            <p:cNvSpPr/>
            <p:nvPr/>
          </p:nvSpPr>
          <p:spPr>
            <a:xfrm>
              <a:off x="3659123" y="4527804"/>
              <a:ext cx="419100" cy="391795"/>
            </a:xfrm>
            <a:custGeom>
              <a:avLst/>
              <a:gdLst/>
              <a:ahLst/>
              <a:cxnLst/>
              <a:rect l="l" t="t" r="r" b="b"/>
              <a:pathLst>
                <a:path w="419100" h="391795">
                  <a:moveTo>
                    <a:pt x="209676" y="0"/>
                  </a:moveTo>
                  <a:lnTo>
                    <a:pt x="256539" y="3302"/>
                  </a:lnTo>
                  <a:lnTo>
                    <a:pt x="333628" y="29337"/>
                  </a:lnTo>
                  <a:lnTo>
                    <a:pt x="387985" y="80772"/>
                  </a:lnTo>
                  <a:lnTo>
                    <a:pt x="415416" y="152019"/>
                  </a:lnTo>
                  <a:lnTo>
                    <a:pt x="418846" y="194945"/>
                  </a:lnTo>
                  <a:lnTo>
                    <a:pt x="415289" y="237744"/>
                  </a:lnTo>
                  <a:lnTo>
                    <a:pt x="387350" y="309499"/>
                  </a:lnTo>
                  <a:lnTo>
                    <a:pt x="332359" y="361696"/>
                  </a:lnTo>
                  <a:lnTo>
                    <a:pt x="255650" y="388366"/>
                  </a:lnTo>
                  <a:lnTo>
                    <a:pt x="209676" y="391668"/>
                  </a:lnTo>
                  <a:lnTo>
                    <a:pt x="162687" y="388366"/>
                  </a:lnTo>
                  <a:lnTo>
                    <a:pt x="85471" y="361442"/>
                  </a:lnTo>
                  <a:lnTo>
                    <a:pt x="30987" y="308864"/>
                  </a:lnTo>
                  <a:lnTo>
                    <a:pt x="3428" y="237363"/>
                  </a:lnTo>
                  <a:lnTo>
                    <a:pt x="0" y="194945"/>
                  </a:lnTo>
                  <a:lnTo>
                    <a:pt x="3555" y="153797"/>
                  </a:lnTo>
                  <a:lnTo>
                    <a:pt x="32385" y="83439"/>
                  </a:lnTo>
                  <a:lnTo>
                    <a:pt x="88646" y="30607"/>
                  </a:lnTo>
                  <a:lnTo>
                    <a:pt x="164718" y="3429"/>
                  </a:lnTo>
                  <a:lnTo>
                    <a:pt x="209676" y="0"/>
                  </a:lnTo>
                  <a:close/>
                </a:path>
              </a:pathLst>
            </a:custGeom>
            <a:ln w="18288">
              <a:solidFill>
                <a:srgbClr val="FFFFFF"/>
              </a:solidFill>
            </a:ln>
          </p:spPr>
          <p:txBody>
            <a:bodyPr wrap="square" lIns="0" tIns="0" rIns="0" bIns="0" rtlCol="0"/>
            <a:lstStyle/>
            <a:p>
              <a:pPr>
                <a:defRPr/>
              </a:pPr>
              <a:endParaRPr>
                <a:solidFill>
                  <a:prstClr val="black"/>
                </a:solidFill>
                <a:latin typeface="Calibri"/>
              </a:endParaRPr>
            </a:p>
          </p:txBody>
        </p:sp>
        <p:pic>
          <p:nvPicPr>
            <p:cNvPr id="95" name="object 50"/>
            <p:cNvPicPr/>
            <p:nvPr/>
          </p:nvPicPr>
          <p:blipFill>
            <a:blip r:embed="rId32" cstate="print"/>
            <a:stretch>
              <a:fillRect/>
            </a:stretch>
          </p:blipFill>
          <p:spPr>
            <a:xfrm>
              <a:off x="5454395" y="4486655"/>
              <a:ext cx="332232" cy="345948"/>
            </a:xfrm>
            <a:prstGeom prst="rect">
              <a:avLst/>
            </a:prstGeom>
          </p:spPr>
        </p:pic>
        <p:sp>
          <p:nvSpPr>
            <p:cNvPr id="96" name="object 51"/>
            <p:cNvSpPr/>
            <p:nvPr/>
          </p:nvSpPr>
          <p:spPr>
            <a:xfrm>
              <a:off x="5455157" y="4487418"/>
              <a:ext cx="332105" cy="346075"/>
            </a:xfrm>
            <a:custGeom>
              <a:avLst/>
              <a:gdLst/>
              <a:ahLst/>
              <a:cxnLst/>
              <a:rect l="l" t="t" r="r" b="b"/>
              <a:pathLst>
                <a:path w="332104" h="346075">
                  <a:moveTo>
                    <a:pt x="9397" y="0"/>
                  </a:moveTo>
                  <a:lnTo>
                    <a:pt x="81914" y="253"/>
                  </a:lnTo>
                  <a:lnTo>
                    <a:pt x="162813" y="116966"/>
                  </a:lnTo>
                  <a:lnTo>
                    <a:pt x="251713" y="253"/>
                  </a:lnTo>
                  <a:lnTo>
                    <a:pt x="325881" y="253"/>
                  </a:lnTo>
                  <a:lnTo>
                    <a:pt x="199516" y="167639"/>
                  </a:lnTo>
                  <a:lnTo>
                    <a:pt x="332104" y="345566"/>
                  </a:lnTo>
                  <a:lnTo>
                    <a:pt x="255142" y="345566"/>
                  </a:lnTo>
                  <a:lnTo>
                    <a:pt x="160781" y="221233"/>
                  </a:lnTo>
                  <a:lnTo>
                    <a:pt x="73787" y="345566"/>
                  </a:lnTo>
                  <a:lnTo>
                    <a:pt x="0" y="345566"/>
                  </a:lnTo>
                  <a:lnTo>
                    <a:pt x="119379" y="166623"/>
                  </a:lnTo>
                  <a:lnTo>
                    <a:pt x="9397" y="0"/>
                  </a:lnTo>
                  <a:close/>
                </a:path>
              </a:pathLst>
            </a:custGeom>
            <a:ln w="10668">
              <a:solidFill>
                <a:srgbClr val="415EA7"/>
              </a:solidFill>
            </a:ln>
          </p:spPr>
          <p:txBody>
            <a:bodyPr wrap="square" lIns="0" tIns="0" rIns="0" bIns="0" rtlCol="0"/>
            <a:lstStyle/>
            <a:p>
              <a:pPr>
                <a:defRPr/>
              </a:pPr>
              <a:endParaRPr>
                <a:solidFill>
                  <a:prstClr val="black"/>
                </a:solidFill>
                <a:latin typeface="Calibri"/>
              </a:endParaRPr>
            </a:p>
          </p:txBody>
        </p:sp>
        <p:pic>
          <p:nvPicPr>
            <p:cNvPr id="97" name="object 52"/>
            <p:cNvPicPr/>
            <p:nvPr/>
          </p:nvPicPr>
          <p:blipFill>
            <a:blip r:embed="rId33" cstate="print"/>
            <a:stretch>
              <a:fillRect/>
            </a:stretch>
          </p:blipFill>
          <p:spPr>
            <a:xfrm>
              <a:off x="6505956" y="4715255"/>
              <a:ext cx="330707" cy="344424"/>
            </a:xfrm>
            <a:prstGeom prst="rect">
              <a:avLst/>
            </a:prstGeom>
          </p:spPr>
        </p:pic>
        <p:sp>
          <p:nvSpPr>
            <p:cNvPr id="98" name="object 53"/>
            <p:cNvSpPr/>
            <p:nvPr/>
          </p:nvSpPr>
          <p:spPr>
            <a:xfrm>
              <a:off x="6506718" y="4716018"/>
              <a:ext cx="330835" cy="344170"/>
            </a:xfrm>
            <a:custGeom>
              <a:avLst/>
              <a:gdLst/>
              <a:ahLst/>
              <a:cxnLst/>
              <a:rect l="l" t="t" r="r" b="b"/>
              <a:pathLst>
                <a:path w="330834" h="344170">
                  <a:moveTo>
                    <a:pt x="9525" y="0"/>
                  </a:moveTo>
                  <a:lnTo>
                    <a:pt x="81660" y="253"/>
                  </a:lnTo>
                  <a:lnTo>
                    <a:pt x="162178" y="116458"/>
                  </a:lnTo>
                  <a:lnTo>
                    <a:pt x="250698" y="253"/>
                  </a:lnTo>
                  <a:lnTo>
                    <a:pt x="324484" y="253"/>
                  </a:lnTo>
                  <a:lnTo>
                    <a:pt x="198754" y="166877"/>
                  </a:lnTo>
                  <a:lnTo>
                    <a:pt x="330707" y="344042"/>
                  </a:lnTo>
                  <a:lnTo>
                    <a:pt x="253873" y="344042"/>
                  </a:lnTo>
                  <a:lnTo>
                    <a:pt x="160147" y="220217"/>
                  </a:lnTo>
                  <a:lnTo>
                    <a:pt x="73532" y="344042"/>
                  </a:lnTo>
                  <a:lnTo>
                    <a:pt x="0" y="344042"/>
                  </a:lnTo>
                  <a:lnTo>
                    <a:pt x="118999" y="165988"/>
                  </a:lnTo>
                  <a:lnTo>
                    <a:pt x="9525" y="0"/>
                  </a:lnTo>
                  <a:close/>
                </a:path>
              </a:pathLst>
            </a:custGeom>
            <a:ln w="10668">
              <a:solidFill>
                <a:srgbClr val="415EA7"/>
              </a:solidFill>
            </a:ln>
          </p:spPr>
          <p:txBody>
            <a:bodyPr wrap="square" lIns="0" tIns="0" rIns="0" bIns="0" rtlCol="0"/>
            <a:lstStyle/>
            <a:p>
              <a:pPr>
                <a:defRPr/>
              </a:pPr>
              <a:endParaRPr>
                <a:solidFill>
                  <a:prstClr val="black"/>
                </a:solidFill>
                <a:latin typeface="Calibri"/>
              </a:endParaRPr>
            </a:p>
          </p:txBody>
        </p:sp>
        <p:pic>
          <p:nvPicPr>
            <p:cNvPr id="99" name="object 54"/>
            <p:cNvPicPr/>
            <p:nvPr/>
          </p:nvPicPr>
          <p:blipFill>
            <a:blip r:embed="rId34" cstate="print"/>
            <a:stretch>
              <a:fillRect/>
            </a:stretch>
          </p:blipFill>
          <p:spPr>
            <a:xfrm>
              <a:off x="2106167" y="4701540"/>
              <a:ext cx="541019" cy="495300"/>
            </a:xfrm>
            <a:prstGeom prst="rect">
              <a:avLst/>
            </a:prstGeom>
          </p:spPr>
        </p:pic>
        <p:pic>
          <p:nvPicPr>
            <p:cNvPr id="100" name="object 55"/>
            <p:cNvPicPr/>
            <p:nvPr/>
          </p:nvPicPr>
          <p:blipFill>
            <a:blip r:embed="rId35" cstate="print"/>
            <a:stretch>
              <a:fillRect/>
            </a:stretch>
          </p:blipFill>
          <p:spPr>
            <a:xfrm>
              <a:off x="2170175" y="4754880"/>
              <a:ext cx="419100" cy="393192"/>
            </a:xfrm>
            <a:prstGeom prst="rect">
              <a:avLst/>
            </a:prstGeom>
          </p:spPr>
        </p:pic>
        <p:pic>
          <p:nvPicPr>
            <p:cNvPr id="101" name="object 56"/>
            <p:cNvPicPr/>
            <p:nvPr/>
          </p:nvPicPr>
          <p:blipFill>
            <a:blip r:embed="rId36" cstate="print"/>
            <a:stretch>
              <a:fillRect/>
            </a:stretch>
          </p:blipFill>
          <p:spPr>
            <a:xfrm>
              <a:off x="2264664" y="4817364"/>
              <a:ext cx="230124" cy="268224"/>
            </a:xfrm>
            <a:prstGeom prst="rect">
              <a:avLst/>
            </a:prstGeom>
          </p:spPr>
        </p:pic>
        <p:sp>
          <p:nvSpPr>
            <p:cNvPr id="102" name="object 57"/>
            <p:cNvSpPr/>
            <p:nvPr/>
          </p:nvSpPr>
          <p:spPr>
            <a:xfrm>
              <a:off x="2170175" y="4754880"/>
              <a:ext cx="419100" cy="393700"/>
            </a:xfrm>
            <a:custGeom>
              <a:avLst/>
              <a:gdLst/>
              <a:ahLst/>
              <a:cxnLst/>
              <a:rect l="l" t="t" r="r" b="b"/>
              <a:pathLst>
                <a:path w="419100" h="393700">
                  <a:moveTo>
                    <a:pt x="209676" y="0"/>
                  </a:moveTo>
                  <a:lnTo>
                    <a:pt x="256540" y="3302"/>
                  </a:lnTo>
                  <a:lnTo>
                    <a:pt x="333629" y="29464"/>
                  </a:lnTo>
                  <a:lnTo>
                    <a:pt x="387985" y="81026"/>
                  </a:lnTo>
                  <a:lnTo>
                    <a:pt x="415417" y="152654"/>
                  </a:lnTo>
                  <a:lnTo>
                    <a:pt x="418846" y="195707"/>
                  </a:lnTo>
                  <a:lnTo>
                    <a:pt x="415290" y="238633"/>
                  </a:lnTo>
                  <a:lnTo>
                    <a:pt x="387350" y="310642"/>
                  </a:lnTo>
                  <a:lnTo>
                    <a:pt x="332359" y="363093"/>
                  </a:lnTo>
                  <a:lnTo>
                    <a:pt x="255650" y="389890"/>
                  </a:lnTo>
                  <a:lnTo>
                    <a:pt x="209676" y="393192"/>
                  </a:lnTo>
                  <a:lnTo>
                    <a:pt x="162687" y="389763"/>
                  </a:lnTo>
                  <a:lnTo>
                    <a:pt x="85471" y="362839"/>
                  </a:lnTo>
                  <a:lnTo>
                    <a:pt x="30987" y="310007"/>
                  </a:lnTo>
                  <a:lnTo>
                    <a:pt x="3429" y="238252"/>
                  </a:lnTo>
                  <a:lnTo>
                    <a:pt x="0" y="195707"/>
                  </a:lnTo>
                  <a:lnTo>
                    <a:pt x="3556" y="154305"/>
                  </a:lnTo>
                  <a:lnTo>
                    <a:pt x="32385" y="83820"/>
                  </a:lnTo>
                  <a:lnTo>
                    <a:pt x="88646" y="30734"/>
                  </a:lnTo>
                  <a:lnTo>
                    <a:pt x="164719" y="3429"/>
                  </a:lnTo>
                  <a:lnTo>
                    <a:pt x="209676" y="0"/>
                  </a:lnTo>
                  <a:close/>
                </a:path>
              </a:pathLst>
            </a:custGeom>
            <a:ln w="18288">
              <a:solidFill>
                <a:srgbClr val="FFFFFF"/>
              </a:solidFill>
            </a:ln>
          </p:spPr>
          <p:txBody>
            <a:bodyPr wrap="square" lIns="0" tIns="0" rIns="0" bIns="0" rtlCol="0"/>
            <a:lstStyle/>
            <a:p>
              <a:pPr>
                <a:defRPr/>
              </a:pPr>
              <a:endParaRPr>
                <a:solidFill>
                  <a:prstClr val="black"/>
                </a:solidFill>
                <a:latin typeface="Calibri"/>
              </a:endParaRPr>
            </a:p>
          </p:txBody>
        </p:sp>
        <p:pic>
          <p:nvPicPr>
            <p:cNvPr id="103" name="object 58"/>
            <p:cNvPicPr/>
            <p:nvPr/>
          </p:nvPicPr>
          <p:blipFill>
            <a:blip r:embed="rId37" cstate="print"/>
            <a:stretch>
              <a:fillRect/>
            </a:stretch>
          </p:blipFill>
          <p:spPr>
            <a:xfrm>
              <a:off x="4471416" y="4639055"/>
              <a:ext cx="539496" cy="495300"/>
            </a:xfrm>
            <a:prstGeom prst="rect">
              <a:avLst/>
            </a:prstGeom>
          </p:spPr>
        </p:pic>
        <p:pic>
          <p:nvPicPr>
            <p:cNvPr id="104" name="object 59"/>
            <p:cNvPicPr/>
            <p:nvPr/>
          </p:nvPicPr>
          <p:blipFill>
            <a:blip r:embed="rId38" cstate="print"/>
            <a:stretch>
              <a:fillRect/>
            </a:stretch>
          </p:blipFill>
          <p:spPr>
            <a:xfrm>
              <a:off x="4535424" y="4693920"/>
              <a:ext cx="419100" cy="391668"/>
            </a:xfrm>
            <a:prstGeom prst="rect">
              <a:avLst/>
            </a:prstGeom>
          </p:spPr>
        </p:pic>
        <p:pic>
          <p:nvPicPr>
            <p:cNvPr id="105" name="object 60"/>
            <p:cNvPicPr/>
            <p:nvPr/>
          </p:nvPicPr>
          <p:blipFill>
            <a:blip r:embed="rId39" cstate="print"/>
            <a:stretch>
              <a:fillRect/>
            </a:stretch>
          </p:blipFill>
          <p:spPr>
            <a:xfrm>
              <a:off x="4629912" y="4754880"/>
              <a:ext cx="230124" cy="268224"/>
            </a:xfrm>
            <a:prstGeom prst="rect">
              <a:avLst/>
            </a:prstGeom>
          </p:spPr>
        </p:pic>
        <p:sp>
          <p:nvSpPr>
            <p:cNvPr id="106" name="object 61"/>
            <p:cNvSpPr/>
            <p:nvPr/>
          </p:nvSpPr>
          <p:spPr>
            <a:xfrm>
              <a:off x="4535424" y="4693920"/>
              <a:ext cx="419100" cy="391795"/>
            </a:xfrm>
            <a:custGeom>
              <a:avLst/>
              <a:gdLst/>
              <a:ahLst/>
              <a:cxnLst/>
              <a:rect l="l" t="t" r="r" b="b"/>
              <a:pathLst>
                <a:path w="419100" h="391795">
                  <a:moveTo>
                    <a:pt x="209676" y="0"/>
                  </a:moveTo>
                  <a:lnTo>
                    <a:pt x="256539" y="3301"/>
                  </a:lnTo>
                  <a:lnTo>
                    <a:pt x="333628" y="29336"/>
                  </a:lnTo>
                  <a:lnTo>
                    <a:pt x="387858" y="80644"/>
                  </a:lnTo>
                  <a:lnTo>
                    <a:pt x="415289" y="152018"/>
                  </a:lnTo>
                  <a:lnTo>
                    <a:pt x="418846" y="194944"/>
                  </a:lnTo>
                  <a:lnTo>
                    <a:pt x="415289" y="237743"/>
                  </a:lnTo>
                  <a:lnTo>
                    <a:pt x="387350" y="309371"/>
                  </a:lnTo>
                  <a:lnTo>
                    <a:pt x="332359" y="361695"/>
                  </a:lnTo>
                  <a:lnTo>
                    <a:pt x="255650" y="388238"/>
                  </a:lnTo>
                  <a:lnTo>
                    <a:pt x="209676" y="391540"/>
                  </a:lnTo>
                  <a:lnTo>
                    <a:pt x="162687" y="388111"/>
                  </a:lnTo>
                  <a:lnTo>
                    <a:pt x="85471" y="361314"/>
                  </a:lnTo>
                  <a:lnTo>
                    <a:pt x="30987" y="308736"/>
                  </a:lnTo>
                  <a:lnTo>
                    <a:pt x="3428" y="237235"/>
                  </a:lnTo>
                  <a:lnTo>
                    <a:pt x="0" y="194944"/>
                  </a:lnTo>
                  <a:lnTo>
                    <a:pt x="3555" y="153669"/>
                  </a:lnTo>
                  <a:lnTo>
                    <a:pt x="32385" y="83438"/>
                  </a:lnTo>
                  <a:lnTo>
                    <a:pt x="88646" y="30479"/>
                  </a:lnTo>
                  <a:lnTo>
                    <a:pt x="164718" y="3428"/>
                  </a:lnTo>
                  <a:lnTo>
                    <a:pt x="209676" y="0"/>
                  </a:lnTo>
                  <a:close/>
                </a:path>
              </a:pathLst>
            </a:custGeom>
            <a:ln w="18288">
              <a:solidFill>
                <a:srgbClr val="FFFFFF"/>
              </a:solidFill>
            </a:ln>
          </p:spPr>
          <p:txBody>
            <a:bodyPr wrap="square" lIns="0" tIns="0" rIns="0" bIns="0" rtlCol="0"/>
            <a:lstStyle/>
            <a:p>
              <a:pPr>
                <a:defRPr/>
              </a:pPr>
              <a:endParaRPr>
                <a:solidFill>
                  <a:prstClr val="black"/>
                </a:solidFill>
                <a:latin typeface="Calibri"/>
              </a:endParaRPr>
            </a:p>
          </p:txBody>
        </p:sp>
        <p:pic>
          <p:nvPicPr>
            <p:cNvPr id="107" name="object 62"/>
            <p:cNvPicPr/>
            <p:nvPr/>
          </p:nvPicPr>
          <p:blipFill>
            <a:blip r:embed="rId40" cstate="print"/>
            <a:stretch>
              <a:fillRect/>
            </a:stretch>
          </p:blipFill>
          <p:spPr>
            <a:xfrm>
              <a:off x="4133087" y="3183636"/>
              <a:ext cx="539496" cy="496824"/>
            </a:xfrm>
            <a:prstGeom prst="rect">
              <a:avLst/>
            </a:prstGeom>
          </p:spPr>
        </p:pic>
        <p:pic>
          <p:nvPicPr>
            <p:cNvPr id="108" name="object 63"/>
            <p:cNvPicPr/>
            <p:nvPr/>
          </p:nvPicPr>
          <p:blipFill>
            <a:blip r:embed="rId41" cstate="print"/>
            <a:stretch>
              <a:fillRect/>
            </a:stretch>
          </p:blipFill>
          <p:spPr>
            <a:xfrm>
              <a:off x="4195572" y="3238500"/>
              <a:ext cx="419100" cy="391668"/>
            </a:xfrm>
            <a:prstGeom prst="rect">
              <a:avLst/>
            </a:prstGeom>
          </p:spPr>
        </p:pic>
        <p:pic>
          <p:nvPicPr>
            <p:cNvPr id="109" name="object 64"/>
            <p:cNvPicPr/>
            <p:nvPr/>
          </p:nvPicPr>
          <p:blipFill>
            <a:blip r:embed="rId42" cstate="print"/>
            <a:stretch>
              <a:fillRect/>
            </a:stretch>
          </p:blipFill>
          <p:spPr>
            <a:xfrm>
              <a:off x="4290060" y="3300984"/>
              <a:ext cx="228600" cy="266700"/>
            </a:xfrm>
            <a:prstGeom prst="rect">
              <a:avLst/>
            </a:prstGeom>
          </p:spPr>
        </p:pic>
        <p:sp>
          <p:nvSpPr>
            <p:cNvPr id="110" name="object 65"/>
            <p:cNvSpPr/>
            <p:nvPr/>
          </p:nvSpPr>
          <p:spPr>
            <a:xfrm>
              <a:off x="4195572" y="3238500"/>
              <a:ext cx="419100" cy="391795"/>
            </a:xfrm>
            <a:custGeom>
              <a:avLst/>
              <a:gdLst/>
              <a:ahLst/>
              <a:cxnLst/>
              <a:rect l="l" t="t" r="r" b="b"/>
              <a:pathLst>
                <a:path w="419100" h="391795">
                  <a:moveTo>
                    <a:pt x="209676" y="0"/>
                  </a:moveTo>
                  <a:lnTo>
                    <a:pt x="256539" y="3301"/>
                  </a:lnTo>
                  <a:lnTo>
                    <a:pt x="333628" y="29337"/>
                  </a:lnTo>
                  <a:lnTo>
                    <a:pt x="387985" y="80645"/>
                  </a:lnTo>
                  <a:lnTo>
                    <a:pt x="415416" y="152019"/>
                  </a:lnTo>
                  <a:lnTo>
                    <a:pt x="418845" y="194945"/>
                  </a:lnTo>
                  <a:lnTo>
                    <a:pt x="415289" y="237744"/>
                  </a:lnTo>
                  <a:lnTo>
                    <a:pt x="387350" y="309372"/>
                  </a:lnTo>
                  <a:lnTo>
                    <a:pt x="332358" y="361569"/>
                  </a:lnTo>
                  <a:lnTo>
                    <a:pt x="255650" y="388238"/>
                  </a:lnTo>
                  <a:lnTo>
                    <a:pt x="209676" y="391541"/>
                  </a:lnTo>
                  <a:lnTo>
                    <a:pt x="162687" y="388112"/>
                  </a:lnTo>
                  <a:lnTo>
                    <a:pt x="85470" y="361314"/>
                  </a:lnTo>
                  <a:lnTo>
                    <a:pt x="30987" y="308737"/>
                  </a:lnTo>
                  <a:lnTo>
                    <a:pt x="3428" y="237236"/>
                  </a:lnTo>
                  <a:lnTo>
                    <a:pt x="0" y="194945"/>
                  </a:lnTo>
                  <a:lnTo>
                    <a:pt x="3555" y="153670"/>
                  </a:lnTo>
                  <a:lnTo>
                    <a:pt x="32385" y="83312"/>
                  </a:lnTo>
                  <a:lnTo>
                    <a:pt x="88645" y="30479"/>
                  </a:lnTo>
                  <a:lnTo>
                    <a:pt x="164718" y="3428"/>
                  </a:lnTo>
                  <a:lnTo>
                    <a:pt x="209676" y="0"/>
                  </a:lnTo>
                  <a:close/>
                </a:path>
              </a:pathLst>
            </a:custGeom>
            <a:ln w="18288">
              <a:solidFill>
                <a:srgbClr val="FFFFFF"/>
              </a:solidFill>
            </a:ln>
          </p:spPr>
          <p:txBody>
            <a:bodyPr wrap="square" lIns="0" tIns="0" rIns="0" bIns="0" rtlCol="0"/>
            <a:lstStyle/>
            <a:p>
              <a:pPr>
                <a:defRPr/>
              </a:pPr>
              <a:endParaRPr>
                <a:solidFill>
                  <a:prstClr val="black"/>
                </a:solidFill>
                <a:latin typeface="Calibri"/>
              </a:endParaRPr>
            </a:p>
          </p:txBody>
        </p:sp>
        <p:sp>
          <p:nvSpPr>
            <p:cNvPr id="111" name="object 66"/>
            <p:cNvSpPr/>
            <p:nvPr/>
          </p:nvSpPr>
          <p:spPr>
            <a:xfrm>
              <a:off x="4309110" y="2116074"/>
              <a:ext cx="1226820" cy="3262629"/>
            </a:xfrm>
            <a:custGeom>
              <a:avLst/>
              <a:gdLst/>
              <a:ahLst/>
              <a:cxnLst/>
              <a:rect l="l" t="t" r="r" b="b"/>
              <a:pathLst>
                <a:path w="1226820" h="3262629">
                  <a:moveTo>
                    <a:pt x="0" y="0"/>
                  </a:moveTo>
                  <a:lnTo>
                    <a:pt x="1226565" y="3262376"/>
                  </a:lnTo>
                </a:path>
              </a:pathLst>
            </a:custGeom>
            <a:ln w="28956">
              <a:solidFill>
                <a:srgbClr val="FF0000"/>
              </a:solidFill>
            </a:ln>
          </p:spPr>
          <p:txBody>
            <a:bodyPr wrap="square" lIns="0" tIns="0" rIns="0" bIns="0" rtlCol="0"/>
            <a:lstStyle/>
            <a:p>
              <a:pPr>
                <a:defRPr/>
              </a:pPr>
              <a:endParaRPr>
                <a:solidFill>
                  <a:prstClr val="black"/>
                </a:solidFill>
                <a:latin typeface="Calibri"/>
              </a:endParaRPr>
            </a:p>
          </p:txBody>
        </p:sp>
        <p:sp>
          <p:nvSpPr>
            <p:cNvPr id="112" name="object 67"/>
            <p:cNvSpPr/>
            <p:nvPr/>
          </p:nvSpPr>
          <p:spPr>
            <a:xfrm>
              <a:off x="1417319" y="3936492"/>
              <a:ext cx="525145" cy="152400"/>
            </a:xfrm>
            <a:custGeom>
              <a:avLst/>
              <a:gdLst/>
              <a:ahLst/>
              <a:cxnLst/>
              <a:rect l="l" t="t" r="r" b="b"/>
              <a:pathLst>
                <a:path w="525144" h="152400">
                  <a:moveTo>
                    <a:pt x="437006" y="0"/>
                  </a:moveTo>
                  <a:lnTo>
                    <a:pt x="437006" y="38099"/>
                  </a:lnTo>
                  <a:lnTo>
                    <a:pt x="0" y="38099"/>
                  </a:lnTo>
                  <a:lnTo>
                    <a:pt x="0" y="114299"/>
                  </a:lnTo>
                  <a:lnTo>
                    <a:pt x="437006" y="114299"/>
                  </a:lnTo>
                  <a:lnTo>
                    <a:pt x="437006" y="152399"/>
                  </a:lnTo>
                  <a:lnTo>
                    <a:pt x="525144" y="76199"/>
                  </a:lnTo>
                  <a:lnTo>
                    <a:pt x="437006" y="0"/>
                  </a:lnTo>
                  <a:close/>
                </a:path>
              </a:pathLst>
            </a:custGeom>
            <a:solidFill>
              <a:srgbClr val="4866AC"/>
            </a:solidFill>
          </p:spPr>
          <p:txBody>
            <a:bodyPr wrap="square" lIns="0" tIns="0" rIns="0" bIns="0" rtlCol="0"/>
            <a:lstStyle/>
            <a:p>
              <a:pPr>
                <a:defRPr/>
              </a:pPr>
              <a:endParaRPr>
                <a:solidFill>
                  <a:prstClr val="black"/>
                </a:solidFill>
                <a:latin typeface="Calibri"/>
              </a:endParaRPr>
            </a:p>
          </p:txBody>
        </p:sp>
        <p:sp>
          <p:nvSpPr>
            <p:cNvPr id="113" name="object 68"/>
            <p:cNvSpPr/>
            <p:nvPr/>
          </p:nvSpPr>
          <p:spPr>
            <a:xfrm>
              <a:off x="1418081" y="3937254"/>
              <a:ext cx="525145" cy="152400"/>
            </a:xfrm>
            <a:custGeom>
              <a:avLst/>
              <a:gdLst/>
              <a:ahLst/>
              <a:cxnLst/>
              <a:rect l="l" t="t" r="r" b="b"/>
              <a:pathLst>
                <a:path w="525144" h="152400">
                  <a:moveTo>
                    <a:pt x="0" y="38100"/>
                  </a:moveTo>
                  <a:lnTo>
                    <a:pt x="437006" y="38100"/>
                  </a:lnTo>
                  <a:lnTo>
                    <a:pt x="437006" y="0"/>
                  </a:lnTo>
                  <a:lnTo>
                    <a:pt x="525144" y="76200"/>
                  </a:lnTo>
                  <a:lnTo>
                    <a:pt x="437006" y="152400"/>
                  </a:lnTo>
                  <a:lnTo>
                    <a:pt x="437006" y="114300"/>
                  </a:lnTo>
                  <a:lnTo>
                    <a:pt x="0" y="114300"/>
                  </a:lnTo>
                  <a:lnTo>
                    <a:pt x="0" y="38100"/>
                  </a:lnTo>
                  <a:close/>
                </a:path>
              </a:pathLst>
            </a:custGeom>
            <a:ln w="19812">
              <a:solidFill>
                <a:srgbClr val="34477B"/>
              </a:solidFill>
            </a:ln>
          </p:spPr>
          <p:txBody>
            <a:bodyPr wrap="square" lIns="0" tIns="0" rIns="0" bIns="0" rtlCol="0"/>
            <a:lstStyle/>
            <a:p>
              <a:pPr>
                <a:defRPr/>
              </a:pPr>
              <a:endParaRPr>
                <a:solidFill>
                  <a:prstClr val="black"/>
                </a:solidFill>
                <a:latin typeface="Calibri"/>
              </a:endParaRPr>
            </a:p>
          </p:txBody>
        </p:sp>
        <p:sp>
          <p:nvSpPr>
            <p:cNvPr id="114" name="object 69"/>
            <p:cNvSpPr/>
            <p:nvPr/>
          </p:nvSpPr>
          <p:spPr>
            <a:xfrm>
              <a:off x="4215383" y="5600700"/>
              <a:ext cx="175260" cy="457200"/>
            </a:xfrm>
            <a:custGeom>
              <a:avLst/>
              <a:gdLst/>
              <a:ahLst/>
              <a:cxnLst/>
              <a:rect l="l" t="t" r="r" b="b"/>
              <a:pathLst>
                <a:path w="175260" h="457200">
                  <a:moveTo>
                    <a:pt x="91439" y="0"/>
                  </a:moveTo>
                  <a:lnTo>
                    <a:pt x="0" y="72428"/>
                  </a:lnTo>
                  <a:lnTo>
                    <a:pt x="43687" y="74168"/>
                  </a:lnTo>
                  <a:lnTo>
                    <a:pt x="24256" y="453313"/>
                  </a:lnTo>
                  <a:lnTo>
                    <a:pt x="111632" y="456666"/>
                  </a:lnTo>
                  <a:lnTo>
                    <a:pt x="131190" y="77520"/>
                  </a:lnTo>
                  <a:lnTo>
                    <a:pt x="175005" y="79260"/>
                  </a:lnTo>
                  <a:lnTo>
                    <a:pt x="91439" y="0"/>
                  </a:lnTo>
                  <a:close/>
                </a:path>
              </a:pathLst>
            </a:custGeom>
            <a:solidFill>
              <a:srgbClr val="4866AC"/>
            </a:solidFill>
          </p:spPr>
          <p:txBody>
            <a:bodyPr wrap="square" lIns="0" tIns="0" rIns="0" bIns="0" rtlCol="0"/>
            <a:lstStyle/>
            <a:p>
              <a:pPr>
                <a:defRPr/>
              </a:pPr>
              <a:endParaRPr>
                <a:solidFill>
                  <a:prstClr val="black"/>
                </a:solidFill>
                <a:latin typeface="Calibri"/>
              </a:endParaRPr>
            </a:p>
          </p:txBody>
        </p:sp>
        <p:sp>
          <p:nvSpPr>
            <p:cNvPr id="115" name="object 70"/>
            <p:cNvSpPr/>
            <p:nvPr/>
          </p:nvSpPr>
          <p:spPr>
            <a:xfrm>
              <a:off x="4216145" y="5601461"/>
              <a:ext cx="175260" cy="457200"/>
            </a:xfrm>
            <a:custGeom>
              <a:avLst/>
              <a:gdLst/>
              <a:ahLst/>
              <a:cxnLst/>
              <a:rect l="l" t="t" r="r" b="b"/>
              <a:pathLst>
                <a:path w="175260" h="457200">
                  <a:moveTo>
                    <a:pt x="24256" y="453313"/>
                  </a:moveTo>
                  <a:lnTo>
                    <a:pt x="43687" y="74168"/>
                  </a:lnTo>
                  <a:lnTo>
                    <a:pt x="0" y="72428"/>
                  </a:lnTo>
                  <a:lnTo>
                    <a:pt x="91439" y="0"/>
                  </a:lnTo>
                  <a:lnTo>
                    <a:pt x="175005" y="79260"/>
                  </a:lnTo>
                  <a:lnTo>
                    <a:pt x="131190" y="77520"/>
                  </a:lnTo>
                  <a:lnTo>
                    <a:pt x="111632" y="456666"/>
                  </a:lnTo>
                  <a:lnTo>
                    <a:pt x="24256" y="453313"/>
                  </a:lnTo>
                  <a:close/>
                </a:path>
              </a:pathLst>
            </a:custGeom>
            <a:ln w="19050">
              <a:solidFill>
                <a:srgbClr val="34477B"/>
              </a:solidFill>
            </a:ln>
          </p:spPr>
          <p:txBody>
            <a:bodyPr wrap="square" lIns="0" tIns="0" rIns="0" bIns="0" rtlCol="0"/>
            <a:lstStyle/>
            <a:p>
              <a:pPr>
                <a:defRPr/>
              </a:pPr>
              <a:endParaRPr>
                <a:solidFill>
                  <a:prstClr val="black"/>
                </a:solidFill>
                <a:latin typeface="Calibri"/>
              </a:endParaRPr>
            </a:p>
          </p:txBody>
        </p:sp>
        <p:pic>
          <p:nvPicPr>
            <p:cNvPr id="116" name="object 71"/>
            <p:cNvPicPr/>
            <p:nvPr/>
          </p:nvPicPr>
          <p:blipFill>
            <a:blip r:embed="rId43" cstate="print"/>
            <a:stretch>
              <a:fillRect/>
            </a:stretch>
          </p:blipFill>
          <p:spPr>
            <a:xfrm>
              <a:off x="3887724" y="3816096"/>
              <a:ext cx="483108" cy="694944"/>
            </a:xfrm>
            <a:prstGeom prst="rect">
              <a:avLst/>
            </a:prstGeom>
          </p:spPr>
        </p:pic>
      </p:grpSp>
    </p:spTree>
    <p:extLst>
      <p:ext uri="{BB962C8B-B14F-4D97-AF65-F5344CB8AC3E}">
        <p14:creationId xmlns:p14="http://schemas.microsoft.com/office/powerpoint/2010/main" val="3416577594"/>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sldNum" sz="quarter" idx="4294967295"/>
          </p:nvPr>
        </p:nvSpPr>
        <p:spPr>
          <a:xfrm>
            <a:off x="1524000" y="1"/>
            <a:ext cx="0" cy="461665"/>
          </a:xfrm>
          <a:prstGeom prst="rect">
            <a:avLst/>
          </a:prstGeom>
        </p:spPr>
        <p:txBody>
          <a:bodyPr vert="horz" wrap="square" lIns="0" tIns="0" rIns="0" bIns="0" rtlCol="0">
            <a:spAutoFit/>
          </a:bodyPr>
          <a:lstStyle/>
          <a:p>
            <a:pPr marL="38100">
              <a:lnSpc>
                <a:spcPts val="1240"/>
              </a:lnSpc>
              <a:defRPr/>
            </a:pPr>
            <a:fld id="{81D60167-4931-47E6-BA6A-407CBD079E47}" type="slidenum">
              <a:rPr sz="1200" dirty="0">
                <a:solidFill>
                  <a:srgbClr val="888888"/>
                </a:solidFill>
                <a:latin typeface="Calibri"/>
                <a:cs typeface="Calibri"/>
              </a:rPr>
              <a:pPr marL="38100">
                <a:lnSpc>
                  <a:spcPts val="1240"/>
                </a:lnSpc>
                <a:defRPr/>
              </a:pPr>
              <a:t>31</a:t>
            </a:fld>
            <a:endParaRPr sz="1200" dirty="0">
              <a:solidFill>
                <a:srgbClr val="888888"/>
              </a:solidFill>
              <a:latin typeface="Calibri"/>
              <a:cs typeface="Calibri"/>
            </a:endParaRPr>
          </a:p>
        </p:txBody>
      </p:sp>
      <p:sp>
        <p:nvSpPr>
          <p:cNvPr id="2" name="object 2"/>
          <p:cNvSpPr txBox="1">
            <a:spLocks noGrp="1"/>
          </p:cNvSpPr>
          <p:nvPr>
            <p:ph type="title"/>
          </p:nvPr>
        </p:nvSpPr>
        <p:spPr>
          <a:xfrm>
            <a:off x="1602740" y="72086"/>
            <a:ext cx="1387475" cy="422909"/>
          </a:xfrm>
          <a:prstGeom prst="rect">
            <a:avLst/>
          </a:prstGeom>
        </p:spPr>
        <p:txBody>
          <a:bodyPr vert="horz" wrap="square" lIns="0" tIns="13335" rIns="0" bIns="0" rtlCol="0" anchor="ctr">
            <a:spAutoFit/>
          </a:bodyPr>
          <a:lstStyle/>
          <a:p>
            <a:pPr marL="12700">
              <a:lnSpc>
                <a:spcPct val="100000"/>
              </a:lnSpc>
              <a:spcBef>
                <a:spcPts val="105"/>
              </a:spcBef>
            </a:pPr>
            <a:r>
              <a:rPr sz="2600" dirty="0"/>
              <a:t>Example:</a:t>
            </a:r>
          </a:p>
        </p:txBody>
      </p:sp>
      <p:sp>
        <p:nvSpPr>
          <p:cNvPr id="3" name="object 3"/>
          <p:cNvSpPr txBox="1"/>
          <p:nvPr/>
        </p:nvSpPr>
        <p:spPr>
          <a:xfrm>
            <a:off x="1602740" y="517651"/>
            <a:ext cx="8842375" cy="5885180"/>
          </a:xfrm>
          <a:prstGeom prst="rect">
            <a:avLst/>
          </a:prstGeom>
        </p:spPr>
        <p:txBody>
          <a:bodyPr vert="horz" wrap="square" lIns="0" tIns="89535" rIns="0" bIns="0" rtlCol="0">
            <a:spAutoFit/>
          </a:bodyPr>
          <a:lstStyle/>
          <a:p>
            <a:pPr marL="241300" marR="5715" indent="-228600" algn="just">
              <a:lnSpc>
                <a:spcPts val="2500"/>
              </a:lnSpc>
              <a:spcBef>
                <a:spcPts val="705"/>
              </a:spcBef>
              <a:buFont typeface="Arial MT"/>
              <a:buChar char="•"/>
              <a:tabLst>
                <a:tab pos="241300" algn="l"/>
              </a:tabLst>
              <a:defRPr/>
            </a:pPr>
            <a:r>
              <a:rPr sz="2600" spc="-45" dirty="0">
                <a:solidFill>
                  <a:srgbClr val="FF0000"/>
                </a:solidFill>
                <a:latin typeface="Times New Roman"/>
                <a:cs typeface="Times New Roman"/>
              </a:rPr>
              <a:t>You’re </a:t>
            </a:r>
            <a:r>
              <a:rPr sz="2600" spc="-5" dirty="0">
                <a:solidFill>
                  <a:srgbClr val="FF0000"/>
                </a:solidFill>
                <a:latin typeface="Times New Roman"/>
                <a:cs typeface="Times New Roman"/>
              </a:rPr>
              <a:t>running </a:t>
            </a:r>
            <a:r>
              <a:rPr sz="2600" dirty="0">
                <a:solidFill>
                  <a:srgbClr val="FF0000"/>
                </a:solidFill>
                <a:latin typeface="Times New Roman"/>
                <a:cs typeface="Times New Roman"/>
              </a:rPr>
              <a:t>a </a:t>
            </a:r>
            <a:r>
              <a:rPr sz="2600" spc="-25" dirty="0">
                <a:solidFill>
                  <a:srgbClr val="FF0000"/>
                </a:solidFill>
                <a:latin typeface="Times New Roman"/>
                <a:cs typeface="Times New Roman"/>
              </a:rPr>
              <a:t>company, </a:t>
            </a:r>
            <a:r>
              <a:rPr sz="2600" spc="-5" dirty="0">
                <a:solidFill>
                  <a:srgbClr val="FF0000"/>
                </a:solidFill>
                <a:latin typeface="Times New Roman"/>
                <a:cs typeface="Times New Roman"/>
              </a:rPr>
              <a:t>and </a:t>
            </a:r>
            <a:r>
              <a:rPr sz="2600" dirty="0">
                <a:solidFill>
                  <a:srgbClr val="FF0000"/>
                </a:solidFill>
                <a:latin typeface="Times New Roman"/>
                <a:cs typeface="Times New Roman"/>
              </a:rPr>
              <a:t>you </a:t>
            </a:r>
            <a:r>
              <a:rPr sz="2600" spc="-5" dirty="0">
                <a:solidFill>
                  <a:srgbClr val="FF0000"/>
                </a:solidFill>
                <a:latin typeface="Times New Roman"/>
                <a:cs typeface="Times New Roman"/>
              </a:rPr>
              <a:t>want to develop learning </a:t>
            </a:r>
            <a:r>
              <a:rPr sz="2600" dirty="0">
                <a:solidFill>
                  <a:srgbClr val="FF0000"/>
                </a:solidFill>
                <a:latin typeface="Times New Roman"/>
                <a:cs typeface="Times New Roman"/>
              </a:rPr>
              <a:t> algorithms</a:t>
            </a:r>
            <a:r>
              <a:rPr sz="2600" spc="-15" dirty="0">
                <a:solidFill>
                  <a:srgbClr val="FF0000"/>
                </a:solidFill>
                <a:latin typeface="Times New Roman"/>
                <a:cs typeface="Times New Roman"/>
              </a:rPr>
              <a:t> </a:t>
            </a:r>
            <a:r>
              <a:rPr sz="2600" spc="-5" dirty="0">
                <a:solidFill>
                  <a:srgbClr val="FF0000"/>
                </a:solidFill>
                <a:latin typeface="Times New Roman"/>
                <a:cs typeface="Times New Roman"/>
              </a:rPr>
              <a:t>to</a:t>
            </a:r>
            <a:r>
              <a:rPr sz="2600" dirty="0">
                <a:solidFill>
                  <a:srgbClr val="FF0000"/>
                </a:solidFill>
                <a:latin typeface="Times New Roman"/>
                <a:cs typeface="Times New Roman"/>
              </a:rPr>
              <a:t> address</a:t>
            </a:r>
            <a:r>
              <a:rPr sz="2600" spc="-15" dirty="0">
                <a:solidFill>
                  <a:srgbClr val="FF0000"/>
                </a:solidFill>
                <a:latin typeface="Times New Roman"/>
                <a:cs typeface="Times New Roman"/>
              </a:rPr>
              <a:t> </a:t>
            </a:r>
            <a:r>
              <a:rPr sz="2600" spc="-5" dirty="0">
                <a:solidFill>
                  <a:srgbClr val="FF0000"/>
                </a:solidFill>
                <a:latin typeface="Times New Roman"/>
                <a:cs typeface="Times New Roman"/>
              </a:rPr>
              <a:t>each</a:t>
            </a:r>
            <a:r>
              <a:rPr sz="2600" spc="-15" dirty="0">
                <a:solidFill>
                  <a:srgbClr val="FF0000"/>
                </a:solidFill>
                <a:latin typeface="Times New Roman"/>
                <a:cs typeface="Times New Roman"/>
              </a:rPr>
              <a:t> </a:t>
            </a:r>
            <a:r>
              <a:rPr sz="2600" dirty="0">
                <a:solidFill>
                  <a:srgbClr val="FF0000"/>
                </a:solidFill>
                <a:latin typeface="Times New Roman"/>
                <a:cs typeface="Times New Roman"/>
              </a:rPr>
              <a:t>of</a:t>
            </a:r>
            <a:r>
              <a:rPr sz="2600" spc="-10" dirty="0">
                <a:solidFill>
                  <a:srgbClr val="FF0000"/>
                </a:solidFill>
                <a:latin typeface="Times New Roman"/>
                <a:cs typeface="Times New Roman"/>
              </a:rPr>
              <a:t> </a:t>
            </a:r>
            <a:r>
              <a:rPr sz="2600" dirty="0">
                <a:solidFill>
                  <a:srgbClr val="FF0000"/>
                </a:solidFill>
                <a:latin typeface="Times New Roman"/>
                <a:cs typeface="Times New Roman"/>
              </a:rPr>
              <a:t>two</a:t>
            </a:r>
            <a:r>
              <a:rPr sz="2600" spc="-10" dirty="0">
                <a:solidFill>
                  <a:srgbClr val="FF0000"/>
                </a:solidFill>
                <a:latin typeface="Times New Roman"/>
                <a:cs typeface="Times New Roman"/>
              </a:rPr>
              <a:t> </a:t>
            </a:r>
            <a:r>
              <a:rPr sz="2600" dirty="0">
                <a:solidFill>
                  <a:srgbClr val="FF0000"/>
                </a:solidFill>
                <a:latin typeface="Times New Roman"/>
                <a:cs typeface="Times New Roman"/>
              </a:rPr>
              <a:t>problems.</a:t>
            </a:r>
            <a:endParaRPr sz="2600" dirty="0">
              <a:solidFill>
                <a:prstClr val="black"/>
              </a:solidFill>
              <a:latin typeface="Times New Roman"/>
              <a:cs typeface="Times New Roman"/>
            </a:endParaRPr>
          </a:p>
          <a:p>
            <a:pPr marL="241300" marR="5080" indent="-228600" algn="just">
              <a:lnSpc>
                <a:spcPct val="80000"/>
              </a:lnSpc>
              <a:spcBef>
                <a:spcPts val="1010"/>
              </a:spcBef>
              <a:buFont typeface="Arial MT"/>
              <a:buChar char="•"/>
              <a:tabLst>
                <a:tab pos="241300" algn="l"/>
              </a:tabLst>
              <a:defRPr/>
            </a:pPr>
            <a:r>
              <a:rPr sz="2600" dirty="0">
                <a:solidFill>
                  <a:srgbClr val="FF0000"/>
                </a:solidFill>
                <a:latin typeface="Times New Roman"/>
                <a:cs typeface="Times New Roman"/>
              </a:rPr>
              <a:t>Problem 1: </a:t>
            </a:r>
            <a:r>
              <a:rPr sz="2600" spc="-85" dirty="0">
                <a:solidFill>
                  <a:srgbClr val="FF0000"/>
                </a:solidFill>
                <a:latin typeface="Times New Roman"/>
                <a:cs typeface="Times New Roman"/>
              </a:rPr>
              <a:t>You </a:t>
            </a:r>
            <a:r>
              <a:rPr sz="2600" spc="-5" dirty="0">
                <a:solidFill>
                  <a:srgbClr val="FF0000"/>
                </a:solidFill>
                <a:latin typeface="Times New Roman"/>
                <a:cs typeface="Times New Roman"/>
              </a:rPr>
              <a:t>have </a:t>
            </a:r>
            <a:r>
              <a:rPr sz="2600" dirty="0">
                <a:solidFill>
                  <a:srgbClr val="FF0000"/>
                </a:solidFill>
                <a:latin typeface="Times New Roman"/>
                <a:cs typeface="Times New Roman"/>
              </a:rPr>
              <a:t>a </a:t>
            </a:r>
            <a:r>
              <a:rPr sz="2600" spc="-15" dirty="0">
                <a:solidFill>
                  <a:srgbClr val="FF0000"/>
                </a:solidFill>
                <a:latin typeface="Times New Roman"/>
                <a:cs typeface="Times New Roman"/>
              </a:rPr>
              <a:t>large </a:t>
            </a:r>
            <a:r>
              <a:rPr sz="2600" spc="-5" dirty="0">
                <a:solidFill>
                  <a:srgbClr val="FF0000"/>
                </a:solidFill>
                <a:latin typeface="Times New Roman"/>
                <a:cs typeface="Times New Roman"/>
              </a:rPr>
              <a:t>inventory </a:t>
            </a:r>
            <a:r>
              <a:rPr sz="2600" dirty="0">
                <a:solidFill>
                  <a:srgbClr val="FF0000"/>
                </a:solidFill>
                <a:latin typeface="Times New Roman"/>
                <a:cs typeface="Times New Roman"/>
              </a:rPr>
              <a:t>of </a:t>
            </a:r>
            <a:r>
              <a:rPr sz="2600" spc="-5" dirty="0">
                <a:solidFill>
                  <a:srgbClr val="FF0000"/>
                </a:solidFill>
                <a:latin typeface="Times New Roman"/>
                <a:cs typeface="Times New Roman"/>
              </a:rPr>
              <a:t>identical </a:t>
            </a:r>
            <a:r>
              <a:rPr sz="2600" dirty="0">
                <a:solidFill>
                  <a:srgbClr val="FF0000"/>
                </a:solidFill>
                <a:latin typeface="Times New Roman"/>
                <a:cs typeface="Times New Roman"/>
              </a:rPr>
              <a:t>items. </a:t>
            </a:r>
            <a:r>
              <a:rPr sz="2600" spc="-85" dirty="0">
                <a:solidFill>
                  <a:srgbClr val="FF0000"/>
                </a:solidFill>
                <a:latin typeface="Times New Roman"/>
                <a:cs typeface="Times New Roman"/>
              </a:rPr>
              <a:t>You </a:t>
            </a:r>
            <a:r>
              <a:rPr sz="2600" spc="-80" dirty="0">
                <a:solidFill>
                  <a:srgbClr val="FF0000"/>
                </a:solidFill>
                <a:latin typeface="Times New Roman"/>
                <a:cs typeface="Times New Roman"/>
              </a:rPr>
              <a:t> </a:t>
            </a:r>
            <a:r>
              <a:rPr sz="2600" spc="-5" dirty="0">
                <a:solidFill>
                  <a:srgbClr val="FF0000"/>
                </a:solidFill>
                <a:latin typeface="Times New Roman"/>
                <a:cs typeface="Times New Roman"/>
              </a:rPr>
              <a:t>want to predict </a:t>
            </a:r>
            <a:r>
              <a:rPr sz="2600" dirty="0">
                <a:solidFill>
                  <a:srgbClr val="FF0000"/>
                </a:solidFill>
                <a:latin typeface="Times New Roman"/>
                <a:cs typeface="Times New Roman"/>
              </a:rPr>
              <a:t>how </a:t>
            </a:r>
            <a:r>
              <a:rPr sz="2600" spc="-10" dirty="0">
                <a:solidFill>
                  <a:srgbClr val="FF0000"/>
                </a:solidFill>
                <a:latin typeface="Times New Roman"/>
                <a:cs typeface="Times New Roman"/>
              </a:rPr>
              <a:t>many </a:t>
            </a:r>
            <a:r>
              <a:rPr sz="2600" spc="-5" dirty="0">
                <a:solidFill>
                  <a:srgbClr val="FF0000"/>
                </a:solidFill>
                <a:latin typeface="Times New Roman"/>
                <a:cs typeface="Times New Roman"/>
              </a:rPr>
              <a:t>of these items </a:t>
            </a:r>
            <a:r>
              <a:rPr sz="2600" dirty="0">
                <a:solidFill>
                  <a:srgbClr val="FF0000"/>
                </a:solidFill>
                <a:latin typeface="Times New Roman"/>
                <a:cs typeface="Times New Roman"/>
              </a:rPr>
              <a:t>will </a:t>
            </a:r>
            <a:r>
              <a:rPr sz="2600" spc="-5" dirty="0">
                <a:solidFill>
                  <a:srgbClr val="FF0000"/>
                </a:solidFill>
                <a:latin typeface="Times New Roman"/>
                <a:cs typeface="Times New Roman"/>
              </a:rPr>
              <a:t>sell </a:t>
            </a:r>
            <a:r>
              <a:rPr sz="2600" dirty="0">
                <a:solidFill>
                  <a:srgbClr val="FF0000"/>
                </a:solidFill>
                <a:latin typeface="Times New Roman"/>
                <a:cs typeface="Times New Roman"/>
              </a:rPr>
              <a:t>over </a:t>
            </a:r>
            <a:r>
              <a:rPr sz="2600" spc="-5" dirty="0">
                <a:solidFill>
                  <a:srgbClr val="FF0000"/>
                </a:solidFill>
                <a:latin typeface="Times New Roman"/>
                <a:cs typeface="Times New Roman"/>
              </a:rPr>
              <a:t>the next </a:t>
            </a:r>
            <a:r>
              <a:rPr sz="2600" dirty="0">
                <a:solidFill>
                  <a:srgbClr val="FF0000"/>
                </a:solidFill>
                <a:latin typeface="Times New Roman"/>
                <a:cs typeface="Times New Roman"/>
              </a:rPr>
              <a:t>3 </a:t>
            </a:r>
            <a:r>
              <a:rPr sz="2600" spc="-635" dirty="0">
                <a:solidFill>
                  <a:srgbClr val="FF0000"/>
                </a:solidFill>
                <a:latin typeface="Times New Roman"/>
                <a:cs typeface="Times New Roman"/>
              </a:rPr>
              <a:t> </a:t>
            </a:r>
            <a:r>
              <a:rPr sz="2600" dirty="0">
                <a:solidFill>
                  <a:srgbClr val="FF0000"/>
                </a:solidFill>
                <a:latin typeface="Times New Roman"/>
                <a:cs typeface="Times New Roman"/>
              </a:rPr>
              <a:t>months.</a:t>
            </a:r>
            <a:endParaRPr sz="2600" dirty="0">
              <a:solidFill>
                <a:prstClr val="black"/>
              </a:solidFill>
              <a:latin typeface="Times New Roman"/>
              <a:cs typeface="Times New Roman"/>
            </a:endParaRPr>
          </a:p>
          <a:p>
            <a:pPr marL="241300" marR="5715" indent="-228600" algn="just">
              <a:lnSpc>
                <a:spcPct val="80000"/>
              </a:lnSpc>
              <a:spcBef>
                <a:spcPts val="994"/>
              </a:spcBef>
              <a:buFont typeface="Arial MT"/>
              <a:buChar char="•"/>
              <a:tabLst>
                <a:tab pos="241300" algn="l"/>
              </a:tabLst>
              <a:defRPr/>
            </a:pPr>
            <a:r>
              <a:rPr sz="2600" dirty="0">
                <a:solidFill>
                  <a:srgbClr val="FF0000"/>
                </a:solidFill>
                <a:latin typeface="Times New Roman"/>
                <a:cs typeface="Times New Roman"/>
              </a:rPr>
              <a:t>Problem 2: </a:t>
            </a:r>
            <a:r>
              <a:rPr sz="2600" spc="-55" dirty="0">
                <a:solidFill>
                  <a:srgbClr val="FF0000"/>
                </a:solidFill>
                <a:latin typeface="Times New Roman"/>
                <a:cs typeface="Times New Roman"/>
              </a:rPr>
              <a:t>You’d </a:t>
            </a:r>
            <a:r>
              <a:rPr sz="2600" dirty="0">
                <a:solidFill>
                  <a:srgbClr val="FF0000"/>
                </a:solidFill>
                <a:latin typeface="Times New Roman"/>
                <a:cs typeface="Times New Roman"/>
              </a:rPr>
              <a:t>like </a:t>
            </a:r>
            <a:r>
              <a:rPr sz="2600" spc="-5" dirty="0">
                <a:solidFill>
                  <a:srgbClr val="FF0000"/>
                </a:solidFill>
                <a:latin typeface="Times New Roman"/>
                <a:cs typeface="Times New Roman"/>
              </a:rPr>
              <a:t>software to examine </a:t>
            </a:r>
            <a:r>
              <a:rPr sz="2600" dirty="0">
                <a:solidFill>
                  <a:srgbClr val="FF0000"/>
                </a:solidFill>
                <a:latin typeface="Times New Roman"/>
                <a:cs typeface="Times New Roman"/>
              </a:rPr>
              <a:t>individual </a:t>
            </a:r>
            <a:r>
              <a:rPr sz="2600" spc="-5" dirty="0">
                <a:solidFill>
                  <a:srgbClr val="FF0000"/>
                </a:solidFill>
                <a:latin typeface="Times New Roman"/>
                <a:cs typeface="Times New Roman"/>
              </a:rPr>
              <a:t>customer </a:t>
            </a:r>
            <a:r>
              <a:rPr sz="2600" dirty="0">
                <a:solidFill>
                  <a:srgbClr val="FF0000"/>
                </a:solidFill>
                <a:latin typeface="Times New Roman"/>
                <a:cs typeface="Times New Roman"/>
              </a:rPr>
              <a:t> </a:t>
            </a:r>
            <a:r>
              <a:rPr sz="2600" spc="-5" dirty="0">
                <a:solidFill>
                  <a:srgbClr val="FF0000"/>
                </a:solidFill>
                <a:latin typeface="Times New Roman"/>
                <a:cs typeface="Times New Roman"/>
              </a:rPr>
              <a:t>accounts,</a:t>
            </a:r>
            <a:r>
              <a:rPr sz="2600" dirty="0">
                <a:solidFill>
                  <a:srgbClr val="FF0000"/>
                </a:solidFill>
                <a:latin typeface="Times New Roman"/>
                <a:cs typeface="Times New Roman"/>
              </a:rPr>
              <a:t> </a:t>
            </a:r>
            <a:r>
              <a:rPr sz="2600" spc="-5" dirty="0">
                <a:solidFill>
                  <a:srgbClr val="FF0000"/>
                </a:solidFill>
                <a:latin typeface="Times New Roman"/>
                <a:cs typeface="Times New Roman"/>
              </a:rPr>
              <a:t>and</a:t>
            </a:r>
            <a:r>
              <a:rPr sz="2600" dirty="0">
                <a:solidFill>
                  <a:srgbClr val="FF0000"/>
                </a:solidFill>
                <a:latin typeface="Times New Roman"/>
                <a:cs typeface="Times New Roman"/>
              </a:rPr>
              <a:t> for</a:t>
            </a:r>
            <a:r>
              <a:rPr sz="2600" spc="5" dirty="0">
                <a:solidFill>
                  <a:srgbClr val="FF0000"/>
                </a:solidFill>
                <a:latin typeface="Times New Roman"/>
                <a:cs typeface="Times New Roman"/>
              </a:rPr>
              <a:t> </a:t>
            </a:r>
            <a:r>
              <a:rPr sz="2600" spc="-5" dirty="0">
                <a:solidFill>
                  <a:srgbClr val="FF0000"/>
                </a:solidFill>
                <a:latin typeface="Times New Roman"/>
                <a:cs typeface="Times New Roman"/>
              </a:rPr>
              <a:t>each</a:t>
            </a:r>
            <a:r>
              <a:rPr sz="2600" dirty="0">
                <a:solidFill>
                  <a:srgbClr val="FF0000"/>
                </a:solidFill>
                <a:latin typeface="Times New Roman"/>
                <a:cs typeface="Times New Roman"/>
              </a:rPr>
              <a:t> </a:t>
            </a:r>
            <a:r>
              <a:rPr sz="2600" spc="-5" dirty="0">
                <a:solidFill>
                  <a:srgbClr val="FF0000"/>
                </a:solidFill>
                <a:latin typeface="Times New Roman"/>
                <a:cs typeface="Times New Roman"/>
              </a:rPr>
              <a:t>account</a:t>
            </a:r>
            <a:r>
              <a:rPr sz="2600" dirty="0">
                <a:solidFill>
                  <a:srgbClr val="FF0000"/>
                </a:solidFill>
                <a:latin typeface="Times New Roman"/>
                <a:cs typeface="Times New Roman"/>
              </a:rPr>
              <a:t> decide</a:t>
            </a:r>
            <a:r>
              <a:rPr sz="2600" spc="5" dirty="0">
                <a:solidFill>
                  <a:srgbClr val="FF0000"/>
                </a:solidFill>
                <a:latin typeface="Times New Roman"/>
                <a:cs typeface="Times New Roman"/>
              </a:rPr>
              <a:t> </a:t>
            </a:r>
            <a:r>
              <a:rPr sz="2600" spc="-5" dirty="0">
                <a:solidFill>
                  <a:srgbClr val="FF0000"/>
                </a:solidFill>
                <a:latin typeface="Times New Roman"/>
                <a:cs typeface="Times New Roman"/>
              </a:rPr>
              <a:t>if</a:t>
            </a:r>
            <a:r>
              <a:rPr sz="2600" dirty="0">
                <a:solidFill>
                  <a:srgbClr val="FF0000"/>
                </a:solidFill>
                <a:latin typeface="Times New Roman"/>
                <a:cs typeface="Times New Roman"/>
              </a:rPr>
              <a:t> </a:t>
            </a:r>
            <a:r>
              <a:rPr sz="2600" spc="-5" dirty="0">
                <a:solidFill>
                  <a:srgbClr val="FF0000"/>
                </a:solidFill>
                <a:latin typeface="Times New Roman"/>
                <a:cs typeface="Times New Roman"/>
              </a:rPr>
              <a:t>it</a:t>
            </a:r>
            <a:r>
              <a:rPr sz="2600" dirty="0">
                <a:solidFill>
                  <a:srgbClr val="FF0000"/>
                </a:solidFill>
                <a:latin typeface="Times New Roman"/>
                <a:cs typeface="Times New Roman"/>
              </a:rPr>
              <a:t> has</a:t>
            </a:r>
            <a:r>
              <a:rPr sz="2600" spc="5" dirty="0">
                <a:solidFill>
                  <a:srgbClr val="FF0000"/>
                </a:solidFill>
                <a:latin typeface="Times New Roman"/>
                <a:cs typeface="Times New Roman"/>
              </a:rPr>
              <a:t> </a:t>
            </a:r>
            <a:r>
              <a:rPr sz="2600" spc="-5" dirty="0">
                <a:solidFill>
                  <a:srgbClr val="FF0000"/>
                </a:solidFill>
                <a:latin typeface="Times New Roman"/>
                <a:cs typeface="Times New Roman"/>
              </a:rPr>
              <a:t>been </a:t>
            </a:r>
            <a:r>
              <a:rPr sz="2600" dirty="0">
                <a:solidFill>
                  <a:srgbClr val="FF0000"/>
                </a:solidFill>
                <a:latin typeface="Times New Roman"/>
                <a:cs typeface="Times New Roman"/>
              </a:rPr>
              <a:t> hacked/compromised.</a:t>
            </a:r>
            <a:endParaRPr sz="2600" dirty="0">
              <a:solidFill>
                <a:prstClr val="black"/>
              </a:solidFill>
              <a:latin typeface="Times New Roman"/>
              <a:cs typeface="Times New Roman"/>
            </a:endParaRPr>
          </a:p>
          <a:p>
            <a:pPr marL="241300" marR="7620" indent="-228600" algn="just">
              <a:lnSpc>
                <a:spcPts val="2500"/>
              </a:lnSpc>
              <a:spcBef>
                <a:spcPts val="985"/>
              </a:spcBef>
              <a:buFont typeface="Arial MT"/>
              <a:buChar char="•"/>
              <a:tabLst>
                <a:tab pos="241300" algn="l"/>
              </a:tabLst>
              <a:defRPr/>
            </a:pPr>
            <a:r>
              <a:rPr sz="2600" dirty="0">
                <a:solidFill>
                  <a:prstClr val="black"/>
                </a:solidFill>
                <a:latin typeface="Times New Roman"/>
                <a:cs typeface="Times New Roman"/>
              </a:rPr>
              <a:t>Should</a:t>
            </a:r>
            <a:r>
              <a:rPr sz="2600" spc="5" dirty="0">
                <a:solidFill>
                  <a:prstClr val="black"/>
                </a:solidFill>
                <a:latin typeface="Times New Roman"/>
                <a:cs typeface="Times New Roman"/>
              </a:rPr>
              <a:t> </a:t>
            </a:r>
            <a:r>
              <a:rPr sz="2600" dirty="0">
                <a:solidFill>
                  <a:prstClr val="black"/>
                </a:solidFill>
                <a:latin typeface="Times New Roman"/>
                <a:cs typeface="Times New Roman"/>
              </a:rPr>
              <a:t>you</a:t>
            </a:r>
            <a:r>
              <a:rPr sz="2600" spc="5" dirty="0">
                <a:solidFill>
                  <a:prstClr val="black"/>
                </a:solidFill>
                <a:latin typeface="Times New Roman"/>
                <a:cs typeface="Times New Roman"/>
              </a:rPr>
              <a:t> </a:t>
            </a:r>
            <a:r>
              <a:rPr sz="2600" spc="-5" dirty="0">
                <a:solidFill>
                  <a:prstClr val="black"/>
                </a:solidFill>
                <a:latin typeface="Times New Roman"/>
                <a:cs typeface="Times New Roman"/>
              </a:rPr>
              <a:t>treat</a:t>
            </a:r>
            <a:r>
              <a:rPr sz="2600" dirty="0">
                <a:solidFill>
                  <a:prstClr val="black"/>
                </a:solidFill>
                <a:latin typeface="Times New Roman"/>
                <a:cs typeface="Times New Roman"/>
              </a:rPr>
              <a:t> these</a:t>
            </a:r>
            <a:r>
              <a:rPr sz="2600" spc="5" dirty="0">
                <a:solidFill>
                  <a:prstClr val="black"/>
                </a:solidFill>
                <a:latin typeface="Times New Roman"/>
                <a:cs typeface="Times New Roman"/>
              </a:rPr>
              <a:t> </a:t>
            </a:r>
            <a:r>
              <a:rPr sz="2600" spc="-5" dirty="0">
                <a:solidFill>
                  <a:prstClr val="black"/>
                </a:solidFill>
                <a:latin typeface="Times New Roman"/>
                <a:cs typeface="Times New Roman"/>
              </a:rPr>
              <a:t>as</a:t>
            </a:r>
            <a:r>
              <a:rPr sz="2600" dirty="0">
                <a:solidFill>
                  <a:prstClr val="black"/>
                </a:solidFill>
                <a:latin typeface="Times New Roman"/>
                <a:cs typeface="Times New Roman"/>
              </a:rPr>
              <a:t> </a:t>
            </a:r>
            <a:r>
              <a:rPr sz="2600" spc="-5" dirty="0">
                <a:solidFill>
                  <a:prstClr val="black"/>
                </a:solidFill>
                <a:latin typeface="Times New Roman"/>
                <a:cs typeface="Times New Roman"/>
              </a:rPr>
              <a:t>classification</a:t>
            </a:r>
            <a:r>
              <a:rPr sz="2600" dirty="0">
                <a:solidFill>
                  <a:prstClr val="black"/>
                </a:solidFill>
                <a:latin typeface="Times New Roman"/>
                <a:cs typeface="Times New Roman"/>
              </a:rPr>
              <a:t> or</a:t>
            </a:r>
            <a:r>
              <a:rPr sz="2600" spc="5" dirty="0">
                <a:solidFill>
                  <a:prstClr val="black"/>
                </a:solidFill>
                <a:latin typeface="Times New Roman"/>
                <a:cs typeface="Times New Roman"/>
              </a:rPr>
              <a:t> </a:t>
            </a:r>
            <a:r>
              <a:rPr sz="2600" spc="-5" dirty="0">
                <a:solidFill>
                  <a:prstClr val="black"/>
                </a:solidFill>
                <a:latin typeface="Times New Roman"/>
                <a:cs typeface="Times New Roman"/>
              </a:rPr>
              <a:t>as</a:t>
            </a:r>
            <a:r>
              <a:rPr sz="2600" dirty="0">
                <a:solidFill>
                  <a:prstClr val="black"/>
                </a:solidFill>
                <a:latin typeface="Times New Roman"/>
                <a:cs typeface="Times New Roman"/>
              </a:rPr>
              <a:t> </a:t>
            </a:r>
            <a:r>
              <a:rPr sz="2600" spc="-5" dirty="0">
                <a:solidFill>
                  <a:prstClr val="black"/>
                </a:solidFill>
                <a:latin typeface="Times New Roman"/>
                <a:cs typeface="Times New Roman"/>
              </a:rPr>
              <a:t>regression </a:t>
            </a:r>
            <a:r>
              <a:rPr sz="2600" spc="-640" dirty="0">
                <a:solidFill>
                  <a:prstClr val="black"/>
                </a:solidFill>
                <a:latin typeface="Times New Roman"/>
                <a:cs typeface="Times New Roman"/>
              </a:rPr>
              <a:t> </a:t>
            </a:r>
            <a:r>
              <a:rPr sz="2600" dirty="0">
                <a:solidFill>
                  <a:prstClr val="black"/>
                </a:solidFill>
                <a:latin typeface="Times New Roman"/>
                <a:cs typeface="Times New Roman"/>
              </a:rPr>
              <a:t>problems?</a:t>
            </a:r>
          </a:p>
          <a:p>
            <a:pPr marL="742950" lvl="1" indent="-273050" algn="just">
              <a:lnSpc>
                <a:spcPts val="3025"/>
              </a:lnSpc>
              <a:buSzPct val="96296"/>
              <a:buFont typeface="Wingdings"/>
              <a:buChar char=""/>
              <a:tabLst>
                <a:tab pos="742950" algn="l"/>
              </a:tabLst>
              <a:defRPr/>
            </a:pPr>
            <a:r>
              <a:rPr sz="2700" spc="-20" dirty="0">
                <a:solidFill>
                  <a:prstClr val="black"/>
                </a:solidFill>
                <a:latin typeface="Times New Roman"/>
                <a:cs typeface="Times New Roman"/>
              </a:rPr>
              <a:t>Treat</a:t>
            </a:r>
            <a:r>
              <a:rPr sz="2700" spc="-15" dirty="0">
                <a:solidFill>
                  <a:prstClr val="black"/>
                </a:solidFill>
                <a:latin typeface="Times New Roman"/>
                <a:cs typeface="Times New Roman"/>
              </a:rPr>
              <a:t> </a:t>
            </a:r>
            <a:r>
              <a:rPr sz="2700" dirty="0">
                <a:solidFill>
                  <a:prstClr val="black"/>
                </a:solidFill>
                <a:latin typeface="Times New Roman"/>
                <a:cs typeface="Times New Roman"/>
              </a:rPr>
              <a:t>both</a:t>
            </a:r>
            <a:r>
              <a:rPr sz="2700" spc="-20" dirty="0">
                <a:solidFill>
                  <a:prstClr val="black"/>
                </a:solidFill>
                <a:latin typeface="Times New Roman"/>
                <a:cs typeface="Times New Roman"/>
              </a:rPr>
              <a:t> </a:t>
            </a:r>
            <a:r>
              <a:rPr sz="2700" spc="-5" dirty="0">
                <a:solidFill>
                  <a:prstClr val="black"/>
                </a:solidFill>
                <a:latin typeface="Times New Roman"/>
                <a:cs typeface="Times New Roman"/>
              </a:rPr>
              <a:t>as</a:t>
            </a:r>
            <a:r>
              <a:rPr sz="2700" spc="-20" dirty="0">
                <a:solidFill>
                  <a:prstClr val="black"/>
                </a:solidFill>
                <a:latin typeface="Times New Roman"/>
                <a:cs typeface="Times New Roman"/>
              </a:rPr>
              <a:t> </a:t>
            </a:r>
            <a:r>
              <a:rPr sz="2700" dirty="0">
                <a:solidFill>
                  <a:prstClr val="black"/>
                </a:solidFill>
                <a:latin typeface="Times New Roman"/>
                <a:cs typeface="Times New Roman"/>
              </a:rPr>
              <a:t>classification</a:t>
            </a:r>
            <a:r>
              <a:rPr sz="2700" spc="-30" dirty="0">
                <a:solidFill>
                  <a:prstClr val="black"/>
                </a:solidFill>
                <a:latin typeface="Times New Roman"/>
                <a:cs typeface="Times New Roman"/>
              </a:rPr>
              <a:t> </a:t>
            </a:r>
            <a:r>
              <a:rPr sz="2700" dirty="0">
                <a:solidFill>
                  <a:prstClr val="black"/>
                </a:solidFill>
                <a:latin typeface="Times New Roman"/>
                <a:cs typeface="Times New Roman"/>
              </a:rPr>
              <a:t>problems.</a:t>
            </a:r>
          </a:p>
          <a:p>
            <a:pPr marL="698500" marR="8890" lvl="1" indent="-228600" algn="just">
              <a:lnSpc>
                <a:spcPct val="80000"/>
              </a:lnSpc>
              <a:spcBef>
                <a:spcPts val="575"/>
              </a:spcBef>
              <a:buSzPct val="96296"/>
              <a:buFont typeface="Wingdings"/>
              <a:buChar char=""/>
              <a:tabLst>
                <a:tab pos="742950" algn="l"/>
              </a:tabLst>
              <a:defRPr/>
            </a:pPr>
            <a:r>
              <a:rPr sz="2700" spc="-20" dirty="0">
                <a:solidFill>
                  <a:prstClr val="black"/>
                </a:solidFill>
                <a:latin typeface="Times New Roman"/>
                <a:cs typeface="Times New Roman"/>
              </a:rPr>
              <a:t>Treat</a:t>
            </a:r>
            <a:r>
              <a:rPr sz="2700" spc="175" dirty="0">
                <a:solidFill>
                  <a:prstClr val="black"/>
                </a:solidFill>
                <a:latin typeface="Times New Roman"/>
                <a:cs typeface="Times New Roman"/>
              </a:rPr>
              <a:t> </a:t>
            </a:r>
            <a:r>
              <a:rPr sz="2700" dirty="0">
                <a:solidFill>
                  <a:prstClr val="black"/>
                </a:solidFill>
                <a:latin typeface="Times New Roman"/>
                <a:cs typeface="Times New Roman"/>
              </a:rPr>
              <a:t>problem</a:t>
            </a:r>
            <a:r>
              <a:rPr sz="2700" spc="170" dirty="0">
                <a:solidFill>
                  <a:prstClr val="black"/>
                </a:solidFill>
                <a:latin typeface="Times New Roman"/>
                <a:cs typeface="Times New Roman"/>
              </a:rPr>
              <a:t> </a:t>
            </a:r>
            <a:r>
              <a:rPr sz="2700" dirty="0">
                <a:solidFill>
                  <a:prstClr val="black"/>
                </a:solidFill>
                <a:latin typeface="Times New Roman"/>
                <a:cs typeface="Times New Roman"/>
              </a:rPr>
              <a:t>1</a:t>
            </a:r>
            <a:r>
              <a:rPr sz="2700" spc="180" dirty="0">
                <a:solidFill>
                  <a:prstClr val="black"/>
                </a:solidFill>
                <a:latin typeface="Times New Roman"/>
                <a:cs typeface="Times New Roman"/>
              </a:rPr>
              <a:t> </a:t>
            </a:r>
            <a:r>
              <a:rPr sz="2700" spc="-5" dirty="0">
                <a:solidFill>
                  <a:prstClr val="black"/>
                </a:solidFill>
                <a:latin typeface="Times New Roman"/>
                <a:cs typeface="Times New Roman"/>
              </a:rPr>
              <a:t>as</a:t>
            </a:r>
            <a:r>
              <a:rPr sz="2700" spc="180" dirty="0">
                <a:solidFill>
                  <a:prstClr val="black"/>
                </a:solidFill>
                <a:latin typeface="Times New Roman"/>
                <a:cs typeface="Times New Roman"/>
              </a:rPr>
              <a:t> </a:t>
            </a:r>
            <a:r>
              <a:rPr sz="2700" dirty="0">
                <a:solidFill>
                  <a:prstClr val="black"/>
                </a:solidFill>
                <a:latin typeface="Times New Roman"/>
                <a:cs typeface="Times New Roman"/>
              </a:rPr>
              <a:t>a</a:t>
            </a:r>
            <a:r>
              <a:rPr sz="2700" spc="200" dirty="0">
                <a:solidFill>
                  <a:prstClr val="black"/>
                </a:solidFill>
                <a:latin typeface="Times New Roman"/>
                <a:cs typeface="Times New Roman"/>
              </a:rPr>
              <a:t> </a:t>
            </a:r>
            <a:r>
              <a:rPr sz="2700" spc="-5" dirty="0">
                <a:solidFill>
                  <a:prstClr val="black"/>
                </a:solidFill>
                <a:latin typeface="Times New Roman"/>
                <a:cs typeface="Times New Roman"/>
              </a:rPr>
              <a:t>classification</a:t>
            </a:r>
            <a:r>
              <a:rPr sz="2700" spc="190" dirty="0">
                <a:solidFill>
                  <a:prstClr val="black"/>
                </a:solidFill>
                <a:latin typeface="Times New Roman"/>
                <a:cs typeface="Times New Roman"/>
              </a:rPr>
              <a:t> </a:t>
            </a:r>
            <a:r>
              <a:rPr sz="2700" spc="-5" dirty="0">
                <a:solidFill>
                  <a:prstClr val="black"/>
                </a:solidFill>
                <a:latin typeface="Times New Roman"/>
                <a:cs typeface="Times New Roman"/>
              </a:rPr>
              <a:t>problem,</a:t>
            </a:r>
            <a:r>
              <a:rPr sz="2700" spc="190" dirty="0">
                <a:solidFill>
                  <a:prstClr val="black"/>
                </a:solidFill>
                <a:latin typeface="Times New Roman"/>
                <a:cs typeface="Times New Roman"/>
              </a:rPr>
              <a:t> </a:t>
            </a:r>
            <a:r>
              <a:rPr sz="2700" dirty="0">
                <a:solidFill>
                  <a:prstClr val="black"/>
                </a:solidFill>
                <a:latin typeface="Times New Roman"/>
                <a:cs typeface="Times New Roman"/>
              </a:rPr>
              <a:t>problem</a:t>
            </a:r>
            <a:r>
              <a:rPr sz="2700" spc="170" dirty="0">
                <a:solidFill>
                  <a:prstClr val="black"/>
                </a:solidFill>
                <a:latin typeface="Times New Roman"/>
                <a:cs typeface="Times New Roman"/>
              </a:rPr>
              <a:t> </a:t>
            </a:r>
            <a:r>
              <a:rPr sz="2700" dirty="0">
                <a:solidFill>
                  <a:prstClr val="black"/>
                </a:solidFill>
                <a:latin typeface="Times New Roman"/>
                <a:cs typeface="Times New Roman"/>
              </a:rPr>
              <a:t>2</a:t>
            </a:r>
            <a:r>
              <a:rPr sz="2700" spc="180" dirty="0">
                <a:solidFill>
                  <a:prstClr val="black"/>
                </a:solidFill>
                <a:latin typeface="Times New Roman"/>
                <a:cs typeface="Times New Roman"/>
              </a:rPr>
              <a:t> </a:t>
            </a:r>
            <a:r>
              <a:rPr sz="2700" spc="-5" dirty="0">
                <a:solidFill>
                  <a:prstClr val="black"/>
                </a:solidFill>
                <a:latin typeface="Times New Roman"/>
                <a:cs typeface="Times New Roman"/>
              </a:rPr>
              <a:t>as </a:t>
            </a:r>
            <a:r>
              <a:rPr sz="2700" spc="-665" dirty="0">
                <a:solidFill>
                  <a:prstClr val="black"/>
                </a:solidFill>
                <a:latin typeface="Times New Roman"/>
                <a:cs typeface="Times New Roman"/>
              </a:rPr>
              <a:t> </a:t>
            </a:r>
            <a:r>
              <a:rPr sz="2700" dirty="0">
                <a:solidFill>
                  <a:prstClr val="black"/>
                </a:solidFill>
                <a:latin typeface="Times New Roman"/>
                <a:cs typeface="Times New Roman"/>
              </a:rPr>
              <a:t>a</a:t>
            </a:r>
            <a:r>
              <a:rPr sz="2700" spc="-5" dirty="0">
                <a:solidFill>
                  <a:prstClr val="black"/>
                </a:solidFill>
                <a:latin typeface="Times New Roman"/>
                <a:cs typeface="Times New Roman"/>
              </a:rPr>
              <a:t> </a:t>
            </a:r>
            <a:r>
              <a:rPr sz="2700" dirty="0">
                <a:solidFill>
                  <a:prstClr val="black"/>
                </a:solidFill>
                <a:latin typeface="Times New Roman"/>
                <a:cs typeface="Times New Roman"/>
              </a:rPr>
              <a:t>regression</a:t>
            </a:r>
            <a:r>
              <a:rPr sz="2700" spc="-15" dirty="0">
                <a:solidFill>
                  <a:prstClr val="black"/>
                </a:solidFill>
                <a:latin typeface="Times New Roman"/>
                <a:cs typeface="Times New Roman"/>
              </a:rPr>
              <a:t> </a:t>
            </a:r>
            <a:r>
              <a:rPr sz="2700" dirty="0">
                <a:solidFill>
                  <a:prstClr val="black"/>
                </a:solidFill>
                <a:latin typeface="Times New Roman"/>
                <a:cs typeface="Times New Roman"/>
              </a:rPr>
              <a:t>problem.</a:t>
            </a:r>
          </a:p>
          <a:p>
            <a:pPr marL="698500" marR="6985" lvl="1" indent="-228600" algn="just">
              <a:lnSpc>
                <a:spcPts val="2590"/>
              </a:lnSpc>
              <a:spcBef>
                <a:spcPts val="484"/>
              </a:spcBef>
              <a:buSzPct val="96296"/>
              <a:buFont typeface="Wingdings"/>
              <a:buChar char=""/>
              <a:tabLst>
                <a:tab pos="742950" algn="l"/>
              </a:tabLst>
              <a:defRPr/>
            </a:pPr>
            <a:r>
              <a:rPr sz="2700" spc="-20" dirty="0">
                <a:solidFill>
                  <a:prstClr val="black"/>
                </a:solidFill>
                <a:latin typeface="Times New Roman"/>
                <a:cs typeface="Times New Roman"/>
              </a:rPr>
              <a:t>Treat </a:t>
            </a:r>
            <a:r>
              <a:rPr sz="2700" dirty="0">
                <a:solidFill>
                  <a:prstClr val="black"/>
                </a:solidFill>
                <a:latin typeface="Times New Roman"/>
                <a:cs typeface="Times New Roman"/>
              </a:rPr>
              <a:t>problem 1 </a:t>
            </a:r>
            <a:r>
              <a:rPr sz="2700" spc="-5" dirty="0">
                <a:solidFill>
                  <a:prstClr val="black"/>
                </a:solidFill>
                <a:latin typeface="Times New Roman"/>
                <a:cs typeface="Times New Roman"/>
              </a:rPr>
              <a:t>as </a:t>
            </a:r>
            <a:r>
              <a:rPr sz="2700" dirty="0">
                <a:solidFill>
                  <a:prstClr val="black"/>
                </a:solidFill>
                <a:latin typeface="Times New Roman"/>
                <a:cs typeface="Times New Roman"/>
              </a:rPr>
              <a:t>a regression </a:t>
            </a:r>
            <a:r>
              <a:rPr sz="2700" spc="-5" dirty="0">
                <a:solidFill>
                  <a:prstClr val="black"/>
                </a:solidFill>
                <a:latin typeface="Times New Roman"/>
                <a:cs typeface="Times New Roman"/>
              </a:rPr>
              <a:t>problem, </a:t>
            </a:r>
            <a:r>
              <a:rPr sz="2700" dirty="0">
                <a:solidFill>
                  <a:prstClr val="black"/>
                </a:solidFill>
                <a:latin typeface="Times New Roman"/>
                <a:cs typeface="Times New Roman"/>
              </a:rPr>
              <a:t>problem 2 as a </a:t>
            </a:r>
            <a:r>
              <a:rPr sz="2700" spc="5" dirty="0">
                <a:solidFill>
                  <a:prstClr val="black"/>
                </a:solidFill>
                <a:latin typeface="Times New Roman"/>
                <a:cs typeface="Times New Roman"/>
              </a:rPr>
              <a:t> </a:t>
            </a:r>
            <a:r>
              <a:rPr sz="2700" dirty="0">
                <a:solidFill>
                  <a:prstClr val="black"/>
                </a:solidFill>
                <a:latin typeface="Times New Roman"/>
                <a:cs typeface="Times New Roman"/>
              </a:rPr>
              <a:t>classification</a:t>
            </a:r>
            <a:r>
              <a:rPr sz="2700" spc="-25" dirty="0">
                <a:solidFill>
                  <a:prstClr val="black"/>
                </a:solidFill>
                <a:latin typeface="Times New Roman"/>
                <a:cs typeface="Times New Roman"/>
              </a:rPr>
              <a:t> </a:t>
            </a:r>
            <a:r>
              <a:rPr sz="2700" dirty="0">
                <a:solidFill>
                  <a:prstClr val="black"/>
                </a:solidFill>
                <a:latin typeface="Times New Roman"/>
                <a:cs typeface="Times New Roman"/>
              </a:rPr>
              <a:t>problem.</a:t>
            </a:r>
          </a:p>
          <a:p>
            <a:pPr marL="742950" lvl="1" indent="-273050" algn="just">
              <a:lnSpc>
                <a:spcPts val="3110"/>
              </a:lnSpc>
              <a:buSzPct val="96296"/>
              <a:buFont typeface="Wingdings"/>
              <a:buChar char=""/>
              <a:tabLst>
                <a:tab pos="742950" algn="l"/>
              </a:tabLst>
              <a:defRPr/>
            </a:pPr>
            <a:r>
              <a:rPr sz="2700" spc="-20" dirty="0">
                <a:solidFill>
                  <a:prstClr val="black"/>
                </a:solidFill>
                <a:latin typeface="Times New Roman"/>
                <a:cs typeface="Times New Roman"/>
              </a:rPr>
              <a:t>Treat</a:t>
            </a:r>
            <a:r>
              <a:rPr sz="2700" spc="-15" dirty="0">
                <a:solidFill>
                  <a:prstClr val="black"/>
                </a:solidFill>
                <a:latin typeface="Times New Roman"/>
                <a:cs typeface="Times New Roman"/>
              </a:rPr>
              <a:t> </a:t>
            </a:r>
            <a:r>
              <a:rPr sz="2700" dirty="0">
                <a:solidFill>
                  <a:prstClr val="black"/>
                </a:solidFill>
                <a:latin typeface="Times New Roman"/>
                <a:cs typeface="Times New Roman"/>
              </a:rPr>
              <a:t>both</a:t>
            </a:r>
            <a:r>
              <a:rPr sz="2700" spc="-20" dirty="0">
                <a:solidFill>
                  <a:prstClr val="black"/>
                </a:solidFill>
                <a:latin typeface="Times New Roman"/>
                <a:cs typeface="Times New Roman"/>
              </a:rPr>
              <a:t> </a:t>
            </a:r>
            <a:r>
              <a:rPr sz="2700" spc="-5" dirty="0">
                <a:solidFill>
                  <a:prstClr val="black"/>
                </a:solidFill>
                <a:latin typeface="Times New Roman"/>
                <a:cs typeface="Times New Roman"/>
              </a:rPr>
              <a:t>as</a:t>
            </a:r>
            <a:r>
              <a:rPr sz="2700" spc="-15" dirty="0">
                <a:solidFill>
                  <a:prstClr val="black"/>
                </a:solidFill>
                <a:latin typeface="Times New Roman"/>
                <a:cs typeface="Times New Roman"/>
              </a:rPr>
              <a:t> </a:t>
            </a:r>
            <a:r>
              <a:rPr sz="2700" dirty="0">
                <a:solidFill>
                  <a:prstClr val="black"/>
                </a:solidFill>
                <a:latin typeface="Times New Roman"/>
                <a:cs typeface="Times New Roman"/>
              </a:rPr>
              <a:t>regression</a:t>
            </a:r>
            <a:r>
              <a:rPr sz="2700" spc="-20" dirty="0">
                <a:solidFill>
                  <a:prstClr val="black"/>
                </a:solidFill>
                <a:latin typeface="Times New Roman"/>
                <a:cs typeface="Times New Roman"/>
              </a:rPr>
              <a:t> </a:t>
            </a:r>
            <a:r>
              <a:rPr sz="2700" dirty="0">
                <a:solidFill>
                  <a:prstClr val="black"/>
                </a:solidFill>
                <a:latin typeface="Times New Roman"/>
                <a:cs typeface="Times New Roman"/>
              </a:rPr>
              <a:t>problems.</a:t>
            </a:r>
          </a:p>
        </p:txBody>
      </p:sp>
    </p:spTree>
    <p:extLst>
      <p:ext uri="{BB962C8B-B14F-4D97-AF65-F5344CB8AC3E}">
        <p14:creationId xmlns:p14="http://schemas.microsoft.com/office/powerpoint/2010/main" val="6326059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Example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683812"/>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After </a:t>
            </a:r>
            <a:r>
              <a:rPr lang="en-US" altLang="en-US" sz="1600" dirty="0">
                <a:solidFill>
                  <a:prstClr val="black"/>
                </a:solidFill>
                <a:latin typeface="Alexandria" pitchFamily="2" charset="-78"/>
                <a:cs typeface="Alexandria" pitchFamily="2" charset="-78"/>
              </a:rPr>
              <a:t>You’re running a company, and you want to develop learning  algorithms to address each of two problems.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Problem 1: You have a large inventory of identical items. You  want to predict how many of these items will sell over the next 3  months.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Problem 2: You’d like software to examine individual customer  accounts, and for each account decide if it has been  hacked/compromised.</a:t>
            </a: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5919509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Example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527119"/>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Should </a:t>
            </a:r>
            <a:r>
              <a:rPr lang="en-US" altLang="en-US" sz="1600" dirty="0">
                <a:solidFill>
                  <a:prstClr val="black"/>
                </a:solidFill>
                <a:latin typeface="Alexandria" pitchFamily="2" charset="-78"/>
                <a:cs typeface="Alexandria" pitchFamily="2" charset="-78"/>
              </a:rPr>
              <a:t>you treat these as classification or as regression  problems?</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Treat </a:t>
            </a:r>
            <a:r>
              <a:rPr lang="en-US" altLang="en-US" sz="1600" dirty="0">
                <a:solidFill>
                  <a:prstClr val="black"/>
                </a:solidFill>
                <a:latin typeface="Alexandria" pitchFamily="2" charset="-78"/>
                <a:cs typeface="Alexandria" pitchFamily="2" charset="-78"/>
              </a:rPr>
              <a:t>both as classification problems.</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Treat problem 1 as a classification problem, problem 2 as  a regression problem.</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Treat problem 1 as a regression problem, problem 2 as a  classification problem.</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Treat both as regression problems.</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how </a:t>
            </a:r>
            <a:r>
              <a:rPr lang="en-US" altLang="en-US" sz="1600" dirty="0">
                <a:solidFill>
                  <a:prstClr val="black"/>
                </a:solidFill>
                <a:latin typeface="Alexandria" pitchFamily="2" charset="-78"/>
                <a:cs typeface="Alexandria" pitchFamily="2" charset="-78"/>
              </a:rPr>
              <a:t>innovation through technology is changing business practices, </a:t>
            </a:r>
            <a:endParaRPr lang="en-US" altLang="en-US" sz="1600" dirty="0" smtClean="0">
              <a:solidFill>
                <a:prstClr val="black"/>
              </a:solidFill>
              <a:latin typeface="Alexandria" pitchFamily="2" charset="-78"/>
              <a:cs typeface="Alexandria" pitchFamily="2" charset="-78"/>
            </a:endParaRP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quantitative </a:t>
            </a:r>
            <a:r>
              <a:rPr lang="en-US" altLang="en-US" sz="1600" dirty="0">
                <a:solidFill>
                  <a:prstClr val="black"/>
                </a:solidFill>
                <a:latin typeface="Alexandria" pitchFamily="2" charset="-78"/>
                <a:cs typeface="Alexandria" pitchFamily="2" charset="-78"/>
              </a:rPr>
              <a:t>finance skills, and the application of emerging technologies to financial services.</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1417378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524000" y="1371600"/>
            <a:ext cx="5181600" cy="73660"/>
          </a:xfrm>
          <a:custGeom>
            <a:avLst/>
            <a:gdLst/>
            <a:ahLst/>
            <a:cxnLst/>
            <a:rect l="l" t="t" r="r" b="b"/>
            <a:pathLst>
              <a:path w="5181600" h="73659">
                <a:moveTo>
                  <a:pt x="0" y="73151"/>
                </a:moveTo>
                <a:lnTo>
                  <a:pt x="5181600" y="73151"/>
                </a:lnTo>
                <a:lnTo>
                  <a:pt x="5181600" y="0"/>
                </a:lnTo>
                <a:lnTo>
                  <a:pt x="0" y="0"/>
                </a:lnTo>
                <a:lnTo>
                  <a:pt x="0" y="73151"/>
                </a:lnTo>
                <a:close/>
              </a:path>
            </a:pathLst>
          </a:custGeom>
          <a:solidFill>
            <a:srgbClr val="122D70"/>
          </a:solidFill>
        </p:spPr>
        <p:txBody>
          <a:bodyPr wrap="square" lIns="0" tIns="0" rIns="0" bIns="0" rtlCol="0"/>
          <a:lstStyle/>
          <a:p>
            <a:endParaRPr/>
          </a:p>
        </p:txBody>
      </p:sp>
      <p:sp>
        <p:nvSpPr>
          <p:cNvPr id="3" name="object 3"/>
          <p:cNvSpPr/>
          <p:nvPr/>
        </p:nvSpPr>
        <p:spPr>
          <a:xfrm>
            <a:off x="9997440" y="1371600"/>
            <a:ext cx="670560" cy="73660"/>
          </a:xfrm>
          <a:custGeom>
            <a:avLst/>
            <a:gdLst/>
            <a:ahLst/>
            <a:cxnLst/>
            <a:rect l="l" t="t" r="r" b="b"/>
            <a:pathLst>
              <a:path w="670559" h="73659">
                <a:moveTo>
                  <a:pt x="0" y="73151"/>
                </a:moveTo>
                <a:lnTo>
                  <a:pt x="670560" y="73151"/>
                </a:lnTo>
                <a:lnTo>
                  <a:pt x="670560" y="0"/>
                </a:lnTo>
                <a:lnTo>
                  <a:pt x="0" y="0"/>
                </a:lnTo>
                <a:lnTo>
                  <a:pt x="0" y="73151"/>
                </a:lnTo>
                <a:close/>
              </a:path>
            </a:pathLst>
          </a:custGeom>
          <a:solidFill>
            <a:srgbClr val="122D70"/>
          </a:solidFill>
        </p:spPr>
        <p:txBody>
          <a:bodyPr wrap="square" lIns="0" tIns="0" rIns="0" bIns="0" rtlCol="0"/>
          <a:lstStyle/>
          <a:p>
            <a:endParaRPr/>
          </a:p>
        </p:txBody>
      </p:sp>
      <p:grpSp>
        <p:nvGrpSpPr>
          <p:cNvPr id="4" name="object 4"/>
          <p:cNvGrpSpPr/>
          <p:nvPr/>
        </p:nvGrpSpPr>
        <p:grpSpPr>
          <a:xfrm>
            <a:off x="6705600" y="1371600"/>
            <a:ext cx="2194560" cy="73660"/>
            <a:chOff x="5181600" y="1371600"/>
            <a:chExt cx="2194560" cy="73660"/>
          </a:xfrm>
        </p:grpSpPr>
        <p:sp>
          <p:nvSpPr>
            <p:cNvPr id="5" name="object 5"/>
            <p:cNvSpPr/>
            <p:nvPr/>
          </p:nvSpPr>
          <p:spPr>
            <a:xfrm>
              <a:off x="5181600" y="1371600"/>
              <a:ext cx="1097280" cy="73660"/>
            </a:xfrm>
            <a:custGeom>
              <a:avLst/>
              <a:gdLst/>
              <a:ahLst/>
              <a:cxnLst/>
              <a:rect l="l" t="t" r="r" b="b"/>
              <a:pathLst>
                <a:path w="1097279" h="73659">
                  <a:moveTo>
                    <a:pt x="1097279" y="0"/>
                  </a:moveTo>
                  <a:lnTo>
                    <a:pt x="0" y="0"/>
                  </a:lnTo>
                  <a:lnTo>
                    <a:pt x="0" y="73151"/>
                  </a:lnTo>
                  <a:lnTo>
                    <a:pt x="1097279" y="73151"/>
                  </a:lnTo>
                  <a:lnTo>
                    <a:pt x="1097279" y="0"/>
                  </a:lnTo>
                  <a:close/>
                </a:path>
              </a:pathLst>
            </a:custGeom>
            <a:solidFill>
              <a:srgbClr val="4871BA"/>
            </a:solidFill>
          </p:spPr>
          <p:txBody>
            <a:bodyPr wrap="square" lIns="0" tIns="0" rIns="0" bIns="0" rtlCol="0"/>
            <a:lstStyle/>
            <a:p>
              <a:endParaRPr/>
            </a:p>
          </p:txBody>
        </p:sp>
        <p:sp>
          <p:nvSpPr>
            <p:cNvPr id="6" name="object 6"/>
            <p:cNvSpPr/>
            <p:nvPr/>
          </p:nvSpPr>
          <p:spPr>
            <a:xfrm>
              <a:off x="6278880" y="1371600"/>
              <a:ext cx="1097280" cy="73660"/>
            </a:xfrm>
            <a:custGeom>
              <a:avLst/>
              <a:gdLst/>
              <a:ahLst/>
              <a:cxnLst/>
              <a:rect l="l" t="t" r="r" b="b"/>
              <a:pathLst>
                <a:path w="1097279" h="73659">
                  <a:moveTo>
                    <a:pt x="1097279" y="0"/>
                  </a:moveTo>
                  <a:lnTo>
                    <a:pt x="0" y="0"/>
                  </a:lnTo>
                  <a:lnTo>
                    <a:pt x="0" y="73151"/>
                  </a:lnTo>
                  <a:lnTo>
                    <a:pt x="1097279" y="73151"/>
                  </a:lnTo>
                  <a:lnTo>
                    <a:pt x="1097279" y="0"/>
                  </a:lnTo>
                  <a:close/>
                </a:path>
              </a:pathLst>
            </a:custGeom>
            <a:solidFill>
              <a:srgbClr val="6A99D7"/>
            </a:solidFill>
          </p:spPr>
          <p:txBody>
            <a:bodyPr wrap="square" lIns="0" tIns="0" rIns="0" bIns="0" rtlCol="0"/>
            <a:lstStyle/>
            <a:p>
              <a:endParaRPr/>
            </a:p>
          </p:txBody>
        </p:sp>
      </p:grpSp>
      <p:sp>
        <p:nvSpPr>
          <p:cNvPr id="7" name="object 7"/>
          <p:cNvSpPr txBox="1"/>
          <p:nvPr/>
        </p:nvSpPr>
        <p:spPr>
          <a:xfrm>
            <a:off x="2059941" y="1531696"/>
            <a:ext cx="4346575" cy="452120"/>
          </a:xfrm>
          <a:prstGeom prst="rect">
            <a:avLst/>
          </a:prstGeom>
        </p:spPr>
        <p:txBody>
          <a:bodyPr vert="horz" wrap="square" lIns="0" tIns="12065" rIns="0" bIns="0" rtlCol="0">
            <a:spAutoFit/>
          </a:bodyPr>
          <a:lstStyle/>
          <a:p>
            <a:pPr marL="354965" indent="-342265">
              <a:spcBef>
                <a:spcPts val="95"/>
              </a:spcBef>
              <a:buClr>
                <a:srgbClr val="95B0E6"/>
              </a:buClr>
              <a:buFont typeface="Wingdings"/>
              <a:buChar char=""/>
              <a:tabLst>
                <a:tab pos="354965" algn="l"/>
              </a:tabLst>
            </a:pPr>
            <a:r>
              <a:rPr sz="2800" dirty="0">
                <a:solidFill>
                  <a:srgbClr val="22387C"/>
                </a:solidFill>
                <a:latin typeface="Verdana"/>
                <a:cs typeface="Verdana"/>
              </a:rPr>
              <a:t>Unsupervised</a:t>
            </a:r>
            <a:r>
              <a:rPr sz="2800" spc="-200" dirty="0">
                <a:solidFill>
                  <a:srgbClr val="22387C"/>
                </a:solidFill>
                <a:latin typeface="Verdana"/>
                <a:cs typeface="Verdana"/>
              </a:rPr>
              <a:t> </a:t>
            </a:r>
            <a:r>
              <a:rPr sz="2800" spc="-10" dirty="0">
                <a:solidFill>
                  <a:srgbClr val="22387C"/>
                </a:solidFill>
                <a:latin typeface="Verdana"/>
                <a:cs typeface="Verdana"/>
              </a:rPr>
              <a:t>learning</a:t>
            </a:r>
            <a:endParaRPr sz="2800" dirty="0">
              <a:latin typeface="Verdana"/>
              <a:cs typeface="Verdana"/>
            </a:endParaRPr>
          </a:p>
        </p:txBody>
      </p:sp>
      <p:sp>
        <p:nvSpPr>
          <p:cNvPr id="8" name="object 8"/>
          <p:cNvSpPr txBox="1">
            <a:spLocks noGrp="1"/>
          </p:cNvSpPr>
          <p:nvPr>
            <p:ph type="title"/>
          </p:nvPr>
        </p:nvSpPr>
        <p:spPr>
          <a:xfrm>
            <a:off x="2362200" y="737572"/>
            <a:ext cx="10515600" cy="580671"/>
          </a:xfrm>
          <a:prstGeom prst="rect">
            <a:avLst/>
          </a:prstGeom>
        </p:spPr>
        <p:txBody>
          <a:bodyPr vert="horz" wrap="square" lIns="0" tIns="87375" rIns="0" bIns="0" rtlCol="0" anchor="ctr">
            <a:spAutoFit/>
          </a:bodyPr>
          <a:lstStyle/>
          <a:p>
            <a:pPr marL="12700">
              <a:lnSpc>
                <a:spcPct val="100000"/>
              </a:lnSpc>
              <a:spcBef>
                <a:spcPts val="100"/>
              </a:spcBef>
            </a:pPr>
            <a:r>
              <a:rPr sz="3200" dirty="0"/>
              <a:t>Machine</a:t>
            </a:r>
            <a:r>
              <a:rPr sz="3200" spc="-30" dirty="0"/>
              <a:t> </a:t>
            </a:r>
            <a:r>
              <a:rPr sz="3200" dirty="0"/>
              <a:t>learning</a:t>
            </a:r>
            <a:r>
              <a:rPr sz="3200" spc="-30" dirty="0"/>
              <a:t> </a:t>
            </a:r>
            <a:r>
              <a:rPr sz="3200" spc="-10" dirty="0"/>
              <a:t>structure</a:t>
            </a:r>
            <a:endParaRPr sz="3200" dirty="0"/>
          </a:p>
        </p:txBody>
      </p:sp>
      <p:pic>
        <p:nvPicPr>
          <p:cNvPr id="9" name="object 9"/>
          <p:cNvPicPr/>
          <p:nvPr/>
        </p:nvPicPr>
        <p:blipFill>
          <a:blip r:embed="rId2" cstate="print"/>
          <a:stretch>
            <a:fillRect/>
          </a:stretch>
        </p:blipFill>
        <p:spPr>
          <a:xfrm>
            <a:off x="2886745" y="2297386"/>
            <a:ext cx="6359218" cy="3575750"/>
          </a:xfrm>
          <a:prstGeom prst="rect">
            <a:avLst/>
          </a:prstGeom>
        </p:spPr>
      </p:pic>
    </p:spTree>
    <p:extLst>
      <p:ext uri="{BB962C8B-B14F-4D97-AF65-F5344CB8AC3E}">
        <p14:creationId xmlns:p14="http://schemas.microsoft.com/office/powerpoint/2010/main" val="28632311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Unsupervised learning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9"/>
          <p:cNvPicPr/>
          <p:nvPr/>
        </p:nvPicPr>
        <p:blipFill>
          <a:blip r:embed="rId3" cstate="print"/>
          <a:stretch>
            <a:fillRect/>
          </a:stretch>
        </p:blipFill>
        <p:spPr>
          <a:xfrm>
            <a:off x="2833197" y="1976373"/>
            <a:ext cx="6923645" cy="3928316"/>
          </a:xfrm>
          <a:prstGeom prst="rect">
            <a:avLst/>
          </a:prstGeom>
        </p:spPr>
      </p:pic>
    </p:spTree>
    <p:extLst>
      <p:ext uri="{BB962C8B-B14F-4D97-AF65-F5344CB8AC3E}">
        <p14:creationId xmlns:p14="http://schemas.microsoft.com/office/powerpoint/2010/main" val="844034383"/>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Unsupervised Learning:</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78168" y="1898300"/>
            <a:ext cx="10541000" cy="2271391"/>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Unsupervised </a:t>
            </a:r>
            <a:r>
              <a:rPr lang="en-US" altLang="en-US" sz="1600" dirty="0">
                <a:solidFill>
                  <a:prstClr val="black"/>
                </a:solidFill>
                <a:latin typeface="Alexandria" pitchFamily="2" charset="-78"/>
                <a:cs typeface="Alexandria" pitchFamily="2" charset="-78"/>
              </a:rPr>
              <a:t>learning is where you only have input data  and </a:t>
            </a:r>
            <a:r>
              <a:rPr lang="en-US" altLang="en-US" sz="1600" b="1" dirty="0">
                <a:solidFill>
                  <a:prstClr val="black"/>
                </a:solidFill>
                <a:latin typeface="Alexandria" pitchFamily="2" charset="-78"/>
                <a:cs typeface="Alexandria" pitchFamily="2" charset="-78"/>
              </a:rPr>
              <a:t>no corresponding output variables</a:t>
            </a:r>
            <a:r>
              <a:rPr lang="en-US" altLang="en-US" sz="1600" dirty="0">
                <a:solidFill>
                  <a:prstClr val="black"/>
                </a:solidFill>
                <a:latin typeface="Alexandria" pitchFamily="2" charset="-78"/>
                <a:cs typeface="Alexandria" pitchFamily="2" charset="-78"/>
              </a:rPr>
              <a:t>.</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Data only comes with inputs x, but not output labels y.</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Algorithm has to find structure in the data.</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Used for </a:t>
            </a:r>
            <a:r>
              <a:rPr lang="en-US" altLang="en-US" sz="1600" b="1" dirty="0">
                <a:solidFill>
                  <a:prstClr val="black"/>
                </a:solidFill>
                <a:latin typeface="Alexandria" pitchFamily="2" charset="-78"/>
                <a:cs typeface="Alexandria" pitchFamily="2" charset="-78"/>
              </a:rPr>
              <a:t>Clustering</a:t>
            </a:r>
            <a:r>
              <a:rPr lang="en-US" altLang="en-US" sz="1600" dirty="0">
                <a:solidFill>
                  <a:prstClr val="black"/>
                </a:solidFill>
                <a:latin typeface="Alexandria" pitchFamily="2" charset="-78"/>
                <a:cs typeface="Alexandria" pitchFamily="2" charset="-78"/>
              </a:rPr>
              <a:t>.</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3"/>
          <p:cNvPicPr/>
          <p:nvPr/>
        </p:nvPicPr>
        <p:blipFill>
          <a:blip r:embed="rId4" cstate="print"/>
          <a:stretch>
            <a:fillRect/>
          </a:stretch>
        </p:blipFill>
        <p:spPr>
          <a:xfrm>
            <a:off x="6051719" y="3034359"/>
            <a:ext cx="4561158" cy="2569014"/>
          </a:xfrm>
          <a:prstGeom prst="rect">
            <a:avLst/>
          </a:prstGeom>
        </p:spPr>
      </p:pic>
    </p:spTree>
    <p:extLst>
      <p:ext uri="{BB962C8B-B14F-4D97-AF65-F5344CB8AC3E}">
        <p14:creationId xmlns:p14="http://schemas.microsoft.com/office/powerpoint/2010/main" val="300529458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2278" y="430250"/>
            <a:ext cx="5959046" cy="707886"/>
          </a:xfrm>
          <a:prstGeom prst="rect">
            <a:avLst/>
          </a:prstGeom>
          <a:noFill/>
        </p:spPr>
        <p:txBody>
          <a:bodyPr wrap="square" rtlCol="0">
            <a:spAutoFit/>
          </a:bodyPr>
          <a:lstStyle/>
          <a:p>
            <a:r>
              <a:rPr lang="en-US" sz="2000" b="1" dirty="0">
                <a:latin typeface="Alexandria Black" pitchFamily="2" charset="-78"/>
                <a:cs typeface="Alexandria Black" pitchFamily="2" charset="-78"/>
              </a:rPr>
              <a:t>Application of Unsupervised Learning:  Example: Clustering Google news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object 3"/>
          <p:cNvPicPr/>
          <p:nvPr/>
        </p:nvPicPr>
        <p:blipFill>
          <a:blip r:embed="rId3" cstate="print"/>
          <a:stretch>
            <a:fillRect/>
          </a:stretch>
        </p:blipFill>
        <p:spPr>
          <a:xfrm>
            <a:off x="2912946" y="1430187"/>
            <a:ext cx="7940040" cy="4582092"/>
          </a:xfrm>
          <a:prstGeom prst="rect">
            <a:avLst/>
          </a:prstGeom>
        </p:spPr>
      </p:pic>
    </p:spTree>
    <p:extLst>
      <p:ext uri="{BB962C8B-B14F-4D97-AF65-F5344CB8AC3E}">
        <p14:creationId xmlns:p14="http://schemas.microsoft.com/office/powerpoint/2010/main" val="591522758"/>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ML Case Study:</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78168" y="1898300"/>
            <a:ext cx="10541000" cy="1434239"/>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Case </a:t>
            </a:r>
            <a:r>
              <a:rPr lang="en-US" altLang="en-US" sz="1600" dirty="0">
                <a:solidFill>
                  <a:prstClr val="black"/>
                </a:solidFill>
                <a:latin typeface="Alexandria" pitchFamily="2" charset="-78"/>
                <a:cs typeface="Alexandria" pitchFamily="2" charset="-78"/>
              </a:rPr>
              <a:t>Study 1 :</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Predicting house prices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p:cNvGrpSpPr/>
          <p:nvPr/>
        </p:nvGrpSpPr>
        <p:grpSpPr>
          <a:xfrm>
            <a:off x="4114580" y="1898300"/>
            <a:ext cx="6716840" cy="3403053"/>
            <a:chOff x="3203384" y="3141226"/>
            <a:chExt cx="6716840" cy="3403053"/>
          </a:xfrm>
        </p:grpSpPr>
        <p:grpSp>
          <p:nvGrpSpPr>
            <p:cNvPr id="13" name="object 2"/>
            <p:cNvGrpSpPr/>
            <p:nvPr/>
          </p:nvGrpSpPr>
          <p:grpSpPr>
            <a:xfrm>
              <a:off x="5903976" y="5352613"/>
              <a:ext cx="250190" cy="250190"/>
              <a:chOff x="4379976" y="4788408"/>
              <a:chExt cx="250190" cy="250190"/>
            </a:xfrm>
          </p:grpSpPr>
          <p:pic>
            <p:nvPicPr>
              <p:cNvPr id="55" name="object 3"/>
              <p:cNvPicPr/>
              <p:nvPr/>
            </p:nvPicPr>
            <p:blipFill>
              <a:blip r:embed="rId4" cstate="print"/>
              <a:stretch>
                <a:fillRect/>
              </a:stretch>
            </p:blipFill>
            <p:spPr>
              <a:xfrm>
                <a:off x="4524756" y="4788408"/>
                <a:ext cx="105155" cy="111252"/>
              </a:xfrm>
              <a:prstGeom prst="rect">
                <a:avLst/>
              </a:prstGeom>
            </p:spPr>
          </p:pic>
          <p:pic>
            <p:nvPicPr>
              <p:cNvPr id="56" name="object 4"/>
              <p:cNvPicPr/>
              <p:nvPr/>
            </p:nvPicPr>
            <p:blipFill>
              <a:blip r:embed="rId5" cstate="print"/>
              <a:stretch>
                <a:fillRect/>
              </a:stretch>
            </p:blipFill>
            <p:spPr>
              <a:xfrm>
                <a:off x="4379976" y="4927092"/>
                <a:ext cx="105155" cy="111252"/>
              </a:xfrm>
              <a:prstGeom prst="rect">
                <a:avLst/>
              </a:prstGeom>
            </p:spPr>
          </p:pic>
        </p:grpSp>
        <p:grpSp>
          <p:nvGrpSpPr>
            <p:cNvPr id="14" name="object 5"/>
            <p:cNvGrpSpPr/>
            <p:nvPr/>
          </p:nvGrpSpPr>
          <p:grpSpPr>
            <a:xfrm>
              <a:off x="3203384" y="3177801"/>
              <a:ext cx="2649220" cy="2550160"/>
              <a:chOff x="1679384" y="2613596"/>
              <a:chExt cx="2649220" cy="2550160"/>
            </a:xfrm>
          </p:grpSpPr>
          <p:pic>
            <p:nvPicPr>
              <p:cNvPr id="52" name="object 6"/>
              <p:cNvPicPr/>
              <p:nvPr/>
            </p:nvPicPr>
            <p:blipFill>
              <a:blip r:embed="rId5" cstate="print"/>
              <a:stretch>
                <a:fillRect/>
              </a:stretch>
            </p:blipFill>
            <p:spPr>
              <a:xfrm>
                <a:off x="4223004" y="5052060"/>
                <a:ext cx="105155" cy="111252"/>
              </a:xfrm>
              <a:prstGeom prst="rect">
                <a:avLst/>
              </a:prstGeom>
            </p:spPr>
          </p:pic>
          <p:sp>
            <p:nvSpPr>
              <p:cNvPr id="53" name="object 7"/>
              <p:cNvSpPr/>
              <p:nvPr/>
            </p:nvSpPr>
            <p:spPr>
              <a:xfrm>
                <a:off x="1692402" y="2626613"/>
                <a:ext cx="1503045" cy="1440180"/>
              </a:xfrm>
              <a:custGeom>
                <a:avLst/>
                <a:gdLst/>
                <a:ahLst/>
                <a:cxnLst/>
                <a:rect l="l" t="t" r="r" b="b"/>
                <a:pathLst>
                  <a:path w="1503045" h="1440179">
                    <a:moveTo>
                      <a:pt x="751332" y="0"/>
                    </a:moveTo>
                    <a:lnTo>
                      <a:pt x="682951" y="980"/>
                    </a:lnTo>
                    <a:lnTo>
                      <a:pt x="616289" y="3866"/>
                    </a:lnTo>
                    <a:lnTo>
                      <a:pt x="551612" y="8572"/>
                    </a:lnTo>
                    <a:lnTo>
                      <a:pt x="489184" y="15014"/>
                    </a:lnTo>
                    <a:lnTo>
                      <a:pt x="429271" y="23106"/>
                    </a:lnTo>
                    <a:lnTo>
                      <a:pt x="372138" y="32766"/>
                    </a:lnTo>
                    <a:lnTo>
                      <a:pt x="318051" y="43906"/>
                    </a:lnTo>
                    <a:lnTo>
                      <a:pt x="267274" y="56444"/>
                    </a:lnTo>
                    <a:lnTo>
                      <a:pt x="220075" y="70294"/>
                    </a:lnTo>
                    <a:lnTo>
                      <a:pt x="176717" y="85372"/>
                    </a:lnTo>
                    <a:lnTo>
                      <a:pt x="137466" y="101592"/>
                    </a:lnTo>
                    <a:lnTo>
                      <a:pt x="102587" y="118872"/>
                    </a:lnTo>
                    <a:lnTo>
                      <a:pt x="47009" y="156266"/>
                    </a:lnTo>
                    <a:lnTo>
                      <a:pt x="12106" y="196878"/>
                    </a:lnTo>
                    <a:lnTo>
                      <a:pt x="0" y="240030"/>
                    </a:lnTo>
                    <a:lnTo>
                      <a:pt x="0" y="1200150"/>
                    </a:lnTo>
                    <a:lnTo>
                      <a:pt x="12106" y="1243301"/>
                    </a:lnTo>
                    <a:lnTo>
                      <a:pt x="47009" y="1283913"/>
                    </a:lnTo>
                    <a:lnTo>
                      <a:pt x="102587" y="1321307"/>
                    </a:lnTo>
                    <a:lnTo>
                      <a:pt x="137466" y="1338587"/>
                    </a:lnTo>
                    <a:lnTo>
                      <a:pt x="176717" y="1354807"/>
                    </a:lnTo>
                    <a:lnTo>
                      <a:pt x="220075" y="1369885"/>
                    </a:lnTo>
                    <a:lnTo>
                      <a:pt x="267274" y="1383735"/>
                    </a:lnTo>
                    <a:lnTo>
                      <a:pt x="318051" y="1396273"/>
                    </a:lnTo>
                    <a:lnTo>
                      <a:pt x="372138" y="1407414"/>
                    </a:lnTo>
                    <a:lnTo>
                      <a:pt x="429271" y="1417073"/>
                    </a:lnTo>
                    <a:lnTo>
                      <a:pt x="489184" y="1425165"/>
                    </a:lnTo>
                    <a:lnTo>
                      <a:pt x="551612" y="1431607"/>
                    </a:lnTo>
                    <a:lnTo>
                      <a:pt x="616289" y="1436313"/>
                    </a:lnTo>
                    <a:lnTo>
                      <a:pt x="682951" y="1439199"/>
                    </a:lnTo>
                    <a:lnTo>
                      <a:pt x="751332" y="1440180"/>
                    </a:lnTo>
                    <a:lnTo>
                      <a:pt x="819712" y="1439199"/>
                    </a:lnTo>
                    <a:lnTo>
                      <a:pt x="886374" y="1436313"/>
                    </a:lnTo>
                    <a:lnTo>
                      <a:pt x="951051" y="1431607"/>
                    </a:lnTo>
                    <a:lnTo>
                      <a:pt x="1013479" y="1425165"/>
                    </a:lnTo>
                    <a:lnTo>
                      <a:pt x="1073392" y="1417073"/>
                    </a:lnTo>
                    <a:lnTo>
                      <a:pt x="1130525" y="1407414"/>
                    </a:lnTo>
                    <a:lnTo>
                      <a:pt x="1184612" y="1396273"/>
                    </a:lnTo>
                    <a:lnTo>
                      <a:pt x="1235389" y="1383735"/>
                    </a:lnTo>
                    <a:lnTo>
                      <a:pt x="1282588" y="1369885"/>
                    </a:lnTo>
                    <a:lnTo>
                      <a:pt x="1325946" y="1354807"/>
                    </a:lnTo>
                    <a:lnTo>
                      <a:pt x="1365197" y="1338587"/>
                    </a:lnTo>
                    <a:lnTo>
                      <a:pt x="1400076" y="1321308"/>
                    </a:lnTo>
                    <a:lnTo>
                      <a:pt x="1455654" y="1283913"/>
                    </a:lnTo>
                    <a:lnTo>
                      <a:pt x="1490557" y="1243301"/>
                    </a:lnTo>
                    <a:lnTo>
                      <a:pt x="1502664" y="1200150"/>
                    </a:lnTo>
                    <a:lnTo>
                      <a:pt x="1502664" y="240030"/>
                    </a:lnTo>
                    <a:lnTo>
                      <a:pt x="1490557" y="196878"/>
                    </a:lnTo>
                    <a:lnTo>
                      <a:pt x="1455654" y="156266"/>
                    </a:lnTo>
                    <a:lnTo>
                      <a:pt x="1400076" y="118871"/>
                    </a:lnTo>
                    <a:lnTo>
                      <a:pt x="1365197" y="101592"/>
                    </a:lnTo>
                    <a:lnTo>
                      <a:pt x="1325946" y="85372"/>
                    </a:lnTo>
                    <a:lnTo>
                      <a:pt x="1282588" y="70294"/>
                    </a:lnTo>
                    <a:lnTo>
                      <a:pt x="1235389" y="56444"/>
                    </a:lnTo>
                    <a:lnTo>
                      <a:pt x="1184612" y="43906"/>
                    </a:lnTo>
                    <a:lnTo>
                      <a:pt x="1130525" y="32765"/>
                    </a:lnTo>
                    <a:lnTo>
                      <a:pt x="1073392" y="23106"/>
                    </a:lnTo>
                    <a:lnTo>
                      <a:pt x="1013479" y="15014"/>
                    </a:lnTo>
                    <a:lnTo>
                      <a:pt x="951051" y="8572"/>
                    </a:lnTo>
                    <a:lnTo>
                      <a:pt x="886374" y="3866"/>
                    </a:lnTo>
                    <a:lnTo>
                      <a:pt x="819712" y="980"/>
                    </a:lnTo>
                    <a:lnTo>
                      <a:pt x="751332" y="0"/>
                    </a:lnTo>
                    <a:close/>
                  </a:path>
                </a:pathLst>
              </a:custGeom>
              <a:solidFill>
                <a:srgbClr val="4871BA"/>
              </a:solidFill>
            </p:spPr>
            <p:txBody>
              <a:bodyPr wrap="square" lIns="0" tIns="0" rIns="0" bIns="0" rtlCol="0"/>
              <a:lstStyle/>
              <a:p>
                <a:endParaRPr/>
              </a:p>
            </p:txBody>
          </p:sp>
          <p:sp>
            <p:nvSpPr>
              <p:cNvPr id="54" name="object 8"/>
              <p:cNvSpPr/>
              <p:nvPr/>
            </p:nvSpPr>
            <p:spPr>
              <a:xfrm>
                <a:off x="1692402" y="2626613"/>
                <a:ext cx="1503045" cy="1440180"/>
              </a:xfrm>
              <a:custGeom>
                <a:avLst/>
                <a:gdLst/>
                <a:ahLst/>
                <a:cxnLst/>
                <a:rect l="l" t="t" r="r" b="b"/>
                <a:pathLst>
                  <a:path w="1503045" h="1440179">
                    <a:moveTo>
                      <a:pt x="1502664" y="240030"/>
                    </a:moveTo>
                    <a:lnTo>
                      <a:pt x="1490557" y="283181"/>
                    </a:lnTo>
                    <a:lnTo>
                      <a:pt x="1455654" y="323793"/>
                    </a:lnTo>
                    <a:lnTo>
                      <a:pt x="1400076" y="361187"/>
                    </a:lnTo>
                    <a:lnTo>
                      <a:pt x="1365197" y="378467"/>
                    </a:lnTo>
                    <a:lnTo>
                      <a:pt x="1325946" y="394687"/>
                    </a:lnTo>
                    <a:lnTo>
                      <a:pt x="1282588" y="409765"/>
                    </a:lnTo>
                    <a:lnTo>
                      <a:pt x="1235389" y="423615"/>
                    </a:lnTo>
                    <a:lnTo>
                      <a:pt x="1184612" y="436153"/>
                    </a:lnTo>
                    <a:lnTo>
                      <a:pt x="1130525" y="447293"/>
                    </a:lnTo>
                    <a:lnTo>
                      <a:pt x="1073392" y="456953"/>
                    </a:lnTo>
                    <a:lnTo>
                      <a:pt x="1013479" y="465045"/>
                    </a:lnTo>
                    <a:lnTo>
                      <a:pt x="951051" y="471487"/>
                    </a:lnTo>
                    <a:lnTo>
                      <a:pt x="886374" y="476193"/>
                    </a:lnTo>
                    <a:lnTo>
                      <a:pt x="819712" y="479079"/>
                    </a:lnTo>
                    <a:lnTo>
                      <a:pt x="751332" y="480060"/>
                    </a:lnTo>
                    <a:lnTo>
                      <a:pt x="682951" y="479079"/>
                    </a:lnTo>
                    <a:lnTo>
                      <a:pt x="616289" y="476193"/>
                    </a:lnTo>
                    <a:lnTo>
                      <a:pt x="551612" y="471487"/>
                    </a:lnTo>
                    <a:lnTo>
                      <a:pt x="489184" y="465045"/>
                    </a:lnTo>
                    <a:lnTo>
                      <a:pt x="429271" y="456953"/>
                    </a:lnTo>
                    <a:lnTo>
                      <a:pt x="372138" y="447294"/>
                    </a:lnTo>
                    <a:lnTo>
                      <a:pt x="318051" y="436153"/>
                    </a:lnTo>
                    <a:lnTo>
                      <a:pt x="267274" y="423615"/>
                    </a:lnTo>
                    <a:lnTo>
                      <a:pt x="220075" y="409765"/>
                    </a:lnTo>
                    <a:lnTo>
                      <a:pt x="176717" y="394687"/>
                    </a:lnTo>
                    <a:lnTo>
                      <a:pt x="137466" y="378467"/>
                    </a:lnTo>
                    <a:lnTo>
                      <a:pt x="102587" y="361188"/>
                    </a:lnTo>
                    <a:lnTo>
                      <a:pt x="47009" y="323793"/>
                    </a:lnTo>
                    <a:lnTo>
                      <a:pt x="12106" y="283181"/>
                    </a:lnTo>
                    <a:lnTo>
                      <a:pt x="3070" y="261881"/>
                    </a:lnTo>
                    <a:lnTo>
                      <a:pt x="0" y="240030"/>
                    </a:lnTo>
                  </a:path>
                  <a:path w="1503045" h="1440179">
                    <a:moveTo>
                      <a:pt x="0" y="240030"/>
                    </a:moveTo>
                    <a:lnTo>
                      <a:pt x="12106" y="196878"/>
                    </a:lnTo>
                    <a:lnTo>
                      <a:pt x="47009" y="156266"/>
                    </a:lnTo>
                    <a:lnTo>
                      <a:pt x="102587" y="118872"/>
                    </a:lnTo>
                    <a:lnTo>
                      <a:pt x="137466" y="101592"/>
                    </a:lnTo>
                    <a:lnTo>
                      <a:pt x="176717" y="85372"/>
                    </a:lnTo>
                    <a:lnTo>
                      <a:pt x="220075" y="70294"/>
                    </a:lnTo>
                    <a:lnTo>
                      <a:pt x="267274" y="56444"/>
                    </a:lnTo>
                    <a:lnTo>
                      <a:pt x="318051" y="43906"/>
                    </a:lnTo>
                    <a:lnTo>
                      <a:pt x="372138" y="32766"/>
                    </a:lnTo>
                    <a:lnTo>
                      <a:pt x="429271" y="23106"/>
                    </a:lnTo>
                    <a:lnTo>
                      <a:pt x="489184" y="15014"/>
                    </a:lnTo>
                    <a:lnTo>
                      <a:pt x="551612" y="8572"/>
                    </a:lnTo>
                    <a:lnTo>
                      <a:pt x="616289" y="3866"/>
                    </a:lnTo>
                    <a:lnTo>
                      <a:pt x="682951" y="980"/>
                    </a:lnTo>
                    <a:lnTo>
                      <a:pt x="751332" y="0"/>
                    </a:lnTo>
                    <a:lnTo>
                      <a:pt x="819712" y="980"/>
                    </a:lnTo>
                    <a:lnTo>
                      <a:pt x="886374" y="3866"/>
                    </a:lnTo>
                    <a:lnTo>
                      <a:pt x="951051" y="8572"/>
                    </a:lnTo>
                    <a:lnTo>
                      <a:pt x="1013479" y="15014"/>
                    </a:lnTo>
                    <a:lnTo>
                      <a:pt x="1073392" y="23106"/>
                    </a:lnTo>
                    <a:lnTo>
                      <a:pt x="1130525" y="32765"/>
                    </a:lnTo>
                    <a:lnTo>
                      <a:pt x="1184612" y="43906"/>
                    </a:lnTo>
                    <a:lnTo>
                      <a:pt x="1235389" y="56444"/>
                    </a:lnTo>
                    <a:lnTo>
                      <a:pt x="1282588" y="70294"/>
                    </a:lnTo>
                    <a:lnTo>
                      <a:pt x="1325946" y="85372"/>
                    </a:lnTo>
                    <a:lnTo>
                      <a:pt x="1365197" y="101592"/>
                    </a:lnTo>
                    <a:lnTo>
                      <a:pt x="1400076" y="118871"/>
                    </a:lnTo>
                    <a:lnTo>
                      <a:pt x="1455654" y="156266"/>
                    </a:lnTo>
                    <a:lnTo>
                      <a:pt x="1490557" y="196878"/>
                    </a:lnTo>
                    <a:lnTo>
                      <a:pt x="1502664" y="240030"/>
                    </a:lnTo>
                    <a:lnTo>
                      <a:pt x="1502664" y="1200150"/>
                    </a:lnTo>
                    <a:lnTo>
                      <a:pt x="1490557" y="1243301"/>
                    </a:lnTo>
                    <a:lnTo>
                      <a:pt x="1455654" y="1283913"/>
                    </a:lnTo>
                    <a:lnTo>
                      <a:pt x="1400076" y="1321308"/>
                    </a:lnTo>
                    <a:lnTo>
                      <a:pt x="1365197" y="1338587"/>
                    </a:lnTo>
                    <a:lnTo>
                      <a:pt x="1325946" y="1354807"/>
                    </a:lnTo>
                    <a:lnTo>
                      <a:pt x="1282588" y="1369885"/>
                    </a:lnTo>
                    <a:lnTo>
                      <a:pt x="1235389" y="1383735"/>
                    </a:lnTo>
                    <a:lnTo>
                      <a:pt x="1184612" y="1396273"/>
                    </a:lnTo>
                    <a:lnTo>
                      <a:pt x="1130525" y="1407414"/>
                    </a:lnTo>
                    <a:lnTo>
                      <a:pt x="1073392" y="1417073"/>
                    </a:lnTo>
                    <a:lnTo>
                      <a:pt x="1013479" y="1425165"/>
                    </a:lnTo>
                    <a:lnTo>
                      <a:pt x="951051" y="1431607"/>
                    </a:lnTo>
                    <a:lnTo>
                      <a:pt x="886374" y="1436313"/>
                    </a:lnTo>
                    <a:lnTo>
                      <a:pt x="819712" y="1439199"/>
                    </a:lnTo>
                    <a:lnTo>
                      <a:pt x="751332" y="1440180"/>
                    </a:lnTo>
                    <a:lnTo>
                      <a:pt x="682951" y="1439199"/>
                    </a:lnTo>
                    <a:lnTo>
                      <a:pt x="616289" y="1436313"/>
                    </a:lnTo>
                    <a:lnTo>
                      <a:pt x="551612" y="1431607"/>
                    </a:lnTo>
                    <a:lnTo>
                      <a:pt x="489184" y="1425165"/>
                    </a:lnTo>
                    <a:lnTo>
                      <a:pt x="429271" y="1417073"/>
                    </a:lnTo>
                    <a:lnTo>
                      <a:pt x="372138" y="1407414"/>
                    </a:lnTo>
                    <a:lnTo>
                      <a:pt x="318051" y="1396273"/>
                    </a:lnTo>
                    <a:lnTo>
                      <a:pt x="267274" y="1383735"/>
                    </a:lnTo>
                    <a:lnTo>
                      <a:pt x="220075" y="1369885"/>
                    </a:lnTo>
                    <a:lnTo>
                      <a:pt x="176717" y="1354807"/>
                    </a:lnTo>
                    <a:lnTo>
                      <a:pt x="137466" y="1338587"/>
                    </a:lnTo>
                    <a:lnTo>
                      <a:pt x="102587" y="1321307"/>
                    </a:lnTo>
                    <a:lnTo>
                      <a:pt x="47009" y="1283913"/>
                    </a:lnTo>
                    <a:lnTo>
                      <a:pt x="12106" y="1243301"/>
                    </a:lnTo>
                    <a:lnTo>
                      <a:pt x="0" y="1200150"/>
                    </a:lnTo>
                    <a:lnTo>
                      <a:pt x="0" y="240030"/>
                    </a:lnTo>
                    <a:close/>
                  </a:path>
                </a:pathLst>
              </a:custGeom>
              <a:ln w="25908">
                <a:solidFill>
                  <a:srgbClr val="335288"/>
                </a:solidFill>
              </a:ln>
            </p:spPr>
            <p:txBody>
              <a:bodyPr wrap="square" lIns="0" tIns="0" rIns="0" bIns="0" rtlCol="0"/>
              <a:lstStyle/>
              <a:p>
                <a:endParaRPr/>
              </a:p>
            </p:txBody>
          </p:sp>
        </p:grpSp>
        <p:sp>
          <p:nvSpPr>
            <p:cNvPr id="15" name="object 11"/>
            <p:cNvSpPr txBox="1"/>
            <p:nvPr/>
          </p:nvSpPr>
          <p:spPr>
            <a:xfrm>
              <a:off x="3533648" y="3796990"/>
              <a:ext cx="866140" cy="452120"/>
            </a:xfrm>
            <a:prstGeom prst="rect">
              <a:avLst/>
            </a:prstGeom>
          </p:spPr>
          <p:txBody>
            <a:bodyPr vert="horz" wrap="square" lIns="0" tIns="12065" rIns="0" bIns="0" rtlCol="0">
              <a:spAutoFit/>
            </a:bodyPr>
            <a:lstStyle/>
            <a:p>
              <a:pPr marL="12700">
                <a:spcBef>
                  <a:spcPts val="95"/>
                </a:spcBef>
              </a:pPr>
              <a:r>
                <a:rPr sz="2800" spc="-20" dirty="0">
                  <a:solidFill>
                    <a:srgbClr val="FFFFFF"/>
                  </a:solidFill>
                  <a:latin typeface="Verdana"/>
                  <a:cs typeface="Verdana"/>
                </a:rPr>
                <a:t>Data</a:t>
              </a:r>
              <a:endParaRPr sz="2800">
                <a:latin typeface="Verdana"/>
                <a:cs typeface="Verdana"/>
              </a:endParaRPr>
            </a:p>
          </p:txBody>
        </p:sp>
        <p:grpSp>
          <p:nvGrpSpPr>
            <p:cNvPr id="16" name="object 12"/>
            <p:cNvGrpSpPr/>
            <p:nvPr/>
          </p:nvGrpSpPr>
          <p:grpSpPr>
            <a:xfrm>
              <a:off x="5085524" y="3141226"/>
              <a:ext cx="1765300" cy="1539875"/>
              <a:chOff x="3561524" y="2577020"/>
              <a:chExt cx="1765300" cy="1539875"/>
            </a:xfrm>
          </p:grpSpPr>
          <p:sp>
            <p:nvSpPr>
              <p:cNvPr id="50" name="object 13"/>
              <p:cNvSpPr/>
              <p:nvPr/>
            </p:nvSpPr>
            <p:spPr>
              <a:xfrm>
                <a:off x="3574541" y="2590037"/>
                <a:ext cx="1739264" cy="1513840"/>
              </a:xfrm>
              <a:custGeom>
                <a:avLst/>
                <a:gdLst/>
                <a:ahLst/>
                <a:cxnLst/>
                <a:rect l="l" t="t" r="r" b="b"/>
                <a:pathLst>
                  <a:path w="1739264" h="1513839">
                    <a:moveTo>
                      <a:pt x="1486662" y="0"/>
                    </a:moveTo>
                    <a:lnTo>
                      <a:pt x="252222" y="0"/>
                    </a:lnTo>
                    <a:lnTo>
                      <a:pt x="206879" y="4062"/>
                    </a:lnTo>
                    <a:lnTo>
                      <a:pt x="164205" y="15777"/>
                    </a:lnTo>
                    <a:lnTo>
                      <a:pt x="124911" y="34431"/>
                    </a:lnTo>
                    <a:lnTo>
                      <a:pt x="89710" y="59312"/>
                    </a:lnTo>
                    <a:lnTo>
                      <a:pt x="59312" y="89710"/>
                    </a:lnTo>
                    <a:lnTo>
                      <a:pt x="34431" y="124911"/>
                    </a:lnTo>
                    <a:lnTo>
                      <a:pt x="15777" y="164205"/>
                    </a:lnTo>
                    <a:lnTo>
                      <a:pt x="4062" y="206879"/>
                    </a:lnTo>
                    <a:lnTo>
                      <a:pt x="0" y="252222"/>
                    </a:lnTo>
                    <a:lnTo>
                      <a:pt x="0" y="1261110"/>
                    </a:lnTo>
                    <a:lnTo>
                      <a:pt x="4062" y="1306452"/>
                    </a:lnTo>
                    <a:lnTo>
                      <a:pt x="15777" y="1349126"/>
                    </a:lnTo>
                    <a:lnTo>
                      <a:pt x="34431" y="1388420"/>
                    </a:lnTo>
                    <a:lnTo>
                      <a:pt x="59312" y="1423621"/>
                    </a:lnTo>
                    <a:lnTo>
                      <a:pt x="89710" y="1454019"/>
                    </a:lnTo>
                    <a:lnTo>
                      <a:pt x="124911" y="1478900"/>
                    </a:lnTo>
                    <a:lnTo>
                      <a:pt x="164205" y="1497554"/>
                    </a:lnTo>
                    <a:lnTo>
                      <a:pt x="206879" y="1509269"/>
                    </a:lnTo>
                    <a:lnTo>
                      <a:pt x="252222" y="1513332"/>
                    </a:lnTo>
                    <a:lnTo>
                      <a:pt x="1486662" y="1513332"/>
                    </a:lnTo>
                    <a:lnTo>
                      <a:pt x="1532004" y="1509269"/>
                    </a:lnTo>
                    <a:lnTo>
                      <a:pt x="1574678" y="1497554"/>
                    </a:lnTo>
                    <a:lnTo>
                      <a:pt x="1613972" y="1478900"/>
                    </a:lnTo>
                    <a:lnTo>
                      <a:pt x="1649173" y="1454019"/>
                    </a:lnTo>
                    <a:lnTo>
                      <a:pt x="1679571" y="1423621"/>
                    </a:lnTo>
                    <a:lnTo>
                      <a:pt x="1704452" y="1388420"/>
                    </a:lnTo>
                    <a:lnTo>
                      <a:pt x="1723106" y="1349126"/>
                    </a:lnTo>
                    <a:lnTo>
                      <a:pt x="1734821" y="1306452"/>
                    </a:lnTo>
                    <a:lnTo>
                      <a:pt x="1738884" y="1261110"/>
                    </a:lnTo>
                    <a:lnTo>
                      <a:pt x="1738884" y="252222"/>
                    </a:lnTo>
                    <a:lnTo>
                      <a:pt x="1734821" y="206879"/>
                    </a:lnTo>
                    <a:lnTo>
                      <a:pt x="1723106" y="164205"/>
                    </a:lnTo>
                    <a:lnTo>
                      <a:pt x="1704452" y="124911"/>
                    </a:lnTo>
                    <a:lnTo>
                      <a:pt x="1679571" y="89710"/>
                    </a:lnTo>
                    <a:lnTo>
                      <a:pt x="1649173" y="59312"/>
                    </a:lnTo>
                    <a:lnTo>
                      <a:pt x="1613972" y="34431"/>
                    </a:lnTo>
                    <a:lnTo>
                      <a:pt x="1574678" y="15777"/>
                    </a:lnTo>
                    <a:lnTo>
                      <a:pt x="1532004" y="4062"/>
                    </a:lnTo>
                    <a:lnTo>
                      <a:pt x="1486662" y="0"/>
                    </a:lnTo>
                    <a:close/>
                  </a:path>
                </a:pathLst>
              </a:custGeom>
              <a:solidFill>
                <a:srgbClr val="4871BA"/>
              </a:solidFill>
            </p:spPr>
            <p:txBody>
              <a:bodyPr wrap="square" lIns="0" tIns="0" rIns="0" bIns="0" rtlCol="0"/>
              <a:lstStyle/>
              <a:p>
                <a:endParaRPr/>
              </a:p>
            </p:txBody>
          </p:sp>
          <p:sp>
            <p:nvSpPr>
              <p:cNvPr id="51" name="object 14"/>
              <p:cNvSpPr/>
              <p:nvPr/>
            </p:nvSpPr>
            <p:spPr>
              <a:xfrm>
                <a:off x="3574541" y="2590037"/>
                <a:ext cx="1739264" cy="1513840"/>
              </a:xfrm>
              <a:custGeom>
                <a:avLst/>
                <a:gdLst/>
                <a:ahLst/>
                <a:cxnLst/>
                <a:rect l="l" t="t" r="r" b="b"/>
                <a:pathLst>
                  <a:path w="1739264" h="1513839">
                    <a:moveTo>
                      <a:pt x="0" y="252222"/>
                    </a:moveTo>
                    <a:lnTo>
                      <a:pt x="4062" y="206879"/>
                    </a:lnTo>
                    <a:lnTo>
                      <a:pt x="15777" y="164205"/>
                    </a:lnTo>
                    <a:lnTo>
                      <a:pt x="34431" y="124911"/>
                    </a:lnTo>
                    <a:lnTo>
                      <a:pt x="59312" y="89710"/>
                    </a:lnTo>
                    <a:lnTo>
                      <a:pt x="89710" y="59312"/>
                    </a:lnTo>
                    <a:lnTo>
                      <a:pt x="124911" y="34431"/>
                    </a:lnTo>
                    <a:lnTo>
                      <a:pt x="164205" y="15777"/>
                    </a:lnTo>
                    <a:lnTo>
                      <a:pt x="206879" y="4062"/>
                    </a:lnTo>
                    <a:lnTo>
                      <a:pt x="252222" y="0"/>
                    </a:lnTo>
                    <a:lnTo>
                      <a:pt x="1486662" y="0"/>
                    </a:lnTo>
                    <a:lnTo>
                      <a:pt x="1532004" y="4062"/>
                    </a:lnTo>
                    <a:lnTo>
                      <a:pt x="1574678" y="15777"/>
                    </a:lnTo>
                    <a:lnTo>
                      <a:pt x="1613972" y="34431"/>
                    </a:lnTo>
                    <a:lnTo>
                      <a:pt x="1649173" y="59312"/>
                    </a:lnTo>
                    <a:lnTo>
                      <a:pt x="1679571" y="89710"/>
                    </a:lnTo>
                    <a:lnTo>
                      <a:pt x="1704452" y="124911"/>
                    </a:lnTo>
                    <a:lnTo>
                      <a:pt x="1723106" y="164205"/>
                    </a:lnTo>
                    <a:lnTo>
                      <a:pt x="1734821" y="206879"/>
                    </a:lnTo>
                    <a:lnTo>
                      <a:pt x="1738884" y="252222"/>
                    </a:lnTo>
                    <a:lnTo>
                      <a:pt x="1738884" y="1261110"/>
                    </a:lnTo>
                    <a:lnTo>
                      <a:pt x="1734821" y="1306452"/>
                    </a:lnTo>
                    <a:lnTo>
                      <a:pt x="1723106" y="1349126"/>
                    </a:lnTo>
                    <a:lnTo>
                      <a:pt x="1704452" y="1388420"/>
                    </a:lnTo>
                    <a:lnTo>
                      <a:pt x="1679571" y="1423621"/>
                    </a:lnTo>
                    <a:lnTo>
                      <a:pt x="1649173" y="1454019"/>
                    </a:lnTo>
                    <a:lnTo>
                      <a:pt x="1613972" y="1478900"/>
                    </a:lnTo>
                    <a:lnTo>
                      <a:pt x="1574678" y="1497554"/>
                    </a:lnTo>
                    <a:lnTo>
                      <a:pt x="1532004" y="1509269"/>
                    </a:lnTo>
                    <a:lnTo>
                      <a:pt x="1486662" y="1513332"/>
                    </a:lnTo>
                    <a:lnTo>
                      <a:pt x="252222" y="1513332"/>
                    </a:lnTo>
                    <a:lnTo>
                      <a:pt x="206879" y="1509269"/>
                    </a:lnTo>
                    <a:lnTo>
                      <a:pt x="164205" y="1497554"/>
                    </a:lnTo>
                    <a:lnTo>
                      <a:pt x="124911" y="1478900"/>
                    </a:lnTo>
                    <a:lnTo>
                      <a:pt x="89710" y="1454019"/>
                    </a:lnTo>
                    <a:lnTo>
                      <a:pt x="59312" y="1423621"/>
                    </a:lnTo>
                    <a:lnTo>
                      <a:pt x="34431" y="1388420"/>
                    </a:lnTo>
                    <a:lnTo>
                      <a:pt x="15777" y="1349126"/>
                    </a:lnTo>
                    <a:lnTo>
                      <a:pt x="4062" y="1306452"/>
                    </a:lnTo>
                    <a:lnTo>
                      <a:pt x="0" y="1261110"/>
                    </a:lnTo>
                    <a:lnTo>
                      <a:pt x="0" y="252222"/>
                    </a:lnTo>
                    <a:close/>
                  </a:path>
                </a:pathLst>
              </a:custGeom>
              <a:ln w="25908">
                <a:solidFill>
                  <a:srgbClr val="335288"/>
                </a:solidFill>
              </a:ln>
            </p:spPr>
            <p:txBody>
              <a:bodyPr wrap="square" lIns="0" tIns="0" rIns="0" bIns="0" rtlCol="0"/>
              <a:lstStyle/>
              <a:p>
                <a:endParaRPr/>
              </a:p>
            </p:txBody>
          </p:sp>
        </p:grpSp>
        <p:sp>
          <p:nvSpPr>
            <p:cNvPr id="17" name="object 15"/>
            <p:cNvSpPr txBox="1"/>
            <p:nvPr/>
          </p:nvSpPr>
          <p:spPr>
            <a:xfrm>
              <a:off x="5260340" y="3739460"/>
              <a:ext cx="1414780" cy="330835"/>
            </a:xfrm>
            <a:prstGeom prst="rect">
              <a:avLst/>
            </a:prstGeom>
          </p:spPr>
          <p:txBody>
            <a:bodyPr vert="horz" wrap="square" lIns="0" tIns="13335" rIns="0" bIns="0" rtlCol="0">
              <a:spAutoFit/>
            </a:bodyPr>
            <a:lstStyle/>
            <a:p>
              <a:pPr marL="12700">
                <a:spcBef>
                  <a:spcPts val="105"/>
                </a:spcBef>
              </a:pPr>
              <a:r>
                <a:rPr sz="2000" spc="-10" dirty="0">
                  <a:solidFill>
                    <a:srgbClr val="FFFFFF"/>
                  </a:solidFill>
                  <a:latin typeface="Verdana"/>
                  <a:cs typeface="Verdana"/>
                </a:rPr>
                <a:t>Regression</a:t>
              </a:r>
              <a:endParaRPr sz="2000">
                <a:latin typeface="Verdana"/>
                <a:cs typeface="Verdana"/>
              </a:endParaRPr>
            </a:p>
          </p:txBody>
        </p:sp>
        <p:grpSp>
          <p:nvGrpSpPr>
            <p:cNvPr id="18" name="object 16"/>
            <p:cNvGrpSpPr/>
            <p:nvPr/>
          </p:nvGrpSpPr>
          <p:grpSpPr>
            <a:xfrm>
              <a:off x="7368476" y="3141226"/>
              <a:ext cx="1765300" cy="1539875"/>
              <a:chOff x="5844476" y="2577020"/>
              <a:chExt cx="1765300" cy="1539875"/>
            </a:xfrm>
          </p:grpSpPr>
          <p:sp>
            <p:nvSpPr>
              <p:cNvPr id="47" name="object 17"/>
              <p:cNvSpPr/>
              <p:nvPr/>
            </p:nvSpPr>
            <p:spPr>
              <a:xfrm>
                <a:off x="5857494" y="2590037"/>
                <a:ext cx="1739264" cy="1513840"/>
              </a:xfrm>
              <a:custGeom>
                <a:avLst/>
                <a:gdLst/>
                <a:ahLst/>
                <a:cxnLst/>
                <a:rect l="l" t="t" r="r" b="b"/>
                <a:pathLst>
                  <a:path w="1739265" h="1513839">
                    <a:moveTo>
                      <a:pt x="1486661" y="0"/>
                    </a:moveTo>
                    <a:lnTo>
                      <a:pt x="252221" y="0"/>
                    </a:lnTo>
                    <a:lnTo>
                      <a:pt x="206879" y="4062"/>
                    </a:lnTo>
                    <a:lnTo>
                      <a:pt x="164205" y="15777"/>
                    </a:lnTo>
                    <a:lnTo>
                      <a:pt x="124911" y="34431"/>
                    </a:lnTo>
                    <a:lnTo>
                      <a:pt x="89710" y="59312"/>
                    </a:lnTo>
                    <a:lnTo>
                      <a:pt x="59312" y="89710"/>
                    </a:lnTo>
                    <a:lnTo>
                      <a:pt x="34431" y="124911"/>
                    </a:lnTo>
                    <a:lnTo>
                      <a:pt x="15777" y="164205"/>
                    </a:lnTo>
                    <a:lnTo>
                      <a:pt x="4062" y="206879"/>
                    </a:lnTo>
                    <a:lnTo>
                      <a:pt x="0" y="252222"/>
                    </a:lnTo>
                    <a:lnTo>
                      <a:pt x="0" y="1261110"/>
                    </a:lnTo>
                    <a:lnTo>
                      <a:pt x="4062" y="1306452"/>
                    </a:lnTo>
                    <a:lnTo>
                      <a:pt x="15777" y="1349126"/>
                    </a:lnTo>
                    <a:lnTo>
                      <a:pt x="34431" y="1388420"/>
                    </a:lnTo>
                    <a:lnTo>
                      <a:pt x="59312" y="1423621"/>
                    </a:lnTo>
                    <a:lnTo>
                      <a:pt x="89710" y="1454019"/>
                    </a:lnTo>
                    <a:lnTo>
                      <a:pt x="124911" y="1478900"/>
                    </a:lnTo>
                    <a:lnTo>
                      <a:pt x="164205" y="1497554"/>
                    </a:lnTo>
                    <a:lnTo>
                      <a:pt x="206879" y="1509269"/>
                    </a:lnTo>
                    <a:lnTo>
                      <a:pt x="252221" y="1513332"/>
                    </a:lnTo>
                    <a:lnTo>
                      <a:pt x="1486661" y="1513332"/>
                    </a:lnTo>
                    <a:lnTo>
                      <a:pt x="1532004" y="1509269"/>
                    </a:lnTo>
                    <a:lnTo>
                      <a:pt x="1574678" y="1497554"/>
                    </a:lnTo>
                    <a:lnTo>
                      <a:pt x="1613972" y="1478900"/>
                    </a:lnTo>
                    <a:lnTo>
                      <a:pt x="1649173" y="1454019"/>
                    </a:lnTo>
                    <a:lnTo>
                      <a:pt x="1679571" y="1423621"/>
                    </a:lnTo>
                    <a:lnTo>
                      <a:pt x="1704452" y="1388420"/>
                    </a:lnTo>
                    <a:lnTo>
                      <a:pt x="1723106" y="1349126"/>
                    </a:lnTo>
                    <a:lnTo>
                      <a:pt x="1734821" y="1306452"/>
                    </a:lnTo>
                    <a:lnTo>
                      <a:pt x="1738883" y="1261110"/>
                    </a:lnTo>
                    <a:lnTo>
                      <a:pt x="1738883" y="252222"/>
                    </a:lnTo>
                    <a:lnTo>
                      <a:pt x="1734821" y="206879"/>
                    </a:lnTo>
                    <a:lnTo>
                      <a:pt x="1723106" y="164205"/>
                    </a:lnTo>
                    <a:lnTo>
                      <a:pt x="1704452" y="124911"/>
                    </a:lnTo>
                    <a:lnTo>
                      <a:pt x="1679571" y="89710"/>
                    </a:lnTo>
                    <a:lnTo>
                      <a:pt x="1649173" y="59312"/>
                    </a:lnTo>
                    <a:lnTo>
                      <a:pt x="1613972" y="34431"/>
                    </a:lnTo>
                    <a:lnTo>
                      <a:pt x="1574678" y="15777"/>
                    </a:lnTo>
                    <a:lnTo>
                      <a:pt x="1532004" y="4062"/>
                    </a:lnTo>
                    <a:lnTo>
                      <a:pt x="1486661" y="0"/>
                    </a:lnTo>
                    <a:close/>
                  </a:path>
                </a:pathLst>
              </a:custGeom>
              <a:solidFill>
                <a:srgbClr val="4871BA"/>
              </a:solidFill>
            </p:spPr>
            <p:txBody>
              <a:bodyPr wrap="square" lIns="0" tIns="0" rIns="0" bIns="0" rtlCol="0"/>
              <a:lstStyle/>
              <a:p>
                <a:endParaRPr/>
              </a:p>
            </p:txBody>
          </p:sp>
          <p:sp>
            <p:nvSpPr>
              <p:cNvPr id="49" name="object 18"/>
              <p:cNvSpPr/>
              <p:nvPr/>
            </p:nvSpPr>
            <p:spPr>
              <a:xfrm>
                <a:off x="5857494" y="2590037"/>
                <a:ext cx="1739264" cy="1513840"/>
              </a:xfrm>
              <a:custGeom>
                <a:avLst/>
                <a:gdLst/>
                <a:ahLst/>
                <a:cxnLst/>
                <a:rect l="l" t="t" r="r" b="b"/>
                <a:pathLst>
                  <a:path w="1739265" h="1513839">
                    <a:moveTo>
                      <a:pt x="0" y="252222"/>
                    </a:moveTo>
                    <a:lnTo>
                      <a:pt x="4062" y="206879"/>
                    </a:lnTo>
                    <a:lnTo>
                      <a:pt x="15777" y="164205"/>
                    </a:lnTo>
                    <a:lnTo>
                      <a:pt x="34431" y="124911"/>
                    </a:lnTo>
                    <a:lnTo>
                      <a:pt x="59312" y="89710"/>
                    </a:lnTo>
                    <a:lnTo>
                      <a:pt x="89710" y="59312"/>
                    </a:lnTo>
                    <a:lnTo>
                      <a:pt x="124911" y="34431"/>
                    </a:lnTo>
                    <a:lnTo>
                      <a:pt x="164205" y="15777"/>
                    </a:lnTo>
                    <a:lnTo>
                      <a:pt x="206879" y="4062"/>
                    </a:lnTo>
                    <a:lnTo>
                      <a:pt x="252221" y="0"/>
                    </a:lnTo>
                    <a:lnTo>
                      <a:pt x="1486661" y="0"/>
                    </a:lnTo>
                    <a:lnTo>
                      <a:pt x="1532004" y="4062"/>
                    </a:lnTo>
                    <a:lnTo>
                      <a:pt x="1574678" y="15777"/>
                    </a:lnTo>
                    <a:lnTo>
                      <a:pt x="1613972" y="34431"/>
                    </a:lnTo>
                    <a:lnTo>
                      <a:pt x="1649173" y="59312"/>
                    </a:lnTo>
                    <a:lnTo>
                      <a:pt x="1679571" y="89710"/>
                    </a:lnTo>
                    <a:lnTo>
                      <a:pt x="1704452" y="124911"/>
                    </a:lnTo>
                    <a:lnTo>
                      <a:pt x="1723106" y="164205"/>
                    </a:lnTo>
                    <a:lnTo>
                      <a:pt x="1734821" y="206879"/>
                    </a:lnTo>
                    <a:lnTo>
                      <a:pt x="1738883" y="252222"/>
                    </a:lnTo>
                    <a:lnTo>
                      <a:pt x="1738883" y="1261110"/>
                    </a:lnTo>
                    <a:lnTo>
                      <a:pt x="1734821" y="1306452"/>
                    </a:lnTo>
                    <a:lnTo>
                      <a:pt x="1723106" y="1349126"/>
                    </a:lnTo>
                    <a:lnTo>
                      <a:pt x="1704452" y="1388420"/>
                    </a:lnTo>
                    <a:lnTo>
                      <a:pt x="1679571" y="1423621"/>
                    </a:lnTo>
                    <a:lnTo>
                      <a:pt x="1649173" y="1454019"/>
                    </a:lnTo>
                    <a:lnTo>
                      <a:pt x="1613972" y="1478900"/>
                    </a:lnTo>
                    <a:lnTo>
                      <a:pt x="1574678" y="1497554"/>
                    </a:lnTo>
                    <a:lnTo>
                      <a:pt x="1532004" y="1509269"/>
                    </a:lnTo>
                    <a:lnTo>
                      <a:pt x="1486661" y="1513332"/>
                    </a:lnTo>
                    <a:lnTo>
                      <a:pt x="252221" y="1513332"/>
                    </a:lnTo>
                    <a:lnTo>
                      <a:pt x="206879" y="1509269"/>
                    </a:lnTo>
                    <a:lnTo>
                      <a:pt x="164205" y="1497554"/>
                    </a:lnTo>
                    <a:lnTo>
                      <a:pt x="124911" y="1478900"/>
                    </a:lnTo>
                    <a:lnTo>
                      <a:pt x="89710" y="1454019"/>
                    </a:lnTo>
                    <a:lnTo>
                      <a:pt x="59312" y="1423621"/>
                    </a:lnTo>
                    <a:lnTo>
                      <a:pt x="34431" y="1388420"/>
                    </a:lnTo>
                    <a:lnTo>
                      <a:pt x="15777" y="1349126"/>
                    </a:lnTo>
                    <a:lnTo>
                      <a:pt x="4062" y="1306452"/>
                    </a:lnTo>
                    <a:lnTo>
                      <a:pt x="0" y="1261110"/>
                    </a:lnTo>
                    <a:lnTo>
                      <a:pt x="0" y="252222"/>
                    </a:lnTo>
                    <a:close/>
                  </a:path>
                </a:pathLst>
              </a:custGeom>
              <a:ln w="25908">
                <a:solidFill>
                  <a:srgbClr val="335288"/>
                </a:solidFill>
              </a:ln>
            </p:spPr>
            <p:txBody>
              <a:bodyPr wrap="square" lIns="0" tIns="0" rIns="0" bIns="0" rtlCol="0"/>
              <a:lstStyle/>
              <a:p>
                <a:endParaRPr/>
              </a:p>
            </p:txBody>
          </p:sp>
        </p:grpSp>
        <p:sp>
          <p:nvSpPr>
            <p:cNvPr id="19" name="object 19"/>
            <p:cNvSpPr txBox="1"/>
            <p:nvPr/>
          </p:nvSpPr>
          <p:spPr>
            <a:xfrm>
              <a:off x="7574027" y="3590107"/>
              <a:ext cx="1351915" cy="633095"/>
            </a:xfrm>
            <a:prstGeom prst="rect">
              <a:avLst/>
            </a:prstGeom>
          </p:spPr>
          <p:txBody>
            <a:bodyPr vert="horz" wrap="square" lIns="0" tIns="13335" rIns="0" bIns="0" rtlCol="0">
              <a:spAutoFit/>
            </a:bodyPr>
            <a:lstStyle/>
            <a:p>
              <a:pPr algn="ctr">
                <a:lnSpc>
                  <a:spcPts val="2390"/>
                </a:lnSpc>
                <a:spcBef>
                  <a:spcPts val="105"/>
                </a:spcBef>
              </a:pPr>
              <a:r>
                <a:rPr sz="2000" spc="-10" dirty="0">
                  <a:solidFill>
                    <a:srgbClr val="FFFFFF"/>
                  </a:solidFill>
                  <a:latin typeface="Verdana"/>
                  <a:cs typeface="Verdana"/>
                </a:rPr>
                <a:t>Intelligenc</a:t>
              </a:r>
              <a:endParaRPr sz="2000">
                <a:latin typeface="Verdana"/>
                <a:cs typeface="Verdana"/>
              </a:endParaRPr>
            </a:p>
            <a:p>
              <a:pPr marL="1905" algn="ctr">
                <a:lnSpc>
                  <a:spcPts val="2390"/>
                </a:lnSpc>
              </a:pPr>
              <a:r>
                <a:rPr sz="2000" spc="-50" dirty="0">
                  <a:solidFill>
                    <a:srgbClr val="FFFFFF"/>
                  </a:solidFill>
                  <a:latin typeface="Verdana"/>
                  <a:cs typeface="Verdana"/>
                </a:rPr>
                <a:t>e</a:t>
              </a:r>
              <a:endParaRPr sz="2000">
                <a:latin typeface="Verdana"/>
                <a:cs typeface="Verdana"/>
              </a:endParaRPr>
            </a:p>
          </p:txBody>
        </p:sp>
        <p:grpSp>
          <p:nvGrpSpPr>
            <p:cNvPr id="20" name="object 20"/>
            <p:cNvGrpSpPr/>
            <p:nvPr/>
          </p:nvGrpSpPr>
          <p:grpSpPr>
            <a:xfrm>
              <a:off x="3336036" y="3871285"/>
              <a:ext cx="4012565" cy="2204085"/>
              <a:chOff x="1812035" y="3307079"/>
              <a:chExt cx="4012565" cy="2204085"/>
            </a:xfrm>
          </p:grpSpPr>
          <p:sp>
            <p:nvSpPr>
              <p:cNvPr id="43" name="object 21"/>
              <p:cNvSpPr/>
              <p:nvPr/>
            </p:nvSpPr>
            <p:spPr>
              <a:xfrm>
                <a:off x="2969514" y="3307079"/>
                <a:ext cx="2854960" cy="78105"/>
              </a:xfrm>
              <a:custGeom>
                <a:avLst/>
                <a:gdLst/>
                <a:ahLst/>
                <a:cxnLst/>
                <a:rect l="l" t="t" r="r" b="b"/>
                <a:pathLst>
                  <a:path w="2854960" h="78104">
                    <a:moveTo>
                      <a:pt x="576199" y="38862"/>
                    </a:moveTo>
                    <a:lnTo>
                      <a:pt x="550291" y="25908"/>
                    </a:lnTo>
                    <a:lnTo>
                      <a:pt x="498475" y="0"/>
                    </a:lnTo>
                    <a:lnTo>
                      <a:pt x="498475" y="25908"/>
                    </a:lnTo>
                    <a:lnTo>
                      <a:pt x="0" y="25908"/>
                    </a:lnTo>
                    <a:lnTo>
                      <a:pt x="0" y="51816"/>
                    </a:lnTo>
                    <a:lnTo>
                      <a:pt x="498475" y="51816"/>
                    </a:lnTo>
                    <a:lnTo>
                      <a:pt x="498475" y="77724"/>
                    </a:lnTo>
                    <a:lnTo>
                      <a:pt x="550278" y="51816"/>
                    </a:lnTo>
                    <a:lnTo>
                      <a:pt x="576199" y="38862"/>
                    </a:lnTo>
                    <a:close/>
                  </a:path>
                  <a:path w="2854960" h="78104">
                    <a:moveTo>
                      <a:pt x="2854579" y="38862"/>
                    </a:moveTo>
                    <a:lnTo>
                      <a:pt x="2828671" y="25908"/>
                    </a:lnTo>
                    <a:lnTo>
                      <a:pt x="2776855" y="0"/>
                    </a:lnTo>
                    <a:lnTo>
                      <a:pt x="2776855" y="25908"/>
                    </a:lnTo>
                    <a:lnTo>
                      <a:pt x="2202180" y="25908"/>
                    </a:lnTo>
                    <a:lnTo>
                      <a:pt x="2202180" y="51816"/>
                    </a:lnTo>
                    <a:lnTo>
                      <a:pt x="2776855" y="51816"/>
                    </a:lnTo>
                    <a:lnTo>
                      <a:pt x="2776855" y="77724"/>
                    </a:lnTo>
                    <a:lnTo>
                      <a:pt x="2828658" y="51816"/>
                    </a:lnTo>
                    <a:lnTo>
                      <a:pt x="2854579" y="38862"/>
                    </a:lnTo>
                    <a:close/>
                  </a:path>
                </a:pathLst>
              </a:custGeom>
              <a:solidFill>
                <a:srgbClr val="446EB9"/>
              </a:solidFill>
            </p:spPr>
            <p:txBody>
              <a:bodyPr wrap="square" lIns="0" tIns="0" rIns="0" bIns="0" rtlCol="0"/>
              <a:lstStyle/>
              <a:p>
                <a:endParaRPr/>
              </a:p>
            </p:txBody>
          </p:sp>
          <p:pic>
            <p:nvPicPr>
              <p:cNvPr id="44" name="object 22"/>
              <p:cNvPicPr/>
              <p:nvPr/>
            </p:nvPicPr>
            <p:blipFill>
              <a:blip r:embed="rId6" cstate="print"/>
              <a:stretch>
                <a:fillRect/>
              </a:stretch>
            </p:blipFill>
            <p:spPr>
              <a:xfrm>
                <a:off x="1812035" y="4070609"/>
                <a:ext cx="598935" cy="798408"/>
              </a:xfrm>
              <a:prstGeom prst="rect">
                <a:avLst/>
              </a:prstGeom>
            </p:spPr>
          </p:pic>
          <p:pic>
            <p:nvPicPr>
              <p:cNvPr id="45" name="object 23"/>
              <p:cNvPicPr/>
              <p:nvPr/>
            </p:nvPicPr>
            <p:blipFill>
              <a:blip r:embed="rId7" cstate="print"/>
              <a:stretch>
                <a:fillRect/>
              </a:stretch>
            </p:blipFill>
            <p:spPr>
              <a:xfrm>
                <a:off x="2519172" y="4300733"/>
                <a:ext cx="600462" cy="798408"/>
              </a:xfrm>
              <a:prstGeom prst="rect">
                <a:avLst/>
              </a:prstGeom>
            </p:spPr>
          </p:pic>
          <p:pic>
            <p:nvPicPr>
              <p:cNvPr id="46" name="object 24"/>
              <p:cNvPicPr/>
              <p:nvPr/>
            </p:nvPicPr>
            <p:blipFill>
              <a:blip r:embed="rId8" cstate="print"/>
              <a:stretch>
                <a:fillRect/>
              </a:stretch>
            </p:blipFill>
            <p:spPr>
              <a:xfrm>
                <a:off x="2215895" y="4712213"/>
                <a:ext cx="600462" cy="798408"/>
              </a:xfrm>
              <a:prstGeom prst="rect">
                <a:avLst/>
              </a:prstGeom>
            </p:spPr>
          </p:pic>
        </p:grpSp>
        <p:sp>
          <p:nvSpPr>
            <p:cNvPr id="21" name="object 25"/>
            <p:cNvSpPr txBox="1"/>
            <p:nvPr/>
          </p:nvSpPr>
          <p:spPr>
            <a:xfrm>
              <a:off x="3438270" y="6031199"/>
              <a:ext cx="758190" cy="513080"/>
            </a:xfrm>
            <a:prstGeom prst="rect">
              <a:avLst/>
            </a:prstGeom>
          </p:spPr>
          <p:txBody>
            <a:bodyPr vert="horz" wrap="square" lIns="0" tIns="12065" rIns="0" bIns="0" rtlCol="0">
              <a:spAutoFit/>
            </a:bodyPr>
            <a:lstStyle/>
            <a:p>
              <a:pPr marL="12700" marR="5080">
                <a:spcBef>
                  <a:spcPts val="95"/>
                </a:spcBef>
              </a:pPr>
              <a:r>
                <a:rPr sz="1600" dirty="0">
                  <a:solidFill>
                    <a:srgbClr val="22387C"/>
                  </a:solidFill>
                  <a:latin typeface="Arial MT"/>
                  <a:cs typeface="Arial MT"/>
                </a:rPr>
                <a:t>+ </a:t>
              </a:r>
              <a:r>
                <a:rPr sz="1600" spc="-10" dirty="0">
                  <a:solidFill>
                    <a:srgbClr val="22387C"/>
                  </a:solidFill>
                  <a:latin typeface="Arial MT"/>
                  <a:cs typeface="Arial MT"/>
                </a:rPr>
                <a:t>house features</a:t>
              </a:r>
              <a:endParaRPr sz="1600">
                <a:latin typeface="Arial MT"/>
                <a:cs typeface="Arial MT"/>
              </a:endParaRPr>
            </a:p>
          </p:txBody>
        </p:sp>
        <p:grpSp>
          <p:nvGrpSpPr>
            <p:cNvPr id="22" name="object 26"/>
            <p:cNvGrpSpPr/>
            <p:nvPr/>
          </p:nvGrpSpPr>
          <p:grpSpPr>
            <a:xfrm>
              <a:off x="5293614" y="4899222"/>
              <a:ext cx="1739900" cy="1314450"/>
              <a:chOff x="3769614" y="4335017"/>
              <a:chExt cx="1739900" cy="1314450"/>
            </a:xfrm>
          </p:grpSpPr>
          <p:sp>
            <p:nvSpPr>
              <p:cNvPr id="41" name="object 27"/>
              <p:cNvSpPr/>
              <p:nvPr/>
            </p:nvSpPr>
            <p:spPr>
              <a:xfrm>
                <a:off x="3769614" y="4335017"/>
                <a:ext cx="1739900" cy="1314450"/>
              </a:xfrm>
              <a:custGeom>
                <a:avLst/>
                <a:gdLst/>
                <a:ahLst/>
                <a:cxnLst/>
                <a:rect l="l" t="t" r="r" b="b"/>
                <a:pathLst>
                  <a:path w="1739900" h="1314450">
                    <a:moveTo>
                      <a:pt x="1739900" y="1275588"/>
                    </a:moveTo>
                    <a:lnTo>
                      <a:pt x="1713992" y="1262634"/>
                    </a:lnTo>
                    <a:lnTo>
                      <a:pt x="1662176" y="1236726"/>
                    </a:lnTo>
                    <a:lnTo>
                      <a:pt x="1662176" y="1262634"/>
                    </a:lnTo>
                    <a:lnTo>
                      <a:pt x="93726" y="1262634"/>
                    </a:lnTo>
                    <a:lnTo>
                      <a:pt x="93726" y="77724"/>
                    </a:lnTo>
                    <a:lnTo>
                      <a:pt x="119634" y="77724"/>
                    </a:lnTo>
                    <a:lnTo>
                      <a:pt x="113157" y="64770"/>
                    </a:lnTo>
                    <a:lnTo>
                      <a:pt x="80772" y="0"/>
                    </a:lnTo>
                    <a:lnTo>
                      <a:pt x="41910" y="77724"/>
                    </a:lnTo>
                    <a:lnTo>
                      <a:pt x="67818" y="77724"/>
                    </a:lnTo>
                    <a:lnTo>
                      <a:pt x="67818" y="1262634"/>
                    </a:lnTo>
                    <a:lnTo>
                      <a:pt x="0" y="1262634"/>
                    </a:lnTo>
                    <a:lnTo>
                      <a:pt x="0" y="1288542"/>
                    </a:lnTo>
                    <a:lnTo>
                      <a:pt x="1662176" y="1288542"/>
                    </a:lnTo>
                    <a:lnTo>
                      <a:pt x="1662176" y="1314450"/>
                    </a:lnTo>
                    <a:lnTo>
                      <a:pt x="1713992" y="1288542"/>
                    </a:lnTo>
                    <a:lnTo>
                      <a:pt x="1739900" y="1275588"/>
                    </a:lnTo>
                    <a:close/>
                  </a:path>
                </a:pathLst>
              </a:custGeom>
              <a:solidFill>
                <a:srgbClr val="446EB9"/>
              </a:solidFill>
            </p:spPr>
            <p:txBody>
              <a:bodyPr wrap="square" lIns="0" tIns="0" rIns="0" bIns="0" rtlCol="0"/>
              <a:lstStyle/>
              <a:p>
                <a:endParaRPr/>
              </a:p>
            </p:txBody>
          </p:sp>
          <p:sp>
            <p:nvSpPr>
              <p:cNvPr id="42" name="object 28"/>
              <p:cNvSpPr/>
              <p:nvPr/>
            </p:nvSpPr>
            <p:spPr>
              <a:xfrm>
                <a:off x="3870198" y="4653533"/>
                <a:ext cx="1424305" cy="936625"/>
              </a:xfrm>
              <a:custGeom>
                <a:avLst/>
                <a:gdLst/>
                <a:ahLst/>
                <a:cxnLst/>
                <a:rect l="l" t="t" r="r" b="b"/>
                <a:pathLst>
                  <a:path w="1424304" h="936625">
                    <a:moveTo>
                      <a:pt x="0" y="936625"/>
                    </a:moveTo>
                    <a:lnTo>
                      <a:pt x="1423924" y="0"/>
                    </a:lnTo>
                  </a:path>
                </a:pathLst>
              </a:custGeom>
              <a:ln w="25907">
                <a:solidFill>
                  <a:srgbClr val="446EB9"/>
                </a:solidFill>
              </a:ln>
            </p:spPr>
            <p:txBody>
              <a:bodyPr wrap="square" lIns="0" tIns="0" rIns="0" bIns="0" rtlCol="0"/>
              <a:lstStyle/>
              <a:p>
                <a:endParaRPr/>
              </a:p>
            </p:txBody>
          </p:sp>
        </p:grpSp>
        <p:sp>
          <p:nvSpPr>
            <p:cNvPr id="23" name="object 29"/>
            <p:cNvSpPr txBox="1"/>
            <p:nvPr/>
          </p:nvSpPr>
          <p:spPr>
            <a:xfrm>
              <a:off x="5362447" y="6234501"/>
              <a:ext cx="944880" cy="228268"/>
            </a:xfrm>
            <a:prstGeom prst="rect">
              <a:avLst/>
            </a:prstGeom>
          </p:spPr>
          <p:txBody>
            <a:bodyPr vert="horz" wrap="square" lIns="0" tIns="12700" rIns="0" bIns="0" rtlCol="0">
              <a:spAutoFit/>
            </a:bodyPr>
            <a:lstStyle/>
            <a:p>
              <a:pPr marL="12700">
                <a:spcBef>
                  <a:spcPts val="100"/>
                </a:spcBef>
              </a:pPr>
              <a:r>
                <a:rPr sz="1400" dirty="0">
                  <a:solidFill>
                    <a:srgbClr val="22387C"/>
                  </a:solidFill>
                  <a:latin typeface="Arial MT"/>
                  <a:cs typeface="Arial MT"/>
                </a:rPr>
                <a:t>house</a:t>
              </a:r>
              <a:r>
                <a:rPr sz="1400" spc="-50" dirty="0">
                  <a:solidFill>
                    <a:srgbClr val="22387C"/>
                  </a:solidFill>
                  <a:latin typeface="Arial MT"/>
                  <a:cs typeface="Arial MT"/>
                </a:rPr>
                <a:t> </a:t>
              </a:r>
              <a:r>
                <a:rPr sz="1400" spc="-10" dirty="0">
                  <a:solidFill>
                    <a:srgbClr val="22387C"/>
                  </a:solidFill>
                  <a:latin typeface="Arial MT"/>
                  <a:cs typeface="Arial MT"/>
                </a:rPr>
                <a:t>price</a:t>
              </a:r>
              <a:endParaRPr sz="1400">
                <a:latin typeface="Arial MT"/>
                <a:cs typeface="Arial MT"/>
              </a:endParaRPr>
            </a:p>
          </p:txBody>
        </p:sp>
        <p:sp>
          <p:nvSpPr>
            <p:cNvPr id="24" name="object 30"/>
            <p:cNvSpPr txBox="1"/>
            <p:nvPr/>
          </p:nvSpPr>
          <p:spPr>
            <a:xfrm>
              <a:off x="5116575" y="5474214"/>
              <a:ext cx="218008" cy="697865"/>
            </a:xfrm>
            <a:prstGeom prst="rect">
              <a:avLst/>
            </a:prstGeom>
          </p:spPr>
          <p:txBody>
            <a:bodyPr vert="vert270" wrap="square" lIns="0" tIns="0" rIns="0" bIns="0" rtlCol="0">
              <a:spAutoFit/>
            </a:bodyPr>
            <a:lstStyle/>
            <a:p>
              <a:pPr marL="12700">
                <a:lnSpc>
                  <a:spcPts val="1650"/>
                </a:lnSpc>
              </a:pPr>
              <a:r>
                <a:rPr sz="1400" dirty="0">
                  <a:solidFill>
                    <a:srgbClr val="22387C"/>
                  </a:solidFill>
                  <a:latin typeface="Arial MT"/>
                  <a:cs typeface="Arial MT"/>
                </a:rPr>
                <a:t>Price</a:t>
              </a:r>
              <a:r>
                <a:rPr sz="1400" spc="-20" dirty="0">
                  <a:solidFill>
                    <a:srgbClr val="22387C"/>
                  </a:solidFill>
                  <a:latin typeface="Arial MT"/>
                  <a:cs typeface="Arial MT"/>
                </a:rPr>
                <a:t> </a:t>
              </a:r>
              <a:r>
                <a:rPr sz="1400" spc="-25" dirty="0">
                  <a:solidFill>
                    <a:srgbClr val="22387C"/>
                  </a:solidFill>
                  <a:latin typeface="Arial MT"/>
                  <a:cs typeface="Arial MT"/>
                </a:rPr>
                <a:t>($)</a:t>
              </a:r>
              <a:endParaRPr sz="1400">
                <a:latin typeface="Arial MT"/>
                <a:cs typeface="Arial MT"/>
              </a:endParaRPr>
            </a:p>
          </p:txBody>
        </p:sp>
        <p:grpSp>
          <p:nvGrpSpPr>
            <p:cNvPr id="26" name="object 31"/>
            <p:cNvGrpSpPr/>
            <p:nvPr/>
          </p:nvGrpSpPr>
          <p:grpSpPr>
            <a:xfrm>
              <a:off x="7210044" y="4752093"/>
              <a:ext cx="2710180" cy="1553210"/>
              <a:chOff x="5686044" y="4187888"/>
              <a:chExt cx="2710180" cy="1553210"/>
            </a:xfrm>
          </p:grpSpPr>
          <p:pic>
            <p:nvPicPr>
              <p:cNvPr id="38" name="object 32"/>
              <p:cNvPicPr/>
              <p:nvPr/>
            </p:nvPicPr>
            <p:blipFill>
              <a:blip r:embed="rId9" cstate="print"/>
              <a:stretch>
                <a:fillRect/>
              </a:stretch>
            </p:blipFill>
            <p:spPr>
              <a:xfrm>
                <a:off x="5686044" y="4459207"/>
                <a:ext cx="1094597" cy="1281622"/>
              </a:xfrm>
              <a:prstGeom prst="rect">
                <a:avLst/>
              </a:prstGeom>
            </p:spPr>
          </p:pic>
          <p:sp>
            <p:nvSpPr>
              <p:cNvPr id="39" name="object 33"/>
              <p:cNvSpPr/>
              <p:nvPr/>
            </p:nvSpPr>
            <p:spPr>
              <a:xfrm>
                <a:off x="7136130" y="4200906"/>
                <a:ext cx="1247140" cy="452755"/>
              </a:xfrm>
              <a:custGeom>
                <a:avLst/>
                <a:gdLst/>
                <a:ahLst/>
                <a:cxnLst/>
                <a:rect l="l" t="t" r="r" b="b"/>
                <a:pathLst>
                  <a:path w="1247140" h="452754">
                    <a:moveTo>
                      <a:pt x="1171194" y="0"/>
                    </a:moveTo>
                    <a:lnTo>
                      <a:pt x="75438" y="0"/>
                    </a:lnTo>
                    <a:lnTo>
                      <a:pt x="46077" y="5929"/>
                    </a:lnTo>
                    <a:lnTo>
                      <a:pt x="22098" y="22098"/>
                    </a:lnTo>
                    <a:lnTo>
                      <a:pt x="5929" y="46077"/>
                    </a:lnTo>
                    <a:lnTo>
                      <a:pt x="0" y="75438"/>
                    </a:lnTo>
                    <a:lnTo>
                      <a:pt x="0" y="377190"/>
                    </a:lnTo>
                    <a:lnTo>
                      <a:pt x="5929" y="406550"/>
                    </a:lnTo>
                    <a:lnTo>
                      <a:pt x="22097" y="430530"/>
                    </a:lnTo>
                    <a:lnTo>
                      <a:pt x="46077" y="446698"/>
                    </a:lnTo>
                    <a:lnTo>
                      <a:pt x="75438" y="452628"/>
                    </a:lnTo>
                    <a:lnTo>
                      <a:pt x="1171194" y="452628"/>
                    </a:lnTo>
                    <a:lnTo>
                      <a:pt x="1200554" y="446698"/>
                    </a:lnTo>
                    <a:lnTo>
                      <a:pt x="1224534" y="430530"/>
                    </a:lnTo>
                    <a:lnTo>
                      <a:pt x="1240702" y="406550"/>
                    </a:lnTo>
                    <a:lnTo>
                      <a:pt x="1246631" y="377190"/>
                    </a:lnTo>
                    <a:lnTo>
                      <a:pt x="1246631" y="75438"/>
                    </a:lnTo>
                    <a:lnTo>
                      <a:pt x="1240702" y="46077"/>
                    </a:lnTo>
                    <a:lnTo>
                      <a:pt x="1224533" y="22098"/>
                    </a:lnTo>
                    <a:lnTo>
                      <a:pt x="1200554" y="5929"/>
                    </a:lnTo>
                    <a:lnTo>
                      <a:pt x="1171194" y="0"/>
                    </a:lnTo>
                    <a:close/>
                  </a:path>
                </a:pathLst>
              </a:custGeom>
              <a:solidFill>
                <a:srgbClr val="4871BA"/>
              </a:solidFill>
            </p:spPr>
            <p:txBody>
              <a:bodyPr wrap="square" lIns="0" tIns="0" rIns="0" bIns="0" rtlCol="0"/>
              <a:lstStyle/>
              <a:p>
                <a:endParaRPr/>
              </a:p>
            </p:txBody>
          </p:sp>
          <p:sp>
            <p:nvSpPr>
              <p:cNvPr id="40" name="object 34"/>
              <p:cNvSpPr/>
              <p:nvPr/>
            </p:nvSpPr>
            <p:spPr>
              <a:xfrm>
                <a:off x="7136130" y="4200906"/>
                <a:ext cx="1247140" cy="452755"/>
              </a:xfrm>
              <a:custGeom>
                <a:avLst/>
                <a:gdLst/>
                <a:ahLst/>
                <a:cxnLst/>
                <a:rect l="l" t="t" r="r" b="b"/>
                <a:pathLst>
                  <a:path w="1247140" h="452754">
                    <a:moveTo>
                      <a:pt x="0" y="75438"/>
                    </a:moveTo>
                    <a:lnTo>
                      <a:pt x="5929" y="46077"/>
                    </a:lnTo>
                    <a:lnTo>
                      <a:pt x="22098" y="22098"/>
                    </a:lnTo>
                    <a:lnTo>
                      <a:pt x="46077" y="5929"/>
                    </a:lnTo>
                    <a:lnTo>
                      <a:pt x="75438" y="0"/>
                    </a:lnTo>
                    <a:lnTo>
                      <a:pt x="1171194" y="0"/>
                    </a:lnTo>
                    <a:lnTo>
                      <a:pt x="1200554" y="5929"/>
                    </a:lnTo>
                    <a:lnTo>
                      <a:pt x="1224533" y="22098"/>
                    </a:lnTo>
                    <a:lnTo>
                      <a:pt x="1240702" y="46077"/>
                    </a:lnTo>
                    <a:lnTo>
                      <a:pt x="1246631" y="75438"/>
                    </a:lnTo>
                    <a:lnTo>
                      <a:pt x="1246631" y="377190"/>
                    </a:lnTo>
                    <a:lnTo>
                      <a:pt x="1240702" y="406550"/>
                    </a:lnTo>
                    <a:lnTo>
                      <a:pt x="1224534" y="430530"/>
                    </a:lnTo>
                    <a:lnTo>
                      <a:pt x="1200554" y="446698"/>
                    </a:lnTo>
                    <a:lnTo>
                      <a:pt x="1171194" y="452628"/>
                    </a:lnTo>
                    <a:lnTo>
                      <a:pt x="75438" y="452628"/>
                    </a:lnTo>
                    <a:lnTo>
                      <a:pt x="46077" y="446698"/>
                    </a:lnTo>
                    <a:lnTo>
                      <a:pt x="22097" y="430530"/>
                    </a:lnTo>
                    <a:lnTo>
                      <a:pt x="5929" y="406550"/>
                    </a:lnTo>
                    <a:lnTo>
                      <a:pt x="0" y="377190"/>
                    </a:lnTo>
                    <a:lnTo>
                      <a:pt x="0" y="75438"/>
                    </a:lnTo>
                    <a:close/>
                  </a:path>
                </a:pathLst>
              </a:custGeom>
              <a:ln w="25908">
                <a:solidFill>
                  <a:srgbClr val="335288"/>
                </a:solidFill>
              </a:ln>
            </p:spPr>
            <p:txBody>
              <a:bodyPr wrap="square" lIns="0" tIns="0" rIns="0" bIns="0" rtlCol="0"/>
              <a:lstStyle/>
              <a:p>
                <a:endParaRPr/>
              </a:p>
            </p:txBody>
          </p:sp>
        </p:grpSp>
        <p:sp>
          <p:nvSpPr>
            <p:cNvPr id="27" name="object 35"/>
            <p:cNvSpPr txBox="1"/>
            <p:nvPr/>
          </p:nvSpPr>
          <p:spPr>
            <a:xfrm>
              <a:off x="8776208" y="4788859"/>
              <a:ext cx="1016635" cy="391160"/>
            </a:xfrm>
            <a:prstGeom prst="rect">
              <a:avLst/>
            </a:prstGeom>
          </p:spPr>
          <p:txBody>
            <a:bodyPr vert="horz" wrap="square" lIns="0" tIns="12700" rIns="0" bIns="0" rtlCol="0">
              <a:spAutoFit/>
            </a:bodyPr>
            <a:lstStyle/>
            <a:p>
              <a:pPr marL="12700">
                <a:spcBef>
                  <a:spcPts val="100"/>
                </a:spcBef>
              </a:pPr>
              <a:r>
                <a:rPr sz="2400" dirty="0">
                  <a:solidFill>
                    <a:srgbClr val="FFFFFF"/>
                  </a:solidFill>
                  <a:latin typeface="Verdana"/>
                  <a:cs typeface="Verdana"/>
                </a:rPr>
                <a:t>$ =</a:t>
              </a:r>
              <a:r>
                <a:rPr sz="2400" spc="5" dirty="0">
                  <a:solidFill>
                    <a:srgbClr val="FFFFFF"/>
                  </a:solidFill>
                  <a:latin typeface="Verdana"/>
                  <a:cs typeface="Verdana"/>
                </a:rPr>
                <a:t> </a:t>
              </a:r>
              <a:r>
                <a:rPr sz="2400" spc="-35" dirty="0">
                  <a:solidFill>
                    <a:srgbClr val="FFFFFF"/>
                  </a:solidFill>
                  <a:latin typeface="Verdana"/>
                  <a:cs typeface="Verdana"/>
                </a:rPr>
                <a:t>??</a:t>
              </a:r>
              <a:endParaRPr sz="2400">
                <a:latin typeface="Verdana"/>
                <a:cs typeface="Verdana"/>
              </a:endParaRPr>
            </a:p>
          </p:txBody>
        </p:sp>
        <p:grpSp>
          <p:nvGrpSpPr>
            <p:cNvPr id="28" name="object 36"/>
            <p:cNvGrpSpPr/>
            <p:nvPr/>
          </p:nvGrpSpPr>
          <p:grpSpPr>
            <a:xfrm>
              <a:off x="5498591" y="5169734"/>
              <a:ext cx="927100" cy="977265"/>
              <a:chOff x="3974591" y="4605528"/>
              <a:chExt cx="927100" cy="977265"/>
            </a:xfrm>
          </p:grpSpPr>
          <p:pic>
            <p:nvPicPr>
              <p:cNvPr id="29" name="object 37"/>
              <p:cNvPicPr/>
              <p:nvPr/>
            </p:nvPicPr>
            <p:blipFill>
              <a:blip r:embed="rId5" cstate="print"/>
              <a:stretch>
                <a:fillRect/>
              </a:stretch>
            </p:blipFill>
            <p:spPr>
              <a:xfrm>
                <a:off x="3974591" y="5166360"/>
                <a:ext cx="105155" cy="111252"/>
              </a:xfrm>
              <a:prstGeom prst="rect">
                <a:avLst/>
              </a:prstGeom>
            </p:spPr>
          </p:pic>
          <p:pic>
            <p:nvPicPr>
              <p:cNvPr id="30" name="object 38"/>
              <p:cNvPicPr/>
              <p:nvPr/>
            </p:nvPicPr>
            <p:blipFill>
              <a:blip r:embed="rId5" cstate="print"/>
              <a:stretch>
                <a:fillRect/>
              </a:stretch>
            </p:blipFill>
            <p:spPr>
              <a:xfrm>
                <a:off x="4088891" y="5318760"/>
                <a:ext cx="105155" cy="111252"/>
              </a:xfrm>
              <a:prstGeom prst="rect">
                <a:avLst/>
              </a:prstGeom>
            </p:spPr>
          </p:pic>
          <p:pic>
            <p:nvPicPr>
              <p:cNvPr id="31" name="object 39"/>
              <p:cNvPicPr/>
              <p:nvPr/>
            </p:nvPicPr>
            <p:blipFill>
              <a:blip r:embed="rId5" cstate="print"/>
              <a:stretch>
                <a:fillRect/>
              </a:stretch>
            </p:blipFill>
            <p:spPr>
              <a:xfrm>
                <a:off x="4175759" y="4605528"/>
                <a:ext cx="105155" cy="111252"/>
              </a:xfrm>
              <a:prstGeom prst="rect">
                <a:avLst/>
              </a:prstGeom>
            </p:spPr>
          </p:pic>
          <p:pic>
            <p:nvPicPr>
              <p:cNvPr id="32" name="object 40"/>
              <p:cNvPicPr/>
              <p:nvPr/>
            </p:nvPicPr>
            <p:blipFill>
              <a:blip r:embed="rId5" cstate="print"/>
              <a:stretch>
                <a:fillRect/>
              </a:stretch>
            </p:blipFill>
            <p:spPr>
              <a:xfrm>
                <a:off x="4796027" y="5166360"/>
                <a:ext cx="105155" cy="111252"/>
              </a:xfrm>
              <a:prstGeom prst="rect">
                <a:avLst/>
              </a:prstGeom>
            </p:spPr>
          </p:pic>
          <p:pic>
            <p:nvPicPr>
              <p:cNvPr id="33" name="object 41"/>
              <p:cNvPicPr/>
              <p:nvPr/>
            </p:nvPicPr>
            <p:blipFill>
              <a:blip r:embed="rId10" cstate="print"/>
              <a:stretch>
                <a:fillRect/>
              </a:stretch>
            </p:blipFill>
            <p:spPr>
              <a:xfrm>
                <a:off x="3994403" y="4800600"/>
                <a:ext cx="105155" cy="112776"/>
              </a:xfrm>
              <a:prstGeom prst="rect">
                <a:avLst/>
              </a:prstGeom>
            </p:spPr>
          </p:pic>
          <p:pic>
            <p:nvPicPr>
              <p:cNvPr id="34" name="object 42"/>
              <p:cNvPicPr/>
              <p:nvPr/>
            </p:nvPicPr>
            <p:blipFill>
              <a:blip r:embed="rId11" cstate="print"/>
              <a:stretch>
                <a:fillRect/>
              </a:stretch>
            </p:blipFill>
            <p:spPr>
              <a:xfrm>
                <a:off x="4526279" y="4608576"/>
                <a:ext cx="105155" cy="112776"/>
              </a:xfrm>
              <a:prstGeom prst="rect">
                <a:avLst/>
              </a:prstGeom>
            </p:spPr>
          </p:pic>
          <p:pic>
            <p:nvPicPr>
              <p:cNvPr id="35" name="object 43"/>
              <p:cNvPicPr/>
              <p:nvPr/>
            </p:nvPicPr>
            <p:blipFill>
              <a:blip r:embed="rId10" cstate="print"/>
              <a:stretch>
                <a:fillRect/>
              </a:stretch>
            </p:blipFill>
            <p:spPr>
              <a:xfrm>
                <a:off x="4239767" y="4887468"/>
                <a:ext cx="105155" cy="112775"/>
              </a:xfrm>
              <a:prstGeom prst="rect">
                <a:avLst/>
              </a:prstGeom>
            </p:spPr>
          </p:pic>
          <p:pic>
            <p:nvPicPr>
              <p:cNvPr id="36" name="object 44"/>
              <p:cNvPicPr/>
              <p:nvPr/>
            </p:nvPicPr>
            <p:blipFill>
              <a:blip r:embed="rId12" cstate="print"/>
              <a:stretch>
                <a:fillRect/>
              </a:stretch>
            </p:blipFill>
            <p:spPr>
              <a:xfrm>
                <a:off x="4308347" y="5266944"/>
                <a:ext cx="106679" cy="111251"/>
              </a:xfrm>
              <a:prstGeom prst="rect">
                <a:avLst/>
              </a:prstGeom>
            </p:spPr>
          </p:pic>
          <p:pic>
            <p:nvPicPr>
              <p:cNvPr id="37" name="object 45"/>
              <p:cNvPicPr/>
              <p:nvPr/>
            </p:nvPicPr>
            <p:blipFill>
              <a:blip r:embed="rId13" cstate="print"/>
              <a:stretch>
                <a:fillRect/>
              </a:stretch>
            </p:blipFill>
            <p:spPr>
              <a:xfrm>
                <a:off x="4204715" y="5471160"/>
                <a:ext cx="103631" cy="111252"/>
              </a:xfrm>
              <a:prstGeom prst="rect">
                <a:avLst/>
              </a:prstGeom>
            </p:spPr>
          </p:pic>
        </p:grpSp>
      </p:grpSp>
    </p:spTree>
    <p:extLst>
      <p:ext uri="{BB962C8B-B14F-4D97-AF65-F5344CB8AC3E}">
        <p14:creationId xmlns:p14="http://schemas.microsoft.com/office/powerpoint/2010/main" val="809515138"/>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Linear Regression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78168" y="1898300"/>
            <a:ext cx="10541000" cy="1434239"/>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Case </a:t>
            </a:r>
            <a:r>
              <a:rPr lang="en-US" altLang="en-US" sz="1600" dirty="0">
                <a:solidFill>
                  <a:prstClr val="black"/>
                </a:solidFill>
                <a:latin typeface="Alexandria" pitchFamily="2" charset="-78"/>
                <a:cs typeface="Alexandria" pitchFamily="2" charset="-78"/>
              </a:rPr>
              <a:t>Study 1 :</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Predicting house prices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7" name="object 3"/>
          <p:cNvPicPr/>
          <p:nvPr/>
        </p:nvPicPr>
        <p:blipFill>
          <a:blip r:embed="rId4" cstate="print"/>
          <a:stretch>
            <a:fillRect/>
          </a:stretch>
        </p:blipFill>
        <p:spPr>
          <a:xfrm>
            <a:off x="4902740" y="1583584"/>
            <a:ext cx="6009910" cy="4114424"/>
          </a:xfrm>
          <a:prstGeom prst="rect">
            <a:avLst/>
          </a:prstGeom>
        </p:spPr>
      </p:pic>
    </p:spTree>
    <p:extLst>
      <p:ext uri="{BB962C8B-B14F-4D97-AF65-F5344CB8AC3E}">
        <p14:creationId xmlns:p14="http://schemas.microsoft.com/office/powerpoint/2010/main" val="183958204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Linear Regression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78168" y="1898300"/>
            <a:ext cx="10541000" cy="1434239"/>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Case </a:t>
            </a:r>
            <a:r>
              <a:rPr lang="en-US" altLang="en-US" sz="1600" dirty="0">
                <a:solidFill>
                  <a:prstClr val="black"/>
                </a:solidFill>
                <a:latin typeface="Alexandria" pitchFamily="2" charset="-78"/>
                <a:cs typeface="Alexandria" pitchFamily="2" charset="-78"/>
              </a:rPr>
              <a:t>Study 1 :</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Predicting house prices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3"/>
          <p:cNvPicPr/>
          <p:nvPr/>
        </p:nvPicPr>
        <p:blipFill>
          <a:blip r:embed="rId4" cstate="print"/>
          <a:stretch>
            <a:fillRect/>
          </a:stretch>
        </p:blipFill>
        <p:spPr>
          <a:xfrm>
            <a:off x="4101822" y="1424729"/>
            <a:ext cx="6470903" cy="4268639"/>
          </a:xfrm>
          <a:prstGeom prst="rect">
            <a:avLst/>
          </a:prstGeom>
        </p:spPr>
      </p:pic>
    </p:spTree>
    <p:extLst>
      <p:ext uri="{BB962C8B-B14F-4D97-AF65-F5344CB8AC3E}">
        <p14:creationId xmlns:p14="http://schemas.microsoft.com/office/powerpoint/2010/main" val="2410680442"/>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Linear Regression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78168" y="1898300"/>
            <a:ext cx="10541000" cy="1434239"/>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Case </a:t>
            </a:r>
            <a:r>
              <a:rPr lang="en-US" altLang="en-US" sz="1600" dirty="0">
                <a:solidFill>
                  <a:prstClr val="black"/>
                </a:solidFill>
                <a:latin typeface="Alexandria" pitchFamily="2" charset="-78"/>
                <a:cs typeface="Alexandria" pitchFamily="2" charset="-78"/>
              </a:rPr>
              <a:t>Study 1 :</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Predicting house prices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object 3"/>
          <p:cNvPicPr/>
          <p:nvPr/>
        </p:nvPicPr>
        <p:blipFill>
          <a:blip r:embed="rId4" cstate="print"/>
          <a:stretch>
            <a:fillRect/>
          </a:stretch>
        </p:blipFill>
        <p:spPr>
          <a:xfrm>
            <a:off x="3842426" y="1449864"/>
            <a:ext cx="7381510" cy="4422442"/>
          </a:xfrm>
          <a:prstGeom prst="rect">
            <a:avLst/>
          </a:prstGeom>
        </p:spPr>
      </p:pic>
    </p:spTree>
    <p:extLst>
      <p:ext uri="{BB962C8B-B14F-4D97-AF65-F5344CB8AC3E}">
        <p14:creationId xmlns:p14="http://schemas.microsoft.com/office/powerpoint/2010/main" val="365562821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Machine learning Life cycle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78168" y="1898300"/>
            <a:ext cx="4228853" cy="3970318"/>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The </a:t>
            </a:r>
            <a:r>
              <a:rPr lang="en-US" altLang="en-US" sz="1600" dirty="0">
                <a:solidFill>
                  <a:prstClr val="black"/>
                </a:solidFill>
                <a:latin typeface="Alexandria" pitchFamily="2" charset="-78"/>
                <a:cs typeface="Alexandria" pitchFamily="2" charset="-78"/>
              </a:rPr>
              <a:t>most important thing in the complete process is to understand the  problem and to know the purpose of the problem. Therefore, before  starting the life cycle, we need to understand the problem because the  good result depends on the better understanding of the problem.</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3"/>
          <p:cNvPicPr/>
          <p:nvPr/>
        </p:nvPicPr>
        <p:blipFill>
          <a:blip r:embed="rId4" cstate="print"/>
          <a:stretch>
            <a:fillRect/>
          </a:stretch>
        </p:blipFill>
        <p:spPr>
          <a:xfrm>
            <a:off x="5818255" y="2002191"/>
            <a:ext cx="4833532" cy="3523120"/>
          </a:xfrm>
          <a:prstGeom prst="rect">
            <a:avLst/>
          </a:prstGeom>
        </p:spPr>
      </p:pic>
    </p:spTree>
    <p:extLst>
      <p:ext uri="{BB962C8B-B14F-4D97-AF65-F5344CB8AC3E}">
        <p14:creationId xmlns:p14="http://schemas.microsoft.com/office/powerpoint/2010/main" val="407281759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Machine learning Life cycle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78168" y="1898300"/>
            <a:ext cx="4228853" cy="4684359"/>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Machine learning life cycle  involves seven major steps,  which are given below:</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Gathering Data</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Data preparation</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Data Wrangling</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Analyze Data</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Train the model</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Test the model</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Deployment</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object 3"/>
          <p:cNvPicPr/>
          <p:nvPr/>
        </p:nvPicPr>
        <p:blipFill>
          <a:blip r:embed="rId4" cstate="print"/>
          <a:stretch>
            <a:fillRect/>
          </a:stretch>
        </p:blipFill>
        <p:spPr>
          <a:xfrm>
            <a:off x="5818255" y="2002191"/>
            <a:ext cx="4833532" cy="3523120"/>
          </a:xfrm>
          <a:prstGeom prst="rect">
            <a:avLst/>
          </a:prstGeom>
        </p:spPr>
      </p:pic>
    </p:spTree>
    <p:extLst>
      <p:ext uri="{BB962C8B-B14F-4D97-AF65-F5344CB8AC3E}">
        <p14:creationId xmlns:p14="http://schemas.microsoft.com/office/powerpoint/2010/main" val="423881465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1. Gathering Data</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450449"/>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It </a:t>
            </a:r>
            <a:r>
              <a:rPr lang="en-US" altLang="en-US" sz="1600" dirty="0">
                <a:solidFill>
                  <a:prstClr val="black"/>
                </a:solidFill>
                <a:latin typeface="Alexandria" pitchFamily="2" charset="-78"/>
                <a:cs typeface="Alexandria" pitchFamily="2" charset="-78"/>
              </a:rPr>
              <a:t>is the first step of the machine learning life cycle. The  goal of this step is to identify and obtain all data-related  problems.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In this step, we need to identify the different data sources,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as data can be collected from various sources such as files,  database, internet, or mobile devices. It is one of the most  important steps of the life cycle.</a:t>
            </a: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quantity and quality of the collected data will determine  the efficiency of the output. The more will be the data, the  more accurate will be the prediction.</a:t>
            </a: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By performing the above task, we get a coherent set of data,  also called as a dataset. It will be used in further steps</a:t>
            </a:r>
            <a:r>
              <a:rPr lang="en-US" altLang="en-US" sz="1600" dirty="0" smtClean="0">
                <a:solidFill>
                  <a:prstClr val="black"/>
                </a:solidFill>
                <a:latin typeface="Alexandria" pitchFamily="2" charset="-78"/>
                <a:cs typeface="Alexandria" pitchFamily="2" charset="-78"/>
              </a:rPr>
              <a:t>.</a:t>
            </a:r>
            <a:endParaRPr lang="en-US" altLang="en-US"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6192756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3310808" y="560790"/>
            <a:ext cx="1754003" cy="203188"/>
          </a:xfrm>
          <a:prstGeom prst="rect">
            <a:avLst/>
          </a:prstGeom>
        </p:spPr>
        <p:txBody>
          <a:bodyPr vert="horz" wrap="square" lIns="0" tIns="7738" rIns="0" bIns="0" rtlCol="0" anchor="ctr">
            <a:spAutoFit/>
          </a:bodyPr>
          <a:lstStyle/>
          <a:p>
            <a:pPr marL="8145">
              <a:spcBef>
                <a:spcPts val="61"/>
              </a:spcBef>
            </a:pPr>
            <a:r>
              <a:rPr sz="1411" spc="-3" dirty="0"/>
              <a:t>2.</a:t>
            </a:r>
            <a:r>
              <a:rPr sz="1411" spc="-29" dirty="0"/>
              <a:t> </a:t>
            </a:r>
            <a:r>
              <a:rPr sz="1411" spc="-6" dirty="0"/>
              <a:t>Data</a:t>
            </a:r>
            <a:r>
              <a:rPr sz="1411" spc="-29" dirty="0"/>
              <a:t> </a:t>
            </a:r>
            <a:r>
              <a:rPr sz="1411" spc="-3" dirty="0"/>
              <a:t>preparation</a:t>
            </a:r>
            <a:endParaRPr sz="1411" dirty="0"/>
          </a:p>
        </p:txBody>
      </p:sp>
      <p:sp>
        <p:nvSpPr>
          <p:cNvPr id="5" name="object 5"/>
          <p:cNvSpPr txBox="1">
            <a:spLocks noGrp="1"/>
          </p:cNvSpPr>
          <p:nvPr>
            <p:ph type="body" idx="1"/>
          </p:nvPr>
        </p:nvSpPr>
        <p:spPr>
          <a:xfrm>
            <a:off x="3791457" y="1161172"/>
            <a:ext cx="5008703" cy="2462525"/>
          </a:xfrm>
          <a:prstGeom prst="rect">
            <a:avLst/>
          </a:prstGeom>
        </p:spPr>
        <p:txBody>
          <a:bodyPr vert="horz" wrap="square" lIns="0" tIns="7738" rIns="0" bIns="0" rtlCol="0">
            <a:spAutoFit/>
          </a:bodyPr>
          <a:lstStyle/>
          <a:p>
            <a:pPr marL="8145">
              <a:lnSpc>
                <a:spcPts val="1520"/>
              </a:lnSpc>
              <a:spcBef>
                <a:spcPts val="61"/>
              </a:spcBef>
            </a:pPr>
            <a:r>
              <a:rPr sz="1411" spc="-6" dirty="0"/>
              <a:t>The</a:t>
            </a:r>
            <a:r>
              <a:rPr sz="1411" spc="6" dirty="0"/>
              <a:t> </a:t>
            </a:r>
            <a:r>
              <a:rPr sz="1411" spc="-6" dirty="0"/>
              <a:t>data</a:t>
            </a:r>
            <a:r>
              <a:rPr sz="1411" spc="-13" dirty="0"/>
              <a:t> </a:t>
            </a:r>
            <a:r>
              <a:rPr sz="1411" spc="-3" dirty="0"/>
              <a:t>is </a:t>
            </a:r>
            <a:r>
              <a:rPr sz="1411" spc="-6" dirty="0"/>
              <a:t>explored,</a:t>
            </a:r>
            <a:r>
              <a:rPr sz="1411" spc="3" dirty="0"/>
              <a:t> </a:t>
            </a:r>
            <a:r>
              <a:rPr sz="1411" spc="-6" dirty="0"/>
              <a:t>putted</a:t>
            </a:r>
            <a:r>
              <a:rPr sz="1411" spc="-3" dirty="0"/>
              <a:t> </a:t>
            </a:r>
            <a:r>
              <a:rPr sz="1411" spc="-6" dirty="0"/>
              <a:t>into</a:t>
            </a:r>
            <a:r>
              <a:rPr sz="1411" spc="-13" dirty="0"/>
              <a:t> </a:t>
            </a:r>
            <a:r>
              <a:rPr sz="1411" spc="-3" dirty="0"/>
              <a:t>a</a:t>
            </a:r>
            <a:r>
              <a:rPr sz="1411" dirty="0"/>
              <a:t> </a:t>
            </a:r>
            <a:r>
              <a:rPr sz="1411" spc="-3" dirty="0"/>
              <a:t>suitable</a:t>
            </a:r>
            <a:r>
              <a:rPr sz="1411" spc="-6" dirty="0"/>
              <a:t> </a:t>
            </a:r>
            <a:r>
              <a:rPr sz="1411" spc="-3" dirty="0"/>
              <a:t>place and </a:t>
            </a:r>
            <a:r>
              <a:rPr sz="1411" spc="-6" dirty="0"/>
              <a:t>prepared</a:t>
            </a:r>
            <a:r>
              <a:rPr sz="1411" spc="-16" dirty="0"/>
              <a:t> </a:t>
            </a:r>
            <a:r>
              <a:rPr sz="1411" spc="-3" dirty="0"/>
              <a:t>to</a:t>
            </a:r>
            <a:endParaRPr sz="1411" dirty="0"/>
          </a:p>
          <a:p>
            <a:pPr marL="8145">
              <a:lnSpc>
                <a:spcPts val="1347"/>
              </a:lnSpc>
            </a:pPr>
            <a:r>
              <a:rPr sz="1411" spc="-3" dirty="0"/>
              <a:t>use</a:t>
            </a:r>
            <a:r>
              <a:rPr sz="1411" spc="-19" dirty="0"/>
              <a:t> </a:t>
            </a:r>
            <a:r>
              <a:rPr sz="1411" spc="-3" dirty="0"/>
              <a:t>in</a:t>
            </a:r>
            <a:r>
              <a:rPr sz="1411" dirty="0"/>
              <a:t> </a:t>
            </a:r>
            <a:r>
              <a:rPr sz="1411" spc="-3" dirty="0"/>
              <a:t>our</a:t>
            </a:r>
            <a:r>
              <a:rPr sz="1411" spc="-10" dirty="0"/>
              <a:t> </a:t>
            </a:r>
            <a:r>
              <a:rPr sz="1411" spc="-3" dirty="0"/>
              <a:t>machine</a:t>
            </a:r>
            <a:r>
              <a:rPr sz="1411" spc="-16" dirty="0"/>
              <a:t> </a:t>
            </a:r>
            <a:r>
              <a:rPr sz="1411" spc="-3" dirty="0"/>
              <a:t>learning</a:t>
            </a:r>
            <a:r>
              <a:rPr sz="1411" spc="-10" dirty="0"/>
              <a:t> </a:t>
            </a:r>
            <a:r>
              <a:rPr sz="1411" spc="-3" dirty="0"/>
              <a:t>training.</a:t>
            </a:r>
            <a:r>
              <a:rPr sz="1411" spc="-13" dirty="0"/>
              <a:t> </a:t>
            </a:r>
            <a:r>
              <a:rPr sz="1411" dirty="0"/>
              <a:t>In</a:t>
            </a:r>
            <a:r>
              <a:rPr sz="1411" spc="-13" dirty="0"/>
              <a:t> </a:t>
            </a:r>
            <a:r>
              <a:rPr sz="1411" spc="-3" dirty="0"/>
              <a:t>this</a:t>
            </a:r>
            <a:r>
              <a:rPr sz="1411" spc="-13" dirty="0"/>
              <a:t> </a:t>
            </a:r>
            <a:r>
              <a:rPr sz="1411" spc="-3" dirty="0"/>
              <a:t>step,</a:t>
            </a:r>
            <a:r>
              <a:rPr sz="1411" dirty="0"/>
              <a:t> we</a:t>
            </a:r>
            <a:r>
              <a:rPr sz="1411" spc="-6" dirty="0"/>
              <a:t> understand</a:t>
            </a:r>
            <a:endParaRPr sz="1411" dirty="0"/>
          </a:p>
          <a:p>
            <a:pPr marL="8145" marR="518398">
              <a:lnSpc>
                <a:spcPts val="1353"/>
              </a:lnSpc>
              <a:spcBef>
                <a:spcPts val="154"/>
              </a:spcBef>
            </a:pPr>
            <a:r>
              <a:rPr sz="1411" spc="-3" dirty="0"/>
              <a:t>the nature </a:t>
            </a:r>
            <a:r>
              <a:rPr sz="1411" spc="-6" dirty="0"/>
              <a:t>of </a:t>
            </a:r>
            <a:r>
              <a:rPr sz="1411" spc="-3" dirty="0"/>
              <a:t>data that </a:t>
            </a:r>
            <a:r>
              <a:rPr sz="1411" spc="-6" dirty="0"/>
              <a:t>we </a:t>
            </a:r>
            <a:r>
              <a:rPr sz="1411" dirty="0"/>
              <a:t>must </a:t>
            </a:r>
            <a:r>
              <a:rPr sz="1411" spc="-3" dirty="0"/>
              <a:t>work </a:t>
            </a:r>
            <a:r>
              <a:rPr sz="1411" spc="-6" dirty="0"/>
              <a:t>with. </a:t>
            </a:r>
            <a:r>
              <a:rPr sz="1411" spc="-3" dirty="0"/>
              <a:t>We need to </a:t>
            </a:r>
            <a:r>
              <a:rPr sz="1411" dirty="0"/>
              <a:t> </a:t>
            </a:r>
            <a:r>
              <a:rPr sz="1411" spc="-6" dirty="0"/>
              <a:t>understand</a:t>
            </a:r>
            <a:r>
              <a:rPr sz="1411" spc="-3" dirty="0"/>
              <a:t> </a:t>
            </a:r>
            <a:r>
              <a:rPr sz="1411" spc="-10" dirty="0"/>
              <a:t>the</a:t>
            </a:r>
            <a:r>
              <a:rPr sz="1411" spc="-6" dirty="0"/>
              <a:t> </a:t>
            </a:r>
            <a:r>
              <a:rPr sz="1411" spc="-3" dirty="0"/>
              <a:t>characteristics,</a:t>
            </a:r>
            <a:r>
              <a:rPr sz="1411" spc="-10" dirty="0"/>
              <a:t> </a:t>
            </a:r>
            <a:r>
              <a:rPr sz="1411" spc="-6" dirty="0"/>
              <a:t>format,</a:t>
            </a:r>
            <a:r>
              <a:rPr sz="1411" spc="-13" dirty="0"/>
              <a:t> </a:t>
            </a:r>
            <a:r>
              <a:rPr sz="1411" spc="-3" dirty="0"/>
              <a:t>and</a:t>
            </a:r>
            <a:r>
              <a:rPr sz="1411" spc="-19" dirty="0"/>
              <a:t> </a:t>
            </a:r>
            <a:r>
              <a:rPr sz="1411" spc="-3" dirty="0"/>
              <a:t>quality</a:t>
            </a:r>
            <a:r>
              <a:rPr sz="1411" spc="6" dirty="0"/>
              <a:t> </a:t>
            </a:r>
            <a:r>
              <a:rPr sz="1411" spc="-6" dirty="0"/>
              <a:t>of </a:t>
            </a:r>
            <a:r>
              <a:rPr sz="1411" spc="-3" dirty="0"/>
              <a:t>data.</a:t>
            </a:r>
            <a:endParaRPr sz="1411" dirty="0"/>
          </a:p>
          <a:p>
            <a:pPr marL="8145" marR="55383">
              <a:lnSpc>
                <a:spcPct val="79600"/>
              </a:lnSpc>
              <a:spcBef>
                <a:spcPts val="13"/>
              </a:spcBef>
            </a:pPr>
            <a:r>
              <a:rPr sz="1411" u="heavy" spc="-3" dirty="0">
                <a:uFill>
                  <a:solidFill>
                    <a:srgbClr val="000000"/>
                  </a:solidFill>
                </a:uFill>
              </a:rPr>
              <a:t>A</a:t>
            </a:r>
            <a:r>
              <a:rPr sz="1411" u="heavy" spc="-6" dirty="0">
                <a:uFill>
                  <a:solidFill>
                    <a:srgbClr val="000000"/>
                  </a:solidFill>
                </a:uFill>
              </a:rPr>
              <a:t> better</a:t>
            </a:r>
            <a:r>
              <a:rPr sz="1411" u="heavy" spc="10" dirty="0">
                <a:uFill>
                  <a:solidFill>
                    <a:srgbClr val="000000"/>
                  </a:solidFill>
                </a:uFill>
              </a:rPr>
              <a:t> </a:t>
            </a:r>
            <a:r>
              <a:rPr sz="1411" u="heavy" spc="-6" dirty="0">
                <a:uFill>
                  <a:solidFill>
                    <a:srgbClr val="000000"/>
                  </a:solidFill>
                </a:uFill>
              </a:rPr>
              <a:t>understanding</a:t>
            </a:r>
            <a:r>
              <a:rPr sz="1411" u="heavy" spc="-16" dirty="0">
                <a:uFill>
                  <a:solidFill>
                    <a:srgbClr val="000000"/>
                  </a:solidFill>
                </a:uFill>
              </a:rPr>
              <a:t> </a:t>
            </a:r>
            <a:r>
              <a:rPr sz="1411" u="heavy" spc="-6" dirty="0">
                <a:uFill>
                  <a:solidFill>
                    <a:srgbClr val="000000"/>
                  </a:solidFill>
                </a:uFill>
              </a:rPr>
              <a:t>of</a:t>
            </a:r>
            <a:r>
              <a:rPr sz="1411" u="heavy" spc="13" dirty="0">
                <a:uFill>
                  <a:solidFill>
                    <a:srgbClr val="000000"/>
                  </a:solidFill>
                </a:uFill>
              </a:rPr>
              <a:t> </a:t>
            </a:r>
            <a:r>
              <a:rPr sz="1411" u="heavy" spc="-6" dirty="0">
                <a:uFill>
                  <a:solidFill>
                    <a:srgbClr val="000000"/>
                  </a:solidFill>
                </a:uFill>
              </a:rPr>
              <a:t>data</a:t>
            </a:r>
            <a:r>
              <a:rPr sz="1411" u="heavy" spc="3" dirty="0">
                <a:uFill>
                  <a:solidFill>
                    <a:srgbClr val="000000"/>
                  </a:solidFill>
                </a:uFill>
              </a:rPr>
              <a:t> </a:t>
            </a:r>
            <a:r>
              <a:rPr sz="1411" u="heavy" spc="-6" dirty="0">
                <a:uFill>
                  <a:solidFill>
                    <a:srgbClr val="000000"/>
                  </a:solidFill>
                </a:uFill>
              </a:rPr>
              <a:t>leads</a:t>
            </a:r>
            <a:r>
              <a:rPr sz="1411" u="heavy" spc="-13" dirty="0">
                <a:uFill>
                  <a:solidFill>
                    <a:srgbClr val="000000"/>
                  </a:solidFill>
                </a:uFill>
              </a:rPr>
              <a:t> </a:t>
            </a:r>
            <a:r>
              <a:rPr sz="1411" u="heavy" spc="-3" dirty="0">
                <a:uFill>
                  <a:solidFill>
                    <a:srgbClr val="000000"/>
                  </a:solidFill>
                </a:uFill>
              </a:rPr>
              <a:t>to</a:t>
            </a:r>
            <a:r>
              <a:rPr sz="1411" u="heavy" dirty="0">
                <a:uFill>
                  <a:solidFill>
                    <a:srgbClr val="000000"/>
                  </a:solidFill>
                </a:uFill>
              </a:rPr>
              <a:t> </a:t>
            </a:r>
            <a:r>
              <a:rPr sz="1411" u="heavy" spc="-6" dirty="0">
                <a:uFill>
                  <a:solidFill>
                    <a:srgbClr val="000000"/>
                  </a:solidFill>
                </a:uFill>
              </a:rPr>
              <a:t>an</a:t>
            </a:r>
            <a:r>
              <a:rPr sz="1411" u="heavy" spc="6" dirty="0">
                <a:uFill>
                  <a:solidFill>
                    <a:srgbClr val="000000"/>
                  </a:solidFill>
                </a:uFill>
              </a:rPr>
              <a:t> </a:t>
            </a:r>
            <a:r>
              <a:rPr sz="1411" u="heavy" spc="-6" dirty="0">
                <a:uFill>
                  <a:solidFill>
                    <a:srgbClr val="000000"/>
                  </a:solidFill>
                </a:uFill>
              </a:rPr>
              <a:t>effective</a:t>
            </a:r>
            <a:r>
              <a:rPr sz="1411" u="heavy" spc="10" dirty="0">
                <a:uFill>
                  <a:solidFill>
                    <a:srgbClr val="000000"/>
                  </a:solidFill>
                </a:uFill>
              </a:rPr>
              <a:t> </a:t>
            </a:r>
            <a:r>
              <a:rPr sz="1411" u="heavy" spc="-6" dirty="0">
                <a:uFill>
                  <a:solidFill>
                    <a:srgbClr val="000000"/>
                  </a:solidFill>
                </a:uFill>
              </a:rPr>
              <a:t>outcome</a:t>
            </a:r>
            <a:r>
              <a:rPr sz="1411" spc="-6" dirty="0"/>
              <a:t>.</a:t>
            </a:r>
            <a:r>
              <a:rPr sz="1411" spc="6" dirty="0"/>
              <a:t> </a:t>
            </a:r>
            <a:r>
              <a:rPr sz="1411" dirty="0"/>
              <a:t>In </a:t>
            </a:r>
            <a:r>
              <a:rPr sz="1411" spc="-603" dirty="0"/>
              <a:t> </a:t>
            </a:r>
            <a:r>
              <a:rPr sz="1411" spc="-6" dirty="0"/>
              <a:t>this,</a:t>
            </a:r>
            <a:r>
              <a:rPr sz="1411" dirty="0"/>
              <a:t> </a:t>
            </a:r>
            <a:r>
              <a:rPr sz="1411" spc="-6" dirty="0"/>
              <a:t>we</a:t>
            </a:r>
            <a:r>
              <a:rPr sz="1411" spc="-3" dirty="0"/>
              <a:t> find </a:t>
            </a:r>
            <a:r>
              <a:rPr sz="1411" spc="-6" dirty="0">
                <a:solidFill>
                  <a:srgbClr val="0000FF"/>
                </a:solidFill>
              </a:rPr>
              <a:t>Correlations</a:t>
            </a:r>
            <a:r>
              <a:rPr sz="1411" spc="-6" dirty="0"/>
              <a:t>,</a:t>
            </a:r>
            <a:r>
              <a:rPr sz="1411" spc="-13" dirty="0"/>
              <a:t> </a:t>
            </a:r>
            <a:r>
              <a:rPr sz="1411" spc="-3" dirty="0">
                <a:solidFill>
                  <a:srgbClr val="0000FF"/>
                </a:solidFill>
              </a:rPr>
              <a:t>general</a:t>
            </a:r>
            <a:r>
              <a:rPr sz="1411" spc="-10" dirty="0">
                <a:solidFill>
                  <a:srgbClr val="0000FF"/>
                </a:solidFill>
              </a:rPr>
              <a:t> </a:t>
            </a:r>
            <a:r>
              <a:rPr sz="1411" spc="-6" dirty="0">
                <a:solidFill>
                  <a:srgbClr val="0000FF"/>
                </a:solidFill>
              </a:rPr>
              <a:t>trends</a:t>
            </a:r>
            <a:r>
              <a:rPr sz="1411" spc="-6" dirty="0"/>
              <a:t>,</a:t>
            </a:r>
            <a:r>
              <a:rPr sz="1411" spc="-10" dirty="0"/>
              <a:t> </a:t>
            </a:r>
            <a:r>
              <a:rPr sz="1411" dirty="0"/>
              <a:t>and</a:t>
            </a:r>
            <a:r>
              <a:rPr sz="1411" spc="-13" dirty="0"/>
              <a:t> </a:t>
            </a:r>
            <a:r>
              <a:rPr sz="1411" spc="-6" dirty="0">
                <a:solidFill>
                  <a:srgbClr val="0000FF"/>
                </a:solidFill>
              </a:rPr>
              <a:t>outliers</a:t>
            </a:r>
            <a:r>
              <a:rPr sz="1411" spc="-6" dirty="0"/>
              <a:t>.</a:t>
            </a:r>
            <a:endParaRPr sz="1411" dirty="0"/>
          </a:p>
          <a:p>
            <a:pPr marL="8145">
              <a:lnSpc>
                <a:spcPts val="1690"/>
              </a:lnSpc>
              <a:spcBef>
                <a:spcPts val="1687"/>
              </a:spcBef>
            </a:pPr>
            <a:r>
              <a:rPr sz="1411" u="heavy" spc="-3" dirty="0">
                <a:solidFill>
                  <a:srgbClr val="0000FF"/>
                </a:solidFill>
                <a:uFill>
                  <a:solidFill>
                    <a:srgbClr val="0000FF"/>
                  </a:solidFill>
                </a:uFill>
              </a:rPr>
              <a:t>3.</a:t>
            </a:r>
            <a:r>
              <a:rPr sz="1411" u="heavy" spc="-16" dirty="0">
                <a:solidFill>
                  <a:srgbClr val="0000FF"/>
                </a:solidFill>
                <a:uFill>
                  <a:solidFill>
                    <a:srgbClr val="0000FF"/>
                  </a:solidFill>
                </a:uFill>
              </a:rPr>
              <a:t> </a:t>
            </a:r>
            <a:r>
              <a:rPr sz="1411" u="heavy" spc="-6" dirty="0">
                <a:solidFill>
                  <a:srgbClr val="0000FF"/>
                </a:solidFill>
                <a:uFill>
                  <a:solidFill>
                    <a:srgbClr val="0000FF"/>
                  </a:solidFill>
                </a:uFill>
              </a:rPr>
              <a:t>Data</a:t>
            </a:r>
            <a:r>
              <a:rPr sz="1411" u="heavy" spc="-19" dirty="0">
                <a:solidFill>
                  <a:srgbClr val="0000FF"/>
                </a:solidFill>
                <a:uFill>
                  <a:solidFill>
                    <a:srgbClr val="0000FF"/>
                  </a:solidFill>
                </a:uFill>
              </a:rPr>
              <a:t> </a:t>
            </a:r>
            <a:r>
              <a:rPr sz="1411" u="heavy" spc="-3" dirty="0">
                <a:solidFill>
                  <a:srgbClr val="0000FF"/>
                </a:solidFill>
                <a:uFill>
                  <a:solidFill>
                    <a:srgbClr val="0000FF"/>
                  </a:solidFill>
                </a:uFill>
              </a:rPr>
              <a:t>Wrangling</a:t>
            </a:r>
            <a:r>
              <a:rPr sz="1411" u="heavy" spc="-35" dirty="0">
                <a:solidFill>
                  <a:srgbClr val="0000FF"/>
                </a:solidFill>
                <a:uFill>
                  <a:solidFill>
                    <a:srgbClr val="0000FF"/>
                  </a:solidFill>
                </a:uFill>
              </a:rPr>
              <a:t> </a:t>
            </a:r>
            <a:r>
              <a:rPr sz="1411" u="heavy" spc="-3" dirty="0">
                <a:solidFill>
                  <a:srgbClr val="0000FF"/>
                </a:solidFill>
                <a:uFill>
                  <a:solidFill>
                    <a:srgbClr val="0000FF"/>
                  </a:solidFill>
                </a:uFill>
              </a:rPr>
              <a:t>(Cleaning)</a:t>
            </a:r>
            <a:endParaRPr sz="1411" dirty="0"/>
          </a:p>
          <a:p>
            <a:pPr marL="8145" marR="87146">
              <a:lnSpc>
                <a:spcPct val="79600"/>
              </a:lnSpc>
              <a:spcBef>
                <a:spcPts val="340"/>
              </a:spcBef>
            </a:pPr>
            <a:r>
              <a:rPr sz="1411" spc="-3" dirty="0"/>
              <a:t>Data </a:t>
            </a:r>
            <a:r>
              <a:rPr sz="1411" spc="-6" dirty="0"/>
              <a:t>wrangling </a:t>
            </a:r>
            <a:r>
              <a:rPr sz="1411" spc="-3" dirty="0"/>
              <a:t>is the process </a:t>
            </a:r>
            <a:r>
              <a:rPr sz="1411" dirty="0"/>
              <a:t>of </a:t>
            </a:r>
            <a:r>
              <a:rPr sz="1411" spc="-3" dirty="0"/>
              <a:t>cleaning and </a:t>
            </a:r>
            <a:r>
              <a:rPr sz="1411" spc="-6" dirty="0"/>
              <a:t>converting </a:t>
            </a:r>
            <a:r>
              <a:rPr sz="1411" spc="-3" dirty="0"/>
              <a:t>raw </a:t>
            </a:r>
            <a:r>
              <a:rPr sz="1411" spc="-6" dirty="0"/>
              <a:t>data </a:t>
            </a:r>
            <a:r>
              <a:rPr sz="1411" spc="-603" dirty="0"/>
              <a:t> </a:t>
            </a:r>
            <a:r>
              <a:rPr sz="1411" spc="-6" dirty="0"/>
              <a:t>into </a:t>
            </a:r>
            <a:r>
              <a:rPr sz="1411" spc="-3" dirty="0"/>
              <a:t>a useable</a:t>
            </a:r>
            <a:r>
              <a:rPr sz="1411" spc="-6" dirty="0"/>
              <a:t> format.</a:t>
            </a:r>
            <a:endParaRPr sz="1411" dirty="0"/>
          </a:p>
          <a:p>
            <a:pPr marL="8145">
              <a:spcBef>
                <a:spcPts val="1687"/>
              </a:spcBef>
            </a:pPr>
            <a:r>
              <a:rPr sz="1411" dirty="0"/>
              <a:t>In</a:t>
            </a:r>
            <a:r>
              <a:rPr sz="1411" spc="-10" dirty="0"/>
              <a:t> </a:t>
            </a:r>
            <a:r>
              <a:rPr sz="1411" spc="-3" dirty="0"/>
              <a:t>real-world</a:t>
            </a:r>
            <a:r>
              <a:rPr sz="1411" spc="-16" dirty="0"/>
              <a:t> </a:t>
            </a:r>
            <a:r>
              <a:rPr sz="1411" spc="-6" dirty="0"/>
              <a:t>applications, collected</a:t>
            </a:r>
            <a:r>
              <a:rPr sz="1411" dirty="0"/>
              <a:t> </a:t>
            </a:r>
            <a:r>
              <a:rPr sz="1411" spc="-3" dirty="0"/>
              <a:t>data</a:t>
            </a:r>
            <a:r>
              <a:rPr sz="1411" spc="-13" dirty="0"/>
              <a:t> </a:t>
            </a:r>
            <a:r>
              <a:rPr sz="1411" spc="-6" dirty="0"/>
              <a:t>may</a:t>
            </a:r>
            <a:r>
              <a:rPr sz="1411" spc="10" dirty="0"/>
              <a:t> </a:t>
            </a:r>
            <a:r>
              <a:rPr sz="1411" spc="-3" dirty="0"/>
              <a:t>have</a:t>
            </a:r>
            <a:r>
              <a:rPr sz="1411" spc="-16" dirty="0"/>
              <a:t> </a:t>
            </a:r>
            <a:r>
              <a:rPr sz="1411" spc="-3" dirty="0"/>
              <a:t>various</a:t>
            </a:r>
            <a:r>
              <a:rPr sz="1411" spc="-10" dirty="0"/>
              <a:t> </a:t>
            </a:r>
            <a:r>
              <a:rPr sz="1411" spc="-3" dirty="0"/>
              <a:t>issues,</a:t>
            </a:r>
            <a:endParaRPr sz="1411" dirty="0"/>
          </a:p>
        </p:txBody>
      </p:sp>
      <p:sp>
        <p:nvSpPr>
          <p:cNvPr id="6" name="object 6"/>
          <p:cNvSpPr txBox="1"/>
          <p:nvPr/>
        </p:nvSpPr>
        <p:spPr>
          <a:xfrm>
            <a:off x="3466450" y="4240641"/>
            <a:ext cx="5064494" cy="1197563"/>
          </a:xfrm>
          <a:prstGeom prst="rect">
            <a:avLst/>
          </a:prstGeom>
        </p:spPr>
        <p:txBody>
          <a:bodyPr vert="horz" wrap="square" lIns="0" tIns="7738" rIns="0" bIns="0" rtlCol="0">
            <a:spAutoFit/>
          </a:bodyPr>
          <a:lstStyle/>
          <a:p>
            <a:pPr marL="8145" defTabSz="586405">
              <a:spcBef>
                <a:spcPts val="61"/>
              </a:spcBef>
              <a:defRPr/>
            </a:pPr>
            <a:r>
              <a:rPr sz="1411" b="1" spc="-6" dirty="0">
                <a:solidFill>
                  <a:prstClr val="black"/>
                </a:solidFill>
                <a:latin typeface="Comic Sans MS"/>
                <a:cs typeface="Comic Sans MS"/>
              </a:rPr>
              <a:t>including:</a:t>
            </a:r>
            <a:endParaRPr sz="1411" dirty="0">
              <a:solidFill>
                <a:prstClr val="black"/>
              </a:solidFill>
              <a:latin typeface="Comic Sans MS"/>
              <a:cs typeface="Comic Sans MS"/>
            </a:endParaRPr>
          </a:p>
          <a:p>
            <a:pPr marL="425143" indent="-160447" defTabSz="586405">
              <a:spcBef>
                <a:spcPts val="22"/>
              </a:spcBef>
              <a:buFont typeface="Arial MT"/>
              <a:buChar char="–"/>
              <a:tabLst>
                <a:tab pos="425551" algn="l"/>
              </a:tabLst>
              <a:defRPr/>
            </a:pPr>
            <a:r>
              <a:rPr sz="1218" b="1" spc="6" dirty="0">
                <a:solidFill>
                  <a:srgbClr val="0000FF"/>
                </a:solidFill>
                <a:latin typeface="Comic Sans MS"/>
                <a:cs typeface="Comic Sans MS"/>
              </a:rPr>
              <a:t>Missing</a:t>
            </a:r>
            <a:r>
              <a:rPr sz="1218" b="1" spc="-48" dirty="0">
                <a:solidFill>
                  <a:srgbClr val="0000FF"/>
                </a:solidFill>
                <a:latin typeface="Comic Sans MS"/>
                <a:cs typeface="Comic Sans MS"/>
              </a:rPr>
              <a:t> </a:t>
            </a:r>
            <a:r>
              <a:rPr sz="1218" b="1" spc="6" dirty="0">
                <a:solidFill>
                  <a:srgbClr val="0000FF"/>
                </a:solidFill>
                <a:latin typeface="Comic Sans MS"/>
                <a:cs typeface="Comic Sans MS"/>
              </a:rPr>
              <a:t>Values</a:t>
            </a:r>
            <a:endParaRPr sz="1218" dirty="0">
              <a:solidFill>
                <a:prstClr val="black"/>
              </a:solidFill>
              <a:latin typeface="Comic Sans MS"/>
              <a:cs typeface="Comic Sans MS"/>
            </a:endParaRPr>
          </a:p>
          <a:p>
            <a:pPr marL="425143" indent="-160447" defTabSz="586405">
              <a:spcBef>
                <a:spcPts val="22"/>
              </a:spcBef>
              <a:buFont typeface="Arial MT"/>
              <a:buChar char="–"/>
              <a:tabLst>
                <a:tab pos="425551" algn="l"/>
              </a:tabLst>
              <a:defRPr/>
            </a:pPr>
            <a:r>
              <a:rPr sz="1218" b="1" spc="6" dirty="0">
                <a:solidFill>
                  <a:srgbClr val="0000FF"/>
                </a:solidFill>
                <a:latin typeface="Comic Sans MS"/>
                <a:cs typeface="Comic Sans MS"/>
              </a:rPr>
              <a:t>Duplicate</a:t>
            </a:r>
            <a:r>
              <a:rPr sz="1218" b="1" spc="-45" dirty="0">
                <a:solidFill>
                  <a:srgbClr val="0000FF"/>
                </a:solidFill>
                <a:latin typeface="Comic Sans MS"/>
                <a:cs typeface="Comic Sans MS"/>
              </a:rPr>
              <a:t> </a:t>
            </a:r>
            <a:r>
              <a:rPr sz="1218" b="1" spc="10" dirty="0">
                <a:solidFill>
                  <a:srgbClr val="0000FF"/>
                </a:solidFill>
                <a:latin typeface="Comic Sans MS"/>
                <a:cs typeface="Comic Sans MS"/>
              </a:rPr>
              <a:t>data</a:t>
            </a:r>
            <a:endParaRPr sz="1218" dirty="0">
              <a:solidFill>
                <a:prstClr val="black"/>
              </a:solidFill>
              <a:latin typeface="Comic Sans MS"/>
              <a:cs typeface="Comic Sans MS"/>
            </a:endParaRPr>
          </a:p>
          <a:p>
            <a:pPr marL="425143" indent="-160447" defTabSz="586405">
              <a:spcBef>
                <a:spcPts val="26"/>
              </a:spcBef>
              <a:buFont typeface="Arial MT"/>
              <a:buChar char="–"/>
              <a:tabLst>
                <a:tab pos="425551" algn="l"/>
              </a:tabLst>
              <a:defRPr/>
            </a:pPr>
            <a:r>
              <a:rPr sz="1218" b="1" spc="6" dirty="0">
                <a:solidFill>
                  <a:srgbClr val="0000FF"/>
                </a:solidFill>
                <a:latin typeface="Comic Sans MS"/>
                <a:cs typeface="Comic Sans MS"/>
              </a:rPr>
              <a:t>Invalid</a:t>
            </a:r>
            <a:r>
              <a:rPr sz="1218" b="1" spc="-26" dirty="0">
                <a:solidFill>
                  <a:srgbClr val="0000FF"/>
                </a:solidFill>
                <a:latin typeface="Comic Sans MS"/>
                <a:cs typeface="Comic Sans MS"/>
              </a:rPr>
              <a:t> </a:t>
            </a:r>
            <a:r>
              <a:rPr sz="1218" b="1" spc="6" dirty="0">
                <a:solidFill>
                  <a:srgbClr val="0000FF"/>
                </a:solidFill>
                <a:latin typeface="Comic Sans MS"/>
                <a:cs typeface="Comic Sans MS"/>
              </a:rPr>
              <a:t>data</a:t>
            </a:r>
            <a:endParaRPr sz="1218" dirty="0">
              <a:solidFill>
                <a:prstClr val="black"/>
              </a:solidFill>
              <a:latin typeface="Comic Sans MS"/>
              <a:cs typeface="Comic Sans MS"/>
            </a:endParaRPr>
          </a:p>
          <a:p>
            <a:pPr marL="425143" indent="-160447" defTabSz="586405">
              <a:lnSpc>
                <a:spcPts val="1456"/>
              </a:lnSpc>
              <a:spcBef>
                <a:spcPts val="22"/>
              </a:spcBef>
              <a:buFont typeface="Arial MT"/>
              <a:buChar char="–"/>
              <a:tabLst>
                <a:tab pos="425551" algn="l"/>
              </a:tabLst>
              <a:defRPr/>
            </a:pPr>
            <a:r>
              <a:rPr sz="1218" b="1" spc="10" dirty="0">
                <a:solidFill>
                  <a:srgbClr val="0000FF"/>
                </a:solidFill>
                <a:latin typeface="Comic Sans MS"/>
                <a:cs typeface="Comic Sans MS"/>
              </a:rPr>
              <a:t>Noise</a:t>
            </a:r>
            <a:endParaRPr sz="1218" dirty="0">
              <a:solidFill>
                <a:prstClr val="black"/>
              </a:solidFill>
              <a:latin typeface="Comic Sans MS"/>
              <a:cs typeface="Comic Sans MS"/>
            </a:endParaRPr>
          </a:p>
          <a:p>
            <a:pPr marL="8145" defTabSz="586405">
              <a:lnSpc>
                <a:spcPts val="1687"/>
              </a:lnSpc>
              <a:defRPr/>
            </a:pPr>
            <a:r>
              <a:rPr sz="1411" b="1" spc="-3" dirty="0">
                <a:solidFill>
                  <a:prstClr val="black"/>
                </a:solidFill>
                <a:latin typeface="Comic Sans MS"/>
                <a:cs typeface="Comic Sans MS"/>
              </a:rPr>
              <a:t>So, </a:t>
            </a:r>
            <a:r>
              <a:rPr sz="1411" b="1" spc="-6" dirty="0">
                <a:solidFill>
                  <a:prstClr val="black"/>
                </a:solidFill>
                <a:latin typeface="Comic Sans MS"/>
                <a:cs typeface="Comic Sans MS"/>
              </a:rPr>
              <a:t>we</a:t>
            </a:r>
            <a:r>
              <a:rPr sz="1411" b="1" spc="-10" dirty="0">
                <a:solidFill>
                  <a:prstClr val="black"/>
                </a:solidFill>
                <a:latin typeface="Comic Sans MS"/>
                <a:cs typeface="Comic Sans MS"/>
              </a:rPr>
              <a:t> </a:t>
            </a:r>
            <a:r>
              <a:rPr sz="1411" b="1" spc="-3" dirty="0">
                <a:solidFill>
                  <a:prstClr val="black"/>
                </a:solidFill>
                <a:latin typeface="Comic Sans MS"/>
                <a:cs typeface="Comic Sans MS"/>
              </a:rPr>
              <a:t>use</a:t>
            </a:r>
            <a:r>
              <a:rPr sz="1411" b="1" spc="-6" dirty="0">
                <a:solidFill>
                  <a:prstClr val="black"/>
                </a:solidFill>
                <a:latin typeface="Comic Sans MS"/>
                <a:cs typeface="Comic Sans MS"/>
              </a:rPr>
              <a:t> </a:t>
            </a:r>
            <a:r>
              <a:rPr sz="1411" b="1" spc="-3" dirty="0">
                <a:solidFill>
                  <a:prstClr val="black"/>
                </a:solidFill>
                <a:latin typeface="Comic Sans MS"/>
                <a:cs typeface="Comic Sans MS"/>
              </a:rPr>
              <a:t>various</a:t>
            </a:r>
            <a:r>
              <a:rPr sz="1411" b="1" spc="-35" dirty="0">
                <a:solidFill>
                  <a:prstClr val="black"/>
                </a:solidFill>
                <a:latin typeface="Comic Sans MS"/>
                <a:cs typeface="Comic Sans MS"/>
              </a:rPr>
              <a:t> </a:t>
            </a:r>
            <a:r>
              <a:rPr sz="1411" b="1" spc="-3" dirty="0">
                <a:solidFill>
                  <a:prstClr val="black"/>
                </a:solidFill>
                <a:latin typeface="Comic Sans MS"/>
                <a:cs typeface="Comic Sans MS"/>
              </a:rPr>
              <a:t>filtering</a:t>
            </a:r>
            <a:r>
              <a:rPr sz="1411" b="1" spc="-10" dirty="0">
                <a:solidFill>
                  <a:prstClr val="black"/>
                </a:solidFill>
                <a:latin typeface="Comic Sans MS"/>
                <a:cs typeface="Comic Sans MS"/>
              </a:rPr>
              <a:t> </a:t>
            </a:r>
            <a:r>
              <a:rPr sz="1411" b="1" spc="-3" dirty="0">
                <a:solidFill>
                  <a:prstClr val="black"/>
                </a:solidFill>
                <a:latin typeface="Comic Sans MS"/>
                <a:cs typeface="Comic Sans MS"/>
              </a:rPr>
              <a:t>techniques</a:t>
            </a:r>
            <a:r>
              <a:rPr sz="1411" b="1" spc="-6" dirty="0">
                <a:solidFill>
                  <a:prstClr val="black"/>
                </a:solidFill>
                <a:latin typeface="Comic Sans MS"/>
                <a:cs typeface="Comic Sans MS"/>
              </a:rPr>
              <a:t> </a:t>
            </a:r>
            <a:r>
              <a:rPr sz="1411" b="1" spc="-3" dirty="0">
                <a:solidFill>
                  <a:prstClr val="black"/>
                </a:solidFill>
                <a:latin typeface="Comic Sans MS"/>
                <a:cs typeface="Comic Sans MS"/>
              </a:rPr>
              <a:t>to</a:t>
            </a:r>
            <a:r>
              <a:rPr sz="1411" b="1" spc="-6" dirty="0">
                <a:solidFill>
                  <a:prstClr val="black"/>
                </a:solidFill>
                <a:latin typeface="Comic Sans MS"/>
                <a:cs typeface="Comic Sans MS"/>
              </a:rPr>
              <a:t> </a:t>
            </a:r>
            <a:r>
              <a:rPr sz="1411" b="1" spc="-3" dirty="0">
                <a:solidFill>
                  <a:prstClr val="black"/>
                </a:solidFill>
                <a:latin typeface="Comic Sans MS"/>
                <a:cs typeface="Comic Sans MS"/>
              </a:rPr>
              <a:t>clean</a:t>
            </a:r>
            <a:r>
              <a:rPr sz="1411" b="1" dirty="0">
                <a:solidFill>
                  <a:prstClr val="black"/>
                </a:solidFill>
                <a:latin typeface="Comic Sans MS"/>
                <a:cs typeface="Comic Sans MS"/>
              </a:rPr>
              <a:t> </a:t>
            </a:r>
            <a:r>
              <a:rPr sz="1411" b="1" spc="-3" dirty="0">
                <a:solidFill>
                  <a:prstClr val="black"/>
                </a:solidFill>
                <a:latin typeface="Comic Sans MS"/>
                <a:cs typeface="Comic Sans MS"/>
              </a:rPr>
              <a:t>the</a:t>
            </a:r>
            <a:r>
              <a:rPr sz="1411" b="1" spc="-10" dirty="0">
                <a:solidFill>
                  <a:prstClr val="black"/>
                </a:solidFill>
                <a:latin typeface="Comic Sans MS"/>
                <a:cs typeface="Comic Sans MS"/>
              </a:rPr>
              <a:t> </a:t>
            </a:r>
            <a:r>
              <a:rPr sz="1411" b="1" spc="-6" dirty="0">
                <a:solidFill>
                  <a:prstClr val="black"/>
                </a:solidFill>
                <a:latin typeface="Comic Sans MS"/>
                <a:cs typeface="Comic Sans MS"/>
              </a:rPr>
              <a:t>data.</a:t>
            </a:r>
            <a:endParaRPr sz="1411" dirty="0">
              <a:solidFill>
                <a:prstClr val="black"/>
              </a:solidFill>
              <a:latin typeface="Comic Sans MS"/>
              <a:cs typeface="Comic Sans MS"/>
            </a:endParaRPr>
          </a:p>
        </p:txBody>
      </p:sp>
    </p:spTree>
    <p:extLst>
      <p:ext uri="{BB962C8B-B14F-4D97-AF65-F5344CB8AC3E}">
        <p14:creationId xmlns:p14="http://schemas.microsoft.com/office/powerpoint/2010/main" val="24798381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2. Data preparation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3293209"/>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The </a:t>
            </a:r>
            <a:r>
              <a:rPr lang="en-US" altLang="en-US" sz="1600" dirty="0">
                <a:solidFill>
                  <a:prstClr val="black"/>
                </a:solidFill>
                <a:latin typeface="Alexandria" pitchFamily="2" charset="-78"/>
                <a:cs typeface="Alexandria" pitchFamily="2" charset="-78"/>
              </a:rPr>
              <a:t>data is explored, putted into a suitable place and prepared to</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use in our machine learning training. In this step, we understand</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nature of data that we must work with. We need to  understand the characteristics, format, and quality of data.</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 better understanding of data leads to an effective outcome. In  this, we find Correlations, general trends, and outliers.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Data </a:t>
            </a:r>
            <a:r>
              <a:rPr lang="en-US" altLang="en-US" sz="1600" dirty="0">
                <a:solidFill>
                  <a:prstClr val="black"/>
                </a:solidFill>
                <a:latin typeface="Alexandria" pitchFamily="2" charset="-78"/>
                <a:cs typeface="Alexandria" pitchFamily="2" charset="-78"/>
              </a:rPr>
              <a:t>wrangling is the process of cleaning and converting raw data  into a useable format.</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In real-world applications, collected data may have various issues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7760101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3. Data </a:t>
            </a:r>
            <a:r>
              <a:rPr lang="en-US" sz="2000" b="1" dirty="0" smtClean="0">
                <a:latin typeface="Alexandria Black" pitchFamily="2" charset="-78"/>
                <a:cs typeface="Alexandria Black" pitchFamily="2" charset="-78"/>
              </a:rPr>
              <a:t>Cleaning</a:t>
            </a:r>
            <a:endParaRPr lang="en-US" sz="2000" b="1" dirty="0">
              <a:latin typeface="Alexandria Black" pitchFamily="2" charset="-78"/>
              <a:cs typeface="Alexandria Black"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108543"/>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including</a:t>
            </a:r>
            <a:r>
              <a:rPr lang="en-US" altLang="en-US" sz="1600" dirty="0">
                <a:solidFill>
                  <a:prstClr val="black"/>
                </a:solidFill>
                <a:latin typeface="Alexandria" pitchFamily="2" charset="-78"/>
                <a:cs typeface="Alexandria" pitchFamily="2" charset="-78"/>
              </a:rPr>
              <a:t>:</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Missing Values</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Duplicate data</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Invalid data</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Noise</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So, we use various filtering techniques to clean the data.</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61432734"/>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4. Data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441585"/>
            <a:ext cx="10541000" cy="3948773"/>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including</a:t>
            </a:r>
            <a:r>
              <a:rPr lang="en-US" altLang="en-US" sz="1600" dirty="0">
                <a:solidFill>
                  <a:prstClr val="black"/>
                </a:solidFill>
                <a:latin typeface="Alexandria" pitchFamily="2" charset="-78"/>
                <a:cs typeface="Alexandria" pitchFamily="2" charset="-78"/>
              </a:rPr>
              <a:t>:</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We </a:t>
            </a:r>
            <a:r>
              <a:rPr lang="en-US" altLang="en-US" sz="1600" dirty="0">
                <a:solidFill>
                  <a:prstClr val="black"/>
                </a:solidFill>
                <a:latin typeface="Alexandria" pitchFamily="2" charset="-78"/>
                <a:cs typeface="Alexandria" pitchFamily="2" charset="-78"/>
              </a:rPr>
              <a:t>use the cleaned and prepared data, in this step which involves</a:t>
            </a:r>
            <a:r>
              <a:rPr lang="en-US" altLang="en-US" sz="1600" dirty="0" smtClean="0">
                <a:solidFill>
                  <a:prstClr val="black"/>
                </a:solidFill>
                <a:latin typeface="Alexandria" pitchFamily="2" charset="-78"/>
                <a:cs typeface="Alexandria" pitchFamily="2" charset="-78"/>
              </a:rPr>
              <a:t>:</a:t>
            </a:r>
            <a:endParaRPr lang="ar-EG" altLang="en-US" sz="1600" dirty="0" smtClean="0">
              <a:solidFill>
                <a:prstClr val="black"/>
              </a:solidFill>
              <a:latin typeface="Alexandria" pitchFamily="2" charset="-78"/>
              <a:cs typeface="Alexandria" pitchFamily="2" charset="-78"/>
            </a:endParaRPr>
          </a:p>
          <a:p>
            <a:pPr marL="2171700"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Data Visualization </a:t>
            </a:r>
            <a:endParaRPr lang="en-US" altLang="en-US" sz="1600" dirty="0">
              <a:solidFill>
                <a:prstClr val="black"/>
              </a:solidFill>
              <a:latin typeface="Alexandria" pitchFamily="2" charset="-78"/>
              <a:cs typeface="Alexandria" pitchFamily="2" charset="-78"/>
            </a:endParaRPr>
          </a:p>
          <a:p>
            <a:pPr marL="2171700" lvl="4"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Selection of the machine learning technique (a machine learning  model) such as Classification, Regression, Cluster analysis,  Association, etc.</a:t>
            </a:r>
          </a:p>
          <a:p>
            <a:pPr marL="2171700" lvl="4"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Building and evaluating the model using the prepared data</a:t>
            </a:r>
          </a:p>
          <a:p>
            <a:pPr marL="2171700" lvl="4"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Review	the result</a:t>
            </a:r>
          </a:p>
          <a:p>
            <a:pPr lvl="2" algn="justLow" eaLnBrk="0" fontAlgn="base" hangingPunct="0">
              <a:lnSpc>
                <a:spcPct val="150000"/>
              </a:lnSpc>
              <a:spcBef>
                <a:spcPct val="20000"/>
              </a:spcBef>
              <a:spcAft>
                <a:spcPct val="0"/>
              </a:spcAft>
              <a:buSzPct val="80000"/>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28734398"/>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5. Train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441585"/>
            <a:ext cx="10541000" cy="2693045"/>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including</a:t>
            </a:r>
            <a:r>
              <a:rPr lang="en-US" altLang="en-US" sz="1600" dirty="0">
                <a:solidFill>
                  <a:prstClr val="black"/>
                </a:solidFill>
                <a:latin typeface="Alexandria" pitchFamily="2" charset="-78"/>
                <a:cs typeface="Alexandria" pitchFamily="2" charset="-78"/>
              </a:rPr>
              <a:t>:</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model is trained to improve its performance for better outcome  of the problem</a:t>
            </a:r>
            <a:r>
              <a:rPr lang="en-US" altLang="en-US" sz="1600" dirty="0" smtClean="0">
                <a:solidFill>
                  <a:prstClr val="black"/>
                </a:solidFill>
                <a:latin typeface="Alexandria" pitchFamily="2" charset="-78"/>
                <a:cs typeface="Alexandria" pitchFamily="2" charset="-78"/>
              </a:rPr>
              <a:t>.</a:t>
            </a:r>
            <a:endParaRPr lang="en-US" altLang="en-US" sz="1600" dirty="0">
              <a:solidFill>
                <a:prstClr val="black"/>
              </a:solidFill>
              <a:latin typeface="Alexandria" pitchFamily="2" charset="-78"/>
              <a:cs typeface="Alexandria" pitchFamily="2" charset="-78"/>
            </a:endParaRP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We use datasets to train the model using various machine learning  algorithms. Training a model is required so that it can understand  the various patterns, rules, and features.</a:t>
            </a:r>
          </a:p>
          <a:p>
            <a:pPr lvl="2" algn="justLow" eaLnBrk="0" fontAlgn="base" hangingPunct="0">
              <a:lnSpc>
                <a:spcPct val="150000"/>
              </a:lnSpc>
              <a:spcBef>
                <a:spcPct val="20000"/>
              </a:spcBef>
              <a:spcAft>
                <a:spcPct val="0"/>
              </a:spcAft>
              <a:buSzPct val="80000"/>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34573008"/>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6. Test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441585"/>
            <a:ext cx="9928157" cy="3062377"/>
          </a:xfrm>
          <a:prstGeom prst="rect">
            <a:avLst/>
          </a:prstGeom>
          <a:noFill/>
        </p:spPr>
        <p:txBody>
          <a:bodyPr wrap="square" rtlCol="0">
            <a:spAutoFit/>
          </a:bodyPr>
          <a:lstStyle/>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We </a:t>
            </a:r>
            <a:r>
              <a:rPr lang="en-US" altLang="en-US" sz="1600" dirty="0">
                <a:solidFill>
                  <a:prstClr val="black"/>
                </a:solidFill>
                <a:latin typeface="Alexandria" pitchFamily="2" charset="-78"/>
                <a:cs typeface="Alexandria" pitchFamily="2" charset="-78"/>
              </a:rPr>
              <a:t>test the model and check for the accuracy of our model by  providing a test dataset to it.</a:t>
            </a:r>
          </a:p>
          <a:p>
            <a:pPr marL="1257300" lvl="2"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Testing the model determines the percentage accuracy of the model  as per the requirement of project or problem.</a:t>
            </a:r>
          </a:p>
          <a:p>
            <a:pPr lvl="2" algn="justLow" eaLnBrk="0" fontAlgn="base" hangingPunct="0">
              <a:lnSpc>
                <a:spcPct val="150000"/>
              </a:lnSpc>
              <a:spcBef>
                <a:spcPct val="20000"/>
              </a:spcBef>
              <a:spcAft>
                <a:spcPct val="0"/>
              </a:spcAft>
              <a:buSzPct val="80000"/>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34084372"/>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7. Deployment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441585"/>
            <a:ext cx="9928157" cy="1855893"/>
          </a:xfrm>
          <a:prstGeom prst="rect">
            <a:avLst/>
          </a:prstGeom>
          <a:noFill/>
        </p:spPr>
        <p:txBody>
          <a:bodyPr wrap="square" rtlCol="0">
            <a:spAutoFit/>
          </a:bodyPr>
          <a:lstStyle/>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The </a:t>
            </a:r>
            <a:r>
              <a:rPr lang="en-US" altLang="en-US" sz="1600" dirty="0">
                <a:solidFill>
                  <a:prstClr val="black"/>
                </a:solidFill>
                <a:latin typeface="Alexandria" pitchFamily="2" charset="-78"/>
                <a:cs typeface="Alexandria" pitchFamily="2" charset="-78"/>
              </a:rPr>
              <a:t>last step of machine learning life cycle is deployment, where  we deploy the model in the real-world system.</a:t>
            </a:r>
          </a:p>
          <a:p>
            <a:pPr lvl="2" algn="justLow" eaLnBrk="0" fontAlgn="base" hangingPunct="0">
              <a:lnSpc>
                <a:spcPct val="150000"/>
              </a:lnSpc>
              <a:spcBef>
                <a:spcPct val="20000"/>
              </a:spcBef>
              <a:spcAft>
                <a:spcPct val="0"/>
              </a:spcAft>
              <a:buSzPct val="80000"/>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2074163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530734"/>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6497" y="975974"/>
            <a:ext cx="3902032" cy="400110"/>
          </a:xfrm>
          <a:prstGeom prst="rect">
            <a:avLst/>
          </a:prstGeom>
          <a:noFill/>
        </p:spPr>
        <p:txBody>
          <a:bodyPr wrap="square" rtlCol="0">
            <a:spAutoFit/>
          </a:bodyPr>
          <a:lstStyle/>
          <a:p>
            <a:r>
              <a:rPr lang="en-US" sz="2000" b="1" dirty="0" err="1" smtClean="0">
                <a:latin typeface="Alexandria Black" pitchFamily="2" charset="-78"/>
                <a:cs typeface="Alexandria Black" pitchFamily="2" charset="-78"/>
              </a:rPr>
              <a:t>Refrences</a:t>
            </a:r>
            <a:r>
              <a:rPr lang="en-US" sz="2000" b="1" smtClean="0">
                <a:latin typeface="Alexandria Black" pitchFamily="2" charset="-78"/>
                <a:cs typeface="Alexandria Black" pitchFamily="2" charset="-78"/>
              </a:rPr>
              <a:t> </a:t>
            </a:r>
            <a:endParaRPr lang="en-US" sz="2000" b="1" dirty="0">
              <a:latin typeface="Alexandria Black" pitchFamily="2" charset="-78"/>
              <a:cs typeface="Alexandria Black" pitchFamily="2" charset="-78"/>
            </a:endParaRPr>
          </a:p>
        </p:txBody>
      </p:sp>
      <p:sp>
        <p:nvSpPr>
          <p:cNvPr id="5" name="Rectangle 4"/>
          <p:cNvSpPr/>
          <p:nvPr/>
        </p:nvSpPr>
        <p:spPr>
          <a:xfrm>
            <a:off x="942308" y="8575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9815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1539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51805" y="1766013"/>
            <a:ext cx="10343667" cy="4684359"/>
          </a:xfrm>
          <a:prstGeom prst="rect">
            <a:avLst/>
          </a:prstGeom>
          <a:noFill/>
        </p:spPr>
        <p:txBody>
          <a:bodyPr wrap="square" rtlCol="0">
            <a:spAutoFit/>
          </a:bodyPr>
          <a:lstStyle/>
          <a:p>
            <a:pPr marL="557199" lvl="1" indent="-214308" fontAlgn="base">
              <a:lnSpc>
                <a:spcPct val="150000"/>
              </a:lnSpc>
              <a:spcBef>
                <a:spcPct val="20000"/>
              </a:spcBef>
              <a:spcAft>
                <a:spcPct val="0"/>
              </a:spcAft>
              <a:buClr>
                <a:srgbClr val="000000"/>
              </a:buClr>
              <a:buFont typeface="Wingdings" pitchFamily="2" charset="2"/>
              <a:buChar char="§"/>
            </a:pPr>
            <a:endParaRPr lang="en-US" sz="800" kern="0" dirty="0" smtClean="0">
              <a:solidFill>
                <a:srgbClr val="000000"/>
              </a:solidFill>
              <a:latin typeface="Calibri" pitchFamily="34" charset="0"/>
            </a:endParaRPr>
          </a:p>
          <a:p>
            <a:pPr marL="342891" lvl="1" fontAlgn="base">
              <a:lnSpc>
                <a:spcPct val="150000"/>
              </a:lnSpc>
              <a:spcBef>
                <a:spcPct val="20000"/>
              </a:spcBef>
              <a:spcAft>
                <a:spcPct val="0"/>
              </a:spcAft>
              <a:buClr>
                <a:srgbClr val="000000"/>
              </a:buClr>
            </a:pPr>
            <a:r>
              <a:rPr lang="en-US" sz="1600" b="1" i="1" dirty="0" smtClean="0">
                <a:solidFill>
                  <a:prstClr val="black"/>
                </a:solidFill>
                <a:latin typeface="Alexandria" pitchFamily="2" charset="-78"/>
                <a:cs typeface="Alexandria" pitchFamily="2" charset="-78"/>
              </a:rPr>
              <a:t>1</a:t>
            </a:r>
            <a:r>
              <a:rPr lang="en-US" sz="1600" b="1" i="1" dirty="0">
                <a:solidFill>
                  <a:prstClr val="black"/>
                </a:solidFill>
                <a:latin typeface="Alexandria" pitchFamily="2" charset="-78"/>
                <a:cs typeface="Alexandria" pitchFamily="2" charset="-78"/>
              </a:rPr>
              <a:t>.	"Machine Learning for Asset Managers" by Marcos </a:t>
            </a:r>
            <a:r>
              <a:rPr lang="en-US" sz="1600" b="1" i="1" dirty="0" err="1">
                <a:solidFill>
                  <a:prstClr val="black"/>
                </a:solidFill>
                <a:latin typeface="Alexandria" pitchFamily="2" charset="-78"/>
                <a:cs typeface="Alexandria" pitchFamily="2" charset="-78"/>
              </a:rPr>
              <a:t>López</a:t>
            </a:r>
            <a:r>
              <a:rPr lang="en-US" sz="1600" b="1" i="1" dirty="0">
                <a:solidFill>
                  <a:prstClr val="black"/>
                </a:solidFill>
                <a:latin typeface="Alexandria" pitchFamily="2" charset="-78"/>
                <a:cs typeface="Alexandria" pitchFamily="2" charset="-78"/>
              </a:rPr>
              <a:t> de Prado</a:t>
            </a:r>
          </a:p>
          <a:p>
            <a:pPr marL="342891" lvl="1" fontAlgn="base">
              <a:lnSpc>
                <a:spcPct val="150000"/>
              </a:lnSpc>
              <a:spcBef>
                <a:spcPct val="20000"/>
              </a:spcBef>
              <a:spcAft>
                <a:spcPct val="0"/>
              </a:spcAft>
              <a:buClr>
                <a:srgbClr val="000000"/>
              </a:buClr>
            </a:pPr>
            <a:r>
              <a:rPr lang="en-US" sz="1600" b="1" dirty="0" smtClean="0">
                <a:solidFill>
                  <a:prstClr val="black"/>
                </a:solidFill>
                <a:latin typeface="Alexandria" pitchFamily="2" charset="-78"/>
                <a:cs typeface="Alexandria" pitchFamily="2" charset="-78"/>
              </a:rPr>
              <a:t>2</a:t>
            </a:r>
            <a:r>
              <a:rPr lang="en-US" sz="1600" b="1" dirty="0">
                <a:solidFill>
                  <a:prstClr val="black"/>
                </a:solidFill>
                <a:latin typeface="Alexandria" pitchFamily="2" charset="-78"/>
                <a:cs typeface="Alexandria" pitchFamily="2" charset="-78"/>
              </a:rPr>
              <a:t>.	"Advances in Financial Machine Learning" by Marcos </a:t>
            </a:r>
            <a:r>
              <a:rPr lang="en-US" sz="1600" b="1" dirty="0" err="1">
                <a:solidFill>
                  <a:prstClr val="black"/>
                </a:solidFill>
                <a:latin typeface="Alexandria" pitchFamily="2" charset="-78"/>
                <a:cs typeface="Alexandria" pitchFamily="2" charset="-78"/>
              </a:rPr>
              <a:t>López</a:t>
            </a:r>
            <a:r>
              <a:rPr lang="en-US" sz="1600" b="1" dirty="0">
                <a:solidFill>
                  <a:prstClr val="black"/>
                </a:solidFill>
                <a:latin typeface="Alexandria" pitchFamily="2" charset="-78"/>
                <a:cs typeface="Alexandria" pitchFamily="2" charset="-78"/>
              </a:rPr>
              <a:t> de Prado</a:t>
            </a:r>
          </a:p>
          <a:p>
            <a:pPr marL="342891" lvl="1" fontAlgn="base">
              <a:lnSpc>
                <a:spcPct val="150000"/>
              </a:lnSpc>
              <a:spcBef>
                <a:spcPct val="20000"/>
              </a:spcBef>
              <a:spcAft>
                <a:spcPct val="0"/>
              </a:spcAft>
              <a:buClr>
                <a:srgbClr val="000000"/>
              </a:buClr>
            </a:pPr>
            <a:r>
              <a:rPr lang="en-US" sz="1600" b="1" dirty="0" smtClean="0">
                <a:solidFill>
                  <a:prstClr val="black"/>
                </a:solidFill>
                <a:latin typeface="Alexandria" pitchFamily="2" charset="-78"/>
                <a:cs typeface="Alexandria" pitchFamily="2" charset="-78"/>
              </a:rPr>
              <a:t>3</a:t>
            </a:r>
            <a:r>
              <a:rPr lang="en-US" sz="1600" b="1" dirty="0">
                <a:solidFill>
                  <a:prstClr val="black"/>
                </a:solidFill>
                <a:latin typeface="Alexandria" pitchFamily="2" charset="-78"/>
                <a:cs typeface="Alexandria" pitchFamily="2" charset="-78"/>
              </a:rPr>
              <a:t>.	"Machine Learning for Finance: Principles and practice for financial insiders" by </a:t>
            </a:r>
            <a:r>
              <a:rPr lang="en-US" sz="1600" b="1" dirty="0" err="1">
                <a:solidFill>
                  <a:prstClr val="black"/>
                </a:solidFill>
                <a:latin typeface="Alexandria" pitchFamily="2" charset="-78"/>
                <a:cs typeface="Alexandria" pitchFamily="2" charset="-78"/>
              </a:rPr>
              <a:t>Jannes</a:t>
            </a:r>
            <a:r>
              <a:rPr lang="en-US" sz="1600" b="1" dirty="0">
                <a:solidFill>
                  <a:prstClr val="black"/>
                </a:solidFill>
                <a:latin typeface="Alexandria" pitchFamily="2" charset="-78"/>
                <a:cs typeface="Alexandria" pitchFamily="2" charset="-78"/>
              </a:rPr>
              <a:t> </a:t>
            </a:r>
            <a:r>
              <a:rPr lang="en-US" sz="1600" b="1" dirty="0" err="1">
                <a:solidFill>
                  <a:prstClr val="black"/>
                </a:solidFill>
                <a:latin typeface="Alexandria" pitchFamily="2" charset="-78"/>
                <a:cs typeface="Alexandria" pitchFamily="2" charset="-78"/>
              </a:rPr>
              <a:t>Klaas</a:t>
            </a:r>
            <a:endParaRPr lang="en-US" sz="1600" b="1" dirty="0">
              <a:solidFill>
                <a:prstClr val="black"/>
              </a:solidFill>
              <a:latin typeface="Alexandria" pitchFamily="2" charset="-78"/>
              <a:cs typeface="Alexandria" pitchFamily="2" charset="-78"/>
            </a:endParaRPr>
          </a:p>
          <a:p>
            <a:pPr marL="342891" lvl="1" fontAlgn="base">
              <a:lnSpc>
                <a:spcPct val="150000"/>
              </a:lnSpc>
              <a:spcBef>
                <a:spcPct val="20000"/>
              </a:spcBef>
              <a:spcAft>
                <a:spcPct val="0"/>
              </a:spcAft>
              <a:buClr>
                <a:srgbClr val="000000"/>
              </a:buClr>
            </a:pPr>
            <a:r>
              <a:rPr lang="en-US" sz="1600" b="1" dirty="0" smtClean="0">
                <a:solidFill>
                  <a:prstClr val="black"/>
                </a:solidFill>
                <a:latin typeface="Alexandria" pitchFamily="2" charset="-78"/>
                <a:cs typeface="Alexandria" pitchFamily="2" charset="-78"/>
              </a:rPr>
              <a:t>4</a:t>
            </a:r>
            <a:r>
              <a:rPr lang="en-US" sz="1600" b="1" dirty="0">
                <a:solidFill>
                  <a:prstClr val="black"/>
                </a:solidFill>
                <a:latin typeface="Alexandria" pitchFamily="2" charset="-78"/>
                <a:cs typeface="Alexandria" pitchFamily="2" charset="-78"/>
              </a:rPr>
              <a:t>.	"Hands-On Machine Learning for Algorithmic Trading: Design and implement investment strategies based on smart algorithms that learn from data using Python" by Stefan Jansen</a:t>
            </a:r>
          </a:p>
          <a:p>
            <a:pPr marL="342891" lvl="1" fontAlgn="base">
              <a:lnSpc>
                <a:spcPct val="150000"/>
              </a:lnSpc>
              <a:spcBef>
                <a:spcPct val="20000"/>
              </a:spcBef>
              <a:spcAft>
                <a:spcPct val="0"/>
              </a:spcAft>
              <a:buClr>
                <a:srgbClr val="000000"/>
              </a:buClr>
            </a:pPr>
            <a:r>
              <a:rPr lang="en-US" sz="1600" b="1" dirty="0" smtClean="0">
                <a:solidFill>
                  <a:prstClr val="black"/>
                </a:solidFill>
                <a:latin typeface="Alexandria" pitchFamily="2" charset="-78"/>
                <a:cs typeface="Alexandria" pitchFamily="2" charset="-78"/>
              </a:rPr>
              <a:t>5</a:t>
            </a:r>
            <a:r>
              <a:rPr lang="en-US" sz="1600" b="1" dirty="0">
                <a:solidFill>
                  <a:prstClr val="black"/>
                </a:solidFill>
                <a:latin typeface="Alexandria" pitchFamily="2" charset="-78"/>
                <a:cs typeface="Alexandria" pitchFamily="2" charset="-78"/>
              </a:rPr>
              <a:t>.	"Financial Machine Learning" by David </a:t>
            </a:r>
            <a:r>
              <a:rPr lang="en-US" sz="1600" b="1" dirty="0" err="1">
                <a:solidFill>
                  <a:prstClr val="black"/>
                </a:solidFill>
                <a:latin typeface="Alexandria" pitchFamily="2" charset="-78"/>
                <a:cs typeface="Alexandria" pitchFamily="2" charset="-78"/>
              </a:rPr>
              <a:t>Blazzard</a:t>
            </a:r>
            <a:endParaRPr lang="en-US" sz="1600" b="1" dirty="0">
              <a:solidFill>
                <a:prstClr val="black"/>
              </a:solidFill>
              <a:latin typeface="Alexandria" pitchFamily="2" charset="-78"/>
              <a:cs typeface="Alexandria" pitchFamily="2" charset="-78"/>
            </a:endParaRPr>
          </a:p>
          <a:p>
            <a:pPr marL="342891" lvl="1" fontAlgn="base">
              <a:lnSpc>
                <a:spcPct val="150000"/>
              </a:lnSpc>
              <a:spcBef>
                <a:spcPct val="20000"/>
              </a:spcBef>
              <a:spcAft>
                <a:spcPct val="0"/>
              </a:spcAft>
              <a:buClr>
                <a:srgbClr val="000000"/>
              </a:buClr>
            </a:pPr>
            <a:r>
              <a:rPr lang="en-US" sz="1600" b="1" dirty="0" smtClean="0">
                <a:solidFill>
                  <a:prstClr val="black"/>
                </a:solidFill>
                <a:latin typeface="Alexandria" pitchFamily="2" charset="-78"/>
                <a:cs typeface="Alexandria" pitchFamily="2" charset="-78"/>
              </a:rPr>
              <a:t>6</a:t>
            </a:r>
            <a:r>
              <a:rPr lang="en-US" sz="1600" b="1" dirty="0">
                <a:solidFill>
                  <a:prstClr val="black"/>
                </a:solidFill>
                <a:latin typeface="Alexandria" pitchFamily="2" charset="-78"/>
                <a:cs typeface="Alexandria" pitchFamily="2" charset="-78"/>
              </a:rPr>
              <a:t>.	"Machine Learning and Data Sciences for Financial Markets: A Guide to Contemporary Practices" by Agostino </a:t>
            </a:r>
            <a:r>
              <a:rPr lang="en-US" sz="1600" b="1" dirty="0" err="1">
                <a:solidFill>
                  <a:prstClr val="black"/>
                </a:solidFill>
                <a:latin typeface="Alexandria" pitchFamily="2" charset="-78"/>
                <a:cs typeface="Alexandria" pitchFamily="2" charset="-78"/>
              </a:rPr>
              <a:t>Capponi</a:t>
            </a:r>
            <a:r>
              <a:rPr lang="en-US" sz="1600" b="1" dirty="0">
                <a:solidFill>
                  <a:prstClr val="black"/>
                </a:solidFill>
                <a:latin typeface="Alexandria" pitchFamily="2" charset="-78"/>
                <a:cs typeface="Alexandria" pitchFamily="2" charset="-78"/>
              </a:rPr>
              <a:t> and Charles-Albert </a:t>
            </a:r>
            <a:r>
              <a:rPr lang="en-US" sz="1600" b="1" dirty="0" err="1">
                <a:solidFill>
                  <a:prstClr val="black"/>
                </a:solidFill>
                <a:latin typeface="Alexandria" pitchFamily="2" charset="-78"/>
                <a:cs typeface="Alexandria" pitchFamily="2" charset="-78"/>
              </a:rPr>
              <a:t>Lehalle</a:t>
            </a:r>
            <a:endParaRPr lang="en-US" sz="1600" b="1" dirty="0">
              <a:solidFill>
                <a:prstClr val="black"/>
              </a:solidFill>
              <a:latin typeface="Alexandria" pitchFamily="2" charset="-78"/>
              <a:cs typeface="Alexandria" pitchFamily="2" charset="-78"/>
            </a:endParaRPr>
          </a:p>
          <a:p>
            <a:pPr marL="342891" lvl="1" fontAlgn="base">
              <a:lnSpc>
                <a:spcPct val="150000"/>
              </a:lnSpc>
              <a:spcBef>
                <a:spcPct val="20000"/>
              </a:spcBef>
              <a:spcAft>
                <a:spcPct val="0"/>
              </a:spcAft>
              <a:buClr>
                <a:srgbClr val="000000"/>
              </a:buClr>
            </a:pPr>
            <a:r>
              <a:rPr lang="en-US" sz="1600" b="1" dirty="0" smtClean="0">
                <a:solidFill>
                  <a:prstClr val="black"/>
                </a:solidFill>
                <a:latin typeface="Alexandria" pitchFamily="2" charset="-78"/>
                <a:cs typeface="Alexandria" pitchFamily="2" charset="-78"/>
              </a:rPr>
              <a:t>7</a:t>
            </a:r>
            <a:r>
              <a:rPr lang="en-US" sz="1600" b="1" dirty="0">
                <a:solidFill>
                  <a:prstClr val="black"/>
                </a:solidFill>
                <a:latin typeface="Alexandria" pitchFamily="2" charset="-78"/>
                <a:cs typeface="Alexandria" pitchFamily="2" charset="-78"/>
              </a:rPr>
              <a:t>.	"Python for Finance: Mastering Data-Driven Finance" by Yves </a:t>
            </a:r>
            <a:r>
              <a:rPr lang="en-US" sz="1600" b="1" dirty="0" err="1" smtClean="0">
                <a:solidFill>
                  <a:prstClr val="black"/>
                </a:solidFill>
                <a:latin typeface="Alexandria" pitchFamily="2" charset="-78"/>
                <a:cs typeface="Alexandria" pitchFamily="2" charset="-78"/>
              </a:rPr>
              <a:t>Hilpisch</a:t>
            </a:r>
            <a:endParaRPr lang="en-US" sz="1600" b="1"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4203561"/>
      </p:ext>
    </p:extLst>
  </p:cSld>
  <p:clrMapOvr>
    <a:masterClrMapping/>
  </p:clrMapOvr>
  <mc:AlternateContent xmlns:mc="http://schemas.openxmlformats.org/markup-compatibility/2006" xmlns:p14="http://schemas.microsoft.com/office/powerpoint/2010/main">
    <mc:Choice Requires="p14">
      <p:transition p14:dur="10" advTm="57345"/>
    </mc:Choice>
    <mc:Fallback xmlns="">
      <p:transition advTm="57345"/>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090"/>
    </mc:Choice>
    <mc:Fallback xmlns="">
      <p:transition spd="slow" advTm="4509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D69AD49-E8CD-4DBB-BA44-9D26BF0C6D89}"/>
</file>

<file path=customXml/itemProps2.xml><?xml version="1.0" encoding="utf-8"?>
<ds:datastoreItem xmlns:ds="http://schemas.openxmlformats.org/officeDocument/2006/customXml" ds:itemID="{A75FD46E-CB26-45BC-91C2-EDB8B5A74600}"/>
</file>

<file path=customXml/itemProps3.xml><?xml version="1.0" encoding="utf-8"?>
<ds:datastoreItem xmlns:ds="http://schemas.openxmlformats.org/officeDocument/2006/customXml" ds:itemID="{BAFB1ABE-2147-461C-97A8-18D6D9480838}"/>
</file>

<file path=docProps/app.xml><?xml version="1.0" encoding="utf-8"?>
<Properties xmlns="http://schemas.openxmlformats.org/officeDocument/2006/extended-properties" xmlns:vt="http://schemas.openxmlformats.org/officeDocument/2006/docPropsVTypes">
  <TotalTime>1428</TotalTime>
  <Words>1738</Words>
  <Application>Microsoft Office PowerPoint</Application>
  <PresentationFormat>Widescreen</PresentationFormat>
  <Paragraphs>377</Paragraphs>
  <Slides>53</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53</vt:i4>
      </vt:variant>
    </vt:vector>
  </HeadingPairs>
  <TitlesOfParts>
    <vt:vector size="65" baseType="lpstr">
      <vt:lpstr>Alexandria</vt:lpstr>
      <vt:lpstr>Alexandria Black</vt:lpstr>
      <vt:lpstr>Arial</vt:lpstr>
      <vt:lpstr>Arial MT</vt:lpstr>
      <vt:lpstr>Calibri</vt:lpstr>
      <vt:lpstr>Calibri Light</vt:lpstr>
      <vt:lpstr>Comic Sans MS</vt:lpstr>
      <vt:lpstr>Roboto Light</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Example:</vt:lpstr>
      <vt:lpstr>PowerPoint Presentation</vt:lpstr>
      <vt:lpstr>PowerPoint Presentation</vt:lpstr>
      <vt:lpstr>Machine learning structure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 Data preparation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Diaa Salama</cp:lastModifiedBy>
  <cp:revision>72</cp:revision>
  <dcterms:created xsi:type="dcterms:W3CDTF">2023-04-29T09:08:00Z</dcterms:created>
  <dcterms:modified xsi:type="dcterms:W3CDTF">2024-06-07T10:36:35Z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