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4"/>
  </p:sldMasterIdLst>
  <p:notesMasterIdLst>
    <p:notesMasterId r:id="rId45"/>
  </p:notesMasterIdLst>
  <p:sldIdLst>
    <p:sldId id="617" r:id="rId5"/>
    <p:sldId id="303" r:id="rId6"/>
    <p:sldId id="257" r:id="rId7"/>
    <p:sldId id="585" r:id="rId8"/>
    <p:sldId id="256" r:id="rId9"/>
    <p:sldId id="482" r:id="rId10"/>
    <p:sldId id="560" r:id="rId11"/>
    <p:sldId id="561" r:id="rId12"/>
    <p:sldId id="618" r:id="rId13"/>
    <p:sldId id="483" r:id="rId14"/>
    <p:sldId id="619" r:id="rId15"/>
    <p:sldId id="485" r:id="rId16"/>
    <p:sldId id="550" r:id="rId17"/>
    <p:sldId id="552" r:id="rId18"/>
    <p:sldId id="551" r:id="rId19"/>
    <p:sldId id="564" r:id="rId20"/>
    <p:sldId id="566" r:id="rId21"/>
    <p:sldId id="620" r:id="rId22"/>
    <p:sldId id="546" r:id="rId23"/>
    <p:sldId id="522" r:id="rId24"/>
    <p:sldId id="539" r:id="rId25"/>
    <p:sldId id="553" r:id="rId26"/>
    <p:sldId id="488" r:id="rId27"/>
    <p:sldId id="554" r:id="rId28"/>
    <p:sldId id="489" r:id="rId29"/>
    <p:sldId id="549" r:id="rId30"/>
    <p:sldId id="493" r:id="rId31"/>
    <p:sldId id="540" r:id="rId32"/>
    <p:sldId id="529" r:id="rId33"/>
    <p:sldId id="621" r:id="rId34"/>
    <p:sldId id="622" r:id="rId35"/>
    <p:sldId id="623" r:id="rId36"/>
    <p:sldId id="624" r:id="rId37"/>
    <p:sldId id="530" r:id="rId38"/>
    <p:sldId id="625" r:id="rId39"/>
    <p:sldId id="626" r:id="rId40"/>
    <p:sldId id="558" r:id="rId41"/>
    <p:sldId id="627" r:id="rId42"/>
    <p:sldId id="628" r:id="rId43"/>
    <p:sldId id="49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7"/>
            <p14:sldId id="303"/>
            <p14:sldId id="257"/>
            <p14:sldId id="585"/>
            <p14:sldId id="256"/>
            <p14:sldId id="482"/>
            <p14:sldId id="560"/>
            <p14:sldId id="561"/>
            <p14:sldId id="618"/>
            <p14:sldId id="483"/>
            <p14:sldId id="619"/>
            <p14:sldId id="485"/>
            <p14:sldId id="550"/>
            <p14:sldId id="552"/>
            <p14:sldId id="551"/>
            <p14:sldId id="564"/>
            <p14:sldId id="566"/>
            <p14:sldId id="620"/>
            <p14:sldId id="546"/>
            <p14:sldId id="522"/>
            <p14:sldId id="539"/>
            <p14:sldId id="553"/>
            <p14:sldId id="488"/>
            <p14:sldId id="554"/>
            <p14:sldId id="489"/>
            <p14:sldId id="549"/>
            <p14:sldId id="493"/>
            <p14:sldId id="540"/>
            <p14:sldId id="529"/>
            <p14:sldId id="621"/>
            <p14:sldId id="622"/>
            <p14:sldId id="623"/>
            <p14:sldId id="624"/>
            <p14:sldId id="530"/>
            <p14:sldId id="625"/>
            <p14:sldId id="626"/>
            <p14:sldId id="558"/>
            <p14:sldId id="627"/>
            <p14:sldId id="628"/>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AA00"/>
    <a:srgbClr val="000000"/>
    <a:srgbClr val="50DAFF"/>
    <a:srgbClr val="00C074"/>
    <a:srgbClr val="8E5A6D"/>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6" autoAdjust="0"/>
    <p:restoredTop sz="93738" autoAdjust="0"/>
  </p:normalViewPr>
  <p:slideViewPr>
    <p:cSldViewPr snapToGrid="0">
      <p:cViewPr varScale="1">
        <p:scale>
          <a:sx n="66" d="100"/>
          <a:sy n="66" d="100"/>
        </p:scale>
        <p:origin x="69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401659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1529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356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3272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5483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357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44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5642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1472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9306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3452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7266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723643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02276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692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20660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23868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952475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0208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21839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2541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124859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633477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04859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8587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88139469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0443484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0818108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2083544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7" r:id="rId14"/>
    <p:sldLayoutId id="2147483708"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660" r:id="rId25"/>
    <p:sldLayoutId id="2147483662" r:id="rId26"/>
    <p:sldLayoutId id="2147483664" r:id="rId27"/>
    <p:sldLayoutId id="2147483667" r:id="rId28"/>
    <p:sldLayoutId id="2147483719" r:id="rId29"/>
    <p:sldLayoutId id="2147483721" r:id="rId30"/>
    <p:sldLayoutId id="2147483722" r:id="rId3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30.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1.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735842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1784206"/>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القيادة في مؤسسات التعليم العالي</a:t>
            </a:r>
          </a:p>
          <a:p>
            <a:pPr algn="ctr" rtl="1">
              <a:lnSpc>
                <a:spcPct val="250000"/>
              </a:lnSpc>
            </a:pPr>
            <a:r>
              <a:rPr lang="ar-JO" sz="2400" b="1" dirty="0">
                <a:latin typeface="Alexandria" pitchFamily="2" charset="-78"/>
                <a:cs typeface="Alexandria" pitchFamily="2" charset="-78"/>
              </a:rPr>
              <a:t>(القيادة الجامعية)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5529"/>
            <a:ext cx="11755119" cy="468947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4843028" y="1165617"/>
            <a:ext cx="5929746" cy="458583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القيادات الأكاديمية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وظائف القيادات الأكاديمية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الأنماط القيادية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الأسس الداعمة لنجاح القيادات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عناصر نجاح تطبيق القيادة التربوية في الجامعات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دوافع تأهيل القيادات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تطوير العمل الإداري للقيادات الجامعية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المعيقات والتحديات للقيادات التربوية</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72612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3355522" y="1061975"/>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2" name="Rectangle 1">
            <a:extLst>
              <a:ext uri="{FF2B5EF4-FFF2-40B4-BE49-F238E27FC236}">
                <a16:creationId xmlns:a16="http://schemas.microsoft.com/office/drawing/2014/main" id="{21C3F46F-E67F-751B-328C-7DEE683785E4}"/>
              </a:ext>
            </a:extLst>
          </p:cNvPr>
          <p:cNvSpPr/>
          <p:nvPr/>
        </p:nvSpPr>
        <p:spPr>
          <a:xfrm>
            <a:off x="6095999" y="6006164"/>
            <a:ext cx="6095999" cy="779647"/>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685923"/>
            <a:ext cx="11934865" cy="379095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264885" y="1847878"/>
            <a:ext cx="11417299" cy="3374706"/>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تُعد الجامعات مؤسـسات إنتاجية من الدرجة الأولى وتشكل داخل المجتمعات الإنسانية أداة حيوية من خلال صناعة الكفاءات البشرية والأجيال الصاعدة والارتقاء بها علميًا، وفكريًا، وثقافيًا، وسياسيًا، واجتماعيًا إضافة إلى دورها المحوري فيما يتعلق بالبحث العلمي والتقني والمساهمة في تنمية وتطوير المجتمع المحلي، والبيئة المحيطة بها ودراسة وطرح الحلول للمشاكل المتعددة وفق المنهج العلمي.</a:t>
            </a:r>
          </a:p>
          <a:p>
            <a:pPr algn="just" rtl="1">
              <a:lnSpc>
                <a:spcPct val="150000"/>
              </a:lnSpc>
            </a:pPr>
            <a:r>
              <a:rPr lang="ar-SA" sz="1600" dirty="0">
                <a:latin typeface="Alexandria" pitchFamily="2" charset="-78"/>
                <a:cs typeface="Alexandria" pitchFamily="2" charset="-78"/>
              </a:rPr>
              <a:t>ولذا فأن تطوير التعليم الجامعي يأتي على قمة أولويات العملية الإصلاحية في نظـم التعلـيم، وخاصة أن الجامعات تواجه تحديات كبيرة في ضوءالتحديات المعاصرة والتغيرات السريعة ومن أهمها عملية التحديث والتحسين المستمر ومواكبة التطورات والتغيـرات والتحـولات المتلاحقة ومواجهة متطلبات العصر بشكل فعال، وهذا يقتضي الارتقاء بمستوى الجامعات إلى مستوى الجامعات العالمية من خلال استهداف المؤشرات النوعية في التعليم والبحث العلمي والتطوير إضافة إلى تطوير نشاطات الجامعات بحيث تصبح قادرة على ترويج منتجاتها التعليمية.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2" name="Rectangle 1">
            <a:extLst>
              <a:ext uri="{FF2B5EF4-FFF2-40B4-BE49-F238E27FC236}">
                <a16:creationId xmlns:a16="http://schemas.microsoft.com/office/drawing/2014/main" id="{25B822ED-0313-F9F3-FFB6-D924D6D43B71}"/>
              </a:ext>
            </a:extLst>
          </p:cNvPr>
          <p:cNvSpPr/>
          <p:nvPr/>
        </p:nvSpPr>
        <p:spPr>
          <a:xfrm>
            <a:off x="6095999" y="6006164"/>
            <a:ext cx="6095999" cy="779647"/>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2C70B51-767A-5638-488E-749C4051E9A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DAFABCA-710C-D4A2-1820-7BFDF78C21D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71550" y="1991476"/>
            <a:ext cx="10915650" cy="444166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ولمّا كانت القيادات الأكاديمية تُمثل الركيزة الأساسية في العملية التربوية والتعليمية تحدد المعالم وترسم الطرق وتيسر السبل أمام العاملين في الميدان للوصول إلى هدف مشترك في زمن محدد وتحسين مستوى العملية التعليمة والرفع من مستوى جودة الأداء التدريسي والتحسين من مخرجات التعلم لدى الطلاب.</a:t>
            </a:r>
          </a:p>
          <a:p>
            <a:pPr algn="just" rtl="1">
              <a:lnSpc>
                <a:spcPct val="150000"/>
              </a:lnSpc>
            </a:pPr>
            <a:r>
              <a:rPr lang="ar-SA" sz="1600" dirty="0">
                <a:latin typeface="Alexandria" pitchFamily="2" charset="-78"/>
                <a:cs typeface="Alexandria" pitchFamily="2" charset="-78"/>
              </a:rPr>
              <a:t>فالقيادات الأكاديمية الفاعلة  لها دور كبير في قيام الجامعات بتأدية وظائفها، فهي تسهم  بفاعلية في تفعيل جودة التعليم الذي تقدمه من خلال سلوكيات وممارسات القيادات الأكاديمية وأنماط تفكيرهم واتجاهاتهم ومهاراتهم التي تنعكس على المنظومة الجامعية بأكملها. </a:t>
            </a:r>
          </a:p>
          <a:p>
            <a:pPr algn="just" rtl="1">
              <a:lnSpc>
                <a:spcPct val="150000"/>
              </a:lnSpc>
            </a:pPr>
            <a:r>
              <a:rPr lang="ar-SA" sz="1600" dirty="0">
                <a:latin typeface="Alexandria" pitchFamily="2" charset="-78"/>
                <a:cs typeface="Alexandria" pitchFamily="2" charset="-78"/>
              </a:rPr>
              <a:t>لذا فإن إيجاد القيادات الفعالة يعد من المحاور المهمة والأساسية للارتقاء والنهوض بمستوى التعليم الجامعي </a:t>
            </a:r>
            <a:r>
              <a:rPr lang="ar-JO" sz="1600" dirty="0">
                <a:latin typeface="Alexandria" pitchFamily="2" charset="-78"/>
                <a:cs typeface="Alexandria" pitchFamily="2" charset="-78"/>
              </a:rPr>
              <a:t>من خلال  سعيها لرفع كفاءة</a:t>
            </a:r>
            <a:r>
              <a:rPr lang="ar-SA" sz="1600" dirty="0">
                <a:latin typeface="Alexandria" pitchFamily="2" charset="-78"/>
                <a:cs typeface="Alexandria" pitchFamily="2" charset="-78"/>
              </a:rPr>
              <a:t> الأداء الإداري لتلك القيادات</a:t>
            </a:r>
            <a:r>
              <a:rPr lang="ar-JO" sz="1600" dirty="0">
                <a:latin typeface="Alexandria" pitchFamily="2" charset="-78"/>
                <a:cs typeface="Alexandria" pitchFamily="2" charset="-78"/>
              </a:rPr>
              <a:t> لمساعدتها على أداء المهام المنوطة بها،</a:t>
            </a:r>
            <a:r>
              <a:rPr lang="ar-SA" sz="1600" dirty="0">
                <a:latin typeface="Alexandria" pitchFamily="2" charset="-78"/>
                <a:cs typeface="Alexandria" pitchFamily="2" charset="-78"/>
              </a:rPr>
              <a:t>وتحقيق الأهداف المرجوة، والانتقال بالجامعة ل</a:t>
            </a:r>
            <a:r>
              <a:rPr lang="ar-JO" sz="1600" dirty="0">
                <a:latin typeface="Alexandria" pitchFamily="2" charset="-78"/>
                <a:cs typeface="Alexandria" pitchFamily="2" charset="-78"/>
              </a:rPr>
              <a:t>مراكز متميزة بالتصنيفات العالمية </a:t>
            </a:r>
            <a:r>
              <a:rPr lang="ar-SA" sz="1600" dirty="0">
                <a:latin typeface="Alexandria" pitchFamily="2" charset="-78"/>
                <a:cs typeface="Alexandria" pitchFamily="2" charset="-78"/>
              </a:rPr>
              <a:t>وفتح أفاقٍ جديدةٍ لها نحو العالمية</a:t>
            </a:r>
            <a:r>
              <a:rPr lang="ar-JO" sz="1600" dirty="0">
                <a:latin typeface="Alexandria" pitchFamily="2" charset="-78"/>
                <a:cs typeface="Alexandria" pitchFamily="2" charset="-78"/>
              </a:rPr>
              <a:t> من خلال</a:t>
            </a:r>
            <a:r>
              <a:rPr lang="ar-SA" sz="1600" dirty="0">
                <a:latin typeface="Alexandria" pitchFamily="2" charset="-78"/>
                <a:cs typeface="Alexandria" pitchFamily="2" charset="-78"/>
              </a:rPr>
              <a:t> تعزيز الثقة بالجامعة وبسمعتها أمام المجتمع المحلي.</a:t>
            </a:r>
            <a:endParaRPr lang="en-US" sz="1600" dirty="0">
              <a:latin typeface="Alexandria" pitchFamily="2" charset="-78"/>
              <a:cs typeface="Alexandria" pitchFamily="2" charset="-78"/>
            </a:endParaRPr>
          </a:p>
          <a:p>
            <a:pPr algn="ctr" rtl="1">
              <a:lnSpc>
                <a:spcPct val="150000"/>
              </a:lnSpc>
            </a:pPr>
            <a:endParaRPr lang="ar-JO" sz="1600" dirty="0">
              <a:solidFill>
                <a:srgbClr val="2D3956"/>
              </a:solidFill>
              <a:latin typeface="Alexandria" pitchFamily="2" charset="-78"/>
              <a:cs typeface="Alexandria" pitchFamily="2" charset="-78"/>
            </a:endParaRPr>
          </a:p>
          <a:p>
            <a:pPr algn="r" rtl="1">
              <a:lnSpc>
                <a:spcPct val="150000"/>
              </a:lnSpc>
            </a:pPr>
            <a:endParaRPr lang="en-US" sz="1400" dirty="0">
              <a:solidFill>
                <a:srgbClr val="2D3956"/>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9FA8D93A-FC8F-50D1-F928-3C776B7A950B}"/>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97BB437-4E74-3835-6788-5ECD5538714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C57AEB3-F53B-72FD-A23B-7C82FB24CCC2}"/>
              </a:ext>
            </a:extLst>
          </p:cNvPr>
          <p:cNvSpPr/>
          <p:nvPr/>
        </p:nvSpPr>
        <p:spPr>
          <a:xfrm>
            <a:off x="677636" y="1885612"/>
            <a:ext cx="1137909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5255" y="1975419"/>
            <a:ext cx="11379096"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إن للقادة الأكاديميين في الجامعات دورٌ محوريٌ وفعالٌ في نجاح المؤسسة التعليمية، وتحقيق أهدافها ونموها؛ لكونها الجهة القادرة على تحقيق التوافق بين أهداف الجامعة والمجتمع،وقد تعددت التعريفاتللتي تشير لمفهوم القيادات الأكاديمية</a:t>
            </a:r>
            <a:r>
              <a:rPr lang="ar-EG" sz="1600" dirty="0">
                <a:latin typeface="Alexandria" pitchFamily="2" charset="-78"/>
                <a:cs typeface="Alexandria" pitchFamily="2" charset="-78"/>
              </a:rPr>
              <a:t> </a:t>
            </a:r>
            <a:r>
              <a:rPr lang="ar-SA" sz="1600" dirty="0">
                <a:latin typeface="Alexandria" pitchFamily="2" charset="-78"/>
                <a:cs typeface="Alexandria" pitchFamily="2" charset="-78"/>
              </a:rPr>
              <a:t>تبعًا لتنوع الخلفيات النظرية والإدارية للباحثين،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فيعرفها </a:t>
            </a:r>
            <a:r>
              <a:rPr lang="ar-JO" sz="1600" dirty="0">
                <a:latin typeface="Alexandria" pitchFamily="2" charset="-78"/>
                <a:cs typeface="Alexandria" pitchFamily="2" charset="-78"/>
              </a:rPr>
              <a:t>البعض</a:t>
            </a:r>
            <a:r>
              <a:rPr lang="ar-SA" sz="1600" dirty="0">
                <a:latin typeface="Alexandria" pitchFamily="2" charset="-78"/>
                <a:cs typeface="Alexandria" pitchFamily="2" charset="-78"/>
              </a:rPr>
              <a:t> بأنها تلك الوظائف التي يقوم بها الجهاز الإداري في الجامعة (أكاديميون) من تخطيط، تنظيم، اتخاذ قرار، اتصال، توجيه، رقابة من أجل تحقيق أهداف الجامعة بأقصى كفاءة ممكنه.</a:t>
            </a:r>
            <a:endParaRPr lang="ar-EG" sz="1600" dirty="0">
              <a:latin typeface="Alexandria" pitchFamily="2" charset="-78"/>
              <a:cs typeface="Alexandria" pitchFamily="2" charset="-78"/>
            </a:endParaRPr>
          </a:p>
          <a:p>
            <a:pPr algn="r" rtl="1">
              <a:lnSpc>
                <a:spcPct val="150000"/>
              </a:lnSpc>
            </a:pPr>
            <a:endParaRPr lang="ar-SA"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وعُرفت أيضًا على أنها</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مجموعة الأكاديميين الذين يشغلون المناصب الإدارية ذات الطابع الأكاديمي بالجامعة والممثلة برئاسة الجامعة وعمادة الكليات، فهم مسؤولون عن تسيير العملية الإدارية حسب المهام والاختصاصات المخولون بها للوصول إلى أهداف الجامعة.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وتُعرف بأنها أعضاء هيئة التدريس في الجامعات الأردنية والمسؤولون عن المشاركة في إدارة المؤسسة التعليمة بصورة مباشرة سواء على مستوى رئاسة الجامعة ككل أو على مستوى العمادات والكليات والأقسام العلمية.  </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0AE8D7EB-8C9A-F276-BDBC-9291BE0919EA}"/>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القيادات الأكاديمية</a:t>
            </a:r>
          </a:p>
        </p:txBody>
      </p:sp>
      <p:sp>
        <p:nvSpPr>
          <p:cNvPr id="3" name="Rectangle 2">
            <a:extLst>
              <a:ext uri="{FF2B5EF4-FFF2-40B4-BE49-F238E27FC236}">
                <a16:creationId xmlns:a16="http://schemas.microsoft.com/office/drawing/2014/main" id="{4B8FCE7F-9F90-92F9-7502-7DCCE440D09A}"/>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314799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EDED5FA5-BAFB-9507-2002-1EC45C43BC26}"/>
              </a:ext>
            </a:extLst>
          </p:cNvPr>
          <p:cNvGrpSpPr/>
          <p:nvPr/>
        </p:nvGrpSpPr>
        <p:grpSpPr>
          <a:xfrm>
            <a:off x="1902484" y="2393232"/>
            <a:ext cx="3014998" cy="3022600"/>
            <a:chOff x="1416709" y="2755182"/>
            <a:chExt cx="3014998" cy="3022600"/>
          </a:xfrm>
        </p:grpSpPr>
        <p:pic>
          <p:nvPicPr>
            <p:cNvPr id="9" name="Graphic 8">
              <a:extLst>
                <a:ext uri="{FF2B5EF4-FFF2-40B4-BE49-F238E27FC236}">
                  <a16:creationId xmlns:a16="http://schemas.microsoft.com/office/drawing/2014/main" id="{D1A088EB-3608-54DC-8CCC-47A3E0BC66C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16709" y="2755182"/>
              <a:ext cx="3014998" cy="3022600"/>
            </a:xfrm>
            <a:prstGeom prst="rect">
              <a:avLst/>
            </a:prstGeom>
          </p:spPr>
        </p:pic>
        <p:sp>
          <p:nvSpPr>
            <p:cNvPr id="15" name="TextBox 14">
              <a:extLst>
                <a:ext uri="{FF2B5EF4-FFF2-40B4-BE49-F238E27FC236}">
                  <a16:creationId xmlns:a16="http://schemas.microsoft.com/office/drawing/2014/main" id="{81218A76-A2A3-82B8-1C2F-496D986B32B7}"/>
                </a:ext>
              </a:extLst>
            </p:cNvPr>
            <p:cNvSpPr txBox="1"/>
            <p:nvPr/>
          </p:nvSpPr>
          <p:spPr>
            <a:xfrm>
              <a:off x="2277401" y="3758651"/>
              <a:ext cx="1293614" cy="1015663"/>
            </a:xfrm>
            <a:prstGeom prst="rect">
              <a:avLst/>
            </a:prstGeom>
            <a:noFill/>
          </p:spPr>
          <p:txBody>
            <a:bodyPr wrap="square">
              <a:spAutoFit/>
            </a:bodyPr>
            <a:lstStyle/>
            <a:p>
              <a:pPr lvl="0" algn="ctr"/>
              <a:r>
                <a:rPr lang="ar-JO" sz="2000" dirty="0">
                  <a:solidFill>
                    <a:srgbClr val="FFAA00"/>
                  </a:solidFill>
                  <a:latin typeface="Alexandria Black" pitchFamily="2" charset="-78"/>
                  <a:cs typeface="Alexandria Black" pitchFamily="2" charset="-78"/>
                </a:rPr>
                <a:t>رئيس الجامعة ونوابه</a:t>
              </a:r>
              <a:endParaRPr lang="en-US" sz="2000" dirty="0">
                <a:solidFill>
                  <a:srgbClr val="FFAA00"/>
                </a:solidFill>
                <a:latin typeface="Alexandria Black" pitchFamily="2" charset="-78"/>
                <a:cs typeface="Alexandria Black" pitchFamily="2" charset="-78"/>
              </a:endParaRPr>
            </a:p>
          </p:txBody>
        </p:sp>
      </p:grpSp>
      <p:grpSp>
        <p:nvGrpSpPr>
          <p:cNvPr id="22" name="Group 21">
            <a:extLst>
              <a:ext uri="{FF2B5EF4-FFF2-40B4-BE49-F238E27FC236}">
                <a16:creationId xmlns:a16="http://schemas.microsoft.com/office/drawing/2014/main" id="{0A7CA7F8-27FB-1096-7F36-A0E7531A5D77}"/>
              </a:ext>
            </a:extLst>
          </p:cNvPr>
          <p:cNvGrpSpPr/>
          <p:nvPr/>
        </p:nvGrpSpPr>
        <p:grpSpPr>
          <a:xfrm>
            <a:off x="4883809" y="2356627"/>
            <a:ext cx="3088025" cy="3095811"/>
            <a:chOff x="4398034" y="2718577"/>
            <a:chExt cx="3088025" cy="3095811"/>
          </a:xfrm>
        </p:grpSpPr>
        <p:pic>
          <p:nvPicPr>
            <p:cNvPr id="11" name="Graphic 10">
              <a:extLst>
                <a:ext uri="{FF2B5EF4-FFF2-40B4-BE49-F238E27FC236}">
                  <a16:creationId xmlns:a16="http://schemas.microsoft.com/office/drawing/2014/main" id="{E4F7B459-2229-AA92-FC38-38E2AC5B80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98034" y="2718577"/>
              <a:ext cx="3088025" cy="3095811"/>
            </a:xfrm>
            <a:prstGeom prst="rect">
              <a:avLst/>
            </a:prstGeom>
          </p:spPr>
        </p:pic>
        <p:sp>
          <p:nvSpPr>
            <p:cNvPr id="17" name="TextBox 16">
              <a:extLst>
                <a:ext uri="{FF2B5EF4-FFF2-40B4-BE49-F238E27FC236}">
                  <a16:creationId xmlns:a16="http://schemas.microsoft.com/office/drawing/2014/main" id="{188628B0-7E81-E9B0-EBED-CD973B70E7DA}"/>
                </a:ext>
              </a:extLst>
            </p:cNvPr>
            <p:cNvSpPr txBox="1"/>
            <p:nvPr/>
          </p:nvSpPr>
          <p:spPr>
            <a:xfrm>
              <a:off x="5324265" y="3758651"/>
              <a:ext cx="1235562" cy="1015663"/>
            </a:xfrm>
            <a:prstGeom prst="rect">
              <a:avLst/>
            </a:prstGeom>
            <a:noFill/>
          </p:spPr>
          <p:txBody>
            <a:bodyPr wrap="square">
              <a:spAutoFit/>
            </a:bodyPr>
            <a:lstStyle/>
            <a:p>
              <a:pPr lvl="0" algn="ctr"/>
              <a:r>
                <a:rPr lang="ar-JO" sz="2000" dirty="0">
                  <a:solidFill>
                    <a:srgbClr val="00C074"/>
                  </a:solidFill>
                  <a:latin typeface="Alexandria Black" pitchFamily="2" charset="-78"/>
                  <a:cs typeface="Alexandria Black" pitchFamily="2" charset="-78"/>
                </a:rPr>
                <a:t>عمداء الكليات ونوابهم</a:t>
              </a:r>
              <a:endParaRPr lang="en-US" sz="2000" dirty="0">
                <a:solidFill>
                  <a:srgbClr val="00C074"/>
                </a:solidFill>
                <a:latin typeface="Alexandria Black" pitchFamily="2" charset="-78"/>
                <a:cs typeface="Alexandria Black" pitchFamily="2" charset="-78"/>
              </a:endParaRPr>
            </a:p>
          </p:txBody>
        </p:sp>
      </p:grpSp>
      <p:grpSp>
        <p:nvGrpSpPr>
          <p:cNvPr id="21" name="Group 20">
            <a:extLst>
              <a:ext uri="{FF2B5EF4-FFF2-40B4-BE49-F238E27FC236}">
                <a16:creationId xmlns:a16="http://schemas.microsoft.com/office/drawing/2014/main" id="{DED5D7BE-0E27-7FC8-26E9-4B2FD3137B55}"/>
              </a:ext>
            </a:extLst>
          </p:cNvPr>
          <p:cNvGrpSpPr/>
          <p:nvPr/>
        </p:nvGrpSpPr>
        <p:grpSpPr>
          <a:xfrm>
            <a:off x="7938161" y="2393232"/>
            <a:ext cx="2691148" cy="3022600"/>
            <a:chOff x="7452386" y="2755182"/>
            <a:chExt cx="2691148" cy="3022600"/>
          </a:xfrm>
        </p:grpSpPr>
        <p:pic>
          <p:nvPicPr>
            <p:cNvPr id="13" name="Graphic 12">
              <a:extLst>
                <a:ext uri="{FF2B5EF4-FFF2-40B4-BE49-F238E27FC236}">
                  <a16:creationId xmlns:a16="http://schemas.microsoft.com/office/drawing/2014/main" id="{28CEBD28-0A31-A3E4-1595-346F7BC7D5B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452386" y="2755182"/>
              <a:ext cx="2691148" cy="3022600"/>
            </a:xfrm>
            <a:prstGeom prst="rect">
              <a:avLst/>
            </a:prstGeom>
          </p:spPr>
        </p:pic>
        <p:sp>
          <p:nvSpPr>
            <p:cNvPr id="19" name="TextBox 18">
              <a:extLst>
                <a:ext uri="{FF2B5EF4-FFF2-40B4-BE49-F238E27FC236}">
                  <a16:creationId xmlns:a16="http://schemas.microsoft.com/office/drawing/2014/main" id="{BB823C4D-DD82-8A34-E222-E59BE6F5DA20}"/>
                </a:ext>
              </a:extLst>
            </p:cNvPr>
            <p:cNvSpPr txBox="1"/>
            <p:nvPr/>
          </p:nvSpPr>
          <p:spPr>
            <a:xfrm>
              <a:off x="8121389" y="3912539"/>
              <a:ext cx="1353143" cy="707886"/>
            </a:xfrm>
            <a:prstGeom prst="rect">
              <a:avLst/>
            </a:prstGeom>
            <a:noFill/>
          </p:spPr>
          <p:txBody>
            <a:bodyPr wrap="square">
              <a:spAutoFit/>
            </a:bodyPr>
            <a:lstStyle/>
            <a:p>
              <a:pPr lvl="0" algn="ctr"/>
              <a:r>
                <a:rPr lang="ar-SA" sz="2000" dirty="0">
                  <a:solidFill>
                    <a:srgbClr val="50DAFF"/>
                  </a:solidFill>
                  <a:latin typeface="Alexandria Black" pitchFamily="2" charset="-78"/>
                  <a:cs typeface="Alexandria Black" pitchFamily="2" charset="-78"/>
                </a:rPr>
                <a:t>رؤساء الأقسام </a:t>
              </a:r>
              <a:endParaRPr lang="en-US" sz="2000" dirty="0">
                <a:solidFill>
                  <a:srgbClr val="50DAFF"/>
                </a:solidFill>
                <a:latin typeface="Alexandria Black" pitchFamily="2" charset="-78"/>
                <a:cs typeface="Alexandria Black" pitchFamily="2" charset="-78"/>
              </a:endParaRPr>
            </a:p>
          </p:txBody>
        </p:sp>
      </p:grpSp>
      <p:sp>
        <p:nvSpPr>
          <p:cNvPr id="20" name="TextBox 19">
            <a:extLst>
              <a:ext uri="{FF2B5EF4-FFF2-40B4-BE49-F238E27FC236}">
                <a16:creationId xmlns:a16="http://schemas.microsoft.com/office/drawing/2014/main" id="{371C5E06-0752-3363-2223-B1C2B4A9FDB5}"/>
              </a:ext>
            </a:extLst>
          </p:cNvPr>
          <p:cNvSpPr txBox="1"/>
          <p:nvPr/>
        </p:nvSpPr>
        <p:spPr>
          <a:xfrm>
            <a:off x="3683000" y="295202"/>
            <a:ext cx="479689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وظائف القيادات الأكاديمية في الجامعات </a:t>
            </a:r>
          </a:p>
        </p:txBody>
      </p:sp>
      <p:sp>
        <p:nvSpPr>
          <p:cNvPr id="2" name="Rectangle 1">
            <a:extLst>
              <a:ext uri="{FF2B5EF4-FFF2-40B4-BE49-F238E27FC236}">
                <a16:creationId xmlns:a16="http://schemas.microsoft.com/office/drawing/2014/main" id="{D698F90C-E07F-B6ED-2223-3A27735722B9}"/>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184026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3AAE271-2E2D-163C-FFBB-792EE469DF1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B3209FB2-D747-234A-6857-5BA97873E4A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6350" y="1885612"/>
            <a:ext cx="10553700" cy="4113370"/>
          </a:xfrm>
          <a:prstGeom prst="rect">
            <a:avLst/>
          </a:prstGeom>
          <a:noFill/>
        </p:spPr>
        <p:txBody>
          <a:bodyPr wrap="square" rtlCol="0">
            <a:spAutoFit/>
          </a:bodyPr>
          <a:lstStyle/>
          <a:p>
            <a:pPr algn="r" rtl="1">
              <a:lnSpc>
                <a:spcPct val="150000"/>
              </a:lnSpc>
            </a:pPr>
            <a:r>
              <a:rPr lang="ar-JO" sz="1600" dirty="0">
                <a:latin typeface="Alexandria" pitchFamily="2" charset="-78"/>
                <a:cs typeface="Alexandria" pitchFamily="2" charset="-78"/>
              </a:rPr>
              <a:t>ومن خلال التعريفات السابقة يتبين أن القيادات الأكاديمية في الجامعات تتمثل في الوظائف التالية :  </a:t>
            </a:r>
            <a:endParaRPr lang="en-US" sz="1600"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v"/>
            </a:pPr>
            <a:r>
              <a:rPr lang="ar-JO" sz="1600" dirty="0">
                <a:latin typeface="Alexandria" pitchFamily="2" charset="-78"/>
                <a:cs typeface="Alexandria" pitchFamily="2" charset="-78"/>
              </a:rPr>
              <a:t>رئيس الجامعة ونوابه: ويُعد الرئيس هو ال</a:t>
            </a:r>
            <a:r>
              <a:rPr lang="ar-SA" sz="1600" dirty="0">
                <a:latin typeface="Alexandria" pitchFamily="2" charset="-78"/>
                <a:cs typeface="Alexandria" pitchFamily="2" charset="-78"/>
              </a:rPr>
              <a:t>مسؤول الأول عن إدارة شؤون الجامعة الأكاديمية والعلمية والمالية والإدارية، وهو آمر الصرف فيها، وهو من يمثل الجامعة أمام جميع الجهات الرسمية والقضائية والهيئات والأشخاص، وهو من يقوم بإعداد مشروع الموازنة السنوية للجامعة ويُقدم خطة العمل السنوية للجامعة إلى مجلس الجامعة لدراستها ورفعها إلى مجلس الأمناء وغيرها من الصلاحيات.</a:t>
            </a:r>
            <a:endParaRPr lang="en-US" sz="1600" b="1"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v"/>
            </a:pPr>
            <a:r>
              <a:rPr lang="ar-JO" sz="1600" dirty="0">
                <a:latin typeface="Alexandria" pitchFamily="2" charset="-78"/>
                <a:cs typeface="Alexandria" pitchFamily="2" charset="-78"/>
              </a:rPr>
              <a:t>عمداء الكليات: ويُناط بعميد الكلية مسؤولية إدارة الشؤون الأكاديمية والإدارية والمالية للكلية وأمور البحث العلمي فيها ويتولى تنفيذ قرارات مجلس الكلية ومجلسي الجامعة والعمداء ويقدم تقريرًا إلى الرئيس في نهاية كل عام دراسي أو عند طلب الرئيس عن أداء كليته وأنشطتها المختلفة.</a:t>
            </a:r>
            <a:endParaRPr lang="en-US" sz="1600" b="1"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sz="1600" dirty="0">
                <a:latin typeface="Alexandria" pitchFamily="2" charset="-78"/>
                <a:cs typeface="Alexandria" pitchFamily="2" charset="-78"/>
              </a:rPr>
              <a:t>رؤساء الأقسام العلمية: ويكون رئيس القسم مسؤولًا عن إدارة القسم وحسن سير التدريس فيه، وإقرار المناهج الدراسية التي تقترحها مجالس الكليات والأقسام وتنظيم إجراءات الامتحانات في الكلية، والإشراف عليها، ومناقشة نتائجها الواردة وتنمية البحث العلمي، وتقييم أداء العاملين فيه بما لا يتعارض مع أحكام التشريعات النافذة.</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A8B48DAE-760A-5F69-2878-59F10F6B7A46}"/>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828818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46">
            <a:extLst>
              <a:ext uri="{FF2B5EF4-FFF2-40B4-BE49-F238E27FC236}">
                <a16:creationId xmlns:a16="http://schemas.microsoft.com/office/drawing/2014/main" id="{517B40B9-E2F6-1FBE-4248-C9EE4F623274}"/>
              </a:ext>
            </a:extLst>
          </p:cNvPr>
          <p:cNvGrpSpPr/>
          <p:nvPr/>
        </p:nvGrpSpPr>
        <p:grpSpPr>
          <a:xfrm>
            <a:off x="2743200" y="130712"/>
            <a:ext cx="6705600" cy="6571190"/>
            <a:chOff x="2743200" y="130712"/>
            <a:chExt cx="6705600" cy="6571190"/>
          </a:xfrm>
        </p:grpSpPr>
        <p:pic>
          <p:nvPicPr>
            <p:cNvPr id="9" name="Graphic 8">
              <a:extLst>
                <a:ext uri="{FF2B5EF4-FFF2-40B4-BE49-F238E27FC236}">
                  <a16:creationId xmlns:a16="http://schemas.microsoft.com/office/drawing/2014/main" id="{C40076F1-94E9-3F89-8F60-C2ADC38B4B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43200" y="130712"/>
              <a:ext cx="6705600" cy="6571190"/>
            </a:xfrm>
            <a:prstGeom prst="rect">
              <a:avLst/>
            </a:prstGeom>
          </p:spPr>
        </p:pic>
        <p:sp>
          <p:nvSpPr>
            <p:cNvPr id="7" name="TextBox 6">
              <a:extLst>
                <a:ext uri="{FF2B5EF4-FFF2-40B4-BE49-F238E27FC236}">
                  <a16:creationId xmlns:a16="http://schemas.microsoft.com/office/drawing/2014/main" id="{5A680B1C-E49A-BEE0-84E1-037629F24546}"/>
                </a:ext>
              </a:extLst>
            </p:cNvPr>
            <p:cNvSpPr txBox="1"/>
            <p:nvPr/>
          </p:nvSpPr>
          <p:spPr>
            <a:xfrm>
              <a:off x="5309593" y="2552397"/>
              <a:ext cx="1572815" cy="1848455"/>
            </a:xfrm>
            <a:prstGeom prst="rect">
              <a:avLst/>
            </a:prstGeom>
            <a:noFill/>
          </p:spPr>
          <p:txBody>
            <a:bodyPr wrap="square">
              <a:spAutoFit/>
            </a:bodyPr>
            <a:lstStyle/>
            <a:p>
              <a:pPr lvl="0" algn="ctr">
                <a:lnSpc>
                  <a:spcPct val="200000"/>
                </a:lnSpc>
              </a:pPr>
              <a:r>
                <a:rPr lang="ar-JO" sz="2000" dirty="0">
                  <a:solidFill>
                    <a:schemeClr val="bg1"/>
                  </a:solidFill>
                  <a:latin typeface="Alexandria Black" pitchFamily="2" charset="-78"/>
                  <a:cs typeface="Alexandria Black" pitchFamily="2" charset="-78"/>
                </a:rPr>
                <a:t>الأنماط القيادية والإدارية</a:t>
              </a:r>
              <a:endParaRPr lang="en-US" sz="2000" dirty="0">
                <a:solidFill>
                  <a:schemeClr val="bg1"/>
                </a:solidFill>
                <a:latin typeface="Alexandria Black" pitchFamily="2" charset="-78"/>
                <a:cs typeface="Alexandria Black" pitchFamily="2" charset="-78"/>
              </a:endParaRPr>
            </a:p>
          </p:txBody>
        </p:sp>
        <p:sp>
          <p:nvSpPr>
            <p:cNvPr id="32" name="TextBox 31">
              <a:extLst>
                <a:ext uri="{FF2B5EF4-FFF2-40B4-BE49-F238E27FC236}">
                  <a16:creationId xmlns:a16="http://schemas.microsoft.com/office/drawing/2014/main" id="{1FDD9F85-CB4D-EE46-5B9E-BC5911B8F644}"/>
                </a:ext>
              </a:extLst>
            </p:cNvPr>
            <p:cNvSpPr txBox="1"/>
            <p:nvPr/>
          </p:nvSpPr>
          <p:spPr>
            <a:xfrm>
              <a:off x="5436145" y="762241"/>
              <a:ext cx="1319709" cy="523220"/>
            </a:xfrm>
            <a:prstGeom prst="rect">
              <a:avLst/>
            </a:prstGeom>
            <a:noFill/>
          </p:spPr>
          <p:txBody>
            <a:bodyPr wrap="square">
              <a:spAutoFit/>
            </a:bodyPr>
            <a:lstStyle/>
            <a:p>
              <a:pPr lvl="0" algn="ctr"/>
              <a:r>
                <a:rPr lang="ar-SA" sz="1400" dirty="0">
                  <a:solidFill>
                    <a:schemeClr val="bg1"/>
                  </a:solidFill>
                  <a:latin typeface="Alexandria" pitchFamily="2" charset="-78"/>
                  <a:cs typeface="Alexandria" pitchFamily="2" charset="-78"/>
                </a:rPr>
                <a:t>النمط المتسلط</a:t>
              </a:r>
              <a:endParaRPr lang="en-US" sz="1400" dirty="0">
                <a:solidFill>
                  <a:schemeClr val="bg1"/>
                </a:solidFill>
                <a:latin typeface="Alexandria" pitchFamily="2" charset="-78"/>
                <a:cs typeface="Alexandria" pitchFamily="2" charset="-78"/>
              </a:endParaRPr>
            </a:p>
          </p:txBody>
        </p:sp>
        <p:sp>
          <p:nvSpPr>
            <p:cNvPr id="34" name="TextBox 33">
              <a:extLst>
                <a:ext uri="{FF2B5EF4-FFF2-40B4-BE49-F238E27FC236}">
                  <a16:creationId xmlns:a16="http://schemas.microsoft.com/office/drawing/2014/main" id="{F5CBDC90-4B4A-9A98-E578-A96628AA0F1E}"/>
                </a:ext>
              </a:extLst>
            </p:cNvPr>
            <p:cNvSpPr txBox="1"/>
            <p:nvPr/>
          </p:nvSpPr>
          <p:spPr>
            <a:xfrm>
              <a:off x="7397750" y="1645201"/>
              <a:ext cx="1419224" cy="523220"/>
            </a:xfrm>
            <a:prstGeom prst="rect">
              <a:avLst/>
            </a:prstGeom>
            <a:noFill/>
          </p:spPr>
          <p:txBody>
            <a:bodyPr wrap="square">
              <a:spAutoFit/>
            </a:bodyPr>
            <a:lstStyle/>
            <a:p>
              <a:pPr lvl="0" algn="ctr"/>
              <a:r>
                <a:rPr lang="ar-JO" sz="1400" dirty="0">
                  <a:solidFill>
                    <a:schemeClr val="bg1"/>
                  </a:solidFill>
                  <a:latin typeface="Alexandria" pitchFamily="2" charset="-78"/>
                  <a:cs typeface="Alexandria" pitchFamily="2" charset="-78"/>
                </a:rPr>
                <a:t>ال</a:t>
              </a:r>
              <a:r>
                <a:rPr lang="ar-SA" sz="1400" dirty="0">
                  <a:solidFill>
                    <a:schemeClr val="bg1"/>
                  </a:solidFill>
                  <a:latin typeface="Alexandria" pitchFamily="2" charset="-78"/>
                  <a:cs typeface="Alexandria" pitchFamily="2" charset="-78"/>
                </a:rPr>
                <a:t>نمط الديمقراطي</a:t>
              </a:r>
              <a:endParaRPr lang="en-US" sz="1400" dirty="0">
                <a:solidFill>
                  <a:schemeClr val="bg1"/>
                </a:solidFill>
                <a:latin typeface="Alexandria" pitchFamily="2" charset="-78"/>
                <a:cs typeface="Alexandria" pitchFamily="2" charset="-78"/>
              </a:endParaRPr>
            </a:p>
          </p:txBody>
        </p:sp>
        <p:sp>
          <p:nvSpPr>
            <p:cNvPr id="36" name="TextBox 35">
              <a:extLst>
                <a:ext uri="{FF2B5EF4-FFF2-40B4-BE49-F238E27FC236}">
                  <a16:creationId xmlns:a16="http://schemas.microsoft.com/office/drawing/2014/main" id="{343BAE75-2C7E-CD4C-E46C-E2C398CE56FD}"/>
                </a:ext>
              </a:extLst>
            </p:cNvPr>
            <p:cNvSpPr txBox="1"/>
            <p:nvPr/>
          </p:nvSpPr>
          <p:spPr>
            <a:xfrm>
              <a:off x="7948116" y="3877632"/>
              <a:ext cx="1205410" cy="523220"/>
            </a:xfrm>
            <a:prstGeom prst="rect">
              <a:avLst/>
            </a:prstGeom>
            <a:noFill/>
          </p:spPr>
          <p:txBody>
            <a:bodyPr wrap="square">
              <a:spAutoFit/>
            </a:bodyPr>
            <a:lstStyle/>
            <a:p>
              <a:pPr lvl="0" algn="ctr"/>
              <a:r>
                <a:rPr lang="ar-SA" sz="1400" dirty="0">
                  <a:solidFill>
                    <a:schemeClr val="bg1"/>
                  </a:solidFill>
                  <a:latin typeface="Alexandria" pitchFamily="2" charset="-78"/>
                  <a:cs typeface="Alexandria" pitchFamily="2" charset="-78"/>
                </a:rPr>
                <a:t>النمط الانفعالي</a:t>
              </a:r>
              <a:endParaRPr lang="en-US" sz="1400" dirty="0">
                <a:solidFill>
                  <a:schemeClr val="bg1"/>
                </a:solidFill>
                <a:latin typeface="Alexandria" pitchFamily="2" charset="-78"/>
                <a:cs typeface="Alexandria" pitchFamily="2" charset="-78"/>
              </a:endParaRPr>
            </a:p>
          </p:txBody>
        </p:sp>
        <p:sp>
          <p:nvSpPr>
            <p:cNvPr id="38" name="TextBox 37">
              <a:extLst>
                <a:ext uri="{FF2B5EF4-FFF2-40B4-BE49-F238E27FC236}">
                  <a16:creationId xmlns:a16="http://schemas.microsoft.com/office/drawing/2014/main" id="{FF38524F-0B6F-9858-E322-70E858046181}"/>
                </a:ext>
              </a:extLst>
            </p:cNvPr>
            <p:cNvSpPr txBox="1"/>
            <p:nvPr/>
          </p:nvSpPr>
          <p:spPr>
            <a:xfrm>
              <a:off x="6592345" y="5667547"/>
              <a:ext cx="1351508" cy="523220"/>
            </a:xfrm>
            <a:prstGeom prst="rect">
              <a:avLst/>
            </a:prstGeom>
            <a:noFill/>
          </p:spPr>
          <p:txBody>
            <a:bodyPr wrap="square">
              <a:spAutoFit/>
            </a:bodyPr>
            <a:lstStyle/>
            <a:p>
              <a:pPr lvl="0" algn="ctr"/>
              <a:r>
                <a:rPr lang="ar-JO" sz="1400" dirty="0">
                  <a:solidFill>
                    <a:schemeClr val="bg1"/>
                  </a:solidFill>
                  <a:latin typeface="Alexandria" pitchFamily="2" charset="-78"/>
                  <a:cs typeface="Alexandria" pitchFamily="2" charset="-78"/>
                </a:rPr>
                <a:t>ال</a:t>
              </a:r>
              <a:r>
                <a:rPr lang="ar-SA" sz="1400" dirty="0">
                  <a:solidFill>
                    <a:schemeClr val="bg1"/>
                  </a:solidFill>
                  <a:latin typeface="Alexandria" pitchFamily="2" charset="-78"/>
                  <a:cs typeface="Alexandria" pitchFamily="2" charset="-78"/>
                </a:rPr>
                <a:t>نمط المتساهل </a:t>
              </a:r>
              <a:endParaRPr lang="en-US" sz="1400" dirty="0">
                <a:solidFill>
                  <a:schemeClr val="bg1"/>
                </a:solidFill>
                <a:latin typeface="Alexandria" pitchFamily="2" charset="-78"/>
                <a:cs typeface="Alexandria" pitchFamily="2" charset="-78"/>
              </a:endParaRPr>
            </a:p>
          </p:txBody>
        </p:sp>
        <p:sp>
          <p:nvSpPr>
            <p:cNvPr id="40" name="TextBox 39">
              <a:extLst>
                <a:ext uri="{FF2B5EF4-FFF2-40B4-BE49-F238E27FC236}">
                  <a16:creationId xmlns:a16="http://schemas.microsoft.com/office/drawing/2014/main" id="{660DDE28-D843-1812-8215-A78D0D0285BA}"/>
                </a:ext>
              </a:extLst>
            </p:cNvPr>
            <p:cNvSpPr txBox="1"/>
            <p:nvPr/>
          </p:nvSpPr>
          <p:spPr>
            <a:xfrm>
              <a:off x="4336057" y="5600631"/>
              <a:ext cx="1263599" cy="523220"/>
            </a:xfrm>
            <a:prstGeom prst="rect">
              <a:avLst/>
            </a:prstGeom>
            <a:noFill/>
          </p:spPr>
          <p:txBody>
            <a:bodyPr wrap="square">
              <a:spAutoFit/>
            </a:bodyPr>
            <a:lstStyle/>
            <a:p>
              <a:pPr lvl="0" algn="ctr"/>
              <a:r>
                <a:rPr lang="ar-SA" sz="1400" dirty="0">
                  <a:solidFill>
                    <a:schemeClr val="bg1"/>
                  </a:solidFill>
                  <a:latin typeface="Alexandria" pitchFamily="2" charset="-78"/>
                  <a:cs typeface="Alexandria" pitchFamily="2" charset="-78"/>
                </a:rPr>
                <a:t>النمط البيروقراطي</a:t>
              </a:r>
              <a:endParaRPr lang="en-US" sz="1400" dirty="0">
                <a:solidFill>
                  <a:schemeClr val="bg1"/>
                </a:solidFill>
                <a:latin typeface="Alexandria" pitchFamily="2" charset="-78"/>
                <a:cs typeface="Alexandria" pitchFamily="2" charset="-78"/>
              </a:endParaRPr>
            </a:p>
          </p:txBody>
        </p:sp>
        <p:sp>
          <p:nvSpPr>
            <p:cNvPr id="42" name="TextBox 41">
              <a:extLst>
                <a:ext uri="{FF2B5EF4-FFF2-40B4-BE49-F238E27FC236}">
                  <a16:creationId xmlns:a16="http://schemas.microsoft.com/office/drawing/2014/main" id="{55440450-2F54-66B3-6348-534A4D8A2721}"/>
                </a:ext>
              </a:extLst>
            </p:cNvPr>
            <p:cNvSpPr txBox="1"/>
            <p:nvPr/>
          </p:nvSpPr>
          <p:spPr>
            <a:xfrm>
              <a:off x="3041700" y="3877632"/>
              <a:ext cx="1156693" cy="523220"/>
            </a:xfrm>
            <a:prstGeom prst="rect">
              <a:avLst/>
            </a:prstGeom>
            <a:noFill/>
          </p:spPr>
          <p:txBody>
            <a:bodyPr wrap="square">
              <a:spAutoFit/>
            </a:bodyPr>
            <a:lstStyle/>
            <a:p>
              <a:pPr lvl="0" algn="ctr"/>
              <a:r>
                <a:rPr lang="ar-JO" sz="1400" dirty="0">
                  <a:solidFill>
                    <a:schemeClr val="bg1"/>
                  </a:solidFill>
                  <a:latin typeface="Alexandria" pitchFamily="2" charset="-78"/>
                  <a:cs typeface="Alexandria" pitchFamily="2" charset="-78"/>
                </a:rPr>
                <a:t>ال</a:t>
              </a:r>
              <a:r>
                <a:rPr lang="ar-SA" sz="1400" dirty="0">
                  <a:solidFill>
                    <a:schemeClr val="bg1"/>
                  </a:solidFill>
                  <a:latin typeface="Alexandria" pitchFamily="2" charset="-78"/>
                  <a:cs typeface="Alexandria" pitchFamily="2" charset="-78"/>
                </a:rPr>
                <a:t>نمط المهمل</a:t>
              </a:r>
              <a:endParaRPr lang="en-US" sz="1400" dirty="0">
                <a:solidFill>
                  <a:schemeClr val="bg1"/>
                </a:solidFill>
                <a:latin typeface="Alexandria" pitchFamily="2" charset="-78"/>
                <a:cs typeface="Alexandria" pitchFamily="2" charset="-78"/>
              </a:endParaRPr>
            </a:p>
          </p:txBody>
        </p:sp>
        <p:sp>
          <p:nvSpPr>
            <p:cNvPr id="44" name="TextBox 43">
              <a:extLst>
                <a:ext uri="{FF2B5EF4-FFF2-40B4-BE49-F238E27FC236}">
                  <a16:creationId xmlns:a16="http://schemas.microsoft.com/office/drawing/2014/main" id="{D866FF77-8D29-605E-2092-2515654DC067}"/>
                </a:ext>
              </a:extLst>
            </p:cNvPr>
            <p:cNvSpPr txBox="1"/>
            <p:nvPr/>
          </p:nvSpPr>
          <p:spPr>
            <a:xfrm>
              <a:off x="3540620" y="1645201"/>
              <a:ext cx="1120875" cy="523220"/>
            </a:xfrm>
            <a:prstGeom prst="rect">
              <a:avLst/>
            </a:prstGeom>
            <a:noFill/>
          </p:spPr>
          <p:txBody>
            <a:bodyPr wrap="square">
              <a:spAutoFit/>
            </a:bodyPr>
            <a:lstStyle/>
            <a:p>
              <a:pPr lvl="0" algn="ctr"/>
              <a:r>
                <a:rPr lang="ar-SA" sz="1400" dirty="0">
                  <a:solidFill>
                    <a:schemeClr val="bg1"/>
                  </a:solidFill>
                  <a:latin typeface="Alexandria" pitchFamily="2" charset="-78"/>
                  <a:cs typeface="Alexandria" pitchFamily="2" charset="-78"/>
                </a:rPr>
                <a:t>نمط المبدع </a:t>
              </a:r>
              <a:endParaRPr lang="en-US" sz="1400" dirty="0">
                <a:solidFill>
                  <a:schemeClr val="bg1"/>
                </a:solidFill>
                <a:latin typeface="Alexandria" pitchFamily="2" charset="-78"/>
                <a:cs typeface="Alexandria" pitchFamily="2" charset="-78"/>
              </a:endParaRPr>
            </a:p>
          </p:txBody>
        </p:sp>
      </p:grpSp>
      <p:sp>
        <p:nvSpPr>
          <p:cNvPr id="2" name="Rectangle 1">
            <a:extLst>
              <a:ext uri="{FF2B5EF4-FFF2-40B4-BE49-F238E27FC236}">
                <a16:creationId xmlns:a16="http://schemas.microsoft.com/office/drawing/2014/main" id="{0B9B9395-E982-8FAC-29BF-43E267B7280F}"/>
              </a:ext>
            </a:extLst>
          </p:cNvPr>
          <p:cNvSpPr/>
          <p:nvPr/>
        </p:nvSpPr>
        <p:spPr>
          <a:xfrm>
            <a:off x="8550821" y="6297640"/>
            <a:ext cx="377951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461606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BF6E9E4-3503-D7EA-8B1F-BD1FDF74761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0E38B82-384C-9313-8AB0-10D9FAB0962D}"/>
              </a:ext>
            </a:extLst>
          </p:cNvPr>
          <p:cNvSpPr/>
          <p:nvPr/>
        </p:nvSpPr>
        <p:spPr>
          <a:xfrm>
            <a:off x="669471" y="1852956"/>
            <a:ext cx="11387262" cy="42947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927733"/>
            <a:ext cx="11155680" cy="4113370"/>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النمط المتسلط: </a:t>
            </a:r>
            <a:r>
              <a:rPr lang="ar-SA" sz="1600" dirty="0">
                <a:latin typeface="Alexandria" pitchFamily="2" charset="-78"/>
                <a:cs typeface="Alexandria" pitchFamily="2" charset="-78"/>
              </a:rPr>
              <a:t>وهو عبارة عن الإداري الذي يهتم بتحقيق أهداف هو يتجاهل ما يعارضها، ولا يستمع إلا لما يريد، ويتحمل المسؤولية كاملة دون السماح لغيره بالمشاركة في القرار، وهو هادئ لا يقبل الهزيمة ولا الفشل ولا يعترف بهما.</a:t>
            </a:r>
            <a:endParaRPr lang="ar-EG"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en-US" sz="1600" b="1"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JO" sz="1600" dirty="0">
                <a:solidFill>
                  <a:srgbClr val="00AEEF"/>
                </a:solidFill>
                <a:latin typeface="Alexandria" pitchFamily="2" charset="-78"/>
                <a:cs typeface="Alexandria" pitchFamily="2" charset="-78"/>
              </a:rPr>
              <a:t>ال</a:t>
            </a:r>
            <a:r>
              <a:rPr lang="ar-SA" sz="1600" dirty="0">
                <a:solidFill>
                  <a:srgbClr val="00AEEF"/>
                </a:solidFill>
                <a:latin typeface="Alexandria" pitchFamily="2" charset="-78"/>
                <a:cs typeface="Alexandria" pitchFamily="2" charset="-78"/>
              </a:rPr>
              <a:t>نمط الديمقراطي: </a:t>
            </a:r>
            <a:r>
              <a:rPr lang="ar-SA" sz="1600" dirty="0">
                <a:latin typeface="Alexandria" pitchFamily="2" charset="-78"/>
                <a:cs typeface="Alexandria" pitchFamily="2" charset="-78"/>
              </a:rPr>
              <a:t>وهو الإداري الذي يشارك الآخرين في تحقيق الأهداف، ويستمع للحوار ويقبل ترجيح الرأي بالتصويت، عاطفي، ويسمح بالمشاركة في اتخاذ القرار، ولا يتحمل المسؤولية وحده.</a:t>
            </a:r>
            <a:endParaRPr lang="ar-EG"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en-US" sz="1600" b="1"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النمط الانفعالي:</a:t>
            </a:r>
            <a:r>
              <a:rPr lang="ar-EG" sz="1600" dirty="0">
                <a:solidFill>
                  <a:srgbClr val="00AEEF"/>
                </a:solidFill>
                <a:latin typeface="Alexandria" pitchFamily="2" charset="-78"/>
                <a:cs typeface="Alexandria" pitchFamily="2" charset="-78"/>
              </a:rPr>
              <a:t> </a:t>
            </a:r>
            <a:r>
              <a:rPr lang="ar-SA" sz="1600" dirty="0">
                <a:latin typeface="Alexandria" pitchFamily="2" charset="-78"/>
                <a:cs typeface="Alexandria" pitchFamily="2" charset="-78"/>
              </a:rPr>
              <a:t>وهو الإداري العصبي الذي لا يعرف أهدافه، ولا يحقق إلا القليل منها، ويأخذ الأمور بصورة شخصية، ويتحمل المسؤولية وحده ولا يحسن إدارتها. </a:t>
            </a:r>
            <a:endParaRPr lang="ar-EG"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en-US" sz="1600" b="1"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JO" sz="1600" dirty="0">
                <a:solidFill>
                  <a:srgbClr val="00AEEF"/>
                </a:solidFill>
                <a:latin typeface="Alexandria" pitchFamily="2" charset="-78"/>
                <a:cs typeface="Alexandria" pitchFamily="2" charset="-78"/>
              </a:rPr>
              <a:t>ال</a:t>
            </a:r>
            <a:r>
              <a:rPr lang="ar-SA" sz="1600" dirty="0">
                <a:solidFill>
                  <a:srgbClr val="00AEEF"/>
                </a:solidFill>
                <a:latin typeface="Alexandria" pitchFamily="2" charset="-78"/>
                <a:cs typeface="Alexandria" pitchFamily="2" charset="-78"/>
              </a:rPr>
              <a:t>نمط المتساهل:</a:t>
            </a:r>
            <a:r>
              <a:rPr lang="ar-EG" sz="1600" dirty="0">
                <a:solidFill>
                  <a:srgbClr val="00AEEF"/>
                </a:solidFill>
                <a:latin typeface="Alexandria" pitchFamily="2" charset="-78"/>
                <a:cs typeface="Alexandria" pitchFamily="2" charset="-78"/>
              </a:rPr>
              <a:t> </a:t>
            </a:r>
            <a:r>
              <a:rPr lang="ar-SA" sz="1600" dirty="0">
                <a:latin typeface="Alexandria" pitchFamily="2" charset="-78"/>
                <a:cs typeface="Alexandria" pitchFamily="2" charset="-78"/>
              </a:rPr>
              <a:t>وهو الإداري الذي يتنازل عن أهدافه مقابل تحقيق أهداف الآخرين، ويستمع للآراء الأخرى ويفضلها، وهو عاطفي وسهل ومرح، لا يتخذ القرار وحده ولا يتحمل المسؤولية إلا نادرا</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D3CA3602-89CC-2ABA-1CCB-9B99AC61B098}"/>
              </a:ext>
            </a:extLst>
          </p:cNvPr>
          <p:cNvSpPr txBox="1"/>
          <p:nvPr/>
        </p:nvSpPr>
        <p:spPr>
          <a:xfrm>
            <a:off x="3048000" y="926951"/>
            <a:ext cx="6096000" cy="276999"/>
          </a:xfrm>
          <a:prstGeom prst="rect">
            <a:avLst/>
          </a:prstGeom>
          <a:noFill/>
        </p:spPr>
        <p:txBody>
          <a:bodyPr wrap="square">
            <a:spAutoFit/>
          </a:bodyPr>
          <a:lstStyle/>
          <a:p>
            <a:pPr algn="ctr" rtl="1"/>
            <a:r>
              <a:rPr lang="ar-SA" sz="1200" dirty="0">
                <a:cs typeface="Alexandria" pitchFamily="2" charset="-78"/>
              </a:rPr>
              <a:t>الأنماط الإدارية</a:t>
            </a:r>
            <a:r>
              <a:rPr lang="ar-JO" sz="1200" dirty="0">
                <a:cs typeface="Alexandria" pitchFamily="2" charset="-78"/>
              </a:rPr>
              <a:t> والقيادية</a:t>
            </a:r>
            <a:r>
              <a:rPr lang="ar-SA" sz="1200" dirty="0">
                <a:cs typeface="Alexandria" pitchFamily="2" charset="-78"/>
              </a:rPr>
              <a:t> السائدة في </a:t>
            </a:r>
            <a:r>
              <a:rPr lang="ar-JO" sz="1200" dirty="0">
                <a:cs typeface="Alexandria" pitchFamily="2" charset="-78"/>
              </a:rPr>
              <a:t>ال</a:t>
            </a:r>
            <a:r>
              <a:rPr lang="ar-SA" sz="1200" dirty="0">
                <a:cs typeface="Alexandria" pitchFamily="2" charset="-78"/>
              </a:rPr>
              <a:t>جامعات وتتمثل بـ: </a:t>
            </a:r>
            <a:endParaRPr lang="en-US" sz="1200" dirty="0"/>
          </a:p>
        </p:txBody>
      </p:sp>
      <p:sp>
        <p:nvSpPr>
          <p:cNvPr id="9" name="TextBox 8">
            <a:extLst>
              <a:ext uri="{FF2B5EF4-FFF2-40B4-BE49-F238E27FC236}">
                <a16:creationId xmlns:a16="http://schemas.microsoft.com/office/drawing/2014/main" id="{29FC1D3C-80EE-72CA-413B-A71EDF6CDB1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القيادات الأكاديمية</a:t>
            </a:r>
          </a:p>
        </p:txBody>
      </p:sp>
      <p:sp>
        <p:nvSpPr>
          <p:cNvPr id="3" name="Rectangle 2">
            <a:extLst>
              <a:ext uri="{FF2B5EF4-FFF2-40B4-BE49-F238E27FC236}">
                <a16:creationId xmlns:a16="http://schemas.microsoft.com/office/drawing/2014/main" id="{A096D14E-8FE7-2810-15A1-853145CAF5B1}"/>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193411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BF6E9E4-3503-D7EA-8B1F-BD1FDF74761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0E38B82-384C-9313-8AB0-10D9FAB0962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81408" y="2465402"/>
            <a:ext cx="10553700" cy="3005375"/>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النمط البيروقراطي: </a:t>
            </a:r>
            <a:r>
              <a:rPr lang="ar-SA" sz="1600" dirty="0">
                <a:solidFill>
                  <a:srgbClr val="000000"/>
                </a:solidFill>
                <a:latin typeface="Alexandria" pitchFamily="2" charset="-78"/>
                <a:cs typeface="Alexandria" pitchFamily="2" charset="-78"/>
              </a:rPr>
              <a:t>وهو الإداري الذي يعرف أهدافه ولكن لا يثبت عليها، ويعتمد قراره على حسب آخر نظرية علمية ولا يقبل الحوار إلا الذي يحمل معلومات جديدة، نظامي، آلي، يتحمل المسؤولية.</a:t>
            </a:r>
            <a:endParaRPr lang="ar-EG" sz="1600" dirty="0">
              <a:solidFill>
                <a:srgbClr val="000000"/>
              </a:solidFill>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ar-SA" sz="1600" dirty="0">
              <a:solidFill>
                <a:srgbClr val="000000"/>
              </a:solidFill>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النمط المهمل: </a:t>
            </a:r>
            <a:r>
              <a:rPr lang="ar-SA" sz="1600" dirty="0">
                <a:solidFill>
                  <a:srgbClr val="000000"/>
                </a:solidFill>
                <a:latin typeface="Alexandria" pitchFamily="2" charset="-78"/>
                <a:cs typeface="Alexandria" pitchFamily="2" charset="-78"/>
              </a:rPr>
              <a:t>وهو الإداري الذي لا يحمل أهدافًا واضحةً في حياته، مشغول عن الحوار مع الأفراد، قراراته فردية، يتعذر عليه الاهتمام بالآخرين، ولا يحسن تحمل المسؤولية، ومتقلب المزاج.</a:t>
            </a:r>
            <a:endParaRPr lang="ar-EG" sz="1600" dirty="0">
              <a:solidFill>
                <a:srgbClr val="000000"/>
              </a:solidFill>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ar-SA" sz="1600" dirty="0">
              <a:solidFill>
                <a:srgbClr val="000000"/>
              </a:solidFill>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نمط المبدع: </a:t>
            </a:r>
            <a:r>
              <a:rPr lang="ar-SA" sz="1600" dirty="0">
                <a:solidFill>
                  <a:srgbClr val="000000"/>
                </a:solidFill>
                <a:latin typeface="Alexandria" pitchFamily="2" charset="-78"/>
                <a:cs typeface="Alexandria" pitchFamily="2" charset="-78"/>
              </a:rPr>
              <a:t>وهو الإداري الذي يملك حسن التصرف في المواقف، ويوازن بين أهدافه وأهداف الآخرين، يفضل الشورى والمشاركة في اتخاذ القرار.</a:t>
            </a:r>
          </a:p>
        </p:txBody>
      </p:sp>
      <p:sp>
        <p:nvSpPr>
          <p:cNvPr id="8" name="TextBox 7">
            <a:extLst>
              <a:ext uri="{FF2B5EF4-FFF2-40B4-BE49-F238E27FC236}">
                <a16:creationId xmlns:a16="http://schemas.microsoft.com/office/drawing/2014/main" id="{D3CA3602-89CC-2ABA-1CCB-9B99AC61B098}"/>
              </a:ext>
            </a:extLst>
          </p:cNvPr>
          <p:cNvSpPr txBox="1"/>
          <p:nvPr/>
        </p:nvSpPr>
        <p:spPr>
          <a:xfrm>
            <a:off x="3048000" y="926951"/>
            <a:ext cx="6096000" cy="276999"/>
          </a:xfrm>
          <a:prstGeom prst="rect">
            <a:avLst/>
          </a:prstGeom>
          <a:noFill/>
        </p:spPr>
        <p:txBody>
          <a:bodyPr wrap="square">
            <a:spAutoFit/>
          </a:bodyPr>
          <a:lstStyle/>
          <a:p>
            <a:pPr algn="ctr" rtl="1"/>
            <a:r>
              <a:rPr lang="ar-SA" sz="1200" dirty="0">
                <a:cs typeface="Alexandria" pitchFamily="2" charset="-78"/>
              </a:rPr>
              <a:t>الأنماط الإدارية</a:t>
            </a:r>
            <a:r>
              <a:rPr lang="ar-JO" sz="1200" dirty="0">
                <a:cs typeface="Alexandria" pitchFamily="2" charset="-78"/>
              </a:rPr>
              <a:t> والقيادية</a:t>
            </a:r>
            <a:r>
              <a:rPr lang="ar-SA" sz="1200" dirty="0">
                <a:cs typeface="Alexandria" pitchFamily="2" charset="-78"/>
              </a:rPr>
              <a:t> السائدة في </a:t>
            </a:r>
            <a:r>
              <a:rPr lang="ar-JO" sz="1200" dirty="0">
                <a:cs typeface="Alexandria" pitchFamily="2" charset="-78"/>
              </a:rPr>
              <a:t>ال</a:t>
            </a:r>
            <a:r>
              <a:rPr lang="ar-SA" sz="1200" dirty="0">
                <a:cs typeface="Alexandria" pitchFamily="2" charset="-78"/>
              </a:rPr>
              <a:t>جامعات وتتمثل بـ: </a:t>
            </a:r>
            <a:endParaRPr lang="en-US" sz="1200" dirty="0"/>
          </a:p>
        </p:txBody>
      </p:sp>
      <p:sp>
        <p:nvSpPr>
          <p:cNvPr id="9" name="TextBox 8">
            <a:extLst>
              <a:ext uri="{FF2B5EF4-FFF2-40B4-BE49-F238E27FC236}">
                <a16:creationId xmlns:a16="http://schemas.microsoft.com/office/drawing/2014/main" id="{29FC1D3C-80EE-72CA-413B-A71EDF6CDB1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القيادات الأكاديمية</a:t>
            </a:r>
          </a:p>
        </p:txBody>
      </p:sp>
      <p:sp>
        <p:nvSpPr>
          <p:cNvPr id="3" name="Rectangle 2">
            <a:extLst>
              <a:ext uri="{FF2B5EF4-FFF2-40B4-BE49-F238E27FC236}">
                <a16:creationId xmlns:a16="http://schemas.microsoft.com/office/drawing/2014/main" id="{84FB764C-DF72-48A4-30E5-A2A59A57FA6F}"/>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223558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C721B3E-DF5D-F62B-76F2-61A5E6F75DF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913AF52-9429-4F22-5EC8-21ADCE65962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79335" y="2076683"/>
            <a:ext cx="6555773" cy="3746731"/>
          </a:xfrm>
          <a:prstGeom prst="rect">
            <a:avLst/>
          </a:prstGeom>
          <a:noFill/>
        </p:spPr>
        <p:txBody>
          <a:bodyPr wrap="square" rtlCol="0">
            <a:spAutoFit/>
          </a:bodyPr>
          <a:lstStyle/>
          <a:p>
            <a:pPr algn="just" rtl="1">
              <a:lnSpc>
                <a:spcPct val="150000"/>
              </a:lnSpc>
            </a:pPr>
            <a:r>
              <a:rPr lang="ar-JO" sz="1600" dirty="0">
                <a:cs typeface="Alexandria" pitchFamily="2" charset="-78"/>
              </a:rPr>
              <a:t>وتتمثل القيادة الجامعية الناجحة بأداء إداري قوي ونشيط وفعال ومبتكر من خلال استخدام الأسلوب الإداري المناسب في الوقت المناسب، لذا فالأداء الإداري الفعال </a:t>
            </a:r>
            <a:endParaRPr lang="en-US" sz="1600" dirty="0">
              <a:cs typeface="Alexandria" pitchFamily="2" charset="-78"/>
            </a:endParaRPr>
          </a:p>
          <a:p>
            <a:pPr algn="just" rtl="1">
              <a:lnSpc>
                <a:spcPct val="150000"/>
              </a:lnSpc>
            </a:pPr>
            <a:endParaRPr lang="en-US" sz="1600" dirty="0">
              <a:cs typeface="Alexandria" pitchFamily="2" charset="-78"/>
            </a:endParaRPr>
          </a:p>
          <a:p>
            <a:pPr algn="just" rtl="1">
              <a:lnSpc>
                <a:spcPct val="150000"/>
              </a:lnSpc>
            </a:pPr>
            <a:r>
              <a:rPr lang="ar-JO" sz="1600" dirty="0">
                <a:cs typeface="Alexandria" pitchFamily="2" charset="-78"/>
              </a:rPr>
              <a:t>أو ما يسمى بالإدارة الرشيقة هي مجموعة من الأفعال التي يجب القيام بها بشكل صحيح وفق تتابع صحيح وفي الوقت الصحيح لخلق قيمة من أجل عمل معين،</a:t>
            </a:r>
            <a:endParaRPr lang="en-US" sz="1600" dirty="0">
              <a:cs typeface="Alexandria" pitchFamily="2" charset="-78"/>
            </a:endParaRPr>
          </a:p>
          <a:p>
            <a:pPr algn="just" rtl="1">
              <a:lnSpc>
                <a:spcPct val="150000"/>
              </a:lnSpc>
            </a:pPr>
            <a:r>
              <a:rPr lang="ar-JO" sz="1600" dirty="0">
                <a:cs typeface="Alexandria" pitchFamily="2" charset="-78"/>
              </a:rPr>
              <a:t> بالإضافة إلى التركيز على مبدأ احترام الإجراءات، والوقت في العمل لتقديمه وفق ما هو مطلوب وفي الوقت المناسب والحصول على الإضافة المرجوة بالجودة المطلوبة. </a:t>
            </a:r>
            <a:endParaRPr lang="en-US" sz="1600" dirty="0"/>
          </a:p>
        </p:txBody>
      </p:sp>
      <p:pic>
        <p:nvPicPr>
          <p:cNvPr id="8" name="Graphic 7">
            <a:extLst>
              <a:ext uri="{FF2B5EF4-FFF2-40B4-BE49-F238E27FC236}">
                <a16:creationId xmlns:a16="http://schemas.microsoft.com/office/drawing/2014/main" id="{E9B46F84-B5EA-9B6F-F182-CF618CEF7E8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265464" y="2159797"/>
            <a:ext cx="3409617" cy="3663617"/>
          </a:xfrm>
          <a:prstGeom prst="rect">
            <a:avLst/>
          </a:prstGeom>
        </p:spPr>
      </p:pic>
      <p:sp>
        <p:nvSpPr>
          <p:cNvPr id="3" name="Rectangle 2">
            <a:extLst>
              <a:ext uri="{FF2B5EF4-FFF2-40B4-BE49-F238E27FC236}">
                <a16:creationId xmlns:a16="http://schemas.microsoft.com/office/drawing/2014/main" id="{42196908-FAEA-98EE-AEC1-465E50DC8102}"/>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4126459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C307B93B-9432-0738-E495-9F8EBC074E5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49B1CF50-B9AF-59F4-FD2A-EEBB7C02710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61865" y="1893364"/>
            <a:ext cx="10834055" cy="4113370"/>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 يتطلب تطبيق </a:t>
            </a:r>
            <a:r>
              <a:rPr lang="ar-JO" sz="1600" dirty="0">
                <a:latin typeface="Alexandria" pitchFamily="2" charset="-78"/>
                <a:cs typeface="Alexandria" pitchFamily="2" charset="-78"/>
              </a:rPr>
              <a:t>نوع محدد من </a:t>
            </a:r>
            <a:r>
              <a:rPr lang="ar-SA" sz="1600" dirty="0">
                <a:latin typeface="Alexandria" pitchFamily="2" charset="-78"/>
                <a:cs typeface="Alexandria" pitchFamily="2" charset="-78"/>
              </a:rPr>
              <a:t>القيادة التربوية دعماً من الإدارة العليا وتوفير مناخ تنظيمي إيجابي يحفز العاملين على الإنتاج، وتشكيل فرق العمل المتعددة الوظائف والمهام والتركيز على أولويات توفير الموارد الضرورية لتنفيذ البرامج والتطبيقات.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 تغيير في ثقافة المنظمة وتغيير في أفكار الموظفين نحو تطبيق</a:t>
            </a:r>
            <a:r>
              <a:rPr lang="ar-JO" sz="1600" dirty="0">
                <a:latin typeface="Alexandria" pitchFamily="2" charset="-78"/>
                <a:cs typeface="Alexandria" pitchFamily="2" charset="-78"/>
              </a:rPr>
              <a:t> </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القيادة المراد تطبيقها </a:t>
            </a:r>
            <a:r>
              <a:rPr lang="ar-SA" sz="1600" dirty="0">
                <a:latin typeface="Alexandria" pitchFamily="2" charset="-78"/>
                <a:cs typeface="Alexandria" pitchFamily="2" charset="-78"/>
              </a:rPr>
              <a:t>من خلال تحفيز وتوجيه وتدريب جميع العاملين بالمنظمة ومشاركتهم في اتخاذ القرارات وتوفير نظام اتصال بين العاملين والإدارة والحث على العمل والتخلص من فكرة رفض التغيير بالمنظمة.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التعليم والتدريب الذي يعطى الأفراد إحساساً واضحاً يفهم أساسيات ومبادئ القيادة التربوية</a:t>
            </a:r>
            <a:r>
              <a:rPr lang="ar-JO" sz="1600" dirty="0">
                <a:latin typeface="Alexandria" pitchFamily="2" charset="-78"/>
                <a:cs typeface="Alexandria" pitchFamily="2" charset="-78"/>
              </a:rPr>
              <a:t> المراد تطبيقها</a:t>
            </a:r>
            <a:r>
              <a:rPr lang="ar-SA" sz="1600" dirty="0">
                <a:latin typeface="Alexandria" pitchFamily="2" charset="-78"/>
                <a:cs typeface="Alexandria" pitchFamily="2" charset="-78"/>
              </a:rPr>
              <a:t>، وعليه يجب تدريب العاملين ورفع مستوى الخبرة المطلوبة وإقناعهم بجدوى القيادة التربوية وتطبيقها في المنظمة حتى يتم إنجاز العمل بحماس وهمة عالية.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43514F5A-B1A5-B36A-4EC3-274C45197993}"/>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الأسس الداعمة لنجاح القيادات التربوية</a:t>
            </a:r>
          </a:p>
        </p:txBody>
      </p:sp>
      <p:sp>
        <p:nvSpPr>
          <p:cNvPr id="2" name="Rectangle 1">
            <a:extLst>
              <a:ext uri="{FF2B5EF4-FFF2-40B4-BE49-F238E27FC236}">
                <a16:creationId xmlns:a16="http://schemas.microsoft.com/office/drawing/2014/main" id="{5D312113-BE6D-DC73-3D3B-F1D3469BDC8A}"/>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31445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9478519-0DD7-9F58-D5F5-568D47D8980E}"/>
              </a:ext>
            </a:extLst>
          </p:cNvPr>
          <p:cNvSpPr/>
          <p:nvPr/>
        </p:nvSpPr>
        <p:spPr>
          <a:xfrm>
            <a:off x="252784" y="1918607"/>
            <a:ext cx="4128422" cy="40413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02278936-3BA0-19F2-8783-5082797899CB}"/>
              </a:ext>
            </a:extLst>
          </p:cNvPr>
          <p:cNvSpPr/>
          <p:nvPr/>
        </p:nvSpPr>
        <p:spPr>
          <a:xfrm>
            <a:off x="555171" y="2129121"/>
            <a:ext cx="11501562" cy="3585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55171" y="2129121"/>
            <a:ext cx="11263091" cy="3458063"/>
          </a:xfrm>
          <a:prstGeom prst="rect">
            <a:avLst/>
          </a:prstGeom>
          <a:noFill/>
        </p:spPr>
        <p:txBody>
          <a:bodyPr wrap="square" rtlCol="0">
            <a:spAutoFit/>
          </a:bodyPr>
          <a:lstStyle/>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فهم السبب والنتيجة واتخاذ قرارات واعية مبنية على البيانات والمعلومات</a:t>
            </a:r>
            <a:r>
              <a:rPr lang="ar-JO" sz="1500" dirty="0">
                <a:latin typeface="Alexandria" pitchFamily="2" charset="-78"/>
                <a:cs typeface="Alexandria" pitchFamily="2" charset="-78"/>
              </a:rPr>
              <a:t>.</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تركيز  القيادة التربوية</a:t>
            </a:r>
            <a:r>
              <a:rPr lang="ar-JO" sz="1500" dirty="0">
                <a:latin typeface="Alexandria" pitchFamily="2" charset="-78"/>
                <a:cs typeface="Alexandria" pitchFamily="2" charset="-78"/>
              </a:rPr>
              <a:t> التي سيتم تطبيقها</a:t>
            </a:r>
            <a:r>
              <a:rPr lang="ar-SA" sz="1500" dirty="0">
                <a:latin typeface="Alexandria" pitchFamily="2" charset="-78"/>
                <a:cs typeface="Alexandria" pitchFamily="2" charset="-78"/>
              </a:rPr>
              <a:t> على الرضا عن المخرجات التي تقدمها عبر تحديد العمليات والمخرجات الرئيسة وهم الطلبة. </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اختيار القيادة التربوية من أجل زيادة منافع التطبيق ويجب أن يكون هناك تحديد واضح للمقاييس والإجراءات للتطبيق بشكل واضح.</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توفر نظام اتصال فعال فالكثير من مخرجات القيادة التربوية تتم من خلال فرق العمل، وهذه الفرق تتضمن أدواراً لأعضاء الفريق.</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ربط القيادة التربوية بالموارد البشرية للارتقاء به في أحسن الصور </a:t>
            </a:r>
            <a:r>
              <a:rPr lang="ar-JO" sz="1500" dirty="0">
                <a:latin typeface="Alexandria" pitchFamily="2" charset="-78"/>
                <a:cs typeface="Alexandria" pitchFamily="2" charset="-78"/>
              </a:rPr>
              <a:t>.</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توفر تكنولوجيا المعلومات والذي يعنى الاستقبال والتنظيم والمساعدة في اتخاذ قرارات فعالة</a:t>
            </a:r>
            <a:r>
              <a:rPr lang="ar-JO" sz="1500" dirty="0">
                <a:latin typeface="Alexandria" pitchFamily="2" charset="-78"/>
                <a:cs typeface="Alexandria" pitchFamily="2" charset="-78"/>
              </a:rPr>
              <a:t>.</a:t>
            </a:r>
            <a:endParaRPr lang="en-US" sz="15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62017326-9AF1-FE96-3690-91330EC59ACB}"/>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الأسس الداعمة لنجاح القيادات التربوية</a:t>
            </a:r>
          </a:p>
        </p:txBody>
      </p:sp>
      <p:sp>
        <p:nvSpPr>
          <p:cNvPr id="2" name="Rectangle 1">
            <a:extLst>
              <a:ext uri="{FF2B5EF4-FFF2-40B4-BE49-F238E27FC236}">
                <a16:creationId xmlns:a16="http://schemas.microsoft.com/office/drawing/2014/main" id="{67F797AC-73E0-B1FA-8B7B-A985971616C7}"/>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639689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84E521C-313E-C339-FEB3-CB32234C994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C44BF60-2C6D-8C7E-3E9B-CEAE7F69DD1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34797" y="1885612"/>
            <a:ext cx="11155680" cy="3959482"/>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يركز أسلوب القيادة التربوية على جدولة برامج الجامعة وأساليبها ومطابقتها مع عناصر النجاح والتي تتمثل فيما يلي:</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تحديد الأهداف: يجب القيام بتحديد الأهداف حتى لا تستنزف الجامعة طاقاتها وموردها ووقتها في أهداف خارجة عن طبيعة وجودها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التخطيط المدروس : هو الذي يقود المؤسسة الجامعية إلى معرفة خط سيرها منذ البداية وحتى النهاية بعيداً عن العشوائية في إطار منظم ومدروس.</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 التنظيم ويتم تحديد لكل فرد وظيفة محدودة وعمله ونوعية ارتباطه بالمؤسسة الجامعية ومدى تأثيره في اتخاذ القرار .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تنمية الموارد أي لكي تستمر المؤسسة الجامعية في إنماء مواردها البشرية والمالية بالشكل الذي يساعدها على النجاح في تحقيق أهدافها والاستمرار في أداء رسالتها.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46D88A15-594F-5E64-A811-BA441B2F301D}"/>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عناصر نجاح تطبيق القيادة التربوية في الجامعات </a:t>
            </a:r>
          </a:p>
        </p:txBody>
      </p:sp>
      <p:sp>
        <p:nvSpPr>
          <p:cNvPr id="3" name="Rectangle 2">
            <a:extLst>
              <a:ext uri="{FF2B5EF4-FFF2-40B4-BE49-F238E27FC236}">
                <a16:creationId xmlns:a16="http://schemas.microsoft.com/office/drawing/2014/main" id="{D93E04E2-0E87-5813-198B-48D0E143EB8D}"/>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666053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A96A18ED-07B6-8D26-4A2D-9AB3C9D68A00}"/>
              </a:ext>
            </a:extLst>
          </p:cNvPr>
          <p:cNvSpPr/>
          <p:nvPr/>
        </p:nvSpPr>
        <p:spPr>
          <a:xfrm>
            <a:off x="456892" y="1143000"/>
            <a:ext cx="3666072" cy="51505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343BDB6-F74C-4CE5-E516-43593C9FC00B}"/>
              </a:ext>
            </a:extLst>
          </p:cNvPr>
          <p:cNvSpPr/>
          <p:nvPr/>
        </p:nvSpPr>
        <p:spPr>
          <a:xfrm>
            <a:off x="595993" y="1447800"/>
            <a:ext cx="11460740" cy="46577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5F651FC-1482-57BD-A3A6-0FE98DBAF35C}"/>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دوافع تأهيل القيادات التربوية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748523" y="1531785"/>
            <a:ext cx="11155679" cy="4482702"/>
          </a:xfrm>
          <a:prstGeom prst="rect">
            <a:avLst/>
          </a:prstGeom>
          <a:noFill/>
        </p:spPr>
        <p:txBody>
          <a:bodyPr wrap="square" rtlCol="0">
            <a:spAutoFit/>
          </a:bodyPr>
          <a:lstStyle/>
          <a:p>
            <a:pPr algn="ctr" rtl="1">
              <a:lnSpc>
                <a:spcPct val="150000"/>
              </a:lnSpc>
            </a:pPr>
            <a:r>
              <a:rPr lang="ar-SA" sz="1600" dirty="0">
                <a:latin typeface="Alexandria" pitchFamily="2" charset="-78"/>
                <a:cs typeface="Alexandria" pitchFamily="2" charset="-78"/>
              </a:rPr>
              <a:t>تكمن أهمية الاهتمام بتأهيل القادة في </a:t>
            </a:r>
            <a:r>
              <a:rPr lang="ar-JO" sz="1600" dirty="0">
                <a:latin typeface="Alexandria" pitchFamily="2" charset="-78"/>
                <a:cs typeface="Alexandria" pitchFamily="2" charset="-78"/>
              </a:rPr>
              <a:t>الجامعات</a:t>
            </a:r>
            <a:r>
              <a:rPr lang="ar-SA" sz="1600" dirty="0">
                <a:latin typeface="Alexandria" pitchFamily="2" charset="-78"/>
                <a:cs typeface="Alexandria" pitchFamily="2" charset="-78"/>
              </a:rPr>
              <a:t>، في مجموعة من الدوافع الكامنة لدى تلك ال</a:t>
            </a:r>
            <a:r>
              <a:rPr lang="ar-JO" sz="1600" dirty="0">
                <a:latin typeface="Alexandria" pitchFamily="2" charset="-78"/>
                <a:cs typeface="Alexandria" pitchFamily="2" charset="-78"/>
              </a:rPr>
              <a:t>جامعات</a:t>
            </a:r>
            <a:r>
              <a:rPr lang="ar-SA" sz="1600" dirty="0">
                <a:latin typeface="Alexandria" pitchFamily="2" charset="-78"/>
                <a:cs typeface="Alexandria" pitchFamily="2" charset="-78"/>
              </a:rPr>
              <a:t>، وتتلخص بما يلي</a:t>
            </a:r>
            <a:r>
              <a:rPr lang="en-US" sz="1600" dirty="0">
                <a:latin typeface="Alexandria" pitchFamily="2" charset="-78"/>
                <a:cs typeface="Alexandria" pitchFamily="2" charset="-78"/>
              </a:rPr>
              <a:t>: </a:t>
            </a:r>
          </a:p>
          <a:p>
            <a:pPr algn="ctr"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أولاً: من الطبيعي أن تسعى كل </a:t>
            </a:r>
            <a:r>
              <a:rPr lang="ar-JO" sz="1600" dirty="0">
                <a:latin typeface="Alexandria" pitchFamily="2" charset="-78"/>
                <a:cs typeface="Alexandria" pitchFamily="2" charset="-78"/>
              </a:rPr>
              <a:t>جامعة</a:t>
            </a:r>
            <a:r>
              <a:rPr lang="ar-SA" sz="1600" dirty="0">
                <a:latin typeface="Alexandria" pitchFamily="2" charset="-78"/>
                <a:cs typeface="Alexandria" pitchFamily="2" charset="-78"/>
              </a:rPr>
              <a:t> إلى تحقيق الأهداف التي قامت من أجلها بأعلى درجة من الكفاية والجودة، وبشكل يضمن نجاحها واستمرارها، ومن المعلوم أن هذه المس</a:t>
            </a:r>
            <a:r>
              <a:rPr lang="ar-JO" sz="1600" dirty="0">
                <a:latin typeface="Alexandria" pitchFamily="2" charset="-78"/>
                <a:cs typeface="Alexandria" pitchFamily="2" charset="-78"/>
              </a:rPr>
              <a:t>ؤ</a:t>
            </a:r>
            <a:r>
              <a:rPr lang="ar-SA" sz="1600" dirty="0">
                <a:latin typeface="Alexandria" pitchFamily="2" charset="-78"/>
                <a:cs typeface="Alexandria" pitchFamily="2" charset="-78"/>
              </a:rPr>
              <a:t>ولية تقع على عاتق القادة فيها بالقدر الذي يكون فيه القائد قادراً على القيام بمهامه وأدواره بشكل فعال من تخطيط وتنظيم وتنسيق وتوجيه ورقابة وحفز للعاملين، وتوفير الجو الاجتماعي الذي يسود العمل بينهم، ليكون قادراً على تحقيق أهداف ال</a:t>
            </a:r>
            <a:r>
              <a:rPr lang="ar-JO" sz="1600" dirty="0">
                <a:latin typeface="Alexandria" pitchFamily="2" charset="-78"/>
                <a:cs typeface="Alexandria" pitchFamily="2" charset="-78"/>
              </a:rPr>
              <a:t>جامعة</a:t>
            </a:r>
            <a:r>
              <a:rPr lang="ar-SA" sz="1600" dirty="0">
                <a:latin typeface="Alexandria" pitchFamily="2" charset="-78"/>
                <a:cs typeface="Alexandria" pitchFamily="2" charset="-78"/>
              </a:rPr>
              <a:t>، وبخلاف ذلك تجد ال</a:t>
            </a:r>
            <a:r>
              <a:rPr lang="ar-JO" sz="1600" dirty="0">
                <a:latin typeface="Alexandria" pitchFamily="2" charset="-78"/>
                <a:cs typeface="Alexandria" pitchFamily="2" charset="-78"/>
              </a:rPr>
              <a:t>جامعة</a:t>
            </a:r>
            <a:r>
              <a:rPr lang="ar-SA" sz="1600" dirty="0">
                <a:latin typeface="Alexandria" pitchFamily="2" charset="-78"/>
                <a:cs typeface="Alexandria" pitchFamily="2" charset="-78"/>
              </a:rPr>
              <a:t> نفسها عاجزة عن تحقيق الأهداف التي قامت من أجلها.</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ثانيا: الاتجاهات التربوية والإدارية المعاصرة التي تؤكد على ضرورة إعداد وتأهيل </a:t>
            </a:r>
            <a:r>
              <a:rPr lang="ar-JO" sz="1600" dirty="0">
                <a:latin typeface="Alexandria" pitchFamily="2" charset="-78"/>
                <a:cs typeface="Alexandria" pitchFamily="2" charset="-78"/>
              </a:rPr>
              <a:t>قيادات الجامعات </a:t>
            </a:r>
            <a:r>
              <a:rPr lang="ar-SA" sz="1600" dirty="0">
                <a:latin typeface="Alexandria" pitchFamily="2" charset="-78"/>
                <a:cs typeface="Alexandria" pitchFamily="2" charset="-78"/>
              </a:rPr>
              <a:t>التربوية قبل وأثناء الخدمة، لما للمدير من تأثير فعال على خصائص التنظيم، إنسجاماً وتوافقاً مع مستجدات العصر في كافة ميادين الحياة، ولاسيما العلمية والمعرفية والتربوية والتعليمية منها، وليتناسب تأهيلهم مع حاجات النظم التربوية وال</a:t>
            </a:r>
            <a:r>
              <a:rPr lang="ar-JO" sz="1600" dirty="0">
                <a:latin typeface="Alexandria" pitchFamily="2" charset="-78"/>
                <a:cs typeface="Alexandria" pitchFamily="2" charset="-78"/>
              </a:rPr>
              <a:t>جامعات والكليات </a:t>
            </a:r>
            <a:r>
              <a:rPr lang="ar-SA" sz="1600" dirty="0">
                <a:latin typeface="Alexandria" pitchFamily="2" charset="-78"/>
                <a:cs typeface="Alexandria" pitchFamily="2" charset="-78"/>
              </a:rPr>
              <a:t>التعليمية تمشياً مع متغيرات العصر المتسارعة.</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3F42773E-EC97-24E8-0807-38DE70986118}"/>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7904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F5E777A-13EE-A59C-36F8-AA2F9E87CCF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AEF25E1-3FBA-8B97-45AA-AA5E29EECCE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09651" y="2262696"/>
            <a:ext cx="10725458"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ثالثا: عملية تأهيل وتنمية السلوك القيادي والإداري للقائد التربوي ليست بالعملية العشوائية ولا بالارتجالية، بل هي عملية مخططة ومدروسة، تهدف إلى تحقيق الاستقرار التنظيمي للمنظمات التربوية، وزيادة كفاءة العنصر البشري فكرياً وثقافياً وإدارياً وتنظيمياً، وتكوين الكوادر الفنية والإدارية القادرة على تفعيل دور ال</a:t>
            </a:r>
            <a:r>
              <a:rPr lang="ar-JO" sz="1600" dirty="0">
                <a:latin typeface="Alexandria" pitchFamily="2" charset="-78"/>
                <a:cs typeface="Alexandria" pitchFamily="2" charset="-78"/>
              </a:rPr>
              <a:t>جامعات</a:t>
            </a:r>
            <a:r>
              <a:rPr lang="ar-SA" sz="1600" dirty="0">
                <a:latin typeface="Alexandria" pitchFamily="2" charset="-78"/>
                <a:cs typeface="Alexandria" pitchFamily="2" charset="-78"/>
              </a:rPr>
              <a:t>، والنهوض بأدوارها على مختلف الأصعدة والمجالات.</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رابعا: تنصيب واختيار القيادات التربوية المتوقع لها النجاح في إدارة وقيادة </a:t>
            </a:r>
            <a:r>
              <a:rPr lang="ar-JO" sz="1600" dirty="0">
                <a:latin typeface="Alexandria" pitchFamily="2" charset="-78"/>
                <a:cs typeface="Alexandria" pitchFamily="2" charset="-78"/>
              </a:rPr>
              <a:t>الجامعة</a:t>
            </a:r>
            <a:r>
              <a:rPr lang="ar-SA" sz="1600" dirty="0">
                <a:latin typeface="Alexandria" pitchFamily="2" charset="-78"/>
                <a:cs typeface="Alexandria" pitchFamily="2" charset="-78"/>
              </a:rPr>
              <a:t>، لا يتأتى بالتنصيب العشوائي والاختيار لاعتبارات خاصة أو مصالح شخصية وفئوية ضيقة، ولا يتأتي بالمال أيضا، بل إن التنظيمات التربوية </a:t>
            </a:r>
            <a:r>
              <a:rPr lang="ar-JO" sz="1600" dirty="0">
                <a:latin typeface="Alexandria" pitchFamily="2" charset="-78"/>
                <a:cs typeface="Alexandria" pitchFamily="2" charset="-78"/>
              </a:rPr>
              <a:t>والجامعية</a:t>
            </a:r>
            <a:r>
              <a:rPr lang="ar-SA" sz="1600" dirty="0">
                <a:latin typeface="Alexandria" pitchFamily="2" charset="-78"/>
                <a:cs typeface="Alexandria" pitchFamily="2" charset="-78"/>
              </a:rPr>
              <a:t>، في أمس الحاجة لقادة يمتلكون قدرات ومهارات وسمات شخصية خاصة، مدعومة بعمق التجربة وطول الخبرة وقوة التفكير وسعة الأفق ورحابة الصدر، للمسك بزمام الأمور بثقة واقتدار.</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9E7AFEB4-C485-DDF4-0489-4A8F6287B85B}"/>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دوافع تأهيل القيادات التربوية</a:t>
            </a:r>
          </a:p>
        </p:txBody>
      </p:sp>
      <p:sp>
        <p:nvSpPr>
          <p:cNvPr id="3" name="Rectangle 2">
            <a:extLst>
              <a:ext uri="{FF2B5EF4-FFF2-40B4-BE49-F238E27FC236}">
                <a16:creationId xmlns:a16="http://schemas.microsoft.com/office/drawing/2014/main" id="{F3AD80FA-FD7F-76B4-E23C-226E9974BC49}"/>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6231267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F5E777A-13EE-A59C-36F8-AA2F9E87CCFC}"/>
              </a:ext>
            </a:extLst>
          </p:cNvPr>
          <p:cNvSpPr/>
          <p:nvPr/>
        </p:nvSpPr>
        <p:spPr>
          <a:xfrm>
            <a:off x="456892" y="2379742"/>
            <a:ext cx="4128422" cy="317669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AEF25E1-3FBA-8B97-45AA-AA5E29EECCEC}"/>
              </a:ext>
            </a:extLst>
          </p:cNvPr>
          <p:cNvSpPr/>
          <p:nvPr/>
        </p:nvSpPr>
        <p:spPr>
          <a:xfrm>
            <a:off x="901053" y="2668196"/>
            <a:ext cx="11155680" cy="25637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09650" y="3091371"/>
            <a:ext cx="10725458" cy="1528047"/>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خامسا: تتعرض الجامعات كغيرها من المؤسسات لحالات الترهل والفساد وسوء الإدارة وتردي الأداء، وتعصف بها الأزمات وتواجهها الكثير من المشاكل والمعوقات والتحديات، مما يستدعي المراجعة الدورية لأهداف وآليات هذه الجامعات وإنجازاتها المأمولة، بما يعيد إليها قوتها وقدرتها على المضي قدماً، لتحقيق أهدافها وتطلعاتها ومسايرة الحاضر والمستقبل.</a:t>
            </a:r>
          </a:p>
        </p:txBody>
      </p:sp>
      <p:sp>
        <p:nvSpPr>
          <p:cNvPr id="6" name="TextBox 5">
            <a:extLst>
              <a:ext uri="{FF2B5EF4-FFF2-40B4-BE49-F238E27FC236}">
                <a16:creationId xmlns:a16="http://schemas.microsoft.com/office/drawing/2014/main" id="{9E7AFEB4-C485-DDF4-0489-4A8F6287B85B}"/>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دوافع تأهيل القيادات التربوية</a:t>
            </a:r>
          </a:p>
        </p:txBody>
      </p:sp>
      <p:sp>
        <p:nvSpPr>
          <p:cNvPr id="3" name="Rectangle 2">
            <a:extLst>
              <a:ext uri="{FF2B5EF4-FFF2-40B4-BE49-F238E27FC236}">
                <a16:creationId xmlns:a16="http://schemas.microsoft.com/office/drawing/2014/main" id="{53A94A3B-0928-AD85-9D97-44762E633A4A}"/>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161342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6B0F557-12AD-B15A-BD03-FA338797E68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24FAB67-B72F-8701-E217-341A42A4032A}"/>
              </a:ext>
            </a:extLst>
          </p:cNvPr>
          <p:cNvSpPr/>
          <p:nvPr/>
        </p:nvSpPr>
        <p:spPr>
          <a:xfrm>
            <a:off x="901053" y="1885612"/>
            <a:ext cx="1108139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19533" y="2374374"/>
            <a:ext cx="10315575" cy="300537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إن إدخال تغييرات أساسية تعمل على إحداث التطوير الإداري للقيادات الجامعية يحتاج إلى موارد وأدوات أساسية من الضروري تواجدها لإنجاح تلك العملية، وهي أدوات مختلفة ومتنوعة في مجالاتها،فمنها ما يسلط الضوء على ضرورة إعادة صياغة الأنظمة الإجراءات المتبعة، والتي تحكم سير العمل الإداري في الجامعات،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ومنها ما يبرز أهمية توفر الإمكانيات المادية، وضرورة مواكبة التطور التقني في مجال نظم المعلومات والاتصالات وعلى رأسها العنصر البشري باعتباره المحرك الأساسي لعملية التطوير، وذلك من خلال الارتقاء بمستوى القيادات الأكاديمية، وتنمية مهاراتهم وتحسين أدائهم الوظيفي، وقدرتهم على التفاعل الايجابي معه، وفيما يلي عدد من الأدوات المهمة التي يجب أن تتضمنها عملية التطوير الإداري للقيادات الجامعية: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24F85C3F-B2BC-12DD-A67F-70E8D76BF0F3}"/>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تطوير العمل الإداري للقيادات الجامعية </a:t>
            </a:r>
          </a:p>
        </p:txBody>
      </p:sp>
      <p:sp>
        <p:nvSpPr>
          <p:cNvPr id="3" name="Rectangle 2">
            <a:extLst>
              <a:ext uri="{FF2B5EF4-FFF2-40B4-BE49-F238E27FC236}">
                <a16:creationId xmlns:a16="http://schemas.microsoft.com/office/drawing/2014/main" id="{EAA6F8DE-1514-9C0B-0FF8-D71BE03A8A39}"/>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908054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7B465D5-770E-82C5-F703-E9B6C3E687F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65B7F6A-9321-2A4C-1132-11D8FC620EEA}"/>
              </a:ext>
            </a:extLst>
          </p:cNvPr>
          <p:cNvSpPr/>
          <p:nvPr/>
        </p:nvSpPr>
        <p:spPr>
          <a:xfrm>
            <a:off x="901053" y="1885612"/>
            <a:ext cx="11155680" cy="42389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21058" y="1919583"/>
            <a:ext cx="11014050" cy="4116063"/>
          </a:xfrm>
          <a:prstGeom prst="rect">
            <a:avLst/>
          </a:prstGeom>
          <a:noFill/>
        </p:spPr>
        <p:txBody>
          <a:bodyPr wrap="square" rtlCol="0">
            <a:spAutoFit/>
          </a:bodyPr>
          <a:lstStyle/>
          <a:p>
            <a:pPr lvl="0" algn="r" rtl="1">
              <a:lnSpc>
                <a:spcPct val="150000"/>
              </a:lnSpc>
            </a:pPr>
            <a:r>
              <a:rPr lang="ar-SA" sz="1600" dirty="0">
                <a:cs typeface="Alexandria" pitchFamily="2" charset="-78"/>
              </a:rPr>
              <a:t>تعتبر إدارة التغيير من أهم الأساليب الإدارية الحديثة وخاصة في مجال الإدارة الجامعية</a:t>
            </a:r>
            <a:r>
              <a:rPr lang="ar-JO" sz="1600" dirty="0">
                <a:cs typeface="Alexandria" pitchFamily="2" charset="-78"/>
              </a:rPr>
              <a:t>.</a:t>
            </a:r>
            <a:endParaRPr lang="en-US" sz="1600" dirty="0">
              <a:cs typeface="Alexandria" pitchFamily="2" charset="-78"/>
            </a:endParaRPr>
          </a:p>
          <a:p>
            <a:pPr lvl="0" algn="r" rtl="1">
              <a:lnSpc>
                <a:spcPct val="150000"/>
              </a:lnSpc>
            </a:pPr>
            <a:endParaRPr lang="ar-JO" sz="1600" dirty="0">
              <a:cs typeface="Alexandria" pitchFamily="2" charset="-78"/>
            </a:endParaRPr>
          </a:p>
          <a:p>
            <a:pPr lvl="0" algn="r" rtl="1">
              <a:lnSpc>
                <a:spcPct val="150000"/>
              </a:lnSpc>
            </a:pPr>
            <a:r>
              <a:rPr lang="ar-SA" sz="1600" dirty="0">
                <a:cs typeface="Alexandria" pitchFamily="2" charset="-78"/>
              </a:rPr>
              <a:t> ويقصد بإدارة التغيير: </a:t>
            </a:r>
            <a:r>
              <a:rPr lang="ar-SA" sz="1600" dirty="0">
                <a:solidFill>
                  <a:srgbClr val="00AEEF"/>
                </a:solidFill>
                <a:cs typeface="Alexandria" pitchFamily="2" charset="-78"/>
              </a:rPr>
              <a:t>عملية إحداث التغيير الايجابي من الواقع الحالي للجامعة إلى واقع أخر منشود يتوصل إليه في مقياس زمني محدد وبأساليب وطرق محدده</a:t>
            </a:r>
            <a:r>
              <a:rPr lang="ar-JO" sz="1600" dirty="0">
                <a:cs typeface="Alexandria" pitchFamily="2" charset="-78"/>
              </a:rPr>
              <a:t>، </a:t>
            </a:r>
            <a:endParaRPr lang="en-US" sz="1600" dirty="0">
              <a:cs typeface="Alexandria" pitchFamily="2" charset="-78"/>
            </a:endParaRPr>
          </a:p>
          <a:p>
            <a:pPr lvl="0" algn="r" rtl="1">
              <a:lnSpc>
                <a:spcPct val="150000"/>
              </a:lnSpc>
            </a:pPr>
            <a:endParaRPr lang="en-US" sz="1600" dirty="0">
              <a:cs typeface="Alexandria" pitchFamily="2" charset="-78"/>
            </a:endParaRPr>
          </a:p>
          <a:p>
            <a:pPr lvl="0" algn="r" rtl="1">
              <a:lnSpc>
                <a:spcPct val="150000"/>
              </a:lnSpc>
            </a:pPr>
            <a:r>
              <a:rPr lang="ar-SA" sz="1600" dirty="0">
                <a:cs typeface="Alexandria" pitchFamily="2" charset="-78"/>
              </a:rPr>
              <a:t>إذ فرض واقع العولمة على جميع المؤسسات ومنها الجامعية حتمية إيجاد الترتيبات اللازمة لفحص هذه المتغيرات، وزيادة القدرة على التكيف والتوافق من خلال تحديد متطلبات الاستجابة والتفاعل الايجابي معها، والتعرف على الفرص والمخاطر الكامنة فيها والاستغلال الأمثل للموارد والإمكانيات المتاحة بكفاءة وفعالية بما يعود بالنفع على الجامعات وعلى المجتمع الذي تخدمه، </a:t>
            </a:r>
            <a:endParaRPr lang="en-US" sz="1600" dirty="0">
              <a:cs typeface="Alexandria" pitchFamily="2" charset="-78"/>
            </a:endParaRPr>
          </a:p>
          <a:p>
            <a:pPr lvl="0" algn="r" rtl="1">
              <a:lnSpc>
                <a:spcPct val="150000"/>
              </a:lnSpc>
            </a:pPr>
            <a:r>
              <a:rPr lang="ar-SA" sz="1600" dirty="0">
                <a:cs typeface="Alexandria" pitchFamily="2" charset="-78"/>
              </a:rPr>
              <a:t>وموائمة مخرجاتها لاحتياجات ذلك المجتمع في ضوء تلك التغيرات، ولا يمكن تحقيق ذلك في ضوء إدارة تقليدية لا تؤمن بضرورة التغيير أو لا تملك مقومات ومهارات ومبادئ تخطيط وإدارة للتغيير. </a:t>
            </a:r>
            <a:endParaRPr lang="en-US" sz="1600" b="1" dirty="0"/>
          </a:p>
        </p:txBody>
      </p:sp>
      <p:sp>
        <p:nvSpPr>
          <p:cNvPr id="6" name="TextBox 5">
            <a:extLst>
              <a:ext uri="{FF2B5EF4-FFF2-40B4-BE49-F238E27FC236}">
                <a16:creationId xmlns:a16="http://schemas.microsoft.com/office/drawing/2014/main" id="{600395BC-3018-9410-055A-F0633280C177}"/>
              </a:ext>
            </a:extLst>
          </p:cNvPr>
          <p:cNvSpPr txBox="1"/>
          <p:nvPr/>
        </p:nvSpPr>
        <p:spPr>
          <a:xfrm>
            <a:off x="2529671" y="295202"/>
            <a:ext cx="7132658"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إدارة التغيير: </a:t>
            </a:r>
          </a:p>
        </p:txBody>
      </p:sp>
      <p:sp>
        <p:nvSpPr>
          <p:cNvPr id="3" name="Rectangle 2">
            <a:extLst>
              <a:ext uri="{FF2B5EF4-FFF2-40B4-BE49-F238E27FC236}">
                <a16:creationId xmlns:a16="http://schemas.microsoft.com/office/drawing/2014/main" id="{6167A731-9142-BCFB-1C9C-F06CA2ACF6A7}"/>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2657779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C5670BD-CEF4-0931-5A60-983B9EBB9C5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9597886-48D9-F000-2917-BAC5AA14F14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3617" y="2076112"/>
            <a:ext cx="10870552" cy="3469732"/>
          </a:xfrm>
          <a:prstGeom prst="rect">
            <a:avLst/>
          </a:prstGeom>
          <a:noFill/>
        </p:spPr>
        <p:txBody>
          <a:bodyPr wrap="square" rtlCol="0">
            <a:spAutoFit/>
          </a:bodyPr>
          <a:lstStyle/>
          <a:p>
            <a:pPr lvl="0" algn="just" rtl="1">
              <a:lnSpc>
                <a:spcPct val="200000"/>
              </a:lnSpc>
            </a:pPr>
            <a:r>
              <a:rPr lang="ar-SA" sz="1600" dirty="0">
                <a:solidFill>
                  <a:srgbClr val="00AEEF"/>
                </a:solidFill>
                <a:cs typeface="Alexandria" pitchFamily="2" charset="-78"/>
              </a:rPr>
              <a:t>وتعرف حوكمة الجامعات على أنها تطبيق القوانين والتشريعات والأنظمة والتعليمات ومعايير التميز على مكونات الجامعة كُلّها، على أساس من الشفافية، والمساءلة، والمشاركة، بما يحقق مصلحة الجامعة ويحمي مصالح كل من له علاقة بها</a:t>
            </a:r>
            <a:r>
              <a:rPr lang="ar-JO" sz="1600" dirty="0">
                <a:solidFill>
                  <a:srgbClr val="00AEEF"/>
                </a:solidFill>
                <a:cs typeface="Alexandria" pitchFamily="2" charset="-78"/>
              </a:rPr>
              <a:t>.</a:t>
            </a:r>
          </a:p>
          <a:p>
            <a:pPr lvl="0" algn="just" rtl="1">
              <a:lnSpc>
                <a:spcPct val="200000"/>
              </a:lnSpc>
            </a:pPr>
            <a:r>
              <a:rPr lang="ar-SA" sz="1600" dirty="0">
                <a:cs typeface="Alexandria" pitchFamily="2" charset="-78"/>
              </a:rPr>
              <a:t>فمبدأ الحوكمة يعتمد بشكل مباشر على مشاركة كل أعضاء الإدارة في عملية صنع القرار، وتفعيل دورهم في المشاركة الجادة في التنمية والتحديث والتطوير، لذا فأن تفعيل منظومة الحوكمة في الجامعات والمؤسسات التعليمية من خلال منظومة متكاملة من القوانين والنظم والقرارات يقود إلى تحسين واقع الممارسات الإدارية داخل الجامعات، وبالتالي بعملية التحديث والتطوير لها </a:t>
            </a:r>
            <a:r>
              <a:rPr lang="ar-JO" sz="1600" dirty="0">
                <a:cs typeface="Alexandria" pitchFamily="2" charset="-78"/>
              </a:rPr>
              <a:t>و</a:t>
            </a:r>
            <a:r>
              <a:rPr lang="ar-SA" sz="1600" dirty="0">
                <a:cs typeface="Alexandria" pitchFamily="2" charset="-78"/>
              </a:rPr>
              <a:t>تبوءها مكانه مرموقة داخل التصنيفات الدولية وذلك من خلال عدد من النتائج :</a:t>
            </a:r>
            <a:endParaRPr lang="en-US" sz="1600" dirty="0"/>
          </a:p>
        </p:txBody>
      </p:sp>
      <p:sp>
        <p:nvSpPr>
          <p:cNvPr id="8" name="TextBox 7">
            <a:extLst>
              <a:ext uri="{FF2B5EF4-FFF2-40B4-BE49-F238E27FC236}">
                <a16:creationId xmlns:a16="http://schemas.microsoft.com/office/drawing/2014/main" id="{E829CCA5-0B77-E508-36B1-EEABB46F1541}"/>
              </a:ext>
            </a:extLst>
          </p:cNvPr>
          <p:cNvSpPr txBox="1"/>
          <p:nvPr/>
        </p:nvSpPr>
        <p:spPr>
          <a:xfrm>
            <a:off x="1238250" y="295202"/>
            <a:ext cx="8753908"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منظومة الحوكمة:</a:t>
            </a:r>
          </a:p>
        </p:txBody>
      </p:sp>
      <p:sp>
        <p:nvSpPr>
          <p:cNvPr id="3" name="Rectangle 2">
            <a:extLst>
              <a:ext uri="{FF2B5EF4-FFF2-40B4-BE49-F238E27FC236}">
                <a16:creationId xmlns:a16="http://schemas.microsoft.com/office/drawing/2014/main" id="{E12C18B2-89D1-9EB8-85A8-441CEECB1367}"/>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522428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7A80EE2-0A6C-3BC2-5F90-CDDEB47991CA}"/>
              </a:ext>
            </a:extLst>
          </p:cNvPr>
          <p:cNvSpPr/>
          <p:nvPr/>
        </p:nvSpPr>
        <p:spPr>
          <a:xfrm>
            <a:off x="304492" y="1160522"/>
            <a:ext cx="4128422" cy="49378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7A977BC-A3A4-4A7D-FF51-520DC2BA8406}"/>
              </a:ext>
            </a:extLst>
          </p:cNvPr>
          <p:cNvSpPr/>
          <p:nvPr/>
        </p:nvSpPr>
        <p:spPr>
          <a:xfrm>
            <a:off x="385451" y="1303947"/>
            <a:ext cx="11599841" cy="46509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4492" y="1386748"/>
            <a:ext cx="11528400" cy="4485395"/>
          </a:xfrm>
          <a:prstGeom prst="rect">
            <a:avLst/>
          </a:prstGeom>
          <a:noFill/>
        </p:spPr>
        <p:txBody>
          <a:bodyPr wrap="square" rtlCol="0">
            <a:spAutoFit/>
          </a:bodyPr>
          <a:lstStyle/>
          <a:p>
            <a:pPr marL="342900" lvl="0" indent="-342900" algn="r" rtl="1">
              <a:lnSpc>
                <a:spcPct val="150000"/>
              </a:lnSpc>
              <a:buFont typeface="Wingdings" panose="05000000000000000000" pitchFamily="2" charset="2"/>
              <a:buChar char="Ø"/>
            </a:pPr>
            <a:r>
              <a:rPr lang="ar-SA" sz="1600" dirty="0">
                <a:cs typeface="Alexandria" pitchFamily="2" charset="-78"/>
              </a:rPr>
              <a:t>تُعد الحوكمة بنية أساسية  تعمل على إحداث التفاعل بين مجلس الجامعة ومجلس العمداء والكليات والأقسام (القيادات الأكاديمية ) وبين البنية الأساسية التحتية للحوكمة التي تشمل الأساس القاعدي والأخلاقي والقيمي، وتؤدي إلى تأطير العلاقة بين الجامعة ومجالسها، وأصحاب المصالح، والعاملين فيها من أكاديميين وإداريين، وطلبتها، وذلك على أُسُسٍ علمية واضحة، تحدد المسؤوليات، وتضع حدًا للسلبيات، كالفساد واللامبالاة والترهل والهدر، وتأثيرات جهات التدخل والعلاقات الشخصية التي تؤثر في عملية اتخاذ القرار أو تعيق تنفيذه وذلك لأن الحوكمة تخلق النظام الرقابي الذي يعبر عن مفهوم المساءلة</a:t>
            </a:r>
            <a:r>
              <a:rPr lang="ar-JO" sz="1600" dirty="0">
                <a:cs typeface="Alexandria" pitchFamily="2" charset="-78"/>
              </a:rPr>
              <a:t>.</a:t>
            </a:r>
            <a:endParaRPr lang="en-US" sz="1600" dirty="0">
              <a:cs typeface="Alexandria" pitchFamily="2" charset="-78"/>
            </a:endParaRPr>
          </a:p>
          <a:p>
            <a:pPr marL="342900" lvl="0" indent="-342900" algn="r" rtl="1">
              <a:lnSpc>
                <a:spcPct val="150000"/>
              </a:lnSpc>
              <a:buFont typeface="Wingdings" panose="05000000000000000000" pitchFamily="2" charset="2"/>
              <a:buChar char="Ø"/>
            </a:pPr>
            <a:endParaRPr lang="ar-JO" sz="1600" dirty="0">
              <a:cs typeface="Alexandria" pitchFamily="2" charset="-78"/>
            </a:endParaRPr>
          </a:p>
          <a:p>
            <a:pPr marL="342900" lvl="0" indent="-342900" algn="r" rtl="1">
              <a:lnSpc>
                <a:spcPct val="150000"/>
              </a:lnSpc>
              <a:buFont typeface="Wingdings" panose="05000000000000000000" pitchFamily="2" charset="2"/>
              <a:buChar char="Ø"/>
            </a:pPr>
            <a:r>
              <a:rPr lang="ar-SA" sz="1600" dirty="0">
                <a:cs typeface="Alexandria" pitchFamily="2" charset="-78"/>
              </a:rPr>
              <a:t>تسهم في التقليل من المخاطر والصراعات التي تُعيق العمل إلى الحد الأدنى، وتعمل على تعميق الفكر التنظيمي للعمل الجماعي والمشاركة من خلال القوانين والقواعد التي تسترشد بها القيادات الأكاديمية في تولي الأعمال الإدارية بما يكفل الديمقراطية والعدالة لجميع الأطراف</a:t>
            </a:r>
            <a:r>
              <a:rPr lang="ar-JO" sz="1600" dirty="0">
                <a:cs typeface="Alexandria" pitchFamily="2" charset="-78"/>
              </a:rPr>
              <a:t>.</a:t>
            </a:r>
            <a:endParaRPr lang="en-US" sz="1600" dirty="0">
              <a:cs typeface="Alexandria" pitchFamily="2" charset="-78"/>
            </a:endParaRPr>
          </a:p>
          <a:p>
            <a:pPr marL="342900" lvl="0" indent="-342900" algn="r" rtl="1">
              <a:lnSpc>
                <a:spcPct val="150000"/>
              </a:lnSpc>
              <a:buFont typeface="Wingdings" panose="05000000000000000000" pitchFamily="2" charset="2"/>
              <a:buChar char="Ø"/>
            </a:pPr>
            <a:endParaRPr lang="ar-JO" sz="1600" dirty="0">
              <a:cs typeface="Alexandria" pitchFamily="2" charset="-78"/>
            </a:endParaRPr>
          </a:p>
          <a:p>
            <a:pPr marL="342900" lvl="0" indent="-342900" algn="r" rtl="1">
              <a:lnSpc>
                <a:spcPct val="150000"/>
              </a:lnSpc>
              <a:buFont typeface="Wingdings" panose="05000000000000000000" pitchFamily="2" charset="2"/>
              <a:buChar char="Ø"/>
            </a:pPr>
            <a:r>
              <a:rPr lang="ar-SA" sz="1600" dirty="0">
                <a:cs typeface="Alexandria" pitchFamily="2" charset="-78"/>
              </a:rPr>
              <a:t>تحقق الشفافية والعدالة والمساءلة فيما يتعلق بالمال العام</a:t>
            </a:r>
            <a:r>
              <a:rPr lang="ar-JO" sz="1600" dirty="0">
                <a:cs typeface="Alexandria" pitchFamily="2" charset="-78"/>
              </a:rPr>
              <a:t>.</a:t>
            </a:r>
            <a:endParaRPr lang="en-US" sz="1600" dirty="0"/>
          </a:p>
        </p:txBody>
      </p:sp>
      <p:sp>
        <p:nvSpPr>
          <p:cNvPr id="3" name="Rectangle 2">
            <a:extLst>
              <a:ext uri="{FF2B5EF4-FFF2-40B4-BE49-F238E27FC236}">
                <a16:creationId xmlns:a16="http://schemas.microsoft.com/office/drawing/2014/main" id="{C3E6876C-238A-6251-20BA-A7B03EFA4CA0}"/>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628823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E8B10541-7F6A-4D34-78C2-34E5C4C688A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72A4C61A-8F70-EFC8-D50E-F6A83A510D70}"/>
              </a:ext>
            </a:extLst>
          </p:cNvPr>
          <p:cNvSpPr/>
          <p:nvPr/>
        </p:nvSpPr>
        <p:spPr>
          <a:xfrm>
            <a:off x="901053" y="1876087"/>
            <a:ext cx="11155680" cy="432468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942762"/>
            <a:ext cx="11016946" cy="4113370"/>
          </a:xfrm>
          <a:prstGeom prst="rect">
            <a:avLst/>
          </a:prstGeom>
          <a:noFill/>
        </p:spPr>
        <p:txBody>
          <a:bodyPr wrap="square" rtlCol="0">
            <a:spAutoFit/>
          </a:bodyPr>
          <a:lstStyle/>
          <a:p>
            <a:pPr lvl="0" algn="r" rtl="1">
              <a:lnSpc>
                <a:spcPct val="150000"/>
              </a:lnSpc>
            </a:pPr>
            <a:r>
              <a:rPr lang="ar-SA" sz="1600" dirty="0">
                <a:latin typeface="Alexandria" pitchFamily="2" charset="-78"/>
                <a:cs typeface="Alexandria" pitchFamily="2" charset="-78"/>
              </a:rPr>
              <a:t>إذ يشكل الموظفون الملتزمون تنظيميًا بمؤسساتهم التعليمية ضرورةً وأهميةً للمؤسسات التعليمية كي تتمكن من التعاطي مع الطلب على الجامعات, فهم أكثر إنتاجية وقدرة على تحقيق مستويات عالية من الاستدامة والتميز للجامعة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lvl="0" algn="r" rtl="1">
              <a:lnSpc>
                <a:spcPct val="150000"/>
              </a:lnSpc>
            </a:pPr>
            <a:endParaRPr lang="en-US" sz="1600" b="1"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فالجامعات من أهم المنظمات في المجتمع التي هي بأمس الحاجة إلى نمط يطلق طاقات العاملين فيها وخاصة القيادات الأكاديمية لدورها الفعال في تحقيق الأهداف التربوية المنشودة، وتُعد القيادة الخادمة من الأدوات المهمة في خلق هذه الحالة لدى العاملين في الجامعات فهي نمطٌ ومنهجٌ في القيادة يتوافق مع الفكر الإداري المعاصر، ومن الأساليب الواعدة والخلاقة لتحقيق النتائج الإيجابية في المنظمات ومنها العمل الإداري للقيادات الأكاديمية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 </a:t>
            </a:r>
            <a:r>
              <a:rPr lang="ar-SA" sz="1600" dirty="0">
                <a:latin typeface="Alexandria" pitchFamily="2" charset="-78"/>
                <a:cs typeface="Alexandria" pitchFamily="2" charset="-78"/>
              </a:rPr>
              <a:t>ونقصد هنا بالقيادة الخادمة للقيادات الأكاديمية إجرائيا بأنها: تفعيل رؤﺳﺎء الجامعات ثم ﻋﻣداء اﻟﻛﻠﻳﺎت ثم رؤﺳﺎء الأﻗﺳﺎم الأكاديمية في الجامعات لأبعاد القيادة الخادمة، ممثلةً في رفع المستوى التحفيزي، وتحقيق التميز الذاتي للمرؤوسين المباشرين وإيجاد التوجيه والدعم الكامل لهم لتطوير المهارات الإدارية اللازمة للقيام بالأعمال الموكلة إليهم بطريقة فعالة.</a:t>
            </a:r>
            <a:endParaRPr lang="ar-JO"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1FC4A505-3AAA-BCE6-664D-876A721CA7B8}"/>
              </a:ext>
            </a:extLst>
          </p:cNvPr>
          <p:cNvSpPr txBox="1"/>
          <p:nvPr/>
        </p:nvSpPr>
        <p:spPr>
          <a:xfrm>
            <a:off x="2126848" y="316020"/>
            <a:ext cx="7938304"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نهج القيادة الخادمة: </a:t>
            </a:r>
          </a:p>
        </p:txBody>
      </p:sp>
      <p:sp>
        <p:nvSpPr>
          <p:cNvPr id="2" name="Rectangle 1">
            <a:extLst>
              <a:ext uri="{FF2B5EF4-FFF2-40B4-BE49-F238E27FC236}">
                <a16:creationId xmlns:a16="http://schemas.microsoft.com/office/drawing/2014/main" id="{D6B050AC-F9CC-9782-EBEE-3253945F8EAA}"/>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602656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72A45BC-30C6-E74A-4E20-F27C662BF95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5998A18-EFA2-87CD-2066-CBFF5826062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13479" y="2096071"/>
            <a:ext cx="10930828"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وتسهم القيادة الخادمة في رفع وتطوير مستوى العمل الإداري للقيادات الأكاديمية من خلال تحقيق عدد من النتائج الإيجابية منها :  </a:t>
            </a:r>
            <a:endParaRPr lang="en-US" sz="1600" b="1" dirty="0">
              <a:latin typeface="Alexandria" pitchFamily="2" charset="-78"/>
              <a:cs typeface="Alexandria" pitchFamily="2" charset="-78"/>
            </a:endParaRPr>
          </a:p>
          <a:p>
            <a:pPr marL="457200" lvl="0" indent="-457200" algn="r" rtl="1">
              <a:lnSpc>
                <a:spcPct val="150000"/>
              </a:lnSpc>
              <a:buFont typeface="+mj-lt"/>
              <a:buAutoNum type="arabicPeriod"/>
            </a:pPr>
            <a:r>
              <a:rPr lang="ar-SA" sz="1600" dirty="0">
                <a:latin typeface="Alexandria" pitchFamily="2" charset="-78"/>
                <a:cs typeface="Alexandria" pitchFamily="2" charset="-78"/>
              </a:rPr>
              <a:t>تقوم القيادة الخادمة على رفع مستوى التعاون والترابط وتبادل الأفكار والمعارف بين القيادات، وتشجيع ثقافة الحوار والقيادة وإنشاء بيئة آمنة وداعمة للابتكار وتبني أساليب إدارية جديدة،  وهذا يسهم في تحسين نوعية المخرجات وتطوير القدرات والمهارات الإدارية للقيادات الأكاديمية</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457200" lvl="0" indent="-457200" algn="r" rtl="1">
              <a:lnSpc>
                <a:spcPct val="150000"/>
              </a:lnSpc>
              <a:buFont typeface="+mj-lt"/>
              <a:buAutoNum type="arabicPeriod"/>
            </a:pPr>
            <a:r>
              <a:rPr lang="ar-SA" sz="1600" dirty="0">
                <a:latin typeface="Alexandria" pitchFamily="2" charset="-78"/>
                <a:cs typeface="Alexandria" pitchFamily="2" charset="-78"/>
              </a:rPr>
              <a:t>تضفي طابعًا إنسانيًا في العلاقة القائمة بين القائد ومن هم تحته مما يجعلهم أكثر انتماءً للجامعة</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تقوم فلسفة القيادة الخادمة على فكرة أن مهمة القائد هي خدمة أتباعه ومساعدتهم على إطلاق إمكاناتهم وإلهام الثقة لديهم، وتقديم المعلومات والموارد، وهي بذلك تختلف عن القيادة التقليدية، وتسهم في تعزيز مساهماتهم في تحقيق الأهداف الإدارية والتنظيمية الرئيسية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وهذه الفلسفة تعزز كل عضو من أعضاء الفريق على تقديم مساهماته وإبراز مهاراته وخبراته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8F66526-8ABF-9113-A15E-121A5091A9CB}"/>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3409267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BC3A569-844D-3392-6250-8DB999CA17E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3FB4D128-EE64-C3C1-6A5C-4EF5A94C91A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4926" y="2094724"/>
            <a:ext cx="10460182" cy="3746731"/>
          </a:xfrm>
          <a:prstGeom prst="rect">
            <a:avLst/>
          </a:prstGeom>
          <a:noFill/>
        </p:spPr>
        <p:txBody>
          <a:bodyPr wrap="square" rtlCol="0">
            <a:spAutoFit/>
          </a:bodyPr>
          <a:lstStyle/>
          <a:p>
            <a:pPr lvl="0" algn="just" rtl="1">
              <a:lnSpc>
                <a:spcPct val="150000"/>
              </a:lnSpc>
            </a:pPr>
            <a:r>
              <a:rPr lang="ar-JO" sz="1600" dirty="0">
                <a:cs typeface="Alexandria" pitchFamily="2" charset="-78"/>
              </a:rPr>
              <a:t>والتي </a:t>
            </a:r>
            <a:r>
              <a:rPr lang="ar-SA" sz="1600" dirty="0">
                <a:cs typeface="Alexandria" pitchFamily="2" charset="-78"/>
              </a:rPr>
              <a:t> تعتمد على أربعة معايير، وهي الدافع المُلهم والتحفيز الفكري والاعتبار الفردي والتأثير المثالي</a:t>
            </a:r>
            <a:r>
              <a:rPr lang="ar-JO" sz="1600" dirty="0">
                <a:cs typeface="Alexandria" pitchFamily="2" charset="-78"/>
              </a:rPr>
              <a:t>، </a:t>
            </a:r>
            <a:r>
              <a:rPr lang="ar-SA" sz="1600" dirty="0">
                <a:cs typeface="Alexandria" pitchFamily="2" charset="-78"/>
              </a:rPr>
              <a:t>فالدافع المُلهم هو تحفيز العمال من خلال المشاركة معهم</a:t>
            </a:r>
            <a:r>
              <a:rPr lang="ar-JO" sz="1600" dirty="0">
                <a:cs typeface="Alexandria" pitchFamily="2" charset="-78"/>
              </a:rPr>
              <a:t>، </a:t>
            </a:r>
            <a:r>
              <a:rPr lang="ar-SA" sz="1600" dirty="0">
                <a:cs typeface="Alexandria" pitchFamily="2" charset="-78"/>
              </a:rPr>
              <a:t>ويتطلب التحفيز الفكري فهم السلوكيات المختلفة التي يُظهرها </a:t>
            </a:r>
            <a:r>
              <a:rPr lang="ar-JO" sz="1600" dirty="0">
                <a:cs typeface="Alexandria" pitchFamily="2" charset="-78"/>
              </a:rPr>
              <a:t>العاملين</a:t>
            </a:r>
            <a:r>
              <a:rPr lang="ar-SA" sz="1600" dirty="0">
                <a:cs typeface="Alexandria" pitchFamily="2" charset="-78"/>
              </a:rPr>
              <a:t> لمديريهم، فمن خلال النظر إلى هذه السلوكيات يجب أن يكون القادة قادرين على فهم المشاكل التي يواجهها عمالهم وكيف يمكن القضاء عليها، أما الاعتبار الفردي في أسلوب القيادة هذا يعتمد على النظر في أداء جميع </a:t>
            </a:r>
            <a:r>
              <a:rPr lang="ar-JO" sz="1600" dirty="0">
                <a:cs typeface="Alexandria" pitchFamily="2" charset="-78"/>
              </a:rPr>
              <a:t>العاملين</a:t>
            </a:r>
            <a:r>
              <a:rPr lang="ar-SA" sz="1600" dirty="0">
                <a:cs typeface="Alexandria" pitchFamily="2" charset="-78"/>
              </a:rPr>
              <a:t> بشكل فردي وحل مشاكلهم من خلال الاهتمام الفردي بدلًا من الاهتمام الجماعي</a:t>
            </a:r>
            <a:r>
              <a:rPr lang="ar-JO" sz="1600" dirty="0">
                <a:cs typeface="Alexandria" pitchFamily="2" charset="-78"/>
              </a:rPr>
              <a:t>، </a:t>
            </a:r>
            <a:r>
              <a:rPr lang="ar-SA" sz="1600" dirty="0">
                <a:cs typeface="Alexandria" pitchFamily="2" charset="-78"/>
              </a:rPr>
              <a:t>بينما يتطلب التأثير المثالي أن يكون القادة بمثابة نموذج يُحتذى به لإتباعه، وتحفيزهم على القيام بمسؤولياتهم</a:t>
            </a:r>
            <a:endParaRPr lang="en-US" sz="1600" dirty="0">
              <a:cs typeface="Alexandria" pitchFamily="2" charset="-78"/>
            </a:endParaRPr>
          </a:p>
          <a:p>
            <a:pPr lvl="0" algn="just" rtl="1">
              <a:lnSpc>
                <a:spcPct val="150000"/>
              </a:lnSpc>
            </a:pPr>
            <a:endParaRPr lang="ar-SA" sz="1600" dirty="0">
              <a:cs typeface="Alexandria" pitchFamily="2" charset="-78"/>
            </a:endParaRPr>
          </a:p>
          <a:p>
            <a:pPr algn="just" rtl="1">
              <a:lnSpc>
                <a:spcPct val="150000"/>
              </a:lnSpc>
            </a:pPr>
            <a:r>
              <a:rPr lang="ar-SA" sz="1600" dirty="0">
                <a:cs typeface="Alexandria" pitchFamily="2" charset="-78"/>
              </a:rPr>
              <a:t>وأكد </a:t>
            </a:r>
            <a:r>
              <a:rPr lang="ar-JO" sz="1600" dirty="0">
                <a:cs typeface="Alexandria" pitchFamily="2" charset="-78"/>
              </a:rPr>
              <a:t>الباحثين </a:t>
            </a:r>
            <a:r>
              <a:rPr lang="ar-SA" sz="1600" dirty="0">
                <a:cs typeface="Alexandria" pitchFamily="2" charset="-78"/>
              </a:rPr>
              <a:t>أن القيادة التحويلية هي أسلوب</a:t>
            </a:r>
            <a:r>
              <a:rPr lang="ar-JO" sz="1600" dirty="0">
                <a:cs typeface="Alexandria" pitchFamily="2" charset="-78"/>
              </a:rPr>
              <a:t>ٌ</a:t>
            </a:r>
            <a:r>
              <a:rPr lang="ar-SA" sz="1600" dirty="0">
                <a:cs typeface="Alexandria" pitchFamily="2" charset="-78"/>
              </a:rPr>
              <a:t> يمكن للقائد من خلاله تحفيز وإلهام أتباعه لتحقيق جميع الأهداف التنظيمية، فهو يركز على التطوير المهني للموظفين ويحثهم أيضًا على بذل جهودٍ إضافية لتحقيق الأهداف. ويُحدث هذا النمط من القيادة تغييرات إيجابية في الموظفين ويشجعهم على رعاية أعضاء المجموعة.</a:t>
            </a:r>
            <a:endParaRPr lang="en-US" sz="1600" b="1" dirty="0"/>
          </a:p>
        </p:txBody>
      </p:sp>
      <p:sp>
        <p:nvSpPr>
          <p:cNvPr id="9" name="TextBox 8">
            <a:extLst>
              <a:ext uri="{FF2B5EF4-FFF2-40B4-BE49-F238E27FC236}">
                <a16:creationId xmlns:a16="http://schemas.microsoft.com/office/drawing/2014/main" id="{723067E3-BE26-3155-A97B-3C9852E6EE7D}"/>
              </a:ext>
            </a:extLst>
          </p:cNvPr>
          <p:cNvSpPr txBox="1"/>
          <p:nvPr/>
        </p:nvSpPr>
        <p:spPr>
          <a:xfrm>
            <a:off x="1866900" y="316020"/>
            <a:ext cx="8198252"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نهج </a:t>
            </a:r>
            <a:r>
              <a:rPr lang="ar-SA" dirty="0">
                <a:solidFill>
                  <a:schemeClr val="accent2"/>
                </a:solidFill>
                <a:latin typeface="Alexandria" pitchFamily="2" charset="-78"/>
                <a:ea typeface="Calibri"/>
                <a:cs typeface="Alexandria" pitchFamily="2" charset="-78"/>
                <a:sym typeface="Calibri"/>
              </a:rPr>
              <a:t>القيادة</a:t>
            </a:r>
            <a:r>
              <a:rPr lang="ar-SA" dirty="0">
                <a:solidFill>
                  <a:srgbClr val="00AEEF"/>
                </a:solidFill>
                <a:latin typeface="Alexandria" pitchFamily="2" charset="-78"/>
                <a:ea typeface="Calibri"/>
                <a:cs typeface="Alexandria" pitchFamily="2" charset="-78"/>
                <a:sym typeface="Calibri"/>
              </a:rPr>
              <a:t> </a:t>
            </a:r>
            <a:r>
              <a:rPr lang="ar-SA" dirty="0">
                <a:solidFill>
                  <a:schemeClr val="accent2"/>
                </a:solidFill>
                <a:latin typeface="Alexandria" pitchFamily="2" charset="-78"/>
                <a:ea typeface="Calibri"/>
                <a:cs typeface="Alexandria" pitchFamily="2" charset="-78"/>
                <a:sym typeface="Calibri"/>
              </a:rPr>
              <a:t>التحويلية: </a:t>
            </a:r>
          </a:p>
        </p:txBody>
      </p:sp>
      <p:sp>
        <p:nvSpPr>
          <p:cNvPr id="3" name="Rectangle 2">
            <a:extLst>
              <a:ext uri="{FF2B5EF4-FFF2-40B4-BE49-F238E27FC236}">
                <a16:creationId xmlns:a16="http://schemas.microsoft.com/office/drawing/2014/main" id="{F5742186-9219-A001-B2C3-F3B2581A176D}"/>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8155218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189E022-7C61-62AE-ED08-0F0BB5DAC62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85CFB96-6AED-65C1-B976-5409F11A9B1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4926" y="2464056"/>
            <a:ext cx="10460182" cy="3008068"/>
          </a:xfrm>
          <a:prstGeom prst="rect">
            <a:avLst/>
          </a:prstGeom>
          <a:noFill/>
        </p:spPr>
        <p:txBody>
          <a:bodyPr wrap="square" rtlCol="0">
            <a:spAutoFit/>
          </a:bodyPr>
          <a:lstStyle/>
          <a:p>
            <a:pPr lvl="0" algn="just" rtl="1">
              <a:lnSpc>
                <a:spcPct val="150000"/>
              </a:lnSpc>
            </a:pPr>
            <a:r>
              <a:rPr lang="ar-JO" sz="1600" dirty="0">
                <a:cs typeface="Alexandria" pitchFamily="2" charset="-78"/>
              </a:rPr>
              <a:t>إذ </a:t>
            </a:r>
            <a:r>
              <a:rPr lang="ar-SA" sz="1600" dirty="0">
                <a:cs typeface="Alexandria" pitchFamily="2" charset="-78"/>
              </a:rPr>
              <a:t>تستند المهارات القيادية للمديرين على التواصل والمتابعة، إتباع مبادئ القيادة التي تركز على تطوير ا</a:t>
            </a:r>
            <a:r>
              <a:rPr lang="ar-JO" sz="1600" dirty="0">
                <a:cs typeface="Alexandria" pitchFamily="2" charset="-78"/>
              </a:rPr>
              <a:t>لعاملين</a:t>
            </a:r>
            <a:r>
              <a:rPr lang="ar-SA" sz="1600" dirty="0">
                <a:cs typeface="Alexandria" pitchFamily="2" charset="-78"/>
              </a:rPr>
              <a:t> من خلال برامج التدريب،</a:t>
            </a:r>
            <a:r>
              <a:rPr lang="ar-JO" sz="1600" dirty="0">
                <a:cs typeface="Alexandria" pitchFamily="2" charset="-78"/>
              </a:rPr>
              <a:t> </a:t>
            </a:r>
            <a:r>
              <a:rPr lang="ar-SA" sz="1600" dirty="0">
                <a:cs typeface="Alexandria" pitchFamily="2" charset="-78"/>
              </a:rPr>
              <a:t>والدعم والمكافآت وبنفس القدر من الأهمية لكل من </a:t>
            </a:r>
            <a:r>
              <a:rPr lang="ar-JO" sz="1600" dirty="0">
                <a:cs typeface="Alexandria" pitchFamily="2" charset="-78"/>
              </a:rPr>
              <a:t>أعضاء الهيئة التدريسية</a:t>
            </a:r>
            <a:r>
              <a:rPr lang="ar-SA" sz="1600" dirty="0">
                <a:cs typeface="Alexandria" pitchFamily="2" charset="-78"/>
              </a:rPr>
              <a:t> وموظفي الإدارة،</a:t>
            </a:r>
            <a:r>
              <a:rPr lang="ar-JO" sz="1600" dirty="0">
                <a:cs typeface="Alexandria" pitchFamily="2" charset="-78"/>
              </a:rPr>
              <a:t> </a:t>
            </a:r>
            <a:r>
              <a:rPr lang="ar-SA" sz="1600" dirty="0">
                <a:cs typeface="Alexandria" pitchFamily="2" charset="-78"/>
              </a:rPr>
              <a:t>وبهذا تكون </a:t>
            </a:r>
            <a:r>
              <a:rPr lang="ar-JO" sz="1600" dirty="0">
                <a:cs typeface="Alexandria" pitchFamily="2" charset="-78"/>
              </a:rPr>
              <a:t>الجامعات </a:t>
            </a:r>
            <a:r>
              <a:rPr lang="ar-SA" sz="1600" dirty="0">
                <a:cs typeface="Alexandria" pitchFamily="2" charset="-78"/>
              </a:rPr>
              <a:t>مستعدة لتعديل أدائها من خلال العمل على تطوير </a:t>
            </a:r>
            <a:r>
              <a:rPr lang="ar-JO" sz="1600" dirty="0">
                <a:cs typeface="Alexandria" pitchFamily="2" charset="-78"/>
              </a:rPr>
              <a:t>أعضاء الهيئة التدريسية</a:t>
            </a:r>
            <a:r>
              <a:rPr lang="ar-SA" sz="1600" dirty="0">
                <a:cs typeface="Alexandria" pitchFamily="2" charset="-78"/>
              </a:rPr>
              <a:t> وإدارتها من خلال توفير الحوافز والدعم المادي والمعنوي لهم</a:t>
            </a:r>
            <a:r>
              <a:rPr lang="ar-JO" sz="1600" b="1" dirty="0">
                <a:cs typeface="Alexandria" pitchFamily="2" charset="-78"/>
              </a:rPr>
              <a:t>.</a:t>
            </a:r>
            <a:endParaRPr lang="en-US" sz="1600" b="1" dirty="0">
              <a:cs typeface="Alexandria" pitchFamily="2" charset="-78"/>
            </a:endParaRPr>
          </a:p>
          <a:p>
            <a:pPr lvl="0" algn="just" rtl="1">
              <a:lnSpc>
                <a:spcPct val="150000"/>
              </a:lnSpc>
            </a:pPr>
            <a:endParaRPr lang="ar-JO" sz="1600" b="1" dirty="0">
              <a:cs typeface="Alexandria" pitchFamily="2" charset="-78"/>
            </a:endParaRPr>
          </a:p>
          <a:p>
            <a:pPr lvl="0" algn="just" rtl="1">
              <a:lnSpc>
                <a:spcPct val="150000"/>
              </a:lnSpc>
            </a:pPr>
            <a:r>
              <a:rPr lang="ar-SA" sz="1600" dirty="0">
                <a:cs typeface="Alexandria" pitchFamily="2" charset="-78"/>
              </a:rPr>
              <a:t>فإذا كانت </a:t>
            </a:r>
            <a:r>
              <a:rPr lang="ar-JO" sz="1600" dirty="0">
                <a:cs typeface="Alexandria" pitchFamily="2" charset="-78"/>
              </a:rPr>
              <a:t>الجامعات </a:t>
            </a:r>
            <a:r>
              <a:rPr lang="ar-SA" sz="1600" dirty="0">
                <a:cs typeface="Alexandria" pitchFamily="2" charset="-78"/>
              </a:rPr>
              <a:t>تعمل على مكافأة إدارتها ومدرسيها، فسيصبح من الأسهل عليهم رفع مستوى التعليم العام، لأن المدرسين ليسوا قادرين بما يكفي للبقاء بنفس الحماس والتفاني ما لم تقُم الإدارة بتقييم أدائهم، والتأكد من تقييم </a:t>
            </a:r>
            <a:r>
              <a:rPr lang="ar-JO" sz="1600" dirty="0">
                <a:cs typeface="Alexandria" pitchFamily="2" charset="-78"/>
              </a:rPr>
              <a:t>أعضاء الهيئة التدريسية </a:t>
            </a:r>
            <a:r>
              <a:rPr lang="ar-SA" sz="1600" dirty="0">
                <a:cs typeface="Alexandria" pitchFamily="2" charset="-78"/>
              </a:rPr>
              <a:t>الكادحين وأعضاء فريق الإدارة بانتظام، ومكافأتهم على الأداء الجيد</a:t>
            </a:r>
            <a:r>
              <a:rPr lang="ar-JO" sz="1600" dirty="0">
                <a:cs typeface="Alexandria" pitchFamily="2" charset="-78"/>
              </a:rPr>
              <a:t>.</a:t>
            </a:r>
            <a:endParaRPr lang="en-US" sz="1600" b="1" dirty="0"/>
          </a:p>
        </p:txBody>
      </p:sp>
      <p:sp>
        <p:nvSpPr>
          <p:cNvPr id="8" name="TextBox 7">
            <a:extLst>
              <a:ext uri="{FF2B5EF4-FFF2-40B4-BE49-F238E27FC236}">
                <a16:creationId xmlns:a16="http://schemas.microsoft.com/office/drawing/2014/main" id="{C9E92E23-CFD5-7358-77B1-7303D8E6FA5C}"/>
              </a:ext>
            </a:extLst>
          </p:cNvPr>
          <p:cNvSpPr txBox="1"/>
          <p:nvPr/>
        </p:nvSpPr>
        <p:spPr>
          <a:xfrm>
            <a:off x="1866900" y="316020"/>
            <a:ext cx="8198252"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نهج </a:t>
            </a:r>
            <a:r>
              <a:rPr lang="ar-SA" dirty="0">
                <a:solidFill>
                  <a:schemeClr val="accent2"/>
                </a:solidFill>
                <a:latin typeface="Alexandria" pitchFamily="2" charset="-78"/>
                <a:ea typeface="Calibri"/>
                <a:cs typeface="Alexandria" pitchFamily="2" charset="-78"/>
                <a:sym typeface="Calibri"/>
              </a:rPr>
              <a:t>القيادة</a:t>
            </a:r>
            <a:r>
              <a:rPr lang="ar-SA" dirty="0">
                <a:solidFill>
                  <a:srgbClr val="00AEEF"/>
                </a:solidFill>
                <a:latin typeface="Alexandria" pitchFamily="2" charset="-78"/>
                <a:ea typeface="Calibri"/>
                <a:cs typeface="Alexandria" pitchFamily="2" charset="-78"/>
                <a:sym typeface="Calibri"/>
              </a:rPr>
              <a:t> </a:t>
            </a:r>
            <a:r>
              <a:rPr lang="ar-SA" dirty="0">
                <a:solidFill>
                  <a:schemeClr val="accent2"/>
                </a:solidFill>
                <a:latin typeface="Alexandria" pitchFamily="2" charset="-78"/>
                <a:ea typeface="Calibri"/>
                <a:cs typeface="Alexandria" pitchFamily="2" charset="-78"/>
                <a:sym typeface="Calibri"/>
              </a:rPr>
              <a:t>التعاونية: </a:t>
            </a:r>
          </a:p>
        </p:txBody>
      </p:sp>
      <p:sp>
        <p:nvSpPr>
          <p:cNvPr id="3" name="Rectangle 2">
            <a:extLst>
              <a:ext uri="{FF2B5EF4-FFF2-40B4-BE49-F238E27FC236}">
                <a16:creationId xmlns:a16="http://schemas.microsoft.com/office/drawing/2014/main" id="{7C6BAEC7-AE16-8731-1CEA-36C495FEC008}"/>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00296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3A445428-EF78-357F-EADB-5AE3211C9E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085A71E-49D7-8AE7-15D4-4AB8D17B44F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00905" y="2262696"/>
            <a:ext cx="10755976" cy="3374706"/>
          </a:xfrm>
          <a:prstGeom prst="rect">
            <a:avLst/>
          </a:prstGeom>
          <a:noFill/>
        </p:spPr>
        <p:txBody>
          <a:bodyPr wrap="square" rtlCol="0">
            <a:spAutoFit/>
          </a:bodyPr>
          <a:lstStyle/>
          <a:p>
            <a:pPr lvl="0" algn="just" rtl="1">
              <a:lnSpc>
                <a:spcPct val="150000"/>
              </a:lnSpc>
            </a:pPr>
            <a:r>
              <a:rPr lang="ar-JO" sz="1600" dirty="0">
                <a:latin typeface="Alexandria" pitchFamily="2" charset="-78"/>
                <a:cs typeface="Alexandria" pitchFamily="2" charset="-78"/>
              </a:rPr>
              <a:t>إذ </a:t>
            </a:r>
            <a:r>
              <a:rPr lang="ar-SA" sz="1600" dirty="0">
                <a:latin typeface="Alexandria" pitchFamily="2" charset="-78"/>
                <a:cs typeface="Alexandria" pitchFamily="2" charset="-78"/>
              </a:rPr>
              <a:t>تُركز القيادة بالحُب على الدور القيادي للقادة الأكاديميين، وكيفية رفع مستواهم في التخطيط والتنفيذ والتقويم واتخاذ القرارات، كما تُركز على البعد الاجتماعي والقيم الثقافية للمنظمات وأهميتها في صيانة رأس المال الاجتماعي</a:t>
            </a:r>
            <a:r>
              <a:rPr lang="ar-JO" sz="1600" dirty="0">
                <a:latin typeface="Alexandria" pitchFamily="2" charset="-78"/>
                <a:cs typeface="Alexandria" pitchFamily="2" charset="-78"/>
              </a:rPr>
              <a:t>.</a:t>
            </a:r>
            <a:endParaRPr lang="ar-EG" sz="1600" dirty="0">
              <a:latin typeface="Alexandria" pitchFamily="2" charset="-78"/>
              <a:cs typeface="Alexandria" pitchFamily="2" charset="-78"/>
            </a:endParaRPr>
          </a:p>
          <a:p>
            <a:pPr lvl="0" algn="just" rtl="1">
              <a:lnSpc>
                <a:spcPct val="150000"/>
              </a:lnSpc>
            </a:pPr>
            <a:endParaRPr lang="ar-JO" sz="1600" dirty="0">
              <a:latin typeface="Alexandria" pitchFamily="2" charset="-78"/>
              <a:cs typeface="Alexandria" pitchFamily="2" charset="-78"/>
            </a:endParaRPr>
          </a:p>
          <a:p>
            <a:pPr lvl="0" algn="just" rtl="1">
              <a:lnSpc>
                <a:spcPct val="150000"/>
              </a:lnSpc>
            </a:pPr>
            <a:r>
              <a:rPr lang="ar-JO" sz="1600" dirty="0">
                <a:latin typeface="Alexandria" pitchFamily="2" charset="-78"/>
                <a:cs typeface="Alexandria" pitchFamily="2" charset="-78"/>
              </a:rPr>
              <a:t>وقد قُسم أنواع الحُب في القيادة إلى خمسة أنواع رئيسيةٍ تتمثل في حُب المؤسسة، وحُب العاملين، وحُب العملاء، وحُب المجتمع المحيط بالمؤسسة، وحُب القائد لنفسه.</a:t>
            </a:r>
            <a:endParaRPr lang="ar-EG" sz="1600" dirty="0">
              <a:latin typeface="Alexandria" pitchFamily="2" charset="-78"/>
              <a:cs typeface="Alexandria" pitchFamily="2" charset="-78"/>
            </a:endParaRPr>
          </a:p>
          <a:p>
            <a:pPr lvl="0" algn="just" rtl="1">
              <a:lnSpc>
                <a:spcPct val="150000"/>
              </a:lnSpc>
            </a:pPr>
            <a:endParaRPr lang="en-US" sz="1600" b="1"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ف</a:t>
            </a:r>
            <a:r>
              <a:rPr lang="ar-SA" sz="1600" dirty="0">
                <a:latin typeface="Alexandria" pitchFamily="2" charset="-78"/>
                <a:cs typeface="Alexandria" pitchFamily="2" charset="-78"/>
              </a:rPr>
              <a:t>القيادة القائمة على الحُب المتبادل بين القادة الأكاديميين والأفراد العاملين هي المدخل السليم والصحيح لبناء منظمات متوازنة ومتكاملة ومرنة ذات مبادئ وأخلاق، فالحُب هو مركز المشاعر النبيلة، والأداة الرئيسة للفلسفة الجديدة القائمة على المبادئ والأخلاق.</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EBF884C-F199-F75E-83A4-F4D1228B27AB}"/>
              </a:ext>
            </a:extLst>
          </p:cNvPr>
          <p:cNvSpPr txBox="1"/>
          <p:nvPr/>
        </p:nvSpPr>
        <p:spPr>
          <a:xfrm>
            <a:off x="1866900" y="316020"/>
            <a:ext cx="8198252"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نهج </a:t>
            </a:r>
            <a:r>
              <a:rPr lang="ar-SA" dirty="0">
                <a:solidFill>
                  <a:schemeClr val="accent2"/>
                </a:solidFill>
                <a:latin typeface="Alexandria" pitchFamily="2" charset="-78"/>
                <a:ea typeface="Calibri"/>
                <a:cs typeface="Alexandria" pitchFamily="2" charset="-78"/>
                <a:sym typeface="Calibri"/>
              </a:rPr>
              <a:t>القيادة بالحُب: </a:t>
            </a:r>
          </a:p>
        </p:txBody>
      </p:sp>
      <p:sp>
        <p:nvSpPr>
          <p:cNvPr id="3" name="Rectangle 2">
            <a:extLst>
              <a:ext uri="{FF2B5EF4-FFF2-40B4-BE49-F238E27FC236}">
                <a16:creationId xmlns:a16="http://schemas.microsoft.com/office/drawing/2014/main" id="{07EA8FB6-8777-D7FC-798B-5B83912F009C}"/>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932583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F3FE696-8AE1-559D-6127-37F3FD73FBB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C7EAAD1-DFF5-2C9E-31DE-98FF0D6369D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790A8A66-060C-96EA-AE55-EFDDA21B69C3}"/>
              </a:ext>
            </a:extLst>
          </p:cNvPr>
          <p:cNvSpPr txBox="1"/>
          <p:nvPr/>
        </p:nvSpPr>
        <p:spPr>
          <a:xfrm>
            <a:off x="1514475" y="316020"/>
            <a:ext cx="8550677"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إخضاع مستوى الأداء الإداري للقادة الأكاديميين لعملية تقييم ومراجعة مستمرة: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20493" y="1885612"/>
            <a:ext cx="10716800" cy="4113370"/>
          </a:xfrm>
          <a:prstGeom prst="rect">
            <a:avLst/>
          </a:prstGeom>
          <a:noFill/>
        </p:spPr>
        <p:txBody>
          <a:bodyPr wrap="square" rtlCol="0">
            <a:spAutoFit/>
          </a:bodyPr>
          <a:lstStyle/>
          <a:p>
            <a:pPr lvl="0" algn="just" rtl="1">
              <a:lnSpc>
                <a:spcPct val="150000"/>
              </a:lnSpc>
            </a:pPr>
            <a:r>
              <a:rPr lang="ar-SA" sz="1600" dirty="0">
                <a:latin typeface="Alexandria" pitchFamily="2" charset="-78"/>
                <a:cs typeface="Alexandria" pitchFamily="2" charset="-78"/>
              </a:rPr>
              <a:t>إذ تعد عملية التقييم للأداء الوظيفي، ومنها الإداري ذات أهميةٍ بالغةٍ في النهوض بالعمل، وتطوير أداء الموارد البشرية فيه، وعلى جميع المستويات بدءًا من الإدارة العليا وانتهاءً</a:t>
            </a:r>
            <a:r>
              <a:rPr lang="ar-EG" sz="1600" dirty="0">
                <a:latin typeface="Alexandria" pitchFamily="2" charset="-78"/>
                <a:cs typeface="Alexandria" pitchFamily="2" charset="-78"/>
              </a:rPr>
              <a:t> </a:t>
            </a:r>
            <a:r>
              <a:rPr lang="ar-SA" sz="1600" dirty="0">
                <a:latin typeface="Alexandria" pitchFamily="2" charset="-78"/>
                <a:cs typeface="Alexandria" pitchFamily="2" charset="-78"/>
              </a:rPr>
              <a:t>بالعاملين في أقل المراكز الوظيفية، ويُعرف تقييم الأداء على أنه تحليل وتقييم أداء العاملين لعملهم ومسلكهم فيه، وقياس صلاحيتهم وكفاءتهم في النهوض بأعباء الوظائف الحالية التي يشغلونها وتحملهم لمسؤولياتهم، وإمكانية تقلدهم لمناصب ووظائف ذات مستوى أعلى</a:t>
            </a:r>
            <a:r>
              <a:rPr lang="ar-JO" sz="1600" dirty="0">
                <a:latin typeface="Alexandria" pitchFamily="2" charset="-78"/>
                <a:cs typeface="Alexandria" pitchFamily="2" charset="-78"/>
              </a:rPr>
              <a:t>.</a:t>
            </a:r>
            <a:endParaRPr lang="ar-EG" sz="1600" dirty="0">
              <a:latin typeface="Alexandria" pitchFamily="2" charset="-78"/>
              <a:cs typeface="Alexandria" pitchFamily="2" charset="-78"/>
            </a:endParaRPr>
          </a:p>
          <a:p>
            <a:pPr lvl="0" algn="just" rtl="1">
              <a:lnSpc>
                <a:spcPct val="150000"/>
              </a:lnSpc>
            </a:pPr>
            <a:endParaRPr lang="en-US"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ومما يجدر الإشارة إليه أن تقييم الأداء الإداري لا يُعد وسيلة تهدف فقط لصُنع القرارات المتعلقة بترقيات الموظفين وزيادة الأجور فقط بل تتعلق بأهداف وغايات تحفيزه لمزيدٍ من الجهود والتميز الإداري.فهو يُعد من أساسيات تطوير العمل الإداري، إذ تُؤخذ من خلال نتائج  تقيم الأداء الإداري قراراتُ الترفيع وعمليات النقل والاستثناءات والتدريب، ويتم من خلالها رصد نقاط القوة، ونقاط الضعف مما يرتقي بمستوى العمل الإداري للقادة الأكاديميين، وإظهار قدراتهم وتطويرها من خلال جو المنافسة الحميدة، وفي ضوء التحفيز التشجيعي لذوي الكفاءات والأداء المتميز والمحاسبة والمساءلة أو التدريب لأصحاب الأداء الضعيف فإن الأهداف ستتحقق</a:t>
            </a:r>
            <a:r>
              <a:rPr lang="ar-JO" sz="1600" dirty="0">
                <a:latin typeface="Alexandria" pitchFamily="2" charset="-78"/>
                <a:cs typeface="Alexandria" pitchFamily="2" charset="-78"/>
              </a:rPr>
              <a:t>.</a:t>
            </a:r>
            <a:endParaRPr lang="en-US" sz="1600" dirty="0">
              <a:solidFill>
                <a:srgbClr val="2D3956"/>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AB9BA2D2-4BDF-BD8A-5964-E463AF604924}"/>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304478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276226" y="1575915"/>
            <a:ext cx="378551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657225" y="1999384"/>
            <a:ext cx="11399508"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60095" y="2086546"/>
            <a:ext cx="11155679" cy="3744038"/>
          </a:xfrm>
          <a:prstGeom prst="rect">
            <a:avLst/>
          </a:prstGeom>
          <a:noFill/>
        </p:spPr>
        <p:txBody>
          <a:bodyPr wrap="square" rtlCol="0">
            <a:spAutoFit/>
          </a:bodyPr>
          <a:lstStyle/>
          <a:p>
            <a:pPr algn="just" rtl="1">
              <a:lnSpc>
                <a:spcPct val="150000"/>
              </a:lnSpc>
            </a:pPr>
            <a:r>
              <a:rPr lang="ar-JO" sz="1600" dirty="0">
                <a:latin typeface="Alexandria" pitchFamily="2" charset="-78"/>
                <a:cs typeface="Alexandria" pitchFamily="2" charset="-78"/>
              </a:rPr>
              <a:t>هناك </a:t>
            </a:r>
            <a:r>
              <a:rPr lang="ar-SA" sz="1600" dirty="0">
                <a:latin typeface="Alexandria" pitchFamily="2" charset="-78"/>
                <a:cs typeface="Alexandria" pitchFamily="2" charset="-78"/>
              </a:rPr>
              <a:t>خمسة أبعاد أساسية مترابطة لأداء القادة الأكاديميين بفعالية في التعليم العالي والتي تؤكد على أهمية العوامل الاجتماعية والسياقية والزمنية لتحقيق المشاركة في القيادة، وهي:</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الحاجة إلى القادة الفرديين والقادة الملهمين ومراعاة صفاتهم الشخصية وخبراتهم أو أصحاب الرؤية في أوقات التغيير</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أهمية الجوانب الاجتماعية لل</a:t>
            </a:r>
            <a:r>
              <a:rPr lang="ar-JO" sz="1600" dirty="0">
                <a:latin typeface="Alexandria" pitchFamily="2" charset="-78"/>
                <a:cs typeface="Alexandria" pitchFamily="2" charset="-78"/>
              </a:rPr>
              <a:t>جامعة</a:t>
            </a:r>
            <a:r>
              <a:rPr lang="ar-SA" sz="1600" dirty="0">
                <a:latin typeface="Alexandria" pitchFamily="2" charset="-78"/>
                <a:cs typeface="Alexandria" pitchFamily="2" charset="-78"/>
              </a:rPr>
              <a:t> تتضمن شبكات غير رسمية وشراكات وتحالفات وشعور مشترك بالهوية.</a:t>
            </a:r>
            <a:endParaRPr lang="en-US" sz="1600" b="1"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البيئة التنظيمية التي تحدث فيها القيادة، على سبيل المثال: كيفية إضفاء الطابع الرسمي على تخصيص الموارد والتمويل والتحكم فيها.</a:t>
            </a:r>
            <a:endParaRPr lang="en-US" sz="1600" b="1"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الطبيعة السياقية التي يتم فيها تسييس القيادة في التعليم العالي، وتخضع لضغوط خارجية.</a:t>
            </a:r>
            <a:endParaRPr lang="en-US" sz="1600" b="1"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الاحتياجات التنموية المستمرة والمتغيرة للأفراد والجماعات وال</a:t>
            </a:r>
            <a:r>
              <a:rPr lang="ar-JO" sz="1600" dirty="0">
                <a:latin typeface="Alexandria" pitchFamily="2" charset="-78"/>
                <a:cs typeface="Alexandria" pitchFamily="2" charset="-78"/>
              </a:rPr>
              <a:t>جامعات</a:t>
            </a:r>
            <a:r>
              <a:rPr lang="ar-SA" sz="1600" dirty="0">
                <a:latin typeface="Alexandria" pitchFamily="2" charset="-78"/>
                <a:cs typeface="Alexandria" pitchFamily="2" charset="-78"/>
              </a:rPr>
              <a:t>، وأن القيادة ليست وجهة للأفراد وا</a:t>
            </a:r>
            <a:r>
              <a:rPr lang="ar-JO" sz="1600" dirty="0">
                <a:latin typeface="Alexandria" pitchFamily="2" charset="-78"/>
                <a:cs typeface="Alexandria" pitchFamily="2" charset="-78"/>
              </a:rPr>
              <a:t>لجامعات</a:t>
            </a:r>
            <a:r>
              <a:rPr lang="ar-SA" sz="1600" dirty="0">
                <a:latin typeface="Alexandria" pitchFamily="2" charset="-78"/>
                <a:cs typeface="Alexandria" pitchFamily="2" charset="-78"/>
              </a:rPr>
              <a:t> بل هي رحلة مستمرة تتطلب التكيف والتحول والتغيير</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61E85F2D-874E-478B-8AA4-40A2C1F35F27}"/>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6635732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276226" y="1575915"/>
            <a:ext cx="378551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657225" y="1999384"/>
            <a:ext cx="11399508"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مستطيل 6">
            <a:extLst>
              <a:ext uri="{FF2B5EF4-FFF2-40B4-BE49-F238E27FC236}">
                <a16:creationId xmlns:a16="http://schemas.microsoft.com/office/drawing/2014/main" id="{F4DA77C2-2543-4E31-B774-8B6931A15591}"/>
              </a:ext>
            </a:extLst>
          </p:cNvPr>
          <p:cNvSpPr/>
          <p:nvPr/>
        </p:nvSpPr>
        <p:spPr>
          <a:xfrm>
            <a:off x="809624" y="2100267"/>
            <a:ext cx="11106150" cy="3744038"/>
          </a:xfrm>
          <a:prstGeom prst="rect">
            <a:avLst/>
          </a:prstGeom>
          <a:noFill/>
        </p:spPr>
        <p:txBody>
          <a:bodyPr wrap="square">
            <a:spAutoFit/>
          </a:bodyPr>
          <a:lstStyle/>
          <a:p>
            <a:pPr algn="r" rtl="1">
              <a:lnSpc>
                <a:spcPct val="150000"/>
              </a:lnSpc>
            </a:pPr>
            <a:r>
              <a:rPr lang="ar-SA" sz="1600" dirty="0">
                <a:latin typeface="Alexandria" pitchFamily="2" charset="-78"/>
                <a:cs typeface="Alexandria" pitchFamily="2" charset="-78"/>
              </a:rPr>
              <a:t>في ظل الحقائق العالمية الجديدة والفرص الوفيرة لمؤسسات التعليم العالي في جميع أنحاء العالم، يقدم تقرير مجلس التعليم الأمريكي (</a:t>
            </a:r>
            <a:r>
              <a:rPr lang="en-US" sz="1600" dirty="0">
                <a:latin typeface="Alexandria" pitchFamily="2" charset="-78"/>
                <a:cs typeface="Alexandria" pitchFamily="2" charset="-78"/>
              </a:rPr>
              <a:t>ACE</a:t>
            </a:r>
            <a:r>
              <a:rPr lang="ar-SA" sz="1600" dirty="0">
                <a:latin typeface="Alexandria" pitchFamily="2" charset="-78"/>
                <a:cs typeface="Alexandria" pitchFamily="2" charset="-78"/>
              </a:rPr>
              <a:t>) مجموعة من الأسس لتوجيه عمل القيادات الأكاديمية بشأن قيادة ومشاركة التعليم العالي العالمية في القرن الحادي والعشرين، وهي على النحو التالي: </a:t>
            </a:r>
            <a:endParaRPr lang="ar-EG"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تؤدي القيادة الأكاديمية دورا قياديا رئيسا وفنيا في معالجة قضايا التعليم العالي العالمية الحرجة بحيث يشمل: وضع مجموعة أساسية من القيم والمبادئ التوجيه جهود المشاركة العالمية لمؤسسات التعليم العالي والتي تركز على معايير الجودة والمبادئ التوجيهية الأخلاقية. وعقد ندوات ومؤتمرات لمناقشة قضايا التعليم العالي العالمية. </a:t>
            </a: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وتشجيع التعاون العالمي داخل مؤسسات التعليم العالي ومن خلال وظائفها للمساعدة في معالجة القضايا الرئيسية التي تتحدى البشرية من خلال أنشطة البحث والتطوير.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19FA3CE-970E-FF10-B8B9-4814992DF027}"/>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أسس قيادة ومشاركة التعليم العالي </a:t>
            </a:r>
          </a:p>
        </p:txBody>
      </p:sp>
      <p:sp>
        <p:nvSpPr>
          <p:cNvPr id="3" name="Rectangle 2">
            <a:extLst>
              <a:ext uri="{FF2B5EF4-FFF2-40B4-BE49-F238E27FC236}">
                <a16:creationId xmlns:a16="http://schemas.microsoft.com/office/drawing/2014/main" id="{0AB2C635-7FDD-FA8E-2459-C03A22B69BB2}"/>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0960537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276226" y="1575915"/>
            <a:ext cx="378551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657225" y="1999384"/>
            <a:ext cx="11399508"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9FA3CE-970E-FF10-B8B9-4814992DF027}"/>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أسس قيادة ومشاركة التعليم العالي </a:t>
            </a:r>
          </a:p>
        </p:txBody>
      </p:sp>
      <p:sp>
        <p:nvSpPr>
          <p:cNvPr id="4" name="مستطيل 6">
            <a:extLst>
              <a:ext uri="{FF2B5EF4-FFF2-40B4-BE49-F238E27FC236}">
                <a16:creationId xmlns:a16="http://schemas.microsoft.com/office/drawing/2014/main" id="{1B92DD3D-266C-22B7-0785-46869503E112}"/>
              </a:ext>
            </a:extLst>
          </p:cNvPr>
          <p:cNvSpPr/>
          <p:nvPr/>
        </p:nvSpPr>
        <p:spPr>
          <a:xfrm>
            <a:off x="657225" y="2214062"/>
            <a:ext cx="11106150" cy="3374706"/>
          </a:xfrm>
          <a:prstGeom prst="rect">
            <a:avLst/>
          </a:prstGeom>
          <a:noFill/>
        </p:spPr>
        <p:txBody>
          <a:bodyPr wrap="square">
            <a:spAutoFit/>
          </a:bodyPr>
          <a:lstStyle/>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تقوم القيادة الأكاديمية بتوسيع محفظة الدعوة إلى المشاركة والاضطلاع بدورها في معالجة القضايا الوطنية والدولية التي تؤثر على المشاركة العالمية للتعليم العالي، وخاصة التغلب على العوائق التي تحول دون التعاون العالمي المؤسسي. ومساعدة المؤسسات على التعبير عن فوائد المشاركة الدولية لأصحاب المصلحة من المؤسسات والمجتمع المحلي. </a:t>
            </a:r>
            <a:endParaRPr lang="ar-EG"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تساعد القيادة الأكاديمية في جمع البيانات والمعلومات والتواصل بين أفضل الممارسات والابتكارات ونماذج المشاركة العالمية، واستخلاص الدروس منها واجراء البحوث والتحليلات حول الموارد العملية التي تساعد الكليات والجامعات على تحقيق أهدافها الاستراتيجية، وحول الاتجاهات العالمية والملامح المحدثة من البلدان الرئيسية للمناخ العام لشراكات التعليم العالي.</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8DA7C0C3-5195-0714-C78D-8EB04AD99ECC}"/>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40962742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276226" y="1575915"/>
            <a:ext cx="378551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657225" y="1999384"/>
            <a:ext cx="11399508"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9FA3CE-970E-FF10-B8B9-4814992DF027}"/>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أسس قيادة ومشاركة التعليم العالي </a:t>
            </a:r>
          </a:p>
        </p:txBody>
      </p:sp>
      <p:sp>
        <p:nvSpPr>
          <p:cNvPr id="9" name="مستطيل 6">
            <a:extLst>
              <a:ext uri="{FF2B5EF4-FFF2-40B4-BE49-F238E27FC236}">
                <a16:creationId xmlns:a16="http://schemas.microsoft.com/office/drawing/2014/main" id="{F4DA77C2-2543-4E31-B774-8B6931A15591}"/>
              </a:ext>
            </a:extLst>
          </p:cNvPr>
          <p:cNvSpPr/>
          <p:nvPr/>
        </p:nvSpPr>
        <p:spPr>
          <a:xfrm>
            <a:off x="803904" y="2303622"/>
            <a:ext cx="11106150" cy="3374706"/>
          </a:xfrm>
          <a:prstGeom prst="rect">
            <a:avLst/>
          </a:prstGeom>
          <a:noFill/>
        </p:spPr>
        <p:txBody>
          <a:bodyPr wrap="square">
            <a:spAutoFit/>
          </a:bodyPr>
          <a:lstStyle/>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تقدم القيادة الأكاديمية الخدمات التأسيسية والاستشارات المتخصصة والتوجيهات للمؤسسات المهتمة بتوسيع أو توضيح جهودها الدولية وفي الساحة العالمية، ومساعدتها على إقامة علاقات مع المؤسسات في الخارج ومع برامج مماثلة للتدويل، وتنظيم ورش عمل وندوات عبر الإنترنت تعرض فيها تجارب مؤسسات معينة في عمليات تدويل التعليم.</a:t>
            </a:r>
            <a:endParaRPr lang="ar-EG"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تعمل القيادة الأكاديمية على تعميق العلاقات الدولية والتواصل للوصول إلى مؤسسات التعليم العالي العالمية لتدويل برامجها وخدماتها، من حيث تطوير الاتفاقيات الرسمية والتعاون منظمات التعليم العالي الأخرى في العالم، وتوسيع برامج تطوير القيادة العالمية من خلال البرمجة التعاونية لتشمل المشاركين في مؤسسات في الخارج وقادة التعليم العالي الدولي وتعزيز شراكات دولية تركز على التكنولوجيا ومجالات تعزيز التواصل، وبناء القدرات التكنولوجية المؤسسية للتعليم العالي، واستخدام التكنولوجيا في الفصول الدراسية.</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E785FEE8-7A2D-401A-43B0-DB299685607E}"/>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20175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0" y="1911798"/>
            <a:ext cx="3785512" cy="415562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140959" y="1999384"/>
            <a:ext cx="11915774"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9FA3CE-970E-FF10-B8B9-4814992DF027}"/>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معوقات تطبيق القيادة التربوية</a:t>
            </a:r>
          </a:p>
        </p:txBody>
      </p:sp>
      <p:sp>
        <p:nvSpPr>
          <p:cNvPr id="3" name="TextBox 2">
            <a:extLst>
              <a:ext uri="{FF2B5EF4-FFF2-40B4-BE49-F238E27FC236}">
                <a16:creationId xmlns:a16="http://schemas.microsoft.com/office/drawing/2014/main" id="{7AF87A28-DD8E-4143-A0B3-327F35218D03}"/>
              </a:ext>
            </a:extLst>
          </p:cNvPr>
          <p:cNvSpPr txBox="1"/>
          <p:nvPr/>
        </p:nvSpPr>
        <p:spPr>
          <a:xfrm>
            <a:off x="66675" y="2096081"/>
            <a:ext cx="11915774" cy="3610668"/>
          </a:xfrm>
          <a:prstGeom prst="rect">
            <a:avLst/>
          </a:prstGeom>
          <a:noFill/>
        </p:spPr>
        <p:txBody>
          <a:bodyPr wrap="square" rtlCol="0">
            <a:spAutoFit/>
          </a:bodyPr>
          <a:lstStyle/>
          <a:p>
            <a:pPr marL="457200" indent="-457200" algn="r" rtl="1">
              <a:lnSpc>
                <a:spcPct val="150000"/>
              </a:lnSpc>
              <a:buFont typeface="+mj-lt"/>
              <a:buAutoNum type="arabicPeriod"/>
            </a:pPr>
            <a:r>
              <a:rPr lang="ar-SA" sz="1400" dirty="0">
                <a:latin typeface="Alexandria" pitchFamily="2" charset="-78"/>
                <a:cs typeface="Alexandria" pitchFamily="2" charset="-78"/>
              </a:rPr>
              <a:t>  اختيار القيادات الإدارية التي تغيب عنها المصداقية، والتي تسعى إلى استغلال مناصبها لصالحها، وهمها الاحتفاظ بمواقعها الإدارية والاستمرار في المنصب الإداري باتباع كل الأساليب على حساب رؤية ورسالة ا</a:t>
            </a:r>
            <a:r>
              <a:rPr lang="ar-JO" sz="1400" dirty="0">
                <a:latin typeface="Alexandria" pitchFamily="2" charset="-78"/>
                <a:cs typeface="Alexandria" pitchFamily="2" charset="-78"/>
              </a:rPr>
              <a:t>لجامعة</a:t>
            </a:r>
            <a:r>
              <a:rPr lang="ar-SA" sz="1400" dirty="0">
                <a:latin typeface="Alexandria" pitchFamily="2" charset="-78"/>
                <a:cs typeface="Alexandria" pitchFamily="2" charset="-78"/>
              </a:rPr>
              <a:t> وأفرادها، فيتم إخفاء السلبيات والتركيز على الإيجابيات والمبالغة فيها من خلال تجميل صورة القيادات أمام المجتمع وأمام الإدارة العليا بغرض الاستمرار في المنصب الإداري.</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اختفاء الحقائق عن القيادة، وانشغال القيادة بالقيادة الورقية التقليدية الروتينية وانفصالها عن مكان العمل بقضاء معظم الوقت في المكاتب وانشغالهم بأمورهم الخاصة.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انتشار ظاهرة العنف الإداري ليصبح الخوف ثقافة سائدة في بيئة العمل، وبالتأكيد فإن الخوف سيؤدي إلى التضليل بالحقائق وهما وجهان لعملة واحدة، وكما يتم اتباع أساليب عدوانية كمحاولة النيل من القيادات السابقة بتضخيم وتهويل بعض السلبيات والتجاوزات الإدارية البسيطة.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عدم جدية العمل ونقص المعلومات ونمو مراكز القوى وتغليب المصلحة الخاصة على المصلحة العامة.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الاعتماد بصفة مطلقة على العامل الشخصي في تقييم إعداد الإحصائيات والتقارير وتقييم العمل.</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JO" sz="1400" dirty="0">
                <a:latin typeface="Alexandria" pitchFamily="2" charset="-78"/>
                <a:cs typeface="Alexandria" pitchFamily="2" charset="-78"/>
              </a:rPr>
              <a:t>قلة </a:t>
            </a:r>
            <a:r>
              <a:rPr lang="ar-SA" sz="1400" dirty="0">
                <a:latin typeface="Alexandria" pitchFamily="2" charset="-78"/>
                <a:cs typeface="Alexandria" pitchFamily="2" charset="-78"/>
              </a:rPr>
              <a:t>الموارد: اتخاذ قرار البدء في تطبيق أسلوب </a:t>
            </a:r>
            <a:r>
              <a:rPr lang="ar-JO" sz="1400" dirty="0">
                <a:latin typeface="Alexandria" pitchFamily="2" charset="-78"/>
                <a:cs typeface="Alexandria" pitchFamily="2" charset="-78"/>
              </a:rPr>
              <a:t>القيادة </a:t>
            </a:r>
            <a:r>
              <a:rPr lang="ar-SA" sz="1400" dirty="0">
                <a:latin typeface="Alexandria" pitchFamily="2" charset="-78"/>
                <a:cs typeface="Alexandria" pitchFamily="2" charset="-78"/>
              </a:rPr>
              <a:t>من قبل المنظومة الجامعية يتطلب منها تحديد التكاليف المطلوبة والوقت اللازم لتطبيق هذا الأسلوب، فإذا لم تكن قادرة على تخصيص جزء من الميزانية لبدء تطبيق القيادة فيعتبر هذا سبب ومعوق لتبني المنظمة لأسلوب القيادة.</a:t>
            </a:r>
            <a:endParaRPr lang="en-US" sz="1400" dirty="0">
              <a:latin typeface="Alexandria" pitchFamily="2" charset="-78"/>
              <a:cs typeface="Alexandria" pitchFamily="2" charset="-78"/>
            </a:endParaRPr>
          </a:p>
        </p:txBody>
      </p:sp>
      <p:sp>
        <p:nvSpPr>
          <p:cNvPr id="4" name="Rectangle 3">
            <a:extLst>
              <a:ext uri="{FF2B5EF4-FFF2-40B4-BE49-F238E27FC236}">
                <a16:creationId xmlns:a16="http://schemas.microsoft.com/office/drawing/2014/main" id="{30582EF6-D6CD-EAB6-E8CA-37926365A5B6}"/>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2684708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46D99B8-D6D0-8C49-BCFC-DA040A3B6D4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6205F06-CFA7-3960-0103-EAC9384DA2F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1" y="2066052"/>
            <a:ext cx="6248708" cy="3744038"/>
          </a:xfrm>
          <a:prstGeom prst="rect">
            <a:avLst/>
          </a:prstGeom>
          <a:noFill/>
        </p:spPr>
        <p:txBody>
          <a:bodyPr wrap="square" rtlCol="0">
            <a:spAutoFit/>
          </a:bodyPr>
          <a:lstStyle/>
          <a:p>
            <a:pPr algn="just" rtl="1">
              <a:lnSpc>
                <a:spcPct val="150000"/>
              </a:lnSpc>
            </a:pPr>
            <a:r>
              <a:rPr lang="ar-SA" sz="1600" b="1" dirty="0">
                <a:solidFill>
                  <a:srgbClr val="00AEEF"/>
                </a:solidFill>
                <a:latin typeface="Alexandria" pitchFamily="2" charset="-78"/>
                <a:cs typeface="Alexandria" pitchFamily="2" charset="-78"/>
              </a:rPr>
              <a:t>التحديات التنظيمية: </a:t>
            </a:r>
            <a:endParaRPr lang="ar-EG" sz="1600" b="1" dirty="0">
              <a:solidFill>
                <a:srgbClr val="00AEEF"/>
              </a:solidFill>
              <a:latin typeface="Alexandria" pitchFamily="2" charset="-78"/>
              <a:cs typeface="Alexandria" pitchFamily="2" charset="-78"/>
            </a:endParaRPr>
          </a:p>
          <a:p>
            <a:pPr algn="just" rtl="1">
              <a:lnSpc>
                <a:spcPct val="150000"/>
              </a:lnSpc>
            </a:pPr>
            <a:endParaRPr lang="ar-JO" sz="1600" b="1" dirty="0">
              <a:solidFill>
                <a:srgbClr val="00AEEF"/>
              </a:solidFill>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ويقصد بها كافة العوامل المتعلقة بالتنظيم الإداري التي قد تكون سببا معوقا للقيادات الأكاديمية في تحقيق أهداف القسم أو الكلية أو الجامعة ، وقد تضمنت عدم وضوح الرؤية التنظيمية، تداخل الاختصاصات بين الأقسام، محدودية الصلاحيات المركزية في اتخاذ القرارات، ضعف مستوى المشاركة رسم الخطط الإستراتيجية نقص الحوافز المادية والمعنوية، قصور في التنظيم الإداري للأقسام، ضعف التغذية الراجعة حول أداء القيادات ضعف تمثيل القيادات في اللجان والمجالس في اتساع نطاق الإشراف . </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F4D4B7F-E0FF-25C7-2452-F484F5DA5BE2}"/>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pic>
        <p:nvPicPr>
          <p:cNvPr id="27" name="Picture 26" descr="A group of people standing around a table&#10;&#10;Description automatically generated">
            <a:extLst>
              <a:ext uri="{FF2B5EF4-FFF2-40B4-BE49-F238E27FC236}">
                <a16:creationId xmlns:a16="http://schemas.microsoft.com/office/drawing/2014/main" id="{41E0326F-04F3-F745-3032-4789CB9D2E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8583" y="2483289"/>
            <a:ext cx="5144786" cy="3429000"/>
          </a:xfrm>
          <a:prstGeom prst="rect">
            <a:avLst/>
          </a:prstGeom>
        </p:spPr>
      </p:pic>
      <p:sp>
        <p:nvSpPr>
          <p:cNvPr id="2" name="Rectangle 1">
            <a:extLst>
              <a:ext uri="{FF2B5EF4-FFF2-40B4-BE49-F238E27FC236}">
                <a16:creationId xmlns:a16="http://schemas.microsoft.com/office/drawing/2014/main" id="{1843D529-40BA-C193-5761-9A4F51136F1B}"/>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990268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46D99B8-D6D0-8C49-BCFC-DA040A3B6D43}"/>
              </a:ext>
            </a:extLst>
          </p:cNvPr>
          <p:cNvSpPr/>
          <p:nvPr/>
        </p:nvSpPr>
        <p:spPr>
          <a:xfrm>
            <a:off x="456892" y="1423243"/>
            <a:ext cx="4128422" cy="50061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6205F06-CFA7-3960-0103-EAC9384DA2F4}"/>
              </a:ext>
            </a:extLst>
          </p:cNvPr>
          <p:cNvSpPr/>
          <p:nvPr/>
        </p:nvSpPr>
        <p:spPr>
          <a:xfrm>
            <a:off x="882003" y="1611215"/>
            <a:ext cx="11155680" cy="4651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DF4D4B7F-E0FF-25C7-2452-F484F5DA5BE2}"/>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sp>
        <p:nvSpPr>
          <p:cNvPr id="3" name="مستطيل 2"/>
          <p:cNvSpPr/>
          <p:nvPr/>
        </p:nvSpPr>
        <p:spPr>
          <a:xfrm>
            <a:off x="4480236" y="1697961"/>
            <a:ext cx="7412066" cy="4477508"/>
          </a:xfrm>
          <a:prstGeom prst="rect">
            <a:avLst/>
          </a:prstGeom>
          <a:noFill/>
        </p:spPr>
        <p:txBody>
          <a:bodyPr wrap="square">
            <a:spAutoFit/>
          </a:bodyPr>
          <a:lstStyle/>
          <a:p>
            <a:pPr algn="just" rtl="1">
              <a:lnSpc>
                <a:spcPct val="150000"/>
              </a:lnSpc>
            </a:pPr>
            <a:r>
              <a:rPr lang="ar-SA" sz="1600" b="1" dirty="0">
                <a:solidFill>
                  <a:srgbClr val="00AEEF"/>
                </a:solidFill>
                <a:cs typeface="Alexandria" pitchFamily="2" charset="-78"/>
              </a:rPr>
              <a:t>تحديات نقص التمكين</a:t>
            </a:r>
            <a:r>
              <a:rPr lang="ar-EG" sz="1600" b="1" dirty="0">
                <a:solidFill>
                  <a:srgbClr val="00AEEF"/>
                </a:solidFill>
                <a:cs typeface="Alexandria" pitchFamily="2" charset="-78"/>
              </a:rPr>
              <a:t>:</a:t>
            </a:r>
            <a:endParaRPr lang="en-US" sz="1600" b="1" dirty="0">
              <a:solidFill>
                <a:srgbClr val="00AEEF"/>
              </a:solidFill>
              <a:cs typeface="Alexandria" pitchFamily="2" charset="-78"/>
            </a:endParaRPr>
          </a:p>
          <a:p>
            <a:pPr algn="just" rtl="1">
              <a:lnSpc>
                <a:spcPct val="150000"/>
              </a:lnSpc>
            </a:pPr>
            <a:endParaRPr lang="ar-EG" sz="1600" dirty="0">
              <a:solidFill>
                <a:srgbClr val="00AEEF"/>
              </a:solidFill>
              <a:cs typeface="Alexandria" pitchFamily="2" charset="-78"/>
            </a:endParaRPr>
          </a:p>
          <a:p>
            <a:pPr algn="just" rtl="1">
              <a:lnSpc>
                <a:spcPct val="150000"/>
              </a:lnSpc>
            </a:pPr>
            <a:r>
              <a:rPr lang="ar-SA" sz="1450" dirty="0">
                <a:cs typeface="Alexandria" pitchFamily="2" charset="-78"/>
              </a:rPr>
              <a:t>ويقصد بها كافة العوامل أو المعوقات التي تحد من قدرة القيادة الأكاديمية في التأثير، واتخاذ قرارات سليمة، وإحداث التغيير المطلوب لتحقيق النجاح والتميز في أداء مهمتها ودورها بصفته</a:t>
            </a:r>
            <a:r>
              <a:rPr lang="ar-JO" sz="1450" dirty="0">
                <a:cs typeface="Alexandria" pitchFamily="2" charset="-78"/>
              </a:rPr>
              <a:t> </a:t>
            </a:r>
            <a:r>
              <a:rPr lang="ar-SA" sz="1450" dirty="0">
                <a:cs typeface="Alexandria" pitchFamily="2" charset="-78"/>
              </a:rPr>
              <a:t>قائ</a:t>
            </a:r>
            <a:r>
              <a:rPr lang="ar-JO" sz="1450" dirty="0">
                <a:cs typeface="Alexandria" pitchFamily="2" charset="-78"/>
              </a:rPr>
              <a:t>د</a:t>
            </a:r>
            <a:r>
              <a:rPr lang="ar-SA" sz="1450" dirty="0">
                <a:cs typeface="Alexandria" pitchFamily="2" charset="-78"/>
              </a:rPr>
              <a:t> وبالرجوع إلى ادبيات التمكين فقد تم رصد مجموعة من المقومات التي تساعد على تحقيق التمكين، ومن أهمها: التمكين من خلال إعطاء وتوفير المعلومات التي تساعد على اتخاذ القرارات، والتمكين من خلال المعرفة والتمكين من خلال التنمية والتدعيم الذاتي للأفراد والتمكين من خلال منح الصلاحيات والتمكين من خلال المكافآت. وتم تحديد معوقات نقص التمكين في العوامل التالية : </a:t>
            </a:r>
            <a:r>
              <a:rPr lang="ar-SA" sz="1450" dirty="0">
                <a:solidFill>
                  <a:srgbClr val="00AEEF"/>
                </a:solidFill>
                <a:cs typeface="Alexandria" pitchFamily="2" charset="-78"/>
              </a:rPr>
              <a:t>( عدم توافر برامج لتأهيل وإعداد القيادات الأكاديمية، وضعف المهارات الإدارية الضرورية لممارسة الدور القيادي، ونقص الخبرة الإدارية لدى القيادات الأكاديمية، ونقص المعلومات اللازمة لاتخاذ القرارات، وقلة الدراية بالأنظمة واللوائح التي تحكم العمل ، ومحدودية الفرص المتاحة لاكتساب الخبرات المتنوعة داخل وخارج المنظمة ومحدودية الفرص المتاحة للتدريب). </a:t>
            </a:r>
            <a:endParaRPr lang="en-US" sz="1450" dirty="0">
              <a:solidFill>
                <a:srgbClr val="00AEEF"/>
              </a:solidFill>
            </a:endParaRPr>
          </a:p>
        </p:txBody>
      </p:sp>
      <p:pic>
        <p:nvPicPr>
          <p:cNvPr id="4" name="Graphic 3">
            <a:extLst>
              <a:ext uri="{FF2B5EF4-FFF2-40B4-BE49-F238E27FC236}">
                <a16:creationId xmlns:a16="http://schemas.microsoft.com/office/drawing/2014/main" id="{55D6F4A0-C47D-226D-62CE-1B6847D27AA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7081" y="2847975"/>
            <a:ext cx="3068044" cy="2586782"/>
          </a:xfrm>
          <a:prstGeom prst="rect">
            <a:avLst/>
          </a:prstGeom>
        </p:spPr>
      </p:pic>
      <p:sp>
        <p:nvSpPr>
          <p:cNvPr id="2" name="Rectangle 1">
            <a:extLst>
              <a:ext uri="{FF2B5EF4-FFF2-40B4-BE49-F238E27FC236}">
                <a16:creationId xmlns:a16="http://schemas.microsoft.com/office/drawing/2014/main" id="{07A21517-F055-CC83-C48A-6338C4D6904B}"/>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924452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46D99B8-D6D0-8C49-BCFC-DA040A3B6D4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6205F06-CFA7-3960-0103-EAC9384DA2F4}"/>
              </a:ext>
            </a:extLst>
          </p:cNvPr>
          <p:cNvSpPr/>
          <p:nvPr/>
        </p:nvSpPr>
        <p:spPr>
          <a:xfrm>
            <a:off x="901053" y="1833090"/>
            <a:ext cx="1115568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1" y="2066052"/>
            <a:ext cx="6248708" cy="789319"/>
          </a:xfrm>
          <a:prstGeom prst="rect">
            <a:avLst/>
          </a:prstGeom>
          <a:noFill/>
        </p:spPr>
        <p:txBody>
          <a:bodyPr wrap="square" rtlCol="0">
            <a:spAutoFit/>
          </a:bodyPr>
          <a:lstStyle/>
          <a:p>
            <a:pPr algn="just" rtl="1">
              <a:lnSpc>
                <a:spcPct val="150000"/>
              </a:lnSpc>
            </a:pPr>
            <a:r>
              <a:rPr lang="ar-SA" sz="1600" b="1" dirty="0">
                <a:solidFill>
                  <a:srgbClr val="00AEEF"/>
                </a:solidFill>
                <a:latin typeface="Alexandria" pitchFamily="2" charset="-78"/>
                <a:cs typeface="Alexandria" pitchFamily="2" charset="-78"/>
              </a:rPr>
              <a:t>التحديات الثقافية</a:t>
            </a:r>
          </a:p>
          <a:p>
            <a:pPr algn="just" rtl="1">
              <a:lnSpc>
                <a:spcPct val="150000"/>
              </a:lnSpc>
            </a:pPr>
            <a:endParaRPr lang="ar-JO" sz="1600" b="1" dirty="0">
              <a:solidFill>
                <a:srgbClr val="00AEEF"/>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DF4D4B7F-E0FF-25C7-2452-F484F5DA5BE2}"/>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sp>
        <p:nvSpPr>
          <p:cNvPr id="2" name="TextBox 1">
            <a:extLst>
              <a:ext uri="{FF2B5EF4-FFF2-40B4-BE49-F238E27FC236}">
                <a16:creationId xmlns:a16="http://schemas.microsoft.com/office/drawing/2014/main" id="{6083F8E2-699C-9C01-0329-7C9299434C08}"/>
              </a:ext>
            </a:extLst>
          </p:cNvPr>
          <p:cNvSpPr txBox="1"/>
          <p:nvPr/>
        </p:nvSpPr>
        <p:spPr>
          <a:xfrm>
            <a:off x="990600" y="2568538"/>
            <a:ext cx="10797677" cy="2974597"/>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ويقصد بها مجموعة المفاهيم والمعتقدات الثقافية السائدة </a:t>
            </a:r>
            <a:r>
              <a:rPr lang="ar-JO" sz="1600" dirty="0">
                <a:latin typeface="Alexandria" pitchFamily="2" charset="-78"/>
                <a:cs typeface="Alexandria" pitchFamily="2" charset="-78"/>
              </a:rPr>
              <a:t>ومثال ذلك التحديات </a:t>
            </a:r>
            <a:r>
              <a:rPr lang="ar-SA" sz="1600" dirty="0">
                <a:latin typeface="Alexandria" pitchFamily="2" charset="-78"/>
                <a:cs typeface="Alexandria" pitchFamily="2" charset="-78"/>
              </a:rPr>
              <a:t>المتعلقة بالنظر للمرأة بصفتها قائدة، سواء لدى الزملاء من الرجال أو من مرؤوساتها وزميلاتها من النساء، والتي قد تكون عائقا أمام ممارستها دورها القيادي بفعالية، فبالرغم من تنامي الدور القيادي للمرأة في المجتمع إلا أن هناك نظرة تقليدية وممارسات مجتمعية تحول بين المرأة وبين التقدم الوظيفي، ومنها ارتباط الكفاءة الإدارية بالرجل والتشكيك في كفاءة القلة من النساء التي تصل إلى المواقع القيادية، وأن هناك اتجاهات سلبية حيال تولى المرأة المناصب القيادية التي يعتقد أنها تتطلب صفات لا تملكها المرأة كالحزم والقسوة والالتزام والدافعية.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DA771E03-6E78-5610-DB44-14327AF0D3CA}"/>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9038834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7DB8E6C-6B77-26D1-EA80-E69ECEFE5A7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55DFC7E-54E5-5407-A9D7-13151E1B283D}"/>
              </a:ext>
            </a:extLst>
          </p:cNvPr>
          <p:cNvSpPr/>
          <p:nvPr/>
        </p:nvSpPr>
        <p:spPr>
          <a:xfrm>
            <a:off x="901053" y="1833090"/>
            <a:ext cx="1115568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78982A1-09AD-DCBA-6AEE-6B4F1E13FD9E}"/>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33475" y="1911405"/>
            <a:ext cx="10601633" cy="4113370"/>
          </a:xfrm>
          <a:prstGeom prst="rect">
            <a:avLst/>
          </a:prstGeom>
          <a:noFill/>
        </p:spPr>
        <p:txBody>
          <a:bodyPr wrap="square" rtlCol="0">
            <a:spAutoFit/>
          </a:bodyPr>
          <a:lstStyle/>
          <a:p>
            <a:pPr algn="just" rtl="1">
              <a:lnSpc>
                <a:spcPct val="150000"/>
              </a:lnSpc>
            </a:pPr>
            <a:r>
              <a:rPr lang="ar-SA" sz="1600" b="1" dirty="0">
                <a:solidFill>
                  <a:srgbClr val="00AEEF"/>
                </a:solidFill>
                <a:latin typeface="Alexandria" pitchFamily="2" charset="-78"/>
                <a:cs typeface="Alexandria" pitchFamily="2" charset="-78"/>
              </a:rPr>
              <a:t>التحديات الذاتية </a:t>
            </a:r>
            <a:endParaRPr lang="ar-EG" sz="1600" b="1" dirty="0">
              <a:solidFill>
                <a:srgbClr val="00AEEF"/>
              </a:solidFill>
              <a:latin typeface="Alexandria" pitchFamily="2" charset="-78"/>
              <a:cs typeface="Alexandria" pitchFamily="2" charset="-78"/>
            </a:endParaRPr>
          </a:p>
          <a:p>
            <a:pPr algn="just" rtl="1">
              <a:lnSpc>
                <a:spcPct val="150000"/>
              </a:lnSpc>
            </a:pPr>
            <a:endParaRPr lang="ar-JO"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وتتضمن كافة العوامل والخصائص الشخصية ذات التأثير السلبي على ممارسة القائد الأكاديمي دوره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القيادي بنجاح. وقد أشارت بعض الدراسات إلى أن ال</a:t>
            </a:r>
            <a:r>
              <a:rPr lang="ar-JO" sz="1600" dirty="0">
                <a:latin typeface="Alexandria" pitchFamily="2" charset="-78"/>
                <a:cs typeface="Alexandria" pitchFamily="2" charset="-78"/>
              </a:rPr>
              <a:t>فرد قد</a:t>
            </a:r>
            <a:r>
              <a:rPr lang="ar-SA" sz="1600" dirty="0">
                <a:latin typeface="Alexandria" pitchFamily="2" charset="-78"/>
                <a:cs typeface="Alexandria" pitchFamily="2" charset="-78"/>
              </a:rPr>
              <a:t> </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خضع لتنشئة اجتماعية وتربوية وضغوط اجتماعية قد تمنع تكوين القيم والاتجاهات المناسبة للعمل الإداري ولا تساعد على بناء الثقة بالنفس لديه، مما يحد من فعالية بعض </a:t>
            </a:r>
            <a:r>
              <a:rPr lang="ar-JO" sz="1600" dirty="0">
                <a:latin typeface="Alexandria" pitchFamily="2" charset="-78"/>
                <a:cs typeface="Alexandria" pitchFamily="2" charset="-78"/>
              </a:rPr>
              <a:t>الأفراد</a:t>
            </a:r>
            <a:r>
              <a:rPr lang="ar-SA" sz="1600" dirty="0">
                <a:latin typeface="Alexandria" pitchFamily="2" charset="-78"/>
                <a:cs typeface="Alexandria" pitchFamily="2" charset="-78"/>
              </a:rPr>
              <a:t> في المواقع القيادية.</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وتحددت التحديات الذاتية بالتالي: (ضعف الثقة بالذات والتخوف من تحمل المسؤولية، وصعوبة الموازنة بين المسؤوليات المهنية والالتزامات الأسرية. والشعور بالعزلة في المنصب القيادي، والنواحي الصحية والجسمية التي تؤثر على فعالية الدور القيادي، والشعور بالضغط النفسي والتوتر الصعوبة الموازنة بين احتياجات المرؤوس</a:t>
            </a:r>
            <a:r>
              <a:rPr lang="ar-JO" sz="1600" dirty="0">
                <a:latin typeface="Alexandria" pitchFamily="2" charset="-78"/>
                <a:cs typeface="Alexandria" pitchFamily="2" charset="-78"/>
              </a:rPr>
              <a:t>ين</a:t>
            </a:r>
            <a:r>
              <a:rPr lang="ar-SA" sz="1600" dirty="0">
                <a:latin typeface="Alexandria" pitchFamily="2" charset="-78"/>
                <a:cs typeface="Alexandria" pitchFamily="2" charset="-78"/>
              </a:rPr>
              <a:t> وأهداف التنظيم. وصعوبة السفر إذا اقتضت ظروف العمل ذلك). </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3B4B4D2E-255B-F7B0-2A4B-90A327F87B27}"/>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2258360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7DB8E6C-6B77-26D1-EA80-E69ECEFE5A7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55DFC7E-54E5-5407-A9D7-13151E1B283D}"/>
              </a:ext>
            </a:extLst>
          </p:cNvPr>
          <p:cNvSpPr/>
          <p:nvPr/>
        </p:nvSpPr>
        <p:spPr>
          <a:xfrm>
            <a:off x="901053" y="1833090"/>
            <a:ext cx="1115568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78982A1-09AD-DCBA-6AEE-6B4F1E13FD9E}"/>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972175" y="1911405"/>
            <a:ext cx="5762933" cy="3374706"/>
          </a:xfrm>
          <a:prstGeom prst="rect">
            <a:avLst/>
          </a:prstGeom>
          <a:noFill/>
        </p:spPr>
        <p:txBody>
          <a:bodyPr wrap="square" rtlCol="0">
            <a:spAutoFit/>
          </a:bodyPr>
          <a:lstStyle/>
          <a:p>
            <a:pPr algn="just" rtl="1">
              <a:lnSpc>
                <a:spcPct val="150000"/>
              </a:lnSpc>
            </a:pPr>
            <a:r>
              <a:rPr lang="ar-SA" sz="1600" b="1" dirty="0">
                <a:solidFill>
                  <a:srgbClr val="00AEEF"/>
                </a:solidFill>
                <a:latin typeface="Alexandria" pitchFamily="2" charset="-78"/>
                <a:cs typeface="Alexandria" pitchFamily="2" charset="-78"/>
              </a:rPr>
              <a:t>التحديات المادية والتقنية </a:t>
            </a:r>
          </a:p>
          <a:p>
            <a:pPr algn="just" rtl="1">
              <a:lnSpc>
                <a:spcPct val="150000"/>
              </a:lnSpc>
            </a:pPr>
            <a:endParaRPr lang="ar-JO"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وتشير إلى مجموعة المعوقات المرتبطة ببيئة العمل المادية والتجهيزات التقنية، التي قد تحد من قدرة القائد على تحقيق الأهداف المناط بها. ومن أبرز التحديات نقص الموارد المالية المتاحة، ومحدودية الصلاحيات المالية الممنوحة، وعدم ملاءمة المباني المخصصة، وعدم ملاءمة التجهيزات المادية والتقنية المتوافرة، وضعف التدريب على استخدام التقنيات المتوافرة مما يقلل من الاستفادة منها.</a:t>
            </a:r>
          </a:p>
        </p:txBody>
      </p:sp>
      <p:pic>
        <p:nvPicPr>
          <p:cNvPr id="3" name="Graphic 2">
            <a:extLst>
              <a:ext uri="{FF2B5EF4-FFF2-40B4-BE49-F238E27FC236}">
                <a16:creationId xmlns:a16="http://schemas.microsoft.com/office/drawing/2014/main" id="{2764823F-C907-B10A-ED81-C57C1C0C065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83979" y="2026399"/>
            <a:ext cx="3985278" cy="3985278"/>
          </a:xfrm>
          <a:prstGeom prst="rect">
            <a:avLst/>
          </a:prstGeom>
        </p:spPr>
      </p:pic>
      <p:sp>
        <p:nvSpPr>
          <p:cNvPr id="2" name="Rectangle 1">
            <a:extLst>
              <a:ext uri="{FF2B5EF4-FFF2-40B4-BE49-F238E27FC236}">
                <a16:creationId xmlns:a16="http://schemas.microsoft.com/office/drawing/2014/main" id="{4072700A-0373-CE8A-536D-48FDC7D12271}"/>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1845507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7DB8E6C-6B77-26D1-EA80-E69ECEFE5A7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55DFC7E-54E5-5407-A9D7-13151E1B283D}"/>
              </a:ext>
            </a:extLst>
          </p:cNvPr>
          <p:cNvSpPr/>
          <p:nvPr/>
        </p:nvSpPr>
        <p:spPr>
          <a:xfrm>
            <a:off x="901053" y="1833090"/>
            <a:ext cx="1115568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78982A1-09AD-DCBA-6AEE-6B4F1E13FD9E}"/>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 name="مستطيل 6">
            <a:extLst>
              <a:ext uri="{FF2B5EF4-FFF2-40B4-BE49-F238E27FC236}">
                <a16:creationId xmlns:a16="http://schemas.microsoft.com/office/drawing/2014/main" id="{F3A028BC-691D-A311-0876-BAA8B825C856}"/>
              </a:ext>
            </a:extLst>
          </p:cNvPr>
          <p:cNvSpPr/>
          <p:nvPr/>
        </p:nvSpPr>
        <p:spPr>
          <a:xfrm>
            <a:off x="1106639" y="2145672"/>
            <a:ext cx="10744508" cy="3746731"/>
          </a:xfrm>
          <a:prstGeom prst="rect">
            <a:avLst/>
          </a:prstGeom>
          <a:noFill/>
        </p:spPr>
        <p:txBody>
          <a:bodyPr wrap="square">
            <a:spAutoFit/>
          </a:bodyPr>
          <a:lstStyle/>
          <a:p>
            <a:pPr algn="just" rtl="1">
              <a:lnSpc>
                <a:spcPct val="150000"/>
              </a:lnSpc>
            </a:pPr>
            <a:r>
              <a:rPr lang="ar-JO" sz="1600" dirty="0">
                <a:cs typeface="Alexandria" pitchFamily="2" charset="-78"/>
              </a:rPr>
              <a:t>إن القيادات الجامعية تعد عاملًا حاسمًا في تحقيق جودة أداء الجامعة لوظائفها المختلفة؛ إذ أنها تقوم بتهيئة المناخ وتوفير البيئة الأساسية اللازمة لتحقيق الأهداف الجامعية، وتُسهم بدرجة كبيرة في كفاءة إدارة الجامعات وفعاليتها، وفي نموها وتطورها وفي تحقيق الآمال المعقودة عليها وما ينتظره المجتمع منها، كما أن دور القيادات الجامعية لا ينحصر على إدارة شؤون الجامعة فحسب، بل يتعداهلتغيير الأنظمة المحيطة بالعملية التَّعليمية، ومن جهة أُخرى تحتاج الأهداف الطموحة إلى قيادة طموحة ومبدعة قادرة على مواجهة المشكلات وتلافي العقبات، وأن تعمل تحت ضغوط العمل التي تواجهها.</a:t>
            </a:r>
            <a:endParaRPr lang="en-US" sz="1600" dirty="0">
              <a:cs typeface="Alexandria" pitchFamily="2" charset="-78"/>
            </a:endParaRPr>
          </a:p>
          <a:p>
            <a:pPr algn="just" rtl="1">
              <a:lnSpc>
                <a:spcPct val="150000"/>
              </a:lnSpc>
            </a:pPr>
            <a:endParaRPr lang="ar-JO" sz="1600" dirty="0">
              <a:cs typeface="Alexandria" pitchFamily="2" charset="-78"/>
            </a:endParaRPr>
          </a:p>
          <a:p>
            <a:pPr algn="just" rtl="1">
              <a:lnSpc>
                <a:spcPct val="150000"/>
              </a:lnSpc>
            </a:pPr>
            <a:r>
              <a:rPr lang="ar-JO" sz="1600" dirty="0">
                <a:cs typeface="Alexandria" pitchFamily="2" charset="-78"/>
              </a:rPr>
              <a:t>كما </a:t>
            </a:r>
            <a:r>
              <a:rPr lang="ar-SA" sz="1600" dirty="0">
                <a:cs typeface="Alexandria" pitchFamily="2" charset="-78"/>
              </a:rPr>
              <a:t>أن القيادة والإدارة الفعالة للجامعات مسألةٌ حاسمةٌ بالنسبة لواضعي السياسات والقادة أنفسهم وموظفي الجامعة، ومن المفترض أن القيادة الأكثر فعالية تحدث من خلال تطوير القادة الفرديين، وأن القيادة الفعالة تعمل على تحسين الفعالية الاجتماعية والتشغيلية.</a:t>
            </a:r>
            <a:endParaRPr lang="en-US" sz="1600" dirty="0"/>
          </a:p>
        </p:txBody>
      </p:sp>
      <p:sp>
        <p:nvSpPr>
          <p:cNvPr id="3" name="Rectangle 2">
            <a:extLst>
              <a:ext uri="{FF2B5EF4-FFF2-40B4-BE49-F238E27FC236}">
                <a16:creationId xmlns:a16="http://schemas.microsoft.com/office/drawing/2014/main" id="{24B16DF2-31DF-F200-6594-A7BA5D962403}"/>
              </a:ext>
            </a:extLst>
          </p:cNvPr>
          <p:cNvSpPr/>
          <p:nvPr/>
        </p:nvSpPr>
        <p:spPr>
          <a:xfrm>
            <a:off x="0" y="6381549"/>
            <a:ext cx="12191999" cy="4042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4665464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CAB0F6-B398-4240-8004-CC54883134A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481AB183-951F-4A38-B2DC-AEE27B50B507}">
  <ds:schemaRefs>
    <ds:schemaRef ds:uri="http://schemas.microsoft.com/sharepoint/v3/contenttype/forms"/>
  </ds:schemaRefs>
</ds:datastoreItem>
</file>

<file path=customXml/itemProps3.xml><?xml version="1.0" encoding="utf-8"?>
<ds:datastoreItem xmlns:ds="http://schemas.openxmlformats.org/officeDocument/2006/customXml" ds:itemID="{C6CB196F-7464-4072-BB9A-6CBE1AB614A6}"/>
</file>

<file path=docProps/app.xml><?xml version="1.0" encoding="utf-8"?>
<Properties xmlns="http://schemas.openxmlformats.org/officeDocument/2006/extended-properties" xmlns:vt="http://schemas.openxmlformats.org/officeDocument/2006/docPropsVTypes">
  <TotalTime>8098</TotalTime>
  <Words>4492</Words>
  <Application>Microsoft Office PowerPoint</Application>
  <PresentationFormat>Widescreen</PresentationFormat>
  <Paragraphs>199</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Alexandria Black</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AlaaEldmrat</cp:lastModifiedBy>
  <cp:revision>330</cp:revision>
  <dcterms:created xsi:type="dcterms:W3CDTF">2023-04-29T09:08:23Z</dcterms:created>
  <dcterms:modified xsi:type="dcterms:W3CDTF">2026-03-13T11:48:07Z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