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5"/>
  </p:notesMasterIdLst>
  <p:sldIdLst>
    <p:sldId id="303" r:id="rId5"/>
    <p:sldId id="276" r:id="rId6"/>
    <p:sldId id="496" r:id="rId7"/>
    <p:sldId id="497" r:id="rId8"/>
    <p:sldId id="498" r:id="rId9"/>
    <p:sldId id="499" r:id="rId10"/>
    <p:sldId id="500" r:id="rId11"/>
    <p:sldId id="501" r:id="rId12"/>
    <p:sldId id="502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6"/>
            <p14:sldId id="497"/>
            <p14:sldId id="498"/>
            <p14:sldId id="499"/>
            <p14:sldId id="500"/>
            <p14:sldId id="501"/>
            <p14:sldId id="50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63180" y="2737584"/>
            <a:ext cx="53383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CCNA-Introduction to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Networks v7.0 (ITN)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19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CCNA V7.0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Agenda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2748" y="2199338"/>
            <a:ext cx="10541000" cy="1440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4820" marR="0" lvl="0" indent="-452755" defTabSz="914400" eaLnBrk="1" fontAlgn="auto" latinLnBrk="0" hangingPunct="1">
              <a:lnSpc>
                <a:spcPts val="3625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465455" algn="l"/>
              </a:tabLst>
              <a:defRPr/>
            </a:pPr>
            <a:r>
              <a:rPr kumimoji="0" lang="en-US" sz="2800" b="0" i="0" u="none" strike="noStrike" kern="0" cap="none" spc="-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Certification</a:t>
            </a:r>
            <a:r>
              <a:rPr kumimoji="0" lang="en-US" sz="2800" b="0" i="0" u="none" strike="noStrike" kern="0" cap="none" spc="-4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Exam</a:t>
            </a:r>
            <a:r>
              <a:rPr kumimoji="0" lang="en-US" sz="2800" b="0" i="0" u="none" strike="noStrike" kern="0" cap="none" spc="-3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-1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Changes</a:t>
            </a:r>
          </a:p>
          <a:p>
            <a:pPr marL="464820" marR="0" lvl="0" indent="-452755" defTabSz="914400" eaLnBrk="1" fontAlgn="auto" latinLnBrk="0" hangingPunct="1">
              <a:lnSpc>
                <a:spcPts val="35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465455" algn="l"/>
              </a:tabLst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Netacad</a:t>
            </a:r>
            <a:r>
              <a:rPr kumimoji="0" lang="en-US" sz="2800" b="0" i="0" u="none" strike="noStrike" kern="0" cap="none" spc="-7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Course</a:t>
            </a:r>
            <a:r>
              <a:rPr kumimoji="0" lang="en-US" sz="2800" b="0" i="0" u="none" strike="noStrike" kern="0" cap="none" spc="-5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-1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Changes</a:t>
            </a:r>
          </a:p>
          <a:p>
            <a:pPr marL="457200" marR="0" lvl="0" indent="-445134" defTabSz="914400" eaLnBrk="1" fontAlgn="auto" latinLnBrk="0" hangingPunct="1">
              <a:lnSpc>
                <a:spcPts val="3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457834" algn="l"/>
              </a:tabLst>
              <a:defRPr/>
            </a:pPr>
            <a:r>
              <a:rPr kumimoji="0" lang="en-US" sz="2800" b="0" i="0" u="none" strike="noStrike" kern="0" cap="none" spc="-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Transition</a:t>
            </a:r>
            <a:r>
              <a:rPr kumimoji="0" lang="en-US" sz="2800" b="0" i="0" u="none" strike="noStrike" kern="0" cap="none" spc="-114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to</a:t>
            </a:r>
            <a:r>
              <a:rPr kumimoji="0" lang="en-US" sz="2800" b="0" i="0" u="none" strike="noStrike" kern="0" cap="none" spc="-15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The</a:t>
            </a:r>
            <a:r>
              <a:rPr kumimoji="0" lang="en-US" sz="2800" b="0" i="0" u="none" strike="noStrike" kern="0" cap="none" spc="-114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Version</a:t>
            </a:r>
            <a:r>
              <a:rPr kumimoji="0" lang="en-US" sz="2800" b="0" i="0" u="none" strike="noStrike" kern="0" cap="none" spc="-105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003B55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7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3B55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6E68E-EE0A-141E-96A5-55B61408B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394724-65C8-F29B-9F8C-533F897D6C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DC20B-A664-DBDC-9790-E121AB8C5859}"/>
              </a:ext>
            </a:extLst>
          </p:cNvPr>
          <p:cNvSpPr txBox="1"/>
          <p:nvPr/>
        </p:nvSpPr>
        <p:spPr>
          <a:xfrm>
            <a:off x="2513150" y="1019069"/>
            <a:ext cx="637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CCNA Certification is Changing?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1198B9-E7A2-ADED-BF45-D8B08C85CA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D54559-340B-B6E7-853C-D54AE2ADD1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49F0D5-9E4C-E29A-411A-6E791C6A71A6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4" name="object 8">
            <a:extLst>
              <a:ext uri="{FF2B5EF4-FFF2-40B4-BE49-F238E27FC236}">
                <a16:creationId xmlns:a16="http://schemas.microsoft.com/office/drawing/2014/main" id="{29E9F618-34BF-4DB4-799D-797824395E76}"/>
              </a:ext>
            </a:extLst>
          </p:cNvPr>
          <p:cNvSpPr/>
          <p:nvPr/>
        </p:nvSpPr>
        <p:spPr>
          <a:xfrm>
            <a:off x="5575594" y="2674862"/>
            <a:ext cx="1074420" cy="303530"/>
          </a:xfrm>
          <a:custGeom>
            <a:avLst/>
            <a:gdLst/>
            <a:ahLst/>
            <a:cxnLst/>
            <a:rect l="l" t="t" r="r" b="b"/>
            <a:pathLst>
              <a:path w="1074420" h="303530">
                <a:moveTo>
                  <a:pt x="923036" y="0"/>
                </a:moveTo>
                <a:lnTo>
                  <a:pt x="923036" y="75818"/>
                </a:lnTo>
                <a:lnTo>
                  <a:pt x="0" y="75818"/>
                </a:lnTo>
                <a:lnTo>
                  <a:pt x="0" y="227329"/>
                </a:lnTo>
                <a:lnTo>
                  <a:pt x="923036" y="227329"/>
                </a:lnTo>
                <a:lnTo>
                  <a:pt x="923036" y="303021"/>
                </a:lnTo>
                <a:lnTo>
                  <a:pt x="1074039" y="151511"/>
                </a:lnTo>
                <a:lnTo>
                  <a:pt x="923036" y="0"/>
                </a:lnTo>
                <a:close/>
              </a:path>
            </a:pathLst>
          </a:custGeom>
          <a:solidFill>
            <a:srgbClr val="36A3D6"/>
          </a:solidFill>
        </p:spPr>
        <p:txBody>
          <a:bodyPr wrap="square" lIns="0" tIns="0" rIns="0" bIns="0" rtlCol="0"/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134D0-F367-F884-9CD1-9F0F9EF0EB60}"/>
              </a:ext>
            </a:extLst>
          </p:cNvPr>
          <p:cNvSpPr txBox="1"/>
          <p:nvPr/>
        </p:nvSpPr>
        <p:spPr>
          <a:xfrm>
            <a:off x="1363579" y="2294021"/>
            <a:ext cx="4154906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r>
              <a:rPr lang="en-US" sz="6000" spc="-15" dirty="0">
                <a:solidFill>
                  <a:srgbClr val="00BBEB"/>
                </a:solidFill>
                <a:latin typeface="Arial"/>
                <a:cs typeface="Arial"/>
              </a:rPr>
              <a:t>200-125</a:t>
            </a:r>
            <a:endParaRPr lang="en-US" sz="6000" dirty="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3390"/>
              </a:spcBef>
              <a:buSzPct val="80000"/>
              <a:buChar char="•"/>
              <a:tabLst>
                <a:tab pos="18542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10</a:t>
            </a:r>
            <a:r>
              <a:rPr lang="en-US" sz="240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lang="en-US" sz="2400" spc="-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15" dirty="0">
                <a:solidFill>
                  <a:srgbClr val="282828"/>
                </a:solidFill>
                <a:latin typeface="Arial"/>
                <a:cs typeface="Arial"/>
              </a:rPr>
              <a:t>Certifications</a:t>
            </a:r>
            <a:endParaRPr lang="en-US" sz="2400" dirty="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1000"/>
              </a:spcBef>
              <a:buSzPct val="80000"/>
              <a:buChar char="•"/>
              <a:tabLst>
                <a:tab pos="18542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r>
              <a:rPr lang="en-US" sz="24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lang="en-US" sz="24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lang="en-US" sz="24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5" dirty="0">
                <a:solidFill>
                  <a:srgbClr val="282828"/>
                </a:solidFill>
                <a:latin typeface="Arial"/>
                <a:cs typeface="Arial"/>
              </a:rPr>
              <a:t>Prerequisite</a:t>
            </a:r>
            <a:r>
              <a:rPr lang="en-US" sz="24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for</a:t>
            </a:r>
            <a:r>
              <a:rPr lang="en-US" sz="2400" spc="-20" dirty="0">
                <a:solidFill>
                  <a:srgbClr val="282828"/>
                </a:solidFill>
                <a:latin typeface="Arial"/>
                <a:cs typeface="Arial"/>
              </a:rPr>
              <a:t> some</a:t>
            </a:r>
            <a:endParaRPr lang="en-US" sz="2400" dirty="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1010"/>
              </a:spcBef>
              <a:buSzPct val="80000"/>
              <a:buChar char="•"/>
              <a:tabLst>
                <a:tab pos="18542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ICN</a:t>
            </a:r>
            <a:r>
              <a:rPr lang="en-US" sz="2400" spc="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1</a:t>
            </a:r>
            <a:r>
              <a:rPr lang="en-US" sz="2400" spc="5" dirty="0">
                <a:solidFill>
                  <a:srgbClr val="282828"/>
                </a:solidFill>
                <a:latin typeface="Arial"/>
                <a:cs typeface="Arial"/>
              </a:rPr>
              <a:t>+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ICN</a:t>
            </a:r>
            <a:r>
              <a:rPr lang="en-US" sz="2400" spc="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2</a:t>
            </a:r>
            <a:r>
              <a:rPr lang="en-US" sz="24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=</a:t>
            </a:r>
            <a:r>
              <a:rPr lang="en-US" sz="24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5" dirty="0">
                <a:solidFill>
                  <a:srgbClr val="282828"/>
                </a:solidFill>
                <a:latin typeface="Arial"/>
                <a:cs typeface="Arial"/>
              </a:rPr>
              <a:t>CCN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lang="en-US" sz="240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20" dirty="0">
                <a:solidFill>
                  <a:srgbClr val="282828"/>
                </a:solidFill>
                <a:latin typeface="Arial"/>
                <a:cs typeface="Arial"/>
              </a:rPr>
              <a:t>RS</a:t>
            </a:r>
            <a:endParaRPr lang="en-US" sz="1800" dirty="0"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CEEDEA-A7F8-6962-2900-377EBB67B310}"/>
              </a:ext>
            </a:extLst>
          </p:cNvPr>
          <p:cNvSpPr txBox="1"/>
          <p:nvPr/>
        </p:nvSpPr>
        <p:spPr>
          <a:xfrm>
            <a:off x="7178844" y="2366212"/>
            <a:ext cx="3400926" cy="3198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20" dirty="0">
                <a:solidFill>
                  <a:srgbClr val="00BBEB"/>
                </a:solidFill>
                <a:latin typeface="Arial"/>
                <a:cs typeface="Arial"/>
              </a:rPr>
              <a:t>200-301</a:t>
            </a:r>
            <a:endParaRPr lang="en-US" sz="6000" dirty="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3390"/>
              </a:spcBef>
              <a:buSzPct val="80000"/>
              <a:buChar char="•"/>
              <a:tabLst>
                <a:tab pos="22987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lang="en-US" sz="24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15" dirty="0">
                <a:solidFill>
                  <a:srgbClr val="282828"/>
                </a:solidFill>
                <a:latin typeface="Arial"/>
                <a:cs typeface="Arial"/>
              </a:rPr>
              <a:t>Prerequisites</a:t>
            </a:r>
            <a:endParaRPr lang="en-US" sz="2400" dirty="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1000"/>
              </a:spcBef>
              <a:buSzPct val="80000"/>
              <a:buChar char="•"/>
              <a:tabLst>
                <a:tab pos="22987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lang="en-US" sz="24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1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endParaRPr lang="en-US" sz="2400" dirty="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1010"/>
              </a:spcBef>
              <a:buSzPct val="80000"/>
              <a:buChar char="•"/>
              <a:tabLst>
                <a:tab pos="229870" algn="l"/>
              </a:tabLst>
            </a:pP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lang="en-US" sz="24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rgbClr val="282828"/>
                </a:solidFill>
                <a:latin typeface="Arial"/>
                <a:cs typeface="Arial"/>
              </a:rPr>
              <a:t>2</a:t>
            </a:r>
            <a:r>
              <a:rPr lang="en-US" sz="240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5" dirty="0">
                <a:solidFill>
                  <a:srgbClr val="282828"/>
                </a:solidFill>
                <a:latin typeface="Arial"/>
                <a:cs typeface="Arial"/>
              </a:rPr>
              <a:t>exams</a:t>
            </a:r>
            <a:r>
              <a:rPr lang="en-US" sz="24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lang="en-US" sz="2400" spc="-10" dirty="0">
                <a:solidFill>
                  <a:srgbClr val="282828"/>
                </a:solidFill>
                <a:latin typeface="Arial"/>
                <a:cs typeface="Arial"/>
              </a:rPr>
              <a:t>scheme</a:t>
            </a:r>
            <a:endParaRPr lang="en-US" sz="2400" dirty="0">
              <a:latin typeface="Arial"/>
              <a:cs typeface="Arial"/>
            </a:endParaRPr>
          </a:p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6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917D0-FF3B-AF2E-C624-4A53953BE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E39030-3062-7E26-3510-D924A32D7E9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EC8CA7-6318-1BFB-A213-C444E1BFC7CC}"/>
              </a:ext>
            </a:extLst>
          </p:cNvPr>
          <p:cNvSpPr txBox="1"/>
          <p:nvPr/>
        </p:nvSpPr>
        <p:spPr>
          <a:xfrm>
            <a:off x="2513150" y="1019069"/>
            <a:ext cx="637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 Blueprint Composition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753CDA-D1B5-93D5-B721-E517640D52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ABED2A-3E43-855B-22CB-6DD807BCD3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D8DB90-1A61-90CF-2AEE-051FE84891C8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73B202-9541-76F8-5D51-5031C7B6CA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464" b="13145"/>
          <a:stretch/>
        </p:blipFill>
        <p:spPr>
          <a:xfrm>
            <a:off x="850231" y="2128386"/>
            <a:ext cx="10395285" cy="382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1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EA2DD2-CA4E-97F0-97F7-3BF095D1D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B605B6-37C7-CBA3-67B1-8E82809BDD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B3B7DB-D674-CAEC-F26A-3E1BCB16B8DD}"/>
              </a:ext>
            </a:extLst>
          </p:cNvPr>
          <p:cNvSpPr txBox="1"/>
          <p:nvPr/>
        </p:nvSpPr>
        <p:spPr>
          <a:xfrm>
            <a:off x="2513150" y="1019069"/>
            <a:ext cx="637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Theory / Practice Balance in the Blueprint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BFE758-EE89-01C0-BA5B-D313FC93C0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0FCB44-C26A-D836-5D2B-4D8E79AEEF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64F2F9-2D68-7DA6-11DF-A3B8A3CA5DBD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7FCCF4-7110-9F27-EA4A-1727641937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990" y="2069475"/>
            <a:ext cx="9284483" cy="388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7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4A82D-D888-2BDF-4D1B-030AE3C7A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DEFDBC-0333-540C-9AE8-EA8D9255A5D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537A2C-220E-CE21-CB13-7E8CE0C4CB59}"/>
              </a:ext>
            </a:extLst>
          </p:cNvPr>
          <p:cNvSpPr txBox="1"/>
          <p:nvPr/>
        </p:nvSpPr>
        <p:spPr>
          <a:xfrm>
            <a:off x="2513150" y="1019069"/>
            <a:ext cx="637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Key topics removed from blueprint: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BAD47F-6D94-06BD-92DD-3A4D97A8E3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CC2231-C9B9-74B0-7BB1-62B41D91A8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CE6BFA-7CFB-6911-F1A9-8FFBACBA1DEC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4BAF2E-A605-0CC9-68A0-2827F3016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89" y="2272045"/>
            <a:ext cx="10014247" cy="36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6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CE75C-C33F-A4A9-90ED-B75DD8BFD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D4C02C-7972-4C73-DDDF-234C9B07496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3625FE-90B8-EC00-70B8-0B4ECBE4C76E}"/>
              </a:ext>
            </a:extLst>
          </p:cNvPr>
          <p:cNvSpPr txBox="1"/>
          <p:nvPr/>
        </p:nvSpPr>
        <p:spPr>
          <a:xfrm>
            <a:off x="2513150" y="1019069"/>
            <a:ext cx="7272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CCNA 7 Focus Areas and Major Differences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F1E99B-B7D3-33BF-5060-35E1E3067B1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201805-6CD9-5DC9-EA6D-CE25C54E46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E9E7C7-D5B7-DE69-892E-E4D0FD931B75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937D5B-2FB9-BBE8-1E88-9DD403A91D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394" y="2153461"/>
            <a:ext cx="9312931" cy="364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9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04A58-354B-23A6-3B56-71F0E281A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63EFAF-03BC-8458-FF58-95726AE8CB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CD337B-E8B0-CC49-A010-1267D09FC2CB}"/>
              </a:ext>
            </a:extLst>
          </p:cNvPr>
          <p:cNvSpPr txBox="1"/>
          <p:nvPr/>
        </p:nvSpPr>
        <p:spPr>
          <a:xfrm>
            <a:off x="2513150" y="1019069"/>
            <a:ext cx="7272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Relative </a:t>
            </a:r>
            <a:r>
              <a:rPr lang="en-US" sz="2800" b="1" dirty="0" err="1">
                <a:latin typeface="Alexandria" charset="0"/>
                <a:cs typeface="Alexandria" charset="0"/>
              </a:rPr>
              <a:t>Netacad</a:t>
            </a:r>
            <a:r>
              <a:rPr lang="en-US" sz="2800" b="1" dirty="0">
                <a:latin typeface="Alexandria" charset="0"/>
                <a:cs typeface="Alexandria" charset="0"/>
              </a:rPr>
              <a:t> Course Comparison by Size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4696F9-46A5-8765-2BBA-6984967D48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E78283-1238-8F29-011F-78A0BB9ACF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856DED-AA5E-F1BD-C2E3-F01DDC74C279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E26E1C-3602-CB99-126F-4C43CC7AE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653" y="2140160"/>
            <a:ext cx="8993347" cy="376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7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FA54E-5E76-A68B-7C06-2A4EAD578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97432E-9671-52BA-5473-AEACEDB06A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FC67BC-AB91-1B31-33DC-9D0134B00DA2}"/>
              </a:ext>
            </a:extLst>
          </p:cNvPr>
          <p:cNvSpPr txBox="1"/>
          <p:nvPr/>
        </p:nvSpPr>
        <p:spPr>
          <a:xfrm>
            <a:off x="2513150" y="1019069"/>
            <a:ext cx="7272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CCNA 7.0 Course Outlines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1220D4-680B-ACD2-B412-7A1AEEC473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0FA8C1-CD83-D90E-EEAD-06090AC00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861" y="1764631"/>
            <a:ext cx="9479602" cy="42906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BDEC02B-6837-83A3-323B-10F1DEDF30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6A336D-6F64-4887-92D9-8EC87E139B70}"/>
              </a:ext>
            </a:extLst>
          </p:cNvPr>
          <p:cNvSpPr txBox="1"/>
          <p:nvPr/>
        </p:nvSpPr>
        <p:spPr>
          <a:xfrm>
            <a:off x="1063457" y="1360985"/>
            <a:ext cx="1193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262537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103</Words>
  <Application>Microsoft Office PowerPoint</Application>
  <PresentationFormat>Widescreen</PresentationFormat>
  <Paragraphs>35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12</cp:revision>
  <dcterms:created xsi:type="dcterms:W3CDTF">2023-04-29T09:08:00Z</dcterms:created>
  <dcterms:modified xsi:type="dcterms:W3CDTF">2025-05-19T22:46:25Z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