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4" r:id="rId5"/>
    <p:sldMasterId id="2147483679" r:id="rId6"/>
    <p:sldMasterId id="2147483718" r:id="rId7"/>
  </p:sldMasterIdLst>
  <p:notesMasterIdLst>
    <p:notesMasterId r:id="rId53"/>
  </p:notesMasterIdLst>
  <p:handoutMasterIdLst>
    <p:handoutMasterId r:id="rId54"/>
  </p:handoutMasterIdLst>
  <p:sldIdLst>
    <p:sldId id="498" r:id="rId8"/>
    <p:sldId id="990" r:id="rId9"/>
    <p:sldId id="671" r:id="rId10"/>
    <p:sldId id="991" r:id="rId11"/>
    <p:sldId id="850" r:id="rId12"/>
    <p:sldId id="948" r:id="rId13"/>
    <p:sldId id="997" r:id="rId14"/>
    <p:sldId id="998" r:id="rId15"/>
    <p:sldId id="999" r:id="rId16"/>
    <p:sldId id="1000" r:id="rId17"/>
    <p:sldId id="1001" r:id="rId18"/>
    <p:sldId id="1002" r:id="rId19"/>
    <p:sldId id="1003" r:id="rId20"/>
    <p:sldId id="949" r:id="rId21"/>
    <p:sldId id="950" r:id="rId22"/>
    <p:sldId id="907" r:id="rId23"/>
    <p:sldId id="908" r:id="rId24"/>
    <p:sldId id="951" r:id="rId25"/>
    <p:sldId id="909" r:id="rId26"/>
    <p:sldId id="910" r:id="rId27"/>
    <p:sldId id="911" r:id="rId28"/>
    <p:sldId id="973" r:id="rId29"/>
    <p:sldId id="989" r:id="rId30"/>
    <p:sldId id="985" r:id="rId31"/>
    <p:sldId id="986" r:id="rId32"/>
    <p:sldId id="987" r:id="rId33"/>
    <p:sldId id="988" r:id="rId34"/>
    <p:sldId id="912" r:id="rId35"/>
    <p:sldId id="952" r:id="rId36"/>
    <p:sldId id="995" r:id="rId37"/>
    <p:sldId id="993" r:id="rId38"/>
    <p:sldId id="996" r:id="rId39"/>
    <p:sldId id="994" r:id="rId40"/>
    <p:sldId id="953" r:id="rId41"/>
    <p:sldId id="954" r:id="rId42"/>
    <p:sldId id="955" r:id="rId43"/>
    <p:sldId id="975" r:id="rId44"/>
    <p:sldId id="992" r:id="rId45"/>
    <p:sldId id="976" r:id="rId46"/>
    <p:sldId id="957" r:id="rId47"/>
    <p:sldId id="982" r:id="rId48"/>
    <p:sldId id="983" r:id="rId49"/>
    <p:sldId id="984" r:id="rId50"/>
    <p:sldId id="947"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8"/>
            <p14:sldId id="990"/>
            <p14:sldId id="671"/>
            <p14:sldId id="991"/>
            <p14:sldId id="850"/>
            <p14:sldId id="948"/>
            <p14:sldId id="997"/>
            <p14:sldId id="998"/>
            <p14:sldId id="999"/>
            <p14:sldId id="1000"/>
            <p14:sldId id="1001"/>
            <p14:sldId id="1002"/>
            <p14:sldId id="1003"/>
            <p14:sldId id="949"/>
            <p14:sldId id="950"/>
            <p14:sldId id="907"/>
            <p14:sldId id="908"/>
            <p14:sldId id="951"/>
            <p14:sldId id="909"/>
            <p14:sldId id="910"/>
            <p14:sldId id="911"/>
            <p14:sldId id="973"/>
            <p14:sldId id="989"/>
            <p14:sldId id="985"/>
            <p14:sldId id="986"/>
            <p14:sldId id="987"/>
            <p14:sldId id="988"/>
            <p14:sldId id="912"/>
            <p14:sldId id="952"/>
            <p14:sldId id="995"/>
            <p14:sldId id="993"/>
            <p14:sldId id="996"/>
            <p14:sldId id="994"/>
            <p14:sldId id="953"/>
            <p14:sldId id="954"/>
            <p14:sldId id="955"/>
            <p14:sldId id="975"/>
            <p14:sldId id="992"/>
            <p14:sldId id="976"/>
            <p14:sldId id="957"/>
            <p14:sldId id="982"/>
            <p14:sldId id="983"/>
            <p14:sldId id="984"/>
            <p14:sldId id="947"/>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95" autoAdjust="0"/>
  </p:normalViewPr>
  <p:slideViewPr>
    <p:cSldViewPr snapToGrid="0">
      <p:cViewPr varScale="1">
        <p:scale>
          <a:sx n="65" d="100"/>
          <a:sy n="65" d="100"/>
        </p:scale>
        <p:origin x="900" y="66"/>
      </p:cViewPr>
      <p:guideLst/>
    </p:cSldViewPr>
  </p:slideViewPr>
  <p:notesTextViewPr>
    <p:cViewPr>
      <p:scale>
        <a:sx n="1" d="1"/>
        <a:sy n="1" d="1"/>
      </p:scale>
      <p:origin x="0" y="0"/>
    </p:cViewPr>
  </p:notesTextViewPr>
  <p:notesViewPr>
    <p:cSldViewPr snapToGrid="0">
      <p:cViewPr varScale="1">
        <p:scale>
          <a:sx n="56" d="100"/>
          <a:sy n="56" d="100"/>
        </p:scale>
        <p:origin x="2588" y="5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laeldin Elgizuli" userId="0ae9b7cacb5388bf" providerId="LiveId" clId="{1500CB6D-B913-49CD-963D-2E4FA6F30241}"/>
    <pc:docChg chg="modSld">
      <pc:chgData name="Dr.Alaeldin Elgizuli" userId="0ae9b7cacb5388bf" providerId="LiveId" clId="{1500CB6D-B913-49CD-963D-2E4FA6F30241}" dt="2025-05-28T16:57:55.849" v="0" actId="14100"/>
      <pc:docMkLst>
        <pc:docMk/>
      </pc:docMkLst>
      <pc:sldChg chg="modSp mod">
        <pc:chgData name="Dr.Alaeldin Elgizuli" userId="0ae9b7cacb5388bf" providerId="LiveId" clId="{1500CB6D-B913-49CD-963D-2E4FA6F30241}" dt="2025-05-28T16:57:55.849" v="0" actId="14100"/>
        <pc:sldMkLst>
          <pc:docMk/>
          <pc:sldMk cId="4243756544" sldId="989"/>
        </pc:sldMkLst>
        <pc:spChg chg="mod">
          <ac:chgData name="Dr.Alaeldin Elgizuli" userId="0ae9b7cacb5388bf" providerId="LiveId" clId="{1500CB6D-B913-49CD-963D-2E4FA6F30241}" dt="2025-05-28T16:57:55.849" v="0" actId="14100"/>
          <ac:spMkLst>
            <pc:docMk/>
            <pc:sldMk cId="4243756544" sldId="989"/>
            <ac:spMk id="31" creationId="{095C63EE-1DF7-F517-9A5D-14F2108E948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642B58-6CA1-69C2-CEB2-056FC8E8811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E"/>
          </a:p>
        </p:txBody>
      </p:sp>
      <p:sp>
        <p:nvSpPr>
          <p:cNvPr id="3" name="Date Placeholder 2">
            <a:extLst>
              <a:ext uri="{FF2B5EF4-FFF2-40B4-BE49-F238E27FC236}">
                <a16:creationId xmlns:a16="http://schemas.microsoft.com/office/drawing/2014/main" id="{1F7593BD-7D57-367D-B0F2-7ED408F007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491188-1A3C-4A50-B6A7-6360F52FEACD}" type="datetimeFigureOut">
              <a:rPr lang="en-AE" smtClean="0"/>
              <a:t>07/06/2026</a:t>
            </a:fld>
            <a:endParaRPr lang="en-AE"/>
          </a:p>
        </p:txBody>
      </p:sp>
      <p:sp>
        <p:nvSpPr>
          <p:cNvPr id="4" name="Footer Placeholder 3">
            <a:extLst>
              <a:ext uri="{FF2B5EF4-FFF2-40B4-BE49-F238E27FC236}">
                <a16:creationId xmlns:a16="http://schemas.microsoft.com/office/drawing/2014/main" id="{DF923B6A-2444-8B53-A164-1EE641D52A3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AE"/>
          </a:p>
        </p:txBody>
      </p:sp>
      <p:sp>
        <p:nvSpPr>
          <p:cNvPr id="5" name="Slide Number Placeholder 4">
            <a:extLst>
              <a:ext uri="{FF2B5EF4-FFF2-40B4-BE49-F238E27FC236}">
                <a16:creationId xmlns:a16="http://schemas.microsoft.com/office/drawing/2014/main" id="{C6811CCB-ACE4-A6E3-4905-CAF79ED30BE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405AF5C-080B-412B-AC66-6B8B176936D6}" type="slidenum">
              <a:rPr lang="en-AE" smtClean="0"/>
              <a:t>‹#›</a:t>
            </a:fld>
            <a:endParaRPr lang="en-AE"/>
          </a:p>
        </p:txBody>
      </p:sp>
    </p:spTree>
    <p:extLst>
      <p:ext uri="{BB962C8B-B14F-4D97-AF65-F5344CB8AC3E}">
        <p14:creationId xmlns:p14="http://schemas.microsoft.com/office/powerpoint/2010/main" val="6081314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Alexandria" pitchFamily="2" charset="-78"/>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Alexandria" pitchFamily="2" charset="-78"/>
            </a:endParaRPr>
          </a:p>
        </p:txBody>
      </p:sp>
    </p:spTree>
    <p:extLst>
      <p:ext uri="{BB962C8B-B14F-4D97-AF65-F5344CB8AC3E}">
        <p14:creationId xmlns:p14="http://schemas.microsoft.com/office/powerpoint/2010/main" val="7966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E"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142527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B9214-83D1-F732-601D-3ECD82EDB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7A21B1-4CDF-9B4E-9AC0-6A1730825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AC583-5F5F-BF59-A5E8-C1181270EB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92B183-F09D-1D82-1BBA-43F1CEB0F2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7678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DFCCE-CD8D-226D-1B42-60A1CAFCB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3F530-C5B3-7105-9785-FB884CFCF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D11F88-A9B7-9595-D1F3-220ADC06505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18BCC2B-C376-DF18-4091-AED373B2F0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037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0187EB-BB4B-928D-BF6D-0B2211368B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E597ED-9E01-8D0D-BFEE-8516561FA9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1DAB3-D44E-A3E7-C302-A961F2BF19F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E516191-1777-DB16-F888-6E625E65E54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04549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43E18D-E56A-A066-AC21-5FFEA7D5F5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1F949D-8DCB-DBD1-01EE-B2C7361C83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320E05-93DD-B388-3550-27E8550D909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9EA84D-B69F-C30B-C462-58D647350F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848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FD375-A2AF-A0B2-6CF6-8165125D71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D0000-FF7A-F769-1656-78F7381F8F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48C3DF-E4E5-6F56-0BC7-F6567E81B5F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4AACBC-560C-C8A1-26EF-C6428F7CCD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3385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14758-9CD2-9F51-85BA-48E314872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CF6ED0-93E2-E911-4617-A81C775041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A03000-8F5B-A0DF-D6EC-3362D3ADB46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E6E609-555A-C7BC-C9AE-20B188C219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96378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5D9A8-E4BD-BE60-1056-F5ABADCEED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C76FE7-F4C1-E429-7192-6764F5CA07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82F65C-4650-8204-4C2C-3426C0E8980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59FAE42-AA8D-22B7-C159-88E6F7EFC6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23143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27C54-0238-BDF9-ABAB-F4C1B6F943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655493-44E4-FD11-1AD3-65F3D0BB18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684DFC-41AA-AB32-4B2F-C8F60A866B1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D9F15F0-81B0-91B8-7482-8114DDE35EC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34019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571C9-5E9C-A956-05BA-5984FE88D1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9F5FE-C372-5CCD-4F7C-21FAFBB5E1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D4D13A-FA6A-084E-7BF9-A367816AA80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70E5AF3-9182-34E9-C560-6F65FF5D93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84529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01026-435F-5860-D77C-E6BBCAC87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26B7DB-764E-2BC6-62ED-88EC8083A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16424B-EF92-DAE3-FEF6-FFD24F2DC1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459F20-5A73-9EE6-C9CC-B3F02C5B18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56046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57E23-BFED-12F9-3340-74BEDDD864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736B9A-6459-0B4B-2C67-62739B7631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9594C-29CA-82B2-DB9C-018E4FB978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8D6A9B1-F5F6-3409-4683-F1D97BAB57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03426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841BB-EEA1-C0DD-26EE-CBF361E5B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EE5C-582D-C655-21E0-9D8A9AF29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0EFCD3-66A5-3C16-2149-D5BBDE6B4F8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E38CEAC-B06E-1349-C1B8-CC8F8F3669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01920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C1664-CB20-092D-5291-43874D6179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4EBE58-46F1-A8EC-0070-1F11A273D4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428D3A-E415-E6C9-78F7-F0A6547ED6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800C08-233D-F7C9-29B7-0574F9CCE1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30432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F6D2C-DCC4-3B82-2683-83D764F570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386ECD-66D4-4AB1-915B-74F9D8DDC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C74F8E-0195-B735-0620-582ACC06A3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07734B-126E-BDEF-60CB-E8377C740A2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2107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2A6EF-25DB-7418-619A-79A229CB17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2CB7C5-B2FB-717F-4D8A-B32179D47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249C2-477F-7E0C-4CC4-1326D0AF30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D46E81-A77D-F72C-CEEE-28C364958D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15378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354D8-0870-BAFD-9997-2E9AB459FF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521393-A848-F044-8E5F-57BAED501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A373A2-5902-4708-1F94-514EABF0E44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413AC6C-51A7-8CFB-DB5E-55BCE3DE10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275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C0348-F575-8118-B536-CD6A02AC1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2189E0-27C2-04BA-04E2-81D79624B5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DA707-2B4D-A598-04A4-59B853314C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4B37D2-84C5-5FC4-F8AC-A75D9D0603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116726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302BF-9E08-8C02-7E4E-BE91C65CF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70F06D-113C-2A9D-1D54-E443A8EA76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4AD32-F120-BAF9-8AB7-1C753A2360A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1E79105-4D5E-DD3C-4008-D3D564E043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00546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C9FDC-FD3B-F5B9-BA6F-0C72FFCA89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EBF0C-C85D-B4C6-7A32-CBEFE6003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6726EB-D5B6-EB8C-DBD0-C33BF79028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CBFFB0-5FEB-23B5-DD20-186A28103F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46081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405D1-72A5-F3C3-401D-A06A74A78B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C307A-0397-F134-909F-79660162F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BEE3E-27C2-C268-673E-79B68F2386B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6252C6-CDCD-31B8-D1DB-8C7CE754D2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30743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B1920-8FDD-C674-3713-8393FF943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949C9B-5978-70F9-BF2E-947FFF0921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61B678-63AC-C1AE-DCDD-B2905D9805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DD994F-E529-735D-3197-59225F17E8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07255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D2705-7BCE-0EDC-BE2D-C91A8F66A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F160F5-701B-EC03-3BBD-CDCB267424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70FA7-3B9C-733F-47C8-43A0ECF1FE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D5A916-8C0A-2D85-A81C-D43B592E58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11582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89F9D-AAAE-C3BE-E2BD-F942C08408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336E8C-AAFF-ECC8-C1FB-CE3DD8AF4A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0C5F22-CA89-32F8-7C95-FC07C9958E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60C203-01F0-02D4-E017-D6FA734ACE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032031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A818C-E82E-0D08-3B73-A479C8D8B9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B0AE2-2B40-22DC-CA01-5B55DE9D93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7CE330-DD76-A48C-10C4-8B47007995A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5CA322-6766-B19A-CB73-7F11F885EA5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06409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E9363-8B48-EC12-E6C9-5961BB1979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94BF42-C5AF-551D-4322-AEBB7ACCE3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974BB-023D-7D1E-AC2E-3FEBD7A30E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D2665A-FEBB-4B8C-DF48-3E8AF6B1D3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278861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B560C-99C3-F0B6-66A7-1B3BE56B9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4A2D05-872F-9872-659E-6C4A62446B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6576C-3612-18A9-F9E9-438C9E91A8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E18077-5F12-D69A-B0BE-6D52DD9821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09538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9E4FB-97AE-7647-553C-71EE5B0E0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B1CAE-5BE8-BB2B-7E9E-F1275EEC9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3B7DEA-492C-937E-2B3B-08BE1A1CC2A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793279E-3411-3B1F-047B-11BB756E0E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83179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71881-4971-B4CF-82F6-F1025DECF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3C162-CEF3-5AE0-3435-FFA4EE8F4E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28B0B8-B761-8D43-F7F4-0F42ECD8A76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AA1BC31-4325-BC75-521E-0568F3C4DC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360011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E1264-C068-2FBB-533D-15298C4F6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080A71-13D3-332A-C9F3-6A3A58991D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B5AAF-1621-98AA-C3F5-27F4102F241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029008-E0E5-CF97-614A-8B92C39307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95468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C7C84-7682-1B21-615A-C8681B48AB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C96D67-5F57-01A0-1667-C21974A39E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4EFB37-B081-BC01-18BA-EC76142992B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8A09A3-B805-E02C-BC3F-50E277025A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67567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4C702-4F6F-FBC1-3D28-E19F2824E1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18D390-8B66-3084-58B4-BD369BCFDE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731C7-987D-C842-658D-8ACCA7398A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FCF1DE-B4C7-7D84-31AD-8CD9B75135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956808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BF4F0-BCDB-0163-BA92-5FA1BFBFD0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DA9838-A7EC-6465-5A1A-979FD4CC92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B7E417-A520-EF0E-4C20-2A1AE36721F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49EFE5C-CF19-F2D8-1891-E738B86DB0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787128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54C40-DA54-C915-BD9D-35E88B2149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527D5E-D6FA-D316-2E82-19D7E23E55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03721-A9AE-B49F-A915-D05B9662528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02B2FB-BA5B-CD4C-BCAC-6584C64A3B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53425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13B45-1F0B-ACCC-1996-9CB419DBFD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8B78B-37C9-49A7-62E9-43A724786A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E91D81-710D-0576-DF52-AB96045D3A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8142B4-E57A-F592-AB61-B7424E4DE5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680721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DEB56-2721-F8F1-DF7A-90BD031355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C9B04C-FF2E-841F-1826-9E4F97BD67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24B305-75A9-E6C8-128D-69CD33FE99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3E207F-F94A-5A43-7099-87CE21BAC2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688755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D0AF7-807A-8275-D9CD-4E72A45BF5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46871E-F1F6-98A7-1243-A3B6286B88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DA5B1D-774F-04C6-5B1C-F0DBCFA3868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72EBEE-421C-99B4-6762-C74A1CD6A5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75638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FB403-0060-3DA6-E071-EF5C68969D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EDDED-CEF6-B408-E890-88FFF35FFA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2C0AB3-7CDC-2257-D96B-DBB6FD3294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6A0E1E-A49A-CA33-FED9-BEEF9B0CB7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877987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3C4EB-5091-A733-0300-70BA6256B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8D9D1-FE02-8E6F-0EFE-949615D7B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E49EAF-6ECA-B976-653E-6B5CFFCA30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90446D9-E633-6604-13F6-B2644D854E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84994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C3032-7DD6-604D-AF69-A709837176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81BC4F-172F-2FFD-533B-40FB1DD18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8657E-0643-7760-0F6F-6EF128907F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6D1B0F7-2724-4CA7-F8C3-54AB1D7415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21512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EDF19-4F1F-A336-5C6D-A3A095C54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575F8-C473-FDDB-6239-F84CA290AA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B2F7C-D4F7-2D6C-66E0-90EEB88915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C2DF93-5FF8-DE52-2DFD-C2D473086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637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76029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04137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0104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239676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17229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9992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9527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62609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54809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87481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36966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149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75508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952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3105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948240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05522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29720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079397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325436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55094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530254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7960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60291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83601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9913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6611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3364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24026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430142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632939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86399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6251052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856072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939028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1904336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27614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708415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1238295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398748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01940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6979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23162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9497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8566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621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65997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7829361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16301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29250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27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7036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28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1010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35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6535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6" Type="http://schemas.openxmlformats.org/officeDocument/2006/relationships/image" Target="../media/image1.png"/><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theme" Target="../theme/theme3.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18" Type="http://schemas.openxmlformats.org/officeDocument/2006/relationships/slideLayout" Target="../slideLayouts/slideLayout58.xml"/><Relationship Id="rId26" Type="http://schemas.openxmlformats.org/officeDocument/2006/relationships/theme" Target="../theme/theme4.xml"/><Relationship Id="rId3" Type="http://schemas.openxmlformats.org/officeDocument/2006/relationships/slideLayout" Target="../slideLayouts/slideLayout43.xml"/><Relationship Id="rId21" Type="http://schemas.openxmlformats.org/officeDocument/2006/relationships/slideLayout" Target="../slideLayouts/slideLayout61.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5" Type="http://schemas.openxmlformats.org/officeDocument/2006/relationships/slideLayout" Target="../slideLayouts/slideLayout65.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20" Type="http://schemas.openxmlformats.org/officeDocument/2006/relationships/slideLayout" Target="../slideLayouts/slideLayout60.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24" Type="http://schemas.openxmlformats.org/officeDocument/2006/relationships/slideLayout" Target="../slideLayouts/slideLayout64.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23" Type="http://schemas.openxmlformats.org/officeDocument/2006/relationships/slideLayout" Target="../slideLayouts/slideLayout63.xml"/><Relationship Id="rId10" Type="http://schemas.openxmlformats.org/officeDocument/2006/relationships/slideLayout" Target="../slideLayouts/slideLayout50.xml"/><Relationship Id="rId19" Type="http://schemas.openxmlformats.org/officeDocument/2006/relationships/slideLayout" Target="../slideLayouts/slideLayout59.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 Id="rId22" Type="http://schemas.openxmlformats.org/officeDocument/2006/relationships/slideLayout" Target="../slideLayouts/slideLayout6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34744080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4135614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2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05648494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 id="2147483737" r:id="rId19"/>
    <p:sldLayoutId id="2147483738" r:id="rId20"/>
    <p:sldLayoutId id="2147483739" r:id="rId21"/>
    <p:sldLayoutId id="2147483740" r:id="rId22"/>
    <p:sldLayoutId id="2147483741" r:id="rId23"/>
    <p:sldLayoutId id="2147483742" r:id="rId24"/>
    <p:sldLayoutId id="2147483743" r:id="rId2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0.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jpeg"/><Relationship Id="rId1" Type="http://schemas.openxmlformats.org/officeDocument/2006/relationships/slideLayout" Target="../slideLayouts/slideLayout40.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63985" y="-150455"/>
            <a:ext cx="6143241" cy="66421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sp>
        <p:nvSpPr>
          <p:cNvPr id="34" name="Rectangle: Rounded Corners 33"/>
          <p:cNvSpPr/>
          <p:nvPr/>
        </p:nvSpPr>
        <p:spPr>
          <a:xfrm>
            <a:off x="1058949" y="584587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Lecture </a:t>
            </a:r>
            <a:r>
              <a:rPr kumimoji="0" lang="ar-AE"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2</a:t>
            </a:r>
            <a:endPar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endParaRPr>
          </a:p>
        </p:txBody>
      </p:sp>
      <p:sp>
        <p:nvSpPr>
          <p:cNvPr id="14" name="Oval 13"/>
          <p:cNvSpPr/>
          <p:nvPr/>
        </p:nvSpPr>
        <p:spPr>
          <a:xfrm>
            <a:off x="5863985" y="0"/>
            <a:ext cx="6328015" cy="625569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4774" y="5127"/>
            <a:ext cx="2954655" cy="1379622"/>
          </a:xfrm>
          <a:prstGeom prst="rect">
            <a:avLst/>
          </a:prstGeom>
        </p:spPr>
      </p:pic>
      <p:sp>
        <p:nvSpPr>
          <p:cNvPr id="9" name="TextBox 8">
            <a:extLst>
              <a:ext uri="{FF2B5EF4-FFF2-40B4-BE49-F238E27FC236}">
                <a16:creationId xmlns:a16="http://schemas.microsoft.com/office/drawing/2014/main" id="{DD4A771D-B624-A55A-E0F5-FFAB6B489CA0}"/>
              </a:ext>
            </a:extLst>
          </p:cNvPr>
          <p:cNvSpPr txBox="1"/>
          <p:nvPr/>
        </p:nvSpPr>
        <p:spPr>
          <a:xfrm>
            <a:off x="497340" y="2153895"/>
            <a:ext cx="4874760" cy="1631216"/>
          </a:xfrm>
          <a:prstGeom prst="rect">
            <a:avLst/>
          </a:prstGeom>
          <a:noFill/>
        </p:spPr>
        <p:txBody>
          <a:bodyPr wrap="square" rtlCol="0">
            <a:spAutoFit/>
          </a:bodyPr>
          <a:lstStyle/>
          <a:p>
            <a:pPr marL="0" marR="0" lvl="0" indent="0" algn="ctr" defTabSz="914400" rtl="1" eaLnBrk="1" fontAlgn="auto" latinLnBrk="0" hangingPunct="1">
              <a:lnSpc>
                <a:spcPct val="2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AEEF"/>
                </a:solidFill>
                <a:effectLst/>
                <a:uLnTx/>
                <a:uFillTx/>
                <a:latin typeface="Alexandria" pitchFamily="2" charset="-78"/>
                <a:ea typeface="+mn-ea"/>
                <a:cs typeface="Alexandria" pitchFamily="2" charset="-78"/>
              </a:rPr>
              <a:t>(ماجستير القانون الرقمي) </a:t>
            </a:r>
          </a:p>
          <a:p>
            <a:pPr marL="0" marR="0" lvl="0" indent="0" algn="ctr" defTabSz="914400" rtl="1" eaLnBrk="1" fontAlgn="auto" latinLnBrk="0" hangingPunct="1">
              <a:lnSpc>
                <a:spcPct val="2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مقرر : قانون تنظيم التكنولوجيا المالية</a:t>
            </a:r>
            <a:endPar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Financial technology regulation law</a:t>
            </a:r>
          </a:p>
        </p:txBody>
      </p:sp>
      <p:sp>
        <p:nvSpPr>
          <p:cNvPr id="10" name="TextBox 9">
            <a:extLst>
              <a:ext uri="{FF2B5EF4-FFF2-40B4-BE49-F238E27FC236}">
                <a16:creationId xmlns:a16="http://schemas.microsoft.com/office/drawing/2014/main" id="{9E7F083D-9325-632C-97B5-F4603271F458}"/>
              </a:ext>
            </a:extLst>
          </p:cNvPr>
          <p:cNvSpPr txBox="1"/>
          <p:nvPr/>
        </p:nvSpPr>
        <p:spPr>
          <a:xfrm>
            <a:off x="497340" y="4849241"/>
            <a:ext cx="559866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AEEF"/>
                </a:solidFill>
                <a:effectLst/>
                <a:uLnTx/>
                <a:uFillTx/>
                <a:latin typeface="Alexandria" pitchFamily="2" charset="-78"/>
                <a:ea typeface="+mn-ea"/>
                <a:cs typeface="Alexandria" pitchFamily="2" charset="-78"/>
              </a:rPr>
              <a:t>Prepared by.   </a:t>
            </a:r>
            <a:r>
              <a:rPr kumimoji="0" lang="en-US" sz="24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Dr. </a:t>
            </a:r>
            <a:r>
              <a:rPr kumimoji="0" lang="en-US" sz="2400" b="1"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Nayel</a:t>
            </a:r>
            <a:r>
              <a:rPr kumimoji="0" lang="en-US" sz="24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en-US" sz="2400" b="1"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AlOmran</a:t>
            </a:r>
            <a:endParaRPr kumimoji="0" lang="en-US" sz="24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660728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F454-2837-0434-577F-5BA613D284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B7E4789-A5BC-304C-BDF4-9CC4A03B00A4}"/>
              </a:ext>
            </a:extLst>
          </p:cNvPr>
          <p:cNvSpPr/>
          <p:nvPr/>
        </p:nvSpPr>
        <p:spPr>
          <a:xfrm>
            <a:off x="617280" y="1799855"/>
            <a:ext cx="10812720" cy="4256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433DC3-60C5-2A6E-1080-AE8CA34BED76}"/>
              </a:ext>
            </a:extLst>
          </p:cNvPr>
          <p:cNvSpPr txBox="1"/>
          <p:nvPr/>
        </p:nvSpPr>
        <p:spPr>
          <a:xfrm>
            <a:off x="5335570" y="975974"/>
            <a:ext cx="33512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AE" sz="2800" b="1" i="0" u="none" strike="noStrike" kern="1200" cap="none" spc="0" normalizeH="0" baseline="0" noProof="0" dirty="0">
                <a:ln>
                  <a:noFill/>
                </a:ln>
                <a:solidFill>
                  <a:prstClr val="black"/>
                </a:solidFill>
                <a:effectLst/>
                <a:highlight>
                  <a:srgbClr val="FFFF00"/>
                </a:highlight>
                <a:uLnTx/>
                <a:uFillTx/>
                <a:latin typeface="Alexandria Black" pitchFamily="2" charset="-78"/>
                <a:cs typeface="Alexandria"/>
              </a:rPr>
              <a:t>أهداف المحاضرة</a:t>
            </a:r>
          </a:p>
        </p:txBody>
      </p:sp>
      <p:sp>
        <p:nvSpPr>
          <p:cNvPr id="5" name="Rectangle 4">
            <a:extLst>
              <a:ext uri="{FF2B5EF4-FFF2-40B4-BE49-F238E27FC236}">
                <a16:creationId xmlns:a16="http://schemas.microsoft.com/office/drawing/2014/main" id="{5B1DA3CD-C56C-3EDC-C9AA-EDA8DF2BD9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F9A7399-70B8-2C72-FE3B-8F309B6ABA73}"/>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Alexandria"/>
              </a:rPr>
              <a:t>Week</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Alexandria"/>
            </a:endParaRPr>
          </a:p>
        </p:txBody>
      </p:sp>
      <p:sp>
        <p:nvSpPr>
          <p:cNvPr id="10" name="TextBox 9">
            <a:extLst>
              <a:ext uri="{FF2B5EF4-FFF2-40B4-BE49-F238E27FC236}">
                <a16:creationId xmlns:a16="http://schemas.microsoft.com/office/drawing/2014/main" id="{B729680B-15FA-828B-AE1A-D63C4ADEE055}"/>
              </a:ext>
            </a:extLst>
          </p:cNvPr>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Alexandria"/>
              </a:rPr>
              <a:t>03</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Alexandria"/>
            </a:endParaRPr>
          </a:p>
        </p:txBody>
      </p:sp>
      <p:sp>
        <p:nvSpPr>
          <p:cNvPr id="48" name="TextBox 47">
            <a:extLst>
              <a:ext uri="{FF2B5EF4-FFF2-40B4-BE49-F238E27FC236}">
                <a16:creationId xmlns:a16="http://schemas.microsoft.com/office/drawing/2014/main" id="{86649A8B-C4FE-7681-2B68-D1FE2EFE7197}"/>
              </a:ext>
            </a:extLst>
          </p:cNvPr>
          <p:cNvSpPr txBox="1"/>
          <p:nvPr/>
        </p:nvSpPr>
        <p:spPr>
          <a:xfrm>
            <a:off x="762000" y="1863090"/>
            <a:ext cx="10668000" cy="4519635"/>
          </a:xfrm>
          <a:prstGeom prst="rect">
            <a:avLst/>
          </a:prstGeom>
          <a:noFill/>
        </p:spPr>
        <p:txBody>
          <a:bodyPr wrap="square" rtlCol="0">
            <a:spAutoFit/>
          </a:bodyPr>
          <a:lstStyle/>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200" b="1"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lexandria"/>
              </a:rPr>
              <a:t>بنهاية هذه المحاضرة، سيكون الطالب قادراً على:</a:t>
            </a:r>
            <a:endParaRPr kumimoji="0" lang="ar-AE" altLang="en-US" sz="220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lexandria"/>
            </a:endParaRP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التعرف على مكونات البنية التحتية الرقمية والمالية اللازمة لتطوير قطاع </a:t>
            </a:r>
            <a:r>
              <a:rPr kumimoji="0" lang="en-US"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FinTech. </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en-US"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a:t>
            </a: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تقييم العلاقة بين البنية التحتية التقنية والأمان المالي والرقابي.</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فهم  "البيئة التنظيمية المحفزة" وكيفية بنائها في قطاع الخدمات المالية.</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مناقشة العلاقة بين تحفيز التكنولوجيا وحماية المستهلك والاستقرار المالي.</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فهم العلاقة بين الحوكمة الفعالة والامتثال التنظيمي في بيئة </a:t>
            </a:r>
            <a:r>
              <a:rPr kumimoji="0" lang="en-US"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FinTech.</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en-US"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 </a:t>
            </a:r>
            <a:r>
              <a:rPr kumimoji="0" lang="ar-AE" altLang="en-US" sz="2200" i="0" u="none" strike="noStrike" kern="1200" cap="none" spc="0" normalizeH="0" baseline="0" noProof="0" dirty="0">
                <a:ln>
                  <a:noFill/>
                </a:ln>
                <a:solidFill>
                  <a:prstClr val="black"/>
                </a:solidFill>
                <a:effectLst/>
                <a:uLnTx/>
                <a:uFillTx/>
                <a:latin typeface="Arial" panose="020B0604020202020204" pitchFamily="34" charset="0"/>
                <a:cs typeface="Alexandria"/>
              </a:rPr>
              <a:t>التعرف على أبرز التجارب والمبادرات الحكومية والقطاع الخاص في الدول العربية.</a:t>
            </a:r>
          </a:p>
          <a:p>
            <a:pPr marL="0" marR="0" lvl="0" indent="0" algn="r" defTabSz="914400" rtl="1" eaLnBrk="0" fontAlgn="base" latinLnBrk="0" hangingPunct="0">
              <a:lnSpc>
                <a:spcPct val="150000"/>
              </a:lnSpc>
              <a:spcBef>
                <a:spcPct val="20000"/>
              </a:spcBef>
              <a:spcAft>
                <a:spcPct val="0"/>
              </a:spcAft>
              <a:buClrTx/>
              <a:buSzPct val="80000"/>
              <a:buFontTx/>
              <a:buNone/>
              <a:tabLst/>
              <a:defRPr/>
            </a:pPr>
            <a:endParaRPr kumimoji="0" lang="ar-AE" altLang="en-US" sz="2000" b="1" i="0" u="none" strike="noStrike" kern="1200" cap="none" spc="0" normalizeH="0" baseline="0" noProof="0" dirty="0">
              <a:ln>
                <a:noFill/>
              </a:ln>
              <a:solidFill>
                <a:prstClr val="black"/>
              </a:solidFill>
              <a:effectLst/>
              <a:uLnTx/>
              <a:uFillTx/>
              <a:latin typeface="Alexandria" pitchFamily="2" charset="-78"/>
              <a:cs typeface="Alexandria"/>
            </a:endParaRPr>
          </a:p>
        </p:txBody>
      </p:sp>
      <p:pic>
        <p:nvPicPr>
          <p:cNvPr id="7" name="Graphic 21">
            <a:extLst>
              <a:ext uri="{FF2B5EF4-FFF2-40B4-BE49-F238E27FC236}">
                <a16:creationId xmlns:a16="http://schemas.microsoft.com/office/drawing/2014/main" id="{69C12C15-E41D-3729-4343-C670E581DE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3515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3968685" y="1412953"/>
            <a:ext cx="581431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00B0F0"/>
                </a:solidFill>
                <a:highlight>
                  <a:srgbClr val="FFFF00"/>
                </a:highlight>
                <a:latin typeface="Alexandria" pitchFamily="2" charset="-78"/>
                <a:cs typeface="Alexandria"/>
              </a:rPr>
              <a:t>التقنيات المالية الحديثة في الدول العربية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3150823" y="2014212"/>
            <a:ext cx="8022183" cy="4149854"/>
          </a:xfrm>
          <a:prstGeom prst="rect">
            <a:avLst/>
          </a:prstGeom>
          <a:noFill/>
        </p:spPr>
        <p:txBody>
          <a:bodyPr wrap="square" rtlCol="0">
            <a:spAutoFit/>
          </a:bodyPr>
          <a:lstStyle/>
          <a:p>
            <a:pPr marL="0" marR="0" lvl="0" indent="0" algn="r" defTabSz="914400" rtl="1" eaLnBrk="1" fontAlgn="auto" latinLnBrk="0" hangingPunct="1">
              <a:lnSpc>
                <a:spcPct val="200000"/>
              </a:lnSpc>
              <a:spcBef>
                <a:spcPts val="0"/>
              </a:spcBef>
              <a:spcAft>
                <a:spcPts val="0"/>
              </a:spcAft>
              <a:buClrTx/>
              <a:buSzTx/>
              <a:buFontTx/>
              <a:buNone/>
              <a:tabLst/>
              <a:defRPr/>
            </a:pPr>
            <a:r>
              <a:rPr lang="ar-EG" sz="2400" b="1" dirty="0">
                <a:solidFill>
                  <a:srgbClr val="FF0000"/>
                </a:solidFill>
                <a:latin typeface="Alexandria regular" pitchFamily="2" charset="-78"/>
                <a:cs typeface="Alexandria"/>
              </a:rPr>
              <a:t>الموضوعات</a:t>
            </a:r>
            <a:r>
              <a:rPr lang="ar-EG" sz="2400" b="1" dirty="0">
                <a:solidFill>
                  <a:prstClr val="black"/>
                </a:solidFill>
                <a:latin typeface="Alexandria regular" pitchFamily="2" charset="-78"/>
                <a:cs typeface="Alexandria"/>
              </a:rPr>
              <a:t> :</a:t>
            </a:r>
          </a:p>
          <a:p>
            <a:pPr marL="342900" marR="0" lvl="0" indent="-342900" algn="r"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Alexandria"/>
              </a:rPr>
              <a:t>البنية التحتية الداعمة لحلول التكنولوجيا المالية</a:t>
            </a:r>
          </a:p>
          <a:p>
            <a:pPr marL="342900" marR="0" lvl="0" indent="-342900" algn="r"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Alexandria"/>
              </a:rPr>
              <a:t>الأطر المحفزة للتكنولوجيا المالية</a:t>
            </a:r>
          </a:p>
          <a:p>
            <a:pPr marL="342900" marR="0" lvl="0" indent="-342900" algn="r"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Alexandria"/>
              </a:rPr>
              <a:t>حوكمة الشركات</a:t>
            </a:r>
          </a:p>
          <a:p>
            <a:pPr marL="342900" marR="0" lvl="0" indent="-342900" algn="r" defTabSz="914400" rtl="1" eaLnBrk="1" fontAlgn="auto" latinLnBrk="0" hangingPunct="1">
              <a:lnSpc>
                <a:spcPct val="20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Alexandria"/>
              </a:rPr>
              <a:t>التجارب العربية في مجال التكنولوجيا المالية</a:t>
            </a:r>
          </a:p>
          <a:p>
            <a:pPr marL="0" marR="0" lvl="0" indent="0" algn="r" defTabSz="914400" rtl="1" eaLnBrk="1" fontAlgn="auto" latinLnBrk="0" hangingPunct="1">
              <a:lnSpc>
                <a:spcPct val="150000"/>
              </a:lnSpc>
              <a:spcBef>
                <a:spcPts val="0"/>
              </a:spcBef>
              <a:spcAft>
                <a:spcPts val="0"/>
              </a:spcAft>
              <a:buClrTx/>
              <a:buSzTx/>
              <a:buFontTx/>
              <a:buNone/>
              <a:tabLst/>
              <a:defRPr/>
            </a:pPr>
            <a:endParaRPr lang="en-US" dirty="0">
              <a:solidFill>
                <a:prstClr val="black"/>
              </a:solidFill>
              <a:latin typeface="Alexandria regular" pitchFamily="2" charset="-78"/>
              <a:cs typeface="Alexandria"/>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5864771" y="1412953"/>
            <a:ext cx="39182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cs typeface="Alexandria"/>
              </a:rPr>
              <a:t>نظرة عن المحاضرة السابقة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cs typeface="Alexandria"/>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1660497" y="2186902"/>
            <a:ext cx="9912605" cy="267252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cs typeface="Alexandria"/>
              </a:rPr>
              <a:t>الموضوعات التى تم مناقشتها :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i="0" u="none" strike="noStrike" kern="1200" cap="none" spc="0" normalizeH="0" baseline="0" noProof="0" dirty="0">
                <a:ln>
                  <a:noFill/>
                </a:ln>
                <a:solidFill>
                  <a:prstClr val="black"/>
                </a:solidFill>
                <a:effectLst/>
                <a:uLnTx/>
                <a:uFillTx/>
                <a:latin typeface="Alexandria regular" pitchFamily="2" charset="-78"/>
                <a:cs typeface="Alexandria"/>
              </a:rPr>
              <a:t>تم توضيح مفهوم التكنولوجيا المالية وأهميتها ، ومناقشة  عدد من الموضوعات ذات العلاقة  بما في ذلك مراحل </a:t>
            </a:r>
            <a:r>
              <a:rPr kumimoji="0" lang="ar-EG" sz="2400" b="0" i="0" u="none" strike="noStrike" kern="1200" cap="none" spc="0" normalizeH="0" baseline="0" noProof="0" dirty="0">
                <a:ln>
                  <a:noFill/>
                </a:ln>
                <a:solidFill>
                  <a:prstClr val="black"/>
                </a:solidFill>
                <a:effectLst/>
                <a:uLnTx/>
                <a:uFillTx/>
                <a:latin typeface="Alexandria regular" pitchFamily="2" charset="-78"/>
                <a:cs typeface="Alexandria"/>
              </a:rPr>
              <a:t>دورة التكنولوجيا المالية  والابتكارات مع توضيح الخدمات المصرفية الإلكترونية  وأنواعها وانماط البنوك الإلكترونية .</a:t>
            </a:r>
            <a:endParaRPr kumimoji="0" lang="en-US" sz="24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cs typeface="Alexandria"/>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A00A1-A510-6ACF-C62C-0C90299F43D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E89CDF1-5053-346C-305A-4F23817318C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1FA2C2C-2156-38D3-68B0-C9DA48A26C6A}"/>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a:cs typeface="Alexandria"/>
              </a:rPr>
              <a:t>البنية التحتية الداعمة لحلول التكنولوجيا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1DFB21CB-0618-C85B-2D87-C187636C77C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DE6F4AA-55DB-AA00-751D-B6333A0F1BFB}"/>
              </a:ext>
            </a:extLst>
          </p:cNvPr>
          <p:cNvSpPr txBox="1"/>
          <p:nvPr/>
        </p:nvSpPr>
        <p:spPr>
          <a:xfrm>
            <a:off x="3954780" y="1933848"/>
            <a:ext cx="8029831" cy="4307077"/>
          </a:xfrm>
          <a:prstGeom prst="rect">
            <a:avLst/>
          </a:prstGeom>
          <a:noFill/>
        </p:spPr>
        <p:txBody>
          <a:bodyPr wrap="square" rtlCol="0">
            <a:spAutoFit/>
          </a:bodyPr>
          <a:lstStyle/>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cs typeface="Alexandria"/>
              </a:rPr>
              <a:t>أهمية البنية التحتية في دعم حلول التكنولوجيا المالية</a:t>
            </a:r>
            <a:r>
              <a:rPr kumimoji="0" lang="ar-EG" sz="2000" b="0" i="0" u="none" strike="noStrike" kern="1200" cap="none" spc="0" normalizeH="0" baseline="0" noProof="0" dirty="0">
                <a:ln>
                  <a:noFill/>
                </a:ln>
                <a:solidFill>
                  <a:srgbClr val="FF0000"/>
                </a:solidFill>
                <a:effectLst/>
                <a:uLnTx/>
                <a:uFillTx/>
                <a:latin typeface="Alexandria regular" pitchFamily="2" charset="-78"/>
                <a:cs typeface="Alexandria"/>
              </a:rPr>
              <a:t>:</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cs typeface="Alexandria"/>
              </a:rPr>
              <a:t>لا يمكن لقطاع التكنولوجيا المالية أن يزدهر دون وجود بنية تحتية مؤسسية، تنظيمية، وتقنية قوية</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cs typeface="Alexandria"/>
              </a:rPr>
              <a:t>مكونات البنية التحتية الداعمة لحلول التكنولوجيا المالية :</a:t>
            </a:r>
          </a:p>
          <a:p>
            <a:pPr marL="342900" marR="0" lvl="0" indent="-342900" algn="r" defTabSz="914400" rtl="1" eaLnBrk="1" fontAlgn="auto" latinLnBrk="0" hangingPunct="1">
              <a:lnSpc>
                <a:spcPct val="200000"/>
              </a:lnSpc>
              <a:spcBef>
                <a:spcPts val="0"/>
              </a:spcBef>
              <a:spcAft>
                <a:spcPts val="0"/>
              </a:spcAft>
              <a:buClrTx/>
              <a:buSzTx/>
              <a:buFontTx/>
              <a:buAutoNum type="arabicPeriod"/>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cs typeface="Alexandria"/>
              </a:rPr>
              <a:t>البنية التحتية القانونية والتنظيمية  </a:t>
            </a:r>
          </a:p>
          <a:p>
            <a:pPr marR="0" lvl="0" algn="r" defTabSz="914400" rtl="1" eaLnBrk="1" fontAlgn="auto" latinLnBrk="0" hangingPunct="1">
              <a:lnSpc>
                <a:spcPct val="200000"/>
              </a:lnSpc>
              <a:spcBef>
                <a:spcPts val="0"/>
              </a:spcBef>
              <a:spcAft>
                <a:spcPts val="0"/>
              </a:spcAft>
              <a:buClrTx/>
              <a:buSzTx/>
              <a:tabLst/>
              <a:defRPr/>
            </a:pPr>
            <a:r>
              <a:rPr lang="ar-EG" sz="2000" dirty="0">
                <a:solidFill>
                  <a:prstClr val="black"/>
                </a:solidFill>
                <a:latin typeface="Alexandria regular" pitchFamily="2" charset="-78"/>
                <a:cs typeface="Alexandria"/>
              </a:rPr>
              <a:t>2- </a:t>
            </a:r>
            <a:r>
              <a:rPr kumimoji="0" lang="ar-EG" sz="2000" b="0" i="0" u="none" strike="noStrike" kern="1200" cap="none" spc="0" normalizeH="0" baseline="0" noProof="0" dirty="0">
                <a:ln>
                  <a:noFill/>
                </a:ln>
                <a:solidFill>
                  <a:prstClr val="black"/>
                </a:solidFill>
                <a:effectLst/>
                <a:uLnTx/>
                <a:uFillTx/>
                <a:latin typeface="Alexandria regular" pitchFamily="2" charset="-78"/>
                <a:cs typeface="Alexandria"/>
              </a:rPr>
              <a:t>البنية التحتية الرقمية والتكنولوجية </a:t>
            </a:r>
          </a:p>
          <a:p>
            <a:pPr marR="0" lvl="0" algn="r" defTabSz="914400" rtl="1" eaLnBrk="1" fontAlgn="auto" latinLnBrk="0" hangingPunct="1">
              <a:lnSpc>
                <a:spcPct val="200000"/>
              </a:lnSpc>
              <a:spcBef>
                <a:spcPts val="0"/>
              </a:spcBef>
              <a:spcAft>
                <a:spcPts val="0"/>
              </a:spcAft>
              <a:buClrTx/>
              <a:buSzTx/>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cs typeface="Alexandria"/>
              </a:rPr>
              <a:t>3. البنية التحتية المالية </a:t>
            </a:r>
          </a:p>
          <a:p>
            <a:pPr marR="0" lvl="0" algn="r" defTabSz="914400" rtl="1" eaLnBrk="1" fontAlgn="auto" latinLnBrk="0" hangingPunct="1">
              <a:lnSpc>
                <a:spcPct val="200000"/>
              </a:lnSpc>
              <a:spcBef>
                <a:spcPts val="0"/>
              </a:spcBef>
              <a:spcAft>
                <a:spcPts val="0"/>
              </a:spcAft>
              <a:buClrTx/>
              <a:buSzTx/>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cs typeface="Alexandria"/>
              </a:rPr>
              <a:t>4. البنية التحتية المؤسسية والبشرية.</a:t>
            </a:r>
            <a:endParaRPr kumimoji="0" lang="en-US" sz="2000" b="0" i="0" u="none" strike="noStrike" kern="1200" cap="none" spc="0" normalizeH="0" baseline="0" noProof="0" dirty="0">
              <a:ln>
                <a:noFill/>
              </a:ln>
              <a:solidFill>
                <a:prstClr val="black"/>
              </a:solidFill>
              <a:effectLst/>
              <a:uLnTx/>
              <a:uFillTx/>
              <a:latin typeface="Alexandria regular" pitchFamily="2" charset="-78"/>
              <a:cs typeface="Alexandria"/>
            </a:endParaRPr>
          </a:p>
        </p:txBody>
      </p:sp>
      <p:pic>
        <p:nvPicPr>
          <p:cNvPr id="6" name="Graphic 21">
            <a:extLst>
              <a:ext uri="{FF2B5EF4-FFF2-40B4-BE49-F238E27FC236}">
                <a16:creationId xmlns:a16="http://schemas.microsoft.com/office/drawing/2014/main" id="{F9FE1A99-318C-0466-A923-82D0C00CA2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F5CECC17-6736-1969-CE3D-CF575A5693EB}"/>
              </a:ext>
            </a:extLst>
          </p:cNvPr>
          <p:cNvPicPr>
            <a:picLocks noChangeAspect="1"/>
          </p:cNvPicPr>
          <p:nvPr/>
        </p:nvPicPr>
        <p:blipFill>
          <a:blip r:embed="rId4"/>
          <a:stretch>
            <a:fillRect/>
          </a:stretch>
        </p:blipFill>
        <p:spPr>
          <a:xfrm>
            <a:off x="207389" y="3235155"/>
            <a:ext cx="3629319" cy="2950744"/>
          </a:xfrm>
          <a:prstGeom prst="rect">
            <a:avLst/>
          </a:prstGeom>
        </p:spPr>
      </p:pic>
    </p:spTree>
    <p:extLst>
      <p:ext uri="{BB962C8B-B14F-4D97-AF65-F5344CB8AC3E}">
        <p14:creationId xmlns:p14="http://schemas.microsoft.com/office/powerpoint/2010/main" val="954230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F6415-1001-BE80-45D4-450C5346E53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86C70DF-6413-7913-5E55-23340DBAE2E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BD903F1-61FA-5DB3-2AD9-FBE9BDB6A7D6}"/>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cs typeface="Alexandria"/>
              </a:rPr>
              <a:t> </a:t>
            </a:r>
          </a:p>
        </p:txBody>
      </p:sp>
      <p:sp>
        <p:nvSpPr>
          <p:cNvPr id="28" name="Rectangle 27">
            <a:extLst>
              <a:ext uri="{FF2B5EF4-FFF2-40B4-BE49-F238E27FC236}">
                <a16:creationId xmlns:a16="http://schemas.microsoft.com/office/drawing/2014/main" id="{DDB5B131-E18D-D0F6-4958-F6A293641F8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7A3931A-CB0B-4344-78E7-B01A029C3043}"/>
              </a:ext>
            </a:extLst>
          </p:cNvPr>
          <p:cNvSpPr txBox="1"/>
          <p:nvPr/>
        </p:nvSpPr>
        <p:spPr>
          <a:xfrm>
            <a:off x="1283110" y="1933849"/>
            <a:ext cx="10259514" cy="446179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cs typeface="Alexandria"/>
              </a:rPr>
              <a:t>البنية التحتية القانونية والتنظيمية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cs typeface="Alexandria"/>
              </a:rPr>
              <a:t>وجود أطر تنظيمية واضحة: مثل تراخيص الجهات الرقابية، حماية البيانات، وامتثال الشركات للأنظمة.</a:t>
            </a:r>
            <a:endParaRPr kumimoji="0" lang="en-US" sz="24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lang="en-US" sz="2400" dirty="0">
              <a:solidFill>
                <a:prstClr val="black"/>
              </a:solidFill>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cs typeface="Alexandria"/>
              </a:rPr>
              <a:t>دور البنوك المركزية وهيئات السوق المالية في إصدار اللوائح المنظمة.</a:t>
            </a:r>
            <a:endParaRPr kumimoji="0" lang="en-US" sz="24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cs typeface="Alexandria"/>
              </a:rPr>
              <a:t>أمثلة</a:t>
            </a:r>
            <a:r>
              <a:rPr kumimoji="0" lang="ar-EG" sz="2400" b="1" i="0" u="none" strike="noStrike" kern="1200" cap="none" spc="0" normalizeH="0" baseline="0" noProof="0" dirty="0">
                <a:ln>
                  <a:noFill/>
                </a:ln>
                <a:solidFill>
                  <a:prstClr val="black"/>
                </a:solidFill>
                <a:effectLst/>
                <a:uLnTx/>
                <a:uFillTx/>
                <a:latin typeface="Alexandria regular" pitchFamily="2" charset="-78"/>
                <a:cs typeface="Alexandria"/>
              </a:rPr>
              <a:t>: </a:t>
            </a:r>
            <a:r>
              <a:rPr kumimoji="0" lang="ar-EG" sz="2400" b="0" i="0" u="none" strike="noStrike" kern="1200" cap="none" spc="0" normalizeH="0" baseline="0" noProof="0" dirty="0">
                <a:ln>
                  <a:noFill/>
                </a:ln>
                <a:solidFill>
                  <a:prstClr val="black"/>
                </a:solidFill>
                <a:effectLst/>
                <a:uLnTx/>
                <a:uFillTx/>
                <a:latin typeface="Alexandria regular" pitchFamily="2" charset="-78"/>
                <a:cs typeface="Alexandria"/>
              </a:rPr>
              <a:t>تنظيم هيئة السوق المالية السعودية لشركات التقنية المالية عبر البيئة التنظيمية التجريبية </a:t>
            </a:r>
          </a:p>
        </p:txBody>
      </p:sp>
      <p:pic>
        <p:nvPicPr>
          <p:cNvPr id="6" name="Graphic 21">
            <a:extLst>
              <a:ext uri="{FF2B5EF4-FFF2-40B4-BE49-F238E27FC236}">
                <a16:creationId xmlns:a16="http://schemas.microsoft.com/office/drawing/2014/main" id="{D223C43A-B3C2-4892-C10D-C7C88E7599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40981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CF26C-66FF-FF4D-8567-771FBEF84A3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C1D1262-CBE1-BE52-79E1-13E172B3A48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C0C37DC4-B67D-268A-7A6F-1563A5E3C4D7}"/>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5B591A40-108B-6911-7261-651416066EC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1B142C2E-A284-E01A-239D-0F196068FD0E}"/>
              </a:ext>
            </a:extLst>
          </p:cNvPr>
          <p:cNvSpPr txBox="1"/>
          <p:nvPr/>
        </p:nvSpPr>
        <p:spPr>
          <a:xfrm>
            <a:off x="91440" y="1933848"/>
            <a:ext cx="12100560" cy="4401205"/>
          </a:xfrm>
          <a:prstGeom prst="rect">
            <a:avLst/>
          </a:prstGeom>
          <a:noFill/>
        </p:spPr>
        <p:txBody>
          <a:bodyPr wrap="square" rtlCol="0">
            <a:spAutoFit/>
          </a:bodyPr>
          <a:lstStyle/>
          <a:p>
            <a:pPr algn="r" rtl="1">
              <a:buNone/>
            </a:pPr>
            <a:r>
              <a:rPr lang="ar-AE" sz="2000" b="1" dirty="0">
                <a:solidFill>
                  <a:srgbClr val="FF0000"/>
                </a:solidFill>
              </a:rPr>
              <a:t>وجود أطر تنظيمية واضحة في التكنولوجيا المالية</a:t>
            </a:r>
          </a:p>
          <a:p>
            <a:pPr algn="r" rtl="1">
              <a:buNone/>
            </a:pPr>
            <a:r>
              <a:rPr lang="ar-AE" sz="2000" dirty="0"/>
              <a:t>تُعد الأطر التنظيمية الواضحة من أهم العوامل الحاكمة لنمو واستقرار قطاع التكنولوجيا المالية، إذ تمثل الإطار القانوني والمؤسسي الذي يحدد قواعد ممارسة النشاط المالي الرقمي، ويضمن التوازن بين </a:t>
            </a:r>
            <a:r>
              <a:rPr lang="ar-AE" sz="2000" b="1" dirty="0"/>
              <a:t>تشجيع الابتكار</a:t>
            </a:r>
            <a:r>
              <a:rPr lang="ar-AE" sz="2000" dirty="0"/>
              <a:t> و</a:t>
            </a:r>
            <a:r>
              <a:rPr lang="ar-AE" sz="2000" b="1" dirty="0"/>
              <a:t>حماية النظام المالي والمستهلكين</a:t>
            </a:r>
            <a:r>
              <a:rPr lang="ar-AE" sz="2000" dirty="0"/>
              <a:t>.</a:t>
            </a:r>
          </a:p>
          <a:p>
            <a:pPr algn="r" rtl="1">
              <a:buNone/>
            </a:pPr>
            <a:r>
              <a:rPr lang="ar-AE" sz="2000" dirty="0"/>
              <a:t>وتتجسد هذه الأطر في مجموعة عناصر رئيسية، أبرزها: الترخيص الرقابي، حماية البيانات، والامتثال التنظيمي.</a:t>
            </a:r>
          </a:p>
          <a:p>
            <a:pPr algn="r" rtl="1">
              <a:buNone/>
            </a:pPr>
            <a:endParaRPr lang="ar-AE" sz="2000" dirty="0"/>
          </a:p>
          <a:p>
            <a:pPr algn="r" rtl="1">
              <a:buNone/>
            </a:pPr>
            <a:r>
              <a:rPr lang="ar-AE" sz="2000" b="1" dirty="0">
                <a:solidFill>
                  <a:srgbClr val="FF0000"/>
                </a:solidFill>
              </a:rPr>
              <a:t>أولاً: التراخيص الصادرة عن الجهات الرقابية</a:t>
            </a:r>
          </a:p>
          <a:p>
            <a:pPr algn="r" rtl="1">
              <a:buNone/>
            </a:pPr>
            <a:r>
              <a:rPr lang="ar-AE" sz="2000" dirty="0"/>
              <a:t>تقوم الجهات التنظيمية (مثل البنوك المركزية وهيئات السوق المالية) بمنح تراخيص لمزودي خدمات التكنولوجيا المالية، وذلك لضمان دخول جهات مؤهلة فقط إلى السوق.</a:t>
            </a:r>
          </a:p>
          <a:p>
            <a:pPr algn="r" rtl="1">
              <a:buNone/>
            </a:pPr>
            <a:r>
              <a:rPr lang="ar-AE" sz="2000" dirty="0"/>
              <a:t>ويهدف نظام الترخيص إلى:</a:t>
            </a:r>
          </a:p>
          <a:p>
            <a:pPr algn="r" rtl="1">
              <a:buFont typeface="Arial" panose="020B0604020202020204" pitchFamily="34" charset="0"/>
              <a:buChar char="•"/>
            </a:pPr>
            <a:r>
              <a:rPr lang="ar-AE" sz="2000" dirty="0"/>
              <a:t>التحقق من الملاءة المالية للشركات. </a:t>
            </a:r>
          </a:p>
          <a:p>
            <a:pPr algn="r" rtl="1">
              <a:buFont typeface="Arial" panose="020B0604020202020204" pitchFamily="34" charset="0"/>
              <a:buChar char="•"/>
            </a:pPr>
            <a:r>
              <a:rPr lang="ar-AE" sz="2000" dirty="0"/>
              <a:t>ضمان وجود أنظمة حوكمة داخلية فعالة. </a:t>
            </a:r>
          </a:p>
          <a:p>
            <a:pPr algn="r" rtl="1">
              <a:buFont typeface="Arial" panose="020B0604020202020204" pitchFamily="34" charset="0"/>
              <a:buChar char="•"/>
            </a:pPr>
            <a:r>
              <a:rPr lang="ar-AE" sz="2000" dirty="0"/>
              <a:t>التأكد من كفاءة البنية التقنية وأمن المعلومات. </a:t>
            </a:r>
          </a:p>
          <a:p>
            <a:pPr algn="r" rtl="1">
              <a:buFont typeface="Arial" panose="020B0604020202020204" pitchFamily="34" charset="0"/>
              <a:buChar char="•"/>
            </a:pPr>
            <a:r>
              <a:rPr lang="ar-AE" sz="2000" dirty="0"/>
              <a:t>تقليل مخاطر الاحتيال وغسل الأموال وتمويل الإرهاب. </a:t>
            </a:r>
          </a:p>
          <a:p>
            <a:pPr algn="r" rtl="1">
              <a:buNone/>
            </a:pPr>
            <a:r>
              <a:rPr lang="ar-AE" sz="2000" dirty="0"/>
              <a:t>وبذلك يصبح الترخيص أداة رقابية وقائية تسبق ممارسة النشاط، وليس مجرد إجراء إداري لاحق.</a:t>
            </a:r>
          </a:p>
        </p:txBody>
      </p:sp>
      <p:pic>
        <p:nvPicPr>
          <p:cNvPr id="6" name="Graphic 21">
            <a:extLst>
              <a:ext uri="{FF2B5EF4-FFF2-40B4-BE49-F238E27FC236}">
                <a16:creationId xmlns:a16="http://schemas.microsoft.com/office/drawing/2014/main" id="{58E55070-F557-D9A5-F739-BF8F35BA758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71780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4FE06-A953-FFF0-CA86-B53BE043BF9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9322FCE-CF75-B95B-8BBE-7EEFD7EBC02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6A72CA71-4645-6242-98CA-AB8D0E42F882}"/>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F5A99A59-1713-FF25-6EB3-17AA129476A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7633BB83-EF8D-D3AA-50B3-DD2C005B2FF2}"/>
              </a:ext>
            </a:extLst>
          </p:cNvPr>
          <p:cNvSpPr txBox="1"/>
          <p:nvPr/>
        </p:nvSpPr>
        <p:spPr>
          <a:xfrm>
            <a:off x="975360" y="1933848"/>
            <a:ext cx="10982960" cy="5324535"/>
          </a:xfrm>
          <a:prstGeom prst="rect">
            <a:avLst/>
          </a:prstGeom>
          <a:noFill/>
        </p:spPr>
        <p:txBody>
          <a:bodyPr wrap="square" rtlCol="0">
            <a:spAutoFit/>
          </a:bodyPr>
          <a:lstStyle/>
          <a:p>
            <a:pPr algn="r" rtl="1">
              <a:lnSpc>
                <a:spcPct val="150000"/>
              </a:lnSpc>
              <a:buNone/>
            </a:pPr>
            <a:r>
              <a:rPr lang="ar-AE" sz="2000" b="1" dirty="0">
                <a:solidFill>
                  <a:srgbClr val="FF0000"/>
                </a:solidFill>
              </a:rPr>
              <a:t>ثانياً: حماية البيانات والخصوصية</a:t>
            </a:r>
          </a:p>
          <a:p>
            <a:pPr algn="r" rtl="1">
              <a:lnSpc>
                <a:spcPct val="150000"/>
              </a:lnSpc>
              <a:buNone/>
            </a:pPr>
            <a:r>
              <a:rPr lang="ar-AE" sz="2000" dirty="0"/>
              <a:t>تُعد حماية البيانات الشخصية من الركائز الأساسية في تنظيم التكنولوجيا المالية، نظرًا لاعتماد هذا القطاع على كميات ضخمة من البيانات الحساسة.</a:t>
            </a:r>
          </a:p>
          <a:p>
            <a:pPr algn="r" rtl="1">
              <a:lnSpc>
                <a:spcPct val="150000"/>
              </a:lnSpc>
              <a:buNone/>
            </a:pPr>
            <a:r>
              <a:rPr lang="ar-AE" sz="2000" dirty="0"/>
              <a:t>وتشمل الأطر التنظيمية في هذا المجال:</a:t>
            </a:r>
          </a:p>
          <a:p>
            <a:pPr algn="r" rtl="1">
              <a:lnSpc>
                <a:spcPct val="150000"/>
              </a:lnSpc>
              <a:buFont typeface="Arial" panose="020B0604020202020204" pitchFamily="34" charset="0"/>
              <a:buChar char="•"/>
            </a:pPr>
            <a:r>
              <a:rPr lang="ar-AE" sz="2000" dirty="0"/>
              <a:t>تحديد كيفية جمع البيانات ومعالجتها. </a:t>
            </a:r>
          </a:p>
          <a:p>
            <a:pPr algn="r" rtl="1">
              <a:lnSpc>
                <a:spcPct val="150000"/>
              </a:lnSpc>
              <a:buFont typeface="Arial" panose="020B0604020202020204" pitchFamily="34" charset="0"/>
              <a:buChar char="•"/>
            </a:pPr>
            <a:r>
              <a:rPr lang="ar-AE" sz="2000" dirty="0"/>
              <a:t>إلزام الشركات بالحصول على موافقة المستخدم. </a:t>
            </a:r>
          </a:p>
          <a:p>
            <a:pPr algn="r" rtl="1">
              <a:lnSpc>
                <a:spcPct val="150000"/>
              </a:lnSpc>
              <a:buFont typeface="Arial" panose="020B0604020202020204" pitchFamily="34" charset="0"/>
              <a:buChar char="•"/>
            </a:pPr>
            <a:r>
              <a:rPr lang="ar-AE" sz="2000" dirty="0"/>
              <a:t>فرض معايير أمن سيبراني لحماية البيانات. </a:t>
            </a:r>
          </a:p>
          <a:p>
            <a:pPr algn="r" rtl="1">
              <a:lnSpc>
                <a:spcPct val="150000"/>
              </a:lnSpc>
              <a:buFont typeface="Arial" panose="020B0604020202020204" pitchFamily="34" charset="0"/>
              <a:buChar char="•"/>
            </a:pPr>
            <a:r>
              <a:rPr lang="ar-AE" sz="2000" dirty="0"/>
              <a:t>تنظيم عمليات نقل البيانات عبر الحدود. </a:t>
            </a:r>
          </a:p>
          <a:p>
            <a:pPr algn="r" rtl="1">
              <a:lnSpc>
                <a:spcPct val="150000"/>
              </a:lnSpc>
              <a:buNone/>
            </a:pPr>
            <a:r>
              <a:rPr lang="ar-AE" sz="2000" dirty="0"/>
              <a:t>وتسعى هذه القواعد إلى تحقيق توازن بين </a:t>
            </a:r>
            <a:r>
              <a:rPr lang="ar-AE" sz="2000" b="1" dirty="0"/>
              <a:t>الابتكار المالي</a:t>
            </a:r>
            <a:r>
              <a:rPr lang="ar-AE" sz="2000" dirty="0"/>
              <a:t> و</a:t>
            </a:r>
            <a:r>
              <a:rPr lang="ar-AE" sz="2000" b="1" dirty="0"/>
              <a:t>حماية الخصوصية الفردية</a:t>
            </a:r>
            <a:r>
              <a:rPr lang="ar-AE" sz="2000" dirty="0"/>
              <a:t>، خاصة في ظل المخاطر المتزايدة للاختراقات الإلكترونية.</a:t>
            </a:r>
          </a:p>
          <a:p>
            <a:pPr algn="r" rtl="1">
              <a:buNone/>
            </a:pPr>
            <a:br>
              <a:rPr lang="ar-AE" sz="2000" dirty="0"/>
            </a:br>
            <a:endParaRPr lang="ar-AE" sz="2000" dirty="0"/>
          </a:p>
        </p:txBody>
      </p:sp>
      <p:pic>
        <p:nvPicPr>
          <p:cNvPr id="6" name="Graphic 21">
            <a:extLst>
              <a:ext uri="{FF2B5EF4-FFF2-40B4-BE49-F238E27FC236}">
                <a16:creationId xmlns:a16="http://schemas.microsoft.com/office/drawing/2014/main" id="{7627C67C-49AE-64EF-BCF5-308EDB5FC71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27279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642DE-AEE1-79AB-125E-AF8E4BE68069}"/>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FF72BE5-8CA0-776A-C9FC-0A3602AF17D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D952AA26-EE01-B217-D00D-24B0CB5DA2A3}"/>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8BF12E11-AD3B-89CE-CDED-04F2594AAC8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2FA14539-BF41-0FD4-021B-164629BC9124}"/>
              </a:ext>
            </a:extLst>
          </p:cNvPr>
          <p:cNvSpPr txBox="1"/>
          <p:nvPr/>
        </p:nvSpPr>
        <p:spPr>
          <a:xfrm>
            <a:off x="1194619" y="1933847"/>
            <a:ext cx="10692581" cy="4656916"/>
          </a:xfrm>
          <a:prstGeom prst="rect">
            <a:avLst/>
          </a:prstGeom>
          <a:noFill/>
        </p:spPr>
        <p:txBody>
          <a:bodyPr wrap="square" rtlCol="0">
            <a:spAutoFit/>
          </a:bodyPr>
          <a:lstStyle/>
          <a:p>
            <a:pPr algn="r" rtl="1">
              <a:lnSpc>
                <a:spcPct val="150000"/>
              </a:lnSpc>
              <a:buNone/>
            </a:pPr>
            <a:r>
              <a:rPr lang="ar-AE" sz="2000" b="1" dirty="0">
                <a:solidFill>
                  <a:srgbClr val="FF0000"/>
                </a:solidFill>
                <a:cs typeface="Alexandria"/>
              </a:rPr>
              <a:t>ثالثاً: امتثال الشركات للأنظمة (</a:t>
            </a:r>
            <a:r>
              <a:rPr lang="en-US" sz="2000" b="1" dirty="0">
                <a:solidFill>
                  <a:srgbClr val="FF0000"/>
                </a:solidFill>
                <a:cs typeface="Alexandria"/>
              </a:rPr>
              <a:t>Regulatory Compliance)</a:t>
            </a:r>
          </a:p>
          <a:p>
            <a:pPr algn="r" rtl="1">
              <a:lnSpc>
                <a:spcPct val="150000"/>
              </a:lnSpc>
              <a:buNone/>
            </a:pPr>
            <a:r>
              <a:rPr lang="ar-AE" sz="2000" dirty="0">
                <a:cs typeface="Alexandria"/>
              </a:rPr>
              <a:t>يقصد بالامتثال التنظيمي التزام شركات التكنولوجيا المالية بجميع القوانين والتعليمات الصادرة عن الجهات الرقابية.</a:t>
            </a:r>
          </a:p>
          <a:p>
            <a:pPr algn="r" rtl="1">
              <a:lnSpc>
                <a:spcPct val="150000"/>
              </a:lnSpc>
              <a:buNone/>
            </a:pPr>
            <a:r>
              <a:rPr lang="ar-AE" sz="2000" dirty="0">
                <a:cs typeface="Alexandria"/>
              </a:rPr>
              <a:t>ويشمل ذلك:</a:t>
            </a:r>
          </a:p>
          <a:p>
            <a:pPr algn="r" rtl="1">
              <a:lnSpc>
                <a:spcPct val="150000"/>
              </a:lnSpc>
              <a:buFont typeface="Arial" panose="020B0604020202020204" pitchFamily="34" charset="0"/>
              <a:buChar char="•"/>
            </a:pPr>
            <a:r>
              <a:rPr lang="ar-AE" sz="2000" dirty="0">
                <a:cs typeface="Alexandria"/>
              </a:rPr>
              <a:t>الالتزام بقواعد مكافحة غسل الأموال وتمويل الإرهاب </a:t>
            </a:r>
            <a:r>
              <a:rPr lang="en-US" sz="2000" dirty="0">
                <a:cs typeface="Alexandria"/>
              </a:rPr>
              <a:t>AML/CFT. </a:t>
            </a:r>
          </a:p>
          <a:p>
            <a:pPr algn="r" rtl="1">
              <a:lnSpc>
                <a:spcPct val="150000"/>
              </a:lnSpc>
              <a:buFont typeface="Arial" panose="020B0604020202020204" pitchFamily="34" charset="0"/>
              <a:buChar char="•"/>
            </a:pPr>
            <a:r>
              <a:rPr lang="ar-AE" sz="2000" dirty="0">
                <a:cs typeface="Alexandria"/>
              </a:rPr>
              <a:t>تطبيق معايير "اعرف عميلك" </a:t>
            </a:r>
            <a:r>
              <a:rPr lang="en-US" sz="2000" dirty="0">
                <a:cs typeface="Alexandria"/>
              </a:rPr>
              <a:t>KYC. </a:t>
            </a:r>
          </a:p>
          <a:p>
            <a:pPr algn="r" rtl="1">
              <a:lnSpc>
                <a:spcPct val="150000"/>
              </a:lnSpc>
              <a:buFont typeface="Arial" panose="020B0604020202020204" pitchFamily="34" charset="0"/>
              <a:buChar char="•"/>
            </a:pPr>
            <a:r>
              <a:rPr lang="ar-AE" sz="2000" dirty="0">
                <a:cs typeface="Alexandria"/>
              </a:rPr>
              <a:t>الإبلاغ عن المعاملات المشبوهة. </a:t>
            </a:r>
          </a:p>
          <a:p>
            <a:pPr algn="r" rtl="1">
              <a:lnSpc>
                <a:spcPct val="150000"/>
              </a:lnSpc>
              <a:buFont typeface="Arial" panose="020B0604020202020204" pitchFamily="34" charset="0"/>
              <a:buChar char="•"/>
            </a:pPr>
            <a:r>
              <a:rPr lang="ar-AE" sz="2000" dirty="0">
                <a:cs typeface="Alexandria"/>
              </a:rPr>
              <a:t>الالتزام بمتطلبات الأمن السيبراني. </a:t>
            </a:r>
          </a:p>
          <a:p>
            <a:pPr algn="r" rtl="1">
              <a:lnSpc>
                <a:spcPct val="150000"/>
              </a:lnSpc>
              <a:buFont typeface="Arial" panose="020B0604020202020204" pitchFamily="34" charset="0"/>
              <a:buChar char="•"/>
            </a:pPr>
            <a:r>
              <a:rPr lang="ar-AE" sz="2000" dirty="0">
                <a:cs typeface="Alexandria"/>
              </a:rPr>
              <a:t>تقديم تقارير دورية للجهات الرقابية. </a:t>
            </a:r>
          </a:p>
          <a:p>
            <a:pPr algn="r" rtl="1">
              <a:lnSpc>
                <a:spcPct val="150000"/>
              </a:lnSpc>
              <a:buNone/>
            </a:pPr>
            <a:r>
              <a:rPr lang="ar-AE" sz="2000" dirty="0">
                <a:cs typeface="Alexandria"/>
              </a:rPr>
              <a:t>ويُعد الامتثال عنصرًا جوهريًا لضمان استقرار السوق وتعزيز الثقة في الخدمات المالية الرقمية.</a:t>
            </a:r>
          </a:p>
        </p:txBody>
      </p:sp>
      <p:pic>
        <p:nvPicPr>
          <p:cNvPr id="6" name="Graphic 21">
            <a:extLst>
              <a:ext uri="{FF2B5EF4-FFF2-40B4-BE49-F238E27FC236}">
                <a16:creationId xmlns:a16="http://schemas.microsoft.com/office/drawing/2014/main" id="{66D1525A-5343-069E-D51C-D7771F88AF9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5926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83329-8D98-9D55-24B3-774EBB3EB7E9}"/>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D02EFE2-AACF-F36E-9BB0-6ECCA38DEEC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357634A2-A3CD-AF9A-C56D-CDB1FAC368D9}"/>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5D39EFFE-019B-481A-B63A-741EBD8B56A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AFECF275-80DA-9ADA-37E1-76123E79918F}"/>
              </a:ext>
            </a:extLst>
          </p:cNvPr>
          <p:cNvSpPr txBox="1"/>
          <p:nvPr/>
        </p:nvSpPr>
        <p:spPr>
          <a:xfrm>
            <a:off x="1645920" y="1933848"/>
            <a:ext cx="10241280" cy="5575309"/>
          </a:xfrm>
          <a:prstGeom prst="rect">
            <a:avLst/>
          </a:prstGeom>
          <a:noFill/>
        </p:spPr>
        <p:txBody>
          <a:bodyPr wrap="square" rtlCol="0">
            <a:spAutoFit/>
          </a:bodyPr>
          <a:lstStyle/>
          <a:p>
            <a:pPr algn="r" rtl="1">
              <a:lnSpc>
                <a:spcPct val="150000"/>
              </a:lnSpc>
              <a:buNone/>
            </a:pPr>
            <a:r>
              <a:rPr lang="ar-AE" sz="2000" b="1" dirty="0">
                <a:solidFill>
                  <a:srgbClr val="FF0000"/>
                </a:solidFill>
              </a:rPr>
              <a:t>رابعاً: دور البنوك المركزية وهيئات السوق المالية</a:t>
            </a:r>
          </a:p>
          <a:p>
            <a:pPr algn="r" rtl="1">
              <a:lnSpc>
                <a:spcPct val="150000"/>
              </a:lnSpc>
              <a:buNone/>
            </a:pPr>
            <a:r>
              <a:rPr lang="ar-AE" sz="2000" dirty="0"/>
              <a:t>تلعب البنوك المركزية وهيئات تنظيم الأسواق المالية دورًا محوريًا في تنظيم قطاع التكنولوجيا المالية، من خلال:</a:t>
            </a:r>
          </a:p>
          <a:p>
            <a:pPr algn="r" rtl="1">
              <a:lnSpc>
                <a:spcPct val="150000"/>
              </a:lnSpc>
              <a:buNone/>
            </a:pPr>
            <a:r>
              <a:rPr lang="ar-AE" sz="2000" b="1" dirty="0"/>
              <a:t>1. إصدار التشريعات واللوائح التنظيمية</a:t>
            </a:r>
          </a:p>
          <a:p>
            <a:pPr algn="r" rtl="1">
              <a:lnSpc>
                <a:spcPct val="150000"/>
              </a:lnSpc>
              <a:buNone/>
            </a:pPr>
            <a:r>
              <a:rPr lang="ar-AE" sz="2000" dirty="0"/>
              <a:t>وضع قواعد واضحة تنظم عمل شركات </a:t>
            </a:r>
            <a:r>
              <a:rPr lang="en-US" sz="2000" dirty="0"/>
              <a:t>FinTech، </a:t>
            </a:r>
            <a:r>
              <a:rPr lang="ar-AE" sz="2000" dirty="0"/>
              <a:t>وتحدد نطاق أنشطتها.</a:t>
            </a:r>
          </a:p>
          <a:p>
            <a:pPr algn="r" rtl="1">
              <a:lnSpc>
                <a:spcPct val="150000"/>
              </a:lnSpc>
              <a:buNone/>
            </a:pPr>
            <a:r>
              <a:rPr lang="ar-AE" sz="2000" b="1" dirty="0"/>
              <a:t>2. الإشراف والرقابة</a:t>
            </a:r>
          </a:p>
          <a:p>
            <a:pPr algn="r" rtl="1">
              <a:lnSpc>
                <a:spcPct val="150000"/>
              </a:lnSpc>
              <a:buNone/>
            </a:pPr>
            <a:r>
              <a:rPr lang="ar-AE" sz="2000" dirty="0"/>
              <a:t>مراقبة أداء الشركات والتأكد من التزامها بالمعايير المالية والأمنية.</a:t>
            </a:r>
          </a:p>
          <a:p>
            <a:pPr algn="r" rtl="1">
              <a:lnSpc>
                <a:spcPct val="150000"/>
              </a:lnSpc>
              <a:buNone/>
            </a:pPr>
            <a:r>
              <a:rPr lang="ar-AE" sz="2000" b="1" dirty="0"/>
              <a:t>3. حماية الاستقرار المالي</a:t>
            </a:r>
          </a:p>
          <a:p>
            <a:pPr algn="r" rtl="1">
              <a:lnSpc>
                <a:spcPct val="150000"/>
              </a:lnSpc>
              <a:buNone/>
            </a:pPr>
            <a:r>
              <a:rPr lang="ar-AE" sz="2000" dirty="0"/>
              <a:t>منع المخاطر النظامية التي قد تنتج عن توسع غير منضبط للتقنيات المالية.</a:t>
            </a:r>
          </a:p>
          <a:p>
            <a:pPr algn="r" rtl="1">
              <a:lnSpc>
                <a:spcPct val="150000"/>
              </a:lnSpc>
              <a:buNone/>
            </a:pPr>
            <a:r>
              <a:rPr lang="ar-AE" sz="2000" b="1" dirty="0"/>
              <a:t>4. دعم الابتكار</a:t>
            </a:r>
          </a:p>
          <a:p>
            <a:pPr algn="r" rtl="1">
              <a:lnSpc>
                <a:spcPct val="150000"/>
              </a:lnSpc>
              <a:buNone/>
            </a:pPr>
            <a:r>
              <a:rPr lang="ar-AE" sz="2000" dirty="0"/>
              <a:t>من خلال إنشاء بيئات تنظيمية مرنة تشجع الابتكار دون الإخلال بالرقابة.</a:t>
            </a:r>
          </a:p>
          <a:p>
            <a:pPr algn="r" rtl="1">
              <a:lnSpc>
                <a:spcPct val="150000"/>
              </a:lnSpc>
              <a:buNone/>
            </a:pPr>
            <a:br>
              <a:rPr lang="ar-AE" sz="2000" dirty="0"/>
            </a:br>
            <a:endParaRPr lang="ar-AE" sz="2000" dirty="0"/>
          </a:p>
        </p:txBody>
      </p:sp>
      <p:pic>
        <p:nvPicPr>
          <p:cNvPr id="6" name="Graphic 21">
            <a:extLst>
              <a:ext uri="{FF2B5EF4-FFF2-40B4-BE49-F238E27FC236}">
                <a16:creationId xmlns:a16="http://schemas.microsoft.com/office/drawing/2014/main" id="{4EC5708C-9E81-1BF8-9D3D-2E5DE6F31A9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01329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108EB-2C92-FC08-BCA7-0057A972B74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882B603-0F3A-85E9-B996-8C98E7A51E7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2321FE15-451E-5940-A91D-F350C7585058}"/>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E886A46D-F5DC-F3C5-3FB8-CEEF5F7F136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79342383-109D-377F-81D8-FBF23400632D}"/>
              </a:ext>
            </a:extLst>
          </p:cNvPr>
          <p:cNvSpPr txBox="1"/>
          <p:nvPr/>
        </p:nvSpPr>
        <p:spPr>
          <a:xfrm>
            <a:off x="1645920" y="1933848"/>
            <a:ext cx="10241280" cy="3728649"/>
          </a:xfrm>
          <a:prstGeom prst="rect">
            <a:avLst/>
          </a:prstGeom>
          <a:noFill/>
        </p:spPr>
        <p:txBody>
          <a:bodyPr wrap="square" rtlCol="0">
            <a:spAutoFit/>
          </a:bodyPr>
          <a:lstStyle/>
          <a:p>
            <a:pPr algn="r" rtl="1">
              <a:lnSpc>
                <a:spcPct val="150000"/>
              </a:lnSpc>
              <a:buNone/>
            </a:pPr>
            <a:r>
              <a:rPr lang="ar-AE" sz="2000" b="1" dirty="0">
                <a:solidFill>
                  <a:srgbClr val="FF0000"/>
                </a:solidFill>
              </a:rPr>
              <a:t>خامساً: البيئة التنظيمية التجريبية (</a:t>
            </a:r>
            <a:r>
              <a:rPr lang="en-US" sz="2000" b="1" dirty="0">
                <a:solidFill>
                  <a:srgbClr val="FF0000"/>
                </a:solidFill>
              </a:rPr>
              <a:t>Regulatory Sandbox)</a:t>
            </a:r>
          </a:p>
          <a:p>
            <a:pPr algn="r" rtl="1">
              <a:lnSpc>
                <a:spcPct val="150000"/>
              </a:lnSpc>
              <a:buNone/>
            </a:pPr>
            <a:r>
              <a:rPr lang="ar-AE" sz="2000" dirty="0"/>
              <a:t>تُعد البيئة التنظيمية التجريبية من أهم الأدوات الحديثة التي تستخدمها الهيئات الرقابية لدعم التكنولوجيا المالية.</a:t>
            </a:r>
          </a:p>
          <a:p>
            <a:pPr algn="r" rtl="1">
              <a:lnSpc>
                <a:spcPct val="150000"/>
              </a:lnSpc>
              <a:buNone/>
            </a:pPr>
            <a:r>
              <a:rPr lang="ar-AE" sz="2000" dirty="0"/>
              <a:t>وهي عبارة عن إطار يسمح للشركات الناشئة بتجربة منتجاتها وخدماتها المالية في </a:t>
            </a:r>
            <a:r>
              <a:rPr lang="ar-AE" sz="2000" b="1" dirty="0"/>
              <a:t>بيئة خاضعة للرقابة</a:t>
            </a:r>
            <a:r>
              <a:rPr lang="ar-AE" sz="2000" dirty="0"/>
              <a:t> وبشروط مرنة.</a:t>
            </a:r>
          </a:p>
          <a:p>
            <a:pPr algn="r" rtl="1">
              <a:lnSpc>
                <a:spcPct val="150000"/>
              </a:lnSpc>
              <a:buNone/>
            </a:pPr>
            <a:r>
              <a:rPr lang="ar-AE" sz="2000" b="1" dirty="0">
                <a:solidFill>
                  <a:srgbClr val="FF0000"/>
                </a:solidFill>
              </a:rPr>
              <a:t>أهدافها</a:t>
            </a:r>
            <a:r>
              <a:rPr lang="ar-AE" sz="2000" b="1" dirty="0"/>
              <a:t>:</a:t>
            </a:r>
          </a:p>
          <a:p>
            <a:pPr algn="r" rtl="1">
              <a:lnSpc>
                <a:spcPct val="150000"/>
              </a:lnSpc>
              <a:buFont typeface="Arial" panose="020B0604020202020204" pitchFamily="34" charset="0"/>
              <a:buChar char="•"/>
            </a:pPr>
            <a:r>
              <a:rPr lang="ar-AE" sz="2000" dirty="0"/>
              <a:t>اختبار الابتكارات المالية قبل طرحها في السوق. </a:t>
            </a:r>
          </a:p>
          <a:p>
            <a:pPr algn="r" rtl="1">
              <a:lnSpc>
                <a:spcPct val="150000"/>
              </a:lnSpc>
              <a:buFont typeface="Arial" panose="020B0604020202020204" pitchFamily="34" charset="0"/>
              <a:buChar char="•"/>
            </a:pPr>
            <a:r>
              <a:rPr lang="ar-AE" sz="2000" dirty="0"/>
              <a:t>تقليل المخاطر القانونية والتنظيمية. </a:t>
            </a:r>
          </a:p>
          <a:p>
            <a:pPr algn="r" rtl="1">
              <a:lnSpc>
                <a:spcPct val="150000"/>
              </a:lnSpc>
              <a:buFont typeface="Arial" panose="020B0604020202020204" pitchFamily="34" charset="0"/>
              <a:buChar char="•"/>
            </a:pPr>
            <a:r>
              <a:rPr lang="ar-AE" sz="2000" dirty="0"/>
              <a:t>تمكين الجهات الرقابية من فهم التقنيات الجديدة. </a:t>
            </a:r>
          </a:p>
          <a:p>
            <a:pPr algn="r" rtl="1">
              <a:lnSpc>
                <a:spcPct val="150000"/>
              </a:lnSpc>
              <a:buFont typeface="Arial" panose="020B0604020202020204" pitchFamily="34" charset="0"/>
              <a:buChar char="•"/>
            </a:pPr>
            <a:r>
              <a:rPr lang="ar-AE" sz="2000" dirty="0"/>
              <a:t>دعم الشركات الناشئة في مراحلها الأولى.</a:t>
            </a:r>
          </a:p>
        </p:txBody>
      </p:sp>
      <p:pic>
        <p:nvPicPr>
          <p:cNvPr id="6" name="Graphic 21">
            <a:extLst>
              <a:ext uri="{FF2B5EF4-FFF2-40B4-BE49-F238E27FC236}">
                <a16:creationId xmlns:a16="http://schemas.microsoft.com/office/drawing/2014/main" id="{4E01E883-7E1A-0035-1AD7-4A64C4C92CA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09573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43256-7074-CDD8-03E6-92738CA07A3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7568AAC-AF37-D5A5-C831-3EDDCA4A8E1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0A8CA84C-994D-AF33-42B4-34C97A168294}"/>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E134E807-4C72-7077-948C-33196A993BF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41969889-E482-EA88-A21F-03A7674CFC2F}"/>
              </a:ext>
            </a:extLst>
          </p:cNvPr>
          <p:cNvSpPr txBox="1"/>
          <p:nvPr/>
        </p:nvSpPr>
        <p:spPr>
          <a:xfrm>
            <a:off x="-22580" y="2306270"/>
            <a:ext cx="12088140" cy="4708981"/>
          </a:xfrm>
          <a:prstGeom prst="rect">
            <a:avLst/>
          </a:prstGeom>
          <a:noFill/>
        </p:spPr>
        <p:txBody>
          <a:bodyPr wrap="square" rtlCol="0">
            <a:spAutoFit/>
          </a:bodyPr>
          <a:lstStyle/>
          <a:p>
            <a:pPr algn="r" rtl="1">
              <a:buNone/>
            </a:pPr>
            <a:r>
              <a:rPr lang="ar-AE" sz="2000" b="1" dirty="0">
                <a:solidFill>
                  <a:srgbClr val="FF0000"/>
                </a:solidFill>
              </a:rPr>
              <a:t>سادساً: مثال تطبيقي – المملكة العربية السعودية</a:t>
            </a:r>
          </a:p>
          <a:p>
            <a:pPr algn="r" rtl="1">
              <a:buNone/>
            </a:pPr>
            <a:r>
              <a:rPr lang="ar-AE" sz="2000" dirty="0"/>
              <a:t>تُعد المملكة العربية السعودية من الدول الرائدة في تنظيم التكنولوجيا المالية في المنطقة، حيث لعبت </a:t>
            </a:r>
            <a:r>
              <a:rPr lang="ar-AE" sz="2000" b="1" dirty="0"/>
              <a:t>هيئة السوق المالية السعودية</a:t>
            </a:r>
            <a:r>
              <a:rPr lang="ar-AE" sz="2000" dirty="0"/>
              <a:t> والبنك المركزي السعودي (ساما) دورًا مهمًا في تطوير الإطار التنظيمي.</a:t>
            </a:r>
          </a:p>
          <a:p>
            <a:pPr algn="r" rtl="1">
              <a:buNone/>
            </a:pPr>
            <a:r>
              <a:rPr lang="ar-AE" sz="2000" dirty="0"/>
              <a:t>ومن أبرز المبادرات:</a:t>
            </a:r>
          </a:p>
          <a:p>
            <a:pPr algn="r" rtl="1">
              <a:buNone/>
            </a:pPr>
            <a:r>
              <a:rPr lang="ar-AE" sz="2000" b="1" dirty="0"/>
              <a:t>1. البيئة التنظيمية التجريبية </a:t>
            </a:r>
            <a:r>
              <a:rPr lang="en-US" sz="2000" b="1" dirty="0"/>
              <a:t>Sandbox</a:t>
            </a:r>
          </a:p>
          <a:p>
            <a:pPr algn="r" rtl="1">
              <a:buNone/>
            </a:pPr>
            <a:r>
              <a:rPr lang="ar-AE" sz="2000" dirty="0"/>
              <a:t>أطلقت الجهات التنظيمية في السعودية بيئة تجريبية تسمح لشركات التكنولوجيا المالية باختبار خدماتها مثل:</a:t>
            </a:r>
          </a:p>
          <a:p>
            <a:pPr algn="r" rtl="1">
              <a:buFont typeface="Arial" panose="020B0604020202020204" pitchFamily="34" charset="0"/>
              <a:buChar char="•"/>
            </a:pPr>
            <a:r>
              <a:rPr lang="ar-AE" sz="2000" dirty="0"/>
              <a:t>خدمات الدفع الإلكتروني </a:t>
            </a:r>
          </a:p>
          <a:p>
            <a:pPr algn="r" rtl="1">
              <a:buFont typeface="Arial" panose="020B0604020202020204" pitchFamily="34" charset="0"/>
              <a:buChar char="•"/>
            </a:pPr>
            <a:r>
              <a:rPr lang="ar-AE" sz="2000" dirty="0"/>
              <a:t>منصات التمويل الجماعي </a:t>
            </a:r>
          </a:p>
          <a:p>
            <a:pPr algn="r" rtl="1">
              <a:buFont typeface="Arial" panose="020B0604020202020204" pitchFamily="34" charset="0"/>
              <a:buChar char="•"/>
            </a:pPr>
            <a:r>
              <a:rPr lang="ar-AE" sz="2000" dirty="0"/>
              <a:t>حلول الإقراض الرقمي </a:t>
            </a:r>
          </a:p>
          <a:p>
            <a:pPr algn="r" rtl="1">
              <a:buNone/>
            </a:pPr>
            <a:r>
              <a:rPr lang="ar-AE" sz="2000" b="1" dirty="0"/>
              <a:t>2. الترخيص التدريجي لشركات </a:t>
            </a:r>
            <a:r>
              <a:rPr lang="en-US" sz="2000" b="1" dirty="0"/>
              <a:t>FinTech</a:t>
            </a:r>
          </a:p>
          <a:p>
            <a:pPr algn="r" rtl="1">
              <a:buNone/>
            </a:pPr>
            <a:r>
              <a:rPr lang="ar-AE" sz="2000" dirty="0"/>
              <a:t>تم اعتماد نماذج ترخيص مرنة تتيح للشركات البدء بعمليات محدودة ثم التوسع تدريجيًا.</a:t>
            </a:r>
          </a:p>
          <a:p>
            <a:pPr algn="r" rtl="1">
              <a:buNone/>
            </a:pPr>
            <a:r>
              <a:rPr lang="ar-AE" sz="2000" b="1" dirty="0"/>
              <a:t>3. دعم الابتكار المالي ضمن رؤية 2030</a:t>
            </a:r>
          </a:p>
          <a:p>
            <a:pPr algn="r" rtl="1">
              <a:buNone/>
            </a:pPr>
            <a:r>
              <a:rPr lang="ar-AE" sz="2000" dirty="0"/>
              <a:t>تهدف المملكة إلى تعزيز الاقتصاد الرقمي وزيادة عدد شركات التكنولوجيا المالية، مع الحفاظ على استقرار النظام المالي.</a:t>
            </a:r>
          </a:p>
          <a:p>
            <a:pPr algn="r" rtl="1">
              <a:buNone/>
            </a:pPr>
            <a:br>
              <a:rPr lang="ar-AE" sz="2000" dirty="0"/>
            </a:br>
            <a:endParaRPr lang="ar-AE" sz="2000" dirty="0"/>
          </a:p>
        </p:txBody>
      </p:sp>
      <p:pic>
        <p:nvPicPr>
          <p:cNvPr id="6" name="Graphic 21">
            <a:extLst>
              <a:ext uri="{FF2B5EF4-FFF2-40B4-BE49-F238E27FC236}">
                <a16:creationId xmlns:a16="http://schemas.microsoft.com/office/drawing/2014/main" id="{19BD6E94-AB35-2513-590C-6B570160AC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1511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F0442-9A9F-B07B-4AD9-3D395B91292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8C292F3-D730-C671-CF16-2E2E85C687C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Alexandria"/>
            </a:endParaRPr>
          </a:p>
        </p:txBody>
      </p:sp>
      <p:sp>
        <p:nvSpPr>
          <p:cNvPr id="25" name="TextBox 24">
            <a:extLst>
              <a:ext uri="{FF2B5EF4-FFF2-40B4-BE49-F238E27FC236}">
                <a16:creationId xmlns:a16="http://schemas.microsoft.com/office/drawing/2014/main" id="{D3AD1412-E491-C87E-308B-0891C3C03ABD}"/>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القانونية والتنظيمية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p>
        </p:txBody>
      </p:sp>
      <p:sp>
        <p:nvSpPr>
          <p:cNvPr id="28" name="Rectangle 27">
            <a:extLst>
              <a:ext uri="{FF2B5EF4-FFF2-40B4-BE49-F238E27FC236}">
                <a16:creationId xmlns:a16="http://schemas.microsoft.com/office/drawing/2014/main" id="{15CB42E0-13B6-6F14-E311-3881A9E2048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Alexandria"/>
            </a:endParaRPr>
          </a:p>
        </p:txBody>
      </p:sp>
      <p:sp>
        <p:nvSpPr>
          <p:cNvPr id="31" name="TextBox 30">
            <a:extLst>
              <a:ext uri="{FF2B5EF4-FFF2-40B4-BE49-F238E27FC236}">
                <a16:creationId xmlns:a16="http://schemas.microsoft.com/office/drawing/2014/main" id="{D6BE5950-6246-5223-7D7A-FF3B23B4D1C2}"/>
              </a:ext>
            </a:extLst>
          </p:cNvPr>
          <p:cNvSpPr txBox="1"/>
          <p:nvPr/>
        </p:nvSpPr>
        <p:spPr>
          <a:xfrm>
            <a:off x="0" y="1933848"/>
            <a:ext cx="12088140" cy="440120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AE" sz="2000" b="1" i="0" u="none" strike="noStrike" kern="1200" cap="none" spc="0" normalizeH="0" baseline="0" noProof="0" dirty="0">
                <a:ln>
                  <a:noFill/>
                </a:ln>
                <a:solidFill>
                  <a:srgbClr val="FF0000"/>
                </a:solidFill>
                <a:effectLst/>
                <a:uLnTx/>
                <a:uFillTx/>
                <a:ea typeface="+mn-ea"/>
                <a:cs typeface="Alexandria"/>
              </a:rPr>
              <a:t>خلاصة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AE" sz="2000" b="0" i="0" u="none" strike="noStrike" kern="1200" cap="none" spc="0" normalizeH="0" baseline="0" noProof="0" dirty="0">
                <a:ln>
                  <a:noFill/>
                </a:ln>
                <a:solidFill>
                  <a:prstClr val="black"/>
                </a:solidFill>
                <a:effectLst/>
                <a:uLnTx/>
                <a:uFillTx/>
                <a:ea typeface="+mn-ea"/>
                <a:cs typeface="Alexandria"/>
              </a:rPr>
              <a:t>يتضح أن وجود أطر تنظيمية واضحة يمثل حجر الأساس في نجاح قطاع التكنولوجيا المالية، حيث يضمن:</a:t>
            </a:r>
          </a:p>
          <a:p>
            <a:pPr marL="0" marR="0" lvl="0" indent="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AE" sz="2000" b="0" i="0" u="none" strike="noStrike" kern="1200" cap="none" spc="0" normalizeH="0" baseline="0" noProof="0" dirty="0">
                <a:ln>
                  <a:noFill/>
                </a:ln>
                <a:solidFill>
                  <a:prstClr val="black"/>
                </a:solidFill>
                <a:effectLst/>
                <a:uLnTx/>
                <a:uFillTx/>
                <a:ea typeface="+mn-ea"/>
                <a:cs typeface="Alexandria"/>
              </a:rPr>
              <a:t>تنظيم دخول الشركات إلى السوق عبر التراخيص </a:t>
            </a:r>
          </a:p>
          <a:p>
            <a:pPr marL="0" marR="0" lvl="0" indent="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AE" sz="2000" b="0" i="0" u="none" strike="noStrike" kern="1200" cap="none" spc="0" normalizeH="0" baseline="0" noProof="0" dirty="0">
                <a:ln>
                  <a:noFill/>
                </a:ln>
                <a:solidFill>
                  <a:prstClr val="black"/>
                </a:solidFill>
                <a:effectLst/>
                <a:uLnTx/>
                <a:uFillTx/>
                <a:ea typeface="+mn-ea"/>
                <a:cs typeface="Alexandria"/>
              </a:rPr>
              <a:t>حماية بيانات المستخدمين </a:t>
            </a:r>
          </a:p>
          <a:p>
            <a:pPr marL="0" marR="0" lvl="0" indent="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AE" sz="2000" b="0" i="0" u="none" strike="noStrike" kern="1200" cap="none" spc="0" normalizeH="0" baseline="0" noProof="0" dirty="0">
                <a:ln>
                  <a:noFill/>
                </a:ln>
                <a:solidFill>
                  <a:prstClr val="black"/>
                </a:solidFill>
                <a:effectLst/>
                <a:uLnTx/>
                <a:uFillTx/>
                <a:ea typeface="+mn-ea"/>
                <a:cs typeface="Alexandria"/>
              </a:rPr>
              <a:t>تعزيز الامتثال والشفافية </a:t>
            </a:r>
          </a:p>
          <a:p>
            <a:pPr marL="0" marR="0" lvl="0" indent="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AE" sz="2000" b="0" i="0" u="none" strike="noStrike" kern="1200" cap="none" spc="0" normalizeH="0" baseline="0" noProof="0" dirty="0">
                <a:ln>
                  <a:noFill/>
                </a:ln>
                <a:solidFill>
                  <a:prstClr val="black"/>
                </a:solidFill>
                <a:effectLst/>
                <a:uLnTx/>
                <a:uFillTx/>
                <a:ea typeface="+mn-ea"/>
                <a:cs typeface="Alexandria"/>
              </a:rPr>
              <a:t>دعم الابتكار ضمن بيئة آمنة </a:t>
            </a:r>
          </a:p>
          <a:p>
            <a:pPr marL="0" marR="0" lvl="0" indent="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AE" sz="2000" b="0" i="0" u="none" strike="noStrike" kern="1200" cap="none" spc="0" normalizeH="0" baseline="0" noProof="0" dirty="0">
                <a:ln>
                  <a:noFill/>
                </a:ln>
                <a:solidFill>
                  <a:prstClr val="black"/>
                </a:solidFill>
                <a:effectLst/>
                <a:uLnTx/>
                <a:uFillTx/>
                <a:ea typeface="+mn-ea"/>
                <a:cs typeface="Alexandria"/>
              </a:rPr>
              <a:t>الحفاظ على الاستقرار المالي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AE" sz="2000" b="0" i="0" u="none" strike="noStrike" kern="1200" cap="none" spc="0" normalizeH="0" baseline="0" noProof="0" dirty="0">
                <a:ln>
                  <a:noFill/>
                </a:ln>
                <a:solidFill>
                  <a:prstClr val="black"/>
                </a:solidFill>
                <a:effectLst/>
                <a:uLnTx/>
                <a:uFillTx/>
                <a:ea typeface="+mn-ea"/>
                <a:cs typeface="Alexandria"/>
              </a:rPr>
              <a:t>كما أن تجربة المملكة العربية السعودية في إنشاء البيئة التنظيمية التجريبية تُعد نموذجًا رائدًا في تحقيق التوازن بين </a:t>
            </a:r>
            <a:r>
              <a:rPr kumimoji="0" lang="ar-AE" sz="2000" b="1" i="0" u="none" strike="noStrike" kern="1200" cap="none" spc="0" normalizeH="0" baseline="0" noProof="0" dirty="0">
                <a:ln>
                  <a:noFill/>
                </a:ln>
                <a:solidFill>
                  <a:prstClr val="black"/>
                </a:solidFill>
                <a:effectLst/>
                <a:uLnTx/>
                <a:uFillTx/>
                <a:ea typeface="+mn-ea"/>
                <a:cs typeface="Alexandria"/>
              </a:rPr>
              <a:t>الرقابة المالية والابتكار التقني</a:t>
            </a:r>
            <a:r>
              <a:rPr kumimoji="0" lang="ar-AE" sz="2000" b="0" i="0" u="none" strike="noStrike" kern="1200" cap="none" spc="0" normalizeH="0" baseline="0" noProof="0" dirty="0">
                <a:ln>
                  <a:noFill/>
                </a:ln>
                <a:solidFill>
                  <a:prstClr val="black"/>
                </a:solidFill>
                <a:effectLst/>
                <a:uLnTx/>
                <a:uFillTx/>
                <a:ea typeface="+mn-ea"/>
                <a:cs typeface="Alexandria"/>
              </a:rPr>
              <a:t>.</a:t>
            </a:r>
          </a:p>
          <a:p>
            <a:pPr marL="0" marR="0" lvl="0" indent="0" algn="r" defTabSz="914400" rtl="1" eaLnBrk="1" fontAlgn="auto" latinLnBrk="0" hangingPunct="1">
              <a:lnSpc>
                <a:spcPct val="100000"/>
              </a:lnSpc>
              <a:spcBef>
                <a:spcPts val="0"/>
              </a:spcBef>
              <a:spcAft>
                <a:spcPts val="0"/>
              </a:spcAft>
              <a:buClrTx/>
              <a:buSzTx/>
              <a:buFontTx/>
              <a:buNone/>
              <a:tabLst/>
              <a:defRPr/>
            </a:pPr>
            <a:br>
              <a:rPr kumimoji="0" lang="ar-AE" sz="2000" b="0" i="0" u="none" strike="noStrike" kern="1200" cap="none" spc="0" normalizeH="0" baseline="0" noProof="0" dirty="0">
                <a:ln>
                  <a:noFill/>
                </a:ln>
                <a:solidFill>
                  <a:prstClr val="black"/>
                </a:solidFill>
                <a:effectLst/>
                <a:uLnTx/>
                <a:uFillTx/>
                <a:ea typeface="+mn-ea"/>
                <a:cs typeface="Alexandria"/>
              </a:rPr>
            </a:br>
            <a:endParaRPr kumimoji="0" lang="ar-AE" sz="2000" b="0" i="0" u="none" strike="noStrike" kern="1200" cap="none" spc="0" normalizeH="0" baseline="0" noProof="0" dirty="0">
              <a:ln>
                <a:noFill/>
              </a:ln>
              <a:solidFill>
                <a:prstClr val="black"/>
              </a:solidFill>
              <a:effectLst/>
              <a:uLnTx/>
              <a:uFillTx/>
              <a:ea typeface="+mn-ea"/>
              <a:cs typeface="Alexandria"/>
            </a:endParaRPr>
          </a:p>
        </p:txBody>
      </p:sp>
      <p:pic>
        <p:nvPicPr>
          <p:cNvPr id="6" name="Graphic 21">
            <a:extLst>
              <a:ext uri="{FF2B5EF4-FFF2-40B4-BE49-F238E27FC236}">
                <a16:creationId xmlns:a16="http://schemas.microsoft.com/office/drawing/2014/main" id="{BD7B9215-E813-4501-CCFA-631E6C34E7D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25955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77BA1-EEA4-96C2-7865-565F8EBA37A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95936B5-DDB5-0366-40B3-DBE6726CE52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17F0747-BCB4-56D2-9146-18DF7E2A39CD}"/>
              </a:ext>
            </a:extLst>
          </p:cNvPr>
          <p:cNvSpPr txBox="1"/>
          <p:nvPr/>
        </p:nvSpPr>
        <p:spPr>
          <a:xfrm>
            <a:off x="3954780" y="1136133"/>
            <a:ext cx="7200900" cy="954107"/>
          </a:xfrm>
          <a:prstGeom prst="rect">
            <a:avLst/>
          </a:prstGeom>
          <a:noFill/>
          <a:ln>
            <a:solidFill>
              <a:srgbClr val="00B0F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cs typeface="Alexandria"/>
              </a:rPr>
              <a:t>البنية التحتية الرقمية والتكنولوجية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AEF079BE-CB50-E944-9F78-8A663638520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044ACEC-37D9-4CC9-3495-63C5C534CAD3}"/>
              </a:ext>
            </a:extLst>
          </p:cNvPr>
          <p:cNvSpPr txBox="1"/>
          <p:nvPr/>
        </p:nvSpPr>
        <p:spPr>
          <a:xfrm>
            <a:off x="3525625" y="2090240"/>
            <a:ext cx="8016998" cy="777084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cs typeface="Alexandria"/>
              </a:rPr>
              <a:t>البنية التحتية الرقمية والتكنولوجية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rPr>
              <a:t> شبكات الاتصال عالية السرعة (</a:t>
            </a:r>
            <a:r>
              <a:rPr kumimoji="0" lang="en-US" sz="2800" b="0" i="0" u="none" strike="noStrike" kern="1200" cap="none" spc="0" normalizeH="0" baseline="0" noProof="0" dirty="0">
                <a:ln>
                  <a:noFill/>
                </a:ln>
                <a:solidFill>
                  <a:prstClr val="black"/>
                </a:solidFill>
                <a:effectLst/>
                <a:uLnTx/>
                <a:uFillTx/>
                <a:latin typeface="Alexandria regular" pitchFamily="2" charset="-78"/>
                <a:cs typeface="Alexandria"/>
              </a:rPr>
              <a:t>G5، </a:t>
            </a:r>
            <a:r>
              <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rPr>
              <a:t>الألياف البصرية).الحوسبة السحابية وتخزين البيانات الكبيرة.تقنيات التشفير والبلوك تشين لتعزيز الأمان والشفافية.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cs typeface="Alexandria"/>
              </a:rPr>
              <a:t>أمثلة</a:t>
            </a:r>
            <a:r>
              <a:rPr kumimoji="0" lang="ar-EG" sz="2800" b="1" i="0" u="none" strike="noStrike" kern="1200" cap="none" spc="0" normalizeH="0" baseline="0" noProof="0" dirty="0">
                <a:ln>
                  <a:noFill/>
                </a:ln>
                <a:solidFill>
                  <a:prstClr val="black"/>
                </a:solidFill>
                <a:effectLst/>
                <a:uLnTx/>
                <a:uFillTx/>
                <a:latin typeface="Alexandria regular" pitchFamily="2" charset="-78"/>
                <a:cs typeface="Alexandria"/>
              </a:rPr>
              <a:t>: </a:t>
            </a:r>
            <a:r>
              <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rPr>
              <a:t>استخدام البلوك تشين في تحويل الأموال الرقمية، والتحقق من الهوية الرقمية.</a:t>
            </a:r>
          </a:p>
          <a:p>
            <a:pPr marL="0" marR="0" lvl="0" indent="0" algn="r" defTabSz="914400" rtl="1" eaLnBrk="1" fontAlgn="auto" latinLnBrk="0" hangingPunct="1">
              <a:lnSpc>
                <a:spcPct val="150000"/>
              </a:lnSpc>
              <a:spcBef>
                <a:spcPts val="0"/>
              </a:spcBef>
              <a:spcAft>
                <a:spcPts val="0"/>
              </a:spcAft>
              <a:buClrTx/>
              <a:buSzTx/>
              <a:buFontTx/>
              <a:buNone/>
              <a:tabLst/>
              <a:defRPr/>
            </a:pPr>
            <a:endParaRPr lang="ar-EG" sz="2800" dirty="0">
              <a:solidFill>
                <a:prstClr val="black"/>
              </a:solidFill>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lang="ar-EG" sz="2800" dirty="0">
              <a:solidFill>
                <a:prstClr val="black"/>
              </a:solidFill>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lang="ar-EG" sz="2800" dirty="0">
              <a:solidFill>
                <a:prstClr val="black"/>
              </a:solidFill>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Alexandria regular" pitchFamily="2" charset="-78"/>
              <a:cs typeface="Alexandria"/>
            </a:endParaRPr>
          </a:p>
        </p:txBody>
      </p:sp>
      <p:pic>
        <p:nvPicPr>
          <p:cNvPr id="6" name="Graphic 21">
            <a:extLst>
              <a:ext uri="{FF2B5EF4-FFF2-40B4-BE49-F238E27FC236}">
                <a16:creationId xmlns:a16="http://schemas.microsoft.com/office/drawing/2014/main" id="{CDB0AA2D-CA54-ADC6-3017-5F514512439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D372A79A-E4C3-2E26-B1CD-A3391C5C84EC}"/>
              </a:ext>
            </a:extLst>
          </p:cNvPr>
          <p:cNvPicPr>
            <a:picLocks noChangeAspect="1"/>
          </p:cNvPicPr>
          <p:nvPr/>
        </p:nvPicPr>
        <p:blipFill>
          <a:blip r:embed="rId4"/>
          <a:stretch>
            <a:fillRect/>
          </a:stretch>
        </p:blipFill>
        <p:spPr>
          <a:xfrm>
            <a:off x="103696" y="3883843"/>
            <a:ext cx="2903456" cy="2659832"/>
          </a:xfrm>
          <a:prstGeom prst="rect">
            <a:avLst/>
          </a:prstGeom>
        </p:spPr>
      </p:pic>
    </p:spTree>
    <p:extLst>
      <p:ext uri="{BB962C8B-B14F-4D97-AF65-F5344CB8AC3E}">
        <p14:creationId xmlns:p14="http://schemas.microsoft.com/office/powerpoint/2010/main" val="1196906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67485-AD3B-93D3-934D-027D1A348169}"/>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A8D7571-DC9E-C66A-28FF-B8CA9564EA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69F0A82-8284-9C22-47EB-613D957C8041}"/>
              </a:ext>
            </a:extLst>
          </p:cNvPr>
          <p:cNvSpPr txBox="1"/>
          <p:nvPr/>
        </p:nvSpPr>
        <p:spPr>
          <a:xfrm>
            <a:off x="4421171" y="868230"/>
            <a:ext cx="67345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المالية</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FC0FD842-74BD-736C-FAE7-A1C9143FBAB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20B3011-E4C9-42A5-E8CB-66984EF7E9CA}"/>
              </a:ext>
            </a:extLst>
          </p:cNvPr>
          <p:cNvSpPr txBox="1"/>
          <p:nvPr/>
        </p:nvSpPr>
        <p:spPr>
          <a:xfrm>
            <a:off x="2536724" y="1630514"/>
            <a:ext cx="9005900" cy="519007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البنية التحتية المالية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الأنظمة المصرفية المفتوحة </a:t>
            </a:r>
            <a:r>
              <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Open Banking).</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800" dirty="0">
                <a:solidFill>
                  <a:prstClr val="black"/>
                </a:solidFill>
                <a:latin typeface="Alexandria regular" pitchFamily="2" charset="-78"/>
                <a:cs typeface="Alexandria"/>
              </a:rPr>
              <a:t>ب</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وابات الدفع الرقمية، المحافظ الإلكترونية.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الربط بين أنظمة الدفع المحلية والدولية.</a:t>
            </a:r>
            <a:endPar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مثال</a:t>
            </a:r>
            <a:r>
              <a:rPr kumimoji="0" lang="ar-EG" sz="2800" b="1"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تطوير نظام "سريع" في المملكة العربية السعودية كمنصة تحويل فوري تعمل على مدار الساعة.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BEC994A6-6F1D-D187-534D-96B386D65BD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18613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00950-129A-951D-2F95-E12B115BA53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32CAC4A-0FAE-ED51-0EA6-D6FDE56B9EC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B989C5C-D263-F0E5-158B-ED7DDC36B0E1}"/>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البنية التحتية المؤسسية والبشرية</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01DA8BE6-9440-5095-FCCA-B464BAE99A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F9346C5-4FF6-E582-6090-B5F8BC305E35}"/>
              </a:ext>
            </a:extLst>
          </p:cNvPr>
          <p:cNvSpPr txBox="1"/>
          <p:nvPr/>
        </p:nvSpPr>
        <p:spPr>
          <a:xfrm>
            <a:off x="3535051" y="2054580"/>
            <a:ext cx="8007571" cy="2599751"/>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البنية التحتية المؤسسية والبشرية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 دور الجامعات ومراكز البحث في تخريج كفاءات 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 مسرّعات وحاضنات الأعمال لدعم روّاد الأعمال في </a:t>
            </a:r>
            <a:r>
              <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endPar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التعاون بين القطاعين العام والخاص لتأسيس بيئة حاضنة للابتكار.</a:t>
            </a:r>
            <a:endPar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954E06AD-C569-84FD-B529-D7C8F64488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80718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8FD0A-7B11-DAAE-9F63-6731C53756A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1BD4899-5BA6-EC48-C16F-EE6B95FC9CC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E82D3D3-76AD-47CE-1527-4583F8DD351D}"/>
              </a:ext>
            </a:extLst>
          </p:cNvPr>
          <p:cNvSpPr txBox="1"/>
          <p:nvPr/>
        </p:nvSpPr>
        <p:spPr>
          <a:xfrm>
            <a:off x="471340" y="1136133"/>
            <a:ext cx="11462994"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مكونات البنية التحتية للتقنيات المالية في الدول العربية - التقنيات المالية الحديثة في الدول العربية</a:t>
            </a:r>
          </a:p>
        </p:txBody>
      </p:sp>
      <p:sp>
        <p:nvSpPr>
          <p:cNvPr id="28" name="Rectangle 27">
            <a:extLst>
              <a:ext uri="{FF2B5EF4-FFF2-40B4-BE49-F238E27FC236}">
                <a16:creationId xmlns:a16="http://schemas.microsoft.com/office/drawing/2014/main" id="{DC812252-EBA2-5475-CB72-2FC0909C6CE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ACABEBB-6A06-28D4-5E4A-558EE5F40DDC}"/>
              </a:ext>
            </a:extLst>
          </p:cNvPr>
          <p:cNvSpPr txBox="1"/>
          <p:nvPr/>
        </p:nvSpPr>
        <p:spPr>
          <a:xfrm>
            <a:off x="825910" y="2166320"/>
            <a:ext cx="11262230" cy="4631891"/>
          </a:xfrm>
          <a:prstGeom prst="rect">
            <a:avLst/>
          </a:prstGeom>
          <a:noFill/>
        </p:spPr>
        <p:txBody>
          <a:bodyPr wrap="square" rtlCol="0">
            <a:spAutoFit/>
          </a:bodyPr>
          <a:lstStyle/>
          <a:p>
            <a:pPr marR="0" lvl="0" algn="r" defTabSz="914400" rtl="1" eaLnBrk="1" fontAlgn="auto" latinLnBrk="0" hangingPunct="1">
              <a:lnSpc>
                <a:spcPct val="150000"/>
              </a:lnSpc>
              <a:spcBef>
                <a:spcPts val="0"/>
              </a:spcBef>
              <a:spcAft>
                <a:spcPts val="0"/>
              </a:spcAft>
              <a:buClrTx/>
              <a:buSzTx/>
              <a:tabLst/>
              <a:defRPr/>
            </a:pP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a:rPr>
              <a:t>لا يمكن لحلول التكنولوجيا المالية أن تنمو إلا بوجود بنية تحتية قوية متعددة الأبعاد: تنظيمية، رقمية، مالية، وبشرية.</a:t>
            </a:r>
          </a:p>
          <a:p>
            <a:pPr marR="0" lvl="0" algn="r" defTabSz="914400" rtl="1" eaLnBrk="1" fontAlgn="auto" latinLnBrk="0" hangingPunct="1">
              <a:lnSpc>
                <a:spcPct val="150000"/>
              </a:lnSpc>
              <a:spcBef>
                <a:spcPts val="0"/>
              </a:spcBef>
              <a:spcAft>
                <a:spcPts val="0"/>
              </a:spcAft>
              <a:buClrTx/>
              <a:buSzTx/>
              <a:tabLst/>
              <a:defRPr/>
            </a:pPr>
            <a:r>
              <a:rPr lang="ar-EG" sz="2000" b="1" dirty="0">
                <a:solidFill>
                  <a:srgbClr val="FF0000"/>
                </a:solidFill>
                <a:latin typeface="Alexandria regular" pitchFamily="2" charset="-78"/>
                <a:cs typeface="Alexandria"/>
              </a:rPr>
              <a:t>أولاً :  </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البنية التنظيمية والتشريعية  :</a:t>
            </a:r>
          </a:p>
          <a:p>
            <a:pPr marR="0" lvl="0" algn="r" defTabSz="914400" rtl="1" eaLnBrk="1" fontAlgn="auto" latinLnBrk="0" hangingPunct="1">
              <a:lnSpc>
                <a:spcPct val="150000"/>
              </a:lnSpc>
              <a:spcBef>
                <a:spcPts val="0"/>
              </a:spcBef>
              <a:spcAft>
                <a:spcPts val="0"/>
              </a:spcAft>
              <a:buClrTx/>
              <a:buSzTx/>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الأنظمة المنظمة لـ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 معظم الدول العربية أنشأت بيئات تنظيمية تجريبية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Regulatory Sandboxes)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مثل:</a:t>
            </a:r>
          </a:p>
          <a:p>
            <a:pPr marR="0" lvl="0" algn="r" defTabSz="914400" rtl="1" eaLnBrk="1" fontAlgn="auto" latinLnBrk="0" hangingPunct="1">
              <a:lnSpc>
                <a:spcPct val="150000"/>
              </a:lnSpc>
              <a:spcBef>
                <a:spcPts val="0"/>
              </a:spcBef>
              <a:spcAft>
                <a:spcPts val="0"/>
              </a:spcAft>
              <a:buClrTx/>
              <a:buSzTx/>
              <a:tabLst/>
              <a:defRPr/>
            </a:pPr>
            <a:r>
              <a:rPr lang="ar-EG" sz="2000" b="1" dirty="0">
                <a:solidFill>
                  <a:prstClr val="black"/>
                </a:solidFill>
                <a:latin typeface="Alexandria regular" pitchFamily="2" charset="-78"/>
                <a:cs typeface="Alexandria"/>
              </a:rPr>
              <a:t>- </a:t>
            </a: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السعودية: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البيئة التجريبية لهيئة السوق المالية والبنك المركزي.</a:t>
            </a:r>
          </a:p>
          <a:p>
            <a:pPr marR="0" lvl="0" algn="r" defTabSz="914400" rtl="1" eaLnBrk="1" fontAlgn="auto" latinLnBrk="0" hangingPunct="1">
              <a:lnSpc>
                <a:spcPct val="150000"/>
              </a:lnSpc>
              <a:spcBef>
                <a:spcPts val="0"/>
              </a:spcBef>
              <a:spcAft>
                <a:spcPts val="0"/>
              </a:spcAft>
              <a:buClrTx/>
              <a:buSzTx/>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a:rPr>
              <a:t>- الإمارات: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مركز دبي المالي العالمي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DIFC)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 وهيئة الأوراق المالية والسلع.</a:t>
            </a:r>
          </a:p>
          <a:p>
            <a:pPr marR="0" lvl="0" algn="r" defTabSz="914400" rtl="1" eaLnBrk="1" fontAlgn="auto" latinLnBrk="0" hangingPunct="1">
              <a:lnSpc>
                <a:spcPct val="150000"/>
              </a:lnSpc>
              <a:spcBef>
                <a:spcPts val="0"/>
              </a:spcBef>
              <a:spcAft>
                <a:spcPts val="0"/>
              </a:spcAft>
              <a:buClrTx/>
              <a:buSzTx/>
              <a:tabLst/>
              <a:defRPr/>
            </a:pPr>
            <a:r>
              <a:rPr kumimoji="0" lang="ar-AE" sz="2000" b="1"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التحدي التشريعي:</a:t>
            </a:r>
            <a:r>
              <a:rPr kumimoji="0" lang="ar-AE"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التفاوت في التشريعات بين الدول العربية وغياب قوانين موحدة أو شاملة، خاصة في مجالات مثل البلوك تشين والذكاء الاصطناعي في التمويل.</a:t>
            </a: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R="0" lvl="0" algn="r" defTabSz="914400" rtl="1" eaLnBrk="1" fontAlgn="auto" latinLnBrk="0" hangingPunct="1">
              <a:lnSpc>
                <a:spcPct val="150000"/>
              </a:lnSpc>
              <a:spcBef>
                <a:spcPts val="0"/>
              </a:spcBef>
              <a:spcAft>
                <a:spcPts val="0"/>
              </a:spcAft>
              <a:buClrTx/>
              <a:buSzTx/>
              <a:tabLst/>
              <a:defRPr/>
            </a:pPr>
            <a:r>
              <a:rPr kumimoji="0" lang="ar-AE" sz="2000" b="1"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توصية د. فريد ليان</a:t>
            </a:r>
            <a:r>
              <a:rPr kumimoji="0" lang="ar-AE" sz="20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a:t>
            </a:r>
            <a:r>
              <a:rPr kumimoji="0" lang="ar-AE"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ضرورة وضع أطر تنظيمية مرنة تستوعب الابتكار وتحمي المستهلك.</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F6E14635-7C35-5864-38D4-022B920EE3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35494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92AB1-3388-8E44-BC9A-A4A96EE5A63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C62E720-8D16-CAE9-0A10-99464B76818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EA3844B-8C48-83FB-1C9D-2AF49A3AF19B}"/>
              </a:ext>
            </a:extLst>
          </p:cNvPr>
          <p:cNvSpPr txBox="1"/>
          <p:nvPr/>
        </p:nvSpPr>
        <p:spPr>
          <a:xfrm>
            <a:off x="433633" y="1136133"/>
            <a:ext cx="11500701"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مكونات البنية التحتية للتقنيات المالية في الدول العربية - التقنيات المالية الحديثة في الدول العربية</a:t>
            </a:r>
          </a:p>
        </p:txBody>
      </p:sp>
      <p:sp>
        <p:nvSpPr>
          <p:cNvPr id="28" name="Rectangle 27">
            <a:extLst>
              <a:ext uri="{FF2B5EF4-FFF2-40B4-BE49-F238E27FC236}">
                <a16:creationId xmlns:a16="http://schemas.microsoft.com/office/drawing/2014/main" id="{1811088A-726C-E96D-E7F8-D07884080D7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FE4B986-8946-DC51-9279-70446589A3E4}"/>
              </a:ext>
            </a:extLst>
          </p:cNvPr>
          <p:cNvSpPr txBox="1"/>
          <p:nvPr/>
        </p:nvSpPr>
        <p:spPr>
          <a:xfrm>
            <a:off x="1790952" y="2166320"/>
            <a:ext cx="10297188" cy="3688790"/>
          </a:xfrm>
          <a:prstGeom prst="rect">
            <a:avLst/>
          </a:prstGeom>
          <a:noFill/>
        </p:spPr>
        <p:txBody>
          <a:bodyPr wrap="square" rtlCol="0">
            <a:spAutoFit/>
          </a:bodyPr>
          <a:lstStyle/>
          <a:p>
            <a:pPr marR="0" lvl="0" algn="r" defTabSz="914400" rtl="1" eaLnBrk="1" fontAlgn="auto" latinLnBrk="0" hangingPunct="1">
              <a:lnSpc>
                <a:spcPct val="150000"/>
              </a:lnSpc>
              <a:spcBef>
                <a:spcPts val="0"/>
              </a:spcBef>
              <a:spcAft>
                <a:spcPts val="0"/>
              </a:spcAft>
              <a:buClrTx/>
              <a:buSzTx/>
              <a:tabLst/>
              <a:defRPr/>
            </a:pPr>
            <a:r>
              <a:rPr lang="ar-EG" sz="2200" b="1" dirty="0">
                <a:solidFill>
                  <a:srgbClr val="FF0000"/>
                </a:solidFill>
                <a:latin typeface="Alexandria regular" pitchFamily="2" charset="-78"/>
                <a:cs typeface="Alexandria"/>
              </a:rPr>
              <a:t>ثانياً </a:t>
            </a: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 البنية التحتية الرقمية: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التحول الرقمي الحكومي</a:t>
            </a:r>
            <a:r>
              <a:rPr kumimoji="0" lang="ar-EG" sz="2200" b="0" i="0" u="none" strike="noStrike" kern="1200" cap="none" spc="0" normalizeH="0" baseline="0" noProof="0" dirty="0">
                <a:ln>
                  <a:noFill/>
                </a:ln>
                <a:solidFill>
                  <a:srgbClr val="FF0000"/>
                </a:solidFill>
                <a:effectLst/>
                <a:uLnTx/>
                <a:uFillTx/>
                <a:latin typeface="Alexandria regular" pitchFamily="2" charset="-78"/>
                <a:ea typeface="+mn-ea"/>
                <a:cs typeface="Alexandria"/>
              </a:rPr>
              <a:t>: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بعض الدول مثل الإمارات والسعودية تقدّمت في مجال الهوية الرقمية والتوقيع الإلكتروني.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الخدمات السحابية والبلوك تشين</a:t>
            </a:r>
            <a:r>
              <a:rPr kumimoji="0" lang="ar-EG" sz="2200" b="0" i="0" u="none" strike="noStrike" kern="1200" cap="none" spc="0" normalizeH="0" baseline="0" noProof="0" dirty="0">
                <a:ln>
                  <a:noFill/>
                </a:ln>
                <a:solidFill>
                  <a:srgbClr val="FF0000"/>
                </a:solidFill>
                <a:effectLst/>
                <a:uLnTx/>
                <a:uFillTx/>
                <a:latin typeface="Alexandria regular" pitchFamily="2" charset="-78"/>
                <a:ea typeface="+mn-ea"/>
                <a:cs typeface="Alexandria"/>
              </a:rPr>
              <a:t>:</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دعم نقل البيانات وإجراء المعاملات بأمان وشفافية، ولكن لا تزال بعض الدول متأخرة في التبني المؤسسي لها.</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المدفوعات الرقمية</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انتشار المحافظ الرقمية مثل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STC Pay"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و"</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FAB Pay"،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إلا أن الاعتماد الكامل على المدفوعات غير النقدية لا يزال محدودًا في بعض دول.</a:t>
            </a:r>
            <a:endPar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1ED95DB8-9A8B-F82D-B9EE-B5F25EEF085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66756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C758C-6B05-F189-CFF8-A99225B78EC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7764D2C-84A1-8014-D1FA-F814423E245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C87A662-B6B1-85EB-604B-B23F5ADA2519}"/>
              </a:ext>
            </a:extLst>
          </p:cNvPr>
          <p:cNvSpPr txBox="1"/>
          <p:nvPr/>
        </p:nvSpPr>
        <p:spPr>
          <a:xfrm>
            <a:off x="260808" y="929655"/>
            <a:ext cx="11670384" cy="138499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مكونات البنية </a:t>
            </a:r>
            <a:r>
              <a:rPr kumimoji="0" lang="ar-EG" sz="24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التحتية</a:t>
            </a: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للتقنيات المالية في الدول العربية - التقنيات المالية الحديثة في الدول العربية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BA5D8AE0-3860-9D45-A359-DC3BF176BA4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F95675A-88CD-C8B0-7E49-88172FA1A4BF}"/>
              </a:ext>
            </a:extLst>
          </p:cNvPr>
          <p:cNvSpPr txBox="1"/>
          <p:nvPr/>
        </p:nvSpPr>
        <p:spPr>
          <a:xfrm>
            <a:off x="2518795" y="1883762"/>
            <a:ext cx="9412398" cy="5235623"/>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sz="2200" b="1" dirty="0">
                <a:solidFill>
                  <a:srgbClr val="FF0000"/>
                </a:solidFill>
                <a:latin typeface="Alexandria regular" pitchFamily="2" charset="-78"/>
                <a:cs typeface="Alexandria"/>
              </a:rPr>
              <a:t>ثالثاً : ا</a:t>
            </a: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لبنية التحتية المصرفية والمالية :</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المصرفية المفتوحة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Open Banking):</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 ) : </a:t>
            </a:r>
          </a:p>
          <a:p>
            <a:pPr marR="0" lvl="0" algn="r" defTabSz="914400" rtl="1" eaLnBrk="1" fontAlgn="auto" latinLnBrk="0" hangingPunct="1">
              <a:lnSpc>
                <a:spcPct val="150000"/>
              </a:lnSpc>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لا تزال بعض الدول العربية في بداياتها ولم يتم التوسع في استخدام المصرفية المالية.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أنظمة الدفع والتحويل:</a:t>
            </a:r>
          </a:p>
          <a:p>
            <a:pPr marR="0" lvl="0" algn="r" defTabSz="914400" rtl="1" eaLnBrk="1" fontAlgn="auto" latinLnBrk="0" hangingPunct="1">
              <a:lnSpc>
                <a:spcPct val="150000"/>
              </a:lnSpc>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السعودية: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نظام "سريع".</a:t>
            </a:r>
          </a:p>
          <a:p>
            <a:pPr marR="0" lvl="0" algn="r" defTabSz="914400" rtl="1" eaLnBrk="1" fontAlgn="auto" latinLnBrk="0" hangingPunct="1">
              <a:lnSpc>
                <a:spcPct val="150000"/>
              </a:lnSpc>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مصر: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"إنستا باي".</a:t>
            </a:r>
          </a:p>
          <a:p>
            <a:pPr marR="0" lvl="0" algn="r" defTabSz="914400" rtl="1" eaLnBrk="1" fontAlgn="auto" latinLnBrk="0" hangingPunct="1">
              <a:lnSpc>
                <a:spcPct val="150000"/>
              </a:lnSpc>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الإمارات: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تطوير منظومة فورية للتحويلات.</a:t>
            </a:r>
            <a:endParaRPr lang="ar-EG" sz="2200" dirty="0">
              <a:solidFill>
                <a:prstClr val="black"/>
              </a:solidFill>
              <a:latin typeface="Alexandria regular" pitchFamily="2" charset="-78"/>
              <a:cs typeface="Alexandria"/>
            </a:endParaRPr>
          </a:p>
          <a:p>
            <a:pPr marR="0" lvl="0" algn="r" defTabSz="914400" rtl="1" eaLnBrk="1" fontAlgn="auto" latinLnBrk="0" hangingPunct="1">
              <a:lnSpc>
                <a:spcPct val="150000"/>
              </a:lnSpc>
              <a:spcBef>
                <a:spcPts val="0"/>
              </a:spcBef>
              <a:spcAft>
                <a:spcPts val="0"/>
              </a:spcAft>
              <a:buClrTx/>
              <a:buSzTx/>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توصية د. ليان</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التكامل الإقليمي بين أنظمة الدفع العربية لتعزيز الكفاءة وتخفيض التكاليف.</a:t>
            </a:r>
            <a:endPar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165B37F-A9AC-CF26-0F20-ED79F29D3B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DED70AA3-A19D-A45C-3130-A3B2B6EAA5AE}"/>
              </a:ext>
            </a:extLst>
          </p:cNvPr>
          <p:cNvPicPr>
            <a:picLocks noChangeAspect="1"/>
          </p:cNvPicPr>
          <p:nvPr/>
        </p:nvPicPr>
        <p:blipFill>
          <a:blip r:embed="rId4"/>
          <a:stretch>
            <a:fillRect/>
          </a:stretch>
        </p:blipFill>
        <p:spPr>
          <a:xfrm>
            <a:off x="260807" y="2379929"/>
            <a:ext cx="2257988" cy="2182762"/>
          </a:xfrm>
          <a:prstGeom prst="rect">
            <a:avLst/>
          </a:prstGeom>
        </p:spPr>
      </p:pic>
    </p:spTree>
    <p:extLst>
      <p:ext uri="{BB962C8B-B14F-4D97-AF65-F5344CB8AC3E}">
        <p14:creationId xmlns:p14="http://schemas.microsoft.com/office/powerpoint/2010/main" val="3668233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772F9-8B0F-C41A-F01E-835E6699157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61B8CCE-AE74-EA58-60DE-554F2F323A0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F891C8D-F0F8-03F9-AD45-0EB94094BCA2}"/>
              </a:ext>
            </a:extLst>
          </p:cNvPr>
          <p:cNvSpPr txBox="1"/>
          <p:nvPr/>
        </p:nvSpPr>
        <p:spPr>
          <a:xfrm>
            <a:off x="0" y="1043545"/>
            <a:ext cx="12000322" cy="95410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مكونات البنية التحتية للتقنيات المالية في الدول العربية - التقنيات المالية الحديثة في الدول العربية</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4A013164-16EE-8162-A948-029AA3BB3E4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28D0F49-2ACF-2F22-027D-612120FC2754}"/>
              </a:ext>
            </a:extLst>
          </p:cNvPr>
          <p:cNvSpPr txBox="1"/>
          <p:nvPr/>
        </p:nvSpPr>
        <p:spPr>
          <a:xfrm>
            <a:off x="1194619" y="2119888"/>
            <a:ext cx="10348004" cy="454374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رابعاً : البنية التحتية البشرية والمؤسسية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نقص الكفاءات</a:t>
            </a:r>
            <a:r>
              <a:rPr kumimoji="0" lang="ar-EG" sz="2800" b="0" i="0" u="none" strike="noStrike" kern="1200" cap="none" spc="0" normalizeH="0" baseline="0" noProof="0" dirty="0">
                <a:ln>
                  <a:noFill/>
                </a:ln>
                <a:solidFill>
                  <a:srgbClr val="FF0000"/>
                </a:solidFill>
                <a:effectLst/>
                <a:uLnTx/>
                <a:uFillTx/>
                <a:latin typeface="Alexandria regular" pitchFamily="2" charset="-78"/>
                <a:ea typeface="+mn-ea"/>
                <a:cs typeface="Alexandria"/>
              </a:rPr>
              <a:t>:</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معظم الدول العربية تواجه فجوة في الكفاءات المتخصصة في </a:t>
            </a:r>
            <a:r>
              <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 والأمن السيبراني.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800" b="1"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Alexandria regular" pitchFamily="2" charset="-78"/>
                <a:ea typeface="+mn-ea"/>
                <a:cs typeface="Alexandria"/>
              </a:rPr>
              <a:t>توصيات د. ليان: </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دعم برامج تعليم </a:t>
            </a:r>
            <a:r>
              <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800" b="0" i="0" u="none" strike="noStrike" kern="1200" cap="none" spc="0" normalizeH="0" baseline="0" noProof="0" dirty="0">
                <a:ln>
                  <a:noFill/>
                </a:ln>
                <a:solidFill>
                  <a:prstClr val="black"/>
                </a:solidFill>
                <a:effectLst/>
                <a:uLnTx/>
                <a:uFillTx/>
                <a:latin typeface="Alexandria regular" pitchFamily="2" charset="-78"/>
                <a:ea typeface="+mn-ea"/>
                <a:cs typeface="Alexandria"/>
              </a:rPr>
              <a:t> في الجامعات.ربط التعليم بسوق العمل عبر الشراكة مع المؤسسات المالية والتكنولوجية.</a:t>
            </a:r>
            <a:endParaRPr kumimoji="0" lang="en-US" sz="2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6EB2099F-CD25-5954-3647-8296BBCB52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57050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BC625-8D4F-2393-C2D7-CF4DA57725B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9514BB2-E9BF-364C-330C-4BF8FDEDFEA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2E4C014-5098-CAAA-8010-4DFA67647E29}"/>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الأطر المحفزة للتكنولوجيا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7AE7A5CF-8523-2D37-DBE0-909349EC1DA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DB2D9076-ACA9-99C4-DCCC-E7E673AD47D4}"/>
              </a:ext>
            </a:extLst>
          </p:cNvPr>
          <p:cNvSpPr txBox="1"/>
          <p:nvPr/>
        </p:nvSpPr>
        <p:spPr>
          <a:xfrm>
            <a:off x="-294967" y="1845023"/>
            <a:ext cx="12383107" cy="612379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مفهوم الأطر المحفزة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الأطر المحفزة للتكنولوجيا المالية هي مجموعة من السياسات، والتشريعات، والأنظمة، والبنى التحتية التقنية، والبرامج المؤسسية، التي تهدف إلى تسهيل نمو وابتكار خدمات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 وتقليل المخاطر القانونية والتقنية المرتبطة بالخدمات المالية الرقمية  وتعزيز الشمول المالي والوصول إلى شرائح المجتمع المحرومة من الخدمات المصرفية التقليدية </a:t>
            </a: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 </a:t>
            </a:r>
            <a:r>
              <a:rPr kumimoji="0" lang="en-US"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 </a:t>
            </a: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وتشمل:</a:t>
            </a:r>
          </a:p>
          <a:p>
            <a:pPr lvl="0" algn="r" rtl="1">
              <a:lnSpc>
                <a:spcPct val="150000"/>
              </a:lnSpc>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البيئة التشريعية والتنظيمية.</a:t>
            </a:r>
            <a:r>
              <a:rPr kumimoji="0" lang="ar-SA"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lang="ar-EG" sz="2400" dirty="0">
                <a:solidFill>
                  <a:prstClr val="black"/>
                </a:solidFill>
                <a:latin typeface="Alexandria regular" pitchFamily="2" charset="-78"/>
              </a:rPr>
              <a:t>• البنية التحتية الرقمية والتقنية.</a:t>
            </a:r>
          </a:p>
          <a:p>
            <a:pPr algn="r" rtl="1">
              <a:lnSpc>
                <a:spcPct val="150000"/>
              </a:lnSpc>
              <a:defRPr/>
            </a:pPr>
            <a:r>
              <a:rPr lang="ar-EG" sz="2400" dirty="0">
                <a:solidFill>
                  <a:prstClr val="black"/>
                </a:solidFill>
                <a:latin typeface="Alexandria regular" pitchFamily="2" charset="-78"/>
              </a:rPr>
              <a:t>• الشراكة بين القطاعين العام والخاص.</a:t>
            </a:r>
            <a:r>
              <a:rPr lang="ar-SA" sz="2400" dirty="0">
                <a:solidFill>
                  <a:prstClr val="black"/>
                </a:solidFill>
                <a:latin typeface="Alexandria regular" pitchFamily="2" charset="-78"/>
              </a:rPr>
              <a:t>     </a:t>
            </a:r>
            <a:r>
              <a:rPr lang="ar-EG" sz="2400" dirty="0">
                <a:solidFill>
                  <a:prstClr val="black"/>
                </a:solidFill>
                <a:latin typeface="Alexandria regular" pitchFamily="2" charset="-78"/>
              </a:rPr>
              <a:t>• الدعم المؤسسي والتمويلي.</a:t>
            </a:r>
          </a:p>
          <a:p>
            <a:pPr lvl="0" algn="r" rtl="1">
              <a:lnSpc>
                <a:spcPct val="150000"/>
              </a:lnSpc>
              <a:defRPr/>
            </a:pPr>
            <a:r>
              <a:rPr lang="ar-SA" sz="2400" dirty="0">
                <a:solidFill>
                  <a:prstClr val="black"/>
                </a:solidFill>
                <a:latin typeface="Alexandria regular" pitchFamily="2" charset="-78"/>
              </a:rPr>
              <a:t>  </a:t>
            </a:r>
            <a:endParaRPr lang="ar-EG" sz="2400" dirty="0">
              <a:solidFill>
                <a:prstClr val="black"/>
              </a:solidFill>
              <a:latin typeface="Alexandria regular"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AEF524D6-9525-B87B-174E-1021E6BA4AF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39665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AFF69-3452-9760-B408-6F676E434E4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3801B17-0F44-D312-A47F-0E3991A189B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A70D93F-0919-D941-A8DC-132C853A09CD}"/>
              </a:ext>
            </a:extLst>
          </p:cNvPr>
          <p:cNvSpPr txBox="1"/>
          <p:nvPr/>
        </p:nvSpPr>
        <p:spPr>
          <a:xfrm>
            <a:off x="1351402" y="1136132"/>
            <a:ext cx="1050630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3D868746-D293-798E-88F4-FAE7B45ED3B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CD1BF65-B48F-DAB4-420A-E579F448D1D2}"/>
              </a:ext>
            </a:extLst>
          </p:cNvPr>
          <p:cNvSpPr txBox="1"/>
          <p:nvPr/>
        </p:nvSpPr>
        <p:spPr>
          <a:xfrm>
            <a:off x="1036320" y="1799303"/>
            <a:ext cx="10506303" cy="445583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وتظهر أهمية الأطر المحفزة للتكنولوجيا المالية  في السياق العربي تحديدًا في </a:t>
            </a: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عدة محاور يمكن تلخيصها في التالي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1-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تحقيق الشمول المالي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2</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 تشجيع الابتكار المالي وتقنيات الدفع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3.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جذب الاستثمارات ودعم ريادة الأعمال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4.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التحول الرقمي الحكومي والخاص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5.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الحد من الجرائم المالية  </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3A179675-5B91-93FA-7A29-560823C7616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62803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FA883-893D-CFC6-9C7B-161B82E36B7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BC88FF7-5B77-6197-3C5D-647DCDA7724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0FC39D6-761F-8A98-9A10-7F5237F506F0}"/>
              </a:ext>
            </a:extLst>
          </p:cNvPr>
          <p:cNvSpPr txBox="1"/>
          <p:nvPr/>
        </p:nvSpPr>
        <p:spPr>
          <a:xfrm>
            <a:off x="1977887" y="439838"/>
            <a:ext cx="8485867"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00B0F0"/>
                </a:solidFill>
                <a:highlight>
                  <a:srgbClr val="FFFF00"/>
                </a:highlight>
                <a:latin typeface="Alexandria" pitchFamily="2" charset="-78"/>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31" name="TextBox 30">
            <a:extLst>
              <a:ext uri="{FF2B5EF4-FFF2-40B4-BE49-F238E27FC236}">
                <a16:creationId xmlns:a16="http://schemas.microsoft.com/office/drawing/2014/main" id="{095C63EE-1DF7-F517-9A5D-14F2108E9483}"/>
              </a:ext>
            </a:extLst>
          </p:cNvPr>
          <p:cNvSpPr txBox="1"/>
          <p:nvPr/>
        </p:nvSpPr>
        <p:spPr>
          <a:xfrm>
            <a:off x="99390" y="1458410"/>
            <a:ext cx="11907079" cy="5658280"/>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FF0000"/>
                </a:solidFill>
                <a:effectLst/>
                <a:uLnTx/>
                <a:uFillTx/>
                <a:latin typeface="Alexandria regular" pitchFamily="2" charset="-78"/>
                <a:ea typeface="+mn-ea"/>
                <a:cs typeface="Alexandria"/>
              </a:rPr>
              <a:t>1- </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تحقيق الشمول المالي : </a:t>
            </a:r>
            <a:r>
              <a:rPr kumimoji="0" lang="en-US" sz="2000" b="0" i="0" u="none" strike="noStrike" kern="1200" cap="none" spc="0" normalizeH="0" baseline="0" noProof="0" dirty="0">
                <a:ln>
                  <a:noFill/>
                </a:ln>
                <a:solidFill>
                  <a:srgbClr val="FF0000"/>
                </a:solidFill>
                <a:effectLst/>
                <a:uLnTx/>
                <a:uFillTx/>
                <a:latin typeface="Alexandria regular" pitchFamily="2" charset="-78"/>
                <a:ea typeface="+mn-ea"/>
                <a:cs typeface="Alexandria"/>
              </a:rPr>
              <a:t>FinTech </a:t>
            </a:r>
            <a:endParaRPr kumimoji="0" lang="ar-EG" sz="2000" b="0" i="0" u="none" strike="noStrike" kern="1200" cap="none" spc="0" normalizeH="0" baseline="0" noProof="0" dirty="0">
              <a:ln>
                <a:noFill/>
              </a:ln>
              <a:solidFill>
                <a:srgbClr val="FF0000"/>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sz="2000" dirty="0">
                <a:solidFill>
                  <a:prstClr val="black"/>
                </a:solidFill>
                <a:latin typeface="Alexandria regular" pitchFamily="2" charset="-78"/>
                <a:cs typeface="Alexandria"/>
              </a:rPr>
              <a:t>الشمول المالي </a:t>
            </a:r>
            <a:r>
              <a:rPr lang="en-US" sz="2000" dirty="0">
                <a:solidFill>
                  <a:prstClr val="black"/>
                </a:solidFill>
                <a:latin typeface="Alexandria regular" pitchFamily="2" charset="-78"/>
                <a:cs typeface="Alexandria"/>
              </a:rPr>
              <a:t>Financial Inclusion) </a:t>
            </a:r>
            <a:r>
              <a:rPr lang="ar-EG" sz="2000" dirty="0">
                <a:solidFill>
                  <a:prstClr val="black"/>
                </a:solidFill>
                <a:latin typeface="Alexandria regular" pitchFamily="2" charset="-78"/>
                <a:cs typeface="Alexandria"/>
              </a:rPr>
              <a:t>) يعني تمكين الأفراد، خصوصًا ذوي الدخل المحدود والفئات غير المخدومة بنكيًا، من الوصول إلى خدمات مالية موثوقة وميسورة </a:t>
            </a:r>
            <a:r>
              <a:rPr lang="ar-EG" sz="2000" b="1" dirty="0">
                <a:solidFill>
                  <a:prstClr val="black"/>
                </a:solidFill>
                <a:latin typeface="Alexandria regular" pitchFamily="2" charset="-78"/>
                <a:cs typeface="Alexandria"/>
              </a:rPr>
              <a:t>مثل: </a:t>
            </a:r>
            <a:r>
              <a:rPr lang="ar-EG" sz="2000" dirty="0">
                <a:solidFill>
                  <a:prstClr val="black"/>
                </a:solidFill>
                <a:latin typeface="Alexandria regular" pitchFamily="2" charset="-78"/>
                <a:cs typeface="Alexandria"/>
              </a:rPr>
              <a:t>فتح حسابات بنكية.إجراء التحويلات والمدفوعات ، الحصول على تمويل صغير.الادخار والتأمين.</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000" b="1" dirty="0">
                <a:solidFill>
                  <a:srgbClr val="FF0000"/>
                </a:solidFill>
                <a:latin typeface="Alexandria regular" pitchFamily="2" charset="-78"/>
                <a:cs typeface="Alexandria"/>
              </a:rPr>
              <a:t>تُساهم التكنولوجيا المالية </a:t>
            </a:r>
            <a:r>
              <a:rPr lang="en-US" sz="2000" b="1" dirty="0">
                <a:solidFill>
                  <a:srgbClr val="FF0000"/>
                </a:solidFill>
                <a:latin typeface="Alexandria regular" pitchFamily="2" charset="-78"/>
                <a:cs typeface="Alexandria"/>
              </a:rPr>
              <a:t>FinTech)</a:t>
            </a:r>
            <a:r>
              <a:rPr lang="ar-EG" sz="2000" b="1" dirty="0">
                <a:solidFill>
                  <a:srgbClr val="FF0000"/>
                </a:solidFill>
                <a:latin typeface="Alexandria regular" pitchFamily="2" charset="-78"/>
                <a:cs typeface="Alexandria"/>
              </a:rPr>
              <a:t>) </a:t>
            </a:r>
            <a:r>
              <a:rPr lang="ar-EG" sz="2000" dirty="0">
                <a:solidFill>
                  <a:prstClr val="black"/>
                </a:solidFill>
                <a:latin typeface="Alexandria regular" pitchFamily="2" charset="-78"/>
                <a:cs typeface="Alexandria"/>
              </a:rPr>
              <a:t>في تحقيق الشمول المالي من خلال توسع من نطاق الخدمات المالية ، تتيح الوصول إلى الخدمات المالية </a:t>
            </a:r>
            <a:r>
              <a:rPr lang="ar-EG" sz="2000" b="1" dirty="0">
                <a:solidFill>
                  <a:prstClr val="black"/>
                </a:solidFill>
                <a:latin typeface="Alexandria regular" pitchFamily="2" charset="-78"/>
                <a:cs typeface="Alexandria"/>
              </a:rPr>
              <a:t>على سبيل المثال :- </a:t>
            </a:r>
          </a:p>
          <a:p>
            <a:pPr marR="0" lvl="0" algn="r" defTabSz="914400" rtl="1" eaLnBrk="1" fontAlgn="auto" latinLnBrk="0" hangingPunct="1">
              <a:lnSpc>
                <a:spcPct val="150000"/>
              </a:lnSpc>
              <a:spcBef>
                <a:spcPts val="0"/>
              </a:spcBef>
              <a:spcAft>
                <a:spcPts val="0"/>
              </a:spcAft>
              <a:buClrTx/>
              <a:buSzTx/>
              <a:tabLst/>
              <a:defRPr/>
            </a:pPr>
            <a:r>
              <a:rPr lang="ar-EG" sz="2000" b="1" dirty="0">
                <a:solidFill>
                  <a:srgbClr val="FF0000"/>
                </a:solidFill>
                <a:latin typeface="Alexandria regular" pitchFamily="2" charset="-78"/>
                <a:cs typeface="Alexandria"/>
              </a:rPr>
              <a:t>الهواتف الذكية</a:t>
            </a:r>
            <a:r>
              <a:rPr lang="ar-EG" sz="2000" dirty="0">
                <a:solidFill>
                  <a:srgbClr val="FF0000"/>
                </a:solidFill>
                <a:latin typeface="Alexandria regular" pitchFamily="2" charset="-78"/>
                <a:cs typeface="Alexandria"/>
              </a:rPr>
              <a:t>: </a:t>
            </a:r>
            <a:r>
              <a:rPr lang="ar-EG" sz="2000" dirty="0">
                <a:solidFill>
                  <a:prstClr val="black"/>
                </a:solidFill>
                <a:latin typeface="Alexandria regular" pitchFamily="2" charset="-78"/>
                <a:cs typeface="Alexandria"/>
              </a:rPr>
              <a:t>تمكّن أكبر عدد من افراد المجتمع من استخدام المحافظ الرقمية، ودفع الفواتير، وتحويل الأموال دون الحاجة إلى فرع بنكي.</a:t>
            </a:r>
          </a:p>
          <a:p>
            <a:pPr marR="0" lvl="0" algn="r" defTabSz="914400" rtl="1" eaLnBrk="1" fontAlgn="auto" latinLnBrk="0" hangingPunct="1">
              <a:lnSpc>
                <a:spcPct val="150000"/>
              </a:lnSpc>
              <a:spcBef>
                <a:spcPts val="0"/>
              </a:spcBef>
              <a:spcAft>
                <a:spcPts val="0"/>
              </a:spcAft>
              <a:buClrTx/>
              <a:buSzTx/>
              <a:tabLst/>
              <a:defRPr/>
            </a:pPr>
            <a:r>
              <a:rPr lang="ar-EG" sz="2000" b="1" dirty="0">
                <a:solidFill>
                  <a:prstClr val="black"/>
                </a:solidFill>
                <a:latin typeface="Alexandria regular" pitchFamily="2" charset="-78"/>
                <a:cs typeface="Alexandria"/>
              </a:rPr>
              <a:t>الإنترنت: </a:t>
            </a:r>
            <a:r>
              <a:rPr lang="ar-EG" sz="2000" dirty="0">
                <a:solidFill>
                  <a:prstClr val="black"/>
                </a:solidFill>
                <a:latin typeface="Alexandria regular" pitchFamily="2" charset="-78"/>
                <a:cs typeface="Alexandria"/>
              </a:rPr>
              <a:t>يمكن للفرد الوصول إلى منصات تمويل جماعي، قروض رقمية، وخدمات تأمين إلكتروني.</a:t>
            </a:r>
          </a:p>
          <a:p>
            <a:pPr marR="0" lvl="0" algn="r" defTabSz="914400" rtl="1" eaLnBrk="1" fontAlgn="auto" latinLnBrk="0" hangingPunct="1">
              <a:lnSpc>
                <a:spcPct val="150000"/>
              </a:lnSpc>
              <a:spcBef>
                <a:spcPts val="0"/>
              </a:spcBef>
              <a:spcAft>
                <a:spcPts val="0"/>
              </a:spcAft>
              <a:buClrTx/>
              <a:buSzTx/>
              <a:tabLst/>
              <a:defRPr/>
            </a:pPr>
            <a:r>
              <a:rPr lang="ar-EG" sz="2000" b="1" dirty="0">
                <a:solidFill>
                  <a:srgbClr val="FF0000"/>
                </a:solidFill>
                <a:latin typeface="Alexandria regular" pitchFamily="2" charset="-78"/>
                <a:cs typeface="Alexandria"/>
              </a:rPr>
              <a:t>الذكاء الاصطناعي والبيانات الضخمة</a:t>
            </a:r>
            <a:r>
              <a:rPr lang="ar-EG" sz="2000" dirty="0">
                <a:solidFill>
                  <a:srgbClr val="FF0000"/>
                </a:solidFill>
                <a:latin typeface="Alexandria regular" pitchFamily="2" charset="-78"/>
                <a:cs typeface="Alexandria"/>
              </a:rPr>
              <a:t>: </a:t>
            </a:r>
            <a:r>
              <a:rPr lang="ar-EG" sz="2000" dirty="0">
                <a:solidFill>
                  <a:prstClr val="black"/>
                </a:solidFill>
                <a:latin typeface="Alexandria regular" pitchFamily="2" charset="-78"/>
                <a:cs typeface="Alexandria"/>
              </a:rPr>
              <a:t>تُستخدم لتقييم الجدارة الائتمانية للأشخاص غير المسجلين في النظام المصرفي التقليدي.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23AC5999-2531-FE70-870A-31FC9F14D9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3756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628CA-31DE-FA43-FCD1-8A676457D8F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29989B1-BC96-0ABF-318C-587C29E8EDD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37343C7-B443-57E2-8783-709C332A13A8}"/>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539F8E58-9429-83C2-D021-F42AB79ADC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A9999EC-422C-2DA8-9C34-D706558B8F1F}"/>
              </a:ext>
            </a:extLst>
          </p:cNvPr>
          <p:cNvSpPr txBox="1"/>
          <p:nvPr/>
        </p:nvSpPr>
        <p:spPr>
          <a:xfrm>
            <a:off x="2064774" y="2212474"/>
            <a:ext cx="9477849" cy="401635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2. تشجيع الابتكار المالي وتقنيات الدفع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التكنولوجيا المالية تعتمد على الابتكار في أدوات مثل: المحافظ الرقمية، التمويل الجماعي، العملات الرقمية، والذكاء الاصطناعي. لذلك الأطر المحفزة تخلق بيئة مشجعة لتجربة هذه الحلول دون خرق القوانين التقليدية.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أيضا الأطر المحفزة  تعتبر محركًا حقيقيًا للابتكار في كيفية تقديم الخدمات المالية، وخصوصًا في مجالات الدفع والتحويل والتحصيل، مما يدعم الشمول المالي ويعزز التنافسية.</a:t>
            </a:r>
          </a:p>
        </p:txBody>
      </p:sp>
      <p:pic>
        <p:nvPicPr>
          <p:cNvPr id="6" name="Graphic 21">
            <a:extLst>
              <a:ext uri="{FF2B5EF4-FFF2-40B4-BE49-F238E27FC236}">
                <a16:creationId xmlns:a16="http://schemas.microsoft.com/office/drawing/2014/main" id="{8EEE78BF-DBA5-1D69-2EA2-F801023D711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40029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47854-639C-2591-2103-6BEC088599F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7FD3430-BF5E-E1C0-770E-5D832EF7A88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C432D9E-7E69-A854-C06E-6FA1BF3171C3}"/>
              </a:ext>
            </a:extLst>
          </p:cNvPr>
          <p:cNvSpPr txBox="1"/>
          <p:nvPr/>
        </p:nvSpPr>
        <p:spPr>
          <a:xfrm>
            <a:off x="870155" y="1108871"/>
            <a:ext cx="10574593"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2D1DAC0-4370-65C9-39BC-5716A248B37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78B4CEE-E6E6-D838-D669-0F644530E69A}"/>
              </a:ext>
            </a:extLst>
          </p:cNvPr>
          <p:cNvSpPr txBox="1"/>
          <p:nvPr/>
        </p:nvSpPr>
        <p:spPr>
          <a:xfrm>
            <a:off x="2580968" y="2062978"/>
            <a:ext cx="9507172" cy="420044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srgbClr val="FF0000"/>
                </a:solidFill>
                <a:effectLst/>
                <a:uLnTx/>
                <a:uFillTx/>
                <a:latin typeface="Alexandria regular" pitchFamily="2" charset="-78"/>
                <a:ea typeface="+mn-ea"/>
                <a:cs typeface="Alexandria"/>
              </a:rPr>
              <a:t>3. </a:t>
            </a:r>
            <a:r>
              <a:rPr kumimoji="0" lang="ar-EG" b="1" i="0" u="none" strike="noStrike" kern="1200" cap="none" spc="0" normalizeH="0" baseline="0" noProof="0" dirty="0">
                <a:ln>
                  <a:noFill/>
                </a:ln>
                <a:solidFill>
                  <a:srgbClr val="FF0000"/>
                </a:solidFill>
                <a:effectLst/>
                <a:uLnTx/>
                <a:uFillTx/>
                <a:latin typeface="Alexandria regular" pitchFamily="2" charset="-78"/>
                <a:ea typeface="+mn-ea"/>
                <a:cs typeface="Alexandria"/>
              </a:rPr>
              <a:t>جذب الاستثمارات ودعم ريادة الأعمال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b="1"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بيئة تنظيمية مرنة وواضحة تشجع المستثمرين المحليين والدوليين على تمويل شركات التكنولوجيا المالية الناشئة ، وهذا يسهم في خلق وظائف جديدة وتحفيز الاقتصاد الرقمي.</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منصات التمويل الجماعي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a:rPr>
              <a:t>Crowdfunding)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 ) وتمويل الأسهم الجماعي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a:rPr>
              <a:t>( Equity Crowdfunding)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تمكّن رواد الأعمال من الوصول إلى عدد كبير من المستثمرين من أنحاء مختلفة من العالم، بما في ذلك المستثمرون الصغار.</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استخدام التكنولوجيا في عرض بيانات المشاريع، وتحليل المخاطر، وتوفير تقارير مالية آلية يساعد المستثمرين على اتخاذ قرارات مستنيرة بسرعة، مما يزيد من الثقة ويحفز الاستثمار.</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من خلال القروض المباشرة عبر الإنترنت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a:rPr>
              <a:t>P2P Lending)</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وتمويل المشروعات الصغيرة، أصبح بإمكان رواد الأعمال الحصول على تمويل دون الحاجة لضمانات تقليدية.</a:t>
            </a:r>
          </a:p>
        </p:txBody>
      </p:sp>
      <p:pic>
        <p:nvPicPr>
          <p:cNvPr id="6" name="Graphic 21">
            <a:extLst>
              <a:ext uri="{FF2B5EF4-FFF2-40B4-BE49-F238E27FC236}">
                <a16:creationId xmlns:a16="http://schemas.microsoft.com/office/drawing/2014/main" id="{E13DFD8F-B198-44E2-F1A5-BFF82005F14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E859E8C9-B7A1-C535-8267-BFE13D81883C}"/>
              </a:ext>
            </a:extLst>
          </p:cNvPr>
          <p:cNvPicPr>
            <a:picLocks noChangeAspect="1"/>
          </p:cNvPicPr>
          <p:nvPr/>
        </p:nvPicPr>
        <p:blipFill>
          <a:blip r:embed="rId4"/>
          <a:stretch>
            <a:fillRect/>
          </a:stretch>
        </p:blipFill>
        <p:spPr>
          <a:xfrm>
            <a:off x="182448" y="4380271"/>
            <a:ext cx="2703509" cy="2294397"/>
          </a:xfrm>
          <a:prstGeom prst="rect">
            <a:avLst/>
          </a:prstGeom>
        </p:spPr>
      </p:pic>
    </p:spTree>
    <p:extLst>
      <p:ext uri="{BB962C8B-B14F-4D97-AF65-F5344CB8AC3E}">
        <p14:creationId xmlns:p14="http://schemas.microsoft.com/office/powerpoint/2010/main" val="3260154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F5535-2CFB-B12B-8A06-336A1D9A1BF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320533A-8512-6633-D5CF-172C3FDA0C9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FF57E47-98A8-F1D8-D5ED-E5822DFBA9B1}"/>
              </a:ext>
            </a:extLst>
          </p:cNvPr>
          <p:cNvSpPr txBox="1"/>
          <p:nvPr/>
        </p:nvSpPr>
        <p:spPr>
          <a:xfrm>
            <a:off x="1607574" y="1136132"/>
            <a:ext cx="1048056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58EED8E-8AE0-CEDD-F8E4-DE179962D2F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666CCC2-56DE-7433-8593-E2864AF44CC5}"/>
              </a:ext>
            </a:extLst>
          </p:cNvPr>
          <p:cNvSpPr txBox="1"/>
          <p:nvPr/>
        </p:nvSpPr>
        <p:spPr>
          <a:xfrm>
            <a:off x="-92596" y="1643097"/>
            <a:ext cx="12180736" cy="482728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Alexandria regular" pitchFamily="2" charset="-78"/>
                <a:ea typeface="+mn-ea"/>
                <a:cs typeface="Alexandria"/>
              </a:rPr>
              <a:t>4. </a:t>
            </a: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التحول الرقمي الحكومي والخاص :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a:rPr>
              <a:t>التحول الرقمي الحكومي والخاص يُعد من أهم الأطر المحفزة للتكنولوجيا المالية (</a:t>
            </a:r>
            <a:r>
              <a:rPr kumimoji="0" lang="en-US" sz="240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en-US" sz="240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a:rPr>
              <a:t>لأنه يهيّئ بيئة شاملة تدعم الابتكار، وتُسرّع تبني الحلول التقنية.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Alexandria regular" pitchFamily="2" charset="-78"/>
                <a:ea typeface="+mn-ea"/>
                <a:cs typeface="Alexandria"/>
              </a:rPr>
              <a:t>على سبيل المثال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دول الخليج تضع استراتيجيات للتحول الرقمي (مثل رؤية السعودية 2030، ورؤية الإمارات 2021) ، وبالتالى الأطر المحفزة لـ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 تدعم هذا التحول من خلال البنية التحتية الرقمية والتشريعات الرقمية.</a:t>
            </a:r>
          </a:p>
          <a:p>
            <a:pPr algn="r" rtl="1">
              <a:buNone/>
            </a:pPr>
            <a:r>
              <a:rPr lang="ar-EG" sz="2400" b="1" dirty="0">
                <a:solidFill>
                  <a:srgbClr val="FF0000"/>
                </a:solidFill>
              </a:rPr>
              <a:t>أمثلة ل</a:t>
            </a:r>
            <a:r>
              <a:rPr lang="ar-AE" sz="2400" b="1" dirty="0">
                <a:solidFill>
                  <a:srgbClr val="FF0000"/>
                </a:solidFill>
              </a:rPr>
              <a:t>لخدمات الحكومية الذكية</a:t>
            </a:r>
            <a:r>
              <a:rPr lang="ar-EG" sz="2400" b="1" dirty="0">
                <a:solidFill>
                  <a:srgbClr val="FF0000"/>
                </a:solidFill>
              </a:rPr>
              <a:t>:</a:t>
            </a:r>
            <a:endParaRPr lang="ar-AE" sz="2400" dirty="0">
              <a:solidFill>
                <a:srgbClr val="FF0000"/>
              </a:solidFill>
            </a:endParaRPr>
          </a:p>
          <a:p>
            <a:pPr algn="r" rtl="1">
              <a:buFont typeface="Arial" panose="020B0604020202020204" pitchFamily="34" charset="0"/>
              <a:buChar char="•"/>
            </a:pPr>
            <a:r>
              <a:rPr lang="ar-EG" sz="2400" dirty="0"/>
              <a:t> </a:t>
            </a:r>
            <a:r>
              <a:rPr lang="ar-AE" sz="2400" dirty="0"/>
              <a:t>رقمنة الخدمات مثل تسجيل الشركات، إصدار الرخص، ودفع الرسوم يوفّر بيئة مرنة وسريعة للشركات الناشئة في </a:t>
            </a:r>
            <a:r>
              <a:rPr lang="en-US" sz="2400" dirty="0"/>
              <a:t>FinTech.</a:t>
            </a:r>
          </a:p>
          <a:p>
            <a:pPr algn="r" rtl="1">
              <a:buFont typeface="Arial" panose="020B0604020202020204" pitchFamily="34" charset="0"/>
              <a:buChar char="•"/>
            </a:pPr>
            <a:r>
              <a:rPr lang="ar-EG" sz="2400" dirty="0"/>
              <a:t> </a:t>
            </a:r>
            <a:r>
              <a:rPr lang="ar-AE" sz="2400" dirty="0"/>
              <a:t>توفير بوابات دفع إلكترونية رسمية وآمنة مرتبطة بالبنوك المركزية يعزّز الثقة في المعاملات.</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BCA941AC-A95C-A216-3D6C-2E3C5CB952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42917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E64D6-9AC9-2C78-1444-78FE83BC1D0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2D538BB-9B35-996F-6FAE-B3EF82F6FB7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D4749B2-C720-0A70-9869-3C12EBBFDD0F}"/>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87AA363D-D03A-60FA-B5DE-27128540CE4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2F47775-154F-79DC-E3D4-D95B0378D2F1}"/>
              </a:ext>
            </a:extLst>
          </p:cNvPr>
          <p:cNvSpPr txBox="1"/>
          <p:nvPr/>
        </p:nvSpPr>
        <p:spPr>
          <a:xfrm>
            <a:off x="3280528" y="2090240"/>
            <a:ext cx="8262095" cy="465691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FF0000"/>
                </a:solidFill>
                <a:effectLst/>
                <a:uLnTx/>
                <a:uFillTx/>
                <a:latin typeface="Alexandria regular" pitchFamily="2" charset="-78"/>
                <a:ea typeface="+mn-ea"/>
                <a:cs typeface="Alexandria"/>
              </a:rPr>
              <a:t>5. </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الحد من الجرائم المالية </a:t>
            </a:r>
            <a:r>
              <a:rPr kumimoji="0" lang="ar-EG" sz="2000" b="0" i="0" u="none" strike="noStrike" kern="1200" cap="none" spc="0" normalizeH="0" baseline="0" noProof="0" dirty="0">
                <a:ln>
                  <a:noFill/>
                </a:ln>
                <a:solidFill>
                  <a:srgbClr val="FF0000"/>
                </a:solidFill>
                <a:effectLst/>
                <a:uLnTx/>
                <a:uFillTx/>
                <a:latin typeface="Alexandria regular" pitchFamily="2" charset="-78"/>
                <a:ea typeface="+mn-ea"/>
                <a:cs typeface="Alexandria"/>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في البيئة الرقمية الأطر التنظيمية تُساعد في تقنين استخدام البيانات، والتحقق من هوية العملاء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KYC)</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ومكافحة غسل الأموال وتمويل الإرهاب.</a:t>
            </a:r>
          </a:p>
          <a:p>
            <a:pPr marL="0" marR="0" lvl="0" indent="0" algn="r" defTabSz="914400" rtl="1" eaLnBrk="1" fontAlgn="auto" latinLnBrk="0" hangingPunct="1">
              <a:lnSpc>
                <a:spcPct val="150000"/>
              </a:lnSpc>
              <a:spcBef>
                <a:spcPts val="0"/>
              </a:spcBef>
              <a:spcAft>
                <a:spcPts val="0"/>
              </a:spcAft>
              <a:buClrTx/>
              <a:buSzTx/>
              <a:buFontTx/>
              <a:buNone/>
              <a:tabLst/>
              <a:defRPr/>
            </a:pPr>
            <a:r>
              <a:rPr lang="ar-EG" sz="2000" dirty="0">
                <a:solidFill>
                  <a:prstClr val="black"/>
                </a:solidFill>
                <a:latin typeface="Alexandria regular" pitchFamily="2" charset="-78"/>
                <a:cs typeface="Alexandria"/>
              </a:rPr>
              <a:t>على سبيل المثال الأطر التنظيمية تفرض على شركات </a:t>
            </a:r>
            <a:r>
              <a:rPr lang="en-US" sz="2000" dirty="0">
                <a:solidFill>
                  <a:prstClr val="black"/>
                </a:solidFill>
                <a:latin typeface="Alexandria regular" pitchFamily="2" charset="-78"/>
                <a:cs typeface="Alexandria"/>
              </a:rPr>
              <a:t>FinTech </a:t>
            </a:r>
            <a:r>
              <a:rPr lang="ar-EG" sz="2000" dirty="0">
                <a:solidFill>
                  <a:prstClr val="black"/>
                </a:solidFill>
                <a:latin typeface="Alexandria regular" pitchFamily="2" charset="-78"/>
                <a:cs typeface="Alexandria"/>
              </a:rPr>
              <a:t> ما يلي:</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sz="2000" dirty="0">
                <a:solidFill>
                  <a:prstClr val="black"/>
                </a:solidFill>
                <a:latin typeface="Alexandria regular" pitchFamily="2" charset="-78"/>
                <a:cs typeface="Alexandria"/>
              </a:rPr>
              <a:t>إنشاء أنظمة لرصد المعاملات المشبوهة.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sz="2000" dirty="0">
                <a:solidFill>
                  <a:prstClr val="black"/>
                </a:solidFill>
                <a:latin typeface="Alexandria regular" pitchFamily="2" charset="-78"/>
                <a:cs typeface="Alexandria"/>
              </a:rPr>
              <a:t>الإبلاغ عن العمليات التي تتجاوز حدود معينة.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sz="2000" dirty="0">
                <a:solidFill>
                  <a:prstClr val="black"/>
                </a:solidFill>
                <a:latin typeface="Alexandria regular" pitchFamily="2" charset="-78"/>
                <a:cs typeface="Alexandria"/>
              </a:rPr>
              <a:t>تدريب الموظفين على الكشف عن محاولات غسل الأموال وتمويل الإرهاب.</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sz="2000" dirty="0">
                <a:solidFill>
                  <a:prstClr val="black"/>
                </a:solidFill>
                <a:latin typeface="Alexandria regular" pitchFamily="2" charset="-78"/>
                <a:cs typeface="Alexandria"/>
              </a:rPr>
              <a:t>توفر الجهات الرقابية أدوات للتحقق من قوائم العقوبات.</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0D2BC3E-8C3A-7789-FAC0-2EBEFEA232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07136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AC73F-73B4-CF4A-83E1-31DC689ADFD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307A51D-1E79-FC25-894C-AB6E9577F4C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168A32A-9BE0-D898-9CB7-17A66E077E78}"/>
              </a:ext>
            </a:extLst>
          </p:cNvPr>
          <p:cNvSpPr txBox="1"/>
          <p:nvPr/>
        </p:nvSpPr>
        <p:spPr>
          <a:xfrm>
            <a:off x="863600" y="1136133"/>
            <a:ext cx="1029208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00B0F0"/>
                </a:solidFill>
                <a:highlight>
                  <a:srgbClr val="FFFF00"/>
                </a:highlight>
                <a:latin typeface="Alexandria" pitchFamily="2" charset="-78"/>
                <a:cs typeface="Alexandria"/>
              </a:rPr>
              <a:t>أهمية الأطر القانونية والتنظيمية ل</a:t>
            </a: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لتقنيات المالية الحديثة في الدول العربية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6D1182B-37EB-1206-13BB-55E1F3CA40C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549497D-3A54-A070-B461-93755E7FE0FA}"/>
              </a:ext>
            </a:extLst>
          </p:cNvPr>
          <p:cNvSpPr txBox="1"/>
          <p:nvPr/>
        </p:nvSpPr>
        <p:spPr>
          <a:xfrm>
            <a:off x="3261674" y="2366128"/>
            <a:ext cx="8280949" cy="465691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يمكن تلخيص أهمية الأطر القانونية والتنظيمة للتقنيات المالية الحديثة بوضع تشريعات حديثة مرنة في الاتى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تعزيز الثقة في المنصات الرقمية.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مكافحة الاحتيال الإلكتروني وغسل الأموال.</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تُحقق التوازن بين الابتكار والامتثال.</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تقنين استخدام البيانات (تُنظم كيفية جمع البيانات، معالجتها، وتخزينها من قبل مزودي الخدمات المالية الرقمية) بموجب متطلبات قوانين حماية البيانات الشخصية.</a:t>
            </a:r>
          </a:p>
          <a:p>
            <a:pPr marR="0" lvl="0" algn="r" defTabSz="914400" rtl="1" eaLnBrk="1" fontAlgn="auto" latinLnBrk="0" hangingPunct="1">
              <a:lnSpc>
                <a:spcPct val="150000"/>
              </a:lnSpc>
              <a:spcBef>
                <a:spcPts val="0"/>
              </a:spcBef>
              <a:spcAft>
                <a:spcPts val="0"/>
              </a:spcAft>
              <a:buClrTx/>
              <a:buSzTx/>
              <a:tabLst/>
              <a:defRPr/>
            </a:pP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61D642E-990E-CEF1-7FF3-4A44B4FCEF8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73588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9953F-06C2-FBF2-6AC9-EF3C705C356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78E044D-82FC-0FB6-B53B-A25ED440B75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E12ACE1-8C4A-D2EA-2FCA-343CDB0BD156}"/>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التحديات والعقبات التى تواجه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B5E0C81-7D89-A55B-1006-19839DCB2C9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E53C456-841C-6B3E-3158-DED8985411E7}"/>
              </a:ext>
            </a:extLst>
          </p:cNvPr>
          <p:cNvSpPr txBox="1"/>
          <p:nvPr/>
        </p:nvSpPr>
        <p:spPr>
          <a:xfrm>
            <a:off x="2743200" y="2272264"/>
            <a:ext cx="8799423" cy="4086503"/>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regular" pitchFamily="2" charset="-78"/>
                <a:ea typeface="+mn-ea"/>
                <a:cs typeface="Alexandria"/>
              </a:rPr>
              <a:t>أهم التحديات والعقبات : </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1. قصور الإطار التشريعي في بعض الدول.</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2. مخاطر غسل الأموال وتمويل الإرهاب عبر المنصات الرقمية.</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3. ضعف الوعي القانوني والتقني.</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rPr>
              <a:t>4. نقص الكوادر المؤهلة.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FA30284-F350-BF1E-00EF-FB3CC013A7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24686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8E179-96AC-EE41-246A-169D90C02E9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96325B7-7883-F857-0CF4-1638DFE4707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EB1FDDF-D1AB-7A5B-8F68-5E2382669B74}"/>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قصور الإطار التشريعي من التحديات والعقبات التى تواجه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2885922F-2A00-0436-859C-7CCF4EAF99C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60890EA-EBF4-B27A-4E66-CC79BCB6C1F6}"/>
              </a:ext>
            </a:extLst>
          </p:cNvPr>
          <p:cNvSpPr txBox="1"/>
          <p:nvPr/>
        </p:nvSpPr>
        <p:spPr>
          <a:xfrm>
            <a:off x="150471" y="2272264"/>
            <a:ext cx="11937669" cy="4190314"/>
          </a:xfrm>
          <a:prstGeom prst="rect">
            <a:avLst/>
          </a:prstGeom>
          <a:noFill/>
        </p:spPr>
        <p:txBody>
          <a:bodyPr wrap="square" rtlCol="0">
            <a:spAutoFit/>
          </a:bodyPr>
          <a:lstStyle/>
          <a:p>
            <a:pPr algn="just" rtl="1">
              <a:lnSpc>
                <a:spcPct val="150000"/>
              </a:lnSpc>
              <a:buNone/>
            </a:pPr>
            <a:r>
              <a:rPr lang="ar-AE" sz="2000" b="1" dirty="0">
                <a:solidFill>
                  <a:srgbClr val="FF0000"/>
                </a:solidFill>
              </a:rPr>
              <a:t>قصور الإطار التشريعي</a:t>
            </a:r>
            <a:r>
              <a:rPr lang="ar-EG" sz="2000" b="1" dirty="0">
                <a:solidFill>
                  <a:srgbClr val="FF0000"/>
                </a:solidFill>
              </a:rPr>
              <a:t> : </a:t>
            </a:r>
            <a:r>
              <a:rPr lang="ar-AE" sz="2000" dirty="0"/>
              <a:t>هو </a:t>
            </a:r>
            <a:r>
              <a:rPr lang="ar-AE" sz="2000" b="1" dirty="0"/>
              <a:t>عدم وجود أو تأخر إصدار قوانين وتنظيمات واضحة ومحدثة</a:t>
            </a:r>
            <a:r>
              <a:rPr lang="ar-AE" sz="2000" dirty="0"/>
              <a:t> تُنظّم طبيعة عمل شركات وخدمات </a:t>
            </a:r>
            <a:r>
              <a:rPr lang="en-US" sz="2000" dirty="0"/>
              <a:t>FinTech، </a:t>
            </a:r>
            <a:r>
              <a:rPr lang="ar-AE" sz="2000" b="1" dirty="0"/>
              <a:t>مثل:</a:t>
            </a:r>
            <a:r>
              <a:rPr lang="ar-EG" sz="2000" b="1" dirty="0"/>
              <a:t> </a:t>
            </a:r>
            <a:r>
              <a:rPr lang="ar-AE" sz="2000" dirty="0"/>
              <a:t>القروض الرقمية</a:t>
            </a:r>
            <a:r>
              <a:rPr lang="ar-EG" sz="2000" dirty="0"/>
              <a:t> ، </a:t>
            </a:r>
            <a:r>
              <a:rPr lang="ar-AE" sz="2000" dirty="0"/>
              <a:t>المحافظ الإلكترونية</a:t>
            </a:r>
            <a:r>
              <a:rPr lang="ar-EG" sz="2000" dirty="0"/>
              <a:t> ، </a:t>
            </a:r>
            <a:r>
              <a:rPr lang="ar-AE" sz="2000" dirty="0"/>
              <a:t>العملات المشفّرة</a:t>
            </a:r>
            <a:r>
              <a:rPr lang="ar-EG" sz="2000" dirty="0"/>
              <a:t> ، </a:t>
            </a:r>
            <a:r>
              <a:rPr lang="ar-AE" sz="2000" dirty="0"/>
              <a:t>منصات التمويل الجماعي</a:t>
            </a:r>
            <a:r>
              <a:rPr lang="ar-EG" sz="2000" dirty="0"/>
              <a:t> ، </a:t>
            </a:r>
            <a:r>
              <a:rPr lang="ar-AE" sz="2000" dirty="0"/>
              <a:t>البنوك الرقمية</a:t>
            </a:r>
            <a:r>
              <a:rPr lang="ar-EG" sz="2000" dirty="0"/>
              <a:t> .</a:t>
            </a:r>
          </a:p>
          <a:p>
            <a:pPr algn="just" rtl="1">
              <a:lnSpc>
                <a:spcPct val="150000"/>
              </a:lnSpc>
              <a:buNone/>
            </a:pPr>
            <a:r>
              <a:rPr lang="ar-EG" sz="2000" b="1" dirty="0">
                <a:solidFill>
                  <a:srgbClr val="FF0000"/>
                </a:solidFill>
              </a:rPr>
              <a:t>ومن صور هذا القصور :</a:t>
            </a:r>
          </a:p>
          <a:p>
            <a:pPr marL="285750" indent="-285750" algn="just" rtl="1">
              <a:lnSpc>
                <a:spcPct val="150000"/>
              </a:lnSpc>
              <a:buFontTx/>
              <a:buChar char="-"/>
            </a:pPr>
            <a:r>
              <a:rPr lang="ar-AE" sz="2000" dirty="0"/>
              <a:t>تأخّر التنظيمات المتخصصة</a:t>
            </a:r>
            <a:r>
              <a:rPr lang="ar-EG" sz="2000" dirty="0"/>
              <a:t> : </a:t>
            </a:r>
            <a:r>
              <a:rPr lang="ar-AE" sz="2000" dirty="0"/>
              <a:t>كثير من الدول لا تزال تستخدم قوانين مصرفية وتجارية تقليدية لا تُلائم طبيعة الأعمال الرقمية.</a:t>
            </a:r>
            <a:endParaRPr lang="ar-EG" sz="2000" dirty="0"/>
          </a:p>
          <a:p>
            <a:pPr marL="285750" indent="-285750" algn="just" rtl="1">
              <a:lnSpc>
                <a:spcPct val="150000"/>
              </a:lnSpc>
              <a:buFontTx/>
              <a:buChar char="-"/>
            </a:pPr>
            <a:r>
              <a:rPr lang="ar-AE" sz="2000" dirty="0"/>
              <a:t>عدم وضوح المعايير الرقابية والإشرافية</a:t>
            </a:r>
            <a:r>
              <a:rPr lang="ar-EG" sz="2000" dirty="0"/>
              <a:t> : </a:t>
            </a:r>
            <a:r>
              <a:rPr lang="ar-AE" sz="2000" dirty="0"/>
              <a:t> مثل </a:t>
            </a:r>
            <a:r>
              <a:rPr lang="ar-EG" sz="2000" dirty="0"/>
              <a:t>(</a:t>
            </a:r>
            <a:r>
              <a:rPr lang="ar-AE" sz="2000" dirty="0"/>
              <a:t>مَن الجهة التي ترخّص وتُشرف؟ البنك المركزي؟ هيئة السوق؟ جهة جديدة؟</a:t>
            </a:r>
            <a:r>
              <a:rPr lang="ar-EG" sz="2000" dirty="0"/>
              <a:t>)</a:t>
            </a:r>
          </a:p>
          <a:p>
            <a:pPr marL="285750" indent="-285750" algn="just" rtl="1">
              <a:lnSpc>
                <a:spcPct val="150000"/>
              </a:lnSpc>
              <a:buFontTx/>
              <a:buChar char="-"/>
            </a:pPr>
            <a:r>
              <a:rPr lang="ar-AE" sz="2000" dirty="0"/>
              <a:t>ضعف الحماية القانونية للمستهلك الرقمي</a:t>
            </a:r>
            <a:r>
              <a:rPr lang="ar-EG" sz="2000" dirty="0"/>
              <a:t>:</a:t>
            </a:r>
            <a:r>
              <a:rPr lang="ar-AE" sz="2000" dirty="0"/>
              <a:t> مثل غياب التشريعات الخاصة بحماية البيانات، أو حقوق المستخدمين في حالة الأعطال أو الاحتيال.</a:t>
            </a:r>
            <a:endParaRPr lang="ar-EG" sz="2000" dirty="0"/>
          </a:p>
          <a:p>
            <a:pPr marL="285750" indent="-285750" algn="just" rtl="1">
              <a:lnSpc>
                <a:spcPct val="150000"/>
              </a:lnSpc>
              <a:buFontTx/>
              <a:buChar char="-"/>
            </a:pPr>
            <a:r>
              <a:rPr lang="ar-AE" sz="2000" dirty="0"/>
              <a:t>غياب الاعتراف القانوني بالعملات الرقمية أو العقود الذكية</a:t>
            </a:r>
            <a:r>
              <a:rPr lang="ar-EG" sz="2000" dirty="0"/>
              <a:t>:</a:t>
            </a:r>
            <a:r>
              <a:rPr lang="ar-AE" sz="2000" dirty="0"/>
              <a:t> مما يخلق فجوة قانونية في التعاملات.</a:t>
            </a:r>
            <a:endParaRPr lang="ar-EG" sz="2000" dirty="0"/>
          </a:p>
          <a:p>
            <a:pPr marL="285750" indent="-285750" algn="just" rtl="1">
              <a:lnSpc>
                <a:spcPct val="150000"/>
              </a:lnSpc>
              <a:buFontTx/>
              <a:buChar char="-"/>
            </a:pPr>
            <a:r>
              <a:rPr lang="ar-AE" sz="2000" dirty="0"/>
              <a:t>التأخر في إصدار تراخيص التنظيم التجريبي </a:t>
            </a:r>
            <a:r>
              <a:rPr lang="ar-EG" sz="2000" dirty="0"/>
              <a:t>.</a:t>
            </a:r>
            <a:endParaRPr lang="ar-AE" sz="2000" dirty="0"/>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418037F-0523-6CFD-4DE3-D27B91FA49E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40686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BF5FA-63E4-F6FD-C595-CEF722594B6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201C687-69FF-812B-C3F7-5ED4DEA839F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B63B68F-5947-A7A5-32C8-9E1A0E640C25}"/>
              </a:ext>
            </a:extLst>
          </p:cNvPr>
          <p:cNvSpPr txBox="1"/>
          <p:nvPr/>
        </p:nvSpPr>
        <p:spPr>
          <a:xfrm>
            <a:off x="1611983" y="1136133"/>
            <a:ext cx="1023097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مخاطر غسل الأموال وتمويل الإرهاب عبر المنصات الرقمية</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885D816F-4779-173E-A1C1-394E2870280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8931B3B-3224-991E-CAE9-43104708032A}"/>
              </a:ext>
            </a:extLst>
          </p:cNvPr>
          <p:cNvSpPr txBox="1"/>
          <p:nvPr/>
        </p:nvSpPr>
        <p:spPr>
          <a:xfrm>
            <a:off x="0" y="1643099"/>
            <a:ext cx="12088140" cy="420044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المنصات الرقمية (مثل المحافظ الإلكترونية، تطبيقات الدفع، البنوك الرقمية، العملات المشفرة) أصبحت هدفًا جذابًا لهذه الأنشطة بسبب سهولة الاستخدام، وسرعة التحويلات، وانخفاض الرقابة التقليدية</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a:rPr>
              <a:t> ، ومن عوامل إساءة استخدامها في عمليات غسل أموال أو تمويل إرهاب :-</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a:t>
            </a: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عض الخدمات الرقمية تسمح بفتح حسابات أو إجراء تحويلات دون تحقق كافٍ من الهوية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(KYC)، </a:t>
            </a: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مما يتيح للمجرمين إخفاء هويتهم.</a:t>
            </a:r>
            <a:endPar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إمكانية إرسال الأموال فورًا إلى جهات خارجية دون المرور بأنظمة رقابية مصرفية تقليدية.</a:t>
            </a:r>
            <a:endPar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Alexandria regular" pitchFamily="2" charset="-78"/>
              </a:rPr>
              <a:t>بعض العملات الرقمية قد تُستخدم في العمليات المشبوهة لصعوبة تتبّعها، خصوصًا عند استخدامها في أسواق الإنترنت المظلم.</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شركات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FinTech </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a:t>
            </a: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لجديدة قد تفتقر إلى أنظمة رقابة متقدمة أو طاقم قانوني متخصص في مكافحة غسل الأموال.</a:t>
            </a:r>
            <a:endPar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بعض الجهات قد تستخدم التمويل الجماعي لجمع تبرعات لأنشطة إرهابية تحت غطاء مشاريع خيرية أو اجتماعية.</a:t>
            </a:r>
            <a:endPar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9EA1EA49-7554-E135-44C8-D73823F8910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720117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84130-2DC7-8B0A-52E0-F52E2330E5E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DDC6DEB-2C18-9C59-7B6F-F235FC497DF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F8C3EC7-20A6-787C-8CB3-0B7006572B16}"/>
              </a:ext>
            </a:extLst>
          </p:cNvPr>
          <p:cNvSpPr txBox="1"/>
          <p:nvPr/>
        </p:nvSpPr>
        <p:spPr>
          <a:xfrm>
            <a:off x="-707923" y="1136132"/>
            <a:ext cx="13244051" cy="83099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ضعف الوعي القانوني والتقني من التحديات والعقبات</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التى تواجه التقنيات المالية الحديثة</a:t>
            </a:r>
          </a:p>
        </p:txBody>
      </p:sp>
      <p:sp>
        <p:nvSpPr>
          <p:cNvPr id="28" name="Rectangle 27">
            <a:extLst>
              <a:ext uri="{FF2B5EF4-FFF2-40B4-BE49-F238E27FC236}">
                <a16:creationId xmlns:a16="http://schemas.microsoft.com/office/drawing/2014/main" id="{E1D796FF-13F6-0EFF-E7FF-F3F692098EC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EDB00BE-D0A0-BD0B-2ED7-A8CF57C7FBEA}"/>
              </a:ext>
            </a:extLst>
          </p:cNvPr>
          <p:cNvSpPr txBox="1"/>
          <p:nvPr/>
        </p:nvSpPr>
        <p:spPr>
          <a:xfrm>
            <a:off x="129210" y="1799304"/>
            <a:ext cx="11640004" cy="5077608"/>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a:rPr>
              <a:t>ضعف الوعي القانوني والتقني يُعد من التحديات الجوهرية التي تعوق تطور وانتشار التقنيات المالية الحديثة </a:t>
            </a:r>
            <a:r>
              <a:rPr kumimoji="0" lang="en-US" sz="200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en-US" sz="200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a:rPr>
              <a:t>سواء على مستوى الأفراد أو الشركات أو حتى بعض الجهات التنظيمية.</a:t>
            </a:r>
          </a:p>
          <a:p>
            <a:pPr algn="just" rtl="1">
              <a:lnSpc>
                <a:spcPct val="150000"/>
              </a:lnSpc>
              <a:buNone/>
            </a:pPr>
            <a:r>
              <a:rPr lang="ar-EG" sz="2000" b="1" dirty="0">
                <a:solidFill>
                  <a:srgbClr val="FF0000"/>
                </a:solidFill>
              </a:rPr>
              <a:t>أمثلة لحالات </a:t>
            </a:r>
            <a:r>
              <a:rPr lang="ar-AE" sz="2000" b="1" dirty="0">
                <a:solidFill>
                  <a:srgbClr val="FF0000"/>
                </a:solidFill>
              </a:rPr>
              <a:t>ضعف الوعي</a:t>
            </a:r>
            <a:r>
              <a:rPr lang="ar-EG" sz="2000" b="1" dirty="0">
                <a:solidFill>
                  <a:srgbClr val="FF0000"/>
                </a:solidFill>
              </a:rPr>
              <a:t> القانوني والتقني : </a:t>
            </a:r>
            <a:endParaRPr lang="ar-AE" sz="2000" b="1" dirty="0">
              <a:solidFill>
                <a:srgbClr val="FF0000"/>
              </a:solidFill>
            </a:endParaRPr>
          </a:p>
          <a:p>
            <a:pPr algn="just" rtl="1">
              <a:lnSpc>
                <a:spcPct val="150000"/>
              </a:lnSpc>
              <a:buFont typeface="+mj-lt"/>
              <a:buAutoNum type="arabicPeriod"/>
            </a:pPr>
            <a:r>
              <a:rPr lang="ar-EG" sz="2000" dirty="0"/>
              <a:t> </a:t>
            </a:r>
            <a:r>
              <a:rPr lang="ar-AE" sz="2000" dirty="0"/>
              <a:t>استخدام غير آمن للخدمات المالية الرقمية</a:t>
            </a:r>
            <a:r>
              <a:rPr lang="ar-EG" sz="2000" dirty="0"/>
              <a:t> : </a:t>
            </a:r>
            <a:r>
              <a:rPr lang="ar-AE" sz="2000" dirty="0"/>
              <a:t>مشاركة البيانات الحساسة دون وعي بالمخاطر.</a:t>
            </a:r>
          </a:p>
          <a:p>
            <a:pPr algn="just" rtl="1">
              <a:lnSpc>
                <a:spcPct val="150000"/>
              </a:lnSpc>
              <a:buFont typeface="+mj-lt"/>
              <a:buAutoNum type="arabicPeriod"/>
            </a:pPr>
            <a:r>
              <a:rPr lang="ar-EG" sz="2000" dirty="0"/>
              <a:t> </a:t>
            </a:r>
            <a:r>
              <a:rPr lang="ar-AE" sz="2000" dirty="0"/>
              <a:t>سوء فهم الحقوق والواجبات القانونية</a:t>
            </a:r>
            <a:r>
              <a:rPr lang="ar-EG" sz="2000" dirty="0"/>
              <a:t> : </a:t>
            </a:r>
            <a:r>
              <a:rPr lang="ar-AE" sz="2000" dirty="0"/>
              <a:t>عدم قراءة الشروط والأحكام أو فهم سياسات الاستخدام.</a:t>
            </a:r>
          </a:p>
          <a:p>
            <a:pPr algn="just" rtl="1">
              <a:lnSpc>
                <a:spcPct val="150000"/>
              </a:lnSpc>
              <a:buFont typeface="+mj-lt"/>
              <a:buAutoNum type="arabicPeriod"/>
            </a:pPr>
            <a:r>
              <a:rPr lang="ar-EG" sz="2000" dirty="0"/>
              <a:t> </a:t>
            </a:r>
            <a:r>
              <a:rPr lang="ar-AE" sz="2000" dirty="0"/>
              <a:t>ضعف قدرة المستثمرين على تقييم المشاريع التقنية</a:t>
            </a:r>
            <a:r>
              <a:rPr lang="ar-EG" sz="2000" dirty="0"/>
              <a:t> : </a:t>
            </a:r>
            <a:r>
              <a:rPr lang="ar-AE" sz="2000" dirty="0"/>
              <a:t>ما قد يؤدي إلى قرارات استثمارية غير مبنية على فهم حقيقي.</a:t>
            </a:r>
          </a:p>
          <a:p>
            <a:pPr algn="just" rtl="1">
              <a:lnSpc>
                <a:spcPct val="150000"/>
              </a:lnSpc>
              <a:buFont typeface="+mj-lt"/>
              <a:buAutoNum type="arabicPeriod"/>
            </a:pPr>
            <a:r>
              <a:rPr lang="ar-EG" sz="2000" dirty="0"/>
              <a:t> </a:t>
            </a:r>
            <a:r>
              <a:rPr lang="ar-AE" sz="2000" dirty="0"/>
              <a:t>عدم استعداد المؤسسات الصغيرة للامتثال الرقمي</a:t>
            </a:r>
            <a:r>
              <a:rPr lang="ar-EG" sz="2000" dirty="0"/>
              <a:t> : </a:t>
            </a:r>
            <a:r>
              <a:rPr lang="ar-AE" sz="2000" dirty="0"/>
              <a:t>سواء في حماية البيانات أو الالتزام بإجراءات </a:t>
            </a:r>
            <a:r>
              <a:rPr lang="en-US" sz="2000" dirty="0"/>
              <a:t>KYC </a:t>
            </a:r>
            <a:r>
              <a:rPr lang="ar-EG" sz="2000" dirty="0"/>
              <a:t> </a:t>
            </a:r>
            <a:r>
              <a:rPr lang="ar-AE" sz="2000" dirty="0"/>
              <a:t>و</a:t>
            </a:r>
            <a:r>
              <a:rPr lang="en-US" sz="2000" dirty="0"/>
              <a:t>AML</a:t>
            </a:r>
            <a:r>
              <a:rPr lang="ar-EG" sz="2000" dirty="0"/>
              <a:t> .</a:t>
            </a:r>
            <a:endParaRPr lang="en-US" sz="2000" dirty="0"/>
          </a:p>
          <a:p>
            <a:pPr algn="just" rtl="1">
              <a:lnSpc>
                <a:spcPct val="150000"/>
              </a:lnSpc>
              <a:buFont typeface="+mj-lt"/>
              <a:buAutoNum type="arabicPeriod"/>
            </a:pPr>
            <a:r>
              <a:rPr lang="ar-EG" sz="2000" dirty="0"/>
              <a:t> </a:t>
            </a:r>
            <a:r>
              <a:rPr lang="ar-AE" sz="2000" dirty="0"/>
              <a:t>تردد المستخدمين في استخدام خدمات </a:t>
            </a:r>
            <a:r>
              <a:rPr lang="en-US" sz="2000" dirty="0"/>
              <a:t>FinTech</a:t>
            </a:r>
            <a:r>
              <a:rPr lang="ar-EG" sz="2000" dirty="0"/>
              <a:t> : </a:t>
            </a:r>
            <a:r>
              <a:rPr lang="ar-AE" sz="2000" dirty="0"/>
              <a:t>بسبب غياب الثقة أو سوء الفهم للتقنية.</a:t>
            </a: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4392374E-B004-F950-936A-CF4086429A4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77127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7E0EB-EAA9-59ED-D114-75364B56468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383FAEC-F62B-381E-A137-F1B20C22C4F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D3439A0-8AA6-7F10-31A4-14CFA5A940D1}"/>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دور الحوكمة والرقابة في الحد من مخاطر غسل الأموال وتمويل الإرهاب عبر المنصات الرقمية</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28886B00-9E36-B997-0681-55508C9B41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6C55419D-28CF-0641-6946-B7D0E6A7681D}"/>
              </a:ext>
            </a:extLst>
          </p:cNvPr>
          <p:cNvSpPr txBox="1"/>
          <p:nvPr/>
        </p:nvSpPr>
        <p:spPr>
          <a:xfrm>
            <a:off x="1611984" y="2306269"/>
            <a:ext cx="9930640" cy="3733586"/>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فرض إجراءات  أعرف عميلك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KYC)</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للتحقق من الهوية، مصدر الأموال، وطبيعة النشاط قبل السماح باستخدام المنصة.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استخدام أنظمة ذكاء اصطناعي لرصد الأنماط المشبوهة و تتبّع السلوكيات غير المعتادة أو التحويلات المتكررة الصغيرة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Structuring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000" dirty="0">
                <a:solidFill>
                  <a:prstClr val="black"/>
                </a:solidFill>
                <a:latin typeface="Alexandria regular" pitchFamily="2" charset="-78"/>
                <a:cs typeface="Alexandria"/>
              </a:rPr>
              <a:t>تدريب الموظفين على كيفية الإبلاغ الفوري عن أي نشاط يُشتبه بأنه غسل أموال أو تمويل إرهاب.</a:t>
            </a:r>
            <a:endParaRPr lang="en-US" sz="2000" dirty="0">
              <a:solidFill>
                <a:prstClr val="black"/>
              </a:solidFill>
              <a:latin typeface="Alexandria regular" pitchFamily="2" charset="-78"/>
              <a:cs typeface="Alexandria"/>
            </a:endParaRP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AE" sz="2000" dirty="0">
                <a:solidFill>
                  <a:prstClr val="black"/>
                </a:solidFill>
                <a:latin typeface="Alexandria regular" pitchFamily="2" charset="-78"/>
                <a:cs typeface="Alexandria"/>
              </a:rPr>
              <a:t>التعاون مع الجهات التنظيمية</a:t>
            </a:r>
            <a:r>
              <a:rPr lang="en-US" sz="2000" dirty="0">
                <a:solidFill>
                  <a:prstClr val="black"/>
                </a:solidFill>
                <a:latin typeface="Alexandria regular" pitchFamily="2" charset="-78"/>
                <a:cs typeface="Alexandria"/>
              </a:rPr>
              <a:t> </a:t>
            </a:r>
            <a:r>
              <a:rPr lang="ar-EG" sz="2000" dirty="0">
                <a:solidFill>
                  <a:prstClr val="black"/>
                </a:solidFill>
                <a:latin typeface="Alexandria regular" pitchFamily="2" charset="-78"/>
                <a:cs typeface="Alexandria"/>
              </a:rPr>
              <a:t> و</a:t>
            </a:r>
            <a:r>
              <a:rPr lang="ar-AE" sz="2000" dirty="0">
                <a:solidFill>
                  <a:prstClr val="black"/>
                </a:solidFill>
                <a:latin typeface="Alexandria regular" pitchFamily="2" charset="-78"/>
                <a:cs typeface="Alexandria"/>
              </a:rPr>
              <a:t>الامتثال الكامل لمتطلبات البنك المركزي، ووحدات الاستخبارات المالية </a:t>
            </a:r>
            <a:r>
              <a:rPr lang="en-US" sz="2000" dirty="0">
                <a:solidFill>
                  <a:prstClr val="black"/>
                </a:solidFill>
                <a:latin typeface="Alexandria regular" pitchFamily="2" charset="-78"/>
                <a:cs typeface="Alexandria"/>
              </a:rPr>
              <a:t>FIU)</a:t>
            </a:r>
            <a:r>
              <a:rPr lang="ar-EG" sz="2000" dirty="0">
                <a:solidFill>
                  <a:prstClr val="black"/>
                </a:solidFill>
                <a:latin typeface="Alexandria regular" pitchFamily="2" charset="-78"/>
                <a:cs typeface="Alexandria"/>
              </a:rPr>
              <a:t>).</a:t>
            </a:r>
            <a:endParaRPr lang="en-US" sz="2000" dirty="0">
              <a:solidFill>
                <a:prstClr val="black"/>
              </a:solidFill>
              <a:latin typeface="Alexandria regular" pitchFamily="2" charset="-78"/>
              <a:cs typeface="Alexandria"/>
            </a:endParaRPr>
          </a:p>
        </p:txBody>
      </p:sp>
      <p:pic>
        <p:nvPicPr>
          <p:cNvPr id="6" name="Graphic 21">
            <a:extLst>
              <a:ext uri="{FF2B5EF4-FFF2-40B4-BE49-F238E27FC236}">
                <a16:creationId xmlns:a16="http://schemas.microsoft.com/office/drawing/2014/main" id="{66AFC50B-52A6-BC0C-0479-070D7798BF9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34281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478CC-B029-9C40-F9F7-E480BF43DEF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7D916A1-9AC8-E499-95DB-9D81BA088B4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FA0862C-4C8D-6195-D951-1481DAA0A9FB}"/>
              </a:ext>
            </a:extLst>
          </p:cNvPr>
          <p:cNvSpPr txBox="1"/>
          <p:nvPr/>
        </p:nvSpPr>
        <p:spPr>
          <a:xfrm>
            <a:off x="284480" y="1136134"/>
            <a:ext cx="11006372"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حوكمة الشركات ودورها في التقنيات المالية الحديثة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في الدول العربية</a:t>
            </a:r>
            <a:r>
              <a:rPr kumimoji="0" lang="ar-EG" sz="2800" b="1" i="0" u="none" strike="noStrike" kern="1200" cap="none" spc="0" normalizeH="0" baseline="0" noProof="0" dirty="0">
                <a:ln>
                  <a:noFill/>
                </a:ln>
                <a:solidFill>
                  <a:srgbClr val="00B0F0"/>
                </a:solidFill>
                <a:effectLst/>
                <a:uLnTx/>
                <a:uFillTx/>
                <a:latin typeface="Alexandria" pitchFamily="2" charset="-78"/>
                <a:ea typeface="+mn-ea"/>
                <a:cs typeface="Alexandria"/>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814A9AF-213B-F1EF-53D8-DCD03AC0FFF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FD022D3-2142-8D8D-8958-06CF5756194B}"/>
              </a:ext>
            </a:extLst>
          </p:cNvPr>
          <p:cNvSpPr txBox="1"/>
          <p:nvPr/>
        </p:nvSpPr>
        <p:spPr>
          <a:xfrm>
            <a:off x="486696" y="1643100"/>
            <a:ext cx="11601443" cy="5272469"/>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تعريف حوكمة الشركات : </a:t>
            </a:r>
          </a:p>
          <a:p>
            <a:pPr marL="285750" marR="0" lvl="0" indent="-285750" algn="just" defTabSz="914400" rtl="1"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هي مجموعة من القواعد والممارسات التي تنظم العلاقة بين مجلس الإدارة، والإدارة التنفيذية، والمساهمين، وأصحاب المصلحة الآخرين، لضمان الإدارة الرشيدة، الشفافية، والمساءلة.</a:t>
            </a:r>
          </a:p>
          <a:p>
            <a:pPr marL="285750" marR="0" lvl="0" indent="-285750" algn="just" defTabSz="914400" rtl="1"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منظمة التعاون الاقتصادي والتنمية عرَّفت الحوكمة بأنها: "النظام الذي بمقتضاه يتم توزيع الحقوق والمسئوليات بين الأطراف المختلفة داخل المؤسسة، مثل مجلس الإدارة والإدارة التنفيذية والمساهمين وأصحاب المصالح، وتهتم الحوكمة بالقواعد والإجراءات اللازمة لاتخاذ القرارات المتعلقة بشئون المؤسسة، وبالتالي فهي توفر الآلية التي يتم بمقتضاها وضع الأهداف والوسائل لتحقيقها ومراقبة الأداء".</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283D3136-21E0-02A1-54B6-00DF38FF017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09801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E3BE8-C192-6F15-506B-BA5FA02BCDD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640E00C-D98E-BD42-01E1-B36BDDFE605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68C5D58-EAD8-09E6-0702-E364713AFBFA}"/>
              </a:ext>
            </a:extLst>
          </p:cNvPr>
          <p:cNvSpPr txBox="1"/>
          <p:nvPr/>
        </p:nvSpPr>
        <p:spPr>
          <a:xfrm>
            <a:off x="2324763" y="899652"/>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العلاقة بين الحوكمة و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3D23219-7A95-F9CD-1626-A483D0C175D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BE25328-83D6-B7B4-CBC2-6607AF86D1EC}"/>
              </a:ext>
            </a:extLst>
          </p:cNvPr>
          <p:cNvSpPr txBox="1"/>
          <p:nvPr/>
        </p:nvSpPr>
        <p:spPr>
          <a:xfrm>
            <a:off x="1253614" y="1799305"/>
            <a:ext cx="10732978" cy="465691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العلاقة بين الحوكمة و</a:t>
            </a:r>
            <a:r>
              <a:rPr kumimoji="0" lang="en-US"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FinTech</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 :</a:t>
            </a:r>
            <a:endParaRPr kumimoji="0" lang="en-US" sz="2000" b="1" i="0" u="none" strike="noStrike" kern="1200" cap="none" spc="0" normalizeH="0" baseline="0" noProof="0" dirty="0">
              <a:ln>
                <a:noFill/>
              </a:ln>
              <a:solidFill>
                <a:srgbClr val="FF0000"/>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الحوكمة تضمن  أن الابتكار المالي لا يتعارض مع مبادئ الشفافية والرقابة والمساءلة.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التكنولوجيا المالية تُحدث تغييرات جوهرية في هياكل الشركات وأسلوب اتخاذ القرار، مما يتطلب تطوير نظم حوكمة مرنة وسريعة الاستجابة.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الحوكمة الجيدة تُطمئن المستثمرين والعملاء بأن الشركة ملتزمة بالمعايير الأخلاقية والرقابية، مما يرفع مستوى الثقة في خدماتها.</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شركات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غالبًا ما تكون صغيرة، مرنة، وتقودها فرق تقنية، ما يتطلب نماذج حوكمة أكثر تطورًا وتخصصًا من الهياكل التقليدية.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تقنيات مثل البلوك تشين والذكاء الاصطناعي تتيح تتبع المعاملات وتحليل الأداء بشكل لحظي، مما يعزز جودة الرقابة والشفافية في الحوكمة.</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5703D05-A6DB-D906-1FF2-D4FC3FA33F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51978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A2016-B14C-05DC-AB90-D02332C6EAF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92A253D-FFF5-522C-4374-E1FAD1C2FD3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57543E35-5338-9422-B5E7-8230B9820DE6}"/>
              </a:ext>
            </a:extLst>
          </p:cNvPr>
          <p:cNvSpPr txBox="1"/>
          <p:nvPr/>
        </p:nvSpPr>
        <p:spPr>
          <a:xfrm>
            <a:off x="3954780" y="1136133"/>
            <a:ext cx="777018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 أدوار الحوكمة في البيئة المالية الرقمية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6701289-F1DB-CA7C-60D7-D72ED1D6061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1DE49149-7E2F-DA09-F7EA-94102F716159}"/>
              </a:ext>
            </a:extLst>
          </p:cNvPr>
          <p:cNvSpPr txBox="1"/>
          <p:nvPr/>
        </p:nvSpPr>
        <p:spPr>
          <a:xfrm>
            <a:off x="92598" y="1978215"/>
            <a:ext cx="11995542" cy="4688348"/>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srgbClr val="FF0000"/>
                </a:solidFill>
                <a:effectLst/>
                <a:uLnTx/>
                <a:uFillTx/>
                <a:latin typeface="Alexandria regular" pitchFamily="2" charset="-78"/>
                <a:ea typeface="+mn-ea"/>
                <a:cs typeface="Alexandria"/>
              </a:rPr>
              <a:t>إدارة المخاطر الرقمية: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 مجالس الإدارة واللجان المتخصصة تُشرف على وضع إطار حوكمة يحدد المسؤوليات في الأمن السيبراني وإدارة البيانات، وهذا يشمل اعتماد سياسات استخدام التقنية، التشفير، حماية الخصوصية، وإدارة الحوادث الرقمية.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الحوكمة الجيدة تضمن وجود آلية مستمرة لتحديد وتقييم المخاطر الرقمية، وتحديثها حسب تطور التهديدات ، ويتم ذلك عبر لجان المخاطر أو التدقيق، أو من خلال تقارير منتظمة ترفع للإدارة العليا.</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من أدوار الحوكمة دعم برامج تدريبية توعوية لجميع الموظفين بشأن أمن المعلومات والمخاطر الرقمية.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التخطيط للاستجابة والتعافي من الحوادث الرقمية ، مجالس الإدارة يجب أن تضمن وجود خطة واضحة للتعامل مع أي حادث رقمي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Incident Response Plan)</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 مراقبة الالتزام بتشريعات مكافحة غسل الأموال  وتمويل الإرهاب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AML &amp; CFT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في عصر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a:rPr>
              <a:t>أصبحت إدارة المخاطر الرقمية عنصرًا أساسيًا من عناصر الحوكمة المؤسسية الفعّالة.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0AF9176-3C6C-8838-37A0-2DEDDD42FC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876650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74711-0015-5E5C-6D11-1328D49659F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5565F9F-F239-3C53-4D6C-551BD22724D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24EA990-0FBC-1DA6-0DFB-2CD018AC4D09}"/>
              </a:ext>
            </a:extLst>
          </p:cNvPr>
          <p:cNvSpPr txBox="1"/>
          <p:nvPr/>
        </p:nvSpPr>
        <p:spPr>
          <a:xfrm>
            <a:off x="3954780" y="1136133"/>
            <a:ext cx="793242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 أدوار الحوكمة في البيئة المالية الرقمية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45719993-8D6D-DB3A-471E-8D216B64FC8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DCC8280-4700-CD83-6D6D-274DE87A2965}"/>
              </a:ext>
            </a:extLst>
          </p:cNvPr>
          <p:cNvSpPr txBox="1"/>
          <p:nvPr/>
        </p:nvSpPr>
        <p:spPr>
          <a:xfrm>
            <a:off x="0" y="2055044"/>
            <a:ext cx="12292314" cy="511338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حماية حقوق المستثمرين والمستهلكين:</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الحوكمة تفرض الإفصاح الكامل عن المخاطر، الأداء، التكاليف، والممارسات التشغيلية لشركات </a:t>
            </a:r>
            <a:r>
              <a:rPr kumimoji="0" lang="en-US" sz="220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 هذا يساعد المستثمر على اتخاذ قرارات واعية ويقلل من فرص التضليل أو الاحتيال.</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تطبيق مبدأ العدالة بين المستثمرين، سواء كانوا كبارًا أو صغارًا، من خلال أنظمة تصويت عادلة، والحد من تضارب المصالح داخل الشركات.</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الحوكمة تضمن أن أعضاء مجلس الإدارة والإدارة التنفيذية يتصرفون بما يحقق مصالح المستثمرين لا مصالحهم الخاصة.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الرقابة على استخدام الأموال ، خصوصًا في شركات </a:t>
            </a:r>
            <a:r>
              <a:rPr kumimoji="0" lang="en-US" sz="220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200" i="0" u="none" strike="noStrike" kern="1200" cap="none" spc="0" normalizeH="0" baseline="0" noProof="0" dirty="0">
                <a:ln>
                  <a:noFill/>
                </a:ln>
                <a:solidFill>
                  <a:prstClr val="black"/>
                </a:solidFill>
                <a:effectLst/>
                <a:uLnTx/>
                <a:uFillTx/>
                <a:latin typeface="Alexandria regular" pitchFamily="2" charset="-78"/>
                <a:ea typeface="+mn-ea"/>
                <a:cs typeface="Alexandria"/>
              </a:rPr>
              <a:t> الناشئة، بحيث تضمن الحوكمة أن الأموال المستثمرة تُستخدم وفقًا للخطة المعلنة.</a:t>
            </a:r>
            <a:endParaRPr lang="ar-EG" sz="2200" b="1" dirty="0">
              <a:solidFill>
                <a:prstClr val="black"/>
              </a:solidFill>
              <a:latin typeface="Alexandria regular" pitchFamily="2" charset="-78"/>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571FEAC3-9050-FA3D-4D8D-FC8124B8367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99873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F9E1A-E4BF-C446-5ED1-330004175B2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BB2F1D2-44C4-72AE-80D0-14022AA16BB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1E73111-A4A3-9595-CD12-A5C3005ADD77}"/>
              </a:ext>
            </a:extLst>
          </p:cNvPr>
          <p:cNvSpPr txBox="1"/>
          <p:nvPr/>
        </p:nvSpPr>
        <p:spPr>
          <a:xfrm>
            <a:off x="3954780" y="1136133"/>
            <a:ext cx="794716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 أدوار الحوكمة في البيئة المالية الرقمية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1996CEEF-6AA0-030B-FEFF-78CD1676D4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FE7FED1-AB5D-1977-6A6A-37C086C04C1B}"/>
              </a:ext>
            </a:extLst>
          </p:cNvPr>
          <p:cNvSpPr txBox="1"/>
          <p:nvPr/>
        </p:nvSpPr>
        <p:spPr>
          <a:xfrm>
            <a:off x="127322" y="2055043"/>
            <a:ext cx="11960818" cy="5269199"/>
          </a:xfrm>
          <a:prstGeom prst="rect">
            <a:avLst/>
          </a:prstGeom>
          <a:noFill/>
        </p:spPr>
        <p:txBody>
          <a:bodyPr wrap="square" rtlCol="0">
            <a:spAutoFit/>
          </a:bodyPr>
          <a:lstStyle/>
          <a:p>
            <a:pPr algn="just" rtl="1">
              <a:lnSpc>
                <a:spcPct val="150000"/>
              </a:lnSpc>
              <a:buNone/>
            </a:pPr>
            <a:r>
              <a:rPr lang="ar-AE" b="1" dirty="0">
                <a:solidFill>
                  <a:srgbClr val="FF0000"/>
                </a:solidFill>
              </a:rPr>
              <a:t>حماية حقوق المستهلكين</a:t>
            </a:r>
            <a:r>
              <a:rPr lang="ar-EG" b="1" dirty="0">
                <a:solidFill>
                  <a:srgbClr val="FF0000"/>
                </a:solidFill>
              </a:rPr>
              <a:t> :</a:t>
            </a:r>
            <a:endParaRPr lang="ar-AE" b="1" dirty="0">
              <a:solidFill>
                <a:srgbClr val="FF0000"/>
              </a:solidFill>
            </a:endParaRPr>
          </a:p>
          <a:p>
            <a:pPr algn="just" rtl="1">
              <a:lnSpc>
                <a:spcPct val="200000"/>
              </a:lnSpc>
              <a:buFont typeface="+mj-lt"/>
              <a:buAutoNum type="arabicPeriod"/>
            </a:pPr>
            <a:r>
              <a:rPr lang="ar-EG" b="1" dirty="0"/>
              <a:t> </a:t>
            </a:r>
            <a:r>
              <a:rPr lang="ar-AE" b="1" dirty="0"/>
              <a:t>حماية البيانات والخصوصية</a:t>
            </a:r>
            <a:r>
              <a:rPr lang="ar-EG" b="1" dirty="0"/>
              <a:t> : </a:t>
            </a:r>
            <a:r>
              <a:rPr lang="ar-AE" dirty="0"/>
              <a:t>الحوكمة تضمن التزام الشركة بقوانين حماية البيانات، ومنع استخدامها دون إذن، خاصة مع استخدام الذكاء الاصطناعي والتحليلات الضخمة.</a:t>
            </a:r>
          </a:p>
          <a:p>
            <a:pPr algn="just" rtl="1">
              <a:lnSpc>
                <a:spcPct val="200000"/>
              </a:lnSpc>
              <a:buFont typeface="+mj-lt"/>
              <a:buAutoNum type="arabicPeriod"/>
            </a:pPr>
            <a:r>
              <a:rPr lang="ar-EG" b="1" dirty="0"/>
              <a:t> </a:t>
            </a:r>
            <a:r>
              <a:rPr lang="ar-AE" b="1" dirty="0"/>
              <a:t>العدالة في التسعير والشروط</a:t>
            </a:r>
            <a:r>
              <a:rPr lang="ar-EG" b="1" dirty="0"/>
              <a:t> : </a:t>
            </a:r>
            <a:r>
              <a:rPr lang="ar-AE" dirty="0"/>
              <a:t>مراقبة شروط العقود الرقمية، وضمان خلوها من الغبن أو الاستغلال، خاصة في خدمات الإقراض الإلكتروني أو الدفع.</a:t>
            </a:r>
          </a:p>
          <a:p>
            <a:pPr algn="just" rtl="1">
              <a:lnSpc>
                <a:spcPct val="200000"/>
              </a:lnSpc>
              <a:buFont typeface="+mj-lt"/>
              <a:buAutoNum type="arabicPeriod"/>
            </a:pPr>
            <a:r>
              <a:rPr lang="ar-AE" b="1" dirty="0"/>
              <a:t>معالجة الشكاوى والنزاعات</a:t>
            </a:r>
            <a:r>
              <a:rPr lang="ar-EG" b="1" dirty="0"/>
              <a:t> : </a:t>
            </a:r>
            <a:r>
              <a:rPr lang="ar-AE" dirty="0"/>
              <a:t>وضع آلية عادلة وفعالة لتلقي شكاوى العملاء والرد عليها بسرعة وشفافية، ضمن سياسة "حوكمة تجربة العميل".</a:t>
            </a:r>
          </a:p>
          <a:p>
            <a:pPr algn="just" rtl="1">
              <a:lnSpc>
                <a:spcPct val="200000"/>
              </a:lnSpc>
              <a:buFont typeface="+mj-lt"/>
              <a:buAutoNum type="arabicPeriod"/>
            </a:pPr>
            <a:r>
              <a:rPr lang="ar-AE" b="1" dirty="0"/>
              <a:t>التوعية والشفافية في العرض</a:t>
            </a:r>
            <a:r>
              <a:rPr lang="ar-EG" b="1" dirty="0"/>
              <a:t> : </a:t>
            </a:r>
            <a:r>
              <a:rPr lang="ar-AE" dirty="0"/>
              <a:t>إلزام شركات </a:t>
            </a:r>
            <a:r>
              <a:rPr lang="en-US" dirty="0"/>
              <a:t>FinTech</a:t>
            </a:r>
            <a:r>
              <a:rPr lang="ar-EG" dirty="0"/>
              <a:t> ب</a:t>
            </a:r>
            <a:r>
              <a:rPr lang="ar-AE" dirty="0"/>
              <a:t>تقديم معلومات واضحة ومبسطة للعملاء غير المتخصصين، خاصة في الخدمات المالية المعقدة.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b="1"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558748F0-CF7B-A287-AF62-8F06F27D3C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49461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023C3-1D46-2A1B-D3C2-7F851FBB918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FB24AC5-1969-A4F0-6609-C1E79D257C4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13C4001-0F30-3747-C67F-2514FDBBA640}"/>
              </a:ext>
            </a:extLst>
          </p:cNvPr>
          <p:cNvSpPr txBox="1"/>
          <p:nvPr/>
        </p:nvSpPr>
        <p:spPr>
          <a:xfrm>
            <a:off x="3954780" y="1136133"/>
            <a:ext cx="78586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أهم أدوار الحوكمة في البيئة المالية الرقمية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FB1E6321-C361-1530-29DA-4F2FE8B3683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F95FC16-D500-580B-9941-BF8844D4ED92}"/>
              </a:ext>
            </a:extLst>
          </p:cNvPr>
          <p:cNvSpPr txBox="1"/>
          <p:nvPr/>
        </p:nvSpPr>
        <p:spPr>
          <a:xfrm>
            <a:off x="0" y="2055043"/>
            <a:ext cx="11542623" cy="5113387"/>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تعزيز الثقة في الشركات الناشئة في </a:t>
            </a:r>
            <a:r>
              <a:rPr kumimoji="0" lang="en-US" sz="2200" b="1" i="0" u="none" strike="noStrike" kern="1200" cap="none" spc="0" normalizeH="0" baseline="0" noProof="0" dirty="0">
                <a:ln>
                  <a:noFill/>
                </a:ln>
                <a:solidFill>
                  <a:srgbClr val="FF0000"/>
                </a:solidFill>
                <a:effectLst/>
                <a:uLnTx/>
                <a:uFillTx/>
                <a:latin typeface="Alexandria regular" pitchFamily="2" charset="-78"/>
                <a:ea typeface="+mn-ea"/>
                <a:cs typeface="Alexandria"/>
              </a:rPr>
              <a:t>FinTech:</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 غالبًا ما تكون شركات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جديدة، يفتقر المستثمرون للثقة الكاملة بها.</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الثقة مهمة في شركات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 لأن المستهلكين والمستثمرين يتعاملون مع كيانات غير تقليدية (غالبًا دون فروع أو وجود مادي).</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التعاملات تعتمد على التقنية كليًا (محافظ رقمية، قروض رقمية، استثمارات آلية).</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rPr>
              <a:t>المخاطر المرتبطة بفشل الأنظمة، أو الاختراق، أو الاحتيال أعلى من الشركات التقليدية.</a:t>
            </a:r>
          </a:p>
          <a:p>
            <a:pPr marR="0" lvl="0" algn="just" defTabSz="914400" rtl="1" eaLnBrk="1" fontAlgn="auto" latinLnBrk="0" hangingPunct="1">
              <a:lnSpc>
                <a:spcPct val="150000"/>
              </a:lnSpc>
              <a:spcBef>
                <a:spcPts val="0"/>
              </a:spcBef>
              <a:spcAft>
                <a:spcPts val="0"/>
              </a:spcAft>
              <a:buClrTx/>
              <a:buSzTx/>
              <a:tabLst/>
              <a:defRPr/>
            </a:pPr>
            <a:r>
              <a:rPr lang="ar-EG" sz="2200" dirty="0">
                <a:solidFill>
                  <a:prstClr val="black"/>
                </a:solidFill>
                <a:latin typeface="Alexandria regular" pitchFamily="2" charset="-78"/>
                <a:cs typeface="Alexandria"/>
              </a:rPr>
              <a:t>لذلك من الأهمية وجود هيكل حوكمة  فعال يُظهر الجدية والانضباط المؤسسي ويتم ذلك بوضع ضوابط داخلية للرقابة المالية والتقنية وتعيين لجان متخصصة (مثل لجنة المخاطر، ولجنة المراجعة ).</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E4ACC15-5F96-DFBD-5503-613A699580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909322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AC1FD-84B1-F702-2864-CA958FDD9EA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B48C272-37E6-2EBB-E146-B545F91B33A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58F1F87-5442-DEE0-07D1-26FEDB984E5F}"/>
              </a:ext>
            </a:extLst>
          </p:cNvPr>
          <p:cNvSpPr txBox="1"/>
          <p:nvPr/>
        </p:nvSpPr>
        <p:spPr>
          <a:xfrm>
            <a:off x="3954780" y="1136133"/>
            <a:ext cx="8075174"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التجارب العربية في مجال التكنولوجيا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0E302FE7-12FC-5C5B-8BFF-13400DEFDE8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529A4E3-BB59-A827-C592-C750CF638151}"/>
              </a:ext>
            </a:extLst>
          </p:cNvPr>
          <p:cNvSpPr txBox="1"/>
          <p:nvPr/>
        </p:nvSpPr>
        <p:spPr>
          <a:xfrm>
            <a:off x="162046" y="1799303"/>
            <a:ext cx="11926094" cy="465332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المملكة العربية السعودية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أطلق البنك المركزي السعودي بيئة تجريبية تشريعية</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Sandbox)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 لتجريب حلول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بشكل آمن ، وتم وضع  إطارًا تنظيميًا للمدفوعات الإلكترونية، وتمويل الأفراد، وخدمات التشفير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استراتيجية التكنولوجيا المالية (2021): تهدف إلى تمكين  عدد أكبر من شركات التقنية المالية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lang="ar-EG" sz="2000" dirty="0">
                <a:solidFill>
                  <a:prstClr val="black"/>
                </a:solidFill>
                <a:latin typeface="Alexandria regular" pitchFamily="2" charset="-78"/>
                <a:cs typeface="Alexandria"/>
              </a:rPr>
              <a:t> ب</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حلول 2030.</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خدمات </a:t>
            </a:r>
            <a:r>
              <a:rPr kumimoji="0" lang="en-US"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FinTech </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 النشطة: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شركات مثل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STC Pay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و</a:t>
            </a:r>
            <a:r>
              <a:rPr kumimoji="0" lang="en-US" sz="2000" b="0" i="0" u="none" strike="noStrike" kern="1200" cap="none" spc="0" normalizeH="0" baseline="0" noProof="0" dirty="0" err="1">
                <a:ln>
                  <a:noFill/>
                </a:ln>
                <a:solidFill>
                  <a:prstClr val="black"/>
                </a:solidFill>
                <a:effectLst/>
                <a:uLnTx/>
                <a:uFillTx/>
                <a:latin typeface="Alexandria regular" pitchFamily="2" charset="-78"/>
                <a:ea typeface="+mn-ea"/>
                <a:cs typeface="Alexandria"/>
              </a:rPr>
              <a:t>HalalaH</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ومحفظة </a:t>
            </a:r>
            <a:r>
              <a:rPr kumimoji="0" lang="en-US" sz="2000" b="0" i="0" u="none" strike="noStrike" kern="1200" cap="none" spc="0" normalizeH="0" baseline="0" noProof="0" dirty="0" err="1">
                <a:ln>
                  <a:noFill/>
                </a:ln>
                <a:solidFill>
                  <a:prstClr val="black"/>
                </a:solidFill>
                <a:effectLst/>
                <a:uLnTx/>
                <a:uFillTx/>
                <a:latin typeface="Alexandria regular" pitchFamily="2" charset="-78"/>
                <a:ea typeface="+mn-ea"/>
                <a:cs typeface="Alexandria"/>
              </a:rPr>
              <a:t>UrPay</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تنظيم الدفع الإلكتروني، التمويل الاستهلاكي، و</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Buy Now Pay Later (BNPL).</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الجوانب القانونية: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البنك المركزي يُصدر رخص تنظيمية مؤقتة.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الربط بين أنظمة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FinTech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وأنظمة مكافحة غسل الأموال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AML/CFT)</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2002F034-B0C1-0F71-DABC-C443BD32C7B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676169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79C7E-CC95-89DD-4285-8DC4B7BE291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1964E1D-7969-F2E3-37C0-097D645389D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72F85FE-6AE4-5444-97F7-49F76EF8000A}"/>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التجارب العربية في مجال التكنولوجيا المالية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30695E26-2C4E-0920-6573-CA824C542C2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31F47D5-F00B-E8D5-1BB6-F4D8C152E649}"/>
              </a:ext>
            </a:extLst>
          </p:cNvPr>
          <p:cNvSpPr txBox="1"/>
          <p:nvPr/>
        </p:nvSpPr>
        <p:spPr>
          <a:xfrm>
            <a:off x="0" y="1799303"/>
            <a:ext cx="12002947" cy="551125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SA" sz="2400" b="1" kern="100" dirty="0">
                <a:solidFill>
                  <a:srgbClr val="FF0000"/>
                </a:solidFill>
                <a:effectLst/>
                <a:latin typeface="Aptos" panose="020B0004020202020204" pitchFamily="34" charset="0"/>
                <a:ea typeface="Aptos" panose="020B0004020202020204" pitchFamily="34" charset="0"/>
                <a:cs typeface="Alexandria"/>
              </a:rPr>
              <a:t>جمهورية مصر العربية</a:t>
            </a:r>
            <a:r>
              <a:rPr lang="ar-EG" sz="2400" b="1" kern="100" dirty="0">
                <a:solidFill>
                  <a:srgbClr val="FF0000"/>
                </a:solidFill>
                <a:effectLst/>
                <a:latin typeface="Aptos" panose="020B0004020202020204" pitchFamily="34" charset="0"/>
                <a:ea typeface="Aptos" panose="020B0004020202020204" pitchFamily="34" charset="0"/>
                <a:cs typeface="Alexandria"/>
              </a:rPr>
              <a:t> : </a:t>
            </a:r>
          </a:p>
          <a:p>
            <a:pPr marL="342900" lvl="0" indent="-342900" algn="r" rtl="1">
              <a:lnSpc>
                <a:spcPct val="107000"/>
              </a:lnSpc>
              <a:spcAft>
                <a:spcPts val="800"/>
              </a:spcAft>
              <a:buSzPts val="1000"/>
              <a:buFont typeface="Symbol" panose="05050102010706020507" pitchFamily="18" charset="2"/>
              <a:buChar char=""/>
              <a:tabLst>
                <a:tab pos="457200" algn="l"/>
              </a:tabLst>
            </a:pPr>
            <a:r>
              <a:rPr lang="ar-EG" sz="2400" kern="100" dirty="0">
                <a:effectLst/>
                <a:latin typeface="Aptos" panose="020B0004020202020204" pitchFamily="34" charset="0"/>
                <a:ea typeface="Aptos" panose="020B0004020202020204" pitchFamily="34" charset="0"/>
                <a:cs typeface="Alexandria"/>
              </a:rPr>
              <a:t>أقرت قانون تنظيم التكنولوجيا المالية في الأنشطة المالية غير المصرفية (2022) ، وتعمل على تعزيز منظومة الدفع الإلكتروني والتوقيع الرقمي.</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Aptos" panose="020B0004020202020204" pitchFamily="34" charset="0"/>
                <a:ea typeface="Aptos" panose="020B0004020202020204" pitchFamily="34" charset="0"/>
                <a:cs typeface="Alexandria"/>
              </a:rPr>
              <a:t>إطلاق صندوق تمويل للشركات الناشئة في</a:t>
            </a:r>
            <a:r>
              <a:rPr lang="en-AE" sz="2400" kern="100" dirty="0">
                <a:effectLst/>
                <a:latin typeface="Aptos" panose="020B0004020202020204" pitchFamily="34" charset="0"/>
                <a:ea typeface="Aptos" panose="020B0004020202020204" pitchFamily="34" charset="0"/>
                <a:cs typeface="Alexandria"/>
              </a:rPr>
              <a:t> FinTech </a:t>
            </a:r>
            <a:r>
              <a:rPr lang="ar-SA" sz="2400" kern="100" dirty="0">
                <a:effectLst/>
                <a:latin typeface="Aptos" panose="020B0004020202020204" pitchFamily="34" charset="0"/>
                <a:ea typeface="Aptos" panose="020B0004020202020204" pitchFamily="34" charset="0"/>
                <a:cs typeface="Alexandria"/>
              </a:rPr>
              <a:t>من البنك المركزي</a:t>
            </a:r>
            <a:r>
              <a:rPr lang="en-AE" sz="2400" kern="100" dirty="0">
                <a:effectLst/>
                <a:latin typeface="Aptos" panose="020B0004020202020204" pitchFamily="34" charset="0"/>
                <a:ea typeface="Aptos" panose="020B0004020202020204" pitchFamily="34" charset="0"/>
                <a:cs typeface="Alexandria"/>
              </a:rPr>
              <a:t>.</a:t>
            </a:r>
          </a:p>
          <a:p>
            <a:pPr algn="r" rtl="1">
              <a:lnSpc>
                <a:spcPct val="107000"/>
              </a:lnSpc>
              <a:spcAft>
                <a:spcPts val="800"/>
              </a:spcAft>
              <a:buNone/>
            </a:pPr>
            <a:r>
              <a:rPr lang="ar-SA" sz="2400" b="1" kern="100" dirty="0">
                <a:solidFill>
                  <a:srgbClr val="FF0000"/>
                </a:solidFill>
                <a:effectLst/>
                <a:latin typeface="Aptos" panose="020B0004020202020204" pitchFamily="34" charset="0"/>
                <a:ea typeface="Aptos" panose="020B0004020202020204" pitchFamily="34" charset="0"/>
                <a:cs typeface="Alexandria"/>
              </a:rPr>
              <a:t> خدمات</a:t>
            </a:r>
            <a:r>
              <a:rPr lang="en-AE" sz="2400" b="1" kern="100" dirty="0">
                <a:solidFill>
                  <a:srgbClr val="FF0000"/>
                </a:solidFill>
                <a:effectLst/>
                <a:latin typeface="Aptos" panose="020B0004020202020204" pitchFamily="34" charset="0"/>
                <a:ea typeface="Aptos" panose="020B0004020202020204" pitchFamily="34" charset="0"/>
                <a:cs typeface="Alexandria"/>
              </a:rPr>
              <a:t> FinTech </a:t>
            </a:r>
            <a:r>
              <a:rPr lang="ar-SA" sz="2400" b="1" kern="100" dirty="0">
                <a:solidFill>
                  <a:srgbClr val="FF0000"/>
                </a:solidFill>
                <a:effectLst/>
                <a:latin typeface="Aptos" panose="020B0004020202020204" pitchFamily="34" charset="0"/>
                <a:ea typeface="Aptos" panose="020B0004020202020204" pitchFamily="34" charset="0"/>
                <a:cs typeface="Alexandria"/>
              </a:rPr>
              <a:t>النشطة</a:t>
            </a:r>
            <a:r>
              <a:rPr lang="en-AE" sz="2400" b="1" kern="100" dirty="0">
                <a:solidFill>
                  <a:srgbClr val="FF0000"/>
                </a:solidFill>
                <a:effectLst/>
                <a:latin typeface="Aptos" panose="020B0004020202020204" pitchFamily="34" charset="0"/>
                <a:ea typeface="Aptos" panose="020B0004020202020204" pitchFamily="34" charset="0"/>
                <a:cs typeface="Alexandria"/>
              </a:rPr>
              <a:t>:</a:t>
            </a:r>
            <a:endParaRPr lang="en-AE" sz="2400" kern="100" dirty="0">
              <a:solidFill>
                <a:srgbClr val="FF0000"/>
              </a:solidFill>
              <a:effectLst/>
              <a:latin typeface="Aptos" panose="020B0004020202020204" pitchFamily="34" charset="0"/>
              <a:ea typeface="Aptos" panose="020B0004020202020204" pitchFamily="34" charset="0"/>
              <a:cs typeface="Alexandria"/>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Aptos" panose="020B0004020202020204" pitchFamily="34" charset="0"/>
                <a:ea typeface="Aptos" panose="020B0004020202020204" pitchFamily="34" charset="0"/>
                <a:cs typeface="Alexandria"/>
              </a:rPr>
              <a:t>تطبيقات مثل</a:t>
            </a:r>
            <a:r>
              <a:rPr lang="en-AE" sz="2400" kern="100" dirty="0">
                <a:effectLst/>
                <a:latin typeface="Aptos" panose="020B0004020202020204" pitchFamily="34" charset="0"/>
                <a:ea typeface="Aptos" panose="020B0004020202020204" pitchFamily="34" charset="0"/>
                <a:cs typeface="Alexandria"/>
              </a:rPr>
              <a:t> </a:t>
            </a:r>
            <a:r>
              <a:rPr lang="en-AE" sz="2400" kern="100" dirty="0" err="1">
                <a:effectLst/>
                <a:latin typeface="Aptos" panose="020B0004020202020204" pitchFamily="34" charset="0"/>
                <a:ea typeface="Aptos" panose="020B0004020202020204" pitchFamily="34" charset="0"/>
                <a:cs typeface="Alexandria"/>
              </a:rPr>
              <a:t>Fawry</a:t>
            </a:r>
            <a:r>
              <a:rPr lang="en-AE" sz="2400" kern="100" dirty="0">
                <a:effectLst/>
                <a:latin typeface="Aptos" panose="020B0004020202020204" pitchFamily="34" charset="0"/>
                <a:ea typeface="Aptos" panose="020B0004020202020204" pitchFamily="34" charset="0"/>
                <a:cs typeface="Alexandria"/>
              </a:rPr>
              <a:t>  </a:t>
            </a:r>
            <a:r>
              <a:rPr lang="ar-SA" sz="2400" kern="100" dirty="0">
                <a:effectLst/>
                <a:latin typeface="Aptos" panose="020B0004020202020204" pitchFamily="34" charset="0"/>
                <a:ea typeface="Aptos" panose="020B0004020202020204" pitchFamily="34" charset="0"/>
                <a:cs typeface="Alexandria"/>
              </a:rPr>
              <a:t>و</a:t>
            </a:r>
            <a:r>
              <a:rPr lang="en-AE" sz="2400" kern="100" dirty="0" err="1">
                <a:effectLst/>
                <a:latin typeface="Aptos" panose="020B0004020202020204" pitchFamily="34" charset="0"/>
                <a:ea typeface="Aptos" panose="020B0004020202020204" pitchFamily="34" charset="0"/>
                <a:cs typeface="Alexandria"/>
              </a:rPr>
              <a:t>Instapay</a:t>
            </a:r>
            <a:endParaRPr lang="en-AE" sz="2400" kern="100" dirty="0">
              <a:effectLst/>
              <a:latin typeface="Aptos" panose="020B0004020202020204" pitchFamily="34" charset="0"/>
              <a:ea typeface="Aptos" panose="020B0004020202020204" pitchFamily="34" charset="0"/>
              <a:cs typeface="Alexandria"/>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Aptos" panose="020B0004020202020204" pitchFamily="34" charset="0"/>
                <a:ea typeface="Aptos" panose="020B0004020202020204" pitchFamily="34" charset="0"/>
                <a:cs typeface="Alexandria"/>
              </a:rPr>
              <a:t>استخدام واسع لنقاط الدفع الرقمي</a:t>
            </a:r>
            <a:r>
              <a:rPr lang="en-AE" sz="2400" kern="100" dirty="0">
                <a:effectLst/>
                <a:latin typeface="Aptos" panose="020B0004020202020204" pitchFamily="34" charset="0"/>
                <a:ea typeface="Aptos" panose="020B0004020202020204" pitchFamily="34" charset="0"/>
                <a:cs typeface="Alexandria"/>
              </a:rPr>
              <a:t> QR.</a:t>
            </a:r>
          </a:p>
          <a:p>
            <a:pPr algn="r" rtl="1">
              <a:lnSpc>
                <a:spcPct val="107000"/>
              </a:lnSpc>
              <a:spcAft>
                <a:spcPts val="800"/>
              </a:spcAft>
              <a:buNone/>
            </a:pPr>
            <a:r>
              <a:rPr lang="ar-SA" sz="2400" b="1" kern="100" dirty="0">
                <a:solidFill>
                  <a:srgbClr val="FF0000"/>
                </a:solidFill>
                <a:effectLst/>
                <a:latin typeface="Aptos" panose="020B0004020202020204" pitchFamily="34" charset="0"/>
                <a:ea typeface="Aptos" panose="020B0004020202020204" pitchFamily="34" charset="0"/>
                <a:cs typeface="Alexandria"/>
              </a:rPr>
              <a:t> الإطار القانوني</a:t>
            </a:r>
            <a:r>
              <a:rPr lang="en-AE" sz="2400" b="1" kern="100" dirty="0">
                <a:solidFill>
                  <a:srgbClr val="FF0000"/>
                </a:solidFill>
                <a:effectLst/>
                <a:latin typeface="Aptos" panose="020B0004020202020204" pitchFamily="34" charset="0"/>
                <a:ea typeface="Aptos" panose="020B0004020202020204" pitchFamily="34" charset="0"/>
                <a:cs typeface="Alexandria"/>
              </a:rPr>
              <a:t>:</a:t>
            </a:r>
            <a:endParaRPr lang="en-AE" sz="2400" kern="100" dirty="0">
              <a:solidFill>
                <a:srgbClr val="FF0000"/>
              </a:solidFill>
              <a:effectLst/>
              <a:latin typeface="Aptos" panose="020B0004020202020204" pitchFamily="34" charset="0"/>
              <a:ea typeface="Aptos" panose="020B0004020202020204" pitchFamily="34" charset="0"/>
              <a:cs typeface="Alexandria"/>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Aptos" panose="020B0004020202020204" pitchFamily="34" charset="0"/>
                <a:ea typeface="Aptos" panose="020B0004020202020204" pitchFamily="34" charset="0"/>
                <a:cs typeface="Alexandria"/>
              </a:rPr>
              <a:t>الرقابة المالية تشرف على أنشطة شركات التمويل الجماعي والإقراض الرقمي</a:t>
            </a:r>
            <a:r>
              <a:rPr lang="en-AE" sz="2400" kern="100" dirty="0">
                <a:effectLst/>
                <a:latin typeface="Aptos" panose="020B0004020202020204" pitchFamily="34" charset="0"/>
                <a:ea typeface="Aptos" panose="020B0004020202020204" pitchFamily="34" charset="0"/>
                <a:cs typeface="Alexandria"/>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latin typeface="Aptos" panose="020B0004020202020204" pitchFamily="34" charset="0"/>
                <a:ea typeface="Aptos" panose="020B0004020202020204" pitchFamily="34" charset="0"/>
                <a:cs typeface="Alexandria"/>
              </a:rPr>
              <a:t>التوسع في الشمول المالي من خلال خدمات الهاتف المحمول</a:t>
            </a:r>
            <a:r>
              <a:rPr lang="en-AE" sz="2400" kern="100" dirty="0">
                <a:effectLst/>
                <a:latin typeface="Aptos" panose="020B0004020202020204" pitchFamily="34" charset="0"/>
                <a:ea typeface="Aptos" panose="020B0004020202020204" pitchFamily="34" charset="0"/>
                <a:cs typeface="Alexandria"/>
              </a:rPr>
              <a:t>.</a:t>
            </a:r>
            <a:endPar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C6464CED-82EF-FD43-B7ED-6870A7B911B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920921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DDC10-945A-79AB-7AEC-5FED54BF01A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00F353C-B85A-8BA2-4AF4-70E236BA2CA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E756137-7217-C613-9AC5-5626686DE9B3}"/>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التجارب العربية في مجال التكنولوجيا المالية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D7F5A1A7-0836-8C92-7B96-41D1FE24010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3F8E601-6E07-D57C-A7C2-B320B21A2081}"/>
              </a:ext>
            </a:extLst>
          </p:cNvPr>
          <p:cNvSpPr txBox="1"/>
          <p:nvPr/>
        </p:nvSpPr>
        <p:spPr>
          <a:xfrm>
            <a:off x="1008668" y="2351987"/>
            <a:ext cx="10533955" cy="4120552"/>
          </a:xfrm>
          <a:prstGeom prst="rect">
            <a:avLst/>
          </a:prstGeom>
          <a:noFill/>
        </p:spPr>
        <p:txBody>
          <a:bodyPr wrap="square" rtlCol="0">
            <a:spAutoFit/>
          </a:bodyPr>
          <a:lstStyle/>
          <a:p>
            <a:pPr algn="r" rtl="1">
              <a:lnSpc>
                <a:spcPct val="107000"/>
              </a:lnSpc>
              <a:spcAft>
                <a:spcPts val="800"/>
              </a:spcAft>
              <a:buNone/>
            </a:pPr>
            <a:r>
              <a:rPr lang="ar-SA" sz="2400" b="1" kern="100" dirty="0">
                <a:solidFill>
                  <a:srgbClr val="FF0000"/>
                </a:solidFill>
                <a:effectLst/>
                <a:ea typeface="Aptos" panose="020B0004020202020204" pitchFamily="34" charset="0"/>
                <a:cs typeface="Alexandria"/>
              </a:rPr>
              <a:t>مملكة البحرين</a:t>
            </a:r>
            <a:r>
              <a:rPr lang="ar-EG" sz="2400" b="1" kern="100" dirty="0">
                <a:solidFill>
                  <a:srgbClr val="FF0000"/>
                </a:solidFill>
                <a:effectLst/>
                <a:ea typeface="Aptos" panose="020B0004020202020204" pitchFamily="34" charset="0"/>
                <a:cs typeface="Alexandria"/>
              </a:rPr>
              <a:t> :</a:t>
            </a:r>
            <a:endParaRPr lang="en-AE" sz="2400" kern="100" dirty="0">
              <a:solidFill>
                <a:srgbClr val="FF0000"/>
              </a:solidFill>
              <a:effectLst/>
              <a:ea typeface="Aptos" panose="020B0004020202020204" pitchFamily="34" charset="0"/>
              <a:cs typeface="Alexandria"/>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EG" sz="2400" b="1" kern="100" dirty="0">
                <a:effectLst/>
                <a:ea typeface="Aptos" panose="020B0004020202020204" pitchFamily="34" charset="0"/>
                <a:cs typeface="Alexandria"/>
              </a:rPr>
              <a:t>أطلقت </a:t>
            </a:r>
            <a:r>
              <a:rPr lang="ar-SA" sz="2400" b="1" kern="100" dirty="0">
                <a:effectLst/>
                <a:ea typeface="Aptos" panose="020B0004020202020204" pitchFamily="34" charset="0"/>
                <a:cs typeface="Alexandria"/>
              </a:rPr>
              <a:t>بيئة اختبار تنظيمية</a:t>
            </a:r>
            <a:r>
              <a:rPr lang="ar-SA" sz="2400" kern="100" dirty="0">
                <a:effectLst/>
                <a:ea typeface="Aptos" panose="020B0004020202020204" pitchFamily="34" charset="0"/>
                <a:cs typeface="Alexandria"/>
              </a:rPr>
              <a:t> </a:t>
            </a:r>
            <a:r>
              <a:rPr lang="en-AE" sz="2400" kern="100" dirty="0">
                <a:effectLst/>
                <a:ea typeface="Aptos" panose="020B0004020202020204" pitchFamily="34" charset="0"/>
                <a:cs typeface="Alexandria"/>
              </a:rPr>
              <a:t>(Regulatory Sandbox) </a:t>
            </a:r>
            <a:r>
              <a:rPr lang="ar-EG" sz="2400" kern="100" dirty="0">
                <a:effectLst/>
                <a:ea typeface="Aptos" panose="020B0004020202020204" pitchFamily="34" charset="0"/>
                <a:cs typeface="Alexandria"/>
              </a:rPr>
              <a:t> </a:t>
            </a:r>
            <a:r>
              <a:rPr lang="ar-SA" sz="2400" kern="100" dirty="0">
                <a:effectLst/>
                <a:ea typeface="Aptos" panose="020B0004020202020204" pitchFamily="34" charset="0"/>
                <a:cs typeface="Alexandria"/>
              </a:rPr>
              <a:t>منذ 2017</a:t>
            </a:r>
            <a:r>
              <a:rPr lang="en-AE" sz="2400" kern="100" dirty="0">
                <a:effectLst/>
                <a:ea typeface="Aptos" panose="020B0004020202020204" pitchFamily="34" charset="0"/>
                <a:cs typeface="Alexandria"/>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ea typeface="Aptos" panose="020B0004020202020204" pitchFamily="34" charset="0"/>
                <a:cs typeface="Alexandria"/>
              </a:rPr>
              <a:t>هيئة تنظيم السوق المالي تدير إصدار التراخيص الرقمية</a:t>
            </a:r>
            <a:r>
              <a:rPr lang="en-AE" sz="2400" kern="100" dirty="0">
                <a:effectLst/>
                <a:ea typeface="Aptos" panose="020B0004020202020204" pitchFamily="34" charset="0"/>
                <a:cs typeface="Alexandria"/>
              </a:rPr>
              <a:t>.</a:t>
            </a:r>
          </a:p>
          <a:p>
            <a:pPr algn="r" rtl="1">
              <a:lnSpc>
                <a:spcPct val="107000"/>
              </a:lnSpc>
              <a:spcAft>
                <a:spcPts val="800"/>
              </a:spcAft>
              <a:buNone/>
            </a:pPr>
            <a:r>
              <a:rPr lang="ar-SA" sz="2400" b="1" kern="100" dirty="0">
                <a:solidFill>
                  <a:srgbClr val="FF0000"/>
                </a:solidFill>
                <a:effectLst/>
                <a:ea typeface="Aptos" panose="020B0004020202020204" pitchFamily="34" charset="0"/>
                <a:cs typeface="Alexandria"/>
              </a:rPr>
              <a:t>أبرز المشاريع</a:t>
            </a:r>
            <a:r>
              <a:rPr lang="en-AE" sz="2400" b="1" kern="100" dirty="0">
                <a:solidFill>
                  <a:srgbClr val="FF0000"/>
                </a:solidFill>
                <a:effectLst/>
                <a:ea typeface="Aptos" panose="020B0004020202020204" pitchFamily="34" charset="0"/>
                <a:cs typeface="Alexandria"/>
              </a:rPr>
              <a:t>:</a:t>
            </a:r>
            <a:endParaRPr lang="en-AE" sz="2400" kern="100" dirty="0">
              <a:solidFill>
                <a:srgbClr val="FF0000"/>
              </a:solidFill>
              <a:effectLst/>
              <a:ea typeface="Aptos" panose="020B0004020202020204" pitchFamily="34" charset="0"/>
              <a:cs typeface="Alexandria"/>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ea typeface="Aptos" panose="020B0004020202020204" pitchFamily="34" charset="0"/>
                <a:cs typeface="Alexandria"/>
              </a:rPr>
              <a:t>دعم المحافظ الرقمية مثل</a:t>
            </a:r>
            <a:r>
              <a:rPr lang="ar-EG" sz="2400" kern="100" dirty="0">
                <a:effectLst/>
                <a:ea typeface="Aptos" panose="020B0004020202020204" pitchFamily="34" charset="0"/>
                <a:cs typeface="Alexandria"/>
              </a:rPr>
              <a:t> </a:t>
            </a:r>
            <a:r>
              <a:rPr lang="en-AE" sz="2400" kern="100" dirty="0">
                <a:effectLst/>
                <a:ea typeface="Aptos" panose="020B0004020202020204" pitchFamily="34" charset="0"/>
                <a:cs typeface="Alexandria"/>
              </a:rPr>
              <a:t> Benefit Pay</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2400" kern="100" dirty="0">
                <a:effectLst/>
                <a:ea typeface="Aptos" panose="020B0004020202020204" pitchFamily="34" charset="0"/>
                <a:cs typeface="Alexandria"/>
              </a:rPr>
              <a:t>اختبار تقنيات البلوك تشين في تحويل الأموال</a:t>
            </a:r>
            <a:r>
              <a:rPr lang="en-AE" sz="2400" kern="100" dirty="0">
                <a:effectLst/>
                <a:ea typeface="Aptos" panose="020B0004020202020204" pitchFamily="34" charset="0"/>
                <a:cs typeface="Alexandria"/>
              </a:rPr>
              <a:t>.</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ea typeface="+mn-ea"/>
              <a:cs typeface="Alexandria"/>
            </a:endParaRPr>
          </a:p>
        </p:txBody>
      </p:sp>
      <p:pic>
        <p:nvPicPr>
          <p:cNvPr id="6" name="Graphic 21">
            <a:extLst>
              <a:ext uri="{FF2B5EF4-FFF2-40B4-BE49-F238E27FC236}">
                <a16:creationId xmlns:a16="http://schemas.microsoft.com/office/drawing/2014/main" id="{C0EF4D92-D6B9-B96D-9114-DD289156D47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34144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CFCCE-FE1F-C1B9-3D85-FCA20A1BB75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FEFE00F-A3C9-F1B3-B7B7-A8460496947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8EECF19-4376-01AA-DF76-D690078CE497}"/>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التجارب العربية في مجال التكنولوجيا المالية </a:t>
            </a:r>
            <a:r>
              <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CA64D56-9D8F-6813-E87C-B174BAA91D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D395F032-6A7B-DA7D-8758-AF4DAFF3266A}"/>
              </a:ext>
            </a:extLst>
          </p:cNvPr>
          <p:cNvSpPr txBox="1"/>
          <p:nvPr/>
        </p:nvSpPr>
        <p:spPr>
          <a:xfrm>
            <a:off x="670560" y="1799303"/>
            <a:ext cx="10872063" cy="372864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المملكة الأردنية الهاشمية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طوّر بوابة الدفع الإلكتروني الوطنية - منصة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e-FAWATEER.com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للمدفوعات الحكومية.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بنك الاتحاد يطلق أول بنك رقمي</a:t>
            </a:r>
            <a:r>
              <a:rPr lang="ar-EG" sz="2000" dirty="0">
                <a:solidFill>
                  <a:prstClr val="black"/>
                </a:solidFill>
                <a:latin typeface="Alexandria regular" pitchFamily="2" charset="-78"/>
                <a:cs typeface="Alexandria"/>
              </a:rPr>
              <a:t>.</a:t>
            </a:r>
            <a:endPar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sz="2000" b="1" dirty="0">
                <a:solidFill>
                  <a:srgbClr val="FF0000"/>
                </a:solidFill>
                <a:latin typeface="Alexandria regular" pitchFamily="2" charset="-78"/>
                <a:cs typeface="Alexandria"/>
              </a:rPr>
              <a:t>أهم ا</a:t>
            </a:r>
            <a:r>
              <a:rPr kumimoji="0" lang="ar-EG" sz="2000" b="1" i="0" u="none" strike="noStrike" kern="1200" cap="none" spc="0" normalizeH="0" baseline="0" noProof="0" dirty="0">
                <a:ln>
                  <a:noFill/>
                </a:ln>
                <a:solidFill>
                  <a:srgbClr val="FF0000"/>
                </a:solidFill>
                <a:effectLst/>
                <a:uLnTx/>
                <a:uFillTx/>
                <a:latin typeface="Alexandria regular" pitchFamily="2" charset="-78"/>
                <a:ea typeface="+mn-ea"/>
                <a:cs typeface="Alexandria"/>
              </a:rPr>
              <a:t>لتحديات:</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rPr>
              <a:t>• الحاجة لتحديث التشريعات المالية التقليدية لتتناسب مع الحلول الرقمية.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a:endParaRPr>
          </a:p>
        </p:txBody>
      </p:sp>
      <p:pic>
        <p:nvPicPr>
          <p:cNvPr id="6" name="Graphic 21">
            <a:extLst>
              <a:ext uri="{FF2B5EF4-FFF2-40B4-BE49-F238E27FC236}">
                <a16:creationId xmlns:a16="http://schemas.microsoft.com/office/drawing/2014/main" id="{5E38A4B5-48E9-FBE9-ABDF-78C6BAA6A2B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609877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302E-2291-AF80-687D-1CC20AD3C28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8E14FB2-12A9-ACED-7033-0F66DEA47D4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0652C0E-2CA4-40AD-CE9B-D3CFC279B2BC}"/>
              </a:ext>
            </a:extLst>
          </p:cNvPr>
          <p:cNvSpPr txBox="1"/>
          <p:nvPr/>
        </p:nvSpPr>
        <p:spPr>
          <a:xfrm>
            <a:off x="5363852" y="1136134"/>
            <a:ext cx="57918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B0F0"/>
                </a:solidFill>
                <a:effectLst/>
                <a:highlight>
                  <a:srgbClr val="FFFF00"/>
                </a:highlight>
                <a:uLnTx/>
                <a:uFillTx/>
                <a:latin typeface="Alexandria" pitchFamily="2" charset="-78"/>
                <a:ea typeface="+mn-ea"/>
                <a:cs typeface="Alexandria"/>
              </a:rPr>
              <a:t>المراجع</a:t>
            </a:r>
            <a:r>
              <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Alexandria"/>
              </a:rPr>
              <a:t> </a:t>
            </a:r>
            <a:endPar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01A00DD-E164-DFA3-DC1A-D5027DA621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2AD9076-7F34-D345-8C62-0BEC6D080AF4}"/>
              </a:ext>
            </a:extLst>
          </p:cNvPr>
          <p:cNvSpPr txBox="1"/>
          <p:nvPr/>
        </p:nvSpPr>
        <p:spPr>
          <a:xfrm>
            <a:off x="2978870" y="2104524"/>
            <a:ext cx="8408709" cy="5113387"/>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200" dirty="0">
                <a:solidFill>
                  <a:prstClr val="black"/>
                </a:solidFill>
                <a:cs typeface="Alexandria"/>
              </a:rPr>
              <a:t> د. فريد ليان، التكنولوجيا المالية: جسر القطاع المالي إلى المستقبل، خاصة الفصل الرابع والخامس.</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200" dirty="0">
                <a:solidFill>
                  <a:prstClr val="black"/>
                </a:solidFill>
                <a:cs typeface="Alexandria"/>
              </a:rPr>
              <a:t>تقارير البنك الدولي وصندوق النقد العربي عن التحول الرقمي في القطاع المالي.</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200" dirty="0">
                <a:solidFill>
                  <a:prstClr val="black"/>
                </a:solidFill>
                <a:cs typeface="Alexandria"/>
              </a:rPr>
              <a:t>لوائح البنك المركزي السعودي </a:t>
            </a:r>
            <a:r>
              <a:rPr lang="en-US" sz="2200" dirty="0">
                <a:solidFill>
                  <a:prstClr val="black"/>
                </a:solidFill>
                <a:cs typeface="Alexandria"/>
              </a:rPr>
              <a:t> SAMA) </a:t>
            </a:r>
            <a:r>
              <a:rPr lang="ar-EG" sz="2200" dirty="0">
                <a:solidFill>
                  <a:prstClr val="black"/>
                </a:solidFill>
                <a:cs typeface="Alexandria"/>
              </a:rPr>
              <a:t>)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200" dirty="0">
                <a:solidFill>
                  <a:prstClr val="black"/>
                </a:solidFill>
                <a:cs typeface="Alexandria"/>
              </a:rPr>
              <a:t>المبادىء الرئيسة للحوكمة الصادرة من البنك المركزي السعودي.</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200" dirty="0">
                <a:solidFill>
                  <a:prstClr val="black"/>
                </a:solidFill>
                <a:cs typeface="Alexandria"/>
              </a:rPr>
              <a:t>لوائح مصرف الإمارات المركزي فيما يخص </a:t>
            </a:r>
            <a:r>
              <a:rPr lang="en-US" sz="2200" dirty="0">
                <a:solidFill>
                  <a:prstClr val="black"/>
                </a:solidFill>
                <a:cs typeface="Alexandria"/>
              </a:rPr>
              <a:t>Sandboxes</a:t>
            </a:r>
            <a:endParaRPr lang="ar-EG" sz="2200" dirty="0">
              <a:solidFill>
                <a:prstClr val="black"/>
              </a:solidFill>
              <a:cs typeface="Alexandria"/>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AE" sz="2200" dirty="0">
                <a:solidFill>
                  <a:prstClr val="black"/>
                </a:solidFill>
                <a:cs typeface="Alexandria"/>
              </a:rPr>
              <a:t>لوائح مركز دبي المالي العالمي بشأن شركات التكنولوجيا المالية</a:t>
            </a:r>
            <a:r>
              <a:rPr lang="ar-EG" sz="2200" dirty="0">
                <a:solidFill>
                  <a:prstClr val="black"/>
                </a:solidFill>
                <a:cs typeface="Alexandria"/>
              </a:rPr>
              <a:t>.</a:t>
            </a:r>
            <a:endParaRPr lang="en-US" sz="2200" dirty="0">
              <a:solidFill>
                <a:prstClr val="black"/>
              </a:solidFill>
              <a:cs typeface="Alexandria"/>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endParaRPr lang="ar-EG" sz="2200" dirty="0">
              <a:solidFill>
                <a:prstClr val="black"/>
              </a:solidFill>
              <a:cs typeface="Alexandria"/>
            </a:endParaRPr>
          </a:p>
          <a:p>
            <a:pPr marR="0" lvl="0" algn="r" defTabSz="914400" rtl="1" eaLnBrk="1" fontAlgn="auto" latinLnBrk="0" hangingPunct="1">
              <a:lnSpc>
                <a:spcPct val="150000"/>
              </a:lnSpc>
              <a:spcBef>
                <a:spcPts val="0"/>
              </a:spcBef>
              <a:spcAft>
                <a:spcPts val="0"/>
              </a:spcAft>
              <a:buClrTx/>
              <a:buSzTx/>
              <a:tabLst/>
              <a:defRPr/>
            </a:pPr>
            <a:endParaRPr kumimoji="0" lang="ar-EG" sz="2200" b="0" i="0" u="none" strike="noStrike" kern="1200" cap="none" spc="0" normalizeH="0" baseline="0" noProof="0" dirty="0">
              <a:ln>
                <a:noFill/>
              </a:ln>
              <a:solidFill>
                <a:prstClr val="black"/>
              </a:solidFill>
              <a:effectLst/>
              <a:uLnTx/>
              <a:uFillTx/>
              <a:ea typeface="+mn-ea"/>
              <a:cs typeface="Alexandria"/>
            </a:endParaRPr>
          </a:p>
        </p:txBody>
      </p:sp>
      <p:pic>
        <p:nvPicPr>
          <p:cNvPr id="6" name="Graphic 21">
            <a:extLst>
              <a:ext uri="{FF2B5EF4-FFF2-40B4-BE49-F238E27FC236}">
                <a16:creationId xmlns:a16="http://schemas.microsoft.com/office/drawing/2014/main" id="{B41C7D10-26A5-C084-36A8-16F0301BD9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588834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C40E62A0-82E3-41AE-8F73-7827CC824A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d13aca44-ef33-4cf4-9980-7f0b00e6eeb9"/>
    <ds:schemaRef ds:uri="http://schemas.microsoft.com/office/infopath/2007/PartnerControls"/>
    <ds:schemaRef ds:uri="http://purl.org/dc/elements/1.1/"/>
    <ds:schemaRef ds:uri="http://schemas.microsoft.com/office/2006/metadata/properties"/>
    <ds:schemaRef ds:uri="49100919-8a76-4266-be0c-7dc583902cb4"/>
    <ds:schemaRef ds:uri="http://purl.org/dc/dcmitype/"/>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13076</TotalTime>
  <Words>3923</Words>
  <Application>Microsoft Office PowerPoint</Application>
  <PresentationFormat>شاشة عريضة</PresentationFormat>
  <Paragraphs>390</Paragraphs>
  <Slides>45</Slides>
  <Notes>44</Notes>
  <HiddenSlides>0</HiddenSlides>
  <MMClips>0</MMClips>
  <ScaleCrop>false</ScaleCrop>
  <HeadingPairs>
    <vt:vector size="6" baseType="variant">
      <vt:variant>
        <vt:lpstr>الخطوط المستخدمة</vt:lpstr>
      </vt:variant>
      <vt:variant>
        <vt:i4>10</vt:i4>
      </vt:variant>
      <vt:variant>
        <vt:lpstr>نسق</vt:lpstr>
      </vt:variant>
      <vt:variant>
        <vt:i4>4</vt:i4>
      </vt:variant>
      <vt:variant>
        <vt:lpstr>عناوين الشرائح</vt:lpstr>
      </vt:variant>
      <vt:variant>
        <vt:i4>45</vt:i4>
      </vt:variant>
    </vt:vector>
  </HeadingPairs>
  <TitlesOfParts>
    <vt:vector size="59" baseType="lpstr">
      <vt:lpstr>Alexandria</vt:lpstr>
      <vt:lpstr>Alexandria Black</vt:lpstr>
      <vt:lpstr>Alexandria regular</vt:lpstr>
      <vt:lpstr>Aptos</vt:lpstr>
      <vt:lpstr>Arial</vt:lpstr>
      <vt:lpstr>Calibri</vt:lpstr>
      <vt:lpstr>Calibri Light</vt:lpstr>
      <vt:lpstr>Symbol</vt:lpstr>
      <vt:lpstr>Times New Roman</vt:lpstr>
      <vt:lpstr>Wingdings</vt:lpstr>
      <vt:lpstr>Office Theme</vt:lpstr>
      <vt:lpstr>1_Office Theme</vt:lpstr>
      <vt:lpstr>2_Office Theme</vt:lpstr>
      <vt:lpstr>4_Office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Amal Alghanem</cp:lastModifiedBy>
  <cp:revision>113</cp:revision>
  <dcterms:created xsi:type="dcterms:W3CDTF">2023-04-29T09:08:00Z</dcterms:created>
  <dcterms:modified xsi:type="dcterms:W3CDTF">2026-06-07T15:35:04Z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