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548" r:id="rId3"/>
    <p:sldId id="599" r:id="rId4"/>
    <p:sldId id="474" r:id="rId5"/>
    <p:sldId id="549" r:id="rId6"/>
    <p:sldId id="550" r:id="rId7"/>
    <p:sldId id="551" r:id="rId8"/>
    <p:sldId id="552" r:id="rId9"/>
    <p:sldId id="582" r:id="rId10"/>
    <p:sldId id="553" r:id="rId11"/>
    <p:sldId id="554" r:id="rId12"/>
    <p:sldId id="556" r:id="rId13"/>
    <p:sldId id="583" r:id="rId14"/>
    <p:sldId id="584" r:id="rId15"/>
    <p:sldId id="557" r:id="rId16"/>
    <p:sldId id="558" r:id="rId17"/>
    <p:sldId id="586" r:id="rId18"/>
    <p:sldId id="560" r:id="rId19"/>
    <p:sldId id="561" r:id="rId20"/>
    <p:sldId id="562" r:id="rId21"/>
    <p:sldId id="563" r:id="rId22"/>
    <p:sldId id="564" r:id="rId23"/>
    <p:sldId id="565" r:id="rId24"/>
    <p:sldId id="566" r:id="rId25"/>
    <p:sldId id="587" r:id="rId26"/>
    <p:sldId id="567" r:id="rId27"/>
    <p:sldId id="568" r:id="rId28"/>
    <p:sldId id="589" r:id="rId29"/>
    <p:sldId id="571" r:id="rId30"/>
    <p:sldId id="590" r:id="rId31"/>
    <p:sldId id="572" r:id="rId32"/>
    <p:sldId id="591" r:id="rId33"/>
    <p:sldId id="592" r:id="rId34"/>
    <p:sldId id="574" r:id="rId35"/>
    <p:sldId id="593" r:id="rId36"/>
    <p:sldId id="594" r:id="rId37"/>
    <p:sldId id="576" r:id="rId38"/>
    <p:sldId id="596" r:id="rId39"/>
    <p:sldId id="577" r:id="rId40"/>
    <p:sldId id="597" r:id="rId41"/>
    <p:sldId id="598" r:id="rId42"/>
    <p:sldId id="578" r:id="rId43"/>
    <p:sldId id="579" r:id="rId44"/>
    <p:sldId id="580" r:id="rId45"/>
    <p:sldId id="581" r:id="rId46"/>
    <p:sldId id="502" r:id="rId47"/>
    <p:sldId id="35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291" autoAdjust="0"/>
  </p:normalViewPr>
  <p:slideViewPr>
    <p:cSldViewPr snapToGrid="0">
      <p:cViewPr varScale="1">
        <p:scale>
          <a:sx n="72" d="100"/>
          <a:sy n="72"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13934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54503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803705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455464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207081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396390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813813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72984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543375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50014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209203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3453129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618166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204000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028214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7849560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377461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291455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26887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576999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9847036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989312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374318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8598813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9047817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4231450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30544409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6595805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514277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9035737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1027603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4676626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1316017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5074442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4219714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5827433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8503770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3470053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6704156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26754683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42442531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3362284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9.emf"/><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Insurance and risk transfer</a:t>
            </a:r>
          </a:p>
          <a:p>
            <a:pPr algn="ctr"/>
            <a:r>
              <a:rPr lang="en-US" sz="2800" dirty="0">
                <a:solidFill>
                  <a:schemeClr val="bg1"/>
                </a:solidFill>
                <a:latin typeface="Tajawal Medium" panose="00000600000000000000" pitchFamily="2" charset="-78"/>
                <a:cs typeface="Tajawal Medium" panose="00000600000000000000" pitchFamily="2" charset="-78"/>
              </a:rPr>
              <a:t>Lecture 8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7 conclusion  </a:t>
            </a:r>
          </a:p>
        </p:txBody>
      </p:sp>
      <p:sp>
        <p:nvSpPr>
          <p:cNvPr id="10" name="Title 1">
            <a:extLst>
              <a:ext uri="{FF2B5EF4-FFF2-40B4-BE49-F238E27FC236}">
                <a16:creationId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448030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8 Organization   </a:t>
            </a:r>
          </a:p>
        </p:txBody>
      </p:sp>
      <p:sp>
        <p:nvSpPr>
          <p:cNvPr id="12" name="Title 1">
            <a:extLst>
              <a:ext uri="{FF2B5EF4-FFF2-40B4-BE49-F238E27FC236}">
                <a16:creationId xmlns:a16="http://schemas.microsoft.com/office/drawing/2014/main"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9902229"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contracts can require the insurance company to </a:t>
            </a:r>
            <a:r>
              <a:rPr lang="en-US" sz="2400" b="1" u="sng" dirty="0">
                <a:latin typeface="Times New Roman" panose="02020603050405020304" pitchFamily="18" charset="0"/>
                <a:cs typeface="Times New Roman" panose="02020603050405020304" pitchFamily="18" charset="0"/>
              </a:rPr>
              <a:t>pay for losses </a:t>
            </a:r>
            <a:r>
              <a:rPr lang="en-US" sz="2400" dirty="0">
                <a:latin typeface="Times New Roman" panose="02020603050405020304" pitchFamily="18" charset="0"/>
                <a:cs typeface="Times New Roman" panose="02020603050405020304" pitchFamily="18" charset="0"/>
              </a:rPr>
              <a:t>suffered </a:t>
            </a:r>
            <a:r>
              <a:rPr lang="en-US" sz="2400" b="1" u="sng" dirty="0">
                <a:latin typeface="Times New Roman" panose="02020603050405020304" pitchFamily="18" charset="0"/>
                <a:cs typeface="Times New Roman" panose="02020603050405020304" pitchFamily="18" charset="0"/>
              </a:rPr>
              <a:t>directly by the insured. </a:t>
            </a:r>
            <a:endParaRPr lang="ar-EG"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first-party insurance and includes </a:t>
            </a:r>
            <a:r>
              <a:rPr lang="en-US" sz="2400" b="1" u="sng" dirty="0">
                <a:latin typeface="Times New Roman" panose="02020603050405020304" pitchFamily="18" charset="0"/>
                <a:cs typeface="Times New Roman" panose="02020603050405020304" pitchFamily="18" charset="0"/>
              </a:rPr>
              <a:t>property damage insurance</a:t>
            </a:r>
            <a:r>
              <a:rPr lang="en-US" sz="2400" dirty="0">
                <a:latin typeface="Times New Roman" panose="02020603050405020304" pitchFamily="18" charset="0"/>
                <a:cs typeface="Times New Roman" panose="02020603050405020304" pitchFamily="18" charset="0"/>
              </a:rPr>
              <a:t>.</a:t>
            </a:r>
            <a:endParaRPr lang="ar-EG"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Other types of insurance contract the insurance company to </a:t>
            </a:r>
            <a:r>
              <a:rPr lang="en-US" sz="2400" b="1" u="sng" dirty="0">
                <a:latin typeface="Times New Roman" panose="02020603050405020304" pitchFamily="18" charset="0"/>
                <a:cs typeface="Times New Roman" panose="02020603050405020304" pitchFamily="18" charset="0"/>
              </a:rPr>
              <a:t>pay compensation </a:t>
            </a:r>
            <a:r>
              <a:rPr lang="en-US" sz="2400" dirty="0">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lang="ar-EG"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a:t>
            </a:r>
            <a:r>
              <a:rPr lang="en-US" sz="2400" b="1" u="sng" dirty="0">
                <a:latin typeface="Times New Roman" panose="02020603050405020304" pitchFamily="18" charset="0"/>
                <a:cs typeface="Times New Roman" panose="02020603050405020304" pitchFamily="18" charset="0"/>
              </a:rPr>
              <a:t>third-party insurance </a:t>
            </a:r>
            <a:r>
              <a:rPr lang="en-US" sz="2400" dirty="0">
                <a:latin typeface="Times New Roman" panose="02020603050405020304" pitchFamily="18" charset="0"/>
                <a:cs typeface="Times New Roman" panose="02020603050405020304" pitchFamily="18" charset="0"/>
              </a:rPr>
              <a:t>and includes </a:t>
            </a:r>
            <a:r>
              <a:rPr lang="en-US" sz="2400" b="1" u="sng" dirty="0">
                <a:latin typeface="Times New Roman" panose="02020603050405020304" pitchFamily="18" charset="0"/>
                <a:cs typeface="Times New Roman" panose="02020603050405020304" pitchFamily="18" charset="0"/>
              </a:rPr>
              <a:t>motor third-party and public/general liability.</a:t>
            </a:r>
            <a:endParaRPr lang="en-US" sz="2400" b="1" u="sng" dirty="0"/>
          </a:p>
        </p:txBody>
      </p:sp>
    </p:spTree>
    <p:extLst>
      <p:ext uri="{BB962C8B-B14F-4D97-AF65-F5344CB8AC3E}">
        <p14:creationId xmlns:p14="http://schemas.microsoft.com/office/powerpoint/2010/main" val="2826986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contracts are contracts of </a:t>
            </a:r>
            <a:r>
              <a:rPr lang="en-US" sz="2400" b="1" u="sng" dirty="0">
                <a:latin typeface="Times New Roman" panose="02020603050405020304" pitchFamily="18" charset="0"/>
                <a:cs typeface="Times New Roman" panose="02020603050405020304" pitchFamily="18" charset="0"/>
              </a:rPr>
              <a:t>utmost good faith.</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means that </a:t>
            </a:r>
            <a:r>
              <a:rPr lang="en-US" sz="2400" b="1" u="sng" dirty="0">
                <a:latin typeface="Times New Roman" panose="02020603050405020304" pitchFamily="18" charset="0"/>
                <a:cs typeface="Times New Roman" panose="02020603050405020304" pitchFamily="18" charset="0"/>
              </a:rPr>
              <a:t>the insured party is required to disclose </a:t>
            </a:r>
            <a:r>
              <a:rPr lang="en-US" sz="2400" dirty="0">
                <a:latin typeface="Times New Roman" panose="02020603050405020304" pitchFamily="18" charset="0"/>
                <a:cs typeface="Times New Roman" panose="02020603050405020304" pitchFamily="18" charset="0"/>
              </a:rPr>
              <a:t>all information relevant to the insurance contract.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If this information has not been disclosed, the insurance company or </a:t>
            </a:r>
            <a:r>
              <a:rPr lang="en-US" sz="2400" b="1" u="sng" dirty="0">
                <a:latin typeface="Times New Roman" panose="02020603050405020304" pitchFamily="18" charset="0"/>
                <a:cs typeface="Times New Roman" panose="02020603050405020304" pitchFamily="18" charset="0"/>
              </a:rPr>
              <a:t>underwriter has the right to refuse to continue </a:t>
            </a:r>
            <a:r>
              <a:rPr lang="en-US" sz="2400" dirty="0">
                <a:latin typeface="Times New Roman" panose="02020603050405020304" pitchFamily="18" charset="0"/>
                <a:cs typeface="Times New Roman" panose="02020603050405020304" pitchFamily="18" charset="0"/>
              </a:rPr>
              <a:t>to provide insurance cover and may refuse to pay any claims that have arisen.</a:t>
            </a:r>
            <a:endParaRPr lang="en-US" sz="2400" dirty="0"/>
          </a:p>
        </p:txBody>
      </p:sp>
    </p:spTree>
    <p:extLst>
      <p:ext uri="{BB962C8B-B14F-4D97-AF65-F5344CB8AC3E}">
        <p14:creationId xmlns:p14="http://schemas.microsoft.com/office/powerpoint/2010/main" val="3229103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402901"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a:t>
            </a:r>
            <a:r>
              <a:rPr lang="en-US" sz="2400" b="1" u="sng"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and </a:t>
            </a:r>
            <a:r>
              <a:rPr lang="en-US" sz="2400" b="1" u="sng"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associated with the use of insurance as a </a:t>
            </a:r>
            <a:r>
              <a:rPr lang="en-US" sz="2400" b="1" u="sng" dirty="0">
                <a:latin typeface="Times New Roman" panose="02020603050405020304" pitchFamily="18" charset="0"/>
                <a:cs typeface="Times New Roman" panose="02020603050405020304" pitchFamily="18" charset="0"/>
              </a:rPr>
              <a:t>risk transfer mechanism.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advantages are:</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a:t>
            </a:r>
            <a:r>
              <a:rPr lang="en-US" sz="2400" b="1" u="sng" dirty="0">
                <a:latin typeface="Times New Roman" panose="02020603050405020304" pitchFamily="18" charset="0"/>
                <a:cs typeface="Times New Roman" panose="02020603050405020304" pitchFamily="18" charset="0"/>
              </a:rPr>
              <a:t>provides indemnity against an expected loss</a:t>
            </a:r>
            <a:r>
              <a:rPr lang="en-US" sz="24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can reduce </a:t>
            </a:r>
            <a:r>
              <a:rPr lang="en-US" sz="2400" b="1" u="sng" dirty="0">
                <a:latin typeface="Times New Roman" panose="02020603050405020304" pitchFamily="18" charset="0"/>
                <a:cs typeface="Times New Roman" panose="02020603050405020304" pitchFamily="18" charset="0"/>
              </a:rPr>
              <a:t>uncertainty regarding hazard events that may occur</a:t>
            </a:r>
            <a:r>
              <a:rPr lang="en-US" sz="2400"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can provide </a:t>
            </a:r>
            <a:r>
              <a:rPr lang="en-US" sz="2400" b="1" u="sng" dirty="0">
                <a:latin typeface="Times New Roman" panose="02020603050405020304" pitchFamily="18" charset="0"/>
                <a:cs typeface="Times New Roman" panose="02020603050405020304" pitchFamily="18" charset="0"/>
              </a:rPr>
              <a:t>economic</a:t>
            </a:r>
            <a:r>
              <a:rPr lang="en-US" sz="2400" dirty="0">
                <a:latin typeface="Times New Roman" panose="02020603050405020304" pitchFamily="18" charset="0"/>
                <a:cs typeface="Times New Roman" panose="02020603050405020304" pitchFamily="18" charset="0"/>
              </a:rPr>
              <a:t> benefits to the insured, because </a:t>
            </a:r>
            <a:r>
              <a:rPr lang="en-US" sz="2400" b="1" u="sng" dirty="0">
                <a:latin typeface="Times New Roman" panose="02020603050405020304" pitchFamily="18" charset="0"/>
                <a:cs typeface="Times New Roman" panose="02020603050405020304" pitchFamily="18" charset="0"/>
              </a:rPr>
              <a:t>the loss may be greater than the insurance premium.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Finally, insurance can </a:t>
            </a:r>
            <a:r>
              <a:rPr lang="en-US" sz="2400" b="1" u="sng" dirty="0">
                <a:latin typeface="Times New Roman" panose="02020603050405020304" pitchFamily="18" charset="0"/>
                <a:cs typeface="Times New Roman" panose="02020603050405020304" pitchFamily="18" charset="0"/>
              </a:rPr>
              <a:t>provide access to specialist services </a:t>
            </a:r>
            <a:r>
              <a:rPr lang="en-US" sz="2400" dirty="0">
                <a:latin typeface="Times New Roman" panose="02020603050405020304" pitchFamily="18" charset="0"/>
                <a:cs typeface="Times New Roman" panose="02020603050405020304" pitchFamily="18" charset="0"/>
              </a:rPr>
              <a:t>as part of the </a:t>
            </a:r>
            <a:r>
              <a:rPr lang="en-US" sz="2400" b="1" u="sng" dirty="0">
                <a:latin typeface="Times New Roman" panose="02020603050405020304" pitchFamily="18" charset="0"/>
                <a:cs typeface="Times New Roman" panose="02020603050405020304" pitchFamily="18" charset="0"/>
              </a:rPr>
              <a:t>insurance premium. </a:t>
            </a:r>
            <a:r>
              <a:rPr lang="en-US" sz="2400" dirty="0">
                <a:latin typeface="Times New Roman" panose="02020603050405020304" pitchFamily="18" charset="0"/>
                <a:cs typeface="Times New Roman" panose="02020603050405020304" pitchFamily="18" charset="0"/>
              </a:rPr>
              <a:t>These services may include </a:t>
            </a:r>
            <a:r>
              <a:rPr lang="en-US" sz="2400" b="1" u="sng" dirty="0">
                <a:latin typeface="Times New Roman" panose="02020603050405020304" pitchFamily="18" charset="0"/>
                <a:cs typeface="Times New Roman" panose="02020603050405020304" pitchFamily="18" charset="0"/>
              </a:rPr>
              <a:t>advice on loss control.</a:t>
            </a:r>
            <a:endParaRPr lang="en-US" sz="2400" b="1" u="sng" dirty="0"/>
          </a:p>
        </p:txBody>
      </p:sp>
    </p:spTree>
    <p:extLst>
      <p:ext uri="{BB962C8B-B14F-4D97-AF65-F5344CB8AC3E}">
        <p14:creationId xmlns:p14="http://schemas.microsoft.com/office/powerpoint/2010/main" val="3836575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disadvantages: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Include </a:t>
            </a:r>
            <a:r>
              <a:rPr lang="en-US" sz="2400" b="1" u="sng" dirty="0">
                <a:latin typeface="Times New Roman" panose="02020603050405020304" pitchFamily="18" charset="0"/>
                <a:cs typeface="Times New Roman" panose="02020603050405020304" pitchFamily="18" charset="0"/>
              </a:rPr>
              <a:t>the delays often experienced in obtaining settlement </a:t>
            </a:r>
            <a:r>
              <a:rPr lang="en-US" sz="2400" dirty="0">
                <a:latin typeface="Times New Roman" panose="02020603050405020304" pitchFamily="18" charset="0"/>
                <a:cs typeface="Times New Roman" panose="02020603050405020304" pitchFamily="18" charset="0"/>
              </a:rPr>
              <a:t>of an insurance claim and the difficulties that can arise in quantifying the financial </a:t>
            </a:r>
            <a:r>
              <a:rPr lang="en-US" sz="2400" b="1" u="sng" dirty="0">
                <a:latin typeface="Times New Roman" panose="02020603050405020304" pitchFamily="18" charset="0"/>
                <a:cs typeface="Times New Roman" panose="02020603050405020304" pitchFamily="18" charset="0"/>
              </a:rPr>
              <a:t>costs associated with the loss.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There may </a:t>
            </a:r>
            <a:r>
              <a:rPr lang="en-US" sz="2400" b="1" u="sng" dirty="0">
                <a:latin typeface="Times New Roman" panose="02020603050405020304" pitchFamily="18" charset="0"/>
                <a:cs typeface="Times New Roman" panose="02020603050405020304" pitchFamily="18" charset="0"/>
              </a:rPr>
              <a:t>be disputes regarding the extent </a:t>
            </a:r>
            <a:r>
              <a:rPr lang="en-US" sz="2400" dirty="0">
                <a:latin typeface="Times New Roman" panose="02020603050405020304" pitchFamily="18" charset="0"/>
                <a:cs typeface="Times New Roman" panose="02020603050405020304" pitchFamily="18" charset="0"/>
              </a:rPr>
              <a:t>of the cover that has been purchased and the </a:t>
            </a:r>
            <a:r>
              <a:rPr lang="en-US" sz="2400" b="1" u="sng" dirty="0">
                <a:latin typeface="Times New Roman" panose="02020603050405020304" pitchFamily="18" charset="0"/>
                <a:cs typeface="Times New Roman" panose="02020603050405020304" pitchFamily="18" charset="0"/>
              </a:rPr>
              <a:t>exact terms and conditions of </a:t>
            </a:r>
            <a:r>
              <a:rPr lang="en-US" sz="2400" dirty="0">
                <a:latin typeface="Times New Roman" panose="02020603050405020304" pitchFamily="18" charset="0"/>
                <a:cs typeface="Times New Roman" panose="02020603050405020304" pitchFamily="18" charset="0"/>
              </a:rPr>
              <a:t>the insurance contract.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Finally, the insured may have </a:t>
            </a:r>
            <a:r>
              <a:rPr lang="en-US" sz="2400" b="1" u="sng" dirty="0">
                <a:latin typeface="Times New Roman" panose="02020603050405020304" pitchFamily="18" charset="0"/>
                <a:cs typeface="Times New Roman" panose="02020603050405020304" pitchFamily="18" charset="0"/>
              </a:rPr>
              <a:t>difficulty in deciding the limit of indemnity </a:t>
            </a:r>
            <a:r>
              <a:rPr lang="en-US" sz="2400" dirty="0">
                <a:latin typeface="Times New Roman" panose="02020603050405020304" pitchFamily="18" charset="0"/>
                <a:cs typeface="Times New Roman" panose="02020603050405020304" pitchFamily="18" charset="0"/>
              </a:rPr>
              <a:t>that is appropriate for </a:t>
            </a:r>
            <a:r>
              <a:rPr lang="en-US" sz="2400" b="1" u="sng" dirty="0">
                <a:latin typeface="Times New Roman" panose="02020603050405020304" pitchFamily="18" charset="0"/>
                <a:cs typeface="Times New Roman" panose="02020603050405020304" pitchFamily="18" charset="0"/>
              </a:rPr>
              <a:t>liability exposures. </a:t>
            </a:r>
            <a:r>
              <a:rPr lang="en-US" sz="2400" dirty="0">
                <a:latin typeface="Times New Roman" panose="02020603050405020304" pitchFamily="18" charset="0"/>
                <a:cs typeface="Times New Roman" panose="02020603050405020304" pitchFamily="18" charset="0"/>
              </a:rPr>
              <a:t>This may result in under-insurance and the subsequent failure to have claims paid in full.</a:t>
            </a:r>
            <a:endParaRPr lang="en-US" sz="2400" dirty="0"/>
          </a:p>
        </p:txBody>
      </p:sp>
    </p:spTree>
    <p:extLst>
      <p:ext uri="{BB962C8B-B14F-4D97-AF65-F5344CB8AC3E}">
        <p14:creationId xmlns:p14="http://schemas.microsoft.com/office/powerpoint/2010/main" val="3968042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alternatives to insurance when an organization </a:t>
            </a:r>
            <a:r>
              <a:rPr lang="en-US" sz="2400" b="1" u="sng" dirty="0">
                <a:latin typeface="Times New Roman" panose="02020603050405020304" pitchFamily="18" charset="0"/>
                <a:cs typeface="Times New Roman" panose="02020603050405020304" pitchFamily="18" charset="0"/>
              </a:rPr>
              <a:t>wishes to transfer the financial impact of a hazard event.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Alternatives to insurance are sometimes referred to </a:t>
            </a:r>
            <a:r>
              <a:rPr lang="en-US" sz="2400" b="1" u="sng" dirty="0">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660464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05506"/>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risk financing options available </a:t>
            </a:r>
            <a:r>
              <a:rPr lang="en-US" sz="2400" dirty="0">
                <a:latin typeface="Times New Roman" panose="02020603050405020304" pitchFamily="18" charset="0"/>
                <a:cs typeface="Times New Roman" panose="02020603050405020304" pitchFamily="18" charset="0"/>
              </a:rPr>
              <a:t>to an organization include: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conventional</a:t>
            </a:r>
            <a:r>
              <a:rPr lang="en-US" sz="2400" dirty="0">
                <a:latin typeface="Times New Roman" panose="02020603050405020304" pitchFamily="18" charset="0"/>
                <a:cs typeface="Times New Roman" panose="02020603050405020304" pitchFamily="18" charset="0"/>
              </a:rPr>
              <a:t> insurance;</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contractual</a:t>
            </a:r>
            <a:r>
              <a:rPr lang="en-US" sz="2400" dirty="0">
                <a:latin typeface="Times New Roman" panose="02020603050405020304" pitchFamily="18" charset="0"/>
                <a:cs typeface="Times New Roman" panose="02020603050405020304" pitchFamily="18" charset="0"/>
              </a:rPr>
              <a:t> transfer of risk;</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captive</a:t>
            </a:r>
            <a:r>
              <a:rPr lang="en-US" sz="2400" dirty="0">
                <a:latin typeface="Times New Roman" panose="02020603050405020304" pitchFamily="18" charset="0"/>
                <a:cs typeface="Times New Roman" panose="02020603050405020304" pitchFamily="18" charset="0"/>
              </a:rPr>
              <a:t> insurance companies;</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pooling</a:t>
            </a:r>
            <a:r>
              <a:rPr lang="en-US" sz="2400" dirty="0">
                <a:latin typeface="Times New Roman" panose="02020603050405020304" pitchFamily="18" charset="0"/>
                <a:cs typeface="Times New Roman" panose="02020603050405020304" pitchFamily="18" charset="0"/>
              </a:rPr>
              <a:t> of risks in mutual insurance companies;</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derivatives</a:t>
            </a:r>
            <a:r>
              <a:rPr lang="en-US" sz="2400" dirty="0">
                <a:latin typeface="Times New Roman" panose="02020603050405020304" pitchFamily="18" charset="0"/>
                <a:cs typeface="Times New Roman" panose="02020603050405020304" pitchFamily="18" charset="0"/>
              </a:rPr>
              <a:t> and other financial instruments;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alternative </a:t>
            </a:r>
            <a:r>
              <a:rPr lang="en-US" sz="2400" b="1" u="sng" dirty="0">
                <a:latin typeface="Times New Roman" panose="02020603050405020304" pitchFamily="18" charset="0"/>
                <a:cs typeface="Times New Roman" panose="02020603050405020304" pitchFamily="18" charset="0"/>
              </a:rPr>
              <a:t>risk</a:t>
            </a:r>
            <a:r>
              <a:rPr lang="en-US" sz="2400" dirty="0">
                <a:latin typeface="Times New Roman" panose="02020603050405020304" pitchFamily="18" charset="0"/>
                <a:cs typeface="Times New Roman" panose="02020603050405020304" pitchFamily="18" charset="0"/>
              </a:rPr>
              <a:t> finance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mechanisms</a:t>
            </a:r>
            <a:r>
              <a:rPr lang="en-US" sz="2400" dirty="0">
                <a:latin typeface="Times New Roman" panose="02020603050405020304" pitchFamily="18" charset="0"/>
                <a:cs typeface="Times New Roman" panose="02020603050405020304" pitchFamily="18" charset="0"/>
              </a:rPr>
              <a:t>; and</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single</a:t>
            </a:r>
            <a:r>
              <a:rPr lang="en-US" sz="2400" dirty="0">
                <a:latin typeface="Times New Roman" panose="02020603050405020304" pitchFamily="18" charset="0"/>
                <a:cs typeface="Times New Roman" panose="02020603050405020304" pitchFamily="18" charset="0"/>
              </a:rPr>
              <a:t> premium insurance bonds.</a:t>
            </a:r>
            <a:endParaRPr lang="en-US" sz="2400" dirty="0"/>
          </a:p>
        </p:txBody>
      </p:sp>
    </p:spTree>
    <p:extLst>
      <p:ext uri="{BB962C8B-B14F-4D97-AF65-F5344CB8AC3E}">
        <p14:creationId xmlns:p14="http://schemas.microsoft.com/office/powerpoint/2010/main" val="3209534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5" y="1882057"/>
            <a:ext cx="10217426"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Risk retention </a:t>
            </a:r>
            <a:r>
              <a:rPr lang="en-US" sz="2400" dirty="0">
                <a:latin typeface="Times New Roman" panose="02020603050405020304" pitchFamily="18" charset="0"/>
                <a:cs typeface="Times New Roman" panose="02020603050405020304" pitchFamily="18" charset="0"/>
              </a:rPr>
              <a:t>may be achieved by accepting a </a:t>
            </a:r>
            <a:r>
              <a:rPr lang="en-US" sz="2400" b="1" u="sng" dirty="0">
                <a:latin typeface="Times New Roman" panose="02020603050405020304" pitchFamily="18" charset="0"/>
                <a:cs typeface="Times New Roman" panose="02020603050405020304" pitchFamily="18" charset="0"/>
              </a:rPr>
              <a:t>large excess or deductible </a:t>
            </a:r>
            <a:r>
              <a:rPr lang="en-US" sz="2400" dirty="0">
                <a:latin typeface="Times New Roman" panose="02020603050405020304" pitchFamily="18" charset="0"/>
                <a:cs typeface="Times New Roman" panose="02020603050405020304" pitchFamily="18" charset="0"/>
              </a:rPr>
              <a:t>on an insurance policy, deciding not to insure a </a:t>
            </a:r>
            <a:r>
              <a:rPr lang="en-US" sz="2400" b="1" u="sng" dirty="0">
                <a:latin typeface="Times New Roman" panose="02020603050405020304" pitchFamily="18" charset="0"/>
                <a:cs typeface="Times New Roman" panose="02020603050405020304" pitchFamily="18" charset="0"/>
              </a:rPr>
              <a:t>certain risk exposure </a:t>
            </a:r>
            <a:r>
              <a:rPr lang="en-US" sz="2400" dirty="0">
                <a:latin typeface="Times New Roman" panose="02020603050405020304" pitchFamily="18" charset="0"/>
                <a:cs typeface="Times New Roman" panose="02020603050405020304" pitchFamily="18" charset="0"/>
              </a:rPr>
              <a:t>(self-insurance) or setting up </a:t>
            </a:r>
            <a:r>
              <a:rPr lang="en-US" sz="2400" b="1" u="sng" dirty="0">
                <a:latin typeface="Times New Roman" panose="02020603050405020304" pitchFamily="18" charset="0"/>
                <a:cs typeface="Times New Roman" panose="02020603050405020304" pitchFamily="18" charset="0"/>
              </a:rPr>
              <a:t>a captive insurance company</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number of organizations with similar </a:t>
            </a:r>
            <a:r>
              <a:rPr lang="en-US" sz="2400" b="1" u="sng" dirty="0">
                <a:latin typeface="Times New Roman" panose="02020603050405020304" pitchFamily="18" charset="0"/>
                <a:cs typeface="Times New Roman" panose="02020603050405020304" pitchFamily="18" charset="0"/>
              </a:rPr>
              <a:t>risk exposures </a:t>
            </a:r>
            <a:r>
              <a:rPr lang="en-US" sz="2400" dirty="0">
                <a:latin typeface="Times New Roman" panose="02020603050405020304" pitchFamily="18" charset="0"/>
                <a:cs typeface="Times New Roman" panose="02020603050405020304" pitchFamily="18" charset="0"/>
              </a:rPr>
              <a:t>may decide to </a:t>
            </a:r>
            <a:r>
              <a:rPr lang="en-US" sz="2400" b="1" u="sng" dirty="0">
                <a:latin typeface="Times New Roman" panose="02020603050405020304" pitchFamily="18" charset="0"/>
                <a:cs typeface="Times New Roman" panose="02020603050405020304" pitchFamily="18" charset="0"/>
              </a:rPr>
              <a:t>set up a joint captive insurance company.</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often referred to </a:t>
            </a:r>
            <a:r>
              <a:rPr lang="en-US" sz="2400" b="1" u="sng" dirty="0">
                <a:latin typeface="Times New Roman" panose="02020603050405020304" pitchFamily="18" charset="0"/>
                <a:cs typeface="Times New Roman" panose="02020603050405020304" pitchFamily="18" charset="0"/>
              </a:rPr>
              <a:t>as risk pooling </a:t>
            </a:r>
            <a:r>
              <a:rPr lang="en-US" sz="2400" dirty="0">
                <a:latin typeface="Times New Roman" panose="02020603050405020304" pitchFamily="18" charset="0"/>
                <a:cs typeface="Times New Roman" panose="02020603050405020304" pitchFamily="18" charset="0"/>
              </a:rPr>
              <a:t>or the establishment of a mutual insurance company.</a:t>
            </a:r>
            <a:endParaRPr lang="en-US" sz="2400" dirty="0"/>
          </a:p>
        </p:txBody>
      </p:sp>
    </p:spTree>
    <p:extLst>
      <p:ext uri="{BB962C8B-B14F-4D97-AF65-F5344CB8AC3E}">
        <p14:creationId xmlns:p14="http://schemas.microsoft.com/office/powerpoint/2010/main" val="3250575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is a risk </a:t>
            </a:r>
            <a:r>
              <a:rPr lang="en-US" sz="2400" b="1" u="sng" dirty="0">
                <a:latin typeface="Times New Roman" panose="02020603050405020304" pitchFamily="18" charset="0"/>
                <a:cs typeface="Times New Roman" panose="02020603050405020304" pitchFamily="18" charset="0"/>
              </a:rPr>
              <a:t>transfer</a:t>
            </a:r>
            <a:r>
              <a:rPr lang="en-US" sz="2400" dirty="0">
                <a:latin typeface="Times New Roman" panose="02020603050405020304" pitchFamily="18" charset="0"/>
                <a:cs typeface="Times New Roman" panose="02020603050405020304" pitchFamily="18" charset="0"/>
              </a:rPr>
              <a:t> or risk </a:t>
            </a:r>
            <a:r>
              <a:rPr lang="en-US" sz="2400" b="1" u="sng" dirty="0">
                <a:latin typeface="Times New Roman" panose="02020603050405020304" pitchFamily="18" charset="0"/>
                <a:cs typeface="Times New Roman" panose="02020603050405020304" pitchFamily="18" charset="0"/>
              </a:rPr>
              <a:t>sharing</a:t>
            </a:r>
            <a:r>
              <a:rPr lang="en-US" sz="2400" dirty="0">
                <a:latin typeface="Times New Roman" panose="02020603050405020304" pitchFamily="18" charset="0"/>
                <a:cs typeface="Times New Roman" panose="02020603050405020304" pitchFamily="18" charset="0"/>
              </a:rPr>
              <a:t> response. It represents an </a:t>
            </a:r>
            <a:r>
              <a:rPr lang="en-US" sz="2400" b="1" u="sng" dirty="0">
                <a:latin typeface="Times New Roman" panose="02020603050405020304" pitchFamily="18" charset="0"/>
                <a:cs typeface="Times New Roman" panose="02020603050405020304" pitchFamily="18" charset="0"/>
              </a:rPr>
              <a:t>after-the-event cost containment response </a:t>
            </a:r>
            <a:r>
              <a:rPr lang="en-US" sz="2400" dirty="0">
                <a:latin typeface="Times New Roman" panose="02020603050405020304" pitchFamily="18" charset="0"/>
                <a:cs typeface="Times New Roman" panose="02020603050405020304" pitchFamily="18" charset="0"/>
              </a:rPr>
              <a:t>to a risk.</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is most important for </a:t>
            </a:r>
            <a:r>
              <a:rPr lang="en-US" sz="2400" b="1" u="sng" dirty="0">
                <a:latin typeface="Times New Roman" panose="02020603050405020304" pitchFamily="18" charset="0"/>
                <a:cs typeface="Times New Roman" panose="02020603050405020304" pitchFamily="18" charset="0"/>
              </a:rPr>
              <a:t>low-probability/ high-impact risks</a:t>
            </a:r>
            <a:r>
              <a:rPr lang="en-US" sz="2400" dirty="0">
                <a:latin typeface="Times New Roman" panose="02020603050405020304" pitchFamily="18" charset="0"/>
                <a:cs typeface="Times New Roman" panose="02020603050405020304" pitchFamily="18" charset="0"/>
              </a:rPr>
              <a:t>, such as </a:t>
            </a:r>
            <a:r>
              <a:rPr lang="en-US" sz="2400" b="1" u="sng" dirty="0">
                <a:latin typeface="Times New Roman" panose="02020603050405020304" pitchFamily="18" charset="0"/>
                <a:cs typeface="Times New Roman" panose="02020603050405020304" pitchFamily="18" charset="0"/>
              </a:rPr>
              <a:t>destruction of assets or the payment of liability costs </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 well as </a:t>
            </a:r>
            <a:r>
              <a:rPr lang="en-US" sz="2400" b="1" u="sng" dirty="0">
                <a:latin typeface="Times New Roman" panose="02020603050405020304" pitchFamily="18" charset="0"/>
                <a:cs typeface="Times New Roman" panose="02020603050405020304" pitchFamily="18" charset="0"/>
              </a:rPr>
              <a:t>repairing assets, </a:t>
            </a:r>
            <a:r>
              <a:rPr lang="en-US" sz="2400" dirty="0">
                <a:latin typeface="Times New Roman" panose="02020603050405020304" pitchFamily="18" charset="0"/>
                <a:cs typeface="Times New Roman" panose="02020603050405020304" pitchFamily="18" charset="0"/>
              </a:rPr>
              <a:t>insurance is available </a:t>
            </a:r>
            <a:r>
              <a:rPr lang="en-US" sz="2400" b="1" u="sng" dirty="0">
                <a:latin typeface="Times New Roman" panose="02020603050405020304" pitchFamily="18" charset="0"/>
                <a:cs typeface="Times New Roman" panose="02020603050405020304" pitchFamily="18" charset="0"/>
              </a:rPr>
              <a:t>for the cost of implementing disaster recovery plans</a:t>
            </a:r>
            <a:r>
              <a:rPr lang="en-US" sz="2400" dirty="0">
                <a:latin typeface="Times New Roman" panose="02020603050405020304" pitchFamily="18" charset="0"/>
                <a:cs typeface="Times New Roman" panose="02020603050405020304" pitchFamily="18" charset="0"/>
              </a:rPr>
              <a:t> and the </a:t>
            </a:r>
            <a:r>
              <a:rPr lang="en-US" sz="2400" b="1" u="sng" dirty="0">
                <a:latin typeface="Times New Roman" panose="02020603050405020304" pitchFamily="18" charset="0"/>
                <a:cs typeface="Times New Roman" panose="02020603050405020304" pitchFamily="18" charset="0"/>
              </a:rPr>
              <a:t>business continuity plans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can also be purchased to </a:t>
            </a:r>
            <a:r>
              <a:rPr lang="en-US" sz="2400" b="1" u="sng" dirty="0">
                <a:latin typeface="Times New Roman" panose="02020603050405020304" pitchFamily="18" charset="0"/>
                <a:cs typeface="Times New Roman" panose="02020603050405020304" pitchFamily="18" charset="0"/>
              </a:rPr>
              <a:t>cover the increased cost of operation.</a:t>
            </a:r>
            <a:endParaRPr lang="en-US" sz="2400" dirty="0"/>
          </a:p>
        </p:txBody>
      </p:sp>
    </p:spTree>
    <p:extLst>
      <p:ext uri="{BB962C8B-B14F-4D97-AF65-F5344CB8AC3E}">
        <p14:creationId xmlns:p14="http://schemas.microsoft.com/office/powerpoint/2010/main" val="316809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solidFill>
            <a:schemeClr val="bg1">
              <a:lumMod val="7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Chicago Fire of 1871</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022977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a:t>
            </a:r>
            <a:r>
              <a:rPr lang="en-US" sz="2400" dirty="0" err="1">
                <a:latin typeface="Times New Roman" panose="02020603050405020304" pitchFamily="18" charset="0"/>
                <a:cs typeface="Times New Roman" panose="02020603050405020304" pitchFamily="18" charset="0"/>
              </a:rPr>
              <a:t>totalled</a:t>
            </a:r>
            <a:r>
              <a:rPr lang="en-US" sz="2400" dirty="0">
                <a:latin typeface="Times New Roman" panose="02020603050405020304" pitchFamily="18" charset="0"/>
                <a:cs typeface="Times New Roman" panose="02020603050405020304" pitchFamily="18" charset="0"/>
              </a:rPr>
              <a:t> $192 million. Nearly 300 people died in the blaze and 100,000 were made homeless.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rebuilding of Chicago was a tremendous </a:t>
            </a:r>
            <a:r>
              <a:rPr lang="en-US" sz="2400" dirty="0" err="1">
                <a:latin typeface="Times New Roman" panose="02020603050405020304" pitchFamily="18" charset="0"/>
                <a:cs typeface="Times New Roman" panose="02020603050405020304" pitchFamily="18" charset="0"/>
              </a:rPr>
              <a:t>endeavour</a:t>
            </a:r>
            <a:r>
              <a:rPr lang="en-US" sz="2400" dirty="0">
                <a:latin typeface="Times New Roman" panose="02020603050405020304" pitchFamily="18" charset="0"/>
                <a:cs typeface="Times New Roman" panose="02020603050405020304" pitchFamily="18" charset="0"/>
              </a:rPr>
              <a:t>. Insurance companies in the United States and Europe rose to the occasion, producing the sums they were obliged to pay for the damages. </a:t>
            </a:r>
            <a:endParaRPr lang="en-US" sz="2400" dirty="0"/>
          </a:p>
        </p:txBody>
      </p:sp>
    </p:spTree>
    <p:extLst>
      <p:ext uri="{BB962C8B-B14F-4D97-AF65-F5344CB8AC3E}">
        <p14:creationId xmlns:p14="http://schemas.microsoft.com/office/powerpoint/2010/main" val="3762428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lang="en-US" sz="2400" dirty="0"/>
          </a:p>
        </p:txBody>
      </p:sp>
    </p:spTree>
    <p:extLst>
      <p:ext uri="{BB962C8B-B14F-4D97-AF65-F5344CB8AC3E}">
        <p14:creationId xmlns:p14="http://schemas.microsoft.com/office/powerpoint/2010/main" val="113207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Generally speaking, there are three reasons </a:t>
            </a:r>
            <a:r>
              <a:rPr lang="en-US" sz="2400" b="1" u="sng" dirty="0">
                <a:latin typeface="Times New Roman" panose="02020603050405020304" pitchFamily="18" charset="0"/>
                <a:cs typeface="Times New Roman" panose="02020603050405020304" pitchFamily="18" charset="0"/>
              </a:rPr>
              <a:t>why an organization will wish to purchase insurance cover.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summary, </a:t>
            </a:r>
            <a:r>
              <a:rPr lang="en-US" sz="2400" b="1" u="sng" dirty="0">
                <a:latin typeface="Times New Roman" panose="02020603050405020304" pitchFamily="18" charset="0"/>
                <a:cs typeface="Times New Roman" panose="02020603050405020304" pitchFamily="18" charset="0"/>
              </a:rPr>
              <a:t>the reasons for buying insurance </a:t>
            </a:r>
            <a:r>
              <a:rPr lang="en-US" sz="2400" dirty="0">
                <a:latin typeface="Times New Roman" panose="02020603050405020304" pitchFamily="18" charset="0"/>
                <a:cs typeface="Times New Roman" panose="02020603050405020304" pitchFamily="18" charset="0"/>
              </a:rPr>
              <a:t>are as follows: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Mandatory legal and contractual obligations;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Balance sheet/profit and loss protection;</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Employee benefit/protection of employee assets.</a:t>
            </a:r>
            <a:endParaRPr lang="en-US" sz="2400" dirty="0"/>
          </a:p>
        </p:txBody>
      </p:sp>
    </p:spTree>
    <p:extLst>
      <p:ext uri="{BB962C8B-B14F-4D97-AF65-F5344CB8AC3E}">
        <p14:creationId xmlns:p14="http://schemas.microsoft.com/office/powerpoint/2010/main" val="2054354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577010" y="1882057"/>
            <a:ext cx="10495666"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most cases, </a:t>
            </a:r>
            <a:r>
              <a:rPr lang="en-US" sz="2400" b="1" u="sng" dirty="0">
                <a:latin typeface="Times New Roman" panose="02020603050405020304" pitchFamily="18" charset="0"/>
                <a:cs typeface="Times New Roman" panose="02020603050405020304" pitchFamily="18" charset="0"/>
              </a:rPr>
              <a:t>the purchase of insurance is not compulsory</a:t>
            </a:r>
            <a:r>
              <a:rPr lang="en-US" sz="2400" dirty="0">
                <a:latin typeface="Times New Roman" panose="02020603050405020304" pitchFamily="18" charset="0"/>
                <a:cs typeface="Times New Roman" panose="02020603050405020304" pitchFamily="18" charset="0"/>
              </a:rPr>
              <a:t>. However, most </a:t>
            </a:r>
            <a:r>
              <a:rPr lang="en-US" sz="2400" b="1" dirty="0">
                <a:latin typeface="Times New Roman" panose="02020603050405020304" pitchFamily="18" charset="0"/>
                <a:cs typeface="Times New Roman" panose="02020603050405020304" pitchFamily="18" charset="0"/>
              </a:rPr>
              <a:t>countries</a:t>
            </a:r>
            <a:r>
              <a:rPr lang="en-US" sz="2400" dirty="0">
                <a:latin typeface="Times New Roman" panose="02020603050405020304" pitchFamily="18" charset="0"/>
                <a:cs typeface="Times New Roman" panose="02020603050405020304" pitchFamily="18" charset="0"/>
              </a:rPr>
              <a:t> make </a:t>
            </a:r>
            <a:r>
              <a:rPr lang="en-US" sz="2400" b="1" u="sng" dirty="0">
                <a:latin typeface="Times New Roman" panose="02020603050405020304" pitchFamily="18" charset="0"/>
                <a:cs typeface="Times New Roman" panose="02020603050405020304" pitchFamily="18" charset="0"/>
              </a:rPr>
              <a:t>the purchase of insurance compulsory in certain circumstances.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Typically, these are the liability classes, including insurance cover to </a:t>
            </a:r>
            <a:r>
              <a:rPr lang="en-US" sz="2400" b="1" u="sng" dirty="0">
                <a:latin typeface="Times New Roman" panose="02020603050405020304" pitchFamily="18" charset="0"/>
                <a:cs typeface="Times New Roman" panose="02020603050405020304" pitchFamily="18" charset="0"/>
              </a:rPr>
              <a:t>compensate injured employees and for the parties involved in road accidents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Apart </a:t>
            </a:r>
            <a:r>
              <a:rPr lang="en-US" sz="2400" b="1" u="sng" dirty="0">
                <a:latin typeface="Times New Roman" panose="02020603050405020304" pitchFamily="18" charset="0"/>
                <a:cs typeface="Times New Roman" panose="02020603050405020304" pitchFamily="18" charset="0"/>
              </a:rPr>
              <a:t>from the compulsory classes</a:t>
            </a:r>
            <a:r>
              <a:rPr lang="en-US" sz="2400" dirty="0">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400" b="1" u="sng" dirty="0">
                <a:latin typeface="Times New Roman" panose="02020603050405020304" pitchFamily="18" charset="0"/>
                <a:cs typeface="Times New Roman" panose="02020603050405020304" pitchFamily="18" charset="0"/>
              </a:rPr>
              <a:t>the assessment of the risk </a:t>
            </a:r>
            <a:r>
              <a:rPr lang="en-US" sz="2400" dirty="0">
                <a:latin typeface="Times New Roman" panose="02020603050405020304" pitchFamily="18" charset="0"/>
                <a:cs typeface="Times New Roman" panose="02020603050405020304" pitchFamily="18" charset="0"/>
              </a:rPr>
              <a:t>and whether </a:t>
            </a:r>
            <a:r>
              <a:rPr lang="en-US" sz="2400" b="1" u="sng" dirty="0">
                <a:latin typeface="Times New Roman" panose="02020603050405020304" pitchFamily="18" charset="0"/>
                <a:cs typeface="Times New Roman" panose="02020603050405020304" pitchFamily="18" charset="0"/>
              </a:rPr>
              <a:t>the nature and level of risk </a:t>
            </a:r>
            <a:r>
              <a:rPr lang="en-US" sz="2400" dirty="0">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293917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cost of insurance (premium) and the extent of insurance coverage </a:t>
            </a:r>
            <a:r>
              <a:rPr lang="en-US" sz="2400" dirty="0">
                <a:latin typeface="Times New Roman" panose="02020603050405020304" pitchFamily="18" charset="0"/>
                <a:cs typeface="Times New Roman" panose="02020603050405020304" pitchFamily="18" charset="0"/>
              </a:rPr>
              <a:t>are also important </a:t>
            </a:r>
            <a:r>
              <a:rPr lang="en-US" sz="2400" b="1" u="sng" dirty="0">
                <a:latin typeface="Times New Roman" panose="02020603050405020304" pitchFamily="18" charset="0"/>
                <a:cs typeface="Times New Roman" panose="02020603050405020304" pitchFamily="18" charset="0"/>
              </a:rPr>
              <a:t>considerations</a:t>
            </a:r>
            <a:r>
              <a:rPr lang="en-US" sz="2400" dirty="0">
                <a:latin typeface="Times New Roman" panose="02020603050405020304" pitchFamily="18" charset="0"/>
                <a:cs typeface="Times New Roman" panose="02020603050405020304" pitchFamily="18" charset="0"/>
              </a:rPr>
              <a:t> when deciding whether to buy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Typically, insurance is purchased for </a:t>
            </a:r>
            <a:r>
              <a:rPr lang="en-US" sz="2400" b="1" u="sng" dirty="0">
                <a:latin typeface="Times New Roman" panose="02020603050405020304" pitchFamily="18" charset="0"/>
                <a:cs typeface="Times New Roman" panose="02020603050405020304" pitchFamily="18" charset="0"/>
              </a:rPr>
              <a:t>low-likelihood/high-magnitude risks</a:t>
            </a:r>
            <a:r>
              <a:rPr lang="en-US" sz="2400" dirty="0">
                <a:latin typeface="Times New Roman" panose="02020603050405020304" pitchFamily="18" charset="0"/>
                <a:cs typeface="Times New Roman" panose="02020603050405020304" pitchFamily="18" charset="0"/>
              </a:rPr>
              <a:t>, such </a:t>
            </a:r>
            <a:r>
              <a:rPr lang="en-US" sz="2400" b="1" u="sng" dirty="0">
                <a:latin typeface="Times New Roman" panose="02020603050405020304" pitchFamily="18" charset="0"/>
                <a:cs typeface="Times New Roman" panose="02020603050405020304" pitchFamily="18" charset="0"/>
              </a:rPr>
              <a:t>as flooding, hurricane damage and major fires.</a:t>
            </a:r>
            <a:endParaRPr lang="en-US" sz="2400" b="1" u="sng" dirty="0"/>
          </a:p>
        </p:txBody>
      </p:sp>
    </p:spTree>
    <p:extLst>
      <p:ext uri="{BB962C8B-B14F-4D97-AF65-F5344CB8AC3E}">
        <p14:creationId xmlns:p14="http://schemas.microsoft.com/office/powerpoint/2010/main" val="2630934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solidFill>
            <a:schemeClr val="bg1">
              <a:lumMod val="7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Different types of insurance</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Mandatory, legal and contractual obligations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Employers’ liability – compensation to employees injured at work</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Public liability – compensation to public or customers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Motor third party – compensation following motor accident</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Product liability – compensation for damage or injury</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Professional indemnity – compensation to client for negligent advice</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Balance sheet/profit and loss protection</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Business premises – damage to premises by adverse events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4252215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75010" y="1882057"/>
            <a:ext cx="9859181"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Motor accidental damage – repair of own vehicles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Terrorism – compensation for damage caused by terrorism</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Loss of a key person – compensation on loss of key staff member</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Employee benefit/protection of employee assets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Directors’ and officers’ liability – legal and compensation costs</a:t>
            </a:r>
            <a:endParaRPr lang="en-US" sz="2400" dirty="0"/>
          </a:p>
        </p:txBody>
      </p:sp>
    </p:spTree>
    <p:extLst>
      <p:ext uri="{BB962C8B-B14F-4D97-AF65-F5344CB8AC3E}">
        <p14:creationId xmlns:p14="http://schemas.microsoft.com/office/powerpoint/2010/main" val="281694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lang="en-US" sz="2400" dirty="0"/>
          </a:p>
        </p:txBody>
      </p:sp>
    </p:spTree>
    <p:extLst>
      <p:ext uri="{BB962C8B-B14F-4D97-AF65-F5344CB8AC3E}">
        <p14:creationId xmlns:p14="http://schemas.microsoft.com/office/powerpoint/2010/main" val="1465922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Sometimes, there is </a:t>
            </a:r>
            <a:r>
              <a:rPr lang="en-US" sz="2400" b="1" u="sng" dirty="0">
                <a:latin typeface="Times New Roman" panose="02020603050405020304" pitchFamily="18" charset="0"/>
                <a:cs typeface="Times New Roman" panose="02020603050405020304" pitchFamily="18" charset="0"/>
              </a:rPr>
              <a:t>a shortage of insurance capacity </a:t>
            </a:r>
            <a:r>
              <a:rPr lang="en-US" sz="2400" dirty="0">
                <a:latin typeface="Times New Roman" panose="02020603050405020304" pitchFamily="18" charset="0"/>
                <a:cs typeface="Times New Roman" panose="02020603050405020304" pitchFamily="18" charset="0"/>
              </a:rPr>
              <a:t>and although the organization has decided that it </a:t>
            </a:r>
            <a:r>
              <a:rPr lang="en-US" sz="2400" b="1" u="sng" dirty="0">
                <a:latin typeface="Times New Roman" panose="02020603050405020304" pitchFamily="18" charset="0"/>
                <a:cs typeface="Times New Roman" panose="02020603050405020304" pitchFamily="18" charset="0"/>
              </a:rPr>
              <a:t>wishes to purchase that type of insurance</a:t>
            </a:r>
            <a:r>
              <a:rPr lang="en-US" sz="2400" dirty="0">
                <a:latin typeface="Times New Roman" panose="02020603050405020304" pitchFamily="18" charset="0"/>
                <a:cs typeface="Times New Roman" panose="02020603050405020304" pitchFamily="18" charset="0"/>
              </a:rPr>
              <a:t>, it may not be </a:t>
            </a:r>
            <a:r>
              <a:rPr lang="en-US" sz="2400" b="1" u="sng" dirty="0">
                <a:latin typeface="Times New Roman" panose="02020603050405020304" pitchFamily="18" charset="0"/>
                <a:cs typeface="Times New Roman" panose="02020603050405020304" pitchFamily="18" charset="0"/>
              </a:rPr>
              <a:t>available at an affordable cost.</a:t>
            </a:r>
            <a:endParaRPr lang="en-US" sz="2400" b="1" u="sng" dirty="0"/>
          </a:p>
        </p:txBody>
      </p:sp>
    </p:spTree>
    <p:extLst>
      <p:ext uri="{BB962C8B-B14F-4D97-AF65-F5344CB8AC3E}">
        <p14:creationId xmlns:p14="http://schemas.microsoft.com/office/powerpoint/2010/main" val="28526340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has been a </a:t>
            </a:r>
            <a:r>
              <a:rPr lang="en-US" sz="2400" b="1" u="sng" dirty="0">
                <a:latin typeface="Times New Roman" panose="02020603050405020304" pitchFamily="18" charset="0"/>
                <a:cs typeface="Times New Roman" panose="02020603050405020304" pitchFamily="18" charset="0"/>
              </a:rPr>
              <a:t>tendency</a:t>
            </a:r>
            <a:r>
              <a:rPr lang="en-US" sz="2400" dirty="0">
                <a:latin typeface="Times New Roman" panose="02020603050405020304" pitchFamily="18" charset="0"/>
                <a:cs typeface="Times New Roman" panose="02020603050405020304" pitchFamily="18" charset="0"/>
              </a:rPr>
              <a:t> in recent times for organizations to look at the </a:t>
            </a:r>
            <a:r>
              <a:rPr lang="en-US" sz="2400" b="1" u="sng" dirty="0">
                <a:latin typeface="Times New Roman" panose="02020603050405020304" pitchFamily="18" charset="0"/>
                <a:cs typeface="Times New Roman" panose="02020603050405020304" pitchFamily="18" charset="0"/>
              </a:rPr>
              <a:t>whole portfolio of risks they face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enterprise risk management approach to risk has </a:t>
            </a:r>
            <a:r>
              <a:rPr lang="en-US" sz="2400" b="1" u="sng" dirty="0">
                <a:latin typeface="Times New Roman" panose="02020603050405020304" pitchFamily="18" charset="0"/>
                <a:cs typeface="Times New Roman" panose="02020603050405020304" pitchFamily="18" charset="0"/>
              </a:rPr>
              <a:t>resulted in a careful review of how much insurance an organization wishes to purchase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solidFill>
                  <a:srgbClr val="FF0000"/>
                </a:solidFill>
                <a:latin typeface="Times New Roman" panose="02020603050405020304" pitchFamily="18" charset="0"/>
                <a:cs typeface="Times New Roman" panose="02020603050405020304" pitchFamily="18" charset="0"/>
              </a:rPr>
              <a:t>For example</a:t>
            </a:r>
            <a:r>
              <a:rPr lang="en-US" sz="2400" dirty="0">
                <a:latin typeface="Times New Roman" panose="02020603050405020304" pitchFamily="18" charset="0"/>
                <a:cs typeface="Times New Roman" panose="02020603050405020304" pitchFamily="18" charset="0"/>
              </a:rPr>
              <a:t>, if there are significant risks within a project, but insurance is only available </a:t>
            </a:r>
            <a:r>
              <a:rPr lang="en-US" sz="2400" b="1" u="sng" dirty="0">
                <a:latin typeface="Times New Roman" panose="02020603050405020304" pitchFamily="18" charset="0"/>
                <a:cs typeface="Times New Roman" panose="02020603050405020304" pitchFamily="18" charset="0"/>
              </a:rPr>
              <a:t>for limited risk exposures</a:t>
            </a:r>
            <a:r>
              <a:rPr lang="en-US" sz="2400" dirty="0">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lang="en-US" sz="2400" b="1" u="sng" dirty="0">
                <a:latin typeface="Times New Roman" panose="02020603050405020304" pitchFamily="18" charset="0"/>
                <a:cs typeface="Times New Roman" panose="02020603050405020304" pitchFamily="18" charset="0"/>
              </a:rPr>
              <a:t>a risk control mechanism </a:t>
            </a:r>
            <a:r>
              <a:rPr lang="en-US" sz="2400" dirty="0">
                <a:latin typeface="Times New Roman" panose="02020603050405020304" pitchFamily="18" charset="0"/>
                <a:cs typeface="Times New Roman" panose="02020603050405020304" pitchFamily="18" charset="0"/>
              </a:rPr>
              <a:t>for some organizations.</a:t>
            </a:r>
            <a:endParaRPr lang="en-US" sz="2400" dirty="0"/>
          </a:p>
        </p:txBody>
      </p:sp>
    </p:spTree>
    <p:extLst>
      <p:ext uri="{BB962C8B-B14F-4D97-AF65-F5344CB8AC3E}">
        <p14:creationId xmlns:p14="http://schemas.microsoft.com/office/powerpoint/2010/main" val="3157244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looking at the purchase of insurance cover, the organization will need to </a:t>
            </a:r>
            <a:r>
              <a:rPr lang="en-US" sz="2400" b="1" u="sng" dirty="0">
                <a:latin typeface="Times New Roman" panose="02020603050405020304" pitchFamily="18" charset="0"/>
                <a:cs typeface="Times New Roman" panose="02020603050405020304" pitchFamily="18" charset="0"/>
              </a:rPr>
              <a:t>consider the 6Cs of insurance buying</a:t>
            </a:r>
            <a:r>
              <a:rPr lang="en-US" sz="2400" dirty="0">
                <a:latin typeface="Times New Roman" panose="02020603050405020304" pitchFamily="18" charset="0"/>
                <a:cs typeface="Times New Roman" panose="02020603050405020304" pitchFamily="18" charset="0"/>
              </a:rPr>
              <a:t>, as follows: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ost;</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overage;</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apacity;</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apabilities;</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laims;</a:t>
            </a:r>
          </a:p>
          <a:p>
            <a:pPr marL="342900" indent="-342900" algn="just">
              <a:buFont typeface="Wingdings" panose="05000000000000000000" pitchFamily="2" charset="2"/>
              <a:buChar char="Ø"/>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ompliance.</a:t>
            </a:r>
            <a:endParaRPr lang="en-US" sz="2400" dirty="0"/>
          </a:p>
        </p:txBody>
      </p:sp>
    </p:spTree>
    <p:extLst>
      <p:ext uri="{BB962C8B-B14F-4D97-AF65-F5344CB8AC3E}">
        <p14:creationId xmlns:p14="http://schemas.microsoft.com/office/powerpoint/2010/main" val="26008401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cost of insurance </a:t>
            </a:r>
            <a:r>
              <a:rPr lang="en-US" sz="2400" dirty="0">
                <a:latin typeface="Times New Roman" panose="02020603050405020304" pitchFamily="18" charset="0"/>
                <a:cs typeface="Times New Roman" panose="02020603050405020304" pitchFamily="18" charset="0"/>
              </a:rPr>
              <a:t>is defined by </a:t>
            </a:r>
            <a:r>
              <a:rPr lang="en-US" sz="2400" b="1" u="sng" dirty="0">
                <a:latin typeface="Times New Roman" panose="02020603050405020304" pitchFamily="18" charset="0"/>
                <a:cs typeface="Times New Roman" panose="02020603050405020304" pitchFamily="18" charset="0"/>
              </a:rPr>
              <a:t>the insurance premium that is required from the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A second component of the cost </a:t>
            </a:r>
            <a:r>
              <a:rPr lang="en-US" sz="2400" dirty="0">
                <a:latin typeface="Times New Roman" panose="02020603050405020304" pitchFamily="18" charset="0"/>
                <a:cs typeface="Times New Roman" panose="02020603050405020304" pitchFamily="18" charset="0"/>
              </a:rPr>
              <a:t>is the level </a:t>
            </a:r>
            <a:r>
              <a:rPr lang="en-US" sz="2400" b="1" u="sng" dirty="0">
                <a:latin typeface="Times New Roman" panose="02020603050405020304" pitchFamily="18" charset="0"/>
                <a:cs typeface="Times New Roman" panose="02020603050405020304" pitchFamily="18" charset="0"/>
              </a:rPr>
              <a:t>of self-insurance </a:t>
            </a:r>
            <a:r>
              <a:rPr lang="en-US" sz="2400" dirty="0">
                <a:latin typeface="Times New Roman" panose="02020603050405020304" pitchFamily="18" charset="0"/>
                <a:cs typeface="Times New Roman" panose="02020603050405020304" pitchFamily="18" charset="0"/>
              </a:rPr>
              <a:t>(including excess or deductible) that is </a:t>
            </a:r>
            <a:r>
              <a:rPr lang="en-US" sz="2400" b="1" u="sng" dirty="0">
                <a:latin typeface="Times New Roman" panose="02020603050405020304" pitchFamily="18" charset="0"/>
                <a:cs typeface="Times New Roman" panose="02020603050405020304" pitchFamily="18" charset="0"/>
              </a:rPr>
              <a:t>imposed</a:t>
            </a:r>
            <a:r>
              <a:rPr lang="en-US" sz="2400" dirty="0">
                <a:latin typeface="Times New Roman" panose="02020603050405020304" pitchFamily="18" charset="0"/>
                <a:cs typeface="Times New Roman" panose="02020603050405020304" pitchFamily="18" charset="0"/>
              </a:rPr>
              <a:t> by the policy.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means that if </a:t>
            </a:r>
            <a:r>
              <a:rPr lang="en-US" sz="2400" b="1" u="sng" dirty="0">
                <a:latin typeface="Times New Roman" panose="02020603050405020304" pitchFamily="18" charset="0"/>
                <a:cs typeface="Times New Roman" panose="02020603050405020304" pitchFamily="18" charset="0"/>
              </a:rPr>
              <a:t>a claim occurs</a:t>
            </a:r>
            <a:r>
              <a:rPr lang="en-US" sz="2400" dirty="0">
                <a:latin typeface="Times New Roman" panose="02020603050405020304" pitchFamily="18" charset="0"/>
                <a:cs typeface="Times New Roman" panose="02020603050405020304" pitchFamily="18" charset="0"/>
              </a:rPr>
              <a:t>, the organization will have to pay the first part of the </a:t>
            </a:r>
            <a:r>
              <a:rPr lang="en-US" sz="2400" b="1" u="sng" dirty="0">
                <a:latin typeface="Times New Roman" panose="02020603050405020304" pitchFamily="18" charset="0"/>
                <a:cs typeface="Times New Roman" panose="02020603050405020304" pitchFamily="18" charset="0"/>
              </a:rPr>
              <a:t>claim before receiving any money </a:t>
            </a:r>
            <a:r>
              <a:rPr lang="en-US" sz="2400" dirty="0">
                <a:latin typeface="Times New Roman" panose="02020603050405020304" pitchFamily="18" charset="0"/>
                <a:cs typeface="Times New Roman" panose="02020603050405020304" pitchFamily="18" charset="0"/>
              </a:rPr>
              <a:t>from the insurance company.</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400" b="1" u="sng" dirty="0">
                <a:latin typeface="Times New Roman" panose="02020603050405020304" pitchFamily="18" charset="0"/>
                <a:cs typeface="Times New Roman" panose="02020603050405020304" pitchFamily="18" charset="0"/>
              </a:rPr>
              <a:t>will be refused in certain circumstances.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67463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only reason for buying insurance is that claims </a:t>
            </a:r>
            <a:r>
              <a:rPr lang="en-US" sz="2400" b="1" u="sng" dirty="0">
                <a:latin typeface="Times New Roman" panose="02020603050405020304" pitchFamily="18" charset="0"/>
                <a:cs typeface="Times New Roman" panose="02020603050405020304" pitchFamily="18" charset="0"/>
              </a:rPr>
              <a:t>will be paid when one of the identified events occurs.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history of the particular insurance company </a:t>
            </a:r>
            <a:r>
              <a:rPr lang="en-US" sz="2400" dirty="0">
                <a:latin typeface="Times New Roman" panose="02020603050405020304" pitchFamily="18" charset="0"/>
                <a:cs typeface="Times New Roman" panose="02020603050405020304" pitchFamily="18" charset="0"/>
              </a:rPr>
              <a:t>in relation to the payment of claims and the reputation of that insurance company </a:t>
            </a:r>
            <a:r>
              <a:rPr lang="en-US" sz="2400" b="1" u="sng" dirty="0">
                <a:latin typeface="Times New Roman" panose="02020603050405020304" pitchFamily="18" charset="0"/>
                <a:cs typeface="Times New Roman" panose="02020603050405020304" pitchFamily="18" charset="0"/>
              </a:rPr>
              <a:t>will be important factors when deciding</a:t>
            </a:r>
            <a:r>
              <a:rPr lang="en-US" sz="2400" dirty="0">
                <a:latin typeface="Times New Roman" panose="02020603050405020304" pitchFamily="18" charset="0"/>
                <a:cs typeface="Times New Roman" panose="02020603050405020304" pitchFamily="18" charset="0"/>
              </a:rPr>
              <a:t> which insurance company to appoint.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7582174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very large organizations </a:t>
            </a:r>
            <a:r>
              <a:rPr lang="en-US" sz="2400" b="1" u="sng" dirty="0">
                <a:latin typeface="Times New Roman" panose="02020603050405020304" pitchFamily="18" charset="0"/>
                <a:cs typeface="Times New Roman" panose="02020603050405020304" pitchFamily="18" charset="0"/>
              </a:rPr>
              <a:t>with considerable assets, one insurance company </a:t>
            </a:r>
            <a:r>
              <a:rPr lang="en-US" sz="2400" dirty="0">
                <a:latin typeface="Times New Roman" panose="02020603050405020304" pitchFamily="18" charset="0"/>
                <a:cs typeface="Times New Roman" panose="02020603050405020304" pitchFamily="18" charset="0"/>
              </a:rPr>
              <a:t>on its own may not be </a:t>
            </a:r>
            <a:r>
              <a:rPr lang="en-US" sz="2400" b="1" u="sng" dirty="0">
                <a:latin typeface="Times New Roman" panose="02020603050405020304" pitchFamily="18" charset="0"/>
                <a:cs typeface="Times New Roman" panose="02020603050405020304" pitchFamily="18" charset="0"/>
              </a:rPr>
              <a:t>willing to offer coverage up </a:t>
            </a:r>
            <a:r>
              <a:rPr lang="en-US" sz="2400" dirty="0">
                <a:latin typeface="Times New Roman" panose="02020603050405020304" pitchFamily="18" charset="0"/>
                <a:cs typeface="Times New Roman" panose="02020603050405020304" pitchFamily="18" charset="0"/>
              </a:rPr>
              <a:t>to the full value of those assets.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buying insurance, the organization will need to think </a:t>
            </a:r>
            <a:r>
              <a:rPr lang="en-US" sz="2400" b="1" u="sng" dirty="0">
                <a:latin typeface="Times New Roman" panose="02020603050405020304" pitchFamily="18" charset="0"/>
                <a:cs typeface="Times New Roman" panose="02020603050405020304" pitchFamily="18" charset="0"/>
              </a:rPr>
              <a:t>about the capacity </a:t>
            </a:r>
            <a:r>
              <a:rPr lang="en-US" sz="2400" dirty="0">
                <a:latin typeface="Times New Roman" panose="02020603050405020304" pitchFamily="18" charset="0"/>
                <a:cs typeface="Times New Roman" panose="02020603050405020304" pitchFamily="18" charset="0"/>
              </a:rPr>
              <a:t>that the insurance company is willing to offer in relation to the value of the </a:t>
            </a:r>
            <a:r>
              <a:rPr lang="en-US" sz="2400" b="1" u="sng" dirty="0">
                <a:latin typeface="Times New Roman" panose="02020603050405020304" pitchFamily="18" charset="0"/>
                <a:cs typeface="Times New Roman" panose="02020603050405020304" pitchFamily="18" charset="0"/>
              </a:rPr>
              <a:t>assets/exposure that need to be insured</a:t>
            </a:r>
            <a:r>
              <a:rPr lang="en-US" sz="2400" dirty="0">
                <a:latin typeface="Times New Roman" panose="02020603050405020304" pitchFamily="18" charset="0"/>
                <a:cs typeface="Times New Roman" panose="02020603050405020304" pitchFamily="18" charset="0"/>
              </a:rPr>
              <a:t>.</a:t>
            </a:r>
            <a:endParaRPr lang="en-US" sz="2400" dirty="0"/>
          </a:p>
        </p:txBody>
      </p:sp>
    </p:spTree>
    <p:extLst>
      <p:ext uri="{BB962C8B-B14F-4D97-AF65-F5344CB8AC3E}">
        <p14:creationId xmlns:p14="http://schemas.microsoft.com/office/powerpoint/2010/main" val="12321609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 captive insurance company </a:t>
            </a:r>
            <a:r>
              <a:rPr lang="en-US" sz="2400" dirty="0">
                <a:latin typeface="Times New Roman" panose="02020603050405020304" pitchFamily="18" charset="0"/>
                <a:cs typeface="Times New Roman" panose="02020603050405020304" pitchFamily="18" charset="0"/>
              </a:rPr>
              <a:t>is an insurance company owned by an organization that is </a:t>
            </a:r>
            <a:r>
              <a:rPr lang="en-US" sz="2400" b="1" u="sng" dirty="0">
                <a:latin typeface="Times New Roman" panose="02020603050405020304" pitchFamily="18" charset="0"/>
                <a:cs typeface="Times New Roman" panose="02020603050405020304" pitchFamily="18" charset="0"/>
              </a:rPr>
              <a:t>not otherwise involved in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400" b="1" u="sng" dirty="0">
                <a:latin typeface="Times New Roman" panose="02020603050405020304" pitchFamily="18" charset="0"/>
                <a:cs typeface="Times New Roman" panose="02020603050405020304" pitchFamily="18" charset="0"/>
              </a:rPr>
              <a:t>its internal financial resources </a:t>
            </a:r>
            <a:r>
              <a:rPr lang="en-US" sz="2400" dirty="0">
                <a:latin typeface="Times New Roman" panose="02020603050405020304" pitchFamily="18" charset="0"/>
                <a:cs typeface="Times New Roman" panose="02020603050405020304" pitchFamily="18" charset="0"/>
              </a:rPr>
              <a:t>to fund certain types of </a:t>
            </a:r>
            <a:r>
              <a:rPr lang="en-US" sz="2400" b="1" u="sng" dirty="0">
                <a:latin typeface="Times New Roman" panose="02020603050405020304" pitchFamily="18" charset="0"/>
                <a:cs typeface="Times New Roman" panose="02020603050405020304" pitchFamily="18" charset="0"/>
              </a:rPr>
              <a:t>anticipated losses or insurance claims.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organization that owns a captive insurance company is often referred to as </a:t>
            </a:r>
            <a:r>
              <a:rPr lang="en-US" sz="2400" b="1" u="sng" dirty="0">
                <a:latin typeface="Times New Roman" panose="02020603050405020304" pitchFamily="18" charset="0"/>
                <a:cs typeface="Times New Roman" panose="02020603050405020304" pitchFamily="18" charset="0"/>
              </a:rPr>
              <a:t>the parent of the captive</a:t>
            </a:r>
            <a:r>
              <a:rPr lang="en-US" sz="2400" dirty="0">
                <a:latin typeface="Times New Roman" panose="02020603050405020304" pitchFamily="18" charset="0"/>
                <a:cs typeface="Times New Roman" panose="02020603050405020304" pitchFamily="18" charset="0"/>
              </a:rPr>
              <a:t>, or </a:t>
            </a:r>
            <a:r>
              <a:rPr lang="en-US" sz="2400" b="1" u="sng" dirty="0">
                <a:latin typeface="Times New Roman" panose="02020603050405020304" pitchFamily="18" charset="0"/>
                <a:cs typeface="Times New Roman" panose="02020603050405020304" pitchFamily="18" charset="0"/>
              </a:rPr>
              <a:t>simply the parent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396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lang="en-US" sz="2400" dirty="0"/>
          </a:p>
        </p:txBody>
      </p:sp>
    </p:spTree>
    <p:extLst>
      <p:ext uri="{BB962C8B-B14F-4D97-AF65-F5344CB8AC3E}">
        <p14:creationId xmlns:p14="http://schemas.microsoft.com/office/powerpoint/2010/main" val="27514546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67F0DCB6-88C0-45BB-AAA3-36D9040DE31A}"/>
              </a:ext>
            </a:extLst>
          </p:cNvPr>
          <p:cNvPicPr>
            <a:picLocks noChangeAspect="1"/>
          </p:cNvPicPr>
          <p:nvPr/>
        </p:nvPicPr>
        <p:blipFill>
          <a:blip r:embed="rId7"/>
          <a:stretch>
            <a:fillRect/>
          </a:stretch>
        </p:blipFill>
        <p:spPr>
          <a:xfrm>
            <a:off x="1827073" y="1882057"/>
            <a:ext cx="9916975" cy="4000698"/>
          </a:xfrm>
          <a:prstGeom prst="rect">
            <a:avLst/>
          </a:prstGeom>
        </p:spPr>
      </p:pic>
    </p:spTree>
    <p:extLst>
      <p:ext uri="{BB962C8B-B14F-4D97-AF65-F5344CB8AC3E}">
        <p14:creationId xmlns:p14="http://schemas.microsoft.com/office/powerpoint/2010/main" val="32902835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882057"/>
            <a:ext cx="9960026" cy="4154984"/>
          </a:xfrm>
          <a:prstGeom prst="rect">
            <a:avLst/>
          </a:prstGeom>
          <a:solidFill>
            <a:schemeClr val="bg1">
              <a:lumMod val="6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Benefits of captive insurance companies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lang="en-US" sz="2400" dirty="0"/>
          </a:p>
        </p:txBody>
      </p:sp>
    </p:spTree>
    <p:extLst>
      <p:ext uri="{BB962C8B-B14F-4D97-AF65-F5344CB8AC3E}">
        <p14:creationId xmlns:p14="http://schemas.microsoft.com/office/powerpoint/2010/main" val="16743780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31962" y="1882057"/>
            <a:ext cx="9902229" cy="4154984"/>
          </a:xfrm>
          <a:prstGeom prst="rect">
            <a:avLst/>
          </a:prstGeom>
          <a:solidFill>
            <a:schemeClr val="bg1">
              <a:lumMod val="6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Benefits of captive insurance companies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tax deduction for parent company for premium paid to captive;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opportunity to accumulate funds in a tax-</a:t>
            </a:r>
            <a:r>
              <a:rPr lang="en-US" sz="2400" dirty="0" err="1">
                <a:latin typeface="Times New Roman" panose="02020603050405020304" pitchFamily="18" charset="0"/>
                <a:cs typeface="Times New Roman" panose="02020603050405020304" pitchFamily="18" charset="0"/>
              </a:rPr>
              <a:t>favoured</a:t>
            </a:r>
            <a:r>
              <a:rPr lang="en-US" sz="2400" dirty="0">
                <a:latin typeface="Times New Roman" panose="02020603050405020304" pitchFamily="18" charset="0"/>
                <a:cs typeface="Times New Roman" panose="02020603050405020304" pitchFamily="18" charset="0"/>
              </a:rPr>
              <a:t> domicile;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distributions to captive owners at </a:t>
            </a:r>
            <a:r>
              <a:rPr lang="en-US" sz="2400" dirty="0" err="1">
                <a:latin typeface="Times New Roman" panose="02020603050405020304" pitchFamily="18" charset="0"/>
                <a:cs typeface="Times New Roman" panose="02020603050405020304" pitchFamily="18" charset="0"/>
              </a:rPr>
              <a:t>favourable</a:t>
            </a:r>
            <a:r>
              <a:rPr lang="en-US" sz="2400" dirty="0">
                <a:latin typeface="Times New Roman" panose="02020603050405020304" pitchFamily="18" charset="0"/>
                <a:cs typeface="Times New Roman" panose="02020603050405020304" pitchFamily="18" charset="0"/>
              </a:rPr>
              <a:t> income tax rates;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asset protection from the claims of business and personal creditors;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reduction in insurance premiums paid by the operating company;</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access to the lower-cost reinsurance market; and</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insuring risks that would otherwise be uninsurable.</a:t>
            </a:r>
            <a:endParaRPr lang="en-US" sz="2400" dirty="0"/>
          </a:p>
        </p:txBody>
      </p:sp>
    </p:spTree>
    <p:extLst>
      <p:ext uri="{BB962C8B-B14F-4D97-AF65-F5344CB8AC3E}">
        <p14:creationId xmlns:p14="http://schemas.microsoft.com/office/powerpoint/2010/main" val="33349825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has been considerable interest in the subjects of </a:t>
            </a:r>
            <a:r>
              <a:rPr lang="en-US" sz="2400" b="1" u="sng" dirty="0">
                <a:latin typeface="Times New Roman" panose="02020603050405020304" pitchFamily="18" charset="0"/>
                <a:cs typeface="Times New Roman" panose="02020603050405020304" pitchFamily="18" charset="0"/>
              </a:rPr>
              <a:t>business continuity planning (BCP) and disaster recovery planning (DRP) </a:t>
            </a:r>
            <a:r>
              <a:rPr lang="en-US" sz="2400" dirty="0">
                <a:latin typeface="Times New Roman" panose="02020603050405020304" pitchFamily="18" charset="0"/>
                <a:cs typeface="Times New Roman" panose="02020603050405020304" pitchFamily="18" charset="0"/>
              </a:rPr>
              <a:t>in recent times.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Several standards </a:t>
            </a:r>
            <a:r>
              <a:rPr lang="en-US" sz="2400" dirty="0">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increased </a:t>
            </a:r>
            <a:r>
              <a:rPr lang="en-US" sz="2400" b="1" u="sng" dirty="0">
                <a:latin typeface="Times New Roman" panose="02020603050405020304" pitchFamily="18" charset="0"/>
                <a:cs typeface="Times New Roman" panose="02020603050405020304" pitchFamily="18" charset="0"/>
              </a:rPr>
              <a:t>concern has been reinforced </a:t>
            </a:r>
            <a:r>
              <a:rPr lang="en-US" sz="2400" dirty="0">
                <a:latin typeface="Times New Roman" panose="02020603050405020304" pitchFamily="18" charset="0"/>
                <a:cs typeface="Times New Roman" panose="02020603050405020304" pitchFamily="18" charset="0"/>
              </a:rPr>
              <a:t>by the potential for major disruption posed by </a:t>
            </a:r>
            <a:r>
              <a:rPr lang="en-US" sz="2400" b="1" u="sng" dirty="0">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33707640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simple terms, </a:t>
            </a:r>
            <a:r>
              <a:rPr lang="en-US" sz="2400" b="1" u="sng" dirty="0">
                <a:latin typeface="Times New Roman" panose="02020603050405020304" pitchFamily="18" charset="0"/>
                <a:cs typeface="Times New Roman" panose="02020603050405020304" pitchFamily="18" charset="0"/>
              </a:rPr>
              <a:t>BCP is how an organization </a:t>
            </a:r>
            <a:r>
              <a:rPr lang="en-US" sz="2400" dirty="0">
                <a:latin typeface="Times New Roman" panose="02020603050405020304" pitchFamily="18" charset="0"/>
                <a:cs typeface="Times New Roman" panose="02020603050405020304" pitchFamily="18" charset="0"/>
              </a:rPr>
              <a:t>prepares for </a:t>
            </a:r>
            <a:r>
              <a:rPr lang="en-US" sz="2400" b="1" u="sng" dirty="0">
                <a:latin typeface="Times New Roman" panose="02020603050405020304" pitchFamily="18" charset="0"/>
                <a:cs typeface="Times New Roman" panose="02020603050405020304" pitchFamily="18" charset="0"/>
              </a:rPr>
              <a:t>future incidents </a:t>
            </a:r>
            <a:r>
              <a:rPr lang="en-US" sz="2400" dirty="0">
                <a:latin typeface="Times New Roman" panose="02020603050405020304" pitchFamily="18" charset="0"/>
                <a:cs typeface="Times New Roman" panose="02020603050405020304" pitchFamily="18" charset="0"/>
              </a:rPr>
              <a:t>that </a:t>
            </a:r>
            <a:r>
              <a:rPr lang="en-US" sz="2400" b="1" u="sng" dirty="0">
                <a:latin typeface="Times New Roman" panose="02020603050405020304" pitchFamily="18" charset="0"/>
                <a:cs typeface="Times New Roman" panose="02020603050405020304" pitchFamily="18" charset="0"/>
              </a:rPr>
              <a:t>could jeopardize its existence</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incidents that should be covered will include everything from </a:t>
            </a:r>
            <a:r>
              <a:rPr lang="en-US" sz="2400" b="1" u="sng" dirty="0">
                <a:latin typeface="Times New Roman" panose="02020603050405020304" pitchFamily="18" charset="0"/>
                <a:cs typeface="Times New Roman" panose="02020603050405020304" pitchFamily="18" charset="0"/>
              </a:rPr>
              <a:t>local events like fires</a:t>
            </a:r>
            <a:r>
              <a:rPr lang="en-US" sz="2400" dirty="0">
                <a:latin typeface="Times New Roman" panose="02020603050405020304" pitchFamily="18" charset="0"/>
                <a:cs typeface="Times New Roman" panose="02020603050405020304" pitchFamily="18" charset="0"/>
              </a:rPr>
              <a:t> through to regional disruption such as </a:t>
            </a:r>
            <a:r>
              <a:rPr lang="en-US" sz="2400" b="1" u="sng" dirty="0">
                <a:latin typeface="Times New Roman" panose="02020603050405020304" pitchFamily="18" charset="0"/>
                <a:cs typeface="Times New Roman" panose="02020603050405020304" pitchFamily="18" charset="0"/>
              </a:rPr>
              <a:t>earthquakes or national security incidents</a:t>
            </a:r>
            <a:r>
              <a:rPr lang="en-US" sz="2400" dirty="0">
                <a:latin typeface="Times New Roman" panose="02020603050405020304" pitchFamily="18" charset="0"/>
                <a:cs typeface="Times New Roman" panose="02020603050405020304" pitchFamily="18" charset="0"/>
              </a:rPr>
              <a:t> and extend to international events like terrorism and pandemics.   </a:t>
            </a:r>
            <a:endParaRPr lang="en-US" sz="2400" dirty="0"/>
          </a:p>
        </p:txBody>
      </p:sp>
    </p:spTree>
    <p:extLst>
      <p:ext uri="{BB962C8B-B14F-4D97-AF65-F5344CB8AC3E}">
        <p14:creationId xmlns:p14="http://schemas.microsoft.com/office/powerpoint/2010/main" val="11856954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6791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5" y="1882057"/>
            <a:ext cx="9902230"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British Standard BS 31100:2011 defines BCP as:</a:t>
            </a:r>
          </a:p>
          <a:p>
            <a:pPr algn="just"/>
            <a:endParaRPr lang="en-US" sz="2400" dirty="0">
              <a:latin typeface="Times New Roman" panose="02020603050405020304" pitchFamily="18" charset="0"/>
              <a:cs typeface="Times New Roman" panose="02020603050405020304" pitchFamily="18" charset="0"/>
            </a:endParaRPr>
          </a:p>
          <a:p>
            <a:pPr algn="just"/>
            <a:r>
              <a:rPr lang="en-US" sz="2400" i="1" u="sng" dirty="0">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lang="en-US" sz="2400" i="1" u="sng" dirty="0"/>
          </a:p>
        </p:txBody>
      </p:sp>
    </p:spTree>
    <p:extLst>
      <p:ext uri="{BB962C8B-B14F-4D97-AF65-F5344CB8AC3E}">
        <p14:creationId xmlns:p14="http://schemas.microsoft.com/office/powerpoint/2010/main" val="1018867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25534"/>
            <a:ext cx="997327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400" b="1" u="sng" dirty="0">
                <a:latin typeface="Times New Roman" panose="02020603050405020304" pitchFamily="18" charset="0"/>
                <a:cs typeface="Times New Roman" panose="02020603050405020304" pitchFamily="18" charset="0"/>
              </a:rPr>
              <a:t>disaster recovery plan</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Such plans inevitably focus on recovery of </a:t>
            </a:r>
            <a:r>
              <a:rPr lang="en-US" sz="2400" b="1" u="sng" dirty="0">
                <a:latin typeface="Times New Roman" panose="02020603050405020304" pitchFamily="18" charset="0"/>
                <a:cs typeface="Times New Roman" panose="02020603050405020304" pitchFamily="18" charset="0"/>
              </a:rPr>
              <a:t>access to IT systems and data, </a:t>
            </a:r>
            <a:r>
              <a:rPr lang="en-US" sz="2400" dirty="0">
                <a:latin typeface="Times New Roman" panose="02020603050405020304" pitchFamily="18" charset="0"/>
                <a:cs typeface="Times New Roman" panose="02020603050405020304" pitchFamily="18" charset="0"/>
              </a:rPr>
              <a:t>but also commonly cover the provision of </a:t>
            </a:r>
            <a:r>
              <a:rPr lang="en-US" sz="2400" b="1" u="sng" dirty="0">
                <a:latin typeface="Times New Roman" panose="02020603050405020304" pitchFamily="18" charset="0"/>
                <a:cs typeface="Times New Roman" panose="02020603050405020304" pitchFamily="18" charset="0"/>
              </a:rPr>
              <a:t>alternative premises (if needed)</a:t>
            </a:r>
            <a:r>
              <a:rPr lang="en-US" sz="2400" dirty="0">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400" b="1" u="sng" dirty="0">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155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build upon this by setting </a:t>
            </a:r>
            <a:r>
              <a:rPr lang="en-US" sz="2400" b="1" u="sng" dirty="0">
                <a:latin typeface="Times New Roman" panose="02020603050405020304" pitchFamily="18" charset="0"/>
                <a:cs typeface="Times New Roman" panose="02020603050405020304" pitchFamily="18" charset="0"/>
              </a:rPr>
              <a:t>out longer-term plans for restoration</a:t>
            </a:r>
            <a:r>
              <a:rPr lang="en-US" sz="2400" dirty="0">
                <a:latin typeface="Times New Roman" panose="02020603050405020304" pitchFamily="18" charset="0"/>
                <a:cs typeface="Times New Roman" panose="02020603050405020304" pitchFamily="18" charset="0"/>
              </a:rPr>
              <a:t> of ‘</a:t>
            </a:r>
            <a:r>
              <a:rPr lang="en-US" sz="2400" b="1" u="sng" dirty="0">
                <a:latin typeface="Times New Roman" panose="02020603050405020304" pitchFamily="18" charset="0"/>
                <a:cs typeface="Times New Roman" panose="02020603050405020304" pitchFamily="18" charset="0"/>
              </a:rPr>
              <a:t>business as usual</a:t>
            </a:r>
            <a:r>
              <a:rPr lang="en-US" sz="2400" dirty="0">
                <a:latin typeface="Times New Roman" panose="02020603050405020304" pitchFamily="18" charset="0"/>
                <a:cs typeface="Times New Roman" panose="02020603050405020304" pitchFamily="18" charset="0"/>
              </a:rPr>
              <a:t>’ in the immediate aftermath of a disaster.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business continuity plan </a:t>
            </a:r>
            <a:r>
              <a:rPr lang="en-US" sz="2400" dirty="0">
                <a:latin typeface="Times New Roman" panose="02020603050405020304" pitchFamily="18" charset="0"/>
                <a:cs typeface="Times New Roman" panose="02020603050405020304" pitchFamily="18" charset="0"/>
              </a:rPr>
              <a:t>is an important part of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of a </a:t>
            </a:r>
            <a:r>
              <a:rPr lang="en-US" sz="2400" b="1" u="sng" dirty="0">
                <a:latin typeface="Times New Roman" panose="02020603050405020304" pitchFamily="18" charset="0"/>
                <a:cs typeface="Times New Roman" panose="02020603050405020304" pitchFamily="18" charset="0"/>
              </a:rPr>
              <a:t>hazard</a:t>
            </a:r>
            <a:r>
              <a:rPr lang="en-US" sz="2400" dirty="0">
                <a:latin typeface="Times New Roman" panose="02020603050405020304" pitchFamily="18" charset="0"/>
                <a:cs typeface="Times New Roman" panose="02020603050405020304" pitchFamily="18" charset="0"/>
              </a:rPr>
              <a:t> incident.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plan should include arrangements for </a:t>
            </a:r>
            <a:r>
              <a:rPr lang="en-US" sz="2400" b="1" u="sng" dirty="0">
                <a:latin typeface="Times New Roman" panose="02020603050405020304" pitchFamily="18" charset="0"/>
                <a:cs typeface="Times New Roman" panose="02020603050405020304" pitchFamily="18" charset="0"/>
              </a:rPr>
              <a:t>reducing the damage</a:t>
            </a:r>
            <a:r>
              <a:rPr lang="en-US" sz="2400" dirty="0">
                <a:latin typeface="Times New Roman" panose="02020603050405020304" pitchFamily="18" charset="0"/>
                <a:cs typeface="Times New Roman" panose="02020603050405020304" pitchFamily="18" charset="0"/>
              </a:rPr>
              <a:t> caused during the incident and </a:t>
            </a:r>
            <a:r>
              <a:rPr lang="en-US" sz="2400" b="1" u="sng" dirty="0">
                <a:latin typeface="Times New Roman" panose="02020603050405020304" pitchFamily="18" charset="0"/>
                <a:cs typeface="Times New Roman" panose="02020603050405020304" pitchFamily="18" charset="0"/>
              </a:rPr>
              <a:t>containing the cost of recovery </a:t>
            </a:r>
            <a:r>
              <a:rPr lang="en-US" sz="2400" dirty="0">
                <a:latin typeface="Times New Roman" panose="02020603050405020304" pitchFamily="18" charset="0"/>
                <a:cs typeface="Times New Roman" panose="02020603050405020304" pitchFamily="18" charset="0"/>
              </a:rPr>
              <a:t>from it.</a:t>
            </a:r>
            <a:endParaRPr lang="en-US" sz="2400" dirty="0"/>
          </a:p>
        </p:txBody>
      </p:sp>
    </p:spTree>
    <p:extLst>
      <p:ext uri="{BB962C8B-B14F-4D97-AF65-F5344CB8AC3E}">
        <p14:creationId xmlns:p14="http://schemas.microsoft.com/office/powerpoint/2010/main" val="3479577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plans </a:t>
            </a:r>
            <a:r>
              <a:rPr lang="en-US" sz="2400" dirty="0">
                <a:latin typeface="Times New Roman" panose="02020603050405020304" pitchFamily="18" charset="0"/>
                <a:cs typeface="Times New Roman" panose="02020603050405020304" pitchFamily="18" charset="0"/>
              </a:rPr>
              <a:t>are a particular component of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t>
            </a:r>
            <a:r>
              <a:rPr lang="en-US" sz="2400" dirty="0">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79469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main difference between the disaster recovery and crisis management plans is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 disaster recovery plan will be mainly concerned </a:t>
            </a:r>
            <a:r>
              <a:rPr lang="en-US" sz="2400" b="1" u="sng" dirty="0">
                <a:latin typeface="Times New Roman" panose="02020603050405020304" pitchFamily="18" charset="0"/>
                <a:cs typeface="Times New Roman" panose="02020603050405020304" pitchFamily="18" charset="0"/>
              </a:rPr>
              <a:t>with actions to restore the infrastructure of the organization a</a:t>
            </a:r>
            <a:r>
              <a:rPr lang="en-US" sz="2400" dirty="0">
                <a:latin typeface="Times New Roman" panose="02020603050405020304" pitchFamily="18" charset="0"/>
                <a:cs typeface="Times New Roman" panose="02020603050405020304" pitchFamily="18" charset="0"/>
              </a:rPr>
              <a:t>nd a crisis plan will also be concerned with </a:t>
            </a:r>
            <a:r>
              <a:rPr lang="en-US" sz="2400" b="1" u="sng" dirty="0">
                <a:latin typeface="Times New Roman" panose="02020603050405020304" pitchFamily="18" charset="0"/>
                <a:cs typeface="Times New Roman" panose="02020603050405020304" pitchFamily="18" charset="0"/>
              </a:rPr>
              <a:t>external stakeholders and actions</a:t>
            </a:r>
            <a:r>
              <a:rPr lang="en-US" sz="2400" dirty="0">
                <a:latin typeface="Times New Roman" panose="02020603050405020304" pitchFamily="18" charset="0"/>
                <a:cs typeface="Times New Roman" panose="02020603050405020304" pitchFamily="18" charset="0"/>
              </a:rPr>
              <a:t> to manage the associated stakeholder reaction and expectations.</a:t>
            </a:r>
            <a:endParaRPr lang="en-US" sz="2400" dirty="0"/>
          </a:p>
        </p:txBody>
      </p:sp>
    </p:spTree>
    <p:extLst>
      <p:ext uri="{BB962C8B-B14F-4D97-AF65-F5344CB8AC3E}">
        <p14:creationId xmlns:p14="http://schemas.microsoft.com/office/powerpoint/2010/main" val="1422886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organizations are now taking the view that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 should be viewed as having </a:t>
            </a:r>
            <a:r>
              <a:rPr lang="en-US" sz="2400" u="sng" dirty="0">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1- The </a:t>
            </a: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response to any major event </a:t>
            </a:r>
            <a:r>
              <a:rPr lang="en-US" sz="2400" b="1" u="sng" dirty="0">
                <a:latin typeface="Times New Roman" panose="02020603050405020304" pitchFamily="18" charset="0"/>
                <a:cs typeface="Times New Roman" panose="02020603050405020304" pitchFamily="18" charset="0"/>
              </a:rPr>
              <a:t>is to activate the crisis management plan to ensure appropriate response </a:t>
            </a:r>
            <a:r>
              <a:rPr lang="en-US" sz="2400" dirty="0">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will require </a:t>
            </a:r>
            <a:r>
              <a:rPr lang="en-US" sz="2400" b="1" u="sng" dirty="0">
                <a:latin typeface="Times New Roman" panose="02020603050405020304" pitchFamily="18" charset="0"/>
                <a:cs typeface="Times New Roman" panose="02020603050405020304" pitchFamily="18" charset="0"/>
              </a:rPr>
              <a:t>effective communication with all stakeholders</a:t>
            </a:r>
            <a:r>
              <a:rPr lang="en-US" sz="2400" dirty="0">
                <a:latin typeface="Times New Roman" panose="02020603050405020304" pitchFamily="18" charset="0"/>
                <a:cs typeface="Times New Roman" panose="02020603050405020304" pitchFamily="18" charset="0"/>
              </a:rPr>
              <a:t>, so that the </a:t>
            </a:r>
            <a:r>
              <a:rPr lang="en-US" sz="2400" b="1" u="sng" dirty="0">
                <a:latin typeface="Times New Roman" panose="02020603050405020304" pitchFamily="18" charset="0"/>
                <a:cs typeface="Times New Roman" panose="02020603050405020304" pitchFamily="18" charset="0"/>
              </a:rPr>
              <a:t>damage to reputation </a:t>
            </a:r>
            <a:r>
              <a:rPr lang="en-US" sz="2400" dirty="0">
                <a:latin typeface="Times New Roman" panose="02020603050405020304" pitchFamily="18" charset="0"/>
                <a:cs typeface="Times New Roman" panose="02020603050405020304" pitchFamily="18" charset="0"/>
              </a:rPr>
              <a:t>resulting from </a:t>
            </a:r>
            <a:r>
              <a:rPr lang="en-US" sz="2400" b="1" u="sng" dirty="0">
                <a:latin typeface="Times New Roman" panose="02020603050405020304" pitchFamily="18" charset="0"/>
                <a:cs typeface="Times New Roman" panose="02020603050405020304" pitchFamily="18" charset="0"/>
              </a:rPr>
              <a:t>the incident is kept to a minimum</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9279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4154984"/>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secondly</a:t>
            </a:r>
            <a:r>
              <a:rPr lang="en-US" sz="2400" dirty="0">
                <a:latin typeface="Times New Roman" panose="02020603050405020304" pitchFamily="18" charset="0"/>
                <a:cs typeface="Times New Roman" panose="02020603050405020304" pitchFamily="18" charset="0"/>
              </a:rPr>
              <a:t>, the organization will then seek to </a:t>
            </a:r>
            <a:r>
              <a:rPr lang="en-US" sz="2400" b="1" u="sng" dirty="0">
                <a:latin typeface="Times New Roman" panose="02020603050405020304" pitchFamily="18" charset="0"/>
                <a:cs typeface="Times New Roman" panose="02020603050405020304" pitchFamily="18" charset="0"/>
              </a:rPr>
              <a:t>recover from the event by implementation of a disaster recovery plan.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lang="en-US" sz="2400" b="1" u="sng" dirty="0">
                <a:latin typeface="Times New Roman" panose="02020603050405020304" pitchFamily="18" charset="0"/>
                <a:cs typeface="Times New Roman" panose="02020603050405020304" pitchFamily="18" charset="0"/>
              </a:rPr>
              <a:t>ongoing management of the crisis</a:t>
            </a:r>
            <a:r>
              <a:rPr lang="en-US" sz="2400" dirty="0">
                <a:latin typeface="Times New Roman" panose="02020603050405020304" pitchFamily="18" charset="0"/>
                <a:cs typeface="Times New Roman" panose="02020603050405020304" pitchFamily="18" charset="0"/>
              </a:rPr>
              <a:t>.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lang="en-US" sz="2400" dirty="0"/>
          </a:p>
        </p:txBody>
      </p:sp>
    </p:spTree>
    <p:extLst>
      <p:ext uri="{BB962C8B-B14F-4D97-AF65-F5344CB8AC3E}">
        <p14:creationId xmlns:p14="http://schemas.microsoft.com/office/powerpoint/2010/main" val="27236828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9866846"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400" b="1" u="sng" dirty="0">
                <a:latin typeface="Times New Roman" panose="02020603050405020304" pitchFamily="18" charset="0"/>
                <a:cs typeface="Times New Roman" panose="02020603050405020304" pitchFamily="18" charset="0"/>
              </a:rPr>
              <a:t>the third and broader operational issue of business continuity.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solidFill>
                  <a:srgbClr val="FF0000"/>
                </a:solidFill>
                <a:latin typeface="Times New Roman" panose="02020603050405020304" pitchFamily="18" charset="0"/>
                <a:cs typeface="Times New Roman" panose="02020603050405020304" pitchFamily="18" charset="0"/>
              </a:rPr>
              <a:t>An example </a:t>
            </a:r>
            <a:r>
              <a:rPr lang="en-US" sz="2400" dirty="0">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37522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308324"/>
          </a:xfrm>
          <a:prstGeom prst="rect">
            <a:avLst/>
          </a:prstGeom>
          <a:solidFill>
            <a:schemeClr val="bg1">
              <a:lumMod val="8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lang="en-US" sz="2400" dirty="0"/>
          </a:p>
        </p:txBody>
      </p:sp>
    </p:spTree>
    <p:extLst>
      <p:ext uri="{BB962C8B-B14F-4D97-AF65-F5344CB8AC3E}">
        <p14:creationId xmlns:p14="http://schemas.microsoft.com/office/powerpoint/2010/main" val="9108858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75010" y="1882057"/>
            <a:ext cx="9859181" cy="415498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lang="en-US" sz="2400" dirty="0"/>
          </a:p>
        </p:txBody>
      </p:sp>
    </p:spTree>
    <p:extLst>
      <p:ext uri="{BB962C8B-B14F-4D97-AF65-F5344CB8AC3E}">
        <p14:creationId xmlns:p14="http://schemas.microsoft.com/office/powerpoint/2010/main" val="6772277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provides an illustration of a disaster recovery timeline and costs.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lang="en-US" sz="2400" dirty="0"/>
          </a:p>
        </p:txBody>
      </p:sp>
    </p:spTree>
    <p:extLst>
      <p:ext uri="{BB962C8B-B14F-4D97-AF65-F5344CB8AC3E}">
        <p14:creationId xmlns:p14="http://schemas.microsoft.com/office/powerpoint/2010/main" val="24426647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B12835-7217-48B4-81AD-D716FC78EA16}"/>
              </a:ext>
            </a:extLst>
          </p:cNvPr>
          <p:cNvPicPr>
            <a:picLocks noChangeAspect="1"/>
          </p:cNvPicPr>
          <p:nvPr/>
        </p:nvPicPr>
        <p:blipFill>
          <a:blip r:embed="rId3"/>
          <a:stretch>
            <a:fillRect/>
          </a:stretch>
        </p:blipFill>
        <p:spPr>
          <a:xfrm>
            <a:off x="1967344" y="1847545"/>
            <a:ext cx="9800585" cy="4107117"/>
          </a:xfrm>
          <a:prstGeom prst="rect">
            <a:avLst/>
          </a:prstGeom>
          <a:solidFill>
            <a:schemeClr val="bg1">
              <a:lumMod val="65000"/>
            </a:schemeClr>
          </a:solidFill>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Tree>
    <p:extLst>
      <p:ext uri="{BB962C8B-B14F-4D97-AF65-F5344CB8AC3E}">
        <p14:creationId xmlns:p14="http://schemas.microsoft.com/office/powerpoint/2010/main" val="18221328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2" name="Title 1">
            <a:extLst>
              <a:ext uri="{FF2B5EF4-FFF2-40B4-BE49-F238E27FC236}">
                <a16:creationId xmlns:a16="http://schemas.microsoft.com/office/drawing/2014/main" id="{05248890-30AD-45CA-BE4A-4A4351FAF3BC}"/>
              </a:ext>
            </a:extLst>
          </p:cNvPr>
          <p:cNvSpPr txBox="1">
            <a:spLocks/>
          </p:cNvSpPr>
          <p:nvPr/>
        </p:nvSpPr>
        <p:spPr>
          <a:xfrm>
            <a:off x="1967920" y="1610200"/>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18902</TotalTime>
  <Words>3559</Words>
  <Application>Microsoft Office PowerPoint</Application>
  <PresentationFormat>Widescreen</PresentationFormat>
  <Paragraphs>399</Paragraphs>
  <Slides>47</Slides>
  <Notes>45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1009</cp:revision>
  <dcterms:created xsi:type="dcterms:W3CDTF">2021-08-03T13:03:26Z</dcterms:created>
  <dcterms:modified xsi:type="dcterms:W3CDTF">2022-03-26T06:01:29Z</dcterms:modified>
</cp:coreProperties>
</file>