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8" r:id="rId5"/>
  </p:sldMasterIdLst>
  <p:notesMasterIdLst>
    <p:notesMasterId r:id="rId83"/>
  </p:notesMasterIdLst>
  <p:sldIdLst>
    <p:sldId id="480" r:id="rId6"/>
    <p:sldId id="303" r:id="rId7"/>
    <p:sldId id="271" r:id="rId8"/>
    <p:sldId id="313" r:id="rId9"/>
    <p:sldId id="489" r:id="rId10"/>
    <p:sldId id="825" r:id="rId11"/>
    <p:sldId id="826" r:id="rId12"/>
    <p:sldId id="827" r:id="rId13"/>
    <p:sldId id="828" r:id="rId14"/>
    <p:sldId id="823" r:id="rId15"/>
    <p:sldId id="829" r:id="rId16"/>
    <p:sldId id="830" r:id="rId17"/>
    <p:sldId id="831" r:id="rId18"/>
    <p:sldId id="832" r:id="rId19"/>
    <p:sldId id="833" r:id="rId20"/>
    <p:sldId id="834" r:id="rId21"/>
    <p:sldId id="824" r:id="rId22"/>
    <p:sldId id="835" r:id="rId23"/>
    <p:sldId id="836" r:id="rId24"/>
    <p:sldId id="837" r:id="rId25"/>
    <p:sldId id="838" r:id="rId26"/>
    <p:sldId id="839" r:id="rId27"/>
    <p:sldId id="840" r:id="rId28"/>
    <p:sldId id="841" r:id="rId29"/>
    <p:sldId id="842" r:id="rId30"/>
    <p:sldId id="843" r:id="rId31"/>
    <p:sldId id="790" r:id="rId32"/>
    <p:sldId id="791" r:id="rId33"/>
    <p:sldId id="844" r:id="rId34"/>
    <p:sldId id="845" r:id="rId35"/>
    <p:sldId id="846" r:id="rId36"/>
    <p:sldId id="847" r:id="rId37"/>
    <p:sldId id="848" r:id="rId38"/>
    <p:sldId id="849" r:id="rId39"/>
    <p:sldId id="850" r:id="rId40"/>
    <p:sldId id="851" r:id="rId41"/>
    <p:sldId id="852" r:id="rId42"/>
    <p:sldId id="853" r:id="rId43"/>
    <p:sldId id="854" r:id="rId44"/>
    <p:sldId id="855" r:id="rId45"/>
    <p:sldId id="856" r:id="rId46"/>
    <p:sldId id="857" r:id="rId47"/>
    <p:sldId id="858" r:id="rId48"/>
    <p:sldId id="859" r:id="rId49"/>
    <p:sldId id="860" r:id="rId50"/>
    <p:sldId id="861" r:id="rId51"/>
    <p:sldId id="862" r:id="rId52"/>
    <p:sldId id="863" r:id="rId53"/>
    <p:sldId id="864" r:id="rId54"/>
    <p:sldId id="865" r:id="rId55"/>
    <p:sldId id="866" r:id="rId56"/>
    <p:sldId id="867" r:id="rId57"/>
    <p:sldId id="820" r:id="rId58"/>
    <p:sldId id="821" r:id="rId59"/>
    <p:sldId id="822" r:id="rId60"/>
    <p:sldId id="869" r:id="rId61"/>
    <p:sldId id="630" r:id="rId62"/>
    <p:sldId id="668" r:id="rId63"/>
    <p:sldId id="667" r:id="rId64"/>
    <p:sldId id="669" r:id="rId65"/>
    <p:sldId id="633" r:id="rId66"/>
    <p:sldId id="868" r:id="rId67"/>
    <p:sldId id="870" r:id="rId68"/>
    <p:sldId id="871" r:id="rId69"/>
    <p:sldId id="872" r:id="rId70"/>
    <p:sldId id="873" r:id="rId71"/>
    <p:sldId id="874" r:id="rId72"/>
    <p:sldId id="875" r:id="rId73"/>
    <p:sldId id="876" r:id="rId74"/>
    <p:sldId id="877" r:id="rId75"/>
    <p:sldId id="878" r:id="rId76"/>
    <p:sldId id="879" r:id="rId77"/>
    <p:sldId id="880" r:id="rId78"/>
    <p:sldId id="881" r:id="rId79"/>
    <p:sldId id="882" r:id="rId80"/>
    <p:sldId id="306" r:id="rId81"/>
    <p:sldId id="349" r:id="rId8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489"/>
            <p14:sldId id="825"/>
            <p14:sldId id="826"/>
            <p14:sldId id="827"/>
            <p14:sldId id="828"/>
            <p14:sldId id="823"/>
            <p14:sldId id="829"/>
            <p14:sldId id="830"/>
            <p14:sldId id="831"/>
            <p14:sldId id="832"/>
            <p14:sldId id="833"/>
            <p14:sldId id="834"/>
            <p14:sldId id="824"/>
            <p14:sldId id="835"/>
            <p14:sldId id="836"/>
            <p14:sldId id="837"/>
            <p14:sldId id="838"/>
            <p14:sldId id="839"/>
            <p14:sldId id="840"/>
            <p14:sldId id="841"/>
            <p14:sldId id="842"/>
            <p14:sldId id="843"/>
            <p14:sldId id="790"/>
            <p14:sldId id="791"/>
            <p14:sldId id="844"/>
            <p14:sldId id="845"/>
            <p14:sldId id="846"/>
            <p14:sldId id="847"/>
            <p14:sldId id="848"/>
            <p14:sldId id="849"/>
            <p14:sldId id="850"/>
            <p14:sldId id="851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2"/>
            <p14:sldId id="863"/>
            <p14:sldId id="864"/>
            <p14:sldId id="865"/>
            <p14:sldId id="866"/>
            <p14:sldId id="867"/>
            <p14:sldId id="820"/>
            <p14:sldId id="821"/>
            <p14:sldId id="822"/>
            <p14:sldId id="869"/>
            <p14:sldId id="630"/>
            <p14:sldId id="668"/>
            <p14:sldId id="667"/>
            <p14:sldId id="669"/>
            <p14:sldId id="633"/>
            <p14:sldId id="868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30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-720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slide" Target="slides/slide37.xml"/><Relationship Id="rId47" Type="http://schemas.openxmlformats.org/officeDocument/2006/relationships/slide" Target="slides/slide42.xml"/><Relationship Id="rId50" Type="http://schemas.openxmlformats.org/officeDocument/2006/relationships/slide" Target="slides/slide45.xml"/><Relationship Id="rId55" Type="http://schemas.openxmlformats.org/officeDocument/2006/relationships/slide" Target="slides/slide50.xml"/><Relationship Id="rId63" Type="http://schemas.openxmlformats.org/officeDocument/2006/relationships/slide" Target="slides/slide58.xml"/><Relationship Id="rId68" Type="http://schemas.openxmlformats.org/officeDocument/2006/relationships/slide" Target="slides/slide63.xml"/><Relationship Id="rId76" Type="http://schemas.openxmlformats.org/officeDocument/2006/relationships/slide" Target="slides/slide71.xml"/><Relationship Id="rId84" Type="http://schemas.openxmlformats.org/officeDocument/2006/relationships/presProps" Target="presProps.xml"/><Relationship Id="rId7" Type="http://schemas.openxmlformats.org/officeDocument/2006/relationships/slide" Target="slides/slide2.xml"/><Relationship Id="rId71" Type="http://schemas.openxmlformats.org/officeDocument/2006/relationships/slide" Target="slides/slide66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slide" Target="slides/slide40.xml"/><Relationship Id="rId53" Type="http://schemas.openxmlformats.org/officeDocument/2006/relationships/slide" Target="slides/slide48.xml"/><Relationship Id="rId58" Type="http://schemas.openxmlformats.org/officeDocument/2006/relationships/slide" Target="slides/slide53.xml"/><Relationship Id="rId66" Type="http://schemas.openxmlformats.org/officeDocument/2006/relationships/slide" Target="slides/slide61.xml"/><Relationship Id="rId74" Type="http://schemas.openxmlformats.org/officeDocument/2006/relationships/slide" Target="slides/slide69.xml"/><Relationship Id="rId79" Type="http://schemas.openxmlformats.org/officeDocument/2006/relationships/slide" Target="slides/slide74.xml"/><Relationship Id="rId8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61" Type="http://schemas.openxmlformats.org/officeDocument/2006/relationships/slide" Target="slides/slide56.xml"/><Relationship Id="rId82" Type="http://schemas.openxmlformats.org/officeDocument/2006/relationships/slide" Target="slides/slide77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slide" Target="slides/slide38.xml"/><Relationship Id="rId48" Type="http://schemas.openxmlformats.org/officeDocument/2006/relationships/slide" Target="slides/slide43.xml"/><Relationship Id="rId56" Type="http://schemas.openxmlformats.org/officeDocument/2006/relationships/slide" Target="slides/slide51.xml"/><Relationship Id="rId64" Type="http://schemas.openxmlformats.org/officeDocument/2006/relationships/slide" Target="slides/slide59.xml"/><Relationship Id="rId69" Type="http://schemas.openxmlformats.org/officeDocument/2006/relationships/slide" Target="slides/slide64.xml"/><Relationship Id="rId77" Type="http://schemas.openxmlformats.org/officeDocument/2006/relationships/slide" Target="slides/slide72.xml"/><Relationship Id="rId8" Type="http://schemas.openxmlformats.org/officeDocument/2006/relationships/slide" Target="slides/slide3.xml"/><Relationship Id="rId51" Type="http://schemas.openxmlformats.org/officeDocument/2006/relationships/slide" Target="slides/slide46.xml"/><Relationship Id="rId72" Type="http://schemas.openxmlformats.org/officeDocument/2006/relationships/slide" Target="slides/slide67.xml"/><Relationship Id="rId80" Type="http://schemas.openxmlformats.org/officeDocument/2006/relationships/slide" Target="slides/slide75.xml"/><Relationship Id="rId85" Type="http://schemas.openxmlformats.org/officeDocument/2006/relationships/viewProps" Target="viewProps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slide" Target="slides/slide41.xml"/><Relationship Id="rId59" Type="http://schemas.openxmlformats.org/officeDocument/2006/relationships/slide" Target="slides/slide54.xml"/><Relationship Id="rId67" Type="http://schemas.openxmlformats.org/officeDocument/2006/relationships/slide" Target="slides/slide62.xml"/><Relationship Id="rId20" Type="http://schemas.openxmlformats.org/officeDocument/2006/relationships/slide" Target="slides/slide15.xml"/><Relationship Id="rId41" Type="http://schemas.openxmlformats.org/officeDocument/2006/relationships/slide" Target="slides/slide36.xml"/><Relationship Id="rId54" Type="http://schemas.openxmlformats.org/officeDocument/2006/relationships/slide" Target="slides/slide49.xml"/><Relationship Id="rId62" Type="http://schemas.openxmlformats.org/officeDocument/2006/relationships/slide" Target="slides/slide57.xml"/><Relationship Id="rId70" Type="http://schemas.openxmlformats.org/officeDocument/2006/relationships/slide" Target="slides/slide65.xml"/><Relationship Id="rId75" Type="http://schemas.openxmlformats.org/officeDocument/2006/relationships/slide" Target="slides/slide70.xml"/><Relationship Id="rId83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49" Type="http://schemas.openxmlformats.org/officeDocument/2006/relationships/slide" Target="slides/slide44.xml"/><Relationship Id="rId57" Type="http://schemas.openxmlformats.org/officeDocument/2006/relationships/slide" Target="slides/slide52.xml"/><Relationship Id="rId10" Type="http://schemas.openxmlformats.org/officeDocument/2006/relationships/slide" Target="slides/slide5.xml"/><Relationship Id="rId31" Type="http://schemas.openxmlformats.org/officeDocument/2006/relationships/slide" Target="slides/slide26.xml"/><Relationship Id="rId44" Type="http://schemas.openxmlformats.org/officeDocument/2006/relationships/slide" Target="slides/slide39.xml"/><Relationship Id="rId52" Type="http://schemas.openxmlformats.org/officeDocument/2006/relationships/slide" Target="slides/slide47.xml"/><Relationship Id="rId60" Type="http://schemas.openxmlformats.org/officeDocument/2006/relationships/slide" Target="slides/slide55.xml"/><Relationship Id="rId65" Type="http://schemas.openxmlformats.org/officeDocument/2006/relationships/slide" Target="slides/slide60.xml"/><Relationship Id="rId73" Type="http://schemas.openxmlformats.org/officeDocument/2006/relationships/slide" Target="slides/slide68.xml"/><Relationship Id="rId78" Type="http://schemas.openxmlformats.org/officeDocument/2006/relationships/slide" Target="slides/slide73.xml"/><Relationship Id="rId81" Type="http://schemas.openxmlformats.org/officeDocument/2006/relationships/slide" Target="slides/slide76.xml"/><Relationship Id="rId86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xmlns="" id="{FADFC029-EA43-16C8-72C2-EE5ED31E1F4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xmlns="" id="{F9CEAAB1-5E4E-32F9-B6B5-020F3C5A3DB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>
            <a:extLst>
              <a:ext uri="{FF2B5EF4-FFF2-40B4-BE49-F238E27FC236}">
                <a16:creationId xmlns:a16="http://schemas.microsoft.com/office/drawing/2014/main" xmlns="" id="{9ABD480E-29A9-98A8-B18E-30CC2566C77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>
            <a:extLst>
              <a:ext uri="{FF2B5EF4-FFF2-40B4-BE49-F238E27FC236}">
                <a16:creationId xmlns:a16="http://schemas.microsoft.com/office/drawing/2014/main" xmlns="" id="{C77EA4E0-DE00-C670-6DB7-4C0C1FEDA70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>
            <a:extLst>
              <a:ext uri="{FF2B5EF4-FFF2-40B4-BE49-F238E27FC236}">
                <a16:creationId xmlns:a16="http://schemas.microsoft.com/office/drawing/2014/main" xmlns="" id="{B5255E73-D6D3-C3BC-75C9-CC473FE908A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xmlns="" id="{A678C0DE-AA05-77FB-3BD4-45912D6A5B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www.kingabdullahcity.com/en/Downloads/EmploymentApplicationForm.doc, accessed October 12, 2011.</a:t>
            </a:r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xmlns="" id="{6649BCF7-927D-07BA-90F8-112DE019C4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xmlns="" id="{93F23A68-C2E2-E9D2-A924-03016EC3D15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www.kingabdullahcity.com/en/Downloads/EmploymentApplicationForm.doc, accessed October 12, 2011.</a:t>
            </a:r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>
            <a:extLst>
              <a:ext uri="{FF2B5EF4-FFF2-40B4-BE49-F238E27FC236}">
                <a16:creationId xmlns:a16="http://schemas.microsoft.com/office/drawing/2014/main" xmlns="" id="{81C2BF91-8983-9E51-2150-454C9C881B5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1619" name="Rectangle 3">
            <a:extLst>
              <a:ext uri="{FF2B5EF4-FFF2-40B4-BE49-F238E27FC236}">
                <a16:creationId xmlns:a16="http://schemas.microsoft.com/office/drawing/2014/main" xmlns="" id="{7CC44470-C8B6-F6A9-AB5E-82EEF2CB856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www.kingabdullahcity.com/en/Downloads/EmploymentApplicationForm.doc, accessed October 12, 2011.</a:t>
            </a:r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>
            <a:extLst>
              <a:ext uri="{FF2B5EF4-FFF2-40B4-BE49-F238E27FC236}">
                <a16:creationId xmlns:a16="http://schemas.microsoft.com/office/drawing/2014/main" xmlns="" id="{86806D30-E3AA-A903-E6B5-73D8C005866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5715" name="Rectangle 3">
            <a:extLst>
              <a:ext uri="{FF2B5EF4-FFF2-40B4-BE49-F238E27FC236}">
                <a16:creationId xmlns:a16="http://schemas.microsoft.com/office/drawing/2014/main" xmlns="" id="{F164624E-058A-EA16-DDB9-7E28F0D760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© Gary Dessler, Ph.D., 2007.</a:t>
            </a:r>
            <a:endParaRPr lang="en-GB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>
            <a:extLst>
              <a:ext uri="{FF2B5EF4-FFF2-40B4-BE49-F238E27FC236}">
                <a16:creationId xmlns:a16="http://schemas.microsoft.com/office/drawing/2014/main" xmlns="" id="{404D3865-BDCA-EA54-1D24-54EAA63226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xmlns="" id="{2820D0D6-7062-9F7A-B23A-E2E2B54967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>
            <a:extLst>
              <a:ext uri="{FF2B5EF4-FFF2-40B4-BE49-F238E27FC236}">
                <a16:creationId xmlns:a16="http://schemas.microsoft.com/office/drawing/2014/main" xmlns="" id="{1519A081-AFBF-B864-7D47-12EF4C1BE0C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9811" name="Rectangle 3">
            <a:extLst>
              <a:ext uri="{FF2B5EF4-FFF2-40B4-BE49-F238E27FC236}">
                <a16:creationId xmlns:a16="http://schemas.microsoft.com/office/drawing/2014/main" xmlns="" id="{687EF331-FF64-6EFD-8949-79B98B80E9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>
            <a:extLst>
              <a:ext uri="{FF2B5EF4-FFF2-40B4-BE49-F238E27FC236}">
                <a16:creationId xmlns:a16="http://schemas.microsoft.com/office/drawing/2014/main" xmlns="" id="{28A0C5F2-3919-AEB2-168A-D8DC5C03832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>
            <a:extLst>
              <a:ext uri="{FF2B5EF4-FFF2-40B4-BE49-F238E27FC236}">
                <a16:creationId xmlns:a16="http://schemas.microsoft.com/office/drawing/2014/main" xmlns="" id="{5832C807-DE0A-7667-97E2-5565A8749B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>
            <a:extLst>
              <a:ext uri="{FF2B5EF4-FFF2-40B4-BE49-F238E27FC236}">
                <a16:creationId xmlns:a16="http://schemas.microsoft.com/office/drawing/2014/main" xmlns="" id="{0DF1E7EC-34DD-6CA5-697F-BE6729277B0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3907" name="Rectangle 3">
            <a:extLst>
              <a:ext uri="{FF2B5EF4-FFF2-40B4-BE49-F238E27FC236}">
                <a16:creationId xmlns:a16="http://schemas.microsoft.com/office/drawing/2014/main" xmlns="" id="{E8C15E0B-3DDE-8E44-AAD9-9813A08FE48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en-US" altLang="en-US" i="1"/>
              <a:t>Source: </a:t>
            </a:r>
            <a:r>
              <a:rPr lang="en-US" altLang="en-US"/>
              <a:t>Adapted from Garrett Walker and J. Randal MacDonald, “Designing and Implementing an HR Scorecard,” </a:t>
            </a:r>
            <a:r>
              <a:rPr lang="en-US" altLang="en-US" i="1"/>
              <a:t>Human Resources Management </a:t>
            </a:r>
            <a:r>
              <a:rPr lang="en-US" altLang="en-US"/>
              <a:t>40, no. 4, 2001, p. 370.</a:t>
            </a:r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19475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59309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59636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1979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69546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389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8364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1942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697313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219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13890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xmlns="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83123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xmlns="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145292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xmlns="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40505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3097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xmlns="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96941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81619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slideLayout" Target="../slideLayouts/slideLayout29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slideLayout" Target="../slideLayouts/slideLayout28.xml"/><Relationship Id="rId17" Type="http://schemas.openxmlformats.org/officeDocument/2006/relationships/slideLayout" Target="../slideLayouts/slideLayout33.xml"/><Relationship Id="rId2" Type="http://schemas.openxmlformats.org/officeDocument/2006/relationships/slideLayout" Target="../slideLayouts/slideLayout18.xml"/><Relationship Id="rId16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5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26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Relationship Id="rId14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4/15/2025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5088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33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2.png"/><Relationship Id="rId4" Type="http://schemas.openxmlformats.org/officeDocument/2006/relationships/image" Target="../media/image5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Amany Ramadan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413773" y="1389751"/>
            <a:ext cx="4631844" cy="20020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Entrepreneurship </a:t>
            </a:r>
          </a:p>
          <a:p>
            <a:pPr marL="0" marR="0" lvl="0" indent="0" algn="ctr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&amp; Innovation 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1195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611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xmlns="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xmlns="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xmlns="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10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3535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ENT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( 611)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Amany Ramadan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B133245-C0CD-FCE8-F960-3B365DCA38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85176" y="2129499"/>
            <a:ext cx="5072312" cy="218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xmlns="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xmlns="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xmlns="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xmlns="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xmlns="" id="{C7D257D7-D9C6-8F63-F8F8-E2BE53F2E2DB}"/>
              </a:ext>
            </a:extLst>
          </p:cNvPr>
          <p:cNvSpPr txBox="1"/>
          <p:nvPr/>
        </p:nvSpPr>
        <p:spPr>
          <a:xfrm>
            <a:off x="6301339" y="1259391"/>
            <a:ext cx="47041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Recruiting &amp; staffing For Entrepreneurs </a:t>
            </a:r>
          </a:p>
          <a:p>
            <a:r>
              <a:rPr 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(Strategy and Planning)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xmlns="" id="{AB738525-DD8E-2E85-F385-345FF64341EB}"/>
              </a:ext>
            </a:extLst>
          </p:cNvPr>
          <p:cNvSpPr txBox="1"/>
          <p:nvPr/>
        </p:nvSpPr>
        <p:spPr>
          <a:xfrm>
            <a:off x="5071247" y="1139330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xmlns="" id="{183B5688-FE98-684A-8FDB-4023CCDDD82C}"/>
              </a:ext>
            </a:extLst>
          </p:cNvPr>
          <p:cNvSpPr txBox="1"/>
          <p:nvPr/>
        </p:nvSpPr>
        <p:spPr>
          <a:xfrm>
            <a:off x="5056021" y="1354195"/>
            <a:ext cx="942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xmlns="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xmlns="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4527402C-3F97-690D-9C20-A459E375AEB7}"/>
              </a:ext>
            </a:extLst>
          </p:cNvPr>
          <p:cNvSpPr txBox="1"/>
          <p:nvPr/>
        </p:nvSpPr>
        <p:spPr>
          <a:xfrm>
            <a:off x="4577137" y="1961133"/>
            <a:ext cx="7106686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Explain what human resource management is and how it relates to the management process.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Give at least eight examples of how all managers can use human resource management concepts and techniques.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Illustrate the human resource responsibilities of line and staff (HR) managers.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Provide a good example that illustrates HR’s role in formulating and executing company strategy.</a:t>
            </a:r>
          </a:p>
          <a:p>
            <a:pPr marL="355600" marR="0" lvl="0" indent="-355600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Write a short essay that addresses the topic: </a:t>
            </a:r>
            <a:r>
              <a:rPr kumimoji="0" lang="en-US" altLang="en-US" sz="2000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Verdana"/>
                <a:ea typeface="+mn-ea"/>
                <a:cs typeface="Arial"/>
              </a:rPr>
              <a:t>Why metrics and measurement are crucial to today’s HR managers.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xmlns="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xmlns="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5FFA5110-D303-8E99-9318-4AD8A70C4786}"/>
              </a:ext>
            </a:extLst>
          </p:cNvPr>
          <p:cNvSpPr txBox="1"/>
          <p:nvPr/>
        </p:nvSpPr>
        <p:spPr>
          <a:xfrm>
            <a:off x="4801381" y="1241295"/>
            <a:ext cx="41138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Learning objectives 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08847" y="2610428"/>
            <a:ext cx="841732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en-US" sz="6000" b="1" dirty="0">
                <a:solidFill>
                  <a:srgbClr val="002060"/>
                </a:solidFill>
                <a:latin typeface="Calibri"/>
                <a:cs typeface="Calibri"/>
              </a:rPr>
              <a:t>Introductory Overview of Human Resource Management</a:t>
            </a:r>
            <a:endParaRPr lang="en-GB" altLang="en-US" sz="6000" b="1" dirty="0">
              <a:solidFill>
                <a:srgbClr val="002060"/>
              </a:solidFill>
              <a:latin typeface="Calibri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4199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Management Process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39B95D-5722-CECE-8899-CC6E929852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185" y="1894442"/>
            <a:ext cx="8756155" cy="5219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7509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Human Resource Management at Work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is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Human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Resource Management (HRM)?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2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policies and practices involved in carrying out the ‘people’ or human resource aspects of a management position, including:</a:t>
            </a:r>
          </a:p>
          <a:p>
            <a:pPr marL="180975" marR="0" lvl="2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3" indent="-31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Recruiting, managing, screening, developing, orienting, training, rewarding, and appraising employees at work.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4587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Human Resource Management at Work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609EC06-5D6C-F5E3-AAD9-7F63C75AEB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6847" y="2003408"/>
            <a:ext cx="7279241" cy="4854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0436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Personnel Aspects of a Manager’s Job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Conducting job analyses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Planning labor needs and recruiting job candidates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Selecting job candidates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Orienting and training employees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Managing wages and salaries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Providing incentives and benefits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Appraising performance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Communicating (interviewing, counseling, disciplining)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Training and developing managers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Building employee commitment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8579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08847" y="2610428"/>
            <a:ext cx="8417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Personnel Mistakes </a:t>
            </a:r>
            <a:endParaRPr kumimoji="0" lang="en-GB" altLang="en-US" sz="6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8286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Personnel Mistakes</a:t>
            </a: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Hire the wrong person for the job.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Experience high turnover.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Have your people not doing their best.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Waste time with useless interviews.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Have your company taken to court because of unfair actions against employees.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Have your company taken to court for unsafe practices.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Have some employees think their salaries are unfair relative to others’ in the organization.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Allow a lack of training to undermine your department’s effectiveness.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Commit any unfair labor practices.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115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Basic HR Concepts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bottom line of managing is </a:t>
            </a:r>
            <a:r>
              <a:rPr kumimoji="0" lang="en-US" altLang="en-US" sz="28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getting results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  <a:endParaRPr kumimoji="0" lang="en-US" altLang="en-US" sz="28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HR creates value by engaging in activities that produce the employee behaviors that the company needs, to achieve its strategic goals.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33282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Line and Staff Aspects of HRM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Line manager</a:t>
            </a:r>
          </a:p>
          <a:p>
            <a:pPr marL="1077913" marR="0" lvl="2" indent="-3540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manager who is authorized to direct the work of subordinates and is responsible for accomplishing the organization’s tasks</a:t>
            </a:r>
          </a:p>
          <a:p>
            <a:pPr marL="180975" marR="0" lvl="2" indent="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Staff manager</a:t>
            </a:r>
          </a:p>
          <a:p>
            <a:pPr marL="1077913" marR="0" lvl="2" indent="-354013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 manager who assists and advises line managers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0893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Line Managers’ Human Resource Duties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Placing the right person in the right job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Starting new employees in the organization (orientation)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Training employees for jobs that are new to them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Improving the job performance of each person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Gaining creative cooperation and developing smooth working relationships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Interpreting the company’s policies and procedures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Controlling labor costs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Developing the abilities of each person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Creating and maintaining department morale</a:t>
            </a:r>
          </a:p>
          <a:p>
            <a:pPr marL="461963" marR="0" lvl="0" indent="-461963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Protecting employees’ health and physical condition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327724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Human Resource Managers’ Duties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5D6D3CD-30D5-D31B-3753-D6B2E116EC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551" y="2003258"/>
            <a:ext cx="5821951" cy="4547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9400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Human Resource Specialties</a:t>
            </a: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B311027-56D8-6CD9-34CA-E467595A72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0477" y="2242885"/>
            <a:ext cx="8408068" cy="4249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926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508847" y="2610428"/>
            <a:ext cx="84173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altLang="en-US" sz="6000" b="1" dirty="0">
                <a:solidFill>
                  <a:srgbClr val="002060"/>
                </a:solidFill>
                <a:latin typeface="Calibri"/>
                <a:cs typeface="Calibri"/>
              </a:rPr>
              <a:t>The changing Role of the HRM</a:t>
            </a:r>
            <a:r>
              <a:rPr kumimoji="0" lang="en-US" altLang="en-US" sz="6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 </a:t>
            </a:r>
            <a:endParaRPr kumimoji="0" lang="en-GB" altLang="en-US" sz="6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/>
              <a:ea typeface="+mn-ea"/>
              <a:cs typeface="Calibri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54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42211" y="1285191"/>
            <a:ext cx="9684601" cy="53618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Changing Role of Human Resource Management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A0EBACD-23B7-29AD-1F91-21AC826800B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157" y="2522076"/>
            <a:ext cx="7224522" cy="397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1564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423125" y="146213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732547" y="1714500"/>
            <a:ext cx="819362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Technological Applications for HR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Application service providers (ASPs) and technology outsourcing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Portals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PCs and high-speed access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Streaming desktop video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The mobile internet and wireless net access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E-procurement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Internet- and network-monitoring software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Bluetooth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Electronic signatures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Electronic bill presentment and payment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Data warehouses and computerized analytical programs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60921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423125" y="146213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780315" y="1388091"/>
            <a:ext cx="7783831" cy="53142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High-Performance Work System Practices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Employment security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Selective hiring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Extensive training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Self-managed teams/decentralized decision making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Reduced status distinctions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Information sharing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Pay-for-performance rewards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Transformational leadership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Measurement of management practices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Emphasis on high-quality work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8621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423125" y="146213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780315" y="1388091"/>
            <a:ext cx="7783831" cy="433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Benefits of a High-Performance Work System (HPWS)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Reduces </a:t>
            </a:r>
            <a:r>
              <a:rPr kumimoji="0" lang="en-US" altLang="en-US" sz="16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wasta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(use of family and other close networks to obtain work-related favors unrelated to merit)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Generates more job applicants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Screens candidates more effectively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Provides more/better training and lower employee turnover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Links pay more explicitly to performance and appraisals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Fosters a safer work environment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Produces more qualified applicants per position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Results in higher profits and lower operating costs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Uses more self-managing work teams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6834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423125" y="146213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780315" y="1388091"/>
            <a:ext cx="778383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098D6CE-25A3-B7E6-52B9-0456237C42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001" y="1155869"/>
            <a:ext cx="8186553" cy="5271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69190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423125" y="146213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6083F8E2-699C-9C01-0329-7C9299434C08}"/>
              </a:ext>
            </a:extLst>
          </p:cNvPr>
          <p:cNvSpPr txBox="1"/>
          <p:nvPr/>
        </p:nvSpPr>
        <p:spPr>
          <a:xfrm>
            <a:off x="1780315" y="1388091"/>
            <a:ext cx="7783831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Strategic Management Process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301636B-A5F3-BCD1-9ADE-6C3BA752AF9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0315" y="2091950"/>
            <a:ext cx="8302707" cy="4686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2625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423125" y="146213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Business Vision and Mission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E4DA01F-5704-1464-8E1B-B3123EA7C1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7852" y="2638760"/>
            <a:ext cx="9394658" cy="2593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34022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423125" y="1462133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Strategic Management Process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16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4C9A0C55-2779-F9D6-45E1-72E8C41E3E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0005" y="2147498"/>
            <a:ext cx="9851990" cy="320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40174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726531" y="1462133"/>
            <a:ext cx="9042343" cy="397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Tx/>
              <a:buAutoNum type="arabicPeriod"/>
              <a:tabLst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Recruitment and Selection Process</a:t>
            </a:r>
            <a:endParaRPr lang="en-US" alt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Tx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Decide what positions to fill through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personnel planning and forecasting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Tx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Build a pool of candidates for these jobs, by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recruiting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internal or external candidates.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Tx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Have candidates complete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application forms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and perhaps undergo initial screening interviews.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Tx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selection tools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such as tests, background investigations, and physical exams to identify suitable candidates.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Tx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Decide who to make an offer to, by having the supervisor and perhaps others </a:t>
            </a:r>
            <a:r>
              <a:rPr kumimoji="0" lang="en-US" altLang="en-US" sz="24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interview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candidates.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8932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Number Placeholder 2">
            <a:extLst>
              <a:ext uri="{FF2B5EF4-FFF2-40B4-BE49-F238E27FC236}">
                <a16:creationId xmlns:a16="http://schemas.microsoft.com/office/drawing/2014/main" xmlns="" id="{89653622-F8F2-BCD9-5FA4-4100BE1BB0D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4EAFCCBD-72CB-4D40-B4FF-EC0A795E967C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27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:a16="http://schemas.microsoft.com/office/drawing/2014/main" xmlns="" id="{96AE6654-878C-CDEA-7B9A-8DCD7D5DFD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376363" indent="-1376363"/>
            <a:r>
              <a:rPr lang="en-US" altLang="en-US" sz="1600"/>
              <a:t>FIGURE 5-1</a:t>
            </a:r>
            <a:r>
              <a:rPr lang="en-US" altLang="en-US" sz="2000">
                <a:solidFill>
                  <a:srgbClr val="0099CC"/>
                </a:solidFill>
              </a:rPr>
              <a:t>	</a:t>
            </a:r>
            <a:r>
              <a:rPr lang="en-US" altLang="en-US" sz="1600">
                <a:solidFill>
                  <a:srgbClr val="0099CC"/>
                </a:solidFill>
              </a:rPr>
              <a:t> </a:t>
            </a:r>
            <a:r>
              <a:rPr lang="en-US" altLang="en-US" sz="1600"/>
              <a:t>Steps in the Recruitment and Selection Process</a:t>
            </a:r>
          </a:p>
        </p:txBody>
      </p:sp>
      <p:sp>
        <p:nvSpPr>
          <p:cNvPr id="55300" name="Line 3">
            <a:extLst>
              <a:ext uri="{FF2B5EF4-FFF2-40B4-BE49-F238E27FC236}">
                <a16:creationId xmlns:a16="http://schemas.microsoft.com/office/drawing/2014/main" xmlns="" id="{E1D5EA9C-10ED-45BE-8761-6E55D03290C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89126" y="731839"/>
            <a:ext cx="6310313" cy="46037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55301" name="Picture 8" descr="05-01">
            <a:extLst>
              <a:ext uri="{FF2B5EF4-FFF2-40B4-BE49-F238E27FC236}">
                <a16:creationId xmlns:a16="http://schemas.microsoft.com/office/drawing/2014/main" xmlns="" id="{20409D16-0B5B-15B2-15E2-F2BE7ED662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816" y="1600201"/>
            <a:ext cx="9025984" cy="382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Number Placeholder 2">
            <a:extLst>
              <a:ext uri="{FF2B5EF4-FFF2-40B4-BE49-F238E27FC236}">
                <a16:creationId xmlns:a16="http://schemas.microsoft.com/office/drawing/2014/main" xmlns="" id="{4B402A6C-B229-135C-D691-55682918930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7E14D331-4592-430B-9C42-6EDE154E14BF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28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:a16="http://schemas.microsoft.com/office/drawing/2014/main" xmlns="" id="{23048732-FB31-E864-2A73-EE754E94204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376363" indent="-1376363"/>
            <a:r>
              <a:rPr lang="en-US" altLang="en-US" sz="1600"/>
              <a:t>FIGURE 5</a:t>
            </a:r>
            <a:r>
              <a:rPr lang="en-US" altLang="en-US" sz="1600">
                <a:latin typeface="Arial" panose="020B0604020202020204" pitchFamily="34" charset="0"/>
              </a:rPr>
              <a:t>-</a:t>
            </a:r>
            <a:r>
              <a:rPr lang="en-US" altLang="en-US" sz="1600"/>
              <a:t>2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r>
              <a:rPr lang="en-US" altLang="en-US" sz="1600"/>
              <a:t>Linking Employer</a:t>
            </a:r>
            <a:r>
              <a:rPr lang="en-US" altLang="en-US" sz="1600">
                <a:latin typeface="Arial" panose="020B0604020202020204" pitchFamily="34" charset="0"/>
              </a:rPr>
              <a:t>’</a:t>
            </a:r>
            <a:r>
              <a:rPr lang="en-US" altLang="en-US" sz="1600"/>
              <a:t>s Strategy to Plans</a:t>
            </a:r>
          </a:p>
        </p:txBody>
      </p:sp>
      <p:sp>
        <p:nvSpPr>
          <p:cNvPr id="57348" name="Line 3">
            <a:extLst>
              <a:ext uri="{FF2B5EF4-FFF2-40B4-BE49-F238E27FC236}">
                <a16:creationId xmlns:a16="http://schemas.microsoft.com/office/drawing/2014/main" xmlns="" id="{FB5D3276-8F80-7C47-6313-1E6064D0AEA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89126" y="745957"/>
            <a:ext cx="5155364" cy="30079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57349" name="Picture 7" descr="05-02">
            <a:extLst>
              <a:ext uri="{FF2B5EF4-FFF2-40B4-BE49-F238E27FC236}">
                <a16:creationId xmlns:a16="http://schemas.microsoft.com/office/drawing/2014/main" xmlns="" id="{EB2FA03E-2013-2773-37AB-852F643868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3039" y="1143001"/>
            <a:ext cx="6492875" cy="474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Planning and Forecasting</a:t>
            </a:r>
            <a:endParaRPr lang="en-US" sz="2000" b="1" dirty="0">
              <a:solidFill>
                <a:prstClr val="black"/>
              </a:solidFill>
              <a:latin typeface="Calibri" panose="020F05020202040302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Employment or Personnel Planning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process of deciding what positions the firm will have to fill, and how to fill them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Succession Planning</a:t>
            </a:r>
          </a:p>
          <a:p>
            <a:pPr marL="895350" marR="0" lvl="2" indent="-363538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process of deciding how to fill the company’s most important executive jobs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to Forecast?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Overall personnel needs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supply of inside candidates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supply of outside candidates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669854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tabLst/>
              <a:defRPr/>
            </a:pPr>
            <a:r>
              <a:rPr kumimoji="0" lang="en-US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The Complexities of Recruiting</a:t>
            </a:r>
            <a:endParaRPr lang="en-US" alt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Recruitment efforts should make sense in terms of the company’s strategic plans.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Some recruiting methods are superior to others, depending on the type of job recruited for.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Recruitment success depends greatly on non-recruitment issues and policies such as higher pay. 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Good recruiting preferably requires simultaneously prescreening employees – by providing a realistic preview of the job in the ad, and during the initial call or contact.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firm’s image affects its recruiting results. For instance, the better the image and reputation of a company, the more it will attract candidates.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5444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Effective Recruiting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Advantages of Centralizing Recruitment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Facilitates applying strategic priorities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Strengthens employment brand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Reduces duplication of HR activities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Spreads the cost of new HR technologies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Builds teams of HR experts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Provides better measurement of HR performance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Allows for sharing of applicant pools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If the firm’s divisions are autonomous, or their recruitment needs are varied, it may be more sensible to decentralize the recruitment function.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158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583CA9-6D52-E5A0-0BEA-C9A425F3A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22093" y="1417490"/>
            <a:ext cx="7672621" cy="4875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953979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CF03DD0-8F63-2E41-40A8-9185C27D3E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8189" y="1726207"/>
            <a:ext cx="7383837" cy="4242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21910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2181F8-3673-1E9B-5CB9-46AF44123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2252" y="1546831"/>
            <a:ext cx="6477186" cy="4737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22304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Human Resource Information System (HRIS)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HRIS is a software or online solution for the data management needed by the HR department.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Such data includes information about employee skills and qualifications, and their personal updates.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HRIS also includes company-related documents such as safety guidelines, payroll, and other financial information.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is useful in facilitating the succession planning which helps companies to understand their available talent and identify who is available for transition into other positions.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When combined with career development, succession planning allows companies to build a talent pool and employees to stay committed to their career and employer.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68414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F95D5C58-1D5A-E067-3037-D6E874BAFA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9277" y="1662186"/>
            <a:ext cx="9043448" cy="4506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593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Outside Sources of Candidates (</a:t>
            </a:r>
            <a:r>
              <a:rPr kumimoji="0" lang="en-US" alt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Recruiting via the Internet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Verdana" panose="020B0604030504040204" pitchFamily="34" charset="0"/>
              <a:buNone/>
              <a:tabLst/>
              <a:defRPr/>
            </a:pPr>
            <a:endParaRPr kumimoji="0" lang="en-US" sz="9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Advantages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Cost-effective way to publicize job openings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More applicants are attracted over a longer period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Immediate applicant responses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Online prescreening of applicants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Links to other job search sites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Automation of applicant tracking and evaluation</a:t>
            </a:r>
          </a:p>
          <a:p>
            <a:pPr marL="1600200" marR="0" lvl="3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Disadvantages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Excessive number of unqualified applicants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Personal information privacy concerns of applicants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88684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altLang="en-US" sz="44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Advertising for Outside Candidates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Media Choice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Selection of the best medium depends on the positions for which the firm is recruiting.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Newspapers: local and specific labor markets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Trade and professional journals: specialized employees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Internet job sites: global labor markets</a:t>
            </a:r>
          </a:p>
          <a:p>
            <a:pPr marL="352425" marR="0" lvl="3" indent="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Effective Ads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Create attention, interest, desire, and action (AIDA)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Create a positive impression of the firm</a:t>
            </a:r>
            <a:endParaRPr lang="en-US" sz="4000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b="1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4400" b="1" dirty="0">
              <a:solidFill>
                <a:prstClr val="black"/>
              </a:solidFill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18275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F1926BF-C9A9-5E71-5D4E-A1551FFB1E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92043" y="1585469"/>
            <a:ext cx="8607913" cy="46259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45663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Outside Sources of Candidates (</a:t>
            </a:r>
            <a:r>
              <a:rPr kumimoji="0" lang="en-US" altLang="en-US" sz="4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Use a Private Employment Agency?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HR department: firm lacks recruiting and screening capabilities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attract a pool of qualified applicants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fill a particular opening quickly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attract a greater number of applicants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reach currently employed individuals who are more comfortable dealing with agencies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reduce internal time devoted to recruiting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16877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1227221" y="1462132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Outside Sources of Candidates (</a:t>
            </a:r>
            <a:r>
              <a:rPr kumimoji="0" lang="en-US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Avoiding Problems with Employment Agencies</a:t>
            </a:r>
          </a:p>
          <a:p>
            <a:pPr marL="895350" marR="0" lvl="2" indent="-363538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Provide the agency with accurate and complete job descriptions.</a:t>
            </a:r>
          </a:p>
          <a:p>
            <a:pPr marL="895350" marR="0" lvl="2" indent="-363538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Make sure tests, application blanks, and interviews are part of the agency’s selection process.</a:t>
            </a:r>
          </a:p>
          <a:p>
            <a:pPr marL="895350" marR="0" lvl="2" indent="-363538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Screen agency for effectiveness in filling positions – check with other managers or HR for the most effective agencies. </a:t>
            </a:r>
          </a:p>
          <a:p>
            <a:pPr marL="895350" marR="0" lvl="2" indent="-363538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Review the internet and classified ads to discover the agencies that handle the positions wanted.</a:t>
            </a:r>
          </a:p>
          <a:p>
            <a:pPr marL="895350" marR="0" lvl="2" indent="-363538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Supplement the agency’s reference checking by the recruiting company itself checking the final candidate’s references.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65257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Temp Agencies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Benefits of Temps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Increased productivity – paid only when working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Allows ‘trial run’ for prospective employees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 recruitment, screening, and payroll administration costs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Costs of Temps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Increased labor costs due to fees paid to temp agencies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 employees’ lack of commitment to the firm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92930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Concerns of Temp Employees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Dehumanizing, impersonal, and discouraging treatment by employers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Insecurity about employment and pessimism about the future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Worry about the lack of insurance benefits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Being misled about job assignments and whether temporary assignments are likely to become full-time positions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Being ‘underemployed’ while trying to return to the full-time labor market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Anger toward the corporate world and its values, expressed as alienation and disenchantment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71954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Working with a Temp Agency</a:t>
            </a:r>
            <a:endParaRPr kumimoji="0" lang="en-US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Invoicing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Get a sample copy of the agency’s invoice. Make sure it fits your company’s needs.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 sheets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With temps, the time sheet is not just a verification of hours worked. Once the worker’s supervisor signs it, it’s usually an agreement to pay the agency’s fees.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Temp-to-perm policy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What is the policy if the client wants to hire one of the agency’s temps as a permanent employee?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Recruitment of and benefits for temp employees</a:t>
            </a: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Find out how the agency plans to recruit employees and the sorts of benefits it pays.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6505535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Working with a Temp Agency (</a:t>
            </a:r>
            <a:r>
              <a:rPr kumimoji="0" lang="en-US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Dress code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Specify appropriate attire for all offices or plants.</a:t>
            </a: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Job description information</a:t>
            </a: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: Have a procedure whereby you can ensure the agency understands the job to be filled and the sort of person, skills, and so forth, needed to fill it.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20811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82BFC7F-65E3-2DDB-80A3-B4AE2CAFB2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627" y="1221370"/>
            <a:ext cx="7314212" cy="5450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91210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Outside Sources of Candidates (</a:t>
            </a:r>
            <a:r>
              <a:rPr kumimoji="0" lang="en-US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Executive Recruiters (Headhunters)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Internet technology and specialization trends</a:t>
            </a:r>
          </a:p>
          <a:p>
            <a:pPr marL="1208088" marR="0" lvl="2" indent="-2349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Guidelines for Choosing a Recruiter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Make sure the firm is capable of conducting a thorough search.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Meet the individual who will handle the assignment.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Ask how much the search firm charges.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Never rely solely on the recruiter to do all the reference checking.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359990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Outside Sources of Candidates (</a:t>
            </a:r>
            <a:r>
              <a:rPr kumimoji="0" lang="en-US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On-Demand Recruiting Services (ODRS)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Short-term specialized recruiting: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Is paid by the hour/project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Handles recruiting, analysis, and prescreening</a:t>
            </a:r>
            <a:endParaRPr kumimoji="0" lang="en-US" alt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College Recruiting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On-campus recruiting goals: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determine if the candidate is worthy of further consideration</a:t>
            </a:r>
          </a:p>
          <a:p>
            <a:pPr marL="12557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attract good candidates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00352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92162" marR="0" lvl="2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Outside Sources of Candidates (</a:t>
            </a:r>
            <a:r>
              <a:rPr kumimoji="0" lang="en-US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1143000" marR="0" lvl="2" indent="-350838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On-site visits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Invitation letters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Assigned hosts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Information packages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Planned interviews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Timely employment offer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Follow-up</a:t>
            </a:r>
          </a:p>
          <a:p>
            <a:pPr marL="1143000" marR="0" lvl="2" indent="-350838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Internships</a:t>
            </a:r>
          </a:p>
          <a:p>
            <a:pPr marL="895350" marR="0" lvl="2" indent="-363538" algn="l" defTabSz="914400" rtl="0" eaLnBrk="1" fontAlgn="auto" latinLnBrk="0" hangingPunct="1">
              <a:lnSpc>
                <a:spcPct val="90000"/>
              </a:lnSpc>
              <a:spcBef>
                <a:spcPct val="35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Win–win situation for student and employer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63037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Outside Sources of Candidates (</a:t>
            </a:r>
            <a:r>
              <a:rPr kumimoji="0" lang="en-US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Employee Referrals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Referring employees become stakeholders.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Referral is a cost-effective recruitment program.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Referral can speed up diversifying the workforce.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Walk-ins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Seek employment through a personal, direct approach to the employer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Courteous treatment of any applicant is a good business practice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52633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4C3F46F-F86C-1A89-AFC0-AFC8795C5E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779" y="1119075"/>
            <a:ext cx="8465264" cy="5016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66785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A428703-3E96-AEF3-3A39-CE5F2CA3F9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0434" y="1447869"/>
            <a:ext cx="8607913" cy="432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46805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Slide Number Placeholder 2">
            <a:extLst>
              <a:ext uri="{FF2B5EF4-FFF2-40B4-BE49-F238E27FC236}">
                <a16:creationId xmlns:a16="http://schemas.microsoft.com/office/drawing/2014/main" xmlns="" id="{8C74181B-54E5-A8DD-93F4-2E94868756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10249BD1-8A71-4CEB-8FEB-B291BC08B25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53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06499" name="Rectangle 2">
            <a:extLst>
              <a:ext uri="{FF2B5EF4-FFF2-40B4-BE49-F238E27FC236}">
                <a16:creationId xmlns:a16="http://schemas.microsoft.com/office/drawing/2014/main" xmlns="" id="{3D6C0198-3FD4-E746-6E96-F3E25181B5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>
            <a:normAutofit fontScale="90000"/>
          </a:bodyPr>
          <a:lstStyle/>
          <a:p>
            <a:r>
              <a:rPr lang="en-US" altLang="en-US" sz="1600"/>
              <a:t>FIGURE 5-9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br>
              <a:rPr lang="en-US" altLang="en-US" sz="1600">
                <a:solidFill>
                  <a:srgbClr val="0099CC"/>
                </a:solidFill>
              </a:rPr>
            </a:br>
            <a:r>
              <a:rPr lang="en-US" altLang="en-US" sz="1600"/>
              <a:t>Employment </a:t>
            </a:r>
            <a:br>
              <a:rPr lang="en-US" altLang="en-US" sz="1600"/>
            </a:br>
            <a:r>
              <a:rPr lang="en-US" altLang="en-US" sz="1600"/>
              <a:t>Application</a:t>
            </a:r>
          </a:p>
        </p:txBody>
      </p:sp>
      <p:sp>
        <p:nvSpPr>
          <p:cNvPr id="106500" name="Line 3">
            <a:extLst>
              <a:ext uri="{FF2B5EF4-FFF2-40B4-BE49-F238E27FC236}">
                <a16:creationId xmlns:a16="http://schemas.microsoft.com/office/drawing/2014/main" xmlns="" id="{E68306FB-23A5-D1FE-6F73-A975B0D0032C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6" y="1235075"/>
            <a:ext cx="128111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06501" name="Picture 7" descr="5-9 1">
            <a:extLst>
              <a:ext uri="{FF2B5EF4-FFF2-40B4-BE49-F238E27FC236}">
                <a16:creationId xmlns:a16="http://schemas.microsoft.com/office/drawing/2014/main" xmlns="" id="{AF170EF0-A33C-FD5B-3EA2-1CF5D8C8D9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1"/>
            <a:ext cx="5195888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Slide Number Placeholder 2">
            <a:extLst>
              <a:ext uri="{FF2B5EF4-FFF2-40B4-BE49-F238E27FC236}">
                <a16:creationId xmlns:a16="http://schemas.microsoft.com/office/drawing/2014/main" xmlns="" id="{E0BB5F8F-7A47-1BDF-0A51-FFCBC6DAF197}"/>
              </a:ext>
            </a:extLst>
          </p:cNvPr>
          <p:cNvSpPr txBox="1">
            <a:spLocks noGrp="1"/>
          </p:cNvSpPr>
          <p:nvPr/>
        </p:nvSpPr>
        <p:spPr bwMode="gray">
          <a:xfrm>
            <a:off x="1676400" y="6545264"/>
            <a:ext cx="3317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fld id="{58C8F16D-2411-4A98-A3C4-DB7984919BC7}" type="slidenum">
              <a:rPr lang="en-US" altLang="en-US" sz="900">
                <a:solidFill>
                  <a:srgbClr val="FFFFFF"/>
                </a:solidFill>
              </a:rPr>
              <a:pPr eaLnBrk="1" hangingPunct="1">
                <a:spcBef>
                  <a:spcPct val="0"/>
                </a:spcBef>
                <a:buSzTx/>
                <a:buFontTx/>
                <a:buNone/>
              </a:pPr>
              <a:t>54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08547" name="Rectangle 2">
            <a:extLst>
              <a:ext uri="{FF2B5EF4-FFF2-40B4-BE49-F238E27FC236}">
                <a16:creationId xmlns:a16="http://schemas.microsoft.com/office/drawing/2014/main" xmlns="" id="{FF8ABA6F-7E84-C748-A928-894BF429FDAB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89125" y="395289"/>
            <a:ext cx="8229600" cy="522287"/>
          </a:xfrm>
        </p:spPr>
        <p:txBody>
          <a:bodyPr>
            <a:normAutofit fontScale="90000"/>
          </a:bodyPr>
          <a:lstStyle/>
          <a:p>
            <a:r>
              <a:rPr lang="en-US" altLang="en-US" sz="1600"/>
              <a:t>FIGURE 5-9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br>
              <a:rPr lang="en-US" altLang="en-US" sz="1600">
                <a:solidFill>
                  <a:srgbClr val="0099CC"/>
                </a:solidFill>
              </a:rPr>
            </a:br>
            <a:r>
              <a:rPr lang="en-US" altLang="en-US" sz="1600"/>
              <a:t>Employment </a:t>
            </a:r>
            <a:br>
              <a:rPr lang="en-US" altLang="en-US" sz="1600"/>
            </a:br>
            <a:r>
              <a:rPr lang="en-US" altLang="en-US" sz="1600"/>
              <a:t>Application</a:t>
            </a:r>
            <a:br>
              <a:rPr lang="en-US" altLang="en-US" sz="1600"/>
            </a:br>
            <a:r>
              <a:rPr lang="en-US" altLang="en-US" sz="1600"/>
              <a:t>(cont)</a:t>
            </a:r>
          </a:p>
        </p:txBody>
      </p:sp>
      <p:sp>
        <p:nvSpPr>
          <p:cNvPr id="108548" name="Line 3">
            <a:extLst>
              <a:ext uri="{FF2B5EF4-FFF2-40B4-BE49-F238E27FC236}">
                <a16:creationId xmlns:a16="http://schemas.microsoft.com/office/drawing/2014/main" xmlns="" id="{041F2232-86C2-2808-C034-867AD6420F6E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6" y="1417638"/>
            <a:ext cx="1006475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08549" name="Picture 7" descr="5-9 2">
            <a:extLst>
              <a:ext uri="{FF2B5EF4-FFF2-40B4-BE49-F238E27FC236}">
                <a16:creationId xmlns:a16="http://schemas.microsoft.com/office/drawing/2014/main" xmlns="" id="{DE6206A5-2E48-3802-20CF-6BC9DE4B82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5" y="1"/>
            <a:ext cx="5195888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Slide Number Placeholder 2">
            <a:extLst>
              <a:ext uri="{FF2B5EF4-FFF2-40B4-BE49-F238E27FC236}">
                <a16:creationId xmlns:a16="http://schemas.microsoft.com/office/drawing/2014/main" xmlns="" id="{498F8412-924C-9FF0-0D4A-6992A79CFF1F}"/>
              </a:ext>
            </a:extLst>
          </p:cNvPr>
          <p:cNvSpPr txBox="1">
            <a:spLocks noGrp="1"/>
          </p:cNvSpPr>
          <p:nvPr/>
        </p:nvSpPr>
        <p:spPr bwMode="gray">
          <a:xfrm>
            <a:off x="1676400" y="6545264"/>
            <a:ext cx="3317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fld id="{BD784723-44F4-49DE-BE4E-28C1A6E7D6A7}" type="slidenum">
              <a:rPr lang="en-US" altLang="en-US" sz="900">
                <a:solidFill>
                  <a:srgbClr val="FFFFFF"/>
                </a:solidFill>
              </a:rPr>
              <a:pPr eaLnBrk="1" hangingPunct="1">
                <a:spcBef>
                  <a:spcPct val="0"/>
                </a:spcBef>
                <a:buSzTx/>
                <a:buFontTx/>
                <a:buNone/>
              </a:pPr>
              <a:t>55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0595" name="Rectangle 2">
            <a:extLst>
              <a:ext uri="{FF2B5EF4-FFF2-40B4-BE49-F238E27FC236}">
                <a16:creationId xmlns:a16="http://schemas.microsoft.com/office/drawing/2014/main" xmlns="" id="{D78D86CF-085F-5D2F-C4CD-A15FD00C7C9A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1889125" y="395289"/>
            <a:ext cx="8229600" cy="522287"/>
          </a:xfrm>
        </p:spPr>
        <p:txBody>
          <a:bodyPr>
            <a:normAutofit fontScale="90000"/>
          </a:bodyPr>
          <a:lstStyle/>
          <a:p>
            <a:r>
              <a:rPr lang="en-US" altLang="en-US" sz="1600"/>
              <a:t>FIGURE 5-9</a:t>
            </a:r>
            <a:r>
              <a:rPr lang="en-US" altLang="en-US" sz="1600">
                <a:solidFill>
                  <a:srgbClr val="0099CC"/>
                </a:solidFill>
              </a:rPr>
              <a:t>	</a:t>
            </a:r>
            <a:br>
              <a:rPr lang="en-US" altLang="en-US" sz="1600">
                <a:solidFill>
                  <a:srgbClr val="0099CC"/>
                </a:solidFill>
              </a:rPr>
            </a:br>
            <a:r>
              <a:rPr lang="en-US" altLang="en-US" sz="1600"/>
              <a:t>Employment </a:t>
            </a:r>
            <a:br>
              <a:rPr lang="en-US" altLang="en-US" sz="1600"/>
            </a:br>
            <a:r>
              <a:rPr lang="en-US" altLang="en-US" sz="1600"/>
              <a:t>Application</a:t>
            </a:r>
            <a:br>
              <a:rPr lang="en-US" altLang="en-US" sz="1600"/>
            </a:br>
            <a:r>
              <a:rPr lang="en-US" altLang="en-US" sz="1600"/>
              <a:t>(cont)</a:t>
            </a:r>
          </a:p>
        </p:txBody>
      </p:sp>
      <p:sp>
        <p:nvSpPr>
          <p:cNvPr id="110596" name="Line 3">
            <a:extLst>
              <a:ext uri="{FF2B5EF4-FFF2-40B4-BE49-F238E27FC236}">
                <a16:creationId xmlns:a16="http://schemas.microsoft.com/office/drawing/2014/main" xmlns="" id="{55419783-FAC4-964E-5D24-63649F6C32D5}"/>
              </a:ext>
            </a:extLst>
          </p:cNvPr>
          <p:cNvSpPr>
            <a:spLocks noChangeShapeType="1"/>
          </p:cNvSpPr>
          <p:nvPr/>
        </p:nvSpPr>
        <p:spPr bwMode="auto">
          <a:xfrm>
            <a:off x="1889126" y="1417638"/>
            <a:ext cx="1006475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10597" name="Picture 6" descr="5-9 3">
            <a:extLst>
              <a:ext uri="{FF2B5EF4-FFF2-40B4-BE49-F238E27FC236}">
                <a16:creationId xmlns:a16="http://schemas.microsoft.com/office/drawing/2014/main" xmlns="" id="{9B889833-C5E0-45D2-529B-A3135CF479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2326" y="1"/>
            <a:ext cx="5197475" cy="6354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Strategic Human Resource Management</a:t>
            </a: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linking of HRM with strategic goals and objectives in order to improve business performance and develop organizational cultures that foster innovation and flexibility</a:t>
            </a: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alt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Involves formulating and executing HR systems – HR policies and activities – that produce the employee competencies and behaviors that the company needs to achieve its strategic aims</a:t>
            </a: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alt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altLang="en-US" sz="2000" dirty="0">
              <a:solidFill>
                <a:prstClr val="black"/>
              </a:solidFill>
              <a:latin typeface="Calibri" panose="020F0502020204030204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1314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Slide Number Placeholder 2">
            <a:extLst>
              <a:ext uri="{FF2B5EF4-FFF2-40B4-BE49-F238E27FC236}">
                <a16:creationId xmlns:a16="http://schemas.microsoft.com/office/drawing/2014/main" xmlns="" id="{BF36F8E4-EDD9-C95D-E506-E14200C5C8F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1342BEA2-610E-4D78-8BF1-FA2CDFF48497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57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4691" name="Rectangle 2">
            <a:extLst>
              <a:ext uri="{FF2B5EF4-FFF2-40B4-BE49-F238E27FC236}">
                <a16:creationId xmlns:a16="http://schemas.microsoft.com/office/drawing/2014/main" xmlns="" id="{A8EDB5E4-3C82-5AA8-6E4F-0ABF1FBAF8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95289"/>
            <a:ext cx="8229600" cy="522287"/>
          </a:xfrm>
        </p:spPr>
        <p:txBody>
          <a:bodyPr/>
          <a:lstStyle/>
          <a:p>
            <a:pPr marL="1376363" indent="-1376363"/>
            <a:r>
              <a:rPr lang="en-US" altLang="en-US" sz="1600"/>
              <a:t>FIGURE 3-5</a:t>
            </a:r>
            <a:r>
              <a:rPr lang="en-US" altLang="en-US" sz="1600">
                <a:solidFill>
                  <a:srgbClr val="0099CC"/>
                </a:solidFill>
              </a:rPr>
              <a:t>	 </a:t>
            </a:r>
            <a:r>
              <a:rPr lang="en-US" altLang="en-US" sz="1600"/>
              <a:t>Linking Company-Wide and HR Strategies</a:t>
            </a:r>
          </a:p>
        </p:txBody>
      </p:sp>
      <p:sp>
        <p:nvSpPr>
          <p:cNvPr id="114692" name="Line 3">
            <a:extLst>
              <a:ext uri="{FF2B5EF4-FFF2-40B4-BE49-F238E27FC236}">
                <a16:creationId xmlns:a16="http://schemas.microsoft.com/office/drawing/2014/main" xmlns="" id="{00E81194-3694-3A8C-4053-5ABA231F260C}"/>
              </a:ext>
            </a:extLst>
          </p:cNvPr>
          <p:cNvSpPr>
            <a:spLocks noChangeShapeType="1"/>
          </p:cNvSpPr>
          <p:nvPr/>
        </p:nvSpPr>
        <p:spPr bwMode="auto">
          <a:xfrm>
            <a:off x="1943268" y="860258"/>
            <a:ext cx="79549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14693" name="Picture 8" descr="03-05">
            <a:extLst>
              <a:ext uri="{FF2B5EF4-FFF2-40B4-BE49-F238E27FC236}">
                <a16:creationId xmlns:a16="http://schemas.microsoft.com/office/drawing/2014/main" xmlns="" id="{6B5AC86B-4221-B521-884F-BABBDDA43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275" y="1143000"/>
            <a:ext cx="8045450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Slide Number Placeholder 2">
            <a:extLst>
              <a:ext uri="{FF2B5EF4-FFF2-40B4-BE49-F238E27FC236}">
                <a16:creationId xmlns:a16="http://schemas.microsoft.com/office/drawing/2014/main" xmlns="" id="{49C03347-F3CF-9947-EA3C-ED07C6E12A1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F916B730-E965-452D-9FC2-AA2F431EB7E5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58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6739" name="Rectangle 2">
            <a:extLst>
              <a:ext uri="{FF2B5EF4-FFF2-40B4-BE49-F238E27FC236}">
                <a16:creationId xmlns:a16="http://schemas.microsoft.com/office/drawing/2014/main" xmlns="" id="{06CC4477-6CA6-6143-A5AC-F7CC5D6EEFB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/>
              <a:t>Strategic Human Resource Challenges</a:t>
            </a:r>
          </a:p>
        </p:txBody>
      </p:sp>
      <p:grpSp>
        <p:nvGrpSpPr>
          <p:cNvPr id="116740" name="Group 11">
            <a:extLst>
              <a:ext uri="{FF2B5EF4-FFF2-40B4-BE49-F238E27FC236}">
                <a16:creationId xmlns:a16="http://schemas.microsoft.com/office/drawing/2014/main" xmlns="" id="{DE6E0270-F041-58F5-6241-E53ACFFD33C5}"/>
              </a:ext>
            </a:extLst>
          </p:cNvPr>
          <p:cNvGrpSpPr>
            <a:grpSpLocks/>
          </p:cNvGrpSpPr>
          <p:nvPr/>
        </p:nvGrpSpPr>
        <p:grpSpPr bwMode="auto">
          <a:xfrm>
            <a:off x="2713039" y="1600200"/>
            <a:ext cx="6765925" cy="3932238"/>
            <a:chOff x="749" y="1008"/>
            <a:chExt cx="4262" cy="2477"/>
          </a:xfrm>
        </p:grpSpPr>
        <p:sp>
          <p:nvSpPr>
            <p:cNvPr id="116742" name="Text Box 4" descr="Brown01">
              <a:extLst>
                <a:ext uri="{FF2B5EF4-FFF2-40B4-BE49-F238E27FC236}">
                  <a16:creationId xmlns:a16="http://schemas.microsoft.com/office/drawing/2014/main" xmlns="" id="{D82D4953-EE55-D0A5-BA45-9A1E5AF4CFB7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749" y="2352"/>
              <a:ext cx="1243" cy="1133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Corporate productivity and performance improvement efforts</a:t>
              </a:r>
            </a:p>
          </p:txBody>
        </p:sp>
        <p:sp>
          <p:nvSpPr>
            <p:cNvPr id="116743" name="Text Box 5" descr="DKblue01">
              <a:extLst>
                <a:ext uri="{FF2B5EF4-FFF2-40B4-BE49-F238E27FC236}">
                  <a16:creationId xmlns:a16="http://schemas.microsoft.com/office/drawing/2014/main" xmlns="" id="{E4DE236F-8646-6865-271C-A95BBF81C3B3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68" y="2352"/>
              <a:ext cx="1243" cy="1133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Increased HR team involvement in design of strategic plans</a:t>
              </a:r>
            </a:p>
          </p:txBody>
        </p:sp>
        <p:sp>
          <p:nvSpPr>
            <p:cNvPr id="116744" name="Oval 6" descr="Orange01">
              <a:extLst>
                <a:ext uri="{FF2B5EF4-FFF2-40B4-BE49-F238E27FC236}">
                  <a16:creationId xmlns:a16="http://schemas.microsoft.com/office/drawing/2014/main" xmlns="" id="{256CBBCE-81D6-9AF8-742F-1D109D3734BE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705" y="1008"/>
              <a:ext cx="2336" cy="757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rgbClr val="FFCC99"/>
              </a:solidFill>
              <a:round/>
              <a:headEnd/>
              <a:tailEnd/>
            </a:ln>
          </p:spPr>
          <p:txBody>
            <a:bodyPr lIns="0" rIns="0"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sz="2400" b="1">
                  <a:solidFill>
                    <a:srgbClr val="000000"/>
                  </a:solidFill>
                  <a:latin typeface="Arial" panose="020B0604020202020204" pitchFamily="34" charset="0"/>
                </a:rPr>
                <a:t>Basic Strategic Challenges</a:t>
              </a:r>
            </a:p>
          </p:txBody>
        </p:sp>
        <p:sp>
          <p:nvSpPr>
            <p:cNvPr id="116745" name="Text Box 7" descr="Green01">
              <a:extLst>
                <a:ext uri="{FF2B5EF4-FFF2-40B4-BE49-F238E27FC236}">
                  <a16:creationId xmlns:a16="http://schemas.microsoft.com/office/drawing/2014/main" xmlns="" id="{F561DF1E-9AE7-D997-8A11-5A283D3C470F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52" y="2352"/>
              <a:ext cx="1243" cy="1133"/>
            </a:xfrm>
            <a:prstGeom prst="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Expanded role of employees in the organization’s performance efforts</a:t>
              </a:r>
            </a:p>
          </p:txBody>
        </p:sp>
        <p:cxnSp>
          <p:nvCxnSpPr>
            <p:cNvPr id="116746" name="AutoShape 8">
              <a:extLst>
                <a:ext uri="{FF2B5EF4-FFF2-40B4-BE49-F238E27FC236}">
                  <a16:creationId xmlns:a16="http://schemas.microsoft.com/office/drawing/2014/main" xmlns="" id="{AB43B930-EDC6-B3E0-CABA-848D307839B4}"/>
                </a:ext>
              </a:extLst>
            </p:cNvPr>
            <p:cNvCxnSpPr>
              <a:cxnSpLocks noChangeShapeType="1"/>
              <a:stCxn id="116744" idx="4"/>
              <a:endCxn id="116742" idx="0"/>
            </p:cNvCxnSpPr>
            <p:nvPr/>
          </p:nvCxnSpPr>
          <p:spPr bwMode="auto">
            <a:xfrm rot="5400000">
              <a:off x="1828" y="1308"/>
              <a:ext cx="587" cy="1502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6747" name="AutoShape 9">
              <a:extLst>
                <a:ext uri="{FF2B5EF4-FFF2-40B4-BE49-F238E27FC236}">
                  <a16:creationId xmlns:a16="http://schemas.microsoft.com/office/drawing/2014/main" xmlns="" id="{45CA9A78-7A79-CC8B-9F4E-FD2E48C87F5A}"/>
                </a:ext>
              </a:extLst>
            </p:cNvPr>
            <p:cNvCxnSpPr>
              <a:cxnSpLocks noChangeShapeType="1"/>
              <a:stCxn id="116744" idx="4"/>
              <a:endCxn id="116743" idx="0"/>
            </p:cNvCxnSpPr>
            <p:nvPr/>
          </p:nvCxnSpPr>
          <p:spPr bwMode="auto">
            <a:xfrm rot="16200000" flipH="1">
              <a:off x="3338" y="1300"/>
              <a:ext cx="587" cy="1517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6748" name="AutoShape 10">
              <a:extLst>
                <a:ext uri="{FF2B5EF4-FFF2-40B4-BE49-F238E27FC236}">
                  <a16:creationId xmlns:a16="http://schemas.microsoft.com/office/drawing/2014/main" xmlns="" id="{D20DBBC0-0040-02F6-F180-A594207B0A10}"/>
                </a:ext>
              </a:extLst>
            </p:cNvPr>
            <p:cNvCxnSpPr>
              <a:cxnSpLocks noChangeShapeType="1"/>
              <a:stCxn id="116744" idx="4"/>
              <a:endCxn id="116745" idx="0"/>
            </p:cNvCxnSpPr>
            <p:nvPr/>
          </p:nvCxnSpPr>
          <p:spPr bwMode="auto">
            <a:xfrm>
              <a:off x="2873" y="1765"/>
              <a:ext cx="1" cy="587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Slide Number Placeholder 2">
            <a:extLst>
              <a:ext uri="{FF2B5EF4-FFF2-40B4-BE49-F238E27FC236}">
                <a16:creationId xmlns:a16="http://schemas.microsoft.com/office/drawing/2014/main" xmlns="" id="{614208A3-C064-5B4D-40BD-98974B3501E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46FE4237-C2E7-4E9E-BAA2-859D1F870FF7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59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18787" name="Rectangle 2">
            <a:extLst>
              <a:ext uri="{FF2B5EF4-FFF2-40B4-BE49-F238E27FC236}">
                <a16:creationId xmlns:a16="http://schemas.microsoft.com/office/drawing/2014/main" xmlns="" id="{3FD302FD-D76E-9D51-6753-F9B79A8E89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889125" y="377825"/>
            <a:ext cx="822960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Human Resource Management’s Strategic Roles</a:t>
            </a:r>
          </a:p>
        </p:txBody>
      </p:sp>
      <p:sp>
        <p:nvSpPr>
          <p:cNvPr id="118788" name="Text Box 5" descr="Pink02">
            <a:extLst>
              <a:ext uri="{FF2B5EF4-FFF2-40B4-BE49-F238E27FC236}">
                <a16:creationId xmlns:a16="http://schemas.microsoft.com/office/drawing/2014/main" xmlns="" id="{320E807A-BD0D-E097-EBEF-BF485C738611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3633788" y="4389438"/>
            <a:ext cx="1822450" cy="120491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Strategy Execution</a:t>
            </a:r>
            <a:b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Role</a:t>
            </a:r>
          </a:p>
        </p:txBody>
      </p:sp>
      <p:sp>
        <p:nvSpPr>
          <p:cNvPr id="118789" name="Oval 7" descr="Orange01">
            <a:extLst>
              <a:ext uri="{FF2B5EF4-FFF2-40B4-BE49-F238E27FC236}">
                <a16:creationId xmlns:a16="http://schemas.microsoft.com/office/drawing/2014/main" xmlns="" id="{7C6C5AE7-BE03-B104-62CA-30A434A540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6476" y="2239964"/>
            <a:ext cx="2524125" cy="1417637"/>
          </a:xfrm>
          <a:prstGeom prst="ellipse">
            <a:avLst/>
          </a:prstGeom>
          <a:blipFill dpi="0" rotWithShape="1">
            <a:blip r:embed="rId4"/>
            <a:srcRect/>
            <a:stretch>
              <a:fillRect/>
            </a:stretch>
          </a:blipFill>
          <a:ln w="9525">
            <a:solidFill>
              <a:srgbClr val="FFCC99"/>
            </a:solidFill>
            <a:round/>
            <a:headEnd/>
            <a:tailEnd/>
          </a:ln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  <a:latin typeface="Arial" panose="020B0604020202020204" pitchFamily="34" charset="0"/>
              </a:rPr>
              <a:t>Strategic Planning Roles</a:t>
            </a:r>
          </a:p>
        </p:txBody>
      </p:sp>
      <p:sp>
        <p:nvSpPr>
          <p:cNvPr id="118790" name="Text Box 9" descr="Green01">
            <a:extLst>
              <a:ext uri="{FF2B5EF4-FFF2-40B4-BE49-F238E27FC236}">
                <a16:creationId xmlns:a16="http://schemas.microsoft.com/office/drawing/2014/main" xmlns="" id="{99448AB0-3D8A-38EB-71F4-7914DF112E14}"/>
              </a:ext>
            </a:extLst>
          </p:cNvPr>
          <p:cNvSpPr txBox="1">
            <a:spLocks noChangeArrowheads="1"/>
          </p:cNvSpPr>
          <p:nvPr/>
        </p:nvSpPr>
        <p:spPr bwMode="blackWhite">
          <a:xfrm>
            <a:off x="6735763" y="4405313"/>
            <a:ext cx="1822450" cy="1204912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31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 anchorCtr="1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SzTx/>
              <a:buFontTx/>
              <a:buNone/>
            </a:pPr>
            <a:r>
              <a:rPr lang="en-US" altLang="en-US" sz="1800" b="1">
                <a:solidFill>
                  <a:srgbClr val="000000"/>
                </a:solidFill>
                <a:latin typeface="Arial" panose="020B0604020202020204" pitchFamily="34" charset="0"/>
              </a:rPr>
              <a:t>Strategy Formulation Role</a:t>
            </a:r>
          </a:p>
        </p:txBody>
      </p:sp>
      <p:cxnSp>
        <p:nvCxnSpPr>
          <p:cNvPr id="118791" name="AutoShape 10">
            <a:extLst>
              <a:ext uri="{FF2B5EF4-FFF2-40B4-BE49-F238E27FC236}">
                <a16:creationId xmlns:a16="http://schemas.microsoft.com/office/drawing/2014/main" xmlns="" id="{980F2AEF-C230-7825-AAF2-FFFE0D291BDD}"/>
              </a:ext>
            </a:extLst>
          </p:cNvPr>
          <p:cNvCxnSpPr>
            <a:cxnSpLocks noChangeShapeType="1"/>
            <a:stCxn id="118789" idx="3"/>
            <a:endCxn id="118788" idx="0"/>
          </p:cNvCxnSpPr>
          <p:nvPr/>
        </p:nvCxnSpPr>
        <p:spPr bwMode="auto">
          <a:xfrm flipH="1">
            <a:off x="4545013" y="3449638"/>
            <a:ext cx="641350" cy="939800"/>
          </a:xfrm>
          <a:prstGeom prst="straightConnector1">
            <a:avLst/>
          </a:prstGeom>
          <a:noFill/>
          <a:ln w="38100">
            <a:solidFill>
              <a:srgbClr val="008000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18792" name="AutoShape 11">
            <a:extLst>
              <a:ext uri="{FF2B5EF4-FFF2-40B4-BE49-F238E27FC236}">
                <a16:creationId xmlns:a16="http://schemas.microsoft.com/office/drawing/2014/main" xmlns="" id="{EC00B3CD-061B-ED70-BCE2-D723B3F65829}"/>
              </a:ext>
            </a:extLst>
          </p:cNvPr>
          <p:cNvCxnSpPr>
            <a:cxnSpLocks noChangeShapeType="1"/>
            <a:stCxn id="118789" idx="5"/>
            <a:endCxn id="118790" idx="0"/>
          </p:cNvCxnSpPr>
          <p:nvPr/>
        </p:nvCxnSpPr>
        <p:spPr bwMode="auto">
          <a:xfrm>
            <a:off x="6970714" y="3449639"/>
            <a:ext cx="676275" cy="955675"/>
          </a:xfrm>
          <a:prstGeom prst="straightConnector1">
            <a:avLst/>
          </a:prstGeom>
          <a:noFill/>
          <a:ln w="38100">
            <a:solidFill>
              <a:srgbClr val="008000"/>
            </a:solidFill>
            <a:round/>
            <a:headEnd/>
            <a:tailEnd type="stealth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Slide Number Placeholder 2">
            <a:extLst>
              <a:ext uri="{FF2B5EF4-FFF2-40B4-BE49-F238E27FC236}">
                <a16:creationId xmlns:a16="http://schemas.microsoft.com/office/drawing/2014/main" xmlns="" id="{0079FBEB-2922-9369-A46A-E5CC7E66293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A9E03BB4-BE16-4C90-B3D0-F2C0BAF93203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60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20835" name="Rectangle 2">
            <a:extLst>
              <a:ext uri="{FF2B5EF4-FFF2-40B4-BE49-F238E27FC236}">
                <a16:creationId xmlns:a16="http://schemas.microsoft.com/office/drawing/2014/main" xmlns="" id="{05A3528F-62D9-1D17-73AF-7D6F797AD3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377825"/>
            <a:ext cx="8210550" cy="1066800"/>
          </a:xfrm>
        </p:spPr>
        <p:txBody>
          <a:bodyPr>
            <a:normAutofit fontScale="90000"/>
          </a:bodyPr>
          <a:lstStyle/>
          <a:p>
            <a:r>
              <a:rPr lang="en-US" altLang="en-US"/>
              <a:t>Creating the Strategic Human Resource</a:t>
            </a:r>
            <a:br>
              <a:rPr lang="en-US" altLang="en-US"/>
            </a:br>
            <a:r>
              <a:rPr lang="en-US" altLang="en-US"/>
              <a:t>Management System</a:t>
            </a:r>
          </a:p>
        </p:txBody>
      </p:sp>
      <p:sp>
        <p:nvSpPr>
          <p:cNvPr id="120836" name="Slide Number Placeholder 2">
            <a:extLst>
              <a:ext uri="{FF2B5EF4-FFF2-40B4-BE49-F238E27FC236}">
                <a16:creationId xmlns:a16="http://schemas.microsoft.com/office/drawing/2014/main" xmlns="" id="{0D1E2980-CD9D-782A-DE01-E1C99A1B1E53}"/>
              </a:ext>
            </a:extLst>
          </p:cNvPr>
          <p:cNvSpPr txBox="1">
            <a:spLocks/>
          </p:cNvSpPr>
          <p:nvPr/>
        </p:nvSpPr>
        <p:spPr bwMode="gray">
          <a:xfrm>
            <a:off x="1676400" y="6545264"/>
            <a:ext cx="331788" cy="17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SzTx/>
              <a:buFontTx/>
              <a:buNone/>
            </a:pPr>
            <a:fld id="{2AEB9577-DB84-4E4F-B7A6-CDEE3369CE38}" type="slidenum">
              <a:rPr lang="en-US" altLang="en-US" sz="900">
                <a:solidFill>
                  <a:srgbClr val="FFFFFF"/>
                </a:solidFill>
              </a:rPr>
              <a:pPr eaLnBrk="1" hangingPunct="1">
                <a:spcBef>
                  <a:spcPct val="0"/>
                </a:spcBef>
                <a:buSzTx/>
                <a:buFontTx/>
                <a:buNone/>
              </a:pPr>
              <a:t>60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grpSp>
        <p:nvGrpSpPr>
          <p:cNvPr id="120837" name="Group 19">
            <a:extLst>
              <a:ext uri="{FF2B5EF4-FFF2-40B4-BE49-F238E27FC236}">
                <a16:creationId xmlns:a16="http://schemas.microsoft.com/office/drawing/2014/main" xmlns="" id="{F4EEC745-45A3-D05C-4715-C1F6CB62F2D6}"/>
              </a:ext>
            </a:extLst>
          </p:cNvPr>
          <p:cNvGrpSpPr>
            <a:grpSpLocks/>
          </p:cNvGrpSpPr>
          <p:nvPr/>
        </p:nvGrpSpPr>
        <p:grpSpPr bwMode="auto">
          <a:xfrm>
            <a:off x="2713039" y="1965325"/>
            <a:ext cx="6765925" cy="3017838"/>
            <a:chOff x="749" y="1238"/>
            <a:chExt cx="4262" cy="1901"/>
          </a:xfrm>
        </p:grpSpPr>
        <p:sp>
          <p:nvSpPr>
            <p:cNvPr id="120839" name="Text Box 12" descr="Brown01">
              <a:extLst>
                <a:ext uri="{FF2B5EF4-FFF2-40B4-BE49-F238E27FC236}">
                  <a16:creationId xmlns:a16="http://schemas.microsoft.com/office/drawing/2014/main" xmlns="" id="{D5D84E2B-86E7-73D7-E292-6D86F12F22D4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749" y="2467"/>
              <a:ext cx="1243" cy="672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Human Resource Professionals</a:t>
              </a:r>
            </a:p>
          </p:txBody>
        </p:sp>
        <p:sp>
          <p:nvSpPr>
            <p:cNvPr id="120840" name="Text Box 13" descr="DKblue01">
              <a:extLst>
                <a:ext uri="{FF2B5EF4-FFF2-40B4-BE49-F238E27FC236}">
                  <a16:creationId xmlns:a16="http://schemas.microsoft.com/office/drawing/2014/main" xmlns="" id="{AF374B43-CCB5-8C1A-C704-3A6DAEB187F2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3768" y="2467"/>
              <a:ext cx="1243" cy="672"/>
            </a:xfrm>
            <a:prstGeom prst="rect">
              <a:avLst/>
            </a:prstGeom>
            <a:blipFill dpi="0" rotWithShape="0">
              <a:blip r:embed="rId4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Employee Behaviors and Competencies</a:t>
              </a:r>
            </a:p>
          </p:txBody>
        </p:sp>
        <p:sp>
          <p:nvSpPr>
            <p:cNvPr id="120841" name="Oval 14" descr="Orange01">
              <a:extLst>
                <a:ext uri="{FF2B5EF4-FFF2-40B4-BE49-F238E27FC236}">
                  <a16:creationId xmlns:a16="http://schemas.microsoft.com/office/drawing/2014/main" xmlns="" id="{4AC69FB4-2284-426E-7EAB-F3C641CD1145}"/>
                </a:ext>
              </a:extLst>
            </p:cNvPr>
            <p:cNvSpPr>
              <a:spLocks noChangeArrowheads="1"/>
            </p:cNvSpPr>
            <p:nvPr/>
          </p:nvSpPr>
          <p:spPr bwMode="blackWhite">
            <a:xfrm>
              <a:off x="1613" y="1238"/>
              <a:ext cx="2520" cy="642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9525">
              <a:solidFill>
                <a:srgbClr val="FFCC99"/>
              </a:solidFill>
              <a:round/>
              <a:headEnd/>
              <a:tailEnd/>
            </a:ln>
          </p:spPr>
          <p:txBody>
            <a:bodyPr lIns="0" rIns="0"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SzTx/>
                <a:buFontTx/>
                <a:buNone/>
              </a:pPr>
              <a:r>
                <a:rPr lang="en-US" altLang="en-US" b="1">
                  <a:solidFill>
                    <a:srgbClr val="000000"/>
                  </a:solidFill>
                  <a:latin typeface="Arial" panose="020B0604020202020204" pitchFamily="34" charset="0"/>
                </a:rPr>
                <a:t>Components of a Strategic HRM System</a:t>
              </a:r>
            </a:p>
          </p:txBody>
        </p:sp>
        <p:sp>
          <p:nvSpPr>
            <p:cNvPr id="120842" name="Text Box 15" descr="Green01">
              <a:extLst>
                <a:ext uri="{FF2B5EF4-FFF2-40B4-BE49-F238E27FC236}">
                  <a16:creationId xmlns:a16="http://schemas.microsoft.com/office/drawing/2014/main" xmlns="" id="{E3B43D06-E740-4B66-0C7D-4BD159895858}"/>
                </a:ext>
              </a:extLst>
            </p:cNvPr>
            <p:cNvSpPr txBox="1">
              <a:spLocks noChangeArrowheads="1"/>
            </p:cNvSpPr>
            <p:nvPr/>
          </p:nvSpPr>
          <p:spPr bwMode="blackWhite">
            <a:xfrm>
              <a:off x="2252" y="2467"/>
              <a:ext cx="1243" cy="672"/>
            </a:xfrm>
            <a:prstGeom prst="rect">
              <a:avLst/>
            </a:prstGeom>
            <a:blipFill dpi="0" rotWithShape="0">
              <a:blip r:embed="rId6"/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317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 anchorCtr="1"/>
            <a:lstStyle>
              <a:lvl1pPr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1pPr>
              <a:lvl2pPr marL="742950" indent="-285750">
                <a:spcBef>
                  <a:spcPct val="50000"/>
                </a:spcBef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SzPct val="80000"/>
                <a:buFont typeface="Arial" panose="020B0604020202020204" pitchFamily="34" charset="0"/>
                <a:buChar char="○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4pPr>
              <a:lvl5pPr marL="2057400" indent="-228600">
                <a:lnSpc>
                  <a:spcPct val="120000"/>
                </a:lnSpc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120000"/>
                </a:lnSpc>
                <a:spcBef>
                  <a:spcPct val="0"/>
                </a:spcBef>
                <a:spcAft>
                  <a:spcPct val="0"/>
                </a:spcAft>
                <a:buSzPct val="80000"/>
                <a:buFont typeface="Verdana" panose="020B0604030504040204" pitchFamily="34" charset="0"/>
                <a:buChar char="•"/>
                <a:defRPr sz="2000">
                  <a:solidFill>
                    <a:schemeClr val="tx1"/>
                  </a:solidFill>
                  <a:latin typeface="Verdana" panose="020B0604030504040204" pitchFamily="34" charset="0"/>
                  <a:cs typeface="Arial" panose="020B0604020202020204" pitchFamily="34" charset="0"/>
                </a:defRPr>
              </a:lvl9pPr>
            </a:lstStyle>
            <a:p>
              <a:pPr algn="ctr" eaLnBrk="1" hangingPunct="1">
                <a:buSzTx/>
                <a:buFontTx/>
                <a:buNone/>
              </a:pPr>
              <a:r>
                <a:rPr lang="en-US" altLang="en-US" sz="1600" b="1">
                  <a:solidFill>
                    <a:srgbClr val="000000"/>
                  </a:solidFill>
                  <a:latin typeface="Arial" panose="020B0604020202020204" pitchFamily="34" charset="0"/>
                </a:rPr>
                <a:t>Human Resource Policies and Practices</a:t>
              </a:r>
            </a:p>
          </p:txBody>
        </p:sp>
        <p:cxnSp>
          <p:nvCxnSpPr>
            <p:cNvPr id="120843" name="AutoShape 16">
              <a:extLst>
                <a:ext uri="{FF2B5EF4-FFF2-40B4-BE49-F238E27FC236}">
                  <a16:creationId xmlns:a16="http://schemas.microsoft.com/office/drawing/2014/main" xmlns="" id="{18A34D47-3789-88BC-61AF-E0C0FC86F77F}"/>
                </a:ext>
              </a:extLst>
            </p:cNvPr>
            <p:cNvCxnSpPr>
              <a:cxnSpLocks noChangeShapeType="1"/>
              <a:stCxn id="120841" idx="4"/>
              <a:endCxn id="120839" idx="0"/>
            </p:cNvCxnSpPr>
            <p:nvPr/>
          </p:nvCxnSpPr>
          <p:spPr bwMode="auto">
            <a:xfrm rot="5400000">
              <a:off x="1828" y="1423"/>
              <a:ext cx="587" cy="1502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0844" name="AutoShape 17">
              <a:extLst>
                <a:ext uri="{FF2B5EF4-FFF2-40B4-BE49-F238E27FC236}">
                  <a16:creationId xmlns:a16="http://schemas.microsoft.com/office/drawing/2014/main" xmlns="" id="{90CDF749-D557-3D9E-0ABC-91B53C6D4A89}"/>
                </a:ext>
              </a:extLst>
            </p:cNvPr>
            <p:cNvCxnSpPr>
              <a:cxnSpLocks noChangeShapeType="1"/>
              <a:stCxn id="120841" idx="4"/>
              <a:endCxn id="120840" idx="0"/>
            </p:cNvCxnSpPr>
            <p:nvPr/>
          </p:nvCxnSpPr>
          <p:spPr bwMode="auto">
            <a:xfrm rot="16200000" flipH="1">
              <a:off x="3338" y="1415"/>
              <a:ext cx="587" cy="1517"/>
            </a:xfrm>
            <a:prstGeom prst="bentConnector3">
              <a:avLst>
                <a:gd name="adj1" fmla="val 49917"/>
              </a:avLst>
            </a:prstGeom>
            <a:noFill/>
            <a:ln w="38100">
              <a:solidFill>
                <a:srgbClr val="008000"/>
              </a:solidFill>
              <a:miter lim="800000"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0845" name="AutoShape 18">
              <a:extLst>
                <a:ext uri="{FF2B5EF4-FFF2-40B4-BE49-F238E27FC236}">
                  <a16:creationId xmlns:a16="http://schemas.microsoft.com/office/drawing/2014/main" xmlns="" id="{C5783887-134B-EEC1-42B0-4EAAC7C858E9}"/>
                </a:ext>
              </a:extLst>
            </p:cNvPr>
            <p:cNvCxnSpPr>
              <a:cxnSpLocks noChangeShapeType="1"/>
              <a:stCxn id="120841" idx="4"/>
              <a:endCxn id="120842" idx="0"/>
            </p:cNvCxnSpPr>
            <p:nvPr/>
          </p:nvCxnSpPr>
          <p:spPr bwMode="auto">
            <a:xfrm>
              <a:off x="2873" y="1880"/>
              <a:ext cx="1" cy="587"/>
            </a:xfrm>
            <a:prstGeom prst="straightConnector1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 type="stealth" w="lg" len="lg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</p:cSld>
  <p:clrMapOvr>
    <a:masterClrMapping/>
  </p:clrMapOvr>
  <p:transition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Slide Number Placeholder 2">
            <a:extLst>
              <a:ext uri="{FF2B5EF4-FFF2-40B4-BE49-F238E27FC236}">
                <a16:creationId xmlns:a16="http://schemas.microsoft.com/office/drawing/2014/main" xmlns="" id="{BC7CF231-1C35-D690-6642-E69E062F725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50000"/>
              </a:spcBef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SzPct val="80000"/>
              <a:buFont typeface="Arial" panose="020B0604020202020204" pitchFamily="34" charset="0"/>
              <a:buChar char="○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4pPr>
            <a:lvl5pPr marL="2057400" indent="-228600">
              <a:lnSpc>
                <a:spcPct val="120000"/>
              </a:lnSpc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SzPct val="80000"/>
              <a:buFont typeface="Verdana" panose="020B0604030504040204" pitchFamily="34" charset="0"/>
              <a:buChar char="•"/>
              <a:defRPr sz="2000">
                <a:solidFill>
                  <a:schemeClr val="tx1"/>
                </a:solidFill>
                <a:latin typeface="Verdana" panose="020B060403050404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  <a:buSzTx/>
              <a:buFontTx/>
              <a:buNone/>
            </a:pPr>
            <a:fld id="{E556A607-E85C-4F21-8AAC-8D30B11BBE4C}" type="slidenum">
              <a:rPr lang="en-US" altLang="en-US" sz="900">
                <a:solidFill>
                  <a:srgbClr val="FFFFFF"/>
                </a:solidFill>
              </a:rPr>
              <a:pPr>
                <a:spcBef>
                  <a:spcPct val="0"/>
                </a:spcBef>
                <a:buSzTx/>
                <a:buFontTx/>
                <a:buNone/>
              </a:pPr>
              <a:t>61</a:t>
            </a:fld>
            <a:endParaRPr lang="en-US" altLang="en-US" sz="900">
              <a:solidFill>
                <a:srgbClr val="FFFFFF"/>
              </a:solidFill>
            </a:endParaRPr>
          </a:p>
        </p:txBody>
      </p:sp>
      <p:sp>
        <p:nvSpPr>
          <p:cNvPr id="122883" name="Rectangle 2">
            <a:extLst>
              <a:ext uri="{FF2B5EF4-FFF2-40B4-BE49-F238E27FC236}">
                <a16:creationId xmlns:a16="http://schemas.microsoft.com/office/drawing/2014/main" xmlns="" id="{89ECD468-407E-46FA-70C4-1CB5EAED41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1" y="377825"/>
            <a:ext cx="8137525" cy="1314450"/>
          </a:xfrm>
        </p:spPr>
        <p:txBody>
          <a:bodyPr/>
          <a:lstStyle/>
          <a:p>
            <a:r>
              <a:rPr lang="en-US" altLang="en-US" sz="1800"/>
              <a:t>FIGURE 3-7 Basic Model of How to Align HR </a:t>
            </a:r>
            <a:br>
              <a:rPr lang="en-US" altLang="en-US" sz="1800"/>
            </a:br>
            <a:r>
              <a:rPr lang="en-US" altLang="en-US" sz="1800"/>
              <a:t>Strategy and Actions with Business Strategy</a:t>
            </a:r>
          </a:p>
        </p:txBody>
      </p:sp>
      <p:sp>
        <p:nvSpPr>
          <p:cNvPr id="122884" name="Line 3">
            <a:extLst>
              <a:ext uri="{FF2B5EF4-FFF2-40B4-BE49-F238E27FC236}">
                <a16:creationId xmlns:a16="http://schemas.microsoft.com/office/drawing/2014/main" xmlns="" id="{12D834B7-F374-C1A5-40FF-12B0F837F970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1441951"/>
            <a:ext cx="5211763" cy="0"/>
          </a:xfrm>
          <a:prstGeom prst="line">
            <a:avLst/>
          </a:prstGeom>
          <a:noFill/>
          <a:ln w="28575">
            <a:solidFill>
              <a:schemeClr val="hlink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en-US"/>
          </a:p>
        </p:txBody>
      </p:sp>
      <p:pic>
        <p:nvPicPr>
          <p:cNvPr id="122885" name="Picture 9" descr="03-08">
            <a:extLst>
              <a:ext uri="{FF2B5EF4-FFF2-40B4-BE49-F238E27FC236}">
                <a16:creationId xmlns:a16="http://schemas.microsoft.com/office/drawing/2014/main" xmlns="" id="{AA13FEA0-C3F7-4156-D24F-4A2BC817BE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239963"/>
            <a:ext cx="8229600" cy="1998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986590" y="1192303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ED6B06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After studying this chapter, you should be able to: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Discuss the nature of job analysis, including what it is and how it’s used.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Use at least three methods of collecting job analysis information, including interviews, questionnaires, and observation.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Write job descriptions, including summaries and job functions, using the internet and traditional methods.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Write job specifications using the internet as well as your judgment.</a:t>
            </a: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Pct val="100000"/>
              <a:buFont typeface="Wingdings" panose="05000000000000000000" pitchFamily="2" charset="2"/>
              <a:buAutoNum type="arabicPeriod"/>
              <a:tabLst/>
              <a:defRPr/>
            </a:pPr>
            <a:r>
              <a:rPr kumimoji="0" lang="en-US" alt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Explain job analysis in a ‘jobless’ world, including what it means and how it’s done in practice.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/>
            </a:r>
            <a:b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</a:b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5272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57BD83A-0F1A-E723-1464-0A323B15CE2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2632" y="1224101"/>
            <a:ext cx="7721993" cy="4681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44204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3DEDC03B-7CA5-DCE9-64D6-0FF2F656E9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587" y="1901476"/>
            <a:ext cx="8230313" cy="35603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23554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B95E636-2E4F-78F6-447C-BE309FD57E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5244" y="1176817"/>
            <a:ext cx="8169381" cy="5273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327851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66E3D851-CF83-CB5A-6EEE-0E521CF44C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8777" y="1188821"/>
            <a:ext cx="9202153" cy="4840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60374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tabLst/>
              <a:defRPr/>
            </a:pPr>
            <a:r>
              <a:rPr kumimoji="0" lang="en-US" altLang="en-US" sz="4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Job Analysis: Interviewing Guidelines</a:t>
            </a: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job analyst and supervisor should work together to identify the workers who know the job best.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Quickly establish rapport with the interviewee.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Follow a structured guide or checklist: one that lists open-ended questions and provides space for answers.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Ask the worker to list his or her duties in order of importance and frequency of occurrence.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55600" marR="0" lvl="0" indent="-355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Pct val="100000"/>
              <a:buFont typeface="Verdana" panose="020B0604030504040204" pitchFamily="34" charset="0"/>
              <a:buAutoNum type="arabicPeriod"/>
              <a:tabLst/>
              <a:defRPr/>
            </a:pPr>
            <a:r>
              <a:rPr kumimoji="0" lang="en-US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Review and verify the data after completing the interview.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4603114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93F4F20-22B8-DC95-9E31-08D785D713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9780" y="1288976"/>
            <a:ext cx="8353926" cy="461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661050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166BDB0C-6430-494A-C140-07077C5563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6947" y="1155869"/>
            <a:ext cx="8019593" cy="5080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13281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70C0DF5D-3D1C-754C-9EFC-ECF0077E87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2073" y="1286470"/>
            <a:ext cx="7245354" cy="457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503205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C87A247-2637-F510-53F6-2C5796A16B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3868" y="1244867"/>
            <a:ext cx="7609148" cy="4854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867591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764006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A5279D8-AABF-2594-C66A-2ABC432742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0525" y="1155869"/>
            <a:ext cx="6808616" cy="5017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28485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175" marR="0" lvl="2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4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A94B1451-8355-7086-5998-497D82B173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84620"/>
            <a:ext cx="12192000" cy="628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291163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Competency-Based Job Analysis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Competencies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Demonstrable characteristics of a person that enable the performance of a job</a:t>
            </a:r>
          </a:p>
          <a:p>
            <a:pPr marL="1143000" marR="0" lvl="2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–"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Reasons for Competency-Based Job Analysis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support a high-performance work system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create strategically-focused job descriptions</a:t>
            </a:r>
          </a:p>
          <a:p>
            <a:pPr marL="900113" marR="0" lvl="2" indent="-3683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support the performance management process in fostering, measuring, and rewarding:</a:t>
            </a:r>
          </a:p>
          <a:p>
            <a:pPr marL="14335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General competencies</a:t>
            </a:r>
          </a:p>
          <a:p>
            <a:pPr marL="14335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Leadership competencies</a:t>
            </a:r>
          </a:p>
          <a:p>
            <a:pPr marL="1433513" marR="0" lvl="3" indent="-35560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charset="0"/>
              <a:buChar char="○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Technical competencies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9896658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55213C4F-BD9D-8E25-11EF-AFB4BC4C60A6}"/>
              </a:ext>
            </a:extLst>
          </p:cNvPr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xmlns="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xmlns="" id="{FE1BA4EE-2B88-B99F-6A81-884E42CCA968}"/>
              </a:ext>
            </a:extLst>
          </p:cNvPr>
          <p:cNvSpPr/>
          <p:nvPr/>
        </p:nvSpPr>
        <p:spPr>
          <a:xfrm>
            <a:off x="836195" y="1155869"/>
            <a:ext cx="9541654" cy="49065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Competency-Based Job Analysis (</a:t>
            </a:r>
            <a:r>
              <a:rPr kumimoji="0" lang="en-US" altLang="en-US" sz="4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cont</a:t>
            </a:r>
            <a:r>
              <a:rPr kumimoji="0" lang="en-US" alt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)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to Write Job Competencies-based Job Descriptions: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Interview job incumbents and their supervisors.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Ask open-ended questions about job responsibilities and activities.</a:t>
            </a:r>
          </a:p>
          <a:p>
            <a:pPr marL="900113" marR="0" lvl="3" indent="-368300" algn="l" defTabSz="914400" rtl="0" eaLnBrk="1" fontAlgn="auto" latinLnBrk="0" hangingPunct="1">
              <a:lnSpc>
                <a:spcPct val="90000"/>
              </a:lnSpc>
              <a:spcBef>
                <a:spcPct val="50000"/>
              </a:spcBef>
              <a:spcAft>
                <a:spcPts val="0"/>
              </a:spcAft>
              <a:buClrTx/>
              <a:buSzPct val="100000"/>
              <a:buFont typeface="Arial" panose="020B0604020202020204" pitchFamily="34" charset="0"/>
              <a:buChar char="-"/>
              <a:tabLst/>
              <a:defRPr/>
            </a:pPr>
            <a:r>
              <a:rPr kumimoji="0" lang="en-US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Identify critical incidents that pinpoint success on the job.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xmlns="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0272658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40AD33B2-84DB-498D-99BC-48015ABD3174}"/>
              </a:ext>
            </a:extLst>
          </p:cNvPr>
          <p:cNvSpPr/>
          <p:nvPr/>
        </p:nvSpPr>
        <p:spPr>
          <a:xfrm>
            <a:off x="1091714" y="1549486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  <a:t>The human resource responsibilities of line and staff (HR) managers is very crucial.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Cambria"/>
              <a:cs typeface="Cambria"/>
              <a:sym typeface="Cambria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mbria"/>
                <a:ea typeface="Cambria"/>
                <a:cs typeface="Cambria"/>
                <a:sym typeface="Cambria"/>
              </a:rPr>
              <a:t>HR’s role in formulating and executing company strategy.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xmlns="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954B34D3-F436-A1EE-53D3-534D66D793CE}"/>
              </a:ext>
            </a:extLst>
          </p:cNvPr>
          <p:cNvSpPr txBox="1"/>
          <p:nvPr/>
        </p:nvSpPr>
        <p:spPr>
          <a:xfrm>
            <a:off x="6783431" y="3499567"/>
            <a:ext cx="24644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    Conclusion: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xmlns="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Chapter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10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xmlns="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A34E7560-2826-295A-607D-FDF83C320490}"/>
              </a:ext>
            </a:extLst>
          </p:cNvPr>
          <p:cNvSpPr txBox="1"/>
          <p:nvPr/>
        </p:nvSpPr>
        <p:spPr>
          <a:xfrm>
            <a:off x="9283700" y="2794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xmlns="" id="{F5021F36-CB82-9C6B-0D35-27D2BBDD8D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xmlns="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xmlns="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xmlns="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4fa342b376e3c1fd37f74eadc064d53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120a12417a86487c796614abbd0e63c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ED9D71B-05BD-417F-A423-075A78BC9913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microsoft.com/office/2006/documentManagement/types"/>
    <ds:schemaRef ds:uri="49100919-8a76-4266-be0c-7dc583902cb4"/>
    <ds:schemaRef ds:uri="d13aca44-ef33-4cf4-9980-7f0b00e6eeb9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4EF43EE6-69A1-4ECE-9C3C-F8C5F68C0AA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027A7C5-6226-463B-B1FB-0FFC7A0B0AC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1398</TotalTime>
  <Words>2421</Words>
  <Application>Microsoft Office PowerPoint</Application>
  <PresentationFormat>Custom</PresentationFormat>
  <Paragraphs>487</Paragraphs>
  <Slides>77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77</vt:i4>
      </vt:variant>
    </vt:vector>
  </HeadingPairs>
  <TitlesOfParts>
    <vt:vector size="79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FIGURE 5-1  Steps in the Recruitment and Selection Process</vt:lpstr>
      <vt:lpstr>FIGURE 5-2 Linking Employer’s Strategy to Plans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FIGURE 5-9  Employment  Application</vt:lpstr>
      <vt:lpstr>FIGURE 5-9  Employment  Application (cont)</vt:lpstr>
      <vt:lpstr>FIGURE 5-9  Employment  Application (cont)</vt:lpstr>
      <vt:lpstr>PowerPoint Presentation</vt:lpstr>
      <vt:lpstr>FIGURE 3-5  Linking Company-Wide and HR Strategies</vt:lpstr>
      <vt:lpstr>Strategic Human Resource Challenges</vt:lpstr>
      <vt:lpstr>Human Resource Management’s Strategic Roles</vt:lpstr>
      <vt:lpstr>Creating the Strategic Human Resource Management System</vt:lpstr>
      <vt:lpstr>FIGURE 3-7 Basic Model of How to Align HR  Strategy and Actions with Business Strategy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user</cp:lastModifiedBy>
  <cp:revision>22</cp:revision>
  <dcterms:created xsi:type="dcterms:W3CDTF">2023-04-29T09:08:23Z</dcterms:created>
  <dcterms:modified xsi:type="dcterms:W3CDTF">2025-04-15T14:37:59Z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