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60" r:id="rId3"/>
  </p:sldMasterIdLst>
  <p:notesMasterIdLst>
    <p:notesMasterId r:id="rId46"/>
  </p:notesMasterIdLst>
  <p:sldIdLst>
    <p:sldId id="256" r:id="rId4"/>
    <p:sldId id="558" r:id="rId5"/>
    <p:sldId id="559" r:id="rId6"/>
    <p:sldId id="560" r:id="rId7"/>
    <p:sldId id="264" r:id="rId8"/>
    <p:sldId id="268" r:id="rId9"/>
    <p:sldId id="561" r:id="rId10"/>
    <p:sldId id="562" r:id="rId11"/>
    <p:sldId id="576" r:id="rId12"/>
    <p:sldId id="563" r:id="rId13"/>
    <p:sldId id="564" r:id="rId14"/>
    <p:sldId id="566" r:id="rId15"/>
    <p:sldId id="565" r:id="rId16"/>
    <p:sldId id="567" r:id="rId17"/>
    <p:sldId id="569" r:id="rId18"/>
    <p:sldId id="568" r:id="rId19"/>
    <p:sldId id="570" r:id="rId20"/>
    <p:sldId id="571" r:id="rId21"/>
    <p:sldId id="572" r:id="rId22"/>
    <p:sldId id="573" r:id="rId23"/>
    <p:sldId id="574" r:id="rId24"/>
    <p:sldId id="575" r:id="rId25"/>
    <p:sldId id="577" r:id="rId26"/>
    <p:sldId id="578" r:id="rId27"/>
    <p:sldId id="579" r:id="rId28"/>
    <p:sldId id="580" r:id="rId29"/>
    <p:sldId id="582" r:id="rId30"/>
    <p:sldId id="583" r:id="rId31"/>
    <p:sldId id="584" r:id="rId32"/>
    <p:sldId id="585" r:id="rId33"/>
    <p:sldId id="586" r:id="rId34"/>
    <p:sldId id="587" r:id="rId35"/>
    <p:sldId id="588" r:id="rId36"/>
    <p:sldId id="595" r:id="rId37"/>
    <p:sldId id="589" r:id="rId38"/>
    <p:sldId id="590" r:id="rId39"/>
    <p:sldId id="591" r:id="rId40"/>
    <p:sldId id="592" r:id="rId41"/>
    <p:sldId id="593" r:id="rId42"/>
    <p:sldId id="594" r:id="rId43"/>
    <p:sldId id="596" r:id="rId44"/>
    <p:sldId id="597"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960000"/>
    <a:srgbClr val="FF5050"/>
    <a:srgbClr val="FF1D1D"/>
    <a:srgbClr val="640000"/>
    <a:srgbClr val="CC0066"/>
    <a:srgbClr val="FF9518"/>
    <a:srgbClr val="B2B2B2"/>
    <a:srgbClr val="949494"/>
    <a:srgbClr val="D1D1D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2426" autoAdjust="0"/>
    <p:restoredTop sz="94061" autoAdjust="0"/>
  </p:normalViewPr>
  <p:slideViewPr>
    <p:cSldViewPr snapToGrid="0">
      <p:cViewPr varScale="1">
        <p:scale>
          <a:sx n="70" d="100"/>
          <a:sy n="70" d="100"/>
        </p:scale>
        <p:origin x="438" y="60"/>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53" d="100"/>
          <a:sy n="53" d="100"/>
        </p:scale>
        <p:origin x="2922" y="8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viewProps" Target="viewProps.xml"/><Relationship Id="rId8"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BF73DF4-E08F-4EE7-AD9F-03DC2B3322C9}" type="doc">
      <dgm:prSet loTypeId="urn:microsoft.com/office/officeart/2011/layout/RadialPictureList" loCatId="picture" qsTypeId="urn:microsoft.com/office/officeart/2005/8/quickstyle/simple5" qsCatId="simple" csTypeId="urn:microsoft.com/office/officeart/2005/8/colors/colorful3" csCatId="colorful" phldr="1"/>
      <dgm:spPr/>
      <dgm:t>
        <a:bodyPr/>
        <a:lstStyle/>
        <a:p>
          <a:endParaRPr lang="en-US"/>
        </a:p>
      </dgm:t>
    </dgm:pt>
    <dgm:pt modelId="{C76029AA-E472-481F-A452-DE0058482CF3}">
      <dgm:prSet phldrT="[Text]"/>
      <dgm:spPr>
        <a:solidFill>
          <a:schemeClr val="accent2"/>
        </a:solidFill>
      </dgm:spPr>
      <dgm:t>
        <a:bodyPr/>
        <a:lstStyle/>
        <a:p>
          <a:r>
            <a:rPr lang="en-US" b="0" i="0" u="none" strike="noStrike" baseline="0" dirty="0">
              <a:latin typeface="TimesLTPro-Roman"/>
            </a:rPr>
            <a:t>Social critics claim that certain marketing practices hurt</a:t>
          </a:r>
          <a:endParaRPr lang="en-US" dirty="0"/>
        </a:p>
      </dgm:t>
    </dgm:pt>
    <dgm:pt modelId="{96CA4F88-853D-4E3A-938E-2437F0C3E904}" type="parTrans" cxnId="{2D981B51-C59C-4AB4-8CE5-AA731E2EC881}">
      <dgm:prSet/>
      <dgm:spPr/>
      <dgm:t>
        <a:bodyPr/>
        <a:lstStyle/>
        <a:p>
          <a:endParaRPr lang="en-US"/>
        </a:p>
      </dgm:t>
    </dgm:pt>
    <dgm:pt modelId="{303E9653-75AE-4E78-BBCE-9E6A240B8A36}" type="sibTrans" cxnId="{2D981B51-C59C-4AB4-8CE5-AA731E2EC881}">
      <dgm:prSet/>
      <dgm:spPr/>
      <dgm:t>
        <a:bodyPr/>
        <a:lstStyle/>
        <a:p>
          <a:endParaRPr lang="en-US"/>
        </a:p>
      </dgm:t>
    </dgm:pt>
    <dgm:pt modelId="{DFD91A7B-4800-436D-AAB2-ACDCE1663F5B}">
      <dgm:prSet phldrT="[Text]"/>
      <dgm:spPr/>
      <dgm:t>
        <a:bodyPr/>
        <a:lstStyle/>
        <a:p>
          <a:r>
            <a:rPr lang="en-US" dirty="0">
              <a:latin typeface="TimesLTPro-Roman"/>
            </a:rPr>
            <a:t>Individual Consumers </a:t>
          </a:r>
          <a:endParaRPr lang="en-US" dirty="0"/>
        </a:p>
      </dgm:t>
    </dgm:pt>
    <dgm:pt modelId="{46BD8926-2CD3-4BCA-BDB8-91D61B6DF31E}" type="parTrans" cxnId="{C1EEBB75-5B67-4800-9679-D7930591F716}">
      <dgm:prSet/>
      <dgm:spPr/>
      <dgm:t>
        <a:bodyPr/>
        <a:lstStyle/>
        <a:p>
          <a:endParaRPr lang="en-US"/>
        </a:p>
      </dgm:t>
    </dgm:pt>
    <dgm:pt modelId="{2822F6ED-1BED-4B7D-96CA-707CFD4AB87B}" type="sibTrans" cxnId="{C1EEBB75-5B67-4800-9679-D7930591F716}">
      <dgm:prSet/>
      <dgm:spPr/>
      <dgm:t>
        <a:bodyPr/>
        <a:lstStyle/>
        <a:p>
          <a:endParaRPr lang="en-US"/>
        </a:p>
      </dgm:t>
    </dgm:pt>
    <dgm:pt modelId="{18755947-CEE0-48D0-B425-070E367FE506}">
      <dgm:prSet phldrT="[Text]"/>
      <dgm:spPr/>
      <dgm:t>
        <a:bodyPr/>
        <a:lstStyle/>
        <a:p>
          <a:r>
            <a:rPr lang="en-US" dirty="0">
              <a:latin typeface="TimesLTPro-Roman"/>
            </a:rPr>
            <a:t>Society as a whole </a:t>
          </a:r>
          <a:endParaRPr lang="en-US" dirty="0"/>
        </a:p>
      </dgm:t>
    </dgm:pt>
    <dgm:pt modelId="{C72870BF-C0BD-4593-9CFB-F61368C414E8}" type="parTrans" cxnId="{654C4F4E-67FA-4D09-A056-6CBCFC2887E9}">
      <dgm:prSet/>
      <dgm:spPr/>
      <dgm:t>
        <a:bodyPr/>
        <a:lstStyle/>
        <a:p>
          <a:endParaRPr lang="en-US"/>
        </a:p>
      </dgm:t>
    </dgm:pt>
    <dgm:pt modelId="{0644BB46-FE2B-43C9-A26C-A27E6964ACD5}" type="sibTrans" cxnId="{654C4F4E-67FA-4D09-A056-6CBCFC2887E9}">
      <dgm:prSet/>
      <dgm:spPr/>
      <dgm:t>
        <a:bodyPr/>
        <a:lstStyle/>
        <a:p>
          <a:endParaRPr lang="en-US"/>
        </a:p>
      </dgm:t>
    </dgm:pt>
    <dgm:pt modelId="{6A3EE620-8A46-47D6-B2C5-0E0F52302E3A}">
      <dgm:prSet phldrT="[Text]"/>
      <dgm:spPr/>
      <dgm:t>
        <a:bodyPr/>
        <a:lstStyle/>
        <a:p>
          <a:r>
            <a:rPr lang="en-US" dirty="0">
              <a:latin typeface="TimesLTPro-Roman"/>
            </a:rPr>
            <a:t>Other Businesses</a:t>
          </a:r>
          <a:endParaRPr lang="en-US" dirty="0"/>
        </a:p>
      </dgm:t>
    </dgm:pt>
    <dgm:pt modelId="{D01D6071-8DC7-4561-8C76-0137C039227B}" type="parTrans" cxnId="{38B0E571-4841-41F9-BA2C-70E5F7B0A04A}">
      <dgm:prSet/>
      <dgm:spPr/>
      <dgm:t>
        <a:bodyPr/>
        <a:lstStyle/>
        <a:p>
          <a:endParaRPr lang="en-US"/>
        </a:p>
      </dgm:t>
    </dgm:pt>
    <dgm:pt modelId="{4C4A829D-BE76-47A5-84E5-B8C999C45EE5}" type="sibTrans" cxnId="{38B0E571-4841-41F9-BA2C-70E5F7B0A04A}">
      <dgm:prSet/>
      <dgm:spPr/>
      <dgm:t>
        <a:bodyPr/>
        <a:lstStyle/>
        <a:p>
          <a:endParaRPr lang="en-US"/>
        </a:p>
      </dgm:t>
    </dgm:pt>
    <dgm:pt modelId="{6369E4D8-D927-4E50-8742-37E20693B471}" type="pres">
      <dgm:prSet presAssocID="{8BF73DF4-E08F-4EE7-AD9F-03DC2B3322C9}" presName="Name0" presStyleCnt="0">
        <dgm:presLayoutVars>
          <dgm:chMax val="1"/>
          <dgm:chPref val="1"/>
          <dgm:dir/>
          <dgm:resizeHandles/>
        </dgm:presLayoutVars>
      </dgm:prSet>
      <dgm:spPr/>
    </dgm:pt>
    <dgm:pt modelId="{0B386E6B-EDB7-42F9-9A74-275864456B6F}" type="pres">
      <dgm:prSet presAssocID="{C76029AA-E472-481F-A452-DE0058482CF3}" presName="Parent" presStyleLbl="node1" presStyleIdx="0" presStyleCnt="2">
        <dgm:presLayoutVars>
          <dgm:chMax val="4"/>
          <dgm:chPref val="3"/>
        </dgm:presLayoutVars>
      </dgm:prSet>
      <dgm:spPr/>
    </dgm:pt>
    <dgm:pt modelId="{F01683B4-2148-42A3-868B-B395E6D31AF0}" type="pres">
      <dgm:prSet presAssocID="{DFD91A7B-4800-436D-AAB2-ACDCE1663F5B}" presName="Accent" presStyleLbl="node1" presStyleIdx="1" presStyleCnt="2"/>
      <dgm:spPr/>
    </dgm:pt>
    <dgm:pt modelId="{B308F068-9F81-48CF-9013-EB8749A7E389}" type="pres">
      <dgm:prSet presAssocID="{DFD91A7B-4800-436D-AAB2-ACDCE1663F5B}" presName="Image1" presStyleLbl="fgImgPlace1" presStyleIdx="0" presStyleCnt="3"/>
      <dgm:spPr/>
    </dgm:pt>
    <dgm:pt modelId="{C549FCB5-CD70-4CCE-9500-4E1579B6A18E}" type="pres">
      <dgm:prSet presAssocID="{DFD91A7B-4800-436D-AAB2-ACDCE1663F5B}" presName="Child1" presStyleLbl="revTx" presStyleIdx="0" presStyleCnt="3">
        <dgm:presLayoutVars>
          <dgm:chMax val="0"/>
          <dgm:chPref val="0"/>
          <dgm:bulletEnabled val="1"/>
        </dgm:presLayoutVars>
      </dgm:prSet>
      <dgm:spPr/>
    </dgm:pt>
    <dgm:pt modelId="{E10901E5-CFEC-4B9E-BF9A-CFD9B5F7AEC6}" type="pres">
      <dgm:prSet presAssocID="{18755947-CEE0-48D0-B425-070E367FE506}" presName="Image2" presStyleCnt="0"/>
      <dgm:spPr/>
    </dgm:pt>
    <dgm:pt modelId="{B43A8376-7826-4ADD-855E-38BADA729B50}" type="pres">
      <dgm:prSet presAssocID="{18755947-CEE0-48D0-B425-070E367FE506}" presName="Image" presStyleLbl="fgImgPlace1" presStyleIdx="1" presStyleCnt="3"/>
      <dgm:spPr/>
    </dgm:pt>
    <dgm:pt modelId="{F191C795-5785-476E-81A3-3CAFDFEACFAD}" type="pres">
      <dgm:prSet presAssocID="{18755947-CEE0-48D0-B425-070E367FE506}" presName="Child2" presStyleLbl="revTx" presStyleIdx="1" presStyleCnt="3">
        <dgm:presLayoutVars>
          <dgm:chMax val="0"/>
          <dgm:chPref val="0"/>
          <dgm:bulletEnabled val="1"/>
        </dgm:presLayoutVars>
      </dgm:prSet>
      <dgm:spPr/>
    </dgm:pt>
    <dgm:pt modelId="{0D748501-9579-4D75-978C-CFEBB20CEB85}" type="pres">
      <dgm:prSet presAssocID="{6A3EE620-8A46-47D6-B2C5-0E0F52302E3A}" presName="Image3" presStyleCnt="0"/>
      <dgm:spPr/>
    </dgm:pt>
    <dgm:pt modelId="{73A0C95C-A9AD-46C4-9894-94A3DB63FAE2}" type="pres">
      <dgm:prSet presAssocID="{6A3EE620-8A46-47D6-B2C5-0E0F52302E3A}" presName="Image" presStyleLbl="fgImgPlace1" presStyleIdx="2" presStyleCnt="3"/>
      <dgm:spPr/>
    </dgm:pt>
    <dgm:pt modelId="{9EFD0E4B-4F36-4ED3-BE3C-16A6739ECBCF}" type="pres">
      <dgm:prSet presAssocID="{6A3EE620-8A46-47D6-B2C5-0E0F52302E3A}" presName="Child3" presStyleLbl="revTx" presStyleIdx="2" presStyleCnt="3">
        <dgm:presLayoutVars>
          <dgm:chMax val="0"/>
          <dgm:chPref val="0"/>
          <dgm:bulletEnabled val="1"/>
        </dgm:presLayoutVars>
      </dgm:prSet>
      <dgm:spPr/>
    </dgm:pt>
  </dgm:ptLst>
  <dgm:cxnLst>
    <dgm:cxn modelId="{8D16DE10-D621-493B-A538-6000D1956BBD}" type="presOf" srcId="{18755947-CEE0-48D0-B425-070E367FE506}" destId="{F191C795-5785-476E-81A3-3CAFDFEACFAD}" srcOrd="0" destOrd="0" presId="urn:microsoft.com/office/officeart/2011/layout/RadialPictureList"/>
    <dgm:cxn modelId="{CCC3242B-6954-4CFF-B912-1921EC77F2A4}" type="presOf" srcId="{6A3EE620-8A46-47D6-B2C5-0E0F52302E3A}" destId="{9EFD0E4B-4F36-4ED3-BE3C-16A6739ECBCF}" srcOrd="0" destOrd="0" presId="urn:microsoft.com/office/officeart/2011/layout/RadialPictureList"/>
    <dgm:cxn modelId="{521C832E-4437-4D44-9DF4-928F6E3962E4}" type="presOf" srcId="{DFD91A7B-4800-436D-AAB2-ACDCE1663F5B}" destId="{C549FCB5-CD70-4CCE-9500-4E1579B6A18E}" srcOrd="0" destOrd="0" presId="urn:microsoft.com/office/officeart/2011/layout/RadialPictureList"/>
    <dgm:cxn modelId="{654C4F4E-67FA-4D09-A056-6CBCFC2887E9}" srcId="{C76029AA-E472-481F-A452-DE0058482CF3}" destId="{18755947-CEE0-48D0-B425-070E367FE506}" srcOrd="1" destOrd="0" parTransId="{C72870BF-C0BD-4593-9CFB-F61368C414E8}" sibTransId="{0644BB46-FE2B-43C9-A26C-A27E6964ACD5}"/>
    <dgm:cxn modelId="{2D981B51-C59C-4AB4-8CE5-AA731E2EC881}" srcId="{8BF73DF4-E08F-4EE7-AD9F-03DC2B3322C9}" destId="{C76029AA-E472-481F-A452-DE0058482CF3}" srcOrd="0" destOrd="0" parTransId="{96CA4F88-853D-4E3A-938E-2437F0C3E904}" sibTransId="{303E9653-75AE-4E78-BBCE-9E6A240B8A36}"/>
    <dgm:cxn modelId="{38B0E571-4841-41F9-BA2C-70E5F7B0A04A}" srcId="{C76029AA-E472-481F-A452-DE0058482CF3}" destId="{6A3EE620-8A46-47D6-B2C5-0E0F52302E3A}" srcOrd="2" destOrd="0" parTransId="{D01D6071-8DC7-4561-8C76-0137C039227B}" sibTransId="{4C4A829D-BE76-47A5-84E5-B8C999C45EE5}"/>
    <dgm:cxn modelId="{C1EEBB75-5B67-4800-9679-D7930591F716}" srcId="{C76029AA-E472-481F-A452-DE0058482CF3}" destId="{DFD91A7B-4800-436D-AAB2-ACDCE1663F5B}" srcOrd="0" destOrd="0" parTransId="{46BD8926-2CD3-4BCA-BDB8-91D61B6DF31E}" sibTransId="{2822F6ED-1BED-4B7D-96CA-707CFD4AB87B}"/>
    <dgm:cxn modelId="{4ECD45B3-CA51-4426-A826-425CAD61E2CB}" type="presOf" srcId="{C76029AA-E472-481F-A452-DE0058482CF3}" destId="{0B386E6B-EDB7-42F9-9A74-275864456B6F}" srcOrd="0" destOrd="0" presId="urn:microsoft.com/office/officeart/2011/layout/RadialPictureList"/>
    <dgm:cxn modelId="{73A6B8CF-6824-4A73-97F0-9D958908DE17}" type="presOf" srcId="{8BF73DF4-E08F-4EE7-AD9F-03DC2B3322C9}" destId="{6369E4D8-D927-4E50-8742-37E20693B471}" srcOrd="0" destOrd="0" presId="urn:microsoft.com/office/officeart/2011/layout/RadialPictureList"/>
    <dgm:cxn modelId="{EF7D1949-1634-4943-865B-27FBBA01EA4A}" type="presParOf" srcId="{6369E4D8-D927-4E50-8742-37E20693B471}" destId="{0B386E6B-EDB7-42F9-9A74-275864456B6F}" srcOrd="0" destOrd="0" presId="urn:microsoft.com/office/officeart/2011/layout/RadialPictureList"/>
    <dgm:cxn modelId="{B4C8D278-1F21-4771-AB03-8403EA76EADC}" type="presParOf" srcId="{6369E4D8-D927-4E50-8742-37E20693B471}" destId="{F01683B4-2148-42A3-868B-B395E6D31AF0}" srcOrd="1" destOrd="0" presId="urn:microsoft.com/office/officeart/2011/layout/RadialPictureList"/>
    <dgm:cxn modelId="{2539AF9F-15EF-4D20-A16F-1E17A287A009}" type="presParOf" srcId="{6369E4D8-D927-4E50-8742-37E20693B471}" destId="{B308F068-9F81-48CF-9013-EB8749A7E389}" srcOrd="2" destOrd="0" presId="urn:microsoft.com/office/officeart/2011/layout/RadialPictureList"/>
    <dgm:cxn modelId="{EA3088ED-D943-4D59-B1A5-A35152179EF8}" type="presParOf" srcId="{6369E4D8-D927-4E50-8742-37E20693B471}" destId="{C549FCB5-CD70-4CCE-9500-4E1579B6A18E}" srcOrd="3" destOrd="0" presId="urn:microsoft.com/office/officeart/2011/layout/RadialPictureList"/>
    <dgm:cxn modelId="{A473A880-5AEA-4F00-983F-310CDCA7985E}" type="presParOf" srcId="{6369E4D8-D927-4E50-8742-37E20693B471}" destId="{E10901E5-CFEC-4B9E-BF9A-CFD9B5F7AEC6}" srcOrd="4" destOrd="0" presId="urn:microsoft.com/office/officeart/2011/layout/RadialPictureList"/>
    <dgm:cxn modelId="{EA0C59A7-1E6F-4444-8DB3-23C8AE21E266}" type="presParOf" srcId="{E10901E5-CFEC-4B9E-BF9A-CFD9B5F7AEC6}" destId="{B43A8376-7826-4ADD-855E-38BADA729B50}" srcOrd="0" destOrd="0" presId="urn:microsoft.com/office/officeart/2011/layout/RadialPictureList"/>
    <dgm:cxn modelId="{E1CD4E8A-C41C-42C8-BA0A-5F298BEE0DCD}" type="presParOf" srcId="{6369E4D8-D927-4E50-8742-37E20693B471}" destId="{F191C795-5785-476E-81A3-3CAFDFEACFAD}" srcOrd="5" destOrd="0" presId="urn:microsoft.com/office/officeart/2011/layout/RadialPictureList"/>
    <dgm:cxn modelId="{E5971073-6CBA-47E8-A3A0-B5BFB535F2ED}" type="presParOf" srcId="{6369E4D8-D927-4E50-8742-37E20693B471}" destId="{0D748501-9579-4D75-978C-CFEBB20CEB85}" srcOrd="6" destOrd="0" presId="urn:microsoft.com/office/officeart/2011/layout/RadialPictureList"/>
    <dgm:cxn modelId="{99F2EA1B-4324-47A4-B2F6-3D5E98C99CC4}" type="presParOf" srcId="{0D748501-9579-4D75-978C-CFEBB20CEB85}" destId="{73A0C95C-A9AD-46C4-9894-94A3DB63FAE2}" srcOrd="0" destOrd="0" presId="urn:microsoft.com/office/officeart/2011/layout/RadialPictureList"/>
    <dgm:cxn modelId="{C3AC40A6-5994-47B9-9928-E106C75DAADA}" type="presParOf" srcId="{6369E4D8-D927-4E50-8742-37E20693B471}" destId="{9EFD0E4B-4F36-4ED3-BE3C-16A6739ECBCF}" srcOrd="7" destOrd="0" presId="urn:microsoft.com/office/officeart/2011/layout/RadialPictur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D8A4F3B-7265-4A2D-BFD0-04B4CFC8176C}"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352BCFD1-0954-460B-AE43-01B2831C52AD}">
      <dgm:prSet/>
      <dgm:spPr/>
      <dgm:t>
        <a:bodyPr/>
        <a:lstStyle/>
        <a:p>
          <a:r>
            <a:rPr lang="en-US" b="1" i="0" baseline="0"/>
            <a:t>HIGH PRICES</a:t>
          </a:r>
          <a:endParaRPr lang="en-US"/>
        </a:p>
      </dgm:t>
    </dgm:pt>
    <dgm:pt modelId="{B3259782-9FCA-4A58-A522-AE7AA562EBF7}" type="parTrans" cxnId="{E3D65931-60A2-4580-BD8F-EE0A147157FF}">
      <dgm:prSet/>
      <dgm:spPr/>
      <dgm:t>
        <a:bodyPr/>
        <a:lstStyle/>
        <a:p>
          <a:endParaRPr lang="en-US"/>
        </a:p>
      </dgm:t>
    </dgm:pt>
    <dgm:pt modelId="{0E66A702-0D6C-4DE9-AE84-A840AAB65A65}" type="sibTrans" cxnId="{E3D65931-60A2-4580-BD8F-EE0A147157FF}">
      <dgm:prSet/>
      <dgm:spPr/>
      <dgm:t>
        <a:bodyPr/>
        <a:lstStyle/>
        <a:p>
          <a:endParaRPr lang="en-US"/>
        </a:p>
      </dgm:t>
    </dgm:pt>
    <dgm:pt modelId="{59C5AF3E-E27E-4CC4-96BB-DCB3470D6DFF}">
      <dgm:prSet/>
      <dgm:spPr/>
      <dgm:t>
        <a:bodyPr/>
        <a:lstStyle/>
        <a:p>
          <a:r>
            <a:rPr lang="en-US" b="1" i="0" baseline="0"/>
            <a:t>DECEPTIVE PRACTICES</a:t>
          </a:r>
          <a:endParaRPr lang="en-US"/>
        </a:p>
      </dgm:t>
    </dgm:pt>
    <dgm:pt modelId="{175E7F1F-204B-481E-A64F-615668B1C5C2}" type="parTrans" cxnId="{C2CD8FAD-1138-4978-B970-12B945ADB45A}">
      <dgm:prSet/>
      <dgm:spPr/>
      <dgm:t>
        <a:bodyPr/>
        <a:lstStyle/>
        <a:p>
          <a:endParaRPr lang="en-US"/>
        </a:p>
      </dgm:t>
    </dgm:pt>
    <dgm:pt modelId="{C10D6C07-32C1-418B-9950-8DDDF23B79F0}" type="sibTrans" cxnId="{C2CD8FAD-1138-4978-B970-12B945ADB45A}">
      <dgm:prSet/>
      <dgm:spPr/>
      <dgm:t>
        <a:bodyPr/>
        <a:lstStyle/>
        <a:p>
          <a:endParaRPr lang="en-US"/>
        </a:p>
      </dgm:t>
    </dgm:pt>
    <dgm:pt modelId="{1E2E64C4-5B78-466C-9FC5-0FB669B301D6}">
      <dgm:prSet/>
      <dgm:spPr/>
      <dgm:t>
        <a:bodyPr/>
        <a:lstStyle/>
        <a:p>
          <a:r>
            <a:rPr lang="en-US" b="1"/>
            <a:t>HIGH-PRESSURE SELLING</a:t>
          </a:r>
          <a:endParaRPr lang="en-US"/>
        </a:p>
      </dgm:t>
    </dgm:pt>
    <dgm:pt modelId="{D4ADF726-947B-4250-B176-DA1E7EC344B8}" type="parTrans" cxnId="{97536CBA-9DDF-497C-A848-F23A809C661B}">
      <dgm:prSet/>
      <dgm:spPr/>
      <dgm:t>
        <a:bodyPr/>
        <a:lstStyle/>
        <a:p>
          <a:endParaRPr lang="en-US"/>
        </a:p>
      </dgm:t>
    </dgm:pt>
    <dgm:pt modelId="{7A893578-1903-4CD2-AE12-CB4D66318325}" type="sibTrans" cxnId="{97536CBA-9DDF-497C-A848-F23A809C661B}">
      <dgm:prSet/>
      <dgm:spPr/>
      <dgm:t>
        <a:bodyPr/>
        <a:lstStyle/>
        <a:p>
          <a:endParaRPr lang="en-US"/>
        </a:p>
      </dgm:t>
    </dgm:pt>
    <dgm:pt modelId="{8087EBC4-BEF0-40A7-9DC7-79A3C888FD97}">
      <dgm:prSet/>
      <dgm:spPr/>
      <dgm:t>
        <a:bodyPr/>
        <a:lstStyle/>
        <a:p>
          <a:r>
            <a:rPr lang="en-US" b="1"/>
            <a:t>SHODDY, HARMFUL, OR UNSAFE PRODUCTS</a:t>
          </a:r>
          <a:endParaRPr lang="en-US"/>
        </a:p>
      </dgm:t>
    </dgm:pt>
    <dgm:pt modelId="{E1E0A0D2-CA26-436D-8072-CAC8AAA875C7}" type="parTrans" cxnId="{2344604D-A694-4112-8062-6E512A028FD4}">
      <dgm:prSet/>
      <dgm:spPr/>
      <dgm:t>
        <a:bodyPr/>
        <a:lstStyle/>
        <a:p>
          <a:endParaRPr lang="en-US"/>
        </a:p>
      </dgm:t>
    </dgm:pt>
    <dgm:pt modelId="{FB3834F2-E366-486B-B3D8-E1D1293D7FEA}" type="sibTrans" cxnId="{2344604D-A694-4112-8062-6E512A028FD4}">
      <dgm:prSet/>
      <dgm:spPr/>
      <dgm:t>
        <a:bodyPr/>
        <a:lstStyle/>
        <a:p>
          <a:endParaRPr lang="en-US"/>
        </a:p>
      </dgm:t>
    </dgm:pt>
    <dgm:pt modelId="{97FDDB1E-3FEE-419D-969E-07F6AAE8C2A7}">
      <dgm:prSet/>
      <dgm:spPr/>
      <dgm:t>
        <a:bodyPr/>
        <a:lstStyle/>
        <a:p>
          <a:r>
            <a:rPr lang="en-US" b="1"/>
            <a:t>PLANNED OBSOLESCENCE</a:t>
          </a:r>
          <a:endParaRPr lang="en-US"/>
        </a:p>
      </dgm:t>
    </dgm:pt>
    <dgm:pt modelId="{DD1F25B4-83CB-49E8-BE24-6A0FDB4242FB}" type="parTrans" cxnId="{004CA0DC-BA2F-425F-8F03-19A083D2F61C}">
      <dgm:prSet/>
      <dgm:spPr/>
      <dgm:t>
        <a:bodyPr/>
        <a:lstStyle/>
        <a:p>
          <a:endParaRPr lang="en-US"/>
        </a:p>
      </dgm:t>
    </dgm:pt>
    <dgm:pt modelId="{28E65417-5B34-4D7B-A422-F177369ECEAF}" type="sibTrans" cxnId="{004CA0DC-BA2F-425F-8F03-19A083D2F61C}">
      <dgm:prSet/>
      <dgm:spPr/>
      <dgm:t>
        <a:bodyPr/>
        <a:lstStyle/>
        <a:p>
          <a:endParaRPr lang="en-US"/>
        </a:p>
      </dgm:t>
    </dgm:pt>
    <dgm:pt modelId="{81721057-A811-4480-A17A-3D1492ADF38F}">
      <dgm:prSet/>
      <dgm:spPr/>
      <dgm:t>
        <a:bodyPr/>
        <a:lstStyle/>
        <a:p>
          <a:r>
            <a:rPr lang="en-US" b="1"/>
            <a:t>POOR SERVICE TO DISADVANTAGED CONSUMERS</a:t>
          </a:r>
          <a:endParaRPr lang="en-US"/>
        </a:p>
      </dgm:t>
    </dgm:pt>
    <dgm:pt modelId="{51DFC84E-3B72-4F0B-87F6-974BDDF99C62}" type="parTrans" cxnId="{4E357049-7C66-4016-B91C-E2993A837BC5}">
      <dgm:prSet/>
      <dgm:spPr/>
      <dgm:t>
        <a:bodyPr/>
        <a:lstStyle/>
        <a:p>
          <a:endParaRPr lang="en-US"/>
        </a:p>
      </dgm:t>
    </dgm:pt>
    <dgm:pt modelId="{AC223F52-9FF3-4D2A-B325-4EF7808069AE}" type="sibTrans" cxnId="{4E357049-7C66-4016-B91C-E2993A837BC5}">
      <dgm:prSet/>
      <dgm:spPr/>
      <dgm:t>
        <a:bodyPr/>
        <a:lstStyle/>
        <a:p>
          <a:endParaRPr lang="en-US"/>
        </a:p>
      </dgm:t>
    </dgm:pt>
    <dgm:pt modelId="{155962F2-A22E-4700-9632-F8A74934E29A}" type="pres">
      <dgm:prSet presAssocID="{0D8A4F3B-7265-4A2D-BFD0-04B4CFC8176C}" presName="linear" presStyleCnt="0">
        <dgm:presLayoutVars>
          <dgm:animLvl val="lvl"/>
          <dgm:resizeHandles val="exact"/>
        </dgm:presLayoutVars>
      </dgm:prSet>
      <dgm:spPr/>
    </dgm:pt>
    <dgm:pt modelId="{FE5B09BE-663F-4B1D-9CD6-1A7E8057239E}" type="pres">
      <dgm:prSet presAssocID="{352BCFD1-0954-460B-AE43-01B2831C52AD}" presName="parentText" presStyleLbl="node1" presStyleIdx="0" presStyleCnt="6">
        <dgm:presLayoutVars>
          <dgm:chMax val="0"/>
          <dgm:bulletEnabled val="1"/>
        </dgm:presLayoutVars>
      </dgm:prSet>
      <dgm:spPr/>
    </dgm:pt>
    <dgm:pt modelId="{3712314F-9DFC-4C3A-A791-CE046BFD3696}" type="pres">
      <dgm:prSet presAssocID="{0E66A702-0D6C-4DE9-AE84-A840AAB65A65}" presName="spacer" presStyleCnt="0"/>
      <dgm:spPr/>
    </dgm:pt>
    <dgm:pt modelId="{AC2EA382-5628-45C2-A2D1-F01B5E34475B}" type="pres">
      <dgm:prSet presAssocID="{59C5AF3E-E27E-4CC4-96BB-DCB3470D6DFF}" presName="parentText" presStyleLbl="node1" presStyleIdx="1" presStyleCnt="6">
        <dgm:presLayoutVars>
          <dgm:chMax val="0"/>
          <dgm:bulletEnabled val="1"/>
        </dgm:presLayoutVars>
      </dgm:prSet>
      <dgm:spPr/>
    </dgm:pt>
    <dgm:pt modelId="{BA5D448F-BF0C-4FAC-BB01-7E57D2AC1EA0}" type="pres">
      <dgm:prSet presAssocID="{C10D6C07-32C1-418B-9950-8DDDF23B79F0}" presName="spacer" presStyleCnt="0"/>
      <dgm:spPr/>
    </dgm:pt>
    <dgm:pt modelId="{3140395E-3B94-4A7B-8461-A7ABF2F9F1FF}" type="pres">
      <dgm:prSet presAssocID="{1E2E64C4-5B78-466C-9FC5-0FB669B301D6}" presName="parentText" presStyleLbl="node1" presStyleIdx="2" presStyleCnt="6">
        <dgm:presLayoutVars>
          <dgm:chMax val="0"/>
          <dgm:bulletEnabled val="1"/>
        </dgm:presLayoutVars>
      </dgm:prSet>
      <dgm:spPr/>
    </dgm:pt>
    <dgm:pt modelId="{F777F422-1F5C-44B5-86A5-EE23BD5D85E7}" type="pres">
      <dgm:prSet presAssocID="{7A893578-1903-4CD2-AE12-CB4D66318325}" presName="spacer" presStyleCnt="0"/>
      <dgm:spPr/>
    </dgm:pt>
    <dgm:pt modelId="{850B1DFF-02A7-4204-8107-CBEEA1EEFEB1}" type="pres">
      <dgm:prSet presAssocID="{8087EBC4-BEF0-40A7-9DC7-79A3C888FD97}" presName="parentText" presStyleLbl="node1" presStyleIdx="3" presStyleCnt="6">
        <dgm:presLayoutVars>
          <dgm:chMax val="0"/>
          <dgm:bulletEnabled val="1"/>
        </dgm:presLayoutVars>
      </dgm:prSet>
      <dgm:spPr/>
    </dgm:pt>
    <dgm:pt modelId="{5C239141-DEAD-46EB-B10C-B827703970A7}" type="pres">
      <dgm:prSet presAssocID="{FB3834F2-E366-486B-B3D8-E1D1293D7FEA}" presName="spacer" presStyleCnt="0"/>
      <dgm:spPr/>
    </dgm:pt>
    <dgm:pt modelId="{D8F90FF9-413F-498F-A54F-11406AFF6556}" type="pres">
      <dgm:prSet presAssocID="{97FDDB1E-3FEE-419D-969E-07F6AAE8C2A7}" presName="parentText" presStyleLbl="node1" presStyleIdx="4" presStyleCnt="6">
        <dgm:presLayoutVars>
          <dgm:chMax val="0"/>
          <dgm:bulletEnabled val="1"/>
        </dgm:presLayoutVars>
      </dgm:prSet>
      <dgm:spPr/>
    </dgm:pt>
    <dgm:pt modelId="{6055E952-14FD-4EBC-B495-C5A4771A39BA}" type="pres">
      <dgm:prSet presAssocID="{28E65417-5B34-4D7B-A422-F177369ECEAF}" presName="spacer" presStyleCnt="0"/>
      <dgm:spPr/>
    </dgm:pt>
    <dgm:pt modelId="{6D6EB957-7C56-4368-9242-D48DA5B91B20}" type="pres">
      <dgm:prSet presAssocID="{81721057-A811-4480-A17A-3D1492ADF38F}" presName="parentText" presStyleLbl="node1" presStyleIdx="5" presStyleCnt="6">
        <dgm:presLayoutVars>
          <dgm:chMax val="0"/>
          <dgm:bulletEnabled val="1"/>
        </dgm:presLayoutVars>
      </dgm:prSet>
      <dgm:spPr/>
    </dgm:pt>
  </dgm:ptLst>
  <dgm:cxnLst>
    <dgm:cxn modelId="{E3D65931-60A2-4580-BD8F-EE0A147157FF}" srcId="{0D8A4F3B-7265-4A2D-BFD0-04B4CFC8176C}" destId="{352BCFD1-0954-460B-AE43-01B2831C52AD}" srcOrd="0" destOrd="0" parTransId="{B3259782-9FCA-4A58-A522-AE7AA562EBF7}" sibTransId="{0E66A702-0D6C-4DE9-AE84-A840AAB65A65}"/>
    <dgm:cxn modelId="{4E357049-7C66-4016-B91C-E2993A837BC5}" srcId="{0D8A4F3B-7265-4A2D-BFD0-04B4CFC8176C}" destId="{81721057-A811-4480-A17A-3D1492ADF38F}" srcOrd="5" destOrd="0" parTransId="{51DFC84E-3B72-4F0B-87F6-974BDDF99C62}" sibTransId="{AC223F52-9FF3-4D2A-B325-4EF7808069AE}"/>
    <dgm:cxn modelId="{2344604D-A694-4112-8062-6E512A028FD4}" srcId="{0D8A4F3B-7265-4A2D-BFD0-04B4CFC8176C}" destId="{8087EBC4-BEF0-40A7-9DC7-79A3C888FD97}" srcOrd="3" destOrd="0" parTransId="{E1E0A0D2-CA26-436D-8072-CAC8AAA875C7}" sibTransId="{FB3834F2-E366-486B-B3D8-E1D1293D7FEA}"/>
    <dgm:cxn modelId="{8C0AD56D-9894-46ED-A858-A8890260EDFC}" type="presOf" srcId="{8087EBC4-BEF0-40A7-9DC7-79A3C888FD97}" destId="{850B1DFF-02A7-4204-8107-CBEEA1EEFEB1}" srcOrd="0" destOrd="0" presId="urn:microsoft.com/office/officeart/2005/8/layout/vList2"/>
    <dgm:cxn modelId="{7D4C7C59-C35B-42B5-A519-BE2D02B9B62C}" type="presOf" srcId="{97FDDB1E-3FEE-419D-969E-07F6AAE8C2A7}" destId="{D8F90FF9-413F-498F-A54F-11406AFF6556}" srcOrd="0" destOrd="0" presId="urn:microsoft.com/office/officeart/2005/8/layout/vList2"/>
    <dgm:cxn modelId="{BA022B99-11C1-41C1-B2DB-DCF84F4CFCC9}" type="presOf" srcId="{352BCFD1-0954-460B-AE43-01B2831C52AD}" destId="{FE5B09BE-663F-4B1D-9CD6-1A7E8057239E}" srcOrd="0" destOrd="0" presId="urn:microsoft.com/office/officeart/2005/8/layout/vList2"/>
    <dgm:cxn modelId="{C2CD8FAD-1138-4978-B970-12B945ADB45A}" srcId="{0D8A4F3B-7265-4A2D-BFD0-04B4CFC8176C}" destId="{59C5AF3E-E27E-4CC4-96BB-DCB3470D6DFF}" srcOrd="1" destOrd="0" parTransId="{175E7F1F-204B-481E-A64F-615668B1C5C2}" sibTransId="{C10D6C07-32C1-418B-9950-8DDDF23B79F0}"/>
    <dgm:cxn modelId="{97536CBA-9DDF-497C-A848-F23A809C661B}" srcId="{0D8A4F3B-7265-4A2D-BFD0-04B4CFC8176C}" destId="{1E2E64C4-5B78-466C-9FC5-0FB669B301D6}" srcOrd="2" destOrd="0" parTransId="{D4ADF726-947B-4250-B176-DA1E7EC344B8}" sibTransId="{7A893578-1903-4CD2-AE12-CB4D66318325}"/>
    <dgm:cxn modelId="{FE67DAC7-D69A-4934-A16C-C3575CCB1E0B}" type="presOf" srcId="{0D8A4F3B-7265-4A2D-BFD0-04B4CFC8176C}" destId="{155962F2-A22E-4700-9632-F8A74934E29A}" srcOrd="0" destOrd="0" presId="urn:microsoft.com/office/officeart/2005/8/layout/vList2"/>
    <dgm:cxn modelId="{DCE57ECC-F795-4419-B1CE-6FB7A829A9E5}" type="presOf" srcId="{81721057-A811-4480-A17A-3D1492ADF38F}" destId="{6D6EB957-7C56-4368-9242-D48DA5B91B20}" srcOrd="0" destOrd="0" presId="urn:microsoft.com/office/officeart/2005/8/layout/vList2"/>
    <dgm:cxn modelId="{DC3002D4-EAA2-4FF4-8F13-BD9C296C85AA}" type="presOf" srcId="{1E2E64C4-5B78-466C-9FC5-0FB669B301D6}" destId="{3140395E-3B94-4A7B-8461-A7ABF2F9F1FF}" srcOrd="0" destOrd="0" presId="urn:microsoft.com/office/officeart/2005/8/layout/vList2"/>
    <dgm:cxn modelId="{0D2FACDA-DBDE-43C4-AEA1-E6F7EC68690C}" type="presOf" srcId="{59C5AF3E-E27E-4CC4-96BB-DCB3470D6DFF}" destId="{AC2EA382-5628-45C2-A2D1-F01B5E34475B}" srcOrd="0" destOrd="0" presId="urn:microsoft.com/office/officeart/2005/8/layout/vList2"/>
    <dgm:cxn modelId="{004CA0DC-BA2F-425F-8F03-19A083D2F61C}" srcId="{0D8A4F3B-7265-4A2D-BFD0-04B4CFC8176C}" destId="{97FDDB1E-3FEE-419D-969E-07F6AAE8C2A7}" srcOrd="4" destOrd="0" parTransId="{DD1F25B4-83CB-49E8-BE24-6A0FDB4242FB}" sibTransId="{28E65417-5B34-4D7B-A422-F177369ECEAF}"/>
    <dgm:cxn modelId="{CA8F486F-F6F3-439C-B717-D4173E2528F2}" type="presParOf" srcId="{155962F2-A22E-4700-9632-F8A74934E29A}" destId="{FE5B09BE-663F-4B1D-9CD6-1A7E8057239E}" srcOrd="0" destOrd="0" presId="urn:microsoft.com/office/officeart/2005/8/layout/vList2"/>
    <dgm:cxn modelId="{67676611-EC6D-4A95-9E16-3EFE126B09AD}" type="presParOf" srcId="{155962F2-A22E-4700-9632-F8A74934E29A}" destId="{3712314F-9DFC-4C3A-A791-CE046BFD3696}" srcOrd="1" destOrd="0" presId="urn:microsoft.com/office/officeart/2005/8/layout/vList2"/>
    <dgm:cxn modelId="{9B1CBDDC-0E22-4DCE-AFA4-5C27A09AD9B6}" type="presParOf" srcId="{155962F2-A22E-4700-9632-F8A74934E29A}" destId="{AC2EA382-5628-45C2-A2D1-F01B5E34475B}" srcOrd="2" destOrd="0" presId="urn:microsoft.com/office/officeart/2005/8/layout/vList2"/>
    <dgm:cxn modelId="{901F2E10-A240-4677-9C77-91296CAD89C0}" type="presParOf" srcId="{155962F2-A22E-4700-9632-F8A74934E29A}" destId="{BA5D448F-BF0C-4FAC-BB01-7E57D2AC1EA0}" srcOrd="3" destOrd="0" presId="urn:microsoft.com/office/officeart/2005/8/layout/vList2"/>
    <dgm:cxn modelId="{B40BCC8B-7914-441A-A862-BBF89679B7CF}" type="presParOf" srcId="{155962F2-A22E-4700-9632-F8A74934E29A}" destId="{3140395E-3B94-4A7B-8461-A7ABF2F9F1FF}" srcOrd="4" destOrd="0" presId="urn:microsoft.com/office/officeart/2005/8/layout/vList2"/>
    <dgm:cxn modelId="{72C29A67-4B4F-4466-9253-EB59C3B5779D}" type="presParOf" srcId="{155962F2-A22E-4700-9632-F8A74934E29A}" destId="{F777F422-1F5C-44B5-86A5-EE23BD5D85E7}" srcOrd="5" destOrd="0" presId="urn:microsoft.com/office/officeart/2005/8/layout/vList2"/>
    <dgm:cxn modelId="{9C020E49-AC4D-4495-993D-DACCD0EAE721}" type="presParOf" srcId="{155962F2-A22E-4700-9632-F8A74934E29A}" destId="{850B1DFF-02A7-4204-8107-CBEEA1EEFEB1}" srcOrd="6" destOrd="0" presId="urn:microsoft.com/office/officeart/2005/8/layout/vList2"/>
    <dgm:cxn modelId="{161BDA45-AF6B-4E11-AD45-70EDDBD23BD7}" type="presParOf" srcId="{155962F2-A22E-4700-9632-F8A74934E29A}" destId="{5C239141-DEAD-46EB-B10C-B827703970A7}" srcOrd="7" destOrd="0" presId="urn:microsoft.com/office/officeart/2005/8/layout/vList2"/>
    <dgm:cxn modelId="{151C5994-FC84-4CAF-B736-D43A36452AEB}" type="presParOf" srcId="{155962F2-A22E-4700-9632-F8A74934E29A}" destId="{D8F90FF9-413F-498F-A54F-11406AFF6556}" srcOrd="8" destOrd="0" presId="urn:microsoft.com/office/officeart/2005/8/layout/vList2"/>
    <dgm:cxn modelId="{CA5CECF9-D9E3-44FE-9A3D-408229495B2E}" type="presParOf" srcId="{155962F2-A22E-4700-9632-F8A74934E29A}" destId="{6055E952-14FD-4EBC-B495-C5A4771A39BA}" srcOrd="9" destOrd="0" presId="urn:microsoft.com/office/officeart/2005/8/layout/vList2"/>
    <dgm:cxn modelId="{1729CBF3-4BDA-42A8-9D86-1460E9ED18F8}" type="presParOf" srcId="{155962F2-A22E-4700-9632-F8A74934E29A}" destId="{6D6EB957-7C56-4368-9242-D48DA5B91B20}"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D8A4F3B-7265-4A2D-BFD0-04B4CFC8176C}"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352BCFD1-0954-460B-AE43-01B2831C52AD}">
      <dgm:prSet/>
      <dgm:spPr/>
      <dgm:t>
        <a:bodyPr/>
        <a:lstStyle/>
        <a:p>
          <a:r>
            <a:rPr lang="en-US" b="1" i="0" baseline="0" dirty="0"/>
            <a:t>False wants and too much materialism</a:t>
          </a:r>
          <a:endParaRPr lang="en-US" dirty="0"/>
        </a:p>
      </dgm:t>
    </dgm:pt>
    <dgm:pt modelId="{B3259782-9FCA-4A58-A522-AE7AA562EBF7}" type="parTrans" cxnId="{E3D65931-60A2-4580-BD8F-EE0A147157FF}">
      <dgm:prSet/>
      <dgm:spPr/>
      <dgm:t>
        <a:bodyPr/>
        <a:lstStyle/>
        <a:p>
          <a:endParaRPr lang="en-US"/>
        </a:p>
      </dgm:t>
    </dgm:pt>
    <dgm:pt modelId="{0E66A702-0D6C-4DE9-AE84-A840AAB65A65}" type="sibTrans" cxnId="{E3D65931-60A2-4580-BD8F-EE0A147157FF}">
      <dgm:prSet/>
      <dgm:spPr/>
      <dgm:t>
        <a:bodyPr/>
        <a:lstStyle/>
        <a:p>
          <a:endParaRPr lang="en-US"/>
        </a:p>
      </dgm:t>
    </dgm:pt>
    <dgm:pt modelId="{59C5AF3E-E27E-4CC4-96BB-DCB3470D6DFF}">
      <dgm:prSet/>
      <dgm:spPr/>
      <dgm:t>
        <a:bodyPr/>
        <a:lstStyle/>
        <a:p>
          <a:r>
            <a:rPr lang="en-US" b="1" i="0" baseline="0" dirty="0"/>
            <a:t>Too few social goods</a:t>
          </a:r>
          <a:endParaRPr lang="en-US" dirty="0"/>
        </a:p>
      </dgm:t>
    </dgm:pt>
    <dgm:pt modelId="{175E7F1F-204B-481E-A64F-615668B1C5C2}" type="parTrans" cxnId="{C2CD8FAD-1138-4978-B970-12B945ADB45A}">
      <dgm:prSet/>
      <dgm:spPr/>
      <dgm:t>
        <a:bodyPr/>
        <a:lstStyle/>
        <a:p>
          <a:endParaRPr lang="en-US"/>
        </a:p>
      </dgm:t>
    </dgm:pt>
    <dgm:pt modelId="{C10D6C07-32C1-418B-9950-8DDDF23B79F0}" type="sibTrans" cxnId="{C2CD8FAD-1138-4978-B970-12B945ADB45A}">
      <dgm:prSet/>
      <dgm:spPr/>
      <dgm:t>
        <a:bodyPr/>
        <a:lstStyle/>
        <a:p>
          <a:endParaRPr lang="en-US"/>
        </a:p>
      </dgm:t>
    </dgm:pt>
    <dgm:pt modelId="{1E2E64C4-5B78-466C-9FC5-0FB669B301D6}">
      <dgm:prSet/>
      <dgm:spPr/>
      <dgm:t>
        <a:bodyPr/>
        <a:lstStyle/>
        <a:p>
          <a:r>
            <a:rPr lang="en-US" b="1" dirty="0"/>
            <a:t>Cultural Pollution</a:t>
          </a:r>
          <a:endParaRPr lang="en-US" dirty="0"/>
        </a:p>
      </dgm:t>
    </dgm:pt>
    <dgm:pt modelId="{D4ADF726-947B-4250-B176-DA1E7EC344B8}" type="parTrans" cxnId="{97536CBA-9DDF-497C-A848-F23A809C661B}">
      <dgm:prSet/>
      <dgm:spPr/>
      <dgm:t>
        <a:bodyPr/>
        <a:lstStyle/>
        <a:p>
          <a:endParaRPr lang="en-US"/>
        </a:p>
      </dgm:t>
    </dgm:pt>
    <dgm:pt modelId="{7A893578-1903-4CD2-AE12-CB4D66318325}" type="sibTrans" cxnId="{97536CBA-9DDF-497C-A848-F23A809C661B}">
      <dgm:prSet/>
      <dgm:spPr/>
      <dgm:t>
        <a:bodyPr/>
        <a:lstStyle/>
        <a:p>
          <a:endParaRPr lang="en-US"/>
        </a:p>
      </dgm:t>
    </dgm:pt>
    <dgm:pt modelId="{E7885C40-C21F-47C4-9BB6-04D720AE64E7}" type="pres">
      <dgm:prSet presAssocID="{0D8A4F3B-7265-4A2D-BFD0-04B4CFC8176C}" presName="diagram" presStyleCnt="0">
        <dgm:presLayoutVars>
          <dgm:dir/>
          <dgm:resizeHandles val="exact"/>
        </dgm:presLayoutVars>
      </dgm:prSet>
      <dgm:spPr/>
    </dgm:pt>
    <dgm:pt modelId="{F67D3E40-BC66-4461-BD6F-F509DDA182FB}" type="pres">
      <dgm:prSet presAssocID="{352BCFD1-0954-460B-AE43-01B2831C52AD}" presName="node" presStyleLbl="node1" presStyleIdx="0" presStyleCnt="3">
        <dgm:presLayoutVars>
          <dgm:bulletEnabled val="1"/>
        </dgm:presLayoutVars>
      </dgm:prSet>
      <dgm:spPr/>
    </dgm:pt>
    <dgm:pt modelId="{3BE47BB3-574C-44F8-9E7C-AA57A444A351}" type="pres">
      <dgm:prSet presAssocID="{0E66A702-0D6C-4DE9-AE84-A840AAB65A65}" presName="sibTrans" presStyleCnt="0"/>
      <dgm:spPr/>
    </dgm:pt>
    <dgm:pt modelId="{E52BCD34-368D-452A-ADD1-64603F3F23B2}" type="pres">
      <dgm:prSet presAssocID="{59C5AF3E-E27E-4CC4-96BB-DCB3470D6DFF}" presName="node" presStyleLbl="node1" presStyleIdx="1" presStyleCnt="3">
        <dgm:presLayoutVars>
          <dgm:bulletEnabled val="1"/>
        </dgm:presLayoutVars>
      </dgm:prSet>
      <dgm:spPr/>
    </dgm:pt>
    <dgm:pt modelId="{BCE6F958-15C3-48B3-9255-BFDEBF9ED37B}" type="pres">
      <dgm:prSet presAssocID="{C10D6C07-32C1-418B-9950-8DDDF23B79F0}" presName="sibTrans" presStyleCnt="0"/>
      <dgm:spPr/>
    </dgm:pt>
    <dgm:pt modelId="{315F8818-2B73-489F-9BE2-F6BEFBAB098E}" type="pres">
      <dgm:prSet presAssocID="{1E2E64C4-5B78-466C-9FC5-0FB669B301D6}" presName="node" presStyleLbl="node1" presStyleIdx="2" presStyleCnt="3">
        <dgm:presLayoutVars>
          <dgm:bulletEnabled val="1"/>
        </dgm:presLayoutVars>
      </dgm:prSet>
      <dgm:spPr/>
    </dgm:pt>
  </dgm:ptLst>
  <dgm:cxnLst>
    <dgm:cxn modelId="{60EE870B-7D89-4065-BEE6-39B4453F18A8}" type="presOf" srcId="{0D8A4F3B-7265-4A2D-BFD0-04B4CFC8176C}" destId="{E7885C40-C21F-47C4-9BB6-04D720AE64E7}" srcOrd="0" destOrd="0" presId="urn:microsoft.com/office/officeart/2005/8/layout/default"/>
    <dgm:cxn modelId="{E3D65931-60A2-4580-BD8F-EE0A147157FF}" srcId="{0D8A4F3B-7265-4A2D-BFD0-04B4CFC8176C}" destId="{352BCFD1-0954-460B-AE43-01B2831C52AD}" srcOrd="0" destOrd="0" parTransId="{B3259782-9FCA-4A58-A522-AE7AA562EBF7}" sibTransId="{0E66A702-0D6C-4DE9-AE84-A840AAB65A65}"/>
    <dgm:cxn modelId="{23E776AC-D7BE-445D-8C25-5452F648CB13}" type="presOf" srcId="{1E2E64C4-5B78-466C-9FC5-0FB669B301D6}" destId="{315F8818-2B73-489F-9BE2-F6BEFBAB098E}" srcOrd="0" destOrd="0" presId="urn:microsoft.com/office/officeart/2005/8/layout/default"/>
    <dgm:cxn modelId="{C2CD8FAD-1138-4978-B970-12B945ADB45A}" srcId="{0D8A4F3B-7265-4A2D-BFD0-04B4CFC8176C}" destId="{59C5AF3E-E27E-4CC4-96BB-DCB3470D6DFF}" srcOrd="1" destOrd="0" parTransId="{175E7F1F-204B-481E-A64F-615668B1C5C2}" sibTransId="{C10D6C07-32C1-418B-9950-8DDDF23B79F0}"/>
    <dgm:cxn modelId="{97536CBA-9DDF-497C-A848-F23A809C661B}" srcId="{0D8A4F3B-7265-4A2D-BFD0-04B4CFC8176C}" destId="{1E2E64C4-5B78-466C-9FC5-0FB669B301D6}" srcOrd="2" destOrd="0" parTransId="{D4ADF726-947B-4250-B176-DA1E7EC344B8}" sibTransId="{7A893578-1903-4CD2-AE12-CB4D66318325}"/>
    <dgm:cxn modelId="{4E4EADD3-26F1-4E57-9DA3-F408AE731555}" type="presOf" srcId="{352BCFD1-0954-460B-AE43-01B2831C52AD}" destId="{F67D3E40-BC66-4461-BD6F-F509DDA182FB}" srcOrd="0" destOrd="0" presId="urn:microsoft.com/office/officeart/2005/8/layout/default"/>
    <dgm:cxn modelId="{0F3B80E2-FD93-4D95-A384-7A87233C2069}" type="presOf" srcId="{59C5AF3E-E27E-4CC4-96BB-DCB3470D6DFF}" destId="{E52BCD34-368D-452A-ADD1-64603F3F23B2}" srcOrd="0" destOrd="0" presId="urn:microsoft.com/office/officeart/2005/8/layout/default"/>
    <dgm:cxn modelId="{B08FB5C5-4C07-4799-B804-76C043BA294D}" type="presParOf" srcId="{E7885C40-C21F-47C4-9BB6-04D720AE64E7}" destId="{F67D3E40-BC66-4461-BD6F-F509DDA182FB}" srcOrd="0" destOrd="0" presId="urn:microsoft.com/office/officeart/2005/8/layout/default"/>
    <dgm:cxn modelId="{CCC08164-1BA7-49B5-940D-8ABCECE21053}" type="presParOf" srcId="{E7885C40-C21F-47C4-9BB6-04D720AE64E7}" destId="{3BE47BB3-574C-44F8-9E7C-AA57A444A351}" srcOrd="1" destOrd="0" presId="urn:microsoft.com/office/officeart/2005/8/layout/default"/>
    <dgm:cxn modelId="{B390AC95-1FCB-4FDE-AE07-152F0C43A4A8}" type="presParOf" srcId="{E7885C40-C21F-47C4-9BB6-04D720AE64E7}" destId="{E52BCD34-368D-452A-ADD1-64603F3F23B2}" srcOrd="2" destOrd="0" presId="urn:microsoft.com/office/officeart/2005/8/layout/default"/>
    <dgm:cxn modelId="{849CA9B9-5E5B-45B1-9B49-91ED1B2BADC6}" type="presParOf" srcId="{E7885C40-C21F-47C4-9BB6-04D720AE64E7}" destId="{BCE6F958-15C3-48B3-9255-BFDEBF9ED37B}" srcOrd="3" destOrd="0" presId="urn:microsoft.com/office/officeart/2005/8/layout/default"/>
    <dgm:cxn modelId="{4F0EB2C9-FFA4-4D04-B729-C87F171D7C34}" type="presParOf" srcId="{E7885C40-C21F-47C4-9BB6-04D720AE64E7}" destId="{315F8818-2B73-489F-9BE2-F6BEFBAB098E}" srcOrd="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92E4C47-AD3C-4D81-BECD-93E49B221B04}" type="doc">
      <dgm:prSet loTypeId="urn:diagrams.loki3.com/VaryingWidthList" loCatId="list" qsTypeId="urn:microsoft.com/office/officeart/2005/8/quickstyle/simple1" qsCatId="simple" csTypeId="urn:microsoft.com/office/officeart/2005/8/colors/colorful3" csCatId="colorful" phldr="1"/>
      <dgm:spPr/>
    </dgm:pt>
    <dgm:pt modelId="{25F4B448-CED5-4B5E-8190-498DE3775EFD}">
      <dgm:prSet phldrT="[Text]" custT="1"/>
      <dgm:spPr>
        <a:solidFill>
          <a:schemeClr val="bg1">
            <a:lumMod val="50000"/>
          </a:schemeClr>
        </a:solidFill>
      </dgm:spPr>
      <dgm:t>
        <a:bodyPr/>
        <a:lstStyle/>
        <a:p>
          <a:pPr algn="l"/>
          <a:r>
            <a:rPr lang="en-US" sz="3600" dirty="0"/>
            <a:t> Acquisitions of competitors</a:t>
          </a:r>
        </a:p>
      </dgm:t>
    </dgm:pt>
    <dgm:pt modelId="{08AE59EF-7516-4FBD-A133-DFF4268DD8FC}" type="parTrans" cxnId="{C1E336F7-62E5-4CD2-952C-3303E522262C}">
      <dgm:prSet/>
      <dgm:spPr/>
      <dgm:t>
        <a:bodyPr/>
        <a:lstStyle/>
        <a:p>
          <a:endParaRPr lang="en-US" sz="1400"/>
        </a:p>
      </dgm:t>
    </dgm:pt>
    <dgm:pt modelId="{0BCDA72F-2E17-4E68-90D6-F355C900C74F}" type="sibTrans" cxnId="{C1E336F7-62E5-4CD2-952C-3303E522262C}">
      <dgm:prSet/>
      <dgm:spPr/>
      <dgm:t>
        <a:bodyPr/>
        <a:lstStyle/>
        <a:p>
          <a:endParaRPr lang="en-US" sz="1400"/>
        </a:p>
      </dgm:t>
    </dgm:pt>
    <dgm:pt modelId="{4A0575A6-04C1-4858-B5D2-71212DE6BCB3}">
      <dgm:prSet phldrT="[Text]" custT="1"/>
      <dgm:spPr/>
      <dgm:t>
        <a:bodyPr/>
        <a:lstStyle/>
        <a:p>
          <a:pPr algn="l"/>
          <a:r>
            <a:rPr lang="en-US" sz="3600" dirty="0"/>
            <a:t>   Creating barriers to entry</a:t>
          </a:r>
        </a:p>
      </dgm:t>
    </dgm:pt>
    <dgm:pt modelId="{0C8D3D7F-20BD-4CEA-9640-B38E26FC8D5B}" type="parTrans" cxnId="{F796561D-95A5-4735-BC4D-9F51538E0AAF}">
      <dgm:prSet/>
      <dgm:spPr/>
      <dgm:t>
        <a:bodyPr/>
        <a:lstStyle/>
        <a:p>
          <a:endParaRPr lang="en-US" sz="1400"/>
        </a:p>
      </dgm:t>
    </dgm:pt>
    <dgm:pt modelId="{2513BDBE-84EA-4C72-911E-9EF579BCC529}" type="sibTrans" cxnId="{F796561D-95A5-4735-BC4D-9F51538E0AAF}">
      <dgm:prSet/>
      <dgm:spPr/>
      <dgm:t>
        <a:bodyPr/>
        <a:lstStyle/>
        <a:p>
          <a:endParaRPr lang="en-US" sz="1400"/>
        </a:p>
      </dgm:t>
    </dgm:pt>
    <dgm:pt modelId="{4ABD2284-73BF-426D-9663-4C8516D03C8A}">
      <dgm:prSet phldrT="[Text]" custT="1"/>
      <dgm:spPr/>
      <dgm:t>
        <a:bodyPr/>
        <a:lstStyle/>
        <a:p>
          <a:pPr algn="r"/>
          <a:r>
            <a:rPr lang="en-US" sz="3600" dirty="0"/>
            <a:t>Unfair competitive marketing practices</a:t>
          </a:r>
        </a:p>
      </dgm:t>
    </dgm:pt>
    <dgm:pt modelId="{8A2BDDC5-37D8-400C-B102-3F2D96F85CF3}" type="parTrans" cxnId="{064D5253-9B05-4B67-A45F-357383864AAA}">
      <dgm:prSet/>
      <dgm:spPr/>
      <dgm:t>
        <a:bodyPr/>
        <a:lstStyle/>
        <a:p>
          <a:endParaRPr lang="en-US" sz="1400"/>
        </a:p>
      </dgm:t>
    </dgm:pt>
    <dgm:pt modelId="{5080583F-F231-4FF3-A170-663D0B42A7DD}" type="sibTrans" cxnId="{064D5253-9B05-4B67-A45F-357383864AAA}">
      <dgm:prSet/>
      <dgm:spPr/>
      <dgm:t>
        <a:bodyPr/>
        <a:lstStyle/>
        <a:p>
          <a:endParaRPr lang="en-US" sz="1400"/>
        </a:p>
      </dgm:t>
    </dgm:pt>
    <dgm:pt modelId="{8E0ED4E4-FC53-4A23-92EE-58789959E748}" type="pres">
      <dgm:prSet presAssocID="{A92E4C47-AD3C-4D81-BECD-93E49B221B04}" presName="Name0" presStyleCnt="0">
        <dgm:presLayoutVars>
          <dgm:resizeHandles/>
        </dgm:presLayoutVars>
      </dgm:prSet>
      <dgm:spPr/>
    </dgm:pt>
    <dgm:pt modelId="{5152FF8A-7A40-4608-B9FC-88D520CE601A}" type="pres">
      <dgm:prSet presAssocID="{25F4B448-CED5-4B5E-8190-498DE3775EFD}" presName="text" presStyleLbl="node1" presStyleIdx="0" presStyleCnt="3" custScaleX="242724" custLinFactNeighborX="-16805" custLinFactNeighborY="-48364">
        <dgm:presLayoutVars>
          <dgm:bulletEnabled val="1"/>
        </dgm:presLayoutVars>
      </dgm:prSet>
      <dgm:spPr/>
    </dgm:pt>
    <dgm:pt modelId="{DDFDB15B-EFB0-46F4-B704-5B67255329A5}" type="pres">
      <dgm:prSet presAssocID="{0BCDA72F-2E17-4E68-90D6-F355C900C74F}" presName="space" presStyleCnt="0"/>
      <dgm:spPr/>
    </dgm:pt>
    <dgm:pt modelId="{9ADDE355-38F4-4D45-B772-88ED27C5AC68}" type="pres">
      <dgm:prSet presAssocID="{4A0575A6-04C1-4858-B5D2-71212DE6BCB3}" presName="text" presStyleLbl="node1" presStyleIdx="1" presStyleCnt="3" custScaleX="181543" custLinFactNeighborX="24055" custLinFactNeighborY="-25415">
        <dgm:presLayoutVars>
          <dgm:bulletEnabled val="1"/>
        </dgm:presLayoutVars>
      </dgm:prSet>
      <dgm:spPr/>
    </dgm:pt>
    <dgm:pt modelId="{FB72908E-5E8E-4DF6-93C1-AA931B5580F9}" type="pres">
      <dgm:prSet presAssocID="{2513BDBE-84EA-4C72-911E-9EF579BCC529}" presName="space" presStyleCnt="0"/>
      <dgm:spPr/>
    </dgm:pt>
    <dgm:pt modelId="{724769DB-AB63-468A-8616-1343A9A98A66}" type="pres">
      <dgm:prSet presAssocID="{4ABD2284-73BF-426D-9663-4C8516D03C8A}" presName="text" presStyleLbl="node1" presStyleIdx="2" presStyleCnt="3" custScaleX="169039" custLinFactNeighborX="-3994" custLinFactNeighborY="58368">
        <dgm:presLayoutVars>
          <dgm:bulletEnabled val="1"/>
        </dgm:presLayoutVars>
      </dgm:prSet>
      <dgm:spPr/>
    </dgm:pt>
  </dgm:ptLst>
  <dgm:cxnLst>
    <dgm:cxn modelId="{F796561D-95A5-4735-BC4D-9F51538E0AAF}" srcId="{A92E4C47-AD3C-4D81-BECD-93E49B221B04}" destId="{4A0575A6-04C1-4858-B5D2-71212DE6BCB3}" srcOrd="1" destOrd="0" parTransId="{0C8D3D7F-20BD-4CEA-9640-B38E26FC8D5B}" sibTransId="{2513BDBE-84EA-4C72-911E-9EF579BCC529}"/>
    <dgm:cxn modelId="{878FE544-8D33-4FF9-AE6F-1EF90224B930}" type="presOf" srcId="{4A0575A6-04C1-4858-B5D2-71212DE6BCB3}" destId="{9ADDE355-38F4-4D45-B772-88ED27C5AC68}" srcOrd="0" destOrd="0" presId="urn:diagrams.loki3.com/VaryingWidthList"/>
    <dgm:cxn modelId="{064D5253-9B05-4B67-A45F-357383864AAA}" srcId="{A92E4C47-AD3C-4D81-BECD-93E49B221B04}" destId="{4ABD2284-73BF-426D-9663-4C8516D03C8A}" srcOrd="2" destOrd="0" parTransId="{8A2BDDC5-37D8-400C-B102-3F2D96F85CF3}" sibTransId="{5080583F-F231-4FF3-A170-663D0B42A7DD}"/>
    <dgm:cxn modelId="{10507488-8B1C-44D9-9079-496BF9A62E62}" type="presOf" srcId="{4ABD2284-73BF-426D-9663-4C8516D03C8A}" destId="{724769DB-AB63-468A-8616-1343A9A98A66}" srcOrd="0" destOrd="0" presId="urn:diagrams.loki3.com/VaryingWidthList"/>
    <dgm:cxn modelId="{68A8E995-445D-41EC-AEC6-DE2A21F7BD0F}" type="presOf" srcId="{A92E4C47-AD3C-4D81-BECD-93E49B221B04}" destId="{8E0ED4E4-FC53-4A23-92EE-58789959E748}" srcOrd="0" destOrd="0" presId="urn:diagrams.loki3.com/VaryingWidthList"/>
    <dgm:cxn modelId="{77635DEB-0227-4C7A-9B8B-816C4C074F2F}" type="presOf" srcId="{25F4B448-CED5-4B5E-8190-498DE3775EFD}" destId="{5152FF8A-7A40-4608-B9FC-88D520CE601A}" srcOrd="0" destOrd="0" presId="urn:diagrams.loki3.com/VaryingWidthList"/>
    <dgm:cxn modelId="{C1E336F7-62E5-4CD2-952C-3303E522262C}" srcId="{A92E4C47-AD3C-4D81-BECD-93E49B221B04}" destId="{25F4B448-CED5-4B5E-8190-498DE3775EFD}" srcOrd="0" destOrd="0" parTransId="{08AE59EF-7516-4FBD-A133-DFF4268DD8FC}" sibTransId="{0BCDA72F-2E17-4E68-90D6-F355C900C74F}"/>
    <dgm:cxn modelId="{8F688EA4-78D0-4275-A4CC-CB51465EA37F}" type="presParOf" srcId="{8E0ED4E4-FC53-4A23-92EE-58789959E748}" destId="{5152FF8A-7A40-4608-B9FC-88D520CE601A}" srcOrd="0" destOrd="0" presId="urn:diagrams.loki3.com/VaryingWidthList"/>
    <dgm:cxn modelId="{6A413E83-C9AE-4B4B-80A4-30E494D2F8A8}" type="presParOf" srcId="{8E0ED4E4-FC53-4A23-92EE-58789959E748}" destId="{DDFDB15B-EFB0-46F4-B704-5B67255329A5}" srcOrd="1" destOrd="0" presId="urn:diagrams.loki3.com/VaryingWidthList"/>
    <dgm:cxn modelId="{43CEB3A3-FBAF-4D07-B9FF-4FC9CE289A19}" type="presParOf" srcId="{8E0ED4E4-FC53-4A23-92EE-58789959E748}" destId="{9ADDE355-38F4-4D45-B772-88ED27C5AC68}" srcOrd="2" destOrd="0" presId="urn:diagrams.loki3.com/VaryingWidthList"/>
    <dgm:cxn modelId="{7C8B2B0A-D9E2-4A93-B800-97B636285AB8}" type="presParOf" srcId="{8E0ED4E4-FC53-4A23-92EE-58789959E748}" destId="{FB72908E-5E8E-4DF6-93C1-AA931B5580F9}" srcOrd="3" destOrd="0" presId="urn:diagrams.loki3.com/VaryingWidthList"/>
    <dgm:cxn modelId="{FDFA46E3-38AE-4D5F-9FE6-FFAF558745D6}" type="presParOf" srcId="{8E0ED4E4-FC53-4A23-92EE-58789959E748}" destId="{724769DB-AB63-468A-8616-1343A9A98A66}" srcOrd="4" destOrd="0" presId="urn:diagrams.loki3.com/VaryingWidth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BCA4393-7254-4D02-A179-54343BA34F30}" type="doc">
      <dgm:prSet loTypeId="urn:microsoft.com/office/officeart/2005/8/layout/orgChart1" loCatId="hierarchy" qsTypeId="urn:microsoft.com/office/officeart/2005/8/quickstyle/simple1" qsCatId="simple" csTypeId="urn:microsoft.com/office/officeart/2005/8/colors/colorful3" csCatId="colorful" phldr="1"/>
      <dgm:spPr/>
      <dgm:t>
        <a:bodyPr/>
        <a:lstStyle/>
        <a:p>
          <a:endParaRPr lang="en-US"/>
        </a:p>
      </dgm:t>
    </dgm:pt>
    <dgm:pt modelId="{3548E155-8F32-471E-86DB-1FBAEDDCD1B0}">
      <dgm:prSet phldrT="[Text]"/>
      <dgm:spPr/>
      <dgm:t>
        <a:bodyPr/>
        <a:lstStyle/>
        <a:p>
          <a:r>
            <a:rPr lang="en-US" b="1" dirty="0"/>
            <a:t>Two major</a:t>
          </a:r>
        </a:p>
        <a:p>
          <a:r>
            <a:rPr lang="en-US" b="1" dirty="0"/>
            <a:t>movements</a:t>
          </a:r>
        </a:p>
      </dgm:t>
    </dgm:pt>
    <dgm:pt modelId="{4396D173-1499-4A92-98BD-034CDCED3E85}" type="parTrans" cxnId="{FA075959-2CCD-400D-A055-4A66383EAA06}">
      <dgm:prSet/>
      <dgm:spPr/>
      <dgm:t>
        <a:bodyPr/>
        <a:lstStyle/>
        <a:p>
          <a:endParaRPr lang="en-US" b="1"/>
        </a:p>
      </dgm:t>
    </dgm:pt>
    <dgm:pt modelId="{A3727693-2204-445A-92FF-BFE2F471F696}" type="sibTrans" cxnId="{FA075959-2CCD-400D-A055-4A66383EAA06}">
      <dgm:prSet/>
      <dgm:spPr/>
      <dgm:t>
        <a:bodyPr/>
        <a:lstStyle/>
        <a:p>
          <a:endParaRPr lang="en-US" b="1"/>
        </a:p>
      </dgm:t>
    </dgm:pt>
    <dgm:pt modelId="{E243D37F-DE35-4974-AB7C-31549767DB41}">
      <dgm:prSet phldrT="[Text]"/>
      <dgm:spPr/>
      <dgm:t>
        <a:bodyPr/>
        <a:lstStyle/>
        <a:p>
          <a:r>
            <a:rPr lang="en-US" b="1" dirty="0"/>
            <a:t>Environmentalism</a:t>
          </a:r>
        </a:p>
      </dgm:t>
    </dgm:pt>
    <dgm:pt modelId="{BD9105E0-E4E6-4790-8D49-EE4E78E979D8}" type="parTrans" cxnId="{C9B22A73-8290-48AB-AB82-A109A09BE6AC}">
      <dgm:prSet/>
      <dgm:spPr/>
      <dgm:t>
        <a:bodyPr/>
        <a:lstStyle/>
        <a:p>
          <a:endParaRPr lang="en-US" b="1"/>
        </a:p>
      </dgm:t>
    </dgm:pt>
    <dgm:pt modelId="{5DEEE4D4-A182-4A8B-834D-93F1A6CB204C}" type="sibTrans" cxnId="{C9B22A73-8290-48AB-AB82-A109A09BE6AC}">
      <dgm:prSet/>
      <dgm:spPr/>
      <dgm:t>
        <a:bodyPr/>
        <a:lstStyle/>
        <a:p>
          <a:endParaRPr lang="en-US" b="1"/>
        </a:p>
      </dgm:t>
    </dgm:pt>
    <dgm:pt modelId="{E35E6468-6B63-444B-85EA-E2533569A853}">
      <dgm:prSet/>
      <dgm:spPr/>
      <dgm:t>
        <a:bodyPr/>
        <a:lstStyle/>
        <a:p>
          <a:r>
            <a:rPr lang="en-US" b="1" dirty="0"/>
            <a:t>Consumerism</a:t>
          </a:r>
        </a:p>
      </dgm:t>
    </dgm:pt>
    <dgm:pt modelId="{BC9FCFC7-56E3-4272-8880-5874383CE69C}" type="parTrans" cxnId="{0133339B-4ED0-46CF-8CEC-853A0BDFA769}">
      <dgm:prSet/>
      <dgm:spPr/>
      <dgm:t>
        <a:bodyPr/>
        <a:lstStyle/>
        <a:p>
          <a:endParaRPr lang="en-US" b="1"/>
        </a:p>
      </dgm:t>
    </dgm:pt>
    <dgm:pt modelId="{3A5FFFA4-CEF6-4811-B63E-E2FE71A1D98E}" type="sibTrans" cxnId="{0133339B-4ED0-46CF-8CEC-853A0BDFA769}">
      <dgm:prSet/>
      <dgm:spPr/>
      <dgm:t>
        <a:bodyPr/>
        <a:lstStyle/>
        <a:p>
          <a:endParaRPr lang="en-US" b="1"/>
        </a:p>
      </dgm:t>
    </dgm:pt>
    <dgm:pt modelId="{981343AC-FD9A-4F34-B31C-F262ED422682}" type="pres">
      <dgm:prSet presAssocID="{3BCA4393-7254-4D02-A179-54343BA34F30}" presName="hierChild1" presStyleCnt="0">
        <dgm:presLayoutVars>
          <dgm:orgChart val="1"/>
          <dgm:chPref val="1"/>
          <dgm:dir/>
          <dgm:animOne val="branch"/>
          <dgm:animLvl val="lvl"/>
          <dgm:resizeHandles/>
        </dgm:presLayoutVars>
      </dgm:prSet>
      <dgm:spPr/>
    </dgm:pt>
    <dgm:pt modelId="{10640C9C-7BDA-4538-AA22-334F9684AC2D}" type="pres">
      <dgm:prSet presAssocID="{3548E155-8F32-471E-86DB-1FBAEDDCD1B0}" presName="hierRoot1" presStyleCnt="0">
        <dgm:presLayoutVars>
          <dgm:hierBranch val="init"/>
        </dgm:presLayoutVars>
      </dgm:prSet>
      <dgm:spPr/>
    </dgm:pt>
    <dgm:pt modelId="{05AA422D-7CE7-4231-9E22-DCBD4FF47E00}" type="pres">
      <dgm:prSet presAssocID="{3548E155-8F32-471E-86DB-1FBAEDDCD1B0}" presName="rootComposite1" presStyleCnt="0"/>
      <dgm:spPr/>
    </dgm:pt>
    <dgm:pt modelId="{198CF5DF-0A3E-4382-9BE5-3B84FF030CA7}" type="pres">
      <dgm:prSet presAssocID="{3548E155-8F32-471E-86DB-1FBAEDDCD1B0}" presName="rootText1" presStyleLbl="node0" presStyleIdx="0" presStyleCnt="1">
        <dgm:presLayoutVars>
          <dgm:chPref val="3"/>
        </dgm:presLayoutVars>
      </dgm:prSet>
      <dgm:spPr/>
    </dgm:pt>
    <dgm:pt modelId="{3DC299EE-AB41-4B97-91F9-5FF0BC243E5A}" type="pres">
      <dgm:prSet presAssocID="{3548E155-8F32-471E-86DB-1FBAEDDCD1B0}" presName="rootConnector1" presStyleLbl="node1" presStyleIdx="0" presStyleCnt="0"/>
      <dgm:spPr/>
    </dgm:pt>
    <dgm:pt modelId="{8F54E9AB-F318-42BC-A935-C8B37AA1FE34}" type="pres">
      <dgm:prSet presAssocID="{3548E155-8F32-471E-86DB-1FBAEDDCD1B0}" presName="hierChild2" presStyleCnt="0"/>
      <dgm:spPr/>
    </dgm:pt>
    <dgm:pt modelId="{8AB1B8BD-0B5D-49D9-BC10-C5F325971A2A}" type="pres">
      <dgm:prSet presAssocID="{BC9FCFC7-56E3-4272-8880-5874383CE69C}" presName="Name37" presStyleLbl="parChTrans1D2" presStyleIdx="0" presStyleCnt="2"/>
      <dgm:spPr/>
    </dgm:pt>
    <dgm:pt modelId="{860E0FA0-ECE1-4536-A366-434575A2650C}" type="pres">
      <dgm:prSet presAssocID="{E35E6468-6B63-444B-85EA-E2533569A853}" presName="hierRoot2" presStyleCnt="0">
        <dgm:presLayoutVars>
          <dgm:hierBranch val="init"/>
        </dgm:presLayoutVars>
      </dgm:prSet>
      <dgm:spPr/>
    </dgm:pt>
    <dgm:pt modelId="{8739D377-8C76-4251-B451-BB99F9A24566}" type="pres">
      <dgm:prSet presAssocID="{E35E6468-6B63-444B-85EA-E2533569A853}" presName="rootComposite" presStyleCnt="0"/>
      <dgm:spPr/>
    </dgm:pt>
    <dgm:pt modelId="{B0636413-B984-497C-8EB9-ECCAEB7DD8ED}" type="pres">
      <dgm:prSet presAssocID="{E35E6468-6B63-444B-85EA-E2533569A853}" presName="rootText" presStyleLbl="node2" presStyleIdx="0" presStyleCnt="2">
        <dgm:presLayoutVars>
          <dgm:chPref val="3"/>
        </dgm:presLayoutVars>
      </dgm:prSet>
      <dgm:spPr/>
    </dgm:pt>
    <dgm:pt modelId="{07FCBBAF-07E5-4C48-A514-5EEA0BEEC268}" type="pres">
      <dgm:prSet presAssocID="{E35E6468-6B63-444B-85EA-E2533569A853}" presName="rootConnector" presStyleLbl="node2" presStyleIdx="0" presStyleCnt="2"/>
      <dgm:spPr/>
    </dgm:pt>
    <dgm:pt modelId="{B580E66B-D08C-43E2-9240-5B16DBF63D25}" type="pres">
      <dgm:prSet presAssocID="{E35E6468-6B63-444B-85EA-E2533569A853}" presName="hierChild4" presStyleCnt="0"/>
      <dgm:spPr/>
    </dgm:pt>
    <dgm:pt modelId="{4E409785-2C7D-47FB-8EF9-F025D751DBBD}" type="pres">
      <dgm:prSet presAssocID="{E35E6468-6B63-444B-85EA-E2533569A853}" presName="hierChild5" presStyleCnt="0"/>
      <dgm:spPr/>
    </dgm:pt>
    <dgm:pt modelId="{CA8B73FD-A520-4D45-BBAE-247EC471F1BF}" type="pres">
      <dgm:prSet presAssocID="{BD9105E0-E4E6-4790-8D49-EE4E78E979D8}" presName="Name37" presStyleLbl="parChTrans1D2" presStyleIdx="1" presStyleCnt="2"/>
      <dgm:spPr/>
    </dgm:pt>
    <dgm:pt modelId="{A4A8C555-89F6-4870-A074-0B42FB454217}" type="pres">
      <dgm:prSet presAssocID="{E243D37F-DE35-4974-AB7C-31549767DB41}" presName="hierRoot2" presStyleCnt="0">
        <dgm:presLayoutVars>
          <dgm:hierBranch val="init"/>
        </dgm:presLayoutVars>
      </dgm:prSet>
      <dgm:spPr/>
    </dgm:pt>
    <dgm:pt modelId="{D1B216A3-EF01-4840-9B0F-30A1DC6F0810}" type="pres">
      <dgm:prSet presAssocID="{E243D37F-DE35-4974-AB7C-31549767DB41}" presName="rootComposite" presStyleCnt="0"/>
      <dgm:spPr/>
    </dgm:pt>
    <dgm:pt modelId="{E446EF72-9366-4C00-A7CD-A66CD567B575}" type="pres">
      <dgm:prSet presAssocID="{E243D37F-DE35-4974-AB7C-31549767DB41}" presName="rootText" presStyleLbl="node2" presStyleIdx="1" presStyleCnt="2">
        <dgm:presLayoutVars>
          <dgm:chPref val="3"/>
        </dgm:presLayoutVars>
      </dgm:prSet>
      <dgm:spPr/>
    </dgm:pt>
    <dgm:pt modelId="{C430E2AC-D231-4CAF-A125-BE3D21D341B1}" type="pres">
      <dgm:prSet presAssocID="{E243D37F-DE35-4974-AB7C-31549767DB41}" presName="rootConnector" presStyleLbl="node2" presStyleIdx="1" presStyleCnt="2"/>
      <dgm:spPr/>
    </dgm:pt>
    <dgm:pt modelId="{C831929D-B4C6-431C-8099-35DC645A3067}" type="pres">
      <dgm:prSet presAssocID="{E243D37F-DE35-4974-AB7C-31549767DB41}" presName="hierChild4" presStyleCnt="0"/>
      <dgm:spPr/>
    </dgm:pt>
    <dgm:pt modelId="{D49700F9-2485-4DBC-BE1E-45F2B9C57FF0}" type="pres">
      <dgm:prSet presAssocID="{E243D37F-DE35-4974-AB7C-31549767DB41}" presName="hierChild5" presStyleCnt="0"/>
      <dgm:spPr/>
    </dgm:pt>
    <dgm:pt modelId="{CCF79CFC-2BCF-4449-A8B6-5F53704B9902}" type="pres">
      <dgm:prSet presAssocID="{3548E155-8F32-471E-86DB-1FBAEDDCD1B0}" presName="hierChild3" presStyleCnt="0"/>
      <dgm:spPr/>
    </dgm:pt>
  </dgm:ptLst>
  <dgm:cxnLst>
    <dgm:cxn modelId="{821DF322-70F5-4813-B7DD-595CD1928E5D}" type="presOf" srcId="{E243D37F-DE35-4974-AB7C-31549767DB41}" destId="{E446EF72-9366-4C00-A7CD-A66CD567B575}" srcOrd="0" destOrd="0" presId="urn:microsoft.com/office/officeart/2005/8/layout/orgChart1"/>
    <dgm:cxn modelId="{B5736233-E745-4ED6-B652-AAE27978EDFA}" type="presOf" srcId="{E35E6468-6B63-444B-85EA-E2533569A853}" destId="{B0636413-B984-497C-8EB9-ECCAEB7DD8ED}" srcOrd="0" destOrd="0" presId="urn:microsoft.com/office/officeart/2005/8/layout/orgChart1"/>
    <dgm:cxn modelId="{C9B22A73-8290-48AB-AB82-A109A09BE6AC}" srcId="{3548E155-8F32-471E-86DB-1FBAEDDCD1B0}" destId="{E243D37F-DE35-4974-AB7C-31549767DB41}" srcOrd="1" destOrd="0" parTransId="{BD9105E0-E4E6-4790-8D49-EE4E78E979D8}" sibTransId="{5DEEE4D4-A182-4A8B-834D-93F1A6CB204C}"/>
    <dgm:cxn modelId="{FA075959-2CCD-400D-A055-4A66383EAA06}" srcId="{3BCA4393-7254-4D02-A179-54343BA34F30}" destId="{3548E155-8F32-471E-86DB-1FBAEDDCD1B0}" srcOrd="0" destOrd="0" parTransId="{4396D173-1499-4A92-98BD-034CDCED3E85}" sibTransId="{A3727693-2204-445A-92FF-BFE2F471F696}"/>
    <dgm:cxn modelId="{41731681-7FD2-4CEE-8DF1-2BF52A5ACFD5}" type="presOf" srcId="{E35E6468-6B63-444B-85EA-E2533569A853}" destId="{07FCBBAF-07E5-4C48-A514-5EEA0BEEC268}" srcOrd="1" destOrd="0" presId="urn:microsoft.com/office/officeart/2005/8/layout/orgChart1"/>
    <dgm:cxn modelId="{58DD248B-5432-4D8E-BFA0-19C476D1CE60}" type="presOf" srcId="{BD9105E0-E4E6-4790-8D49-EE4E78E979D8}" destId="{CA8B73FD-A520-4D45-BBAE-247EC471F1BF}" srcOrd="0" destOrd="0" presId="urn:microsoft.com/office/officeart/2005/8/layout/orgChart1"/>
    <dgm:cxn modelId="{8CED3C9A-8866-4802-8FB0-D7DAE44114F8}" type="presOf" srcId="{BC9FCFC7-56E3-4272-8880-5874383CE69C}" destId="{8AB1B8BD-0B5D-49D9-BC10-C5F325971A2A}" srcOrd="0" destOrd="0" presId="urn:microsoft.com/office/officeart/2005/8/layout/orgChart1"/>
    <dgm:cxn modelId="{0133339B-4ED0-46CF-8CEC-853A0BDFA769}" srcId="{3548E155-8F32-471E-86DB-1FBAEDDCD1B0}" destId="{E35E6468-6B63-444B-85EA-E2533569A853}" srcOrd="0" destOrd="0" parTransId="{BC9FCFC7-56E3-4272-8880-5874383CE69C}" sibTransId="{3A5FFFA4-CEF6-4811-B63E-E2FE71A1D98E}"/>
    <dgm:cxn modelId="{94F028AE-3AA1-4FF1-AFCC-B9091EE395DC}" type="presOf" srcId="{3BCA4393-7254-4D02-A179-54343BA34F30}" destId="{981343AC-FD9A-4F34-B31C-F262ED422682}" srcOrd="0" destOrd="0" presId="urn:microsoft.com/office/officeart/2005/8/layout/orgChart1"/>
    <dgm:cxn modelId="{6741DFB0-51E6-489C-A7BD-A17DDB9B1B5D}" type="presOf" srcId="{E243D37F-DE35-4974-AB7C-31549767DB41}" destId="{C430E2AC-D231-4CAF-A125-BE3D21D341B1}" srcOrd="1" destOrd="0" presId="urn:microsoft.com/office/officeart/2005/8/layout/orgChart1"/>
    <dgm:cxn modelId="{344A21CF-9CA3-4E5B-B082-E9034CF6E194}" type="presOf" srcId="{3548E155-8F32-471E-86DB-1FBAEDDCD1B0}" destId="{3DC299EE-AB41-4B97-91F9-5FF0BC243E5A}" srcOrd="1" destOrd="0" presId="urn:microsoft.com/office/officeart/2005/8/layout/orgChart1"/>
    <dgm:cxn modelId="{AE1C77FF-CCC8-4E42-AFD4-787B2B2D46D0}" type="presOf" srcId="{3548E155-8F32-471E-86DB-1FBAEDDCD1B0}" destId="{198CF5DF-0A3E-4382-9BE5-3B84FF030CA7}" srcOrd="0" destOrd="0" presId="urn:microsoft.com/office/officeart/2005/8/layout/orgChart1"/>
    <dgm:cxn modelId="{1398A6E4-14C8-40B8-813D-9B3CBA75CA0C}" type="presParOf" srcId="{981343AC-FD9A-4F34-B31C-F262ED422682}" destId="{10640C9C-7BDA-4538-AA22-334F9684AC2D}" srcOrd="0" destOrd="0" presId="urn:microsoft.com/office/officeart/2005/8/layout/orgChart1"/>
    <dgm:cxn modelId="{D485F52E-5697-42F4-8134-8163B7B1C604}" type="presParOf" srcId="{10640C9C-7BDA-4538-AA22-334F9684AC2D}" destId="{05AA422D-7CE7-4231-9E22-DCBD4FF47E00}" srcOrd="0" destOrd="0" presId="urn:microsoft.com/office/officeart/2005/8/layout/orgChart1"/>
    <dgm:cxn modelId="{DBB77EFE-B99A-45EA-9482-485A0A4F4B0B}" type="presParOf" srcId="{05AA422D-7CE7-4231-9E22-DCBD4FF47E00}" destId="{198CF5DF-0A3E-4382-9BE5-3B84FF030CA7}" srcOrd="0" destOrd="0" presId="urn:microsoft.com/office/officeart/2005/8/layout/orgChart1"/>
    <dgm:cxn modelId="{B84344B2-0678-44B2-A4DD-2C03A359A56F}" type="presParOf" srcId="{05AA422D-7CE7-4231-9E22-DCBD4FF47E00}" destId="{3DC299EE-AB41-4B97-91F9-5FF0BC243E5A}" srcOrd="1" destOrd="0" presId="urn:microsoft.com/office/officeart/2005/8/layout/orgChart1"/>
    <dgm:cxn modelId="{6F65BD79-3F0A-4652-A45D-BEFE10C9F9A3}" type="presParOf" srcId="{10640C9C-7BDA-4538-AA22-334F9684AC2D}" destId="{8F54E9AB-F318-42BC-A935-C8B37AA1FE34}" srcOrd="1" destOrd="0" presId="urn:microsoft.com/office/officeart/2005/8/layout/orgChart1"/>
    <dgm:cxn modelId="{3C5DA10F-EDE0-424B-BB50-BE40EA40D871}" type="presParOf" srcId="{8F54E9AB-F318-42BC-A935-C8B37AA1FE34}" destId="{8AB1B8BD-0B5D-49D9-BC10-C5F325971A2A}" srcOrd="0" destOrd="0" presId="urn:microsoft.com/office/officeart/2005/8/layout/orgChart1"/>
    <dgm:cxn modelId="{7B068E75-74A0-4391-AE6A-BF035D47199D}" type="presParOf" srcId="{8F54E9AB-F318-42BC-A935-C8B37AA1FE34}" destId="{860E0FA0-ECE1-4536-A366-434575A2650C}" srcOrd="1" destOrd="0" presId="urn:microsoft.com/office/officeart/2005/8/layout/orgChart1"/>
    <dgm:cxn modelId="{98AE0C70-A7EC-4899-ACD3-BECDF891FA79}" type="presParOf" srcId="{860E0FA0-ECE1-4536-A366-434575A2650C}" destId="{8739D377-8C76-4251-B451-BB99F9A24566}" srcOrd="0" destOrd="0" presId="urn:microsoft.com/office/officeart/2005/8/layout/orgChart1"/>
    <dgm:cxn modelId="{20FE3901-1CCF-4696-B171-CC077DBCC903}" type="presParOf" srcId="{8739D377-8C76-4251-B451-BB99F9A24566}" destId="{B0636413-B984-497C-8EB9-ECCAEB7DD8ED}" srcOrd="0" destOrd="0" presId="urn:microsoft.com/office/officeart/2005/8/layout/orgChart1"/>
    <dgm:cxn modelId="{232D12DF-FB5E-4BD9-9C58-8D02C52F4C29}" type="presParOf" srcId="{8739D377-8C76-4251-B451-BB99F9A24566}" destId="{07FCBBAF-07E5-4C48-A514-5EEA0BEEC268}" srcOrd="1" destOrd="0" presId="urn:microsoft.com/office/officeart/2005/8/layout/orgChart1"/>
    <dgm:cxn modelId="{36B4EB42-7FCB-4222-A90D-21798968E023}" type="presParOf" srcId="{860E0FA0-ECE1-4536-A366-434575A2650C}" destId="{B580E66B-D08C-43E2-9240-5B16DBF63D25}" srcOrd="1" destOrd="0" presId="urn:microsoft.com/office/officeart/2005/8/layout/orgChart1"/>
    <dgm:cxn modelId="{45DB430B-DC1E-4881-95DB-EB50CDC949B2}" type="presParOf" srcId="{860E0FA0-ECE1-4536-A366-434575A2650C}" destId="{4E409785-2C7D-47FB-8EF9-F025D751DBBD}" srcOrd="2" destOrd="0" presId="urn:microsoft.com/office/officeart/2005/8/layout/orgChart1"/>
    <dgm:cxn modelId="{82A45B89-2DC7-4366-A85E-6986CDB4E543}" type="presParOf" srcId="{8F54E9AB-F318-42BC-A935-C8B37AA1FE34}" destId="{CA8B73FD-A520-4D45-BBAE-247EC471F1BF}" srcOrd="2" destOrd="0" presId="urn:microsoft.com/office/officeart/2005/8/layout/orgChart1"/>
    <dgm:cxn modelId="{2F2B3DE9-B499-4D1C-9B53-012EFB96C031}" type="presParOf" srcId="{8F54E9AB-F318-42BC-A935-C8B37AA1FE34}" destId="{A4A8C555-89F6-4870-A074-0B42FB454217}" srcOrd="3" destOrd="0" presId="urn:microsoft.com/office/officeart/2005/8/layout/orgChart1"/>
    <dgm:cxn modelId="{99E8DE9C-4490-45D3-89E3-459736E9BDAE}" type="presParOf" srcId="{A4A8C555-89F6-4870-A074-0B42FB454217}" destId="{D1B216A3-EF01-4840-9B0F-30A1DC6F0810}" srcOrd="0" destOrd="0" presId="urn:microsoft.com/office/officeart/2005/8/layout/orgChart1"/>
    <dgm:cxn modelId="{73E70807-EFAC-4FA9-83B3-33E095F65C4A}" type="presParOf" srcId="{D1B216A3-EF01-4840-9B0F-30A1DC6F0810}" destId="{E446EF72-9366-4C00-A7CD-A66CD567B575}" srcOrd="0" destOrd="0" presId="urn:microsoft.com/office/officeart/2005/8/layout/orgChart1"/>
    <dgm:cxn modelId="{5B8D6D5A-0C5D-4871-A2E5-4E2025A1D9EE}" type="presParOf" srcId="{D1B216A3-EF01-4840-9B0F-30A1DC6F0810}" destId="{C430E2AC-D231-4CAF-A125-BE3D21D341B1}" srcOrd="1" destOrd="0" presId="urn:microsoft.com/office/officeart/2005/8/layout/orgChart1"/>
    <dgm:cxn modelId="{8835E4DA-D79C-4370-A0F5-C0598AE63EDB}" type="presParOf" srcId="{A4A8C555-89F6-4870-A074-0B42FB454217}" destId="{C831929D-B4C6-431C-8099-35DC645A3067}" srcOrd="1" destOrd="0" presId="urn:microsoft.com/office/officeart/2005/8/layout/orgChart1"/>
    <dgm:cxn modelId="{F9FE71E3-984D-4DCD-9BDE-303626C7E422}" type="presParOf" srcId="{A4A8C555-89F6-4870-A074-0B42FB454217}" destId="{D49700F9-2485-4DBC-BE1E-45F2B9C57FF0}" srcOrd="2" destOrd="0" presId="urn:microsoft.com/office/officeart/2005/8/layout/orgChart1"/>
    <dgm:cxn modelId="{2659A9BA-0DCF-45CC-9CA8-D62F1E19FC0A}" type="presParOf" srcId="{10640C9C-7BDA-4538-AA22-334F9684AC2D}" destId="{CCF79CFC-2BCF-4449-A8B6-5F53704B9902}"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386E6B-EDB7-42F9-9A74-275864456B6F}">
      <dsp:nvSpPr>
        <dsp:cNvPr id="0" name=""/>
        <dsp:cNvSpPr/>
      </dsp:nvSpPr>
      <dsp:spPr>
        <a:xfrm>
          <a:off x="1986833" y="1206139"/>
          <a:ext cx="2169212" cy="2169319"/>
        </a:xfrm>
        <a:prstGeom prst="ellipse">
          <a:avLst/>
        </a:prstGeom>
        <a:solidFill>
          <a:schemeClr val="accent2"/>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n-US" sz="2100" b="0" i="0" u="none" strike="noStrike" kern="1200" baseline="0" dirty="0">
              <a:latin typeface="TimesLTPro-Roman"/>
            </a:rPr>
            <a:t>Social critics claim that certain marketing practices hurt</a:t>
          </a:r>
          <a:endParaRPr lang="en-US" sz="2100" kern="1200" dirty="0"/>
        </a:p>
      </dsp:txBody>
      <dsp:txXfrm>
        <a:off x="2304507" y="1523828"/>
        <a:ext cx="1533864" cy="1533941"/>
      </dsp:txXfrm>
    </dsp:sp>
    <dsp:sp modelId="{F01683B4-2148-42A3-868B-B395E6D31AF0}">
      <dsp:nvSpPr>
        <dsp:cNvPr id="0" name=""/>
        <dsp:cNvSpPr/>
      </dsp:nvSpPr>
      <dsp:spPr>
        <a:xfrm>
          <a:off x="868202" y="0"/>
          <a:ext cx="4372774" cy="4558352"/>
        </a:xfrm>
        <a:prstGeom prst="blockArc">
          <a:avLst>
            <a:gd name="adj1" fmla="val 17527788"/>
            <a:gd name="adj2" fmla="val 4119114"/>
            <a:gd name="adj3" fmla="val 5750"/>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B308F068-9F81-48CF-9013-EB8749A7E389}">
      <dsp:nvSpPr>
        <dsp:cNvPr id="0" name=""/>
        <dsp:cNvSpPr/>
      </dsp:nvSpPr>
      <dsp:spPr>
        <a:xfrm>
          <a:off x="4087995" y="384269"/>
          <a:ext cx="1162054" cy="1162379"/>
        </a:xfrm>
        <a:prstGeom prst="ellipse">
          <a:avLst/>
        </a:prstGeom>
        <a:solidFill>
          <a:schemeClr val="accent3">
            <a:tint val="50000"/>
            <a:hueOff val="0"/>
            <a:satOff val="0"/>
            <a:lumOff val="0"/>
            <a:alphaOff val="0"/>
          </a:schemeClr>
        </a:solid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C549FCB5-CD70-4CCE-9500-4E1579B6A18E}">
      <dsp:nvSpPr>
        <dsp:cNvPr id="0" name=""/>
        <dsp:cNvSpPr/>
      </dsp:nvSpPr>
      <dsp:spPr>
        <a:xfrm>
          <a:off x="5338192" y="402958"/>
          <a:ext cx="1555455" cy="11250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lvl="0" indent="0" algn="l" defTabSz="933450">
            <a:lnSpc>
              <a:spcPct val="90000"/>
            </a:lnSpc>
            <a:spcBef>
              <a:spcPct val="0"/>
            </a:spcBef>
            <a:spcAft>
              <a:spcPct val="10000"/>
            </a:spcAft>
            <a:buNone/>
          </a:pPr>
          <a:r>
            <a:rPr lang="en-US" sz="2100" kern="1200" dirty="0">
              <a:latin typeface="TimesLTPro-Roman"/>
            </a:rPr>
            <a:t>Individual Consumers </a:t>
          </a:r>
          <a:endParaRPr lang="en-US" sz="2100" kern="1200" dirty="0"/>
        </a:p>
      </dsp:txBody>
      <dsp:txXfrm>
        <a:off x="5338192" y="402958"/>
        <a:ext cx="1555455" cy="1125001"/>
      </dsp:txXfrm>
    </dsp:sp>
    <dsp:sp modelId="{B43A8376-7826-4ADD-855E-38BADA729B50}">
      <dsp:nvSpPr>
        <dsp:cNvPr id="0" name=""/>
        <dsp:cNvSpPr/>
      </dsp:nvSpPr>
      <dsp:spPr>
        <a:xfrm>
          <a:off x="4537132" y="1706646"/>
          <a:ext cx="1162054" cy="1162379"/>
        </a:xfrm>
        <a:prstGeom prst="ellipse">
          <a:avLst/>
        </a:prstGeom>
        <a:solidFill>
          <a:schemeClr val="accent3">
            <a:tint val="50000"/>
            <a:hueOff val="1037118"/>
            <a:satOff val="50000"/>
            <a:lumOff val="991"/>
            <a:alphaOff val="0"/>
          </a:schemeClr>
        </a:solid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F191C795-5785-476E-81A3-3CAFDFEACFAD}">
      <dsp:nvSpPr>
        <dsp:cNvPr id="0" name=""/>
        <dsp:cNvSpPr/>
      </dsp:nvSpPr>
      <dsp:spPr>
        <a:xfrm>
          <a:off x="5793811" y="1723057"/>
          <a:ext cx="1555455" cy="11250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lvl="0" indent="0" algn="l" defTabSz="933450">
            <a:lnSpc>
              <a:spcPct val="90000"/>
            </a:lnSpc>
            <a:spcBef>
              <a:spcPct val="0"/>
            </a:spcBef>
            <a:spcAft>
              <a:spcPct val="10000"/>
            </a:spcAft>
            <a:buNone/>
          </a:pPr>
          <a:r>
            <a:rPr lang="en-US" sz="2100" kern="1200" dirty="0">
              <a:latin typeface="TimesLTPro-Roman"/>
            </a:rPr>
            <a:t>Society as a whole </a:t>
          </a:r>
          <a:endParaRPr lang="en-US" sz="2100" kern="1200" dirty="0"/>
        </a:p>
      </dsp:txBody>
      <dsp:txXfrm>
        <a:off x="5793811" y="1723057"/>
        <a:ext cx="1555455" cy="1125001"/>
      </dsp:txXfrm>
    </dsp:sp>
    <dsp:sp modelId="{73A0C95C-A9AD-46C4-9894-94A3DB63FAE2}">
      <dsp:nvSpPr>
        <dsp:cNvPr id="0" name=""/>
        <dsp:cNvSpPr/>
      </dsp:nvSpPr>
      <dsp:spPr>
        <a:xfrm>
          <a:off x="4087995" y="3047714"/>
          <a:ext cx="1162054" cy="1162379"/>
        </a:xfrm>
        <a:prstGeom prst="ellipse">
          <a:avLst/>
        </a:prstGeom>
        <a:solidFill>
          <a:schemeClr val="accent3">
            <a:tint val="50000"/>
            <a:hueOff val="2074236"/>
            <a:satOff val="100000"/>
            <a:lumOff val="1983"/>
            <a:alphaOff val="0"/>
          </a:schemeClr>
        </a:solid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9EFD0E4B-4F36-4ED3-BE3C-16A6739ECBCF}">
      <dsp:nvSpPr>
        <dsp:cNvPr id="0" name=""/>
        <dsp:cNvSpPr/>
      </dsp:nvSpPr>
      <dsp:spPr>
        <a:xfrm>
          <a:off x="5338192" y="3071417"/>
          <a:ext cx="1555455" cy="11250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lvl="0" indent="0" algn="l" defTabSz="933450">
            <a:lnSpc>
              <a:spcPct val="90000"/>
            </a:lnSpc>
            <a:spcBef>
              <a:spcPct val="0"/>
            </a:spcBef>
            <a:spcAft>
              <a:spcPct val="10000"/>
            </a:spcAft>
            <a:buNone/>
          </a:pPr>
          <a:r>
            <a:rPr lang="en-US" sz="2100" kern="1200" dirty="0">
              <a:latin typeface="TimesLTPro-Roman"/>
            </a:rPr>
            <a:t>Other Businesses</a:t>
          </a:r>
          <a:endParaRPr lang="en-US" sz="2100" kern="1200" dirty="0"/>
        </a:p>
      </dsp:txBody>
      <dsp:txXfrm>
        <a:off x="5338192" y="3071417"/>
        <a:ext cx="1555455" cy="11250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5B09BE-663F-4B1D-9CD6-1A7E8057239E}">
      <dsp:nvSpPr>
        <dsp:cNvPr id="0" name=""/>
        <dsp:cNvSpPr/>
      </dsp:nvSpPr>
      <dsp:spPr>
        <a:xfrm>
          <a:off x="0" y="931778"/>
          <a:ext cx="6263640" cy="55165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b="1" i="0" kern="1200" baseline="0"/>
            <a:t>HIGH PRICES</a:t>
          </a:r>
          <a:endParaRPr lang="en-US" sz="2300" kern="1200"/>
        </a:p>
      </dsp:txBody>
      <dsp:txXfrm>
        <a:off x="26930" y="958708"/>
        <a:ext cx="6209780" cy="497795"/>
      </dsp:txXfrm>
    </dsp:sp>
    <dsp:sp modelId="{AC2EA382-5628-45C2-A2D1-F01B5E34475B}">
      <dsp:nvSpPr>
        <dsp:cNvPr id="0" name=""/>
        <dsp:cNvSpPr/>
      </dsp:nvSpPr>
      <dsp:spPr>
        <a:xfrm>
          <a:off x="0" y="1549673"/>
          <a:ext cx="6263640" cy="551655"/>
        </a:xfrm>
        <a:prstGeom prst="roundRect">
          <a:avLst/>
        </a:prstGeom>
        <a:solidFill>
          <a:schemeClr val="accent5">
            <a:hueOff val="-1470669"/>
            <a:satOff val="-2046"/>
            <a:lumOff val="-78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b="1" i="0" kern="1200" baseline="0"/>
            <a:t>DECEPTIVE PRACTICES</a:t>
          </a:r>
          <a:endParaRPr lang="en-US" sz="2300" kern="1200"/>
        </a:p>
      </dsp:txBody>
      <dsp:txXfrm>
        <a:off x="26930" y="1576603"/>
        <a:ext cx="6209780" cy="497795"/>
      </dsp:txXfrm>
    </dsp:sp>
    <dsp:sp modelId="{3140395E-3B94-4A7B-8461-A7ABF2F9F1FF}">
      <dsp:nvSpPr>
        <dsp:cNvPr id="0" name=""/>
        <dsp:cNvSpPr/>
      </dsp:nvSpPr>
      <dsp:spPr>
        <a:xfrm>
          <a:off x="0" y="2167568"/>
          <a:ext cx="6263640" cy="551655"/>
        </a:xfrm>
        <a:prstGeom prst="roundRect">
          <a:avLst/>
        </a:prstGeom>
        <a:solidFill>
          <a:schemeClr val="accent5">
            <a:hueOff val="-2941338"/>
            <a:satOff val="-4091"/>
            <a:lumOff val="-156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b="1" kern="1200"/>
            <a:t>HIGH-PRESSURE SELLING</a:t>
          </a:r>
          <a:endParaRPr lang="en-US" sz="2300" kern="1200"/>
        </a:p>
      </dsp:txBody>
      <dsp:txXfrm>
        <a:off x="26930" y="2194498"/>
        <a:ext cx="6209780" cy="497795"/>
      </dsp:txXfrm>
    </dsp:sp>
    <dsp:sp modelId="{850B1DFF-02A7-4204-8107-CBEEA1EEFEB1}">
      <dsp:nvSpPr>
        <dsp:cNvPr id="0" name=""/>
        <dsp:cNvSpPr/>
      </dsp:nvSpPr>
      <dsp:spPr>
        <a:xfrm>
          <a:off x="0" y="2785464"/>
          <a:ext cx="6263640" cy="551655"/>
        </a:xfrm>
        <a:prstGeom prst="roundRect">
          <a:avLst/>
        </a:prstGeom>
        <a:solidFill>
          <a:schemeClr val="accent5">
            <a:hueOff val="-4412007"/>
            <a:satOff val="-6137"/>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b="1" kern="1200"/>
            <a:t>SHODDY, HARMFUL, OR UNSAFE PRODUCTS</a:t>
          </a:r>
          <a:endParaRPr lang="en-US" sz="2300" kern="1200"/>
        </a:p>
      </dsp:txBody>
      <dsp:txXfrm>
        <a:off x="26930" y="2812394"/>
        <a:ext cx="6209780" cy="497795"/>
      </dsp:txXfrm>
    </dsp:sp>
    <dsp:sp modelId="{D8F90FF9-413F-498F-A54F-11406AFF6556}">
      <dsp:nvSpPr>
        <dsp:cNvPr id="0" name=""/>
        <dsp:cNvSpPr/>
      </dsp:nvSpPr>
      <dsp:spPr>
        <a:xfrm>
          <a:off x="0" y="3403358"/>
          <a:ext cx="6263640" cy="551655"/>
        </a:xfrm>
        <a:prstGeom prst="roundRect">
          <a:avLst/>
        </a:prstGeom>
        <a:solidFill>
          <a:schemeClr val="accent5">
            <a:hueOff val="-5882676"/>
            <a:satOff val="-8182"/>
            <a:lumOff val="-313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b="1" kern="1200"/>
            <a:t>PLANNED OBSOLESCENCE</a:t>
          </a:r>
          <a:endParaRPr lang="en-US" sz="2300" kern="1200"/>
        </a:p>
      </dsp:txBody>
      <dsp:txXfrm>
        <a:off x="26930" y="3430288"/>
        <a:ext cx="6209780" cy="497795"/>
      </dsp:txXfrm>
    </dsp:sp>
    <dsp:sp modelId="{6D6EB957-7C56-4368-9242-D48DA5B91B20}">
      <dsp:nvSpPr>
        <dsp:cNvPr id="0" name=""/>
        <dsp:cNvSpPr/>
      </dsp:nvSpPr>
      <dsp:spPr>
        <a:xfrm>
          <a:off x="0" y="4021254"/>
          <a:ext cx="6263640" cy="551655"/>
        </a:xfrm>
        <a:prstGeom prst="round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b="1" kern="1200"/>
            <a:t>POOR SERVICE TO DISADVANTAGED CONSUMERS</a:t>
          </a:r>
          <a:endParaRPr lang="en-US" sz="2300" kern="1200"/>
        </a:p>
      </dsp:txBody>
      <dsp:txXfrm>
        <a:off x="26930" y="4048184"/>
        <a:ext cx="6209780" cy="49779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7D3E40-BC66-4461-BD6F-F509DDA182FB}">
      <dsp:nvSpPr>
        <dsp:cNvPr id="0" name=""/>
        <dsp:cNvSpPr/>
      </dsp:nvSpPr>
      <dsp:spPr>
        <a:xfrm>
          <a:off x="0" y="820218"/>
          <a:ext cx="3414946" cy="204896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en-US" sz="4100" b="1" i="0" kern="1200" baseline="0" dirty="0"/>
            <a:t>False wants and too much materialism</a:t>
          </a:r>
          <a:endParaRPr lang="en-US" sz="4100" kern="1200" dirty="0"/>
        </a:p>
      </dsp:txBody>
      <dsp:txXfrm>
        <a:off x="0" y="820218"/>
        <a:ext cx="3414946" cy="2048967"/>
      </dsp:txXfrm>
    </dsp:sp>
    <dsp:sp modelId="{E52BCD34-368D-452A-ADD1-64603F3F23B2}">
      <dsp:nvSpPr>
        <dsp:cNvPr id="0" name=""/>
        <dsp:cNvSpPr/>
      </dsp:nvSpPr>
      <dsp:spPr>
        <a:xfrm>
          <a:off x="3756441" y="820218"/>
          <a:ext cx="3414946" cy="2048967"/>
        </a:xfrm>
        <a:prstGeom prst="rect">
          <a:avLst/>
        </a:prstGeom>
        <a:solidFill>
          <a:schemeClr val="accent5">
            <a:hueOff val="-3676672"/>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en-US" sz="4100" b="1" i="0" kern="1200" baseline="0" dirty="0"/>
            <a:t>Too few social goods</a:t>
          </a:r>
          <a:endParaRPr lang="en-US" sz="4100" kern="1200" dirty="0"/>
        </a:p>
      </dsp:txBody>
      <dsp:txXfrm>
        <a:off x="3756441" y="820218"/>
        <a:ext cx="3414946" cy="2048967"/>
      </dsp:txXfrm>
    </dsp:sp>
    <dsp:sp modelId="{315F8818-2B73-489F-9BE2-F6BEFBAB098E}">
      <dsp:nvSpPr>
        <dsp:cNvPr id="0" name=""/>
        <dsp:cNvSpPr/>
      </dsp:nvSpPr>
      <dsp:spPr>
        <a:xfrm>
          <a:off x="7512882" y="820218"/>
          <a:ext cx="3414946" cy="2048967"/>
        </a:xfrm>
        <a:prstGeom prst="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en-US" sz="4100" b="1" kern="1200" dirty="0"/>
            <a:t>Cultural Pollution</a:t>
          </a:r>
          <a:endParaRPr lang="en-US" sz="4100" kern="1200" dirty="0"/>
        </a:p>
      </dsp:txBody>
      <dsp:txXfrm>
        <a:off x="7512882" y="820218"/>
        <a:ext cx="3414946" cy="204896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52FF8A-7A40-4608-B9FC-88D520CE601A}">
      <dsp:nvSpPr>
        <dsp:cNvPr id="0" name=""/>
        <dsp:cNvSpPr/>
      </dsp:nvSpPr>
      <dsp:spPr>
        <a:xfrm>
          <a:off x="0" y="0"/>
          <a:ext cx="8254719" cy="1090975"/>
        </a:xfrm>
        <a:prstGeom prst="rect">
          <a:avLst/>
        </a:prstGeom>
        <a:solidFill>
          <a:schemeClr val="bg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600200">
            <a:lnSpc>
              <a:spcPct val="90000"/>
            </a:lnSpc>
            <a:spcBef>
              <a:spcPct val="0"/>
            </a:spcBef>
            <a:spcAft>
              <a:spcPct val="35000"/>
            </a:spcAft>
            <a:buNone/>
          </a:pPr>
          <a:r>
            <a:rPr lang="en-US" sz="3600" kern="1200" dirty="0"/>
            <a:t> Acquisitions of competitors</a:t>
          </a:r>
        </a:p>
      </dsp:txBody>
      <dsp:txXfrm>
        <a:off x="0" y="0"/>
        <a:ext cx="8254719" cy="1090975"/>
      </dsp:txXfrm>
    </dsp:sp>
    <dsp:sp modelId="{9ADDE355-38F4-4D45-B772-88ED27C5AC68}">
      <dsp:nvSpPr>
        <dsp:cNvPr id="0" name=""/>
        <dsp:cNvSpPr/>
      </dsp:nvSpPr>
      <dsp:spPr>
        <a:xfrm>
          <a:off x="0" y="1133314"/>
          <a:ext cx="8254719" cy="1090975"/>
        </a:xfrm>
        <a:prstGeom prst="rect">
          <a:avLst/>
        </a:prstGeom>
        <a:solidFill>
          <a:schemeClr val="accent3">
            <a:hueOff val="1355300"/>
            <a:satOff val="50000"/>
            <a:lumOff val="-7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600200">
            <a:lnSpc>
              <a:spcPct val="90000"/>
            </a:lnSpc>
            <a:spcBef>
              <a:spcPct val="0"/>
            </a:spcBef>
            <a:spcAft>
              <a:spcPct val="35000"/>
            </a:spcAft>
            <a:buNone/>
          </a:pPr>
          <a:r>
            <a:rPr lang="en-US" sz="3600" kern="1200" dirty="0"/>
            <a:t>   Creating barriers to entry</a:t>
          </a:r>
        </a:p>
      </dsp:txBody>
      <dsp:txXfrm>
        <a:off x="0" y="1133314"/>
        <a:ext cx="8254719" cy="1090975"/>
      </dsp:txXfrm>
    </dsp:sp>
    <dsp:sp modelId="{724769DB-AB63-468A-8616-1343A9A98A66}">
      <dsp:nvSpPr>
        <dsp:cNvPr id="0" name=""/>
        <dsp:cNvSpPr/>
      </dsp:nvSpPr>
      <dsp:spPr>
        <a:xfrm>
          <a:off x="0" y="2294355"/>
          <a:ext cx="8254719" cy="1090975"/>
        </a:xfrm>
        <a:prstGeom prst="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r" defTabSz="1600200">
            <a:lnSpc>
              <a:spcPct val="90000"/>
            </a:lnSpc>
            <a:spcBef>
              <a:spcPct val="0"/>
            </a:spcBef>
            <a:spcAft>
              <a:spcPct val="35000"/>
            </a:spcAft>
            <a:buNone/>
          </a:pPr>
          <a:r>
            <a:rPr lang="en-US" sz="3600" kern="1200" dirty="0"/>
            <a:t>Unfair competitive marketing practices</a:t>
          </a:r>
        </a:p>
      </dsp:txBody>
      <dsp:txXfrm>
        <a:off x="0" y="2294355"/>
        <a:ext cx="8254719" cy="109097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8B73FD-A520-4D45-BBAE-247EC471F1BF}">
      <dsp:nvSpPr>
        <dsp:cNvPr id="0" name=""/>
        <dsp:cNvSpPr/>
      </dsp:nvSpPr>
      <dsp:spPr>
        <a:xfrm>
          <a:off x="4064000" y="1742908"/>
          <a:ext cx="2106959" cy="731341"/>
        </a:xfrm>
        <a:custGeom>
          <a:avLst/>
          <a:gdLst/>
          <a:ahLst/>
          <a:cxnLst/>
          <a:rect l="0" t="0" r="0" b="0"/>
          <a:pathLst>
            <a:path>
              <a:moveTo>
                <a:pt x="0" y="0"/>
              </a:moveTo>
              <a:lnTo>
                <a:pt x="0" y="365670"/>
              </a:lnTo>
              <a:lnTo>
                <a:pt x="2106959" y="365670"/>
              </a:lnTo>
              <a:lnTo>
                <a:pt x="2106959" y="731341"/>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AB1B8BD-0B5D-49D9-BC10-C5F325971A2A}">
      <dsp:nvSpPr>
        <dsp:cNvPr id="0" name=""/>
        <dsp:cNvSpPr/>
      </dsp:nvSpPr>
      <dsp:spPr>
        <a:xfrm>
          <a:off x="1957040" y="1742908"/>
          <a:ext cx="2106959" cy="731341"/>
        </a:xfrm>
        <a:custGeom>
          <a:avLst/>
          <a:gdLst/>
          <a:ahLst/>
          <a:cxnLst/>
          <a:rect l="0" t="0" r="0" b="0"/>
          <a:pathLst>
            <a:path>
              <a:moveTo>
                <a:pt x="2106959" y="0"/>
              </a:moveTo>
              <a:lnTo>
                <a:pt x="2106959" y="365670"/>
              </a:lnTo>
              <a:lnTo>
                <a:pt x="0" y="365670"/>
              </a:lnTo>
              <a:lnTo>
                <a:pt x="0" y="731341"/>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98CF5DF-0A3E-4382-9BE5-3B84FF030CA7}">
      <dsp:nvSpPr>
        <dsp:cNvPr id="0" name=""/>
        <dsp:cNvSpPr/>
      </dsp:nvSpPr>
      <dsp:spPr>
        <a:xfrm>
          <a:off x="2322710" y="1619"/>
          <a:ext cx="3482578" cy="1741289"/>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225" tIns="22225" rIns="22225" bIns="22225" numCol="1" spcCol="1270" anchor="ctr" anchorCtr="0">
          <a:noAutofit/>
        </a:bodyPr>
        <a:lstStyle/>
        <a:p>
          <a:pPr marL="0" lvl="0" indent="0" algn="ctr" defTabSz="1555750">
            <a:lnSpc>
              <a:spcPct val="90000"/>
            </a:lnSpc>
            <a:spcBef>
              <a:spcPct val="0"/>
            </a:spcBef>
            <a:spcAft>
              <a:spcPct val="35000"/>
            </a:spcAft>
            <a:buNone/>
          </a:pPr>
          <a:r>
            <a:rPr lang="en-US" sz="3500" b="1" kern="1200" dirty="0"/>
            <a:t>Two major</a:t>
          </a:r>
        </a:p>
        <a:p>
          <a:pPr marL="0" lvl="0" indent="0" algn="ctr" defTabSz="1555750">
            <a:lnSpc>
              <a:spcPct val="90000"/>
            </a:lnSpc>
            <a:spcBef>
              <a:spcPct val="0"/>
            </a:spcBef>
            <a:spcAft>
              <a:spcPct val="35000"/>
            </a:spcAft>
            <a:buNone/>
          </a:pPr>
          <a:r>
            <a:rPr lang="en-US" sz="3500" b="1" kern="1200" dirty="0"/>
            <a:t>movements</a:t>
          </a:r>
        </a:p>
      </dsp:txBody>
      <dsp:txXfrm>
        <a:off x="2322710" y="1619"/>
        <a:ext cx="3482578" cy="1741289"/>
      </dsp:txXfrm>
    </dsp:sp>
    <dsp:sp modelId="{B0636413-B984-497C-8EB9-ECCAEB7DD8ED}">
      <dsp:nvSpPr>
        <dsp:cNvPr id="0" name=""/>
        <dsp:cNvSpPr/>
      </dsp:nvSpPr>
      <dsp:spPr>
        <a:xfrm>
          <a:off x="215751" y="2474249"/>
          <a:ext cx="3482578" cy="1741289"/>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225" tIns="22225" rIns="22225" bIns="22225" numCol="1" spcCol="1270" anchor="ctr" anchorCtr="0">
          <a:noAutofit/>
        </a:bodyPr>
        <a:lstStyle/>
        <a:p>
          <a:pPr marL="0" lvl="0" indent="0" algn="ctr" defTabSz="1555750">
            <a:lnSpc>
              <a:spcPct val="90000"/>
            </a:lnSpc>
            <a:spcBef>
              <a:spcPct val="0"/>
            </a:spcBef>
            <a:spcAft>
              <a:spcPct val="35000"/>
            </a:spcAft>
            <a:buNone/>
          </a:pPr>
          <a:r>
            <a:rPr lang="en-US" sz="3500" b="1" kern="1200" dirty="0"/>
            <a:t>Consumerism</a:t>
          </a:r>
        </a:p>
      </dsp:txBody>
      <dsp:txXfrm>
        <a:off x="215751" y="2474249"/>
        <a:ext cx="3482578" cy="1741289"/>
      </dsp:txXfrm>
    </dsp:sp>
    <dsp:sp modelId="{E446EF72-9366-4C00-A7CD-A66CD567B575}">
      <dsp:nvSpPr>
        <dsp:cNvPr id="0" name=""/>
        <dsp:cNvSpPr/>
      </dsp:nvSpPr>
      <dsp:spPr>
        <a:xfrm>
          <a:off x="4429670" y="2474249"/>
          <a:ext cx="3482578" cy="1741289"/>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225" tIns="22225" rIns="22225" bIns="22225" numCol="1" spcCol="1270" anchor="ctr" anchorCtr="0">
          <a:noAutofit/>
        </a:bodyPr>
        <a:lstStyle/>
        <a:p>
          <a:pPr marL="0" lvl="0" indent="0" algn="ctr" defTabSz="1555750">
            <a:lnSpc>
              <a:spcPct val="90000"/>
            </a:lnSpc>
            <a:spcBef>
              <a:spcPct val="0"/>
            </a:spcBef>
            <a:spcAft>
              <a:spcPct val="35000"/>
            </a:spcAft>
            <a:buNone/>
          </a:pPr>
          <a:r>
            <a:rPr lang="en-US" sz="3500" b="1" kern="1200" dirty="0"/>
            <a:t>Environmentalism</a:t>
          </a:r>
        </a:p>
      </dsp:txBody>
      <dsp:txXfrm>
        <a:off x="4429670" y="2474249"/>
        <a:ext cx="3482578" cy="1741289"/>
      </dsp:txXfrm>
    </dsp:sp>
  </dsp:spTree>
</dsp:drawing>
</file>

<file path=ppt/diagrams/layout1.xml><?xml version="1.0" encoding="utf-8"?>
<dgm:layoutDef xmlns:dgm="http://schemas.openxmlformats.org/drawingml/2006/diagram" xmlns:a="http://schemas.openxmlformats.org/drawingml/2006/main" uniqueId="urn:microsoft.com/office/officeart/2011/layout/RadialPictureList">
  <dgm:title val="Radial Picture List"/>
  <dgm:desc val="Use to show relationships to a central idea. The Level 1 shape contains text and all Level 2 shapes contain a picture with corresponding text. Limited to four Level 2 pictures.  Unused pictures do not appear, but remain available if you switch layouts. Works best with a small amount of Level 2 text."/>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4CD6D7-DB5A-4908-9DDE-E37B39C4E623}" type="datetimeFigureOut">
              <a:rPr lang="en-US" smtClean="0"/>
              <a:t>4/2/2022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39B121-948A-4AAC-B163-D7EC1400426E}" type="slidenum">
              <a:rPr lang="en-US" smtClean="0"/>
              <a:t>‹#›</a:t>
            </a:fld>
            <a:endParaRPr lang="en-US" dirty="0"/>
          </a:p>
        </p:txBody>
      </p:sp>
    </p:spTree>
    <p:extLst>
      <p:ext uri="{BB962C8B-B14F-4D97-AF65-F5344CB8AC3E}">
        <p14:creationId xmlns:p14="http://schemas.microsoft.com/office/powerpoint/2010/main" val="31982594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a:t>
            </a:fld>
            <a:endParaRPr lang="en-US" dirty="0"/>
          </a:p>
        </p:txBody>
      </p:sp>
    </p:spTree>
    <p:extLst>
      <p:ext uri="{BB962C8B-B14F-4D97-AF65-F5344CB8AC3E}">
        <p14:creationId xmlns:p14="http://schemas.microsoft.com/office/powerpoint/2010/main" val="36261428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r>
              <a:rPr lang="en-US" dirty="0"/>
              <a:t>Thana Ahmed</a:t>
            </a:r>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815153" y="136525"/>
            <a:ext cx="9170158" cy="1325563"/>
          </a:xfrm>
        </p:spPr>
        <p:txBody>
          <a:bodyPr/>
          <a:lstStyle>
            <a:lvl1pPr>
              <a:defRPr b="1">
                <a:solidFill>
                  <a:schemeClr val="bg1"/>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58E488A5-5AE9-4366-A011-CD44177D0FF1}" type="datetime1">
              <a:rPr lang="en-US" smtClean="0"/>
              <a:t>4/2/2022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F7EC638-579B-41C1-BCF2-323383D1529E}" type="datetime1">
              <a:rPr lang="en-US" smtClean="0"/>
              <a:t>4/2/2022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52F53067-77C2-485A-9286-BEE6A86956FF}" type="datetime1">
              <a:rPr lang="en-US" smtClean="0"/>
              <a:t>4/2/2022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860FBE0-963F-4658-884D-22BE60011919}" type="datetime1">
              <a:rPr lang="en-US" smtClean="0"/>
              <a:t>4/2/2022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444F115E-510A-46E8-A219-700E9E066B70}" type="datetime1">
              <a:rPr lang="en-US" smtClean="0"/>
              <a:t>4/2/2022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CBDAAF41-AC33-4226-A073-E9EA6EF1AA0C}" type="datetime1">
              <a:rPr lang="en-US" smtClean="0"/>
              <a:t>4/2/2022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09A882AF-17F7-4309-A7B0-3B6B08220722}" type="datetime1">
              <a:rPr lang="en-US" smtClean="0"/>
              <a:t>4/2/2022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0BE88FE4-FFC2-47FC-BE2C-BCC70CAC1684}" type="datetime1">
              <a:rPr lang="en-US" smtClean="0"/>
              <a:t>4/2/2022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5D0130C-3291-4207-8206-BBA1C15D0958}" type="datetime1">
              <a:rPr lang="en-US" smtClean="0"/>
              <a:t>4/2/2022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2D05EA34-60DE-4065-8FC2-3D2FA64E3A44}" type="datetime1">
              <a:rPr lang="en-US" smtClean="0"/>
              <a:t>4/2/2022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C0B063A1-6B83-4D98-95C9-CF2D867A48D2}" type="datetime1">
              <a:rPr lang="en-US" smtClean="0"/>
              <a:t>4/2/2022</a:t>
            </a:fld>
            <a:endParaRPr dirty="0"/>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672663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C992829-405E-4C1D-ACDF-AFE00154DF7C}" type="datetime1">
              <a:rPr lang="en-US" smtClean="0"/>
              <a:t>4/2/2022</a:t>
            </a:fld>
            <a:endParaRPr dirty="0"/>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8508369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EEE54D0-A476-4EF2-94FB-9FEE1E4ADCA9}" type="datetime1">
              <a:rPr lang="en-US" smtClean="0"/>
              <a:t>4/2/2022</a:t>
            </a:fld>
            <a:endParaRPr dirty="0"/>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0380606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4642978-6A91-4D3E-B57E-BAFB823E3969}" type="datetime1">
              <a:rPr lang="en-US" smtClean="0"/>
              <a:t>4/2/2022</a:t>
            </a:fld>
            <a:endParaRPr dirty="0"/>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5491722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0526BE6-2726-4ACA-B5BA-384D4EC31867}" type="datetime1">
              <a:rPr lang="en-US" smtClean="0"/>
              <a:t>4/2/2022</a:t>
            </a:fld>
            <a:endParaRPr dirty="0"/>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9241873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6E87040-8F6A-43B1-AFA0-5D92F93F5075}" type="datetime1">
              <a:rPr lang="en-US" smtClean="0"/>
              <a:t>4/2/2022</a:t>
            </a:fld>
            <a:endParaRPr dirty="0"/>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7992476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C129865-CA30-4CDE-9336-70D10429BC71}" type="datetime1">
              <a:rPr lang="en-US" smtClean="0"/>
              <a:t>4/2/2022</a:t>
            </a:fld>
            <a:endParaRPr dirty="0"/>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611996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134B6324-DC6E-44F2-8B1F-03615C89F593}" type="datetime1">
              <a:rPr lang="en-US" smtClean="0"/>
              <a:t>4/2/2022</a:t>
            </a:fld>
            <a:endParaRPr dirty="0"/>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9981941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0D0A47D-F5E2-4ACC-B581-278C3103BF43}" type="datetime1">
              <a:rPr lang="en-US" smtClean="0"/>
              <a:t>4/2/2022</a:t>
            </a:fld>
            <a:endParaRPr dirty="0"/>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16131013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A35EEF4-85E4-4DC7-8A56-7C5580652FAE}" type="datetime1">
              <a:rPr lang="en-US" smtClean="0"/>
              <a:t>4/2/2022</a:t>
            </a:fld>
            <a:endParaRPr dirty="0"/>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572919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53ECAEC8-2F64-406F-A7C0-E47B7C56E8F2}" type="datetime1">
              <a:rPr lang="en-US" smtClean="0"/>
              <a:t>4/2/2022</a:t>
            </a:fld>
            <a:endParaRPr dirty="0"/>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140365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EB8F26A-1911-4A7E-86CA-C9B76F284989}" type="datetime1">
              <a:rPr lang="en-US" smtClean="0"/>
              <a:t>4/2/2022</a:t>
            </a:fld>
            <a:endParaRPr dirty="0"/>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3992842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DD7C632-26AF-4D77-B648-167E373B9BF0}" type="datetime1">
              <a:rPr lang="en-US" smtClean="0"/>
              <a:t>4/2/2022</a:t>
            </a:fld>
            <a:endParaRPr dirty="0"/>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2829377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0C4F468-A627-480E-AAC5-978903E4405E}" type="datetime1">
              <a:rPr lang="en-US" smtClean="0"/>
              <a:t>4/2/2022</a:t>
            </a:fld>
            <a:endParaRPr dirty="0"/>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193049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EC0A747-2149-42BE-9793-D7AF59AFE975}" type="datetime1">
              <a:rPr lang="en-US" smtClean="0"/>
              <a:t>4/2/2022</a:t>
            </a:fld>
            <a:endParaRPr dirty="0"/>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5773712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3974E0B-7291-422C-A4F9-902981527548}" type="datetime1">
              <a:rPr lang="en-US" smtClean="0"/>
              <a:t>4/2/2022</a:t>
            </a:fld>
            <a:endParaRPr dirty="0"/>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85090421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0203DD74-BE1C-4318-AB69-059D6008751F}" type="datetime1">
              <a:rPr lang="en-US" smtClean="0"/>
              <a:t>4/2/2022</a:t>
            </a:fld>
            <a:endParaRPr dirty="0"/>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09938830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1F9D552-6E45-4D63-8D3F-819B1B6AAB9F}" type="datetime1">
              <a:rPr lang="en-US" smtClean="0"/>
              <a:t>4/2/2022</a:t>
            </a:fld>
            <a:endParaRPr dirty="0"/>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55254890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B5CC534C-09C3-459C-997D-01FB99BFC206}" type="datetime1">
              <a:rPr lang="en-US" smtClean="0"/>
              <a:t>4/2/2022</a:t>
            </a:fld>
            <a:endParaRPr dirty="0"/>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7216707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46FE5D4D-6FDA-46CB-9E38-FAEBF03F2120}" type="datetime1">
              <a:rPr lang="en-US" smtClean="0"/>
              <a:t>4/2/2022</a:t>
            </a:fld>
            <a:endParaRPr dirty="0"/>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203806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E0CF5A85-CB5F-433A-95B0-202A3A7EE133}" type="datetime1">
              <a:rPr lang="en-US" smtClean="0"/>
              <a:t>4/2/2022</a:t>
            </a:fld>
            <a:endParaRPr dirty="0"/>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63442227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16EE85E-10E5-47B4-A9F3-6C146C1F3103}" type="datetime1">
              <a:rPr lang="en-US" smtClean="0"/>
              <a:t>4/2/2022</a:t>
            </a:fld>
            <a:endParaRPr dirty="0"/>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67635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pic>
        <p:nvPicPr>
          <p:cNvPr id="8" name="Picture 7">
            <a:extLst>
              <a:ext uri="{FF2B5EF4-FFF2-40B4-BE49-F238E27FC236}">
                <a16:creationId xmlns:a16="http://schemas.microsoft.com/office/drawing/2014/main" id="{CACB2277-497E-4798-88CE-11CD3AEC7E4C}"/>
              </a:ext>
            </a:extLst>
          </p:cNvPr>
          <p:cNvPicPr>
            <a:picLocks noChangeAspect="1"/>
          </p:cNvPicPr>
          <p:nvPr userDrawn="1"/>
        </p:nvPicPr>
        <p:blipFill>
          <a:blip r:embed="rId13"/>
          <a:stretch>
            <a:fillRect/>
          </a:stretch>
        </p:blipFill>
        <p:spPr>
          <a:xfrm>
            <a:off x="-118883" y="2075570"/>
            <a:ext cx="237765" cy="2706859"/>
          </a:xfrm>
          <a:prstGeom prst="rect">
            <a:avLst/>
          </a:prstGeom>
        </p:spPr>
      </p:pic>
      <p:pic>
        <p:nvPicPr>
          <p:cNvPr id="9" name="Google Shape;124;p4">
            <a:extLst>
              <a:ext uri="{FF2B5EF4-FFF2-40B4-BE49-F238E27FC236}">
                <a16:creationId xmlns:a16="http://schemas.microsoft.com/office/drawing/2014/main" id="{7D3E4BAA-3DCF-411D-81AA-60622A9E007E}"/>
              </a:ext>
            </a:extLst>
          </p:cNvPr>
          <p:cNvPicPr preferRelativeResize="0"/>
          <p:nvPr userDrawn="1"/>
        </p:nvPicPr>
        <p:blipFill rotWithShape="1">
          <a:blip r:embed="rId14">
            <a:alphaModFix/>
          </a:blip>
          <a:srcRect/>
          <a:stretch/>
        </p:blipFill>
        <p:spPr>
          <a:xfrm>
            <a:off x="12072675" y="2072895"/>
            <a:ext cx="238650" cy="2709534"/>
          </a:xfrm>
          <a:prstGeom prst="rect">
            <a:avLst/>
          </a:prstGeom>
          <a:noFill/>
          <a:ln>
            <a:noFill/>
          </a:ln>
        </p:spPr>
      </p:pic>
      <p:pic>
        <p:nvPicPr>
          <p:cNvPr id="10" name="Picture 9">
            <a:extLst>
              <a:ext uri="{FF2B5EF4-FFF2-40B4-BE49-F238E27FC236}">
                <a16:creationId xmlns:a16="http://schemas.microsoft.com/office/drawing/2014/main" id="{6717A31C-4F70-4C6A-9B24-1EE69560DEAF}"/>
              </a:ext>
            </a:extLst>
          </p:cNvPr>
          <p:cNvPicPr>
            <a:picLocks noChangeAspect="1"/>
          </p:cNvPicPr>
          <p:nvPr userDrawn="1"/>
        </p:nvPicPr>
        <p:blipFill>
          <a:blip r:embed="rId15"/>
          <a:stretch>
            <a:fillRect/>
          </a:stretch>
        </p:blipFill>
        <p:spPr>
          <a:xfrm>
            <a:off x="2285141" y="6073322"/>
            <a:ext cx="9906859" cy="207282"/>
          </a:xfrm>
          <a:prstGeom prst="rect">
            <a:avLst/>
          </a:prstGeom>
        </p:spPr>
      </p:pic>
      <p:pic>
        <p:nvPicPr>
          <p:cNvPr id="11" name="Picture 10">
            <a:extLst>
              <a:ext uri="{FF2B5EF4-FFF2-40B4-BE49-F238E27FC236}">
                <a16:creationId xmlns:a16="http://schemas.microsoft.com/office/drawing/2014/main" id="{0D86B9A2-3981-4CF9-9DF6-2364DC36F51D}"/>
              </a:ext>
            </a:extLst>
          </p:cNvPr>
          <p:cNvPicPr>
            <a:picLocks noChangeAspect="1"/>
          </p:cNvPicPr>
          <p:nvPr userDrawn="1"/>
        </p:nvPicPr>
        <p:blipFill>
          <a:blip r:embed="rId16"/>
          <a:stretch>
            <a:fillRect/>
          </a:stretch>
        </p:blipFill>
        <p:spPr>
          <a:xfrm>
            <a:off x="264458" y="6176963"/>
            <a:ext cx="605014" cy="544512"/>
          </a:xfrm>
          <a:prstGeom prst="rect">
            <a:avLst/>
          </a:prstGeom>
        </p:spPr>
      </p:pic>
      <p:pic>
        <p:nvPicPr>
          <p:cNvPr id="12" name="Picture 11">
            <a:extLst>
              <a:ext uri="{FF2B5EF4-FFF2-40B4-BE49-F238E27FC236}">
                <a16:creationId xmlns:a16="http://schemas.microsoft.com/office/drawing/2014/main" id="{A2ADB3A2-4CD6-4D2C-913A-788A2516D3F9}"/>
              </a:ext>
            </a:extLst>
          </p:cNvPr>
          <p:cNvPicPr>
            <a:picLocks noChangeAspect="1"/>
          </p:cNvPicPr>
          <p:nvPr userDrawn="1"/>
        </p:nvPicPr>
        <p:blipFill>
          <a:blip r:embed="rId17"/>
          <a:stretch>
            <a:fillRect/>
          </a:stretch>
        </p:blipFill>
        <p:spPr>
          <a:xfrm>
            <a:off x="-1" y="-2108"/>
            <a:ext cx="9157649" cy="1609483"/>
          </a:xfrm>
          <a:prstGeom prst="rect">
            <a:avLst/>
          </a:prstGeom>
        </p:spPr>
      </p:pic>
      <p:sp>
        <p:nvSpPr>
          <p:cNvPr id="7" name="TextBox 6">
            <a:extLst>
              <a:ext uri="{FF2B5EF4-FFF2-40B4-BE49-F238E27FC236}">
                <a16:creationId xmlns:a16="http://schemas.microsoft.com/office/drawing/2014/main" id="{6F68785B-ADCE-48EA-9AEC-79EE30CBE556}"/>
              </a:ext>
            </a:extLst>
          </p:cNvPr>
          <p:cNvSpPr txBox="1"/>
          <p:nvPr userDrawn="1"/>
        </p:nvSpPr>
        <p:spPr>
          <a:xfrm>
            <a:off x="68239" y="183322"/>
            <a:ext cx="1919184" cy="1077218"/>
          </a:xfrm>
          <a:prstGeom prst="rect">
            <a:avLst/>
          </a:prstGeom>
          <a:noFill/>
        </p:spPr>
        <p:txBody>
          <a:bodyPr wrap="square" rtlCol="0">
            <a:spAutoFit/>
          </a:bodyPr>
          <a:lstStyle/>
          <a:p>
            <a:pPr algn="ctr"/>
            <a:r>
              <a:rPr lang="en-US" sz="3200" dirty="0">
                <a:solidFill>
                  <a:schemeClr val="bg1"/>
                </a:solidFill>
              </a:rPr>
              <a:t>Chapter </a:t>
            </a:r>
          </a:p>
          <a:p>
            <a:pPr algn="ctr"/>
            <a:r>
              <a:rPr lang="en-US" sz="3200" dirty="0">
                <a:solidFill>
                  <a:schemeClr val="bg1"/>
                </a:solidFill>
              </a:rPr>
              <a:t>10</a:t>
            </a:r>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B344D262-A77B-494D-8DA9-960FDEAE4647}" type="datetime1">
              <a:rPr lang="en-US" smtClean="0"/>
              <a:t>4/2/2022</a:t>
            </a:fld>
            <a:endParaRPr dirty="0"/>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425756018"/>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0BCF4BBA-AB24-42BB-AB34-315E25FF1055}" type="datetime1">
              <a:rPr lang="en-US" smtClean="0"/>
              <a:t>4/2/2022</a:t>
            </a:fld>
            <a:endParaRPr dirty="0"/>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721043557"/>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diagramLayout" Target="../diagrams/layout1.xml"/><Relationship Id="rId7" Type="http://schemas.openxmlformats.org/officeDocument/2006/relationships/image" Target="../media/image16.jp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9" Type="http://schemas.openxmlformats.org/officeDocument/2006/relationships/image" Target="../media/image18.jpeg"/></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4.png"/></Relationships>
</file>

<file path=ppt/slides/_rels/slide2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 Id="rId4" Type="http://schemas.openxmlformats.org/officeDocument/2006/relationships/image" Target="../media/image46.png"/></Relationships>
</file>

<file path=ppt/slides/_rels/slide28.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diagramLayout" Target="../diagrams/layout4.xml"/><Relationship Id="rId7" Type="http://schemas.openxmlformats.org/officeDocument/2006/relationships/image" Target="../media/image48.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 Id="rId9" Type="http://schemas.openxmlformats.org/officeDocument/2006/relationships/image" Target="../media/image50.png"/></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1.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w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2BF9F27-1B8F-4107-8775-5EE6389D9A91}"/>
              </a:ext>
            </a:extLst>
          </p:cNvPr>
          <p:cNvPicPr>
            <a:picLocks noChangeAspect="1"/>
          </p:cNvPicPr>
          <p:nvPr/>
        </p:nvPicPr>
        <p:blipFill>
          <a:blip r:embed="rId2"/>
          <a:stretch>
            <a:fillRect/>
          </a:stretch>
        </p:blipFill>
        <p:spPr>
          <a:xfrm>
            <a:off x="450795" y="2258596"/>
            <a:ext cx="6045355" cy="3972038"/>
          </a:xfrm>
          <a:prstGeom prst="rect">
            <a:avLst/>
          </a:prstGeom>
        </p:spPr>
      </p:pic>
      <p:pic>
        <p:nvPicPr>
          <p:cNvPr id="4" name="Picture 3"/>
          <p:cNvPicPr>
            <a:picLocks noChangeAspect="1"/>
          </p:cNvPicPr>
          <p:nvPr/>
        </p:nvPicPr>
        <p:blipFill rotWithShape="1">
          <a:blip r:embed="rId3"/>
          <a:srcRect l="984" r="914" b="11911"/>
          <a:stretch/>
        </p:blipFill>
        <p:spPr>
          <a:xfrm>
            <a:off x="0" y="5613119"/>
            <a:ext cx="12200709" cy="123503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0381" y="5908925"/>
            <a:ext cx="1069463" cy="959038"/>
          </a:xfrm>
          <a:prstGeom prst="rect">
            <a:avLst/>
          </a:prstGeom>
        </p:spPr>
      </p:pic>
      <p:pic>
        <p:nvPicPr>
          <p:cNvPr id="12" name="Picture 11"/>
          <p:cNvPicPr>
            <a:picLocks noChangeAspect="1"/>
          </p:cNvPicPr>
          <p:nvPr/>
        </p:nvPicPr>
        <p:blipFill>
          <a:blip r:embed="rId5"/>
          <a:stretch>
            <a:fillRect/>
          </a:stretch>
        </p:blipFill>
        <p:spPr>
          <a:xfrm>
            <a:off x="-112889" y="309716"/>
            <a:ext cx="9596102" cy="1791070"/>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50795" y="553855"/>
            <a:ext cx="7394781" cy="1446550"/>
          </a:xfrm>
          <a:prstGeom prst="rect">
            <a:avLst/>
          </a:prstGeom>
          <a:noFill/>
        </p:spPr>
        <p:txBody>
          <a:bodyPr wrap="none" rtlCol="0">
            <a:spAutoFit/>
          </a:bodyPr>
          <a:lstStyle/>
          <a:p>
            <a:r>
              <a:rPr lang="fr-FR" sz="3200" dirty="0">
                <a:solidFill>
                  <a:schemeClr val="bg1"/>
                </a:solidFill>
                <a:effectLst/>
                <a:latin typeface="Calibri" panose="020F0502020204030204" pitchFamily="34" charset="0"/>
                <a:ea typeface="Calibri" panose="020F0502020204030204" pitchFamily="34" charset="0"/>
                <a:cs typeface="Arial" panose="020B0604020202020204" pitchFamily="34" charset="0"/>
              </a:rPr>
              <a:t>Social </a:t>
            </a:r>
            <a:r>
              <a:rPr lang="fr-FR" sz="32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Responsability</a:t>
            </a:r>
            <a:r>
              <a:rPr lang="fr-FR" sz="32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&amp; </a:t>
            </a:r>
            <a:r>
              <a:rPr lang="fr-FR" sz="32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Ethics</a:t>
            </a:r>
            <a:r>
              <a:rPr lang="fr-FR" sz="32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in Marketing</a:t>
            </a:r>
          </a:p>
          <a:p>
            <a:r>
              <a:rPr lang="en-US" sz="2800" dirty="0">
                <a:solidFill>
                  <a:srgbClr val="24A9E1"/>
                </a:solidFill>
                <a:latin typeface="Tajawal Medium" panose="00000600000000000000" pitchFamily="2" charset="-78"/>
                <a:cs typeface="Tajawal Medium" panose="00000600000000000000" pitchFamily="2" charset="-78"/>
              </a:rPr>
              <a:t>Prepared by Dr. Thana Ahmed</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sp>
        <p:nvSpPr>
          <p:cNvPr id="16" name="TextBox 15"/>
          <p:cNvSpPr txBox="1"/>
          <p:nvPr/>
        </p:nvSpPr>
        <p:spPr>
          <a:xfrm>
            <a:off x="6786564" y="3159395"/>
            <a:ext cx="5168876" cy="830997"/>
          </a:xfrm>
          <a:prstGeom prst="rect">
            <a:avLst/>
          </a:prstGeom>
          <a:noFill/>
        </p:spPr>
        <p:txBody>
          <a:bodyPr wrap="square" rtlCol="0">
            <a:spAutoFit/>
          </a:bodyPr>
          <a:lstStyle/>
          <a:p>
            <a:r>
              <a:rPr lang="en-US" sz="2400" b="1" dirty="0">
                <a:solidFill>
                  <a:schemeClr val="bg1"/>
                </a:solidFill>
                <a:cs typeface="Tajawal Medium" panose="00000600000000000000" pitchFamily="2" charset="-78"/>
              </a:rPr>
              <a:t>MGM204</a:t>
            </a:r>
          </a:p>
          <a:p>
            <a:r>
              <a:rPr lang="en-US" sz="2400" b="1" dirty="0">
                <a:solidFill>
                  <a:schemeClr val="bg1"/>
                </a:solidFill>
                <a:cs typeface="Tajawal Medium" panose="00000600000000000000" pitchFamily="2" charset="-78"/>
              </a:rPr>
              <a:t>PRINCIPLE OF MARKETING</a:t>
            </a:r>
            <a:endParaRPr lang="en-US" sz="24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CABEAA2-A35A-47C4-9BFA-C005F9DF2848}"/>
              </a:ext>
            </a:extLst>
          </p:cNvPr>
          <p:cNvSpPr txBox="1">
            <a:spLocks noGrp="1"/>
          </p:cNvSpPr>
          <p:nvPr>
            <p:ph type="title"/>
          </p:nvPr>
        </p:nvSpPr>
        <p:spPr>
          <a:xfrm>
            <a:off x="4965431" y="-8900"/>
            <a:ext cx="6586491" cy="1305435"/>
          </a:xfrm>
          <a:prstGeom prst="rect">
            <a:avLst/>
          </a:prstGeom>
        </p:spPr>
        <p:txBody>
          <a:bodyPr vert="horz" lIns="91440" tIns="45720" rIns="91440" bIns="45720" rtlCol="0" anchor="b">
            <a:normAutofit/>
          </a:bodyPr>
          <a:lstStyle/>
          <a:p>
            <a:r>
              <a:rPr lang="en-US"/>
              <a:t>CONTENT</a:t>
            </a:r>
          </a:p>
        </p:txBody>
      </p:sp>
      <p:sp>
        <p:nvSpPr>
          <p:cNvPr id="6" name="TextBox 5">
            <a:extLst>
              <a:ext uri="{FF2B5EF4-FFF2-40B4-BE49-F238E27FC236}">
                <a16:creationId xmlns:a16="http://schemas.microsoft.com/office/drawing/2014/main" id="{51948DE7-108A-4553-BE0E-544D77D738C8}"/>
              </a:ext>
            </a:extLst>
          </p:cNvPr>
          <p:cNvSpPr txBox="1"/>
          <p:nvPr/>
        </p:nvSpPr>
        <p:spPr>
          <a:xfrm>
            <a:off x="4794916" y="2248249"/>
            <a:ext cx="7534220" cy="3785419"/>
          </a:xfrm>
          <a:prstGeom prst="rect">
            <a:avLst/>
          </a:prstGeom>
        </p:spPr>
        <p:txBody>
          <a:bodyPr vert="horz" lIns="91440" tIns="45720" rIns="91440" bIns="45720" rtlCol="0">
            <a:normAutofit/>
          </a:bodyPr>
          <a:lstStyle/>
          <a:p>
            <a:pPr marL="1028700" indent="-457200">
              <a:lnSpc>
                <a:spcPct val="120000"/>
              </a:lnSpc>
              <a:spcAft>
                <a:spcPts val="600"/>
              </a:spcAft>
              <a:buFont typeface="+mj-lt"/>
              <a:buAutoNum type="arabicPeriod"/>
            </a:pPr>
            <a:r>
              <a:rPr lang="en-US" sz="2400" b="1" dirty="0"/>
              <a:t>Definitions</a:t>
            </a:r>
          </a:p>
          <a:p>
            <a:pPr marL="1028700" indent="-457200">
              <a:lnSpc>
                <a:spcPct val="120000"/>
              </a:lnSpc>
              <a:spcAft>
                <a:spcPts val="600"/>
              </a:spcAft>
              <a:buFont typeface="+mj-lt"/>
              <a:buAutoNum type="arabicPeriod"/>
            </a:pPr>
            <a:r>
              <a:rPr lang="en-US" sz="2400" b="1" dirty="0"/>
              <a:t>Social criticisms of Marketing</a:t>
            </a:r>
          </a:p>
          <a:p>
            <a:pPr marL="1028700" indent="-457200">
              <a:lnSpc>
                <a:spcPct val="120000"/>
              </a:lnSpc>
              <a:spcAft>
                <a:spcPts val="600"/>
              </a:spcAft>
              <a:buFont typeface="+mj-lt"/>
              <a:buAutoNum type="arabicPeriod"/>
            </a:pPr>
            <a:r>
              <a:rPr lang="en-US" sz="2400" b="1" dirty="0"/>
              <a:t>Consumer actions to Promote sustainable Marketing</a:t>
            </a:r>
          </a:p>
          <a:p>
            <a:pPr marL="1028700" indent="-457200">
              <a:lnSpc>
                <a:spcPct val="120000"/>
              </a:lnSpc>
              <a:spcAft>
                <a:spcPts val="600"/>
              </a:spcAft>
              <a:buFont typeface="+mj-lt"/>
              <a:buAutoNum type="arabicPeriod"/>
            </a:pPr>
            <a:r>
              <a:rPr lang="en-US" sz="2400" b="1" dirty="0"/>
              <a:t>Business actions toward sustainable marketing</a:t>
            </a:r>
          </a:p>
          <a:p>
            <a:pPr marL="1028700" indent="-457200">
              <a:lnSpc>
                <a:spcPct val="120000"/>
              </a:lnSpc>
              <a:spcAft>
                <a:spcPts val="600"/>
              </a:spcAft>
              <a:buFont typeface="+mj-lt"/>
              <a:buAutoNum type="arabicPeriod"/>
            </a:pPr>
            <a:r>
              <a:rPr lang="en-US" sz="2400" b="1" dirty="0"/>
              <a:t>Marketing Ethics</a:t>
            </a:r>
          </a:p>
          <a:p>
            <a:pPr marL="1028700" indent="-457200">
              <a:lnSpc>
                <a:spcPct val="120000"/>
              </a:lnSpc>
              <a:spcAft>
                <a:spcPts val="600"/>
              </a:spcAft>
              <a:buFont typeface="+mj-lt"/>
              <a:buAutoNum type="arabicPeriod"/>
            </a:pPr>
            <a:r>
              <a:rPr lang="en-US" sz="2400" b="1" dirty="0"/>
              <a:t>The Sustainable company</a:t>
            </a:r>
          </a:p>
          <a:p>
            <a:pPr marL="1028700" indent="-457200">
              <a:lnSpc>
                <a:spcPct val="90000"/>
              </a:lnSpc>
              <a:spcAft>
                <a:spcPts val="600"/>
              </a:spcAft>
              <a:buFont typeface="+mj-lt"/>
              <a:buAutoNum type="arabicPeriod"/>
            </a:pPr>
            <a:endParaRPr lang="en-US" sz="2800" b="1" dirty="0"/>
          </a:p>
          <a:p>
            <a:pPr marL="1028700" indent="-457200">
              <a:lnSpc>
                <a:spcPct val="90000"/>
              </a:lnSpc>
              <a:spcAft>
                <a:spcPts val="600"/>
              </a:spcAft>
              <a:buFont typeface="+mj-lt"/>
              <a:buAutoNum type="arabicPeriod"/>
            </a:pPr>
            <a:endParaRPr lang="en-US" sz="2800" b="1" i="0" u="none" strike="noStrike" baseline="0" dirty="0"/>
          </a:p>
          <a:p>
            <a:pPr marL="1028700" indent="-457200">
              <a:lnSpc>
                <a:spcPct val="90000"/>
              </a:lnSpc>
              <a:spcAft>
                <a:spcPts val="600"/>
              </a:spcAft>
              <a:buFont typeface="+mj-lt"/>
              <a:buAutoNum type="arabicPeriod"/>
            </a:pPr>
            <a:endParaRPr lang="en-US" sz="2800" b="1" dirty="0"/>
          </a:p>
          <a:p>
            <a:pPr marL="571500" indent="-457200">
              <a:lnSpc>
                <a:spcPct val="90000"/>
              </a:lnSpc>
              <a:spcAft>
                <a:spcPts val="600"/>
              </a:spcAft>
              <a:buFont typeface="+mj-lt"/>
              <a:buAutoNum type="arabicPeriod"/>
            </a:pPr>
            <a:endParaRPr lang="en-US" sz="2800" b="1" dirty="0"/>
          </a:p>
          <a:p>
            <a:pPr marL="800100" indent="-457200">
              <a:lnSpc>
                <a:spcPct val="90000"/>
              </a:lnSpc>
              <a:spcAft>
                <a:spcPts val="600"/>
              </a:spcAft>
              <a:buFont typeface="+mj-lt"/>
              <a:buAutoNum type="arabicPeriod"/>
            </a:pPr>
            <a:endParaRPr lang="en-US" sz="2800" dirty="0"/>
          </a:p>
          <a:p>
            <a:pPr marL="800100" indent="-457200">
              <a:lnSpc>
                <a:spcPct val="90000"/>
              </a:lnSpc>
              <a:spcAft>
                <a:spcPts val="600"/>
              </a:spcAft>
              <a:buFont typeface="+mj-lt"/>
              <a:buAutoNum type="arabicPeriod"/>
            </a:pPr>
            <a:endParaRPr lang="en-US" sz="2800" dirty="0"/>
          </a:p>
        </p:txBody>
      </p:sp>
      <p:cxnSp>
        <p:nvCxnSpPr>
          <p:cNvPr id="28" name="Straight Connector 27">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BA543B"/>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408A3CF4-826F-42B6-9389-D4B9E68B61C2}"/>
              </a:ext>
            </a:extLst>
          </p:cNvPr>
          <p:cNvPicPr>
            <a:picLocks noChangeAspect="1"/>
          </p:cNvPicPr>
          <p:nvPr/>
        </p:nvPicPr>
        <p:blipFill>
          <a:blip r:embed="rId3"/>
          <a:stretch>
            <a:fillRect/>
          </a:stretch>
        </p:blipFill>
        <p:spPr>
          <a:xfrm>
            <a:off x="0" y="0"/>
            <a:ext cx="4965431" cy="6858000"/>
          </a:xfrm>
          <a:prstGeom prst="rect">
            <a:avLst/>
          </a:prstGeom>
        </p:spPr>
      </p:pic>
    </p:spTree>
    <p:extLst>
      <p:ext uri="{BB962C8B-B14F-4D97-AF65-F5344CB8AC3E}">
        <p14:creationId xmlns:p14="http://schemas.microsoft.com/office/powerpoint/2010/main" val="27929464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217AE3-6428-41F9-B0AD-4368526B367C}"/>
              </a:ext>
            </a:extLst>
          </p:cNvPr>
          <p:cNvSpPr>
            <a:spLocks noGrp="1"/>
          </p:cNvSpPr>
          <p:nvPr>
            <p:ph type="title"/>
          </p:nvPr>
        </p:nvSpPr>
        <p:spPr>
          <a:xfrm>
            <a:off x="2483894" y="191116"/>
            <a:ext cx="9170158" cy="1325563"/>
          </a:xfrm>
        </p:spPr>
        <p:txBody>
          <a:bodyPr/>
          <a:lstStyle/>
          <a:p>
            <a:r>
              <a:rPr lang="en-US" dirty="0"/>
              <a:t>Introduction</a:t>
            </a:r>
          </a:p>
        </p:txBody>
      </p:sp>
      <p:sp>
        <p:nvSpPr>
          <p:cNvPr id="3" name="Content Placeholder 2">
            <a:extLst>
              <a:ext uri="{FF2B5EF4-FFF2-40B4-BE49-F238E27FC236}">
                <a16:creationId xmlns:a16="http://schemas.microsoft.com/office/drawing/2014/main" id="{67F97D4B-FD6F-427F-8B57-B0179FC76F54}"/>
              </a:ext>
            </a:extLst>
          </p:cNvPr>
          <p:cNvSpPr>
            <a:spLocks noGrp="1"/>
          </p:cNvSpPr>
          <p:nvPr>
            <p:ph idx="1"/>
          </p:nvPr>
        </p:nvSpPr>
        <p:spPr/>
        <p:txBody>
          <a:bodyPr>
            <a:normAutofit fontScale="92500"/>
          </a:bodyPr>
          <a:lstStyle/>
          <a:p>
            <a:pPr algn="l"/>
            <a:r>
              <a:rPr lang="en-US" sz="2400" b="0" i="0" u="none" strike="noStrike" baseline="0" dirty="0">
                <a:latin typeface="TimesLTPro-Roman"/>
              </a:rPr>
              <a:t>Responsible marketers discover what consumers want and respond with market offerings that create value for buyers and capture value in return. </a:t>
            </a:r>
          </a:p>
          <a:p>
            <a:pPr algn="l"/>
            <a:r>
              <a:rPr lang="en-US" sz="2400" b="0" i="0" u="none" strike="noStrike" baseline="0" dirty="0">
                <a:latin typeface="TimesLTPro-Roman"/>
              </a:rPr>
              <a:t>The </a:t>
            </a:r>
            <a:r>
              <a:rPr lang="en-US" sz="2400" b="0" i="1" u="none" strike="noStrike" baseline="0" dirty="0">
                <a:latin typeface="TimesLTPro-Italic"/>
              </a:rPr>
              <a:t>marketing concept </a:t>
            </a:r>
            <a:r>
              <a:rPr lang="en-US" sz="2400" b="0" i="0" u="none" strike="noStrike" baseline="0" dirty="0">
                <a:latin typeface="TimesLTPro-Roman"/>
              </a:rPr>
              <a:t>is a philosophy of customer value and mutual gain. Its practice leads the economy by an invisible hand to satisfy the many and changing needs of consumers.</a:t>
            </a:r>
          </a:p>
          <a:p>
            <a:pPr algn="l"/>
            <a:r>
              <a:rPr lang="en-US" sz="2400" b="0" i="0" u="none" strike="noStrike" baseline="0" dirty="0">
                <a:latin typeface="TimesLTPro-Roman"/>
              </a:rPr>
              <a:t>Not all marketers follow the marketing concept, however. In fact, some companies use questionable marketing practices that serve their own rather than consumers’ interests.</a:t>
            </a:r>
          </a:p>
          <a:p>
            <a:pPr algn="l"/>
            <a:r>
              <a:rPr lang="en-US" sz="2400" b="0" i="0" u="none" strike="noStrike" baseline="0" dirty="0">
                <a:latin typeface="TimesLTPro-Roman"/>
              </a:rPr>
              <a:t>Even well-intentioned marketing actions that meet the current needs of some consumers may cause immediate or future harm to other consumers or the larger society.</a:t>
            </a:r>
          </a:p>
          <a:p>
            <a:pPr algn="l"/>
            <a:r>
              <a:rPr lang="en-US" sz="2400" b="0" i="0" u="none" strike="noStrike" baseline="0" dirty="0">
                <a:latin typeface="TimesLTPro-Roman"/>
              </a:rPr>
              <a:t>Responsible marketers must consider whether their actions are sustainable in the longer run.</a:t>
            </a:r>
            <a:endParaRPr lang="en-US" sz="3600" dirty="0"/>
          </a:p>
        </p:txBody>
      </p:sp>
      <p:pic>
        <p:nvPicPr>
          <p:cNvPr id="4" name="Picture 3">
            <a:extLst>
              <a:ext uri="{FF2B5EF4-FFF2-40B4-BE49-F238E27FC236}">
                <a16:creationId xmlns:a16="http://schemas.microsoft.com/office/drawing/2014/main" id="{6A02C7BD-7C4C-4FCB-9008-7C76CE79665A}"/>
              </a:ext>
            </a:extLst>
          </p:cNvPr>
          <p:cNvPicPr>
            <a:picLocks noChangeAspect="1"/>
          </p:cNvPicPr>
          <p:nvPr/>
        </p:nvPicPr>
        <p:blipFill>
          <a:blip r:embed="rId2"/>
          <a:stretch>
            <a:fillRect/>
          </a:stretch>
        </p:blipFill>
        <p:spPr>
          <a:xfrm>
            <a:off x="7904136" y="82550"/>
            <a:ext cx="3983063" cy="1743075"/>
          </a:xfrm>
          <a:prstGeom prst="rect">
            <a:avLst/>
          </a:prstGeom>
          <a:ln>
            <a:noFill/>
          </a:ln>
          <a:effectLst>
            <a:softEdge rad="112500"/>
          </a:effectLst>
        </p:spPr>
      </p:pic>
    </p:spTree>
    <p:extLst>
      <p:ext uri="{BB962C8B-B14F-4D97-AF65-F5344CB8AC3E}">
        <p14:creationId xmlns:p14="http://schemas.microsoft.com/office/powerpoint/2010/main" val="167400411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473FA5-6008-494E-AC56-07230677C082}"/>
              </a:ext>
            </a:extLst>
          </p:cNvPr>
          <p:cNvSpPr>
            <a:spLocks noGrp="1"/>
          </p:cNvSpPr>
          <p:nvPr>
            <p:ph type="title"/>
          </p:nvPr>
        </p:nvSpPr>
        <p:spPr>
          <a:xfrm>
            <a:off x="2442949" y="136525"/>
            <a:ext cx="8542362" cy="1325563"/>
          </a:xfrm>
        </p:spPr>
        <p:txBody>
          <a:bodyPr/>
          <a:lstStyle/>
          <a:p>
            <a:r>
              <a:rPr lang="en-US" dirty="0"/>
              <a:t>1. Definitions</a:t>
            </a:r>
          </a:p>
        </p:txBody>
      </p:sp>
      <p:sp>
        <p:nvSpPr>
          <p:cNvPr id="3" name="Content Placeholder 2">
            <a:extLst>
              <a:ext uri="{FF2B5EF4-FFF2-40B4-BE49-F238E27FC236}">
                <a16:creationId xmlns:a16="http://schemas.microsoft.com/office/drawing/2014/main" id="{653244C0-84E7-40C5-93CD-942170207921}"/>
              </a:ext>
            </a:extLst>
          </p:cNvPr>
          <p:cNvSpPr>
            <a:spLocks noGrp="1"/>
          </p:cNvSpPr>
          <p:nvPr>
            <p:ph idx="1"/>
          </p:nvPr>
        </p:nvSpPr>
        <p:spPr>
          <a:xfrm>
            <a:off x="823686" y="1665968"/>
            <a:ext cx="6389914" cy="4351338"/>
          </a:xfrm>
        </p:spPr>
        <p:txBody>
          <a:bodyPr>
            <a:normAutofit lnSpcReduction="10000"/>
          </a:bodyPr>
          <a:lstStyle/>
          <a:p>
            <a:pPr>
              <a:lnSpc>
                <a:spcPct val="100000"/>
              </a:lnSpc>
            </a:pPr>
            <a:r>
              <a:rPr lang="en-US" altLang="ar-SA" sz="2000" b="1" dirty="0">
                <a:solidFill>
                  <a:srgbClr val="0A1F61"/>
                </a:solidFill>
                <a:latin typeface="ArialNarrowMTPro-Bold"/>
              </a:rPr>
              <a:t>Social responsibility: </a:t>
            </a:r>
            <a:r>
              <a:rPr lang="en-US" altLang="ar-SA" sz="2000" dirty="0">
                <a:solidFill>
                  <a:srgbClr val="000000"/>
                </a:solidFill>
                <a:latin typeface="TimesLTPro-Roman"/>
              </a:rPr>
              <a:t>an organization’s obligation to maximize its positive impact and minimize its negative impact on society.</a:t>
            </a:r>
          </a:p>
          <a:p>
            <a:pPr algn="l">
              <a:lnSpc>
                <a:spcPct val="100000"/>
              </a:lnSpc>
            </a:pPr>
            <a:endParaRPr lang="en-US" sz="2000" b="1" i="0" u="none" strike="noStrike" baseline="0" dirty="0">
              <a:solidFill>
                <a:srgbClr val="0A1F61"/>
              </a:solidFill>
              <a:latin typeface="ArialNarrowMTPro-Bold"/>
            </a:endParaRPr>
          </a:p>
          <a:p>
            <a:pPr algn="l">
              <a:lnSpc>
                <a:spcPct val="100000"/>
              </a:lnSpc>
            </a:pPr>
            <a:r>
              <a:rPr lang="en-US" sz="2000" b="1" i="0" u="none" strike="noStrike" baseline="0" dirty="0">
                <a:solidFill>
                  <a:srgbClr val="0A1F61"/>
                </a:solidFill>
                <a:latin typeface="ArialNarrowMTPro-Bold"/>
              </a:rPr>
              <a:t>Sustainable marketing: </a:t>
            </a:r>
            <a:r>
              <a:rPr lang="en-US" sz="2000" b="0" i="0" u="none" strike="noStrike" baseline="0" dirty="0">
                <a:solidFill>
                  <a:srgbClr val="000000"/>
                </a:solidFill>
                <a:latin typeface="TimesLTPro-Roman"/>
              </a:rPr>
              <a:t>Socially and environmentally responsible marketing that meets the present needs of consumers and businesses while also preserving or enhancing the ability of future generations to meet their needs.</a:t>
            </a:r>
          </a:p>
          <a:p>
            <a:pPr algn="l">
              <a:lnSpc>
                <a:spcPct val="100000"/>
              </a:lnSpc>
            </a:pPr>
            <a:endParaRPr lang="en-US" sz="2000" dirty="0">
              <a:solidFill>
                <a:srgbClr val="000000"/>
              </a:solidFill>
              <a:latin typeface="TimesLTPro-Roman"/>
            </a:endParaRPr>
          </a:p>
          <a:p>
            <a:pPr>
              <a:lnSpc>
                <a:spcPct val="100000"/>
              </a:lnSpc>
            </a:pPr>
            <a:r>
              <a:rPr lang="en-US" altLang="ar-SA" sz="2000" b="1" dirty="0">
                <a:solidFill>
                  <a:srgbClr val="0A1F61"/>
                </a:solidFill>
                <a:latin typeface="ArialNarrowMTPro-Bold"/>
              </a:rPr>
              <a:t>Marketing Ethics: </a:t>
            </a:r>
            <a:r>
              <a:rPr lang="en-US" altLang="ar-SA" sz="2000" dirty="0">
                <a:solidFill>
                  <a:srgbClr val="000000"/>
                </a:solidFill>
                <a:latin typeface="TimesLTPro-Roman"/>
              </a:rPr>
              <a:t>Principles and standards that define acceptable marketing conduct as determined by various stakeholders.</a:t>
            </a:r>
          </a:p>
          <a:p>
            <a:pPr algn="l">
              <a:lnSpc>
                <a:spcPct val="100000"/>
              </a:lnSpc>
            </a:pPr>
            <a:endParaRPr lang="en-US" sz="3200" dirty="0"/>
          </a:p>
        </p:txBody>
      </p:sp>
      <p:pic>
        <p:nvPicPr>
          <p:cNvPr id="4" name="Picture 3">
            <a:extLst>
              <a:ext uri="{FF2B5EF4-FFF2-40B4-BE49-F238E27FC236}">
                <a16:creationId xmlns:a16="http://schemas.microsoft.com/office/drawing/2014/main" id="{38E3FCA8-9BF6-4E52-9B43-5EE774DACB6C}"/>
              </a:ext>
            </a:extLst>
          </p:cNvPr>
          <p:cNvPicPr>
            <a:picLocks noChangeAspect="1"/>
          </p:cNvPicPr>
          <p:nvPr/>
        </p:nvPicPr>
        <p:blipFill>
          <a:blip r:embed="rId2"/>
          <a:stretch>
            <a:fillRect/>
          </a:stretch>
        </p:blipFill>
        <p:spPr>
          <a:xfrm>
            <a:off x="7439238" y="1426256"/>
            <a:ext cx="4619625" cy="4591050"/>
          </a:xfrm>
          <a:prstGeom prst="rect">
            <a:avLst/>
          </a:prstGeom>
        </p:spPr>
      </p:pic>
    </p:spTree>
    <p:extLst>
      <p:ext uri="{BB962C8B-B14F-4D97-AF65-F5344CB8AC3E}">
        <p14:creationId xmlns:p14="http://schemas.microsoft.com/office/powerpoint/2010/main" val="6003361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7FCC301-6D6F-4FDD-ADEA-C002FD2FA75A}"/>
              </a:ext>
            </a:extLst>
          </p:cNvPr>
          <p:cNvSpPr txBox="1"/>
          <p:nvPr/>
        </p:nvSpPr>
        <p:spPr>
          <a:xfrm>
            <a:off x="2344004" y="565441"/>
            <a:ext cx="6881882" cy="523220"/>
          </a:xfrm>
          <a:prstGeom prst="rect">
            <a:avLst/>
          </a:prstGeom>
          <a:noFill/>
        </p:spPr>
        <p:txBody>
          <a:bodyPr wrap="square">
            <a:spAutoFit/>
          </a:bodyPr>
          <a:lstStyle/>
          <a:p>
            <a:r>
              <a:rPr lang="en-US" altLang="ar-SA" sz="2800" b="1" dirty="0">
                <a:solidFill>
                  <a:schemeClr val="bg1"/>
                </a:solidFill>
              </a:rPr>
              <a:t>Pyramid Of Corporate Social Responsibility</a:t>
            </a:r>
            <a:endParaRPr lang="en-US" sz="2800" b="1" dirty="0">
              <a:solidFill>
                <a:schemeClr val="bg1"/>
              </a:solidFill>
            </a:endParaRPr>
          </a:p>
        </p:txBody>
      </p:sp>
      <p:pic>
        <p:nvPicPr>
          <p:cNvPr id="1026" name="Picture 2" descr="Corporate Social Responsibility; Nigerian Multinational Companies and  Solutions | by Chike Donald Ibewuike | Medium">
            <a:extLst>
              <a:ext uri="{FF2B5EF4-FFF2-40B4-BE49-F238E27FC236}">
                <a16:creationId xmlns:a16="http://schemas.microsoft.com/office/drawing/2014/main" id="{28231712-F731-41EF-8CB5-AECCF3FE96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45642" y="1363851"/>
            <a:ext cx="7576088" cy="49287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17480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2692" name="Picture 4" descr="image 4 - 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8390" y="1452397"/>
            <a:ext cx="8148638" cy="4783137"/>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BE67CC5-401F-446E-AEEC-E3234D936BAA}"/>
              </a:ext>
            </a:extLst>
          </p:cNvPr>
          <p:cNvSpPr txBox="1"/>
          <p:nvPr/>
        </p:nvSpPr>
        <p:spPr>
          <a:xfrm>
            <a:off x="2376886" y="463603"/>
            <a:ext cx="6216554" cy="707886"/>
          </a:xfrm>
          <a:prstGeom prst="rect">
            <a:avLst/>
          </a:prstGeom>
          <a:noFill/>
        </p:spPr>
        <p:txBody>
          <a:bodyPr wrap="square">
            <a:spAutoFit/>
          </a:bodyPr>
          <a:lstStyle/>
          <a:p>
            <a:r>
              <a:rPr lang="en-US" altLang="ar-SA" sz="4000" b="1" dirty="0">
                <a:solidFill>
                  <a:schemeClr val="bg1"/>
                </a:solidFill>
              </a:rPr>
              <a:t>Social Responsibility Issues</a:t>
            </a:r>
            <a:endParaRPr lang="en-US" sz="4000" b="1" dirty="0">
              <a:solidFill>
                <a:schemeClr val="bg1"/>
              </a:solidFill>
            </a:endParaRPr>
          </a:p>
        </p:txBody>
      </p:sp>
    </p:spTree>
    <p:extLst>
      <p:ext uri="{BB962C8B-B14F-4D97-AF65-F5344CB8AC3E}">
        <p14:creationId xmlns:p14="http://schemas.microsoft.com/office/powerpoint/2010/main" val="19630947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77A167-90DE-4FDF-B79F-E44C49145D44}"/>
              </a:ext>
            </a:extLst>
          </p:cNvPr>
          <p:cNvSpPr>
            <a:spLocks noGrp="1"/>
          </p:cNvSpPr>
          <p:nvPr>
            <p:ph type="title"/>
          </p:nvPr>
        </p:nvSpPr>
        <p:spPr>
          <a:xfrm>
            <a:off x="2183642" y="218412"/>
            <a:ext cx="9170158" cy="1325563"/>
          </a:xfrm>
        </p:spPr>
        <p:txBody>
          <a:bodyPr>
            <a:normAutofit/>
          </a:bodyPr>
          <a:lstStyle/>
          <a:p>
            <a:r>
              <a:rPr lang="en-US" sz="3200" b="1" i="0" u="none" strike="noStrike" baseline="0" dirty="0">
                <a:latin typeface="ArialNarrowMTPro-Bold"/>
              </a:rPr>
              <a:t>2. Social criticisms of Marketing</a:t>
            </a:r>
            <a:endParaRPr lang="en-US" sz="6600" dirty="0"/>
          </a:p>
        </p:txBody>
      </p:sp>
      <p:graphicFrame>
        <p:nvGraphicFramePr>
          <p:cNvPr id="5" name="Diagram 4">
            <a:extLst>
              <a:ext uri="{FF2B5EF4-FFF2-40B4-BE49-F238E27FC236}">
                <a16:creationId xmlns:a16="http://schemas.microsoft.com/office/drawing/2014/main" id="{CB09721D-D7E4-43B4-9AD4-E1B2D9DCF142}"/>
              </a:ext>
            </a:extLst>
          </p:cNvPr>
          <p:cNvGraphicFramePr/>
          <p:nvPr>
            <p:extLst>
              <p:ext uri="{D42A27DB-BD31-4B8C-83A1-F6EECF244321}">
                <p14:modId xmlns:p14="http://schemas.microsoft.com/office/powerpoint/2010/main" val="3898716913"/>
              </p:ext>
            </p:extLst>
          </p:nvPr>
        </p:nvGraphicFramePr>
        <p:xfrm>
          <a:off x="1554328" y="1392072"/>
          <a:ext cx="8217469" cy="45583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descr="A person looking at a tablet&#10;&#10;Description automatically generated with low confidence">
            <a:extLst>
              <a:ext uri="{FF2B5EF4-FFF2-40B4-BE49-F238E27FC236}">
                <a16:creationId xmlns:a16="http://schemas.microsoft.com/office/drawing/2014/main" id="{D9C51625-2FAB-4118-A419-B8378480F12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25275" y="1719618"/>
            <a:ext cx="1212015" cy="1214652"/>
          </a:xfrm>
          <a:prstGeom prst="ellipse">
            <a:avLst/>
          </a:prstGeom>
        </p:spPr>
      </p:pic>
      <p:pic>
        <p:nvPicPr>
          <p:cNvPr id="9" name="Picture 8" descr="Graphical user interface, application&#10;&#10;Description automatically generated">
            <a:extLst>
              <a:ext uri="{FF2B5EF4-FFF2-40B4-BE49-F238E27FC236}">
                <a16:creationId xmlns:a16="http://schemas.microsoft.com/office/drawing/2014/main" id="{FA20867F-CBF1-4097-8FEE-811803C7E870}"/>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7696" t="21215" r="3652" b="39522"/>
          <a:stretch/>
        </p:blipFill>
        <p:spPr>
          <a:xfrm>
            <a:off x="6068466" y="3063922"/>
            <a:ext cx="1212016" cy="1214651"/>
          </a:xfrm>
          <a:prstGeom prst="ellipse">
            <a:avLst/>
          </a:prstGeom>
        </p:spPr>
      </p:pic>
      <p:pic>
        <p:nvPicPr>
          <p:cNvPr id="1026" name="Picture 2" descr="The European Business Registry Association (EBRA)">
            <a:extLst>
              <a:ext uri="{FF2B5EF4-FFF2-40B4-BE49-F238E27FC236}">
                <a16:creationId xmlns:a16="http://schemas.microsoft.com/office/drawing/2014/main" id="{289BB6B0-9BF1-43BF-9CFF-1D557D82014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625274" y="4408225"/>
            <a:ext cx="1212016" cy="1185858"/>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15992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09320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262369" y="620392"/>
            <a:ext cx="4568468" cy="5504688"/>
          </a:xfrm>
        </p:spPr>
        <p:txBody>
          <a:bodyPr>
            <a:normAutofit/>
          </a:bodyPr>
          <a:lstStyle/>
          <a:p>
            <a:r>
              <a:rPr lang="en-US" sz="6000" dirty="0"/>
              <a:t>2.1.Marketing’s impact </a:t>
            </a:r>
            <a:r>
              <a:rPr lang="en-US" sz="6000" dirty="0">
                <a:solidFill>
                  <a:srgbClr val="FFFF00"/>
                </a:solidFill>
              </a:rPr>
              <a:t>on individual consumers</a:t>
            </a:r>
          </a:p>
        </p:txBody>
      </p:sp>
      <p:graphicFrame>
        <p:nvGraphicFramePr>
          <p:cNvPr id="5" name="Content Placeholder 2">
            <a:extLst>
              <a:ext uri="{FF2B5EF4-FFF2-40B4-BE49-F238E27FC236}">
                <a16:creationId xmlns:a16="http://schemas.microsoft.com/office/drawing/2014/main" id="{9408E18C-8675-6964-DAF2-D5C37D593EA7}"/>
              </a:ext>
            </a:extLst>
          </p:cNvPr>
          <p:cNvGraphicFramePr>
            <a:graphicFrameLocks noGrp="1"/>
          </p:cNvGraphicFramePr>
          <p:nvPr>
            <p:ph idx="1"/>
            <p:extLst>
              <p:ext uri="{D42A27DB-BD31-4B8C-83A1-F6EECF244321}">
                <p14:modId xmlns:p14="http://schemas.microsoft.com/office/powerpoint/2010/main" val="3322684779"/>
              </p:ext>
            </p:extLst>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65668987"/>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AA01C4F-5C8B-4D55-964B-2C6ECE7D4C36}"/>
              </a:ext>
            </a:extLst>
          </p:cNvPr>
          <p:cNvSpPr/>
          <p:nvPr/>
        </p:nvSpPr>
        <p:spPr>
          <a:xfrm flipH="1" flipV="1">
            <a:off x="7806517" y="1282890"/>
            <a:ext cx="4385481" cy="557511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2248469" y="12699"/>
            <a:ext cx="9962862" cy="1270191"/>
          </a:xfrm>
          <a:solidFill>
            <a:srgbClr val="0A1F61"/>
          </a:solidFill>
        </p:spPr>
        <p:txBody>
          <a:bodyPr>
            <a:normAutofit fontScale="90000"/>
          </a:bodyPr>
          <a:lstStyle/>
          <a:p>
            <a:r>
              <a:rPr lang="en-US" sz="4800" dirty="0"/>
              <a:t> </a:t>
            </a:r>
            <a:r>
              <a:rPr lang="en-US" dirty="0"/>
              <a:t>2.1. Marketing’s impact on </a:t>
            </a:r>
            <a:r>
              <a:rPr lang="en-US" dirty="0">
                <a:solidFill>
                  <a:srgbClr val="FFFF00"/>
                </a:solidFill>
              </a:rPr>
              <a:t>individual consumers</a:t>
            </a:r>
            <a:endParaRPr lang="en-US" sz="4800" dirty="0">
              <a:solidFill>
                <a:srgbClr val="FFFF00"/>
              </a:solidFill>
            </a:endParaRPr>
          </a:p>
        </p:txBody>
      </p:sp>
      <p:sp>
        <p:nvSpPr>
          <p:cNvPr id="3" name="Content Placeholder 2">
            <a:extLst>
              <a:ext uri="{FF2B5EF4-FFF2-40B4-BE49-F238E27FC236}">
                <a16:creationId xmlns:a16="http://schemas.microsoft.com/office/drawing/2014/main" id="{189F3395-3C65-4D5D-8029-A518689AE226}"/>
              </a:ext>
            </a:extLst>
          </p:cNvPr>
          <p:cNvSpPr>
            <a:spLocks noGrp="1"/>
          </p:cNvSpPr>
          <p:nvPr>
            <p:ph idx="1"/>
          </p:nvPr>
        </p:nvSpPr>
        <p:spPr>
          <a:xfrm>
            <a:off x="838200" y="1825625"/>
            <a:ext cx="6859137" cy="4351338"/>
          </a:xfrm>
        </p:spPr>
        <p:txBody>
          <a:bodyPr>
            <a:normAutofit/>
          </a:bodyPr>
          <a:lstStyle/>
          <a:p>
            <a:pPr marL="0" indent="0">
              <a:buNone/>
            </a:pPr>
            <a:r>
              <a:rPr lang="en-US" b="1" i="0" u="none" strike="noStrike" baseline="0" dirty="0">
                <a:solidFill>
                  <a:srgbClr val="960000"/>
                </a:solidFill>
                <a:latin typeface="ArialNarrowMTPro-Bold"/>
              </a:rPr>
              <a:t>1.1. HIGH PRICES:</a:t>
            </a:r>
          </a:p>
          <a:p>
            <a:pPr algn="l"/>
            <a:r>
              <a:rPr lang="en-US" dirty="0">
                <a:latin typeface="TimesLTPro-Roman"/>
              </a:rPr>
              <a:t>Many critics charge that marketing system causes prices to be higher. </a:t>
            </a:r>
          </a:p>
          <a:p>
            <a:pPr algn="l"/>
            <a:endParaRPr lang="en-US" dirty="0">
              <a:latin typeface="TimesLTPro-Roman"/>
            </a:endParaRPr>
          </a:p>
          <a:p>
            <a:pPr algn="l"/>
            <a:r>
              <a:rPr lang="en-US" dirty="0">
                <a:latin typeface="TimesLTPro-Roman"/>
              </a:rPr>
              <a:t>Critics point to three factors:</a:t>
            </a:r>
          </a:p>
          <a:p>
            <a:pPr lvl="1"/>
            <a:r>
              <a:rPr lang="en-US" sz="2800" b="1" dirty="0">
                <a:solidFill>
                  <a:srgbClr val="0A1F61"/>
                </a:solidFill>
                <a:latin typeface="TimesLTPro-Roman"/>
              </a:rPr>
              <a:t>High costs of distribution</a:t>
            </a:r>
          </a:p>
          <a:p>
            <a:pPr lvl="1"/>
            <a:r>
              <a:rPr lang="en-US" sz="2800" b="1" dirty="0">
                <a:solidFill>
                  <a:srgbClr val="0A1F61"/>
                </a:solidFill>
                <a:latin typeface="TimesLTPro-Roman"/>
              </a:rPr>
              <a:t>High advertising and promotion costs</a:t>
            </a:r>
          </a:p>
          <a:p>
            <a:pPr lvl="1"/>
            <a:r>
              <a:rPr lang="en-US" sz="2800" b="1" dirty="0">
                <a:solidFill>
                  <a:srgbClr val="0A1F61"/>
                </a:solidFill>
                <a:latin typeface="TimesLTPro-Roman"/>
              </a:rPr>
              <a:t>Excessive markups.</a:t>
            </a:r>
          </a:p>
        </p:txBody>
      </p:sp>
      <p:pic>
        <p:nvPicPr>
          <p:cNvPr id="6" name="Picture 5">
            <a:extLst>
              <a:ext uri="{FF2B5EF4-FFF2-40B4-BE49-F238E27FC236}">
                <a16:creationId xmlns:a16="http://schemas.microsoft.com/office/drawing/2014/main" id="{C0023DD9-3A85-4E89-8674-97FEC4470109}"/>
              </a:ext>
            </a:extLst>
          </p:cNvPr>
          <p:cNvPicPr>
            <a:picLocks noChangeAspect="1"/>
          </p:cNvPicPr>
          <p:nvPr/>
        </p:nvPicPr>
        <p:blipFill>
          <a:blip r:embed="rId2"/>
          <a:stretch>
            <a:fillRect/>
          </a:stretch>
        </p:blipFill>
        <p:spPr>
          <a:xfrm>
            <a:off x="8106770" y="1611081"/>
            <a:ext cx="3821374" cy="1746841"/>
          </a:xfrm>
          <a:prstGeom prst="rect">
            <a:avLst/>
          </a:prstGeom>
        </p:spPr>
      </p:pic>
      <p:pic>
        <p:nvPicPr>
          <p:cNvPr id="2052" name="Picture 4" descr="What is corrective advertising? TOP 6 things you MUST know - Lisbdnet.com">
            <a:extLst>
              <a:ext uri="{FF2B5EF4-FFF2-40B4-BE49-F238E27FC236}">
                <a16:creationId xmlns:a16="http://schemas.microsoft.com/office/drawing/2014/main" id="{C56CC941-117A-4A13-BCC0-B24CEC25AA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06769" y="3357922"/>
            <a:ext cx="3821375" cy="188899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D897E531-4718-401D-94B3-4539590DBD3E}"/>
              </a:ext>
            </a:extLst>
          </p:cNvPr>
          <p:cNvPicPr>
            <a:picLocks noChangeAspect="1"/>
          </p:cNvPicPr>
          <p:nvPr/>
        </p:nvPicPr>
        <p:blipFill>
          <a:blip r:embed="rId4"/>
          <a:stretch>
            <a:fillRect/>
          </a:stretch>
        </p:blipFill>
        <p:spPr>
          <a:xfrm>
            <a:off x="8106769" y="5240109"/>
            <a:ext cx="3821375" cy="1438626"/>
          </a:xfrm>
          <a:prstGeom prst="rect">
            <a:avLst/>
          </a:prstGeom>
        </p:spPr>
      </p:pic>
    </p:spTree>
    <p:extLst>
      <p:ext uri="{BB962C8B-B14F-4D97-AF65-F5344CB8AC3E}">
        <p14:creationId xmlns:p14="http://schemas.microsoft.com/office/powerpoint/2010/main" val="28142844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EFB648E-9E93-4D69-874D-B539BECFC871}"/>
              </a:ext>
            </a:extLst>
          </p:cNvPr>
          <p:cNvSpPr>
            <a:spLocks noGrp="1"/>
          </p:cNvSpPr>
          <p:nvPr>
            <p:ph idx="1"/>
          </p:nvPr>
        </p:nvSpPr>
        <p:spPr>
          <a:xfrm>
            <a:off x="1695731" y="1402544"/>
            <a:ext cx="10515600" cy="4351338"/>
          </a:xfrm>
        </p:spPr>
        <p:txBody>
          <a:bodyPr/>
          <a:lstStyle/>
          <a:p>
            <a:pPr marL="0" indent="0">
              <a:buNone/>
            </a:pPr>
            <a:endParaRPr lang="en-US" b="1" i="0" u="none" strike="noStrike" baseline="0" dirty="0">
              <a:solidFill>
                <a:srgbClr val="960000"/>
              </a:solidFill>
              <a:latin typeface="ArialNarrowMTPro-Bold"/>
            </a:endParaRPr>
          </a:p>
          <a:p>
            <a:endParaRPr lang="en-US" b="1" i="0" u="none" strike="noStrike" baseline="0" dirty="0">
              <a:solidFill>
                <a:srgbClr val="960000"/>
              </a:solidFill>
              <a:latin typeface="ArialNarrowMTPro-Bold"/>
            </a:endParaRPr>
          </a:p>
          <a:p>
            <a:endParaRPr lang="en-US" dirty="0"/>
          </a:p>
        </p:txBody>
      </p:sp>
      <p:graphicFrame>
        <p:nvGraphicFramePr>
          <p:cNvPr id="5" name="Table 5">
            <a:extLst>
              <a:ext uri="{FF2B5EF4-FFF2-40B4-BE49-F238E27FC236}">
                <a16:creationId xmlns:a16="http://schemas.microsoft.com/office/drawing/2014/main" id="{BBA58F1A-D7F8-4DF3-A045-D344E0C90948}"/>
              </a:ext>
            </a:extLst>
          </p:cNvPr>
          <p:cNvGraphicFramePr>
            <a:graphicFrameLocks noGrp="1"/>
          </p:cNvGraphicFramePr>
          <p:nvPr>
            <p:extLst>
              <p:ext uri="{D42A27DB-BD31-4B8C-83A1-F6EECF244321}">
                <p14:modId xmlns:p14="http://schemas.microsoft.com/office/powerpoint/2010/main" val="3301006822"/>
              </p:ext>
            </p:extLst>
          </p:nvPr>
        </p:nvGraphicFramePr>
        <p:xfrm>
          <a:off x="56866" y="72222"/>
          <a:ext cx="12078268" cy="6591870"/>
        </p:xfrm>
        <a:graphic>
          <a:graphicData uri="http://schemas.openxmlformats.org/drawingml/2006/table">
            <a:tbl>
              <a:tblPr firstRow="1" bandRow="1">
                <a:tableStyleId>{5C22544A-7EE6-4342-B048-85BDC9FD1C3A}</a:tableStyleId>
              </a:tblPr>
              <a:tblGrid>
                <a:gridCol w="2197290">
                  <a:extLst>
                    <a:ext uri="{9D8B030D-6E8A-4147-A177-3AD203B41FA5}">
                      <a16:colId xmlns:a16="http://schemas.microsoft.com/office/drawing/2014/main" val="2002261674"/>
                    </a:ext>
                  </a:extLst>
                </a:gridCol>
                <a:gridCol w="3725838">
                  <a:extLst>
                    <a:ext uri="{9D8B030D-6E8A-4147-A177-3AD203B41FA5}">
                      <a16:colId xmlns:a16="http://schemas.microsoft.com/office/drawing/2014/main" val="2459216101"/>
                    </a:ext>
                  </a:extLst>
                </a:gridCol>
                <a:gridCol w="6155140">
                  <a:extLst>
                    <a:ext uri="{9D8B030D-6E8A-4147-A177-3AD203B41FA5}">
                      <a16:colId xmlns:a16="http://schemas.microsoft.com/office/drawing/2014/main" val="288165391"/>
                    </a:ext>
                  </a:extLst>
                </a:gridCol>
              </a:tblGrid>
              <a:tr h="406435">
                <a:tc>
                  <a:txBody>
                    <a:bodyPr/>
                    <a:lstStyle/>
                    <a:p>
                      <a:r>
                        <a:rPr lang="en-US" dirty="0"/>
                        <a:t>Critic Point</a:t>
                      </a:r>
                    </a:p>
                  </a:txBody>
                  <a:tcPr/>
                </a:tc>
                <a:tc>
                  <a:txBody>
                    <a:bodyPr/>
                    <a:lstStyle/>
                    <a:p>
                      <a:r>
                        <a:rPr lang="en-US" dirty="0"/>
                        <a:t>Socialists view</a:t>
                      </a:r>
                    </a:p>
                  </a:txBody>
                  <a:tcPr/>
                </a:tc>
                <a:tc>
                  <a:txBody>
                    <a:bodyPr/>
                    <a:lstStyle/>
                    <a:p>
                      <a:r>
                        <a:rPr lang="en-US" dirty="0"/>
                        <a:t>Marketers view</a:t>
                      </a:r>
                    </a:p>
                  </a:txBody>
                  <a:tcPr/>
                </a:tc>
                <a:extLst>
                  <a:ext uri="{0D108BD9-81ED-4DB2-BD59-A6C34878D82A}">
                    <a16:rowId xmlns:a16="http://schemas.microsoft.com/office/drawing/2014/main" val="3259628977"/>
                  </a:ext>
                </a:extLst>
              </a:tr>
              <a:tr h="188999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solidFill>
                            <a:srgbClr val="0A1F61"/>
                          </a:solidFill>
                          <a:latin typeface="TimesLTPro-Roman"/>
                        </a:rPr>
                        <a:t>High costs of distribution</a:t>
                      </a:r>
                    </a:p>
                    <a:p>
                      <a:endParaRPr lang="en-US" dirty="0"/>
                    </a:p>
                  </a:txBody>
                  <a:tcPr/>
                </a:tc>
                <a:tc>
                  <a:txBody>
                    <a:bodyPr/>
                    <a:lstStyle/>
                    <a:p>
                      <a:r>
                        <a:rPr lang="en-US" dirty="0"/>
                        <a:t>Greedy marketing channel members mark up prices beyond the value of their services. As a result, distribution costs too much, and consumers pay for  these excessive costs in the form of higher prices.</a:t>
                      </a:r>
                    </a:p>
                  </a:txBody>
                  <a:tcPr/>
                </a:tc>
                <a:tc>
                  <a:txBody>
                    <a:bodyPr/>
                    <a:lstStyle/>
                    <a:p>
                      <a:r>
                        <a:rPr lang="en-US" dirty="0"/>
                        <a:t>Intermediaries do work that would otherwise have to be done by manufacturers or consumers. Their prices reflect services that consumers want—more convenience, larger stores and assortments, more service, longer store hours, and others. They argue that retail competition is so intense that margins are actually quite low. </a:t>
                      </a:r>
                    </a:p>
                  </a:txBody>
                  <a:tcPr/>
                </a:tc>
                <a:extLst>
                  <a:ext uri="{0D108BD9-81ED-4DB2-BD59-A6C34878D82A}">
                    <a16:rowId xmlns:a16="http://schemas.microsoft.com/office/drawing/2014/main" val="3698923530"/>
                  </a:ext>
                </a:extLst>
              </a:tr>
              <a:tr h="240544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solidFill>
                            <a:srgbClr val="0A1F61"/>
                          </a:solidFill>
                          <a:latin typeface="TimesLTPro-Roman"/>
                        </a:rPr>
                        <a:t>High advertising and promotion costs</a:t>
                      </a:r>
                    </a:p>
                    <a:p>
                      <a:endParaRPr lang="en-US" dirty="0"/>
                    </a:p>
                  </a:txBody>
                  <a:tcPr/>
                </a:tc>
                <a:tc>
                  <a:txBody>
                    <a:bodyPr/>
                    <a:lstStyle/>
                    <a:p>
                      <a:r>
                        <a:rPr lang="en-US" dirty="0"/>
                        <a:t>Modern marketing is pushing up prices to finance unneeded advertising, sales promotion, and packaging. Much of this</a:t>
                      </a:r>
                    </a:p>
                    <a:p>
                      <a:r>
                        <a:rPr lang="en-US" dirty="0"/>
                        <a:t>promotion and packaging adds only psychological, not functional, value.</a:t>
                      </a:r>
                    </a:p>
                  </a:txBody>
                  <a:tcPr/>
                </a:tc>
                <a:tc>
                  <a:txBody>
                    <a:bodyPr/>
                    <a:lstStyle/>
                    <a:p>
                      <a:r>
                        <a:rPr lang="en-US" sz="1800" b="0" i="0" u="none" strike="noStrike" kern="1200" baseline="0" dirty="0">
                          <a:solidFill>
                            <a:schemeClr val="dk1"/>
                          </a:solidFill>
                          <a:latin typeface="+mn-lt"/>
                          <a:ea typeface="+mn-ea"/>
                          <a:cs typeface="+mn-cs"/>
                        </a:rPr>
                        <a:t>Although advertising adds to product costs, it also adds value by informing potential buyers of the availability and merits of a brand. Brand name products may cost more, but branding assures buyers of consistent quality. Moreover, although consumers can usually buy functional versions of products at lower prices, they </a:t>
                      </a:r>
                      <a:r>
                        <a:rPr lang="en-US" sz="1800" b="0" i="1" u="none" strike="noStrike" kern="1200" baseline="0" dirty="0">
                          <a:solidFill>
                            <a:schemeClr val="dk1"/>
                          </a:solidFill>
                          <a:latin typeface="+mn-lt"/>
                          <a:ea typeface="+mn-ea"/>
                          <a:cs typeface="+mn-cs"/>
                        </a:rPr>
                        <a:t>want </a:t>
                      </a:r>
                      <a:r>
                        <a:rPr lang="en-US" sz="1800" b="0" i="0" u="none" strike="noStrike" kern="1200" baseline="0" dirty="0">
                          <a:solidFill>
                            <a:schemeClr val="dk1"/>
                          </a:solidFill>
                          <a:latin typeface="+mn-lt"/>
                          <a:ea typeface="+mn-ea"/>
                          <a:cs typeface="+mn-cs"/>
                        </a:rPr>
                        <a:t>and are willing to pay more for products that also provide psychological benefits—that make them feel wealthy, attractive, or special. </a:t>
                      </a:r>
                      <a:endParaRPr lang="en-US" dirty="0"/>
                    </a:p>
                  </a:txBody>
                  <a:tcPr/>
                </a:tc>
                <a:extLst>
                  <a:ext uri="{0D108BD9-81ED-4DB2-BD59-A6C34878D82A}">
                    <a16:rowId xmlns:a16="http://schemas.microsoft.com/office/drawing/2014/main" val="4165586013"/>
                  </a:ext>
                </a:extLst>
              </a:tr>
              <a:tr h="188999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solidFill>
                            <a:srgbClr val="0A1F61"/>
                          </a:solidFill>
                          <a:latin typeface="TimesLTPro-Roman"/>
                        </a:rPr>
                        <a:t>Excessive markups.</a:t>
                      </a:r>
                    </a:p>
                    <a:p>
                      <a:endParaRPr lang="en-US" dirty="0"/>
                    </a:p>
                  </a:txBody>
                  <a:tcPr/>
                </a:tc>
                <a:tc>
                  <a:txBody>
                    <a:bodyPr/>
                    <a:lstStyle/>
                    <a:p>
                      <a:r>
                        <a:rPr lang="en-US" dirty="0"/>
                        <a:t>Some companies mark up goods excessively. They point to the drug industry, where a pill costing five cents to make may cost the consumer $2 to buy, and to the high charges for auto repairs and other services. </a:t>
                      </a:r>
                    </a:p>
                  </a:txBody>
                  <a:tcPr/>
                </a:tc>
                <a:tc>
                  <a:txBody>
                    <a:bodyPr/>
                    <a:lstStyle/>
                    <a:p>
                      <a:r>
                        <a:rPr lang="en-US" dirty="0"/>
                        <a:t>Most businesses try to price fairly to consumers because they want to build customer relationships and repeat business. Also, they assert, consumers often don’t understand the reasons for high markups. For example, pharmaceutical markups help cover the costs of making and distributing existing medicines plus the high costs of developing and testing new medicines.</a:t>
                      </a:r>
                    </a:p>
                  </a:txBody>
                  <a:tcPr/>
                </a:tc>
                <a:extLst>
                  <a:ext uri="{0D108BD9-81ED-4DB2-BD59-A6C34878D82A}">
                    <a16:rowId xmlns:a16="http://schemas.microsoft.com/office/drawing/2014/main" val="2312626228"/>
                  </a:ext>
                </a:extLst>
              </a:tr>
            </a:tbl>
          </a:graphicData>
        </a:graphic>
      </p:graphicFrame>
    </p:spTree>
    <p:extLst>
      <p:ext uri="{BB962C8B-B14F-4D97-AF65-F5344CB8AC3E}">
        <p14:creationId xmlns:p14="http://schemas.microsoft.com/office/powerpoint/2010/main" val="41216359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C36F14C-DF74-40EB-9F2B-9895C0CB7A8E}"/>
              </a:ext>
            </a:extLst>
          </p:cNvPr>
          <p:cNvPicPr>
            <a:picLocks noChangeAspect="1"/>
          </p:cNvPicPr>
          <p:nvPr/>
        </p:nvPicPr>
        <p:blipFill>
          <a:blip r:embed="rId2"/>
          <a:stretch>
            <a:fillRect/>
          </a:stretch>
        </p:blipFill>
        <p:spPr>
          <a:xfrm>
            <a:off x="828248" y="1657279"/>
            <a:ext cx="5676900" cy="3952875"/>
          </a:xfrm>
          <a:prstGeom prst="rect">
            <a:avLst/>
          </a:prstGeom>
        </p:spPr>
      </p:pic>
      <p:sp>
        <p:nvSpPr>
          <p:cNvPr id="6" name="TextBox 5">
            <a:extLst>
              <a:ext uri="{FF2B5EF4-FFF2-40B4-BE49-F238E27FC236}">
                <a16:creationId xmlns:a16="http://schemas.microsoft.com/office/drawing/2014/main" id="{E68746EC-B58D-4430-B09E-8D07A67130DA}"/>
              </a:ext>
            </a:extLst>
          </p:cNvPr>
          <p:cNvSpPr txBox="1"/>
          <p:nvPr/>
        </p:nvSpPr>
        <p:spPr>
          <a:xfrm>
            <a:off x="1028631" y="4412343"/>
            <a:ext cx="2451547" cy="954107"/>
          </a:xfrm>
          <a:prstGeom prst="rect">
            <a:avLst/>
          </a:prstGeom>
          <a:noFill/>
        </p:spPr>
        <p:txBody>
          <a:bodyPr wrap="square" rtlCol="0">
            <a:spAutoFit/>
          </a:bodyPr>
          <a:lstStyle/>
          <a:p>
            <a:pPr algn="ctr"/>
            <a:r>
              <a:rPr lang="en-US" sz="2800" b="1" dirty="0"/>
              <a:t>HIGH MARKUP PRICES!</a:t>
            </a:r>
          </a:p>
        </p:txBody>
      </p:sp>
      <p:sp>
        <p:nvSpPr>
          <p:cNvPr id="8" name="TextBox 7">
            <a:extLst>
              <a:ext uri="{FF2B5EF4-FFF2-40B4-BE49-F238E27FC236}">
                <a16:creationId xmlns:a16="http://schemas.microsoft.com/office/drawing/2014/main" id="{65A418C8-390A-431A-AFF5-BE5363A91F9E}"/>
              </a:ext>
            </a:extLst>
          </p:cNvPr>
          <p:cNvSpPr txBox="1"/>
          <p:nvPr/>
        </p:nvSpPr>
        <p:spPr>
          <a:xfrm>
            <a:off x="6984242" y="1657279"/>
            <a:ext cx="4848367" cy="1077218"/>
          </a:xfrm>
          <a:prstGeom prst="rect">
            <a:avLst/>
          </a:prstGeom>
          <a:noFill/>
        </p:spPr>
        <p:txBody>
          <a:bodyPr wrap="square">
            <a:spAutoFit/>
          </a:bodyPr>
          <a:lstStyle/>
          <a:p>
            <a:pPr algn="l"/>
            <a:r>
              <a:rPr lang="en-US" sz="3200" b="0" i="0" u="none" strike="noStrike" baseline="0" dirty="0">
                <a:latin typeface="TimesLTPro-Roman"/>
              </a:rPr>
              <a:t>“Today’s medicines finance tomorrow’s miracles.”</a:t>
            </a:r>
            <a:endParaRPr lang="en-US" sz="3200" dirty="0"/>
          </a:p>
        </p:txBody>
      </p:sp>
      <p:pic>
        <p:nvPicPr>
          <p:cNvPr id="3076" name="Picture 4" descr="GlaxoSmithKline - Vikipedio">
            <a:extLst>
              <a:ext uri="{FF2B5EF4-FFF2-40B4-BE49-F238E27FC236}">
                <a16:creationId xmlns:a16="http://schemas.microsoft.com/office/drawing/2014/main" id="{4789FB03-3C20-40F4-AACF-5D74E87738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12949" y="2734497"/>
            <a:ext cx="3590925" cy="1276350"/>
          </a:xfrm>
          <a:prstGeom prst="rect">
            <a:avLst/>
          </a:prstGeom>
          <a:noFill/>
          <a:extLst>
            <a:ext uri="{909E8E84-426E-40DD-AFC4-6F175D3DCCD1}">
              <a14:hiddenFill xmlns:a14="http://schemas.microsoft.com/office/drawing/2010/main">
                <a:solidFill>
                  <a:srgbClr val="FFFFFF"/>
                </a:solidFill>
              </a14:hiddenFill>
            </a:ext>
          </a:extLst>
        </p:spPr>
      </p:pic>
      <p:cxnSp>
        <p:nvCxnSpPr>
          <p:cNvPr id="10" name="Straight Connector 9">
            <a:extLst>
              <a:ext uri="{FF2B5EF4-FFF2-40B4-BE49-F238E27FC236}">
                <a16:creationId xmlns:a16="http://schemas.microsoft.com/office/drawing/2014/main" id="{EEA0B051-E8A3-462D-BE18-C12BD6193357}"/>
              </a:ext>
            </a:extLst>
          </p:cNvPr>
          <p:cNvCxnSpPr/>
          <p:nvPr/>
        </p:nvCxnSpPr>
        <p:spPr>
          <a:xfrm>
            <a:off x="6843713" y="1300163"/>
            <a:ext cx="0" cy="4714875"/>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8352792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2248469" y="12699"/>
            <a:ext cx="9962862" cy="1270191"/>
          </a:xfrm>
          <a:solidFill>
            <a:srgbClr val="0A1F61"/>
          </a:solidFill>
        </p:spPr>
        <p:txBody>
          <a:bodyPr>
            <a:normAutofit fontScale="90000"/>
          </a:bodyPr>
          <a:lstStyle/>
          <a:p>
            <a:r>
              <a:rPr lang="en-US" sz="4800" dirty="0"/>
              <a:t> </a:t>
            </a:r>
            <a:r>
              <a:rPr lang="en-US" dirty="0"/>
              <a:t>2.1. Marketing’s impact on individual consumers</a:t>
            </a:r>
            <a:endParaRPr lang="en-US" sz="4800" dirty="0"/>
          </a:p>
        </p:txBody>
      </p:sp>
      <p:sp>
        <p:nvSpPr>
          <p:cNvPr id="3" name="Content Placeholder 2">
            <a:extLst>
              <a:ext uri="{FF2B5EF4-FFF2-40B4-BE49-F238E27FC236}">
                <a16:creationId xmlns:a16="http://schemas.microsoft.com/office/drawing/2014/main" id="{189F3395-3C65-4D5D-8029-A518689AE226}"/>
              </a:ext>
            </a:extLst>
          </p:cNvPr>
          <p:cNvSpPr>
            <a:spLocks noGrp="1"/>
          </p:cNvSpPr>
          <p:nvPr>
            <p:ph idx="1"/>
          </p:nvPr>
        </p:nvSpPr>
        <p:spPr>
          <a:xfrm>
            <a:off x="838200" y="1825625"/>
            <a:ext cx="10953466" cy="4351338"/>
          </a:xfrm>
        </p:spPr>
        <p:txBody>
          <a:bodyPr>
            <a:normAutofit fontScale="92500"/>
          </a:bodyPr>
          <a:lstStyle/>
          <a:p>
            <a:pPr marL="0" indent="0">
              <a:buNone/>
            </a:pPr>
            <a:r>
              <a:rPr lang="en-US" b="1" i="0" u="none" strike="noStrike" baseline="0" dirty="0">
                <a:solidFill>
                  <a:srgbClr val="960000"/>
                </a:solidFill>
                <a:latin typeface="ArialNarrowMTPro-Bold"/>
              </a:rPr>
              <a:t>1.2. DECEPTIVE PRACTICES:</a:t>
            </a:r>
          </a:p>
          <a:p>
            <a:r>
              <a:rPr lang="en-US" sz="2400" b="1" dirty="0">
                <a:latin typeface="ArialNarrowMTPro-Bold"/>
              </a:rPr>
              <a:t>Deceptive practices fall into 3 groups:</a:t>
            </a:r>
          </a:p>
          <a:p>
            <a:pPr lvl="1">
              <a:lnSpc>
                <a:spcPct val="100000"/>
              </a:lnSpc>
            </a:pPr>
            <a:r>
              <a:rPr lang="en-US" b="1" i="0" u="none" strike="noStrike" baseline="0" dirty="0">
                <a:solidFill>
                  <a:srgbClr val="0A1F61"/>
                </a:solidFill>
                <a:latin typeface="ArialNarrowMTPro-Bold"/>
              </a:rPr>
              <a:t>Pricing:</a:t>
            </a:r>
            <a:r>
              <a:rPr lang="en-US" b="1" i="0" u="none" strike="noStrike" baseline="0" dirty="0">
                <a:latin typeface="ArialNarrowMTPro-Bold"/>
              </a:rPr>
              <a:t> </a:t>
            </a:r>
            <a:r>
              <a:rPr lang="en-US" dirty="0">
                <a:latin typeface="ArialNarrowMTPro-Bold"/>
              </a:rPr>
              <a:t>Deceptive pricing includes practices such as falsely advertising “factory” or “wholesale” prices or a large price reduction from a phony high retail list price.</a:t>
            </a:r>
          </a:p>
          <a:p>
            <a:pPr lvl="1">
              <a:lnSpc>
                <a:spcPct val="100000"/>
              </a:lnSpc>
            </a:pPr>
            <a:r>
              <a:rPr lang="en-US" b="1" dirty="0">
                <a:solidFill>
                  <a:srgbClr val="0A1F61"/>
                </a:solidFill>
                <a:latin typeface="ArialNarrowMTPro-Bold"/>
              </a:rPr>
              <a:t>Promotion: </a:t>
            </a:r>
            <a:r>
              <a:rPr lang="en-US" dirty="0">
                <a:latin typeface="ArialNarrowMTPro-Bold"/>
              </a:rPr>
              <a:t>Deceptive promotion includes practices such as misrepresenting the product’s features or performance or luring customers to the store for a bargain that is out of stock. </a:t>
            </a:r>
          </a:p>
          <a:p>
            <a:pPr lvl="1">
              <a:lnSpc>
                <a:spcPct val="100000"/>
              </a:lnSpc>
            </a:pPr>
            <a:r>
              <a:rPr lang="en-US" b="1" dirty="0">
                <a:solidFill>
                  <a:srgbClr val="0A1F61"/>
                </a:solidFill>
                <a:latin typeface="ArialNarrowMTPro-Bold"/>
              </a:rPr>
              <a:t>Packaging: </a:t>
            </a:r>
            <a:r>
              <a:rPr lang="en-US" i="0" u="none" strike="noStrike" baseline="0" dirty="0">
                <a:latin typeface="ArialNarrowMTPro-Bold"/>
              </a:rPr>
              <a:t>Deceptive packaging </a:t>
            </a:r>
            <a:r>
              <a:rPr lang="en-US" dirty="0">
                <a:latin typeface="ArialNarrowMTPro-Bold"/>
              </a:rPr>
              <a:t>includes exaggerating package contents through subtle design, using misleading labeling, or describing size in misleading terms. </a:t>
            </a:r>
          </a:p>
          <a:p>
            <a:pPr algn="l"/>
            <a:r>
              <a:rPr lang="en-US" sz="2400" dirty="0">
                <a:latin typeface="ArialNarrowMTPro-Bold"/>
              </a:rPr>
              <a:t>Deceptive practices have led to legislation and other consumer protection actions.</a:t>
            </a:r>
          </a:p>
        </p:txBody>
      </p:sp>
    </p:spTree>
    <p:extLst>
      <p:ext uri="{BB962C8B-B14F-4D97-AF65-F5344CB8AC3E}">
        <p14:creationId xmlns:p14="http://schemas.microsoft.com/office/powerpoint/2010/main" val="9447163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5487E3-15CD-42AF-A3F4-85006CB25EF1}"/>
              </a:ext>
            </a:extLst>
          </p:cNvPr>
          <p:cNvSpPr>
            <a:spLocks noGrp="1"/>
          </p:cNvSpPr>
          <p:nvPr>
            <p:ph type="title"/>
          </p:nvPr>
        </p:nvSpPr>
        <p:spPr>
          <a:xfrm>
            <a:off x="6096000" y="0"/>
            <a:ext cx="6096000" cy="1325563"/>
          </a:xfrm>
          <a:solidFill>
            <a:srgbClr val="0A1F61"/>
          </a:solidFill>
        </p:spPr>
        <p:txBody>
          <a:bodyPr>
            <a:normAutofit/>
          </a:bodyPr>
          <a:lstStyle/>
          <a:p>
            <a:r>
              <a:rPr lang="en-US" dirty="0">
                <a:solidFill>
                  <a:schemeClr val="tx1"/>
                </a:solidFill>
              </a:rPr>
              <a:t>Example of deceptive pricing</a:t>
            </a:r>
          </a:p>
        </p:txBody>
      </p:sp>
      <p:sp>
        <p:nvSpPr>
          <p:cNvPr id="9" name="Freeform: Shape 8">
            <a:extLst>
              <a:ext uri="{FF2B5EF4-FFF2-40B4-BE49-F238E27FC236}">
                <a16:creationId xmlns:a16="http://schemas.microsoft.com/office/drawing/2014/main" id="{357DD0D3-F869-46D0-944C-6EC60E19E3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36816" cy="5254922"/>
          </a:xfrm>
          <a:custGeom>
            <a:avLst/>
            <a:gdLst>
              <a:gd name="connsiteX0" fmla="*/ 0 w 6136816"/>
              <a:gd name="connsiteY0" fmla="*/ 0 h 5254922"/>
              <a:gd name="connsiteX1" fmla="*/ 6136816 w 6136816"/>
              <a:gd name="connsiteY1" fmla="*/ 0 h 5254922"/>
              <a:gd name="connsiteX2" fmla="*/ 6134892 w 6136816"/>
              <a:gd name="connsiteY2" fmla="*/ 111520 h 5254922"/>
              <a:gd name="connsiteX3" fmla="*/ 6066513 w 6136816"/>
              <a:gd name="connsiteY3" fmla="*/ 752995 h 5254922"/>
              <a:gd name="connsiteX4" fmla="*/ 140712 w 6136816"/>
              <a:gd name="connsiteY4" fmla="*/ 5219363 h 5254922"/>
              <a:gd name="connsiteX5" fmla="*/ 0 w 6136816"/>
              <a:gd name="connsiteY5" fmla="*/ 5199534 h 525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36816" h="5254922">
                <a:moveTo>
                  <a:pt x="0" y="0"/>
                </a:moveTo>
                <a:lnTo>
                  <a:pt x="6136816" y="0"/>
                </a:lnTo>
                <a:lnTo>
                  <a:pt x="6134892" y="111520"/>
                </a:lnTo>
                <a:cubicBezTo>
                  <a:pt x="6124961" y="323936"/>
                  <a:pt x="6102367" y="538040"/>
                  <a:pt x="6066513" y="752995"/>
                </a:cubicBezTo>
                <a:cubicBezTo>
                  <a:pt x="5592281" y="3596146"/>
                  <a:pt x="2972232" y="5545369"/>
                  <a:pt x="140712" y="5219363"/>
                </a:cubicBezTo>
                <a:lnTo>
                  <a:pt x="0" y="5199534"/>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4" name="Picture 3">
            <a:extLst>
              <a:ext uri="{FF2B5EF4-FFF2-40B4-BE49-F238E27FC236}">
                <a16:creationId xmlns:a16="http://schemas.microsoft.com/office/drawing/2014/main" id="{BCAE2914-26CD-4C28-B176-953679DD58F9}"/>
              </a:ext>
            </a:extLst>
          </p:cNvPr>
          <p:cNvPicPr>
            <a:picLocks noChangeAspect="1"/>
          </p:cNvPicPr>
          <p:nvPr/>
        </p:nvPicPr>
        <p:blipFill rotWithShape="1">
          <a:blip r:embed="rId2"/>
          <a:srcRect r="10407" b="-2"/>
          <a:stretch/>
        </p:blipFill>
        <p:spPr>
          <a:xfrm>
            <a:off x="1" y="2"/>
            <a:ext cx="5863721" cy="498491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3" name="Content Placeholder 2">
            <a:extLst>
              <a:ext uri="{FF2B5EF4-FFF2-40B4-BE49-F238E27FC236}">
                <a16:creationId xmlns:a16="http://schemas.microsoft.com/office/drawing/2014/main" id="{4F472557-5F02-49AF-8DCF-30164256A4B1}"/>
              </a:ext>
            </a:extLst>
          </p:cNvPr>
          <p:cNvSpPr>
            <a:spLocks noGrp="1"/>
          </p:cNvSpPr>
          <p:nvPr>
            <p:ph idx="1"/>
          </p:nvPr>
        </p:nvSpPr>
        <p:spPr>
          <a:xfrm>
            <a:off x="6023478" y="1760561"/>
            <a:ext cx="5863721" cy="4244453"/>
          </a:xfrm>
        </p:spPr>
        <p:txBody>
          <a:bodyPr anchor="t">
            <a:normAutofit fontScale="92500" lnSpcReduction="10000"/>
          </a:bodyPr>
          <a:lstStyle/>
          <a:p>
            <a:pPr marL="0" indent="0">
              <a:lnSpc>
                <a:spcPct val="110000"/>
              </a:lnSpc>
              <a:buNone/>
            </a:pPr>
            <a:r>
              <a:rPr lang="en-US" sz="2400" b="0" i="0" u="none" strike="noStrike" baseline="0" dirty="0">
                <a:latin typeface="TimesLTPro-Roman"/>
              </a:rPr>
              <a:t>Overstock.com was fined $6.8 million by a California court as a result of a fraudulent pricing lawsuit. </a:t>
            </a:r>
          </a:p>
          <a:p>
            <a:pPr marL="0" indent="0">
              <a:lnSpc>
                <a:spcPct val="110000"/>
              </a:lnSpc>
              <a:buNone/>
            </a:pPr>
            <a:r>
              <a:rPr lang="en-US" sz="2400" b="0" i="0" u="none" strike="noStrike" baseline="0" dirty="0">
                <a:latin typeface="TimesLTPro-Roman"/>
              </a:rPr>
              <a:t>The suit charged that the online giant routinely advertised its prices as lower than fabricated “list prices.”</a:t>
            </a:r>
          </a:p>
          <a:p>
            <a:pPr marL="0" indent="0">
              <a:lnSpc>
                <a:spcPct val="110000"/>
              </a:lnSpc>
              <a:buNone/>
            </a:pPr>
            <a:r>
              <a:rPr lang="en-US" sz="2400" b="0" i="0" u="none" strike="noStrike" baseline="0" dirty="0">
                <a:latin typeface="TimesLTPro-Roman"/>
              </a:rPr>
              <a:t>It recites one example in which Overstock sold a patio set for $449 while claiming that the list price was $999. When the item was delivered, the customer found that it had a Walmart sticker stating a price of $247</a:t>
            </a:r>
            <a:endParaRPr lang="en-US" sz="2400" dirty="0"/>
          </a:p>
        </p:txBody>
      </p:sp>
    </p:spTree>
    <p:extLst>
      <p:ext uri="{BB962C8B-B14F-4D97-AF65-F5344CB8AC3E}">
        <p14:creationId xmlns:p14="http://schemas.microsoft.com/office/powerpoint/2010/main" val="1639074549"/>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7AA3BF-F885-41B3-A63C-D0917D98AA71}"/>
              </a:ext>
            </a:extLst>
          </p:cNvPr>
          <p:cNvSpPr>
            <a:spLocks noGrp="1"/>
          </p:cNvSpPr>
          <p:nvPr>
            <p:ph type="title"/>
          </p:nvPr>
        </p:nvSpPr>
        <p:spPr>
          <a:xfrm>
            <a:off x="2336799" y="136525"/>
            <a:ext cx="8648511" cy="1325563"/>
          </a:xfrm>
        </p:spPr>
        <p:txBody>
          <a:bodyPr>
            <a:normAutofit/>
          </a:bodyPr>
          <a:lstStyle/>
          <a:p>
            <a:r>
              <a:rPr lang="en-US" sz="4000" dirty="0"/>
              <a:t>Example of deceptive promotion </a:t>
            </a:r>
          </a:p>
        </p:txBody>
      </p:sp>
      <p:pic>
        <p:nvPicPr>
          <p:cNvPr id="4" name="Picture 3">
            <a:extLst>
              <a:ext uri="{FF2B5EF4-FFF2-40B4-BE49-F238E27FC236}">
                <a16:creationId xmlns:a16="http://schemas.microsoft.com/office/drawing/2014/main" id="{9F8C73F1-F56B-4CFF-A7E4-213B0AA2468C}"/>
              </a:ext>
            </a:extLst>
          </p:cNvPr>
          <p:cNvPicPr>
            <a:picLocks noChangeAspect="1"/>
          </p:cNvPicPr>
          <p:nvPr/>
        </p:nvPicPr>
        <p:blipFill>
          <a:blip r:embed="rId2"/>
          <a:stretch>
            <a:fillRect/>
          </a:stretch>
        </p:blipFill>
        <p:spPr>
          <a:xfrm>
            <a:off x="587554" y="2000250"/>
            <a:ext cx="10052277" cy="2857500"/>
          </a:xfrm>
          <a:prstGeom prst="rect">
            <a:avLst/>
          </a:prstGeom>
        </p:spPr>
      </p:pic>
    </p:spTree>
    <p:extLst>
      <p:ext uri="{BB962C8B-B14F-4D97-AF65-F5344CB8AC3E}">
        <p14:creationId xmlns:p14="http://schemas.microsoft.com/office/powerpoint/2010/main" val="34563864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7AA3BF-F885-41B3-A63C-D0917D98AA71}"/>
              </a:ext>
            </a:extLst>
          </p:cNvPr>
          <p:cNvSpPr>
            <a:spLocks noGrp="1"/>
          </p:cNvSpPr>
          <p:nvPr>
            <p:ph type="title"/>
          </p:nvPr>
        </p:nvSpPr>
        <p:spPr>
          <a:xfrm>
            <a:off x="2336799" y="136525"/>
            <a:ext cx="8648511" cy="1325563"/>
          </a:xfrm>
        </p:spPr>
        <p:txBody>
          <a:bodyPr>
            <a:normAutofit/>
          </a:bodyPr>
          <a:lstStyle/>
          <a:p>
            <a:r>
              <a:rPr lang="en-US" sz="4000" dirty="0"/>
              <a:t>Example of deceptive promotion </a:t>
            </a:r>
          </a:p>
        </p:txBody>
      </p:sp>
      <p:sp>
        <p:nvSpPr>
          <p:cNvPr id="5" name="TextBox 4">
            <a:extLst>
              <a:ext uri="{FF2B5EF4-FFF2-40B4-BE49-F238E27FC236}">
                <a16:creationId xmlns:a16="http://schemas.microsoft.com/office/drawing/2014/main" id="{5B176EB3-EC20-435C-9513-C286FCDD64D9}"/>
              </a:ext>
            </a:extLst>
          </p:cNvPr>
          <p:cNvSpPr txBox="1"/>
          <p:nvPr/>
        </p:nvSpPr>
        <p:spPr>
          <a:xfrm>
            <a:off x="736979" y="2305615"/>
            <a:ext cx="6646460" cy="2246769"/>
          </a:xfrm>
          <a:prstGeom prst="rect">
            <a:avLst/>
          </a:prstGeom>
          <a:noFill/>
        </p:spPr>
        <p:txBody>
          <a:bodyPr wrap="square">
            <a:spAutoFit/>
          </a:bodyPr>
          <a:lstStyle/>
          <a:p>
            <a:pPr algn="l"/>
            <a:r>
              <a:rPr lang="en-US" sz="2800" b="0" i="0" u="none" strike="noStrike" baseline="0" dirty="0">
                <a:latin typeface="TimesLTPro-Roman"/>
              </a:rPr>
              <a:t>Skechers paid $55 million in consumer because it made false advertising claims that its rocker-bottom Shapeups and other toning shoes would help customers tone muscles and </a:t>
            </a:r>
            <a:r>
              <a:rPr lang="en-US" sz="2800" b="0" i="0" u="none" strike="noStrike" baseline="0">
                <a:latin typeface="TimesLTPro-Roman"/>
              </a:rPr>
              <a:t>lose weight.</a:t>
            </a:r>
            <a:endParaRPr lang="en-US" sz="2800" dirty="0"/>
          </a:p>
        </p:txBody>
      </p:sp>
      <p:pic>
        <p:nvPicPr>
          <p:cNvPr id="7170" name="Picture 2" descr="Skechers Booklet by Bill Shaw - Issuu">
            <a:extLst>
              <a:ext uri="{FF2B5EF4-FFF2-40B4-BE49-F238E27FC236}">
                <a16:creationId xmlns:a16="http://schemas.microsoft.com/office/drawing/2014/main" id="{4796BD1D-42D7-441E-A63A-7D522862E3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05825" y="1462088"/>
            <a:ext cx="3549196" cy="4968414"/>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5F721213-201F-40D9-B6C6-D7BF523C5CB0}"/>
              </a:ext>
            </a:extLst>
          </p:cNvPr>
          <p:cNvSpPr/>
          <p:nvPr/>
        </p:nvSpPr>
        <p:spPr>
          <a:xfrm>
            <a:off x="7658741" y="799306"/>
            <a:ext cx="4043363" cy="52292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9600" dirty="0">
                <a:solidFill>
                  <a:srgbClr val="FF0000"/>
                </a:solidFill>
              </a:rPr>
              <a:t>x</a:t>
            </a:r>
          </a:p>
        </p:txBody>
      </p:sp>
    </p:spTree>
    <p:extLst>
      <p:ext uri="{BB962C8B-B14F-4D97-AF65-F5344CB8AC3E}">
        <p14:creationId xmlns:p14="http://schemas.microsoft.com/office/powerpoint/2010/main" val="953953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B47FC9C-2ED3-4100-A4EF-E8CDFEE106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7B5E71BE-4EA1-4D53-8B79-3941C8ABCA5D}"/>
              </a:ext>
            </a:extLst>
          </p:cNvPr>
          <p:cNvPicPr>
            <a:picLocks noChangeAspect="1"/>
          </p:cNvPicPr>
          <p:nvPr/>
        </p:nvPicPr>
        <p:blipFill>
          <a:blip r:embed="rId2"/>
          <a:stretch>
            <a:fillRect/>
          </a:stretch>
        </p:blipFill>
        <p:spPr>
          <a:xfrm>
            <a:off x="1649413" y="555625"/>
            <a:ext cx="4629150" cy="4629150"/>
          </a:xfrm>
          <a:prstGeom prst="rect">
            <a:avLst/>
          </a:prstGeom>
        </p:spPr>
      </p:pic>
      <p:pic>
        <p:nvPicPr>
          <p:cNvPr id="5" name="Picture 4">
            <a:extLst>
              <a:ext uri="{FF2B5EF4-FFF2-40B4-BE49-F238E27FC236}">
                <a16:creationId xmlns:a16="http://schemas.microsoft.com/office/drawing/2014/main" id="{30C5B8C2-E89C-4A42-9C32-261B43E19ACF}"/>
              </a:ext>
            </a:extLst>
          </p:cNvPr>
          <p:cNvPicPr>
            <a:picLocks noChangeAspect="1"/>
          </p:cNvPicPr>
          <p:nvPr/>
        </p:nvPicPr>
        <p:blipFill>
          <a:blip r:embed="rId3"/>
          <a:stretch>
            <a:fillRect/>
          </a:stretch>
        </p:blipFill>
        <p:spPr>
          <a:xfrm>
            <a:off x="6338888" y="555625"/>
            <a:ext cx="4200525" cy="4629150"/>
          </a:xfrm>
          <a:prstGeom prst="rect">
            <a:avLst/>
          </a:prstGeom>
        </p:spPr>
      </p:pic>
      <p:sp>
        <p:nvSpPr>
          <p:cNvPr id="2" name="Title 1">
            <a:extLst>
              <a:ext uri="{FF2B5EF4-FFF2-40B4-BE49-F238E27FC236}">
                <a16:creationId xmlns:a16="http://schemas.microsoft.com/office/drawing/2014/main" id="{F37AA3BF-F885-41B3-A63C-D0917D98AA71}"/>
              </a:ext>
            </a:extLst>
          </p:cNvPr>
          <p:cNvSpPr>
            <a:spLocks noGrp="1"/>
          </p:cNvSpPr>
          <p:nvPr>
            <p:ph type="title"/>
          </p:nvPr>
        </p:nvSpPr>
        <p:spPr>
          <a:xfrm>
            <a:off x="838200" y="5358141"/>
            <a:ext cx="10515600" cy="942664"/>
          </a:xfrm>
        </p:spPr>
        <p:txBody>
          <a:bodyPr vert="horz" lIns="91440" tIns="45720" rIns="91440" bIns="45720" rtlCol="0" anchor="ctr">
            <a:normAutofit/>
          </a:bodyPr>
          <a:lstStyle/>
          <a:p>
            <a:pPr algn="ctr"/>
            <a:r>
              <a:rPr lang="en-US" sz="5200" kern="1200" dirty="0">
                <a:solidFill>
                  <a:srgbClr val="C00000"/>
                </a:solidFill>
                <a:latin typeface="+mj-lt"/>
                <a:ea typeface="+mj-ea"/>
                <a:cs typeface="+mj-cs"/>
              </a:rPr>
              <a:t>Example of deceptive packaging</a:t>
            </a:r>
          </a:p>
        </p:txBody>
      </p:sp>
    </p:spTree>
    <p:extLst>
      <p:ext uri="{BB962C8B-B14F-4D97-AF65-F5344CB8AC3E}">
        <p14:creationId xmlns:p14="http://schemas.microsoft.com/office/powerpoint/2010/main" val="25930347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21424-2803-4739-8F05-3CCC6B733051}"/>
              </a:ext>
            </a:extLst>
          </p:cNvPr>
          <p:cNvSpPr>
            <a:spLocks noGrp="1"/>
          </p:cNvSpPr>
          <p:nvPr>
            <p:ph type="title"/>
          </p:nvPr>
        </p:nvSpPr>
        <p:spPr>
          <a:xfrm>
            <a:off x="2347416" y="0"/>
            <a:ext cx="9844584" cy="1282889"/>
          </a:xfrm>
          <a:solidFill>
            <a:srgbClr val="0A1F61"/>
          </a:solidFill>
        </p:spPr>
        <p:txBody>
          <a:bodyPr>
            <a:normAutofit/>
          </a:bodyPr>
          <a:lstStyle/>
          <a:p>
            <a:r>
              <a:rPr lang="en-US" sz="4000" dirty="0"/>
              <a:t>Deceptive practices are not good for business!</a:t>
            </a:r>
          </a:p>
        </p:txBody>
      </p:sp>
      <p:sp>
        <p:nvSpPr>
          <p:cNvPr id="3" name="Content Placeholder 2">
            <a:extLst>
              <a:ext uri="{FF2B5EF4-FFF2-40B4-BE49-F238E27FC236}">
                <a16:creationId xmlns:a16="http://schemas.microsoft.com/office/drawing/2014/main" id="{B393DAD6-0247-46C1-92D8-3B49202E40FE}"/>
              </a:ext>
            </a:extLst>
          </p:cNvPr>
          <p:cNvSpPr>
            <a:spLocks noGrp="1"/>
          </p:cNvSpPr>
          <p:nvPr>
            <p:ph idx="1"/>
          </p:nvPr>
        </p:nvSpPr>
        <p:spPr/>
        <p:txBody>
          <a:bodyPr>
            <a:normAutofit fontScale="92500" lnSpcReduction="10000"/>
          </a:bodyPr>
          <a:lstStyle/>
          <a:p>
            <a:pPr algn="l"/>
            <a:r>
              <a:rPr lang="en-US" b="0" i="0" u="none" strike="noStrike" baseline="0" dirty="0">
                <a:latin typeface="TimesLTPro-Roman"/>
              </a:rPr>
              <a:t>Marketers argue that most companies avoid deceptive practices. </a:t>
            </a:r>
          </a:p>
          <a:p>
            <a:pPr algn="l"/>
            <a:r>
              <a:rPr lang="en-US" dirty="0">
                <a:latin typeface="TimesLTPro-Roman"/>
              </a:rPr>
              <a:t>S</a:t>
            </a:r>
            <a:r>
              <a:rPr lang="en-US" b="0" i="0" u="none" strike="noStrike" baseline="0" dirty="0">
                <a:latin typeface="TimesLTPro-Roman"/>
              </a:rPr>
              <a:t>uch practices harm a company’s business in the long run, they simply aren’t sustainable. </a:t>
            </a:r>
          </a:p>
          <a:p>
            <a:pPr algn="l"/>
            <a:r>
              <a:rPr lang="en-US" b="0" i="0" u="none" strike="noStrike" baseline="0" dirty="0">
                <a:latin typeface="TimesLTPro-Roman"/>
              </a:rPr>
              <a:t>Profitable customer relationships are built on a foundation of value and trust. </a:t>
            </a:r>
          </a:p>
          <a:p>
            <a:pPr algn="l"/>
            <a:r>
              <a:rPr lang="en-US" b="0" i="0" u="none" strike="noStrike" baseline="0" dirty="0">
                <a:latin typeface="TimesLTPro-Roman"/>
              </a:rPr>
              <a:t>If consumers do not get what they expect, they will switch to more reliable products. </a:t>
            </a:r>
          </a:p>
          <a:p>
            <a:pPr algn="l"/>
            <a:r>
              <a:rPr lang="en-US" b="0" i="0" u="none" strike="noStrike" baseline="0" dirty="0">
                <a:latin typeface="TimesLTPro-Roman"/>
              </a:rPr>
              <a:t>In addition, consumers usually protect themselves from deception. Most consumers recognize a marketer’s selling intent and are careful when they buy, sometimes even to the point of not believing completely true product claims.</a:t>
            </a:r>
            <a:endParaRPr lang="en-US" sz="4000" dirty="0"/>
          </a:p>
        </p:txBody>
      </p:sp>
    </p:spTree>
    <p:extLst>
      <p:ext uri="{BB962C8B-B14F-4D97-AF65-F5344CB8AC3E}">
        <p14:creationId xmlns:p14="http://schemas.microsoft.com/office/powerpoint/2010/main" val="18282846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2248469" y="12699"/>
            <a:ext cx="9962862" cy="1270191"/>
          </a:xfrm>
          <a:solidFill>
            <a:srgbClr val="0A1F61"/>
          </a:solidFill>
        </p:spPr>
        <p:txBody>
          <a:bodyPr>
            <a:normAutofit fontScale="90000"/>
          </a:bodyPr>
          <a:lstStyle/>
          <a:p>
            <a:r>
              <a:rPr lang="en-US" sz="4800" dirty="0"/>
              <a:t> </a:t>
            </a:r>
            <a:r>
              <a:rPr lang="en-US" dirty="0"/>
              <a:t>2.1. Marketing’s impact on individual consumers</a:t>
            </a:r>
            <a:endParaRPr lang="en-US" sz="4800" dirty="0"/>
          </a:p>
        </p:txBody>
      </p:sp>
      <p:sp>
        <p:nvSpPr>
          <p:cNvPr id="3" name="Content Placeholder 2">
            <a:extLst>
              <a:ext uri="{FF2B5EF4-FFF2-40B4-BE49-F238E27FC236}">
                <a16:creationId xmlns:a16="http://schemas.microsoft.com/office/drawing/2014/main" id="{189F3395-3C65-4D5D-8029-A518689AE226}"/>
              </a:ext>
            </a:extLst>
          </p:cNvPr>
          <p:cNvSpPr>
            <a:spLocks noGrp="1"/>
          </p:cNvSpPr>
          <p:nvPr>
            <p:ph idx="1"/>
          </p:nvPr>
        </p:nvSpPr>
        <p:spPr>
          <a:xfrm>
            <a:off x="838200" y="1719618"/>
            <a:ext cx="7063854" cy="4339988"/>
          </a:xfrm>
        </p:spPr>
        <p:txBody>
          <a:bodyPr>
            <a:normAutofit fontScale="92500" lnSpcReduction="20000"/>
          </a:bodyPr>
          <a:lstStyle/>
          <a:p>
            <a:pPr marL="0" indent="0">
              <a:buNone/>
            </a:pPr>
            <a:r>
              <a:rPr lang="en-US" b="1" i="0" u="none" strike="noStrike" baseline="0" dirty="0">
                <a:solidFill>
                  <a:srgbClr val="960000"/>
                </a:solidFill>
                <a:latin typeface="ArialNarrowMTPro-Bold"/>
              </a:rPr>
              <a:t>1.3. </a:t>
            </a:r>
            <a:r>
              <a:rPr lang="en-US" b="1" dirty="0">
                <a:solidFill>
                  <a:srgbClr val="960000"/>
                </a:solidFill>
                <a:latin typeface="ArialNarrowMTPro-Bold"/>
              </a:rPr>
              <a:t>HIGH-PRESSURE SELLING:</a:t>
            </a:r>
          </a:p>
          <a:p>
            <a:pPr marL="0" indent="0">
              <a:buNone/>
            </a:pPr>
            <a:endParaRPr lang="en-US" sz="1100" b="1" dirty="0">
              <a:solidFill>
                <a:srgbClr val="960000"/>
              </a:solidFill>
              <a:latin typeface="ArialNarrowMTPro-Bold"/>
            </a:endParaRPr>
          </a:p>
          <a:p>
            <a:pPr algn="l">
              <a:lnSpc>
                <a:spcPct val="100000"/>
              </a:lnSpc>
            </a:pPr>
            <a:r>
              <a:rPr lang="en-US" b="0" i="0" u="none" strike="noStrike" baseline="0" dirty="0">
                <a:latin typeface="TimesLTPro-Roman"/>
              </a:rPr>
              <a:t>Salespeople are sometimes accused of high-pressure selling that persuades people to buy goods they had no thought of buying.</a:t>
            </a:r>
          </a:p>
          <a:p>
            <a:pPr algn="l">
              <a:lnSpc>
                <a:spcPct val="100000"/>
              </a:lnSpc>
            </a:pPr>
            <a:endParaRPr lang="en-US" b="0" i="0" u="none" strike="noStrike" baseline="0" dirty="0">
              <a:latin typeface="TimesLTPro-Roman"/>
            </a:endParaRPr>
          </a:p>
          <a:p>
            <a:pPr algn="l"/>
            <a:r>
              <a:rPr lang="en-US" dirty="0">
                <a:latin typeface="TimesLTPro-Roman"/>
              </a:rPr>
              <a:t>Such tactics may work in one-time selling situations for short-term gain, involves building long-term relationships with valued customers. </a:t>
            </a:r>
          </a:p>
          <a:p>
            <a:pPr algn="l"/>
            <a:endParaRPr lang="en-US" dirty="0">
              <a:latin typeface="TimesLTPro-Roman"/>
            </a:endParaRPr>
          </a:p>
          <a:p>
            <a:pPr algn="l"/>
            <a:r>
              <a:rPr lang="en-US" dirty="0">
                <a:latin typeface="TimesLTPro-Roman"/>
              </a:rPr>
              <a:t>High-pressure or deceptive selling can seriously damage such relationships.</a:t>
            </a:r>
          </a:p>
        </p:txBody>
      </p:sp>
      <p:pic>
        <p:nvPicPr>
          <p:cNvPr id="4" name="Picture 3">
            <a:extLst>
              <a:ext uri="{FF2B5EF4-FFF2-40B4-BE49-F238E27FC236}">
                <a16:creationId xmlns:a16="http://schemas.microsoft.com/office/drawing/2014/main" id="{8E49C5DD-26E2-47EF-899E-9765DC66EBE3}"/>
              </a:ext>
            </a:extLst>
          </p:cNvPr>
          <p:cNvPicPr>
            <a:picLocks noChangeAspect="1"/>
          </p:cNvPicPr>
          <p:nvPr/>
        </p:nvPicPr>
        <p:blipFill>
          <a:blip r:embed="rId2"/>
          <a:stretch>
            <a:fillRect/>
          </a:stretch>
        </p:blipFill>
        <p:spPr>
          <a:xfrm>
            <a:off x="8034337" y="1386101"/>
            <a:ext cx="2857500" cy="1600200"/>
          </a:xfrm>
          <a:prstGeom prst="ellipse">
            <a:avLst/>
          </a:prstGeom>
        </p:spPr>
      </p:pic>
      <p:pic>
        <p:nvPicPr>
          <p:cNvPr id="5" name="Picture 4">
            <a:extLst>
              <a:ext uri="{FF2B5EF4-FFF2-40B4-BE49-F238E27FC236}">
                <a16:creationId xmlns:a16="http://schemas.microsoft.com/office/drawing/2014/main" id="{29C98123-C07E-4290-B588-9FC37B63E9FF}"/>
              </a:ext>
            </a:extLst>
          </p:cNvPr>
          <p:cNvPicPr>
            <a:picLocks noChangeAspect="1"/>
          </p:cNvPicPr>
          <p:nvPr/>
        </p:nvPicPr>
        <p:blipFill>
          <a:blip r:embed="rId3"/>
          <a:stretch>
            <a:fillRect/>
          </a:stretch>
        </p:blipFill>
        <p:spPr>
          <a:xfrm>
            <a:off x="8798399" y="3089512"/>
            <a:ext cx="2847975" cy="1600200"/>
          </a:xfrm>
          <a:prstGeom prst="ellipse">
            <a:avLst/>
          </a:prstGeom>
        </p:spPr>
      </p:pic>
      <p:pic>
        <p:nvPicPr>
          <p:cNvPr id="6" name="Picture 5">
            <a:extLst>
              <a:ext uri="{FF2B5EF4-FFF2-40B4-BE49-F238E27FC236}">
                <a16:creationId xmlns:a16="http://schemas.microsoft.com/office/drawing/2014/main" id="{667AA612-45FA-45B3-9116-1AAD927577E0}"/>
              </a:ext>
            </a:extLst>
          </p:cNvPr>
          <p:cNvPicPr>
            <a:picLocks noChangeAspect="1"/>
          </p:cNvPicPr>
          <p:nvPr/>
        </p:nvPicPr>
        <p:blipFill>
          <a:blip r:embed="rId4"/>
          <a:stretch>
            <a:fillRect/>
          </a:stretch>
        </p:blipFill>
        <p:spPr>
          <a:xfrm>
            <a:off x="8153399" y="4792923"/>
            <a:ext cx="2619375" cy="1743075"/>
          </a:xfrm>
          <a:prstGeom prst="ellipse">
            <a:avLst/>
          </a:prstGeom>
        </p:spPr>
      </p:pic>
    </p:spTree>
    <p:extLst>
      <p:ext uri="{BB962C8B-B14F-4D97-AF65-F5344CB8AC3E}">
        <p14:creationId xmlns:p14="http://schemas.microsoft.com/office/powerpoint/2010/main" val="19957359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D7F307E1-26FA-4252-94D1-9711C4518C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F636C692-999F-49AB-8552-2F830E4D6005}"/>
              </a:ext>
            </a:extLst>
          </p:cNvPr>
          <p:cNvPicPr>
            <a:picLocks noChangeAspect="1"/>
          </p:cNvPicPr>
          <p:nvPr/>
        </p:nvPicPr>
        <p:blipFill rotWithShape="1">
          <a:blip r:embed="rId2"/>
          <a:srcRect l="14470" r="10078" b="1"/>
          <a:stretch/>
        </p:blipFill>
        <p:spPr>
          <a:xfrm>
            <a:off x="5114841" y="9"/>
            <a:ext cx="4118110" cy="3401558"/>
          </a:xfrm>
          <a:custGeom>
            <a:avLst/>
            <a:gdLst/>
            <a:ahLst/>
            <a:cxnLst/>
            <a:rect l="l" t="t" r="r" b="b"/>
            <a:pathLst>
              <a:path w="4118110" h="3401568">
                <a:moveTo>
                  <a:pt x="0" y="0"/>
                </a:moveTo>
                <a:lnTo>
                  <a:pt x="3343575" y="0"/>
                </a:lnTo>
                <a:lnTo>
                  <a:pt x="3448028" y="215050"/>
                </a:lnTo>
                <a:cubicBezTo>
                  <a:pt x="3836103" y="1056037"/>
                  <a:pt x="4076161" y="2055458"/>
                  <a:pt x="4113475" y="3133192"/>
                </a:cubicBezTo>
                <a:lnTo>
                  <a:pt x="4118110" y="3401568"/>
                </a:lnTo>
                <a:lnTo>
                  <a:pt x="801224" y="3401568"/>
                </a:lnTo>
                <a:lnTo>
                  <a:pt x="797493" y="3185579"/>
                </a:lnTo>
                <a:cubicBezTo>
                  <a:pt x="756786" y="2009870"/>
                  <a:pt x="474799" y="927359"/>
                  <a:pt x="22579" y="42066"/>
                </a:cubicBezTo>
                <a:close/>
              </a:path>
            </a:pathLst>
          </a:custGeom>
        </p:spPr>
      </p:pic>
      <p:pic>
        <p:nvPicPr>
          <p:cNvPr id="9" name="Picture 8">
            <a:extLst>
              <a:ext uri="{FF2B5EF4-FFF2-40B4-BE49-F238E27FC236}">
                <a16:creationId xmlns:a16="http://schemas.microsoft.com/office/drawing/2014/main" id="{4DC488D1-F281-4CBE-9E3F-74CE272AE30F}"/>
              </a:ext>
            </a:extLst>
          </p:cNvPr>
          <p:cNvPicPr>
            <a:picLocks noChangeAspect="1"/>
          </p:cNvPicPr>
          <p:nvPr/>
        </p:nvPicPr>
        <p:blipFill rotWithShape="1">
          <a:blip r:embed="rId3"/>
          <a:srcRect l="9374" r="18989" b="1"/>
          <a:stretch/>
        </p:blipFill>
        <p:spPr>
          <a:xfrm>
            <a:off x="8530121" y="3456433"/>
            <a:ext cx="3661880" cy="3401568"/>
          </a:xfrm>
          <a:custGeom>
            <a:avLst/>
            <a:gdLst/>
            <a:ahLst/>
            <a:cxnLst/>
            <a:rect l="l" t="t" r="r" b="b"/>
            <a:pathLst>
              <a:path w="3661880" h="3401568">
                <a:moveTo>
                  <a:pt x="774544" y="0"/>
                </a:moveTo>
                <a:lnTo>
                  <a:pt x="3661880" y="0"/>
                </a:lnTo>
                <a:lnTo>
                  <a:pt x="3661880" y="3401568"/>
                </a:lnTo>
                <a:lnTo>
                  <a:pt x="0" y="3401568"/>
                </a:lnTo>
                <a:lnTo>
                  <a:pt x="104462" y="3186501"/>
                </a:lnTo>
                <a:cubicBezTo>
                  <a:pt x="492537" y="2345513"/>
                  <a:pt x="732594" y="1346092"/>
                  <a:pt x="769909" y="268359"/>
                </a:cubicBezTo>
                <a:close/>
              </a:path>
            </a:pathLst>
          </a:custGeom>
        </p:spPr>
      </p:pic>
      <p:pic>
        <p:nvPicPr>
          <p:cNvPr id="7" name="Picture 6">
            <a:extLst>
              <a:ext uri="{FF2B5EF4-FFF2-40B4-BE49-F238E27FC236}">
                <a16:creationId xmlns:a16="http://schemas.microsoft.com/office/drawing/2014/main" id="{2DA02DA5-6971-49A0-8991-1E188525FD03}"/>
              </a:ext>
            </a:extLst>
          </p:cNvPr>
          <p:cNvPicPr>
            <a:picLocks noChangeAspect="1"/>
          </p:cNvPicPr>
          <p:nvPr/>
        </p:nvPicPr>
        <p:blipFill rotWithShape="1">
          <a:blip r:embed="rId4"/>
          <a:srcRect l="7674" r="12810" b="1"/>
          <a:stretch/>
        </p:blipFill>
        <p:spPr>
          <a:xfrm>
            <a:off x="5168353" y="3456432"/>
            <a:ext cx="4064598" cy="3401568"/>
          </a:xfrm>
          <a:custGeom>
            <a:avLst/>
            <a:gdLst/>
            <a:ahLst/>
            <a:cxnLst/>
            <a:rect l="l" t="t" r="r" b="b"/>
            <a:pathLst>
              <a:path w="4064598" h="3401568">
                <a:moveTo>
                  <a:pt x="749132" y="0"/>
                </a:moveTo>
                <a:lnTo>
                  <a:pt x="4064598" y="0"/>
                </a:lnTo>
                <a:lnTo>
                  <a:pt x="4059963" y="268360"/>
                </a:lnTo>
                <a:cubicBezTo>
                  <a:pt x="4022649" y="1346093"/>
                  <a:pt x="3782591" y="2345514"/>
                  <a:pt x="3394516" y="3186502"/>
                </a:cubicBezTo>
                <a:lnTo>
                  <a:pt x="3290055" y="3401568"/>
                </a:lnTo>
                <a:lnTo>
                  <a:pt x="0" y="3401568"/>
                </a:lnTo>
                <a:lnTo>
                  <a:pt x="79008" y="3238906"/>
                </a:lnTo>
                <a:cubicBezTo>
                  <a:pt x="502362" y="2321466"/>
                  <a:pt x="749563" y="1215476"/>
                  <a:pt x="749563" y="24956"/>
                </a:cubicBezTo>
                <a:close/>
              </a:path>
            </a:pathLst>
          </a:custGeom>
        </p:spPr>
      </p:pic>
      <p:sp useBgFill="1">
        <p:nvSpPr>
          <p:cNvPr id="17" name="Freeform: Shape 16">
            <a:extLst>
              <a:ext uri="{FF2B5EF4-FFF2-40B4-BE49-F238E27FC236}">
                <a16:creationId xmlns:a16="http://schemas.microsoft.com/office/drawing/2014/main" id="{398DFB7A-5FB9-4FBB-8BD1-0DBC6A3652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932965" cy="6858000"/>
          </a:xfrm>
          <a:custGeom>
            <a:avLst/>
            <a:gdLst>
              <a:gd name="connsiteX0" fmla="*/ 0 w 5932965"/>
              <a:gd name="connsiteY0" fmla="*/ 0 h 6858000"/>
              <a:gd name="connsiteX1" fmla="*/ 5140363 w 5932965"/>
              <a:gd name="connsiteY1" fmla="*/ 0 h 6858000"/>
              <a:gd name="connsiteX2" fmla="*/ 5152943 w 5932965"/>
              <a:gd name="connsiteY2" fmla="*/ 23550 h 6858000"/>
              <a:gd name="connsiteX3" fmla="*/ 5932965 w 5932965"/>
              <a:gd name="connsiteY3" fmla="*/ 3479505 h 6858000"/>
              <a:gd name="connsiteX4" fmla="*/ 5262410 w 5932965"/>
              <a:gd name="connsiteY4" fmla="*/ 6708999 h 6858000"/>
              <a:gd name="connsiteX5" fmla="*/ 5190385 w 5932965"/>
              <a:gd name="connsiteY5" fmla="*/ 6858000 h 6858000"/>
              <a:gd name="connsiteX6" fmla="*/ 0 w 5932965"/>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32965" h="6858000">
                <a:moveTo>
                  <a:pt x="0" y="0"/>
                </a:moveTo>
                <a:lnTo>
                  <a:pt x="5140363" y="0"/>
                </a:lnTo>
                <a:lnTo>
                  <a:pt x="5152943" y="23550"/>
                </a:lnTo>
                <a:cubicBezTo>
                  <a:pt x="5642847" y="987256"/>
                  <a:pt x="5932965" y="2183538"/>
                  <a:pt x="5932965" y="3479505"/>
                </a:cubicBezTo>
                <a:cubicBezTo>
                  <a:pt x="5932965" y="4675783"/>
                  <a:pt x="5685764" y="5787121"/>
                  <a:pt x="5262410" y="6708999"/>
                </a:cubicBezTo>
                <a:lnTo>
                  <a:pt x="5190385"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9" name="Freeform: Shape 18">
            <a:extLst>
              <a:ext uri="{FF2B5EF4-FFF2-40B4-BE49-F238E27FC236}">
                <a16:creationId xmlns:a16="http://schemas.microsoft.com/office/drawing/2014/main" id="{357E4EC5-5150-4D8A-B97F-668E90752E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922333" cy="6858000"/>
          </a:xfrm>
          <a:custGeom>
            <a:avLst/>
            <a:gdLst>
              <a:gd name="connsiteX0" fmla="*/ 0 w 5922333"/>
              <a:gd name="connsiteY0" fmla="*/ 0 h 6858000"/>
              <a:gd name="connsiteX1" fmla="*/ 5129731 w 5922333"/>
              <a:gd name="connsiteY1" fmla="*/ 0 h 6858000"/>
              <a:gd name="connsiteX2" fmla="*/ 5142311 w 5922333"/>
              <a:gd name="connsiteY2" fmla="*/ 23550 h 6858000"/>
              <a:gd name="connsiteX3" fmla="*/ 5922333 w 5922333"/>
              <a:gd name="connsiteY3" fmla="*/ 3479505 h 6858000"/>
              <a:gd name="connsiteX4" fmla="*/ 5251778 w 5922333"/>
              <a:gd name="connsiteY4" fmla="*/ 6708999 h 6858000"/>
              <a:gd name="connsiteX5" fmla="*/ 5179753 w 5922333"/>
              <a:gd name="connsiteY5" fmla="*/ 6858000 h 6858000"/>
              <a:gd name="connsiteX6" fmla="*/ 0 w 592233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22333" h="6858000">
                <a:moveTo>
                  <a:pt x="0" y="0"/>
                </a:moveTo>
                <a:lnTo>
                  <a:pt x="5129731" y="0"/>
                </a:lnTo>
                <a:lnTo>
                  <a:pt x="5142311" y="23550"/>
                </a:lnTo>
                <a:cubicBezTo>
                  <a:pt x="5632215" y="987256"/>
                  <a:pt x="5922333" y="2183538"/>
                  <a:pt x="5922333" y="3479505"/>
                </a:cubicBezTo>
                <a:cubicBezTo>
                  <a:pt x="5922333" y="4675783"/>
                  <a:pt x="5675132" y="5787121"/>
                  <a:pt x="5251778" y="6708999"/>
                </a:cubicBezTo>
                <a:lnTo>
                  <a:pt x="5179753"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263203" y="736945"/>
            <a:ext cx="4922338" cy="1325563"/>
          </a:xfrm>
          <a:solidFill>
            <a:srgbClr val="0A1F61"/>
          </a:solidFill>
        </p:spPr>
        <p:txBody>
          <a:bodyPr>
            <a:normAutofit/>
          </a:bodyPr>
          <a:lstStyle/>
          <a:p>
            <a:r>
              <a:rPr lang="en-US" sz="3600" dirty="0"/>
              <a:t>2.1. Marketing’s impact on individual consumers</a:t>
            </a:r>
            <a:endParaRPr lang="en-US" sz="3400" dirty="0"/>
          </a:p>
        </p:txBody>
      </p:sp>
      <p:sp>
        <p:nvSpPr>
          <p:cNvPr id="21" name="Rectangle 20">
            <a:extLst>
              <a:ext uri="{FF2B5EF4-FFF2-40B4-BE49-F238E27FC236}">
                <a16:creationId xmlns:a16="http://schemas.microsoft.com/office/drawing/2014/main" id="{8C818ED5-2F56-4171-9445-3AA4F44623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016867"/>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22">
            <a:extLst>
              <a:ext uri="{FF2B5EF4-FFF2-40B4-BE49-F238E27FC236}">
                <a16:creationId xmlns:a16="http://schemas.microsoft.com/office/drawing/2014/main" id="{DE74FCE8-866C-4AFA-B45C-FACE2A609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911" y="2089941"/>
            <a:ext cx="4970439"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189F3395-3C65-4D5D-8029-A518689AE226}"/>
              </a:ext>
            </a:extLst>
          </p:cNvPr>
          <p:cNvSpPr>
            <a:spLocks noGrp="1"/>
          </p:cNvSpPr>
          <p:nvPr>
            <p:ph idx="1"/>
          </p:nvPr>
        </p:nvSpPr>
        <p:spPr>
          <a:xfrm>
            <a:off x="448056" y="2223383"/>
            <a:ext cx="4922338" cy="4671193"/>
          </a:xfrm>
        </p:spPr>
        <p:txBody>
          <a:bodyPr>
            <a:normAutofit fontScale="92500" lnSpcReduction="10000"/>
          </a:bodyPr>
          <a:lstStyle/>
          <a:p>
            <a:pPr marL="0" indent="0">
              <a:lnSpc>
                <a:spcPct val="100000"/>
              </a:lnSpc>
              <a:buNone/>
            </a:pPr>
            <a:r>
              <a:rPr lang="en-US" sz="2600" b="1" dirty="0">
                <a:solidFill>
                  <a:srgbClr val="960000"/>
                </a:solidFill>
                <a:latin typeface="ArialNarrowMTPro-Bold"/>
              </a:rPr>
              <a:t>1.4. SHODDY, HARMFUL, OR UNSAFE PRODUCTS:</a:t>
            </a:r>
          </a:p>
          <a:p>
            <a:pPr marL="0" indent="0">
              <a:lnSpc>
                <a:spcPct val="100000"/>
              </a:lnSpc>
              <a:buNone/>
            </a:pPr>
            <a:endParaRPr lang="en-US" sz="900" b="1" dirty="0">
              <a:solidFill>
                <a:srgbClr val="960000"/>
              </a:solidFill>
              <a:latin typeface="ArialNarrowMTPro-Bold"/>
            </a:endParaRPr>
          </a:p>
          <a:p>
            <a:pPr>
              <a:lnSpc>
                <a:spcPct val="100000"/>
              </a:lnSpc>
            </a:pPr>
            <a:r>
              <a:rPr lang="en-US" sz="2400" dirty="0">
                <a:latin typeface="TimesLTPro-Roman"/>
              </a:rPr>
              <a:t>Criticism concern poor quality of products (does not meet expectations: product fails, does not perform as promised, delivered late, hard to find customer service, </a:t>
            </a:r>
            <a:r>
              <a:rPr lang="en-US" sz="2400" dirty="0" err="1">
                <a:latin typeface="TimesLTPro-Roman"/>
              </a:rPr>
              <a:t>etc</a:t>
            </a:r>
            <a:r>
              <a:rPr lang="en-US" sz="2400" dirty="0">
                <a:latin typeface="TimesLTPro-Roman"/>
              </a:rPr>
              <a:t>…)</a:t>
            </a:r>
          </a:p>
          <a:p>
            <a:pPr>
              <a:lnSpc>
                <a:spcPct val="100000"/>
              </a:lnSpc>
            </a:pPr>
            <a:r>
              <a:rPr lang="en-US" sz="2400" dirty="0">
                <a:latin typeface="TimesLTPro-Roman"/>
              </a:rPr>
              <a:t>A second complaint concerns product safety.</a:t>
            </a:r>
          </a:p>
          <a:p>
            <a:pPr algn="l"/>
            <a:r>
              <a:rPr lang="en-US" sz="2400" dirty="0">
                <a:latin typeface="TimesLTPro-Roman"/>
              </a:rPr>
              <a:t>A third complaint is that many products deliver little benefit or may even be harmful.</a:t>
            </a:r>
          </a:p>
        </p:txBody>
      </p:sp>
      <p:pic>
        <p:nvPicPr>
          <p:cNvPr id="8" name="Picture 7">
            <a:extLst>
              <a:ext uri="{FF2B5EF4-FFF2-40B4-BE49-F238E27FC236}">
                <a16:creationId xmlns:a16="http://schemas.microsoft.com/office/drawing/2014/main" id="{9A5087D3-557F-40AE-82F6-858DD5E42B88}"/>
              </a:ext>
            </a:extLst>
          </p:cNvPr>
          <p:cNvPicPr>
            <a:picLocks noChangeAspect="1"/>
          </p:cNvPicPr>
          <p:nvPr/>
        </p:nvPicPr>
        <p:blipFill rotWithShape="1">
          <a:blip r:embed="rId5"/>
          <a:srcRect t="30436" r="1" b="1"/>
          <a:stretch/>
        </p:blipFill>
        <p:spPr>
          <a:xfrm>
            <a:off x="8529321" y="10"/>
            <a:ext cx="3662680" cy="3401558"/>
          </a:xfrm>
          <a:custGeom>
            <a:avLst/>
            <a:gdLst/>
            <a:ahLst/>
            <a:cxnLst/>
            <a:rect l="l" t="t" r="r" b="b"/>
            <a:pathLst>
              <a:path w="3662680" h="3401568">
                <a:moveTo>
                  <a:pt x="0" y="0"/>
                </a:moveTo>
                <a:lnTo>
                  <a:pt x="3662680" y="0"/>
                </a:lnTo>
                <a:lnTo>
                  <a:pt x="3662680" y="3401568"/>
                </a:lnTo>
                <a:lnTo>
                  <a:pt x="774527" y="3401568"/>
                </a:lnTo>
                <a:lnTo>
                  <a:pt x="769892" y="3133175"/>
                </a:lnTo>
                <a:cubicBezTo>
                  <a:pt x="732577" y="2055441"/>
                  <a:pt x="492520" y="1056020"/>
                  <a:pt x="104445" y="215033"/>
                </a:cubicBezTo>
                <a:close/>
              </a:path>
            </a:pathLst>
          </a:custGeom>
        </p:spPr>
      </p:pic>
    </p:spTree>
    <p:extLst>
      <p:ext uri="{BB962C8B-B14F-4D97-AF65-F5344CB8AC3E}">
        <p14:creationId xmlns:p14="http://schemas.microsoft.com/office/powerpoint/2010/main" val="33834911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2248469" y="12699"/>
            <a:ext cx="9962862" cy="1270191"/>
          </a:xfrm>
          <a:solidFill>
            <a:srgbClr val="0A1F61"/>
          </a:solidFill>
        </p:spPr>
        <p:txBody>
          <a:bodyPr>
            <a:normAutofit fontScale="90000"/>
          </a:bodyPr>
          <a:lstStyle/>
          <a:p>
            <a:r>
              <a:rPr lang="en-US" sz="4800" dirty="0"/>
              <a:t> </a:t>
            </a:r>
            <a:r>
              <a:rPr lang="en-US" dirty="0"/>
              <a:t>2</a:t>
            </a:r>
            <a:r>
              <a:rPr lang="en-US" sz="4800" dirty="0"/>
              <a:t>.</a:t>
            </a:r>
            <a:r>
              <a:rPr lang="en-US" dirty="0"/>
              <a:t>1. Marketing’s impact on individual consumers</a:t>
            </a:r>
            <a:endParaRPr lang="en-US" sz="4800" dirty="0"/>
          </a:p>
        </p:txBody>
      </p:sp>
      <p:sp>
        <p:nvSpPr>
          <p:cNvPr id="3" name="Content Placeholder 2">
            <a:extLst>
              <a:ext uri="{FF2B5EF4-FFF2-40B4-BE49-F238E27FC236}">
                <a16:creationId xmlns:a16="http://schemas.microsoft.com/office/drawing/2014/main" id="{189F3395-3C65-4D5D-8029-A518689AE226}"/>
              </a:ext>
            </a:extLst>
          </p:cNvPr>
          <p:cNvSpPr>
            <a:spLocks noGrp="1"/>
          </p:cNvSpPr>
          <p:nvPr>
            <p:ph idx="1"/>
          </p:nvPr>
        </p:nvSpPr>
        <p:spPr>
          <a:xfrm>
            <a:off x="838199" y="1719618"/>
            <a:ext cx="7574281" cy="4339988"/>
          </a:xfrm>
        </p:spPr>
        <p:txBody>
          <a:bodyPr>
            <a:normAutofit/>
          </a:bodyPr>
          <a:lstStyle/>
          <a:p>
            <a:pPr marL="0" indent="0">
              <a:buNone/>
            </a:pPr>
            <a:r>
              <a:rPr lang="en-US" b="1" i="0" u="none" strike="noStrike" baseline="0" dirty="0">
                <a:solidFill>
                  <a:srgbClr val="960000"/>
                </a:solidFill>
                <a:latin typeface="ArialNarrowMTPro-Bold"/>
              </a:rPr>
              <a:t>1.5. </a:t>
            </a:r>
            <a:r>
              <a:rPr lang="en-US" b="1" dirty="0">
                <a:solidFill>
                  <a:srgbClr val="960000"/>
                </a:solidFill>
                <a:latin typeface="ArialNarrowMTPro-Bold"/>
              </a:rPr>
              <a:t>PLANNED OBSOLESCENCE: </a:t>
            </a:r>
          </a:p>
          <a:p>
            <a:pPr algn="l">
              <a:lnSpc>
                <a:spcPct val="100000"/>
              </a:lnSpc>
            </a:pPr>
            <a:r>
              <a:rPr lang="en-US" sz="2400" b="0" i="0" u="none" strike="noStrike" baseline="0" dirty="0">
                <a:latin typeface="TimesLTPro-Roman"/>
              </a:rPr>
              <a:t>Critics also have charged that some companies practice </a:t>
            </a:r>
            <a:r>
              <a:rPr lang="en-US" sz="2400" b="0" i="1" u="none" strike="noStrike" baseline="0" dirty="0">
                <a:latin typeface="TimesLTPro-Italic"/>
              </a:rPr>
              <a:t>planned obsolescence</a:t>
            </a:r>
            <a:r>
              <a:rPr lang="en-US" sz="2400" b="0" i="0" u="none" strike="noStrike" baseline="0" dirty="0">
                <a:latin typeface="TimesLTPro-Roman"/>
              </a:rPr>
              <a:t>, causing their products to become obsolete before they actually should need replacement. They accuse some producers of using materials and components that will break, wear, rust, or rot sooner than they should. </a:t>
            </a:r>
          </a:p>
          <a:p>
            <a:pPr algn="l">
              <a:lnSpc>
                <a:spcPct val="100000"/>
              </a:lnSpc>
            </a:pPr>
            <a:r>
              <a:rPr lang="en-US" sz="2400" b="0" i="0" u="none" strike="noStrike" baseline="0" dirty="0">
                <a:latin typeface="TimesLTPro-Roman"/>
              </a:rPr>
              <a:t>Other companies are charged with </a:t>
            </a:r>
            <a:r>
              <a:rPr lang="en-US" sz="2400" b="0" i="1" u="none" strike="noStrike" baseline="0" dirty="0">
                <a:latin typeface="TimesLTPro-Italic"/>
              </a:rPr>
              <a:t>perceived obsolescence</a:t>
            </a:r>
            <a:r>
              <a:rPr lang="en-US" sz="2400" b="0" i="0" u="none" strike="noStrike" baseline="0" dirty="0">
                <a:latin typeface="TimesLTPro-Roman"/>
              </a:rPr>
              <a:t>—continually changing consumer concepts of acceptable styles to encourage more and earlier buying.</a:t>
            </a:r>
            <a:endParaRPr lang="en-US" sz="3600" b="1" dirty="0">
              <a:solidFill>
                <a:srgbClr val="960000"/>
              </a:solidFill>
              <a:latin typeface="ArialNarrowMTPro-Bold"/>
            </a:endParaRPr>
          </a:p>
        </p:txBody>
      </p:sp>
      <p:pic>
        <p:nvPicPr>
          <p:cNvPr id="7" name="Picture 6">
            <a:extLst>
              <a:ext uri="{FF2B5EF4-FFF2-40B4-BE49-F238E27FC236}">
                <a16:creationId xmlns:a16="http://schemas.microsoft.com/office/drawing/2014/main" id="{A24F832A-43D1-441C-981A-693102F125AB}"/>
              </a:ext>
            </a:extLst>
          </p:cNvPr>
          <p:cNvPicPr>
            <a:picLocks noChangeAspect="1"/>
          </p:cNvPicPr>
          <p:nvPr/>
        </p:nvPicPr>
        <p:blipFill>
          <a:blip r:embed="rId2"/>
          <a:stretch>
            <a:fillRect/>
          </a:stretch>
        </p:blipFill>
        <p:spPr>
          <a:xfrm>
            <a:off x="8890782" y="1806714"/>
            <a:ext cx="2998350" cy="1949203"/>
          </a:xfrm>
          <a:prstGeom prst="rect">
            <a:avLst/>
          </a:prstGeom>
        </p:spPr>
      </p:pic>
      <p:pic>
        <p:nvPicPr>
          <p:cNvPr id="8" name="Picture 7">
            <a:extLst>
              <a:ext uri="{FF2B5EF4-FFF2-40B4-BE49-F238E27FC236}">
                <a16:creationId xmlns:a16="http://schemas.microsoft.com/office/drawing/2014/main" id="{DE5907AC-CC35-431A-89CE-B87690D84B70}"/>
              </a:ext>
            </a:extLst>
          </p:cNvPr>
          <p:cNvPicPr>
            <a:picLocks noChangeAspect="1"/>
          </p:cNvPicPr>
          <p:nvPr/>
        </p:nvPicPr>
        <p:blipFill>
          <a:blip r:embed="rId3"/>
          <a:stretch>
            <a:fillRect/>
          </a:stretch>
        </p:blipFill>
        <p:spPr>
          <a:xfrm>
            <a:off x="9031632" y="4077873"/>
            <a:ext cx="2857500" cy="1600200"/>
          </a:xfrm>
          <a:prstGeom prst="rect">
            <a:avLst/>
          </a:prstGeom>
        </p:spPr>
      </p:pic>
    </p:spTree>
    <p:extLst>
      <p:ext uri="{BB962C8B-B14F-4D97-AF65-F5344CB8AC3E}">
        <p14:creationId xmlns:p14="http://schemas.microsoft.com/office/powerpoint/2010/main" val="40476858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2248468" y="12699"/>
            <a:ext cx="7019517" cy="1270191"/>
          </a:xfrm>
          <a:solidFill>
            <a:srgbClr val="0A1F61"/>
          </a:solidFill>
        </p:spPr>
        <p:txBody>
          <a:bodyPr>
            <a:normAutofit fontScale="90000"/>
          </a:bodyPr>
          <a:lstStyle/>
          <a:p>
            <a:r>
              <a:rPr lang="en-US" sz="4800" dirty="0"/>
              <a:t> </a:t>
            </a:r>
            <a:r>
              <a:rPr lang="en-US" dirty="0"/>
              <a:t>2</a:t>
            </a:r>
            <a:r>
              <a:rPr lang="en-US" sz="4800" dirty="0"/>
              <a:t>.</a:t>
            </a:r>
            <a:r>
              <a:rPr lang="en-US" dirty="0"/>
              <a:t>1. Marketing’s impact on individual consumers</a:t>
            </a:r>
            <a:endParaRPr lang="en-US" sz="4800" dirty="0"/>
          </a:p>
        </p:txBody>
      </p:sp>
      <p:sp>
        <p:nvSpPr>
          <p:cNvPr id="3" name="Content Placeholder 2">
            <a:extLst>
              <a:ext uri="{FF2B5EF4-FFF2-40B4-BE49-F238E27FC236}">
                <a16:creationId xmlns:a16="http://schemas.microsoft.com/office/drawing/2014/main" id="{189F3395-3C65-4D5D-8029-A518689AE226}"/>
              </a:ext>
            </a:extLst>
          </p:cNvPr>
          <p:cNvSpPr>
            <a:spLocks noGrp="1"/>
          </p:cNvSpPr>
          <p:nvPr>
            <p:ph idx="1"/>
          </p:nvPr>
        </p:nvSpPr>
        <p:spPr>
          <a:xfrm>
            <a:off x="838199" y="1719618"/>
            <a:ext cx="10803341" cy="4421875"/>
          </a:xfrm>
        </p:spPr>
        <p:txBody>
          <a:bodyPr>
            <a:normAutofit lnSpcReduction="10000"/>
          </a:bodyPr>
          <a:lstStyle/>
          <a:p>
            <a:pPr marL="0" indent="0">
              <a:buNone/>
            </a:pPr>
            <a:r>
              <a:rPr lang="en-US" b="1" i="0" u="none" strike="noStrike" baseline="0" dirty="0">
                <a:solidFill>
                  <a:srgbClr val="960000"/>
                </a:solidFill>
                <a:latin typeface="ArialNarrowMTPro-Bold"/>
              </a:rPr>
              <a:t>1.5. </a:t>
            </a:r>
            <a:r>
              <a:rPr lang="en-US" b="1" dirty="0">
                <a:solidFill>
                  <a:srgbClr val="960000"/>
                </a:solidFill>
                <a:latin typeface="ArialNarrowMTPro-Bold"/>
              </a:rPr>
              <a:t>PLANNED OBSOLESCENCE: </a:t>
            </a:r>
          </a:p>
          <a:p>
            <a:pPr algn="l">
              <a:lnSpc>
                <a:spcPct val="100000"/>
              </a:lnSpc>
            </a:pPr>
            <a:r>
              <a:rPr lang="en-US" sz="2000" b="0" i="0" u="none" strike="noStrike" baseline="0" dirty="0">
                <a:latin typeface="TimesLTPro-Roman"/>
              </a:rPr>
              <a:t>Marketers respond that consumers </a:t>
            </a:r>
            <a:r>
              <a:rPr lang="en-US" sz="2000" b="0" i="1" u="none" strike="noStrike" baseline="0" dirty="0">
                <a:latin typeface="TimesLTPro-Italic"/>
              </a:rPr>
              <a:t>like </a:t>
            </a:r>
            <a:r>
              <a:rPr lang="en-US" sz="2000" b="0" i="0" u="none" strike="noStrike" baseline="0" dirty="0">
                <a:latin typeface="TimesLTPro-Roman"/>
              </a:rPr>
              <a:t>style changes; they get tired of the old goods and want a new look in fashion. </a:t>
            </a:r>
          </a:p>
          <a:p>
            <a:pPr algn="l">
              <a:lnSpc>
                <a:spcPct val="100000"/>
              </a:lnSpc>
            </a:pPr>
            <a:r>
              <a:rPr lang="en-US" sz="2000" b="0" i="0" u="none" strike="noStrike" baseline="0" dirty="0">
                <a:latin typeface="TimesLTPro-Roman"/>
              </a:rPr>
              <a:t>Or they </a:t>
            </a:r>
            <a:r>
              <a:rPr lang="en-US" sz="2000" b="0" i="1" u="none" strike="noStrike" baseline="0" dirty="0">
                <a:latin typeface="TimesLTPro-Italic"/>
              </a:rPr>
              <a:t>want </a:t>
            </a:r>
            <a:r>
              <a:rPr lang="en-US" sz="2000" b="0" i="0" u="none" strike="noStrike" baseline="0" dirty="0">
                <a:latin typeface="TimesLTPro-Roman"/>
              </a:rPr>
              <a:t>the latest high-tech innovations, even if older models still work. </a:t>
            </a:r>
          </a:p>
          <a:p>
            <a:pPr algn="l">
              <a:lnSpc>
                <a:spcPct val="100000"/>
              </a:lnSpc>
            </a:pPr>
            <a:r>
              <a:rPr lang="en-US" sz="2000" b="0" i="0" u="none" strike="noStrike" baseline="0" dirty="0">
                <a:latin typeface="TimesLTPro-Roman"/>
              </a:rPr>
              <a:t>No one has to buy a new product, and if too few people like it, it will simply fail. </a:t>
            </a:r>
          </a:p>
          <a:p>
            <a:pPr algn="l">
              <a:lnSpc>
                <a:spcPct val="100000"/>
              </a:lnSpc>
            </a:pPr>
            <a:r>
              <a:rPr lang="en-US" sz="2000" b="0" i="0" u="none" strike="noStrike" baseline="0" dirty="0">
                <a:latin typeface="TimesLTPro-Roman"/>
              </a:rPr>
              <a:t>Finally, most companies do not design their products to break down earlier because they do not want to lose customers to other brands. Instead, they seek constant improvement to ensure that products will consistently meet or exceed customer expectations.</a:t>
            </a:r>
          </a:p>
          <a:p>
            <a:pPr algn="l">
              <a:lnSpc>
                <a:spcPct val="100000"/>
              </a:lnSpc>
            </a:pPr>
            <a:r>
              <a:rPr lang="en-US" sz="2000" b="0" i="0" u="none" strike="noStrike" baseline="0" dirty="0">
                <a:latin typeface="TimesLTPro-Roman"/>
              </a:rPr>
              <a:t>Much of the so-called planned obsolescence is the </a:t>
            </a:r>
            <a:r>
              <a:rPr lang="en-US" sz="2000" b="0" i="0" u="none" strike="noStrike" baseline="0" dirty="0">
                <a:solidFill>
                  <a:schemeClr val="tx2"/>
                </a:solidFill>
                <a:latin typeface="TimesLTPro-Roman"/>
              </a:rPr>
              <a:t>working of the competitive and technological </a:t>
            </a:r>
            <a:r>
              <a:rPr lang="en-US" sz="2000" b="0" i="0" u="none" strike="noStrike" baseline="0" dirty="0">
                <a:latin typeface="TimesLTPro-Roman"/>
              </a:rPr>
              <a:t>forces in a free society—forces that lead to ever-improving goods and services. For example, if Apple produced a new iPhone or iPad that would last 10 years, few consumers would want it. Instead, buyers want the latest technological innovations.</a:t>
            </a:r>
            <a:endParaRPr lang="en-US" sz="3200" b="1" dirty="0">
              <a:solidFill>
                <a:srgbClr val="960000"/>
              </a:solidFill>
              <a:latin typeface="ArialNarrowMTPro-Bold"/>
            </a:endParaRPr>
          </a:p>
        </p:txBody>
      </p:sp>
      <p:pic>
        <p:nvPicPr>
          <p:cNvPr id="6" name="Picture 5">
            <a:extLst>
              <a:ext uri="{FF2B5EF4-FFF2-40B4-BE49-F238E27FC236}">
                <a16:creationId xmlns:a16="http://schemas.microsoft.com/office/drawing/2014/main" id="{212C6493-B848-4C80-9996-27D3044D959B}"/>
              </a:ext>
            </a:extLst>
          </p:cNvPr>
          <p:cNvPicPr>
            <a:picLocks noChangeAspect="1"/>
          </p:cNvPicPr>
          <p:nvPr/>
        </p:nvPicPr>
        <p:blipFill>
          <a:blip r:embed="rId2"/>
          <a:stretch>
            <a:fillRect/>
          </a:stretch>
        </p:blipFill>
        <p:spPr>
          <a:xfrm>
            <a:off x="8183105" y="12699"/>
            <a:ext cx="4008895" cy="1270191"/>
          </a:xfrm>
          <a:prstGeom prst="rect">
            <a:avLst/>
          </a:prstGeom>
        </p:spPr>
      </p:pic>
    </p:spTree>
    <p:extLst>
      <p:ext uri="{BB962C8B-B14F-4D97-AF65-F5344CB8AC3E}">
        <p14:creationId xmlns:p14="http://schemas.microsoft.com/office/powerpoint/2010/main" val="22283332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B6ECB93-D7FF-4F09-A8ED-D4588EE7C7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BF87945-A001-489F-9D9B-7D9435F0B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191109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838200" y="365760"/>
            <a:ext cx="10515600" cy="1325563"/>
          </a:xfrm>
        </p:spPr>
        <p:txBody>
          <a:bodyPr>
            <a:normAutofit/>
          </a:bodyPr>
          <a:lstStyle/>
          <a:p>
            <a:r>
              <a:rPr lang="en-US" dirty="0"/>
              <a:t> 2.1. Marketing’s impact on individual consumers</a:t>
            </a:r>
          </a:p>
        </p:txBody>
      </p:sp>
      <p:sp>
        <p:nvSpPr>
          <p:cNvPr id="3" name="Content Placeholder 2">
            <a:extLst>
              <a:ext uri="{FF2B5EF4-FFF2-40B4-BE49-F238E27FC236}">
                <a16:creationId xmlns:a16="http://schemas.microsoft.com/office/drawing/2014/main" id="{189F3395-3C65-4D5D-8029-A518689AE226}"/>
              </a:ext>
            </a:extLst>
          </p:cNvPr>
          <p:cNvSpPr>
            <a:spLocks noGrp="1"/>
          </p:cNvSpPr>
          <p:nvPr>
            <p:ph idx="1"/>
          </p:nvPr>
        </p:nvSpPr>
        <p:spPr>
          <a:xfrm>
            <a:off x="272955" y="2276857"/>
            <a:ext cx="5823045" cy="3900106"/>
          </a:xfrm>
        </p:spPr>
        <p:txBody>
          <a:bodyPr anchor="ctr">
            <a:normAutofit/>
          </a:bodyPr>
          <a:lstStyle/>
          <a:p>
            <a:pPr marL="0" indent="0">
              <a:buNone/>
            </a:pPr>
            <a:r>
              <a:rPr lang="en-US" b="1" dirty="0">
                <a:solidFill>
                  <a:srgbClr val="960000"/>
                </a:solidFill>
                <a:latin typeface="ArialNarrowMTPro-Bold"/>
              </a:rPr>
              <a:t>1.6. POOR SERVICE TO DISADVANTAGED CONSUMERS:</a:t>
            </a:r>
          </a:p>
          <a:p>
            <a:r>
              <a:rPr lang="en-US" sz="2200" dirty="0">
                <a:latin typeface="TimesLTPro-Roman"/>
              </a:rPr>
              <a:t>C</a:t>
            </a:r>
            <a:r>
              <a:rPr lang="en-US" sz="2200" b="0" i="0" u="none" strike="noStrike" baseline="0" dirty="0">
                <a:latin typeface="TimesLTPro-Roman"/>
              </a:rPr>
              <a:t>ritics accuse major chain retailers of </a:t>
            </a:r>
            <a:r>
              <a:rPr lang="en-US" sz="2200" b="0" i="1" u="none" strike="noStrike" baseline="0" dirty="0">
                <a:latin typeface="TimesLTPro-Italic"/>
              </a:rPr>
              <a:t>redlining</a:t>
            </a:r>
            <a:r>
              <a:rPr lang="en-US" sz="2200" b="0" i="0" u="none" strike="noStrike" baseline="0" dirty="0">
                <a:latin typeface="TimesLTPro-Roman"/>
              </a:rPr>
              <a:t>, drawing a red line around disadvantaged neighborhoods and avoiding placing stores there.</a:t>
            </a:r>
          </a:p>
          <a:p>
            <a:r>
              <a:rPr lang="en-US" sz="2200" dirty="0">
                <a:latin typeface="TimesLTPro-Roman"/>
              </a:rPr>
              <a:t>Better marketing systems must be built to service disadvantaged consumers. In fact, many marketers profitably target such consumers with legitimate goods and services that create real value. </a:t>
            </a:r>
          </a:p>
        </p:txBody>
      </p:sp>
      <p:pic>
        <p:nvPicPr>
          <p:cNvPr id="5" name="Picture 4">
            <a:extLst>
              <a:ext uri="{FF2B5EF4-FFF2-40B4-BE49-F238E27FC236}">
                <a16:creationId xmlns:a16="http://schemas.microsoft.com/office/drawing/2014/main" id="{79864566-ECA5-4F4E-A42C-3A6EED4E0023}"/>
              </a:ext>
            </a:extLst>
          </p:cNvPr>
          <p:cNvPicPr>
            <a:picLocks noChangeAspect="1"/>
          </p:cNvPicPr>
          <p:nvPr/>
        </p:nvPicPr>
        <p:blipFill rotWithShape="1">
          <a:blip r:embed="rId2"/>
          <a:srcRect l="7911" r="6512"/>
          <a:stretch/>
        </p:blipFill>
        <p:spPr>
          <a:xfrm>
            <a:off x="6335270" y="2276857"/>
            <a:ext cx="5015484" cy="3900106"/>
          </a:xfrm>
          <a:prstGeom prst="rect">
            <a:avLst/>
          </a:prstGeom>
        </p:spPr>
      </p:pic>
      <p:pic>
        <p:nvPicPr>
          <p:cNvPr id="6" name="Picture 5">
            <a:extLst>
              <a:ext uri="{FF2B5EF4-FFF2-40B4-BE49-F238E27FC236}">
                <a16:creationId xmlns:a16="http://schemas.microsoft.com/office/drawing/2014/main" id="{6B09E78B-5B99-4045-A6A9-0758D566864E}"/>
              </a:ext>
            </a:extLst>
          </p:cNvPr>
          <p:cNvPicPr>
            <a:picLocks noChangeAspect="1"/>
          </p:cNvPicPr>
          <p:nvPr/>
        </p:nvPicPr>
        <p:blipFill>
          <a:blip r:embed="rId3"/>
          <a:stretch>
            <a:fillRect/>
          </a:stretch>
        </p:blipFill>
        <p:spPr>
          <a:xfrm>
            <a:off x="228547" y="6268379"/>
            <a:ext cx="609653" cy="548688"/>
          </a:xfrm>
          <a:prstGeom prst="rect">
            <a:avLst/>
          </a:prstGeom>
        </p:spPr>
      </p:pic>
    </p:spTree>
    <p:extLst>
      <p:ext uri="{BB962C8B-B14F-4D97-AF65-F5344CB8AC3E}">
        <p14:creationId xmlns:p14="http://schemas.microsoft.com/office/powerpoint/2010/main" val="25788237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1383564" y="348865"/>
            <a:ext cx="9718111" cy="1576446"/>
          </a:xfrm>
        </p:spPr>
        <p:txBody>
          <a:bodyPr anchor="ctr">
            <a:normAutofit/>
          </a:bodyPr>
          <a:lstStyle/>
          <a:p>
            <a:r>
              <a:rPr lang="en-US" sz="4000" dirty="0">
                <a:solidFill>
                  <a:srgbClr val="FFFFFF"/>
                </a:solidFill>
              </a:rPr>
              <a:t> 2.2. Marketing’s impact on </a:t>
            </a:r>
            <a:r>
              <a:rPr lang="en-US" sz="4000" dirty="0">
                <a:solidFill>
                  <a:srgbClr val="FFFF00"/>
                </a:solidFill>
              </a:rPr>
              <a:t>society as a whole</a:t>
            </a:r>
          </a:p>
        </p:txBody>
      </p:sp>
      <p:graphicFrame>
        <p:nvGraphicFramePr>
          <p:cNvPr id="5" name="Content Placeholder 2">
            <a:extLst>
              <a:ext uri="{FF2B5EF4-FFF2-40B4-BE49-F238E27FC236}">
                <a16:creationId xmlns:a16="http://schemas.microsoft.com/office/drawing/2014/main" id="{9408E18C-8675-6964-DAF2-D5C37D593EA7}"/>
              </a:ext>
            </a:extLst>
          </p:cNvPr>
          <p:cNvGraphicFramePr>
            <a:graphicFrameLocks noGrp="1"/>
          </p:cNvGraphicFramePr>
          <p:nvPr>
            <p:ph idx="1"/>
            <p:extLst>
              <p:ext uri="{D42A27DB-BD31-4B8C-83A1-F6EECF244321}">
                <p14:modId xmlns:p14="http://schemas.microsoft.com/office/powerpoint/2010/main" val="3091164617"/>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85258848"/>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DACC6CF-A61D-4286-BBE6-65795D00EC75}"/>
              </a:ext>
            </a:extLst>
          </p:cNvPr>
          <p:cNvSpPr/>
          <p:nvPr/>
        </p:nvSpPr>
        <p:spPr>
          <a:xfrm>
            <a:off x="10617958" y="1282890"/>
            <a:ext cx="1574042" cy="494048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2248469" y="12699"/>
            <a:ext cx="9962862" cy="1270191"/>
          </a:xfrm>
          <a:solidFill>
            <a:srgbClr val="0A1F61"/>
          </a:solidFill>
        </p:spPr>
        <p:txBody>
          <a:bodyPr>
            <a:normAutofit fontScale="90000"/>
          </a:bodyPr>
          <a:lstStyle/>
          <a:p>
            <a:r>
              <a:rPr lang="en-US" sz="4800" dirty="0"/>
              <a:t> </a:t>
            </a:r>
            <a:r>
              <a:rPr lang="en-US" dirty="0"/>
              <a:t>2.2. Marketing’s impact on society as a whole</a:t>
            </a:r>
            <a:endParaRPr lang="en-US" sz="4800" dirty="0"/>
          </a:p>
        </p:txBody>
      </p:sp>
      <p:sp>
        <p:nvSpPr>
          <p:cNvPr id="3" name="Content Placeholder 2">
            <a:extLst>
              <a:ext uri="{FF2B5EF4-FFF2-40B4-BE49-F238E27FC236}">
                <a16:creationId xmlns:a16="http://schemas.microsoft.com/office/drawing/2014/main" id="{189F3395-3C65-4D5D-8029-A518689AE226}"/>
              </a:ext>
            </a:extLst>
          </p:cNvPr>
          <p:cNvSpPr>
            <a:spLocks noGrp="1"/>
          </p:cNvSpPr>
          <p:nvPr>
            <p:ph idx="1"/>
          </p:nvPr>
        </p:nvSpPr>
        <p:spPr>
          <a:xfrm>
            <a:off x="1105397" y="1801504"/>
            <a:ext cx="9001303" cy="4421875"/>
          </a:xfrm>
        </p:spPr>
        <p:txBody>
          <a:bodyPr>
            <a:normAutofit/>
          </a:bodyPr>
          <a:lstStyle/>
          <a:p>
            <a:pPr marL="0" indent="0">
              <a:buNone/>
            </a:pPr>
            <a:r>
              <a:rPr lang="en-US" b="1" i="0" u="none" strike="noStrike" baseline="0" dirty="0">
                <a:solidFill>
                  <a:srgbClr val="960000"/>
                </a:solidFill>
                <a:latin typeface="ArialNarrowMTPro-Bold"/>
              </a:rPr>
              <a:t>2.2.1. </a:t>
            </a:r>
            <a:r>
              <a:rPr lang="en-US" b="1" dirty="0">
                <a:solidFill>
                  <a:srgbClr val="960000"/>
                </a:solidFill>
                <a:latin typeface="ArialNarrowMTPro-Bold"/>
              </a:rPr>
              <a:t>FALSE WANTS AND TOO MUCH MATERIALSIM</a:t>
            </a:r>
          </a:p>
          <a:p>
            <a:pPr algn="l">
              <a:lnSpc>
                <a:spcPct val="100000"/>
              </a:lnSpc>
            </a:pPr>
            <a:r>
              <a:rPr lang="en-US" sz="2200" dirty="0">
                <a:latin typeface="TimesLTPro-Roman"/>
              </a:rPr>
              <a:t>Critics have charged that the marketing system urges too much interest in material possessions</a:t>
            </a:r>
          </a:p>
          <a:p>
            <a:pPr algn="l"/>
            <a:r>
              <a:rPr lang="en-US" sz="2200" dirty="0">
                <a:latin typeface="TimesLTPro-Roman"/>
              </a:rPr>
              <a:t>People are now judged by what they own rather than by who they are. </a:t>
            </a:r>
          </a:p>
          <a:p>
            <a:pPr algn="l"/>
            <a:r>
              <a:rPr lang="en-US" sz="2200" dirty="0">
                <a:latin typeface="TimesLTPro-Roman"/>
              </a:rPr>
              <a:t>Critics see this interest in material things as a matter of false wants created by marketing. Marketers, they claim, stimulate people’s desires for goods and create materialistic models of the good life. Thus, marketers have created an endless cycle of mass consumption.</a:t>
            </a:r>
          </a:p>
          <a:p>
            <a:pPr algn="l"/>
            <a:r>
              <a:rPr lang="en-US" sz="2200" dirty="0">
                <a:latin typeface="TimesLTPro-Roman"/>
              </a:rPr>
              <a:t>In this view, marketing is creating overconsumption and it creates a growing “aspirational gap” </a:t>
            </a:r>
          </a:p>
        </p:txBody>
      </p:sp>
      <p:pic>
        <p:nvPicPr>
          <p:cNvPr id="4" name="Picture 3">
            <a:extLst>
              <a:ext uri="{FF2B5EF4-FFF2-40B4-BE49-F238E27FC236}">
                <a16:creationId xmlns:a16="http://schemas.microsoft.com/office/drawing/2014/main" id="{71676FD3-C3A3-450F-B12F-58A5942AAD47}"/>
              </a:ext>
            </a:extLst>
          </p:cNvPr>
          <p:cNvPicPr>
            <a:picLocks noChangeAspect="1"/>
          </p:cNvPicPr>
          <p:nvPr/>
        </p:nvPicPr>
        <p:blipFill>
          <a:blip r:embed="rId2"/>
          <a:stretch>
            <a:fillRect/>
          </a:stretch>
        </p:blipFill>
        <p:spPr>
          <a:xfrm>
            <a:off x="9595442" y="2754929"/>
            <a:ext cx="2390775" cy="1914525"/>
          </a:xfrm>
          <a:prstGeom prst="ellipse">
            <a:avLst/>
          </a:prstGeom>
        </p:spPr>
      </p:pic>
    </p:spTree>
    <p:extLst>
      <p:ext uri="{BB962C8B-B14F-4D97-AF65-F5344CB8AC3E}">
        <p14:creationId xmlns:p14="http://schemas.microsoft.com/office/powerpoint/2010/main" val="5382616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DACC6CF-A61D-4286-BBE6-65795D00EC75}"/>
              </a:ext>
            </a:extLst>
          </p:cNvPr>
          <p:cNvSpPr/>
          <p:nvPr/>
        </p:nvSpPr>
        <p:spPr>
          <a:xfrm>
            <a:off x="10617958" y="1282890"/>
            <a:ext cx="1574042" cy="494048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2248469" y="12699"/>
            <a:ext cx="9962862" cy="1270191"/>
          </a:xfrm>
          <a:solidFill>
            <a:srgbClr val="0A1F61"/>
          </a:solidFill>
        </p:spPr>
        <p:txBody>
          <a:bodyPr>
            <a:normAutofit fontScale="90000"/>
          </a:bodyPr>
          <a:lstStyle/>
          <a:p>
            <a:r>
              <a:rPr lang="en-US" sz="4800" dirty="0"/>
              <a:t> </a:t>
            </a:r>
            <a:r>
              <a:rPr lang="en-US" dirty="0"/>
              <a:t>2.2. Marketing’s impact on society as a whole</a:t>
            </a:r>
            <a:endParaRPr lang="en-US" sz="4800" dirty="0"/>
          </a:p>
        </p:txBody>
      </p:sp>
      <p:sp>
        <p:nvSpPr>
          <p:cNvPr id="3" name="Content Placeholder 2">
            <a:extLst>
              <a:ext uri="{FF2B5EF4-FFF2-40B4-BE49-F238E27FC236}">
                <a16:creationId xmlns:a16="http://schemas.microsoft.com/office/drawing/2014/main" id="{189F3395-3C65-4D5D-8029-A518689AE226}"/>
              </a:ext>
            </a:extLst>
          </p:cNvPr>
          <p:cNvSpPr>
            <a:spLocks noGrp="1"/>
          </p:cNvSpPr>
          <p:nvPr>
            <p:ph idx="1"/>
          </p:nvPr>
        </p:nvSpPr>
        <p:spPr>
          <a:xfrm>
            <a:off x="887032" y="1678674"/>
            <a:ext cx="9212310" cy="4421875"/>
          </a:xfrm>
        </p:spPr>
        <p:txBody>
          <a:bodyPr>
            <a:normAutofit lnSpcReduction="10000"/>
          </a:bodyPr>
          <a:lstStyle/>
          <a:p>
            <a:pPr algn="l"/>
            <a:r>
              <a:rPr lang="en-US" b="1" i="0" u="none" strike="noStrike" baseline="0" dirty="0">
                <a:solidFill>
                  <a:srgbClr val="960000"/>
                </a:solidFill>
                <a:latin typeface="ArialNarrowMTPro-Bold"/>
              </a:rPr>
              <a:t>2.2.1. </a:t>
            </a:r>
            <a:r>
              <a:rPr lang="en-US" b="1" dirty="0">
                <a:solidFill>
                  <a:srgbClr val="960000"/>
                </a:solidFill>
                <a:latin typeface="ArialNarrowMTPro-Bold"/>
              </a:rPr>
              <a:t>FALSE WANTS AND TOO MUCH MATERIALSIM</a:t>
            </a:r>
          </a:p>
          <a:p>
            <a:pPr algn="l">
              <a:lnSpc>
                <a:spcPct val="100000"/>
              </a:lnSpc>
            </a:pPr>
            <a:r>
              <a:rPr lang="en-US" sz="2000" b="0" i="0" u="none" strike="noStrike" baseline="0" dirty="0">
                <a:latin typeface="TimesLTPro-Roman"/>
              </a:rPr>
              <a:t>Marketers respond that such criticisms </a:t>
            </a:r>
            <a:r>
              <a:rPr lang="en-US" sz="2000" b="0" i="0" u="none" strike="noStrike" baseline="0" dirty="0">
                <a:solidFill>
                  <a:srgbClr val="0A1F61"/>
                </a:solidFill>
                <a:latin typeface="TimesLTPro-Roman"/>
              </a:rPr>
              <a:t>overstate the power of business </a:t>
            </a:r>
            <a:r>
              <a:rPr lang="en-US" sz="2000" b="0" i="0" u="none" strike="noStrike" baseline="0" dirty="0">
                <a:latin typeface="TimesLTPro-Roman"/>
              </a:rPr>
              <a:t>to create needs. </a:t>
            </a:r>
          </a:p>
          <a:p>
            <a:pPr algn="l">
              <a:lnSpc>
                <a:spcPct val="100000"/>
              </a:lnSpc>
            </a:pPr>
            <a:r>
              <a:rPr lang="en-US" sz="2000" b="0" i="0" u="none" strike="noStrike" baseline="0" dirty="0">
                <a:latin typeface="TimesLTPro-Roman"/>
              </a:rPr>
              <a:t>They claim people have strong defenses against advertising and other marketing tools.</a:t>
            </a:r>
          </a:p>
          <a:p>
            <a:pPr algn="l">
              <a:lnSpc>
                <a:spcPct val="100000"/>
              </a:lnSpc>
            </a:pPr>
            <a:r>
              <a:rPr lang="en-US" sz="2000" b="0" i="0" u="none" strike="noStrike" baseline="0" dirty="0">
                <a:latin typeface="TimesLTPro-Roman"/>
              </a:rPr>
              <a:t>Even minor purchases that may be affected by advertising messages lead to repeat purchases only if the product delivers the promised customer value. </a:t>
            </a:r>
          </a:p>
          <a:p>
            <a:pPr algn="l">
              <a:lnSpc>
                <a:spcPct val="100000"/>
              </a:lnSpc>
            </a:pPr>
            <a:r>
              <a:rPr lang="en-US" sz="2000" b="0" i="0" u="none" strike="noStrike" baseline="0" dirty="0">
                <a:latin typeface="TimesLTPro-Roman"/>
              </a:rPr>
              <a:t>The high failure rate of new products shows that companies are not able to control demand.</a:t>
            </a:r>
          </a:p>
          <a:p>
            <a:pPr algn="l">
              <a:lnSpc>
                <a:spcPct val="100000"/>
              </a:lnSpc>
            </a:pPr>
            <a:r>
              <a:rPr lang="en-US" sz="2000" b="0" i="0" u="none" strike="noStrike" baseline="0" dirty="0">
                <a:latin typeface="TimesLTPro-Roman"/>
              </a:rPr>
              <a:t>On a deeper level, our wants and values are influenced not only by marketers but also by family, peer groups, religion, cultural background, and education. If people are highly materialistic, these values arose out of basic socialization processes rather than marketing efforts. </a:t>
            </a:r>
            <a:endParaRPr lang="en-US" sz="3200" b="1" dirty="0">
              <a:solidFill>
                <a:srgbClr val="960000"/>
              </a:solidFill>
              <a:latin typeface="ArialNarrowMTPro-Bold"/>
            </a:endParaRPr>
          </a:p>
        </p:txBody>
      </p:sp>
      <p:pic>
        <p:nvPicPr>
          <p:cNvPr id="6" name="Picture 5">
            <a:extLst>
              <a:ext uri="{FF2B5EF4-FFF2-40B4-BE49-F238E27FC236}">
                <a16:creationId xmlns:a16="http://schemas.microsoft.com/office/drawing/2014/main" id="{2BE22DF6-7DAC-49BF-BB6B-E4D3780B8738}"/>
              </a:ext>
            </a:extLst>
          </p:cNvPr>
          <p:cNvPicPr>
            <a:picLocks noChangeAspect="1"/>
          </p:cNvPicPr>
          <p:nvPr/>
        </p:nvPicPr>
        <p:blipFill rotWithShape="1">
          <a:blip r:embed="rId2"/>
          <a:srcRect l="19757" r="38198"/>
          <a:stretch/>
        </p:blipFill>
        <p:spPr>
          <a:xfrm>
            <a:off x="10675426" y="2252116"/>
            <a:ext cx="1459105" cy="2599427"/>
          </a:xfrm>
          <a:prstGeom prst="rect">
            <a:avLst/>
          </a:prstGeom>
        </p:spPr>
      </p:pic>
    </p:spTree>
    <p:extLst>
      <p:ext uri="{BB962C8B-B14F-4D97-AF65-F5344CB8AC3E}">
        <p14:creationId xmlns:p14="http://schemas.microsoft.com/office/powerpoint/2010/main" val="34074805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9F3395-3C65-4D5D-8029-A518689AE226}"/>
              </a:ext>
            </a:extLst>
          </p:cNvPr>
          <p:cNvSpPr>
            <a:spLocks noGrp="1"/>
          </p:cNvSpPr>
          <p:nvPr>
            <p:ph idx="1"/>
          </p:nvPr>
        </p:nvSpPr>
        <p:spPr>
          <a:xfrm>
            <a:off x="641033" y="1651379"/>
            <a:ext cx="8629209" cy="4568589"/>
          </a:xfrm>
        </p:spPr>
        <p:txBody>
          <a:bodyPr anchor="ctr">
            <a:normAutofit lnSpcReduction="10000"/>
          </a:bodyPr>
          <a:lstStyle/>
          <a:p>
            <a:pPr marL="0" indent="0">
              <a:buNone/>
            </a:pPr>
            <a:r>
              <a:rPr lang="en-US" b="1" dirty="0">
                <a:solidFill>
                  <a:srgbClr val="960000"/>
                </a:solidFill>
                <a:latin typeface="ArialNarrowMTPro-Bold"/>
              </a:rPr>
              <a:t>2.2.2. TOO FEW SOCIAL GOODS </a:t>
            </a:r>
          </a:p>
          <a:p>
            <a:pPr>
              <a:lnSpc>
                <a:spcPct val="120000"/>
              </a:lnSpc>
            </a:pPr>
            <a:r>
              <a:rPr lang="en-US" sz="2000" b="0" i="0" u="none" strike="noStrike" baseline="0" dirty="0">
                <a:latin typeface="TimesLTPro-Roman"/>
              </a:rPr>
              <a:t>Business has been accused of overselling private goods at the expense of public goods</a:t>
            </a:r>
            <a:r>
              <a:rPr lang="en-US" sz="2000" b="1" i="0" u="none" strike="noStrike" baseline="0" dirty="0">
                <a:latin typeface="ArialNarrowMTPro-Bold"/>
              </a:rPr>
              <a:t>. </a:t>
            </a:r>
          </a:p>
          <a:p>
            <a:pPr>
              <a:lnSpc>
                <a:spcPct val="120000"/>
              </a:lnSpc>
            </a:pPr>
            <a:r>
              <a:rPr lang="en-US" sz="2000" dirty="0">
                <a:latin typeface="TimesLTPro-Roman"/>
              </a:rPr>
              <a:t>For example, private automobile ownership (private good) requires highways, traffic control, parking spaces, and police services (public goods). </a:t>
            </a:r>
          </a:p>
          <a:p>
            <a:pPr>
              <a:lnSpc>
                <a:spcPct val="120000"/>
              </a:lnSpc>
            </a:pPr>
            <a:r>
              <a:rPr lang="en-US" sz="2000" dirty="0">
                <a:latin typeface="TimesLTPro-Roman"/>
              </a:rPr>
              <a:t>The overselling of private goods results in social costs. For cars, some of the social costs include traffic congestion, gasoline shortages, and air pollution. </a:t>
            </a:r>
          </a:p>
          <a:p>
            <a:pPr>
              <a:lnSpc>
                <a:spcPct val="120000"/>
              </a:lnSpc>
            </a:pPr>
            <a:r>
              <a:rPr lang="en-US" sz="2000" dirty="0">
                <a:latin typeface="TimesLTPro-Roman"/>
              </a:rPr>
              <a:t>For example, American travelers lose, on average, 38 hours a year in traffic jams, costing the United States more than $120 billion a year—$820 per commuter. In the process, they waste 2.9 billion gallons of fuel and emit 56 billion tons of greenhouse gases. </a:t>
            </a:r>
          </a:p>
        </p:txBody>
      </p:sp>
      <p:sp>
        <p:nvSpPr>
          <p:cNvPr id="9" name="Rectangle 8">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88880" y="0"/>
            <a:ext cx="2103120" cy="6858000"/>
          </a:xfrm>
          <a:prstGeom prst="rect">
            <a:avLst/>
          </a:prstGeom>
          <a:solidFill>
            <a:srgbClr val="5838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5400" y="2358913"/>
            <a:ext cx="2140172" cy="2140172"/>
          </a:xfrm>
          <a:prstGeom prst="ellipse">
            <a:avLst/>
          </a:prstGeom>
          <a:solidFill>
            <a:srgbClr val="FFFFFF"/>
          </a:solidFill>
          <a:ln w="22225">
            <a:solidFill>
              <a:srgbClr val="BABB5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DED5C265-6437-498F-8C74-36D7BCE20169}"/>
              </a:ext>
            </a:extLst>
          </p:cNvPr>
          <p:cNvPicPr>
            <a:picLocks noChangeAspect="1"/>
          </p:cNvPicPr>
          <p:nvPr/>
        </p:nvPicPr>
        <p:blipFill rotWithShape="1">
          <a:blip r:embed="rId2">
            <a:alphaModFix/>
          </a:blip>
          <a:srcRect l="21452" r="22458"/>
          <a:stretch/>
        </p:blipFill>
        <p:spPr>
          <a:xfrm>
            <a:off x="9030743" y="2474254"/>
            <a:ext cx="1912560" cy="1909489"/>
          </a:xfrm>
          <a:custGeom>
            <a:avLst/>
            <a:gdLst/>
            <a:ahLst/>
            <a:cxnLst/>
            <a:rect l="l" t="t" r="r" b="b"/>
            <a:pathLst>
              <a:path w="6057610" h="6057610">
                <a:moveTo>
                  <a:pt x="3028805" y="0"/>
                </a:moveTo>
                <a:cubicBezTo>
                  <a:pt x="4701568" y="0"/>
                  <a:pt x="6057610" y="1356042"/>
                  <a:pt x="6057610" y="3028805"/>
                </a:cubicBezTo>
                <a:cubicBezTo>
                  <a:pt x="6057610" y="4701568"/>
                  <a:pt x="4701568" y="6057610"/>
                  <a:pt x="3028805" y="6057610"/>
                </a:cubicBezTo>
                <a:cubicBezTo>
                  <a:pt x="1356042" y="6057610"/>
                  <a:pt x="0" y="4701568"/>
                  <a:pt x="0" y="3028805"/>
                </a:cubicBezTo>
                <a:cubicBezTo>
                  <a:pt x="0" y="1356042"/>
                  <a:pt x="1356042" y="0"/>
                  <a:pt x="3028805" y="0"/>
                </a:cubicBezTo>
                <a:close/>
              </a:path>
            </a:pathLst>
          </a:custGeom>
          <a:effectLst>
            <a:softEdge rad="0"/>
          </a:effectLst>
        </p:spPr>
      </p:pic>
      <p:sp>
        <p:nvSpPr>
          <p:cNvPr id="10" name="Title 1">
            <a:extLst>
              <a:ext uri="{FF2B5EF4-FFF2-40B4-BE49-F238E27FC236}">
                <a16:creationId xmlns:a16="http://schemas.microsoft.com/office/drawing/2014/main" id="{42C71E8A-8B58-4F99-8EC2-A689504438BD}"/>
              </a:ext>
            </a:extLst>
          </p:cNvPr>
          <p:cNvSpPr>
            <a:spLocks noGrp="1"/>
          </p:cNvSpPr>
          <p:nvPr>
            <p:ph type="title"/>
          </p:nvPr>
        </p:nvSpPr>
        <p:spPr>
          <a:xfrm>
            <a:off x="2359024" y="-69504"/>
            <a:ext cx="9832976" cy="1352394"/>
          </a:xfrm>
          <a:solidFill>
            <a:srgbClr val="0A1F61"/>
          </a:solidFill>
        </p:spPr>
        <p:txBody>
          <a:bodyPr>
            <a:normAutofit fontScale="90000"/>
          </a:bodyPr>
          <a:lstStyle/>
          <a:p>
            <a:r>
              <a:rPr lang="en-US" sz="4800" dirty="0"/>
              <a:t> </a:t>
            </a:r>
            <a:r>
              <a:rPr lang="en-US" dirty="0"/>
              <a:t>2. Marketing’s impact on society as a whole</a:t>
            </a:r>
            <a:endParaRPr lang="en-US" sz="4800" dirty="0"/>
          </a:p>
        </p:txBody>
      </p:sp>
    </p:spTree>
    <p:extLst>
      <p:ext uri="{BB962C8B-B14F-4D97-AF65-F5344CB8AC3E}">
        <p14:creationId xmlns:p14="http://schemas.microsoft.com/office/powerpoint/2010/main" val="41061666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8DA1F7-243F-4238-B2E5-D9BC0A53C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59080" cy="6858000"/>
          </a:xfrm>
          <a:prstGeom prst="rect">
            <a:avLst/>
          </a:prstGeom>
          <a:solidFill>
            <a:srgbClr val="2739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ounded Rectangle 9">
            <a:extLst>
              <a:ext uri="{FF2B5EF4-FFF2-40B4-BE49-F238E27FC236}">
                <a16:creationId xmlns:a16="http://schemas.microsoft.com/office/drawing/2014/main" id="{A7FC5E3B-10AB-47E5-A8FC-14E8B42CE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2" y="484632"/>
            <a:ext cx="3131819"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8B7132F-E3C8-4ACF-9210-33DCCB311436}"/>
              </a:ext>
            </a:extLst>
          </p:cNvPr>
          <p:cNvPicPr>
            <a:picLocks noChangeAspect="1"/>
          </p:cNvPicPr>
          <p:nvPr/>
        </p:nvPicPr>
        <p:blipFill>
          <a:blip r:embed="rId2"/>
          <a:stretch>
            <a:fillRect/>
          </a:stretch>
        </p:blipFill>
        <p:spPr>
          <a:xfrm>
            <a:off x="948045" y="803049"/>
            <a:ext cx="2231572" cy="1635351"/>
          </a:xfrm>
          <a:prstGeom prst="rect">
            <a:avLst/>
          </a:prstGeom>
          <a:ln>
            <a:noFill/>
          </a:ln>
          <a:effectLst>
            <a:softEdge rad="112500"/>
          </a:effectLst>
        </p:spPr>
      </p:pic>
      <p:pic>
        <p:nvPicPr>
          <p:cNvPr id="7" name="Picture 6">
            <a:extLst>
              <a:ext uri="{FF2B5EF4-FFF2-40B4-BE49-F238E27FC236}">
                <a16:creationId xmlns:a16="http://schemas.microsoft.com/office/drawing/2014/main" id="{CF13355B-6999-44E7-8433-743F57D57BB4}"/>
              </a:ext>
            </a:extLst>
          </p:cNvPr>
          <p:cNvPicPr>
            <a:picLocks noChangeAspect="1"/>
          </p:cNvPicPr>
          <p:nvPr/>
        </p:nvPicPr>
        <p:blipFill>
          <a:blip r:embed="rId3"/>
          <a:stretch>
            <a:fillRect/>
          </a:stretch>
        </p:blipFill>
        <p:spPr>
          <a:xfrm>
            <a:off x="783941" y="4396712"/>
            <a:ext cx="2395676" cy="1594214"/>
          </a:xfrm>
          <a:prstGeom prst="rect">
            <a:avLst/>
          </a:prstGeom>
          <a:ln>
            <a:noFill/>
          </a:ln>
          <a:effectLst>
            <a:softEdge rad="112500"/>
          </a:effectLst>
        </p:spPr>
      </p:pic>
      <p:pic>
        <p:nvPicPr>
          <p:cNvPr id="6" name="Picture 5">
            <a:extLst>
              <a:ext uri="{FF2B5EF4-FFF2-40B4-BE49-F238E27FC236}">
                <a16:creationId xmlns:a16="http://schemas.microsoft.com/office/drawing/2014/main" id="{615BB2D1-B9CD-4ED1-9BF3-5389B9DC6AE1}"/>
              </a:ext>
            </a:extLst>
          </p:cNvPr>
          <p:cNvPicPr>
            <a:picLocks noChangeAspect="1"/>
          </p:cNvPicPr>
          <p:nvPr/>
        </p:nvPicPr>
        <p:blipFill>
          <a:blip r:embed="rId4"/>
          <a:stretch>
            <a:fillRect/>
          </a:stretch>
        </p:blipFill>
        <p:spPr>
          <a:xfrm>
            <a:off x="770381" y="2585438"/>
            <a:ext cx="2518317" cy="1578381"/>
          </a:xfrm>
          <a:prstGeom prst="rect">
            <a:avLst/>
          </a:prstGeom>
          <a:ln>
            <a:noFill/>
          </a:ln>
          <a:effectLst>
            <a:softEdge rad="112500"/>
          </a:effectLst>
        </p:spPr>
      </p:pic>
      <p:sp>
        <p:nvSpPr>
          <p:cNvPr id="3" name="Content Placeholder 2">
            <a:extLst>
              <a:ext uri="{FF2B5EF4-FFF2-40B4-BE49-F238E27FC236}">
                <a16:creationId xmlns:a16="http://schemas.microsoft.com/office/drawing/2014/main" id="{189F3395-3C65-4D5D-8029-A518689AE226}"/>
              </a:ext>
            </a:extLst>
          </p:cNvPr>
          <p:cNvSpPr>
            <a:spLocks noGrp="1"/>
          </p:cNvSpPr>
          <p:nvPr>
            <p:ph idx="1"/>
          </p:nvPr>
        </p:nvSpPr>
        <p:spPr>
          <a:xfrm>
            <a:off x="4379120" y="1469650"/>
            <a:ext cx="7205662" cy="4426016"/>
          </a:xfrm>
        </p:spPr>
        <p:txBody>
          <a:bodyPr>
            <a:normAutofit fontScale="92500"/>
          </a:bodyPr>
          <a:lstStyle/>
          <a:p>
            <a:pPr marL="0" indent="0">
              <a:buNone/>
            </a:pPr>
            <a:r>
              <a:rPr lang="en-US" b="1" dirty="0">
                <a:solidFill>
                  <a:srgbClr val="960000"/>
                </a:solidFill>
                <a:latin typeface="ArialNarrowMTPro-Bold"/>
              </a:rPr>
              <a:t>2.2.2. TOO FEW SOCIAL GOODS </a:t>
            </a:r>
          </a:p>
          <a:p>
            <a:pPr>
              <a:lnSpc>
                <a:spcPct val="110000"/>
              </a:lnSpc>
            </a:pPr>
            <a:r>
              <a:rPr lang="en-US" sz="2400" dirty="0">
                <a:latin typeface="TimesLTPro-Roman"/>
              </a:rPr>
              <a:t>One option is to make producers bear the full social costs of their operations (government is requiring automobile manufacturers to build cars with more efficient engines and better pollution-control systems). </a:t>
            </a:r>
          </a:p>
          <a:p>
            <a:pPr>
              <a:lnSpc>
                <a:spcPct val="110000"/>
              </a:lnSpc>
            </a:pPr>
            <a:r>
              <a:rPr lang="en-US" sz="2400" dirty="0">
                <a:latin typeface="TimesLTPro-Roman"/>
              </a:rPr>
              <a:t>A second option is to make consumers pay the social costs. For example, many cities around the world are now charging congestion tolls in an effort to reduce traffic congestion. To decrease rush hour, the Metropolitan Transportation Commission charges a $6 toll during peak commute hours versus $4 at other times.</a:t>
            </a:r>
          </a:p>
        </p:txBody>
      </p:sp>
    </p:spTree>
    <p:extLst>
      <p:ext uri="{BB962C8B-B14F-4D97-AF65-F5344CB8AC3E}">
        <p14:creationId xmlns:p14="http://schemas.microsoft.com/office/powerpoint/2010/main" val="1584713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1DEF84FA-6FA7-4C48-8DFE-6CDDEA481009}"/>
              </a:ext>
            </a:extLst>
          </p:cNvPr>
          <p:cNvSpPr txBox="1">
            <a:spLocks/>
          </p:cNvSpPr>
          <p:nvPr/>
        </p:nvSpPr>
        <p:spPr>
          <a:xfrm>
            <a:off x="2359024" y="0"/>
            <a:ext cx="9832976" cy="1282890"/>
          </a:xfrm>
          <a:prstGeom prst="rect">
            <a:avLst/>
          </a:prstGeom>
          <a:solidFill>
            <a:srgbClr val="0A1F61"/>
          </a:solidFill>
        </p:spPr>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sz="4400" b="1" kern="1200">
                <a:solidFill>
                  <a:schemeClr val="bg1"/>
                </a:solidFill>
                <a:latin typeface="+mj-lt"/>
                <a:ea typeface="+mj-ea"/>
                <a:cs typeface="+mj-cs"/>
              </a:defRPr>
            </a:lvl1pPr>
          </a:lstStyle>
          <a:p>
            <a:r>
              <a:rPr lang="en-US" sz="4800" dirty="0"/>
              <a:t> </a:t>
            </a:r>
            <a:r>
              <a:rPr lang="en-US" dirty="0"/>
              <a:t>2.2. Marketing’s impact on society as a whole</a:t>
            </a:r>
            <a:endParaRPr lang="en-US" sz="4800" dirty="0"/>
          </a:p>
        </p:txBody>
      </p:sp>
      <p:sp>
        <p:nvSpPr>
          <p:cNvPr id="8" name="TextBox 7">
            <a:extLst>
              <a:ext uri="{FF2B5EF4-FFF2-40B4-BE49-F238E27FC236}">
                <a16:creationId xmlns:a16="http://schemas.microsoft.com/office/drawing/2014/main" id="{D4E6D0CF-0467-412F-815D-A84F58F64648}"/>
              </a:ext>
            </a:extLst>
          </p:cNvPr>
          <p:cNvSpPr txBox="1"/>
          <p:nvPr/>
        </p:nvSpPr>
        <p:spPr>
          <a:xfrm>
            <a:off x="628650" y="1914525"/>
            <a:ext cx="7615237" cy="3785652"/>
          </a:xfrm>
          <a:prstGeom prst="rect">
            <a:avLst/>
          </a:prstGeom>
          <a:noFill/>
        </p:spPr>
        <p:txBody>
          <a:bodyPr wrap="square">
            <a:spAutoFit/>
          </a:bodyPr>
          <a:lstStyle/>
          <a:p>
            <a:pPr marL="0" indent="0">
              <a:buNone/>
            </a:pPr>
            <a:r>
              <a:rPr lang="en-US" sz="2400" b="1" dirty="0">
                <a:solidFill>
                  <a:srgbClr val="960000"/>
                </a:solidFill>
                <a:latin typeface="ArialNarrowMTPro-Bold"/>
              </a:rPr>
              <a:t>2.2.3. CULTURAL POLUTION</a:t>
            </a:r>
          </a:p>
          <a:p>
            <a:pPr marL="342900" indent="-342900">
              <a:buFont typeface="Arial" panose="020B0604020202020204" pitchFamily="34" charset="0"/>
              <a:buChar char="•"/>
            </a:pPr>
            <a:r>
              <a:rPr lang="en-US" sz="2400" dirty="0">
                <a:latin typeface="TimesLTPro-Roman"/>
              </a:rPr>
              <a:t>Our senses are constantly assaulted by marketing and advertising</a:t>
            </a:r>
          </a:p>
          <a:p>
            <a:pPr marL="342900" indent="-342900" algn="l">
              <a:buFont typeface="Arial" panose="020B0604020202020204" pitchFamily="34" charset="0"/>
              <a:buChar char="•"/>
            </a:pPr>
            <a:r>
              <a:rPr lang="en-US" sz="2400" dirty="0">
                <a:latin typeface="TimesLTPro-Roman"/>
              </a:rPr>
              <a:t>The critics claim that these messages continually pollute people’s minds with ideas related to materialism, power, or status.</a:t>
            </a:r>
          </a:p>
          <a:p>
            <a:pPr marL="342900" indent="-342900" algn="l">
              <a:buFont typeface="Arial" panose="020B0604020202020204" pitchFamily="34" charset="0"/>
              <a:buChar char="•"/>
            </a:pPr>
            <a:r>
              <a:rPr lang="en-US" sz="2400" dirty="0">
                <a:latin typeface="TimesLTPro-Roman"/>
              </a:rPr>
              <a:t>Marketers answer these critics by advocating that advertising is entertaining and informative. Besides, today’s consumers have alternatives they can skip or zap if they don’t want to be exposed to the advertisement. </a:t>
            </a:r>
          </a:p>
        </p:txBody>
      </p:sp>
      <p:pic>
        <p:nvPicPr>
          <p:cNvPr id="9" name="Picture 8">
            <a:extLst>
              <a:ext uri="{FF2B5EF4-FFF2-40B4-BE49-F238E27FC236}">
                <a16:creationId xmlns:a16="http://schemas.microsoft.com/office/drawing/2014/main" id="{9D36CFBD-6DFA-4F01-8B52-232E9808DE1B}"/>
              </a:ext>
            </a:extLst>
          </p:cNvPr>
          <p:cNvPicPr>
            <a:picLocks noChangeAspect="1"/>
          </p:cNvPicPr>
          <p:nvPr/>
        </p:nvPicPr>
        <p:blipFill>
          <a:blip r:embed="rId2"/>
          <a:stretch>
            <a:fillRect/>
          </a:stretch>
        </p:blipFill>
        <p:spPr>
          <a:xfrm>
            <a:off x="8243887" y="1282890"/>
            <a:ext cx="3900486" cy="5575110"/>
          </a:xfrm>
          <a:prstGeom prst="rect">
            <a:avLst/>
          </a:prstGeom>
        </p:spPr>
      </p:pic>
    </p:spTree>
    <p:extLst>
      <p:ext uri="{BB962C8B-B14F-4D97-AF65-F5344CB8AC3E}">
        <p14:creationId xmlns:p14="http://schemas.microsoft.com/office/powerpoint/2010/main" val="4743047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2343151" y="12699"/>
            <a:ext cx="9868180" cy="1270191"/>
          </a:xfrm>
          <a:solidFill>
            <a:srgbClr val="0A1F61"/>
          </a:solidFill>
        </p:spPr>
        <p:txBody>
          <a:bodyPr>
            <a:normAutofit fontScale="90000"/>
          </a:bodyPr>
          <a:lstStyle/>
          <a:p>
            <a:r>
              <a:rPr lang="en-US" sz="4800" dirty="0"/>
              <a:t> </a:t>
            </a:r>
            <a:r>
              <a:rPr lang="en-US" dirty="0"/>
              <a:t>2</a:t>
            </a:r>
            <a:r>
              <a:rPr lang="en-US" sz="4800" dirty="0"/>
              <a:t>.</a:t>
            </a:r>
            <a:r>
              <a:rPr lang="en-US" dirty="0"/>
              <a:t>3. Marketing’s impact on </a:t>
            </a:r>
            <a:r>
              <a:rPr lang="en-US" dirty="0">
                <a:solidFill>
                  <a:srgbClr val="FFFF00"/>
                </a:solidFill>
              </a:rPr>
              <a:t>other businesses</a:t>
            </a:r>
            <a:endParaRPr lang="en-US" sz="4800" dirty="0">
              <a:solidFill>
                <a:srgbClr val="FFFF00"/>
              </a:solidFill>
            </a:endParaRPr>
          </a:p>
        </p:txBody>
      </p:sp>
      <p:sp>
        <p:nvSpPr>
          <p:cNvPr id="3" name="Content Placeholder 2">
            <a:extLst>
              <a:ext uri="{FF2B5EF4-FFF2-40B4-BE49-F238E27FC236}">
                <a16:creationId xmlns:a16="http://schemas.microsoft.com/office/drawing/2014/main" id="{189F3395-3C65-4D5D-8029-A518689AE226}"/>
              </a:ext>
            </a:extLst>
          </p:cNvPr>
          <p:cNvSpPr>
            <a:spLocks noGrp="1"/>
          </p:cNvSpPr>
          <p:nvPr>
            <p:ph idx="1"/>
          </p:nvPr>
        </p:nvSpPr>
        <p:spPr>
          <a:xfrm>
            <a:off x="990881" y="1585298"/>
            <a:ext cx="11077575" cy="828675"/>
          </a:xfrm>
        </p:spPr>
        <p:txBody>
          <a:bodyPr>
            <a:normAutofit/>
          </a:bodyPr>
          <a:lstStyle/>
          <a:p>
            <a:pPr marL="0" indent="0">
              <a:lnSpc>
                <a:spcPct val="100000"/>
              </a:lnSpc>
              <a:buNone/>
            </a:pPr>
            <a:r>
              <a:rPr lang="en-US" sz="2400" dirty="0">
                <a:solidFill>
                  <a:srgbClr val="0A1F61"/>
                </a:solidFill>
                <a:latin typeface="TimesLTPro-Roman"/>
              </a:rPr>
              <a:t>Critics also charge that a company’s marketing practices can harm other companies and reduce competition. They identify three problems: </a:t>
            </a:r>
          </a:p>
        </p:txBody>
      </p:sp>
      <p:graphicFrame>
        <p:nvGraphicFramePr>
          <p:cNvPr id="5" name="Diagram 4">
            <a:extLst>
              <a:ext uri="{FF2B5EF4-FFF2-40B4-BE49-F238E27FC236}">
                <a16:creationId xmlns:a16="http://schemas.microsoft.com/office/drawing/2014/main" id="{42AB8E12-FEC1-4110-90EF-A8E770F7A5EE}"/>
              </a:ext>
            </a:extLst>
          </p:cNvPr>
          <p:cNvGraphicFramePr/>
          <p:nvPr>
            <p:extLst>
              <p:ext uri="{D42A27DB-BD31-4B8C-83A1-F6EECF244321}">
                <p14:modId xmlns:p14="http://schemas.microsoft.com/office/powerpoint/2010/main" val="901245784"/>
              </p:ext>
            </p:extLst>
          </p:nvPr>
        </p:nvGraphicFramePr>
        <p:xfrm>
          <a:off x="771524" y="2895876"/>
          <a:ext cx="8254719" cy="33853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 name="Picture 9" descr="Diagram&#10;&#10;Description automatically generated">
            <a:extLst>
              <a:ext uri="{FF2B5EF4-FFF2-40B4-BE49-F238E27FC236}">
                <a16:creationId xmlns:a16="http://schemas.microsoft.com/office/drawing/2014/main" id="{05997514-40A7-41E5-B295-594AF3C8505F}"/>
              </a:ext>
            </a:extLst>
          </p:cNvPr>
          <p:cNvPicPr>
            <a:picLocks noChangeAspect="1"/>
          </p:cNvPicPr>
          <p:nvPr/>
        </p:nvPicPr>
        <p:blipFill>
          <a:blip r:embed="rId7"/>
          <a:stretch>
            <a:fillRect/>
          </a:stretch>
        </p:blipFill>
        <p:spPr>
          <a:xfrm>
            <a:off x="6096000" y="2895875"/>
            <a:ext cx="1519966" cy="1066245"/>
          </a:xfrm>
          <a:prstGeom prst="ellipse">
            <a:avLst/>
          </a:prstGeom>
        </p:spPr>
      </p:pic>
      <p:pic>
        <p:nvPicPr>
          <p:cNvPr id="11" name="Picture 10">
            <a:extLst>
              <a:ext uri="{FF2B5EF4-FFF2-40B4-BE49-F238E27FC236}">
                <a16:creationId xmlns:a16="http://schemas.microsoft.com/office/drawing/2014/main" id="{332DD849-0B25-43C2-8557-646CF462A86B}"/>
              </a:ext>
            </a:extLst>
          </p:cNvPr>
          <p:cNvPicPr>
            <a:picLocks noChangeAspect="1"/>
          </p:cNvPicPr>
          <p:nvPr/>
        </p:nvPicPr>
        <p:blipFill rotWithShape="1">
          <a:blip r:embed="rId8"/>
          <a:srcRect t="35831" b="12959"/>
          <a:stretch/>
        </p:blipFill>
        <p:spPr>
          <a:xfrm>
            <a:off x="6096000" y="4055418"/>
            <a:ext cx="5719762" cy="1066246"/>
          </a:xfrm>
          <a:prstGeom prst="flowChartAlternateProcess">
            <a:avLst/>
          </a:prstGeom>
        </p:spPr>
      </p:pic>
      <p:pic>
        <p:nvPicPr>
          <p:cNvPr id="13" name="Picture 12">
            <a:extLst>
              <a:ext uri="{FF2B5EF4-FFF2-40B4-BE49-F238E27FC236}">
                <a16:creationId xmlns:a16="http://schemas.microsoft.com/office/drawing/2014/main" id="{E18CD7AE-8BA3-4147-8A17-A4616DDE725B}"/>
              </a:ext>
            </a:extLst>
          </p:cNvPr>
          <p:cNvPicPr>
            <a:picLocks noChangeAspect="1"/>
          </p:cNvPicPr>
          <p:nvPr/>
        </p:nvPicPr>
        <p:blipFill>
          <a:blip r:embed="rId9"/>
          <a:stretch>
            <a:fillRect/>
          </a:stretch>
        </p:blipFill>
        <p:spPr>
          <a:xfrm>
            <a:off x="815953" y="5272702"/>
            <a:ext cx="854118" cy="921340"/>
          </a:xfrm>
          <a:prstGeom prst="ellipse">
            <a:avLst/>
          </a:prstGeom>
        </p:spPr>
      </p:pic>
      <p:sp>
        <p:nvSpPr>
          <p:cNvPr id="16" name="TextBox 15">
            <a:extLst>
              <a:ext uri="{FF2B5EF4-FFF2-40B4-BE49-F238E27FC236}">
                <a16:creationId xmlns:a16="http://schemas.microsoft.com/office/drawing/2014/main" id="{22F97500-976C-4D83-A88C-C78726661CAD}"/>
              </a:ext>
            </a:extLst>
          </p:cNvPr>
          <p:cNvSpPr txBox="1"/>
          <p:nvPr/>
        </p:nvSpPr>
        <p:spPr>
          <a:xfrm>
            <a:off x="9472901" y="3777454"/>
            <a:ext cx="3048000" cy="369332"/>
          </a:xfrm>
          <a:prstGeom prst="rect">
            <a:avLst/>
          </a:prstGeom>
          <a:noFill/>
        </p:spPr>
        <p:txBody>
          <a:bodyPr wrap="square" rtlCol="0">
            <a:spAutoFit/>
          </a:bodyPr>
          <a:lstStyle/>
          <a:p>
            <a:r>
              <a:rPr lang="en-US" dirty="0">
                <a:solidFill>
                  <a:srgbClr val="960000"/>
                </a:solidFill>
              </a:rPr>
              <a:t>Pharmaceutical industry</a:t>
            </a:r>
          </a:p>
        </p:txBody>
      </p:sp>
    </p:spTree>
    <p:extLst>
      <p:ext uri="{BB962C8B-B14F-4D97-AF65-F5344CB8AC3E}">
        <p14:creationId xmlns:p14="http://schemas.microsoft.com/office/powerpoint/2010/main" val="3779277419"/>
      </p:ext>
    </p:extLst>
  </p:cSld>
  <p:clrMapOvr>
    <a:masterClrMapping/>
  </p:clrMapOvr>
  <p:transition spd="slow">
    <p:wheel spokes="1"/>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2343151" y="12699"/>
            <a:ext cx="9868180" cy="1270191"/>
          </a:xfrm>
          <a:solidFill>
            <a:srgbClr val="0A1F61"/>
          </a:solidFill>
        </p:spPr>
        <p:txBody>
          <a:bodyPr>
            <a:normAutofit fontScale="90000"/>
          </a:bodyPr>
          <a:lstStyle/>
          <a:p>
            <a:r>
              <a:rPr lang="en-US" sz="4800" dirty="0"/>
              <a:t> </a:t>
            </a:r>
            <a:r>
              <a:rPr lang="en-US" dirty="0"/>
              <a:t>3. Consumer actions to Promote sustainable Marketing</a:t>
            </a:r>
            <a:endParaRPr lang="en-US" sz="4800" dirty="0">
              <a:solidFill>
                <a:srgbClr val="FFFF00"/>
              </a:solidFill>
            </a:endParaRPr>
          </a:p>
        </p:txBody>
      </p:sp>
      <p:graphicFrame>
        <p:nvGraphicFramePr>
          <p:cNvPr id="4" name="Diagram 3">
            <a:extLst>
              <a:ext uri="{FF2B5EF4-FFF2-40B4-BE49-F238E27FC236}">
                <a16:creationId xmlns:a16="http://schemas.microsoft.com/office/drawing/2014/main" id="{2EEFB3DF-3E7F-48EB-A326-C2B2A853C6E1}"/>
              </a:ext>
            </a:extLst>
          </p:cNvPr>
          <p:cNvGraphicFramePr/>
          <p:nvPr>
            <p:extLst>
              <p:ext uri="{D42A27DB-BD31-4B8C-83A1-F6EECF244321}">
                <p14:modId xmlns:p14="http://schemas.microsoft.com/office/powerpoint/2010/main" val="3226092858"/>
              </p:ext>
            </p:extLst>
          </p:nvPr>
        </p:nvGraphicFramePr>
        <p:xfrm>
          <a:off x="2032000" y="1555845"/>
          <a:ext cx="8128000" cy="42171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645130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2343151" y="12699"/>
            <a:ext cx="9868180" cy="1270191"/>
          </a:xfrm>
          <a:solidFill>
            <a:srgbClr val="0A1F61"/>
          </a:solidFill>
        </p:spPr>
        <p:txBody>
          <a:bodyPr>
            <a:normAutofit fontScale="90000"/>
          </a:bodyPr>
          <a:lstStyle/>
          <a:p>
            <a:r>
              <a:rPr lang="en-US" sz="4800" dirty="0"/>
              <a:t> 3</a:t>
            </a:r>
            <a:r>
              <a:rPr lang="en-US" dirty="0"/>
              <a:t>. Consumer actions to Promote sustainable Marketing</a:t>
            </a:r>
            <a:endParaRPr lang="en-US" sz="4800" dirty="0">
              <a:solidFill>
                <a:srgbClr val="FFFF00"/>
              </a:solidFill>
            </a:endParaRPr>
          </a:p>
        </p:txBody>
      </p:sp>
      <p:sp>
        <p:nvSpPr>
          <p:cNvPr id="5" name="TextBox 4">
            <a:extLst>
              <a:ext uri="{FF2B5EF4-FFF2-40B4-BE49-F238E27FC236}">
                <a16:creationId xmlns:a16="http://schemas.microsoft.com/office/drawing/2014/main" id="{950E15CE-1F79-4558-BECD-64BB2EDC7D91}"/>
              </a:ext>
            </a:extLst>
          </p:cNvPr>
          <p:cNvSpPr txBox="1"/>
          <p:nvPr/>
        </p:nvSpPr>
        <p:spPr>
          <a:xfrm>
            <a:off x="1130206" y="1617686"/>
            <a:ext cx="6742208" cy="4401205"/>
          </a:xfrm>
          <a:prstGeom prst="rect">
            <a:avLst/>
          </a:prstGeom>
          <a:noFill/>
        </p:spPr>
        <p:txBody>
          <a:bodyPr wrap="square">
            <a:spAutoFit/>
          </a:bodyPr>
          <a:lstStyle/>
          <a:p>
            <a:pPr algn="l"/>
            <a:r>
              <a:rPr lang="en-US" sz="2000" b="1" i="0" u="none" strike="noStrike" baseline="0" dirty="0">
                <a:solidFill>
                  <a:srgbClr val="960000"/>
                </a:solidFill>
                <a:latin typeface="ArialNarrowMTPro-Bold"/>
              </a:rPr>
              <a:t>Consumerism: </a:t>
            </a:r>
            <a:r>
              <a:rPr lang="en-US" sz="2000" b="0" i="0" u="none" strike="noStrike" baseline="0" dirty="0">
                <a:solidFill>
                  <a:srgbClr val="000000"/>
                </a:solidFill>
                <a:latin typeface="TimesLTPro-Roman"/>
              </a:rPr>
              <a:t>An organized movement of citizens and government agencies to improve the rights and power of buyers in relation to sellers.</a:t>
            </a:r>
          </a:p>
          <a:p>
            <a:pPr algn="l"/>
            <a:endParaRPr lang="en-US" sz="2000" b="0" i="0" u="none" strike="noStrike" baseline="0" dirty="0">
              <a:solidFill>
                <a:srgbClr val="000000"/>
              </a:solidFill>
              <a:latin typeface="TimesLTPro-Roman"/>
            </a:endParaRPr>
          </a:p>
          <a:p>
            <a:pPr marL="342900" indent="-342900" algn="l">
              <a:buFont typeface="Arial" panose="020B0604020202020204" pitchFamily="34" charset="0"/>
              <a:buChar char="•"/>
            </a:pPr>
            <a:r>
              <a:rPr lang="en-US" sz="2000" dirty="0"/>
              <a:t>Consumer advocates call for the following additional consumer rights:</a:t>
            </a:r>
          </a:p>
          <a:p>
            <a:pPr marL="800100" lvl="1" indent="-342900">
              <a:buFont typeface="Wingdings" panose="05000000000000000000" pitchFamily="2" charset="2"/>
              <a:buChar char="ü"/>
            </a:pPr>
            <a:r>
              <a:rPr lang="en-US" sz="2000" dirty="0"/>
              <a:t>The right to be well informed about important aspects of the product</a:t>
            </a:r>
          </a:p>
          <a:p>
            <a:pPr marL="800100" lvl="1" indent="-342900">
              <a:buFont typeface="Wingdings" panose="05000000000000000000" pitchFamily="2" charset="2"/>
              <a:buChar char="ü"/>
            </a:pPr>
            <a:r>
              <a:rPr lang="en-US" sz="2000" dirty="0"/>
              <a:t>The right to be protected against questionable products and marketing practices</a:t>
            </a:r>
          </a:p>
          <a:p>
            <a:pPr marL="800100" lvl="1" indent="-342900">
              <a:buFont typeface="Wingdings" panose="05000000000000000000" pitchFamily="2" charset="2"/>
              <a:buChar char="ü"/>
            </a:pPr>
            <a:r>
              <a:rPr lang="en-US" sz="2000" dirty="0"/>
              <a:t>The right to influence products and marketing practices in ways that will improve “quality of life”</a:t>
            </a:r>
          </a:p>
          <a:p>
            <a:pPr marL="800100" lvl="1" indent="-342900">
              <a:buFont typeface="Wingdings" panose="05000000000000000000" pitchFamily="2" charset="2"/>
              <a:buChar char="ü"/>
            </a:pPr>
            <a:r>
              <a:rPr lang="en-US" sz="2000" dirty="0"/>
              <a:t>The right to consume now in a way that will preserve the world for future generations of consumers</a:t>
            </a:r>
          </a:p>
        </p:txBody>
      </p:sp>
      <p:pic>
        <p:nvPicPr>
          <p:cNvPr id="6" name="Picture 5">
            <a:extLst>
              <a:ext uri="{FF2B5EF4-FFF2-40B4-BE49-F238E27FC236}">
                <a16:creationId xmlns:a16="http://schemas.microsoft.com/office/drawing/2014/main" id="{7B004E7D-87EE-44B3-8E8A-253D850E0CAB}"/>
              </a:ext>
            </a:extLst>
          </p:cNvPr>
          <p:cNvPicPr>
            <a:picLocks noChangeAspect="1"/>
          </p:cNvPicPr>
          <p:nvPr/>
        </p:nvPicPr>
        <p:blipFill rotWithShape="1">
          <a:blip r:embed="rId2"/>
          <a:srcRect r="38501"/>
          <a:stretch/>
        </p:blipFill>
        <p:spPr>
          <a:xfrm>
            <a:off x="8029575" y="252962"/>
            <a:ext cx="3986213" cy="6858000"/>
          </a:xfrm>
          <a:prstGeom prst="rect">
            <a:avLst/>
          </a:prstGeom>
        </p:spPr>
      </p:pic>
    </p:spTree>
    <p:extLst>
      <p:ext uri="{BB962C8B-B14F-4D97-AF65-F5344CB8AC3E}">
        <p14:creationId xmlns:p14="http://schemas.microsoft.com/office/powerpoint/2010/main" val="16695627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2343151" y="12699"/>
            <a:ext cx="9868180" cy="1270191"/>
          </a:xfrm>
          <a:solidFill>
            <a:srgbClr val="0A1F61"/>
          </a:solidFill>
        </p:spPr>
        <p:txBody>
          <a:bodyPr>
            <a:normAutofit fontScale="90000"/>
          </a:bodyPr>
          <a:lstStyle/>
          <a:p>
            <a:r>
              <a:rPr lang="en-US" sz="4800" dirty="0"/>
              <a:t> 3</a:t>
            </a:r>
            <a:r>
              <a:rPr lang="en-US" dirty="0"/>
              <a:t>. Consumer actions to Promote sustainable Marketing</a:t>
            </a:r>
            <a:endParaRPr lang="en-US" sz="4800" dirty="0">
              <a:solidFill>
                <a:srgbClr val="FFFF00"/>
              </a:solidFill>
            </a:endParaRPr>
          </a:p>
        </p:txBody>
      </p:sp>
      <p:sp>
        <p:nvSpPr>
          <p:cNvPr id="5" name="TextBox 4">
            <a:extLst>
              <a:ext uri="{FF2B5EF4-FFF2-40B4-BE49-F238E27FC236}">
                <a16:creationId xmlns:a16="http://schemas.microsoft.com/office/drawing/2014/main" id="{950E15CE-1F79-4558-BECD-64BB2EDC7D91}"/>
              </a:ext>
            </a:extLst>
          </p:cNvPr>
          <p:cNvSpPr txBox="1"/>
          <p:nvPr/>
        </p:nvSpPr>
        <p:spPr>
          <a:xfrm>
            <a:off x="573438" y="1617686"/>
            <a:ext cx="8406790" cy="4278094"/>
          </a:xfrm>
          <a:prstGeom prst="rect">
            <a:avLst/>
          </a:prstGeom>
          <a:noFill/>
        </p:spPr>
        <p:txBody>
          <a:bodyPr wrap="square">
            <a:spAutoFit/>
          </a:bodyPr>
          <a:lstStyle/>
          <a:p>
            <a:pPr algn="l"/>
            <a:r>
              <a:rPr lang="en-US" sz="2000" b="1" i="0" u="none" strike="noStrike" baseline="0" dirty="0">
                <a:solidFill>
                  <a:srgbClr val="960000"/>
                </a:solidFill>
                <a:latin typeface="ArialNarrowMTPro-Bold"/>
              </a:rPr>
              <a:t>Environmentalism: </a:t>
            </a:r>
            <a:r>
              <a:rPr lang="en-US" sz="2000" b="0" i="0" u="none" strike="noStrike" baseline="0" dirty="0">
                <a:solidFill>
                  <a:srgbClr val="000000"/>
                </a:solidFill>
                <a:latin typeface="TimesLTPro-Roman"/>
              </a:rPr>
              <a:t>An </a:t>
            </a:r>
            <a:r>
              <a:rPr lang="en-US" sz="1800" b="0" i="0" u="none" strike="noStrike" baseline="0" dirty="0">
                <a:latin typeface="TimesLTPro-Roman"/>
              </a:rPr>
              <a:t>organized movement of concerned citizens, businesses, and government agencies designed to protect and improve people’s current and future living environment</a:t>
            </a:r>
          </a:p>
          <a:p>
            <a:pPr algn="l"/>
            <a:endParaRPr lang="en-US" dirty="0">
              <a:latin typeface="TimesLTPro-Roman"/>
            </a:endParaRPr>
          </a:p>
          <a:p>
            <a:pPr marL="285750" indent="-285750" algn="l">
              <a:buFont typeface="Arial" panose="020B0604020202020204" pitchFamily="34" charset="0"/>
              <a:buChar char="•"/>
            </a:pPr>
            <a:r>
              <a:rPr lang="en-US" sz="1800" b="0" i="0" u="none" strike="noStrike" baseline="0" dirty="0">
                <a:latin typeface="TimesLTPro-Roman"/>
              </a:rPr>
              <a:t>Environmentalists are not against marketing and consumption; they simply want people and organizations to operate with more care for the environment</a:t>
            </a:r>
          </a:p>
          <a:p>
            <a:pPr marL="285750" indent="-285750" algn="l">
              <a:buFont typeface="Arial" panose="020B0604020202020204" pitchFamily="34" charset="0"/>
              <a:buChar char="•"/>
            </a:pPr>
            <a:r>
              <a:rPr lang="en-US" sz="1800" b="0" i="0" u="none" strike="noStrike" baseline="0" dirty="0">
                <a:latin typeface="TimesLTPro-Roman"/>
              </a:rPr>
              <a:t>The marketing system’s goal, environmentalists assert, should be to maximize life quality. </a:t>
            </a:r>
          </a:p>
          <a:p>
            <a:pPr marL="285750" indent="-285750" algn="l">
              <a:buFont typeface="Arial" panose="020B0604020202020204" pitchFamily="34" charset="0"/>
              <a:buChar char="•"/>
            </a:pPr>
            <a:r>
              <a:rPr lang="en-US" sz="1800" b="0" i="0" u="none" strike="noStrike" baseline="0" dirty="0">
                <a:latin typeface="TimesLTPro-Roman"/>
              </a:rPr>
              <a:t>Life quality means not only the quantity and quality of consumer goods and services but also the quality of the environment, now and for future generations.</a:t>
            </a:r>
          </a:p>
          <a:p>
            <a:pPr marL="285750" indent="-285750" algn="l">
              <a:buFont typeface="Arial" panose="020B0604020202020204" pitchFamily="34" charset="0"/>
              <a:buChar char="•"/>
            </a:pPr>
            <a:r>
              <a:rPr lang="en-US" sz="1800" b="0" i="0" u="none" strike="noStrike" baseline="0" dirty="0">
                <a:latin typeface="TimesLTPro-Roman"/>
              </a:rPr>
              <a:t>Environmentalism is concerned with damage to the ecosystem caused by global warming, resource depletion, toxic and solid wastes, litter, the availability of fresh water, and other problems. Other issues include the loss of recreational areas and the increase in health problems caused by bad air, polluted water, and chemically treated food.</a:t>
            </a:r>
            <a:endParaRPr lang="en-US" sz="2000" dirty="0"/>
          </a:p>
        </p:txBody>
      </p:sp>
      <p:pic>
        <p:nvPicPr>
          <p:cNvPr id="3" name="Picture 2">
            <a:extLst>
              <a:ext uri="{FF2B5EF4-FFF2-40B4-BE49-F238E27FC236}">
                <a16:creationId xmlns:a16="http://schemas.microsoft.com/office/drawing/2014/main" id="{A91D6C07-6CF8-4102-8B24-1ED8D081204D}"/>
              </a:ext>
            </a:extLst>
          </p:cNvPr>
          <p:cNvPicPr>
            <a:picLocks noChangeAspect="1"/>
          </p:cNvPicPr>
          <p:nvPr/>
        </p:nvPicPr>
        <p:blipFill>
          <a:blip r:embed="rId2"/>
          <a:stretch>
            <a:fillRect/>
          </a:stretch>
        </p:blipFill>
        <p:spPr>
          <a:xfrm>
            <a:off x="9093321" y="935761"/>
            <a:ext cx="3098679" cy="2380876"/>
          </a:xfrm>
          <a:prstGeom prst="rect">
            <a:avLst/>
          </a:prstGeom>
        </p:spPr>
      </p:pic>
      <p:pic>
        <p:nvPicPr>
          <p:cNvPr id="4" name="Picture 3">
            <a:extLst>
              <a:ext uri="{FF2B5EF4-FFF2-40B4-BE49-F238E27FC236}">
                <a16:creationId xmlns:a16="http://schemas.microsoft.com/office/drawing/2014/main" id="{8208062C-D35A-4787-BCD8-C1FFAF219BE2}"/>
              </a:ext>
            </a:extLst>
          </p:cNvPr>
          <p:cNvPicPr>
            <a:picLocks noChangeAspect="1"/>
          </p:cNvPicPr>
          <p:nvPr/>
        </p:nvPicPr>
        <p:blipFill rotWithShape="1">
          <a:blip r:embed="rId3"/>
          <a:srcRect t="10401"/>
          <a:stretch/>
        </p:blipFill>
        <p:spPr>
          <a:xfrm>
            <a:off x="8980228" y="3429000"/>
            <a:ext cx="3211772" cy="3429000"/>
          </a:xfrm>
          <a:prstGeom prst="rect">
            <a:avLst/>
          </a:prstGeom>
        </p:spPr>
      </p:pic>
    </p:spTree>
    <p:extLst>
      <p:ext uri="{BB962C8B-B14F-4D97-AF65-F5344CB8AC3E}">
        <p14:creationId xmlns:p14="http://schemas.microsoft.com/office/powerpoint/2010/main" val="1095831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150ACA-73A6-4E4F-A078-C7D330E0FF88}"/>
              </a:ext>
            </a:extLst>
          </p:cNvPr>
          <p:cNvSpPr>
            <a:spLocks noGrp="1"/>
          </p:cNvSpPr>
          <p:nvPr>
            <p:ph idx="1"/>
          </p:nvPr>
        </p:nvSpPr>
        <p:spPr/>
        <p:txBody>
          <a:bodyPr/>
          <a:lstStyle/>
          <a:p>
            <a:pPr algn="l">
              <a:lnSpc>
                <a:spcPct val="100000"/>
              </a:lnSpc>
            </a:pPr>
            <a:r>
              <a:rPr lang="en-US" sz="1800" b="0" i="0" u="none" strike="noStrike" baseline="0" dirty="0">
                <a:latin typeface="TimesLTPro-Roman"/>
              </a:rPr>
              <a:t>In recent years, however, most companies have accepted responsibility for doing no harm to the environment</a:t>
            </a:r>
          </a:p>
          <a:p>
            <a:pPr algn="l">
              <a:lnSpc>
                <a:spcPct val="100000"/>
              </a:lnSpc>
            </a:pPr>
            <a:r>
              <a:rPr lang="en-US" sz="1800" b="0" i="0" u="none" strike="noStrike" baseline="0" dirty="0">
                <a:latin typeface="TimesLTPro-Roman"/>
              </a:rPr>
              <a:t>More and more companies are now adopting policies of </a:t>
            </a:r>
            <a:r>
              <a:rPr lang="en-US" sz="1800" b="1" i="0" u="none" strike="noStrike" baseline="0" dirty="0">
                <a:latin typeface="TimesLTPro-Bold"/>
              </a:rPr>
              <a:t>environmental sustainability</a:t>
            </a:r>
            <a:r>
              <a:rPr lang="en-US" sz="1800" b="0" i="0" u="none" strike="noStrike" baseline="0" dirty="0">
                <a:latin typeface="TimesLTPro-Roman"/>
              </a:rPr>
              <a:t>.</a:t>
            </a:r>
          </a:p>
          <a:p>
            <a:pPr algn="l">
              <a:lnSpc>
                <a:spcPct val="100000"/>
              </a:lnSpc>
            </a:pPr>
            <a:r>
              <a:rPr lang="en-US" sz="1800" b="1" dirty="0">
                <a:solidFill>
                  <a:srgbClr val="960000"/>
                </a:solidFill>
                <a:latin typeface="TimesLTPro-Roman"/>
              </a:rPr>
              <a:t>Environmental sustainability</a:t>
            </a:r>
            <a:r>
              <a:rPr lang="en-US" sz="1800" dirty="0">
                <a:latin typeface="TimesLTPro-Roman"/>
              </a:rPr>
              <a:t>: A management approach that involves developing strategies that both sustain the environment and produce profits for the company</a:t>
            </a:r>
          </a:p>
        </p:txBody>
      </p:sp>
      <p:sp>
        <p:nvSpPr>
          <p:cNvPr id="4" name="Title 1">
            <a:extLst>
              <a:ext uri="{FF2B5EF4-FFF2-40B4-BE49-F238E27FC236}">
                <a16:creationId xmlns:a16="http://schemas.microsoft.com/office/drawing/2014/main" id="{DF0065FF-D449-42D4-B5D1-30E0103607FB}"/>
              </a:ext>
            </a:extLst>
          </p:cNvPr>
          <p:cNvSpPr>
            <a:spLocks noGrp="1"/>
          </p:cNvSpPr>
          <p:nvPr>
            <p:ph type="title"/>
          </p:nvPr>
        </p:nvSpPr>
        <p:spPr>
          <a:xfrm>
            <a:off x="2374071" y="1"/>
            <a:ext cx="9817929" cy="1282890"/>
          </a:xfrm>
          <a:solidFill>
            <a:srgbClr val="0A1F61"/>
          </a:solidFill>
        </p:spPr>
        <p:txBody>
          <a:bodyPr>
            <a:normAutofit fontScale="90000"/>
          </a:bodyPr>
          <a:lstStyle/>
          <a:p>
            <a:r>
              <a:rPr lang="en-US" sz="4800" dirty="0"/>
              <a:t> 3</a:t>
            </a:r>
            <a:r>
              <a:rPr lang="en-US" dirty="0"/>
              <a:t>. consumer actions to Promote sustainable Marketing</a:t>
            </a:r>
            <a:endParaRPr lang="en-US" sz="4800" dirty="0">
              <a:solidFill>
                <a:srgbClr val="FFFF00"/>
              </a:solidFill>
            </a:endParaRPr>
          </a:p>
        </p:txBody>
      </p:sp>
      <p:pic>
        <p:nvPicPr>
          <p:cNvPr id="5" name="Picture 4">
            <a:extLst>
              <a:ext uri="{FF2B5EF4-FFF2-40B4-BE49-F238E27FC236}">
                <a16:creationId xmlns:a16="http://schemas.microsoft.com/office/drawing/2014/main" id="{15406D2E-2649-4970-99D6-7C2484D4693D}"/>
              </a:ext>
            </a:extLst>
          </p:cNvPr>
          <p:cNvPicPr>
            <a:picLocks noChangeAspect="1"/>
          </p:cNvPicPr>
          <p:nvPr/>
        </p:nvPicPr>
        <p:blipFill rotWithShape="1">
          <a:blip r:embed="rId2"/>
          <a:srcRect l="33048" t="2583" r="32308" b="10391"/>
          <a:stretch/>
        </p:blipFill>
        <p:spPr>
          <a:xfrm>
            <a:off x="3314254" y="3675093"/>
            <a:ext cx="1718820" cy="2266782"/>
          </a:xfrm>
          <a:prstGeom prst="rect">
            <a:avLst/>
          </a:prstGeom>
        </p:spPr>
      </p:pic>
      <p:sp>
        <p:nvSpPr>
          <p:cNvPr id="7" name="TextBox 6">
            <a:extLst>
              <a:ext uri="{FF2B5EF4-FFF2-40B4-BE49-F238E27FC236}">
                <a16:creationId xmlns:a16="http://schemas.microsoft.com/office/drawing/2014/main" id="{8962A5E1-2E6E-482A-8647-863BE9DFD0A5}"/>
              </a:ext>
            </a:extLst>
          </p:cNvPr>
          <p:cNvSpPr txBox="1"/>
          <p:nvPr/>
        </p:nvSpPr>
        <p:spPr>
          <a:xfrm>
            <a:off x="5033074" y="3792822"/>
            <a:ext cx="5434759" cy="2031325"/>
          </a:xfrm>
          <a:prstGeom prst="rect">
            <a:avLst/>
          </a:prstGeom>
          <a:noFill/>
        </p:spPr>
        <p:txBody>
          <a:bodyPr wrap="square">
            <a:spAutoFit/>
          </a:bodyPr>
          <a:lstStyle/>
          <a:p>
            <a:r>
              <a:rPr lang="en-US" sz="1800" b="0" i="0" u="none" strike="noStrike" baseline="0" dirty="0">
                <a:solidFill>
                  <a:srgbClr val="0A1F61"/>
                </a:solidFill>
                <a:latin typeface="TimesLTPro-Roman"/>
              </a:rPr>
              <a:t>Persil Small &amp; Mighty </a:t>
            </a:r>
            <a:r>
              <a:rPr lang="en-US" dirty="0">
                <a:solidFill>
                  <a:srgbClr val="0A1F61"/>
                </a:solidFill>
              </a:rPr>
              <a:t>concentrated laundry detergents use less packaging, making them cheaper and less polluting to transport. More important, they’ve been reformulated to wash efficiently at lower temperatures, using less energy and water. Unilever estimates that these changes have achieved a 15 percent reduction in greenhouse gas emissions.</a:t>
            </a:r>
          </a:p>
        </p:txBody>
      </p:sp>
      <p:cxnSp>
        <p:nvCxnSpPr>
          <p:cNvPr id="9" name="Straight Connector 8">
            <a:extLst>
              <a:ext uri="{FF2B5EF4-FFF2-40B4-BE49-F238E27FC236}">
                <a16:creationId xmlns:a16="http://schemas.microsoft.com/office/drawing/2014/main" id="{EF26E820-3EF8-4CD6-AB65-75DEC116BF6C}"/>
              </a:ext>
            </a:extLst>
          </p:cNvPr>
          <p:cNvCxnSpPr/>
          <p:nvPr/>
        </p:nvCxnSpPr>
        <p:spPr>
          <a:xfrm>
            <a:off x="2374071" y="3469944"/>
            <a:ext cx="6905768"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7723995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150ACA-73A6-4E4F-A078-C7D330E0FF88}"/>
              </a:ext>
            </a:extLst>
          </p:cNvPr>
          <p:cNvSpPr>
            <a:spLocks noGrp="1"/>
          </p:cNvSpPr>
          <p:nvPr>
            <p:ph idx="1"/>
          </p:nvPr>
        </p:nvSpPr>
        <p:spPr>
          <a:xfrm>
            <a:off x="838200" y="1825625"/>
            <a:ext cx="7422397" cy="4351338"/>
          </a:xfrm>
        </p:spPr>
        <p:txBody>
          <a:bodyPr/>
          <a:lstStyle/>
          <a:p>
            <a:pPr>
              <a:lnSpc>
                <a:spcPct val="100000"/>
              </a:lnSpc>
            </a:pPr>
            <a:r>
              <a:rPr lang="en-US" altLang="ar-SA" sz="2400" b="1" dirty="0">
                <a:solidFill>
                  <a:srgbClr val="0A1F61"/>
                </a:solidFill>
              </a:rPr>
              <a:t>Green marketing: </a:t>
            </a:r>
            <a:r>
              <a:rPr lang="en-US" altLang="ar-SA" sz="2400" dirty="0"/>
              <a:t>The specific development, pricing, promotion, and distribution of products that do not harm the natural environment.</a:t>
            </a:r>
          </a:p>
          <a:p>
            <a:pPr>
              <a:lnSpc>
                <a:spcPct val="100000"/>
              </a:lnSpc>
            </a:pPr>
            <a:r>
              <a:rPr lang="en-US" altLang="ar-SA" sz="2400" dirty="0">
                <a:solidFill>
                  <a:srgbClr val="0A1F61"/>
                </a:solidFill>
              </a:rPr>
              <a:t>Corporate Goals For The Natural Environment</a:t>
            </a:r>
            <a:r>
              <a:rPr lang="en-US" altLang="ar-SA" sz="2400" dirty="0"/>
              <a:t>: </a:t>
            </a:r>
          </a:p>
          <a:p>
            <a:pPr marL="1081088" lvl="1" indent="-623888">
              <a:spcBef>
                <a:spcPct val="40000"/>
              </a:spcBef>
              <a:buSzPct val="120000"/>
              <a:buFont typeface="Webdings" panose="05030102010509060703" pitchFamily="18" charset="2"/>
              <a:buChar char="@"/>
            </a:pPr>
            <a:r>
              <a:rPr lang="en-US" altLang="ar-SA" dirty="0"/>
              <a:t>Eliminate concept of waste</a:t>
            </a:r>
          </a:p>
          <a:p>
            <a:pPr marL="1081088" lvl="1" indent="-623888">
              <a:spcBef>
                <a:spcPct val="40000"/>
              </a:spcBef>
              <a:buSzPct val="120000"/>
              <a:buFont typeface="Webdings" panose="05030102010509060703" pitchFamily="18" charset="2"/>
              <a:buChar char="@"/>
            </a:pPr>
            <a:r>
              <a:rPr lang="en-US" altLang="ar-SA" dirty="0"/>
              <a:t>Reinvent concept of a product</a:t>
            </a:r>
          </a:p>
          <a:p>
            <a:pPr marL="1081088" lvl="1" indent="-623888">
              <a:spcBef>
                <a:spcPct val="40000"/>
              </a:spcBef>
              <a:buSzPct val="120000"/>
              <a:buFont typeface="Webdings" panose="05030102010509060703" pitchFamily="18" charset="2"/>
              <a:buChar char="@"/>
            </a:pPr>
            <a:r>
              <a:rPr lang="en-US" altLang="ar-SA" dirty="0"/>
              <a:t>Make prices reflect the cost</a:t>
            </a:r>
          </a:p>
          <a:p>
            <a:pPr marL="1081088" lvl="1" indent="-623888">
              <a:spcBef>
                <a:spcPct val="40000"/>
              </a:spcBef>
              <a:buSzPct val="120000"/>
              <a:buFont typeface="Webdings" panose="05030102010509060703" pitchFamily="18" charset="2"/>
              <a:buChar char="@"/>
            </a:pPr>
            <a:r>
              <a:rPr lang="en-US" altLang="ar-SA" dirty="0"/>
              <a:t>Make environmentalism profitable</a:t>
            </a:r>
          </a:p>
          <a:p>
            <a:pPr>
              <a:lnSpc>
                <a:spcPct val="100000"/>
              </a:lnSpc>
            </a:pPr>
            <a:endParaRPr lang="en-US" altLang="ar-SA" sz="2400" dirty="0"/>
          </a:p>
          <a:p>
            <a:pPr algn="l">
              <a:lnSpc>
                <a:spcPct val="100000"/>
              </a:lnSpc>
            </a:pPr>
            <a:endParaRPr lang="en-US" sz="1800" dirty="0">
              <a:latin typeface="TimesLTPro-Roman"/>
            </a:endParaRPr>
          </a:p>
        </p:txBody>
      </p:sp>
      <p:sp>
        <p:nvSpPr>
          <p:cNvPr id="4" name="Title 1">
            <a:extLst>
              <a:ext uri="{FF2B5EF4-FFF2-40B4-BE49-F238E27FC236}">
                <a16:creationId xmlns:a16="http://schemas.microsoft.com/office/drawing/2014/main" id="{DF0065FF-D449-42D4-B5D1-30E0103607FB}"/>
              </a:ext>
            </a:extLst>
          </p:cNvPr>
          <p:cNvSpPr>
            <a:spLocks noGrp="1"/>
          </p:cNvSpPr>
          <p:nvPr>
            <p:ph type="title"/>
          </p:nvPr>
        </p:nvSpPr>
        <p:spPr>
          <a:xfrm>
            <a:off x="2374071" y="1"/>
            <a:ext cx="9817929" cy="1282890"/>
          </a:xfrm>
          <a:solidFill>
            <a:srgbClr val="0A1F61"/>
          </a:solidFill>
        </p:spPr>
        <p:txBody>
          <a:bodyPr>
            <a:normAutofit fontScale="90000"/>
          </a:bodyPr>
          <a:lstStyle/>
          <a:p>
            <a:r>
              <a:rPr lang="en-US" sz="4800" dirty="0"/>
              <a:t> 3</a:t>
            </a:r>
            <a:r>
              <a:rPr lang="en-US" dirty="0"/>
              <a:t>. consumer actions to Promote sustainable Marketing</a:t>
            </a:r>
            <a:endParaRPr lang="en-US" sz="4800" dirty="0">
              <a:solidFill>
                <a:srgbClr val="FFFF00"/>
              </a:solidFill>
            </a:endParaRPr>
          </a:p>
        </p:txBody>
      </p:sp>
      <p:pic>
        <p:nvPicPr>
          <p:cNvPr id="2" name="Picture 1">
            <a:extLst>
              <a:ext uri="{FF2B5EF4-FFF2-40B4-BE49-F238E27FC236}">
                <a16:creationId xmlns:a16="http://schemas.microsoft.com/office/drawing/2014/main" id="{E09AB1F8-5B72-4204-897F-F3C90FB6CE84}"/>
              </a:ext>
            </a:extLst>
          </p:cNvPr>
          <p:cNvPicPr>
            <a:picLocks noChangeAspect="1"/>
          </p:cNvPicPr>
          <p:nvPr/>
        </p:nvPicPr>
        <p:blipFill>
          <a:blip r:embed="rId2"/>
          <a:stretch>
            <a:fillRect/>
          </a:stretch>
        </p:blipFill>
        <p:spPr>
          <a:xfrm>
            <a:off x="8269638" y="1825625"/>
            <a:ext cx="3617545" cy="3846755"/>
          </a:xfrm>
          <a:prstGeom prst="rect">
            <a:avLst/>
          </a:prstGeom>
        </p:spPr>
      </p:pic>
    </p:spTree>
    <p:extLst>
      <p:ext uri="{BB962C8B-B14F-4D97-AF65-F5344CB8AC3E}">
        <p14:creationId xmlns:p14="http://schemas.microsoft.com/office/powerpoint/2010/main" val="18667916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9A96FE-40A8-46E9-860B-C746D69C3191}"/>
              </a:ext>
            </a:extLst>
          </p:cNvPr>
          <p:cNvSpPr>
            <a:spLocks noGrp="1"/>
          </p:cNvSpPr>
          <p:nvPr>
            <p:ph type="title"/>
          </p:nvPr>
        </p:nvSpPr>
        <p:spPr>
          <a:xfrm>
            <a:off x="2388357" y="1"/>
            <a:ext cx="9803643" cy="1282890"/>
          </a:xfrm>
          <a:solidFill>
            <a:srgbClr val="0A1F61"/>
          </a:solidFill>
        </p:spPr>
        <p:txBody>
          <a:bodyPr>
            <a:normAutofit/>
          </a:bodyPr>
          <a:lstStyle/>
          <a:p>
            <a:r>
              <a:rPr lang="en-US" sz="3600" dirty="0"/>
              <a:t>4. Business actions toward sustainable marketing</a:t>
            </a:r>
          </a:p>
        </p:txBody>
      </p:sp>
      <p:sp>
        <p:nvSpPr>
          <p:cNvPr id="3" name="Content Placeholder 2">
            <a:extLst>
              <a:ext uri="{FF2B5EF4-FFF2-40B4-BE49-F238E27FC236}">
                <a16:creationId xmlns:a16="http://schemas.microsoft.com/office/drawing/2014/main" id="{F695952E-DBCD-4CEE-B2FC-14240E8E3AE3}"/>
              </a:ext>
            </a:extLst>
          </p:cNvPr>
          <p:cNvSpPr>
            <a:spLocks noGrp="1"/>
          </p:cNvSpPr>
          <p:nvPr>
            <p:ph idx="1"/>
          </p:nvPr>
        </p:nvSpPr>
        <p:spPr/>
        <p:txBody>
          <a:bodyPr/>
          <a:lstStyle/>
          <a:p>
            <a:pPr marL="0" indent="0">
              <a:buNone/>
            </a:pPr>
            <a:r>
              <a:rPr lang="en-US" b="1" dirty="0">
                <a:solidFill>
                  <a:srgbClr val="C00000"/>
                </a:solidFill>
              </a:rPr>
              <a:t>5.1. Sustainable Marketing Principles:</a:t>
            </a:r>
          </a:p>
          <a:p>
            <a:pPr algn="l">
              <a:lnSpc>
                <a:spcPct val="100000"/>
              </a:lnSpc>
            </a:pPr>
            <a:r>
              <a:rPr lang="en-US" sz="2400" b="0" i="0" u="none" strike="noStrike" baseline="0" dirty="0">
                <a:latin typeface="TimesLTPro-Roman"/>
              </a:rPr>
              <a:t>Under the sustainable marketing concept, a company’s marketing should be guided by five sustainable marketing principles: </a:t>
            </a:r>
          </a:p>
        </p:txBody>
      </p:sp>
      <p:sp>
        <p:nvSpPr>
          <p:cNvPr id="4" name="Rectangle: Rounded Corners 3">
            <a:extLst>
              <a:ext uri="{FF2B5EF4-FFF2-40B4-BE49-F238E27FC236}">
                <a16:creationId xmlns:a16="http://schemas.microsoft.com/office/drawing/2014/main" id="{230F3EB9-FCED-4DF7-9BCD-DD19893A7CD0}"/>
              </a:ext>
            </a:extLst>
          </p:cNvPr>
          <p:cNvSpPr/>
          <p:nvPr/>
        </p:nvSpPr>
        <p:spPr>
          <a:xfrm>
            <a:off x="1395713" y="3556598"/>
            <a:ext cx="2475440" cy="802037"/>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1. Consumer-oriented marketing</a:t>
            </a:r>
          </a:p>
        </p:txBody>
      </p:sp>
      <p:sp>
        <p:nvSpPr>
          <p:cNvPr id="6" name="Rectangle: Rounded Corners 5">
            <a:extLst>
              <a:ext uri="{FF2B5EF4-FFF2-40B4-BE49-F238E27FC236}">
                <a16:creationId xmlns:a16="http://schemas.microsoft.com/office/drawing/2014/main" id="{6E093465-2A40-426E-B31E-9CF835C3FD37}"/>
              </a:ext>
            </a:extLst>
          </p:cNvPr>
          <p:cNvSpPr/>
          <p:nvPr/>
        </p:nvSpPr>
        <p:spPr>
          <a:xfrm>
            <a:off x="4716929" y="3556599"/>
            <a:ext cx="2475441" cy="845714"/>
          </a:xfrm>
          <a:prstGeom prst="roundRect">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2. Customer value marketing</a:t>
            </a:r>
          </a:p>
        </p:txBody>
      </p:sp>
      <p:sp>
        <p:nvSpPr>
          <p:cNvPr id="7" name="Rectangle: Rounded Corners 6">
            <a:extLst>
              <a:ext uri="{FF2B5EF4-FFF2-40B4-BE49-F238E27FC236}">
                <a16:creationId xmlns:a16="http://schemas.microsoft.com/office/drawing/2014/main" id="{A6804A63-4EDA-4ADD-892F-147F8A9934A3}"/>
              </a:ext>
            </a:extLst>
          </p:cNvPr>
          <p:cNvSpPr/>
          <p:nvPr/>
        </p:nvSpPr>
        <p:spPr>
          <a:xfrm>
            <a:off x="7870825" y="3588909"/>
            <a:ext cx="2692541" cy="802037"/>
          </a:xfrm>
          <a:prstGeom prst="roundRect">
            <a:avLst/>
          </a:prstGeom>
          <a:solidFill>
            <a:schemeClr val="accent4">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3. Innovative marketing</a:t>
            </a:r>
          </a:p>
        </p:txBody>
      </p:sp>
      <p:sp>
        <p:nvSpPr>
          <p:cNvPr id="8" name="Rectangle: Rounded Corners 7">
            <a:extLst>
              <a:ext uri="{FF2B5EF4-FFF2-40B4-BE49-F238E27FC236}">
                <a16:creationId xmlns:a16="http://schemas.microsoft.com/office/drawing/2014/main" id="{27BD8173-3E3B-4F3A-AB48-130EABB2399C}"/>
              </a:ext>
            </a:extLst>
          </p:cNvPr>
          <p:cNvSpPr/>
          <p:nvPr/>
        </p:nvSpPr>
        <p:spPr>
          <a:xfrm>
            <a:off x="2770496" y="4887056"/>
            <a:ext cx="2988860" cy="802037"/>
          </a:xfrm>
          <a:prstGeom prst="roundRect">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n-US" b="1" dirty="0"/>
              <a:t>4. Sense-of-mission marketing</a:t>
            </a:r>
          </a:p>
        </p:txBody>
      </p:sp>
      <p:sp>
        <p:nvSpPr>
          <p:cNvPr id="9" name="Rectangle: Rounded Corners 8">
            <a:extLst>
              <a:ext uri="{FF2B5EF4-FFF2-40B4-BE49-F238E27FC236}">
                <a16:creationId xmlns:a16="http://schemas.microsoft.com/office/drawing/2014/main" id="{F1D72365-709A-4E61-A10A-42392CCBED79}"/>
              </a:ext>
            </a:extLst>
          </p:cNvPr>
          <p:cNvSpPr/>
          <p:nvPr/>
        </p:nvSpPr>
        <p:spPr>
          <a:xfrm>
            <a:off x="6660108" y="4877253"/>
            <a:ext cx="2660697" cy="802037"/>
          </a:xfrm>
          <a:prstGeom prst="roundRect">
            <a:avLst/>
          </a:prstGeom>
          <a:solidFill>
            <a:srgbClr val="FF5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5. Societal marketing</a:t>
            </a:r>
          </a:p>
        </p:txBody>
      </p:sp>
    </p:spTree>
    <p:extLst>
      <p:ext uri="{BB962C8B-B14F-4D97-AF65-F5344CB8AC3E}">
        <p14:creationId xmlns:p14="http://schemas.microsoft.com/office/powerpoint/2010/main" val="2976963986"/>
      </p:ext>
    </p:extLst>
  </p:cSld>
  <p:clrMapOvr>
    <a:masterClrMapping/>
  </p:clrMapOvr>
  <p:transition spd="slow">
    <p:cove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CD8C79-392B-476A-81BA-E01B7B4BFF35}"/>
              </a:ext>
            </a:extLst>
          </p:cNvPr>
          <p:cNvSpPr>
            <a:spLocks noGrp="1"/>
          </p:cNvSpPr>
          <p:nvPr>
            <p:ph idx="1"/>
          </p:nvPr>
        </p:nvSpPr>
        <p:spPr/>
        <p:txBody>
          <a:bodyPr/>
          <a:lstStyle/>
          <a:p>
            <a:pPr marL="342900" indent="-342900" algn="l">
              <a:lnSpc>
                <a:spcPct val="100000"/>
              </a:lnSpc>
              <a:buFont typeface="+mj-lt"/>
              <a:buAutoNum type="arabicPeriod"/>
            </a:pPr>
            <a:r>
              <a:rPr lang="en-US" sz="1800" b="1" i="0" u="none" strike="noStrike" baseline="0" dirty="0">
                <a:solidFill>
                  <a:srgbClr val="C00000"/>
                </a:solidFill>
                <a:latin typeface="ArialNarrowMTPro-Bold"/>
              </a:rPr>
              <a:t>Consumer-oriented marketing:  </a:t>
            </a:r>
            <a:r>
              <a:rPr lang="en-US" sz="1800" b="0" i="0" u="none" strike="noStrike" baseline="0" dirty="0">
                <a:solidFill>
                  <a:srgbClr val="000000"/>
                </a:solidFill>
                <a:latin typeface="TimesLTPro-Roman"/>
              </a:rPr>
              <a:t>A company should view and organize its marketing activities from the consumer’s point of view. </a:t>
            </a:r>
            <a:r>
              <a:rPr lang="en-US" sz="1800" dirty="0">
                <a:solidFill>
                  <a:srgbClr val="000000"/>
                </a:solidFill>
                <a:latin typeface="TimesLTPro-Roman"/>
              </a:rPr>
              <a:t>Companies should </a:t>
            </a:r>
            <a:r>
              <a:rPr lang="en-US" sz="1800" b="0" i="0" u="none" strike="noStrike" baseline="0" dirty="0">
                <a:solidFill>
                  <a:srgbClr val="000000"/>
                </a:solidFill>
                <a:latin typeface="TimesLTPro-Roman"/>
              </a:rPr>
              <a:t>serve and satisfy the needs of a defined group of customers—</a:t>
            </a:r>
            <a:r>
              <a:rPr lang="en-US" sz="1800" b="0" i="1" u="none" strike="noStrike" baseline="0" dirty="0">
                <a:solidFill>
                  <a:srgbClr val="000000"/>
                </a:solidFill>
                <a:latin typeface="TimesLTPro-Roman"/>
              </a:rPr>
              <a:t>both now and in the future. </a:t>
            </a:r>
            <a:r>
              <a:rPr lang="en-US" sz="1800" dirty="0">
                <a:solidFill>
                  <a:srgbClr val="0A1F61"/>
                </a:solidFill>
                <a:latin typeface="TimesLTPro-Roman"/>
              </a:rPr>
              <a:t>Only by seeing the world through its customers’ eyes can the company build sustainable and profitable customer relationships</a:t>
            </a:r>
            <a:r>
              <a:rPr lang="en-US" sz="1800" dirty="0">
                <a:solidFill>
                  <a:srgbClr val="000000"/>
                </a:solidFill>
                <a:latin typeface="TimesLTPro-Roman"/>
              </a:rPr>
              <a:t>. </a:t>
            </a:r>
          </a:p>
          <a:p>
            <a:pPr marL="0" indent="0" algn="l">
              <a:lnSpc>
                <a:spcPct val="100000"/>
              </a:lnSpc>
              <a:buNone/>
            </a:pPr>
            <a:endParaRPr lang="en-US" sz="1800" dirty="0">
              <a:solidFill>
                <a:srgbClr val="000000"/>
              </a:solidFill>
              <a:latin typeface="TimesLTPro-Roman"/>
            </a:endParaRPr>
          </a:p>
          <a:p>
            <a:pPr marL="342900" indent="-342900" algn="l">
              <a:lnSpc>
                <a:spcPct val="100000"/>
              </a:lnSpc>
              <a:buFont typeface="+mj-lt"/>
              <a:buAutoNum type="arabicPeriod" startAt="2"/>
            </a:pPr>
            <a:r>
              <a:rPr lang="en-US" sz="1800" b="1" dirty="0">
                <a:solidFill>
                  <a:srgbClr val="C00000"/>
                </a:solidFill>
                <a:latin typeface="ArialNarrowMTPro-Bold"/>
              </a:rPr>
              <a:t>Customer value marketing:  </a:t>
            </a:r>
            <a:r>
              <a:rPr lang="en-US" sz="1800" dirty="0">
                <a:solidFill>
                  <a:srgbClr val="000000"/>
                </a:solidFill>
                <a:latin typeface="TimesLTPro-Roman"/>
              </a:rPr>
              <a:t>A company should put most of its resources into customer value-building marketing investments. </a:t>
            </a:r>
            <a:r>
              <a:rPr lang="en-US" sz="1800" b="0" i="0" u="none" strike="noStrike" baseline="0" dirty="0">
                <a:latin typeface="TimesLTPro-Roman"/>
              </a:rPr>
              <a:t>Enlightened marketing calls for building long run consumer engagement, loyalty, and relationships by continually improving the value consumers receive from the firm’s market offering. </a:t>
            </a:r>
            <a:r>
              <a:rPr lang="en-US" sz="1800" b="0" i="0" u="none" strike="noStrike" baseline="0" dirty="0">
                <a:solidFill>
                  <a:srgbClr val="0A1F61"/>
                </a:solidFill>
                <a:latin typeface="TimesLTPro-Roman"/>
              </a:rPr>
              <a:t>By creating value </a:t>
            </a:r>
            <a:r>
              <a:rPr lang="en-US" sz="1800" b="0" i="1" u="none" strike="noStrike" baseline="0" dirty="0">
                <a:solidFill>
                  <a:srgbClr val="0A1F61"/>
                </a:solidFill>
                <a:latin typeface="TimesLTPro-Italic"/>
              </a:rPr>
              <a:t>for </a:t>
            </a:r>
            <a:r>
              <a:rPr lang="en-US" sz="1800" b="0" i="0" u="none" strike="noStrike" baseline="0" dirty="0">
                <a:solidFill>
                  <a:srgbClr val="0A1F61"/>
                </a:solidFill>
                <a:latin typeface="TimesLTPro-Roman"/>
              </a:rPr>
              <a:t>consumers, the company can capture value </a:t>
            </a:r>
            <a:r>
              <a:rPr lang="en-US" sz="1800" b="0" i="1" u="none" strike="noStrike" baseline="0" dirty="0">
                <a:solidFill>
                  <a:srgbClr val="0A1F61"/>
                </a:solidFill>
                <a:latin typeface="TimesLTPro-Italic"/>
              </a:rPr>
              <a:t>from </a:t>
            </a:r>
            <a:r>
              <a:rPr lang="en-US" sz="1800" b="0" i="0" u="none" strike="noStrike" baseline="0" dirty="0">
                <a:solidFill>
                  <a:srgbClr val="0A1F61"/>
                </a:solidFill>
                <a:latin typeface="TimesLTPro-Roman"/>
              </a:rPr>
              <a:t>consumers in return.</a:t>
            </a:r>
          </a:p>
          <a:p>
            <a:pPr marL="342900" indent="-342900" algn="l">
              <a:lnSpc>
                <a:spcPct val="100000"/>
              </a:lnSpc>
              <a:buFont typeface="+mj-lt"/>
              <a:buAutoNum type="arabicPeriod" startAt="2"/>
            </a:pPr>
            <a:endParaRPr lang="en-US" sz="1800" b="0" i="0" u="none" strike="noStrike" baseline="0" dirty="0">
              <a:solidFill>
                <a:srgbClr val="0A1F61"/>
              </a:solidFill>
              <a:latin typeface="TimesLTPro-Roman"/>
            </a:endParaRPr>
          </a:p>
          <a:p>
            <a:pPr marL="342900" indent="-342900" algn="l">
              <a:lnSpc>
                <a:spcPct val="100000"/>
              </a:lnSpc>
              <a:buFont typeface="+mj-lt"/>
              <a:buAutoNum type="arabicPeriod" startAt="2"/>
            </a:pPr>
            <a:r>
              <a:rPr lang="en-US" sz="1800" b="1" dirty="0">
                <a:solidFill>
                  <a:srgbClr val="C00000"/>
                </a:solidFill>
                <a:latin typeface="ArialNarrowMTPro-Bold"/>
              </a:rPr>
              <a:t>Innovative marketing: </a:t>
            </a:r>
            <a:r>
              <a:rPr lang="en-US" sz="1800" dirty="0">
                <a:solidFill>
                  <a:srgbClr val="000000"/>
                </a:solidFill>
                <a:latin typeface="TimesLTPro-Roman"/>
              </a:rPr>
              <a:t>A company should seek real product and marketing improvements. The company that overlooks new and better ways to do things will eventually lose customers to another company that has found a better way.</a:t>
            </a:r>
          </a:p>
          <a:p>
            <a:pPr algn="l">
              <a:lnSpc>
                <a:spcPct val="100000"/>
              </a:lnSpc>
            </a:pPr>
            <a:endParaRPr lang="en-US" dirty="0"/>
          </a:p>
        </p:txBody>
      </p:sp>
      <p:sp>
        <p:nvSpPr>
          <p:cNvPr id="4" name="Title 1">
            <a:extLst>
              <a:ext uri="{FF2B5EF4-FFF2-40B4-BE49-F238E27FC236}">
                <a16:creationId xmlns:a16="http://schemas.microsoft.com/office/drawing/2014/main" id="{693D1087-69CC-454C-A1C5-C9B53AD22F59}"/>
              </a:ext>
            </a:extLst>
          </p:cNvPr>
          <p:cNvSpPr>
            <a:spLocks noGrp="1"/>
          </p:cNvSpPr>
          <p:nvPr>
            <p:ph type="title"/>
          </p:nvPr>
        </p:nvSpPr>
        <p:spPr>
          <a:xfrm>
            <a:off x="2374711" y="0"/>
            <a:ext cx="9197644" cy="1284619"/>
          </a:xfrm>
          <a:solidFill>
            <a:srgbClr val="0A1F61"/>
          </a:solidFill>
        </p:spPr>
        <p:txBody>
          <a:bodyPr>
            <a:normAutofit/>
          </a:bodyPr>
          <a:lstStyle/>
          <a:p>
            <a:r>
              <a:rPr lang="en-US" sz="3600" dirty="0"/>
              <a:t>4. Business actions toward sustainable marketing</a:t>
            </a:r>
          </a:p>
        </p:txBody>
      </p:sp>
    </p:spTree>
    <p:extLst>
      <p:ext uri="{BB962C8B-B14F-4D97-AF65-F5344CB8AC3E}">
        <p14:creationId xmlns:p14="http://schemas.microsoft.com/office/powerpoint/2010/main" val="35336564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CD8C79-392B-476A-81BA-E01B7B4BFF35}"/>
              </a:ext>
            </a:extLst>
          </p:cNvPr>
          <p:cNvSpPr>
            <a:spLocks noGrp="1"/>
          </p:cNvSpPr>
          <p:nvPr>
            <p:ph idx="1"/>
          </p:nvPr>
        </p:nvSpPr>
        <p:spPr>
          <a:xfrm>
            <a:off x="838200" y="1825625"/>
            <a:ext cx="5257800" cy="4730158"/>
          </a:xfrm>
        </p:spPr>
        <p:txBody>
          <a:bodyPr>
            <a:normAutofit/>
          </a:bodyPr>
          <a:lstStyle/>
          <a:p>
            <a:pPr marL="342900" indent="-342900" algn="l">
              <a:lnSpc>
                <a:spcPct val="100000"/>
              </a:lnSpc>
              <a:buFont typeface="+mj-lt"/>
              <a:buAutoNum type="arabicPeriod" startAt="4"/>
            </a:pPr>
            <a:r>
              <a:rPr lang="en-US" sz="2400" b="1" dirty="0">
                <a:solidFill>
                  <a:srgbClr val="C00000"/>
                </a:solidFill>
                <a:latin typeface="ArialNarrowMTPro-Bold"/>
              </a:rPr>
              <a:t>Sense-of-mission marketing: </a:t>
            </a:r>
            <a:r>
              <a:rPr lang="en-US" sz="2400" b="0" i="0" u="none" strike="noStrike" baseline="0" dirty="0">
                <a:solidFill>
                  <a:srgbClr val="000000"/>
                </a:solidFill>
                <a:latin typeface="TimesLTPro-Roman"/>
              </a:rPr>
              <a:t>A company should define its mission in broad </a:t>
            </a:r>
            <a:r>
              <a:rPr lang="en-US" sz="2400" b="0" i="1" u="none" strike="noStrike" baseline="0" dirty="0">
                <a:solidFill>
                  <a:srgbClr val="000000"/>
                </a:solidFill>
                <a:latin typeface="TimesLTPro-Italic"/>
              </a:rPr>
              <a:t>social </a:t>
            </a:r>
            <a:r>
              <a:rPr lang="en-US" sz="2400" b="0" i="0" u="none" strike="noStrike" baseline="0" dirty="0">
                <a:solidFill>
                  <a:srgbClr val="000000"/>
                </a:solidFill>
                <a:latin typeface="TimesLTPro-Roman"/>
              </a:rPr>
              <a:t>terms rather than narrow </a:t>
            </a:r>
            <a:r>
              <a:rPr lang="en-US" sz="2400" b="0" i="1" u="none" strike="noStrike" baseline="0" dirty="0">
                <a:solidFill>
                  <a:srgbClr val="000000"/>
                </a:solidFill>
                <a:latin typeface="TimesLTPro-Italic"/>
              </a:rPr>
              <a:t>product </a:t>
            </a:r>
            <a:r>
              <a:rPr lang="en-US" sz="2400" b="0" i="0" u="none" strike="noStrike" baseline="0" dirty="0">
                <a:solidFill>
                  <a:srgbClr val="000000"/>
                </a:solidFill>
                <a:latin typeface="TimesLTPro-Roman"/>
              </a:rPr>
              <a:t>terms. For example, IKEA has a deeply ingrained sense of mission—called The IKEA Way—to create a better everyday life for people by “offering well designed, functional home furnishing products at prices so low that as many people as possible will be able to afford them.”</a:t>
            </a:r>
            <a:endParaRPr lang="en-US" sz="3600" dirty="0"/>
          </a:p>
        </p:txBody>
      </p:sp>
      <p:sp>
        <p:nvSpPr>
          <p:cNvPr id="4" name="Title 1">
            <a:extLst>
              <a:ext uri="{FF2B5EF4-FFF2-40B4-BE49-F238E27FC236}">
                <a16:creationId xmlns:a16="http://schemas.microsoft.com/office/drawing/2014/main" id="{693D1087-69CC-454C-A1C5-C9B53AD22F59}"/>
              </a:ext>
            </a:extLst>
          </p:cNvPr>
          <p:cNvSpPr>
            <a:spLocks noGrp="1"/>
          </p:cNvSpPr>
          <p:nvPr>
            <p:ph type="title"/>
          </p:nvPr>
        </p:nvSpPr>
        <p:spPr>
          <a:xfrm>
            <a:off x="2374711" y="0"/>
            <a:ext cx="9197644" cy="1284619"/>
          </a:xfrm>
          <a:solidFill>
            <a:srgbClr val="0A1F61"/>
          </a:solidFill>
        </p:spPr>
        <p:txBody>
          <a:bodyPr>
            <a:normAutofit/>
          </a:bodyPr>
          <a:lstStyle/>
          <a:p>
            <a:r>
              <a:rPr lang="en-US" sz="3600" dirty="0"/>
              <a:t>4. Business actions toward sustainable marketing</a:t>
            </a:r>
          </a:p>
        </p:txBody>
      </p:sp>
      <p:pic>
        <p:nvPicPr>
          <p:cNvPr id="2" name="Picture 1">
            <a:extLst>
              <a:ext uri="{FF2B5EF4-FFF2-40B4-BE49-F238E27FC236}">
                <a16:creationId xmlns:a16="http://schemas.microsoft.com/office/drawing/2014/main" id="{A053087B-8B8E-401E-9290-1E49E502EEE6}"/>
              </a:ext>
            </a:extLst>
          </p:cNvPr>
          <p:cNvPicPr>
            <a:picLocks noChangeAspect="1"/>
          </p:cNvPicPr>
          <p:nvPr/>
        </p:nvPicPr>
        <p:blipFill>
          <a:blip r:embed="rId2"/>
          <a:stretch>
            <a:fillRect/>
          </a:stretch>
        </p:blipFill>
        <p:spPr>
          <a:xfrm>
            <a:off x="6478292" y="1825625"/>
            <a:ext cx="5326251" cy="3994688"/>
          </a:xfrm>
          <a:prstGeom prst="rect">
            <a:avLst/>
          </a:prstGeom>
        </p:spPr>
      </p:pic>
    </p:spTree>
    <p:extLst>
      <p:ext uri="{BB962C8B-B14F-4D97-AF65-F5344CB8AC3E}">
        <p14:creationId xmlns:p14="http://schemas.microsoft.com/office/powerpoint/2010/main" val="18903963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CD8C79-392B-476A-81BA-E01B7B4BFF35}"/>
              </a:ext>
            </a:extLst>
          </p:cNvPr>
          <p:cNvSpPr>
            <a:spLocks noGrp="1"/>
          </p:cNvSpPr>
          <p:nvPr>
            <p:ph idx="1"/>
          </p:nvPr>
        </p:nvSpPr>
        <p:spPr>
          <a:xfrm>
            <a:off x="838200" y="1624084"/>
            <a:ext cx="10515600" cy="4552879"/>
          </a:xfrm>
        </p:spPr>
        <p:txBody>
          <a:bodyPr>
            <a:normAutofit/>
          </a:bodyPr>
          <a:lstStyle/>
          <a:p>
            <a:pPr marL="457200" indent="-457200" algn="l">
              <a:lnSpc>
                <a:spcPct val="100000"/>
              </a:lnSpc>
              <a:buFont typeface="+mj-lt"/>
              <a:buAutoNum type="arabicPeriod" startAt="5"/>
            </a:pPr>
            <a:r>
              <a:rPr lang="en-US" sz="2000" b="1" i="0" u="none" strike="noStrike" baseline="0" dirty="0">
                <a:solidFill>
                  <a:srgbClr val="C00000"/>
                </a:solidFill>
                <a:latin typeface="ArialNarrowMTPro-Bold"/>
              </a:rPr>
              <a:t>Societal marketing:  </a:t>
            </a:r>
            <a:r>
              <a:rPr lang="en-US" sz="2000" b="0" i="0" u="none" strike="noStrike" baseline="0" dirty="0">
                <a:solidFill>
                  <a:srgbClr val="000000"/>
                </a:solidFill>
                <a:latin typeface="TimesLTPro-Roman"/>
              </a:rPr>
              <a:t>A company </a:t>
            </a:r>
            <a:r>
              <a:rPr lang="en-US" sz="2000" b="0" i="0" u="none" strike="noStrike" baseline="0" dirty="0">
                <a:latin typeface="TimesLTPro-Roman"/>
              </a:rPr>
              <a:t>should make marketing decisions by considering consumers’ wants, the company’s requirements, consumers’ long-run interests, and society’s long-run interests. Sustainable marketing calls for products that are </a:t>
            </a:r>
            <a:r>
              <a:rPr lang="en-US" sz="2000" b="0" i="0" u="none" strike="noStrike" baseline="0" dirty="0">
                <a:solidFill>
                  <a:srgbClr val="0A1F61"/>
                </a:solidFill>
                <a:latin typeface="TimesLTPro-Roman"/>
              </a:rPr>
              <a:t>not only pleasing but also beneficial</a:t>
            </a:r>
            <a:r>
              <a:rPr lang="en-US" sz="2000" b="0" i="0" u="none" strike="noStrike" baseline="0" dirty="0">
                <a:latin typeface="TimesLTPro-Roman"/>
              </a:rPr>
              <a:t>.</a:t>
            </a:r>
            <a:endParaRPr lang="en-US" sz="3200" dirty="0"/>
          </a:p>
        </p:txBody>
      </p:sp>
      <p:sp>
        <p:nvSpPr>
          <p:cNvPr id="4" name="Title 1">
            <a:extLst>
              <a:ext uri="{FF2B5EF4-FFF2-40B4-BE49-F238E27FC236}">
                <a16:creationId xmlns:a16="http://schemas.microsoft.com/office/drawing/2014/main" id="{693D1087-69CC-454C-A1C5-C9B53AD22F59}"/>
              </a:ext>
            </a:extLst>
          </p:cNvPr>
          <p:cNvSpPr>
            <a:spLocks noGrp="1"/>
          </p:cNvSpPr>
          <p:nvPr>
            <p:ph type="title"/>
          </p:nvPr>
        </p:nvSpPr>
        <p:spPr>
          <a:xfrm>
            <a:off x="2374711" y="0"/>
            <a:ext cx="9197644" cy="1284619"/>
          </a:xfrm>
          <a:solidFill>
            <a:srgbClr val="0A1F61"/>
          </a:solidFill>
        </p:spPr>
        <p:txBody>
          <a:bodyPr>
            <a:normAutofit/>
          </a:bodyPr>
          <a:lstStyle/>
          <a:p>
            <a:r>
              <a:rPr lang="en-US" sz="3600" dirty="0"/>
              <a:t>4. Business actions toward sustainable marketing</a:t>
            </a:r>
          </a:p>
        </p:txBody>
      </p:sp>
      <p:pic>
        <p:nvPicPr>
          <p:cNvPr id="5" name="Picture 4">
            <a:extLst>
              <a:ext uri="{FF2B5EF4-FFF2-40B4-BE49-F238E27FC236}">
                <a16:creationId xmlns:a16="http://schemas.microsoft.com/office/drawing/2014/main" id="{62B25CCE-17A8-4883-B202-4063B004D43D}"/>
              </a:ext>
            </a:extLst>
          </p:cNvPr>
          <p:cNvPicPr>
            <a:picLocks noChangeAspect="1"/>
          </p:cNvPicPr>
          <p:nvPr/>
        </p:nvPicPr>
        <p:blipFill>
          <a:blip r:embed="rId2"/>
          <a:stretch>
            <a:fillRect/>
          </a:stretch>
        </p:blipFill>
        <p:spPr>
          <a:xfrm>
            <a:off x="1334280" y="2947025"/>
            <a:ext cx="4001994" cy="2437035"/>
          </a:xfrm>
          <a:prstGeom prst="rect">
            <a:avLst/>
          </a:prstGeom>
        </p:spPr>
      </p:pic>
      <p:sp>
        <p:nvSpPr>
          <p:cNvPr id="7" name="TextBox 6">
            <a:extLst>
              <a:ext uri="{FF2B5EF4-FFF2-40B4-BE49-F238E27FC236}">
                <a16:creationId xmlns:a16="http://schemas.microsoft.com/office/drawing/2014/main" id="{36D569F6-F98E-494D-93CE-0813D5C81D10}"/>
              </a:ext>
            </a:extLst>
          </p:cNvPr>
          <p:cNvSpPr txBox="1"/>
          <p:nvPr/>
        </p:nvSpPr>
        <p:spPr>
          <a:xfrm>
            <a:off x="1498053" y="5409047"/>
            <a:ext cx="6214820" cy="369332"/>
          </a:xfrm>
          <a:prstGeom prst="rect">
            <a:avLst/>
          </a:prstGeom>
          <a:noFill/>
        </p:spPr>
        <p:txBody>
          <a:bodyPr wrap="square">
            <a:spAutoFit/>
          </a:bodyPr>
          <a:lstStyle/>
          <a:p>
            <a:pPr algn="l"/>
            <a:r>
              <a:rPr lang="en-US" sz="1800" b="1" i="0" u="none" strike="noStrike" baseline="0" dirty="0">
                <a:latin typeface="ArialNarrowMTPro-Bold"/>
              </a:rPr>
              <a:t>Societal classification of Products</a:t>
            </a:r>
            <a:endParaRPr lang="en-US" dirty="0"/>
          </a:p>
        </p:txBody>
      </p:sp>
      <p:cxnSp>
        <p:nvCxnSpPr>
          <p:cNvPr id="9" name="Straight Connector 8">
            <a:extLst>
              <a:ext uri="{FF2B5EF4-FFF2-40B4-BE49-F238E27FC236}">
                <a16:creationId xmlns:a16="http://schemas.microsoft.com/office/drawing/2014/main" id="{34F63EE0-956A-47C4-AF2D-572FE0111DB2}"/>
              </a:ext>
            </a:extLst>
          </p:cNvPr>
          <p:cNvCxnSpPr>
            <a:cxnSpLocks/>
          </p:cNvCxnSpPr>
          <p:nvPr/>
        </p:nvCxnSpPr>
        <p:spPr>
          <a:xfrm>
            <a:off x="5813946" y="3116758"/>
            <a:ext cx="0" cy="3060205"/>
          </a:xfrm>
          <a:prstGeom prst="line">
            <a:avLst/>
          </a:prstGeom>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93BE85F0-7D76-4F5E-A0AF-8DF961090F74}"/>
              </a:ext>
            </a:extLst>
          </p:cNvPr>
          <p:cNvSpPr txBox="1"/>
          <p:nvPr/>
        </p:nvSpPr>
        <p:spPr>
          <a:xfrm>
            <a:off x="5832354" y="3060803"/>
            <a:ext cx="6047089" cy="2862322"/>
          </a:xfrm>
          <a:prstGeom prst="rect">
            <a:avLst/>
          </a:prstGeom>
          <a:noFill/>
        </p:spPr>
        <p:txBody>
          <a:bodyPr wrap="square">
            <a:spAutoFit/>
          </a:bodyPr>
          <a:lstStyle/>
          <a:p>
            <a:pPr algn="l"/>
            <a:r>
              <a:rPr lang="en-US" sz="1800" b="1" i="0" u="none" strike="noStrike" baseline="0" dirty="0">
                <a:solidFill>
                  <a:srgbClr val="0A1F61"/>
                </a:solidFill>
                <a:latin typeface="ArialNarrowMTPro-Bold"/>
              </a:rPr>
              <a:t>Deficient products:  </a:t>
            </a:r>
            <a:r>
              <a:rPr lang="en-US" sz="1800" b="0" i="0" u="none" strike="noStrike" baseline="0" dirty="0">
                <a:solidFill>
                  <a:srgbClr val="000000"/>
                </a:solidFill>
                <a:latin typeface="TimesLTPro-Roman"/>
              </a:rPr>
              <a:t>Products that have neither immediate appeal nor long-run benefits.</a:t>
            </a:r>
          </a:p>
          <a:p>
            <a:pPr algn="l"/>
            <a:endParaRPr lang="en-US" sz="1100" b="0" i="0" u="none" strike="noStrike" baseline="0" dirty="0">
              <a:solidFill>
                <a:srgbClr val="000000"/>
              </a:solidFill>
              <a:latin typeface="TimesLTPro-Roman"/>
            </a:endParaRPr>
          </a:p>
          <a:p>
            <a:pPr algn="l"/>
            <a:r>
              <a:rPr lang="en-US" sz="1800" b="1" i="0" u="none" strike="noStrike" baseline="0" dirty="0">
                <a:solidFill>
                  <a:srgbClr val="0A1F61"/>
                </a:solidFill>
                <a:latin typeface="ArialNarrowMTPro-Bold"/>
              </a:rPr>
              <a:t>Pleasing products: </a:t>
            </a:r>
            <a:r>
              <a:rPr lang="en-US" sz="1800" b="0" i="0" u="none" strike="noStrike" baseline="0" dirty="0">
                <a:solidFill>
                  <a:srgbClr val="000000"/>
                </a:solidFill>
                <a:latin typeface="TimesLTPro-Roman"/>
              </a:rPr>
              <a:t>Products that give high immediate</a:t>
            </a:r>
          </a:p>
          <a:p>
            <a:pPr algn="l"/>
            <a:r>
              <a:rPr lang="en-US" sz="1800" b="0" i="0" u="none" strike="noStrike" baseline="0" dirty="0">
                <a:solidFill>
                  <a:srgbClr val="000000"/>
                </a:solidFill>
                <a:latin typeface="TimesLTPro-Roman"/>
              </a:rPr>
              <a:t>satisfaction but may hurt consumers in the long run.</a:t>
            </a:r>
          </a:p>
          <a:p>
            <a:pPr algn="l"/>
            <a:endParaRPr lang="en-US" sz="1100" b="0" i="0" u="none" strike="noStrike" baseline="0" dirty="0">
              <a:solidFill>
                <a:srgbClr val="000000"/>
              </a:solidFill>
              <a:latin typeface="TimesLTPro-Roman"/>
            </a:endParaRPr>
          </a:p>
          <a:p>
            <a:pPr algn="l"/>
            <a:r>
              <a:rPr lang="en-US" b="1" dirty="0">
                <a:solidFill>
                  <a:srgbClr val="0A1F61"/>
                </a:solidFill>
                <a:latin typeface="ArialNarrowMTPro-Bold"/>
              </a:rPr>
              <a:t>S</a:t>
            </a:r>
            <a:r>
              <a:rPr lang="en-US" sz="1800" b="1" i="0" u="none" strike="noStrike" baseline="0" dirty="0">
                <a:solidFill>
                  <a:srgbClr val="0A1F61"/>
                </a:solidFill>
                <a:latin typeface="ArialNarrowMTPro-Bold"/>
              </a:rPr>
              <a:t>alutary products: </a:t>
            </a:r>
            <a:r>
              <a:rPr lang="en-US" sz="1800" b="0" i="0" u="none" strike="noStrike" baseline="0" dirty="0">
                <a:solidFill>
                  <a:srgbClr val="000000"/>
                </a:solidFill>
                <a:latin typeface="TimesLTPro-Roman"/>
              </a:rPr>
              <a:t>Products that have low immediate</a:t>
            </a:r>
          </a:p>
          <a:p>
            <a:pPr algn="l"/>
            <a:r>
              <a:rPr lang="en-US" sz="1800" b="0" i="0" u="none" strike="noStrike" baseline="0" dirty="0">
                <a:solidFill>
                  <a:srgbClr val="000000"/>
                </a:solidFill>
                <a:latin typeface="TimesLTPro-Roman"/>
              </a:rPr>
              <a:t>appeal but may benefit consumers in the long run.</a:t>
            </a:r>
          </a:p>
          <a:p>
            <a:pPr algn="l"/>
            <a:endParaRPr lang="en-US" sz="1100" b="0" i="0" u="none" strike="noStrike" baseline="0" dirty="0">
              <a:solidFill>
                <a:srgbClr val="000000"/>
              </a:solidFill>
              <a:latin typeface="TimesLTPro-Roman"/>
            </a:endParaRPr>
          </a:p>
          <a:p>
            <a:pPr algn="l"/>
            <a:r>
              <a:rPr lang="en-US" sz="1800" b="1" i="0" u="none" strike="noStrike" baseline="0" dirty="0">
                <a:solidFill>
                  <a:srgbClr val="0A1F61"/>
                </a:solidFill>
                <a:latin typeface="ArialNarrowMTPro-Bold"/>
              </a:rPr>
              <a:t>Desirable products: </a:t>
            </a:r>
            <a:r>
              <a:rPr lang="en-US" sz="1800" b="0" i="0" u="none" strike="noStrike" baseline="0" dirty="0">
                <a:solidFill>
                  <a:srgbClr val="000000"/>
                </a:solidFill>
                <a:latin typeface="TimesLTPro-Roman"/>
              </a:rPr>
              <a:t>Products that give both high immediate satisfaction and high long-run benefits.</a:t>
            </a:r>
            <a:endParaRPr lang="en-US" dirty="0"/>
          </a:p>
        </p:txBody>
      </p:sp>
    </p:spTree>
    <p:extLst>
      <p:ext uri="{BB962C8B-B14F-4D97-AF65-F5344CB8AC3E}">
        <p14:creationId xmlns:p14="http://schemas.microsoft.com/office/powerpoint/2010/main" val="299429079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057560-2AD4-4128-82CA-72F29751F9C2}"/>
              </a:ext>
            </a:extLst>
          </p:cNvPr>
          <p:cNvSpPr>
            <a:spLocks noGrp="1"/>
          </p:cNvSpPr>
          <p:nvPr>
            <p:ph type="title"/>
          </p:nvPr>
        </p:nvSpPr>
        <p:spPr>
          <a:xfrm>
            <a:off x="2511189" y="191116"/>
            <a:ext cx="9170158" cy="1325563"/>
          </a:xfrm>
        </p:spPr>
        <p:txBody>
          <a:bodyPr/>
          <a:lstStyle/>
          <a:p>
            <a:r>
              <a:rPr lang="en-US" dirty="0"/>
              <a:t>5. </a:t>
            </a:r>
            <a:r>
              <a:rPr lang="en-US" sz="3600" b="1" i="0" u="none" strike="noStrike" baseline="0" dirty="0">
                <a:latin typeface="ArialNarrowMTPro-Bold"/>
              </a:rPr>
              <a:t>Marketing Ethics</a:t>
            </a:r>
            <a:endParaRPr lang="en-US" dirty="0"/>
          </a:p>
        </p:txBody>
      </p:sp>
      <p:sp>
        <p:nvSpPr>
          <p:cNvPr id="3" name="Content Placeholder 2">
            <a:extLst>
              <a:ext uri="{FF2B5EF4-FFF2-40B4-BE49-F238E27FC236}">
                <a16:creationId xmlns:a16="http://schemas.microsoft.com/office/drawing/2014/main" id="{D8052532-7342-40D6-AD00-56C49AB75BFA}"/>
              </a:ext>
            </a:extLst>
          </p:cNvPr>
          <p:cNvSpPr>
            <a:spLocks noGrp="1"/>
          </p:cNvSpPr>
          <p:nvPr>
            <p:ph idx="1"/>
          </p:nvPr>
        </p:nvSpPr>
        <p:spPr>
          <a:xfrm>
            <a:off x="395785" y="1774209"/>
            <a:ext cx="5445457" cy="4402754"/>
          </a:xfrm>
        </p:spPr>
        <p:txBody>
          <a:bodyPr>
            <a:normAutofit/>
          </a:bodyPr>
          <a:lstStyle/>
          <a:p>
            <a:pPr>
              <a:lnSpc>
                <a:spcPct val="100000"/>
              </a:lnSpc>
            </a:pPr>
            <a:r>
              <a:rPr lang="en-US" altLang="ar-SA" sz="2000" b="1" dirty="0">
                <a:solidFill>
                  <a:srgbClr val="960000"/>
                </a:solidFill>
              </a:rPr>
              <a:t>Marketing Ethics: </a:t>
            </a:r>
            <a:r>
              <a:rPr lang="en-US" altLang="ar-SA" sz="2000" dirty="0">
                <a:latin typeface="TimesLTPro-Roman"/>
              </a:rPr>
              <a:t>Principles and standards that define acceptable marketing conduct as determined by various stakeholders.</a:t>
            </a:r>
          </a:p>
          <a:p>
            <a:pPr>
              <a:lnSpc>
                <a:spcPct val="100000"/>
              </a:lnSpc>
            </a:pPr>
            <a:endParaRPr lang="en-US" altLang="ar-SA" sz="1200" dirty="0">
              <a:latin typeface="TimesLTPro-Roman"/>
            </a:endParaRPr>
          </a:p>
          <a:p>
            <a:pPr>
              <a:lnSpc>
                <a:spcPct val="100000"/>
              </a:lnSpc>
            </a:pPr>
            <a:r>
              <a:rPr lang="en-US" sz="2000" dirty="0">
                <a:latin typeface="TimesLTPro-Roman"/>
              </a:rPr>
              <a:t>In the long run, unethical marketing harms customers and society as a whole.  It eventually damages a company’s reputation and effectiveness, jeopardizing its very survival.</a:t>
            </a:r>
          </a:p>
          <a:p>
            <a:pPr>
              <a:lnSpc>
                <a:spcPct val="100000"/>
              </a:lnSpc>
            </a:pPr>
            <a:endParaRPr lang="en-US" sz="1200" dirty="0">
              <a:latin typeface="TimesLTPro-Roman"/>
            </a:endParaRPr>
          </a:p>
          <a:p>
            <a:pPr>
              <a:lnSpc>
                <a:spcPct val="100000"/>
              </a:lnSpc>
            </a:pPr>
            <a:r>
              <a:rPr lang="en-US" sz="2000" dirty="0">
                <a:latin typeface="TimesLTPro-Roman"/>
              </a:rPr>
              <a:t>Sustainable marketing goals of long-term consumer and business welfare can be achieved only through ethical marketing conduct. </a:t>
            </a:r>
          </a:p>
          <a:p>
            <a:pPr marL="0" indent="0">
              <a:lnSpc>
                <a:spcPct val="100000"/>
              </a:lnSpc>
              <a:buNone/>
            </a:pPr>
            <a:endParaRPr lang="en-US" sz="1800" dirty="0">
              <a:latin typeface="TimesLTPro-Roman"/>
            </a:endParaRPr>
          </a:p>
        </p:txBody>
      </p:sp>
      <p:pic>
        <p:nvPicPr>
          <p:cNvPr id="4" name="Picture 5">
            <a:extLst>
              <a:ext uri="{FF2B5EF4-FFF2-40B4-BE49-F238E27FC236}">
                <a16:creationId xmlns:a16="http://schemas.microsoft.com/office/drawing/2014/main" id="{690CF22E-5475-4FEC-B8CC-9F1BCF6CD6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41242" y="1883391"/>
            <a:ext cx="6350758" cy="3848100"/>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0A885A59-1800-4DC8-AAAD-D4926276D696}"/>
              </a:ext>
            </a:extLst>
          </p:cNvPr>
          <p:cNvPicPr>
            <a:picLocks noChangeAspect="1"/>
          </p:cNvPicPr>
          <p:nvPr/>
        </p:nvPicPr>
        <p:blipFill>
          <a:blip r:embed="rId3"/>
          <a:stretch>
            <a:fillRect/>
          </a:stretch>
        </p:blipFill>
        <p:spPr>
          <a:xfrm>
            <a:off x="9326586" y="32624"/>
            <a:ext cx="2619375" cy="1743075"/>
          </a:xfrm>
          <a:prstGeom prst="rect">
            <a:avLst/>
          </a:prstGeom>
          <a:ln>
            <a:noFill/>
          </a:ln>
          <a:effectLst>
            <a:softEdge rad="112500"/>
          </a:effectLst>
        </p:spPr>
      </p:pic>
    </p:spTree>
    <p:extLst>
      <p:ext uri="{BB962C8B-B14F-4D97-AF65-F5344CB8AC3E}">
        <p14:creationId xmlns:p14="http://schemas.microsoft.com/office/powerpoint/2010/main" val="36169481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057560-2AD4-4128-82CA-72F29751F9C2}"/>
              </a:ext>
            </a:extLst>
          </p:cNvPr>
          <p:cNvSpPr>
            <a:spLocks noGrp="1"/>
          </p:cNvSpPr>
          <p:nvPr>
            <p:ph type="title"/>
          </p:nvPr>
        </p:nvSpPr>
        <p:spPr>
          <a:xfrm>
            <a:off x="2511189" y="191116"/>
            <a:ext cx="9170158" cy="1325563"/>
          </a:xfrm>
        </p:spPr>
        <p:txBody>
          <a:bodyPr/>
          <a:lstStyle/>
          <a:p>
            <a:r>
              <a:rPr lang="en-US" dirty="0"/>
              <a:t>5. </a:t>
            </a:r>
            <a:r>
              <a:rPr lang="en-US" sz="3600" b="1" i="0" u="none" strike="noStrike" baseline="0" dirty="0">
                <a:latin typeface="ArialNarrowMTPro-Bold"/>
              </a:rPr>
              <a:t>Marketing Ethics</a:t>
            </a:r>
            <a:endParaRPr lang="en-US" dirty="0"/>
          </a:p>
        </p:txBody>
      </p:sp>
      <p:sp>
        <p:nvSpPr>
          <p:cNvPr id="3" name="Content Placeholder 2">
            <a:extLst>
              <a:ext uri="{FF2B5EF4-FFF2-40B4-BE49-F238E27FC236}">
                <a16:creationId xmlns:a16="http://schemas.microsoft.com/office/drawing/2014/main" id="{D8052532-7342-40D6-AD00-56C49AB75BFA}"/>
              </a:ext>
            </a:extLst>
          </p:cNvPr>
          <p:cNvSpPr>
            <a:spLocks noGrp="1"/>
          </p:cNvSpPr>
          <p:nvPr>
            <p:ph idx="1"/>
          </p:nvPr>
        </p:nvSpPr>
        <p:spPr>
          <a:xfrm>
            <a:off x="838200" y="1774209"/>
            <a:ext cx="10515600" cy="4402754"/>
          </a:xfrm>
        </p:spPr>
        <p:txBody>
          <a:bodyPr>
            <a:normAutofit/>
          </a:bodyPr>
          <a:lstStyle/>
          <a:p>
            <a:pPr>
              <a:lnSpc>
                <a:spcPct val="100000"/>
              </a:lnSpc>
            </a:pPr>
            <a:r>
              <a:rPr lang="en-US" sz="2000" dirty="0">
                <a:latin typeface="TimesLTPro-Roman"/>
              </a:rPr>
              <a:t>The American Marketing Association developed a code of ethics :</a:t>
            </a:r>
          </a:p>
          <a:p>
            <a:pPr marL="685800" lvl="2">
              <a:lnSpc>
                <a:spcPct val="100000"/>
              </a:lnSpc>
              <a:spcBef>
                <a:spcPts val="1000"/>
              </a:spcBef>
            </a:pPr>
            <a:r>
              <a:rPr lang="en-US" b="1" dirty="0">
                <a:solidFill>
                  <a:srgbClr val="960000"/>
                </a:solidFill>
                <a:latin typeface="TimesLTPro-Roman"/>
              </a:rPr>
              <a:t>Do no harm</a:t>
            </a:r>
            <a:r>
              <a:rPr lang="en-US" dirty="0">
                <a:latin typeface="TimesLTPro-Roman"/>
              </a:rPr>
              <a:t>. This means consciously avoiding harmful actions or omissions by embodying high ethical standards and adhering to all applicable laws and regulations in the choices we make.</a:t>
            </a:r>
          </a:p>
          <a:p>
            <a:pPr marL="685800" lvl="2">
              <a:lnSpc>
                <a:spcPct val="100000"/>
              </a:lnSpc>
              <a:spcBef>
                <a:spcPts val="1000"/>
              </a:spcBef>
            </a:pPr>
            <a:r>
              <a:rPr lang="en-US" b="1" dirty="0">
                <a:solidFill>
                  <a:srgbClr val="960000"/>
                </a:solidFill>
                <a:latin typeface="TimesLTPro-Roman"/>
              </a:rPr>
              <a:t>Foster trust in the marketing system</a:t>
            </a:r>
            <a:r>
              <a:rPr lang="en-US" dirty="0">
                <a:latin typeface="TimesLTPro-Roman"/>
              </a:rPr>
              <a:t>. This means striving for good faith and fair dealing so as to contribute toward the efficacy of the exchange process as well as avoiding deception in product design, pricing, communication, and delivery or distribution.</a:t>
            </a:r>
          </a:p>
          <a:p>
            <a:pPr marL="685800" lvl="2">
              <a:lnSpc>
                <a:spcPct val="100000"/>
              </a:lnSpc>
              <a:spcBef>
                <a:spcPts val="1000"/>
              </a:spcBef>
            </a:pPr>
            <a:r>
              <a:rPr lang="en-US" b="1" dirty="0">
                <a:solidFill>
                  <a:srgbClr val="960000"/>
                </a:solidFill>
                <a:latin typeface="TimesLTPro-Roman"/>
              </a:rPr>
              <a:t>Embrace ethical values</a:t>
            </a:r>
            <a:r>
              <a:rPr lang="en-US" dirty="0">
                <a:latin typeface="TimesLTPro-Roman"/>
              </a:rPr>
              <a:t>. This means building relationships and enhancing consumer confidence in the integrity of marketing by affirming these core values: honesty, responsibility, fairness, respect, transparency, and citizenship.</a:t>
            </a:r>
          </a:p>
        </p:txBody>
      </p:sp>
      <p:pic>
        <p:nvPicPr>
          <p:cNvPr id="4" name="Picture 3">
            <a:extLst>
              <a:ext uri="{FF2B5EF4-FFF2-40B4-BE49-F238E27FC236}">
                <a16:creationId xmlns:a16="http://schemas.microsoft.com/office/drawing/2014/main" id="{F0D87DE8-E4AB-459A-BDF2-ECF707E12C0C}"/>
              </a:ext>
            </a:extLst>
          </p:cNvPr>
          <p:cNvPicPr>
            <a:picLocks noChangeAspect="1"/>
          </p:cNvPicPr>
          <p:nvPr/>
        </p:nvPicPr>
        <p:blipFill>
          <a:blip r:embed="rId2"/>
          <a:stretch>
            <a:fillRect/>
          </a:stretch>
        </p:blipFill>
        <p:spPr>
          <a:xfrm>
            <a:off x="8746355" y="95970"/>
            <a:ext cx="3228866" cy="1808165"/>
          </a:xfrm>
          <a:prstGeom prst="rect">
            <a:avLst/>
          </a:prstGeom>
          <a:ln>
            <a:noFill/>
          </a:ln>
          <a:effectLst>
            <a:softEdge rad="112500"/>
          </a:effectLst>
        </p:spPr>
      </p:pic>
    </p:spTree>
    <p:extLst>
      <p:ext uri="{BB962C8B-B14F-4D97-AF65-F5344CB8AC3E}">
        <p14:creationId xmlns:p14="http://schemas.microsoft.com/office/powerpoint/2010/main" val="204689941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DCCC0C-16F4-413A-858A-9F690D146CE3}"/>
              </a:ext>
            </a:extLst>
          </p:cNvPr>
          <p:cNvSpPr>
            <a:spLocks noGrp="1"/>
          </p:cNvSpPr>
          <p:nvPr>
            <p:ph type="title"/>
          </p:nvPr>
        </p:nvSpPr>
        <p:spPr>
          <a:xfrm>
            <a:off x="2347415" y="136525"/>
            <a:ext cx="9170158" cy="1325563"/>
          </a:xfrm>
        </p:spPr>
        <p:txBody>
          <a:bodyPr/>
          <a:lstStyle/>
          <a:p>
            <a:r>
              <a:rPr lang="en-US" dirty="0"/>
              <a:t>6. The Sustainable company</a:t>
            </a:r>
          </a:p>
        </p:txBody>
      </p:sp>
      <p:sp>
        <p:nvSpPr>
          <p:cNvPr id="3" name="Content Placeholder 2">
            <a:extLst>
              <a:ext uri="{FF2B5EF4-FFF2-40B4-BE49-F238E27FC236}">
                <a16:creationId xmlns:a16="http://schemas.microsoft.com/office/drawing/2014/main" id="{46077299-1F96-4D25-9430-2A47583E74BF}"/>
              </a:ext>
            </a:extLst>
          </p:cNvPr>
          <p:cNvSpPr>
            <a:spLocks noGrp="1"/>
          </p:cNvSpPr>
          <p:nvPr>
            <p:ph idx="1"/>
          </p:nvPr>
        </p:nvSpPr>
        <p:spPr>
          <a:xfrm>
            <a:off x="838200" y="1692322"/>
            <a:ext cx="10515600" cy="4484641"/>
          </a:xfrm>
        </p:spPr>
        <p:txBody>
          <a:bodyPr>
            <a:normAutofit/>
          </a:bodyPr>
          <a:lstStyle/>
          <a:p>
            <a:pPr marL="0" indent="0" algn="l">
              <a:buNone/>
            </a:pPr>
            <a:r>
              <a:rPr lang="en-US" sz="1800" b="1" i="0" u="none" strike="noStrike" baseline="0" dirty="0">
                <a:solidFill>
                  <a:srgbClr val="0040FF"/>
                </a:solidFill>
                <a:latin typeface="ArialNarrowMTPro-Bold"/>
              </a:rPr>
              <a:t>The sustainable company</a:t>
            </a:r>
          </a:p>
          <a:p>
            <a:pPr algn="l"/>
            <a:r>
              <a:rPr lang="en-US" sz="1800" b="0" i="0" u="none" strike="noStrike" baseline="0" dirty="0">
                <a:solidFill>
                  <a:srgbClr val="000000"/>
                </a:solidFill>
                <a:latin typeface="TimesLTPro-Roman"/>
              </a:rPr>
              <a:t>At the foundation of marketing is the belief that companies that fulfill the needs and wants of customers will thrive. </a:t>
            </a:r>
          </a:p>
          <a:p>
            <a:pPr algn="l"/>
            <a:r>
              <a:rPr lang="en-US" sz="1800" b="0" i="0" u="none" strike="noStrike" baseline="0" dirty="0">
                <a:solidFill>
                  <a:srgbClr val="000000"/>
                </a:solidFill>
                <a:latin typeface="TimesLTPro-Roman"/>
              </a:rPr>
              <a:t>Companies that fail to meet customer needs or that intentionally or unintentionally harm customers, others in society, or future generations will decline.</a:t>
            </a:r>
          </a:p>
          <a:p>
            <a:pPr algn="l"/>
            <a:r>
              <a:rPr lang="en-US" sz="1800" b="0" i="0" u="none" strike="noStrike" baseline="0" dirty="0">
                <a:solidFill>
                  <a:srgbClr val="0A1F61"/>
                </a:solidFill>
                <a:latin typeface="TimesLTPro-Roman"/>
              </a:rPr>
              <a:t>Sustainable companies are those that create value for customers through socially, environmentally, and ethically responsible actions</a:t>
            </a:r>
            <a:r>
              <a:rPr lang="en-US" sz="1800" b="0" i="0" u="none" strike="noStrike" baseline="0" dirty="0">
                <a:solidFill>
                  <a:srgbClr val="000000"/>
                </a:solidFill>
                <a:latin typeface="TimesLTPro-Roman"/>
              </a:rPr>
              <a:t>. Sustainable marketing goes beyond caring for the needs and wants of today’s customers. </a:t>
            </a:r>
          </a:p>
          <a:p>
            <a:pPr algn="l"/>
            <a:r>
              <a:rPr lang="en-US" sz="1800" b="0" i="0" u="none" strike="noStrike" baseline="0" dirty="0">
                <a:solidFill>
                  <a:srgbClr val="000000"/>
                </a:solidFill>
                <a:latin typeface="TimesLTPro-Roman"/>
              </a:rPr>
              <a:t>It means having concern for tomorrow’s customers in ensuring the survival and success of the business, shareholders, employees, and the broader world in which they all live. </a:t>
            </a:r>
          </a:p>
          <a:p>
            <a:pPr algn="l"/>
            <a:r>
              <a:rPr lang="en-US" sz="1800" b="0" i="0" u="none" strike="noStrike" baseline="0" dirty="0">
                <a:solidFill>
                  <a:srgbClr val="000000"/>
                </a:solidFill>
                <a:latin typeface="TimesLTPro-Roman"/>
              </a:rPr>
              <a:t>It means </a:t>
            </a:r>
            <a:r>
              <a:rPr lang="en-US" sz="1800" b="0" i="0" u="none" strike="noStrike" baseline="0" dirty="0">
                <a:solidFill>
                  <a:srgbClr val="0A1F61"/>
                </a:solidFill>
                <a:latin typeface="TimesLTPro-Roman"/>
              </a:rPr>
              <a:t>pursuing the mission of a triple bottom line: people, planet, profits</a:t>
            </a:r>
            <a:r>
              <a:rPr lang="en-US" sz="1800" b="0" i="0" u="none" strike="noStrike" baseline="0" dirty="0">
                <a:solidFill>
                  <a:srgbClr val="000000"/>
                </a:solidFill>
                <a:latin typeface="TimesLTPro-Roman"/>
              </a:rPr>
              <a:t>. </a:t>
            </a:r>
          </a:p>
          <a:p>
            <a:pPr algn="l"/>
            <a:r>
              <a:rPr lang="en-US" sz="1800" b="0" i="0" u="none" strike="noStrike" baseline="0" dirty="0">
                <a:solidFill>
                  <a:srgbClr val="000000"/>
                </a:solidFill>
                <a:latin typeface="TimesLTPro-Roman"/>
              </a:rPr>
              <a:t>Sustainable marketing provides the context in which companies can build profitable customer relationships by creating value </a:t>
            </a:r>
            <a:r>
              <a:rPr lang="en-US" sz="1800" b="0" i="1" u="none" strike="noStrike" baseline="0" dirty="0">
                <a:solidFill>
                  <a:srgbClr val="000000"/>
                </a:solidFill>
                <a:latin typeface="TimesLTPro-Italic"/>
              </a:rPr>
              <a:t>for </a:t>
            </a:r>
            <a:r>
              <a:rPr lang="en-US" sz="1800" b="0" i="0" u="none" strike="noStrike" baseline="0" dirty="0">
                <a:solidFill>
                  <a:srgbClr val="000000"/>
                </a:solidFill>
                <a:latin typeface="TimesLTPro-Roman"/>
              </a:rPr>
              <a:t>customers in order to capture value </a:t>
            </a:r>
            <a:r>
              <a:rPr lang="en-US" sz="1800" b="0" i="1" u="none" strike="noStrike" baseline="0" dirty="0">
                <a:solidFill>
                  <a:srgbClr val="000000"/>
                </a:solidFill>
                <a:latin typeface="TimesLTPro-Italic"/>
              </a:rPr>
              <a:t>from </a:t>
            </a:r>
            <a:r>
              <a:rPr lang="en-US" sz="1800" b="0" i="0" u="none" strike="noStrike" baseline="0" dirty="0">
                <a:solidFill>
                  <a:srgbClr val="000000"/>
                </a:solidFill>
                <a:latin typeface="TimesLTPro-Roman"/>
              </a:rPr>
              <a:t>customers in return—now and in the future.</a:t>
            </a:r>
            <a:endParaRPr lang="en-US" dirty="0"/>
          </a:p>
        </p:txBody>
      </p:sp>
      <p:pic>
        <p:nvPicPr>
          <p:cNvPr id="4" name="Picture 3">
            <a:extLst>
              <a:ext uri="{FF2B5EF4-FFF2-40B4-BE49-F238E27FC236}">
                <a16:creationId xmlns:a16="http://schemas.microsoft.com/office/drawing/2014/main" id="{9A4B1905-8716-4184-B250-4749A78D35B7}"/>
              </a:ext>
            </a:extLst>
          </p:cNvPr>
          <p:cNvPicPr>
            <a:picLocks noChangeAspect="1"/>
          </p:cNvPicPr>
          <p:nvPr/>
        </p:nvPicPr>
        <p:blipFill>
          <a:blip r:embed="rId2"/>
          <a:stretch>
            <a:fillRect/>
          </a:stretch>
        </p:blipFill>
        <p:spPr>
          <a:xfrm>
            <a:off x="9183096" y="136525"/>
            <a:ext cx="2724150" cy="1676400"/>
          </a:xfrm>
          <a:prstGeom prst="rect">
            <a:avLst/>
          </a:prstGeom>
          <a:ln>
            <a:noFill/>
          </a:ln>
          <a:effectLst>
            <a:softEdge rad="112500"/>
          </a:effectLst>
        </p:spPr>
      </p:pic>
    </p:spTree>
    <p:extLst>
      <p:ext uri="{BB962C8B-B14F-4D97-AF65-F5344CB8AC3E}">
        <p14:creationId xmlns:p14="http://schemas.microsoft.com/office/powerpoint/2010/main" val="224180318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6">
            <a:extLst>
              <a:ext uri="{FF2B5EF4-FFF2-40B4-BE49-F238E27FC236}">
                <a16:creationId xmlns:a16="http://schemas.microsoft.com/office/drawing/2014/main" id="{82A5F716-98EF-42EF-A471-87C6DFDCC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Rockwell" panose="02060603020205020403"/>
              <a:ea typeface="+mn-ea"/>
              <a:cs typeface="+mn-cs"/>
            </a:endParaRPr>
          </a:p>
        </p:txBody>
      </p:sp>
      <p:sp>
        <p:nvSpPr>
          <p:cNvPr id="22" name="Freeform: Shape 8">
            <a:extLst>
              <a:ext uri="{FF2B5EF4-FFF2-40B4-BE49-F238E27FC236}">
                <a16:creationId xmlns:a16="http://schemas.microsoft.com/office/drawing/2014/main" id="{B87687D8-4EF1-4EF2-BF7E-74BB4A3D18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31529">
            <a:off x="2173916" y="2300932"/>
            <a:ext cx="4418757" cy="4259609"/>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panose="02060603020205020403"/>
              <a:ea typeface="+mn-ea"/>
              <a:cs typeface="+mn-cs"/>
            </a:endParaRPr>
          </a:p>
        </p:txBody>
      </p:sp>
      <p:pic>
        <p:nvPicPr>
          <p:cNvPr id="4" name="Picture 3">
            <a:extLst>
              <a:ext uri="{FF2B5EF4-FFF2-40B4-BE49-F238E27FC236}">
                <a16:creationId xmlns:a16="http://schemas.microsoft.com/office/drawing/2014/main" id="{C6A5D676-B787-4A7D-898B-4AC14545A2FA}"/>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21176041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22400</TotalTime>
  <Words>3334</Words>
  <Application>Microsoft Office PowerPoint</Application>
  <PresentationFormat>Widescreen</PresentationFormat>
  <Paragraphs>234</Paragraphs>
  <Slides>42</Slides>
  <Notes>1</Notes>
  <HiddenSlides>0</HiddenSlides>
  <MMClips>0</MMClips>
  <ScaleCrop>false</ScaleCrop>
  <HeadingPairs>
    <vt:vector size="6" baseType="variant">
      <vt:variant>
        <vt:lpstr>Fonts Used</vt:lpstr>
      </vt:variant>
      <vt:variant>
        <vt:i4>11</vt:i4>
      </vt:variant>
      <vt:variant>
        <vt:lpstr>Theme</vt:lpstr>
      </vt:variant>
      <vt:variant>
        <vt:i4>3</vt:i4>
      </vt:variant>
      <vt:variant>
        <vt:lpstr>Slide Titles</vt:lpstr>
      </vt:variant>
      <vt:variant>
        <vt:i4>42</vt:i4>
      </vt:variant>
    </vt:vector>
  </HeadingPairs>
  <TitlesOfParts>
    <vt:vector size="56" baseType="lpstr">
      <vt:lpstr>Arial</vt:lpstr>
      <vt:lpstr>ArialNarrowMTPro-Bold</vt:lpstr>
      <vt:lpstr>Calibri</vt:lpstr>
      <vt:lpstr>Calibri Light</vt:lpstr>
      <vt:lpstr>Rockwell</vt:lpstr>
      <vt:lpstr>Tajawal Medium</vt:lpstr>
      <vt:lpstr>TimesLTPro-Bold</vt:lpstr>
      <vt:lpstr>TimesLTPro-Italic</vt:lpstr>
      <vt:lpstr>TimesLTPro-Roman</vt:lpstr>
      <vt:lpstr>Webdings</vt:lpstr>
      <vt:lpstr>Wingdings</vt:lpstr>
      <vt:lpstr>Office Theme</vt:lpstr>
      <vt:lpstr>2_Office Theme</vt:lpstr>
      <vt:lpstr>1_Office Theme</vt:lpstr>
      <vt:lpstr>PowerPoint Presentation</vt:lpstr>
      <vt:lpstr>CONTENT</vt:lpstr>
      <vt:lpstr>Introduction</vt:lpstr>
      <vt:lpstr>1. Definitions</vt:lpstr>
      <vt:lpstr>PowerPoint Presentation</vt:lpstr>
      <vt:lpstr>PowerPoint Presentation</vt:lpstr>
      <vt:lpstr>2. Social criticisms of Marketing</vt:lpstr>
      <vt:lpstr>2.1.Marketing’s impact on individual consumers</vt:lpstr>
      <vt:lpstr> 2.1. Marketing’s impact on individual consumers</vt:lpstr>
      <vt:lpstr>PowerPoint Presentation</vt:lpstr>
      <vt:lpstr>PowerPoint Presentation</vt:lpstr>
      <vt:lpstr> 2.1. Marketing’s impact on individual consumers</vt:lpstr>
      <vt:lpstr>Example of deceptive pricing</vt:lpstr>
      <vt:lpstr>Example of deceptive promotion </vt:lpstr>
      <vt:lpstr>Example of deceptive promotion </vt:lpstr>
      <vt:lpstr>Example of deceptive packaging</vt:lpstr>
      <vt:lpstr>Deceptive practices are not good for business!</vt:lpstr>
      <vt:lpstr> 2.1. Marketing’s impact on individual consumers</vt:lpstr>
      <vt:lpstr>2.1. Marketing’s impact on individual consumers</vt:lpstr>
      <vt:lpstr> 2.1. Marketing’s impact on individual consumers</vt:lpstr>
      <vt:lpstr> 2.1. Marketing’s impact on individual consumers</vt:lpstr>
      <vt:lpstr> 2.1. Marketing’s impact on individual consumers</vt:lpstr>
      <vt:lpstr> 2.2. Marketing’s impact on society as a whole</vt:lpstr>
      <vt:lpstr> 2.2. Marketing’s impact on society as a whole</vt:lpstr>
      <vt:lpstr> 2.2. Marketing’s impact on society as a whole</vt:lpstr>
      <vt:lpstr> 2. Marketing’s impact on society as a whole</vt:lpstr>
      <vt:lpstr>PowerPoint Presentation</vt:lpstr>
      <vt:lpstr>PowerPoint Presentation</vt:lpstr>
      <vt:lpstr> 2.3. Marketing’s impact on other businesses</vt:lpstr>
      <vt:lpstr> 3. Consumer actions to Promote sustainable Marketing</vt:lpstr>
      <vt:lpstr> 3. Consumer actions to Promote sustainable Marketing</vt:lpstr>
      <vt:lpstr> 3. Consumer actions to Promote sustainable Marketing</vt:lpstr>
      <vt:lpstr> 3. consumer actions to Promote sustainable Marketing</vt:lpstr>
      <vt:lpstr> 3. consumer actions to Promote sustainable Marketing</vt:lpstr>
      <vt:lpstr>4. Business actions toward sustainable marketing</vt:lpstr>
      <vt:lpstr>4. Business actions toward sustainable marketing</vt:lpstr>
      <vt:lpstr>4. Business actions toward sustainable marketing</vt:lpstr>
      <vt:lpstr>4. Business actions toward sustainable marketing</vt:lpstr>
      <vt:lpstr>5. Marketing Ethics</vt:lpstr>
      <vt:lpstr>5. Marketing Ethics</vt:lpstr>
      <vt:lpstr>6. The Sustainable company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Thana Azizi</cp:lastModifiedBy>
  <cp:revision>444</cp:revision>
  <dcterms:created xsi:type="dcterms:W3CDTF">2021-08-03T13:03:26Z</dcterms:created>
  <dcterms:modified xsi:type="dcterms:W3CDTF">2022-04-02T10:47:54Z</dcterms:modified>
</cp:coreProperties>
</file>