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Layouts/slideLayout9.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7"/>
  </p:notesMasterIdLst>
  <p:sldIdLst>
    <p:sldId id="303" r:id="rId2"/>
    <p:sldId id="481" r:id="rId3"/>
    <p:sldId id="482" r:id="rId4"/>
    <p:sldId id="483" r:id="rId5"/>
    <p:sldId id="509" r:id="rId6"/>
    <p:sldId id="484" r:id="rId7"/>
    <p:sldId id="485" r:id="rId8"/>
    <p:sldId id="486" r:id="rId9"/>
    <p:sldId id="487" r:id="rId10"/>
    <p:sldId id="488" r:id="rId11"/>
    <p:sldId id="489" r:id="rId12"/>
    <p:sldId id="510" r:id="rId13"/>
    <p:sldId id="490" r:id="rId14"/>
    <p:sldId id="491" r:id="rId15"/>
    <p:sldId id="492" r:id="rId16"/>
    <p:sldId id="493" r:id="rId17"/>
    <p:sldId id="494" r:id="rId18"/>
    <p:sldId id="495" r:id="rId19"/>
    <p:sldId id="496" r:id="rId20"/>
    <p:sldId id="499" r:id="rId21"/>
    <p:sldId id="511" r:id="rId22"/>
    <p:sldId id="512" r:id="rId23"/>
    <p:sldId id="513" r:id="rId24"/>
    <p:sldId id="501" r:id="rId25"/>
    <p:sldId id="502" r:id="rId26"/>
    <p:sldId id="503" r:id="rId27"/>
    <p:sldId id="504" r:id="rId28"/>
    <p:sldId id="514" r:id="rId29"/>
    <p:sldId id="505" r:id="rId30"/>
    <p:sldId id="516" r:id="rId31"/>
    <p:sldId id="515" r:id="rId32"/>
    <p:sldId id="507" r:id="rId33"/>
    <p:sldId id="517" r:id="rId34"/>
    <p:sldId id="508" r:id="rId35"/>
    <p:sldId id="349"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481"/>
            <p14:sldId id="482"/>
            <p14:sldId id="483"/>
            <p14:sldId id="509"/>
            <p14:sldId id="484"/>
            <p14:sldId id="485"/>
            <p14:sldId id="486"/>
            <p14:sldId id="487"/>
            <p14:sldId id="488"/>
            <p14:sldId id="489"/>
            <p14:sldId id="510"/>
            <p14:sldId id="490"/>
            <p14:sldId id="491"/>
            <p14:sldId id="492"/>
            <p14:sldId id="493"/>
            <p14:sldId id="494"/>
            <p14:sldId id="495"/>
            <p14:sldId id="496"/>
            <p14:sldId id="499"/>
            <p14:sldId id="511"/>
            <p14:sldId id="512"/>
            <p14:sldId id="513"/>
            <p14:sldId id="501"/>
            <p14:sldId id="502"/>
            <p14:sldId id="503"/>
            <p14:sldId id="504"/>
            <p14:sldId id="514"/>
            <p14:sldId id="505"/>
            <p14:sldId id="516"/>
            <p14:sldId id="515"/>
            <p14:sldId id="507"/>
            <p14:sldId id="517"/>
            <p14:sldId id="50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77" d="100"/>
          <a:sy n="77" d="100"/>
        </p:scale>
        <p:origin x="883"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customXml" Target="../customXml/item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customXml" Target="../customXml/item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9/18/2024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11875258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7405354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9/18/2024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9/18/2024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9/18/2024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9/18/2024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9/18/2024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9/18/2024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9/18/2024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9/18/2024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9/18/2024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9/18/2024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9/18/2024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5708123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9/18/2024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4.xml"/><Relationship Id="rId5" Type="http://schemas.openxmlformats.org/officeDocument/2006/relationships/image" Target="../media/image13.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5427067" cy="1446550"/>
          </a:xfrm>
          <a:prstGeom prst="rect">
            <a:avLst/>
          </a:prstGeom>
          <a:noFill/>
        </p:spPr>
        <p:txBody>
          <a:bodyPr wrap="square" rtlCol="0">
            <a:spAutoFit/>
          </a:bodyPr>
          <a:lstStyle/>
          <a:p>
            <a:r>
              <a:rPr lang="en-US" sz="4400" b="1" dirty="0">
                <a:latin typeface="Times New Roman"/>
                <a:cs typeface="Times New Roman"/>
              </a:rPr>
              <a:t>Overview</a:t>
            </a:r>
            <a:r>
              <a:rPr lang="en-US" sz="4400" b="1" spc="-60" dirty="0">
                <a:latin typeface="Times New Roman"/>
                <a:cs typeface="Times New Roman"/>
              </a:rPr>
              <a:t> </a:t>
            </a:r>
            <a:r>
              <a:rPr lang="en-US" sz="4400" b="1" dirty="0">
                <a:latin typeface="Times New Roman"/>
                <a:cs typeface="Times New Roman"/>
              </a:rPr>
              <a:t>of</a:t>
            </a:r>
            <a:r>
              <a:rPr lang="en-US" sz="4400" b="1" spc="-20" dirty="0">
                <a:latin typeface="Times New Roman"/>
                <a:cs typeface="Times New Roman"/>
              </a:rPr>
              <a:t> </a:t>
            </a:r>
            <a:r>
              <a:rPr lang="en-US" sz="4400" b="1" spc="-10" dirty="0">
                <a:latin typeface="Times New Roman"/>
                <a:cs typeface="Times New Roman"/>
              </a:rPr>
              <a:t>Project </a:t>
            </a:r>
            <a:r>
              <a:rPr lang="en-US" sz="4400" b="1" spc="-885" dirty="0">
                <a:latin typeface="Times New Roman"/>
                <a:cs typeface="Times New Roman"/>
              </a:rPr>
              <a:t> </a:t>
            </a:r>
            <a:r>
              <a:rPr lang="en-US" sz="4400" b="1" dirty="0">
                <a:latin typeface="Times New Roman"/>
                <a:cs typeface="Times New Roman"/>
              </a:rPr>
              <a:t>Management</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1</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3" y="4802552"/>
            <a:ext cx="4658333" cy="1015663"/>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PMG 101</a:t>
            </a:r>
          </a:p>
          <a:p>
            <a:r>
              <a:rPr lang="en-US" sz="2000" dirty="0">
                <a:latin typeface="Times New Roman" panose="02020603050405020304" pitchFamily="18" charset="0"/>
                <a:cs typeface="Times New Roman" panose="02020603050405020304" pitchFamily="18" charset="0"/>
              </a:rPr>
              <a:t>Foundations of Project Management</a:t>
            </a:r>
          </a:p>
          <a:p>
            <a:endParaRPr lang="en-US" sz="2000" dirty="0">
              <a:latin typeface="Times New Roman" panose="02020603050405020304" pitchFamily="18" charset="0"/>
              <a:cs typeface="Times New Roman" panose="02020603050405020304" pitchFamily="18" charset="0"/>
            </a:endParaRPr>
          </a:p>
        </p:txBody>
      </p:sp>
      <p:pic>
        <p:nvPicPr>
          <p:cNvPr id="4" name="Graphic 21">
            <a:extLst>
              <a:ext uri="{FF2B5EF4-FFF2-40B4-BE49-F238E27FC236}">
                <a16:creationId xmlns:a16="http://schemas.microsoft.com/office/drawing/2014/main" id="{6E08BED3-0844-A531-5B22-71822B29F10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mc:AlternateContent xmlns:mc="http://schemas.openxmlformats.org/markup-compatibility/2006">
    <mc:Choice xmlns:p14="http://schemas.microsoft.com/office/powerpoint/2010/main" Requires="p14">
      <p:transition spd="slow" p14:dur="2000" advTm="2062465"/>
    </mc:Choice>
    <mc:Fallback>
      <p:transition spd="slow" advTm="206246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0" y="0"/>
            <a:ext cx="12192000" cy="685799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2" name="object 2">
            <a:extLst>
              <a:ext uri="{FF2B5EF4-FFF2-40B4-BE49-F238E27FC236}">
                <a16:creationId xmlns:a16="http://schemas.microsoft.com/office/drawing/2014/main" id="{1B5A5C24-F608-2DD3-B852-913F80B2E9C0}"/>
              </a:ext>
            </a:extLst>
          </p:cNvPr>
          <p:cNvSpPr txBox="1">
            <a:spLocks/>
          </p:cNvSpPr>
          <p:nvPr/>
        </p:nvSpPr>
        <p:spPr>
          <a:xfrm>
            <a:off x="510354" y="1444565"/>
            <a:ext cx="5125133" cy="351378"/>
          </a:xfrm>
          <a:prstGeom prst="rect">
            <a:avLst/>
          </a:prstGeom>
        </p:spPr>
        <p:txBody>
          <a:bodyPr vert="horz" wrap="square" lIns="0" tIns="12700"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r>
              <a:rPr lang="en-US" sz="2000" b="1" spc="-5" dirty="0">
                <a:solidFill>
                  <a:srgbClr val="527189"/>
                </a:solidFill>
                <a:latin typeface="Times New Roman"/>
                <a:cs typeface="Times New Roman"/>
              </a:rPr>
              <a:t>Why Studying</a:t>
            </a:r>
            <a:r>
              <a:rPr lang="en-US" sz="2000" b="1" spc="-25" dirty="0">
                <a:solidFill>
                  <a:srgbClr val="527189"/>
                </a:solidFill>
                <a:latin typeface="Times New Roman"/>
                <a:cs typeface="Times New Roman"/>
              </a:rPr>
              <a:t> </a:t>
            </a:r>
            <a:r>
              <a:rPr lang="en-US" sz="2000" b="1" spc="-10" dirty="0">
                <a:solidFill>
                  <a:srgbClr val="527189"/>
                </a:solidFill>
                <a:latin typeface="Times New Roman"/>
                <a:cs typeface="Times New Roman"/>
              </a:rPr>
              <a:t>Project</a:t>
            </a:r>
            <a:r>
              <a:rPr lang="en-US" sz="2000" b="1" spc="-20" dirty="0">
                <a:solidFill>
                  <a:srgbClr val="527189"/>
                </a:solidFill>
                <a:latin typeface="Times New Roman"/>
                <a:cs typeface="Times New Roman"/>
              </a:rPr>
              <a:t> </a:t>
            </a:r>
            <a:r>
              <a:rPr lang="en-US" sz="2000" b="1" dirty="0">
                <a:solidFill>
                  <a:srgbClr val="527189"/>
                </a:solidFill>
                <a:latin typeface="Times New Roman"/>
                <a:cs typeface="Times New Roman"/>
              </a:rPr>
              <a:t>Management</a:t>
            </a:r>
            <a:r>
              <a:rPr lang="en-US" sz="2000" b="1" spc="-20" dirty="0">
                <a:solidFill>
                  <a:srgbClr val="527189"/>
                </a:solidFill>
                <a:latin typeface="Times New Roman"/>
                <a:cs typeface="Times New Roman"/>
              </a:rPr>
              <a:t> </a:t>
            </a:r>
            <a:r>
              <a:rPr lang="en-US" sz="2000" b="1" spc="-5" dirty="0">
                <a:solidFill>
                  <a:srgbClr val="527189"/>
                </a:solidFill>
                <a:latin typeface="Times New Roman"/>
                <a:cs typeface="Times New Roman"/>
              </a:rPr>
              <a:t>Course?</a:t>
            </a:r>
            <a:r>
              <a:rPr lang="ar-EG" sz="2200" b="1" spc="-5" dirty="0">
                <a:solidFill>
                  <a:srgbClr val="527189"/>
                </a:solidFill>
                <a:latin typeface="Times New Roman"/>
                <a:cs typeface="Times New Roman"/>
              </a:rPr>
              <a:t> </a:t>
            </a:r>
            <a:endParaRPr lang="en-US" sz="2200" dirty="0">
              <a:latin typeface="Times New Roman"/>
              <a:cs typeface="Times New Roman"/>
            </a:endParaRPr>
          </a:p>
        </p:txBody>
      </p:sp>
      <p:pic>
        <p:nvPicPr>
          <p:cNvPr id="4" name="Graphic 21">
            <a:extLst>
              <a:ext uri="{FF2B5EF4-FFF2-40B4-BE49-F238E27FC236}">
                <a16:creationId xmlns:a16="http://schemas.microsoft.com/office/drawing/2014/main" id="{4DA1A52A-46CC-FB56-A44C-2E021A93E7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
        <p:nvSpPr>
          <p:cNvPr id="5" name="object 2">
            <a:extLst>
              <a:ext uri="{FF2B5EF4-FFF2-40B4-BE49-F238E27FC236}">
                <a16:creationId xmlns:a16="http://schemas.microsoft.com/office/drawing/2014/main" id="{0B0E3C0E-9073-3D6C-0BC4-ECF4A8D3E556}"/>
              </a:ext>
            </a:extLst>
          </p:cNvPr>
          <p:cNvSpPr txBox="1">
            <a:spLocks/>
          </p:cNvSpPr>
          <p:nvPr/>
        </p:nvSpPr>
        <p:spPr>
          <a:xfrm>
            <a:off x="6953826" y="1468762"/>
            <a:ext cx="4994334" cy="320601"/>
          </a:xfrm>
          <a:prstGeom prst="rect">
            <a:avLst/>
          </a:prstGeom>
        </p:spPr>
        <p:txBody>
          <a:bodyPr vert="horz" wrap="square" lIns="0" tIns="12700"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endParaRPr lang="en-US" sz="2000" dirty="0">
              <a:latin typeface="Times New Roman"/>
              <a:cs typeface="Times New Roman"/>
            </a:endParaRPr>
          </a:p>
        </p:txBody>
      </p:sp>
      <p:sp>
        <p:nvSpPr>
          <p:cNvPr id="6" name="object 2">
            <a:extLst>
              <a:ext uri="{FF2B5EF4-FFF2-40B4-BE49-F238E27FC236}">
                <a16:creationId xmlns:a16="http://schemas.microsoft.com/office/drawing/2014/main" id="{CAD14CFB-0E55-582C-53E9-DE6BD8A9C0C8}"/>
              </a:ext>
            </a:extLst>
          </p:cNvPr>
          <p:cNvSpPr txBox="1">
            <a:spLocks/>
          </p:cNvSpPr>
          <p:nvPr/>
        </p:nvSpPr>
        <p:spPr>
          <a:xfrm>
            <a:off x="6908767" y="1468762"/>
            <a:ext cx="5125133" cy="351378"/>
          </a:xfrm>
          <a:prstGeom prst="rect">
            <a:avLst/>
          </a:prstGeom>
        </p:spPr>
        <p:txBody>
          <a:bodyPr vert="horz" wrap="square" lIns="0" tIns="12700"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r>
              <a:rPr lang="ar-EG" sz="2200" b="1" dirty="0">
                <a:solidFill>
                  <a:schemeClr val="tx2"/>
                </a:solidFill>
                <a:latin typeface="Times New Roman"/>
                <a:cs typeface="Times New Roman"/>
              </a:rPr>
              <a:t>لماذا ندرس مقرر إدارة المشاريع؟                            </a:t>
            </a:r>
            <a:endParaRPr lang="en-US" sz="2200" b="1" dirty="0">
              <a:solidFill>
                <a:schemeClr val="tx2"/>
              </a:solidFill>
              <a:latin typeface="Times New Roman"/>
              <a:cs typeface="Times New Roman"/>
            </a:endParaRPr>
          </a:p>
        </p:txBody>
      </p:sp>
      <p:sp>
        <p:nvSpPr>
          <p:cNvPr id="8" name="object 3">
            <a:extLst>
              <a:ext uri="{FF2B5EF4-FFF2-40B4-BE49-F238E27FC236}">
                <a16:creationId xmlns:a16="http://schemas.microsoft.com/office/drawing/2014/main" id="{D789436E-C578-FC20-12D8-1D1A3340875E}"/>
              </a:ext>
            </a:extLst>
          </p:cNvPr>
          <p:cNvSpPr txBox="1"/>
          <p:nvPr/>
        </p:nvSpPr>
        <p:spPr>
          <a:xfrm>
            <a:off x="540835" y="2052680"/>
            <a:ext cx="5353997" cy="4273414"/>
          </a:xfrm>
          <a:prstGeom prst="rect">
            <a:avLst/>
          </a:prstGeom>
        </p:spPr>
        <p:txBody>
          <a:bodyPr vert="horz" wrap="square" lIns="0" tIns="12065" rIns="0" bIns="0" rtlCol="0">
            <a:spAutoFit/>
          </a:bodyPr>
          <a:lstStyle/>
          <a:p>
            <a:pPr marL="12700" marR="5080" algn="just">
              <a:lnSpc>
                <a:spcPct val="140100"/>
              </a:lnSpc>
              <a:spcBef>
                <a:spcPts val="95"/>
              </a:spcBef>
            </a:pPr>
            <a:r>
              <a:rPr lang="en-US" sz="2000" spc="5" dirty="0">
                <a:latin typeface="Times New Roman"/>
                <a:cs typeface="Times New Roman"/>
              </a:rPr>
              <a:t>A </a:t>
            </a:r>
            <a:r>
              <a:rPr lang="en-US" sz="2000" spc="-5" dirty="0">
                <a:latin typeface="Times New Roman"/>
                <a:cs typeface="Times New Roman"/>
              </a:rPr>
              <a:t>project </a:t>
            </a:r>
            <a:r>
              <a:rPr lang="en-US" sz="2000" spc="-10" dirty="0">
                <a:latin typeface="Times New Roman"/>
                <a:cs typeface="Times New Roman"/>
              </a:rPr>
              <a:t>management </a:t>
            </a:r>
            <a:r>
              <a:rPr lang="en-US" sz="2000" spc="-5" dirty="0">
                <a:latin typeface="Times New Roman"/>
                <a:cs typeface="Times New Roman"/>
              </a:rPr>
              <a:t>course </a:t>
            </a:r>
            <a:r>
              <a:rPr lang="en-US" sz="2000" spc="-10" dirty="0">
                <a:latin typeface="Times New Roman"/>
                <a:cs typeface="Times New Roman"/>
              </a:rPr>
              <a:t>equips </a:t>
            </a:r>
            <a:r>
              <a:rPr lang="en-US" sz="2000" spc="-5" dirty="0">
                <a:latin typeface="Times New Roman"/>
                <a:cs typeface="Times New Roman"/>
              </a:rPr>
              <a:t>you with </a:t>
            </a:r>
            <a:r>
              <a:rPr lang="en-US" sz="2000" dirty="0">
                <a:latin typeface="Times New Roman"/>
                <a:cs typeface="Times New Roman"/>
              </a:rPr>
              <a:t>strong </a:t>
            </a:r>
            <a:r>
              <a:rPr lang="en-US" sz="2000" spc="-5" dirty="0">
                <a:latin typeface="Times New Roman"/>
                <a:cs typeface="Times New Roman"/>
              </a:rPr>
              <a:t>planning abilities, </a:t>
            </a:r>
            <a:r>
              <a:rPr lang="en-US" sz="2000" dirty="0">
                <a:latin typeface="Times New Roman"/>
                <a:cs typeface="Times New Roman"/>
              </a:rPr>
              <a:t> </a:t>
            </a:r>
            <a:r>
              <a:rPr lang="en-US" sz="2000" spc="-5" dirty="0">
                <a:latin typeface="Times New Roman"/>
                <a:cs typeface="Times New Roman"/>
              </a:rPr>
              <a:t>including </a:t>
            </a:r>
            <a:r>
              <a:rPr lang="en-US" sz="2000" dirty="0">
                <a:latin typeface="Times New Roman"/>
                <a:cs typeface="Times New Roman"/>
              </a:rPr>
              <a:t>the </a:t>
            </a:r>
            <a:r>
              <a:rPr lang="en-US" sz="2000" spc="-10" dirty="0">
                <a:latin typeface="Times New Roman"/>
                <a:cs typeface="Times New Roman"/>
              </a:rPr>
              <a:t>capacity </a:t>
            </a:r>
            <a:r>
              <a:rPr lang="en-US" sz="2000" spc="5" dirty="0">
                <a:latin typeface="Times New Roman"/>
                <a:cs typeface="Times New Roman"/>
              </a:rPr>
              <a:t>to </a:t>
            </a:r>
            <a:r>
              <a:rPr lang="en-US" sz="2000" spc="-5" dirty="0">
                <a:latin typeface="Times New Roman"/>
                <a:cs typeface="Times New Roman"/>
              </a:rPr>
              <a:t>set </a:t>
            </a:r>
            <a:r>
              <a:rPr lang="en-US" sz="2000" dirty="0">
                <a:latin typeface="Times New Roman"/>
                <a:cs typeface="Times New Roman"/>
              </a:rPr>
              <a:t>clear </a:t>
            </a:r>
            <a:r>
              <a:rPr lang="en-US" sz="2000" spc="-5" dirty="0">
                <a:latin typeface="Times New Roman"/>
                <a:cs typeface="Times New Roman"/>
              </a:rPr>
              <a:t>goals </a:t>
            </a:r>
            <a:r>
              <a:rPr lang="en-US" sz="2000" spc="-10" dirty="0">
                <a:latin typeface="Times New Roman"/>
                <a:cs typeface="Times New Roman"/>
              </a:rPr>
              <a:t>and </a:t>
            </a:r>
            <a:r>
              <a:rPr lang="en-US" sz="2000" spc="-5" dirty="0">
                <a:latin typeface="Times New Roman"/>
                <a:cs typeface="Times New Roman"/>
              </a:rPr>
              <a:t>realistic objectives, along with </a:t>
            </a:r>
            <a:r>
              <a:rPr lang="en-US" sz="2000" dirty="0">
                <a:latin typeface="Times New Roman"/>
                <a:cs typeface="Times New Roman"/>
              </a:rPr>
              <a:t>a </a:t>
            </a:r>
            <a:r>
              <a:rPr lang="en-US" sz="2000" spc="-685" dirty="0">
                <a:latin typeface="Times New Roman"/>
                <a:cs typeface="Times New Roman"/>
              </a:rPr>
              <a:t> </a:t>
            </a:r>
            <a:r>
              <a:rPr lang="en-US" sz="2000" spc="-5" dirty="0">
                <a:latin typeface="Times New Roman"/>
                <a:cs typeface="Times New Roman"/>
              </a:rPr>
              <a:t>schedule with </a:t>
            </a:r>
            <a:r>
              <a:rPr lang="en-US" sz="2000" spc="-10" dirty="0">
                <a:latin typeface="Times New Roman"/>
                <a:cs typeface="Times New Roman"/>
              </a:rPr>
              <a:t>specific stages </a:t>
            </a:r>
            <a:r>
              <a:rPr lang="en-US" sz="2000" spc="-5" dirty="0">
                <a:latin typeface="Times New Roman"/>
                <a:cs typeface="Times New Roman"/>
              </a:rPr>
              <a:t>to </a:t>
            </a:r>
            <a:r>
              <a:rPr lang="en-US" sz="2000" spc="-10" dirty="0">
                <a:latin typeface="Times New Roman"/>
                <a:cs typeface="Times New Roman"/>
              </a:rPr>
              <a:t>achieve </a:t>
            </a:r>
            <a:r>
              <a:rPr lang="en-US" sz="2000" spc="-5" dirty="0">
                <a:latin typeface="Times New Roman"/>
                <a:cs typeface="Times New Roman"/>
              </a:rPr>
              <a:t>the project </a:t>
            </a:r>
            <a:r>
              <a:rPr lang="en-US" sz="2000" dirty="0">
                <a:latin typeface="Times New Roman"/>
                <a:cs typeface="Times New Roman"/>
              </a:rPr>
              <a:t>goals. </a:t>
            </a:r>
            <a:r>
              <a:rPr lang="en-US" sz="2000" spc="-10" dirty="0">
                <a:latin typeface="Times New Roman"/>
                <a:cs typeface="Times New Roman"/>
              </a:rPr>
              <a:t>Budgeting, </a:t>
            </a:r>
            <a:r>
              <a:rPr lang="en-US" sz="2000" spc="-15" dirty="0">
                <a:latin typeface="Times New Roman"/>
                <a:cs typeface="Times New Roman"/>
              </a:rPr>
              <a:t>time </a:t>
            </a:r>
            <a:r>
              <a:rPr lang="en-US" sz="2000" spc="-10" dirty="0">
                <a:latin typeface="Times New Roman"/>
                <a:cs typeface="Times New Roman"/>
              </a:rPr>
              <a:t> </a:t>
            </a:r>
            <a:r>
              <a:rPr lang="en-US" sz="2000" spc="-5" dirty="0">
                <a:latin typeface="Times New Roman"/>
                <a:cs typeface="Times New Roman"/>
              </a:rPr>
              <a:t>frames, </a:t>
            </a:r>
            <a:r>
              <a:rPr lang="en-US" sz="2000" spc="5" dirty="0">
                <a:latin typeface="Times New Roman"/>
                <a:cs typeface="Times New Roman"/>
              </a:rPr>
              <a:t>and </a:t>
            </a:r>
            <a:r>
              <a:rPr lang="en-US" sz="2000" dirty="0">
                <a:latin typeface="Times New Roman"/>
                <a:cs typeface="Times New Roman"/>
              </a:rPr>
              <a:t>resource </a:t>
            </a:r>
            <a:r>
              <a:rPr lang="en-US" sz="2000" spc="-5" dirty="0">
                <a:latin typeface="Times New Roman"/>
                <a:cs typeface="Times New Roman"/>
              </a:rPr>
              <a:t>estimates </a:t>
            </a:r>
            <a:r>
              <a:rPr lang="en-US" sz="2000" dirty="0">
                <a:latin typeface="Times New Roman"/>
                <a:cs typeface="Times New Roman"/>
              </a:rPr>
              <a:t>are </a:t>
            </a:r>
            <a:r>
              <a:rPr lang="en-US" sz="2000" spc="-10" dirty="0">
                <a:latin typeface="Times New Roman"/>
                <a:cs typeface="Times New Roman"/>
              </a:rPr>
              <a:t>typically </a:t>
            </a:r>
            <a:r>
              <a:rPr lang="en-US" sz="2000" dirty="0">
                <a:latin typeface="Times New Roman"/>
                <a:cs typeface="Times New Roman"/>
              </a:rPr>
              <a:t>covered </a:t>
            </a:r>
            <a:r>
              <a:rPr lang="en-US" sz="2000" spc="5" dirty="0">
                <a:latin typeface="Times New Roman"/>
                <a:cs typeface="Times New Roman"/>
              </a:rPr>
              <a:t>by </a:t>
            </a:r>
            <a:r>
              <a:rPr lang="en-US" sz="2000" spc="-5" dirty="0">
                <a:latin typeface="Times New Roman"/>
                <a:cs typeface="Times New Roman"/>
              </a:rPr>
              <a:t>project management </a:t>
            </a:r>
            <a:r>
              <a:rPr lang="en-US" sz="2000" spc="-685" dirty="0">
                <a:latin typeface="Times New Roman"/>
                <a:cs typeface="Times New Roman"/>
              </a:rPr>
              <a:t> </a:t>
            </a:r>
            <a:r>
              <a:rPr lang="en-US" sz="2000" dirty="0">
                <a:latin typeface="Times New Roman"/>
                <a:cs typeface="Times New Roman"/>
              </a:rPr>
              <a:t>course.</a:t>
            </a:r>
            <a:r>
              <a:rPr lang="en-US" sz="2000" spc="155" dirty="0">
                <a:latin typeface="Times New Roman"/>
                <a:cs typeface="Times New Roman"/>
              </a:rPr>
              <a:t> </a:t>
            </a:r>
            <a:r>
              <a:rPr lang="en-US" sz="2000" spc="-55" dirty="0">
                <a:latin typeface="Times New Roman"/>
                <a:cs typeface="Times New Roman"/>
              </a:rPr>
              <a:t>You’ll</a:t>
            </a:r>
            <a:r>
              <a:rPr lang="en-US" sz="2000" spc="155" dirty="0">
                <a:latin typeface="Times New Roman"/>
                <a:cs typeface="Times New Roman"/>
              </a:rPr>
              <a:t> </a:t>
            </a:r>
            <a:r>
              <a:rPr lang="en-US" sz="2000" spc="-5" dirty="0">
                <a:latin typeface="Times New Roman"/>
                <a:cs typeface="Times New Roman"/>
              </a:rPr>
              <a:t>learn</a:t>
            </a:r>
            <a:r>
              <a:rPr lang="en-US" sz="2000" spc="160" dirty="0">
                <a:latin typeface="Times New Roman"/>
                <a:cs typeface="Times New Roman"/>
              </a:rPr>
              <a:t> </a:t>
            </a:r>
            <a:r>
              <a:rPr lang="en-US" sz="2000" spc="-5" dirty="0">
                <a:latin typeface="Times New Roman"/>
                <a:cs typeface="Times New Roman"/>
              </a:rPr>
              <a:t>skills</a:t>
            </a:r>
            <a:r>
              <a:rPr lang="en-US" sz="2000" spc="160" dirty="0">
                <a:latin typeface="Times New Roman"/>
                <a:cs typeface="Times New Roman"/>
              </a:rPr>
              <a:t> </a:t>
            </a:r>
            <a:r>
              <a:rPr lang="en-US" sz="2000" spc="5" dirty="0">
                <a:latin typeface="Times New Roman"/>
                <a:cs typeface="Times New Roman"/>
              </a:rPr>
              <a:t>for</a:t>
            </a:r>
            <a:r>
              <a:rPr lang="en-US" sz="2000" spc="145" dirty="0">
                <a:latin typeface="Times New Roman"/>
                <a:cs typeface="Times New Roman"/>
              </a:rPr>
              <a:t> </a:t>
            </a:r>
            <a:r>
              <a:rPr lang="en-US" sz="2000" dirty="0">
                <a:latin typeface="Times New Roman"/>
                <a:cs typeface="Times New Roman"/>
              </a:rPr>
              <a:t>not</a:t>
            </a:r>
            <a:r>
              <a:rPr lang="en-US" sz="2000" spc="160" dirty="0">
                <a:latin typeface="Times New Roman"/>
                <a:cs typeface="Times New Roman"/>
              </a:rPr>
              <a:t> </a:t>
            </a:r>
            <a:r>
              <a:rPr lang="en-US" sz="2000" spc="-5" dirty="0">
                <a:latin typeface="Times New Roman"/>
                <a:cs typeface="Times New Roman"/>
              </a:rPr>
              <a:t>only</a:t>
            </a:r>
            <a:r>
              <a:rPr lang="en-US" sz="2000" spc="130" dirty="0">
                <a:latin typeface="Times New Roman"/>
                <a:cs typeface="Times New Roman"/>
              </a:rPr>
              <a:t> </a:t>
            </a:r>
            <a:r>
              <a:rPr lang="en-US" sz="2000" dirty="0">
                <a:latin typeface="Times New Roman"/>
                <a:cs typeface="Times New Roman"/>
              </a:rPr>
              <a:t>setting</a:t>
            </a:r>
            <a:r>
              <a:rPr lang="en-US" sz="2000" spc="145" dirty="0">
                <a:latin typeface="Times New Roman"/>
                <a:cs typeface="Times New Roman"/>
              </a:rPr>
              <a:t> </a:t>
            </a:r>
            <a:r>
              <a:rPr lang="en-US" sz="2000" spc="-5" dirty="0">
                <a:latin typeface="Times New Roman"/>
                <a:cs typeface="Times New Roman"/>
              </a:rPr>
              <a:t>goals</a:t>
            </a:r>
            <a:r>
              <a:rPr lang="en-US" sz="2000" spc="185" dirty="0">
                <a:latin typeface="Times New Roman"/>
                <a:cs typeface="Times New Roman"/>
              </a:rPr>
              <a:t> </a:t>
            </a:r>
            <a:r>
              <a:rPr lang="en-US" sz="2000" spc="-5" dirty="0">
                <a:latin typeface="Times New Roman"/>
                <a:cs typeface="Times New Roman"/>
              </a:rPr>
              <a:t>for</a:t>
            </a:r>
            <a:r>
              <a:rPr lang="en-US" sz="2000" spc="145" dirty="0">
                <a:latin typeface="Times New Roman"/>
                <a:cs typeface="Times New Roman"/>
              </a:rPr>
              <a:t> </a:t>
            </a:r>
            <a:r>
              <a:rPr lang="en-US" sz="2000" spc="-10" dirty="0">
                <a:latin typeface="Times New Roman"/>
                <a:cs typeface="Times New Roman"/>
              </a:rPr>
              <a:t>achievement</a:t>
            </a:r>
            <a:r>
              <a:rPr lang="en-US" sz="2000" spc="185" dirty="0">
                <a:latin typeface="Times New Roman"/>
                <a:cs typeface="Times New Roman"/>
              </a:rPr>
              <a:t> </a:t>
            </a:r>
            <a:r>
              <a:rPr lang="en-US" sz="2000" spc="-5" dirty="0">
                <a:latin typeface="Times New Roman"/>
                <a:cs typeface="Times New Roman"/>
              </a:rPr>
              <a:t>within </a:t>
            </a:r>
            <a:r>
              <a:rPr lang="en-US" sz="2000" spc="-685" dirty="0">
                <a:latin typeface="Times New Roman"/>
                <a:cs typeface="Times New Roman"/>
              </a:rPr>
              <a:t> </a:t>
            </a:r>
            <a:r>
              <a:rPr lang="en-US" sz="2000" dirty="0">
                <a:latin typeface="Times New Roman"/>
                <a:cs typeface="Times New Roman"/>
              </a:rPr>
              <a:t>a </a:t>
            </a:r>
            <a:r>
              <a:rPr lang="en-US" sz="2000" spc="-5" dirty="0">
                <a:latin typeface="Times New Roman"/>
                <a:cs typeface="Times New Roman"/>
              </a:rPr>
              <a:t>realistic budget </a:t>
            </a:r>
            <a:r>
              <a:rPr lang="en-US" sz="2000" spc="-10" dirty="0">
                <a:latin typeface="Times New Roman"/>
                <a:cs typeface="Times New Roman"/>
              </a:rPr>
              <a:t>and </a:t>
            </a:r>
            <a:r>
              <a:rPr lang="en-US" sz="2000" spc="-5" dirty="0">
                <a:latin typeface="Times New Roman"/>
                <a:cs typeface="Times New Roman"/>
              </a:rPr>
              <a:t>time, </a:t>
            </a:r>
            <a:r>
              <a:rPr lang="en-US" sz="2000" dirty="0">
                <a:latin typeface="Times New Roman"/>
                <a:cs typeface="Times New Roman"/>
              </a:rPr>
              <a:t>but </a:t>
            </a:r>
            <a:r>
              <a:rPr lang="en-US" sz="2000" spc="-5" dirty="0">
                <a:latin typeface="Times New Roman"/>
                <a:cs typeface="Times New Roman"/>
              </a:rPr>
              <a:t>also for reviewing </a:t>
            </a:r>
            <a:r>
              <a:rPr lang="en-US" sz="2000" spc="-10" dirty="0">
                <a:latin typeface="Times New Roman"/>
                <a:cs typeface="Times New Roman"/>
              </a:rPr>
              <a:t>and vetting costs </a:t>
            </a:r>
            <a:r>
              <a:rPr lang="en-US" sz="2000" spc="-5" dirty="0">
                <a:latin typeface="Times New Roman"/>
                <a:cs typeface="Times New Roman"/>
              </a:rPr>
              <a:t>and </a:t>
            </a:r>
            <a:r>
              <a:rPr lang="en-US" sz="2000" dirty="0">
                <a:latin typeface="Times New Roman"/>
                <a:cs typeface="Times New Roman"/>
              </a:rPr>
              <a:t> </a:t>
            </a:r>
            <a:r>
              <a:rPr lang="en-US" sz="2000" spc="5" dirty="0">
                <a:latin typeface="Times New Roman"/>
                <a:cs typeface="Times New Roman"/>
              </a:rPr>
              <a:t>resource</a:t>
            </a:r>
            <a:r>
              <a:rPr lang="en-US" sz="2000" spc="-65" dirty="0">
                <a:latin typeface="Times New Roman"/>
                <a:cs typeface="Times New Roman"/>
              </a:rPr>
              <a:t> </a:t>
            </a:r>
            <a:r>
              <a:rPr lang="en-US" sz="2000" dirty="0">
                <a:latin typeface="Times New Roman"/>
                <a:cs typeface="Times New Roman"/>
              </a:rPr>
              <a:t>estimates.</a:t>
            </a:r>
          </a:p>
        </p:txBody>
      </p:sp>
      <p:sp>
        <p:nvSpPr>
          <p:cNvPr id="9" name="object 3">
            <a:extLst>
              <a:ext uri="{FF2B5EF4-FFF2-40B4-BE49-F238E27FC236}">
                <a16:creationId xmlns:a16="http://schemas.microsoft.com/office/drawing/2014/main" id="{AC28C07A-1CC2-F4D4-56CF-DFE492C4D714}"/>
              </a:ext>
            </a:extLst>
          </p:cNvPr>
          <p:cNvSpPr txBox="1"/>
          <p:nvPr/>
        </p:nvSpPr>
        <p:spPr>
          <a:xfrm>
            <a:off x="6435667" y="2250394"/>
            <a:ext cx="5598233" cy="3574120"/>
          </a:xfrm>
          <a:prstGeom prst="rect">
            <a:avLst/>
          </a:prstGeom>
        </p:spPr>
        <p:txBody>
          <a:bodyPr vert="horz" wrap="square" lIns="0" tIns="12065" rIns="0" bIns="0" rtlCol="0">
            <a:spAutoFit/>
          </a:bodyPr>
          <a:lstStyle/>
          <a:p>
            <a:pPr marL="12700" marR="5080" algn="just">
              <a:lnSpc>
                <a:spcPct val="140100"/>
              </a:lnSpc>
              <a:spcBef>
                <a:spcPts val="95"/>
              </a:spcBef>
            </a:pPr>
            <a:r>
              <a:rPr lang="ar-EG" sz="2400" dirty="0">
                <a:solidFill>
                  <a:schemeClr val="tx2"/>
                </a:solidFill>
              </a:rPr>
              <a:t>تزودك دورة إدارة المشاريع بقدرات تخطيط قوية، بما في ذلك القدرة على تحديد أهداف واضحة وواقعية، إلى جانب جدول زمني بمراحل محددة لتحقيق أهداف المشروع. تغطي دورة إدارة المشاريع عادةً إعداد الموازنات، والأطر الزمنية، وتقديرات الموارد. ستتعلم مهارات ليس فقط في تحديد الأهداف لتحقيقها ضمن ميزانيه ووقت واقعيين، بل أيضًا في مراجعة وفحص التكاليف وتقديرات الموارد.</a:t>
            </a:r>
            <a:endParaRPr lang="en-US" sz="2400" dirty="0">
              <a:solidFill>
                <a:schemeClr val="tx2"/>
              </a:solidFill>
              <a:latin typeface="Times New Roman"/>
              <a:cs typeface="Times New Roman"/>
            </a:endParaRPr>
          </a:p>
        </p:txBody>
      </p:sp>
    </p:spTree>
    <p:extLst>
      <p:ext uri="{BB962C8B-B14F-4D97-AF65-F5344CB8AC3E}">
        <p14:creationId xmlns:p14="http://schemas.microsoft.com/office/powerpoint/2010/main" val="16480371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8401" y="0"/>
            <a:ext cx="12192000" cy="68580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just" rtl="1"/>
            <a:endParaRPr lang="ar-EG" sz="2000" dirty="0"/>
          </a:p>
          <a:p>
            <a:pPr algn="just" rtl="1"/>
            <a:r>
              <a:rPr lang="ar-EG" sz="2000" dirty="0">
                <a:solidFill>
                  <a:schemeClr val="tx2"/>
                </a:solidFill>
              </a:rPr>
              <a:t>- تعريف المشروع وسماته.</a:t>
            </a:r>
          </a:p>
          <a:p>
            <a:pPr algn="just" rtl="1"/>
            <a:r>
              <a:rPr lang="ar-EG" sz="2000" dirty="0">
                <a:solidFill>
                  <a:schemeClr val="tx2"/>
                </a:solidFill>
              </a:rPr>
              <a:t>- القيود الرئيسية التي يجب إدارة المشروع ضمنها.</a:t>
            </a:r>
          </a:p>
          <a:p>
            <a:pPr algn="just" rtl="1"/>
            <a:r>
              <a:rPr lang="ar-EG" sz="2000" dirty="0">
                <a:solidFill>
                  <a:schemeClr val="tx2"/>
                </a:solidFill>
              </a:rPr>
              <a:t>- الفرق بين العمل الروتيني (العمليات المنتظمة) والمشروع.</a:t>
            </a:r>
          </a:p>
          <a:p>
            <a:pPr algn="just" rtl="1"/>
            <a:r>
              <a:rPr lang="ar-EG" sz="2000" dirty="0">
                <a:solidFill>
                  <a:schemeClr val="tx2"/>
                </a:solidFill>
              </a:rPr>
              <a:t>- معرفة المفاهيم المختلفة لإدارة المشاريع.</a:t>
            </a:r>
          </a:p>
          <a:p>
            <a:pPr algn="just" rtl="1"/>
            <a:r>
              <a:rPr lang="ar-EG" sz="2000" dirty="0">
                <a:solidFill>
                  <a:schemeClr val="tx2"/>
                </a:solidFill>
              </a:rPr>
              <a:t>- لماذا إدارة المشاريع.</a:t>
            </a:r>
          </a:p>
          <a:p>
            <a:pPr algn="just" rtl="1"/>
            <a:r>
              <a:rPr lang="ar-EG" sz="2000" dirty="0">
                <a:solidFill>
                  <a:schemeClr val="tx2"/>
                </a:solidFill>
              </a:rPr>
              <a:t>- التعرف على مدير المشروع ومسؤولياته.</a:t>
            </a:r>
          </a:p>
          <a:p>
            <a:pPr algn="just" rtl="1"/>
            <a:r>
              <a:rPr lang="ar-EG" sz="2000" dirty="0">
                <a:solidFill>
                  <a:schemeClr val="tx2"/>
                </a:solidFill>
              </a:rPr>
              <a:t>- فهم اختيار مدير المشروع.</a:t>
            </a:r>
          </a:p>
          <a:p>
            <a:pPr algn="just" rtl="1"/>
            <a:r>
              <a:rPr lang="ar-EG" sz="2000" dirty="0">
                <a:solidFill>
                  <a:schemeClr val="tx2"/>
                </a:solidFill>
              </a:rPr>
              <a:t>- معرفة خصائص فريق إدارة المشروع.</a:t>
            </a:r>
          </a:p>
          <a:p>
            <a:pPr algn="just" rtl="1"/>
            <a:r>
              <a:rPr lang="ar-EG" sz="2000" dirty="0">
                <a:solidFill>
                  <a:schemeClr val="tx2"/>
                </a:solidFill>
              </a:rPr>
              <a:t>- معرفة مراحل إدارة المشروع.</a:t>
            </a:r>
          </a:p>
          <a:p>
            <a:pPr algn="just" rtl="1"/>
            <a:r>
              <a:rPr lang="ar-EG" sz="2000" dirty="0">
                <a:solidFill>
                  <a:schemeClr val="tx2"/>
                </a:solidFill>
              </a:rPr>
              <a:t>- فهم بيئة المشروع.</a:t>
            </a:r>
          </a:p>
          <a:p>
            <a:pPr algn="just" rtl="1"/>
            <a:r>
              <a:rPr lang="ar-EG" sz="2000" dirty="0">
                <a:solidFill>
                  <a:schemeClr val="tx2"/>
                </a:solidFill>
              </a:rPr>
              <a:t>- العناصر السبعة لإدارة المشاريع.</a:t>
            </a:r>
            <a:endParaRPr lang="en-US" sz="2000" dirty="0">
              <a:solidFill>
                <a:schemeClr val="tx2"/>
              </a:solidFill>
            </a:endParaRPr>
          </a:p>
        </p:txBody>
      </p:sp>
      <p:sp>
        <p:nvSpPr>
          <p:cNvPr id="2" name="object 2">
            <a:extLst>
              <a:ext uri="{FF2B5EF4-FFF2-40B4-BE49-F238E27FC236}">
                <a16:creationId xmlns:a16="http://schemas.microsoft.com/office/drawing/2014/main" id="{DF7B4154-BC12-5575-7849-63E813C213BE}"/>
              </a:ext>
            </a:extLst>
          </p:cNvPr>
          <p:cNvSpPr txBox="1">
            <a:spLocks/>
          </p:cNvSpPr>
          <p:nvPr/>
        </p:nvSpPr>
        <p:spPr>
          <a:xfrm>
            <a:off x="391946" y="914092"/>
            <a:ext cx="2450646" cy="321242"/>
          </a:xfrm>
          <a:prstGeom prst="rect">
            <a:avLst/>
          </a:prstGeom>
        </p:spPr>
        <p:txBody>
          <a:bodyPr vert="horz" wrap="square" lIns="0" tIns="13335" rIns="0" bIns="0" rtlCol="0">
            <a:spAutoFit/>
          </a:bodyPr>
          <a:lstStyle>
            <a:lvl1pPr>
              <a:defRPr sz="6000" b="0" i="0">
                <a:solidFill>
                  <a:schemeClr val="bg1"/>
                </a:solidFill>
                <a:latin typeface="Calibri Light"/>
                <a:ea typeface="+mj-ea"/>
                <a:cs typeface="Calibri Light"/>
              </a:defRPr>
            </a:lvl1pPr>
          </a:lstStyle>
          <a:p>
            <a:pPr marL="12700">
              <a:spcBef>
                <a:spcPts val="105"/>
              </a:spcBef>
            </a:pPr>
            <a:r>
              <a:rPr lang="en-US" sz="2000" b="1" kern="0" dirty="0">
                <a:solidFill>
                  <a:srgbClr val="527189"/>
                </a:solidFill>
                <a:latin typeface="Times New Roman"/>
                <a:cs typeface="Times New Roman"/>
              </a:rPr>
              <a:t>Learning</a:t>
            </a:r>
            <a:r>
              <a:rPr lang="en-US" sz="2000" b="1" kern="0" spc="-90" dirty="0">
                <a:solidFill>
                  <a:srgbClr val="527189"/>
                </a:solidFill>
                <a:latin typeface="Times New Roman"/>
                <a:cs typeface="Times New Roman"/>
              </a:rPr>
              <a:t> </a:t>
            </a:r>
            <a:r>
              <a:rPr lang="en-US" sz="2000" b="1" kern="0" spc="5" dirty="0">
                <a:solidFill>
                  <a:srgbClr val="527189"/>
                </a:solidFill>
                <a:latin typeface="Times New Roman"/>
                <a:cs typeface="Times New Roman"/>
              </a:rPr>
              <a:t>Objectives</a:t>
            </a:r>
            <a:endParaRPr lang="en-US" sz="2000" kern="0" dirty="0">
              <a:latin typeface="Times New Roman"/>
              <a:cs typeface="Times New Roman"/>
            </a:endParaRPr>
          </a:p>
        </p:txBody>
      </p:sp>
      <p:sp>
        <p:nvSpPr>
          <p:cNvPr id="3" name="object 3">
            <a:extLst>
              <a:ext uri="{FF2B5EF4-FFF2-40B4-BE49-F238E27FC236}">
                <a16:creationId xmlns:a16="http://schemas.microsoft.com/office/drawing/2014/main" id="{BE956537-006B-34F7-87A6-26C238749810}"/>
              </a:ext>
            </a:extLst>
          </p:cNvPr>
          <p:cNvSpPr txBox="1"/>
          <p:nvPr/>
        </p:nvSpPr>
        <p:spPr>
          <a:xfrm>
            <a:off x="320193" y="1321765"/>
            <a:ext cx="5901703" cy="5295039"/>
          </a:xfrm>
          <a:prstGeom prst="rect">
            <a:avLst/>
          </a:prstGeom>
        </p:spPr>
        <p:txBody>
          <a:bodyPr vert="horz" wrap="square" lIns="0" tIns="100330" rIns="0" bIns="0" rtlCol="0">
            <a:spAutoFit/>
          </a:bodyPr>
          <a:lstStyle/>
          <a:p>
            <a:pPr marL="256540" indent="-243840" algn="just">
              <a:lnSpc>
                <a:spcPct val="100000"/>
              </a:lnSpc>
              <a:spcBef>
                <a:spcPts val="790"/>
              </a:spcBef>
              <a:buSzPct val="95833"/>
              <a:buFont typeface="Wingdings"/>
              <a:buChar char=""/>
              <a:tabLst>
                <a:tab pos="256540" algn="l"/>
              </a:tabLst>
            </a:pPr>
            <a:r>
              <a:rPr sz="2000" spc="-5" dirty="0">
                <a:latin typeface="Times New Roman"/>
                <a:cs typeface="Times New Roman"/>
              </a:rPr>
              <a:t>Defining project </a:t>
            </a:r>
            <a:r>
              <a:rPr sz="2000" dirty="0">
                <a:latin typeface="Times New Roman"/>
                <a:cs typeface="Times New Roman"/>
              </a:rPr>
              <a:t>and</a:t>
            </a:r>
            <a:r>
              <a:rPr sz="2000" spc="10" dirty="0">
                <a:latin typeface="Times New Roman"/>
                <a:cs typeface="Times New Roman"/>
              </a:rPr>
              <a:t> </a:t>
            </a:r>
            <a:r>
              <a:rPr sz="2000" dirty="0">
                <a:latin typeface="Times New Roman"/>
                <a:cs typeface="Times New Roman"/>
              </a:rPr>
              <a:t>its</a:t>
            </a:r>
            <a:r>
              <a:rPr sz="2000" spc="-30" dirty="0">
                <a:latin typeface="Times New Roman"/>
                <a:cs typeface="Times New Roman"/>
              </a:rPr>
              <a:t> </a:t>
            </a:r>
            <a:r>
              <a:rPr sz="2000" spc="-5" dirty="0">
                <a:latin typeface="Times New Roman"/>
                <a:cs typeface="Times New Roman"/>
              </a:rPr>
              <a:t>attributes.</a:t>
            </a:r>
            <a:endParaRPr sz="2000" dirty="0">
              <a:latin typeface="Times New Roman"/>
              <a:cs typeface="Times New Roman"/>
            </a:endParaRPr>
          </a:p>
          <a:p>
            <a:pPr marL="332740" indent="-320040" algn="just">
              <a:lnSpc>
                <a:spcPct val="100000"/>
              </a:lnSpc>
              <a:spcBef>
                <a:spcPts val="695"/>
              </a:spcBef>
              <a:buSzPct val="95833"/>
              <a:buFont typeface="Wingdings"/>
              <a:buChar char=""/>
              <a:tabLst>
                <a:tab pos="332740" algn="l"/>
              </a:tabLst>
            </a:pPr>
            <a:r>
              <a:rPr sz="2000" spc="-5" dirty="0">
                <a:latin typeface="Times New Roman"/>
                <a:cs typeface="Times New Roman"/>
              </a:rPr>
              <a:t>Key</a:t>
            </a:r>
            <a:r>
              <a:rPr sz="2000" spc="20" dirty="0">
                <a:latin typeface="Times New Roman"/>
                <a:cs typeface="Times New Roman"/>
              </a:rPr>
              <a:t> </a:t>
            </a:r>
            <a:r>
              <a:rPr sz="2000" spc="-5" dirty="0">
                <a:latin typeface="Times New Roman"/>
                <a:cs typeface="Times New Roman"/>
              </a:rPr>
              <a:t>constraints</a:t>
            </a:r>
            <a:r>
              <a:rPr sz="2000" spc="-20" dirty="0">
                <a:latin typeface="Times New Roman"/>
                <a:cs typeface="Times New Roman"/>
              </a:rPr>
              <a:t> </a:t>
            </a:r>
            <a:r>
              <a:rPr sz="2000" dirty="0">
                <a:latin typeface="Times New Roman"/>
                <a:cs typeface="Times New Roman"/>
              </a:rPr>
              <a:t>within which</a:t>
            </a:r>
            <a:r>
              <a:rPr sz="2000" spc="-5" dirty="0">
                <a:latin typeface="Times New Roman"/>
                <a:cs typeface="Times New Roman"/>
              </a:rPr>
              <a:t> </a:t>
            </a:r>
            <a:r>
              <a:rPr sz="2000" dirty="0">
                <a:latin typeface="Times New Roman"/>
                <a:cs typeface="Times New Roman"/>
              </a:rPr>
              <a:t>a</a:t>
            </a:r>
            <a:r>
              <a:rPr sz="2000" spc="-15" dirty="0">
                <a:latin typeface="Times New Roman"/>
                <a:cs typeface="Times New Roman"/>
              </a:rPr>
              <a:t> </a:t>
            </a:r>
            <a:r>
              <a:rPr sz="2000" spc="-5" dirty="0">
                <a:latin typeface="Times New Roman"/>
                <a:cs typeface="Times New Roman"/>
              </a:rPr>
              <a:t>project</a:t>
            </a:r>
            <a:r>
              <a:rPr sz="2000" dirty="0">
                <a:latin typeface="Times New Roman"/>
                <a:cs typeface="Times New Roman"/>
              </a:rPr>
              <a:t> must be</a:t>
            </a:r>
            <a:r>
              <a:rPr sz="2000" spc="-5" dirty="0">
                <a:latin typeface="Times New Roman"/>
                <a:cs typeface="Times New Roman"/>
              </a:rPr>
              <a:t> </a:t>
            </a:r>
            <a:r>
              <a:rPr sz="2000" spc="-10" dirty="0">
                <a:latin typeface="Times New Roman"/>
                <a:cs typeface="Times New Roman"/>
              </a:rPr>
              <a:t>managed.</a:t>
            </a:r>
            <a:endParaRPr sz="2000" dirty="0">
              <a:latin typeface="Times New Roman"/>
              <a:cs typeface="Times New Roman"/>
            </a:endParaRPr>
          </a:p>
          <a:p>
            <a:pPr marL="256540" indent="-243840" algn="just">
              <a:lnSpc>
                <a:spcPct val="100000"/>
              </a:lnSpc>
              <a:spcBef>
                <a:spcPts val="725"/>
              </a:spcBef>
              <a:buSzPct val="95833"/>
              <a:buFont typeface="Wingdings"/>
              <a:buChar char=""/>
              <a:tabLst>
                <a:tab pos="256540" algn="l"/>
                <a:tab pos="7022465" algn="l"/>
              </a:tabLst>
            </a:pPr>
            <a:r>
              <a:rPr sz="2000" spc="-15" dirty="0">
                <a:latin typeface="Times New Roman"/>
                <a:cs typeface="Times New Roman"/>
              </a:rPr>
              <a:t>Difference</a:t>
            </a:r>
            <a:r>
              <a:rPr sz="2000" spc="50" dirty="0">
                <a:latin typeface="Times New Roman"/>
                <a:cs typeface="Times New Roman"/>
              </a:rPr>
              <a:t> </a:t>
            </a:r>
            <a:r>
              <a:rPr sz="2000" spc="-5" dirty="0">
                <a:latin typeface="Times New Roman"/>
                <a:cs typeface="Times New Roman"/>
              </a:rPr>
              <a:t>between</a:t>
            </a:r>
            <a:r>
              <a:rPr sz="2000" spc="35" dirty="0">
                <a:latin typeface="Times New Roman"/>
                <a:cs typeface="Times New Roman"/>
              </a:rPr>
              <a:t> </a:t>
            </a:r>
            <a:r>
              <a:rPr sz="2000" dirty="0">
                <a:latin typeface="Times New Roman"/>
                <a:cs typeface="Times New Roman"/>
              </a:rPr>
              <a:t>Routine</a:t>
            </a:r>
            <a:r>
              <a:rPr sz="2000" spc="-20" dirty="0">
                <a:latin typeface="Times New Roman"/>
                <a:cs typeface="Times New Roman"/>
              </a:rPr>
              <a:t> </a:t>
            </a:r>
            <a:r>
              <a:rPr sz="2000" spc="-5" dirty="0">
                <a:latin typeface="Times New Roman"/>
                <a:cs typeface="Times New Roman"/>
              </a:rPr>
              <a:t>work</a:t>
            </a:r>
            <a:r>
              <a:rPr sz="2000" spc="35" dirty="0">
                <a:latin typeface="Times New Roman"/>
                <a:cs typeface="Times New Roman"/>
              </a:rPr>
              <a:t> </a:t>
            </a:r>
            <a:r>
              <a:rPr sz="2000" spc="-10" dirty="0">
                <a:latin typeface="Times New Roman"/>
                <a:cs typeface="Times New Roman"/>
              </a:rPr>
              <a:t>(regular</a:t>
            </a:r>
            <a:r>
              <a:rPr sz="2000" spc="50" dirty="0">
                <a:latin typeface="Times New Roman"/>
                <a:cs typeface="Times New Roman"/>
              </a:rPr>
              <a:t> </a:t>
            </a:r>
            <a:r>
              <a:rPr sz="2000" spc="-5" dirty="0">
                <a:latin typeface="Times New Roman"/>
                <a:cs typeface="Times New Roman"/>
              </a:rPr>
              <a:t>operations)</a:t>
            </a:r>
            <a:r>
              <a:rPr lang="ar-EG" sz="2000" spc="-5" dirty="0">
                <a:latin typeface="Times New Roman"/>
                <a:cs typeface="Times New Roman"/>
              </a:rPr>
              <a:t> </a:t>
            </a:r>
            <a:r>
              <a:rPr sz="2000" spc="-5" dirty="0">
                <a:latin typeface="Times New Roman"/>
                <a:cs typeface="Times New Roman"/>
              </a:rPr>
              <a:t>and</a:t>
            </a:r>
            <a:r>
              <a:rPr sz="2000" spc="-65" dirty="0">
                <a:latin typeface="Times New Roman"/>
                <a:cs typeface="Times New Roman"/>
              </a:rPr>
              <a:t> </a:t>
            </a:r>
            <a:r>
              <a:rPr sz="2000" spc="-5" dirty="0">
                <a:latin typeface="Times New Roman"/>
                <a:cs typeface="Times New Roman"/>
              </a:rPr>
              <a:t>Project.</a:t>
            </a:r>
            <a:endParaRPr sz="2000" dirty="0">
              <a:latin typeface="Times New Roman"/>
              <a:cs typeface="Times New Roman"/>
            </a:endParaRPr>
          </a:p>
          <a:p>
            <a:pPr marL="256540" indent="-243840" algn="just">
              <a:lnSpc>
                <a:spcPct val="100000"/>
              </a:lnSpc>
              <a:spcBef>
                <a:spcPts val="720"/>
              </a:spcBef>
              <a:buSzPct val="95833"/>
              <a:buFont typeface="Wingdings"/>
              <a:buChar char=""/>
              <a:tabLst>
                <a:tab pos="256540" algn="l"/>
              </a:tabLst>
            </a:pPr>
            <a:r>
              <a:rPr sz="2000" spc="-5" dirty="0">
                <a:latin typeface="Times New Roman"/>
                <a:cs typeface="Times New Roman"/>
              </a:rPr>
              <a:t>Know</a:t>
            </a:r>
            <a:r>
              <a:rPr sz="2000" spc="5" dirty="0">
                <a:latin typeface="Times New Roman"/>
                <a:cs typeface="Times New Roman"/>
              </a:rPr>
              <a:t> </a:t>
            </a:r>
            <a:r>
              <a:rPr sz="2000" spc="-15" dirty="0">
                <a:latin typeface="Times New Roman"/>
                <a:cs typeface="Times New Roman"/>
              </a:rPr>
              <a:t>different</a:t>
            </a:r>
            <a:r>
              <a:rPr sz="2000" spc="20" dirty="0">
                <a:latin typeface="Times New Roman"/>
                <a:cs typeface="Times New Roman"/>
              </a:rPr>
              <a:t> </a:t>
            </a:r>
            <a:r>
              <a:rPr sz="2000" spc="-5" dirty="0">
                <a:latin typeface="Times New Roman"/>
                <a:cs typeface="Times New Roman"/>
              </a:rPr>
              <a:t>concepts</a:t>
            </a:r>
            <a:r>
              <a:rPr sz="2000" dirty="0">
                <a:latin typeface="Times New Roman"/>
                <a:cs typeface="Times New Roman"/>
              </a:rPr>
              <a:t> of</a:t>
            </a:r>
            <a:r>
              <a:rPr sz="2000" spc="15" dirty="0">
                <a:latin typeface="Times New Roman"/>
                <a:cs typeface="Times New Roman"/>
              </a:rPr>
              <a:t> </a:t>
            </a:r>
            <a:r>
              <a:rPr sz="2000" spc="-5" dirty="0">
                <a:latin typeface="Times New Roman"/>
                <a:cs typeface="Times New Roman"/>
              </a:rPr>
              <a:t>project</a:t>
            </a:r>
            <a:r>
              <a:rPr sz="2000" dirty="0">
                <a:latin typeface="Times New Roman"/>
                <a:cs typeface="Times New Roman"/>
              </a:rPr>
              <a:t> </a:t>
            </a:r>
            <a:r>
              <a:rPr sz="2000" spc="-5" dirty="0">
                <a:latin typeface="Times New Roman"/>
                <a:cs typeface="Times New Roman"/>
              </a:rPr>
              <a:t>management.</a:t>
            </a:r>
            <a:endParaRPr sz="2000" dirty="0">
              <a:latin typeface="Times New Roman"/>
              <a:cs typeface="Times New Roman"/>
            </a:endParaRPr>
          </a:p>
          <a:p>
            <a:pPr marL="256540" indent="-243840" algn="just">
              <a:lnSpc>
                <a:spcPct val="100000"/>
              </a:lnSpc>
              <a:spcBef>
                <a:spcPts val="700"/>
              </a:spcBef>
              <a:buSzPct val="95833"/>
              <a:buFont typeface="Wingdings"/>
              <a:buChar char=""/>
              <a:tabLst>
                <a:tab pos="256540" algn="l"/>
              </a:tabLst>
            </a:pPr>
            <a:r>
              <a:rPr sz="2000" dirty="0">
                <a:latin typeface="Times New Roman"/>
                <a:cs typeface="Times New Roman"/>
              </a:rPr>
              <a:t>Why</a:t>
            </a:r>
            <a:r>
              <a:rPr sz="2000" spc="-55" dirty="0">
                <a:latin typeface="Times New Roman"/>
                <a:cs typeface="Times New Roman"/>
              </a:rPr>
              <a:t> </a:t>
            </a:r>
            <a:r>
              <a:rPr sz="2000" spc="-5" dirty="0">
                <a:latin typeface="Times New Roman"/>
                <a:cs typeface="Times New Roman"/>
              </a:rPr>
              <a:t>project</a:t>
            </a:r>
            <a:r>
              <a:rPr sz="2000" spc="-20" dirty="0">
                <a:latin typeface="Times New Roman"/>
                <a:cs typeface="Times New Roman"/>
              </a:rPr>
              <a:t> </a:t>
            </a:r>
            <a:r>
              <a:rPr sz="2000" spc="-5" dirty="0">
                <a:latin typeface="Times New Roman"/>
                <a:cs typeface="Times New Roman"/>
              </a:rPr>
              <a:t>management.</a:t>
            </a:r>
            <a:endParaRPr sz="2000" dirty="0">
              <a:latin typeface="Times New Roman"/>
              <a:cs typeface="Times New Roman"/>
            </a:endParaRPr>
          </a:p>
          <a:p>
            <a:pPr marL="332740" indent="-320040" algn="just">
              <a:lnSpc>
                <a:spcPct val="100000"/>
              </a:lnSpc>
              <a:spcBef>
                <a:spcPts val="720"/>
              </a:spcBef>
              <a:buSzPct val="95833"/>
              <a:buFont typeface="Wingdings"/>
              <a:buChar char=""/>
              <a:tabLst>
                <a:tab pos="332740" algn="l"/>
              </a:tabLst>
            </a:pPr>
            <a:r>
              <a:rPr sz="2000" spc="-5" dirty="0">
                <a:latin typeface="Times New Roman"/>
                <a:cs typeface="Times New Roman"/>
              </a:rPr>
              <a:t>Know</a:t>
            </a:r>
            <a:r>
              <a:rPr sz="2000" spc="20" dirty="0">
                <a:latin typeface="Times New Roman"/>
                <a:cs typeface="Times New Roman"/>
              </a:rPr>
              <a:t> </a:t>
            </a:r>
            <a:r>
              <a:rPr sz="2000" spc="-5" dirty="0">
                <a:latin typeface="Times New Roman"/>
                <a:cs typeface="Times New Roman"/>
              </a:rPr>
              <a:t>about</a:t>
            </a:r>
            <a:r>
              <a:rPr sz="2000" spc="10" dirty="0">
                <a:latin typeface="Times New Roman"/>
                <a:cs typeface="Times New Roman"/>
              </a:rPr>
              <a:t> </a:t>
            </a:r>
            <a:r>
              <a:rPr sz="2000" spc="-5" dirty="0">
                <a:latin typeface="Times New Roman"/>
                <a:cs typeface="Times New Roman"/>
              </a:rPr>
              <a:t>Project</a:t>
            </a:r>
            <a:r>
              <a:rPr sz="2000" spc="-15" dirty="0">
                <a:latin typeface="Times New Roman"/>
                <a:cs typeface="Times New Roman"/>
              </a:rPr>
              <a:t> </a:t>
            </a:r>
            <a:r>
              <a:rPr sz="2000" spc="-10" dirty="0">
                <a:latin typeface="Times New Roman"/>
                <a:cs typeface="Times New Roman"/>
              </a:rPr>
              <a:t>Manager</a:t>
            </a:r>
            <a:r>
              <a:rPr sz="2000" spc="70" dirty="0">
                <a:latin typeface="Times New Roman"/>
                <a:cs typeface="Times New Roman"/>
              </a:rPr>
              <a:t> </a:t>
            </a:r>
            <a:r>
              <a:rPr sz="2000" spc="-5" dirty="0">
                <a:latin typeface="Times New Roman"/>
                <a:cs typeface="Times New Roman"/>
              </a:rPr>
              <a:t>and</a:t>
            </a:r>
            <a:r>
              <a:rPr sz="2000" spc="10" dirty="0">
                <a:latin typeface="Times New Roman"/>
                <a:cs typeface="Times New Roman"/>
              </a:rPr>
              <a:t> </a:t>
            </a:r>
            <a:r>
              <a:rPr sz="2000" spc="-5" dirty="0">
                <a:latin typeface="Times New Roman"/>
                <a:cs typeface="Times New Roman"/>
              </a:rPr>
              <a:t>his</a:t>
            </a:r>
            <a:r>
              <a:rPr sz="2000" spc="5" dirty="0">
                <a:latin typeface="Times New Roman"/>
                <a:cs typeface="Times New Roman"/>
              </a:rPr>
              <a:t> </a:t>
            </a:r>
            <a:r>
              <a:rPr sz="2000" spc="-5" dirty="0">
                <a:latin typeface="Times New Roman"/>
                <a:cs typeface="Times New Roman"/>
              </a:rPr>
              <a:t>responsibilities</a:t>
            </a:r>
            <a:r>
              <a:rPr sz="2000" spc="-40" dirty="0">
                <a:latin typeface="Times New Roman"/>
                <a:cs typeface="Times New Roman"/>
              </a:rPr>
              <a:t> </a:t>
            </a:r>
            <a:r>
              <a:rPr sz="2000" dirty="0">
                <a:latin typeface="Times New Roman"/>
                <a:cs typeface="Times New Roman"/>
              </a:rPr>
              <a:t>.</a:t>
            </a:r>
          </a:p>
          <a:p>
            <a:pPr marL="256540" indent="-243840" algn="just">
              <a:lnSpc>
                <a:spcPct val="100000"/>
              </a:lnSpc>
              <a:spcBef>
                <a:spcPts val="720"/>
              </a:spcBef>
              <a:buSzPct val="95833"/>
              <a:buFont typeface="Wingdings"/>
              <a:buChar char=""/>
              <a:tabLst>
                <a:tab pos="256540" algn="l"/>
              </a:tabLst>
            </a:pPr>
            <a:r>
              <a:rPr sz="2000" spc="-5" dirty="0">
                <a:latin typeface="Times New Roman"/>
                <a:cs typeface="Times New Roman"/>
              </a:rPr>
              <a:t>Understand</a:t>
            </a:r>
            <a:r>
              <a:rPr sz="2000" spc="20" dirty="0">
                <a:latin typeface="Times New Roman"/>
                <a:cs typeface="Times New Roman"/>
              </a:rPr>
              <a:t> </a:t>
            </a:r>
            <a:r>
              <a:rPr sz="2000" spc="-5" dirty="0">
                <a:latin typeface="Times New Roman"/>
                <a:cs typeface="Times New Roman"/>
              </a:rPr>
              <a:t>Selection</a:t>
            </a:r>
            <a:r>
              <a:rPr sz="2000" spc="-25" dirty="0">
                <a:latin typeface="Times New Roman"/>
                <a:cs typeface="Times New Roman"/>
              </a:rPr>
              <a:t> </a:t>
            </a:r>
            <a:r>
              <a:rPr sz="2000" dirty="0">
                <a:latin typeface="Times New Roman"/>
                <a:cs typeface="Times New Roman"/>
              </a:rPr>
              <a:t>of</a:t>
            </a:r>
            <a:r>
              <a:rPr sz="2000" spc="10" dirty="0">
                <a:latin typeface="Times New Roman"/>
                <a:cs typeface="Times New Roman"/>
              </a:rPr>
              <a:t> </a:t>
            </a:r>
            <a:r>
              <a:rPr sz="2000" dirty="0">
                <a:latin typeface="Times New Roman"/>
                <a:cs typeface="Times New Roman"/>
              </a:rPr>
              <a:t>a</a:t>
            </a:r>
            <a:r>
              <a:rPr sz="2000" spc="-10" dirty="0">
                <a:latin typeface="Times New Roman"/>
                <a:cs typeface="Times New Roman"/>
              </a:rPr>
              <a:t> </a:t>
            </a:r>
            <a:r>
              <a:rPr sz="2000" spc="-5" dirty="0">
                <a:latin typeface="Times New Roman"/>
                <a:cs typeface="Times New Roman"/>
              </a:rPr>
              <a:t>Project</a:t>
            </a:r>
            <a:r>
              <a:rPr sz="2000" dirty="0">
                <a:latin typeface="Times New Roman"/>
                <a:cs typeface="Times New Roman"/>
              </a:rPr>
              <a:t> </a:t>
            </a:r>
            <a:r>
              <a:rPr sz="2000" spc="-30" dirty="0">
                <a:latin typeface="Times New Roman"/>
                <a:cs typeface="Times New Roman"/>
              </a:rPr>
              <a:t>Manager.</a:t>
            </a:r>
            <a:endParaRPr sz="2000" dirty="0">
              <a:latin typeface="Times New Roman"/>
              <a:cs typeface="Times New Roman"/>
            </a:endParaRPr>
          </a:p>
          <a:p>
            <a:pPr marL="256540" indent="-243840" algn="just">
              <a:lnSpc>
                <a:spcPct val="100000"/>
              </a:lnSpc>
              <a:spcBef>
                <a:spcPts val="700"/>
              </a:spcBef>
              <a:buSzPct val="95833"/>
              <a:buFont typeface="Wingdings"/>
              <a:buChar char=""/>
              <a:tabLst>
                <a:tab pos="256540" algn="l"/>
              </a:tabLst>
            </a:pPr>
            <a:r>
              <a:rPr sz="2000" spc="-5" dirty="0">
                <a:latin typeface="Times New Roman"/>
                <a:cs typeface="Times New Roman"/>
              </a:rPr>
              <a:t>Know</a:t>
            </a:r>
            <a:r>
              <a:rPr sz="2000" spc="20" dirty="0">
                <a:latin typeface="Times New Roman"/>
                <a:cs typeface="Times New Roman"/>
              </a:rPr>
              <a:t> </a:t>
            </a:r>
            <a:r>
              <a:rPr sz="2000" spc="-5" dirty="0">
                <a:latin typeface="Times New Roman"/>
                <a:cs typeface="Times New Roman"/>
              </a:rPr>
              <a:t>about</a:t>
            </a:r>
            <a:r>
              <a:rPr sz="2000" spc="5" dirty="0">
                <a:latin typeface="Times New Roman"/>
                <a:cs typeface="Times New Roman"/>
              </a:rPr>
              <a:t> </a:t>
            </a:r>
            <a:r>
              <a:rPr sz="2000" spc="-5" dirty="0">
                <a:latin typeface="Times New Roman"/>
                <a:cs typeface="Times New Roman"/>
              </a:rPr>
              <a:t>Characteristics</a:t>
            </a:r>
            <a:r>
              <a:rPr sz="2000" spc="10" dirty="0">
                <a:latin typeface="Times New Roman"/>
                <a:cs typeface="Times New Roman"/>
              </a:rPr>
              <a:t> </a:t>
            </a:r>
            <a:r>
              <a:rPr sz="2000" dirty="0">
                <a:latin typeface="Times New Roman"/>
                <a:cs typeface="Times New Roman"/>
              </a:rPr>
              <a:t>of</a:t>
            </a:r>
            <a:r>
              <a:rPr sz="2000" spc="-10" dirty="0">
                <a:latin typeface="Times New Roman"/>
                <a:cs typeface="Times New Roman"/>
              </a:rPr>
              <a:t> </a:t>
            </a:r>
            <a:r>
              <a:rPr sz="2000" spc="-5" dirty="0">
                <a:latin typeface="Times New Roman"/>
                <a:cs typeface="Times New Roman"/>
              </a:rPr>
              <a:t>Project</a:t>
            </a:r>
            <a:r>
              <a:rPr sz="2000" spc="5" dirty="0">
                <a:latin typeface="Times New Roman"/>
                <a:cs typeface="Times New Roman"/>
              </a:rPr>
              <a:t> </a:t>
            </a:r>
            <a:r>
              <a:rPr sz="2000" spc="-10" dirty="0">
                <a:latin typeface="Times New Roman"/>
                <a:cs typeface="Times New Roman"/>
              </a:rPr>
              <a:t>Management</a:t>
            </a:r>
            <a:r>
              <a:rPr sz="2000" spc="10" dirty="0">
                <a:latin typeface="Times New Roman"/>
                <a:cs typeface="Times New Roman"/>
              </a:rPr>
              <a:t> </a:t>
            </a:r>
            <a:r>
              <a:rPr sz="2000" spc="-40" dirty="0">
                <a:latin typeface="Times New Roman"/>
                <a:cs typeface="Times New Roman"/>
              </a:rPr>
              <a:t>Team.</a:t>
            </a:r>
            <a:endParaRPr sz="2000" dirty="0">
              <a:latin typeface="Times New Roman"/>
              <a:cs typeface="Times New Roman"/>
            </a:endParaRPr>
          </a:p>
          <a:p>
            <a:pPr marL="256540" indent="-243840" algn="just">
              <a:lnSpc>
                <a:spcPct val="100000"/>
              </a:lnSpc>
              <a:spcBef>
                <a:spcPts val="720"/>
              </a:spcBef>
              <a:buSzPct val="95833"/>
              <a:buFont typeface="Wingdings"/>
              <a:buChar char=""/>
              <a:tabLst>
                <a:tab pos="256540" algn="l"/>
              </a:tabLst>
            </a:pPr>
            <a:r>
              <a:rPr sz="2000" spc="-5" dirty="0">
                <a:latin typeface="Times New Roman"/>
                <a:cs typeface="Times New Roman"/>
              </a:rPr>
              <a:t>Know</a:t>
            </a:r>
            <a:r>
              <a:rPr sz="2000" spc="15" dirty="0">
                <a:latin typeface="Times New Roman"/>
                <a:cs typeface="Times New Roman"/>
              </a:rPr>
              <a:t> </a:t>
            </a:r>
            <a:r>
              <a:rPr sz="2000" spc="-5" dirty="0">
                <a:latin typeface="Times New Roman"/>
                <a:cs typeface="Times New Roman"/>
              </a:rPr>
              <a:t>about</a:t>
            </a:r>
            <a:r>
              <a:rPr sz="2000" dirty="0">
                <a:latin typeface="Times New Roman"/>
                <a:cs typeface="Times New Roman"/>
              </a:rPr>
              <a:t> the</a:t>
            </a:r>
            <a:r>
              <a:rPr sz="2000" spc="-10" dirty="0">
                <a:latin typeface="Times New Roman"/>
                <a:cs typeface="Times New Roman"/>
              </a:rPr>
              <a:t> </a:t>
            </a:r>
            <a:r>
              <a:rPr sz="2000" spc="-5" dirty="0">
                <a:latin typeface="Times New Roman"/>
                <a:cs typeface="Times New Roman"/>
              </a:rPr>
              <a:t>phases</a:t>
            </a:r>
            <a:r>
              <a:rPr sz="2000" dirty="0">
                <a:latin typeface="Times New Roman"/>
                <a:cs typeface="Times New Roman"/>
              </a:rPr>
              <a:t> of</a:t>
            </a:r>
            <a:r>
              <a:rPr sz="2000" spc="15" dirty="0">
                <a:latin typeface="Times New Roman"/>
                <a:cs typeface="Times New Roman"/>
              </a:rPr>
              <a:t> </a:t>
            </a:r>
            <a:r>
              <a:rPr sz="2000" spc="-5" dirty="0">
                <a:latin typeface="Times New Roman"/>
                <a:cs typeface="Times New Roman"/>
              </a:rPr>
              <a:t>Project</a:t>
            </a:r>
            <a:r>
              <a:rPr sz="2000" spc="-25" dirty="0">
                <a:latin typeface="Times New Roman"/>
                <a:cs typeface="Times New Roman"/>
              </a:rPr>
              <a:t> </a:t>
            </a:r>
            <a:r>
              <a:rPr sz="2000" spc="-10" dirty="0">
                <a:latin typeface="Times New Roman"/>
                <a:cs typeface="Times New Roman"/>
              </a:rPr>
              <a:t>Management</a:t>
            </a:r>
            <a:r>
              <a:rPr sz="2000" spc="45" dirty="0">
                <a:latin typeface="Times New Roman"/>
                <a:cs typeface="Times New Roman"/>
              </a:rPr>
              <a:t> </a:t>
            </a:r>
            <a:r>
              <a:rPr sz="2000" dirty="0">
                <a:latin typeface="Times New Roman"/>
                <a:cs typeface="Times New Roman"/>
              </a:rPr>
              <a:t>.</a:t>
            </a:r>
          </a:p>
          <a:p>
            <a:pPr marL="256540" indent="-243840" algn="just">
              <a:lnSpc>
                <a:spcPct val="100000"/>
              </a:lnSpc>
              <a:spcBef>
                <a:spcPts val="725"/>
              </a:spcBef>
              <a:buSzPct val="95833"/>
              <a:buFont typeface="Wingdings"/>
              <a:buChar char=""/>
              <a:tabLst>
                <a:tab pos="256540" algn="l"/>
              </a:tabLst>
            </a:pPr>
            <a:r>
              <a:rPr sz="2000" spc="-5" dirty="0">
                <a:latin typeface="Times New Roman"/>
                <a:cs typeface="Times New Roman"/>
              </a:rPr>
              <a:t>Understand</a:t>
            </a:r>
            <a:r>
              <a:rPr sz="2000" spc="15" dirty="0">
                <a:latin typeface="Times New Roman"/>
                <a:cs typeface="Times New Roman"/>
              </a:rPr>
              <a:t> </a:t>
            </a:r>
            <a:r>
              <a:rPr sz="2000" spc="-5" dirty="0">
                <a:latin typeface="Times New Roman"/>
                <a:cs typeface="Times New Roman"/>
              </a:rPr>
              <a:t>Project Environment.</a:t>
            </a:r>
            <a:endParaRPr sz="2000" dirty="0">
              <a:latin typeface="Times New Roman"/>
              <a:cs typeface="Times New Roman"/>
            </a:endParaRPr>
          </a:p>
          <a:p>
            <a:pPr marL="256540" indent="-243840" algn="just">
              <a:lnSpc>
                <a:spcPct val="100000"/>
              </a:lnSpc>
              <a:spcBef>
                <a:spcPts val="645"/>
              </a:spcBef>
              <a:buSzPct val="95833"/>
              <a:buFont typeface="Wingdings"/>
              <a:buChar char=""/>
              <a:tabLst>
                <a:tab pos="256540" algn="l"/>
              </a:tabLst>
            </a:pPr>
            <a:r>
              <a:rPr sz="2000" dirty="0">
                <a:latin typeface="Times New Roman"/>
                <a:cs typeface="Times New Roman"/>
              </a:rPr>
              <a:t>The</a:t>
            </a:r>
            <a:r>
              <a:rPr sz="2000" spc="-20" dirty="0">
                <a:latin typeface="Times New Roman"/>
                <a:cs typeface="Times New Roman"/>
              </a:rPr>
              <a:t> </a:t>
            </a:r>
            <a:r>
              <a:rPr sz="2000" spc="-5" dirty="0">
                <a:latin typeface="Times New Roman"/>
                <a:cs typeface="Times New Roman"/>
              </a:rPr>
              <a:t>7S</a:t>
            </a:r>
            <a:r>
              <a:rPr sz="2000" dirty="0">
                <a:latin typeface="Times New Roman"/>
                <a:cs typeface="Times New Roman"/>
              </a:rPr>
              <a:t> of</a:t>
            </a:r>
            <a:r>
              <a:rPr sz="2000" spc="-15" dirty="0">
                <a:latin typeface="Times New Roman"/>
                <a:cs typeface="Times New Roman"/>
              </a:rPr>
              <a:t> </a:t>
            </a:r>
            <a:r>
              <a:rPr sz="2000" spc="-5" dirty="0">
                <a:latin typeface="Times New Roman"/>
                <a:cs typeface="Times New Roman"/>
              </a:rPr>
              <a:t>Project </a:t>
            </a:r>
            <a:r>
              <a:rPr sz="2000" spc="-10" dirty="0">
                <a:latin typeface="Times New Roman"/>
                <a:cs typeface="Times New Roman"/>
              </a:rPr>
              <a:t>Management</a:t>
            </a:r>
            <a:r>
              <a:rPr sz="2000" spc="15" dirty="0">
                <a:latin typeface="Times New Roman"/>
                <a:cs typeface="Times New Roman"/>
              </a:rPr>
              <a:t> </a:t>
            </a:r>
            <a:r>
              <a:rPr sz="2000" dirty="0">
                <a:latin typeface="Times New Roman"/>
                <a:cs typeface="Times New Roman"/>
              </a:rPr>
              <a:t>.</a:t>
            </a:r>
          </a:p>
        </p:txBody>
      </p:sp>
      <p:pic>
        <p:nvPicPr>
          <p:cNvPr id="4" name="Graphic 21">
            <a:extLst>
              <a:ext uri="{FF2B5EF4-FFF2-40B4-BE49-F238E27FC236}">
                <a16:creationId xmlns:a16="http://schemas.microsoft.com/office/drawing/2014/main" id="{1BC7E4F7-3983-2BD8-135E-C36558F8B5C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
        <p:nvSpPr>
          <p:cNvPr id="5" name="object 2">
            <a:extLst>
              <a:ext uri="{FF2B5EF4-FFF2-40B4-BE49-F238E27FC236}">
                <a16:creationId xmlns:a16="http://schemas.microsoft.com/office/drawing/2014/main" id="{C800E5EB-78BC-EBB4-F464-D6A80AE8C647}"/>
              </a:ext>
            </a:extLst>
          </p:cNvPr>
          <p:cNvSpPr txBox="1">
            <a:spLocks/>
          </p:cNvSpPr>
          <p:nvPr/>
        </p:nvSpPr>
        <p:spPr>
          <a:xfrm>
            <a:off x="10455964" y="1000524"/>
            <a:ext cx="1344089" cy="1603644"/>
          </a:xfrm>
          <a:prstGeom prst="rect">
            <a:avLst/>
          </a:prstGeom>
        </p:spPr>
        <p:txBody>
          <a:bodyPr vert="horz" wrap="square" lIns="0" tIns="13335" rIns="0" bIns="0" rtlCol="0">
            <a:spAutoFit/>
          </a:bodyPr>
          <a:lstStyle>
            <a:lvl1pPr>
              <a:defRPr sz="6000" b="0" i="0">
                <a:solidFill>
                  <a:schemeClr val="bg1"/>
                </a:solidFill>
                <a:latin typeface="Calibri Light"/>
                <a:ea typeface="+mj-ea"/>
                <a:cs typeface="Calibri Light"/>
              </a:defRPr>
            </a:lvl1pPr>
          </a:lstStyle>
          <a:p>
            <a:pPr marL="12700" algn="r">
              <a:spcBef>
                <a:spcPts val="105"/>
              </a:spcBef>
            </a:pPr>
            <a:r>
              <a:rPr lang="ar-EG" sz="2000" b="1" kern="0" dirty="0">
                <a:solidFill>
                  <a:srgbClr val="527189"/>
                </a:solidFill>
                <a:latin typeface="Times New Roman"/>
                <a:cs typeface="Times New Roman"/>
              </a:rPr>
              <a:t>أهداف التعلم</a:t>
            </a:r>
          </a:p>
          <a:p>
            <a:pPr marL="12700" algn="r">
              <a:spcBef>
                <a:spcPts val="105"/>
              </a:spcBef>
            </a:pPr>
            <a:endParaRPr lang="ar-EG" sz="2000" b="1" kern="0" dirty="0">
              <a:solidFill>
                <a:srgbClr val="527189"/>
              </a:solidFill>
              <a:latin typeface="Times New Roman"/>
              <a:cs typeface="Times New Roman"/>
            </a:endParaRPr>
          </a:p>
          <a:p>
            <a:pPr marL="12700" algn="r">
              <a:spcBef>
                <a:spcPts val="105"/>
              </a:spcBef>
            </a:pPr>
            <a:endParaRPr lang="ar-EG" sz="2000" b="1" kern="0" dirty="0">
              <a:solidFill>
                <a:srgbClr val="527189"/>
              </a:solidFill>
              <a:latin typeface="Times New Roman"/>
              <a:cs typeface="Times New Roman"/>
            </a:endParaRPr>
          </a:p>
          <a:p>
            <a:pPr marL="12700" algn="r">
              <a:spcBef>
                <a:spcPts val="105"/>
              </a:spcBef>
            </a:pPr>
            <a:endParaRPr lang="ar-EG" sz="2000" b="1" kern="0" dirty="0">
              <a:solidFill>
                <a:srgbClr val="527189"/>
              </a:solidFill>
              <a:latin typeface="Times New Roman"/>
              <a:cs typeface="Times New Roman"/>
            </a:endParaRPr>
          </a:p>
          <a:p>
            <a:pPr marL="12700" algn="r">
              <a:spcBef>
                <a:spcPts val="105"/>
              </a:spcBef>
            </a:pPr>
            <a:endParaRPr lang="en-US" sz="2000" kern="0" dirty="0">
              <a:latin typeface="Times New Roman"/>
              <a:cs typeface="Times New Roman"/>
            </a:endParaRPr>
          </a:p>
        </p:txBody>
      </p:sp>
    </p:spTree>
    <p:extLst>
      <p:ext uri="{BB962C8B-B14F-4D97-AF65-F5344CB8AC3E}">
        <p14:creationId xmlns:p14="http://schemas.microsoft.com/office/powerpoint/2010/main" val="36831948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0" y="0"/>
            <a:ext cx="12192000" cy="68580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just" rtl="1"/>
            <a:r>
              <a:rPr lang="ar-EG" sz="2200" dirty="0">
                <a:solidFill>
                  <a:schemeClr val="tx2"/>
                </a:solidFill>
              </a:rPr>
              <a:t>المشروع هو مجموعة من الأنشطة الفريدة والمترابطة التي تُخطط</a:t>
            </a:r>
          </a:p>
          <a:p>
            <a:pPr algn="just" rtl="1"/>
            <a:r>
              <a:rPr lang="ar-EG" sz="2200" dirty="0">
                <a:solidFill>
                  <a:schemeClr val="tx2"/>
                </a:solidFill>
              </a:rPr>
              <a:t> وتُنفذ في تسلسل معين لخلق منتج أو خدمة فريدة، وذلك ضمن إطار</a:t>
            </a:r>
          </a:p>
          <a:p>
            <a:pPr algn="just" rtl="1"/>
            <a:r>
              <a:rPr lang="ar-EG" sz="2200" dirty="0">
                <a:solidFill>
                  <a:schemeClr val="tx2"/>
                </a:solidFill>
              </a:rPr>
              <a:t> زمني محدد وميزانية ومواصفات العميل.</a:t>
            </a:r>
          </a:p>
          <a:p>
            <a:pPr algn="just" rtl="1"/>
            <a:endParaRPr lang="ar-EG" sz="2200" dirty="0">
              <a:solidFill>
                <a:schemeClr val="tx2"/>
              </a:solidFill>
            </a:endParaRPr>
          </a:p>
          <a:p>
            <a:pPr algn="just" rtl="1"/>
            <a:r>
              <a:rPr lang="ar-EG" sz="2200" dirty="0">
                <a:solidFill>
                  <a:schemeClr val="tx2"/>
                </a:solidFill>
              </a:rPr>
              <a:t>المشروع هو مسعى مؤقت يُتخذ لإنشاء منتج أو خدمة أو نتيجة</a:t>
            </a:r>
          </a:p>
          <a:p>
            <a:pPr algn="just" rtl="1"/>
            <a:r>
              <a:rPr lang="ar-EG" sz="2200" dirty="0">
                <a:solidFill>
                  <a:schemeClr val="tx2"/>
                </a:solidFill>
              </a:rPr>
              <a:t> فريدة.</a:t>
            </a:r>
          </a:p>
          <a:p>
            <a:pPr algn="just" rtl="1"/>
            <a:endParaRPr lang="ar-EG" sz="2000" dirty="0">
              <a:solidFill>
                <a:schemeClr val="tx2"/>
              </a:solidFill>
            </a:endParaRPr>
          </a:p>
        </p:txBody>
      </p:sp>
      <p:sp>
        <p:nvSpPr>
          <p:cNvPr id="4" name="object 2">
            <a:extLst>
              <a:ext uri="{FF2B5EF4-FFF2-40B4-BE49-F238E27FC236}">
                <a16:creationId xmlns:a16="http://schemas.microsoft.com/office/drawing/2014/main" id="{A446C21E-AA05-A2CE-69FB-31950744CD65}"/>
              </a:ext>
            </a:extLst>
          </p:cNvPr>
          <p:cNvSpPr txBox="1">
            <a:spLocks/>
          </p:cNvSpPr>
          <p:nvPr/>
        </p:nvSpPr>
        <p:spPr>
          <a:xfrm>
            <a:off x="362624" y="871243"/>
            <a:ext cx="3455812" cy="352661"/>
          </a:xfrm>
          <a:prstGeom prst="rect">
            <a:avLst/>
          </a:prstGeom>
        </p:spPr>
        <p:txBody>
          <a:bodyPr vert="horz" wrap="square" lIns="0" tIns="13970"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10"/>
              </a:spcBef>
            </a:pPr>
            <a:r>
              <a:rPr lang="en-US" sz="2200" b="1" spc="5" dirty="0">
                <a:latin typeface="Times New Roman"/>
                <a:cs typeface="Times New Roman"/>
              </a:rPr>
              <a:t>What</a:t>
            </a:r>
            <a:r>
              <a:rPr lang="en-US" sz="2200" b="1" spc="-50" dirty="0">
                <a:latin typeface="Times New Roman"/>
                <a:cs typeface="Times New Roman"/>
              </a:rPr>
              <a:t> </a:t>
            </a:r>
            <a:r>
              <a:rPr lang="en-US" sz="2200" b="1" dirty="0">
                <a:latin typeface="Times New Roman"/>
                <a:cs typeface="Times New Roman"/>
              </a:rPr>
              <a:t>is</a:t>
            </a:r>
            <a:r>
              <a:rPr lang="en-US" sz="2200" b="1" spc="-20" dirty="0">
                <a:latin typeface="Times New Roman"/>
                <a:cs typeface="Times New Roman"/>
              </a:rPr>
              <a:t> </a:t>
            </a:r>
            <a:r>
              <a:rPr lang="en-US" sz="2200" b="1" spc="5" dirty="0">
                <a:latin typeface="Times New Roman"/>
                <a:cs typeface="Times New Roman"/>
              </a:rPr>
              <a:t>a</a:t>
            </a:r>
            <a:r>
              <a:rPr lang="en-US" sz="2200" b="1" spc="-25" dirty="0">
                <a:latin typeface="Times New Roman"/>
                <a:cs typeface="Times New Roman"/>
              </a:rPr>
              <a:t> </a:t>
            </a:r>
            <a:r>
              <a:rPr lang="en-US" sz="2200" b="1" spc="-5" dirty="0">
                <a:latin typeface="Times New Roman"/>
                <a:cs typeface="Times New Roman"/>
              </a:rPr>
              <a:t>project?</a:t>
            </a:r>
            <a:endParaRPr lang="en-US" sz="2200" dirty="0">
              <a:latin typeface="Times New Roman"/>
              <a:cs typeface="Times New Roman"/>
            </a:endParaRPr>
          </a:p>
        </p:txBody>
      </p:sp>
      <p:sp>
        <p:nvSpPr>
          <p:cNvPr id="5" name="object 3">
            <a:extLst>
              <a:ext uri="{FF2B5EF4-FFF2-40B4-BE49-F238E27FC236}">
                <a16:creationId xmlns:a16="http://schemas.microsoft.com/office/drawing/2014/main" id="{94AB0251-E70D-DA27-05D2-4CD0A3087D2E}"/>
              </a:ext>
            </a:extLst>
          </p:cNvPr>
          <p:cNvSpPr txBox="1"/>
          <p:nvPr/>
        </p:nvSpPr>
        <p:spPr>
          <a:xfrm>
            <a:off x="243493" y="1471852"/>
            <a:ext cx="5719986" cy="2510944"/>
          </a:xfrm>
          <a:prstGeom prst="rect">
            <a:avLst/>
          </a:prstGeom>
        </p:spPr>
        <p:txBody>
          <a:bodyPr vert="horz" wrap="square" lIns="0" tIns="12700" rIns="0" bIns="0" rtlCol="0">
            <a:spAutoFit/>
          </a:bodyPr>
          <a:lstStyle/>
          <a:p>
            <a:pPr marL="241300" marR="5080" indent="-228600" algn="just">
              <a:lnSpc>
                <a:spcPct val="100000"/>
              </a:lnSpc>
              <a:spcBef>
                <a:spcPts val="100"/>
              </a:spcBef>
              <a:buFont typeface="Arial MT"/>
              <a:buChar char="•"/>
              <a:tabLst>
                <a:tab pos="241300" algn="l"/>
              </a:tabLst>
            </a:pPr>
            <a:r>
              <a:rPr lang="en-US" sz="2200" dirty="0">
                <a:latin typeface="Times New Roman"/>
                <a:cs typeface="Times New Roman"/>
              </a:rPr>
              <a:t>A </a:t>
            </a:r>
            <a:r>
              <a:rPr lang="en-US" sz="2200" spc="-5" dirty="0">
                <a:latin typeface="Times New Roman"/>
                <a:cs typeface="Times New Roman"/>
              </a:rPr>
              <a:t>project </a:t>
            </a:r>
            <a:r>
              <a:rPr lang="en-US" sz="2200" dirty="0">
                <a:latin typeface="Times New Roman"/>
                <a:cs typeface="Times New Roman"/>
              </a:rPr>
              <a:t>is a </a:t>
            </a:r>
            <a:r>
              <a:rPr lang="en-US" sz="2200" spc="-10" dirty="0">
                <a:latin typeface="Times New Roman"/>
                <a:cs typeface="Times New Roman"/>
              </a:rPr>
              <a:t>group </a:t>
            </a:r>
            <a:r>
              <a:rPr lang="en-US" sz="2200" spc="10" dirty="0">
                <a:latin typeface="Times New Roman"/>
                <a:cs typeface="Times New Roman"/>
              </a:rPr>
              <a:t>of </a:t>
            </a:r>
            <a:r>
              <a:rPr lang="en-US" sz="2200" spc="-5" dirty="0">
                <a:latin typeface="Times New Roman"/>
                <a:cs typeface="Times New Roman"/>
              </a:rPr>
              <a:t>unique, interrelated </a:t>
            </a:r>
            <a:r>
              <a:rPr lang="en-US" sz="2200" dirty="0">
                <a:latin typeface="Times New Roman"/>
                <a:cs typeface="Times New Roman"/>
              </a:rPr>
              <a:t>activities </a:t>
            </a:r>
            <a:r>
              <a:rPr lang="en-US" sz="2200" spc="-5" dirty="0">
                <a:latin typeface="Times New Roman"/>
                <a:cs typeface="Times New Roman"/>
              </a:rPr>
              <a:t>that </a:t>
            </a:r>
            <a:r>
              <a:rPr lang="en-US" sz="2200" spc="-10" dirty="0">
                <a:latin typeface="Times New Roman"/>
                <a:cs typeface="Times New Roman"/>
              </a:rPr>
              <a:t>are </a:t>
            </a:r>
            <a:r>
              <a:rPr lang="en-US" sz="2200" spc="-5" dirty="0">
                <a:latin typeface="Times New Roman"/>
                <a:cs typeface="Times New Roman"/>
              </a:rPr>
              <a:t>planned </a:t>
            </a:r>
            <a:r>
              <a:rPr lang="en-US" sz="2200" dirty="0">
                <a:latin typeface="Times New Roman"/>
                <a:cs typeface="Times New Roman"/>
              </a:rPr>
              <a:t>and </a:t>
            </a:r>
            <a:r>
              <a:rPr lang="en-US" sz="2200" spc="-5" dirty="0">
                <a:latin typeface="Times New Roman"/>
                <a:cs typeface="Times New Roman"/>
              </a:rPr>
              <a:t>executed </a:t>
            </a:r>
            <a:r>
              <a:rPr lang="en-US" sz="2200" dirty="0">
                <a:latin typeface="Times New Roman"/>
                <a:cs typeface="Times New Roman"/>
              </a:rPr>
              <a:t>in </a:t>
            </a:r>
            <a:r>
              <a:rPr lang="en-US" sz="2200" spc="-5" dirty="0">
                <a:latin typeface="Times New Roman"/>
                <a:cs typeface="Times New Roman"/>
              </a:rPr>
              <a:t>certain </a:t>
            </a:r>
            <a:r>
              <a:rPr lang="en-US" sz="2200" dirty="0">
                <a:latin typeface="Times New Roman"/>
                <a:cs typeface="Times New Roman"/>
              </a:rPr>
              <a:t> </a:t>
            </a:r>
            <a:r>
              <a:rPr lang="en-US" sz="2200" spc="-5" dirty="0">
                <a:latin typeface="Times New Roman"/>
                <a:cs typeface="Times New Roman"/>
              </a:rPr>
              <a:t>sequence </a:t>
            </a:r>
            <a:r>
              <a:rPr lang="en-US" sz="2200" dirty="0">
                <a:latin typeface="Times New Roman"/>
                <a:cs typeface="Times New Roman"/>
              </a:rPr>
              <a:t>to </a:t>
            </a:r>
            <a:r>
              <a:rPr lang="en-US" sz="2200" spc="-5" dirty="0">
                <a:latin typeface="Times New Roman"/>
                <a:cs typeface="Times New Roman"/>
              </a:rPr>
              <a:t>create </a:t>
            </a:r>
            <a:r>
              <a:rPr lang="en-US" sz="2200" dirty="0">
                <a:latin typeface="Times New Roman"/>
                <a:cs typeface="Times New Roman"/>
              </a:rPr>
              <a:t>a unique </a:t>
            </a:r>
            <a:r>
              <a:rPr lang="en-US" sz="2200" spc="-5" dirty="0">
                <a:latin typeface="Times New Roman"/>
                <a:cs typeface="Times New Roman"/>
              </a:rPr>
              <a:t>product </a:t>
            </a:r>
            <a:r>
              <a:rPr lang="en-US" sz="2200" dirty="0">
                <a:latin typeface="Times New Roman"/>
                <a:cs typeface="Times New Roman"/>
              </a:rPr>
              <a:t>or </a:t>
            </a:r>
            <a:r>
              <a:rPr lang="en-US" sz="2200" spc="-5" dirty="0">
                <a:latin typeface="Times New Roman"/>
                <a:cs typeface="Times New Roman"/>
              </a:rPr>
              <a:t>service, </a:t>
            </a:r>
            <a:r>
              <a:rPr lang="en-US" sz="2200" dirty="0">
                <a:latin typeface="Times New Roman"/>
                <a:cs typeface="Times New Roman"/>
              </a:rPr>
              <a:t>within a </a:t>
            </a:r>
            <a:r>
              <a:rPr lang="en-US" sz="2200" spc="-5" dirty="0">
                <a:latin typeface="Times New Roman"/>
                <a:cs typeface="Times New Roman"/>
              </a:rPr>
              <a:t>specific </a:t>
            </a:r>
            <a:r>
              <a:rPr lang="en-US" sz="2200" dirty="0">
                <a:latin typeface="Times New Roman"/>
                <a:cs typeface="Times New Roman"/>
              </a:rPr>
              <a:t>time </a:t>
            </a:r>
            <a:r>
              <a:rPr lang="en-US" sz="2200" spc="-5" dirty="0">
                <a:latin typeface="Times New Roman"/>
                <a:cs typeface="Times New Roman"/>
              </a:rPr>
              <a:t>frame, budget and </a:t>
            </a:r>
            <a:r>
              <a:rPr lang="en-US" sz="2200" spc="5" dirty="0">
                <a:latin typeface="Times New Roman"/>
                <a:cs typeface="Times New Roman"/>
              </a:rPr>
              <a:t>the </a:t>
            </a:r>
            <a:r>
              <a:rPr lang="en-US" sz="2200" spc="10" dirty="0">
                <a:latin typeface="Times New Roman"/>
                <a:cs typeface="Times New Roman"/>
              </a:rPr>
              <a:t> </a:t>
            </a:r>
            <a:r>
              <a:rPr lang="en-US" sz="2200" spc="-20" dirty="0">
                <a:latin typeface="Times New Roman"/>
                <a:cs typeface="Times New Roman"/>
              </a:rPr>
              <a:t>client’s</a:t>
            </a:r>
            <a:r>
              <a:rPr lang="en-US" sz="2200" spc="-5" dirty="0">
                <a:latin typeface="Times New Roman"/>
                <a:cs typeface="Times New Roman"/>
              </a:rPr>
              <a:t> specifications.</a:t>
            </a:r>
            <a:endParaRPr lang="en-US" sz="2200" dirty="0">
              <a:latin typeface="Times New Roman"/>
              <a:cs typeface="Times New Roman"/>
            </a:endParaRPr>
          </a:p>
          <a:p>
            <a:pPr marL="241300" indent="-228600" algn="just">
              <a:lnSpc>
                <a:spcPct val="100000"/>
              </a:lnSpc>
              <a:spcBef>
                <a:spcPts val="990"/>
              </a:spcBef>
              <a:buFont typeface="Arial MT"/>
              <a:buChar char="•"/>
              <a:tabLst>
                <a:tab pos="241300" algn="l"/>
              </a:tabLst>
            </a:pPr>
            <a:r>
              <a:rPr lang="en-US" sz="2200" spc="-5" dirty="0">
                <a:latin typeface="Times New Roman"/>
                <a:cs typeface="Times New Roman"/>
              </a:rPr>
              <a:t>A</a:t>
            </a:r>
            <a:r>
              <a:rPr lang="en-US" sz="2200" spc="-125" dirty="0">
                <a:latin typeface="Times New Roman"/>
                <a:cs typeface="Times New Roman"/>
              </a:rPr>
              <a:t> </a:t>
            </a:r>
            <a:r>
              <a:rPr lang="en-US" sz="2200" spc="-5" dirty="0">
                <a:latin typeface="Times New Roman"/>
                <a:cs typeface="Times New Roman"/>
              </a:rPr>
              <a:t>project</a:t>
            </a:r>
            <a:r>
              <a:rPr lang="en-US" sz="2200" spc="10" dirty="0">
                <a:latin typeface="Times New Roman"/>
                <a:cs typeface="Times New Roman"/>
              </a:rPr>
              <a:t> </a:t>
            </a:r>
            <a:r>
              <a:rPr lang="en-US" sz="2200" dirty="0">
                <a:latin typeface="Times New Roman"/>
                <a:cs typeface="Times New Roman"/>
              </a:rPr>
              <a:t>is a</a:t>
            </a:r>
            <a:r>
              <a:rPr lang="en-US" sz="2200" spc="-5" dirty="0">
                <a:latin typeface="Times New Roman"/>
                <a:cs typeface="Times New Roman"/>
              </a:rPr>
              <a:t> temporary endeavor</a:t>
            </a:r>
            <a:r>
              <a:rPr lang="en-US" sz="2200" spc="20" dirty="0">
                <a:latin typeface="Times New Roman"/>
                <a:cs typeface="Times New Roman"/>
              </a:rPr>
              <a:t> </a:t>
            </a:r>
            <a:r>
              <a:rPr lang="en-US" sz="2200" spc="-5" dirty="0">
                <a:latin typeface="Times New Roman"/>
                <a:cs typeface="Times New Roman"/>
              </a:rPr>
              <a:t>undertaken</a:t>
            </a:r>
            <a:r>
              <a:rPr lang="en-US" sz="2200" spc="30" dirty="0">
                <a:latin typeface="Times New Roman"/>
                <a:cs typeface="Times New Roman"/>
              </a:rPr>
              <a:t> </a:t>
            </a:r>
            <a:r>
              <a:rPr lang="en-US" sz="2200" dirty="0">
                <a:latin typeface="Times New Roman"/>
                <a:cs typeface="Times New Roman"/>
              </a:rPr>
              <a:t>to</a:t>
            </a:r>
            <a:r>
              <a:rPr lang="en-US" sz="2200" spc="5" dirty="0">
                <a:latin typeface="Times New Roman"/>
                <a:cs typeface="Times New Roman"/>
              </a:rPr>
              <a:t> </a:t>
            </a:r>
            <a:r>
              <a:rPr lang="en-US" sz="2200" spc="-10" dirty="0">
                <a:latin typeface="Times New Roman"/>
                <a:cs typeface="Times New Roman"/>
              </a:rPr>
              <a:t>create</a:t>
            </a:r>
            <a:r>
              <a:rPr lang="en-US" sz="2200" spc="20" dirty="0">
                <a:latin typeface="Times New Roman"/>
                <a:cs typeface="Times New Roman"/>
              </a:rPr>
              <a:t> </a:t>
            </a:r>
            <a:r>
              <a:rPr lang="en-US" sz="2200" dirty="0">
                <a:latin typeface="Times New Roman"/>
                <a:cs typeface="Times New Roman"/>
              </a:rPr>
              <a:t>a</a:t>
            </a:r>
            <a:r>
              <a:rPr lang="en-US" sz="2200" spc="-5" dirty="0">
                <a:latin typeface="Times New Roman"/>
                <a:cs typeface="Times New Roman"/>
              </a:rPr>
              <a:t> </a:t>
            </a:r>
            <a:r>
              <a:rPr lang="en-US" sz="2200" dirty="0">
                <a:latin typeface="Times New Roman"/>
                <a:cs typeface="Times New Roman"/>
              </a:rPr>
              <a:t>unique</a:t>
            </a:r>
            <a:r>
              <a:rPr lang="en-US" sz="2200" spc="-5" dirty="0">
                <a:latin typeface="Times New Roman"/>
                <a:cs typeface="Times New Roman"/>
              </a:rPr>
              <a:t> product,</a:t>
            </a:r>
            <a:r>
              <a:rPr lang="en-US" sz="2200" spc="10" dirty="0">
                <a:latin typeface="Times New Roman"/>
                <a:cs typeface="Times New Roman"/>
              </a:rPr>
              <a:t> </a:t>
            </a:r>
            <a:r>
              <a:rPr lang="en-US" sz="2200" spc="-5" dirty="0">
                <a:latin typeface="Times New Roman"/>
                <a:cs typeface="Times New Roman"/>
              </a:rPr>
              <a:t>service</a:t>
            </a:r>
            <a:r>
              <a:rPr lang="en-US" sz="2200" spc="20" dirty="0">
                <a:latin typeface="Times New Roman"/>
                <a:cs typeface="Times New Roman"/>
              </a:rPr>
              <a:t> </a:t>
            </a:r>
            <a:r>
              <a:rPr lang="en-US" sz="2200" dirty="0">
                <a:latin typeface="Times New Roman"/>
                <a:cs typeface="Times New Roman"/>
              </a:rPr>
              <a:t>or</a:t>
            </a:r>
            <a:r>
              <a:rPr lang="en-US" sz="2200" spc="-5" dirty="0">
                <a:latin typeface="Times New Roman"/>
                <a:cs typeface="Times New Roman"/>
              </a:rPr>
              <a:t> result.</a:t>
            </a:r>
            <a:endParaRPr lang="en-US" sz="2200" dirty="0">
              <a:latin typeface="Times New Roman"/>
              <a:cs typeface="Times New Roman"/>
            </a:endParaRPr>
          </a:p>
        </p:txBody>
      </p:sp>
      <p:pic>
        <p:nvPicPr>
          <p:cNvPr id="2" name="Graphic 21">
            <a:extLst>
              <a:ext uri="{FF2B5EF4-FFF2-40B4-BE49-F238E27FC236}">
                <a16:creationId xmlns:a16="http://schemas.microsoft.com/office/drawing/2014/main" id="{5CE4AC85-2E5E-BF65-877D-3F016844BE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
        <p:nvSpPr>
          <p:cNvPr id="3" name="object 2">
            <a:extLst>
              <a:ext uri="{FF2B5EF4-FFF2-40B4-BE49-F238E27FC236}">
                <a16:creationId xmlns:a16="http://schemas.microsoft.com/office/drawing/2014/main" id="{33AADD3F-7324-719D-BFF1-5C3369CF60C5}"/>
              </a:ext>
            </a:extLst>
          </p:cNvPr>
          <p:cNvSpPr txBox="1">
            <a:spLocks/>
          </p:cNvSpPr>
          <p:nvPr/>
        </p:nvSpPr>
        <p:spPr>
          <a:xfrm>
            <a:off x="8611827" y="1149969"/>
            <a:ext cx="3455812" cy="352661"/>
          </a:xfrm>
          <a:prstGeom prst="rect">
            <a:avLst/>
          </a:prstGeom>
        </p:spPr>
        <p:txBody>
          <a:bodyPr vert="horz" wrap="square" lIns="0" tIns="13970"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gn="r">
              <a:lnSpc>
                <a:spcPct val="100000"/>
              </a:lnSpc>
              <a:spcBef>
                <a:spcPts val="110"/>
              </a:spcBef>
            </a:pPr>
            <a:r>
              <a:rPr lang="ar-EG" sz="2200" b="1" spc="5" dirty="0">
                <a:solidFill>
                  <a:srgbClr val="527189"/>
                </a:solidFill>
                <a:latin typeface="Times New Roman"/>
                <a:cs typeface="Times New Roman"/>
              </a:rPr>
              <a:t>ما هو المشروع؟</a:t>
            </a:r>
            <a:endParaRPr lang="en-US" sz="2200" dirty="0">
              <a:latin typeface="Times New Roman"/>
              <a:cs typeface="Times New Roman"/>
            </a:endParaRPr>
          </a:p>
        </p:txBody>
      </p:sp>
    </p:spTree>
    <p:extLst>
      <p:ext uri="{BB962C8B-B14F-4D97-AF65-F5344CB8AC3E}">
        <p14:creationId xmlns:p14="http://schemas.microsoft.com/office/powerpoint/2010/main" val="11774711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0" y="0"/>
            <a:ext cx="12192000" cy="68580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just" rtl="1"/>
            <a:r>
              <a:rPr lang="ar-EG" sz="2200" dirty="0">
                <a:solidFill>
                  <a:schemeClr val="tx2"/>
                </a:solidFill>
              </a:rPr>
              <a:t>**المؤقت يعني**: المشروع هو حدث لمرة واحدة وليس </a:t>
            </a:r>
          </a:p>
          <a:p>
            <a:pPr algn="just" rtl="1"/>
            <a:r>
              <a:rPr lang="ar-EG" sz="2200" dirty="0">
                <a:solidFill>
                  <a:schemeClr val="tx2"/>
                </a:solidFill>
              </a:rPr>
              <a:t>عملية مستمرة.</a:t>
            </a:r>
          </a:p>
          <a:p>
            <a:pPr algn="just" rtl="1"/>
            <a:r>
              <a:rPr lang="ar-EG" sz="2200" dirty="0">
                <a:solidFill>
                  <a:schemeClr val="tx2"/>
                </a:solidFill>
              </a:rPr>
              <a:t> له بداية محددة ونهاية محددة.</a:t>
            </a:r>
          </a:p>
          <a:p>
            <a:pPr algn="just" rtl="1"/>
            <a:r>
              <a:rPr lang="ar-EG" sz="2200" dirty="0">
                <a:solidFill>
                  <a:schemeClr val="tx2"/>
                </a:solidFill>
              </a:rPr>
              <a:t>تُعتبر النهاية قد تم الوصول إليها عندما:</a:t>
            </a:r>
          </a:p>
          <a:p>
            <a:pPr algn="just" rtl="1"/>
            <a:endParaRPr lang="ar-EG" sz="2200" dirty="0">
              <a:solidFill>
                <a:schemeClr val="tx2"/>
              </a:solidFill>
            </a:endParaRPr>
          </a:p>
          <a:p>
            <a:pPr algn="just" rtl="1"/>
            <a:r>
              <a:rPr lang="ar-EG" sz="2200" dirty="0">
                <a:solidFill>
                  <a:schemeClr val="tx2"/>
                </a:solidFill>
              </a:rPr>
              <a:t>- تم تحقيق أهداف المشروع.</a:t>
            </a:r>
          </a:p>
          <a:p>
            <a:pPr marL="342900" indent="-342900" algn="just" rtl="1">
              <a:buFontTx/>
              <a:buChar char="-"/>
            </a:pPr>
            <a:r>
              <a:rPr lang="ar-EG" sz="2200" dirty="0">
                <a:solidFill>
                  <a:schemeClr val="tx2"/>
                </a:solidFill>
              </a:rPr>
              <a:t>عندما يصبح واضحًا أن أهداف المشروع لن تتحقق أو لا يمكن</a:t>
            </a:r>
            <a:endParaRPr lang="en-US" sz="2200" dirty="0">
              <a:solidFill>
                <a:schemeClr val="tx2"/>
              </a:solidFill>
            </a:endParaRPr>
          </a:p>
          <a:p>
            <a:pPr algn="just" rtl="1"/>
            <a:r>
              <a:rPr lang="en-US" sz="2200" dirty="0">
                <a:solidFill>
                  <a:schemeClr val="tx2"/>
                </a:solidFill>
              </a:rPr>
              <a:t>    </a:t>
            </a:r>
            <a:r>
              <a:rPr lang="ar-EG" sz="2200" dirty="0">
                <a:solidFill>
                  <a:schemeClr val="tx2"/>
                </a:solidFill>
              </a:rPr>
              <a:t> تحقيقها.</a:t>
            </a:r>
          </a:p>
          <a:p>
            <a:pPr algn="just" rtl="1"/>
            <a:r>
              <a:rPr lang="ar-EG" sz="2200" dirty="0">
                <a:solidFill>
                  <a:schemeClr val="tx2"/>
                </a:solidFill>
              </a:rPr>
              <a:t>- لم تعد هناك حاجة للمشروع ويتم إنهاؤه.</a:t>
            </a:r>
            <a:endParaRPr lang="en-US" sz="2200" dirty="0">
              <a:solidFill>
                <a:schemeClr val="tx2"/>
              </a:solidFill>
            </a:endParaRPr>
          </a:p>
        </p:txBody>
      </p:sp>
      <p:sp>
        <p:nvSpPr>
          <p:cNvPr id="4" name="object 2">
            <a:extLst>
              <a:ext uri="{FF2B5EF4-FFF2-40B4-BE49-F238E27FC236}">
                <a16:creationId xmlns:a16="http://schemas.microsoft.com/office/drawing/2014/main" id="{A446C21E-AA05-A2CE-69FB-31950744CD65}"/>
              </a:ext>
            </a:extLst>
          </p:cNvPr>
          <p:cNvSpPr txBox="1">
            <a:spLocks/>
          </p:cNvSpPr>
          <p:nvPr/>
        </p:nvSpPr>
        <p:spPr>
          <a:xfrm>
            <a:off x="362624" y="871243"/>
            <a:ext cx="3455812" cy="321883"/>
          </a:xfrm>
          <a:prstGeom prst="rect">
            <a:avLst/>
          </a:prstGeom>
        </p:spPr>
        <p:txBody>
          <a:bodyPr vert="horz" wrap="square" lIns="0" tIns="13970"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10"/>
              </a:spcBef>
            </a:pPr>
            <a:r>
              <a:rPr lang="en-US" sz="2000" b="1" spc="5" dirty="0">
                <a:latin typeface="Times New Roman"/>
                <a:cs typeface="Times New Roman"/>
              </a:rPr>
              <a:t>What</a:t>
            </a:r>
            <a:r>
              <a:rPr lang="en-US" sz="2000" b="1" spc="-50" dirty="0">
                <a:latin typeface="Times New Roman"/>
                <a:cs typeface="Times New Roman"/>
              </a:rPr>
              <a:t> </a:t>
            </a:r>
            <a:r>
              <a:rPr lang="en-US" sz="2000" b="1" dirty="0">
                <a:latin typeface="Times New Roman"/>
                <a:cs typeface="Times New Roman"/>
              </a:rPr>
              <a:t>is</a:t>
            </a:r>
            <a:r>
              <a:rPr lang="en-US" sz="2000" b="1" spc="-20" dirty="0">
                <a:latin typeface="Times New Roman"/>
                <a:cs typeface="Times New Roman"/>
              </a:rPr>
              <a:t> </a:t>
            </a:r>
            <a:r>
              <a:rPr lang="en-US" sz="2000" b="1" spc="5" dirty="0">
                <a:latin typeface="Times New Roman"/>
                <a:cs typeface="Times New Roman"/>
              </a:rPr>
              <a:t>a</a:t>
            </a:r>
            <a:r>
              <a:rPr lang="en-US" sz="2000" b="1" spc="-25" dirty="0">
                <a:latin typeface="Times New Roman"/>
                <a:cs typeface="Times New Roman"/>
              </a:rPr>
              <a:t> </a:t>
            </a:r>
            <a:r>
              <a:rPr lang="en-US" sz="2000" b="1" spc="-5" dirty="0">
                <a:latin typeface="Times New Roman"/>
                <a:cs typeface="Times New Roman"/>
              </a:rPr>
              <a:t>project?</a:t>
            </a:r>
            <a:endParaRPr lang="en-US" sz="2000" dirty="0">
              <a:latin typeface="Times New Roman"/>
              <a:cs typeface="Times New Roman"/>
            </a:endParaRPr>
          </a:p>
        </p:txBody>
      </p:sp>
      <p:sp>
        <p:nvSpPr>
          <p:cNvPr id="5" name="object 3">
            <a:extLst>
              <a:ext uri="{FF2B5EF4-FFF2-40B4-BE49-F238E27FC236}">
                <a16:creationId xmlns:a16="http://schemas.microsoft.com/office/drawing/2014/main" id="{94AB0251-E70D-DA27-05D2-4CD0A3087D2E}"/>
              </a:ext>
            </a:extLst>
          </p:cNvPr>
          <p:cNvSpPr txBox="1"/>
          <p:nvPr/>
        </p:nvSpPr>
        <p:spPr>
          <a:xfrm>
            <a:off x="124361" y="1193126"/>
            <a:ext cx="5971639" cy="3590727"/>
          </a:xfrm>
          <a:prstGeom prst="rect">
            <a:avLst/>
          </a:prstGeom>
        </p:spPr>
        <p:txBody>
          <a:bodyPr vert="horz" wrap="square" lIns="0" tIns="12700" rIns="0" bIns="0" rtlCol="0">
            <a:spAutoFit/>
          </a:bodyPr>
          <a:lstStyle/>
          <a:p>
            <a:pPr marL="174625" lvl="1" indent="-107950" algn="just">
              <a:lnSpc>
                <a:spcPct val="100000"/>
              </a:lnSpc>
              <a:spcBef>
                <a:spcPts val="1795"/>
              </a:spcBef>
              <a:buSzPct val="95833"/>
              <a:buFont typeface="Arial MT"/>
              <a:buChar char="•"/>
              <a:tabLst>
                <a:tab pos="175260" algn="l"/>
              </a:tabLst>
            </a:pPr>
            <a:r>
              <a:rPr lang="en-US" sz="2200" b="1" spc="-55" dirty="0">
                <a:latin typeface="Times New Roman"/>
                <a:cs typeface="Times New Roman"/>
              </a:rPr>
              <a:t>Temporary</a:t>
            </a:r>
            <a:r>
              <a:rPr lang="en-US" sz="2200" b="1" spc="-25" dirty="0">
                <a:latin typeface="Times New Roman"/>
                <a:cs typeface="Times New Roman"/>
              </a:rPr>
              <a:t> </a:t>
            </a:r>
            <a:r>
              <a:rPr lang="en-US" sz="2200" b="1" spc="-10" dirty="0">
                <a:latin typeface="Times New Roman"/>
                <a:cs typeface="Times New Roman"/>
              </a:rPr>
              <a:t>means: </a:t>
            </a:r>
            <a:r>
              <a:rPr lang="en-US" sz="2200" dirty="0">
                <a:latin typeface="Times New Roman"/>
                <a:cs typeface="Times New Roman"/>
              </a:rPr>
              <a:t>A</a:t>
            </a:r>
            <a:r>
              <a:rPr lang="en-US" sz="2200" spc="-125" dirty="0">
                <a:latin typeface="Times New Roman"/>
                <a:cs typeface="Times New Roman"/>
              </a:rPr>
              <a:t> </a:t>
            </a:r>
            <a:r>
              <a:rPr lang="en-US" sz="2200" spc="-5" dirty="0">
                <a:latin typeface="Times New Roman"/>
                <a:cs typeface="Times New Roman"/>
              </a:rPr>
              <a:t>Project</a:t>
            </a:r>
            <a:r>
              <a:rPr lang="en-US" sz="2200" spc="-75" dirty="0">
                <a:latin typeface="Times New Roman"/>
                <a:cs typeface="Times New Roman"/>
              </a:rPr>
              <a:t> </a:t>
            </a:r>
            <a:r>
              <a:rPr lang="en-US" sz="2200" dirty="0">
                <a:latin typeface="Times New Roman"/>
                <a:cs typeface="Times New Roman"/>
              </a:rPr>
              <a:t>is</a:t>
            </a:r>
            <a:r>
              <a:rPr lang="en-US" sz="2200" spc="-10" dirty="0">
                <a:latin typeface="Times New Roman"/>
                <a:cs typeface="Times New Roman"/>
              </a:rPr>
              <a:t> </a:t>
            </a:r>
            <a:r>
              <a:rPr lang="en-US" sz="2200" dirty="0">
                <a:latin typeface="Times New Roman"/>
                <a:cs typeface="Times New Roman"/>
              </a:rPr>
              <a:t>a</a:t>
            </a:r>
            <a:r>
              <a:rPr lang="en-US" sz="2200" spc="15" dirty="0">
                <a:latin typeface="Times New Roman"/>
                <a:cs typeface="Times New Roman"/>
              </a:rPr>
              <a:t> </a:t>
            </a:r>
            <a:r>
              <a:rPr lang="en-US" sz="2200" spc="-15" dirty="0">
                <a:latin typeface="Times New Roman"/>
                <a:cs typeface="Times New Roman"/>
              </a:rPr>
              <a:t>one-off</a:t>
            </a:r>
            <a:r>
              <a:rPr lang="en-US" sz="2200" spc="20" dirty="0">
                <a:latin typeface="Times New Roman"/>
                <a:cs typeface="Times New Roman"/>
              </a:rPr>
              <a:t> </a:t>
            </a:r>
            <a:r>
              <a:rPr lang="en-US" sz="2200" spc="-25" dirty="0">
                <a:latin typeface="Times New Roman"/>
                <a:cs typeface="Times New Roman"/>
              </a:rPr>
              <a:t>event</a:t>
            </a:r>
            <a:r>
              <a:rPr lang="en-US" sz="2200" dirty="0">
                <a:latin typeface="Times New Roman"/>
                <a:cs typeface="Times New Roman"/>
              </a:rPr>
              <a:t> </a:t>
            </a:r>
            <a:r>
              <a:rPr lang="en-US" sz="2200" spc="-5" dirty="0">
                <a:latin typeface="Times New Roman"/>
                <a:cs typeface="Times New Roman"/>
              </a:rPr>
              <a:t>and</a:t>
            </a:r>
            <a:r>
              <a:rPr lang="en-US" sz="2200" dirty="0">
                <a:latin typeface="Times New Roman"/>
                <a:cs typeface="Times New Roman"/>
              </a:rPr>
              <a:t> not</a:t>
            </a:r>
            <a:r>
              <a:rPr lang="en-US" sz="2200" spc="-15" dirty="0">
                <a:latin typeface="Times New Roman"/>
                <a:cs typeface="Times New Roman"/>
              </a:rPr>
              <a:t> </a:t>
            </a:r>
            <a:r>
              <a:rPr lang="en-US" sz="2200" spc="-5" dirty="0">
                <a:latin typeface="Times New Roman"/>
                <a:cs typeface="Times New Roman"/>
              </a:rPr>
              <a:t>an</a:t>
            </a:r>
            <a:r>
              <a:rPr lang="en-US" sz="2200" spc="5" dirty="0">
                <a:latin typeface="Times New Roman"/>
                <a:cs typeface="Times New Roman"/>
              </a:rPr>
              <a:t> </a:t>
            </a:r>
            <a:r>
              <a:rPr lang="en-US" sz="2200" spc="-5" dirty="0">
                <a:latin typeface="Times New Roman"/>
                <a:cs typeface="Times New Roman"/>
              </a:rPr>
              <a:t>ongoing</a:t>
            </a:r>
            <a:r>
              <a:rPr lang="en-US" sz="2200" spc="-20" dirty="0">
                <a:latin typeface="Times New Roman"/>
                <a:cs typeface="Times New Roman"/>
              </a:rPr>
              <a:t> </a:t>
            </a:r>
            <a:r>
              <a:rPr lang="en-US" sz="2200" spc="-5" dirty="0">
                <a:latin typeface="Times New Roman"/>
                <a:cs typeface="Times New Roman"/>
              </a:rPr>
              <a:t>operation</a:t>
            </a:r>
            <a:r>
              <a:rPr lang="en-US" sz="2200" spc="515" dirty="0">
                <a:latin typeface="Times New Roman"/>
                <a:cs typeface="Times New Roman"/>
              </a:rPr>
              <a:t> </a:t>
            </a:r>
            <a:r>
              <a:rPr lang="en-US" sz="2200" spc="-30" dirty="0">
                <a:latin typeface="Times New Roman"/>
                <a:cs typeface="Times New Roman"/>
              </a:rPr>
              <a:t>It</a:t>
            </a:r>
            <a:r>
              <a:rPr lang="en-US" sz="2200" spc="60" dirty="0">
                <a:latin typeface="Times New Roman"/>
                <a:cs typeface="Times New Roman"/>
              </a:rPr>
              <a:t> </a:t>
            </a:r>
            <a:r>
              <a:rPr lang="en-US" sz="2200" spc="-5" dirty="0">
                <a:latin typeface="Times New Roman"/>
                <a:cs typeface="Times New Roman"/>
              </a:rPr>
              <a:t>has</a:t>
            </a:r>
            <a:r>
              <a:rPr lang="en-US" sz="2200" spc="-15" dirty="0">
                <a:latin typeface="Times New Roman"/>
                <a:cs typeface="Times New Roman"/>
              </a:rPr>
              <a:t> </a:t>
            </a:r>
            <a:r>
              <a:rPr lang="en-US" sz="2200" dirty="0">
                <a:latin typeface="Times New Roman"/>
                <a:cs typeface="Times New Roman"/>
              </a:rPr>
              <a:t>a</a:t>
            </a:r>
            <a:r>
              <a:rPr lang="en-US" sz="2200" spc="-10" dirty="0">
                <a:latin typeface="Times New Roman"/>
                <a:cs typeface="Times New Roman"/>
              </a:rPr>
              <a:t> </a:t>
            </a:r>
            <a:r>
              <a:rPr lang="en-US" sz="2200" spc="-5" dirty="0">
                <a:latin typeface="Times New Roman"/>
                <a:cs typeface="Times New Roman"/>
              </a:rPr>
              <a:t>definite</a:t>
            </a:r>
            <a:endParaRPr lang="en-US" sz="2200" dirty="0">
              <a:latin typeface="Times New Roman"/>
              <a:cs typeface="Times New Roman"/>
            </a:endParaRPr>
          </a:p>
          <a:p>
            <a:pPr marL="67310">
              <a:lnSpc>
                <a:spcPct val="100000"/>
              </a:lnSpc>
            </a:pPr>
            <a:r>
              <a:rPr lang="en-US" sz="2200" dirty="0">
                <a:latin typeface="Times New Roman"/>
                <a:cs typeface="Times New Roman"/>
              </a:rPr>
              <a:t>b</a:t>
            </a:r>
            <a:r>
              <a:rPr lang="en-US" sz="2200" spc="-10" dirty="0">
                <a:latin typeface="Times New Roman"/>
                <a:cs typeface="Times New Roman"/>
              </a:rPr>
              <a:t>e</a:t>
            </a:r>
            <a:r>
              <a:rPr lang="en-US" sz="2200" spc="-25" dirty="0">
                <a:latin typeface="Times New Roman"/>
                <a:cs typeface="Times New Roman"/>
              </a:rPr>
              <a:t>g</a:t>
            </a:r>
            <a:r>
              <a:rPr lang="en-US" sz="2200" dirty="0">
                <a:latin typeface="Times New Roman"/>
                <a:cs typeface="Times New Roman"/>
              </a:rPr>
              <a:t>inn</a:t>
            </a:r>
            <a:r>
              <a:rPr lang="en-US" sz="2200" spc="5" dirty="0">
                <a:latin typeface="Times New Roman"/>
                <a:cs typeface="Times New Roman"/>
              </a:rPr>
              <a:t>i</a:t>
            </a:r>
            <a:r>
              <a:rPr lang="en-US" sz="2200" dirty="0">
                <a:latin typeface="Times New Roman"/>
                <a:cs typeface="Times New Roman"/>
              </a:rPr>
              <a:t>ng</a:t>
            </a:r>
            <a:r>
              <a:rPr lang="en-US" sz="2200" spc="-5" dirty="0">
                <a:latin typeface="Times New Roman"/>
                <a:cs typeface="Times New Roman"/>
              </a:rPr>
              <a:t> </a:t>
            </a:r>
            <a:r>
              <a:rPr lang="en-US" sz="2200" spc="-10" dirty="0">
                <a:latin typeface="Times New Roman"/>
                <a:cs typeface="Times New Roman"/>
              </a:rPr>
              <a:t>a</a:t>
            </a:r>
            <a:r>
              <a:rPr lang="en-US" sz="2200" dirty="0">
                <a:latin typeface="Times New Roman"/>
                <a:cs typeface="Times New Roman"/>
              </a:rPr>
              <a:t>nd</a:t>
            </a:r>
            <a:r>
              <a:rPr lang="en-US" sz="2200" spc="20" dirty="0">
                <a:latin typeface="Times New Roman"/>
                <a:cs typeface="Times New Roman"/>
              </a:rPr>
              <a:t> </a:t>
            </a:r>
            <a:r>
              <a:rPr lang="en-US" sz="2200" dirty="0">
                <a:latin typeface="Times New Roman"/>
                <a:cs typeface="Times New Roman"/>
              </a:rPr>
              <a:t>a d</a:t>
            </a:r>
            <a:r>
              <a:rPr lang="en-US" sz="2200" spc="-10" dirty="0">
                <a:latin typeface="Times New Roman"/>
                <a:cs typeface="Times New Roman"/>
              </a:rPr>
              <a:t>e</a:t>
            </a:r>
            <a:r>
              <a:rPr lang="en-US" sz="2200" dirty="0">
                <a:latin typeface="Times New Roman"/>
                <a:cs typeface="Times New Roman"/>
              </a:rPr>
              <a:t>finite</a:t>
            </a:r>
            <a:r>
              <a:rPr lang="en-US" sz="2200" spc="-145" dirty="0">
                <a:latin typeface="Times New Roman"/>
                <a:cs typeface="Times New Roman"/>
              </a:rPr>
              <a:t> </a:t>
            </a:r>
            <a:r>
              <a:rPr lang="en-US" sz="2200" spc="-10" dirty="0">
                <a:latin typeface="Times New Roman"/>
                <a:cs typeface="Times New Roman"/>
              </a:rPr>
              <a:t>e</a:t>
            </a:r>
            <a:r>
              <a:rPr lang="en-US" sz="2200" dirty="0">
                <a:latin typeface="Times New Roman"/>
                <a:cs typeface="Times New Roman"/>
              </a:rPr>
              <a:t>nd.</a:t>
            </a:r>
          </a:p>
          <a:p>
            <a:pPr>
              <a:lnSpc>
                <a:spcPct val="100000"/>
              </a:lnSpc>
              <a:spcBef>
                <a:spcPts val="5"/>
              </a:spcBef>
            </a:pPr>
            <a:endParaRPr lang="en-US" sz="2200" dirty="0">
              <a:latin typeface="Times New Roman"/>
              <a:cs typeface="Times New Roman"/>
            </a:endParaRPr>
          </a:p>
          <a:p>
            <a:pPr marL="241300" indent="-228600">
              <a:lnSpc>
                <a:spcPct val="100000"/>
              </a:lnSpc>
              <a:spcBef>
                <a:spcPts val="5"/>
              </a:spcBef>
              <a:buFont typeface="Arial MT"/>
              <a:buChar char="•"/>
              <a:tabLst>
                <a:tab pos="241300" algn="l"/>
              </a:tabLst>
            </a:pPr>
            <a:r>
              <a:rPr lang="en-US" sz="2200" b="1" dirty="0">
                <a:latin typeface="Times New Roman"/>
                <a:cs typeface="Times New Roman"/>
              </a:rPr>
              <a:t>The</a:t>
            </a:r>
            <a:r>
              <a:rPr lang="en-US" sz="2200" b="1" spc="-45" dirty="0">
                <a:latin typeface="Times New Roman"/>
                <a:cs typeface="Times New Roman"/>
              </a:rPr>
              <a:t> </a:t>
            </a:r>
            <a:r>
              <a:rPr lang="en-US" sz="2200" b="1" spc="-5" dirty="0">
                <a:latin typeface="Times New Roman"/>
                <a:cs typeface="Times New Roman"/>
              </a:rPr>
              <a:t>end </a:t>
            </a:r>
            <a:r>
              <a:rPr lang="en-US" sz="2200" b="1" dirty="0">
                <a:latin typeface="Times New Roman"/>
                <a:cs typeface="Times New Roman"/>
              </a:rPr>
              <a:t>is</a:t>
            </a:r>
            <a:r>
              <a:rPr lang="en-US" sz="2200" b="1" spc="-25" dirty="0">
                <a:latin typeface="Times New Roman"/>
                <a:cs typeface="Times New Roman"/>
              </a:rPr>
              <a:t> </a:t>
            </a:r>
            <a:r>
              <a:rPr lang="en-US" sz="2200" b="1" spc="-10" dirty="0">
                <a:latin typeface="Times New Roman"/>
                <a:cs typeface="Times New Roman"/>
              </a:rPr>
              <a:t>reached</a:t>
            </a:r>
            <a:r>
              <a:rPr lang="en-US" sz="2200" b="1" spc="-70" dirty="0">
                <a:latin typeface="Times New Roman"/>
                <a:cs typeface="Times New Roman"/>
              </a:rPr>
              <a:t> </a:t>
            </a:r>
            <a:r>
              <a:rPr lang="en-US" sz="2200" b="1" dirty="0">
                <a:latin typeface="Times New Roman"/>
                <a:cs typeface="Times New Roman"/>
              </a:rPr>
              <a:t>when:</a:t>
            </a:r>
            <a:endParaRPr lang="en-US" sz="2200" dirty="0">
              <a:latin typeface="Times New Roman"/>
              <a:cs typeface="Times New Roman"/>
            </a:endParaRPr>
          </a:p>
          <a:p>
            <a:pPr marL="368935" indent="-344805">
              <a:lnSpc>
                <a:spcPct val="100000"/>
              </a:lnSpc>
              <a:spcBef>
                <a:spcPts val="480"/>
              </a:spcBef>
              <a:buFont typeface="Arial MT"/>
              <a:buChar char="•"/>
              <a:tabLst>
                <a:tab pos="368935" algn="l"/>
                <a:tab pos="369570" algn="l"/>
              </a:tabLst>
            </a:pPr>
            <a:r>
              <a:rPr lang="en-US" sz="2200" dirty="0">
                <a:latin typeface="Times New Roman"/>
                <a:cs typeface="Times New Roman"/>
              </a:rPr>
              <a:t>The</a:t>
            </a:r>
            <a:r>
              <a:rPr lang="en-US" sz="2200" spc="-40" dirty="0">
                <a:latin typeface="Times New Roman"/>
                <a:cs typeface="Times New Roman"/>
              </a:rPr>
              <a:t> </a:t>
            </a:r>
            <a:r>
              <a:rPr lang="en-US" sz="2200" spc="-45" dirty="0">
                <a:latin typeface="Times New Roman"/>
                <a:cs typeface="Times New Roman"/>
              </a:rPr>
              <a:t>project’s</a:t>
            </a:r>
            <a:r>
              <a:rPr lang="en-US" sz="2200" spc="65" dirty="0">
                <a:latin typeface="Times New Roman"/>
                <a:cs typeface="Times New Roman"/>
              </a:rPr>
              <a:t> </a:t>
            </a:r>
            <a:r>
              <a:rPr lang="en-US" sz="2200" spc="-5" dirty="0">
                <a:latin typeface="Times New Roman"/>
                <a:cs typeface="Times New Roman"/>
              </a:rPr>
              <a:t>objectives</a:t>
            </a:r>
            <a:r>
              <a:rPr lang="en-US" sz="2200" spc="-65" dirty="0">
                <a:latin typeface="Times New Roman"/>
                <a:cs typeface="Times New Roman"/>
              </a:rPr>
              <a:t> </a:t>
            </a:r>
            <a:r>
              <a:rPr lang="en-US" sz="2200" spc="-25" dirty="0">
                <a:latin typeface="Times New Roman"/>
                <a:cs typeface="Times New Roman"/>
              </a:rPr>
              <a:t>have</a:t>
            </a:r>
            <a:r>
              <a:rPr lang="en-US" sz="2200" spc="-10" dirty="0">
                <a:latin typeface="Times New Roman"/>
                <a:cs typeface="Times New Roman"/>
              </a:rPr>
              <a:t> </a:t>
            </a:r>
            <a:r>
              <a:rPr lang="en-US" sz="2200" spc="-5" dirty="0">
                <a:latin typeface="Times New Roman"/>
                <a:cs typeface="Times New Roman"/>
              </a:rPr>
              <a:t>been achieved.</a:t>
            </a:r>
            <a:endParaRPr lang="en-US" sz="2200" dirty="0">
              <a:latin typeface="Times New Roman"/>
              <a:cs typeface="Times New Roman"/>
            </a:endParaRPr>
          </a:p>
          <a:p>
            <a:pPr marL="368935" indent="-344805">
              <a:lnSpc>
                <a:spcPct val="100000"/>
              </a:lnSpc>
              <a:spcBef>
                <a:spcPts val="505"/>
              </a:spcBef>
              <a:buFont typeface="Arial MT"/>
              <a:buChar char="•"/>
              <a:tabLst>
                <a:tab pos="368935" algn="l"/>
                <a:tab pos="369570" algn="l"/>
                <a:tab pos="9067165" algn="l"/>
              </a:tabLst>
            </a:pPr>
            <a:r>
              <a:rPr lang="en-US" sz="2200" dirty="0">
                <a:latin typeface="Times New Roman"/>
                <a:cs typeface="Times New Roman"/>
              </a:rPr>
              <a:t>When</a:t>
            </a:r>
            <a:r>
              <a:rPr lang="en-US" sz="2200" spc="10" dirty="0">
                <a:latin typeface="Times New Roman"/>
                <a:cs typeface="Times New Roman"/>
              </a:rPr>
              <a:t> </a:t>
            </a:r>
            <a:r>
              <a:rPr lang="en-US" sz="2200" dirty="0">
                <a:latin typeface="Times New Roman"/>
                <a:cs typeface="Times New Roman"/>
              </a:rPr>
              <a:t>it</a:t>
            </a:r>
            <a:r>
              <a:rPr lang="en-US" sz="2200" spc="-20" dirty="0">
                <a:latin typeface="Times New Roman"/>
                <a:cs typeface="Times New Roman"/>
              </a:rPr>
              <a:t> </a:t>
            </a:r>
            <a:r>
              <a:rPr lang="en-US" sz="2200" spc="-5" dirty="0">
                <a:latin typeface="Times New Roman"/>
                <a:cs typeface="Times New Roman"/>
              </a:rPr>
              <a:t>becomes</a:t>
            </a:r>
            <a:r>
              <a:rPr lang="en-US" sz="2200" spc="-10" dirty="0">
                <a:latin typeface="Times New Roman"/>
                <a:cs typeface="Times New Roman"/>
              </a:rPr>
              <a:t> clear</a:t>
            </a:r>
            <a:r>
              <a:rPr lang="en-US" sz="2200" dirty="0">
                <a:latin typeface="Times New Roman"/>
                <a:cs typeface="Times New Roman"/>
              </a:rPr>
              <a:t> </a:t>
            </a:r>
            <a:r>
              <a:rPr lang="en-US" sz="2200" spc="-5" dirty="0">
                <a:latin typeface="Times New Roman"/>
                <a:cs typeface="Times New Roman"/>
              </a:rPr>
              <a:t>that</a:t>
            </a:r>
            <a:r>
              <a:rPr lang="en-US" sz="2200" spc="-10" dirty="0">
                <a:latin typeface="Times New Roman"/>
                <a:cs typeface="Times New Roman"/>
              </a:rPr>
              <a:t> </a:t>
            </a:r>
            <a:r>
              <a:rPr lang="en-US" sz="2200" dirty="0">
                <a:latin typeface="Times New Roman"/>
                <a:cs typeface="Times New Roman"/>
              </a:rPr>
              <a:t>the </a:t>
            </a:r>
            <a:r>
              <a:rPr lang="en-US" sz="2200" spc="-5" dirty="0">
                <a:latin typeface="Times New Roman"/>
                <a:cs typeface="Times New Roman"/>
              </a:rPr>
              <a:t>project</a:t>
            </a:r>
            <a:r>
              <a:rPr lang="en-US" sz="2200" spc="-80" dirty="0">
                <a:latin typeface="Times New Roman"/>
                <a:cs typeface="Times New Roman"/>
              </a:rPr>
              <a:t> </a:t>
            </a:r>
            <a:r>
              <a:rPr lang="en-US" sz="2200" spc="-5" dirty="0">
                <a:latin typeface="Times New Roman"/>
                <a:cs typeface="Times New Roman"/>
              </a:rPr>
              <a:t>objectives</a:t>
            </a:r>
            <a:r>
              <a:rPr lang="en-US" sz="2200" spc="-120" dirty="0">
                <a:latin typeface="Times New Roman"/>
                <a:cs typeface="Times New Roman"/>
              </a:rPr>
              <a:t> </a:t>
            </a:r>
            <a:r>
              <a:rPr lang="en-US" sz="2200" dirty="0">
                <a:latin typeface="Times New Roman"/>
                <a:cs typeface="Times New Roman"/>
              </a:rPr>
              <a:t>will</a:t>
            </a:r>
            <a:r>
              <a:rPr lang="en-US" sz="2200" spc="-10" dirty="0">
                <a:latin typeface="Times New Roman"/>
                <a:cs typeface="Times New Roman"/>
              </a:rPr>
              <a:t> </a:t>
            </a:r>
            <a:r>
              <a:rPr lang="en-US" sz="2200" dirty="0">
                <a:latin typeface="Times New Roman"/>
                <a:cs typeface="Times New Roman"/>
              </a:rPr>
              <a:t>not</a:t>
            </a:r>
            <a:r>
              <a:rPr lang="en-US" sz="2200" spc="-40" dirty="0">
                <a:latin typeface="Times New Roman"/>
                <a:cs typeface="Times New Roman"/>
              </a:rPr>
              <a:t> </a:t>
            </a:r>
            <a:r>
              <a:rPr lang="en-US" sz="2200" dirty="0">
                <a:latin typeface="Times New Roman"/>
                <a:cs typeface="Times New Roman"/>
              </a:rPr>
              <a:t>or</a:t>
            </a:r>
            <a:r>
              <a:rPr lang="en-US" sz="2200" spc="5" dirty="0">
                <a:latin typeface="Times New Roman"/>
                <a:cs typeface="Times New Roman"/>
              </a:rPr>
              <a:t> </a:t>
            </a:r>
            <a:r>
              <a:rPr lang="en-US" sz="2200" spc="-5" dirty="0">
                <a:latin typeface="Times New Roman"/>
                <a:cs typeface="Times New Roman"/>
              </a:rPr>
              <a:t>cannot</a:t>
            </a:r>
            <a:r>
              <a:rPr lang="en-US" sz="2200" spc="10" dirty="0">
                <a:latin typeface="Times New Roman"/>
                <a:cs typeface="Times New Roman"/>
              </a:rPr>
              <a:t> </a:t>
            </a:r>
            <a:r>
              <a:rPr lang="en-US" sz="2200" dirty="0">
                <a:latin typeface="Times New Roman"/>
                <a:cs typeface="Times New Roman"/>
              </a:rPr>
              <a:t>be </a:t>
            </a:r>
            <a:r>
              <a:rPr lang="en-US" sz="2200" spc="-5" dirty="0">
                <a:latin typeface="Times New Roman"/>
                <a:cs typeface="Times New Roman"/>
              </a:rPr>
              <a:t>met.</a:t>
            </a:r>
            <a:endParaRPr lang="en-US" sz="2200" dirty="0">
              <a:latin typeface="Times New Roman"/>
              <a:cs typeface="Times New Roman"/>
            </a:endParaRPr>
          </a:p>
          <a:p>
            <a:pPr marL="368935" indent="-344805">
              <a:lnSpc>
                <a:spcPct val="100000"/>
              </a:lnSpc>
              <a:spcBef>
                <a:spcPts val="505"/>
              </a:spcBef>
              <a:buFont typeface="Arial MT"/>
              <a:buChar char="•"/>
              <a:tabLst>
                <a:tab pos="368935" algn="l"/>
                <a:tab pos="369570" algn="l"/>
              </a:tabLst>
            </a:pPr>
            <a:r>
              <a:rPr lang="en-US" sz="2200" dirty="0">
                <a:latin typeface="Times New Roman"/>
                <a:cs typeface="Times New Roman"/>
              </a:rPr>
              <a:t>The</a:t>
            </a:r>
            <a:r>
              <a:rPr lang="en-US" sz="2200" spc="-35" dirty="0">
                <a:latin typeface="Times New Roman"/>
                <a:cs typeface="Times New Roman"/>
              </a:rPr>
              <a:t> </a:t>
            </a:r>
            <a:r>
              <a:rPr lang="en-US" sz="2200" spc="-5" dirty="0">
                <a:latin typeface="Times New Roman"/>
                <a:cs typeface="Times New Roman"/>
              </a:rPr>
              <a:t>need</a:t>
            </a:r>
            <a:r>
              <a:rPr lang="en-US" sz="2200" spc="-15" dirty="0">
                <a:latin typeface="Times New Roman"/>
                <a:cs typeface="Times New Roman"/>
              </a:rPr>
              <a:t> </a:t>
            </a:r>
            <a:r>
              <a:rPr lang="en-US" sz="2200" spc="-20" dirty="0">
                <a:latin typeface="Times New Roman"/>
                <a:cs typeface="Times New Roman"/>
              </a:rPr>
              <a:t>for</a:t>
            </a:r>
            <a:r>
              <a:rPr lang="en-US" sz="2200" spc="-30" dirty="0">
                <a:latin typeface="Times New Roman"/>
                <a:cs typeface="Times New Roman"/>
              </a:rPr>
              <a:t> </a:t>
            </a:r>
            <a:r>
              <a:rPr lang="en-US" sz="2200" dirty="0">
                <a:latin typeface="Times New Roman"/>
                <a:cs typeface="Times New Roman"/>
              </a:rPr>
              <a:t>the</a:t>
            </a:r>
            <a:r>
              <a:rPr lang="en-US" sz="2200" spc="-10" dirty="0">
                <a:latin typeface="Times New Roman"/>
                <a:cs typeface="Times New Roman"/>
              </a:rPr>
              <a:t> </a:t>
            </a:r>
            <a:r>
              <a:rPr lang="en-US" sz="2200" spc="-5" dirty="0">
                <a:latin typeface="Times New Roman"/>
                <a:cs typeface="Times New Roman"/>
              </a:rPr>
              <a:t>project</a:t>
            </a:r>
            <a:r>
              <a:rPr lang="en-US" sz="2200" spc="-65" dirty="0">
                <a:latin typeface="Times New Roman"/>
                <a:cs typeface="Times New Roman"/>
              </a:rPr>
              <a:t> </a:t>
            </a:r>
            <a:r>
              <a:rPr lang="en-US" sz="2200" spc="-5" dirty="0">
                <a:latin typeface="Times New Roman"/>
                <a:cs typeface="Times New Roman"/>
              </a:rPr>
              <a:t>no</a:t>
            </a:r>
            <a:r>
              <a:rPr lang="en-US" sz="2200" spc="-30" dirty="0">
                <a:latin typeface="Times New Roman"/>
                <a:cs typeface="Times New Roman"/>
              </a:rPr>
              <a:t> </a:t>
            </a:r>
            <a:r>
              <a:rPr lang="en-US" sz="2200" spc="-5" dirty="0">
                <a:latin typeface="Times New Roman"/>
                <a:cs typeface="Times New Roman"/>
              </a:rPr>
              <a:t>longer</a:t>
            </a:r>
            <a:r>
              <a:rPr lang="en-US" sz="2200" spc="15" dirty="0">
                <a:latin typeface="Times New Roman"/>
                <a:cs typeface="Times New Roman"/>
              </a:rPr>
              <a:t> </a:t>
            </a:r>
            <a:r>
              <a:rPr lang="en-US" sz="2200" spc="-20" dirty="0">
                <a:latin typeface="Times New Roman"/>
                <a:cs typeface="Times New Roman"/>
              </a:rPr>
              <a:t>exists</a:t>
            </a:r>
            <a:r>
              <a:rPr lang="en-US" sz="2200" spc="5" dirty="0">
                <a:latin typeface="Times New Roman"/>
                <a:cs typeface="Times New Roman"/>
              </a:rPr>
              <a:t> </a:t>
            </a:r>
            <a:r>
              <a:rPr lang="en-US" sz="2200" spc="-5" dirty="0">
                <a:latin typeface="Times New Roman"/>
                <a:cs typeface="Times New Roman"/>
              </a:rPr>
              <a:t>and</a:t>
            </a:r>
            <a:r>
              <a:rPr lang="en-US" sz="2200" dirty="0">
                <a:latin typeface="Times New Roman"/>
                <a:cs typeface="Times New Roman"/>
              </a:rPr>
              <a:t> the</a:t>
            </a:r>
            <a:r>
              <a:rPr lang="en-US" sz="2200" spc="-10" dirty="0">
                <a:latin typeface="Times New Roman"/>
                <a:cs typeface="Times New Roman"/>
              </a:rPr>
              <a:t> </a:t>
            </a:r>
            <a:r>
              <a:rPr lang="en-US" sz="2200" spc="-5" dirty="0">
                <a:latin typeface="Times New Roman"/>
                <a:cs typeface="Times New Roman"/>
              </a:rPr>
              <a:t>project</a:t>
            </a:r>
            <a:r>
              <a:rPr lang="en-US" sz="2200" spc="-70" dirty="0">
                <a:latin typeface="Times New Roman"/>
                <a:cs typeface="Times New Roman"/>
              </a:rPr>
              <a:t> </a:t>
            </a:r>
            <a:r>
              <a:rPr lang="en-US" sz="2200" dirty="0">
                <a:latin typeface="Times New Roman"/>
                <a:cs typeface="Times New Roman"/>
              </a:rPr>
              <a:t>is</a:t>
            </a:r>
            <a:r>
              <a:rPr lang="en-US" sz="2200" spc="30" dirty="0">
                <a:latin typeface="Times New Roman"/>
                <a:cs typeface="Times New Roman"/>
              </a:rPr>
              <a:t> </a:t>
            </a:r>
            <a:r>
              <a:rPr lang="en-US" sz="2200" spc="-10" dirty="0">
                <a:latin typeface="Times New Roman"/>
                <a:cs typeface="Times New Roman"/>
              </a:rPr>
              <a:t>terminated.</a:t>
            </a:r>
            <a:endParaRPr lang="en-US" sz="2200" dirty="0">
              <a:latin typeface="Times New Roman"/>
              <a:cs typeface="Times New Roman"/>
            </a:endParaRPr>
          </a:p>
        </p:txBody>
      </p:sp>
      <p:pic>
        <p:nvPicPr>
          <p:cNvPr id="2" name="Graphic 21">
            <a:extLst>
              <a:ext uri="{FF2B5EF4-FFF2-40B4-BE49-F238E27FC236}">
                <a16:creationId xmlns:a16="http://schemas.microsoft.com/office/drawing/2014/main" id="{5CE4AC85-2E5E-BF65-877D-3F016844BE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
        <p:nvSpPr>
          <p:cNvPr id="3" name="object 2">
            <a:extLst>
              <a:ext uri="{FF2B5EF4-FFF2-40B4-BE49-F238E27FC236}">
                <a16:creationId xmlns:a16="http://schemas.microsoft.com/office/drawing/2014/main" id="{33AADD3F-7324-719D-BFF1-5C3369CF60C5}"/>
              </a:ext>
            </a:extLst>
          </p:cNvPr>
          <p:cNvSpPr txBox="1">
            <a:spLocks/>
          </p:cNvSpPr>
          <p:nvPr/>
        </p:nvSpPr>
        <p:spPr>
          <a:xfrm>
            <a:off x="8611827" y="1149969"/>
            <a:ext cx="3455812" cy="321883"/>
          </a:xfrm>
          <a:prstGeom prst="rect">
            <a:avLst/>
          </a:prstGeom>
        </p:spPr>
        <p:txBody>
          <a:bodyPr vert="horz" wrap="square" lIns="0" tIns="13970"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gn="r">
              <a:lnSpc>
                <a:spcPct val="100000"/>
              </a:lnSpc>
              <a:spcBef>
                <a:spcPts val="110"/>
              </a:spcBef>
            </a:pPr>
            <a:r>
              <a:rPr lang="ar-EG" sz="2000" b="1" spc="5" dirty="0">
                <a:solidFill>
                  <a:srgbClr val="527189"/>
                </a:solidFill>
                <a:latin typeface="Times New Roman"/>
                <a:cs typeface="Times New Roman"/>
              </a:rPr>
              <a:t>ما هو المشروع؟</a:t>
            </a:r>
            <a:endParaRPr lang="en-US" sz="2000" dirty="0">
              <a:latin typeface="Times New Roman"/>
              <a:cs typeface="Times New Roman"/>
            </a:endParaRPr>
          </a:p>
        </p:txBody>
      </p:sp>
    </p:spTree>
    <p:extLst>
      <p:ext uri="{BB962C8B-B14F-4D97-AF65-F5344CB8AC3E}">
        <p14:creationId xmlns:p14="http://schemas.microsoft.com/office/powerpoint/2010/main" val="4789993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0" y="0"/>
            <a:ext cx="12192000" cy="68580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r" rtl="1"/>
            <a:r>
              <a:rPr lang="ar-EG" sz="2000" b="1" dirty="0"/>
              <a:t>      </a:t>
            </a:r>
            <a:r>
              <a:rPr lang="ar-EG" sz="2000" b="1" dirty="0">
                <a:solidFill>
                  <a:schemeClr val="tx2"/>
                </a:solidFill>
              </a:rPr>
              <a:t>سمات المشروع</a:t>
            </a:r>
          </a:p>
          <a:p>
            <a:pPr algn="r" rtl="1"/>
            <a:r>
              <a:rPr lang="ar-EG" sz="2000" b="1" dirty="0">
                <a:solidFill>
                  <a:schemeClr val="tx2"/>
                </a:solidFill>
              </a:rPr>
              <a:t> </a:t>
            </a:r>
          </a:p>
          <a:p>
            <a:pPr algn="just" rtl="1"/>
            <a:r>
              <a:rPr lang="ar-EG" sz="2000" dirty="0">
                <a:solidFill>
                  <a:schemeClr val="tx2"/>
                </a:solidFill>
              </a:rPr>
              <a:t>-  المشروع هو مجموعة من الأنشطة المخططة.</a:t>
            </a:r>
          </a:p>
          <a:p>
            <a:pPr algn="just" rtl="1"/>
            <a:r>
              <a:rPr lang="ar-EG" sz="2000" dirty="0">
                <a:solidFill>
                  <a:schemeClr val="tx2"/>
                </a:solidFill>
              </a:rPr>
              <a:t>- المشروع له نطاق محدد.</a:t>
            </a:r>
          </a:p>
          <a:p>
            <a:pPr algn="just" rtl="1"/>
            <a:r>
              <a:rPr lang="ar-EG" sz="2000" dirty="0">
                <a:solidFill>
                  <a:schemeClr val="tx2"/>
                </a:solidFill>
              </a:rPr>
              <a:t>- المشروع لديه قيود على الوقت والتكلفة والجودة والموارد.</a:t>
            </a:r>
          </a:p>
          <a:p>
            <a:pPr algn="just" rtl="1"/>
            <a:r>
              <a:rPr lang="ar-EG" sz="2000" dirty="0">
                <a:solidFill>
                  <a:schemeClr val="tx2"/>
                </a:solidFill>
              </a:rPr>
              <a:t>- له هدف محدد جيدًا.</a:t>
            </a:r>
          </a:p>
          <a:p>
            <a:pPr algn="just" rtl="1"/>
            <a:r>
              <a:rPr lang="ar-EG" sz="2000" dirty="0">
                <a:solidFill>
                  <a:schemeClr val="tx2"/>
                </a:solidFill>
              </a:rPr>
              <a:t>- له فترة زمنية محددة ببداية ونهاية.</a:t>
            </a:r>
          </a:p>
          <a:p>
            <a:pPr algn="just" rtl="1"/>
            <a:r>
              <a:rPr lang="ar-EG" sz="2000" dirty="0">
                <a:solidFill>
                  <a:schemeClr val="tx2"/>
                </a:solidFill>
              </a:rPr>
              <a:t>- يتضمن القيام بشيء فريد.</a:t>
            </a:r>
          </a:p>
          <a:p>
            <a:pPr algn="just" rtl="1"/>
            <a:r>
              <a:rPr lang="ar-EG" sz="2000" dirty="0">
                <a:solidFill>
                  <a:schemeClr val="tx2"/>
                </a:solidFill>
              </a:rPr>
              <a:t>- له عميل.</a:t>
            </a:r>
          </a:p>
          <a:p>
            <a:pPr algn="just" rtl="1"/>
            <a:r>
              <a:rPr lang="ar-EG" sz="2000" dirty="0">
                <a:solidFill>
                  <a:schemeClr val="tx2"/>
                </a:solidFill>
              </a:rPr>
              <a:t>- يتضمن درجة من عدم اليقين.</a:t>
            </a:r>
            <a:endParaRPr lang="en-US" sz="2000" dirty="0">
              <a:solidFill>
                <a:schemeClr val="tx2"/>
              </a:solidFill>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object 3">
            <a:extLst>
              <a:ext uri="{FF2B5EF4-FFF2-40B4-BE49-F238E27FC236}">
                <a16:creationId xmlns:a16="http://schemas.microsoft.com/office/drawing/2014/main" id="{5364EFEE-39E2-AF08-B908-19AFD8ACDAA5}"/>
              </a:ext>
            </a:extLst>
          </p:cNvPr>
          <p:cNvSpPr txBox="1">
            <a:spLocks/>
          </p:cNvSpPr>
          <p:nvPr/>
        </p:nvSpPr>
        <p:spPr>
          <a:xfrm>
            <a:off x="623618" y="895769"/>
            <a:ext cx="5004435" cy="321242"/>
          </a:xfrm>
          <a:prstGeom prst="rect">
            <a:avLst/>
          </a:prstGeom>
        </p:spPr>
        <p:txBody>
          <a:bodyPr vert="horz" wrap="square" lIns="0" tIns="13335" rIns="0" bIns="0" rtlCol="0">
            <a:spAutoFit/>
          </a:bodyPr>
          <a:lstStyle>
            <a:lvl1pPr>
              <a:defRPr sz="6000" b="0" i="0">
                <a:solidFill>
                  <a:schemeClr val="bg1"/>
                </a:solidFill>
                <a:latin typeface="Calibri Light"/>
                <a:ea typeface="+mj-ea"/>
                <a:cs typeface="Calibri Light"/>
              </a:defRPr>
            </a:lvl1pPr>
          </a:lstStyle>
          <a:p>
            <a:pPr marL="12700">
              <a:spcBef>
                <a:spcPts val="105"/>
              </a:spcBef>
            </a:pPr>
            <a:r>
              <a:rPr lang="en-US" sz="2000" b="1" kern="0" dirty="0">
                <a:solidFill>
                  <a:schemeClr val="tx1"/>
                </a:solidFill>
                <a:latin typeface="Times New Roman"/>
                <a:cs typeface="Times New Roman"/>
              </a:rPr>
              <a:t>Attributes</a:t>
            </a:r>
            <a:r>
              <a:rPr lang="en-US" sz="2000" b="1" kern="0" spc="-55" dirty="0">
                <a:solidFill>
                  <a:schemeClr val="tx1"/>
                </a:solidFill>
                <a:latin typeface="Times New Roman"/>
                <a:cs typeface="Times New Roman"/>
              </a:rPr>
              <a:t> </a:t>
            </a:r>
            <a:r>
              <a:rPr lang="en-US" sz="2000" b="1" kern="0" dirty="0">
                <a:solidFill>
                  <a:schemeClr val="tx1"/>
                </a:solidFill>
                <a:latin typeface="Times New Roman"/>
                <a:cs typeface="Times New Roman"/>
              </a:rPr>
              <a:t>of</a:t>
            </a:r>
            <a:r>
              <a:rPr lang="en-US" sz="2000" b="1" kern="0" spc="-25" dirty="0">
                <a:solidFill>
                  <a:schemeClr val="tx1"/>
                </a:solidFill>
                <a:latin typeface="Times New Roman"/>
                <a:cs typeface="Times New Roman"/>
              </a:rPr>
              <a:t> </a:t>
            </a:r>
            <a:r>
              <a:rPr lang="en-US" sz="2000" b="1" kern="0" dirty="0">
                <a:solidFill>
                  <a:schemeClr val="tx1"/>
                </a:solidFill>
                <a:latin typeface="Times New Roman"/>
                <a:cs typeface="Times New Roman"/>
              </a:rPr>
              <a:t>a</a:t>
            </a:r>
            <a:r>
              <a:rPr lang="en-US" sz="2000" b="1" kern="0" spc="-35" dirty="0">
                <a:solidFill>
                  <a:schemeClr val="tx1"/>
                </a:solidFill>
                <a:latin typeface="Times New Roman"/>
                <a:cs typeface="Times New Roman"/>
              </a:rPr>
              <a:t> </a:t>
            </a:r>
            <a:r>
              <a:rPr lang="en-US" sz="2000" b="1" kern="0" spc="-10" dirty="0">
                <a:solidFill>
                  <a:schemeClr val="tx1"/>
                </a:solidFill>
                <a:latin typeface="Times New Roman"/>
                <a:cs typeface="Times New Roman"/>
              </a:rPr>
              <a:t>Project</a:t>
            </a:r>
            <a:endParaRPr lang="en-US" sz="2000" kern="0" dirty="0">
              <a:solidFill>
                <a:schemeClr val="tx1"/>
              </a:solidFill>
              <a:latin typeface="Times New Roman"/>
              <a:cs typeface="Times New Roman"/>
            </a:endParaRPr>
          </a:p>
        </p:txBody>
      </p:sp>
      <p:sp>
        <p:nvSpPr>
          <p:cNvPr id="3" name="object 4">
            <a:extLst>
              <a:ext uri="{FF2B5EF4-FFF2-40B4-BE49-F238E27FC236}">
                <a16:creationId xmlns:a16="http://schemas.microsoft.com/office/drawing/2014/main" id="{79238CC0-01F9-6E48-4154-2A70BB744B83}"/>
              </a:ext>
            </a:extLst>
          </p:cNvPr>
          <p:cNvSpPr txBox="1"/>
          <p:nvPr/>
        </p:nvSpPr>
        <p:spPr>
          <a:xfrm>
            <a:off x="221166" y="1319133"/>
            <a:ext cx="5185721" cy="5115503"/>
          </a:xfrm>
          <a:prstGeom prst="rect">
            <a:avLst/>
          </a:prstGeom>
        </p:spPr>
        <p:txBody>
          <a:bodyPr vert="horz" wrap="square" lIns="0" tIns="278130" rIns="0" bIns="0" rtlCol="0">
            <a:spAutoFit/>
          </a:bodyPr>
          <a:lstStyle/>
          <a:p>
            <a:pPr marL="365760" indent="-353695">
              <a:lnSpc>
                <a:spcPct val="100000"/>
              </a:lnSpc>
              <a:spcBef>
                <a:spcPts val="2190"/>
              </a:spcBef>
              <a:buFont typeface="Arial MT"/>
              <a:buChar char="•"/>
              <a:tabLst>
                <a:tab pos="365760" algn="l"/>
                <a:tab pos="366395" algn="l"/>
              </a:tabLst>
            </a:pPr>
            <a:r>
              <a:rPr sz="2000" dirty="0">
                <a:solidFill>
                  <a:srgbClr val="0D0D0D"/>
                </a:solidFill>
                <a:latin typeface="Times New Roman"/>
                <a:cs typeface="Times New Roman"/>
              </a:rPr>
              <a:t>A</a:t>
            </a:r>
            <a:r>
              <a:rPr sz="2000" spc="-185" dirty="0">
                <a:solidFill>
                  <a:srgbClr val="0D0D0D"/>
                </a:solidFill>
                <a:latin typeface="Times New Roman"/>
                <a:cs typeface="Times New Roman"/>
              </a:rPr>
              <a:t> </a:t>
            </a:r>
            <a:r>
              <a:rPr sz="2000" dirty="0">
                <a:solidFill>
                  <a:srgbClr val="0D0D0D"/>
                </a:solidFill>
                <a:latin typeface="Times New Roman"/>
                <a:cs typeface="Times New Roman"/>
              </a:rPr>
              <a:t>Project</a:t>
            </a:r>
            <a:r>
              <a:rPr sz="2000" spc="-75" dirty="0">
                <a:solidFill>
                  <a:srgbClr val="0D0D0D"/>
                </a:solidFill>
                <a:latin typeface="Times New Roman"/>
                <a:cs typeface="Times New Roman"/>
              </a:rPr>
              <a:t> </a:t>
            </a:r>
            <a:r>
              <a:rPr sz="2000" dirty="0">
                <a:solidFill>
                  <a:srgbClr val="0D0D0D"/>
                </a:solidFill>
                <a:latin typeface="Times New Roman"/>
                <a:cs typeface="Times New Roman"/>
              </a:rPr>
              <a:t>is a</a:t>
            </a:r>
            <a:r>
              <a:rPr sz="2000" spc="-5" dirty="0">
                <a:solidFill>
                  <a:srgbClr val="0D0D0D"/>
                </a:solidFill>
                <a:latin typeface="Times New Roman"/>
                <a:cs typeface="Times New Roman"/>
              </a:rPr>
              <a:t> </a:t>
            </a:r>
            <a:r>
              <a:rPr sz="2000" b="1" dirty="0">
                <a:solidFill>
                  <a:srgbClr val="0D0D0D"/>
                </a:solidFill>
                <a:latin typeface="Times New Roman"/>
                <a:cs typeface="Times New Roman"/>
              </a:rPr>
              <a:t>planned</a:t>
            </a:r>
            <a:r>
              <a:rPr sz="2000" b="1" spc="-65" dirty="0">
                <a:solidFill>
                  <a:srgbClr val="0D0D0D"/>
                </a:solidFill>
                <a:latin typeface="Times New Roman"/>
                <a:cs typeface="Times New Roman"/>
              </a:rPr>
              <a:t> </a:t>
            </a:r>
            <a:r>
              <a:rPr sz="2000" b="1" dirty="0">
                <a:solidFill>
                  <a:srgbClr val="0D0D0D"/>
                </a:solidFill>
                <a:latin typeface="Times New Roman"/>
                <a:cs typeface="Times New Roman"/>
              </a:rPr>
              <a:t>set</a:t>
            </a:r>
            <a:r>
              <a:rPr sz="2000" b="1" spc="-35" dirty="0">
                <a:solidFill>
                  <a:srgbClr val="0D0D0D"/>
                </a:solidFill>
                <a:latin typeface="Times New Roman"/>
                <a:cs typeface="Times New Roman"/>
              </a:rPr>
              <a:t> </a:t>
            </a:r>
            <a:r>
              <a:rPr sz="2000" b="1" spc="5" dirty="0">
                <a:solidFill>
                  <a:srgbClr val="0D0D0D"/>
                </a:solidFill>
                <a:latin typeface="Times New Roman"/>
                <a:cs typeface="Times New Roman"/>
              </a:rPr>
              <a:t>of</a:t>
            </a:r>
            <a:r>
              <a:rPr sz="2000" b="1" spc="-30" dirty="0">
                <a:solidFill>
                  <a:srgbClr val="0D0D0D"/>
                </a:solidFill>
                <a:latin typeface="Times New Roman"/>
                <a:cs typeface="Times New Roman"/>
              </a:rPr>
              <a:t> </a:t>
            </a:r>
            <a:r>
              <a:rPr sz="2000" b="1" dirty="0">
                <a:solidFill>
                  <a:srgbClr val="0D0D0D"/>
                </a:solidFill>
                <a:latin typeface="Times New Roman"/>
                <a:cs typeface="Times New Roman"/>
              </a:rPr>
              <a:t>activities.</a:t>
            </a:r>
            <a:endParaRPr sz="2000" dirty="0">
              <a:latin typeface="Times New Roman"/>
              <a:cs typeface="Times New Roman"/>
            </a:endParaRPr>
          </a:p>
          <a:p>
            <a:pPr marL="365760" indent="-353695">
              <a:lnSpc>
                <a:spcPct val="100000"/>
              </a:lnSpc>
              <a:spcBef>
                <a:spcPts val="2090"/>
              </a:spcBef>
              <a:buFont typeface="Arial MT"/>
              <a:buChar char="•"/>
              <a:tabLst>
                <a:tab pos="365760" algn="l"/>
                <a:tab pos="366395" algn="l"/>
              </a:tabLst>
            </a:pPr>
            <a:r>
              <a:rPr sz="2000" dirty="0">
                <a:solidFill>
                  <a:srgbClr val="0D0D0D"/>
                </a:solidFill>
                <a:latin typeface="Times New Roman"/>
                <a:cs typeface="Times New Roman"/>
              </a:rPr>
              <a:t>A</a:t>
            </a:r>
            <a:r>
              <a:rPr sz="2000" spc="-180" dirty="0">
                <a:solidFill>
                  <a:srgbClr val="0D0D0D"/>
                </a:solidFill>
                <a:latin typeface="Times New Roman"/>
                <a:cs typeface="Times New Roman"/>
              </a:rPr>
              <a:t> </a:t>
            </a:r>
            <a:r>
              <a:rPr sz="2000" spc="5" dirty="0">
                <a:solidFill>
                  <a:srgbClr val="0D0D0D"/>
                </a:solidFill>
                <a:latin typeface="Times New Roman"/>
                <a:cs typeface="Times New Roman"/>
              </a:rPr>
              <a:t>P</a:t>
            </a:r>
            <a:r>
              <a:rPr sz="2000" dirty="0">
                <a:solidFill>
                  <a:srgbClr val="0D0D0D"/>
                </a:solidFill>
                <a:latin typeface="Times New Roman"/>
                <a:cs typeface="Times New Roman"/>
              </a:rPr>
              <a:t>r</a:t>
            </a:r>
            <a:r>
              <a:rPr sz="2000" spc="15" dirty="0">
                <a:solidFill>
                  <a:srgbClr val="0D0D0D"/>
                </a:solidFill>
                <a:latin typeface="Times New Roman"/>
                <a:cs typeface="Times New Roman"/>
              </a:rPr>
              <a:t>o</a:t>
            </a:r>
            <a:r>
              <a:rPr sz="2000" dirty="0">
                <a:solidFill>
                  <a:srgbClr val="0D0D0D"/>
                </a:solidFill>
                <a:latin typeface="Times New Roman"/>
                <a:cs typeface="Times New Roman"/>
              </a:rPr>
              <a:t>je</a:t>
            </a:r>
            <a:r>
              <a:rPr sz="2000" spc="-25" dirty="0">
                <a:solidFill>
                  <a:srgbClr val="0D0D0D"/>
                </a:solidFill>
                <a:latin typeface="Times New Roman"/>
                <a:cs typeface="Times New Roman"/>
              </a:rPr>
              <a:t>c</a:t>
            </a:r>
            <a:r>
              <a:rPr sz="2000" dirty="0">
                <a:solidFill>
                  <a:srgbClr val="0D0D0D"/>
                </a:solidFill>
                <a:latin typeface="Times New Roman"/>
                <a:cs typeface="Times New Roman"/>
              </a:rPr>
              <a:t>t</a:t>
            </a:r>
            <a:r>
              <a:rPr sz="2000" spc="-65" dirty="0">
                <a:solidFill>
                  <a:srgbClr val="0D0D0D"/>
                </a:solidFill>
                <a:latin typeface="Times New Roman"/>
                <a:cs typeface="Times New Roman"/>
              </a:rPr>
              <a:t> </a:t>
            </a:r>
            <a:r>
              <a:rPr sz="2000" b="1" spc="5" dirty="0">
                <a:solidFill>
                  <a:srgbClr val="0D0D0D"/>
                </a:solidFill>
                <a:latin typeface="Times New Roman"/>
                <a:cs typeface="Times New Roman"/>
              </a:rPr>
              <a:t>ha</a:t>
            </a:r>
            <a:r>
              <a:rPr sz="2000" b="1" dirty="0">
                <a:solidFill>
                  <a:srgbClr val="0D0D0D"/>
                </a:solidFill>
                <a:latin typeface="Times New Roman"/>
                <a:cs typeface="Times New Roman"/>
              </a:rPr>
              <a:t>s</a:t>
            </a:r>
            <a:r>
              <a:rPr sz="2000" b="1" spc="-25" dirty="0">
                <a:solidFill>
                  <a:srgbClr val="0D0D0D"/>
                </a:solidFill>
                <a:latin typeface="Times New Roman"/>
                <a:cs typeface="Times New Roman"/>
              </a:rPr>
              <a:t> </a:t>
            </a:r>
            <a:r>
              <a:rPr sz="2000" b="1" dirty="0">
                <a:solidFill>
                  <a:srgbClr val="0D0D0D"/>
                </a:solidFill>
                <a:latin typeface="Times New Roman"/>
                <a:cs typeface="Times New Roman"/>
              </a:rPr>
              <a:t>a</a:t>
            </a:r>
            <a:r>
              <a:rPr sz="2000" b="1" spc="-15" dirty="0">
                <a:solidFill>
                  <a:srgbClr val="0D0D0D"/>
                </a:solidFill>
                <a:latin typeface="Times New Roman"/>
                <a:cs typeface="Times New Roman"/>
              </a:rPr>
              <a:t> sp</a:t>
            </a:r>
            <a:r>
              <a:rPr sz="2000" b="1" spc="-40" dirty="0">
                <a:solidFill>
                  <a:srgbClr val="0D0D0D"/>
                </a:solidFill>
                <a:latin typeface="Times New Roman"/>
                <a:cs typeface="Times New Roman"/>
              </a:rPr>
              <a:t>ec</a:t>
            </a:r>
            <a:r>
              <a:rPr sz="2000" b="1" spc="-20" dirty="0">
                <a:solidFill>
                  <a:srgbClr val="0D0D0D"/>
                </a:solidFill>
                <a:latin typeface="Times New Roman"/>
                <a:cs typeface="Times New Roman"/>
              </a:rPr>
              <a:t>i</a:t>
            </a:r>
            <a:r>
              <a:rPr sz="2000" b="1" spc="-15" dirty="0">
                <a:solidFill>
                  <a:srgbClr val="0D0D0D"/>
                </a:solidFill>
                <a:latin typeface="Times New Roman"/>
                <a:cs typeface="Times New Roman"/>
              </a:rPr>
              <a:t>f</a:t>
            </a:r>
            <a:r>
              <a:rPr sz="2000" b="1" spc="-20" dirty="0">
                <a:solidFill>
                  <a:srgbClr val="0D0D0D"/>
                </a:solidFill>
                <a:latin typeface="Times New Roman"/>
                <a:cs typeface="Times New Roman"/>
              </a:rPr>
              <a:t>i</a:t>
            </a:r>
            <a:r>
              <a:rPr sz="2000" b="1" dirty="0">
                <a:solidFill>
                  <a:srgbClr val="0D0D0D"/>
                </a:solidFill>
                <a:latin typeface="Times New Roman"/>
                <a:cs typeface="Times New Roman"/>
              </a:rPr>
              <a:t>c</a:t>
            </a:r>
            <a:r>
              <a:rPr sz="2000" b="1" spc="20" dirty="0">
                <a:solidFill>
                  <a:srgbClr val="0D0D0D"/>
                </a:solidFill>
                <a:latin typeface="Times New Roman"/>
                <a:cs typeface="Times New Roman"/>
              </a:rPr>
              <a:t> </a:t>
            </a:r>
            <a:r>
              <a:rPr sz="2000" b="1" spc="5" dirty="0">
                <a:solidFill>
                  <a:srgbClr val="0D0D0D"/>
                </a:solidFill>
                <a:latin typeface="Times New Roman"/>
                <a:cs typeface="Times New Roman"/>
              </a:rPr>
              <a:t>s</a:t>
            </a:r>
            <a:r>
              <a:rPr sz="2000" b="1" spc="-15" dirty="0">
                <a:solidFill>
                  <a:srgbClr val="0D0D0D"/>
                </a:solidFill>
                <a:latin typeface="Times New Roman"/>
                <a:cs typeface="Times New Roman"/>
              </a:rPr>
              <a:t>c</a:t>
            </a:r>
            <a:r>
              <a:rPr sz="2000" b="1" spc="5" dirty="0">
                <a:solidFill>
                  <a:srgbClr val="0D0D0D"/>
                </a:solidFill>
                <a:latin typeface="Times New Roman"/>
                <a:cs typeface="Times New Roman"/>
              </a:rPr>
              <a:t>op</a:t>
            </a:r>
            <a:r>
              <a:rPr sz="2000" b="1" spc="-15" dirty="0">
                <a:solidFill>
                  <a:srgbClr val="0D0D0D"/>
                </a:solidFill>
                <a:latin typeface="Times New Roman"/>
                <a:cs typeface="Times New Roman"/>
              </a:rPr>
              <a:t>e</a:t>
            </a:r>
            <a:r>
              <a:rPr sz="2000" b="1" dirty="0">
                <a:solidFill>
                  <a:srgbClr val="0D0D0D"/>
                </a:solidFill>
                <a:latin typeface="Times New Roman"/>
                <a:cs typeface="Times New Roman"/>
              </a:rPr>
              <a:t>.</a:t>
            </a:r>
            <a:endParaRPr sz="2000" dirty="0">
              <a:latin typeface="Times New Roman"/>
              <a:cs typeface="Times New Roman"/>
            </a:endParaRPr>
          </a:p>
          <a:p>
            <a:pPr marL="365760" indent="-353695">
              <a:lnSpc>
                <a:spcPct val="100000"/>
              </a:lnSpc>
              <a:spcBef>
                <a:spcPts val="2065"/>
              </a:spcBef>
              <a:buFont typeface="Arial MT"/>
              <a:buChar char="•"/>
              <a:tabLst>
                <a:tab pos="365760" algn="l"/>
                <a:tab pos="366395" algn="l"/>
              </a:tabLst>
            </a:pPr>
            <a:r>
              <a:rPr sz="2000" dirty="0">
                <a:solidFill>
                  <a:srgbClr val="0D0D0D"/>
                </a:solidFill>
                <a:latin typeface="Times New Roman"/>
                <a:cs typeface="Times New Roman"/>
              </a:rPr>
              <a:t>A</a:t>
            </a:r>
            <a:r>
              <a:rPr sz="2000" spc="-180" dirty="0">
                <a:solidFill>
                  <a:srgbClr val="0D0D0D"/>
                </a:solidFill>
                <a:latin typeface="Times New Roman"/>
                <a:cs typeface="Times New Roman"/>
              </a:rPr>
              <a:t> </a:t>
            </a:r>
            <a:r>
              <a:rPr sz="2000" dirty="0">
                <a:solidFill>
                  <a:srgbClr val="0D0D0D"/>
                </a:solidFill>
                <a:latin typeface="Times New Roman"/>
                <a:cs typeface="Times New Roman"/>
              </a:rPr>
              <a:t>Project</a:t>
            </a:r>
            <a:r>
              <a:rPr sz="2000" spc="-65" dirty="0">
                <a:solidFill>
                  <a:srgbClr val="0D0D0D"/>
                </a:solidFill>
                <a:latin typeface="Times New Roman"/>
                <a:cs typeface="Times New Roman"/>
              </a:rPr>
              <a:t> </a:t>
            </a:r>
            <a:r>
              <a:rPr sz="2000" spc="-5" dirty="0">
                <a:solidFill>
                  <a:srgbClr val="0D0D0D"/>
                </a:solidFill>
                <a:latin typeface="Times New Roman"/>
                <a:cs typeface="Times New Roman"/>
              </a:rPr>
              <a:t>has</a:t>
            </a:r>
            <a:r>
              <a:rPr sz="2000" spc="-20" dirty="0">
                <a:solidFill>
                  <a:srgbClr val="0D0D0D"/>
                </a:solidFill>
                <a:latin typeface="Times New Roman"/>
                <a:cs typeface="Times New Roman"/>
              </a:rPr>
              <a:t> </a:t>
            </a:r>
            <a:r>
              <a:rPr sz="2000" b="1" spc="-15" dirty="0">
                <a:solidFill>
                  <a:srgbClr val="0D0D0D"/>
                </a:solidFill>
                <a:latin typeface="Times New Roman"/>
                <a:cs typeface="Times New Roman"/>
              </a:rPr>
              <a:t>time,</a:t>
            </a:r>
            <a:r>
              <a:rPr sz="2000" b="1" spc="60" dirty="0">
                <a:solidFill>
                  <a:srgbClr val="0D0D0D"/>
                </a:solidFill>
                <a:latin typeface="Times New Roman"/>
                <a:cs typeface="Times New Roman"/>
              </a:rPr>
              <a:t> </a:t>
            </a:r>
            <a:r>
              <a:rPr sz="2000" b="1" dirty="0">
                <a:solidFill>
                  <a:srgbClr val="0D0D0D"/>
                </a:solidFill>
                <a:latin typeface="Times New Roman"/>
                <a:cs typeface="Times New Roman"/>
              </a:rPr>
              <a:t>cost,</a:t>
            </a:r>
            <a:r>
              <a:rPr sz="2000" b="1" spc="-25" dirty="0">
                <a:solidFill>
                  <a:srgbClr val="0D0D0D"/>
                </a:solidFill>
                <a:latin typeface="Times New Roman"/>
                <a:cs typeface="Times New Roman"/>
              </a:rPr>
              <a:t> </a:t>
            </a:r>
            <a:r>
              <a:rPr sz="2000" b="1" dirty="0">
                <a:solidFill>
                  <a:srgbClr val="0D0D0D"/>
                </a:solidFill>
                <a:latin typeface="Times New Roman"/>
                <a:cs typeface="Times New Roman"/>
              </a:rPr>
              <a:t>quality</a:t>
            </a:r>
            <a:r>
              <a:rPr sz="2000" b="1" spc="-65" dirty="0">
                <a:solidFill>
                  <a:srgbClr val="0D0D0D"/>
                </a:solidFill>
                <a:latin typeface="Times New Roman"/>
                <a:cs typeface="Times New Roman"/>
              </a:rPr>
              <a:t> </a:t>
            </a:r>
            <a:r>
              <a:rPr sz="2000" b="1" dirty="0">
                <a:solidFill>
                  <a:srgbClr val="0D0D0D"/>
                </a:solidFill>
                <a:latin typeface="Times New Roman"/>
                <a:cs typeface="Times New Roman"/>
              </a:rPr>
              <a:t>and</a:t>
            </a:r>
            <a:r>
              <a:rPr sz="2000" b="1" spc="-30" dirty="0">
                <a:solidFill>
                  <a:srgbClr val="0D0D0D"/>
                </a:solidFill>
                <a:latin typeface="Times New Roman"/>
                <a:cs typeface="Times New Roman"/>
              </a:rPr>
              <a:t> </a:t>
            </a:r>
            <a:r>
              <a:rPr sz="2000" b="1" spc="-20" dirty="0">
                <a:solidFill>
                  <a:srgbClr val="0D0D0D"/>
                </a:solidFill>
                <a:latin typeface="Times New Roman"/>
                <a:cs typeface="Times New Roman"/>
              </a:rPr>
              <a:t>resource</a:t>
            </a:r>
            <a:r>
              <a:rPr sz="2000" b="1" spc="-130" dirty="0">
                <a:solidFill>
                  <a:srgbClr val="0D0D0D"/>
                </a:solidFill>
                <a:latin typeface="Times New Roman"/>
                <a:cs typeface="Times New Roman"/>
              </a:rPr>
              <a:t> </a:t>
            </a:r>
            <a:r>
              <a:rPr sz="2000" b="1" spc="-5" dirty="0">
                <a:solidFill>
                  <a:srgbClr val="0D0D0D"/>
                </a:solidFill>
                <a:latin typeface="Times New Roman"/>
                <a:cs typeface="Times New Roman"/>
              </a:rPr>
              <a:t>constraints.</a:t>
            </a:r>
            <a:endParaRPr sz="2000" dirty="0">
              <a:latin typeface="Times New Roman"/>
              <a:cs typeface="Times New Roman"/>
            </a:endParaRPr>
          </a:p>
          <a:p>
            <a:pPr marL="365760" indent="-353695">
              <a:lnSpc>
                <a:spcPct val="100000"/>
              </a:lnSpc>
              <a:spcBef>
                <a:spcPts val="1080"/>
              </a:spcBef>
              <a:buFont typeface="Arial MT"/>
              <a:buChar char="•"/>
              <a:tabLst>
                <a:tab pos="365760" algn="l"/>
                <a:tab pos="366395" algn="l"/>
              </a:tabLst>
            </a:pPr>
            <a:r>
              <a:rPr sz="2000" spc="-5" dirty="0">
                <a:solidFill>
                  <a:srgbClr val="0D0D0D"/>
                </a:solidFill>
                <a:latin typeface="Times New Roman"/>
                <a:cs typeface="Times New Roman"/>
              </a:rPr>
              <a:t>Has </a:t>
            </a:r>
            <a:r>
              <a:rPr sz="2000" dirty="0">
                <a:solidFill>
                  <a:srgbClr val="0D0D0D"/>
                </a:solidFill>
                <a:latin typeface="Times New Roman"/>
                <a:cs typeface="Times New Roman"/>
              </a:rPr>
              <a:t>a</a:t>
            </a:r>
            <a:r>
              <a:rPr sz="2000" spc="-5" dirty="0">
                <a:solidFill>
                  <a:srgbClr val="0D0D0D"/>
                </a:solidFill>
                <a:latin typeface="Times New Roman"/>
                <a:cs typeface="Times New Roman"/>
              </a:rPr>
              <a:t> well-defined</a:t>
            </a:r>
            <a:r>
              <a:rPr sz="2000" spc="10" dirty="0">
                <a:solidFill>
                  <a:srgbClr val="0D0D0D"/>
                </a:solidFill>
                <a:latin typeface="Times New Roman"/>
                <a:cs typeface="Times New Roman"/>
              </a:rPr>
              <a:t> </a:t>
            </a:r>
            <a:r>
              <a:rPr sz="2000" spc="-5" dirty="0">
                <a:solidFill>
                  <a:srgbClr val="0D0D0D"/>
                </a:solidFill>
                <a:latin typeface="Times New Roman"/>
                <a:cs typeface="Times New Roman"/>
              </a:rPr>
              <a:t>objective.</a:t>
            </a:r>
            <a:endParaRPr sz="2000" dirty="0">
              <a:latin typeface="Times New Roman"/>
              <a:cs typeface="Times New Roman"/>
            </a:endParaRPr>
          </a:p>
          <a:p>
            <a:pPr marL="365760" indent="-353695">
              <a:lnSpc>
                <a:spcPct val="100000"/>
              </a:lnSpc>
              <a:spcBef>
                <a:spcPts val="2090"/>
              </a:spcBef>
              <a:buFont typeface="Arial MT"/>
              <a:buChar char="•"/>
              <a:tabLst>
                <a:tab pos="365760" algn="l"/>
                <a:tab pos="366395" algn="l"/>
              </a:tabLst>
            </a:pPr>
            <a:r>
              <a:rPr sz="2000" spc="-5" dirty="0">
                <a:solidFill>
                  <a:srgbClr val="0D0D0D"/>
                </a:solidFill>
                <a:latin typeface="Times New Roman"/>
                <a:cs typeface="Times New Roman"/>
              </a:rPr>
              <a:t>Has </a:t>
            </a:r>
            <a:r>
              <a:rPr sz="2000" dirty="0">
                <a:solidFill>
                  <a:srgbClr val="0D0D0D"/>
                </a:solidFill>
                <a:latin typeface="Times New Roman"/>
                <a:cs typeface="Times New Roman"/>
              </a:rPr>
              <a:t>a</a:t>
            </a:r>
            <a:r>
              <a:rPr sz="2000" spc="5" dirty="0">
                <a:solidFill>
                  <a:srgbClr val="0D0D0D"/>
                </a:solidFill>
                <a:latin typeface="Times New Roman"/>
                <a:cs typeface="Times New Roman"/>
              </a:rPr>
              <a:t> </a:t>
            </a:r>
            <a:r>
              <a:rPr sz="2000" spc="-5" dirty="0">
                <a:solidFill>
                  <a:srgbClr val="0D0D0D"/>
                </a:solidFill>
                <a:latin typeface="Times New Roman"/>
                <a:cs typeface="Times New Roman"/>
              </a:rPr>
              <a:t>defined</a:t>
            </a:r>
            <a:r>
              <a:rPr sz="2000" spc="-40" dirty="0">
                <a:solidFill>
                  <a:srgbClr val="0D0D0D"/>
                </a:solidFill>
                <a:latin typeface="Times New Roman"/>
                <a:cs typeface="Times New Roman"/>
              </a:rPr>
              <a:t> </a:t>
            </a:r>
            <a:r>
              <a:rPr sz="2000" spc="-15" dirty="0">
                <a:solidFill>
                  <a:srgbClr val="0D0D0D"/>
                </a:solidFill>
                <a:latin typeface="Times New Roman"/>
                <a:cs typeface="Times New Roman"/>
              </a:rPr>
              <a:t>life </a:t>
            </a:r>
            <a:r>
              <a:rPr sz="2000" dirty="0">
                <a:solidFill>
                  <a:srgbClr val="0D0D0D"/>
                </a:solidFill>
                <a:latin typeface="Times New Roman"/>
                <a:cs typeface="Times New Roman"/>
              </a:rPr>
              <a:t>span</a:t>
            </a:r>
            <a:r>
              <a:rPr sz="2000" spc="-45" dirty="0">
                <a:solidFill>
                  <a:srgbClr val="0D0D0D"/>
                </a:solidFill>
                <a:latin typeface="Times New Roman"/>
                <a:cs typeface="Times New Roman"/>
              </a:rPr>
              <a:t> </a:t>
            </a:r>
            <a:r>
              <a:rPr sz="2000" dirty="0">
                <a:solidFill>
                  <a:srgbClr val="0D0D0D"/>
                </a:solidFill>
                <a:latin typeface="Times New Roman"/>
                <a:cs typeface="Times New Roman"/>
              </a:rPr>
              <a:t>with</a:t>
            </a:r>
            <a:r>
              <a:rPr sz="2000" spc="-10" dirty="0">
                <a:solidFill>
                  <a:srgbClr val="0D0D0D"/>
                </a:solidFill>
                <a:latin typeface="Times New Roman"/>
                <a:cs typeface="Times New Roman"/>
              </a:rPr>
              <a:t> </a:t>
            </a:r>
            <a:r>
              <a:rPr sz="2000" dirty="0">
                <a:solidFill>
                  <a:srgbClr val="0D0D0D"/>
                </a:solidFill>
                <a:latin typeface="Times New Roman"/>
                <a:cs typeface="Times New Roman"/>
              </a:rPr>
              <a:t>a</a:t>
            </a:r>
            <a:r>
              <a:rPr sz="2000" spc="5" dirty="0">
                <a:solidFill>
                  <a:srgbClr val="0D0D0D"/>
                </a:solidFill>
                <a:latin typeface="Times New Roman"/>
                <a:cs typeface="Times New Roman"/>
              </a:rPr>
              <a:t> </a:t>
            </a:r>
            <a:r>
              <a:rPr sz="2000" dirty="0">
                <a:solidFill>
                  <a:srgbClr val="0D0D0D"/>
                </a:solidFill>
                <a:latin typeface="Times New Roman"/>
                <a:cs typeface="Times New Roman"/>
              </a:rPr>
              <a:t>beginning</a:t>
            </a:r>
            <a:r>
              <a:rPr sz="2000" spc="-45" dirty="0">
                <a:solidFill>
                  <a:srgbClr val="0D0D0D"/>
                </a:solidFill>
                <a:latin typeface="Times New Roman"/>
                <a:cs typeface="Times New Roman"/>
              </a:rPr>
              <a:t> </a:t>
            </a:r>
            <a:r>
              <a:rPr sz="2000" spc="-5" dirty="0">
                <a:solidFill>
                  <a:srgbClr val="0D0D0D"/>
                </a:solidFill>
                <a:latin typeface="Times New Roman"/>
                <a:cs typeface="Times New Roman"/>
              </a:rPr>
              <a:t>and</a:t>
            </a:r>
            <a:r>
              <a:rPr sz="2000" spc="5" dirty="0">
                <a:solidFill>
                  <a:srgbClr val="0D0D0D"/>
                </a:solidFill>
                <a:latin typeface="Times New Roman"/>
                <a:cs typeface="Times New Roman"/>
              </a:rPr>
              <a:t> </a:t>
            </a:r>
            <a:r>
              <a:rPr sz="2000" spc="-15" dirty="0">
                <a:solidFill>
                  <a:srgbClr val="0D0D0D"/>
                </a:solidFill>
                <a:latin typeface="Times New Roman"/>
                <a:cs typeface="Times New Roman"/>
              </a:rPr>
              <a:t>an</a:t>
            </a:r>
            <a:r>
              <a:rPr sz="2000" spc="5" dirty="0">
                <a:solidFill>
                  <a:srgbClr val="0D0D0D"/>
                </a:solidFill>
                <a:latin typeface="Times New Roman"/>
                <a:cs typeface="Times New Roman"/>
              </a:rPr>
              <a:t> </a:t>
            </a:r>
            <a:r>
              <a:rPr sz="2000" spc="-5" dirty="0">
                <a:solidFill>
                  <a:srgbClr val="0D0D0D"/>
                </a:solidFill>
                <a:latin typeface="Times New Roman"/>
                <a:cs typeface="Times New Roman"/>
              </a:rPr>
              <a:t>end.</a:t>
            </a:r>
            <a:endParaRPr sz="2000" dirty="0">
              <a:latin typeface="Times New Roman"/>
              <a:cs typeface="Times New Roman"/>
            </a:endParaRPr>
          </a:p>
          <a:p>
            <a:pPr marL="365760" indent="-353695">
              <a:lnSpc>
                <a:spcPct val="100000"/>
              </a:lnSpc>
              <a:spcBef>
                <a:spcPts val="2095"/>
              </a:spcBef>
              <a:buFont typeface="Arial MT"/>
              <a:buChar char="•"/>
              <a:tabLst>
                <a:tab pos="365760" algn="l"/>
                <a:tab pos="366395" algn="l"/>
              </a:tabLst>
            </a:pPr>
            <a:r>
              <a:rPr sz="2000" spc="-20" dirty="0">
                <a:solidFill>
                  <a:srgbClr val="0D0D0D"/>
                </a:solidFill>
                <a:latin typeface="Times New Roman"/>
                <a:cs typeface="Times New Roman"/>
              </a:rPr>
              <a:t>Involves</a:t>
            </a:r>
            <a:r>
              <a:rPr sz="2000" spc="-35" dirty="0">
                <a:solidFill>
                  <a:srgbClr val="0D0D0D"/>
                </a:solidFill>
                <a:latin typeface="Times New Roman"/>
                <a:cs typeface="Times New Roman"/>
              </a:rPr>
              <a:t> </a:t>
            </a:r>
            <a:r>
              <a:rPr sz="2000" spc="5" dirty="0">
                <a:solidFill>
                  <a:srgbClr val="0D0D0D"/>
                </a:solidFill>
                <a:latin typeface="Times New Roman"/>
                <a:cs typeface="Times New Roman"/>
              </a:rPr>
              <a:t>doing</a:t>
            </a:r>
            <a:r>
              <a:rPr sz="2000" spc="-75" dirty="0">
                <a:solidFill>
                  <a:srgbClr val="0D0D0D"/>
                </a:solidFill>
                <a:latin typeface="Times New Roman"/>
                <a:cs typeface="Times New Roman"/>
              </a:rPr>
              <a:t> </a:t>
            </a:r>
            <a:r>
              <a:rPr sz="2000" spc="-5" dirty="0">
                <a:solidFill>
                  <a:srgbClr val="0D0D0D"/>
                </a:solidFill>
                <a:latin typeface="Times New Roman"/>
                <a:cs typeface="Times New Roman"/>
              </a:rPr>
              <a:t>something</a:t>
            </a:r>
            <a:r>
              <a:rPr sz="2000" spc="-25" dirty="0">
                <a:solidFill>
                  <a:srgbClr val="0D0D0D"/>
                </a:solidFill>
                <a:latin typeface="Times New Roman"/>
                <a:cs typeface="Times New Roman"/>
              </a:rPr>
              <a:t> </a:t>
            </a:r>
            <a:r>
              <a:rPr sz="2000" dirty="0">
                <a:solidFill>
                  <a:srgbClr val="0D0D0D"/>
                </a:solidFill>
                <a:latin typeface="Times New Roman"/>
                <a:cs typeface="Times New Roman"/>
              </a:rPr>
              <a:t>unique.</a:t>
            </a:r>
            <a:endParaRPr sz="2000" dirty="0">
              <a:latin typeface="Times New Roman"/>
              <a:cs typeface="Times New Roman"/>
            </a:endParaRPr>
          </a:p>
          <a:p>
            <a:pPr marL="365760" indent="-353695">
              <a:lnSpc>
                <a:spcPct val="100000"/>
              </a:lnSpc>
              <a:spcBef>
                <a:spcPts val="2065"/>
              </a:spcBef>
              <a:buFont typeface="Arial MT"/>
              <a:buChar char="•"/>
              <a:tabLst>
                <a:tab pos="365760" algn="l"/>
                <a:tab pos="366395" algn="l"/>
              </a:tabLst>
            </a:pPr>
            <a:r>
              <a:rPr sz="2000" spc="-5" dirty="0">
                <a:latin typeface="Times New Roman"/>
                <a:cs typeface="Times New Roman"/>
              </a:rPr>
              <a:t>Has</a:t>
            </a:r>
            <a:r>
              <a:rPr sz="2000" dirty="0">
                <a:latin typeface="Times New Roman"/>
                <a:cs typeface="Times New Roman"/>
              </a:rPr>
              <a:t> a</a:t>
            </a:r>
            <a:r>
              <a:rPr sz="2000" spc="-15" dirty="0">
                <a:latin typeface="Times New Roman"/>
                <a:cs typeface="Times New Roman"/>
              </a:rPr>
              <a:t> </a:t>
            </a:r>
            <a:r>
              <a:rPr sz="2000" spc="-25" dirty="0">
                <a:latin typeface="Times New Roman"/>
                <a:cs typeface="Times New Roman"/>
              </a:rPr>
              <a:t>customer.</a:t>
            </a:r>
            <a:endParaRPr sz="2000" dirty="0">
              <a:latin typeface="Times New Roman"/>
              <a:cs typeface="Times New Roman"/>
            </a:endParaRPr>
          </a:p>
          <a:p>
            <a:pPr marL="365760" indent="-353695">
              <a:lnSpc>
                <a:spcPct val="100000"/>
              </a:lnSpc>
              <a:spcBef>
                <a:spcPts val="2090"/>
              </a:spcBef>
              <a:buFont typeface="Arial MT"/>
              <a:buChar char="•"/>
              <a:tabLst>
                <a:tab pos="365760" algn="l"/>
                <a:tab pos="366395" algn="l"/>
              </a:tabLst>
            </a:pPr>
            <a:r>
              <a:rPr sz="2000" dirty="0">
                <a:latin typeface="Times New Roman"/>
                <a:cs typeface="Times New Roman"/>
              </a:rPr>
              <a:t>Involves</a:t>
            </a:r>
            <a:r>
              <a:rPr sz="2000" spc="-55" dirty="0">
                <a:latin typeface="Times New Roman"/>
                <a:cs typeface="Times New Roman"/>
              </a:rPr>
              <a:t> </a:t>
            </a:r>
            <a:r>
              <a:rPr sz="2000" dirty="0">
                <a:latin typeface="Times New Roman"/>
                <a:cs typeface="Times New Roman"/>
              </a:rPr>
              <a:t>a </a:t>
            </a:r>
            <a:r>
              <a:rPr sz="2000" spc="-5" dirty="0">
                <a:latin typeface="Times New Roman"/>
                <a:cs typeface="Times New Roman"/>
              </a:rPr>
              <a:t>degree</a:t>
            </a:r>
            <a:r>
              <a:rPr sz="2000" dirty="0">
                <a:latin typeface="Times New Roman"/>
                <a:cs typeface="Times New Roman"/>
              </a:rPr>
              <a:t> of</a:t>
            </a:r>
            <a:r>
              <a:rPr sz="2000" spc="-25" dirty="0">
                <a:latin typeface="Times New Roman"/>
                <a:cs typeface="Times New Roman"/>
              </a:rPr>
              <a:t> </a:t>
            </a:r>
            <a:r>
              <a:rPr sz="2000" spc="-20" dirty="0">
                <a:latin typeface="Times New Roman"/>
                <a:cs typeface="Times New Roman"/>
              </a:rPr>
              <a:t>uncertainty.</a:t>
            </a:r>
            <a:endParaRPr sz="2000" dirty="0">
              <a:latin typeface="Times New Roman"/>
              <a:cs typeface="Times New Roman"/>
            </a:endParaRPr>
          </a:p>
        </p:txBody>
      </p:sp>
      <p:pic>
        <p:nvPicPr>
          <p:cNvPr id="4" name="Graphic 21">
            <a:extLst>
              <a:ext uri="{FF2B5EF4-FFF2-40B4-BE49-F238E27FC236}">
                <a16:creationId xmlns:a16="http://schemas.microsoft.com/office/drawing/2014/main" id="{8911B4BF-7341-1331-057F-B57ADF56CA0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Tree>
    <p:extLst>
      <p:ext uri="{BB962C8B-B14F-4D97-AF65-F5344CB8AC3E}">
        <p14:creationId xmlns:p14="http://schemas.microsoft.com/office/powerpoint/2010/main" val="29132380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0" y="0"/>
            <a:ext cx="12192000" cy="68580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lvl="0" algn="r" rtl="1" eaLnBrk="0" fontAlgn="base" hangingPunct="0">
              <a:spcBef>
                <a:spcPct val="0"/>
              </a:spcBef>
              <a:spcAft>
                <a:spcPct val="0"/>
              </a:spcAft>
            </a:pPr>
            <a:endParaRPr lang="en-US" altLang="en-US" sz="2000" dirty="0">
              <a:solidFill>
                <a:schemeClr val="tx2"/>
              </a:solidFill>
              <a:latin typeface="Arial" panose="020B0604020202020204" pitchFamily="34" charset="0"/>
            </a:endParaRPr>
          </a:p>
          <a:p>
            <a:pPr lvl="0" algn="r" rtl="1" eaLnBrk="0" fontAlgn="base" hangingPunct="0">
              <a:spcBef>
                <a:spcPct val="0"/>
              </a:spcBef>
              <a:spcAft>
                <a:spcPct val="0"/>
              </a:spcAft>
            </a:pPr>
            <a:r>
              <a:rPr lang="ar-EG" altLang="en-US" sz="2000" b="1" dirty="0">
                <a:solidFill>
                  <a:schemeClr val="tx2"/>
                </a:solidFill>
                <a:latin typeface="Arial" panose="020B0604020202020204" pitchFamily="34" charset="0"/>
              </a:rPr>
              <a:t>  أمثلة على مشاريع</a:t>
            </a:r>
          </a:p>
          <a:p>
            <a:pPr lvl="0" algn="r" rtl="1" eaLnBrk="0" fontAlgn="base" hangingPunct="0">
              <a:spcBef>
                <a:spcPct val="0"/>
              </a:spcBef>
              <a:spcAft>
                <a:spcPct val="0"/>
              </a:spcAft>
              <a:buFontTx/>
              <a:buChar char="•"/>
            </a:pPr>
            <a:endParaRPr lang="ar-EG" altLang="en-US" sz="2000" dirty="0">
              <a:solidFill>
                <a:schemeClr val="tx2"/>
              </a:solidFill>
              <a:latin typeface="Arial" panose="020B0604020202020204" pitchFamily="34" charset="0"/>
            </a:endParaRPr>
          </a:p>
          <a:p>
            <a:pPr lvl="0" algn="r" rtl="1" eaLnBrk="0" fontAlgn="base" hangingPunct="0">
              <a:spcBef>
                <a:spcPct val="0"/>
              </a:spcBef>
              <a:spcAft>
                <a:spcPct val="0"/>
              </a:spcAft>
              <a:buFontTx/>
              <a:buChar char="•"/>
            </a:pPr>
            <a:r>
              <a:rPr lang="ar-SA" altLang="en-US" sz="2000" dirty="0">
                <a:solidFill>
                  <a:schemeClr val="tx2"/>
                </a:solidFill>
                <a:latin typeface="Arial" panose="020B0604020202020204" pitchFamily="34" charset="0"/>
              </a:rPr>
              <a:t>بناء مستشفى</a:t>
            </a:r>
            <a:r>
              <a:rPr lang="en-US" altLang="en-US" sz="2000" dirty="0">
                <a:solidFill>
                  <a:schemeClr val="tx2"/>
                </a:solidFill>
                <a:latin typeface="Arial" panose="020B0604020202020204" pitchFamily="34" charset="0"/>
              </a:rPr>
              <a:t>.</a:t>
            </a:r>
          </a:p>
          <a:p>
            <a:pPr lvl="0" algn="r" rtl="1" eaLnBrk="0" fontAlgn="base" hangingPunct="0">
              <a:spcBef>
                <a:spcPct val="0"/>
              </a:spcBef>
              <a:spcAft>
                <a:spcPct val="0"/>
              </a:spcAft>
              <a:buFontTx/>
              <a:buChar char="•"/>
            </a:pPr>
            <a:r>
              <a:rPr lang="ar-SA" altLang="en-US" sz="2000" dirty="0">
                <a:solidFill>
                  <a:schemeClr val="tx2"/>
                </a:solidFill>
                <a:latin typeface="Arial" panose="020B0604020202020204" pitchFamily="34" charset="0"/>
              </a:rPr>
              <a:t>كتابة كتاب</a:t>
            </a:r>
            <a:r>
              <a:rPr lang="en-US" altLang="en-US" sz="2000" dirty="0">
                <a:solidFill>
                  <a:schemeClr val="tx2"/>
                </a:solidFill>
                <a:latin typeface="Arial" panose="020B0604020202020204" pitchFamily="34" charset="0"/>
              </a:rPr>
              <a:t>.</a:t>
            </a:r>
          </a:p>
          <a:p>
            <a:pPr lvl="0" algn="r" rtl="1" eaLnBrk="0" fontAlgn="base" hangingPunct="0">
              <a:spcBef>
                <a:spcPct val="0"/>
              </a:spcBef>
              <a:spcAft>
                <a:spcPct val="0"/>
              </a:spcAft>
              <a:buFontTx/>
              <a:buChar char="•"/>
            </a:pPr>
            <a:r>
              <a:rPr lang="ar-SA" altLang="en-US" sz="2000" dirty="0">
                <a:solidFill>
                  <a:schemeClr val="tx2"/>
                </a:solidFill>
                <a:latin typeface="Arial" panose="020B0604020202020204" pitchFamily="34" charset="0"/>
              </a:rPr>
              <a:t>تصميم وتنفيذ نظام حاسوبي</a:t>
            </a:r>
            <a:r>
              <a:rPr lang="en-US" altLang="en-US" sz="2000" dirty="0">
                <a:solidFill>
                  <a:schemeClr val="tx2"/>
                </a:solidFill>
                <a:latin typeface="Arial" panose="020B0604020202020204" pitchFamily="34" charset="0"/>
              </a:rPr>
              <a:t>.</a:t>
            </a:r>
          </a:p>
          <a:p>
            <a:pPr lvl="0" algn="r" rtl="1" eaLnBrk="0" fontAlgn="base" hangingPunct="0">
              <a:spcBef>
                <a:spcPct val="0"/>
              </a:spcBef>
              <a:spcAft>
                <a:spcPct val="0"/>
              </a:spcAft>
              <a:buFontTx/>
              <a:buChar char="•"/>
            </a:pPr>
            <a:r>
              <a:rPr lang="ar-SA" altLang="en-US" sz="2000" dirty="0">
                <a:solidFill>
                  <a:schemeClr val="tx2"/>
                </a:solidFill>
                <a:latin typeface="Arial" panose="020B0604020202020204" pitchFamily="34" charset="0"/>
              </a:rPr>
              <a:t>إدخال منتج جديد إلى السوق</a:t>
            </a:r>
            <a:r>
              <a:rPr lang="en-US" altLang="en-US" sz="2000" dirty="0">
                <a:solidFill>
                  <a:schemeClr val="tx2"/>
                </a:solidFill>
                <a:latin typeface="Arial" panose="020B0604020202020204" pitchFamily="34" charset="0"/>
              </a:rPr>
              <a:t>.</a:t>
            </a:r>
          </a:p>
          <a:p>
            <a:pPr lvl="0" algn="r" rtl="1" eaLnBrk="0" fontAlgn="base" hangingPunct="0">
              <a:spcBef>
                <a:spcPct val="0"/>
              </a:spcBef>
              <a:spcAft>
                <a:spcPct val="0"/>
              </a:spcAft>
              <a:buFontTx/>
              <a:buChar char="•"/>
            </a:pPr>
            <a:r>
              <a:rPr lang="ar-SA" altLang="en-US" sz="2000" dirty="0">
                <a:solidFill>
                  <a:schemeClr val="tx2"/>
                </a:solidFill>
                <a:latin typeface="Arial" panose="020B0604020202020204" pitchFamily="34" charset="0"/>
              </a:rPr>
              <a:t>بناء جسر جديد فوق نهر</a:t>
            </a:r>
            <a:r>
              <a:rPr lang="en-US" altLang="en-US" sz="2000" dirty="0">
                <a:solidFill>
                  <a:schemeClr val="tx2"/>
                </a:solidFill>
                <a:latin typeface="Arial" panose="020B0604020202020204" pitchFamily="34" charset="0"/>
              </a:rPr>
              <a:t>.</a:t>
            </a:r>
          </a:p>
          <a:p>
            <a:pPr lvl="0" algn="r" rtl="1" eaLnBrk="0" fontAlgn="base" hangingPunct="0">
              <a:spcBef>
                <a:spcPct val="0"/>
              </a:spcBef>
              <a:spcAft>
                <a:spcPct val="0"/>
              </a:spcAft>
              <a:buFontTx/>
              <a:buChar char="•"/>
            </a:pPr>
            <a:r>
              <a:rPr lang="ar-SA" altLang="en-US" sz="2000" dirty="0">
                <a:solidFill>
                  <a:schemeClr val="tx2"/>
                </a:solidFill>
                <a:latin typeface="Arial" panose="020B0604020202020204" pitchFamily="34" charset="0"/>
              </a:rPr>
              <a:t>تصميم وإنتاج كتيب</a:t>
            </a:r>
            <a:r>
              <a:rPr lang="en-US" altLang="en-US" sz="2000" dirty="0">
                <a:solidFill>
                  <a:schemeClr val="tx2"/>
                </a:solidFill>
                <a:latin typeface="Arial" panose="020B0604020202020204" pitchFamily="34" charset="0"/>
              </a:rPr>
              <a:t>.</a:t>
            </a:r>
          </a:p>
          <a:p>
            <a:pPr lvl="0" algn="r" rtl="1" eaLnBrk="0" fontAlgn="base" hangingPunct="0">
              <a:spcBef>
                <a:spcPct val="0"/>
              </a:spcBef>
              <a:spcAft>
                <a:spcPct val="0"/>
              </a:spcAft>
              <a:buFontTx/>
              <a:buChar char="•"/>
            </a:pPr>
            <a:r>
              <a:rPr lang="ar-SA" altLang="en-US" sz="2000" dirty="0">
                <a:solidFill>
                  <a:schemeClr val="tx2"/>
                </a:solidFill>
                <a:latin typeface="Arial" panose="020B0604020202020204" pitchFamily="34" charset="0"/>
              </a:rPr>
              <a:t>سياسي يترشح للانتخابات</a:t>
            </a:r>
            <a:r>
              <a:rPr lang="en-US" altLang="en-US" sz="2000" dirty="0">
                <a:solidFill>
                  <a:schemeClr val="tx2"/>
                </a:solidFill>
                <a:latin typeface="Arial" panose="020B0604020202020204" pitchFamily="34" charset="0"/>
              </a:rPr>
              <a:t>.</a:t>
            </a:r>
          </a:p>
          <a:p>
            <a:pPr lvl="0" algn="r" rtl="1" eaLnBrk="0" fontAlgn="base" hangingPunct="0">
              <a:spcBef>
                <a:spcPct val="0"/>
              </a:spcBef>
              <a:spcAft>
                <a:spcPct val="0"/>
              </a:spcAft>
              <a:buFontTx/>
              <a:buChar char="•"/>
            </a:pPr>
            <a:r>
              <a:rPr lang="ar-SA" altLang="en-US" sz="2000" dirty="0">
                <a:solidFill>
                  <a:schemeClr val="tx2"/>
                </a:solidFill>
                <a:latin typeface="Arial" panose="020B0604020202020204" pitchFamily="34" charset="0"/>
              </a:rPr>
              <a:t>بناء سد</a:t>
            </a:r>
            <a:r>
              <a:rPr lang="en-US" altLang="en-US" sz="2000" dirty="0">
                <a:solidFill>
                  <a:schemeClr val="tx2"/>
                </a:solidFill>
                <a:latin typeface="Arial" panose="020B0604020202020204" pitchFamily="34" charset="0"/>
              </a:rPr>
              <a:t>.</a:t>
            </a:r>
          </a:p>
          <a:p>
            <a:pPr lvl="0" algn="r" rtl="1" eaLnBrk="0" fontAlgn="base" hangingPunct="0">
              <a:spcBef>
                <a:spcPct val="0"/>
              </a:spcBef>
              <a:spcAft>
                <a:spcPct val="0"/>
              </a:spcAft>
              <a:buFontTx/>
              <a:buChar char="•"/>
            </a:pPr>
            <a:r>
              <a:rPr lang="ar-SA" altLang="en-US" sz="2000" dirty="0">
                <a:solidFill>
                  <a:schemeClr val="tx2"/>
                </a:solidFill>
                <a:latin typeface="Arial" panose="020B0604020202020204" pitchFamily="34" charset="0"/>
              </a:rPr>
              <a:t>تنظيم ندوة</a:t>
            </a:r>
            <a:r>
              <a:rPr lang="en-US" altLang="en-US" sz="2000" dirty="0">
                <a:solidFill>
                  <a:schemeClr val="tx2"/>
                </a:solidFill>
                <a:latin typeface="Arial" panose="020B0604020202020204" pitchFamily="34" charset="0"/>
              </a:rPr>
              <a:t>. </a:t>
            </a:r>
          </a:p>
          <a:p>
            <a:pPr algn="ctr"/>
            <a:endParaRPr lang="en-US" dirty="0"/>
          </a:p>
        </p:txBody>
      </p:sp>
      <p:sp>
        <p:nvSpPr>
          <p:cNvPr id="2" name="object 3">
            <a:extLst>
              <a:ext uri="{FF2B5EF4-FFF2-40B4-BE49-F238E27FC236}">
                <a16:creationId xmlns:a16="http://schemas.microsoft.com/office/drawing/2014/main" id="{6E7D858E-7C2E-602C-AD8A-54983809ACDD}"/>
              </a:ext>
            </a:extLst>
          </p:cNvPr>
          <p:cNvSpPr txBox="1"/>
          <p:nvPr/>
        </p:nvSpPr>
        <p:spPr>
          <a:xfrm>
            <a:off x="1621886" y="1714125"/>
            <a:ext cx="4941253" cy="3890809"/>
          </a:xfrm>
          <a:prstGeom prst="rect">
            <a:avLst/>
          </a:prstGeom>
        </p:spPr>
        <p:txBody>
          <a:bodyPr vert="horz" wrap="square" lIns="0" tIns="93980" rIns="0" bIns="0" rtlCol="0">
            <a:spAutoFit/>
          </a:bodyPr>
          <a:lstStyle/>
          <a:p>
            <a:pPr marL="296545" indent="-284480">
              <a:lnSpc>
                <a:spcPct val="100000"/>
              </a:lnSpc>
              <a:spcBef>
                <a:spcPts val="740"/>
              </a:spcBef>
              <a:buSzPct val="96428"/>
              <a:buFont typeface="Wingdings"/>
              <a:buChar char=""/>
              <a:tabLst>
                <a:tab pos="297180" algn="l"/>
              </a:tabLst>
            </a:pPr>
            <a:r>
              <a:rPr sz="2000" dirty="0">
                <a:latin typeface="Times New Roman"/>
                <a:cs typeface="Times New Roman"/>
              </a:rPr>
              <a:t>Construction</a:t>
            </a:r>
            <a:r>
              <a:rPr sz="2000" spc="-105" dirty="0">
                <a:latin typeface="Times New Roman"/>
                <a:cs typeface="Times New Roman"/>
              </a:rPr>
              <a:t> </a:t>
            </a:r>
            <a:r>
              <a:rPr sz="2000" spc="5" dirty="0">
                <a:latin typeface="Times New Roman"/>
                <a:cs typeface="Times New Roman"/>
              </a:rPr>
              <a:t>of</a:t>
            </a:r>
            <a:r>
              <a:rPr sz="2000" spc="-15" dirty="0">
                <a:latin typeface="Times New Roman"/>
                <a:cs typeface="Times New Roman"/>
              </a:rPr>
              <a:t> </a:t>
            </a:r>
            <a:r>
              <a:rPr sz="2000" dirty="0">
                <a:latin typeface="Times New Roman"/>
                <a:cs typeface="Times New Roman"/>
              </a:rPr>
              <a:t>a</a:t>
            </a:r>
            <a:r>
              <a:rPr sz="2000" spc="-30" dirty="0">
                <a:latin typeface="Times New Roman"/>
                <a:cs typeface="Times New Roman"/>
              </a:rPr>
              <a:t> </a:t>
            </a:r>
            <a:r>
              <a:rPr sz="2000" dirty="0">
                <a:latin typeface="Times New Roman"/>
                <a:cs typeface="Times New Roman"/>
              </a:rPr>
              <a:t>hospital.</a:t>
            </a:r>
          </a:p>
          <a:p>
            <a:pPr marL="296545" indent="-284480">
              <a:lnSpc>
                <a:spcPct val="100000"/>
              </a:lnSpc>
              <a:spcBef>
                <a:spcPts val="650"/>
              </a:spcBef>
              <a:buSzPct val="96428"/>
              <a:buFont typeface="Wingdings"/>
              <a:buChar char=""/>
              <a:tabLst>
                <a:tab pos="297180" algn="l"/>
              </a:tabLst>
            </a:pPr>
            <a:r>
              <a:rPr sz="2000" spc="-15" dirty="0">
                <a:latin typeface="Times New Roman"/>
                <a:cs typeface="Times New Roman"/>
              </a:rPr>
              <a:t>Writing</a:t>
            </a:r>
            <a:r>
              <a:rPr sz="2000" spc="-70" dirty="0">
                <a:latin typeface="Times New Roman"/>
                <a:cs typeface="Times New Roman"/>
              </a:rPr>
              <a:t> </a:t>
            </a:r>
            <a:r>
              <a:rPr sz="2000" dirty="0">
                <a:latin typeface="Times New Roman"/>
                <a:cs typeface="Times New Roman"/>
              </a:rPr>
              <a:t>a</a:t>
            </a:r>
            <a:r>
              <a:rPr sz="2000" spc="-20" dirty="0">
                <a:latin typeface="Times New Roman"/>
                <a:cs typeface="Times New Roman"/>
              </a:rPr>
              <a:t> </a:t>
            </a:r>
            <a:r>
              <a:rPr sz="2000" spc="5" dirty="0">
                <a:latin typeface="Times New Roman"/>
                <a:cs typeface="Times New Roman"/>
              </a:rPr>
              <a:t>book.</a:t>
            </a:r>
            <a:endParaRPr sz="2000" dirty="0">
              <a:latin typeface="Times New Roman"/>
              <a:cs typeface="Times New Roman"/>
            </a:endParaRPr>
          </a:p>
          <a:p>
            <a:pPr marL="296545" indent="-284480">
              <a:lnSpc>
                <a:spcPct val="100000"/>
              </a:lnSpc>
              <a:spcBef>
                <a:spcPts val="675"/>
              </a:spcBef>
              <a:buSzPct val="96428"/>
              <a:buFont typeface="Wingdings"/>
              <a:buChar char=""/>
              <a:tabLst>
                <a:tab pos="297180" algn="l"/>
              </a:tabLst>
            </a:pPr>
            <a:r>
              <a:rPr sz="2000" dirty="0">
                <a:latin typeface="Times New Roman"/>
                <a:cs typeface="Times New Roman"/>
              </a:rPr>
              <a:t>Designing</a:t>
            </a:r>
            <a:r>
              <a:rPr sz="2000" spc="-90" dirty="0">
                <a:latin typeface="Times New Roman"/>
                <a:cs typeface="Times New Roman"/>
              </a:rPr>
              <a:t> </a:t>
            </a:r>
            <a:r>
              <a:rPr sz="2000" spc="5" dirty="0">
                <a:latin typeface="Times New Roman"/>
                <a:cs typeface="Times New Roman"/>
              </a:rPr>
              <a:t>and</a:t>
            </a:r>
            <a:r>
              <a:rPr sz="2000" spc="-15" dirty="0">
                <a:latin typeface="Times New Roman"/>
                <a:cs typeface="Times New Roman"/>
              </a:rPr>
              <a:t> </a:t>
            </a:r>
            <a:r>
              <a:rPr sz="2000" spc="-5" dirty="0">
                <a:latin typeface="Times New Roman"/>
                <a:cs typeface="Times New Roman"/>
              </a:rPr>
              <a:t>implementing</a:t>
            </a:r>
            <a:r>
              <a:rPr sz="2000" spc="-65" dirty="0">
                <a:latin typeface="Times New Roman"/>
                <a:cs typeface="Times New Roman"/>
              </a:rPr>
              <a:t> </a:t>
            </a:r>
            <a:r>
              <a:rPr sz="2000" dirty="0">
                <a:latin typeface="Times New Roman"/>
                <a:cs typeface="Times New Roman"/>
              </a:rPr>
              <a:t>a</a:t>
            </a:r>
            <a:r>
              <a:rPr sz="2000" spc="10" dirty="0">
                <a:latin typeface="Times New Roman"/>
                <a:cs typeface="Times New Roman"/>
              </a:rPr>
              <a:t> </a:t>
            </a:r>
            <a:r>
              <a:rPr sz="2000" dirty="0">
                <a:latin typeface="Times New Roman"/>
                <a:cs typeface="Times New Roman"/>
              </a:rPr>
              <a:t>computer</a:t>
            </a:r>
            <a:r>
              <a:rPr sz="2000" spc="-50" dirty="0">
                <a:latin typeface="Times New Roman"/>
                <a:cs typeface="Times New Roman"/>
              </a:rPr>
              <a:t> </a:t>
            </a:r>
            <a:r>
              <a:rPr sz="2000" spc="-10" dirty="0">
                <a:latin typeface="Times New Roman"/>
                <a:cs typeface="Times New Roman"/>
              </a:rPr>
              <a:t>system.</a:t>
            </a:r>
            <a:endParaRPr sz="2000" dirty="0">
              <a:latin typeface="Times New Roman"/>
              <a:cs typeface="Times New Roman"/>
            </a:endParaRPr>
          </a:p>
          <a:p>
            <a:pPr marL="296545" indent="-284480">
              <a:lnSpc>
                <a:spcPct val="100000"/>
              </a:lnSpc>
              <a:spcBef>
                <a:spcPts val="675"/>
              </a:spcBef>
              <a:buSzPct val="96428"/>
              <a:buFont typeface="Wingdings"/>
              <a:buChar char=""/>
              <a:tabLst>
                <a:tab pos="297180" algn="l"/>
              </a:tabLst>
            </a:pPr>
            <a:r>
              <a:rPr sz="2000" dirty="0">
                <a:latin typeface="Times New Roman"/>
                <a:cs typeface="Times New Roman"/>
              </a:rPr>
              <a:t>Introducing</a:t>
            </a:r>
            <a:r>
              <a:rPr sz="2000" spc="-95" dirty="0">
                <a:latin typeface="Times New Roman"/>
                <a:cs typeface="Times New Roman"/>
              </a:rPr>
              <a:t> </a:t>
            </a:r>
            <a:r>
              <a:rPr sz="2000" dirty="0">
                <a:latin typeface="Times New Roman"/>
                <a:cs typeface="Times New Roman"/>
              </a:rPr>
              <a:t>a </a:t>
            </a:r>
            <a:r>
              <a:rPr sz="2000" spc="5" dirty="0">
                <a:latin typeface="Times New Roman"/>
                <a:cs typeface="Times New Roman"/>
              </a:rPr>
              <a:t>new</a:t>
            </a:r>
            <a:r>
              <a:rPr sz="2000" spc="-10" dirty="0">
                <a:latin typeface="Times New Roman"/>
                <a:cs typeface="Times New Roman"/>
              </a:rPr>
              <a:t> </a:t>
            </a:r>
            <a:r>
              <a:rPr sz="2000" spc="5" dirty="0">
                <a:latin typeface="Times New Roman"/>
                <a:cs typeface="Times New Roman"/>
              </a:rPr>
              <a:t>product</a:t>
            </a:r>
            <a:r>
              <a:rPr sz="2000" spc="-90" dirty="0">
                <a:latin typeface="Times New Roman"/>
                <a:cs typeface="Times New Roman"/>
              </a:rPr>
              <a:t> </a:t>
            </a:r>
            <a:r>
              <a:rPr sz="2000" spc="5" dirty="0">
                <a:latin typeface="Times New Roman"/>
                <a:cs typeface="Times New Roman"/>
              </a:rPr>
              <a:t>in</a:t>
            </a:r>
            <a:r>
              <a:rPr sz="2000" spc="-25" dirty="0">
                <a:latin typeface="Times New Roman"/>
                <a:cs typeface="Times New Roman"/>
              </a:rPr>
              <a:t> </a:t>
            </a:r>
            <a:r>
              <a:rPr sz="2000" spc="5" dirty="0">
                <a:latin typeface="Times New Roman"/>
                <a:cs typeface="Times New Roman"/>
              </a:rPr>
              <a:t>the</a:t>
            </a:r>
            <a:r>
              <a:rPr sz="2000" spc="-60" dirty="0">
                <a:latin typeface="Times New Roman"/>
                <a:cs typeface="Times New Roman"/>
              </a:rPr>
              <a:t> </a:t>
            </a:r>
            <a:r>
              <a:rPr sz="2000" spc="-5" dirty="0">
                <a:latin typeface="Times New Roman"/>
                <a:cs typeface="Times New Roman"/>
              </a:rPr>
              <a:t>market.</a:t>
            </a:r>
            <a:endParaRPr sz="2000" dirty="0">
              <a:latin typeface="Times New Roman"/>
              <a:cs typeface="Times New Roman"/>
            </a:endParaRPr>
          </a:p>
          <a:p>
            <a:pPr marL="296545" indent="-284480">
              <a:lnSpc>
                <a:spcPct val="100000"/>
              </a:lnSpc>
              <a:spcBef>
                <a:spcPts val="650"/>
              </a:spcBef>
              <a:buSzPct val="96428"/>
              <a:buFont typeface="Wingdings"/>
              <a:buChar char=""/>
              <a:tabLst>
                <a:tab pos="297180" algn="l"/>
              </a:tabLst>
            </a:pPr>
            <a:r>
              <a:rPr sz="2000" dirty="0">
                <a:latin typeface="Times New Roman"/>
                <a:cs typeface="Times New Roman"/>
              </a:rPr>
              <a:t>Construction</a:t>
            </a:r>
            <a:r>
              <a:rPr sz="2000" spc="-95" dirty="0">
                <a:latin typeface="Times New Roman"/>
                <a:cs typeface="Times New Roman"/>
              </a:rPr>
              <a:t> </a:t>
            </a:r>
            <a:r>
              <a:rPr sz="2000" spc="5" dirty="0">
                <a:latin typeface="Times New Roman"/>
                <a:cs typeface="Times New Roman"/>
              </a:rPr>
              <a:t>of</a:t>
            </a:r>
            <a:r>
              <a:rPr sz="2000" spc="-10" dirty="0">
                <a:latin typeface="Times New Roman"/>
                <a:cs typeface="Times New Roman"/>
              </a:rPr>
              <a:t> </a:t>
            </a:r>
            <a:r>
              <a:rPr sz="2000" dirty="0">
                <a:latin typeface="Times New Roman"/>
                <a:cs typeface="Times New Roman"/>
              </a:rPr>
              <a:t>a</a:t>
            </a:r>
            <a:r>
              <a:rPr sz="2000" spc="-15" dirty="0">
                <a:latin typeface="Times New Roman"/>
                <a:cs typeface="Times New Roman"/>
              </a:rPr>
              <a:t> </a:t>
            </a:r>
            <a:r>
              <a:rPr sz="2000" spc="5" dirty="0">
                <a:latin typeface="Times New Roman"/>
                <a:cs typeface="Times New Roman"/>
              </a:rPr>
              <a:t>new</a:t>
            </a:r>
            <a:r>
              <a:rPr sz="2000" spc="-40" dirty="0">
                <a:latin typeface="Times New Roman"/>
                <a:cs typeface="Times New Roman"/>
              </a:rPr>
              <a:t> </a:t>
            </a:r>
            <a:r>
              <a:rPr sz="2000" spc="5" dirty="0">
                <a:latin typeface="Times New Roman"/>
                <a:cs typeface="Times New Roman"/>
              </a:rPr>
              <a:t>bridge</a:t>
            </a:r>
            <a:r>
              <a:rPr sz="2000" spc="-80" dirty="0">
                <a:latin typeface="Times New Roman"/>
                <a:cs typeface="Times New Roman"/>
              </a:rPr>
              <a:t> </a:t>
            </a:r>
            <a:r>
              <a:rPr sz="2000" spc="5" dirty="0">
                <a:latin typeface="Times New Roman"/>
                <a:cs typeface="Times New Roman"/>
              </a:rPr>
              <a:t>over</a:t>
            </a:r>
            <a:r>
              <a:rPr sz="2000" spc="-35" dirty="0">
                <a:latin typeface="Times New Roman"/>
                <a:cs typeface="Times New Roman"/>
              </a:rPr>
              <a:t> </a:t>
            </a:r>
            <a:r>
              <a:rPr sz="2000" dirty="0">
                <a:latin typeface="Times New Roman"/>
                <a:cs typeface="Times New Roman"/>
              </a:rPr>
              <a:t>a</a:t>
            </a:r>
            <a:r>
              <a:rPr sz="2000" spc="-35" dirty="0">
                <a:latin typeface="Times New Roman"/>
                <a:cs typeface="Times New Roman"/>
              </a:rPr>
              <a:t> </a:t>
            </a:r>
            <a:r>
              <a:rPr sz="2000" spc="-20" dirty="0">
                <a:latin typeface="Times New Roman"/>
                <a:cs typeface="Times New Roman"/>
              </a:rPr>
              <a:t>river.</a:t>
            </a:r>
            <a:endParaRPr sz="2000" dirty="0">
              <a:latin typeface="Times New Roman"/>
              <a:cs typeface="Times New Roman"/>
            </a:endParaRPr>
          </a:p>
          <a:p>
            <a:pPr marL="296545" indent="-284480">
              <a:lnSpc>
                <a:spcPct val="100000"/>
              </a:lnSpc>
              <a:spcBef>
                <a:spcPts val="670"/>
              </a:spcBef>
              <a:buSzPct val="96428"/>
              <a:buFont typeface="Wingdings"/>
              <a:buChar char=""/>
              <a:tabLst>
                <a:tab pos="297180" algn="l"/>
              </a:tabLst>
            </a:pPr>
            <a:r>
              <a:rPr sz="2000" dirty="0">
                <a:latin typeface="Times New Roman"/>
                <a:cs typeface="Times New Roman"/>
              </a:rPr>
              <a:t>Designing</a:t>
            </a:r>
            <a:r>
              <a:rPr sz="2000" spc="-95" dirty="0">
                <a:latin typeface="Times New Roman"/>
                <a:cs typeface="Times New Roman"/>
              </a:rPr>
              <a:t> </a:t>
            </a:r>
            <a:r>
              <a:rPr sz="2000" spc="5" dirty="0">
                <a:latin typeface="Times New Roman"/>
                <a:cs typeface="Times New Roman"/>
              </a:rPr>
              <a:t>and</a:t>
            </a:r>
            <a:r>
              <a:rPr sz="2000" spc="-20" dirty="0">
                <a:latin typeface="Times New Roman"/>
                <a:cs typeface="Times New Roman"/>
              </a:rPr>
              <a:t> </a:t>
            </a:r>
            <a:r>
              <a:rPr sz="2000" dirty="0">
                <a:latin typeface="Times New Roman"/>
                <a:cs typeface="Times New Roman"/>
              </a:rPr>
              <a:t>producing</a:t>
            </a:r>
            <a:r>
              <a:rPr sz="2000" spc="-65" dirty="0">
                <a:latin typeface="Times New Roman"/>
                <a:cs typeface="Times New Roman"/>
              </a:rPr>
              <a:t> </a:t>
            </a:r>
            <a:r>
              <a:rPr sz="2000" dirty="0">
                <a:latin typeface="Times New Roman"/>
                <a:cs typeface="Times New Roman"/>
              </a:rPr>
              <a:t>a brochure.</a:t>
            </a:r>
          </a:p>
          <a:p>
            <a:pPr marL="296545" indent="-284480">
              <a:lnSpc>
                <a:spcPct val="100000"/>
              </a:lnSpc>
              <a:spcBef>
                <a:spcPts val="675"/>
              </a:spcBef>
              <a:buSzPct val="96428"/>
              <a:buFont typeface="Wingdings"/>
              <a:buChar char=""/>
              <a:tabLst>
                <a:tab pos="297180" algn="l"/>
              </a:tabLst>
            </a:pPr>
            <a:r>
              <a:rPr sz="2000" spc="5" dirty="0">
                <a:latin typeface="Times New Roman"/>
                <a:cs typeface="Times New Roman"/>
              </a:rPr>
              <a:t>A</a:t>
            </a:r>
            <a:r>
              <a:rPr sz="2000" spc="-160" dirty="0">
                <a:latin typeface="Times New Roman"/>
                <a:cs typeface="Times New Roman"/>
              </a:rPr>
              <a:t> </a:t>
            </a:r>
            <a:r>
              <a:rPr sz="2000" dirty="0">
                <a:latin typeface="Times New Roman"/>
                <a:cs typeface="Times New Roman"/>
              </a:rPr>
              <a:t>Politician</a:t>
            </a:r>
            <a:r>
              <a:rPr sz="2000" spc="-20" dirty="0">
                <a:latin typeface="Times New Roman"/>
                <a:cs typeface="Times New Roman"/>
              </a:rPr>
              <a:t> </a:t>
            </a:r>
            <a:r>
              <a:rPr sz="2000" spc="-5" dirty="0">
                <a:latin typeface="Times New Roman"/>
                <a:cs typeface="Times New Roman"/>
              </a:rPr>
              <a:t>contesting</a:t>
            </a:r>
            <a:r>
              <a:rPr sz="2000" spc="-100" dirty="0">
                <a:latin typeface="Times New Roman"/>
                <a:cs typeface="Times New Roman"/>
              </a:rPr>
              <a:t> </a:t>
            </a:r>
            <a:r>
              <a:rPr sz="2000" dirty="0">
                <a:latin typeface="Times New Roman"/>
                <a:cs typeface="Times New Roman"/>
              </a:rPr>
              <a:t>an</a:t>
            </a:r>
            <a:r>
              <a:rPr sz="2000" spc="5" dirty="0">
                <a:latin typeface="Times New Roman"/>
                <a:cs typeface="Times New Roman"/>
              </a:rPr>
              <a:t> </a:t>
            </a:r>
            <a:r>
              <a:rPr sz="2000" dirty="0">
                <a:latin typeface="Times New Roman"/>
                <a:cs typeface="Times New Roman"/>
              </a:rPr>
              <a:t>election.</a:t>
            </a:r>
          </a:p>
          <a:p>
            <a:pPr marL="296545" indent="-284480">
              <a:lnSpc>
                <a:spcPct val="100000"/>
              </a:lnSpc>
              <a:spcBef>
                <a:spcPts val="650"/>
              </a:spcBef>
              <a:buSzPct val="96428"/>
              <a:buFont typeface="Wingdings"/>
              <a:buChar char=""/>
              <a:tabLst>
                <a:tab pos="297180" algn="l"/>
              </a:tabLst>
            </a:pPr>
            <a:r>
              <a:rPr sz="2000" dirty="0">
                <a:latin typeface="Times New Roman"/>
                <a:cs typeface="Times New Roman"/>
              </a:rPr>
              <a:t>Building</a:t>
            </a:r>
            <a:r>
              <a:rPr sz="2000" spc="-85" dirty="0">
                <a:latin typeface="Times New Roman"/>
                <a:cs typeface="Times New Roman"/>
              </a:rPr>
              <a:t> </a:t>
            </a:r>
            <a:r>
              <a:rPr sz="2000" dirty="0">
                <a:latin typeface="Times New Roman"/>
                <a:cs typeface="Times New Roman"/>
              </a:rPr>
              <a:t>a</a:t>
            </a:r>
            <a:r>
              <a:rPr sz="2000" spc="-20" dirty="0">
                <a:latin typeface="Times New Roman"/>
                <a:cs typeface="Times New Roman"/>
              </a:rPr>
              <a:t> </a:t>
            </a:r>
            <a:r>
              <a:rPr sz="2000" spc="-10" dirty="0">
                <a:latin typeface="Times New Roman"/>
                <a:cs typeface="Times New Roman"/>
              </a:rPr>
              <a:t>dam.</a:t>
            </a:r>
            <a:endParaRPr sz="2000" dirty="0">
              <a:latin typeface="Times New Roman"/>
              <a:cs typeface="Times New Roman"/>
            </a:endParaRPr>
          </a:p>
          <a:p>
            <a:pPr marL="296545" indent="-284480">
              <a:lnSpc>
                <a:spcPct val="100000"/>
              </a:lnSpc>
              <a:spcBef>
                <a:spcPts val="675"/>
              </a:spcBef>
              <a:buSzPct val="96428"/>
              <a:buFont typeface="Wingdings"/>
              <a:buChar char=""/>
              <a:tabLst>
                <a:tab pos="297180" algn="l"/>
              </a:tabLst>
            </a:pPr>
            <a:r>
              <a:rPr sz="2000" spc="-5" dirty="0">
                <a:latin typeface="Times New Roman"/>
                <a:cs typeface="Times New Roman"/>
              </a:rPr>
              <a:t>Organizing</a:t>
            </a:r>
            <a:r>
              <a:rPr sz="2000" spc="-30" dirty="0">
                <a:latin typeface="Times New Roman"/>
                <a:cs typeface="Times New Roman"/>
              </a:rPr>
              <a:t> </a:t>
            </a:r>
            <a:r>
              <a:rPr sz="2000" dirty="0">
                <a:latin typeface="Times New Roman"/>
                <a:cs typeface="Times New Roman"/>
              </a:rPr>
              <a:t>a</a:t>
            </a:r>
            <a:r>
              <a:rPr sz="2000" spc="-90" dirty="0">
                <a:latin typeface="Times New Roman"/>
                <a:cs typeface="Times New Roman"/>
              </a:rPr>
              <a:t> </a:t>
            </a:r>
            <a:r>
              <a:rPr sz="2000" spc="-20" dirty="0">
                <a:latin typeface="Times New Roman"/>
                <a:cs typeface="Times New Roman"/>
              </a:rPr>
              <a:t>seminar.</a:t>
            </a:r>
            <a:endParaRPr sz="2000" dirty="0">
              <a:latin typeface="Times New Roman"/>
              <a:cs typeface="Times New Roman"/>
            </a:endParaRPr>
          </a:p>
        </p:txBody>
      </p:sp>
      <p:sp>
        <p:nvSpPr>
          <p:cNvPr id="3" name="object 2">
            <a:extLst>
              <a:ext uri="{FF2B5EF4-FFF2-40B4-BE49-F238E27FC236}">
                <a16:creationId xmlns:a16="http://schemas.microsoft.com/office/drawing/2014/main" id="{3F17BF0E-63F1-2C78-527B-AA4F1582B31B}"/>
              </a:ext>
            </a:extLst>
          </p:cNvPr>
          <p:cNvSpPr txBox="1">
            <a:spLocks/>
          </p:cNvSpPr>
          <p:nvPr/>
        </p:nvSpPr>
        <p:spPr>
          <a:xfrm>
            <a:off x="2255774" y="1394166"/>
            <a:ext cx="3673475" cy="319959"/>
          </a:xfrm>
          <a:prstGeom prst="rect">
            <a:avLst/>
          </a:prstGeom>
        </p:spPr>
        <p:txBody>
          <a:bodyPr vert="horz" wrap="square" lIns="0" tIns="12065"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95"/>
              </a:spcBef>
            </a:pPr>
            <a:r>
              <a:rPr lang="en-US" sz="2000" b="1" spc="-10" dirty="0">
                <a:latin typeface="Times New Roman"/>
                <a:cs typeface="Times New Roman"/>
              </a:rPr>
              <a:t>Examples</a:t>
            </a:r>
            <a:r>
              <a:rPr lang="en-US" sz="2000" b="1" spc="20" dirty="0">
                <a:latin typeface="Times New Roman"/>
                <a:cs typeface="Times New Roman"/>
              </a:rPr>
              <a:t> </a:t>
            </a:r>
            <a:r>
              <a:rPr lang="en-US" sz="2000" b="1" dirty="0">
                <a:latin typeface="Times New Roman"/>
                <a:cs typeface="Times New Roman"/>
              </a:rPr>
              <a:t>of</a:t>
            </a:r>
            <a:r>
              <a:rPr lang="en-US" sz="2000" b="1" spc="-25" dirty="0">
                <a:latin typeface="Times New Roman"/>
                <a:cs typeface="Times New Roman"/>
              </a:rPr>
              <a:t> </a:t>
            </a:r>
            <a:r>
              <a:rPr lang="en-US" sz="2000" b="1" spc="-15" dirty="0">
                <a:latin typeface="Times New Roman"/>
                <a:cs typeface="Times New Roman"/>
              </a:rPr>
              <a:t>Projects</a:t>
            </a:r>
            <a:endParaRPr lang="en-US" sz="2000" dirty="0">
              <a:latin typeface="Times New Roman"/>
              <a:cs typeface="Times New Roman"/>
            </a:endParaRPr>
          </a:p>
        </p:txBody>
      </p:sp>
      <p:pic>
        <p:nvPicPr>
          <p:cNvPr id="5" name="Graphic 21">
            <a:extLst>
              <a:ext uri="{FF2B5EF4-FFF2-40B4-BE49-F238E27FC236}">
                <a16:creationId xmlns:a16="http://schemas.microsoft.com/office/drawing/2014/main" id="{5CE7D6C8-76C0-9BE7-BC10-EA4FC415569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spTree>
    <p:extLst>
      <p:ext uri="{BB962C8B-B14F-4D97-AF65-F5344CB8AC3E}">
        <p14:creationId xmlns:p14="http://schemas.microsoft.com/office/powerpoint/2010/main" val="38594859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0" y="-1986"/>
            <a:ext cx="12192000" cy="68580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2" name="object 2">
            <a:extLst>
              <a:ext uri="{FF2B5EF4-FFF2-40B4-BE49-F238E27FC236}">
                <a16:creationId xmlns:a16="http://schemas.microsoft.com/office/drawing/2014/main" id="{8A384018-C0A7-0F25-A13D-AEB503CF2189}"/>
              </a:ext>
            </a:extLst>
          </p:cNvPr>
          <p:cNvSpPr txBox="1">
            <a:spLocks/>
          </p:cNvSpPr>
          <p:nvPr/>
        </p:nvSpPr>
        <p:spPr>
          <a:xfrm>
            <a:off x="647788" y="738923"/>
            <a:ext cx="10896424" cy="381515"/>
          </a:xfrm>
          <a:prstGeom prst="rect">
            <a:avLst/>
          </a:prstGeom>
        </p:spPr>
        <p:txBody>
          <a:bodyPr vert="horz" wrap="square" lIns="0" tIns="12065"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95"/>
              </a:spcBef>
            </a:pPr>
            <a:r>
              <a:rPr lang="en-US" sz="2400" b="1" spc="-15" dirty="0">
                <a:latin typeface="Times New Roman"/>
                <a:cs typeface="Times New Roman"/>
              </a:rPr>
              <a:t>Difference</a:t>
            </a:r>
            <a:r>
              <a:rPr lang="en-US" sz="2400" b="1" spc="-65" dirty="0">
                <a:latin typeface="Times New Roman"/>
                <a:cs typeface="Times New Roman"/>
              </a:rPr>
              <a:t> </a:t>
            </a:r>
            <a:r>
              <a:rPr lang="en-US" sz="2400" b="1" spc="-5" dirty="0">
                <a:latin typeface="Times New Roman"/>
                <a:cs typeface="Times New Roman"/>
              </a:rPr>
              <a:t>between</a:t>
            </a:r>
            <a:r>
              <a:rPr lang="en-US" sz="2400" b="1" spc="-80" dirty="0">
                <a:latin typeface="Times New Roman"/>
                <a:cs typeface="Times New Roman"/>
              </a:rPr>
              <a:t> </a:t>
            </a:r>
            <a:r>
              <a:rPr lang="en-US" sz="2400" b="1" spc="-15" dirty="0">
                <a:latin typeface="Times New Roman"/>
                <a:cs typeface="Times New Roman"/>
              </a:rPr>
              <a:t>project</a:t>
            </a:r>
            <a:r>
              <a:rPr lang="en-US" sz="2400" b="1" spc="-60" dirty="0">
                <a:latin typeface="Times New Roman"/>
                <a:cs typeface="Times New Roman"/>
              </a:rPr>
              <a:t> </a:t>
            </a:r>
            <a:r>
              <a:rPr lang="en-US" sz="2400" b="1" spc="-5" dirty="0">
                <a:latin typeface="Times New Roman"/>
                <a:cs typeface="Times New Roman"/>
              </a:rPr>
              <a:t>and</a:t>
            </a:r>
            <a:r>
              <a:rPr lang="en-US" sz="2400" b="1" spc="-55" dirty="0">
                <a:latin typeface="Times New Roman"/>
                <a:cs typeface="Times New Roman"/>
              </a:rPr>
              <a:t> </a:t>
            </a:r>
            <a:r>
              <a:rPr lang="en-US" sz="2400" b="1" spc="-15" dirty="0">
                <a:latin typeface="Times New Roman"/>
                <a:cs typeface="Times New Roman"/>
              </a:rPr>
              <a:t>routine</a:t>
            </a:r>
            <a:r>
              <a:rPr lang="en-US" sz="2400" b="1" spc="-90" dirty="0">
                <a:latin typeface="Times New Roman"/>
                <a:cs typeface="Times New Roman"/>
              </a:rPr>
              <a:t> </a:t>
            </a:r>
            <a:r>
              <a:rPr lang="en-US" sz="2000" b="1" spc="5" dirty="0">
                <a:latin typeface="Times New Roman"/>
                <a:cs typeface="Times New Roman"/>
              </a:rPr>
              <a:t>work</a:t>
            </a:r>
            <a:r>
              <a:rPr lang="ar-EG" sz="2000" b="1" spc="5" dirty="0">
                <a:latin typeface="Times New Roman"/>
                <a:cs typeface="Times New Roman"/>
              </a:rPr>
              <a:t>        </a:t>
            </a:r>
            <a:r>
              <a:rPr lang="ar-EG" sz="2000" dirty="0">
                <a:solidFill>
                  <a:schemeClr val="tx2"/>
                </a:solidFill>
              </a:rPr>
              <a:t>الفرق بين المشروع والعمل الروتيني                             </a:t>
            </a:r>
            <a:endParaRPr lang="en-US" sz="2000" dirty="0">
              <a:solidFill>
                <a:schemeClr val="tx2"/>
              </a:solidFill>
              <a:latin typeface="Times New Roman"/>
              <a:cs typeface="Times New Roman"/>
            </a:endParaRPr>
          </a:p>
        </p:txBody>
      </p:sp>
      <p:sp>
        <p:nvSpPr>
          <p:cNvPr id="3" name="object 3">
            <a:extLst>
              <a:ext uri="{FF2B5EF4-FFF2-40B4-BE49-F238E27FC236}">
                <a16:creationId xmlns:a16="http://schemas.microsoft.com/office/drawing/2014/main" id="{E74C597A-CF71-0E0E-8F7A-55B75796C4B1}"/>
              </a:ext>
            </a:extLst>
          </p:cNvPr>
          <p:cNvSpPr txBox="1"/>
          <p:nvPr/>
        </p:nvSpPr>
        <p:spPr>
          <a:xfrm>
            <a:off x="7331899" y="1378589"/>
            <a:ext cx="3424612" cy="320601"/>
          </a:xfrm>
          <a:prstGeom prst="rect">
            <a:avLst/>
          </a:prstGeom>
        </p:spPr>
        <p:txBody>
          <a:bodyPr vert="horz" wrap="square" lIns="0" tIns="12700" rIns="0" bIns="0" rtlCol="0">
            <a:spAutoFit/>
          </a:bodyPr>
          <a:lstStyle/>
          <a:p>
            <a:pPr marL="12700">
              <a:lnSpc>
                <a:spcPct val="100000"/>
              </a:lnSpc>
              <a:spcBef>
                <a:spcPts val="100"/>
              </a:spcBef>
            </a:pPr>
            <a:r>
              <a:rPr sz="2000" b="1" spc="5" dirty="0">
                <a:latin typeface="Times New Roman"/>
                <a:cs typeface="Times New Roman"/>
              </a:rPr>
              <a:t>Routine</a:t>
            </a:r>
            <a:r>
              <a:rPr sz="2000" b="1" spc="-120" dirty="0">
                <a:latin typeface="Times New Roman"/>
                <a:cs typeface="Times New Roman"/>
              </a:rPr>
              <a:t> </a:t>
            </a:r>
            <a:r>
              <a:rPr sz="2000" b="1" spc="5" dirty="0">
                <a:latin typeface="Times New Roman"/>
                <a:cs typeface="Times New Roman"/>
              </a:rPr>
              <a:t>work</a:t>
            </a:r>
            <a:r>
              <a:rPr lang="ar-EG" sz="2000" b="1" spc="5" dirty="0">
                <a:latin typeface="Times New Roman"/>
                <a:cs typeface="Times New Roman"/>
              </a:rPr>
              <a:t>العمل الروتيني </a:t>
            </a:r>
            <a:endParaRPr sz="2000" dirty="0">
              <a:latin typeface="Times New Roman"/>
              <a:cs typeface="Times New Roman"/>
            </a:endParaRPr>
          </a:p>
        </p:txBody>
      </p:sp>
      <p:sp>
        <p:nvSpPr>
          <p:cNvPr id="4" name="object 4">
            <a:extLst>
              <a:ext uri="{FF2B5EF4-FFF2-40B4-BE49-F238E27FC236}">
                <a16:creationId xmlns:a16="http://schemas.microsoft.com/office/drawing/2014/main" id="{E1290E4D-53B2-7B06-E448-BAAF99278F90}"/>
              </a:ext>
            </a:extLst>
          </p:cNvPr>
          <p:cNvSpPr txBox="1"/>
          <p:nvPr/>
        </p:nvSpPr>
        <p:spPr>
          <a:xfrm>
            <a:off x="7462132" y="1788263"/>
            <a:ext cx="3294379" cy="2282035"/>
          </a:xfrm>
          <a:prstGeom prst="rect">
            <a:avLst/>
          </a:prstGeom>
        </p:spPr>
        <p:txBody>
          <a:bodyPr vert="horz" wrap="square" lIns="0" tIns="100965" rIns="0" bIns="0" rtlCol="0">
            <a:spAutoFit/>
          </a:bodyPr>
          <a:lstStyle/>
          <a:p>
            <a:pPr marL="394335" indent="-326390">
              <a:lnSpc>
                <a:spcPct val="100000"/>
              </a:lnSpc>
              <a:spcBef>
                <a:spcPts val="795"/>
              </a:spcBef>
              <a:buChar char="&gt;"/>
              <a:tabLst>
                <a:tab pos="394335" algn="l"/>
              </a:tabLst>
            </a:pPr>
            <a:r>
              <a:rPr sz="2400" dirty="0">
                <a:latin typeface="Times New Roman"/>
                <a:cs typeface="Times New Roman"/>
              </a:rPr>
              <a:t>Repetitive</a:t>
            </a:r>
          </a:p>
          <a:p>
            <a:pPr marL="396875" indent="-329565">
              <a:lnSpc>
                <a:spcPct val="100000"/>
              </a:lnSpc>
              <a:spcBef>
                <a:spcPts val="700"/>
              </a:spcBef>
              <a:buChar char="&gt;"/>
              <a:tabLst>
                <a:tab pos="397510" algn="l"/>
              </a:tabLst>
            </a:pPr>
            <a:r>
              <a:rPr sz="2400" dirty="0">
                <a:latin typeface="Times New Roman"/>
                <a:cs typeface="Times New Roman"/>
              </a:rPr>
              <a:t>Li</a:t>
            </a:r>
            <a:r>
              <a:rPr sz="2400" spc="-30" dirty="0">
                <a:latin typeface="Times New Roman"/>
                <a:cs typeface="Times New Roman"/>
              </a:rPr>
              <a:t>m</a:t>
            </a:r>
            <a:r>
              <a:rPr sz="2400" dirty="0">
                <a:latin typeface="Times New Roman"/>
                <a:cs typeface="Times New Roman"/>
              </a:rPr>
              <a:t>i</a:t>
            </a:r>
            <a:r>
              <a:rPr sz="2400" spc="10" dirty="0">
                <a:latin typeface="Times New Roman"/>
                <a:cs typeface="Times New Roman"/>
              </a:rPr>
              <a:t>t</a:t>
            </a:r>
            <a:r>
              <a:rPr sz="2400" spc="-15" dirty="0">
                <a:latin typeface="Times New Roman"/>
                <a:cs typeface="Times New Roman"/>
              </a:rPr>
              <a:t>e</a:t>
            </a:r>
            <a:r>
              <a:rPr sz="2400" dirty="0">
                <a:latin typeface="Times New Roman"/>
                <a:cs typeface="Times New Roman"/>
              </a:rPr>
              <a:t>d</a:t>
            </a:r>
            <a:r>
              <a:rPr sz="2400" spc="-170" dirty="0">
                <a:latin typeface="Times New Roman"/>
                <a:cs typeface="Times New Roman"/>
              </a:rPr>
              <a:t> </a:t>
            </a:r>
            <a:r>
              <a:rPr sz="2400" spc="5" dirty="0">
                <a:latin typeface="Times New Roman"/>
                <a:cs typeface="Times New Roman"/>
              </a:rPr>
              <a:t>Sk</a:t>
            </a:r>
            <a:r>
              <a:rPr sz="2400" dirty="0">
                <a:latin typeface="Times New Roman"/>
                <a:cs typeface="Times New Roman"/>
              </a:rPr>
              <a:t>i</a:t>
            </a:r>
            <a:r>
              <a:rPr sz="2400" spc="5" dirty="0">
                <a:latin typeface="Times New Roman"/>
                <a:cs typeface="Times New Roman"/>
              </a:rPr>
              <a:t>l</a:t>
            </a:r>
            <a:r>
              <a:rPr sz="2400" dirty="0">
                <a:latin typeface="Times New Roman"/>
                <a:cs typeface="Times New Roman"/>
              </a:rPr>
              <a:t>ls</a:t>
            </a:r>
          </a:p>
          <a:p>
            <a:pPr marL="410845" marR="5080" indent="-341630">
              <a:lnSpc>
                <a:spcPct val="100000"/>
              </a:lnSpc>
              <a:spcBef>
                <a:spcPts val="905"/>
              </a:spcBef>
              <a:buChar char="&gt;"/>
              <a:tabLst>
                <a:tab pos="411480" algn="l"/>
                <a:tab pos="2984500" algn="l"/>
              </a:tabLst>
            </a:pPr>
            <a:r>
              <a:rPr sz="2400" spc="-10" dirty="0">
                <a:latin typeface="Times New Roman"/>
                <a:cs typeface="Times New Roman"/>
              </a:rPr>
              <a:t>Equipment's</a:t>
            </a:r>
            <a:r>
              <a:rPr sz="2400" spc="25" dirty="0">
                <a:latin typeface="Times New Roman"/>
                <a:cs typeface="Times New Roman"/>
              </a:rPr>
              <a:t> </a:t>
            </a:r>
            <a:r>
              <a:rPr sz="2400" spc="-15" dirty="0">
                <a:latin typeface="Times New Roman"/>
                <a:cs typeface="Times New Roman"/>
              </a:rPr>
              <a:t>a</a:t>
            </a:r>
            <a:r>
              <a:rPr sz="2400" dirty="0">
                <a:latin typeface="Times New Roman"/>
                <a:cs typeface="Times New Roman"/>
              </a:rPr>
              <a:t>re</a:t>
            </a:r>
            <a:r>
              <a:rPr lang="en-US" sz="2400" dirty="0">
                <a:latin typeface="Times New Roman"/>
                <a:cs typeface="Times New Roman"/>
              </a:rPr>
              <a:t> </a:t>
            </a:r>
            <a:r>
              <a:rPr sz="2400" dirty="0">
                <a:latin typeface="Times New Roman"/>
                <a:cs typeface="Times New Roman"/>
              </a:rPr>
              <a:t>in  </a:t>
            </a:r>
            <a:r>
              <a:rPr sz="2400" spc="-15" dirty="0">
                <a:latin typeface="Times New Roman"/>
                <a:cs typeface="Times New Roman"/>
              </a:rPr>
              <a:t>c</a:t>
            </a:r>
            <a:r>
              <a:rPr sz="2400" spc="5" dirty="0">
                <a:latin typeface="Times New Roman"/>
                <a:cs typeface="Times New Roman"/>
              </a:rPr>
              <a:t>on</a:t>
            </a:r>
            <a:r>
              <a:rPr sz="2400" dirty="0">
                <a:latin typeface="Times New Roman"/>
                <a:cs typeface="Times New Roman"/>
              </a:rPr>
              <a:t>t</a:t>
            </a:r>
            <a:r>
              <a:rPr sz="2400" spc="5" dirty="0">
                <a:latin typeface="Times New Roman"/>
                <a:cs typeface="Times New Roman"/>
              </a:rPr>
              <a:t>inu</a:t>
            </a:r>
            <a:r>
              <a:rPr sz="2400" spc="-15" dirty="0">
                <a:latin typeface="Times New Roman"/>
                <a:cs typeface="Times New Roman"/>
              </a:rPr>
              <a:t>o</a:t>
            </a:r>
            <a:r>
              <a:rPr sz="2400" spc="5" dirty="0">
                <a:latin typeface="Times New Roman"/>
                <a:cs typeface="Times New Roman"/>
              </a:rPr>
              <a:t>u</a:t>
            </a:r>
            <a:r>
              <a:rPr sz="2400" dirty="0">
                <a:latin typeface="Times New Roman"/>
                <a:cs typeface="Times New Roman"/>
              </a:rPr>
              <a:t>s</a:t>
            </a:r>
            <a:r>
              <a:rPr sz="2400" spc="-250" dirty="0">
                <a:latin typeface="Times New Roman"/>
                <a:cs typeface="Times New Roman"/>
              </a:rPr>
              <a:t> </a:t>
            </a:r>
            <a:r>
              <a:rPr sz="2400" spc="5" dirty="0">
                <a:latin typeface="Times New Roman"/>
                <a:cs typeface="Times New Roman"/>
              </a:rPr>
              <a:t>u</a:t>
            </a:r>
            <a:r>
              <a:rPr sz="2400" dirty="0">
                <a:latin typeface="Times New Roman"/>
                <a:cs typeface="Times New Roman"/>
              </a:rPr>
              <a:t>se</a:t>
            </a:r>
          </a:p>
          <a:p>
            <a:pPr marL="342265" indent="-329565">
              <a:lnSpc>
                <a:spcPct val="100000"/>
              </a:lnSpc>
              <a:spcBef>
                <a:spcPts val="1025"/>
              </a:spcBef>
              <a:buChar char="&gt;"/>
              <a:tabLst>
                <a:tab pos="342265" algn="l"/>
              </a:tabLst>
            </a:pPr>
            <a:r>
              <a:rPr sz="2400" spc="-15" dirty="0">
                <a:latin typeface="Times New Roman"/>
                <a:cs typeface="Times New Roman"/>
              </a:rPr>
              <a:t>Re</a:t>
            </a:r>
            <a:r>
              <a:rPr sz="2400" spc="5" dirty="0">
                <a:latin typeface="Times New Roman"/>
                <a:cs typeface="Times New Roman"/>
              </a:rPr>
              <a:t>v</a:t>
            </a:r>
            <a:r>
              <a:rPr sz="2400" spc="-15" dirty="0">
                <a:latin typeface="Times New Roman"/>
                <a:cs typeface="Times New Roman"/>
              </a:rPr>
              <a:t>e</a:t>
            </a:r>
            <a:r>
              <a:rPr sz="2400" spc="5" dirty="0">
                <a:latin typeface="Times New Roman"/>
                <a:cs typeface="Times New Roman"/>
              </a:rPr>
              <a:t>nu</a:t>
            </a:r>
            <a:r>
              <a:rPr sz="2400" spc="-15" dirty="0">
                <a:latin typeface="Times New Roman"/>
                <a:cs typeface="Times New Roman"/>
              </a:rPr>
              <a:t>e</a:t>
            </a:r>
            <a:r>
              <a:rPr sz="2400" dirty="0">
                <a:latin typeface="Times New Roman"/>
                <a:cs typeface="Times New Roman"/>
              </a:rPr>
              <a:t>s</a:t>
            </a:r>
            <a:r>
              <a:rPr sz="2400" spc="30" dirty="0">
                <a:latin typeface="Times New Roman"/>
                <a:cs typeface="Times New Roman"/>
              </a:rPr>
              <a:t> </a:t>
            </a:r>
            <a:r>
              <a:rPr sz="2400" spc="-15" dirty="0">
                <a:latin typeface="Times New Roman"/>
                <a:cs typeface="Times New Roman"/>
              </a:rPr>
              <a:t>a</a:t>
            </a:r>
            <a:r>
              <a:rPr sz="2400" dirty="0">
                <a:latin typeface="Times New Roman"/>
                <a:cs typeface="Times New Roman"/>
              </a:rPr>
              <a:t>re</a:t>
            </a:r>
            <a:r>
              <a:rPr sz="2400" spc="-229" dirty="0">
                <a:latin typeface="Times New Roman"/>
                <a:cs typeface="Times New Roman"/>
              </a:rPr>
              <a:t> </a:t>
            </a:r>
            <a:r>
              <a:rPr sz="2400" dirty="0">
                <a:latin typeface="Times New Roman"/>
                <a:cs typeface="Times New Roman"/>
              </a:rPr>
              <a:t>t</a:t>
            </a:r>
            <a:r>
              <a:rPr sz="2400" spc="10" dirty="0">
                <a:latin typeface="Times New Roman"/>
                <a:cs typeface="Times New Roman"/>
              </a:rPr>
              <a:t>h</a:t>
            </a:r>
            <a:r>
              <a:rPr sz="2400" spc="-15" dirty="0">
                <a:latin typeface="Times New Roman"/>
                <a:cs typeface="Times New Roman"/>
              </a:rPr>
              <a:t>e</a:t>
            </a:r>
            <a:r>
              <a:rPr sz="2400" dirty="0">
                <a:latin typeface="Times New Roman"/>
                <a:cs typeface="Times New Roman"/>
              </a:rPr>
              <a:t>re</a:t>
            </a:r>
          </a:p>
        </p:txBody>
      </p:sp>
      <p:sp>
        <p:nvSpPr>
          <p:cNvPr id="5" name="object 5">
            <a:extLst>
              <a:ext uri="{FF2B5EF4-FFF2-40B4-BE49-F238E27FC236}">
                <a16:creationId xmlns:a16="http://schemas.microsoft.com/office/drawing/2014/main" id="{383ADEFF-F0D1-17C3-6626-5525DEEE8F0F}"/>
              </a:ext>
            </a:extLst>
          </p:cNvPr>
          <p:cNvSpPr txBox="1"/>
          <p:nvPr/>
        </p:nvSpPr>
        <p:spPr>
          <a:xfrm>
            <a:off x="2425148" y="1235875"/>
            <a:ext cx="2137877" cy="382156"/>
          </a:xfrm>
          <a:prstGeom prst="rect">
            <a:avLst/>
          </a:prstGeom>
        </p:spPr>
        <p:txBody>
          <a:bodyPr vert="horz" wrap="square" lIns="0" tIns="12700" rIns="0" bIns="0" rtlCol="0">
            <a:spAutoFit/>
          </a:bodyPr>
          <a:lstStyle/>
          <a:p>
            <a:pPr marL="12700">
              <a:lnSpc>
                <a:spcPct val="100000"/>
              </a:lnSpc>
              <a:spcBef>
                <a:spcPts val="100"/>
              </a:spcBef>
            </a:pPr>
            <a:r>
              <a:rPr sz="2000" b="1" spc="-10" dirty="0">
                <a:latin typeface="Times New Roman"/>
                <a:cs typeface="Times New Roman"/>
              </a:rPr>
              <a:t>P</a:t>
            </a:r>
            <a:r>
              <a:rPr sz="2000" b="1" spc="-60" dirty="0">
                <a:latin typeface="Times New Roman"/>
                <a:cs typeface="Times New Roman"/>
              </a:rPr>
              <a:t>r</a:t>
            </a:r>
            <a:r>
              <a:rPr sz="2000" b="1" spc="5" dirty="0">
                <a:latin typeface="Times New Roman"/>
                <a:cs typeface="Times New Roman"/>
              </a:rPr>
              <a:t>o</a:t>
            </a:r>
            <a:r>
              <a:rPr sz="2000" b="1" dirty="0">
                <a:latin typeface="Times New Roman"/>
                <a:cs typeface="Times New Roman"/>
              </a:rPr>
              <a:t>je</a:t>
            </a:r>
            <a:r>
              <a:rPr sz="2000" b="1" spc="-15" dirty="0">
                <a:latin typeface="Times New Roman"/>
                <a:cs typeface="Times New Roman"/>
              </a:rPr>
              <a:t>c</a:t>
            </a:r>
            <a:r>
              <a:rPr sz="2000" b="1" dirty="0">
                <a:latin typeface="Times New Roman"/>
                <a:cs typeface="Times New Roman"/>
              </a:rPr>
              <a:t>t</a:t>
            </a:r>
            <a:r>
              <a:rPr lang="ar-EG" sz="2000" b="1" dirty="0">
                <a:latin typeface="Times New Roman"/>
                <a:cs typeface="Times New Roman"/>
              </a:rPr>
              <a:t>المشروع</a:t>
            </a:r>
            <a:r>
              <a:rPr lang="ar-EG" sz="2400" b="1" dirty="0">
                <a:latin typeface="Times New Roman"/>
                <a:cs typeface="Times New Roman"/>
              </a:rPr>
              <a:t>  </a:t>
            </a:r>
            <a:endParaRPr sz="2400" dirty="0">
              <a:latin typeface="Times New Roman"/>
              <a:cs typeface="Times New Roman"/>
            </a:endParaRPr>
          </a:p>
        </p:txBody>
      </p:sp>
      <p:sp>
        <p:nvSpPr>
          <p:cNvPr id="6" name="object 6">
            <a:extLst>
              <a:ext uri="{FF2B5EF4-FFF2-40B4-BE49-F238E27FC236}">
                <a16:creationId xmlns:a16="http://schemas.microsoft.com/office/drawing/2014/main" id="{87223B14-EA09-AE36-24FD-5F39CB574269}"/>
              </a:ext>
            </a:extLst>
          </p:cNvPr>
          <p:cNvSpPr txBox="1"/>
          <p:nvPr/>
        </p:nvSpPr>
        <p:spPr>
          <a:xfrm>
            <a:off x="934209" y="1788263"/>
            <a:ext cx="5593715" cy="4122924"/>
          </a:xfrm>
          <a:prstGeom prst="rect">
            <a:avLst/>
          </a:prstGeom>
        </p:spPr>
        <p:txBody>
          <a:bodyPr vert="horz" wrap="square" lIns="0" tIns="80010" rIns="0" bIns="0" rtlCol="0">
            <a:spAutoFit/>
          </a:bodyPr>
          <a:lstStyle/>
          <a:p>
            <a:pPr marL="353695" indent="-329565" algn="just">
              <a:lnSpc>
                <a:spcPct val="100000"/>
              </a:lnSpc>
              <a:spcBef>
                <a:spcPts val="630"/>
              </a:spcBef>
              <a:buChar char="&gt;"/>
              <a:tabLst>
                <a:tab pos="354330" algn="l"/>
              </a:tabLst>
            </a:pPr>
            <a:r>
              <a:rPr sz="2400" dirty="0">
                <a:latin typeface="Times New Roman"/>
                <a:cs typeface="Times New Roman"/>
              </a:rPr>
              <a:t>One</a:t>
            </a:r>
            <a:r>
              <a:rPr sz="2400" spc="-35" dirty="0">
                <a:latin typeface="Times New Roman"/>
                <a:cs typeface="Times New Roman"/>
              </a:rPr>
              <a:t> </a:t>
            </a:r>
            <a:r>
              <a:rPr sz="2400" spc="-10" dirty="0">
                <a:latin typeface="Times New Roman"/>
                <a:cs typeface="Times New Roman"/>
              </a:rPr>
              <a:t>time</a:t>
            </a:r>
            <a:endParaRPr sz="2400" dirty="0">
              <a:latin typeface="Times New Roman"/>
              <a:cs typeface="Times New Roman"/>
            </a:endParaRPr>
          </a:p>
          <a:p>
            <a:pPr marL="344805" indent="-320675" algn="just">
              <a:lnSpc>
                <a:spcPct val="100000"/>
              </a:lnSpc>
              <a:spcBef>
                <a:spcPts val="530"/>
              </a:spcBef>
              <a:buChar char="&gt;"/>
              <a:tabLst>
                <a:tab pos="345440" algn="l"/>
                <a:tab pos="3503295" algn="l"/>
              </a:tabLst>
            </a:pPr>
            <a:r>
              <a:rPr sz="2400" dirty="0">
                <a:latin typeface="Times New Roman"/>
                <a:cs typeface="Times New Roman"/>
              </a:rPr>
              <a:t>Use</a:t>
            </a:r>
            <a:r>
              <a:rPr sz="2400" spc="10" dirty="0">
                <a:latin typeface="Times New Roman"/>
                <a:cs typeface="Times New Roman"/>
              </a:rPr>
              <a:t> </a:t>
            </a:r>
            <a:r>
              <a:rPr sz="2400" dirty="0">
                <a:latin typeface="Times New Roman"/>
                <a:cs typeface="Times New Roman"/>
              </a:rPr>
              <a:t>of</a:t>
            </a:r>
            <a:r>
              <a:rPr sz="2400" spc="-15" dirty="0">
                <a:latin typeface="Times New Roman"/>
                <a:cs typeface="Times New Roman"/>
              </a:rPr>
              <a:t> </a:t>
            </a:r>
            <a:r>
              <a:rPr sz="2400" dirty="0">
                <a:latin typeface="Times New Roman"/>
                <a:cs typeface="Times New Roman"/>
              </a:rPr>
              <a:t>wide</a:t>
            </a:r>
            <a:r>
              <a:rPr sz="2400" spc="-190" dirty="0">
                <a:latin typeface="Times New Roman"/>
                <a:cs typeface="Times New Roman"/>
              </a:rPr>
              <a:t> </a:t>
            </a:r>
            <a:r>
              <a:rPr sz="2400" spc="-5" dirty="0">
                <a:latin typeface="Times New Roman"/>
                <a:cs typeface="Times New Roman"/>
              </a:rPr>
              <a:t>variety</a:t>
            </a:r>
            <a:r>
              <a:rPr lang="en-US" sz="2400" spc="-5" dirty="0">
                <a:latin typeface="Times New Roman"/>
                <a:cs typeface="Times New Roman"/>
              </a:rPr>
              <a:t> </a:t>
            </a:r>
            <a:r>
              <a:rPr sz="2400" spc="5" dirty="0">
                <a:latin typeface="Times New Roman"/>
                <a:cs typeface="Times New Roman"/>
              </a:rPr>
              <a:t>of</a:t>
            </a:r>
            <a:r>
              <a:rPr sz="2400" spc="-55" dirty="0">
                <a:latin typeface="Times New Roman"/>
                <a:cs typeface="Times New Roman"/>
              </a:rPr>
              <a:t> </a:t>
            </a:r>
            <a:r>
              <a:rPr sz="2400" dirty="0">
                <a:latin typeface="Times New Roman"/>
                <a:cs typeface="Times New Roman"/>
              </a:rPr>
              <a:t>skills</a:t>
            </a:r>
          </a:p>
          <a:p>
            <a:pPr marL="353695" marR="5080" indent="-341630" algn="just">
              <a:lnSpc>
                <a:spcPct val="100000"/>
              </a:lnSpc>
              <a:spcBef>
                <a:spcPts val="985"/>
              </a:spcBef>
              <a:buChar char="&gt;"/>
              <a:tabLst>
                <a:tab pos="354330" algn="l"/>
                <a:tab pos="3972560" algn="l"/>
              </a:tabLst>
            </a:pPr>
            <a:r>
              <a:rPr sz="2400" dirty="0">
                <a:latin typeface="Times New Roman"/>
                <a:cs typeface="Times New Roman"/>
              </a:rPr>
              <a:t>Use </a:t>
            </a:r>
            <a:r>
              <a:rPr sz="2400" spc="5" dirty="0">
                <a:latin typeface="Times New Roman"/>
                <a:cs typeface="Times New Roman"/>
              </a:rPr>
              <a:t>o</a:t>
            </a:r>
            <a:r>
              <a:rPr sz="2400" dirty="0">
                <a:latin typeface="Times New Roman"/>
                <a:cs typeface="Times New Roman"/>
              </a:rPr>
              <a:t>f</a:t>
            </a:r>
            <a:r>
              <a:rPr sz="2400" spc="-20" dirty="0">
                <a:latin typeface="Times New Roman"/>
                <a:cs typeface="Times New Roman"/>
              </a:rPr>
              <a:t> </a:t>
            </a:r>
            <a:r>
              <a:rPr sz="2400" dirty="0">
                <a:latin typeface="Times New Roman"/>
                <a:cs typeface="Times New Roman"/>
              </a:rPr>
              <a:t>s</a:t>
            </a:r>
            <a:r>
              <a:rPr sz="2400" spc="15" dirty="0">
                <a:latin typeface="Times New Roman"/>
                <a:cs typeface="Times New Roman"/>
              </a:rPr>
              <a:t>p</a:t>
            </a:r>
            <a:r>
              <a:rPr sz="2400" spc="-15" dirty="0">
                <a:latin typeface="Times New Roman"/>
                <a:cs typeface="Times New Roman"/>
              </a:rPr>
              <a:t>ec</a:t>
            </a:r>
            <a:r>
              <a:rPr sz="2400" dirty="0">
                <a:latin typeface="Times New Roman"/>
                <a:cs typeface="Times New Roman"/>
              </a:rPr>
              <a:t>ial</a:t>
            </a:r>
            <a:r>
              <a:rPr sz="2400" spc="-200" dirty="0">
                <a:latin typeface="Times New Roman"/>
                <a:cs typeface="Times New Roman"/>
              </a:rPr>
              <a:t> </a:t>
            </a:r>
            <a:r>
              <a:rPr sz="2400" spc="5" dirty="0">
                <a:latin typeface="Times New Roman"/>
                <a:cs typeface="Times New Roman"/>
              </a:rPr>
              <a:t>pu</a:t>
            </a:r>
            <a:r>
              <a:rPr sz="2400" dirty="0">
                <a:latin typeface="Times New Roman"/>
                <a:cs typeface="Times New Roman"/>
              </a:rPr>
              <a:t>r</a:t>
            </a:r>
            <a:r>
              <a:rPr sz="2400" spc="15" dirty="0">
                <a:latin typeface="Times New Roman"/>
                <a:cs typeface="Times New Roman"/>
              </a:rPr>
              <a:t>p</a:t>
            </a:r>
            <a:r>
              <a:rPr sz="2400" spc="-15" dirty="0">
                <a:latin typeface="Times New Roman"/>
                <a:cs typeface="Times New Roman"/>
              </a:rPr>
              <a:t>os</a:t>
            </a:r>
            <a:r>
              <a:rPr sz="2400" dirty="0">
                <a:latin typeface="Times New Roman"/>
                <a:cs typeface="Times New Roman"/>
              </a:rPr>
              <a:t>e</a:t>
            </a:r>
            <a:r>
              <a:rPr lang="en-US" sz="2400" dirty="0">
                <a:latin typeface="Times New Roman"/>
                <a:cs typeface="Times New Roman"/>
              </a:rPr>
              <a:t> </a:t>
            </a:r>
            <a:r>
              <a:rPr sz="2400" spc="-15" dirty="0">
                <a:latin typeface="Times New Roman"/>
                <a:cs typeface="Times New Roman"/>
              </a:rPr>
              <a:t>e</a:t>
            </a:r>
            <a:r>
              <a:rPr sz="2400" spc="5" dirty="0">
                <a:latin typeface="Times New Roman"/>
                <a:cs typeface="Times New Roman"/>
              </a:rPr>
              <a:t>qu</a:t>
            </a:r>
            <a:r>
              <a:rPr sz="2400" dirty="0">
                <a:latin typeface="Times New Roman"/>
                <a:cs typeface="Times New Roman"/>
              </a:rPr>
              <a:t>i</a:t>
            </a:r>
            <a:r>
              <a:rPr sz="2400" spc="10" dirty="0">
                <a:latin typeface="Times New Roman"/>
                <a:cs typeface="Times New Roman"/>
              </a:rPr>
              <a:t>p</a:t>
            </a:r>
            <a:r>
              <a:rPr sz="2400" spc="-35" dirty="0">
                <a:latin typeface="Times New Roman"/>
                <a:cs typeface="Times New Roman"/>
              </a:rPr>
              <a:t>m</a:t>
            </a:r>
            <a:r>
              <a:rPr sz="2400" spc="-15" dirty="0">
                <a:latin typeface="Times New Roman"/>
                <a:cs typeface="Times New Roman"/>
              </a:rPr>
              <a:t>e</a:t>
            </a:r>
            <a:r>
              <a:rPr sz="2400" spc="5" dirty="0">
                <a:latin typeface="Times New Roman"/>
                <a:cs typeface="Times New Roman"/>
              </a:rPr>
              <a:t>n</a:t>
            </a:r>
            <a:r>
              <a:rPr sz="2400" dirty="0">
                <a:latin typeface="Times New Roman"/>
                <a:cs typeface="Times New Roman"/>
              </a:rPr>
              <a:t>t  </a:t>
            </a:r>
            <a:endParaRPr lang="ar-EG" sz="2400" dirty="0">
              <a:latin typeface="Times New Roman"/>
              <a:cs typeface="Times New Roman"/>
            </a:endParaRPr>
          </a:p>
          <a:p>
            <a:pPr marL="353695" marR="5080" indent="-341630" algn="just">
              <a:lnSpc>
                <a:spcPct val="100000"/>
              </a:lnSpc>
              <a:spcBef>
                <a:spcPts val="985"/>
              </a:spcBef>
              <a:buChar char="&gt;"/>
              <a:tabLst>
                <a:tab pos="354330" algn="l"/>
                <a:tab pos="3972560" algn="l"/>
              </a:tabLst>
            </a:pPr>
            <a:r>
              <a:rPr sz="2400" spc="5" dirty="0">
                <a:latin typeface="Times New Roman"/>
                <a:cs typeface="Times New Roman"/>
              </a:rPr>
              <a:t>for</a:t>
            </a:r>
            <a:r>
              <a:rPr sz="2400" spc="-25" dirty="0">
                <a:latin typeface="Times New Roman"/>
                <a:cs typeface="Times New Roman"/>
              </a:rPr>
              <a:t> </a:t>
            </a:r>
            <a:r>
              <a:rPr sz="2400" spc="5" dirty="0">
                <a:latin typeface="Times New Roman"/>
                <a:cs typeface="Times New Roman"/>
              </a:rPr>
              <a:t>short</a:t>
            </a:r>
            <a:r>
              <a:rPr sz="2400" spc="-120" dirty="0">
                <a:latin typeface="Times New Roman"/>
                <a:cs typeface="Times New Roman"/>
              </a:rPr>
              <a:t> </a:t>
            </a:r>
            <a:r>
              <a:rPr sz="2400" dirty="0">
                <a:latin typeface="Times New Roman"/>
                <a:cs typeface="Times New Roman"/>
              </a:rPr>
              <a:t>duration</a:t>
            </a:r>
          </a:p>
          <a:p>
            <a:pPr marL="353695" indent="-329565" algn="just">
              <a:lnSpc>
                <a:spcPct val="100000"/>
              </a:lnSpc>
              <a:spcBef>
                <a:spcPts val="290"/>
              </a:spcBef>
              <a:buChar char="&gt;"/>
              <a:tabLst>
                <a:tab pos="354330" algn="l"/>
              </a:tabLst>
            </a:pPr>
            <a:r>
              <a:rPr sz="2400" dirty="0">
                <a:latin typeface="Times New Roman"/>
                <a:cs typeface="Times New Roman"/>
              </a:rPr>
              <a:t>No</a:t>
            </a:r>
            <a:r>
              <a:rPr sz="2400" spc="-30" dirty="0">
                <a:latin typeface="Times New Roman"/>
                <a:cs typeface="Times New Roman"/>
              </a:rPr>
              <a:t> </a:t>
            </a:r>
            <a:r>
              <a:rPr sz="2400" spc="-5" dirty="0">
                <a:latin typeface="Times New Roman"/>
                <a:cs typeface="Times New Roman"/>
              </a:rPr>
              <a:t>revenue</a:t>
            </a:r>
            <a:r>
              <a:rPr sz="2400" spc="-175" dirty="0">
                <a:latin typeface="Times New Roman"/>
                <a:cs typeface="Times New Roman"/>
              </a:rPr>
              <a:t> </a:t>
            </a:r>
            <a:r>
              <a:rPr sz="2400" spc="5" dirty="0">
                <a:latin typeface="Times New Roman"/>
                <a:cs typeface="Times New Roman"/>
              </a:rPr>
              <a:t>during</a:t>
            </a:r>
            <a:endParaRPr sz="2400" dirty="0">
              <a:latin typeface="Times New Roman"/>
              <a:cs typeface="Times New Roman"/>
            </a:endParaRPr>
          </a:p>
          <a:p>
            <a:pPr marL="451484" algn="just">
              <a:lnSpc>
                <a:spcPct val="100000"/>
              </a:lnSpc>
              <a:spcBef>
                <a:spcPts val="700"/>
              </a:spcBef>
            </a:pPr>
            <a:r>
              <a:rPr sz="2400" dirty="0">
                <a:latin typeface="Times New Roman"/>
                <a:cs typeface="Times New Roman"/>
              </a:rPr>
              <a:t>Project</a:t>
            </a:r>
            <a:r>
              <a:rPr sz="2400" spc="-120" dirty="0">
                <a:latin typeface="Times New Roman"/>
                <a:cs typeface="Times New Roman"/>
              </a:rPr>
              <a:t> </a:t>
            </a:r>
            <a:r>
              <a:rPr sz="2400" spc="-5" dirty="0">
                <a:latin typeface="Times New Roman"/>
                <a:cs typeface="Times New Roman"/>
              </a:rPr>
              <a:t>stages</a:t>
            </a:r>
            <a:r>
              <a:rPr lang="ar-EG" sz="2400" spc="-5" dirty="0">
                <a:latin typeface="Times New Roman"/>
                <a:cs typeface="Times New Roman"/>
              </a:rPr>
              <a:t>   </a:t>
            </a:r>
          </a:p>
          <a:p>
            <a:pPr marL="451484" algn="just" rtl="1">
              <a:lnSpc>
                <a:spcPct val="100000"/>
              </a:lnSpc>
              <a:spcBef>
                <a:spcPts val="700"/>
              </a:spcBef>
            </a:pPr>
            <a:endParaRPr lang="ar-EG" sz="2400" spc="-5" dirty="0">
              <a:latin typeface="Times New Roman"/>
              <a:cs typeface="Times New Roman"/>
            </a:endParaRPr>
          </a:p>
          <a:p>
            <a:pPr marL="451484" algn="just" rtl="1">
              <a:lnSpc>
                <a:spcPct val="100000"/>
              </a:lnSpc>
              <a:spcBef>
                <a:spcPts val="700"/>
              </a:spcBef>
            </a:pPr>
            <a:endParaRPr lang="ar-EG" sz="2400" spc="-5" dirty="0">
              <a:latin typeface="Times New Roman"/>
              <a:cs typeface="Times New Roman"/>
            </a:endParaRPr>
          </a:p>
          <a:p>
            <a:pPr marL="451484" algn="just" rtl="1">
              <a:lnSpc>
                <a:spcPct val="100000"/>
              </a:lnSpc>
              <a:spcBef>
                <a:spcPts val="700"/>
              </a:spcBef>
            </a:pPr>
            <a:endParaRPr sz="2400" dirty="0">
              <a:latin typeface="Times New Roman"/>
              <a:cs typeface="Times New Roman"/>
            </a:endParaRPr>
          </a:p>
        </p:txBody>
      </p:sp>
      <p:sp>
        <p:nvSpPr>
          <p:cNvPr id="9" name="Rectangle 2">
            <a:extLst>
              <a:ext uri="{FF2B5EF4-FFF2-40B4-BE49-F238E27FC236}">
                <a16:creationId xmlns:a16="http://schemas.microsoft.com/office/drawing/2014/main" id="{90441386-036A-3439-AA19-6406F72E944A}"/>
              </a:ext>
            </a:extLst>
          </p:cNvPr>
          <p:cNvSpPr>
            <a:spLocks noChangeArrowheads="1"/>
          </p:cNvSpPr>
          <p:nvPr/>
        </p:nvSpPr>
        <p:spPr bwMode="auto">
          <a:xfrm>
            <a:off x="1697327" y="4310749"/>
            <a:ext cx="3531801" cy="1600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just" defTabSz="914400" rtl="1"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just" defTabSz="914400" rtl="1" eaLnBrk="0" fontAlgn="base" latinLnBrk="0" hangingPunct="0">
              <a:lnSpc>
                <a:spcPct val="100000"/>
              </a:lnSpc>
              <a:spcBef>
                <a:spcPct val="0"/>
              </a:spcBef>
              <a:spcAft>
                <a:spcPct val="0"/>
              </a:spcAft>
              <a:buClrTx/>
              <a:buSzTx/>
              <a:buFontTx/>
              <a:buChar char="•"/>
              <a:tabLst/>
            </a:pPr>
            <a:r>
              <a:rPr kumimoji="0" lang="ar-SA" altLang="en-US" sz="2000" b="1" i="0" u="none" strike="noStrike" cap="none" normalizeH="0" baseline="0" dirty="0">
                <a:ln>
                  <a:noFill/>
                </a:ln>
                <a:solidFill>
                  <a:schemeClr val="tx2"/>
                </a:solidFill>
                <a:effectLst/>
                <a:latin typeface="Arial" panose="020B0604020202020204" pitchFamily="34" charset="0"/>
                <a:cs typeface="Arial" panose="020B0604020202020204" pitchFamily="34" charset="0"/>
              </a:rPr>
              <a:t>مرة واحدة</a:t>
            </a:r>
            <a:endParaRPr kumimoji="0" lang="en-US" altLang="en-US" sz="2000" b="1" i="0" u="none" strike="noStrike" cap="none" normalizeH="0" baseline="0" dirty="0">
              <a:ln>
                <a:noFill/>
              </a:ln>
              <a:solidFill>
                <a:schemeClr val="tx2"/>
              </a:solidFill>
              <a:effectLst/>
              <a:latin typeface="Arial" panose="020B0604020202020204" pitchFamily="34" charset="0"/>
            </a:endParaRPr>
          </a:p>
          <a:p>
            <a:pPr marL="0" marR="0" lvl="0" indent="0" algn="just" defTabSz="914400" rtl="1" eaLnBrk="0" fontAlgn="base" latinLnBrk="0" hangingPunct="0">
              <a:lnSpc>
                <a:spcPct val="100000"/>
              </a:lnSpc>
              <a:spcBef>
                <a:spcPct val="0"/>
              </a:spcBef>
              <a:spcAft>
                <a:spcPct val="0"/>
              </a:spcAft>
              <a:buClrTx/>
              <a:buSzTx/>
              <a:buFontTx/>
              <a:buChar char="•"/>
              <a:tabLst/>
            </a:pPr>
            <a:r>
              <a:rPr kumimoji="0" lang="ar-SA" altLang="en-US" sz="2000" b="1" i="0" u="none" strike="noStrike" cap="none" normalizeH="0" baseline="0" dirty="0">
                <a:ln>
                  <a:noFill/>
                </a:ln>
                <a:solidFill>
                  <a:schemeClr val="tx2"/>
                </a:solidFill>
                <a:effectLst/>
                <a:latin typeface="Arial" panose="020B0604020202020204" pitchFamily="34" charset="0"/>
                <a:cs typeface="Arial" panose="020B0604020202020204" pitchFamily="34" charset="0"/>
              </a:rPr>
              <a:t>استخدام مجموعة واسعة من المهارات</a:t>
            </a:r>
            <a:endParaRPr kumimoji="0" lang="en-US" altLang="en-US" sz="2000" b="1" i="0" u="none" strike="noStrike" cap="none" normalizeH="0" baseline="0" dirty="0">
              <a:ln>
                <a:noFill/>
              </a:ln>
              <a:solidFill>
                <a:schemeClr val="tx2"/>
              </a:solidFill>
              <a:effectLst/>
              <a:latin typeface="Arial" panose="020B0604020202020204" pitchFamily="34" charset="0"/>
            </a:endParaRPr>
          </a:p>
          <a:p>
            <a:pPr marL="0" marR="0" lvl="0" indent="0" algn="just" defTabSz="914400" rtl="1" eaLnBrk="0" fontAlgn="base" latinLnBrk="0" hangingPunct="0">
              <a:lnSpc>
                <a:spcPct val="100000"/>
              </a:lnSpc>
              <a:spcBef>
                <a:spcPct val="0"/>
              </a:spcBef>
              <a:spcAft>
                <a:spcPct val="0"/>
              </a:spcAft>
              <a:buClrTx/>
              <a:buSzTx/>
              <a:buFontTx/>
              <a:buChar char="•"/>
              <a:tabLst/>
            </a:pPr>
            <a:r>
              <a:rPr kumimoji="0" lang="ar-SA" altLang="en-US" sz="2000" b="1" i="0" u="none" strike="noStrike" cap="none" normalizeH="0" baseline="0" dirty="0">
                <a:ln>
                  <a:noFill/>
                </a:ln>
                <a:solidFill>
                  <a:schemeClr val="tx2"/>
                </a:solidFill>
                <a:effectLst/>
                <a:latin typeface="Arial" panose="020B0604020202020204" pitchFamily="34" charset="0"/>
                <a:cs typeface="Arial" panose="020B0604020202020204" pitchFamily="34" charset="0"/>
              </a:rPr>
              <a:t>استخدام معدات خاصة لفترة قصيرة</a:t>
            </a:r>
            <a:endParaRPr kumimoji="0" lang="en-US" altLang="en-US" sz="2000" b="1" i="0" u="none" strike="noStrike" cap="none" normalizeH="0" baseline="0" dirty="0">
              <a:ln>
                <a:noFill/>
              </a:ln>
              <a:solidFill>
                <a:schemeClr val="tx2"/>
              </a:solidFill>
              <a:effectLst/>
              <a:latin typeface="Arial" panose="020B0604020202020204" pitchFamily="34" charset="0"/>
            </a:endParaRPr>
          </a:p>
          <a:p>
            <a:pPr marL="0" marR="0" lvl="0" indent="0" algn="just" defTabSz="914400" rtl="1" eaLnBrk="0" fontAlgn="base" latinLnBrk="0" hangingPunct="0">
              <a:lnSpc>
                <a:spcPct val="100000"/>
              </a:lnSpc>
              <a:spcBef>
                <a:spcPct val="0"/>
              </a:spcBef>
              <a:spcAft>
                <a:spcPct val="0"/>
              </a:spcAft>
              <a:buClrTx/>
              <a:buSzTx/>
              <a:buFontTx/>
              <a:buChar char="•"/>
              <a:tabLst/>
            </a:pPr>
            <a:r>
              <a:rPr kumimoji="0" lang="ar-SA" altLang="en-US" sz="2000" b="1" i="0" u="none" strike="noStrike" cap="none" normalizeH="0" baseline="0" dirty="0">
                <a:ln>
                  <a:noFill/>
                </a:ln>
                <a:solidFill>
                  <a:schemeClr val="tx2"/>
                </a:solidFill>
                <a:effectLst/>
                <a:latin typeface="Arial" panose="020B0604020202020204" pitchFamily="34" charset="0"/>
                <a:cs typeface="Arial" panose="020B0604020202020204" pitchFamily="34" charset="0"/>
              </a:rPr>
              <a:t>لا توجد إيرادات خلال مراحل المشروع</a:t>
            </a:r>
            <a:r>
              <a:rPr kumimoji="0" lang="en-US" altLang="en-US" sz="2000" b="1" i="0" u="none" strike="noStrike" cap="none" normalizeH="0" baseline="0" dirty="0">
                <a:ln>
                  <a:noFill/>
                </a:ln>
                <a:solidFill>
                  <a:schemeClr val="tx2"/>
                </a:solidFill>
                <a:effectLst/>
                <a:latin typeface="Arial" panose="020B0604020202020204" pitchFamily="34" charset="0"/>
              </a:rPr>
              <a:t> </a:t>
            </a:r>
          </a:p>
        </p:txBody>
      </p:sp>
      <p:sp>
        <p:nvSpPr>
          <p:cNvPr id="13" name="Rectangle 4">
            <a:extLst>
              <a:ext uri="{FF2B5EF4-FFF2-40B4-BE49-F238E27FC236}">
                <a16:creationId xmlns:a16="http://schemas.microsoft.com/office/drawing/2014/main" id="{056FF6E9-BF2A-2CF2-821C-C2C5F7BE922A}"/>
              </a:ext>
            </a:extLst>
          </p:cNvPr>
          <p:cNvSpPr>
            <a:spLocks noChangeArrowheads="1"/>
          </p:cNvSpPr>
          <p:nvPr/>
        </p:nvSpPr>
        <p:spPr bwMode="auto">
          <a:xfrm>
            <a:off x="7840352" y="4100258"/>
            <a:ext cx="2537938" cy="16312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just" defTabSz="914400" rtl="1" eaLnBrk="0" fontAlgn="base" latinLnBrk="0" hangingPunct="0">
              <a:lnSpc>
                <a:spcPct val="100000"/>
              </a:lnSpc>
              <a:spcBef>
                <a:spcPct val="0"/>
              </a:spcBef>
              <a:spcAft>
                <a:spcPct val="0"/>
              </a:spcAft>
              <a:buClrTx/>
              <a:buSzTx/>
              <a:buFontTx/>
              <a:buNone/>
              <a:tabLst/>
            </a:pPr>
            <a:endParaRPr kumimoji="0" lang="en-US" altLang="en-US" sz="2000" b="0" i="0" u="none" strike="noStrike" cap="none" normalizeH="0" baseline="0" dirty="0">
              <a:ln>
                <a:noFill/>
              </a:ln>
              <a:solidFill>
                <a:schemeClr val="tx1"/>
              </a:solidFill>
              <a:effectLst/>
              <a:latin typeface="Arial" panose="020B0604020202020204" pitchFamily="34" charset="0"/>
            </a:endParaRPr>
          </a:p>
          <a:p>
            <a:pPr marL="0" marR="0" lvl="0" indent="0" algn="just" defTabSz="914400" rtl="1" eaLnBrk="0" fontAlgn="base" latinLnBrk="0" hangingPunct="0">
              <a:lnSpc>
                <a:spcPct val="100000"/>
              </a:lnSpc>
              <a:spcBef>
                <a:spcPct val="0"/>
              </a:spcBef>
              <a:spcAft>
                <a:spcPct val="0"/>
              </a:spcAft>
              <a:buClrTx/>
              <a:buSzTx/>
              <a:buFontTx/>
              <a:buChar char="•"/>
              <a:tabLst/>
            </a:pPr>
            <a:r>
              <a:rPr lang="ar-SA" altLang="en-US" sz="2000" b="1" dirty="0">
                <a:solidFill>
                  <a:schemeClr val="tx2"/>
                </a:solidFill>
                <a:latin typeface="Arial" panose="020B0604020202020204" pitchFamily="34" charset="0"/>
                <a:cs typeface="Arial" panose="020B0604020202020204" pitchFamily="34" charset="0"/>
              </a:rPr>
              <a:t>متكرر</a:t>
            </a:r>
            <a:endParaRPr lang="en-US" altLang="en-US" sz="2000" b="1" dirty="0">
              <a:solidFill>
                <a:schemeClr val="tx2"/>
              </a:solidFill>
              <a:latin typeface="Arial" panose="020B0604020202020204" pitchFamily="34" charset="0"/>
              <a:cs typeface="Arial" panose="020B0604020202020204" pitchFamily="34" charset="0"/>
            </a:endParaRPr>
          </a:p>
          <a:p>
            <a:pPr marL="0" marR="0" lvl="0" indent="0" algn="just" defTabSz="914400" rtl="1" eaLnBrk="0" fontAlgn="base" latinLnBrk="0" hangingPunct="0">
              <a:lnSpc>
                <a:spcPct val="100000"/>
              </a:lnSpc>
              <a:spcBef>
                <a:spcPct val="0"/>
              </a:spcBef>
              <a:spcAft>
                <a:spcPct val="0"/>
              </a:spcAft>
              <a:buClrTx/>
              <a:buSzTx/>
              <a:buFontTx/>
              <a:buChar char="•"/>
              <a:tabLst/>
            </a:pPr>
            <a:r>
              <a:rPr lang="ar-SA" altLang="en-US" sz="2000" b="1" dirty="0">
                <a:solidFill>
                  <a:schemeClr val="tx2"/>
                </a:solidFill>
                <a:latin typeface="Arial" panose="020B0604020202020204" pitchFamily="34" charset="0"/>
                <a:cs typeface="Arial" panose="020B0604020202020204" pitchFamily="34" charset="0"/>
              </a:rPr>
              <a:t>مهارات محدودة</a:t>
            </a:r>
            <a:endParaRPr lang="en-US" altLang="en-US" sz="2000" b="1" dirty="0">
              <a:solidFill>
                <a:schemeClr val="tx2"/>
              </a:solidFill>
              <a:latin typeface="Arial" panose="020B0604020202020204" pitchFamily="34" charset="0"/>
              <a:cs typeface="Arial" panose="020B0604020202020204" pitchFamily="34" charset="0"/>
            </a:endParaRPr>
          </a:p>
          <a:p>
            <a:pPr marL="0" marR="0" lvl="0" indent="0" algn="just" defTabSz="914400" rtl="1" eaLnBrk="0" fontAlgn="base" latinLnBrk="0" hangingPunct="0">
              <a:lnSpc>
                <a:spcPct val="100000"/>
              </a:lnSpc>
              <a:spcBef>
                <a:spcPct val="0"/>
              </a:spcBef>
              <a:spcAft>
                <a:spcPct val="0"/>
              </a:spcAft>
              <a:buClrTx/>
              <a:buSzTx/>
              <a:buFontTx/>
              <a:buChar char="•"/>
              <a:tabLst/>
            </a:pPr>
            <a:r>
              <a:rPr lang="ar-SA" altLang="en-US" sz="2000" b="1" dirty="0">
                <a:solidFill>
                  <a:schemeClr val="tx2"/>
                </a:solidFill>
                <a:latin typeface="Arial" panose="020B0604020202020204" pitchFamily="34" charset="0"/>
                <a:cs typeface="Arial" panose="020B0604020202020204" pitchFamily="34" charset="0"/>
              </a:rPr>
              <a:t>المعدات في استخدام مستمر</a:t>
            </a:r>
            <a:endParaRPr lang="en-US" altLang="en-US" sz="2000" b="1" dirty="0">
              <a:solidFill>
                <a:schemeClr val="tx2"/>
              </a:solidFill>
              <a:latin typeface="Arial" panose="020B0604020202020204" pitchFamily="34" charset="0"/>
              <a:cs typeface="Arial" panose="020B0604020202020204" pitchFamily="34" charset="0"/>
            </a:endParaRPr>
          </a:p>
          <a:p>
            <a:pPr marL="0" marR="0" lvl="0" indent="0" algn="just" defTabSz="914400" rtl="1" eaLnBrk="0" fontAlgn="base" latinLnBrk="0" hangingPunct="0">
              <a:lnSpc>
                <a:spcPct val="100000"/>
              </a:lnSpc>
              <a:spcBef>
                <a:spcPct val="0"/>
              </a:spcBef>
              <a:spcAft>
                <a:spcPct val="0"/>
              </a:spcAft>
              <a:buClrTx/>
              <a:buSzTx/>
              <a:buFontTx/>
              <a:buChar char="•"/>
              <a:tabLst/>
            </a:pPr>
            <a:r>
              <a:rPr lang="ar-SA" altLang="en-US" sz="2000" b="1" dirty="0">
                <a:solidFill>
                  <a:schemeClr val="tx2"/>
                </a:solidFill>
                <a:latin typeface="Arial" panose="020B0604020202020204" pitchFamily="34" charset="0"/>
                <a:cs typeface="Arial" panose="020B0604020202020204" pitchFamily="34" charset="0"/>
              </a:rPr>
              <a:t>توجد إيرادات</a:t>
            </a:r>
            <a:r>
              <a:rPr lang="en-US" altLang="en-US" sz="2000" b="1" dirty="0">
                <a:solidFill>
                  <a:schemeClr val="tx2"/>
                </a:solidFill>
                <a:latin typeface="Arial" panose="020B0604020202020204" pitchFamily="34" charset="0"/>
                <a:cs typeface="Arial" panose="020B0604020202020204" pitchFamily="34" charset="0"/>
              </a:rPr>
              <a:t> </a:t>
            </a:r>
          </a:p>
        </p:txBody>
      </p:sp>
      <p:pic>
        <p:nvPicPr>
          <p:cNvPr id="14" name="Graphic 21">
            <a:extLst>
              <a:ext uri="{FF2B5EF4-FFF2-40B4-BE49-F238E27FC236}">
                <a16:creationId xmlns:a16="http://schemas.microsoft.com/office/drawing/2014/main" id="{4F85517C-B298-C119-D0BC-11DD1F854E7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378290" y="1"/>
            <a:ext cx="1813710" cy="846878"/>
          </a:xfrm>
          <a:prstGeom prst="rect">
            <a:avLst/>
          </a:prstGeom>
        </p:spPr>
      </p:pic>
    </p:spTree>
    <p:extLst>
      <p:ext uri="{BB962C8B-B14F-4D97-AF65-F5344CB8AC3E}">
        <p14:creationId xmlns:p14="http://schemas.microsoft.com/office/powerpoint/2010/main" val="7416050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0" y="0"/>
            <a:ext cx="12192000" cy="68580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graphicFrame>
        <p:nvGraphicFramePr>
          <p:cNvPr id="4" name="Table 3">
            <a:extLst>
              <a:ext uri="{FF2B5EF4-FFF2-40B4-BE49-F238E27FC236}">
                <a16:creationId xmlns:a16="http://schemas.microsoft.com/office/drawing/2014/main" id="{56DEB8EB-3CCA-831D-6A2D-29B7629BE628}"/>
              </a:ext>
            </a:extLst>
          </p:cNvPr>
          <p:cNvGraphicFramePr>
            <a:graphicFrameLocks noGrp="1"/>
          </p:cNvGraphicFramePr>
          <p:nvPr>
            <p:extLst>
              <p:ext uri="{D42A27DB-BD31-4B8C-83A1-F6EECF244321}">
                <p14:modId xmlns:p14="http://schemas.microsoft.com/office/powerpoint/2010/main" val="2535596953"/>
              </p:ext>
            </p:extLst>
          </p:nvPr>
        </p:nvGraphicFramePr>
        <p:xfrm>
          <a:off x="1272209" y="983974"/>
          <a:ext cx="9362662" cy="4835004"/>
        </p:xfrm>
        <a:graphic>
          <a:graphicData uri="http://schemas.openxmlformats.org/drawingml/2006/table">
            <a:tbl>
              <a:tblPr firstRow="1" firstCol="1" bandRow="1">
                <a:tableStyleId>{5C22544A-7EE6-4342-B048-85BDC9FD1C3A}</a:tableStyleId>
              </a:tblPr>
              <a:tblGrid>
                <a:gridCol w="4681331">
                  <a:extLst>
                    <a:ext uri="{9D8B030D-6E8A-4147-A177-3AD203B41FA5}">
                      <a16:colId xmlns:a16="http://schemas.microsoft.com/office/drawing/2014/main" val="189049195"/>
                    </a:ext>
                  </a:extLst>
                </a:gridCol>
                <a:gridCol w="4681331">
                  <a:extLst>
                    <a:ext uri="{9D8B030D-6E8A-4147-A177-3AD203B41FA5}">
                      <a16:colId xmlns:a16="http://schemas.microsoft.com/office/drawing/2014/main" val="1106006968"/>
                    </a:ext>
                  </a:extLst>
                </a:gridCol>
              </a:tblGrid>
              <a:tr h="402917">
                <a:tc>
                  <a:txBody>
                    <a:bodyPr/>
                    <a:lstStyle/>
                    <a:p>
                      <a:pPr marL="0" marR="0" algn="ctr">
                        <a:lnSpc>
                          <a:spcPct val="115000"/>
                        </a:lnSpc>
                        <a:spcBef>
                          <a:spcPts val="0"/>
                        </a:spcBef>
                        <a:spcAft>
                          <a:spcPts val="1000"/>
                        </a:spcAft>
                      </a:pPr>
                      <a:r>
                        <a:rPr lang="en-US" sz="1400" b="1" dirty="0">
                          <a:effectLst/>
                        </a:rPr>
                        <a:t>Routine Work</a:t>
                      </a:r>
                      <a:endParaRPr lang="en-US" sz="1400" b="1" dirty="0">
                        <a:effectLst/>
                        <a:latin typeface="Cambria" panose="02040503050406030204" pitchFamily="18" charset="0"/>
                        <a:ea typeface="MS Mincho" panose="02020609040205080304" pitchFamily="49" charset="-128"/>
                        <a:cs typeface="Arial" panose="020B0604020202020204" pitchFamily="34" charset="0"/>
                      </a:endParaRPr>
                    </a:p>
                  </a:txBody>
                  <a:tcPr marL="68580" marR="68580" marT="0" marB="0"/>
                </a:tc>
                <a:tc>
                  <a:txBody>
                    <a:bodyPr/>
                    <a:lstStyle/>
                    <a:p>
                      <a:pPr marL="0" marR="0" algn="ctr">
                        <a:lnSpc>
                          <a:spcPct val="115000"/>
                        </a:lnSpc>
                        <a:spcBef>
                          <a:spcPts val="0"/>
                        </a:spcBef>
                        <a:spcAft>
                          <a:spcPts val="1000"/>
                        </a:spcAft>
                      </a:pPr>
                      <a:r>
                        <a:rPr lang="en-US" sz="1400" b="1" dirty="0" err="1">
                          <a:effectLst/>
                        </a:rPr>
                        <a:t>العمل</a:t>
                      </a:r>
                      <a:r>
                        <a:rPr lang="en-US" sz="1400" b="1" dirty="0">
                          <a:effectLst/>
                        </a:rPr>
                        <a:t> </a:t>
                      </a:r>
                      <a:r>
                        <a:rPr lang="en-US" sz="1400" b="1" dirty="0" err="1">
                          <a:effectLst/>
                        </a:rPr>
                        <a:t>الروتين</a:t>
                      </a:r>
                      <a:r>
                        <a:rPr lang="ar-EG" sz="1400" b="1" dirty="0">
                          <a:effectLst/>
                        </a:rPr>
                        <a:t>ي</a:t>
                      </a:r>
                      <a:endParaRPr lang="en-US" sz="1400" b="1" dirty="0">
                        <a:effectLst/>
                        <a:latin typeface="Cambria" panose="02040503050406030204" pitchFamily="18" charset="0"/>
                        <a:ea typeface="MS Mincho" panose="02020609040205080304" pitchFamily="49" charset="-128"/>
                        <a:cs typeface="Arial" panose="020B0604020202020204" pitchFamily="34" charset="0"/>
                      </a:endParaRPr>
                    </a:p>
                  </a:txBody>
                  <a:tcPr marL="68580" marR="68580" marT="0" marB="0"/>
                </a:tc>
                <a:extLst>
                  <a:ext uri="{0D108BD9-81ED-4DB2-BD59-A6C34878D82A}">
                    <a16:rowId xmlns:a16="http://schemas.microsoft.com/office/drawing/2014/main" val="2294394834"/>
                  </a:ext>
                </a:extLst>
              </a:tr>
              <a:tr h="402917">
                <a:tc>
                  <a:txBody>
                    <a:bodyPr/>
                    <a:lstStyle/>
                    <a:p>
                      <a:pPr marL="0" marR="0">
                        <a:lnSpc>
                          <a:spcPct val="115000"/>
                        </a:lnSpc>
                        <a:spcBef>
                          <a:spcPts val="0"/>
                        </a:spcBef>
                        <a:spcAft>
                          <a:spcPts val="1000"/>
                        </a:spcAft>
                      </a:pPr>
                      <a:r>
                        <a:rPr lang="en-US" sz="1400" dirty="0">
                          <a:effectLst/>
                        </a:rPr>
                        <a:t>Repetition of Work: Repetitive</a:t>
                      </a:r>
                      <a:endParaRPr lang="en-US" sz="1400" dirty="0">
                        <a:effectLst/>
                        <a:latin typeface="Cambria" panose="02040503050406030204" pitchFamily="18" charset="0"/>
                        <a:ea typeface="MS Mincho" panose="02020609040205080304" pitchFamily="49" charset="-128"/>
                        <a:cs typeface="Arial" panose="020B0604020202020204" pitchFamily="34" charset="0"/>
                      </a:endParaRPr>
                    </a:p>
                  </a:txBody>
                  <a:tcPr marL="68580" marR="68580" marT="0" marB="0"/>
                </a:tc>
                <a:tc>
                  <a:txBody>
                    <a:bodyPr/>
                    <a:lstStyle/>
                    <a:p>
                      <a:pPr marL="0" marR="0" algn="r" rtl="1">
                        <a:lnSpc>
                          <a:spcPct val="115000"/>
                        </a:lnSpc>
                        <a:spcBef>
                          <a:spcPts val="0"/>
                        </a:spcBef>
                        <a:spcAft>
                          <a:spcPts val="1000"/>
                        </a:spcAft>
                      </a:pPr>
                      <a:r>
                        <a:rPr lang="en-US" sz="1400" dirty="0" err="1">
                          <a:effectLst/>
                        </a:rPr>
                        <a:t>تكرار</a:t>
                      </a:r>
                      <a:r>
                        <a:rPr lang="en-US" sz="1400" dirty="0">
                          <a:effectLst/>
                        </a:rPr>
                        <a:t> </a:t>
                      </a:r>
                      <a:r>
                        <a:rPr lang="en-US" sz="1400" dirty="0" err="1">
                          <a:effectLst/>
                        </a:rPr>
                        <a:t>العمل</a:t>
                      </a:r>
                      <a:r>
                        <a:rPr lang="en-US" sz="1400" dirty="0">
                          <a:effectLst/>
                        </a:rPr>
                        <a:t>: </a:t>
                      </a:r>
                      <a:r>
                        <a:rPr lang="en-US" sz="1400" dirty="0" err="1">
                          <a:effectLst/>
                        </a:rPr>
                        <a:t>متكرر</a:t>
                      </a:r>
                      <a:endParaRPr lang="en-US" sz="1400" dirty="0">
                        <a:effectLst/>
                        <a:latin typeface="Cambria" panose="02040503050406030204" pitchFamily="18" charset="0"/>
                        <a:ea typeface="MS Mincho" panose="02020609040205080304" pitchFamily="49" charset="-128"/>
                        <a:cs typeface="Arial" panose="020B0604020202020204" pitchFamily="34" charset="0"/>
                      </a:endParaRPr>
                    </a:p>
                  </a:txBody>
                  <a:tcPr marL="68580" marR="68580" marT="0" marB="0"/>
                </a:tc>
                <a:extLst>
                  <a:ext uri="{0D108BD9-81ED-4DB2-BD59-A6C34878D82A}">
                    <a16:rowId xmlns:a16="http://schemas.microsoft.com/office/drawing/2014/main" val="3141647419"/>
                  </a:ext>
                </a:extLst>
              </a:tr>
              <a:tr h="402917">
                <a:tc>
                  <a:txBody>
                    <a:bodyPr/>
                    <a:lstStyle/>
                    <a:p>
                      <a:pPr marL="0" marR="0">
                        <a:lnSpc>
                          <a:spcPct val="115000"/>
                        </a:lnSpc>
                        <a:spcBef>
                          <a:spcPts val="0"/>
                        </a:spcBef>
                        <a:spcAft>
                          <a:spcPts val="1000"/>
                        </a:spcAft>
                      </a:pPr>
                      <a:r>
                        <a:rPr lang="en-US" sz="1400" dirty="0">
                          <a:effectLst/>
                        </a:rPr>
                        <a:t>Duration: Ongoing</a:t>
                      </a:r>
                      <a:endParaRPr lang="en-US" sz="1400" dirty="0">
                        <a:effectLst/>
                        <a:latin typeface="Cambria" panose="02040503050406030204" pitchFamily="18" charset="0"/>
                        <a:ea typeface="MS Mincho" panose="02020609040205080304" pitchFamily="49" charset="-128"/>
                        <a:cs typeface="Arial" panose="020B0604020202020204" pitchFamily="34" charset="0"/>
                      </a:endParaRPr>
                    </a:p>
                  </a:txBody>
                  <a:tcPr marL="68580" marR="68580" marT="0" marB="0"/>
                </a:tc>
                <a:tc>
                  <a:txBody>
                    <a:bodyPr/>
                    <a:lstStyle/>
                    <a:p>
                      <a:pPr marL="0" marR="0" algn="r" rtl="1">
                        <a:lnSpc>
                          <a:spcPct val="115000"/>
                        </a:lnSpc>
                        <a:spcBef>
                          <a:spcPts val="0"/>
                        </a:spcBef>
                        <a:spcAft>
                          <a:spcPts val="1000"/>
                        </a:spcAft>
                      </a:pPr>
                      <a:r>
                        <a:rPr lang="en-US" sz="1400">
                          <a:effectLst/>
                        </a:rPr>
                        <a:t>المدة: مستمر</a:t>
                      </a:r>
                      <a:endParaRPr lang="en-US" sz="1400">
                        <a:effectLst/>
                        <a:latin typeface="Cambria" panose="02040503050406030204" pitchFamily="18" charset="0"/>
                        <a:ea typeface="MS Mincho" panose="02020609040205080304" pitchFamily="49" charset="-128"/>
                        <a:cs typeface="Arial" panose="020B0604020202020204" pitchFamily="34" charset="0"/>
                      </a:endParaRPr>
                    </a:p>
                  </a:txBody>
                  <a:tcPr marL="68580" marR="68580" marT="0" marB="0"/>
                </a:tc>
                <a:extLst>
                  <a:ext uri="{0D108BD9-81ED-4DB2-BD59-A6C34878D82A}">
                    <a16:rowId xmlns:a16="http://schemas.microsoft.com/office/drawing/2014/main" val="1303501736"/>
                  </a:ext>
                </a:extLst>
              </a:tr>
              <a:tr h="402917">
                <a:tc>
                  <a:txBody>
                    <a:bodyPr/>
                    <a:lstStyle/>
                    <a:p>
                      <a:pPr marL="0" marR="0">
                        <a:lnSpc>
                          <a:spcPct val="115000"/>
                        </a:lnSpc>
                        <a:spcBef>
                          <a:spcPts val="0"/>
                        </a:spcBef>
                        <a:spcAft>
                          <a:spcPts val="1000"/>
                        </a:spcAft>
                      </a:pPr>
                      <a:r>
                        <a:rPr lang="en-US" sz="1400" dirty="0">
                          <a:effectLst/>
                        </a:rPr>
                        <a:t>Management: Operational Management</a:t>
                      </a:r>
                      <a:endParaRPr lang="en-US" sz="1400" dirty="0">
                        <a:effectLst/>
                        <a:latin typeface="Cambria" panose="02040503050406030204" pitchFamily="18" charset="0"/>
                        <a:ea typeface="MS Mincho" panose="02020609040205080304" pitchFamily="49" charset="-128"/>
                        <a:cs typeface="Arial" panose="020B0604020202020204" pitchFamily="34" charset="0"/>
                      </a:endParaRPr>
                    </a:p>
                  </a:txBody>
                  <a:tcPr marL="68580" marR="68580" marT="0" marB="0"/>
                </a:tc>
                <a:tc>
                  <a:txBody>
                    <a:bodyPr/>
                    <a:lstStyle/>
                    <a:p>
                      <a:pPr marL="0" marR="0" algn="r" rtl="1">
                        <a:lnSpc>
                          <a:spcPct val="115000"/>
                        </a:lnSpc>
                        <a:spcBef>
                          <a:spcPts val="0"/>
                        </a:spcBef>
                        <a:spcAft>
                          <a:spcPts val="1000"/>
                        </a:spcAft>
                      </a:pPr>
                      <a:r>
                        <a:rPr lang="en-US" sz="1400" dirty="0" err="1">
                          <a:effectLst/>
                        </a:rPr>
                        <a:t>الإدارة</a:t>
                      </a:r>
                      <a:r>
                        <a:rPr lang="en-US" sz="1400" dirty="0">
                          <a:effectLst/>
                        </a:rPr>
                        <a:t>: </a:t>
                      </a:r>
                      <a:r>
                        <a:rPr lang="en-US" sz="1400" dirty="0" err="1">
                          <a:effectLst/>
                        </a:rPr>
                        <a:t>الإدارة</a:t>
                      </a:r>
                      <a:r>
                        <a:rPr lang="en-US" sz="1400" dirty="0">
                          <a:effectLst/>
                        </a:rPr>
                        <a:t> </a:t>
                      </a:r>
                      <a:r>
                        <a:rPr lang="en-US" sz="1400" dirty="0" err="1">
                          <a:effectLst/>
                        </a:rPr>
                        <a:t>التشغيلية</a:t>
                      </a:r>
                      <a:endParaRPr lang="en-US" sz="1400" dirty="0">
                        <a:effectLst/>
                        <a:latin typeface="Cambria" panose="02040503050406030204" pitchFamily="18" charset="0"/>
                        <a:ea typeface="MS Mincho" panose="02020609040205080304" pitchFamily="49" charset="-128"/>
                        <a:cs typeface="Arial" panose="020B0604020202020204" pitchFamily="34" charset="0"/>
                      </a:endParaRPr>
                    </a:p>
                  </a:txBody>
                  <a:tcPr marL="68580" marR="68580" marT="0" marB="0"/>
                </a:tc>
                <a:extLst>
                  <a:ext uri="{0D108BD9-81ED-4DB2-BD59-A6C34878D82A}">
                    <a16:rowId xmlns:a16="http://schemas.microsoft.com/office/drawing/2014/main" val="3556074159"/>
                  </a:ext>
                </a:extLst>
              </a:tr>
              <a:tr h="402917">
                <a:tc>
                  <a:txBody>
                    <a:bodyPr/>
                    <a:lstStyle/>
                    <a:p>
                      <a:pPr marL="0" marR="0">
                        <a:lnSpc>
                          <a:spcPct val="115000"/>
                        </a:lnSpc>
                        <a:spcBef>
                          <a:spcPts val="0"/>
                        </a:spcBef>
                        <a:spcAft>
                          <a:spcPts val="1000"/>
                        </a:spcAft>
                      </a:pPr>
                      <a:r>
                        <a:rPr lang="en-US" sz="1400" dirty="0">
                          <a:effectLst/>
                        </a:rPr>
                        <a:t>Resources: Defined</a:t>
                      </a:r>
                      <a:endParaRPr lang="en-US" sz="1400" dirty="0">
                        <a:effectLst/>
                        <a:latin typeface="Cambria" panose="02040503050406030204" pitchFamily="18" charset="0"/>
                        <a:ea typeface="MS Mincho" panose="02020609040205080304" pitchFamily="49" charset="-128"/>
                        <a:cs typeface="Arial" panose="020B0604020202020204" pitchFamily="34" charset="0"/>
                      </a:endParaRPr>
                    </a:p>
                  </a:txBody>
                  <a:tcPr marL="68580" marR="68580" marT="0" marB="0"/>
                </a:tc>
                <a:tc>
                  <a:txBody>
                    <a:bodyPr/>
                    <a:lstStyle/>
                    <a:p>
                      <a:pPr marL="0" marR="0" algn="r" rtl="1">
                        <a:lnSpc>
                          <a:spcPct val="115000"/>
                        </a:lnSpc>
                        <a:spcBef>
                          <a:spcPts val="0"/>
                        </a:spcBef>
                        <a:spcAft>
                          <a:spcPts val="1000"/>
                        </a:spcAft>
                      </a:pPr>
                      <a:r>
                        <a:rPr lang="en-US" sz="1400" dirty="0" err="1">
                          <a:effectLst/>
                        </a:rPr>
                        <a:t>الموارد</a:t>
                      </a:r>
                      <a:r>
                        <a:rPr lang="en-US" sz="1400" dirty="0">
                          <a:effectLst/>
                        </a:rPr>
                        <a:t>: </a:t>
                      </a:r>
                      <a:r>
                        <a:rPr lang="en-US" sz="1400" dirty="0" err="1">
                          <a:effectLst/>
                        </a:rPr>
                        <a:t>محددة</a:t>
                      </a:r>
                      <a:endParaRPr lang="en-US" sz="1400" dirty="0">
                        <a:effectLst/>
                        <a:latin typeface="Cambria" panose="02040503050406030204" pitchFamily="18" charset="0"/>
                        <a:ea typeface="MS Mincho" panose="02020609040205080304" pitchFamily="49" charset="-128"/>
                        <a:cs typeface="Arial" panose="020B0604020202020204" pitchFamily="34" charset="0"/>
                      </a:endParaRPr>
                    </a:p>
                  </a:txBody>
                  <a:tcPr marL="68580" marR="68580" marT="0" marB="0"/>
                </a:tc>
                <a:extLst>
                  <a:ext uri="{0D108BD9-81ED-4DB2-BD59-A6C34878D82A}">
                    <a16:rowId xmlns:a16="http://schemas.microsoft.com/office/drawing/2014/main" val="5361057"/>
                  </a:ext>
                </a:extLst>
              </a:tr>
              <a:tr h="402917">
                <a:tc>
                  <a:txBody>
                    <a:bodyPr/>
                    <a:lstStyle/>
                    <a:p>
                      <a:pPr marL="0" marR="0">
                        <a:lnSpc>
                          <a:spcPct val="115000"/>
                        </a:lnSpc>
                        <a:spcBef>
                          <a:spcPts val="0"/>
                        </a:spcBef>
                        <a:spcAft>
                          <a:spcPts val="1000"/>
                        </a:spcAft>
                      </a:pPr>
                      <a:r>
                        <a:rPr lang="en-US" sz="1400">
                          <a:effectLst/>
                        </a:rPr>
                        <a:t>Budget: Predefined</a:t>
                      </a:r>
                      <a:endParaRPr lang="en-US" sz="1400">
                        <a:effectLst/>
                        <a:latin typeface="Cambria" panose="02040503050406030204" pitchFamily="18" charset="0"/>
                        <a:ea typeface="MS Mincho" panose="02020609040205080304" pitchFamily="49" charset="-128"/>
                        <a:cs typeface="Arial" panose="020B0604020202020204" pitchFamily="34" charset="0"/>
                      </a:endParaRPr>
                    </a:p>
                  </a:txBody>
                  <a:tcPr marL="68580" marR="68580" marT="0" marB="0"/>
                </a:tc>
                <a:tc>
                  <a:txBody>
                    <a:bodyPr/>
                    <a:lstStyle/>
                    <a:p>
                      <a:pPr marL="0" marR="0" algn="r" rtl="1">
                        <a:lnSpc>
                          <a:spcPct val="115000"/>
                        </a:lnSpc>
                        <a:spcBef>
                          <a:spcPts val="0"/>
                        </a:spcBef>
                        <a:spcAft>
                          <a:spcPts val="1000"/>
                        </a:spcAft>
                      </a:pPr>
                      <a:r>
                        <a:rPr lang="en-US" sz="1400" dirty="0" err="1">
                          <a:effectLst/>
                        </a:rPr>
                        <a:t>الميزانية</a:t>
                      </a:r>
                      <a:r>
                        <a:rPr lang="en-US" sz="1400" dirty="0">
                          <a:effectLst/>
                        </a:rPr>
                        <a:t>: </a:t>
                      </a:r>
                      <a:r>
                        <a:rPr lang="en-US" sz="1400" dirty="0" err="1">
                          <a:effectLst/>
                        </a:rPr>
                        <a:t>محددة</a:t>
                      </a:r>
                      <a:r>
                        <a:rPr lang="en-US" sz="1400" dirty="0">
                          <a:effectLst/>
                        </a:rPr>
                        <a:t> </a:t>
                      </a:r>
                      <a:r>
                        <a:rPr lang="en-US" sz="1400" dirty="0" err="1">
                          <a:effectLst/>
                        </a:rPr>
                        <a:t>مسبقاً</a:t>
                      </a:r>
                      <a:endParaRPr lang="en-US" sz="1400" dirty="0">
                        <a:effectLst/>
                        <a:latin typeface="Cambria" panose="02040503050406030204" pitchFamily="18" charset="0"/>
                        <a:ea typeface="MS Mincho" panose="02020609040205080304" pitchFamily="49" charset="-128"/>
                        <a:cs typeface="Arial" panose="020B0604020202020204" pitchFamily="34" charset="0"/>
                      </a:endParaRPr>
                    </a:p>
                  </a:txBody>
                  <a:tcPr marL="68580" marR="68580" marT="0" marB="0"/>
                </a:tc>
                <a:extLst>
                  <a:ext uri="{0D108BD9-81ED-4DB2-BD59-A6C34878D82A}">
                    <a16:rowId xmlns:a16="http://schemas.microsoft.com/office/drawing/2014/main" val="3714583658"/>
                  </a:ext>
                </a:extLst>
              </a:tr>
              <a:tr h="402917">
                <a:tc>
                  <a:txBody>
                    <a:bodyPr/>
                    <a:lstStyle/>
                    <a:p>
                      <a:pPr marL="0" marR="0" algn="ctr">
                        <a:lnSpc>
                          <a:spcPct val="115000"/>
                        </a:lnSpc>
                        <a:spcBef>
                          <a:spcPts val="0"/>
                        </a:spcBef>
                        <a:spcAft>
                          <a:spcPts val="1000"/>
                        </a:spcAft>
                      </a:pPr>
                      <a:r>
                        <a:rPr lang="en-US" sz="1400" b="1">
                          <a:effectLst/>
                        </a:rPr>
                        <a:t>Projects</a:t>
                      </a:r>
                      <a:endParaRPr lang="en-US" sz="1400" b="1">
                        <a:effectLst/>
                        <a:latin typeface="Cambria" panose="02040503050406030204" pitchFamily="18" charset="0"/>
                        <a:ea typeface="MS Mincho" panose="02020609040205080304" pitchFamily="49" charset="-128"/>
                        <a:cs typeface="Arial" panose="020B0604020202020204" pitchFamily="34" charset="0"/>
                      </a:endParaRPr>
                    </a:p>
                  </a:txBody>
                  <a:tcPr marL="68580" marR="68580" marT="0" marB="0"/>
                </a:tc>
                <a:tc>
                  <a:txBody>
                    <a:bodyPr/>
                    <a:lstStyle/>
                    <a:p>
                      <a:pPr marL="0" marR="0" algn="ctr" rtl="1">
                        <a:lnSpc>
                          <a:spcPct val="115000"/>
                        </a:lnSpc>
                        <a:spcBef>
                          <a:spcPts val="0"/>
                        </a:spcBef>
                        <a:spcAft>
                          <a:spcPts val="1000"/>
                        </a:spcAft>
                      </a:pPr>
                      <a:r>
                        <a:rPr lang="en-US" sz="1400" b="1" dirty="0" err="1">
                          <a:effectLst/>
                        </a:rPr>
                        <a:t>المشاريع</a:t>
                      </a:r>
                      <a:endParaRPr lang="en-US" sz="1400" b="1" dirty="0">
                        <a:effectLst/>
                        <a:latin typeface="Cambria" panose="02040503050406030204" pitchFamily="18" charset="0"/>
                        <a:ea typeface="MS Mincho" panose="02020609040205080304" pitchFamily="49" charset="-128"/>
                        <a:cs typeface="Arial" panose="020B0604020202020204" pitchFamily="34" charset="0"/>
                      </a:endParaRPr>
                    </a:p>
                  </a:txBody>
                  <a:tcPr marL="68580" marR="68580" marT="0" marB="0"/>
                </a:tc>
                <a:extLst>
                  <a:ext uri="{0D108BD9-81ED-4DB2-BD59-A6C34878D82A}">
                    <a16:rowId xmlns:a16="http://schemas.microsoft.com/office/drawing/2014/main" val="2538804034"/>
                  </a:ext>
                </a:extLst>
              </a:tr>
              <a:tr h="402917">
                <a:tc>
                  <a:txBody>
                    <a:bodyPr/>
                    <a:lstStyle/>
                    <a:p>
                      <a:pPr marL="0" marR="0">
                        <a:lnSpc>
                          <a:spcPct val="115000"/>
                        </a:lnSpc>
                        <a:spcBef>
                          <a:spcPts val="0"/>
                        </a:spcBef>
                        <a:spcAft>
                          <a:spcPts val="1000"/>
                        </a:spcAft>
                      </a:pPr>
                      <a:r>
                        <a:rPr lang="en-US" sz="1400">
                          <a:effectLst/>
                        </a:rPr>
                        <a:t>Repetition of Work: Unique</a:t>
                      </a:r>
                      <a:endParaRPr lang="en-US" sz="1400">
                        <a:effectLst/>
                        <a:latin typeface="Cambria" panose="02040503050406030204" pitchFamily="18" charset="0"/>
                        <a:ea typeface="MS Mincho" panose="02020609040205080304" pitchFamily="49" charset="-128"/>
                        <a:cs typeface="Arial" panose="020B0604020202020204" pitchFamily="34" charset="0"/>
                      </a:endParaRPr>
                    </a:p>
                  </a:txBody>
                  <a:tcPr marL="68580" marR="68580" marT="0" marB="0"/>
                </a:tc>
                <a:tc>
                  <a:txBody>
                    <a:bodyPr/>
                    <a:lstStyle/>
                    <a:p>
                      <a:pPr marL="0" marR="0" algn="r" rtl="1">
                        <a:lnSpc>
                          <a:spcPct val="115000"/>
                        </a:lnSpc>
                        <a:spcBef>
                          <a:spcPts val="0"/>
                        </a:spcBef>
                        <a:spcAft>
                          <a:spcPts val="1000"/>
                        </a:spcAft>
                      </a:pPr>
                      <a:r>
                        <a:rPr lang="en-US" sz="1400" dirty="0" err="1">
                          <a:effectLst/>
                        </a:rPr>
                        <a:t>تكرار</a:t>
                      </a:r>
                      <a:r>
                        <a:rPr lang="en-US" sz="1400" dirty="0">
                          <a:effectLst/>
                        </a:rPr>
                        <a:t> </a:t>
                      </a:r>
                      <a:r>
                        <a:rPr lang="en-US" sz="1400" dirty="0" err="1">
                          <a:effectLst/>
                        </a:rPr>
                        <a:t>العمل</a:t>
                      </a:r>
                      <a:r>
                        <a:rPr lang="en-US" sz="1400" dirty="0">
                          <a:effectLst/>
                        </a:rPr>
                        <a:t>: </a:t>
                      </a:r>
                      <a:r>
                        <a:rPr lang="en-US" sz="1400" dirty="0" err="1">
                          <a:effectLst/>
                        </a:rPr>
                        <a:t>فريد</a:t>
                      </a:r>
                      <a:endParaRPr lang="en-US" sz="1400" dirty="0">
                        <a:effectLst/>
                        <a:latin typeface="Cambria" panose="02040503050406030204" pitchFamily="18" charset="0"/>
                        <a:ea typeface="MS Mincho" panose="02020609040205080304" pitchFamily="49" charset="-128"/>
                        <a:cs typeface="Arial" panose="020B0604020202020204" pitchFamily="34" charset="0"/>
                      </a:endParaRPr>
                    </a:p>
                  </a:txBody>
                  <a:tcPr marL="68580" marR="68580" marT="0" marB="0"/>
                </a:tc>
                <a:extLst>
                  <a:ext uri="{0D108BD9-81ED-4DB2-BD59-A6C34878D82A}">
                    <a16:rowId xmlns:a16="http://schemas.microsoft.com/office/drawing/2014/main" val="3112547998"/>
                  </a:ext>
                </a:extLst>
              </a:tr>
              <a:tr h="402917">
                <a:tc>
                  <a:txBody>
                    <a:bodyPr/>
                    <a:lstStyle/>
                    <a:p>
                      <a:pPr marL="0" marR="0">
                        <a:lnSpc>
                          <a:spcPct val="115000"/>
                        </a:lnSpc>
                        <a:spcBef>
                          <a:spcPts val="0"/>
                        </a:spcBef>
                        <a:spcAft>
                          <a:spcPts val="1000"/>
                        </a:spcAft>
                      </a:pPr>
                      <a:r>
                        <a:rPr lang="en-US" sz="1400">
                          <a:effectLst/>
                        </a:rPr>
                        <a:t>Duration: Temporary</a:t>
                      </a:r>
                      <a:endParaRPr lang="en-US" sz="1400">
                        <a:effectLst/>
                        <a:latin typeface="Cambria" panose="02040503050406030204" pitchFamily="18" charset="0"/>
                        <a:ea typeface="MS Mincho" panose="02020609040205080304" pitchFamily="49" charset="-128"/>
                        <a:cs typeface="Arial" panose="020B0604020202020204" pitchFamily="34" charset="0"/>
                      </a:endParaRPr>
                    </a:p>
                  </a:txBody>
                  <a:tcPr marL="68580" marR="68580" marT="0" marB="0"/>
                </a:tc>
                <a:tc>
                  <a:txBody>
                    <a:bodyPr/>
                    <a:lstStyle/>
                    <a:p>
                      <a:pPr marL="0" marR="0" algn="r" rtl="1">
                        <a:lnSpc>
                          <a:spcPct val="115000"/>
                        </a:lnSpc>
                        <a:spcBef>
                          <a:spcPts val="0"/>
                        </a:spcBef>
                        <a:spcAft>
                          <a:spcPts val="1000"/>
                        </a:spcAft>
                      </a:pPr>
                      <a:r>
                        <a:rPr lang="en-US" sz="1400" dirty="0" err="1">
                          <a:effectLst/>
                        </a:rPr>
                        <a:t>المدة</a:t>
                      </a:r>
                      <a:r>
                        <a:rPr lang="en-US" sz="1400" dirty="0">
                          <a:effectLst/>
                        </a:rPr>
                        <a:t>: </a:t>
                      </a:r>
                      <a:r>
                        <a:rPr lang="en-US" sz="1400" dirty="0" err="1">
                          <a:effectLst/>
                        </a:rPr>
                        <a:t>مؤقت</a:t>
                      </a:r>
                      <a:endParaRPr lang="en-US" sz="1400" dirty="0">
                        <a:effectLst/>
                        <a:latin typeface="Cambria" panose="02040503050406030204" pitchFamily="18" charset="0"/>
                        <a:ea typeface="MS Mincho" panose="02020609040205080304" pitchFamily="49" charset="-128"/>
                        <a:cs typeface="Arial" panose="020B0604020202020204" pitchFamily="34" charset="0"/>
                      </a:endParaRPr>
                    </a:p>
                  </a:txBody>
                  <a:tcPr marL="68580" marR="68580" marT="0" marB="0"/>
                </a:tc>
                <a:extLst>
                  <a:ext uri="{0D108BD9-81ED-4DB2-BD59-A6C34878D82A}">
                    <a16:rowId xmlns:a16="http://schemas.microsoft.com/office/drawing/2014/main" val="2959443627"/>
                  </a:ext>
                </a:extLst>
              </a:tr>
              <a:tr h="402917">
                <a:tc>
                  <a:txBody>
                    <a:bodyPr/>
                    <a:lstStyle/>
                    <a:p>
                      <a:pPr marL="0" marR="0">
                        <a:lnSpc>
                          <a:spcPct val="115000"/>
                        </a:lnSpc>
                        <a:spcBef>
                          <a:spcPts val="0"/>
                        </a:spcBef>
                        <a:spcAft>
                          <a:spcPts val="1000"/>
                        </a:spcAft>
                      </a:pPr>
                      <a:r>
                        <a:rPr lang="en-US" sz="1400">
                          <a:effectLst/>
                        </a:rPr>
                        <a:t>Management: Project Management</a:t>
                      </a:r>
                      <a:endParaRPr lang="en-US" sz="1400">
                        <a:effectLst/>
                        <a:latin typeface="Cambria" panose="02040503050406030204" pitchFamily="18" charset="0"/>
                        <a:ea typeface="MS Mincho" panose="02020609040205080304" pitchFamily="49" charset="-128"/>
                        <a:cs typeface="Arial" panose="020B0604020202020204" pitchFamily="34" charset="0"/>
                      </a:endParaRPr>
                    </a:p>
                  </a:txBody>
                  <a:tcPr marL="68580" marR="68580" marT="0" marB="0"/>
                </a:tc>
                <a:tc>
                  <a:txBody>
                    <a:bodyPr/>
                    <a:lstStyle/>
                    <a:p>
                      <a:pPr marL="0" marR="0" algn="r" rtl="1">
                        <a:lnSpc>
                          <a:spcPct val="115000"/>
                        </a:lnSpc>
                        <a:spcBef>
                          <a:spcPts val="0"/>
                        </a:spcBef>
                        <a:spcAft>
                          <a:spcPts val="1000"/>
                        </a:spcAft>
                      </a:pPr>
                      <a:r>
                        <a:rPr lang="en-US" sz="1400" dirty="0" err="1">
                          <a:effectLst/>
                        </a:rPr>
                        <a:t>الإدارة</a:t>
                      </a:r>
                      <a:r>
                        <a:rPr lang="en-US" sz="1400" dirty="0">
                          <a:effectLst/>
                        </a:rPr>
                        <a:t>: </a:t>
                      </a:r>
                      <a:r>
                        <a:rPr lang="en-US" sz="1400" dirty="0" err="1">
                          <a:effectLst/>
                        </a:rPr>
                        <a:t>إدارة</a:t>
                      </a:r>
                      <a:r>
                        <a:rPr lang="en-US" sz="1400" dirty="0">
                          <a:effectLst/>
                        </a:rPr>
                        <a:t> </a:t>
                      </a:r>
                      <a:r>
                        <a:rPr lang="en-US" sz="1400" dirty="0" err="1">
                          <a:effectLst/>
                        </a:rPr>
                        <a:t>المشاريع</a:t>
                      </a:r>
                      <a:endParaRPr lang="en-US" sz="1400" dirty="0">
                        <a:effectLst/>
                        <a:latin typeface="Cambria" panose="02040503050406030204" pitchFamily="18" charset="0"/>
                        <a:ea typeface="MS Mincho" panose="02020609040205080304" pitchFamily="49" charset="-128"/>
                        <a:cs typeface="Arial" panose="020B0604020202020204" pitchFamily="34" charset="0"/>
                      </a:endParaRPr>
                    </a:p>
                  </a:txBody>
                  <a:tcPr marL="68580" marR="68580" marT="0" marB="0"/>
                </a:tc>
                <a:extLst>
                  <a:ext uri="{0D108BD9-81ED-4DB2-BD59-A6C34878D82A}">
                    <a16:rowId xmlns:a16="http://schemas.microsoft.com/office/drawing/2014/main" val="3663888541"/>
                  </a:ext>
                </a:extLst>
              </a:tr>
              <a:tr h="402917">
                <a:tc>
                  <a:txBody>
                    <a:bodyPr/>
                    <a:lstStyle/>
                    <a:p>
                      <a:pPr marL="0" marR="0">
                        <a:lnSpc>
                          <a:spcPct val="115000"/>
                        </a:lnSpc>
                        <a:spcBef>
                          <a:spcPts val="0"/>
                        </a:spcBef>
                        <a:spcAft>
                          <a:spcPts val="1000"/>
                        </a:spcAft>
                      </a:pPr>
                      <a:r>
                        <a:rPr lang="en-US" sz="1400">
                          <a:effectLst/>
                        </a:rPr>
                        <a:t>Resources: Allocated</a:t>
                      </a:r>
                      <a:endParaRPr lang="en-US" sz="1400">
                        <a:effectLst/>
                        <a:latin typeface="Cambria" panose="02040503050406030204" pitchFamily="18" charset="0"/>
                        <a:ea typeface="MS Mincho" panose="02020609040205080304" pitchFamily="49" charset="-128"/>
                        <a:cs typeface="Arial" panose="020B0604020202020204" pitchFamily="34" charset="0"/>
                      </a:endParaRPr>
                    </a:p>
                  </a:txBody>
                  <a:tcPr marL="68580" marR="68580" marT="0" marB="0"/>
                </a:tc>
                <a:tc>
                  <a:txBody>
                    <a:bodyPr/>
                    <a:lstStyle/>
                    <a:p>
                      <a:pPr marL="0" marR="0" algn="r" rtl="1">
                        <a:lnSpc>
                          <a:spcPct val="115000"/>
                        </a:lnSpc>
                        <a:spcBef>
                          <a:spcPts val="0"/>
                        </a:spcBef>
                        <a:spcAft>
                          <a:spcPts val="1000"/>
                        </a:spcAft>
                      </a:pPr>
                      <a:r>
                        <a:rPr lang="en-US" sz="1400" dirty="0" err="1">
                          <a:effectLst/>
                        </a:rPr>
                        <a:t>الموارد</a:t>
                      </a:r>
                      <a:r>
                        <a:rPr lang="en-US" sz="1400" dirty="0">
                          <a:effectLst/>
                        </a:rPr>
                        <a:t>: </a:t>
                      </a:r>
                      <a:r>
                        <a:rPr lang="en-US" sz="1400" dirty="0" err="1">
                          <a:effectLst/>
                        </a:rPr>
                        <a:t>مخصصة</a:t>
                      </a:r>
                      <a:endParaRPr lang="en-US" sz="1400" dirty="0">
                        <a:effectLst/>
                        <a:latin typeface="Cambria" panose="02040503050406030204" pitchFamily="18" charset="0"/>
                        <a:ea typeface="MS Mincho" panose="02020609040205080304" pitchFamily="49" charset="-128"/>
                        <a:cs typeface="Arial" panose="020B0604020202020204" pitchFamily="34" charset="0"/>
                      </a:endParaRPr>
                    </a:p>
                  </a:txBody>
                  <a:tcPr marL="68580" marR="68580" marT="0" marB="0"/>
                </a:tc>
                <a:extLst>
                  <a:ext uri="{0D108BD9-81ED-4DB2-BD59-A6C34878D82A}">
                    <a16:rowId xmlns:a16="http://schemas.microsoft.com/office/drawing/2014/main" val="3446413581"/>
                  </a:ext>
                </a:extLst>
              </a:tr>
              <a:tr h="402917">
                <a:tc>
                  <a:txBody>
                    <a:bodyPr/>
                    <a:lstStyle/>
                    <a:p>
                      <a:pPr marL="0" marR="0">
                        <a:lnSpc>
                          <a:spcPct val="115000"/>
                        </a:lnSpc>
                        <a:spcBef>
                          <a:spcPts val="0"/>
                        </a:spcBef>
                        <a:spcAft>
                          <a:spcPts val="1000"/>
                        </a:spcAft>
                      </a:pPr>
                      <a:r>
                        <a:rPr lang="en-US" sz="1400">
                          <a:effectLst/>
                        </a:rPr>
                        <a:t>Budget: Estimative</a:t>
                      </a:r>
                      <a:endParaRPr lang="en-US" sz="1400">
                        <a:effectLst/>
                        <a:latin typeface="Cambria" panose="02040503050406030204" pitchFamily="18" charset="0"/>
                        <a:ea typeface="MS Mincho" panose="02020609040205080304" pitchFamily="49" charset="-128"/>
                        <a:cs typeface="Arial" panose="020B0604020202020204" pitchFamily="34" charset="0"/>
                      </a:endParaRPr>
                    </a:p>
                  </a:txBody>
                  <a:tcPr marL="68580" marR="68580" marT="0" marB="0"/>
                </a:tc>
                <a:tc>
                  <a:txBody>
                    <a:bodyPr/>
                    <a:lstStyle/>
                    <a:p>
                      <a:pPr marL="0" marR="0" algn="r" rtl="1">
                        <a:lnSpc>
                          <a:spcPct val="115000"/>
                        </a:lnSpc>
                        <a:spcBef>
                          <a:spcPts val="0"/>
                        </a:spcBef>
                        <a:spcAft>
                          <a:spcPts val="1000"/>
                        </a:spcAft>
                      </a:pPr>
                      <a:r>
                        <a:rPr lang="en-US" sz="1400" dirty="0" err="1">
                          <a:effectLst/>
                        </a:rPr>
                        <a:t>الميزانية</a:t>
                      </a:r>
                      <a:r>
                        <a:rPr lang="en-US" sz="1400" dirty="0">
                          <a:effectLst/>
                        </a:rPr>
                        <a:t>: </a:t>
                      </a:r>
                      <a:r>
                        <a:rPr lang="en-US" sz="1400" dirty="0" err="1">
                          <a:effectLst/>
                        </a:rPr>
                        <a:t>تقديرية</a:t>
                      </a:r>
                      <a:endParaRPr lang="en-US" sz="1400" dirty="0">
                        <a:effectLst/>
                        <a:latin typeface="Cambria" panose="02040503050406030204" pitchFamily="18" charset="0"/>
                        <a:ea typeface="MS Mincho" panose="02020609040205080304" pitchFamily="49" charset="-128"/>
                        <a:cs typeface="Arial" panose="020B0604020202020204" pitchFamily="34" charset="0"/>
                      </a:endParaRPr>
                    </a:p>
                  </a:txBody>
                  <a:tcPr marL="68580" marR="68580" marT="0" marB="0"/>
                </a:tc>
                <a:extLst>
                  <a:ext uri="{0D108BD9-81ED-4DB2-BD59-A6C34878D82A}">
                    <a16:rowId xmlns:a16="http://schemas.microsoft.com/office/drawing/2014/main" val="3843119403"/>
                  </a:ext>
                </a:extLst>
              </a:tr>
            </a:tbl>
          </a:graphicData>
        </a:graphic>
      </p:graphicFrame>
      <p:pic>
        <p:nvPicPr>
          <p:cNvPr id="5" name="Graphic 21">
            <a:extLst>
              <a:ext uri="{FF2B5EF4-FFF2-40B4-BE49-F238E27FC236}">
                <a16:creationId xmlns:a16="http://schemas.microsoft.com/office/drawing/2014/main" id="{5BF9D359-9E0D-6BAF-5614-C8D020075A3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378290" y="1"/>
            <a:ext cx="1813710" cy="846878"/>
          </a:xfrm>
          <a:prstGeom prst="rect">
            <a:avLst/>
          </a:prstGeom>
        </p:spPr>
      </p:pic>
    </p:spTree>
    <p:extLst>
      <p:ext uri="{BB962C8B-B14F-4D97-AF65-F5344CB8AC3E}">
        <p14:creationId xmlns:p14="http://schemas.microsoft.com/office/powerpoint/2010/main" val="392689652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0" y="-1"/>
            <a:ext cx="12192000" cy="68580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r>
              <a:rPr lang="en-US" sz="2400" b="1" dirty="0">
                <a:cs typeface="+mj-cs"/>
              </a:rPr>
              <a:t>Definitions of Project Management</a:t>
            </a:r>
            <a:br>
              <a:rPr lang="en-US" sz="2400" dirty="0">
                <a:cs typeface="+mj-cs"/>
              </a:rPr>
            </a:br>
            <a:r>
              <a:rPr lang="ar-EG" sz="2400" b="1" dirty="0">
                <a:solidFill>
                  <a:schemeClr val="tx2"/>
                </a:solidFill>
                <a:cs typeface="+mj-cs"/>
              </a:rPr>
              <a:t>تعريفات إدارة المشاريع</a:t>
            </a:r>
          </a:p>
          <a:p>
            <a:endParaRPr lang="ar-EG" sz="2400" b="1" dirty="0"/>
          </a:p>
          <a:p>
            <a:endParaRPr lang="ar-EG" sz="2400" b="1" dirty="0"/>
          </a:p>
          <a:p>
            <a:pPr>
              <a:buFont typeface="+mj-lt"/>
              <a:buAutoNum type="arabicPeriod"/>
            </a:pPr>
            <a:r>
              <a:rPr lang="en-US" sz="2400" b="1" dirty="0"/>
              <a:t>Project Management is the application of knowledge, skills, tools, and techniques to project activities to meet project requirements.</a:t>
            </a:r>
            <a:br>
              <a:rPr lang="en-US" sz="2400" dirty="0"/>
            </a:br>
            <a:r>
              <a:rPr lang="ar-EG" sz="2400" b="1" dirty="0">
                <a:solidFill>
                  <a:schemeClr val="tx2"/>
                </a:solidFill>
              </a:rPr>
              <a:t>إدارة المشروع هي تطبيق المعرفة والمهارات والأدوات والتقنيات على أنشطة المشروع لتلبية متطلبات المشروع.</a:t>
            </a:r>
            <a:endParaRPr lang="ar-EG" sz="2400" dirty="0">
              <a:solidFill>
                <a:schemeClr val="tx2"/>
              </a:solidFill>
            </a:endParaRPr>
          </a:p>
          <a:p>
            <a:pPr>
              <a:buFont typeface="+mj-lt"/>
              <a:buAutoNum type="arabicPeriod"/>
            </a:pPr>
            <a:r>
              <a:rPr lang="en-US" sz="2400" b="1" dirty="0"/>
              <a:t>Project Management involves planning, organizing, securing, and managing resources to achieve specific goals.</a:t>
            </a:r>
            <a:br>
              <a:rPr lang="en-US" sz="2400" dirty="0"/>
            </a:br>
            <a:r>
              <a:rPr lang="ar-EG" sz="2400" b="1" dirty="0">
                <a:solidFill>
                  <a:schemeClr val="tx2"/>
                </a:solidFill>
              </a:rPr>
              <a:t>تشمل إدارة المشروع التخطيط والتنظيم وتأمين الموارد وإدارتها لتحقيق أهداف محددة.</a:t>
            </a:r>
            <a:endParaRPr lang="ar-EG" sz="2400" dirty="0">
              <a:solidFill>
                <a:schemeClr val="tx2"/>
              </a:solidFill>
            </a:endParaRPr>
          </a:p>
          <a:p>
            <a:pPr>
              <a:buFont typeface="+mj-lt"/>
              <a:buAutoNum type="arabicPeriod"/>
            </a:pPr>
            <a:r>
              <a:rPr lang="en-US" sz="2400" b="1" dirty="0"/>
              <a:t>Project Management is the process of leading the work of a team to achieve all project goals within the given constraints.</a:t>
            </a:r>
            <a:br>
              <a:rPr lang="en-US" sz="2400" dirty="0"/>
            </a:br>
            <a:r>
              <a:rPr lang="ar-EG" sz="2400" b="1" dirty="0">
                <a:solidFill>
                  <a:schemeClr val="tx2"/>
                </a:solidFill>
              </a:rPr>
              <a:t>إدارة المشروع هي عملية قيادة عمل الفريق لتحقيق جميع أهداف المشروع ضمن القيود المحددة</a:t>
            </a:r>
            <a:r>
              <a:rPr lang="ar-EG" sz="2400" b="1" dirty="0"/>
              <a:t>.</a:t>
            </a:r>
            <a:endParaRPr lang="ar-EG" sz="2400" dirty="0"/>
          </a:p>
        </p:txBody>
      </p:sp>
      <p:pic>
        <p:nvPicPr>
          <p:cNvPr id="2" name="Graphic 21">
            <a:extLst>
              <a:ext uri="{FF2B5EF4-FFF2-40B4-BE49-F238E27FC236}">
                <a16:creationId xmlns:a16="http://schemas.microsoft.com/office/drawing/2014/main" id="{DB4B0BCC-95D5-8FE7-9DAC-003CE99EEEF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378290" y="1"/>
            <a:ext cx="1813710" cy="846878"/>
          </a:xfrm>
          <a:prstGeom prst="rect">
            <a:avLst/>
          </a:prstGeom>
        </p:spPr>
      </p:pic>
    </p:spTree>
    <p:extLst>
      <p:ext uri="{BB962C8B-B14F-4D97-AF65-F5344CB8AC3E}">
        <p14:creationId xmlns:p14="http://schemas.microsoft.com/office/powerpoint/2010/main" val="25810138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0" y="0"/>
            <a:ext cx="12192000" cy="697727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graphicFrame>
        <p:nvGraphicFramePr>
          <p:cNvPr id="5" name="Table 4">
            <a:extLst>
              <a:ext uri="{FF2B5EF4-FFF2-40B4-BE49-F238E27FC236}">
                <a16:creationId xmlns:a16="http://schemas.microsoft.com/office/drawing/2014/main" id="{A2FB67CA-B34E-A325-DA7F-A315DB8F6715}"/>
              </a:ext>
            </a:extLst>
          </p:cNvPr>
          <p:cNvGraphicFramePr>
            <a:graphicFrameLocks noGrp="1"/>
          </p:cNvGraphicFramePr>
          <p:nvPr>
            <p:extLst>
              <p:ext uri="{D42A27DB-BD31-4B8C-83A1-F6EECF244321}">
                <p14:modId xmlns:p14="http://schemas.microsoft.com/office/powerpoint/2010/main" val="272543124"/>
              </p:ext>
            </p:extLst>
          </p:nvPr>
        </p:nvGraphicFramePr>
        <p:xfrm>
          <a:off x="838200" y="1025519"/>
          <a:ext cx="10515600" cy="5394960"/>
        </p:xfrm>
        <a:graphic>
          <a:graphicData uri="http://schemas.openxmlformats.org/drawingml/2006/table">
            <a:tbl>
              <a:tblPr/>
              <a:tblGrid>
                <a:gridCol w="5257800">
                  <a:extLst>
                    <a:ext uri="{9D8B030D-6E8A-4147-A177-3AD203B41FA5}">
                      <a16:colId xmlns:a16="http://schemas.microsoft.com/office/drawing/2014/main" val="2520260296"/>
                    </a:ext>
                  </a:extLst>
                </a:gridCol>
                <a:gridCol w="5257800">
                  <a:extLst>
                    <a:ext uri="{9D8B030D-6E8A-4147-A177-3AD203B41FA5}">
                      <a16:colId xmlns:a16="http://schemas.microsoft.com/office/drawing/2014/main" val="3744750445"/>
                    </a:ext>
                  </a:extLst>
                </a:gridCol>
              </a:tblGrid>
              <a:tr h="0">
                <a:tc>
                  <a:txBody>
                    <a:bodyPr/>
                    <a:lstStyle/>
                    <a:p>
                      <a:pPr algn="ctr"/>
                      <a:r>
                        <a:rPr lang="en-US" sz="2200" b="1" dirty="0"/>
                        <a:t>History of Project Management</a:t>
                      </a:r>
                      <a:endParaRPr lang="en-US" sz="2200" dirty="0"/>
                    </a:p>
                  </a:txBody>
                  <a:tcPr anchor="ctr">
                    <a:lnL>
                      <a:noFill/>
                    </a:lnL>
                    <a:lnR>
                      <a:noFill/>
                    </a:lnR>
                    <a:lnT>
                      <a:noFill/>
                    </a:lnT>
                    <a:lnB>
                      <a:noFill/>
                    </a:lnB>
                    <a:noFill/>
                  </a:tcPr>
                </a:tc>
                <a:tc>
                  <a:txBody>
                    <a:bodyPr/>
                    <a:lstStyle/>
                    <a:p>
                      <a:pPr algn="ctr"/>
                      <a:r>
                        <a:rPr lang="ar-EG" sz="2200" b="1" dirty="0">
                          <a:solidFill>
                            <a:schemeClr val="tx2"/>
                          </a:solidFill>
                        </a:rPr>
                        <a:t>تاريخ إدارة المشاريع</a:t>
                      </a:r>
                      <a:endParaRPr lang="ar-EG" sz="2200" dirty="0">
                        <a:solidFill>
                          <a:schemeClr val="tx2"/>
                        </a:solidFill>
                      </a:endParaRPr>
                    </a:p>
                  </a:txBody>
                  <a:tcPr anchor="ctr">
                    <a:lnL>
                      <a:noFill/>
                    </a:lnL>
                    <a:lnR>
                      <a:noFill/>
                    </a:lnR>
                    <a:lnT>
                      <a:noFill/>
                    </a:lnT>
                    <a:lnB>
                      <a:noFill/>
                    </a:lnB>
                    <a:noFill/>
                  </a:tcPr>
                </a:tc>
                <a:extLst>
                  <a:ext uri="{0D108BD9-81ED-4DB2-BD59-A6C34878D82A}">
                    <a16:rowId xmlns:a16="http://schemas.microsoft.com/office/drawing/2014/main" val="2896070607"/>
                  </a:ext>
                </a:extLst>
              </a:tr>
              <a:tr h="0">
                <a:tc>
                  <a:txBody>
                    <a:bodyPr/>
                    <a:lstStyle/>
                    <a:p>
                      <a:pPr algn="ctr"/>
                      <a:r>
                        <a:rPr lang="en-US" sz="2200" dirty="0"/>
                        <a:t>The concept of project management has existed since ancient times. The construction of the pyramids in Egypt and the Great Wall of China are early examples of project management principles in action.</a:t>
                      </a:r>
                    </a:p>
                  </a:txBody>
                  <a:tcPr anchor="ctr">
                    <a:lnL>
                      <a:noFill/>
                    </a:lnL>
                    <a:lnR>
                      <a:noFill/>
                    </a:lnR>
                    <a:lnT>
                      <a:noFill/>
                    </a:lnT>
                    <a:lnB>
                      <a:noFill/>
                    </a:lnB>
                    <a:noFill/>
                  </a:tcPr>
                </a:tc>
                <a:tc>
                  <a:txBody>
                    <a:bodyPr/>
                    <a:lstStyle/>
                    <a:p>
                      <a:pPr algn="ctr"/>
                      <a:r>
                        <a:rPr lang="ar-EG" sz="2200" dirty="0">
                          <a:solidFill>
                            <a:schemeClr val="tx2"/>
                          </a:solidFill>
                        </a:rPr>
                        <a:t>مفهوم إدارة المشاريع موجود منذ العصور القديمة. يُعتبر بناء الأهرامات في مصر وسور الصين العظيم أمثلة مبكرة لتطبيق مبادئ إدارة المشاريع.</a:t>
                      </a:r>
                    </a:p>
                  </a:txBody>
                  <a:tcPr anchor="ctr">
                    <a:lnL>
                      <a:noFill/>
                    </a:lnL>
                    <a:lnR>
                      <a:noFill/>
                    </a:lnR>
                    <a:lnT>
                      <a:noFill/>
                    </a:lnT>
                    <a:lnB>
                      <a:noFill/>
                    </a:lnB>
                    <a:noFill/>
                  </a:tcPr>
                </a:tc>
                <a:extLst>
                  <a:ext uri="{0D108BD9-81ED-4DB2-BD59-A6C34878D82A}">
                    <a16:rowId xmlns:a16="http://schemas.microsoft.com/office/drawing/2014/main" val="2558482962"/>
                  </a:ext>
                </a:extLst>
              </a:tr>
              <a:tr h="0">
                <a:tc>
                  <a:txBody>
                    <a:bodyPr/>
                    <a:lstStyle/>
                    <a:p>
                      <a:pPr algn="ctr"/>
                      <a:r>
                        <a:rPr lang="en-US" sz="2200" dirty="0"/>
                        <a:t>Modern project management began to take shape in the mid-20th century with the development of various management theories and methodologies.</a:t>
                      </a:r>
                    </a:p>
                  </a:txBody>
                  <a:tcPr anchor="ctr">
                    <a:lnL>
                      <a:noFill/>
                    </a:lnL>
                    <a:lnR>
                      <a:noFill/>
                    </a:lnR>
                    <a:lnT>
                      <a:noFill/>
                    </a:lnT>
                    <a:lnB>
                      <a:noFill/>
                    </a:lnB>
                    <a:noFill/>
                  </a:tcPr>
                </a:tc>
                <a:tc>
                  <a:txBody>
                    <a:bodyPr/>
                    <a:lstStyle/>
                    <a:p>
                      <a:pPr algn="ctr"/>
                      <a:r>
                        <a:rPr lang="ar-EG" sz="2200" dirty="0">
                          <a:solidFill>
                            <a:schemeClr val="tx2"/>
                          </a:solidFill>
                        </a:rPr>
                        <a:t>بدأت إدارة المشاريع الحديثة في التبلور في منتصف القرن العشرين مع تطوير مختلف نظريات الإدارة ومنهجياتها.</a:t>
                      </a:r>
                    </a:p>
                  </a:txBody>
                  <a:tcPr anchor="ctr">
                    <a:lnL>
                      <a:noFill/>
                    </a:lnL>
                    <a:lnR>
                      <a:noFill/>
                    </a:lnR>
                    <a:lnT>
                      <a:noFill/>
                    </a:lnT>
                    <a:lnB>
                      <a:noFill/>
                    </a:lnB>
                    <a:noFill/>
                  </a:tcPr>
                </a:tc>
                <a:extLst>
                  <a:ext uri="{0D108BD9-81ED-4DB2-BD59-A6C34878D82A}">
                    <a16:rowId xmlns:a16="http://schemas.microsoft.com/office/drawing/2014/main" val="3426087750"/>
                  </a:ext>
                </a:extLst>
              </a:tr>
              <a:tr h="0">
                <a:tc>
                  <a:txBody>
                    <a:bodyPr/>
                    <a:lstStyle/>
                    <a:p>
                      <a:pPr algn="ctr"/>
                      <a:r>
                        <a:rPr lang="en-US" sz="2200" dirty="0"/>
                        <a:t>The formation of professional organizations like the Project Management Institute (PMI) in 1969 marked a significant milestone in the standardization and professionalization of project management.</a:t>
                      </a:r>
                    </a:p>
                  </a:txBody>
                  <a:tcPr anchor="ctr">
                    <a:lnL>
                      <a:noFill/>
                    </a:lnL>
                    <a:lnR>
                      <a:noFill/>
                    </a:lnR>
                    <a:lnT>
                      <a:noFill/>
                    </a:lnT>
                    <a:lnB>
                      <a:noFill/>
                    </a:lnB>
                    <a:noFill/>
                  </a:tcPr>
                </a:tc>
                <a:tc>
                  <a:txBody>
                    <a:bodyPr/>
                    <a:lstStyle/>
                    <a:p>
                      <a:pPr algn="ctr"/>
                      <a:r>
                        <a:rPr lang="ar-EG" sz="2200" dirty="0">
                          <a:solidFill>
                            <a:schemeClr val="tx2"/>
                          </a:solidFill>
                        </a:rPr>
                        <a:t>شكَّل تأسيس منظمات مهنية مثل معهد إدارة المشاريع (</a:t>
                      </a:r>
                      <a:r>
                        <a:rPr lang="en-US" sz="2200" dirty="0">
                          <a:solidFill>
                            <a:schemeClr val="tx2"/>
                          </a:solidFill>
                        </a:rPr>
                        <a:t>PMI) </a:t>
                      </a:r>
                      <a:r>
                        <a:rPr lang="ar-EG" sz="2200" dirty="0">
                          <a:solidFill>
                            <a:schemeClr val="tx2"/>
                          </a:solidFill>
                        </a:rPr>
                        <a:t>في عام 1969 علامة فارقة في توحيد إدارة المشاريع واحترافها.</a:t>
                      </a:r>
                    </a:p>
                  </a:txBody>
                  <a:tcPr anchor="ctr">
                    <a:lnL>
                      <a:noFill/>
                    </a:lnL>
                    <a:lnR>
                      <a:noFill/>
                    </a:lnR>
                    <a:lnT>
                      <a:noFill/>
                    </a:lnT>
                    <a:lnB>
                      <a:noFill/>
                    </a:lnB>
                    <a:noFill/>
                  </a:tcPr>
                </a:tc>
                <a:extLst>
                  <a:ext uri="{0D108BD9-81ED-4DB2-BD59-A6C34878D82A}">
                    <a16:rowId xmlns:a16="http://schemas.microsoft.com/office/drawing/2014/main" val="2075497599"/>
                  </a:ext>
                </a:extLst>
              </a:tr>
            </a:tbl>
          </a:graphicData>
        </a:graphic>
      </p:graphicFrame>
      <p:sp>
        <p:nvSpPr>
          <p:cNvPr id="6" name="Rectangle 2">
            <a:extLst>
              <a:ext uri="{FF2B5EF4-FFF2-40B4-BE49-F238E27FC236}">
                <a16:creationId xmlns:a16="http://schemas.microsoft.com/office/drawing/2014/main" id="{74E5C902-613B-39CC-8FD2-2D9F4142A301}"/>
              </a:ext>
            </a:extLst>
          </p:cNvPr>
          <p:cNvSpPr>
            <a:spLocks noChangeArrowheads="1"/>
          </p:cNvSpPr>
          <p:nvPr/>
        </p:nvSpPr>
        <p:spPr bwMode="auto">
          <a:xfrm>
            <a:off x="838200" y="19891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8" name="Graphic 21">
            <a:extLst>
              <a:ext uri="{FF2B5EF4-FFF2-40B4-BE49-F238E27FC236}">
                <a16:creationId xmlns:a16="http://schemas.microsoft.com/office/drawing/2014/main" id="{D10921D3-01D3-7C23-A50B-DD50E641513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378290" y="1"/>
            <a:ext cx="1813710" cy="846878"/>
          </a:xfrm>
          <a:prstGeom prst="rect">
            <a:avLst/>
          </a:prstGeom>
        </p:spPr>
      </p:pic>
    </p:spTree>
    <p:extLst>
      <p:ext uri="{BB962C8B-B14F-4D97-AF65-F5344CB8AC3E}">
        <p14:creationId xmlns:p14="http://schemas.microsoft.com/office/powerpoint/2010/main" val="620752021"/>
      </p:ext>
    </p:extLst>
  </p:cSld>
  <p:clrMapOvr>
    <a:masterClrMapping/>
  </p:clrMapOvr>
  <mc:AlternateContent xmlns:mc="http://schemas.openxmlformats.org/markup-compatibility/2006">
    <mc:Choice xmlns:p14="http://schemas.microsoft.com/office/powerpoint/2010/main" Requires="p14">
      <p:transition spd="slow" p14:dur="2000" advTm="1911987"/>
    </mc:Choice>
    <mc:Fallback>
      <p:transition spd="slow" advTm="1911987"/>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0" y="0"/>
            <a:ext cx="12192000" cy="697727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6" name="Rectangle 2">
            <a:extLst>
              <a:ext uri="{FF2B5EF4-FFF2-40B4-BE49-F238E27FC236}">
                <a16:creationId xmlns:a16="http://schemas.microsoft.com/office/drawing/2014/main" id="{74E5C902-613B-39CC-8FD2-2D9F4142A301}"/>
              </a:ext>
            </a:extLst>
          </p:cNvPr>
          <p:cNvSpPr>
            <a:spLocks noChangeArrowheads="1"/>
          </p:cNvSpPr>
          <p:nvPr/>
        </p:nvSpPr>
        <p:spPr bwMode="auto">
          <a:xfrm>
            <a:off x="838200" y="19891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8" name="Graphic 21">
            <a:extLst>
              <a:ext uri="{FF2B5EF4-FFF2-40B4-BE49-F238E27FC236}">
                <a16:creationId xmlns:a16="http://schemas.microsoft.com/office/drawing/2014/main" id="{D10921D3-01D3-7C23-A50B-DD50E641513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378290" y="1"/>
            <a:ext cx="1813710" cy="846878"/>
          </a:xfrm>
          <a:prstGeom prst="rect">
            <a:avLst/>
          </a:prstGeom>
        </p:spPr>
      </p:pic>
      <p:graphicFrame>
        <p:nvGraphicFramePr>
          <p:cNvPr id="2" name="Table 1">
            <a:extLst>
              <a:ext uri="{FF2B5EF4-FFF2-40B4-BE49-F238E27FC236}">
                <a16:creationId xmlns:a16="http://schemas.microsoft.com/office/drawing/2014/main" id="{AEE1CDF4-3634-F7F8-3182-DDA4EA75F8A5}"/>
              </a:ext>
            </a:extLst>
          </p:cNvPr>
          <p:cNvGraphicFramePr>
            <a:graphicFrameLocks noGrp="1"/>
          </p:cNvGraphicFramePr>
          <p:nvPr>
            <p:extLst>
              <p:ext uri="{D42A27DB-BD31-4B8C-83A1-F6EECF244321}">
                <p14:modId xmlns:p14="http://schemas.microsoft.com/office/powerpoint/2010/main" val="2547998711"/>
              </p:ext>
            </p:extLst>
          </p:nvPr>
        </p:nvGraphicFramePr>
        <p:xfrm>
          <a:off x="957470" y="1166654"/>
          <a:ext cx="10515600" cy="5212080"/>
        </p:xfrm>
        <a:graphic>
          <a:graphicData uri="http://schemas.openxmlformats.org/drawingml/2006/table">
            <a:tbl>
              <a:tblPr/>
              <a:tblGrid>
                <a:gridCol w="5257800">
                  <a:extLst>
                    <a:ext uri="{9D8B030D-6E8A-4147-A177-3AD203B41FA5}">
                      <a16:colId xmlns:a16="http://schemas.microsoft.com/office/drawing/2014/main" val="2684863625"/>
                    </a:ext>
                  </a:extLst>
                </a:gridCol>
                <a:gridCol w="5257800">
                  <a:extLst>
                    <a:ext uri="{9D8B030D-6E8A-4147-A177-3AD203B41FA5}">
                      <a16:colId xmlns:a16="http://schemas.microsoft.com/office/drawing/2014/main" val="1951560493"/>
                    </a:ext>
                  </a:extLst>
                </a:gridCol>
              </a:tblGrid>
              <a:tr h="0">
                <a:tc>
                  <a:txBody>
                    <a:bodyPr/>
                    <a:lstStyle/>
                    <a:p>
                      <a:r>
                        <a:rPr lang="en-US" sz="2200" b="1" dirty="0"/>
                        <a:t>History of Project Management</a:t>
                      </a:r>
                      <a:endParaRPr lang="en-US" sz="2200" dirty="0"/>
                    </a:p>
                  </a:txBody>
                  <a:tcPr anchor="ctr">
                    <a:lnL>
                      <a:noFill/>
                    </a:lnL>
                    <a:lnR>
                      <a:noFill/>
                    </a:lnR>
                    <a:lnT>
                      <a:noFill/>
                    </a:lnT>
                    <a:lnB>
                      <a:noFill/>
                    </a:lnB>
                    <a:noFill/>
                  </a:tcPr>
                </a:tc>
                <a:tc>
                  <a:txBody>
                    <a:bodyPr/>
                    <a:lstStyle/>
                    <a:p>
                      <a:pPr algn="r"/>
                      <a:r>
                        <a:rPr lang="ar-EG" sz="2200" b="1" dirty="0">
                          <a:solidFill>
                            <a:schemeClr val="tx2"/>
                          </a:solidFill>
                        </a:rPr>
                        <a:t>تاريخ إدارة المشاريع</a:t>
                      </a:r>
                      <a:endParaRPr lang="ar-EG" sz="2200" dirty="0">
                        <a:solidFill>
                          <a:schemeClr val="tx2"/>
                        </a:solidFill>
                      </a:endParaRPr>
                    </a:p>
                  </a:txBody>
                  <a:tcPr anchor="ctr">
                    <a:lnL>
                      <a:noFill/>
                    </a:lnL>
                    <a:lnR>
                      <a:noFill/>
                    </a:lnR>
                    <a:lnT>
                      <a:noFill/>
                    </a:lnT>
                    <a:lnB>
                      <a:noFill/>
                    </a:lnB>
                    <a:noFill/>
                  </a:tcPr>
                </a:tc>
                <a:extLst>
                  <a:ext uri="{0D108BD9-81ED-4DB2-BD59-A6C34878D82A}">
                    <a16:rowId xmlns:a16="http://schemas.microsoft.com/office/drawing/2014/main" val="1295942665"/>
                  </a:ext>
                </a:extLst>
              </a:tr>
              <a:tr h="0">
                <a:tc>
                  <a:txBody>
                    <a:bodyPr/>
                    <a:lstStyle/>
                    <a:p>
                      <a:r>
                        <a:rPr lang="en-US" sz="2200" dirty="0"/>
                        <a:t>As a discipline, Project Management developed from several different fields of application, including construction, mechanical engineering, military projects, etc. In the United States, the forefather of project management is Henry Gantt, called the father of planning and control techniques, who is famously known for his use of the bar chart as a project management tool, for being an associate of Frederick Winslow Taylor's theories of scientific management, and for his study of the work and management of Navy shipbuilding.</a:t>
                      </a:r>
                    </a:p>
                  </a:txBody>
                  <a:tcPr anchor="ctr">
                    <a:lnL>
                      <a:noFill/>
                    </a:lnL>
                    <a:lnR>
                      <a:noFill/>
                    </a:lnR>
                    <a:lnT>
                      <a:noFill/>
                    </a:lnT>
                    <a:lnB>
                      <a:noFill/>
                    </a:lnB>
                    <a:noFill/>
                  </a:tcPr>
                </a:tc>
                <a:tc>
                  <a:txBody>
                    <a:bodyPr/>
                    <a:lstStyle/>
                    <a:p>
                      <a:pPr algn="r"/>
                      <a:r>
                        <a:rPr lang="ar-EG" sz="2200" dirty="0">
                          <a:solidFill>
                            <a:schemeClr val="tx2"/>
                          </a:solidFill>
                        </a:rPr>
                        <a:t>كتخصص، تطورت إدارة المشاريع من عدة مجالات تطبيق مختلفة، بما في ذلك البناء، والهندسة الميكانيكية، والمشاريع العسكرية، وما إلى ذلك. في الولايات المتحدة، يُعتبر هنري جانت المؤسس الأول لإدارة المشاريع، ويُطلق عليه "أبو تقنيات التخطيط والتحكم"، وهو معروف بشكل خاص باستخدامه لمخطط جانت كأداة لإدارة المشاريع، ولارتباطه بنظريات فريدريك </a:t>
                      </a:r>
                      <a:r>
                        <a:rPr lang="ar-EG" sz="2200" dirty="0" err="1">
                          <a:solidFill>
                            <a:schemeClr val="tx2"/>
                          </a:solidFill>
                        </a:rPr>
                        <a:t>وينسلو</a:t>
                      </a:r>
                      <a:r>
                        <a:rPr lang="ar-EG" sz="2200" dirty="0">
                          <a:solidFill>
                            <a:schemeClr val="tx2"/>
                          </a:solidFill>
                        </a:rPr>
                        <a:t> تايلور حول الإدارة العلمية، ودراسته لأعمال وإدارة بناء السفن البحرية.</a:t>
                      </a:r>
                    </a:p>
                  </a:txBody>
                  <a:tcPr anchor="ctr">
                    <a:lnL>
                      <a:noFill/>
                    </a:lnL>
                    <a:lnR>
                      <a:noFill/>
                    </a:lnR>
                    <a:lnT>
                      <a:noFill/>
                    </a:lnT>
                    <a:lnB>
                      <a:noFill/>
                    </a:lnB>
                    <a:noFill/>
                  </a:tcPr>
                </a:tc>
                <a:extLst>
                  <a:ext uri="{0D108BD9-81ED-4DB2-BD59-A6C34878D82A}">
                    <a16:rowId xmlns:a16="http://schemas.microsoft.com/office/drawing/2014/main" val="1920375983"/>
                  </a:ext>
                </a:extLst>
              </a:tr>
            </a:tbl>
          </a:graphicData>
        </a:graphic>
      </p:graphicFrame>
      <p:sp>
        <p:nvSpPr>
          <p:cNvPr id="3" name="Rectangle 1">
            <a:extLst>
              <a:ext uri="{FF2B5EF4-FFF2-40B4-BE49-F238E27FC236}">
                <a16:creationId xmlns:a16="http://schemas.microsoft.com/office/drawing/2014/main" id="{482AD8C5-73AC-4BE2-5C8D-F66AEA3A9CB3}"/>
              </a:ext>
            </a:extLst>
          </p:cNvPr>
          <p:cNvSpPr>
            <a:spLocks noChangeArrowheads="1"/>
          </p:cNvSpPr>
          <p:nvPr/>
        </p:nvSpPr>
        <p:spPr bwMode="auto">
          <a:xfrm>
            <a:off x="838200" y="208121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39774499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0" y="0"/>
            <a:ext cx="12192000" cy="68580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6" name="Rectangle 2">
            <a:extLst>
              <a:ext uri="{FF2B5EF4-FFF2-40B4-BE49-F238E27FC236}">
                <a16:creationId xmlns:a16="http://schemas.microsoft.com/office/drawing/2014/main" id="{79FEF8FB-7C29-F1DC-2CD5-31AFA36EBB8E}"/>
              </a:ext>
            </a:extLst>
          </p:cNvPr>
          <p:cNvSpPr>
            <a:spLocks noChangeArrowheads="1"/>
          </p:cNvSpPr>
          <p:nvPr/>
        </p:nvSpPr>
        <p:spPr bwMode="auto">
          <a:xfrm>
            <a:off x="838200" y="240188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8" name="Graphic 21">
            <a:extLst>
              <a:ext uri="{FF2B5EF4-FFF2-40B4-BE49-F238E27FC236}">
                <a16:creationId xmlns:a16="http://schemas.microsoft.com/office/drawing/2014/main" id="{0EE14663-0630-D6F4-4931-E9AFE1CED8D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378290" y="1"/>
            <a:ext cx="1813710" cy="846878"/>
          </a:xfrm>
          <a:prstGeom prst="rect">
            <a:avLst/>
          </a:prstGeom>
        </p:spPr>
      </p:pic>
      <p:graphicFrame>
        <p:nvGraphicFramePr>
          <p:cNvPr id="2" name="Table 1">
            <a:extLst>
              <a:ext uri="{FF2B5EF4-FFF2-40B4-BE49-F238E27FC236}">
                <a16:creationId xmlns:a16="http://schemas.microsoft.com/office/drawing/2014/main" id="{04805171-37C6-3066-25C6-E0C30480F0C7}"/>
              </a:ext>
            </a:extLst>
          </p:cNvPr>
          <p:cNvGraphicFramePr>
            <a:graphicFrameLocks noGrp="1"/>
          </p:cNvGraphicFramePr>
          <p:nvPr>
            <p:extLst>
              <p:ext uri="{D42A27DB-BD31-4B8C-83A1-F6EECF244321}">
                <p14:modId xmlns:p14="http://schemas.microsoft.com/office/powerpoint/2010/main" val="330313202"/>
              </p:ext>
            </p:extLst>
          </p:nvPr>
        </p:nvGraphicFramePr>
        <p:xfrm>
          <a:off x="1106556" y="1029493"/>
          <a:ext cx="10515600" cy="5151120"/>
        </p:xfrm>
        <a:graphic>
          <a:graphicData uri="http://schemas.openxmlformats.org/drawingml/2006/table">
            <a:tbl>
              <a:tblPr/>
              <a:tblGrid>
                <a:gridCol w="5257800">
                  <a:extLst>
                    <a:ext uri="{9D8B030D-6E8A-4147-A177-3AD203B41FA5}">
                      <a16:colId xmlns:a16="http://schemas.microsoft.com/office/drawing/2014/main" val="2407511540"/>
                    </a:ext>
                  </a:extLst>
                </a:gridCol>
                <a:gridCol w="5257800">
                  <a:extLst>
                    <a:ext uri="{9D8B030D-6E8A-4147-A177-3AD203B41FA5}">
                      <a16:colId xmlns:a16="http://schemas.microsoft.com/office/drawing/2014/main" val="1911224498"/>
                    </a:ext>
                  </a:extLst>
                </a:gridCol>
              </a:tblGrid>
              <a:tr h="0">
                <a:tc>
                  <a:txBody>
                    <a:bodyPr/>
                    <a:lstStyle/>
                    <a:p>
                      <a:r>
                        <a:rPr lang="en-US" sz="2200" b="1" dirty="0"/>
                        <a:t>Why has project management existed?</a:t>
                      </a:r>
                      <a:endParaRPr lang="en-US" sz="2200" dirty="0"/>
                    </a:p>
                  </a:txBody>
                  <a:tcPr anchor="ctr">
                    <a:lnL>
                      <a:noFill/>
                    </a:lnL>
                    <a:lnR>
                      <a:noFill/>
                    </a:lnR>
                    <a:lnT>
                      <a:noFill/>
                    </a:lnT>
                    <a:lnB>
                      <a:noFill/>
                    </a:lnB>
                    <a:noFill/>
                  </a:tcPr>
                </a:tc>
                <a:tc>
                  <a:txBody>
                    <a:bodyPr/>
                    <a:lstStyle/>
                    <a:p>
                      <a:pPr algn="r"/>
                      <a:r>
                        <a:rPr lang="ar-EG" sz="2200" b="1" dirty="0">
                          <a:solidFill>
                            <a:schemeClr val="tx2"/>
                          </a:solidFill>
                        </a:rPr>
                        <a:t>لماذا ظهرت إدارة المشاريع؟</a:t>
                      </a:r>
                      <a:endParaRPr lang="ar-EG" sz="2200" dirty="0">
                        <a:solidFill>
                          <a:schemeClr val="tx2"/>
                        </a:solidFill>
                      </a:endParaRPr>
                    </a:p>
                  </a:txBody>
                  <a:tcPr anchor="ctr">
                    <a:lnL>
                      <a:noFill/>
                    </a:lnL>
                    <a:lnR>
                      <a:noFill/>
                    </a:lnR>
                    <a:lnT>
                      <a:noFill/>
                    </a:lnT>
                    <a:lnB>
                      <a:noFill/>
                    </a:lnB>
                    <a:noFill/>
                  </a:tcPr>
                </a:tc>
                <a:extLst>
                  <a:ext uri="{0D108BD9-81ED-4DB2-BD59-A6C34878D82A}">
                    <a16:rowId xmlns:a16="http://schemas.microsoft.com/office/drawing/2014/main" val="2990597722"/>
                  </a:ext>
                </a:extLst>
              </a:tr>
              <a:tr h="0">
                <a:tc>
                  <a:txBody>
                    <a:bodyPr/>
                    <a:lstStyle/>
                    <a:p>
                      <a:r>
                        <a:rPr lang="en-US" sz="2200"/>
                        <a:t>Project Management has emerged because the characteristics of our turn of the century society demand the development of new methods of management. Of the many forces involved, three are paramount:</a:t>
                      </a:r>
                    </a:p>
                  </a:txBody>
                  <a:tcPr anchor="ctr">
                    <a:lnL>
                      <a:noFill/>
                    </a:lnL>
                    <a:lnR>
                      <a:noFill/>
                    </a:lnR>
                    <a:lnT>
                      <a:noFill/>
                    </a:lnT>
                    <a:lnB>
                      <a:noFill/>
                    </a:lnB>
                    <a:noFill/>
                  </a:tcPr>
                </a:tc>
                <a:tc>
                  <a:txBody>
                    <a:bodyPr/>
                    <a:lstStyle/>
                    <a:p>
                      <a:pPr algn="r"/>
                      <a:r>
                        <a:rPr lang="ar-EG" sz="2200" dirty="0">
                          <a:solidFill>
                            <a:schemeClr val="tx2"/>
                          </a:solidFill>
                        </a:rPr>
                        <a:t>ظهرت إدارة المشاريع لأن خصائص مجتمعنا في مطلع القرن تطالب بتطوير أساليب جديدة للإدارة. من بين العديد من القوى المؤثرة، هناك ثلاث قوى رئيسية:</a:t>
                      </a:r>
                    </a:p>
                  </a:txBody>
                  <a:tcPr anchor="ctr">
                    <a:lnL>
                      <a:noFill/>
                    </a:lnL>
                    <a:lnR>
                      <a:noFill/>
                    </a:lnR>
                    <a:lnT>
                      <a:noFill/>
                    </a:lnT>
                    <a:lnB>
                      <a:noFill/>
                    </a:lnB>
                    <a:noFill/>
                  </a:tcPr>
                </a:tc>
                <a:extLst>
                  <a:ext uri="{0D108BD9-81ED-4DB2-BD59-A6C34878D82A}">
                    <a16:rowId xmlns:a16="http://schemas.microsoft.com/office/drawing/2014/main" val="1351312148"/>
                  </a:ext>
                </a:extLst>
              </a:tr>
              <a:tr h="0">
                <a:tc>
                  <a:txBody>
                    <a:bodyPr/>
                    <a:lstStyle/>
                    <a:p>
                      <a:r>
                        <a:rPr lang="en-US" sz="2200"/>
                        <a:t>1. The exponential expansion of human knowledge.</a:t>
                      </a:r>
                    </a:p>
                  </a:txBody>
                  <a:tcPr anchor="ctr">
                    <a:lnL>
                      <a:noFill/>
                    </a:lnL>
                    <a:lnR>
                      <a:noFill/>
                    </a:lnR>
                    <a:lnT>
                      <a:noFill/>
                    </a:lnT>
                    <a:lnB>
                      <a:noFill/>
                    </a:lnB>
                    <a:noFill/>
                  </a:tcPr>
                </a:tc>
                <a:tc>
                  <a:txBody>
                    <a:bodyPr/>
                    <a:lstStyle/>
                    <a:p>
                      <a:pPr algn="r"/>
                      <a:r>
                        <a:rPr lang="ar-EG" sz="2200" dirty="0">
                          <a:solidFill>
                            <a:schemeClr val="tx2"/>
                          </a:solidFill>
                        </a:rPr>
                        <a:t>1. التوسع الهائل للمعرفة البشرية.</a:t>
                      </a:r>
                    </a:p>
                  </a:txBody>
                  <a:tcPr anchor="ctr">
                    <a:lnL>
                      <a:noFill/>
                    </a:lnL>
                    <a:lnR>
                      <a:noFill/>
                    </a:lnR>
                    <a:lnT>
                      <a:noFill/>
                    </a:lnT>
                    <a:lnB>
                      <a:noFill/>
                    </a:lnB>
                    <a:noFill/>
                  </a:tcPr>
                </a:tc>
                <a:extLst>
                  <a:ext uri="{0D108BD9-81ED-4DB2-BD59-A6C34878D82A}">
                    <a16:rowId xmlns:a16="http://schemas.microsoft.com/office/drawing/2014/main" val="1452140107"/>
                  </a:ext>
                </a:extLst>
              </a:tr>
              <a:tr h="0">
                <a:tc>
                  <a:txBody>
                    <a:bodyPr/>
                    <a:lstStyle/>
                    <a:p>
                      <a:r>
                        <a:rPr lang="en-US" sz="2200"/>
                        <a:t>2. The growing demand for a broad range of complex, sophisticated, customized goods and services.</a:t>
                      </a:r>
                    </a:p>
                  </a:txBody>
                  <a:tcPr anchor="ctr">
                    <a:lnL>
                      <a:noFill/>
                    </a:lnL>
                    <a:lnR>
                      <a:noFill/>
                    </a:lnR>
                    <a:lnT>
                      <a:noFill/>
                    </a:lnT>
                    <a:lnB>
                      <a:noFill/>
                    </a:lnB>
                    <a:noFill/>
                  </a:tcPr>
                </a:tc>
                <a:tc>
                  <a:txBody>
                    <a:bodyPr/>
                    <a:lstStyle/>
                    <a:p>
                      <a:pPr algn="r"/>
                      <a:r>
                        <a:rPr lang="ar-EG" sz="2200" dirty="0">
                          <a:solidFill>
                            <a:schemeClr val="tx2"/>
                          </a:solidFill>
                        </a:rPr>
                        <a:t>2. تزايد الطلب على مجموعة واسعة من السلع والخدمات المعقدة والمتطورة والمخصصة.</a:t>
                      </a:r>
                    </a:p>
                  </a:txBody>
                  <a:tcPr anchor="ctr">
                    <a:lnL>
                      <a:noFill/>
                    </a:lnL>
                    <a:lnR>
                      <a:noFill/>
                    </a:lnR>
                    <a:lnT>
                      <a:noFill/>
                    </a:lnT>
                    <a:lnB>
                      <a:noFill/>
                    </a:lnB>
                    <a:noFill/>
                  </a:tcPr>
                </a:tc>
                <a:extLst>
                  <a:ext uri="{0D108BD9-81ED-4DB2-BD59-A6C34878D82A}">
                    <a16:rowId xmlns:a16="http://schemas.microsoft.com/office/drawing/2014/main" val="2256845636"/>
                  </a:ext>
                </a:extLst>
              </a:tr>
              <a:tr h="0">
                <a:tc>
                  <a:txBody>
                    <a:bodyPr/>
                    <a:lstStyle/>
                    <a:p>
                      <a:r>
                        <a:rPr lang="en-US" sz="2200"/>
                        <a:t>3. The evolution of worldwide competitive markets for the production and consumption of goods and services.</a:t>
                      </a:r>
                    </a:p>
                  </a:txBody>
                  <a:tcPr anchor="ctr">
                    <a:lnL>
                      <a:noFill/>
                    </a:lnL>
                    <a:lnR>
                      <a:noFill/>
                    </a:lnR>
                    <a:lnT>
                      <a:noFill/>
                    </a:lnT>
                    <a:lnB>
                      <a:noFill/>
                    </a:lnB>
                    <a:noFill/>
                  </a:tcPr>
                </a:tc>
                <a:tc>
                  <a:txBody>
                    <a:bodyPr/>
                    <a:lstStyle/>
                    <a:p>
                      <a:pPr algn="r"/>
                      <a:r>
                        <a:rPr lang="ar-EG" sz="2200" dirty="0">
                          <a:solidFill>
                            <a:schemeClr val="tx2"/>
                          </a:solidFill>
                        </a:rPr>
                        <a:t>3. تطور الأسواق التنافسية العالمية لإنتاج واستهلاك السلع والخدمات.</a:t>
                      </a:r>
                    </a:p>
                  </a:txBody>
                  <a:tcPr anchor="ctr">
                    <a:lnL>
                      <a:noFill/>
                    </a:lnL>
                    <a:lnR>
                      <a:noFill/>
                    </a:lnR>
                    <a:lnT>
                      <a:noFill/>
                    </a:lnT>
                    <a:lnB>
                      <a:noFill/>
                    </a:lnB>
                    <a:noFill/>
                  </a:tcPr>
                </a:tc>
                <a:extLst>
                  <a:ext uri="{0D108BD9-81ED-4DB2-BD59-A6C34878D82A}">
                    <a16:rowId xmlns:a16="http://schemas.microsoft.com/office/drawing/2014/main" val="4256448245"/>
                  </a:ext>
                </a:extLst>
              </a:tr>
            </a:tbl>
          </a:graphicData>
        </a:graphic>
      </p:graphicFrame>
      <p:sp>
        <p:nvSpPr>
          <p:cNvPr id="3" name="Rectangle 1">
            <a:extLst>
              <a:ext uri="{FF2B5EF4-FFF2-40B4-BE49-F238E27FC236}">
                <a16:creationId xmlns:a16="http://schemas.microsoft.com/office/drawing/2014/main" id="{89CDAF48-CBB0-8D95-92BF-7ECFF5D848C6}"/>
              </a:ext>
            </a:extLst>
          </p:cNvPr>
          <p:cNvSpPr>
            <a:spLocks noChangeArrowheads="1"/>
          </p:cNvSpPr>
          <p:nvPr/>
        </p:nvSpPr>
        <p:spPr bwMode="auto">
          <a:xfrm>
            <a:off x="838200" y="194468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65279381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0" y="0"/>
            <a:ext cx="12192000" cy="68580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2" name="Graphic 21">
            <a:extLst>
              <a:ext uri="{FF2B5EF4-FFF2-40B4-BE49-F238E27FC236}">
                <a16:creationId xmlns:a16="http://schemas.microsoft.com/office/drawing/2014/main" id="{E7BC0D6A-64E5-C1B0-5FD4-93F9BD28547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378290" y="1"/>
            <a:ext cx="1813710" cy="846878"/>
          </a:xfrm>
          <a:prstGeom prst="rect">
            <a:avLst/>
          </a:prstGeom>
        </p:spPr>
      </p:pic>
      <p:graphicFrame>
        <p:nvGraphicFramePr>
          <p:cNvPr id="3" name="Table 2">
            <a:extLst>
              <a:ext uri="{FF2B5EF4-FFF2-40B4-BE49-F238E27FC236}">
                <a16:creationId xmlns:a16="http://schemas.microsoft.com/office/drawing/2014/main" id="{46731686-3281-9407-1539-82985E33B684}"/>
              </a:ext>
            </a:extLst>
          </p:cNvPr>
          <p:cNvGraphicFramePr>
            <a:graphicFrameLocks noGrp="1"/>
          </p:cNvGraphicFramePr>
          <p:nvPr>
            <p:extLst>
              <p:ext uri="{D42A27DB-BD31-4B8C-83A1-F6EECF244321}">
                <p14:modId xmlns:p14="http://schemas.microsoft.com/office/powerpoint/2010/main" val="1985464057"/>
              </p:ext>
            </p:extLst>
          </p:nvPr>
        </p:nvGraphicFramePr>
        <p:xfrm>
          <a:off x="763672" y="551089"/>
          <a:ext cx="10664656" cy="6076524"/>
        </p:xfrm>
        <a:graphic>
          <a:graphicData uri="http://schemas.openxmlformats.org/drawingml/2006/table">
            <a:tbl>
              <a:tblPr/>
              <a:tblGrid>
                <a:gridCol w="5332328">
                  <a:extLst>
                    <a:ext uri="{9D8B030D-6E8A-4147-A177-3AD203B41FA5}">
                      <a16:colId xmlns:a16="http://schemas.microsoft.com/office/drawing/2014/main" val="2206177301"/>
                    </a:ext>
                  </a:extLst>
                </a:gridCol>
                <a:gridCol w="5332328">
                  <a:extLst>
                    <a:ext uri="{9D8B030D-6E8A-4147-A177-3AD203B41FA5}">
                      <a16:colId xmlns:a16="http://schemas.microsoft.com/office/drawing/2014/main" val="842295221"/>
                    </a:ext>
                  </a:extLst>
                </a:gridCol>
              </a:tblGrid>
              <a:tr h="316461">
                <a:tc>
                  <a:txBody>
                    <a:bodyPr/>
                    <a:lstStyle/>
                    <a:p>
                      <a:pPr algn="ctr"/>
                      <a:r>
                        <a:rPr lang="en-US" sz="2200" b="1" dirty="0"/>
                        <a:t>Functions of Project Manager</a:t>
                      </a:r>
                      <a:endParaRPr lang="en-US" sz="2200" dirty="0"/>
                    </a:p>
                  </a:txBody>
                  <a:tcPr marL="79115" marR="79115" marT="39558" marB="39558" anchor="ctr">
                    <a:lnL>
                      <a:noFill/>
                    </a:lnL>
                    <a:lnR>
                      <a:noFill/>
                    </a:lnR>
                    <a:lnT>
                      <a:noFill/>
                    </a:lnT>
                    <a:lnB>
                      <a:noFill/>
                    </a:lnB>
                    <a:noFill/>
                  </a:tcPr>
                </a:tc>
                <a:tc>
                  <a:txBody>
                    <a:bodyPr/>
                    <a:lstStyle/>
                    <a:p>
                      <a:pPr algn="ctr"/>
                      <a:r>
                        <a:rPr lang="ar-EG" sz="2200" b="1" dirty="0">
                          <a:solidFill>
                            <a:schemeClr val="tx2"/>
                          </a:solidFill>
                        </a:rPr>
                        <a:t>وظائف مدير المشروع</a:t>
                      </a:r>
                      <a:endParaRPr lang="ar-EG" sz="2200" dirty="0">
                        <a:solidFill>
                          <a:schemeClr val="tx2"/>
                        </a:solidFill>
                      </a:endParaRPr>
                    </a:p>
                  </a:txBody>
                  <a:tcPr marL="79115" marR="79115" marT="39558" marB="39558" anchor="ctr">
                    <a:lnL>
                      <a:noFill/>
                    </a:lnL>
                    <a:lnR>
                      <a:noFill/>
                    </a:lnR>
                    <a:lnT>
                      <a:noFill/>
                    </a:lnT>
                    <a:lnB>
                      <a:noFill/>
                    </a:lnB>
                    <a:noFill/>
                  </a:tcPr>
                </a:tc>
                <a:extLst>
                  <a:ext uri="{0D108BD9-81ED-4DB2-BD59-A6C34878D82A}">
                    <a16:rowId xmlns:a16="http://schemas.microsoft.com/office/drawing/2014/main" val="2650798075"/>
                  </a:ext>
                </a:extLst>
              </a:tr>
              <a:tr h="1028498">
                <a:tc>
                  <a:txBody>
                    <a:bodyPr/>
                    <a:lstStyle/>
                    <a:p>
                      <a:pPr algn="ctr"/>
                      <a:r>
                        <a:rPr lang="en-US" sz="2200"/>
                        <a:t>Project manager should be an HRD (human resource development) expert to motivate the workforce and avoid any conflict between the management and the workforce.</a:t>
                      </a:r>
                    </a:p>
                  </a:txBody>
                  <a:tcPr marL="79115" marR="79115" marT="39558" marB="39558" anchor="ctr">
                    <a:lnL>
                      <a:noFill/>
                    </a:lnL>
                    <a:lnR>
                      <a:noFill/>
                    </a:lnR>
                    <a:lnT>
                      <a:noFill/>
                    </a:lnT>
                    <a:lnB>
                      <a:noFill/>
                    </a:lnB>
                    <a:noFill/>
                  </a:tcPr>
                </a:tc>
                <a:tc>
                  <a:txBody>
                    <a:bodyPr/>
                    <a:lstStyle/>
                    <a:p>
                      <a:pPr algn="ctr"/>
                      <a:r>
                        <a:rPr lang="ar-EG" sz="2200" dirty="0">
                          <a:solidFill>
                            <a:schemeClr val="tx2"/>
                          </a:solidFill>
                        </a:rPr>
                        <a:t>يجب أن يكون مدير المشروع خبيرًا في تطوير الموارد البشرية لتحفيز القوى العاملة وتجنب أي نزاع بين الإدارة والقوى العاملة.</a:t>
                      </a:r>
                    </a:p>
                  </a:txBody>
                  <a:tcPr marL="79115" marR="79115" marT="39558" marB="39558" anchor="ctr">
                    <a:lnL>
                      <a:noFill/>
                    </a:lnL>
                    <a:lnR>
                      <a:noFill/>
                    </a:lnR>
                    <a:lnT>
                      <a:noFill/>
                    </a:lnT>
                    <a:lnB>
                      <a:noFill/>
                    </a:lnB>
                    <a:noFill/>
                  </a:tcPr>
                </a:tc>
                <a:extLst>
                  <a:ext uri="{0D108BD9-81ED-4DB2-BD59-A6C34878D82A}">
                    <a16:rowId xmlns:a16="http://schemas.microsoft.com/office/drawing/2014/main" val="1143795195"/>
                  </a:ext>
                </a:extLst>
              </a:tr>
              <a:tr h="316461">
                <a:tc>
                  <a:txBody>
                    <a:bodyPr/>
                    <a:lstStyle/>
                    <a:p>
                      <a:pPr algn="ctr"/>
                      <a:r>
                        <a:rPr lang="en-US" sz="2200"/>
                        <a:t>The functions are as follows:</a:t>
                      </a:r>
                    </a:p>
                  </a:txBody>
                  <a:tcPr marL="79115" marR="79115" marT="39558" marB="39558" anchor="ctr">
                    <a:lnL>
                      <a:noFill/>
                    </a:lnL>
                    <a:lnR>
                      <a:noFill/>
                    </a:lnR>
                    <a:lnT>
                      <a:noFill/>
                    </a:lnT>
                    <a:lnB>
                      <a:noFill/>
                    </a:lnB>
                    <a:noFill/>
                  </a:tcPr>
                </a:tc>
                <a:tc>
                  <a:txBody>
                    <a:bodyPr/>
                    <a:lstStyle/>
                    <a:p>
                      <a:pPr algn="r"/>
                      <a:r>
                        <a:rPr lang="ar-EG" sz="2200">
                          <a:solidFill>
                            <a:schemeClr val="tx2"/>
                          </a:solidFill>
                        </a:rPr>
                        <a:t>الوظائف هي كما يلي:</a:t>
                      </a:r>
                    </a:p>
                  </a:txBody>
                  <a:tcPr marL="79115" marR="79115" marT="39558" marB="39558" anchor="ctr">
                    <a:lnL>
                      <a:noFill/>
                    </a:lnL>
                    <a:lnR>
                      <a:noFill/>
                    </a:lnR>
                    <a:lnT>
                      <a:noFill/>
                    </a:lnT>
                    <a:lnB>
                      <a:noFill/>
                    </a:lnB>
                    <a:noFill/>
                  </a:tcPr>
                </a:tc>
                <a:extLst>
                  <a:ext uri="{0D108BD9-81ED-4DB2-BD59-A6C34878D82A}">
                    <a16:rowId xmlns:a16="http://schemas.microsoft.com/office/drawing/2014/main" val="2979156800"/>
                  </a:ext>
                </a:extLst>
              </a:tr>
              <a:tr h="553807">
                <a:tc>
                  <a:txBody>
                    <a:bodyPr/>
                    <a:lstStyle/>
                    <a:p>
                      <a:pPr algn="ctr"/>
                      <a:r>
                        <a:rPr lang="en-US" sz="2200"/>
                        <a:t>1. Developing a unique product or process and manage change.</a:t>
                      </a:r>
                    </a:p>
                  </a:txBody>
                  <a:tcPr marL="79115" marR="79115" marT="39558" marB="39558" anchor="ctr">
                    <a:lnL>
                      <a:noFill/>
                    </a:lnL>
                    <a:lnR>
                      <a:noFill/>
                    </a:lnR>
                    <a:lnT>
                      <a:noFill/>
                    </a:lnT>
                    <a:lnB>
                      <a:noFill/>
                    </a:lnB>
                    <a:noFill/>
                  </a:tcPr>
                </a:tc>
                <a:tc>
                  <a:txBody>
                    <a:bodyPr/>
                    <a:lstStyle/>
                    <a:p>
                      <a:pPr algn="r"/>
                      <a:r>
                        <a:rPr lang="ar-EG" sz="2200">
                          <a:solidFill>
                            <a:schemeClr val="tx2"/>
                          </a:solidFill>
                        </a:rPr>
                        <a:t>1. تطوير منتج أو عملية فريدة وإدارة التغيير.</a:t>
                      </a:r>
                    </a:p>
                  </a:txBody>
                  <a:tcPr marL="79115" marR="79115" marT="39558" marB="39558" anchor="ctr">
                    <a:lnL>
                      <a:noFill/>
                    </a:lnL>
                    <a:lnR>
                      <a:noFill/>
                    </a:lnR>
                    <a:lnT>
                      <a:noFill/>
                    </a:lnT>
                    <a:lnB>
                      <a:noFill/>
                    </a:lnB>
                    <a:noFill/>
                  </a:tcPr>
                </a:tc>
                <a:extLst>
                  <a:ext uri="{0D108BD9-81ED-4DB2-BD59-A6C34878D82A}">
                    <a16:rowId xmlns:a16="http://schemas.microsoft.com/office/drawing/2014/main" val="1707170710"/>
                  </a:ext>
                </a:extLst>
              </a:tr>
              <a:tr h="316461">
                <a:tc>
                  <a:txBody>
                    <a:bodyPr/>
                    <a:lstStyle/>
                    <a:p>
                      <a:pPr algn="ctr"/>
                      <a:r>
                        <a:rPr lang="en-US" sz="2200"/>
                        <a:t>2. Identification of the need for the project.</a:t>
                      </a:r>
                    </a:p>
                  </a:txBody>
                  <a:tcPr marL="79115" marR="79115" marT="39558" marB="39558" anchor="ctr">
                    <a:lnL>
                      <a:noFill/>
                    </a:lnL>
                    <a:lnR>
                      <a:noFill/>
                    </a:lnR>
                    <a:lnT>
                      <a:noFill/>
                    </a:lnT>
                    <a:lnB>
                      <a:noFill/>
                    </a:lnB>
                    <a:noFill/>
                  </a:tcPr>
                </a:tc>
                <a:tc>
                  <a:txBody>
                    <a:bodyPr/>
                    <a:lstStyle/>
                    <a:p>
                      <a:pPr algn="r"/>
                      <a:r>
                        <a:rPr lang="ar-EG" sz="2200">
                          <a:solidFill>
                            <a:schemeClr val="tx2"/>
                          </a:solidFill>
                        </a:rPr>
                        <a:t>2. تحديد الحاجة للمشروع.</a:t>
                      </a:r>
                    </a:p>
                  </a:txBody>
                  <a:tcPr marL="79115" marR="79115" marT="39558" marB="39558" anchor="ctr">
                    <a:lnL>
                      <a:noFill/>
                    </a:lnL>
                    <a:lnR>
                      <a:noFill/>
                    </a:lnR>
                    <a:lnT>
                      <a:noFill/>
                    </a:lnT>
                    <a:lnB>
                      <a:noFill/>
                    </a:lnB>
                    <a:noFill/>
                  </a:tcPr>
                </a:tc>
                <a:extLst>
                  <a:ext uri="{0D108BD9-81ED-4DB2-BD59-A6C34878D82A}">
                    <a16:rowId xmlns:a16="http://schemas.microsoft.com/office/drawing/2014/main" val="4269784874"/>
                  </a:ext>
                </a:extLst>
              </a:tr>
              <a:tr h="316461">
                <a:tc>
                  <a:txBody>
                    <a:bodyPr/>
                    <a:lstStyle/>
                    <a:p>
                      <a:pPr algn="ctr"/>
                      <a:r>
                        <a:rPr lang="en-US" sz="2200"/>
                        <a:t>3. Finding different alternatives of the project.</a:t>
                      </a:r>
                    </a:p>
                  </a:txBody>
                  <a:tcPr marL="79115" marR="79115" marT="39558" marB="39558" anchor="ctr">
                    <a:lnL>
                      <a:noFill/>
                    </a:lnL>
                    <a:lnR>
                      <a:noFill/>
                    </a:lnR>
                    <a:lnT>
                      <a:noFill/>
                    </a:lnT>
                    <a:lnB>
                      <a:noFill/>
                    </a:lnB>
                    <a:noFill/>
                  </a:tcPr>
                </a:tc>
                <a:tc>
                  <a:txBody>
                    <a:bodyPr/>
                    <a:lstStyle/>
                    <a:p>
                      <a:pPr algn="r"/>
                      <a:r>
                        <a:rPr lang="ar-EG" sz="2200">
                          <a:solidFill>
                            <a:schemeClr val="tx2"/>
                          </a:solidFill>
                        </a:rPr>
                        <a:t>3. إيجاد بدائل مختلفة للمشروع.</a:t>
                      </a:r>
                    </a:p>
                  </a:txBody>
                  <a:tcPr marL="79115" marR="79115" marT="39558" marB="39558" anchor="ctr">
                    <a:lnL>
                      <a:noFill/>
                    </a:lnL>
                    <a:lnR>
                      <a:noFill/>
                    </a:lnR>
                    <a:lnT>
                      <a:noFill/>
                    </a:lnT>
                    <a:lnB>
                      <a:noFill/>
                    </a:lnB>
                    <a:noFill/>
                  </a:tcPr>
                </a:tc>
                <a:extLst>
                  <a:ext uri="{0D108BD9-81ED-4DB2-BD59-A6C34878D82A}">
                    <a16:rowId xmlns:a16="http://schemas.microsoft.com/office/drawing/2014/main" val="1910106013"/>
                  </a:ext>
                </a:extLst>
              </a:tr>
              <a:tr h="316461">
                <a:tc>
                  <a:txBody>
                    <a:bodyPr/>
                    <a:lstStyle/>
                    <a:p>
                      <a:pPr algn="ctr"/>
                      <a:r>
                        <a:rPr lang="en-US" sz="2200"/>
                        <a:t>4. Developing a plan of action.</a:t>
                      </a:r>
                    </a:p>
                  </a:txBody>
                  <a:tcPr marL="79115" marR="79115" marT="39558" marB="39558" anchor="ctr">
                    <a:lnL>
                      <a:noFill/>
                    </a:lnL>
                    <a:lnR>
                      <a:noFill/>
                    </a:lnR>
                    <a:lnT>
                      <a:noFill/>
                    </a:lnT>
                    <a:lnB>
                      <a:noFill/>
                    </a:lnB>
                    <a:noFill/>
                  </a:tcPr>
                </a:tc>
                <a:tc>
                  <a:txBody>
                    <a:bodyPr/>
                    <a:lstStyle/>
                    <a:p>
                      <a:pPr algn="r"/>
                      <a:r>
                        <a:rPr lang="ar-EG" sz="2200">
                          <a:solidFill>
                            <a:schemeClr val="tx2"/>
                          </a:solidFill>
                        </a:rPr>
                        <a:t>4. وضع خطة عمل.</a:t>
                      </a:r>
                    </a:p>
                  </a:txBody>
                  <a:tcPr marL="79115" marR="79115" marT="39558" marB="39558" anchor="ctr">
                    <a:lnL>
                      <a:noFill/>
                    </a:lnL>
                    <a:lnR>
                      <a:noFill/>
                    </a:lnR>
                    <a:lnT>
                      <a:noFill/>
                    </a:lnT>
                    <a:lnB>
                      <a:noFill/>
                    </a:lnB>
                    <a:noFill/>
                  </a:tcPr>
                </a:tc>
                <a:extLst>
                  <a:ext uri="{0D108BD9-81ED-4DB2-BD59-A6C34878D82A}">
                    <a16:rowId xmlns:a16="http://schemas.microsoft.com/office/drawing/2014/main" val="1944879705"/>
                  </a:ext>
                </a:extLst>
              </a:tr>
              <a:tr h="316461">
                <a:tc>
                  <a:txBody>
                    <a:bodyPr/>
                    <a:lstStyle/>
                    <a:p>
                      <a:pPr algn="ctr"/>
                      <a:r>
                        <a:rPr lang="en-US" sz="2200"/>
                        <a:t>5. Training operators.</a:t>
                      </a:r>
                    </a:p>
                  </a:txBody>
                  <a:tcPr marL="79115" marR="79115" marT="39558" marB="39558" anchor="ctr">
                    <a:lnL>
                      <a:noFill/>
                    </a:lnL>
                    <a:lnR>
                      <a:noFill/>
                    </a:lnR>
                    <a:lnT>
                      <a:noFill/>
                    </a:lnT>
                    <a:lnB>
                      <a:noFill/>
                    </a:lnB>
                    <a:noFill/>
                  </a:tcPr>
                </a:tc>
                <a:tc>
                  <a:txBody>
                    <a:bodyPr/>
                    <a:lstStyle/>
                    <a:p>
                      <a:pPr algn="r"/>
                      <a:r>
                        <a:rPr lang="ar-EG" sz="2200">
                          <a:solidFill>
                            <a:schemeClr val="tx2"/>
                          </a:solidFill>
                        </a:rPr>
                        <a:t>5. تدريب المشغلين.</a:t>
                      </a:r>
                    </a:p>
                  </a:txBody>
                  <a:tcPr marL="79115" marR="79115" marT="39558" marB="39558" anchor="ctr">
                    <a:lnL>
                      <a:noFill/>
                    </a:lnL>
                    <a:lnR>
                      <a:noFill/>
                    </a:lnR>
                    <a:lnT>
                      <a:noFill/>
                    </a:lnT>
                    <a:lnB>
                      <a:noFill/>
                    </a:lnB>
                    <a:noFill/>
                  </a:tcPr>
                </a:tc>
                <a:extLst>
                  <a:ext uri="{0D108BD9-81ED-4DB2-BD59-A6C34878D82A}">
                    <a16:rowId xmlns:a16="http://schemas.microsoft.com/office/drawing/2014/main" val="2737688885"/>
                  </a:ext>
                </a:extLst>
              </a:tr>
              <a:tr h="553807">
                <a:tc>
                  <a:txBody>
                    <a:bodyPr/>
                    <a:lstStyle/>
                    <a:p>
                      <a:pPr algn="ctr"/>
                      <a:r>
                        <a:rPr lang="en-US" sz="2200" dirty="0"/>
                        <a:t>6. Establishment of quality assurance cell to control quality.</a:t>
                      </a:r>
                    </a:p>
                  </a:txBody>
                  <a:tcPr marL="79115" marR="79115" marT="39558" marB="39558" anchor="ctr">
                    <a:lnL>
                      <a:noFill/>
                    </a:lnL>
                    <a:lnR>
                      <a:noFill/>
                    </a:lnR>
                    <a:lnT>
                      <a:noFill/>
                    </a:lnT>
                    <a:lnB>
                      <a:noFill/>
                    </a:lnB>
                    <a:noFill/>
                  </a:tcPr>
                </a:tc>
                <a:tc>
                  <a:txBody>
                    <a:bodyPr/>
                    <a:lstStyle/>
                    <a:p>
                      <a:pPr algn="r"/>
                      <a:r>
                        <a:rPr lang="ar-EG" sz="2200" dirty="0">
                          <a:solidFill>
                            <a:schemeClr val="tx2"/>
                          </a:solidFill>
                        </a:rPr>
                        <a:t>6. إنشاء وحدة ضمان الجودة للتحكم في الجودة.</a:t>
                      </a:r>
                    </a:p>
                  </a:txBody>
                  <a:tcPr marL="79115" marR="79115" marT="39558" marB="39558" anchor="ctr">
                    <a:lnL>
                      <a:noFill/>
                    </a:lnL>
                    <a:lnR>
                      <a:noFill/>
                    </a:lnR>
                    <a:lnT>
                      <a:noFill/>
                    </a:lnT>
                    <a:lnB>
                      <a:noFill/>
                    </a:lnB>
                    <a:noFill/>
                  </a:tcPr>
                </a:tc>
                <a:extLst>
                  <a:ext uri="{0D108BD9-81ED-4DB2-BD59-A6C34878D82A}">
                    <a16:rowId xmlns:a16="http://schemas.microsoft.com/office/drawing/2014/main" val="1992602463"/>
                  </a:ext>
                </a:extLst>
              </a:tr>
            </a:tbl>
          </a:graphicData>
        </a:graphic>
      </p:graphicFrame>
      <p:sp>
        <p:nvSpPr>
          <p:cNvPr id="5" name="Rectangle 1">
            <a:extLst>
              <a:ext uri="{FF2B5EF4-FFF2-40B4-BE49-F238E27FC236}">
                <a16:creationId xmlns:a16="http://schemas.microsoft.com/office/drawing/2014/main" id="{7E48E4AF-0799-5972-342C-30C14FB6B3FC}"/>
              </a:ext>
            </a:extLst>
          </p:cNvPr>
          <p:cNvSpPr>
            <a:spLocks noChangeArrowheads="1"/>
          </p:cNvSpPr>
          <p:nvPr/>
        </p:nvSpPr>
        <p:spPr bwMode="auto">
          <a:xfrm>
            <a:off x="1546225" y="177641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42672562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0" y="0"/>
            <a:ext cx="12192000" cy="68580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graphicFrame>
        <p:nvGraphicFramePr>
          <p:cNvPr id="23" name="Table 22">
            <a:extLst>
              <a:ext uri="{FF2B5EF4-FFF2-40B4-BE49-F238E27FC236}">
                <a16:creationId xmlns:a16="http://schemas.microsoft.com/office/drawing/2014/main" id="{6E074521-C1D2-2017-C076-E125E1F220EA}"/>
              </a:ext>
            </a:extLst>
          </p:cNvPr>
          <p:cNvGraphicFramePr>
            <a:graphicFrameLocks noGrp="1"/>
          </p:cNvGraphicFramePr>
          <p:nvPr>
            <p:extLst>
              <p:ext uri="{D42A27DB-BD31-4B8C-83A1-F6EECF244321}">
                <p14:modId xmlns:p14="http://schemas.microsoft.com/office/powerpoint/2010/main" val="3189372137"/>
              </p:ext>
            </p:extLst>
          </p:nvPr>
        </p:nvGraphicFramePr>
        <p:xfrm>
          <a:off x="361121" y="915362"/>
          <a:ext cx="11469758" cy="5338560"/>
        </p:xfrm>
        <a:graphic>
          <a:graphicData uri="http://schemas.openxmlformats.org/drawingml/2006/table">
            <a:tbl>
              <a:tblPr/>
              <a:tblGrid>
                <a:gridCol w="5734879">
                  <a:extLst>
                    <a:ext uri="{9D8B030D-6E8A-4147-A177-3AD203B41FA5}">
                      <a16:colId xmlns:a16="http://schemas.microsoft.com/office/drawing/2014/main" val="2827564939"/>
                    </a:ext>
                  </a:extLst>
                </a:gridCol>
                <a:gridCol w="5734879">
                  <a:extLst>
                    <a:ext uri="{9D8B030D-6E8A-4147-A177-3AD203B41FA5}">
                      <a16:colId xmlns:a16="http://schemas.microsoft.com/office/drawing/2014/main" val="923497893"/>
                    </a:ext>
                  </a:extLst>
                </a:gridCol>
              </a:tblGrid>
              <a:tr h="564062">
                <a:tc>
                  <a:txBody>
                    <a:bodyPr/>
                    <a:lstStyle/>
                    <a:p>
                      <a:r>
                        <a:rPr lang="en-US" sz="2200" dirty="0"/>
                        <a:t>7. Incorporation of changes as and when needed while implementing the project.</a:t>
                      </a:r>
                    </a:p>
                  </a:txBody>
                  <a:tcPr marL="80580" marR="80580" marT="40290" marB="40290" anchor="ctr">
                    <a:lnL>
                      <a:noFill/>
                    </a:lnL>
                    <a:lnR>
                      <a:noFill/>
                    </a:lnR>
                    <a:lnT>
                      <a:noFill/>
                    </a:lnT>
                    <a:lnB>
                      <a:noFill/>
                    </a:lnB>
                    <a:noFill/>
                  </a:tcPr>
                </a:tc>
                <a:tc>
                  <a:txBody>
                    <a:bodyPr/>
                    <a:lstStyle/>
                    <a:p>
                      <a:pPr algn="r"/>
                      <a:r>
                        <a:rPr lang="ar-EG" sz="2200" dirty="0">
                          <a:solidFill>
                            <a:schemeClr val="tx2"/>
                          </a:solidFill>
                        </a:rPr>
                        <a:t>7. إدراج التغييرات حسب الحاجة أثناء تنفيذ المشروع.</a:t>
                      </a:r>
                    </a:p>
                  </a:txBody>
                  <a:tcPr marL="80580" marR="80580" marT="40290" marB="40290" anchor="ctr">
                    <a:lnL>
                      <a:noFill/>
                    </a:lnL>
                    <a:lnR>
                      <a:noFill/>
                    </a:lnR>
                    <a:lnT>
                      <a:noFill/>
                    </a:lnT>
                    <a:lnB>
                      <a:noFill/>
                    </a:lnB>
                    <a:noFill/>
                  </a:tcPr>
                </a:tc>
                <a:extLst>
                  <a:ext uri="{0D108BD9-81ED-4DB2-BD59-A6C34878D82A}">
                    <a16:rowId xmlns:a16="http://schemas.microsoft.com/office/drawing/2014/main" val="4114017257"/>
                  </a:ext>
                </a:extLst>
              </a:tr>
              <a:tr h="322321">
                <a:tc>
                  <a:txBody>
                    <a:bodyPr/>
                    <a:lstStyle/>
                    <a:p>
                      <a:r>
                        <a:rPr lang="en-US" sz="2200"/>
                        <a:t>8. Selection of suitable equipment.</a:t>
                      </a:r>
                    </a:p>
                  </a:txBody>
                  <a:tcPr marL="80580" marR="80580" marT="40290" marB="40290" anchor="ctr">
                    <a:lnL>
                      <a:noFill/>
                    </a:lnL>
                    <a:lnR>
                      <a:noFill/>
                    </a:lnR>
                    <a:lnT>
                      <a:noFill/>
                    </a:lnT>
                    <a:lnB>
                      <a:noFill/>
                    </a:lnB>
                    <a:noFill/>
                  </a:tcPr>
                </a:tc>
                <a:tc>
                  <a:txBody>
                    <a:bodyPr/>
                    <a:lstStyle/>
                    <a:p>
                      <a:pPr algn="r"/>
                      <a:r>
                        <a:rPr lang="ar-EG" sz="2200">
                          <a:solidFill>
                            <a:schemeClr val="tx2"/>
                          </a:solidFill>
                        </a:rPr>
                        <a:t>8. اختيار المعدات المناسبة.</a:t>
                      </a:r>
                    </a:p>
                  </a:txBody>
                  <a:tcPr marL="80580" marR="80580" marT="40290" marB="40290" anchor="ctr">
                    <a:lnL>
                      <a:noFill/>
                    </a:lnL>
                    <a:lnR>
                      <a:noFill/>
                    </a:lnR>
                    <a:lnT>
                      <a:noFill/>
                    </a:lnT>
                    <a:lnB>
                      <a:noFill/>
                    </a:lnB>
                    <a:noFill/>
                  </a:tcPr>
                </a:tc>
                <a:extLst>
                  <a:ext uri="{0D108BD9-81ED-4DB2-BD59-A6C34878D82A}">
                    <a16:rowId xmlns:a16="http://schemas.microsoft.com/office/drawing/2014/main" val="2502537745"/>
                  </a:ext>
                </a:extLst>
              </a:tr>
              <a:tr h="322321">
                <a:tc>
                  <a:txBody>
                    <a:bodyPr/>
                    <a:lstStyle/>
                    <a:p>
                      <a:r>
                        <a:rPr lang="en-US" sz="2200"/>
                        <a:t>9. Finding suitable financial resources.</a:t>
                      </a:r>
                    </a:p>
                  </a:txBody>
                  <a:tcPr marL="80580" marR="80580" marT="40290" marB="40290" anchor="ctr">
                    <a:lnL>
                      <a:noFill/>
                    </a:lnL>
                    <a:lnR>
                      <a:noFill/>
                    </a:lnR>
                    <a:lnT>
                      <a:noFill/>
                    </a:lnT>
                    <a:lnB>
                      <a:noFill/>
                    </a:lnB>
                    <a:noFill/>
                  </a:tcPr>
                </a:tc>
                <a:tc>
                  <a:txBody>
                    <a:bodyPr/>
                    <a:lstStyle/>
                    <a:p>
                      <a:pPr algn="r"/>
                      <a:r>
                        <a:rPr lang="ar-EG" sz="2200" dirty="0">
                          <a:solidFill>
                            <a:schemeClr val="tx2"/>
                          </a:solidFill>
                        </a:rPr>
                        <a:t>9. العثور على الموارد المالية المناسبة.</a:t>
                      </a:r>
                    </a:p>
                  </a:txBody>
                  <a:tcPr marL="80580" marR="80580" marT="40290" marB="40290" anchor="ctr">
                    <a:lnL>
                      <a:noFill/>
                    </a:lnL>
                    <a:lnR>
                      <a:noFill/>
                    </a:lnR>
                    <a:lnT>
                      <a:noFill/>
                    </a:lnT>
                    <a:lnB>
                      <a:noFill/>
                    </a:lnB>
                    <a:noFill/>
                  </a:tcPr>
                </a:tc>
                <a:extLst>
                  <a:ext uri="{0D108BD9-81ED-4DB2-BD59-A6C34878D82A}">
                    <a16:rowId xmlns:a16="http://schemas.microsoft.com/office/drawing/2014/main" val="2455006049"/>
                  </a:ext>
                </a:extLst>
              </a:tr>
              <a:tr h="564062">
                <a:tc>
                  <a:txBody>
                    <a:bodyPr/>
                    <a:lstStyle/>
                    <a:p>
                      <a:r>
                        <a:rPr lang="en-US" sz="2200"/>
                        <a:t>10. Assessment of alternatives and obtaining approval to proceed.</a:t>
                      </a:r>
                    </a:p>
                  </a:txBody>
                  <a:tcPr marL="80580" marR="80580" marT="40290" marB="40290" anchor="ctr">
                    <a:lnL>
                      <a:noFill/>
                    </a:lnL>
                    <a:lnR>
                      <a:noFill/>
                    </a:lnR>
                    <a:lnT>
                      <a:noFill/>
                    </a:lnT>
                    <a:lnB>
                      <a:noFill/>
                    </a:lnB>
                    <a:noFill/>
                  </a:tcPr>
                </a:tc>
                <a:tc>
                  <a:txBody>
                    <a:bodyPr/>
                    <a:lstStyle/>
                    <a:p>
                      <a:pPr algn="r"/>
                      <a:r>
                        <a:rPr lang="ar-EG" sz="2200" dirty="0">
                          <a:solidFill>
                            <a:schemeClr val="tx2"/>
                          </a:solidFill>
                        </a:rPr>
                        <a:t>10. تقييم البدائل والحصول على الموافقة للمضي قدماً.</a:t>
                      </a:r>
                    </a:p>
                  </a:txBody>
                  <a:tcPr marL="80580" marR="80580" marT="40290" marB="40290" anchor="ctr">
                    <a:lnL>
                      <a:noFill/>
                    </a:lnL>
                    <a:lnR>
                      <a:noFill/>
                    </a:lnR>
                    <a:lnT>
                      <a:noFill/>
                    </a:lnT>
                    <a:lnB>
                      <a:noFill/>
                    </a:lnB>
                    <a:noFill/>
                  </a:tcPr>
                </a:tc>
                <a:extLst>
                  <a:ext uri="{0D108BD9-81ED-4DB2-BD59-A6C34878D82A}">
                    <a16:rowId xmlns:a16="http://schemas.microsoft.com/office/drawing/2014/main" val="2833090822"/>
                  </a:ext>
                </a:extLst>
              </a:tr>
              <a:tr h="322321">
                <a:tc>
                  <a:txBody>
                    <a:bodyPr/>
                    <a:lstStyle/>
                    <a:p>
                      <a:r>
                        <a:rPr lang="en-US" sz="2200"/>
                        <a:t>11. Measuring performance of the project.</a:t>
                      </a:r>
                    </a:p>
                  </a:txBody>
                  <a:tcPr marL="80580" marR="80580" marT="40290" marB="40290" anchor="ctr">
                    <a:lnL>
                      <a:noFill/>
                    </a:lnL>
                    <a:lnR>
                      <a:noFill/>
                    </a:lnR>
                    <a:lnT>
                      <a:noFill/>
                    </a:lnT>
                    <a:lnB>
                      <a:noFill/>
                    </a:lnB>
                    <a:noFill/>
                  </a:tcPr>
                </a:tc>
                <a:tc>
                  <a:txBody>
                    <a:bodyPr/>
                    <a:lstStyle/>
                    <a:p>
                      <a:pPr algn="r"/>
                      <a:r>
                        <a:rPr lang="ar-EG" sz="2200">
                          <a:solidFill>
                            <a:schemeClr val="tx2"/>
                          </a:solidFill>
                        </a:rPr>
                        <a:t>11. قياس أداء المشروع.</a:t>
                      </a:r>
                    </a:p>
                  </a:txBody>
                  <a:tcPr marL="80580" marR="80580" marT="40290" marB="40290" anchor="ctr">
                    <a:lnL>
                      <a:noFill/>
                    </a:lnL>
                    <a:lnR>
                      <a:noFill/>
                    </a:lnR>
                    <a:lnT>
                      <a:noFill/>
                    </a:lnT>
                    <a:lnB>
                      <a:noFill/>
                    </a:lnB>
                    <a:noFill/>
                  </a:tcPr>
                </a:tc>
                <a:extLst>
                  <a:ext uri="{0D108BD9-81ED-4DB2-BD59-A6C34878D82A}">
                    <a16:rowId xmlns:a16="http://schemas.microsoft.com/office/drawing/2014/main" val="3834489845"/>
                  </a:ext>
                </a:extLst>
              </a:tr>
              <a:tr h="564062">
                <a:tc>
                  <a:txBody>
                    <a:bodyPr/>
                    <a:lstStyle/>
                    <a:p>
                      <a:r>
                        <a:rPr lang="en-US" sz="2200"/>
                        <a:t>12. Transfer of material, funds, and settling all accounts after completion of the project.</a:t>
                      </a:r>
                    </a:p>
                  </a:txBody>
                  <a:tcPr marL="80580" marR="80580" marT="40290" marB="40290" anchor="ctr">
                    <a:lnL>
                      <a:noFill/>
                    </a:lnL>
                    <a:lnR>
                      <a:noFill/>
                    </a:lnR>
                    <a:lnT>
                      <a:noFill/>
                    </a:lnT>
                    <a:lnB>
                      <a:noFill/>
                    </a:lnB>
                    <a:noFill/>
                  </a:tcPr>
                </a:tc>
                <a:tc>
                  <a:txBody>
                    <a:bodyPr/>
                    <a:lstStyle/>
                    <a:p>
                      <a:pPr algn="r"/>
                      <a:r>
                        <a:rPr lang="ar-EG" sz="2200" dirty="0">
                          <a:solidFill>
                            <a:schemeClr val="tx2"/>
                          </a:solidFill>
                        </a:rPr>
                        <a:t>12. نقل المواد والأموال وتسوية جميع الحسابات بعد الانتهاء من المشروع.</a:t>
                      </a:r>
                    </a:p>
                  </a:txBody>
                  <a:tcPr marL="80580" marR="80580" marT="40290" marB="40290" anchor="ctr">
                    <a:lnL>
                      <a:noFill/>
                    </a:lnL>
                    <a:lnR>
                      <a:noFill/>
                    </a:lnR>
                    <a:lnT>
                      <a:noFill/>
                    </a:lnT>
                    <a:lnB>
                      <a:noFill/>
                    </a:lnB>
                    <a:noFill/>
                  </a:tcPr>
                </a:tc>
                <a:extLst>
                  <a:ext uri="{0D108BD9-81ED-4DB2-BD59-A6C34878D82A}">
                    <a16:rowId xmlns:a16="http://schemas.microsoft.com/office/drawing/2014/main" val="2692431354"/>
                  </a:ext>
                </a:extLst>
              </a:tr>
              <a:tr h="564062">
                <a:tc>
                  <a:txBody>
                    <a:bodyPr/>
                    <a:lstStyle/>
                    <a:p>
                      <a:r>
                        <a:rPr lang="en-US" sz="2200"/>
                        <a:t>13. Monitoring progress and reporting to higher authorities.</a:t>
                      </a:r>
                    </a:p>
                  </a:txBody>
                  <a:tcPr marL="80580" marR="80580" marT="40290" marB="40290" anchor="ctr">
                    <a:lnL>
                      <a:noFill/>
                    </a:lnL>
                    <a:lnR>
                      <a:noFill/>
                    </a:lnR>
                    <a:lnT>
                      <a:noFill/>
                    </a:lnT>
                    <a:lnB>
                      <a:noFill/>
                    </a:lnB>
                    <a:noFill/>
                  </a:tcPr>
                </a:tc>
                <a:tc>
                  <a:txBody>
                    <a:bodyPr/>
                    <a:lstStyle/>
                    <a:p>
                      <a:pPr algn="r"/>
                      <a:r>
                        <a:rPr lang="ar-EG" sz="2200" dirty="0">
                          <a:solidFill>
                            <a:schemeClr val="tx2"/>
                          </a:solidFill>
                        </a:rPr>
                        <a:t>13. متابعة التقدم وإبلاغ السلطات العليا.</a:t>
                      </a:r>
                    </a:p>
                  </a:txBody>
                  <a:tcPr marL="80580" marR="80580" marT="40290" marB="40290" anchor="ctr">
                    <a:lnL>
                      <a:noFill/>
                    </a:lnL>
                    <a:lnR>
                      <a:noFill/>
                    </a:lnR>
                    <a:lnT>
                      <a:noFill/>
                    </a:lnT>
                    <a:lnB>
                      <a:noFill/>
                    </a:lnB>
                    <a:noFill/>
                  </a:tcPr>
                </a:tc>
                <a:extLst>
                  <a:ext uri="{0D108BD9-81ED-4DB2-BD59-A6C34878D82A}">
                    <a16:rowId xmlns:a16="http://schemas.microsoft.com/office/drawing/2014/main" val="3284000295"/>
                  </a:ext>
                </a:extLst>
              </a:tr>
              <a:tr h="805803">
                <a:tc>
                  <a:txBody>
                    <a:bodyPr/>
                    <a:lstStyle/>
                    <a:p>
                      <a:r>
                        <a:rPr lang="en-US" sz="2200" dirty="0"/>
                        <a:t>14. Closing all records, submission of the final report, and transfer of responsibility after the completion of the specified project.</a:t>
                      </a:r>
                    </a:p>
                  </a:txBody>
                  <a:tcPr marL="80580" marR="80580" marT="40290" marB="40290" anchor="ctr">
                    <a:lnL>
                      <a:noFill/>
                    </a:lnL>
                    <a:lnR>
                      <a:noFill/>
                    </a:lnR>
                    <a:lnT>
                      <a:noFill/>
                    </a:lnT>
                    <a:lnB>
                      <a:noFill/>
                    </a:lnB>
                    <a:noFill/>
                  </a:tcPr>
                </a:tc>
                <a:tc>
                  <a:txBody>
                    <a:bodyPr/>
                    <a:lstStyle/>
                    <a:p>
                      <a:pPr algn="r"/>
                      <a:r>
                        <a:rPr lang="ar-EG" sz="2200" dirty="0">
                          <a:solidFill>
                            <a:schemeClr val="tx2"/>
                          </a:solidFill>
                        </a:rPr>
                        <a:t>14. إغلاق جميع السجلات، وتقديم التقرير النهائي، ونقل المسؤولية بعد إتمام المشروع المحدد.</a:t>
                      </a:r>
                    </a:p>
                  </a:txBody>
                  <a:tcPr marL="80580" marR="80580" marT="40290" marB="40290" anchor="ctr">
                    <a:lnL>
                      <a:noFill/>
                    </a:lnL>
                    <a:lnR>
                      <a:noFill/>
                    </a:lnR>
                    <a:lnT>
                      <a:noFill/>
                    </a:lnT>
                    <a:lnB>
                      <a:noFill/>
                    </a:lnB>
                    <a:noFill/>
                  </a:tcPr>
                </a:tc>
                <a:extLst>
                  <a:ext uri="{0D108BD9-81ED-4DB2-BD59-A6C34878D82A}">
                    <a16:rowId xmlns:a16="http://schemas.microsoft.com/office/drawing/2014/main" val="2767407201"/>
                  </a:ext>
                </a:extLst>
              </a:tr>
            </a:tbl>
          </a:graphicData>
        </a:graphic>
      </p:graphicFrame>
      <p:sp>
        <p:nvSpPr>
          <p:cNvPr id="24" name="Rectangle 1">
            <a:extLst>
              <a:ext uri="{FF2B5EF4-FFF2-40B4-BE49-F238E27FC236}">
                <a16:creationId xmlns:a16="http://schemas.microsoft.com/office/drawing/2014/main" id="{14B5E161-5784-CD44-0A3F-C360C6536A98}"/>
              </a:ext>
            </a:extLst>
          </p:cNvPr>
          <p:cNvSpPr>
            <a:spLocks noChangeArrowheads="1"/>
          </p:cNvSpPr>
          <p:nvPr/>
        </p:nvSpPr>
        <p:spPr bwMode="auto">
          <a:xfrm>
            <a:off x="1462088" y="18097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25" name="Graphic 21">
            <a:extLst>
              <a:ext uri="{FF2B5EF4-FFF2-40B4-BE49-F238E27FC236}">
                <a16:creationId xmlns:a16="http://schemas.microsoft.com/office/drawing/2014/main" id="{FDD5772D-377B-7B62-CBFF-94B414C9A2B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378290" y="1"/>
            <a:ext cx="1813710" cy="846878"/>
          </a:xfrm>
          <a:prstGeom prst="rect">
            <a:avLst/>
          </a:prstGeom>
        </p:spPr>
      </p:pic>
    </p:spTree>
    <p:extLst>
      <p:ext uri="{BB962C8B-B14F-4D97-AF65-F5344CB8AC3E}">
        <p14:creationId xmlns:p14="http://schemas.microsoft.com/office/powerpoint/2010/main" val="396836118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0" y="0"/>
            <a:ext cx="12192000" cy="68580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graphicFrame>
        <p:nvGraphicFramePr>
          <p:cNvPr id="2" name="Table 1">
            <a:extLst>
              <a:ext uri="{FF2B5EF4-FFF2-40B4-BE49-F238E27FC236}">
                <a16:creationId xmlns:a16="http://schemas.microsoft.com/office/drawing/2014/main" id="{0A7D321E-49DD-E41F-60EA-96FD92747678}"/>
              </a:ext>
            </a:extLst>
          </p:cNvPr>
          <p:cNvGraphicFramePr>
            <a:graphicFrameLocks noGrp="1"/>
          </p:cNvGraphicFramePr>
          <p:nvPr>
            <p:extLst>
              <p:ext uri="{D42A27DB-BD31-4B8C-83A1-F6EECF244321}">
                <p14:modId xmlns:p14="http://schemas.microsoft.com/office/powerpoint/2010/main" val="3210377984"/>
              </p:ext>
            </p:extLst>
          </p:nvPr>
        </p:nvGraphicFramePr>
        <p:xfrm>
          <a:off x="947531" y="1675537"/>
          <a:ext cx="10515600" cy="3322320"/>
        </p:xfrm>
        <a:graphic>
          <a:graphicData uri="http://schemas.openxmlformats.org/drawingml/2006/table">
            <a:tbl>
              <a:tblPr/>
              <a:tblGrid>
                <a:gridCol w="5257800">
                  <a:extLst>
                    <a:ext uri="{9D8B030D-6E8A-4147-A177-3AD203B41FA5}">
                      <a16:colId xmlns:a16="http://schemas.microsoft.com/office/drawing/2014/main" val="1341721606"/>
                    </a:ext>
                  </a:extLst>
                </a:gridCol>
                <a:gridCol w="5257800">
                  <a:extLst>
                    <a:ext uri="{9D8B030D-6E8A-4147-A177-3AD203B41FA5}">
                      <a16:colId xmlns:a16="http://schemas.microsoft.com/office/drawing/2014/main" val="3061996688"/>
                    </a:ext>
                  </a:extLst>
                </a:gridCol>
              </a:tblGrid>
              <a:tr h="0">
                <a:tc>
                  <a:txBody>
                    <a:bodyPr/>
                    <a:lstStyle/>
                    <a:p>
                      <a:pPr algn="ctr"/>
                      <a:r>
                        <a:rPr lang="en-US" sz="2200" b="1" dirty="0"/>
                        <a:t>Selection of a Project Manager</a:t>
                      </a:r>
                      <a:endParaRPr lang="en-US" sz="2200" dirty="0"/>
                    </a:p>
                  </a:txBody>
                  <a:tcPr anchor="ctr">
                    <a:lnL>
                      <a:noFill/>
                    </a:lnL>
                    <a:lnR>
                      <a:noFill/>
                    </a:lnR>
                    <a:lnT>
                      <a:noFill/>
                    </a:lnT>
                    <a:lnB>
                      <a:noFill/>
                    </a:lnB>
                    <a:noFill/>
                  </a:tcPr>
                </a:tc>
                <a:tc>
                  <a:txBody>
                    <a:bodyPr/>
                    <a:lstStyle/>
                    <a:p>
                      <a:pPr algn="ctr"/>
                      <a:r>
                        <a:rPr lang="ar-EG" sz="2200" b="1" dirty="0">
                          <a:solidFill>
                            <a:schemeClr val="tx2"/>
                          </a:solidFill>
                        </a:rPr>
                        <a:t>اختيار مدير المشروع</a:t>
                      </a:r>
                      <a:endParaRPr lang="ar-EG" sz="2200" dirty="0">
                        <a:solidFill>
                          <a:schemeClr val="tx2"/>
                        </a:solidFill>
                      </a:endParaRPr>
                    </a:p>
                  </a:txBody>
                  <a:tcPr anchor="ctr">
                    <a:lnL>
                      <a:noFill/>
                    </a:lnL>
                    <a:lnR>
                      <a:noFill/>
                    </a:lnR>
                    <a:lnT>
                      <a:noFill/>
                    </a:lnT>
                    <a:lnB>
                      <a:noFill/>
                    </a:lnB>
                    <a:noFill/>
                  </a:tcPr>
                </a:tc>
                <a:extLst>
                  <a:ext uri="{0D108BD9-81ED-4DB2-BD59-A6C34878D82A}">
                    <a16:rowId xmlns:a16="http://schemas.microsoft.com/office/drawing/2014/main" val="2500819805"/>
                  </a:ext>
                </a:extLst>
              </a:tr>
              <a:tr h="0">
                <a:tc>
                  <a:txBody>
                    <a:bodyPr/>
                    <a:lstStyle/>
                    <a:p>
                      <a:r>
                        <a:rPr lang="en-US" sz="2200"/>
                        <a:t>The selection of a Project Manager depends on the following points:</a:t>
                      </a:r>
                    </a:p>
                  </a:txBody>
                  <a:tcPr anchor="ctr">
                    <a:lnL>
                      <a:noFill/>
                    </a:lnL>
                    <a:lnR>
                      <a:noFill/>
                    </a:lnR>
                    <a:lnT>
                      <a:noFill/>
                    </a:lnT>
                    <a:lnB>
                      <a:noFill/>
                    </a:lnB>
                    <a:noFill/>
                  </a:tcPr>
                </a:tc>
                <a:tc>
                  <a:txBody>
                    <a:bodyPr/>
                    <a:lstStyle/>
                    <a:p>
                      <a:pPr algn="r"/>
                      <a:r>
                        <a:rPr lang="ar-EG" sz="2200">
                          <a:solidFill>
                            <a:schemeClr val="tx2"/>
                          </a:solidFill>
                        </a:rPr>
                        <a:t>يعتمد اختيار مدير المشروع على النقاط التالية:</a:t>
                      </a:r>
                    </a:p>
                  </a:txBody>
                  <a:tcPr anchor="ctr">
                    <a:lnL>
                      <a:noFill/>
                    </a:lnL>
                    <a:lnR>
                      <a:noFill/>
                    </a:lnR>
                    <a:lnT>
                      <a:noFill/>
                    </a:lnT>
                    <a:lnB>
                      <a:noFill/>
                    </a:lnB>
                    <a:noFill/>
                  </a:tcPr>
                </a:tc>
                <a:extLst>
                  <a:ext uri="{0D108BD9-81ED-4DB2-BD59-A6C34878D82A}">
                    <a16:rowId xmlns:a16="http://schemas.microsoft.com/office/drawing/2014/main" val="2141615926"/>
                  </a:ext>
                </a:extLst>
              </a:tr>
              <a:tr h="0">
                <a:tc>
                  <a:txBody>
                    <a:bodyPr/>
                    <a:lstStyle/>
                    <a:p>
                      <a:r>
                        <a:rPr lang="en-US" sz="2200"/>
                        <a:t>1. Problem Solving Skills</a:t>
                      </a:r>
                    </a:p>
                  </a:txBody>
                  <a:tcPr anchor="ctr">
                    <a:lnL>
                      <a:noFill/>
                    </a:lnL>
                    <a:lnR>
                      <a:noFill/>
                    </a:lnR>
                    <a:lnT>
                      <a:noFill/>
                    </a:lnT>
                    <a:lnB>
                      <a:noFill/>
                    </a:lnB>
                    <a:noFill/>
                  </a:tcPr>
                </a:tc>
                <a:tc>
                  <a:txBody>
                    <a:bodyPr/>
                    <a:lstStyle/>
                    <a:p>
                      <a:pPr algn="r"/>
                      <a:r>
                        <a:rPr lang="ar-EG" sz="2200">
                          <a:solidFill>
                            <a:schemeClr val="tx2"/>
                          </a:solidFill>
                        </a:rPr>
                        <a:t>1. مهارات حل المشكلات</a:t>
                      </a:r>
                    </a:p>
                  </a:txBody>
                  <a:tcPr anchor="ctr">
                    <a:lnL>
                      <a:noFill/>
                    </a:lnL>
                    <a:lnR>
                      <a:noFill/>
                    </a:lnR>
                    <a:lnT>
                      <a:noFill/>
                    </a:lnT>
                    <a:lnB>
                      <a:noFill/>
                    </a:lnB>
                    <a:noFill/>
                  </a:tcPr>
                </a:tc>
                <a:extLst>
                  <a:ext uri="{0D108BD9-81ED-4DB2-BD59-A6C34878D82A}">
                    <a16:rowId xmlns:a16="http://schemas.microsoft.com/office/drawing/2014/main" val="1324007804"/>
                  </a:ext>
                </a:extLst>
              </a:tr>
              <a:tr h="0">
                <a:tc>
                  <a:txBody>
                    <a:bodyPr/>
                    <a:lstStyle/>
                    <a:p>
                      <a:r>
                        <a:rPr lang="en-US" sz="2200"/>
                        <a:t>2. Personal Leadership Style</a:t>
                      </a:r>
                    </a:p>
                  </a:txBody>
                  <a:tcPr anchor="ctr">
                    <a:lnL>
                      <a:noFill/>
                    </a:lnL>
                    <a:lnR>
                      <a:noFill/>
                    </a:lnR>
                    <a:lnT>
                      <a:noFill/>
                    </a:lnT>
                    <a:lnB>
                      <a:noFill/>
                    </a:lnB>
                    <a:noFill/>
                  </a:tcPr>
                </a:tc>
                <a:tc>
                  <a:txBody>
                    <a:bodyPr/>
                    <a:lstStyle/>
                    <a:p>
                      <a:pPr algn="r"/>
                      <a:r>
                        <a:rPr lang="ar-EG" sz="2200">
                          <a:solidFill>
                            <a:schemeClr val="tx2"/>
                          </a:solidFill>
                        </a:rPr>
                        <a:t>2. أسلوب القيادة الشخصية</a:t>
                      </a:r>
                    </a:p>
                  </a:txBody>
                  <a:tcPr anchor="ctr">
                    <a:lnL>
                      <a:noFill/>
                    </a:lnL>
                    <a:lnR>
                      <a:noFill/>
                    </a:lnR>
                    <a:lnT>
                      <a:noFill/>
                    </a:lnT>
                    <a:lnB>
                      <a:noFill/>
                    </a:lnB>
                    <a:noFill/>
                  </a:tcPr>
                </a:tc>
                <a:extLst>
                  <a:ext uri="{0D108BD9-81ED-4DB2-BD59-A6C34878D82A}">
                    <a16:rowId xmlns:a16="http://schemas.microsoft.com/office/drawing/2014/main" val="3870871659"/>
                  </a:ext>
                </a:extLst>
              </a:tr>
              <a:tr h="0">
                <a:tc>
                  <a:txBody>
                    <a:bodyPr/>
                    <a:lstStyle/>
                    <a:p>
                      <a:r>
                        <a:rPr lang="en-US" sz="2200"/>
                        <a:t>3. Organizational Experience</a:t>
                      </a:r>
                    </a:p>
                  </a:txBody>
                  <a:tcPr anchor="ctr">
                    <a:lnL>
                      <a:noFill/>
                    </a:lnL>
                    <a:lnR>
                      <a:noFill/>
                    </a:lnR>
                    <a:lnT>
                      <a:noFill/>
                    </a:lnT>
                    <a:lnB>
                      <a:noFill/>
                    </a:lnB>
                    <a:noFill/>
                  </a:tcPr>
                </a:tc>
                <a:tc>
                  <a:txBody>
                    <a:bodyPr/>
                    <a:lstStyle/>
                    <a:p>
                      <a:pPr algn="r"/>
                      <a:r>
                        <a:rPr lang="ar-EG" sz="2200">
                          <a:solidFill>
                            <a:schemeClr val="tx2"/>
                          </a:solidFill>
                        </a:rPr>
                        <a:t>3. الخبرة التنظيمية</a:t>
                      </a:r>
                    </a:p>
                  </a:txBody>
                  <a:tcPr anchor="ctr">
                    <a:lnL>
                      <a:noFill/>
                    </a:lnL>
                    <a:lnR>
                      <a:noFill/>
                    </a:lnR>
                    <a:lnT>
                      <a:noFill/>
                    </a:lnT>
                    <a:lnB>
                      <a:noFill/>
                    </a:lnB>
                    <a:noFill/>
                  </a:tcPr>
                </a:tc>
                <a:extLst>
                  <a:ext uri="{0D108BD9-81ED-4DB2-BD59-A6C34878D82A}">
                    <a16:rowId xmlns:a16="http://schemas.microsoft.com/office/drawing/2014/main" val="4218690380"/>
                  </a:ext>
                </a:extLst>
              </a:tr>
              <a:tr h="0">
                <a:tc>
                  <a:txBody>
                    <a:bodyPr/>
                    <a:lstStyle/>
                    <a:p>
                      <a:r>
                        <a:rPr lang="en-US" sz="2200"/>
                        <a:t>4. Skills and Knowledge</a:t>
                      </a:r>
                    </a:p>
                  </a:txBody>
                  <a:tcPr anchor="ctr">
                    <a:lnL>
                      <a:noFill/>
                    </a:lnL>
                    <a:lnR>
                      <a:noFill/>
                    </a:lnR>
                    <a:lnT>
                      <a:noFill/>
                    </a:lnT>
                    <a:lnB>
                      <a:noFill/>
                    </a:lnB>
                    <a:noFill/>
                  </a:tcPr>
                </a:tc>
                <a:tc>
                  <a:txBody>
                    <a:bodyPr/>
                    <a:lstStyle/>
                    <a:p>
                      <a:pPr algn="r"/>
                      <a:r>
                        <a:rPr lang="ar-EG" sz="2200">
                          <a:solidFill>
                            <a:schemeClr val="tx2"/>
                          </a:solidFill>
                        </a:rPr>
                        <a:t>4. المهارات والمعرفة</a:t>
                      </a:r>
                    </a:p>
                  </a:txBody>
                  <a:tcPr anchor="ctr">
                    <a:lnL>
                      <a:noFill/>
                    </a:lnL>
                    <a:lnR>
                      <a:noFill/>
                    </a:lnR>
                    <a:lnT>
                      <a:noFill/>
                    </a:lnT>
                    <a:lnB>
                      <a:noFill/>
                    </a:lnB>
                    <a:noFill/>
                  </a:tcPr>
                </a:tc>
                <a:extLst>
                  <a:ext uri="{0D108BD9-81ED-4DB2-BD59-A6C34878D82A}">
                    <a16:rowId xmlns:a16="http://schemas.microsoft.com/office/drawing/2014/main" val="1981204863"/>
                  </a:ext>
                </a:extLst>
              </a:tr>
              <a:tr h="0">
                <a:tc>
                  <a:txBody>
                    <a:bodyPr/>
                    <a:lstStyle/>
                    <a:p>
                      <a:r>
                        <a:rPr lang="en-US" sz="2200"/>
                        <a:t>5. Project Management Experience</a:t>
                      </a:r>
                    </a:p>
                  </a:txBody>
                  <a:tcPr anchor="ctr">
                    <a:lnL>
                      <a:noFill/>
                    </a:lnL>
                    <a:lnR>
                      <a:noFill/>
                    </a:lnR>
                    <a:lnT>
                      <a:noFill/>
                    </a:lnT>
                    <a:lnB>
                      <a:noFill/>
                    </a:lnB>
                    <a:noFill/>
                  </a:tcPr>
                </a:tc>
                <a:tc>
                  <a:txBody>
                    <a:bodyPr/>
                    <a:lstStyle/>
                    <a:p>
                      <a:pPr algn="r"/>
                      <a:r>
                        <a:rPr lang="ar-EG" sz="2200" dirty="0">
                          <a:solidFill>
                            <a:schemeClr val="tx2"/>
                          </a:solidFill>
                        </a:rPr>
                        <a:t>5. خبرة إدارة المشاريع</a:t>
                      </a:r>
                    </a:p>
                  </a:txBody>
                  <a:tcPr anchor="ctr">
                    <a:lnL>
                      <a:noFill/>
                    </a:lnL>
                    <a:lnR>
                      <a:noFill/>
                    </a:lnR>
                    <a:lnT>
                      <a:noFill/>
                    </a:lnT>
                    <a:lnB>
                      <a:noFill/>
                    </a:lnB>
                    <a:noFill/>
                  </a:tcPr>
                </a:tc>
                <a:extLst>
                  <a:ext uri="{0D108BD9-81ED-4DB2-BD59-A6C34878D82A}">
                    <a16:rowId xmlns:a16="http://schemas.microsoft.com/office/drawing/2014/main" val="201018451"/>
                  </a:ext>
                </a:extLst>
              </a:tr>
            </a:tbl>
          </a:graphicData>
        </a:graphic>
      </p:graphicFrame>
      <p:sp>
        <p:nvSpPr>
          <p:cNvPr id="3" name="Rectangle 1">
            <a:extLst>
              <a:ext uri="{FF2B5EF4-FFF2-40B4-BE49-F238E27FC236}">
                <a16:creationId xmlns:a16="http://schemas.microsoft.com/office/drawing/2014/main" id="{3EEB1DCC-10CF-484F-6853-D8472C656592}"/>
              </a:ext>
            </a:extLst>
          </p:cNvPr>
          <p:cNvSpPr>
            <a:spLocks noChangeArrowheads="1"/>
          </p:cNvSpPr>
          <p:nvPr/>
        </p:nvSpPr>
        <p:spPr bwMode="auto">
          <a:xfrm>
            <a:off x="838200" y="240188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5" name="Graphic 21">
            <a:extLst>
              <a:ext uri="{FF2B5EF4-FFF2-40B4-BE49-F238E27FC236}">
                <a16:creationId xmlns:a16="http://schemas.microsoft.com/office/drawing/2014/main" id="{6B79FBF0-EDE6-6F22-A1DA-A9BB81C63B2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378290" y="1"/>
            <a:ext cx="1813710" cy="846878"/>
          </a:xfrm>
          <a:prstGeom prst="rect">
            <a:avLst/>
          </a:prstGeom>
        </p:spPr>
      </p:pic>
    </p:spTree>
    <p:extLst>
      <p:ext uri="{BB962C8B-B14F-4D97-AF65-F5344CB8AC3E}">
        <p14:creationId xmlns:p14="http://schemas.microsoft.com/office/powerpoint/2010/main" val="402460685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0" y="0"/>
            <a:ext cx="12192000" cy="68580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graphicFrame>
        <p:nvGraphicFramePr>
          <p:cNvPr id="2" name="Table 1">
            <a:extLst>
              <a:ext uri="{FF2B5EF4-FFF2-40B4-BE49-F238E27FC236}">
                <a16:creationId xmlns:a16="http://schemas.microsoft.com/office/drawing/2014/main" id="{91B92946-E11A-082D-F5AA-468FCD52D0D0}"/>
              </a:ext>
            </a:extLst>
          </p:cNvPr>
          <p:cNvGraphicFramePr>
            <a:graphicFrameLocks noGrp="1"/>
          </p:cNvGraphicFramePr>
          <p:nvPr>
            <p:extLst>
              <p:ext uri="{D42A27DB-BD31-4B8C-83A1-F6EECF244321}">
                <p14:modId xmlns:p14="http://schemas.microsoft.com/office/powerpoint/2010/main" val="1320359201"/>
              </p:ext>
            </p:extLst>
          </p:nvPr>
        </p:nvGraphicFramePr>
        <p:xfrm>
          <a:off x="838200" y="1582109"/>
          <a:ext cx="10515600" cy="4003683"/>
        </p:xfrm>
        <a:graphic>
          <a:graphicData uri="http://schemas.openxmlformats.org/drawingml/2006/table">
            <a:tbl>
              <a:tblPr/>
              <a:tblGrid>
                <a:gridCol w="5257800">
                  <a:extLst>
                    <a:ext uri="{9D8B030D-6E8A-4147-A177-3AD203B41FA5}">
                      <a16:colId xmlns:a16="http://schemas.microsoft.com/office/drawing/2014/main" val="319648152"/>
                    </a:ext>
                  </a:extLst>
                </a:gridCol>
                <a:gridCol w="5257800">
                  <a:extLst>
                    <a:ext uri="{9D8B030D-6E8A-4147-A177-3AD203B41FA5}">
                      <a16:colId xmlns:a16="http://schemas.microsoft.com/office/drawing/2014/main" val="95084485"/>
                    </a:ext>
                  </a:extLst>
                </a:gridCol>
              </a:tblGrid>
              <a:tr h="479073">
                <a:tc>
                  <a:txBody>
                    <a:bodyPr/>
                    <a:lstStyle/>
                    <a:p>
                      <a:pPr algn="ctr"/>
                      <a:r>
                        <a:rPr lang="en-US" sz="2200" b="1" dirty="0"/>
                        <a:t>Project Management Team Characteristics</a:t>
                      </a:r>
                      <a:endParaRPr lang="en-US" sz="2200" dirty="0"/>
                    </a:p>
                  </a:txBody>
                  <a:tcPr anchor="ctr">
                    <a:lnL>
                      <a:noFill/>
                    </a:lnL>
                    <a:lnR>
                      <a:noFill/>
                    </a:lnR>
                    <a:lnT>
                      <a:noFill/>
                    </a:lnT>
                    <a:lnB>
                      <a:noFill/>
                    </a:lnB>
                    <a:noFill/>
                  </a:tcPr>
                </a:tc>
                <a:tc>
                  <a:txBody>
                    <a:bodyPr/>
                    <a:lstStyle/>
                    <a:p>
                      <a:pPr algn="ctr"/>
                      <a:r>
                        <a:rPr lang="ar-EG" sz="2200" b="1" dirty="0">
                          <a:solidFill>
                            <a:schemeClr val="tx2"/>
                          </a:solidFill>
                        </a:rPr>
                        <a:t>خصائص فريق إدارة المشروع</a:t>
                      </a:r>
                      <a:endParaRPr lang="ar-EG" sz="2200" dirty="0">
                        <a:solidFill>
                          <a:schemeClr val="tx2"/>
                        </a:solidFill>
                      </a:endParaRPr>
                    </a:p>
                  </a:txBody>
                  <a:tcPr anchor="ctr">
                    <a:lnL>
                      <a:noFill/>
                    </a:lnL>
                    <a:lnR>
                      <a:noFill/>
                    </a:lnR>
                    <a:lnT>
                      <a:noFill/>
                    </a:lnT>
                    <a:lnB>
                      <a:noFill/>
                    </a:lnB>
                    <a:noFill/>
                  </a:tcPr>
                </a:tc>
                <a:extLst>
                  <a:ext uri="{0D108BD9-81ED-4DB2-BD59-A6C34878D82A}">
                    <a16:rowId xmlns:a16="http://schemas.microsoft.com/office/drawing/2014/main" val="1578999664"/>
                  </a:ext>
                </a:extLst>
              </a:tr>
              <a:tr h="479073">
                <a:tc>
                  <a:txBody>
                    <a:bodyPr/>
                    <a:lstStyle/>
                    <a:p>
                      <a:r>
                        <a:rPr lang="en-US" sz="2200"/>
                        <a:t>1. They must be </a:t>
                      </a:r>
                      <a:r>
                        <a:rPr lang="en-US" sz="2200" i="1"/>
                        <a:t>technically competent</a:t>
                      </a:r>
                      <a:r>
                        <a:rPr lang="en-US" sz="2200"/>
                        <a:t>.</a:t>
                      </a:r>
                    </a:p>
                  </a:txBody>
                  <a:tcPr anchor="ctr">
                    <a:lnL>
                      <a:noFill/>
                    </a:lnL>
                    <a:lnR>
                      <a:noFill/>
                    </a:lnR>
                    <a:lnT>
                      <a:noFill/>
                    </a:lnT>
                    <a:lnB>
                      <a:noFill/>
                    </a:lnB>
                    <a:noFill/>
                  </a:tcPr>
                </a:tc>
                <a:tc>
                  <a:txBody>
                    <a:bodyPr/>
                    <a:lstStyle/>
                    <a:p>
                      <a:pPr algn="r"/>
                      <a:r>
                        <a:rPr lang="ar-EG" sz="2200">
                          <a:solidFill>
                            <a:schemeClr val="tx2"/>
                          </a:solidFill>
                        </a:rPr>
                        <a:t>1. يجب أن يكونوا </a:t>
                      </a:r>
                      <a:r>
                        <a:rPr lang="ar-EG" sz="2200" i="1">
                          <a:solidFill>
                            <a:schemeClr val="tx2"/>
                          </a:solidFill>
                        </a:rPr>
                        <a:t>مؤهلين تقنيًا</a:t>
                      </a:r>
                      <a:r>
                        <a:rPr lang="ar-EG" sz="2200">
                          <a:solidFill>
                            <a:schemeClr val="tx2"/>
                          </a:solidFill>
                        </a:rPr>
                        <a:t>.</a:t>
                      </a:r>
                    </a:p>
                  </a:txBody>
                  <a:tcPr anchor="ctr">
                    <a:lnL>
                      <a:noFill/>
                    </a:lnL>
                    <a:lnR>
                      <a:noFill/>
                    </a:lnR>
                    <a:lnT>
                      <a:noFill/>
                    </a:lnT>
                    <a:lnB>
                      <a:noFill/>
                    </a:lnB>
                    <a:noFill/>
                  </a:tcPr>
                </a:tc>
                <a:extLst>
                  <a:ext uri="{0D108BD9-81ED-4DB2-BD59-A6C34878D82A}">
                    <a16:rowId xmlns:a16="http://schemas.microsoft.com/office/drawing/2014/main" val="436656046"/>
                  </a:ext>
                </a:extLst>
              </a:tr>
              <a:tr h="855488">
                <a:tc>
                  <a:txBody>
                    <a:bodyPr/>
                    <a:lstStyle/>
                    <a:p>
                      <a:r>
                        <a:rPr lang="en-US" sz="2200" dirty="0"/>
                        <a:t>2. Senior members of the project team must be </a:t>
                      </a:r>
                      <a:r>
                        <a:rPr lang="en-US" sz="2200" i="1" dirty="0"/>
                        <a:t>politically sensitive</a:t>
                      </a:r>
                      <a:r>
                        <a:rPr lang="en-US" sz="2200" dirty="0"/>
                        <a:t>.</a:t>
                      </a:r>
                    </a:p>
                  </a:txBody>
                  <a:tcPr anchor="ctr">
                    <a:lnL>
                      <a:noFill/>
                    </a:lnL>
                    <a:lnR>
                      <a:noFill/>
                    </a:lnR>
                    <a:lnT>
                      <a:noFill/>
                    </a:lnT>
                    <a:lnB>
                      <a:noFill/>
                    </a:lnB>
                    <a:noFill/>
                  </a:tcPr>
                </a:tc>
                <a:tc>
                  <a:txBody>
                    <a:bodyPr/>
                    <a:lstStyle/>
                    <a:p>
                      <a:pPr algn="r"/>
                      <a:r>
                        <a:rPr lang="ar-EG" sz="2200" dirty="0">
                          <a:solidFill>
                            <a:schemeClr val="tx2"/>
                          </a:solidFill>
                        </a:rPr>
                        <a:t>2. يجب أن يكون الأعضاء البارزين في فريق المشروع </a:t>
                      </a:r>
                      <a:r>
                        <a:rPr lang="ar-EG" sz="2200" i="1" dirty="0">
                          <a:solidFill>
                            <a:schemeClr val="tx2"/>
                          </a:solidFill>
                        </a:rPr>
                        <a:t>حساسين سياسيًا</a:t>
                      </a:r>
                      <a:r>
                        <a:rPr lang="ar-EG" sz="2200" dirty="0">
                          <a:solidFill>
                            <a:schemeClr val="tx2"/>
                          </a:solidFill>
                        </a:rPr>
                        <a:t>.</a:t>
                      </a:r>
                    </a:p>
                  </a:txBody>
                  <a:tcPr anchor="ctr">
                    <a:lnL>
                      <a:noFill/>
                    </a:lnL>
                    <a:lnR>
                      <a:noFill/>
                    </a:lnR>
                    <a:lnT>
                      <a:noFill/>
                    </a:lnT>
                    <a:lnB>
                      <a:noFill/>
                    </a:lnB>
                    <a:noFill/>
                  </a:tcPr>
                </a:tc>
                <a:extLst>
                  <a:ext uri="{0D108BD9-81ED-4DB2-BD59-A6C34878D82A}">
                    <a16:rowId xmlns:a16="http://schemas.microsoft.com/office/drawing/2014/main" val="3814293551"/>
                  </a:ext>
                </a:extLst>
              </a:tr>
              <a:tr h="855488">
                <a:tc>
                  <a:txBody>
                    <a:bodyPr/>
                    <a:lstStyle/>
                    <a:p>
                      <a:r>
                        <a:rPr lang="en-US" sz="2200"/>
                        <a:t>3. Members of the project team need a strong </a:t>
                      </a:r>
                      <a:r>
                        <a:rPr lang="en-US" sz="2200" i="1"/>
                        <a:t>problem orientation</a:t>
                      </a:r>
                      <a:r>
                        <a:rPr lang="en-US" sz="2200"/>
                        <a:t>.</a:t>
                      </a:r>
                    </a:p>
                  </a:txBody>
                  <a:tcPr anchor="ctr">
                    <a:lnL>
                      <a:noFill/>
                    </a:lnL>
                    <a:lnR>
                      <a:noFill/>
                    </a:lnR>
                    <a:lnT>
                      <a:noFill/>
                    </a:lnT>
                    <a:lnB>
                      <a:noFill/>
                    </a:lnB>
                    <a:noFill/>
                  </a:tcPr>
                </a:tc>
                <a:tc>
                  <a:txBody>
                    <a:bodyPr/>
                    <a:lstStyle/>
                    <a:p>
                      <a:pPr algn="r"/>
                      <a:r>
                        <a:rPr lang="ar-EG" sz="2200" dirty="0">
                          <a:solidFill>
                            <a:schemeClr val="tx2"/>
                          </a:solidFill>
                        </a:rPr>
                        <a:t>3. يحتاج أعضاء فريق المشروع إلى </a:t>
                      </a:r>
                      <a:r>
                        <a:rPr lang="ar-EG" sz="2200" i="1" dirty="0">
                          <a:solidFill>
                            <a:schemeClr val="tx2"/>
                          </a:solidFill>
                        </a:rPr>
                        <a:t>توجه قوي نحو حل المشكلات</a:t>
                      </a:r>
                      <a:r>
                        <a:rPr lang="ar-EG" sz="2200" dirty="0">
                          <a:solidFill>
                            <a:schemeClr val="tx2"/>
                          </a:solidFill>
                        </a:rPr>
                        <a:t>.</a:t>
                      </a:r>
                    </a:p>
                  </a:txBody>
                  <a:tcPr anchor="ctr">
                    <a:lnL>
                      <a:noFill/>
                    </a:lnL>
                    <a:lnR>
                      <a:noFill/>
                    </a:lnR>
                    <a:lnT>
                      <a:noFill/>
                    </a:lnT>
                    <a:lnB>
                      <a:noFill/>
                    </a:lnB>
                    <a:noFill/>
                  </a:tcPr>
                </a:tc>
                <a:extLst>
                  <a:ext uri="{0D108BD9-81ED-4DB2-BD59-A6C34878D82A}">
                    <a16:rowId xmlns:a16="http://schemas.microsoft.com/office/drawing/2014/main" val="1559702637"/>
                  </a:ext>
                </a:extLst>
              </a:tr>
              <a:tr h="855488">
                <a:tc>
                  <a:txBody>
                    <a:bodyPr/>
                    <a:lstStyle/>
                    <a:p>
                      <a:r>
                        <a:rPr lang="en-US" sz="2200" dirty="0"/>
                        <a:t>4. Team members need a strong </a:t>
                      </a:r>
                      <a:r>
                        <a:rPr lang="en-US" sz="2200" i="1" dirty="0"/>
                        <a:t>goal orientation</a:t>
                      </a:r>
                      <a:r>
                        <a:rPr lang="en-US" sz="2200" dirty="0"/>
                        <a:t>.</a:t>
                      </a:r>
                    </a:p>
                  </a:txBody>
                  <a:tcPr anchor="ctr">
                    <a:lnL>
                      <a:noFill/>
                    </a:lnL>
                    <a:lnR>
                      <a:noFill/>
                    </a:lnR>
                    <a:lnT>
                      <a:noFill/>
                    </a:lnT>
                    <a:lnB>
                      <a:noFill/>
                    </a:lnB>
                    <a:noFill/>
                  </a:tcPr>
                </a:tc>
                <a:tc>
                  <a:txBody>
                    <a:bodyPr/>
                    <a:lstStyle/>
                    <a:p>
                      <a:pPr algn="r"/>
                      <a:r>
                        <a:rPr lang="ar-EG" sz="2200" dirty="0">
                          <a:solidFill>
                            <a:schemeClr val="tx2"/>
                          </a:solidFill>
                        </a:rPr>
                        <a:t>4. يحتاج أعضاء الفريق إلى </a:t>
                      </a:r>
                      <a:r>
                        <a:rPr lang="ar-EG" sz="2200" i="1" dirty="0">
                          <a:solidFill>
                            <a:schemeClr val="tx2"/>
                          </a:solidFill>
                        </a:rPr>
                        <a:t>توجه قوي نحو الأهداف</a:t>
                      </a:r>
                      <a:r>
                        <a:rPr lang="ar-EG" sz="2200" dirty="0">
                          <a:solidFill>
                            <a:schemeClr val="tx2"/>
                          </a:solidFill>
                        </a:rPr>
                        <a:t>.</a:t>
                      </a:r>
                    </a:p>
                  </a:txBody>
                  <a:tcPr anchor="ctr">
                    <a:lnL>
                      <a:noFill/>
                    </a:lnL>
                    <a:lnR>
                      <a:noFill/>
                    </a:lnR>
                    <a:lnT>
                      <a:noFill/>
                    </a:lnT>
                    <a:lnB>
                      <a:noFill/>
                    </a:lnB>
                    <a:noFill/>
                  </a:tcPr>
                </a:tc>
                <a:extLst>
                  <a:ext uri="{0D108BD9-81ED-4DB2-BD59-A6C34878D82A}">
                    <a16:rowId xmlns:a16="http://schemas.microsoft.com/office/drawing/2014/main" val="4285051224"/>
                  </a:ext>
                </a:extLst>
              </a:tr>
              <a:tr h="479073">
                <a:tc>
                  <a:txBody>
                    <a:bodyPr/>
                    <a:lstStyle/>
                    <a:p>
                      <a:r>
                        <a:rPr lang="en-US" sz="2200" dirty="0"/>
                        <a:t>5. Project workers need </a:t>
                      </a:r>
                      <a:r>
                        <a:rPr lang="en-US" sz="2200" i="1" dirty="0"/>
                        <a:t>high self-esteem</a:t>
                      </a:r>
                      <a:r>
                        <a:rPr lang="en-US" sz="2200" dirty="0"/>
                        <a:t>.</a:t>
                      </a:r>
                    </a:p>
                  </a:txBody>
                  <a:tcPr anchor="ctr">
                    <a:lnL>
                      <a:noFill/>
                    </a:lnL>
                    <a:lnR>
                      <a:noFill/>
                    </a:lnR>
                    <a:lnT>
                      <a:noFill/>
                    </a:lnT>
                    <a:lnB>
                      <a:noFill/>
                    </a:lnB>
                    <a:noFill/>
                  </a:tcPr>
                </a:tc>
                <a:tc>
                  <a:txBody>
                    <a:bodyPr/>
                    <a:lstStyle/>
                    <a:p>
                      <a:pPr algn="r"/>
                      <a:r>
                        <a:rPr lang="ar-EG" sz="2200" dirty="0">
                          <a:solidFill>
                            <a:schemeClr val="tx2"/>
                          </a:solidFill>
                        </a:rPr>
                        <a:t>5. يحتاج عمال المشروع إلى </a:t>
                      </a:r>
                      <a:r>
                        <a:rPr lang="ar-EG" sz="2200" i="1" dirty="0">
                          <a:solidFill>
                            <a:schemeClr val="tx2"/>
                          </a:solidFill>
                        </a:rPr>
                        <a:t>ثقة عالية بالنفس</a:t>
                      </a:r>
                      <a:r>
                        <a:rPr lang="ar-EG" sz="2200" dirty="0">
                          <a:solidFill>
                            <a:schemeClr val="tx2"/>
                          </a:solidFill>
                        </a:rPr>
                        <a:t>.</a:t>
                      </a:r>
                    </a:p>
                  </a:txBody>
                  <a:tcPr anchor="ctr">
                    <a:lnL>
                      <a:noFill/>
                    </a:lnL>
                    <a:lnR>
                      <a:noFill/>
                    </a:lnR>
                    <a:lnT>
                      <a:noFill/>
                    </a:lnT>
                    <a:lnB>
                      <a:noFill/>
                    </a:lnB>
                    <a:noFill/>
                  </a:tcPr>
                </a:tc>
                <a:extLst>
                  <a:ext uri="{0D108BD9-81ED-4DB2-BD59-A6C34878D82A}">
                    <a16:rowId xmlns:a16="http://schemas.microsoft.com/office/drawing/2014/main" val="2649471467"/>
                  </a:ext>
                </a:extLst>
              </a:tr>
            </a:tbl>
          </a:graphicData>
        </a:graphic>
      </p:graphicFrame>
      <p:sp>
        <p:nvSpPr>
          <p:cNvPr id="3" name="Rectangle 1">
            <a:extLst>
              <a:ext uri="{FF2B5EF4-FFF2-40B4-BE49-F238E27FC236}">
                <a16:creationId xmlns:a16="http://schemas.microsoft.com/office/drawing/2014/main" id="{D6125558-E245-7904-AC6A-184990AC5D05}"/>
              </a:ext>
            </a:extLst>
          </p:cNvPr>
          <p:cNvSpPr>
            <a:spLocks noChangeArrowheads="1"/>
          </p:cNvSpPr>
          <p:nvPr/>
        </p:nvSpPr>
        <p:spPr bwMode="auto">
          <a:xfrm>
            <a:off x="838200" y="24463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5" name="Graphic 21">
            <a:extLst>
              <a:ext uri="{FF2B5EF4-FFF2-40B4-BE49-F238E27FC236}">
                <a16:creationId xmlns:a16="http://schemas.microsoft.com/office/drawing/2014/main" id="{273828A5-8ABF-7E21-4868-178D366DACF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378290" y="1"/>
            <a:ext cx="1813710" cy="846878"/>
          </a:xfrm>
          <a:prstGeom prst="rect">
            <a:avLst/>
          </a:prstGeom>
        </p:spPr>
      </p:pic>
    </p:spTree>
    <p:extLst>
      <p:ext uri="{BB962C8B-B14F-4D97-AF65-F5344CB8AC3E}">
        <p14:creationId xmlns:p14="http://schemas.microsoft.com/office/powerpoint/2010/main" val="10865212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0" y="0"/>
            <a:ext cx="12192000" cy="6947452"/>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3" name="Picture 2">
            <a:extLst>
              <a:ext uri="{FF2B5EF4-FFF2-40B4-BE49-F238E27FC236}">
                <a16:creationId xmlns:a16="http://schemas.microsoft.com/office/drawing/2014/main" id="{F98C5173-54FF-2109-64D5-54EF49793221}"/>
              </a:ext>
            </a:extLst>
          </p:cNvPr>
          <p:cNvPicPr>
            <a:picLocks noChangeAspect="1"/>
          </p:cNvPicPr>
          <p:nvPr/>
        </p:nvPicPr>
        <p:blipFill rotWithShape="1">
          <a:blip r:embed="rId2"/>
          <a:srcRect l="24055" t="19444" r="9177" b="13821"/>
          <a:stretch/>
        </p:blipFill>
        <p:spPr>
          <a:xfrm>
            <a:off x="449442" y="864705"/>
            <a:ext cx="6249531" cy="4412974"/>
          </a:xfrm>
          <a:prstGeom prst="rect">
            <a:avLst/>
          </a:prstGeom>
        </p:spPr>
      </p:pic>
      <p:graphicFrame>
        <p:nvGraphicFramePr>
          <p:cNvPr id="2" name="Table 1">
            <a:extLst>
              <a:ext uri="{FF2B5EF4-FFF2-40B4-BE49-F238E27FC236}">
                <a16:creationId xmlns:a16="http://schemas.microsoft.com/office/drawing/2014/main" id="{4965F826-5A67-23B7-B186-4D9E1B773B48}"/>
              </a:ext>
            </a:extLst>
          </p:cNvPr>
          <p:cNvGraphicFramePr>
            <a:graphicFrameLocks noGrp="1"/>
          </p:cNvGraphicFramePr>
          <p:nvPr>
            <p:extLst>
              <p:ext uri="{D42A27DB-BD31-4B8C-83A1-F6EECF244321}">
                <p14:modId xmlns:p14="http://schemas.microsoft.com/office/powerpoint/2010/main" val="534083971"/>
              </p:ext>
            </p:extLst>
          </p:nvPr>
        </p:nvGraphicFramePr>
        <p:xfrm>
          <a:off x="6698973" y="864705"/>
          <a:ext cx="5257800" cy="4412975"/>
        </p:xfrm>
        <a:graphic>
          <a:graphicData uri="http://schemas.openxmlformats.org/drawingml/2006/table">
            <a:tbl>
              <a:tblPr/>
              <a:tblGrid>
                <a:gridCol w="5257800">
                  <a:extLst>
                    <a:ext uri="{9D8B030D-6E8A-4147-A177-3AD203B41FA5}">
                      <a16:colId xmlns:a16="http://schemas.microsoft.com/office/drawing/2014/main" val="3099967848"/>
                    </a:ext>
                  </a:extLst>
                </a:gridCol>
              </a:tblGrid>
              <a:tr h="504340">
                <a:tc>
                  <a:txBody>
                    <a:bodyPr/>
                    <a:lstStyle/>
                    <a:p>
                      <a:pPr algn="ctr"/>
                      <a:endParaRPr lang="ar-EG" dirty="0">
                        <a:solidFill>
                          <a:schemeClr val="tx2"/>
                        </a:solidFill>
                      </a:endParaRPr>
                    </a:p>
                  </a:txBody>
                  <a:tcPr anchor="ctr">
                    <a:lnL>
                      <a:noFill/>
                    </a:lnL>
                    <a:lnR>
                      <a:noFill/>
                    </a:lnR>
                    <a:lnT>
                      <a:noFill/>
                    </a:lnT>
                    <a:lnB>
                      <a:noFill/>
                    </a:lnB>
                    <a:noFill/>
                  </a:tcPr>
                </a:tc>
                <a:extLst>
                  <a:ext uri="{0D108BD9-81ED-4DB2-BD59-A6C34878D82A}">
                    <a16:rowId xmlns:a16="http://schemas.microsoft.com/office/drawing/2014/main" val="2162393181"/>
                  </a:ext>
                </a:extLst>
              </a:tr>
              <a:tr h="882595">
                <a:tc>
                  <a:txBody>
                    <a:bodyPr/>
                    <a:lstStyle/>
                    <a:p>
                      <a:pPr algn="ctr"/>
                      <a:r>
                        <a:rPr lang="ar-EG" b="1" dirty="0">
                          <a:solidFill>
                            <a:schemeClr val="tx2"/>
                          </a:solidFill>
                        </a:rPr>
                        <a:t>الشكل 1.1: إدارة المشروع في ست مراحل، مع الموضوع المركزي لكل مرحلة</a:t>
                      </a:r>
                      <a:endParaRPr lang="ar-EG" dirty="0">
                        <a:solidFill>
                          <a:schemeClr val="tx2"/>
                        </a:solidFill>
                      </a:endParaRPr>
                    </a:p>
                  </a:txBody>
                  <a:tcPr anchor="ctr">
                    <a:lnL>
                      <a:noFill/>
                    </a:lnL>
                    <a:lnR>
                      <a:noFill/>
                    </a:lnR>
                    <a:lnT>
                      <a:noFill/>
                    </a:lnT>
                    <a:lnB>
                      <a:noFill/>
                    </a:lnB>
                    <a:noFill/>
                  </a:tcPr>
                </a:tc>
                <a:extLst>
                  <a:ext uri="{0D108BD9-81ED-4DB2-BD59-A6C34878D82A}">
                    <a16:rowId xmlns:a16="http://schemas.microsoft.com/office/drawing/2014/main" val="2095230369"/>
                  </a:ext>
                </a:extLst>
              </a:tr>
              <a:tr h="504340">
                <a:tc>
                  <a:txBody>
                    <a:bodyPr/>
                    <a:lstStyle/>
                    <a:p>
                      <a:pPr algn="r"/>
                      <a:r>
                        <a:rPr lang="ar-EG" dirty="0">
                          <a:solidFill>
                            <a:schemeClr val="tx2"/>
                          </a:solidFill>
                        </a:rPr>
                        <a:t>مرحلة البداية: الفكرة</a:t>
                      </a:r>
                    </a:p>
                  </a:txBody>
                  <a:tcPr anchor="ctr">
                    <a:lnL>
                      <a:noFill/>
                    </a:lnL>
                    <a:lnR>
                      <a:noFill/>
                    </a:lnR>
                    <a:lnT>
                      <a:noFill/>
                    </a:lnT>
                    <a:lnB>
                      <a:noFill/>
                    </a:lnB>
                    <a:noFill/>
                  </a:tcPr>
                </a:tc>
                <a:extLst>
                  <a:ext uri="{0D108BD9-81ED-4DB2-BD59-A6C34878D82A}">
                    <a16:rowId xmlns:a16="http://schemas.microsoft.com/office/drawing/2014/main" val="3003374842"/>
                  </a:ext>
                </a:extLst>
              </a:tr>
              <a:tr h="504340">
                <a:tc>
                  <a:txBody>
                    <a:bodyPr/>
                    <a:lstStyle/>
                    <a:p>
                      <a:pPr algn="r"/>
                      <a:r>
                        <a:rPr lang="ar-EG" dirty="0">
                          <a:solidFill>
                            <a:schemeClr val="tx2"/>
                          </a:solidFill>
                        </a:rPr>
                        <a:t>مرحلة التعريف: ماذا؟</a:t>
                      </a:r>
                    </a:p>
                  </a:txBody>
                  <a:tcPr anchor="ctr">
                    <a:lnL>
                      <a:noFill/>
                    </a:lnL>
                    <a:lnR>
                      <a:noFill/>
                    </a:lnR>
                    <a:lnT>
                      <a:noFill/>
                    </a:lnT>
                    <a:lnB>
                      <a:noFill/>
                    </a:lnB>
                    <a:noFill/>
                  </a:tcPr>
                </a:tc>
                <a:extLst>
                  <a:ext uri="{0D108BD9-81ED-4DB2-BD59-A6C34878D82A}">
                    <a16:rowId xmlns:a16="http://schemas.microsoft.com/office/drawing/2014/main" val="938421617"/>
                  </a:ext>
                </a:extLst>
              </a:tr>
              <a:tr h="504340">
                <a:tc>
                  <a:txBody>
                    <a:bodyPr/>
                    <a:lstStyle/>
                    <a:p>
                      <a:pPr algn="r"/>
                      <a:r>
                        <a:rPr lang="ar-EG" dirty="0">
                          <a:solidFill>
                            <a:schemeClr val="tx2"/>
                          </a:solidFill>
                        </a:rPr>
                        <a:t>مرحلة التصميم: كيف؟</a:t>
                      </a:r>
                    </a:p>
                  </a:txBody>
                  <a:tcPr anchor="ctr">
                    <a:lnL>
                      <a:noFill/>
                    </a:lnL>
                    <a:lnR>
                      <a:noFill/>
                    </a:lnR>
                    <a:lnT>
                      <a:noFill/>
                    </a:lnT>
                    <a:lnB>
                      <a:noFill/>
                    </a:lnB>
                    <a:noFill/>
                  </a:tcPr>
                </a:tc>
                <a:extLst>
                  <a:ext uri="{0D108BD9-81ED-4DB2-BD59-A6C34878D82A}">
                    <a16:rowId xmlns:a16="http://schemas.microsoft.com/office/drawing/2014/main" val="1380442197"/>
                  </a:ext>
                </a:extLst>
              </a:tr>
              <a:tr h="504340">
                <a:tc>
                  <a:txBody>
                    <a:bodyPr/>
                    <a:lstStyle/>
                    <a:p>
                      <a:pPr algn="r"/>
                      <a:r>
                        <a:rPr lang="ar-EG" dirty="0">
                          <a:solidFill>
                            <a:schemeClr val="tx2"/>
                          </a:solidFill>
                        </a:rPr>
                        <a:t>مرحلة التطوير: كيفية التنفيذ؟</a:t>
                      </a:r>
                    </a:p>
                  </a:txBody>
                  <a:tcPr anchor="ctr">
                    <a:lnL>
                      <a:noFill/>
                    </a:lnL>
                    <a:lnR>
                      <a:noFill/>
                    </a:lnR>
                    <a:lnT>
                      <a:noFill/>
                    </a:lnT>
                    <a:lnB>
                      <a:noFill/>
                    </a:lnB>
                    <a:noFill/>
                  </a:tcPr>
                </a:tc>
                <a:extLst>
                  <a:ext uri="{0D108BD9-81ED-4DB2-BD59-A6C34878D82A}">
                    <a16:rowId xmlns:a16="http://schemas.microsoft.com/office/drawing/2014/main" val="1121526579"/>
                  </a:ext>
                </a:extLst>
              </a:tr>
              <a:tr h="504340">
                <a:tc>
                  <a:txBody>
                    <a:bodyPr/>
                    <a:lstStyle/>
                    <a:p>
                      <a:pPr algn="r"/>
                      <a:r>
                        <a:rPr lang="ar-EG" dirty="0">
                          <a:solidFill>
                            <a:schemeClr val="tx2"/>
                          </a:solidFill>
                        </a:rPr>
                        <a:t>مرحلة التنفيذ: التنفيذ</a:t>
                      </a:r>
                    </a:p>
                  </a:txBody>
                  <a:tcPr anchor="ctr">
                    <a:lnL>
                      <a:noFill/>
                    </a:lnL>
                    <a:lnR>
                      <a:noFill/>
                    </a:lnR>
                    <a:lnT>
                      <a:noFill/>
                    </a:lnT>
                    <a:lnB>
                      <a:noFill/>
                    </a:lnB>
                    <a:noFill/>
                  </a:tcPr>
                </a:tc>
                <a:extLst>
                  <a:ext uri="{0D108BD9-81ED-4DB2-BD59-A6C34878D82A}">
                    <a16:rowId xmlns:a16="http://schemas.microsoft.com/office/drawing/2014/main" val="743681623"/>
                  </a:ext>
                </a:extLst>
              </a:tr>
              <a:tr h="504340">
                <a:tc>
                  <a:txBody>
                    <a:bodyPr/>
                    <a:lstStyle/>
                    <a:p>
                      <a:pPr algn="r"/>
                      <a:r>
                        <a:rPr lang="ar-EG" dirty="0">
                          <a:solidFill>
                            <a:schemeClr val="tx2"/>
                          </a:solidFill>
                        </a:rPr>
                        <a:t>مرحلة المتابعة: الصيانة</a:t>
                      </a:r>
                    </a:p>
                  </a:txBody>
                  <a:tcPr anchor="ctr">
                    <a:lnL>
                      <a:noFill/>
                    </a:lnL>
                    <a:lnR>
                      <a:noFill/>
                    </a:lnR>
                    <a:lnT>
                      <a:noFill/>
                    </a:lnT>
                    <a:lnB>
                      <a:noFill/>
                    </a:lnB>
                    <a:noFill/>
                  </a:tcPr>
                </a:tc>
                <a:extLst>
                  <a:ext uri="{0D108BD9-81ED-4DB2-BD59-A6C34878D82A}">
                    <a16:rowId xmlns:a16="http://schemas.microsoft.com/office/drawing/2014/main" val="3466742238"/>
                  </a:ext>
                </a:extLst>
              </a:tr>
            </a:tbl>
          </a:graphicData>
        </a:graphic>
      </p:graphicFrame>
      <p:sp>
        <p:nvSpPr>
          <p:cNvPr id="4" name="Rectangle 1">
            <a:extLst>
              <a:ext uri="{FF2B5EF4-FFF2-40B4-BE49-F238E27FC236}">
                <a16:creationId xmlns:a16="http://schemas.microsoft.com/office/drawing/2014/main" id="{9FB6319D-D489-2C77-CCFF-784588E49BBF}"/>
              </a:ext>
            </a:extLst>
          </p:cNvPr>
          <p:cNvSpPr>
            <a:spLocks noChangeArrowheads="1"/>
          </p:cNvSpPr>
          <p:nvPr/>
        </p:nvSpPr>
        <p:spPr bwMode="auto">
          <a:xfrm>
            <a:off x="838200" y="240188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5" name="Graphic 21">
            <a:extLst>
              <a:ext uri="{FF2B5EF4-FFF2-40B4-BE49-F238E27FC236}">
                <a16:creationId xmlns:a16="http://schemas.microsoft.com/office/drawing/2014/main" id="{B0441383-397C-5BB9-DFF3-18E667EF7A5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378290" y="1"/>
            <a:ext cx="1813710" cy="846878"/>
          </a:xfrm>
          <a:prstGeom prst="rect">
            <a:avLst/>
          </a:prstGeom>
        </p:spPr>
      </p:pic>
    </p:spTree>
    <p:extLst>
      <p:ext uri="{BB962C8B-B14F-4D97-AF65-F5344CB8AC3E}">
        <p14:creationId xmlns:p14="http://schemas.microsoft.com/office/powerpoint/2010/main" val="238068869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2" name="Rectangle 1">
            <a:extLst>
              <a:ext uri="{FF2B5EF4-FFF2-40B4-BE49-F238E27FC236}">
                <a16:creationId xmlns:a16="http://schemas.microsoft.com/office/drawing/2014/main" id="{3E7424A7-8684-A2E3-6616-C6067D9E8B60}"/>
              </a:ext>
            </a:extLst>
          </p:cNvPr>
          <p:cNvSpPr/>
          <p:nvPr/>
        </p:nvSpPr>
        <p:spPr>
          <a:xfrm>
            <a:off x="-546653" y="-785190"/>
            <a:ext cx="12738653" cy="70866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graphicFrame>
        <p:nvGraphicFramePr>
          <p:cNvPr id="3" name="Table 2">
            <a:extLst>
              <a:ext uri="{FF2B5EF4-FFF2-40B4-BE49-F238E27FC236}">
                <a16:creationId xmlns:a16="http://schemas.microsoft.com/office/drawing/2014/main" id="{7B9BCA84-F186-6DE4-CFF1-462C88C707C0}"/>
              </a:ext>
            </a:extLst>
          </p:cNvPr>
          <p:cNvGraphicFramePr>
            <a:graphicFrameLocks noGrp="1"/>
          </p:cNvGraphicFramePr>
          <p:nvPr>
            <p:extLst>
              <p:ext uri="{D42A27DB-BD31-4B8C-83A1-F6EECF244321}">
                <p14:modId xmlns:p14="http://schemas.microsoft.com/office/powerpoint/2010/main" val="2978478794"/>
              </p:ext>
            </p:extLst>
          </p:nvPr>
        </p:nvGraphicFramePr>
        <p:xfrm>
          <a:off x="997522" y="344694"/>
          <a:ext cx="9441582" cy="6363440"/>
        </p:xfrm>
        <a:graphic>
          <a:graphicData uri="http://schemas.openxmlformats.org/drawingml/2006/table">
            <a:tbl>
              <a:tblPr/>
              <a:tblGrid>
                <a:gridCol w="4720791">
                  <a:extLst>
                    <a:ext uri="{9D8B030D-6E8A-4147-A177-3AD203B41FA5}">
                      <a16:colId xmlns:a16="http://schemas.microsoft.com/office/drawing/2014/main" val="293818346"/>
                    </a:ext>
                  </a:extLst>
                </a:gridCol>
                <a:gridCol w="4720791">
                  <a:extLst>
                    <a:ext uri="{9D8B030D-6E8A-4147-A177-3AD203B41FA5}">
                      <a16:colId xmlns:a16="http://schemas.microsoft.com/office/drawing/2014/main" val="3925423641"/>
                    </a:ext>
                  </a:extLst>
                </a:gridCol>
              </a:tblGrid>
              <a:tr h="395007">
                <a:tc>
                  <a:txBody>
                    <a:bodyPr/>
                    <a:lstStyle/>
                    <a:p>
                      <a:r>
                        <a:rPr lang="en-US" sz="2200" b="1" dirty="0"/>
                        <a:t>1. Initiation Phase</a:t>
                      </a:r>
                      <a:endParaRPr lang="en-US" sz="2200" dirty="0"/>
                    </a:p>
                  </a:txBody>
                  <a:tcPr marL="82101" marR="82101" marT="41050" marB="41050" anchor="ctr">
                    <a:lnL>
                      <a:noFill/>
                    </a:lnL>
                    <a:lnR>
                      <a:noFill/>
                    </a:lnR>
                    <a:lnT>
                      <a:noFill/>
                    </a:lnT>
                    <a:lnB>
                      <a:noFill/>
                    </a:lnB>
                    <a:noFill/>
                  </a:tcPr>
                </a:tc>
                <a:tc>
                  <a:txBody>
                    <a:bodyPr/>
                    <a:lstStyle/>
                    <a:p>
                      <a:pPr algn="ctr"/>
                      <a:r>
                        <a:rPr lang="ar-EG" sz="2200" b="1" dirty="0">
                          <a:solidFill>
                            <a:schemeClr val="tx2"/>
                          </a:solidFill>
                        </a:rPr>
                        <a:t>1. مرحلة البداية</a:t>
                      </a:r>
                      <a:endParaRPr lang="ar-EG" sz="2200" dirty="0">
                        <a:solidFill>
                          <a:schemeClr val="tx2"/>
                        </a:solidFill>
                      </a:endParaRPr>
                    </a:p>
                  </a:txBody>
                  <a:tcPr marL="82101" marR="82101" marT="41050" marB="41050" anchor="ctr">
                    <a:lnL>
                      <a:noFill/>
                    </a:lnL>
                    <a:lnR>
                      <a:noFill/>
                    </a:lnR>
                    <a:lnT>
                      <a:noFill/>
                    </a:lnT>
                    <a:lnB>
                      <a:noFill/>
                    </a:lnB>
                    <a:noFill/>
                  </a:tcPr>
                </a:tc>
                <a:extLst>
                  <a:ext uri="{0D108BD9-81ED-4DB2-BD59-A6C34878D82A}">
                    <a16:rowId xmlns:a16="http://schemas.microsoft.com/office/drawing/2014/main" val="496745410"/>
                  </a:ext>
                </a:extLst>
              </a:tr>
              <a:tr h="3250776">
                <a:tc>
                  <a:txBody>
                    <a:bodyPr/>
                    <a:lstStyle/>
                    <a:p>
                      <a:r>
                        <a:rPr lang="en-US" sz="2200"/>
                        <a:t>The initiation phase is the beginning of the project. In this phase, the idea for the project is explored and elaborated. The goal of this phase is to </a:t>
                      </a:r>
                      <a:r>
                        <a:rPr lang="en-US" sz="2200" b="1"/>
                        <a:t>examine the feasibility of the project</a:t>
                      </a:r>
                      <a:r>
                        <a:rPr lang="en-US" sz="2200"/>
                        <a:t>. In addition, decisions are made concerning who is to carry out the project, which party (or parties) will be involved and whether the project has an adequate base of support among those who are involved.</a:t>
                      </a:r>
                    </a:p>
                  </a:txBody>
                  <a:tcPr marL="82101" marR="82101" marT="41050" marB="41050" anchor="ctr">
                    <a:lnL>
                      <a:noFill/>
                    </a:lnL>
                    <a:lnR>
                      <a:noFill/>
                    </a:lnR>
                    <a:lnT>
                      <a:noFill/>
                    </a:lnT>
                    <a:lnB>
                      <a:noFill/>
                    </a:lnB>
                    <a:noFill/>
                  </a:tcPr>
                </a:tc>
                <a:tc>
                  <a:txBody>
                    <a:bodyPr/>
                    <a:lstStyle/>
                    <a:p>
                      <a:pPr algn="r"/>
                      <a:r>
                        <a:rPr lang="ar-EG" sz="2200" dirty="0">
                          <a:solidFill>
                            <a:schemeClr val="tx2"/>
                          </a:solidFill>
                        </a:rPr>
                        <a:t>مرحلة البداية هي بداية المشروع. في هذه المرحلة، يتم استكشاف وتوضيح فكرة المشروع. الهدف من هذه المرحلة هو </a:t>
                      </a:r>
                      <a:r>
                        <a:rPr lang="ar-EG" sz="2200" b="1" dirty="0">
                          <a:solidFill>
                            <a:schemeClr val="tx2"/>
                          </a:solidFill>
                        </a:rPr>
                        <a:t>فحص جدوى المشروع</a:t>
                      </a:r>
                      <a:r>
                        <a:rPr lang="ar-EG" sz="2200" dirty="0">
                          <a:solidFill>
                            <a:schemeClr val="tx2"/>
                          </a:solidFill>
                        </a:rPr>
                        <a:t>. بالإضافة إلى ذلك، يتم اتخاذ قرارات بشأن من سيقوم بتنفيذ المشروع، وأي طرف (أو أطراف) سيشارك، وما إذا كان المشروع لديه قاعدة دعم كافية بين المشاركين.</a:t>
                      </a:r>
                    </a:p>
                  </a:txBody>
                  <a:tcPr marL="82101" marR="82101" marT="41050" marB="41050" anchor="ctr">
                    <a:lnL>
                      <a:noFill/>
                    </a:lnL>
                    <a:lnR>
                      <a:noFill/>
                    </a:lnR>
                    <a:lnT>
                      <a:noFill/>
                    </a:lnT>
                    <a:lnB>
                      <a:noFill/>
                    </a:lnB>
                    <a:noFill/>
                  </a:tcPr>
                </a:tc>
                <a:extLst>
                  <a:ext uri="{0D108BD9-81ED-4DB2-BD59-A6C34878D82A}">
                    <a16:rowId xmlns:a16="http://schemas.microsoft.com/office/drawing/2014/main" val="1095760025"/>
                  </a:ext>
                </a:extLst>
              </a:tr>
              <a:tr h="395007">
                <a:tc>
                  <a:txBody>
                    <a:bodyPr/>
                    <a:lstStyle/>
                    <a:p>
                      <a:r>
                        <a:rPr lang="en-US" sz="2200" b="1"/>
                        <a:t>2. Definition Phase</a:t>
                      </a:r>
                      <a:endParaRPr lang="en-US" sz="2200"/>
                    </a:p>
                  </a:txBody>
                  <a:tcPr marL="82101" marR="82101" marT="41050" marB="41050" anchor="ctr">
                    <a:lnL>
                      <a:noFill/>
                    </a:lnL>
                    <a:lnR>
                      <a:noFill/>
                    </a:lnR>
                    <a:lnT>
                      <a:noFill/>
                    </a:lnT>
                    <a:lnB>
                      <a:noFill/>
                    </a:lnB>
                    <a:noFill/>
                  </a:tcPr>
                </a:tc>
                <a:tc>
                  <a:txBody>
                    <a:bodyPr/>
                    <a:lstStyle/>
                    <a:p>
                      <a:pPr algn="ctr"/>
                      <a:r>
                        <a:rPr lang="ar-EG" sz="2200" b="1">
                          <a:solidFill>
                            <a:schemeClr val="tx2"/>
                          </a:solidFill>
                        </a:rPr>
                        <a:t>2. مرحلة التعريف</a:t>
                      </a:r>
                      <a:endParaRPr lang="ar-EG" sz="2200">
                        <a:solidFill>
                          <a:schemeClr val="tx2"/>
                        </a:solidFill>
                      </a:endParaRPr>
                    </a:p>
                  </a:txBody>
                  <a:tcPr marL="82101" marR="82101" marT="41050" marB="41050" anchor="ctr">
                    <a:lnL>
                      <a:noFill/>
                    </a:lnL>
                    <a:lnR>
                      <a:noFill/>
                    </a:lnR>
                    <a:lnT>
                      <a:noFill/>
                    </a:lnT>
                    <a:lnB>
                      <a:noFill/>
                    </a:lnB>
                    <a:noFill/>
                  </a:tcPr>
                </a:tc>
                <a:extLst>
                  <a:ext uri="{0D108BD9-81ED-4DB2-BD59-A6C34878D82A}">
                    <a16:rowId xmlns:a16="http://schemas.microsoft.com/office/drawing/2014/main" val="1680370111"/>
                  </a:ext>
                </a:extLst>
              </a:tr>
              <a:tr h="1981545">
                <a:tc>
                  <a:txBody>
                    <a:bodyPr/>
                    <a:lstStyle/>
                    <a:p>
                      <a:r>
                        <a:rPr lang="en-US" sz="2200"/>
                        <a:t>In this phase, the requirements that are associated with a project result are specified as clearly as possible. This involves identifying the expectations that all of the involved parties have regarding the project result.</a:t>
                      </a:r>
                    </a:p>
                  </a:txBody>
                  <a:tcPr marL="82101" marR="82101" marT="41050" marB="41050" anchor="ctr">
                    <a:lnL>
                      <a:noFill/>
                    </a:lnL>
                    <a:lnR>
                      <a:noFill/>
                    </a:lnR>
                    <a:lnT>
                      <a:noFill/>
                    </a:lnT>
                    <a:lnB>
                      <a:noFill/>
                    </a:lnB>
                    <a:noFill/>
                  </a:tcPr>
                </a:tc>
                <a:tc>
                  <a:txBody>
                    <a:bodyPr/>
                    <a:lstStyle/>
                    <a:p>
                      <a:pPr algn="r"/>
                      <a:r>
                        <a:rPr lang="ar-EG" sz="2200" dirty="0">
                          <a:solidFill>
                            <a:schemeClr val="tx2"/>
                          </a:solidFill>
                        </a:rPr>
                        <a:t>في هذه المرحلة، يتم تحديد المتطلبات المرتبطة بنتيجة المشروع بوضوح قدر الإمكان. يتضمن ذلك تحديد التوقعات التي لدى جميع الأطراف المشاركة فيما يتعلق بنتيجة المشروع.</a:t>
                      </a:r>
                    </a:p>
                  </a:txBody>
                  <a:tcPr marL="82101" marR="82101" marT="41050" marB="41050" anchor="ctr">
                    <a:lnL>
                      <a:noFill/>
                    </a:lnL>
                    <a:lnR>
                      <a:noFill/>
                    </a:lnR>
                    <a:lnT>
                      <a:noFill/>
                    </a:lnT>
                    <a:lnB>
                      <a:noFill/>
                    </a:lnB>
                    <a:noFill/>
                  </a:tcPr>
                </a:tc>
                <a:extLst>
                  <a:ext uri="{0D108BD9-81ED-4DB2-BD59-A6C34878D82A}">
                    <a16:rowId xmlns:a16="http://schemas.microsoft.com/office/drawing/2014/main" val="1592528762"/>
                  </a:ext>
                </a:extLst>
              </a:tr>
            </a:tbl>
          </a:graphicData>
        </a:graphic>
      </p:graphicFrame>
      <p:sp>
        <p:nvSpPr>
          <p:cNvPr id="5" name="Rectangle 1">
            <a:extLst>
              <a:ext uri="{FF2B5EF4-FFF2-40B4-BE49-F238E27FC236}">
                <a16:creationId xmlns:a16="http://schemas.microsoft.com/office/drawing/2014/main" id="{A3E84073-5A17-2537-1B18-DC88E0270500}"/>
              </a:ext>
            </a:extLst>
          </p:cNvPr>
          <p:cNvSpPr>
            <a:spLocks noChangeArrowheads="1"/>
          </p:cNvSpPr>
          <p:nvPr/>
        </p:nvSpPr>
        <p:spPr bwMode="auto">
          <a:xfrm>
            <a:off x="1374775" y="182562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6" name="Graphic 21">
            <a:extLst>
              <a:ext uri="{FF2B5EF4-FFF2-40B4-BE49-F238E27FC236}">
                <a16:creationId xmlns:a16="http://schemas.microsoft.com/office/drawing/2014/main" id="{E754007F-8D20-B57F-5DA0-E14D403C25D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378290" y="1"/>
            <a:ext cx="1813710" cy="846878"/>
          </a:xfrm>
          <a:prstGeom prst="rect">
            <a:avLst/>
          </a:prstGeom>
        </p:spPr>
      </p:pic>
    </p:spTree>
    <p:extLst>
      <p:ext uri="{BB962C8B-B14F-4D97-AF65-F5344CB8AC3E}">
        <p14:creationId xmlns:p14="http://schemas.microsoft.com/office/powerpoint/2010/main" val="3386286999"/>
      </p:ext>
    </p:extLst>
  </p:cSld>
  <p:clrMapOvr>
    <a:masterClrMapping/>
  </p:clrMapOvr>
  <mc:AlternateContent xmlns:mc="http://schemas.openxmlformats.org/markup-compatibility/2006">
    <mc:Choice xmlns:p14="http://schemas.microsoft.com/office/powerpoint/2010/main" Requires="p14">
      <p:transition spd="slow" p14:dur="2000" advTm="17755"/>
    </mc:Choice>
    <mc:Fallback>
      <p:transition spd="slow" advTm="17755"/>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0" y="-1"/>
            <a:ext cx="12192000" cy="68580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graphicFrame>
        <p:nvGraphicFramePr>
          <p:cNvPr id="2" name="Table 1">
            <a:extLst>
              <a:ext uri="{FF2B5EF4-FFF2-40B4-BE49-F238E27FC236}">
                <a16:creationId xmlns:a16="http://schemas.microsoft.com/office/drawing/2014/main" id="{03AF15D5-4EB3-3967-7994-752F275B5781}"/>
              </a:ext>
            </a:extLst>
          </p:cNvPr>
          <p:cNvGraphicFramePr>
            <a:graphicFrameLocks noGrp="1"/>
          </p:cNvGraphicFramePr>
          <p:nvPr>
            <p:extLst>
              <p:ext uri="{D42A27DB-BD31-4B8C-83A1-F6EECF244321}">
                <p14:modId xmlns:p14="http://schemas.microsoft.com/office/powerpoint/2010/main" val="2106031088"/>
              </p:ext>
            </p:extLst>
          </p:nvPr>
        </p:nvGraphicFramePr>
        <p:xfrm>
          <a:off x="914399" y="1074738"/>
          <a:ext cx="11171584" cy="6420995"/>
        </p:xfrm>
        <a:graphic>
          <a:graphicData uri="http://schemas.openxmlformats.org/drawingml/2006/table">
            <a:tbl>
              <a:tblPr/>
              <a:tblGrid>
                <a:gridCol w="5585792">
                  <a:extLst>
                    <a:ext uri="{9D8B030D-6E8A-4147-A177-3AD203B41FA5}">
                      <a16:colId xmlns:a16="http://schemas.microsoft.com/office/drawing/2014/main" val="23019987"/>
                    </a:ext>
                  </a:extLst>
                </a:gridCol>
                <a:gridCol w="5585792">
                  <a:extLst>
                    <a:ext uri="{9D8B030D-6E8A-4147-A177-3AD203B41FA5}">
                      <a16:colId xmlns:a16="http://schemas.microsoft.com/office/drawing/2014/main" val="889393457"/>
                    </a:ext>
                  </a:extLst>
                </a:gridCol>
              </a:tblGrid>
              <a:tr h="399270">
                <a:tc>
                  <a:txBody>
                    <a:bodyPr/>
                    <a:lstStyle/>
                    <a:p>
                      <a:pPr algn="ctr"/>
                      <a:r>
                        <a:rPr lang="en-US" sz="2200" b="1" dirty="0"/>
                        <a:t>3. Design Phase</a:t>
                      </a:r>
                      <a:endParaRPr lang="en-US" sz="2200" dirty="0"/>
                    </a:p>
                  </a:txBody>
                  <a:tcPr marL="63990" marR="63990" marT="31995" marB="31995" anchor="ctr">
                    <a:lnL>
                      <a:noFill/>
                    </a:lnL>
                    <a:lnR>
                      <a:noFill/>
                    </a:lnR>
                    <a:lnT>
                      <a:noFill/>
                    </a:lnT>
                    <a:lnB>
                      <a:noFill/>
                    </a:lnB>
                    <a:noFill/>
                  </a:tcPr>
                </a:tc>
                <a:tc>
                  <a:txBody>
                    <a:bodyPr/>
                    <a:lstStyle/>
                    <a:p>
                      <a:pPr algn="ctr"/>
                      <a:r>
                        <a:rPr lang="ar-EG" sz="2200" b="1" dirty="0">
                          <a:solidFill>
                            <a:schemeClr val="tx2"/>
                          </a:solidFill>
                        </a:rPr>
                        <a:t>3. مرحلة التصميم</a:t>
                      </a:r>
                      <a:endParaRPr lang="ar-EG" sz="2200" dirty="0">
                        <a:solidFill>
                          <a:schemeClr val="tx2"/>
                        </a:solidFill>
                      </a:endParaRPr>
                    </a:p>
                  </a:txBody>
                  <a:tcPr marL="63990" marR="63990" marT="31995" marB="31995" anchor="ctr">
                    <a:lnL>
                      <a:noFill/>
                    </a:lnL>
                    <a:lnR>
                      <a:noFill/>
                    </a:lnR>
                    <a:lnT>
                      <a:noFill/>
                    </a:lnT>
                    <a:lnB>
                      <a:noFill/>
                    </a:lnB>
                    <a:noFill/>
                  </a:tcPr>
                </a:tc>
                <a:extLst>
                  <a:ext uri="{0D108BD9-81ED-4DB2-BD59-A6C34878D82A}">
                    <a16:rowId xmlns:a16="http://schemas.microsoft.com/office/drawing/2014/main" val="2834026484"/>
                  </a:ext>
                </a:extLst>
              </a:tr>
              <a:tr h="3081509">
                <a:tc>
                  <a:txBody>
                    <a:bodyPr/>
                    <a:lstStyle/>
                    <a:p>
                      <a:r>
                        <a:rPr lang="en-US" sz="2200" dirty="0"/>
                        <a:t>The list of requirements that is developed in the definition phase can be used to make design choices. In the design phase, one or more designs are developed, with which the project result can apparently be achieved. The project supervisors use these designs to choose the definitive design that will be produced in the project. Once the design has been chosen, it cannot be changed in a later stage of the project.</a:t>
                      </a:r>
                    </a:p>
                  </a:txBody>
                  <a:tcPr marL="63990" marR="63990" marT="31995" marB="31995" anchor="ctr">
                    <a:lnL>
                      <a:noFill/>
                    </a:lnL>
                    <a:lnR>
                      <a:noFill/>
                    </a:lnR>
                    <a:lnT>
                      <a:noFill/>
                    </a:lnT>
                    <a:lnB>
                      <a:noFill/>
                    </a:lnB>
                    <a:noFill/>
                  </a:tcPr>
                </a:tc>
                <a:tc>
                  <a:txBody>
                    <a:bodyPr/>
                    <a:lstStyle/>
                    <a:p>
                      <a:pPr algn="r"/>
                      <a:r>
                        <a:rPr lang="ar-EG" sz="2200" dirty="0">
                          <a:solidFill>
                            <a:schemeClr val="tx2"/>
                          </a:solidFill>
                        </a:rPr>
                        <a:t>يمكن استخدام قائمة المتطلبات التي تم تطويرها في مرحلة التعريف لاتخاذ خيارات التصميم. في مرحلة التصميم، يتم تطوير تصميم واحد أو أكثر يمكن من خلاله تحقيق نتيجة المشروع. يستخدم مشرفو المشروع هذه التصميمات لاختيار التصميم النهائي الذي سيتم إنتاجه في المشروع. بمجرد اختيار التصميم، لا يمكن تغييره في مرحلة لاحقة من المشروع.</a:t>
                      </a:r>
                    </a:p>
                  </a:txBody>
                  <a:tcPr marL="63990" marR="63990" marT="31995" marB="31995" anchor="ctr">
                    <a:lnL>
                      <a:noFill/>
                    </a:lnL>
                    <a:lnR>
                      <a:noFill/>
                    </a:lnR>
                    <a:lnT>
                      <a:noFill/>
                    </a:lnT>
                    <a:lnB>
                      <a:noFill/>
                    </a:lnB>
                    <a:noFill/>
                  </a:tcPr>
                </a:tc>
                <a:extLst>
                  <a:ext uri="{0D108BD9-81ED-4DB2-BD59-A6C34878D82A}">
                    <a16:rowId xmlns:a16="http://schemas.microsoft.com/office/drawing/2014/main" val="2495449606"/>
                  </a:ext>
                </a:extLst>
              </a:tr>
              <a:tr h="399270">
                <a:tc>
                  <a:txBody>
                    <a:bodyPr/>
                    <a:lstStyle/>
                    <a:p>
                      <a:pPr algn="ctr"/>
                      <a:endParaRPr lang="en-US" sz="2200" dirty="0"/>
                    </a:p>
                  </a:txBody>
                  <a:tcPr marL="63990" marR="63990" marT="31995" marB="31995" anchor="ctr">
                    <a:lnL>
                      <a:noFill/>
                    </a:lnL>
                    <a:lnR>
                      <a:noFill/>
                    </a:lnR>
                    <a:lnT>
                      <a:noFill/>
                    </a:lnT>
                    <a:lnB>
                      <a:noFill/>
                    </a:lnB>
                    <a:noFill/>
                  </a:tcPr>
                </a:tc>
                <a:tc>
                  <a:txBody>
                    <a:bodyPr/>
                    <a:lstStyle/>
                    <a:p>
                      <a:pPr algn="ctr"/>
                      <a:endParaRPr lang="ar-EG" sz="2200" dirty="0">
                        <a:solidFill>
                          <a:schemeClr val="tx2"/>
                        </a:solidFill>
                      </a:endParaRPr>
                    </a:p>
                  </a:txBody>
                  <a:tcPr marL="63990" marR="63990" marT="31995" marB="31995" anchor="ctr">
                    <a:lnL>
                      <a:noFill/>
                    </a:lnL>
                    <a:lnR>
                      <a:noFill/>
                    </a:lnR>
                    <a:lnT>
                      <a:noFill/>
                    </a:lnT>
                    <a:lnB>
                      <a:noFill/>
                    </a:lnB>
                    <a:noFill/>
                  </a:tcPr>
                </a:tc>
                <a:extLst>
                  <a:ext uri="{0D108BD9-81ED-4DB2-BD59-A6C34878D82A}">
                    <a16:rowId xmlns:a16="http://schemas.microsoft.com/office/drawing/2014/main" val="3198735240"/>
                  </a:ext>
                </a:extLst>
              </a:tr>
              <a:tr h="2205665">
                <a:tc>
                  <a:txBody>
                    <a:bodyPr/>
                    <a:lstStyle/>
                    <a:p>
                      <a:endParaRPr lang="en-US" sz="2200" dirty="0"/>
                    </a:p>
                  </a:txBody>
                  <a:tcPr marL="63990" marR="63990" marT="31995" marB="31995" anchor="ctr">
                    <a:lnL>
                      <a:noFill/>
                    </a:lnL>
                    <a:lnR>
                      <a:noFill/>
                    </a:lnR>
                    <a:lnT>
                      <a:noFill/>
                    </a:lnT>
                    <a:lnB>
                      <a:noFill/>
                    </a:lnB>
                    <a:noFill/>
                  </a:tcPr>
                </a:tc>
                <a:tc>
                  <a:txBody>
                    <a:bodyPr/>
                    <a:lstStyle/>
                    <a:p>
                      <a:pPr algn="r"/>
                      <a:endParaRPr lang="ar-EG" sz="2200" dirty="0">
                        <a:solidFill>
                          <a:schemeClr val="tx2"/>
                        </a:solidFill>
                      </a:endParaRPr>
                    </a:p>
                  </a:txBody>
                  <a:tcPr marL="63990" marR="63990" marT="31995" marB="31995" anchor="ctr">
                    <a:lnL>
                      <a:noFill/>
                    </a:lnL>
                    <a:lnR>
                      <a:noFill/>
                    </a:lnR>
                    <a:lnT>
                      <a:noFill/>
                    </a:lnT>
                    <a:lnB>
                      <a:noFill/>
                    </a:lnB>
                    <a:noFill/>
                  </a:tcPr>
                </a:tc>
                <a:extLst>
                  <a:ext uri="{0D108BD9-81ED-4DB2-BD59-A6C34878D82A}">
                    <a16:rowId xmlns:a16="http://schemas.microsoft.com/office/drawing/2014/main" val="1619077570"/>
                  </a:ext>
                </a:extLst>
              </a:tr>
            </a:tbl>
          </a:graphicData>
        </a:graphic>
      </p:graphicFrame>
      <p:sp>
        <p:nvSpPr>
          <p:cNvPr id="4" name="Rectangle 1">
            <a:extLst>
              <a:ext uri="{FF2B5EF4-FFF2-40B4-BE49-F238E27FC236}">
                <a16:creationId xmlns:a16="http://schemas.microsoft.com/office/drawing/2014/main" id="{A2DA24DC-F96D-66BA-0D73-8A5E50EB7205}"/>
              </a:ext>
            </a:extLst>
          </p:cNvPr>
          <p:cNvSpPr>
            <a:spLocks noChangeArrowheads="1"/>
          </p:cNvSpPr>
          <p:nvPr/>
        </p:nvSpPr>
        <p:spPr bwMode="auto">
          <a:xfrm>
            <a:off x="2416175" y="17605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5" name="Graphic 21">
            <a:extLst>
              <a:ext uri="{FF2B5EF4-FFF2-40B4-BE49-F238E27FC236}">
                <a16:creationId xmlns:a16="http://schemas.microsoft.com/office/drawing/2014/main" id="{94FAC139-792F-4D2C-C3E1-473EE65FF43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378290" y="1"/>
            <a:ext cx="1813710" cy="846878"/>
          </a:xfrm>
          <a:prstGeom prst="rect">
            <a:avLst/>
          </a:prstGeom>
        </p:spPr>
      </p:pic>
    </p:spTree>
    <p:extLst>
      <p:ext uri="{BB962C8B-B14F-4D97-AF65-F5344CB8AC3E}">
        <p14:creationId xmlns:p14="http://schemas.microsoft.com/office/powerpoint/2010/main" val="249703273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 y="0"/>
            <a:ext cx="12192000" cy="68580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graphicFrame>
        <p:nvGraphicFramePr>
          <p:cNvPr id="2" name="Table 1">
            <a:extLst>
              <a:ext uri="{FF2B5EF4-FFF2-40B4-BE49-F238E27FC236}">
                <a16:creationId xmlns:a16="http://schemas.microsoft.com/office/drawing/2014/main" id="{03AF15D5-4EB3-3967-7994-752F275B5781}"/>
              </a:ext>
            </a:extLst>
          </p:cNvPr>
          <p:cNvGraphicFramePr>
            <a:graphicFrameLocks noGrp="1"/>
          </p:cNvGraphicFramePr>
          <p:nvPr>
            <p:extLst>
              <p:ext uri="{D42A27DB-BD31-4B8C-83A1-F6EECF244321}">
                <p14:modId xmlns:p14="http://schemas.microsoft.com/office/powerpoint/2010/main" val="242611398"/>
              </p:ext>
            </p:extLst>
          </p:nvPr>
        </p:nvGraphicFramePr>
        <p:xfrm>
          <a:off x="1003852" y="1512574"/>
          <a:ext cx="10724322" cy="3816060"/>
        </p:xfrm>
        <a:graphic>
          <a:graphicData uri="http://schemas.openxmlformats.org/drawingml/2006/table">
            <a:tbl>
              <a:tblPr/>
              <a:tblGrid>
                <a:gridCol w="5362161">
                  <a:extLst>
                    <a:ext uri="{9D8B030D-6E8A-4147-A177-3AD203B41FA5}">
                      <a16:colId xmlns:a16="http://schemas.microsoft.com/office/drawing/2014/main" val="23019987"/>
                    </a:ext>
                  </a:extLst>
                </a:gridCol>
                <a:gridCol w="5362161">
                  <a:extLst>
                    <a:ext uri="{9D8B030D-6E8A-4147-A177-3AD203B41FA5}">
                      <a16:colId xmlns:a16="http://schemas.microsoft.com/office/drawing/2014/main" val="889393457"/>
                    </a:ext>
                  </a:extLst>
                </a:gridCol>
              </a:tblGrid>
              <a:tr h="347426">
                <a:tc>
                  <a:txBody>
                    <a:bodyPr/>
                    <a:lstStyle/>
                    <a:p>
                      <a:pPr algn="ctr"/>
                      <a:r>
                        <a:rPr lang="en-US" sz="2200" b="1" dirty="0"/>
                        <a:t>4. Development Phase</a:t>
                      </a:r>
                      <a:endParaRPr lang="en-US" sz="2200" dirty="0"/>
                    </a:p>
                  </a:txBody>
                  <a:tcPr marL="63990" marR="63990" marT="31995" marB="31995" anchor="ctr">
                    <a:lnL>
                      <a:noFill/>
                    </a:lnL>
                    <a:lnR>
                      <a:noFill/>
                    </a:lnR>
                    <a:lnT>
                      <a:noFill/>
                    </a:lnT>
                    <a:lnB>
                      <a:noFill/>
                    </a:lnB>
                    <a:noFill/>
                  </a:tcPr>
                </a:tc>
                <a:tc>
                  <a:txBody>
                    <a:bodyPr/>
                    <a:lstStyle/>
                    <a:p>
                      <a:pPr algn="ctr"/>
                      <a:r>
                        <a:rPr lang="ar-EG" sz="2200" b="1" dirty="0">
                          <a:solidFill>
                            <a:schemeClr val="tx2"/>
                          </a:solidFill>
                        </a:rPr>
                        <a:t>4. مرحلة التطوير</a:t>
                      </a:r>
                      <a:endParaRPr lang="ar-EG" sz="2200" dirty="0">
                        <a:solidFill>
                          <a:schemeClr val="tx2"/>
                        </a:solidFill>
                      </a:endParaRPr>
                    </a:p>
                  </a:txBody>
                  <a:tcPr marL="63990" marR="63990" marT="31995" marB="31995" anchor="ctr">
                    <a:lnL>
                      <a:noFill/>
                    </a:lnL>
                    <a:lnR>
                      <a:noFill/>
                    </a:lnR>
                    <a:lnT>
                      <a:noFill/>
                    </a:lnT>
                    <a:lnB>
                      <a:noFill/>
                    </a:lnB>
                    <a:noFill/>
                  </a:tcPr>
                </a:tc>
                <a:extLst>
                  <a:ext uri="{0D108BD9-81ED-4DB2-BD59-A6C34878D82A}">
                    <a16:rowId xmlns:a16="http://schemas.microsoft.com/office/drawing/2014/main" val="3198735240"/>
                  </a:ext>
                </a:extLst>
              </a:tr>
              <a:tr h="2644568">
                <a:tc>
                  <a:txBody>
                    <a:bodyPr/>
                    <a:lstStyle/>
                    <a:p>
                      <a:r>
                        <a:rPr lang="en-US" sz="2200" dirty="0"/>
                        <a:t>During the development phase, everything that will be needed to implement the project is arranged. Potential suppliers or subcontractors are brought in, a schedule is made, materials and tools are ordered, and instructions are given to the personnel and so forth. The development phase is complete when implementation is ready to start. All matters must be clear for the parties that will carry out the implementation.</a:t>
                      </a:r>
                    </a:p>
                  </a:txBody>
                  <a:tcPr marL="63990" marR="63990" marT="31995" marB="31995" anchor="ctr">
                    <a:lnL>
                      <a:noFill/>
                    </a:lnL>
                    <a:lnR>
                      <a:noFill/>
                    </a:lnR>
                    <a:lnT>
                      <a:noFill/>
                    </a:lnT>
                    <a:lnB>
                      <a:noFill/>
                    </a:lnB>
                    <a:noFill/>
                  </a:tcPr>
                </a:tc>
                <a:tc>
                  <a:txBody>
                    <a:bodyPr/>
                    <a:lstStyle/>
                    <a:p>
                      <a:pPr algn="r"/>
                      <a:r>
                        <a:rPr lang="ar-EG" sz="2200" dirty="0">
                          <a:solidFill>
                            <a:schemeClr val="tx2"/>
                          </a:solidFill>
                        </a:rPr>
                        <a:t>خلال مرحلة التطوير، يتم ترتيب كل ما سيكون مطلوبًا لتنفيذ المشروع. يتم إدخال الموردين المحتملين أو المقاولين من الباطن، ويتم إعداد جدول زمني، ويتم طلب المواد والأدوات، وتُعطى التعليمات للموظفين، وما إلى ذلك. تكتمل مرحلة التطوير عندما تكون جاهزة للبدء في التنفيذ. يجب أن تكون جميع الأمور واضحة للأطراف التي ستقوم بتنفيذ المشروع.</a:t>
                      </a:r>
                    </a:p>
                  </a:txBody>
                  <a:tcPr marL="63990" marR="63990" marT="31995" marB="31995" anchor="ctr">
                    <a:lnL>
                      <a:noFill/>
                    </a:lnL>
                    <a:lnR>
                      <a:noFill/>
                    </a:lnR>
                    <a:lnT>
                      <a:noFill/>
                    </a:lnT>
                    <a:lnB>
                      <a:noFill/>
                    </a:lnB>
                    <a:noFill/>
                  </a:tcPr>
                </a:tc>
                <a:extLst>
                  <a:ext uri="{0D108BD9-81ED-4DB2-BD59-A6C34878D82A}">
                    <a16:rowId xmlns:a16="http://schemas.microsoft.com/office/drawing/2014/main" val="1619077570"/>
                  </a:ext>
                </a:extLst>
              </a:tr>
            </a:tbl>
          </a:graphicData>
        </a:graphic>
      </p:graphicFrame>
      <p:sp>
        <p:nvSpPr>
          <p:cNvPr id="4" name="Rectangle 1">
            <a:extLst>
              <a:ext uri="{FF2B5EF4-FFF2-40B4-BE49-F238E27FC236}">
                <a16:creationId xmlns:a16="http://schemas.microsoft.com/office/drawing/2014/main" id="{A2DA24DC-F96D-66BA-0D73-8A5E50EB7205}"/>
              </a:ext>
            </a:extLst>
          </p:cNvPr>
          <p:cNvSpPr>
            <a:spLocks noChangeArrowheads="1"/>
          </p:cNvSpPr>
          <p:nvPr/>
        </p:nvSpPr>
        <p:spPr bwMode="auto">
          <a:xfrm>
            <a:off x="2416175" y="17605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5" name="Graphic 21">
            <a:extLst>
              <a:ext uri="{FF2B5EF4-FFF2-40B4-BE49-F238E27FC236}">
                <a16:creationId xmlns:a16="http://schemas.microsoft.com/office/drawing/2014/main" id="{94FAC139-792F-4D2C-C3E1-473EE65FF43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378290" y="1"/>
            <a:ext cx="1813710" cy="846878"/>
          </a:xfrm>
          <a:prstGeom prst="rect">
            <a:avLst/>
          </a:prstGeom>
        </p:spPr>
      </p:pic>
    </p:spTree>
    <p:extLst>
      <p:ext uri="{BB962C8B-B14F-4D97-AF65-F5344CB8AC3E}">
        <p14:creationId xmlns:p14="http://schemas.microsoft.com/office/powerpoint/2010/main" val="302381159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 y="0"/>
            <a:ext cx="12192000" cy="68580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4" name="Rectangle 1">
            <a:extLst>
              <a:ext uri="{FF2B5EF4-FFF2-40B4-BE49-F238E27FC236}">
                <a16:creationId xmlns:a16="http://schemas.microsoft.com/office/drawing/2014/main" id="{A2DA24DC-F96D-66BA-0D73-8A5E50EB7205}"/>
              </a:ext>
            </a:extLst>
          </p:cNvPr>
          <p:cNvSpPr>
            <a:spLocks noChangeArrowheads="1"/>
          </p:cNvSpPr>
          <p:nvPr/>
        </p:nvSpPr>
        <p:spPr bwMode="auto">
          <a:xfrm>
            <a:off x="2416175" y="17605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5" name="Graphic 21">
            <a:extLst>
              <a:ext uri="{FF2B5EF4-FFF2-40B4-BE49-F238E27FC236}">
                <a16:creationId xmlns:a16="http://schemas.microsoft.com/office/drawing/2014/main" id="{94FAC139-792F-4D2C-C3E1-473EE65FF43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378290" y="1"/>
            <a:ext cx="1813710" cy="846878"/>
          </a:xfrm>
          <a:prstGeom prst="rect">
            <a:avLst/>
          </a:prstGeom>
        </p:spPr>
      </p:pic>
      <p:graphicFrame>
        <p:nvGraphicFramePr>
          <p:cNvPr id="3" name="Table 2">
            <a:extLst>
              <a:ext uri="{FF2B5EF4-FFF2-40B4-BE49-F238E27FC236}">
                <a16:creationId xmlns:a16="http://schemas.microsoft.com/office/drawing/2014/main" id="{0E64035B-DD7B-7113-D09E-E2DDA5B3EEE4}"/>
              </a:ext>
            </a:extLst>
          </p:cNvPr>
          <p:cNvGraphicFramePr>
            <a:graphicFrameLocks noGrp="1"/>
          </p:cNvGraphicFramePr>
          <p:nvPr>
            <p:extLst>
              <p:ext uri="{D42A27DB-BD31-4B8C-83A1-F6EECF244321}">
                <p14:modId xmlns:p14="http://schemas.microsoft.com/office/powerpoint/2010/main" val="4063898857"/>
              </p:ext>
            </p:extLst>
          </p:nvPr>
        </p:nvGraphicFramePr>
        <p:xfrm>
          <a:off x="1162878" y="1003853"/>
          <a:ext cx="10880034" cy="3821968"/>
        </p:xfrm>
        <a:graphic>
          <a:graphicData uri="http://schemas.openxmlformats.org/drawingml/2006/table">
            <a:tbl>
              <a:tblPr/>
              <a:tblGrid>
                <a:gridCol w="5440017">
                  <a:extLst>
                    <a:ext uri="{9D8B030D-6E8A-4147-A177-3AD203B41FA5}">
                      <a16:colId xmlns:a16="http://schemas.microsoft.com/office/drawing/2014/main" val="3203152317"/>
                    </a:ext>
                  </a:extLst>
                </a:gridCol>
                <a:gridCol w="5440017">
                  <a:extLst>
                    <a:ext uri="{9D8B030D-6E8A-4147-A177-3AD203B41FA5}">
                      <a16:colId xmlns:a16="http://schemas.microsoft.com/office/drawing/2014/main" val="679653236"/>
                    </a:ext>
                  </a:extLst>
                </a:gridCol>
              </a:tblGrid>
              <a:tr h="292333">
                <a:tc>
                  <a:txBody>
                    <a:bodyPr/>
                    <a:lstStyle/>
                    <a:p>
                      <a:r>
                        <a:rPr lang="en-US" sz="2200" b="1" dirty="0"/>
                        <a:t>5. Implementation Phase</a:t>
                      </a:r>
                      <a:endParaRPr lang="en-US" sz="2200" dirty="0"/>
                    </a:p>
                  </a:txBody>
                  <a:tcPr marL="66944" marR="66944" marT="33472" marB="33472" anchor="ctr">
                    <a:lnL>
                      <a:noFill/>
                    </a:lnL>
                    <a:lnR>
                      <a:noFill/>
                    </a:lnR>
                    <a:lnT>
                      <a:noFill/>
                    </a:lnT>
                    <a:lnB>
                      <a:noFill/>
                    </a:lnB>
                    <a:noFill/>
                  </a:tcPr>
                </a:tc>
                <a:tc>
                  <a:txBody>
                    <a:bodyPr/>
                    <a:lstStyle/>
                    <a:p>
                      <a:pPr algn="r"/>
                      <a:r>
                        <a:rPr lang="ar-EG" sz="2200" b="1" dirty="0">
                          <a:solidFill>
                            <a:schemeClr val="tx2"/>
                          </a:solidFill>
                        </a:rPr>
                        <a:t>5. مرحلة التنفيذ</a:t>
                      </a:r>
                      <a:endParaRPr lang="ar-EG" sz="2200" dirty="0">
                        <a:solidFill>
                          <a:schemeClr val="tx2"/>
                        </a:solidFill>
                      </a:endParaRPr>
                    </a:p>
                  </a:txBody>
                  <a:tcPr marL="66944" marR="66944" marT="33472" marB="33472" anchor="ctr">
                    <a:lnL>
                      <a:noFill/>
                    </a:lnL>
                    <a:lnR>
                      <a:noFill/>
                    </a:lnR>
                    <a:lnT>
                      <a:noFill/>
                    </a:lnT>
                    <a:lnB>
                      <a:noFill/>
                    </a:lnB>
                    <a:noFill/>
                  </a:tcPr>
                </a:tc>
                <a:extLst>
                  <a:ext uri="{0D108BD9-81ED-4DB2-BD59-A6C34878D82A}">
                    <a16:rowId xmlns:a16="http://schemas.microsoft.com/office/drawing/2014/main" val="3246816855"/>
                  </a:ext>
                </a:extLst>
              </a:tr>
              <a:tr h="1827080">
                <a:tc>
                  <a:txBody>
                    <a:bodyPr/>
                    <a:lstStyle/>
                    <a:p>
                      <a:r>
                        <a:rPr lang="en-US" sz="2200"/>
                        <a:t>The project takes shape during the implementation phase. This phase involves the construction of the actual project result. Programmers are occupied with encoding, designers are involved in developing graphic material, contractors are building, and the actual reorganization takes place. It is during this phase the project becomes visible to outsiders. The implementation phase is the doing phase.</a:t>
                      </a:r>
                    </a:p>
                  </a:txBody>
                  <a:tcPr marL="66944" marR="66944" marT="33472" marB="33472" anchor="ctr">
                    <a:lnL>
                      <a:noFill/>
                    </a:lnL>
                    <a:lnR>
                      <a:noFill/>
                    </a:lnR>
                    <a:lnT>
                      <a:noFill/>
                    </a:lnT>
                    <a:lnB>
                      <a:noFill/>
                    </a:lnB>
                    <a:noFill/>
                  </a:tcPr>
                </a:tc>
                <a:tc>
                  <a:txBody>
                    <a:bodyPr/>
                    <a:lstStyle/>
                    <a:p>
                      <a:pPr algn="r"/>
                      <a:r>
                        <a:rPr lang="ar-EG" sz="2200" dirty="0">
                          <a:solidFill>
                            <a:schemeClr val="tx2"/>
                          </a:solidFill>
                        </a:rPr>
                        <a:t>يتشكل المشروع خلال مرحلة التنفيذ. تتضمن هذه المرحلة بناء النتيجة الفعلية للمشروع. يعمل المبرمجون على الترميز، ويشارك المصممون في تطوير المواد الرسومية، ويقوم المقاولون بالبناء، وتحدث إعادة التنظيم الفعلية. خلال هذه المرحلة يصبح المشروع مرئيًا للآخرين. مرحلة التنفيذ هي مرحلة الإنجاز.</a:t>
                      </a:r>
                    </a:p>
                  </a:txBody>
                  <a:tcPr marL="66944" marR="66944" marT="33472" marB="33472" anchor="ctr">
                    <a:lnL>
                      <a:noFill/>
                    </a:lnL>
                    <a:lnR>
                      <a:noFill/>
                    </a:lnR>
                    <a:lnT>
                      <a:noFill/>
                    </a:lnT>
                    <a:lnB>
                      <a:noFill/>
                    </a:lnB>
                    <a:noFill/>
                  </a:tcPr>
                </a:tc>
                <a:extLst>
                  <a:ext uri="{0D108BD9-81ED-4DB2-BD59-A6C34878D82A}">
                    <a16:rowId xmlns:a16="http://schemas.microsoft.com/office/drawing/2014/main" val="3695667825"/>
                  </a:ext>
                </a:extLst>
              </a:tr>
            </a:tbl>
          </a:graphicData>
        </a:graphic>
      </p:graphicFrame>
      <p:sp>
        <p:nvSpPr>
          <p:cNvPr id="6" name="Rectangle 1">
            <a:extLst>
              <a:ext uri="{FF2B5EF4-FFF2-40B4-BE49-F238E27FC236}">
                <a16:creationId xmlns:a16="http://schemas.microsoft.com/office/drawing/2014/main" id="{1DE5FAEF-AF64-F04D-9C2D-2B2FC43E960E}"/>
              </a:ext>
            </a:extLst>
          </p:cNvPr>
          <p:cNvSpPr>
            <a:spLocks noChangeArrowheads="1"/>
          </p:cNvSpPr>
          <p:nvPr/>
        </p:nvSpPr>
        <p:spPr bwMode="auto">
          <a:xfrm>
            <a:off x="2246313" y="182562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117666407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 y="0"/>
            <a:ext cx="12192000" cy="68580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4" name="Rectangle 1">
            <a:extLst>
              <a:ext uri="{FF2B5EF4-FFF2-40B4-BE49-F238E27FC236}">
                <a16:creationId xmlns:a16="http://schemas.microsoft.com/office/drawing/2014/main" id="{A2DA24DC-F96D-66BA-0D73-8A5E50EB7205}"/>
              </a:ext>
            </a:extLst>
          </p:cNvPr>
          <p:cNvSpPr>
            <a:spLocks noChangeArrowheads="1"/>
          </p:cNvSpPr>
          <p:nvPr/>
        </p:nvSpPr>
        <p:spPr bwMode="auto">
          <a:xfrm>
            <a:off x="2416175" y="17605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5" name="Graphic 21">
            <a:extLst>
              <a:ext uri="{FF2B5EF4-FFF2-40B4-BE49-F238E27FC236}">
                <a16:creationId xmlns:a16="http://schemas.microsoft.com/office/drawing/2014/main" id="{94FAC139-792F-4D2C-C3E1-473EE65FF43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378290" y="1"/>
            <a:ext cx="1813710" cy="846878"/>
          </a:xfrm>
          <a:prstGeom prst="rect">
            <a:avLst/>
          </a:prstGeom>
        </p:spPr>
      </p:pic>
      <p:graphicFrame>
        <p:nvGraphicFramePr>
          <p:cNvPr id="3" name="Table 2">
            <a:extLst>
              <a:ext uri="{FF2B5EF4-FFF2-40B4-BE49-F238E27FC236}">
                <a16:creationId xmlns:a16="http://schemas.microsoft.com/office/drawing/2014/main" id="{0E64035B-DD7B-7113-D09E-E2DDA5B3EEE4}"/>
              </a:ext>
            </a:extLst>
          </p:cNvPr>
          <p:cNvGraphicFramePr>
            <a:graphicFrameLocks noGrp="1"/>
          </p:cNvGraphicFramePr>
          <p:nvPr>
            <p:extLst>
              <p:ext uri="{D42A27DB-BD31-4B8C-83A1-F6EECF244321}">
                <p14:modId xmlns:p14="http://schemas.microsoft.com/office/powerpoint/2010/main" val="1493865788"/>
              </p:ext>
            </p:extLst>
          </p:nvPr>
        </p:nvGraphicFramePr>
        <p:xfrm>
          <a:off x="1162878" y="1003853"/>
          <a:ext cx="10880034" cy="3821968"/>
        </p:xfrm>
        <a:graphic>
          <a:graphicData uri="http://schemas.openxmlformats.org/drawingml/2006/table">
            <a:tbl>
              <a:tblPr/>
              <a:tblGrid>
                <a:gridCol w="5440017">
                  <a:extLst>
                    <a:ext uri="{9D8B030D-6E8A-4147-A177-3AD203B41FA5}">
                      <a16:colId xmlns:a16="http://schemas.microsoft.com/office/drawing/2014/main" val="3203152317"/>
                    </a:ext>
                  </a:extLst>
                </a:gridCol>
                <a:gridCol w="5440017">
                  <a:extLst>
                    <a:ext uri="{9D8B030D-6E8A-4147-A177-3AD203B41FA5}">
                      <a16:colId xmlns:a16="http://schemas.microsoft.com/office/drawing/2014/main" val="679653236"/>
                    </a:ext>
                  </a:extLst>
                </a:gridCol>
              </a:tblGrid>
              <a:tr h="292333">
                <a:tc>
                  <a:txBody>
                    <a:bodyPr/>
                    <a:lstStyle/>
                    <a:p>
                      <a:r>
                        <a:rPr lang="en-US" sz="2200" b="1" dirty="0"/>
                        <a:t>6. Follow-up Phase</a:t>
                      </a:r>
                      <a:endParaRPr lang="en-US" sz="2200" dirty="0"/>
                    </a:p>
                  </a:txBody>
                  <a:tcPr marL="66944" marR="66944" marT="33472" marB="33472" anchor="ctr">
                    <a:lnL>
                      <a:noFill/>
                    </a:lnL>
                    <a:lnR>
                      <a:noFill/>
                    </a:lnR>
                    <a:lnT>
                      <a:noFill/>
                    </a:lnT>
                    <a:lnB>
                      <a:noFill/>
                    </a:lnB>
                    <a:noFill/>
                  </a:tcPr>
                </a:tc>
                <a:tc>
                  <a:txBody>
                    <a:bodyPr/>
                    <a:lstStyle/>
                    <a:p>
                      <a:pPr algn="r"/>
                      <a:r>
                        <a:rPr lang="ar-EG" sz="2200" b="1" dirty="0">
                          <a:solidFill>
                            <a:schemeClr val="tx2"/>
                          </a:solidFill>
                        </a:rPr>
                        <a:t>6. مرحلة المتابعة</a:t>
                      </a:r>
                      <a:endParaRPr lang="ar-EG" sz="2200" dirty="0">
                        <a:solidFill>
                          <a:schemeClr val="tx2"/>
                        </a:solidFill>
                      </a:endParaRPr>
                    </a:p>
                  </a:txBody>
                  <a:tcPr marL="66944" marR="66944" marT="33472" marB="33472" anchor="ctr">
                    <a:lnL>
                      <a:noFill/>
                    </a:lnL>
                    <a:lnR>
                      <a:noFill/>
                    </a:lnR>
                    <a:lnT>
                      <a:noFill/>
                    </a:lnT>
                    <a:lnB>
                      <a:noFill/>
                    </a:lnB>
                    <a:noFill/>
                  </a:tcPr>
                </a:tc>
                <a:extLst>
                  <a:ext uri="{0D108BD9-81ED-4DB2-BD59-A6C34878D82A}">
                    <a16:rowId xmlns:a16="http://schemas.microsoft.com/office/drawing/2014/main" val="4119374872"/>
                  </a:ext>
                </a:extLst>
              </a:tr>
              <a:tr h="2046330">
                <a:tc>
                  <a:txBody>
                    <a:bodyPr/>
                    <a:lstStyle/>
                    <a:p>
                      <a:r>
                        <a:rPr lang="en-US" sz="2200" dirty="0"/>
                        <a:t>During this phase, everything is arranged that is necessary to bring the project to a successful completion. Examples of activities in the follow-up phase include writing handbooks, providing instruction and training for users, setting up a help desk, maintaining the result, evaluating the project report, holding a party to celebrate the result that has been achieved, transferring to the directors, and dismantling the project team.</a:t>
                      </a:r>
                    </a:p>
                  </a:txBody>
                  <a:tcPr marL="66944" marR="66944" marT="33472" marB="33472" anchor="ctr">
                    <a:lnL>
                      <a:noFill/>
                    </a:lnL>
                    <a:lnR>
                      <a:noFill/>
                    </a:lnR>
                    <a:lnT>
                      <a:noFill/>
                    </a:lnT>
                    <a:lnB>
                      <a:noFill/>
                    </a:lnB>
                    <a:noFill/>
                  </a:tcPr>
                </a:tc>
                <a:tc>
                  <a:txBody>
                    <a:bodyPr/>
                    <a:lstStyle/>
                    <a:p>
                      <a:pPr algn="r"/>
                      <a:r>
                        <a:rPr lang="ar-EG" sz="2200" dirty="0">
                          <a:solidFill>
                            <a:schemeClr val="tx2"/>
                          </a:solidFill>
                        </a:rPr>
                        <a:t>خلال هذه المرحلة، يتم ترتيب كل ما هو ضروري لإتمام المشروع بنجاح. تشمل أمثلة الأنشطة في مرحلة المتابعة كتابة الأدلة، وتقديم التعليمات والتدريب للمستخدمين، وإنشاء مكتب مساعدة، والحفاظ على النتيجة، وتقييم تقرير المشروع، وعقد حفل للاحتفال بالنتيجة التي تم تحقيقها، ونقل المسؤولية إلى المديرين، وتفكيك فريق المشروع.</a:t>
                      </a:r>
                    </a:p>
                  </a:txBody>
                  <a:tcPr marL="66944" marR="66944" marT="33472" marB="33472" anchor="ctr">
                    <a:lnL>
                      <a:noFill/>
                    </a:lnL>
                    <a:lnR>
                      <a:noFill/>
                    </a:lnR>
                    <a:lnT>
                      <a:noFill/>
                    </a:lnT>
                    <a:lnB>
                      <a:noFill/>
                    </a:lnB>
                    <a:noFill/>
                  </a:tcPr>
                </a:tc>
                <a:extLst>
                  <a:ext uri="{0D108BD9-81ED-4DB2-BD59-A6C34878D82A}">
                    <a16:rowId xmlns:a16="http://schemas.microsoft.com/office/drawing/2014/main" val="1536496504"/>
                  </a:ext>
                </a:extLst>
              </a:tr>
            </a:tbl>
          </a:graphicData>
        </a:graphic>
      </p:graphicFrame>
      <p:sp>
        <p:nvSpPr>
          <p:cNvPr id="6" name="Rectangle 1">
            <a:extLst>
              <a:ext uri="{FF2B5EF4-FFF2-40B4-BE49-F238E27FC236}">
                <a16:creationId xmlns:a16="http://schemas.microsoft.com/office/drawing/2014/main" id="{1DE5FAEF-AF64-F04D-9C2D-2B2FC43E960E}"/>
              </a:ext>
            </a:extLst>
          </p:cNvPr>
          <p:cNvSpPr>
            <a:spLocks noChangeArrowheads="1"/>
          </p:cNvSpPr>
          <p:nvPr/>
        </p:nvSpPr>
        <p:spPr bwMode="auto">
          <a:xfrm>
            <a:off x="2246313" y="182562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168503998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0" y="0"/>
            <a:ext cx="12192000" cy="68580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5" name="Picture 4">
            <a:extLst>
              <a:ext uri="{FF2B5EF4-FFF2-40B4-BE49-F238E27FC236}">
                <a16:creationId xmlns:a16="http://schemas.microsoft.com/office/drawing/2014/main" id="{ECFF4186-8304-E8E9-7668-ED07042020CC}"/>
              </a:ext>
            </a:extLst>
          </p:cNvPr>
          <p:cNvPicPr>
            <a:picLocks noChangeAspect="1"/>
          </p:cNvPicPr>
          <p:nvPr/>
        </p:nvPicPr>
        <p:blipFill>
          <a:blip r:embed="rId2"/>
          <a:srcRect t="58936"/>
          <a:stretch/>
        </p:blipFill>
        <p:spPr>
          <a:xfrm>
            <a:off x="1191728" y="4408164"/>
            <a:ext cx="9808544" cy="2159532"/>
          </a:xfrm>
          <a:prstGeom prst="rect">
            <a:avLst/>
          </a:prstGeom>
        </p:spPr>
      </p:pic>
      <p:graphicFrame>
        <p:nvGraphicFramePr>
          <p:cNvPr id="2" name="Table 1">
            <a:extLst>
              <a:ext uri="{FF2B5EF4-FFF2-40B4-BE49-F238E27FC236}">
                <a16:creationId xmlns:a16="http://schemas.microsoft.com/office/drawing/2014/main" id="{4EE1ECEC-5BD7-C8A6-7844-D87CA261044A}"/>
              </a:ext>
            </a:extLst>
          </p:cNvPr>
          <p:cNvGraphicFramePr>
            <a:graphicFrameLocks noGrp="1"/>
          </p:cNvGraphicFramePr>
          <p:nvPr>
            <p:extLst>
              <p:ext uri="{D42A27DB-BD31-4B8C-83A1-F6EECF244321}">
                <p14:modId xmlns:p14="http://schemas.microsoft.com/office/powerpoint/2010/main" val="565496500"/>
              </p:ext>
            </p:extLst>
          </p:nvPr>
        </p:nvGraphicFramePr>
        <p:xfrm>
          <a:off x="914400" y="1043798"/>
          <a:ext cx="10300252" cy="3200400"/>
        </p:xfrm>
        <a:graphic>
          <a:graphicData uri="http://schemas.openxmlformats.org/drawingml/2006/table">
            <a:tbl>
              <a:tblPr/>
              <a:tblGrid>
                <a:gridCol w="5150126">
                  <a:extLst>
                    <a:ext uri="{9D8B030D-6E8A-4147-A177-3AD203B41FA5}">
                      <a16:colId xmlns:a16="http://schemas.microsoft.com/office/drawing/2014/main" val="264322686"/>
                    </a:ext>
                  </a:extLst>
                </a:gridCol>
                <a:gridCol w="5150126">
                  <a:extLst>
                    <a:ext uri="{9D8B030D-6E8A-4147-A177-3AD203B41FA5}">
                      <a16:colId xmlns:a16="http://schemas.microsoft.com/office/drawing/2014/main" val="1141280076"/>
                    </a:ext>
                  </a:extLst>
                </a:gridCol>
              </a:tblGrid>
              <a:tr h="0">
                <a:tc>
                  <a:txBody>
                    <a:bodyPr/>
                    <a:lstStyle/>
                    <a:p>
                      <a:pPr algn="ctr"/>
                      <a:r>
                        <a:rPr lang="en-US" sz="2200" b="1" dirty="0"/>
                        <a:t>Project environment</a:t>
                      </a:r>
                      <a:endParaRPr lang="en-US" sz="2200" dirty="0"/>
                    </a:p>
                  </a:txBody>
                  <a:tcPr anchor="ctr">
                    <a:lnL>
                      <a:noFill/>
                    </a:lnL>
                    <a:lnR>
                      <a:noFill/>
                    </a:lnR>
                    <a:lnT>
                      <a:noFill/>
                    </a:lnT>
                    <a:lnB>
                      <a:noFill/>
                    </a:lnB>
                    <a:noFill/>
                  </a:tcPr>
                </a:tc>
                <a:tc>
                  <a:txBody>
                    <a:bodyPr/>
                    <a:lstStyle/>
                    <a:p>
                      <a:pPr algn="ctr"/>
                      <a:r>
                        <a:rPr lang="ar-EG" sz="2200" b="1" dirty="0">
                          <a:solidFill>
                            <a:schemeClr val="tx2"/>
                          </a:solidFill>
                        </a:rPr>
                        <a:t>بيئة المشروع</a:t>
                      </a:r>
                      <a:endParaRPr lang="ar-EG" sz="2200" dirty="0">
                        <a:solidFill>
                          <a:schemeClr val="tx2"/>
                        </a:solidFill>
                      </a:endParaRPr>
                    </a:p>
                  </a:txBody>
                  <a:tcPr anchor="ctr">
                    <a:lnL>
                      <a:noFill/>
                    </a:lnL>
                    <a:lnR>
                      <a:noFill/>
                    </a:lnR>
                    <a:lnT>
                      <a:noFill/>
                    </a:lnT>
                    <a:lnB>
                      <a:noFill/>
                    </a:lnB>
                    <a:noFill/>
                  </a:tcPr>
                </a:tc>
                <a:extLst>
                  <a:ext uri="{0D108BD9-81ED-4DB2-BD59-A6C34878D82A}">
                    <a16:rowId xmlns:a16="http://schemas.microsoft.com/office/drawing/2014/main" val="2337486881"/>
                  </a:ext>
                </a:extLst>
              </a:tr>
              <a:tr h="0">
                <a:tc>
                  <a:txBody>
                    <a:bodyPr/>
                    <a:lstStyle/>
                    <a:p>
                      <a:r>
                        <a:rPr lang="en-US" sz="2200" dirty="0"/>
                        <a:t>The project environment is made up of internal and external factors that influence a project. When managing a project, the project manager must consider more than just the project itself. Proactively managing a project involves understanding the environment in which the project must function.</a:t>
                      </a:r>
                    </a:p>
                  </a:txBody>
                  <a:tcPr anchor="ctr">
                    <a:lnL>
                      <a:noFill/>
                    </a:lnL>
                    <a:lnR>
                      <a:noFill/>
                    </a:lnR>
                    <a:lnT>
                      <a:noFill/>
                    </a:lnT>
                    <a:lnB>
                      <a:noFill/>
                    </a:lnB>
                    <a:noFill/>
                  </a:tcPr>
                </a:tc>
                <a:tc>
                  <a:txBody>
                    <a:bodyPr/>
                    <a:lstStyle/>
                    <a:p>
                      <a:pPr algn="r"/>
                      <a:r>
                        <a:rPr lang="ar-EG" sz="2200" dirty="0">
                          <a:solidFill>
                            <a:schemeClr val="tx2"/>
                          </a:solidFill>
                        </a:rPr>
                        <a:t>تتكون بيئة المشروع من العوامل الداخلية والخارجية التي تؤثر على المشروع. عند إدارة مشروع، يجب على مدير المشروع أن يأخذ في الاعتبار أكثر من مجرد المشروع نفسه. تتضمن الإدارة الاستباقية للمشروع فهم البيئة التي يجب أن يعمل فيها المشروع.</a:t>
                      </a:r>
                    </a:p>
                  </a:txBody>
                  <a:tcPr anchor="ctr">
                    <a:lnL>
                      <a:noFill/>
                    </a:lnL>
                    <a:lnR>
                      <a:noFill/>
                    </a:lnR>
                    <a:lnT>
                      <a:noFill/>
                    </a:lnT>
                    <a:lnB>
                      <a:noFill/>
                    </a:lnB>
                    <a:noFill/>
                  </a:tcPr>
                </a:tc>
                <a:extLst>
                  <a:ext uri="{0D108BD9-81ED-4DB2-BD59-A6C34878D82A}">
                    <a16:rowId xmlns:a16="http://schemas.microsoft.com/office/drawing/2014/main" val="802920863"/>
                  </a:ext>
                </a:extLst>
              </a:tr>
            </a:tbl>
          </a:graphicData>
        </a:graphic>
      </p:graphicFrame>
      <p:sp>
        <p:nvSpPr>
          <p:cNvPr id="3" name="Rectangle 1">
            <a:extLst>
              <a:ext uri="{FF2B5EF4-FFF2-40B4-BE49-F238E27FC236}">
                <a16:creationId xmlns:a16="http://schemas.microsoft.com/office/drawing/2014/main" id="{B007063B-EDB2-9D64-0E79-1FA8EE59CF48}"/>
              </a:ext>
            </a:extLst>
          </p:cNvPr>
          <p:cNvSpPr>
            <a:spLocks noChangeArrowheads="1"/>
          </p:cNvSpPr>
          <p:nvPr/>
        </p:nvSpPr>
        <p:spPr bwMode="auto">
          <a:xfrm>
            <a:off x="838200" y="276701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4" name="Graphic 21">
            <a:extLst>
              <a:ext uri="{FF2B5EF4-FFF2-40B4-BE49-F238E27FC236}">
                <a16:creationId xmlns:a16="http://schemas.microsoft.com/office/drawing/2014/main" id="{59F4AB30-FC0A-D687-87A4-5EDAD13D9BF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378290" y="1"/>
            <a:ext cx="1813710" cy="846878"/>
          </a:xfrm>
          <a:prstGeom prst="rect">
            <a:avLst/>
          </a:prstGeom>
        </p:spPr>
      </p:pic>
    </p:spTree>
    <p:extLst>
      <p:ext uri="{BB962C8B-B14F-4D97-AF65-F5344CB8AC3E}">
        <p14:creationId xmlns:p14="http://schemas.microsoft.com/office/powerpoint/2010/main" val="202888032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0" y="0"/>
            <a:ext cx="12192000" cy="68580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graphicFrame>
        <p:nvGraphicFramePr>
          <p:cNvPr id="2" name="Table 1">
            <a:extLst>
              <a:ext uri="{FF2B5EF4-FFF2-40B4-BE49-F238E27FC236}">
                <a16:creationId xmlns:a16="http://schemas.microsoft.com/office/drawing/2014/main" id="{C7A136F4-B9AD-B5E8-AE3D-285EBCBB74A4}"/>
              </a:ext>
            </a:extLst>
          </p:cNvPr>
          <p:cNvGraphicFramePr>
            <a:graphicFrameLocks noGrp="1"/>
          </p:cNvGraphicFramePr>
          <p:nvPr>
            <p:extLst>
              <p:ext uri="{D42A27DB-BD31-4B8C-83A1-F6EECF244321}">
                <p14:modId xmlns:p14="http://schemas.microsoft.com/office/powerpoint/2010/main" val="1522592223"/>
              </p:ext>
            </p:extLst>
          </p:nvPr>
        </p:nvGraphicFramePr>
        <p:xfrm>
          <a:off x="964096" y="892332"/>
          <a:ext cx="10306878" cy="5284044"/>
        </p:xfrm>
        <a:graphic>
          <a:graphicData uri="http://schemas.openxmlformats.org/drawingml/2006/table">
            <a:tbl>
              <a:tblPr/>
              <a:tblGrid>
                <a:gridCol w="5153439">
                  <a:extLst>
                    <a:ext uri="{9D8B030D-6E8A-4147-A177-3AD203B41FA5}">
                      <a16:colId xmlns:a16="http://schemas.microsoft.com/office/drawing/2014/main" val="4239927287"/>
                    </a:ext>
                  </a:extLst>
                </a:gridCol>
                <a:gridCol w="5153439">
                  <a:extLst>
                    <a:ext uri="{9D8B030D-6E8A-4147-A177-3AD203B41FA5}">
                      <a16:colId xmlns:a16="http://schemas.microsoft.com/office/drawing/2014/main" val="1858063695"/>
                    </a:ext>
                  </a:extLst>
                </a:gridCol>
              </a:tblGrid>
              <a:tr h="316461">
                <a:tc>
                  <a:txBody>
                    <a:bodyPr/>
                    <a:lstStyle/>
                    <a:p>
                      <a:pPr algn="ctr"/>
                      <a:r>
                        <a:rPr lang="en-US" sz="2000" b="1" dirty="0"/>
                        <a:t>The McKinsey 7s Framework</a:t>
                      </a:r>
                      <a:endParaRPr lang="en-US" sz="2000" dirty="0"/>
                    </a:p>
                  </a:txBody>
                  <a:tcPr marL="79115" marR="79115" marT="39558" marB="39558" anchor="ctr">
                    <a:lnL>
                      <a:noFill/>
                    </a:lnL>
                    <a:lnR>
                      <a:noFill/>
                    </a:lnR>
                    <a:lnT>
                      <a:noFill/>
                    </a:lnT>
                    <a:lnB>
                      <a:noFill/>
                    </a:lnB>
                    <a:noFill/>
                  </a:tcPr>
                </a:tc>
                <a:tc>
                  <a:txBody>
                    <a:bodyPr/>
                    <a:lstStyle/>
                    <a:p>
                      <a:pPr algn="ctr" rtl="1"/>
                      <a:r>
                        <a:rPr lang="en-US" sz="2000" b="1" dirty="0">
                          <a:solidFill>
                            <a:schemeClr val="tx2"/>
                          </a:solidFill>
                        </a:rPr>
                        <a:t>    </a:t>
                      </a:r>
                      <a:r>
                        <a:rPr lang="ar-EG" sz="2000" b="1" dirty="0">
                          <a:solidFill>
                            <a:schemeClr val="tx2"/>
                          </a:solidFill>
                        </a:rPr>
                        <a:t>ماكينزي </a:t>
                      </a:r>
                      <a:r>
                        <a:rPr lang="en-US" sz="2000" b="1" dirty="0">
                          <a:solidFill>
                            <a:schemeClr val="tx2"/>
                          </a:solidFill>
                        </a:rPr>
                        <a:t>7s</a:t>
                      </a:r>
                      <a:endParaRPr lang="en-US" sz="2000" dirty="0">
                        <a:solidFill>
                          <a:schemeClr val="tx2"/>
                        </a:solidFill>
                      </a:endParaRPr>
                    </a:p>
                  </a:txBody>
                  <a:tcPr marL="79115" marR="79115" marT="39558" marB="39558" anchor="ctr">
                    <a:lnL>
                      <a:noFill/>
                    </a:lnL>
                    <a:lnR>
                      <a:noFill/>
                    </a:lnR>
                    <a:lnT>
                      <a:noFill/>
                    </a:lnT>
                    <a:lnB>
                      <a:noFill/>
                    </a:lnB>
                    <a:noFill/>
                  </a:tcPr>
                </a:tc>
                <a:extLst>
                  <a:ext uri="{0D108BD9-81ED-4DB2-BD59-A6C34878D82A}">
                    <a16:rowId xmlns:a16="http://schemas.microsoft.com/office/drawing/2014/main" val="1984578117"/>
                  </a:ext>
                </a:extLst>
              </a:tr>
              <a:tr h="1503189">
                <a:tc>
                  <a:txBody>
                    <a:bodyPr/>
                    <a:lstStyle/>
                    <a:p>
                      <a:r>
                        <a:rPr lang="en-US" sz="2000" dirty="0"/>
                        <a:t>The McKinsey 7S Framework is a management model designed to help organizations achieve their objectives. It consists of seven interdependent factors: Strategy, Structure, Systems, Shared Values, Style, Staff, and Skills. These factors must be aligned for an organization to perform effectively.</a:t>
                      </a:r>
                    </a:p>
                  </a:txBody>
                  <a:tcPr marL="79115" marR="79115" marT="39558" marB="39558" anchor="ctr">
                    <a:lnL>
                      <a:noFill/>
                    </a:lnL>
                    <a:lnR>
                      <a:noFill/>
                    </a:lnR>
                    <a:lnT>
                      <a:noFill/>
                    </a:lnT>
                    <a:lnB>
                      <a:noFill/>
                    </a:lnB>
                    <a:noFill/>
                  </a:tcPr>
                </a:tc>
                <a:tc>
                  <a:txBody>
                    <a:bodyPr/>
                    <a:lstStyle/>
                    <a:p>
                      <a:pPr algn="r" rtl="1"/>
                      <a:r>
                        <a:rPr lang="ar-EG" sz="2000" dirty="0">
                          <a:solidFill>
                            <a:schemeClr val="tx2"/>
                          </a:solidFill>
                        </a:rPr>
                        <a:t>إطار ماكينزي هو نموذج إداري مصمم لمساعدة المنظمات على تحقيق أهدافها. يتكون من سبعة عوامل مترابطة: الاستراتيجية، الهيكل، الأنظمة، القيم المشتركة، الأسلوب، الموظفون، والمهارات. يجب أن تكون هذه العوامل متوافقة لتحقيق أداء فعال للمنظمة.</a:t>
                      </a:r>
                    </a:p>
                  </a:txBody>
                  <a:tcPr marL="79115" marR="79115" marT="39558" marB="39558" anchor="ctr">
                    <a:lnL>
                      <a:noFill/>
                    </a:lnL>
                    <a:lnR>
                      <a:noFill/>
                    </a:lnR>
                    <a:lnT>
                      <a:noFill/>
                    </a:lnT>
                    <a:lnB>
                      <a:noFill/>
                    </a:lnB>
                    <a:noFill/>
                  </a:tcPr>
                </a:tc>
                <a:extLst>
                  <a:ext uri="{0D108BD9-81ED-4DB2-BD59-A6C34878D82A}">
                    <a16:rowId xmlns:a16="http://schemas.microsoft.com/office/drawing/2014/main" val="3885114195"/>
                  </a:ext>
                </a:extLst>
              </a:tr>
              <a:tr h="316461">
                <a:tc>
                  <a:txBody>
                    <a:bodyPr/>
                    <a:lstStyle/>
                    <a:p>
                      <a:r>
                        <a:rPr lang="en-US" sz="2000"/>
                        <a:t>1. Strategy</a:t>
                      </a:r>
                    </a:p>
                  </a:txBody>
                  <a:tcPr marL="79115" marR="79115" marT="39558" marB="39558" anchor="ctr">
                    <a:lnL>
                      <a:noFill/>
                    </a:lnL>
                    <a:lnR>
                      <a:noFill/>
                    </a:lnR>
                    <a:lnT>
                      <a:noFill/>
                    </a:lnT>
                    <a:lnB>
                      <a:noFill/>
                    </a:lnB>
                    <a:noFill/>
                  </a:tcPr>
                </a:tc>
                <a:tc>
                  <a:txBody>
                    <a:bodyPr/>
                    <a:lstStyle/>
                    <a:p>
                      <a:pPr algn="r" rtl="1"/>
                      <a:r>
                        <a:rPr lang="ar-EG" sz="2000" dirty="0">
                          <a:solidFill>
                            <a:schemeClr val="tx2"/>
                          </a:solidFill>
                        </a:rPr>
                        <a:t>1. الاستراتيجية</a:t>
                      </a:r>
                    </a:p>
                  </a:txBody>
                  <a:tcPr marL="79115" marR="79115" marT="39558" marB="39558" anchor="ctr">
                    <a:lnL>
                      <a:noFill/>
                    </a:lnL>
                    <a:lnR>
                      <a:noFill/>
                    </a:lnR>
                    <a:lnT>
                      <a:noFill/>
                    </a:lnT>
                    <a:lnB>
                      <a:noFill/>
                    </a:lnB>
                    <a:noFill/>
                  </a:tcPr>
                </a:tc>
                <a:extLst>
                  <a:ext uri="{0D108BD9-81ED-4DB2-BD59-A6C34878D82A}">
                    <a16:rowId xmlns:a16="http://schemas.microsoft.com/office/drawing/2014/main" val="2460549588"/>
                  </a:ext>
                </a:extLst>
              </a:tr>
              <a:tr h="316461">
                <a:tc>
                  <a:txBody>
                    <a:bodyPr/>
                    <a:lstStyle/>
                    <a:p>
                      <a:r>
                        <a:rPr lang="en-US" sz="2000"/>
                        <a:t>2. Structure</a:t>
                      </a:r>
                    </a:p>
                  </a:txBody>
                  <a:tcPr marL="79115" marR="79115" marT="39558" marB="39558" anchor="ctr">
                    <a:lnL>
                      <a:noFill/>
                    </a:lnL>
                    <a:lnR>
                      <a:noFill/>
                    </a:lnR>
                    <a:lnT>
                      <a:noFill/>
                    </a:lnT>
                    <a:lnB>
                      <a:noFill/>
                    </a:lnB>
                    <a:noFill/>
                  </a:tcPr>
                </a:tc>
                <a:tc>
                  <a:txBody>
                    <a:bodyPr/>
                    <a:lstStyle/>
                    <a:p>
                      <a:pPr algn="r" rtl="1"/>
                      <a:r>
                        <a:rPr lang="ar-EG" sz="2000">
                          <a:solidFill>
                            <a:schemeClr val="tx2"/>
                          </a:solidFill>
                        </a:rPr>
                        <a:t>2. الهيكل</a:t>
                      </a:r>
                    </a:p>
                  </a:txBody>
                  <a:tcPr marL="79115" marR="79115" marT="39558" marB="39558" anchor="ctr">
                    <a:lnL>
                      <a:noFill/>
                    </a:lnL>
                    <a:lnR>
                      <a:noFill/>
                    </a:lnR>
                    <a:lnT>
                      <a:noFill/>
                    </a:lnT>
                    <a:lnB>
                      <a:noFill/>
                    </a:lnB>
                    <a:noFill/>
                  </a:tcPr>
                </a:tc>
                <a:extLst>
                  <a:ext uri="{0D108BD9-81ED-4DB2-BD59-A6C34878D82A}">
                    <a16:rowId xmlns:a16="http://schemas.microsoft.com/office/drawing/2014/main" val="1105920355"/>
                  </a:ext>
                </a:extLst>
              </a:tr>
              <a:tr h="316461">
                <a:tc>
                  <a:txBody>
                    <a:bodyPr/>
                    <a:lstStyle/>
                    <a:p>
                      <a:r>
                        <a:rPr lang="en-US" sz="2000"/>
                        <a:t>3. Systems</a:t>
                      </a:r>
                    </a:p>
                  </a:txBody>
                  <a:tcPr marL="79115" marR="79115" marT="39558" marB="39558" anchor="ctr">
                    <a:lnL>
                      <a:noFill/>
                    </a:lnL>
                    <a:lnR>
                      <a:noFill/>
                    </a:lnR>
                    <a:lnT>
                      <a:noFill/>
                    </a:lnT>
                    <a:lnB>
                      <a:noFill/>
                    </a:lnB>
                    <a:noFill/>
                  </a:tcPr>
                </a:tc>
                <a:tc>
                  <a:txBody>
                    <a:bodyPr/>
                    <a:lstStyle/>
                    <a:p>
                      <a:pPr algn="r" rtl="1"/>
                      <a:r>
                        <a:rPr lang="ar-EG" sz="2000">
                          <a:solidFill>
                            <a:schemeClr val="tx2"/>
                          </a:solidFill>
                        </a:rPr>
                        <a:t>3. الأنظمة</a:t>
                      </a:r>
                    </a:p>
                  </a:txBody>
                  <a:tcPr marL="79115" marR="79115" marT="39558" marB="39558" anchor="ctr">
                    <a:lnL>
                      <a:noFill/>
                    </a:lnL>
                    <a:lnR>
                      <a:noFill/>
                    </a:lnR>
                    <a:lnT>
                      <a:noFill/>
                    </a:lnT>
                    <a:lnB>
                      <a:noFill/>
                    </a:lnB>
                    <a:noFill/>
                  </a:tcPr>
                </a:tc>
                <a:extLst>
                  <a:ext uri="{0D108BD9-81ED-4DB2-BD59-A6C34878D82A}">
                    <a16:rowId xmlns:a16="http://schemas.microsoft.com/office/drawing/2014/main" val="41734660"/>
                  </a:ext>
                </a:extLst>
              </a:tr>
              <a:tr h="316461">
                <a:tc>
                  <a:txBody>
                    <a:bodyPr/>
                    <a:lstStyle/>
                    <a:p>
                      <a:r>
                        <a:rPr lang="en-US" sz="2000"/>
                        <a:t>4. Shared Values</a:t>
                      </a:r>
                    </a:p>
                  </a:txBody>
                  <a:tcPr marL="79115" marR="79115" marT="39558" marB="39558" anchor="ctr">
                    <a:lnL>
                      <a:noFill/>
                    </a:lnL>
                    <a:lnR>
                      <a:noFill/>
                    </a:lnR>
                    <a:lnT>
                      <a:noFill/>
                    </a:lnT>
                    <a:lnB>
                      <a:noFill/>
                    </a:lnB>
                    <a:noFill/>
                  </a:tcPr>
                </a:tc>
                <a:tc>
                  <a:txBody>
                    <a:bodyPr/>
                    <a:lstStyle/>
                    <a:p>
                      <a:pPr algn="r" rtl="1"/>
                      <a:r>
                        <a:rPr lang="ar-EG" sz="2000">
                          <a:solidFill>
                            <a:schemeClr val="tx2"/>
                          </a:solidFill>
                        </a:rPr>
                        <a:t>4. القيم المشتركة</a:t>
                      </a:r>
                    </a:p>
                  </a:txBody>
                  <a:tcPr marL="79115" marR="79115" marT="39558" marB="39558" anchor="ctr">
                    <a:lnL>
                      <a:noFill/>
                    </a:lnL>
                    <a:lnR>
                      <a:noFill/>
                    </a:lnR>
                    <a:lnT>
                      <a:noFill/>
                    </a:lnT>
                    <a:lnB>
                      <a:noFill/>
                    </a:lnB>
                    <a:noFill/>
                  </a:tcPr>
                </a:tc>
                <a:extLst>
                  <a:ext uri="{0D108BD9-81ED-4DB2-BD59-A6C34878D82A}">
                    <a16:rowId xmlns:a16="http://schemas.microsoft.com/office/drawing/2014/main" val="1795357649"/>
                  </a:ext>
                </a:extLst>
              </a:tr>
              <a:tr h="316461">
                <a:tc>
                  <a:txBody>
                    <a:bodyPr/>
                    <a:lstStyle/>
                    <a:p>
                      <a:r>
                        <a:rPr lang="en-US" sz="2000"/>
                        <a:t>5. Style</a:t>
                      </a:r>
                    </a:p>
                  </a:txBody>
                  <a:tcPr marL="79115" marR="79115" marT="39558" marB="39558" anchor="ctr">
                    <a:lnL>
                      <a:noFill/>
                    </a:lnL>
                    <a:lnR>
                      <a:noFill/>
                    </a:lnR>
                    <a:lnT>
                      <a:noFill/>
                    </a:lnT>
                    <a:lnB>
                      <a:noFill/>
                    </a:lnB>
                    <a:noFill/>
                  </a:tcPr>
                </a:tc>
                <a:tc>
                  <a:txBody>
                    <a:bodyPr/>
                    <a:lstStyle/>
                    <a:p>
                      <a:pPr algn="r" rtl="1"/>
                      <a:r>
                        <a:rPr lang="ar-EG" sz="2000">
                          <a:solidFill>
                            <a:schemeClr val="tx2"/>
                          </a:solidFill>
                        </a:rPr>
                        <a:t>5. الأسلوب</a:t>
                      </a:r>
                    </a:p>
                  </a:txBody>
                  <a:tcPr marL="79115" marR="79115" marT="39558" marB="39558" anchor="ctr">
                    <a:lnL>
                      <a:noFill/>
                    </a:lnL>
                    <a:lnR>
                      <a:noFill/>
                    </a:lnR>
                    <a:lnT>
                      <a:noFill/>
                    </a:lnT>
                    <a:lnB>
                      <a:noFill/>
                    </a:lnB>
                    <a:noFill/>
                  </a:tcPr>
                </a:tc>
                <a:extLst>
                  <a:ext uri="{0D108BD9-81ED-4DB2-BD59-A6C34878D82A}">
                    <a16:rowId xmlns:a16="http://schemas.microsoft.com/office/drawing/2014/main" val="2211359189"/>
                  </a:ext>
                </a:extLst>
              </a:tr>
              <a:tr h="316461">
                <a:tc>
                  <a:txBody>
                    <a:bodyPr/>
                    <a:lstStyle/>
                    <a:p>
                      <a:r>
                        <a:rPr lang="en-US" sz="2000"/>
                        <a:t>6. Staff</a:t>
                      </a:r>
                    </a:p>
                  </a:txBody>
                  <a:tcPr marL="79115" marR="79115" marT="39558" marB="39558" anchor="ctr">
                    <a:lnL>
                      <a:noFill/>
                    </a:lnL>
                    <a:lnR>
                      <a:noFill/>
                    </a:lnR>
                    <a:lnT>
                      <a:noFill/>
                    </a:lnT>
                    <a:lnB>
                      <a:noFill/>
                    </a:lnB>
                    <a:noFill/>
                  </a:tcPr>
                </a:tc>
                <a:tc>
                  <a:txBody>
                    <a:bodyPr/>
                    <a:lstStyle/>
                    <a:p>
                      <a:pPr algn="r" rtl="1"/>
                      <a:r>
                        <a:rPr lang="ar-EG" sz="2000">
                          <a:solidFill>
                            <a:schemeClr val="tx2"/>
                          </a:solidFill>
                        </a:rPr>
                        <a:t>6. الموظفون</a:t>
                      </a:r>
                    </a:p>
                  </a:txBody>
                  <a:tcPr marL="79115" marR="79115" marT="39558" marB="39558" anchor="ctr">
                    <a:lnL>
                      <a:noFill/>
                    </a:lnL>
                    <a:lnR>
                      <a:noFill/>
                    </a:lnR>
                    <a:lnT>
                      <a:noFill/>
                    </a:lnT>
                    <a:lnB>
                      <a:noFill/>
                    </a:lnB>
                    <a:noFill/>
                  </a:tcPr>
                </a:tc>
                <a:extLst>
                  <a:ext uri="{0D108BD9-81ED-4DB2-BD59-A6C34878D82A}">
                    <a16:rowId xmlns:a16="http://schemas.microsoft.com/office/drawing/2014/main" val="1332305616"/>
                  </a:ext>
                </a:extLst>
              </a:tr>
              <a:tr h="316461">
                <a:tc>
                  <a:txBody>
                    <a:bodyPr/>
                    <a:lstStyle/>
                    <a:p>
                      <a:r>
                        <a:rPr lang="en-US" sz="2000"/>
                        <a:t>7. Skills</a:t>
                      </a:r>
                    </a:p>
                  </a:txBody>
                  <a:tcPr marL="79115" marR="79115" marT="39558" marB="39558" anchor="ctr">
                    <a:lnL>
                      <a:noFill/>
                    </a:lnL>
                    <a:lnR>
                      <a:noFill/>
                    </a:lnR>
                    <a:lnT>
                      <a:noFill/>
                    </a:lnT>
                    <a:lnB>
                      <a:noFill/>
                    </a:lnB>
                    <a:noFill/>
                  </a:tcPr>
                </a:tc>
                <a:tc>
                  <a:txBody>
                    <a:bodyPr/>
                    <a:lstStyle/>
                    <a:p>
                      <a:pPr algn="r" rtl="1"/>
                      <a:r>
                        <a:rPr lang="ar-EG" sz="2000" dirty="0">
                          <a:solidFill>
                            <a:schemeClr val="tx2"/>
                          </a:solidFill>
                        </a:rPr>
                        <a:t>7. المهارات</a:t>
                      </a:r>
                    </a:p>
                  </a:txBody>
                  <a:tcPr marL="79115" marR="79115" marT="39558" marB="39558" anchor="ctr">
                    <a:lnL>
                      <a:noFill/>
                    </a:lnL>
                    <a:lnR>
                      <a:noFill/>
                    </a:lnR>
                    <a:lnT>
                      <a:noFill/>
                    </a:lnT>
                    <a:lnB>
                      <a:noFill/>
                    </a:lnB>
                    <a:noFill/>
                  </a:tcPr>
                </a:tc>
                <a:extLst>
                  <a:ext uri="{0D108BD9-81ED-4DB2-BD59-A6C34878D82A}">
                    <a16:rowId xmlns:a16="http://schemas.microsoft.com/office/drawing/2014/main" val="541079821"/>
                  </a:ext>
                </a:extLst>
              </a:tr>
            </a:tbl>
          </a:graphicData>
        </a:graphic>
      </p:graphicFrame>
      <p:sp>
        <p:nvSpPr>
          <p:cNvPr id="3" name="Rectangle 1">
            <a:extLst>
              <a:ext uri="{FF2B5EF4-FFF2-40B4-BE49-F238E27FC236}">
                <a16:creationId xmlns:a16="http://schemas.microsoft.com/office/drawing/2014/main" id="{D039F0DB-448B-7580-F793-4ACA2641FEBA}"/>
              </a:ext>
            </a:extLst>
          </p:cNvPr>
          <p:cNvSpPr>
            <a:spLocks noChangeArrowheads="1"/>
          </p:cNvSpPr>
          <p:nvPr/>
        </p:nvSpPr>
        <p:spPr bwMode="auto">
          <a:xfrm>
            <a:off x="1546225" y="177641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5" name="Graphic 21">
            <a:extLst>
              <a:ext uri="{FF2B5EF4-FFF2-40B4-BE49-F238E27FC236}">
                <a16:creationId xmlns:a16="http://schemas.microsoft.com/office/drawing/2014/main" id="{2F19BFC1-F4CD-2D0F-4301-12F5DAF7E9E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378290" y="1"/>
            <a:ext cx="1813710" cy="846878"/>
          </a:xfrm>
          <a:prstGeom prst="rect">
            <a:avLst/>
          </a:prstGeom>
        </p:spPr>
      </p:pic>
    </p:spTree>
    <p:extLst>
      <p:ext uri="{BB962C8B-B14F-4D97-AF65-F5344CB8AC3E}">
        <p14:creationId xmlns:p14="http://schemas.microsoft.com/office/powerpoint/2010/main" val="192555689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0" y="0"/>
            <a:ext cx="12192000" cy="68580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graphicFrame>
        <p:nvGraphicFramePr>
          <p:cNvPr id="2" name="Table 1">
            <a:extLst>
              <a:ext uri="{FF2B5EF4-FFF2-40B4-BE49-F238E27FC236}">
                <a16:creationId xmlns:a16="http://schemas.microsoft.com/office/drawing/2014/main" id="{DB1C93A3-C810-68D7-C580-6A70369F1FB9}"/>
              </a:ext>
            </a:extLst>
          </p:cNvPr>
          <p:cNvGraphicFramePr>
            <a:graphicFrameLocks noGrp="1"/>
          </p:cNvGraphicFramePr>
          <p:nvPr>
            <p:extLst>
              <p:ext uri="{D42A27DB-BD31-4B8C-83A1-F6EECF244321}">
                <p14:modId xmlns:p14="http://schemas.microsoft.com/office/powerpoint/2010/main" val="34470376"/>
              </p:ext>
            </p:extLst>
          </p:nvPr>
        </p:nvGraphicFramePr>
        <p:xfrm>
          <a:off x="838200" y="1878496"/>
          <a:ext cx="10515600" cy="3555358"/>
        </p:xfrm>
        <a:graphic>
          <a:graphicData uri="http://schemas.openxmlformats.org/drawingml/2006/table">
            <a:tbl>
              <a:tblPr/>
              <a:tblGrid>
                <a:gridCol w="5257800">
                  <a:extLst>
                    <a:ext uri="{9D8B030D-6E8A-4147-A177-3AD203B41FA5}">
                      <a16:colId xmlns:a16="http://schemas.microsoft.com/office/drawing/2014/main" val="729201656"/>
                    </a:ext>
                  </a:extLst>
                </a:gridCol>
                <a:gridCol w="5257800">
                  <a:extLst>
                    <a:ext uri="{9D8B030D-6E8A-4147-A177-3AD203B41FA5}">
                      <a16:colId xmlns:a16="http://schemas.microsoft.com/office/drawing/2014/main" val="3960815334"/>
                    </a:ext>
                  </a:extLst>
                </a:gridCol>
              </a:tblGrid>
              <a:tr h="599699">
                <a:tc>
                  <a:txBody>
                    <a:bodyPr/>
                    <a:lstStyle/>
                    <a:p>
                      <a:pPr algn="ctr"/>
                      <a:r>
                        <a:rPr lang="en-US" sz="2200" b="1" dirty="0"/>
                        <a:t>Where 7S model can be used?</a:t>
                      </a:r>
                      <a:endParaRPr lang="en-US" sz="2200" dirty="0"/>
                    </a:p>
                  </a:txBody>
                  <a:tcPr anchor="ctr">
                    <a:lnL>
                      <a:noFill/>
                    </a:lnL>
                    <a:lnR>
                      <a:noFill/>
                    </a:lnR>
                    <a:lnT>
                      <a:noFill/>
                    </a:lnT>
                    <a:lnB>
                      <a:noFill/>
                    </a:lnB>
                    <a:noFill/>
                  </a:tcPr>
                </a:tc>
                <a:tc>
                  <a:txBody>
                    <a:bodyPr/>
                    <a:lstStyle/>
                    <a:p>
                      <a:pPr algn="ctr" rtl="1"/>
                      <a:r>
                        <a:rPr lang="ar-EG" sz="2200" b="1" dirty="0">
                          <a:solidFill>
                            <a:schemeClr val="tx2"/>
                          </a:solidFill>
                        </a:rPr>
                        <a:t>أين يمكن استخدام نموذج </a:t>
                      </a:r>
                      <a:r>
                        <a:rPr lang="en-US" sz="2200" b="1" dirty="0">
                          <a:solidFill>
                            <a:schemeClr val="tx2"/>
                          </a:solidFill>
                        </a:rPr>
                        <a:t>s</a:t>
                      </a:r>
                      <a:r>
                        <a:rPr lang="ar-EG" sz="2200" b="1" dirty="0">
                          <a:solidFill>
                            <a:schemeClr val="tx2"/>
                          </a:solidFill>
                        </a:rPr>
                        <a:t>7</a:t>
                      </a:r>
                      <a:r>
                        <a:rPr lang="en-US" sz="2200" b="1" dirty="0">
                          <a:solidFill>
                            <a:schemeClr val="tx2"/>
                          </a:solidFill>
                        </a:rPr>
                        <a:t>؟</a:t>
                      </a:r>
                      <a:endParaRPr lang="en-US" sz="2200" dirty="0">
                        <a:solidFill>
                          <a:schemeClr val="tx2"/>
                        </a:solidFill>
                      </a:endParaRPr>
                    </a:p>
                  </a:txBody>
                  <a:tcPr anchor="ctr">
                    <a:lnL>
                      <a:noFill/>
                    </a:lnL>
                    <a:lnR>
                      <a:noFill/>
                    </a:lnR>
                    <a:lnT>
                      <a:noFill/>
                    </a:lnT>
                    <a:lnB>
                      <a:noFill/>
                    </a:lnB>
                    <a:noFill/>
                  </a:tcPr>
                </a:tc>
                <a:extLst>
                  <a:ext uri="{0D108BD9-81ED-4DB2-BD59-A6C34878D82A}">
                    <a16:rowId xmlns:a16="http://schemas.microsoft.com/office/drawing/2014/main" val="3757026975"/>
                  </a:ext>
                </a:extLst>
              </a:tr>
              <a:tr h="2955659">
                <a:tc>
                  <a:txBody>
                    <a:bodyPr/>
                    <a:lstStyle/>
                    <a:p>
                      <a:r>
                        <a:rPr lang="en-US" sz="2200"/>
                        <a:t>The 7S model can be used in various organizational scenarios, including strategy development, performance improvement, organizational change, and aligning departments during mergers or restructuring.</a:t>
                      </a:r>
                    </a:p>
                  </a:txBody>
                  <a:tcPr anchor="ctr">
                    <a:lnL>
                      <a:noFill/>
                    </a:lnL>
                    <a:lnR>
                      <a:noFill/>
                    </a:lnR>
                    <a:lnT>
                      <a:noFill/>
                    </a:lnT>
                    <a:lnB>
                      <a:noFill/>
                    </a:lnB>
                    <a:noFill/>
                  </a:tcPr>
                </a:tc>
                <a:tc>
                  <a:txBody>
                    <a:bodyPr/>
                    <a:lstStyle/>
                    <a:p>
                      <a:pPr algn="r" rtl="1"/>
                      <a:r>
                        <a:rPr lang="ar-EG" sz="2200" dirty="0">
                          <a:solidFill>
                            <a:schemeClr val="tx2"/>
                          </a:solidFill>
                        </a:rPr>
                        <a:t>يمكن استخدام نموذج </a:t>
                      </a:r>
                      <a:r>
                        <a:rPr lang="en-US" sz="2200" dirty="0">
                          <a:solidFill>
                            <a:schemeClr val="tx2"/>
                          </a:solidFill>
                        </a:rPr>
                        <a:t>s</a:t>
                      </a:r>
                      <a:r>
                        <a:rPr lang="ar-EG" sz="2200" dirty="0">
                          <a:solidFill>
                            <a:schemeClr val="tx2"/>
                          </a:solidFill>
                        </a:rPr>
                        <a:t>7</a:t>
                      </a:r>
                      <a:r>
                        <a:rPr lang="en-US" sz="2200" dirty="0">
                          <a:solidFill>
                            <a:schemeClr val="tx2"/>
                          </a:solidFill>
                        </a:rPr>
                        <a:t> </a:t>
                      </a:r>
                      <a:r>
                        <a:rPr lang="ar-EG" sz="2200" dirty="0">
                          <a:solidFill>
                            <a:schemeClr val="tx2"/>
                          </a:solidFill>
                        </a:rPr>
                        <a:t>في مختلف سيناريوهات المنظمات، بما في ذلك تطوير الاستراتيجيات، تحسين الأداء، التغيير التنظيمي، وتنسيق الإدارات أثناء عمليات الاندماج أو إعادة الهيكلة.</a:t>
                      </a:r>
                    </a:p>
                  </a:txBody>
                  <a:tcPr anchor="ctr">
                    <a:lnL>
                      <a:noFill/>
                    </a:lnL>
                    <a:lnR>
                      <a:noFill/>
                    </a:lnR>
                    <a:lnT>
                      <a:noFill/>
                    </a:lnT>
                    <a:lnB>
                      <a:noFill/>
                    </a:lnB>
                    <a:noFill/>
                  </a:tcPr>
                </a:tc>
                <a:extLst>
                  <a:ext uri="{0D108BD9-81ED-4DB2-BD59-A6C34878D82A}">
                    <a16:rowId xmlns:a16="http://schemas.microsoft.com/office/drawing/2014/main" val="1520215343"/>
                  </a:ext>
                </a:extLst>
              </a:tr>
            </a:tbl>
          </a:graphicData>
        </a:graphic>
      </p:graphicFrame>
      <p:sp>
        <p:nvSpPr>
          <p:cNvPr id="3" name="Rectangle 1">
            <a:extLst>
              <a:ext uri="{FF2B5EF4-FFF2-40B4-BE49-F238E27FC236}">
                <a16:creationId xmlns:a16="http://schemas.microsoft.com/office/drawing/2014/main" id="{A66F5E69-6A0A-DD68-9D3C-CEEFB97B2D0A}"/>
              </a:ext>
            </a:extLst>
          </p:cNvPr>
          <p:cNvSpPr>
            <a:spLocks noChangeArrowheads="1"/>
          </p:cNvSpPr>
          <p:nvPr/>
        </p:nvSpPr>
        <p:spPr bwMode="auto">
          <a:xfrm>
            <a:off x="838200" y="29035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4" name="Graphic 21">
            <a:extLst>
              <a:ext uri="{FF2B5EF4-FFF2-40B4-BE49-F238E27FC236}">
                <a16:creationId xmlns:a16="http://schemas.microsoft.com/office/drawing/2014/main" id="{8FAB35FF-7370-AED6-DB92-DDFA6685C77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378290" y="1"/>
            <a:ext cx="1813710" cy="846878"/>
          </a:xfrm>
          <a:prstGeom prst="rect">
            <a:avLst/>
          </a:prstGeom>
        </p:spPr>
      </p:pic>
    </p:spTree>
    <p:extLst>
      <p:ext uri="{BB962C8B-B14F-4D97-AF65-F5344CB8AC3E}">
        <p14:creationId xmlns:p14="http://schemas.microsoft.com/office/powerpoint/2010/main" val="360889222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0" y="0"/>
            <a:ext cx="12192000" cy="68580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6" name="Picture 5">
            <a:extLst>
              <a:ext uri="{FF2B5EF4-FFF2-40B4-BE49-F238E27FC236}">
                <a16:creationId xmlns:a16="http://schemas.microsoft.com/office/drawing/2014/main" id="{0329C3DE-A29C-9056-2DAA-A31C196BA28B}"/>
              </a:ext>
            </a:extLst>
          </p:cNvPr>
          <p:cNvPicPr>
            <a:picLocks noChangeAspect="1"/>
          </p:cNvPicPr>
          <p:nvPr/>
        </p:nvPicPr>
        <p:blipFill>
          <a:blip r:embed="rId2"/>
          <a:srcRect b="50807"/>
          <a:stretch/>
        </p:blipFill>
        <p:spPr>
          <a:xfrm>
            <a:off x="1014761" y="0"/>
            <a:ext cx="10415239" cy="2656027"/>
          </a:xfrm>
          <a:prstGeom prst="rect">
            <a:avLst/>
          </a:prstGeom>
        </p:spPr>
      </p:pic>
      <p:graphicFrame>
        <p:nvGraphicFramePr>
          <p:cNvPr id="2" name="Table 1">
            <a:extLst>
              <a:ext uri="{FF2B5EF4-FFF2-40B4-BE49-F238E27FC236}">
                <a16:creationId xmlns:a16="http://schemas.microsoft.com/office/drawing/2014/main" id="{3F8CF60D-47AD-9030-6A29-8988977F92BD}"/>
              </a:ext>
            </a:extLst>
          </p:cNvPr>
          <p:cNvGraphicFramePr>
            <a:graphicFrameLocks noGrp="1"/>
          </p:cNvGraphicFramePr>
          <p:nvPr>
            <p:extLst>
              <p:ext uri="{D42A27DB-BD31-4B8C-83A1-F6EECF244321}">
                <p14:modId xmlns:p14="http://schemas.microsoft.com/office/powerpoint/2010/main" val="2257434198"/>
              </p:ext>
            </p:extLst>
          </p:nvPr>
        </p:nvGraphicFramePr>
        <p:xfrm>
          <a:off x="762000" y="2656027"/>
          <a:ext cx="10515600" cy="3657600"/>
        </p:xfrm>
        <a:graphic>
          <a:graphicData uri="http://schemas.openxmlformats.org/drawingml/2006/table">
            <a:tbl>
              <a:tblPr/>
              <a:tblGrid>
                <a:gridCol w="5257800">
                  <a:extLst>
                    <a:ext uri="{9D8B030D-6E8A-4147-A177-3AD203B41FA5}">
                      <a16:colId xmlns:a16="http://schemas.microsoft.com/office/drawing/2014/main" val="1386013989"/>
                    </a:ext>
                  </a:extLst>
                </a:gridCol>
                <a:gridCol w="5257800">
                  <a:extLst>
                    <a:ext uri="{9D8B030D-6E8A-4147-A177-3AD203B41FA5}">
                      <a16:colId xmlns:a16="http://schemas.microsoft.com/office/drawing/2014/main" val="1839155198"/>
                    </a:ext>
                  </a:extLst>
                </a:gridCol>
              </a:tblGrid>
              <a:tr h="0">
                <a:tc>
                  <a:txBody>
                    <a:bodyPr/>
                    <a:lstStyle/>
                    <a:p>
                      <a:pPr algn="ctr"/>
                      <a:r>
                        <a:rPr lang="en-US" b="1" dirty="0"/>
                        <a:t>The Seven Elements</a:t>
                      </a:r>
                      <a:endParaRPr lang="en-US" dirty="0"/>
                    </a:p>
                  </a:txBody>
                  <a:tcPr anchor="ctr">
                    <a:lnL>
                      <a:noFill/>
                    </a:lnL>
                    <a:lnR>
                      <a:noFill/>
                    </a:lnR>
                    <a:lnT>
                      <a:noFill/>
                    </a:lnT>
                    <a:lnB>
                      <a:noFill/>
                    </a:lnB>
                    <a:noFill/>
                  </a:tcPr>
                </a:tc>
                <a:tc>
                  <a:txBody>
                    <a:bodyPr/>
                    <a:lstStyle/>
                    <a:p>
                      <a:pPr algn="ctr"/>
                      <a:r>
                        <a:rPr lang="ar-EG" b="1" dirty="0"/>
                        <a:t>العناصر السبعة</a:t>
                      </a:r>
                      <a:endParaRPr lang="ar-EG" dirty="0"/>
                    </a:p>
                  </a:txBody>
                  <a:tcPr anchor="ctr">
                    <a:lnL>
                      <a:noFill/>
                    </a:lnL>
                    <a:lnR>
                      <a:noFill/>
                    </a:lnR>
                    <a:lnT>
                      <a:noFill/>
                    </a:lnT>
                    <a:lnB>
                      <a:noFill/>
                    </a:lnB>
                    <a:noFill/>
                  </a:tcPr>
                </a:tc>
                <a:extLst>
                  <a:ext uri="{0D108BD9-81ED-4DB2-BD59-A6C34878D82A}">
                    <a16:rowId xmlns:a16="http://schemas.microsoft.com/office/drawing/2014/main" val="2218639411"/>
                  </a:ext>
                </a:extLst>
              </a:tr>
              <a:tr h="0">
                <a:tc>
                  <a:txBody>
                    <a:bodyPr/>
                    <a:lstStyle/>
                    <a:p>
                      <a:r>
                        <a:rPr lang="en-US" b="1"/>
                        <a:t>Hard elements</a:t>
                      </a:r>
                      <a:endParaRPr lang="en-US"/>
                    </a:p>
                  </a:txBody>
                  <a:tcPr anchor="ctr">
                    <a:lnL>
                      <a:noFill/>
                    </a:lnL>
                    <a:lnR>
                      <a:noFill/>
                    </a:lnR>
                    <a:lnT>
                      <a:noFill/>
                    </a:lnT>
                    <a:lnB>
                      <a:noFill/>
                    </a:lnB>
                    <a:noFill/>
                  </a:tcPr>
                </a:tc>
                <a:tc>
                  <a:txBody>
                    <a:bodyPr/>
                    <a:lstStyle/>
                    <a:p>
                      <a:pPr algn="r"/>
                      <a:r>
                        <a:rPr lang="ar-EG" b="1" dirty="0"/>
                        <a:t>العناصر الصلبة</a:t>
                      </a:r>
                      <a:endParaRPr lang="ar-EG" dirty="0"/>
                    </a:p>
                  </a:txBody>
                  <a:tcPr anchor="ctr">
                    <a:lnL>
                      <a:noFill/>
                    </a:lnL>
                    <a:lnR>
                      <a:noFill/>
                    </a:lnR>
                    <a:lnT>
                      <a:noFill/>
                    </a:lnT>
                    <a:lnB>
                      <a:noFill/>
                    </a:lnB>
                    <a:noFill/>
                  </a:tcPr>
                </a:tc>
                <a:extLst>
                  <a:ext uri="{0D108BD9-81ED-4DB2-BD59-A6C34878D82A}">
                    <a16:rowId xmlns:a16="http://schemas.microsoft.com/office/drawing/2014/main" val="2965280866"/>
                  </a:ext>
                </a:extLst>
              </a:tr>
              <a:tr h="0">
                <a:tc>
                  <a:txBody>
                    <a:bodyPr/>
                    <a:lstStyle/>
                    <a:p>
                      <a:r>
                        <a:rPr lang="en-US"/>
                        <a:t>Strategy</a:t>
                      </a:r>
                    </a:p>
                  </a:txBody>
                  <a:tcPr anchor="ctr">
                    <a:lnL>
                      <a:noFill/>
                    </a:lnL>
                    <a:lnR>
                      <a:noFill/>
                    </a:lnR>
                    <a:lnT>
                      <a:noFill/>
                    </a:lnT>
                    <a:lnB>
                      <a:noFill/>
                    </a:lnB>
                    <a:noFill/>
                  </a:tcPr>
                </a:tc>
                <a:tc>
                  <a:txBody>
                    <a:bodyPr/>
                    <a:lstStyle/>
                    <a:p>
                      <a:pPr algn="r"/>
                      <a:r>
                        <a:rPr lang="ar-EG"/>
                        <a:t>الاستراتيجية</a:t>
                      </a:r>
                    </a:p>
                  </a:txBody>
                  <a:tcPr anchor="ctr">
                    <a:lnL>
                      <a:noFill/>
                    </a:lnL>
                    <a:lnR>
                      <a:noFill/>
                    </a:lnR>
                    <a:lnT>
                      <a:noFill/>
                    </a:lnT>
                    <a:lnB>
                      <a:noFill/>
                    </a:lnB>
                    <a:noFill/>
                  </a:tcPr>
                </a:tc>
                <a:extLst>
                  <a:ext uri="{0D108BD9-81ED-4DB2-BD59-A6C34878D82A}">
                    <a16:rowId xmlns:a16="http://schemas.microsoft.com/office/drawing/2014/main" val="1418714403"/>
                  </a:ext>
                </a:extLst>
              </a:tr>
              <a:tr h="0">
                <a:tc>
                  <a:txBody>
                    <a:bodyPr/>
                    <a:lstStyle/>
                    <a:p>
                      <a:r>
                        <a:rPr lang="en-US"/>
                        <a:t>Structure</a:t>
                      </a:r>
                    </a:p>
                  </a:txBody>
                  <a:tcPr anchor="ctr">
                    <a:lnL>
                      <a:noFill/>
                    </a:lnL>
                    <a:lnR>
                      <a:noFill/>
                    </a:lnR>
                    <a:lnT>
                      <a:noFill/>
                    </a:lnT>
                    <a:lnB>
                      <a:noFill/>
                    </a:lnB>
                    <a:noFill/>
                  </a:tcPr>
                </a:tc>
                <a:tc>
                  <a:txBody>
                    <a:bodyPr/>
                    <a:lstStyle/>
                    <a:p>
                      <a:pPr algn="r"/>
                      <a:r>
                        <a:rPr lang="ar-EG"/>
                        <a:t>الهيكل</a:t>
                      </a:r>
                    </a:p>
                  </a:txBody>
                  <a:tcPr anchor="ctr">
                    <a:lnL>
                      <a:noFill/>
                    </a:lnL>
                    <a:lnR>
                      <a:noFill/>
                    </a:lnR>
                    <a:lnT>
                      <a:noFill/>
                    </a:lnT>
                    <a:lnB>
                      <a:noFill/>
                    </a:lnB>
                    <a:noFill/>
                  </a:tcPr>
                </a:tc>
                <a:extLst>
                  <a:ext uri="{0D108BD9-81ED-4DB2-BD59-A6C34878D82A}">
                    <a16:rowId xmlns:a16="http://schemas.microsoft.com/office/drawing/2014/main" val="2054056185"/>
                  </a:ext>
                </a:extLst>
              </a:tr>
              <a:tr h="0">
                <a:tc>
                  <a:txBody>
                    <a:bodyPr/>
                    <a:lstStyle/>
                    <a:p>
                      <a:r>
                        <a:rPr lang="en-US"/>
                        <a:t>Systems</a:t>
                      </a:r>
                    </a:p>
                  </a:txBody>
                  <a:tcPr anchor="ctr">
                    <a:lnL>
                      <a:noFill/>
                    </a:lnL>
                    <a:lnR>
                      <a:noFill/>
                    </a:lnR>
                    <a:lnT>
                      <a:noFill/>
                    </a:lnT>
                    <a:lnB>
                      <a:noFill/>
                    </a:lnB>
                    <a:noFill/>
                  </a:tcPr>
                </a:tc>
                <a:tc>
                  <a:txBody>
                    <a:bodyPr/>
                    <a:lstStyle/>
                    <a:p>
                      <a:pPr algn="r"/>
                      <a:r>
                        <a:rPr lang="ar-EG"/>
                        <a:t>الأنظمة</a:t>
                      </a:r>
                    </a:p>
                  </a:txBody>
                  <a:tcPr anchor="ctr">
                    <a:lnL>
                      <a:noFill/>
                    </a:lnL>
                    <a:lnR>
                      <a:noFill/>
                    </a:lnR>
                    <a:lnT>
                      <a:noFill/>
                    </a:lnT>
                    <a:lnB>
                      <a:noFill/>
                    </a:lnB>
                    <a:noFill/>
                  </a:tcPr>
                </a:tc>
                <a:extLst>
                  <a:ext uri="{0D108BD9-81ED-4DB2-BD59-A6C34878D82A}">
                    <a16:rowId xmlns:a16="http://schemas.microsoft.com/office/drawing/2014/main" val="3634313656"/>
                  </a:ext>
                </a:extLst>
              </a:tr>
              <a:tr h="0">
                <a:tc>
                  <a:txBody>
                    <a:bodyPr/>
                    <a:lstStyle/>
                    <a:p>
                      <a:r>
                        <a:rPr lang="en-US" b="1"/>
                        <a:t>Soft elements</a:t>
                      </a:r>
                      <a:endParaRPr lang="en-US"/>
                    </a:p>
                  </a:txBody>
                  <a:tcPr anchor="ctr">
                    <a:lnL>
                      <a:noFill/>
                    </a:lnL>
                    <a:lnR>
                      <a:noFill/>
                    </a:lnR>
                    <a:lnT>
                      <a:noFill/>
                    </a:lnT>
                    <a:lnB>
                      <a:noFill/>
                    </a:lnB>
                    <a:noFill/>
                  </a:tcPr>
                </a:tc>
                <a:tc>
                  <a:txBody>
                    <a:bodyPr/>
                    <a:lstStyle/>
                    <a:p>
                      <a:pPr algn="r"/>
                      <a:r>
                        <a:rPr lang="ar-EG" b="1"/>
                        <a:t>العناصر اللينة</a:t>
                      </a:r>
                      <a:endParaRPr lang="ar-EG"/>
                    </a:p>
                  </a:txBody>
                  <a:tcPr anchor="ctr">
                    <a:lnL>
                      <a:noFill/>
                    </a:lnL>
                    <a:lnR>
                      <a:noFill/>
                    </a:lnR>
                    <a:lnT>
                      <a:noFill/>
                    </a:lnT>
                    <a:lnB>
                      <a:noFill/>
                    </a:lnB>
                    <a:noFill/>
                  </a:tcPr>
                </a:tc>
                <a:extLst>
                  <a:ext uri="{0D108BD9-81ED-4DB2-BD59-A6C34878D82A}">
                    <a16:rowId xmlns:a16="http://schemas.microsoft.com/office/drawing/2014/main" val="252291625"/>
                  </a:ext>
                </a:extLst>
              </a:tr>
              <a:tr h="0">
                <a:tc>
                  <a:txBody>
                    <a:bodyPr/>
                    <a:lstStyle/>
                    <a:p>
                      <a:r>
                        <a:rPr lang="en-US"/>
                        <a:t>Shared values</a:t>
                      </a:r>
                    </a:p>
                  </a:txBody>
                  <a:tcPr anchor="ctr">
                    <a:lnL>
                      <a:noFill/>
                    </a:lnL>
                    <a:lnR>
                      <a:noFill/>
                    </a:lnR>
                    <a:lnT>
                      <a:noFill/>
                    </a:lnT>
                    <a:lnB>
                      <a:noFill/>
                    </a:lnB>
                    <a:noFill/>
                  </a:tcPr>
                </a:tc>
                <a:tc>
                  <a:txBody>
                    <a:bodyPr/>
                    <a:lstStyle/>
                    <a:p>
                      <a:pPr algn="r"/>
                      <a:r>
                        <a:rPr lang="ar-EG"/>
                        <a:t>القيم المشتركة</a:t>
                      </a:r>
                    </a:p>
                  </a:txBody>
                  <a:tcPr anchor="ctr">
                    <a:lnL>
                      <a:noFill/>
                    </a:lnL>
                    <a:lnR>
                      <a:noFill/>
                    </a:lnR>
                    <a:lnT>
                      <a:noFill/>
                    </a:lnT>
                    <a:lnB>
                      <a:noFill/>
                    </a:lnB>
                    <a:noFill/>
                  </a:tcPr>
                </a:tc>
                <a:extLst>
                  <a:ext uri="{0D108BD9-81ED-4DB2-BD59-A6C34878D82A}">
                    <a16:rowId xmlns:a16="http://schemas.microsoft.com/office/drawing/2014/main" val="2139259904"/>
                  </a:ext>
                </a:extLst>
              </a:tr>
              <a:tr h="0">
                <a:tc>
                  <a:txBody>
                    <a:bodyPr/>
                    <a:lstStyle/>
                    <a:p>
                      <a:r>
                        <a:rPr lang="en-US"/>
                        <a:t>Skills</a:t>
                      </a:r>
                    </a:p>
                  </a:txBody>
                  <a:tcPr anchor="ctr">
                    <a:lnL>
                      <a:noFill/>
                    </a:lnL>
                    <a:lnR>
                      <a:noFill/>
                    </a:lnR>
                    <a:lnT>
                      <a:noFill/>
                    </a:lnT>
                    <a:lnB>
                      <a:noFill/>
                    </a:lnB>
                    <a:noFill/>
                  </a:tcPr>
                </a:tc>
                <a:tc>
                  <a:txBody>
                    <a:bodyPr/>
                    <a:lstStyle/>
                    <a:p>
                      <a:pPr algn="r"/>
                      <a:r>
                        <a:rPr lang="ar-EG"/>
                        <a:t>المهارات</a:t>
                      </a:r>
                    </a:p>
                  </a:txBody>
                  <a:tcPr anchor="ctr">
                    <a:lnL>
                      <a:noFill/>
                    </a:lnL>
                    <a:lnR>
                      <a:noFill/>
                    </a:lnR>
                    <a:lnT>
                      <a:noFill/>
                    </a:lnT>
                    <a:lnB>
                      <a:noFill/>
                    </a:lnB>
                    <a:noFill/>
                  </a:tcPr>
                </a:tc>
                <a:extLst>
                  <a:ext uri="{0D108BD9-81ED-4DB2-BD59-A6C34878D82A}">
                    <a16:rowId xmlns:a16="http://schemas.microsoft.com/office/drawing/2014/main" val="3993636560"/>
                  </a:ext>
                </a:extLst>
              </a:tr>
              <a:tr h="0">
                <a:tc>
                  <a:txBody>
                    <a:bodyPr/>
                    <a:lstStyle/>
                    <a:p>
                      <a:r>
                        <a:rPr lang="en-US"/>
                        <a:t>Style</a:t>
                      </a:r>
                    </a:p>
                  </a:txBody>
                  <a:tcPr anchor="ctr">
                    <a:lnL>
                      <a:noFill/>
                    </a:lnL>
                    <a:lnR>
                      <a:noFill/>
                    </a:lnR>
                    <a:lnT>
                      <a:noFill/>
                    </a:lnT>
                    <a:lnB>
                      <a:noFill/>
                    </a:lnB>
                    <a:noFill/>
                  </a:tcPr>
                </a:tc>
                <a:tc>
                  <a:txBody>
                    <a:bodyPr/>
                    <a:lstStyle/>
                    <a:p>
                      <a:pPr algn="r"/>
                      <a:r>
                        <a:rPr lang="ar-EG"/>
                        <a:t>الأسلوب</a:t>
                      </a:r>
                    </a:p>
                  </a:txBody>
                  <a:tcPr anchor="ctr">
                    <a:lnL>
                      <a:noFill/>
                    </a:lnL>
                    <a:lnR>
                      <a:noFill/>
                    </a:lnR>
                    <a:lnT>
                      <a:noFill/>
                    </a:lnT>
                    <a:lnB>
                      <a:noFill/>
                    </a:lnB>
                    <a:noFill/>
                  </a:tcPr>
                </a:tc>
                <a:extLst>
                  <a:ext uri="{0D108BD9-81ED-4DB2-BD59-A6C34878D82A}">
                    <a16:rowId xmlns:a16="http://schemas.microsoft.com/office/drawing/2014/main" val="3807483737"/>
                  </a:ext>
                </a:extLst>
              </a:tr>
              <a:tr h="0">
                <a:tc>
                  <a:txBody>
                    <a:bodyPr/>
                    <a:lstStyle/>
                    <a:p>
                      <a:r>
                        <a:rPr lang="en-US"/>
                        <a:t>Staff</a:t>
                      </a:r>
                    </a:p>
                  </a:txBody>
                  <a:tcPr anchor="ctr">
                    <a:lnL>
                      <a:noFill/>
                    </a:lnL>
                    <a:lnR>
                      <a:noFill/>
                    </a:lnR>
                    <a:lnT>
                      <a:noFill/>
                    </a:lnT>
                    <a:lnB>
                      <a:noFill/>
                    </a:lnB>
                    <a:noFill/>
                  </a:tcPr>
                </a:tc>
                <a:tc>
                  <a:txBody>
                    <a:bodyPr/>
                    <a:lstStyle/>
                    <a:p>
                      <a:pPr algn="r"/>
                      <a:r>
                        <a:rPr lang="ar-EG" dirty="0"/>
                        <a:t>الموظفون</a:t>
                      </a:r>
                    </a:p>
                  </a:txBody>
                  <a:tcPr anchor="ctr">
                    <a:lnL>
                      <a:noFill/>
                    </a:lnL>
                    <a:lnR>
                      <a:noFill/>
                    </a:lnR>
                    <a:lnT>
                      <a:noFill/>
                    </a:lnT>
                    <a:lnB>
                      <a:noFill/>
                    </a:lnB>
                    <a:noFill/>
                  </a:tcPr>
                </a:tc>
                <a:extLst>
                  <a:ext uri="{0D108BD9-81ED-4DB2-BD59-A6C34878D82A}">
                    <a16:rowId xmlns:a16="http://schemas.microsoft.com/office/drawing/2014/main" val="3241534552"/>
                  </a:ext>
                </a:extLst>
              </a:tr>
            </a:tbl>
          </a:graphicData>
        </a:graphic>
      </p:graphicFrame>
      <p:sp>
        <p:nvSpPr>
          <p:cNvPr id="3" name="Rectangle 1">
            <a:extLst>
              <a:ext uri="{FF2B5EF4-FFF2-40B4-BE49-F238E27FC236}">
                <a16:creationId xmlns:a16="http://schemas.microsoft.com/office/drawing/2014/main" id="{096C2BFE-32D9-8C2D-614A-CF07891469D4}"/>
              </a:ext>
            </a:extLst>
          </p:cNvPr>
          <p:cNvSpPr>
            <a:spLocks noChangeArrowheads="1"/>
          </p:cNvSpPr>
          <p:nvPr/>
        </p:nvSpPr>
        <p:spPr bwMode="auto">
          <a:xfrm>
            <a:off x="838200" y="19891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4" name="Graphic 21">
            <a:extLst>
              <a:ext uri="{FF2B5EF4-FFF2-40B4-BE49-F238E27FC236}">
                <a16:creationId xmlns:a16="http://schemas.microsoft.com/office/drawing/2014/main" id="{27983808-8F3B-2F5E-6E16-B7BE79DDCBB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378290" y="1"/>
            <a:ext cx="1813710" cy="846878"/>
          </a:xfrm>
          <a:prstGeom prst="rect">
            <a:avLst/>
          </a:prstGeom>
        </p:spPr>
      </p:pic>
    </p:spTree>
    <p:extLst>
      <p:ext uri="{BB962C8B-B14F-4D97-AF65-F5344CB8AC3E}">
        <p14:creationId xmlns:p14="http://schemas.microsoft.com/office/powerpoint/2010/main" val="298571038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0" y="0"/>
            <a:ext cx="12192000" cy="68580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3" name="Rectangle 1">
            <a:extLst>
              <a:ext uri="{FF2B5EF4-FFF2-40B4-BE49-F238E27FC236}">
                <a16:creationId xmlns:a16="http://schemas.microsoft.com/office/drawing/2014/main" id="{096C2BFE-32D9-8C2D-614A-CF07891469D4}"/>
              </a:ext>
            </a:extLst>
          </p:cNvPr>
          <p:cNvSpPr>
            <a:spLocks noChangeArrowheads="1"/>
          </p:cNvSpPr>
          <p:nvPr/>
        </p:nvSpPr>
        <p:spPr bwMode="auto">
          <a:xfrm>
            <a:off x="838200" y="19891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4" name="Graphic 21">
            <a:extLst>
              <a:ext uri="{FF2B5EF4-FFF2-40B4-BE49-F238E27FC236}">
                <a16:creationId xmlns:a16="http://schemas.microsoft.com/office/drawing/2014/main" id="{27983808-8F3B-2F5E-6E16-B7BE79DDCB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378290" y="1"/>
            <a:ext cx="1813710" cy="846878"/>
          </a:xfrm>
          <a:prstGeom prst="rect">
            <a:avLst/>
          </a:prstGeom>
        </p:spPr>
      </p:pic>
      <p:graphicFrame>
        <p:nvGraphicFramePr>
          <p:cNvPr id="5" name="Table 4">
            <a:extLst>
              <a:ext uri="{FF2B5EF4-FFF2-40B4-BE49-F238E27FC236}">
                <a16:creationId xmlns:a16="http://schemas.microsoft.com/office/drawing/2014/main" id="{22B802EE-DC45-12F5-EC7E-58AC31337B40}"/>
              </a:ext>
            </a:extLst>
          </p:cNvPr>
          <p:cNvGraphicFramePr>
            <a:graphicFrameLocks noGrp="1"/>
          </p:cNvGraphicFramePr>
          <p:nvPr>
            <p:extLst>
              <p:ext uri="{D42A27DB-BD31-4B8C-83A1-F6EECF244321}">
                <p14:modId xmlns:p14="http://schemas.microsoft.com/office/powerpoint/2010/main" val="451712145"/>
              </p:ext>
            </p:extLst>
          </p:nvPr>
        </p:nvGraphicFramePr>
        <p:xfrm>
          <a:off x="838200" y="1122922"/>
          <a:ext cx="10515600" cy="4876800"/>
        </p:xfrm>
        <a:graphic>
          <a:graphicData uri="http://schemas.openxmlformats.org/drawingml/2006/table">
            <a:tbl>
              <a:tblPr/>
              <a:tblGrid>
                <a:gridCol w="5257800">
                  <a:extLst>
                    <a:ext uri="{9D8B030D-6E8A-4147-A177-3AD203B41FA5}">
                      <a16:colId xmlns:a16="http://schemas.microsoft.com/office/drawing/2014/main" val="1011747136"/>
                    </a:ext>
                  </a:extLst>
                </a:gridCol>
                <a:gridCol w="5257800">
                  <a:extLst>
                    <a:ext uri="{9D8B030D-6E8A-4147-A177-3AD203B41FA5}">
                      <a16:colId xmlns:a16="http://schemas.microsoft.com/office/drawing/2014/main" val="3792972475"/>
                    </a:ext>
                  </a:extLst>
                </a:gridCol>
              </a:tblGrid>
              <a:tr h="0">
                <a:tc>
                  <a:txBody>
                    <a:bodyPr/>
                    <a:lstStyle/>
                    <a:p>
                      <a:r>
                        <a:rPr lang="en-US" sz="2200" b="1" dirty="0"/>
                        <a:t>"Hard" elements</a:t>
                      </a:r>
                      <a:r>
                        <a:rPr lang="en-US" sz="2200" dirty="0"/>
                        <a:t> are easier to define or identify, and management can directly influence them. These are strategy statements, organization charts and reporting lines, and formal processes and IT systems.</a:t>
                      </a:r>
                    </a:p>
                  </a:txBody>
                  <a:tcPr anchor="ctr">
                    <a:lnL>
                      <a:noFill/>
                    </a:lnL>
                    <a:lnR>
                      <a:noFill/>
                    </a:lnR>
                    <a:lnT>
                      <a:noFill/>
                    </a:lnT>
                    <a:lnB>
                      <a:noFill/>
                    </a:lnB>
                    <a:noFill/>
                  </a:tcPr>
                </a:tc>
                <a:tc>
                  <a:txBody>
                    <a:bodyPr/>
                    <a:lstStyle/>
                    <a:p>
                      <a:pPr algn="r"/>
                      <a:r>
                        <a:rPr lang="ar-EG" sz="2200" b="1" dirty="0">
                          <a:solidFill>
                            <a:schemeClr val="tx2"/>
                          </a:solidFill>
                        </a:rPr>
                        <a:t>العناصر "الصلبة"</a:t>
                      </a:r>
                      <a:r>
                        <a:rPr lang="ar-EG" sz="2200" dirty="0">
                          <a:solidFill>
                            <a:schemeClr val="tx2"/>
                          </a:solidFill>
                        </a:rPr>
                        <a:t> هي أسهل في التعريف أو التعرف عليها، ويمكن للإدارة أن تؤثر عليها بشكل مباشر. تشمل هذه العناصر بيانات الاستراتيجية، والهيكل التنظيمي وخطوط التقرير، والعمليات الرسمية وأنظمة تكنولوجيا المعلومات.</a:t>
                      </a:r>
                    </a:p>
                  </a:txBody>
                  <a:tcPr anchor="ctr">
                    <a:lnL>
                      <a:noFill/>
                    </a:lnL>
                    <a:lnR>
                      <a:noFill/>
                    </a:lnR>
                    <a:lnT>
                      <a:noFill/>
                    </a:lnT>
                    <a:lnB>
                      <a:noFill/>
                    </a:lnB>
                    <a:noFill/>
                  </a:tcPr>
                </a:tc>
                <a:extLst>
                  <a:ext uri="{0D108BD9-81ED-4DB2-BD59-A6C34878D82A}">
                    <a16:rowId xmlns:a16="http://schemas.microsoft.com/office/drawing/2014/main" val="1237999475"/>
                  </a:ext>
                </a:extLst>
              </a:tr>
              <a:tr h="0">
                <a:tc>
                  <a:txBody>
                    <a:bodyPr/>
                    <a:lstStyle/>
                    <a:p>
                      <a:r>
                        <a:rPr lang="en-US" sz="2200" b="1"/>
                        <a:t>"Soft" elements</a:t>
                      </a:r>
                      <a:r>
                        <a:rPr lang="en-US" sz="2200"/>
                        <a:t>, on the other hand, can be more difficult to describe, and are less tangible and more influenced by culture. They are harder to change directly and take a longer time to change. However, these soft elements are as important as the hard elements if the organization is going to be successful.</a:t>
                      </a:r>
                    </a:p>
                  </a:txBody>
                  <a:tcPr anchor="ctr">
                    <a:lnL>
                      <a:noFill/>
                    </a:lnL>
                    <a:lnR>
                      <a:noFill/>
                    </a:lnR>
                    <a:lnT>
                      <a:noFill/>
                    </a:lnT>
                    <a:lnB>
                      <a:noFill/>
                    </a:lnB>
                    <a:noFill/>
                  </a:tcPr>
                </a:tc>
                <a:tc>
                  <a:txBody>
                    <a:bodyPr/>
                    <a:lstStyle/>
                    <a:p>
                      <a:pPr algn="r"/>
                      <a:r>
                        <a:rPr lang="ar-EG" sz="2200" b="1" dirty="0">
                          <a:solidFill>
                            <a:schemeClr val="tx2"/>
                          </a:solidFill>
                        </a:rPr>
                        <a:t>العناصر "اللينة"</a:t>
                      </a:r>
                      <a:r>
                        <a:rPr lang="ar-EG" sz="2200" dirty="0">
                          <a:solidFill>
                            <a:schemeClr val="tx2"/>
                          </a:solidFill>
                        </a:rPr>
                        <a:t>، من ناحية أخرى، قد يكون من الصعب وصفها، وهي أقل ملموسية وأكثر تأثرًا بالثقافة. من الصعب تغييرها بشكل مباشر وتستغرق وقتًا أطول للتغيير. ومع ذلك، فإن هذه العناصر اللينة مهمة مثل العناصر الصلبة إذا كانت المنظمة تهدف إلى النجاح.</a:t>
                      </a:r>
                    </a:p>
                  </a:txBody>
                  <a:tcPr anchor="ctr">
                    <a:lnL>
                      <a:noFill/>
                    </a:lnL>
                    <a:lnR>
                      <a:noFill/>
                    </a:lnR>
                    <a:lnT>
                      <a:noFill/>
                    </a:lnT>
                    <a:lnB>
                      <a:noFill/>
                    </a:lnB>
                    <a:noFill/>
                  </a:tcPr>
                </a:tc>
                <a:extLst>
                  <a:ext uri="{0D108BD9-81ED-4DB2-BD59-A6C34878D82A}">
                    <a16:rowId xmlns:a16="http://schemas.microsoft.com/office/drawing/2014/main" val="3111016471"/>
                  </a:ext>
                </a:extLst>
              </a:tr>
            </a:tbl>
          </a:graphicData>
        </a:graphic>
      </p:graphicFrame>
      <p:sp>
        <p:nvSpPr>
          <p:cNvPr id="8" name="Rectangle 1">
            <a:extLst>
              <a:ext uri="{FF2B5EF4-FFF2-40B4-BE49-F238E27FC236}">
                <a16:creationId xmlns:a16="http://schemas.microsoft.com/office/drawing/2014/main" id="{B82700A4-9581-CB74-604A-47FD4BA11E01}"/>
              </a:ext>
            </a:extLst>
          </p:cNvPr>
          <p:cNvSpPr>
            <a:spLocks noChangeArrowheads="1"/>
          </p:cNvSpPr>
          <p:nvPr/>
        </p:nvSpPr>
        <p:spPr bwMode="auto">
          <a:xfrm>
            <a:off x="838200" y="23558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372045015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0" y="0"/>
            <a:ext cx="12192000" cy="68580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5" name="Picture 4">
            <a:extLst>
              <a:ext uri="{FF2B5EF4-FFF2-40B4-BE49-F238E27FC236}">
                <a16:creationId xmlns:a16="http://schemas.microsoft.com/office/drawing/2014/main" id="{AB3C4AB7-6523-5A3B-0712-39F384ACF265}"/>
              </a:ext>
            </a:extLst>
          </p:cNvPr>
          <p:cNvPicPr>
            <a:picLocks noChangeAspect="1"/>
          </p:cNvPicPr>
          <p:nvPr/>
        </p:nvPicPr>
        <p:blipFill>
          <a:blip r:embed="rId2"/>
          <a:srcRect r="52280" b="949"/>
          <a:stretch/>
        </p:blipFill>
        <p:spPr>
          <a:xfrm>
            <a:off x="792021" y="987341"/>
            <a:ext cx="5062128" cy="4836990"/>
          </a:xfrm>
          <a:prstGeom prst="rect">
            <a:avLst/>
          </a:prstGeom>
        </p:spPr>
      </p:pic>
      <p:graphicFrame>
        <p:nvGraphicFramePr>
          <p:cNvPr id="3" name="Table 2">
            <a:extLst>
              <a:ext uri="{FF2B5EF4-FFF2-40B4-BE49-F238E27FC236}">
                <a16:creationId xmlns:a16="http://schemas.microsoft.com/office/drawing/2014/main" id="{5FE374CA-6DDE-99E7-4EDC-64D935B6542B}"/>
              </a:ext>
            </a:extLst>
          </p:cNvPr>
          <p:cNvGraphicFramePr>
            <a:graphicFrameLocks noGrp="1"/>
          </p:cNvGraphicFramePr>
          <p:nvPr>
            <p:extLst>
              <p:ext uri="{D42A27DB-BD31-4B8C-83A1-F6EECF244321}">
                <p14:modId xmlns:p14="http://schemas.microsoft.com/office/powerpoint/2010/main" val="2972353636"/>
              </p:ext>
            </p:extLst>
          </p:nvPr>
        </p:nvGraphicFramePr>
        <p:xfrm>
          <a:off x="6447182" y="1471982"/>
          <a:ext cx="4906618" cy="3777511"/>
        </p:xfrm>
        <a:graphic>
          <a:graphicData uri="http://schemas.openxmlformats.org/drawingml/2006/table">
            <a:tbl>
              <a:tblPr/>
              <a:tblGrid>
                <a:gridCol w="2453309">
                  <a:extLst>
                    <a:ext uri="{9D8B030D-6E8A-4147-A177-3AD203B41FA5}">
                      <a16:colId xmlns:a16="http://schemas.microsoft.com/office/drawing/2014/main" val="4177208207"/>
                    </a:ext>
                  </a:extLst>
                </a:gridCol>
                <a:gridCol w="2453309">
                  <a:extLst>
                    <a:ext uri="{9D8B030D-6E8A-4147-A177-3AD203B41FA5}">
                      <a16:colId xmlns:a16="http://schemas.microsoft.com/office/drawing/2014/main" val="1436448658"/>
                    </a:ext>
                  </a:extLst>
                </a:gridCol>
              </a:tblGrid>
              <a:tr h="3777511">
                <a:tc>
                  <a:txBody>
                    <a:bodyPr/>
                    <a:lstStyle/>
                    <a:p>
                      <a:pPr algn="ctr"/>
                      <a:r>
                        <a:rPr lang="en-US" dirty="0"/>
                        <a:t>That all the seven areas are interconnected and a change in one area requires change in the rest of them for it to function effectively</a:t>
                      </a:r>
                    </a:p>
                  </a:txBody>
                  <a:tcPr anchor="ctr">
                    <a:lnL>
                      <a:noFill/>
                    </a:lnL>
                    <a:lnR>
                      <a:noFill/>
                    </a:lnR>
                    <a:lnT>
                      <a:noFill/>
                    </a:lnT>
                    <a:lnB>
                      <a:noFill/>
                    </a:lnB>
                    <a:noFill/>
                  </a:tcPr>
                </a:tc>
                <a:tc>
                  <a:txBody>
                    <a:bodyPr/>
                    <a:lstStyle/>
                    <a:p>
                      <a:pPr algn="ctr"/>
                      <a:r>
                        <a:rPr lang="ar-EG" dirty="0">
                          <a:solidFill>
                            <a:schemeClr val="tx2"/>
                          </a:solidFill>
                        </a:rPr>
                        <a:t>إن جميع المناطق السبع مترابطة، وأي تغيير في إحدى هذه المناطق يتطلب تغييرًا في البقية لكي تعمل بشكل فعال.</a:t>
                      </a:r>
                    </a:p>
                  </a:txBody>
                  <a:tcPr anchor="ctr">
                    <a:lnL>
                      <a:noFill/>
                    </a:lnL>
                    <a:lnR>
                      <a:noFill/>
                    </a:lnR>
                    <a:lnT>
                      <a:noFill/>
                    </a:lnT>
                    <a:lnB>
                      <a:noFill/>
                    </a:lnB>
                    <a:noFill/>
                  </a:tcPr>
                </a:tc>
                <a:extLst>
                  <a:ext uri="{0D108BD9-81ED-4DB2-BD59-A6C34878D82A}">
                    <a16:rowId xmlns:a16="http://schemas.microsoft.com/office/drawing/2014/main" val="363202166"/>
                  </a:ext>
                </a:extLst>
              </a:tr>
            </a:tbl>
          </a:graphicData>
        </a:graphic>
      </p:graphicFrame>
      <p:sp>
        <p:nvSpPr>
          <p:cNvPr id="4" name="Rectangle 1">
            <a:extLst>
              <a:ext uri="{FF2B5EF4-FFF2-40B4-BE49-F238E27FC236}">
                <a16:creationId xmlns:a16="http://schemas.microsoft.com/office/drawing/2014/main" id="{22039E1B-29ED-D016-0DB8-92F214577FD1}"/>
              </a:ext>
            </a:extLst>
          </p:cNvPr>
          <p:cNvSpPr>
            <a:spLocks noChangeArrowheads="1"/>
          </p:cNvSpPr>
          <p:nvPr/>
        </p:nvSpPr>
        <p:spPr bwMode="auto">
          <a:xfrm>
            <a:off x="838200" y="33607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6" name="Graphic 21">
            <a:extLst>
              <a:ext uri="{FF2B5EF4-FFF2-40B4-BE49-F238E27FC236}">
                <a16:creationId xmlns:a16="http://schemas.microsoft.com/office/drawing/2014/main" id="{A15E1C16-A4DC-C82B-8A45-59FD0D87CBA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378290" y="1"/>
            <a:ext cx="1813710" cy="846878"/>
          </a:xfrm>
          <a:prstGeom prst="rect">
            <a:avLst/>
          </a:prstGeom>
        </p:spPr>
      </p:pic>
    </p:spTree>
    <p:extLst>
      <p:ext uri="{BB962C8B-B14F-4D97-AF65-F5344CB8AC3E}">
        <p14:creationId xmlns:p14="http://schemas.microsoft.com/office/powerpoint/2010/main" val="8594328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0" y="0"/>
            <a:ext cx="12192000" cy="68580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4" name="Rectangle 1">
            <a:extLst>
              <a:ext uri="{FF2B5EF4-FFF2-40B4-BE49-F238E27FC236}">
                <a16:creationId xmlns:a16="http://schemas.microsoft.com/office/drawing/2014/main" id="{22039E1B-29ED-D016-0DB8-92F214577FD1}"/>
              </a:ext>
            </a:extLst>
          </p:cNvPr>
          <p:cNvSpPr>
            <a:spLocks noChangeArrowheads="1"/>
          </p:cNvSpPr>
          <p:nvPr/>
        </p:nvSpPr>
        <p:spPr bwMode="auto">
          <a:xfrm>
            <a:off x="838200" y="33607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6" name="Graphic 21">
            <a:extLst>
              <a:ext uri="{FF2B5EF4-FFF2-40B4-BE49-F238E27FC236}">
                <a16:creationId xmlns:a16="http://schemas.microsoft.com/office/drawing/2014/main" id="{A15E1C16-A4DC-C82B-8A45-59FD0D87CBA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378290" y="1"/>
            <a:ext cx="1813710" cy="846878"/>
          </a:xfrm>
          <a:prstGeom prst="rect">
            <a:avLst/>
          </a:prstGeom>
        </p:spPr>
      </p:pic>
      <p:graphicFrame>
        <p:nvGraphicFramePr>
          <p:cNvPr id="2" name="Table 1">
            <a:extLst>
              <a:ext uri="{FF2B5EF4-FFF2-40B4-BE49-F238E27FC236}">
                <a16:creationId xmlns:a16="http://schemas.microsoft.com/office/drawing/2014/main" id="{02BE6547-D569-C2AF-8329-A504495CD549}"/>
              </a:ext>
            </a:extLst>
          </p:cNvPr>
          <p:cNvGraphicFramePr>
            <a:graphicFrameLocks noGrp="1"/>
          </p:cNvGraphicFramePr>
          <p:nvPr>
            <p:extLst>
              <p:ext uri="{D42A27DB-BD31-4B8C-83A1-F6EECF244321}">
                <p14:modId xmlns:p14="http://schemas.microsoft.com/office/powerpoint/2010/main" val="3541241670"/>
              </p:ext>
            </p:extLst>
          </p:nvPr>
        </p:nvGraphicFramePr>
        <p:xfrm>
          <a:off x="917712" y="1304745"/>
          <a:ext cx="10740888" cy="4569186"/>
        </p:xfrm>
        <a:graphic>
          <a:graphicData uri="http://schemas.openxmlformats.org/drawingml/2006/table">
            <a:tbl>
              <a:tblPr/>
              <a:tblGrid>
                <a:gridCol w="5370444">
                  <a:extLst>
                    <a:ext uri="{9D8B030D-6E8A-4147-A177-3AD203B41FA5}">
                      <a16:colId xmlns:a16="http://schemas.microsoft.com/office/drawing/2014/main" val="824432917"/>
                    </a:ext>
                  </a:extLst>
                </a:gridCol>
                <a:gridCol w="5370444">
                  <a:extLst>
                    <a:ext uri="{9D8B030D-6E8A-4147-A177-3AD203B41FA5}">
                      <a16:colId xmlns:a16="http://schemas.microsoft.com/office/drawing/2014/main" val="3246837828"/>
                    </a:ext>
                  </a:extLst>
                </a:gridCol>
              </a:tblGrid>
              <a:tr h="1040424">
                <a:tc>
                  <a:txBody>
                    <a:bodyPr/>
                    <a:lstStyle/>
                    <a:p>
                      <a:r>
                        <a:rPr lang="en-US" sz="2200" b="1" dirty="0"/>
                        <a:t>Strategy</a:t>
                      </a:r>
                      <a:r>
                        <a:rPr lang="en-US" sz="2200" dirty="0"/>
                        <a:t> - the plan devised to maintain and build competitive advantage over the competition.</a:t>
                      </a:r>
                    </a:p>
                  </a:txBody>
                  <a:tcPr marL="70183" marR="70183" marT="35091" marB="35091" anchor="ctr">
                    <a:lnL>
                      <a:noFill/>
                    </a:lnL>
                    <a:lnR>
                      <a:noFill/>
                    </a:lnR>
                    <a:lnT>
                      <a:noFill/>
                    </a:lnT>
                    <a:lnB>
                      <a:noFill/>
                    </a:lnB>
                    <a:noFill/>
                  </a:tcPr>
                </a:tc>
                <a:tc>
                  <a:txBody>
                    <a:bodyPr/>
                    <a:lstStyle/>
                    <a:p>
                      <a:pPr algn="r"/>
                      <a:r>
                        <a:rPr lang="ar-EG" sz="2200" b="1" dirty="0">
                          <a:solidFill>
                            <a:schemeClr val="tx2"/>
                          </a:solidFill>
                        </a:rPr>
                        <a:t>الاستراتيجية</a:t>
                      </a:r>
                      <a:r>
                        <a:rPr lang="ar-EG" sz="2200" dirty="0">
                          <a:solidFill>
                            <a:schemeClr val="tx2"/>
                          </a:solidFill>
                        </a:rPr>
                        <a:t> - الخطة الموضوعة للحفاظ على الميزة التنافسية وبنائها أمام المنافسة.</a:t>
                      </a:r>
                    </a:p>
                  </a:txBody>
                  <a:tcPr marL="70183" marR="70183" marT="35091" marB="35091" anchor="ctr">
                    <a:lnL>
                      <a:noFill/>
                    </a:lnL>
                    <a:lnR>
                      <a:noFill/>
                    </a:lnR>
                    <a:lnT>
                      <a:noFill/>
                    </a:lnT>
                    <a:lnB>
                      <a:noFill/>
                    </a:lnB>
                    <a:noFill/>
                  </a:tcPr>
                </a:tc>
                <a:extLst>
                  <a:ext uri="{0D108BD9-81ED-4DB2-BD59-A6C34878D82A}">
                    <a16:rowId xmlns:a16="http://schemas.microsoft.com/office/drawing/2014/main" val="2295521688"/>
                  </a:ext>
                </a:extLst>
              </a:tr>
              <a:tr h="2337175">
                <a:tc>
                  <a:txBody>
                    <a:bodyPr/>
                    <a:lstStyle/>
                    <a:p>
                      <a:r>
                        <a:rPr lang="en-US" sz="2200" b="1" dirty="0"/>
                        <a:t>Structure</a:t>
                      </a:r>
                      <a:r>
                        <a:rPr lang="en-US" sz="2200" dirty="0"/>
                        <a:t> - structures describe the hierarchy of authority and accountability: centralized, functional divisions (top-down), decentralized (the trend in larger organizations), matrix, network, holding, etc. These relationships are frequently diagrammed in organization charts.</a:t>
                      </a:r>
                    </a:p>
                  </a:txBody>
                  <a:tcPr marL="70183" marR="70183" marT="35091" marB="35091" anchor="ctr">
                    <a:lnL>
                      <a:noFill/>
                    </a:lnL>
                    <a:lnR>
                      <a:noFill/>
                    </a:lnR>
                    <a:lnT>
                      <a:noFill/>
                    </a:lnT>
                    <a:lnB>
                      <a:noFill/>
                    </a:lnB>
                    <a:noFill/>
                  </a:tcPr>
                </a:tc>
                <a:tc>
                  <a:txBody>
                    <a:bodyPr/>
                    <a:lstStyle/>
                    <a:p>
                      <a:pPr algn="r"/>
                      <a:r>
                        <a:rPr lang="ar-EG" sz="2200" b="1">
                          <a:solidFill>
                            <a:schemeClr val="tx2"/>
                          </a:solidFill>
                        </a:rPr>
                        <a:t>الهيكل</a:t>
                      </a:r>
                      <a:r>
                        <a:rPr lang="ar-EG" sz="2200">
                          <a:solidFill>
                            <a:schemeClr val="tx2"/>
                          </a:solidFill>
                        </a:rPr>
                        <a:t> - تصف الهياكل التسلسل الهرمي للسلطة والمساءلة: المركزي، الأقسام الوظيفية (من أعلى لأسفل)، اللامركزي (الاتجاه في المنظمات الكبيرة)، المصفوفة، الشبكة، الشركة القابضة، إلخ. يتم تمثيل هذه العلاقات غالبًا في المخططات التنظيمية.</a:t>
                      </a:r>
                    </a:p>
                  </a:txBody>
                  <a:tcPr marL="70183" marR="70183" marT="35091" marB="35091" anchor="ctr">
                    <a:lnL>
                      <a:noFill/>
                    </a:lnL>
                    <a:lnR>
                      <a:noFill/>
                    </a:lnR>
                    <a:lnT>
                      <a:noFill/>
                    </a:lnT>
                    <a:lnB>
                      <a:noFill/>
                    </a:lnB>
                    <a:noFill/>
                  </a:tcPr>
                </a:tc>
                <a:extLst>
                  <a:ext uri="{0D108BD9-81ED-4DB2-BD59-A6C34878D82A}">
                    <a16:rowId xmlns:a16="http://schemas.microsoft.com/office/drawing/2014/main" val="242195825"/>
                  </a:ext>
                </a:extLst>
              </a:tr>
              <a:tr h="1040424">
                <a:tc>
                  <a:txBody>
                    <a:bodyPr/>
                    <a:lstStyle/>
                    <a:p>
                      <a:r>
                        <a:rPr lang="en-US" sz="2200" b="1"/>
                        <a:t>Systems</a:t>
                      </a:r>
                      <a:r>
                        <a:rPr lang="en-US" sz="2200"/>
                        <a:t> - the daily activities and procedures that staff members engage in to get the job done.</a:t>
                      </a:r>
                    </a:p>
                  </a:txBody>
                  <a:tcPr marL="70183" marR="70183" marT="35091" marB="35091" anchor="ctr">
                    <a:lnL>
                      <a:noFill/>
                    </a:lnL>
                    <a:lnR>
                      <a:noFill/>
                    </a:lnR>
                    <a:lnT>
                      <a:noFill/>
                    </a:lnT>
                    <a:lnB>
                      <a:noFill/>
                    </a:lnB>
                    <a:noFill/>
                  </a:tcPr>
                </a:tc>
                <a:tc>
                  <a:txBody>
                    <a:bodyPr/>
                    <a:lstStyle/>
                    <a:p>
                      <a:pPr algn="r"/>
                      <a:r>
                        <a:rPr lang="ar-EG" sz="2200" b="1" dirty="0">
                          <a:solidFill>
                            <a:schemeClr val="tx2"/>
                          </a:solidFill>
                        </a:rPr>
                        <a:t>الأنظمة</a:t>
                      </a:r>
                      <a:r>
                        <a:rPr lang="ar-EG" sz="2200" dirty="0">
                          <a:solidFill>
                            <a:schemeClr val="tx2"/>
                          </a:solidFill>
                        </a:rPr>
                        <a:t> - الأنشطة اليومية والإجراءات التي يشارك فيها أعضاء الفريق لإنجاز العمل.</a:t>
                      </a:r>
                    </a:p>
                  </a:txBody>
                  <a:tcPr marL="70183" marR="70183" marT="35091" marB="35091" anchor="ctr">
                    <a:lnL>
                      <a:noFill/>
                    </a:lnL>
                    <a:lnR>
                      <a:noFill/>
                    </a:lnR>
                    <a:lnT>
                      <a:noFill/>
                    </a:lnT>
                    <a:lnB>
                      <a:noFill/>
                    </a:lnB>
                    <a:noFill/>
                  </a:tcPr>
                </a:tc>
                <a:extLst>
                  <a:ext uri="{0D108BD9-81ED-4DB2-BD59-A6C34878D82A}">
                    <a16:rowId xmlns:a16="http://schemas.microsoft.com/office/drawing/2014/main" val="1218607481"/>
                  </a:ext>
                </a:extLst>
              </a:tr>
            </a:tbl>
          </a:graphicData>
        </a:graphic>
      </p:graphicFrame>
      <p:sp>
        <p:nvSpPr>
          <p:cNvPr id="8" name="Rectangle 1">
            <a:extLst>
              <a:ext uri="{FF2B5EF4-FFF2-40B4-BE49-F238E27FC236}">
                <a16:creationId xmlns:a16="http://schemas.microsoft.com/office/drawing/2014/main" id="{03A66035-036B-8A23-523A-C71ED3A0C769}"/>
              </a:ext>
            </a:extLst>
          </p:cNvPr>
          <p:cNvSpPr>
            <a:spLocks noChangeArrowheads="1"/>
          </p:cNvSpPr>
          <p:nvPr/>
        </p:nvSpPr>
        <p:spPr bwMode="auto">
          <a:xfrm>
            <a:off x="2060575" y="180022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412336730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0" y="0"/>
            <a:ext cx="12192000" cy="68580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4" name="Rectangle 1">
            <a:extLst>
              <a:ext uri="{FF2B5EF4-FFF2-40B4-BE49-F238E27FC236}">
                <a16:creationId xmlns:a16="http://schemas.microsoft.com/office/drawing/2014/main" id="{22039E1B-29ED-D016-0DB8-92F214577FD1}"/>
              </a:ext>
            </a:extLst>
          </p:cNvPr>
          <p:cNvSpPr>
            <a:spLocks noChangeArrowheads="1"/>
          </p:cNvSpPr>
          <p:nvPr/>
        </p:nvSpPr>
        <p:spPr bwMode="auto">
          <a:xfrm>
            <a:off x="838200" y="33607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6" name="Graphic 21">
            <a:extLst>
              <a:ext uri="{FF2B5EF4-FFF2-40B4-BE49-F238E27FC236}">
                <a16:creationId xmlns:a16="http://schemas.microsoft.com/office/drawing/2014/main" id="{A15E1C16-A4DC-C82B-8A45-59FD0D87CBA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378290" y="1"/>
            <a:ext cx="1813710" cy="846878"/>
          </a:xfrm>
          <a:prstGeom prst="rect">
            <a:avLst/>
          </a:prstGeom>
        </p:spPr>
      </p:pic>
      <p:graphicFrame>
        <p:nvGraphicFramePr>
          <p:cNvPr id="2" name="Table 1">
            <a:extLst>
              <a:ext uri="{FF2B5EF4-FFF2-40B4-BE49-F238E27FC236}">
                <a16:creationId xmlns:a16="http://schemas.microsoft.com/office/drawing/2014/main" id="{02BE6547-D569-C2AF-8329-A504495CD549}"/>
              </a:ext>
            </a:extLst>
          </p:cNvPr>
          <p:cNvGraphicFramePr>
            <a:graphicFrameLocks noGrp="1"/>
          </p:cNvGraphicFramePr>
          <p:nvPr>
            <p:extLst>
              <p:ext uri="{D42A27DB-BD31-4B8C-83A1-F6EECF244321}">
                <p14:modId xmlns:p14="http://schemas.microsoft.com/office/powerpoint/2010/main" val="3254602382"/>
              </p:ext>
            </p:extLst>
          </p:nvPr>
        </p:nvGraphicFramePr>
        <p:xfrm>
          <a:off x="1017103" y="1601543"/>
          <a:ext cx="10740888" cy="2962968"/>
        </p:xfrm>
        <a:graphic>
          <a:graphicData uri="http://schemas.openxmlformats.org/drawingml/2006/table">
            <a:tbl>
              <a:tblPr/>
              <a:tblGrid>
                <a:gridCol w="5370444">
                  <a:extLst>
                    <a:ext uri="{9D8B030D-6E8A-4147-A177-3AD203B41FA5}">
                      <a16:colId xmlns:a16="http://schemas.microsoft.com/office/drawing/2014/main" val="824432917"/>
                    </a:ext>
                  </a:extLst>
                </a:gridCol>
                <a:gridCol w="5370444">
                  <a:extLst>
                    <a:ext uri="{9D8B030D-6E8A-4147-A177-3AD203B41FA5}">
                      <a16:colId xmlns:a16="http://schemas.microsoft.com/office/drawing/2014/main" val="3246837828"/>
                    </a:ext>
                  </a:extLst>
                </a:gridCol>
              </a:tblGrid>
              <a:tr h="1040424">
                <a:tc>
                  <a:txBody>
                    <a:bodyPr/>
                    <a:lstStyle/>
                    <a:p>
                      <a:r>
                        <a:rPr lang="en-US" sz="2200" b="1" dirty="0"/>
                        <a:t>Shared Values</a:t>
                      </a:r>
                      <a:r>
                        <a:rPr lang="en-US" sz="2200" dirty="0"/>
                        <a:t> - these are the core values of the company that are evidenced in the corporate culture and the general work ethic.</a:t>
                      </a:r>
                    </a:p>
                  </a:txBody>
                  <a:tcPr marL="70183" marR="70183" marT="35091" marB="35091" anchor="ctr">
                    <a:lnL>
                      <a:noFill/>
                    </a:lnL>
                    <a:lnR>
                      <a:noFill/>
                    </a:lnR>
                    <a:lnT>
                      <a:noFill/>
                    </a:lnT>
                    <a:lnB>
                      <a:noFill/>
                    </a:lnB>
                    <a:noFill/>
                  </a:tcPr>
                </a:tc>
                <a:tc>
                  <a:txBody>
                    <a:bodyPr/>
                    <a:lstStyle/>
                    <a:p>
                      <a:pPr algn="r"/>
                      <a:r>
                        <a:rPr lang="ar-EG" sz="2200" b="1" dirty="0">
                          <a:solidFill>
                            <a:schemeClr val="tx2"/>
                          </a:solidFill>
                        </a:rPr>
                        <a:t>القيم المشتركة</a:t>
                      </a:r>
                      <a:r>
                        <a:rPr lang="ar-EG" sz="2200" dirty="0">
                          <a:solidFill>
                            <a:schemeClr val="tx2"/>
                          </a:solidFill>
                        </a:rPr>
                        <a:t> - هذه هي القيم الأساسية للشركة التي تظهر في الثقافة المؤسسية والأخلاقيات العامة للعمل.</a:t>
                      </a:r>
                    </a:p>
                  </a:txBody>
                  <a:tcPr marL="70183" marR="70183" marT="35091" marB="35091" anchor="ctr">
                    <a:lnL>
                      <a:noFill/>
                    </a:lnL>
                    <a:lnR>
                      <a:noFill/>
                    </a:lnR>
                    <a:lnT>
                      <a:noFill/>
                    </a:lnT>
                    <a:lnB>
                      <a:noFill/>
                    </a:lnB>
                    <a:noFill/>
                  </a:tcPr>
                </a:tc>
                <a:extLst>
                  <a:ext uri="{0D108BD9-81ED-4DB2-BD59-A6C34878D82A}">
                    <a16:rowId xmlns:a16="http://schemas.microsoft.com/office/drawing/2014/main" val="1011168507"/>
                  </a:ext>
                </a:extLst>
              </a:tr>
              <a:tr h="392048">
                <a:tc>
                  <a:txBody>
                    <a:bodyPr/>
                    <a:lstStyle/>
                    <a:p>
                      <a:r>
                        <a:rPr lang="en-US" sz="2200" b="1"/>
                        <a:t>Style</a:t>
                      </a:r>
                      <a:r>
                        <a:rPr lang="en-US" sz="2200"/>
                        <a:t> - the style of leadership adopted.</a:t>
                      </a:r>
                    </a:p>
                  </a:txBody>
                  <a:tcPr marL="70183" marR="70183" marT="35091" marB="35091" anchor="ctr">
                    <a:lnL>
                      <a:noFill/>
                    </a:lnL>
                    <a:lnR>
                      <a:noFill/>
                    </a:lnR>
                    <a:lnT>
                      <a:noFill/>
                    </a:lnT>
                    <a:lnB>
                      <a:noFill/>
                    </a:lnB>
                    <a:noFill/>
                  </a:tcPr>
                </a:tc>
                <a:tc>
                  <a:txBody>
                    <a:bodyPr/>
                    <a:lstStyle/>
                    <a:p>
                      <a:pPr algn="r"/>
                      <a:r>
                        <a:rPr lang="ar-EG" sz="2200" b="1" dirty="0">
                          <a:solidFill>
                            <a:schemeClr val="tx2"/>
                          </a:solidFill>
                        </a:rPr>
                        <a:t>الأسلوب</a:t>
                      </a:r>
                      <a:r>
                        <a:rPr lang="ar-EG" sz="2200" dirty="0">
                          <a:solidFill>
                            <a:schemeClr val="tx2"/>
                          </a:solidFill>
                        </a:rPr>
                        <a:t> - نمط القيادة المعتمد.</a:t>
                      </a:r>
                    </a:p>
                  </a:txBody>
                  <a:tcPr marL="70183" marR="70183" marT="35091" marB="35091" anchor="ctr">
                    <a:lnL>
                      <a:noFill/>
                    </a:lnL>
                    <a:lnR>
                      <a:noFill/>
                    </a:lnR>
                    <a:lnT>
                      <a:noFill/>
                    </a:lnT>
                    <a:lnB>
                      <a:noFill/>
                    </a:lnB>
                    <a:noFill/>
                  </a:tcPr>
                </a:tc>
                <a:extLst>
                  <a:ext uri="{0D108BD9-81ED-4DB2-BD59-A6C34878D82A}">
                    <a16:rowId xmlns:a16="http://schemas.microsoft.com/office/drawing/2014/main" val="886790772"/>
                  </a:ext>
                </a:extLst>
              </a:tr>
              <a:tr h="716236">
                <a:tc>
                  <a:txBody>
                    <a:bodyPr/>
                    <a:lstStyle/>
                    <a:p>
                      <a:r>
                        <a:rPr lang="en-US" sz="2200" b="1"/>
                        <a:t>Staff</a:t>
                      </a:r>
                      <a:r>
                        <a:rPr lang="en-US" sz="2200"/>
                        <a:t> - the employees and their general capabilities.</a:t>
                      </a:r>
                    </a:p>
                  </a:txBody>
                  <a:tcPr marL="70183" marR="70183" marT="35091" marB="35091" anchor="ctr">
                    <a:lnL>
                      <a:noFill/>
                    </a:lnL>
                    <a:lnR>
                      <a:noFill/>
                    </a:lnR>
                    <a:lnT>
                      <a:noFill/>
                    </a:lnT>
                    <a:lnB>
                      <a:noFill/>
                    </a:lnB>
                    <a:noFill/>
                  </a:tcPr>
                </a:tc>
                <a:tc>
                  <a:txBody>
                    <a:bodyPr/>
                    <a:lstStyle/>
                    <a:p>
                      <a:pPr algn="r"/>
                      <a:r>
                        <a:rPr lang="ar-EG" sz="2200" b="1" dirty="0">
                          <a:solidFill>
                            <a:schemeClr val="tx2"/>
                          </a:solidFill>
                        </a:rPr>
                        <a:t>الموظفون</a:t>
                      </a:r>
                      <a:r>
                        <a:rPr lang="ar-EG" sz="2200" dirty="0">
                          <a:solidFill>
                            <a:schemeClr val="tx2"/>
                          </a:solidFill>
                        </a:rPr>
                        <a:t> - الموظفون وقدراتهم العامة.</a:t>
                      </a:r>
                    </a:p>
                  </a:txBody>
                  <a:tcPr marL="70183" marR="70183" marT="35091" marB="35091" anchor="ctr">
                    <a:lnL>
                      <a:noFill/>
                    </a:lnL>
                    <a:lnR>
                      <a:noFill/>
                    </a:lnR>
                    <a:lnT>
                      <a:noFill/>
                    </a:lnT>
                    <a:lnB>
                      <a:noFill/>
                    </a:lnB>
                    <a:noFill/>
                  </a:tcPr>
                </a:tc>
                <a:extLst>
                  <a:ext uri="{0D108BD9-81ED-4DB2-BD59-A6C34878D82A}">
                    <a16:rowId xmlns:a16="http://schemas.microsoft.com/office/drawing/2014/main" val="2502765078"/>
                  </a:ext>
                </a:extLst>
              </a:tr>
              <a:tr h="716236">
                <a:tc>
                  <a:txBody>
                    <a:bodyPr/>
                    <a:lstStyle/>
                    <a:p>
                      <a:r>
                        <a:rPr lang="en-US" sz="2200" b="1"/>
                        <a:t>Skills</a:t>
                      </a:r>
                      <a:r>
                        <a:rPr lang="en-US" sz="2200"/>
                        <a:t> - the actual skills and competencies of the employees working for the company.</a:t>
                      </a:r>
                    </a:p>
                  </a:txBody>
                  <a:tcPr marL="70183" marR="70183" marT="35091" marB="35091" anchor="ctr">
                    <a:lnL>
                      <a:noFill/>
                    </a:lnL>
                    <a:lnR>
                      <a:noFill/>
                    </a:lnR>
                    <a:lnT>
                      <a:noFill/>
                    </a:lnT>
                    <a:lnB>
                      <a:noFill/>
                    </a:lnB>
                    <a:noFill/>
                  </a:tcPr>
                </a:tc>
                <a:tc>
                  <a:txBody>
                    <a:bodyPr/>
                    <a:lstStyle/>
                    <a:p>
                      <a:pPr algn="r"/>
                      <a:r>
                        <a:rPr lang="ar-EG" sz="2200" b="1" dirty="0">
                          <a:solidFill>
                            <a:schemeClr val="tx2"/>
                          </a:solidFill>
                        </a:rPr>
                        <a:t>المهارات</a:t>
                      </a:r>
                      <a:r>
                        <a:rPr lang="ar-EG" sz="2200" dirty="0">
                          <a:solidFill>
                            <a:schemeClr val="tx2"/>
                          </a:solidFill>
                        </a:rPr>
                        <a:t> - المهارات والكفاءات الفعلية للموظفين العاملين في الشركة.</a:t>
                      </a:r>
                    </a:p>
                  </a:txBody>
                  <a:tcPr marL="70183" marR="70183" marT="35091" marB="35091" anchor="ctr">
                    <a:lnL>
                      <a:noFill/>
                    </a:lnL>
                    <a:lnR>
                      <a:noFill/>
                    </a:lnR>
                    <a:lnT>
                      <a:noFill/>
                    </a:lnT>
                    <a:lnB>
                      <a:noFill/>
                    </a:lnB>
                    <a:noFill/>
                  </a:tcPr>
                </a:tc>
                <a:extLst>
                  <a:ext uri="{0D108BD9-81ED-4DB2-BD59-A6C34878D82A}">
                    <a16:rowId xmlns:a16="http://schemas.microsoft.com/office/drawing/2014/main" val="2639297904"/>
                  </a:ext>
                </a:extLst>
              </a:tr>
            </a:tbl>
          </a:graphicData>
        </a:graphic>
      </p:graphicFrame>
      <p:sp>
        <p:nvSpPr>
          <p:cNvPr id="8" name="Rectangle 1">
            <a:extLst>
              <a:ext uri="{FF2B5EF4-FFF2-40B4-BE49-F238E27FC236}">
                <a16:creationId xmlns:a16="http://schemas.microsoft.com/office/drawing/2014/main" id="{03A66035-036B-8A23-523A-C71ED3A0C769}"/>
              </a:ext>
            </a:extLst>
          </p:cNvPr>
          <p:cNvSpPr>
            <a:spLocks noChangeArrowheads="1"/>
          </p:cNvSpPr>
          <p:nvPr/>
        </p:nvSpPr>
        <p:spPr bwMode="auto">
          <a:xfrm>
            <a:off x="2060575" y="180022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22483959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0" y="0"/>
            <a:ext cx="12192000" cy="68580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5" name="Picture 4">
            <a:extLst>
              <a:ext uri="{FF2B5EF4-FFF2-40B4-BE49-F238E27FC236}">
                <a16:creationId xmlns:a16="http://schemas.microsoft.com/office/drawing/2014/main" id="{FBCDA0BD-532B-DF93-352F-98EB497532DC}"/>
              </a:ext>
            </a:extLst>
          </p:cNvPr>
          <p:cNvPicPr>
            <a:picLocks noChangeAspect="1"/>
          </p:cNvPicPr>
          <p:nvPr/>
        </p:nvPicPr>
        <p:blipFill>
          <a:blip r:embed="rId2"/>
          <a:srcRect l="78898" t="32599"/>
          <a:stretch/>
        </p:blipFill>
        <p:spPr>
          <a:xfrm>
            <a:off x="9173817" y="2156791"/>
            <a:ext cx="2247500" cy="3599588"/>
          </a:xfrm>
          <a:prstGeom prst="rect">
            <a:avLst/>
          </a:prstGeom>
        </p:spPr>
      </p:pic>
      <p:graphicFrame>
        <p:nvGraphicFramePr>
          <p:cNvPr id="2" name="Table 1">
            <a:extLst>
              <a:ext uri="{FF2B5EF4-FFF2-40B4-BE49-F238E27FC236}">
                <a16:creationId xmlns:a16="http://schemas.microsoft.com/office/drawing/2014/main" id="{6D1BDD83-F0BD-F5D4-5651-3E47C4AA0882}"/>
              </a:ext>
            </a:extLst>
          </p:cNvPr>
          <p:cNvGraphicFramePr>
            <a:graphicFrameLocks noGrp="1"/>
          </p:cNvGraphicFramePr>
          <p:nvPr>
            <p:extLst>
              <p:ext uri="{D42A27DB-BD31-4B8C-83A1-F6EECF244321}">
                <p14:modId xmlns:p14="http://schemas.microsoft.com/office/powerpoint/2010/main" val="3087589922"/>
              </p:ext>
            </p:extLst>
          </p:nvPr>
        </p:nvGraphicFramePr>
        <p:xfrm>
          <a:off x="838200" y="2027583"/>
          <a:ext cx="7997688" cy="2462386"/>
        </p:xfrm>
        <a:graphic>
          <a:graphicData uri="http://schemas.openxmlformats.org/drawingml/2006/table">
            <a:tbl>
              <a:tblPr/>
              <a:tblGrid>
                <a:gridCol w="3998844">
                  <a:extLst>
                    <a:ext uri="{9D8B030D-6E8A-4147-A177-3AD203B41FA5}">
                      <a16:colId xmlns:a16="http://schemas.microsoft.com/office/drawing/2014/main" val="2667502600"/>
                    </a:ext>
                  </a:extLst>
                </a:gridCol>
                <a:gridCol w="3998844">
                  <a:extLst>
                    <a:ext uri="{9D8B030D-6E8A-4147-A177-3AD203B41FA5}">
                      <a16:colId xmlns:a16="http://schemas.microsoft.com/office/drawing/2014/main" val="851210008"/>
                    </a:ext>
                  </a:extLst>
                </a:gridCol>
              </a:tblGrid>
              <a:tr h="694546">
                <a:tc>
                  <a:txBody>
                    <a:bodyPr/>
                    <a:lstStyle/>
                    <a:p>
                      <a:pPr algn="ctr"/>
                      <a:r>
                        <a:rPr lang="en-US" sz="2200" b="1" dirty="0"/>
                        <a:t>Apple Inc</a:t>
                      </a:r>
                    </a:p>
                  </a:txBody>
                  <a:tcPr anchor="ctr">
                    <a:lnL>
                      <a:noFill/>
                    </a:lnL>
                    <a:lnR>
                      <a:noFill/>
                    </a:lnR>
                    <a:lnT>
                      <a:noFill/>
                    </a:lnT>
                    <a:lnB>
                      <a:noFill/>
                    </a:lnB>
                    <a:noFill/>
                  </a:tcPr>
                </a:tc>
                <a:tc>
                  <a:txBody>
                    <a:bodyPr/>
                    <a:lstStyle/>
                    <a:p>
                      <a:pPr algn="ctr"/>
                      <a:r>
                        <a:rPr lang="ar-EG" sz="2200" b="1" dirty="0">
                          <a:solidFill>
                            <a:schemeClr val="tx2"/>
                          </a:solidFill>
                        </a:rPr>
                        <a:t>شركة أبل</a:t>
                      </a:r>
                    </a:p>
                  </a:txBody>
                  <a:tcPr anchor="ctr">
                    <a:lnL>
                      <a:noFill/>
                    </a:lnL>
                    <a:lnR>
                      <a:noFill/>
                    </a:lnR>
                    <a:lnT>
                      <a:noFill/>
                    </a:lnT>
                    <a:lnB>
                      <a:noFill/>
                    </a:lnB>
                    <a:noFill/>
                  </a:tcPr>
                </a:tc>
                <a:extLst>
                  <a:ext uri="{0D108BD9-81ED-4DB2-BD59-A6C34878D82A}">
                    <a16:rowId xmlns:a16="http://schemas.microsoft.com/office/drawing/2014/main" val="966571079"/>
                  </a:ext>
                </a:extLst>
              </a:tr>
              <a:tr h="1736365">
                <a:tc>
                  <a:txBody>
                    <a:bodyPr/>
                    <a:lstStyle/>
                    <a:p>
                      <a:r>
                        <a:rPr lang="en-US" sz="2200"/>
                        <a:t>A multinational technology company known for its innovative products, such as the iPhone, iPad, and Mac computers.</a:t>
                      </a:r>
                    </a:p>
                  </a:txBody>
                  <a:tcPr anchor="ctr">
                    <a:lnL>
                      <a:noFill/>
                    </a:lnL>
                    <a:lnR>
                      <a:noFill/>
                    </a:lnR>
                    <a:lnT>
                      <a:noFill/>
                    </a:lnT>
                    <a:lnB>
                      <a:noFill/>
                    </a:lnB>
                    <a:noFill/>
                  </a:tcPr>
                </a:tc>
                <a:tc>
                  <a:txBody>
                    <a:bodyPr/>
                    <a:lstStyle/>
                    <a:p>
                      <a:pPr algn="r" rtl="1"/>
                      <a:r>
                        <a:rPr lang="ar-EG" sz="2200" dirty="0">
                          <a:solidFill>
                            <a:schemeClr val="tx2"/>
                          </a:solidFill>
                        </a:rPr>
                        <a:t>شركة تقنية متعددة الجنسيات معروفة بمنتجاتها المبتكرة مثل </a:t>
                      </a:r>
                      <a:r>
                        <a:rPr lang="en-US" sz="2200" dirty="0">
                          <a:solidFill>
                            <a:schemeClr val="tx2"/>
                          </a:solidFill>
                        </a:rPr>
                        <a:t>iPhone </a:t>
                      </a:r>
                      <a:r>
                        <a:rPr lang="ar-EG" sz="2200" dirty="0">
                          <a:solidFill>
                            <a:schemeClr val="tx2"/>
                          </a:solidFill>
                        </a:rPr>
                        <a:t>و </a:t>
                      </a:r>
                      <a:r>
                        <a:rPr lang="en-US" sz="2200" dirty="0">
                          <a:solidFill>
                            <a:schemeClr val="tx2"/>
                          </a:solidFill>
                        </a:rPr>
                        <a:t>iPad </a:t>
                      </a:r>
                      <a:r>
                        <a:rPr lang="ar-EG" sz="2200" dirty="0">
                          <a:solidFill>
                            <a:schemeClr val="tx2"/>
                          </a:solidFill>
                        </a:rPr>
                        <a:t>و </a:t>
                      </a:r>
                      <a:r>
                        <a:rPr lang="en-US" sz="2200" dirty="0">
                          <a:solidFill>
                            <a:schemeClr val="tx2"/>
                          </a:solidFill>
                        </a:rPr>
                        <a:t>Mac.</a:t>
                      </a:r>
                    </a:p>
                  </a:txBody>
                  <a:tcPr anchor="ctr">
                    <a:lnL>
                      <a:noFill/>
                    </a:lnL>
                    <a:lnR>
                      <a:noFill/>
                    </a:lnR>
                    <a:lnT>
                      <a:noFill/>
                    </a:lnT>
                    <a:lnB>
                      <a:noFill/>
                    </a:lnB>
                    <a:noFill/>
                  </a:tcPr>
                </a:tc>
                <a:extLst>
                  <a:ext uri="{0D108BD9-81ED-4DB2-BD59-A6C34878D82A}">
                    <a16:rowId xmlns:a16="http://schemas.microsoft.com/office/drawing/2014/main" val="303459217"/>
                  </a:ext>
                </a:extLst>
              </a:tr>
            </a:tbl>
          </a:graphicData>
        </a:graphic>
      </p:graphicFrame>
      <p:sp>
        <p:nvSpPr>
          <p:cNvPr id="3" name="Rectangle 1">
            <a:extLst>
              <a:ext uri="{FF2B5EF4-FFF2-40B4-BE49-F238E27FC236}">
                <a16:creationId xmlns:a16="http://schemas.microsoft.com/office/drawing/2014/main" id="{7E002488-452F-9347-A2E5-A7588799287D}"/>
              </a:ext>
            </a:extLst>
          </p:cNvPr>
          <p:cNvSpPr>
            <a:spLocks noChangeArrowheads="1"/>
          </p:cNvSpPr>
          <p:nvPr/>
        </p:nvSpPr>
        <p:spPr bwMode="auto">
          <a:xfrm>
            <a:off x="838200" y="317817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4" name="Graphic 21">
            <a:extLst>
              <a:ext uri="{FF2B5EF4-FFF2-40B4-BE49-F238E27FC236}">
                <a16:creationId xmlns:a16="http://schemas.microsoft.com/office/drawing/2014/main" id="{36D43B39-ADF7-8803-3402-D4B96191420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378290" y="1"/>
            <a:ext cx="1813710" cy="846878"/>
          </a:xfrm>
          <a:prstGeom prst="rect">
            <a:avLst/>
          </a:prstGeom>
        </p:spPr>
      </p:pic>
    </p:spTree>
    <p:extLst>
      <p:ext uri="{BB962C8B-B14F-4D97-AF65-F5344CB8AC3E}">
        <p14:creationId xmlns:p14="http://schemas.microsoft.com/office/powerpoint/2010/main" val="170884885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0" y="0"/>
            <a:ext cx="12192000" cy="68580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5" name="Picture 4">
            <a:extLst>
              <a:ext uri="{FF2B5EF4-FFF2-40B4-BE49-F238E27FC236}">
                <a16:creationId xmlns:a16="http://schemas.microsoft.com/office/drawing/2014/main" id="{FBCDA0BD-532B-DF93-352F-98EB497532DC}"/>
              </a:ext>
            </a:extLst>
          </p:cNvPr>
          <p:cNvPicPr>
            <a:picLocks noChangeAspect="1"/>
          </p:cNvPicPr>
          <p:nvPr/>
        </p:nvPicPr>
        <p:blipFill>
          <a:blip r:embed="rId2"/>
          <a:srcRect l="78898" t="32599"/>
          <a:stretch/>
        </p:blipFill>
        <p:spPr>
          <a:xfrm>
            <a:off x="9173817" y="2156791"/>
            <a:ext cx="2247500" cy="3599588"/>
          </a:xfrm>
          <a:prstGeom prst="rect">
            <a:avLst/>
          </a:prstGeom>
        </p:spPr>
      </p:pic>
      <p:sp>
        <p:nvSpPr>
          <p:cNvPr id="3" name="Rectangle 1">
            <a:extLst>
              <a:ext uri="{FF2B5EF4-FFF2-40B4-BE49-F238E27FC236}">
                <a16:creationId xmlns:a16="http://schemas.microsoft.com/office/drawing/2014/main" id="{7E002488-452F-9347-A2E5-A7588799287D}"/>
              </a:ext>
            </a:extLst>
          </p:cNvPr>
          <p:cNvSpPr>
            <a:spLocks noChangeArrowheads="1"/>
          </p:cNvSpPr>
          <p:nvPr/>
        </p:nvSpPr>
        <p:spPr bwMode="auto">
          <a:xfrm>
            <a:off x="838200" y="317817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4" name="Graphic 21">
            <a:extLst>
              <a:ext uri="{FF2B5EF4-FFF2-40B4-BE49-F238E27FC236}">
                <a16:creationId xmlns:a16="http://schemas.microsoft.com/office/drawing/2014/main" id="{36D43B39-ADF7-8803-3402-D4B96191420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378290" y="1"/>
            <a:ext cx="1813710" cy="846878"/>
          </a:xfrm>
          <a:prstGeom prst="rect">
            <a:avLst/>
          </a:prstGeom>
        </p:spPr>
      </p:pic>
      <p:graphicFrame>
        <p:nvGraphicFramePr>
          <p:cNvPr id="6" name="Table 5">
            <a:extLst>
              <a:ext uri="{FF2B5EF4-FFF2-40B4-BE49-F238E27FC236}">
                <a16:creationId xmlns:a16="http://schemas.microsoft.com/office/drawing/2014/main" id="{8C9E585D-DE0E-B15F-EBAF-1D363857CA5D}"/>
              </a:ext>
            </a:extLst>
          </p:cNvPr>
          <p:cNvGraphicFramePr>
            <a:graphicFrameLocks noGrp="1"/>
          </p:cNvGraphicFramePr>
          <p:nvPr>
            <p:extLst>
              <p:ext uri="{D42A27DB-BD31-4B8C-83A1-F6EECF244321}">
                <p14:modId xmlns:p14="http://schemas.microsoft.com/office/powerpoint/2010/main" val="3905157386"/>
              </p:ext>
            </p:extLst>
          </p:nvPr>
        </p:nvGraphicFramePr>
        <p:xfrm>
          <a:off x="838200" y="2362850"/>
          <a:ext cx="8166652" cy="3535680"/>
        </p:xfrm>
        <a:graphic>
          <a:graphicData uri="http://schemas.openxmlformats.org/drawingml/2006/table">
            <a:tbl>
              <a:tblPr/>
              <a:tblGrid>
                <a:gridCol w="4083326">
                  <a:extLst>
                    <a:ext uri="{9D8B030D-6E8A-4147-A177-3AD203B41FA5}">
                      <a16:colId xmlns:a16="http://schemas.microsoft.com/office/drawing/2014/main" val="1272753428"/>
                    </a:ext>
                  </a:extLst>
                </a:gridCol>
                <a:gridCol w="4083326">
                  <a:extLst>
                    <a:ext uri="{9D8B030D-6E8A-4147-A177-3AD203B41FA5}">
                      <a16:colId xmlns:a16="http://schemas.microsoft.com/office/drawing/2014/main" val="2740305638"/>
                    </a:ext>
                  </a:extLst>
                </a:gridCol>
              </a:tblGrid>
              <a:tr h="0">
                <a:tc>
                  <a:txBody>
                    <a:bodyPr/>
                    <a:lstStyle/>
                    <a:p>
                      <a:r>
                        <a:rPr lang="en-US" sz="2200" b="1" dirty="0"/>
                        <a:t>Shared Values</a:t>
                      </a:r>
                      <a:r>
                        <a:rPr lang="en-US" sz="2200" dirty="0"/>
                        <a:t> - business is aligned around the values of design and user experience.</a:t>
                      </a:r>
                    </a:p>
                  </a:txBody>
                  <a:tcPr anchor="ctr">
                    <a:lnL>
                      <a:noFill/>
                    </a:lnL>
                    <a:lnR>
                      <a:noFill/>
                    </a:lnR>
                    <a:lnT>
                      <a:noFill/>
                    </a:lnT>
                    <a:lnB>
                      <a:noFill/>
                    </a:lnB>
                    <a:noFill/>
                  </a:tcPr>
                </a:tc>
                <a:tc>
                  <a:txBody>
                    <a:bodyPr/>
                    <a:lstStyle/>
                    <a:p>
                      <a:pPr algn="r"/>
                      <a:r>
                        <a:rPr lang="ar-EG" sz="2200" b="1" dirty="0">
                          <a:solidFill>
                            <a:schemeClr val="tx2"/>
                          </a:solidFill>
                        </a:rPr>
                        <a:t>القيم المشتركة</a:t>
                      </a:r>
                      <a:r>
                        <a:rPr lang="ar-EG" sz="2200" dirty="0">
                          <a:solidFill>
                            <a:schemeClr val="tx2"/>
                          </a:solidFill>
                        </a:rPr>
                        <a:t> - الأعمال التجارية متوافقة حول قيم التصميم وتجربة المستخدم.</a:t>
                      </a:r>
                    </a:p>
                  </a:txBody>
                  <a:tcPr anchor="ctr">
                    <a:lnL>
                      <a:noFill/>
                    </a:lnL>
                    <a:lnR>
                      <a:noFill/>
                    </a:lnR>
                    <a:lnT>
                      <a:noFill/>
                    </a:lnT>
                    <a:lnB>
                      <a:noFill/>
                    </a:lnB>
                    <a:noFill/>
                  </a:tcPr>
                </a:tc>
                <a:extLst>
                  <a:ext uri="{0D108BD9-81ED-4DB2-BD59-A6C34878D82A}">
                    <a16:rowId xmlns:a16="http://schemas.microsoft.com/office/drawing/2014/main" val="2347881088"/>
                  </a:ext>
                </a:extLst>
              </a:tr>
              <a:tr h="0">
                <a:tc>
                  <a:txBody>
                    <a:bodyPr/>
                    <a:lstStyle/>
                    <a:p>
                      <a:r>
                        <a:rPr lang="en-US" sz="2200" b="1"/>
                        <a:t>Strategy</a:t>
                      </a:r>
                      <a:r>
                        <a:rPr lang="en-US" sz="2200"/>
                        <a:t> - focus on a small number of products and make them innovative and excellent, enabling the business to capture a huge market share relative to its size, and build a loyal customer following.</a:t>
                      </a:r>
                    </a:p>
                  </a:txBody>
                  <a:tcPr anchor="ctr">
                    <a:lnL>
                      <a:noFill/>
                    </a:lnL>
                    <a:lnR>
                      <a:noFill/>
                    </a:lnR>
                    <a:lnT>
                      <a:noFill/>
                    </a:lnT>
                    <a:lnB>
                      <a:noFill/>
                    </a:lnB>
                    <a:noFill/>
                  </a:tcPr>
                </a:tc>
                <a:tc>
                  <a:txBody>
                    <a:bodyPr/>
                    <a:lstStyle/>
                    <a:p>
                      <a:pPr algn="r"/>
                      <a:r>
                        <a:rPr lang="ar-EG" sz="2200" b="1" dirty="0">
                          <a:solidFill>
                            <a:schemeClr val="tx2"/>
                          </a:solidFill>
                        </a:rPr>
                        <a:t>الاستراتيجية</a:t>
                      </a:r>
                      <a:r>
                        <a:rPr lang="ar-EG" sz="2200" dirty="0">
                          <a:solidFill>
                            <a:schemeClr val="tx2"/>
                          </a:solidFill>
                        </a:rPr>
                        <a:t> - التركيز على عدد قليل من المنتجات وجعلها مبتكرة ومتميزة، مما يمكن الشركة من الاستحواذ على حصة سوقية ضخمة بالنسبة لحجمها، وبناء قاعدة عملاء مخلصين.</a:t>
                      </a:r>
                    </a:p>
                  </a:txBody>
                  <a:tcPr anchor="ctr">
                    <a:lnL>
                      <a:noFill/>
                    </a:lnL>
                    <a:lnR>
                      <a:noFill/>
                    </a:lnR>
                    <a:lnT>
                      <a:noFill/>
                    </a:lnT>
                    <a:lnB>
                      <a:noFill/>
                    </a:lnB>
                    <a:noFill/>
                  </a:tcPr>
                </a:tc>
                <a:extLst>
                  <a:ext uri="{0D108BD9-81ED-4DB2-BD59-A6C34878D82A}">
                    <a16:rowId xmlns:a16="http://schemas.microsoft.com/office/drawing/2014/main" val="2213310947"/>
                  </a:ext>
                </a:extLst>
              </a:tr>
            </a:tbl>
          </a:graphicData>
        </a:graphic>
      </p:graphicFrame>
      <p:sp>
        <p:nvSpPr>
          <p:cNvPr id="8" name="Rectangle 1">
            <a:extLst>
              <a:ext uri="{FF2B5EF4-FFF2-40B4-BE49-F238E27FC236}">
                <a16:creationId xmlns:a16="http://schemas.microsoft.com/office/drawing/2014/main" id="{F620FE28-DCA5-B5DF-420C-3CAC67EF772A}"/>
              </a:ext>
            </a:extLst>
          </p:cNvPr>
          <p:cNvSpPr>
            <a:spLocks noChangeArrowheads="1"/>
          </p:cNvSpPr>
          <p:nvPr/>
        </p:nvSpPr>
        <p:spPr bwMode="auto">
          <a:xfrm>
            <a:off x="838200" y="29035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261758061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0" y="0"/>
            <a:ext cx="12192000" cy="696733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12" name="Picture 11">
            <a:extLst>
              <a:ext uri="{FF2B5EF4-FFF2-40B4-BE49-F238E27FC236}">
                <a16:creationId xmlns:a16="http://schemas.microsoft.com/office/drawing/2014/main" id="{E21A0289-02E4-01D6-1CA1-3BE3CCF03101}"/>
              </a:ext>
            </a:extLst>
          </p:cNvPr>
          <p:cNvPicPr>
            <a:picLocks noChangeAspect="1"/>
          </p:cNvPicPr>
          <p:nvPr/>
        </p:nvPicPr>
        <p:blipFill>
          <a:blip r:embed="rId2"/>
          <a:srcRect l="75352" t="28000" b="33501"/>
          <a:stretch/>
        </p:blipFill>
        <p:spPr>
          <a:xfrm>
            <a:off x="9541564" y="1749287"/>
            <a:ext cx="2740301" cy="2405270"/>
          </a:xfrm>
          <a:prstGeom prst="rect">
            <a:avLst/>
          </a:prstGeom>
        </p:spPr>
      </p:pic>
      <p:graphicFrame>
        <p:nvGraphicFramePr>
          <p:cNvPr id="2" name="Table 1">
            <a:extLst>
              <a:ext uri="{FF2B5EF4-FFF2-40B4-BE49-F238E27FC236}">
                <a16:creationId xmlns:a16="http://schemas.microsoft.com/office/drawing/2014/main" id="{53429757-E1FA-9899-BB61-1248455F190C}"/>
              </a:ext>
            </a:extLst>
          </p:cNvPr>
          <p:cNvGraphicFramePr>
            <a:graphicFrameLocks noGrp="1"/>
          </p:cNvGraphicFramePr>
          <p:nvPr>
            <p:extLst>
              <p:ext uri="{D42A27DB-BD31-4B8C-83A1-F6EECF244321}">
                <p14:modId xmlns:p14="http://schemas.microsoft.com/office/powerpoint/2010/main" val="333755082"/>
              </p:ext>
            </p:extLst>
          </p:nvPr>
        </p:nvGraphicFramePr>
        <p:xfrm>
          <a:off x="808797" y="669309"/>
          <a:ext cx="8236226" cy="5628712"/>
        </p:xfrm>
        <a:graphic>
          <a:graphicData uri="http://schemas.openxmlformats.org/drawingml/2006/table">
            <a:tbl>
              <a:tblPr/>
              <a:tblGrid>
                <a:gridCol w="4118113">
                  <a:extLst>
                    <a:ext uri="{9D8B030D-6E8A-4147-A177-3AD203B41FA5}">
                      <a16:colId xmlns:a16="http://schemas.microsoft.com/office/drawing/2014/main" val="3306229540"/>
                    </a:ext>
                  </a:extLst>
                </a:gridCol>
                <a:gridCol w="4118113">
                  <a:extLst>
                    <a:ext uri="{9D8B030D-6E8A-4147-A177-3AD203B41FA5}">
                      <a16:colId xmlns:a16="http://schemas.microsoft.com/office/drawing/2014/main" val="3010467672"/>
                    </a:ext>
                  </a:extLst>
                </a:gridCol>
              </a:tblGrid>
              <a:tr h="833156">
                <a:tc>
                  <a:txBody>
                    <a:bodyPr/>
                    <a:lstStyle/>
                    <a:p>
                      <a:r>
                        <a:rPr lang="en-US" sz="2200" b="1" dirty="0"/>
                        <a:t>Staff</a:t>
                      </a:r>
                      <a:r>
                        <a:rPr lang="en-US" sz="2200" dirty="0"/>
                        <a:t> - offers their employees huge benefits.</a:t>
                      </a:r>
                    </a:p>
                  </a:txBody>
                  <a:tcPr anchor="ctr">
                    <a:lnL>
                      <a:noFill/>
                    </a:lnL>
                    <a:lnR>
                      <a:noFill/>
                    </a:lnR>
                    <a:lnT>
                      <a:noFill/>
                    </a:lnT>
                    <a:lnB>
                      <a:noFill/>
                    </a:lnB>
                    <a:noFill/>
                  </a:tcPr>
                </a:tc>
                <a:tc>
                  <a:txBody>
                    <a:bodyPr/>
                    <a:lstStyle/>
                    <a:p>
                      <a:pPr algn="r" rtl="1"/>
                      <a:r>
                        <a:rPr lang="ar-EG" sz="2200" b="1" dirty="0">
                          <a:solidFill>
                            <a:schemeClr val="tx2"/>
                          </a:solidFill>
                        </a:rPr>
                        <a:t>الموظفون</a:t>
                      </a:r>
                      <a:r>
                        <a:rPr lang="ar-EG" sz="2200" dirty="0">
                          <a:solidFill>
                            <a:schemeClr val="tx2"/>
                          </a:solidFill>
                        </a:rPr>
                        <a:t> - يقدمون لموظفيهم فوائد كبيرة.</a:t>
                      </a:r>
                    </a:p>
                  </a:txBody>
                  <a:tcPr anchor="ctr">
                    <a:lnL>
                      <a:noFill/>
                    </a:lnL>
                    <a:lnR>
                      <a:noFill/>
                    </a:lnR>
                    <a:lnT>
                      <a:noFill/>
                    </a:lnT>
                    <a:lnB>
                      <a:noFill/>
                    </a:lnB>
                    <a:noFill/>
                  </a:tcPr>
                </a:tc>
                <a:extLst>
                  <a:ext uri="{0D108BD9-81ED-4DB2-BD59-A6C34878D82A}">
                    <a16:rowId xmlns:a16="http://schemas.microsoft.com/office/drawing/2014/main" val="2201066195"/>
                  </a:ext>
                </a:extLst>
              </a:tr>
              <a:tr h="833156">
                <a:tc>
                  <a:txBody>
                    <a:bodyPr/>
                    <a:lstStyle/>
                    <a:p>
                      <a:r>
                        <a:rPr lang="en-US" sz="2200" b="1"/>
                        <a:t>Skills</a:t>
                      </a:r>
                      <a:r>
                        <a:rPr lang="en-US" sz="2200"/>
                        <a:t> - highly qualified and creative employees.</a:t>
                      </a:r>
                    </a:p>
                  </a:txBody>
                  <a:tcPr anchor="ctr">
                    <a:lnL>
                      <a:noFill/>
                    </a:lnL>
                    <a:lnR>
                      <a:noFill/>
                    </a:lnR>
                    <a:lnT>
                      <a:noFill/>
                    </a:lnT>
                    <a:lnB>
                      <a:noFill/>
                    </a:lnB>
                    <a:noFill/>
                  </a:tcPr>
                </a:tc>
                <a:tc>
                  <a:txBody>
                    <a:bodyPr/>
                    <a:lstStyle/>
                    <a:p>
                      <a:pPr algn="r" rtl="1"/>
                      <a:r>
                        <a:rPr lang="ar-EG" sz="2200" b="1">
                          <a:solidFill>
                            <a:schemeClr val="tx2"/>
                          </a:solidFill>
                        </a:rPr>
                        <a:t>المهارات</a:t>
                      </a:r>
                      <a:r>
                        <a:rPr lang="ar-EG" sz="2200">
                          <a:solidFill>
                            <a:schemeClr val="tx2"/>
                          </a:solidFill>
                        </a:rPr>
                        <a:t> - موظفون مؤهلون بشكل عالٍ ومبدعون.</a:t>
                      </a:r>
                    </a:p>
                  </a:txBody>
                  <a:tcPr anchor="ctr">
                    <a:lnL>
                      <a:noFill/>
                    </a:lnL>
                    <a:lnR>
                      <a:noFill/>
                    </a:lnR>
                    <a:lnT>
                      <a:noFill/>
                    </a:lnT>
                    <a:lnB>
                      <a:noFill/>
                    </a:lnB>
                    <a:noFill/>
                  </a:tcPr>
                </a:tc>
                <a:extLst>
                  <a:ext uri="{0D108BD9-81ED-4DB2-BD59-A6C34878D82A}">
                    <a16:rowId xmlns:a16="http://schemas.microsoft.com/office/drawing/2014/main" val="1106331686"/>
                  </a:ext>
                </a:extLst>
              </a:tr>
              <a:tr h="1190223">
                <a:tc>
                  <a:txBody>
                    <a:bodyPr/>
                    <a:lstStyle/>
                    <a:p>
                      <a:r>
                        <a:rPr lang="en-US" sz="2200" b="1"/>
                        <a:t>Systems</a:t>
                      </a:r>
                      <a:r>
                        <a:rPr lang="en-US" sz="2200"/>
                        <a:t> - supply chain with built capacity for creating and supplying huge new market-dominating products.</a:t>
                      </a:r>
                    </a:p>
                  </a:txBody>
                  <a:tcPr anchor="ctr">
                    <a:lnL>
                      <a:noFill/>
                    </a:lnL>
                    <a:lnR>
                      <a:noFill/>
                    </a:lnR>
                    <a:lnT>
                      <a:noFill/>
                    </a:lnT>
                    <a:lnB>
                      <a:noFill/>
                    </a:lnB>
                    <a:noFill/>
                  </a:tcPr>
                </a:tc>
                <a:tc>
                  <a:txBody>
                    <a:bodyPr/>
                    <a:lstStyle/>
                    <a:p>
                      <a:pPr algn="r" rtl="1"/>
                      <a:r>
                        <a:rPr lang="ar-EG" sz="2200" b="1">
                          <a:solidFill>
                            <a:schemeClr val="tx2"/>
                          </a:solidFill>
                        </a:rPr>
                        <a:t>الأنظمة</a:t>
                      </a:r>
                      <a:r>
                        <a:rPr lang="ar-EG" sz="2200">
                          <a:solidFill>
                            <a:schemeClr val="tx2"/>
                          </a:solidFill>
                        </a:rPr>
                        <a:t> - سلسلة التوريد بقدرة مدمجة على إنشاء وتوريد منتجات جديدة تسيطر على السوق بشكل كبير.</a:t>
                      </a:r>
                    </a:p>
                  </a:txBody>
                  <a:tcPr anchor="ctr">
                    <a:lnL>
                      <a:noFill/>
                    </a:lnL>
                    <a:lnR>
                      <a:noFill/>
                    </a:lnR>
                    <a:lnT>
                      <a:noFill/>
                    </a:lnT>
                    <a:lnB>
                      <a:noFill/>
                    </a:lnB>
                    <a:noFill/>
                  </a:tcPr>
                </a:tc>
                <a:extLst>
                  <a:ext uri="{0D108BD9-81ED-4DB2-BD59-A6C34878D82A}">
                    <a16:rowId xmlns:a16="http://schemas.microsoft.com/office/drawing/2014/main" val="769988802"/>
                  </a:ext>
                </a:extLst>
              </a:tr>
              <a:tr h="833156">
                <a:tc>
                  <a:txBody>
                    <a:bodyPr/>
                    <a:lstStyle/>
                    <a:p>
                      <a:r>
                        <a:rPr lang="en-US" sz="2200" b="1"/>
                        <a:t>Style</a:t>
                      </a:r>
                      <a:r>
                        <a:rPr lang="en-US" sz="2200"/>
                        <a:t> - people are free to innovate – adhering to Steve Jobs' high standards.</a:t>
                      </a:r>
                    </a:p>
                  </a:txBody>
                  <a:tcPr anchor="ctr">
                    <a:lnL>
                      <a:noFill/>
                    </a:lnL>
                    <a:lnR>
                      <a:noFill/>
                    </a:lnR>
                    <a:lnT>
                      <a:noFill/>
                    </a:lnT>
                    <a:lnB>
                      <a:noFill/>
                    </a:lnB>
                    <a:noFill/>
                  </a:tcPr>
                </a:tc>
                <a:tc>
                  <a:txBody>
                    <a:bodyPr/>
                    <a:lstStyle/>
                    <a:p>
                      <a:pPr algn="r" rtl="1"/>
                      <a:r>
                        <a:rPr lang="ar-EG" sz="2200" b="1">
                          <a:solidFill>
                            <a:schemeClr val="tx2"/>
                          </a:solidFill>
                        </a:rPr>
                        <a:t>الأسلوب</a:t>
                      </a:r>
                      <a:r>
                        <a:rPr lang="ar-EG" sz="2200">
                          <a:solidFill>
                            <a:schemeClr val="tx2"/>
                          </a:solidFill>
                        </a:rPr>
                        <a:t> - الناس أحرار في الابتكار - مع الالتزام بالمعايير العالية لستيف جوبز.</a:t>
                      </a:r>
                    </a:p>
                  </a:txBody>
                  <a:tcPr anchor="ctr">
                    <a:lnL>
                      <a:noFill/>
                    </a:lnL>
                    <a:lnR>
                      <a:noFill/>
                    </a:lnR>
                    <a:lnT>
                      <a:noFill/>
                    </a:lnT>
                    <a:lnB>
                      <a:noFill/>
                    </a:lnB>
                    <a:noFill/>
                  </a:tcPr>
                </a:tc>
                <a:extLst>
                  <a:ext uri="{0D108BD9-81ED-4DB2-BD59-A6C34878D82A}">
                    <a16:rowId xmlns:a16="http://schemas.microsoft.com/office/drawing/2014/main" val="929823710"/>
                  </a:ext>
                </a:extLst>
              </a:tr>
              <a:tr h="1190223">
                <a:tc>
                  <a:txBody>
                    <a:bodyPr/>
                    <a:lstStyle/>
                    <a:p>
                      <a:r>
                        <a:rPr lang="en-US" sz="2200" b="1"/>
                        <a:t>Structure</a:t>
                      </a:r>
                      <a:r>
                        <a:rPr lang="en-US" sz="2200"/>
                        <a:t> - Apple Inc. has a hierarchical organizational structure, with notable divisional characteristics.</a:t>
                      </a:r>
                    </a:p>
                  </a:txBody>
                  <a:tcPr anchor="ctr">
                    <a:lnL>
                      <a:noFill/>
                    </a:lnL>
                    <a:lnR>
                      <a:noFill/>
                    </a:lnR>
                    <a:lnT>
                      <a:noFill/>
                    </a:lnT>
                    <a:lnB>
                      <a:noFill/>
                    </a:lnB>
                    <a:noFill/>
                  </a:tcPr>
                </a:tc>
                <a:tc>
                  <a:txBody>
                    <a:bodyPr/>
                    <a:lstStyle/>
                    <a:p>
                      <a:pPr algn="r" rtl="1"/>
                      <a:r>
                        <a:rPr lang="ar-EG" sz="2200" b="1" dirty="0">
                          <a:solidFill>
                            <a:schemeClr val="tx2"/>
                          </a:solidFill>
                        </a:rPr>
                        <a:t>الهيكل</a:t>
                      </a:r>
                      <a:r>
                        <a:rPr lang="ar-EG" sz="2200" dirty="0">
                          <a:solidFill>
                            <a:schemeClr val="tx2"/>
                          </a:solidFill>
                        </a:rPr>
                        <a:t> - تمتلك شركة أبل هيكلًا تنظيميًا هرميًا، مع خصائص تقسيمية ملحوظة.</a:t>
                      </a:r>
                    </a:p>
                  </a:txBody>
                  <a:tcPr anchor="ctr">
                    <a:lnL>
                      <a:noFill/>
                    </a:lnL>
                    <a:lnR>
                      <a:noFill/>
                    </a:lnR>
                    <a:lnT>
                      <a:noFill/>
                    </a:lnT>
                    <a:lnB>
                      <a:noFill/>
                    </a:lnB>
                    <a:noFill/>
                  </a:tcPr>
                </a:tc>
                <a:extLst>
                  <a:ext uri="{0D108BD9-81ED-4DB2-BD59-A6C34878D82A}">
                    <a16:rowId xmlns:a16="http://schemas.microsoft.com/office/drawing/2014/main" val="2115268221"/>
                  </a:ext>
                </a:extLst>
              </a:tr>
            </a:tbl>
          </a:graphicData>
        </a:graphic>
      </p:graphicFrame>
      <p:sp>
        <p:nvSpPr>
          <p:cNvPr id="3" name="Rectangle 1">
            <a:extLst>
              <a:ext uri="{FF2B5EF4-FFF2-40B4-BE49-F238E27FC236}">
                <a16:creationId xmlns:a16="http://schemas.microsoft.com/office/drawing/2014/main" id="{4ADACEF9-4E66-68AB-37E4-E267CE96C304}"/>
              </a:ext>
            </a:extLst>
          </p:cNvPr>
          <p:cNvSpPr>
            <a:spLocks noChangeArrowheads="1"/>
          </p:cNvSpPr>
          <p:nvPr/>
        </p:nvSpPr>
        <p:spPr bwMode="auto">
          <a:xfrm>
            <a:off x="838200" y="249237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4" name="Graphic 21">
            <a:extLst>
              <a:ext uri="{FF2B5EF4-FFF2-40B4-BE49-F238E27FC236}">
                <a16:creationId xmlns:a16="http://schemas.microsoft.com/office/drawing/2014/main" id="{D0199B99-B55E-396B-D98B-B99883A958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378290" y="1"/>
            <a:ext cx="1813710" cy="846878"/>
          </a:xfrm>
          <a:prstGeom prst="rect">
            <a:avLst/>
          </a:prstGeom>
        </p:spPr>
      </p:pic>
    </p:spTree>
    <p:extLst>
      <p:ext uri="{BB962C8B-B14F-4D97-AF65-F5344CB8AC3E}">
        <p14:creationId xmlns:p14="http://schemas.microsoft.com/office/powerpoint/2010/main" val="375941495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8C3E900-C92B-4585-A240-69FE88E457EE}"/>
</file>

<file path=customXml/itemProps2.xml><?xml version="1.0" encoding="utf-8"?>
<ds:datastoreItem xmlns:ds="http://schemas.openxmlformats.org/officeDocument/2006/customXml" ds:itemID="{1DA281DF-B79E-45A2-BF9D-DA3275671785}"/>
</file>

<file path=customXml/itemProps3.xml><?xml version="1.0" encoding="utf-8"?>
<ds:datastoreItem xmlns:ds="http://schemas.openxmlformats.org/officeDocument/2006/customXml" ds:itemID="{B7A6A4B3-AA56-4128-B4FD-EA70D29C5236}"/>
</file>

<file path=docProps/app.xml><?xml version="1.0" encoding="utf-8"?>
<Properties xmlns="http://schemas.openxmlformats.org/officeDocument/2006/extended-properties" xmlns:vt="http://schemas.openxmlformats.org/officeDocument/2006/docPropsVTypes">
  <TotalTime>1154</TotalTime>
  <Words>3949</Words>
  <Application>Microsoft Office PowerPoint</Application>
  <PresentationFormat>Widescreen</PresentationFormat>
  <Paragraphs>361</Paragraphs>
  <Slides>35</Slides>
  <Notes>3</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35</vt:i4>
      </vt:variant>
    </vt:vector>
  </HeadingPairs>
  <TitlesOfParts>
    <vt:vector size="44" baseType="lpstr">
      <vt:lpstr>Alexandria</vt:lpstr>
      <vt:lpstr>Arial</vt:lpstr>
      <vt:lpstr>Arial MT</vt:lpstr>
      <vt:lpstr>Calibri</vt:lpstr>
      <vt:lpstr>Calibri Light</vt:lpstr>
      <vt:lpstr>Cambria</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Abdel Raheem Nader</cp:lastModifiedBy>
  <cp:revision>30</cp:revision>
  <dcterms:created xsi:type="dcterms:W3CDTF">2023-04-29T09:08:23Z</dcterms:created>
  <dcterms:modified xsi:type="dcterms:W3CDTF">2024-09-18T17:05:12Z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