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49" r:id="rId2"/>
    <p:sldId id="260" r:id="rId3"/>
    <p:sldId id="370" r:id="rId4"/>
    <p:sldId id="371" r:id="rId5"/>
    <p:sldId id="396" r:id="rId6"/>
    <p:sldId id="376" r:id="rId7"/>
    <p:sldId id="381" r:id="rId8"/>
    <p:sldId id="382" r:id="rId9"/>
    <p:sldId id="383" r:id="rId10"/>
    <p:sldId id="374" r:id="rId11"/>
    <p:sldId id="384" r:id="rId12"/>
    <p:sldId id="380" r:id="rId13"/>
    <p:sldId id="377" r:id="rId14"/>
    <p:sldId id="378" r:id="rId15"/>
    <p:sldId id="379" r:id="rId16"/>
    <p:sldId id="397" r:id="rId17"/>
    <p:sldId id="385" r:id="rId18"/>
    <p:sldId id="386" r:id="rId19"/>
    <p:sldId id="398" r:id="rId20"/>
    <p:sldId id="368" r:id="rId21"/>
    <p:sldId id="369" r:id="rId22"/>
    <p:sldId id="350" r:id="rId23"/>
    <p:sldId id="393" r:id="rId24"/>
    <p:sldId id="388" r:id="rId25"/>
    <p:sldId id="399" r:id="rId26"/>
    <p:sldId id="387" r:id="rId27"/>
    <p:sldId id="351" r:id="rId28"/>
    <p:sldId id="352" r:id="rId29"/>
    <p:sldId id="400" r:id="rId30"/>
    <p:sldId id="401" r:id="rId31"/>
    <p:sldId id="353" r:id="rId32"/>
    <p:sldId id="391" r:id="rId33"/>
    <p:sldId id="354" r:id="rId34"/>
    <p:sldId id="356" r:id="rId35"/>
    <p:sldId id="392" r:id="rId36"/>
    <p:sldId id="394" r:id="rId37"/>
    <p:sldId id="357" r:id="rId38"/>
    <p:sldId id="358" r:id="rId39"/>
    <p:sldId id="359" r:id="rId40"/>
    <p:sldId id="395" r:id="rId41"/>
    <p:sldId id="360" r:id="rId42"/>
    <p:sldId id="367" r:id="rId43"/>
    <p:sldId id="40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427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2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320.png"/><Relationship Id="rId10" Type="http://schemas.openxmlformats.org/officeDocument/2006/relationships/image" Target="../media/image3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8.png"/><Relationship Id="rId7" Type="http://schemas.openxmlformats.org/officeDocument/2006/relationships/image" Target="../media/image5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1.wdp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.png"/><Relationship Id="rId12" Type="http://schemas.microsoft.com/office/2007/relationships/hdphoto" Target="../media/hdphoto14.wdp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34.png"/><Relationship Id="rId10" Type="http://schemas.openxmlformats.org/officeDocument/2006/relationships/image" Target="../media/image430.png"/><Relationship Id="rId9" Type="http://schemas.openxmlformats.org/officeDocument/2006/relationships/image" Target="../media/image4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5.wdp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ED8404-77B4-B1E8-4A70-C19B77814B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DB7C8AE1-2719-3440-DD4B-013F04D4AA46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359FD436-1FA6-1958-FE3C-56BDA844CF3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4C1DBC4-2ECF-74FF-785E-25DCB464A57B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A77CB26-32EE-1B30-C687-B3FE2B388C72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B25378-78E1-AF8C-839B-4B2EF9E2718D}"/>
              </a:ext>
            </a:extLst>
          </p:cNvPr>
          <p:cNvSpPr txBox="1"/>
          <p:nvPr/>
        </p:nvSpPr>
        <p:spPr>
          <a:xfrm>
            <a:off x="6427125" y="4869133"/>
            <a:ext cx="1619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Fourier Series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163AC0-EDA4-9592-18B4-9AB5FDC05304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B9E4D5-7620-15FC-8B4E-A5CA30B2538C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7B76A8BF-3EDC-C267-FA33-F29D3D3276F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216"/>
    </mc:Choice>
    <mc:Fallback xmlns="">
      <p:transition spd="slow" advTm="10721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374773" y="1550424"/>
            <a:ext cx="8921467" cy="3807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information and Important notes for the 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function and odd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8F4B66B-AAA3-723E-059E-8D0D00D879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C1C6896-D129-E804-4248-AC7414E0B41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023407-0442-1C10-6448-F8E04484377C}"/>
              </a:ext>
            </a:extLst>
          </p:cNvPr>
          <p:cNvSpPr txBox="1"/>
          <p:nvPr/>
        </p:nvSpPr>
        <p:spPr>
          <a:xfrm>
            <a:off x="1295400" y="32533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Objective </a:t>
            </a: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77"/>
    </mc:Choice>
    <mc:Fallback xmlns="">
      <p:transition spd="slow" advTm="21537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7C03548-B8C6-5923-11C0-AFFEC4C56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700" y="2038350"/>
            <a:ext cx="7086600" cy="27813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FE6AFC58-B09C-44DA-F1B8-0FF42DD2C2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6DD2765-64CD-4967-FA41-EA92D5272F21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143E42-BB9F-B23D-9F0E-10BF8672C67F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Important Notes</a:t>
            </a:r>
          </a:p>
        </p:txBody>
      </p:sp>
    </p:spTree>
    <p:extLst>
      <p:ext uri="{BB962C8B-B14F-4D97-AF65-F5344CB8AC3E}">
        <p14:creationId xmlns:p14="http://schemas.microsoft.com/office/powerpoint/2010/main" val="391941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403"/>
    </mc:Choice>
    <mc:Fallback xmlns="">
      <p:transition spd="slow" advTm="24740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50761C-A510-D905-94AF-65913490D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91117" y="1926014"/>
            <a:ext cx="7534275" cy="2590800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0ADC759-F199-BDCD-89E3-0C3AD8008C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1FC2666-CA0C-8FF8-B3C9-0D4A0E4E3AA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954336-F66F-B031-4673-4F8928EE65DD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Important Notes</a:t>
            </a:r>
          </a:p>
        </p:txBody>
      </p:sp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56"/>
    </mc:Choice>
    <mc:Fallback xmlns="">
      <p:transition spd="slow" advTm="17115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988824" y="2940177"/>
            <a:ext cx="6250020" cy="1493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/>
              <a:t>Even and Odd functions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170A21E-BCA0-2535-1CE6-F016861B1E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FB9736-11D2-B1A9-380B-BA47E119BA86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E5A2E7-538A-811D-C930-DF449D00D378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70103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23"/>
    </mc:Choice>
    <mc:Fallback xmlns="">
      <p:transition spd="slow" advTm="2342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5BD5CEA-9228-1130-8CDC-85F6A6798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0781" y="1289195"/>
            <a:ext cx="7009908" cy="4719889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7C5CCFD-2F4F-2A3E-E8B7-8990E725D7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C3E6022-92BE-F702-E27C-C674202FF35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F58BFD-FEA7-FAAC-D82B-918933259D35}"/>
              </a:ext>
            </a:extLst>
          </p:cNvPr>
          <p:cNvSpPr txBox="1"/>
          <p:nvPr/>
        </p:nvSpPr>
        <p:spPr>
          <a:xfrm>
            <a:off x="1180781" y="276846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Even Functions</a:t>
            </a:r>
          </a:p>
        </p:txBody>
      </p:sp>
    </p:spTree>
    <p:extLst>
      <p:ext uri="{BB962C8B-B14F-4D97-AF65-F5344CB8AC3E}">
        <p14:creationId xmlns:p14="http://schemas.microsoft.com/office/powerpoint/2010/main" val="36518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802"/>
    </mc:Choice>
    <mc:Fallback xmlns="">
      <p:transition spd="slow" advTm="20380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39941A-70BE-2CE2-B140-1D10DCFD7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3822" y="1235845"/>
            <a:ext cx="8867775" cy="48482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E91670BF-F8D2-1071-1EA1-3346633B03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848159-B2BA-BCD1-5A2C-901B71858F2B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F1A917-5299-3ACC-5CD3-7E4CAE23642D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Graphs of Even Functions </a:t>
            </a:r>
          </a:p>
        </p:txBody>
      </p:sp>
    </p:spTree>
    <p:extLst>
      <p:ext uri="{BB962C8B-B14F-4D97-AF65-F5344CB8AC3E}">
        <p14:creationId xmlns:p14="http://schemas.microsoft.com/office/powerpoint/2010/main" val="25304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526"/>
    </mc:Choice>
    <mc:Fallback xmlns="">
      <p:transition spd="slow" advTm="1765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2098AE-E139-E556-0905-71A5A2FB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06516" y="1188513"/>
            <a:ext cx="7325032" cy="482712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72D3106-8B39-C143-AE4C-C44416C8C7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4DC8CF2-20A3-FF38-1AE7-DBA72F65B954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333594-969F-8E59-951A-B7E395508CF3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Odd Functions </a:t>
            </a:r>
          </a:p>
        </p:txBody>
      </p:sp>
    </p:spTree>
    <p:extLst>
      <p:ext uri="{BB962C8B-B14F-4D97-AF65-F5344CB8AC3E}">
        <p14:creationId xmlns:p14="http://schemas.microsoft.com/office/powerpoint/2010/main" val="19886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201"/>
    </mc:Choice>
    <mc:Fallback xmlns="">
      <p:transition spd="slow" advTm="15820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E1E320-9560-0920-A445-02629EEB3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3973" y="1257741"/>
            <a:ext cx="8839200" cy="465772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1B872A7-96D8-DB98-45C6-828EB180F3B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7A878F6-315D-BE2E-DE6C-E2F4F86BA28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EA8ACC-1E64-3406-C1C7-4A245A6CC0C9}"/>
              </a:ext>
            </a:extLst>
          </p:cNvPr>
          <p:cNvSpPr txBox="1"/>
          <p:nvPr/>
        </p:nvSpPr>
        <p:spPr>
          <a:xfrm>
            <a:off x="1254696" y="328650"/>
            <a:ext cx="6790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Graphs of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23545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69"/>
    </mc:Choice>
    <mc:Fallback xmlns="">
      <p:transition spd="slow" advTm="9956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D52F04B-D8F1-70C5-8040-2071235C750F}"/>
              </a:ext>
            </a:extLst>
          </p:cNvPr>
          <p:cNvSpPr txBox="1">
            <a:spLocks noChangeArrowheads="1"/>
          </p:cNvSpPr>
          <p:nvPr/>
        </p:nvSpPr>
        <p:spPr>
          <a:xfrm>
            <a:off x="1400781" y="1216737"/>
            <a:ext cx="8229600" cy="52562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A graph that is symmetric with respect to the </a:t>
            </a:r>
            <a:r>
              <a:rPr lang="en-US" altLang="en-US" i="1" dirty="0"/>
              <a:t>x</a:t>
            </a:r>
            <a:r>
              <a:rPr lang="en-US" altLang="en-US" dirty="0"/>
              <a:t>-axis is not</a:t>
            </a:r>
            <a:br>
              <a:rPr lang="en-US" altLang="en-US" dirty="0"/>
            </a:br>
            <a:r>
              <a:rPr lang="en-US" altLang="en-US" dirty="0"/>
              <a:t>the graph of a function (except for the graph of </a:t>
            </a:r>
            <a:r>
              <a:rPr lang="en-US" altLang="en-US" i="1" dirty="0"/>
              <a:t>y</a:t>
            </a:r>
            <a:r>
              <a:rPr lang="en-US" altLang="en-US" dirty="0"/>
              <a:t> = 0). These three types of symmetry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400E88C9-4D61-5EDF-A752-B99E0833D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83" y="2861146"/>
            <a:ext cx="2084388" cy="269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204ADA34-606C-7BC6-7351-DAAD8E165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11" y="2845339"/>
            <a:ext cx="2028825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4F141895-272F-0C21-D812-6A2B5DFB2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423" y="2796702"/>
            <a:ext cx="2020888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8">
            <a:extLst>
              <a:ext uri="{FF2B5EF4-FFF2-40B4-BE49-F238E27FC236}">
                <a16:creationId xmlns:a16="http://schemas.microsoft.com/office/drawing/2014/main" id="{E8A26AB0-0138-611C-8AD9-8F633FA73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1781" y="55382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 dirty="0"/>
              <a:t>Symmetric to </a:t>
            </a:r>
            <a:r>
              <a:rPr lang="en-US" altLang="en-US" sz="1400" i="1" dirty="0"/>
              <a:t>y</a:t>
            </a:r>
            <a:r>
              <a:rPr lang="en-US" altLang="en-US" sz="1400" dirty="0"/>
              <a:t>-axis</a:t>
            </a:r>
            <a:br>
              <a:rPr lang="en-US" altLang="en-US" sz="1400" dirty="0"/>
            </a:br>
            <a:r>
              <a:rPr lang="en-US" altLang="en-US" sz="1400" dirty="0"/>
              <a:t>Even function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71381C66-1719-58C3-64B2-E0B11A826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3081" y="55509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 dirty="0"/>
              <a:t>Symmetric to origin</a:t>
            </a:r>
            <a:br>
              <a:rPr lang="en-US" altLang="en-US" sz="1400" dirty="0"/>
            </a:br>
            <a:r>
              <a:rPr lang="en-US" altLang="en-US" sz="1400" dirty="0"/>
              <a:t>Odd function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9B335DC4-6635-A9F0-E949-728602A37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4381" y="55382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/>
              <a:t>Symmetric to </a:t>
            </a:r>
            <a:r>
              <a:rPr lang="en-US" altLang="en-US" sz="1400" i="1"/>
              <a:t>x</a:t>
            </a:r>
            <a:r>
              <a:rPr lang="en-US" altLang="en-US" sz="1400"/>
              <a:t>-axis</a:t>
            </a:r>
            <a:br>
              <a:rPr lang="en-US" altLang="en-US" sz="1400"/>
            </a:br>
            <a:r>
              <a:rPr lang="en-US" altLang="en-US" sz="1400"/>
              <a:t>Not a function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A2EA158C-601F-64A0-163C-C79D303FA9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4143E40-9783-6CD2-4E5A-A619CF6A6DCB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8231B2-9BBC-8AF9-755E-5CABFD91CBDC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Important Notes –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352562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909"/>
    </mc:Choice>
    <mc:Fallback xmlns="">
      <p:transition spd="slow" advTm="15890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F06F6B-416C-5436-552A-BE46670C47AA}"/>
              </a:ext>
            </a:extLst>
          </p:cNvPr>
          <p:cNvSpPr txBox="1"/>
          <p:nvPr/>
        </p:nvSpPr>
        <p:spPr>
          <a:xfrm>
            <a:off x="1539960" y="1465509"/>
            <a:ext cx="8801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If x has an even power, this means that the function is even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If x has an odd power, this means that the function is odd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The sum of even functions gives us an even function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The sum of odd functions gives us an odd function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D32995-0F13-89C9-C638-1C483190D3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13D1A52-B6E4-D62D-0D8E-205D11DC951F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6FD3B4-4289-98D1-9390-99C8C2E2C3AA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Properties of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40716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81"/>
    </mc:Choice>
    <mc:Fallback xmlns="">
      <p:transition spd="slow" advTm="15388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3881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whether each function is even, odd, or neither:</a:t>
            </a:r>
          </a:p>
          <a:p>
            <a:pPr marL="457200" indent="-457200" eaLnBrk="1" hangingPunct="1"/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</a:t>
            </a: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   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DBB27DA-A83E-32A9-E878-794C4D7689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1CB604-01C9-250E-D0C8-3335A4DF27C8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45FF0B-68B3-8F64-297C-9638D99BD9E0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Example–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75496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55"/>
    </mc:Choice>
    <mc:Fallback xmlns="">
      <p:transition spd="slow" advTm="12005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900391" y="1512947"/>
            <a:ext cx="9597594" cy="3559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eaLnBrk="1" hangingPunct="1">
              <a:buAutoNum type="alphaLcPeriod"/>
            </a:pP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endParaRPr lang="en-US" altLang="en-US" sz="32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“3”.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“1”.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is odd function because </a:t>
            </a:r>
            <a:r>
              <a:rPr lang="en-US" sz="3200" b="1" dirty="0"/>
              <a:t>The sum of odd functions gives us an odd function.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43358E-3205-E4F8-396A-FA1218C082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D502FC-807F-7B31-21F7-49F931ECE86D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C01909E-1F90-965C-7CA8-98748C94CE9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8B70B-CE00-3AAC-13A5-7C0512FF84E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Example–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22607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69"/>
    </mc:Choice>
    <mc:Fallback xmlns="">
      <p:transition spd="slow" advTm="5666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even power “2”.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constant number.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even function because </a:t>
            </a:r>
            <a:r>
              <a:rPr lang="en-US" sz="3200" b="1" dirty="0"/>
              <a:t>The sum of even functions gives us an even function.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570616-5372-099D-E8B4-105A0DACB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F2B091-566D-A936-2E3F-4D9FAD251653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9A6C2D-8E0D-E0FD-924D-7EC6BABE2FF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48DCCF-5A12-FD90-03BB-30E85E42136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Example–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326610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35"/>
    </mc:Choice>
    <mc:Fallback xmlns="">
      <p:transition spd="slow" advTm="5793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“3”.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constant number.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EVEN function OR ODD function.</a:t>
            </a:r>
          </a:p>
          <a:p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06B104-0412-F119-6152-D967492E2E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E1D36C-F684-4F44-1497-0B3622331C80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D971BB-D9A7-DA93-9CF9-1C9D24F4B0B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36EAC5-0ABA-E62B-EED4-D5F2253FE720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Example– Even and Odd Functions </a:t>
            </a:r>
          </a:p>
        </p:txBody>
      </p:sp>
    </p:spTree>
    <p:extLst>
      <p:ext uri="{BB962C8B-B14F-4D97-AF65-F5344CB8AC3E}">
        <p14:creationId xmlns:p14="http://schemas.microsoft.com/office/powerpoint/2010/main" val="51177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15"/>
    </mc:Choice>
    <mc:Fallback xmlns="">
      <p:transition spd="slow" advTm="4151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494097" y="2682321"/>
            <a:ext cx="6250020" cy="1493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/>
              <a:t>Periodic</a:t>
            </a:r>
            <a:r>
              <a:rPr lang="en-US" sz="3200" dirty="0"/>
              <a:t> </a:t>
            </a:r>
            <a:r>
              <a:rPr lang="en-US" sz="3200" b="1" dirty="0"/>
              <a:t>Functions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1E97B5-1613-81D2-43F6-236597B500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413126D-9723-017D-917D-3E51C138AAA7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7B3169-F3CF-BDAA-5732-A8DEB4858A0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A2535-F48D-DE11-A851-C7BBE3030ADB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Periodic Functions </a:t>
            </a:r>
          </a:p>
        </p:txBody>
      </p:sp>
    </p:spTree>
    <p:extLst>
      <p:ext uri="{BB962C8B-B14F-4D97-AF65-F5344CB8AC3E}">
        <p14:creationId xmlns:p14="http://schemas.microsoft.com/office/powerpoint/2010/main" val="47579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403"/>
    </mc:Choice>
    <mc:Fallback xmlns="">
      <p:transition spd="slow" advTm="15040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C4E921-9A85-C342-B90C-08E019F54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59685" y="1796754"/>
            <a:ext cx="8867775" cy="29241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F6C49E0-A197-E62D-321E-9E6A742F36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90BD9FF-1382-DA7F-DDF1-0C8E3384D7C4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670156-9A94-A63B-EDA1-545D13430A33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1CD317-94B7-6F6A-8013-A1F5EBE9FF37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Periodic Functions </a:t>
            </a:r>
          </a:p>
        </p:txBody>
      </p:sp>
    </p:spTree>
    <p:extLst>
      <p:ext uri="{BB962C8B-B14F-4D97-AF65-F5344CB8AC3E}">
        <p14:creationId xmlns:p14="http://schemas.microsoft.com/office/powerpoint/2010/main" val="6338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408"/>
    </mc:Choice>
    <mc:Fallback xmlns="">
      <p:transition spd="slow" advTm="10840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03274-04C9-16BF-A4FF-F697E7765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4273" y="1757235"/>
            <a:ext cx="9334500" cy="3600450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5789C144-5A76-0551-6846-09AB67ABDC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ECE093A-A99B-DD2A-CEA6-802298154E99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677465-2C37-BEB7-AB70-C01B737792C6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3697E4-67DF-40C0-3970-6334D9E5A2A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Graphs of Periodic Functions </a:t>
            </a:r>
          </a:p>
        </p:txBody>
      </p:sp>
    </p:spTree>
    <p:extLst>
      <p:ext uri="{BB962C8B-B14F-4D97-AF65-F5344CB8AC3E}">
        <p14:creationId xmlns:p14="http://schemas.microsoft.com/office/powerpoint/2010/main" val="274769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045"/>
    </mc:Choice>
    <mc:Fallback xmlns="">
      <p:transition spd="slow" advTm="12404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494097" y="2682321"/>
            <a:ext cx="6250020" cy="1247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3200" b="1" dirty="0"/>
              <a:t>Fourier Series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E623FC-D2E4-4137-4E1D-6AE3E21A40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3221C6-3835-F0A1-3115-2A0297B01E6D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B4AFA3-125F-7321-1608-FAD51879828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B82343-201A-C11B-65E3-E3CD33BA1DC1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Fourier Series </a:t>
            </a:r>
          </a:p>
        </p:txBody>
      </p:sp>
    </p:spTree>
    <p:extLst>
      <p:ext uri="{BB962C8B-B14F-4D97-AF65-F5344CB8AC3E}">
        <p14:creationId xmlns:p14="http://schemas.microsoft.com/office/powerpoint/2010/main" val="400458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32"/>
    </mc:Choice>
    <mc:Fallback xmlns="">
      <p:transition spd="slow" advTm="7233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1243012"/>
            <a:ext cx="9277350" cy="43719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3E0D8EDA-FCF7-A3E3-5625-D31D7B2570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B5C38C0-9070-7B37-A002-4B8C8449E73A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AE603E-C3DE-C26C-F4E7-A995B12CC21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EE6492-CCE2-8593-C3C5-576A0297B4A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Fourier Series</a:t>
            </a:r>
          </a:p>
        </p:txBody>
      </p:sp>
    </p:spTree>
    <p:extLst>
      <p:ext uri="{BB962C8B-B14F-4D97-AF65-F5344CB8AC3E}">
        <p14:creationId xmlns:p14="http://schemas.microsoft.com/office/powerpoint/2010/main" val="19969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26"/>
    </mc:Choice>
    <mc:Fallback xmlns="">
      <p:transition spd="slow" advTm="7622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1E4E06-7880-1D62-2A7B-61B749B75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518" y="1816685"/>
            <a:ext cx="7324725" cy="3562350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9939E3A7-1D0A-E609-31EE-C20DDCA9A1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EC2874D-9C49-7391-015E-A1C820692A62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B0FFC1-8F92-19D4-F29C-9AE0B756301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634912-D5EB-34BA-D2EB-CCD0883DC8E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Coefficients of Fourier Series </a:t>
            </a:r>
          </a:p>
        </p:txBody>
      </p:sp>
    </p:spTree>
    <p:extLst>
      <p:ext uri="{BB962C8B-B14F-4D97-AF65-F5344CB8AC3E}">
        <p14:creationId xmlns:p14="http://schemas.microsoft.com/office/powerpoint/2010/main" val="370736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004"/>
    </mc:Choice>
    <mc:Fallback xmlns="">
      <p:transition spd="slow" advTm="13500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744FA8-263C-332B-DF1B-1C854A16D197}"/>
              </a:ext>
            </a:extLst>
          </p:cNvPr>
          <p:cNvSpPr txBox="1"/>
          <p:nvPr/>
        </p:nvSpPr>
        <p:spPr>
          <a:xfrm>
            <a:off x="1313234" y="1704264"/>
            <a:ext cx="925100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function f(x) is even,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06FE8A-A601-8799-3976-710D83CED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830" y="2303399"/>
            <a:ext cx="3037093" cy="1061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830" y="3417027"/>
            <a:ext cx="3638550" cy="857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3234" y="4541646"/>
            <a:ext cx="1047750" cy="495300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64F4BEBF-34A8-BE86-B7A5-C4ED3841486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7AD74D2-EA0D-CC3B-ACAB-7FFE92D9C848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78AE4A-E4B9-C1BC-D0D3-C869AB0F21D5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ED80-A17B-841A-7A84-7198BD2E1DE7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Note 1</a:t>
            </a:r>
          </a:p>
        </p:txBody>
      </p:sp>
    </p:spTree>
    <p:extLst>
      <p:ext uri="{BB962C8B-B14F-4D97-AF65-F5344CB8AC3E}">
        <p14:creationId xmlns:p14="http://schemas.microsoft.com/office/powerpoint/2010/main" val="61020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321"/>
    </mc:Choice>
    <mc:Fallback xmlns="">
      <p:transition spd="slow" advTm="13532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744FA8-263C-332B-DF1B-1C854A16D197}"/>
              </a:ext>
            </a:extLst>
          </p:cNvPr>
          <p:cNvSpPr txBox="1"/>
          <p:nvPr/>
        </p:nvSpPr>
        <p:spPr>
          <a:xfrm>
            <a:off x="1313234" y="1704264"/>
            <a:ext cx="925100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function f(x) is odd,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234" y="2664808"/>
            <a:ext cx="7448550" cy="2524125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6616B423-31A6-668F-92B8-A469DA8324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7E6713F-87F2-3D70-4A32-7E2063FF60FC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DF5C95-F850-A71A-55F9-402842EAEFF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196A41-BBD6-1013-2BCA-9479EF48FAE2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Note 2</a:t>
            </a:r>
          </a:p>
        </p:txBody>
      </p:sp>
    </p:spTree>
    <p:extLst>
      <p:ext uri="{BB962C8B-B14F-4D97-AF65-F5344CB8AC3E}">
        <p14:creationId xmlns:p14="http://schemas.microsoft.com/office/powerpoint/2010/main" val="252922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06"/>
    </mc:Choice>
    <mc:Fallback xmlns="">
      <p:transition spd="slow" advTm="6310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20F053-5144-C7B3-D481-A7091A354D67}"/>
              </a:ext>
            </a:extLst>
          </p:cNvPr>
          <p:cNvSpPr txBox="1"/>
          <p:nvPr/>
        </p:nvSpPr>
        <p:spPr>
          <a:xfrm>
            <a:off x="501459" y="1412646"/>
            <a:ext cx="548370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Find the Fourier series for the following function:</a:t>
            </a:r>
          </a:p>
          <a:p>
            <a:endParaRPr lang="en-US" dirty="0"/>
          </a:p>
          <a:p>
            <a:endParaRPr lang="en-US" alt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ar-EG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ar-EG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93573" y="2034315"/>
            <a:ext cx="5029200" cy="3409950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7695955E-A1D8-2D4F-DF97-76F26FDEC8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776AF83-B86F-3240-166E-EF9E566CF023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F729D0-8A16-9F5B-8BAD-BC76C58A2A19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070183-6934-A50D-7964-CFFD174A0C5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</p:spTree>
    <p:extLst>
      <p:ext uri="{BB962C8B-B14F-4D97-AF65-F5344CB8AC3E}">
        <p14:creationId xmlns:p14="http://schemas.microsoft.com/office/powerpoint/2010/main" val="258651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70"/>
    </mc:Choice>
    <mc:Fallback xmlns="">
      <p:transition spd="slow" advTm="7077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20F053-5144-C7B3-D481-A7091A354D67}"/>
              </a:ext>
            </a:extLst>
          </p:cNvPr>
          <p:cNvSpPr txBox="1"/>
          <p:nvPr/>
        </p:nvSpPr>
        <p:spPr>
          <a:xfrm>
            <a:off x="501459" y="1412646"/>
            <a:ext cx="548370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Find the Fourier series for the following function:</a:t>
            </a:r>
          </a:p>
          <a:p>
            <a:endParaRPr lang="en-US" dirty="0"/>
          </a:p>
          <a:p>
            <a:endParaRPr lang="en-US" alt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ar-EG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ar-EG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93573" y="2034315"/>
            <a:ext cx="5029200" cy="34099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A89E2AC-8308-5C12-9BF8-01027DF881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63FC7B1-E53B-730F-D6FB-C9F5C20F853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833313-58CA-3072-D321-387E2C04E7DA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</p:spTree>
    <p:extLst>
      <p:ext uri="{BB962C8B-B14F-4D97-AF65-F5344CB8AC3E}">
        <p14:creationId xmlns:p14="http://schemas.microsoft.com/office/powerpoint/2010/main" val="418189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449"/>
    </mc:Choice>
    <mc:Fallback xmlns="">
      <p:transition spd="slow" advTm="12044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D05DD4-2CE7-6B06-02E2-9E614363FDDD}"/>
              </a:ext>
            </a:extLst>
          </p:cNvPr>
          <p:cNvSpPr txBox="1"/>
          <p:nvPr/>
        </p:nvSpPr>
        <p:spPr>
          <a:xfrm>
            <a:off x="1240650" y="1525999"/>
            <a:ext cx="6250020" cy="1733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altLang="en-US" sz="28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4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2L = 2                        </a:t>
            </a:r>
            <a:r>
              <a:rPr lang="en-US" altLang="en-US" sz="4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= 1</a:t>
            </a:r>
            <a:r>
              <a:rPr lang="en-US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4364" y="3050514"/>
            <a:ext cx="6172200" cy="2590800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269D1D07-2ABA-4A03-5FD9-23B77C9AE9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A919F2B-E069-9BC2-A5F8-8D0335F78DC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8F806C-8054-8E9F-D7F7-EB2F9440A9A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</p:spTree>
    <p:extLst>
      <p:ext uri="{BB962C8B-B14F-4D97-AF65-F5344CB8AC3E}">
        <p14:creationId xmlns:p14="http://schemas.microsoft.com/office/powerpoint/2010/main" val="154290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14"/>
    </mc:Choice>
    <mc:Fallback xmlns="">
      <p:transition spd="slow" advTm="9751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912D71-5637-5D41-4A9D-381AACF17899}"/>
              </a:ext>
            </a:extLst>
          </p:cNvPr>
          <p:cNvSpPr txBox="1"/>
          <p:nvPr/>
        </p:nvSpPr>
        <p:spPr>
          <a:xfrm>
            <a:off x="1821505" y="2983906"/>
            <a:ext cx="6250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function f(x) = </a:t>
            </a:r>
            <a:r>
              <a:rPr lang="en-US" altLang="en-US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1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even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122" y="1676923"/>
            <a:ext cx="7267575" cy="10572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E06FE8A-A601-8799-3976-710D83CED9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002" y="3520055"/>
            <a:ext cx="2151434" cy="7516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001" y="4310410"/>
            <a:ext cx="2577498" cy="6072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6405" y="5139466"/>
            <a:ext cx="742211" cy="350863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DD1CCEB9-F09F-00CB-11F3-C17A5AC4B56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DF8755-4A36-5C53-5A22-101F2AB62A74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B922CA-21AE-2F13-7F89-23EE3D63C23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</a:t>
            </a:r>
          </a:p>
        </p:txBody>
      </p:sp>
    </p:spTree>
    <p:extLst>
      <p:ext uri="{BB962C8B-B14F-4D97-AF65-F5344CB8AC3E}">
        <p14:creationId xmlns:p14="http://schemas.microsoft.com/office/powerpoint/2010/main" val="24268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56"/>
    </mc:Choice>
    <mc:Fallback xmlns="">
      <p:transition spd="slow" advTm="10235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4" y="1250087"/>
            <a:ext cx="5583852" cy="4394111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ECCA03A9-E875-E55C-6A0A-1D5D94B440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CFF2704-1651-1948-41B8-830BC099552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F69E89-C564-79D4-DEA3-8C3672CB071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</p:spTree>
    <p:extLst>
      <p:ext uri="{BB962C8B-B14F-4D97-AF65-F5344CB8AC3E}">
        <p14:creationId xmlns:p14="http://schemas.microsoft.com/office/powerpoint/2010/main" val="22778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08"/>
    </mc:Choice>
    <mc:Fallback xmlns="">
      <p:transition spd="slow" advTm="681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4" y="1250087"/>
            <a:ext cx="5583852" cy="4394111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EA8550D7-2136-A865-8205-C4A83F87C8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C780281-10F8-8AFE-87AB-2266D28BCD5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6BFED6-9FF6-556D-59F5-CFE3C6339330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</a:t>
            </a:r>
          </a:p>
        </p:txBody>
      </p:sp>
    </p:spTree>
    <p:extLst>
      <p:ext uri="{BB962C8B-B14F-4D97-AF65-F5344CB8AC3E}">
        <p14:creationId xmlns:p14="http://schemas.microsoft.com/office/powerpoint/2010/main" val="13789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90"/>
    </mc:Choice>
    <mc:Fallback xmlns="">
      <p:transition spd="slow" advTm="9049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4" y="1250087"/>
            <a:ext cx="5583852" cy="4394111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544AE590-61F5-5377-D34D-0407CDDB18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ACB904A-DE77-0570-0253-2CD7CDC628D9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FEEA55-90DC-286E-C902-C4E633D22B5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</p:spTree>
    <p:extLst>
      <p:ext uri="{BB962C8B-B14F-4D97-AF65-F5344CB8AC3E}">
        <p14:creationId xmlns:p14="http://schemas.microsoft.com/office/powerpoint/2010/main" val="264726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14"/>
    </mc:Choice>
    <mc:Fallback xmlns="">
      <p:transition spd="slow" advTm="6781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633" y="1250088"/>
            <a:ext cx="6864350" cy="4461828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25782CF-3F2D-AFCF-0CC8-5E202D29C6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1E40D38-BD90-64FF-8E9D-24069E632E9F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B4566C-688D-592F-26E8-0826F9748A1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</p:spTree>
    <p:extLst>
      <p:ext uri="{BB962C8B-B14F-4D97-AF65-F5344CB8AC3E}">
        <p14:creationId xmlns:p14="http://schemas.microsoft.com/office/powerpoint/2010/main" val="410233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586"/>
    </mc:Choice>
    <mc:Fallback xmlns="">
      <p:transition spd="slow" advTm="171586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89"/>
            <a:ext cx="312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0573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536" y="4068513"/>
            <a:ext cx="1220025" cy="57673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465274" y="3063485"/>
                <a:ext cx="3218879" cy="5771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274" y="3063485"/>
                <a:ext cx="3218879" cy="5771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32555" y="1844992"/>
                <a:ext cx="2043517" cy="612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555" y="1844992"/>
                <a:ext cx="2043517" cy="6127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Graphic 21">
            <a:extLst>
              <a:ext uri="{FF2B5EF4-FFF2-40B4-BE49-F238E27FC236}">
                <a16:creationId xmlns:a16="http://schemas.microsoft.com/office/drawing/2014/main" id="{1B0E577D-9167-C2E9-6323-4F2756424CE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65FB4AF-98AD-CA64-0B41-83B86F556843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99EE89-AD75-F816-1057-88DFA4A6DDE7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Coefficients Values </a:t>
            </a:r>
          </a:p>
        </p:txBody>
      </p:sp>
    </p:spTree>
    <p:extLst>
      <p:ext uri="{BB962C8B-B14F-4D97-AF65-F5344CB8AC3E}">
        <p14:creationId xmlns:p14="http://schemas.microsoft.com/office/powerpoint/2010/main" val="17526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339"/>
    </mc:Choice>
    <mc:Fallback xmlns="">
      <p:transition spd="slow" advTm="5833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404" y="1486192"/>
            <a:ext cx="6743700" cy="40290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F5CCBD7-15F2-5E8A-3006-E15B43CD9D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756402-531B-AE2D-611E-DA740692EFAE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6748D7-FFC7-B478-522B-3C618099462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</p:spTree>
    <p:extLst>
      <p:ext uri="{BB962C8B-B14F-4D97-AF65-F5344CB8AC3E}">
        <p14:creationId xmlns:p14="http://schemas.microsoft.com/office/powerpoint/2010/main" val="24466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28"/>
    </mc:Choice>
    <mc:Fallback xmlns="">
      <p:transition spd="slow" advTm="7982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6350" y="2706313"/>
            <a:ext cx="6191250" cy="18478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6350" y="1610482"/>
            <a:ext cx="8862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Fourier series for the following function: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095F488-B795-5DEA-6BE9-680082B77D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157536C-45AD-70F9-0017-B1761C232D54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50D5DC-1110-0469-8864-D60E3013EDD1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</p:spTree>
    <p:extLst>
      <p:ext uri="{BB962C8B-B14F-4D97-AF65-F5344CB8AC3E}">
        <p14:creationId xmlns:p14="http://schemas.microsoft.com/office/powerpoint/2010/main" val="33460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26"/>
    </mc:Choice>
    <mc:Fallback xmlns="">
      <p:transition spd="slow" advTm="6452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D05DD4-2CE7-6B06-02E2-9E614363FDDD}"/>
              </a:ext>
            </a:extLst>
          </p:cNvPr>
          <p:cNvSpPr txBox="1"/>
          <p:nvPr/>
        </p:nvSpPr>
        <p:spPr>
          <a:xfrm>
            <a:off x="2124364" y="2064823"/>
            <a:ext cx="6250020" cy="124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2L = 2                        L = 1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862" y="2242230"/>
            <a:ext cx="4248150" cy="3228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842" y="1810549"/>
            <a:ext cx="6191250" cy="18478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05144" y="3923134"/>
                <a:ext cx="1588063" cy="73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sz="4800" b="1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L </a:t>
                </a:r>
                <a14:m>
                  <m:oMath xmlns:m="http://schemas.openxmlformats.org/officeDocument/2006/math">
                    <m:r>
                      <a:rPr lang="en-US" sz="4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r>
                      <a:rPr lang="en-US" sz="4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</m:oMath>
                </a14:m>
                <a:endParaRPr lang="en-US" sz="4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144" y="3923134"/>
                <a:ext cx="1588063" cy="738664"/>
              </a:xfrm>
              <a:prstGeom prst="rect">
                <a:avLst/>
              </a:prstGeom>
              <a:blipFill>
                <a:blip r:embed="rId7"/>
                <a:stretch>
                  <a:fillRect l="-22989" t="-24793" b="-49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Graphic 21">
            <a:extLst>
              <a:ext uri="{FF2B5EF4-FFF2-40B4-BE49-F238E27FC236}">
                <a16:creationId xmlns:a16="http://schemas.microsoft.com/office/drawing/2014/main" id="{0FE7ECA9-1219-734F-EB1A-50903D32374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2C6AE4E-6645-7F7E-8E3F-DB8438C74E67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B0FAB5-885F-E66A-BDDF-FD15D808DCC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422B2B-D8F6-F281-6C91-240F3BFFB4CF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261384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46"/>
    </mc:Choice>
    <mc:Fallback xmlns="">
      <p:transition spd="slow" advTm="9964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912D71-5637-5D41-4A9D-381AACF17899}"/>
              </a:ext>
            </a:extLst>
          </p:cNvPr>
          <p:cNvSpPr txBox="1"/>
          <p:nvPr/>
        </p:nvSpPr>
        <p:spPr>
          <a:xfrm>
            <a:off x="1821505" y="2983906"/>
            <a:ext cx="6250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function f(x) is odd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122" y="1676923"/>
            <a:ext cx="7267575" cy="10572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956" y="3580032"/>
            <a:ext cx="6134569" cy="2078850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72DD0222-8AE2-4106-5598-4C29172708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5F0D68C-87AF-8CB2-B6DC-57D4F2F57D81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6A66ED-C186-4483-A9E3-0B78AD65E560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362142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55"/>
    </mc:Choice>
    <mc:Fallback xmlns="">
      <p:transition spd="slow" advTm="9825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034" y="1773612"/>
            <a:ext cx="4714875" cy="1171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25034" y="2698625"/>
            <a:ext cx="8529782" cy="2954814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C04E7857-13D1-0E0F-ADFC-C89AF3E77B4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2A52362-765E-7877-6182-D8EA631EF1D8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DA52A2-3D5D-3F1B-9D84-50BFFEA74B9D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0C2409-A9A2-750E-4C1A-92B5F1029CAC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86790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48"/>
    </mc:Choice>
    <mc:Fallback xmlns="">
      <p:transition spd="slow" advTm="23004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90637" y="1438275"/>
            <a:ext cx="9610725" cy="3981450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7865F01F-EB14-AC96-6F00-51A23B2039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0035C8-388D-10C5-75CA-1C4225811278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768076-FE71-2DD8-F5EF-7377488DE0F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46862-3100-5619-DF4A-6087EE5B1482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160410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448"/>
    </mc:Choice>
    <mc:Fallback xmlns="">
      <p:transition spd="slow" advTm="12444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7491" y="1754609"/>
            <a:ext cx="6096000" cy="33051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5686F68-866C-6E95-76FE-AAA7A2A3ED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A172D5-83D8-904F-C442-545AEDE431B8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D5BC81-0398-0704-0D6E-A1FF189804C9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996409-E82C-5CB8-88C3-662B9FEB8E9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138376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39"/>
    </mc:Choice>
    <mc:Fallback xmlns="">
      <p:transition spd="slow" advTm="5633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89"/>
            <a:ext cx="312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0573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40937" y="3044008"/>
                <a:ext cx="3218879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0937" y="3044008"/>
                <a:ext cx="3218879" cy="307777"/>
              </a:xfrm>
              <a:prstGeom prst="rect">
                <a:avLst/>
              </a:prstGeom>
              <a:blipFill>
                <a:blip r:embed="rId9"/>
                <a:stretch>
                  <a:fillRect b="-9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32555" y="1844992"/>
                <a:ext cx="204351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555" y="1844992"/>
                <a:ext cx="2043517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9074" y="3746106"/>
            <a:ext cx="4981575" cy="1362075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6A6A22D2-CF3B-793C-89F3-CCB51F1D4068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EFB8C9-1187-45D5-8FC2-135439B8F1ED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7DB8391-8986-6F42-EED2-7B690B08C07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779760-7DAE-9B53-7BE1-C3F96C58068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Coefficient Values </a:t>
            </a:r>
          </a:p>
        </p:txBody>
      </p:sp>
    </p:spTree>
    <p:extLst>
      <p:ext uri="{BB962C8B-B14F-4D97-AF65-F5344CB8AC3E}">
        <p14:creationId xmlns:p14="http://schemas.microsoft.com/office/powerpoint/2010/main" val="118424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05"/>
    </mc:Choice>
    <mc:Fallback xmlns="">
      <p:transition spd="slow" advTm="11805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948" y="1769523"/>
            <a:ext cx="3857625" cy="1200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7789" y="3393719"/>
            <a:ext cx="8296275" cy="1419225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A9164155-615B-872D-5C2A-67AF13AF481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7695A49-D72B-A5EF-9F9E-D5E2498013CA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64808B-5B03-0838-079E-4D14C523956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DC4282-ED9C-E991-B27F-36C6C0AC3D0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 Solution </a:t>
            </a:r>
          </a:p>
        </p:txBody>
      </p:sp>
    </p:spTree>
    <p:extLst>
      <p:ext uri="{BB962C8B-B14F-4D97-AF65-F5344CB8AC3E}">
        <p14:creationId xmlns:p14="http://schemas.microsoft.com/office/powerpoint/2010/main" val="35651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9"/>
    </mc:Choice>
    <mc:Fallback xmlns="">
      <p:transition spd="slow" advTm="8341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4AA46-20D6-C6D9-8400-25E50C37EF27}"/>
              </a:ext>
            </a:extLst>
          </p:cNvPr>
          <p:cNvSpPr txBox="1"/>
          <p:nvPr/>
        </p:nvSpPr>
        <p:spPr>
          <a:xfrm>
            <a:off x="1724227" y="1865288"/>
            <a:ext cx="6991754" cy="3435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information and Important notes for the 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function and odd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E00F431-51A7-6C48-FC70-C3297EAE90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DC9DB5B-3304-9B1D-8C3F-224D7D123B0F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632E47-246F-3785-C853-0F63DEC707C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83F6AD-CAA2-84FC-FD7A-8CEA2D97E63F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Summary </a:t>
            </a:r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515"/>
    </mc:Choice>
    <mc:Fallback xmlns="">
      <p:transition spd="slow" advTm="297515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3490</TotalTime>
  <Words>896</Words>
  <Application>Microsoft Office PowerPoint</Application>
  <PresentationFormat>Widescreen</PresentationFormat>
  <Paragraphs>299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Cambria Math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179</cp:revision>
  <dcterms:created xsi:type="dcterms:W3CDTF">2021-08-03T13:03:26Z</dcterms:created>
  <dcterms:modified xsi:type="dcterms:W3CDTF">2026-01-26T07:32:30Z</dcterms:modified>
</cp:coreProperties>
</file>