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36"/>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80" d="100"/>
          <a:sy n="80" d="100"/>
        </p:scale>
        <p:origin x="-1445" y="-7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E9BDBB5B-03E3-4560-9E64-2A7F6401C544}" type="datetimeFigureOut">
              <a:rPr lang="ar-SA" smtClean="0"/>
              <a:t>02/03/1445</a:t>
            </a:fld>
            <a:endParaRPr lang="ar-SA"/>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0E8CB0C7-C975-4DBA-9CC8-FAF39EDD715C}" type="slidenum">
              <a:rPr lang="ar-SA" smtClean="0"/>
              <a:t>‹#›</a:t>
            </a:fld>
            <a:endParaRPr lang="ar-SA"/>
          </a:p>
        </p:txBody>
      </p:sp>
    </p:spTree>
    <p:extLst>
      <p:ext uri="{BB962C8B-B14F-4D97-AF65-F5344CB8AC3E}">
        <p14:creationId xmlns:p14="http://schemas.microsoft.com/office/powerpoint/2010/main" val="2632908134"/>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lstStyle/>
          <a:p>
            <a:pPr algn="l"/>
            <a:r>
              <a:rPr lang="en-US" sz="1200" b="1" i="0" kern="1200" dirty="0" smtClean="0">
                <a:solidFill>
                  <a:schemeClr val="tx1"/>
                </a:solidFill>
                <a:effectLst/>
                <a:latin typeface="+mn-lt"/>
                <a:ea typeface="+mn-ea"/>
                <a:cs typeface="+mn-cs"/>
              </a:rPr>
              <a:t>Henry </a:t>
            </a:r>
            <a:r>
              <a:rPr lang="en-US" sz="1200" b="1" i="0" kern="1200" dirty="0" err="1" smtClean="0">
                <a:solidFill>
                  <a:schemeClr val="tx1"/>
                </a:solidFill>
                <a:effectLst/>
                <a:latin typeface="+mn-lt"/>
                <a:ea typeface="+mn-ea"/>
                <a:cs typeface="+mn-cs"/>
              </a:rPr>
              <a:t>Mintzberg</a:t>
            </a:r>
            <a:r>
              <a:rPr lang="en-US" sz="1200" b="0" i="0" kern="1200" dirty="0" smtClean="0">
                <a:solidFill>
                  <a:schemeClr val="tx1"/>
                </a:solidFill>
                <a:effectLst/>
                <a:latin typeface="+mn-lt"/>
                <a:ea typeface="+mn-ea"/>
                <a:cs typeface="+mn-cs"/>
              </a:rPr>
              <a:t> </a:t>
            </a:r>
            <a:r>
              <a:rPr lang="en-US" sz="1200" b="0" i="0" kern="1200" baseline="0" dirty="0" smtClean="0">
                <a:solidFill>
                  <a:schemeClr val="tx1"/>
                </a:solidFill>
                <a:effectLst/>
                <a:latin typeface="+mn-lt"/>
                <a:ea typeface="+mn-ea"/>
                <a:cs typeface="+mn-cs"/>
              </a:rPr>
              <a:t> </a:t>
            </a:r>
            <a:r>
              <a:rPr lang="en-US" sz="1200" b="0" i="0" kern="1200" dirty="0" smtClean="0">
                <a:solidFill>
                  <a:schemeClr val="tx1"/>
                </a:solidFill>
                <a:effectLst/>
                <a:latin typeface="+mn-lt"/>
                <a:ea typeface="+mn-ea"/>
                <a:cs typeface="+mn-cs"/>
              </a:rPr>
              <a:t>is a Canadian academic and author on business and management.</a:t>
            </a:r>
            <a:endParaRPr lang="ar-SA" dirty="0"/>
          </a:p>
        </p:txBody>
      </p:sp>
      <p:sp>
        <p:nvSpPr>
          <p:cNvPr id="4" name="عنصر نائب لرقم الشريحة 3"/>
          <p:cNvSpPr>
            <a:spLocks noGrp="1"/>
          </p:cNvSpPr>
          <p:nvPr>
            <p:ph type="sldNum" sz="quarter" idx="10"/>
          </p:nvPr>
        </p:nvSpPr>
        <p:spPr/>
        <p:txBody>
          <a:bodyPr/>
          <a:lstStyle/>
          <a:p>
            <a:fld id="{26DFF845-8311-4C3A-B393-5F09E1C5979C}" type="slidenum">
              <a:rPr lang="ar-SA" smtClean="0"/>
              <a:t>10</a:t>
            </a:fld>
            <a:endParaRPr lang="ar-SA"/>
          </a:p>
        </p:txBody>
      </p:sp>
    </p:spTree>
    <p:extLst>
      <p:ext uri="{BB962C8B-B14F-4D97-AF65-F5344CB8AC3E}">
        <p14:creationId xmlns:p14="http://schemas.microsoft.com/office/powerpoint/2010/main" val="33519570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1143000" y="685800"/>
            <a:ext cx="4572000" cy="3429000"/>
          </a:xfrm>
        </p:spPr>
      </p:sp>
      <p:sp>
        <p:nvSpPr>
          <p:cNvPr id="3" name="عنصر نائب للملاحظات 2"/>
          <p:cNvSpPr>
            <a:spLocks noGrp="1"/>
          </p:cNvSpPr>
          <p:nvPr>
            <p:ph type="body" idx="1"/>
          </p:nvPr>
        </p:nvSpPr>
        <p:spPr/>
        <p:txBody>
          <a:bodyPr/>
          <a:lstStyle/>
          <a:p>
            <a:pPr algn="l"/>
            <a:r>
              <a:rPr lang="en-US" sz="1200" b="1" i="0" kern="1200" dirty="0" smtClean="0">
                <a:solidFill>
                  <a:schemeClr val="tx1"/>
                </a:solidFill>
                <a:effectLst/>
                <a:latin typeface="+mn-lt"/>
                <a:ea typeface="+mn-ea"/>
                <a:cs typeface="+mn-cs"/>
              </a:rPr>
              <a:t>Fred </a:t>
            </a:r>
            <a:r>
              <a:rPr lang="en-US" sz="1200" b="1" i="0" kern="1200" dirty="0" err="1" smtClean="0">
                <a:solidFill>
                  <a:schemeClr val="tx1"/>
                </a:solidFill>
                <a:effectLst/>
                <a:latin typeface="+mn-lt"/>
                <a:ea typeface="+mn-ea"/>
                <a:cs typeface="+mn-cs"/>
              </a:rPr>
              <a:t>Luthans</a:t>
            </a:r>
            <a:r>
              <a:rPr lang="en-US" sz="1200" b="0" i="0" kern="1200" dirty="0" smtClean="0">
                <a:solidFill>
                  <a:schemeClr val="tx1"/>
                </a:solidFill>
                <a:effectLst/>
                <a:latin typeface="+mn-lt"/>
                <a:ea typeface="+mn-ea"/>
                <a:cs typeface="+mn-cs"/>
              </a:rPr>
              <a:t> is a management professor specializing in organizational behavior. </a:t>
            </a:r>
            <a:endParaRPr lang="ar-SA" dirty="0"/>
          </a:p>
        </p:txBody>
      </p:sp>
      <p:sp>
        <p:nvSpPr>
          <p:cNvPr id="4" name="عنصر نائب لرقم الشريحة 3"/>
          <p:cNvSpPr>
            <a:spLocks noGrp="1"/>
          </p:cNvSpPr>
          <p:nvPr>
            <p:ph type="sldNum" sz="quarter" idx="10"/>
          </p:nvPr>
        </p:nvSpPr>
        <p:spPr/>
        <p:txBody>
          <a:bodyPr/>
          <a:lstStyle/>
          <a:p>
            <a:fld id="{26DFF845-8311-4C3A-B393-5F09E1C5979C}" type="slidenum">
              <a:rPr lang="ar-SA" smtClean="0"/>
              <a:t>17</a:t>
            </a:fld>
            <a:endParaRPr lang="ar-SA"/>
          </a:p>
        </p:txBody>
      </p:sp>
    </p:spTree>
    <p:extLst>
      <p:ext uri="{BB962C8B-B14F-4D97-AF65-F5344CB8AC3E}">
        <p14:creationId xmlns:p14="http://schemas.microsoft.com/office/powerpoint/2010/main" val="9023694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5"/>
            <a:ext cx="7772400" cy="1470025"/>
          </a:xfrm>
        </p:spPr>
        <p:txBody>
          <a:bodyPr/>
          <a:lstStyle/>
          <a:p>
            <a:r>
              <a:rPr lang="ar-SA" smtClean="0"/>
              <a:t>انقر لتحرير نمط العنوان الرئيسي</a:t>
            </a:r>
            <a:endParaRPr lang="ar-SA"/>
          </a:p>
        </p:txBody>
      </p:sp>
      <p:sp>
        <p:nvSpPr>
          <p:cNvPr id="3" name="عنوان فرعي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ar-SA"/>
          </a:p>
        </p:txBody>
      </p:sp>
      <p:sp>
        <p:nvSpPr>
          <p:cNvPr id="4" name="عنصر نائب للتاريخ 3"/>
          <p:cNvSpPr>
            <a:spLocks noGrp="1"/>
          </p:cNvSpPr>
          <p:nvPr>
            <p:ph type="dt" sz="half" idx="10"/>
          </p:nvPr>
        </p:nvSpPr>
        <p:spPr/>
        <p:txBody>
          <a:bodyPr/>
          <a:lstStyle/>
          <a:p>
            <a:fld id="{5E635641-1383-4883-95B1-C5CEFC956FE0}" type="datetimeFigureOut">
              <a:rPr lang="ar-SA" smtClean="0"/>
              <a:t>02/03/1445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94FF554-3BC6-4E8A-9429-B6C9DA13251E}" type="slidenum">
              <a:rPr lang="ar-SA" smtClean="0"/>
              <a:t>‹#›</a:t>
            </a:fld>
            <a:endParaRPr lang="ar-SA"/>
          </a:p>
        </p:txBody>
      </p:sp>
    </p:spTree>
    <p:extLst>
      <p:ext uri="{BB962C8B-B14F-4D97-AF65-F5344CB8AC3E}">
        <p14:creationId xmlns:p14="http://schemas.microsoft.com/office/powerpoint/2010/main" val="35369555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idx="1"/>
          </p:nvPr>
        </p:nvSpPr>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5E635641-1383-4883-95B1-C5CEFC956FE0}" type="datetimeFigureOut">
              <a:rPr lang="ar-SA" smtClean="0"/>
              <a:t>02/03/1445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94FF554-3BC6-4E8A-9429-B6C9DA13251E}" type="slidenum">
              <a:rPr lang="ar-SA" smtClean="0"/>
              <a:t>‹#›</a:t>
            </a:fld>
            <a:endParaRPr lang="ar-SA"/>
          </a:p>
        </p:txBody>
      </p:sp>
    </p:spTree>
    <p:extLst>
      <p:ext uri="{BB962C8B-B14F-4D97-AF65-F5344CB8AC3E}">
        <p14:creationId xmlns:p14="http://schemas.microsoft.com/office/powerpoint/2010/main" val="13475423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722313" y="4406900"/>
            <a:ext cx="7772400" cy="1362075"/>
          </a:xfrm>
        </p:spPr>
        <p:txBody>
          <a:bodyPr anchor="t"/>
          <a:lstStyle>
            <a:lvl1pPr algn="r">
              <a:defRPr sz="4000" b="1" cap="all"/>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عنصر نائب للتاريخ 3"/>
          <p:cNvSpPr>
            <a:spLocks noGrp="1"/>
          </p:cNvSpPr>
          <p:nvPr>
            <p:ph type="dt" sz="half" idx="10"/>
          </p:nvPr>
        </p:nvSpPr>
        <p:spPr/>
        <p:txBody>
          <a:bodyPr/>
          <a:lstStyle/>
          <a:p>
            <a:fld id="{5E635641-1383-4883-95B1-C5CEFC956FE0}" type="datetimeFigureOut">
              <a:rPr lang="ar-SA" smtClean="0"/>
              <a:t>02/03/1445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94FF554-3BC6-4E8A-9429-B6C9DA13251E}" type="slidenum">
              <a:rPr lang="ar-SA" smtClean="0"/>
              <a:t>‹#›</a:t>
            </a:fld>
            <a:endParaRPr lang="ar-SA"/>
          </a:p>
        </p:txBody>
      </p:sp>
    </p:spTree>
    <p:extLst>
      <p:ext uri="{BB962C8B-B14F-4D97-AF65-F5344CB8AC3E}">
        <p14:creationId xmlns:p14="http://schemas.microsoft.com/office/powerpoint/2010/main" val="28005671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محتوى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تاريخ 4"/>
          <p:cNvSpPr>
            <a:spLocks noGrp="1"/>
          </p:cNvSpPr>
          <p:nvPr>
            <p:ph type="dt" sz="half" idx="10"/>
          </p:nvPr>
        </p:nvSpPr>
        <p:spPr/>
        <p:txBody>
          <a:bodyPr/>
          <a:lstStyle/>
          <a:p>
            <a:fld id="{5E635641-1383-4883-95B1-C5CEFC956FE0}" type="datetimeFigureOut">
              <a:rPr lang="ar-SA" smtClean="0"/>
              <a:t>02/03/1445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94FF554-3BC6-4E8A-9429-B6C9DA13251E}" type="slidenum">
              <a:rPr lang="ar-SA" smtClean="0"/>
              <a:t>‹#›</a:t>
            </a:fld>
            <a:endParaRPr lang="ar-SA"/>
          </a:p>
        </p:txBody>
      </p:sp>
    </p:spTree>
    <p:extLst>
      <p:ext uri="{BB962C8B-B14F-4D97-AF65-F5344CB8AC3E}">
        <p14:creationId xmlns:p14="http://schemas.microsoft.com/office/powerpoint/2010/main" val="14273200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4" name="عنصر نائب للمحتوى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نص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6" name="عنصر نائب للمحتوى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7" name="عنصر نائب للتاريخ 6"/>
          <p:cNvSpPr>
            <a:spLocks noGrp="1"/>
          </p:cNvSpPr>
          <p:nvPr>
            <p:ph type="dt" sz="half" idx="10"/>
          </p:nvPr>
        </p:nvSpPr>
        <p:spPr/>
        <p:txBody>
          <a:bodyPr/>
          <a:lstStyle/>
          <a:p>
            <a:fld id="{5E635641-1383-4883-95B1-C5CEFC956FE0}" type="datetimeFigureOut">
              <a:rPr lang="ar-SA" smtClean="0"/>
              <a:t>02/03/1445</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094FF554-3BC6-4E8A-9429-B6C9DA13251E}" type="slidenum">
              <a:rPr lang="ar-SA" smtClean="0"/>
              <a:t>‹#›</a:t>
            </a:fld>
            <a:endParaRPr lang="ar-SA"/>
          </a:p>
        </p:txBody>
      </p:sp>
    </p:spTree>
    <p:extLst>
      <p:ext uri="{BB962C8B-B14F-4D97-AF65-F5344CB8AC3E}">
        <p14:creationId xmlns:p14="http://schemas.microsoft.com/office/powerpoint/2010/main" val="24820464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تاريخ 2"/>
          <p:cNvSpPr>
            <a:spLocks noGrp="1"/>
          </p:cNvSpPr>
          <p:nvPr>
            <p:ph type="dt" sz="half" idx="10"/>
          </p:nvPr>
        </p:nvSpPr>
        <p:spPr/>
        <p:txBody>
          <a:bodyPr/>
          <a:lstStyle/>
          <a:p>
            <a:fld id="{5E635641-1383-4883-95B1-C5CEFC956FE0}" type="datetimeFigureOut">
              <a:rPr lang="ar-SA" smtClean="0"/>
              <a:t>02/03/1445</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094FF554-3BC6-4E8A-9429-B6C9DA13251E}" type="slidenum">
              <a:rPr lang="ar-SA" smtClean="0"/>
              <a:t>‹#›</a:t>
            </a:fld>
            <a:endParaRPr lang="ar-SA"/>
          </a:p>
        </p:txBody>
      </p:sp>
    </p:spTree>
    <p:extLst>
      <p:ext uri="{BB962C8B-B14F-4D97-AF65-F5344CB8AC3E}">
        <p14:creationId xmlns:p14="http://schemas.microsoft.com/office/powerpoint/2010/main" val="9991287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5E635641-1383-4883-95B1-C5CEFC956FE0}" type="datetimeFigureOut">
              <a:rPr lang="ar-SA" smtClean="0"/>
              <a:t>02/03/1445</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094FF554-3BC6-4E8A-9429-B6C9DA13251E}" type="slidenum">
              <a:rPr lang="ar-SA" smtClean="0"/>
              <a:t>‹#›</a:t>
            </a:fld>
            <a:endParaRPr lang="ar-SA"/>
          </a:p>
        </p:txBody>
      </p:sp>
    </p:spTree>
    <p:extLst>
      <p:ext uri="{BB962C8B-B14F-4D97-AF65-F5344CB8AC3E}">
        <p14:creationId xmlns:p14="http://schemas.microsoft.com/office/powerpoint/2010/main" val="18309584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3050"/>
            <a:ext cx="3008313" cy="1162050"/>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محتوى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نص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5E635641-1383-4883-95B1-C5CEFC956FE0}" type="datetimeFigureOut">
              <a:rPr lang="ar-SA" smtClean="0"/>
              <a:t>02/03/1445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94FF554-3BC6-4E8A-9429-B6C9DA13251E}" type="slidenum">
              <a:rPr lang="ar-SA" smtClean="0"/>
              <a:t>‹#›</a:t>
            </a:fld>
            <a:endParaRPr lang="ar-SA"/>
          </a:p>
        </p:txBody>
      </p:sp>
    </p:spTree>
    <p:extLst>
      <p:ext uri="{BB962C8B-B14F-4D97-AF65-F5344CB8AC3E}">
        <p14:creationId xmlns:p14="http://schemas.microsoft.com/office/powerpoint/2010/main" val="10813525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1792288" y="4800600"/>
            <a:ext cx="5486400" cy="566738"/>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صورة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5E635641-1383-4883-95B1-C5CEFC956FE0}" type="datetimeFigureOut">
              <a:rPr lang="ar-SA" smtClean="0"/>
              <a:t>02/03/1445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94FF554-3BC6-4E8A-9429-B6C9DA13251E}" type="slidenum">
              <a:rPr lang="ar-SA" smtClean="0"/>
              <a:t>‹#›</a:t>
            </a:fld>
            <a:endParaRPr lang="ar-SA"/>
          </a:p>
        </p:txBody>
      </p:sp>
    </p:spTree>
    <p:extLst>
      <p:ext uri="{BB962C8B-B14F-4D97-AF65-F5344CB8AC3E}">
        <p14:creationId xmlns:p14="http://schemas.microsoft.com/office/powerpoint/2010/main" val="20032079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5E635641-1383-4883-95B1-C5CEFC956FE0}" type="datetimeFigureOut">
              <a:rPr lang="ar-SA" smtClean="0"/>
              <a:t>02/03/1445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94FF554-3BC6-4E8A-9429-B6C9DA13251E}" type="slidenum">
              <a:rPr lang="ar-SA" smtClean="0"/>
              <a:t>‹#›</a:t>
            </a:fld>
            <a:endParaRPr lang="ar-SA"/>
          </a:p>
        </p:txBody>
      </p:sp>
    </p:spTree>
    <p:extLst>
      <p:ext uri="{BB962C8B-B14F-4D97-AF65-F5344CB8AC3E}">
        <p14:creationId xmlns:p14="http://schemas.microsoft.com/office/powerpoint/2010/main" val="21289679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6629400" y="274638"/>
            <a:ext cx="2057400" cy="5851525"/>
          </a:xfrm>
        </p:spPr>
        <p:txBody>
          <a:bodyPr vert="eaVert"/>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a:xfrm>
            <a:off x="457200" y="274638"/>
            <a:ext cx="6019800" cy="5851525"/>
          </a:xfrm>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5E635641-1383-4883-95B1-C5CEFC956FE0}" type="datetimeFigureOut">
              <a:rPr lang="ar-SA" smtClean="0"/>
              <a:t>02/03/1445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94FF554-3BC6-4E8A-9429-B6C9DA13251E}" type="slidenum">
              <a:rPr lang="ar-SA" smtClean="0"/>
              <a:t>‹#›</a:t>
            </a:fld>
            <a:endParaRPr lang="ar-SA"/>
          </a:p>
        </p:txBody>
      </p:sp>
    </p:spTree>
    <p:extLst>
      <p:ext uri="{BB962C8B-B14F-4D97-AF65-F5344CB8AC3E}">
        <p14:creationId xmlns:p14="http://schemas.microsoft.com/office/powerpoint/2010/main" val="11657892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5E635641-1383-4883-95B1-C5CEFC956FE0}" type="datetimeFigureOut">
              <a:rPr lang="ar-SA" smtClean="0"/>
              <a:t>02/03/1445</a:t>
            </a:fld>
            <a:endParaRPr lang="ar-SA"/>
          </a:p>
        </p:txBody>
      </p:sp>
      <p:sp>
        <p:nvSpPr>
          <p:cNvPr id="5" name="عنصر نائب للتذييل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94FF554-3BC6-4E8A-9429-B6C9DA13251E}" type="slidenum">
              <a:rPr lang="ar-SA" smtClean="0"/>
              <a:t>‹#›</a:t>
            </a:fld>
            <a:endParaRPr lang="ar-SA"/>
          </a:p>
        </p:txBody>
      </p:sp>
    </p:spTree>
    <p:extLst>
      <p:ext uri="{BB962C8B-B14F-4D97-AF65-F5344CB8AC3E}">
        <p14:creationId xmlns:p14="http://schemas.microsoft.com/office/powerpoint/2010/main" val="29027822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38.png"/><Relationship Id="rId4" Type="http://schemas.openxmlformats.org/officeDocument/2006/relationships/image" Target="../media/image3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a:extLst>
              <a:ext uri="{FF2B5EF4-FFF2-40B4-BE49-F238E27FC236}">
                <a16:creationId xmlns=""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760955" cy="69220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0078" y="-6745"/>
            <a:ext cx="4960609" cy="520803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مربع نص 1"/>
          <p:cNvSpPr txBox="1"/>
          <p:nvPr/>
        </p:nvSpPr>
        <p:spPr>
          <a:xfrm>
            <a:off x="256361" y="1656715"/>
            <a:ext cx="4685834" cy="1218603"/>
          </a:xfrm>
          <a:prstGeom prst="rect">
            <a:avLst/>
          </a:prstGeom>
          <a:noFill/>
        </p:spPr>
        <p:txBody>
          <a:bodyPr wrap="square" lIns="95619" tIns="47809" rIns="95619" bIns="47809" rtlCol="1">
            <a:spAutoFit/>
          </a:bodyPr>
          <a:lstStyle/>
          <a:p>
            <a:pPr algn="ctr"/>
            <a:r>
              <a:rPr lang="en-US" sz="2500" b="1" dirty="0">
                <a:solidFill>
                  <a:srgbClr val="C00000"/>
                </a:solidFill>
                <a:latin typeface="Book Antiqua" panose="02040602050305030304" pitchFamily="18" charset="0"/>
              </a:rPr>
              <a:t>Organizational </a:t>
            </a:r>
            <a:r>
              <a:rPr lang="en-US" sz="2500" b="1" dirty="0">
                <a:solidFill>
                  <a:srgbClr val="C00000"/>
                </a:solidFill>
                <a:latin typeface="Book Antiqua" panose="02040602050305030304" pitchFamily="18" charset="0"/>
              </a:rPr>
              <a:t>Behavior  </a:t>
            </a:r>
            <a:endParaRPr lang="en-US" sz="2500" b="1" dirty="0">
              <a:solidFill>
                <a:srgbClr val="C00000"/>
              </a:solidFill>
              <a:latin typeface="Book Antiqua" panose="02040602050305030304" pitchFamily="18" charset="0"/>
            </a:endParaRPr>
          </a:p>
          <a:p>
            <a:pPr algn="ctr"/>
            <a:r>
              <a:rPr lang="en-US" sz="2500" b="1" dirty="0">
                <a:solidFill>
                  <a:srgbClr val="C00000"/>
                </a:solidFill>
                <a:latin typeface="Book Antiqua" panose="02040602050305030304" pitchFamily="18" charset="0"/>
              </a:rPr>
              <a:t>and Projects</a:t>
            </a:r>
            <a:endParaRPr lang="en-US" sz="2500" dirty="0">
              <a:solidFill>
                <a:srgbClr val="C00000"/>
              </a:solidFill>
              <a:latin typeface="Book Antiqua" panose="02040602050305030304" pitchFamily="18" charset="0"/>
            </a:endParaRPr>
          </a:p>
          <a:p>
            <a:pPr algn="ctr"/>
            <a:r>
              <a:rPr lang="en-US" sz="2100" b="1" dirty="0">
                <a:solidFill>
                  <a:srgbClr val="C00000"/>
                </a:solidFill>
              </a:rPr>
              <a:t>PMG421</a:t>
            </a:r>
            <a:endParaRPr lang="ar-SA" sz="2100" dirty="0">
              <a:solidFill>
                <a:srgbClr val="C00000"/>
              </a:solidFill>
            </a:endParaRPr>
          </a:p>
        </p:txBody>
      </p:sp>
      <p:sp>
        <p:nvSpPr>
          <p:cNvPr id="3" name="مربع نص 2"/>
          <p:cNvSpPr txBox="1"/>
          <p:nvPr/>
        </p:nvSpPr>
        <p:spPr>
          <a:xfrm>
            <a:off x="129664" y="3587460"/>
            <a:ext cx="4680519" cy="1613825"/>
          </a:xfrm>
          <a:prstGeom prst="rect">
            <a:avLst/>
          </a:prstGeom>
          <a:noFill/>
        </p:spPr>
        <p:txBody>
          <a:bodyPr wrap="square" lIns="95619" tIns="47809" rIns="95619" bIns="47809" rtlCol="1">
            <a:spAutoFit/>
          </a:bodyPr>
          <a:lstStyle/>
          <a:p>
            <a:pPr algn="ctr"/>
            <a:r>
              <a:rPr lang="en-US" sz="2500" b="1" dirty="0">
                <a:solidFill>
                  <a:schemeClr val="bg1"/>
                </a:solidFill>
                <a:latin typeface="Book Antiqua" panose="02040602050305030304" pitchFamily="18" charset="0"/>
              </a:rPr>
              <a:t> </a:t>
            </a:r>
            <a:r>
              <a:rPr lang="en-US" sz="2100" b="1" dirty="0">
                <a:solidFill>
                  <a:schemeClr val="bg1"/>
                </a:solidFill>
                <a:latin typeface="Book Antiqua" panose="02040602050305030304" pitchFamily="18" charset="0"/>
              </a:rPr>
              <a:t>Lecture 1</a:t>
            </a:r>
            <a:endParaRPr lang="en-US" sz="2100" b="1" dirty="0">
              <a:solidFill>
                <a:srgbClr val="002060"/>
              </a:solidFill>
              <a:latin typeface="Book Antiqua" panose="02040602050305030304" pitchFamily="18" charset="0"/>
            </a:endParaRPr>
          </a:p>
          <a:p>
            <a:pPr algn="ctr"/>
            <a:r>
              <a:rPr lang="en-US" sz="2500" b="1" dirty="0">
                <a:solidFill>
                  <a:srgbClr val="C00000"/>
                </a:solidFill>
                <a:latin typeface="Calibri" panose="020F0502020204030204" pitchFamily="34" charset="0"/>
                <a:cs typeface="Calibri" panose="020F0502020204030204" pitchFamily="34" charset="0"/>
              </a:rPr>
              <a:t>What Is Organizational Behavior?</a:t>
            </a:r>
          </a:p>
          <a:p>
            <a:endParaRPr lang="en-US" sz="2500" b="1" dirty="0">
              <a:solidFill>
                <a:schemeClr val="bg1"/>
              </a:solidFill>
              <a:latin typeface="Calibri" panose="020F0502020204030204" pitchFamily="34" charset="0"/>
              <a:cs typeface="Calibri" panose="020F0502020204030204" pitchFamily="34" charset="0"/>
            </a:endParaRPr>
          </a:p>
          <a:p>
            <a:pPr algn="ctr"/>
            <a:r>
              <a:rPr lang="en-US" sz="2100" b="1" dirty="0">
                <a:solidFill>
                  <a:schemeClr val="bg1"/>
                </a:solidFill>
                <a:latin typeface="Calibri" panose="020F0502020204030204" pitchFamily="34" charset="0"/>
                <a:cs typeface="Calibri" panose="020F0502020204030204" pitchFamily="34" charset="0"/>
              </a:rPr>
              <a:t>Prepared by: Mrs. Deena </a:t>
            </a:r>
            <a:r>
              <a:rPr lang="en-US" sz="2100" b="1" dirty="0" err="1">
                <a:solidFill>
                  <a:schemeClr val="bg1"/>
                </a:solidFill>
                <a:latin typeface="Calibri" panose="020F0502020204030204" pitchFamily="34" charset="0"/>
                <a:cs typeface="Calibri" panose="020F0502020204030204" pitchFamily="34" charset="0"/>
              </a:rPr>
              <a:t>Ibraheem</a:t>
            </a:r>
            <a:endParaRPr lang="ar-SA" sz="2100" b="1" dirty="0">
              <a:solidFill>
                <a:schemeClr val="bg1"/>
              </a:solidFill>
              <a:latin typeface="Calibri" panose="020F0502020204030204" pitchFamily="34" charset="0"/>
              <a:cs typeface="Calibri" panose="020F0502020204030204" pitchFamily="34" charset="0"/>
            </a:endParaRPr>
          </a:p>
        </p:txBody>
      </p:sp>
      <p:pic>
        <p:nvPicPr>
          <p:cNvPr id="9"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10" name="TextBox 8">
            <a:extLst>
              <a:ext uri="{FF2B5EF4-FFF2-40B4-BE49-F238E27FC236}">
                <a16:creationId xmlns=""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Tree>
    <p:extLst>
      <p:ext uri="{BB962C8B-B14F-4D97-AF65-F5344CB8AC3E}">
        <p14:creationId xmlns:p14="http://schemas.microsoft.com/office/powerpoint/2010/main" val="797498101"/>
      </p:ext>
    </p:extLst>
  </p:cSld>
  <p:clrMapOvr>
    <a:masterClrMapping/>
  </p:clrMapOvr>
  <mc:AlternateContent xmlns:mc="http://schemas.openxmlformats.org/markup-compatibility/2006" xmlns:p14="http://schemas.microsoft.com/office/powerpoint/2010/main">
    <mc:Choice Requires="p14">
      <p:transition spd="slow" p14:dur="2000" advTm="41297"/>
    </mc:Choice>
    <mc:Fallback xmlns="">
      <p:transition spd="slow" advTm="4129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896" y="-64043"/>
            <a:ext cx="10533410" cy="6922043"/>
          </a:xfrm>
          <a:prstGeom prst="rect">
            <a:avLst/>
          </a:prstGeom>
        </p:spPr>
      </p:pic>
      <p:pic>
        <p:nvPicPr>
          <p:cNvPr id="8"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15897" y="-64043"/>
            <a:ext cx="2957829" cy="145298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5" name="مستطيل 4"/>
          <p:cNvSpPr/>
          <p:nvPr/>
        </p:nvSpPr>
        <p:spPr>
          <a:xfrm>
            <a:off x="1043608" y="1964939"/>
            <a:ext cx="5941026" cy="6883025"/>
          </a:xfrm>
          <a:prstGeom prst="rect">
            <a:avLst/>
          </a:prstGeom>
        </p:spPr>
        <p:txBody>
          <a:bodyPr wrap="none" lIns="95619" tIns="47809" rIns="95619" bIns="47809">
            <a:spAutoFit/>
          </a:bodyPr>
          <a:lstStyle/>
          <a:p>
            <a:pPr marL="358571" indent="-358571" algn="l" rtl="0">
              <a:buFont typeface="Arial" panose="020B0604020202020204" pitchFamily="34" charset="0"/>
              <a:buChar char="•"/>
            </a:pPr>
            <a:r>
              <a:rPr lang="en-US" sz="2100" b="1" dirty="0">
                <a:solidFill>
                  <a:srgbClr val="FBFFE5"/>
                </a:solidFill>
              </a:rPr>
              <a:t>What Is Organizational Behavior?</a:t>
            </a:r>
          </a:p>
          <a:p>
            <a:pPr marL="358571" indent="-358571" algn="l" rtl="0">
              <a:buFont typeface="Arial" panose="020B0604020202020204" pitchFamily="34" charset="0"/>
              <a:buChar char="•"/>
            </a:pPr>
            <a:r>
              <a:rPr lang="en-US" sz="2100" b="1" dirty="0">
                <a:solidFill>
                  <a:srgbClr val="FBFFE5"/>
                </a:solidFill>
              </a:rPr>
              <a:t>The Importance of Interpersonal </a:t>
            </a:r>
            <a:r>
              <a:rPr lang="en-US" sz="2100" b="1" dirty="0">
                <a:solidFill>
                  <a:srgbClr val="FBFFE5"/>
                </a:solidFill>
              </a:rPr>
              <a:t>Skills.</a:t>
            </a:r>
          </a:p>
          <a:p>
            <a:pPr marL="358571" indent="-358571" algn="l" rtl="0">
              <a:buFont typeface="Arial" panose="020B0604020202020204" pitchFamily="34" charset="0"/>
              <a:buChar char="•"/>
            </a:pPr>
            <a:r>
              <a:rPr lang="en-US" sz="2100" b="1" dirty="0">
                <a:solidFill>
                  <a:srgbClr val="FBFFE5"/>
                </a:solidFill>
              </a:rPr>
              <a:t>Management and Organizational </a:t>
            </a:r>
            <a:r>
              <a:rPr lang="en-US" sz="2100" b="1" dirty="0">
                <a:solidFill>
                  <a:srgbClr val="FBFFE5"/>
                </a:solidFill>
              </a:rPr>
              <a:t>Behavior. </a:t>
            </a:r>
          </a:p>
          <a:p>
            <a:pPr marL="358571" indent="-358571" algn="l" rtl="0">
              <a:buFont typeface="Arial" panose="020B0604020202020204" pitchFamily="34" charset="0"/>
              <a:buChar char="•"/>
            </a:pPr>
            <a:r>
              <a:rPr lang="en-US" sz="2100" b="1" dirty="0">
                <a:solidFill>
                  <a:srgbClr val="FBFFE5"/>
                </a:solidFill>
              </a:rPr>
              <a:t>Management </a:t>
            </a:r>
            <a:r>
              <a:rPr lang="en-US" sz="2100" b="1" dirty="0">
                <a:solidFill>
                  <a:srgbClr val="FBFFE5"/>
                </a:solidFill>
              </a:rPr>
              <a:t>roles.</a:t>
            </a:r>
          </a:p>
          <a:p>
            <a:pPr marL="358571" indent="-358571" algn="l" rtl="0">
              <a:buFont typeface="Arial" panose="020B0604020202020204" pitchFamily="34" charset="0"/>
              <a:buChar char="•"/>
            </a:pPr>
            <a:r>
              <a:rPr lang="en-US" sz="2100" b="1" dirty="0">
                <a:solidFill>
                  <a:srgbClr val="FBFFE5"/>
                </a:solidFill>
              </a:rPr>
              <a:t>Management </a:t>
            </a:r>
            <a:r>
              <a:rPr lang="en-US" sz="2100" b="1" dirty="0">
                <a:solidFill>
                  <a:srgbClr val="FBFFE5"/>
                </a:solidFill>
              </a:rPr>
              <a:t>skills.</a:t>
            </a:r>
          </a:p>
          <a:p>
            <a:pPr marL="358571" indent="-358571" algn="l" rtl="0">
              <a:buFont typeface="Arial" panose="020B0604020202020204" pitchFamily="34" charset="0"/>
              <a:buChar char="•"/>
            </a:pPr>
            <a:r>
              <a:rPr lang="en-US" sz="2100" b="1" dirty="0">
                <a:solidFill>
                  <a:srgbClr val="FBFFE5"/>
                </a:solidFill>
              </a:rPr>
              <a:t>Effective versus successful managerial </a:t>
            </a:r>
            <a:r>
              <a:rPr lang="en-US" sz="2100" b="1" dirty="0">
                <a:solidFill>
                  <a:srgbClr val="FBFFE5"/>
                </a:solidFill>
              </a:rPr>
              <a:t>activities.</a:t>
            </a:r>
            <a:endParaRPr lang="ar-SA" sz="2100" b="1" dirty="0">
              <a:solidFill>
                <a:srgbClr val="FBFFE5"/>
              </a:solidFill>
            </a:endParaRPr>
          </a:p>
          <a:p>
            <a:pPr marL="358571" indent="-358571" algn="l" rtl="0">
              <a:buFont typeface="Arial" panose="020B0604020202020204" pitchFamily="34" charset="0"/>
              <a:buChar char="•"/>
            </a:pPr>
            <a:r>
              <a:rPr lang="en-US" sz="2100" b="1" dirty="0">
                <a:solidFill>
                  <a:srgbClr val="FBFFE5"/>
                </a:solidFill>
              </a:rPr>
              <a:t>Complementing Intuition with Systematic </a:t>
            </a:r>
            <a:r>
              <a:rPr lang="en-US" sz="2100" b="1" dirty="0">
                <a:solidFill>
                  <a:srgbClr val="FBFFE5"/>
                </a:solidFill>
              </a:rPr>
              <a:t>Study.</a:t>
            </a:r>
          </a:p>
          <a:p>
            <a:pPr marL="358571" indent="-358571" algn="l" rtl="0">
              <a:buFont typeface="Arial" panose="020B0604020202020204" pitchFamily="34" charset="0"/>
              <a:buChar char="•"/>
            </a:pPr>
            <a:r>
              <a:rPr lang="en-US" sz="2100" b="1" dirty="0">
                <a:solidFill>
                  <a:srgbClr val="FBFFE5"/>
                </a:solidFill>
              </a:rPr>
              <a:t>Evidence-based management (EBM</a:t>
            </a:r>
            <a:r>
              <a:rPr lang="en-US" sz="2100" b="1" dirty="0">
                <a:solidFill>
                  <a:srgbClr val="FBFFE5"/>
                </a:solidFill>
              </a:rPr>
              <a:t>).</a:t>
            </a:r>
          </a:p>
          <a:p>
            <a:pPr marL="358571" indent="-358571" algn="l" rtl="0">
              <a:buFont typeface="Arial" panose="020B0604020202020204" pitchFamily="34" charset="0"/>
              <a:buChar char="•"/>
            </a:pPr>
            <a:r>
              <a:rPr lang="en-US" sz="2100" b="1" dirty="0">
                <a:solidFill>
                  <a:srgbClr val="FBFFE5"/>
                </a:solidFill>
              </a:rPr>
              <a:t>Disciplines </a:t>
            </a:r>
            <a:r>
              <a:rPr lang="en-US" sz="2100" b="1" dirty="0">
                <a:solidFill>
                  <a:srgbClr val="FBFFE5"/>
                </a:solidFill>
              </a:rPr>
              <a:t>that </a:t>
            </a:r>
            <a:r>
              <a:rPr lang="en-US" sz="2100" b="1" dirty="0">
                <a:solidFill>
                  <a:srgbClr val="FBFFE5"/>
                </a:solidFill>
              </a:rPr>
              <a:t>Contribute to the OB </a:t>
            </a:r>
            <a:r>
              <a:rPr lang="en-US" sz="2100" b="1" dirty="0">
                <a:solidFill>
                  <a:srgbClr val="FBFFE5"/>
                </a:solidFill>
              </a:rPr>
              <a:t>Field.</a:t>
            </a:r>
          </a:p>
          <a:p>
            <a:pPr marL="358571" indent="-358571" algn="l" rtl="0">
              <a:buFont typeface="Arial" panose="020B0604020202020204" pitchFamily="34" charset="0"/>
              <a:buChar char="•"/>
            </a:pPr>
            <a:r>
              <a:rPr lang="en-US" sz="2100" b="1" dirty="0">
                <a:solidFill>
                  <a:srgbClr val="FBFFE5"/>
                </a:solidFill>
              </a:rPr>
              <a:t>Absolutes in </a:t>
            </a:r>
            <a:r>
              <a:rPr lang="en-US" sz="2100" b="1" dirty="0">
                <a:solidFill>
                  <a:srgbClr val="FBFFE5"/>
                </a:solidFill>
              </a:rPr>
              <a:t>OB.</a:t>
            </a:r>
          </a:p>
          <a:p>
            <a:pPr marL="358571" indent="-358571" algn="l" rtl="0">
              <a:buFont typeface="Arial" panose="020B0604020202020204" pitchFamily="34" charset="0"/>
              <a:buChar char="•"/>
            </a:pPr>
            <a:r>
              <a:rPr lang="en-US" sz="2100" b="1" dirty="0">
                <a:solidFill>
                  <a:srgbClr val="FBFFE5"/>
                </a:solidFill>
              </a:rPr>
              <a:t>Challenges and Opportunities for </a:t>
            </a:r>
            <a:r>
              <a:rPr lang="en-US" sz="2100" b="1" dirty="0">
                <a:solidFill>
                  <a:srgbClr val="FBFFE5"/>
                </a:solidFill>
              </a:rPr>
              <a:t>OB.</a:t>
            </a:r>
            <a:endParaRPr lang="ar-SA" sz="2100" b="1" dirty="0">
              <a:solidFill>
                <a:srgbClr val="FBFFE5"/>
              </a:solidFill>
            </a:endParaRPr>
          </a:p>
          <a:p>
            <a:pPr marL="478094" indent="-478094" algn="l" rtl="0">
              <a:buFont typeface="Arial" panose="020B0604020202020204" pitchFamily="34" charset="0"/>
              <a:buChar char="•"/>
            </a:pPr>
            <a:endParaRPr lang="ar-SA" sz="2100" b="1" u="sng" dirty="0">
              <a:solidFill>
                <a:srgbClr val="FBFFE5"/>
              </a:solidFill>
            </a:endParaRPr>
          </a:p>
          <a:p>
            <a:pPr marL="478094" indent="-478094" algn="l" rtl="0">
              <a:buFont typeface="Arial" panose="020B0604020202020204" pitchFamily="34" charset="0"/>
              <a:buChar char="•"/>
            </a:pPr>
            <a:endParaRPr lang="ar-SA" sz="2100" b="1" dirty="0">
              <a:solidFill>
                <a:srgbClr val="C00000"/>
              </a:solidFill>
            </a:endParaRPr>
          </a:p>
          <a:p>
            <a:pPr algn="l" rtl="0"/>
            <a:endParaRPr lang="ar-SA" sz="2100" b="1" u="sng" dirty="0">
              <a:solidFill>
                <a:srgbClr val="C00000"/>
              </a:solidFill>
            </a:endParaRPr>
          </a:p>
          <a:p>
            <a:pPr marL="478094" indent="-478094" algn="l" rtl="0">
              <a:buFont typeface="Arial" panose="020B0604020202020204" pitchFamily="34" charset="0"/>
              <a:buChar char="•"/>
            </a:pPr>
            <a:endParaRPr lang="ar-SA" sz="2100" b="1" dirty="0">
              <a:solidFill>
                <a:srgbClr val="C00000"/>
              </a:solidFill>
            </a:endParaRPr>
          </a:p>
          <a:p>
            <a:pPr marL="478094" indent="-478094" algn="l" rtl="0">
              <a:buFont typeface="Arial" panose="020B0604020202020204" pitchFamily="34" charset="0"/>
              <a:buChar char="•"/>
            </a:pPr>
            <a:endParaRPr lang="ar-SA" sz="2100" b="1" u="sng" dirty="0">
              <a:solidFill>
                <a:srgbClr val="C00000"/>
              </a:solidFill>
            </a:endParaRPr>
          </a:p>
          <a:p>
            <a:pPr marL="478094" indent="-478094" algn="l" rtl="0">
              <a:buFont typeface="Arial" panose="020B0604020202020204" pitchFamily="34" charset="0"/>
              <a:buChar char="•"/>
            </a:pPr>
            <a:endParaRPr lang="en-US" sz="2100" b="1" dirty="0">
              <a:solidFill>
                <a:srgbClr val="C00000"/>
              </a:solidFill>
            </a:endParaRPr>
          </a:p>
          <a:p>
            <a:pPr marL="478094" indent="-478094" algn="l" rtl="0">
              <a:buFont typeface="Arial" panose="020B0604020202020204" pitchFamily="34" charset="0"/>
              <a:buChar char="•"/>
            </a:pPr>
            <a:endParaRPr lang="ar-SA" sz="2100" b="1" u="sng" dirty="0">
              <a:solidFill>
                <a:srgbClr val="C00000"/>
              </a:solidFill>
            </a:endParaRPr>
          </a:p>
          <a:p>
            <a:pPr marL="478094" indent="-478094" algn="l" rtl="0">
              <a:buFont typeface="Arial" panose="020B0604020202020204" pitchFamily="34" charset="0"/>
              <a:buChar char="•"/>
            </a:pPr>
            <a:endParaRPr lang="ar-SA" sz="2100" b="1" dirty="0">
              <a:solidFill>
                <a:srgbClr val="C00000"/>
              </a:solidFill>
            </a:endParaRPr>
          </a:p>
          <a:p>
            <a:pPr marL="478094" indent="-478094" algn="l" rtl="0">
              <a:buFont typeface="Arial" panose="020B0604020202020204" pitchFamily="34" charset="0"/>
              <a:buChar char="•"/>
            </a:pPr>
            <a:endParaRPr lang="ar-SA" sz="2100" b="1" dirty="0">
              <a:solidFill>
                <a:srgbClr val="C96009"/>
              </a:solidFill>
            </a:endParaRPr>
          </a:p>
          <a:p>
            <a:pPr marL="478094" indent="-478094" algn="l" rtl="0">
              <a:buFont typeface="Arial" panose="020B0604020202020204" pitchFamily="34" charset="0"/>
              <a:buChar char="•"/>
            </a:pPr>
            <a:endParaRPr lang="ar-SA" sz="2100" b="1" dirty="0">
              <a:solidFill>
                <a:srgbClr val="C96009"/>
              </a:solidFill>
            </a:endParaRPr>
          </a:p>
        </p:txBody>
      </p:sp>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0643" y="601906"/>
            <a:ext cx="5400599" cy="123507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42558392"/>
      </p:ext>
    </p:extLst>
  </p:cSld>
  <p:clrMapOvr>
    <a:masterClrMapping/>
  </p:clrMapOvr>
  <mc:AlternateContent xmlns:mc="http://schemas.openxmlformats.org/markup-compatibility/2006" xmlns:p14="http://schemas.microsoft.com/office/powerpoint/2010/main">
    <mc:Choice Requires="p14">
      <p:transition spd="slow" p14:dur="2000" advTm="154820"/>
    </mc:Choice>
    <mc:Fallback xmlns="">
      <p:transition spd="slow" advTm="15482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10533410" cy="6922043"/>
          </a:xfrm>
          <a:prstGeom prst="rect">
            <a:avLst/>
          </a:prstGeom>
        </p:spPr>
      </p:pic>
      <p:pic>
        <p:nvPicPr>
          <p:cNvPr id="7"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8" name="TextBox 8">
            <a:extLst>
              <a:ext uri="{FF2B5EF4-FFF2-40B4-BE49-F238E27FC236}">
                <a16:creationId xmlns=""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5" name="مستطيل 4"/>
          <p:cNvSpPr/>
          <p:nvPr/>
        </p:nvSpPr>
        <p:spPr>
          <a:xfrm>
            <a:off x="1970145" y="1484784"/>
            <a:ext cx="5290044" cy="559898"/>
          </a:xfrm>
          <a:prstGeom prst="rect">
            <a:avLst/>
          </a:prstGeom>
        </p:spPr>
        <p:txBody>
          <a:bodyPr wrap="none" lIns="95619" tIns="47809" rIns="95619" bIns="47809">
            <a:spAutoFit/>
          </a:bodyPr>
          <a:lstStyle/>
          <a:p>
            <a:r>
              <a:rPr lang="en-US" sz="2900" b="1" dirty="0">
                <a:solidFill>
                  <a:srgbClr val="C00000"/>
                </a:solidFill>
              </a:rPr>
              <a:t>What Is Organizational Behavior?</a:t>
            </a:r>
            <a:endParaRPr lang="ar-SA" sz="2900" b="1" dirty="0">
              <a:solidFill>
                <a:srgbClr val="C00000"/>
              </a:solidFill>
            </a:endParaRPr>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4287" y="2147890"/>
            <a:ext cx="7126458" cy="400684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3239068"/>
      </p:ext>
    </p:extLst>
  </p:cSld>
  <p:clrMapOvr>
    <a:masterClrMapping/>
  </p:clrMapOvr>
  <mc:AlternateContent xmlns:mc="http://schemas.openxmlformats.org/markup-compatibility/2006" xmlns:p14="http://schemas.microsoft.com/office/powerpoint/2010/main">
    <mc:Choice Requires="p14">
      <p:transition spd="slow" p14:dur="2000" advTm="34298"/>
    </mc:Choice>
    <mc:Fallback xmlns="">
      <p:transition spd="slow" advTm="34298"/>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a:extLst>
              <a:ext uri="{FF2B5EF4-FFF2-40B4-BE49-F238E27FC236}">
                <a16:creationId xmlns=""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64800" cy="6922043"/>
          </a:xfrm>
          <a:prstGeom prst="rect">
            <a:avLst/>
          </a:prstGeom>
        </p:spPr>
      </p:pic>
      <p:pic>
        <p:nvPicPr>
          <p:cNvPr id="10"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11" name="TextBox 8">
            <a:extLst>
              <a:ext uri="{FF2B5EF4-FFF2-40B4-BE49-F238E27FC236}">
                <a16:creationId xmlns=""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6" name="مستطيل 5"/>
          <p:cNvSpPr/>
          <p:nvPr/>
        </p:nvSpPr>
        <p:spPr>
          <a:xfrm>
            <a:off x="674297" y="2216312"/>
            <a:ext cx="4392488" cy="3420539"/>
          </a:xfrm>
          <a:prstGeom prst="rect">
            <a:avLst/>
          </a:prstGeom>
        </p:spPr>
        <p:txBody>
          <a:bodyPr wrap="square" lIns="95619" tIns="47809" rIns="95619" bIns="47809">
            <a:spAutoFit/>
          </a:bodyPr>
          <a:lstStyle/>
          <a:p>
            <a:pPr algn="just" rtl="0"/>
            <a:r>
              <a:rPr lang="en-US" dirty="0" smtClean="0">
                <a:solidFill>
                  <a:schemeClr val="bg1"/>
                </a:solidFill>
              </a:rPr>
              <a:t>Organizational behavior (OB) is a field of study that investigates the impact individuals, groups, and structure have on behavior within organizations, for the purpose of applying such knowledge toward improving an organization’s effectiveness. </a:t>
            </a:r>
          </a:p>
          <a:p>
            <a:pPr algn="just" rtl="0"/>
            <a:r>
              <a:rPr lang="en-US" dirty="0" smtClean="0">
                <a:solidFill>
                  <a:schemeClr val="bg1"/>
                </a:solidFill>
              </a:rPr>
              <a:t>OB is a field of study, meaning that it is a distinct area of expertise with a common body of knowledge. What does it study? It studies three determinants of behavior in organizations: </a:t>
            </a:r>
            <a:r>
              <a:rPr lang="en-US" b="1" dirty="0" smtClean="0">
                <a:solidFill>
                  <a:schemeClr val="bg1"/>
                </a:solidFill>
              </a:rPr>
              <a:t>individuals, groups, and structure.</a:t>
            </a:r>
            <a:endParaRPr lang="ar-SA" b="1" dirty="0">
              <a:solidFill>
                <a:schemeClr val="bg1"/>
              </a:solidFill>
            </a:endParaRPr>
          </a:p>
        </p:txBody>
      </p:sp>
      <p:sp>
        <p:nvSpPr>
          <p:cNvPr id="7" name="مستطيل 6"/>
          <p:cNvSpPr/>
          <p:nvPr/>
        </p:nvSpPr>
        <p:spPr>
          <a:xfrm>
            <a:off x="282333" y="1733771"/>
            <a:ext cx="3485866" cy="419717"/>
          </a:xfrm>
          <a:prstGeom prst="rect">
            <a:avLst/>
          </a:prstGeom>
        </p:spPr>
        <p:txBody>
          <a:bodyPr wrap="none" lIns="95619" tIns="47809" rIns="95619" bIns="47809">
            <a:spAutoFit/>
          </a:bodyPr>
          <a:lstStyle/>
          <a:p>
            <a:r>
              <a:rPr lang="en-US" sz="2100" b="1" dirty="0">
                <a:solidFill>
                  <a:srgbClr val="C00000"/>
                </a:solidFill>
              </a:rPr>
              <a:t>Organizational behavior (OB) </a:t>
            </a:r>
            <a:endParaRPr lang="ar-SA" sz="2100" b="1" dirty="0">
              <a:solidFill>
                <a:srgbClr val="C00000"/>
              </a:solidFill>
            </a:endParaRPr>
          </a:p>
        </p:txBody>
      </p:sp>
      <p:pic>
        <p:nvPicPr>
          <p:cNvPr id="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76654" y="2013866"/>
            <a:ext cx="3589336" cy="358933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2678012"/>
      </p:ext>
    </p:extLst>
  </p:cSld>
  <p:clrMapOvr>
    <a:masterClrMapping/>
  </p:clrMapOvr>
  <mc:AlternateContent xmlns:mc="http://schemas.openxmlformats.org/markup-compatibility/2006" xmlns:p14="http://schemas.microsoft.com/office/powerpoint/2010/main">
    <mc:Choice Requires="p14">
      <p:transition spd="slow" p14:dur="2000" advTm="167297"/>
    </mc:Choice>
    <mc:Fallback xmlns="">
      <p:transition spd="slow" advTm="167297"/>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10533410" cy="6922043"/>
          </a:xfrm>
          <a:prstGeom prst="rect">
            <a:avLst/>
          </a:prstGeom>
        </p:spPr>
      </p:pic>
      <p:pic>
        <p:nvPicPr>
          <p:cNvPr id="7"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8" name="TextBox 8">
            <a:extLst>
              <a:ext uri="{FF2B5EF4-FFF2-40B4-BE49-F238E27FC236}">
                <a16:creationId xmlns=""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5" name="مستطيل 4"/>
          <p:cNvSpPr/>
          <p:nvPr/>
        </p:nvSpPr>
        <p:spPr>
          <a:xfrm>
            <a:off x="467551" y="1964939"/>
            <a:ext cx="4680519" cy="3420539"/>
          </a:xfrm>
          <a:prstGeom prst="rect">
            <a:avLst/>
          </a:prstGeom>
        </p:spPr>
        <p:txBody>
          <a:bodyPr wrap="square" lIns="95619" tIns="47809" rIns="95619" bIns="47809">
            <a:spAutoFit/>
          </a:bodyPr>
          <a:lstStyle/>
          <a:p>
            <a:pPr algn="l" rtl="0"/>
            <a:r>
              <a:rPr lang="en-US" dirty="0" smtClean="0">
                <a:solidFill>
                  <a:schemeClr val="bg1"/>
                </a:solidFill>
              </a:rPr>
              <a:t>In addition, OB applies the knowledge gained about individuals, groups, and the effect of structure on behavior in order to make organizations work more effectively. OB is the study of what people do in an organization and the way their behavior affects the organization’s performance. Because OB is concerned specifically with employment-related situations, it examines behavior in the context of job satisfaction, absenteeism, employment turnover, productivity, human performance, and management.</a:t>
            </a:r>
            <a:endParaRPr lang="ar-SA" dirty="0">
              <a:solidFill>
                <a:schemeClr val="bg1"/>
              </a:solidFill>
            </a:endParaRPr>
          </a:p>
        </p:txBody>
      </p:sp>
      <p:pic>
        <p:nvPicPr>
          <p:cNvPr id="40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22403" y="2119051"/>
            <a:ext cx="3596443" cy="366799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19438918"/>
      </p:ext>
    </p:extLst>
  </p:cSld>
  <p:clrMapOvr>
    <a:masterClrMapping/>
  </p:clrMapOvr>
  <mc:AlternateContent xmlns:mc="http://schemas.openxmlformats.org/markup-compatibility/2006" xmlns:p14="http://schemas.microsoft.com/office/powerpoint/2010/main">
    <mc:Choice Requires="p14">
      <p:transition spd="slow" p14:dur="2000" advTm="131844"/>
    </mc:Choice>
    <mc:Fallback xmlns="">
      <p:transition spd="slow" advTm="131844"/>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10533410" cy="6922043"/>
          </a:xfrm>
          <a:prstGeom prst="rect">
            <a:avLst/>
          </a:prstGeom>
        </p:spPr>
      </p:pic>
      <p:pic>
        <p:nvPicPr>
          <p:cNvPr id="7"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8" name="TextBox 8">
            <a:extLst>
              <a:ext uri="{FF2B5EF4-FFF2-40B4-BE49-F238E27FC236}">
                <a16:creationId xmlns=""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499858" y="2038183"/>
            <a:ext cx="4572001" cy="3062975"/>
          </a:xfrm>
          <a:prstGeom prst="rect">
            <a:avLst/>
          </a:prstGeom>
        </p:spPr>
        <p:txBody>
          <a:bodyPr lIns="95619" tIns="47809" rIns="95619" bIns="47809">
            <a:spAutoFit/>
          </a:bodyPr>
          <a:lstStyle/>
          <a:p>
            <a:pPr algn="l" rtl="0"/>
            <a:r>
              <a:rPr lang="en-US" sz="2100" b="1" dirty="0">
                <a:solidFill>
                  <a:srgbClr val="C00000"/>
                </a:solidFill>
              </a:rPr>
              <a:t>OB includes these core topics: </a:t>
            </a:r>
          </a:p>
          <a:p>
            <a:pPr algn="l" rtl="0"/>
            <a:r>
              <a:rPr lang="en-US" sz="2100" dirty="0">
                <a:solidFill>
                  <a:schemeClr val="bg1"/>
                </a:solidFill>
              </a:rPr>
              <a:t>• Motivation </a:t>
            </a:r>
          </a:p>
          <a:p>
            <a:pPr algn="l" rtl="0"/>
            <a:r>
              <a:rPr lang="en-US" sz="2100" dirty="0">
                <a:solidFill>
                  <a:schemeClr val="bg1"/>
                </a:solidFill>
              </a:rPr>
              <a:t>• Leader behavior and power .</a:t>
            </a:r>
          </a:p>
          <a:p>
            <a:pPr algn="l" rtl="0"/>
            <a:r>
              <a:rPr lang="en-US" sz="2100" dirty="0">
                <a:solidFill>
                  <a:schemeClr val="bg1"/>
                </a:solidFill>
              </a:rPr>
              <a:t>• Interpersonal communication .</a:t>
            </a:r>
          </a:p>
          <a:p>
            <a:pPr algn="l" rtl="0"/>
            <a:r>
              <a:rPr lang="en-US" sz="2100" dirty="0">
                <a:solidFill>
                  <a:schemeClr val="bg1"/>
                </a:solidFill>
              </a:rPr>
              <a:t>• Group structure and processes. </a:t>
            </a:r>
          </a:p>
          <a:p>
            <a:pPr algn="l" rtl="0"/>
            <a:r>
              <a:rPr lang="en-US" sz="2100" dirty="0">
                <a:solidFill>
                  <a:schemeClr val="bg1"/>
                </a:solidFill>
              </a:rPr>
              <a:t>• Attitude development and perception. </a:t>
            </a:r>
          </a:p>
          <a:p>
            <a:pPr algn="l" rtl="0"/>
            <a:r>
              <a:rPr lang="en-US" sz="2100" dirty="0">
                <a:solidFill>
                  <a:schemeClr val="bg1"/>
                </a:solidFill>
              </a:rPr>
              <a:t>• Change processes. </a:t>
            </a:r>
          </a:p>
          <a:p>
            <a:pPr algn="l" rtl="0"/>
            <a:r>
              <a:rPr lang="en-US" sz="2100" dirty="0">
                <a:solidFill>
                  <a:schemeClr val="bg1"/>
                </a:solidFill>
              </a:rPr>
              <a:t>• Conflict and negotiation .</a:t>
            </a:r>
          </a:p>
          <a:p>
            <a:pPr algn="l" rtl="0"/>
            <a:r>
              <a:rPr lang="en-US" sz="2100" dirty="0">
                <a:solidFill>
                  <a:schemeClr val="bg1"/>
                </a:solidFill>
              </a:rPr>
              <a:t>• Work design.</a:t>
            </a:r>
            <a:endParaRPr lang="ar-SA" sz="2100" dirty="0">
              <a:solidFill>
                <a:schemeClr val="bg1"/>
              </a:solidFill>
            </a:endParaRPr>
          </a:p>
        </p:txBody>
      </p:sp>
      <p:pic>
        <p:nvPicPr>
          <p:cNvPr id="5"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2041" y="2038183"/>
            <a:ext cx="3929171" cy="334431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40579218"/>
      </p:ext>
    </p:extLst>
  </p:cSld>
  <p:clrMapOvr>
    <a:masterClrMapping/>
  </p:clrMapOvr>
  <mc:AlternateContent xmlns:mc="http://schemas.openxmlformats.org/markup-compatibility/2006" xmlns:p14="http://schemas.microsoft.com/office/powerpoint/2010/main">
    <mc:Choice Requires="p14">
      <p:transition spd="slow" p14:dur="2000" advTm="72297"/>
    </mc:Choice>
    <mc:Fallback xmlns="">
      <p:transition spd="slow" advTm="72297"/>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316722" cy="6922043"/>
          </a:xfrm>
          <a:prstGeom prst="rect">
            <a:avLst/>
          </a:prstGeom>
        </p:spPr>
      </p:pic>
      <p:pic>
        <p:nvPicPr>
          <p:cNvPr id="8"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199016" y="1479204"/>
            <a:ext cx="4437409" cy="419717"/>
          </a:xfrm>
          <a:prstGeom prst="rect">
            <a:avLst/>
          </a:prstGeom>
        </p:spPr>
        <p:txBody>
          <a:bodyPr wrap="none" lIns="95619" tIns="47809" rIns="95619" bIns="47809">
            <a:spAutoFit/>
          </a:bodyPr>
          <a:lstStyle/>
          <a:p>
            <a:r>
              <a:rPr lang="en-US" sz="2100" b="1" dirty="0">
                <a:solidFill>
                  <a:srgbClr val="C00000"/>
                </a:solidFill>
              </a:rPr>
              <a:t>The Importance of Interpersonal Skills</a:t>
            </a:r>
            <a:endParaRPr lang="ar-SA" sz="2100" b="1" dirty="0">
              <a:solidFill>
                <a:srgbClr val="C00000"/>
              </a:solidFill>
            </a:endParaRPr>
          </a:p>
        </p:txBody>
      </p:sp>
      <p:pic>
        <p:nvPicPr>
          <p:cNvPr id="61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36103" y="1916834"/>
            <a:ext cx="3580656" cy="319246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مستطيل 2"/>
          <p:cNvSpPr/>
          <p:nvPr/>
        </p:nvSpPr>
        <p:spPr>
          <a:xfrm>
            <a:off x="381229" y="1906096"/>
            <a:ext cx="4958380" cy="3974536"/>
          </a:xfrm>
          <a:prstGeom prst="rect">
            <a:avLst/>
          </a:prstGeom>
        </p:spPr>
        <p:txBody>
          <a:bodyPr wrap="square" lIns="95619" tIns="47809" rIns="95619" bIns="47809">
            <a:spAutoFit/>
          </a:bodyPr>
          <a:lstStyle/>
          <a:p>
            <a:pPr algn="l" rtl="0"/>
            <a:r>
              <a:rPr lang="en-US" dirty="0" smtClean="0">
                <a:solidFill>
                  <a:schemeClr val="bg1"/>
                </a:solidFill>
              </a:rPr>
              <a:t>Incorporating OB principles into the workplace can yield many important organizational outcomes. </a:t>
            </a:r>
            <a:r>
              <a:rPr lang="en-US" b="1" dirty="0" smtClean="0">
                <a:solidFill>
                  <a:srgbClr val="FF0000"/>
                </a:solidFill>
              </a:rPr>
              <a:t>For one</a:t>
            </a:r>
            <a:r>
              <a:rPr lang="en-US" dirty="0" smtClean="0">
                <a:solidFill>
                  <a:schemeClr val="bg1"/>
                </a:solidFill>
              </a:rPr>
              <a:t>, companies known as good places to work— such as, Procter &amp; Gamble, Facebook, and Southwest Airlines have been found to generate superior financial performance. </a:t>
            </a:r>
            <a:r>
              <a:rPr lang="en-US" b="1" dirty="0" smtClean="0">
                <a:solidFill>
                  <a:srgbClr val="FF0000"/>
                </a:solidFill>
              </a:rPr>
              <a:t>Second</a:t>
            </a:r>
            <a:r>
              <a:rPr lang="en-US" dirty="0" smtClean="0">
                <a:solidFill>
                  <a:schemeClr val="bg1"/>
                </a:solidFill>
              </a:rPr>
              <a:t>, developing managers’ interpersonal skills helps organizations attract and keep high-performing employees, which is important since outstanding employees are always in short supply and are costly to replace. </a:t>
            </a:r>
            <a:r>
              <a:rPr lang="en-US" b="1" dirty="0" smtClean="0">
                <a:solidFill>
                  <a:srgbClr val="FF0000"/>
                </a:solidFill>
              </a:rPr>
              <a:t>Third</a:t>
            </a:r>
            <a:r>
              <a:rPr lang="en-US" dirty="0" smtClean="0">
                <a:solidFill>
                  <a:schemeClr val="bg1"/>
                </a:solidFill>
              </a:rPr>
              <a:t>, there are strong associations between the quality of workplace relationships and employee job satisfaction, stress, and turnover.</a:t>
            </a:r>
            <a:endParaRPr lang="ar-SA" dirty="0">
              <a:solidFill>
                <a:schemeClr val="bg1"/>
              </a:solidFill>
            </a:endParaRPr>
          </a:p>
        </p:txBody>
      </p:sp>
    </p:spTree>
    <p:extLst>
      <p:ext uri="{BB962C8B-B14F-4D97-AF65-F5344CB8AC3E}">
        <p14:creationId xmlns:p14="http://schemas.microsoft.com/office/powerpoint/2010/main" val="658779268"/>
      </p:ext>
    </p:extLst>
  </p:cSld>
  <p:clrMapOvr>
    <a:masterClrMapping/>
  </p:clrMapOvr>
  <mc:AlternateContent xmlns:mc="http://schemas.openxmlformats.org/markup-compatibility/2006" xmlns:p14="http://schemas.microsoft.com/office/powerpoint/2010/main">
    <mc:Choice Requires="p14">
      <p:transition spd="slow" p14:dur="2000" advTm="329288"/>
    </mc:Choice>
    <mc:Fallback xmlns="">
      <p:transition spd="slow" advTm="32928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64800" cy="6922043"/>
          </a:xfrm>
          <a:prstGeom prst="rect">
            <a:avLst/>
          </a:prstGeom>
        </p:spPr>
      </p:pic>
      <p:pic>
        <p:nvPicPr>
          <p:cNvPr id="8"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0270" y="-228763"/>
            <a:ext cx="2957829" cy="145298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102289" y="1300635"/>
            <a:ext cx="4972876" cy="419717"/>
          </a:xfrm>
          <a:prstGeom prst="rect">
            <a:avLst/>
          </a:prstGeom>
        </p:spPr>
        <p:txBody>
          <a:bodyPr wrap="none" lIns="95619" tIns="47809" rIns="95619" bIns="47809">
            <a:spAutoFit/>
          </a:bodyPr>
          <a:lstStyle/>
          <a:p>
            <a:r>
              <a:rPr lang="en-US" sz="2100" b="1" u="sng" dirty="0">
                <a:solidFill>
                  <a:srgbClr val="C00000"/>
                </a:solidFill>
              </a:rPr>
              <a:t>Management and Organizational Behavior </a:t>
            </a:r>
            <a:endParaRPr lang="ar-SA" sz="2100" b="1" u="sng" dirty="0">
              <a:solidFill>
                <a:srgbClr val="C00000"/>
              </a:solidFill>
            </a:endParaRPr>
          </a:p>
        </p:txBody>
      </p:sp>
      <p:sp>
        <p:nvSpPr>
          <p:cNvPr id="3" name="مستطيل 2"/>
          <p:cNvSpPr/>
          <p:nvPr/>
        </p:nvSpPr>
        <p:spPr>
          <a:xfrm>
            <a:off x="519455" y="1853361"/>
            <a:ext cx="4474307" cy="4251535"/>
          </a:xfrm>
          <a:prstGeom prst="rect">
            <a:avLst/>
          </a:prstGeom>
        </p:spPr>
        <p:txBody>
          <a:bodyPr wrap="square" lIns="95619" tIns="47809" rIns="95619" bIns="47809">
            <a:spAutoFit/>
          </a:bodyPr>
          <a:lstStyle/>
          <a:p>
            <a:pPr algn="l" rtl="0"/>
            <a:r>
              <a:rPr lang="en-US" dirty="0" smtClean="0">
                <a:solidFill>
                  <a:srgbClr val="FFFFC9"/>
                </a:solidFill>
              </a:rPr>
              <a:t>The work of managers can be included in four activities: </a:t>
            </a:r>
          </a:p>
          <a:p>
            <a:pPr algn="l" rtl="0"/>
            <a:r>
              <a:rPr lang="en-US" b="1" u="sng" dirty="0" smtClean="0">
                <a:solidFill>
                  <a:srgbClr val="FFFFC9"/>
                </a:solidFill>
              </a:rPr>
              <a:t>Planning, Organizing, Leading, And Controlling</a:t>
            </a:r>
            <a:r>
              <a:rPr lang="en-US" dirty="0" smtClean="0">
                <a:solidFill>
                  <a:srgbClr val="FFFFC9"/>
                </a:solidFill>
              </a:rPr>
              <a:t>. </a:t>
            </a:r>
          </a:p>
          <a:p>
            <a:pPr algn="l" rtl="0"/>
            <a:r>
              <a:rPr lang="en-US" b="1" u="sng" dirty="0" smtClean="0">
                <a:solidFill>
                  <a:srgbClr val="FF0000"/>
                </a:solidFill>
              </a:rPr>
              <a:t>The planning function </a:t>
            </a:r>
            <a:r>
              <a:rPr lang="en-US" dirty="0" smtClean="0">
                <a:solidFill>
                  <a:srgbClr val="FFFFC9"/>
                </a:solidFill>
              </a:rPr>
              <a:t>encompasses defining an organization’s goals, establishing an overall strategy for achieving those goals, and developing a comprehensive set of plans to integrate and coordinate activities.</a:t>
            </a:r>
          </a:p>
          <a:p>
            <a:pPr algn="l" rtl="0"/>
            <a:r>
              <a:rPr lang="en-US" dirty="0" smtClean="0">
                <a:solidFill>
                  <a:srgbClr val="FF0000"/>
                </a:solidFill>
              </a:rPr>
              <a:t>. </a:t>
            </a:r>
            <a:r>
              <a:rPr lang="en-US" b="1" u="sng" dirty="0" smtClean="0">
                <a:solidFill>
                  <a:srgbClr val="FF0000"/>
                </a:solidFill>
              </a:rPr>
              <a:t>The organizing function</a:t>
            </a:r>
            <a:r>
              <a:rPr lang="en-US" dirty="0" smtClean="0">
                <a:solidFill>
                  <a:srgbClr val="FFFFC9"/>
                </a:solidFill>
              </a:rPr>
              <a:t> includes determining what tasks are to be done, who is to do them, how the tasks are to be grouped, who reports to whom, and where decisions are to be made.</a:t>
            </a:r>
          </a:p>
          <a:p>
            <a:pPr algn="l" rtl="0"/>
            <a:endParaRPr lang="ar-SA" dirty="0">
              <a:solidFill>
                <a:srgbClr val="FFFFC9"/>
              </a:solidFill>
            </a:endParaRPr>
          </a:p>
        </p:txBody>
      </p:sp>
      <p:pic>
        <p:nvPicPr>
          <p:cNvPr id="2969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4049" y="1728793"/>
            <a:ext cx="4040589" cy="339883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75544561"/>
      </p:ext>
    </p:extLst>
  </p:cSld>
  <p:clrMapOvr>
    <a:masterClrMapping/>
  </p:clrMapOvr>
  <mc:AlternateContent xmlns:mc="http://schemas.openxmlformats.org/markup-compatibility/2006" xmlns:p14="http://schemas.microsoft.com/office/powerpoint/2010/main">
    <mc:Choice Requires="p14">
      <p:transition spd="slow" p14:dur="2000" advTm="112844"/>
    </mc:Choice>
    <mc:Fallback xmlns="">
      <p:transition spd="slow" advTm="112844"/>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64800" cy="6922043"/>
          </a:xfrm>
          <a:prstGeom prst="rect">
            <a:avLst/>
          </a:prstGeom>
        </p:spPr>
      </p:pic>
      <p:pic>
        <p:nvPicPr>
          <p:cNvPr id="8"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3" name="مستطيل 2"/>
          <p:cNvSpPr/>
          <p:nvPr/>
        </p:nvSpPr>
        <p:spPr>
          <a:xfrm>
            <a:off x="676381" y="2031424"/>
            <a:ext cx="3751609" cy="3697538"/>
          </a:xfrm>
          <a:prstGeom prst="rect">
            <a:avLst/>
          </a:prstGeom>
        </p:spPr>
        <p:txBody>
          <a:bodyPr wrap="square" lIns="95619" tIns="47809" rIns="95619" bIns="47809">
            <a:spAutoFit/>
          </a:bodyPr>
          <a:lstStyle/>
          <a:p>
            <a:pPr algn="l" rtl="0"/>
            <a:r>
              <a:rPr lang="en-US" dirty="0" smtClean="0">
                <a:solidFill>
                  <a:srgbClr val="FBFFE5"/>
                </a:solidFill>
              </a:rPr>
              <a:t>Every organization contains people, and it is management’s job to direct and coordinate those people. This is the </a:t>
            </a:r>
            <a:r>
              <a:rPr lang="en-US" b="1" u="sng" dirty="0" smtClean="0">
                <a:solidFill>
                  <a:srgbClr val="FF0000"/>
                </a:solidFill>
              </a:rPr>
              <a:t>leading function</a:t>
            </a:r>
            <a:r>
              <a:rPr lang="en-US" dirty="0" smtClean="0">
                <a:solidFill>
                  <a:srgbClr val="FBFFE5"/>
                </a:solidFill>
              </a:rPr>
              <a:t>.</a:t>
            </a:r>
          </a:p>
          <a:p>
            <a:pPr algn="l" rtl="0"/>
            <a:r>
              <a:rPr lang="en-US" dirty="0" smtClean="0">
                <a:solidFill>
                  <a:srgbClr val="FBFFE5"/>
                </a:solidFill>
              </a:rPr>
              <a:t> To ensure things are going as they should, management must monitor the organization’s performance and compare it with previously set goals. If there are any significant deviations, it is management’s job to get the organization back on track. This monitoring, comparing, and potential correcting is the </a:t>
            </a:r>
            <a:r>
              <a:rPr lang="en-US" b="1" u="sng" dirty="0" smtClean="0">
                <a:solidFill>
                  <a:srgbClr val="FF0000"/>
                </a:solidFill>
              </a:rPr>
              <a:t>controlling function</a:t>
            </a:r>
            <a:r>
              <a:rPr lang="en-US" dirty="0" smtClean="0">
                <a:solidFill>
                  <a:srgbClr val="FF0000"/>
                </a:solidFill>
              </a:rPr>
              <a:t>.</a:t>
            </a:r>
            <a:endParaRPr lang="ar-SA" dirty="0" smtClean="0">
              <a:solidFill>
                <a:srgbClr val="FF0000"/>
              </a:solidFill>
            </a:endParaRPr>
          </a:p>
        </p:txBody>
      </p:sp>
      <p:sp>
        <p:nvSpPr>
          <p:cNvPr id="6" name="مستطيل 5"/>
          <p:cNvSpPr/>
          <p:nvPr/>
        </p:nvSpPr>
        <p:spPr>
          <a:xfrm>
            <a:off x="15041" y="1603266"/>
            <a:ext cx="4972876" cy="419717"/>
          </a:xfrm>
          <a:prstGeom prst="rect">
            <a:avLst/>
          </a:prstGeom>
        </p:spPr>
        <p:txBody>
          <a:bodyPr wrap="none" lIns="95619" tIns="47809" rIns="95619" bIns="47809">
            <a:spAutoFit/>
          </a:bodyPr>
          <a:lstStyle/>
          <a:p>
            <a:r>
              <a:rPr lang="en-US" sz="2100" b="1" u="sng" dirty="0">
                <a:solidFill>
                  <a:srgbClr val="C00000"/>
                </a:solidFill>
              </a:rPr>
              <a:t>Management and Organizational Behavior </a:t>
            </a:r>
            <a:endParaRPr lang="ar-SA" sz="2100" b="1" u="sng" dirty="0">
              <a:solidFill>
                <a:srgbClr val="C00000"/>
              </a:solidFill>
            </a:endParaRPr>
          </a:p>
        </p:txBody>
      </p:sp>
      <p:pic>
        <p:nvPicPr>
          <p:cNvPr id="3072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23756" y="2031424"/>
            <a:ext cx="4220244" cy="309634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87073553"/>
      </p:ext>
    </p:extLst>
  </p:cSld>
  <p:clrMapOvr>
    <a:masterClrMapping/>
  </p:clrMapOvr>
  <mc:AlternateContent xmlns:mc="http://schemas.openxmlformats.org/markup-compatibility/2006" xmlns:p14="http://schemas.microsoft.com/office/powerpoint/2010/main">
    <mc:Choice Requires="p14">
      <p:transition spd="slow" p14:dur="2000" advTm="116802"/>
    </mc:Choice>
    <mc:Fallback xmlns="">
      <p:transition spd="slow" advTm="116802"/>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269" y="-39677"/>
            <a:ext cx="9224270" cy="6922043"/>
          </a:xfrm>
          <a:prstGeom prst="rect">
            <a:avLst/>
          </a:prstGeom>
        </p:spPr>
      </p:pic>
      <p:pic>
        <p:nvPicPr>
          <p:cNvPr id="7"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8" name="TextBox 8">
            <a:extLst>
              <a:ext uri="{FF2B5EF4-FFF2-40B4-BE49-F238E27FC236}">
                <a16:creationId xmlns=""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2939324" y="117196"/>
            <a:ext cx="5194347" cy="1635435"/>
          </a:xfrm>
          <a:prstGeom prst="rect">
            <a:avLst/>
          </a:prstGeom>
        </p:spPr>
        <p:txBody>
          <a:bodyPr wrap="none" lIns="95619" tIns="47809" rIns="95619" bIns="47809">
            <a:spAutoFit/>
          </a:bodyPr>
          <a:lstStyle/>
          <a:p>
            <a:pPr algn="ctr"/>
            <a:r>
              <a:rPr lang="en-US" sz="2500" b="1" dirty="0">
                <a:solidFill>
                  <a:srgbClr val="C00000"/>
                </a:solidFill>
              </a:rPr>
              <a:t>Management roles</a:t>
            </a:r>
          </a:p>
          <a:p>
            <a:pPr algn="ctr"/>
            <a:r>
              <a:rPr lang="en-US" sz="2500" b="1" dirty="0">
                <a:solidFill>
                  <a:srgbClr val="C00000"/>
                </a:solidFill>
              </a:rPr>
              <a:t>10 </a:t>
            </a:r>
            <a:r>
              <a:rPr lang="en-US" sz="2500" b="1" dirty="0">
                <a:solidFill>
                  <a:srgbClr val="C00000"/>
                </a:solidFill>
              </a:rPr>
              <a:t>Roles of Manager: </a:t>
            </a:r>
            <a:endParaRPr lang="en-US" sz="2500" b="1" dirty="0">
              <a:solidFill>
                <a:srgbClr val="C00000"/>
              </a:solidFill>
            </a:endParaRPr>
          </a:p>
          <a:p>
            <a:pPr algn="ctr"/>
            <a:r>
              <a:rPr lang="en-US" sz="2500" b="1" dirty="0">
                <a:solidFill>
                  <a:srgbClr val="C00000"/>
                </a:solidFill>
              </a:rPr>
              <a:t>Managerial </a:t>
            </a:r>
            <a:r>
              <a:rPr lang="en-US" sz="2500" b="1" dirty="0">
                <a:solidFill>
                  <a:srgbClr val="C00000"/>
                </a:solidFill>
              </a:rPr>
              <a:t>Roles by Henry </a:t>
            </a:r>
            <a:r>
              <a:rPr lang="en-US" sz="2500" b="1" dirty="0" err="1">
                <a:solidFill>
                  <a:srgbClr val="C00000"/>
                </a:solidFill>
              </a:rPr>
              <a:t>Mintzberg</a:t>
            </a:r>
            <a:endParaRPr lang="en-US" sz="2500" b="1" dirty="0">
              <a:solidFill>
                <a:srgbClr val="C00000"/>
              </a:solidFill>
            </a:endParaRPr>
          </a:p>
          <a:p>
            <a:pPr algn="ctr"/>
            <a:endParaRPr lang="ar-SA" sz="2500" b="1" dirty="0">
              <a:solidFill>
                <a:schemeClr val="accent6">
                  <a:lumMod val="75000"/>
                </a:schemeClr>
              </a:solidFill>
            </a:endParaRPr>
          </a:p>
        </p:txBody>
      </p:sp>
      <p:pic>
        <p:nvPicPr>
          <p:cNvPr id="717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1976" y="1541722"/>
            <a:ext cx="7718769" cy="485669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76226073"/>
      </p:ext>
    </p:extLst>
  </p:cSld>
  <p:clrMapOvr>
    <a:masterClrMapping/>
  </p:clrMapOvr>
  <mc:AlternateContent xmlns:mc="http://schemas.openxmlformats.org/markup-compatibility/2006" xmlns:p14="http://schemas.microsoft.com/office/powerpoint/2010/main">
    <mc:Choice Requires="p14">
      <p:transition spd="slow" p14:dur="2000" advTm="79776"/>
    </mc:Choice>
    <mc:Fallback xmlns="">
      <p:transition spd="slow" advTm="7977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224270" cy="6922043"/>
          </a:xfrm>
          <a:prstGeom prst="rect">
            <a:avLst/>
          </a:prstGeom>
        </p:spPr>
      </p:pic>
      <p:pic>
        <p:nvPicPr>
          <p:cNvPr id="7"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0269" y="-269681"/>
            <a:ext cx="2590216" cy="1452983"/>
          </a:xfrm>
          <a:prstGeom prst="rect">
            <a:avLst/>
          </a:prstGeom>
        </p:spPr>
      </p:pic>
      <p:sp>
        <p:nvSpPr>
          <p:cNvPr id="8" name="TextBox 8">
            <a:extLst>
              <a:ext uri="{FF2B5EF4-FFF2-40B4-BE49-F238E27FC236}">
                <a16:creationId xmlns="" xmlns:a16="http://schemas.microsoft.com/office/drawing/2014/main" id="{D2A61C26-2216-E13E-2DAA-FEF4A7305383}"/>
              </a:ext>
            </a:extLst>
          </p:cNvPr>
          <p:cNvSpPr txBox="1"/>
          <p:nvPr/>
        </p:nvSpPr>
        <p:spPr>
          <a:xfrm>
            <a:off x="3905650" y="6280067"/>
            <a:ext cx="2355664"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5" name="مستطيل 4"/>
          <p:cNvSpPr/>
          <p:nvPr/>
        </p:nvSpPr>
        <p:spPr>
          <a:xfrm>
            <a:off x="467551" y="1431959"/>
            <a:ext cx="4680519" cy="4251535"/>
          </a:xfrm>
          <a:prstGeom prst="rect">
            <a:avLst/>
          </a:prstGeom>
        </p:spPr>
        <p:txBody>
          <a:bodyPr wrap="square" lIns="95619" tIns="47809" rIns="95619" bIns="47809">
            <a:spAutoFit/>
          </a:bodyPr>
          <a:lstStyle/>
          <a:p>
            <a:pPr algn="l" rtl="0"/>
            <a:r>
              <a:rPr lang="en-US" dirty="0" smtClean="0">
                <a:solidFill>
                  <a:srgbClr val="FFFFC9"/>
                </a:solidFill>
              </a:rPr>
              <a:t>The roles of managers in different institutions can be summarized in three main categories: </a:t>
            </a:r>
          </a:p>
          <a:p>
            <a:pPr marL="358571" indent="-358571" algn="l" rtl="0">
              <a:buAutoNum type="arabicParenBoth"/>
            </a:pPr>
            <a:r>
              <a:rPr lang="en-US" dirty="0" smtClean="0">
                <a:solidFill>
                  <a:srgbClr val="FFFFC9"/>
                </a:solidFill>
              </a:rPr>
              <a:t>Interpersonal, </a:t>
            </a:r>
          </a:p>
          <a:p>
            <a:pPr marL="358571" indent="-358571" algn="l" rtl="0">
              <a:buAutoNum type="arabicParenBoth"/>
            </a:pPr>
            <a:r>
              <a:rPr lang="en-US" dirty="0" smtClean="0">
                <a:solidFill>
                  <a:srgbClr val="FFFFC9"/>
                </a:solidFill>
              </a:rPr>
              <a:t>Informational, </a:t>
            </a:r>
          </a:p>
          <a:p>
            <a:pPr marL="358571" indent="-358571" algn="l" rtl="0">
              <a:buAutoNum type="arabicParenBoth"/>
            </a:pPr>
            <a:r>
              <a:rPr lang="en-US" dirty="0" smtClean="0">
                <a:solidFill>
                  <a:srgbClr val="FFFFC9"/>
                </a:solidFill>
              </a:rPr>
              <a:t>Decisional. </a:t>
            </a:r>
          </a:p>
          <a:p>
            <a:pPr marL="358571" indent="-358571" algn="l" rtl="0">
              <a:buAutoNum type="arabicParenBoth"/>
            </a:pPr>
            <a:endParaRPr lang="en-US" dirty="0" smtClean="0">
              <a:solidFill>
                <a:srgbClr val="FFFFC9"/>
              </a:solidFill>
            </a:endParaRPr>
          </a:p>
          <a:p>
            <a:pPr algn="l" rtl="0"/>
            <a:r>
              <a:rPr lang="en-US" b="1" u="sng" dirty="0">
                <a:solidFill>
                  <a:srgbClr val="FF0000"/>
                </a:solidFill>
              </a:rPr>
              <a:t>Interpersonal Roles </a:t>
            </a:r>
            <a:r>
              <a:rPr lang="en-US" dirty="0" smtClean="0">
                <a:solidFill>
                  <a:srgbClr val="FFFFC9"/>
                </a:solidFill>
              </a:rPr>
              <a:t>All managers are required to perform duties that are ceremonial and symbolic in nature. </a:t>
            </a:r>
            <a:r>
              <a:rPr lang="en-US" b="1" u="sng" dirty="0" smtClean="0">
                <a:solidFill>
                  <a:srgbClr val="FF0000"/>
                </a:solidFill>
              </a:rPr>
              <a:t>(figurehead role</a:t>
            </a:r>
            <a:r>
              <a:rPr lang="en-US" b="1" u="sng" dirty="0" smtClean="0">
                <a:solidFill>
                  <a:srgbClr val="FFFFC9"/>
                </a:solidFill>
              </a:rPr>
              <a:t>) </a:t>
            </a:r>
          </a:p>
          <a:p>
            <a:pPr algn="l" rtl="0"/>
            <a:r>
              <a:rPr lang="en-US" b="1" u="sng" dirty="0" smtClean="0">
                <a:solidFill>
                  <a:srgbClr val="FF0000"/>
                </a:solidFill>
              </a:rPr>
              <a:t>A leadership role</a:t>
            </a:r>
            <a:r>
              <a:rPr lang="en-US" b="1" u="sng" dirty="0">
                <a:solidFill>
                  <a:srgbClr val="FFFFC9"/>
                </a:solidFill>
              </a:rPr>
              <a:t> </a:t>
            </a:r>
            <a:r>
              <a:rPr lang="en-US" dirty="0" smtClean="0">
                <a:solidFill>
                  <a:srgbClr val="FFFFC9"/>
                </a:solidFill>
              </a:rPr>
              <a:t>includes hiring, training, motivating, and disciplining employees.</a:t>
            </a:r>
          </a:p>
          <a:p>
            <a:pPr algn="l" rtl="0"/>
            <a:r>
              <a:rPr lang="en-US" b="1" u="sng" dirty="0" smtClean="0">
                <a:solidFill>
                  <a:srgbClr val="FF0000"/>
                </a:solidFill>
              </a:rPr>
              <a:t>The </a:t>
            </a:r>
            <a:r>
              <a:rPr lang="en-US" b="1" u="sng" dirty="0">
                <a:solidFill>
                  <a:srgbClr val="FF0000"/>
                </a:solidFill>
              </a:rPr>
              <a:t>liaison</a:t>
            </a:r>
            <a:r>
              <a:rPr lang="en-US" b="1" u="sng" dirty="0" smtClean="0">
                <a:solidFill>
                  <a:srgbClr val="FF0000"/>
                </a:solidFill>
              </a:rPr>
              <a:t> role</a:t>
            </a:r>
            <a:r>
              <a:rPr lang="en-US" dirty="0" smtClean="0">
                <a:solidFill>
                  <a:srgbClr val="FFFFC9"/>
                </a:solidFill>
              </a:rPr>
              <a:t>, is contacting and fostering relationships with others who provide valuable information</a:t>
            </a:r>
          </a:p>
          <a:p>
            <a:pPr algn="l" rtl="0"/>
            <a:endParaRPr lang="en-US" dirty="0" smtClean="0">
              <a:solidFill>
                <a:srgbClr val="FFFFC9"/>
              </a:solidFill>
            </a:endParaRPr>
          </a:p>
        </p:txBody>
      </p:sp>
      <p:pic>
        <p:nvPicPr>
          <p:cNvPr id="819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6056" y="1844829"/>
            <a:ext cx="3888432" cy="309634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04615636"/>
      </p:ext>
    </p:extLst>
  </p:cSld>
  <p:clrMapOvr>
    <a:masterClrMapping/>
  </p:clrMapOvr>
  <mc:AlternateContent xmlns:mc="http://schemas.openxmlformats.org/markup-compatibility/2006" xmlns:p14="http://schemas.microsoft.com/office/powerpoint/2010/main">
    <mc:Choice Requires="p14">
      <p:transition spd="slow" p14:dur="2000" advTm="194319"/>
    </mc:Choice>
    <mc:Fallback xmlns="">
      <p:transition spd="slow" advTm="194319"/>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64800" cy="6922043"/>
          </a:xfrm>
          <a:prstGeom prst="rect">
            <a:avLst/>
          </a:prstGeom>
        </p:spPr>
      </p:pic>
      <p:pic>
        <p:nvPicPr>
          <p:cNvPr id="8"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4212" y="-192625"/>
            <a:ext cx="2957829" cy="145298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311214" y="1733772"/>
            <a:ext cx="2880573" cy="481272"/>
          </a:xfrm>
          <a:prstGeom prst="rect">
            <a:avLst/>
          </a:prstGeom>
        </p:spPr>
        <p:txBody>
          <a:bodyPr wrap="none" lIns="95619" tIns="47809" rIns="95619" bIns="47809">
            <a:spAutoFit/>
          </a:bodyPr>
          <a:lstStyle/>
          <a:p>
            <a:r>
              <a:rPr lang="en-US" sz="2500" b="1" dirty="0">
                <a:solidFill>
                  <a:srgbClr val="C00000"/>
                </a:solidFill>
              </a:rPr>
              <a:t>Informational Roles</a:t>
            </a:r>
            <a:r>
              <a:rPr lang="en-US" sz="2500" dirty="0"/>
              <a:t> </a:t>
            </a:r>
            <a:endParaRPr lang="ar-SA" sz="2500" dirty="0"/>
          </a:p>
        </p:txBody>
      </p:sp>
      <p:sp>
        <p:nvSpPr>
          <p:cNvPr id="3" name="مستطيل 2"/>
          <p:cNvSpPr/>
          <p:nvPr/>
        </p:nvSpPr>
        <p:spPr>
          <a:xfrm>
            <a:off x="528168" y="2196106"/>
            <a:ext cx="3984230" cy="3420539"/>
          </a:xfrm>
          <a:prstGeom prst="rect">
            <a:avLst/>
          </a:prstGeom>
        </p:spPr>
        <p:txBody>
          <a:bodyPr wrap="square" lIns="95619" tIns="47809" rIns="95619" bIns="47809">
            <a:spAutoFit/>
          </a:bodyPr>
          <a:lstStyle/>
          <a:p>
            <a:pPr algn="l"/>
            <a:r>
              <a:rPr lang="en-US" b="1" u="sng" dirty="0" smtClean="0">
                <a:solidFill>
                  <a:srgbClr val="FF0000"/>
                </a:solidFill>
              </a:rPr>
              <a:t>The monitor role</a:t>
            </a:r>
            <a:r>
              <a:rPr lang="en-US" b="1" dirty="0" smtClean="0">
                <a:solidFill>
                  <a:srgbClr val="FBFFE5"/>
                </a:solidFill>
              </a:rPr>
              <a:t>, </a:t>
            </a:r>
            <a:r>
              <a:rPr lang="en-US" dirty="0" smtClean="0">
                <a:solidFill>
                  <a:srgbClr val="FBFFE5"/>
                </a:solidFill>
              </a:rPr>
              <a:t>All managers, to some degree, collect information from outside organizations and institutions, typically by scanning the news media and talking with other people to learn of changes in the public’s tastes, what competitors may be planning. </a:t>
            </a:r>
            <a:endParaRPr lang="ar-SA" dirty="0" smtClean="0">
              <a:solidFill>
                <a:srgbClr val="FBFFE5"/>
              </a:solidFill>
            </a:endParaRPr>
          </a:p>
          <a:p>
            <a:pPr algn="l"/>
            <a:r>
              <a:rPr lang="en-US" b="1" u="sng" dirty="0" smtClean="0">
                <a:solidFill>
                  <a:srgbClr val="FF0000"/>
                </a:solidFill>
              </a:rPr>
              <a:t>The disseminator role</a:t>
            </a:r>
            <a:r>
              <a:rPr lang="en-US" dirty="0" smtClean="0">
                <a:solidFill>
                  <a:srgbClr val="FBFFE5"/>
                </a:solidFill>
              </a:rPr>
              <a:t>, Managers act as a conduit to transmit information to organizational members.</a:t>
            </a:r>
          </a:p>
          <a:p>
            <a:pPr algn="l"/>
            <a:r>
              <a:rPr lang="en-US" b="1" u="sng" dirty="0" smtClean="0">
                <a:solidFill>
                  <a:srgbClr val="FF0000"/>
                </a:solidFill>
              </a:rPr>
              <a:t>A Spokesperson Role </a:t>
            </a:r>
            <a:r>
              <a:rPr lang="en-US" b="1" u="sng" dirty="0" smtClean="0">
                <a:solidFill>
                  <a:srgbClr val="FBFFE5"/>
                </a:solidFill>
              </a:rPr>
              <a:t>, </a:t>
            </a:r>
            <a:r>
              <a:rPr lang="en-US" dirty="0" smtClean="0">
                <a:solidFill>
                  <a:srgbClr val="FBFFE5"/>
                </a:solidFill>
              </a:rPr>
              <a:t>when they represent the organization to outsiders. </a:t>
            </a:r>
            <a:endParaRPr lang="ar-SA" dirty="0">
              <a:solidFill>
                <a:srgbClr val="FBFFE5"/>
              </a:solidFill>
            </a:endParaRPr>
          </a:p>
        </p:txBody>
      </p:sp>
      <p:pic>
        <p:nvPicPr>
          <p:cNvPr id="921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46081" y="1788624"/>
            <a:ext cx="4435475" cy="320833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54666380"/>
      </p:ext>
    </p:extLst>
  </p:cSld>
  <p:clrMapOvr>
    <a:masterClrMapping/>
  </p:clrMapOvr>
  <mc:AlternateContent xmlns:mc="http://schemas.openxmlformats.org/markup-compatibility/2006" xmlns:p14="http://schemas.microsoft.com/office/powerpoint/2010/main">
    <mc:Choice Requires="p14">
      <p:transition spd="slow" p14:dur="2000" advTm="149374"/>
    </mc:Choice>
    <mc:Fallback xmlns="">
      <p:transition spd="slow" advTm="14937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224270" cy="6922043"/>
          </a:xfrm>
          <a:prstGeom prst="rect">
            <a:avLst/>
          </a:prstGeom>
        </p:spPr>
      </p:pic>
      <p:pic>
        <p:nvPicPr>
          <p:cNvPr id="8"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333984" y="1579660"/>
            <a:ext cx="2282717" cy="481272"/>
          </a:xfrm>
          <a:prstGeom prst="rect">
            <a:avLst/>
          </a:prstGeom>
        </p:spPr>
        <p:txBody>
          <a:bodyPr wrap="none" lIns="95619" tIns="47809" rIns="95619" bIns="47809">
            <a:spAutoFit/>
          </a:bodyPr>
          <a:lstStyle/>
          <a:p>
            <a:r>
              <a:rPr lang="en-US" sz="2500" b="1" u="sng" dirty="0">
                <a:solidFill>
                  <a:srgbClr val="C00000"/>
                </a:solidFill>
              </a:rPr>
              <a:t>Decisional roles</a:t>
            </a:r>
            <a:endParaRPr lang="ar-SA" sz="2500" b="1" u="sng" dirty="0">
              <a:solidFill>
                <a:srgbClr val="C00000"/>
              </a:solidFill>
            </a:endParaRPr>
          </a:p>
        </p:txBody>
      </p:sp>
      <p:sp>
        <p:nvSpPr>
          <p:cNvPr id="3" name="مستطيل 2"/>
          <p:cNvSpPr/>
          <p:nvPr/>
        </p:nvSpPr>
        <p:spPr>
          <a:xfrm>
            <a:off x="495149" y="2008270"/>
            <a:ext cx="4176465" cy="3697538"/>
          </a:xfrm>
          <a:prstGeom prst="rect">
            <a:avLst/>
          </a:prstGeom>
        </p:spPr>
        <p:txBody>
          <a:bodyPr wrap="square" lIns="95619" tIns="47809" rIns="95619" bIns="47809">
            <a:spAutoFit/>
          </a:bodyPr>
          <a:lstStyle/>
          <a:p>
            <a:pPr algn="l" rtl="0"/>
            <a:r>
              <a:rPr lang="en-US" b="1" u="sng" dirty="0" smtClean="0">
                <a:solidFill>
                  <a:srgbClr val="FF0000"/>
                </a:solidFill>
              </a:rPr>
              <a:t>In  the entrepreneur role</a:t>
            </a:r>
            <a:r>
              <a:rPr lang="en-US" b="1" u="sng" dirty="0" smtClean="0">
                <a:solidFill>
                  <a:srgbClr val="FFFFC9"/>
                </a:solidFill>
              </a:rPr>
              <a:t>, </a:t>
            </a:r>
            <a:r>
              <a:rPr lang="en-US" dirty="0" smtClean="0">
                <a:solidFill>
                  <a:srgbClr val="FFFFC9"/>
                </a:solidFill>
              </a:rPr>
              <a:t>managers initiate and oversee new projects that will improve their organization’s performance. </a:t>
            </a:r>
          </a:p>
          <a:p>
            <a:pPr algn="l" rtl="0"/>
            <a:r>
              <a:rPr lang="en-US" b="1" u="sng" dirty="0" smtClean="0">
                <a:solidFill>
                  <a:srgbClr val="FF0000"/>
                </a:solidFill>
              </a:rPr>
              <a:t>As disturbance handlers</a:t>
            </a:r>
            <a:r>
              <a:rPr lang="en-US" dirty="0" smtClean="0">
                <a:solidFill>
                  <a:srgbClr val="FFFFC9"/>
                </a:solidFill>
              </a:rPr>
              <a:t>, managers take corrective action in response to unforeseen problems.</a:t>
            </a:r>
          </a:p>
          <a:p>
            <a:pPr algn="l" rtl="0"/>
            <a:r>
              <a:rPr lang="en-US" dirty="0" smtClean="0">
                <a:solidFill>
                  <a:srgbClr val="FFFFC9"/>
                </a:solidFill>
              </a:rPr>
              <a:t> </a:t>
            </a:r>
            <a:r>
              <a:rPr lang="en-US" b="1" u="sng" dirty="0" smtClean="0">
                <a:solidFill>
                  <a:srgbClr val="FF0000"/>
                </a:solidFill>
              </a:rPr>
              <a:t>As resource allocators</a:t>
            </a:r>
            <a:r>
              <a:rPr lang="en-US" dirty="0" smtClean="0">
                <a:solidFill>
                  <a:srgbClr val="FFFFC9"/>
                </a:solidFill>
              </a:rPr>
              <a:t>, managers are responsible for allocating human, physical, and monetary resources. </a:t>
            </a:r>
          </a:p>
          <a:p>
            <a:pPr algn="l" rtl="0"/>
            <a:r>
              <a:rPr lang="en-US" b="1" u="sng" dirty="0" smtClean="0">
                <a:solidFill>
                  <a:srgbClr val="FF0000"/>
                </a:solidFill>
              </a:rPr>
              <a:t>A Negotiator Role</a:t>
            </a:r>
            <a:r>
              <a:rPr lang="en-US" dirty="0" smtClean="0">
                <a:solidFill>
                  <a:srgbClr val="FFFFC9"/>
                </a:solidFill>
              </a:rPr>
              <a:t>, in which they discuss issues and bargain with other units (internal or external) to gain advantages for their own unit.</a:t>
            </a:r>
            <a:endParaRPr lang="ar-SA" dirty="0">
              <a:solidFill>
                <a:srgbClr val="FFFFC9"/>
              </a:solidFill>
            </a:endParaRPr>
          </a:p>
        </p:txBody>
      </p:sp>
      <p:pic>
        <p:nvPicPr>
          <p:cNvPr id="1024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8293" y="2273163"/>
            <a:ext cx="3919326" cy="329763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26895641"/>
      </p:ext>
    </p:extLst>
  </p:cSld>
  <p:clrMapOvr>
    <a:masterClrMapping/>
  </p:clrMapOvr>
  <mc:AlternateContent xmlns:mc="http://schemas.openxmlformats.org/markup-compatibility/2006" xmlns:p14="http://schemas.microsoft.com/office/powerpoint/2010/main">
    <mc:Choice Requires="p14">
      <p:transition spd="slow" p14:dur="2000" advTm="194317"/>
    </mc:Choice>
    <mc:Fallback xmlns="">
      <p:transition spd="slow" advTm="194317"/>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10533410" cy="6922043"/>
          </a:xfrm>
          <a:prstGeom prst="rect">
            <a:avLst/>
          </a:prstGeom>
        </p:spPr>
      </p:pic>
      <p:pic>
        <p:nvPicPr>
          <p:cNvPr id="8"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264040" y="1656716"/>
            <a:ext cx="2693790" cy="481272"/>
          </a:xfrm>
          <a:prstGeom prst="rect">
            <a:avLst/>
          </a:prstGeom>
        </p:spPr>
        <p:txBody>
          <a:bodyPr wrap="none" lIns="95619" tIns="47809" rIns="95619" bIns="47809">
            <a:spAutoFit/>
          </a:bodyPr>
          <a:lstStyle/>
          <a:p>
            <a:r>
              <a:rPr lang="en-US" sz="2500" b="1" u="sng" dirty="0">
                <a:solidFill>
                  <a:srgbClr val="C00000"/>
                </a:solidFill>
              </a:rPr>
              <a:t>Management skills</a:t>
            </a:r>
            <a:endParaRPr lang="ar-SA" sz="2500" b="1" u="sng" dirty="0">
              <a:solidFill>
                <a:srgbClr val="C00000"/>
              </a:solidFill>
            </a:endParaRPr>
          </a:p>
        </p:txBody>
      </p:sp>
      <p:sp>
        <p:nvSpPr>
          <p:cNvPr id="3" name="مستطيل 2"/>
          <p:cNvSpPr/>
          <p:nvPr/>
        </p:nvSpPr>
        <p:spPr>
          <a:xfrm>
            <a:off x="395537" y="2202513"/>
            <a:ext cx="4032448" cy="3697538"/>
          </a:xfrm>
          <a:prstGeom prst="rect">
            <a:avLst/>
          </a:prstGeom>
        </p:spPr>
        <p:txBody>
          <a:bodyPr wrap="square" lIns="95619" tIns="47809" rIns="95619" bIns="47809">
            <a:spAutoFit/>
          </a:bodyPr>
          <a:lstStyle/>
          <a:p>
            <a:pPr algn="l" rtl="0"/>
            <a:r>
              <a:rPr lang="en-US" dirty="0" smtClean="0">
                <a:solidFill>
                  <a:srgbClr val="FBFFE5"/>
                </a:solidFill>
              </a:rPr>
              <a:t>Researchers have identified a number of skills that differentiate effective from ineffective managers. Each of these skills is important, and all are needed to become a well-rounded and effective manager.</a:t>
            </a:r>
            <a:r>
              <a:rPr lang="en-US" b="1" u="sng" dirty="0" smtClean="0">
                <a:solidFill>
                  <a:srgbClr val="FBFFE5"/>
                </a:solidFill>
              </a:rPr>
              <a:t> </a:t>
            </a:r>
          </a:p>
          <a:p>
            <a:pPr algn="l" rtl="0"/>
            <a:r>
              <a:rPr lang="en-US" b="1" u="sng" dirty="0" smtClean="0">
                <a:solidFill>
                  <a:srgbClr val="FF0000"/>
                </a:solidFill>
              </a:rPr>
              <a:t>Conceptual Skills </a:t>
            </a:r>
            <a:r>
              <a:rPr lang="en-US" dirty="0" smtClean="0">
                <a:solidFill>
                  <a:srgbClr val="FBFFE5"/>
                </a:solidFill>
              </a:rPr>
              <a:t>The mental ability to analyze and diagnose complex situations. The ability to integrate new ideas with existing processes and innovate on the job are also crucial conceptual skills for today’s managers.</a:t>
            </a:r>
          </a:p>
          <a:p>
            <a:pPr algn="l" rtl="0"/>
            <a:r>
              <a:rPr lang="en-US" dirty="0" smtClean="0">
                <a:solidFill>
                  <a:srgbClr val="FBFFE5"/>
                </a:solidFill>
              </a:rPr>
              <a:t>.</a:t>
            </a:r>
          </a:p>
        </p:txBody>
      </p:sp>
      <p:pic>
        <p:nvPicPr>
          <p:cNvPr id="1126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27985" y="2558446"/>
            <a:ext cx="4538742" cy="324035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33610227"/>
      </p:ext>
    </p:extLst>
  </p:cSld>
  <p:clrMapOvr>
    <a:masterClrMapping/>
  </p:clrMapOvr>
  <mc:AlternateContent xmlns:mc="http://schemas.openxmlformats.org/markup-compatibility/2006" xmlns:p14="http://schemas.microsoft.com/office/powerpoint/2010/main">
    <mc:Choice Requires="p14">
      <p:transition spd="slow" p14:dur="2000" advTm="205291"/>
    </mc:Choice>
    <mc:Fallback xmlns="">
      <p:transition spd="slow" advTm="20529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10533410" cy="6922043"/>
          </a:xfrm>
          <a:prstGeom prst="rect">
            <a:avLst/>
          </a:prstGeom>
        </p:spPr>
      </p:pic>
      <p:pic>
        <p:nvPicPr>
          <p:cNvPr id="8"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680570" y="1887883"/>
            <a:ext cx="3154982" cy="3143540"/>
          </a:xfrm>
          <a:prstGeom prst="rect">
            <a:avLst/>
          </a:prstGeom>
        </p:spPr>
        <p:txBody>
          <a:bodyPr wrap="square" lIns="95619" tIns="47809" rIns="95619" bIns="47809">
            <a:spAutoFit/>
          </a:bodyPr>
          <a:lstStyle/>
          <a:p>
            <a:pPr algn="l" rtl="0"/>
            <a:endParaRPr lang="en-US" b="1" u="sng" dirty="0" smtClean="0">
              <a:solidFill>
                <a:srgbClr val="FFFFC9"/>
              </a:solidFill>
            </a:endParaRPr>
          </a:p>
          <a:p>
            <a:pPr algn="l" rtl="0"/>
            <a:r>
              <a:rPr lang="en-US" b="1" u="sng" dirty="0" smtClean="0">
                <a:solidFill>
                  <a:srgbClr val="FF0000"/>
                </a:solidFill>
              </a:rPr>
              <a:t>Human Skills: </a:t>
            </a:r>
            <a:r>
              <a:rPr lang="en-US" dirty="0" smtClean="0">
                <a:solidFill>
                  <a:srgbClr val="FFFFC9"/>
                </a:solidFill>
              </a:rPr>
              <a:t>The ability to work with, understand, and motivate other people, both individually and in groups. </a:t>
            </a:r>
          </a:p>
          <a:p>
            <a:pPr algn="l" rtl="0"/>
            <a:r>
              <a:rPr lang="en-US" b="1" u="sng" dirty="0" smtClean="0">
                <a:solidFill>
                  <a:srgbClr val="FF0000"/>
                </a:solidFill>
              </a:rPr>
              <a:t>Technical Skills: </a:t>
            </a:r>
            <a:r>
              <a:rPr lang="en-US" dirty="0" smtClean="0">
                <a:solidFill>
                  <a:srgbClr val="FFFFC9"/>
                </a:solidFill>
              </a:rPr>
              <a:t>The ability to apply specialized knowledge or expertise</a:t>
            </a:r>
            <a:r>
              <a:rPr lang="en-US" dirty="0">
                <a:solidFill>
                  <a:srgbClr val="FFFFC9"/>
                </a:solidFill>
              </a:rPr>
              <a:t>. All jobs require some specialized expertise, and many people develop their technical skills on the job.</a:t>
            </a:r>
            <a:endParaRPr lang="en-US" dirty="0" smtClean="0">
              <a:solidFill>
                <a:srgbClr val="FFFFC9"/>
              </a:solidFill>
            </a:endParaRPr>
          </a:p>
        </p:txBody>
      </p:sp>
      <p:pic>
        <p:nvPicPr>
          <p:cNvPr id="7"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76889" y="2119050"/>
            <a:ext cx="4538742" cy="324035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43899608"/>
      </p:ext>
    </p:extLst>
  </p:cSld>
  <p:clrMapOvr>
    <a:masterClrMapping/>
  </p:clrMapOvr>
  <mc:AlternateContent xmlns:mc="http://schemas.openxmlformats.org/markup-compatibility/2006" xmlns:p14="http://schemas.microsoft.com/office/powerpoint/2010/main">
    <mc:Choice Requires="p14">
      <p:transition spd="slow" p14:dur="2000" advTm="119316"/>
    </mc:Choice>
    <mc:Fallback xmlns="">
      <p:transition spd="slow" advTm="119316"/>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70" y="-39677"/>
            <a:ext cx="9538839" cy="6922043"/>
          </a:xfrm>
          <a:prstGeom prst="rect">
            <a:avLst/>
          </a:prstGeom>
        </p:spPr>
      </p:pic>
      <p:pic>
        <p:nvPicPr>
          <p:cNvPr id="7"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8" name="TextBox 8">
            <a:extLst>
              <a:ext uri="{FF2B5EF4-FFF2-40B4-BE49-F238E27FC236}">
                <a16:creationId xmlns=""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1640830" y="1624480"/>
            <a:ext cx="5670376" cy="1152733"/>
          </a:xfrm>
          <a:prstGeom prst="rect">
            <a:avLst/>
          </a:prstGeom>
        </p:spPr>
        <p:txBody>
          <a:bodyPr wrap="square" lIns="95619" tIns="47809" rIns="95619" bIns="47809">
            <a:spAutoFit/>
          </a:bodyPr>
          <a:lstStyle/>
          <a:p>
            <a:pPr algn="ctr"/>
            <a:r>
              <a:rPr lang="en-US" sz="3300" b="1" dirty="0">
                <a:solidFill>
                  <a:srgbClr val="C00000"/>
                </a:solidFill>
              </a:rPr>
              <a:t>Effective versus successful managerial activities</a:t>
            </a:r>
            <a:endParaRPr lang="ar-SA" sz="3300" b="1" dirty="0">
              <a:solidFill>
                <a:srgbClr val="C00000"/>
              </a:solidFill>
            </a:endParaRPr>
          </a:p>
        </p:txBody>
      </p:sp>
      <p:pic>
        <p:nvPicPr>
          <p:cNvPr id="1229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6598" y="2777214"/>
            <a:ext cx="5544616" cy="331236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15502449"/>
      </p:ext>
    </p:extLst>
  </p:cSld>
  <p:clrMapOvr>
    <a:masterClrMapping/>
  </p:clrMapOvr>
  <mc:AlternateContent xmlns:mc="http://schemas.openxmlformats.org/markup-compatibility/2006" xmlns:p14="http://schemas.microsoft.com/office/powerpoint/2010/main">
    <mc:Choice Requires="p14">
      <p:transition spd="slow" p14:dur="2000" advTm="127824"/>
    </mc:Choice>
    <mc:Fallback xmlns="">
      <p:transition spd="slow" advTm="127824"/>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269" y="-39677"/>
            <a:ext cx="9224270" cy="6922043"/>
          </a:xfrm>
          <a:prstGeom prst="rect">
            <a:avLst/>
          </a:prstGeom>
        </p:spPr>
      </p:pic>
      <p:pic>
        <p:nvPicPr>
          <p:cNvPr id="8"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0" y="-178893"/>
            <a:ext cx="2957829" cy="145298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5" name="مستطيل 4"/>
          <p:cNvSpPr/>
          <p:nvPr/>
        </p:nvSpPr>
        <p:spPr>
          <a:xfrm>
            <a:off x="474443" y="2031424"/>
            <a:ext cx="4625305" cy="3974536"/>
          </a:xfrm>
          <a:prstGeom prst="rect">
            <a:avLst/>
          </a:prstGeom>
        </p:spPr>
        <p:txBody>
          <a:bodyPr wrap="square" lIns="95619" tIns="47809" rIns="95619" bIns="47809">
            <a:spAutoFit/>
          </a:bodyPr>
          <a:lstStyle/>
          <a:p>
            <a:pPr algn="l" rtl="0"/>
            <a:r>
              <a:rPr lang="en-US" dirty="0" smtClean="0">
                <a:solidFill>
                  <a:srgbClr val="FBFFE5"/>
                </a:solidFill>
              </a:rPr>
              <a:t>Fred </a:t>
            </a:r>
            <a:r>
              <a:rPr lang="en-US" dirty="0" err="1" smtClean="0">
                <a:solidFill>
                  <a:srgbClr val="FBFFE5"/>
                </a:solidFill>
              </a:rPr>
              <a:t>Luthans</a:t>
            </a:r>
            <a:r>
              <a:rPr lang="en-US" dirty="0" smtClean="0">
                <a:solidFill>
                  <a:srgbClr val="FBFFE5"/>
                </a:solidFill>
              </a:rPr>
              <a:t> and his associates looked at what managers do from a somewhat different perspective. </a:t>
            </a:r>
            <a:r>
              <a:rPr lang="en-US" dirty="0" err="1" smtClean="0">
                <a:solidFill>
                  <a:srgbClr val="FBFFE5"/>
                </a:solidFill>
              </a:rPr>
              <a:t>Luthans</a:t>
            </a:r>
            <a:r>
              <a:rPr lang="en-US" dirty="0" smtClean="0">
                <a:solidFill>
                  <a:srgbClr val="FBFFE5"/>
                </a:solidFill>
              </a:rPr>
              <a:t> and his associates studied more than 450 managers. </a:t>
            </a:r>
          </a:p>
          <a:p>
            <a:pPr algn="l" rtl="0"/>
            <a:r>
              <a:rPr lang="en-US" dirty="0" smtClean="0">
                <a:solidFill>
                  <a:srgbClr val="FBFFE5"/>
                </a:solidFill>
              </a:rPr>
              <a:t>All engaged in four managerial activities:</a:t>
            </a:r>
          </a:p>
          <a:p>
            <a:pPr marL="358571" indent="-358571" algn="l" rtl="0">
              <a:buAutoNum type="arabicPeriod"/>
            </a:pPr>
            <a:r>
              <a:rPr lang="en-US" b="1" u="sng" dirty="0" smtClean="0">
                <a:solidFill>
                  <a:srgbClr val="FF0000"/>
                </a:solidFill>
              </a:rPr>
              <a:t>Traditional management</a:t>
            </a:r>
            <a:r>
              <a:rPr lang="en-US" dirty="0" smtClean="0">
                <a:solidFill>
                  <a:srgbClr val="FBFFE5"/>
                </a:solidFill>
              </a:rPr>
              <a:t>. Decision making, planning, and controlling. </a:t>
            </a:r>
          </a:p>
          <a:p>
            <a:pPr marL="358571" indent="-358571" algn="l" rtl="0">
              <a:buAutoNum type="arabicPeriod"/>
            </a:pPr>
            <a:r>
              <a:rPr lang="en-US" b="1" u="sng" dirty="0" smtClean="0">
                <a:solidFill>
                  <a:srgbClr val="FF0000"/>
                </a:solidFill>
              </a:rPr>
              <a:t>Communication</a:t>
            </a:r>
            <a:r>
              <a:rPr lang="en-US" dirty="0" smtClean="0">
                <a:solidFill>
                  <a:srgbClr val="FF0000"/>
                </a:solidFill>
              </a:rPr>
              <a:t>.</a:t>
            </a:r>
            <a:r>
              <a:rPr lang="en-US" dirty="0" smtClean="0">
                <a:solidFill>
                  <a:srgbClr val="FBFFE5"/>
                </a:solidFill>
              </a:rPr>
              <a:t> Exchanging routine information and processing paperwork.</a:t>
            </a:r>
          </a:p>
          <a:p>
            <a:pPr marL="358571" indent="-358571" algn="l" rtl="0">
              <a:buAutoNum type="arabicPeriod"/>
            </a:pPr>
            <a:r>
              <a:rPr lang="en-US" b="1" u="sng" dirty="0" smtClean="0">
                <a:solidFill>
                  <a:srgbClr val="FF0000"/>
                </a:solidFill>
              </a:rPr>
              <a:t>Human resource management</a:t>
            </a:r>
            <a:r>
              <a:rPr lang="en-US" b="1" u="sng" dirty="0" smtClean="0">
                <a:solidFill>
                  <a:srgbClr val="FBFFE5"/>
                </a:solidFill>
              </a:rPr>
              <a:t>. </a:t>
            </a:r>
            <a:r>
              <a:rPr lang="en-US" dirty="0" smtClean="0">
                <a:solidFill>
                  <a:srgbClr val="FBFFE5"/>
                </a:solidFill>
              </a:rPr>
              <a:t>Motivating, disciplining, managing conflict, staffing, and training. </a:t>
            </a:r>
          </a:p>
          <a:p>
            <a:pPr marL="358571" indent="-358571" algn="l" rtl="0">
              <a:buAutoNum type="arabicPeriod"/>
            </a:pPr>
            <a:r>
              <a:rPr lang="en-US" b="1" u="sng" dirty="0" smtClean="0">
                <a:solidFill>
                  <a:srgbClr val="FF0000"/>
                </a:solidFill>
              </a:rPr>
              <a:t>Networking</a:t>
            </a:r>
            <a:r>
              <a:rPr lang="en-US" b="1" u="sng" dirty="0" smtClean="0">
                <a:solidFill>
                  <a:srgbClr val="FBFFE5"/>
                </a:solidFill>
              </a:rPr>
              <a:t>. </a:t>
            </a:r>
            <a:r>
              <a:rPr lang="en-US" dirty="0" smtClean="0">
                <a:solidFill>
                  <a:srgbClr val="FBFFE5"/>
                </a:solidFill>
              </a:rPr>
              <a:t>Socializing, politicking, and interacting with outsiders.</a:t>
            </a:r>
            <a:endParaRPr lang="ar-SA" dirty="0">
              <a:solidFill>
                <a:srgbClr val="FBFFE5"/>
              </a:solidFill>
            </a:endParaRPr>
          </a:p>
        </p:txBody>
      </p:sp>
      <p:sp>
        <p:nvSpPr>
          <p:cNvPr id="2" name="مستطيل 1"/>
          <p:cNvSpPr/>
          <p:nvPr/>
        </p:nvSpPr>
        <p:spPr>
          <a:xfrm>
            <a:off x="549927" y="1339785"/>
            <a:ext cx="4572001" cy="650550"/>
          </a:xfrm>
          <a:prstGeom prst="rect">
            <a:avLst/>
          </a:prstGeom>
        </p:spPr>
        <p:txBody>
          <a:bodyPr lIns="95619" tIns="47809" rIns="95619" bIns="47809">
            <a:spAutoFit/>
          </a:bodyPr>
          <a:lstStyle/>
          <a:p>
            <a:pPr algn="l"/>
            <a:r>
              <a:rPr lang="en-US" b="1" dirty="0" smtClean="0">
                <a:solidFill>
                  <a:srgbClr val="C00000"/>
                </a:solidFill>
              </a:rPr>
              <a:t>Effective versus successful managerial activities</a:t>
            </a:r>
            <a:endParaRPr lang="ar-SA" b="1" dirty="0">
              <a:solidFill>
                <a:srgbClr val="C00000"/>
              </a:solidFill>
            </a:endParaRPr>
          </a:p>
        </p:txBody>
      </p:sp>
      <p:pic>
        <p:nvPicPr>
          <p:cNvPr id="1433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21928" y="2196106"/>
            <a:ext cx="3792736" cy="374615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71631495"/>
      </p:ext>
    </p:extLst>
  </p:cSld>
  <p:clrMapOvr>
    <a:masterClrMapping/>
  </p:clrMapOvr>
  <mc:AlternateContent xmlns:mc="http://schemas.openxmlformats.org/markup-compatibility/2006" xmlns:p14="http://schemas.microsoft.com/office/powerpoint/2010/main">
    <mc:Choice Requires="p14">
      <p:transition spd="slow" p14:dur="2000" advTm="174789"/>
    </mc:Choice>
    <mc:Fallback xmlns="">
      <p:transition spd="slow" advTm="17478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70" y="-39677"/>
            <a:ext cx="9686917" cy="6922043"/>
          </a:xfrm>
          <a:prstGeom prst="rect">
            <a:avLst/>
          </a:prstGeom>
        </p:spPr>
      </p:pic>
      <p:pic>
        <p:nvPicPr>
          <p:cNvPr id="6"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7" name="TextBox 8">
            <a:extLst>
              <a:ext uri="{FF2B5EF4-FFF2-40B4-BE49-F238E27FC236}">
                <a16:creationId xmlns=""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pic>
        <p:nvPicPr>
          <p:cNvPr id="1331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692" y="1376913"/>
            <a:ext cx="8280919" cy="504055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43227578"/>
      </p:ext>
    </p:extLst>
  </p:cSld>
  <p:clrMapOvr>
    <a:masterClrMapping/>
  </p:clrMapOvr>
  <mc:AlternateContent xmlns:mc="http://schemas.openxmlformats.org/markup-compatibility/2006" xmlns:p14="http://schemas.microsoft.com/office/powerpoint/2010/main">
    <mc:Choice Requires="p14">
      <p:transition spd="slow" p14:dur="2000" advTm="145843"/>
    </mc:Choice>
    <mc:Fallback xmlns="">
      <p:transition spd="slow" advTm="145843"/>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462" y="-53559"/>
            <a:ext cx="9227461" cy="6922043"/>
          </a:xfrm>
          <a:prstGeom prst="rect">
            <a:avLst/>
          </a:prstGeom>
        </p:spPr>
      </p:pic>
      <p:pic>
        <p:nvPicPr>
          <p:cNvPr id="7"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8" name="TextBox 8">
            <a:extLst>
              <a:ext uri="{FF2B5EF4-FFF2-40B4-BE49-F238E27FC236}">
                <a16:creationId xmlns=""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425820" y="1476961"/>
            <a:ext cx="5400599" cy="742883"/>
          </a:xfrm>
          <a:prstGeom prst="rect">
            <a:avLst/>
          </a:prstGeom>
        </p:spPr>
        <p:txBody>
          <a:bodyPr wrap="square" lIns="95619" tIns="47809" rIns="95619" bIns="47809">
            <a:spAutoFit/>
          </a:bodyPr>
          <a:lstStyle/>
          <a:p>
            <a:pPr algn="l" rtl="0"/>
            <a:r>
              <a:rPr lang="en-US" sz="2100" b="1" u="sng" dirty="0">
                <a:solidFill>
                  <a:srgbClr val="C00000"/>
                </a:solidFill>
              </a:rPr>
              <a:t>Complementing Intuition with Systematic Study</a:t>
            </a:r>
            <a:endParaRPr lang="ar-SA" sz="2100" b="1" u="sng" dirty="0">
              <a:solidFill>
                <a:srgbClr val="C00000"/>
              </a:solidFill>
            </a:endParaRPr>
          </a:p>
        </p:txBody>
      </p:sp>
      <p:sp>
        <p:nvSpPr>
          <p:cNvPr id="3" name="مستطيل 2"/>
          <p:cNvSpPr/>
          <p:nvPr/>
        </p:nvSpPr>
        <p:spPr>
          <a:xfrm>
            <a:off x="584612" y="2041995"/>
            <a:ext cx="3583991" cy="3697538"/>
          </a:xfrm>
          <a:prstGeom prst="rect">
            <a:avLst/>
          </a:prstGeom>
        </p:spPr>
        <p:txBody>
          <a:bodyPr wrap="square" lIns="95619" tIns="47809" rIns="95619" bIns="47809">
            <a:spAutoFit/>
          </a:bodyPr>
          <a:lstStyle/>
          <a:p>
            <a:pPr algn="l" rtl="0"/>
            <a:r>
              <a:rPr lang="en-US" dirty="0" smtClean="0">
                <a:solidFill>
                  <a:srgbClr val="FFFFC9"/>
                </a:solidFill>
              </a:rPr>
              <a:t>The casual approach to reading others can often produce misleading predictions, but using a systematic approach can improve your accuracy.</a:t>
            </a:r>
          </a:p>
          <a:p>
            <a:pPr algn="l" rtl="0"/>
            <a:r>
              <a:rPr lang="en-US" dirty="0" smtClean="0">
                <a:solidFill>
                  <a:srgbClr val="FFFFC9"/>
                </a:solidFill>
              </a:rPr>
              <a:t>Underlying the systematic approach in this text is the belief that behavior is not random. Rather, we can identify fundamental consistencies underlying the behavior of all individuals and modify them to reflect individual differences. </a:t>
            </a:r>
          </a:p>
        </p:txBody>
      </p:sp>
      <p:pic>
        <p:nvPicPr>
          <p:cNvPr id="1536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64095" y="2273162"/>
            <a:ext cx="2644776" cy="336073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2438337"/>
      </p:ext>
    </p:extLst>
  </p:cSld>
  <p:clrMapOvr>
    <a:masterClrMapping/>
  </p:clrMapOvr>
  <mc:AlternateContent xmlns:mc="http://schemas.openxmlformats.org/markup-compatibility/2006" xmlns:p14="http://schemas.microsoft.com/office/powerpoint/2010/main">
    <mc:Choice Requires="p14">
      <p:transition spd="slow" p14:dur="2000" advTm="161125"/>
    </mc:Choice>
    <mc:Fallback xmlns="">
      <p:transition spd="slow" advTm="161125"/>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697" y="-39677"/>
            <a:ext cx="9266150" cy="6922043"/>
          </a:xfrm>
          <a:prstGeom prst="rect">
            <a:avLst/>
          </a:prstGeom>
        </p:spPr>
      </p:pic>
      <p:pic>
        <p:nvPicPr>
          <p:cNvPr id="8"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5" name="مستطيل 4"/>
          <p:cNvSpPr/>
          <p:nvPr/>
        </p:nvSpPr>
        <p:spPr>
          <a:xfrm>
            <a:off x="499858" y="2273162"/>
            <a:ext cx="4103520" cy="3143540"/>
          </a:xfrm>
          <a:prstGeom prst="rect">
            <a:avLst/>
          </a:prstGeom>
        </p:spPr>
        <p:txBody>
          <a:bodyPr wrap="square" lIns="95619" tIns="47809" rIns="95619" bIns="47809">
            <a:spAutoFit/>
          </a:bodyPr>
          <a:lstStyle/>
          <a:p>
            <a:pPr algn="l" rtl="0"/>
            <a:r>
              <a:rPr lang="en-US" dirty="0" smtClean="0">
                <a:solidFill>
                  <a:srgbClr val="FFFFC9"/>
                </a:solidFill>
              </a:rPr>
              <a:t>Behavior is generally predictable, and the systematic study of behavior is a mean to making reasonably accurate predictions.</a:t>
            </a:r>
          </a:p>
          <a:p>
            <a:pPr algn="l" rtl="0"/>
            <a:r>
              <a:rPr lang="en-US" dirty="0" smtClean="0">
                <a:solidFill>
                  <a:srgbClr val="FFFFC9"/>
                </a:solidFill>
              </a:rPr>
              <a:t>When we use the term </a:t>
            </a:r>
            <a:r>
              <a:rPr lang="en-US" b="1" u="sng" dirty="0" smtClean="0">
                <a:solidFill>
                  <a:srgbClr val="FF0000"/>
                </a:solidFill>
              </a:rPr>
              <a:t>systematic study</a:t>
            </a:r>
            <a:r>
              <a:rPr lang="en-US" dirty="0" smtClean="0">
                <a:solidFill>
                  <a:srgbClr val="FFFFC9"/>
                </a:solidFill>
              </a:rPr>
              <a:t>, we mean looking at relationships, attempting to attribute causes and effects, and basing our conclusions on scientific evidence—that is, on data gathered under controlled conditions and measured and interpreted in a rigorous manner.</a:t>
            </a:r>
          </a:p>
        </p:txBody>
      </p:sp>
      <p:pic>
        <p:nvPicPr>
          <p:cNvPr id="1638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68155" y="2214130"/>
            <a:ext cx="4032448" cy="367240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83761639"/>
      </p:ext>
    </p:extLst>
  </p:cSld>
  <p:clrMapOvr>
    <a:masterClrMapping/>
  </p:clrMapOvr>
  <mc:AlternateContent xmlns:mc="http://schemas.openxmlformats.org/markup-compatibility/2006" xmlns:p14="http://schemas.microsoft.com/office/powerpoint/2010/main">
    <mc:Choice Requires="p14">
      <p:transition spd="slow" p14:dur="2000" advTm="123827"/>
    </mc:Choice>
    <mc:Fallback xmlns="">
      <p:transition spd="slow" advTm="123827"/>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70" y="-39677"/>
            <a:ext cx="9538839" cy="6922043"/>
          </a:xfrm>
          <a:prstGeom prst="rect">
            <a:avLst/>
          </a:prstGeom>
        </p:spPr>
      </p:pic>
      <p:pic>
        <p:nvPicPr>
          <p:cNvPr id="6"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7" name="TextBox 8">
            <a:extLst>
              <a:ext uri="{FF2B5EF4-FFF2-40B4-BE49-F238E27FC236}">
                <a16:creationId xmlns=""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416125" y="1556798"/>
            <a:ext cx="3933759" cy="3974536"/>
          </a:xfrm>
          <a:prstGeom prst="rect">
            <a:avLst/>
          </a:prstGeom>
        </p:spPr>
        <p:txBody>
          <a:bodyPr wrap="square" lIns="95619" tIns="47809" rIns="95619" bIns="47809">
            <a:spAutoFit/>
          </a:bodyPr>
          <a:lstStyle/>
          <a:p>
            <a:pPr algn="l" rtl="0"/>
            <a:r>
              <a:rPr lang="en-US" b="1" u="sng" dirty="0" smtClean="0">
                <a:solidFill>
                  <a:srgbClr val="FF0000"/>
                </a:solidFill>
              </a:rPr>
              <a:t>Evidence-based management (EBM)</a:t>
            </a:r>
          </a:p>
          <a:p>
            <a:pPr algn="l" rtl="0"/>
            <a:r>
              <a:rPr lang="en-US" b="1" u="sng" dirty="0" smtClean="0">
                <a:solidFill>
                  <a:srgbClr val="FF0000"/>
                </a:solidFill>
              </a:rPr>
              <a:t> </a:t>
            </a:r>
          </a:p>
          <a:p>
            <a:pPr algn="l" rtl="0"/>
            <a:r>
              <a:rPr lang="en-US" dirty="0">
                <a:solidFill>
                  <a:srgbClr val="FFFFC9"/>
                </a:solidFill>
              </a:rPr>
              <a:t>Evidence-Based Management (EBM) is an </a:t>
            </a:r>
            <a:r>
              <a:rPr lang="en-US" dirty="0" smtClean="0">
                <a:solidFill>
                  <a:srgbClr val="FFFFC9"/>
                </a:solidFill>
              </a:rPr>
              <a:t>approach helps </a:t>
            </a:r>
            <a:r>
              <a:rPr lang="en-US" dirty="0">
                <a:solidFill>
                  <a:srgbClr val="FFFFC9"/>
                </a:solidFill>
              </a:rPr>
              <a:t>organizations to continuously improve </a:t>
            </a:r>
            <a:r>
              <a:rPr lang="en-US" dirty="0" smtClean="0">
                <a:solidFill>
                  <a:srgbClr val="FFFFC9"/>
                </a:solidFill>
              </a:rPr>
              <a:t>customer, outcomes</a:t>
            </a:r>
            <a:r>
              <a:rPr lang="en-US" dirty="0">
                <a:solidFill>
                  <a:srgbClr val="FFFFC9"/>
                </a:solidFill>
              </a:rPr>
              <a:t>, organizational capabilities, and business results under conditions of uncertainty.</a:t>
            </a:r>
            <a:endParaRPr lang="en-US" b="1" u="sng" dirty="0">
              <a:solidFill>
                <a:srgbClr val="FFFFC9"/>
              </a:solidFill>
            </a:endParaRPr>
          </a:p>
          <a:p>
            <a:pPr algn="l" rtl="0"/>
            <a:r>
              <a:rPr lang="en-US" dirty="0" smtClean="0">
                <a:solidFill>
                  <a:srgbClr val="FFFFC9"/>
                </a:solidFill>
              </a:rPr>
              <a:t>The (EBM</a:t>
            </a:r>
            <a:r>
              <a:rPr lang="en-US" dirty="0">
                <a:solidFill>
                  <a:srgbClr val="FFFFC9"/>
                </a:solidFill>
              </a:rPr>
              <a:t>) Complements </a:t>
            </a:r>
            <a:r>
              <a:rPr lang="en-US" dirty="0" smtClean="0">
                <a:solidFill>
                  <a:srgbClr val="FFFFC9"/>
                </a:solidFill>
              </a:rPr>
              <a:t>systematic study by basing managerial decisions on the best available scientific evidence.</a:t>
            </a:r>
          </a:p>
          <a:p>
            <a:pPr algn="l" rtl="0"/>
            <a:r>
              <a:rPr lang="en-US" dirty="0" smtClean="0">
                <a:solidFill>
                  <a:srgbClr val="FFFFC9"/>
                </a:solidFill>
              </a:rPr>
              <a:t>Systematic study and EBM add to intuition,(</a:t>
            </a:r>
            <a:r>
              <a:rPr lang="en-US" b="1" dirty="0" smtClean="0">
                <a:solidFill>
                  <a:srgbClr val="FF0000"/>
                </a:solidFill>
              </a:rPr>
              <a:t>An instinctive feeling not necessarily supported by research</a:t>
            </a:r>
            <a:r>
              <a:rPr lang="en-US" dirty="0" smtClean="0">
                <a:solidFill>
                  <a:srgbClr val="FFFFC9"/>
                </a:solidFill>
              </a:rPr>
              <a:t>). </a:t>
            </a:r>
            <a:endParaRPr lang="ar-SA" dirty="0">
              <a:solidFill>
                <a:srgbClr val="FFFFC9"/>
              </a:solidFill>
            </a:endParaRPr>
          </a:p>
        </p:txBody>
      </p:sp>
      <p:pic>
        <p:nvPicPr>
          <p:cNvPr id="174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2041" y="1484786"/>
            <a:ext cx="3879775" cy="360039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09960155"/>
      </p:ext>
    </p:extLst>
  </p:cSld>
  <p:clrMapOvr>
    <a:masterClrMapping/>
  </p:clrMapOvr>
  <mc:AlternateContent xmlns:mc="http://schemas.openxmlformats.org/markup-compatibility/2006" xmlns:p14="http://schemas.microsoft.com/office/powerpoint/2010/main">
    <mc:Choice Requires="p14">
      <p:transition spd="slow" p14:dur="2000" advTm="157259"/>
    </mc:Choice>
    <mc:Fallback xmlns="">
      <p:transition spd="slow" advTm="157259"/>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70" y="-39677"/>
            <a:ext cx="9538839" cy="6922043"/>
          </a:xfrm>
          <a:prstGeom prst="rect">
            <a:avLst/>
          </a:prstGeom>
        </p:spPr>
      </p:pic>
      <p:pic>
        <p:nvPicPr>
          <p:cNvPr id="6"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7" name="TextBox 8">
            <a:extLst>
              <a:ext uri="{FF2B5EF4-FFF2-40B4-BE49-F238E27FC236}">
                <a16:creationId xmlns=""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395542" y="1628799"/>
            <a:ext cx="3658185" cy="3143540"/>
          </a:xfrm>
          <a:prstGeom prst="rect">
            <a:avLst/>
          </a:prstGeom>
        </p:spPr>
        <p:txBody>
          <a:bodyPr wrap="square" lIns="95619" tIns="47809" rIns="95619" bIns="47809">
            <a:spAutoFit/>
          </a:bodyPr>
          <a:lstStyle/>
          <a:p>
            <a:pPr algn="l" rtl="0"/>
            <a:r>
              <a:rPr lang="en-US" b="1" u="sng" dirty="0" smtClean="0">
                <a:solidFill>
                  <a:srgbClr val="FF0000"/>
                </a:solidFill>
              </a:rPr>
              <a:t>Evidence-based management (EBM) </a:t>
            </a:r>
          </a:p>
          <a:p>
            <a:pPr algn="l" rtl="0"/>
            <a:endParaRPr lang="en-US" b="1" u="sng" dirty="0">
              <a:solidFill>
                <a:srgbClr val="FBFFE5"/>
              </a:solidFill>
            </a:endParaRPr>
          </a:p>
          <a:p>
            <a:pPr algn="l" rtl="0"/>
            <a:r>
              <a:rPr lang="en-US" dirty="0" smtClean="0">
                <a:solidFill>
                  <a:srgbClr val="FBFFE5"/>
                </a:solidFill>
              </a:rPr>
              <a:t>Relying on intuition is made worse because we tend to overestimate the accuracy of what we think we know. Surveys of human resource managers have also shown that many managers hold “commonsense” opinions regarding effective management that have been flatly refuted by evidence.</a:t>
            </a:r>
            <a:endParaRPr lang="ar-SA" dirty="0">
              <a:solidFill>
                <a:srgbClr val="FBFFE5"/>
              </a:solidFill>
            </a:endParaRPr>
          </a:p>
        </p:txBody>
      </p:sp>
      <p:pic>
        <p:nvPicPr>
          <p:cNvPr id="174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2041" y="1484786"/>
            <a:ext cx="3879775" cy="360039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40275156"/>
      </p:ext>
    </p:extLst>
  </p:cSld>
  <p:clrMapOvr>
    <a:masterClrMapping/>
  </p:clrMapOvr>
  <mc:AlternateContent xmlns:mc="http://schemas.openxmlformats.org/markup-compatibility/2006" xmlns:p14="http://schemas.microsoft.com/office/powerpoint/2010/main">
    <mc:Choice Requires="p14">
      <p:transition spd="slow" p14:dur="2000" advTm="102807"/>
    </mc:Choice>
    <mc:Fallback xmlns="">
      <p:transition spd="slow" advTm="102807"/>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390761" cy="6922043"/>
          </a:xfrm>
          <a:prstGeom prst="rect">
            <a:avLst/>
          </a:prstGeom>
        </p:spPr>
      </p:pic>
      <p:pic>
        <p:nvPicPr>
          <p:cNvPr id="6"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636967" cy="1452983"/>
          </a:xfrm>
          <a:prstGeom prst="rect">
            <a:avLst/>
          </a:prstGeom>
        </p:spPr>
      </p:pic>
      <p:sp>
        <p:nvSpPr>
          <p:cNvPr id="7" name="TextBox 8">
            <a:extLst>
              <a:ext uri="{FF2B5EF4-FFF2-40B4-BE49-F238E27FC236}">
                <a16:creationId xmlns="" xmlns:a16="http://schemas.microsoft.com/office/drawing/2014/main" id="{D2A61C26-2216-E13E-2DAA-FEF4A7305383}"/>
              </a:ext>
            </a:extLst>
          </p:cNvPr>
          <p:cNvSpPr txBox="1"/>
          <p:nvPr/>
        </p:nvSpPr>
        <p:spPr>
          <a:xfrm>
            <a:off x="3905649" y="6280067"/>
            <a:ext cx="2398181"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1258991" y="1412775"/>
            <a:ext cx="6626020" cy="559898"/>
          </a:xfrm>
          <a:prstGeom prst="rect">
            <a:avLst/>
          </a:prstGeom>
        </p:spPr>
        <p:txBody>
          <a:bodyPr wrap="none" lIns="95619" tIns="47809" rIns="95619" bIns="47809">
            <a:spAutoFit/>
          </a:bodyPr>
          <a:lstStyle/>
          <a:p>
            <a:pPr algn="ctr"/>
            <a:r>
              <a:rPr lang="en-US" sz="2900" b="1" dirty="0">
                <a:solidFill>
                  <a:srgbClr val="FF0000"/>
                </a:solidFill>
              </a:rPr>
              <a:t>Disciplines that Contribute to the OB Field</a:t>
            </a:r>
            <a:endParaRPr lang="ar-SA" sz="2900" b="1" dirty="0">
              <a:solidFill>
                <a:srgbClr val="FF0000"/>
              </a:solidFill>
            </a:endParaRPr>
          </a:p>
        </p:txBody>
      </p:sp>
      <p:pic>
        <p:nvPicPr>
          <p:cNvPr id="1843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23419" y="2182818"/>
            <a:ext cx="6776975" cy="340642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68872183"/>
      </p:ext>
    </p:extLst>
  </p:cSld>
  <p:clrMapOvr>
    <a:masterClrMapping/>
  </p:clrMapOvr>
  <mc:AlternateContent xmlns:mc="http://schemas.openxmlformats.org/markup-compatibility/2006" xmlns:p14="http://schemas.microsoft.com/office/powerpoint/2010/main">
    <mc:Choice Requires="p14">
      <p:transition spd="slow" p14:dur="2000" advTm="94826"/>
    </mc:Choice>
    <mc:Fallback xmlns="">
      <p:transition spd="slow" advTm="94826"/>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224270" cy="6922043"/>
          </a:xfrm>
          <a:prstGeom prst="rect">
            <a:avLst/>
          </a:prstGeom>
        </p:spPr>
      </p:pic>
      <p:pic>
        <p:nvPicPr>
          <p:cNvPr id="7"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8" name="TextBox 8">
            <a:extLst>
              <a:ext uri="{FF2B5EF4-FFF2-40B4-BE49-F238E27FC236}">
                <a16:creationId xmlns=""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839953" y="2327842"/>
            <a:ext cx="3384376" cy="3697538"/>
          </a:xfrm>
          <a:prstGeom prst="rect">
            <a:avLst/>
          </a:prstGeom>
        </p:spPr>
        <p:txBody>
          <a:bodyPr wrap="square" lIns="95619" tIns="47809" rIns="95619" bIns="47809">
            <a:spAutoFit/>
          </a:bodyPr>
          <a:lstStyle/>
          <a:p>
            <a:pPr algn="l" rtl="0"/>
            <a:r>
              <a:rPr lang="en-US" dirty="0" smtClean="0">
                <a:solidFill>
                  <a:srgbClr val="FFFFC9"/>
                </a:solidFill>
              </a:rPr>
              <a:t>OB is an applied behavioral science built on contributions from a number of behavioral disciplines, mainly psychology and social psychology, sociology, and anthropology. Psychology’s contributions have been principally at the individual or micro level of analysis, while the other disciplines have contributed to our understanding of macro concepts such as group processes and organization. </a:t>
            </a:r>
            <a:endParaRPr lang="ar-SA" dirty="0">
              <a:solidFill>
                <a:srgbClr val="FFFFC9"/>
              </a:solidFill>
            </a:endParaRPr>
          </a:p>
        </p:txBody>
      </p:sp>
      <p:sp>
        <p:nvSpPr>
          <p:cNvPr id="3" name="مستطيل 2"/>
          <p:cNvSpPr/>
          <p:nvPr/>
        </p:nvSpPr>
        <p:spPr>
          <a:xfrm>
            <a:off x="-33652" y="1810826"/>
            <a:ext cx="5379654" cy="450495"/>
          </a:xfrm>
          <a:prstGeom prst="rect">
            <a:avLst/>
          </a:prstGeom>
        </p:spPr>
        <p:txBody>
          <a:bodyPr wrap="none" lIns="95619" tIns="47809" rIns="95619" bIns="47809">
            <a:spAutoFit/>
          </a:bodyPr>
          <a:lstStyle/>
          <a:p>
            <a:pPr algn="ctr"/>
            <a:r>
              <a:rPr lang="en-US" sz="2300" b="1" dirty="0">
                <a:solidFill>
                  <a:srgbClr val="C00000"/>
                </a:solidFill>
              </a:rPr>
              <a:t>Disciplines That Contribute to the OB Field</a:t>
            </a:r>
            <a:endParaRPr lang="ar-SA" sz="2300" b="1" dirty="0">
              <a:solidFill>
                <a:srgbClr val="C00000"/>
              </a:solidFill>
            </a:endParaRPr>
          </a:p>
        </p:txBody>
      </p:sp>
      <p:pic>
        <p:nvPicPr>
          <p:cNvPr id="1945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96168" y="2498171"/>
            <a:ext cx="4198937" cy="361156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43285381"/>
      </p:ext>
    </p:extLst>
  </p:cSld>
  <p:clrMapOvr>
    <a:masterClrMapping/>
  </p:clrMapOvr>
  <mc:AlternateContent xmlns:mc="http://schemas.openxmlformats.org/markup-compatibility/2006" xmlns:p14="http://schemas.microsoft.com/office/powerpoint/2010/main">
    <mc:Choice Requires="p14">
      <p:transition spd="slow" p14:dur="2000" advTm="124094"/>
    </mc:Choice>
    <mc:Fallback xmlns="">
      <p:transition spd="slow" advTm="124094"/>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10533410" cy="6922043"/>
          </a:xfrm>
          <a:prstGeom prst="rect">
            <a:avLst/>
          </a:prstGeom>
        </p:spPr>
      </p:pic>
      <p:pic>
        <p:nvPicPr>
          <p:cNvPr id="7"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8" name="TextBox 8">
            <a:extLst>
              <a:ext uri="{FF2B5EF4-FFF2-40B4-BE49-F238E27FC236}">
                <a16:creationId xmlns=""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827584" y="2350218"/>
            <a:ext cx="3312369" cy="2589542"/>
          </a:xfrm>
          <a:prstGeom prst="rect">
            <a:avLst/>
          </a:prstGeom>
        </p:spPr>
        <p:txBody>
          <a:bodyPr wrap="square" lIns="95619" tIns="47809" rIns="95619" bIns="47809">
            <a:spAutoFit/>
          </a:bodyPr>
          <a:lstStyle/>
          <a:p>
            <a:pPr algn="l" rtl="0"/>
            <a:r>
              <a:rPr lang="en-US" dirty="0" smtClean="0">
                <a:solidFill>
                  <a:srgbClr val="FFFFC9"/>
                </a:solidFill>
              </a:rPr>
              <a:t>Psychology seeks to measure, explain, and sometimes change the behavior of humans. Contributors to the knowledge of OB are learning theorists, personality theorists, counseling psychologists and, most important, industrial and organizational psychologists.</a:t>
            </a:r>
            <a:endParaRPr lang="ar-SA" dirty="0">
              <a:solidFill>
                <a:srgbClr val="FFFFC9"/>
              </a:solidFill>
            </a:endParaRPr>
          </a:p>
        </p:txBody>
      </p:sp>
      <p:sp>
        <p:nvSpPr>
          <p:cNvPr id="3" name="مستطيل 2"/>
          <p:cNvSpPr/>
          <p:nvPr/>
        </p:nvSpPr>
        <p:spPr>
          <a:xfrm>
            <a:off x="750004" y="1887883"/>
            <a:ext cx="1301486" cy="373551"/>
          </a:xfrm>
          <a:prstGeom prst="rect">
            <a:avLst/>
          </a:prstGeom>
        </p:spPr>
        <p:txBody>
          <a:bodyPr wrap="none" lIns="95619" tIns="47809" rIns="95619" bIns="47809">
            <a:spAutoFit/>
          </a:bodyPr>
          <a:lstStyle/>
          <a:p>
            <a:r>
              <a:rPr lang="en-US" b="1" u="sng" dirty="0" smtClean="0">
                <a:solidFill>
                  <a:srgbClr val="C00000"/>
                </a:solidFill>
              </a:rPr>
              <a:t>Psychology </a:t>
            </a:r>
            <a:endParaRPr lang="ar-SA" b="1" u="sng" dirty="0">
              <a:solidFill>
                <a:srgbClr val="C00000"/>
              </a:solidFill>
            </a:endParaRPr>
          </a:p>
        </p:txBody>
      </p:sp>
      <p:pic>
        <p:nvPicPr>
          <p:cNvPr id="2048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13248" y="2350219"/>
            <a:ext cx="3703638" cy="330676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35628387"/>
      </p:ext>
    </p:extLst>
  </p:cSld>
  <p:clrMapOvr>
    <a:masterClrMapping/>
  </p:clrMapOvr>
  <mc:AlternateContent xmlns:mc="http://schemas.openxmlformats.org/markup-compatibility/2006" xmlns:p14="http://schemas.microsoft.com/office/powerpoint/2010/main">
    <mc:Choice Requires="p14">
      <p:transition spd="slow" p14:dur="2000" advTm="102143"/>
    </mc:Choice>
    <mc:Fallback xmlns="">
      <p:transition spd="slow" advTm="102143"/>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70" y="-39677"/>
            <a:ext cx="9538839" cy="6922043"/>
          </a:xfrm>
          <a:prstGeom prst="rect">
            <a:avLst/>
          </a:prstGeom>
        </p:spPr>
      </p:pic>
      <p:pic>
        <p:nvPicPr>
          <p:cNvPr id="7"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8" name="TextBox 8">
            <a:extLst>
              <a:ext uri="{FF2B5EF4-FFF2-40B4-BE49-F238E27FC236}">
                <a16:creationId xmlns=""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721976" y="1810827"/>
            <a:ext cx="3960440" cy="3974536"/>
          </a:xfrm>
          <a:prstGeom prst="rect">
            <a:avLst/>
          </a:prstGeom>
        </p:spPr>
        <p:txBody>
          <a:bodyPr wrap="square" lIns="95619" tIns="47809" rIns="95619" bIns="47809">
            <a:spAutoFit/>
          </a:bodyPr>
          <a:lstStyle/>
          <a:p>
            <a:pPr algn="l" rtl="0"/>
            <a:r>
              <a:rPr lang="en-US" dirty="0" smtClean="0">
                <a:solidFill>
                  <a:srgbClr val="FFFFC9"/>
                </a:solidFill>
              </a:rPr>
              <a:t>Social psychology, generally considered a branch of psychology, blends concepts from both psychology and sociology to focus on people’s influence on one another. One major study area is change—how to implement it and how to reduce barriers to its acceptance. Social psychologists also contribute to measuring, understanding, and changing attitudes; identifying communication patterns; and building trust. Finally, they have made important contributions to our study of group behavior, power, and conflict.</a:t>
            </a:r>
            <a:endParaRPr lang="ar-SA" dirty="0">
              <a:solidFill>
                <a:srgbClr val="FFFFC9"/>
              </a:solidFill>
            </a:endParaRPr>
          </a:p>
        </p:txBody>
      </p:sp>
      <p:sp>
        <p:nvSpPr>
          <p:cNvPr id="3" name="مستطيل 2"/>
          <p:cNvSpPr/>
          <p:nvPr/>
        </p:nvSpPr>
        <p:spPr>
          <a:xfrm>
            <a:off x="548689" y="1415604"/>
            <a:ext cx="1910371" cy="373551"/>
          </a:xfrm>
          <a:prstGeom prst="rect">
            <a:avLst/>
          </a:prstGeom>
        </p:spPr>
        <p:txBody>
          <a:bodyPr wrap="none" lIns="95619" tIns="47809" rIns="95619" bIns="47809">
            <a:spAutoFit/>
          </a:bodyPr>
          <a:lstStyle/>
          <a:p>
            <a:r>
              <a:rPr lang="en-US" b="1" u="sng" dirty="0" smtClean="0">
                <a:solidFill>
                  <a:srgbClr val="C00000"/>
                </a:solidFill>
              </a:rPr>
              <a:t>Social psychology </a:t>
            </a:r>
            <a:endParaRPr lang="ar-SA" b="1" u="sng" dirty="0">
              <a:solidFill>
                <a:srgbClr val="C00000"/>
              </a:solidFill>
            </a:endParaRPr>
          </a:p>
        </p:txBody>
      </p:sp>
      <p:pic>
        <p:nvPicPr>
          <p:cNvPr id="2150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68789" y="2206209"/>
            <a:ext cx="4275211" cy="375429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44276211"/>
      </p:ext>
    </p:extLst>
  </p:cSld>
  <p:clrMapOvr>
    <a:masterClrMapping/>
  </p:clrMapOvr>
  <mc:AlternateContent xmlns:mc="http://schemas.openxmlformats.org/markup-compatibility/2006" xmlns:p14="http://schemas.microsoft.com/office/powerpoint/2010/main">
    <mc:Choice Requires="p14">
      <p:transition spd="slow" p14:dur="2000" advTm="220171"/>
    </mc:Choice>
    <mc:Fallback xmlns="">
      <p:transition spd="slow" advTm="220171"/>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10533410" cy="6922043"/>
          </a:xfrm>
          <a:prstGeom prst="rect">
            <a:avLst/>
          </a:prstGeom>
        </p:spPr>
      </p:pic>
      <p:pic>
        <p:nvPicPr>
          <p:cNvPr id="7"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8" name="TextBox 8">
            <a:extLst>
              <a:ext uri="{FF2B5EF4-FFF2-40B4-BE49-F238E27FC236}">
                <a16:creationId xmlns=""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671266" y="2273162"/>
            <a:ext cx="4032448" cy="3420539"/>
          </a:xfrm>
          <a:prstGeom prst="rect">
            <a:avLst/>
          </a:prstGeom>
        </p:spPr>
        <p:txBody>
          <a:bodyPr wrap="square" lIns="95619" tIns="47809" rIns="95619" bIns="47809">
            <a:spAutoFit/>
          </a:bodyPr>
          <a:lstStyle/>
          <a:p>
            <a:pPr algn="l" rtl="0"/>
            <a:r>
              <a:rPr lang="en-US" dirty="0" smtClean="0">
                <a:solidFill>
                  <a:srgbClr val="FFFFC9"/>
                </a:solidFill>
              </a:rPr>
              <a:t>While psychology focuses on the individual, sociology studies people in relation to their social environment or culture. Sociologists have contributed to OB through their study of group behaviors in organizations, particularly formal and complex organizations. Perhaps most important, sociologists have studied organizational culture, formal organization theory and structure, organizational technology, communications, power, and conflict.</a:t>
            </a:r>
            <a:endParaRPr lang="ar-SA" dirty="0">
              <a:solidFill>
                <a:srgbClr val="FFFFC9"/>
              </a:solidFill>
            </a:endParaRPr>
          </a:p>
        </p:txBody>
      </p:sp>
      <p:sp>
        <p:nvSpPr>
          <p:cNvPr id="3" name="مستطيل 2"/>
          <p:cNvSpPr/>
          <p:nvPr/>
        </p:nvSpPr>
        <p:spPr>
          <a:xfrm>
            <a:off x="597703" y="1877939"/>
            <a:ext cx="1151701" cy="373551"/>
          </a:xfrm>
          <a:prstGeom prst="rect">
            <a:avLst/>
          </a:prstGeom>
        </p:spPr>
        <p:txBody>
          <a:bodyPr wrap="none" lIns="95619" tIns="47809" rIns="95619" bIns="47809">
            <a:spAutoFit/>
          </a:bodyPr>
          <a:lstStyle/>
          <a:p>
            <a:r>
              <a:rPr lang="en-US" b="1" u="sng" dirty="0" smtClean="0">
                <a:solidFill>
                  <a:srgbClr val="C00000"/>
                </a:solidFill>
              </a:rPr>
              <a:t>Sociology </a:t>
            </a:r>
            <a:endParaRPr lang="ar-SA" b="1" u="sng" dirty="0">
              <a:solidFill>
                <a:srgbClr val="C00000"/>
              </a:solidFill>
            </a:endParaRPr>
          </a:p>
        </p:txBody>
      </p:sp>
      <p:pic>
        <p:nvPicPr>
          <p:cNvPr id="2253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25460" y="2504330"/>
            <a:ext cx="4153199" cy="309634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03219059"/>
      </p:ext>
    </p:extLst>
  </p:cSld>
  <p:clrMapOvr>
    <a:masterClrMapping/>
  </p:clrMapOvr>
  <mc:AlternateContent xmlns:mc="http://schemas.openxmlformats.org/markup-compatibility/2006" xmlns:p14="http://schemas.microsoft.com/office/powerpoint/2010/main">
    <mc:Choice Requires="p14">
      <p:transition spd="slow" p14:dur="2000" advTm="131160"/>
    </mc:Choice>
    <mc:Fallback xmlns="">
      <p:transition spd="slow" advTm="13116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70" y="-39677"/>
            <a:ext cx="9538839" cy="6922043"/>
          </a:xfrm>
          <a:prstGeom prst="rect">
            <a:avLst/>
          </a:prstGeom>
        </p:spPr>
      </p:pic>
      <p:pic>
        <p:nvPicPr>
          <p:cNvPr id="7"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 y="-39677"/>
            <a:ext cx="2678549" cy="1452983"/>
          </a:xfrm>
          <a:prstGeom prst="rect">
            <a:avLst/>
          </a:prstGeom>
        </p:spPr>
      </p:pic>
      <p:sp>
        <p:nvSpPr>
          <p:cNvPr id="8" name="TextBox 8">
            <a:extLst>
              <a:ext uri="{FF2B5EF4-FFF2-40B4-BE49-F238E27FC236}">
                <a16:creationId xmlns="" xmlns:a16="http://schemas.microsoft.com/office/drawing/2014/main" id="{D2A61C26-2216-E13E-2DAA-FEF4A7305383}"/>
              </a:ext>
            </a:extLst>
          </p:cNvPr>
          <p:cNvSpPr txBox="1"/>
          <p:nvPr/>
        </p:nvSpPr>
        <p:spPr>
          <a:xfrm>
            <a:off x="3905650" y="6280067"/>
            <a:ext cx="243599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724928" y="2051697"/>
            <a:ext cx="4032448" cy="3697538"/>
          </a:xfrm>
          <a:prstGeom prst="rect">
            <a:avLst/>
          </a:prstGeom>
        </p:spPr>
        <p:txBody>
          <a:bodyPr wrap="square" lIns="95619" tIns="47809" rIns="95619" bIns="47809">
            <a:spAutoFit/>
          </a:bodyPr>
          <a:lstStyle/>
          <a:p>
            <a:pPr algn="l" rtl="0"/>
            <a:r>
              <a:rPr lang="en-US" dirty="0" smtClean="0">
                <a:solidFill>
                  <a:srgbClr val="FFFFC9"/>
                </a:solidFill>
              </a:rPr>
              <a:t>Anthropology is the study of societies to learn about human beings and their activities. Anthropologists’ work on cultures and environments has helped us understand differences in fundamental values, attitudes, and behavior among people in different countries and within different organizations. Much of our current understanding of organizational culture, organizational climate, and differences among national cultures is a result of the work of anthropologists or those using their methods.</a:t>
            </a:r>
            <a:endParaRPr lang="ar-SA" dirty="0">
              <a:solidFill>
                <a:srgbClr val="FFFFC9"/>
              </a:solidFill>
            </a:endParaRPr>
          </a:p>
        </p:txBody>
      </p:sp>
      <p:sp>
        <p:nvSpPr>
          <p:cNvPr id="3" name="مستطيل 2"/>
          <p:cNvSpPr/>
          <p:nvPr/>
        </p:nvSpPr>
        <p:spPr>
          <a:xfrm>
            <a:off x="578329" y="1612546"/>
            <a:ext cx="1557132" cy="373551"/>
          </a:xfrm>
          <a:prstGeom prst="rect">
            <a:avLst/>
          </a:prstGeom>
        </p:spPr>
        <p:txBody>
          <a:bodyPr wrap="none" lIns="95619" tIns="47809" rIns="95619" bIns="47809">
            <a:spAutoFit/>
          </a:bodyPr>
          <a:lstStyle/>
          <a:p>
            <a:r>
              <a:rPr lang="en-US" b="1" u="sng" dirty="0" smtClean="0">
                <a:solidFill>
                  <a:srgbClr val="C00000"/>
                </a:solidFill>
              </a:rPr>
              <a:t>Anthropology </a:t>
            </a:r>
            <a:endParaRPr lang="ar-SA" b="1" u="sng" dirty="0">
              <a:solidFill>
                <a:srgbClr val="C00000"/>
              </a:solidFill>
            </a:endParaRPr>
          </a:p>
        </p:txBody>
      </p:sp>
      <p:pic>
        <p:nvPicPr>
          <p:cNvPr id="2355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6062" y="2427274"/>
            <a:ext cx="3750866" cy="317817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94671780"/>
      </p:ext>
    </p:extLst>
  </p:cSld>
  <p:clrMapOvr>
    <a:masterClrMapping/>
  </p:clrMapOvr>
  <mc:AlternateContent xmlns:mc="http://schemas.openxmlformats.org/markup-compatibility/2006" xmlns:p14="http://schemas.microsoft.com/office/powerpoint/2010/main">
    <mc:Choice Requires="p14">
      <p:transition spd="slow" p14:dur="2000" advTm="136123"/>
    </mc:Choice>
    <mc:Fallback xmlns="">
      <p:transition spd="slow" advTm="136123"/>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64800" cy="6922043"/>
          </a:xfrm>
          <a:prstGeom prst="rect">
            <a:avLst/>
          </a:prstGeom>
        </p:spPr>
      </p:pic>
      <p:pic>
        <p:nvPicPr>
          <p:cNvPr id="6"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192625"/>
            <a:ext cx="2957829" cy="1452983"/>
          </a:xfrm>
          <a:prstGeom prst="rect">
            <a:avLst/>
          </a:prstGeom>
        </p:spPr>
      </p:pic>
      <p:sp>
        <p:nvSpPr>
          <p:cNvPr id="7" name="TextBox 8">
            <a:extLst>
              <a:ext uri="{FF2B5EF4-FFF2-40B4-BE49-F238E27FC236}">
                <a16:creationId xmlns=""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pic>
        <p:nvPicPr>
          <p:cNvPr id="2457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66209" y="1117325"/>
            <a:ext cx="7255815" cy="516274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02414377"/>
      </p:ext>
    </p:extLst>
  </p:cSld>
  <p:clrMapOvr>
    <a:masterClrMapping/>
  </p:clrMapOvr>
  <mc:AlternateContent xmlns:mc="http://schemas.openxmlformats.org/markup-compatibility/2006" xmlns:p14="http://schemas.microsoft.com/office/powerpoint/2010/main">
    <mc:Choice Requires="p14">
      <p:transition spd="slow" p14:dur="2000" advTm="102681"/>
    </mc:Choice>
    <mc:Fallback xmlns="">
      <p:transition spd="slow" advTm="102681"/>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10533410" cy="6922043"/>
          </a:xfrm>
          <a:prstGeom prst="rect">
            <a:avLst/>
          </a:prstGeom>
        </p:spPr>
      </p:pic>
      <p:pic>
        <p:nvPicPr>
          <p:cNvPr id="7"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8" name="TextBox 8">
            <a:extLst>
              <a:ext uri="{FF2B5EF4-FFF2-40B4-BE49-F238E27FC236}">
                <a16:creationId xmlns=""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363954" y="2504330"/>
            <a:ext cx="3600400" cy="3143540"/>
          </a:xfrm>
          <a:prstGeom prst="rect">
            <a:avLst/>
          </a:prstGeom>
        </p:spPr>
        <p:txBody>
          <a:bodyPr wrap="square" lIns="95619" tIns="47809" rIns="95619" bIns="47809">
            <a:spAutoFit/>
          </a:bodyPr>
          <a:lstStyle/>
          <a:p>
            <a:pPr algn="l" rtl="0"/>
            <a:r>
              <a:rPr lang="en-US" dirty="0" smtClean="0">
                <a:solidFill>
                  <a:srgbClr val="FFFFC9"/>
                </a:solidFill>
              </a:rPr>
              <a:t>Human beings are complex, and few, if any, simple and universal principles explain organizational behavior. Because we are not alike, our ability to make simple, accurate, and sweeping generalizations about ourselves is limited. Two people often act very differently in the same situation, and the same person’s behavior changes in different situations. </a:t>
            </a:r>
            <a:endParaRPr lang="ar-SA" dirty="0">
              <a:solidFill>
                <a:srgbClr val="FFFFC9"/>
              </a:solidFill>
            </a:endParaRPr>
          </a:p>
        </p:txBody>
      </p:sp>
      <p:sp>
        <p:nvSpPr>
          <p:cNvPr id="3" name="مستطيل 2"/>
          <p:cNvSpPr/>
          <p:nvPr/>
        </p:nvSpPr>
        <p:spPr>
          <a:xfrm>
            <a:off x="357405" y="1964938"/>
            <a:ext cx="3132179" cy="373551"/>
          </a:xfrm>
          <a:prstGeom prst="rect">
            <a:avLst/>
          </a:prstGeom>
        </p:spPr>
        <p:txBody>
          <a:bodyPr wrap="none" lIns="95619" tIns="47809" rIns="95619" bIns="47809">
            <a:spAutoFit/>
          </a:bodyPr>
          <a:lstStyle/>
          <a:p>
            <a:r>
              <a:rPr lang="en-US" b="1" u="sng" dirty="0" smtClean="0">
                <a:solidFill>
                  <a:srgbClr val="C00000"/>
                </a:solidFill>
              </a:rPr>
              <a:t>There Are Few Absolutes in OB</a:t>
            </a:r>
            <a:endParaRPr lang="ar-SA" b="1" u="sng" dirty="0">
              <a:solidFill>
                <a:srgbClr val="C00000"/>
              </a:solidFill>
            </a:endParaRPr>
          </a:p>
        </p:txBody>
      </p:sp>
      <p:pic>
        <p:nvPicPr>
          <p:cNvPr id="2560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3855" y="2273162"/>
            <a:ext cx="3672408" cy="375664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25401380"/>
      </p:ext>
    </p:extLst>
  </p:cSld>
  <p:clrMapOvr>
    <a:masterClrMapping/>
  </p:clrMapOvr>
  <mc:AlternateContent xmlns:mc="http://schemas.openxmlformats.org/markup-compatibility/2006" xmlns:p14="http://schemas.microsoft.com/office/powerpoint/2010/main">
    <mc:Choice Requires="p14">
      <p:transition spd="slow" p14:dur="2000" advTm="201158"/>
    </mc:Choice>
    <mc:Fallback xmlns="">
      <p:transition spd="slow" advTm="201158"/>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a:extLst>
              <a:ext uri="{FF2B5EF4-FFF2-40B4-BE49-F238E27FC236}">
                <a16:creationId xmlns=""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70" y="-39677"/>
            <a:ext cx="9612878" cy="6922043"/>
          </a:xfrm>
          <a:prstGeom prst="rect">
            <a:avLst/>
          </a:prstGeom>
        </p:spPr>
      </p:pic>
      <p:pic>
        <p:nvPicPr>
          <p:cNvPr id="7"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8" name="TextBox 8">
            <a:extLst>
              <a:ext uri="{FF2B5EF4-FFF2-40B4-BE49-F238E27FC236}">
                <a16:creationId xmlns=""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395542" y="2196107"/>
            <a:ext cx="3600400" cy="2866541"/>
          </a:xfrm>
          <a:prstGeom prst="rect">
            <a:avLst/>
          </a:prstGeom>
        </p:spPr>
        <p:txBody>
          <a:bodyPr wrap="square" lIns="95619" tIns="47809" rIns="95619" bIns="47809">
            <a:spAutoFit/>
          </a:bodyPr>
          <a:lstStyle/>
          <a:p>
            <a:pPr algn="l" rtl="0"/>
            <a:r>
              <a:rPr lang="en-US" dirty="0" smtClean="0">
                <a:solidFill>
                  <a:srgbClr val="FFFFC9"/>
                </a:solidFill>
              </a:rPr>
              <a:t>For example, not everyone is motivated by money, and people may behave differently at a religious service than they do at a party.</a:t>
            </a:r>
          </a:p>
          <a:p>
            <a:pPr algn="l" rtl="0"/>
            <a:r>
              <a:rPr lang="en-US" dirty="0" smtClean="0">
                <a:solidFill>
                  <a:srgbClr val="FFFFC9"/>
                </a:solidFill>
              </a:rPr>
              <a:t>It means that OB concepts must reflect situational, or contingency, conditions. The science of OB was developed by applying general concepts to a particular situation, person, or group.</a:t>
            </a:r>
            <a:endParaRPr lang="ar-SA" dirty="0">
              <a:solidFill>
                <a:srgbClr val="FFFFC9"/>
              </a:solidFill>
            </a:endParaRPr>
          </a:p>
        </p:txBody>
      </p:sp>
      <p:sp>
        <p:nvSpPr>
          <p:cNvPr id="3" name="مستطيل 2"/>
          <p:cNvSpPr/>
          <p:nvPr/>
        </p:nvSpPr>
        <p:spPr>
          <a:xfrm>
            <a:off x="357405" y="1656715"/>
            <a:ext cx="3132179" cy="373551"/>
          </a:xfrm>
          <a:prstGeom prst="rect">
            <a:avLst/>
          </a:prstGeom>
        </p:spPr>
        <p:txBody>
          <a:bodyPr wrap="none" lIns="95619" tIns="47809" rIns="95619" bIns="47809">
            <a:spAutoFit/>
          </a:bodyPr>
          <a:lstStyle/>
          <a:p>
            <a:r>
              <a:rPr lang="en-US" b="1" u="sng" dirty="0" smtClean="0">
                <a:solidFill>
                  <a:srgbClr val="C00000"/>
                </a:solidFill>
              </a:rPr>
              <a:t>There Are Few Absolutes in OB</a:t>
            </a:r>
            <a:endParaRPr lang="ar-SA" b="1" u="sng" dirty="0">
              <a:solidFill>
                <a:srgbClr val="C00000"/>
              </a:solidFill>
            </a:endParaRPr>
          </a:p>
        </p:txBody>
      </p:sp>
      <p:pic>
        <p:nvPicPr>
          <p:cNvPr id="2560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6039" y="1890131"/>
            <a:ext cx="3672408" cy="3756649"/>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75404249"/>
      </p:ext>
    </p:extLst>
  </p:cSld>
  <p:clrMapOvr>
    <a:masterClrMapping/>
  </p:clrMapOvr>
  <mc:AlternateContent xmlns:mc="http://schemas.openxmlformats.org/markup-compatibility/2006" xmlns:p14="http://schemas.microsoft.com/office/powerpoint/2010/main">
    <mc:Choice Requires="p14">
      <p:transition spd="slow" p14:dur="2000" advTm="137726"/>
    </mc:Choice>
    <mc:Fallback xmlns="">
      <p:transition spd="slow" advTm="137726"/>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70" y="-39677"/>
            <a:ext cx="9612878" cy="6922043"/>
          </a:xfrm>
          <a:prstGeom prst="rect">
            <a:avLst/>
          </a:prstGeom>
        </p:spPr>
      </p:pic>
      <p:pic>
        <p:nvPicPr>
          <p:cNvPr id="6"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 y="-39677"/>
            <a:ext cx="2699339" cy="1452983"/>
          </a:xfrm>
          <a:prstGeom prst="rect">
            <a:avLst/>
          </a:prstGeom>
        </p:spPr>
      </p:pic>
      <p:sp>
        <p:nvSpPr>
          <p:cNvPr id="7" name="TextBox 8">
            <a:extLst>
              <a:ext uri="{FF2B5EF4-FFF2-40B4-BE49-F238E27FC236}">
                <a16:creationId xmlns="" xmlns:a16="http://schemas.microsoft.com/office/drawing/2014/main" id="{D2A61C26-2216-E13E-2DAA-FEF4A7305383}"/>
              </a:ext>
            </a:extLst>
          </p:cNvPr>
          <p:cNvSpPr txBox="1"/>
          <p:nvPr/>
        </p:nvSpPr>
        <p:spPr>
          <a:xfrm>
            <a:off x="3683533" y="6280067"/>
            <a:ext cx="2454905"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1427694" y="1271436"/>
            <a:ext cx="5789188" cy="559898"/>
          </a:xfrm>
          <a:prstGeom prst="rect">
            <a:avLst/>
          </a:prstGeom>
        </p:spPr>
        <p:txBody>
          <a:bodyPr wrap="none" lIns="95619" tIns="47809" rIns="95619" bIns="47809">
            <a:spAutoFit/>
          </a:bodyPr>
          <a:lstStyle/>
          <a:p>
            <a:r>
              <a:rPr lang="en-US" sz="2900" b="1" dirty="0">
                <a:solidFill>
                  <a:srgbClr val="C00000"/>
                </a:solidFill>
              </a:rPr>
              <a:t>Challenges and Opportunities for OB</a:t>
            </a:r>
            <a:endParaRPr lang="ar-SA" sz="2900" b="1" dirty="0">
              <a:solidFill>
                <a:srgbClr val="C00000"/>
              </a:solidFill>
            </a:endParaRPr>
          </a:p>
        </p:txBody>
      </p:sp>
      <p:pic>
        <p:nvPicPr>
          <p:cNvPr id="266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27693" y="1988845"/>
            <a:ext cx="5544616" cy="345638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0020328"/>
      </p:ext>
    </p:extLst>
  </p:cSld>
  <p:clrMapOvr>
    <a:masterClrMapping/>
  </p:clrMapOvr>
  <mc:AlternateContent xmlns:mc="http://schemas.openxmlformats.org/markup-compatibility/2006" xmlns:p14="http://schemas.microsoft.com/office/powerpoint/2010/main">
    <mc:Choice Requires="p14">
      <p:transition spd="slow" p14:dur="2000" advTm="25160"/>
    </mc:Choice>
    <mc:Fallback xmlns="">
      <p:transition spd="slow" advTm="25160"/>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70" y="-39677"/>
            <a:ext cx="9612878" cy="6922043"/>
          </a:xfrm>
          <a:prstGeom prst="rect">
            <a:avLst/>
          </a:prstGeom>
        </p:spPr>
      </p:pic>
      <p:pic>
        <p:nvPicPr>
          <p:cNvPr id="8"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3905649"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sp>
        <p:nvSpPr>
          <p:cNvPr id="2" name="مستطيل 1"/>
          <p:cNvSpPr/>
          <p:nvPr/>
        </p:nvSpPr>
        <p:spPr>
          <a:xfrm>
            <a:off x="755576" y="1972642"/>
            <a:ext cx="4608512" cy="3697538"/>
          </a:xfrm>
          <a:prstGeom prst="rect">
            <a:avLst/>
          </a:prstGeom>
        </p:spPr>
        <p:txBody>
          <a:bodyPr wrap="square" lIns="95619" tIns="47809" rIns="95619" bIns="47809">
            <a:spAutoFit/>
          </a:bodyPr>
          <a:lstStyle/>
          <a:p>
            <a:pPr algn="l" rtl="0"/>
            <a:r>
              <a:rPr lang="en-US" b="1" u="sng" dirty="0" smtClean="0">
                <a:solidFill>
                  <a:srgbClr val="FF0000"/>
                </a:solidFill>
              </a:rPr>
              <a:t>Economic pressures</a:t>
            </a:r>
            <a:r>
              <a:rPr lang="en-US" b="1" u="sng" dirty="0" smtClean="0">
                <a:solidFill>
                  <a:srgbClr val="FFFFC9"/>
                </a:solidFill>
              </a:rPr>
              <a:t>: </a:t>
            </a:r>
            <a:r>
              <a:rPr lang="en-US" dirty="0" smtClean="0">
                <a:solidFill>
                  <a:srgbClr val="FFFFC9"/>
                </a:solidFill>
              </a:rPr>
              <a:t>Managing employees well when times are tough is just as hard  as when times are good, if not harder. In good times, understanding how to reward, satisfy, and retain employees is at a premium. In bad times, issues like stress, decision making, and coping come to the forefront. </a:t>
            </a:r>
          </a:p>
          <a:p>
            <a:pPr algn="l" rtl="0"/>
            <a:r>
              <a:rPr lang="en-US" b="1" u="sng" dirty="0" smtClean="0">
                <a:solidFill>
                  <a:srgbClr val="FF0000"/>
                </a:solidFill>
              </a:rPr>
              <a:t>Continuing globalization</a:t>
            </a:r>
            <a:r>
              <a:rPr lang="en-US" b="1" u="sng" dirty="0" smtClean="0">
                <a:solidFill>
                  <a:srgbClr val="FFFFC9"/>
                </a:solidFill>
              </a:rPr>
              <a:t>: </a:t>
            </a:r>
            <a:r>
              <a:rPr lang="en-US" dirty="0" smtClean="0">
                <a:solidFill>
                  <a:srgbClr val="FFFFC9"/>
                </a:solidFill>
              </a:rPr>
              <a:t>The world has become a global village. In the process, the manager’s job has changed. Effective managers will anticipate and adapt their approaches to the global issues .</a:t>
            </a:r>
            <a:endParaRPr lang="en-US" b="1" u="sng" dirty="0" smtClean="0">
              <a:solidFill>
                <a:srgbClr val="FFFFC9"/>
              </a:solidFill>
            </a:endParaRPr>
          </a:p>
          <a:p>
            <a:pPr algn="l" rtl="0"/>
            <a:endParaRPr lang="ar-SA" dirty="0">
              <a:solidFill>
                <a:srgbClr val="FFFFC9"/>
              </a:solidFill>
            </a:endParaRPr>
          </a:p>
        </p:txBody>
      </p:sp>
      <p:sp>
        <p:nvSpPr>
          <p:cNvPr id="6" name="مستطيل 5"/>
          <p:cNvSpPr/>
          <p:nvPr/>
        </p:nvSpPr>
        <p:spPr>
          <a:xfrm>
            <a:off x="411085" y="1462053"/>
            <a:ext cx="4275377" cy="419717"/>
          </a:xfrm>
          <a:prstGeom prst="rect">
            <a:avLst/>
          </a:prstGeom>
        </p:spPr>
        <p:txBody>
          <a:bodyPr wrap="none" lIns="95619" tIns="47809" rIns="95619" bIns="47809">
            <a:spAutoFit/>
          </a:bodyPr>
          <a:lstStyle/>
          <a:p>
            <a:r>
              <a:rPr lang="en-US" sz="2100" b="1" dirty="0">
                <a:solidFill>
                  <a:srgbClr val="C00000"/>
                </a:solidFill>
              </a:rPr>
              <a:t>Challenges and Opportunities for OB</a:t>
            </a:r>
            <a:endParaRPr lang="ar-SA" sz="2100" b="1" dirty="0">
              <a:solidFill>
                <a:srgbClr val="C00000"/>
              </a:solidFill>
            </a:endParaRPr>
          </a:p>
        </p:txBody>
      </p:sp>
      <p:pic>
        <p:nvPicPr>
          <p:cNvPr id="276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34506" y="1964939"/>
            <a:ext cx="3701946" cy="323634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65420412"/>
      </p:ext>
    </p:extLst>
  </p:cSld>
  <p:clrMapOvr>
    <a:masterClrMapping/>
  </p:clrMapOvr>
  <mc:AlternateContent xmlns:mc="http://schemas.openxmlformats.org/markup-compatibility/2006" xmlns:p14="http://schemas.microsoft.com/office/powerpoint/2010/main">
    <mc:Choice Requires="p14">
      <p:transition spd="slow" p14:dur="2000" advTm="201176"/>
    </mc:Choice>
    <mc:Fallback xmlns="">
      <p:transition spd="slow" advTm="20117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 xmlns:a16="http://schemas.microsoft.com/office/drawing/2014/main" id="{EF9385F0-2536-01DB-C486-D6A29656E6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69" y="-39677"/>
            <a:ext cx="9464800" cy="6922043"/>
          </a:xfrm>
          <a:prstGeom prst="rect">
            <a:avLst/>
          </a:prstGeom>
        </p:spPr>
      </p:pic>
      <p:pic>
        <p:nvPicPr>
          <p:cNvPr id="6" name="Picture 32">
            <a:extLst>
              <a:ext uri="{FF2B5EF4-FFF2-40B4-BE49-F238E27FC236}">
                <a16:creationId xmlns="" xmlns:a16="http://schemas.microsoft.com/office/drawing/2014/main" id="{7B1083B8-7F24-C9AF-FA88-CAB8BE99D406}"/>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39677"/>
            <a:ext cx="2957829" cy="1452983"/>
          </a:xfrm>
          <a:prstGeom prst="rect">
            <a:avLst/>
          </a:prstGeom>
        </p:spPr>
      </p:pic>
      <p:sp>
        <p:nvSpPr>
          <p:cNvPr id="7" name="TextBox 8">
            <a:extLst>
              <a:ext uri="{FF2B5EF4-FFF2-40B4-BE49-F238E27FC236}">
                <a16:creationId xmlns="" xmlns:a16="http://schemas.microsoft.com/office/drawing/2014/main" id="{D2A61C26-2216-E13E-2DAA-FEF4A7305383}"/>
              </a:ext>
            </a:extLst>
          </p:cNvPr>
          <p:cNvSpPr txBox="1"/>
          <p:nvPr/>
        </p:nvSpPr>
        <p:spPr>
          <a:xfrm>
            <a:off x="3091221" y="6280067"/>
            <a:ext cx="2689988" cy="428158"/>
          </a:xfrm>
          <a:prstGeom prst="rect">
            <a:avLst/>
          </a:prstGeom>
          <a:noFill/>
        </p:spPr>
        <p:txBody>
          <a:bodyPr wrap="square" lIns="95619" tIns="47809" rIns="95619" bIns="47809" rtlCol="0">
            <a:spAutoFit/>
          </a:bodyPr>
          <a:lstStyle/>
          <a:p>
            <a:pPr algn="ctr"/>
            <a:r>
              <a:rPr lang="en-US" sz="2100" dirty="0">
                <a:solidFill>
                  <a:schemeClr val="bg1"/>
                </a:solidFill>
              </a:rPr>
              <a:t>www.midocean.ae</a:t>
            </a:r>
          </a:p>
        </p:txBody>
      </p:sp>
      <p:pic>
        <p:nvPicPr>
          <p:cNvPr id="286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4287" y="1298906"/>
            <a:ext cx="6811581" cy="424487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29711" y="4413394"/>
            <a:ext cx="1554818" cy="244460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97320237"/>
      </p:ext>
    </p:extLst>
  </p:cSld>
  <p:clrMapOvr>
    <a:masterClrMapping/>
  </p:clrMapOvr>
  <mc:AlternateContent xmlns:mc="http://schemas.openxmlformats.org/markup-compatibility/2006" xmlns:p14="http://schemas.microsoft.com/office/powerpoint/2010/main">
    <mc:Choice Requires="p14">
      <p:transition spd="slow" p14:dur="2000" advTm="20661"/>
    </mc:Choice>
    <mc:Fallback xmlns="">
      <p:transition spd="slow" advTm="20661"/>
    </mc:Fallback>
  </mc:AlternateContent>
  <p:timing>
    <p:tnLst>
      <p:par>
        <p:cTn id="1" dur="indefinite" restart="never" nodeType="tmRoot"/>
      </p:par>
    </p:tnLst>
  </p:timing>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1824</Words>
  <Application>Microsoft Office PowerPoint</Application>
  <PresentationFormat>عرض على الشاشة (3:4)‏</PresentationFormat>
  <Paragraphs>156</Paragraphs>
  <Slides>34</Slides>
  <Notes>2</Notes>
  <HiddenSlides>0</HiddenSlides>
  <MMClips>0</MMClips>
  <ScaleCrop>false</ScaleCrop>
  <HeadingPairs>
    <vt:vector size="4" baseType="variant">
      <vt:variant>
        <vt:lpstr>نسق</vt:lpstr>
      </vt:variant>
      <vt:variant>
        <vt:i4>1</vt:i4>
      </vt:variant>
      <vt:variant>
        <vt:lpstr>عناوين الشرائح</vt:lpstr>
      </vt:variant>
      <vt:variant>
        <vt:i4>34</vt:i4>
      </vt:variant>
    </vt:vector>
  </HeadingPairs>
  <TitlesOfParts>
    <vt:vector size="35" baseType="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د.أبوالمجد</cp:lastModifiedBy>
  <cp:revision>2</cp:revision>
  <dcterms:created xsi:type="dcterms:W3CDTF">2023-09-16T08:39:57Z</dcterms:created>
  <dcterms:modified xsi:type="dcterms:W3CDTF">2023-09-16T08:42:48Z</dcterms:modified>
</cp:coreProperties>
</file>