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313" r:id="rId7"/>
    <p:sldId id="276" r:id="rId8"/>
    <p:sldId id="549" r:id="rId9"/>
    <p:sldId id="550" r:id="rId10"/>
    <p:sldId id="551" r:id="rId11"/>
    <p:sldId id="552" r:id="rId12"/>
    <p:sldId id="570" r:id="rId13"/>
    <p:sldId id="571" r:id="rId14"/>
    <p:sldId id="572" r:id="rId15"/>
    <p:sldId id="573" r:id="rId16"/>
    <p:sldId id="495" r:id="rId17"/>
    <p:sldId id="554" r:id="rId18"/>
    <p:sldId id="553" r:id="rId19"/>
    <p:sldId id="556" r:id="rId20"/>
    <p:sldId id="557" r:id="rId21"/>
    <p:sldId id="558" r:id="rId22"/>
    <p:sldId id="559" r:id="rId23"/>
    <p:sldId id="560" r:id="rId24"/>
    <p:sldId id="561" r:id="rId25"/>
    <p:sldId id="562" r:id="rId26"/>
    <p:sldId id="563" r:id="rId27"/>
    <p:sldId id="564" r:id="rId28"/>
    <p:sldId id="565" r:id="rId29"/>
    <p:sldId id="566" r:id="rId30"/>
    <p:sldId id="567" r:id="rId31"/>
    <p:sldId id="568" r:id="rId32"/>
    <p:sldId id="555" r:id="rId33"/>
    <p:sldId id="496" r:id="rId34"/>
    <p:sldId id="497" r:id="rId35"/>
    <p:sldId id="569" r:id="rId36"/>
    <p:sldId id="498" r:id="rId37"/>
    <p:sldId id="499" r:id="rId38"/>
    <p:sldId id="574" r:id="rId39"/>
    <p:sldId id="575" r:id="rId40"/>
    <p:sldId id="500" r:id="rId41"/>
    <p:sldId id="501" r:id="rId42"/>
    <p:sldId id="576" r:id="rId43"/>
    <p:sldId id="502" r:id="rId44"/>
    <p:sldId id="503" r:id="rId45"/>
    <p:sldId id="504" r:id="rId46"/>
    <p:sldId id="577" r:id="rId47"/>
    <p:sldId id="506" r:id="rId48"/>
    <p:sldId id="507" r:id="rId49"/>
    <p:sldId id="508" r:id="rId50"/>
    <p:sldId id="509" r:id="rId51"/>
    <p:sldId id="510" r:id="rId52"/>
    <p:sldId id="578" r:id="rId53"/>
    <p:sldId id="511" r:id="rId54"/>
    <p:sldId id="512" r:id="rId55"/>
    <p:sldId id="513" r:id="rId56"/>
    <p:sldId id="514" r:id="rId57"/>
    <p:sldId id="516" r:id="rId58"/>
    <p:sldId id="518" r:id="rId59"/>
    <p:sldId id="256" r:id="rId60"/>
    <p:sldId id="579"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49"/>
            <p14:sldId id="550"/>
            <p14:sldId id="551"/>
            <p14:sldId id="552"/>
            <p14:sldId id="570"/>
            <p14:sldId id="571"/>
            <p14:sldId id="572"/>
            <p14:sldId id="573"/>
            <p14:sldId id="495"/>
            <p14:sldId id="554"/>
            <p14:sldId id="553"/>
            <p14:sldId id="556"/>
            <p14:sldId id="557"/>
            <p14:sldId id="558"/>
            <p14:sldId id="559"/>
            <p14:sldId id="560"/>
            <p14:sldId id="561"/>
            <p14:sldId id="562"/>
            <p14:sldId id="563"/>
            <p14:sldId id="564"/>
            <p14:sldId id="565"/>
            <p14:sldId id="566"/>
            <p14:sldId id="567"/>
            <p14:sldId id="568"/>
            <p14:sldId id="555"/>
            <p14:sldId id="496"/>
            <p14:sldId id="497"/>
            <p14:sldId id="569"/>
            <p14:sldId id="498"/>
            <p14:sldId id="499"/>
            <p14:sldId id="574"/>
            <p14:sldId id="575"/>
            <p14:sldId id="500"/>
            <p14:sldId id="501"/>
            <p14:sldId id="576"/>
            <p14:sldId id="502"/>
            <p14:sldId id="503"/>
            <p14:sldId id="504"/>
            <p14:sldId id="577"/>
            <p14:sldId id="506"/>
            <p14:sldId id="507"/>
            <p14:sldId id="508"/>
            <p14:sldId id="509"/>
            <p14:sldId id="510"/>
            <p14:sldId id="578"/>
            <p14:sldId id="511"/>
            <p14:sldId id="512"/>
            <p14:sldId id="513"/>
            <p14:sldId id="514"/>
            <p14:sldId id="516"/>
            <p14:sldId id="518"/>
            <p14:sldId id="256"/>
            <p14:sldId id="5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68"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emf"/></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السابعة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71883" y="2745639"/>
            <a:ext cx="5182697" cy="769441"/>
          </a:xfrm>
          <a:prstGeom prst="rect">
            <a:avLst/>
          </a:prstGeom>
          <a:noFill/>
        </p:spPr>
        <p:txBody>
          <a:bodyPr wrap="square" rtlCol="0">
            <a:spAutoFit/>
          </a:bodyPr>
          <a:lstStyle/>
          <a:p>
            <a:pPr algn="r" rtl="1"/>
            <a:r>
              <a:rPr lang="ar-EG" sz="4400" b="1" dirty="0">
                <a:solidFill>
                  <a:srgbClr val="00B0F0"/>
                </a:solidFill>
                <a:latin typeface="Alexandria" charset="0"/>
                <a:cs typeface="Alexandria" charset="0"/>
              </a:rPr>
              <a:t>البرنامج الإحصائي </a:t>
            </a:r>
            <a:r>
              <a:rPr lang="en-US" sz="4400" b="1" dirty="0">
                <a:solidFill>
                  <a:srgbClr val="00B0F0"/>
                </a:solidFill>
                <a:latin typeface="Alexandria" charset="0"/>
                <a:cs typeface="Alexandria" charset="0"/>
              </a:rPr>
              <a:t> SPSS</a:t>
            </a:r>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5632311"/>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السابعة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 مقدمة عن البرنامج الإحصائي </a:t>
            </a:r>
            <a:r>
              <a:rPr lang="en-US" sz="2400" dirty="0">
                <a:solidFill>
                  <a:srgbClr val="2D3956"/>
                </a:solidFill>
                <a:latin typeface="Alexandria" charset="0"/>
                <a:cs typeface="Alexandria" charset="0"/>
              </a:rPr>
              <a:t>SPSS</a:t>
            </a:r>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مكونات برنامج </a:t>
            </a:r>
            <a:r>
              <a:rPr lang="en-US" sz="2400" dirty="0">
                <a:solidFill>
                  <a:srgbClr val="2D3956"/>
                </a:solidFill>
                <a:latin typeface="Alexandria" charset="0"/>
                <a:cs typeface="Alexandria" charset="0"/>
              </a:rPr>
              <a:t>SPSS</a:t>
            </a:r>
            <a:endParaRPr lang="ar-EG" sz="2400" dirty="0">
              <a:solidFill>
                <a:srgbClr val="2D3956"/>
              </a:solidFill>
              <a:latin typeface="Alexandria" charset="0"/>
              <a:cs typeface="Alexandria" charset="0"/>
            </a:endParaRPr>
          </a:p>
          <a:p>
            <a:pPr marL="742950" lvl="1" indent="-285750" algn="r" rtl="1">
              <a:buFont typeface="Wingdings" panose="05000000000000000000" pitchFamily="2" charset="2"/>
              <a:buChar char="Ø"/>
            </a:pPr>
            <a:r>
              <a:rPr lang="ar-EG" sz="2400" dirty="0">
                <a:solidFill>
                  <a:srgbClr val="2D3956"/>
                </a:solidFill>
                <a:latin typeface="Alexandria" charset="0"/>
                <a:cs typeface="Alexandria" charset="0"/>
              </a:rPr>
              <a:t>الشاشات </a:t>
            </a:r>
          </a:p>
          <a:p>
            <a:pPr marL="742950" lvl="1" indent="-285750" algn="r" rtl="1">
              <a:buFont typeface="Wingdings" panose="05000000000000000000" pitchFamily="2" charset="2"/>
              <a:buChar char="Ø"/>
            </a:pPr>
            <a:r>
              <a:rPr lang="ar-EG" sz="2400" dirty="0">
                <a:solidFill>
                  <a:srgbClr val="2D3956"/>
                </a:solidFill>
                <a:latin typeface="Alexandria" charset="0"/>
                <a:cs typeface="Alexandria" charset="0"/>
              </a:rPr>
              <a:t>القوائم </a:t>
            </a:r>
          </a:p>
          <a:p>
            <a:pPr marL="742950" lvl="1" indent="-285750" algn="r" rtl="1">
              <a:buFont typeface="Wingdings" panose="05000000000000000000" pitchFamily="2" charset="2"/>
              <a:buChar char="Ø"/>
            </a:pPr>
            <a:r>
              <a:rPr lang="ar-EG" sz="2400" dirty="0">
                <a:solidFill>
                  <a:srgbClr val="2D3956"/>
                </a:solidFill>
                <a:latin typeface="Alexandria" charset="0"/>
                <a:cs typeface="Alexandria" charset="0"/>
              </a:rPr>
              <a:t>الملفات </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مراحل تحليل البيانات</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التعامل مع الأسئلة التي تركت دون إجابة في الاستبيان</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تعويض القيم المفقودة على </a:t>
            </a:r>
            <a:r>
              <a:rPr lang="en-US" sz="2400" dirty="0">
                <a:solidFill>
                  <a:srgbClr val="2D3956"/>
                </a:solidFill>
                <a:latin typeface="Alexandria" charset="0"/>
                <a:cs typeface="Alexandria" charset="0"/>
              </a:rPr>
              <a:t>SPSS</a:t>
            </a:r>
            <a:r>
              <a:rPr lang="ar-EG" sz="2400" dirty="0">
                <a:solidFill>
                  <a:srgbClr val="2D3956"/>
                </a:solidFill>
                <a:latin typeface="Alexandria" charset="0"/>
                <a:cs typeface="Alexandria" charset="0"/>
              </a:rPr>
              <a:t> </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القيم المتطرفة والشاذة بيانيا على </a:t>
            </a:r>
            <a:r>
              <a:rPr lang="en-US" sz="2400" dirty="0">
                <a:solidFill>
                  <a:srgbClr val="2D3956"/>
                </a:solidFill>
                <a:latin typeface="Alexandria" charset="0"/>
                <a:cs typeface="Alexandria" charset="0"/>
              </a:rPr>
              <a:t>SPSS</a:t>
            </a:r>
            <a:r>
              <a:rPr lang="ar-EG" sz="2400" dirty="0">
                <a:solidFill>
                  <a:srgbClr val="2D3956"/>
                </a:solidFill>
                <a:latin typeface="Alexandria" charset="0"/>
                <a:cs typeface="Alexandria" charset="0"/>
              </a:rPr>
              <a:t> </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ترتيب ملف البيانات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543666" y="993431"/>
            <a:ext cx="7034614"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مقدمة عن البرنامج الاحصائي </a:t>
            </a:r>
            <a:r>
              <a:rPr lang="en-US" sz="3200" b="1" dirty="0">
                <a:latin typeface="Alexandria" charset="0"/>
                <a:cs typeface="Alexandria" charset="0"/>
              </a:rPr>
              <a:t>SPSS</a:t>
            </a:r>
          </a:p>
          <a:p>
            <a:pPr algn="r" rtl="1"/>
            <a:endParaRPr lang="en-US" sz="3200" b="1" dirty="0">
              <a:latin typeface="Alexandria" charset="0"/>
              <a:cs typeface="Alexandria" charset="0"/>
            </a:endParaRPr>
          </a:p>
        </p:txBody>
      </p:sp>
      <p:sp>
        <p:nvSpPr>
          <p:cNvPr id="48" name="TextBox 47"/>
          <p:cNvSpPr txBox="1"/>
          <p:nvPr/>
        </p:nvSpPr>
        <p:spPr>
          <a:xfrm>
            <a:off x="546632" y="2055748"/>
            <a:ext cx="10541000" cy="489364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dirty="0">
                <a:solidFill>
                  <a:srgbClr val="2D3956"/>
                </a:solidFill>
                <a:latin typeface="Alexandria" charset="0"/>
                <a:cs typeface="Alexandria" charset="0"/>
              </a:rPr>
              <a:t>يعتبر  برنامج التحليل الاحصائي </a:t>
            </a:r>
            <a:r>
              <a:rPr lang="en-US" sz="3200" dirty="0">
                <a:solidFill>
                  <a:srgbClr val="2D3956"/>
                </a:solidFill>
                <a:latin typeface="Alexandria" charset="0"/>
                <a:cs typeface="Alexandria" charset="0"/>
              </a:rPr>
              <a:t>SPSS</a:t>
            </a:r>
            <a:r>
              <a:rPr lang="ar-EG" sz="3200" dirty="0">
                <a:solidFill>
                  <a:srgbClr val="2D3956"/>
                </a:solidFill>
                <a:latin typeface="Alexandria" charset="0"/>
                <a:cs typeface="Alexandria" charset="0"/>
              </a:rPr>
              <a:t> أحد البرامج الإحصائية التي لاقت شيوعا في استخدامها من قبل الباحثين للقيام بالتحليلات الإحصائية، ويستخدم في كثير من المجالات العلمية ( العلوم الإدارية والاجتماعية والهندسية والزراعية) .</a:t>
            </a:r>
          </a:p>
          <a:p>
            <a:pPr marL="285750" indent="-285750" algn="just" rtl="1">
              <a:buFont typeface="Wingdings" panose="05000000000000000000" pitchFamily="2" charset="2"/>
              <a:buChar char="ü"/>
            </a:pPr>
            <a:r>
              <a:rPr lang="ar-EG" sz="3200" dirty="0">
                <a:solidFill>
                  <a:srgbClr val="2D3956"/>
                </a:solidFill>
                <a:latin typeface="Alexandria" charset="0"/>
                <a:cs typeface="Alexandria" charset="0"/>
              </a:rPr>
              <a:t>كلمة </a:t>
            </a:r>
            <a:r>
              <a:rPr lang="en-US" sz="3200" dirty="0">
                <a:solidFill>
                  <a:srgbClr val="2D3956"/>
                </a:solidFill>
                <a:latin typeface="Alexandria" charset="0"/>
                <a:cs typeface="Alexandria" charset="0"/>
              </a:rPr>
              <a:t>SPSS</a:t>
            </a:r>
            <a:r>
              <a:rPr lang="ar-EG" sz="3200" dirty="0">
                <a:solidFill>
                  <a:srgbClr val="2D3956"/>
                </a:solidFill>
                <a:latin typeface="Alexandria" charset="0"/>
                <a:cs typeface="Alexandria" charset="0"/>
              </a:rPr>
              <a:t> هي اختصار للمسمى الكامل للبرنامج وهو </a:t>
            </a:r>
            <a:r>
              <a:rPr lang="en-US" sz="3200" dirty="0">
                <a:solidFill>
                  <a:srgbClr val="2D3956"/>
                </a:solidFill>
                <a:latin typeface="Alexandria" charset="0"/>
                <a:cs typeface="Alexandria" charset="0"/>
              </a:rPr>
              <a:t>Statistical Package for Social Sciences </a:t>
            </a:r>
            <a:r>
              <a:rPr lang="ar-EG" sz="3200" dirty="0">
                <a:solidFill>
                  <a:srgbClr val="2D3956"/>
                </a:solidFill>
                <a:latin typeface="Alexandria" charset="0"/>
                <a:cs typeface="Alexandria" charset="0"/>
              </a:rPr>
              <a:t> والتي تعني " البرنامج الإحصائي للعلوم الاجتماعية" </a:t>
            </a: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B43450-DA2C-F079-9E1D-1BBC67183EA5}"/>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3D6E068B-E4C2-D5E9-FA38-E5AECA1C65AF}"/>
              </a:ext>
            </a:extLst>
          </p:cNvPr>
          <p:cNvSpPr txBox="1"/>
          <p:nvPr/>
        </p:nvSpPr>
        <p:spPr>
          <a:xfrm>
            <a:off x="889000" y="2055748"/>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Ø"/>
            </a:pPr>
            <a:r>
              <a:rPr lang="ar-EG" sz="3200" dirty="0">
                <a:solidFill>
                  <a:srgbClr val="2D3956"/>
                </a:solidFill>
                <a:latin typeface="Alexandria" charset="0"/>
              </a:rPr>
              <a:t>يتم تشغيل البرنامج من خلال الضغط على أيقونة البرنامج مرتين متتاليتين في البداية، ومن ثم يبدأ البرنامج في التشغيل. </a:t>
            </a:r>
          </a:p>
          <a:p>
            <a:pPr marL="457200" indent="-457200" algn="just" rtl="1">
              <a:buFont typeface="Wingdings" panose="05000000000000000000" pitchFamily="2" charset="2"/>
              <a:buChar char="Ø"/>
            </a:pPr>
            <a:r>
              <a:rPr lang="ar-EG" sz="3200" dirty="0">
                <a:latin typeface="Alexandria"/>
              </a:rPr>
              <a:t>يتكون البرنامج من  شاشات وقوائم وملفات</a:t>
            </a:r>
          </a:p>
          <a:p>
            <a:pPr algn="ctr" rtl="1"/>
            <a:r>
              <a:rPr lang="ar-EG" sz="3200" b="1" u="sng" dirty="0">
                <a:solidFill>
                  <a:schemeClr val="accent1"/>
                </a:solidFill>
                <a:latin typeface="Alexandria"/>
              </a:rPr>
              <a:t>أولا: القوائم </a:t>
            </a:r>
          </a:p>
          <a:p>
            <a:pPr algn="just" rtl="1"/>
            <a:r>
              <a:rPr lang="ar-EG" sz="3200" dirty="0">
                <a:solidFill>
                  <a:srgbClr val="2D3956"/>
                </a:solidFill>
                <a:latin typeface="Alexandria" charset="0"/>
                <a:cs typeface="Alexandria" charset="0"/>
              </a:rPr>
              <a:t>يتضمن برنامج </a:t>
            </a:r>
            <a:r>
              <a:rPr lang="en-US" sz="3200" dirty="0">
                <a:solidFill>
                  <a:srgbClr val="2D3956"/>
                </a:solidFill>
                <a:latin typeface="Alexandria" charset="0"/>
                <a:cs typeface="Alexandria" charset="0"/>
              </a:rPr>
              <a:t>SPSS</a:t>
            </a:r>
            <a:r>
              <a:rPr lang="ar-EG" sz="3200" dirty="0">
                <a:solidFill>
                  <a:srgbClr val="2D3956"/>
                </a:solidFill>
                <a:latin typeface="Alexandria" charset="0"/>
                <a:cs typeface="Alexandria" charset="0"/>
              </a:rPr>
              <a:t>حوالي (10) قوائم من القوائم الرئيسية التي يتم استخدامها خلال عملية التحليل </a:t>
            </a:r>
            <a:r>
              <a:rPr lang="ar-EG" sz="3200">
                <a:solidFill>
                  <a:srgbClr val="2D3956"/>
                </a:solidFill>
                <a:latin typeface="Alexandria" charset="0"/>
                <a:cs typeface="Alexandria" charset="0"/>
              </a:rPr>
              <a:t>الإحصائي البيانات. </a:t>
            </a:r>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889000" y="2055748"/>
            <a:ext cx="10198632" cy="1938992"/>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2" name="صورة 1">
            <a:extLst>
              <a:ext uri="{FF2B5EF4-FFF2-40B4-BE49-F238E27FC236}">
                <a16:creationId xmlns:a16="http://schemas.microsoft.com/office/drawing/2014/main" id="{EAFF0512-912B-4DE2-D062-FBD15981A97B}"/>
              </a:ext>
            </a:extLst>
          </p:cNvPr>
          <p:cNvPicPr>
            <a:picLocks noChangeAspect="1"/>
          </p:cNvPicPr>
          <p:nvPr/>
        </p:nvPicPr>
        <p:blipFill>
          <a:blip r:embed="rId3"/>
          <a:stretch>
            <a:fillRect/>
          </a:stretch>
        </p:blipFill>
        <p:spPr>
          <a:xfrm>
            <a:off x="658761" y="1838632"/>
            <a:ext cx="10510684" cy="3885421"/>
          </a:xfrm>
          <a:prstGeom prst="rect">
            <a:avLst/>
          </a:prstGeom>
        </p:spPr>
      </p:pic>
      <p:sp>
        <p:nvSpPr>
          <p:cNvPr id="4" name="سهم: لليسار 3">
            <a:extLst>
              <a:ext uri="{FF2B5EF4-FFF2-40B4-BE49-F238E27FC236}">
                <a16:creationId xmlns:a16="http://schemas.microsoft.com/office/drawing/2014/main" id="{917047D0-5653-1235-A1E0-0EB0FBA364E6}"/>
              </a:ext>
            </a:extLst>
          </p:cNvPr>
          <p:cNvSpPr/>
          <p:nvPr/>
        </p:nvSpPr>
        <p:spPr>
          <a:xfrm>
            <a:off x="9035845" y="1961558"/>
            <a:ext cx="1907458" cy="362987"/>
          </a:xfrm>
          <a:prstGeom prst="lef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0F89653-3ADA-32C3-B7F5-7AB5554CAD49}"/>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489364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الملف </a:t>
            </a:r>
            <a:r>
              <a:rPr lang="en-US" sz="3200" b="1" u="sng" dirty="0">
                <a:solidFill>
                  <a:srgbClr val="2D3956"/>
                </a:solidFill>
                <a:latin typeface="Alexandria" charset="0"/>
                <a:cs typeface="Alexandria" charset="0"/>
              </a:rPr>
              <a:t>File </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تستخدم من أجل فتح وحفظ الملفات من أجل عرضها من خلال البرنامج، أو القيام بعملية الطباعة. </a:t>
            </a:r>
          </a:p>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التحرير </a:t>
            </a:r>
            <a:r>
              <a:rPr lang="en-US" sz="3200" b="1" u="sng" dirty="0">
                <a:solidFill>
                  <a:srgbClr val="2D3956"/>
                </a:solidFill>
                <a:latin typeface="Alexandria" charset="0"/>
                <a:cs typeface="Alexandria" charset="0"/>
              </a:rPr>
              <a:t>Edit </a:t>
            </a:r>
            <a:r>
              <a:rPr lang="ar-EG" sz="3200" b="1" u="sng" dirty="0">
                <a:solidFill>
                  <a:srgbClr val="2D3956"/>
                </a:solidFill>
                <a:latin typeface="Alexandria" charset="0"/>
                <a:cs typeface="Alexandria" charset="0"/>
              </a:rPr>
              <a:t>: </a:t>
            </a:r>
          </a:p>
          <a:p>
            <a:pPr algn="just" rtl="1"/>
            <a:r>
              <a:rPr lang="ar-EG" sz="3200" dirty="0">
                <a:solidFill>
                  <a:srgbClr val="2D3956"/>
                </a:solidFill>
                <a:latin typeface="Alexandria" charset="0"/>
                <a:cs typeface="Alexandria" charset="0"/>
              </a:rPr>
              <a:t>تساعد عملية الضغط على هذه القائمة الباحثين في القيام بعملية نسخ أو لصق أو عملية قص للبيانات من أجل الحصول على بعض القيم والأرقام.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4CF381-8838-379C-1375-6B2961C52AEE}"/>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87AFA788-1FA6-EAA6-9A0F-DE5EF8BE7097}"/>
              </a:ext>
            </a:extLst>
          </p:cNvPr>
          <p:cNvSpPr txBox="1"/>
          <p:nvPr/>
        </p:nvSpPr>
        <p:spPr>
          <a:xfrm>
            <a:off x="889000" y="2055748"/>
            <a:ext cx="10198632" cy="489364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العرض </a:t>
            </a:r>
            <a:r>
              <a:rPr lang="en-US" sz="3200" b="1" u="sng" dirty="0">
                <a:solidFill>
                  <a:srgbClr val="2D3956"/>
                </a:solidFill>
                <a:latin typeface="Alexandria" charset="0"/>
                <a:cs typeface="Alexandria" charset="0"/>
              </a:rPr>
              <a:t>View </a:t>
            </a:r>
            <a:r>
              <a:rPr lang="ar-EG" sz="3200" b="1" u="sng" dirty="0">
                <a:solidFill>
                  <a:srgbClr val="2D3956"/>
                </a:solidFill>
                <a:latin typeface="Alexandria" charset="0"/>
                <a:cs typeface="Alexandria" charset="0"/>
              </a:rPr>
              <a:t>: </a:t>
            </a:r>
          </a:p>
          <a:p>
            <a:pPr algn="just" rtl="1"/>
            <a:r>
              <a:rPr lang="ar-EG" sz="3200" dirty="0">
                <a:solidFill>
                  <a:srgbClr val="2D3956"/>
                </a:solidFill>
                <a:latin typeface="Alexandria" charset="0"/>
                <a:cs typeface="Alexandria" charset="0"/>
              </a:rPr>
              <a:t>يقوم الباحث من خلالها بالتحكم في شكل القيم وشرحها حيث تساعد الباحثين في وضع شريط الأدوات أو إخفائه.</a:t>
            </a:r>
          </a:p>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البيانات </a:t>
            </a:r>
            <a:r>
              <a:rPr lang="en-US" sz="3200" b="1" u="sng" dirty="0">
                <a:solidFill>
                  <a:srgbClr val="2D3956"/>
                </a:solidFill>
                <a:latin typeface="Alexandria" charset="0"/>
                <a:cs typeface="Alexandria" charset="0"/>
              </a:rPr>
              <a:t>Data </a:t>
            </a:r>
            <a:r>
              <a:rPr lang="ar-EG" sz="3200" b="1" u="sng" dirty="0">
                <a:solidFill>
                  <a:srgbClr val="2D3956"/>
                </a:solidFill>
                <a:latin typeface="Alexandria" charset="0"/>
                <a:cs typeface="Alexandria" charset="0"/>
              </a:rPr>
              <a:t>: </a:t>
            </a:r>
          </a:p>
          <a:p>
            <a:pPr algn="just" rtl="1"/>
            <a:r>
              <a:rPr lang="ar-EG" sz="3200" dirty="0">
                <a:solidFill>
                  <a:srgbClr val="2D3956"/>
                </a:solidFill>
                <a:latin typeface="Alexandria" charset="0"/>
                <a:cs typeface="Alexandria" charset="0"/>
              </a:rPr>
              <a:t>من خلالها يستطيع الباحث القيام بعدد من الإجراءات كإدخال المتغيرات أو إدخال حالة أو القيام بفرز الحالات وغيرها من الإجراءات.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0F8B37A-8EFF-BB42-370C-8FD1549862B8}"/>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2055748"/>
            <a:ext cx="10198632" cy="489364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التشكيل</a:t>
            </a:r>
            <a:r>
              <a:rPr lang="en-US" sz="3200" b="1" u="sng" dirty="0">
                <a:solidFill>
                  <a:srgbClr val="2D3956"/>
                </a:solidFill>
                <a:latin typeface="Alexandria" charset="0"/>
                <a:cs typeface="Alexandria" charset="0"/>
              </a:rPr>
              <a:t>Transform </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تساعد هذه الأيقونة الباحثين في القيام ببعض العمليات الحسابية وحساب متغيرات جديدة قائمة على المقيم الموجودة وذلك من خلال تمكينه من إجراء بعض العمليات الحسابية على البيانات الموجودة أو إجراء بعض العمليات الحسابية على بعض المتغيرات المحددة، أو إعادة الترميز، وتصنيف المتغيرات.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F57837-826D-ABAD-A8FC-559307804F07}"/>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489364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الاجراءات الاحصائية </a:t>
            </a:r>
            <a:r>
              <a:rPr lang="en-US" sz="3200" b="1" u="sng" dirty="0">
                <a:solidFill>
                  <a:srgbClr val="2D3956"/>
                </a:solidFill>
                <a:latin typeface="Alexandria" charset="0"/>
                <a:cs typeface="Alexandria" charset="0"/>
              </a:rPr>
              <a:t>Analyze</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وتعتبر هذه القائمة من أهم القوائم التي يعتمد عليها الباحث بشكل كبير خلال عملية التحليل الإحصائي للبيانات؛ حيث إنها تتكون من عدد كبير من العمليات والاختبارات الإحصائية المختلفة كالاختبارات </a:t>
            </a:r>
            <a:r>
              <a:rPr lang="ar-EG" sz="3200" dirty="0" err="1">
                <a:solidFill>
                  <a:srgbClr val="2D3956"/>
                </a:solidFill>
                <a:latin typeface="Alexandria" charset="0"/>
                <a:cs typeface="Alexandria" charset="0"/>
              </a:rPr>
              <a:t>اللامعلمية</a:t>
            </a:r>
            <a:r>
              <a:rPr lang="ar-EG" sz="3200" dirty="0">
                <a:solidFill>
                  <a:srgbClr val="2D3956"/>
                </a:solidFill>
                <a:latin typeface="Alexandria" charset="0"/>
                <a:cs typeface="Alexandria" charset="0"/>
              </a:rPr>
              <a:t> والتكرارات والنسب المئوية، معاملات الارتباط، حساب الفروق بين المجموعات، تحليل التباين وغيرها من الأساليب الإحصائية المختلفة.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0D03D-DAB1-3025-4C9A-8075CD399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BBC869-009F-9291-65D3-F2C595C447B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79682C-49E3-AAA1-D1CF-5B3002607C89}"/>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144DC0AC-0CD0-8FDC-E9A4-AABEE9471308}"/>
              </a:ext>
            </a:extLst>
          </p:cNvPr>
          <p:cNvSpPr txBox="1"/>
          <p:nvPr/>
        </p:nvSpPr>
        <p:spPr>
          <a:xfrm>
            <a:off x="889000" y="2055748"/>
            <a:ext cx="10198632" cy="538609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الرسومات</a:t>
            </a:r>
            <a:r>
              <a:rPr lang="en-US" sz="3200" b="1" u="sng" dirty="0">
                <a:solidFill>
                  <a:srgbClr val="2D3956"/>
                </a:solidFill>
                <a:latin typeface="Alexandria" charset="0"/>
                <a:cs typeface="Alexandria" charset="0"/>
              </a:rPr>
              <a:t>Graphs </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وتساعد هذه القائمة الباحثين في القيام ببعض الرسوم البيانية سواء طولية أو دائرية أو غيرها كالأعمدة البيانية والمضلع التكراري. </a:t>
            </a:r>
          </a:p>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الأدوات </a:t>
            </a:r>
            <a:r>
              <a:rPr lang="en-US" sz="3200" b="1" u="sng" dirty="0">
                <a:solidFill>
                  <a:srgbClr val="2D3956"/>
                </a:solidFill>
                <a:latin typeface="Alexandria" charset="0"/>
                <a:cs typeface="Alexandria" charset="0"/>
              </a:rPr>
              <a:t>Utilities </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تسهم هيه الأيقونة في حصول الباحثين على بعض المعلومات الخاصة بمتغيرات البحث وكذلك يمكن من خلالها القيام بالتحكم في ظهور بعض المتغيرات.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883321C-25CC-1E2D-A335-12221FEF9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AFBBA21-0747-83A4-CF0E-E1AADA56EC1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31142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كيفية تشغيل برنامج </a:t>
            </a:r>
            <a:r>
              <a:rPr lang="en-US" sz="2800" b="1" dirty="0">
                <a:latin typeface="Alexandria" charset="0"/>
                <a:cs typeface="Alexandria" charset="0"/>
              </a:rPr>
              <a:t>SPSS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889000" y="2055748"/>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الشباك </a:t>
            </a:r>
            <a:r>
              <a:rPr lang="en-US" sz="3200" b="1" u="sng" dirty="0">
                <a:solidFill>
                  <a:srgbClr val="2D3956"/>
                </a:solidFill>
                <a:latin typeface="Alexandria" charset="0"/>
                <a:cs typeface="Alexandria" charset="0"/>
              </a:rPr>
              <a:t>Window</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مسؤولة عن التحكم في شكل شاشة العرض من تقسيم الشاشة وتصغيرها والتحول بين نوافذ البرنامج الإحصائي. </a:t>
            </a:r>
          </a:p>
          <a:p>
            <a:pPr algn="just" rtl="1"/>
            <a:endParaRPr lang="ar-EG" sz="3200" dirty="0">
              <a:solidFill>
                <a:srgbClr val="2D3956"/>
              </a:solidFill>
              <a:latin typeface="Alexandria" charset="0"/>
              <a:cs typeface="Alexandria" charset="0"/>
            </a:endParaRPr>
          </a:p>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قائمة المساعدة </a:t>
            </a:r>
            <a:r>
              <a:rPr lang="en-US" sz="3200" b="1" u="sng" dirty="0">
                <a:solidFill>
                  <a:srgbClr val="2D3956"/>
                </a:solidFill>
                <a:latin typeface="Alexandria" charset="0"/>
                <a:cs typeface="Alexandria" charset="0"/>
              </a:rPr>
              <a:t>Help</a:t>
            </a:r>
            <a:r>
              <a:rPr lang="ar-EG" sz="3200" b="1" u="sng" dirty="0">
                <a:solidFill>
                  <a:srgbClr val="2D3956"/>
                </a:solidFill>
                <a:latin typeface="Alexandria" charset="0"/>
                <a:cs typeface="Alexandria" charset="0"/>
              </a:rPr>
              <a:t> : </a:t>
            </a:r>
          </a:p>
          <a:p>
            <a:pPr algn="just" rtl="1"/>
            <a:r>
              <a:rPr lang="ar-EG" sz="3200" dirty="0">
                <a:solidFill>
                  <a:srgbClr val="2D3956"/>
                </a:solidFill>
                <a:latin typeface="Alexandria" charset="0"/>
                <a:cs typeface="Alexandria" charset="0"/>
              </a:rPr>
              <a:t>مسؤولة عن توفير المعلومات الإضافية التي قد تحتاج إليها، وتقديم الاستفسارات عند حدوث أي مشكلات.</a:t>
            </a:r>
            <a:endParaRPr lang="en-US"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A9CB8-E34D-BF7F-8887-43406AADCD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68978-AE39-278A-83A0-348D4A4A9EA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648131-114E-24D4-9662-1AFACE0B5B71}"/>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F5A442B-C768-F554-6EE8-BC7D53B24CBC}"/>
              </a:ext>
            </a:extLst>
          </p:cNvPr>
          <p:cNvSpPr txBox="1"/>
          <p:nvPr/>
        </p:nvSpPr>
        <p:spPr>
          <a:xfrm>
            <a:off x="626140" y="1967061"/>
            <a:ext cx="10541000" cy="4524315"/>
          </a:xfrm>
          <a:prstGeom prst="rect">
            <a:avLst/>
          </a:prstGeom>
          <a:noFill/>
        </p:spPr>
        <p:txBody>
          <a:bodyPr wrap="square" rtlCol="0">
            <a:spAutoFit/>
          </a:bodyPr>
          <a:lstStyle/>
          <a:p>
            <a:pPr algn="ctr" rtl="1"/>
            <a:r>
              <a:rPr lang="ar-EG" sz="3200" b="1" dirty="0">
                <a:solidFill>
                  <a:schemeClr val="accent1"/>
                </a:solidFill>
                <a:latin typeface="Alexandria"/>
                <a:cs typeface="Arial" panose="020B0604020202020204" pitchFamily="34" charset="0"/>
              </a:rPr>
              <a:t> </a:t>
            </a:r>
            <a:r>
              <a:rPr lang="ar-EG" sz="3200" b="1" u="sng" dirty="0">
                <a:solidFill>
                  <a:schemeClr val="accent1"/>
                </a:solidFill>
                <a:latin typeface="Alexandria"/>
                <a:cs typeface="Arial" panose="020B0604020202020204" pitchFamily="34" charset="0"/>
              </a:rPr>
              <a:t>ثانيا: الشاشات </a:t>
            </a:r>
          </a:p>
          <a:p>
            <a:pPr algn="just" rtl="1"/>
            <a:r>
              <a:rPr lang="ar-EG" sz="3200" dirty="0">
                <a:latin typeface="Alexandria"/>
                <a:cs typeface="Arial" panose="020B0604020202020204" pitchFamily="34" charset="0"/>
              </a:rPr>
              <a:t>عند تشغيل البرنامج تظهر شاشة تشبه شيت الاكسيل حيث تتكون من أعمدة وصفوف، ونكون هنا أمام شاشات أساسية للبرنامج: </a:t>
            </a:r>
          </a:p>
          <a:p>
            <a:pPr algn="just" rtl="1"/>
            <a:r>
              <a:rPr lang="ar-EG" sz="3200" b="1" dirty="0">
                <a:solidFill>
                  <a:schemeClr val="accent1"/>
                </a:solidFill>
                <a:latin typeface="Alexandria"/>
                <a:cs typeface="Arial" panose="020B0604020202020204" pitchFamily="34" charset="0"/>
              </a:rPr>
              <a:t>1- شاشة عرض المتغيرات </a:t>
            </a:r>
            <a:r>
              <a:rPr lang="en-US" sz="3200" b="1" dirty="0">
                <a:solidFill>
                  <a:schemeClr val="accent1"/>
                </a:solidFill>
                <a:latin typeface="Alexandria"/>
                <a:cs typeface="Arial" panose="020B0604020202020204" pitchFamily="34" charset="0"/>
              </a:rPr>
              <a:t>Variable View </a:t>
            </a:r>
          </a:p>
          <a:p>
            <a:pPr algn="just" rtl="1"/>
            <a:r>
              <a:rPr lang="ar-EG" sz="3200" dirty="0">
                <a:latin typeface="Alexandria"/>
                <a:cs typeface="Arial" panose="020B0604020202020204" pitchFamily="34" charset="0"/>
              </a:rPr>
              <a:t>وتختص هذه الواجهة خصائص المتغيرات أي الأرقام الخاصة بعينة البحث على كل متغير من متغيرات البحث والتي يقوم الباحث بكتابتها لكي تسهل عليه عملية التحليل الإحصائي.</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6FED2D1-D99A-6979-A701-0FB4B0A78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499E147-4CD2-F4D5-F9A2-987EBD46F11A}"/>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68422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03211B-C81D-1369-272D-A871BA704D91}"/>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DD392FCD-8131-46D4-25D9-7D6686C915D2}"/>
              </a:ext>
            </a:extLst>
          </p:cNvPr>
          <p:cNvSpPr txBox="1"/>
          <p:nvPr/>
        </p:nvSpPr>
        <p:spPr>
          <a:xfrm>
            <a:off x="626140" y="1967061"/>
            <a:ext cx="10541000" cy="1323439"/>
          </a:xfrm>
          <a:prstGeom prst="rect">
            <a:avLst/>
          </a:prstGeom>
          <a:noFill/>
        </p:spPr>
        <p:txBody>
          <a:bodyPr wrap="square" rtlCol="0">
            <a:spAutoFit/>
          </a:bodyPr>
          <a:lstStyle/>
          <a:p>
            <a:pPr algn="r" rtl="1"/>
            <a:r>
              <a:rPr lang="ar-EG" sz="3200" dirty="0">
                <a:latin typeface="Alexandria"/>
                <a:cs typeface="Arial" panose="020B0604020202020204" pitchFamily="34"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13EDEF86-7E06-5F49-BF88-9405C0CC39A5}"/>
              </a:ext>
            </a:extLst>
          </p:cNvPr>
          <p:cNvPicPr>
            <a:picLocks noChangeAspect="1"/>
          </p:cNvPicPr>
          <p:nvPr/>
        </p:nvPicPr>
        <p:blipFill>
          <a:blip r:embed="rId3"/>
          <a:srcRect b="16982"/>
          <a:stretch>
            <a:fillRect/>
          </a:stretch>
        </p:blipFill>
        <p:spPr>
          <a:xfrm>
            <a:off x="786065" y="1789470"/>
            <a:ext cx="10443410" cy="4159045"/>
          </a:xfrm>
          <a:prstGeom prst="rect">
            <a:avLst/>
          </a:prstGeom>
        </p:spPr>
      </p:pic>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C52AB-C870-1945-E30E-0513DC0D53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5F18C-D862-557E-4122-2CAB485490E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5F7BB-5E4A-D9CA-34F8-A34489676E44}"/>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77D4C593-FC00-A844-BD1C-B16DE009D69B}"/>
              </a:ext>
            </a:extLst>
          </p:cNvPr>
          <p:cNvSpPr txBox="1"/>
          <p:nvPr/>
        </p:nvSpPr>
        <p:spPr>
          <a:xfrm>
            <a:off x="626140" y="1967061"/>
            <a:ext cx="10541000" cy="4524315"/>
          </a:xfrm>
          <a:prstGeom prst="rect">
            <a:avLst/>
          </a:prstGeom>
          <a:noFill/>
        </p:spPr>
        <p:txBody>
          <a:bodyPr wrap="square" rtlCol="0">
            <a:spAutoFit/>
          </a:bodyPr>
          <a:lstStyle/>
          <a:p>
            <a:pPr algn="r" rtl="1"/>
            <a:r>
              <a:rPr lang="ar-EG" sz="3200" dirty="0">
                <a:latin typeface="Alexandria"/>
                <a:cs typeface="Arial" panose="020B0604020202020204" pitchFamily="34" charset="0"/>
              </a:rPr>
              <a:t> </a:t>
            </a:r>
            <a:r>
              <a:rPr lang="ar-EG" sz="2400" b="1" dirty="0">
                <a:solidFill>
                  <a:schemeClr val="accent1"/>
                </a:solidFill>
                <a:latin typeface="Alexandria" charset="0"/>
                <a:cs typeface="Alexandria" charset="0"/>
              </a:rPr>
              <a:t>اسم المتغير </a:t>
            </a:r>
            <a:r>
              <a:rPr lang="en-US" sz="2400" b="1" dirty="0">
                <a:solidFill>
                  <a:schemeClr val="accent1"/>
                </a:solidFill>
                <a:latin typeface="Alexandria" charset="0"/>
                <a:cs typeface="Alexandria" charset="0"/>
              </a:rPr>
              <a:t>Name</a:t>
            </a:r>
          </a:p>
          <a:p>
            <a:pPr algn="r" rtl="1"/>
            <a:r>
              <a:rPr lang="ar-EG" sz="2400" dirty="0">
                <a:solidFill>
                  <a:srgbClr val="2D3956"/>
                </a:solidFill>
                <a:latin typeface="Alexandria" charset="0"/>
                <a:cs typeface="Alexandria" charset="0"/>
              </a:rPr>
              <a:t>يتم استخدام عمود </a:t>
            </a:r>
            <a:r>
              <a:rPr lang="en-US" sz="2400" dirty="0">
                <a:solidFill>
                  <a:srgbClr val="2D3956"/>
                </a:solidFill>
                <a:latin typeface="Alexandria" charset="0"/>
                <a:cs typeface="Alexandria" charset="0"/>
              </a:rPr>
              <a:t>Name </a:t>
            </a:r>
            <a:r>
              <a:rPr lang="ar-EG" sz="2400" dirty="0">
                <a:solidFill>
                  <a:srgbClr val="2D3956"/>
                </a:solidFill>
                <a:latin typeface="Alexandria" charset="0"/>
                <a:cs typeface="Alexandria" charset="0"/>
              </a:rPr>
              <a:t> لإعطاء أسماء المتغيرات بحيث تمثل كل خلية من هذا العمود اسم متغير، لكن يشترط البرنامج بعض الشروط في تسمية المتغيرات منها:</a:t>
            </a:r>
          </a:p>
          <a:p>
            <a:pPr marL="285750" indent="-285750" algn="r" rtl="1">
              <a:buFontTx/>
              <a:buChar char="-"/>
            </a:pPr>
            <a:r>
              <a:rPr lang="ar-EG" sz="2400" dirty="0">
                <a:solidFill>
                  <a:srgbClr val="2D3956"/>
                </a:solidFill>
                <a:latin typeface="Alexandria" charset="0"/>
                <a:cs typeface="Alexandria" charset="0"/>
              </a:rPr>
              <a:t>ألا يزيد طول الاسم عن 8 رموز </a:t>
            </a:r>
          </a:p>
          <a:p>
            <a:pPr algn="r" rtl="1"/>
            <a:r>
              <a:rPr lang="en-US" sz="2400" dirty="0">
                <a:solidFill>
                  <a:srgbClr val="2D3956"/>
                </a:solidFill>
                <a:latin typeface="Alexandria" charset="0"/>
                <a:cs typeface="Alexandria" charset="0"/>
              </a:rPr>
              <a:t>-</a:t>
            </a:r>
            <a:r>
              <a:rPr lang="ar-EG" sz="2400" dirty="0">
                <a:solidFill>
                  <a:srgbClr val="2D3956"/>
                </a:solidFill>
                <a:latin typeface="Alexandria" charset="0"/>
                <a:cs typeface="Alexandria" charset="0"/>
              </a:rPr>
              <a:t>كما يجب أن يبدأ اسم المتغير بحرف والباقي يمكن أن يكون حروفا أو أرقام أو رموز.</a:t>
            </a:r>
          </a:p>
          <a:p>
            <a:pPr algn="r" rtl="1"/>
            <a:r>
              <a:rPr lang="ar-EG" sz="2400" dirty="0">
                <a:solidFill>
                  <a:srgbClr val="2D3956"/>
                </a:solidFill>
                <a:latin typeface="Alexandria" charset="0"/>
                <a:cs typeface="Alexandria" charset="0"/>
              </a:rPr>
              <a:t>- لا يمكن أن يكون في نهاية اسم المتغير فترة </a:t>
            </a:r>
            <a:r>
              <a:rPr lang="en-US" sz="2400" dirty="0">
                <a:solidFill>
                  <a:srgbClr val="2D3956"/>
                </a:solidFill>
                <a:latin typeface="Alexandria" charset="0"/>
                <a:cs typeface="Alexandria" charset="0"/>
              </a:rPr>
              <a:t>Space</a:t>
            </a:r>
          </a:p>
          <a:p>
            <a:pPr algn="r" rtl="1"/>
            <a:r>
              <a:rPr lang="en-US" sz="2400" dirty="0">
                <a:solidFill>
                  <a:srgbClr val="2D3956"/>
                </a:solidFill>
                <a:latin typeface="Alexandria" charset="0"/>
                <a:cs typeface="Alexandria" charset="0"/>
              </a:rPr>
              <a:t>- </a:t>
            </a:r>
            <a:r>
              <a:rPr lang="ar-EG" sz="2400" dirty="0">
                <a:solidFill>
                  <a:srgbClr val="2D3956"/>
                </a:solidFill>
                <a:latin typeface="Alexandria" charset="0"/>
                <a:cs typeface="Alexandria" charset="0"/>
              </a:rPr>
              <a:t>لا يمكن لاسم المتغير ان يتضمن فراغات أو بعض الرموز الخاصة مثل: ؟، ! .* ،' ،</a:t>
            </a:r>
          </a:p>
          <a:p>
            <a:pPr algn="r" rtl="1"/>
            <a:r>
              <a:rPr lang="ar-EG" sz="2400" dirty="0">
                <a:solidFill>
                  <a:srgbClr val="2D3956"/>
                </a:solidFill>
                <a:latin typeface="Alexandria" charset="0"/>
                <a:cs typeface="Alexandria" charset="0"/>
              </a:rPr>
              <a:t>ونشير هنا إلى أنه يمكن للباحث إعطاء أي اسم للمتغير حسب ما يراه مناسبا، لكن من الأفضل أن يكون مختصرا لربح الوقت، ومن ثم إعطاء عنوان للمتغير.</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B96BAB7-9178-08F9-C221-DEDE0DD43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5854BAD-E54B-BAAE-85D8-FF5AE225D1C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526397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4524315"/>
          </a:xfrm>
          <a:prstGeom prst="rect">
            <a:avLst/>
          </a:prstGeom>
          <a:noFill/>
        </p:spPr>
        <p:txBody>
          <a:bodyPr wrap="square" rtlCol="0">
            <a:spAutoFit/>
          </a:bodyPr>
          <a:lstStyle/>
          <a:p>
            <a:pPr algn="just" rtl="1"/>
            <a:r>
              <a:rPr lang="ar-EG" sz="3200" dirty="0">
                <a:latin typeface="Alexandria"/>
                <a:cs typeface="Arial" panose="020B0604020202020204" pitchFamily="34" charset="0"/>
              </a:rPr>
              <a:t> </a:t>
            </a:r>
            <a:r>
              <a:rPr lang="ar-EG" sz="3200" b="1" dirty="0">
                <a:solidFill>
                  <a:schemeClr val="accent1"/>
                </a:solidFill>
                <a:latin typeface="Alexandria" charset="0"/>
                <a:cs typeface="Alexandria" charset="0"/>
              </a:rPr>
              <a:t>نوع المتغير </a:t>
            </a:r>
            <a:r>
              <a:rPr lang="en-US" sz="3200" b="1" dirty="0">
                <a:solidFill>
                  <a:schemeClr val="accent1"/>
                </a:solidFill>
                <a:latin typeface="Alexandria" charset="0"/>
                <a:cs typeface="Alexandria" charset="0"/>
              </a:rPr>
              <a:t>Type</a:t>
            </a:r>
            <a:endParaRPr lang="ar-EG" sz="3200" b="1" dirty="0">
              <a:solidFill>
                <a:schemeClr val="accent1"/>
              </a:solidFill>
              <a:latin typeface="Alexandria" charset="0"/>
              <a:cs typeface="Alexandria" charset="0"/>
            </a:endParaRPr>
          </a:p>
          <a:p>
            <a:pPr algn="just" rtl="1"/>
            <a:r>
              <a:rPr lang="ar-EG" sz="3200" dirty="0">
                <a:solidFill>
                  <a:srgbClr val="2D3956"/>
                </a:solidFill>
                <a:latin typeface="Alexandria" charset="0"/>
                <a:cs typeface="Alexandria" charset="0"/>
              </a:rPr>
              <a:t>وهو العمود الثاني في شاشة </a:t>
            </a:r>
            <a:r>
              <a:rPr lang="en-US" sz="3200" dirty="0">
                <a:solidFill>
                  <a:srgbClr val="2D3956"/>
                </a:solidFill>
                <a:latin typeface="Alexandria" charset="0"/>
                <a:cs typeface="Alexandria" charset="0"/>
              </a:rPr>
              <a:t>variable view ، </a:t>
            </a:r>
            <a:r>
              <a:rPr lang="ar-EG" sz="3200" dirty="0">
                <a:solidFill>
                  <a:srgbClr val="2D3956"/>
                </a:solidFill>
                <a:latin typeface="Alexandria" charset="0"/>
                <a:cs typeface="Alexandria" charset="0"/>
              </a:rPr>
              <a:t>وهو مخصص لتحديد نوع المتغير حسب ما هو محدد في البرنامج بالنقر على المربع الصغير في يمين الخانة فيظهر صندوق حوار </a:t>
            </a:r>
            <a:r>
              <a:rPr lang="en-US" sz="3200" dirty="0">
                <a:solidFill>
                  <a:srgbClr val="2D3956"/>
                </a:solidFill>
                <a:latin typeface="Alexandria" charset="0"/>
                <a:cs typeface="Alexandria" charset="0"/>
              </a:rPr>
              <a:t>variable type</a:t>
            </a:r>
            <a:r>
              <a:rPr lang="ar-EG" sz="3200" dirty="0">
                <a:solidFill>
                  <a:srgbClr val="2D3956"/>
                </a:solidFill>
                <a:latin typeface="Alexandria" charset="0"/>
                <a:cs typeface="Alexandria" charset="0"/>
              </a:rPr>
              <a:t> لتعريف متغير معين يجب اختيار نوع المتغير، بالتأشير على الخيار المناسب من الخيارات المتاحة في صندوق حوار </a:t>
            </a:r>
            <a:r>
              <a:rPr lang="en-US" sz="3200" dirty="0">
                <a:solidFill>
                  <a:srgbClr val="2D3956"/>
                </a:solidFill>
                <a:latin typeface="Alexandria" charset="0"/>
                <a:cs typeface="Alexandria" charset="0"/>
              </a:rPr>
              <a:t>Variable Type ، </a:t>
            </a:r>
            <a:r>
              <a:rPr lang="ar-EG" sz="3200" dirty="0">
                <a:solidFill>
                  <a:srgbClr val="2D3956"/>
                </a:solidFill>
                <a:latin typeface="Alexandria" charset="0"/>
                <a:cs typeface="Alexandria" charset="0"/>
              </a:rPr>
              <a:t>ثم النقر على </a:t>
            </a:r>
            <a:r>
              <a:rPr lang="en-US" sz="3200" dirty="0">
                <a:solidFill>
                  <a:srgbClr val="2D3956"/>
                </a:solidFill>
                <a:latin typeface="Alexandria" charset="0"/>
                <a:cs typeface="Alexandria" charset="0"/>
              </a:rPr>
              <a:t>Ok</a:t>
            </a:r>
            <a:endParaRPr lang="ar-EG" sz="3200" dirty="0">
              <a:solidFill>
                <a:srgbClr val="2D3956"/>
              </a:solidFill>
              <a:latin typeface="Alexandria" charset="0"/>
              <a:cs typeface="Alexandria" charset="0"/>
            </a:endParaRPr>
          </a:p>
          <a:p>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5B631-E0C5-796E-0FFC-FD3D47C1D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50873-6492-A69D-C675-69F8760BFE9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EE5591-4109-B964-CE98-892A170B1430}"/>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1F6DB986-F4C4-E895-6CB6-57CFA7074B8A}"/>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0723C3F-7074-FFD5-81E8-09672CF4B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F427D0C-86B3-8212-E958-749593CCD7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3792B677-6BA4-4D17-1334-C47A1DAE66BD}"/>
              </a:ext>
            </a:extLst>
          </p:cNvPr>
          <p:cNvPicPr>
            <a:picLocks noChangeAspect="1"/>
          </p:cNvPicPr>
          <p:nvPr/>
        </p:nvPicPr>
        <p:blipFill>
          <a:blip r:embed="rId3"/>
          <a:stretch>
            <a:fillRect/>
          </a:stretch>
        </p:blipFill>
        <p:spPr>
          <a:xfrm>
            <a:off x="962525" y="1967061"/>
            <a:ext cx="9695482" cy="3774171"/>
          </a:xfrm>
          <a:prstGeom prst="rect">
            <a:avLst/>
          </a:prstGeom>
        </p:spPr>
      </p:pic>
    </p:spTree>
    <p:extLst>
      <p:ext uri="{BB962C8B-B14F-4D97-AF65-F5344CB8AC3E}">
        <p14:creationId xmlns:p14="http://schemas.microsoft.com/office/powerpoint/2010/main" val="1003442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B38D1E-6868-4E86-B1BC-DC0AAB4B69F6}"/>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967061"/>
            <a:ext cx="10541000" cy="5016758"/>
          </a:xfrm>
          <a:prstGeom prst="rect">
            <a:avLst/>
          </a:prstGeom>
          <a:noFill/>
        </p:spPr>
        <p:txBody>
          <a:bodyPr wrap="square" rtlCol="0">
            <a:spAutoFit/>
          </a:bodyPr>
          <a:lstStyle/>
          <a:p>
            <a:pPr algn="just" rtl="1"/>
            <a:r>
              <a:rPr lang="ar-EG" sz="3200" b="1" dirty="0">
                <a:solidFill>
                  <a:schemeClr val="accent1"/>
                </a:solidFill>
                <a:latin typeface="Alexandria" charset="0"/>
                <a:cs typeface="Alexandria" charset="0"/>
              </a:rPr>
              <a:t>عرض المتغير </a:t>
            </a:r>
            <a:r>
              <a:rPr lang="en-US" sz="3200" b="1" dirty="0">
                <a:solidFill>
                  <a:schemeClr val="accent1"/>
                </a:solidFill>
                <a:latin typeface="Alexandria" charset="0"/>
                <a:cs typeface="Alexandria" charset="0"/>
              </a:rPr>
              <a:t>Width :</a:t>
            </a:r>
          </a:p>
          <a:p>
            <a:pPr algn="just" rtl="1"/>
            <a:r>
              <a:rPr lang="ar-EG" sz="3200" dirty="0">
                <a:solidFill>
                  <a:srgbClr val="2D3956"/>
                </a:solidFill>
                <a:latin typeface="Alexandria" charset="0"/>
                <a:cs typeface="Alexandria" charset="0"/>
              </a:rPr>
              <a:t>يمثل عدد الرموز المخصصة لكتابة بيانات المتغير المعني، وهو يشمل عدد الارقام الصحيحة زائد عدد الارقام العشرية في حالة المتغير العددي(الرقمي)، وعدد الحروف بالنسبة للمتغير الاسمي.</a:t>
            </a:r>
          </a:p>
          <a:p>
            <a:pPr algn="just" rtl="1"/>
            <a:r>
              <a:rPr lang="ar-EG" sz="3200" b="1" dirty="0">
                <a:solidFill>
                  <a:schemeClr val="accent1"/>
                </a:solidFill>
                <a:latin typeface="Alexandria" charset="0"/>
                <a:cs typeface="Alexandria" charset="0"/>
              </a:rPr>
              <a:t>عدد المراتب العشرية </a:t>
            </a:r>
            <a:r>
              <a:rPr lang="en-US" sz="3200" b="1" dirty="0">
                <a:solidFill>
                  <a:schemeClr val="accent1"/>
                </a:solidFill>
                <a:latin typeface="Alexandria" charset="0"/>
                <a:cs typeface="Alexandria" charset="0"/>
              </a:rPr>
              <a:t>Decimals</a:t>
            </a:r>
            <a:endParaRPr lang="ar-EG" sz="3200" b="1" dirty="0">
              <a:solidFill>
                <a:schemeClr val="accent1"/>
              </a:solidFill>
              <a:latin typeface="Alexandria" charset="0"/>
              <a:cs typeface="Alexandria" charset="0"/>
            </a:endParaRPr>
          </a:p>
          <a:p>
            <a:pPr algn="just" rtl="1"/>
            <a:r>
              <a:rPr lang="ar-EG" sz="3200" dirty="0">
                <a:solidFill>
                  <a:srgbClr val="2D3956"/>
                </a:solidFill>
                <a:latin typeface="Alexandria" charset="0"/>
                <a:cs typeface="Alexandria" charset="0"/>
              </a:rPr>
              <a:t>يمثل عدد المراتب العشرية المخصصة للبيانات الكمية، بحيث يتم زيادة أو تخفيض عدد المراتب المخصصة للأرقام بعد الفاصلة باستخدام الاسهم التي تظهر في اقصى يمين الخانة.</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3B48F-4922-FC6B-6493-6EEC61D08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D25599-D6A6-80A2-ADCA-32AE1E6C52B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E2EA6-1CAD-0C29-152F-02B54B8DD20C}"/>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A36C1F-88AD-43A4-D515-E985ED1786D3}"/>
              </a:ext>
            </a:extLst>
          </p:cNvPr>
          <p:cNvSpPr txBox="1"/>
          <p:nvPr/>
        </p:nvSpPr>
        <p:spPr>
          <a:xfrm>
            <a:off x="626140" y="1967061"/>
            <a:ext cx="10541000" cy="4031873"/>
          </a:xfrm>
          <a:prstGeom prst="rect">
            <a:avLst/>
          </a:prstGeom>
          <a:noFill/>
        </p:spPr>
        <p:txBody>
          <a:bodyPr wrap="square" rtlCol="0">
            <a:spAutoFit/>
          </a:bodyPr>
          <a:lstStyle/>
          <a:p>
            <a:pPr algn="r" rtl="1"/>
            <a:r>
              <a:rPr lang="ar-EG" sz="3200" b="1" dirty="0">
                <a:solidFill>
                  <a:schemeClr val="accent1"/>
                </a:solidFill>
                <a:latin typeface="Alexandria" charset="0"/>
                <a:cs typeface="Alexandria" charset="0"/>
              </a:rPr>
              <a:t>عنوان المتغير </a:t>
            </a:r>
            <a:r>
              <a:rPr lang="en-US" sz="3200" b="1" dirty="0">
                <a:solidFill>
                  <a:schemeClr val="accent1"/>
                </a:solidFill>
                <a:latin typeface="Alexandria" charset="0"/>
                <a:cs typeface="Alexandria" charset="0"/>
              </a:rPr>
              <a:t>Label</a:t>
            </a:r>
            <a:endParaRPr lang="ar-EG" sz="3200" b="1" dirty="0">
              <a:solidFill>
                <a:schemeClr val="accent1"/>
              </a:solidFill>
              <a:latin typeface="Alexandria" charset="0"/>
              <a:cs typeface="Alexandria" charset="0"/>
            </a:endParaRPr>
          </a:p>
          <a:p>
            <a:pPr algn="just" rtl="1"/>
            <a:r>
              <a:rPr lang="ar-EG" sz="3200" dirty="0">
                <a:solidFill>
                  <a:srgbClr val="2D3956"/>
                </a:solidFill>
                <a:latin typeface="Alexandria" charset="0"/>
                <a:cs typeface="Alexandria" charset="0"/>
              </a:rPr>
              <a:t>هو مخصص لإعطاء عنوان المتغير، ككتابة الاسم الكامل للمتغير مثلا: إعطاء للمتغير </a:t>
            </a:r>
            <a:r>
              <a:rPr lang="en-US" sz="3200" dirty="0" err="1">
                <a:solidFill>
                  <a:srgbClr val="2D3956"/>
                </a:solidFill>
                <a:latin typeface="Alexandria" charset="0"/>
                <a:cs typeface="Alexandria" charset="0"/>
              </a:rPr>
              <a:t>Av_inc</a:t>
            </a:r>
            <a:r>
              <a:rPr lang="en-US" sz="3200" dirty="0">
                <a:solidFill>
                  <a:srgbClr val="2D3956"/>
                </a:solidFill>
                <a:latin typeface="Alexandria" charset="0"/>
                <a:cs typeface="Alexandria" charset="0"/>
              </a:rPr>
              <a:t> </a:t>
            </a:r>
            <a:r>
              <a:rPr lang="ar-EG" sz="3200" dirty="0">
                <a:solidFill>
                  <a:srgbClr val="2D3956"/>
                </a:solidFill>
                <a:latin typeface="Alexandria" charset="0"/>
                <a:cs typeface="Alexandria" charset="0"/>
              </a:rPr>
              <a:t> عنوان </a:t>
            </a:r>
            <a:r>
              <a:rPr lang="en-US" sz="3200" dirty="0">
                <a:solidFill>
                  <a:srgbClr val="2D3956"/>
                </a:solidFill>
                <a:latin typeface="Alexandria" charset="0"/>
                <a:cs typeface="Alexandria" charset="0"/>
              </a:rPr>
              <a:t>Average Income، </a:t>
            </a:r>
            <a:r>
              <a:rPr lang="ar-EG" sz="3200" dirty="0">
                <a:solidFill>
                  <a:srgbClr val="2D3956"/>
                </a:solidFill>
                <a:latin typeface="Alexandria" charset="0"/>
                <a:cs typeface="Alexandria" charset="0"/>
              </a:rPr>
              <a:t>بحيث يسمح البرنامج بكتابة عنوان يتكون من 200 رمز كحد أقصى، كما يسمح باستخدام مختلف الرموز والحروف بدون قيد على خلاف اسم المتغير. والغرض من عنوان المتغير هو اظهاره في المخرجات بدل من الاسم المختصر للمتغير.</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5F8E7AA-FD60-E184-138D-06DEC24BF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AE993F8-C73F-D146-D950-55209B57816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0542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967061"/>
            <a:ext cx="10541000" cy="3539430"/>
          </a:xfrm>
          <a:prstGeom prst="rect">
            <a:avLst/>
          </a:prstGeom>
          <a:noFill/>
        </p:spPr>
        <p:txBody>
          <a:bodyPr wrap="square" rtlCol="0">
            <a:spAutoFit/>
          </a:bodyPr>
          <a:lstStyle/>
          <a:p>
            <a:pPr algn="r" rtl="1"/>
            <a:r>
              <a:rPr lang="ar-EG" sz="3200" b="1" dirty="0">
                <a:solidFill>
                  <a:schemeClr val="accent1"/>
                </a:solidFill>
                <a:latin typeface="Alexandria" charset="0"/>
                <a:cs typeface="Alexandria" charset="0"/>
              </a:rPr>
              <a:t>عناوين القيم </a:t>
            </a:r>
            <a:r>
              <a:rPr lang="en-US" sz="3200" b="1" dirty="0">
                <a:solidFill>
                  <a:schemeClr val="accent1"/>
                </a:solidFill>
                <a:latin typeface="Alexandria" charset="0"/>
                <a:cs typeface="Alexandria" charset="0"/>
              </a:rPr>
              <a:t>Values : </a:t>
            </a:r>
            <a:r>
              <a:rPr lang="ar-EG" sz="3200" b="1" dirty="0">
                <a:solidFill>
                  <a:schemeClr val="accent1"/>
                </a:solidFill>
                <a:latin typeface="Alexandria" charset="0"/>
                <a:cs typeface="Alexandria" charset="0"/>
              </a:rPr>
              <a:t> </a:t>
            </a:r>
          </a:p>
          <a:p>
            <a:pPr algn="r" rtl="1"/>
            <a:r>
              <a:rPr lang="ar-EG" sz="3200" dirty="0">
                <a:solidFill>
                  <a:srgbClr val="2D3956"/>
                </a:solidFill>
                <a:latin typeface="Alexandria" charset="0"/>
                <a:cs typeface="Alexandria" charset="0"/>
              </a:rPr>
              <a:t>مخصص لإعطاء عناوين للقيم، والغرض منه هو تعريف الأرقام المعبرة عن فئات متغير معين باسم الفئة وهو خاص بالمتغيرات الإسمية المعبر عنها بفئات، مثلا ترميز متغير الجنس: 1 للذكور و2 للإناث. ويتم تعريف عناوين القيم بالنقر على المربع الصغير يمين الخانة في عمود </a:t>
            </a:r>
            <a:r>
              <a:rPr lang="en-US" sz="3200" dirty="0">
                <a:solidFill>
                  <a:srgbClr val="2D3956"/>
                </a:solidFill>
                <a:latin typeface="Alexandria" charset="0"/>
                <a:cs typeface="Alexandria" charset="0"/>
              </a:rPr>
              <a:t> Values </a:t>
            </a:r>
            <a:r>
              <a:rPr lang="ar-EG" sz="3200" dirty="0">
                <a:solidFill>
                  <a:srgbClr val="2D3956"/>
                </a:solidFill>
                <a:latin typeface="Alexandria" charset="0"/>
                <a:cs typeface="Alexandria" charset="0"/>
              </a:rPr>
              <a:t>فيظهر صندوق الحوار التالي:</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D0723-B452-5D2E-2DAD-F5F872B42A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B406D-38FB-9E1D-0C8A-820FB93D35E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2F4795-D6A6-1EE1-F57A-210EBEED9BF4}"/>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C5932BC7-8631-E3CF-ABFC-F6E3542136D5}"/>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7DDFBC-14C3-18A9-BB61-A192C520C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C3020A-1C4F-80FF-D2D2-01FEB8CE94F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E9F2D95-FDEB-218F-907B-51510312A09D}"/>
              </a:ext>
            </a:extLst>
          </p:cNvPr>
          <p:cNvPicPr>
            <a:picLocks noChangeAspect="1"/>
          </p:cNvPicPr>
          <p:nvPr/>
        </p:nvPicPr>
        <p:blipFill>
          <a:blip r:embed="rId3"/>
          <a:stretch>
            <a:fillRect/>
          </a:stretch>
        </p:blipFill>
        <p:spPr>
          <a:xfrm>
            <a:off x="1024860" y="1849214"/>
            <a:ext cx="9871419" cy="3929016"/>
          </a:xfrm>
          <a:prstGeom prst="rect">
            <a:avLst/>
          </a:prstGeom>
        </p:spPr>
      </p:pic>
    </p:spTree>
    <p:extLst>
      <p:ext uri="{BB962C8B-B14F-4D97-AF65-F5344CB8AC3E}">
        <p14:creationId xmlns:p14="http://schemas.microsoft.com/office/powerpoint/2010/main" val="2461631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860471-D5F5-C979-A92E-0A7EF2AC2780}"/>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226C42C-9CC0-31A4-7643-7CE44C3CA604}"/>
              </a:ext>
            </a:extLst>
          </p:cNvPr>
          <p:cNvSpPr txBox="1"/>
          <p:nvPr/>
        </p:nvSpPr>
        <p:spPr>
          <a:xfrm>
            <a:off x="626140" y="1967061"/>
            <a:ext cx="10541000" cy="4524315"/>
          </a:xfrm>
          <a:prstGeom prst="rect">
            <a:avLst/>
          </a:prstGeom>
          <a:noFill/>
        </p:spPr>
        <p:txBody>
          <a:bodyPr wrap="square" rtlCol="0">
            <a:spAutoFit/>
          </a:bodyPr>
          <a:lstStyle/>
          <a:p>
            <a:pPr algn="just" rtl="1"/>
            <a:r>
              <a:rPr lang="ar-EG" sz="3200" b="1" dirty="0">
                <a:solidFill>
                  <a:schemeClr val="accent1"/>
                </a:solidFill>
                <a:latin typeface="Alexandria" charset="0"/>
                <a:cs typeface="Alexandria" charset="0"/>
              </a:rPr>
              <a:t>القيم المفقودة </a:t>
            </a:r>
            <a:r>
              <a:rPr lang="en-US" sz="3200" b="1" dirty="0">
                <a:solidFill>
                  <a:schemeClr val="accent1"/>
                </a:solidFill>
                <a:latin typeface="Alexandria" charset="0"/>
                <a:cs typeface="Alexandria" charset="0"/>
              </a:rPr>
              <a:t>Missing : </a:t>
            </a:r>
            <a:r>
              <a:rPr lang="ar-EG" sz="3200" b="1" dirty="0">
                <a:solidFill>
                  <a:schemeClr val="accent1"/>
                </a:solidFill>
                <a:latin typeface="Alexandria" charset="0"/>
                <a:cs typeface="Alexandria" charset="0"/>
              </a:rPr>
              <a:t> </a:t>
            </a:r>
          </a:p>
          <a:p>
            <a:pPr algn="just" rtl="1"/>
            <a:r>
              <a:rPr lang="ar-EG" sz="3200" dirty="0">
                <a:solidFill>
                  <a:srgbClr val="2D3956"/>
                </a:solidFill>
                <a:latin typeface="Alexandria" charset="0"/>
                <a:cs typeface="Alexandria" charset="0"/>
              </a:rPr>
              <a:t>في بعض الحالات لا يتم الاجابة على أحد أو بعض اسئلة الاستبيان أو الاجابة عنها يكون خلاف لما هو مقترح، هذه الاجابات يجب استبعادها في التحليل الاحصائي للبيانات. ويعتبر البرنامج الخانات الفارغة والتي تظهر بالرمز الفاصلة قيم مفقودة تلقائيا في حالة البيانات العددية، أما في حالة البيانات الإسمية فيعتبرها البرنامج عبارة عن سلسلة رموز فارغة وتؤخذ في الاعتبار في التحليل الاحصائي.</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7A87B-7D4F-6679-0AB8-7E0EE9F55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E9CF9-775B-992F-8903-EEEA288A430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77911D-1C7E-CC56-A5F1-CADCB64F5D60}"/>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BE1398F-989F-0348-8D26-4315389D7DB2}"/>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2959E9B-299F-8515-89E5-DE664BC22C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F2EFF6D-DAEF-BC3F-F045-9F35D10406CD}"/>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DD49ABA-5454-C410-7C89-5A561AA69C26}"/>
              </a:ext>
            </a:extLst>
          </p:cNvPr>
          <p:cNvPicPr>
            <a:picLocks noChangeAspect="1"/>
          </p:cNvPicPr>
          <p:nvPr/>
        </p:nvPicPr>
        <p:blipFill>
          <a:blip r:embed="rId3"/>
          <a:stretch>
            <a:fillRect/>
          </a:stretch>
        </p:blipFill>
        <p:spPr>
          <a:xfrm>
            <a:off x="800509" y="2061891"/>
            <a:ext cx="9950314" cy="3689980"/>
          </a:xfrm>
          <a:prstGeom prst="rect">
            <a:avLst/>
          </a:prstGeom>
        </p:spPr>
      </p:pic>
    </p:spTree>
    <p:extLst>
      <p:ext uri="{BB962C8B-B14F-4D97-AF65-F5344CB8AC3E}">
        <p14:creationId xmlns:p14="http://schemas.microsoft.com/office/powerpoint/2010/main" val="1800519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C4F8A-DC84-38F5-10B5-28E088497B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A70973-3B1A-BFF1-4B64-54B7C4429F9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6F5A46-4E37-C2A9-F608-731FE6729826}"/>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38EB2B5-5DBC-39FF-93D6-2D0B3DB531D5}"/>
              </a:ext>
            </a:extLst>
          </p:cNvPr>
          <p:cNvSpPr txBox="1"/>
          <p:nvPr/>
        </p:nvSpPr>
        <p:spPr>
          <a:xfrm>
            <a:off x="626140" y="1967061"/>
            <a:ext cx="10541000" cy="3724096"/>
          </a:xfrm>
          <a:prstGeom prst="rect">
            <a:avLst/>
          </a:prstGeom>
          <a:noFill/>
        </p:spPr>
        <p:txBody>
          <a:bodyPr wrap="square" rtlCol="0">
            <a:spAutoFit/>
          </a:bodyPr>
          <a:lstStyle/>
          <a:p>
            <a:pPr algn="just" rtl="1"/>
            <a:r>
              <a:rPr lang="ar-EG" sz="3200" b="1" dirty="0">
                <a:solidFill>
                  <a:srgbClr val="2D3956"/>
                </a:solidFill>
                <a:latin typeface="Alexandria" charset="0"/>
                <a:cs typeface="Alexandria" charset="0"/>
              </a:rPr>
              <a:t>عرض العمود </a:t>
            </a:r>
            <a:r>
              <a:rPr lang="en-US" sz="3200" b="1" dirty="0">
                <a:solidFill>
                  <a:srgbClr val="2D3956"/>
                </a:solidFill>
                <a:latin typeface="Alexandria" charset="0"/>
                <a:cs typeface="Alexandria" charset="0"/>
              </a:rPr>
              <a:t>Columns </a:t>
            </a:r>
            <a:r>
              <a:rPr lang="ar-EG" sz="3200" b="1" dirty="0">
                <a:solidFill>
                  <a:srgbClr val="2D3956"/>
                </a:solidFill>
                <a:latin typeface="Alexandria" charset="0"/>
                <a:cs typeface="Alexandria" charset="0"/>
              </a:rPr>
              <a:t> </a:t>
            </a:r>
          </a:p>
          <a:p>
            <a:pPr algn="just" rtl="1"/>
            <a:r>
              <a:rPr lang="ar-EG" sz="3200" dirty="0">
                <a:solidFill>
                  <a:srgbClr val="2D3956"/>
                </a:solidFill>
                <a:latin typeface="Alexandria" charset="0"/>
                <a:cs typeface="Alexandria" charset="0"/>
              </a:rPr>
              <a:t>يسمح بتحديد عرض العمود بزيادة أو تخفيض عرض العمود الخاص بمتغير معين باستخدام الاسهم الموجودة يمين الخانة الخاصة بالمتغير في عمود </a:t>
            </a:r>
            <a:r>
              <a:rPr lang="en-US" sz="3200" dirty="0">
                <a:solidFill>
                  <a:srgbClr val="2D3956"/>
                </a:solidFill>
                <a:latin typeface="Alexandria" charset="0"/>
                <a:cs typeface="Alexandria" charset="0"/>
              </a:rPr>
              <a:t> Columns </a:t>
            </a:r>
            <a:r>
              <a:rPr lang="ar-EG" sz="3200" dirty="0">
                <a:solidFill>
                  <a:srgbClr val="2D3956"/>
                </a:solidFill>
                <a:latin typeface="Alexandria" charset="0"/>
                <a:cs typeface="Alexandria" charset="0"/>
              </a:rPr>
              <a:t>أو كتابة عرض العمود مباشرة مقاس بعدد الرموز المخصصة للمتغير.</a:t>
            </a: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AC9068-2BBB-9A4B-30F9-6FB6C6EC75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3A0B7D3-DE5D-2D6D-A580-88A7D499798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21571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CACD3-2398-DDF6-B569-D4D8E85504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DD31A-B252-9053-B355-3E028AF9FFD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B5F83C-F6CB-369F-2E09-6949DAA60990}"/>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1866B32-C01E-5D15-609A-0C562440D516}"/>
              </a:ext>
            </a:extLst>
          </p:cNvPr>
          <p:cNvSpPr txBox="1"/>
          <p:nvPr/>
        </p:nvSpPr>
        <p:spPr>
          <a:xfrm>
            <a:off x="626140" y="1967061"/>
            <a:ext cx="10541000" cy="4216539"/>
          </a:xfrm>
          <a:prstGeom prst="rect">
            <a:avLst/>
          </a:prstGeom>
          <a:noFill/>
        </p:spPr>
        <p:txBody>
          <a:bodyPr wrap="square" rtlCol="0">
            <a:spAutoFit/>
          </a:bodyPr>
          <a:lstStyle/>
          <a:p>
            <a:pPr algn="just" rtl="1"/>
            <a:r>
              <a:rPr lang="ar-EG" sz="3200" b="1" dirty="0">
                <a:solidFill>
                  <a:srgbClr val="2D3956"/>
                </a:solidFill>
                <a:latin typeface="Alexandria" charset="0"/>
                <a:cs typeface="Alexandria" charset="0"/>
              </a:rPr>
              <a:t>محاذاة النص </a:t>
            </a:r>
            <a:r>
              <a:rPr lang="en-US" sz="3200" b="1" dirty="0">
                <a:solidFill>
                  <a:srgbClr val="2D3956"/>
                </a:solidFill>
                <a:latin typeface="Alexandria" charset="0"/>
                <a:cs typeface="Alexandria" charset="0"/>
              </a:rPr>
              <a:t> </a:t>
            </a:r>
            <a:r>
              <a:rPr lang="en-US" sz="3200" b="1" dirty="0" err="1">
                <a:solidFill>
                  <a:srgbClr val="2D3956"/>
                </a:solidFill>
                <a:latin typeface="Alexandria" charset="0"/>
                <a:cs typeface="Alexandria" charset="0"/>
              </a:rPr>
              <a:t>Alignement</a:t>
            </a:r>
            <a:endParaRPr lang="ar-EG" sz="3200" b="1" dirty="0">
              <a:solidFill>
                <a:srgbClr val="2D3956"/>
              </a:solidFill>
              <a:latin typeface="Alexandria" charset="0"/>
              <a:cs typeface="Alexandria" charset="0"/>
            </a:endParaRPr>
          </a:p>
          <a:p>
            <a:pPr algn="just" rtl="1"/>
            <a:r>
              <a:rPr lang="ar-EG" sz="3200" dirty="0">
                <a:solidFill>
                  <a:srgbClr val="2D3956"/>
                </a:solidFill>
                <a:latin typeface="Alexandria" charset="0"/>
                <a:cs typeface="Alexandria" charset="0"/>
              </a:rPr>
              <a:t>يتعلق باختيار طريقة عرض البيانات الخاصة بالمتغير من حيث محاذاة النص، بحيث يتوفر البرنامج على ثلاث طرق هي: من اليسار إلى اليمين </a:t>
            </a:r>
            <a:r>
              <a:rPr lang="en-US" sz="3200" dirty="0">
                <a:solidFill>
                  <a:srgbClr val="2D3956"/>
                </a:solidFill>
                <a:latin typeface="Alexandria" charset="0"/>
                <a:cs typeface="Alexandria" charset="0"/>
              </a:rPr>
              <a:t>Left ؛ </a:t>
            </a:r>
            <a:r>
              <a:rPr lang="ar-EG" sz="3200" dirty="0">
                <a:solidFill>
                  <a:srgbClr val="2D3956"/>
                </a:solidFill>
                <a:latin typeface="Alexandria" charset="0"/>
                <a:cs typeface="Alexandria" charset="0"/>
              </a:rPr>
              <a:t>في الوسط </a:t>
            </a:r>
            <a:r>
              <a:rPr lang="en-US" sz="3200" dirty="0">
                <a:solidFill>
                  <a:srgbClr val="2D3956"/>
                </a:solidFill>
                <a:latin typeface="Alexandria" charset="0"/>
                <a:cs typeface="Alexandria" charset="0"/>
              </a:rPr>
              <a:t>center</a:t>
            </a:r>
            <a:r>
              <a:rPr lang="ar-EG" sz="3200" dirty="0">
                <a:solidFill>
                  <a:srgbClr val="2D3956"/>
                </a:solidFill>
                <a:latin typeface="Alexandria" charset="0"/>
                <a:cs typeface="Alexandria" charset="0"/>
              </a:rPr>
              <a:t> أو من اليمين إلى اليسار </a:t>
            </a:r>
            <a:r>
              <a:rPr lang="en-US" sz="3200" dirty="0">
                <a:solidFill>
                  <a:srgbClr val="2D3956"/>
                </a:solidFill>
                <a:latin typeface="Alexandria" charset="0"/>
                <a:cs typeface="Alexandria" charset="0"/>
              </a:rPr>
              <a:t>Right ، </a:t>
            </a:r>
            <a:r>
              <a:rPr lang="ar-EG" sz="3200" dirty="0">
                <a:solidFill>
                  <a:srgbClr val="2D3956"/>
                </a:solidFill>
                <a:latin typeface="Alexandria" charset="0"/>
                <a:cs typeface="Alexandria" charset="0"/>
              </a:rPr>
              <a:t>بينما تكون محاذاة النص التلقائية من اليمين إلى اليسار. لكن هذه العملية ليس لها تأثير على عملية التحليل الاحصائي، إنما تتعلق بعملية عرض البيانات في شاشة </a:t>
            </a:r>
            <a:r>
              <a:rPr lang="en-US" sz="3200" dirty="0">
                <a:solidFill>
                  <a:srgbClr val="2D3956"/>
                </a:solidFill>
                <a:latin typeface="Alexandria" charset="0"/>
                <a:cs typeface="Alexandria" charset="0"/>
              </a:rPr>
              <a:t>Data View</a:t>
            </a:r>
            <a:r>
              <a:rPr lang="ar-EG" sz="3200" dirty="0">
                <a:solidFill>
                  <a:srgbClr val="2D3956"/>
                </a:solidFill>
                <a:latin typeface="Alexandria" charset="0"/>
                <a:cs typeface="Alexandria" charset="0"/>
              </a:rPr>
              <a:t> .</a:t>
            </a: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A2B3903-0EA1-583B-34A5-F832457B9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7EF49F-C47F-305B-F90E-0FFBA87033C4}"/>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884029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E37DC4E-B2BE-CF64-5C1E-2012C7F66160}"/>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5693866"/>
          </a:xfrm>
          <a:prstGeom prst="rect">
            <a:avLst/>
          </a:prstGeom>
          <a:noFill/>
        </p:spPr>
        <p:txBody>
          <a:bodyPr wrap="square" rtlCol="0">
            <a:spAutoFit/>
          </a:bodyPr>
          <a:lstStyle/>
          <a:p>
            <a:pPr algn="r" rtl="1"/>
            <a:r>
              <a:rPr lang="ar-EG" sz="3200" b="1" dirty="0">
                <a:solidFill>
                  <a:srgbClr val="2D3956"/>
                </a:solidFill>
                <a:latin typeface="Alexandria" charset="0"/>
                <a:cs typeface="Alexandria" charset="0"/>
              </a:rPr>
              <a:t>القياس </a:t>
            </a:r>
            <a:r>
              <a:rPr lang="en-US" sz="3200" b="1" dirty="0">
                <a:solidFill>
                  <a:srgbClr val="2D3956"/>
                </a:solidFill>
                <a:latin typeface="Alexandria" charset="0"/>
                <a:cs typeface="Alexandria" charset="0"/>
              </a:rPr>
              <a:t>Measure</a:t>
            </a:r>
            <a:endParaRPr lang="ar-EG" sz="3200" b="1"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وهو عمود خاص بتحديد مقياس المتغير، وهو أمر جد مهم بحيث ان مقياس المتغير يسهل معرفة صلاحية التحليل الاحصائي للمتغير. ويتوفر البرنامج على ثلاث قياسات للمتغيرات تتمثل في:</a:t>
            </a:r>
          </a:p>
          <a:p>
            <a:pPr marL="285750" indent="-285750" algn="r" rtl="1">
              <a:buFont typeface="Wingdings" panose="05000000000000000000" pitchFamily="2" charset="2"/>
              <a:buChar char="q"/>
            </a:pPr>
            <a:r>
              <a:rPr lang="ar-EG" sz="3200" b="1" u="sng" dirty="0">
                <a:solidFill>
                  <a:srgbClr val="2D3956"/>
                </a:solidFill>
                <a:latin typeface="Alexandria" charset="0"/>
                <a:cs typeface="Alexandria" charset="0"/>
              </a:rPr>
              <a:t>المتغير من النوع الاسمي </a:t>
            </a:r>
            <a:r>
              <a:rPr lang="en-US" sz="3200" b="1" u="sng" dirty="0">
                <a:solidFill>
                  <a:srgbClr val="2D3956"/>
                </a:solidFill>
                <a:latin typeface="Alexandria" charset="0"/>
                <a:cs typeface="Alexandria" charset="0"/>
              </a:rPr>
              <a:t>Nominal </a:t>
            </a:r>
            <a:endParaRPr lang="ar-EG" sz="3200" b="1" u="sng"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يطلق هذا النوع على المتغيرات التي العناصر التي تختلف في نوعيتها ولا يوجد أفضلية بينهما ومنها على سبيل المثال: الجنس (ذكر، أنثى)، الحالة الاجتماعية (أعزب، متزوج)</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D8D28D-D1E9-53A5-D0C9-F64BE782A7E3}"/>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DB3D4C5-53B5-88FE-2067-4F646B8D82F0}"/>
              </a:ext>
            </a:extLst>
          </p:cNvPr>
          <p:cNvSpPr txBox="1"/>
          <p:nvPr/>
        </p:nvSpPr>
        <p:spPr>
          <a:xfrm>
            <a:off x="626140" y="1967061"/>
            <a:ext cx="10541000" cy="5693866"/>
          </a:xfrm>
          <a:prstGeom prst="rect">
            <a:avLst/>
          </a:prstGeom>
          <a:noFill/>
        </p:spPr>
        <p:txBody>
          <a:bodyPr wrap="square" rtlCol="0">
            <a:spAutoFit/>
          </a:bodyPr>
          <a:lstStyle/>
          <a:p>
            <a:pPr marL="285750" indent="-285750" algn="r" rtl="1">
              <a:buFont typeface="Wingdings" panose="05000000000000000000" pitchFamily="2" charset="2"/>
              <a:buChar char="q"/>
            </a:pPr>
            <a:r>
              <a:rPr lang="ar-EG" sz="3200" b="1" u="sng" dirty="0">
                <a:solidFill>
                  <a:srgbClr val="2D3956"/>
                </a:solidFill>
                <a:latin typeface="Alexandria" charset="0"/>
                <a:cs typeface="Alexandria" charset="0"/>
              </a:rPr>
              <a:t>المتغير من النوع الرتبي </a:t>
            </a:r>
            <a:r>
              <a:rPr lang="en-US" sz="3200" b="1" u="sng" dirty="0">
                <a:solidFill>
                  <a:srgbClr val="2D3956"/>
                </a:solidFill>
                <a:latin typeface="Alexandria" charset="0"/>
                <a:cs typeface="Alexandria" charset="0"/>
              </a:rPr>
              <a:t>Ordinal </a:t>
            </a:r>
            <a:endParaRPr lang="ar-EG" sz="3200" b="1" u="sng"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هذا النوع يمكن خلاله أن تتم عملية المفاضلة أو الترتيب وفق سلم معين وذلك على سبيل المثال: مقياس </a:t>
            </a:r>
            <a:r>
              <a:rPr lang="ar-EG" sz="3200" dirty="0" err="1">
                <a:solidFill>
                  <a:srgbClr val="2D3956"/>
                </a:solidFill>
                <a:latin typeface="Alexandria" charset="0"/>
                <a:cs typeface="Alexandria" charset="0"/>
              </a:rPr>
              <a:t>ليكرت</a:t>
            </a:r>
            <a:r>
              <a:rPr lang="ar-EG" sz="3200" dirty="0">
                <a:solidFill>
                  <a:srgbClr val="2D3956"/>
                </a:solidFill>
                <a:latin typeface="Alexandria" charset="0"/>
                <a:cs typeface="Alexandria" charset="0"/>
              </a:rPr>
              <a:t> (موافق بشدة (5)، موافق (4)، محايد (3)، غير موافق (2)، غير موافق بشدة (1)</a:t>
            </a:r>
          </a:p>
          <a:p>
            <a:pPr marL="285750" indent="-285750" algn="r" rtl="1">
              <a:buFont typeface="Wingdings" panose="05000000000000000000" pitchFamily="2" charset="2"/>
              <a:buChar char="q"/>
            </a:pPr>
            <a:r>
              <a:rPr lang="ar-EG" sz="3200" b="1" u="sng" dirty="0">
                <a:solidFill>
                  <a:srgbClr val="2D3956"/>
                </a:solidFill>
                <a:latin typeface="Alexandria" charset="0"/>
                <a:cs typeface="Alexandria" charset="0"/>
              </a:rPr>
              <a:t>المتغير من النوع </a:t>
            </a:r>
            <a:r>
              <a:rPr lang="en-US" sz="3200" b="1" u="sng" dirty="0">
                <a:solidFill>
                  <a:srgbClr val="2D3956"/>
                </a:solidFill>
                <a:latin typeface="Alexandria" charset="0"/>
                <a:cs typeface="Alexandria" charset="0"/>
              </a:rPr>
              <a:t>Scale: </a:t>
            </a:r>
            <a:endParaRPr lang="ar-EG" sz="3200" b="1" u="sng" dirty="0">
              <a:solidFill>
                <a:srgbClr val="2D3956"/>
              </a:solidFill>
              <a:latin typeface="Alexandria" charset="0"/>
              <a:cs typeface="Alexandria" charset="0"/>
            </a:endParaRPr>
          </a:p>
          <a:p>
            <a:pPr algn="r" rtl="1"/>
            <a:r>
              <a:rPr lang="ar-EG" sz="3200" dirty="0">
                <a:solidFill>
                  <a:srgbClr val="2D3956"/>
                </a:solidFill>
                <a:latin typeface="Alexandria" charset="0"/>
                <a:cs typeface="Alexandria" charset="0"/>
              </a:rPr>
              <a:t>وهو مقياس خاص بالمتغيرات الكمية ذات القياس العددي أو الرقمي، بحيث يتكون من بيانات عددية معبر عنها بأرقام، مثل قياس الطول، المسافة، التكلفة، المبلغ.... بالمتغيرات الكمية </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F18E-5C9C-7E04-D5CF-F906FD583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B397B7-E262-08C8-DF3F-3808A7687A3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74D78B-E8B2-36A2-0BFC-3B81E2C28AE3}"/>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13F88F81-568F-3958-B971-66534C863D8C}"/>
              </a:ext>
            </a:extLst>
          </p:cNvPr>
          <p:cNvSpPr txBox="1"/>
          <p:nvPr/>
        </p:nvSpPr>
        <p:spPr>
          <a:xfrm>
            <a:off x="626140" y="1967061"/>
            <a:ext cx="10541000" cy="1754326"/>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EF302E-E86E-8E96-E693-C117DFC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12A305-F009-4E1D-8190-2E4C359A649B}"/>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AA3104C1-327A-13DF-2620-8D4D1DECEF87}"/>
              </a:ext>
            </a:extLst>
          </p:cNvPr>
          <p:cNvPicPr>
            <a:picLocks noChangeAspect="1"/>
          </p:cNvPicPr>
          <p:nvPr/>
        </p:nvPicPr>
        <p:blipFill>
          <a:blip r:embed="rId3"/>
          <a:stretch>
            <a:fillRect/>
          </a:stretch>
        </p:blipFill>
        <p:spPr>
          <a:xfrm>
            <a:off x="889000" y="1853810"/>
            <a:ext cx="10154652" cy="3735154"/>
          </a:xfrm>
          <a:prstGeom prst="rect">
            <a:avLst/>
          </a:prstGeom>
        </p:spPr>
      </p:pic>
    </p:spTree>
    <p:extLst>
      <p:ext uri="{BB962C8B-B14F-4D97-AF65-F5344CB8AC3E}">
        <p14:creationId xmlns:p14="http://schemas.microsoft.com/office/powerpoint/2010/main" val="266235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4B2BC-CF0D-DF59-51CD-FED876F71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33411-E001-4D94-A6DC-98F6B679CFB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4A6F42-1AC9-CBDC-FF64-E0062AFE9CAA}"/>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67006CE-0C30-B972-34BD-44B5F83A8355}"/>
              </a:ext>
            </a:extLst>
          </p:cNvPr>
          <p:cNvSpPr txBox="1"/>
          <p:nvPr/>
        </p:nvSpPr>
        <p:spPr>
          <a:xfrm>
            <a:off x="626140" y="1967061"/>
            <a:ext cx="10541000" cy="1323439"/>
          </a:xfrm>
          <a:prstGeom prst="rect">
            <a:avLst/>
          </a:prstGeom>
          <a:noFill/>
        </p:spPr>
        <p:txBody>
          <a:bodyPr wrap="square" rtlCol="0">
            <a:spAutoFit/>
          </a:bodyPr>
          <a:lstStyle/>
          <a:p>
            <a:pPr algn="r" rtl="1"/>
            <a:r>
              <a:rPr lang="ar-EG" sz="3200" dirty="0">
                <a:latin typeface="Alexandria"/>
                <a:cs typeface="Arial" panose="020B0604020202020204" pitchFamily="34"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11F2161-752A-919E-A470-565C48D1B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89D659-96BB-A03E-0872-0615FADC2CD3}"/>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5" name="صورة 4">
            <a:extLst>
              <a:ext uri="{FF2B5EF4-FFF2-40B4-BE49-F238E27FC236}">
                <a16:creationId xmlns:a16="http://schemas.microsoft.com/office/drawing/2014/main" id="{71BCB896-25F0-27C8-9499-27C948DB6987}"/>
              </a:ext>
            </a:extLst>
          </p:cNvPr>
          <p:cNvPicPr>
            <a:picLocks noChangeAspect="1"/>
          </p:cNvPicPr>
          <p:nvPr/>
        </p:nvPicPr>
        <p:blipFill>
          <a:blip r:embed="rId3"/>
          <a:srcRect t="1749"/>
          <a:stretch>
            <a:fillRect/>
          </a:stretch>
        </p:blipFill>
        <p:spPr>
          <a:xfrm>
            <a:off x="889000" y="1799303"/>
            <a:ext cx="10020300" cy="4044053"/>
          </a:xfrm>
          <a:prstGeom prst="rect">
            <a:avLst/>
          </a:prstGeom>
        </p:spPr>
      </p:pic>
    </p:spTree>
    <p:extLst>
      <p:ext uri="{BB962C8B-B14F-4D97-AF65-F5344CB8AC3E}">
        <p14:creationId xmlns:p14="http://schemas.microsoft.com/office/powerpoint/2010/main" val="3174477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3BB0D-1D9A-0116-33D2-38D843DE2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493D44-CB9E-52AD-F1E6-1E261E02E1D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EC1413-4C7D-513A-EC5E-02B834CDF3ED}"/>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649060F-D14C-6D2A-E668-2043E42E65C2}"/>
              </a:ext>
            </a:extLst>
          </p:cNvPr>
          <p:cNvSpPr txBox="1"/>
          <p:nvPr/>
        </p:nvSpPr>
        <p:spPr>
          <a:xfrm>
            <a:off x="626140" y="1967061"/>
            <a:ext cx="10541000" cy="4031873"/>
          </a:xfrm>
          <a:prstGeom prst="rect">
            <a:avLst/>
          </a:prstGeom>
          <a:noFill/>
        </p:spPr>
        <p:txBody>
          <a:bodyPr wrap="square" rtlCol="0">
            <a:spAutoFit/>
          </a:bodyPr>
          <a:lstStyle/>
          <a:p>
            <a:pPr algn="r" rtl="1"/>
            <a:r>
              <a:rPr lang="ar-EG" sz="3200" b="1" u="sng" dirty="0">
                <a:solidFill>
                  <a:schemeClr val="accent1"/>
                </a:solidFill>
                <a:latin typeface="Alexandria" charset="0"/>
                <a:cs typeface="Alexandria" charset="0"/>
              </a:rPr>
              <a:t>2- شاشة تحرير البيانات </a:t>
            </a:r>
            <a:r>
              <a:rPr lang="en-US" sz="3200" b="1" u="sng" dirty="0">
                <a:solidFill>
                  <a:schemeClr val="accent1"/>
                </a:solidFill>
                <a:latin typeface="Alexandria" charset="0"/>
                <a:cs typeface="Alexandria" charset="0"/>
              </a:rPr>
              <a:t>Data View</a:t>
            </a:r>
            <a:endParaRPr lang="ar-EG" sz="3200" b="1" u="sng" dirty="0">
              <a:solidFill>
                <a:schemeClr val="accent1"/>
              </a:solidFill>
              <a:latin typeface="Alexandria" charset="0"/>
              <a:cs typeface="Alexandria" charset="0"/>
            </a:endParaRPr>
          </a:p>
          <a:p>
            <a:pPr algn="just" rtl="1"/>
            <a:r>
              <a:rPr lang="ar-EG" sz="3200" dirty="0">
                <a:solidFill>
                  <a:srgbClr val="2D3956"/>
                </a:solidFill>
                <a:latin typeface="Alexandria" charset="0"/>
                <a:cs typeface="Alexandria" charset="0"/>
              </a:rPr>
              <a:t>والتي تكون مسؤولة عن إدخال البيانات الخاصة بالباحث وتعديلها من أجل التحليل الإحصائي، حيث تمثل الأعمدة الموجودة بها المتغيرات الخاصة بالدراسة وليكن على سبيل المثال: يقوم الباحث بوضع في العمود الأول المتغير الأول وهو الجنس (ذكور – إناث)، ثم العمود الثاني المتغير المستقل وليكن الرضا الوظيفي وهكذا.</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D153E3-6446-ECD4-0398-60BE183D1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82C4682-7DFC-16B9-057D-DEBC6228CB9C}"/>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443284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C91B621D-62D2-44C5-E5CA-8EB966036911}"/>
              </a:ext>
            </a:extLst>
          </p:cNvPr>
          <p:cNvPicPr>
            <a:picLocks noChangeAspect="1"/>
          </p:cNvPicPr>
          <p:nvPr/>
        </p:nvPicPr>
        <p:blipFill>
          <a:blip r:embed="rId3"/>
          <a:stretch>
            <a:fillRect/>
          </a:stretch>
        </p:blipFill>
        <p:spPr>
          <a:xfrm>
            <a:off x="962525" y="1918395"/>
            <a:ext cx="10130196" cy="3676160"/>
          </a:xfrm>
          <a:prstGeom prst="rect">
            <a:avLst/>
          </a:prstGeom>
        </p:spPr>
      </p:pic>
      <p:sp>
        <p:nvSpPr>
          <p:cNvPr id="5" name="شكل بيضاوي 4">
            <a:extLst>
              <a:ext uri="{FF2B5EF4-FFF2-40B4-BE49-F238E27FC236}">
                <a16:creationId xmlns:a16="http://schemas.microsoft.com/office/drawing/2014/main" id="{1D97B113-0766-654F-3EFE-109B3CCE1B4C}"/>
              </a:ext>
            </a:extLst>
          </p:cNvPr>
          <p:cNvSpPr/>
          <p:nvPr/>
        </p:nvSpPr>
        <p:spPr>
          <a:xfrm>
            <a:off x="8552515" y="3043841"/>
            <a:ext cx="1903750" cy="128540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b="1" dirty="0"/>
              <a:t>شاشة البيانات </a:t>
            </a:r>
          </a:p>
        </p:txBody>
      </p:sp>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B9C8A-9F2E-6492-6AB6-7F57FE6FA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E8123-2045-F28D-E910-168B78F6F08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A5516A-7249-4DCC-65B0-BF41169BE8D9}"/>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A1ABD52-F87A-3A67-944C-B52F4D0AA8EE}"/>
              </a:ext>
            </a:extLst>
          </p:cNvPr>
          <p:cNvSpPr txBox="1"/>
          <p:nvPr/>
        </p:nvSpPr>
        <p:spPr>
          <a:xfrm>
            <a:off x="626140" y="1967061"/>
            <a:ext cx="10541000" cy="2554545"/>
          </a:xfrm>
          <a:prstGeom prst="rect">
            <a:avLst/>
          </a:prstGeom>
          <a:noFill/>
        </p:spPr>
        <p:txBody>
          <a:bodyPr wrap="square" rtlCol="0">
            <a:spAutoFit/>
          </a:bodyPr>
          <a:lstStyle/>
          <a:p>
            <a:pPr algn="r" rtl="1"/>
            <a:r>
              <a:rPr lang="ar-EG" sz="3200" b="1" u="sng" dirty="0">
                <a:solidFill>
                  <a:schemeClr val="accent1"/>
                </a:solidFill>
                <a:latin typeface="Alexandria" charset="0"/>
                <a:cs typeface="Alexandria" charset="0"/>
              </a:rPr>
              <a:t>3- شاشة المخرجات</a:t>
            </a:r>
            <a:r>
              <a:rPr lang="en-US" sz="3200" b="1" u="sng" dirty="0">
                <a:solidFill>
                  <a:schemeClr val="accent1"/>
                </a:solidFill>
                <a:latin typeface="Alexandria" charset="0"/>
                <a:cs typeface="Alexandria" charset="0"/>
              </a:rPr>
              <a:t> Output</a:t>
            </a:r>
            <a:endParaRPr lang="ar-EG" sz="3200" b="1" u="sng" dirty="0">
              <a:solidFill>
                <a:schemeClr val="accent1"/>
              </a:solidFill>
              <a:latin typeface="Alexandria" charset="0"/>
              <a:cs typeface="Alexandria" charset="0"/>
            </a:endParaRPr>
          </a:p>
          <a:p>
            <a:pPr algn="r" rtl="1"/>
            <a:r>
              <a:rPr lang="ar-EG" sz="3200" dirty="0">
                <a:solidFill>
                  <a:srgbClr val="2D3956"/>
                </a:solidFill>
                <a:latin typeface="Alexandria" charset="0"/>
                <a:cs typeface="Alexandria" charset="0"/>
              </a:rPr>
              <a:t>تعمل على عرض النتائج الخاصة بالتحليلات الاحصائية والتقارير والرسوم البيانية وتحليل البيانات.</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4EE4B88-FC1E-DC7B-DAD3-E6ED0D3DB0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BC6EAE5-4FF5-F026-58B4-549A485F3165}"/>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774473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B4AAE931-F4CB-18B2-8CB7-E1C1BA6B940A}"/>
              </a:ext>
            </a:extLst>
          </p:cNvPr>
          <p:cNvPicPr>
            <a:picLocks noChangeAspect="1"/>
          </p:cNvPicPr>
          <p:nvPr/>
        </p:nvPicPr>
        <p:blipFill>
          <a:blip r:embed="rId3"/>
          <a:stretch>
            <a:fillRect/>
          </a:stretch>
        </p:blipFill>
        <p:spPr>
          <a:xfrm>
            <a:off x="962525" y="1834346"/>
            <a:ext cx="9744804" cy="3937190"/>
          </a:xfrm>
          <a:prstGeom prst="rect">
            <a:avLst/>
          </a:prstGeom>
        </p:spPr>
      </p:pic>
      <p:sp>
        <p:nvSpPr>
          <p:cNvPr id="5" name="شكل بيضاوي 4">
            <a:extLst>
              <a:ext uri="{FF2B5EF4-FFF2-40B4-BE49-F238E27FC236}">
                <a16:creationId xmlns:a16="http://schemas.microsoft.com/office/drawing/2014/main" id="{BD88EE99-D92D-EDE2-0D01-1F53151371E5}"/>
              </a:ext>
            </a:extLst>
          </p:cNvPr>
          <p:cNvSpPr/>
          <p:nvPr/>
        </p:nvSpPr>
        <p:spPr>
          <a:xfrm>
            <a:off x="8190271" y="2588225"/>
            <a:ext cx="1933731" cy="94438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b="1" dirty="0"/>
              <a:t>شاشة المخرجات </a:t>
            </a:r>
          </a:p>
        </p:txBody>
      </p:sp>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EA6FA-4C52-F5ED-1413-E6D24F577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36ACBE-113E-88DD-99B1-6910C5850E6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2CF486-E58F-682A-68B1-51AFED6B63E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AD9FA8E-BCF7-4798-3FDB-5CEA316EE4F6}"/>
              </a:ext>
            </a:extLst>
          </p:cNvPr>
          <p:cNvSpPr txBox="1"/>
          <p:nvPr/>
        </p:nvSpPr>
        <p:spPr>
          <a:xfrm>
            <a:off x="825500" y="1550327"/>
            <a:ext cx="10541000" cy="3970318"/>
          </a:xfrm>
          <a:prstGeom prst="rect">
            <a:avLst/>
          </a:prstGeom>
          <a:noFill/>
        </p:spPr>
        <p:txBody>
          <a:bodyPr wrap="square" rtlCol="0">
            <a:spAutoFit/>
          </a:bodyPr>
          <a:lstStyle/>
          <a:p>
            <a:pPr algn="ctr" rtl="1"/>
            <a:r>
              <a:rPr lang="ar-EG" sz="2800" b="1" u="sng" dirty="0">
                <a:solidFill>
                  <a:schemeClr val="accent1"/>
                </a:solidFill>
                <a:latin typeface="Alexandria" charset="0"/>
                <a:cs typeface="Alexandria" charset="0"/>
              </a:rPr>
              <a:t>ثالثا: الملفات </a:t>
            </a:r>
          </a:p>
          <a:p>
            <a:pPr algn="just" rtl="1"/>
            <a:r>
              <a:rPr lang="ar-EG" sz="2800" b="1" dirty="0">
                <a:solidFill>
                  <a:srgbClr val="2D3956"/>
                </a:solidFill>
                <a:latin typeface="Alexandria" charset="0"/>
                <a:cs typeface="Alexandria" charset="0"/>
              </a:rPr>
              <a:t>ملفات البيانات: </a:t>
            </a:r>
            <a:r>
              <a:rPr lang="ar-EG" sz="2800" dirty="0">
                <a:solidFill>
                  <a:srgbClr val="2D3956"/>
                </a:solidFill>
                <a:latin typeface="Alexandria" charset="0"/>
                <a:cs typeface="Alexandria" charset="0"/>
              </a:rPr>
              <a:t>وهي الملفات التي تحتوي على جميع المدخلات قبل العمل عليها </a:t>
            </a:r>
          </a:p>
          <a:p>
            <a:pPr algn="just" rtl="1"/>
            <a:r>
              <a:rPr lang="ar-EG" sz="2800" b="1" dirty="0">
                <a:solidFill>
                  <a:srgbClr val="2D3956"/>
                </a:solidFill>
                <a:latin typeface="Alexandria" charset="0"/>
                <a:cs typeface="Alexandria" charset="0"/>
              </a:rPr>
              <a:t>ملفات المخرجات الإحصائية : </a:t>
            </a:r>
            <a:r>
              <a:rPr lang="ar-EG" sz="2800" dirty="0">
                <a:solidFill>
                  <a:srgbClr val="2D3956"/>
                </a:solidFill>
                <a:latin typeface="Alexandria" charset="0"/>
                <a:cs typeface="Alexandria" charset="0"/>
              </a:rPr>
              <a:t>وهي الملفات التي يتم فيها حفظ نتائج التحليلات التي أجريت </a:t>
            </a:r>
          </a:p>
          <a:p>
            <a:pPr algn="just" rtl="1"/>
            <a:r>
              <a:rPr lang="ar-EG" sz="2800" b="1" dirty="0">
                <a:solidFill>
                  <a:srgbClr val="2D3956"/>
                </a:solidFill>
                <a:latin typeface="Alexandria" charset="0"/>
                <a:cs typeface="Alexandria" charset="0"/>
              </a:rPr>
              <a:t>ملفات التعليمات: </a:t>
            </a:r>
            <a:r>
              <a:rPr lang="ar-EG" sz="2800" dirty="0">
                <a:solidFill>
                  <a:srgbClr val="2D3956"/>
                </a:solidFill>
                <a:latin typeface="Alexandria" charset="0"/>
                <a:cs typeface="Alexandria" charset="0"/>
              </a:rPr>
              <a:t>وهي الملفات التي تحتوي على جميع التعليمات التي تم إصدارها مثل أوامر التحليل</a:t>
            </a:r>
          </a:p>
          <a:p>
            <a:pPr marL="457200" indent="-457200" algn="just" rtl="1">
              <a:buFont typeface="Wingdings" panose="05000000000000000000" pitchFamily="2" charset="2"/>
              <a:buChar char="ü"/>
            </a:pPr>
            <a:r>
              <a:rPr lang="ar-EG" sz="2800" dirty="0">
                <a:solidFill>
                  <a:srgbClr val="2D3956"/>
                </a:solidFill>
                <a:latin typeface="Alexandria" charset="0"/>
                <a:cs typeface="Alexandria" charset="0"/>
              </a:rPr>
              <a:t>لتخزين ملف البيانات بعد تعبئتها، نختار من قائمة </a:t>
            </a:r>
            <a:r>
              <a:rPr lang="en-US" sz="2800" dirty="0">
                <a:solidFill>
                  <a:srgbClr val="2D3956"/>
                </a:solidFill>
                <a:latin typeface="Alexandria" charset="0"/>
                <a:cs typeface="Alexandria" charset="0"/>
              </a:rPr>
              <a:t>File </a:t>
            </a:r>
            <a:r>
              <a:rPr lang="ar-EG" sz="2800" dirty="0">
                <a:solidFill>
                  <a:srgbClr val="2D3956"/>
                </a:solidFill>
                <a:latin typeface="Alexandria" charset="0"/>
                <a:cs typeface="Alexandria" charset="0"/>
              </a:rPr>
              <a:t> الأمر </a:t>
            </a:r>
            <a:r>
              <a:rPr lang="en-US" sz="2800" dirty="0">
                <a:solidFill>
                  <a:srgbClr val="2D3956"/>
                </a:solidFill>
                <a:latin typeface="Alexandria" charset="0"/>
                <a:cs typeface="Alexandria" charset="0"/>
              </a:rPr>
              <a:t>Save As</a:t>
            </a:r>
            <a:r>
              <a:rPr lang="ar-EG" sz="2800" dirty="0">
                <a:solidFill>
                  <a:srgbClr val="2D3956"/>
                </a:solidFill>
                <a:latin typeface="Alexandria" charset="0"/>
                <a:cs typeface="Alexandria" charset="0"/>
              </a:rPr>
              <a:t> ومن ثم اختيار مكان التخزين وتحديد اسم للملف، ثم يتم النقر على </a:t>
            </a:r>
            <a:r>
              <a:rPr lang="en-US" sz="2800" dirty="0">
                <a:solidFill>
                  <a:srgbClr val="2D3956"/>
                </a:solidFill>
                <a:latin typeface="Alexandria" charset="0"/>
                <a:cs typeface="Alexandria" charset="0"/>
              </a:rPr>
              <a:t>Save </a:t>
            </a:r>
            <a:r>
              <a:rPr lang="ar-EG" sz="2800" dirty="0">
                <a:solidFill>
                  <a:srgbClr val="2D3956"/>
                </a:solidFill>
                <a:latin typeface="Alexandria" charset="0"/>
                <a:cs typeface="Alexandria" charset="0"/>
              </a:rPr>
              <a:t> لإتمام عملية التخزين. </a:t>
            </a:r>
          </a:p>
        </p:txBody>
      </p:sp>
      <p:pic>
        <p:nvPicPr>
          <p:cNvPr id="7" name="Graphic 21">
            <a:extLst>
              <a:ext uri="{FF2B5EF4-FFF2-40B4-BE49-F238E27FC236}">
                <a16:creationId xmlns:a16="http://schemas.microsoft.com/office/drawing/2014/main" id="{2855C8FC-9C5C-057B-1D2F-CA0FCAD86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6CC1261-C5FC-11D5-7CDC-417A83CD44D6}"/>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36656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550327"/>
            <a:ext cx="10541000" cy="3970318"/>
          </a:xfrm>
          <a:prstGeom prst="rect">
            <a:avLst/>
          </a:prstGeom>
          <a:noFill/>
        </p:spPr>
        <p:txBody>
          <a:bodyPr wrap="square" rtlCol="0">
            <a:spAutoFit/>
          </a:bodyPr>
          <a:lstStyle/>
          <a:p>
            <a:pPr algn="ctr" rtl="1"/>
            <a:r>
              <a:rPr lang="ar-EG" sz="2800" b="1" u="sng" dirty="0">
                <a:solidFill>
                  <a:schemeClr val="accent1"/>
                </a:solidFill>
                <a:latin typeface="Alexandria" charset="0"/>
                <a:cs typeface="Alexandria" charset="0"/>
              </a:rPr>
              <a:t>ثالثا: الملفات </a:t>
            </a:r>
          </a:p>
          <a:p>
            <a:pPr algn="just" rtl="1"/>
            <a:r>
              <a:rPr lang="ar-EG" sz="2800" b="1" dirty="0">
                <a:solidFill>
                  <a:srgbClr val="2D3956"/>
                </a:solidFill>
                <a:latin typeface="Alexandria" charset="0"/>
                <a:cs typeface="Alexandria" charset="0"/>
              </a:rPr>
              <a:t>ملفات البيانات: </a:t>
            </a:r>
            <a:r>
              <a:rPr lang="ar-EG" sz="2800" dirty="0">
                <a:solidFill>
                  <a:srgbClr val="2D3956"/>
                </a:solidFill>
                <a:latin typeface="Alexandria" charset="0"/>
                <a:cs typeface="Alexandria" charset="0"/>
              </a:rPr>
              <a:t>وهي الملفات التي تحتوي على جميع المدخلات قبل العمل عليها </a:t>
            </a:r>
          </a:p>
          <a:p>
            <a:pPr algn="just" rtl="1"/>
            <a:r>
              <a:rPr lang="ar-EG" sz="2800" b="1" dirty="0">
                <a:solidFill>
                  <a:srgbClr val="2D3956"/>
                </a:solidFill>
                <a:latin typeface="Alexandria" charset="0"/>
                <a:cs typeface="Alexandria" charset="0"/>
              </a:rPr>
              <a:t>ملفات المخرجات الإحصائية : </a:t>
            </a:r>
            <a:r>
              <a:rPr lang="ar-EG" sz="2800" dirty="0">
                <a:solidFill>
                  <a:srgbClr val="2D3956"/>
                </a:solidFill>
                <a:latin typeface="Alexandria" charset="0"/>
                <a:cs typeface="Alexandria" charset="0"/>
              </a:rPr>
              <a:t>وهي الملفات التي يتم فيها حفظ نتائج التحليلات التي أجريت </a:t>
            </a:r>
          </a:p>
          <a:p>
            <a:pPr algn="just" rtl="1"/>
            <a:r>
              <a:rPr lang="ar-EG" sz="2800" b="1" dirty="0">
                <a:solidFill>
                  <a:srgbClr val="2D3956"/>
                </a:solidFill>
                <a:latin typeface="Alexandria" charset="0"/>
                <a:cs typeface="Alexandria" charset="0"/>
              </a:rPr>
              <a:t>ملفات التعليمات: </a:t>
            </a:r>
            <a:r>
              <a:rPr lang="ar-EG" sz="2800" dirty="0">
                <a:solidFill>
                  <a:srgbClr val="2D3956"/>
                </a:solidFill>
                <a:latin typeface="Alexandria" charset="0"/>
                <a:cs typeface="Alexandria" charset="0"/>
              </a:rPr>
              <a:t>وهي الملفات التي تحتوي على جميع التعليمات التي تم إصدارها مثل أوامر التحليل</a:t>
            </a:r>
          </a:p>
          <a:p>
            <a:pPr marL="457200" indent="-457200" algn="just" rtl="1">
              <a:buFont typeface="Wingdings" panose="05000000000000000000" pitchFamily="2" charset="2"/>
              <a:buChar char="ü"/>
            </a:pPr>
            <a:r>
              <a:rPr lang="ar-EG" sz="2800" dirty="0">
                <a:solidFill>
                  <a:srgbClr val="2D3956"/>
                </a:solidFill>
                <a:latin typeface="Alexandria" charset="0"/>
                <a:cs typeface="Alexandria" charset="0"/>
              </a:rPr>
              <a:t>لتخزين ملف البيانات بعد تعبئتها، نختار من قائمة </a:t>
            </a:r>
            <a:r>
              <a:rPr lang="en-US" sz="2800" dirty="0">
                <a:solidFill>
                  <a:srgbClr val="2D3956"/>
                </a:solidFill>
                <a:latin typeface="Alexandria" charset="0"/>
                <a:cs typeface="Alexandria" charset="0"/>
              </a:rPr>
              <a:t>File </a:t>
            </a:r>
            <a:r>
              <a:rPr lang="ar-EG" sz="2800" dirty="0">
                <a:solidFill>
                  <a:srgbClr val="2D3956"/>
                </a:solidFill>
                <a:latin typeface="Alexandria" charset="0"/>
                <a:cs typeface="Alexandria" charset="0"/>
              </a:rPr>
              <a:t> الأمر </a:t>
            </a:r>
            <a:r>
              <a:rPr lang="en-US" sz="2800" dirty="0">
                <a:solidFill>
                  <a:srgbClr val="2D3956"/>
                </a:solidFill>
                <a:latin typeface="Alexandria" charset="0"/>
                <a:cs typeface="Alexandria" charset="0"/>
              </a:rPr>
              <a:t>Save As</a:t>
            </a:r>
            <a:r>
              <a:rPr lang="ar-EG" sz="2800" dirty="0">
                <a:solidFill>
                  <a:srgbClr val="2D3956"/>
                </a:solidFill>
                <a:latin typeface="Alexandria" charset="0"/>
                <a:cs typeface="Alexandria" charset="0"/>
              </a:rPr>
              <a:t> ومن ثم اختيار مكان التخزين وتحديد اسم للملف، ثم يتم النقر على </a:t>
            </a:r>
            <a:r>
              <a:rPr lang="en-US" sz="2800" dirty="0">
                <a:solidFill>
                  <a:srgbClr val="2D3956"/>
                </a:solidFill>
                <a:latin typeface="Alexandria" charset="0"/>
                <a:cs typeface="Alexandria" charset="0"/>
              </a:rPr>
              <a:t>Save </a:t>
            </a:r>
            <a:r>
              <a:rPr lang="ar-EG" sz="2800" dirty="0">
                <a:solidFill>
                  <a:srgbClr val="2D3956"/>
                </a:solidFill>
                <a:latin typeface="Alexandria" charset="0"/>
                <a:cs typeface="Alexandria" charset="0"/>
              </a:rPr>
              <a:t> لإتمام عملية التخزين. </a:t>
            </a: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7AC8B-FEC7-9F56-8217-59CC544E5E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A6494-8CC6-B394-791F-B31517AA810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2C5D4D-FFF0-E9B7-EEC6-CBE855831532}"/>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id="{7EE392CB-05DD-5D4E-AB27-63B91E043C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3610AEF-A433-5A53-F053-E7014BDECEA1}"/>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5DA230EE-95A1-A0BF-811F-18A3131AC9B5}"/>
              </a:ext>
            </a:extLst>
          </p:cNvPr>
          <p:cNvPicPr>
            <a:picLocks noChangeAspect="1"/>
          </p:cNvPicPr>
          <p:nvPr/>
        </p:nvPicPr>
        <p:blipFill>
          <a:blip r:embed="rId3"/>
          <a:stretch>
            <a:fillRect/>
          </a:stretch>
        </p:blipFill>
        <p:spPr>
          <a:xfrm>
            <a:off x="5142271" y="1699179"/>
            <a:ext cx="6112558" cy="3905208"/>
          </a:xfrm>
          <a:prstGeom prst="rect">
            <a:avLst/>
          </a:prstGeom>
        </p:spPr>
      </p:pic>
      <p:pic>
        <p:nvPicPr>
          <p:cNvPr id="5" name="صورة 4">
            <a:extLst>
              <a:ext uri="{FF2B5EF4-FFF2-40B4-BE49-F238E27FC236}">
                <a16:creationId xmlns:a16="http://schemas.microsoft.com/office/drawing/2014/main" id="{A1EB7F77-6488-EDA4-ADD4-E84450A61DA9}"/>
              </a:ext>
            </a:extLst>
          </p:cNvPr>
          <p:cNvPicPr>
            <a:picLocks noChangeAspect="1"/>
          </p:cNvPicPr>
          <p:nvPr/>
        </p:nvPicPr>
        <p:blipFill>
          <a:blip r:embed="rId4"/>
          <a:stretch>
            <a:fillRect/>
          </a:stretch>
        </p:blipFill>
        <p:spPr>
          <a:xfrm>
            <a:off x="825499" y="1799303"/>
            <a:ext cx="4011971" cy="3805084"/>
          </a:xfrm>
          <a:prstGeom prst="rect">
            <a:avLst/>
          </a:prstGeom>
        </p:spPr>
      </p:pic>
      <p:sp>
        <p:nvSpPr>
          <p:cNvPr id="6" name="سهم: لليمين 5">
            <a:extLst>
              <a:ext uri="{FF2B5EF4-FFF2-40B4-BE49-F238E27FC236}">
                <a16:creationId xmlns:a16="http://schemas.microsoft.com/office/drawing/2014/main" id="{8E51BCA7-7FD4-745D-B21F-37AAEE3631FD}"/>
              </a:ext>
            </a:extLst>
          </p:cNvPr>
          <p:cNvSpPr/>
          <p:nvPr/>
        </p:nvSpPr>
        <p:spPr>
          <a:xfrm>
            <a:off x="1747195" y="4597076"/>
            <a:ext cx="917348" cy="374755"/>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
        <p:nvSpPr>
          <p:cNvPr id="8" name="سهم: لليسار 7">
            <a:extLst>
              <a:ext uri="{FF2B5EF4-FFF2-40B4-BE49-F238E27FC236}">
                <a16:creationId xmlns:a16="http://schemas.microsoft.com/office/drawing/2014/main" id="{2F05053F-B745-6746-6F12-CC733399C42B}"/>
              </a:ext>
            </a:extLst>
          </p:cNvPr>
          <p:cNvSpPr/>
          <p:nvPr/>
        </p:nvSpPr>
        <p:spPr>
          <a:xfrm>
            <a:off x="10989291" y="3726426"/>
            <a:ext cx="513070" cy="314632"/>
          </a:xfrm>
          <a:prstGeom prst="leftArrow">
            <a:avLst/>
          </a:prstGeom>
        </p:spPr>
        <p:style>
          <a:lnRef idx="2">
            <a:schemeClr val="accent2">
              <a:shade val="15000"/>
            </a:schemeClr>
          </a:lnRef>
          <a:fillRef idx="1">
            <a:schemeClr val="accent2"/>
          </a:fillRef>
          <a:effectRef idx="0">
            <a:schemeClr val="accent2"/>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37942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864C6-2532-B7D6-8A4D-09579EF2B5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46193-6941-BE7C-7910-4DA03757517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212160-B1BF-CFB6-D77F-A6E7A76785A7}"/>
              </a:ext>
            </a:extLst>
          </p:cNvPr>
          <p:cNvSpPr txBox="1"/>
          <p:nvPr/>
        </p:nvSpPr>
        <p:spPr>
          <a:xfrm>
            <a:off x="2664543" y="970937"/>
            <a:ext cx="5776085" cy="1015663"/>
          </a:xfrm>
          <a:prstGeom prst="rect">
            <a:avLst/>
          </a:prstGeom>
          <a:noFill/>
        </p:spPr>
        <p:txBody>
          <a:bodyPr wrap="square" rtlCol="0">
            <a:spAutoFit/>
          </a:bodyPr>
          <a:lstStyle/>
          <a:p>
            <a:pPr algn="ctr" rtl="1"/>
            <a:r>
              <a:rPr lang="ar-EG" sz="2800" b="1" dirty="0">
                <a:solidFill>
                  <a:srgbClr val="2D3956"/>
                </a:solidFill>
                <a:latin typeface="Alexandria" charset="0"/>
                <a:cs typeface="Alexandria" charset="0"/>
              </a:rPr>
              <a:t>مراحل تحليل البيانات في برنامج </a:t>
            </a:r>
            <a:r>
              <a:rPr lang="en-US" sz="2800" b="1" dirty="0">
                <a:solidFill>
                  <a:srgbClr val="2D3956"/>
                </a:solidFill>
                <a:latin typeface="Alexandria" charset="0"/>
                <a:cs typeface="Alexandria" charset="0"/>
              </a:rPr>
              <a:t>SPSS  </a:t>
            </a:r>
            <a:endParaRPr lang="ar-EG" sz="2800" b="1" dirty="0">
              <a:solidFill>
                <a:srgbClr val="2D3956"/>
              </a:solidFill>
              <a:latin typeface="Alexandria" charset="0"/>
              <a:cs typeface="Alexandria" charset="0"/>
            </a:endParaRPr>
          </a:p>
          <a:p>
            <a:pPr algn="ct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14CB23-77FE-3A62-2FA5-B2A8ED1802C5}"/>
              </a:ext>
            </a:extLst>
          </p:cNvPr>
          <p:cNvSpPr txBox="1"/>
          <p:nvPr/>
        </p:nvSpPr>
        <p:spPr>
          <a:xfrm>
            <a:off x="825500" y="1699178"/>
            <a:ext cx="10541000" cy="4955203"/>
          </a:xfrm>
          <a:prstGeom prst="rect">
            <a:avLst/>
          </a:prstGeom>
          <a:noFill/>
        </p:spPr>
        <p:txBody>
          <a:bodyPr wrap="square" rtlCol="0">
            <a:spAutoFit/>
          </a:bodyPr>
          <a:lstStyle/>
          <a:p>
            <a:pPr algn="r" rtl="1"/>
            <a:r>
              <a:rPr lang="ar-EG" sz="3600" dirty="0">
                <a:solidFill>
                  <a:srgbClr val="2D3956"/>
                </a:solidFill>
                <a:latin typeface="Alexandria" charset="0"/>
                <a:cs typeface="Alexandria" charset="0"/>
              </a:rPr>
              <a:t>لكي يتم إجراء تحليل إحصائي للبيانات من خلال الاعتماد على برنامج </a:t>
            </a:r>
            <a:r>
              <a:rPr lang="en-US" sz="3600" dirty="0">
                <a:solidFill>
                  <a:srgbClr val="2D3956"/>
                </a:solidFill>
                <a:latin typeface="Alexandria" charset="0"/>
                <a:cs typeface="Alexandria" charset="0"/>
              </a:rPr>
              <a:t>SPSS </a:t>
            </a:r>
            <a:r>
              <a:rPr lang="ar-EG" sz="3600" dirty="0">
                <a:solidFill>
                  <a:srgbClr val="2D3956"/>
                </a:solidFill>
                <a:latin typeface="Alexandria" charset="0"/>
                <a:cs typeface="Alexandria" charset="0"/>
              </a:rPr>
              <a:t>يتم إجراء عدد من الخطوات وتتمثل خطوات التحليل الإحصائي </a:t>
            </a:r>
            <a:r>
              <a:rPr lang="en-US" sz="3600" dirty="0">
                <a:solidFill>
                  <a:srgbClr val="2D3956"/>
                </a:solidFill>
                <a:latin typeface="Alexandria" charset="0"/>
                <a:cs typeface="Alexandria" charset="0"/>
              </a:rPr>
              <a:t>SPSS </a:t>
            </a:r>
            <a:r>
              <a:rPr lang="ar-EG" sz="3600" dirty="0">
                <a:solidFill>
                  <a:srgbClr val="2D3956"/>
                </a:solidFill>
                <a:latin typeface="Alexandria" charset="0"/>
                <a:cs typeface="Alexandria" charset="0"/>
              </a:rPr>
              <a:t>في النقاط التالية: </a:t>
            </a:r>
          </a:p>
          <a:p>
            <a:pPr marL="285750" indent="-285750" algn="r" rtl="1">
              <a:buFont typeface="Wingdings" panose="05000000000000000000" pitchFamily="2" charset="2"/>
              <a:buChar char="ü"/>
            </a:pPr>
            <a:r>
              <a:rPr lang="ar-EG" sz="3600" b="1" u="sng" dirty="0">
                <a:solidFill>
                  <a:srgbClr val="2D3956"/>
                </a:solidFill>
                <a:latin typeface="Alexandria" charset="0"/>
                <a:cs typeface="Alexandria" charset="0"/>
              </a:rPr>
              <a:t>إدخال البيانات: </a:t>
            </a:r>
          </a:p>
          <a:p>
            <a:pPr algn="r" rtl="1"/>
            <a:r>
              <a:rPr lang="ar-EG" sz="3600" dirty="0">
                <a:solidFill>
                  <a:srgbClr val="2D3956"/>
                </a:solidFill>
                <a:latin typeface="Alexandria" charset="0"/>
                <a:cs typeface="Alexandria" charset="0"/>
              </a:rPr>
              <a:t>هنا يتم عملية الربط بين شيت الإكسيل الذي يتضمن جميع البيانات التي تم جمعها من أفراد العينة، أو القيام بعملية إدخال البيانات بشكل يدوي.</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DCF522D-5E1C-7B9C-466A-C55F94894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BF8A9BE-1FFF-C6E7-5A1E-6C9519266CD1}"/>
              </a:ext>
            </a:extLst>
          </p:cNvPr>
          <p:cNvSpPr txBox="1"/>
          <p:nvPr/>
        </p:nvSpPr>
        <p:spPr>
          <a:xfrm>
            <a:off x="933399" y="6064568"/>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3212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5BD0F-CD87-2276-4895-72FF8ECDEE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7FFA2-4B0E-16BF-C2C6-424F4AB3897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AB9544-1D44-55E2-6185-DC24CF9852F9}"/>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77EF35B3-542D-D78A-8109-AF4A05B40644}"/>
              </a:ext>
            </a:extLst>
          </p:cNvPr>
          <p:cNvSpPr txBox="1"/>
          <p:nvPr/>
        </p:nvSpPr>
        <p:spPr>
          <a:xfrm>
            <a:off x="825500" y="1699178"/>
            <a:ext cx="10541000" cy="5016758"/>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ترميز البيانات: </a:t>
            </a:r>
          </a:p>
          <a:p>
            <a:pPr algn="just" rtl="1"/>
            <a:r>
              <a:rPr lang="ar-EG" sz="3200" dirty="0">
                <a:solidFill>
                  <a:srgbClr val="2D3956"/>
                </a:solidFill>
                <a:latin typeface="Alexandria" charset="0"/>
                <a:cs typeface="Alexandria" charset="0"/>
              </a:rPr>
              <a:t>فالبرنامج لا يقبل لغة عربية، ولكن لا بد من تحويل إجابات عينة البحث إلى أرقام أي ترميز البيانات وتحويلها من كيفية إلى كمية لكي يتمكن من التعامل معها.</a:t>
            </a:r>
          </a:p>
          <a:p>
            <a:pPr marL="285750" indent="-285750" algn="just" rtl="1">
              <a:buFont typeface="Wingdings" panose="05000000000000000000" pitchFamily="2" charset="2"/>
              <a:buChar char="ü"/>
            </a:pPr>
            <a:r>
              <a:rPr lang="ar-EG" sz="3200" b="1" u="sng" dirty="0">
                <a:solidFill>
                  <a:srgbClr val="2D3956"/>
                </a:solidFill>
                <a:latin typeface="Alexandria" charset="0"/>
                <a:cs typeface="Alexandria" charset="0"/>
              </a:rPr>
              <a:t>اختيار الأسلوب الإحصائي المناسب: </a:t>
            </a:r>
          </a:p>
          <a:p>
            <a:pPr algn="just" rtl="1"/>
            <a:r>
              <a:rPr lang="ar-EG" sz="3200" dirty="0">
                <a:solidFill>
                  <a:srgbClr val="2D3956"/>
                </a:solidFill>
                <a:latin typeface="Alexandria" charset="0"/>
                <a:cs typeface="Alexandria" charset="0"/>
              </a:rPr>
              <a:t>بعد القيام بعملية الترميز يتم هنا التوقف لكي يتم تحديد الأسلوب الإحصائي للقيام بعملية التحليل الإحصائي حيث يتم الاعتماد عليه وتحليل البيانات للتوصل إلى النتائج.</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8E5F8FE-6D94-6F05-A6CF-6439DE558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7C577B8-9EF9-7187-B794-E01CA39AE43A}"/>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4138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2554545"/>
          </a:xfrm>
          <a:prstGeom prst="rect">
            <a:avLst/>
          </a:prstGeom>
          <a:noFill/>
        </p:spPr>
        <p:txBody>
          <a:bodyPr wrap="square" rtlCol="0">
            <a:spAutoFit/>
          </a:bodyPr>
          <a:lstStyle/>
          <a:p>
            <a:pPr marL="285750" indent="-285750" algn="r" rtl="1">
              <a:buFont typeface="Wingdings" panose="05000000000000000000" pitchFamily="2" charset="2"/>
              <a:buChar char="ü"/>
            </a:pPr>
            <a:r>
              <a:rPr lang="ar-EG" sz="3200" b="1" u="sng" dirty="0">
                <a:solidFill>
                  <a:srgbClr val="2D3956"/>
                </a:solidFill>
                <a:latin typeface="Alexandria" charset="0"/>
                <a:cs typeface="Alexandria" charset="0"/>
              </a:rPr>
              <a:t>تحديد المتغيرات المراد تحليلها: </a:t>
            </a:r>
          </a:p>
          <a:p>
            <a:pPr algn="r" rtl="1"/>
            <a:r>
              <a:rPr lang="ar-EG" sz="3200" dirty="0">
                <a:solidFill>
                  <a:srgbClr val="2D3956"/>
                </a:solidFill>
                <a:latin typeface="Alexandria" charset="0"/>
                <a:cs typeface="Alexandria" charset="0"/>
              </a:rPr>
              <a:t>بعد التعرف على الاختبار الإحصائي الذي سيتم استخدامه، يتم تحديد أي من المتغيرات الذي يتم إدخاله من أجل تحليله والتوصل إلى النتائج.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B3D76-3C8A-DAE9-C01F-6E9BAEA194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06EC07-AA1F-A7D8-F037-27A7BBABD8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3A44F-E704-983F-55D3-F514BBCE4344}"/>
              </a:ext>
            </a:extLst>
          </p:cNvPr>
          <p:cNvSpPr txBox="1"/>
          <p:nvPr/>
        </p:nvSpPr>
        <p:spPr>
          <a:xfrm>
            <a:off x="2458065" y="839923"/>
            <a:ext cx="6548283" cy="523220"/>
          </a:xfrm>
          <a:prstGeom prst="rect">
            <a:avLst/>
          </a:prstGeom>
          <a:noFill/>
        </p:spPr>
        <p:txBody>
          <a:bodyPr wrap="square" rtlCol="0">
            <a:spAutoFit/>
          </a:bodyPr>
          <a:lstStyle/>
          <a:p>
            <a:pPr algn="ctr" rtl="1"/>
            <a:r>
              <a:rPr lang="ar-EG" sz="2800" b="1">
                <a:solidFill>
                  <a:srgbClr val="2D3956"/>
                </a:solidFill>
                <a:latin typeface="Alexandria" charset="0"/>
                <a:cs typeface="Alexandria" charset="0"/>
              </a:rPr>
              <a:t>التعامل مع الأسئلة التي تركت دون إجابة في الاستبيان </a:t>
            </a:r>
            <a:endParaRPr lang="ar-EG" sz="2800" b="1" dirty="0">
              <a:solidFill>
                <a:srgbClr val="2D3956"/>
              </a:solidFill>
              <a:latin typeface="Alexandria" charset="0"/>
              <a:cs typeface="Alexandria" charset="0"/>
            </a:endParaRPr>
          </a:p>
        </p:txBody>
      </p:sp>
      <p:sp>
        <p:nvSpPr>
          <p:cNvPr id="48" name="TextBox 47">
            <a:extLst>
              <a:ext uri="{FF2B5EF4-FFF2-40B4-BE49-F238E27FC236}">
                <a16:creationId xmlns:a16="http://schemas.microsoft.com/office/drawing/2014/main" id="{C0447F4F-6E5F-B74F-8A9D-EA61FCCF90FD}"/>
              </a:ext>
            </a:extLst>
          </p:cNvPr>
          <p:cNvSpPr txBox="1"/>
          <p:nvPr/>
        </p:nvSpPr>
        <p:spPr>
          <a:xfrm>
            <a:off x="825500" y="1699178"/>
            <a:ext cx="10541000" cy="4585871"/>
          </a:xfrm>
          <a:prstGeom prst="rect">
            <a:avLst/>
          </a:prstGeom>
          <a:noFill/>
        </p:spPr>
        <p:txBody>
          <a:bodyPr wrap="square" rtlCol="0">
            <a:spAutoFit/>
          </a:bodyPr>
          <a:lstStyle/>
          <a:p>
            <a:pPr algn="just" rtl="1"/>
            <a:r>
              <a:rPr lang="ar-EG" sz="3600" dirty="0">
                <a:solidFill>
                  <a:srgbClr val="2D3956"/>
                </a:solidFill>
                <a:latin typeface="Alexandria" charset="0"/>
                <a:cs typeface="Alexandria" charset="0"/>
              </a:rPr>
              <a:t>هناك عدة طرق للتعامل مع الإجابات الفارغة:  </a:t>
            </a:r>
          </a:p>
          <a:p>
            <a:pPr marL="342900" indent="-342900" algn="just" rtl="1">
              <a:buFont typeface="Wingdings" panose="05000000000000000000" pitchFamily="2" charset="2"/>
              <a:buChar char="ü"/>
            </a:pPr>
            <a:r>
              <a:rPr lang="ar-EG" sz="3200" dirty="0">
                <a:solidFill>
                  <a:srgbClr val="2D3956"/>
                </a:solidFill>
                <a:latin typeface="Alexandria" charset="0"/>
                <a:cs typeface="Alexandria" charset="0"/>
              </a:rPr>
              <a:t>تعبئة إجابة السؤال الناقص وفقا لما يمليه المنطق ، على سبيل المثال ، قد يترك المستجوب سؤال الحالة الاجتماعية ( متزوج ، أعزب) دون إجابة ، ولكن نجده في سؤال آخر أجاب بأن لديه عدد من الأولاد وهنا من الممكن اختيار أنه متزوج</a:t>
            </a:r>
          </a:p>
          <a:p>
            <a:pPr marL="342900" indent="-342900" algn="just" rtl="1">
              <a:buFont typeface="Wingdings" panose="05000000000000000000" pitchFamily="2" charset="2"/>
              <a:buChar char="ü"/>
            </a:pPr>
            <a:r>
              <a:rPr lang="ar-EG" sz="3200" dirty="0">
                <a:solidFill>
                  <a:srgbClr val="2D3956"/>
                </a:solidFill>
                <a:latin typeface="Alexandria" charset="0"/>
                <a:cs typeface="Alexandria" charset="0"/>
              </a:rPr>
              <a:t>إذا كان عدد الأسئلة التي لم يتم الإجابة عليها تمثل نسبة كبيرة من الاستبيان (25 %) فما فوق ، هنا يفضل إتلاف الاستبيان.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BE01EB3-B68C-2432-E2D9-151236F90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491830A-20A5-419F-8B24-97B4AB46D2E3}"/>
              </a:ext>
            </a:extLst>
          </p:cNvPr>
          <p:cNvSpPr txBox="1"/>
          <p:nvPr/>
        </p:nvSpPr>
        <p:spPr>
          <a:xfrm>
            <a:off x="825500" y="603882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61824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3050C-DC7A-25E9-B252-D3653A0AE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586E9-161D-7D4F-C8AE-88268B4CFF6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135EDF-AFF5-AB1C-F201-85F5A654950E}"/>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93DF9A-FADF-9768-B1B3-79A507F2CBCB}"/>
              </a:ext>
            </a:extLst>
          </p:cNvPr>
          <p:cNvSpPr txBox="1"/>
          <p:nvPr/>
        </p:nvSpPr>
        <p:spPr>
          <a:xfrm>
            <a:off x="825500" y="1699178"/>
            <a:ext cx="10541000" cy="5016758"/>
          </a:xfrm>
          <a:prstGeom prst="rect">
            <a:avLst/>
          </a:prstGeom>
          <a:noFill/>
        </p:spPr>
        <p:txBody>
          <a:bodyPr wrap="square" rtlCol="0">
            <a:spAutoFit/>
          </a:bodyPr>
          <a:lstStyle/>
          <a:p>
            <a:pPr marL="342900" indent="-342900" algn="r" rtl="1">
              <a:buFont typeface="Wingdings" panose="05000000000000000000" pitchFamily="2" charset="2"/>
              <a:buChar char="ü"/>
            </a:pPr>
            <a:r>
              <a:rPr lang="ar-EG" sz="3200" dirty="0">
                <a:solidFill>
                  <a:srgbClr val="2D3956"/>
                </a:solidFill>
                <a:latin typeface="Alexandria" charset="0"/>
                <a:cs typeface="Alexandria" charset="0"/>
              </a:rPr>
              <a:t>إذا كان عدد الأسئلة التي لم يتم الإجابة عليها تمثل نسبة صغيرة من الاستبيان ( 2 – 5) أسئلة فيمكن التعامل معها بإحدى الطرق التالية: </a:t>
            </a:r>
          </a:p>
          <a:p>
            <a:pPr marL="285750" indent="-285750" algn="r" rtl="1">
              <a:buFont typeface="Courier New" panose="02070309020205020404" pitchFamily="49" charset="0"/>
              <a:buChar char="o"/>
            </a:pPr>
            <a:r>
              <a:rPr lang="ar-EG" sz="3200" dirty="0">
                <a:solidFill>
                  <a:srgbClr val="2D3956"/>
                </a:solidFill>
                <a:latin typeface="Alexandria" charset="0"/>
                <a:cs typeface="Alexandria" charset="0"/>
              </a:rPr>
              <a:t>إعطاء السؤال قيمة الوسط الحسابي للإجابة ، فإذا كانت الإجابة على مقياس خماسي مثلا يعطي الوسط الحسابي للمقياس وهو 3 </a:t>
            </a:r>
          </a:p>
          <a:p>
            <a:pPr marL="285750" indent="-285750" algn="r" rtl="1">
              <a:buFont typeface="Courier New" panose="02070309020205020404" pitchFamily="49" charset="0"/>
              <a:buChar char="o"/>
            </a:pPr>
            <a:r>
              <a:rPr lang="ar-EG" sz="3200" dirty="0">
                <a:solidFill>
                  <a:srgbClr val="2D3956"/>
                </a:solidFill>
                <a:latin typeface="Alexandria" charset="0"/>
                <a:cs typeface="Alexandria" charset="0"/>
              </a:rPr>
              <a:t>إعطاء السؤال قيمة الوسط الحسابي لإجابات المستجوب على ذلك المتغير </a:t>
            </a:r>
          </a:p>
          <a:p>
            <a:pPr marL="285750" indent="-285750" algn="r" rtl="1">
              <a:buFont typeface="Courier New" panose="02070309020205020404" pitchFamily="49" charset="0"/>
              <a:buChar char="o"/>
            </a:pPr>
            <a:r>
              <a:rPr lang="ar-EG" sz="3200" dirty="0">
                <a:solidFill>
                  <a:srgbClr val="2D3956"/>
                </a:solidFill>
                <a:latin typeface="Alexandria" charset="0"/>
                <a:cs typeface="Alexandria" charset="0"/>
              </a:rPr>
              <a:t>إعطاء السؤال قيمة الوسط الحسابي لإجابات المستجوبين على ذلك السؤال</a:t>
            </a:r>
          </a:p>
          <a:p>
            <a:pPr marL="285750" indent="-285750" algn="r" rtl="1">
              <a:buFont typeface="Courier New" panose="02070309020205020404" pitchFamily="49" charset="0"/>
              <a:buChar char="o"/>
            </a:pPr>
            <a:r>
              <a:rPr lang="ar-EG" sz="3200" dirty="0">
                <a:solidFill>
                  <a:srgbClr val="2D3956"/>
                </a:solidFill>
                <a:latin typeface="Alexandria" charset="0"/>
                <a:cs typeface="Alexandria" charset="0"/>
              </a:rPr>
              <a:t>إعطاء السؤال رقما عشوائيا ضمن خانات الإجابة </a:t>
            </a:r>
          </a:p>
          <a:p>
            <a:pPr marL="285750" indent="-285750" algn="r" rtl="1">
              <a:buFont typeface="Courier New" panose="02070309020205020404" pitchFamily="49" charset="0"/>
              <a:buChar char="o"/>
            </a:pPr>
            <a:r>
              <a:rPr lang="ar-EG" sz="3200" dirty="0">
                <a:solidFill>
                  <a:srgbClr val="2D3956"/>
                </a:solidFill>
                <a:latin typeface="Alexandria" charset="0"/>
                <a:cs typeface="Alexandria" charset="0"/>
              </a:rPr>
              <a:t>إهمال الإجابات المتروكة عند التحليل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88CB90-AD8E-D0F0-7B17-65D0AB5DE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12FFD3E-E978-46B2-91D7-30953BC8489F}"/>
              </a:ext>
            </a:extLst>
          </p:cNvPr>
          <p:cNvSpPr txBox="1"/>
          <p:nvPr/>
        </p:nvSpPr>
        <p:spPr>
          <a:xfrm>
            <a:off x="825500" y="6003013"/>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63394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E6C1D-200C-7B54-9110-092E6D3B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26D034-DDD2-7194-327A-1357D9028AF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538F27-345A-52D6-5760-B98C39D53D0A}"/>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E607FA7A-52DD-65F6-A97A-082633944F5F}"/>
              </a:ext>
            </a:extLst>
          </p:cNvPr>
          <p:cNvSpPr txBox="1"/>
          <p:nvPr/>
        </p:nvSpPr>
        <p:spPr>
          <a:xfrm>
            <a:off x="825500" y="1699178"/>
            <a:ext cx="10541000" cy="3970318"/>
          </a:xfrm>
          <a:prstGeom prst="rect">
            <a:avLst/>
          </a:prstGeom>
          <a:noFill/>
        </p:spPr>
        <p:txBody>
          <a:bodyPr wrap="square" rtlCol="0">
            <a:spAutoFit/>
          </a:bodyPr>
          <a:lstStyle/>
          <a:p>
            <a:pPr algn="ctr" rtl="1"/>
            <a:r>
              <a:rPr lang="ar-EG" sz="3200" b="1" dirty="0">
                <a:solidFill>
                  <a:srgbClr val="2D3956"/>
                </a:solidFill>
                <a:latin typeface="Alexandria" charset="0"/>
              </a:rPr>
              <a:t>تعويض القيم المفقودة على البرنامج الإحصائي </a:t>
            </a:r>
            <a:r>
              <a:rPr lang="en-US" sz="3200" b="1" dirty="0">
                <a:solidFill>
                  <a:srgbClr val="2D3956"/>
                </a:solidFill>
                <a:latin typeface="Alexandria" charset="0"/>
              </a:rPr>
              <a:t>SPSS</a:t>
            </a:r>
          </a:p>
          <a:p>
            <a:pPr algn="r" rtl="1"/>
            <a:endParaRPr lang="ar-EG" sz="3200" dirty="0">
              <a:solidFill>
                <a:srgbClr val="2D3956"/>
              </a:solidFill>
              <a:latin typeface="Alexandria" charset="0"/>
            </a:endParaRPr>
          </a:p>
          <a:p>
            <a:pPr algn="r" rtl="1"/>
            <a:r>
              <a:rPr lang="ar-EG" sz="3200" dirty="0">
                <a:solidFill>
                  <a:srgbClr val="2D3956"/>
                </a:solidFill>
                <a:latin typeface="Alexandria" charset="0"/>
              </a:rPr>
              <a:t>قد تكون هنالك أحيانا بعض قيم النظام المفقودة في أي متغير من المتغيرات ، فإننا نقوم باستخدام الأمر </a:t>
            </a:r>
            <a:r>
              <a:rPr lang="en-US" sz="3200" dirty="0">
                <a:solidFill>
                  <a:srgbClr val="2D3956"/>
                </a:solidFill>
                <a:latin typeface="Alexandria" charset="0"/>
              </a:rPr>
              <a:t>Replace missing values”  </a:t>
            </a:r>
            <a:r>
              <a:rPr lang="ar-EG" sz="3200" dirty="0">
                <a:solidFill>
                  <a:srgbClr val="2D3956"/>
                </a:solidFill>
                <a:latin typeface="Alexandria" charset="0"/>
              </a:rPr>
              <a:t>" لتعويض هذه القيم بطريقة منطقية. </a:t>
            </a:r>
          </a:p>
          <a:p>
            <a:pPr algn="ctr" rtl="1"/>
            <a:r>
              <a:rPr lang="ar-EG" sz="2800" dirty="0">
                <a:latin typeface="Sakkal Majalla" panose="02000000000000000000" pitchFamily="2" charset="-78"/>
                <a:cs typeface="Arial" panose="020B0604020202020204" pitchFamily="34" charset="0"/>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FC56813-B891-AFB8-9F85-7894641BD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04A0F94-0487-E8B4-6A5A-C6F4389E280C}"/>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74856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3A27F-AFC4-FC98-55C4-210E3692AD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968B72-A29A-607E-EDCC-276C30FA9EC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DEF49F-707C-8C8B-810A-85D515CE13D2}"/>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42FBB45-E752-C3B8-72F5-6890BF7847C0}"/>
              </a:ext>
            </a:extLst>
          </p:cNvPr>
          <p:cNvSpPr txBox="1"/>
          <p:nvPr/>
        </p:nvSpPr>
        <p:spPr>
          <a:xfrm>
            <a:off x="6351638" y="1699178"/>
            <a:ext cx="5014861" cy="4955203"/>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مثال: تم توزيع نماذج استبانة مكونة من أربعة أسئلة على عينة من العملاء ، وكانت نتيجة الإجابة على السؤال رقم 3 كما يلي حسب مقياس </a:t>
            </a:r>
            <a:r>
              <a:rPr lang="ar-EG" sz="3200" dirty="0" err="1">
                <a:solidFill>
                  <a:srgbClr val="2D3956"/>
                </a:solidFill>
                <a:latin typeface="Alexandria" charset="0"/>
                <a:cs typeface="Alexandria" charset="0"/>
              </a:rPr>
              <a:t>ليكرت</a:t>
            </a:r>
            <a:r>
              <a:rPr lang="ar-EG" sz="3200"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المطلوب : تعويض قيم النظام المفقودة في الحالة رقم 5 </a:t>
            </a:r>
          </a:p>
          <a:p>
            <a:pPr algn="ctr" rtl="1"/>
            <a:r>
              <a:rPr lang="ar-EG" sz="2800" dirty="0">
                <a:latin typeface="Sakkal Majalla" panose="02000000000000000000" pitchFamily="2" charset="-78"/>
                <a:cs typeface="Arial" panose="020B0604020202020204" pitchFamily="34" charset="0"/>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0780295-8B59-6E3E-DFFD-375DFDE9F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F4E01D-EF81-16BB-9112-2A15873A45FF}"/>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D6C2CBBA-74D7-660E-22C1-C5B22F116B76}"/>
              </a:ext>
            </a:extLst>
          </p:cNvPr>
          <p:cNvPicPr>
            <a:picLocks noChangeAspect="1"/>
          </p:cNvPicPr>
          <p:nvPr/>
        </p:nvPicPr>
        <p:blipFill>
          <a:blip r:embed="rId3"/>
          <a:stretch>
            <a:fillRect/>
          </a:stretch>
        </p:blipFill>
        <p:spPr>
          <a:xfrm>
            <a:off x="891739" y="1828800"/>
            <a:ext cx="5257801" cy="3678794"/>
          </a:xfrm>
          <a:prstGeom prst="rect">
            <a:avLst/>
          </a:prstGeom>
        </p:spPr>
      </p:pic>
    </p:spTree>
    <p:extLst>
      <p:ext uri="{BB962C8B-B14F-4D97-AF65-F5344CB8AC3E}">
        <p14:creationId xmlns:p14="http://schemas.microsoft.com/office/powerpoint/2010/main" val="2740875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2B9EC-BAA0-260B-70D8-90C191EA6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B37C5-2FB4-85E0-D107-92ECF4B279A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5AA4957-BABC-2097-82F6-B067EB4001A8}"/>
              </a:ext>
            </a:extLst>
          </p:cNvPr>
          <p:cNvSpPr txBox="1"/>
          <p:nvPr/>
        </p:nvSpPr>
        <p:spPr>
          <a:xfrm>
            <a:off x="1219892" y="673552"/>
            <a:ext cx="8454360" cy="523220"/>
          </a:xfrm>
          <a:prstGeom prst="rect">
            <a:avLst/>
          </a:prstGeom>
          <a:noFill/>
        </p:spPr>
        <p:txBody>
          <a:bodyPr wrap="square" rtlCol="0">
            <a:spAutoFit/>
          </a:bodyPr>
          <a:lstStyle/>
          <a:p>
            <a:pPr algn="ctr" rtl="1"/>
            <a:r>
              <a:rPr lang="ar-EG" sz="2800" b="1" dirty="0">
                <a:latin typeface="Sakkal Majalla" panose="02000000000000000000" pitchFamily="2" charset="-78"/>
                <a:cs typeface="Sakkal Majalla" panose="02000000000000000000" pitchFamily="2" charset="-78"/>
              </a:rPr>
              <a:t>الخطوات على البرنامج الإحصائي </a:t>
            </a:r>
            <a:r>
              <a:rPr lang="en-US" sz="2800" b="1" dirty="0">
                <a:latin typeface="Sakkal Majalla" panose="02000000000000000000" pitchFamily="2" charset="-78"/>
                <a:cs typeface="Sakkal Majalla" panose="02000000000000000000" pitchFamily="2" charset="-78"/>
              </a:rPr>
              <a:t>SPSS</a:t>
            </a:r>
            <a:endParaRPr lang="ar-EG" sz="2800" b="1" dirty="0">
              <a:latin typeface="Sakkal Majalla" panose="02000000000000000000" pitchFamily="2" charset="-78"/>
              <a:cs typeface="Sakkal Majalla" panose="02000000000000000000" pitchFamily="2" charset="-78"/>
            </a:endParaRPr>
          </a:p>
        </p:txBody>
      </p:sp>
      <p:sp>
        <p:nvSpPr>
          <p:cNvPr id="48" name="TextBox 47">
            <a:extLst>
              <a:ext uri="{FF2B5EF4-FFF2-40B4-BE49-F238E27FC236}">
                <a16:creationId xmlns:a16="http://schemas.microsoft.com/office/drawing/2014/main" id="{7F541E70-7E86-42AB-A7E2-2F54EF0D9BA5}"/>
              </a:ext>
            </a:extLst>
          </p:cNvPr>
          <p:cNvSpPr txBox="1"/>
          <p:nvPr/>
        </p:nvSpPr>
        <p:spPr>
          <a:xfrm>
            <a:off x="825500" y="1699178"/>
            <a:ext cx="10541000" cy="5509200"/>
          </a:xfrm>
          <a:prstGeom prst="rect">
            <a:avLst/>
          </a:prstGeom>
          <a:noFill/>
        </p:spPr>
        <p:txBody>
          <a:bodyPr wrap="square" rtlCol="0">
            <a:spAutoFit/>
          </a:bodyPr>
          <a:lstStyle/>
          <a:p>
            <a:pPr algn="just" rtl="1"/>
            <a:r>
              <a:rPr lang="ar-EG" sz="3200" dirty="0">
                <a:latin typeface="Sakkal Majalla" panose="02000000000000000000" pitchFamily="2" charset="-78"/>
                <a:cs typeface="Arial" panose="020B0604020202020204" pitchFamily="34" charset="0"/>
              </a:rPr>
              <a:t>1- </a:t>
            </a:r>
            <a:r>
              <a:rPr lang="ar-EG" sz="3200" dirty="0">
                <a:solidFill>
                  <a:srgbClr val="2D3956"/>
                </a:solidFill>
                <a:latin typeface="Alexandria" charset="0"/>
                <a:cs typeface="Alexandria" charset="0"/>
              </a:rPr>
              <a:t> ادخل البيانات باسم المتغير </a:t>
            </a:r>
            <a:r>
              <a:rPr lang="en-US" sz="3200" dirty="0">
                <a:solidFill>
                  <a:srgbClr val="2D3956"/>
                </a:solidFill>
                <a:latin typeface="Alexandria" charset="0"/>
                <a:cs typeface="Alexandria" charset="0"/>
              </a:rPr>
              <a:t>Q3 </a:t>
            </a:r>
          </a:p>
          <a:p>
            <a:pPr algn="just" rtl="1"/>
            <a:r>
              <a:rPr lang="ar-EG" sz="3200" dirty="0">
                <a:solidFill>
                  <a:srgbClr val="2D3956"/>
                </a:solidFill>
                <a:latin typeface="Alexandria" charset="0"/>
                <a:cs typeface="Alexandria" charset="0"/>
              </a:rPr>
              <a:t>2- اضغط على </a:t>
            </a:r>
            <a:r>
              <a:rPr lang="en-US" sz="3200" dirty="0">
                <a:solidFill>
                  <a:srgbClr val="2D3956"/>
                </a:solidFill>
                <a:latin typeface="Alexandria" charset="0"/>
                <a:cs typeface="Alexandria" charset="0"/>
              </a:rPr>
              <a:t> Transform                    Replace Missing Values  </a:t>
            </a:r>
            <a:endParaRPr lang="ar-EG" sz="3200" dirty="0">
              <a:solidFill>
                <a:srgbClr val="2D3956"/>
              </a:solidFill>
              <a:latin typeface="Alexandria" charset="0"/>
              <a:cs typeface="Alexandria" charset="0"/>
            </a:endParaRPr>
          </a:p>
          <a:p>
            <a:pPr algn="just" rtl="1"/>
            <a:r>
              <a:rPr lang="ar-EG" sz="3200" dirty="0">
                <a:solidFill>
                  <a:srgbClr val="2D3956"/>
                </a:solidFill>
                <a:latin typeface="Alexandria" charset="0"/>
                <a:cs typeface="Alexandria" charset="0"/>
              </a:rPr>
              <a:t>3- تظهر نافذة جديدة بعنوان </a:t>
            </a:r>
            <a:r>
              <a:rPr lang="en-US" sz="3200" dirty="0">
                <a:solidFill>
                  <a:srgbClr val="2D3956"/>
                </a:solidFill>
                <a:latin typeface="Alexandria" charset="0"/>
                <a:cs typeface="Alexandria" charset="0"/>
              </a:rPr>
              <a:t>Replace Missing Values</a:t>
            </a:r>
          </a:p>
          <a:p>
            <a:pPr algn="just" rtl="1"/>
            <a:r>
              <a:rPr lang="ar-EG" sz="3200" dirty="0">
                <a:solidFill>
                  <a:srgbClr val="2D3956"/>
                </a:solidFill>
                <a:latin typeface="Alexandria" charset="0"/>
                <a:cs typeface="Alexandria" charset="0"/>
              </a:rPr>
              <a:t>4- ننقل المتغير </a:t>
            </a:r>
            <a:r>
              <a:rPr lang="en-US" sz="3200" dirty="0">
                <a:solidFill>
                  <a:srgbClr val="2D3956"/>
                </a:solidFill>
                <a:latin typeface="Alexandria" charset="0"/>
                <a:cs typeface="Alexandria" charset="0"/>
              </a:rPr>
              <a:t>Q3 </a:t>
            </a:r>
            <a:r>
              <a:rPr lang="ar-EG" sz="3200" dirty="0">
                <a:solidFill>
                  <a:srgbClr val="2D3956"/>
                </a:solidFill>
                <a:latin typeface="Alexandria" charset="0"/>
                <a:cs typeface="Alexandria" charset="0"/>
              </a:rPr>
              <a:t> تحت </a:t>
            </a:r>
            <a:r>
              <a:rPr lang="en-US" sz="3200" dirty="0">
                <a:solidFill>
                  <a:srgbClr val="2D3956"/>
                </a:solidFill>
                <a:latin typeface="Alexandria" charset="0"/>
                <a:cs typeface="Alexandria" charset="0"/>
              </a:rPr>
              <a:t>New Variables </a:t>
            </a:r>
            <a:r>
              <a:rPr lang="ar-EG" sz="3200" dirty="0">
                <a:solidFill>
                  <a:srgbClr val="2D3956"/>
                </a:solidFill>
                <a:latin typeface="Alexandria" charset="0"/>
                <a:cs typeface="Alexandria" charset="0"/>
              </a:rPr>
              <a:t> فيظهر اسم المتغير الجديد </a:t>
            </a:r>
          </a:p>
          <a:p>
            <a:pPr algn="just" rtl="1"/>
            <a:r>
              <a:rPr lang="en-US" sz="3200" dirty="0">
                <a:solidFill>
                  <a:srgbClr val="2D3956"/>
                </a:solidFill>
                <a:latin typeface="Alexandria" charset="0"/>
                <a:cs typeface="Alexandria" charset="0"/>
              </a:rPr>
              <a:t>Q3-1 </a:t>
            </a:r>
          </a:p>
          <a:p>
            <a:pPr algn="just" rtl="1"/>
            <a:r>
              <a:rPr lang="ar-EG" sz="3200" dirty="0">
                <a:solidFill>
                  <a:srgbClr val="2D3956"/>
                </a:solidFill>
                <a:latin typeface="Alexandria" charset="0"/>
                <a:cs typeface="Alexandria" charset="0"/>
              </a:rPr>
              <a:t>5</a:t>
            </a:r>
            <a:r>
              <a:rPr lang="en-US" sz="3200" dirty="0">
                <a:solidFill>
                  <a:srgbClr val="2D3956"/>
                </a:solidFill>
                <a:latin typeface="Alexandria" charset="0"/>
                <a:cs typeface="Alexandria" charset="0"/>
              </a:rPr>
              <a:t> - </a:t>
            </a:r>
            <a:r>
              <a:rPr lang="ar-EG" sz="3200" dirty="0">
                <a:solidFill>
                  <a:srgbClr val="2D3956"/>
                </a:solidFill>
                <a:latin typeface="Alexandria" charset="0"/>
                <a:cs typeface="Alexandria" charset="0"/>
              </a:rPr>
              <a:t>أبق على خيار </a:t>
            </a:r>
            <a:r>
              <a:rPr lang="en-US" sz="3200" dirty="0">
                <a:solidFill>
                  <a:srgbClr val="2D3956"/>
                </a:solidFill>
                <a:latin typeface="Alexandria" charset="0"/>
                <a:cs typeface="Alexandria" charset="0"/>
              </a:rPr>
              <a:t>Series Mean </a:t>
            </a:r>
            <a:r>
              <a:rPr lang="ar-EG" sz="3200" dirty="0">
                <a:solidFill>
                  <a:srgbClr val="2D3956"/>
                </a:solidFill>
                <a:latin typeface="Alexandria" charset="0"/>
                <a:cs typeface="Alexandria" charset="0"/>
              </a:rPr>
              <a:t> مقابل كلمة </a:t>
            </a:r>
            <a:r>
              <a:rPr lang="en-US" sz="3200" dirty="0">
                <a:solidFill>
                  <a:srgbClr val="2D3956"/>
                </a:solidFill>
                <a:latin typeface="Alexandria" charset="0"/>
                <a:cs typeface="Alexandria" charset="0"/>
              </a:rPr>
              <a:t> Method </a:t>
            </a:r>
            <a:r>
              <a:rPr lang="ar-EG" sz="3200" dirty="0">
                <a:solidFill>
                  <a:srgbClr val="2D3956"/>
                </a:solidFill>
                <a:latin typeface="Alexandria" charset="0"/>
                <a:cs typeface="Alexandria" charset="0"/>
              </a:rPr>
              <a:t>وذلك عند الرغبة بتعويض القيمة المفقودة بمتوسط المجموعة حتى لا يتأثر المتوسط الحسابي للقيم. </a:t>
            </a:r>
          </a:p>
          <a:p>
            <a:pPr algn="ctr" rtl="1"/>
            <a:r>
              <a:rPr lang="ar-EG" sz="3200" dirty="0">
                <a:latin typeface="Sakkal Majalla" panose="02000000000000000000" pitchFamily="2" charset="-78"/>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F510E3C-AC1B-3F39-C751-88DA599AD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AEFEB0B-E9F5-22BC-AE6C-76878851BD1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سهم: لليمين 4">
            <a:extLst>
              <a:ext uri="{FF2B5EF4-FFF2-40B4-BE49-F238E27FC236}">
                <a16:creationId xmlns:a16="http://schemas.microsoft.com/office/drawing/2014/main" id="{F90318EB-97BC-E526-6FD5-60E8D99300CB}"/>
              </a:ext>
            </a:extLst>
          </p:cNvPr>
          <p:cNvSpPr/>
          <p:nvPr/>
        </p:nvSpPr>
        <p:spPr>
          <a:xfrm>
            <a:off x="3781171" y="2334035"/>
            <a:ext cx="1229032" cy="2507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0541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9992B-8793-661C-D8C5-BC7AE97E4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3B042-0A3D-D032-76EE-C1F1CC8EBDA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E283DB-0DB0-7629-6F1B-7E90717F3BAF}"/>
              </a:ext>
            </a:extLst>
          </p:cNvPr>
          <p:cNvSpPr txBox="1"/>
          <p:nvPr/>
        </p:nvSpPr>
        <p:spPr>
          <a:xfrm>
            <a:off x="933400" y="621960"/>
            <a:ext cx="8377750" cy="954107"/>
          </a:xfrm>
          <a:prstGeom prst="rect">
            <a:avLst/>
          </a:prstGeom>
          <a:noFill/>
        </p:spPr>
        <p:txBody>
          <a:bodyPr wrap="square" rtlCol="0">
            <a:spAutoFit/>
          </a:bodyPr>
          <a:lstStyle/>
          <a:p>
            <a:pPr algn="r" rtl="1"/>
            <a:r>
              <a:rPr lang="ar-EG" sz="2800" dirty="0">
                <a:latin typeface="Alexandria" charset="0"/>
                <a:cs typeface="Alexandria" charset="0"/>
              </a:rPr>
              <a:t>أمام مستخدم البرنامج طرقا كثيرة للتعويض حيث بإمكانه استخدام إحدى الطرق التالية</a:t>
            </a:r>
            <a:r>
              <a:rPr lang="ar-EG" sz="2800" dirty="0">
                <a:solidFill>
                  <a:schemeClr val="accent5"/>
                </a:solidFill>
                <a:latin typeface="Alexandria" charset="0"/>
                <a:cs typeface="Alexandria" charset="0"/>
              </a:rPr>
              <a:t>: </a:t>
            </a:r>
          </a:p>
        </p:txBody>
      </p:sp>
      <p:sp>
        <p:nvSpPr>
          <p:cNvPr id="48" name="TextBox 47">
            <a:extLst>
              <a:ext uri="{FF2B5EF4-FFF2-40B4-BE49-F238E27FC236}">
                <a16:creationId xmlns:a16="http://schemas.microsoft.com/office/drawing/2014/main" id="{67DBF57F-2FD8-BDBD-DB4F-38DE6A2AFDAF}"/>
              </a:ext>
            </a:extLst>
          </p:cNvPr>
          <p:cNvSpPr txBox="1"/>
          <p:nvPr/>
        </p:nvSpPr>
        <p:spPr>
          <a:xfrm>
            <a:off x="825500" y="1699178"/>
            <a:ext cx="10541000" cy="5447645"/>
          </a:xfrm>
          <a:prstGeom prst="rect">
            <a:avLst/>
          </a:prstGeom>
          <a:noFill/>
        </p:spPr>
        <p:txBody>
          <a:bodyPr wrap="square" rtlCol="0">
            <a:spAutoFit/>
          </a:bodyPr>
          <a:lstStyle/>
          <a:p>
            <a:pPr marL="342900" indent="-342900" algn="r" rtl="1">
              <a:buFont typeface="Arial" panose="020B0604020202020204" pitchFamily="34" charset="0"/>
              <a:buChar char="•"/>
            </a:pPr>
            <a:r>
              <a:rPr lang="ar-EG" sz="2800" dirty="0">
                <a:latin typeface="Alexandria" charset="0"/>
                <a:cs typeface="Alexandria" charset="0"/>
              </a:rPr>
              <a:t>متوسط القيم المجاورة للقيمة المفقودة  </a:t>
            </a:r>
            <a:r>
              <a:rPr lang="en-US" sz="2800" dirty="0">
                <a:latin typeface="Alexandria" charset="0"/>
                <a:cs typeface="Alexandria" charset="0"/>
              </a:rPr>
              <a:t>Mean of nearby points  </a:t>
            </a:r>
            <a:r>
              <a:rPr lang="ar-EG" sz="2800" dirty="0">
                <a:latin typeface="Alexandria" charset="0"/>
                <a:cs typeface="Alexandria" charset="0"/>
              </a:rPr>
              <a:t> حيث يمكن للمستخدم تحديد الأرقام قبل وبعد الرقم المفقود والمرغوب إدخالها ، والتي يتم أخذ متوسطها بعين الاعتبار. </a:t>
            </a:r>
          </a:p>
          <a:p>
            <a:pPr marL="342900" indent="-342900" algn="r" rtl="1">
              <a:buFont typeface="Arial" panose="020B0604020202020204" pitchFamily="34" charset="0"/>
              <a:buChar char="•"/>
            </a:pPr>
            <a:r>
              <a:rPr lang="ar-EG" sz="2800" dirty="0">
                <a:latin typeface="Alexandria" charset="0"/>
                <a:cs typeface="Alexandria" charset="0"/>
              </a:rPr>
              <a:t>وسيط القيم المجاورة للقيمة المفقودة  </a:t>
            </a:r>
            <a:r>
              <a:rPr lang="en-US" sz="2800" dirty="0">
                <a:latin typeface="Alexandria" charset="0"/>
                <a:cs typeface="Alexandria" charset="0"/>
              </a:rPr>
              <a:t> Median of nearby points </a:t>
            </a:r>
            <a:r>
              <a:rPr lang="ar-EG" sz="2800" dirty="0">
                <a:latin typeface="Alexandria" charset="0"/>
                <a:cs typeface="Alexandria" charset="0"/>
              </a:rPr>
              <a:t>وهنا أيضا يتم تحديد عدد الأرقام قبل وبعد الرقم المفقود والمرغوب أخذها بالحسبان. </a:t>
            </a:r>
          </a:p>
          <a:p>
            <a:pPr marL="342900" indent="-342900" algn="r" rtl="1">
              <a:buFont typeface="Arial" panose="020B0604020202020204" pitchFamily="34" charset="0"/>
              <a:buChar char="•"/>
            </a:pPr>
            <a:r>
              <a:rPr lang="ar-EG" sz="2800" dirty="0">
                <a:latin typeface="Alexandria" charset="0"/>
                <a:cs typeface="Alexandria" charset="0"/>
              </a:rPr>
              <a:t>عملية التقريب الخطي </a:t>
            </a:r>
            <a:r>
              <a:rPr lang="en-US" sz="2800" dirty="0">
                <a:latin typeface="Alexandria" charset="0"/>
                <a:cs typeface="Alexandria" charset="0"/>
              </a:rPr>
              <a:t>Linear Interpolation  </a:t>
            </a:r>
            <a:r>
              <a:rPr lang="ar-EG" sz="2800" dirty="0">
                <a:latin typeface="Alexandria" charset="0"/>
                <a:cs typeface="Alexandria" charset="0"/>
              </a:rPr>
              <a:t> إذ يتم من خلال عملية التقريب الخطي ، تقريب القيمة الأخيرة قبل الرقم المفقود والقيمة الأولى بعد الرقم المفقود. </a:t>
            </a:r>
          </a:p>
          <a:p>
            <a:pPr marL="342900" indent="-342900" algn="r" rtl="1">
              <a:buFont typeface="Arial" panose="020B0604020202020204" pitchFamily="34" charset="0"/>
              <a:buChar char="•"/>
            </a:pPr>
            <a:r>
              <a:rPr lang="ar-EG" sz="2800" dirty="0">
                <a:latin typeface="Alexandria" charset="0"/>
                <a:cs typeface="Alexandria" charset="0"/>
              </a:rPr>
              <a:t>الاتجاه الخطي </a:t>
            </a:r>
            <a:r>
              <a:rPr lang="en-US" sz="2800" dirty="0">
                <a:latin typeface="Alexandria" charset="0"/>
                <a:cs typeface="Alexandria" charset="0"/>
              </a:rPr>
              <a:t>Linear trend at point </a:t>
            </a:r>
            <a:r>
              <a:rPr lang="ar-EG" sz="2800" dirty="0">
                <a:latin typeface="Alexandria" charset="0"/>
                <a:cs typeface="Alexandria" charset="0"/>
              </a:rPr>
              <a:t>وتبنى على أساس احتساب إحدى النقاط الواقعة على المعادلة الخطية للقيم.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D2BDCF-8B52-5255-E035-C491487E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8D9868-6F8E-00FB-054E-FA716B4AC4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7741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74C5-B2BE-9B9B-30A5-975E3F327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D3570-0531-012B-D645-926043C515D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79B8131-0B00-9237-DB3A-F25D8D4A484D}"/>
              </a:ext>
            </a:extLst>
          </p:cNvPr>
          <p:cNvSpPr txBox="1"/>
          <p:nvPr/>
        </p:nvSpPr>
        <p:spPr>
          <a:xfrm>
            <a:off x="825500" y="1699178"/>
            <a:ext cx="10541000" cy="3785652"/>
          </a:xfrm>
          <a:prstGeom prst="rect">
            <a:avLst/>
          </a:prstGeom>
          <a:noFill/>
        </p:spPr>
        <p:txBody>
          <a:bodyPr wrap="square" rtlCol="0">
            <a:spAutoFit/>
          </a:bodyPr>
          <a:lstStyle/>
          <a:p>
            <a:pPr algn="r" rtl="1"/>
            <a:r>
              <a:rPr lang="ar-SA" sz="3600" dirty="0">
                <a:solidFill>
                  <a:srgbClr val="2D3956"/>
                </a:solidFill>
                <a:latin typeface="Alexandria" charset="0"/>
                <a:cs typeface="Alexandria" charset="0"/>
              </a:rPr>
              <a:t>6-</a:t>
            </a:r>
            <a:r>
              <a:rPr lang="en-US" sz="3600" dirty="0">
                <a:solidFill>
                  <a:srgbClr val="2D3956"/>
                </a:solidFill>
                <a:latin typeface="Alexandria" charset="0"/>
                <a:cs typeface="Alexandria" charset="0"/>
              </a:rPr>
              <a:t> </a:t>
            </a:r>
            <a:r>
              <a:rPr lang="ar-EG" sz="3600" dirty="0">
                <a:solidFill>
                  <a:srgbClr val="2D3956"/>
                </a:solidFill>
                <a:latin typeface="Alexandria" charset="0"/>
                <a:cs typeface="Alexandria" charset="0"/>
              </a:rPr>
              <a:t>ثم الضغط على </a:t>
            </a:r>
            <a:r>
              <a:rPr lang="en-US" sz="3600" dirty="0">
                <a:solidFill>
                  <a:srgbClr val="2D3956"/>
                </a:solidFill>
                <a:latin typeface="Alexandria" charset="0"/>
                <a:cs typeface="Alexandria" charset="0"/>
              </a:rPr>
              <a:t>OK </a:t>
            </a:r>
            <a:r>
              <a:rPr lang="ar-EG" sz="3600" dirty="0">
                <a:solidFill>
                  <a:srgbClr val="2D3956"/>
                </a:solidFill>
                <a:latin typeface="Alexandria" charset="0"/>
                <a:cs typeface="Alexandria" charset="0"/>
              </a:rPr>
              <a:t> فتظهر المخرجات. </a:t>
            </a:r>
          </a:p>
          <a:p>
            <a:pPr algn="r" rtl="1"/>
            <a:r>
              <a:rPr lang="ar-EG" sz="3600" dirty="0">
                <a:solidFill>
                  <a:srgbClr val="2D3956"/>
                </a:solidFill>
                <a:latin typeface="Alexandria" charset="0"/>
                <a:cs typeface="Alexandria" charset="0"/>
              </a:rPr>
              <a:t>7 - نقفل الشاشة المخرجات بدون حفظ فتظهر شاشة محرر البيانات وفيها متغير جديد باسم </a:t>
            </a:r>
            <a:r>
              <a:rPr lang="en-US" sz="3600" dirty="0">
                <a:solidFill>
                  <a:srgbClr val="2D3956"/>
                </a:solidFill>
                <a:latin typeface="Alexandria" charset="0"/>
                <a:cs typeface="Alexandria" charset="0"/>
              </a:rPr>
              <a:t>Q3-1 </a:t>
            </a:r>
            <a:r>
              <a:rPr lang="ar-EG" sz="3600" dirty="0">
                <a:solidFill>
                  <a:srgbClr val="2D3956"/>
                </a:solidFill>
                <a:latin typeface="Alexandria" charset="0"/>
                <a:cs typeface="Alexandria" charset="0"/>
              </a:rPr>
              <a:t>حيث يتضمن كافة البيانات بما فيها القيمة المفقودة.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FD6D914-6CD1-FC81-01CC-07E000EF9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1670415-5FF8-09C3-C73C-9970031C291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0619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FF637-CB0D-6EA8-D86E-B63D82D98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6BB87-D103-4BCF-3C22-C6D1065F49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F9971F-6B79-E445-7913-525FD265E163}"/>
              </a:ext>
            </a:extLst>
          </p:cNvPr>
          <p:cNvSpPr txBox="1"/>
          <p:nvPr/>
        </p:nvSpPr>
        <p:spPr>
          <a:xfrm>
            <a:off x="1553497" y="807134"/>
            <a:ext cx="8597301" cy="584775"/>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شكل الصندوق </a:t>
            </a:r>
            <a:r>
              <a:rPr lang="en-US" sz="3200" b="1" dirty="0">
                <a:solidFill>
                  <a:srgbClr val="2D3956"/>
                </a:solidFill>
                <a:latin typeface="Alexandria" charset="0"/>
                <a:cs typeface="Alexandria" charset="0"/>
              </a:rPr>
              <a:t>Boxplot </a:t>
            </a:r>
          </a:p>
        </p:txBody>
      </p:sp>
      <p:sp>
        <p:nvSpPr>
          <p:cNvPr id="48" name="TextBox 47">
            <a:extLst>
              <a:ext uri="{FF2B5EF4-FFF2-40B4-BE49-F238E27FC236}">
                <a16:creationId xmlns:a16="http://schemas.microsoft.com/office/drawing/2014/main" id="{02B15F75-9270-ED82-16F9-2E55081DF23A}"/>
              </a:ext>
            </a:extLst>
          </p:cNvPr>
          <p:cNvSpPr txBox="1"/>
          <p:nvPr/>
        </p:nvSpPr>
        <p:spPr>
          <a:xfrm>
            <a:off x="825500" y="1699178"/>
            <a:ext cx="10541000" cy="4585871"/>
          </a:xfrm>
          <a:prstGeom prst="rect">
            <a:avLst/>
          </a:prstGeom>
          <a:noFill/>
        </p:spPr>
        <p:txBody>
          <a:bodyPr wrap="square" rtlCol="0">
            <a:spAutoFit/>
          </a:bodyPr>
          <a:lstStyle/>
          <a:p>
            <a:pPr algn="just" rtl="1"/>
            <a:r>
              <a:rPr lang="ar-EG" sz="2800" dirty="0">
                <a:solidFill>
                  <a:srgbClr val="2D3956"/>
                </a:solidFill>
                <a:latin typeface="Alexandria" charset="0"/>
              </a:rPr>
              <a:t>- يستخدم شكل صندوق </a:t>
            </a:r>
            <a:r>
              <a:rPr lang="en-US" sz="2800" dirty="0">
                <a:solidFill>
                  <a:srgbClr val="2D3956"/>
                </a:solidFill>
                <a:latin typeface="Alexandria" charset="0"/>
              </a:rPr>
              <a:t> Boxplot </a:t>
            </a:r>
            <a:r>
              <a:rPr lang="ar-EG" sz="2800" dirty="0">
                <a:solidFill>
                  <a:srgbClr val="2D3956"/>
                </a:solidFill>
                <a:latin typeface="Alexandria" charset="0"/>
              </a:rPr>
              <a:t>كأداة هامة لتمثيل عملية توزيع البيانات. </a:t>
            </a:r>
          </a:p>
          <a:p>
            <a:pPr algn="just" rtl="1"/>
            <a:r>
              <a:rPr lang="ar-EG" sz="2800" dirty="0">
                <a:solidFill>
                  <a:srgbClr val="2D3956"/>
                </a:solidFill>
                <a:latin typeface="Alexandria" charset="0"/>
              </a:rPr>
              <a:t>- يعرض شكل الصندوق 3 ربيعات ( الربيع الأول ، والثاني ( الوسيط) ، والربيع الثالث. ويمثل الربيع الأول والثالث حافتي الصندوق.  </a:t>
            </a:r>
          </a:p>
          <a:p>
            <a:pPr algn="just" rtl="1"/>
            <a:r>
              <a:rPr lang="ar-EG" sz="2800" dirty="0">
                <a:solidFill>
                  <a:srgbClr val="2D3956"/>
                </a:solidFill>
                <a:latin typeface="Alexandria" charset="0"/>
              </a:rPr>
              <a:t>- هناك خط أوسط داخل الصندوق يمثل الوسيط أو الربيع الثاني.  </a:t>
            </a:r>
          </a:p>
          <a:p>
            <a:pPr marL="285750" indent="-285750" algn="just" rtl="1">
              <a:buFont typeface="Wingdings" panose="05000000000000000000" pitchFamily="2" charset="2"/>
              <a:buChar char="ü"/>
            </a:pPr>
            <a:r>
              <a:rPr lang="ar-EG" sz="2800" dirty="0">
                <a:solidFill>
                  <a:srgbClr val="2D3956"/>
                </a:solidFill>
                <a:latin typeface="Alexandria" charset="0"/>
              </a:rPr>
              <a:t>إذا وقع خط الوسط في منتصف الصندوق فان توزيع القيم يعتبر توزيع متماثل وغير ملتو </a:t>
            </a:r>
          </a:p>
          <a:p>
            <a:pPr marL="285750" indent="-285750" algn="just" rtl="1">
              <a:buFont typeface="Wingdings" panose="05000000000000000000" pitchFamily="2" charset="2"/>
              <a:buChar char="ü"/>
            </a:pPr>
            <a:r>
              <a:rPr lang="ar-EG" sz="2800" dirty="0">
                <a:solidFill>
                  <a:srgbClr val="2D3956"/>
                </a:solidFill>
                <a:latin typeface="Alexandria" charset="0"/>
              </a:rPr>
              <a:t>إذا كان أقرب إلى قاعدة المستطيل فإن توزيع القيم ملتويا التواء موجبا. </a:t>
            </a:r>
          </a:p>
          <a:p>
            <a:pPr marL="285750" indent="-285750" algn="just" rtl="1">
              <a:buFont typeface="Wingdings" panose="05000000000000000000" pitchFamily="2" charset="2"/>
              <a:buChar char="ü"/>
            </a:pPr>
            <a:r>
              <a:rPr lang="ar-EG" sz="2800" dirty="0">
                <a:solidFill>
                  <a:srgbClr val="2D3956"/>
                </a:solidFill>
                <a:latin typeface="Alexandria" charset="0"/>
              </a:rPr>
              <a:t>إذا كان خط الوسط أقرب إلى قمة المستطيل ، فإن توزيع القيم ملتويا التواء سالبا.</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B85B4F6-AAF5-6CBE-78C2-725A04466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EBC61D5-AAC7-A42C-4044-1B1223DED69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2422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A54BB-0F81-B1BD-E51D-049AB934F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F21511-7612-F50A-BC6C-197C0B1D5E3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D1D199-34E4-1A50-44C7-EF03C379B7EC}"/>
              </a:ext>
            </a:extLst>
          </p:cNvPr>
          <p:cNvSpPr txBox="1"/>
          <p:nvPr/>
        </p:nvSpPr>
        <p:spPr>
          <a:xfrm>
            <a:off x="825500" y="1699178"/>
            <a:ext cx="10541000" cy="5201424"/>
          </a:xfrm>
          <a:prstGeom prst="rect">
            <a:avLst/>
          </a:prstGeom>
          <a:noFill/>
        </p:spPr>
        <p:txBody>
          <a:bodyPr wrap="square" rtlCol="0">
            <a:spAutoFit/>
          </a:bodyPr>
          <a:lstStyle/>
          <a:p>
            <a:pPr algn="r" rtl="1"/>
            <a:r>
              <a:rPr lang="ar-EG" sz="3600" dirty="0">
                <a:solidFill>
                  <a:srgbClr val="2D3956"/>
                </a:solidFill>
                <a:latin typeface="Alexandria" charset="0"/>
                <a:cs typeface="Alexandria" charset="0"/>
              </a:rPr>
              <a:t>يستخدم الأمر </a:t>
            </a:r>
            <a:r>
              <a:rPr lang="en-US" sz="3600" dirty="0">
                <a:solidFill>
                  <a:srgbClr val="2D3956"/>
                </a:solidFill>
                <a:latin typeface="Alexandria" charset="0"/>
                <a:cs typeface="Alexandria" charset="0"/>
              </a:rPr>
              <a:t>Explore </a:t>
            </a:r>
            <a:r>
              <a:rPr lang="ar-EG" sz="3600" dirty="0">
                <a:solidFill>
                  <a:srgbClr val="2D3956"/>
                </a:solidFill>
                <a:latin typeface="Alexandria" charset="0"/>
                <a:cs typeface="Alexandria" charset="0"/>
              </a:rPr>
              <a:t> لفحص البيانات وتصحيح الأوضاع إن كان هناك أرقاما غير منطقية مثل وجود قيما متطرفة أو بعيدة جدا عن باقي القيم </a:t>
            </a:r>
            <a:endParaRPr lang="ar-EG" sz="3200" dirty="0">
              <a:solidFill>
                <a:srgbClr val="2D3956"/>
              </a:solidFill>
              <a:latin typeface="Alexandria" charset="0"/>
              <a:cs typeface="Alexandria" charset="0"/>
            </a:endParaRPr>
          </a:p>
          <a:p>
            <a:pPr algn="r" rtl="1"/>
            <a:r>
              <a:rPr lang="ar-EG" sz="3200" b="1" u="sng" dirty="0">
                <a:solidFill>
                  <a:srgbClr val="2D3956"/>
                </a:solidFill>
                <a:latin typeface="Alexandria" charset="0"/>
                <a:cs typeface="Alexandria" charset="0"/>
              </a:rPr>
              <a:t>مثال: </a:t>
            </a:r>
            <a:r>
              <a:rPr lang="ar-EG" sz="3200" dirty="0">
                <a:solidFill>
                  <a:srgbClr val="2D3956"/>
                </a:solidFill>
                <a:latin typeface="Alexandria" charset="0"/>
                <a:cs typeface="Alexandria" charset="0"/>
              </a:rPr>
              <a:t>الأرقام التالية تمثل حجم المبيعات ل 23 موظفا في إحدى الشركات : 71، 69، 64، 65، 71، 66، 78، 73، 97، 75، 68، 65، 60، 17، 45، 86، 72، 71، 135، 67، 88. </a:t>
            </a:r>
          </a:p>
          <a:p>
            <a:pPr algn="r" rtl="1"/>
            <a:r>
              <a:rPr lang="ar-EG" sz="3200" dirty="0">
                <a:solidFill>
                  <a:srgbClr val="2D3956"/>
                </a:solidFill>
                <a:latin typeface="Alexandria" charset="0"/>
                <a:cs typeface="Alexandria" charset="0"/>
              </a:rPr>
              <a:t>المطلوب : تحديد ما إذا كان هناك </a:t>
            </a:r>
            <a:r>
              <a:rPr lang="en-US" sz="3200" dirty="0">
                <a:solidFill>
                  <a:srgbClr val="2D3956"/>
                </a:solidFill>
                <a:latin typeface="Alexandria" charset="0"/>
                <a:cs typeface="Alexandria" charset="0"/>
              </a:rPr>
              <a:t>Outliers </a:t>
            </a:r>
            <a:r>
              <a:rPr lang="ar-EG" sz="3200" dirty="0">
                <a:solidFill>
                  <a:srgbClr val="2D3956"/>
                </a:solidFill>
                <a:latin typeface="Alexandria" charset="0"/>
                <a:cs typeface="Alexandria" charset="0"/>
              </a:rPr>
              <a:t> و</a:t>
            </a:r>
            <a:r>
              <a:rPr lang="en-US" sz="3200" dirty="0">
                <a:solidFill>
                  <a:srgbClr val="2D3956"/>
                </a:solidFill>
                <a:latin typeface="Alexandria" charset="0"/>
                <a:cs typeface="Alexandria" charset="0"/>
              </a:rPr>
              <a:t>Extreme </a:t>
            </a:r>
            <a:endParaRPr lang="ar-EG" sz="32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846F288-D990-1EB9-2927-A424E1012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1DD128B-7E5C-8C10-A0A5-27254337031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07459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1A69-4C03-9356-F4C6-FDFF5F78C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DD079D-8F56-4352-1A16-2AC4DF5F0C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2AEEB-8FAE-34E3-DF23-29DE3B61719A}"/>
              </a:ext>
            </a:extLst>
          </p:cNvPr>
          <p:cNvSpPr txBox="1"/>
          <p:nvPr/>
        </p:nvSpPr>
        <p:spPr>
          <a:xfrm>
            <a:off x="1671485" y="816701"/>
            <a:ext cx="7462684" cy="584775"/>
          </a:xfrm>
          <a:prstGeom prst="rect">
            <a:avLst/>
          </a:prstGeom>
          <a:noFill/>
        </p:spPr>
        <p:txBody>
          <a:bodyPr wrap="square" rtlCol="0">
            <a:spAutoFit/>
          </a:bodyPr>
          <a:lstStyle/>
          <a:p>
            <a:pPr algn="ctr" rtl="1"/>
            <a:r>
              <a:rPr lang="ar-EG" sz="3200" b="1" dirty="0">
                <a:latin typeface="Sakkal Majalla" panose="02000000000000000000" pitchFamily="2" charset="-78"/>
              </a:rPr>
              <a:t>الخطوات على برنامج </a:t>
            </a:r>
            <a:r>
              <a:rPr lang="en-US" sz="3200" b="1" dirty="0">
                <a:latin typeface="Sakkal Majalla" panose="02000000000000000000" pitchFamily="2" charset="-78"/>
              </a:rPr>
              <a:t>SPSS</a:t>
            </a:r>
            <a:endParaRPr lang="ar-EG" sz="3200" b="1" dirty="0">
              <a:latin typeface="Sakkal Majalla" panose="02000000000000000000" pitchFamily="2" charset="-78"/>
            </a:endParaRPr>
          </a:p>
        </p:txBody>
      </p:sp>
      <p:sp>
        <p:nvSpPr>
          <p:cNvPr id="48" name="TextBox 47">
            <a:extLst>
              <a:ext uri="{FF2B5EF4-FFF2-40B4-BE49-F238E27FC236}">
                <a16:creationId xmlns:a16="http://schemas.microsoft.com/office/drawing/2014/main" id="{BD94D293-5FA5-9B58-55A0-BBE50F8F66E5}"/>
              </a:ext>
            </a:extLst>
          </p:cNvPr>
          <p:cNvSpPr txBox="1"/>
          <p:nvPr/>
        </p:nvSpPr>
        <p:spPr>
          <a:xfrm>
            <a:off x="825500" y="1699178"/>
            <a:ext cx="10541000" cy="5447645"/>
          </a:xfrm>
          <a:prstGeom prst="rect">
            <a:avLst/>
          </a:prstGeom>
          <a:noFill/>
        </p:spPr>
        <p:txBody>
          <a:bodyPr wrap="square" rtlCol="0">
            <a:spAutoFit/>
          </a:bodyPr>
          <a:lstStyle/>
          <a:p>
            <a:pPr marL="342900" indent="-342900" algn="r" rtl="1">
              <a:buFont typeface="+mj-lt"/>
              <a:buAutoNum type="arabicPeriod"/>
            </a:pPr>
            <a:r>
              <a:rPr lang="ar-EG" sz="3600" dirty="0">
                <a:solidFill>
                  <a:srgbClr val="2D3956"/>
                </a:solidFill>
                <a:latin typeface="Alexandria" charset="0"/>
                <a:cs typeface="Alexandria" charset="0"/>
              </a:rPr>
              <a:t>ادخل البيانات تحت مسمى </a:t>
            </a:r>
            <a:r>
              <a:rPr lang="en-US" sz="3600" dirty="0">
                <a:solidFill>
                  <a:srgbClr val="2D3956"/>
                </a:solidFill>
                <a:latin typeface="Alexandria" charset="0"/>
                <a:cs typeface="Alexandria" charset="0"/>
              </a:rPr>
              <a:t>Sales </a:t>
            </a:r>
          </a:p>
          <a:p>
            <a:pPr marL="342900" indent="-342900" algn="r" rtl="1">
              <a:buFont typeface="+mj-lt"/>
              <a:buAutoNum type="arabicPeriod"/>
            </a:pPr>
            <a:r>
              <a:rPr lang="ar-EG" sz="3600" dirty="0">
                <a:solidFill>
                  <a:srgbClr val="2D3956"/>
                </a:solidFill>
                <a:latin typeface="Alexandria" charset="0"/>
                <a:cs typeface="Alexandria" charset="0"/>
              </a:rPr>
              <a:t>نختار من القائمة </a:t>
            </a:r>
            <a:r>
              <a:rPr lang="en-US" sz="3600" dirty="0">
                <a:solidFill>
                  <a:srgbClr val="2D3956"/>
                </a:solidFill>
                <a:latin typeface="Alexandria" charset="0"/>
                <a:cs typeface="Alexandria" charset="0"/>
              </a:rPr>
              <a:t>analyze         Descriptive statistics         Explore     </a:t>
            </a:r>
            <a:r>
              <a:rPr lang="ar-EG" sz="3600" dirty="0">
                <a:solidFill>
                  <a:srgbClr val="2D3956"/>
                </a:solidFill>
                <a:latin typeface="Alexandria" charset="0"/>
                <a:cs typeface="Alexandria" charset="0"/>
              </a:rPr>
              <a:t> فتظهر نافذة جديدة </a:t>
            </a:r>
          </a:p>
          <a:p>
            <a:pPr marL="342900" indent="-342900" algn="r" rtl="1">
              <a:buFont typeface="+mj-lt"/>
              <a:buAutoNum type="arabicPeriod"/>
            </a:pPr>
            <a:r>
              <a:rPr lang="ar-EG" sz="3600" dirty="0">
                <a:solidFill>
                  <a:srgbClr val="2D3956"/>
                </a:solidFill>
                <a:latin typeface="Alexandria" charset="0"/>
                <a:cs typeface="Alexandria" charset="0"/>
              </a:rPr>
              <a:t>ننقل المتغير </a:t>
            </a:r>
            <a:r>
              <a:rPr lang="en-US" sz="3600" dirty="0">
                <a:solidFill>
                  <a:srgbClr val="2D3956"/>
                </a:solidFill>
                <a:latin typeface="Alexandria" charset="0"/>
                <a:cs typeface="Alexandria" charset="0"/>
              </a:rPr>
              <a:t> sales  </a:t>
            </a:r>
            <a:r>
              <a:rPr lang="ar-EG" sz="3600" dirty="0">
                <a:solidFill>
                  <a:srgbClr val="2D3956"/>
                </a:solidFill>
                <a:latin typeface="Alexandria" charset="0"/>
                <a:cs typeface="Alexandria" charset="0"/>
              </a:rPr>
              <a:t>إلى المستطيل </a:t>
            </a:r>
            <a:r>
              <a:rPr lang="en-US" sz="3600" dirty="0">
                <a:solidFill>
                  <a:srgbClr val="2D3956"/>
                </a:solidFill>
                <a:latin typeface="Alexandria" charset="0"/>
                <a:cs typeface="Alexandria" charset="0"/>
              </a:rPr>
              <a:t>Dependent list </a:t>
            </a:r>
          </a:p>
          <a:p>
            <a:pPr marL="342900" indent="-342900" algn="r" rtl="1">
              <a:buFont typeface="+mj-lt"/>
              <a:buAutoNum type="arabicPeriod"/>
            </a:pPr>
            <a:r>
              <a:rPr lang="ar-EG" sz="3600" dirty="0">
                <a:solidFill>
                  <a:srgbClr val="2D3956"/>
                </a:solidFill>
                <a:latin typeface="Alexandria" charset="0"/>
                <a:cs typeface="Alexandria" charset="0"/>
              </a:rPr>
              <a:t>نضغط على </a:t>
            </a:r>
            <a:r>
              <a:rPr lang="en-US" sz="3600" dirty="0">
                <a:solidFill>
                  <a:srgbClr val="2D3956"/>
                </a:solidFill>
                <a:latin typeface="Alexandria" charset="0"/>
                <a:cs typeface="Alexandria" charset="0"/>
              </a:rPr>
              <a:t>statistics </a:t>
            </a:r>
            <a:r>
              <a:rPr lang="ar-EG" sz="3600" dirty="0">
                <a:solidFill>
                  <a:srgbClr val="2D3956"/>
                </a:solidFill>
                <a:latin typeface="Alexandria" charset="0"/>
                <a:cs typeface="Alexandria" charset="0"/>
              </a:rPr>
              <a:t> فتظهر نافذة فرعية  بعنوان  </a:t>
            </a:r>
            <a:r>
              <a:rPr lang="en-US" sz="3600" dirty="0">
                <a:solidFill>
                  <a:srgbClr val="2D3956"/>
                </a:solidFill>
                <a:latin typeface="Alexandria" charset="0"/>
                <a:cs typeface="Alexandria" charset="0"/>
              </a:rPr>
              <a:t> Explore: Statistics  </a:t>
            </a:r>
            <a:r>
              <a:rPr lang="ar-EG" sz="3600" dirty="0">
                <a:solidFill>
                  <a:srgbClr val="2D3956"/>
                </a:solidFill>
                <a:latin typeface="Alexandria" charset="0"/>
                <a:cs typeface="Alexandria" charset="0"/>
              </a:rPr>
              <a:t>نقوم باختيار </a:t>
            </a:r>
            <a:r>
              <a:rPr lang="en-US" sz="3600" dirty="0">
                <a:solidFill>
                  <a:srgbClr val="2D3956"/>
                </a:solidFill>
                <a:latin typeface="Alexandria" charset="0"/>
                <a:cs typeface="Alexandria" charset="0"/>
              </a:rPr>
              <a:t>  Outliers </a:t>
            </a:r>
            <a:r>
              <a:rPr lang="ar-EG" sz="3600" dirty="0">
                <a:solidFill>
                  <a:srgbClr val="2D3956"/>
                </a:solidFill>
                <a:latin typeface="Alexandria" charset="0"/>
                <a:cs typeface="Alexandria" charset="0"/>
              </a:rPr>
              <a:t>ثم </a:t>
            </a:r>
            <a:r>
              <a:rPr lang="en-US" sz="3600" dirty="0">
                <a:solidFill>
                  <a:srgbClr val="2D3956"/>
                </a:solidFill>
                <a:latin typeface="Alexandria" charset="0"/>
                <a:cs typeface="Alexandria" charset="0"/>
              </a:rPr>
              <a:t>Continue</a:t>
            </a:r>
          </a:p>
          <a:p>
            <a:pPr algn="r" rtl="1"/>
            <a:endParaRPr lang="ar-EG" sz="36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908A97-0295-5139-101B-2FD5AC5B1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8337DE-E937-DA0D-2BB9-6984A6B9EFA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EDCC60B1-1BB9-6C3F-0029-201089439275}"/>
              </a:ext>
            </a:extLst>
          </p:cNvPr>
          <p:cNvSpPr/>
          <p:nvPr/>
        </p:nvSpPr>
        <p:spPr>
          <a:xfrm>
            <a:off x="2920181" y="2497393"/>
            <a:ext cx="609600" cy="20647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DC91233C-AA2C-57AD-5267-C0AA2D23B6A8}"/>
              </a:ext>
            </a:extLst>
          </p:cNvPr>
          <p:cNvSpPr/>
          <p:nvPr/>
        </p:nvSpPr>
        <p:spPr>
          <a:xfrm>
            <a:off x="7693743" y="2497392"/>
            <a:ext cx="609600" cy="20647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64693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DE222-CBF5-6FD4-7047-6FB9D4429A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109E49-9BE7-FCEF-2DEC-22C7387D399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673375E-972A-3EE8-DACF-86DA6E17525A}"/>
              </a:ext>
            </a:extLst>
          </p:cNvPr>
          <p:cNvSpPr txBox="1"/>
          <p:nvPr/>
        </p:nvSpPr>
        <p:spPr>
          <a:xfrm>
            <a:off x="825500" y="1699178"/>
            <a:ext cx="10541000" cy="3539430"/>
          </a:xfrm>
          <a:prstGeom prst="rect">
            <a:avLst/>
          </a:prstGeom>
          <a:noFill/>
        </p:spPr>
        <p:txBody>
          <a:bodyPr wrap="square" rtlCol="0">
            <a:spAutoFit/>
          </a:bodyPr>
          <a:lstStyle/>
          <a:p>
            <a:pPr algn="just" rtl="1"/>
            <a:r>
              <a:rPr lang="ar-EG" sz="3200" dirty="0">
                <a:solidFill>
                  <a:srgbClr val="2D3956"/>
                </a:solidFill>
                <a:latin typeface="Alexandria" charset="0"/>
                <a:cs typeface="Alexandria" charset="0"/>
              </a:rPr>
              <a:t>وكذلك يمكن استكشاف القيم المتطرفة والشاذة بيانيا من خلال ما يلي: </a:t>
            </a:r>
          </a:p>
          <a:p>
            <a:pPr marL="285750" indent="-285750" algn="just" rtl="1">
              <a:buFont typeface="Wingdings" panose="05000000000000000000" pitchFamily="2" charset="2"/>
              <a:buChar char="Ø"/>
            </a:pPr>
            <a:r>
              <a:rPr lang="ar-EG" sz="3200" dirty="0">
                <a:solidFill>
                  <a:srgbClr val="2D3956"/>
                </a:solidFill>
                <a:latin typeface="Alexandria" charset="0"/>
                <a:cs typeface="Alexandria" charset="0"/>
              </a:rPr>
              <a:t>اضغط على </a:t>
            </a:r>
            <a:r>
              <a:rPr lang="en-US" sz="3200" dirty="0">
                <a:solidFill>
                  <a:srgbClr val="2D3956"/>
                </a:solidFill>
                <a:latin typeface="Alexandria" charset="0"/>
                <a:cs typeface="Alexandria" charset="0"/>
              </a:rPr>
              <a:t>plots </a:t>
            </a:r>
            <a:r>
              <a:rPr lang="ar-EG" sz="3200" dirty="0">
                <a:solidFill>
                  <a:srgbClr val="2D3956"/>
                </a:solidFill>
                <a:latin typeface="Alexandria" charset="0"/>
                <a:cs typeface="Alexandria" charset="0"/>
              </a:rPr>
              <a:t>  فتظهر نافذة بعنوان </a:t>
            </a:r>
            <a:r>
              <a:rPr lang="en-US" sz="3200" dirty="0">
                <a:solidFill>
                  <a:srgbClr val="2D3956"/>
                </a:solidFill>
                <a:latin typeface="Alexandria" charset="0"/>
                <a:cs typeface="Alexandria" charset="0"/>
              </a:rPr>
              <a:t>Explore: plots  </a:t>
            </a:r>
            <a:r>
              <a:rPr lang="ar-EG" sz="3200" dirty="0">
                <a:solidFill>
                  <a:srgbClr val="2D3956"/>
                </a:solidFill>
                <a:latin typeface="Alexandria" charset="0"/>
                <a:cs typeface="Alexandria" charset="0"/>
              </a:rPr>
              <a:t> تم اختيار </a:t>
            </a:r>
            <a:r>
              <a:rPr lang="en-US" sz="3200" dirty="0">
                <a:solidFill>
                  <a:srgbClr val="2D3956"/>
                </a:solidFill>
                <a:latin typeface="Alexandria" charset="0"/>
                <a:cs typeface="Alexandria" charset="0"/>
              </a:rPr>
              <a:t>Factor levels together  </a:t>
            </a:r>
            <a:r>
              <a:rPr lang="ar-EG" sz="3200" dirty="0">
                <a:solidFill>
                  <a:srgbClr val="2D3956"/>
                </a:solidFill>
                <a:latin typeface="Alexandria" charset="0"/>
                <a:cs typeface="Alexandria" charset="0"/>
              </a:rPr>
              <a:t> تحت كلمة </a:t>
            </a:r>
            <a:r>
              <a:rPr lang="en-US" sz="3200" dirty="0">
                <a:solidFill>
                  <a:srgbClr val="2D3956"/>
                </a:solidFill>
                <a:latin typeface="Alexandria" charset="0"/>
                <a:cs typeface="Alexandria" charset="0"/>
              </a:rPr>
              <a:t>Boxplots </a:t>
            </a:r>
            <a:r>
              <a:rPr lang="ar-EG" sz="3200" dirty="0">
                <a:solidFill>
                  <a:srgbClr val="2D3956"/>
                </a:solidFill>
                <a:latin typeface="Alexandria" charset="0"/>
                <a:cs typeface="Alexandria" charset="0"/>
              </a:rPr>
              <a:t> ثم الضغط على كلمة </a:t>
            </a:r>
            <a:r>
              <a:rPr lang="en-US" sz="3200" dirty="0">
                <a:solidFill>
                  <a:srgbClr val="2D3956"/>
                </a:solidFill>
                <a:latin typeface="Alexandria" charset="0"/>
                <a:cs typeface="Alexandria" charset="0"/>
              </a:rPr>
              <a:t>Continue </a:t>
            </a:r>
            <a:r>
              <a:rPr lang="ar-EG" sz="3200" dirty="0">
                <a:solidFill>
                  <a:srgbClr val="2D3956"/>
                </a:solidFill>
                <a:latin typeface="Alexandria" charset="0"/>
                <a:cs typeface="Alexandria" charset="0"/>
              </a:rPr>
              <a:t> ثم </a:t>
            </a:r>
            <a:r>
              <a:rPr lang="en-US" sz="3200" dirty="0">
                <a:solidFill>
                  <a:srgbClr val="2D3956"/>
                </a:solidFill>
                <a:latin typeface="Alexandria" charset="0"/>
                <a:cs typeface="Alexandria" charset="0"/>
              </a:rPr>
              <a:t>OK</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88E4E33-D530-8635-A158-216595095D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6A2CDFF-C020-5729-94DC-BE924E1DD16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668865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EB0C1-0E2A-828F-6A19-8DD6C9B93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777519-3C5D-3ADC-5CBF-EB3DE0B0BF8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7B2D5C-3975-CFA6-7916-1B4FFDC33C3C}"/>
              </a:ext>
            </a:extLst>
          </p:cNvPr>
          <p:cNvSpPr txBox="1"/>
          <p:nvPr/>
        </p:nvSpPr>
        <p:spPr>
          <a:xfrm>
            <a:off x="1504335" y="807134"/>
            <a:ext cx="8023124" cy="584775"/>
          </a:xfrm>
          <a:prstGeom prst="rect">
            <a:avLst/>
          </a:prstGeom>
          <a:noFill/>
        </p:spPr>
        <p:txBody>
          <a:bodyPr wrap="square" rtlCol="0">
            <a:spAutoFit/>
          </a:bodyPr>
          <a:lstStyle/>
          <a:p>
            <a:pPr algn="ctr" rtl="1"/>
            <a:r>
              <a:rPr lang="ar-EG" sz="3200" b="1" dirty="0">
                <a:solidFill>
                  <a:srgbClr val="2D3956"/>
                </a:solidFill>
                <a:latin typeface="Alexandria" charset="0"/>
              </a:rPr>
              <a:t> </a:t>
            </a:r>
            <a:r>
              <a:rPr lang="ar-EG" sz="3200" b="1" dirty="0">
                <a:solidFill>
                  <a:srgbClr val="2D3956"/>
                </a:solidFill>
                <a:latin typeface="Alexandria" charset="0"/>
                <a:cs typeface="Alexandria" charset="0"/>
              </a:rPr>
              <a:t>ترتيب ملف البيانات</a:t>
            </a:r>
          </a:p>
        </p:txBody>
      </p:sp>
      <p:sp>
        <p:nvSpPr>
          <p:cNvPr id="48" name="TextBox 47">
            <a:extLst>
              <a:ext uri="{FF2B5EF4-FFF2-40B4-BE49-F238E27FC236}">
                <a16:creationId xmlns:a16="http://schemas.microsoft.com/office/drawing/2014/main" id="{441BB07A-9EF4-EBD9-59CE-24FB3F6D6BFB}"/>
              </a:ext>
            </a:extLst>
          </p:cNvPr>
          <p:cNvSpPr txBox="1"/>
          <p:nvPr/>
        </p:nvSpPr>
        <p:spPr>
          <a:xfrm>
            <a:off x="825500" y="1699178"/>
            <a:ext cx="10541000" cy="3293209"/>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يفيدنا الأمر </a:t>
            </a:r>
            <a:r>
              <a:rPr lang="en-US" sz="3200" dirty="0">
                <a:solidFill>
                  <a:srgbClr val="2D3956"/>
                </a:solidFill>
                <a:latin typeface="Alexandria" charset="0"/>
                <a:cs typeface="Alexandria" charset="0"/>
              </a:rPr>
              <a:t>Sort cases </a:t>
            </a:r>
            <a:r>
              <a:rPr lang="ar-EG" sz="3200" dirty="0">
                <a:solidFill>
                  <a:srgbClr val="2D3956"/>
                </a:solidFill>
                <a:latin typeface="Alexandria" charset="0"/>
                <a:cs typeface="Alexandria" charset="0"/>
              </a:rPr>
              <a:t> في ترتيب بيانات ملف معين حسب متغير أو عدة متغيرات معينة تصاعديا أو تنازليا، والغرض من ذلك تسهيل عملية قراءة البيانات والملاحظة المباشرة لها. ولتنفيذ الأمر نستعين بالبيانات الخاصة بكشف الراتب ل 22 عامل في مؤسسة </a:t>
            </a:r>
            <a:r>
              <a:rPr lang="en-US" sz="3200" dirty="0">
                <a:solidFill>
                  <a:srgbClr val="2D3956"/>
                </a:solidFill>
                <a:latin typeface="Alexandria" charset="0"/>
                <a:cs typeface="Alexandria" charset="0"/>
              </a:rPr>
              <a:t>MATRIX5 ، </a:t>
            </a:r>
            <a:r>
              <a:rPr lang="ar-EG" sz="3200" dirty="0">
                <a:solidFill>
                  <a:srgbClr val="2D3956"/>
                </a:solidFill>
                <a:latin typeface="Alexandria" charset="0"/>
                <a:cs typeface="Alexandria" charset="0"/>
              </a:rPr>
              <a:t>والتي تتكون من 5 متغيرات تتمثل في: رقم الكشف، الأجر، الخبرة المهنية، الجنس والتقييم.</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9418482-75A9-DF6A-F547-E19CE455B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7049542-EEE4-C701-A802-B09295CA1EC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54809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3D322-782A-A531-74A5-4C1DDC96AB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27699B-E6AC-B1C0-C1E9-D70778D53CC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61ECE9E-585B-0DBC-1AB9-E5734AA34735}"/>
              </a:ext>
            </a:extLst>
          </p:cNvPr>
          <p:cNvSpPr txBox="1"/>
          <p:nvPr/>
        </p:nvSpPr>
        <p:spPr>
          <a:xfrm>
            <a:off x="825500" y="1699178"/>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FDF148F-062E-CADF-ED49-5F90E679D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AAA1ED-F548-0452-2304-E70F5D7771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F5672FE2-63B6-4643-8B15-FE0B6473F74B}"/>
              </a:ext>
            </a:extLst>
          </p:cNvPr>
          <p:cNvPicPr>
            <a:picLocks noChangeAspect="1"/>
          </p:cNvPicPr>
          <p:nvPr/>
        </p:nvPicPr>
        <p:blipFill>
          <a:blip r:embed="rId3"/>
          <a:stretch>
            <a:fillRect/>
          </a:stretch>
        </p:blipFill>
        <p:spPr>
          <a:xfrm>
            <a:off x="1103488" y="1699178"/>
            <a:ext cx="9695482" cy="3905210"/>
          </a:xfrm>
          <a:prstGeom prst="rect">
            <a:avLst/>
          </a:prstGeom>
        </p:spPr>
      </p:pic>
    </p:spTree>
    <p:extLst>
      <p:ext uri="{BB962C8B-B14F-4D97-AF65-F5344CB8AC3E}">
        <p14:creationId xmlns:p14="http://schemas.microsoft.com/office/powerpoint/2010/main" val="200847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426D4-FCCC-4066-FA56-1A204A5B2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A6A0B-CF5A-5C61-C231-3A5C6BF5CA5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B6BEFB3-F438-0F0D-CC24-C3579EEBD1EE}"/>
              </a:ext>
            </a:extLst>
          </p:cNvPr>
          <p:cNvSpPr txBox="1"/>
          <p:nvPr/>
        </p:nvSpPr>
        <p:spPr>
          <a:xfrm>
            <a:off x="825500" y="1699178"/>
            <a:ext cx="10541000" cy="4031873"/>
          </a:xfrm>
          <a:prstGeom prst="rect">
            <a:avLst/>
          </a:prstGeom>
          <a:noFill/>
        </p:spPr>
        <p:txBody>
          <a:bodyPr wrap="square" rtlCol="0">
            <a:spAutoFit/>
          </a:bodyPr>
          <a:lstStyle/>
          <a:p>
            <a:pPr algn="just" rtl="1"/>
            <a:r>
              <a:rPr lang="ar-EG" sz="3200" dirty="0">
                <a:solidFill>
                  <a:srgbClr val="2D3956"/>
                </a:solidFill>
                <a:latin typeface="Alexandria" charset="0"/>
                <a:cs typeface="Alexandria" charset="0"/>
              </a:rPr>
              <a:t>1. نختار من قائمة </a:t>
            </a:r>
            <a:r>
              <a:rPr lang="en-US" sz="3200" dirty="0">
                <a:solidFill>
                  <a:srgbClr val="2D3956"/>
                </a:solidFill>
                <a:latin typeface="Alexandria" charset="0"/>
                <a:cs typeface="Alexandria" charset="0"/>
              </a:rPr>
              <a:t>Data </a:t>
            </a:r>
            <a:r>
              <a:rPr lang="ar-EG" sz="3200" dirty="0">
                <a:solidFill>
                  <a:srgbClr val="2D3956"/>
                </a:solidFill>
                <a:latin typeface="Alexandria" charset="0"/>
                <a:cs typeface="Alexandria" charset="0"/>
              </a:rPr>
              <a:t> الأمر </a:t>
            </a:r>
            <a:r>
              <a:rPr lang="en-US" sz="3200" dirty="0">
                <a:solidFill>
                  <a:srgbClr val="2D3956"/>
                </a:solidFill>
                <a:latin typeface="Alexandria" charset="0"/>
                <a:cs typeface="Alexandria" charset="0"/>
              </a:rPr>
              <a:t>Sort cases </a:t>
            </a:r>
            <a:endParaRPr lang="ar-EG" sz="3200" dirty="0">
              <a:solidFill>
                <a:srgbClr val="2D3956"/>
              </a:solidFill>
              <a:latin typeface="Alexandria" charset="0"/>
              <a:cs typeface="Alexandria" charset="0"/>
            </a:endParaRPr>
          </a:p>
          <a:p>
            <a:pPr algn="just" rtl="1"/>
            <a:r>
              <a:rPr lang="ar-EG" sz="3200" dirty="0">
                <a:solidFill>
                  <a:srgbClr val="2D3956"/>
                </a:solidFill>
                <a:latin typeface="Alexandria" charset="0"/>
                <a:cs typeface="Alexandria" charset="0"/>
              </a:rPr>
              <a:t>2. نختار المتغير الترتيبي وننقله إلى المجال الخاص بذلك: </a:t>
            </a:r>
            <a:r>
              <a:rPr lang="en-US" sz="3200" dirty="0">
                <a:solidFill>
                  <a:srgbClr val="2D3956"/>
                </a:solidFill>
                <a:latin typeface="Alexandria" charset="0"/>
                <a:cs typeface="Alexandria" charset="0"/>
              </a:rPr>
              <a:t>Sort by</a:t>
            </a:r>
          </a:p>
          <a:p>
            <a:pPr algn="just" rtl="1"/>
            <a:r>
              <a:rPr lang="ar-EG" sz="3200" dirty="0">
                <a:solidFill>
                  <a:srgbClr val="2D3956"/>
                </a:solidFill>
                <a:latin typeface="Alexandria" charset="0"/>
                <a:cs typeface="Alexandria" charset="0"/>
              </a:rPr>
              <a:t>3. نختار طريقة الترتيب تصاعديا أو تنازليا بالتأشير على الخيار المطلوب.</a:t>
            </a:r>
          </a:p>
          <a:p>
            <a:pPr algn="just" rtl="1"/>
            <a:r>
              <a:rPr lang="ar-EG" sz="3200" dirty="0">
                <a:solidFill>
                  <a:srgbClr val="2D3956"/>
                </a:solidFill>
                <a:latin typeface="Alexandria" charset="0"/>
                <a:cs typeface="Alexandria" charset="0"/>
              </a:rPr>
              <a:t>4. إذا أردنا الاحتفاظ بلمف بيانات مرتب يتم التأشير على المربع الصغير يسار العبارة </a:t>
            </a:r>
            <a:r>
              <a:rPr lang="en-US" sz="3200" dirty="0">
                <a:solidFill>
                  <a:srgbClr val="2D3956"/>
                </a:solidFill>
                <a:latin typeface="Alexandria" charset="0"/>
                <a:cs typeface="Alexandria" charset="0"/>
              </a:rPr>
              <a:t>save file with sorted data ، </a:t>
            </a:r>
            <a:r>
              <a:rPr lang="ar-EG" sz="3200" dirty="0">
                <a:solidFill>
                  <a:srgbClr val="2D3956"/>
                </a:solidFill>
                <a:latin typeface="Alexandria" charset="0"/>
                <a:cs typeface="Alexandria" charset="0"/>
              </a:rPr>
              <a:t>بحيث يعرض البرنامج خيارات التخزين لملف جديد.</a:t>
            </a:r>
          </a:p>
          <a:p>
            <a:pPr algn="just" rtl="1"/>
            <a:r>
              <a:rPr lang="ar-EG" sz="3200" dirty="0">
                <a:solidFill>
                  <a:srgbClr val="2D3956"/>
                </a:solidFill>
                <a:latin typeface="Alexandria" charset="0"/>
                <a:cs typeface="Alexandria" charset="0"/>
              </a:rPr>
              <a:t>5. بعد اتمام هذه الإجراءات ننقر على الزر </a:t>
            </a:r>
            <a:r>
              <a:rPr lang="en-US" sz="3200" dirty="0">
                <a:solidFill>
                  <a:srgbClr val="2D3956"/>
                </a:solidFill>
                <a:latin typeface="Alexandria" charset="0"/>
                <a:cs typeface="Alexandria" charset="0"/>
              </a:rPr>
              <a:t>Ok </a:t>
            </a:r>
            <a:r>
              <a:rPr lang="ar-EG" sz="3200" dirty="0">
                <a:solidFill>
                  <a:srgbClr val="2D3956"/>
                </a:solidFill>
                <a:latin typeface="Alexandria" charset="0"/>
                <a:cs typeface="Alexandria" charset="0"/>
              </a:rPr>
              <a:t> فيظهر لدينا الملف مرتب حسب سنوات الخبرة. </a:t>
            </a:r>
          </a:p>
        </p:txBody>
      </p:sp>
      <p:pic>
        <p:nvPicPr>
          <p:cNvPr id="7" name="Graphic 21">
            <a:extLst>
              <a:ext uri="{FF2B5EF4-FFF2-40B4-BE49-F238E27FC236}">
                <a16:creationId xmlns:a16="http://schemas.microsoft.com/office/drawing/2014/main" id="{0681D5BB-D8EF-684A-ECFA-8835167967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D44487-6DF8-511A-3F54-93585DFA0FA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2B1DDD9A-AD95-6CAF-A064-A812C223F2D3}"/>
              </a:ext>
            </a:extLst>
          </p:cNvPr>
          <p:cNvSpPr txBox="1"/>
          <p:nvPr/>
        </p:nvSpPr>
        <p:spPr>
          <a:xfrm>
            <a:off x="933399" y="765670"/>
            <a:ext cx="8918523" cy="830997"/>
          </a:xfrm>
          <a:prstGeom prst="rect">
            <a:avLst/>
          </a:prstGeom>
          <a:noFill/>
        </p:spPr>
        <p:txBody>
          <a:bodyPr wrap="square" rtlCol="1">
            <a:spAutoFit/>
          </a:bodyPr>
          <a:lstStyle/>
          <a:p>
            <a:pPr algn="r" rtl="1"/>
            <a:r>
              <a:rPr lang="ar-EG" sz="2400" b="1" dirty="0">
                <a:solidFill>
                  <a:srgbClr val="2D3956"/>
                </a:solidFill>
                <a:latin typeface="Alexandria" charset="0"/>
                <a:cs typeface="Alexandria" charset="0"/>
              </a:rPr>
              <a:t>لترتيب ملف البيانات حسب متغير عدد سنوات الخبرة المهنية للعمال، نتبع الخطوات التالية:</a:t>
            </a:r>
          </a:p>
        </p:txBody>
      </p:sp>
    </p:spTree>
    <p:extLst>
      <p:ext uri="{BB962C8B-B14F-4D97-AF65-F5344CB8AC3E}">
        <p14:creationId xmlns:p14="http://schemas.microsoft.com/office/powerpoint/2010/main" val="2681345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A721-E5A0-B803-4994-E233033BB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17020-EA09-20A0-2B37-8986BD87AFD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ECF3F75-9263-95CA-CCC8-6DEC54207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D063-60E7-CB93-80D8-B8E64775B91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CED0C089-CA52-704A-6E4F-CF6AF8B48A1D}"/>
              </a:ext>
            </a:extLst>
          </p:cNvPr>
          <p:cNvPicPr>
            <a:picLocks noChangeAspect="1"/>
          </p:cNvPicPr>
          <p:nvPr/>
        </p:nvPicPr>
        <p:blipFill>
          <a:blip r:embed="rId3"/>
          <a:stretch>
            <a:fillRect/>
          </a:stretch>
        </p:blipFill>
        <p:spPr>
          <a:xfrm>
            <a:off x="786065" y="1877961"/>
            <a:ext cx="10186735" cy="3824170"/>
          </a:xfrm>
          <a:prstGeom prst="rect">
            <a:avLst/>
          </a:prstGeom>
        </p:spPr>
      </p:pic>
    </p:spTree>
    <p:extLst>
      <p:ext uri="{BB962C8B-B14F-4D97-AF65-F5344CB8AC3E}">
        <p14:creationId xmlns:p14="http://schemas.microsoft.com/office/powerpoint/2010/main" val="429185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B589C-3C98-DD3F-05CA-6531E4004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B92D21-F4F0-FE53-2430-7FF7638F8E1E}"/>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B4C7436-07D9-CAE4-0296-C1249CDFE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C3A540-60AE-5E05-38CD-9FAB8F2426F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6632DDF0-D52E-D94F-96C6-871DA44A90DD}"/>
              </a:ext>
            </a:extLst>
          </p:cNvPr>
          <p:cNvSpPr txBox="1"/>
          <p:nvPr/>
        </p:nvSpPr>
        <p:spPr>
          <a:xfrm>
            <a:off x="1946787" y="1032492"/>
            <a:ext cx="7905135" cy="461665"/>
          </a:xfrm>
          <a:prstGeom prst="rect">
            <a:avLst/>
          </a:prstGeom>
          <a:noFill/>
        </p:spPr>
        <p:txBody>
          <a:bodyPr wrap="square" rtlCol="1">
            <a:spAutoFit/>
          </a:bodyPr>
          <a:lstStyle/>
          <a:p>
            <a:pPr algn="r" rtl="1"/>
            <a:r>
              <a:rPr lang="ar-SA" sz="2400" dirty="0"/>
              <a:t> </a:t>
            </a:r>
            <a:endParaRPr lang="ar-EG" sz="2400" dirty="0"/>
          </a:p>
        </p:txBody>
      </p:sp>
      <p:pic>
        <p:nvPicPr>
          <p:cNvPr id="3" name="صورة 2">
            <a:extLst>
              <a:ext uri="{FF2B5EF4-FFF2-40B4-BE49-F238E27FC236}">
                <a16:creationId xmlns:a16="http://schemas.microsoft.com/office/drawing/2014/main" id="{DA830FE8-72F5-0026-B03C-6FA4DD4BB6DD}"/>
              </a:ext>
            </a:extLst>
          </p:cNvPr>
          <p:cNvPicPr>
            <a:picLocks noChangeAspect="1"/>
          </p:cNvPicPr>
          <p:nvPr/>
        </p:nvPicPr>
        <p:blipFill>
          <a:blip r:embed="rId3"/>
          <a:stretch>
            <a:fillRect/>
          </a:stretch>
        </p:blipFill>
        <p:spPr>
          <a:xfrm>
            <a:off x="1154243" y="1699178"/>
            <a:ext cx="9743605" cy="3875711"/>
          </a:xfrm>
          <a:prstGeom prst="rect">
            <a:avLst/>
          </a:prstGeom>
        </p:spPr>
      </p:pic>
    </p:spTree>
    <p:extLst>
      <p:ext uri="{BB962C8B-B14F-4D97-AF65-F5344CB8AC3E}">
        <p14:creationId xmlns:p14="http://schemas.microsoft.com/office/powerpoint/2010/main" val="3564991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662541"/>
          </a:xfrm>
          <a:prstGeom prst="rect">
            <a:avLst/>
          </a:prstGeom>
          <a:noFill/>
        </p:spPr>
        <p:txBody>
          <a:bodyPr wrap="square" rtlCol="0">
            <a:spAutoFit/>
          </a:bodyPr>
          <a:lstStyle/>
          <a:p>
            <a:pPr algn="ctr" rtl="1"/>
            <a:r>
              <a:rPr lang="ar-EG" sz="2800" b="1" dirty="0">
                <a:latin typeface="Alexandria" charset="0"/>
                <a:cs typeface="Alexandria" charset="0"/>
              </a:rPr>
              <a:t>التكليف السابع  </a:t>
            </a:r>
          </a:p>
          <a:p>
            <a:pPr algn="ctr" rtl="1"/>
            <a:endParaRPr lang="ar-EG" sz="2800" b="1" dirty="0">
              <a:latin typeface="Alexandria" charset="0"/>
              <a:cs typeface="Alexandria" charset="0"/>
            </a:endParaRPr>
          </a:p>
          <a:p>
            <a:pPr algn="r" rtl="1"/>
            <a:r>
              <a:rPr lang="ar-EG" sz="2800" b="1" dirty="0">
                <a:latin typeface="Alexandria" charset="0"/>
                <a:cs typeface="Alexandria" charset="0"/>
              </a:rPr>
              <a:t>تقديم عرض ( فيديو حوالي خمس دقائق ) + الملف مستعرضا  الخطوات  العملية وطريقة الحصول على مقاييس النزعة المركزية والتشتت للبيانات التالية  لثلاث متغيرات باستخدام البرنامج الاحصائي </a:t>
            </a:r>
            <a:r>
              <a:rPr lang="en-US" sz="2800" b="1" dirty="0">
                <a:latin typeface="Alexandria" charset="0"/>
                <a:cs typeface="Alexandria" charset="0"/>
              </a:rPr>
              <a:t>SPSS</a:t>
            </a:r>
            <a:r>
              <a:rPr lang="ar-EG" sz="2800" b="1" dirty="0">
                <a:latin typeface="Alexandria" charset="0"/>
                <a:cs typeface="Alexandria" charset="0"/>
              </a:rPr>
              <a:t>.</a:t>
            </a:r>
          </a:p>
          <a:p>
            <a:pPr algn="r" rtl="1"/>
            <a:r>
              <a:rPr lang="ar-EG" sz="2800" b="1" dirty="0">
                <a:latin typeface="Alexandria" charset="0"/>
                <a:cs typeface="Alexandria" charset="0"/>
              </a:rPr>
              <a:t>يمكن الاسترشاد بالخطوات المشروحة في المحاضرة السابقة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F330D456-3ECE-7E9E-C7DB-A0E869E8048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30A8C-3013-5E10-FACF-CF8298DD2A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2DD81D-52EB-F424-FA85-B341E36D49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A233AB-E341-B1F0-4357-0B07D8C30A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D84BF-7945-1F9B-1616-48E62531412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62669C-7F8F-464B-688C-541EBCE027EA}"/>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63FAEE6-EA5B-F8E2-9E19-A16FF4E28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24C0AA8A-9A5F-1C57-0FAD-700D6D198957}"/>
              </a:ext>
            </a:extLst>
          </p:cNvPr>
          <p:cNvPicPr>
            <a:picLocks noChangeAspect="1"/>
          </p:cNvPicPr>
          <p:nvPr/>
        </p:nvPicPr>
        <p:blipFill>
          <a:blip r:embed="rId3"/>
          <a:stretch>
            <a:fillRect/>
          </a:stretch>
        </p:blipFill>
        <p:spPr>
          <a:xfrm>
            <a:off x="1333001" y="1562095"/>
            <a:ext cx="9003692" cy="3649158"/>
          </a:xfrm>
          <a:prstGeom prst="rect">
            <a:avLst/>
          </a:prstGeom>
        </p:spPr>
      </p:pic>
      <p:sp>
        <p:nvSpPr>
          <p:cNvPr id="3" name="مربع نص 2">
            <a:extLst>
              <a:ext uri="{FF2B5EF4-FFF2-40B4-BE49-F238E27FC236}">
                <a16:creationId xmlns:a16="http://schemas.microsoft.com/office/drawing/2014/main" id="{EEB3689F-FEE5-6F42-B180-B18EB90E177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649501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866DD2-45A8-4379-AF74-2887CBCDE693}"/>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3422</TotalTime>
  <Words>3103</Words>
  <Application>Microsoft Office PowerPoint</Application>
  <PresentationFormat>شاشة عريضة</PresentationFormat>
  <Paragraphs>387</Paragraphs>
  <Slides>58</Slides>
  <Notes>3</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58</vt:i4>
      </vt:variant>
    </vt:vector>
  </HeadingPairs>
  <TitlesOfParts>
    <vt:vector size="66" baseType="lpstr">
      <vt:lpstr>Alexandria</vt:lpstr>
      <vt:lpstr>Arial</vt:lpstr>
      <vt:lpstr>Calibri</vt:lpstr>
      <vt:lpstr>Calibri Light</vt:lpstr>
      <vt:lpstr>Courier New</vt:lpstr>
      <vt:lpstr>Sakkal Majalla</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206</cp:revision>
  <dcterms:created xsi:type="dcterms:W3CDTF">2023-04-29T09:08:00Z</dcterms:created>
  <dcterms:modified xsi:type="dcterms:W3CDTF">2026-03-14T16:50:01Z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