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  <p:sldMasterId id="2147483662" r:id="rId6"/>
    <p:sldMasterId id="2147483663" r:id="rId7"/>
    <p:sldMasterId id="2147483664" r:id="rId8"/>
    <p:sldMasterId id="2147483665" r:id="rId9"/>
    <p:sldMasterId id="2147483666" r:id="rId10"/>
  </p:sldMasterIdLst>
  <p:notesMasterIdLst>
    <p:notesMasterId r:id="rId25"/>
  </p:notesMasterIdLst>
  <p:sldIdLst>
    <p:sldId id="507" r:id="rId11"/>
    <p:sldId id="496" r:id="rId12"/>
    <p:sldId id="271" r:id="rId13"/>
    <p:sldId id="313" r:id="rId14"/>
    <p:sldId id="276" r:id="rId15"/>
    <p:sldId id="500" r:id="rId16"/>
    <p:sldId id="501" r:id="rId17"/>
    <p:sldId id="502" r:id="rId18"/>
    <p:sldId id="503" r:id="rId19"/>
    <p:sldId id="504" r:id="rId20"/>
    <p:sldId id="505" r:id="rId21"/>
    <p:sldId id="506" r:id="rId22"/>
    <p:sldId id="499" r:id="rId23"/>
    <p:sldId id="349" r:id="rId2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 /><Relationship Id="rId13" Type="http://schemas.openxmlformats.org/officeDocument/2006/relationships/slide" Target="slides/slide3.xml" /><Relationship Id="rId18" Type="http://schemas.openxmlformats.org/officeDocument/2006/relationships/slide" Target="slides/slide8.xml" /><Relationship Id="rId26" Type="http://schemas.openxmlformats.org/officeDocument/2006/relationships/presProps" Target="presProps.xml" /><Relationship Id="rId3" Type="http://schemas.openxmlformats.org/officeDocument/2006/relationships/customXml" Target="../customXml/item3.xml" /><Relationship Id="rId21" Type="http://schemas.openxmlformats.org/officeDocument/2006/relationships/slide" Target="slides/slide11.xml" /><Relationship Id="rId7" Type="http://schemas.openxmlformats.org/officeDocument/2006/relationships/slideMaster" Target="slideMasters/slideMaster4.xml" /><Relationship Id="rId12" Type="http://schemas.openxmlformats.org/officeDocument/2006/relationships/slide" Target="slides/slide2.xml" /><Relationship Id="rId17" Type="http://schemas.openxmlformats.org/officeDocument/2006/relationships/slide" Target="slides/slide7.xml" /><Relationship Id="rId25" Type="http://schemas.openxmlformats.org/officeDocument/2006/relationships/notesMaster" Target="notesMasters/notesMaster1.xml" /><Relationship Id="rId2" Type="http://schemas.openxmlformats.org/officeDocument/2006/relationships/customXml" Target="../customXml/item2.xml" /><Relationship Id="rId16" Type="http://schemas.openxmlformats.org/officeDocument/2006/relationships/slide" Target="slides/slide6.xml" /><Relationship Id="rId20" Type="http://schemas.openxmlformats.org/officeDocument/2006/relationships/slide" Target="slides/slide10.xml" /><Relationship Id="rId29" Type="http://schemas.openxmlformats.org/officeDocument/2006/relationships/tableStyles" Target="tableStyles.xml" /><Relationship Id="rId1" Type="http://schemas.openxmlformats.org/officeDocument/2006/relationships/customXml" Target="../customXml/item1.xml" /><Relationship Id="rId6" Type="http://schemas.openxmlformats.org/officeDocument/2006/relationships/slideMaster" Target="slideMasters/slideMaster3.xml" /><Relationship Id="rId11" Type="http://schemas.openxmlformats.org/officeDocument/2006/relationships/slide" Target="slides/slide1.xml" /><Relationship Id="rId24" Type="http://schemas.openxmlformats.org/officeDocument/2006/relationships/slide" Target="slides/slide14.xml" /><Relationship Id="rId5" Type="http://schemas.openxmlformats.org/officeDocument/2006/relationships/slideMaster" Target="slideMasters/slideMaster2.xml" /><Relationship Id="rId15" Type="http://schemas.openxmlformats.org/officeDocument/2006/relationships/slide" Target="slides/slide5.xml" /><Relationship Id="rId23" Type="http://schemas.openxmlformats.org/officeDocument/2006/relationships/slide" Target="slides/slide13.xml" /><Relationship Id="rId28" Type="http://schemas.openxmlformats.org/officeDocument/2006/relationships/theme" Target="theme/theme1.xml" /><Relationship Id="rId10" Type="http://schemas.openxmlformats.org/officeDocument/2006/relationships/slideMaster" Target="slideMasters/slideMaster7.xml" /><Relationship Id="rId19" Type="http://schemas.openxmlformats.org/officeDocument/2006/relationships/slide" Target="slides/slide9.xml" /><Relationship Id="rId4" Type="http://schemas.openxmlformats.org/officeDocument/2006/relationships/slideMaster" Target="slideMasters/slideMaster1.xml" /><Relationship Id="rId9" Type="http://schemas.openxmlformats.org/officeDocument/2006/relationships/slideMaster" Target="slideMasters/slideMaster6.xml" /><Relationship Id="rId14" Type="http://schemas.openxmlformats.org/officeDocument/2006/relationships/slide" Target="slides/slide4.xml" /><Relationship Id="rId22" Type="http://schemas.openxmlformats.org/officeDocument/2006/relationships/slide" Target="slides/slide12.xml" /><Relationship Id="rId27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6741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90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9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4085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025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955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171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802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571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442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909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25.xml" /><Relationship Id="rId7" Type="http://schemas.openxmlformats.org/officeDocument/2006/relationships/slideLayout" Target="../slideLayouts/slideLayout29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1" Type="http://schemas.openxmlformats.org/officeDocument/2006/relationships/slideLayout" Target="../slideLayouts/slideLayout23.xml" /><Relationship Id="rId6" Type="http://schemas.openxmlformats.org/officeDocument/2006/relationships/slideLayout" Target="../slideLayouts/slideLayout28.xml" /><Relationship Id="rId11" Type="http://schemas.openxmlformats.org/officeDocument/2006/relationships/slideLayout" Target="../slideLayouts/slideLayout33.xml" /><Relationship Id="rId5" Type="http://schemas.openxmlformats.org/officeDocument/2006/relationships/slideLayout" Target="../slideLayouts/slideLayout27.xml" /><Relationship Id="rId10" Type="http://schemas.openxmlformats.org/officeDocument/2006/relationships/slideLayout" Target="../slideLayouts/slideLayout32.xml" /><Relationship Id="rId4" Type="http://schemas.openxmlformats.org/officeDocument/2006/relationships/slideLayout" Target="../slideLayouts/slideLayout26.xml" /><Relationship Id="rId9" Type="http://schemas.openxmlformats.org/officeDocument/2006/relationships/slideLayout" Target="../slideLayouts/slideLayout31.xml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6.xml" /><Relationship Id="rId7" Type="http://schemas.openxmlformats.org/officeDocument/2006/relationships/slideLayout" Target="../slideLayouts/slideLayout40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1" Type="http://schemas.openxmlformats.org/officeDocument/2006/relationships/slideLayout" Target="../slideLayouts/slideLayout34.xml" /><Relationship Id="rId6" Type="http://schemas.openxmlformats.org/officeDocument/2006/relationships/slideLayout" Target="../slideLayouts/slideLayout39.xml" /><Relationship Id="rId11" Type="http://schemas.openxmlformats.org/officeDocument/2006/relationships/slideLayout" Target="../slideLayouts/slideLayout44.xml" /><Relationship Id="rId5" Type="http://schemas.openxmlformats.org/officeDocument/2006/relationships/slideLayout" Target="../slideLayouts/slideLayout38.xml" /><Relationship Id="rId10" Type="http://schemas.openxmlformats.org/officeDocument/2006/relationships/slideLayout" Target="../slideLayouts/slideLayout43.xml" /><Relationship Id="rId4" Type="http://schemas.openxmlformats.org/officeDocument/2006/relationships/slideLayout" Target="../slideLayouts/slideLayout37.xml" /><Relationship Id="rId9" Type="http://schemas.openxmlformats.org/officeDocument/2006/relationships/slideLayout" Target="../slideLayouts/slideLayout42.xml" 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47.xml" /><Relationship Id="rId7" Type="http://schemas.openxmlformats.org/officeDocument/2006/relationships/slideLayout" Target="../slideLayouts/slideLayout51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1" Type="http://schemas.openxmlformats.org/officeDocument/2006/relationships/slideLayout" Target="../slideLayouts/slideLayout45.xml" /><Relationship Id="rId6" Type="http://schemas.openxmlformats.org/officeDocument/2006/relationships/slideLayout" Target="../slideLayouts/slideLayout50.xml" /><Relationship Id="rId11" Type="http://schemas.openxmlformats.org/officeDocument/2006/relationships/slideLayout" Target="../slideLayouts/slideLayout55.xml" /><Relationship Id="rId5" Type="http://schemas.openxmlformats.org/officeDocument/2006/relationships/slideLayout" Target="../slideLayouts/slideLayout49.xml" /><Relationship Id="rId10" Type="http://schemas.openxmlformats.org/officeDocument/2006/relationships/slideLayout" Target="../slideLayouts/slideLayout54.xml" /><Relationship Id="rId4" Type="http://schemas.openxmlformats.org/officeDocument/2006/relationships/slideLayout" Target="../slideLayouts/slideLayout48.xml" /><Relationship Id="rId9" Type="http://schemas.openxmlformats.org/officeDocument/2006/relationships/slideLayout" Target="../slideLayouts/slideLayout53.xml" 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58.xml" /><Relationship Id="rId7" Type="http://schemas.openxmlformats.org/officeDocument/2006/relationships/slideLayout" Target="../slideLayouts/slideLayout62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1" Type="http://schemas.openxmlformats.org/officeDocument/2006/relationships/slideLayout" Target="../slideLayouts/slideLayout56.xml" /><Relationship Id="rId6" Type="http://schemas.openxmlformats.org/officeDocument/2006/relationships/slideLayout" Target="../slideLayouts/slideLayout61.xml" /><Relationship Id="rId11" Type="http://schemas.openxmlformats.org/officeDocument/2006/relationships/slideLayout" Target="../slideLayouts/slideLayout66.xml" /><Relationship Id="rId5" Type="http://schemas.openxmlformats.org/officeDocument/2006/relationships/slideLayout" Target="../slideLayouts/slideLayout60.xml" /><Relationship Id="rId10" Type="http://schemas.openxmlformats.org/officeDocument/2006/relationships/slideLayout" Target="../slideLayouts/slideLayout65.xml" /><Relationship Id="rId4" Type="http://schemas.openxmlformats.org/officeDocument/2006/relationships/slideLayout" Target="../slideLayouts/slideLayout59.xml" /><Relationship Id="rId9" Type="http://schemas.openxmlformats.org/officeDocument/2006/relationships/slideLayout" Target="../slideLayouts/slideLayout64.xml" 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69.xml" /><Relationship Id="rId7" Type="http://schemas.openxmlformats.org/officeDocument/2006/relationships/slideLayout" Target="../slideLayouts/slideLayout73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1" Type="http://schemas.openxmlformats.org/officeDocument/2006/relationships/slideLayout" Target="../slideLayouts/slideLayout67.xml" /><Relationship Id="rId6" Type="http://schemas.openxmlformats.org/officeDocument/2006/relationships/slideLayout" Target="../slideLayouts/slideLayout72.xml" /><Relationship Id="rId11" Type="http://schemas.openxmlformats.org/officeDocument/2006/relationships/slideLayout" Target="../slideLayouts/slideLayout77.xml" /><Relationship Id="rId5" Type="http://schemas.openxmlformats.org/officeDocument/2006/relationships/slideLayout" Target="../slideLayouts/slideLayout71.xml" /><Relationship Id="rId10" Type="http://schemas.openxmlformats.org/officeDocument/2006/relationships/slideLayout" Target="../slideLayouts/slideLayout76.xml" /><Relationship Id="rId4" Type="http://schemas.openxmlformats.org/officeDocument/2006/relationships/slideLayout" Target="../slideLayouts/slideLayout70.xml" /><Relationship Id="rId9" Type="http://schemas.openxmlformats.org/officeDocument/2006/relationships/slideLayout" Target="../slideLayouts/slideLayout7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6/1/2024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8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9.xml" /><Relationship Id="rId4" Type="http://schemas.microsoft.com/office/2007/relationships/hdphoto" Target="../media/hdphoto1.wdp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9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40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51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 /><Relationship Id="rId1" Type="http://schemas.openxmlformats.org/officeDocument/2006/relationships/slideLayout" Target="../slideLayouts/slideLayout73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62.xml" /><Relationship Id="rId4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0" y="-42863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6323014" y="2430166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4400"/>
            </a:pPr>
            <a:r>
              <a:rPr lang="en-US" altLang="en-US" sz="4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383338" y="4230688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Introduction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6369050" y="4802188"/>
            <a:ext cx="28209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  <a:p>
            <a:pPr>
              <a:buSzPts val="1400"/>
            </a:pP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dirty="0">
              <a:latin typeface="+mn-lt"/>
            </a:endParaRPr>
          </a:p>
        </p:txBody>
      </p:sp>
      <p:sp>
        <p:nvSpPr>
          <p:cNvPr id="6153" name="Google Shape;117;p2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000"/>
            </a:pPr>
            <a:r>
              <a:rPr lang="en-US" altLang="en-US" sz="2000" b="1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www.midocean.ae</a:t>
            </a:r>
            <a:endParaRPr lang="en-US" altLang="en-US"/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 noEditPoints="1" noChangeArrowheads="1"/>
          </p:cNvSpPr>
          <p:nvPr/>
        </p:nvSpPr>
        <p:spPr bwMode="auto">
          <a:xfrm>
            <a:off x="10207626" y="5722939"/>
            <a:ext cx="32861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fld id="{CD206A79-136A-4C3C-9503-8266C905C3AE}" type="slidenum">
              <a:rPr lang="en-US" altLang="en-US" sz="1200">
                <a:solidFill>
                  <a:schemeClr val="bg1"/>
                </a:solidFill>
                <a:latin typeface="Segoe UI Semibold" panose="020B0702040204020203" pitchFamily="34" charset="0"/>
              </a:rPr>
              <a:pPr algn="ct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chemeClr val="bg1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1704976" y="1563689"/>
            <a:ext cx="1262063" cy="126047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426484" y="397728"/>
            <a:ext cx="1723254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Pts val="2800"/>
              <a:buFontTx/>
              <a:buNone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My Profile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442754" y="748854"/>
            <a:ext cx="8773635" cy="5599695"/>
            <a:chOff x="1842523" y="940096"/>
            <a:chExt cx="8525440" cy="5511120"/>
          </a:xfrm>
        </p:grpSpPr>
        <p:sp>
          <p:nvSpPr>
            <p:cNvPr id="3" name="Textfeld 10"/>
            <p:cNvSpPr txBox="1">
              <a:spLocks noChangeArrowheads="1"/>
            </p:cNvSpPr>
            <p:nvPr/>
          </p:nvSpPr>
          <p:spPr bwMode="auto">
            <a:xfrm>
              <a:off x="6035675" y="970587"/>
              <a:ext cx="4332288" cy="3000821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Experience</a:t>
              </a:r>
              <a:r>
                <a:rPr lang="en-US" altLang="en-US" sz="1400" b="1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:</a:t>
              </a:r>
            </a:p>
            <a:p>
              <a:pPr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Academic: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Professor, </a:t>
              </a:r>
              <a:r>
                <a:rPr lang="en-US" altLang="en-US" sz="1200" b="1" dirty="0" err="1">
                  <a:latin typeface="Century Gothic" panose="020B0502020202020204" pitchFamily="34" charset="0"/>
                  <a:cs typeface="Calibri" panose="020F0502020204030204" pitchFamily="34" charset="0"/>
                </a:rPr>
                <a:t>Midocean</a:t>
              </a: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 University (2024)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Professor, Sudan University, Khartoum University and others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Lecturer, Sudan university (2011-2019)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Reviewer for local and international journals </a:t>
              </a:r>
            </a:p>
            <a:p>
              <a:pPr>
                <a:lnSpc>
                  <a:spcPct val="200000"/>
                </a:lnSpc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Administrative: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Dean of College of Business Studies up to date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Head of Department (2012-2014)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Coordinator of distance learning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Member  of Economic committee in Ministry of Higher Education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Senate member of Sudan University for 5 years </a:t>
              </a:r>
            </a:p>
          </p:txBody>
        </p:sp>
        <p:sp>
          <p:nvSpPr>
            <p:cNvPr id="6" name="Textfeld 10"/>
            <p:cNvSpPr txBox="1">
              <a:spLocks noChangeArrowheads="1"/>
            </p:cNvSpPr>
            <p:nvPr/>
          </p:nvSpPr>
          <p:spPr bwMode="auto">
            <a:xfrm>
              <a:off x="1843181" y="2291360"/>
              <a:ext cx="3908425" cy="2677656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Education:</a:t>
              </a:r>
            </a:p>
            <a:p>
              <a:pPr marL="171446" indent="-171446">
                <a:lnSpc>
                  <a:spcPct val="150000"/>
                </a:lnSpc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Ph.D. in Business, University of Malaya,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M. Sc. in Business Administration, Sudan University, Sudan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B. Sc. in Commercial studies, Sudan University, Sudan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Certificates: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Office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Total quality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Erasmus program, Turkey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Data analysis in advance programs, Malaysia </a:t>
              </a:r>
            </a:p>
          </p:txBody>
        </p:sp>
        <p:sp>
          <p:nvSpPr>
            <p:cNvPr id="7" name="TextBox 11"/>
            <p:cNvSpPr txBox="1">
              <a:spLocks noChangeArrowheads="1"/>
            </p:cNvSpPr>
            <p:nvPr/>
          </p:nvSpPr>
          <p:spPr bwMode="auto">
            <a:xfrm>
              <a:off x="1842523" y="940096"/>
              <a:ext cx="3908425" cy="1338828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50000"/>
                </a:lnSpc>
                <a:buClr>
                  <a:srgbClr val="000000"/>
                </a:buClr>
                <a:buSzPct val="100000"/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Summary: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More than 15 Years experience and university teaching and training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Business Research data analyst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Strategic planning and feasibility studies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Problem-solving research</a:t>
              </a:r>
            </a:p>
          </p:txBody>
        </p:sp>
        <p:sp>
          <p:nvSpPr>
            <p:cNvPr id="9" name="Textfeld 10"/>
            <p:cNvSpPr txBox="1">
              <a:spLocks noChangeArrowheads="1"/>
            </p:cNvSpPr>
            <p:nvPr/>
          </p:nvSpPr>
          <p:spPr bwMode="auto">
            <a:xfrm>
              <a:off x="6035675" y="3969826"/>
              <a:ext cx="4332287" cy="2400657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Training provided: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HRM, HRD, and OB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Communication skills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Leadership and negotiation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Feasibility studies preparation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 and publication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Business plan preparation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Programs used: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ICDL &amp; SPSS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AMOS &amp; Smart-PLS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PROCESS Macro &amp; Power BI</a:t>
              </a:r>
              <a:endParaRPr lang="en-US" altLang="en-US" sz="1200" b="1" i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Textfeld 10"/>
            <p:cNvSpPr txBox="1">
              <a:spLocks noChangeArrowheads="1"/>
            </p:cNvSpPr>
            <p:nvPr/>
          </p:nvSpPr>
          <p:spPr bwMode="auto">
            <a:xfrm>
              <a:off x="1842523" y="4973888"/>
              <a:ext cx="3908425" cy="1477328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Publications and Conferences attended: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15 articles published in Scopus journal platforms and other 6 are under review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Two conferences (Malaysia and Sudan)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Markets serviced: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Sudan, KSA, and UAE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6697" y="33540"/>
            <a:ext cx="2542209" cy="649999"/>
          </a:xfrm>
          <a:prstGeom prst="roundRect">
            <a:avLst>
              <a:gd name="adj" fmla="val 3672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67" b="2761"/>
          <a:stretch/>
        </p:blipFill>
        <p:spPr>
          <a:xfrm>
            <a:off x="426485" y="1260523"/>
            <a:ext cx="1723254" cy="186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2149738" y="632596"/>
            <a:ext cx="9827534" cy="4571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248195" y="6374675"/>
            <a:ext cx="11633283" cy="31350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1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Placeholder 3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 bwMode="auto">
          <a:xfrm>
            <a:off x="1200149" y="976982"/>
            <a:ext cx="9936163" cy="5270137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1461404" y="4116443"/>
            <a:ext cx="5618663" cy="19389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 Enablers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Plan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Schedule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Risk, change, and performance control</a:t>
            </a:r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6492968" y="1306224"/>
            <a:ext cx="2627387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General topics</a:t>
            </a:r>
          </a:p>
        </p:txBody>
      </p:sp>
      <p:sp>
        <p:nvSpPr>
          <p:cNvPr id="14347" name="TextBox 1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Up Arrow 2"/>
          <p:cNvSpPr/>
          <p:nvPr/>
        </p:nvSpPr>
        <p:spPr>
          <a:xfrm rot="5400000">
            <a:off x="4795898" y="834434"/>
            <a:ext cx="773398" cy="1528354"/>
          </a:xfrm>
          <a:prstGeom prst="upArrow">
            <a:avLst>
              <a:gd name="adj1" fmla="val 61402"/>
              <a:gd name="adj2" fmla="val 6368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87887" y="1412875"/>
            <a:ext cx="4978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project management</a:t>
            </a: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333500"/>
            <a:ext cx="1190625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611488"/>
            <a:ext cx="6506981" cy="325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Is a Project?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Current Drivers of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Governance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 Today—A Socio-Technical Approach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436938" y="1328738"/>
            <a:ext cx="1090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600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5370" name="TextBox 33"/>
          <p:cNvSpPr txBox="1">
            <a:spLocks noChangeArrowheads="1"/>
          </p:cNvSpPr>
          <p:nvPr/>
        </p:nvSpPr>
        <p:spPr bwMode="auto">
          <a:xfrm>
            <a:off x="3570288" y="1598613"/>
            <a:ext cx="819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0" b="1">
                <a:solidFill>
                  <a:schemeClr val="bg1"/>
                </a:solidFill>
                <a:latin typeface="Alexandria" pitchFamily="2" charset="-78"/>
              </a:rPr>
              <a:t>01</a:t>
            </a:r>
          </a:p>
        </p:txBody>
      </p:sp>
      <p:sp>
        <p:nvSpPr>
          <p:cNvPr id="15371" name="TextBox 2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696244" y="1617001"/>
            <a:ext cx="9061450" cy="456827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Defining the project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99921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02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51100" y="1653722"/>
            <a:ext cx="7471229" cy="446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1: Defining the Project Scope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2: Establishing Project Priorities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3: Creating the Work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4: Integrating the WBS with the Organization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5: Coding the WBS for the Information System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Process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Responsibility Matrices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Communication Plan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828781"/>
            <a:ext cx="9061450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1097726"/>
            <a:ext cx="63523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Estimating project times and costs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63477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03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8113" y="1959474"/>
            <a:ext cx="83740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Factors Influencing the Quality of 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Estimating Guidelines for Times, Costs, and Resources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Top-Down versus Bottom-Up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Methods for Estimating Project Times and Costs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of Detail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of Costs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Refining 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Creating a Database for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Mega Projects: A Special Case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753533"/>
            <a:ext cx="9061450" cy="463420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5599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Developing a project plan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74227"/>
            <a:ext cx="1193800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  <a:p>
            <a:pPr algn="ctr"/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04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4005" y="1931284"/>
            <a:ext cx="8276909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Developing the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From Work Package to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a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Activity-on-Node (AON) Fundamentals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Network Computation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the Forward and Backward Pass Information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of Detail for 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Considerations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Extended Network Techniques to Come Closer to Reality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614488"/>
            <a:ext cx="8302988" cy="4676775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risks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507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05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13013" y="1829216"/>
            <a:ext cx="698368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Risk Management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1: Risk Identification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2: Risk Assessment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3: Risk Response Development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Planning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Opportunity Management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Funding and Time Buffers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4: Risk Response Control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Change Control Management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56921" y="1729720"/>
            <a:ext cx="9024439" cy="425306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61345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Scheduling resources and costs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735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06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238151" y="1964851"/>
            <a:ext cx="858188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Overview of the Resource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of Resource Constraints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Classification of a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Resource Allocation Methods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Computer Demonstration of Resource-Constrained Scheduling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Splitting 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Benefits of Scheduling Resources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Assigning Project 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Multi-project Resource Schedules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the Resource Schedule to Develop a Project Cost Baseline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0586" y="1632744"/>
            <a:ext cx="7891871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2" y="1017588"/>
            <a:ext cx="48675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Reducing project duration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46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07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99949" y="1860005"/>
            <a:ext cx="7164388" cy="390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Rationale for Reducing Project Duration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Options for Accelerating Project Completion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a 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Considerations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What If Cost, Not Time, Is the Issue?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69984" y="1554818"/>
            <a:ext cx="8175353" cy="46970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965336"/>
            <a:ext cx="62652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Project Manager Characteristics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592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08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66964" y="1554818"/>
            <a:ext cx="7257733" cy="454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versus Leading a Project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Project Stakeholders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Influence as Exchange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Social Network Building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Ethics and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Trust: The Key to Exercising Influence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Qualities of an Effective Project Manager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4487" y="1658870"/>
            <a:ext cx="8031662" cy="374915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29908" y="1037031"/>
            <a:ext cx="45801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project teams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124971" y="931863"/>
            <a:ext cx="11425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09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98712" y="1754585"/>
            <a:ext cx="7555049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Five-Stage Team Development Model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Situational Factors Affecting Team Development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High-Performance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Virtual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Team Pitfalls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6" y="313508"/>
            <a:ext cx="11107783" cy="632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1D0FAB-76A3-4843-A279-B98E697B6656}">
  <ds:schemaRefs>
    <ds:schemaRef ds:uri="http://schemas.microsoft.com/office/2006/metadata/properties"/>
    <ds:schemaRef ds:uri="http://www.w3.org/2000/xmlns/"/>
    <ds:schemaRef ds:uri="49100919-8a76-4266-be0c-7dc583902cb4"/>
    <ds:schemaRef ds:uri="http://www.w3.org/2001/XMLSchema-instance"/>
    <ds:schemaRef ds:uri="d13aca44-ef33-4cf4-9980-7f0b00e6eeb9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E53310E-C17C-486B-A8DE-BFE174BC1B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2E3E22-3014-4936-A08B-850F519E1E5A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1367</TotalTime>
  <Words>641</Words>
  <Application>Microsoft Office PowerPoint</Application>
  <PresentationFormat>Widescreen</PresentationFormat>
  <Paragraphs>162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majd jeraisi</cp:lastModifiedBy>
  <cp:revision>29</cp:revision>
  <dcterms:created xsi:type="dcterms:W3CDTF">2024-05-18T12:46:21Z</dcterms:created>
  <dcterms:modified xsi:type="dcterms:W3CDTF">2024-06-01T08:00:20Z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