
<file path=[Content_Types].xml><?xml version="1.0" encoding="utf-8"?>
<Types xmlns="http://schemas.openxmlformats.org/package/2006/content-types">
  <Default Extension="bin" ContentType="application/vnd.openxmlformats-officedocument.oleObject"/>
  <Default Extension="gif" ContentType="image/gif"/>
  <Default Extension="jpe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9.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5.xml" ContentType="application/vnd.openxmlformats-officedocument.presentationml.tags+xml"/>
  <Override PartName="/ppt/tags/tag1.xml" ContentType="application/vnd.openxmlformats-officedocument.presentationml.tags+xml"/>
  <Override PartName="/ppt/tags/tag18.xml" ContentType="application/vnd.openxmlformats-officedocument.presentationml.tags+xml"/>
  <Override PartName="/ppt/tags/tag6.xml" ContentType="application/vnd.openxmlformats-officedocument.presentationml.tags+xml"/>
  <Override PartName="/ppt/tags/tag13.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xml" ContentType="application/vnd.openxmlformats-officedocument.presentationml.tags+xml"/>
  <Override PartName="/ppt/tags/tag7.xml" ContentType="application/vnd.openxmlformats-officedocument.presentationml.tags+xml"/>
  <Override PartName="/ppt/tags/tag1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8.xml" ContentType="application/vnd.openxmlformats-officedocument.presentationml.tags+xml"/>
  <Override PartName="/ppt/tags/tag1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tags/tag16.xml" ContentType="application/vnd.openxmlformats-officedocument.presentationml.tags+xml"/>
  <Override PartName="/ppt/tags/tag9.xml" ContentType="application/vnd.openxmlformats-officedocument.presentationml.tags+xml"/>
  <Override PartName="/ppt/tags/tag17.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0.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8" r:id="rId2"/>
    <p:sldMasterId id="2147483690" r:id="rId3"/>
  </p:sldMasterIdLst>
  <p:notesMasterIdLst>
    <p:notesMasterId r:id="rId46"/>
  </p:notesMasterIdLst>
  <p:sldIdLst>
    <p:sldId id="494" r:id="rId4"/>
    <p:sldId id="303" r:id="rId5"/>
    <p:sldId id="313" r:id="rId6"/>
    <p:sldId id="496" r:id="rId7"/>
    <p:sldId id="497" r:id="rId8"/>
    <p:sldId id="498" r:id="rId9"/>
    <p:sldId id="499" r:id="rId10"/>
    <p:sldId id="3493" r:id="rId11"/>
    <p:sldId id="370" r:id="rId12"/>
    <p:sldId id="371" r:id="rId13"/>
    <p:sldId id="500" r:id="rId14"/>
    <p:sldId id="372" r:id="rId15"/>
    <p:sldId id="346" r:id="rId16"/>
    <p:sldId id="374" r:id="rId17"/>
    <p:sldId id="375" r:id="rId18"/>
    <p:sldId id="347" r:id="rId19"/>
    <p:sldId id="376" r:id="rId20"/>
    <p:sldId id="3494" r:id="rId21"/>
    <p:sldId id="377" r:id="rId22"/>
    <p:sldId id="378" r:id="rId23"/>
    <p:sldId id="3495" r:id="rId24"/>
    <p:sldId id="348" r:id="rId25"/>
    <p:sldId id="380" r:id="rId26"/>
    <p:sldId id="389" r:id="rId27"/>
    <p:sldId id="391" r:id="rId28"/>
    <p:sldId id="3497" r:id="rId29"/>
    <p:sldId id="3498" r:id="rId30"/>
    <p:sldId id="3496" r:id="rId31"/>
    <p:sldId id="350" r:id="rId32"/>
    <p:sldId id="382" r:id="rId33"/>
    <p:sldId id="351" r:id="rId34"/>
    <p:sldId id="384" r:id="rId35"/>
    <p:sldId id="3499" r:id="rId36"/>
    <p:sldId id="3500" r:id="rId37"/>
    <p:sldId id="3501" r:id="rId38"/>
    <p:sldId id="387" r:id="rId39"/>
    <p:sldId id="354" r:id="rId40"/>
    <p:sldId id="392" r:id="rId41"/>
    <p:sldId id="393" r:id="rId42"/>
    <p:sldId id="388" r:id="rId43"/>
    <p:sldId id="3502"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03"/>
            <p14:sldId id="313"/>
            <p14:sldId id="496"/>
            <p14:sldId id="497"/>
            <p14:sldId id="498"/>
            <p14:sldId id="499"/>
            <p14:sldId id="3493"/>
            <p14:sldId id="370"/>
            <p14:sldId id="371"/>
            <p14:sldId id="500"/>
            <p14:sldId id="372"/>
            <p14:sldId id="346"/>
            <p14:sldId id="374"/>
            <p14:sldId id="375"/>
            <p14:sldId id="347"/>
            <p14:sldId id="376"/>
            <p14:sldId id="3494"/>
            <p14:sldId id="377"/>
            <p14:sldId id="378"/>
            <p14:sldId id="3495"/>
            <p14:sldId id="348"/>
            <p14:sldId id="380"/>
            <p14:sldId id="389"/>
            <p14:sldId id="391"/>
            <p14:sldId id="3497"/>
            <p14:sldId id="3498"/>
            <p14:sldId id="3496"/>
            <p14:sldId id="350"/>
            <p14:sldId id="382"/>
            <p14:sldId id="351"/>
            <p14:sldId id="384"/>
            <p14:sldId id="3499"/>
            <p14:sldId id="3500"/>
            <p14:sldId id="3501"/>
            <p14:sldId id="387"/>
            <p14:sldId id="354"/>
            <p14:sldId id="392"/>
            <p14:sldId id="393"/>
            <p14:sldId id="388"/>
            <p14:sldId id="350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000000"/>
    <a:srgbClr val="669BBC"/>
    <a:srgbClr val="2D3956"/>
    <a:srgbClr val="8E5A6D"/>
    <a:srgbClr val="FAC748"/>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355" autoAdjust="0"/>
  </p:normalViewPr>
  <p:slideViewPr>
    <p:cSldViewPr snapToGrid="0">
      <p:cViewPr varScale="1">
        <p:scale>
          <a:sx n="62" d="100"/>
          <a:sy n="62" d="100"/>
        </p:scale>
        <p:origin x="1032"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customXml" Target="../customXml/item3.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customXml" Target="../customXml/item2.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customXml" Target="../customXml/item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notesMaster" Target="notesMasters/notesMaster1.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4.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5.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3569596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3837639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2105139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3158706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0666436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3237525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598434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1671707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8522858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5961334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2449107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8642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Tree>
    <p:extLst>
      <p:ext uri="{BB962C8B-B14F-4D97-AF65-F5344CB8AC3E}">
        <p14:creationId xmlns:p14="http://schemas.microsoft.com/office/powerpoint/2010/main" val="1397220358"/>
      </p:ext>
    </p:extLst>
  </p:cSld>
  <p:clrMapOvr>
    <a:masterClrMapping/>
  </p:clrMapOvr>
  <p:transition>
    <p:cut thruBlk="1"/>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4" name="TextBox 5">
            <a:extLst>
              <a:ext uri="{FF2B5EF4-FFF2-40B4-BE49-F238E27FC236}">
                <a16:creationId xmlns:a16="http://schemas.microsoft.com/office/drawing/2014/main" id="{085EE2C7-5E75-4F59-B118-CB100157034E}"/>
              </a:ext>
            </a:extLst>
          </p:cNvPr>
          <p:cNvSpPr txBox="1">
            <a:spLocks noChangeArrowheads="1"/>
          </p:cNvSpPr>
          <p:nvPr/>
        </p:nvSpPr>
        <p:spPr bwMode="auto">
          <a:xfrm>
            <a:off x="1153585" y="976313"/>
            <a:ext cx="10350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1800">
                <a:solidFill>
                  <a:schemeClr val="bg1"/>
                </a:solidFill>
                <a:latin typeface="Times New Roman" panose="02020603050405020304" pitchFamily="18" charset="0"/>
                <a:cs typeface="Times New Roman" panose="02020603050405020304" pitchFamily="18" charset="0"/>
              </a:rPr>
              <a:t>Chapter</a:t>
            </a:r>
            <a:endParaRPr lang="en-US" altLang="en-US" sz="210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3B003FCC-C6B1-4137-98C8-7A5F0714FC2C}"/>
              </a:ext>
            </a:extLst>
          </p:cNvPr>
          <p:cNvSpPr txBox="1"/>
          <p:nvPr/>
        </p:nvSpPr>
        <p:spPr>
          <a:xfrm>
            <a:off x="1214967" y="1231901"/>
            <a:ext cx="965200" cy="715963"/>
          </a:xfrm>
          <a:prstGeom prst="rect">
            <a:avLst/>
          </a:prstGeom>
          <a:noFill/>
        </p:spPr>
        <p:txBody>
          <a:bodyPr>
            <a:spAutoFit/>
          </a:bodyPr>
          <a:lstStyle/>
          <a:p>
            <a:pPr algn="ctr" eaLnBrk="1" fontAlgn="auto" hangingPunct="1">
              <a:spcBef>
                <a:spcPts val="0"/>
              </a:spcBef>
              <a:spcAft>
                <a:spcPts val="0"/>
              </a:spcAft>
              <a:defRPr/>
            </a:pPr>
            <a:r>
              <a:rPr lang="en-US" sz="405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Rounded Corners 5">
            <a:extLst>
              <a:ext uri="{FF2B5EF4-FFF2-40B4-BE49-F238E27FC236}">
                <a16:creationId xmlns:a16="http://schemas.microsoft.com/office/drawing/2014/main" id="{DEABE4F3-CD56-4EF4-9AFE-5812ACD47E66}"/>
              </a:ext>
            </a:extLst>
          </p:cNvPr>
          <p:cNvSpPr/>
          <p:nvPr userDrawn="1"/>
        </p:nvSpPr>
        <p:spPr>
          <a:xfrm>
            <a:off x="823384" y="1685925"/>
            <a:ext cx="10835216" cy="4370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dirty="0"/>
              <a:t>All these assets are crucial in varying degrees in different organizations. But the human assets are the “glue” that holds all the other assets together and guides their use to achieve results</a:t>
            </a:r>
          </a:p>
        </p:txBody>
      </p:sp>
      <p:sp>
        <p:nvSpPr>
          <p:cNvPr id="7" name="Rectangle 6">
            <a:extLst>
              <a:ext uri="{FF2B5EF4-FFF2-40B4-BE49-F238E27FC236}">
                <a16:creationId xmlns:a16="http://schemas.microsoft.com/office/drawing/2014/main" id="{C40B87D3-7D5F-45B2-9DFE-7853A4A5BDAE}"/>
              </a:ext>
            </a:extLst>
          </p:cNvPr>
          <p:cNvSpPr/>
          <p:nvPr userDrawn="1"/>
        </p:nvSpPr>
        <p:spPr>
          <a:xfrm>
            <a:off x="1257300" y="935038"/>
            <a:ext cx="1871133" cy="116681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dirty="0">
              <a:ea typeface="Roboto Light" panose="02000000000000000000" pitchFamily="2" charset="0"/>
            </a:endParaRPr>
          </a:p>
        </p:txBody>
      </p:sp>
      <p:sp>
        <p:nvSpPr>
          <p:cNvPr id="8" name="TextBox 10">
            <a:extLst>
              <a:ext uri="{FF2B5EF4-FFF2-40B4-BE49-F238E27FC236}">
                <a16:creationId xmlns:a16="http://schemas.microsoft.com/office/drawing/2014/main" id="{E8D38006-AF81-44D6-AA02-4EB4CBECA5D0}"/>
              </a:ext>
            </a:extLst>
          </p:cNvPr>
          <p:cNvSpPr txBox="1">
            <a:spLocks noChangeArrowheads="1"/>
          </p:cNvSpPr>
          <p:nvPr userDrawn="1"/>
        </p:nvSpPr>
        <p:spPr bwMode="auto">
          <a:xfrm>
            <a:off x="1528233" y="976313"/>
            <a:ext cx="1600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1800">
                <a:solidFill>
                  <a:schemeClr val="bg1"/>
                </a:solidFill>
                <a:latin typeface="Times New Roman" panose="02020603050405020304" pitchFamily="18" charset="0"/>
                <a:cs typeface="Times New Roman" panose="02020603050405020304" pitchFamily="18" charset="0"/>
              </a:rPr>
              <a:t>Chapter</a:t>
            </a:r>
            <a:endParaRPr lang="en-US" altLang="en-US" sz="2800">
              <a:solidFill>
                <a:schemeClr val="bg1"/>
              </a:solidFill>
              <a:latin typeface="Times New Roman" panose="02020603050405020304" pitchFamily="18" charset="0"/>
              <a:cs typeface="Times New Roman" panose="02020603050405020304" pitchFamily="18" charset="0"/>
            </a:endParaRPr>
          </a:p>
        </p:txBody>
      </p:sp>
      <p:sp>
        <p:nvSpPr>
          <p:cNvPr id="9" name="TextBox 11">
            <a:extLst>
              <a:ext uri="{FF2B5EF4-FFF2-40B4-BE49-F238E27FC236}">
                <a16:creationId xmlns:a16="http://schemas.microsoft.com/office/drawing/2014/main" id="{D62BAAE2-881C-4C88-BA7D-81411ED2BC03}"/>
              </a:ext>
            </a:extLst>
          </p:cNvPr>
          <p:cNvSpPr txBox="1">
            <a:spLocks noChangeArrowheads="1"/>
          </p:cNvSpPr>
          <p:nvPr userDrawn="1"/>
        </p:nvSpPr>
        <p:spPr bwMode="auto">
          <a:xfrm>
            <a:off x="1528234" y="1231901"/>
            <a:ext cx="1377951"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5400" b="1">
                <a:solidFill>
                  <a:schemeClr val="bg1"/>
                </a:solidFill>
                <a:latin typeface="Times New Roman" panose="02020603050405020304" pitchFamily="18" charset="0"/>
                <a:cs typeface="Times New Roman" panose="02020603050405020304" pitchFamily="18" charset="0"/>
              </a:rPr>
              <a:t>06</a:t>
            </a:r>
            <a:endParaRPr lang="en-US" altLang="en-US" sz="1600" b="1">
              <a:solidFill>
                <a:schemeClr val="bg1"/>
              </a:solidFill>
              <a:latin typeface="Times New Roman" panose="02020603050405020304" pitchFamily="18" charset="0"/>
              <a:cs typeface="Times New Roman" panose="02020603050405020304" pitchFamily="18" charset="0"/>
            </a:endParaRPr>
          </a:p>
        </p:txBody>
      </p:sp>
      <p:sp>
        <p:nvSpPr>
          <p:cNvPr id="2" name="Title 1"/>
          <p:cNvSpPr>
            <a:spLocks noGrp="1"/>
          </p:cNvSpPr>
          <p:nvPr>
            <p:ph type="title"/>
          </p:nvPr>
        </p:nvSpPr>
        <p:spPr>
          <a:xfrm>
            <a:off x="3400057" y="587393"/>
            <a:ext cx="7718767" cy="1325563"/>
          </a:xfrm>
        </p:spPr>
        <p:txBody>
          <a:bodyPr>
            <a:normAutofit/>
          </a:bodyPr>
          <a:lstStyle>
            <a:lvl1pPr algn="ctr">
              <a:defRPr sz="2800" b="1">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
        <p:nvSpPr>
          <p:cNvPr id="3" name="Content Placeholder 2"/>
          <p:cNvSpPr>
            <a:spLocks noGrp="1"/>
          </p:cNvSpPr>
          <p:nvPr>
            <p:ph idx="1"/>
          </p:nvPr>
        </p:nvSpPr>
        <p:spPr>
          <a:xfrm>
            <a:off x="838200" y="2155119"/>
            <a:ext cx="10515600" cy="3726907"/>
          </a:xfrm>
        </p:spPr>
        <p:txBody>
          <a:bodyPr/>
          <a:lstStyle>
            <a:lvl1pPr>
              <a:defRPr sz="2700">
                <a:latin typeface="Times New Roman" panose="02020603050405020304" pitchFamily="18" charset="0"/>
                <a:cs typeface="Times New Roman" panose="02020603050405020304" pitchFamily="18" charset="0"/>
              </a:defRPr>
            </a:lvl1pPr>
            <a:lvl2pPr>
              <a:defRPr sz="2400">
                <a:latin typeface="Times New Roman" panose="02020603050405020304" pitchFamily="18" charset="0"/>
                <a:cs typeface="Times New Roman" panose="02020603050405020304" pitchFamily="18" charset="0"/>
              </a:defRPr>
            </a:lvl2pPr>
            <a:lvl3pPr>
              <a:defRPr sz="2100">
                <a:latin typeface="Times New Roman" panose="02020603050405020304" pitchFamily="18" charset="0"/>
                <a:cs typeface="Times New Roman" panose="02020603050405020304" pitchFamily="18" charset="0"/>
              </a:defRPr>
            </a:lvl3pPr>
            <a:lvl4pPr>
              <a:defRPr sz="1800">
                <a:latin typeface="Times New Roman" panose="02020603050405020304" pitchFamily="18" charset="0"/>
                <a:cs typeface="Times New Roman" panose="02020603050405020304" pitchFamily="18" charset="0"/>
              </a:defRPr>
            </a:lvl4pPr>
            <a:lvl5pPr>
              <a:defRPr sz="1800">
                <a:latin typeface="Times New Roman" panose="02020603050405020304" pitchFamily="18" charset="0"/>
                <a:cs typeface="Times New Roman" panose="02020603050405020304" pitchFamily="18"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737175309"/>
      </p:ext>
    </p:extLst>
  </p:cSld>
  <p:clrMapOvr>
    <a:masterClrMapping/>
  </p:clrMapOvr>
  <p:transition>
    <p:cut thruBlk="1"/>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665179277"/>
      </p:ext>
    </p:extLst>
  </p:cSld>
  <p:clrMapOvr>
    <a:masterClrMapping/>
  </p:clrMapOvr>
  <p:transition>
    <p:cut thruBlk="1"/>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86806726"/>
      </p:ext>
    </p:extLst>
  </p:cSld>
  <p:clrMapOvr>
    <a:masterClrMapping/>
  </p:clrMapOvr>
  <p:transition>
    <p:cut thruBlk="1"/>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75922918"/>
      </p:ext>
    </p:extLst>
  </p:cSld>
  <p:clrMapOvr>
    <a:masterClrMapping/>
  </p:clrMapOvr>
  <p:transition>
    <p:cut thruBlk="1"/>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1"/>
                </a:solidFill>
              </a:defRPr>
            </a:lvl1pPr>
          </a:lstStyle>
          <a:p>
            <a:r>
              <a:rPr lang="en-US"/>
              <a:t>Click to edit Master title style</a:t>
            </a:r>
            <a:endParaRPr lang="en-US" dirty="0"/>
          </a:p>
        </p:txBody>
      </p:sp>
    </p:spTree>
    <p:extLst>
      <p:ext uri="{BB962C8B-B14F-4D97-AF65-F5344CB8AC3E}">
        <p14:creationId xmlns:p14="http://schemas.microsoft.com/office/powerpoint/2010/main" val="3136632166"/>
      </p:ext>
    </p:extLst>
  </p:cSld>
  <p:clrMapOvr>
    <a:masterClrMapping/>
  </p:clrMapOvr>
  <p:transition>
    <p:cut thruBlk="1"/>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7135854"/>
      </p:ext>
    </p:extLst>
  </p:cSld>
  <p:clrMapOvr>
    <a:masterClrMapping/>
  </p:clrMapOvr>
  <p:transition>
    <p:cut thruBlk="1"/>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4223029061"/>
      </p:ext>
    </p:extLst>
  </p:cSld>
  <p:clrMapOvr>
    <a:masterClrMapping/>
  </p:clrMapOvr>
  <p:transition>
    <p:cut thruBlk="1"/>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2548153663"/>
      </p:ext>
    </p:extLst>
  </p:cSld>
  <p:clrMapOvr>
    <a:masterClrMapping/>
  </p:clrMapOvr>
  <p:transition>
    <p:cut thruBlk="1"/>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78206370"/>
      </p:ext>
    </p:extLst>
  </p:cSld>
  <p:clrMapOvr>
    <a:masterClrMapping/>
  </p:clrMapOvr>
  <p:transition>
    <p:cut thruBlk="1"/>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69926005"/>
      </p:ext>
    </p:extLst>
  </p:cSld>
  <p:clrMapOvr>
    <a:masterClrMapping/>
  </p:clrMapOvr>
  <p:transition>
    <p:cut thruBlk="1"/>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pPr lvl="0"/>
            <a:r>
              <a:rPr lang="en-US" noProof="0"/>
              <a:t>Click icon to add picture</a:t>
            </a:r>
            <a:endParaRPr lang="en-US" noProof="0" dirty="0"/>
          </a:p>
        </p:txBody>
      </p:sp>
    </p:spTree>
    <p:extLst>
      <p:ext uri="{BB962C8B-B14F-4D97-AF65-F5344CB8AC3E}">
        <p14:creationId xmlns:p14="http://schemas.microsoft.com/office/powerpoint/2010/main" val="200015335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3" name="TextBox 5">
            <a:extLst>
              <a:ext uri="{FF2B5EF4-FFF2-40B4-BE49-F238E27FC236}">
                <a16:creationId xmlns:a16="http://schemas.microsoft.com/office/drawing/2014/main" id="{D1EA5FA6-3FD8-4F59-9E45-B9D6EF86B2C8}"/>
              </a:ext>
            </a:extLst>
          </p:cNvPr>
          <p:cNvSpPr txBox="1">
            <a:spLocks noChangeArrowheads="1"/>
          </p:cNvSpPr>
          <p:nvPr/>
        </p:nvSpPr>
        <p:spPr bwMode="auto">
          <a:xfrm>
            <a:off x="9264651" y="6292851"/>
            <a:ext cx="2616200"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1500" b="1"/>
              <a:t>www.midocean.ae</a:t>
            </a:r>
          </a:p>
        </p:txBody>
      </p:sp>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178491541"/>
      </p:ext>
    </p:extLst>
  </p:cSld>
  <p:clrMapOvr>
    <a:masterClrMapping/>
  </p:clrMapOvr>
  <p:hf hdr="0" dt="0"/>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1"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2171865939"/>
      </p:ext>
    </p:extLst>
  </p:cSld>
  <p:clrMapOvr>
    <a:masterClrMapping/>
  </p:clrMapOvr>
  <p:hf hdr="0" dt="0"/>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355634220"/>
      </p:ext>
    </p:extLst>
  </p:cSld>
  <p:clrMapOvr>
    <a:masterClrMapping/>
  </p:clrMapOvr>
  <p:hf hdr="0" dt="0"/>
</p:sldLayout>
</file>

<file path=ppt/slideLayouts/slideLayout32.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pPr lvl="0"/>
            <a:r>
              <a:rPr lang="en-US" noProof="0"/>
              <a:t>Click icon to add picture</a:t>
            </a:r>
            <a:endParaRPr lang="id-ID" noProof="0"/>
          </a:p>
        </p:txBody>
      </p:sp>
    </p:spTree>
    <p:extLst>
      <p:ext uri="{BB962C8B-B14F-4D97-AF65-F5344CB8AC3E}">
        <p14:creationId xmlns:p14="http://schemas.microsoft.com/office/powerpoint/2010/main" val="81097374"/>
      </p:ext>
    </p:extLst>
  </p:cSld>
  <p:clrMapOvr>
    <a:masterClrMapping/>
  </p:clrMapOvr>
  <p:hf hdr="0" dt="0"/>
</p:sldLayout>
</file>

<file path=ppt/slideLayouts/slideLayout33.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7" cy="2495550"/>
          </a:xfrm>
          <a:prstGeom prst="rect">
            <a:avLst/>
          </a:prstGeom>
          <a:solidFill>
            <a:schemeClr val="bg1">
              <a:lumMod val="85000"/>
              <a:alpha val="50000"/>
            </a:schemeClr>
          </a:solidFill>
        </p:spPr>
        <p:txBody>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2487016420"/>
      </p:ext>
    </p:extLst>
  </p:cSld>
  <p:clrMapOvr>
    <a:masterClrMapping/>
  </p:clrMapOvr>
  <p:hf hdr="0" dt="0"/>
</p:sldLayout>
</file>

<file path=ppt/slideLayouts/slideLayout34.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56941646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_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711200" y="381000"/>
            <a:ext cx="10769600" cy="609600"/>
          </a:xfrm>
          <a:prstGeom prst="roundRect">
            <a:avLst>
              <a:gd name="adj" fmla="val 32815"/>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07256998"/>
      </p:ext>
    </p:extLst>
  </p:cSld>
  <p:clrMapOvr>
    <a:masterClrMapping/>
  </p:clrMapOvr>
  <p:transition>
    <p:cut thruBlk="1"/>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a:noAutofit/>
          </a:bodyPr>
          <a:lstStyle>
            <a:lvl1pPr marL="0" indent="0">
              <a:buNone/>
              <a:defRPr sz="12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224230153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22036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Tree>
    <p:extLst>
      <p:ext uri="{BB962C8B-B14F-4D97-AF65-F5344CB8AC3E}">
        <p14:creationId xmlns:p14="http://schemas.microsoft.com/office/powerpoint/2010/main" val="3076805024"/>
      </p:ext>
    </p:extLst>
  </p:cSld>
  <p:clrMapOvr>
    <a:masterClrMapping/>
  </p:clrMapOvr>
  <p:transition>
    <p:cut thruBlk="1"/>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4" name="TextBox 5">
            <a:extLst>
              <a:ext uri="{FF2B5EF4-FFF2-40B4-BE49-F238E27FC236}">
                <a16:creationId xmlns:a16="http://schemas.microsoft.com/office/drawing/2014/main" id="{36A7FD46-C2BD-4A20-85C7-A00AC6D2BB3F}"/>
              </a:ext>
            </a:extLst>
          </p:cNvPr>
          <p:cNvSpPr txBox="1">
            <a:spLocks noChangeArrowheads="1"/>
          </p:cNvSpPr>
          <p:nvPr/>
        </p:nvSpPr>
        <p:spPr bwMode="auto">
          <a:xfrm>
            <a:off x="1153585" y="976313"/>
            <a:ext cx="10350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1800">
                <a:solidFill>
                  <a:schemeClr val="bg1"/>
                </a:solidFill>
                <a:latin typeface="Times New Roman" panose="02020603050405020304" pitchFamily="18" charset="0"/>
                <a:cs typeface="Times New Roman" panose="02020603050405020304" pitchFamily="18" charset="0"/>
              </a:rPr>
              <a:t>Chapter</a:t>
            </a:r>
            <a:endParaRPr lang="en-US" altLang="en-US" sz="210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FEAC1B13-4A13-4A93-BEFA-AA085B38A9D0}"/>
              </a:ext>
            </a:extLst>
          </p:cNvPr>
          <p:cNvSpPr txBox="1"/>
          <p:nvPr/>
        </p:nvSpPr>
        <p:spPr>
          <a:xfrm>
            <a:off x="1214967" y="1231901"/>
            <a:ext cx="965200" cy="715963"/>
          </a:xfrm>
          <a:prstGeom prst="rect">
            <a:avLst/>
          </a:prstGeom>
          <a:noFill/>
        </p:spPr>
        <p:txBody>
          <a:bodyPr>
            <a:spAutoFit/>
          </a:bodyPr>
          <a:lstStyle/>
          <a:p>
            <a:pPr algn="ctr" eaLnBrk="1" fontAlgn="auto" hangingPunct="1">
              <a:spcBef>
                <a:spcPts val="0"/>
              </a:spcBef>
              <a:spcAft>
                <a:spcPts val="0"/>
              </a:spcAft>
              <a:defRPr/>
            </a:pPr>
            <a:r>
              <a:rPr lang="en-US" sz="405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Rounded Corners 5">
            <a:extLst>
              <a:ext uri="{FF2B5EF4-FFF2-40B4-BE49-F238E27FC236}">
                <a16:creationId xmlns:a16="http://schemas.microsoft.com/office/drawing/2014/main" id="{C067C59D-F47E-4CFA-8096-3793AEA76AC8}"/>
              </a:ext>
            </a:extLst>
          </p:cNvPr>
          <p:cNvSpPr/>
          <p:nvPr userDrawn="1"/>
        </p:nvSpPr>
        <p:spPr>
          <a:xfrm>
            <a:off x="823384" y="1685925"/>
            <a:ext cx="10835216" cy="4370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dirty="0"/>
              <a:t>All these assets are crucial in varying degrees in different organizations. But the human assets are the “glue” that holds all the other assets together and guides their use to achieve results</a:t>
            </a:r>
          </a:p>
        </p:txBody>
      </p:sp>
      <p:sp>
        <p:nvSpPr>
          <p:cNvPr id="7" name="Rectangle 6">
            <a:extLst>
              <a:ext uri="{FF2B5EF4-FFF2-40B4-BE49-F238E27FC236}">
                <a16:creationId xmlns:a16="http://schemas.microsoft.com/office/drawing/2014/main" id="{8E52F211-3468-4A26-B765-D565BF750A70}"/>
              </a:ext>
            </a:extLst>
          </p:cNvPr>
          <p:cNvSpPr/>
          <p:nvPr userDrawn="1"/>
        </p:nvSpPr>
        <p:spPr>
          <a:xfrm>
            <a:off x="1257300" y="935038"/>
            <a:ext cx="1871133" cy="116681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dirty="0">
              <a:ea typeface="Roboto Light" panose="02000000000000000000" pitchFamily="2" charset="0"/>
            </a:endParaRPr>
          </a:p>
        </p:txBody>
      </p:sp>
      <p:sp>
        <p:nvSpPr>
          <p:cNvPr id="8" name="TextBox 10">
            <a:extLst>
              <a:ext uri="{FF2B5EF4-FFF2-40B4-BE49-F238E27FC236}">
                <a16:creationId xmlns:a16="http://schemas.microsoft.com/office/drawing/2014/main" id="{6EB7BC19-0D5E-449E-899E-D980D853CC40}"/>
              </a:ext>
            </a:extLst>
          </p:cNvPr>
          <p:cNvSpPr txBox="1">
            <a:spLocks noChangeArrowheads="1"/>
          </p:cNvSpPr>
          <p:nvPr userDrawn="1"/>
        </p:nvSpPr>
        <p:spPr bwMode="auto">
          <a:xfrm>
            <a:off x="1528233" y="976313"/>
            <a:ext cx="1600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1800">
                <a:solidFill>
                  <a:schemeClr val="bg1"/>
                </a:solidFill>
                <a:latin typeface="Times New Roman" panose="02020603050405020304" pitchFamily="18" charset="0"/>
                <a:cs typeface="Times New Roman" panose="02020603050405020304" pitchFamily="18" charset="0"/>
              </a:rPr>
              <a:t>Chapter</a:t>
            </a:r>
            <a:endParaRPr lang="en-US" altLang="en-US" sz="2800">
              <a:solidFill>
                <a:schemeClr val="bg1"/>
              </a:solidFill>
              <a:latin typeface="Times New Roman" panose="02020603050405020304" pitchFamily="18" charset="0"/>
              <a:cs typeface="Times New Roman" panose="02020603050405020304" pitchFamily="18" charset="0"/>
            </a:endParaRPr>
          </a:p>
        </p:txBody>
      </p:sp>
      <p:sp>
        <p:nvSpPr>
          <p:cNvPr id="9" name="TextBox 11">
            <a:extLst>
              <a:ext uri="{FF2B5EF4-FFF2-40B4-BE49-F238E27FC236}">
                <a16:creationId xmlns:a16="http://schemas.microsoft.com/office/drawing/2014/main" id="{F3566157-63B8-47E7-8BE9-E1468B5F22C7}"/>
              </a:ext>
            </a:extLst>
          </p:cNvPr>
          <p:cNvSpPr txBox="1">
            <a:spLocks noChangeArrowheads="1"/>
          </p:cNvSpPr>
          <p:nvPr userDrawn="1"/>
        </p:nvSpPr>
        <p:spPr bwMode="auto">
          <a:xfrm>
            <a:off x="1528234" y="1231901"/>
            <a:ext cx="1377951"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5400" b="1">
                <a:solidFill>
                  <a:schemeClr val="bg1"/>
                </a:solidFill>
                <a:latin typeface="Times New Roman" panose="02020603050405020304" pitchFamily="18" charset="0"/>
                <a:cs typeface="Times New Roman" panose="02020603050405020304" pitchFamily="18" charset="0"/>
              </a:rPr>
              <a:t>06</a:t>
            </a:r>
            <a:endParaRPr lang="en-US" altLang="en-US" sz="1600" b="1">
              <a:solidFill>
                <a:schemeClr val="bg1"/>
              </a:solidFill>
              <a:latin typeface="Times New Roman" panose="02020603050405020304" pitchFamily="18" charset="0"/>
              <a:cs typeface="Times New Roman" panose="02020603050405020304" pitchFamily="18" charset="0"/>
            </a:endParaRPr>
          </a:p>
        </p:txBody>
      </p:sp>
      <p:sp>
        <p:nvSpPr>
          <p:cNvPr id="2" name="Title 1"/>
          <p:cNvSpPr>
            <a:spLocks noGrp="1"/>
          </p:cNvSpPr>
          <p:nvPr>
            <p:ph type="title"/>
          </p:nvPr>
        </p:nvSpPr>
        <p:spPr>
          <a:xfrm>
            <a:off x="3400057" y="587393"/>
            <a:ext cx="7718767" cy="1325563"/>
          </a:xfrm>
        </p:spPr>
        <p:txBody>
          <a:bodyPr>
            <a:normAutofit/>
          </a:bodyPr>
          <a:lstStyle>
            <a:lvl1pPr algn="ctr">
              <a:defRPr sz="2800" b="1">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
        <p:nvSpPr>
          <p:cNvPr id="3" name="Content Placeholder 2"/>
          <p:cNvSpPr>
            <a:spLocks noGrp="1"/>
          </p:cNvSpPr>
          <p:nvPr>
            <p:ph idx="1"/>
          </p:nvPr>
        </p:nvSpPr>
        <p:spPr>
          <a:xfrm>
            <a:off x="838200" y="2155119"/>
            <a:ext cx="10515600" cy="3726907"/>
          </a:xfrm>
        </p:spPr>
        <p:txBody>
          <a:bodyPr/>
          <a:lstStyle>
            <a:lvl1pPr>
              <a:defRPr sz="2700">
                <a:latin typeface="Times New Roman" panose="02020603050405020304" pitchFamily="18" charset="0"/>
                <a:cs typeface="Times New Roman" panose="02020603050405020304" pitchFamily="18" charset="0"/>
              </a:defRPr>
            </a:lvl1pPr>
            <a:lvl2pPr>
              <a:defRPr sz="2400">
                <a:latin typeface="Times New Roman" panose="02020603050405020304" pitchFamily="18" charset="0"/>
                <a:cs typeface="Times New Roman" panose="02020603050405020304" pitchFamily="18" charset="0"/>
              </a:defRPr>
            </a:lvl2pPr>
            <a:lvl3pPr>
              <a:defRPr sz="2100">
                <a:latin typeface="Times New Roman" panose="02020603050405020304" pitchFamily="18" charset="0"/>
                <a:cs typeface="Times New Roman" panose="02020603050405020304" pitchFamily="18" charset="0"/>
              </a:defRPr>
            </a:lvl3pPr>
            <a:lvl4pPr>
              <a:defRPr sz="1800">
                <a:latin typeface="Times New Roman" panose="02020603050405020304" pitchFamily="18" charset="0"/>
                <a:cs typeface="Times New Roman" panose="02020603050405020304" pitchFamily="18" charset="0"/>
              </a:defRPr>
            </a:lvl4pPr>
            <a:lvl5pPr>
              <a:defRPr sz="1800">
                <a:latin typeface="Times New Roman" panose="02020603050405020304" pitchFamily="18" charset="0"/>
                <a:cs typeface="Times New Roman" panose="02020603050405020304" pitchFamily="18"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930561275"/>
      </p:ext>
    </p:extLst>
  </p:cSld>
  <p:clrMapOvr>
    <a:masterClrMapping/>
  </p:clrMapOvr>
  <p:transition>
    <p:cut thruBlk="1"/>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450770789"/>
      </p:ext>
    </p:extLst>
  </p:cSld>
  <p:clrMapOvr>
    <a:masterClrMapping/>
  </p:clrMapOvr>
  <p:transition>
    <p:cut thruBlk="1"/>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37186869"/>
      </p:ext>
    </p:extLst>
  </p:cSld>
  <p:clrMapOvr>
    <a:masterClrMapping/>
  </p:clrMapOvr>
  <p:transition>
    <p:cut thruBlk="1"/>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73030779"/>
      </p:ext>
    </p:extLst>
  </p:cSld>
  <p:clrMapOvr>
    <a:masterClrMapping/>
  </p:clrMapOvr>
  <p:transition>
    <p:cut thruBlk="1"/>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1"/>
                </a:solidFill>
              </a:defRPr>
            </a:lvl1pPr>
          </a:lstStyle>
          <a:p>
            <a:r>
              <a:rPr lang="en-US"/>
              <a:t>Click to edit Master title style</a:t>
            </a:r>
            <a:endParaRPr lang="en-US" dirty="0"/>
          </a:p>
        </p:txBody>
      </p:sp>
    </p:spTree>
    <p:extLst>
      <p:ext uri="{BB962C8B-B14F-4D97-AF65-F5344CB8AC3E}">
        <p14:creationId xmlns:p14="http://schemas.microsoft.com/office/powerpoint/2010/main" val="3914202978"/>
      </p:ext>
    </p:extLst>
  </p:cSld>
  <p:clrMapOvr>
    <a:masterClrMapping/>
  </p:clrMapOvr>
  <p:transition>
    <p:cut thruBlk="1"/>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48190640"/>
      </p:ext>
    </p:extLst>
  </p:cSld>
  <p:clrMapOvr>
    <a:masterClrMapping/>
  </p:clrMapOvr>
  <p:transition>
    <p:cut thruBlk="1"/>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2633239962"/>
      </p:ext>
    </p:extLst>
  </p:cSld>
  <p:clrMapOvr>
    <a:masterClrMapping/>
  </p:clrMapOvr>
  <p:transition>
    <p:cut thruBlk="1"/>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635401612"/>
      </p:ext>
    </p:extLst>
  </p:cSld>
  <p:clrMapOvr>
    <a:masterClrMapping/>
  </p:clrMapOvr>
  <p:transition>
    <p:cut thruBlk="1"/>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16251078"/>
      </p:ext>
    </p:extLst>
  </p:cSld>
  <p:clrMapOvr>
    <a:masterClrMapping/>
  </p:clrMapOvr>
  <p:transition>
    <p:cut thruBlk="1"/>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25166316"/>
      </p:ext>
    </p:extLst>
  </p:cSld>
  <p:clrMapOvr>
    <a:masterClrMapping/>
  </p:clrMapOvr>
  <p:transition>
    <p:cut thruBlk="1"/>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pPr lvl="0"/>
            <a:r>
              <a:rPr lang="en-US" noProof="0"/>
              <a:t>Click icon to add picture</a:t>
            </a:r>
            <a:endParaRPr lang="en-US" noProof="0" dirty="0"/>
          </a:p>
        </p:txBody>
      </p:sp>
    </p:spTree>
    <p:extLst>
      <p:ext uri="{BB962C8B-B14F-4D97-AF65-F5344CB8AC3E}">
        <p14:creationId xmlns:p14="http://schemas.microsoft.com/office/powerpoint/2010/main" val="203403463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3" name="TextBox 5">
            <a:extLst>
              <a:ext uri="{FF2B5EF4-FFF2-40B4-BE49-F238E27FC236}">
                <a16:creationId xmlns:a16="http://schemas.microsoft.com/office/drawing/2014/main" id="{4E8723DE-DC60-4548-93F5-9A41C950ABD4}"/>
              </a:ext>
            </a:extLst>
          </p:cNvPr>
          <p:cNvSpPr txBox="1">
            <a:spLocks noChangeArrowheads="1"/>
          </p:cNvSpPr>
          <p:nvPr/>
        </p:nvSpPr>
        <p:spPr bwMode="auto">
          <a:xfrm>
            <a:off x="9264651" y="6292851"/>
            <a:ext cx="2616200"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1500" b="1"/>
              <a:t>www.midocean.ae</a:t>
            </a:r>
          </a:p>
        </p:txBody>
      </p:sp>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2799357646"/>
      </p:ext>
    </p:extLst>
  </p:cSld>
  <p:clrMapOvr>
    <a:masterClrMapping/>
  </p:clrMapOvr>
  <p:hf hdr="0" dt="0"/>
</p:sldLayout>
</file>

<file path=ppt/slideLayouts/slideLayout51.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1"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2942669317"/>
      </p:ext>
    </p:extLst>
  </p:cSld>
  <p:clrMapOvr>
    <a:masterClrMapping/>
  </p:clrMapOvr>
  <p:hf hdr="0" dt="0"/>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194271094"/>
      </p:ext>
    </p:extLst>
  </p:cSld>
  <p:clrMapOvr>
    <a:masterClrMapping/>
  </p:clrMapOvr>
  <p:hf hdr="0" dt="0"/>
</p:sldLayout>
</file>

<file path=ppt/slideLayouts/slideLayout53.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pPr lvl="0"/>
            <a:r>
              <a:rPr lang="en-US" noProof="0"/>
              <a:t>Click icon to add picture</a:t>
            </a:r>
            <a:endParaRPr lang="id-ID" noProof="0"/>
          </a:p>
        </p:txBody>
      </p:sp>
    </p:spTree>
    <p:extLst>
      <p:ext uri="{BB962C8B-B14F-4D97-AF65-F5344CB8AC3E}">
        <p14:creationId xmlns:p14="http://schemas.microsoft.com/office/powerpoint/2010/main" val="3691675396"/>
      </p:ext>
    </p:extLst>
  </p:cSld>
  <p:clrMapOvr>
    <a:masterClrMapping/>
  </p:clrMapOvr>
  <p:hf hdr="0" dt="0"/>
</p:sldLayout>
</file>

<file path=ppt/slideLayouts/slideLayout54.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7" cy="2495550"/>
          </a:xfrm>
          <a:prstGeom prst="rect">
            <a:avLst/>
          </a:prstGeom>
          <a:solidFill>
            <a:schemeClr val="bg1">
              <a:lumMod val="85000"/>
              <a:alpha val="50000"/>
            </a:schemeClr>
          </a:solidFill>
        </p:spPr>
        <p:txBody>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773421807"/>
      </p:ext>
    </p:extLst>
  </p:cSld>
  <p:clrMapOvr>
    <a:masterClrMapping/>
  </p:clrMapOvr>
  <p:hf hdr="0" dt="0"/>
</p:sldLayout>
</file>

<file path=ppt/slideLayouts/slideLayout55.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188931151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_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711200" y="381000"/>
            <a:ext cx="10769600" cy="609600"/>
          </a:xfrm>
          <a:prstGeom prst="roundRect">
            <a:avLst>
              <a:gd name="adj" fmla="val 32815"/>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30129937"/>
      </p:ext>
    </p:extLst>
  </p:cSld>
  <p:clrMapOvr>
    <a:masterClrMapping/>
  </p:clrMapOvr>
  <p:transition>
    <p:cut thruBlk="1"/>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a:noAutofit/>
          </a:bodyPr>
          <a:lstStyle>
            <a:lvl1pPr marL="0" indent="0">
              <a:buNone/>
              <a:defRPr sz="12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11450176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slideLayout" Target="../slideLayouts/slideLayout34.xml"/><Relationship Id="rId3" Type="http://schemas.openxmlformats.org/officeDocument/2006/relationships/slideLayout" Target="../slideLayouts/slideLayout19.xml"/><Relationship Id="rId21" Type="http://schemas.openxmlformats.org/officeDocument/2006/relationships/slideLayout" Target="../slideLayouts/slideLayout37.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20" Type="http://schemas.openxmlformats.org/officeDocument/2006/relationships/slideLayout" Target="../slideLayouts/slideLayout36.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24" Type="http://schemas.openxmlformats.org/officeDocument/2006/relationships/image" Target="../media/image2.png"/><Relationship Id="rId5" Type="http://schemas.openxmlformats.org/officeDocument/2006/relationships/slideLayout" Target="../slideLayouts/slideLayout21.xml"/><Relationship Id="rId15" Type="http://schemas.openxmlformats.org/officeDocument/2006/relationships/slideLayout" Target="../slideLayouts/slideLayout31.xml"/><Relationship Id="rId23" Type="http://schemas.openxmlformats.org/officeDocument/2006/relationships/image" Target="../media/image1.png"/><Relationship Id="rId10" Type="http://schemas.openxmlformats.org/officeDocument/2006/relationships/slideLayout" Target="../slideLayouts/slideLayout26.xml"/><Relationship Id="rId19" Type="http://schemas.openxmlformats.org/officeDocument/2006/relationships/slideLayout" Target="../slideLayouts/slideLayout35.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 Id="rId22"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5.xml"/><Relationship Id="rId13" Type="http://schemas.openxmlformats.org/officeDocument/2006/relationships/slideLayout" Target="../slideLayouts/slideLayout50.xml"/><Relationship Id="rId18" Type="http://schemas.openxmlformats.org/officeDocument/2006/relationships/slideLayout" Target="../slideLayouts/slideLayout55.xml"/><Relationship Id="rId3" Type="http://schemas.openxmlformats.org/officeDocument/2006/relationships/slideLayout" Target="../slideLayouts/slideLayout40.xml"/><Relationship Id="rId21" Type="http://schemas.openxmlformats.org/officeDocument/2006/relationships/theme" Target="../theme/theme3.xml"/><Relationship Id="rId7" Type="http://schemas.openxmlformats.org/officeDocument/2006/relationships/slideLayout" Target="../slideLayouts/slideLayout44.xml"/><Relationship Id="rId12" Type="http://schemas.openxmlformats.org/officeDocument/2006/relationships/slideLayout" Target="../slideLayouts/slideLayout49.xml"/><Relationship Id="rId17" Type="http://schemas.openxmlformats.org/officeDocument/2006/relationships/slideLayout" Target="../slideLayouts/slideLayout54.xml"/><Relationship Id="rId2" Type="http://schemas.openxmlformats.org/officeDocument/2006/relationships/slideLayout" Target="../slideLayouts/slideLayout39.xml"/><Relationship Id="rId16" Type="http://schemas.openxmlformats.org/officeDocument/2006/relationships/slideLayout" Target="../slideLayouts/slideLayout53.xml"/><Relationship Id="rId20" Type="http://schemas.openxmlformats.org/officeDocument/2006/relationships/slideLayout" Target="../slideLayouts/slideLayout57.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5" Type="http://schemas.openxmlformats.org/officeDocument/2006/relationships/slideLayout" Target="../slideLayouts/slideLayout52.xml"/><Relationship Id="rId23" Type="http://schemas.openxmlformats.org/officeDocument/2006/relationships/image" Target="../media/image2.png"/><Relationship Id="rId10" Type="http://schemas.openxmlformats.org/officeDocument/2006/relationships/slideLayout" Target="../slideLayouts/slideLayout47.xml"/><Relationship Id="rId19" Type="http://schemas.openxmlformats.org/officeDocument/2006/relationships/slideLayout" Target="../slideLayouts/slideLayout56.xml"/><Relationship Id="rId4" Type="http://schemas.openxmlformats.org/officeDocument/2006/relationships/slideLayout" Target="../slideLayouts/slideLayout41.xml"/><Relationship Id="rId9" Type="http://schemas.openxmlformats.org/officeDocument/2006/relationships/slideLayout" Target="../slideLayouts/slideLayout46.xml"/><Relationship Id="rId14" Type="http://schemas.openxmlformats.org/officeDocument/2006/relationships/slideLayout" Target="../slideLayouts/slideLayout51.xml"/><Relationship Id="rId22"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A0998882-FB78-42E7-9D12-12DCD43B90F0}"/>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2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8E38D89C-39CF-4917-8997-D50A4E0653BB}"/>
              </a:ext>
            </a:extLst>
          </p:cNvPr>
          <p:cNvSpPr>
            <a:spLocks noGrp="1" noChangeArrowheads="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a:extLst>
              <a:ext uri="{FF2B5EF4-FFF2-40B4-BE49-F238E27FC236}">
                <a16:creationId xmlns:a16="http://schemas.microsoft.com/office/drawing/2014/main" id="{D0FA5A2E-D9A5-4E27-97F9-BD3D0E3738F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028" name="Graphic 21">
            <a:extLst>
              <a:ext uri="{FF2B5EF4-FFF2-40B4-BE49-F238E27FC236}">
                <a16:creationId xmlns:a16="http://schemas.microsoft.com/office/drawing/2014/main" id="{8DEC9261-8349-4D99-8B8B-D6DB8EE03FEF}"/>
              </a:ext>
            </a:extLst>
          </p:cNvPr>
          <p:cNvPicPr>
            <a:picLocks noChangeAspect="1" noChangeArrowheads="1"/>
          </p:cNvPicPr>
          <p:nvPr/>
        </p:nvPicPr>
        <p:blipFill>
          <a:blip r:embed="rId24">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9783233" y="60326"/>
            <a:ext cx="2305051"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19F94C00-AB0F-452C-825A-A0200B8F6457}"/>
              </a:ext>
            </a:extLst>
          </p:cNvPr>
          <p:cNvSpPr txBox="1"/>
          <p:nvPr userDrawn="1"/>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11068743"/>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87" r:id="rId19"/>
    <p:sldLayoutId id="2147483688" r:id="rId20"/>
    <p:sldLayoutId id="2147483689" r:id="rId21"/>
  </p:sldLayoutIdLst>
  <p:transition>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left)">
                                      <p:cBhvr>
                                        <p:cTn id="15" dur="500"/>
                                        <p:tgtEl>
                                          <p:spTgt spid="3">
                                            <p:txEl>
                                              <p:pRg st="2" end="2"/>
                                            </p:txEl>
                                          </p:spTgt>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wipe(left)">
                                      <p:cBhvr>
                                        <p:cTn id="18" dur="500"/>
                                        <p:tgtEl>
                                          <p:spTgt spid="3">
                                            <p:txEl>
                                              <p:pRg st="3" end="3"/>
                                            </p:txEl>
                                          </p:spTgt>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wipe(left)">
                                      <p:cBhvr>
                                        <p:cTn id="21"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utoUpdateAnimBg="0">
        <p:tmplLst>
          <p:tmpl lvl="1">
            <p:tnLst>
              <p:par>
                <p:cTn presetID="22" presetClass="entr" presetSubtype="8"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2">
            <p:tnLst>
              <p:par>
                <p:cTn presetID="22" presetClass="entr" presetSubtype="8"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3">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4">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5">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hf hdr="0" dt="0"/>
  <p:txStyles>
    <p:titleStyle>
      <a:lvl1pPr algn="l" defTabSz="685800" rtl="0" fontAlgn="base">
        <a:lnSpc>
          <a:spcPct val="90000"/>
        </a:lnSpc>
        <a:spcBef>
          <a:spcPct val="0"/>
        </a:spcBef>
        <a:spcAft>
          <a:spcPct val="0"/>
        </a:spcAft>
        <a:defRPr sz="3300" kern="1200">
          <a:solidFill>
            <a:schemeClr val="tx1"/>
          </a:solidFill>
          <a:latin typeface="+mj-lt"/>
          <a:ea typeface="+mj-ea"/>
          <a:cs typeface="+mj-cs"/>
        </a:defRPr>
      </a:lvl1pPr>
      <a:lvl2pPr algn="l" defTabSz="685800" rtl="0" fontAlgn="base">
        <a:lnSpc>
          <a:spcPct val="90000"/>
        </a:lnSpc>
        <a:spcBef>
          <a:spcPct val="0"/>
        </a:spcBef>
        <a:spcAft>
          <a:spcPct val="0"/>
        </a:spcAft>
        <a:defRPr sz="3300">
          <a:solidFill>
            <a:schemeClr val="tx1"/>
          </a:solidFill>
          <a:latin typeface="Calibri Light" panose="020F0302020204030204" pitchFamily="34" charset="0"/>
        </a:defRPr>
      </a:lvl2pPr>
      <a:lvl3pPr algn="l" defTabSz="685800" rtl="0" fontAlgn="base">
        <a:lnSpc>
          <a:spcPct val="90000"/>
        </a:lnSpc>
        <a:spcBef>
          <a:spcPct val="0"/>
        </a:spcBef>
        <a:spcAft>
          <a:spcPct val="0"/>
        </a:spcAft>
        <a:defRPr sz="3300">
          <a:solidFill>
            <a:schemeClr val="tx1"/>
          </a:solidFill>
          <a:latin typeface="Calibri Light" panose="020F0302020204030204" pitchFamily="34" charset="0"/>
        </a:defRPr>
      </a:lvl3pPr>
      <a:lvl4pPr algn="l" defTabSz="685800" rtl="0" fontAlgn="base">
        <a:lnSpc>
          <a:spcPct val="90000"/>
        </a:lnSpc>
        <a:spcBef>
          <a:spcPct val="0"/>
        </a:spcBef>
        <a:spcAft>
          <a:spcPct val="0"/>
        </a:spcAft>
        <a:defRPr sz="3300">
          <a:solidFill>
            <a:schemeClr val="tx1"/>
          </a:solidFill>
          <a:latin typeface="Calibri Light" panose="020F0302020204030204" pitchFamily="34" charset="0"/>
        </a:defRPr>
      </a:lvl4pPr>
      <a:lvl5pPr algn="l" defTabSz="685800" rtl="0" fontAlgn="base">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fontAlgn="base">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fontAlgn="base">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22"/>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4205C12E-D409-499C-AAB3-14C3A2FCDB42}"/>
              </a:ext>
            </a:extLst>
          </p:cNvPr>
          <p:cNvSpPr>
            <a:spLocks noGrp="1" noChangeArrowheads="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a:extLst>
              <a:ext uri="{FF2B5EF4-FFF2-40B4-BE49-F238E27FC236}">
                <a16:creationId xmlns:a16="http://schemas.microsoft.com/office/drawing/2014/main" id="{00BF1062-D033-4F4C-A382-D25A1529A61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028" name="Graphic 21">
            <a:extLst>
              <a:ext uri="{FF2B5EF4-FFF2-40B4-BE49-F238E27FC236}">
                <a16:creationId xmlns:a16="http://schemas.microsoft.com/office/drawing/2014/main" id="{5C0D450F-53E0-4AB0-A11B-D45F6DF73256}"/>
              </a:ext>
            </a:extLst>
          </p:cNvPr>
          <p:cNvPicPr>
            <a:picLocks noChangeAspect="1" noChangeArrowheads="1"/>
          </p:cNvPicPr>
          <p:nvPr/>
        </p:nvPicPr>
        <p:blipFill>
          <a:blip r:embed="rId2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9783233" y="60326"/>
            <a:ext cx="2305051"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47AF4E88-7E4E-436C-88CA-32E2C27C583D}"/>
              </a:ext>
            </a:extLst>
          </p:cNvPr>
          <p:cNvSpPr txBox="1"/>
          <p:nvPr userDrawn="1"/>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735493633"/>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 id="2147483708" r:id="rId18"/>
    <p:sldLayoutId id="2147483709" r:id="rId19"/>
    <p:sldLayoutId id="2147483710" r:id="rId20"/>
  </p:sldLayoutIdLst>
  <p:transition>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left)">
                                      <p:cBhvr>
                                        <p:cTn id="15" dur="500"/>
                                        <p:tgtEl>
                                          <p:spTgt spid="3">
                                            <p:txEl>
                                              <p:pRg st="2" end="2"/>
                                            </p:txEl>
                                          </p:spTgt>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wipe(left)">
                                      <p:cBhvr>
                                        <p:cTn id="18" dur="500"/>
                                        <p:tgtEl>
                                          <p:spTgt spid="3">
                                            <p:txEl>
                                              <p:pRg st="3" end="3"/>
                                            </p:txEl>
                                          </p:spTgt>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wipe(left)">
                                      <p:cBhvr>
                                        <p:cTn id="21"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utoUpdateAnimBg="0">
        <p:tmplLst>
          <p:tmpl lvl="1">
            <p:tnLst>
              <p:par>
                <p:cTn presetID="22" presetClass="entr" presetSubtype="8"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2">
            <p:tnLst>
              <p:par>
                <p:cTn presetID="22" presetClass="entr" presetSubtype="8"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3">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4">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5">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hf hdr="0" dt="0"/>
  <p:txStyles>
    <p:titleStyle>
      <a:lvl1pPr algn="l" defTabSz="685800" rtl="0" fontAlgn="base">
        <a:lnSpc>
          <a:spcPct val="90000"/>
        </a:lnSpc>
        <a:spcBef>
          <a:spcPct val="0"/>
        </a:spcBef>
        <a:spcAft>
          <a:spcPct val="0"/>
        </a:spcAft>
        <a:defRPr sz="3300" kern="1200">
          <a:solidFill>
            <a:schemeClr val="tx1"/>
          </a:solidFill>
          <a:latin typeface="+mj-lt"/>
          <a:ea typeface="+mj-ea"/>
          <a:cs typeface="+mj-cs"/>
        </a:defRPr>
      </a:lvl1pPr>
      <a:lvl2pPr algn="l" defTabSz="685800" rtl="0" fontAlgn="base">
        <a:lnSpc>
          <a:spcPct val="90000"/>
        </a:lnSpc>
        <a:spcBef>
          <a:spcPct val="0"/>
        </a:spcBef>
        <a:spcAft>
          <a:spcPct val="0"/>
        </a:spcAft>
        <a:defRPr sz="3300">
          <a:solidFill>
            <a:schemeClr val="tx1"/>
          </a:solidFill>
          <a:latin typeface="Calibri Light" panose="020F0302020204030204" pitchFamily="34" charset="0"/>
        </a:defRPr>
      </a:lvl2pPr>
      <a:lvl3pPr algn="l" defTabSz="685800" rtl="0" fontAlgn="base">
        <a:lnSpc>
          <a:spcPct val="90000"/>
        </a:lnSpc>
        <a:spcBef>
          <a:spcPct val="0"/>
        </a:spcBef>
        <a:spcAft>
          <a:spcPct val="0"/>
        </a:spcAft>
        <a:defRPr sz="3300">
          <a:solidFill>
            <a:schemeClr val="tx1"/>
          </a:solidFill>
          <a:latin typeface="Calibri Light" panose="020F0302020204030204" pitchFamily="34" charset="0"/>
        </a:defRPr>
      </a:lvl3pPr>
      <a:lvl4pPr algn="l" defTabSz="685800" rtl="0" fontAlgn="base">
        <a:lnSpc>
          <a:spcPct val="90000"/>
        </a:lnSpc>
        <a:spcBef>
          <a:spcPct val="0"/>
        </a:spcBef>
        <a:spcAft>
          <a:spcPct val="0"/>
        </a:spcAft>
        <a:defRPr sz="3300">
          <a:solidFill>
            <a:schemeClr val="tx1"/>
          </a:solidFill>
          <a:latin typeface="Calibri Light" panose="020F0302020204030204" pitchFamily="34" charset="0"/>
        </a:defRPr>
      </a:lvl4pPr>
      <a:lvl5pPr algn="l" defTabSz="685800" rtl="0" fontAlgn="base">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fontAlgn="base">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fontAlgn="base">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2.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1.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8.xml"/><Relationship Id="rId1" Type="http://schemas.openxmlformats.org/officeDocument/2006/relationships/tags" Target="../tags/tag3.xml"/><Relationship Id="rId5" Type="http://schemas.openxmlformats.org/officeDocument/2006/relationships/image" Target="../media/image12.jpe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2.xml"/><Relationship Id="rId1" Type="http://schemas.openxmlformats.org/officeDocument/2006/relationships/vmlDrawing" Target="../drawings/vmlDrawing1.vml"/><Relationship Id="rId4" Type="http://schemas.openxmlformats.org/officeDocument/2006/relationships/image" Target="../media/image14.wmf"/></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2.xml"/><Relationship Id="rId1" Type="http://schemas.openxmlformats.org/officeDocument/2006/relationships/vmlDrawing" Target="../drawings/vmlDrawing2.vml"/><Relationship Id="rId4" Type="http://schemas.openxmlformats.org/officeDocument/2006/relationships/image" Target="../media/image15.wmf"/></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0.xml"/><Relationship Id="rId1" Type="http://schemas.openxmlformats.org/officeDocument/2006/relationships/tags" Target="../tags/tag4.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7.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8.xml"/><Relationship Id="rId1" Type="http://schemas.openxmlformats.org/officeDocument/2006/relationships/tags" Target="../tags/tag5.xml"/><Relationship Id="rId4" Type="http://schemas.openxmlformats.org/officeDocument/2006/relationships/image" Target="../media/image18.gif"/></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8.xml"/><Relationship Id="rId1" Type="http://schemas.openxmlformats.org/officeDocument/2006/relationships/tags" Target="../tags/tag6.xml"/><Relationship Id="rId4" Type="http://schemas.openxmlformats.org/officeDocument/2006/relationships/image" Target="../media/image19.gif"/></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7.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43.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39.xml"/><Relationship Id="rId1" Type="http://schemas.openxmlformats.org/officeDocument/2006/relationships/tags" Target="../tags/tag8.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39.xml"/><Relationship Id="rId1" Type="http://schemas.openxmlformats.org/officeDocument/2006/relationships/tags" Target="../tags/tag9.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39.xml"/><Relationship Id="rId1" Type="http://schemas.openxmlformats.org/officeDocument/2006/relationships/tags" Target="../tags/tag10.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39.xml"/><Relationship Id="rId1" Type="http://schemas.openxmlformats.org/officeDocument/2006/relationships/tags" Target="../tags/tag11.xml"/><Relationship Id="rId4" Type="http://schemas.openxmlformats.org/officeDocument/2006/relationships/image" Target="../media/image21.pn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39.xml"/><Relationship Id="rId1" Type="http://schemas.openxmlformats.org/officeDocument/2006/relationships/tags" Target="../tags/tag12.xml"/></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43.xml"/></Relationships>
</file>

<file path=ppt/slides/_rels/slide2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3.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43.xml"/><Relationship Id="rId1" Type="http://schemas.openxmlformats.org/officeDocument/2006/relationships/tags" Target="../tags/tag13.xml"/></Relationships>
</file>

<file path=ppt/slides/_rels/slide3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3.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43.xml"/><Relationship Id="rId1" Type="http://schemas.openxmlformats.org/officeDocument/2006/relationships/tags" Target="../tags/tag14.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39.xml"/><Relationship Id="rId1" Type="http://schemas.openxmlformats.org/officeDocument/2006/relationships/tags" Target="../tags/tag15.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39.xml"/><Relationship Id="rId1" Type="http://schemas.openxmlformats.org/officeDocument/2006/relationships/tags" Target="../tags/tag16.xm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39.xml"/><Relationship Id="rId1" Type="http://schemas.openxmlformats.org/officeDocument/2006/relationships/tags" Target="../tags/tag17.xm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39.xml"/><Relationship Id="rId1" Type="http://schemas.openxmlformats.org/officeDocument/2006/relationships/tags" Target="../tags/tag18.xml"/></Relationships>
</file>

<file path=ppt/slides/_rels/slide3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3.xml"/></Relationships>
</file>

<file path=ppt/slides/_rels/slide3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3.xml"/></Relationships>
</file>

<file path=ppt/slides/_rels/slide3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4.xml"/><Relationship Id="rId1" Type="http://schemas.openxmlformats.org/officeDocument/2006/relationships/slideLayout" Target="../slideLayouts/slideLayout43.xml"/></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41.xml"/><Relationship Id="rId1" Type="http://schemas.openxmlformats.org/officeDocument/2006/relationships/tags" Target="../tags/tag19.xm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39.xml"/><Relationship Id="rId1" Type="http://schemas.openxmlformats.org/officeDocument/2006/relationships/tags" Target="../tags/tag20.xml"/></Relationships>
</file>

<file path=ppt/slides/_rels/slide4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5.xml"/><Relationship Id="rId5" Type="http://schemas.openxmlformats.org/officeDocument/2006/relationships/image" Target="../media/image29.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Samah </a:t>
            </a:r>
            <a:r>
              <a:rPr kumimoji="0" lang="en-US" sz="24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Abdelfatah</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Human Resources Management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04</a:t>
            </a: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 Box 7">
            <a:extLst>
              <a:ext uri="{FF2B5EF4-FFF2-40B4-BE49-F238E27FC236}">
                <a16:creationId xmlns:a16="http://schemas.microsoft.com/office/drawing/2014/main" id="{71D0B126-AF1A-4D9C-ACB1-774317487BEC}"/>
              </a:ext>
            </a:extLst>
          </p:cNvPr>
          <p:cNvSpPr txBox="1">
            <a:spLocks noChangeArrowheads="1"/>
          </p:cNvSpPr>
          <p:nvPr/>
        </p:nvSpPr>
        <p:spPr bwMode="gray">
          <a:xfrm>
            <a:off x="410851" y="3384550"/>
            <a:ext cx="4191000" cy="313034"/>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lIns="0">
            <a:spAutoFit/>
          </a:bodyPr>
          <a:lstStyle/>
          <a:p>
            <a:pPr algn="ctr">
              <a:lnSpc>
                <a:spcPct val="70000"/>
              </a:lnSpc>
              <a:spcBef>
                <a:spcPct val="50000"/>
              </a:spcBef>
              <a:spcAft>
                <a:spcPct val="0"/>
              </a:spcAft>
              <a:buFontTx/>
              <a:buNone/>
            </a:pPr>
            <a:r>
              <a:rPr lang="en-US" altLang="en-US" sz="2000" dirty="0">
                <a:effectLst>
                  <a:outerShdw blurRad="38100" dist="38100" dir="2700000" algn="tl">
                    <a:srgbClr val="C0C0C0"/>
                  </a:outerShdw>
                </a:effectLst>
                <a:latin typeface="Times New Roman" panose="02020603050405020304" pitchFamily="18" charset="0"/>
              </a:rPr>
              <a:t>Robert L. Mathis   </a:t>
            </a:r>
            <a:r>
              <a:rPr lang="en-US" altLang="en-US" sz="2000" dirty="0">
                <a:effectLst>
                  <a:outerShdw blurRad="38100" dist="38100" dir="2700000" algn="tl">
                    <a:srgbClr val="C0C0C0"/>
                  </a:outerShdw>
                </a:effectLst>
                <a:latin typeface="Times New Roman" panose="02020603050405020304" pitchFamily="18" charset="0"/>
                <a:sym typeface="Symbol" pitchFamily="2" charset="2"/>
              </a:rPr>
              <a:t>   </a:t>
            </a:r>
            <a:r>
              <a:rPr lang="en-US" altLang="en-US" sz="2000" dirty="0">
                <a:effectLst>
                  <a:outerShdw blurRad="38100" dist="38100" dir="2700000" algn="tl">
                    <a:srgbClr val="C0C0C0"/>
                  </a:outerShdw>
                </a:effectLst>
                <a:latin typeface="Times New Roman" panose="02020603050405020304" pitchFamily="18" charset="0"/>
              </a:rPr>
              <a:t>John H. Jackson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12517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879881" y="2790342"/>
            <a:ext cx="6252126" cy="1138773"/>
          </a:xfrm>
          <a:prstGeom prst="rect">
            <a:avLst/>
          </a:prstGeom>
          <a:noFill/>
        </p:spPr>
        <p:txBody>
          <a:bodyPr wrap="square" rtlCol="0">
            <a:spAutoFit/>
          </a:bodyPr>
          <a:lstStyle/>
          <a:p>
            <a:pPr algn="ctr"/>
            <a:r>
              <a:rPr lang="en-US" sz="3200" b="1" dirty="0">
                <a:latin typeface="Times New Roman" panose="02020603050405020304" pitchFamily="18" charset="0"/>
                <a:cs typeface="Times New Roman" panose="02020603050405020304" pitchFamily="18" charset="0"/>
              </a:rPr>
              <a:t>Part (2):Staffing the Organization</a:t>
            </a:r>
          </a:p>
          <a:p>
            <a:pPr algn="ctr"/>
            <a:r>
              <a:rPr lang="en-US" sz="3600" b="1" dirty="0">
                <a:solidFill>
                  <a:srgbClr val="00B0F0"/>
                </a:solidFill>
                <a:latin typeface="Times New Roman" panose="02020603050405020304" pitchFamily="18" charset="0"/>
                <a:cs typeface="Times New Roman" panose="02020603050405020304" pitchFamily="18" charset="0"/>
              </a:rPr>
              <a:t>Jobs and Job Analysis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04</a:t>
            </a:r>
          </a:p>
        </p:txBody>
      </p:sp>
      <p:sp>
        <p:nvSpPr>
          <p:cNvPr id="11" name="TextBox 10"/>
          <p:cNvSpPr txBox="1"/>
          <p:nvPr/>
        </p:nvSpPr>
        <p:spPr>
          <a:xfrm>
            <a:off x="6370224" y="4802552"/>
            <a:ext cx="127470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5091150" y="40499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422040"/>
            <a:ext cx="8702666" cy="415498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After you have read this chapter, you should be able to:</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Discuss workflow analysis and business process re-engineering as  approaches to organizational work.</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Define job design and identify five design characteristics for jobs.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Explain how work schedules and telework can change jobs and work.</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Describe job analysis and the stages and methods used in the process.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Identify both behavioral and legal aspects of job analysis.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List the components of job descriptions.</a:t>
            </a:r>
          </a:p>
          <a:p>
            <a:endParaRPr lang="en-US" sz="2400"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CHANGING JOBS ERA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2110093"/>
            <a:ext cx="10541000" cy="3416320"/>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Work and jobs in organizations throughout the world are changing dramatically.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Globalization and technology are primary drivers of this change.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Consider the number of jobs that have been shifted from the United States and Europe to China, India, Romania, Mexico, the Philippines, and other lower-wage countries.</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These drivers of change and other elements such as IT, demographics, and worker shortages are providing employers with multiple opportunities to change how work is done and the number of jobs necessary to carry out the work of the organization.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7836704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NATURE OF JOBS AND WORK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7">
            <a:extLst>
              <a:ext uri="{FF2B5EF4-FFF2-40B4-BE49-F238E27FC236}">
                <a16:creationId xmlns:a16="http://schemas.microsoft.com/office/drawing/2014/main" id="{56247A47-6A65-478E-9951-76D6B1E1D442}"/>
              </a:ext>
            </a:extLst>
          </p:cNvPr>
          <p:cNvSpPr/>
          <p:nvPr/>
        </p:nvSpPr>
        <p:spPr>
          <a:xfrm>
            <a:off x="819150" y="2128343"/>
            <a:ext cx="10553700" cy="3710587"/>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marL="342900" indent="-342900">
              <a:buFont typeface="Arial" panose="020B0604020202020204" pitchFamily="34" charset="0"/>
              <a:buChar char="•"/>
            </a:pPr>
            <a:r>
              <a:rPr lang="en-US" sz="2800" b="1" dirty="0">
                <a:ln w="0"/>
                <a:solidFill>
                  <a:srgbClr val="C00000"/>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Work:</a:t>
            </a:r>
            <a:r>
              <a:rPr lang="en-US" sz="2800" b="1"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 E</a:t>
            </a:r>
            <a:r>
              <a:rPr lang="en-US" sz="2800" b="1" dirty="0">
                <a:ln w="0"/>
                <a:solidFill>
                  <a:schemeClr val="tx1"/>
                </a:solidFill>
                <a:latin typeface="Times New Roman" panose="02020603050405020304" pitchFamily="18" charset="0"/>
                <a:cs typeface="Times New Roman" panose="02020603050405020304" pitchFamily="18" charset="0"/>
              </a:rPr>
              <a:t>ffort</a:t>
            </a:r>
            <a:r>
              <a:rPr lang="en-US" sz="2800" dirty="0">
                <a:ln w="0"/>
                <a:solidFill>
                  <a:schemeClr val="tx1"/>
                </a:solidFill>
                <a:latin typeface="Times New Roman" panose="02020603050405020304" pitchFamily="18" charset="0"/>
                <a:cs typeface="Times New Roman" panose="02020603050405020304" pitchFamily="18" charset="0"/>
              </a:rPr>
              <a:t> directed  toward accomplishing </a:t>
            </a:r>
            <a:r>
              <a:rPr lang="en-US" sz="2800" b="1" dirty="0">
                <a:ln w="0"/>
                <a:solidFill>
                  <a:schemeClr val="tx1"/>
                </a:solidFill>
                <a:latin typeface="Times New Roman" panose="02020603050405020304" pitchFamily="18" charset="0"/>
                <a:cs typeface="Times New Roman" panose="02020603050405020304" pitchFamily="18" charset="0"/>
              </a:rPr>
              <a:t>results</a:t>
            </a:r>
            <a:r>
              <a:rPr lang="en-US" sz="2800" dirty="0">
                <a:ln w="0"/>
                <a:solidFill>
                  <a:schemeClr val="tx1"/>
                </a:solidFill>
                <a:latin typeface="Times New Roman" panose="02020603050405020304" pitchFamily="18" charset="0"/>
                <a:cs typeface="Times New Roman" panose="02020603050405020304" pitchFamily="18" charset="0"/>
              </a:rPr>
              <a:t>.</a:t>
            </a:r>
          </a:p>
          <a:p>
            <a:pPr marL="342900" indent="-342900">
              <a:buFont typeface="Arial" panose="020B0604020202020204" pitchFamily="34" charset="0"/>
              <a:buChar char="•"/>
            </a:pPr>
            <a:r>
              <a:rPr lang="en-US" sz="2800" b="1" dirty="0">
                <a:ln w="0"/>
                <a:solidFill>
                  <a:srgbClr val="C00000"/>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Job: </a:t>
            </a:r>
            <a:r>
              <a:rPr lang="en-US" sz="2800" dirty="0">
                <a:ln w="0"/>
                <a:solidFill>
                  <a:schemeClr val="tx1"/>
                </a:solidFill>
                <a:latin typeface="Times New Roman" panose="02020603050405020304" pitchFamily="18" charset="0"/>
                <a:cs typeface="Times New Roman" panose="02020603050405020304" pitchFamily="18" charset="0"/>
              </a:rPr>
              <a:t> Grouping of </a:t>
            </a:r>
            <a:r>
              <a:rPr lang="en-US" sz="2800" b="1" dirty="0">
                <a:ln w="0"/>
                <a:solidFill>
                  <a:schemeClr val="tx1"/>
                </a:solidFill>
                <a:latin typeface="Times New Roman" panose="02020603050405020304" pitchFamily="18" charset="0"/>
                <a:cs typeface="Times New Roman" panose="02020603050405020304" pitchFamily="18" charset="0"/>
              </a:rPr>
              <a:t>tasks</a:t>
            </a:r>
            <a:r>
              <a:rPr lang="en-US" sz="2800" dirty="0">
                <a:ln w="0"/>
                <a:solidFill>
                  <a:schemeClr val="tx1"/>
                </a:solidFill>
                <a:latin typeface="Times New Roman" panose="02020603050405020304" pitchFamily="18" charset="0"/>
                <a:cs typeface="Times New Roman" panose="02020603050405020304" pitchFamily="18" charset="0"/>
              </a:rPr>
              <a:t>,  </a:t>
            </a:r>
            <a:r>
              <a:rPr lang="en-US" sz="2800" b="1" dirty="0">
                <a:ln w="0"/>
                <a:solidFill>
                  <a:schemeClr val="tx1"/>
                </a:solidFill>
                <a:latin typeface="Times New Roman" panose="02020603050405020304" pitchFamily="18" charset="0"/>
                <a:cs typeface="Times New Roman" panose="02020603050405020304" pitchFamily="18" charset="0"/>
              </a:rPr>
              <a:t>duties</a:t>
            </a:r>
            <a:r>
              <a:rPr lang="en-US" sz="2800" dirty="0">
                <a:ln w="0"/>
                <a:solidFill>
                  <a:schemeClr val="tx1"/>
                </a:solidFill>
                <a:latin typeface="Times New Roman" panose="02020603050405020304" pitchFamily="18" charset="0"/>
                <a:cs typeface="Times New Roman" panose="02020603050405020304" pitchFamily="18" charset="0"/>
              </a:rPr>
              <a:t>, and </a:t>
            </a:r>
            <a:r>
              <a:rPr lang="en-US" sz="2800" b="1" dirty="0">
                <a:ln w="0"/>
                <a:solidFill>
                  <a:schemeClr val="tx1"/>
                </a:solidFill>
                <a:latin typeface="Times New Roman" panose="02020603050405020304" pitchFamily="18" charset="0"/>
                <a:cs typeface="Times New Roman" panose="02020603050405020304" pitchFamily="18" charset="0"/>
              </a:rPr>
              <a:t>responsibilities</a:t>
            </a:r>
            <a:r>
              <a:rPr lang="en-US" sz="2800" dirty="0">
                <a:ln w="0"/>
                <a:solidFill>
                  <a:schemeClr val="tx1"/>
                </a:solidFill>
                <a:latin typeface="Times New Roman" panose="02020603050405020304" pitchFamily="18" charset="0"/>
                <a:cs typeface="Times New Roman" panose="02020603050405020304" pitchFamily="18" charset="0"/>
              </a:rPr>
              <a:t> that constitutes the total  work assignment for an employee.</a:t>
            </a:r>
          </a:p>
          <a:p>
            <a:pPr marL="342900" indent="-342900">
              <a:buFont typeface="Arial" panose="020B0604020202020204" pitchFamily="34" charset="0"/>
              <a:buChar char="•"/>
            </a:pPr>
            <a:r>
              <a:rPr lang="en-US" sz="2800" dirty="0">
                <a:ln w="0"/>
                <a:solidFill>
                  <a:schemeClr val="tx1"/>
                </a:solidFill>
                <a:latin typeface="Times New Roman" panose="02020603050405020304" pitchFamily="18" charset="0"/>
                <a:cs typeface="Times New Roman" panose="02020603050405020304" pitchFamily="18" charset="0"/>
              </a:rPr>
              <a:t>Ideally, when all the jobs in an organization are  added together, they should equal the amount of work that the organization  needs to have done— no more, no less. </a:t>
            </a:r>
          </a:p>
          <a:p>
            <a:pPr marL="342900" indent="-342900">
              <a:buFont typeface="Arial" panose="020B0604020202020204" pitchFamily="34" charset="0"/>
              <a:buChar char="•"/>
            </a:pPr>
            <a:r>
              <a:rPr lang="en-US" sz="2800" dirty="0">
                <a:ln w="0"/>
                <a:solidFill>
                  <a:schemeClr val="tx1"/>
                </a:solidFill>
                <a:latin typeface="Times New Roman" panose="02020603050405020304" pitchFamily="18" charset="0"/>
                <a:cs typeface="Times New Roman" panose="02020603050405020304" pitchFamily="18" charset="0"/>
              </a:rPr>
              <a:t>The degree to which this ideal is or is not met drives differences in organizational productivity.</a:t>
            </a:r>
            <a:endParaRPr lang="en-CA" sz="2800" dirty="0">
              <a:ln w="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41141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0130" y="17324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NATURE OF JOBS AND WORK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7">
            <a:extLst>
              <a:ext uri="{FF2B5EF4-FFF2-40B4-BE49-F238E27FC236}">
                <a16:creationId xmlns:a16="http://schemas.microsoft.com/office/drawing/2014/main" id="{56247A47-6A65-478E-9951-76D6B1E1D442}"/>
              </a:ext>
            </a:extLst>
          </p:cNvPr>
          <p:cNvSpPr/>
          <p:nvPr/>
        </p:nvSpPr>
        <p:spPr>
          <a:xfrm>
            <a:off x="636051" y="2168456"/>
            <a:ext cx="10613641" cy="3457755"/>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marL="342900" indent="-342900">
              <a:buFont typeface="Arial" panose="020B0604020202020204" pitchFamily="34" charset="0"/>
              <a:buChar char="•"/>
            </a:pPr>
            <a:r>
              <a:rPr lang="en-US" sz="2800" dirty="0">
                <a:ln w="0"/>
                <a:solidFill>
                  <a:schemeClr val="tx1"/>
                </a:solidFill>
                <a:latin typeface="Times New Roman" panose="02020603050405020304" pitchFamily="18" charset="0"/>
                <a:cs typeface="Times New Roman" panose="02020603050405020304" pitchFamily="18" charset="0"/>
              </a:rPr>
              <a:t>For HR, how work flows through the organization and how to make that  work more efficient is important. </a:t>
            </a:r>
          </a:p>
          <a:p>
            <a:pPr marL="342900" indent="-342900">
              <a:buFont typeface="Arial" panose="020B0604020202020204" pitchFamily="34" charset="0"/>
              <a:buChar char="•"/>
            </a:pPr>
            <a:r>
              <a:rPr lang="en-US" sz="2800" dirty="0">
                <a:ln w="0"/>
                <a:solidFill>
                  <a:schemeClr val="tx1"/>
                </a:solidFill>
                <a:latin typeface="Times New Roman" panose="02020603050405020304" pitchFamily="18" charset="0"/>
                <a:cs typeface="Times New Roman" panose="02020603050405020304" pitchFamily="18" charset="0"/>
              </a:rPr>
              <a:t>Changing the way jobs are done through </a:t>
            </a:r>
            <a:r>
              <a:rPr lang="en-US" sz="2800" b="1" dirty="0">
                <a:ln w="0"/>
                <a:solidFill>
                  <a:srgbClr val="00B0F0"/>
                </a:solidFill>
                <a:latin typeface="Times New Roman" panose="02020603050405020304" pitchFamily="18" charset="0"/>
                <a:cs typeface="Times New Roman" panose="02020603050405020304" pitchFamily="18" charset="0"/>
              </a:rPr>
              <a:t>redesign</a:t>
            </a:r>
            <a:r>
              <a:rPr lang="en-US" sz="2800" dirty="0">
                <a:ln w="0"/>
                <a:solidFill>
                  <a:schemeClr val="tx1"/>
                </a:solidFill>
                <a:latin typeface="Times New Roman" panose="02020603050405020304" pitchFamily="18" charset="0"/>
                <a:cs typeface="Times New Roman" panose="02020603050405020304" pitchFamily="18" charset="0"/>
              </a:rPr>
              <a:t>, perhaps by using </a:t>
            </a:r>
            <a:r>
              <a:rPr lang="en-US" sz="2800" b="1" dirty="0">
                <a:ln w="0"/>
                <a:solidFill>
                  <a:srgbClr val="00B0F0"/>
                </a:solidFill>
                <a:latin typeface="Times New Roman" panose="02020603050405020304" pitchFamily="18" charset="0"/>
                <a:cs typeface="Times New Roman" panose="02020603050405020304" pitchFamily="18" charset="0"/>
              </a:rPr>
              <a:t>teams</a:t>
            </a:r>
            <a:r>
              <a:rPr lang="en-US" sz="2800" dirty="0">
                <a:ln w="0"/>
                <a:solidFill>
                  <a:schemeClr val="tx1"/>
                </a:solidFill>
                <a:latin typeface="Times New Roman" panose="02020603050405020304" pitchFamily="18" charset="0"/>
                <a:cs typeface="Times New Roman" panose="02020603050405020304" pitchFamily="18" charset="0"/>
              </a:rPr>
              <a:t> or </a:t>
            </a:r>
            <a:r>
              <a:rPr lang="en-US" sz="2800" b="1" dirty="0">
                <a:ln w="0"/>
                <a:solidFill>
                  <a:srgbClr val="00B0F0"/>
                </a:solidFill>
                <a:latin typeface="Times New Roman" panose="02020603050405020304" pitchFamily="18" charset="0"/>
                <a:cs typeface="Times New Roman" panose="02020603050405020304" pitchFamily="18" charset="0"/>
              </a:rPr>
              <a:t>flexible</a:t>
            </a:r>
            <a:r>
              <a:rPr lang="en-US" sz="2800" b="1" dirty="0">
                <a:ln w="0"/>
                <a:solidFill>
                  <a:schemeClr val="tx1"/>
                </a:solidFill>
                <a:latin typeface="Times New Roman" panose="02020603050405020304" pitchFamily="18" charset="0"/>
                <a:cs typeface="Times New Roman" panose="02020603050405020304" pitchFamily="18" charset="0"/>
              </a:rPr>
              <a:t> </a:t>
            </a:r>
            <a:r>
              <a:rPr lang="en-US" sz="2800" b="1" dirty="0">
                <a:ln w="0"/>
                <a:solidFill>
                  <a:srgbClr val="00B0F0"/>
                </a:solidFill>
                <a:latin typeface="Times New Roman" panose="02020603050405020304" pitchFamily="18" charset="0"/>
                <a:cs typeface="Times New Roman" panose="02020603050405020304" pitchFamily="18" charset="0"/>
              </a:rPr>
              <a:t>scheduling</a:t>
            </a:r>
            <a:r>
              <a:rPr lang="en-US" sz="2800" dirty="0">
                <a:ln w="0"/>
                <a:solidFill>
                  <a:schemeClr val="tx1"/>
                </a:solidFill>
                <a:latin typeface="Times New Roman" panose="02020603050405020304" pitchFamily="18" charset="0"/>
                <a:cs typeface="Times New Roman" panose="02020603050405020304" pitchFamily="18" charset="0"/>
              </a:rPr>
              <a:t>, may make people more satisfied with their jobs.</a:t>
            </a:r>
          </a:p>
          <a:p>
            <a:pPr marL="342900" indent="-342900">
              <a:buFont typeface="Arial" panose="020B0604020202020204" pitchFamily="34" charset="0"/>
              <a:buChar char="•"/>
            </a:pPr>
            <a:r>
              <a:rPr lang="en-US" sz="2800" dirty="0">
                <a:ln w="0"/>
                <a:solidFill>
                  <a:schemeClr val="tx1"/>
                </a:solidFill>
                <a:latin typeface="Times New Roman" panose="02020603050405020304" pitchFamily="18" charset="0"/>
                <a:cs typeface="Times New Roman" panose="02020603050405020304" pitchFamily="18" charset="0"/>
              </a:rPr>
              <a:t> Formally reviewing </a:t>
            </a:r>
            <a:r>
              <a:rPr lang="en-US" sz="2800" b="1" dirty="0">
                <a:ln w="0"/>
                <a:solidFill>
                  <a:srgbClr val="00B0F0"/>
                </a:solidFill>
                <a:latin typeface="Times New Roman" panose="02020603050405020304" pitchFamily="18" charset="0"/>
                <a:cs typeface="Times New Roman" panose="02020603050405020304" pitchFamily="18" charset="0"/>
              </a:rPr>
              <a:t>jobs</a:t>
            </a:r>
            <a:r>
              <a:rPr lang="en-US" sz="2800" dirty="0">
                <a:ln w="0"/>
                <a:solidFill>
                  <a:schemeClr val="tx1"/>
                </a:solidFill>
                <a:latin typeface="Times New Roman" panose="02020603050405020304" pitchFamily="18" charset="0"/>
                <a:cs typeface="Times New Roman" panose="02020603050405020304" pitchFamily="18" charset="0"/>
              </a:rPr>
              <a:t> and </a:t>
            </a:r>
            <a:r>
              <a:rPr lang="en-US" sz="2800" b="1" dirty="0">
                <a:ln w="0"/>
                <a:solidFill>
                  <a:srgbClr val="00B0F0"/>
                </a:solidFill>
                <a:latin typeface="Times New Roman" panose="02020603050405020304" pitchFamily="18" charset="0"/>
                <a:cs typeface="Times New Roman" panose="02020603050405020304" pitchFamily="18" charset="0"/>
              </a:rPr>
              <a:t>workflow analysis </a:t>
            </a:r>
            <a:r>
              <a:rPr lang="en-US" sz="2800" dirty="0">
                <a:ln w="0"/>
                <a:solidFill>
                  <a:schemeClr val="tx1"/>
                </a:solidFill>
                <a:latin typeface="Times New Roman" panose="02020603050405020304" pitchFamily="18" charset="0"/>
                <a:cs typeface="Times New Roman" panose="02020603050405020304" pitchFamily="18" charset="0"/>
              </a:rPr>
              <a:t>to identify what is expected to be accomplished is part of a framework for training, pay, performance, and other aspects of HR management.</a:t>
            </a:r>
            <a:endParaRPr lang="en-CA" sz="2800" dirty="0">
              <a:ln w="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464466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WORKFLOW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4">
            <a:extLst>
              <a:ext uri="{FF2B5EF4-FFF2-40B4-BE49-F238E27FC236}">
                <a16:creationId xmlns:a16="http://schemas.microsoft.com/office/drawing/2014/main" id="{216F7DDB-18F8-4DDD-961C-98CB3638A9D6}"/>
              </a:ext>
            </a:extLst>
          </p:cNvPr>
          <p:cNvSpPr txBox="1">
            <a:spLocks noChangeArrowheads="1"/>
          </p:cNvSpPr>
          <p:nvPr/>
        </p:nvSpPr>
        <p:spPr bwMode="auto">
          <a:xfrm>
            <a:off x="925167" y="2129831"/>
            <a:ext cx="10233613" cy="1447800"/>
          </a:xfrm>
          <a:prstGeom prst="rect">
            <a:avLst/>
          </a:prstGeom>
        </p:spPr>
        <p:txBody>
          <a:bodyPr wrap="square" numCol="1" anchor="t" anchorCtr="0" compatLnSpc="1">
            <a:prstTxWarp prst="textNoShape">
              <a:avLst/>
            </a:prstTxWarp>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b="1" dirty="0">
                <a:solidFill>
                  <a:srgbClr val="C00000"/>
                </a:solidFill>
                <a:latin typeface="Times New Roman" panose="02020603050405020304" pitchFamily="18" charset="0"/>
                <a:cs typeface="Times New Roman" panose="02020603050405020304" pitchFamily="18" charset="0"/>
              </a:rPr>
              <a:t>Workflow Analysis</a:t>
            </a:r>
          </a:p>
          <a:p>
            <a:pPr lvl="1"/>
            <a:r>
              <a:rPr lang="en-US" altLang="en-US" dirty="0">
                <a:latin typeface="Times New Roman" panose="02020603050405020304" pitchFamily="18" charset="0"/>
                <a:cs typeface="Times New Roman" panose="02020603050405020304" pitchFamily="18" charset="0"/>
              </a:rPr>
              <a:t>A study of the way work (inputs, activities, and outputs) moves through an organization.</a:t>
            </a:r>
          </a:p>
        </p:txBody>
      </p:sp>
      <p:sp>
        <p:nvSpPr>
          <p:cNvPr id="12" name="AutoShape 3">
            <a:extLst>
              <a:ext uri="{FF2B5EF4-FFF2-40B4-BE49-F238E27FC236}">
                <a16:creationId xmlns:a16="http://schemas.microsoft.com/office/drawing/2014/main" id="{4F7A9E37-7165-4902-958E-A04030B057A9}"/>
              </a:ext>
            </a:extLst>
          </p:cNvPr>
          <p:cNvSpPr>
            <a:spLocks noChangeArrowheads="1"/>
          </p:cNvSpPr>
          <p:nvPr/>
        </p:nvSpPr>
        <p:spPr bwMode="auto">
          <a:xfrm>
            <a:off x="3186356" y="3958631"/>
            <a:ext cx="1816100" cy="304800"/>
          </a:xfrm>
          <a:prstGeom prst="rightArrow">
            <a:avLst>
              <a:gd name="adj1" fmla="val 64583"/>
              <a:gd name="adj2" fmla="val 97402"/>
            </a:avLst>
          </a:prstGeom>
          <a:solidFill>
            <a:srgbClr val="3366FF"/>
          </a:solidFill>
          <a:ln w="12700">
            <a:solidFill>
              <a:schemeClr val="tx1"/>
            </a:solidFill>
            <a:miter lim="800000"/>
            <a:headEnd type="none" w="sm" len="sm"/>
            <a:tailEnd type="none" w="sm" len="sm"/>
          </a:ln>
          <a:effectLst>
            <a:outerShdw dist="35921" dir="2700000" algn="ctr" rotWithShape="0">
              <a:schemeClr val="bg2"/>
            </a:outerShdw>
          </a:effectLst>
        </p:spPr>
        <p:txBody>
          <a:bodyPr wrap="none" anchor="ctr"/>
          <a:lstStyle/>
          <a:p>
            <a:pPr algn="ctr" eaLnBrk="1" fontAlgn="auto" hangingPunct="1">
              <a:spcBef>
                <a:spcPts val="0"/>
              </a:spcBef>
              <a:spcAft>
                <a:spcPts val="0"/>
              </a:spcAft>
              <a:defRPr/>
            </a:pPr>
            <a:endParaRPr lang="en-US" altLang="en-US" b="1">
              <a:solidFill>
                <a:srgbClr val="FFFFFF"/>
              </a:solidFill>
              <a:effectLst>
                <a:outerShdw blurRad="38100" dist="38100" dir="2700000" algn="tl">
                  <a:srgbClr val="000000"/>
                </a:outerShdw>
              </a:effectLst>
              <a:latin typeface="Arial" panose="020B0604020202020204" pitchFamily="34" charset="0"/>
            </a:endParaRPr>
          </a:p>
        </p:txBody>
      </p:sp>
      <p:sp>
        <p:nvSpPr>
          <p:cNvPr id="13" name="Text Box 4">
            <a:extLst>
              <a:ext uri="{FF2B5EF4-FFF2-40B4-BE49-F238E27FC236}">
                <a16:creationId xmlns:a16="http://schemas.microsoft.com/office/drawing/2014/main" id="{EF2460A9-554F-4F28-AE26-D11AF8A4F06A}"/>
              </a:ext>
            </a:extLst>
          </p:cNvPr>
          <p:cNvSpPr txBox="1">
            <a:spLocks noChangeArrowheads="1"/>
          </p:cNvSpPr>
          <p:nvPr/>
        </p:nvSpPr>
        <p:spPr bwMode="auto">
          <a:xfrm>
            <a:off x="1709981" y="3317281"/>
            <a:ext cx="1462088" cy="1631950"/>
          </a:xfrm>
          <a:prstGeom prst="rect">
            <a:avLst/>
          </a:prstGeom>
          <a:solidFill>
            <a:srgbClr val="CC6600"/>
          </a:solidFill>
          <a:ln w="12700">
            <a:solidFill>
              <a:schemeClr val="tx1"/>
            </a:solidFill>
            <a:miter lim="800000"/>
            <a:headEnd type="none" w="sm" len="sm"/>
            <a:tailEnd type="none" w="sm" len="sm"/>
          </a:ln>
          <a:effectLst>
            <a:outerShdw dist="107763" dir="2700000" algn="ctr" rotWithShape="0">
              <a:schemeClr val="bg2">
                <a:alpha val="50000"/>
              </a:schemeClr>
            </a:outerShdw>
          </a:effectLst>
        </p:spPr>
        <p:txBody>
          <a:bodyPr anchor="ctr" anchorCtr="1"/>
          <a:lstStyle/>
          <a:p>
            <a:pPr algn="ctr" eaLnBrk="1" fontAlgn="auto" hangingPunct="1">
              <a:spcBef>
                <a:spcPts val="0"/>
              </a:spcBef>
              <a:spcAft>
                <a:spcPts val="0"/>
              </a:spcAft>
              <a:defRPr/>
            </a:pPr>
            <a:r>
              <a:rPr lang="en-US" altLang="en-US" sz="2000" b="1" dirty="0">
                <a:solidFill>
                  <a:srgbClr val="FFFFFF"/>
                </a:solidFill>
                <a:effectLst>
                  <a:outerShdw blurRad="38100" dist="38100" dir="2700000" algn="tl">
                    <a:srgbClr val="000000"/>
                  </a:outerShdw>
                </a:effectLst>
                <a:latin typeface="Arial" panose="020B0604020202020204" pitchFamily="34" charset="0"/>
              </a:rPr>
              <a:t>Inputs</a:t>
            </a:r>
          </a:p>
          <a:p>
            <a:pPr algn="ctr" eaLnBrk="1" fontAlgn="auto" hangingPunct="1">
              <a:spcBef>
                <a:spcPts val="0"/>
              </a:spcBef>
              <a:spcAft>
                <a:spcPts val="0"/>
              </a:spcAft>
              <a:defRPr/>
            </a:pPr>
            <a:r>
              <a:rPr lang="en-US" altLang="en-US" sz="2000" b="1" dirty="0">
                <a:solidFill>
                  <a:srgbClr val="FFFFFF"/>
                </a:solidFill>
                <a:effectLst>
                  <a:outerShdw blurRad="38100" dist="38100" dir="2700000" algn="tl">
                    <a:srgbClr val="000000"/>
                  </a:outerShdw>
                </a:effectLst>
                <a:latin typeface="+mn-lt"/>
              </a:rPr>
              <a:t>People</a:t>
            </a:r>
          </a:p>
          <a:p>
            <a:pPr algn="ctr" eaLnBrk="1" fontAlgn="auto" hangingPunct="1">
              <a:spcBef>
                <a:spcPts val="0"/>
              </a:spcBef>
              <a:spcAft>
                <a:spcPts val="0"/>
              </a:spcAft>
              <a:defRPr/>
            </a:pPr>
            <a:r>
              <a:rPr lang="en-US" altLang="en-US" sz="2000" b="1" dirty="0">
                <a:solidFill>
                  <a:srgbClr val="FFFFFF"/>
                </a:solidFill>
                <a:effectLst>
                  <a:outerShdw blurRad="38100" dist="38100" dir="2700000" algn="tl">
                    <a:srgbClr val="000000"/>
                  </a:outerShdw>
                </a:effectLst>
                <a:latin typeface="+mn-lt"/>
              </a:rPr>
              <a:t>Materials</a:t>
            </a:r>
          </a:p>
          <a:p>
            <a:pPr algn="ctr" eaLnBrk="1" fontAlgn="auto" hangingPunct="1">
              <a:spcBef>
                <a:spcPts val="0"/>
              </a:spcBef>
              <a:spcAft>
                <a:spcPts val="0"/>
              </a:spcAft>
              <a:defRPr/>
            </a:pPr>
            <a:r>
              <a:rPr lang="en-US" altLang="en-US" sz="2000" b="1" dirty="0">
                <a:solidFill>
                  <a:srgbClr val="FFFFFF"/>
                </a:solidFill>
                <a:effectLst>
                  <a:outerShdw blurRad="38100" dist="38100" dir="2700000" algn="tl">
                    <a:srgbClr val="000000"/>
                  </a:outerShdw>
                </a:effectLst>
                <a:latin typeface="+mn-lt"/>
              </a:rPr>
              <a:t>Equipment</a:t>
            </a:r>
          </a:p>
        </p:txBody>
      </p:sp>
      <p:sp>
        <p:nvSpPr>
          <p:cNvPr id="14" name="Text Box 5">
            <a:extLst>
              <a:ext uri="{FF2B5EF4-FFF2-40B4-BE49-F238E27FC236}">
                <a16:creationId xmlns:a16="http://schemas.microsoft.com/office/drawing/2014/main" id="{E7C4385F-B02F-4A17-979D-93DE53EA818E}"/>
              </a:ext>
            </a:extLst>
          </p:cNvPr>
          <p:cNvSpPr txBox="1">
            <a:spLocks noChangeArrowheads="1"/>
          </p:cNvSpPr>
          <p:nvPr/>
        </p:nvSpPr>
        <p:spPr bwMode="auto">
          <a:xfrm>
            <a:off x="4959594" y="3317281"/>
            <a:ext cx="1462087" cy="1631950"/>
          </a:xfrm>
          <a:prstGeom prst="rect">
            <a:avLst/>
          </a:prstGeom>
          <a:solidFill>
            <a:srgbClr val="339966"/>
          </a:solidFill>
          <a:ln w="12700">
            <a:solidFill>
              <a:schemeClr val="tx1"/>
            </a:solidFill>
            <a:miter lim="800000"/>
            <a:headEnd type="none" w="sm" len="sm"/>
            <a:tailEnd type="none" w="sm" len="sm"/>
          </a:ln>
          <a:effectLst>
            <a:outerShdw dist="107763" dir="2700000" algn="ctr" rotWithShape="0">
              <a:schemeClr val="bg2">
                <a:alpha val="50000"/>
              </a:schemeClr>
            </a:outerShdw>
          </a:effectLst>
        </p:spPr>
        <p:txBody>
          <a:bodyPr anchor="ctr" anchorCtr="1"/>
          <a:lstStyle/>
          <a:p>
            <a:pPr algn="ctr" eaLnBrk="1" fontAlgn="auto" hangingPunct="1">
              <a:spcBef>
                <a:spcPts val="0"/>
              </a:spcBef>
              <a:spcAft>
                <a:spcPts val="0"/>
              </a:spcAft>
              <a:defRPr/>
            </a:pPr>
            <a:r>
              <a:rPr lang="en-US" altLang="en-US" sz="2000" b="1" dirty="0">
                <a:solidFill>
                  <a:srgbClr val="FFFFFF"/>
                </a:solidFill>
                <a:effectLst>
                  <a:outerShdw blurRad="38100" dist="38100" dir="2700000" algn="tl">
                    <a:srgbClr val="000000"/>
                  </a:outerShdw>
                </a:effectLst>
                <a:latin typeface="Arial" panose="020B0604020202020204" pitchFamily="34" charset="0"/>
              </a:rPr>
              <a:t>Activities</a:t>
            </a:r>
          </a:p>
          <a:p>
            <a:pPr algn="ctr" eaLnBrk="1" fontAlgn="auto" hangingPunct="1">
              <a:spcBef>
                <a:spcPts val="0"/>
              </a:spcBef>
              <a:spcAft>
                <a:spcPts val="0"/>
              </a:spcAft>
              <a:defRPr/>
            </a:pPr>
            <a:r>
              <a:rPr lang="en-US" altLang="en-US" sz="2000" b="1" dirty="0">
                <a:solidFill>
                  <a:srgbClr val="FFFFFF"/>
                </a:solidFill>
                <a:effectLst>
                  <a:outerShdw blurRad="38100" dist="38100" dir="2700000" algn="tl">
                    <a:srgbClr val="000000"/>
                  </a:outerShdw>
                </a:effectLst>
                <a:latin typeface="+mn-lt"/>
              </a:rPr>
              <a:t>Tasks and Jobs</a:t>
            </a:r>
          </a:p>
        </p:txBody>
      </p:sp>
      <p:sp>
        <p:nvSpPr>
          <p:cNvPr id="15" name="Text Box 6">
            <a:extLst>
              <a:ext uri="{FF2B5EF4-FFF2-40B4-BE49-F238E27FC236}">
                <a16:creationId xmlns:a16="http://schemas.microsoft.com/office/drawing/2014/main" id="{D1A2F2B9-EC41-415E-9931-C3B6112D7D99}"/>
              </a:ext>
            </a:extLst>
          </p:cNvPr>
          <p:cNvSpPr txBox="1">
            <a:spLocks noChangeArrowheads="1"/>
          </p:cNvSpPr>
          <p:nvPr/>
        </p:nvSpPr>
        <p:spPr bwMode="auto">
          <a:xfrm>
            <a:off x="8161581" y="3317281"/>
            <a:ext cx="1524000" cy="1631950"/>
          </a:xfrm>
          <a:prstGeom prst="rect">
            <a:avLst/>
          </a:prstGeom>
          <a:solidFill>
            <a:srgbClr val="CC3300"/>
          </a:solidFill>
          <a:ln w="12700">
            <a:solidFill>
              <a:schemeClr val="tx1"/>
            </a:solidFill>
            <a:miter lim="800000"/>
            <a:headEnd type="none" w="sm" len="sm"/>
            <a:tailEnd type="none" w="sm" len="sm"/>
          </a:ln>
          <a:effectLst>
            <a:outerShdw dist="107763" dir="2700000" algn="ctr" rotWithShape="0">
              <a:schemeClr val="bg2">
                <a:alpha val="50000"/>
              </a:schemeClr>
            </a:outerShdw>
          </a:effectLst>
        </p:spPr>
        <p:txBody>
          <a:bodyPr anchor="ctr" anchorCtr="1"/>
          <a:lstStyle/>
          <a:p>
            <a:pPr algn="ctr" eaLnBrk="1" fontAlgn="auto" hangingPunct="1">
              <a:spcBef>
                <a:spcPts val="0"/>
              </a:spcBef>
              <a:spcAft>
                <a:spcPts val="0"/>
              </a:spcAft>
              <a:defRPr/>
            </a:pPr>
            <a:r>
              <a:rPr lang="en-US" altLang="en-US" sz="2000" b="1" dirty="0">
                <a:solidFill>
                  <a:srgbClr val="FFFFFF"/>
                </a:solidFill>
                <a:effectLst>
                  <a:outerShdw blurRad="38100" dist="38100" dir="2700000" algn="tl">
                    <a:srgbClr val="000000"/>
                  </a:outerShdw>
                </a:effectLst>
                <a:latin typeface="Arial" panose="020B0604020202020204" pitchFamily="34" charset="0"/>
              </a:rPr>
              <a:t>Outputs</a:t>
            </a:r>
            <a:br>
              <a:rPr lang="en-US" altLang="en-US" sz="2000" b="1" dirty="0">
                <a:solidFill>
                  <a:srgbClr val="FFFFFF"/>
                </a:solidFill>
                <a:effectLst>
                  <a:outerShdw blurRad="38100" dist="38100" dir="2700000" algn="tl">
                    <a:srgbClr val="000000"/>
                  </a:outerShdw>
                </a:effectLst>
                <a:latin typeface="Arial" panose="020B0604020202020204" pitchFamily="34" charset="0"/>
              </a:rPr>
            </a:br>
            <a:r>
              <a:rPr lang="en-US" altLang="en-US" sz="2000" b="1" dirty="0">
                <a:solidFill>
                  <a:srgbClr val="FFFFFF"/>
                </a:solidFill>
                <a:effectLst>
                  <a:outerShdw blurRad="38100" dist="38100" dir="2700000" algn="tl">
                    <a:srgbClr val="000000"/>
                  </a:outerShdw>
                </a:effectLst>
                <a:latin typeface="+mn-lt"/>
              </a:rPr>
              <a:t>Goods and Services</a:t>
            </a:r>
          </a:p>
        </p:txBody>
      </p:sp>
      <p:sp>
        <p:nvSpPr>
          <p:cNvPr id="16" name="AutoShape 7">
            <a:extLst>
              <a:ext uri="{FF2B5EF4-FFF2-40B4-BE49-F238E27FC236}">
                <a16:creationId xmlns:a16="http://schemas.microsoft.com/office/drawing/2014/main" id="{5B850618-1EA5-408D-847C-DD9DE6A264DB}"/>
              </a:ext>
            </a:extLst>
          </p:cNvPr>
          <p:cNvSpPr>
            <a:spLocks noChangeArrowheads="1"/>
          </p:cNvSpPr>
          <p:nvPr/>
        </p:nvSpPr>
        <p:spPr bwMode="auto">
          <a:xfrm>
            <a:off x="6421681" y="3958631"/>
            <a:ext cx="1752600" cy="304800"/>
          </a:xfrm>
          <a:prstGeom prst="rightArrow">
            <a:avLst>
              <a:gd name="adj1" fmla="val 64583"/>
              <a:gd name="adj2" fmla="val 96366"/>
            </a:avLst>
          </a:prstGeom>
          <a:solidFill>
            <a:srgbClr val="3366FF"/>
          </a:solidFill>
          <a:ln w="12700">
            <a:solidFill>
              <a:schemeClr val="tx1"/>
            </a:solidFill>
            <a:miter lim="800000"/>
            <a:headEnd type="none" w="sm" len="sm"/>
            <a:tailEnd type="none" w="sm" len="sm"/>
          </a:ln>
          <a:effectLst>
            <a:outerShdw dist="35921" dir="2700000" algn="ctr" rotWithShape="0">
              <a:schemeClr val="bg2"/>
            </a:outerShdw>
          </a:effectLst>
        </p:spPr>
        <p:txBody>
          <a:bodyPr wrap="none" anchor="ctr"/>
          <a:lstStyle/>
          <a:p>
            <a:pPr algn="ctr" eaLnBrk="1" fontAlgn="auto" hangingPunct="1">
              <a:spcBef>
                <a:spcPts val="0"/>
              </a:spcBef>
              <a:spcAft>
                <a:spcPts val="0"/>
              </a:spcAft>
              <a:defRPr/>
            </a:pPr>
            <a:endParaRPr lang="en-US" altLang="en-US" b="1">
              <a:solidFill>
                <a:srgbClr val="FFFFFF"/>
              </a:solidFill>
              <a:effectLst>
                <a:outerShdw blurRad="38100" dist="38100" dir="2700000" algn="tl">
                  <a:srgbClr val="000000"/>
                </a:outerShdw>
              </a:effectLst>
              <a:latin typeface="Arial" panose="020B0604020202020204" pitchFamily="34" charset="0"/>
            </a:endParaRPr>
          </a:p>
        </p:txBody>
      </p:sp>
      <p:grpSp>
        <p:nvGrpSpPr>
          <p:cNvPr id="17" name="Group 8">
            <a:extLst>
              <a:ext uri="{FF2B5EF4-FFF2-40B4-BE49-F238E27FC236}">
                <a16:creationId xmlns:a16="http://schemas.microsoft.com/office/drawing/2014/main" id="{2AFF6B9F-AB00-4398-AFA8-FF82118BF902}"/>
              </a:ext>
            </a:extLst>
          </p:cNvPr>
          <p:cNvGrpSpPr>
            <a:grpSpLocks/>
          </p:cNvGrpSpPr>
          <p:nvPr/>
        </p:nvGrpSpPr>
        <p:grpSpPr bwMode="auto">
          <a:xfrm>
            <a:off x="2395781" y="4955581"/>
            <a:ext cx="6553200" cy="762000"/>
            <a:chOff x="816" y="2160"/>
            <a:chExt cx="4128" cy="528"/>
          </a:xfrm>
        </p:grpSpPr>
        <p:sp>
          <p:nvSpPr>
            <p:cNvPr id="18" name="Freeform 9">
              <a:extLst>
                <a:ext uri="{FF2B5EF4-FFF2-40B4-BE49-F238E27FC236}">
                  <a16:creationId xmlns:a16="http://schemas.microsoft.com/office/drawing/2014/main" id="{92E77BDF-18DF-4A1C-ABC2-D03A49F18D0C}"/>
                </a:ext>
              </a:extLst>
            </p:cNvPr>
            <p:cNvSpPr>
              <a:spLocks/>
            </p:cNvSpPr>
            <p:nvPr/>
          </p:nvSpPr>
          <p:spPr bwMode="auto">
            <a:xfrm rot="5400000" flipH="1">
              <a:off x="1200" y="1776"/>
              <a:ext cx="528" cy="1296"/>
            </a:xfrm>
            <a:custGeom>
              <a:avLst/>
              <a:gdLst>
                <a:gd name="T0" fmla="*/ 0 w 912"/>
                <a:gd name="T1" fmla="*/ 0 h 1200"/>
                <a:gd name="T2" fmla="*/ 0 w 912"/>
                <a:gd name="T3" fmla="*/ 1200 h 1200"/>
                <a:gd name="T4" fmla="*/ 912 w 912"/>
                <a:gd name="T5" fmla="*/ 1200 h 1200"/>
              </a:gdLst>
              <a:ahLst/>
              <a:cxnLst>
                <a:cxn ang="0">
                  <a:pos x="T0" y="T1"/>
                </a:cxn>
                <a:cxn ang="0">
                  <a:pos x="T2" y="T3"/>
                </a:cxn>
                <a:cxn ang="0">
                  <a:pos x="T4" y="T5"/>
                </a:cxn>
              </a:cxnLst>
              <a:rect l="0" t="0" r="r" b="b"/>
              <a:pathLst>
                <a:path w="912" h="1200">
                  <a:moveTo>
                    <a:pt x="0" y="0"/>
                  </a:moveTo>
                  <a:lnTo>
                    <a:pt x="0" y="1200"/>
                  </a:lnTo>
                  <a:lnTo>
                    <a:pt x="912" y="1200"/>
                  </a:lnTo>
                </a:path>
              </a:pathLst>
            </a:custGeom>
            <a:noFill/>
            <a:ln w="63500" cap="flat" cmpd="sng">
              <a:solidFill>
                <a:schemeClr val="accent1"/>
              </a:solidFill>
              <a:prstDash val="solid"/>
              <a:round/>
              <a:headEnd/>
              <a:tailEnd type="triangle" w="med" len="med"/>
            </a:ln>
            <a:effectLst>
              <a:outerShdw dist="35921" dir="2700000" algn="ctr" rotWithShape="0">
                <a:schemeClr val="bg2"/>
              </a:outerShdw>
            </a:effectLst>
          </p:spPr>
          <p:txBody>
            <a:bodyPr anchor="ctr">
              <a:spAutoFit/>
            </a:bodyPr>
            <a:lstStyle/>
            <a:p>
              <a:pPr eaLnBrk="1" fontAlgn="auto" hangingPunct="1">
                <a:lnSpc>
                  <a:spcPct val="70000"/>
                </a:lnSpc>
                <a:spcBef>
                  <a:spcPts val="0"/>
                </a:spcBef>
                <a:spcAft>
                  <a:spcPts val="0"/>
                </a:spcAft>
                <a:defRPr/>
              </a:pPr>
              <a:endParaRPr lang="en-US">
                <a:effectLst>
                  <a:outerShdw blurRad="38100" dist="38100" dir="2700000" algn="tl">
                    <a:srgbClr val="000000">
                      <a:alpha val="43137"/>
                    </a:srgbClr>
                  </a:outerShdw>
                </a:effectLst>
                <a:latin typeface="+mn-lt"/>
              </a:endParaRPr>
            </a:p>
          </p:txBody>
        </p:sp>
        <p:sp>
          <p:nvSpPr>
            <p:cNvPr id="19" name="Freeform 10">
              <a:extLst>
                <a:ext uri="{FF2B5EF4-FFF2-40B4-BE49-F238E27FC236}">
                  <a16:creationId xmlns:a16="http://schemas.microsoft.com/office/drawing/2014/main" id="{FC9EB66F-498E-49D2-9078-7BCF013C6F28}"/>
                </a:ext>
              </a:extLst>
            </p:cNvPr>
            <p:cNvSpPr>
              <a:spLocks/>
            </p:cNvSpPr>
            <p:nvPr/>
          </p:nvSpPr>
          <p:spPr bwMode="auto">
            <a:xfrm rot="-5400000">
              <a:off x="4008" y="1752"/>
              <a:ext cx="528" cy="1344"/>
            </a:xfrm>
            <a:custGeom>
              <a:avLst/>
              <a:gdLst>
                <a:gd name="T0" fmla="*/ 0 w 912"/>
                <a:gd name="T1" fmla="*/ 0 h 1200"/>
                <a:gd name="T2" fmla="*/ 0 w 912"/>
                <a:gd name="T3" fmla="*/ 1200 h 1200"/>
                <a:gd name="T4" fmla="*/ 912 w 912"/>
                <a:gd name="T5" fmla="*/ 1200 h 1200"/>
              </a:gdLst>
              <a:ahLst/>
              <a:cxnLst>
                <a:cxn ang="0">
                  <a:pos x="T0" y="T1"/>
                </a:cxn>
                <a:cxn ang="0">
                  <a:pos x="T2" y="T3"/>
                </a:cxn>
                <a:cxn ang="0">
                  <a:pos x="T4" y="T5"/>
                </a:cxn>
              </a:cxnLst>
              <a:rect l="0" t="0" r="r" b="b"/>
              <a:pathLst>
                <a:path w="912" h="1200">
                  <a:moveTo>
                    <a:pt x="0" y="0"/>
                  </a:moveTo>
                  <a:lnTo>
                    <a:pt x="0" y="1200"/>
                  </a:lnTo>
                  <a:lnTo>
                    <a:pt x="912" y="1200"/>
                  </a:lnTo>
                </a:path>
              </a:pathLst>
            </a:custGeom>
            <a:noFill/>
            <a:ln w="63500" cap="flat" cmpd="sng">
              <a:solidFill>
                <a:schemeClr val="accent1"/>
              </a:solidFill>
              <a:prstDash val="solid"/>
              <a:round/>
              <a:headEnd type="triangle" w="med" len="med"/>
              <a:tailEnd type="none" w="med" len="med"/>
            </a:ln>
            <a:effectLst>
              <a:outerShdw dist="35921" dir="2700000" algn="ctr" rotWithShape="0">
                <a:schemeClr val="bg2"/>
              </a:outerShdw>
            </a:effectLst>
          </p:spPr>
          <p:txBody>
            <a:bodyPr anchor="ctr">
              <a:spAutoFit/>
            </a:bodyPr>
            <a:lstStyle/>
            <a:p>
              <a:pPr eaLnBrk="1" fontAlgn="auto" hangingPunct="1">
                <a:lnSpc>
                  <a:spcPct val="70000"/>
                </a:lnSpc>
                <a:spcBef>
                  <a:spcPts val="0"/>
                </a:spcBef>
                <a:spcAft>
                  <a:spcPts val="0"/>
                </a:spcAft>
                <a:defRPr/>
              </a:pPr>
              <a:endParaRPr lang="en-US">
                <a:effectLst>
                  <a:outerShdw blurRad="38100" dist="38100" dir="2700000" algn="tl">
                    <a:srgbClr val="000000">
                      <a:alpha val="43137"/>
                    </a:srgbClr>
                  </a:outerShdw>
                </a:effectLst>
                <a:latin typeface="+mn-lt"/>
              </a:endParaRPr>
            </a:p>
          </p:txBody>
        </p:sp>
        <p:sp>
          <p:nvSpPr>
            <p:cNvPr id="20" name="Line 11">
              <a:extLst>
                <a:ext uri="{FF2B5EF4-FFF2-40B4-BE49-F238E27FC236}">
                  <a16:creationId xmlns:a16="http://schemas.microsoft.com/office/drawing/2014/main" id="{82AF3483-1603-4674-90A1-63171D488A3B}"/>
                </a:ext>
              </a:extLst>
            </p:cNvPr>
            <p:cNvSpPr>
              <a:spLocks noChangeShapeType="1"/>
            </p:cNvSpPr>
            <p:nvPr/>
          </p:nvSpPr>
          <p:spPr bwMode="auto">
            <a:xfrm flipH="1" flipV="1">
              <a:off x="1968" y="2688"/>
              <a:ext cx="1684" cy="0"/>
            </a:xfrm>
            <a:prstGeom prst="line">
              <a:avLst/>
            </a:prstGeom>
            <a:noFill/>
            <a:ln w="76200">
              <a:solidFill>
                <a:srgbClr val="FFCC00"/>
              </a:solidFill>
              <a:round/>
              <a:headEnd/>
              <a:tailEnd type="triangle" w="med" len="med"/>
            </a:ln>
            <a:effectLst>
              <a:outerShdw dist="35921" dir="2700000" algn="ctr" rotWithShape="0">
                <a:schemeClr val="bg2"/>
              </a:outerShdw>
            </a:effectLst>
          </p:spPr>
          <p:txBody>
            <a:bodyPr anchor="ctr">
              <a:spAutoFit/>
            </a:bodyPr>
            <a:lstStyle/>
            <a:p>
              <a:pPr eaLnBrk="1" fontAlgn="auto" hangingPunct="1">
                <a:lnSpc>
                  <a:spcPct val="70000"/>
                </a:lnSpc>
                <a:spcBef>
                  <a:spcPts val="0"/>
                </a:spcBef>
                <a:spcAft>
                  <a:spcPts val="0"/>
                </a:spcAft>
                <a:defRPr/>
              </a:pPr>
              <a:endParaRPr lang="en-US">
                <a:effectLst>
                  <a:outerShdw blurRad="38100" dist="38100" dir="2700000" algn="tl">
                    <a:srgbClr val="000000">
                      <a:alpha val="43137"/>
                    </a:srgbClr>
                  </a:outerShdw>
                </a:effectLst>
                <a:latin typeface="+mn-lt"/>
              </a:endParaRPr>
            </a:p>
          </p:txBody>
        </p:sp>
        <p:sp>
          <p:nvSpPr>
            <p:cNvPr id="21" name="Text Box 12">
              <a:extLst>
                <a:ext uri="{FF2B5EF4-FFF2-40B4-BE49-F238E27FC236}">
                  <a16:creationId xmlns:a16="http://schemas.microsoft.com/office/drawing/2014/main" id="{F7B2F4EE-5EAC-46FB-BA9F-FCDBA3B215AA}"/>
                </a:ext>
              </a:extLst>
            </p:cNvPr>
            <p:cNvSpPr txBox="1">
              <a:spLocks noChangeArrowheads="1"/>
            </p:cNvSpPr>
            <p:nvPr/>
          </p:nvSpPr>
          <p:spPr bwMode="auto">
            <a:xfrm>
              <a:off x="2496" y="2409"/>
              <a:ext cx="925" cy="275"/>
            </a:xfrm>
            <a:prstGeom prst="rect">
              <a:avLst/>
            </a:prstGeom>
            <a:noFill/>
            <a:ln>
              <a:noFill/>
            </a:ln>
            <a:effectLst>
              <a:outerShdw dist="35921" dir="2700000" algn="ctr" rotWithShape="0">
                <a:schemeClr val="bg2"/>
              </a:outerShdw>
            </a:effectLst>
          </p:spPr>
          <p:txBody>
            <a:bodyPr wrap="none">
              <a:spAutoFit/>
            </a:bodyPr>
            <a:lstStyle/>
            <a:p>
              <a:pPr eaLnBrk="1" fontAlgn="auto" hangingPunct="1">
                <a:spcBef>
                  <a:spcPct val="50000"/>
                </a:spcBef>
                <a:spcAft>
                  <a:spcPts val="0"/>
                </a:spcAft>
                <a:defRPr/>
              </a:pPr>
              <a:r>
                <a:rPr lang="en-US" altLang="en-US" sz="2000" b="1" i="1">
                  <a:effectLst>
                    <a:outerShdw blurRad="38100" dist="38100" dir="2700000" algn="tl">
                      <a:srgbClr val="C0C0C0"/>
                    </a:outerShdw>
                  </a:effectLst>
                  <a:latin typeface="Arial" panose="020B0604020202020204" pitchFamily="34" charset="0"/>
                </a:rPr>
                <a:t>Evaluation</a:t>
              </a:r>
            </a:p>
          </p:txBody>
        </p:sp>
      </p:grpSp>
      <p:sp>
        <p:nvSpPr>
          <p:cNvPr id="22" name="Line 13">
            <a:extLst>
              <a:ext uri="{FF2B5EF4-FFF2-40B4-BE49-F238E27FC236}">
                <a16:creationId xmlns:a16="http://schemas.microsoft.com/office/drawing/2014/main" id="{BBD711DF-F982-4D64-9625-38961E0854E2}"/>
              </a:ext>
            </a:extLst>
          </p:cNvPr>
          <p:cNvSpPr>
            <a:spLocks noChangeShapeType="1"/>
          </p:cNvSpPr>
          <p:nvPr/>
        </p:nvSpPr>
        <p:spPr bwMode="gray">
          <a:xfrm>
            <a:off x="5672381" y="4917481"/>
            <a:ext cx="0" cy="457200"/>
          </a:xfrm>
          <a:prstGeom prst="line">
            <a:avLst/>
          </a:prstGeom>
          <a:noFill/>
          <a:ln w="76200">
            <a:solidFill>
              <a:srgbClr val="FFCC00"/>
            </a:solidFill>
            <a:round/>
            <a:headEnd type="triangle" w="med" len="med"/>
            <a:tailEnd/>
          </a:ln>
          <a:effectLst>
            <a:outerShdw dist="35921" dir="2700000" algn="ctr" rotWithShape="0">
              <a:schemeClr val="tx1"/>
            </a:outerShdw>
          </a:effectLst>
        </p:spPr>
        <p:txBody>
          <a:bodyPr lIns="0">
            <a:spAutoFit/>
          </a:bodyPr>
          <a:lstStyle/>
          <a:p>
            <a:pPr eaLnBrk="1" fontAlgn="auto" hangingPunct="1">
              <a:lnSpc>
                <a:spcPct val="70000"/>
              </a:lnSpc>
              <a:spcBef>
                <a:spcPts val="0"/>
              </a:spcBef>
              <a:spcAft>
                <a:spcPts val="0"/>
              </a:spcAft>
              <a:defRPr/>
            </a:pPr>
            <a:endParaRPr lang="en-US">
              <a:effectLst>
                <a:outerShdw blurRad="38100" dist="38100" dir="2700000" algn="tl">
                  <a:srgbClr val="000000">
                    <a:alpha val="43137"/>
                  </a:srgbClr>
                </a:outerShdw>
              </a:effectLst>
              <a:latin typeface="+mn-lt"/>
            </a:endParaRPr>
          </a:p>
        </p:txBody>
      </p:sp>
    </p:spTree>
    <p:extLst>
      <p:ext uri="{BB962C8B-B14F-4D97-AF65-F5344CB8AC3E}">
        <p14:creationId xmlns:p14="http://schemas.microsoft.com/office/powerpoint/2010/main" val="2555300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ox(out)">
                                      <p:cBhvr>
                                        <p:cTn id="7" dur="500"/>
                                        <p:tgtEl>
                                          <p:spTgt spid="1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ipe(left)">
                                      <p:cBhvr>
                                        <p:cTn id="15" dur="500"/>
                                        <p:tgtEl>
                                          <p:spTgt spid="1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up)">
                                      <p:cBhvr>
                                        <p:cTn id="23" dur="500"/>
                                        <p:tgtEl>
                                          <p:spTgt spid="15"/>
                                        </p:tgtEl>
                                      </p:cBhvr>
                                    </p:animEffect>
                                  </p:childTnLst>
                                </p:cTn>
                              </p:par>
                            </p:childTnLst>
                          </p:cTn>
                        </p:par>
                        <p:par>
                          <p:cTn id="24" fill="hold">
                            <p:stCondLst>
                              <p:cond delay="2500"/>
                            </p:stCondLst>
                            <p:childTnLst>
                              <p:par>
                                <p:cTn id="25" presetID="22" presetClass="entr" presetSubtype="2"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right)">
                                      <p:cBhvr>
                                        <p:cTn id="27" dur="500"/>
                                        <p:tgtEl>
                                          <p:spTgt spid="17"/>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down)">
                                      <p:cBhvr>
                                        <p:cTn id="3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autoUpdateAnimBg="0"/>
      <p:bldP spid="13" grpId="0" animBg="1" autoUpdateAnimBg="0"/>
      <p:bldP spid="14" grpId="0" animBg="1" autoUpdateAnimBg="0"/>
      <p:bldP spid="15" grpId="0" animBg="1" autoUpdateAnimBg="0"/>
      <p:bldP spid="16" grpId="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B16D081-9C0A-4D04-B654-8B65EDC8E9EC}"/>
              </a:ext>
            </a:extLst>
          </p:cNvPr>
          <p:cNvPicPr>
            <a:picLocks noChangeAspect="1"/>
          </p:cNvPicPr>
          <p:nvPr/>
        </p:nvPicPr>
        <p:blipFill>
          <a:blip r:embed="rId3"/>
          <a:stretch>
            <a:fillRect/>
          </a:stretch>
        </p:blipFill>
        <p:spPr>
          <a:xfrm>
            <a:off x="1968285" y="852366"/>
            <a:ext cx="7733654" cy="5622609"/>
          </a:xfrm>
          <a:prstGeom prst="rect">
            <a:avLst/>
          </a:prstGeom>
        </p:spPr>
      </p:pic>
      <p:pic>
        <p:nvPicPr>
          <p:cNvPr id="6" name="Picture 5">
            <a:extLst>
              <a:ext uri="{FF2B5EF4-FFF2-40B4-BE49-F238E27FC236}">
                <a16:creationId xmlns:a16="http://schemas.microsoft.com/office/drawing/2014/main" id="{EF75BA3E-49BD-4FD0-8E4D-3EB981145CAF}"/>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2856527" y="0"/>
            <a:ext cx="5714036" cy="728420"/>
          </a:xfrm>
          <a:prstGeom prst="rect">
            <a:avLst/>
          </a:prstGeom>
        </p:spPr>
      </p:pic>
      <p:sp>
        <p:nvSpPr>
          <p:cNvPr id="8" name="TextBox 7">
            <a:extLst>
              <a:ext uri="{FF2B5EF4-FFF2-40B4-BE49-F238E27FC236}">
                <a16:creationId xmlns:a16="http://schemas.microsoft.com/office/drawing/2014/main" id="{AF8D6BF9-4CEF-4994-83F8-B3AE563F6E75}"/>
              </a:ext>
            </a:extLst>
          </p:cNvPr>
          <p:cNvSpPr txBox="1"/>
          <p:nvPr/>
        </p:nvSpPr>
        <p:spPr>
          <a:xfrm>
            <a:off x="9435107" y="6398866"/>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7264511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AutoShape 2">
            <a:extLst>
              <a:ext uri="{FF2B5EF4-FFF2-40B4-BE49-F238E27FC236}">
                <a16:creationId xmlns:a16="http://schemas.microsoft.com/office/drawing/2014/main" id="{C6E05D73-8159-4F01-A911-755934B644C6}"/>
              </a:ext>
            </a:extLst>
          </p:cNvPr>
          <p:cNvSpPr>
            <a:spLocks noGrp="1" noChangeArrowheads="1"/>
          </p:cNvSpPr>
          <p:nvPr>
            <p:ph type="title"/>
          </p:nvPr>
        </p:nvSpPr>
        <p:spPr>
          <a:xfrm>
            <a:off x="3037668" y="976313"/>
            <a:ext cx="7886700" cy="584200"/>
          </a:xfrm>
        </p:spPr>
        <p:txBody>
          <a:bodyPr>
            <a:normAutofit/>
          </a:bodyPr>
          <a:lstStyle/>
          <a:p>
            <a:r>
              <a:rPr lang="en-US" altLang="en-US" dirty="0"/>
              <a:t>BUSINESS PROCESS RE-ENGINEERING</a:t>
            </a:r>
          </a:p>
        </p:txBody>
      </p:sp>
      <p:sp>
        <p:nvSpPr>
          <p:cNvPr id="27651" name="Rectangle 3">
            <a:extLst>
              <a:ext uri="{FF2B5EF4-FFF2-40B4-BE49-F238E27FC236}">
                <a16:creationId xmlns:a16="http://schemas.microsoft.com/office/drawing/2014/main" id="{6B95919B-C5BB-449C-BEE3-6653C5FD1298}"/>
              </a:ext>
            </a:extLst>
          </p:cNvPr>
          <p:cNvSpPr>
            <a:spLocks noGrp="1" noChangeArrowheads="1"/>
          </p:cNvSpPr>
          <p:nvPr>
            <p:ph idx="1"/>
          </p:nvPr>
        </p:nvSpPr>
        <p:spPr bwMode="auto">
          <a:xfrm>
            <a:off x="1069383" y="2155826"/>
            <a:ext cx="10445858" cy="3725863"/>
          </a:xfrm>
        </p:spPr>
        <p:txBody>
          <a:bodyPr wrap="square" numCol="1" anchor="t" anchorCtr="0" compatLnSpc="1">
            <a:prstTxWarp prst="textNoShape">
              <a:avLst/>
            </a:prstTxWarp>
            <a:normAutofit lnSpcReduction="10000"/>
          </a:bodyPr>
          <a:lstStyle/>
          <a:p>
            <a:r>
              <a:rPr lang="en-US" altLang="en-US" sz="2600" b="1" dirty="0"/>
              <a:t>Business Process Re-engineering (BPR) </a:t>
            </a:r>
          </a:p>
          <a:p>
            <a:pPr marL="0" indent="0">
              <a:buNone/>
            </a:pPr>
            <a:r>
              <a:rPr lang="en-US" altLang="en-US" sz="2400" dirty="0"/>
              <a:t>Measures for improving such activities as product development, customer service, and service delivery.</a:t>
            </a:r>
            <a:endParaRPr lang="en-US" altLang="en-US" dirty="0"/>
          </a:p>
          <a:p>
            <a:r>
              <a:rPr lang="en-US" altLang="en-US" sz="2600" b="1" dirty="0"/>
              <a:t>Phases of Reengineering</a:t>
            </a:r>
          </a:p>
          <a:p>
            <a:pPr marL="342900" lvl="1" indent="0">
              <a:buNone/>
            </a:pPr>
            <a:r>
              <a:rPr lang="en-US" altLang="en-US" b="1" dirty="0">
                <a:solidFill>
                  <a:srgbClr val="C00000"/>
                </a:solidFill>
              </a:rPr>
              <a:t>1. Re-think:</a:t>
            </a:r>
            <a:r>
              <a:rPr lang="en-US" altLang="en-US" dirty="0">
                <a:solidFill>
                  <a:srgbClr val="C00000"/>
                </a:solidFill>
              </a:rPr>
              <a:t> </a:t>
            </a:r>
            <a:r>
              <a:rPr lang="en-US" altLang="en-US" dirty="0"/>
              <a:t>Examine how the current organization of work and jobs affects customer satisfaction and service.</a:t>
            </a:r>
          </a:p>
          <a:p>
            <a:pPr marL="342900" lvl="1" indent="0">
              <a:buNone/>
            </a:pPr>
            <a:r>
              <a:rPr lang="en-US" altLang="en-US" b="1" dirty="0">
                <a:solidFill>
                  <a:srgbClr val="C00000"/>
                </a:solidFill>
              </a:rPr>
              <a:t>2. Re-design: </a:t>
            </a:r>
            <a:r>
              <a:rPr lang="en-US" altLang="en-US" dirty="0"/>
              <a:t>Analyze how jobs are put together, the workflow, and how results are achieved; then re-design the process as necessary.</a:t>
            </a:r>
          </a:p>
          <a:p>
            <a:pPr marL="342900" lvl="1" indent="0">
              <a:buNone/>
            </a:pPr>
            <a:r>
              <a:rPr lang="en-US" altLang="en-US" b="1" dirty="0">
                <a:solidFill>
                  <a:srgbClr val="C00000"/>
                </a:solidFill>
              </a:rPr>
              <a:t>3. Re-tool: </a:t>
            </a:r>
            <a:r>
              <a:rPr lang="en-US" altLang="en-US" dirty="0"/>
              <a:t>Look at new technologies (equipment, computers, software, etc.) as opportunities to improve productivity, service quality, and customer satisfaction.</a:t>
            </a:r>
          </a:p>
        </p:txBody>
      </p:sp>
    </p:spTree>
    <p:custDataLst>
      <p:tags r:id="rId1"/>
    </p:custDataLst>
  </p:cSld>
  <p:clrMapOvr>
    <a:masterClrMapping/>
  </p:clrMapOvr>
  <p:transition>
    <p:cut thruBlk="1"/>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AutoShape 2">
            <a:extLst>
              <a:ext uri="{FF2B5EF4-FFF2-40B4-BE49-F238E27FC236}">
                <a16:creationId xmlns:a16="http://schemas.microsoft.com/office/drawing/2014/main" id="{E25A31AC-A902-43E3-A838-3106F66EE182}"/>
              </a:ext>
            </a:extLst>
          </p:cNvPr>
          <p:cNvSpPr>
            <a:spLocks noGrp="1" noChangeArrowheads="1"/>
          </p:cNvSpPr>
          <p:nvPr>
            <p:ph type="title"/>
          </p:nvPr>
        </p:nvSpPr>
        <p:spPr>
          <a:xfrm>
            <a:off x="3935413" y="889000"/>
            <a:ext cx="5262562" cy="749300"/>
          </a:xfrm>
        </p:spPr>
        <p:txBody>
          <a:bodyPr/>
          <a:lstStyle/>
          <a:p>
            <a:r>
              <a:rPr lang="en-US" altLang="en-US" dirty="0"/>
              <a:t>JOB DESIGN/RE-DESIGN</a:t>
            </a:r>
          </a:p>
        </p:txBody>
      </p:sp>
      <p:sp>
        <p:nvSpPr>
          <p:cNvPr id="28675" name="Rectangle 3">
            <a:extLst>
              <a:ext uri="{FF2B5EF4-FFF2-40B4-BE49-F238E27FC236}">
                <a16:creationId xmlns:a16="http://schemas.microsoft.com/office/drawing/2014/main" id="{61491713-EDE4-4719-A160-40DFC406DA48}"/>
              </a:ext>
            </a:extLst>
          </p:cNvPr>
          <p:cNvSpPr>
            <a:spLocks noGrp="1" noChangeArrowheads="1"/>
          </p:cNvSpPr>
          <p:nvPr>
            <p:ph idx="1"/>
          </p:nvPr>
        </p:nvSpPr>
        <p:spPr bwMode="auto">
          <a:xfrm>
            <a:off x="945397" y="2247900"/>
            <a:ext cx="10678332" cy="1371600"/>
          </a:xfrm>
        </p:spPr>
        <p:txBody>
          <a:bodyPr wrap="square" numCol="1" anchor="t" anchorCtr="0" compatLnSpc="1">
            <a:prstTxWarp prst="textNoShape">
              <a:avLst/>
            </a:prstTxWarp>
            <a:normAutofit fontScale="92500" lnSpcReduction="20000"/>
          </a:bodyPr>
          <a:lstStyle/>
          <a:p>
            <a:r>
              <a:rPr lang="en-US" altLang="en-US" sz="2600" b="1" dirty="0"/>
              <a:t>Job Design</a:t>
            </a:r>
          </a:p>
          <a:p>
            <a:pPr lvl="1"/>
            <a:r>
              <a:rPr lang="en-US" altLang="en-US" sz="2600" dirty="0"/>
              <a:t>Organizing tasks, duties, and responsibilities into a productive unit of work.</a:t>
            </a:r>
          </a:p>
          <a:p>
            <a:pPr lvl="1"/>
            <a:r>
              <a:rPr lang="en-US" altLang="en-US" sz="2600" dirty="0"/>
              <a:t>Person/job fit Matching characteristics of people with characteristics of jobs.</a:t>
            </a:r>
          </a:p>
          <a:p>
            <a:pPr lvl="1"/>
            <a:r>
              <a:rPr lang="en-US" altLang="en-US" sz="2600" dirty="0"/>
              <a:t>Job design can influence the following: </a:t>
            </a:r>
          </a:p>
        </p:txBody>
      </p:sp>
      <p:grpSp>
        <p:nvGrpSpPr>
          <p:cNvPr id="364569" name="Group 25">
            <a:extLst>
              <a:ext uri="{FF2B5EF4-FFF2-40B4-BE49-F238E27FC236}">
                <a16:creationId xmlns:a16="http://schemas.microsoft.com/office/drawing/2014/main" id="{F93AA3F8-ED7D-4486-B309-51C30D887421}"/>
              </a:ext>
            </a:extLst>
          </p:cNvPr>
          <p:cNvGrpSpPr>
            <a:grpSpLocks/>
          </p:cNvGrpSpPr>
          <p:nvPr/>
        </p:nvGrpSpPr>
        <p:grpSpPr bwMode="auto">
          <a:xfrm>
            <a:off x="2667000" y="3594504"/>
            <a:ext cx="6858000" cy="2133600"/>
            <a:chOff x="720" y="1968"/>
            <a:chExt cx="4320" cy="1344"/>
          </a:xfrm>
        </p:grpSpPr>
        <p:sp>
          <p:nvSpPr>
            <p:cNvPr id="364562" name="Text Box 18">
              <a:extLst>
                <a:ext uri="{FF2B5EF4-FFF2-40B4-BE49-F238E27FC236}">
                  <a16:creationId xmlns:a16="http://schemas.microsoft.com/office/drawing/2014/main" id="{31AAEDF4-534C-4BFF-AA24-5AC94CCD1330}"/>
                </a:ext>
              </a:extLst>
            </p:cNvPr>
            <p:cNvSpPr txBox="1">
              <a:spLocks noChangeArrowheads="1"/>
            </p:cNvSpPr>
            <p:nvPr/>
          </p:nvSpPr>
          <p:spPr bwMode="gray">
            <a:xfrm>
              <a:off x="2256" y="1968"/>
              <a:ext cx="1200" cy="384"/>
            </a:xfrm>
            <a:prstGeom prst="rect">
              <a:avLst/>
            </a:prstGeom>
            <a:solidFill>
              <a:srgbClr val="CC3300"/>
            </a:solidFill>
            <a:ln>
              <a:noFill/>
            </a:ln>
            <a:effectLst>
              <a:outerShdw dist="107763" dir="2700000" algn="ctr" rotWithShape="0">
                <a:schemeClr val="tx1">
                  <a:alpha val="50000"/>
                </a:schemeClr>
              </a:outerShdw>
            </a:effectLst>
          </p:spPr>
          <p:txBody>
            <a:bodyPr lIns="0" anchor="ctr" anchorCtr="1"/>
            <a:lstStyle/>
            <a:p>
              <a:pPr algn="ctr">
                <a:lnSpc>
                  <a:spcPct val="70000"/>
                </a:lnSpc>
                <a:spcBef>
                  <a:spcPct val="50000"/>
                </a:spcBef>
                <a:defRPr/>
              </a:pPr>
              <a:r>
                <a:rPr lang="en-US" altLang="en-US" b="1">
                  <a:solidFill>
                    <a:prstClr val="white"/>
                  </a:solidFill>
                  <a:effectLst>
                    <a:outerShdw blurRad="38100" dist="38100" dir="2700000" algn="tl">
                      <a:srgbClr val="000000"/>
                    </a:outerShdw>
                  </a:effectLst>
                  <a:latin typeface="Calibri"/>
                </a:rPr>
                <a:t>Job Design</a:t>
              </a:r>
            </a:p>
          </p:txBody>
        </p:sp>
        <p:sp>
          <p:nvSpPr>
            <p:cNvPr id="364563" name="Text Box 19">
              <a:extLst>
                <a:ext uri="{FF2B5EF4-FFF2-40B4-BE49-F238E27FC236}">
                  <a16:creationId xmlns:a16="http://schemas.microsoft.com/office/drawing/2014/main" id="{18E384DC-E389-4A98-AB53-BFCD27C87EAC}"/>
                </a:ext>
              </a:extLst>
            </p:cNvPr>
            <p:cNvSpPr txBox="1">
              <a:spLocks noChangeArrowheads="1"/>
            </p:cNvSpPr>
            <p:nvPr/>
          </p:nvSpPr>
          <p:spPr bwMode="gray">
            <a:xfrm>
              <a:off x="2279" y="2832"/>
              <a:ext cx="1209" cy="480"/>
            </a:xfrm>
            <a:prstGeom prst="rect">
              <a:avLst/>
            </a:prstGeom>
            <a:solidFill>
              <a:srgbClr val="CC6600"/>
            </a:solidFill>
            <a:ln>
              <a:noFill/>
            </a:ln>
            <a:effectLst>
              <a:outerShdw dist="107763" dir="2700000" algn="ctr" rotWithShape="0">
                <a:schemeClr val="tx1">
                  <a:alpha val="50000"/>
                </a:schemeClr>
              </a:outerShdw>
            </a:effectLst>
          </p:spPr>
          <p:txBody>
            <a:bodyPr lIns="0" anchor="ctr" anchorCtr="1"/>
            <a:lstStyle/>
            <a:p>
              <a:pPr algn="ctr">
                <a:spcBef>
                  <a:spcPct val="50000"/>
                </a:spcBef>
                <a:defRPr/>
              </a:pPr>
              <a:r>
                <a:rPr lang="en-US" altLang="en-US" sz="2000" b="1" dirty="0">
                  <a:solidFill>
                    <a:prstClr val="white"/>
                  </a:solidFill>
                  <a:effectLst>
                    <a:outerShdw blurRad="38100" dist="38100" dir="2700000" algn="tl">
                      <a:srgbClr val="000000"/>
                    </a:outerShdw>
                  </a:effectLst>
                  <a:latin typeface="Arial" panose="020B0604020202020204" pitchFamily="34" charset="0"/>
                </a:rPr>
                <a:t>Job </a:t>
              </a:r>
              <a:br>
                <a:rPr lang="en-US" altLang="en-US" sz="2000" b="1" dirty="0">
                  <a:solidFill>
                    <a:prstClr val="white"/>
                  </a:solidFill>
                  <a:effectLst>
                    <a:outerShdw blurRad="38100" dist="38100" dir="2700000" algn="tl">
                      <a:srgbClr val="000000"/>
                    </a:outerShdw>
                  </a:effectLst>
                  <a:latin typeface="Arial" panose="020B0604020202020204" pitchFamily="34" charset="0"/>
                </a:rPr>
              </a:br>
              <a:r>
                <a:rPr lang="en-US" altLang="en-US" sz="2000" b="1" dirty="0">
                  <a:solidFill>
                    <a:prstClr val="white"/>
                  </a:solidFill>
                  <a:effectLst>
                    <a:outerShdw blurRad="38100" dist="38100" dir="2700000" algn="tl">
                      <a:srgbClr val="000000"/>
                    </a:outerShdw>
                  </a:effectLst>
                  <a:latin typeface="Arial" panose="020B0604020202020204" pitchFamily="34" charset="0"/>
                </a:rPr>
                <a:t>Satisfaction</a:t>
              </a:r>
            </a:p>
          </p:txBody>
        </p:sp>
        <p:sp>
          <p:nvSpPr>
            <p:cNvPr id="364564" name="Text Box 20">
              <a:extLst>
                <a:ext uri="{FF2B5EF4-FFF2-40B4-BE49-F238E27FC236}">
                  <a16:creationId xmlns:a16="http://schemas.microsoft.com/office/drawing/2014/main" id="{4397405F-4F9A-4F18-9626-836FBA50F2D9}"/>
                </a:ext>
              </a:extLst>
            </p:cNvPr>
            <p:cNvSpPr txBox="1">
              <a:spLocks noChangeArrowheads="1"/>
            </p:cNvSpPr>
            <p:nvPr/>
          </p:nvSpPr>
          <p:spPr bwMode="gray">
            <a:xfrm>
              <a:off x="720" y="2832"/>
              <a:ext cx="1209" cy="480"/>
            </a:xfrm>
            <a:prstGeom prst="rect">
              <a:avLst/>
            </a:prstGeom>
            <a:solidFill>
              <a:srgbClr val="CC6600"/>
            </a:solidFill>
            <a:ln>
              <a:noFill/>
            </a:ln>
            <a:effectLst>
              <a:outerShdw dist="107763" dir="2700000" algn="ctr" rotWithShape="0">
                <a:schemeClr val="tx1">
                  <a:alpha val="50000"/>
                </a:schemeClr>
              </a:outerShdw>
            </a:effectLst>
          </p:spPr>
          <p:txBody>
            <a:bodyPr lIns="0" anchor="ctr" anchorCtr="1"/>
            <a:lstStyle/>
            <a:p>
              <a:pPr algn="ctr">
                <a:spcBef>
                  <a:spcPct val="50000"/>
                </a:spcBef>
                <a:defRPr/>
              </a:pPr>
              <a:r>
                <a:rPr lang="en-US" altLang="en-US" sz="2000" b="1" dirty="0">
                  <a:solidFill>
                    <a:prstClr val="white"/>
                  </a:solidFill>
                  <a:effectLst>
                    <a:outerShdw blurRad="38100" dist="38100" dir="2700000" algn="tl">
                      <a:srgbClr val="000000"/>
                    </a:outerShdw>
                  </a:effectLst>
                  <a:latin typeface="Arial" panose="020B0604020202020204" pitchFamily="34" charset="0"/>
                </a:rPr>
                <a:t>Job </a:t>
              </a:r>
              <a:br>
                <a:rPr lang="en-US" altLang="en-US" sz="2000" b="1" dirty="0">
                  <a:solidFill>
                    <a:prstClr val="white"/>
                  </a:solidFill>
                  <a:effectLst>
                    <a:outerShdw blurRad="38100" dist="38100" dir="2700000" algn="tl">
                      <a:srgbClr val="000000"/>
                    </a:outerShdw>
                  </a:effectLst>
                  <a:latin typeface="Arial" panose="020B0604020202020204" pitchFamily="34" charset="0"/>
                </a:rPr>
              </a:br>
              <a:r>
                <a:rPr lang="en-US" altLang="en-US" sz="2000" b="1" dirty="0">
                  <a:solidFill>
                    <a:prstClr val="white"/>
                  </a:solidFill>
                  <a:effectLst>
                    <a:outerShdw blurRad="38100" dist="38100" dir="2700000" algn="tl">
                      <a:srgbClr val="000000"/>
                    </a:outerShdw>
                  </a:effectLst>
                  <a:latin typeface="Arial" panose="020B0604020202020204" pitchFamily="34" charset="0"/>
                </a:rPr>
                <a:t>Performance</a:t>
              </a:r>
            </a:p>
          </p:txBody>
        </p:sp>
        <p:sp>
          <p:nvSpPr>
            <p:cNvPr id="364565" name="Text Box 21">
              <a:extLst>
                <a:ext uri="{FF2B5EF4-FFF2-40B4-BE49-F238E27FC236}">
                  <a16:creationId xmlns:a16="http://schemas.microsoft.com/office/drawing/2014/main" id="{2661C6AC-8281-40D0-864D-975EE9FB0696}"/>
                </a:ext>
              </a:extLst>
            </p:cNvPr>
            <p:cNvSpPr txBox="1">
              <a:spLocks noChangeArrowheads="1"/>
            </p:cNvSpPr>
            <p:nvPr/>
          </p:nvSpPr>
          <p:spPr bwMode="gray">
            <a:xfrm>
              <a:off x="3831" y="2832"/>
              <a:ext cx="1209" cy="480"/>
            </a:xfrm>
            <a:prstGeom prst="rect">
              <a:avLst/>
            </a:prstGeom>
            <a:solidFill>
              <a:srgbClr val="CC6600"/>
            </a:solidFill>
            <a:ln>
              <a:noFill/>
            </a:ln>
            <a:effectLst>
              <a:outerShdw dist="107763" dir="2700000" algn="ctr" rotWithShape="0">
                <a:schemeClr val="tx1">
                  <a:alpha val="50000"/>
                </a:schemeClr>
              </a:outerShdw>
            </a:effectLst>
          </p:spPr>
          <p:txBody>
            <a:bodyPr lIns="0" anchor="ctr" anchorCtr="1"/>
            <a:lstStyle/>
            <a:p>
              <a:pPr algn="ctr">
                <a:spcBef>
                  <a:spcPct val="50000"/>
                </a:spcBef>
                <a:defRPr/>
              </a:pPr>
              <a:r>
                <a:rPr lang="en-US" altLang="en-US" sz="2000" b="1" dirty="0">
                  <a:solidFill>
                    <a:prstClr val="white"/>
                  </a:solidFill>
                  <a:effectLst>
                    <a:outerShdw blurRad="38100" dist="38100" dir="2700000" algn="tl">
                      <a:srgbClr val="000000"/>
                    </a:outerShdw>
                  </a:effectLst>
                  <a:latin typeface="Arial" panose="020B0604020202020204" pitchFamily="34" charset="0"/>
                </a:rPr>
                <a:t>Physical and</a:t>
              </a:r>
              <a:br>
                <a:rPr lang="en-US" altLang="en-US" sz="2000" b="1" dirty="0">
                  <a:solidFill>
                    <a:prstClr val="white"/>
                  </a:solidFill>
                  <a:effectLst>
                    <a:outerShdw blurRad="38100" dist="38100" dir="2700000" algn="tl">
                      <a:srgbClr val="000000"/>
                    </a:outerShdw>
                  </a:effectLst>
                  <a:latin typeface="Arial" panose="020B0604020202020204" pitchFamily="34" charset="0"/>
                </a:rPr>
              </a:br>
              <a:r>
                <a:rPr lang="en-US" altLang="en-US" sz="2000" b="1" dirty="0">
                  <a:solidFill>
                    <a:prstClr val="white"/>
                  </a:solidFill>
                  <a:effectLst>
                    <a:outerShdw blurRad="38100" dist="38100" dir="2700000" algn="tl">
                      <a:srgbClr val="000000"/>
                    </a:outerShdw>
                  </a:effectLst>
                  <a:latin typeface="Arial" panose="020B0604020202020204" pitchFamily="34" charset="0"/>
                </a:rPr>
                <a:t>Mental Health</a:t>
              </a:r>
            </a:p>
          </p:txBody>
        </p:sp>
        <p:sp>
          <p:nvSpPr>
            <p:cNvPr id="364566" name="Freeform 22">
              <a:extLst>
                <a:ext uri="{FF2B5EF4-FFF2-40B4-BE49-F238E27FC236}">
                  <a16:creationId xmlns:a16="http://schemas.microsoft.com/office/drawing/2014/main" id="{EBCDBBAD-4343-4F33-AC93-1CF954EBE885}"/>
                </a:ext>
              </a:extLst>
            </p:cNvPr>
            <p:cNvSpPr>
              <a:spLocks/>
            </p:cNvSpPr>
            <p:nvPr/>
          </p:nvSpPr>
          <p:spPr bwMode="gray">
            <a:xfrm>
              <a:off x="1312" y="2544"/>
              <a:ext cx="3120" cy="188"/>
            </a:xfrm>
            <a:custGeom>
              <a:avLst/>
              <a:gdLst>
                <a:gd name="T0" fmla="*/ 0 w 3120"/>
                <a:gd name="T1" fmla="*/ 288 h 288"/>
                <a:gd name="T2" fmla="*/ 0 w 3120"/>
                <a:gd name="T3" fmla="*/ 0 h 288"/>
                <a:gd name="T4" fmla="*/ 3120 w 3120"/>
                <a:gd name="T5" fmla="*/ 0 h 288"/>
                <a:gd name="T6" fmla="*/ 3120 w 3120"/>
                <a:gd name="T7" fmla="*/ 288 h 288"/>
              </a:gdLst>
              <a:ahLst/>
              <a:cxnLst>
                <a:cxn ang="0">
                  <a:pos x="T0" y="T1"/>
                </a:cxn>
                <a:cxn ang="0">
                  <a:pos x="T2" y="T3"/>
                </a:cxn>
                <a:cxn ang="0">
                  <a:pos x="T4" y="T5"/>
                </a:cxn>
                <a:cxn ang="0">
                  <a:pos x="T6" y="T7"/>
                </a:cxn>
              </a:cxnLst>
              <a:rect l="0" t="0" r="r" b="b"/>
              <a:pathLst>
                <a:path w="3120" h="288">
                  <a:moveTo>
                    <a:pt x="0" y="288"/>
                  </a:moveTo>
                  <a:lnTo>
                    <a:pt x="0" y="0"/>
                  </a:lnTo>
                  <a:lnTo>
                    <a:pt x="3120" y="0"/>
                  </a:lnTo>
                  <a:lnTo>
                    <a:pt x="3120" y="288"/>
                  </a:lnTo>
                </a:path>
              </a:pathLst>
            </a:custGeom>
            <a:noFill/>
            <a:ln w="57150" cap="flat" cmpd="sng">
              <a:solidFill>
                <a:srgbClr val="008000"/>
              </a:solidFill>
              <a:prstDash val="solid"/>
              <a:round/>
              <a:headEnd type="triangle" w="med" len="med"/>
              <a:tailEnd type="triangle" w="med" len="med"/>
            </a:ln>
            <a:effectLst/>
          </p:spPr>
          <p:txBody>
            <a:bodyPr lIns="0">
              <a:spAutoFit/>
            </a:bodyPr>
            <a:lstStyle/>
            <a:p>
              <a:pPr>
                <a:lnSpc>
                  <a:spcPct val="70000"/>
                </a:lnSpc>
                <a:defRPr/>
              </a:pPr>
              <a:endParaRPr lang="en-US">
                <a:solidFill>
                  <a:prstClr val="black"/>
                </a:solidFill>
                <a:effectLst>
                  <a:outerShdw blurRad="38100" dist="38100" dir="2700000" algn="tl">
                    <a:srgbClr val="000000">
                      <a:alpha val="43137"/>
                    </a:srgbClr>
                  </a:outerShdw>
                </a:effectLst>
                <a:latin typeface="Calibri"/>
              </a:endParaRPr>
            </a:p>
          </p:txBody>
        </p:sp>
        <p:sp>
          <p:nvSpPr>
            <p:cNvPr id="364568" name="Line 24">
              <a:extLst>
                <a:ext uri="{FF2B5EF4-FFF2-40B4-BE49-F238E27FC236}">
                  <a16:creationId xmlns:a16="http://schemas.microsoft.com/office/drawing/2014/main" id="{0CB64DC3-94C2-462E-8073-25941F6AAC0B}"/>
                </a:ext>
              </a:extLst>
            </p:cNvPr>
            <p:cNvSpPr>
              <a:spLocks noChangeShapeType="1"/>
            </p:cNvSpPr>
            <p:nvPr/>
          </p:nvSpPr>
          <p:spPr bwMode="gray">
            <a:xfrm>
              <a:off x="2880" y="2352"/>
              <a:ext cx="0" cy="480"/>
            </a:xfrm>
            <a:prstGeom prst="line">
              <a:avLst/>
            </a:prstGeom>
            <a:noFill/>
            <a:ln w="57150">
              <a:solidFill>
                <a:srgbClr val="008000"/>
              </a:solidFill>
              <a:round/>
              <a:headEnd/>
              <a:tailEnd type="triangle" w="med" len="med"/>
            </a:ln>
            <a:effectLst/>
          </p:spPr>
          <p:txBody>
            <a:bodyPr lIns="0">
              <a:spAutoFit/>
            </a:bodyPr>
            <a:lstStyle/>
            <a:p>
              <a:pPr>
                <a:lnSpc>
                  <a:spcPct val="70000"/>
                </a:lnSpc>
                <a:defRPr/>
              </a:pPr>
              <a:endParaRPr lang="en-US">
                <a:solidFill>
                  <a:prstClr val="black"/>
                </a:solidFill>
                <a:effectLst>
                  <a:outerShdw blurRad="38100" dist="38100" dir="2700000" algn="tl">
                    <a:srgbClr val="000000">
                      <a:alpha val="43137"/>
                    </a:srgbClr>
                  </a:outerShdw>
                </a:effectLst>
                <a:latin typeface="Calibri"/>
              </a:endParaRPr>
            </a:p>
          </p:txBody>
        </p:sp>
      </p:grpSp>
    </p:spTree>
    <p:custDataLst>
      <p:tags r:id="rId1"/>
    </p:custDataLst>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364569"/>
                                        </p:tgtEl>
                                        <p:attrNameLst>
                                          <p:attrName>style.visibility</p:attrName>
                                        </p:attrNameLst>
                                      </p:cBhvr>
                                      <p:to>
                                        <p:strVal val="visible"/>
                                      </p:to>
                                    </p:set>
                                    <p:animEffect transition="in" filter="wipe(up)">
                                      <p:cBhvr>
                                        <p:cTn id="7" dur="500"/>
                                        <p:tgtEl>
                                          <p:spTgt spid="3645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Picture 6">
            <a:extLst>
              <a:ext uri="{FF2B5EF4-FFF2-40B4-BE49-F238E27FC236}">
                <a16:creationId xmlns:a16="http://schemas.microsoft.com/office/drawing/2014/main" id="{0A6A9E5F-258B-4F38-B721-B14F3C6B58D1}"/>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162374" y="123986"/>
            <a:ext cx="8102252" cy="6578217"/>
          </a:xfrm>
          <a:prstGeom prst="rect">
            <a:avLst/>
          </a:prstGeom>
        </p:spPr>
      </p:pic>
    </p:spTree>
    <p:extLst>
      <p:ext uri="{BB962C8B-B14F-4D97-AF65-F5344CB8AC3E}">
        <p14:creationId xmlns:p14="http://schemas.microsoft.com/office/powerpoint/2010/main" val="24447436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AutoShape 2">
            <a:extLst>
              <a:ext uri="{FF2B5EF4-FFF2-40B4-BE49-F238E27FC236}">
                <a16:creationId xmlns:a16="http://schemas.microsoft.com/office/drawing/2014/main" id="{72BFA2D5-428B-435A-A265-81E6D2F44C73}"/>
              </a:ext>
            </a:extLst>
          </p:cNvPr>
          <p:cNvSpPr>
            <a:spLocks noGrp="1" noChangeArrowheads="1"/>
          </p:cNvSpPr>
          <p:nvPr>
            <p:ph type="title"/>
          </p:nvPr>
        </p:nvSpPr>
        <p:spPr>
          <a:xfrm>
            <a:off x="3432174" y="976312"/>
            <a:ext cx="6517737" cy="661990"/>
          </a:xfrm>
        </p:spPr>
        <p:txBody>
          <a:bodyPr>
            <a:normAutofit/>
          </a:bodyPr>
          <a:lstStyle/>
          <a:p>
            <a:r>
              <a:rPr lang="en-US" altLang="en-US" dirty="0"/>
              <a:t>Classic Approaches to Job Design</a:t>
            </a:r>
          </a:p>
        </p:txBody>
      </p:sp>
      <p:sp>
        <p:nvSpPr>
          <p:cNvPr id="29699" name="Rectangle 3">
            <a:extLst>
              <a:ext uri="{FF2B5EF4-FFF2-40B4-BE49-F238E27FC236}">
                <a16:creationId xmlns:a16="http://schemas.microsoft.com/office/drawing/2014/main" id="{5CD5C550-E525-45DC-BC1A-AD1B20DD1557}"/>
              </a:ext>
            </a:extLst>
          </p:cNvPr>
          <p:cNvSpPr>
            <a:spLocks noGrp="1" noChangeArrowheads="1"/>
          </p:cNvSpPr>
          <p:nvPr>
            <p:ph idx="1"/>
          </p:nvPr>
        </p:nvSpPr>
        <p:spPr bwMode="auto">
          <a:xfrm>
            <a:off x="945397" y="2155826"/>
            <a:ext cx="6772759" cy="3725863"/>
          </a:xfrm>
        </p:spPr>
        <p:txBody>
          <a:bodyPr wrap="square" numCol="1" anchor="t" anchorCtr="0" compatLnSpc="1">
            <a:prstTxWarp prst="textNoShape">
              <a:avLst/>
            </a:prstTxWarp>
            <a:normAutofit/>
          </a:bodyPr>
          <a:lstStyle/>
          <a:p>
            <a:r>
              <a:rPr lang="en-US" altLang="en-US" sz="2400" b="1" dirty="0">
                <a:solidFill>
                  <a:srgbClr val="C00000"/>
                </a:solidFill>
              </a:rPr>
              <a:t>Job Enlargement</a:t>
            </a:r>
          </a:p>
          <a:p>
            <a:pPr lvl="1"/>
            <a:r>
              <a:rPr lang="en-US" altLang="en-US" dirty="0"/>
              <a:t>Broadening the scope of a job by expanding the number of different tasks to be performed.</a:t>
            </a:r>
          </a:p>
          <a:p>
            <a:r>
              <a:rPr lang="en-US" altLang="en-US" sz="2400" b="1" dirty="0">
                <a:solidFill>
                  <a:srgbClr val="C00000"/>
                </a:solidFill>
              </a:rPr>
              <a:t>Job Enrichment</a:t>
            </a:r>
          </a:p>
          <a:p>
            <a:pPr lvl="1"/>
            <a:r>
              <a:rPr lang="en-US" altLang="en-US" dirty="0"/>
              <a:t>Increasing the depth of a job by adding the responsibility for planning, organizing , controlling, and evaluating the job.</a:t>
            </a:r>
          </a:p>
          <a:p>
            <a:r>
              <a:rPr lang="en-US" altLang="en-US" sz="2400" b="1" dirty="0">
                <a:solidFill>
                  <a:srgbClr val="C00000"/>
                </a:solidFill>
              </a:rPr>
              <a:t>Job Rotation</a:t>
            </a:r>
          </a:p>
          <a:p>
            <a:pPr lvl="1"/>
            <a:r>
              <a:rPr lang="en-US" altLang="en-US" dirty="0"/>
              <a:t>The process of shifting a person from job to job.</a:t>
            </a:r>
          </a:p>
        </p:txBody>
      </p:sp>
      <p:pic>
        <p:nvPicPr>
          <p:cNvPr id="7170" name="Picture 2" descr="Job Rotation, Job Enlargement and Job Enrichment">
            <a:extLst>
              <a:ext uri="{FF2B5EF4-FFF2-40B4-BE49-F238E27FC236}">
                <a16:creationId xmlns:a16="http://schemas.microsoft.com/office/drawing/2014/main" id="{5875776F-6327-4F4E-A628-5342D95F3BA3}"/>
              </a:ext>
            </a:extLst>
          </p:cNvPr>
          <p:cNvPicPr>
            <a:picLocks noChangeAspect="1" noChangeArrowheads="1"/>
          </p:cNvPicPr>
          <p:nvPr/>
        </p:nvPicPr>
        <p:blipFill>
          <a:blip r:embed="rId4">
            <a:clrChange>
              <a:clrFrom>
                <a:srgbClr val="FFFFF0"/>
              </a:clrFrom>
              <a:clrTo>
                <a:srgbClr val="FFFFF0">
                  <a:alpha val="0"/>
                </a:srgbClr>
              </a:clrTo>
            </a:clrChange>
            <a:extLst>
              <a:ext uri="{28A0092B-C50C-407E-A947-70E740481C1C}">
                <a14:useLocalDpi xmlns:a14="http://schemas.microsoft.com/office/drawing/2010/main" val="0"/>
              </a:ext>
            </a:extLst>
          </a:blip>
          <a:srcRect/>
          <a:stretch>
            <a:fillRect/>
          </a:stretch>
        </p:blipFill>
        <p:spPr bwMode="auto">
          <a:xfrm>
            <a:off x="7620962" y="4375325"/>
            <a:ext cx="3914466" cy="1589909"/>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Job Enlargement Compare with Job Rotation and Job Enrichment for Employee  Stock Vector - Illustration of enlargement, company: 294229361">
            <a:extLst>
              <a:ext uri="{FF2B5EF4-FFF2-40B4-BE49-F238E27FC236}">
                <a16:creationId xmlns:a16="http://schemas.microsoft.com/office/drawing/2014/main" id="{740FC5EE-BF4F-435B-A7FE-E1AE4EA5ADC4}"/>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24106" b="23727"/>
          <a:stretch/>
        </p:blipFill>
        <p:spPr bwMode="auto">
          <a:xfrm>
            <a:off x="8021826" y="2393130"/>
            <a:ext cx="3513602" cy="1589909"/>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cSld>
  <p:clrMapOvr>
    <a:masterClrMapping/>
  </p:clrMapOvr>
  <p:transition>
    <p:cut thruBlk="1"/>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22" name="AutoShape 2">
            <a:extLst>
              <a:ext uri="{FF2B5EF4-FFF2-40B4-BE49-F238E27FC236}">
                <a16:creationId xmlns:a16="http://schemas.microsoft.com/office/drawing/2014/main" id="{B5D37CBA-535B-4A52-8DBD-A00223028DE7}"/>
              </a:ext>
            </a:extLst>
          </p:cNvPr>
          <p:cNvSpPr>
            <a:spLocks noGrp="1" noChangeArrowheads="1"/>
          </p:cNvSpPr>
          <p:nvPr>
            <p:ph type="title"/>
          </p:nvPr>
        </p:nvSpPr>
        <p:spPr>
          <a:xfrm>
            <a:off x="2913681" y="761340"/>
            <a:ext cx="6745919" cy="571514"/>
          </a:xfrm>
        </p:spPr>
        <p:txBody>
          <a:bodyPr rtlCol="0">
            <a:noAutofit/>
          </a:bodyPr>
          <a:lstStyle/>
          <a:p>
            <a:pPr fontAlgn="auto">
              <a:spcAft>
                <a:spcPts val="0"/>
              </a:spcAft>
              <a:defRPr/>
            </a:pPr>
            <a:r>
              <a:rPr lang="en-US" altLang="en-US" sz="2800" b="1" dirty="0">
                <a:latin typeface="Times New Roman" panose="02020603050405020304" pitchFamily="18" charset="0"/>
                <a:cs typeface="Times New Roman" panose="02020603050405020304" pitchFamily="18" charset="0"/>
              </a:rPr>
              <a:t>JOB CHARACTERISTICS MODEL</a:t>
            </a:r>
          </a:p>
        </p:txBody>
      </p:sp>
      <p:pic>
        <p:nvPicPr>
          <p:cNvPr id="30723" name="Picture 6" descr="C:\My Documents\PowerPoint Files\Books\South-Western\HRM10e\HRM10e GIFS\06-03.gif">
            <a:extLst>
              <a:ext uri="{FF2B5EF4-FFF2-40B4-BE49-F238E27FC236}">
                <a16:creationId xmlns:a16="http://schemas.microsoft.com/office/drawing/2014/main" id="{AC3608A2-0D3C-4688-A38D-75F7A25F2DF5}"/>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913681" y="1485620"/>
            <a:ext cx="6447295" cy="4611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4" name="Rectangle 3">
            <a:extLst>
              <a:ext uri="{FF2B5EF4-FFF2-40B4-BE49-F238E27FC236}">
                <a16:creationId xmlns:a16="http://schemas.microsoft.com/office/drawing/2014/main" id="{3183717E-5B8B-40C0-8FF0-5497CCBCB82B}"/>
              </a:ext>
            </a:extLst>
          </p:cNvPr>
          <p:cNvSpPr>
            <a:spLocks noChangeArrowheads="1"/>
          </p:cNvSpPr>
          <p:nvPr/>
        </p:nvSpPr>
        <p:spPr bwMode="auto">
          <a:xfrm>
            <a:off x="5710238" y="6380699"/>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r" fontAlgn="base">
              <a:spcBef>
                <a:spcPct val="50000"/>
              </a:spcBef>
              <a:spcAft>
                <a:spcPct val="0"/>
              </a:spcAft>
            </a:pPr>
            <a:r>
              <a:rPr lang="en-US" altLang="en-US" sz="1200" b="1" i="1">
                <a:solidFill>
                  <a:prstClr val="black"/>
                </a:solidFill>
                <a:latin typeface="Arial" panose="020B0604020202020204" pitchFamily="34" charset="0"/>
              </a:rPr>
              <a:t>Figure 6</a:t>
            </a:r>
            <a:r>
              <a:rPr lang="en-US" altLang="en-US" sz="1200" b="1" i="1">
                <a:solidFill>
                  <a:prstClr val="black"/>
                </a:solidFill>
                <a:latin typeface="Arial" panose="020B0604020202020204" pitchFamily="34" charset="0"/>
                <a:cs typeface="Arial" panose="020B0604020202020204" pitchFamily="34" charset="0"/>
              </a:rPr>
              <a:t>–3</a:t>
            </a:r>
            <a:endParaRPr lang="en-US" altLang="en-US" sz="1200" b="1" i="1">
              <a:solidFill>
                <a:prstClr val="black"/>
              </a:solidFill>
              <a:latin typeface="Arial" panose="020B0604020202020204" pitchFamily="34" charset="0"/>
            </a:endParaRPr>
          </a:p>
        </p:txBody>
      </p:sp>
    </p:spTree>
  </p:cSld>
  <p:clrMapOvr>
    <a:masterClrMapping/>
  </p:clrMapOvr>
  <p:transition>
    <p:cut thruBlk="1"/>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7618" name="AutoShape 2">
            <a:extLst>
              <a:ext uri="{FF2B5EF4-FFF2-40B4-BE49-F238E27FC236}">
                <a16:creationId xmlns:a16="http://schemas.microsoft.com/office/drawing/2014/main" id="{3FE42175-5944-4A7C-838F-3345DDBAC738}"/>
              </a:ext>
            </a:extLst>
          </p:cNvPr>
          <p:cNvSpPr>
            <a:spLocks noGrp="1" noChangeArrowheads="1"/>
          </p:cNvSpPr>
          <p:nvPr>
            <p:ph type="title"/>
          </p:nvPr>
        </p:nvSpPr>
        <p:spPr>
          <a:xfrm>
            <a:off x="3075499" y="565688"/>
            <a:ext cx="5767388" cy="369887"/>
          </a:xfrm>
        </p:spPr>
        <p:txBody>
          <a:bodyPr rtlCol="0">
            <a:noAutofit/>
          </a:bodyPr>
          <a:lstStyle/>
          <a:p>
            <a:pPr fontAlgn="auto">
              <a:spcAft>
                <a:spcPts val="0"/>
              </a:spcAft>
              <a:defRPr/>
            </a:pPr>
            <a:r>
              <a:rPr lang="en-US" altLang="en-US" sz="2800" b="1" dirty="0">
                <a:latin typeface="Times New Roman" panose="02020603050405020304" pitchFamily="18" charset="0"/>
                <a:cs typeface="Times New Roman" panose="02020603050405020304" pitchFamily="18" charset="0"/>
              </a:rPr>
              <a:t>CHARACTERISTICS OF JOBS</a:t>
            </a:r>
          </a:p>
        </p:txBody>
      </p:sp>
      <p:graphicFrame>
        <p:nvGraphicFramePr>
          <p:cNvPr id="367619" name="Object 3">
            <a:extLst>
              <a:ext uri="{FF2B5EF4-FFF2-40B4-BE49-F238E27FC236}">
                <a16:creationId xmlns:a16="http://schemas.microsoft.com/office/drawing/2014/main" id="{F43B706D-577D-4078-8D0F-475FEFFD39F9}"/>
              </a:ext>
            </a:extLst>
          </p:cNvPr>
          <p:cNvGraphicFramePr>
            <a:graphicFrameLocks noChangeAspect="1"/>
          </p:cNvGraphicFramePr>
          <p:nvPr>
            <p:extLst>
              <p:ext uri="{D42A27DB-BD31-4B8C-83A1-F6EECF244321}">
                <p14:modId xmlns:p14="http://schemas.microsoft.com/office/powerpoint/2010/main" val="3371851251"/>
              </p:ext>
            </p:extLst>
          </p:nvPr>
        </p:nvGraphicFramePr>
        <p:xfrm>
          <a:off x="1115973" y="1391322"/>
          <a:ext cx="9686440" cy="4900990"/>
        </p:xfrm>
        <a:graphic>
          <a:graphicData uri="http://schemas.openxmlformats.org/presentationml/2006/ole">
            <mc:AlternateContent xmlns:mc="http://schemas.openxmlformats.org/markup-compatibility/2006">
              <mc:Choice xmlns:v="urn:schemas-microsoft-com:vml" Requires="v">
                <p:oleObj spid="_x0000_s6173" name="Document" r:id="rId3" imgW="12211050" imgH="7010400" progId="Word.Document.8">
                  <p:embed/>
                </p:oleObj>
              </mc:Choice>
              <mc:Fallback>
                <p:oleObj name="Document" r:id="rId3" imgW="12211050" imgH="7010400" progId="Word.Document.8">
                  <p:embed/>
                  <p:pic>
                    <p:nvPicPr>
                      <p:cNvPr id="367619" name="Object 3">
                        <a:extLst>
                          <a:ext uri="{FF2B5EF4-FFF2-40B4-BE49-F238E27FC236}">
                            <a16:creationId xmlns:a16="http://schemas.microsoft.com/office/drawing/2014/main" id="{F43B706D-577D-4078-8D0F-475FEFFD39F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gray">
                      <a:xfrm>
                        <a:off x="1115973" y="1391322"/>
                        <a:ext cx="9686440" cy="4900990"/>
                      </a:xfrm>
                      <a:prstGeom prst="rect">
                        <a:avLst/>
                      </a:prstGeom>
                      <a:noFill/>
                      <a:ln>
                        <a:noFill/>
                      </a:ln>
                    </p:spPr>
                  </p:pic>
                </p:oleObj>
              </mc:Fallback>
            </mc:AlternateContent>
          </a:graphicData>
        </a:graphic>
      </p:graphicFrame>
    </p:spTree>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367619"/>
                                        </p:tgtEl>
                                        <p:attrNameLst>
                                          <p:attrName>style.visibility</p:attrName>
                                        </p:attrNameLst>
                                      </p:cBhvr>
                                      <p:to>
                                        <p:strVal val="visible"/>
                                      </p:to>
                                    </p:set>
                                    <p:animEffect transition="in" filter="wipe(up)">
                                      <p:cBhvr>
                                        <p:cTn id="7" dur="500"/>
                                        <p:tgtEl>
                                          <p:spTgt spid="3676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42" name="AutoShape 2">
            <a:extLst>
              <a:ext uri="{FF2B5EF4-FFF2-40B4-BE49-F238E27FC236}">
                <a16:creationId xmlns:a16="http://schemas.microsoft.com/office/drawing/2014/main" id="{C457C458-DDFD-45D4-AD34-706DBB110F83}"/>
              </a:ext>
            </a:extLst>
          </p:cNvPr>
          <p:cNvSpPr>
            <a:spLocks noGrp="1" noChangeArrowheads="1"/>
          </p:cNvSpPr>
          <p:nvPr>
            <p:ph type="title"/>
          </p:nvPr>
        </p:nvSpPr>
        <p:spPr>
          <a:xfrm>
            <a:off x="3212306" y="804541"/>
            <a:ext cx="5767388" cy="369887"/>
          </a:xfrm>
        </p:spPr>
        <p:txBody>
          <a:bodyPr rtlCol="0">
            <a:noAutofit/>
          </a:bodyPr>
          <a:lstStyle/>
          <a:p>
            <a:pPr fontAlgn="auto">
              <a:spcAft>
                <a:spcPts val="0"/>
              </a:spcAft>
              <a:defRPr/>
            </a:pPr>
            <a:r>
              <a:rPr lang="en-US" altLang="en-US" sz="2800" b="1" dirty="0">
                <a:latin typeface="Times New Roman" panose="02020603050405020304" pitchFamily="18" charset="0"/>
                <a:cs typeface="Times New Roman" panose="02020603050405020304" pitchFamily="18" charset="0"/>
              </a:rPr>
              <a:t>Using Teams in Jobs</a:t>
            </a:r>
          </a:p>
        </p:txBody>
      </p:sp>
      <p:graphicFrame>
        <p:nvGraphicFramePr>
          <p:cNvPr id="368644" name="Object 4">
            <a:extLst>
              <a:ext uri="{FF2B5EF4-FFF2-40B4-BE49-F238E27FC236}">
                <a16:creationId xmlns:a16="http://schemas.microsoft.com/office/drawing/2014/main" id="{6AE8BC12-6C11-44D4-A37E-F51DD824FD1C}"/>
              </a:ext>
            </a:extLst>
          </p:cNvPr>
          <p:cNvGraphicFramePr>
            <a:graphicFrameLocks noChangeAspect="1"/>
          </p:cNvGraphicFramePr>
          <p:nvPr>
            <p:extLst>
              <p:ext uri="{D42A27DB-BD31-4B8C-83A1-F6EECF244321}">
                <p14:modId xmlns:p14="http://schemas.microsoft.com/office/powerpoint/2010/main" val="2050819818"/>
              </p:ext>
            </p:extLst>
          </p:nvPr>
        </p:nvGraphicFramePr>
        <p:xfrm>
          <a:off x="1162050" y="1347788"/>
          <a:ext cx="9361488" cy="5046662"/>
        </p:xfrm>
        <a:graphic>
          <a:graphicData uri="http://schemas.openxmlformats.org/presentationml/2006/ole">
            <mc:AlternateContent xmlns:mc="http://schemas.openxmlformats.org/markup-compatibility/2006">
              <mc:Choice xmlns:v="urn:schemas-microsoft-com:vml" Requires="v">
                <p:oleObj spid="_x0000_s5149" name="Document" r:id="rId3" imgW="12201525" imgH="8124825" progId="Word.Document.8">
                  <p:embed/>
                </p:oleObj>
              </mc:Choice>
              <mc:Fallback>
                <p:oleObj name="Document" r:id="rId3" imgW="12201525" imgH="8124825" progId="Word.Document.8">
                  <p:embed/>
                  <p:pic>
                    <p:nvPicPr>
                      <p:cNvPr id="368644" name="Object 4">
                        <a:extLst>
                          <a:ext uri="{FF2B5EF4-FFF2-40B4-BE49-F238E27FC236}">
                            <a16:creationId xmlns:a16="http://schemas.microsoft.com/office/drawing/2014/main" id="{6AE8BC12-6C11-44D4-A37E-F51DD824FD1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gray">
                      <a:xfrm>
                        <a:off x="1162050" y="1347788"/>
                        <a:ext cx="9361488" cy="5046662"/>
                      </a:xfrm>
                      <a:prstGeom prst="rect">
                        <a:avLst/>
                      </a:prstGeom>
                      <a:noFill/>
                      <a:ln>
                        <a:noFill/>
                      </a:ln>
                    </p:spPr>
                  </p:pic>
                </p:oleObj>
              </mc:Fallback>
            </mc:AlternateContent>
          </a:graphicData>
        </a:graphic>
      </p:graphicFrame>
    </p:spTree>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368644"/>
                                        </p:tgtEl>
                                        <p:attrNameLst>
                                          <p:attrName>style.visibility</p:attrName>
                                        </p:attrNameLst>
                                      </p:cBhvr>
                                      <p:to>
                                        <p:strVal val="visible"/>
                                      </p:to>
                                    </p:set>
                                    <p:animEffect transition="in" filter="wipe(up)">
                                      <p:cBhvr>
                                        <p:cTn id="7" dur="500"/>
                                        <p:tgtEl>
                                          <p:spTgt spid="3686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AutoShape 2">
            <a:extLst>
              <a:ext uri="{FF2B5EF4-FFF2-40B4-BE49-F238E27FC236}">
                <a16:creationId xmlns:a16="http://schemas.microsoft.com/office/drawing/2014/main" id="{3BC2C0F5-034C-433B-BB25-7A612F359647}"/>
              </a:ext>
            </a:extLst>
          </p:cNvPr>
          <p:cNvSpPr>
            <a:spLocks noGrp="1" noChangeArrowheads="1"/>
          </p:cNvSpPr>
          <p:nvPr>
            <p:ph type="title"/>
          </p:nvPr>
        </p:nvSpPr>
        <p:spPr>
          <a:xfrm>
            <a:off x="3575050" y="1052514"/>
            <a:ext cx="5767388" cy="369887"/>
          </a:xfrm>
        </p:spPr>
        <p:txBody>
          <a:bodyPr/>
          <a:lstStyle/>
          <a:p>
            <a:r>
              <a:rPr lang="en-US" altLang="en-US" sz="2800" b="1" dirty="0">
                <a:latin typeface="Times New Roman" panose="02020603050405020304" pitchFamily="18" charset="0"/>
                <a:cs typeface="Times New Roman" panose="02020603050405020304" pitchFamily="18" charset="0"/>
              </a:rPr>
              <a:t>SHAMROCK TEAM</a:t>
            </a:r>
          </a:p>
        </p:txBody>
      </p:sp>
      <p:pic>
        <p:nvPicPr>
          <p:cNvPr id="33796" name="Picture 6" descr="C:\My Documents\PowerPoint Files\Books\South-Western\HRM10e\HRM10e GIFS\06-04.gif">
            <a:extLst>
              <a:ext uri="{FF2B5EF4-FFF2-40B4-BE49-F238E27FC236}">
                <a16:creationId xmlns:a16="http://schemas.microsoft.com/office/drawing/2014/main" id="{9FDB91B6-B43C-4453-8636-7D1ADEFEB2B9}"/>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143250" y="1582738"/>
            <a:ext cx="5149850" cy="4627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ut thruBlk="1"/>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AutoShape 2">
            <a:extLst>
              <a:ext uri="{FF2B5EF4-FFF2-40B4-BE49-F238E27FC236}">
                <a16:creationId xmlns:a16="http://schemas.microsoft.com/office/drawing/2014/main" id="{E277EEF1-D3F2-4FF9-8EA3-78CB3B93F56C}"/>
              </a:ext>
            </a:extLst>
          </p:cNvPr>
          <p:cNvSpPr>
            <a:spLocks noGrp="1" noChangeArrowheads="1"/>
          </p:cNvSpPr>
          <p:nvPr>
            <p:ph type="title"/>
          </p:nvPr>
        </p:nvSpPr>
        <p:spPr>
          <a:xfrm>
            <a:off x="838200" y="557939"/>
            <a:ext cx="10515600" cy="1132750"/>
          </a:xfrm>
        </p:spPr>
        <p:txBody>
          <a:bodyPr/>
          <a:lstStyle/>
          <a:p>
            <a:pPr algn="ctr"/>
            <a:r>
              <a:rPr lang="en-US" altLang="en-US" sz="2800" b="1" dirty="0">
                <a:latin typeface="Times New Roman" panose="02020603050405020304" pitchFamily="18" charset="0"/>
                <a:cs typeface="Times New Roman" panose="02020603050405020304" pitchFamily="18" charset="0"/>
              </a:rPr>
              <a:t>TEAM JOBS</a:t>
            </a:r>
          </a:p>
        </p:txBody>
      </p:sp>
      <p:sp>
        <p:nvSpPr>
          <p:cNvPr id="34819" name="Rectangle 3">
            <a:extLst>
              <a:ext uri="{FF2B5EF4-FFF2-40B4-BE49-F238E27FC236}">
                <a16:creationId xmlns:a16="http://schemas.microsoft.com/office/drawing/2014/main" id="{2C633818-9F54-48DB-A69D-E093D360B9EB}"/>
              </a:ext>
            </a:extLst>
          </p:cNvPr>
          <p:cNvSpPr>
            <a:spLocks noGrp="1" noChangeArrowheads="1"/>
          </p:cNvSpPr>
          <p:nvPr>
            <p:ph sz="half" idx="1"/>
          </p:nvPr>
        </p:nvSpPr>
        <p:spPr bwMode="auto">
          <a:xfrm>
            <a:off x="508862" y="1649993"/>
            <a:ext cx="4896173" cy="4032250"/>
          </a:xfrm>
        </p:spPr>
        <p:txBody>
          <a:bodyPr wrap="square" numCol="1" anchor="t" anchorCtr="0" compatLnSpc="1">
            <a:prstTxWarp prst="textNoShape">
              <a:avLst/>
            </a:prstTxWarp>
          </a:bodyPr>
          <a:lstStyle/>
          <a:p>
            <a:r>
              <a:rPr lang="en-US" altLang="en-US" sz="2400" b="1" dirty="0">
                <a:solidFill>
                  <a:srgbClr val="C00000"/>
                </a:solidFill>
                <a:latin typeface="Times New Roman" panose="02020603050405020304" pitchFamily="18" charset="0"/>
                <a:cs typeface="Times New Roman" panose="02020603050405020304" pitchFamily="18" charset="0"/>
              </a:rPr>
              <a:t>Advantages</a:t>
            </a:r>
          </a:p>
          <a:p>
            <a:pPr lvl="1"/>
            <a:r>
              <a:rPr lang="en-US" altLang="en-US" sz="2400" dirty="0">
                <a:latin typeface="Times New Roman" panose="02020603050405020304" pitchFamily="18" charset="0"/>
                <a:cs typeface="Times New Roman" panose="02020603050405020304" pitchFamily="18" charset="0"/>
              </a:rPr>
              <a:t>Improved productivity</a:t>
            </a:r>
          </a:p>
          <a:p>
            <a:pPr lvl="1"/>
            <a:r>
              <a:rPr lang="en-US" altLang="en-US" sz="2400" dirty="0">
                <a:latin typeface="Times New Roman" panose="02020603050405020304" pitchFamily="18" charset="0"/>
                <a:cs typeface="Times New Roman" panose="02020603050405020304" pitchFamily="18" charset="0"/>
              </a:rPr>
              <a:t>Increased employee involvement</a:t>
            </a:r>
          </a:p>
          <a:p>
            <a:pPr lvl="1"/>
            <a:r>
              <a:rPr lang="en-US" altLang="en-US" sz="2400" dirty="0">
                <a:latin typeface="Times New Roman" panose="02020603050405020304" pitchFamily="18" charset="0"/>
                <a:cs typeface="Times New Roman" panose="02020603050405020304" pitchFamily="18" charset="0"/>
              </a:rPr>
              <a:t>More widespread employee learning</a:t>
            </a:r>
          </a:p>
          <a:p>
            <a:pPr lvl="1"/>
            <a:r>
              <a:rPr lang="en-US" altLang="en-US" sz="2400" dirty="0">
                <a:latin typeface="Times New Roman" panose="02020603050405020304" pitchFamily="18" charset="0"/>
                <a:cs typeface="Times New Roman" panose="02020603050405020304" pitchFamily="18" charset="0"/>
              </a:rPr>
              <a:t>Greater employee ownership of problems</a:t>
            </a:r>
          </a:p>
        </p:txBody>
      </p:sp>
      <p:sp>
        <p:nvSpPr>
          <p:cNvPr id="34820" name="Rectangle 4">
            <a:extLst>
              <a:ext uri="{FF2B5EF4-FFF2-40B4-BE49-F238E27FC236}">
                <a16:creationId xmlns:a16="http://schemas.microsoft.com/office/drawing/2014/main" id="{6572728D-D153-4651-89A3-30A21312CB88}"/>
              </a:ext>
            </a:extLst>
          </p:cNvPr>
          <p:cNvSpPr>
            <a:spLocks noGrp="1" noChangeArrowheads="1"/>
          </p:cNvSpPr>
          <p:nvPr>
            <p:ph sz="half" idx="2"/>
          </p:nvPr>
        </p:nvSpPr>
        <p:spPr bwMode="auto">
          <a:xfrm>
            <a:off x="6096000" y="1649993"/>
            <a:ext cx="5587138" cy="4032250"/>
          </a:xfrm>
        </p:spPr>
        <p:txBody>
          <a:bodyPr wrap="square" numCol="1" anchor="t" anchorCtr="0" compatLnSpc="1">
            <a:prstTxWarp prst="textNoShape">
              <a:avLst/>
            </a:prstTxWarp>
          </a:bodyPr>
          <a:lstStyle/>
          <a:p>
            <a:r>
              <a:rPr lang="en-US" altLang="en-US" sz="2400" b="1" dirty="0">
                <a:solidFill>
                  <a:srgbClr val="C00000"/>
                </a:solidFill>
                <a:latin typeface="Times New Roman" panose="02020603050405020304" pitchFamily="18" charset="0"/>
                <a:cs typeface="Times New Roman" panose="02020603050405020304" pitchFamily="18" charset="0"/>
              </a:rPr>
              <a:t>Disadvantages</a:t>
            </a:r>
          </a:p>
          <a:p>
            <a:pPr lvl="1"/>
            <a:r>
              <a:rPr lang="en-US" altLang="en-US" sz="2400" dirty="0">
                <a:latin typeface="Times New Roman" panose="02020603050405020304" pitchFamily="18" charset="0"/>
                <a:cs typeface="Times New Roman" panose="02020603050405020304" pitchFamily="18" charset="0"/>
              </a:rPr>
              <a:t>Requires employees to be “group oriented”</a:t>
            </a:r>
          </a:p>
          <a:p>
            <a:pPr lvl="1"/>
            <a:r>
              <a:rPr lang="en-US" altLang="en-US" sz="2400" dirty="0">
                <a:latin typeface="Times New Roman" panose="02020603050405020304" pitchFamily="18" charset="0"/>
                <a:cs typeface="Times New Roman" panose="02020603050405020304" pitchFamily="18" charset="0"/>
              </a:rPr>
              <a:t>Not appropriate for most work in organizations</a:t>
            </a:r>
          </a:p>
          <a:p>
            <a:pPr lvl="1"/>
            <a:r>
              <a:rPr lang="en-US" altLang="en-US" sz="2400" dirty="0">
                <a:latin typeface="Times New Roman" panose="02020603050405020304" pitchFamily="18" charset="0"/>
                <a:cs typeface="Times New Roman" panose="02020603050405020304" pitchFamily="18" charset="0"/>
              </a:rPr>
              <a:t>Can be overused</a:t>
            </a:r>
          </a:p>
          <a:p>
            <a:pPr lvl="1"/>
            <a:r>
              <a:rPr lang="en-US" altLang="en-US" sz="2400" dirty="0">
                <a:latin typeface="Times New Roman" panose="02020603050405020304" pitchFamily="18" charset="0"/>
                <a:cs typeface="Times New Roman" panose="02020603050405020304" pitchFamily="18" charset="0"/>
              </a:rPr>
              <a:t>Difficult to measure team performance</a:t>
            </a:r>
          </a:p>
          <a:p>
            <a:pPr lvl="1"/>
            <a:r>
              <a:rPr lang="en-US" altLang="en-US" sz="2400" dirty="0">
                <a:latin typeface="Times New Roman" panose="02020603050405020304" pitchFamily="18" charset="0"/>
                <a:cs typeface="Times New Roman" panose="02020603050405020304" pitchFamily="18" charset="0"/>
              </a:rPr>
              <a:t>Individual compensation interferes with team concept</a:t>
            </a:r>
          </a:p>
        </p:txBody>
      </p:sp>
    </p:spTree>
    <p:custDataLst>
      <p:tags r:id="rId1"/>
    </p:custDataLst>
  </p:cSld>
  <p:clrMapOvr>
    <a:masterClrMapping/>
  </p:clrMapOvr>
  <p:transition>
    <p:cut thruBlk="1"/>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E61204E-B3A9-49CB-A78E-8EA424473FC5}"/>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57052" y="368085"/>
            <a:ext cx="11110215" cy="6121830"/>
          </a:xfrm>
          <a:prstGeom prst="rect">
            <a:avLst/>
          </a:prstGeom>
        </p:spPr>
      </p:pic>
    </p:spTree>
    <p:extLst>
      <p:ext uri="{BB962C8B-B14F-4D97-AF65-F5344CB8AC3E}">
        <p14:creationId xmlns:p14="http://schemas.microsoft.com/office/powerpoint/2010/main" val="1562265697"/>
      </p:ext>
    </p:extLst>
  </p:cSld>
  <p:clrMapOvr>
    <a:masterClrMapping/>
  </p:clrMapOvr>
  <p:transition>
    <p:cut thruBlk="1"/>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AutoShape 2">
            <a:extLst>
              <a:ext uri="{FF2B5EF4-FFF2-40B4-BE49-F238E27FC236}">
                <a16:creationId xmlns:a16="http://schemas.microsoft.com/office/drawing/2014/main" id="{FC980AAE-69DD-4A32-8AF3-8C8D0A8FD435}"/>
              </a:ext>
            </a:extLst>
          </p:cNvPr>
          <p:cNvSpPr>
            <a:spLocks noGrp="1" noChangeArrowheads="1"/>
          </p:cNvSpPr>
          <p:nvPr>
            <p:ph type="title"/>
          </p:nvPr>
        </p:nvSpPr>
        <p:spPr>
          <a:xfrm>
            <a:off x="3432174" y="960895"/>
            <a:ext cx="6750211" cy="567869"/>
          </a:xfrm>
        </p:spPr>
        <p:txBody>
          <a:bodyPr>
            <a:normAutofit/>
          </a:bodyPr>
          <a:lstStyle/>
          <a:p>
            <a:r>
              <a:rPr lang="en-US" altLang="en-US" dirty="0"/>
              <a:t>ALTERNATIVE WORK SCHEDULES</a:t>
            </a:r>
          </a:p>
        </p:txBody>
      </p:sp>
      <p:sp>
        <p:nvSpPr>
          <p:cNvPr id="35843" name="Rectangle 3">
            <a:extLst>
              <a:ext uri="{FF2B5EF4-FFF2-40B4-BE49-F238E27FC236}">
                <a16:creationId xmlns:a16="http://schemas.microsoft.com/office/drawing/2014/main" id="{43C7F6F3-55EF-4FF9-8F2A-205E7F8F08C1}"/>
              </a:ext>
            </a:extLst>
          </p:cNvPr>
          <p:cNvSpPr>
            <a:spLocks noGrp="1" noChangeArrowheads="1"/>
          </p:cNvSpPr>
          <p:nvPr>
            <p:ph idx="1"/>
          </p:nvPr>
        </p:nvSpPr>
        <p:spPr bwMode="auto">
          <a:xfrm>
            <a:off x="929898" y="2061275"/>
            <a:ext cx="5166102" cy="3835830"/>
          </a:xfrm>
        </p:spPr>
        <p:txBody>
          <a:bodyPr wrap="square" numCol="1" anchor="t" anchorCtr="0" compatLnSpc="1">
            <a:prstTxWarp prst="textNoShape">
              <a:avLst/>
            </a:prstTxWarp>
            <a:normAutofit fontScale="92500" lnSpcReduction="10000"/>
          </a:bodyPr>
          <a:lstStyle/>
          <a:p>
            <a:r>
              <a:rPr lang="en-US" altLang="en-US" sz="2400" b="1" dirty="0">
                <a:solidFill>
                  <a:srgbClr val="C00000"/>
                </a:solidFill>
              </a:rPr>
              <a:t>Flextime</a:t>
            </a:r>
          </a:p>
          <a:p>
            <a:pPr lvl="1"/>
            <a:r>
              <a:rPr lang="en-US" altLang="en-US" dirty="0"/>
              <a:t>A work scheduling arrangement in which employees work a set number of hours per day but vary their starting and ending times.</a:t>
            </a:r>
          </a:p>
          <a:p>
            <a:r>
              <a:rPr lang="en-US" altLang="en-US" sz="2400" b="1" dirty="0">
                <a:solidFill>
                  <a:srgbClr val="C00000"/>
                </a:solidFill>
              </a:rPr>
              <a:t>Compressed Work Week</a:t>
            </a:r>
          </a:p>
          <a:p>
            <a:pPr lvl="1"/>
            <a:r>
              <a:rPr lang="en-US" altLang="en-US" dirty="0"/>
              <a:t>A work schedule in which a full week’s work is accomplished in fewer than five days.</a:t>
            </a:r>
          </a:p>
          <a:p>
            <a:pPr marL="171450" lvl="1">
              <a:spcBef>
                <a:spcPts val="750"/>
              </a:spcBef>
            </a:pPr>
            <a:r>
              <a:rPr lang="en-US" altLang="en-US" b="1" dirty="0">
                <a:solidFill>
                  <a:srgbClr val="C00000"/>
                </a:solidFill>
              </a:rPr>
              <a:t>Job sharing Scheduling </a:t>
            </a:r>
          </a:p>
          <a:p>
            <a:pPr lvl="1"/>
            <a:r>
              <a:rPr lang="en-US" altLang="en-US" dirty="0"/>
              <a:t>arrangement in which two employees perform the work of one full-time job.</a:t>
            </a:r>
          </a:p>
        </p:txBody>
      </p:sp>
      <p:pic>
        <p:nvPicPr>
          <p:cNvPr id="2052" name="Picture 4" descr="Report: Flexible schedules reward dads, not moms - The Washington Post">
            <a:extLst>
              <a:ext uri="{FF2B5EF4-FFF2-40B4-BE49-F238E27FC236}">
                <a16:creationId xmlns:a16="http://schemas.microsoft.com/office/drawing/2014/main" id="{33F46683-8F98-4951-AE73-609AC7BF0942}"/>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982346" y="2530098"/>
            <a:ext cx="5447654" cy="2723827"/>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cSld>
  <p:clrMapOvr>
    <a:masterClrMapping/>
  </p:clrMapOvr>
  <p:transition>
    <p:cut thruBlk="1"/>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AutoShape 2">
            <a:extLst>
              <a:ext uri="{FF2B5EF4-FFF2-40B4-BE49-F238E27FC236}">
                <a16:creationId xmlns:a16="http://schemas.microsoft.com/office/drawing/2014/main" id="{5FB240BA-D876-4D5E-85FF-A89E309DACAA}"/>
              </a:ext>
            </a:extLst>
          </p:cNvPr>
          <p:cNvSpPr>
            <a:spLocks noGrp="1" noChangeArrowheads="1"/>
          </p:cNvSpPr>
          <p:nvPr>
            <p:ph type="title"/>
          </p:nvPr>
        </p:nvSpPr>
        <p:spPr>
          <a:xfrm>
            <a:off x="3432174" y="635432"/>
            <a:ext cx="6238767" cy="1002870"/>
          </a:xfrm>
        </p:spPr>
        <p:txBody>
          <a:bodyPr>
            <a:normAutofit/>
          </a:bodyPr>
          <a:lstStyle/>
          <a:p>
            <a:r>
              <a:rPr lang="en-US" altLang="en-US" dirty="0"/>
              <a:t>ALTERNATIVE WORK LOCATIONS</a:t>
            </a:r>
          </a:p>
        </p:txBody>
      </p:sp>
      <p:sp>
        <p:nvSpPr>
          <p:cNvPr id="36867" name="Rectangle 3">
            <a:extLst>
              <a:ext uri="{FF2B5EF4-FFF2-40B4-BE49-F238E27FC236}">
                <a16:creationId xmlns:a16="http://schemas.microsoft.com/office/drawing/2014/main" id="{D0F0FD67-BE80-4F2F-B03A-5C447DF7FCA3}"/>
              </a:ext>
            </a:extLst>
          </p:cNvPr>
          <p:cNvSpPr>
            <a:spLocks noGrp="1" noChangeArrowheads="1"/>
          </p:cNvSpPr>
          <p:nvPr>
            <p:ph idx="1"/>
          </p:nvPr>
        </p:nvSpPr>
        <p:spPr bwMode="auto">
          <a:xfrm>
            <a:off x="805912" y="2155826"/>
            <a:ext cx="5548393" cy="3725863"/>
          </a:xfrm>
        </p:spPr>
        <p:txBody>
          <a:bodyPr wrap="square" numCol="1" anchor="t" anchorCtr="0" compatLnSpc="1">
            <a:prstTxWarp prst="textNoShape">
              <a:avLst/>
            </a:prstTxWarp>
            <a:normAutofit fontScale="92500" lnSpcReduction="10000"/>
          </a:bodyPr>
          <a:lstStyle/>
          <a:p>
            <a:r>
              <a:rPr lang="en-US" altLang="en-US" sz="2400" b="1" dirty="0">
                <a:solidFill>
                  <a:srgbClr val="C00000"/>
                </a:solidFill>
              </a:rPr>
              <a:t>Telecommuting</a:t>
            </a:r>
          </a:p>
          <a:p>
            <a:pPr lvl="1"/>
            <a:r>
              <a:rPr lang="en-US" altLang="en-US" dirty="0"/>
              <a:t>The process of going to work via electronic computing and telecommunications equipment.</a:t>
            </a:r>
          </a:p>
          <a:p>
            <a:r>
              <a:rPr lang="en-US" altLang="en-US" sz="2400" b="1" dirty="0">
                <a:solidFill>
                  <a:srgbClr val="C00000"/>
                </a:solidFill>
              </a:rPr>
              <a:t>Temporary Locations</a:t>
            </a:r>
          </a:p>
          <a:p>
            <a:pPr lvl="1"/>
            <a:r>
              <a:rPr lang="en-US" altLang="en-US" dirty="0"/>
              <a:t>Hoteling</a:t>
            </a:r>
          </a:p>
          <a:p>
            <a:pPr lvl="1"/>
            <a:r>
              <a:rPr lang="en-US" altLang="en-US" dirty="0"/>
              <a:t>Virtual office</a:t>
            </a:r>
          </a:p>
          <a:p>
            <a:r>
              <a:rPr lang="en-US" altLang="en-US" sz="2400" b="1" dirty="0">
                <a:solidFill>
                  <a:srgbClr val="C00000"/>
                </a:solidFill>
              </a:rPr>
              <a:t>Effects of Alternative Work Arrangements</a:t>
            </a:r>
          </a:p>
          <a:p>
            <a:pPr lvl="1"/>
            <a:r>
              <a:rPr lang="en-US" altLang="en-US" dirty="0"/>
              <a:t>A shift to evaluating employees on results</a:t>
            </a:r>
          </a:p>
          <a:p>
            <a:pPr lvl="1"/>
            <a:r>
              <a:rPr lang="en-US" altLang="en-US" dirty="0"/>
              <a:t>Greater trust, less direct supervision</a:t>
            </a:r>
          </a:p>
          <a:p>
            <a:pPr lvl="1"/>
            <a:r>
              <a:rPr lang="en-US" altLang="en-US" dirty="0"/>
              <a:t>Lack of direct contact (visibility)</a:t>
            </a:r>
          </a:p>
        </p:txBody>
      </p:sp>
      <p:pic>
        <p:nvPicPr>
          <p:cNvPr id="4" name="Picture 2" descr="Microlearning Assets that Make you Smile – Animated GIFs">
            <a:extLst>
              <a:ext uri="{FF2B5EF4-FFF2-40B4-BE49-F238E27FC236}">
                <a16:creationId xmlns:a16="http://schemas.microsoft.com/office/drawing/2014/main" id="{40C273CF-6DA7-432F-9605-B8E7EAB5673A}"/>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354305" y="2600568"/>
            <a:ext cx="5200026" cy="2836378"/>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cSld>
  <p:clrMapOvr>
    <a:masterClrMapping/>
  </p:clrMapOvr>
  <p:transition>
    <p:cut thruBlk="1"/>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7215B1-E1C0-48C9-AC49-4108A9A4F193}"/>
              </a:ext>
            </a:extLst>
          </p:cNvPr>
          <p:cNvSpPr>
            <a:spLocks noGrp="1"/>
          </p:cNvSpPr>
          <p:nvPr>
            <p:ph type="title"/>
          </p:nvPr>
        </p:nvSpPr>
        <p:spPr/>
        <p:txBody>
          <a:bodyPr/>
          <a:lstStyle/>
          <a:p>
            <a:r>
              <a:rPr lang="en-CA" dirty="0"/>
              <a:t>NATURE OF JOB ANALYSIS</a:t>
            </a:r>
          </a:p>
        </p:txBody>
      </p:sp>
      <p:sp>
        <p:nvSpPr>
          <p:cNvPr id="3" name="Content Placeholder 2">
            <a:extLst>
              <a:ext uri="{FF2B5EF4-FFF2-40B4-BE49-F238E27FC236}">
                <a16:creationId xmlns:a16="http://schemas.microsoft.com/office/drawing/2014/main" id="{B74C176E-D16C-4A75-BB14-5328AEE2FE34}"/>
              </a:ext>
            </a:extLst>
          </p:cNvPr>
          <p:cNvSpPr>
            <a:spLocks noGrp="1"/>
          </p:cNvSpPr>
          <p:nvPr>
            <p:ph idx="1"/>
          </p:nvPr>
        </p:nvSpPr>
        <p:spPr>
          <a:xfrm>
            <a:off x="838199" y="2061275"/>
            <a:ext cx="10770031" cy="3905572"/>
          </a:xfrm>
        </p:spPr>
        <p:txBody>
          <a:bodyPr>
            <a:normAutofit fontScale="92500"/>
          </a:bodyPr>
          <a:lstStyle/>
          <a:p>
            <a:r>
              <a:rPr lang="en-US" sz="3000" b="1" dirty="0">
                <a:solidFill>
                  <a:srgbClr val="FF0000"/>
                </a:solidFill>
              </a:rPr>
              <a:t>Job analysis : </a:t>
            </a:r>
            <a:r>
              <a:rPr lang="en-US" sz="3000" dirty="0"/>
              <a:t>Systematic way of gathering and analyzing information about the content, context, and human requirements of jobs.</a:t>
            </a:r>
          </a:p>
          <a:p>
            <a:pPr lvl="1"/>
            <a:r>
              <a:rPr lang="en-US" sz="2600" dirty="0"/>
              <a:t>Work activities and behaviors</a:t>
            </a:r>
          </a:p>
          <a:p>
            <a:pPr lvl="1"/>
            <a:r>
              <a:rPr lang="en-US" sz="2600" dirty="0"/>
              <a:t>Interactions with others</a:t>
            </a:r>
          </a:p>
          <a:p>
            <a:pPr lvl="1"/>
            <a:r>
              <a:rPr lang="en-US" sz="2600" dirty="0"/>
              <a:t>Performance standards</a:t>
            </a:r>
          </a:p>
          <a:p>
            <a:pPr lvl="1"/>
            <a:r>
              <a:rPr lang="en-US" sz="2600" dirty="0"/>
              <a:t>Financial and budgeting impact</a:t>
            </a:r>
          </a:p>
          <a:p>
            <a:pPr lvl="1"/>
            <a:r>
              <a:rPr lang="en-US" sz="2600" dirty="0"/>
              <a:t>Machines and equipment used</a:t>
            </a:r>
          </a:p>
          <a:p>
            <a:pPr lvl="1"/>
            <a:r>
              <a:rPr lang="en-US" sz="2600" dirty="0"/>
              <a:t>Working conditions</a:t>
            </a:r>
          </a:p>
          <a:p>
            <a:pPr lvl="1"/>
            <a:r>
              <a:rPr lang="en-US" sz="2600" dirty="0"/>
              <a:t>Supervision given and received</a:t>
            </a:r>
          </a:p>
          <a:p>
            <a:pPr lvl="1"/>
            <a:r>
              <a:rPr lang="en-US" sz="2600" dirty="0"/>
              <a:t>Knowledge, skills, and abilities needed</a:t>
            </a:r>
          </a:p>
          <a:p>
            <a:endParaRPr lang="en-CA" dirty="0"/>
          </a:p>
        </p:txBody>
      </p:sp>
    </p:spTree>
    <p:custDataLst>
      <p:tags r:id="rId1"/>
    </p:custDataLst>
    <p:extLst>
      <p:ext uri="{BB962C8B-B14F-4D97-AF65-F5344CB8AC3E}">
        <p14:creationId xmlns:p14="http://schemas.microsoft.com/office/powerpoint/2010/main" val="2242044721"/>
      </p:ext>
    </p:extLst>
  </p:cSld>
  <p:clrMapOvr>
    <a:masterClrMapping/>
  </p:clrMapOvr>
  <p:transition>
    <p:cut thruBlk="1"/>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AutoShape 2">
            <a:extLst>
              <a:ext uri="{FF2B5EF4-FFF2-40B4-BE49-F238E27FC236}">
                <a16:creationId xmlns:a16="http://schemas.microsoft.com/office/drawing/2014/main" id="{AD857EBF-A944-48FE-AFB4-D0C93ABC5414}"/>
              </a:ext>
            </a:extLst>
          </p:cNvPr>
          <p:cNvSpPr>
            <a:spLocks noGrp="1" noChangeArrowheads="1"/>
          </p:cNvSpPr>
          <p:nvPr>
            <p:ph type="title"/>
          </p:nvPr>
        </p:nvSpPr>
        <p:spPr>
          <a:xfrm>
            <a:off x="790414" y="188913"/>
            <a:ext cx="3414874" cy="1638300"/>
          </a:xfrm>
        </p:spPr>
        <p:txBody>
          <a:bodyPr/>
          <a:lstStyle/>
          <a:p>
            <a:pPr algn="ctr"/>
            <a:r>
              <a:rPr lang="en-US" altLang="en-US" sz="2800" b="1" dirty="0">
                <a:latin typeface="Times New Roman" panose="02020603050405020304" pitchFamily="18" charset="0"/>
                <a:cs typeface="Times New Roman" panose="02020603050405020304" pitchFamily="18" charset="0"/>
              </a:rPr>
              <a:t>JOB ANALYSIS IN PERSPECTIVE</a:t>
            </a:r>
          </a:p>
        </p:txBody>
      </p:sp>
      <p:pic>
        <p:nvPicPr>
          <p:cNvPr id="38915" name="Picture 6" descr="C:\My Documents\PowerPoint Files\Books\South-Western\HRM10e\HRM10e GIFS\06-05.gif">
            <a:extLst>
              <a:ext uri="{FF2B5EF4-FFF2-40B4-BE49-F238E27FC236}">
                <a16:creationId xmlns:a16="http://schemas.microsoft.com/office/drawing/2014/main" id="{D0903A94-84C2-4754-BA05-02FB953EAF67}"/>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205289" y="420688"/>
            <a:ext cx="4516437" cy="600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6" name="Rectangle 3">
            <a:extLst>
              <a:ext uri="{FF2B5EF4-FFF2-40B4-BE49-F238E27FC236}">
                <a16:creationId xmlns:a16="http://schemas.microsoft.com/office/drawing/2014/main" id="{DF52D9EA-2626-4E0A-B9A2-DDDAD1B73F04}"/>
              </a:ext>
            </a:extLst>
          </p:cNvPr>
          <p:cNvSpPr>
            <a:spLocks noChangeArrowheads="1"/>
          </p:cNvSpPr>
          <p:nvPr/>
        </p:nvSpPr>
        <p:spPr bwMode="auto">
          <a:xfrm>
            <a:off x="5735638" y="6564472"/>
            <a:ext cx="150207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50000"/>
              </a:spcBef>
              <a:spcAft>
                <a:spcPct val="0"/>
              </a:spcAft>
            </a:pPr>
            <a:r>
              <a:rPr lang="en-US" altLang="en-US" sz="1200" b="1" i="1" dirty="0">
                <a:solidFill>
                  <a:prstClr val="black"/>
                </a:solidFill>
                <a:latin typeface="Arial" panose="020B0604020202020204" pitchFamily="34" charset="0"/>
              </a:rPr>
              <a:t>Figure 6-5</a:t>
            </a:r>
          </a:p>
        </p:txBody>
      </p:sp>
    </p:spTree>
  </p:cSld>
  <p:clrMapOvr>
    <a:masterClrMapping/>
  </p:clrMapOvr>
  <p:transition>
    <p:cut thruBlk="1"/>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AutoShape 2">
            <a:extLst>
              <a:ext uri="{FF2B5EF4-FFF2-40B4-BE49-F238E27FC236}">
                <a16:creationId xmlns:a16="http://schemas.microsoft.com/office/drawing/2014/main" id="{6E6D1226-D6CC-40FB-B931-CEB2C123A781}"/>
              </a:ext>
            </a:extLst>
          </p:cNvPr>
          <p:cNvSpPr>
            <a:spLocks noGrp="1" noChangeArrowheads="1"/>
          </p:cNvSpPr>
          <p:nvPr>
            <p:ph type="title"/>
          </p:nvPr>
        </p:nvSpPr>
        <p:spPr>
          <a:xfrm>
            <a:off x="3432174" y="1196976"/>
            <a:ext cx="6238767" cy="441325"/>
          </a:xfrm>
        </p:spPr>
        <p:txBody>
          <a:bodyPr>
            <a:noAutofit/>
          </a:bodyPr>
          <a:lstStyle/>
          <a:p>
            <a:r>
              <a:rPr lang="en-US" altLang="en-US" dirty="0"/>
              <a:t>TASK-BASED JOB ANALYSIS</a:t>
            </a:r>
          </a:p>
        </p:txBody>
      </p:sp>
      <p:sp>
        <p:nvSpPr>
          <p:cNvPr id="39939" name="Rectangle 3">
            <a:extLst>
              <a:ext uri="{FF2B5EF4-FFF2-40B4-BE49-F238E27FC236}">
                <a16:creationId xmlns:a16="http://schemas.microsoft.com/office/drawing/2014/main" id="{610629FB-EECF-4964-BD37-448B41BBA1DB}"/>
              </a:ext>
            </a:extLst>
          </p:cNvPr>
          <p:cNvSpPr>
            <a:spLocks noGrp="1" noChangeArrowheads="1"/>
          </p:cNvSpPr>
          <p:nvPr>
            <p:ph idx="1"/>
          </p:nvPr>
        </p:nvSpPr>
        <p:spPr bwMode="auto">
          <a:xfrm>
            <a:off x="1053885" y="2155826"/>
            <a:ext cx="10445857" cy="3725863"/>
          </a:xfrm>
        </p:spPr>
        <p:txBody>
          <a:bodyPr wrap="square" numCol="1" anchor="t" anchorCtr="0" compatLnSpc="1">
            <a:prstTxWarp prst="textNoShape">
              <a:avLst/>
            </a:prstTxWarp>
            <a:normAutofit/>
          </a:bodyPr>
          <a:lstStyle/>
          <a:p>
            <a:r>
              <a:rPr lang="en-US" altLang="en-US" sz="2800" b="1" dirty="0">
                <a:solidFill>
                  <a:srgbClr val="FF0000"/>
                </a:solidFill>
              </a:rPr>
              <a:t>Task</a:t>
            </a:r>
          </a:p>
          <a:p>
            <a:pPr lvl="1"/>
            <a:r>
              <a:rPr lang="en-US" altLang="en-US" sz="2800" dirty="0"/>
              <a:t>A distinct, identifiable work activity composed of motions</a:t>
            </a:r>
          </a:p>
          <a:p>
            <a:r>
              <a:rPr lang="en-US" altLang="en-US" sz="2800" b="1" dirty="0">
                <a:solidFill>
                  <a:srgbClr val="FF0000"/>
                </a:solidFill>
              </a:rPr>
              <a:t>Duty</a:t>
            </a:r>
          </a:p>
          <a:p>
            <a:pPr lvl="1"/>
            <a:r>
              <a:rPr lang="en-US" altLang="en-US" sz="2800" dirty="0"/>
              <a:t>A larger work segment composed of several tasks that are performed by an individual</a:t>
            </a:r>
          </a:p>
          <a:p>
            <a:r>
              <a:rPr lang="en-US" altLang="en-US" sz="2800" b="1" dirty="0">
                <a:solidFill>
                  <a:srgbClr val="FF0000"/>
                </a:solidFill>
              </a:rPr>
              <a:t>Responsibilities</a:t>
            </a:r>
          </a:p>
          <a:p>
            <a:pPr lvl="1"/>
            <a:r>
              <a:rPr lang="en-US" altLang="en-US" sz="2800" dirty="0"/>
              <a:t>Obligations to perform certain tasks and duties</a:t>
            </a:r>
          </a:p>
        </p:txBody>
      </p:sp>
    </p:spTree>
    <p:custDataLst>
      <p:tags r:id="rId1"/>
    </p:custDataLst>
  </p:cSld>
  <p:clrMapOvr>
    <a:masterClrMapping/>
  </p:clrMapOvr>
  <p:transition>
    <p:cut thruBlk="1"/>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AutoShape 2">
            <a:extLst>
              <a:ext uri="{FF2B5EF4-FFF2-40B4-BE49-F238E27FC236}">
                <a16:creationId xmlns:a16="http://schemas.microsoft.com/office/drawing/2014/main" id="{C03A0732-59BD-445C-9C3C-B4608B4A4B9D}"/>
              </a:ext>
            </a:extLst>
          </p:cNvPr>
          <p:cNvSpPr>
            <a:spLocks noGrp="1" noChangeArrowheads="1"/>
          </p:cNvSpPr>
          <p:nvPr>
            <p:ph type="title"/>
          </p:nvPr>
        </p:nvSpPr>
        <p:spPr>
          <a:xfrm>
            <a:off x="3347634" y="836613"/>
            <a:ext cx="8043620" cy="730250"/>
          </a:xfrm>
        </p:spPr>
        <p:txBody>
          <a:bodyPr>
            <a:noAutofit/>
          </a:bodyPr>
          <a:lstStyle/>
          <a:p>
            <a:r>
              <a:rPr lang="en-US" altLang="en-US" dirty="0"/>
              <a:t>COMPETENCY APPROACH TO JOB ANALYSIS</a:t>
            </a:r>
          </a:p>
        </p:txBody>
      </p:sp>
      <p:sp>
        <p:nvSpPr>
          <p:cNvPr id="56323" name="Rectangle 3">
            <a:extLst>
              <a:ext uri="{FF2B5EF4-FFF2-40B4-BE49-F238E27FC236}">
                <a16:creationId xmlns:a16="http://schemas.microsoft.com/office/drawing/2014/main" id="{689BC031-D1AB-4021-A660-F34693938089}"/>
              </a:ext>
            </a:extLst>
          </p:cNvPr>
          <p:cNvSpPr>
            <a:spLocks noGrp="1" noChangeArrowheads="1"/>
          </p:cNvSpPr>
          <p:nvPr>
            <p:ph idx="1"/>
          </p:nvPr>
        </p:nvSpPr>
        <p:spPr bwMode="auto">
          <a:xfrm>
            <a:off x="1069383" y="2155826"/>
            <a:ext cx="10321871" cy="3725863"/>
          </a:xfrm>
        </p:spPr>
        <p:txBody>
          <a:bodyPr wrap="square" numCol="1" anchor="t" anchorCtr="0" compatLnSpc="1">
            <a:prstTxWarp prst="textNoShape">
              <a:avLst/>
            </a:prstTxWarp>
            <a:normAutofit/>
          </a:bodyPr>
          <a:lstStyle/>
          <a:p>
            <a:r>
              <a:rPr lang="en-US" altLang="en-US" sz="2400" b="1" dirty="0">
                <a:solidFill>
                  <a:srgbClr val="FF0000"/>
                </a:solidFill>
              </a:rPr>
              <a:t>Competencies</a:t>
            </a:r>
          </a:p>
          <a:p>
            <a:pPr lvl="1"/>
            <a:r>
              <a:rPr lang="en-US" altLang="en-US" dirty="0"/>
              <a:t>Basic characteristics that can be linked to enhanced performance by individuals or teams.</a:t>
            </a:r>
          </a:p>
          <a:p>
            <a:r>
              <a:rPr lang="en-US" altLang="en-US" sz="2400" b="1" dirty="0">
                <a:solidFill>
                  <a:srgbClr val="FF0000"/>
                </a:solidFill>
              </a:rPr>
              <a:t>Reasons for using the competency approach</a:t>
            </a:r>
          </a:p>
          <a:p>
            <a:pPr lvl="1"/>
            <a:r>
              <a:rPr lang="en-US" altLang="en-US" dirty="0"/>
              <a:t>To communicate value behaviors throughout the organization.</a:t>
            </a:r>
          </a:p>
          <a:p>
            <a:pPr lvl="1"/>
            <a:r>
              <a:rPr lang="en-US" altLang="en-US" dirty="0"/>
              <a:t>To raise the competency levels of the organization.</a:t>
            </a:r>
          </a:p>
          <a:p>
            <a:pPr lvl="1"/>
            <a:r>
              <a:rPr lang="en-US" altLang="en-US" dirty="0"/>
              <a:t>To emphasize the capabilities of people to enhance organizational competitive advantage.</a:t>
            </a:r>
          </a:p>
          <a:p>
            <a:pPr lvl="1"/>
            <a:endParaRPr lang="en-US" altLang="en-US" dirty="0"/>
          </a:p>
        </p:txBody>
      </p:sp>
    </p:spTree>
    <p:custDataLst>
      <p:tags r:id="rId1"/>
    </p:custDataLst>
    <p:extLst>
      <p:ext uri="{BB962C8B-B14F-4D97-AF65-F5344CB8AC3E}">
        <p14:creationId xmlns:p14="http://schemas.microsoft.com/office/powerpoint/2010/main" val="1935879773"/>
      </p:ext>
    </p:extLst>
  </p:cSld>
  <p:clrMapOvr>
    <a:masterClrMapping/>
  </p:clrMapOvr>
  <p:transition>
    <p:cut thruBlk="1"/>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AutoShape 2">
            <a:extLst>
              <a:ext uri="{FF2B5EF4-FFF2-40B4-BE49-F238E27FC236}">
                <a16:creationId xmlns:a16="http://schemas.microsoft.com/office/drawing/2014/main" id="{D272F9B8-5EFF-4656-B853-AB8DF09C0449}"/>
              </a:ext>
            </a:extLst>
          </p:cNvPr>
          <p:cNvSpPr>
            <a:spLocks noGrp="1" noChangeArrowheads="1"/>
          </p:cNvSpPr>
          <p:nvPr>
            <p:ph type="title"/>
          </p:nvPr>
        </p:nvSpPr>
        <p:spPr>
          <a:xfrm>
            <a:off x="3177153" y="976314"/>
            <a:ext cx="7516678" cy="661987"/>
          </a:xfrm>
        </p:spPr>
        <p:txBody>
          <a:bodyPr>
            <a:normAutofit fontScale="90000"/>
          </a:bodyPr>
          <a:lstStyle/>
          <a:p>
            <a:r>
              <a:rPr lang="en-US" altLang="en-US" dirty="0"/>
              <a:t>COMPETENCY ANALYSIS METHODOLOGY</a:t>
            </a:r>
          </a:p>
        </p:txBody>
      </p:sp>
      <p:sp>
        <p:nvSpPr>
          <p:cNvPr id="57347" name="Rectangle 3">
            <a:extLst>
              <a:ext uri="{FF2B5EF4-FFF2-40B4-BE49-F238E27FC236}">
                <a16:creationId xmlns:a16="http://schemas.microsoft.com/office/drawing/2014/main" id="{6A6C729A-1C71-45FA-BFFA-FA5BA51DB3F8}"/>
              </a:ext>
            </a:extLst>
          </p:cNvPr>
          <p:cNvSpPr>
            <a:spLocks noGrp="1" noChangeArrowheads="1"/>
          </p:cNvSpPr>
          <p:nvPr>
            <p:ph idx="1"/>
          </p:nvPr>
        </p:nvSpPr>
        <p:spPr bwMode="auto">
          <a:xfrm>
            <a:off x="1224367" y="2155826"/>
            <a:ext cx="10197884" cy="3725863"/>
          </a:xfrm>
        </p:spPr>
        <p:txBody>
          <a:bodyPr wrap="square" numCol="1" anchor="t" anchorCtr="0" compatLnSpc="1">
            <a:prstTxWarp prst="textNoShape">
              <a:avLst/>
            </a:prstTxWarp>
          </a:bodyPr>
          <a:lstStyle/>
          <a:p>
            <a:pPr>
              <a:spcAft>
                <a:spcPct val="20000"/>
              </a:spcAft>
            </a:pPr>
            <a:r>
              <a:rPr lang="en-US" altLang="en-US" sz="2400" dirty="0"/>
              <a:t>Identify future performance results areas critical to the organization.</a:t>
            </a:r>
          </a:p>
          <a:p>
            <a:pPr>
              <a:spcAft>
                <a:spcPct val="20000"/>
              </a:spcAft>
            </a:pPr>
            <a:r>
              <a:rPr lang="en-US" altLang="en-US" sz="2400" dirty="0"/>
              <a:t>Assemble panel groups familiar with the company.</a:t>
            </a:r>
          </a:p>
          <a:p>
            <a:pPr>
              <a:spcAft>
                <a:spcPct val="20000"/>
              </a:spcAft>
            </a:pPr>
            <a:r>
              <a:rPr lang="en-US" altLang="en-US" sz="2400" dirty="0"/>
              <a:t>Interview panel members to get examples of job behaviors.</a:t>
            </a:r>
          </a:p>
          <a:p>
            <a:pPr>
              <a:spcAft>
                <a:spcPct val="20000"/>
              </a:spcAft>
            </a:pPr>
            <a:r>
              <a:rPr lang="en-US" altLang="en-US" sz="2400" dirty="0"/>
              <a:t>Develop detailed descriptions of competencies.</a:t>
            </a:r>
          </a:p>
          <a:p>
            <a:pPr>
              <a:spcAft>
                <a:spcPct val="20000"/>
              </a:spcAft>
            </a:pPr>
            <a:r>
              <a:rPr lang="en-US" altLang="en-US" sz="2400" dirty="0"/>
              <a:t>Rate competencies and levels need to meet them.</a:t>
            </a:r>
          </a:p>
          <a:p>
            <a:pPr>
              <a:spcAft>
                <a:spcPct val="20000"/>
              </a:spcAft>
            </a:pPr>
            <a:r>
              <a:rPr lang="en-US" altLang="en-US" sz="2400" dirty="0"/>
              <a:t>Standards of performance are identified and tied to jobs.</a:t>
            </a:r>
          </a:p>
        </p:txBody>
      </p:sp>
    </p:spTree>
    <p:custDataLst>
      <p:tags r:id="rId1"/>
    </p:custDataLst>
    <p:extLst>
      <p:ext uri="{BB962C8B-B14F-4D97-AF65-F5344CB8AC3E}">
        <p14:creationId xmlns:p14="http://schemas.microsoft.com/office/powerpoint/2010/main" val="3226105233"/>
      </p:ext>
    </p:extLst>
  </p:cSld>
  <p:clrMapOvr>
    <a:masterClrMapping/>
  </p:clrMapOvr>
  <p:transition>
    <p:cut thruBlk="1"/>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AutoShape 2">
            <a:extLst>
              <a:ext uri="{FF2B5EF4-FFF2-40B4-BE49-F238E27FC236}">
                <a16:creationId xmlns:a16="http://schemas.microsoft.com/office/drawing/2014/main" id="{D272F9B8-5EFF-4656-B853-AB8DF09C0449}"/>
              </a:ext>
            </a:extLst>
          </p:cNvPr>
          <p:cNvSpPr>
            <a:spLocks noGrp="1" noChangeArrowheads="1"/>
          </p:cNvSpPr>
          <p:nvPr>
            <p:ph type="title"/>
          </p:nvPr>
        </p:nvSpPr>
        <p:spPr>
          <a:xfrm>
            <a:off x="3177153" y="976314"/>
            <a:ext cx="7857640" cy="661987"/>
          </a:xfrm>
        </p:spPr>
        <p:txBody>
          <a:bodyPr>
            <a:normAutofit/>
          </a:bodyPr>
          <a:lstStyle/>
          <a:p>
            <a:r>
              <a:rPr lang="en-US" altLang="en-US" dirty="0"/>
              <a:t>COMPETENCY ANALYSIS METHODOLOGY</a:t>
            </a:r>
          </a:p>
        </p:txBody>
      </p:sp>
      <p:sp>
        <p:nvSpPr>
          <p:cNvPr id="57347" name="Rectangle 3">
            <a:extLst>
              <a:ext uri="{FF2B5EF4-FFF2-40B4-BE49-F238E27FC236}">
                <a16:creationId xmlns:a16="http://schemas.microsoft.com/office/drawing/2014/main" id="{6A6C729A-1C71-45FA-BFFA-FA5BA51DB3F8}"/>
              </a:ext>
            </a:extLst>
          </p:cNvPr>
          <p:cNvSpPr>
            <a:spLocks noGrp="1" noChangeArrowheads="1"/>
          </p:cNvSpPr>
          <p:nvPr>
            <p:ph idx="1"/>
          </p:nvPr>
        </p:nvSpPr>
        <p:spPr bwMode="auto">
          <a:xfrm>
            <a:off x="1224367" y="2155826"/>
            <a:ext cx="10197884" cy="3725863"/>
          </a:xfrm>
        </p:spPr>
        <p:txBody>
          <a:bodyPr wrap="square" numCol="1" anchor="t" anchorCtr="0" compatLnSpc="1">
            <a:prstTxWarp prst="textNoShape">
              <a:avLst/>
            </a:prstTxWarp>
            <a:normAutofit/>
          </a:bodyPr>
          <a:lstStyle/>
          <a:p>
            <a:pPr>
              <a:spcAft>
                <a:spcPct val="20000"/>
              </a:spcAft>
            </a:pPr>
            <a:r>
              <a:rPr lang="en-US" altLang="en-US" sz="2400" b="1" dirty="0">
                <a:solidFill>
                  <a:srgbClr val="FF0000"/>
                </a:solidFill>
              </a:rPr>
              <a:t> Some of the following have been identified as behavioral competencies:</a:t>
            </a:r>
          </a:p>
        </p:txBody>
      </p:sp>
      <p:pic>
        <p:nvPicPr>
          <p:cNvPr id="3" name="Picture 2">
            <a:extLst>
              <a:ext uri="{FF2B5EF4-FFF2-40B4-BE49-F238E27FC236}">
                <a16:creationId xmlns:a16="http://schemas.microsoft.com/office/drawing/2014/main" id="{41BD8979-400C-4B54-9D35-0F7B99CFD095}"/>
              </a:ext>
            </a:extLst>
          </p:cNvPr>
          <p:cNvPicPr>
            <a:picLocks noChangeAspect="1"/>
          </p:cNvPicPr>
          <p:nvPr/>
        </p:nvPicPr>
        <p:blipFill>
          <a:blip r:embed="rId4"/>
          <a:stretch>
            <a:fillRect/>
          </a:stretch>
        </p:blipFill>
        <p:spPr>
          <a:xfrm>
            <a:off x="1224367" y="2975675"/>
            <a:ext cx="10029957" cy="2479729"/>
          </a:xfrm>
          <a:prstGeom prst="rect">
            <a:avLst/>
          </a:prstGeom>
        </p:spPr>
      </p:pic>
    </p:spTree>
    <p:custDataLst>
      <p:tags r:id="rId1"/>
    </p:custDataLst>
    <p:extLst>
      <p:ext uri="{BB962C8B-B14F-4D97-AF65-F5344CB8AC3E}">
        <p14:creationId xmlns:p14="http://schemas.microsoft.com/office/powerpoint/2010/main" val="3113529201"/>
      </p:ext>
    </p:extLst>
  </p:cSld>
  <p:clrMapOvr>
    <a:masterClrMapping/>
  </p:clrMapOvr>
  <p:transition>
    <p:cut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76DF65-207B-4C99-9808-FFBF0F4E82B8}"/>
              </a:ext>
            </a:extLst>
          </p:cNvPr>
          <p:cNvSpPr>
            <a:spLocks noGrp="1"/>
          </p:cNvSpPr>
          <p:nvPr>
            <p:ph type="title"/>
          </p:nvPr>
        </p:nvSpPr>
        <p:spPr>
          <a:xfrm>
            <a:off x="3121087" y="829556"/>
            <a:ext cx="7718767" cy="1325563"/>
          </a:xfrm>
        </p:spPr>
        <p:txBody>
          <a:bodyPr/>
          <a:lstStyle/>
          <a:p>
            <a:r>
              <a:rPr lang="en-US" dirty="0"/>
              <a:t>CHOOSING A JOB ANALYSIS APPROACH</a:t>
            </a:r>
            <a:br>
              <a:rPr lang="en-US" dirty="0"/>
            </a:br>
            <a:endParaRPr lang="en-CA" dirty="0"/>
          </a:p>
        </p:txBody>
      </p:sp>
      <p:sp>
        <p:nvSpPr>
          <p:cNvPr id="3" name="Content Placeholder 2">
            <a:extLst>
              <a:ext uri="{FF2B5EF4-FFF2-40B4-BE49-F238E27FC236}">
                <a16:creationId xmlns:a16="http://schemas.microsoft.com/office/drawing/2014/main" id="{C14DB125-2164-45DF-AAFD-CE50CCBE4FA5}"/>
              </a:ext>
            </a:extLst>
          </p:cNvPr>
          <p:cNvSpPr>
            <a:spLocks noGrp="1"/>
          </p:cNvSpPr>
          <p:nvPr>
            <p:ph idx="1"/>
          </p:nvPr>
        </p:nvSpPr>
        <p:spPr>
          <a:xfrm>
            <a:off x="842720" y="2558075"/>
            <a:ext cx="10506559" cy="3036813"/>
          </a:xfrm>
        </p:spPr>
        <p:txBody>
          <a:bodyPr>
            <a:normAutofit/>
          </a:bodyPr>
          <a:lstStyle/>
          <a:p>
            <a:r>
              <a:rPr lang="en-US" dirty="0"/>
              <a:t>Whether to use the task-based or competency-based approach to job analysis  is affected by the nature of jobs and how work is changing.</a:t>
            </a:r>
          </a:p>
          <a:p>
            <a:r>
              <a:rPr lang="en-US" dirty="0"/>
              <a:t> In some high technology industries, employees work in cross-functional project teams and shift from project to project. </a:t>
            </a:r>
          </a:p>
          <a:p>
            <a:r>
              <a:rPr lang="en-US" dirty="0"/>
              <a:t>Organizations in these industries focus less on performing specific tasks and duties and more on competencies needed to attain results.</a:t>
            </a:r>
            <a:endParaRPr lang="en-CA" dirty="0"/>
          </a:p>
        </p:txBody>
      </p:sp>
    </p:spTree>
    <p:custDataLst>
      <p:tags r:id="rId1"/>
    </p:custDataLst>
    <p:extLst>
      <p:ext uri="{BB962C8B-B14F-4D97-AF65-F5344CB8AC3E}">
        <p14:creationId xmlns:p14="http://schemas.microsoft.com/office/powerpoint/2010/main" val="223924750"/>
      </p:ext>
    </p:extLst>
  </p:cSld>
  <p:clrMapOvr>
    <a:masterClrMapping/>
  </p:clrMapOvr>
  <p:transition>
    <p:cut thruBlk="1"/>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AutoShape 2">
            <a:extLst>
              <a:ext uri="{FF2B5EF4-FFF2-40B4-BE49-F238E27FC236}">
                <a16:creationId xmlns:a16="http://schemas.microsoft.com/office/drawing/2014/main" id="{17E4E7AD-94F5-4BC1-A02F-F2ED005F7DC9}"/>
              </a:ext>
            </a:extLst>
          </p:cNvPr>
          <p:cNvSpPr>
            <a:spLocks noGrp="1" noChangeArrowheads="1"/>
          </p:cNvSpPr>
          <p:nvPr>
            <p:ph type="title"/>
          </p:nvPr>
        </p:nvSpPr>
        <p:spPr>
          <a:xfrm>
            <a:off x="2526116" y="630764"/>
            <a:ext cx="7139768" cy="1223962"/>
          </a:xfrm>
        </p:spPr>
        <p:txBody>
          <a:bodyPr/>
          <a:lstStyle/>
          <a:p>
            <a:pPr algn="ctr"/>
            <a:r>
              <a:rPr lang="en-US" altLang="en-US" sz="2800" b="1" dirty="0">
                <a:latin typeface="Times New Roman" panose="02020603050405020304" pitchFamily="18" charset="0"/>
                <a:cs typeface="Times New Roman" panose="02020603050405020304" pitchFamily="18" charset="0"/>
              </a:rPr>
              <a:t>JOB ANALYSIS RESPONSIBILITIES</a:t>
            </a:r>
          </a:p>
        </p:txBody>
      </p:sp>
      <p:sp>
        <p:nvSpPr>
          <p:cNvPr id="40963" name="Rectangle 3">
            <a:extLst>
              <a:ext uri="{FF2B5EF4-FFF2-40B4-BE49-F238E27FC236}">
                <a16:creationId xmlns:a16="http://schemas.microsoft.com/office/drawing/2014/main" id="{DACC2418-F85B-40A3-A911-507C28D7A8B6}"/>
              </a:ext>
            </a:extLst>
          </p:cNvPr>
          <p:cNvSpPr>
            <a:spLocks noChangeArrowheads="1"/>
          </p:cNvSpPr>
          <p:nvPr/>
        </p:nvSpPr>
        <p:spPr bwMode="auto">
          <a:xfrm>
            <a:off x="4872037" y="5693027"/>
            <a:ext cx="1466769"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fontAlgn="base">
              <a:spcBef>
                <a:spcPct val="50000"/>
              </a:spcBef>
              <a:spcAft>
                <a:spcPct val="0"/>
              </a:spcAft>
            </a:pPr>
            <a:r>
              <a:rPr lang="en-US" altLang="en-US" sz="1200" b="1" i="1" dirty="0">
                <a:solidFill>
                  <a:prstClr val="black"/>
                </a:solidFill>
                <a:latin typeface="Arial" panose="020B0604020202020204" pitchFamily="34" charset="0"/>
              </a:rPr>
              <a:t>Figure 6</a:t>
            </a:r>
            <a:r>
              <a:rPr lang="en-US" altLang="en-US" sz="1200" b="1" i="1" dirty="0">
                <a:solidFill>
                  <a:prstClr val="black"/>
                </a:solidFill>
                <a:latin typeface="Arial" panose="020B0604020202020204" pitchFamily="34" charset="0"/>
                <a:cs typeface="Arial" panose="020B0604020202020204" pitchFamily="34" charset="0"/>
              </a:rPr>
              <a:t>–7</a:t>
            </a:r>
            <a:endParaRPr lang="en-US" altLang="en-US" sz="1200" b="1" i="1" dirty="0">
              <a:solidFill>
                <a:prstClr val="black"/>
              </a:solidFill>
              <a:latin typeface="Arial" panose="020B0604020202020204" pitchFamily="34" charset="0"/>
            </a:endParaRPr>
          </a:p>
        </p:txBody>
      </p:sp>
      <p:pic>
        <p:nvPicPr>
          <p:cNvPr id="40964" name="Picture 6" descr="C:\My Documents\PowerPoint Files\Books\South-Western\HRM10e\HRM10e GIFS\06-06.gif">
            <a:extLst>
              <a:ext uri="{FF2B5EF4-FFF2-40B4-BE49-F238E27FC236}">
                <a16:creationId xmlns:a16="http://schemas.microsoft.com/office/drawing/2014/main" id="{9E8F12C2-8E0F-46B8-A79A-6966DDCEAE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58939" y="2060575"/>
            <a:ext cx="8874125" cy="3240088"/>
          </a:xfrm>
          <a:prstGeom prst="rect">
            <a:avLst/>
          </a:prstGeom>
          <a:noFill/>
          <a:ln w="38100">
            <a:solidFill>
              <a:srgbClr val="9900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cut thruBlk="1"/>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AutoShape 2">
            <a:extLst>
              <a:ext uri="{FF2B5EF4-FFF2-40B4-BE49-F238E27FC236}">
                <a16:creationId xmlns:a16="http://schemas.microsoft.com/office/drawing/2014/main" id="{A1161806-D782-45FB-A722-D2B415D0E748}"/>
              </a:ext>
            </a:extLst>
          </p:cNvPr>
          <p:cNvSpPr>
            <a:spLocks noGrp="1" noChangeArrowheads="1"/>
          </p:cNvSpPr>
          <p:nvPr>
            <p:ph type="title"/>
          </p:nvPr>
        </p:nvSpPr>
        <p:spPr>
          <a:xfrm>
            <a:off x="418455" y="304800"/>
            <a:ext cx="3948760" cy="1684338"/>
          </a:xfrm>
        </p:spPr>
        <p:txBody>
          <a:bodyPr/>
          <a:lstStyle/>
          <a:p>
            <a:r>
              <a:rPr lang="en-US" altLang="en-US" sz="2800" b="1" dirty="0">
                <a:latin typeface="Times New Roman" panose="02020603050405020304" pitchFamily="18" charset="0"/>
                <a:cs typeface="Times New Roman" panose="02020603050405020304" pitchFamily="18" charset="0"/>
              </a:rPr>
              <a:t>STAGES IN THE JOB ANALYSIS PROCESS</a:t>
            </a:r>
          </a:p>
        </p:txBody>
      </p:sp>
      <p:pic>
        <p:nvPicPr>
          <p:cNvPr id="41987" name="Picture 6" descr="C:\My Documents\PowerPoint Files\Books\South-Western\HRM10e\HRM10e GIFS\06-07.gif">
            <a:extLst>
              <a:ext uri="{FF2B5EF4-FFF2-40B4-BE49-F238E27FC236}">
                <a16:creationId xmlns:a16="http://schemas.microsoft.com/office/drawing/2014/main" id="{2069CC1B-AC9D-4860-85B6-AB5B8036593D}"/>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008439" y="304800"/>
            <a:ext cx="4632325" cy="624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3">
            <a:extLst>
              <a:ext uri="{FF2B5EF4-FFF2-40B4-BE49-F238E27FC236}">
                <a16:creationId xmlns:a16="http://schemas.microsoft.com/office/drawing/2014/main" id="{6D123B8F-327A-4E72-92F9-8C7F0ADEE568}"/>
              </a:ext>
            </a:extLst>
          </p:cNvPr>
          <p:cNvSpPr>
            <a:spLocks noChangeArrowheads="1"/>
          </p:cNvSpPr>
          <p:nvPr/>
        </p:nvSpPr>
        <p:spPr bwMode="auto">
          <a:xfrm>
            <a:off x="2209800" y="6323549"/>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50000"/>
              </a:spcBef>
              <a:spcAft>
                <a:spcPct val="0"/>
              </a:spcAft>
            </a:pPr>
            <a:r>
              <a:rPr lang="en-US" altLang="en-US" sz="1200" b="1" i="1" dirty="0">
                <a:solidFill>
                  <a:prstClr val="black"/>
                </a:solidFill>
                <a:latin typeface="Arial" panose="020B0604020202020204" pitchFamily="34" charset="0"/>
              </a:rPr>
              <a:t>Figure 6</a:t>
            </a:r>
            <a:r>
              <a:rPr lang="en-US" altLang="en-US" sz="1200" b="1" i="1" dirty="0">
                <a:solidFill>
                  <a:prstClr val="black"/>
                </a:solidFill>
                <a:latin typeface="Arial" panose="020B0604020202020204" pitchFamily="34" charset="0"/>
                <a:cs typeface="Arial" panose="020B0604020202020204" pitchFamily="34" charset="0"/>
              </a:rPr>
              <a:t>–8</a:t>
            </a:r>
            <a:endParaRPr lang="en-US" altLang="en-US" sz="1200" b="1" i="1" dirty="0">
              <a:solidFill>
                <a:prstClr val="black"/>
              </a:solidFill>
              <a:latin typeface="Arial" panose="020B0604020202020204" pitchFamily="34" charset="0"/>
            </a:endParaRPr>
          </a:p>
        </p:txBody>
      </p:sp>
    </p:spTree>
  </p:cSld>
  <p:clrMapOvr>
    <a:masterClrMapping/>
  </p:clrMapOvr>
  <p:transition>
    <p:cut thruBlk="1"/>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AutoShape 2">
            <a:extLst>
              <a:ext uri="{FF2B5EF4-FFF2-40B4-BE49-F238E27FC236}">
                <a16:creationId xmlns:a16="http://schemas.microsoft.com/office/drawing/2014/main" id="{799C0C79-F721-49C8-B840-E53AF9E26C50}"/>
              </a:ext>
            </a:extLst>
          </p:cNvPr>
          <p:cNvSpPr>
            <a:spLocks noGrp="1" noChangeArrowheads="1"/>
          </p:cNvSpPr>
          <p:nvPr>
            <p:ph type="title"/>
          </p:nvPr>
        </p:nvSpPr>
        <p:spPr>
          <a:xfrm>
            <a:off x="3598863" y="487364"/>
            <a:ext cx="4800600" cy="369887"/>
          </a:xfrm>
        </p:spPr>
        <p:txBody>
          <a:bodyPr/>
          <a:lstStyle/>
          <a:p>
            <a:r>
              <a:rPr lang="en-US" altLang="en-US" sz="2800" b="1" dirty="0">
                <a:latin typeface="Times New Roman" panose="02020603050405020304" pitchFamily="18" charset="0"/>
                <a:cs typeface="Times New Roman" panose="02020603050405020304" pitchFamily="18" charset="0"/>
              </a:rPr>
              <a:t>JOB ANALYSIS METHODS</a:t>
            </a:r>
          </a:p>
        </p:txBody>
      </p:sp>
      <p:sp>
        <p:nvSpPr>
          <p:cNvPr id="378883" name="Rectangle 3">
            <a:extLst>
              <a:ext uri="{FF2B5EF4-FFF2-40B4-BE49-F238E27FC236}">
                <a16:creationId xmlns:a16="http://schemas.microsoft.com/office/drawing/2014/main" id="{587376E4-92B0-4DF0-9978-3C29B6BA374C}"/>
              </a:ext>
            </a:extLst>
          </p:cNvPr>
          <p:cNvSpPr>
            <a:spLocks noChangeArrowheads="1"/>
          </p:cNvSpPr>
          <p:nvPr/>
        </p:nvSpPr>
        <p:spPr bwMode="blackWhite">
          <a:xfrm>
            <a:off x="4716463" y="1536700"/>
            <a:ext cx="2755900" cy="990600"/>
          </a:xfrm>
          <a:prstGeom prst="rect">
            <a:avLst/>
          </a:prstGeom>
          <a:gradFill rotWithShape="0">
            <a:gsLst>
              <a:gs pos="0">
                <a:srgbClr val="996633">
                  <a:gamma/>
                  <a:shade val="46275"/>
                  <a:invGamma/>
                </a:srgbClr>
              </a:gs>
              <a:gs pos="50000">
                <a:srgbClr val="996633"/>
              </a:gs>
              <a:gs pos="100000">
                <a:srgbClr val="996633">
                  <a:gamma/>
                  <a:shade val="46275"/>
                  <a:invGamma/>
                </a:srgbClr>
              </a:gs>
            </a:gsLst>
            <a:lin ang="18900000" scaled="1"/>
          </a:gradFill>
          <a:ln w="9525">
            <a:solidFill>
              <a:schemeClr val="tx1"/>
            </a:solidFill>
            <a:miter lim="800000"/>
            <a:headEnd/>
            <a:tailEnd/>
          </a:ln>
          <a:effectLst>
            <a:outerShdw dist="89803" dir="2700000" algn="ctr" rotWithShape="0">
              <a:schemeClr val="bg2">
                <a:alpha val="50000"/>
              </a:schemeClr>
            </a:outerShdw>
          </a:effectLst>
        </p:spPr>
        <p:txBody>
          <a:bodyPr wrap="none" anchor="ctr" anchorCtr="1"/>
          <a:lstStyle/>
          <a:p>
            <a:pPr algn="ctr">
              <a:defRPr/>
            </a:pPr>
            <a:r>
              <a:rPr lang="en-US" altLang="en-US" sz="2000" b="1">
                <a:solidFill>
                  <a:prstClr val="white"/>
                </a:solidFill>
                <a:effectLst>
                  <a:outerShdw blurRad="38100" dist="38100" dir="2700000" algn="tl">
                    <a:srgbClr val="000000"/>
                  </a:outerShdw>
                </a:effectLst>
                <a:latin typeface="Tahoma" panose="020B0604030504040204" pitchFamily="34" charset="0"/>
              </a:rPr>
              <a:t>Job Analysis</a:t>
            </a:r>
          </a:p>
          <a:p>
            <a:pPr algn="ctr">
              <a:defRPr/>
            </a:pPr>
            <a:r>
              <a:rPr lang="en-US" altLang="en-US" sz="2000" b="1">
                <a:solidFill>
                  <a:prstClr val="white"/>
                </a:solidFill>
                <a:effectLst>
                  <a:outerShdw blurRad="38100" dist="38100" dir="2700000" algn="tl">
                    <a:srgbClr val="000000"/>
                  </a:outerShdw>
                </a:effectLst>
                <a:latin typeface="Tahoma" panose="020B0604030504040204" pitchFamily="34" charset="0"/>
              </a:rPr>
              <a:t>Methods</a:t>
            </a:r>
          </a:p>
        </p:txBody>
      </p:sp>
      <p:grpSp>
        <p:nvGrpSpPr>
          <p:cNvPr id="43021" name="Group 6">
            <a:extLst>
              <a:ext uri="{FF2B5EF4-FFF2-40B4-BE49-F238E27FC236}">
                <a16:creationId xmlns:a16="http://schemas.microsoft.com/office/drawing/2014/main" id="{7793D1C1-4CD1-4763-88A8-5AC869C2B913}"/>
              </a:ext>
            </a:extLst>
          </p:cNvPr>
          <p:cNvGrpSpPr>
            <a:grpSpLocks/>
          </p:cNvGrpSpPr>
          <p:nvPr/>
        </p:nvGrpSpPr>
        <p:grpSpPr bwMode="auto">
          <a:xfrm>
            <a:off x="2666999" y="3048000"/>
            <a:ext cx="6995520" cy="381000"/>
            <a:chOff x="720" y="2160"/>
            <a:chExt cx="4320" cy="240"/>
          </a:xfrm>
        </p:grpSpPr>
        <p:sp>
          <p:nvSpPr>
            <p:cNvPr id="378887" name="Freeform 7">
              <a:extLst>
                <a:ext uri="{FF2B5EF4-FFF2-40B4-BE49-F238E27FC236}">
                  <a16:creationId xmlns:a16="http://schemas.microsoft.com/office/drawing/2014/main" id="{FC4359C5-C3B4-40C9-BC1F-59E8700C59E1}"/>
                </a:ext>
              </a:extLst>
            </p:cNvPr>
            <p:cNvSpPr>
              <a:spLocks/>
            </p:cNvSpPr>
            <p:nvPr/>
          </p:nvSpPr>
          <p:spPr bwMode="blackWhite">
            <a:xfrm>
              <a:off x="720" y="2160"/>
              <a:ext cx="4320" cy="240"/>
            </a:xfrm>
            <a:custGeom>
              <a:avLst/>
              <a:gdLst>
                <a:gd name="T0" fmla="*/ 4140 w 4141"/>
                <a:gd name="T1" fmla="*/ 150 h 151"/>
                <a:gd name="T2" fmla="*/ 4140 w 4141"/>
                <a:gd name="T3" fmla="*/ 0 h 151"/>
                <a:gd name="T4" fmla="*/ 0 w 4141"/>
                <a:gd name="T5" fmla="*/ 0 h 151"/>
                <a:gd name="T6" fmla="*/ 0 w 4141"/>
                <a:gd name="T7" fmla="*/ 150 h 151"/>
              </a:gdLst>
              <a:ahLst/>
              <a:cxnLst>
                <a:cxn ang="0">
                  <a:pos x="T0" y="T1"/>
                </a:cxn>
                <a:cxn ang="0">
                  <a:pos x="T2" y="T3"/>
                </a:cxn>
                <a:cxn ang="0">
                  <a:pos x="T4" y="T5"/>
                </a:cxn>
                <a:cxn ang="0">
                  <a:pos x="T6" y="T7"/>
                </a:cxn>
              </a:cxnLst>
              <a:rect l="0" t="0" r="r" b="b"/>
              <a:pathLst>
                <a:path w="4141" h="151">
                  <a:moveTo>
                    <a:pt x="4140" y="150"/>
                  </a:moveTo>
                  <a:lnTo>
                    <a:pt x="4140" y="0"/>
                  </a:lnTo>
                  <a:lnTo>
                    <a:pt x="0" y="0"/>
                  </a:lnTo>
                  <a:lnTo>
                    <a:pt x="0" y="150"/>
                  </a:lnTo>
                </a:path>
              </a:pathLst>
            </a:custGeom>
            <a:noFill/>
            <a:ln w="63500" cap="flat" cmpd="sng">
              <a:solidFill>
                <a:srgbClr val="990000"/>
              </a:solidFill>
              <a:prstDash val="solid"/>
              <a:round/>
              <a:headEnd type="triangle" w="med" len="med"/>
              <a:tailEnd type="triangle" w="med" len="med"/>
            </a:ln>
            <a:effectLst/>
          </p:spPr>
          <p:txBody>
            <a:bodyPr/>
            <a:lstStyle/>
            <a:p>
              <a:pPr>
                <a:lnSpc>
                  <a:spcPct val="70000"/>
                </a:lnSpc>
                <a:defRPr/>
              </a:pPr>
              <a:endParaRPr lang="en-US">
                <a:solidFill>
                  <a:prstClr val="black"/>
                </a:solidFill>
                <a:effectLst>
                  <a:outerShdw blurRad="38100" dist="38100" dir="2700000" algn="tl">
                    <a:srgbClr val="000000">
                      <a:alpha val="43137"/>
                    </a:srgbClr>
                  </a:outerShdw>
                </a:effectLst>
                <a:latin typeface="Calibri"/>
              </a:endParaRPr>
            </a:p>
          </p:txBody>
        </p:sp>
        <p:sp>
          <p:nvSpPr>
            <p:cNvPr id="378888" name="Line 8">
              <a:extLst>
                <a:ext uri="{FF2B5EF4-FFF2-40B4-BE49-F238E27FC236}">
                  <a16:creationId xmlns:a16="http://schemas.microsoft.com/office/drawing/2014/main" id="{3BC6BF25-7C8D-4991-8601-511C52F77E1F}"/>
                </a:ext>
              </a:extLst>
            </p:cNvPr>
            <p:cNvSpPr>
              <a:spLocks noChangeShapeType="1"/>
            </p:cNvSpPr>
            <p:nvPr/>
          </p:nvSpPr>
          <p:spPr bwMode="blackWhite">
            <a:xfrm>
              <a:off x="1776" y="2160"/>
              <a:ext cx="0" cy="240"/>
            </a:xfrm>
            <a:prstGeom prst="line">
              <a:avLst/>
            </a:prstGeom>
            <a:noFill/>
            <a:ln w="63500">
              <a:solidFill>
                <a:srgbClr val="990000"/>
              </a:solidFill>
              <a:round/>
              <a:headEnd/>
              <a:tailEnd type="triangle" w="med" len="med"/>
            </a:ln>
            <a:effectLst/>
          </p:spPr>
          <p:txBody>
            <a:bodyPr wrap="none" anchor="ctr"/>
            <a:lstStyle/>
            <a:p>
              <a:pPr>
                <a:lnSpc>
                  <a:spcPct val="70000"/>
                </a:lnSpc>
                <a:defRPr/>
              </a:pPr>
              <a:endParaRPr lang="en-US">
                <a:solidFill>
                  <a:prstClr val="black"/>
                </a:solidFill>
                <a:effectLst>
                  <a:outerShdw blurRad="38100" dist="38100" dir="2700000" algn="tl">
                    <a:srgbClr val="000000">
                      <a:alpha val="43137"/>
                    </a:srgbClr>
                  </a:outerShdw>
                </a:effectLst>
                <a:latin typeface="Calibri"/>
              </a:endParaRPr>
            </a:p>
          </p:txBody>
        </p:sp>
        <p:sp>
          <p:nvSpPr>
            <p:cNvPr id="378889" name="Line 9">
              <a:extLst>
                <a:ext uri="{FF2B5EF4-FFF2-40B4-BE49-F238E27FC236}">
                  <a16:creationId xmlns:a16="http://schemas.microsoft.com/office/drawing/2014/main" id="{6DABB8B6-8020-41C0-A40D-A1BF4795B3AC}"/>
                </a:ext>
              </a:extLst>
            </p:cNvPr>
            <p:cNvSpPr>
              <a:spLocks noChangeShapeType="1"/>
            </p:cNvSpPr>
            <p:nvPr/>
          </p:nvSpPr>
          <p:spPr bwMode="blackWhite">
            <a:xfrm>
              <a:off x="3936" y="2160"/>
              <a:ext cx="0" cy="240"/>
            </a:xfrm>
            <a:prstGeom prst="line">
              <a:avLst/>
            </a:prstGeom>
            <a:noFill/>
            <a:ln w="63500">
              <a:solidFill>
                <a:srgbClr val="990000"/>
              </a:solidFill>
              <a:round/>
              <a:headEnd/>
              <a:tailEnd type="triangle" w="med" len="med"/>
            </a:ln>
            <a:effectLst/>
          </p:spPr>
          <p:txBody>
            <a:bodyPr wrap="none" anchor="ctr"/>
            <a:lstStyle/>
            <a:p>
              <a:pPr>
                <a:lnSpc>
                  <a:spcPct val="70000"/>
                </a:lnSpc>
                <a:defRPr/>
              </a:pPr>
              <a:endParaRPr lang="en-US">
                <a:solidFill>
                  <a:prstClr val="black"/>
                </a:solidFill>
                <a:effectLst>
                  <a:outerShdw blurRad="38100" dist="38100" dir="2700000" algn="tl">
                    <a:srgbClr val="000000">
                      <a:alpha val="43137"/>
                    </a:srgbClr>
                  </a:outerShdw>
                </a:effectLst>
                <a:latin typeface="Calibri"/>
              </a:endParaRPr>
            </a:p>
          </p:txBody>
        </p:sp>
      </p:grpSp>
      <p:sp>
        <p:nvSpPr>
          <p:cNvPr id="378890" name="Line 10">
            <a:extLst>
              <a:ext uri="{FF2B5EF4-FFF2-40B4-BE49-F238E27FC236}">
                <a16:creationId xmlns:a16="http://schemas.microsoft.com/office/drawing/2014/main" id="{1BF8A378-5617-4DAF-9D2B-C55000BA3AC1}"/>
              </a:ext>
            </a:extLst>
          </p:cNvPr>
          <p:cNvSpPr>
            <a:spLocks noChangeShapeType="1"/>
          </p:cNvSpPr>
          <p:nvPr/>
        </p:nvSpPr>
        <p:spPr bwMode="blackWhite">
          <a:xfrm>
            <a:off x="6096000" y="2527300"/>
            <a:ext cx="0" cy="520700"/>
          </a:xfrm>
          <a:prstGeom prst="line">
            <a:avLst/>
          </a:prstGeom>
          <a:noFill/>
          <a:ln w="63500">
            <a:solidFill>
              <a:srgbClr val="990000"/>
            </a:solidFill>
            <a:round/>
            <a:headEnd/>
            <a:tailEnd/>
          </a:ln>
          <a:effectLst/>
        </p:spPr>
        <p:txBody>
          <a:bodyPr wrap="none" anchor="ctr"/>
          <a:lstStyle/>
          <a:p>
            <a:pPr>
              <a:lnSpc>
                <a:spcPct val="70000"/>
              </a:lnSpc>
              <a:defRPr/>
            </a:pPr>
            <a:endParaRPr lang="en-US">
              <a:solidFill>
                <a:prstClr val="black"/>
              </a:solidFill>
              <a:effectLst>
                <a:outerShdw blurRad="38100" dist="38100" dir="2700000" algn="tl">
                  <a:srgbClr val="000000">
                    <a:alpha val="43137"/>
                  </a:srgbClr>
                </a:outerShdw>
              </a:effectLst>
              <a:latin typeface="Calibri"/>
            </a:endParaRPr>
          </a:p>
        </p:txBody>
      </p:sp>
      <p:grpSp>
        <p:nvGrpSpPr>
          <p:cNvPr id="378891" name="Group 11">
            <a:extLst>
              <a:ext uri="{FF2B5EF4-FFF2-40B4-BE49-F238E27FC236}">
                <a16:creationId xmlns:a16="http://schemas.microsoft.com/office/drawing/2014/main" id="{17057811-DC6D-4A77-A84C-0424EBD63998}"/>
              </a:ext>
            </a:extLst>
          </p:cNvPr>
          <p:cNvGrpSpPr>
            <a:grpSpLocks/>
          </p:cNvGrpSpPr>
          <p:nvPr/>
        </p:nvGrpSpPr>
        <p:grpSpPr bwMode="auto">
          <a:xfrm>
            <a:off x="1552278" y="3429000"/>
            <a:ext cx="9219041" cy="1548423"/>
            <a:chOff x="264" y="2400"/>
            <a:chExt cx="4246" cy="634"/>
          </a:xfrm>
        </p:grpSpPr>
        <p:sp>
          <p:nvSpPr>
            <p:cNvPr id="378893" name="Rectangle 13">
              <a:extLst>
                <a:ext uri="{FF2B5EF4-FFF2-40B4-BE49-F238E27FC236}">
                  <a16:creationId xmlns:a16="http://schemas.microsoft.com/office/drawing/2014/main" id="{9A318E5F-89A3-4EF6-8C24-0CBFFA90424B}"/>
                </a:ext>
              </a:extLst>
            </p:cNvPr>
            <p:cNvSpPr>
              <a:spLocks noChangeArrowheads="1"/>
            </p:cNvSpPr>
            <p:nvPr/>
          </p:nvSpPr>
          <p:spPr bwMode="blackWhite">
            <a:xfrm>
              <a:off x="264" y="2400"/>
              <a:ext cx="862" cy="624"/>
            </a:xfrm>
            <a:prstGeom prst="rect">
              <a:avLst/>
            </a:prstGeom>
            <a:gradFill rotWithShape="0">
              <a:gsLst>
                <a:gs pos="0">
                  <a:srgbClr val="339966">
                    <a:gamma/>
                    <a:shade val="46275"/>
                    <a:invGamma/>
                  </a:srgbClr>
                </a:gs>
                <a:gs pos="50000">
                  <a:srgbClr val="339966"/>
                </a:gs>
                <a:gs pos="100000">
                  <a:srgbClr val="339966">
                    <a:gamma/>
                    <a:shade val="46275"/>
                    <a:invGamma/>
                  </a:srgbClr>
                </a:gs>
              </a:gsLst>
              <a:lin ang="18900000" scaled="1"/>
            </a:gradFill>
            <a:ln w="9525">
              <a:solidFill>
                <a:schemeClr val="tx1"/>
              </a:solidFill>
              <a:miter lim="800000"/>
              <a:headEnd/>
              <a:tailEnd/>
            </a:ln>
            <a:effectLst>
              <a:outerShdw dist="89803" dir="2700000" algn="ctr" rotWithShape="0">
                <a:schemeClr val="bg2">
                  <a:alpha val="50000"/>
                </a:schemeClr>
              </a:outerShdw>
            </a:effectLst>
          </p:spPr>
          <p:txBody>
            <a:bodyPr wrap="none" anchor="ctr" anchorCtr="1"/>
            <a:lstStyle/>
            <a:p>
              <a:pPr algn="ctr">
                <a:defRPr/>
              </a:pPr>
              <a:r>
                <a:rPr lang="en-US" altLang="en-US" sz="1400" b="1">
                  <a:solidFill>
                    <a:prstClr val="white"/>
                  </a:solidFill>
                  <a:effectLst>
                    <a:outerShdw blurRad="38100" dist="38100" dir="2700000" algn="tl">
                      <a:srgbClr val="000000"/>
                    </a:outerShdw>
                  </a:effectLst>
                  <a:latin typeface="Tahoma" panose="020B0604030504040204" pitchFamily="34" charset="0"/>
                </a:rPr>
                <a:t>Observation</a:t>
              </a:r>
            </a:p>
            <a:p>
              <a:pPr algn="ctr">
                <a:defRPr/>
              </a:pPr>
              <a:endParaRPr lang="en-US" altLang="en-US" sz="1400" b="1">
                <a:solidFill>
                  <a:prstClr val="white"/>
                </a:solidFill>
                <a:effectLst>
                  <a:outerShdw blurRad="38100" dist="38100" dir="2700000" algn="tl">
                    <a:srgbClr val="000000"/>
                  </a:outerShdw>
                </a:effectLst>
                <a:latin typeface="Tahoma" panose="020B0604030504040204" pitchFamily="34" charset="0"/>
              </a:endParaRPr>
            </a:p>
            <a:p>
              <a:pPr algn="ctr">
                <a:defRPr/>
              </a:pPr>
              <a:r>
                <a:rPr lang="en-US" altLang="en-US" sz="1200" b="1">
                  <a:solidFill>
                    <a:prstClr val="white"/>
                  </a:solidFill>
                  <a:effectLst>
                    <a:outerShdw blurRad="38100" dist="38100" dir="2700000" algn="tl">
                      <a:srgbClr val="000000"/>
                    </a:outerShdw>
                  </a:effectLst>
                  <a:latin typeface="Tahoma" panose="020B0604030504040204" pitchFamily="34" charset="0"/>
                </a:rPr>
                <a:t>Work Sampling</a:t>
              </a:r>
            </a:p>
            <a:p>
              <a:pPr algn="ctr">
                <a:defRPr/>
              </a:pPr>
              <a:r>
                <a:rPr lang="en-US" altLang="en-US" sz="1200" b="1">
                  <a:solidFill>
                    <a:prstClr val="white"/>
                  </a:solidFill>
                  <a:effectLst>
                    <a:outerShdw blurRad="38100" dist="38100" dir="2700000" algn="tl">
                      <a:srgbClr val="000000"/>
                    </a:outerShdw>
                  </a:effectLst>
                  <a:latin typeface="Tahoma" panose="020B0604030504040204" pitchFamily="34" charset="0"/>
                </a:rPr>
                <a:t>Diary/Log</a:t>
              </a:r>
            </a:p>
          </p:txBody>
        </p:sp>
        <p:sp>
          <p:nvSpPr>
            <p:cNvPr id="378894" name="Rectangle 14">
              <a:extLst>
                <a:ext uri="{FF2B5EF4-FFF2-40B4-BE49-F238E27FC236}">
                  <a16:creationId xmlns:a16="http://schemas.microsoft.com/office/drawing/2014/main" id="{C4DEECA1-4466-449F-BC8F-011BE676FF28}"/>
                </a:ext>
              </a:extLst>
            </p:cNvPr>
            <p:cNvSpPr>
              <a:spLocks noChangeArrowheads="1"/>
            </p:cNvSpPr>
            <p:nvPr/>
          </p:nvSpPr>
          <p:spPr bwMode="blackWhite">
            <a:xfrm>
              <a:off x="1352" y="2400"/>
              <a:ext cx="866" cy="624"/>
            </a:xfrm>
            <a:prstGeom prst="rect">
              <a:avLst/>
            </a:prstGeom>
            <a:gradFill rotWithShape="0">
              <a:gsLst>
                <a:gs pos="0">
                  <a:srgbClr val="339966">
                    <a:gamma/>
                    <a:shade val="46275"/>
                    <a:invGamma/>
                  </a:srgbClr>
                </a:gs>
                <a:gs pos="50000">
                  <a:srgbClr val="339966"/>
                </a:gs>
                <a:gs pos="100000">
                  <a:srgbClr val="339966">
                    <a:gamma/>
                    <a:shade val="46275"/>
                    <a:invGamma/>
                  </a:srgbClr>
                </a:gs>
              </a:gsLst>
              <a:lin ang="18900000" scaled="1"/>
            </a:gradFill>
            <a:ln w="9525">
              <a:solidFill>
                <a:schemeClr val="tx1"/>
              </a:solidFill>
              <a:miter lim="800000"/>
              <a:headEnd/>
              <a:tailEnd/>
            </a:ln>
            <a:effectLst>
              <a:outerShdw dist="89803" dir="2700000" algn="ctr" rotWithShape="0">
                <a:schemeClr val="bg2">
                  <a:alpha val="50000"/>
                </a:schemeClr>
              </a:outerShdw>
            </a:effectLst>
          </p:spPr>
          <p:txBody>
            <a:bodyPr wrap="none" anchor="ctr" anchorCtr="1"/>
            <a:lstStyle/>
            <a:p>
              <a:pPr algn="ctr">
                <a:defRPr/>
              </a:pPr>
              <a:r>
                <a:rPr lang="en-US" altLang="en-US" sz="1400" b="1">
                  <a:solidFill>
                    <a:prstClr val="white"/>
                  </a:solidFill>
                  <a:effectLst>
                    <a:outerShdw blurRad="38100" dist="38100" dir="2700000" algn="tl">
                      <a:srgbClr val="000000"/>
                    </a:outerShdw>
                  </a:effectLst>
                  <a:latin typeface="Tahoma" panose="020B0604030504040204" pitchFamily="34" charset="0"/>
                </a:rPr>
                <a:t>Interviewing</a:t>
              </a:r>
            </a:p>
          </p:txBody>
        </p:sp>
        <p:sp>
          <p:nvSpPr>
            <p:cNvPr id="378895" name="Rectangle 15">
              <a:extLst>
                <a:ext uri="{FF2B5EF4-FFF2-40B4-BE49-F238E27FC236}">
                  <a16:creationId xmlns:a16="http://schemas.microsoft.com/office/drawing/2014/main" id="{E7773A41-83BA-4148-8A9B-BFD2540BD424}"/>
                </a:ext>
              </a:extLst>
            </p:cNvPr>
            <p:cNvSpPr>
              <a:spLocks noChangeArrowheads="1"/>
            </p:cNvSpPr>
            <p:nvPr/>
          </p:nvSpPr>
          <p:spPr bwMode="blackWhite">
            <a:xfrm>
              <a:off x="2470" y="2400"/>
              <a:ext cx="866" cy="624"/>
            </a:xfrm>
            <a:prstGeom prst="rect">
              <a:avLst/>
            </a:prstGeom>
            <a:gradFill rotWithShape="0">
              <a:gsLst>
                <a:gs pos="0">
                  <a:srgbClr val="339966">
                    <a:gamma/>
                    <a:shade val="46275"/>
                    <a:invGamma/>
                  </a:srgbClr>
                </a:gs>
                <a:gs pos="50000">
                  <a:srgbClr val="339966"/>
                </a:gs>
                <a:gs pos="100000">
                  <a:srgbClr val="339966">
                    <a:gamma/>
                    <a:shade val="46275"/>
                    <a:invGamma/>
                  </a:srgbClr>
                </a:gs>
              </a:gsLst>
              <a:lin ang="18900000" scaled="1"/>
            </a:gradFill>
            <a:ln w="9525">
              <a:solidFill>
                <a:schemeClr val="tx1"/>
              </a:solidFill>
              <a:miter lim="800000"/>
              <a:headEnd/>
              <a:tailEnd/>
            </a:ln>
            <a:effectLst>
              <a:outerShdw dist="89803" dir="2700000" algn="ctr" rotWithShape="0">
                <a:schemeClr val="bg2">
                  <a:alpha val="50000"/>
                </a:schemeClr>
              </a:outerShdw>
            </a:effectLst>
          </p:spPr>
          <p:txBody>
            <a:bodyPr wrap="none" anchor="ctr" anchorCtr="1"/>
            <a:lstStyle/>
            <a:p>
              <a:pPr algn="ctr">
                <a:defRPr/>
              </a:pPr>
              <a:r>
                <a:rPr lang="en-US" altLang="en-US" sz="1400" b="1" dirty="0">
                  <a:solidFill>
                    <a:prstClr val="white"/>
                  </a:solidFill>
                  <a:effectLst>
                    <a:outerShdw blurRad="38100" dist="38100" dir="2700000" algn="tl">
                      <a:srgbClr val="000000"/>
                    </a:outerShdw>
                  </a:effectLst>
                  <a:latin typeface="Tahoma" panose="020B0604030504040204" pitchFamily="34" charset="0"/>
                </a:rPr>
                <a:t>Questionnaires</a:t>
              </a:r>
            </a:p>
            <a:p>
              <a:pPr algn="ctr">
                <a:defRPr/>
              </a:pPr>
              <a:endParaRPr lang="en-US" altLang="en-US" sz="1400" b="1" dirty="0">
                <a:solidFill>
                  <a:prstClr val="white"/>
                </a:solidFill>
                <a:effectLst>
                  <a:outerShdw blurRad="38100" dist="38100" dir="2700000" algn="tl">
                    <a:srgbClr val="000000"/>
                  </a:outerShdw>
                </a:effectLst>
                <a:latin typeface="Tahoma" panose="020B0604030504040204" pitchFamily="34" charset="0"/>
              </a:endParaRPr>
            </a:p>
            <a:p>
              <a:pPr algn="ctr">
                <a:defRPr/>
              </a:pPr>
              <a:r>
                <a:rPr lang="en-US" altLang="en-US" sz="1400" b="1" dirty="0">
                  <a:solidFill>
                    <a:prstClr val="white"/>
                  </a:solidFill>
                  <a:effectLst>
                    <a:outerShdw blurRad="38100" dist="38100" dir="2700000" algn="tl">
                      <a:srgbClr val="000000"/>
                    </a:outerShdw>
                  </a:effectLst>
                  <a:latin typeface="Tahoma" panose="020B0604030504040204" pitchFamily="34" charset="0"/>
                </a:rPr>
                <a:t>PAQ</a:t>
              </a:r>
            </a:p>
            <a:p>
              <a:pPr algn="ctr">
                <a:defRPr/>
              </a:pPr>
              <a:r>
                <a:rPr lang="en-US" altLang="en-US" sz="1400" b="1" dirty="0">
                  <a:solidFill>
                    <a:prstClr val="white"/>
                  </a:solidFill>
                  <a:effectLst>
                    <a:outerShdw blurRad="38100" dist="38100" dir="2700000" algn="tl">
                      <a:srgbClr val="000000"/>
                    </a:outerShdw>
                  </a:effectLst>
                  <a:latin typeface="Tahoma" panose="020B0604030504040204" pitchFamily="34" charset="0"/>
                </a:rPr>
                <a:t>MPDQ</a:t>
              </a:r>
            </a:p>
          </p:txBody>
        </p:sp>
        <p:sp>
          <p:nvSpPr>
            <p:cNvPr id="378896" name="Rectangle 16">
              <a:extLst>
                <a:ext uri="{FF2B5EF4-FFF2-40B4-BE49-F238E27FC236}">
                  <a16:creationId xmlns:a16="http://schemas.microsoft.com/office/drawing/2014/main" id="{E6E4139E-8B87-4AE2-A6FE-7F9FBC0B6CC0}"/>
                </a:ext>
              </a:extLst>
            </p:cNvPr>
            <p:cNvSpPr>
              <a:spLocks noChangeArrowheads="1"/>
            </p:cNvSpPr>
            <p:nvPr/>
          </p:nvSpPr>
          <p:spPr bwMode="blackWhite">
            <a:xfrm>
              <a:off x="3644" y="2410"/>
              <a:ext cx="866" cy="624"/>
            </a:xfrm>
            <a:prstGeom prst="rect">
              <a:avLst/>
            </a:prstGeom>
            <a:gradFill rotWithShape="0">
              <a:gsLst>
                <a:gs pos="0">
                  <a:srgbClr val="339966">
                    <a:gamma/>
                    <a:shade val="46275"/>
                    <a:invGamma/>
                  </a:srgbClr>
                </a:gs>
                <a:gs pos="50000">
                  <a:srgbClr val="339966"/>
                </a:gs>
                <a:gs pos="100000">
                  <a:srgbClr val="339966">
                    <a:gamma/>
                    <a:shade val="46275"/>
                    <a:invGamma/>
                  </a:srgbClr>
                </a:gs>
              </a:gsLst>
              <a:lin ang="18900000" scaled="1"/>
            </a:gradFill>
            <a:ln w="9525">
              <a:solidFill>
                <a:schemeClr val="tx1"/>
              </a:solidFill>
              <a:miter lim="800000"/>
              <a:headEnd/>
              <a:tailEnd/>
            </a:ln>
            <a:effectLst>
              <a:outerShdw dist="89803" dir="2700000" algn="ctr" rotWithShape="0">
                <a:schemeClr val="bg2">
                  <a:alpha val="50000"/>
                </a:schemeClr>
              </a:outerShdw>
            </a:effectLst>
          </p:spPr>
          <p:txBody>
            <a:bodyPr wrap="none" anchor="ctr" anchorCtr="1"/>
            <a:lstStyle/>
            <a:p>
              <a:pPr algn="ctr">
                <a:defRPr/>
              </a:pPr>
              <a:r>
                <a:rPr lang="en-US" altLang="en-US" sz="1400" b="1" dirty="0">
                  <a:solidFill>
                    <a:prstClr val="white"/>
                  </a:solidFill>
                  <a:effectLst>
                    <a:outerShdw blurRad="38100" dist="38100" dir="2700000" algn="tl">
                      <a:srgbClr val="000000"/>
                    </a:outerShdw>
                  </a:effectLst>
                  <a:latin typeface="Tahoma" panose="020B0604030504040204" pitchFamily="34" charset="0"/>
                </a:rPr>
                <a:t>Computerized</a:t>
              </a:r>
              <a:br>
                <a:rPr lang="en-US" altLang="en-US" sz="1400" b="1" dirty="0">
                  <a:solidFill>
                    <a:prstClr val="white"/>
                  </a:solidFill>
                  <a:effectLst>
                    <a:outerShdw blurRad="38100" dist="38100" dir="2700000" algn="tl">
                      <a:srgbClr val="000000"/>
                    </a:outerShdw>
                  </a:effectLst>
                  <a:latin typeface="Tahoma" panose="020B0604030504040204" pitchFamily="34" charset="0"/>
                </a:rPr>
              </a:br>
              <a:r>
                <a:rPr lang="en-US" altLang="en-US" sz="1400" b="1" dirty="0">
                  <a:solidFill>
                    <a:prstClr val="white"/>
                  </a:solidFill>
                  <a:effectLst>
                    <a:outerShdw blurRad="38100" dist="38100" dir="2700000" algn="tl">
                      <a:srgbClr val="000000"/>
                    </a:outerShdw>
                  </a:effectLst>
                  <a:latin typeface="Tahoma" panose="020B0604030504040204" pitchFamily="34" charset="0"/>
                </a:rPr>
                <a:t>Job Analysis</a:t>
              </a:r>
            </a:p>
          </p:txBody>
        </p:sp>
      </p:grpSp>
      <p:sp>
        <p:nvSpPr>
          <p:cNvPr id="18" name="TextBox 17">
            <a:extLst>
              <a:ext uri="{FF2B5EF4-FFF2-40B4-BE49-F238E27FC236}">
                <a16:creationId xmlns:a16="http://schemas.microsoft.com/office/drawing/2014/main" id="{219A1752-D4F2-4E2C-9A87-13E7F4188927}"/>
              </a:ext>
            </a:extLst>
          </p:cNvPr>
          <p:cNvSpPr txBox="1"/>
          <p:nvPr/>
        </p:nvSpPr>
        <p:spPr>
          <a:xfrm>
            <a:off x="3598863" y="5168753"/>
            <a:ext cx="2752725" cy="1323439"/>
          </a:xfrm>
          <a:prstGeom prst="rect">
            <a:avLst/>
          </a:prstGeom>
          <a:noFill/>
        </p:spPr>
        <p:txBody>
          <a:bodyPr wrap="square" rtlCol="0">
            <a:spAutoFit/>
          </a:bodyPr>
          <a:lstStyle/>
          <a:p>
            <a:r>
              <a:rPr lang="en-US" sz="1600" b="1" dirty="0"/>
              <a:t>Gathering information requires a manager or an HR </a:t>
            </a:r>
          </a:p>
          <a:p>
            <a:r>
              <a:rPr lang="en-US" sz="1600" b="1" dirty="0"/>
              <a:t>specialist to visit each job site and talk with the employees performing each job.</a:t>
            </a:r>
            <a:endParaRPr lang="en-CA" sz="1600" b="1" dirty="0"/>
          </a:p>
        </p:txBody>
      </p:sp>
      <p:sp>
        <p:nvSpPr>
          <p:cNvPr id="19" name="TextBox 18">
            <a:extLst>
              <a:ext uri="{FF2B5EF4-FFF2-40B4-BE49-F238E27FC236}">
                <a16:creationId xmlns:a16="http://schemas.microsoft.com/office/drawing/2014/main" id="{129C38D6-1F0C-4CD9-B1A8-52020B0222A6}"/>
              </a:ext>
            </a:extLst>
          </p:cNvPr>
          <p:cNvSpPr txBox="1"/>
          <p:nvPr/>
        </p:nvSpPr>
        <p:spPr>
          <a:xfrm>
            <a:off x="6342011" y="5157095"/>
            <a:ext cx="2752725" cy="1077218"/>
          </a:xfrm>
          <a:prstGeom prst="rect">
            <a:avLst/>
          </a:prstGeom>
          <a:noFill/>
        </p:spPr>
        <p:txBody>
          <a:bodyPr wrap="square" rtlCol="0">
            <a:spAutoFit/>
          </a:bodyPr>
          <a:lstStyle/>
          <a:p>
            <a:pPr marL="285750" indent="-285750">
              <a:buFont typeface="Arial" panose="020B0604020202020204" pitchFamily="34" charset="0"/>
              <a:buChar char="•"/>
            </a:pPr>
            <a:r>
              <a:rPr lang="en-CA" sz="1600" b="1" dirty="0"/>
              <a:t>Position Analysis Questionnaire (PAQ)</a:t>
            </a:r>
          </a:p>
          <a:p>
            <a:pPr marL="285750" indent="-285750">
              <a:buFont typeface="Arial" panose="020B0604020202020204" pitchFamily="34" charset="0"/>
              <a:buChar char="•"/>
            </a:pPr>
            <a:r>
              <a:rPr lang="en-CA" sz="1600" b="1" dirty="0"/>
              <a:t>Managerial Job Analysis Questionnaire </a:t>
            </a:r>
          </a:p>
        </p:txBody>
      </p:sp>
      <p:sp>
        <p:nvSpPr>
          <p:cNvPr id="21" name="TextBox 20">
            <a:extLst>
              <a:ext uri="{FF2B5EF4-FFF2-40B4-BE49-F238E27FC236}">
                <a16:creationId xmlns:a16="http://schemas.microsoft.com/office/drawing/2014/main" id="{8FB9011A-6D03-426D-829F-BAA64E7481A2}"/>
              </a:ext>
            </a:extLst>
          </p:cNvPr>
          <p:cNvSpPr txBox="1"/>
          <p:nvPr/>
        </p:nvSpPr>
        <p:spPr>
          <a:xfrm>
            <a:off x="8891034" y="5157095"/>
            <a:ext cx="2946850" cy="1107996"/>
          </a:xfrm>
          <a:prstGeom prst="rect">
            <a:avLst/>
          </a:prstGeom>
          <a:noFill/>
        </p:spPr>
        <p:txBody>
          <a:bodyPr wrap="square" rtlCol="0">
            <a:spAutoFit/>
          </a:bodyPr>
          <a:lstStyle/>
          <a:p>
            <a:r>
              <a:rPr lang="en-US" sz="1600" b="1" dirty="0"/>
              <a:t>An important feature of computerized job analysis is the specificity of data that can be gathered. </a:t>
            </a:r>
            <a:endParaRPr lang="en-CA" sz="1600" b="1" dirty="0"/>
          </a:p>
        </p:txBody>
      </p:sp>
    </p:spTree>
    <p:custDataLst>
      <p:tags r:id="rId1"/>
    </p:custDataLst>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78883"/>
                                        </p:tgtEl>
                                        <p:attrNameLst>
                                          <p:attrName>style.visibility</p:attrName>
                                        </p:attrNameLst>
                                      </p:cBhvr>
                                      <p:to>
                                        <p:strVal val="visible"/>
                                      </p:to>
                                    </p:set>
                                    <p:animEffect transition="in" filter="box(out)">
                                      <p:cBhvr>
                                        <p:cTn id="7" dur="500"/>
                                        <p:tgtEl>
                                          <p:spTgt spid="378883"/>
                                        </p:tgtEl>
                                      </p:cBhvr>
                                    </p:animEffect>
                                  </p:childTnLst>
                                </p:cTn>
                              </p:par>
                            </p:childTnLst>
                          </p:cTn>
                        </p:par>
                        <p:par>
                          <p:cTn id="8" fill="hold" nodeType="afterGroup">
                            <p:stCondLst>
                              <p:cond delay="500"/>
                            </p:stCondLst>
                            <p:childTnLst>
                              <p:par>
                                <p:cTn id="9" presetID="12" presetClass="entr" presetSubtype="1" fill="hold" nodeType="afterEffect">
                                  <p:stCondLst>
                                    <p:cond delay="0"/>
                                  </p:stCondLst>
                                  <p:childTnLst>
                                    <p:set>
                                      <p:cBhvr>
                                        <p:cTn id="10" dur="1" fill="hold">
                                          <p:stCondLst>
                                            <p:cond delay="0"/>
                                          </p:stCondLst>
                                        </p:cTn>
                                        <p:tgtEl>
                                          <p:spTgt spid="378890"/>
                                        </p:tgtEl>
                                        <p:attrNameLst>
                                          <p:attrName>style.visibility</p:attrName>
                                        </p:attrNameLst>
                                      </p:cBhvr>
                                      <p:to>
                                        <p:strVal val="visible"/>
                                      </p:to>
                                    </p:set>
                                    <p:anim calcmode="lin" valueType="num">
                                      <p:cBhvr additive="base">
                                        <p:cTn id="11" dur="500"/>
                                        <p:tgtEl>
                                          <p:spTgt spid="378890"/>
                                        </p:tgtEl>
                                        <p:attrNameLst>
                                          <p:attrName>ppt_y</p:attrName>
                                        </p:attrNameLst>
                                      </p:cBhvr>
                                      <p:tavLst>
                                        <p:tav tm="0">
                                          <p:val>
                                            <p:strVal val="#ppt_y-#ppt_h*1.125000"/>
                                          </p:val>
                                        </p:tav>
                                        <p:tav tm="100000">
                                          <p:val>
                                            <p:strVal val="#ppt_y"/>
                                          </p:val>
                                        </p:tav>
                                      </p:tavLst>
                                    </p:anim>
                                    <p:animEffect transition="in" filter="wipe(down)">
                                      <p:cBhvr>
                                        <p:cTn id="12" dur="500"/>
                                        <p:tgtEl>
                                          <p:spTgt spid="378890"/>
                                        </p:tgtEl>
                                      </p:cBhvr>
                                    </p:animEffect>
                                  </p:childTnLst>
                                </p:cTn>
                              </p:par>
                            </p:childTnLst>
                          </p:cTn>
                        </p:par>
                        <p:par>
                          <p:cTn id="13" fill="hold" nodeType="afterGroup">
                            <p:stCondLst>
                              <p:cond delay="1000"/>
                            </p:stCondLst>
                            <p:childTnLst>
                              <p:par>
                                <p:cTn id="14" presetID="12" presetClass="entr" presetSubtype="1" fill="hold" nodeType="afterEffect">
                                  <p:stCondLst>
                                    <p:cond delay="0"/>
                                  </p:stCondLst>
                                  <p:childTnLst>
                                    <p:set>
                                      <p:cBhvr>
                                        <p:cTn id="15" dur="1" fill="hold">
                                          <p:stCondLst>
                                            <p:cond delay="0"/>
                                          </p:stCondLst>
                                        </p:cTn>
                                        <p:tgtEl>
                                          <p:spTgt spid="378891"/>
                                        </p:tgtEl>
                                        <p:attrNameLst>
                                          <p:attrName>style.visibility</p:attrName>
                                        </p:attrNameLst>
                                      </p:cBhvr>
                                      <p:to>
                                        <p:strVal val="visible"/>
                                      </p:to>
                                    </p:set>
                                    <p:anim calcmode="lin" valueType="num">
                                      <p:cBhvr additive="base">
                                        <p:cTn id="16" dur="500"/>
                                        <p:tgtEl>
                                          <p:spTgt spid="378891"/>
                                        </p:tgtEl>
                                        <p:attrNameLst>
                                          <p:attrName>ppt_y</p:attrName>
                                        </p:attrNameLst>
                                      </p:cBhvr>
                                      <p:tavLst>
                                        <p:tav tm="0">
                                          <p:val>
                                            <p:strVal val="#ppt_y-#ppt_h*1.125000"/>
                                          </p:val>
                                        </p:tav>
                                        <p:tav tm="100000">
                                          <p:val>
                                            <p:strVal val="#ppt_y"/>
                                          </p:val>
                                        </p:tav>
                                      </p:tavLst>
                                    </p:anim>
                                    <p:animEffect transition="in" filter="wipe(down)">
                                      <p:cBhvr>
                                        <p:cTn id="17" dur="500"/>
                                        <p:tgtEl>
                                          <p:spTgt spid="378891"/>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1000"/>
                                        <p:tgtEl>
                                          <p:spTgt spid="18"/>
                                        </p:tgtEl>
                                      </p:cBhvr>
                                    </p:animEffect>
                                    <p:anim calcmode="lin" valueType="num">
                                      <p:cBhvr>
                                        <p:cTn id="23" dur="1000" fill="hold"/>
                                        <p:tgtEl>
                                          <p:spTgt spid="18"/>
                                        </p:tgtEl>
                                        <p:attrNameLst>
                                          <p:attrName>ppt_x</p:attrName>
                                        </p:attrNameLst>
                                      </p:cBhvr>
                                      <p:tavLst>
                                        <p:tav tm="0">
                                          <p:val>
                                            <p:strVal val="#ppt_x"/>
                                          </p:val>
                                        </p:tav>
                                        <p:tav tm="100000">
                                          <p:val>
                                            <p:strVal val="#ppt_x"/>
                                          </p:val>
                                        </p:tav>
                                      </p:tavLst>
                                    </p:anim>
                                    <p:anim calcmode="lin" valueType="num">
                                      <p:cBhvr>
                                        <p:cTn id="24"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barn(inVertical)">
                                      <p:cBhvr>
                                        <p:cTn id="29" dur="500"/>
                                        <p:tgtEl>
                                          <p:spTgt spid="19"/>
                                        </p:tgtEl>
                                      </p:cBhvr>
                                    </p:animEffect>
                                  </p:childTnLst>
                                </p:cTn>
                              </p:par>
                            </p:childTnLst>
                          </p:cTn>
                        </p:par>
                      </p:childTnLst>
                    </p:cTn>
                  </p:par>
                  <p:par>
                    <p:cTn id="30" fill="hold">
                      <p:stCondLst>
                        <p:cond delay="indefinite"/>
                      </p:stCondLst>
                      <p:childTnLst>
                        <p:par>
                          <p:cTn id="31" fill="hold">
                            <p:stCondLst>
                              <p:cond delay="0"/>
                            </p:stCondLst>
                            <p:childTnLst>
                              <p:par>
                                <p:cTn id="32" presetID="6" presetClass="entr" presetSubtype="16" fill="hold" grpId="0" nodeType="click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circle(in)">
                                      <p:cBhvr>
                                        <p:cTn id="34"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883" grpId="0" animBg="1" autoUpdateAnimBg="0"/>
      <p:bldP spid="18" grpId="0"/>
      <p:bldP spid="19" grpId="0"/>
      <p:bldP spid="2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AutoShape 2">
            <a:extLst>
              <a:ext uri="{FF2B5EF4-FFF2-40B4-BE49-F238E27FC236}">
                <a16:creationId xmlns:a16="http://schemas.microsoft.com/office/drawing/2014/main" id="{2917AC24-8734-4232-B829-CCBBFE8A5A2C}"/>
              </a:ext>
            </a:extLst>
          </p:cNvPr>
          <p:cNvSpPr>
            <a:spLocks noGrp="1" noChangeArrowheads="1"/>
          </p:cNvSpPr>
          <p:nvPr>
            <p:ph type="title"/>
          </p:nvPr>
        </p:nvSpPr>
        <p:spPr>
          <a:xfrm>
            <a:off x="3143250" y="1054100"/>
            <a:ext cx="6305550" cy="598488"/>
          </a:xfrm>
        </p:spPr>
        <p:txBody>
          <a:bodyPr/>
          <a:lstStyle/>
          <a:p>
            <a:r>
              <a:rPr lang="en-US" altLang="en-US" sz="2800" b="1">
                <a:latin typeface="Times New Roman" panose="02020603050405020304" pitchFamily="18" charset="0"/>
                <a:cs typeface="Times New Roman" panose="02020603050405020304" pitchFamily="18" charset="0"/>
              </a:rPr>
              <a:t>TYPICAL AREAS COVERED IN A </a:t>
            </a:r>
            <a:br>
              <a:rPr lang="en-US" altLang="en-US" sz="2800" b="1">
                <a:latin typeface="Times New Roman" panose="02020603050405020304" pitchFamily="18" charset="0"/>
                <a:cs typeface="Times New Roman" panose="02020603050405020304" pitchFamily="18" charset="0"/>
              </a:rPr>
            </a:br>
            <a:r>
              <a:rPr lang="en-US" altLang="en-US" sz="2800" b="1">
                <a:latin typeface="Times New Roman" panose="02020603050405020304" pitchFamily="18" charset="0"/>
                <a:cs typeface="Times New Roman" panose="02020603050405020304" pitchFamily="18" charset="0"/>
              </a:rPr>
              <a:t>JOB ANALYSIS QUESTIONNAIRE</a:t>
            </a:r>
          </a:p>
        </p:txBody>
      </p:sp>
      <p:sp>
        <p:nvSpPr>
          <p:cNvPr id="45059" name="Rectangle 3">
            <a:extLst>
              <a:ext uri="{FF2B5EF4-FFF2-40B4-BE49-F238E27FC236}">
                <a16:creationId xmlns:a16="http://schemas.microsoft.com/office/drawing/2014/main" id="{52CF637A-8F7A-47E5-A0B4-F6BF5CD04C23}"/>
              </a:ext>
            </a:extLst>
          </p:cNvPr>
          <p:cNvSpPr>
            <a:spLocks noChangeArrowheads="1"/>
          </p:cNvSpPr>
          <p:nvPr/>
        </p:nvSpPr>
        <p:spPr bwMode="auto">
          <a:xfrm>
            <a:off x="5128377" y="6036410"/>
            <a:ext cx="1318917"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fontAlgn="base">
              <a:spcBef>
                <a:spcPct val="50000"/>
              </a:spcBef>
              <a:spcAft>
                <a:spcPct val="0"/>
              </a:spcAft>
            </a:pPr>
            <a:r>
              <a:rPr lang="en-US" altLang="en-US" sz="1200" b="1" i="1" dirty="0">
                <a:solidFill>
                  <a:prstClr val="black"/>
                </a:solidFill>
                <a:latin typeface="Arial" panose="020B0604020202020204" pitchFamily="34" charset="0"/>
              </a:rPr>
              <a:t>Figure 6-9</a:t>
            </a:r>
          </a:p>
        </p:txBody>
      </p:sp>
      <p:pic>
        <p:nvPicPr>
          <p:cNvPr id="45060" name="Picture 6" descr="C:\My Documents\PowerPoint Files\Books\South-Western\HRM10e\HRM10e GIFS\06-08.gif">
            <a:extLst>
              <a:ext uri="{FF2B5EF4-FFF2-40B4-BE49-F238E27FC236}">
                <a16:creationId xmlns:a16="http://schemas.microsoft.com/office/drawing/2014/main" id="{6478EB4B-48DC-4401-8FF2-BED62D1892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5700" y="1891506"/>
            <a:ext cx="10140600" cy="3905986"/>
          </a:xfrm>
          <a:prstGeom prst="rect">
            <a:avLst/>
          </a:prstGeom>
          <a:noFill/>
          <a:ln w="38100">
            <a:solidFill>
              <a:srgbClr val="9900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cut thruBlk="1"/>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AutoShape 2">
            <a:extLst>
              <a:ext uri="{FF2B5EF4-FFF2-40B4-BE49-F238E27FC236}">
                <a16:creationId xmlns:a16="http://schemas.microsoft.com/office/drawing/2014/main" id="{7B97557D-4965-48BC-B3D8-6AF00E2BAB9C}"/>
              </a:ext>
            </a:extLst>
          </p:cNvPr>
          <p:cNvSpPr>
            <a:spLocks noGrp="1" noChangeArrowheads="1"/>
          </p:cNvSpPr>
          <p:nvPr>
            <p:ph type="title"/>
          </p:nvPr>
        </p:nvSpPr>
        <p:spPr>
          <a:xfrm>
            <a:off x="1649309" y="282000"/>
            <a:ext cx="7805201" cy="800100"/>
          </a:xfrm>
        </p:spPr>
        <p:txBody>
          <a:bodyPr/>
          <a:lstStyle/>
          <a:p>
            <a:pPr algn="ctr"/>
            <a:r>
              <a:rPr lang="en-US" altLang="en-US" sz="2800" b="1" dirty="0">
                <a:latin typeface="Times New Roman" panose="02020603050405020304" pitchFamily="18" charset="0"/>
                <a:cs typeface="Times New Roman" panose="02020603050405020304" pitchFamily="18" charset="0"/>
              </a:rPr>
              <a:t>BEHAVIORAL ASPECTS OF JOB ANALYSIS</a:t>
            </a:r>
          </a:p>
        </p:txBody>
      </p:sp>
      <p:grpSp>
        <p:nvGrpSpPr>
          <p:cNvPr id="380931" name="Group 3">
            <a:extLst>
              <a:ext uri="{FF2B5EF4-FFF2-40B4-BE49-F238E27FC236}">
                <a16:creationId xmlns:a16="http://schemas.microsoft.com/office/drawing/2014/main" id="{C0BB3A41-D283-4D15-9582-39BADD4434D0}"/>
              </a:ext>
            </a:extLst>
          </p:cNvPr>
          <p:cNvGrpSpPr>
            <a:grpSpLocks/>
          </p:cNvGrpSpPr>
          <p:nvPr/>
        </p:nvGrpSpPr>
        <p:grpSpPr bwMode="auto">
          <a:xfrm>
            <a:off x="4403057" y="1572664"/>
            <a:ext cx="874713" cy="4043363"/>
            <a:chOff x="2517" y="872"/>
            <a:chExt cx="551" cy="2547"/>
          </a:xfrm>
        </p:grpSpPr>
        <p:sp>
          <p:nvSpPr>
            <p:cNvPr id="380932" name="Freeform 4">
              <a:extLst>
                <a:ext uri="{FF2B5EF4-FFF2-40B4-BE49-F238E27FC236}">
                  <a16:creationId xmlns:a16="http://schemas.microsoft.com/office/drawing/2014/main" id="{00FFDFD0-5070-4EBF-93C7-689F87DDD43F}"/>
                </a:ext>
              </a:extLst>
            </p:cNvPr>
            <p:cNvSpPr>
              <a:spLocks/>
            </p:cNvSpPr>
            <p:nvPr/>
          </p:nvSpPr>
          <p:spPr bwMode="blackWhite">
            <a:xfrm rot="16200000">
              <a:off x="1462" y="1927"/>
              <a:ext cx="2547" cy="437"/>
            </a:xfrm>
            <a:custGeom>
              <a:avLst/>
              <a:gdLst>
                <a:gd name="T0" fmla="*/ 4140 w 4141"/>
                <a:gd name="T1" fmla="*/ 150 h 151"/>
                <a:gd name="T2" fmla="*/ 4140 w 4141"/>
                <a:gd name="T3" fmla="*/ 0 h 151"/>
                <a:gd name="T4" fmla="*/ 0 w 4141"/>
                <a:gd name="T5" fmla="*/ 0 h 151"/>
                <a:gd name="T6" fmla="*/ 0 w 4141"/>
                <a:gd name="T7" fmla="*/ 150 h 151"/>
              </a:gdLst>
              <a:ahLst/>
              <a:cxnLst>
                <a:cxn ang="0">
                  <a:pos x="T0" y="T1"/>
                </a:cxn>
                <a:cxn ang="0">
                  <a:pos x="T2" y="T3"/>
                </a:cxn>
                <a:cxn ang="0">
                  <a:pos x="T4" y="T5"/>
                </a:cxn>
                <a:cxn ang="0">
                  <a:pos x="T6" y="T7"/>
                </a:cxn>
              </a:cxnLst>
              <a:rect l="0" t="0" r="r" b="b"/>
              <a:pathLst>
                <a:path w="4141" h="151">
                  <a:moveTo>
                    <a:pt x="4140" y="150"/>
                  </a:moveTo>
                  <a:lnTo>
                    <a:pt x="4140" y="0"/>
                  </a:lnTo>
                  <a:lnTo>
                    <a:pt x="0" y="0"/>
                  </a:lnTo>
                  <a:lnTo>
                    <a:pt x="0" y="150"/>
                  </a:lnTo>
                </a:path>
              </a:pathLst>
            </a:custGeom>
            <a:noFill/>
            <a:ln w="63500" cap="flat" cmpd="sng">
              <a:solidFill>
                <a:srgbClr val="990000"/>
              </a:solidFill>
              <a:prstDash val="solid"/>
              <a:round/>
              <a:headEnd type="triangle" w="sm" len="sm"/>
              <a:tailEnd type="triangle" w="sm" len="sm"/>
            </a:ln>
            <a:effectLst/>
          </p:spPr>
          <p:txBody>
            <a:bodyPr/>
            <a:lstStyle/>
            <a:p>
              <a:pPr>
                <a:lnSpc>
                  <a:spcPct val="70000"/>
                </a:lnSpc>
                <a:defRPr/>
              </a:pPr>
              <a:endParaRPr lang="en-US" dirty="0">
                <a:solidFill>
                  <a:prstClr val="black"/>
                </a:solidFill>
                <a:effectLst>
                  <a:outerShdw blurRad="38100" dist="38100" dir="2700000" algn="tl">
                    <a:srgbClr val="000000">
                      <a:alpha val="43137"/>
                    </a:srgbClr>
                  </a:outerShdw>
                </a:effectLst>
                <a:latin typeface="Calibri"/>
              </a:endParaRPr>
            </a:p>
          </p:txBody>
        </p:sp>
        <p:sp>
          <p:nvSpPr>
            <p:cNvPr id="380934" name="Line 6">
              <a:extLst>
                <a:ext uri="{FF2B5EF4-FFF2-40B4-BE49-F238E27FC236}">
                  <a16:creationId xmlns:a16="http://schemas.microsoft.com/office/drawing/2014/main" id="{6DF25DDA-91E1-496C-947C-8DF5B7DFE4B5}"/>
                </a:ext>
              </a:extLst>
            </p:cNvPr>
            <p:cNvSpPr>
              <a:spLocks noChangeShapeType="1"/>
            </p:cNvSpPr>
            <p:nvPr/>
          </p:nvSpPr>
          <p:spPr bwMode="blackWhite">
            <a:xfrm rot="16200000">
              <a:off x="2802" y="1927"/>
              <a:ext cx="0" cy="532"/>
            </a:xfrm>
            <a:prstGeom prst="line">
              <a:avLst/>
            </a:prstGeom>
            <a:noFill/>
            <a:ln w="63500">
              <a:solidFill>
                <a:srgbClr val="990000"/>
              </a:solidFill>
              <a:round/>
              <a:headEnd/>
              <a:tailEnd type="triangle" w="sm" len="sm"/>
            </a:ln>
            <a:effectLst/>
          </p:spPr>
          <p:txBody>
            <a:bodyPr wrap="none" anchor="ctr"/>
            <a:lstStyle/>
            <a:p>
              <a:pPr>
                <a:lnSpc>
                  <a:spcPct val="70000"/>
                </a:lnSpc>
                <a:defRPr/>
              </a:pPr>
              <a:endParaRPr lang="en-US" dirty="0">
                <a:solidFill>
                  <a:prstClr val="black"/>
                </a:solidFill>
                <a:effectLst>
                  <a:outerShdw blurRad="38100" dist="38100" dir="2700000" algn="tl">
                    <a:srgbClr val="000000">
                      <a:alpha val="43137"/>
                    </a:srgbClr>
                  </a:outerShdw>
                </a:effectLst>
                <a:latin typeface="Calibri"/>
              </a:endParaRPr>
            </a:p>
          </p:txBody>
        </p:sp>
      </p:grpSp>
      <p:sp>
        <p:nvSpPr>
          <p:cNvPr id="380935" name="Line 7">
            <a:extLst>
              <a:ext uri="{FF2B5EF4-FFF2-40B4-BE49-F238E27FC236}">
                <a16:creationId xmlns:a16="http://schemas.microsoft.com/office/drawing/2014/main" id="{1918910B-F10B-409B-A393-4E47ECCC5827}"/>
              </a:ext>
            </a:extLst>
          </p:cNvPr>
          <p:cNvSpPr>
            <a:spLocks noChangeShapeType="1"/>
          </p:cNvSpPr>
          <p:nvPr/>
        </p:nvSpPr>
        <p:spPr bwMode="blackWhite">
          <a:xfrm rot="16200000">
            <a:off x="3907756" y="3174451"/>
            <a:ext cx="0" cy="990600"/>
          </a:xfrm>
          <a:prstGeom prst="line">
            <a:avLst/>
          </a:prstGeom>
          <a:noFill/>
          <a:ln w="63500">
            <a:solidFill>
              <a:srgbClr val="990000"/>
            </a:solidFill>
            <a:round/>
            <a:headEnd/>
            <a:tailEnd type="none" w="sm" len="sm"/>
          </a:ln>
          <a:effectLst/>
        </p:spPr>
        <p:txBody>
          <a:bodyPr wrap="none" anchor="ctr"/>
          <a:lstStyle/>
          <a:p>
            <a:pPr>
              <a:lnSpc>
                <a:spcPct val="70000"/>
              </a:lnSpc>
              <a:defRPr/>
            </a:pPr>
            <a:endParaRPr lang="en-US">
              <a:solidFill>
                <a:prstClr val="black"/>
              </a:solidFill>
              <a:effectLst>
                <a:outerShdw blurRad="38100" dist="38100" dir="2700000" algn="tl">
                  <a:srgbClr val="000000">
                    <a:alpha val="43137"/>
                  </a:srgbClr>
                </a:outerShdw>
              </a:effectLst>
              <a:latin typeface="Calibri"/>
            </a:endParaRPr>
          </a:p>
        </p:txBody>
      </p:sp>
      <p:grpSp>
        <p:nvGrpSpPr>
          <p:cNvPr id="380936" name="Group 8">
            <a:extLst>
              <a:ext uri="{FF2B5EF4-FFF2-40B4-BE49-F238E27FC236}">
                <a16:creationId xmlns:a16="http://schemas.microsoft.com/office/drawing/2014/main" id="{C230E977-0581-4678-AF61-C2F7C860DA96}"/>
              </a:ext>
            </a:extLst>
          </p:cNvPr>
          <p:cNvGrpSpPr>
            <a:grpSpLocks/>
          </p:cNvGrpSpPr>
          <p:nvPr/>
        </p:nvGrpSpPr>
        <p:grpSpPr bwMode="auto">
          <a:xfrm>
            <a:off x="5277770" y="1203997"/>
            <a:ext cx="2321730" cy="4931504"/>
            <a:chOff x="3008" y="656"/>
            <a:chExt cx="2272" cy="2192"/>
          </a:xfrm>
        </p:grpSpPr>
        <p:sp>
          <p:nvSpPr>
            <p:cNvPr id="380938" name="Rectangle 10">
              <a:extLst>
                <a:ext uri="{FF2B5EF4-FFF2-40B4-BE49-F238E27FC236}">
                  <a16:creationId xmlns:a16="http://schemas.microsoft.com/office/drawing/2014/main" id="{C581A294-1418-4869-8F98-0FAF3EE9047D}"/>
                </a:ext>
              </a:extLst>
            </p:cNvPr>
            <p:cNvSpPr>
              <a:spLocks noChangeArrowheads="1"/>
            </p:cNvSpPr>
            <p:nvPr/>
          </p:nvSpPr>
          <p:spPr bwMode="blackWhite">
            <a:xfrm>
              <a:off x="3008" y="656"/>
              <a:ext cx="2262" cy="448"/>
            </a:xfrm>
            <a:prstGeom prst="rect">
              <a:avLst/>
            </a:prstGeom>
            <a:gradFill rotWithShape="0">
              <a:gsLst>
                <a:gs pos="0">
                  <a:srgbClr val="339966">
                    <a:gamma/>
                    <a:shade val="46275"/>
                    <a:invGamma/>
                  </a:srgbClr>
                </a:gs>
                <a:gs pos="50000">
                  <a:srgbClr val="339966"/>
                </a:gs>
                <a:gs pos="100000">
                  <a:srgbClr val="339966">
                    <a:gamma/>
                    <a:shade val="46275"/>
                    <a:invGamma/>
                  </a:srgbClr>
                </a:gs>
              </a:gsLst>
              <a:lin ang="18900000" scaled="1"/>
            </a:gradFill>
            <a:ln w="9525">
              <a:solidFill>
                <a:schemeClr val="tx1"/>
              </a:solidFill>
              <a:miter lim="800000"/>
              <a:headEnd/>
              <a:tailEnd/>
            </a:ln>
            <a:effectLst>
              <a:outerShdw dist="107763" dir="2700000" algn="ctr" rotWithShape="0">
                <a:schemeClr val="bg2">
                  <a:alpha val="50000"/>
                </a:schemeClr>
              </a:outerShdw>
            </a:effectLst>
          </p:spPr>
          <p:txBody>
            <a:bodyPr anchor="ctr" anchorCtr="1">
              <a:spAutoFit/>
            </a:bodyPr>
            <a:lstStyle/>
            <a:p>
              <a:pPr algn="ctr">
                <a:defRPr/>
              </a:pPr>
              <a:r>
                <a:rPr lang="en-US" altLang="en-US" sz="2000" b="1" dirty="0">
                  <a:solidFill>
                    <a:srgbClr val="FFFFCC"/>
                  </a:solidFill>
                  <a:effectLst>
                    <a:outerShdw blurRad="38100" dist="38100" dir="2700000" algn="tl">
                      <a:srgbClr val="000000"/>
                    </a:outerShdw>
                  </a:effectLst>
                  <a:latin typeface="Arial" panose="020B0604020202020204" pitchFamily="34" charset="0"/>
                </a:rPr>
                <a:t>“Inflation” of Jobs and Job Titles</a:t>
              </a:r>
            </a:p>
          </p:txBody>
        </p:sp>
        <p:sp>
          <p:nvSpPr>
            <p:cNvPr id="380939" name="Rectangle 11">
              <a:extLst>
                <a:ext uri="{FF2B5EF4-FFF2-40B4-BE49-F238E27FC236}">
                  <a16:creationId xmlns:a16="http://schemas.microsoft.com/office/drawing/2014/main" id="{A6AA5C5A-9E82-4630-A5A0-5E3CB83569E2}"/>
                </a:ext>
              </a:extLst>
            </p:cNvPr>
            <p:cNvSpPr>
              <a:spLocks noChangeArrowheads="1"/>
            </p:cNvSpPr>
            <p:nvPr/>
          </p:nvSpPr>
          <p:spPr bwMode="blackWhite">
            <a:xfrm>
              <a:off x="3008" y="1488"/>
              <a:ext cx="2272" cy="448"/>
            </a:xfrm>
            <a:prstGeom prst="rect">
              <a:avLst/>
            </a:prstGeom>
            <a:gradFill rotWithShape="0">
              <a:gsLst>
                <a:gs pos="0">
                  <a:srgbClr val="339966">
                    <a:gamma/>
                    <a:shade val="46275"/>
                    <a:invGamma/>
                  </a:srgbClr>
                </a:gs>
                <a:gs pos="50000">
                  <a:srgbClr val="339966"/>
                </a:gs>
                <a:gs pos="100000">
                  <a:srgbClr val="339966">
                    <a:gamma/>
                    <a:shade val="46275"/>
                    <a:invGamma/>
                  </a:srgbClr>
                </a:gs>
              </a:gsLst>
              <a:lin ang="18900000" scaled="1"/>
            </a:gradFill>
            <a:ln w="9525">
              <a:solidFill>
                <a:schemeClr val="tx1"/>
              </a:solidFill>
              <a:miter lim="800000"/>
              <a:headEnd/>
              <a:tailEnd/>
            </a:ln>
            <a:effectLst>
              <a:outerShdw dist="107763" dir="2700000" algn="ctr" rotWithShape="0">
                <a:schemeClr val="bg2">
                  <a:alpha val="50000"/>
                </a:schemeClr>
              </a:outerShdw>
            </a:effectLst>
          </p:spPr>
          <p:txBody>
            <a:bodyPr anchor="ctr" anchorCtr="1">
              <a:spAutoFit/>
            </a:bodyPr>
            <a:lstStyle/>
            <a:p>
              <a:pPr algn="ctr">
                <a:defRPr/>
              </a:pPr>
              <a:r>
                <a:rPr lang="en-US" altLang="en-US" sz="2000" b="1" dirty="0">
                  <a:solidFill>
                    <a:srgbClr val="FFFFCC"/>
                  </a:solidFill>
                  <a:effectLst>
                    <a:outerShdw blurRad="38100" dist="38100" dir="2700000" algn="tl">
                      <a:srgbClr val="000000"/>
                    </a:outerShdw>
                  </a:effectLst>
                  <a:latin typeface="Arial" panose="020B0604020202020204" pitchFamily="34" charset="0"/>
                </a:rPr>
                <a:t>Employee and Managerial Anxieties</a:t>
              </a:r>
            </a:p>
          </p:txBody>
        </p:sp>
        <p:sp>
          <p:nvSpPr>
            <p:cNvPr id="380940" name="Rectangle 12">
              <a:extLst>
                <a:ext uri="{FF2B5EF4-FFF2-40B4-BE49-F238E27FC236}">
                  <a16:creationId xmlns:a16="http://schemas.microsoft.com/office/drawing/2014/main" id="{AA117FB7-252A-49D3-987E-135030BFFC2F}"/>
                </a:ext>
              </a:extLst>
            </p:cNvPr>
            <p:cNvSpPr>
              <a:spLocks noChangeArrowheads="1"/>
            </p:cNvSpPr>
            <p:nvPr/>
          </p:nvSpPr>
          <p:spPr bwMode="blackWhite">
            <a:xfrm>
              <a:off x="3008" y="2400"/>
              <a:ext cx="2272" cy="448"/>
            </a:xfrm>
            <a:prstGeom prst="rect">
              <a:avLst/>
            </a:prstGeom>
            <a:gradFill rotWithShape="0">
              <a:gsLst>
                <a:gs pos="0">
                  <a:srgbClr val="339966">
                    <a:gamma/>
                    <a:shade val="46275"/>
                    <a:invGamma/>
                  </a:srgbClr>
                </a:gs>
                <a:gs pos="50000">
                  <a:srgbClr val="339966"/>
                </a:gs>
                <a:gs pos="100000">
                  <a:srgbClr val="339966">
                    <a:gamma/>
                    <a:shade val="46275"/>
                    <a:invGamma/>
                  </a:srgbClr>
                </a:gs>
              </a:gsLst>
              <a:lin ang="18900000" scaled="1"/>
            </a:gradFill>
            <a:ln w="9525">
              <a:solidFill>
                <a:schemeClr val="tx1"/>
              </a:solidFill>
              <a:miter lim="800000"/>
              <a:headEnd/>
              <a:tailEnd/>
            </a:ln>
            <a:effectLst>
              <a:outerShdw dist="107763" dir="2700000" algn="ctr" rotWithShape="0">
                <a:schemeClr val="bg2">
                  <a:alpha val="50000"/>
                </a:schemeClr>
              </a:outerShdw>
            </a:effectLst>
          </p:spPr>
          <p:txBody>
            <a:bodyPr anchor="ctr" anchorCtr="1">
              <a:spAutoFit/>
            </a:bodyPr>
            <a:lstStyle/>
            <a:p>
              <a:pPr algn="ctr">
                <a:defRPr/>
              </a:pPr>
              <a:r>
                <a:rPr lang="en-US" altLang="en-US" sz="2000" b="1" dirty="0">
                  <a:solidFill>
                    <a:srgbClr val="FFFFCC"/>
                  </a:solidFill>
                  <a:effectLst>
                    <a:outerShdw blurRad="38100" dist="38100" dir="2700000" algn="tl">
                      <a:srgbClr val="000000"/>
                    </a:outerShdw>
                  </a:effectLst>
                  <a:latin typeface="Arial" panose="020B0604020202020204" pitchFamily="34" charset="0"/>
                </a:rPr>
                <a:t>Current Incumbent Emphasis</a:t>
              </a:r>
            </a:p>
          </p:txBody>
        </p:sp>
      </p:grpSp>
      <p:sp>
        <p:nvSpPr>
          <p:cNvPr id="380946" name="Rectangle 18">
            <a:extLst>
              <a:ext uri="{FF2B5EF4-FFF2-40B4-BE49-F238E27FC236}">
                <a16:creationId xmlns:a16="http://schemas.microsoft.com/office/drawing/2014/main" id="{7EDECC58-EEB5-43C0-9AD9-266AA9F08BFC}"/>
              </a:ext>
            </a:extLst>
          </p:cNvPr>
          <p:cNvSpPr>
            <a:spLocks noChangeArrowheads="1"/>
          </p:cNvSpPr>
          <p:nvPr/>
        </p:nvSpPr>
        <p:spPr bwMode="blackWhite">
          <a:xfrm>
            <a:off x="1241592" y="2921027"/>
            <a:ext cx="2140700" cy="1497445"/>
          </a:xfrm>
          <a:prstGeom prst="rect">
            <a:avLst/>
          </a:prstGeom>
          <a:gradFill rotWithShape="0">
            <a:gsLst>
              <a:gs pos="0">
                <a:srgbClr val="996633">
                  <a:gamma/>
                  <a:shade val="46275"/>
                  <a:invGamma/>
                </a:srgbClr>
              </a:gs>
              <a:gs pos="50000">
                <a:srgbClr val="996633"/>
              </a:gs>
              <a:gs pos="100000">
                <a:srgbClr val="996633">
                  <a:gamma/>
                  <a:shade val="46275"/>
                  <a:invGamma/>
                </a:srgbClr>
              </a:gs>
            </a:gsLst>
            <a:lin ang="18900000" scaled="1"/>
          </a:gradFill>
          <a:ln w="9525">
            <a:solidFill>
              <a:schemeClr val="tx1"/>
            </a:solidFill>
            <a:miter lim="800000"/>
            <a:headEnd/>
            <a:tailEnd/>
          </a:ln>
          <a:effectLst>
            <a:outerShdw dist="107763" dir="2700000" algn="ctr" rotWithShape="0">
              <a:schemeClr val="bg2">
                <a:alpha val="50000"/>
              </a:schemeClr>
            </a:outerShdw>
          </a:effectLst>
        </p:spPr>
        <p:txBody>
          <a:bodyPr anchor="ctr" anchorCtr="1"/>
          <a:lstStyle/>
          <a:p>
            <a:pPr algn="ctr">
              <a:defRPr/>
            </a:pPr>
            <a:r>
              <a:rPr lang="en-US" altLang="en-US" sz="2000" b="1" dirty="0">
                <a:solidFill>
                  <a:prstClr val="white"/>
                </a:solidFill>
                <a:effectLst>
                  <a:outerShdw blurRad="38100" dist="38100" dir="2700000" algn="tl">
                    <a:srgbClr val="000000"/>
                  </a:outerShdw>
                </a:effectLst>
                <a:latin typeface="Arial" panose="020B0604020202020204" pitchFamily="34" charset="0"/>
              </a:rPr>
              <a:t>Behavioral</a:t>
            </a:r>
            <a:br>
              <a:rPr lang="en-US" altLang="en-US" sz="2000" b="1" dirty="0">
                <a:solidFill>
                  <a:prstClr val="white"/>
                </a:solidFill>
                <a:effectLst>
                  <a:outerShdw blurRad="38100" dist="38100" dir="2700000" algn="tl">
                    <a:srgbClr val="000000"/>
                  </a:outerShdw>
                </a:effectLst>
                <a:latin typeface="Arial" panose="020B0604020202020204" pitchFamily="34" charset="0"/>
              </a:rPr>
            </a:br>
            <a:r>
              <a:rPr lang="en-US" altLang="en-US" sz="2000" b="1" dirty="0">
                <a:solidFill>
                  <a:prstClr val="white"/>
                </a:solidFill>
                <a:effectLst>
                  <a:outerShdw blurRad="38100" dist="38100" dir="2700000" algn="tl">
                    <a:srgbClr val="000000"/>
                  </a:outerShdw>
                </a:effectLst>
                <a:latin typeface="Arial" panose="020B0604020202020204" pitchFamily="34" charset="0"/>
              </a:rPr>
              <a:t>Aspects of </a:t>
            </a:r>
            <a:br>
              <a:rPr lang="en-US" altLang="en-US" sz="2000" b="1" dirty="0">
                <a:solidFill>
                  <a:prstClr val="white"/>
                </a:solidFill>
                <a:effectLst>
                  <a:outerShdw blurRad="38100" dist="38100" dir="2700000" algn="tl">
                    <a:srgbClr val="000000"/>
                  </a:outerShdw>
                </a:effectLst>
                <a:latin typeface="Arial" panose="020B0604020202020204" pitchFamily="34" charset="0"/>
              </a:rPr>
            </a:br>
            <a:r>
              <a:rPr lang="en-US" altLang="en-US" sz="2000" b="1" dirty="0">
                <a:solidFill>
                  <a:prstClr val="white"/>
                </a:solidFill>
                <a:effectLst>
                  <a:outerShdw blurRad="38100" dist="38100" dir="2700000" algn="tl">
                    <a:srgbClr val="000000"/>
                  </a:outerShdw>
                </a:effectLst>
                <a:latin typeface="Arial" panose="020B0604020202020204" pitchFamily="34" charset="0"/>
              </a:rPr>
              <a:t>Job</a:t>
            </a:r>
            <a:br>
              <a:rPr lang="en-US" altLang="en-US" sz="2000" b="1" dirty="0">
                <a:solidFill>
                  <a:prstClr val="white"/>
                </a:solidFill>
                <a:effectLst>
                  <a:outerShdw blurRad="38100" dist="38100" dir="2700000" algn="tl">
                    <a:srgbClr val="000000"/>
                  </a:outerShdw>
                </a:effectLst>
                <a:latin typeface="Arial" panose="020B0604020202020204" pitchFamily="34" charset="0"/>
              </a:rPr>
            </a:br>
            <a:r>
              <a:rPr lang="en-US" altLang="en-US" sz="2000" b="1" dirty="0">
                <a:solidFill>
                  <a:prstClr val="white"/>
                </a:solidFill>
                <a:effectLst>
                  <a:outerShdw blurRad="38100" dist="38100" dir="2700000" algn="tl">
                    <a:srgbClr val="000000"/>
                  </a:outerShdw>
                </a:effectLst>
                <a:latin typeface="Arial" panose="020B0604020202020204" pitchFamily="34" charset="0"/>
              </a:rPr>
              <a:t>Analysis</a:t>
            </a:r>
          </a:p>
        </p:txBody>
      </p:sp>
    </p:spTree>
    <p:custDataLst>
      <p:tags r:id="rId1"/>
    </p:custDataLst>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380946"/>
                                        </p:tgtEl>
                                        <p:attrNameLst>
                                          <p:attrName>style.visibility</p:attrName>
                                        </p:attrNameLst>
                                      </p:cBhvr>
                                      <p:to>
                                        <p:strVal val="visible"/>
                                      </p:to>
                                    </p:set>
                                    <p:animEffect transition="in" filter="box(out)">
                                      <p:cBhvr>
                                        <p:cTn id="7" dur="500"/>
                                        <p:tgtEl>
                                          <p:spTgt spid="380946"/>
                                        </p:tgtEl>
                                      </p:cBhvr>
                                    </p:animEffect>
                                  </p:childTnLst>
                                </p:cTn>
                              </p:par>
                            </p:childTnLst>
                          </p:cTn>
                        </p:par>
                        <p:par>
                          <p:cTn id="8" fill="hold" nodeType="afterGroup">
                            <p:stCondLst>
                              <p:cond delay="500"/>
                            </p:stCondLst>
                            <p:childTnLst>
                              <p:par>
                                <p:cTn id="9" presetID="12" presetClass="entr" presetSubtype="8" fill="hold" nodeType="afterEffect">
                                  <p:stCondLst>
                                    <p:cond delay="0"/>
                                  </p:stCondLst>
                                  <p:childTnLst>
                                    <p:set>
                                      <p:cBhvr>
                                        <p:cTn id="10" dur="1" fill="hold">
                                          <p:stCondLst>
                                            <p:cond delay="0"/>
                                          </p:stCondLst>
                                        </p:cTn>
                                        <p:tgtEl>
                                          <p:spTgt spid="380935"/>
                                        </p:tgtEl>
                                        <p:attrNameLst>
                                          <p:attrName>style.visibility</p:attrName>
                                        </p:attrNameLst>
                                      </p:cBhvr>
                                      <p:to>
                                        <p:strVal val="visible"/>
                                      </p:to>
                                    </p:set>
                                    <p:anim calcmode="lin" valueType="num">
                                      <p:cBhvr additive="base">
                                        <p:cTn id="11" dur="500"/>
                                        <p:tgtEl>
                                          <p:spTgt spid="380935"/>
                                        </p:tgtEl>
                                        <p:attrNameLst>
                                          <p:attrName>ppt_x</p:attrName>
                                        </p:attrNameLst>
                                      </p:cBhvr>
                                      <p:tavLst>
                                        <p:tav tm="0">
                                          <p:val>
                                            <p:strVal val="#ppt_x-#ppt_w*1.125000"/>
                                          </p:val>
                                        </p:tav>
                                        <p:tav tm="100000">
                                          <p:val>
                                            <p:strVal val="#ppt_x"/>
                                          </p:val>
                                        </p:tav>
                                      </p:tavLst>
                                    </p:anim>
                                    <p:animEffect transition="in" filter="wipe(right)">
                                      <p:cBhvr>
                                        <p:cTn id="12" dur="500"/>
                                        <p:tgtEl>
                                          <p:spTgt spid="380935"/>
                                        </p:tgtEl>
                                      </p:cBhvr>
                                    </p:animEffect>
                                  </p:childTnLst>
                                </p:cTn>
                              </p:par>
                            </p:childTnLst>
                          </p:cTn>
                        </p:par>
                        <p:par>
                          <p:cTn id="13" fill="hold" nodeType="afterGroup">
                            <p:stCondLst>
                              <p:cond delay="1000"/>
                            </p:stCondLst>
                            <p:childTnLst>
                              <p:par>
                                <p:cTn id="14" presetID="17" presetClass="entr" presetSubtype="8" fill="hold" nodeType="afterEffect">
                                  <p:stCondLst>
                                    <p:cond delay="0"/>
                                  </p:stCondLst>
                                  <p:childTnLst>
                                    <p:set>
                                      <p:cBhvr>
                                        <p:cTn id="15" dur="1" fill="hold">
                                          <p:stCondLst>
                                            <p:cond delay="0"/>
                                          </p:stCondLst>
                                        </p:cTn>
                                        <p:tgtEl>
                                          <p:spTgt spid="380931"/>
                                        </p:tgtEl>
                                        <p:attrNameLst>
                                          <p:attrName>style.visibility</p:attrName>
                                        </p:attrNameLst>
                                      </p:cBhvr>
                                      <p:to>
                                        <p:strVal val="visible"/>
                                      </p:to>
                                    </p:set>
                                    <p:anim calcmode="lin" valueType="num">
                                      <p:cBhvr>
                                        <p:cTn id="16" dur="500" fill="hold"/>
                                        <p:tgtEl>
                                          <p:spTgt spid="380931"/>
                                        </p:tgtEl>
                                        <p:attrNameLst>
                                          <p:attrName>ppt_x</p:attrName>
                                        </p:attrNameLst>
                                      </p:cBhvr>
                                      <p:tavLst>
                                        <p:tav tm="0">
                                          <p:val>
                                            <p:strVal val="#ppt_x-#ppt_w/2"/>
                                          </p:val>
                                        </p:tav>
                                        <p:tav tm="100000">
                                          <p:val>
                                            <p:strVal val="#ppt_x"/>
                                          </p:val>
                                        </p:tav>
                                      </p:tavLst>
                                    </p:anim>
                                    <p:anim calcmode="lin" valueType="num">
                                      <p:cBhvr>
                                        <p:cTn id="17" dur="500" fill="hold"/>
                                        <p:tgtEl>
                                          <p:spTgt spid="380931"/>
                                        </p:tgtEl>
                                        <p:attrNameLst>
                                          <p:attrName>ppt_y</p:attrName>
                                        </p:attrNameLst>
                                      </p:cBhvr>
                                      <p:tavLst>
                                        <p:tav tm="0">
                                          <p:val>
                                            <p:strVal val="#ppt_y"/>
                                          </p:val>
                                        </p:tav>
                                        <p:tav tm="100000">
                                          <p:val>
                                            <p:strVal val="#ppt_y"/>
                                          </p:val>
                                        </p:tav>
                                      </p:tavLst>
                                    </p:anim>
                                    <p:anim calcmode="lin" valueType="num">
                                      <p:cBhvr>
                                        <p:cTn id="18" dur="500" fill="hold"/>
                                        <p:tgtEl>
                                          <p:spTgt spid="380931"/>
                                        </p:tgtEl>
                                        <p:attrNameLst>
                                          <p:attrName>ppt_w</p:attrName>
                                        </p:attrNameLst>
                                      </p:cBhvr>
                                      <p:tavLst>
                                        <p:tav tm="0">
                                          <p:val>
                                            <p:fltVal val="0"/>
                                          </p:val>
                                        </p:tav>
                                        <p:tav tm="100000">
                                          <p:val>
                                            <p:strVal val="#ppt_w"/>
                                          </p:val>
                                        </p:tav>
                                      </p:tavLst>
                                    </p:anim>
                                    <p:anim calcmode="lin" valueType="num">
                                      <p:cBhvr>
                                        <p:cTn id="19" dur="500" fill="hold"/>
                                        <p:tgtEl>
                                          <p:spTgt spid="380931"/>
                                        </p:tgtEl>
                                        <p:attrNameLst>
                                          <p:attrName>ppt_h</p:attrName>
                                        </p:attrNameLst>
                                      </p:cBhvr>
                                      <p:tavLst>
                                        <p:tav tm="0">
                                          <p:val>
                                            <p:strVal val="#ppt_h"/>
                                          </p:val>
                                        </p:tav>
                                        <p:tav tm="100000">
                                          <p:val>
                                            <p:strVal val="#ppt_h"/>
                                          </p:val>
                                        </p:tav>
                                      </p:tavLst>
                                    </p:anim>
                                  </p:childTnLst>
                                </p:cTn>
                              </p:par>
                            </p:childTnLst>
                          </p:cTn>
                        </p:par>
                        <p:par>
                          <p:cTn id="20" fill="hold" nodeType="afterGroup">
                            <p:stCondLst>
                              <p:cond delay="1500"/>
                            </p:stCondLst>
                            <p:childTnLst>
                              <p:par>
                                <p:cTn id="21" presetID="22" presetClass="entr" presetSubtype="8" fill="hold" nodeType="afterEffect">
                                  <p:stCondLst>
                                    <p:cond delay="0"/>
                                  </p:stCondLst>
                                  <p:childTnLst>
                                    <p:set>
                                      <p:cBhvr>
                                        <p:cTn id="22" dur="1" fill="hold">
                                          <p:stCondLst>
                                            <p:cond delay="0"/>
                                          </p:stCondLst>
                                        </p:cTn>
                                        <p:tgtEl>
                                          <p:spTgt spid="380936"/>
                                        </p:tgtEl>
                                        <p:attrNameLst>
                                          <p:attrName>style.visibility</p:attrName>
                                        </p:attrNameLst>
                                      </p:cBhvr>
                                      <p:to>
                                        <p:strVal val="visible"/>
                                      </p:to>
                                    </p:set>
                                    <p:animEffect transition="in" filter="wipe(left)">
                                      <p:cBhvr>
                                        <p:cTn id="23" dur="500"/>
                                        <p:tgtEl>
                                          <p:spTgt spid="3809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0946" grpId="0" animBg="1"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AutoShape 2">
            <a:extLst>
              <a:ext uri="{FF2B5EF4-FFF2-40B4-BE49-F238E27FC236}">
                <a16:creationId xmlns:a16="http://schemas.microsoft.com/office/drawing/2014/main" id="{31331B3C-172A-456D-B313-9C9B398B5FB2}"/>
              </a:ext>
            </a:extLst>
          </p:cNvPr>
          <p:cNvSpPr>
            <a:spLocks noGrp="1" noChangeArrowheads="1"/>
          </p:cNvSpPr>
          <p:nvPr>
            <p:ph type="title"/>
          </p:nvPr>
        </p:nvSpPr>
        <p:spPr>
          <a:xfrm>
            <a:off x="3347634" y="976314"/>
            <a:ext cx="8431076" cy="661987"/>
          </a:xfrm>
        </p:spPr>
        <p:txBody>
          <a:bodyPr>
            <a:noAutofit/>
          </a:bodyPr>
          <a:lstStyle/>
          <a:p>
            <a:r>
              <a:rPr lang="en-US" altLang="en-US" dirty="0"/>
              <a:t>BEHAVIORAL ASPECTS OF JOB ANALYSIS</a:t>
            </a:r>
          </a:p>
        </p:txBody>
      </p:sp>
      <p:sp>
        <p:nvSpPr>
          <p:cNvPr id="51203" name="Rectangle 3">
            <a:extLst>
              <a:ext uri="{FF2B5EF4-FFF2-40B4-BE49-F238E27FC236}">
                <a16:creationId xmlns:a16="http://schemas.microsoft.com/office/drawing/2014/main" id="{65BF75C7-FF90-4270-B311-018908DBAD43}"/>
              </a:ext>
            </a:extLst>
          </p:cNvPr>
          <p:cNvSpPr>
            <a:spLocks noGrp="1" noChangeArrowheads="1"/>
          </p:cNvSpPr>
          <p:nvPr>
            <p:ph idx="1"/>
          </p:nvPr>
        </p:nvSpPr>
        <p:spPr bwMode="auto">
          <a:xfrm>
            <a:off x="1028054" y="2371241"/>
            <a:ext cx="10409696" cy="2768519"/>
          </a:xfrm>
        </p:spPr>
        <p:txBody>
          <a:bodyPr wrap="square" numCol="1" anchor="t" anchorCtr="0" compatLnSpc="1">
            <a:prstTxWarp prst="textNoShape">
              <a:avLst/>
            </a:prstTxWarp>
            <a:normAutofit/>
          </a:bodyPr>
          <a:lstStyle/>
          <a:p>
            <a:pPr marL="0" indent="0" algn="ctr">
              <a:buNone/>
            </a:pPr>
            <a:r>
              <a:rPr lang="en-US" altLang="en-US" sz="2800" b="1" dirty="0">
                <a:solidFill>
                  <a:srgbClr val="FF0000"/>
                </a:solidFill>
              </a:rPr>
              <a:t>“Inflation” of Jobs and Job Titles</a:t>
            </a:r>
          </a:p>
          <a:p>
            <a:pPr marL="0" indent="0">
              <a:buNone/>
            </a:pPr>
            <a:r>
              <a:rPr lang="en-US" altLang="en-US" sz="2800" dirty="0"/>
              <a:t>Employees and managers have some tendency to inflate the importance and significance of their jobs. Because job analysis information is used for compensation purposes, both managers and employees hope that “puffing up” jobs will result in higher pay levels and greater “status” for résumés and more possible promotion opportunities.</a:t>
            </a:r>
          </a:p>
        </p:txBody>
      </p:sp>
    </p:spTree>
    <p:custDataLst>
      <p:tags r:id="rId1"/>
    </p:custDataLst>
    <p:extLst>
      <p:ext uri="{BB962C8B-B14F-4D97-AF65-F5344CB8AC3E}">
        <p14:creationId xmlns:p14="http://schemas.microsoft.com/office/powerpoint/2010/main" val="1584541831"/>
      </p:ext>
    </p:extLst>
  </p:cSld>
  <p:clrMapOvr>
    <a:masterClrMapping/>
  </p:clrMapOvr>
  <p:transition>
    <p:cut thruBlk="1"/>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AutoShape 2">
            <a:extLst>
              <a:ext uri="{FF2B5EF4-FFF2-40B4-BE49-F238E27FC236}">
                <a16:creationId xmlns:a16="http://schemas.microsoft.com/office/drawing/2014/main" id="{31331B3C-172A-456D-B313-9C9B398B5FB2}"/>
              </a:ext>
            </a:extLst>
          </p:cNvPr>
          <p:cNvSpPr>
            <a:spLocks noGrp="1" noChangeArrowheads="1"/>
          </p:cNvSpPr>
          <p:nvPr>
            <p:ph type="title"/>
          </p:nvPr>
        </p:nvSpPr>
        <p:spPr>
          <a:xfrm>
            <a:off x="3347633" y="976314"/>
            <a:ext cx="7594169" cy="661987"/>
          </a:xfrm>
        </p:spPr>
        <p:txBody>
          <a:bodyPr>
            <a:noAutofit/>
          </a:bodyPr>
          <a:lstStyle/>
          <a:p>
            <a:r>
              <a:rPr lang="en-US" altLang="en-US" dirty="0"/>
              <a:t>BEHAVIORAL ASPECTS OF JOB ANALYSIS</a:t>
            </a:r>
            <a:br>
              <a:rPr lang="en-US" altLang="en-US" dirty="0"/>
            </a:br>
            <a:endParaRPr lang="en-US" altLang="en-US" dirty="0"/>
          </a:p>
        </p:txBody>
      </p:sp>
      <p:sp>
        <p:nvSpPr>
          <p:cNvPr id="51203" name="Rectangle 3">
            <a:extLst>
              <a:ext uri="{FF2B5EF4-FFF2-40B4-BE49-F238E27FC236}">
                <a16:creationId xmlns:a16="http://schemas.microsoft.com/office/drawing/2014/main" id="{65BF75C7-FF90-4270-B311-018908DBAD43}"/>
              </a:ext>
            </a:extLst>
          </p:cNvPr>
          <p:cNvSpPr>
            <a:spLocks noGrp="1" noChangeArrowheads="1"/>
          </p:cNvSpPr>
          <p:nvPr>
            <p:ph idx="1"/>
          </p:nvPr>
        </p:nvSpPr>
        <p:spPr bwMode="auto">
          <a:xfrm>
            <a:off x="914400" y="1909898"/>
            <a:ext cx="10678332" cy="3971788"/>
          </a:xfrm>
        </p:spPr>
        <p:txBody>
          <a:bodyPr wrap="square" numCol="1" anchor="t" anchorCtr="0" compatLnSpc="1">
            <a:prstTxWarp prst="textNoShape">
              <a:avLst/>
            </a:prstTxWarp>
            <a:noAutofit/>
          </a:bodyPr>
          <a:lstStyle/>
          <a:p>
            <a:pPr algn="ctr"/>
            <a:r>
              <a:rPr lang="en-US" altLang="en-US" sz="2800" b="1" dirty="0">
                <a:solidFill>
                  <a:srgbClr val="FF0000"/>
                </a:solidFill>
              </a:rPr>
              <a:t>Employee and Managerial Anxieties</a:t>
            </a:r>
          </a:p>
          <a:p>
            <a:pPr algn="ctr"/>
            <a:endParaRPr lang="en-US" altLang="en-US" sz="2800" b="1" dirty="0">
              <a:solidFill>
                <a:srgbClr val="FF0000"/>
              </a:solidFill>
            </a:endParaRPr>
          </a:p>
          <a:p>
            <a:r>
              <a:rPr lang="en-US" altLang="en-US" sz="2800" b="1" dirty="0">
                <a:solidFill>
                  <a:srgbClr val="7030A0"/>
                </a:solidFill>
              </a:rPr>
              <a:t>Managerial Straitjacket :</a:t>
            </a:r>
            <a:r>
              <a:rPr lang="en-US" altLang="en-US" sz="2400" dirty="0"/>
              <a:t>If job descriptions are written restrictively, some employees may use an omission to limit managerial flexibility. The resulting attitude, “It’s not in  my job description,” puts a straitjacket on a manager. </a:t>
            </a:r>
          </a:p>
          <a:p>
            <a:r>
              <a:rPr lang="en-US" altLang="en-US" sz="2800" b="1" dirty="0">
                <a:solidFill>
                  <a:srgbClr val="7030A0"/>
                </a:solidFill>
              </a:rPr>
              <a:t>Employee Fears: </a:t>
            </a:r>
            <a:r>
              <a:rPr lang="en-US" altLang="en-US" sz="2400" dirty="0"/>
              <a:t>One fear that employees may have concerns the purpose of a detailed investigation of their job. Perhaps they feel that such a detailed look  means someone thinks they have done something wrong. The attitude behind  such a fear might be “As long as no one knows precisely what I am supposed to be doing, I am safe.”</a:t>
            </a:r>
          </a:p>
          <a:p>
            <a:endParaRPr lang="en-US" altLang="en-US" sz="2400" dirty="0"/>
          </a:p>
          <a:p>
            <a:pPr lvl="1"/>
            <a:endParaRPr lang="en-US" altLang="en-US" dirty="0"/>
          </a:p>
        </p:txBody>
      </p:sp>
    </p:spTree>
    <p:custDataLst>
      <p:tags r:id="rId1"/>
    </p:custDataLst>
    <p:extLst>
      <p:ext uri="{BB962C8B-B14F-4D97-AF65-F5344CB8AC3E}">
        <p14:creationId xmlns:p14="http://schemas.microsoft.com/office/powerpoint/2010/main" val="1980259423"/>
      </p:ext>
    </p:extLst>
  </p:cSld>
  <p:clrMapOvr>
    <a:masterClrMapping/>
  </p:clrMapOvr>
  <p:transition>
    <p:cut thruBlk="1"/>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AutoShape 2">
            <a:extLst>
              <a:ext uri="{FF2B5EF4-FFF2-40B4-BE49-F238E27FC236}">
                <a16:creationId xmlns:a16="http://schemas.microsoft.com/office/drawing/2014/main" id="{31331B3C-172A-456D-B313-9C9B398B5FB2}"/>
              </a:ext>
            </a:extLst>
          </p:cNvPr>
          <p:cNvSpPr>
            <a:spLocks noGrp="1" noChangeArrowheads="1"/>
          </p:cNvSpPr>
          <p:nvPr>
            <p:ph type="title"/>
          </p:nvPr>
        </p:nvSpPr>
        <p:spPr>
          <a:xfrm>
            <a:off x="2991173" y="976314"/>
            <a:ext cx="7873139" cy="661987"/>
          </a:xfrm>
        </p:spPr>
        <p:txBody>
          <a:bodyPr>
            <a:noAutofit/>
          </a:bodyPr>
          <a:lstStyle/>
          <a:p>
            <a:r>
              <a:rPr lang="en-US" altLang="en-US" dirty="0"/>
              <a:t>BEHAVIORAL ASPECTS OF JOB ANALYSIS</a:t>
            </a:r>
            <a:br>
              <a:rPr lang="en-US" altLang="en-US" dirty="0"/>
            </a:br>
            <a:endParaRPr lang="en-US" altLang="en-US" dirty="0"/>
          </a:p>
        </p:txBody>
      </p:sp>
      <p:sp>
        <p:nvSpPr>
          <p:cNvPr id="51203" name="Rectangle 3">
            <a:extLst>
              <a:ext uri="{FF2B5EF4-FFF2-40B4-BE49-F238E27FC236}">
                <a16:creationId xmlns:a16="http://schemas.microsoft.com/office/drawing/2014/main" id="{65BF75C7-FF90-4270-B311-018908DBAD43}"/>
              </a:ext>
            </a:extLst>
          </p:cNvPr>
          <p:cNvSpPr>
            <a:spLocks noGrp="1" noChangeArrowheads="1"/>
          </p:cNvSpPr>
          <p:nvPr>
            <p:ph idx="1"/>
          </p:nvPr>
        </p:nvSpPr>
        <p:spPr bwMode="auto">
          <a:xfrm>
            <a:off x="914400" y="1909898"/>
            <a:ext cx="10678332" cy="3971788"/>
          </a:xfrm>
        </p:spPr>
        <p:txBody>
          <a:bodyPr wrap="square" numCol="1" anchor="t" anchorCtr="0" compatLnSpc="1">
            <a:prstTxWarp prst="textNoShape">
              <a:avLst/>
            </a:prstTxWarp>
            <a:noAutofit/>
          </a:bodyPr>
          <a:lstStyle/>
          <a:p>
            <a:pPr algn="ctr"/>
            <a:r>
              <a:rPr lang="en-US" altLang="en-US" sz="2800" b="1" dirty="0">
                <a:solidFill>
                  <a:srgbClr val="FF0000"/>
                </a:solidFill>
              </a:rPr>
              <a:t>Current Incumbent Emphasis</a:t>
            </a:r>
          </a:p>
          <a:p>
            <a:r>
              <a:rPr lang="en-US" altLang="en-US" sz="2400" dirty="0"/>
              <a:t>A job analysis  and the resulting job description and job specifications should not describe just what the person currently doing the job does and what his or her qualifications  are. </a:t>
            </a:r>
          </a:p>
          <a:p>
            <a:r>
              <a:rPr lang="en-US" altLang="en-US" sz="2400" dirty="0"/>
              <a:t>The incumbent may have unique capabilities and the ability to expand the scope of the job to assume more responsibilities. </a:t>
            </a:r>
          </a:p>
          <a:p>
            <a:r>
              <a:rPr lang="en-US" altLang="en-US" sz="2400" dirty="0"/>
              <a:t>It is useful to focus on core duties and necessary knowledge, skills, and abilities by determining what the jobs would be if the incumbents quit or were no longer available to do the jobs.</a:t>
            </a:r>
          </a:p>
          <a:p>
            <a:pPr lvl="1"/>
            <a:endParaRPr lang="en-US" altLang="en-US" dirty="0"/>
          </a:p>
        </p:txBody>
      </p:sp>
    </p:spTree>
    <p:custDataLst>
      <p:tags r:id="rId1"/>
    </p:custDataLst>
    <p:extLst>
      <p:ext uri="{BB962C8B-B14F-4D97-AF65-F5344CB8AC3E}">
        <p14:creationId xmlns:p14="http://schemas.microsoft.com/office/powerpoint/2010/main" val="1210479968"/>
      </p:ext>
    </p:extLst>
  </p:cSld>
  <p:clrMapOvr>
    <a:masterClrMapping/>
  </p:clrMapOvr>
  <p:transition>
    <p:cut thruBlk="1"/>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AutoShape 2">
            <a:extLst>
              <a:ext uri="{FF2B5EF4-FFF2-40B4-BE49-F238E27FC236}">
                <a16:creationId xmlns:a16="http://schemas.microsoft.com/office/drawing/2014/main" id="{31331B3C-172A-456D-B313-9C9B398B5FB2}"/>
              </a:ext>
            </a:extLst>
          </p:cNvPr>
          <p:cNvSpPr>
            <a:spLocks noGrp="1" noChangeArrowheads="1"/>
          </p:cNvSpPr>
          <p:nvPr>
            <p:ph type="title"/>
          </p:nvPr>
        </p:nvSpPr>
        <p:spPr>
          <a:xfrm>
            <a:off x="3347634" y="976314"/>
            <a:ext cx="6927742" cy="661987"/>
          </a:xfrm>
        </p:spPr>
        <p:txBody>
          <a:bodyPr>
            <a:noAutofit/>
          </a:bodyPr>
          <a:lstStyle/>
          <a:p>
            <a:r>
              <a:rPr lang="en-US" altLang="en-US" dirty="0"/>
              <a:t>JOB DESCRIPTIONS AND JOB SPECIFICATIONS</a:t>
            </a:r>
          </a:p>
        </p:txBody>
      </p:sp>
      <p:sp>
        <p:nvSpPr>
          <p:cNvPr id="51203" name="Rectangle 3">
            <a:extLst>
              <a:ext uri="{FF2B5EF4-FFF2-40B4-BE49-F238E27FC236}">
                <a16:creationId xmlns:a16="http://schemas.microsoft.com/office/drawing/2014/main" id="{65BF75C7-FF90-4270-B311-018908DBAD43}"/>
              </a:ext>
            </a:extLst>
          </p:cNvPr>
          <p:cNvSpPr>
            <a:spLocks noGrp="1" noChangeArrowheads="1"/>
          </p:cNvSpPr>
          <p:nvPr>
            <p:ph idx="1"/>
          </p:nvPr>
        </p:nvSpPr>
        <p:spPr bwMode="auto">
          <a:xfrm>
            <a:off x="960895" y="2111376"/>
            <a:ext cx="9078455" cy="3770313"/>
          </a:xfrm>
        </p:spPr>
        <p:txBody>
          <a:bodyPr wrap="square" numCol="1" anchor="t" anchorCtr="0" compatLnSpc="1">
            <a:prstTxWarp prst="textNoShape">
              <a:avLst/>
            </a:prstTxWarp>
          </a:bodyPr>
          <a:lstStyle/>
          <a:p>
            <a:r>
              <a:rPr lang="en-US" altLang="en-US" sz="2400" b="1" dirty="0"/>
              <a:t>Job Description</a:t>
            </a:r>
          </a:p>
          <a:p>
            <a:pPr lvl="1"/>
            <a:r>
              <a:rPr lang="en-US" altLang="en-US" dirty="0"/>
              <a:t>Identification of the tasks, duties, and responsibilities of a job</a:t>
            </a:r>
          </a:p>
          <a:p>
            <a:r>
              <a:rPr lang="en-US" altLang="en-US" sz="2400" b="1" dirty="0"/>
              <a:t>Performance Standards</a:t>
            </a:r>
          </a:p>
          <a:p>
            <a:pPr lvl="1"/>
            <a:r>
              <a:rPr lang="en-US" altLang="en-US" dirty="0"/>
              <a:t>Indicator of what the job accomplishes and how performance is measured in key areas of the job description.</a:t>
            </a:r>
          </a:p>
          <a:p>
            <a:r>
              <a:rPr lang="en-US" altLang="en-US" sz="2400" b="1" dirty="0"/>
              <a:t>Job Specification</a:t>
            </a:r>
          </a:p>
          <a:p>
            <a:pPr lvl="1"/>
            <a:r>
              <a:rPr lang="en-US" altLang="en-US" dirty="0"/>
              <a:t>The knowledge, skills, and abilities (KSAs) an individual needs to perform a job satisfactorily.</a:t>
            </a:r>
          </a:p>
          <a:p>
            <a:pPr lvl="1"/>
            <a:endParaRPr lang="en-US" altLang="en-US" dirty="0"/>
          </a:p>
        </p:txBody>
      </p:sp>
    </p:spTree>
    <p:custDataLst>
      <p:tags r:id="rId1"/>
    </p:custDataLst>
  </p:cSld>
  <p:clrMapOvr>
    <a:masterClrMapping/>
  </p:clrMapOvr>
  <p:transition>
    <p:cut thruBlk="1"/>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AutoShape 2">
            <a:extLst>
              <a:ext uri="{FF2B5EF4-FFF2-40B4-BE49-F238E27FC236}">
                <a16:creationId xmlns:a16="http://schemas.microsoft.com/office/drawing/2014/main" id="{3E16CC55-DCCB-4F56-B799-0305BEFA532E}"/>
              </a:ext>
            </a:extLst>
          </p:cNvPr>
          <p:cNvSpPr>
            <a:spLocks noGrp="1" noChangeArrowheads="1"/>
          </p:cNvSpPr>
          <p:nvPr>
            <p:ph type="title"/>
          </p:nvPr>
        </p:nvSpPr>
        <p:spPr>
          <a:xfrm>
            <a:off x="3143250" y="784225"/>
            <a:ext cx="6199188" cy="876300"/>
          </a:xfrm>
        </p:spPr>
        <p:txBody>
          <a:bodyPr/>
          <a:lstStyle/>
          <a:p>
            <a:pPr algn="ctr"/>
            <a:r>
              <a:rPr lang="en-US" altLang="en-US" sz="2800" b="1">
                <a:latin typeface="Times New Roman" panose="02020603050405020304" pitchFamily="18" charset="0"/>
                <a:cs typeface="Times New Roman" panose="02020603050405020304" pitchFamily="18" charset="0"/>
              </a:rPr>
              <a:t>SAMPLE JOB DESCRIPTION AND SPECIFICATIONS</a:t>
            </a:r>
          </a:p>
        </p:txBody>
      </p:sp>
      <p:sp>
        <p:nvSpPr>
          <p:cNvPr id="52227" name="Rectangle 3">
            <a:extLst>
              <a:ext uri="{FF2B5EF4-FFF2-40B4-BE49-F238E27FC236}">
                <a16:creationId xmlns:a16="http://schemas.microsoft.com/office/drawing/2014/main" id="{61F592BA-CAD6-4077-B640-52D30D28F2A8}"/>
              </a:ext>
            </a:extLst>
          </p:cNvPr>
          <p:cNvSpPr>
            <a:spLocks noChangeArrowheads="1"/>
          </p:cNvSpPr>
          <p:nvPr/>
        </p:nvSpPr>
        <p:spPr bwMode="auto">
          <a:xfrm>
            <a:off x="5392738" y="6256874"/>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r" fontAlgn="base">
              <a:spcBef>
                <a:spcPct val="50000"/>
              </a:spcBef>
              <a:spcAft>
                <a:spcPct val="0"/>
              </a:spcAft>
            </a:pPr>
            <a:r>
              <a:rPr lang="en-US" altLang="en-US" sz="1200" b="1" i="1" dirty="0">
                <a:solidFill>
                  <a:prstClr val="black"/>
                </a:solidFill>
                <a:latin typeface="Arial" panose="020B0604020202020204" pitchFamily="34" charset="0"/>
              </a:rPr>
              <a:t>Figure 6</a:t>
            </a:r>
            <a:r>
              <a:rPr lang="en-US" altLang="en-US" sz="1200" b="1" i="1" dirty="0">
                <a:solidFill>
                  <a:prstClr val="black"/>
                </a:solidFill>
                <a:latin typeface="Arial" panose="020B0604020202020204" pitchFamily="34" charset="0"/>
                <a:cs typeface="Arial" panose="020B0604020202020204" pitchFamily="34" charset="0"/>
              </a:rPr>
              <a:t>–10a</a:t>
            </a:r>
            <a:endParaRPr lang="en-US" altLang="en-US" sz="1200" b="1" i="1" dirty="0">
              <a:solidFill>
                <a:prstClr val="black"/>
              </a:solidFill>
              <a:latin typeface="Arial" panose="020B0604020202020204" pitchFamily="34" charset="0"/>
            </a:endParaRPr>
          </a:p>
        </p:txBody>
      </p:sp>
      <p:pic>
        <p:nvPicPr>
          <p:cNvPr id="52228" name="Picture 6" descr="C:\My Documents\PowerPoint Files\Books\South-Western\HRM10e\HRM10e GIFS\06-11.gif">
            <a:extLst>
              <a:ext uri="{FF2B5EF4-FFF2-40B4-BE49-F238E27FC236}">
                <a16:creationId xmlns:a16="http://schemas.microsoft.com/office/drawing/2014/main" id="{A7CE442B-9C76-44B2-8AF9-BD6312610F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05" t="821" b="59219"/>
          <a:stretch>
            <a:fillRect/>
          </a:stretch>
        </p:blipFill>
        <p:spPr bwMode="auto">
          <a:xfrm>
            <a:off x="1952625" y="1844675"/>
            <a:ext cx="8286750" cy="4229100"/>
          </a:xfrm>
          <a:prstGeom prst="rect">
            <a:avLst/>
          </a:prstGeom>
          <a:noFill/>
          <a:ln w="38100">
            <a:solidFill>
              <a:srgbClr val="CC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cut thruBlk="1"/>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AutoShape 2">
            <a:extLst>
              <a:ext uri="{FF2B5EF4-FFF2-40B4-BE49-F238E27FC236}">
                <a16:creationId xmlns:a16="http://schemas.microsoft.com/office/drawing/2014/main" id="{F10C96FF-5C93-404A-8435-4690488B24AA}"/>
              </a:ext>
            </a:extLst>
          </p:cNvPr>
          <p:cNvSpPr>
            <a:spLocks noGrp="1" noChangeArrowheads="1"/>
          </p:cNvSpPr>
          <p:nvPr>
            <p:ph type="title"/>
          </p:nvPr>
        </p:nvSpPr>
        <p:spPr>
          <a:xfrm>
            <a:off x="3167063" y="692151"/>
            <a:ext cx="5808662" cy="811213"/>
          </a:xfrm>
        </p:spPr>
        <p:txBody>
          <a:bodyPr/>
          <a:lstStyle/>
          <a:p>
            <a:pPr algn="ctr"/>
            <a:r>
              <a:rPr lang="en-US" altLang="en-US" sz="2800" b="1">
                <a:latin typeface="Times New Roman" panose="02020603050405020304" pitchFamily="18" charset="0"/>
                <a:cs typeface="Times New Roman" panose="02020603050405020304" pitchFamily="18" charset="0"/>
              </a:rPr>
              <a:t>SAMPLE JOB DESCRIPTION AND SPECIFICATIONS</a:t>
            </a:r>
          </a:p>
        </p:txBody>
      </p:sp>
      <p:sp>
        <p:nvSpPr>
          <p:cNvPr id="53251" name="Rectangle 3">
            <a:extLst>
              <a:ext uri="{FF2B5EF4-FFF2-40B4-BE49-F238E27FC236}">
                <a16:creationId xmlns:a16="http://schemas.microsoft.com/office/drawing/2014/main" id="{1DCB7608-8C45-4E93-B272-C2158535079F}"/>
              </a:ext>
            </a:extLst>
          </p:cNvPr>
          <p:cNvSpPr>
            <a:spLocks noChangeArrowheads="1"/>
          </p:cNvSpPr>
          <p:nvPr/>
        </p:nvSpPr>
        <p:spPr bwMode="auto">
          <a:xfrm>
            <a:off x="5686425" y="6293386"/>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r" fontAlgn="base">
              <a:spcBef>
                <a:spcPct val="50000"/>
              </a:spcBef>
              <a:spcAft>
                <a:spcPct val="0"/>
              </a:spcAft>
            </a:pPr>
            <a:r>
              <a:rPr lang="en-US" altLang="en-US" sz="1200" b="1" i="1" dirty="0">
                <a:solidFill>
                  <a:prstClr val="black"/>
                </a:solidFill>
                <a:latin typeface="Arial" panose="020B0604020202020204" pitchFamily="34" charset="0"/>
              </a:rPr>
              <a:t>Figure 6</a:t>
            </a:r>
            <a:r>
              <a:rPr lang="en-US" altLang="en-US" sz="1200" b="1" i="1" dirty="0">
                <a:solidFill>
                  <a:prstClr val="black"/>
                </a:solidFill>
                <a:latin typeface="Arial" panose="020B0604020202020204" pitchFamily="34" charset="0"/>
                <a:cs typeface="Arial" panose="020B0604020202020204" pitchFamily="34" charset="0"/>
              </a:rPr>
              <a:t>–10b</a:t>
            </a:r>
            <a:endParaRPr lang="en-US" altLang="en-US" sz="1200" b="1" i="1" dirty="0">
              <a:solidFill>
                <a:prstClr val="black"/>
              </a:solidFill>
              <a:latin typeface="Arial" panose="020B0604020202020204" pitchFamily="34" charset="0"/>
            </a:endParaRPr>
          </a:p>
        </p:txBody>
      </p:sp>
      <p:pic>
        <p:nvPicPr>
          <p:cNvPr id="53252" name="Picture 4" descr="C:\My Documents\PowerPoint Files\Books\South-Western\HRM10e\HRM10e GIFS\06-11.gif">
            <a:extLst>
              <a:ext uri="{FF2B5EF4-FFF2-40B4-BE49-F238E27FC236}">
                <a16:creationId xmlns:a16="http://schemas.microsoft.com/office/drawing/2014/main" id="{CD2673DD-17FE-4D8C-A233-9969B18D58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05" t="40247" b="10760"/>
          <a:stretch>
            <a:fillRect/>
          </a:stretch>
        </p:blipFill>
        <p:spPr bwMode="auto">
          <a:xfrm>
            <a:off x="2711451" y="1536700"/>
            <a:ext cx="7210425" cy="4510088"/>
          </a:xfrm>
          <a:prstGeom prst="rect">
            <a:avLst/>
          </a:prstGeom>
          <a:noFill/>
          <a:ln w="38100">
            <a:solidFill>
              <a:srgbClr val="CC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cut thruBlk="1"/>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AutoShape 2">
            <a:extLst>
              <a:ext uri="{FF2B5EF4-FFF2-40B4-BE49-F238E27FC236}">
                <a16:creationId xmlns:a16="http://schemas.microsoft.com/office/drawing/2014/main" id="{58DF9036-CB94-419E-8F57-A519C28D2686}"/>
              </a:ext>
            </a:extLst>
          </p:cNvPr>
          <p:cNvSpPr>
            <a:spLocks noGrp="1" noChangeArrowheads="1"/>
          </p:cNvSpPr>
          <p:nvPr>
            <p:ph type="title"/>
          </p:nvPr>
        </p:nvSpPr>
        <p:spPr>
          <a:xfrm>
            <a:off x="3575050" y="1052513"/>
            <a:ext cx="5767388" cy="792162"/>
          </a:xfrm>
        </p:spPr>
        <p:txBody>
          <a:bodyPr/>
          <a:lstStyle/>
          <a:p>
            <a:pPr algn="ctr"/>
            <a:r>
              <a:rPr lang="en-US" altLang="en-US" sz="2800" b="1">
                <a:latin typeface="Times New Roman" panose="02020603050405020304" pitchFamily="18" charset="0"/>
                <a:cs typeface="Times New Roman" panose="02020603050405020304" pitchFamily="18" charset="0"/>
              </a:rPr>
              <a:t>SAMPLE JOB DESCRIPTION AND SPECIFICATIONS</a:t>
            </a:r>
          </a:p>
        </p:txBody>
      </p:sp>
      <p:sp>
        <p:nvSpPr>
          <p:cNvPr id="54275" name="Rectangle 3">
            <a:extLst>
              <a:ext uri="{FF2B5EF4-FFF2-40B4-BE49-F238E27FC236}">
                <a16:creationId xmlns:a16="http://schemas.microsoft.com/office/drawing/2014/main" id="{A63E8344-7A34-4991-972A-FE80645EC191}"/>
              </a:ext>
            </a:extLst>
          </p:cNvPr>
          <p:cNvSpPr>
            <a:spLocks noChangeArrowheads="1"/>
          </p:cNvSpPr>
          <p:nvPr/>
        </p:nvSpPr>
        <p:spPr bwMode="auto">
          <a:xfrm>
            <a:off x="5159375" y="6091774"/>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r" fontAlgn="base">
              <a:spcBef>
                <a:spcPct val="50000"/>
              </a:spcBef>
              <a:spcAft>
                <a:spcPct val="0"/>
              </a:spcAft>
            </a:pPr>
            <a:r>
              <a:rPr lang="en-US" altLang="en-US" sz="1200" b="1" i="1" dirty="0">
                <a:solidFill>
                  <a:prstClr val="black"/>
                </a:solidFill>
                <a:latin typeface="Arial" panose="020B0604020202020204" pitchFamily="34" charset="0"/>
              </a:rPr>
              <a:t>Figure 6</a:t>
            </a:r>
            <a:r>
              <a:rPr lang="en-US" altLang="en-US" sz="1200" b="1" i="1" dirty="0">
                <a:solidFill>
                  <a:prstClr val="black"/>
                </a:solidFill>
                <a:latin typeface="Arial" panose="020B0604020202020204" pitchFamily="34" charset="0"/>
                <a:cs typeface="Arial" panose="020B0604020202020204" pitchFamily="34" charset="0"/>
              </a:rPr>
              <a:t>–10c</a:t>
            </a:r>
            <a:endParaRPr lang="en-US" altLang="en-US" sz="1200" b="1" i="1" dirty="0">
              <a:solidFill>
                <a:prstClr val="black"/>
              </a:solidFill>
              <a:latin typeface="Arial" panose="020B0604020202020204" pitchFamily="34" charset="0"/>
            </a:endParaRPr>
          </a:p>
        </p:txBody>
      </p:sp>
      <p:pic>
        <p:nvPicPr>
          <p:cNvPr id="54276" name="Picture 4" descr="C:\My Documents\PowerPoint Files\Books\South-Western\HRM10e\HRM10e GIFS\06-11.gif">
            <a:extLst>
              <a:ext uri="{FF2B5EF4-FFF2-40B4-BE49-F238E27FC236}">
                <a16:creationId xmlns:a16="http://schemas.microsoft.com/office/drawing/2014/main" id="{2C722BB4-A870-47A8-9629-85E928274E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05" t="88707"/>
          <a:stretch>
            <a:fillRect/>
          </a:stretch>
        </p:blipFill>
        <p:spPr bwMode="auto">
          <a:xfrm>
            <a:off x="1323434" y="2408760"/>
            <a:ext cx="9545131" cy="2490652"/>
          </a:xfrm>
          <a:prstGeom prst="rect">
            <a:avLst/>
          </a:prstGeom>
          <a:noFill/>
          <a:ln w="38100">
            <a:solidFill>
              <a:srgbClr val="CC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cut thruBlk="1"/>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AutoShape 2">
            <a:extLst>
              <a:ext uri="{FF2B5EF4-FFF2-40B4-BE49-F238E27FC236}">
                <a16:creationId xmlns:a16="http://schemas.microsoft.com/office/drawing/2014/main" id="{B59C8C7C-0520-4CF6-9C29-1679EB967537}"/>
              </a:ext>
            </a:extLst>
          </p:cNvPr>
          <p:cNvSpPr>
            <a:spLocks noGrp="1" noChangeArrowheads="1"/>
          </p:cNvSpPr>
          <p:nvPr>
            <p:ph type="title"/>
          </p:nvPr>
        </p:nvSpPr>
        <p:spPr>
          <a:xfrm>
            <a:off x="976393" y="590550"/>
            <a:ext cx="8670817" cy="1325563"/>
          </a:xfrm>
        </p:spPr>
        <p:txBody>
          <a:bodyPr/>
          <a:lstStyle/>
          <a:p>
            <a:pPr algn="ctr"/>
            <a:r>
              <a:rPr lang="en-US" altLang="en-US" sz="2800" b="1" dirty="0">
                <a:latin typeface="Times New Roman" panose="02020603050405020304" pitchFamily="18" charset="0"/>
                <a:cs typeface="Times New Roman" panose="02020603050405020304" pitchFamily="18" charset="0"/>
              </a:rPr>
              <a:t>JOB DESCRIPTION COMPONENTS</a:t>
            </a:r>
          </a:p>
        </p:txBody>
      </p:sp>
      <p:sp>
        <p:nvSpPr>
          <p:cNvPr id="55299" name="Rectangle 3">
            <a:extLst>
              <a:ext uri="{FF2B5EF4-FFF2-40B4-BE49-F238E27FC236}">
                <a16:creationId xmlns:a16="http://schemas.microsoft.com/office/drawing/2014/main" id="{68AC67CC-4D8E-40B4-8145-7BC776754F94}"/>
              </a:ext>
            </a:extLst>
          </p:cNvPr>
          <p:cNvSpPr>
            <a:spLocks noGrp="1" noChangeArrowheads="1"/>
          </p:cNvSpPr>
          <p:nvPr>
            <p:ph sz="half" idx="1"/>
          </p:nvPr>
        </p:nvSpPr>
        <p:spPr bwMode="auto">
          <a:xfrm>
            <a:off x="1501801" y="1733550"/>
            <a:ext cx="4124084" cy="4359275"/>
          </a:xfrm>
        </p:spPr>
        <p:txBody>
          <a:bodyPr wrap="square" numCol="1" anchor="t" anchorCtr="0" compatLnSpc="1">
            <a:prstTxWarp prst="textNoShape">
              <a:avLst/>
            </a:prstTxWarp>
            <a:normAutofit lnSpcReduction="10000"/>
          </a:bodyPr>
          <a:lstStyle/>
          <a:p>
            <a:r>
              <a:rPr lang="en-US" altLang="en-US" sz="2400" b="1" dirty="0">
                <a:solidFill>
                  <a:srgbClr val="C00000"/>
                </a:solidFill>
                <a:latin typeface="Times New Roman" panose="02020603050405020304" pitchFamily="18" charset="0"/>
                <a:cs typeface="Times New Roman" panose="02020603050405020304" pitchFamily="18" charset="0"/>
              </a:rPr>
              <a:t>Identification</a:t>
            </a:r>
          </a:p>
          <a:p>
            <a:pPr lvl="1"/>
            <a:r>
              <a:rPr lang="en-US" altLang="en-US" sz="2400" dirty="0">
                <a:latin typeface="Times New Roman" panose="02020603050405020304" pitchFamily="18" charset="0"/>
                <a:cs typeface="Times New Roman" panose="02020603050405020304" pitchFamily="18" charset="0"/>
              </a:rPr>
              <a:t>Job title</a:t>
            </a:r>
          </a:p>
          <a:p>
            <a:pPr lvl="1"/>
            <a:r>
              <a:rPr lang="en-US" altLang="en-US" sz="2400" dirty="0">
                <a:latin typeface="Times New Roman" panose="02020603050405020304" pitchFamily="18" charset="0"/>
                <a:cs typeface="Times New Roman" panose="02020603050405020304" pitchFamily="18" charset="0"/>
              </a:rPr>
              <a:t>Reporting relationships</a:t>
            </a:r>
          </a:p>
          <a:p>
            <a:pPr lvl="1"/>
            <a:r>
              <a:rPr lang="en-US" altLang="en-US" sz="2400" dirty="0">
                <a:latin typeface="Times New Roman" panose="02020603050405020304" pitchFamily="18" charset="0"/>
                <a:cs typeface="Times New Roman" panose="02020603050405020304" pitchFamily="18" charset="0"/>
              </a:rPr>
              <a:t>Department</a:t>
            </a:r>
          </a:p>
          <a:p>
            <a:pPr lvl="1"/>
            <a:r>
              <a:rPr lang="en-US" altLang="en-US" sz="2400" dirty="0">
                <a:latin typeface="Times New Roman" panose="02020603050405020304" pitchFamily="18" charset="0"/>
                <a:cs typeface="Times New Roman" panose="02020603050405020304" pitchFamily="18" charset="0"/>
              </a:rPr>
              <a:t>Location</a:t>
            </a:r>
          </a:p>
          <a:p>
            <a:pPr lvl="1"/>
            <a:r>
              <a:rPr lang="en-US" altLang="en-US" sz="2400" dirty="0">
                <a:latin typeface="Times New Roman" panose="02020603050405020304" pitchFamily="18" charset="0"/>
                <a:cs typeface="Times New Roman" panose="02020603050405020304" pitchFamily="18" charset="0"/>
              </a:rPr>
              <a:t>Date of analysis</a:t>
            </a:r>
          </a:p>
          <a:p>
            <a:r>
              <a:rPr lang="en-US" altLang="en-US" sz="2400" b="1" dirty="0">
                <a:solidFill>
                  <a:srgbClr val="C00000"/>
                </a:solidFill>
                <a:latin typeface="Times New Roman" panose="02020603050405020304" pitchFamily="18" charset="0"/>
                <a:cs typeface="Times New Roman" panose="02020603050405020304" pitchFamily="18" charset="0"/>
              </a:rPr>
              <a:t>General Summary</a:t>
            </a:r>
          </a:p>
          <a:p>
            <a:pPr lvl="1"/>
            <a:r>
              <a:rPr lang="en-US" altLang="en-US" sz="2400" dirty="0">
                <a:latin typeface="Times New Roman" panose="02020603050405020304" pitchFamily="18" charset="0"/>
                <a:cs typeface="Times New Roman" panose="02020603050405020304" pitchFamily="18" charset="0"/>
              </a:rPr>
              <a:t>Describes the job’s distinguishing responsibilities and components</a:t>
            </a:r>
          </a:p>
        </p:txBody>
      </p:sp>
      <p:sp>
        <p:nvSpPr>
          <p:cNvPr id="55300" name="Rectangle 4">
            <a:extLst>
              <a:ext uri="{FF2B5EF4-FFF2-40B4-BE49-F238E27FC236}">
                <a16:creationId xmlns:a16="http://schemas.microsoft.com/office/drawing/2014/main" id="{F45B5154-F7A5-4587-A8F0-ED8B34F6C125}"/>
              </a:ext>
            </a:extLst>
          </p:cNvPr>
          <p:cNvSpPr>
            <a:spLocks noGrp="1" noChangeArrowheads="1"/>
          </p:cNvSpPr>
          <p:nvPr>
            <p:ph sz="half" idx="2"/>
          </p:nvPr>
        </p:nvSpPr>
        <p:spPr bwMode="auto">
          <a:xfrm>
            <a:off x="6240463" y="1733550"/>
            <a:ext cx="4449736" cy="4176712"/>
          </a:xfrm>
        </p:spPr>
        <p:txBody>
          <a:bodyPr wrap="square" numCol="1" anchor="t" anchorCtr="0" compatLnSpc="1">
            <a:prstTxWarp prst="textNoShape">
              <a:avLst/>
            </a:prstTxWarp>
            <a:normAutofit lnSpcReduction="10000"/>
          </a:bodyPr>
          <a:lstStyle/>
          <a:p>
            <a:r>
              <a:rPr lang="en-US" altLang="en-US" sz="2400" b="1" dirty="0">
                <a:solidFill>
                  <a:srgbClr val="C00000"/>
                </a:solidFill>
                <a:latin typeface="Times New Roman" panose="02020603050405020304" pitchFamily="18" charset="0"/>
                <a:cs typeface="Times New Roman" panose="02020603050405020304" pitchFamily="18" charset="0"/>
              </a:rPr>
              <a:t>Essential Functions and Duties</a:t>
            </a:r>
          </a:p>
          <a:p>
            <a:pPr lvl="1"/>
            <a:r>
              <a:rPr lang="en-US" altLang="en-US" sz="2400" dirty="0">
                <a:latin typeface="Times New Roman" panose="02020603050405020304" pitchFamily="18" charset="0"/>
                <a:cs typeface="Times New Roman" panose="02020603050405020304" pitchFamily="18" charset="0"/>
              </a:rPr>
              <a:t>Lists major tasks, duties and responsibilities</a:t>
            </a:r>
          </a:p>
          <a:p>
            <a:r>
              <a:rPr lang="en-US" altLang="en-US" sz="2400" b="1" dirty="0">
                <a:solidFill>
                  <a:srgbClr val="C00000"/>
                </a:solidFill>
                <a:latin typeface="Times New Roman" panose="02020603050405020304" pitchFamily="18" charset="0"/>
                <a:cs typeface="Times New Roman" panose="02020603050405020304" pitchFamily="18" charset="0"/>
              </a:rPr>
              <a:t>Job Specifications</a:t>
            </a:r>
          </a:p>
          <a:p>
            <a:pPr lvl="1"/>
            <a:r>
              <a:rPr lang="en-US" altLang="en-US" sz="2400" dirty="0">
                <a:latin typeface="Times New Roman" panose="02020603050405020304" pitchFamily="18" charset="0"/>
                <a:cs typeface="Times New Roman" panose="02020603050405020304" pitchFamily="18" charset="0"/>
              </a:rPr>
              <a:t>Knowledge, skills, and abilities</a:t>
            </a:r>
          </a:p>
          <a:p>
            <a:pPr lvl="1"/>
            <a:r>
              <a:rPr lang="en-US" altLang="en-US" sz="2400" dirty="0">
                <a:latin typeface="Times New Roman" panose="02020603050405020304" pitchFamily="18" charset="0"/>
                <a:cs typeface="Times New Roman" panose="02020603050405020304" pitchFamily="18" charset="0"/>
              </a:rPr>
              <a:t>Education and experience</a:t>
            </a:r>
          </a:p>
          <a:p>
            <a:pPr lvl="1"/>
            <a:r>
              <a:rPr lang="en-US" altLang="en-US" sz="2400" dirty="0">
                <a:latin typeface="Times New Roman" panose="02020603050405020304" pitchFamily="18" charset="0"/>
                <a:cs typeface="Times New Roman" panose="02020603050405020304" pitchFamily="18" charset="0"/>
              </a:rPr>
              <a:t>Physical requirements</a:t>
            </a:r>
          </a:p>
          <a:p>
            <a:r>
              <a:rPr lang="en-US" altLang="en-US" sz="2400" b="1" dirty="0">
                <a:solidFill>
                  <a:srgbClr val="C00000"/>
                </a:solidFill>
                <a:latin typeface="Times New Roman" panose="02020603050405020304" pitchFamily="18" charset="0"/>
                <a:cs typeface="Times New Roman" panose="02020603050405020304" pitchFamily="18" charset="0"/>
              </a:rPr>
              <a:t>Disclaimer</a:t>
            </a:r>
          </a:p>
          <a:p>
            <a:pPr lvl="1"/>
            <a:r>
              <a:rPr lang="en-US" altLang="en-US" sz="2400" dirty="0">
                <a:latin typeface="Times New Roman" panose="02020603050405020304" pitchFamily="18" charset="0"/>
                <a:cs typeface="Times New Roman" panose="02020603050405020304" pitchFamily="18" charset="0"/>
              </a:rPr>
              <a:t>Of implied contract</a:t>
            </a:r>
          </a:p>
          <a:p>
            <a:r>
              <a:rPr lang="en-US" altLang="en-US" sz="2400" dirty="0">
                <a:latin typeface="Times New Roman" panose="02020603050405020304" pitchFamily="18" charset="0"/>
                <a:cs typeface="Times New Roman" panose="02020603050405020304" pitchFamily="18" charset="0"/>
              </a:rPr>
              <a:t>Signature of approvals</a:t>
            </a:r>
          </a:p>
          <a:p>
            <a:endParaRPr lang="en-US" altLang="en-US" sz="2400" b="1" dirty="0">
              <a:latin typeface="Times New Roman" panose="02020603050405020304" pitchFamily="18" charset="0"/>
              <a:cs typeface="Times New Roman" panose="02020603050405020304" pitchFamily="18" charset="0"/>
            </a:endParaRPr>
          </a:p>
        </p:txBody>
      </p:sp>
    </p:spTree>
    <p:custDataLst>
      <p:tags r:id="rId1"/>
    </p:custDataLst>
  </p:cSld>
  <p:clrMapOvr>
    <a:masterClrMapping/>
  </p:clrMapOvr>
  <p:transition>
    <p:cut thruBlk="1"/>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AutoShape 2">
            <a:extLst>
              <a:ext uri="{FF2B5EF4-FFF2-40B4-BE49-F238E27FC236}">
                <a16:creationId xmlns:a16="http://schemas.microsoft.com/office/drawing/2014/main" id="{31331B3C-172A-456D-B313-9C9B398B5FB2}"/>
              </a:ext>
            </a:extLst>
          </p:cNvPr>
          <p:cNvSpPr>
            <a:spLocks noGrp="1" noChangeArrowheads="1"/>
          </p:cNvSpPr>
          <p:nvPr>
            <p:ph type="title"/>
          </p:nvPr>
        </p:nvSpPr>
        <p:spPr>
          <a:xfrm>
            <a:off x="3115159" y="976314"/>
            <a:ext cx="6927742" cy="661987"/>
          </a:xfrm>
        </p:spPr>
        <p:txBody>
          <a:bodyPr>
            <a:noAutofit/>
          </a:bodyPr>
          <a:lstStyle/>
          <a:p>
            <a:r>
              <a:rPr lang="en-US" altLang="en-US" dirty="0"/>
              <a:t>SUMMARY</a:t>
            </a:r>
          </a:p>
        </p:txBody>
      </p:sp>
      <p:sp>
        <p:nvSpPr>
          <p:cNvPr id="51203" name="Rectangle 3">
            <a:extLst>
              <a:ext uri="{FF2B5EF4-FFF2-40B4-BE49-F238E27FC236}">
                <a16:creationId xmlns:a16="http://schemas.microsoft.com/office/drawing/2014/main" id="{65BF75C7-FF90-4270-B311-018908DBAD43}"/>
              </a:ext>
            </a:extLst>
          </p:cNvPr>
          <p:cNvSpPr>
            <a:spLocks noGrp="1" noChangeArrowheads="1"/>
          </p:cNvSpPr>
          <p:nvPr>
            <p:ph idx="1"/>
          </p:nvPr>
        </p:nvSpPr>
        <p:spPr bwMode="auto">
          <a:xfrm>
            <a:off x="1007390" y="2138766"/>
            <a:ext cx="10058400" cy="3742920"/>
          </a:xfrm>
        </p:spPr>
        <p:txBody>
          <a:bodyPr wrap="square" numCol="1" anchor="t" anchorCtr="0" compatLnSpc="1">
            <a:prstTxWarp prst="textNoShape">
              <a:avLst/>
            </a:prstTxWarp>
            <a:normAutofit fontScale="92500" lnSpcReduction="20000"/>
          </a:bodyPr>
          <a:lstStyle/>
          <a:p>
            <a:pPr marL="342900" lvl="1" indent="0">
              <a:buNone/>
            </a:pPr>
            <a:endParaRPr lang="en-US" altLang="en-US" sz="2600" dirty="0"/>
          </a:p>
          <a:p>
            <a:pPr lvl="1"/>
            <a:r>
              <a:rPr lang="en-US" altLang="en-US" sz="2600" dirty="0"/>
              <a:t>Changing Jobs Era</a:t>
            </a:r>
          </a:p>
          <a:p>
            <a:pPr lvl="1"/>
            <a:r>
              <a:rPr lang="en-US" altLang="en-US" sz="2600" dirty="0"/>
              <a:t>Nature Of Jobs And Work</a:t>
            </a:r>
          </a:p>
          <a:p>
            <a:pPr lvl="1"/>
            <a:r>
              <a:rPr lang="en-US" altLang="en-US" sz="2600" dirty="0"/>
              <a:t>Workflow Analysis</a:t>
            </a:r>
          </a:p>
          <a:p>
            <a:pPr lvl="1"/>
            <a:r>
              <a:rPr lang="en-US" altLang="en-US" sz="2600" dirty="0"/>
              <a:t>Job Design/Re-design</a:t>
            </a:r>
          </a:p>
          <a:p>
            <a:pPr lvl="1"/>
            <a:r>
              <a:rPr lang="en-US" altLang="en-US" sz="2600" dirty="0"/>
              <a:t>Alternative Work Schedules &amp;Locations</a:t>
            </a:r>
          </a:p>
          <a:p>
            <a:pPr lvl="1"/>
            <a:r>
              <a:rPr lang="en-US" altLang="en-US" sz="2600" dirty="0"/>
              <a:t>Nature Of Job Analysis</a:t>
            </a:r>
          </a:p>
          <a:p>
            <a:pPr lvl="1"/>
            <a:r>
              <a:rPr lang="en-US" altLang="en-US" sz="2600" dirty="0"/>
              <a:t>Task-based Job Analysis</a:t>
            </a:r>
          </a:p>
          <a:p>
            <a:pPr lvl="1"/>
            <a:r>
              <a:rPr lang="en-US" altLang="en-US" sz="2600" dirty="0"/>
              <a:t>Competency Approach To Job Analysis</a:t>
            </a:r>
          </a:p>
          <a:p>
            <a:pPr lvl="1"/>
            <a:r>
              <a:rPr lang="en-US" altLang="en-US" sz="2600" dirty="0"/>
              <a:t>Job Analysis Methods</a:t>
            </a:r>
          </a:p>
          <a:p>
            <a:pPr lvl="1"/>
            <a:r>
              <a:rPr lang="en-US" altLang="en-US" sz="2600" dirty="0"/>
              <a:t>Behavioral Aspects of Job Analysis</a:t>
            </a:r>
          </a:p>
          <a:p>
            <a:pPr lvl="1"/>
            <a:r>
              <a:rPr lang="en-US" altLang="en-US" sz="2600" dirty="0"/>
              <a:t>Job Descriptions And Job Specification</a:t>
            </a:r>
          </a:p>
          <a:p>
            <a:pPr lvl="1"/>
            <a:endParaRPr lang="en-US" altLang="en-US" dirty="0"/>
          </a:p>
        </p:txBody>
      </p:sp>
    </p:spTree>
    <p:custDataLst>
      <p:tags r:id="rId1"/>
    </p:custDataLst>
    <p:extLst>
      <p:ext uri="{BB962C8B-B14F-4D97-AF65-F5344CB8AC3E}">
        <p14:creationId xmlns:p14="http://schemas.microsoft.com/office/powerpoint/2010/main" val="1006336463"/>
      </p:ext>
    </p:extLst>
  </p:cSld>
  <p:clrMapOvr>
    <a:masterClrMapping/>
  </p:clrMapOvr>
  <p:transition>
    <p:cut thruBlk="1"/>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1994" y="-1"/>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8|14.1|23.3|66.3|40.4|57"/>
</p:tagLst>
</file>

<file path=ppt/tags/tag2.xml><?xml version="1.0" encoding="utf-8"?>
<p:tagLst xmlns:a="http://schemas.openxmlformats.org/drawingml/2006/main" xmlns:r="http://schemas.openxmlformats.org/officeDocument/2006/relationships" xmlns:p="http://schemas.openxmlformats.org/presentationml/2006/main">
  <p:tag name="TIMING" val="|4.7|1.5|23.5|24.9"/>
</p:tagLst>
</file>

<file path=ppt/tags/tag3.xml><?xml version="1.0" encoding="utf-8"?>
<p:tagLst xmlns:a="http://schemas.openxmlformats.org/drawingml/2006/main" xmlns:r="http://schemas.openxmlformats.org/officeDocument/2006/relationships" xmlns:p="http://schemas.openxmlformats.org/presentationml/2006/main">
  <p:tag name="TIMING" val="|7|8.8|57.2|0.7|40.7|2"/>
</p:tagLst>
</file>

<file path=ppt/tags/tag4.xml><?xml version="1.0" encoding="utf-8"?>
<p:tagLst xmlns:a="http://schemas.openxmlformats.org/drawingml/2006/main" xmlns:r="http://schemas.openxmlformats.org/officeDocument/2006/relationships" xmlns:p="http://schemas.openxmlformats.org/presentationml/2006/main">
  <p:tag name="TIMING" val="|0.8|0.8|1|0.7|0.9|1.7|69|31.9|30.1|23.9|26.2"/>
</p:tagLst>
</file>

<file path=ppt/tags/tag5.xml><?xml version="1.0" encoding="utf-8"?>
<p:tagLst xmlns:a="http://schemas.openxmlformats.org/drawingml/2006/main" xmlns:r="http://schemas.openxmlformats.org/officeDocument/2006/relationships" xmlns:p="http://schemas.openxmlformats.org/presentationml/2006/main">
  <p:tag name="TIMING" val="|21.3|1.6|58.6|2.3|57.7|2.3"/>
</p:tagLst>
</file>

<file path=ppt/tags/tag6.xml><?xml version="1.0" encoding="utf-8"?>
<p:tagLst xmlns:a="http://schemas.openxmlformats.org/drawingml/2006/main" xmlns:r="http://schemas.openxmlformats.org/officeDocument/2006/relationships" xmlns:p="http://schemas.openxmlformats.org/presentationml/2006/main">
  <p:tag name="TIMING" val="|2|6.9|52.7|3.7|1.2|62.8|4.9|3.1|2.9"/>
</p:tagLst>
</file>

<file path=ppt/tags/tag7.xml><?xml version="1.0" encoding="utf-8"?>
<p:tagLst xmlns:a="http://schemas.openxmlformats.org/drawingml/2006/main" xmlns:r="http://schemas.openxmlformats.org/officeDocument/2006/relationships" xmlns:p="http://schemas.openxmlformats.org/presentationml/2006/main">
  <p:tag name="TIMING" val="|0.9|4.2|31.6|9.8|3.2|8.1|6.7|9.8|20"/>
</p:tagLst>
</file>

<file path=ppt/tags/tag8.xml><?xml version="1.0" encoding="utf-8"?>
<p:tagLst xmlns:a="http://schemas.openxmlformats.org/drawingml/2006/main" xmlns:r="http://schemas.openxmlformats.org/officeDocument/2006/relationships" xmlns:p="http://schemas.openxmlformats.org/presentationml/2006/main">
  <p:tag name="TIMING" val="|3.5|1|30|1.4|33.4|15.1"/>
</p:tagLst>
</file>

<file path=ppt/tags/tag9.xml><?xml version="1.0" encoding="utf-8"?>
<p:tagLst xmlns:a="http://schemas.openxmlformats.org/drawingml/2006/main" xmlns:r="http://schemas.openxmlformats.org/officeDocument/2006/relationships" xmlns:p="http://schemas.openxmlformats.org/presentationml/2006/main">
  <p:tag name="TIMING" val="|0.7|1|75.5|3.3|11.7|3.1"/>
</p:tagLst>
</file>

<file path=ppt/tags/tag10.xml><?xml version="1.0" encoding="utf-8"?>
<p:tagLst xmlns:a="http://schemas.openxmlformats.org/drawingml/2006/main" xmlns:r="http://schemas.openxmlformats.org/officeDocument/2006/relationships" xmlns:p="http://schemas.openxmlformats.org/presentationml/2006/main">
  <p:tag name="TIMING" val="|3|62.5|33.1|8.7|43.5|6.1"/>
</p:tagLst>
</file>

<file path=ppt/tags/tag11.xml><?xml version="1.0" encoding="utf-8"?>
<p:tagLst xmlns:a="http://schemas.openxmlformats.org/drawingml/2006/main" xmlns:r="http://schemas.openxmlformats.org/officeDocument/2006/relationships" xmlns:p="http://schemas.openxmlformats.org/presentationml/2006/main">
  <p:tag name="TIMING" val="|1|4.3"/>
</p:tagLst>
</file>

<file path=ppt/tags/tag12.xml><?xml version="1.0" encoding="utf-8"?>
<p:tagLst xmlns:a="http://schemas.openxmlformats.org/drawingml/2006/main" xmlns:r="http://schemas.openxmlformats.org/officeDocument/2006/relationships" xmlns:p="http://schemas.openxmlformats.org/presentationml/2006/main">
  <p:tag name="TIMING" val="|1|23.7|28.1"/>
</p:tagLst>
</file>

<file path=ppt/tags/tag13.xml><?xml version="1.0" encoding="utf-8"?>
<p:tagLst xmlns:a="http://schemas.openxmlformats.org/drawingml/2006/main" xmlns:r="http://schemas.openxmlformats.org/officeDocument/2006/relationships" xmlns:p="http://schemas.openxmlformats.org/presentationml/2006/main">
  <p:tag name="TIMING" val="|2.3|1.1|239.4"/>
</p:tagLst>
</file>

<file path=ppt/tags/tag14.xml><?xml version="1.0" encoding="utf-8"?>
<p:tagLst xmlns:a="http://schemas.openxmlformats.org/drawingml/2006/main" xmlns:r="http://schemas.openxmlformats.org/officeDocument/2006/relationships" xmlns:p="http://schemas.openxmlformats.org/presentationml/2006/main">
  <p:tag name="TIMING" val="|5.7"/>
</p:tagLst>
</file>

<file path=ppt/tags/tag15.xml><?xml version="1.0" encoding="utf-8"?>
<p:tagLst xmlns:a="http://schemas.openxmlformats.org/drawingml/2006/main" xmlns:r="http://schemas.openxmlformats.org/officeDocument/2006/relationships" xmlns:p="http://schemas.openxmlformats.org/presentationml/2006/main">
  <p:tag name="TIMING" val="|2.1|7.4"/>
</p:tagLst>
</file>

<file path=ppt/tags/tag16.xml><?xml version="1.0" encoding="utf-8"?>
<p:tagLst xmlns:a="http://schemas.openxmlformats.org/drawingml/2006/main" xmlns:r="http://schemas.openxmlformats.org/officeDocument/2006/relationships" xmlns:p="http://schemas.openxmlformats.org/presentationml/2006/main">
  <p:tag name="TIMING" val="|0.6|7.8|1.9"/>
</p:tagLst>
</file>

<file path=ppt/tags/tag17.xml><?xml version="1.0" encoding="utf-8"?>
<p:tagLst xmlns:a="http://schemas.openxmlformats.org/drawingml/2006/main" xmlns:r="http://schemas.openxmlformats.org/officeDocument/2006/relationships" xmlns:p="http://schemas.openxmlformats.org/presentationml/2006/main">
  <p:tag name="TIMING" val="|0.6|1.1|16.1|26.3"/>
</p:tagLst>
</file>

<file path=ppt/tags/tag18.xml><?xml version="1.0" encoding="utf-8"?>
<p:tagLst xmlns:a="http://schemas.openxmlformats.org/drawingml/2006/main" xmlns:r="http://schemas.openxmlformats.org/officeDocument/2006/relationships" xmlns:p="http://schemas.openxmlformats.org/presentationml/2006/main">
  <p:tag name="TIMING" val="|0.4|1.8|16.6|3.6|29.7|0.9"/>
</p:tagLst>
</file>

<file path=ppt/tags/tag19.xml><?xml version="1.0" encoding="utf-8"?>
<p:tagLst xmlns:a="http://schemas.openxmlformats.org/drawingml/2006/main" xmlns:r="http://schemas.openxmlformats.org/officeDocument/2006/relationships" xmlns:p="http://schemas.openxmlformats.org/presentationml/2006/main">
  <p:tag name="TIMING" val="|1|7.7|1.8|8.8|2.5|1.2|2|5.1|9.2|4.3|3|2.9|3.4|18.7|3.7|5.1|20.4"/>
</p:tagLst>
</file>

<file path=ppt/tags/tag20.xml><?xml version="1.0" encoding="utf-8"?>
<p:tagLst xmlns:a="http://schemas.openxmlformats.org/drawingml/2006/main" xmlns:r="http://schemas.openxmlformats.org/officeDocument/2006/relationships" xmlns:p="http://schemas.openxmlformats.org/presentationml/2006/main">
  <p:tag name="TIMING" val="|2.9|5.8|6.3|4.5|6.4|24.2|5.8|6.1|2.5|4.2|3.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idocean Templa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Midocean Templa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C2C48E1-6475-4317-815D-6C47DF954E85}"/>
</file>

<file path=customXml/itemProps2.xml><?xml version="1.0" encoding="utf-8"?>
<ds:datastoreItem xmlns:ds="http://schemas.openxmlformats.org/officeDocument/2006/customXml" ds:itemID="{747B32E8-97B9-4EAB-88CB-CE11381097AC}"/>
</file>

<file path=customXml/itemProps3.xml><?xml version="1.0" encoding="utf-8"?>
<ds:datastoreItem xmlns:ds="http://schemas.openxmlformats.org/officeDocument/2006/customXml" ds:itemID="{886CD26E-4D95-4042-A84F-9A2339799446}"/>
</file>

<file path=docProps/app.xml><?xml version="1.0" encoding="utf-8"?>
<Properties xmlns="http://schemas.openxmlformats.org/officeDocument/2006/extended-properties" xmlns:vt="http://schemas.openxmlformats.org/officeDocument/2006/docPropsVTypes">
  <TotalTime>1796</TotalTime>
  <Words>1769</Words>
  <Application>Microsoft Office PowerPoint</Application>
  <PresentationFormat>Widescreen</PresentationFormat>
  <Paragraphs>263</Paragraphs>
  <Slides>42</Slides>
  <Notes>14</Notes>
  <HiddenSlides>0</HiddenSlides>
  <MMClips>0</MMClips>
  <ScaleCrop>false</ScaleCrop>
  <HeadingPairs>
    <vt:vector size="8" baseType="variant">
      <vt:variant>
        <vt:lpstr>Fonts Used</vt:lpstr>
      </vt:variant>
      <vt:variant>
        <vt:i4>6</vt:i4>
      </vt:variant>
      <vt:variant>
        <vt:lpstr>Theme</vt:lpstr>
      </vt:variant>
      <vt:variant>
        <vt:i4>3</vt:i4>
      </vt:variant>
      <vt:variant>
        <vt:lpstr>Embedded OLE Servers</vt:lpstr>
      </vt:variant>
      <vt:variant>
        <vt:i4>1</vt:i4>
      </vt:variant>
      <vt:variant>
        <vt:lpstr>Slide Titles</vt:lpstr>
      </vt:variant>
      <vt:variant>
        <vt:i4>42</vt:i4>
      </vt:variant>
    </vt:vector>
  </HeadingPairs>
  <TitlesOfParts>
    <vt:vector size="52" baseType="lpstr">
      <vt:lpstr>Arial</vt:lpstr>
      <vt:lpstr>Calibri</vt:lpstr>
      <vt:lpstr>Calibri Light</vt:lpstr>
      <vt:lpstr>Courier New</vt:lpstr>
      <vt:lpstr>Tahoma</vt:lpstr>
      <vt:lpstr>Times New Roman</vt:lpstr>
      <vt:lpstr>Office Theme</vt:lpstr>
      <vt:lpstr>Midocean Template</vt:lpstr>
      <vt:lpstr>1_Midocean Template</vt:lpstr>
      <vt:lpstr>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BUSINESS PROCESS RE-ENGINEERING</vt:lpstr>
      <vt:lpstr>JOB DESIGN/RE-DESIGN</vt:lpstr>
      <vt:lpstr>PowerPoint Presentation</vt:lpstr>
      <vt:lpstr>Classic Approaches to Job Design</vt:lpstr>
      <vt:lpstr>JOB CHARACTERISTICS MODEL</vt:lpstr>
      <vt:lpstr>CHARACTERISTICS OF JOBS</vt:lpstr>
      <vt:lpstr>Using Teams in Jobs</vt:lpstr>
      <vt:lpstr>SHAMROCK TEAM</vt:lpstr>
      <vt:lpstr>TEAM JOBS</vt:lpstr>
      <vt:lpstr>PowerPoint Presentation</vt:lpstr>
      <vt:lpstr>ALTERNATIVE WORK SCHEDULES</vt:lpstr>
      <vt:lpstr>ALTERNATIVE WORK LOCATIONS</vt:lpstr>
      <vt:lpstr>NATURE OF JOB ANALYSIS</vt:lpstr>
      <vt:lpstr>JOB ANALYSIS IN PERSPECTIVE</vt:lpstr>
      <vt:lpstr>TASK-BASED JOB ANALYSIS</vt:lpstr>
      <vt:lpstr>COMPETENCY APPROACH TO JOB ANALYSIS</vt:lpstr>
      <vt:lpstr>COMPETENCY ANALYSIS METHODOLOGY</vt:lpstr>
      <vt:lpstr>COMPETENCY ANALYSIS METHODOLOGY</vt:lpstr>
      <vt:lpstr>CHOOSING A JOB ANALYSIS APPROACH </vt:lpstr>
      <vt:lpstr>JOB ANALYSIS RESPONSIBILITIES</vt:lpstr>
      <vt:lpstr>STAGES IN THE JOB ANALYSIS PROCESS</vt:lpstr>
      <vt:lpstr>JOB ANALYSIS METHODS</vt:lpstr>
      <vt:lpstr>TYPICAL AREAS COVERED IN A  JOB ANALYSIS QUESTIONNAIRE</vt:lpstr>
      <vt:lpstr>BEHAVIORAL ASPECTS OF JOB ANALYSIS</vt:lpstr>
      <vt:lpstr>BEHAVIORAL ASPECTS OF JOB ANALYSIS</vt:lpstr>
      <vt:lpstr>BEHAVIORAL ASPECTS OF JOB ANALYSIS </vt:lpstr>
      <vt:lpstr>BEHAVIORAL ASPECTS OF JOB ANALYSIS </vt:lpstr>
      <vt:lpstr>JOB DESCRIPTIONS AND JOB SPECIFICATIONS</vt:lpstr>
      <vt:lpstr>SAMPLE JOB DESCRIPTION AND SPECIFICATIONS</vt:lpstr>
      <vt:lpstr>SAMPLE JOB DESCRIPTION AND SPECIFICATIONS</vt:lpstr>
      <vt:lpstr>SAMPLE JOB DESCRIPTION AND SPECIFICATIONS</vt:lpstr>
      <vt:lpstr>JOB DESCRIPTION COMPONENTS</vt:lpstr>
      <vt:lpstr>SUMMARY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Samah Mustafa</cp:lastModifiedBy>
  <cp:revision>69</cp:revision>
  <dcterms:created xsi:type="dcterms:W3CDTF">2023-04-29T09:08:00Z</dcterms:created>
  <dcterms:modified xsi:type="dcterms:W3CDTF">2024-06-12T18:56:46Z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