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5"/>
  </p:notesMasterIdLst>
  <p:sldIdLst>
    <p:sldId id="614" r:id="rId5"/>
    <p:sldId id="628" r:id="rId6"/>
    <p:sldId id="667" r:id="rId7"/>
    <p:sldId id="714" r:id="rId8"/>
    <p:sldId id="545" r:id="rId9"/>
    <p:sldId id="690" r:id="rId10"/>
    <p:sldId id="788" r:id="rId11"/>
    <p:sldId id="705" r:id="rId12"/>
    <p:sldId id="657" r:id="rId13"/>
    <p:sldId id="789" r:id="rId14"/>
    <p:sldId id="774" r:id="rId15"/>
    <p:sldId id="735" r:id="rId16"/>
    <p:sldId id="739" r:id="rId17"/>
    <p:sldId id="772" r:id="rId18"/>
    <p:sldId id="716" r:id="rId19"/>
    <p:sldId id="775" r:id="rId20"/>
    <p:sldId id="729" r:id="rId21"/>
    <p:sldId id="706" r:id="rId22"/>
    <p:sldId id="754" r:id="rId23"/>
    <p:sldId id="776" r:id="rId24"/>
    <p:sldId id="725" r:id="rId25"/>
    <p:sldId id="764" r:id="rId26"/>
    <p:sldId id="765" r:id="rId27"/>
    <p:sldId id="642" r:id="rId28"/>
    <p:sldId id="755" r:id="rId29"/>
    <p:sldId id="777" r:id="rId30"/>
    <p:sldId id="756" r:id="rId31"/>
    <p:sldId id="778" r:id="rId32"/>
    <p:sldId id="779" r:id="rId33"/>
    <p:sldId id="780" r:id="rId34"/>
    <p:sldId id="781" r:id="rId35"/>
    <p:sldId id="782" r:id="rId36"/>
    <p:sldId id="762" r:id="rId37"/>
    <p:sldId id="783" r:id="rId38"/>
    <p:sldId id="784" r:id="rId39"/>
    <p:sldId id="785" r:id="rId40"/>
    <p:sldId id="786" r:id="rId41"/>
    <p:sldId id="787" r:id="rId42"/>
    <p:sldId id="730" r:id="rId43"/>
    <p:sldId id="717"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614"/>
            <p14:sldId id="628"/>
            <p14:sldId id="667"/>
            <p14:sldId id="714"/>
            <p14:sldId id="545"/>
            <p14:sldId id="690"/>
            <p14:sldId id="788"/>
            <p14:sldId id="705"/>
            <p14:sldId id="657"/>
            <p14:sldId id="789"/>
            <p14:sldId id="774"/>
            <p14:sldId id="735"/>
            <p14:sldId id="739"/>
            <p14:sldId id="772"/>
            <p14:sldId id="716"/>
            <p14:sldId id="775"/>
            <p14:sldId id="729"/>
            <p14:sldId id="706"/>
            <p14:sldId id="754"/>
            <p14:sldId id="776"/>
            <p14:sldId id="725"/>
            <p14:sldId id="764"/>
            <p14:sldId id="765"/>
            <p14:sldId id="642"/>
            <p14:sldId id="755"/>
            <p14:sldId id="777"/>
            <p14:sldId id="756"/>
            <p14:sldId id="778"/>
            <p14:sldId id="779"/>
            <p14:sldId id="780"/>
            <p14:sldId id="781"/>
            <p14:sldId id="782"/>
            <p14:sldId id="762"/>
            <p14:sldId id="783"/>
            <p14:sldId id="784"/>
            <p14:sldId id="785"/>
            <p14:sldId id="786"/>
            <p14:sldId id="787"/>
            <p14:sldId id="730"/>
            <p14:sldId id="717"/>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58221"/>
    <a:srgbClr val="F7D6D3"/>
    <a:srgbClr val="F2F2F2"/>
    <a:srgbClr val="669BBC"/>
    <a:srgbClr val="00AEEF"/>
    <a:srgbClr val="000000"/>
    <a:srgbClr val="FFD200"/>
    <a:srgbClr val="203E5F"/>
    <a:srgbClr val="2D3956"/>
    <a:srgbClr val="8E5A6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 styleId="{D27102A9-8310-4765-A935-A1911B00CA55}" styleName="Light Style 1 - Accent 4">
    <a:wholeTbl>
      <a:tcTxStyle>
        <a:fontRef idx="minor">
          <a:scrgbClr r="0" g="0" b="0"/>
        </a:fontRef>
        <a:schemeClr val="tx1"/>
      </a:tcTxStyle>
      <a:tcStyle>
        <a:tcBdr>
          <a:left>
            <a:ln>
              <a:noFill/>
            </a:ln>
          </a:left>
          <a:right>
            <a:ln>
              <a:noFill/>
            </a:ln>
          </a:right>
          <a:top>
            <a:ln w="12700" cmpd="sng">
              <a:solidFill>
                <a:schemeClr val="accent4"/>
              </a:solidFill>
            </a:ln>
          </a:top>
          <a:bottom>
            <a:ln w="12700" cmpd="sng">
              <a:solidFill>
                <a:schemeClr val="accent4"/>
              </a:solidFill>
            </a:ln>
          </a:bottom>
          <a:insideH>
            <a:ln>
              <a:noFill/>
            </a:ln>
          </a:insideH>
          <a:insideV>
            <a:ln>
              <a:noFill/>
            </a:ln>
          </a:insideV>
        </a:tcBdr>
        <a:fill>
          <a:noFill/>
        </a:fill>
      </a:tcStyle>
    </a:wholeTbl>
    <a:band1H>
      <a:tcStyle>
        <a:tcBdr/>
        <a:fill>
          <a:solidFill>
            <a:schemeClr val="accent4">
              <a:alpha val="20000"/>
            </a:schemeClr>
          </a:solidFill>
        </a:fill>
      </a:tcStyle>
    </a:band1H>
    <a:band2H>
      <a:tcStyle>
        <a:tcBdr/>
      </a:tcStyle>
    </a:band2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12700" cmpd="sng">
              <a:solidFill>
                <a:schemeClr val="accent4"/>
              </a:solidFill>
            </a:ln>
          </a:top>
        </a:tcBdr>
        <a:fill>
          <a:noFill/>
        </a:fill>
      </a:tcStyle>
    </a:lastRow>
    <a:firstRow>
      <a:tcTxStyle b="on"/>
      <a:tcStyle>
        <a:tcBdr>
          <a:bottom>
            <a:ln w="12700" cmpd="sng">
              <a:solidFill>
                <a:schemeClr val="accent4"/>
              </a:solidFill>
            </a:ln>
          </a:bottom>
        </a:tcBdr>
        <a:fill>
          <a:noFill/>
        </a:fill>
      </a:tcStyle>
    </a:firstRow>
  </a:tblStyle>
  <a:tblStyle styleId="{775DCB02-9BB8-47FD-8907-85C794F793BA}" styleName="Themed Style 1 - Accent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0505E3EF-67EA-436B-97B2-0124C06EBD24}" styleName="Medium Style 4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25400" cmpd="sng">
              <a:solidFill>
                <a:schemeClr val="accent3"/>
              </a:solidFill>
            </a:ln>
          </a:top>
        </a:tcBdr>
        <a:fill>
          <a:solidFill>
            <a:schemeClr val="accent3">
              <a:tint val="20000"/>
            </a:schemeClr>
          </a:solidFill>
        </a:fill>
      </a:tcStyle>
    </a:lastRow>
    <a:firstRow>
      <a:tcTxStyle b="on"/>
      <a:tcStyle>
        <a:tcBdr/>
        <a:fill>
          <a:solidFill>
            <a:schemeClr val="accent3">
              <a:tint val="20000"/>
            </a:schemeClr>
          </a:solidFill>
        </a:fill>
      </a:tcStyle>
    </a:firstRow>
  </a:tblStyle>
  <a:tblStyle styleId="{1FECB4D8-DB02-4DC6-A0A2-4F2EBAE1DC90}" styleName="Medium Style 1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263" autoAdjust="0"/>
    <p:restoredTop sz="86339" autoAdjust="0"/>
  </p:normalViewPr>
  <p:slideViewPr>
    <p:cSldViewPr snapToGrid="0">
      <p:cViewPr varScale="1">
        <p:scale>
          <a:sx n="55" d="100"/>
          <a:sy n="55" d="100"/>
        </p:scale>
        <p:origin x="1124" y="48"/>
      </p:cViewPr>
      <p:guideLst/>
    </p:cSldViewPr>
  </p:slideViewPr>
  <p:outlineViewPr>
    <p:cViewPr>
      <p:scale>
        <a:sx n="33" d="100"/>
        <a:sy n="33" d="100"/>
      </p:scale>
      <p:origin x="0" y="-4380"/>
    </p:cViewPr>
  </p:outlineViewPr>
  <p:notesTextViewPr>
    <p:cViewPr>
      <p:scale>
        <a:sx n="1" d="1"/>
        <a:sy n="1" d="1"/>
      </p:scale>
      <p:origin x="0" y="0"/>
    </p:cViewPr>
  </p:notesTextViewPr>
  <p:sorterViewPr>
    <p:cViewPr>
      <p:scale>
        <a:sx n="100" d="100"/>
        <a:sy n="100" d="100"/>
      </p:scale>
      <p:origin x="0" y="-13752"/>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7/11/2025</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extLst>
      <p:ext uri="{BB962C8B-B14F-4D97-AF65-F5344CB8AC3E}">
        <p14:creationId xmlns:p14="http://schemas.microsoft.com/office/powerpoint/2010/main" val="30423884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extLst>
      <p:ext uri="{BB962C8B-B14F-4D97-AF65-F5344CB8AC3E}">
        <p14:creationId xmlns:p14="http://schemas.microsoft.com/office/powerpoint/2010/main" val="104293617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dirty="0"/>
          </a:p>
        </p:txBody>
      </p:sp>
    </p:spTree>
    <p:extLst>
      <p:ext uri="{BB962C8B-B14F-4D97-AF65-F5344CB8AC3E}">
        <p14:creationId xmlns:p14="http://schemas.microsoft.com/office/powerpoint/2010/main" val="511355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dirty="0"/>
          </a:p>
        </p:txBody>
      </p:sp>
    </p:spTree>
    <p:extLst>
      <p:ext uri="{BB962C8B-B14F-4D97-AF65-F5344CB8AC3E}">
        <p14:creationId xmlns:p14="http://schemas.microsoft.com/office/powerpoint/2010/main" val="348008839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dirty="0"/>
          </a:p>
        </p:txBody>
      </p:sp>
    </p:spTree>
    <p:extLst>
      <p:ext uri="{BB962C8B-B14F-4D97-AF65-F5344CB8AC3E}">
        <p14:creationId xmlns:p14="http://schemas.microsoft.com/office/powerpoint/2010/main" val="399538590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dirty="0"/>
          </a:p>
        </p:txBody>
      </p:sp>
    </p:spTree>
    <p:extLst>
      <p:ext uri="{BB962C8B-B14F-4D97-AF65-F5344CB8AC3E}">
        <p14:creationId xmlns:p14="http://schemas.microsoft.com/office/powerpoint/2010/main" val="349569396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dirty="0"/>
          </a:p>
        </p:txBody>
      </p:sp>
    </p:spTree>
    <p:extLst>
      <p:ext uri="{BB962C8B-B14F-4D97-AF65-F5344CB8AC3E}">
        <p14:creationId xmlns:p14="http://schemas.microsoft.com/office/powerpoint/2010/main" val="382741574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dirty="0"/>
          </a:p>
        </p:txBody>
      </p:sp>
    </p:spTree>
    <p:extLst>
      <p:ext uri="{BB962C8B-B14F-4D97-AF65-F5344CB8AC3E}">
        <p14:creationId xmlns:p14="http://schemas.microsoft.com/office/powerpoint/2010/main" val="18853738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A45070-DF96-B6D0-5AC0-E5F05AF915A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B12005F-329C-2B54-8CE7-A03B45A4D27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479FCFB-7400-D700-3108-990AD4B17CE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567D3B1-24DF-D369-CB44-F40968BE544A}"/>
              </a:ext>
            </a:extLst>
          </p:cNvPr>
          <p:cNvSpPr>
            <a:spLocks noGrp="1"/>
          </p:cNvSpPr>
          <p:nvPr>
            <p:ph type="sldNum" sz="quarter" idx="5"/>
          </p:nvPr>
        </p:nvSpPr>
        <p:spPr/>
        <p:txBody>
          <a:bodyPr/>
          <a:lstStyle/>
          <a:p>
            <a:fld id="{E88088B5-5D3D-41C5-9929-9FAB3A249D9E}" type="slidenum">
              <a:rPr lang="en-US" smtClean="0"/>
              <a:t>28</a:t>
            </a:fld>
            <a:endParaRPr lang="en-US" dirty="0"/>
          </a:p>
        </p:txBody>
      </p:sp>
    </p:spTree>
    <p:extLst>
      <p:ext uri="{BB962C8B-B14F-4D97-AF65-F5344CB8AC3E}">
        <p14:creationId xmlns:p14="http://schemas.microsoft.com/office/powerpoint/2010/main" val="114784946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9E7F6D-88EC-2FC2-DD91-454FE84EDA8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5589650-C944-4162-C44B-950FCECDDB1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942DE99-FDE1-CA86-B636-509714C82F8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96790BC-CA65-8B6E-050B-87E47CFE36E6}"/>
              </a:ext>
            </a:extLst>
          </p:cNvPr>
          <p:cNvSpPr>
            <a:spLocks noGrp="1"/>
          </p:cNvSpPr>
          <p:nvPr>
            <p:ph type="sldNum" sz="quarter" idx="5"/>
          </p:nvPr>
        </p:nvSpPr>
        <p:spPr/>
        <p:txBody>
          <a:bodyPr/>
          <a:lstStyle/>
          <a:p>
            <a:fld id="{E88088B5-5D3D-41C5-9929-9FAB3A249D9E}" type="slidenum">
              <a:rPr lang="en-US" smtClean="0"/>
              <a:t>29</a:t>
            </a:fld>
            <a:endParaRPr lang="en-US" dirty="0"/>
          </a:p>
        </p:txBody>
      </p:sp>
    </p:spTree>
    <p:extLst>
      <p:ext uri="{BB962C8B-B14F-4D97-AF65-F5344CB8AC3E}">
        <p14:creationId xmlns:p14="http://schemas.microsoft.com/office/powerpoint/2010/main" val="118129987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A31D10-CA06-EE40-F5DD-C5A34797B76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A0EE3BD-A69C-CE5B-52CE-CA1485523E8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D551A37-5953-AD8A-5826-1235B148A94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54182FB-5DED-0069-A379-B817DF6F2807}"/>
              </a:ext>
            </a:extLst>
          </p:cNvPr>
          <p:cNvSpPr>
            <a:spLocks noGrp="1"/>
          </p:cNvSpPr>
          <p:nvPr>
            <p:ph type="sldNum" sz="quarter" idx="5"/>
          </p:nvPr>
        </p:nvSpPr>
        <p:spPr/>
        <p:txBody>
          <a:bodyPr/>
          <a:lstStyle/>
          <a:p>
            <a:fld id="{E88088B5-5D3D-41C5-9929-9FAB3A249D9E}" type="slidenum">
              <a:rPr lang="en-US" smtClean="0"/>
              <a:t>30</a:t>
            </a:fld>
            <a:endParaRPr lang="en-US" dirty="0"/>
          </a:p>
        </p:txBody>
      </p:sp>
    </p:spTree>
    <p:extLst>
      <p:ext uri="{BB962C8B-B14F-4D97-AF65-F5344CB8AC3E}">
        <p14:creationId xmlns:p14="http://schemas.microsoft.com/office/powerpoint/2010/main" val="152260841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90638F-C511-4C9E-A8E6-CC643A3331A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B5E6AB0-1322-B923-359C-E4DD366D4F1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543AB52-B0BD-236F-9117-65D4181EA33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CE30CFD-2639-0AA9-B2A0-DCBEA4DCBCA0}"/>
              </a:ext>
            </a:extLst>
          </p:cNvPr>
          <p:cNvSpPr>
            <a:spLocks noGrp="1"/>
          </p:cNvSpPr>
          <p:nvPr>
            <p:ph type="sldNum" sz="quarter" idx="5"/>
          </p:nvPr>
        </p:nvSpPr>
        <p:spPr/>
        <p:txBody>
          <a:bodyPr/>
          <a:lstStyle/>
          <a:p>
            <a:fld id="{E88088B5-5D3D-41C5-9929-9FAB3A249D9E}" type="slidenum">
              <a:rPr lang="en-US" smtClean="0"/>
              <a:t>31</a:t>
            </a:fld>
            <a:endParaRPr lang="en-US" dirty="0"/>
          </a:p>
        </p:txBody>
      </p:sp>
    </p:spTree>
    <p:extLst>
      <p:ext uri="{BB962C8B-B14F-4D97-AF65-F5344CB8AC3E}">
        <p14:creationId xmlns:p14="http://schemas.microsoft.com/office/powerpoint/2010/main" val="112392235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8FB0A0-DCE0-6D9C-F4C2-AF5B3710AB2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7089366-04CD-451F-579E-9CD443B1B80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4538B29-63C5-F586-49E7-350F416BEA7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576E0C1-41D0-0934-09F0-3F2B349707A1}"/>
              </a:ext>
            </a:extLst>
          </p:cNvPr>
          <p:cNvSpPr>
            <a:spLocks noGrp="1"/>
          </p:cNvSpPr>
          <p:nvPr>
            <p:ph type="sldNum" sz="quarter" idx="5"/>
          </p:nvPr>
        </p:nvSpPr>
        <p:spPr/>
        <p:txBody>
          <a:bodyPr/>
          <a:lstStyle/>
          <a:p>
            <a:fld id="{E88088B5-5D3D-41C5-9929-9FAB3A249D9E}" type="slidenum">
              <a:rPr lang="en-US" smtClean="0"/>
              <a:t>32</a:t>
            </a:fld>
            <a:endParaRPr lang="en-US" dirty="0"/>
          </a:p>
        </p:txBody>
      </p:sp>
    </p:spTree>
    <p:extLst>
      <p:ext uri="{BB962C8B-B14F-4D97-AF65-F5344CB8AC3E}">
        <p14:creationId xmlns:p14="http://schemas.microsoft.com/office/powerpoint/2010/main" val="278833227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7/11/2025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7/11/2025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7/11/2025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7/11/2025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7/11/2025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7/11/2025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7/11/2025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7/11/2025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7/11/2025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7/11/2025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7/11/2025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7/11/2025</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3"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e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hyperlink" Target="https://engazmedia.com/%d8%a3%d9%87%d9%85-5-%d8%a5%d8%b3%d8%aa%d8%b1%d8%a7%d8%aa%d9%8a%d8%ac%d9%8a%d8%a7%d8%aa-%d8%b9%d9%86-%d9%83%d9%8a%d9%81%d9%8a%d8%a9-%d8%a8%d9%8a%d8%b9-%d8%a7%d9%84%d9%85%d9%86%d8%aa%d8%ac%d8%a7%d8%aa/" TargetMode="External"/><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11.png"/></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13.png"/></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e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14.png"/></Relationships>
</file>

<file path=ppt/slides/_rels/slide2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16.png"/></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e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15.png"/></Relationships>
</file>

<file path=ppt/slides/_rels/slide2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19.png"/></Relationships>
</file>

<file path=ppt/slides/_rels/slide3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1.xml"/><Relationship Id="rId5" Type="http://schemas.openxmlformats.org/officeDocument/2006/relationships/image" Target="../media/image21.jpeg"/><Relationship Id="rId4" Type="http://schemas.openxmlformats.org/officeDocument/2006/relationships/image" Target="../media/image20.jpeg"/></Relationships>
</file>

<file path=ppt/slides/_rels/slide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22.png"/></Relationships>
</file>

<file path=ppt/slides/_rels/slide3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image" Target="../media/image23.jpeg"/></Relationships>
</file>

<file path=ppt/slides/_rels/slide33.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jpeg"/><Relationship Id="rId1" Type="http://schemas.openxmlformats.org/officeDocument/2006/relationships/slideLayout" Target="../slideLayouts/slideLayout15.xml"/><Relationship Id="rId5" Type="http://schemas.openxmlformats.org/officeDocument/2006/relationships/image" Target="../media/image29.png"/><Relationship Id="rId4" Type="http://schemas.openxmlformats.org/officeDocument/2006/relationships/image" Target="../media/image2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p:cNvSpPr txBox="1"/>
          <p:nvPr/>
        </p:nvSpPr>
        <p:spPr>
          <a:xfrm>
            <a:off x="643597" y="1733231"/>
            <a:ext cx="4995081" cy="677108"/>
          </a:xfrm>
          <a:prstGeom prst="rect">
            <a:avLst/>
          </a:prstGeom>
          <a:noFill/>
        </p:spPr>
        <p:txBody>
          <a:bodyPr wrap="square" rtlCol="0">
            <a:spAutoFit/>
          </a:bodyPr>
          <a:lstStyle/>
          <a:p>
            <a:pPr algn="ctr"/>
            <a:r>
              <a:rPr lang="ar-EG" sz="3800" dirty="0">
                <a:solidFill>
                  <a:srgbClr val="00AEEF"/>
                </a:solidFill>
                <a:latin typeface="Times New Roman"/>
                <a:cs typeface="Times New Roman"/>
              </a:rPr>
              <a:t>مدخل إلى التسويق السياسي</a:t>
            </a:r>
            <a:endParaRPr lang="en-US" sz="3800" dirty="0">
              <a:solidFill>
                <a:srgbClr val="00AEEF"/>
              </a:solidFill>
              <a:latin typeface="Times New Roman"/>
              <a:cs typeface="Times New Roman"/>
            </a:endParaRPr>
          </a:p>
        </p:txBody>
      </p:sp>
      <p:sp>
        <p:nvSpPr>
          <p:cNvPr id="34" name="Rectangle: Rounded Corners 33"/>
          <p:cNvSpPr/>
          <p:nvPr/>
        </p:nvSpPr>
        <p:spPr>
          <a:xfrm>
            <a:off x="1085243" y="575557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bg1"/>
                </a:solidFill>
                <a:latin typeface="Times New Roman"/>
                <a:cs typeface="Times New Roman"/>
              </a:rPr>
              <a:t>المحاضرة السادسة</a:t>
            </a:r>
            <a:endParaRPr lang="en-US" sz="2800" b="1" dirty="0">
              <a:solidFill>
                <a:schemeClr val="bg1"/>
              </a:solidFill>
              <a:latin typeface="Times New Roman"/>
              <a:cs typeface="Times New Roman"/>
            </a:endParaRPr>
          </a:p>
        </p:txBody>
      </p:sp>
      <p:sp>
        <p:nvSpPr>
          <p:cNvPr id="46" name="TextBox 45"/>
          <p:cNvSpPr txBox="1"/>
          <p:nvPr/>
        </p:nvSpPr>
        <p:spPr>
          <a:xfrm>
            <a:off x="2363835" y="4593358"/>
            <a:ext cx="1325619" cy="461665"/>
          </a:xfrm>
          <a:prstGeom prst="rect">
            <a:avLst/>
          </a:prstGeom>
          <a:noFill/>
        </p:spPr>
        <p:txBody>
          <a:bodyPr wrap="none" rtlCol="0">
            <a:spAutoFit/>
          </a:bodyPr>
          <a:lstStyle/>
          <a:p>
            <a:r>
              <a:rPr lang="en-MY" sz="2400" dirty="0">
                <a:latin typeface="Alexandria" charset="0"/>
                <a:cs typeface="Alexandria" charset="0"/>
              </a:rPr>
              <a:t>MKT311</a:t>
            </a:r>
            <a:endParaRPr lang="en-US" sz="2400" dirty="0">
              <a:latin typeface="Alexandria" charset="0"/>
              <a:cs typeface="Alexandria" charset="0"/>
            </a:endParaRPr>
          </a:p>
        </p:txBody>
      </p:sp>
      <p:sp>
        <p:nvSpPr>
          <p:cNvPr id="14" name="Oval 13"/>
          <p:cNvSpPr/>
          <p:nvPr/>
        </p:nvSpPr>
        <p:spPr>
          <a:xfrm>
            <a:off x="5777262" y="-238788"/>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5" name="TextBox 4">
            <a:extLst>
              <a:ext uri="{FF2B5EF4-FFF2-40B4-BE49-F238E27FC236}">
                <a16:creationId xmlns:a16="http://schemas.microsoft.com/office/drawing/2014/main" id="{4AD918B4-EB04-9391-D64B-3B57FC4CDA8E}"/>
              </a:ext>
            </a:extLst>
          </p:cNvPr>
          <p:cNvSpPr txBox="1"/>
          <p:nvPr/>
        </p:nvSpPr>
        <p:spPr>
          <a:xfrm>
            <a:off x="1689224" y="3271016"/>
            <a:ext cx="2679164" cy="461665"/>
          </a:xfrm>
          <a:prstGeom prst="rect">
            <a:avLst/>
          </a:prstGeom>
          <a:noFill/>
        </p:spPr>
        <p:txBody>
          <a:bodyPr wrap="square" rtlCol="0">
            <a:spAutoFit/>
          </a:bodyPr>
          <a:lstStyle/>
          <a:p>
            <a:r>
              <a:rPr lang="ar-SA" sz="2400" b="1" i="0" dirty="0">
                <a:solidFill>
                  <a:srgbClr val="0F0F0F"/>
                </a:solidFill>
                <a:effectLst/>
                <a:latin typeface="Roboto" panose="02000000000000000000" pitchFamily="2" charset="0"/>
              </a:rPr>
              <a:t>إ</a:t>
            </a:r>
            <a:r>
              <a:rPr lang="ar-SA" sz="2400" dirty="0">
                <a:latin typeface="Alexandria" charset="0"/>
                <a:cs typeface="Alexandria" charset="0"/>
              </a:rPr>
              <a:t>عداد د. محسن مرشد</a:t>
            </a:r>
          </a:p>
        </p:txBody>
      </p:sp>
    </p:spTree>
    <p:extLst>
      <p:ext uri="{BB962C8B-B14F-4D97-AF65-F5344CB8AC3E}">
        <p14:creationId xmlns:p14="http://schemas.microsoft.com/office/powerpoint/2010/main" val="361214315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4150609" y="588702"/>
            <a:ext cx="10570274" cy="4501893"/>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p:cNvSpPr txBox="1"/>
          <p:nvPr/>
        </p:nvSpPr>
        <p:spPr>
          <a:xfrm>
            <a:off x="4329351" y="2349186"/>
            <a:ext cx="6606218" cy="2246769"/>
          </a:xfrm>
          <a:prstGeom prst="rect">
            <a:avLst/>
          </a:prstGeom>
          <a:noFill/>
        </p:spPr>
        <p:txBody>
          <a:bodyPr wrap="square" rtlCol="0">
            <a:spAutoFit/>
          </a:bodyPr>
          <a:lstStyle/>
          <a:p>
            <a:pPr marL="457200" indent="-457200" algn="r" rtl="1">
              <a:buFont typeface="Arial" panose="020B0604020202020204" pitchFamily="34" charset="0"/>
              <a:buChar char="•"/>
            </a:pPr>
            <a:r>
              <a:rPr lang="ar-JO" sz="2800" b="1" dirty="0">
                <a:latin typeface="Alexandria" charset="0"/>
              </a:rPr>
              <a:t>في المحاضرة السابقة</a:t>
            </a:r>
            <a:r>
              <a:rPr lang="ar-EG" sz="2800" b="1" dirty="0">
                <a:latin typeface="Alexandria" charset="0"/>
              </a:rPr>
              <a:t>: </a:t>
            </a:r>
          </a:p>
          <a:p>
            <a:pPr marL="457200" indent="-457200" algn="r" rtl="1">
              <a:buFont typeface="Arial" panose="020B0604020202020204" pitchFamily="34" charset="0"/>
              <a:buChar char="•"/>
            </a:pPr>
            <a:r>
              <a:rPr lang="ar-EG" sz="2800" b="1" dirty="0">
                <a:latin typeface="Alexandria" charset="0"/>
              </a:rPr>
              <a:t>الاتصالات التسويقية المتكاملة</a:t>
            </a:r>
            <a:r>
              <a:rPr lang="en-US" sz="2800" b="1" dirty="0"/>
              <a:t>.</a:t>
            </a:r>
            <a:endParaRPr lang="ar-EG" sz="2800" b="1" dirty="0">
              <a:latin typeface="Alexandria" charset="0"/>
            </a:endParaRPr>
          </a:p>
          <a:p>
            <a:pPr marL="457200" indent="-457200" algn="r" rtl="1">
              <a:buFont typeface="Arial" panose="020B0604020202020204" pitchFamily="34" charset="0"/>
              <a:buChar char="•"/>
            </a:pPr>
            <a:r>
              <a:rPr lang="ar-EG" sz="2800" b="1" dirty="0">
                <a:latin typeface="Alexandria" charset="0"/>
              </a:rPr>
              <a:t> أدوات التقييم والمتابعة</a:t>
            </a:r>
            <a:r>
              <a:rPr lang="en-US" sz="2800" b="1" dirty="0"/>
              <a:t>.</a:t>
            </a:r>
            <a:endParaRPr lang="ar-EG" sz="2800" b="1" dirty="0">
              <a:latin typeface="Alexandria" charset="0"/>
            </a:endParaRPr>
          </a:p>
          <a:p>
            <a:pPr marL="457200" indent="-457200" algn="r" rtl="1">
              <a:buFont typeface="Arial" panose="020B0604020202020204" pitchFamily="34" charset="0"/>
              <a:buChar char="•"/>
            </a:pPr>
            <a:r>
              <a:rPr lang="ar-EG" sz="2800" b="1" dirty="0">
                <a:latin typeface="Alexandria" charset="0"/>
              </a:rPr>
              <a:t>فعالية الحملات والتطبيق العملي</a:t>
            </a:r>
            <a:r>
              <a:rPr lang="en-US" sz="2800" b="1" dirty="0"/>
              <a:t>.</a:t>
            </a:r>
          </a:p>
          <a:p>
            <a:pPr marL="457200" indent="-457200" algn="r" rtl="1">
              <a:buFont typeface="Arial" panose="020B0604020202020204" pitchFamily="34" charset="0"/>
              <a:buChar char="•"/>
            </a:pPr>
            <a:r>
              <a:rPr lang="ar-SA" sz="2800" b="1" dirty="0">
                <a:latin typeface="Alexandria" charset="0"/>
              </a:rPr>
              <a:t>الخلاصة.</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2" name="Picture 11">
            <a:extLst>
              <a:ext uri="{FF2B5EF4-FFF2-40B4-BE49-F238E27FC236}">
                <a16:creationId xmlns:a16="http://schemas.microsoft.com/office/drawing/2014/main" id="{346E7584-33EB-3389-1E35-FF15146AC632}"/>
              </a:ext>
            </a:extLst>
          </p:cNvPr>
          <p:cNvPicPr>
            <a:picLocks noChangeAspect="1"/>
          </p:cNvPicPr>
          <p:nvPr/>
        </p:nvPicPr>
        <p:blipFill>
          <a:blip r:embed="rId4"/>
          <a:stretch>
            <a:fillRect/>
          </a:stretch>
        </p:blipFill>
        <p:spPr>
          <a:xfrm>
            <a:off x="1640302" y="2392589"/>
            <a:ext cx="2629068" cy="2435649"/>
          </a:xfrm>
          <a:prstGeom prst="rect">
            <a:avLst/>
          </a:prstGeom>
        </p:spPr>
      </p:pic>
    </p:spTree>
    <p:extLst>
      <p:ext uri="{BB962C8B-B14F-4D97-AF65-F5344CB8AC3E}">
        <p14:creationId xmlns:p14="http://schemas.microsoft.com/office/powerpoint/2010/main" val="60569104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4150609" y="588702"/>
            <a:ext cx="10570274" cy="4501893"/>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p:cNvSpPr txBox="1"/>
          <p:nvPr/>
        </p:nvSpPr>
        <p:spPr>
          <a:xfrm>
            <a:off x="3807725" y="1799303"/>
            <a:ext cx="7414447" cy="2246769"/>
          </a:xfrm>
          <a:prstGeom prst="rect">
            <a:avLst/>
          </a:prstGeom>
          <a:noFill/>
        </p:spPr>
        <p:txBody>
          <a:bodyPr wrap="square" rtlCol="0">
            <a:spAutoFit/>
          </a:bodyPr>
          <a:lstStyle/>
          <a:p>
            <a:pPr marL="457200" indent="-457200" algn="r" rtl="1">
              <a:buFont typeface="Arial" panose="020B0604020202020204" pitchFamily="34" charset="0"/>
              <a:buChar char="•"/>
            </a:pPr>
            <a:r>
              <a:rPr lang="ar-EG" sz="2800" b="1" dirty="0">
                <a:latin typeface="Alexandria" charset="0"/>
              </a:rPr>
              <a:t> في هذه المحاضرة :</a:t>
            </a:r>
          </a:p>
          <a:p>
            <a:pPr marL="457200" indent="-457200" algn="r" rtl="1">
              <a:buFont typeface="Arial" panose="020B0604020202020204" pitchFamily="34" charset="0"/>
              <a:buChar char="•"/>
            </a:pPr>
            <a:r>
              <a:rPr lang="ar-EG" sz="2800" b="1" dirty="0">
                <a:latin typeface="Alexandria" charset="0"/>
              </a:rPr>
              <a:t>التسويق السياسي: المفهوم والمكونات والابعاد</a:t>
            </a:r>
            <a:r>
              <a:rPr lang="ar-JO" sz="2800" b="1" dirty="0">
                <a:latin typeface="Alexandria" charset="0"/>
              </a:rPr>
              <a:t>.</a:t>
            </a:r>
            <a:endParaRPr lang="ar-EG" sz="2800" b="1" dirty="0">
              <a:latin typeface="Alexandria" charset="0"/>
            </a:endParaRPr>
          </a:p>
          <a:p>
            <a:pPr marL="457200" indent="-457200" algn="r" rtl="1">
              <a:buFont typeface="Arial" panose="020B0604020202020204" pitchFamily="34" charset="0"/>
              <a:buChar char="•"/>
            </a:pPr>
            <a:r>
              <a:rPr lang="ar-EG" sz="2800" b="1" dirty="0">
                <a:latin typeface="Alexandria" charset="0"/>
              </a:rPr>
              <a:t>الفرق بين التسويق السياسي والدعاية</a:t>
            </a:r>
            <a:r>
              <a:rPr lang="ar-JO" sz="2800" b="1" dirty="0">
                <a:latin typeface="Alexandria" charset="0"/>
              </a:rPr>
              <a:t>.</a:t>
            </a:r>
            <a:endParaRPr lang="ar-EG" sz="2800" b="1" dirty="0">
              <a:latin typeface="Alexandria" charset="0"/>
            </a:endParaRPr>
          </a:p>
          <a:p>
            <a:pPr marL="457200" indent="-457200" algn="r" rtl="1">
              <a:buFont typeface="Arial" panose="020B0604020202020204" pitchFamily="34" charset="0"/>
              <a:buChar char="•"/>
            </a:pPr>
            <a:r>
              <a:rPr lang="ar-EG" sz="2800" b="1" dirty="0">
                <a:latin typeface="Alexandria" charset="0"/>
              </a:rPr>
              <a:t>تطور التسويق السياسي عالميًا وعربيًا</a:t>
            </a:r>
            <a:r>
              <a:rPr lang="en-US" sz="2800" b="1" dirty="0">
                <a:latin typeface="Alexandria" charset="0"/>
              </a:rPr>
              <a:t>.</a:t>
            </a:r>
          </a:p>
          <a:p>
            <a:pPr marL="457200" indent="-457200" algn="r" rtl="1">
              <a:buFont typeface="Arial" panose="020B0604020202020204" pitchFamily="34" charset="0"/>
              <a:buChar char="•"/>
            </a:pPr>
            <a:r>
              <a:rPr lang="ar-SA" sz="2800" b="1" dirty="0">
                <a:latin typeface="Alexandria" charset="0"/>
              </a:rPr>
              <a:t>الخلاصة.</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2" name="Picture 11">
            <a:extLst>
              <a:ext uri="{FF2B5EF4-FFF2-40B4-BE49-F238E27FC236}">
                <a16:creationId xmlns:a16="http://schemas.microsoft.com/office/drawing/2014/main" id="{346E7584-33EB-3389-1E35-FF15146AC632}"/>
              </a:ext>
            </a:extLst>
          </p:cNvPr>
          <p:cNvPicPr>
            <a:picLocks noChangeAspect="1"/>
          </p:cNvPicPr>
          <p:nvPr/>
        </p:nvPicPr>
        <p:blipFill>
          <a:blip r:embed="rId4"/>
          <a:stretch>
            <a:fillRect/>
          </a:stretch>
        </p:blipFill>
        <p:spPr>
          <a:xfrm>
            <a:off x="1640302" y="2392589"/>
            <a:ext cx="2629068" cy="2435649"/>
          </a:xfrm>
          <a:prstGeom prst="rect">
            <a:avLst/>
          </a:prstGeom>
        </p:spPr>
      </p:pic>
    </p:spTree>
    <p:extLst>
      <p:ext uri="{BB962C8B-B14F-4D97-AF65-F5344CB8AC3E}">
        <p14:creationId xmlns:p14="http://schemas.microsoft.com/office/powerpoint/2010/main" val="97059487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2" name="TextBox 41"/>
          <p:cNvSpPr txBox="1"/>
          <p:nvPr/>
        </p:nvSpPr>
        <p:spPr>
          <a:xfrm>
            <a:off x="5050917" y="1255061"/>
            <a:ext cx="917148" cy="646331"/>
          </a:xfrm>
          <a:prstGeom prst="rect">
            <a:avLst/>
          </a:prstGeom>
          <a:noFill/>
        </p:spPr>
        <p:txBody>
          <a:bodyPr wrap="square" rtlCol="0">
            <a:spAutoFit/>
          </a:bodyPr>
          <a:lstStyle/>
          <a:p>
            <a:pPr algn="ctr"/>
            <a:r>
              <a:rPr lang="ar-SA" dirty="0">
                <a:solidFill>
                  <a:schemeClr val="bg1"/>
                </a:solidFill>
                <a:latin typeface="Alexandria" charset="0"/>
                <a:cs typeface="Alexandria" charset="0"/>
              </a:rPr>
              <a:t>المحاضرة </a:t>
            </a:r>
            <a:r>
              <a:rPr lang="ar-EG" dirty="0">
                <a:solidFill>
                  <a:schemeClr val="bg1"/>
                </a:solidFill>
                <a:latin typeface="Alexandria" charset="0"/>
                <a:cs typeface="Alexandria" charset="0"/>
              </a:rPr>
              <a:t>السادسة</a:t>
            </a:r>
            <a:endParaRPr lang="ar-SA"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a16="http://schemas.microsoft.com/office/drawing/2014/main" id="{FF0FD337-6BE3-014B-6916-AFAF1FABB81E}"/>
              </a:ext>
            </a:extLst>
          </p:cNvPr>
          <p:cNvSpPr/>
          <p:nvPr/>
        </p:nvSpPr>
        <p:spPr>
          <a:xfrm>
            <a:off x="557218" y="4974573"/>
            <a:ext cx="5091312" cy="954107"/>
          </a:xfrm>
          <a:prstGeom prst="rect">
            <a:avLst/>
          </a:prstGeom>
          <a:noFill/>
        </p:spPr>
        <p:txBody>
          <a:bodyPr wrap="square">
            <a:spAutoFit/>
          </a:bodyPr>
          <a:lstStyle/>
          <a:p>
            <a:pPr algn="r"/>
            <a:r>
              <a:rPr lang="ar-EG" sz="2800" b="1" dirty="0"/>
              <a:t>1. التسويق السياسي: المفهوم والمكونات والابعاد</a:t>
            </a:r>
          </a:p>
        </p:txBody>
      </p:sp>
    </p:spTree>
    <p:extLst>
      <p:ext uri="{BB962C8B-B14F-4D97-AF65-F5344CB8AC3E}">
        <p14:creationId xmlns:p14="http://schemas.microsoft.com/office/powerpoint/2010/main" val="3088611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864704" y="1468424"/>
            <a:ext cx="9568683" cy="43730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629F0848-1A29-B3FB-D59A-8603AADC96AD}"/>
              </a:ext>
            </a:extLst>
          </p:cNvPr>
          <p:cNvSpPr txBox="1"/>
          <p:nvPr/>
        </p:nvSpPr>
        <p:spPr>
          <a:xfrm>
            <a:off x="1890362" y="2527254"/>
            <a:ext cx="7814727" cy="2862322"/>
          </a:xfrm>
          <a:prstGeom prst="rect">
            <a:avLst/>
          </a:prstGeom>
          <a:noFill/>
        </p:spPr>
        <p:txBody>
          <a:bodyPr wrap="square" rtlCol="0">
            <a:spAutoFit/>
          </a:bodyPr>
          <a:lstStyle/>
          <a:p>
            <a:pPr algn="r"/>
            <a:r>
              <a:rPr lang="ar-EG" b="1" dirty="0"/>
              <a:t>التسويق السياسي</a:t>
            </a:r>
            <a:r>
              <a:rPr lang="ar-EG" dirty="0"/>
              <a:t> هو أحد فروع </a:t>
            </a:r>
            <a:r>
              <a:rPr lang="ar-EG" b="1" dirty="0"/>
              <a:t>التسويق </a:t>
            </a:r>
            <a:r>
              <a:rPr lang="ar-EG" dirty="0"/>
              <a:t>وتستخدم فيه العديد من</a:t>
            </a:r>
            <a:endParaRPr lang="ar-JO" dirty="0"/>
          </a:p>
          <a:p>
            <a:pPr algn="r"/>
            <a:r>
              <a:rPr lang="ar-EG" dirty="0"/>
              <a:t> </a:t>
            </a:r>
            <a:r>
              <a:rPr lang="ar-EG" b="1" dirty="0">
                <a:hlinkClick r:id="rId3"/>
              </a:rPr>
              <a:t>الاستراتيجيات والتقنيات في التسويق السياسى</a:t>
            </a:r>
            <a:r>
              <a:rPr lang="ar-EG" dirty="0"/>
              <a:t>، ويهدف إلى:</a:t>
            </a:r>
            <a:endParaRPr lang="ar-JO" dirty="0"/>
          </a:p>
          <a:p>
            <a:pPr algn="r"/>
            <a:endParaRPr lang="ar-EG" dirty="0"/>
          </a:p>
          <a:p>
            <a:pPr marL="742950" lvl="1" indent="-285750" algn="r" rtl="1">
              <a:buFont typeface="Arial" panose="020B0604020202020204" pitchFamily="34" charset="0"/>
              <a:buChar char="•"/>
            </a:pPr>
            <a:r>
              <a:rPr lang="ar-EG" b="1" dirty="0"/>
              <a:t>الترويج للأفكار السياسية</a:t>
            </a:r>
            <a:r>
              <a:rPr lang="ar-EG" dirty="0"/>
              <a:t>.</a:t>
            </a:r>
          </a:p>
          <a:p>
            <a:pPr marL="742950" lvl="1" indent="-285750" algn="r" rtl="1">
              <a:buFont typeface="Arial" panose="020B0604020202020204" pitchFamily="34" charset="0"/>
              <a:buChar char="•"/>
            </a:pPr>
            <a:r>
              <a:rPr lang="ar-EG" b="1" dirty="0"/>
              <a:t>تسويق الشخصيات السياسية والأحزاب</a:t>
            </a:r>
            <a:r>
              <a:rPr lang="ar-EG" dirty="0"/>
              <a:t>.</a:t>
            </a:r>
          </a:p>
          <a:p>
            <a:pPr marL="742950" lvl="1" indent="-285750" algn="r" rtl="1">
              <a:buFont typeface="Arial" panose="020B0604020202020204" pitchFamily="34" charset="0"/>
              <a:buChar char="•"/>
            </a:pPr>
            <a:r>
              <a:rPr lang="ar-EG" b="1" dirty="0"/>
              <a:t>كسب دعم فئة معينة من الجمهور</a:t>
            </a:r>
            <a:r>
              <a:rPr lang="ar-EG" dirty="0"/>
              <a:t>، خاصة في فترات الانتخابات.</a:t>
            </a:r>
            <a:endParaRPr lang="ar-JO" dirty="0"/>
          </a:p>
          <a:p>
            <a:pPr marL="742950" lvl="1" indent="-285750" algn="r" rtl="1">
              <a:buFont typeface="Arial" panose="020B0604020202020204" pitchFamily="34" charset="0"/>
              <a:buChar char="•"/>
            </a:pPr>
            <a:endParaRPr lang="ar-EG" dirty="0"/>
          </a:p>
          <a:p>
            <a:pPr algn="r"/>
            <a:r>
              <a:rPr lang="ar-EG" dirty="0"/>
              <a:t>ويُستخدم لتحقيق ذلك مجموعة من </a:t>
            </a:r>
            <a:r>
              <a:rPr lang="ar-EG" b="1" dirty="0"/>
              <a:t>الاستراتيجيات الإعلامية والإلكترونية</a:t>
            </a:r>
            <a:r>
              <a:rPr lang="ar-EG" dirty="0"/>
              <a:t> للوصول إلى الجمهور المستهدف بأقل تكلفة وجهد ممكن.</a:t>
            </a:r>
          </a:p>
          <a:p>
            <a:pPr algn="r" rtl="1"/>
            <a:endParaRPr lang="ar-JO" dirty="0"/>
          </a:p>
        </p:txBody>
      </p:sp>
      <p:sp>
        <p:nvSpPr>
          <p:cNvPr id="6" name="Rectangle 1"/>
          <p:cNvSpPr>
            <a:spLocks noChangeArrowheads="1"/>
          </p:cNvSpPr>
          <p:nvPr/>
        </p:nvSpPr>
        <p:spPr bwMode="auto">
          <a:xfrm>
            <a:off x="1212547" y="1801199"/>
            <a:ext cx="9089091" cy="8617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lvl="0" algn="r" rtl="1"/>
            <a:r>
              <a:rPr lang="ar-EG" sz="2800" b="1" dirty="0"/>
              <a:t>1. مفهوم التسويق السياسي </a:t>
            </a:r>
            <a:r>
              <a:rPr lang="en-US" sz="2800" b="1" dirty="0">
                <a:latin typeface="Times New Roman" panose="02020603050405020304" pitchFamily="18" charset="0"/>
                <a:cs typeface="Times New Roman" panose="02020603050405020304" pitchFamily="18" charset="0"/>
              </a:rPr>
              <a:t>- </a:t>
            </a:r>
            <a:r>
              <a:rPr lang="ar-EG" sz="2800" b="1" dirty="0">
                <a:latin typeface="Times New Roman" panose="02020603050405020304" pitchFamily="18" charset="0"/>
                <a:cs typeface="Times New Roman" panose="02020603050405020304" pitchFamily="18" charset="0"/>
              </a:rPr>
              <a:t> </a:t>
            </a:r>
            <a:r>
              <a:rPr lang="en-US" sz="2800" b="1" dirty="0">
                <a:latin typeface="Times New Roman" panose="02020603050405020304" pitchFamily="18" charset="0"/>
                <a:cs typeface="Times New Roman" panose="02020603050405020304" pitchFamily="18" charset="0"/>
              </a:rPr>
              <a:t>The Concept of Political Marketing</a:t>
            </a:r>
          </a:p>
          <a:p>
            <a:pPr algn="r" rtl="1"/>
            <a:endParaRPr lang="ar-EG" sz="2800" b="1" dirty="0"/>
          </a:p>
        </p:txBody>
      </p:sp>
      <p:pic>
        <p:nvPicPr>
          <p:cNvPr id="2" name="Picture 1"/>
          <p:cNvPicPr>
            <a:picLocks noChangeAspect="1"/>
          </p:cNvPicPr>
          <p:nvPr/>
        </p:nvPicPr>
        <p:blipFill>
          <a:blip r:embed="rId4"/>
          <a:stretch>
            <a:fillRect/>
          </a:stretch>
        </p:blipFill>
        <p:spPr>
          <a:xfrm>
            <a:off x="1075072" y="2527254"/>
            <a:ext cx="2952750" cy="1552575"/>
          </a:xfrm>
          <a:prstGeom prst="rect">
            <a:avLst/>
          </a:prstGeom>
        </p:spPr>
      </p:pic>
    </p:spTree>
    <p:extLst>
      <p:ext uri="{BB962C8B-B14F-4D97-AF65-F5344CB8AC3E}">
        <p14:creationId xmlns:p14="http://schemas.microsoft.com/office/powerpoint/2010/main" val="30501122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7C46AD-04CE-1DE7-5540-8EAC33BA32E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A4DA203-B229-0235-0C51-7D1E498622EA}"/>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7ABD802A-AAB1-14A5-6DED-C315FE43858A}"/>
              </a:ext>
            </a:extLst>
          </p:cNvPr>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
            <a:extLst>
              <a:ext uri="{FF2B5EF4-FFF2-40B4-BE49-F238E27FC236}">
                <a16:creationId xmlns:a16="http://schemas.microsoft.com/office/drawing/2014/main" id="{C8EB88AC-6488-6F6B-7D6C-E3AE250FC41F}"/>
              </a:ext>
            </a:extLst>
          </p:cNvPr>
          <p:cNvSpPr/>
          <p:nvPr/>
        </p:nvSpPr>
        <p:spPr>
          <a:xfrm>
            <a:off x="864704" y="1468424"/>
            <a:ext cx="9568683" cy="47819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id="{C2DAB80C-02F3-647F-C096-1B07165D192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184354CA-D75E-95FD-625F-F6BE255C0308}"/>
              </a:ext>
            </a:extLst>
          </p:cNvPr>
          <p:cNvSpPr txBox="1"/>
          <p:nvPr/>
        </p:nvSpPr>
        <p:spPr>
          <a:xfrm>
            <a:off x="1608135" y="1783577"/>
            <a:ext cx="8466655" cy="954107"/>
          </a:xfrm>
          <a:prstGeom prst="rect">
            <a:avLst/>
          </a:prstGeom>
          <a:noFill/>
        </p:spPr>
        <p:txBody>
          <a:bodyPr wrap="square" rtlCol="0">
            <a:spAutoFit/>
          </a:bodyPr>
          <a:lstStyle/>
          <a:p>
            <a:pPr algn="just" rtl="1"/>
            <a:r>
              <a:rPr lang="ar-JO" sz="2800" b="1" dirty="0"/>
              <a:t>1.</a:t>
            </a:r>
            <a:r>
              <a:rPr lang="ar-EG" sz="2800" b="1" dirty="0"/>
              <a:t>2. مفهوم التسويق السياسي أوسع من مجرد ملصقات</a:t>
            </a:r>
          </a:p>
          <a:p>
            <a:pPr algn="just" rtl="1"/>
            <a:endParaRPr lang="ar-EG" sz="2800" b="1" dirty="0"/>
          </a:p>
        </p:txBody>
      </p:sp>
      <p:sp>
        <p:nvSpPr>
          <p:cNvPr id="2" name="Rectangle 1"/>
          <p:cNvSpPr>
            <a:spLocks noChangeArrowheads="1"/>
          </p:cNvSpPr>
          <p:nvPr/>
        </p:nvSpPr>
        <p:spPr bwMode="auto">
          <a:xfrm>
            <a:off x="10595955" y="3118203"/>
            <a:ext cx="264816"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r" defTabSz="914400" rtl="1" eaLnBrk="0" fontAlgn="base" latinLnBrk="0" hangingPunct="0">
              <a:lnSpc>
                <a:spcPct val="100000"/>
              </a:lnSpc>
              <a:spcBef>
                <a:spcPct val="0"/>
              </a:spcBef>
              <a:spcAft>
                <a:spcPct val="0"/>
              </a:spcAft>
              <a:buClrTx/>
              <a:buSzTx/>
              <a:buFontTx/>
              <a:buChar char="•"/>
              <a:tabLst/>
            </a:pPr>
            <a:endParaRPr lang="ar-EG" dirty="0">
              <a:latin typeface="Arial" panose="020B0604020202020204" pitchFamily="34" charset="0"/>
              <a:cs typeface="Arial" panose="020B0604020202020204"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pPr>
            <a:endParaRPr kumimoji="0" lang="en-US" sz="1800" b="0" i="0" u="none" strike="noStrike" cap="none" normalizeH="0" baseline="0" dirty="0">
              <a:ln>
                <a:noFill/>
              </a:ln>
              <a:solidFill>
                <a:schemeClr val="tx1"/>
              </a:solidFill>
              <a:effectLst/>
              <a:latin typeface="Arial" panose="020B0604020202020204" pitchFamily="34" charset="0"/>
            </a:endParaRPr>
          </a:p>
        </p:txBody>
      </p:sp>
      <p:sp>
        <p:nvSpPr>
          <p:cNvPr id="4" name="AutoShape 2" descr="طريقة عمل إستبيان الكتروني عبر نماذج جوجل Google Form - سينا ويب">
            <a:extLst>
              <a:ext uri="{FF2B5EF4-FFF2-40B4-BE49-F238E27FC236}">
                <a16:creationId xmlns:a16="http://schemas.microsoft.com/office/drawing/2014/main" id="{61DAEFE7-CF6E-203C-46B7-130F7CD27187}"/>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 name="Rectangle 1"/>
          <p:cNvSpPr>
            <a:spLocks noChangeArrowheads="1"/>
          </p:cNvSpPr>
          <p:nvPr/>
        </p:nvSpPr>
        <p:spPr bwMode="auto">
          <a:xfrm>
            <a:off x="2397984" y="2351088"/>
            <a:ext cx="7396032" cy="264687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285750" marR="0" lvl="0" indent="-285750" algn="r" defTabSz="914400" rtl="1" eaLnBrk="0" fontAlgn="base" latinLnBrk="0" hangingPunct="0">
              <a:lnSpc>
                <a:spcPct val="100000"/>
              </a:lnSpc>
              <a:spcBef>
                <a:spcPct val="0"/>
              </a:spcBef>
              <a:spcAft>
                <a:spcPct val="0"/>
              </a:spcAft>
              <a:buClrTx/>
              <a:buSzTx/>
              <a:buFont typeface="Arial" panose="020B0604020202020204" pitchFamily="34" charset="0"/>
              <a:buChar char="•"/>
              <a:tabLst/>
            </a:pPr>
            <a:endParaRPr kumimoji="0" lang="en-US" sz="2400" b="0" i="0" u="none" strike="noStrike" cap="none" normalizeH="0" baseline="0" dirty="0">
              <a:ln>
                <a:noFill/>
              </a:ln>
              <a:solidFill>
                <a:schemeClr val="tx1"/>
              </a:solidFill>
              <a:effectLst/>
              <a:latin typeface="Arial" panose="020B0604020202020204" pitchFamily="34" charset="0"/>
            </a:endParaRPr>
          </a:p>
          <a:p>
            <a:pPr marL="285750" lvl="0" indent="-285750" algn="r" rtl="1" eaLnBrk="0" fontAlgn="base" hangingPunct="0">
              <a:spcBef>
                <a:spcPct val="0"/>
              </a:spcBef>
              <a:spcAft>
                <a:spcPct val="0"/>
              </a:spcAft>
              <a:buFont typeface="Arial" panose="020B0604020202020204" pitchFamily="34" charset="0"/>
              <a:buChar char="•"/>
            </a:pPr>
            <a:r>
              <a:rPr lang="ar-EG" sz="2400" dirty="0"/>
              <a:t>ان مفهوم التسويق السياسي كبناء معرفي حديث نسبيا ولايزال يثير جدال وخلافا بينا الاوساط العلمية، </a:t>
            </a:r>
            <a:r>
              <a:rPr kumimoji="0" lang="ar-SA" sz="2400" b="0" i="0" u="none" strike="noStrike" cap="none" normalizeH="0" baseline="0" dirty="0">
                <a:ln>
                  <a:noFill/>
                </a:ln>
                <a:solidFill>
                  <a:srgbClr val="FF0000"/>
                </a:solidFill>
                <a:effectLst/>
                <a:latin typeface="Arial" panose="020B0604020202020204" pitchFamily="34" charset="0"/>
                <a:cs typeface="Arial" panose="020B0604020202020204" pitchFamily="34" charset="0"/>
              </a:rPr>
              <a:t>ليس مجرد ملصقات أو شعارات انتخابية</a:t>
            </a:r>
            <a:r>
              <a:rPr kumimoji="0" lang="ar-SA" sz="24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بل هو</a:t>
            </a:r>
            <a:r>
              <a:rPr kumimoji="0" lang="en-US" sz="24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a:t>
            </a:r>
            <a:r>
              <a:rPr kumimoji="0" lang="ar-SA" sz="24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عملية متكاملة </a:t>
            </a:r>
            <a:r>
              <a:rPr lang="ar-EG" sz="2400" dirty="0"/>
              <a:t>مرتبطة إلى حد كبير بالانشطة االاتصالية التي تتم بين الكيانات السياسية )</a:t>
            </a:r>
            <a:r>
              <a:rPr lang="ar-EG" sz="2400" b="1" dirty="0"/>
              <a:t>المؤسسات السياسية  والاحزاب، أو المرشحين </a:t>
            </a:r>
            <a:r>
              <a:rPr lang="ar-EG" sz="2400" dirty="0"/>
              <a:t>السياسيين من جهة و</a:t>
            </a:r>
            <a:r>
              <a:rPr lang="ar-EG" sz="2400" b="1" dirty="0"/>
              <a:t>الناخبين</a:t>
            </a:r>
            <a:r>
              <a:rPr lang="ar-EG" sz="2400" dirty="0"/>
              <a:t> من جهة أخرى.</a:t>
            </a:r>
          </a:p>
          <a:p>
            <a:pPr marL="285750" lvl="0" indent="-285750" algn="r" rtl="1" eaLnBrk="0" fontAlgn="base" hangingPunct="0">
              <a:spcBef>
                <a:spcPct val="0"/>
              </a:spcBef>
              <a:spcAft>
                <a:spcPct val="0"/>
              </a:spcAft>
              <a:buFont typeface="Arial" panose="020B0604020202020204" pitchFamily="34" charset="0"/>
              <a:buChar char="•"/>
            </a:pPr>
            <a:endParaRPr kumimoji="0" lang="en-US" sz="2200" b="0" i="0" u="none" strike="noStrike" cap="none" normalizeH="0" baseline="0" dirty="0">
              <a:ln>
                <a:noFill/>
              </a:ln>
              <a:solidFill>
                <a:schemeClr val="tx1"/>
              </a:solidFill>
              <a:effectLst/>
              <a:latin typeface="Arial" panose="020B0604020202020204" pitchFamily="34" charset="0"/>
            </a:endParaRPr>
          </a:p>
        </p:txBody>
      </p:sp>
      <p:pic>
        <p:nvPicPr>
          <p:cNvPr id="9" name="Picture 8">
            <a:extLst>
              <a:ext uri="{FF2B5EF4-FFF2-40B4-BE49-F238E27FC236}">
                <a16:creationId xmlns:a16="http://schemas.microsoft.com/office/drawing/2014/main" id="{755E45C5-4029-3AB1-4200-095413EB486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76649" y="4136318"/>
            <a:ext cx="2598772" cy="2098633"/>
          </a:xfrm>
          <a:prstGeom prst="rect">
            <a:avLst/>
          </a:prstGeom>
        </p:spPr>
      </p:pic>
    </p:spTree>
    <p:extLst>
      <p:ext uri="{BB962C8B-B14F-4D97-AF65-F5344CB8AC3E}">
        <p14:creationId xmlns:p14="http://schemas.microsoft.com/office/powerpoint/2010/main" val="306279001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7C46AD-04CE-1DE7-5540-8EAC33BA32E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A4DA203-B229-0235-0C51-7D1E498622EA}"/>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7ABD802A-AAB1-14A5-6DED-C315FE43858A}"/>
              </a:ext>
            </a:extLst>
          </p:cNvPr>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
            <a:extLst>
              <a:ext uri="{FF2B5EF4-FFF2-40B4-BE49-F238E27FC236}">
                <a16:creationId xmlns:a16="http://schemas.microsoft.com/office/drawing/2014/main" id="{C8EB88AC-6488-6F6B-7D6C-E3AE250FC41F}"/>
              </a:ext>
            </a:extLst>
          </p:cNvPr>
          <p:cNvSpPr/>
          <p:nvPr/>
        </p:nvSpPr>
        <p:spPr>
          <a:xfrm>
            <a:off x="864704" y="1468424"/>
            <a:ext cx="9568683" cy="47819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id="{C2DAB80C-02F3-647F-C096-1B07165D192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184354CA-D75E-95FD-625F-F6BE255C0308}"/>
              </a:ext>
            </a:extLst>
          </p:cNvPr>
          <p:cNvSpPr txBox="1"/>
          <p:nvPr/>
        </p:nvSpPr>
        <p:spPr>
          <a:xfrm>
            <a:off x="1608135" y="1783577"/>
            <a:ext cx="8466655" cy="523220"/>
          </a:xfrm>
          <a:prstGeom prst="rect">
            <a:avLst/>
          </a:prstGeom>
          <a:noFill/>
        </p:spPr>
        <p:txBody>
          <a:bodyPr wrap="square" rtlCol="0">
            <a:spAutoFit/>
          </a:bodyPr>
          <a:lstStyle/>
          <a:p>
            <a:pPr algn="just" rtl="1"/>
            <a:r>
              <a:rPr lang="ar-JO" sz="2800" b="1" dirty="0"/>
              <a:t>1.</a:t>
            </a:r>
            <a:r>
              <a:rPr lang="ar-EG" sz="2800" b="1" dirty="0"/>
              <a:t>2. التسويق السياسي يرتبط بكـل مـا هـو سياسي</a:t>
            </a:r>
          </a:p>
        </p:txBody>
      </p:sp>
      <p:sp>
        <p:nvSpPr>
          <p:cNvPr id="2" name="Rectangle 1"/>
          <p:cNvSpPr>
            <a:spLocks noChangeArrowheads="1"/>
          </p:cNvSpPr>
          <p:nvPr/>
        </p:nvSpPr>
        <p:spPr bwMode="auto">
          <a:xfrm>
            <a:off x="10595955" y="3118203"/>
            <a:ext cx="264816"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r" defTabSz="914400" rtl="1" eaLnBrk="0" fontAlgn="base" latinLnBrk="0" hangingPunct="0">
              <a:lnSpc>
                <a:spcPct val="100000"/>
              </a:lnSpc>
              <a:spcBef>
                <a:spcPct val="0"/>
              </a:spcBef>
              <a:spcAft>
                <a:spcPct val="0"/>
              </a:spcAft>
              <a:buClrTx/>
              <a:buSzTx/>
              <a:buFontTx/>
              <a:buChar char="•"/>
              <a:tabLst/>
            </a:pPr>
            <a:endParaRPr lang="ar-EG" dirty="0">
              <a:latin typeface="Arial" panose="020B0604020202020204" pitchFamily="34" charset="0"/>
              <a:cs typeface="Arial" panose="020B0604020202020204"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pPr>
            <a:endParaRPr kumimoji="0" lang="en-US" sz="1800" b="0" i="0" u="none" strike="noStrike" cap="none" normalizeH="0" baseline="0" dirty="0">
              <a:ln>
                <a:noFill/>
              </a:ln>
              <a:solidFill>
                <a:schemeClr val="tx1"/>
              </a:solidFill>
              <a:effectLst/>
              <a:latin typeface="Arial" panose="020B0604020202020204" pitchFamily="34" charset="0"/>
            </a:endParaRPr>
          </a:p>
        </p:txBody>
      </p:sp>
      <p:sp>
        <p:nvSpPr>
          <p:cNvPr id="4" name="AutoShape 2" descr="طريقة عمل إستبيان الكتروني عبر نماذج جوجل Google Form - سينا ويب">
            <a:extLst>
              <a:ext uri="{FF2B5EF4-FFF2-40B4-BE49-F238E27FC236}">
                <a16:creationId xmlns:a16="http://schemas.microsoft.com/office/drawing/2014/main" id="{61DAEFE7-CF6E-203C-46B7-130F7CD27187}"/>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 name="Rectangle 1"/>
          <p:cNvSpPr>
            <a:spLocks noChangeArrowheads="1"/>
          </p:cNvSpPr>
          <p:nvPr/>
        </p:nvSpPr>
        <p:spPr bwMode="auto">
          <a:xfrm>
            <a:off x="2397984" y="1954641"/>
            <a:ext cx="7396032" cy="33547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285750" marR="0" lvl="0" indent="-285750" algn="r" defTabSz="914400" rtl="1" eaLnBrk="0" fontAlgn="base" latinLnBrk="0" hangingPunct="0">
              <a:lnSpc>
                <a:spcPct val="100000"/>
              </a:lnSpc>
              <a:spcBef>
                <a:spcPct val="0"/>
              </a:spcBef>
              <a:spcAft>
                <a:spcPct val="0"/>
              </a:spcAft>
              <a:buClrTx/>
              <a:buSzTx/>
              <a:buFont typeface="Arial" panose="020B0604020202020204" pitchFamily="34" charset="0"/>
              <a:buChar char="•"/>
              <a:tabLst/>
            </a:pPr>
            <a:endParaRPr kumimoji="0" lang="en-US" sz="1800" b="0" i="0" u="none" strike="noStrike" cap="none" normalizeH="0" baseline="0" dirty="0">
              <a:ln>
                <a:noFill/>
              </a:ln>
              <a:solidFill>
                <a:schemeClr val="tx1"/>
              </a:solidFill>
              <a:effectLst/>
              <a:latin typeface="Arial" panose="020B0604020202020204" pitchFamily="34" charset="0"/>
            </a:endParaRPr>
          </a:p>
          <a:p>
            <a:pPr marL="285750" lvl="0" indent="-285750" algn="r" rtl="1" eaLnBrk="0" fontAlgn="base" hangingPunct="0">
              <a:spcBef>
                <a:spcPct val="0"/>
              </a:spcBef>
              <a:spcAft>
                <a:spcPct val="0"/>
              </a:spcAft>
              <a:buFont typeface="Arial" panose="020B0604020202020204" pitchFamily="34" charset="0"/>
              <a:buChar char="•"/>
            </a:pPr>
            <a:endParaRPr kumimoji="0" lang="en-US" sz="1800" b="0" i="0" u="none" strike="noStrike" cap="none" normalizeH="0" baseline="0" dirty="0">
              <a:ln>
                <a:noFill/>
              </a:ln>
              <a:solidFill>
                <a:schemeClr val="tx1"/>
              </a:solidFill>
              <a:effectLst/>
              <a:latin typeface="Arial" panose="020B0604020202020204" pitchFamily="34" charset="0"/>
            </a:endParaRPr>
          </a:p>
          <a:p>
            <a:pPr marL="285750" lvl="0" indent="-285750" algn="r" rtl="1" eaLnBrk="0" fontAlgn="base" hangingPunct="0">
              <a:spcBef>
                <a:spcPct val="0"/>
              </a:spcBef>
              <a:spcAft>
                <a:spcPct val="0"/>
              </a:spcAft>
              <a:buFont typeface="Arial" panose="020B0604020202020204" pitchFamily="34" charset="0"/>
              <a:buChar char="•"/>
            </a:pPr>
            <a:r>
              <a:rPr lang="ar-EG" sz="2200" dirty="0"/>
              <a:t>يرتبط بكـل مـا هـو سياسي، </a:t>
            </a:r>
            <a:r>
              <a:rPr lang="ar-EG" sz="2200" dirty="0">
                <a:solidFill>
                  <a:srgbClr val="FF0000"/>
                </a:solidFill>
              </a:rPr>
              <a:t>كالسلطة والحكومة </a:t>
            </a:r>
            <a:r>
              <a:rPr lang="ar-EG" sz="2200" dirty="0"/>
              <a:t>وا</a:t>
            </a:r>
            <a:r>
              <a:rPr lang="ar-JO" sz="2200" dirty="0"/>
              <a:t>لا</a:t>
            </a:r>
            <a:r>
              <a:rPr lang="ar-EG" sz="2200" dirty="0"/>
              <a:t>حزاب السياسية وجماعات الضغط، والبرلمان ورجال السياسة، كما أنه يتضمن العديد من العمليات، كاالنتخابات وصنع القرار السياسي واتخاذه وتنفيذه، فضال عن </a:t>
            </a:r>
            <a:r>
              <a:rPr lang="ar-EG" sz="2200" u="sng" dirty="0">
                <a:solidFill>
                  <a:srgbClr val="FF0000"/>
                </a:solidFill>
              </a:rPr>
              <a:t>تداول السلطة والمشاركة السياسية والتعبئة السياسية</a:t>
            </a:r>
            <a:r>
              <a:rPr lang="en-US" sz="2200" u="sng" dirty="0">
                <a:solidFill>
                  <a:srgbClr val="FF0000"/>
                </a:solidFill>
              </a:rPr>
              <a:t>.</a:t>
            </a:r>
            <a:endParaRPr lang="ar-EG" sz="2200" u="sng" dirty="0">
              <a:solidFill>
                <a:srgbClr val="FF0000"/>
              </a:solidFill>
            </a:endParaRPr>
          </a:p>
          <a:p>
            <a:pPr marL="285750" marR="0" lvl="0" indent="-285750" algn="r" defTabSz="914400" rtl="1" eaLnBrk="0" fontAlgn="base" latinLnBrk="0" hangingPunct="0">
              <a:lnSpc>
                <a:spcPct val="100000"/>
              </a:lnSpc>
              <a:spcBef>
                <a:spcPct val="0"/>
              </a:spcBef>
              <a:spcAft>
                <a:spcPct val="0"/>
              </a:spcAft>
              <a:buClrTx/>
              <a:buSzTx/>
              <a:buFont typeface="Arial" panose="020B0604020202020204" pitchFamily="34" charset="0"/>
              <a:buChar char="•"/>
              <a:tabLst/>
            </a:pPr>
            <a:endParaRPr lang="en-US" sz="2200" dirty="0"/>
          </a:p>
          <a:p>
            <a:pPr marL="742950" lvl="1" indent="-285750" algn="r" rtl="1" eaLnBrk="0" fontAlgn="base" hangingPunct="0">
              <a:spcBef>
                <a:spcPct val="0"/>
              </a:spcBef>
              <a:spcAft>
                <a:spcPct val="0"/>
              </a:spcAft>
              <a:buFont typeface="Arial" panose="020B0604020202020204" pitchFamily="34" charset="0"/>
              <a:buChar char="•"/>
            </a:pPr>
            <a:r>
              <a:rPr lang="en-US" sz="2200" dirty="0"/>
              <a:t>✅ </a:t>
            </a:r>
            <a:r>
              <a:rPr lang="ar-SA" sz="2200" dirty="0"/>
              <a:t>مثال واقعي</a:t>
            </a:r>
            <a:r>
              <a:rPr lang="en-US" sz="2200" dirty="0"/>
              <a:t>: </a:t>
            </a:r>
            <a:r>
              <a:rPr lang="ar-SA" sz="2200" dirty="0"/>
              <a:t>بعض </a:t>
            </a:r>
            <a:r>
              <a:rPr lang="ar-SA" sz="2200" dirty="0">
                <a:solidFill>
                  <a:srgbClr val="FF0000"/>
                </a:solidFill>
              </a:rPr>
              <a:t>السياسيين</a:t>
            </a:r>
            <a:r>
              <a:rPr lang="ar-SA" sz="2200" dirty="0"/>
              <a:t> ينجحون بدون </a:t>
            </a:r>
            <a:r>
              <a:rPr lang="ar-SA" sz="2200" b="1" dirty="0"/>
              <a:t>ملصقات</a:t>
            </a:r>
            <a:r>
              <a:rPr lang="ar-SA" sz="2200" dirty="0"/>
              <a:t> لأنهم يستثمرون في الرسائل الرقمية أو العلاقات الشخصية ويعرفون جمهورهم جيدًا</a:t>
            </a:r>
            <a:r>
              <a:rPr lang="ar-JO" sz="2200" dirty="0"/>
              <a:t>.</a:t>
            </a:r>
            <a:endParaRPr lang="en-US" sz="2200" dirty="0"/>
          </a:p>
        </p:txBody>
      </p:sp>
      <p:pic>
        <p:nvPicPr>
          <p:cNvPr id="8" name="Picture 7"/>
          <p:cNvPicPr>
            <a:picLocks noChangeAspect="1"/>
          </p:cNvPicPr>
          <p:nvPr/>
        </p:nvPicPr>
        <p:blipFill>
          <a:blip r:embed="rId3"/>
          <a:stretch>
            <a:fillRect/>
          </a:stretch>
        </p:blipFill>
        <p:spPr>
          <a:xfrm>
            <a:off x="-911640" y="4571598"/>
            <a:ext cx="2867025" cy="1590675"/>
          </a:xfrm>
          <a:prstGeom prst="rect">
            <a:avLst/>
          </a:prstGeom>
        </p:spPr>
      </p:pic>
    </p:spTree>
    <p:extLst>
      <p:ext uri="{BB962C8B-B14F-4D97-AF65-F5344CB8AC3E}">
        <p14:creationId xmlns:p14="http://schemas.microsoft.com/office/powerpoint/2010/main" val="319404934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7C46AD-04CE-1DE7-5540-8EAC33BA32E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A4DA203-B229-0235-0C51-7D1E498622EA}"/>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7ABD802A-AAB1-14A5-6DED-C315FE43858A}"/>
              </a:ext>
            </a:extLst>
          </p:cNvPr>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5">
            <a:extLst>
              <a:ext uri="{FF2B5EF4-FFF2-40B4-BE49-F238E27FC236}">
                <a16:creationId xmlns:a16="http://schemas.microsoft.com/office/drawing/2014/main" id="{1CD3360E-C329-E4FE-54C8-BC17428FD0BE}"/>
              </a:ext>
            </a:extLst>
          </p:cNvPr>
          <p:cNvSpPr/>
          <p:nvPr/>
        </p:nvSpPr>
        <p:spPr>
          <a:xfrm>
            <a:off x="786966" y="1468424"/>
            <a:ext cx="9568683" cy="47819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id="{C2DAB80C-02F3-647F-C096-1B07165D192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7">
            <a:extLst>
              <a:ext uri="{FF2B5EF4-FFF2-40B4-BE49-F238E27FC236}">
                <a16:creationId xmlns:a16="http://schemas.microsoft.com/office/drawing/2014/main" id="{A132E334-08BD-0305-EEA3-29351B978ADF}"/>
              </a:ext>
            </a:extLst>
          </p:cNvPr>
          <p:cNvSpPr/>
          <p:nvPr/>
        </p:nvSpPr>
        <p:spPr>
          <a:xfrm>
            <a:off x="2281521" y="2685326"/>
            <a:ext cx="7337041" cy="1141619"/>
          </a:xfrm>
          <a:prstGeom prst="rect">
            <a:avLst/>
          </a:prstGeom>
          <a:solidFill>
            <a:srgbClr val="F2F2F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184354CA-D75E-95FD-625F-F6BE255C0308}"/>
              </a:ext>
            </a:extLst>
          </p:cNvPr>
          <p:cNvSpPr txBox="1"/>
          <p:nvPr/>
        </p:nvSpPr>
        <p:spPr>
          <a:xfrm>
            <a:off x="2281521" y="1907011"/>
            <a:ext cx="7783320" cy="523220"/>
          </a:xfrm>
          <a:prstGeom prst="rect">
            <a:avLst/>
          </a:prstGeom>
          <a:noFill/>
        </p:spPr>
        <p:txBody>
          <a:bodyPr wrap="square" rtlCol="0">
            <a:spAutoFit/>
          </a:bodyPr>
          <a:lstStyle/>
          <a:p>
            <a:pPr algn="just" rtl="1"/>
            <a:r>
              <a:rPr lang="ar-JO" sz="2800" b="1" dirty="0"/>
              <a:t>1.</a:t>
            </a:r>
            <a:r>
              <a:rPr lang="ar-EG" sz="2800" b="1" dirty="0"/>
              <a:t>3. التسويق السياسي يخلق الحاجة وليس فقط يعرض الحلول</a:t>
            </a:r>
          </a:p>
        </p:txBody>
      </p:sp>
      <p:sp>
        <p:nvSpPr>
          <p:cNvPr id="3" name="Rectangle 2"/>
          <p:cNvSpPr/>
          <p:nvPr/>
        </p:nvSpPr>
        <p:spPr>
          <a:xfrm>
            <a:off x="2276880" y="2792819"/>
            <a:ext cx="7333440" cy="1631216"/>
          </a:xfrm>
          <a:prstGeom prst="rect">
            <a:avLst/>
          </a:prstGeom>
        </p:spPr>
        <p:txBody>
          <a:bodyPr wrap="square">
            <a:spAutoFit/>
          </a:bodyPr>
          <a:lstStyle/>
          <a:p>
            <a:pPr algn="ctr" rtl="1"/>
            <a:r>
              <a:rPr lang="ar-EG" sz="2000" b="1" dirty="0"/>
              <a:t>لا تقول فقط "سأحسّن الاقتصاد"،</a:t>
            </a:r>
            <a:endParaRPr lang="ar-JO" sz="2000" b="1" dirty="0"/>
          </a:p>
          <a:p>
            <a:pPr algn="ctr" rtl="1"/>
            <a:r>
              <a:rPr lang="ar-EG" sz="2000" b="1" dirty="0"/>
              <a:t> بل اربط ذلك بمشكلة يشعر بها الناس مثل: "أولادنا بيغادروا البلد"، وبيّن كيف سيعالجها بتفصيل واقعي.</a:t>
            </a:r>
          </a:p>
          <a:p>
            <a:pPr algn="ctr" rtl="1"/>
            <a:endParaRPr lang="ar-EG" sz="2000" b="1" dirty="0"/>
          </a:p>
          <a:p>
            <a:pPr algn="ctr" rtl="1"/>
            <a:endParaRPr lang="en-MY" sz="2000" b="1" dirty="0"/>
          </a:p>
        </p:txBody>
      </p:sp>
      <p:sp>
        <p:nvSpPr>
          <p:cNvPr id="2" name="AutoShape 2" descr="Meta For Business | Swipe Insight">
            <a:extLst>
              <a:ext uri="{FF2B5EF4-FFF2-40B4-BE49-F238E27FC236}">
                <a16:creationId xmlns:a16="http://schemas.microsoft.com/office/drawing/2014/main" id="{66C7EDC0-BFD2-6656-DB34-6A5CC151AED4}"/>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9" name="Rectangle 8">
            <a:extLst>
              <a:ext uri="{FF2B5EF4-FFF2-40B4-BE49-F238E27FC236}">
                <a16:creationId xmlns:a16="http://schemas.microsoft.com/office/drawing/2014/main" id="{5A6B6F63-74AD-7694-5857-205C85B7DB13}"/>
              </a:ext>
            </a:extLst>
          </p:cNvPr>
          <p:cNvSpPr/>
          <p:nvPr/>
        </p:nvSpPr>
        <p:spPr>
          <a:xfrm>
            <a:off x="6248400" y="3981691"/>
            <a:ext cx="3361920" cy="1044058"/>
          </a:xfrm>
          <a:prstGeom prst="rect">
            <a:avLst/>
          </a:prstGeom>
          <a:solidFill>
            <a:schemeClr val="accent6">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D37E71EC-A64F-E3A4-D51C-7C1CF9CC4D7F}"/>
              </a:ext>
            </a:extLst>
          </p:cNvPr>
          <p:cNvSpPr/>
          <p:nvPr/>
        </p:nvSpPr>
        <p:spPr>
          <a:xfrm>
            <a:off x="2294526" y="3977163"/>
            <a:ext cx="3361920" cy="1048586"/>
          </a:xfrm>
          <a:prstGeom prst="rect">
            <a:avLst/>
          </a:prstGeom>
          <a:solidFill>
            <a:srgbClr val="F7D6D3"/>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3792DB6E-4FDE-D157-0195-891D384C9988}"/>
              </a:ext>
            </a:extLst>
          </p:cNvPr>
          <p:cNvSpPr txBox="1"/>
          <p:nvPr/>
        </p:nvSpPr>
        <p:spPr>
          <a:xfrm>
            <a:off x="6378530" y="4090259"/>
            <a:ext cx="3249436" cy="646331"/>
          </a:xfrm>
          <a:prstGeom prst="rect">
            <a:avLst/>
          </a:prstGeom>
          <a:noFill/>
        </p:spPr>
        <p:txBody>
          <a:bodyPr wrap="square">
            <a:spAutoFit/>
          </a:bodyPr>
          <a:lstStyle/>
          <a:p>
            <a:pPr marL="285750" marR="0" lvl="0" indent="-285750" algn="ctr" defTabSz="914400" rtl="1" eaLnBrk="0" fontAlgn="base" latinLnBrk="0" hangingPunct="0">
              <a:lnSpc>
                <a:spcPct val="100000"/>
              </a:lnSpc>
              <a:spcBef>
                <a:spcPct val="0"/>
              </a:spcBef>
              <a:spcAft>
                <a:spcPct val="0"/>
              </a:spcAft>
              <a:buClrTx/>
              <a:buSzTx/>
              <a:buFont typeface="Arial" panose="020B0604020202020204" pitchFamily="34" charset="0"/>
              <a:buChar char="•"/>
              <a:tabLst/>
            </a:pPr>
            <a:r>
              <a:rPr kumimoji="0" lang="ar-SA" sz="18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التسويق الإيجابي</a:t>
            </a:r>
            <a:r>
              <a:rPr kumimoji="0" lang="en-US" sz="1800" b="0" i="0" u="none" strike="noStrike" cap="none" normalizeH="0" baseline="0" dirty="0">
                <a:ln>
                  <a:noFill/>
                </a:ln>
                <a:solidFill>
                  <a:schemeClr val="tx1"/>
                </a:solidFill>
                <a:effectLst/>
                <a:latin typeface="Arial" panose="020B0604020202020204" pitchFamily="34" charset="0"/>
              </a:rPr>
              <a:t>: </a:t>
            </a:r>
            <a:endParaRPr kumimoji="0" lang="ar-JO" sz="1800" b="0" i="0" u="none" strike="noStrike" cap="none" normalizeH="0" baseline="0" dirty="0">
              <a:ln>
                <a:noFill/>
              </a:ln>
              <a:solidFill>
                <a:schemeClr val="tx1"/>
              </a:solidFill>
              <a:effectLst/>
              <a:latin typeface="Arial" panose="020B0604020202020204" pitchFamily="34" charset="0"/>
            </a:endParaRPr>
          </a:p>
          <a:p>
            <a:pPr marR="0" lvl="0" algn="ctr" defTabSz="914400" rtl="1" eaLnBrk="0" fontAlgn="base" latinLnBrk="0" hangingPunct="0">
              <a:lnSpc>
                <a:spcPct val="100000"/>
              </a:lnSpc>
              <a:spcBef>
                <a:spcPct val="0"/>
              </a:spcBef>
              <a:spcAft>
                <a:spcPct val="0"/>
              </a:spcAft>
              <a:buClrTx/>
              <a:buSzTx/>
              <a:tabLst/>
            </a:pPr>
            <a:r>
              <a:rPr kumimoji="0" lang="ar-SA"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إبراز ما سيفعله المرشح من أشياء جيدة</a:t>
            </a:r>
            <a:r>
              <a:rPr kumimoji="0" lang="en-US" sz="1800" b="0" i="0" u="none" strike="noStrike" cap="none" normalizeH="0" baseline="0" dirty="0">
                <a:ln>
                  <a:noFill/>
                </a:ln>
                <a:solidFill>
                  <a:schemeClr val="tx1"/>
                </a:solidFill>
                <a:effectLst/>
                <a:latin typeface="Arial" panose="020B0604020202020204" pitchFamily="34" charset="0"/>
              </a:rPr>
              <a:t>.</a:t>
            </a:r>
            <a:endParaRPr kumimoji="0" lang="ar-EG" sz="1800" b="0" i="0" u="none" strike="noStrike" cap="none" normalizeH="0" baseline="0" dirty="0">
              <a:ln>
                <a:noFill/>
              </a:ln>
              <a:solidFill>
                <a:schemeClr val="tx1"/>
              </a:solidFill>
              <a:effectLst/>
              <a:latin typeface="Arial" panose="020B0604020202020204" pitchFamily="34" charset="0"/>
            </a:endParaRPr>
          </a:p>
        </p:txBody>
      </p:sp>
      <p:sp>
        <p:nvSpPr>
          <p:cNvPr id="13" name="TextBox 12">
            <a:extLst>
              <a:ext uri="{FF2B5EF4-FFF2-40B4-BE49-F238E27FC236}">
                <a16:creationId xmlns:a16="http://schemas.microsoft.com/office/drawing/2014/main" id="{E00F4E67-A2C1-FA47-60FF-266CCE773FB8}"/>
              </a:ext>
            </a:extLst>
          </p:cNvPr>
          <p:cNvSpPr txBox="1"/>
          <p:nvPr/>
        </p:nvSpPr>
        <p:spPr>
          <a:xfrm>
            <a:off x="2384137" y="4102419"/>
            <a:ext cx="3249436" cy="923330"/>
          </a:xfrm>
          <a:prstGeom prst="rect">
            <a:avLst/>
          </a:prstGeom>
          <a:noFill/>
        </p:spPr>
        <p:txBody>
          <a:bodyPr wrap="square">
            <a:spAutoFit/>
          </a:bodyPr>
          <a:lstStyle/>
          <a:p>
            <a:pPr marL="285750" marR="0" lvl="0" indent="-285750" algn="ctr" defTabSz="914400" rtl="1" eaLnBrk="0" fontAlgn="base" latinLnBrk="0" hangingPunct="0">
              <a:lnSpc>
                <a:spcPct val="100000"/>
              </a:lnSpc>
              <a:spcBef>
                <a:spcPct val="0"/>
              </a:spcBef>
              <a:spcAft>
                <a:spcPct val="0"/>
              </a:spcAft>
              <a:buClrTx/>
              <a:buSzTx/>
              <a:buFont typeface="Arial" panose="020B0604020202020204" pitchFamily="34" charset="0"/>
              <a:buChar char="•"/>
              <a:tabLst/>
            </a:pPr>
            <a:r>
              <a:rPr kumimoji="0" lang="ar-SA" sz="18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التسويق السلبي (الهجومي)</a:t>
            </a:r>
            <a:r>
              <a:rPr kumimoji="0" lang="en-US" sz="1800" b="0" i="0" u="none" strike="noStrike" cap="none" normalizeH="0" baseline="0" dirty="0">
                <a:ln>
                  <a:noFill/>
                </a:ln>
                <a:solidFill>
                  <a:schemeClr val="tx1"/>
                </a:solidFill>
                <a:effectLst/>
                <a:latin typeface="Arial" panose="020B0604020202020204" pitchFamily="34" charset="0"/>
              </a:rPr>
              <a:t>: </a:t>
            </a:r>
            <a:endParaRPr kumimoji="0" lang="ar-JO" sz="1800" b="0" i="0" u="none" strike="noStrike" cap="none" normalizeH="0" baseline="0" dirty="0">
              <a:ln>
                <a:noFill/>
              </a:ln>
              <a:solidFill>
                <a:schemeClr val="tx1"/>
              </a:solidFill>
              <a:effectLst/>
              <a:latin typeface="Arial" panose="020B0604020202020204" pitchFamily="34" charset="0"/>
            </a:endParaRPr>
          </a:p>
          <a:p>
            <a:pPr marR="0" lvl="0" algn="ctr" defTabSz="914400" rtl="1" eaLnBrk="0" fontAlgn="base" latinLnBrk="0" hangingPunct="0">
              <a:lnSpc>
                <a:spcPct val="100000"/>
              </a:lnSpc>
              <a:spcBef>
                <a:spcPct val="0"/>
              </a:spcBef>
              <a:spcAft>
                <a:spcPct val="0"/>
              </a:spcAft>
              <a:buClrTx/>
              <a:buSzTx/>
              <a:tabLst/>
            </a:pPr>
            <a:r>
              <a:rPr kumimoji="0" lang="ar-SA"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فضح إخفاقات المنافس لإضعافه في نظر الجمهور</a:t>
            </a:r>
          </a:p>
        </p:txBody>
      </p:sp>
      <p:sp>
        <p:nvSpPr>
          <p:cNvPr id="15" name="TextBox 14">
            <a:extLst>
              <a:ext uri="{FF2B5EF4-FFF2-40B4-BE49-F238E27FC236}">
                <a16:creationId xmlns:a16="http://schemas.microsoft.com/office/drawing/2014/main" id="{F5C455EE-3D9D-96F3-ACA3-63BA319479D4}"/>
              </a:ext>
            </a:extLst>
          </p:cNvPr>
          <p:cNvSpPr txBox="1"/>
          <p:nvPr/>
        </p:nvSpPr>
        <p:spPr>
          <a:xfrm>
            <a:off x="2646745" y="5241428"/>
            <a:ext cx="6898510" cy="369332"/>
          </a:xfrm>
          <a:prstGeom prst="rect">
            <a:avLst/>
          </a:prstGeom>
          <a:noFill/>
        </p:spPr>
        <p:txBody>
          <a:bodyPr wrap="square">
            <a:spAutoFit/>
          </a:bodyPr>
          <a:lstStyle/>
          <a:p>
            <a:pPr marL="285750" marR="0" lvl="0" indent="-285750" algn="r" defTabSz="914400" rtl="1" eaLnBrk="0" fontAlgn="base" latinLnBrk="0" hangingPunct="0">
              <a:lnSpc>
                <a:spcPct val="100000"/>
              </a:lnSpc>
              <a:spcBef>
                <a:spcPct val="0"/>
              </a:spcBef>
              <a:spcAft>
                <a:spcPct val="0"/>
              </a:spcAft>
              <a:buClrTx/>
              <a:buSzTx/>
              <a:buFont typeface="Arial" panose="020B0604020202020204" pitchFamily="34" charset="0"/>
              <a:buChar char="•"/>
              <a:tabLst/>
            </a:pPr>
            <a:r>
              <a:rPr kumimoji="0" lang="ar-SA"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الأكثر شيوعًا: الإعلانات الهجومية على</a:t>
            </a:r>
            <a:r>
              <a:rPr kumimoji="0" lang="en-US"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a:t>
            </a:r>
            <a:r>
              <a:rPr kumimoji="0" lang="ar-SA" sz="18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السوشيال ميديا</a:t>
            </a:r>
            <a:r>
              <a:rPr kumimoji="0" lang="ar-JO" sz="18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a:t>
            </a:r>
            <a:endParaRPr kumimoji="0" 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73799590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31AC01-3F01-6B4E-3A1E-0C78378F9F0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A9E04FD-E05A-859B-2533-628DE37620C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F7B9F24A-8825-1080-8287-F89FAF1128B4}"/>
              </a:ext>
            </a:extLst>
          </p:cNvPr>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Rectangle: Rounded Corners 1">
            <a:extLst>
              <a:ext uri="{FF2B5EF4-FFF2-40B4-BE49-F238E27FC236}">
                <a16:creationId xmlns:a16="http://schemas.microsoft.com/office/drawing/2014/main" id="{5EF719BA-9ECC-AB10-931C-F41E35CF5E82}"/>
              </a:ext>
            </a:extLst>
          </p:cNvPr>
          <p:cNvSpPr/>
          <p:nvPr/>
        </p:nvSpPr>
        <p:spPr>
          <a:xfrm>
            <a:off x="786966" y="1468424"/>
            <a:ext cx="9568683" cy="47819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id="{A0AF0AC4-534F-2E43-528C-998923ACE04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700E2BE0-CE63-3731-1C6A-A94D25146899}"/>
              </a:ext>
            </a:extLst>
          </p:cNvPr>
          <p:cNvSpPr txBox="1"/>
          <p:nvPr/>
        </p:nvSpPr>
        <p:spPr>
          <a:xfrm>
            <a:off x="1191694" y="1805764"/>
            <a:ext cx="8466655" cy="523220"/>
          </a:xfrm>
          <a:prstGeom prst="rect">
            <a:avLst/>
          </a:prstGeom>
          <a:noFill/>
        </p:spPr>
        <p:txBody>
          <a:bodyPr wrap="square" rtlCol="0">
            <a:spAutoFit/>
          </a:bodyPr>
          <a:lstStyle/>
          <a:p>
            <a:pPr lvl="0" algn="r" rtl="1"/>
            <a:r>
              <a:rPr lang="ar-EG" sz="2800" b="1" dirty="0">
                <a:latin typeface="+mj-lt"/>
              </a:rPr>
              <a:t>1.</a:t>
            </a:r>
            <a:r>
              <a:rPr lang="ar-JO" sz="2800" b="1" dirty="0">
                <a:latin typeface="+mj-lt"/>
              </a:rPr>
              <a:t>4</a:t>
            </a:r>
            <a:r>
              <a:rPr lang="ar-EG" sz="2800" b="1" dirty="0">
                <a:latin typeface="+mj-lt"/>
              </a:rPr>
              <a:t> الفرق بين التسويق السياسي والتسويق الخدمي</a:t>
            </a:r>
            <a:endParaRPr lang="en-US" sz="2800" b="1" dirty="0">
              <a:latin typeface="+mj-lt"/>
            </a:endParaRPr>
          </a:p>
        </p:txBody>
      </p:sp>
      <p:sp>
        <p:nvSpPr>
          <p:cNvPr id="9" name="TextBox 8">
            <a:extLst>
              <a:ext uri="{FF2B5EF4-FFF2-40B4-BE49-F238E27FC236}">
                <a16:creationId xmlns:a16="http://schemas.microsoft.com/office/drawing/2014/main" id="{DA96BC18-61E3-6848-E142-D60298052470}"/>
              </a:ext>
            </a:extLst>
          </p:cNvPr>
          <p:cNvSpPr txBox="1"/>
          <p:nvPr/>
        </p:nvSpPr>
        <p:spPr>
          <a:xfrm>
            <a:off x="2351412" y="2328984"/>
            <a:ext cx="7306937" cy="5170646"/>
          </a:xfrm>
          <a:prstGeom prst="rect">
            <a:avLst/>
          </a:prstGeom>
          <a:noFill/>
          <a:ln>
            <a:noFill/>
          </a:ln>
        </p:spPr>
        <p:style>
          <a:lnRef idx="2">
            <a:schemeClr val="accent6"/>
          </a:lnRef>
          <a:fillRef idx="1">
            <a:schemeClr val="lt1"/>
          </a:fillRef>
          <a:effectRef idx="0">
            <a:schemeClr val="accent6"/>
          </a:effectRef>
          <a:fontRef idx="minor">
            <a:schemeClr val="dk1"/>
          </a:fontRef>
        </p:style>
        <p:txBody>
          <a:bodyPr wrap="square" rtlCol="0">
            <a:spAutoFit/>
          </a:bodyPr>
          <a:lstStyle/>
          <a:p>
            <a:pPr marL="285750" indent="-285750" algn="r" rtl="1">
              <a:buFont typeface="Arial" panose="020B0604020202020204" pitchFamily="34" charset="0"/>
              <a:buChar char="•"/>
            </a:pPr>
            <a:r>
              <a:rPr lang="ar-EG" dirty="0"/>
              <a:t>يرى بعـض الباحثين أن </a:t>
            </a:r>
            <a:r>
              <a:rPr lang="ar-EG" b="1" dirty="0"/>
              <a:t>هناك تشابها بين التسويق السياسي وتسويق الخدمات</a:t>
            </a:r>
            <a:r>
              <a:rPr lang="ar-EG" dirty="0"/>
              <a:t>، فكلاهما يقدم منتجات غير ملموسة، </a:t>
            </a:r>
            <a:r>
              <a:rPr lang="ar-EG" b="1" dirty="0"/>
              <a:t>فالفرد أو الناخب متلقي الخدمة </a:t>
            </a:r>
            <a:r>
              <a:rPr lang="ar-EG" dirty="0"/>
              <a:t>ال يتعامل مع الحاجات المادية، وانما مع د لالات ورموز ومعاني وقيم، تحاول أن تشبعها هذه المنتجات.</a:t>
            </a:r>
            <a:endParaRPr lang="ar-JO" dirty="0"/>
          </a:p>
          <a:p>
            <a:pPr marL="285750" indent="-285750" algn="r" rtl="1">
              <a:buFont typeface="Arial" panose="020B0604020202020204" pitchFamily="34" charset="0"/>
              <a:buChar char="•"/>
            </a:pPr>
            <a:endParaRPr lang="ar-EG" dirty="0"/>
          </a:p>
          <a:p>
            <a:pPr marL="285750" indent="-285750" algn="r" rtl="1">
              <a:buFont typeface="Arial" panose="020B0604020202020204" pitchFamily="34" charset="0"/>
              <a:buChar char="•"/>
            </a:pPr>
            <a:r>
              <a:rPr lang="ar-EG" dirty="0"/>
              <a:t>التسويق السياسي </a:t>
            </a:r>
            <a:r>
              <a:rPr lang="ar-EG" dirty="0">
                <a:solidFill>
                  <a:srgbClr val="FF0000"/>
                </a:solidFill>
              </a:rPr>
              <a:t>مجموعة من العمليات والأنشطة </a:t>
            </a:r>
            <a:r>
              <a:rPr lang="ar-EG" dirty="0"/>
              <a:t>التي تؤدي إلى نجاح المرشح في </a:t>
            </a:r>
            <a:r>
              <a:rPr lang="ar-EG" b="1" dirty="0"/>
              <a:t>الانتخابات السياسية، </a:t>
            </a:r>
            <a:r>
              <a:rPr lang="ar-EG" dirty="0"/>
              <a:t>أو هو نظام متكامل تتفاعل فيه </a:t>
            </a:r>
            <a:r>
              <a:rPr lang="ar-EG" b="1" dirty="0"/>
              <a:t>مجموعة من الأنشطة </a:t>
            </a:r>
            <a:r>
              <a:rPr lang="ar-EG" dirty="0"/>
              <a:t>التي تعمل فيه بهدف تخطيط وتسعير وتعزيز المرشح من </a:t>
            </a:r>
            <a:r>
              <a:rPr lang="ar-EG" b="1" dirty="0">
                <a:solidFill>
                  <a:srgbClr val="FF0000"/>
                </a:solidFill>
              </a:rPr>
              <a:t>أجل فوزه في الانتخابات </a:t>
            </a:r>
            <a:r>
              <a:rPr lang="ar-EG" dirty="0"/>
              <a:t>التي يطمح إليها</a:t>
            </a:r>
            <a:r>
              <a:rPr lang="ar-EG" b="1" dirty="0">
                <a:solidFill>
                  <a:srgbClr val="C00000"/>
                </a:solidFill>
              </a:rPr>
              <a:t>.</a:t>
            </a:r>
          </a:p>
          <a:p>
            <a:pPr marL="285750" indent="-285750" algn="r" rtl="1">
              <a:buFont typeface="Arial" panose="020B0604020202020204" pitchFamily="34" charset="0"/>
              <a:buChar char="•"/>
            </a:pPr>
            <a:endParaRPr lang="ar-EG" b="1" dirty="0">
              <a:solidFill>
                <a:srgbClr val="C00000"/>
              </a:solidFill>
            </a:endParaRPr>
          </a:p>
          <a:p>
            <a:pPr marL="285750" indent="-285750" algn="r" rtl="1">
              <a:buFont typeface="Arial" panose="020B0604020202020204" pitchFamily="34" charset="0"/>
              <a:buChar char="•"/>
            </a:pPr>
            <a:r>
              <a:rPr lang="ar-EG" dirty="0"/>
              <a:t>هـو عمليـة </a:t>
            </a:r>
            <a:r>
              <a:rPr lang="ar-EG" b="1" dirty="0"/>
              <a:t>الـترويج المخطط والمنظم لسياسة معينة، أو قـرار معين</a:t>
            </a:r>
            <a:r>
              <a:rPr lang="ar-EG" dirty="0"/>
              <a:t>، أو فكـرة سياسية معينة، أو </a:t>
            </a:r>
            <a:r>
              <a:rPr lang="ar-EG" dirty="0">
                <a:solidFill>
                  <a:srgbClr val="FF0000"/>
                </a:solidFill>
              </a:rPr>
              <a:t>نظـام سياسي، أو حـزب سياسي، أو قائد سياسي أو دولة معينة، </a:t>
            </a:r>
            <a:r>
              <a:rPr lang="ar-EG" dirty="0"/>
              <a:t>وذلك بهدف التأثير على تصورات أو ادراك المواطنين المستهدفين من أجـل تـوفير التأييد والمساندة أو المعارضة والرفض.</a:t>
            </a:r>
            <a:endParaRPr lang="ar-EG" b="1" dirty="0">
              <a:solidFill>
                <a:srgbClr val="C00000"/>
              </a:solidFill>
            </a:endParaRPr>
          </a:p>
          <a:p>
            <a:pPr marL="285750" indent="-285750" algn="r" rtl="1">
              <a:buFont typeface="Arial" panose="020B0604020202020204" pitchFamily="34" charset="0"/>
              <a:buChar char="•"/>
            </a:pPr>
            <a:endParaRPr lang="ar-EG" b="1" dirty="0">
              <a:solidFill>
                <a:srgbClr val="C00000"/>
              </a:solidFill>
            </a:endParaRPr>
          </a:p>
          <a:p>
            <a:pPr algn="r" rtl="1"/>
            <a:br>
              <a:rPr lang="ar-EG" dirty="0"/>
            </a:br>
            <a:endParaRPr lang="ar-EG" b="1" dirty="0">
              <a:solidFill>
                <a:srgbClr val="C00000"/>
              </a:solidFill>
            </a:endParaRPr>
          </a:p>
          <a:p>
            <a:pPr marL="342900" indent="-342900" algn="just" rtl="1">
              <a:buFont typeface="Arial" panose="020B0604020202020204" pitchFamily="34" charset="0"/>
              <a:buChar char="•"/>
            </a:pPr>
            <a:endParaRPr lang="ar-EG" sz="2000" dirty="0"/>
          </a:p>
          <a:p>
            <a:pPr marL="342900" indent="-342900" algn="just" rtl="1">
              <a:buFont typeface="Arial" panose="020B0604020202020204" pitchFamily="34" charset="0"/>
              <a:buChar char="•"/>
            </a:pPr>
            <a:endParaRPr lang="ar-EG" sz="2000" dirty="0"/>
          </a:p>
          <a:p>
            <a:pPr marL="342900" indent="-342900" algn="just" rtl="1">
              <a:buFont typeface="Arial" panose="020B0604020202020204" pitchFamily="34" charset="0"/>
              <a:buChar char="•"/>
            </a:pPr>
            <a:endParaRPr lang="ar-EG" sz="2000" dirty="0"/>
          </a:p>
        </p:txBody>
      </p:sp>
      <p:pic>
        <p:nvPicPr>
          <p:cNvPr id="3" name="Picture 2"/>
          <p:cNvPicPr>
            <a:picLocks noChangeAspect="1"/>
          </p:cNvPicPr>
          <p:nvPr/>
        </p:nvPicPr>
        <p:blipFill>
          <a:blip r:embed="rId3"/>
          <a:stretch>
            <a:fillRect/>
          </a:stretch>
        </p:blipFill>
        <p:spPr>
          <a:xfrm>
            <a:off x="-911640" y="4093171"/>
            <a:ext cx="3055554" cy="2100098"/>
          </a:xfrm>
          <a:prstGeom prst="rect">
            <a:avLst/>
          </a:prstGeom>
        </p:spPr>
      </p:pic>
    </p:spTree>
    <p:extLst>
      <p:ext uri="{BB962C8B-B14F-4D97-AF65-F5344CB8AC3E}">
        <p14:creationId xmlns:p14="http://schemas.microsoft.com/office/powerpoint/2010/main" val="303476541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31AC01-3F01-6B4E-3A1E-0C78378F9F0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A9E04FD-E05A-859B-2533-628DE37620C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F7B9F24A-8825-1080-8287-F89FAF1128B4}"/>
              </a:ext>
            </a:extLst>
          </p:cNvPr>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Rectangle: Rounded Corners 1">
            <a:extLst>
              <a:ext uri="{FF2B5EF4-FFF2-40B4-BE49-F238E27FC236}">
                <a16:creationId xmlns:a16="http://schemas.microsoft.com/office/drawing/2014/main" id="{5EF719BA-9ECC-AB10-931C-F41E35CF5E82}"/>
              </a:ext>
            </a:extLst>
          </p:cNvPr>
          <p:cNvSpPr/>
          <p:nvPr/>
        </p:nvSpPr>
        <p:spPr>
          <a:xfrm>
            <a:off x="786966" y="1468424"/>
            <a:ext cx="9568683" cy="47819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id="{A0AF0AC4-534F-2E43-528C-998923ACE04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700E2BE0-CE63-3731-1C6A-A94D25146899}"/>
              </a:ext>
            </a:extLst>
          </p:cNvPr>
          <p:cNvSpPr txBox="1"/>
          <p:nvPr/>
        </p:nvSpPr>
        <p:spPr>
          <a:xfrm>
            <a:off x="1631195" y="1554454"/>
            <a:ext cx="8466655" cy="523220"/>
          </a:xfrm>
          <a:prstGeom prst="rect">
            <a:avLst/>
          </a:prstGeom>
          <a:noFill/>
        </p:spPr>
        <p:txBody>
          <a:bodyPr wrap="square" rtlCol="0">
            <a:spAutoFit/>
          </a:bodyPr>
          <a:lstStyle/>
          <a:p>
            <a:pPr lvl="0" algn="r" rtl="1"/>
            <a:r>
              <a:rPr lang="ar-EG" sz="2800" b="1" dirty="0">
                <a:latin typeface="+mj-lt"/>
              </a:rPr>
              <a:t>1.5 </a:t>
            </a:r>
            <a:r>
              <a:rPr lang="ar-EG" sz="2800" b="1" dirty="0"/>
              <a:t>التقاطع والاختلاف بين التسويق السياسي وتسويق المنتجات</a:t>
            </a:r>
            <a:endParaRPr lang="en-US" sz="2800" b="1" dirty="0">
              <a:latin typeface="+mj-lt"/>
            </a:endParaRPr>
          </a:p>
        </p:txBody>
      </p:sp>
      <p:sp>
        <p:nvSpPr>
          <p:cNvPr id="9" name="TextBox 8">
            <a:extLst>
              <a:ext uri="{FF2B5EF4-FFF2-40B4-BE49-F238E27FC236}">
                <a16:creationId xmlns:a16="http://schemas.microsoft.com/office/drawing/2014/main" id="{DA96BC18-61E3-6848-E142-D60298052470}"/>
              </a:ext>
            </a:extLst>
          </p:cNvPr>
          <p:cNvSpPr txBox="1"/>
          <p:nvPr/>
        </p:nvSpPr>
        <p:spPr>
          <a:xfrm>
            <a:off x="1734945" y="2077674"/>
            <a:ext cx="8259157" cy="3785652"/>
          </a:xfrm>
          <a:prstGeom prst="rect">
            <a:avLst/>
          </a:prstGeom>
          <a:noFill/>
          <a:ln>
            <a:noFill/>
          </a:ln>
        </p:spPr>
        <p:style>
          <a:lnRef idx="2">
            <a:schemeClr val="accent6"/>
          </a:lnRef>
          <a:fillRef idx="1">
            <a:schemeClr val="lt1"/>
          </a:fillRef>
          <a:effectRef idx="0">
            <a:schemeClr val="accent6"/>
          </a:effectRef>
          <a:fontRef idx="minor">
            <a:schemeClr val="dk1"/>
          </a:fontRef>
        </p:style>
        <p:txBody>
          <a:bodyPr wrap="square" rtlCol="0">
            <a:spAutoFit/>
          </a:bodyPr>
          <a:lstStyle/>
          <a:p>
            <a:pPr algn="r" rtl="1"/>
            <a:endParaRPr lang="ar-EG" dirty="0"/>
          </a:p>
          <a:p>
            <a:pPr marL="285750" indent="-285750" algn="r" rtl="1">
              <a:buFont typeface="Arial" panose="020B0604020202020204" pitchFamily="34" charset="0"/>
              <a:buChar char="•"/>
            </a:pPr>
            <a:endParaRPr lang="ar-EG" dirty="0"/>
          </a:p>
          <a:p>
            <a:pPr marL="285750" indent="-285750" algn="r" rtl="1">
              <a:buFont typeface="Arial" panose="020B0604020202020204" pitchFamily="34" charset="0"/>
              <a:buChar char="•"/>
            </a:pPr>
            <a:r>
              <a:rPr lang="ar-EG" dirty="0"/>
              <a:t> فبينما يهدف </a:t>
            </a:r>
            <a:r>
              <a:rPr lang="ar-EG" dirty="0">
                <a:solidFill>
                  <a:srgbClr val="FF0000"/>
                </a:solidFill>
              </a:rPr>
              <a:t>تسويق الخدمات </a:t>
            </a:r>
            <a:r>
              <a:rPr lang="ar-EG" dirty="0"/>
              <a:t>إلى تحقيق الربح وزيادة المبيعات، يركز </a:t>
            </a:r>
            <a:r>
              <a:rPr lang="ar-EG" dirty="0">
                <a:solidFill>
                  <a:srgbClr val="FF0000"/>
                </a:solidFill>
              </a:rPr>
              <a:t>التسويق السياسي </a:t>
            </a:r>
            <a:r>
              <a:rPr lang="ar-EG" dirty="0"/>
              <a:t>على كسب التأييد الجماهيري، وتحقيق الفوز في الانتخابات، أو </a:t>
            </a:r>
            <a:r>
              <a:rPr lang="ar-EG" dirty="0">
                <a:solidFill>
                  <a:srgbClr val="FF0000"/>
                </a:solidFill>
              </a:rPr>
              <a:t>دعم سياسات عامة وبرامج حكومية</a:t>
            </a:r>
            <a:r>
              <a:rPr lang="ar-EG" dirty="0"/>
              <a:t>. </a:t>
            </a:r>
          </a:p>
          <a:p>
            <a:pPr marL="285750" indent="-285750" algn="r" rtl="1">
              <a:buFont typeface="Arial" panose="020B0604020202020204" pitchFamily="34" charset="0"/>
              <a:buChar char="•"/>
            </a:pPr>
            <a:endParaRPr lang="ar-EG" dirty="0"/>
          </a:p>
          <a:p>
            <a:pPr marL="285750" indent="-285750" algn="r" rtl="1">
              <a:buFont typeface="Arial" panose="020B0604020202020204" pitchFamily="34" charset="0"/>
              <a:buChar char="•"/>
            </a:pPr>
            <a:r>
              <a:rPr lang="ar-EG" dirty="0"/>
              <a:t>وبالإضافة إلى ذلك، فإن العواطف والانتماءات </a:t>
            </a:r>
            <a:r>
              <a:rPr lang="ar-EG" dirty="0">
                <a:solidFill>
                  <a:srgbClr val="FF0000"/>
                </a:solidFill>
              </a:rPr>
              <a:t>والقيم تلعب دوراً أكبر في التسويق السياسي</a:t>
            </a:r>
            <a:r>
              <a:rPr lang="ar-EG" dirty="0"/>
              <a:t>، مقارنةً بالعوامل المادية والجودة والسعر التي تسود عادة في </a:t>
            </a:r>
            <a:r>
              <a:rPr lang="ar-EG" b="1" dirty="0"/>
              <a:t>تسويق المنتجات او الخدمات</a:t>
            </a:r>
            <a:r>
              <a:rPr lang="ar-EG" dirty="0"/>
              <a:t>.</a:t>
            </a:r>
            <a:endParaRPr lang="ar-EG" b="1" dirty="0">
              <a:solidFill>
                <a:srgbClr val="C00000"/>
              </a:solidFill>
            </a:endParaRPr>
          </a:p>
          <a:p>
            <a:pPr marL="285750" indent="-285750" algn="r" rtl="1">
              <a:buFont typeface="Arial" panose="020B0604020202020204" pitchFamily="34" charset="0"/>
              <a:buChar char="•"/>
            </a:pPr>
            <a:endParaRPr lang="ar-EG" b="1" dirty="0">
              <a:solidFill>
                <a:srgbClr val="C00000"/>
              </a:solidFill>
            </a:endParaRPr>
          </a:p>
          <a:p>
            <a:pPr algn="r" rtl="1"/>
            <a:br>
              <a:rPr lang="ar-EG" dirty="0"/>
            </a:br>
            <a:endParaRPr lang="ar-EG" b="1" dirty="0">
              <a:solidFill>
                <a:srgbClr val="C00000"/>
              </a:solidFill>
            </a:endParaRPr>
          </a:p>
          <a:p>
            <a:pPr marL="342900" indent="-342900" algn="just" rtl="1">
              <a:buFont typeface="Arial" panose="020B0604020202020204" pitchFamily="34" charset="0"/>
              <a:buChar char="•"/>
            </a:pPr>
            <a:endParaRPr lang="ar-EG" sz="2000" dirty="0"/>
          </a:p>
          <a:p>
            <a:pPr marL="342900" indent="-342900" algn="just" rtl="1">
              <a:buFont typeface="Arial" panose="020B0604020202020204" pitchFamily="34" charset="0"/>
              <a:buChar char="•"/>
            </a:pPr>
            <a:endParaRPr lang="ar-EG" sz="2000" dirty="0"/>
          </a:p>
          <a:p>
            <a:pPr marL="342900" indent="-342900" algn="just" rtl="1">
              <a:buFont typeface="Arial" panose="020B0604020202020204" pitchFamily="34" charset="0"/>
              <a:buChar char="•"/>
            </a:pPr>
            <a:endParaRPr lang="ar-EG" sz="2000" dirty="0"/>
          </a:p>
        </p:txBody>
      </p:sp>
      <p:sp>
        <p:nvSpPr>
          <p:cNvPr id="10" name="Rectangle 9">
            <a:extLst>
              <a:ext uri="{FF2B5EF4-FFF2-40B4-BE49-F238E27FC236}">
                <a16:creationId xmlns:a16="http://schemas.microsoft.com/office/drawing/2014/main" id="{D9113850-11AE-B442-580E-967601FC6C81}"/>
              </a:ext>
            </a:extLst>
          </p:cNvPr>
          <p:cNvSpPr/>
          <p:nvPr/>
        </p:nvSpPr>
        <p:spPr>
          <a:xfrm>
            <a:off x="528427" y="4867186"/>
            <a:ext cx="3361920" cy="1780700"/>
          </a:xfrm>
          <a:prstGeom prst="rect">
            <a:avLst/>
          </a:prstGeom>
          <a:solidFill>
            <a:schemeClr val="accent4">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A6C6AF6F-15A1-15D2-14D4-6F736F76C3E2}"/>
              </a:ext>
            </a:extLst>
          </p:cNvPr>
          <p:cNvSpPr txBox="1"/>
          <p:nvPr/>
        </p:nvSpPr>
        <p:spPr>
          <a:xfrm>
            <a:off x="528427" y="4956453"/>
            <a:ext cx="3361920" cy="1631216"/>
          </a:xfrm>
          <a:prstGeom prst="rect">
            <a:avLst/>
          </a:prstGeom>
          <a:noFill/>
        </p:spPr>
        <p:txBody>
          <a:bodyPr wrap="square">
            <a:spAutoFit/>
          </a:bodyPr>
          <a:lstStyle/>
          <a:p>
            <a:pPr marL="285750" indent="-285750" algn="r" rtl="1" fontAlgn="base">
              <a:buFont typeface="Arial" panose="020B0604020202020204" pitchFamily="34" charset="0"/>
              <a:buChar char="•"/>
            </a:pPr>
            <a:r>
              <a:rPr lang="ar-EG" sz="2000" dirty="0">
                <a:solidFill>
                  <a:sysClr val="windowText" lastClr="000000"/>
                </a:solidFill>
              </a:rPr>
              <a:t>نرى أن التسويق السياسي يتطابق مع تسويق المنتجات والخدمات في الإجراءات والوظائف، ولكنه يفترق في في الاستراتيجيات والأهداف النهائية التي يهدف إليها كل منها</a:t>
            </a:r>
          </a:p>
        </p:txBody>
      </p:sp>
    </p:spTree>
    <p:extLst>
      <p:ext uri="{BB962C8B-B14F-4D97-AF65-F5344CB8AC3E}">
        <p14:creationId xmlns:p14="http://schemas.microsoft.com/office/powerpoint/2010/main" val="278171646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FFA06A-FF06-F85D-B720-5A9834A02A8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1773B26-FDA5-9564-21A0-D88D76B5193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CD82177B-5699-BBC4-C8FE-4435F9BFC3D1}"/>
              </a:ext>
            </a:extLst>
          </p:cNvPr>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Rectangle: Rounded Corners 1">
            <a:extLst>
              <a:ext uri="{FF2B5EF4-FFF2-40B4-BE49-F238E27FC236}">
                <a16:creationId xmlns:a16="http://schemas.microsoft.com/office/drawing/2014/main" id="{25644569-CD23-41EF-54FE-84FB0DBAABDC}"/>
              </a:ext>
            </a:extLst>
          </p:cNvPr>
          <p:cNvSpPr/>
          <p:nvPr/>
        </p:nvSpPr>
        <p:spPr>
          <a:xfrm>
            <a:off x="786966" y="1468424"/>
            <a:ext cx="9568683" cy="51059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id="{350397AC-90DF-DD1F-F34C-DBF7D999853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AC2CD7B2-0015-1404-DA2A-F7CE1BFEAB99}"/>
              </a:ext>
            </a:extLst>
          </p:cNvPr>
          <p:cNvSpPr txBox="1"/>
          <p:nvPr/>
        </p:nvSpPr>
        <p:spPr>
          <a:xfrm>
            <a:off x="1337979" y="1708992"/>
            <a:ext cx="8466655" cy="523220"/>
          </a:xfrm>
          <a:prstGeom prst="rect">
            <a:avLst/>
          </a:prstGeom>
          <a:noFill/>
        </p:spPr>
        <p:txBody>
          <a:bodyPr wrap="square" rtlCol="0">
            <a:spAutoFit/>
          </a:bodyPr>
          <a:lstStyle/>
          <a:p>
            <a:pPr lvl="0" algn="r" rtl="1"/>
            <a:r>
              <a:rPr lang="ar-EG" sz="2800" b="1" dirty="0">
                <a:latin typeface="+mj-lt"/>
              </a:rPr>
              <a:t>1.6 الفكرة الاساسية للتسويق السياسي</a:t>
            </a:r>
            <a:endParaRPr lang="en-US" sz="2800" b="1" dirty="0">
              <a:latin typeface="+mj-lt"/>
            </a:endParaRPr>
          </a:p>
        </p:txBody>
      </p:sp>
      <p:sp>
        <p:nvSpPr>
          <p:cNvPr id="4" name="Rectangle 3">
            <a:extLst>
              <a:ext uri="{FF2B5EF4-FFF2-40B4-BE49-F238E27FC236}">
                <a16:creationId xmlns:a16="http://schemas.microsoft.com/office/drawing/2014/main" id="{5C5FA72B-3603-BF1E-EF3D-31C3B37F7CD0}"/>
              </a:ext>
            </a:extLst>
          </p:cNvPr>
          <p:cNvSpPr/>
          <p:nvPr/>
        </p:nvSpPr>
        <p:spPr>
          <a:xfrm>
            <a:off x="1836351" y="2395959"/>
            <a:ext cx="6296627" cy="300942"/>
          </a:xfrm>
          <a:prstGeom prst="rect">
            <a:avLst/>
          </a:prstGeom>
          <a:solidFill>
            <a:srgbClr val="F5822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8DAEFC19-BAF4-E2A1-0AD8-D9DFAF01023E}"/>
              </a:ext>
            </a:extLst>
          </p:cNvPr>
          <p:cNvSpPr/>
          <p:nvPr/>
        </p:nvSpPr>
        <p:spPr>
          <a:xfrm>
            <a:off x="8318671" y="2395959"/>
            <a:ext cx="1033673" cy="300942"/>
          </a:xfrm>
          <a:prstGeom prst="rect">
            <a:avLst/>
          </a:prstGeom>
          <a:solidFill>
            <a:srgbClr val="F5822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5A9A0046-5329-1419-0301-871B1764F0AF}"/>
              </a:ext>
            </a:extLst>
          </p:cNvPr>
          <p:cNvSpPr txBox="1"/>
          <p:nvPr/>
        </p:nvSpPr>
        <p:spPr>
          <a:xfrm>
            <a:off x="2295428" y="2372809"/>
            <a:ext cx="6898510" cy="369332"/>
          </a:xfrm>
          <a:prstGeom prst="rect">
            <a:avLst/>
          </a:prstGeom>
          <a:noFill/>
        </p:spPr>
        <p:txBody>
          <a:bodyPr wrap="square">
            <a:spAutoFit/>
          </a:bodyPr>
          <a:lstStyle/>
          <a:p>
            <a:pPr algn="r" rtl="1"/>
            <a:r>
              <a:rPr lang="ar-EG" b="1" dirty="0">
                <a:solidFill>
                  <a:schemeClr val="bg1"/>
                </a:solidFill>
              </a:rPr>
              <a:t>السياسي</a:t>
            </a:r>
            <a:r>
              <a:rPr lang="ar-JO" b="1" dirty="0">
                <a:solidFill>
                  <a:schemeClr val="bg1"/>
                </a:solidFill>
              </a:rPr>
              <a:t>  </a:t>
            </a:r>
            <a:r>
              <a:rPr lang="ar-EG" b="1" dirty="0">
                <a:solidFill>
                  <a:schemeClr val="bg1"/>
                </a:solidFill>
              </a:rPr>
              <a:t> </a:t>
            </a:r>
            <a:r>
              <a:rPr lang="ar-EG" b="1" dirty="0"/>
              <a:t>=</a:t>
            </a:r>
            <a:r>
              <a:rPr lang="ar-EG" b="1" dirty="0">
                <a:solidFill>
                  <a:schemeClr val="bg1"/>
                </a:solidFill>
              </a:rPr>
              <a:t> </a:t>
            </a:r>
            <a:r>
              <a:rPr lang="ar-JO" b="1" dirty="0">
                <a:solidFill>
                  <a:schemeClr val="bg1"/>
                </a:solidFill>
              </a:rPr>
              <a:t>  </a:t>
            </a:r>
            <a:r>
              <a:rPr lang="ar-EG" b="1" dirty="0">
                <a:solidFill>
                  <a:schemeClr val="bg1"/>
                </a:solidFill>
              </a:rPr>
              <a:t>البائع</a:t>
            </a:r>
          </a:p>
        </p:txBody>
      </p:sp>
      <p:sp>
        <p:nvSpPr>
          <p:cNvPr id="14" name="TextBox 13">
            <a:extLst>
              <a:ext uri="{FF2B5EF4-FFF2-40B4-BE49-F238E27FC236}">
                <a16:creationId xmlns:a16="http://schemas.microsoft.com/office/drawing/2014/main" id="{5882EAAD-EC54-7B9A-4691-E20CE4823FA2}"/>
              </a:ext>
            </a:extLst>
          </p:cNvPr>
          <p:cNvSpPr txBox="1"/>
          <p:nvPr/>
        </p:nvSpPr>
        <p:spPr>
          <a:xfrm>
            <a:off x="2453834" y="2784685"/>
            <a:ext cx="6898510" cy="338554"/>
          </a:xfrm>
          <a:prstGeom prst="rect">
            <a:avLst/>
          </a:prstGeom>
          <a:noFill/>
        </p:spPr>
        <p:txBody>
          <a:bodyPr wrap="square">
            <a:spAutoFit/>
          </a:bodyPr>
          <a:lstStyle/>
          <a:p>
            <a:pPr algn="r" rtl="1"/>
            <a:r>
              <a:rPr lang="ar-EG" sz="1600" dirty="0"/>
              <a:t>مثل البائع الذي يُروّج لمنتج، يسعى السياسي لإقناع الناس (الناخبين) بأفكاره وبرنامجه.</a:t>
            </a:r>
          </a:p>
        </p:txBody>
      </p:sp>
      <p:sp>
        <p:nvSpPr>
          <p:cNvPr id="15" name="TextBox 14">
            <a:extLst>
              <a:ext uri="{FF2B5EF4-FFF2-40B4-BE49-F238E27FC236}">
                <a16:creationId xmlns:a16="http://schemas.microsoft.com/office/drawing/2014/main" id="{F3003988-4361-5C9D-F11F-2FEEBCEC0DE8}"/>
              </a:ext>
            </a:extLst>
          </p:cNvPr>
          <p:cNvSpPr txBox="1"/>
          <p:nvPr/>
        </p:nvSpPr>
        <p:spPr>
          <a:xfrm>
            <a:off x="9422669" y="2395959"/>
            <a:ext cx="393757" cy="369332"/>
          </a:xfrm>
          <a:prstGeom prst="rect">
            <a:avLst/>
          </a:prstGeom>
          <a:noFill/>
        </p:spPr>
        <p:txBody>
          <a:bodyPr wrap="square" rtlCol="0">
            <a:spAutoFit/>
          </a:bodyPr>
          <a:lstStyle/>
          <a:p>
            <a:r>
              <a:rPr lang="ar-JO" b="1" dirty="0"/>
              <a:t>1.</a:t>
            </a:r>
            <a:endParaRPr lang="en-US" b="1" dirty="0"/>
          </a:p>
        </p:txBody>
      </p:sp>
      <p:sp>
        <p:nvSpPr>
          <p:cNvPr id="16" name="Rectangle 15">
            <a:extLst>
              <a:ext uri="{FF2B5EF4-FFF2-40B4-BE49-F238E27FC236}">
                <a16:creationId xmlns:a16="http://schemas.microsoft.com/office/drawing/2014/main" id="{991A90B1-CFB3-DF0C-BE11-5D8DFDF7E04E}"/>
              </a:ext>
            </a:extLst>
          </p:cNvPr>
          <p:cNvSpPr/>
          <p:nvPr/>
        </p:nvSpPr>
        <p:spPr>
          <a:xfrm>
            <a:off x="1849718" y="3337056"/>
            <a:ext cx="5904443" cy="300942"/>
          </a:xfrm>
          <a:prstGeom prst="rect">
            <a:avLst/>
          </a:prstGeom>
          <a:solidFill>
            <a:schemeClr val="accent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F7EB06F2-C37D-39CD-B9D1-97BE75230FD8}"/>
              </a:ext>
            </a:extLst>
          </p:cNvPr>
          <p:cNvSpPr/>
          <p:nvPr/>
        </p:nvSpPr>
        <p:spPr>
          <a:xfrm>
            <a:off x="7824486" y="3337056"/>
            <a:ext cx="1541225" cy="300942"/>
          </a:xfrm>
          <a:prstGeom prst="rect">
            <a:avLst/>
          </a:prstGeom>
          <a:solidFill>
            <a:schemeClr val="accent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4F7B4BC-0375-C901-20F6-54A4AB89468A}"/>
              </a:ext>
            </a:extLst>
          </p:cNvPr>
          <p:cNvSpPr txBox="1"/>
          <p:nvPr/>
        </p:nvSpPr>
        <p:spPr>
          <a:xfrm>
            <a:off x="2308795" y="3313906"/>
            <a:ext cx="6898510" cy="646331"/>
          </a:xfrm>
          <a:prstGeom prst="rect">
            <a:avLst/>
          </a:prstGeom>
          <a:noFill/>
        </p:spPr>
        <p:txBody>
          <a:bodyPr wrap="square">
            <a:spAutoFit/>
          </a:bodyPr>
          <a:lstStyle/>
          <a:p>
            <a:pPr algn="r" rtl="1"/>
            <a:r>
              <a:rPr lang="ar-EG" b="1" dirty="0">
                <a:solidFill>
                  <a:schemeClr val="bg1"/>
                </a:solidFill>
              </a:rPr>
              <a:t>الناس (الناخبون) </a:t>
            </a:r>
            <a:r>
              <a:rPr lang="ar-JO" b="1" dirty="0">
                <a:solidFill>
                  <a:schemeClr val="bg1"/>
                </a:solidFill>
              </a:rPr>
              <a:t>  </a:t>
            </a:r>
            <a:r>
              <a:rPr lang="ar-EG" b="1" dirty="0">
                <a:solidFill>
                  <a:schemeClr val="bg1"/>
                </a:solidFill>
              </a:rPr>
              <a:t> </a:t>
            </a:r>
            <a:r>
              <a:rPr lang="ar-EG" b="1" dirty="0"/>
              <a:t>=</a:t>
            </a:r>
            <a:r>
              <a:rPr lang="ar-EG" b="1" dirty="0">
                <a:solidFill>
                  <a:schemeClr val="bg1"/>
                </a:solidFill>
              </a:rPr>
              <a:t> </a:t>
            </a:r>
            <a:r>
              <a:rPr lang="ar-JO" b="1" dirty="0">
                <a:solidFill>
                  <a:schemeClr val="bg1"/>
                </a:solidFill>
              </a:rPr>
              <a:t>  </a:t>
            </a:r>
            <a:r>
              <a:rPr lang="ar-EG" b="1" dirty="0">
                <a:solidFill>
                  <a:schemeClr val="bg1"/>
                </a:solidFill>
              </a:rPr>
              <a:t>العملاء</a:t>
            </a:r>
          </a:p>
          <a:p>
            <a:pPr algn="r" rtl="1"/>
            <a:endParaRPr lang="ar-EG" b="1" dirty="0">
              <a:solidFill>
                <a:schemeClr val="bg1"/>
              </a:solidFill>
            </a:endParaRPr>
          </a:p>
        </p:txBody>
      </p:sp>
      <p:sp>
        <p:nvSpPr>
          <p:cNvPr id="20" name="TextBox 19">
            <a:extLst>
              <a:ext uri="{FF2B5EF4-FFF2-40B4-BE49-F238E27FC236}">
                <a16:creationId xmlns:a16="http://schemas.microsoft.com/office/drawing/2014/main" id="{29982E8E-2F24-D8EC-1536-8696C01B1D27}"/>
              </a:ext>
            </a:extLst>
          </p:cNvPr>
          <p:cNvSpPr txBox="1"/>
          <p:nvPr/>
        </p:nvSpPr>
        <p:spPr>
          <a:xfrm>
            <a:off x="2812921" y="3725782"/>
            <a:ext cx="6552789" cy="584775"/>
          </a:xfrm>
          <a:prstGeom prst="rect">
            <a:avLst/>
          </a:prstGeom>
          <a:noFill/>
        </p:spPr>
        <p:txBody>
          <a:bodyPr wrap="square">
            <a:spAutoFit/>
          </a:bodyPr>
          <a:lstStyle/>
          <a:p>
            <a:pPr algn="r" rtl="1"/>
            <a:r>
              <a:rPr lang="ar-EG" sz="1600" dirty="0"/>
              <a:t>المواطنون يُعامَلون كـ"زبائن" يجب كسب ولائهم وثقتهم للتصويت، تمامًا كما يحاول البائع إقناع العميل بشراء المنتج.</a:t>
            </a:r>
          </a:p>
        </p:txBody>
      </p:sp>
      <p:sp>
        <p:nvSpPr>
          <p:cNvPr id="21" name="TextBox 20">
            <a:extLst>
              <a:ext uri="{FF2B5EF4-FFF2-40B4-BE49-F238E27FC236}">
                <a16:creationId xmlns:a16="http://schemas.microsoft.com/office/drawing/2014/main" id="{6226302C-5B2E-0D6B-ECEC-33EDD2B2D05B}"/>
              </a:ext>
            </a:extLst>
          </p:cNvPr>
          <p:cNvSpPr txBox="1"/>
          <p:nvPr/>
        </p:nvSpPr>
        <p:spPr>
          <a:xfrm>
            <a:off x="9436036" y="3337056"/>
            <a:ext cx="393757" cy="369332"/>
          </a:xfrm>
          <a:prstGeom prst="rect">
            <a:avLst/>
          </a:prstGeom>
          <a:noFill/>
        </p:spPr>
        <p:txBody>
          <a:bodyPr wrap="square" rtlCol="0">
            <a:spAutoFit/>
          </a:bodyPr>
          <a:lstStyle/>
          <a:p>
            <a:r>
              <a:rPr lang="ar-JO" b="1" dirty="0"/>
              <a:t>2.</a:t>
            </a:r>
            <a:endParaRPr lang="en-US" b="1" dirty="0"/>
          </a:p>
        </p:txBody>
      </p:sp>
      <p:sp>
        <p:nvSpPr>
          <p:cNvPr id="22" name="Rectangle 21">
            <a:extLst>
              <a:ext uri="{FF2B5EF4-FFF2-40B4-BE49-F238E27FC236}">
                <a16:creationId xmlns:a16="http://schemas.microsoft.com/office/drawing/2014/main" id="{14711554-F6D1-3BA4-5FF2-9BF10362907B}"/>
              </a:ext>
            </a:extLst>
          </p:cNvPr>
          <p:cNvSpPr/>
          <p:nvPr/>
        </p:nvSpPr>
        <p:spPr>
          <a:xfrm>
            <a:off x="1863086" y="4347603"/>
            <a:ext cx="4923318" cy="300942"/>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a:extLst>
              <a:ext uri="{FF2B5EF4-FFF2-40B4-BE49-F238E27FC236}">
                <a16:creationId xmlns:a16="http://schemas.microsoft.com/office/drawing/2014/main" id="{BE11AB7F-5FD7-B6C1-C92F-D3BBAF1B1711}"/>
              </a:ext>
            </a:extLst>
          </p:cNvPr>
          <p:cNvSpPr/>
          <p:nvPr/>
        </p:nvSpPr>
        <p:spPr>
          <a:xfrm>
            <a:off x="6944811" y="4347603"/>
            <a:ext cx="2434268" cy="275509"/>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TextBox 24">
            <a:extLst>
              <a:ext uri="{FF2B5EF4-FFF2-40B4-BE49-F238E27FC236}">
                <a16:creationId xmlns:a16="http://schemas.microsoft.com/office/drawing/2014/main" id="{8403BED9-BFEF-DA87-FF56-992448D3C517}"/>
              </a:ext>
            </a:extLst>
          </p:cNvPr>
          <p:cNvSpPr txBox="1"/>
          <p:nvPr/>
        </p:nvSpPr>
        <p:spPr>
          <a:xfrm>
            <a:off x="2322162" y="4324453"/>
            <a:ext cx="6898510" cy="646331"/>
          </a:xfrm>
          <a:prstGeom prst="rect">
            <a:avLst/>
          </a:prstGeom>
          <a:noFill/>
        </p:spPr>
        <p:txBody>
          <a:bodyPr wrap="square">
            <a:spAutoFit/>
          </a:bodyPr>
          <a:lstStyle/>
          <a:p>
            <a:pPr algn="r" rtl="1"/>
            <a:r>
              <a:rPr lang="ar-EG" b="1" dirty="0">
                <a:solidFill>
                  <a:schemeClr val="bg1"/>
                </a:solidFill>
              </a:rPr>
              <a:t>الحزب السياسي أو الحكومة</a:t>
            </a:r>
            <a:r>
              <a:rPr lang="ar-JO" b="1" dirty="0">
                <a:solidFill>
                  <a:schemeClr val="bg1"/>
                </a:solidFill>
              </a:rPr>
              <a:t>  </a:t>
            </a:r>
            <a:r>
              <a:rPr lang="en-US" b="1" dirty="0"/>
              <a:t>= </a:t>
            </a:r>
            <a:r>
              <a:rPr lang="ar-JO" b="1" dirty="0">
                <a:solidFill>
                  <a:schemeClr val="bg1"/>
                </a:solidFill>
              </a:rPr>
              <a:t> </a:t>
            </a:r>
            <a:r>
              <a:rPr lang="ar-EG" b="1" dirty="0">
                <a:solidFill>
                  <a:schemeClr val="bg1"/>
                </a:solidFill>
              </a:rPr>
              <a:t>العلامة التجارية </a:t>
            </a:r>
            <a:r>
              <a:rPr lang="ar-JO" b="1" dirty="0">
                <a:solidFill>
                  <a:schemeClr val="bg1"/>
                </a:solidFill>
              </a:rPr>
              <a:t>(</a:t>
            </a:r>
            <a:r>
              <a:rPr lang="en-MY" b="1" dirty="0">
                <a:solidFill>
                  <a:schemeClr val="bg1"/>
                </a:solidFill>
              </a:rPr>
              <a:t>Brand</a:t>
            </a:r>
            <a:r>
              <a:rPr lang="ar-JO" b="1" dirty="0">
                <a:solidFill>
                  <a:schemeClr val="bg1"/>
                </a:solidFill>
              </a:rPr>
              <a:t>)</a:t>
            </a:r>
            <a:endParaRPr lang="en-MY" b="1" dirty="0">
              <a:solidFill>
                <a:schemeClr val="bg1"/>
              </a:solidFill>
            </a:endParaRPr>
          </a:p>
          <a:p>
            <a:pPr algn="r" rtl="1"/>
            <a:r>
              <a:rPr lang="ar-EG" b="1" dirty="0">
                <a:solidFill>
                  <a:schemeClr val="bg1"/>
                </a:solidFill>
              </a:rPr>
              <a:t> </a:t>
            </a:r>
          </a:p>
        </p:txBody>
      </p:sp>
      <p:sp>
        <p:nvSpPr>
          <p:cNvPr id="26" name="TextBox 25">
            <a:extLst>
              <a:ext uri="{FF2B5EF4-FFF2-40B4-BE49-F238E27FC236}">
                <a16:creationId xmlns:a16="http://schemas.microsoft.com/office/drawing/2014/main" id="{0FBBCDDA-E5BA-6857-D15C-04372A80A253}"/>
              </a:ext>
            </a:extLst>
          </p:cNvPr>
          <p:cNvSpPr txBox="1"/>
          <p:nvPr/>
        </p:nvSpPr>
        <p:spPr>
          <a:xfrm>
            <a:off x="1088020" y="4736329"/>
            <a:ext cx="8291058" cy="646331"/>
          </a:xfrm>
          <a:prstGeom prst="rect">
            <a:avLst/>
          </a:prstGeom>
          <a:noFill/>
        </p:spPr>
        <p:txBody>
          <a:bodyPr wrap="square">
            <a:spAutoFit/>
          </a:bodyPr>
          <a:lstStyle/>
          <a:p>
            <a:pPr algn="r" rtl="1"/>
            <a:r>
              <a:rPr lang="ar-EG" dirty="0"/>
              <a:t>الحزب أو الحكومة يمثل "الهوية العامة" التي ينتمي إليها السياسي.</a:t>
            </a:r>
          </a:p>
          <a:p>
            <a:pPr algn="r" rtl="1"/>
            <a:r>
              <a:rPr lang="ar-EG" dirty="0"/>
              <a:t>مثل العلامة التجارية في السوق، تحمل هذه الجهة سمعة وتاريخ يؤثران على قرار "الشراء" (التصويت).</a:t>
            </a:r>
          </a:p>
        </p:txBody>
      </p:sp>
      <p:sp>
        <p:nvSpPr>
          <p:cNvPr id="27" name="TextBox 26">
            <a:extLst>
              <a:ext uri="{FF2B5EF4-FFF2-40B4-BE49-F238E27FC236}">
                <a16:creationId xmlns:a16="http://schemas.microsoft.com/office/drawing/2014/main" id="{52207044-F104-58FB-D114-5D9D138261C2}"/>
              </a:ext>
            </a:extLst>
          </p:cNvPr>
          <p:cNvSpPr txBox="1"/>
          <p:nvPr/>
        </p:nvSpPr>
        <p:spPr>
          <a:xfrm>
            <a:off x="9449403" y="4347603"/>
            <a:ext cx="393757" cy="369332"/>
          </a:xfrm>
          <a:prstGeom prst="rect">
            <a:avLst/>
          </a:prstGeom>
          <a:noFill/>
        </p:spPr>
        <p:txBody>
          <a:bodyPr wrap="square" rtlCol="0">
            <a:spAutoFit/>
          </a:bodyPr>
          <a:lstStyle/>
          <a:p>
            <a:r>
              <a:rPr lang="ar-JO" b="1" dirty="0"/>
              <a:t>3.</a:t>
            </a:r>
            <a:endParaRPr lang="en-US" b="1" dirty="0"/>
          </a:p>
        </p:txBody>
      </p:sp>
      <p:sp>
        <p:nvSpPr>
          <p:cNvPr id="28" name="Rectangle 27">
            <a:extLst>
              <a:ext uri="{FF2B5EF4-FFF2-40B4-BE49-F238E27FC236}">
                <a16:creationId xmlns:a16="http://schemas.microsoft.com/office/drawing/2014/main" id="{29FD9C9A-42ED-C83C-EDEA-C88236600E0A}"/>
              </a:ext>
            </a:extLst>
          </p:cNvPr>
          <p:cNvSpPr/>
          <p:nvPr/>
        </p:nvSpPr>
        <p:spPr>
          <a:xfrm>
            <a:off x="1836352" y="5540787"/>
            <a:ext cx="5153020" cy="300942"/>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extLst>
              <a:ext uri="{FF2B5EF4-FFF2-40B4-BE49-F238E27FC236}">
                <a16:creationId xmlns:a16="http://schemas.microsoft.com/office/drawing/2014/main" id="{8942FAB2-A6DF-F2A5-054D-14B573AE8192}"/>
              </a:ext>
            </a:extLst>
          </p:cNvPr>
          <p:cNvSpPr/>
          <p:nvPr/>
        </p:nvSpPr>
        <p:spPr>
          <a:xfrm>
            <a:off x="7147777" y="5540787"/>
            <a:ext cx="2204567" cy="300942"/>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61B174D-8CA7-149B-F9F8-164A7F249AF2}"/>
              </a:ext>
            </a:extLst>
          </p:cNvPr>
          <p:cNvSpPr txBox="1"/>
          <p:nvPr/>
        </p:nvSpPr>
        <p:spPr>
          <a:xfrm>
            <a:off x="2295428" y="5517637"/>
            <a:ext cx="6898510" cy="369332"/>
          </a:xfrm>
          <a:prstGeom prst="rect">
            <a:avLst/>
          </a:prstGeom>
          <a:noFill/>
        </p:spPr>
        <p:txBody>
          <a:bodyPr wrap="square">
            <a:spAutoFit/>
          </a:bodyPr>
          <a:lstStyle/>
          <a:p>
            <a:pPr algn="r" rtl="1"/>
            <a:r>
              <a:rPr lang="ar-EG" b="1" dirty="0">
                <a:solidFill>
                  <a:schemeClr val="bg1"/>
                </a:solidFill>
              </a:rPr>
              <a:t>وعود السياسي وبرنامجه </a:t>
            </a:r>
            <a:r>
              <a:rPr lang="ar-EG" b="1" dirty="0"/>
              <a:t>=</a:t>
            </a:r>
            <a:r>
              <a:rPr lang="ar-JO" b="1" dirty="0"/>
              <a:t> </a:t>
            </a:r>
            <a:r>
              <a:rPr lang="ar-EG" b="1" dirty="0">
                <a:solidFill>
                  <a:schemeClr val="bg1"/>
                </a:solidFill>
              </a:rPr>
              <a:t> المنتج</a:t>
            </a:r>
          </a:p>
        </p:txBody>
      </p:sp>
      <p:sp>
        <p:nvSpPr>
          <p:cNvPr id="31" name="TextBox 30">
            <a:extLst>
              <a:ext uri="{FF2B5EF4-FFF2-40B4-BE49-F238E27FC236}">
                <a16:creationId xmlns:a16="http://schemas.microsoft.com/office/drawing/2014/main" id="{E8E28817-E47A-7054-9FEC-525F5ED4E915}"/>
              </a:ext>
            </a:extLst>
          </p:cNvPr>
          <p:cNvSpPr txBox="1"/>
          <p:nvPr/>
        </p:nvSpPr>
        <p:spPr>
          <a:xfrm>
            <a:off x="2453834" y="5929513"/>
            <a:ext cx="6898510" cy="369332"/>
          </a:xfrm>
          <a:prstGeom prst="rect">
            <a:avLst/>
          </a:prstGeom>
          <a:noFill/>
        </p:spPr>
        <p:txBody>
          <a:bodyPr wrap="square">
            <a:spAutoFit/>
          </a:bodyPr>
          <a:lstStyle/>
          <a:p>
            <a:pPr algn="r" rtl="1"/>
            <a:r>
              <a:rPr lang="ar-EG" dirty="0"/>
              <a:t>هذا هو ما "يُباع" فعليًا: الوعود الانتخابية، البرامج، والمواقف السياسية التي يقدّمها السياسي.</a:t>
            </a:r>
          </a:p>
        </p:txBody>
      </p:sp>
      <p:sp>
        <p:nvSpPr>
          <p:cNvPr id="32" name="TextBox 31">
            <a:extLst>
              <a:ext uri="{FF2B5EF4-FFF2-40B4-BE49-F238E27FC236}">
                <a16:creationId xmlns:a16="http://schemas.microsoft.com/office/drawing/2014/main" id="{7B17E900-3FBA-072C-D7D1-EC221007DAC3}"/>
              </a:ext>
            </a:extLst>
          </p:cNvPr>
          <p:cNvSpPr txBox="1"/>
          <p:nvPr/>
        </p:nvSpPr>
        <p:spPr>
          <a:xfrm>
            <a:off x="9422669" y="5540787"/>
            <a:ext cx="393757" cy="369332"/>
          </a:xfrm>
          <a:prstGeom prst="rect">
            <a:avLst/>
          </a:prstGeom>
          <a:noFill/>
        </p:spPr>
        <p:txBody>
          <a:bodyPr wrap="square" rtlCol="0">
            <a:spAutoFit/>
          </a:bodyPr>
          <a:lstStyle/>
          <a:p>
            <a:r>
              <a:rPr lang="ar-JO" b="1" dirty="0"/>
              <a:t>4.</a:t>
            </a:r>
            <a:endParaRPr lang="en-US" b="1" dirty="0"/>
          </a:p>
        </p:txBody>
      </p:sp>
    </p:spTree>
    <p:extLst>
      <p:ext uri="{BB962C8B-B14F-4D97-AF65-F5344CB8AC3E}">
        <p14:creationId xmlns:p14="http://schemas.microsoft.com/office/powerpoint/2010/main" val="111062491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5B0E7D-ADEB-81EF-3BEF-CC8FA992720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755F099-836F-3A9C-6889-1F39303F3CEB}"/>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04684C91-5FEC-7F3C-546F-F83D4CF4CBE9}"/>
              </a:ext>
            </a:extLst>
          </p:cNvPr>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
            <a:extLst>
              <a:ext uri="{FF2B5EF4-FFF2-40B4-BE49-F238E27FC236}">
                <a16:creationId xmlns:a16="http://schemas.microsoft.com/office/drawing/2014/main" id="{C0CB9131-6785-7944-33C3-CED98A0FB78A}"/>
              </a:ext>
            </a:extLst>
          </p:cNvPr>
          <p:cNvSpPr/>
          <p:nvPr/>
        </p:nvSpPr>
        <p:spPr>
          <a:xfrm>
            <a:off x="786966" y="1468424"/>
            <a:ext cx="9568683" cy="51059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id="{C1C48139-E825-A505-CCCC-BA253C97E0D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5CB0D525-AD28-4702-BF1C-3532F4F392AD}"/>
              </a:ext>
            </a:extLst>
          </p:cNvPr>
          <p:cNvSpPr txBox="1"/>
          <p:nvPr/>
        </p:nvSpPr>
        <p:spPr>
          <a:xfrm>
            <a:off x="1333001" y="1762282"/>
            <a:ext cx="8466655" cy="523220"/>
          </a:xfrm>
          <a:prstGeom prst="rect">
            <a:avLst/>
          </a:prstGeom>
          <a:noFill/>
        </p:spPr>
        <p:txBody>
          <a:bodyPr wrap="square" rtlCol="0">
            <a:spAutoFit/>
          </a:bodyPr>
          <a:lstStyle/>
          <a:p>
            <a:pPr lvl="0" algn="r" rtl="1"/>
            <a:r>
              <a:rPr lang="ar-JO" sz="2800" b="1" dirty="0">
                <a:latin typeface="+mj-lt"/>
              </a:rPr>
              <a:t>1</a:t>
            </a:r>
            <a:r>
              <a:rPr lang="ar-EG" sz="2800" b="1" dirty="0">
                <a:latin typeface="+mj-lt"/>
              </a:rPr>
              <a:t>.7</a:t>
            </a:r>
            <a:r>
              <a:rPr lang="ar-JO" sz="2800" b="1" dirty="0">
                <a:latin typeface="+mj-lt"/>
              </a:rPr>
              <a:t> </a:t>
            </a:r>
            <a:r>
              <a:rPr lang="ar-EG" sz="2800" b="1" dirty="0"/>
              <a:t>التسويق السياسي كـ"مجموعة من العمليات والأنشطة</a:t>
            </a:r>
            <a:endParaRPr lang="en-US" sz="2800" b="1" dirty="0"/>
          </a:p>
        </p:txBody>
      </p:sp>
      <p:sp>
        <p:nvSpPr>
          <p:cNvPr id="12" name="Oval 11">
            <a:extLst>
              <a:ext uri="{FF2B5EF4-FFF2-40B4-BE49-F238E27FC236}">
                <a16:creationId xmlns:a16="http://schemas.microsoft.com/office/drawing/2014/main" id="{B1CC68EF-560D-717B-DDF0-EEC9138872D5}"/>
              </a:ext>
            </a:extLst>
          </p:cNvPr>
          <p:cNvSpPr/>
          <p:nvPr/>
        </p:nvSpPr>
        <p:spPr>
          <a:xfrm>
            <a:off x="8246835" y="4179586"/>
            <a:ext cx="625913" cy="569699"/>
          </a:xfrm>
          <a:prstGeom prst="ellipse">
            <a:avLst/>
          </a:prstGeom>
          <a:solidFill>
            <a:schemeClr val="bg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3801285-7A38-6D23-8501-4D4CB7E12863}"/>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341238" y="4222726"/>
            <a:ext cx="437107" cy="437107"/>
          </a:xfrm>
          <a:prstGeom prst="rect">
            <a:avLst/>
          </a:prstGeom>
        </p:spPr>
      </p:pic>
      <p:sp>
        <p:nvSpPr>
          <p:cNvPr id="20" name="Rectangle 3">
            <a:extLst>
              <a:ext uri="{FF2B5EF4-FFF2-40B4-BE49-F238E27FC236}">
                <a16:creationId xmlns:a16="http://schemas.microsoft.com/office/drawing/2014/main" id="{29B8053B-1CF4-2A7C-E90D-A8B64D3CA0E7}"/>
              </a:ext>
            </a:extLst>
          </p:cNvPr>
          <p:cNvSpPr>
            <a:spLocks noChangeArrowheads="1"/>
          </p:cNvSpPr>
          <p:nvPr/>
        </p:nvSpPr>
        <p:spPr bwMode="auto">
          <a:xfrm>
            <a:off x="2306432" y="2425260"/>
            <a:ext cx="7177114" cy="1754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285750" lvl="0" indent="-285750" algn="just" rtl="1" eaLnBrk="0" fontAlgn="base" hangingPunct="0">
              <a:spcBef>
                <a:spcPct val="0"/>
              </a:spcBef>
              <a:spcAft>
                <a:spcPct val="0"/>
              </a:spcAft>
              <a:buFont typeface="Arial" panose="020B0604020202020204" pitchFamily="34" charset="0"/>
              <a:buChar char="•"/>
            </a:pPr>
            <a:r>
              <a:rPr lang="ar-EG" dirty="0"/>
              <a:t>يعني أن التسويق السياسي ليس عملاً واحدًا فقط (مثل إعلان تلفزيوني)، بل هو سلسلة من </a:t>
            </a:r>
            <a:r>
              <a:rPr lang="ar-EG" b="1" dirty="0"/>
              <a:t>الخطوات والجهود المتكاملة</a:t>
            </a:r>
            <a:r>
              <a:rPr lang="ar-EG" dirty="0"/>
              <a:t>.</a:t>
            </a:r>
            <a:r>
              <a:rPr kumimoji="0" lang="en-US" b="0" i="0" u="none" strike="noStrike" cap="none" normalizeH="0" baseline="0" dirty="0">
                <a:ln>
                  <a:noFill/>
                </a:ln>
                <a:solidFill>
                  <a:schemeClr val="tx1"/>
                </a:solidFill>
                <a:effectLst/>
                <a:latin typeface="Arial" panose="020B0604020202020204" pitchFamily="34" charset="0"/>
                <a:cs typeface="Arial" panose="020B0604020202020204" pitchFamily="34" charset="0"/>
              </a:rPr>
              <a:t>.</a:t>
            </a:r>
            <a:r>
              <a:rPr kumimoji="0" lang="ar-EG" b="0" i="0" u="none" strike="noStrike" cap="none" normalizeH="0" baseline="0" dirty="0">
                <a:ln>
                  <a:noFill/>
                </a:ln>
                <a:solidFill>
                  <a:schemeClr val="tx1"/>
                </a:solidFill>
                <a:effectLst/>
                <a:latin typeface="Arial" panose="020B0604020202020204" pitchFamily="34" charset="0"/>
                <a:cs typeface="Arial" panose="020B0604020202020204" pitchFamily="34" charset="0"/>
              </a:rPr>
              <a:t> </a:t>
            </a:r>
            <a:r>
              <a:rPr lang="ar-EG" dirty="0"/>
              <a:t> </a:t>
            </a:r>
            <a:r>
              <a:rPr lang="ar-EG" b="1" dirty="0"/>
              <a:t>يمكن القول ايضا انه </a:t>
            </a:r>
            <a:r>
              <a:rPr lang="ar-EG" dirty="0"/>
              <a:t>نشاط أو أنشطة الهدف منها تجميـع مؤيدين ومناصرين لحاكم أو زعيم سياسي </a:t>
            </a:r>
            <a:r>
              <a:rPr lang="ar-EG" dirty="0">
                <a:solidFill>
                  <a:srgbClr val="FF0000"/>
                </a:solidFill>
              </a:rPr>
              <a:t>تقليدي أو غير تقليدي</a:t>
            </a:r>
            <a:r>
              <a:rPr lang="ar-EG" dirty="0"/>
              <a:t>، أو نشر أفكـار حزبيه سياسية بين الناس عبر حملة  اعلانية واعلامية يستطيع من خلالها ايـصال معظم  </a:t>
            </a:r>
            <a:r>
              <a:rPr lang="ar-EG" u="sng" dirty="0">
                <a:solidFill>
                  <a:srgbClr val="FF0000"/>
                </a:solidFill>
              </a:rPr>
              <a:t>الافكار والمعتقدات والبرامج السياسية إلى غالبية الجماهير</a:t>
            </a:r>
            <a:r>
              <a:rPr lang="ar-EG" dirty="0"/>
              <a:t>.</a:t>
            </a:r>
            <a:endParaRPr kumimoji="0" lang="en-US" b="0" i="0" u="none" strike="noStrike" cap="none" normalizeH="0" baseline="0" dirty="0">
              <a:ln>
                <a:noFill/>
              </a:ln>
              <a:solidFill>
                <a:schemeClr val="tx1"/>
              </a:solidFill>
              <a:effectLst/>
              <a:latin typeface="Arial" panose="020B0604020202020204" pitchFamily="34" charset="0"/>
            </a:endParaRPr>
          </a:p>
          <a:p>
            <a:pPr marL="0" marR="0" lvl="0" indent="0" algn="just" defTabSz="914400" rtl="1" eaLnBrk="0" fontAlgn="base" latinLnBrk="0" hangingPunct="0">
              <a:lnSpc>
                <a:spcPct val="100000"/>
              </a:lnSpc>
              <a:spcBef>
                <a:spcPct val="0"/>
              </a:spcBef>
              <a:spcAft>
                <a:spcPct val="0"/>
              </a:spcAft>
              <a:buClrTx/>
              <a:buSzTx/>
              <a:buFontTx/>
              <a:buNone/>
              <a:tabLst/>
            </a:pPr>
            <a:endParaRPr kumimoji="0" lang="en-US" b="0" i="0" u="none" strike="noStrike" cap="none" normalizeH="0" baseline="0" dirty="0">
              <a:ln>
                <a:noFill/>
              </a:ln>
              <a:solidFill>
                <a:schemeClr val="tx1"/>
              </a:solidFill>
              <a:effectLst/>
              <a:latin typeface="Arial" panose="020B0604020202020204" pitchFamily="34" charset="0"/>
            </a:endParaRPr>
          </a:p>
        </p:txBody>
      </p:sp>
      <p:sp>
        <p:nvSpPr>
          <p:cNvPr id="21" name="Rectangle 1">
            <a:extLst>
              <a:ext uri="{FF2B5EF4-FFF2-40B4-BE49-F238E27FC236}">
                <a16:creationId xmlns:a16="http://schemas.microsoft.com/office/drawing/2014/main" id="{A16EB0C2-9E95-F7D4-5218-1CA6F0F7E39D}"/>
              </a:ext>
            </a:extLst>
          </p:cNvPr>
          <p:cNvSpPr>
            <a:spLocks noChangeArrowheads="1"/>
          </p:cNvSpPr>
          <p:nvPr/>
        </p:nvSpPr>
        <p:spPr bwMode="auto">
          <a:xfrm>
            <a:off x="5582575" y="4136446"/>
            <a:ext cx="266426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r" rtl="1" eaLnBrk="0" fontAlgn="base" hangingPunct="0">
              <a:spcBef>
                <a:spcPct val="0"/>
              </a:spcBef>
              <a:spcAft>
                <a:spcPct val="0"/>
              </a:spcAft>
            </a:pPr>
            <a:r>
              <a:rPr lang="ar-EG" sz="1400" dirty="0"/>
              <a:t>هدف هذه العمليات هو </a:t>
            </a:r>
            <a:r>
              <a:rPr lang="ar-EG" sz="1400" b="1" dirty="0"/>
              <a:t>ضمان نجاح المرشح في الانتخابات</a:t>
            </a:r>
            <a:endParaRPr kumimoji="0" lang="en-US" sz="1400" b="0" i="0" u="none" strike="noStrike" cap="none" normalizeH="0" baseline="0" dirty="0">
              <a:ln>
                <a:noFill/>
              </a:ln>
              <a:solidFill>
                <a:schemeClr val="tx1"/>
              </a:solidFill>
              <a:effectLst/>
              <a:latin typeface="Arial" panose="020B0604020202020204" pitchFamily="34" charset="0"/>
            </a:endParaRPr>
          </a:p>
        </p:txBody>
      </p:sp>
      <p:sp>
        <p:nvSpPr>
          <p:cNvPr id="22" name="Rectangle 1">
            <a:extLst>
              <a:ext uri="{FF2B5EF4-FFF2-40B4-BE49-F238E27FC236}">
                <a16:creationId xmlns:a16="http://schemas.microsoft.com/office/drawing/2014/main" id="{BE25ADA8-D4DA-7482-C96B-0E394416F6C0}"/>
              </a:ext>
            </a:extLst>
          </p:cNvPr>
          <p:cNvSpPr>
            <a:spLocks noChangeArrowheads="1"/>
          </p:cNvSpPr>
          <p:nvPr/>
        </p:nvSpPr>
        <p:spPr bwMode="auto">
          <a:xfrm>
            <a:off x="5322897" y="4791984"/>
            <a:ext cx="2923938" cy="7386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r" rtl="1" eaLnBrk="0" fontAlgn="base" hangingPunct="0">
              <a:spcBef>
                <a:spcPct val="0"/>
              </a:spcBef>
              <a:spcAft>
                <a:spcPct val="0"/>
              </a:spcAft>
            </a:pPr>
            <a:r>
              <a:rPr kumimoji="0" lang="ar-SA" sz="1400" b="1" u="none" strike="noStrike" cap="none" normalizeH="0" baseline="0" dirty="0">
                <a:ln>
                  <a:noFill/>
                </a:ln>
                <a:solidFill>
                  <a:schemeClr val="tx1"/>
                </a:solidFill>
                <a:effectLst/>
                <a:highlight>
                  <a:srgbClr val="FFFF00"/>
                </a:highlight>
                <a:latin typeface="Arial" panose="020B0604020202020204" pitchFamily="34" charset="0"/>
                <a:cs typeface="Arial" panose="020B0604020202020204" pitchFamily="34" charset="0"/>
              </a:rPr>
              <a:t> </a:t>
            </a:r>
            <a:r>
              <a:rPr lang="ar-EG" sz="1400" b="1" dirty="0">
                <a:highlight>
                  <a:srgbClr val="FFFF00"/>
                </a:highlight>
              </a:rPr>
              <a:t>يشمل ذلك: </a:t>
            </a:r>
            <a:r>
              <a:rPr lang="ar-EG" sz="1400" dirty="0"/>
              <a:t>إعداد الخطاب، التواصل مع الناخبين، تنظيم الحملات، استخدام وسائل الإعلام، إلخ.</a:t>
            </a:r>
            <a:endParaRPr lang="ar-SA" sz="1100" dirty="0">
              <a:latin typeface="Arial" panose="020B0604020202020204" pitchFamily="34" charset="0"/>
              <a:cs typeface="Arial" panose="020B0604020202020204" pitchFamily="34" charset="0"/>
            </a:endParaRPr>
          </a:p>
        </p:txBody>
      </p:sp>
      <p:pic>
        <p:nvPicPr>
          <p:cNvPr id="8" name="Picture 7">
            <a:extLst>
              <a:ext uri="{FF2B5EF4-FFF2-40B4-BE49-F238E27FC236}">
                <a16:creationId xmlns:a16="http://schemas.microsoft.com/office/drawing/2014/main" id="{420F92BC-F590-23CE-5042-3EC8214B9ED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177070" y="3429000"/>
            <a:ext cx="2654915" cy="3166990"/>
          </a:xfrm>
          <a:prstGeom prst="rect">
            <a:avLst/>
          </a:prstGeom>
        </p:spPr>
      </p:pic>
    </p:spTree>
    <p:extLst>
      <p:ext uri="{BB962C8B-B14F-4D97-AF65-F5344CB8AC3E}">
        <p14:creationId xmlns:p14="http://schemas.microsoft.com/office/powerpoint/2010/main" val="160257099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59F6BA-B621-131C-F602-BF56CB49DBF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A291827-579F-52C4-46D0-A7D56BBC3A8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7D8488B3-EEC6-4937-AB29-8CCD6D0D1591}"/>
              </a:ext>
            </a:extLst>
          </p:cNvPr>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5">
            <a:extLst>
              <a:ext uri="{FF2B5EF4-FFF2-40B4-BE49-F238E27FC236}">
                <a16:creationId xmlns:a16="http://schemas.microsoft.com/office/drawing/2014/main" id="{BA02CEC2-BB95-8543-42B2-4AE905FEEF1E}"/>
              </a:ext>
            </a:extLst>
          </p:cNvPr>
          <p:cNvSpPr/>
          <p:nvPr/>
        </p:nvSpPr>
        <p:spPr>
          <a:xfrm>
            <a:off x="786966" y="1468424"/>
            <a:ext cx="9568683" cy="51059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id="{388D8456-8EB6-0E93-A186-016D3FD1A14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067191BE-B2BA-3465-85D1-C6E8410AD0FA}"/>
              </a:ext>
            </a:extLst>
          </p:cNvPr>
          <p:cNvSpPr txBox="1"/>
          <p:nvPr/>
        </p:nvSpPr>
        <p:spPr>
          <a:xfrm>
            <a:off x="1239566" y="1916422"/>
            <a:ext cx="8466655" cy="523220"/>
          </a:xfrm>
          <a:prstGeom prst="rect">
            <a:avLst/>
          </a:prstGeom>
          <a:noFill/>
        </p:spPr>
        <p:txBody>
          <a:bodyPr wrap="square" rtlCol="0">
            <a:spAutoFit/>
          </a:bodyPr>
          <a:lstStyle/>
          <a:p>
            <a:pPr algn="r" rtl="1"/>
            <a:r>
              <a:rPr lang="ar-EG" sz="2800" b="1" dirty="0">
                <a:latin typeface="+mj-lt"/>
              </a:rPr>
              <a:t>1.8 التسويق السياسي كنظام متكامل</a:t>
            </a:r>
          </a:p>
        </p:txBody>
      </p:sp>
      <p:sp>
        <p:nvSpPr>
          <p:cNvPr id="3" name="Rectangle 1"/>
          <p:cNvSpPr>
            <a:spLocks noChangeArrowheads="1"/>
          </p:cNvSpPr>
          <p:nvPr/>
        </p:nvSpPr>
        <p:spPr bwMode="auto">
          <a:xfrm>
            <a:off x="1661203" y="2570194"/>
            <a:ext cx="7415041"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285750" indent="-285750" algn="r" rtl="1">
              <a:buFont typeface="Arial" panose="020B0604020202020204" pitchFamily="34" charset="0"/>
              <a:buChar char="•"/>
            </a:pPr>
            <a:r>
              <a:rPr lang="ar-EG" sz="2000" dirty="0"/>
              <a:t>يُنظر إليه كنظام فيه </a:t>
            </a:r>
            <a:r>
              <a:rPr lang="ar-EG" sz="2000" b="1" dirty="0"/>
              <a:t>أنشطة مترابطة</a:t>
            </a:r>
            <a:r>
              <a:rPr lang="ar-EG" sz="2000" dirty="0"/>
              <a:t> تؤدي وظائف متعددة:</a:t>
            </a:r>
          </a:p>
          <a:p>
            <a:pPr marL="285750" marR="0" lvl="0" indent="-285750" algn="r" defTabSz="914400" rtl="1" eaLnBrk="0" fontAlgn="base" latinLnBrk="0" hangingPunct="0">
              <a:lnSpc>
                <a:spcPct val="100000"/>
              </a:lnSpc>
              <a:spcBef>
                <a:spcPct val="0"/>
              </a:spcBef>
              <a:spcAft>
                <a:spcPct val="0"/>
              </a:spcAft>
              <a:buClrTx/>
              <a:buSzTx/>
              <a:buFont typeface="Arial" panose="020B0604020202020204" pitchFamily="34" charset="0"/>
              <a:buChar char="•"/>
              <a:tabLst/>
            </a:pPr>
            <a:endParaRPr kumimoji="0" lang="en-US" sz="2000" b="0" i="0" u="none" strike="noStrike" cap="none" normalizeH="0" baseline="0" dirty="0">
              <a:ln>
                <a:noFill/>
              </a:ln>
              <a:solidFill>
                <a:schemeClr val="tx1"/>
              </a:solidFill>
              <a:effectLst/>
              <a:latin typeface="Arial" panose="020B0604020202020204" pitchFamily="34" charset="0"/>
            </a:endParaRPr>
          </a:p>
        </p:txBody>
      </p:sp>
      <p:sp>
        <p:nvSpPr>
          <p:cNvPr id="8" name="Rectangle 7">
            <a:extLst>
              <a:ext uri="{FF2B5EF4-FFF2-40B4-BE49-F238E27FC236}">
                <a16:creationId xmlns:a16="http://schemas.microsoft.com/office/drawing/2014/main" id="{92C0E075-8F36-1473-0AF2-74790A0F27CB}"/>
              </a:ext>
            </a:extLst>
          </p:cNvPr>
          <p:cNvSpPr/>
          <p:nvPr/>
        </p:nvSpPr>
        <p:spPr>
          <a:xfrm>
            <a:off x="7847635" y="3164821"/>
            <a:ext cx="883008" cy="425814"/>
          </a:xfrm>
          <a:prstGeom prst="rect">
            <a:avLst/>
          </a:prstGeom>
          <a:solidFill>
            <a:schemeClr val="accent6">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2DAABB6A-66CD-8E57-06B7-BDCEF37EFC13}"/>
              </a:ext>
            </a:extLst>
          </p:cNvPr>
          <p:cNvSpPr/>
          <p:nvPr/>
        </p:nvSpPr>
        <p:spPr>
          <a:xfrm>
            <a:off x="7847635" y="3759448"/>
            <a:ext cx="883008" cy="425814"/>
          </a:xfrm>
          <a:prstGeom prst="rect">
            <a:avLst/>
          </a:prstGeom>
          <a:solidFill>
            <a:schemeClr val="accent5">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D0CEC996-3E91-2926-203E-E9D71271CAB6}"/>
              </a:ext>
            </a:extLst>
          </p:cNvPr>
          <p:cNvSpPr/>
          <p:nvPr/>
        </p:nvSpPr>
        <p:spPr>
          <a:xfrm>
            <a:off x="7847635" y="4437713"/>
            <a:ext cx="883008" cy="425814"/>
          </a:xfrm>
          <a:prstGeom prst="rect">
            <a:avLst/>
          </a:prstGeom>
          <a:solidFill>
            <a:schemeClr val="accent2">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7EDF3ABA-DE27-EED0-092B-438A0FC4899F}"/>
              </a:ext>
            </a:extLst>
          </p:cNvPr>
          <p:cNvSpPr txBox="1"/>
          <p:nvPr/>
        </p:nvSpPr>
        <p:spPr>
          <a:xfrm>
            <a:off x="1717349" y="3193062"/>
            <a:ext cx="6898510" cy="369332"/>
          </a:xfrm>
          <a:prstGeom prst="rect">
            <a:avLst/>
          </a:prstGeom>
          <a:noFill/>
        </p:spPr>
        <p:txBody>
          <a:bodyPr wrap="square">
            <a:spAutoFit/>
          </a:bodyPr>
          <a:lstStyle/>
          <a:p>
            <a:pPr algn="r"/>
            <a:r>
              <a:rPr lang="ar-EG" sz="1800" b="1" dirty="0"/>
              <a:t>تخطيط</a:t>
            </a:r>
            <a:r>
              <a:rPr lang="ar-EG" sz="1800" dirty="0"/>
              <a:t>: </a:t>
            </a:r>
            <a:r>
              <a:rPr lang="ar-JO" sz="1800" dirty="0"/>
              <a:t>  </a:t>
            </a:r>
            <a:r>
              <a:rPr lang="ar-EG" sz="1800" dirty="0"/>
              <a:t>وضع استراتيجية للحملة</a:t>
            </a:r>
            <a:r>
              <a:rPr lang="ar-JO" sz="1800" dirty="0"/>
              <a:t>.</a:t>
            </a:r>
            <a:endParaRPr lang="en-US" dirty="0"/>
          </a:p>
        </p:txBody>
      </p:sp>
      <p:sp>
        <p:nvSpPr>
          <p:cNvPr id="13" name="TextBox 12">
            <a:extLst>
              <a:ext uri="{FF2B5EF4-FFF2-40B4-BE49-F238E27FC236}">
                <a16:creationId xmlns:a16="http://schemas.microsoft.com/office/drawing/2014/main" id="{9AD19D66-76D8-3A3A-7D4E-31F223A743A5}"/>
              </a:ext>
            </a:extLst>
          </p:cNvPr>
          <p:cNvSpPr txBox="1"/>
          <p:nvPr/>
        </p:nvSpPr>
        <p:spPr>
          <a:xfrm>
            <a:off x="1761189" y="3797954"/>
            <a:ext cx="6898510" cy="369332"/>
          </a:xfrm>
          <a:prstGeom prst="rect">
            <a:avLst/>
          </a:prstGeom>
          <a:noFill/>
        </p:spPr>
        <p:txBody>
          <a:bodyPr wrap="square">
            <a:spAutoFit/>
          </a:bodyPr>
          <a:lstStyle/>
          <a:p>
            <a:pPr algn="r"/>
            <a:r>
              <a:rPr lang="ar-EG" sz="1800" b="1" dirty="0"/>
              <a:t>تسعير: </a:t>
            </a:r>
            <a:r>
              <a:rPr lang="ar-JO" sz="1800" b="1" dirty="0"/>
              <a:t>   </a:t>
            </a:r>
            <a:r>
              <a:rPr lang="ar-EG" sz="1800" dirty="0"/>
              <a:t>تحديد كيف "يُقدَّر" المرشح، أي كيف يُبنى صورته وقيمته السياسية في نظر الناس.</a:t>
            </a:r>
          </a:p>
        </p:txBody>
      </p:sp>
      <p:sp>
        <p:nvSpPr>
          <p:cNvPr id="16" name="TextBox 15">
            <a:extLst>
              <a:ext uri="{FF2B5EF4-FFF2-40B4-BE49-F238E27FC236}">
                <a16:creationId xmlns:a16="http://schemas.microsoft.com/office/drawing/2014/main" id="{F02F9429-E953-66C7-7E54-8E357A4711BE}"/>
              </a:ext>
            </a:extLst>
          </p:cNvPr>
          <p:cNvSpPr txBox="1"/>
          <p:nvPr/>
        </p:nvSpPr>
        <p:spPr>
          <a:xfrm>
            <a:off x="1763647" y="4454071"/>
            <a:ext cx="6898510" cy="646331"/>
          </a:xfrm>
          <a:prstGeom prst="rect">
            <a:avLst/>
          </a:prstGeom>
          <a:noFill/>
        </p:spPr>
        <p:txBody>
          <a:bodyPr wrap="square">
            <a:spAutoFit/>
          </a:bodyPr>
          <a:lstStyle/>
          <a:p>
            <a:pPr algn="r"/>
            <a:r>
              <a:rPr lang="ar-EG" sz="1800" b="1" dirty="0"/>
              <a:t>تعزيز:</a:t>
            </a:r>
            <a:r>
              <a:rPr lang="ar-JO" sz="1800" b="1" dirty="0"/>
              <a:t>     </a:t>
            </a:r>
            <a:r>
              <a:rPr lang="ar-EG" sz="1800" b="1" dirty="0"/>
              <a:t> </a:t>
            </a:r>
            <a:r>
              <a:rPr lang="ar-EG" sz="1800" dirty="0"/>
              <a:t>الترويج له من خلال الإعلانات، الخطابات، مواقع التواصل… إلخ.</a:t>
            </a:r>
          </a:p>
          <a:p>
            <a:pPr algn="r"/>
            <a:r>
              <a:rPr lang="ar-JO" sz="1800" dirty="0"/>
              <a:t>             </a:t>
            </a:r>
            <a:r>
              <a:rPr lang="ar-EG" sz="1800" dirty="0"/>
              <a:t>كل هذا بهدف إقناع الناخبين واكتساب أصواته</a:t>
            </a:r>
            <a:r>
              <a:rPr lang="ar-JO" sz="1800" dirty="0"/>
              <a:t>.</a:t>
            </a:r>
            <a:endParaRPr lang="ar-EG" sz="1800" dirty="0"/>
          </a:p>
        </p:txBody>
      </p:sp>
      <p:pic>
        <p:nvPicPr>
          <p:cNvPr id="19" name="Picture 18">
            <a:extLst>
              <a:ext uri="{FF2B5EF4-FFF2-40B4-BE49-F238E27FC236}">
                <a16:creationId xmlns:a16="http://schemas.microsoft.com/office/drawing/2014/main" id="{37981724-E89A-C81E-6235-7EF26C5ADB6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150475" y="3472542"/>
            <a:ext cx="3851537" cy="3255719"/>
          </a:xfrm>
          <a:prstGeom prst="rect">
            <a:avLst/>
          </a:prstGeom>
        </p:spPr>
      </p:pic>
    </p:spTree>
    <p:extLst>
      <p:ext uri="{BB962C8B-B14F-4D97-AF65-F5344CB8AC3E}">
        <p14:creationId xmlns:p14="http://schemas.microsoft.com/office/powerpoint/2010/main" val="377746605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Rounded Corners 1">
            <a:extLst>
              <a:ext uri="{FF2B5EF4-FFF2-40B4-BE49-F238E27FC236}">
                <a16:creationId xmlns:a16="http://schemas.microsoft.com/office/drawing/2014/main" id="{4201905B-4164-8748-F328-89DBA109CE0D}"/>
              </a:ext>
            </a:extLst>
          </p:cNvPr>
          <p:cNvSpPr/>
          <p:nvPr/>
        </p:nvSpPr>
        <p:spPr>
          <a:xfrm>
            <a:off x="786966" y="1468424"/>
            <a:ext cx="9568683" cy="51059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extBox 6">
            <a:extLst>
              <a:ext uri="{FF2B5EF4-FFF2-40B4-BE49-F238E27FC236}">
                <a16:creationId xmlns:a16="http://schemas.microsoft.com/office/drawing/2014/main" id="{17EF556D-5D9A-AEB5-2619-7876E3A936E4}"/>
              </a:ext>
            </a:extLst>
          </p:cNvPr>
          <p:cNvSpPr txBox="1"/>
          <p:nvPr/>
        </p:nvSpPr>
        <p:spPr>
          <a:xfrm>
            <a:off x="1834981" y="3108803"/>
            <a:ext cx="8466655" cy="523220"/>
          </a:xfrm>
          <a:prstGeom prst="rect">
            <a:avLst/>
          </a:prstGeom>
          <a:noFill/>
        </p:spPr>
        <p:txBody>
          <a:bodyPr wrap="square" rtlCol="0">
            <a:spAutoFit/>
          </a:bodyPr>
          <a:lstStyle/>
          <a:p>
            <a:pPr algn="r"/>
            <a:endParaRPr lang="ar-EG" sz="2800" b="1" dirty="0"/>
          </a:p>
        </p:txBody>
      </p:sp>
      <p:sp>
        <p:nvSpPr>
          <p:cNvPr id="6" name="Rectangle 1"/>
          <p:cNvSpPr>
            <a:spLocks noChangeArrowheads="1"/>
          </p:cNvSpPr>
          <p:nvPr/>
        </p:nvSpPr>
        <p:spPr bwMode="auto">
          <a:xfrm>
            <a:off x="6298384" y="1744663"/>
            <a:ext cx="3677289" cy="430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lvl="0" algn="r" rtl="1"/>
            <a:r>
              <a:rPr lang="ar-EG" sz="2800" b="1" dirty="0"/>
              <a:t>1</a:t>
            </a:r>
            <a:r>
              <a:rPr lang="ar-JO" sz="2800" b="1" dirty="0"/>
              <a:t>.</a:t>
            </a:r>
            <a:r>
              <a:rPr lang="ar-EG" sz="2800" b="1" dirty="0"/>
              <a:t>9. أهمية التسويق السياسي </a:t>
            </a:r>
            <a:r>
              <a:rPr lang="en-US" sz="2800" b="1" dirty="0">
                <a:latin typeface="Times New Roman" panose="02020603050405020304" pitchFamily="18" charset="0"/>
                <a:cs typeface="Times New Roman" panose="02020603050405020304" pitchFamily="18" charset="0"/>
              </a:rPr>
              <a:t> </a:t>
            </a:r>
          </a:p>
        </p:txBody>
      </p:sp>
      <p:sp>
        <p:nvSpPr>
          <p:cNvPr id="4" name="TextBox 3">
            <a:extLst>
              <a:ext uri="{FF2B5EF4-FFF2-40B4-BE49-F238E27FC236}">
                <a16:creationId xmlns:a16="http://schemas.microsoft.com/office/drawing/2014/main" id="{629F0848-1A29-B3FB-D59A-8603AADC96AD}"/>
              </a:ext>
            </a:extLst>
          </p:cNvPr>
          <p:cNvSpPr txBox="1"/>
          <p:nvPr/>
        </p:nvSpPr>
        <p:spPr>
          <a:xfrm>
            <a:off x="2939970" y="2451789"/>
            <a:ext cx="6538700" cy="3139321"/>
          </a:xfrm>
          <a:prstGeom prst="rect">
            <a:avLst/>
          </a:prstGeom>
          <a:noFill/>
        </p:spPr>
        <p:txBody>
          <a:bodyPr wrap="square" rtlCol="0">
            <a:spAutoFit/>
          </a:bodyPr>
          <a:lstStyle/>
          <a:p>
            <a:pPr marL="285750" indent="-285750" algn="r" rtl="1">
              <a:buFont typeface="Arial" panose="020B0604020202020204" pitchFamily="34" charset="0"/>
              <a:buChar char="•"/>
            </a:pPr>
            <a:r>
              <a:rPr lang="ar-EG" dirty="0"/>
              <a:t>يُعد التسويق السياسي </a:t>
            </a:r>
            <a:r>
              <a:rPr lang="ar-EG" b="1" dirty="0"/>
              <a:t>محورًا أساسيًا لنجاح الحزب السياسي أو المرشح</a:t>
            </a:r>
            <a:r>
              <a:rPr lang="ar-EG" dirty="0"/>
              <a:t>، حيث لا يقتصر دوره على الترويج فقط، بل يشمل:</a:t>
            </a:r>
          </a:p>
          <a:p>
            <a:pPr marL="285750" indent="-285750" algn="r" rtl="1">
              <a:buFont typeface="Arial" panose="020B0604020202020204" pitchFamily="34" charset="0"/>
              <a:buChar char="•"/>
            </a:pPr>
            <a:r>
              <a:rPr lang="ar-EG" b="1" dirty="0"/>
              <a:t>رفع مستوى الثقافة السياسية لدى جمهور الناخبين</a:t>
            </a:r>
            <a:r>
              <a:rPr lang="ar-EG" dirty="0"/>
              <a:t>،</a:t>
            </a:r>
          </a:p>
          <a:p>
            <a:pPr algn="r" rtl="1"/>
            <a:br>
              <a:rPr lang="ar-EG" dirty="0"/>
            </a:br>
            <a:r>
              <a:rPr lang="ar-EG" dirty="0"/>
              <a:t>خاصةً عندما يركز على تقديم وتوضيح المعلومات الحقيقية والدقيقة حول المرشح أو الحزب، مما يساعد الناخب في اتخاذ قراره بناءً على وعي وفهم، لا على العشوائية أو الانفعالات.</a:t>
            </a:r>
          </a:p>
          <a:p>
            <a:pPr marL="285750" indent="-285750" algn="r" rtl="1">
              <a:buFont typeface="Arial" panose="020B0604020202020204" pitchFamily="34" charset="0"/>
              <a:buChar char="•"/>
            </a:pPr>
            <a:endParaRPr lang="ar-EG" dirty="0"/>
          </a:p>
          <a:p>
            <a:pPr marL="285750" indent="-285750" algn="r" rtl="1">
              <a:buFont typeface="Arial" panose="020B0604020202020204" pitchFamily="34" charset="0"/>
              <a:buChar char="•"/>
            </a:pPr>
            <a:r>
              <a:rPr lang="ar-EG" b="1" dirty="0"/>
              <a:t>دعم عملية اتخاذ القرار لدى الناخب</a:t>
            </a:r>
            <a:r>
              <a:rPr lang="ar-EG" dirty="0"/>
              <a:t>،</a:t>
            </a:r>
            <a:br>
              <a:rPr lang="ar-EG" dirty="0"/>
            </a:br>
            <a:r>
              <a:rPr lang="ar-EG" dirty="0"/>
              <a:t>من خلال تقديم برامج واضحة، وسير ذاتية شفافة،</a:t>
            </a:r>
            <a:endParaRPr lang="ar-JO" dirty="0"/>
          </a:p>
          <a:p>
            <a:pPr marL="285750" indent="-285750" algn="r" rtl="1">
              <a:buFont typeface="Arial" panose="020B0604020202020204" pitchFamily="34" charset="0"/>
              <a:buChar char="•"/>
            </a:pPr>
            <a:r>
              <a:rPr lang="ar-EG" dirty="0"/>
              <a:t> ورسائل سياسية مدروسة، تُبعد الجمهور عن التخبط في خياراته السياسية.</a:t>
            </a:r>
          </a:p>
        </p:txBody>
      </p:sp>
      <p:pic>
        <p:nvPicPr>
          <p:cNvPr id="10" name="Picture 9">
            <a:extLst>
              <a:ext uri="{FF2B5EF4-FFF2-40B4-BE49-F238E27FC236}">
                <a16:creationId xmlns:a16="http://schemas.microsoft.com/office/drawing/2014/main" id="{46985275-84C2-4207-8256-19F5DD14126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997829">
            <a:off x="431872" y="3918429"/>
            <a:ext cx="3794852" cy="2563315"/>
          </a:xfrm>
          <a:prstGeom prst="rect">
            <a:avLst/>
          </a:prstGeom>
        </p:spPr>
      </p:pic>
    </p:spTree>
    <p:extLst>
      <p:ext uri="{BB962C8B-B14F-4D97-AF65-F5344CB8AC3E}">
        <p14:creationId xmlns:p14="http://schemas.microsoft.com/office/powerpoint/2010/main" val="406863148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C3A9AC-141A-D92D-2668-F7F1F2E300D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3089C50-1ABC-7C8C-9AB1-F4587D26962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EC4CAB52-B2B4-E005-8C17-A2D375EAD532}"/>
              </a:ext>
            </a:extLst>
          </p:cNvPr>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id="{F977BAAE-6BC1-B1E4-1A71-2BE4AD970F0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Rounded Corners 1">
            <a:extLst>
              <a:ext uri="{FF2B5EF4-FFF2-40B4-BE49-F238E27FC236}">
                <a16:creationId xmlns:a16="http://schemas.microsoft.com/office/drawing/2014/main" id="{31E432B1-F634-3A04-E8FB-185AFAF30D4C}"/>
              </a:ext>
            </a:extLst>
          </p:cNvPr>
          <p:cNvSpPr/>
          <p:nvPr/>
        </p:nvSpPr>
        <p:spPr>
          <a:xfrm>
            <a:off x="786966" y="1468424"/>
            <a:ext cx="9568683" cy="43536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extBox 6">
            <a:extLst>
              <a:ext uri="{FF2B5EF4-FFF2-40B4-BE49-F238E27FC236}">
                <a16:creationId xmlns:a16="http://schemas.microsoft.com/office/drawing/2014/main" id="{07C3F277-A32F-FCF9-13AA-3474D8F3CBB2}"/>
              </a:ext>
            </a:extLst>
          </p:cNvPr>
          <p:cNvSpPr txBox="1"/>
          <p:nvPr/>
        </p:nvSpPr>
        <p:spPr>
          <a:xfrm>
            <a:off x="1333001" y="1761287"/>
            <a:ext cx="8466655" cy="954107"/>
          </a:xfrm>
          <a:prstGeom prst="rect">
            <a:avLst/>
          </a:prstGeom>
          <a:noFill/>
        </p:spPr>
        <p:txBody>
          <a:bodyPr wrap="square" rtlCol="0">
            <a:spAutoFit/>
          </a:bodyPr>
          <a:lstStyle/>
          <a:p>
            <a:pPr algn="just" rtl="1"/>
            <a:r>
              <a:rPr lang="ar-JO" sz="2800" b="1" dirty="0"/>
              <a:t>1</a:t>
            </a:r>
            <a:r>
              <a:rPr lang="ar-EG" sz="2800" b="1" dirty="0"/>
              <a:t>.10. مكونات التسويق السياسي</a:t>
            </a:r>
          </a:p>
          <a:p>
            <a:pPr algn="just" rtl="1"/>
            <a:endParaRPr lang="ar-EG" sz="2800" b="1" dirty="0"/>
          </a:p>
        </p:txBody>
      </p:sp>
      <p:sp>
        <p:nvSpPr>
          <p:cNvPr id="4" name="TextBox 3">
            <a:extLst>
              <a:ext uri="{FF2B5EF4-FFF2-40B4-BE49-F238E27FC236}">
                <a16:creationId xmlns:a16="http://schemas.microsoft.com/office/drawing/2014/main" id="{557DC53C-DBB5-E574-CA00-128CA3C3864F}"/>
              </a:ext>
            </a:extLst>
          </p:cNvPr>
          <p:cNvSpPr txBox="1"/>
          <p:nvPr/>
        </p:nvSpPr>
        <p:spPr>
          <a:xfrm>
            <a:off x="437927" y="3639002"/>
            <a:ext cx="8527205" cy="276999"/>
          </a:xfrm>
          <a:prstGeom prst="rect">
            <a:avLst/>
          </a:prstGeom>
          <a:noFill/>
        </p:spPr>
        <p:txBody>
          <a:bodyPr wrap="square" rtlCol="0">
            <a:spAutoFit/>
          </a:bodyPr>
          <a:lstStyle/>
          <a:p>
            <a:pPr algn="r" rtl="1"/>
            <a:endParaRPr lang="en-US" sz="1200" dirty="0"/>
          </a:p>
        </p:txBody>
      </p:sp>
      <p:sp>
        <p:nvSpPr>
          <p:cNvPr id="33" name="TextBox 32">
            <a:extLst>
              <a:ext uri="{FF2B5EF4-FFF2-40B4-BE49-F238E27FC236}">
                <a16:creationId xmlns:a16="http://schemas.microsoft.com/office/drawing/2014/main" id="{D77D709D-D1D2-1A7E-813A-F464FE139A67}"/>
              </a:ext>
            </a:extLst>
          </p:cNvPr>
          <p:cNvSpPr txBox="1"/>
          <p:nvPr/>
        </p:nvSpPr>
        <p:spPr>
          <a:xfrm>
            <a:off x="8340713" y="4018440"/>
            <a:ext cx="402473" cy="380480"/>
          </a:xfrm>
          <a:prstGeom prst="rect">
            <a:avLst/>
          </a:prstGeom>
          <a:noFill/>
        </p:spPr>
        <p:txBody>
          <a:bodyPr wrap="square" lIns="72000" tIns="36000" rIns="72000" bIns="36000" rtlCol="0" anchor="b">
            <a:spAutoFit/>
          </a:bodyPr>
          <a:lstStyle/>
          <a:p>
            <a:pPr algn="r" rtl="1"/>
            <a:r>
              <a:rPr lang="en-US" sz="2000" b="1" dirty="0">
                <a:solidFill>
                  <a:schemeClr val="bg1"/>
                </a:solidFill>
                <a:latin typeface="A Jannat LT" panose="01000000000000000000" pitchFamily="2" charset="-78"/>
                <a:cs typeface="A Jannat LT" panose="01000000000000000000" pitchFamily="2" charset="-78"/>
              </a:rPr>
              <a:t>1</a:t>
            </a:r>
            <a:endParaRPr lang="ar-SA" sz="2000" b="1" dirty="0">
              <a:solidFill>
                <a:schemeClr val="bg1"/>
              </a:solidFill>
              <a:latin typeface="A Jannat LT" panose="01000000000000000000" pitchFamily="2" charset="-78"/>
              <a:cs typeface="A Jannat LT" panose="01000000000000000000" pitchFamily="2" charset="-78"/>
            </a:endParaRPr>
          </a:p>
        </p:txBody>
      </p:sp>
      <p:sp>
        <p:nvSpPr>
          <p:cNvPr id="34" name="TextBox 33">
            <a:extLst>
              <a:ext uri="{FF2B5EF4-FFF2-40B4-BE49-F238E27FC236}">
                <a16:creationId xmlns:a16="http://schemas.microsoft.com/office/drawing/2014/main" id="{90A84173-378C-923D-FF71-1B37FF9C28B3}"/>
              </a:ext>
            </a:extLst>
          </p:cNvPr>
          <p:cNvSpPr txBox="1"/>
          <p:nvPr/>
        </p:nvSpPr>
        <p:spPr>
          <a:xfrm>
            <a:off x="6853700" y="4017501"/>
            <a:ext cx="402473" cy="380480"/>
          </a:xfrm>
          <a:prstGeom prst="rect">
            <a:avLst/>
          </a:prstGeom>
          <a:noFill/>
        </p:spPr>
        <p:txBody>
          <a:bodyPr wrap="square" lIns="72000" tIns="36000" rIns="72000" bIns="36000" rtlCol="0" anchor="b">
            <a:spAutoFit/>
          </a:bodyPr>
          <a:lstStyle/>
          <a:p>
            <a:pPr algn="r" rtl="1"/>
            <a:r>
              <a:rPr lang="en-US" sz="2000" b="1" dirty="0">
                <a:solidFill>
                  <a:schemeClr val="bg1"/>
                </a:solidFill>
                <a:latin typeface="A Jannat LT" panose="01000000000000000000" pitchFamily="2" charset="-78"/>
                <a:cs typeface="A Jannat LT" panose="01000000000000000000" pitchFamily="2" charset="-78"/>
              </a:rPr>
              <a:t>2</a:t>
            </a:r>
            <a:endParaRPr lang="ar-SA" sz="2000" b="1" dirty="0">
              <a:solidFill>
                <a:schemeClr val="bg1"/>
              </a:solidFill>
              <a:latin typeface="A Jannat LT" panose="01000000000000000000" pitchFamily="2" charset="-78"/>
              <a:cs typeface="A Jannat LT" panose="01000000000000000000" pitchFamily="2" charset="-78"/>
            </a:endParaRPr>
          </a:p>
        </p:txBody>
      </p:sp>
      <p:sp>
        <p:nvSpPr>
          <p:cNvPr id="26" name="TextBox 25">
            <a:extLst>
              <a:ext uri="{FF2B5EF4-FFF2-40B4-BE49-F238E27FC236}">
                <a16:creationId xmlns:a16="http://schemas.microsoft.com/office/drawing/2014/main" id="{90A84173-378C-923D-FF71-1B37FF9C28B3}"/>
              </a:ext>
            </a:extLst>
          </p:cNvPr>
          <p:cNvSpPr txBox="1"/>
          <p:nvPr/>
        </p:nvSpPr>
        <p:spPr>
          <a:xfrm>
            <a:off x="3928738" y="3973035"/>
            <a:ext cx="402473" cy="380480"/>
          </a:xfrm>
          <a:prstGeom prst="rect">
            <a:avLst/>
          </a:prstGeom>
          <a:noFill/>
        </p:spPr>
        <p:txBody>
          <a:bodyPr wrap="square" lIns="72000" tIns="36000" rIns="72000" bIns="36000" rtlCol="0" anchor="b">
            <a:spAutoFit/>
          </a:bodyPr>
          <a:lstStyle/>
          <a:p>
            <a:pPr algn="r" rtl="1"/>
            <a:r>
              <a:rPr lang="ar-EG" sz="2000" b="1" dirty="0">
                <a:solidFill>
                  <a:schemeClr val="bg1"/>
                </a:solidFill>
                <a:latin typeface="A Jannat LT" panose="01000000000000000000" pitchFamily="2" charset="-78"/>
                <a:cs typeface="A Jannat LT" panose="01000000000000000000" pitchFamily="2" charset="-78"/>
              </a:rPr>
              <a:t>4</a:t>
            </a:r>
            <a:endParaRPr lang="ar-SA" sz="2000" b="1" dirty="0">
              <a:solidFill>
                <a:schemeClr val="bg1"/>
              </a:solidFill>
              <a:latin typeface="A Jannat LT" panose="01000000000000000000" pitchFamily="2" charset="-78"/>
              <a:cs typeface="A Jannat LT" panose="01000000000000000000" pitchFamily="2" charset="-78"/>
            </a:endParaRPr>
          </a:p>
        </p:txBody>
      </p:sp>
      <p:sp>
        <p:nvSpPr>
          <p:cNvPr id="6" name="Rectangle 5">
            <a:extLst>
              <a:ext uri="{FF2B5EF4-FFF2-40B4-BE49-F238E27FC236}">
                <a16:creationId xmlns:a16="http://schemas.microsoft.com/office/drawing/2014/main" id="{A7C4D465-C083-85E2-3BC8-CB1E7CE697E1}"/>
              </a:ext>
            </a:extLst>
          </p:cNvPr>
          <p:cNvSpPr/>
          <p:nvPr/>
        </p:nvSpPr>
        <p:spPr>
          <a:xfrm>
            <a:off x="5934605" y="2708325"/>
            <a:ext cx="3361920" cy="725203"/>
          </a:xfrm>
          <a:prstGeom prst="rect">
            <a:avLst/>
          </a:prstGeom>
          <a:solidFill>
            <a:schemeClr val="accent6">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D367CB4D-52F0-448F-41DB-B15CDB429709}"/>
              </a:ext>
            </a:extLst>
          </p:cNvPr>
          <p:cNvSpPr/>
          <p:nvPr/>
        </p:nvSpPr>
        <p:spPr>
          <a:xfrm>
            <a:off x="1980731" y="2703797"/>
            <a:ext cx="3361920" cy="725203"/>
          </a:xfrm>
          <a:prstGeom prst="rect">
            <a:avLst/>
          </a:prstGeom>
          <a:solidFill>
            <a:srgbClr val="F7D6D3"/>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11E80AEA-8783-94C8-B145-D2EEE24D7D06}"/>
              </a:ext>
            </a:extLst>
          </p:cNvPr>
          <p:cNvSpPr txBox="1"/>
          <p:nvPr/>
        </p:nvSpPr>
        <p:spPr>
          <a:xfrm>
            <a:off x="6064735" y="2816894"/>
            <a:ext cx="3249436" cy="369332"/>
          </a:xfrm>
          <a:prstGeom prst="rect">
            <a:avLst/>
          </a:prstGeom>
          <a:noFill/>
        </p:spPr>
        <p:txBody>
          <a:bodyPr wrap="square">
            <a:spAutoFit/>
          </a:bodyPr>
          <a:lstStyle/>
          <a:p>
            <a:pPr marL="285750" marR="0" lvl="0" indent="-285750" algn="ctr" defTabSz="914400" rtl="1" eaLnBrk="0" fontAlgn="base" latinLnBrk="0" hangingPunct="0">
              <a:lnSpc>
                <a:spcPct val="100000"/>
              </a:lnSpc>
              <a:spcBef>
                <a:spcPct val="0"/>
              </a:spcBef>
              <a:spcAft>
                <a:spcPct val="0"/>
              </a:spcAft>
              <a:buClrTx/>
              <a:buSzTx/>
              <a:buFont typeface="Arial" panose="020B0604020202020204" pitchFamily="34" charset="0"/>
              <a:buChar char="•"/>
              <a:tabLst/>
            </a:pPr>
            <a:r>
              <a:rPr kumimoji="0" lang="ar-SA" sz="18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التسويق السياسي الداعم</a:t>
            </a:r>
            <a:r>
              <a:rPr kumimoji="0" lang="ar-JO" sz="18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a:t>
            </a:r>
            <a:endParaRPr kumimoji="0" lang="ar-SA" sz="1800" b="1"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p:txBody>
      </p:sp>
      <p:sp>
        <p:nvSpPr>
          <p:cNvPr id="10" name="TextBox 9">
            <a:extLst>
              <a:ext uri="{FF2B5EF4-FFF2-40B4-BE49-F238E27FC236}">
                <a16:creationId xmlns:a16="http://schemas.microsoft.com/office/drawing/2014/main" id="{3EC46203-23CF-0D43-D37B-0027E7DC29A1}"/>
              </a:ext>
            </a:extLst>
          </p:cNvPr>
          <p:cNvSpPr txBox="1"/>
          <p:nvPr/>
        </p:nvSpPr>
        <p:spPr>
          <a:xfrm>
            <a:off x="2070342" y="2829054"/>
            <a:ext cx="3249436" cy="369332"/>
          </a:xfrm>
          <a:prstGeom prst="rect">
            <a:avLst/>
          </a:prstGeom>
          <a:noFill/>
        </p:spPr>
        <p:txBody>
          <a:bodyPr wrap="square">
            <a:spAutoFit/>
          </a:bodyPr>
          <a:lstStyle/>
          <a:p>
            <a:pPr marL="285750" marR="0" lvl="0" indent="-285750" algn="ctr" defTabSz="914400" rtl="1" eaLnBrk="0" fontAlgn="base" latinLnBrk="0" hangingPunct="0">
              <a:lnSpc>
                <a:spcPct val="100000"/>
              </a:lnSpc>
              <a:spcBef>
                <a:spcPct val="0"/>
              </a:spcBef>
              <a:spcAft>
                <a:spcPct val="0"/>
              </a:spcAft>
              <a:buClrTx/>
              <a:buSzTx/>
              <a:buFont typeface="Arial" panose="020B0604020202020204" pitchFamily="34" charset="0"/>
              <a:buChar char="•"/>
              <a:tabLst/>
            </a:pPr>
            <a:r>
              <a:rPr kumimoji="0" lang="ar-SA" sz="18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التسويق السياسي السلبي</a:t>
            </a:r>
            <a:r>
              <a:rPr kumimoji="0" lang="ar-JO" sz="18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a:t>
            </a:r>
            <a:endParaRPr kumimoji="0" lang="ar-SA" sz="1800" b="1"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p:txBody>
      </p:sp>
      <p:sp>
        <p:nvSpPr>
          <p:cNvPr id="12" name="TextBox 11">
            <a:extLst>
              <a:ext uri="{FF2B5EF4-FFF2-40B4-BE49-F238E27FC236}">
                <a16:creationId xmlns:a16="http://schemas.microsoft.com/office/drawing/2014/main" id="{BB13F904-0A75-61ED-062B-FD0E614D51EA}"/>
              </a:ext>
            </a:extLst>
          </p:cNvPr>
          <p:cNvSpPr txBox="1"/>
          <p:nvPr/>
        </p:nvSpPr>
        <p:spPr>
          <a:xfrm>
            <a:off x="5961494" y="3639002"/>
            <a:ext cx="2843255" cy="1754326"/>
          </a:xfrm>
          <a:prstGeom prst="rect">
            <a:avLst/>
          </a:prstGeom>
          <a:noFill/>
        </p:spPr>
        <p:txBody>
          <a:bodyPr wrap="square">
            <a:spAutoFit/>
          </a:bodyPr>
          <a:lstStyle/>
          <a:p>
            <a:pPr marL="285750" marR="0" lvl="0" indent="-285750" algn="r" defTabSz="914400" rtl="1" eaLnBrk="0" fontAlgn="base" latinLnBrk="0" hangingPunct="0">
              <a:lnSpc>
                <a:spcPct val="100000"/>
              </a:lnSpc>
              <a:spcBef>
                <a:spcPct val="0"/>
              </a:spcBef>
              <a:spcAft>
                <a:spcPct val="0"/>
              </a:spcAft>
              <a:buClrTx/>
              <a:buSzTx/>
              <a:buFont typeface="Arial" panose="020B0604020202020204" pitchFamily="34" charset="0"/>
              <a:buChar char="•"/>
              <a:tabLst/>
            </a:pPr>
            <a:r>
              <a:rPr kumimoji="0" lang="ar-SA"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يروج للمرشح أو الحزب من خلال عرض أفكاره الإيجابية</a:t>
            </a:r>
            <a:r>
              <a:rPr kumimoji="0" lang="en-US"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a:t>
            </a:r>
            <a:endParaRPr kumimoji="0" lang="en-US" sz="1800" b="0" i="0" u="none" strike="noStrike" cap="none" normalizeH="0" baseline="0" dirty="0">
              <a:ln>
                <a:noFill/>
              </a:ln>
              <a:solidFill>
                <a:schemeClr val="tx1"/>
              </a:solidFill>
              <a:effectLst/>
              <a:latin typeface="Arial" panose="020B0604020202020204" pitchFamily="34" charset="0"/>
            </a:endParaRPr>
          </a:p>
          <a:p>
            <a:pPr marL="285750" marR="0" lvl="0" indent="-285750" algn="r" defTabSz="914400" rtl="1" eaLnBrk="0" fontAlgn="base" latinLnBrk="0" hangingPunct="0">
              <a:lnSpc>
                <a:spcPct val="100000"/>
              </a:lnSpc>
              <a:spcBef>
                <a:spcPct val="0"/>
              </a:spcBef>
              <a:spcAft>
                <a:spcPct val="0"/>
              </a:spcAft>
              <a:buClrTx/>
              <a:buSzTx/>
              <a:buFont typeface="Arial" panose="020B0604020202020204" pitchFamily="34" charset="0"/>
              <a:buChar char="•"/>
              <a:tabLst/>
            </a:pPr>
            <a:r>
              <a:rPr kumimoji="0" lang="ar-SA"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يتم غالبًا عبر</a:t>
            </a:r>
            <a:r>
              <a:rPr kumimoji="0" lang="en-US"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a:t>
            </a:r>
            <a:r>
              <a:rPr kumimoji="0" lang="ar-SA" sz="18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البرامج التلفزيونية المباشرة</a:t>
            </a:r>
            <a:r>
              <a:rPr kumimoji="0" lang="en-US" sz="1800" b="0" i="0" u="none" strike="noStrike" cap="none" normalizeH="0" baseline="0" dirty="0">
                <a:ln>
                  <a:noFill/>
                </a:ln>
                <a:solidFill>
                  <a:schemeClr val="tx1"/>
                </a:solidFill>
                <a:effectLst/>
                <a:latin typeface="Arial" panose="020B0604020202020204" pitchFamily="34" charset="0"/>
              </a:rPr>
              <a:t> </a:t>
            </a:r>
            <a:r>
              <a:rPr kumimoji="0" lang="ar-SA"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أو اللقاءات الصحفية</a:t>
            </a:r>
            <a:r>
              <a:rPr kumimoji="0" lang="en-US" sz="1800" b="0" i="0" u="none" strike="noStrike" cap="none" normalizeH="0" baseline="0" dirty="0">
                <a:ln>
                  <a:noFill/>
                </a:ln>
                <a:solidFill>
                  <a:schemeClr val="tx1"/>
                </a:solidFill>
                <a:effectLst/>
                <a:latin typeface="Arial" panose="020B0604020202020204" pitchFamily="34" charset="0"/>
              </a:rPr>
              <a:t>.</a:t>
            </a:r>
          </a:p>
          <a:p>
            <a:pPr marL="285750" marR="0" lvl="0" indent="-285750" algn="r" defTabSz="914400" rtl="1" eaLnBrk="0" fontAlgn="base" latinLnBrk="0" hangingPunct="0">
              <a:lnSpc>
                <a:spcPct val="100000"/>
              </a:lnSpc>
              <a:spcBef>
                <a:spcPct val="0"/>
              </a:spcBef>
              <a:spcAft>
                <a:spcPct val="0"/>
              </a:spcAft>
              <a:buClrTx/>
              <a:buSzTx/>
              <a:buFont typeface="Arial" panose="020B0604020202020204" pitchFamily="34" charset="0"/>
              <a:buChar char="•"/>
              <a:tabLst/>
            </a:pPr>
            <a:r>
              <a:rPr kumimoji="0" lang="ar-SA"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يتضمن تقديم</a:t>
            </a:r>
            <a:r>
              <a:rPr kumimoji="0" lang="en-US"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a:t>
            </a:r>
            <a:r>
              <a:rPr kumimoji="0" lang="ar-SA" sz="18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وعود انتخابية لجذب دعم الجمهور</a:t>
            </a:r>
            <a:endParaRPr kumimoji="0" lang="ar-EG" sz="1800" b="1"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p:txBody>
      </p:sp>
      <p:sp>
        <p:nvSpPr>
          <p:cNvPr id="14" name="TextBox 13">
            <a:extLst>
              <a:ext uri="{FF2B5EF4-FFF2-40B4-BE49-F238E27FC236}">
                <a16:creationId xmlns:a16="http://schemas.microsoft.com/office/drawing/2014/main" id="{87EB13BF-3E10-B464-D069-F37F5E36F2E6}"/>
              </a:ext>
            </a:extLst>
          </p:cNvPr>
          <p:cNvSpPr txBox="1"/>
          <p:nvPr/>
        </p:nvSpPr>
        <p:spPr>
          <a:xfrm>
            <a:off x="1839772" y="3657904"/>
            <a:ext cx="3076011" cy="1754326"/>
          </a:xfrm>
          <a:prstGeom prst="rect">
            <a:avLst/>
          </a:prstGeom>
          <a:noFill/>
        </p:spPr>
        <p:txBody>
          <a:bodyPr wrap="square">
            <a:spAutoFit/>
          </a:bodyPr>
          <a:lstStyle/>
          <a:p>
            <a:pPr marL="285750" marR="0" lvl="0" indent="-285750" algn="r" defTabSz="914400" rtl="1" eaLnBrk="0" fontAlgn="base" latinLnBrk="0" hangingPunct="0">
              <a:lnSpc>
                <a:spcPct val="100000"/>
              </a:lnSpc>
              <a:spcBef>
                <a:spcPct val="0"/>
              </a:spcBef>
              <a:spcAft>
                <a:spcPct val="0"/>
              </a:spcAft>
              <a:buClrTx/>
              <a:buSzTx/>
              <a:buFont typeface="Arial" panose="020B0604020202020204" pitchFamily="34" charset="0"/>
              <a:buChar char="•"/>
              <a:tabLst/>
            </a:pPr>
            <a:r>
              <a:rPr kumimoji="0" lang="ar-SA"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يركز على</a:t>
            </a:r>
            <a:r>
              <a:rPr kumimoji="0" lang="en-US"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a:t>
            </a:r>
            <a:r>
              <a:rPr kumimoji="0" lang="ar-SA" sz="18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انتقاد المنافسين</a:t>
            </a:r>
            <a:r>
              <a:rPr kumimoji="0" lang="en-US" sz="1800" b="0" i="0" u="none" strike="noStrike" cap="none" normalizeH="0" baseline="0" dirty="0">
                <a:ln>
                  <a:noFill/>
                </a:ln>
                <a:solidFill>
                  <a:schemeClr val="tx1"/>
                </a:solidFill>
                <a:effectLst/>
                <a:latin typeface="Arial" panose="020B0604020202020204" pitchFamily="34" charset="0"/>
              </a:rPr>
              <a:t> </a:t>
            </a:r>
            <a:r>
              <a:rPr kumimoji="0" lang="ar-SA"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وكشف أخطائهم</a:t>
            </a:r>
            <a:r>
              <a:rPr kumimoji="0" lang="en-US" sz="1800" b="0" i="0" u="none" strike="noStrike" cap="none" normalizeH="0" baseline="0" dirty="0">
                <a:ln>
                  <a:noFill/>
                </a:ln>
                <a:solidFill>
                  <a:schemeClr val="tx1"/>
                </a:solidFill>
                <a:effectLst/>
                <a:latin typeface="Arial" panose="020B0604020202020204" pitchFamily="34" charset="0"/>
              </a:rPr>
              <a:t>.</a:t>
            </a:r>
          </a:p>
          <a:p>
            <a:pPr marL="285750" marR="0" lvl="0" indent="-285750" algn="r" defTabSz="914400" rtl="1" eaLnBrk="0" fontAlgn="base" latinLnBrk="0" hangingPunct="0">
              <a:lnSpc>
                <a:spcPct val="100000"/>
              </a:lnSpc>
              <a:spcBef>
                <a:spcPct val="0"/>
              </a:spcBef>
              <a:spcAft>
                <a:spcPct val="0"/>
              </a:spcAft>
              <a:buClrTx/>
              <a:buSzTx/>
              <a:buFont typeface="Arial" panose="020B0604020202020204" pitchFamily="34" charset="0"/>
              <a:buChar char="•"/>
              <a:tabLst/>
            </a:pPr>
            <a:r>
              <a:rPr kumimoji="0" lang="ar-SA"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يُستخدم لزيادة الوعي الجماهيري بأهمية المرشح البديل</a:t>
            </a:r>
            <a:r>
              <a:rPr kumimoji="0" lang="en-US"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a:t>
            </a:r>
            <a:endParaRPr kumimoji="0" lang="en-US" sz="1800" b="0" i="0" u="none" strike="noStrike" cap="none" normalizeH="0" baseline="0" dirty="0">
              <a:ln>
                <a:noFill/>
              </a:ln>
              <a:solidFill>
                <a:schemeClr val="tx1"/>
              </a:solidFill>
              <a:effectLst/>
              <a:latin typeface="Arial" panose="020B0604020202020204" pitchFamily="34" charset="0"/>
            </a:endParaRPr>
          </a:p>
          <a:p>
            <a:pPr marL="285750" marR="0" lvl="0" indent="-285750" algn="r" defTabSz="914400" rtl="1" eaLnBrk="0" fontAlgn="base" latinLnBrk="0" hangingPunct="0">
              <a:lnSpc>
                <a:spcPct val="100000"/>
              </a:lnSpc>
              <a:spcBef>
                <a:spcPct val="0"/>
              </a:spcBef>
              <a:spcAft>
                <a:spcPct val="0"/>
              </a:spcAft>
              <a:buClrTx/>
              <a:buSzTx/>
              <a:buFont typeface="Arial" panose="020B0604020202020204" pitchFamily="34" charset="0"/>
              <a:buChar char="•"/>
              <a:tabLst/>
            </a:pPr>
            <a:r>
              <a:rPr kumimoji="0" lang="ar-SA"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يتم ضمن</a:t>
            </a:r>
            <a:r>
              <a:rPr kumimoji="0" lang="en-US"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a:t>
            </a:r>
            <a:r>
              <a:rPr kumimoji="0" lang="ar-SA" sz="18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إطار احترام الخصوم</a:t>
            </a:r>
            <a:r>
              <a:rPr kumimoji="0" lang="en-US" sz="1800" b="0" i="0" u="none" strike="noStrike" cap="none" normalizeH="0" baseline="0" dirty="0">
                <a:ln>
                  <a:noFill/>
                </a:ln>
                <a:solidFill>
                  <a:schemeClr val="tx1"/>
                </a:solidFill>
                <a:effectLst/>
                <a:latin typeface="Arial" panose="020B0604020202020204" pitchFamily="34" charset="0"/>
              </a:rPr>
              <a:t> </a:t>
            </a:r>
            <a:r>
              <a:rPr lang="ar-JO" dirty="0">
                <a:latin typeface="Arial" panose="020B0604020202020204" pitchFamily="34" charset="0"/>
              </a:rPr>
              <a:t>(نظريًا)</a:t>
            </a:r>
            <a:endParaRPr kumimoji="0" 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45017798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E66C51-292D-728A-A65C-1311E1F12EC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3DBBDD3-A6C9-EA3F-2D53-BF77382B24EC}"/>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21F0E91D-F02E-777B-3F89-BDB3E9C94862}"/>
              </a:ext>
            </a:extLst>
          </p:cNvPr>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
            <a:extLst>
              <a:ext uri="{FF2B5EF4-FFF2-40B4-BE49-F238E27FC236}">
                <a16:creationId xmlns:a16="http://schemas.microsoft.com/office/drawing/2014/main" id="{8EB44E03-664A-B30F-F870-61B9083E91F4}"/>
              </a:ext>
            </a:extLst>
          </p:cNvPr>
          <p:cNvSpPr/>
          <p:nvPr/>
        </p:nvSpPr>
        <p:spPr>
          <a:xfrm>
            <a:off x="786966" y="1468424"/>
            <a:ext cx="9568683" cy="51059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id="{7D8D4444-D187-67C7-0285-919B5D73395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22800F27-7C6D-EA06-BAEA-0AB53E0393F7}"/>
              </a:ext>
            </a:extLst>
          </p:cNvPr>
          <p:cNvSpPr txBox="1"/>
          <p:nvPr/>
        </p:nvSpPr>
        <p:spPr>
          <a:xfrm>
            <a:off x="1333001" y="1761287"/>
            <a:ext cx="8466655" cy="523220"/>
          </a:xfrm>
          <a:prstGeom prst="rect">
            <a:avLst/>
          </a:prstGeom>
          <a:noFill/>
        </p:spPr>
        <p:txBody>
          <a:bodyPr wrap="square" rtlCol="0">
            <a:spAutoFit/>
          </a:bodyPr>
          <a:lstStyle/>
          <a:p>
            <a:pPr algn="just" rtl="1"/>
            <a:r>
              <a:rPr lang="ar-JO" sz="2800" b="1" dirty="0"/>
              <a:t>1</a:t>
            </a:r>
            <a:r>
              <a:rPr lang="ar-EG" sz="2800" b="1" dirty="0"/>
              <a:t>.</a:t>
            </a:r>
            <a:r>
              <a:rPr lang="ar-JO" sz="2800" b="1" dirty="0"/>
              <a:t>1</a:t>
            </a:r>
            <a:r>
              <a:rPr lang="ar-EG" sz="2800" b="1" dirty="0"/>
              <a:t>1. ابعاد التسويق السياسي</a:t>
            </a:r>
          </a:p>
        </p:txBody>
      </p:sp>
      <p:sp>
        <p:nvSpPr>
          <p:cNvPr id="13" name="Rectangle 12">
            <a:extLst>
              <a:ext uri="{FF2B5EF4-FFF2-40B4-BE49-F238E27FC236}">
                <a16:creationId xmlns:a16="http://schemas.microsoft.com/office/drawing/2014/main" id="{C874FCF0-55EB-7D9E-7F47-F6D3513AF205}"/>
              </a:ext>
            </a:extLst>
          </p:cNvPr>
          <p:cNvSpPr>
            <a:spLocks noChangeArrowheads="1"/>
          </p:cNvSpPr>
          <p:nvPr/>
        </p:nvSpPr>
        <p:spPr bwMode="auto">
          <a:xfrm>
            <a:off x="4444453" y="2428916"/>
            <a:ext cx="4509514" cy="40010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285750" marR="0" lvl="0" indent="-285750" algn="r" defTabSz="914400" rtl="1" eaLnBrk="0" fontAlgn="base" latinLnBrk="0" hangingPunct="0">
              <a:lnSpc>
                <a:spcPct val="100000"/>
              </a:lnSpc>
              <a:spcBef>
                <a:spcPct val="0"/>
              </a:spcBef>
              <a:spcAft>
                <a:spcPct val="0"/>
              </a:spcAft>
              <a:buClrTx/>
              <a:buSzTx/>
              <a:buFont typeface="Arial" panose="020B0604020202020204" pitchFamily="34" charset="0"/>
              <a:buChar char="•"/>
              <a:tabLst/>
            </a:pPr>
            <a:r>
              <a:rPr kumimoji="0" lang="ar-SA" b="1" i="0" u="none" strike="noStrike" cap="none" normalizeH="0" baseline="0" dirty="0">
                <a:ln>
                  <a:noFill/>
                </a:ln>
                <a:solidFill>
                  <a:srgbClr val="C00000"/>
                </a:solidFill>
                <a:effectLst/>
                <a:latin typeface="Arial" panose="020B0604020202020204" pitchFamily="34" charset="0"/>
                <a:cs typeface="Arial" panose="020B0604020202020204" pitchFamily="34" charset="0"/>
              </a:rPr>
              <a:t>منصات التواصل الاجتماعي</a:t>
            </a:r>
            <a:endParaRPr kumimoji="0" lang="en-US" b="0" i="0" u="none" strike="noStrike" cap="none" normalizeH="0" baseline="0" dirty="0">
              <a:ln>
                <a:noFill/>
              </a:ln>
              <a:solidFill>
                <a:srgbClr val="C00000"/>
              </a:solidFill>
              <a:effectLst/>
              <a:latin typeface="Arial" panose="020B0604020202020204" pitchFamily="34" charset="0"/>
            </a:endParaRPr>
          </a:p>
          <a:p>
            <a:pPr marL="742950" lvl="1" indent="-285750" algn="r" rtl="1" eaLnBrk="0" fontAlgn="base" hangingPunct="0">
              <a:spcBef>
                <a:spcPct val="0"/>
              </a:spcBef>
              <a:spcAft>
                <a:spcPct val="0"/>
              </a:spcAft>
              <a:buFont typeface="Arial" panose="020B0604020202020204" pitchFamily="34" charset="0"/>
              <a:buChar char="•"/>
            </a:pPr>
            <a:r>
              <a:rPr kumimoji="0" lang="ar-SA" sz="16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مثل: فيسبوك، يوتيوب، تويتر، إنستغرام</a:t>
            </a:r>
            <a:r>
              <a:rPr kumimoji="0" lang="en-US" sz="16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a:t>
            </a:r>
            <a:endParaRPr kumimoji="0" lang="en-US" sz="1600" b="0" i="0" u="none" strike="noStrike" cap="none" normalizeH="0" baseline="0" dirty="0">
              <a:ln>
                <a:noFill/>
              </a:ln>
              <a:solidFill>
                <a:schemeClr val="tx1"/>
              </a:solidFill>
              <a:effectLst/>
              <a:latin typeface="Arial" panose="020B0604020202020204" pitchFamily="34" charset="0"/>
            </a:endParaRPr>
          </a:p>
          <a:p>
            <a:pPr marL="742950" lvl="1" indent="-285750" algn="r" rtl="1" eaLnBrk="0" fontAlgn="base" hangingPunct="0">
              <a:spcBef>
                <a:spcPct val="0"/>
              </a:spcBef>
              <a:spcAft>
                <a:spcPct val="0"/>
              </a:spcAft>
              <a:buFont typeface="Arial" panose="020B0604020202020204" pitchFamily="34" charset="0"/>
              <a:buChar char="•"/>
            </a:pPr>
            <a:r>
              <a:rPr kumimoji="0" lang="ar-SA" sz="16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تُمكّن السياسي من التواصل المباشر مع الجمهور وقياس تفاعلهم</a:t>
            </a:r>
            <a:r>
              <a:rPr kumimoji="0" lang="en-US" sz="16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a:t>
            </a:r>
            <a:endParaRPr kumimoji="0" lang="ar-JO" sz="1600" b="0"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a:p>
            <a:pPr marL="285750" marR="0" lvl="0" indent="-285750" algn="r" defTabSz="914400" rtl="1" eaLnBrk="0" fontAlgn="base" latinLnBrk="0" hangingPunct="0">
              <a:lnSpc>
                <a:spcPct val="100000"/>
              </a:lnSpc>
              <a:spcBef>
                <a:spcPct val="0"/>
              </a:spcBef>
              <a:spcAft>
                <a:spcPct val="0"/>
              </a:spcAft>
              <a:buClrTx/>
              <a:buSzTx/>
              <a:buFont typeface="Arial" panose="020B0604020202020204" pitchFamily="34" charset="0"/>
              <a:buChar char="•"/>
              <a:tabLst/>
            </a:pPr>
            <a:endParaRPr kumimoji="0" lang="en-US" b="0" i="0" u="none" strike="noStrike" cap="none" normalizeH="0" baseline="0" dirty="0">
              <a:ln>
                <a:noFill/>
              </a:ln>
              <a:solidFill>
                <a:schemeClr val="tx1"/>
              </a:solidFill>
              <a:effectLst/>
              <a:latin typeface="Arial" panose="020B0604020202020204" pitchFamily="34" charset="0"/>
            </a:endParaRPr>
          </a:p>
          <a:p>
            <a:pPr marL="285750" marR="0" lvl="0" indent="-285750" algn="r" defTabSz="914400" rtl="1" eaLnBrk="0" fontAlgn="base" latinLnBrk="0" hangingPunct="0">
              <a:lnSpc>
                <a:spcPct val="100000"/>
              </a:lnSpc>
              <a:spcBef>
                <a:spcPct val="0"/>
              </a:spcBef>
              <a:spcAft>
                <a:spcPct val="0"/>
              </a:spcAft>
              <a:buClrTx/>
              <a:buSzTx/>
              <a:buFont typeface="Arial" panose="020B0604020202020204" pitchFamily="34" charset="0"/>
              <a:buChar char="•"/>
              <a:tabLst/>
            </a:pPr>
            <a:r>
              <a:rPr kumimoji="0" lang="ar-SA" b="1" i="0" u="none" strike="noStrike" cap="none" normalizeH="0" baseline="0" dirty="0">
                <a:ln>
                  <a:noFill/>
                </a:ln>
                <a:solidFill>
                  <a:srgbClr val="C00000"/>
                </a:solidFill>
                <a:effectLst/>
                <a:latin typeface="Arial" panose="020B0604020202020204" pitchFamily="34" charset="0"/>
                <a:cs typeface="Arial" panose="020B0604020202020204" pitchFamily="34" charset="0"/>
              </a:rPr>
              <a:t>البريد الإلكتروني والرسائل النصية</a:t>
            </a:r>
            <a:endParaRPr kumimoji="0" lang="en-US" b="0" i="0" u="none" strike="noStrike" cap="none" normalizeH="0" baseline="0" dirty="0">
              <a:ln>
                <a:noFill/>
              </a:ln>
              <a:solidFill>
                <a:srgbClr val="C00000"/>
              </a:solidFill>
              <a:effectLst/>
              <a:latin typeface="Arial" panose="020B0604020202020204" pitchFamily="34" charset="0"/>
            </a:endParaRPr>
          </a:p>
          <a:p>
            <a:pPr marL="742950" lvl="1" indent="-285750" algn="r" rtl="1" eaLnBrk="0" fontAlgn="base" hangingPunct="0">
              <a:spcBef>
                <a:spcPct val="0"/>
              </a:spcBef>
              <a:spcAft>
                <a:spcPct val="0"/>
              </a:spcAft>
              <a:buFont typeface="Arial" panose="020B0604020202020204" pitchFamily="34" charset="0"/>
              <a:buChar char="•"/>
            </a:pPr>
            <a:r>
              <a:rPr kumimoji="0" lang="ar-SA" sz="16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وسيلة منخفضة التكلفة</a:t>
            </a:r>
            <a:r>
              <a:rPr kumimoji="0" lang="en-US" sz="16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a:t>
            </a:r>
            <a:endParaRPr kumimoji="0" lang="en-US" sz="1600" b="0" i="0" u="none" strike="noStrike" cap="none" normalizeH="0" baseline="0" dirty="0">
              <a:ln>
                <a:noFill/>
              </a:ln>
              <a:solidFill>
                <a:schemeClr val="tx1"/>
              </a:solidFill>
              <a:effectLst/>
              <a:latin typeface="Arial" panose="020B0604020202020204" pitchFamily="34" charset="0"/>
            </a:endParaRPr>
          </a:p>
          <a:p>
            <a:pPr marL="742950" lvl="1" indent="-285750" algn="r" rtl="1" eaLnBrk="0" fontAlgn="base" hangingPunct="0">
              <a:spcBef>
                <a:spcPct val="0"/>
              </a:spcBef>
              <a:spcAft>
                <a:spcPct val="0"/>
              </a:spcAft>
              <a:buFont typeface="Arial" panose="020B0604020202020204" pitchFamily="34" charset="0"/>
              <a:buChar char="•"/>
            </a:pPr>
            <a:r>
              <a:rPr kumimoji="0" lang="ar-SA" sz="16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فعالة للوصول إلى كبار السن أو من لا يستخدمون السوشيال ميديا بكثرة</a:t>
            </a:r>
            <a:r>
              <a:rPr kumimoji="0" lang="en-US" b="0" i="0" u="none" strike="noStrike" cap="none" normalizeH="0" baseline="0" dirty="0">
                <a:ln>
                  <a:noFill/>
                </a:ln>
                <a:solidFill>
                  <a:schemeClr val="tx1"/>
                </a:solidFill>
                <a:effectLst/>
                <a:latin typeface="Arial" panose="020B0604020202020204" pitchFamily="34" charset="0"/>
                <a:cs typeface="Arial" panose="020B0604020202020204" pitchFamily="34" charset="0"/>
              </a:rPr>
              <a:t>.</a:t>
            </a:r>
            <a:endParaRPr kumimoji="0" lang="ar-JO" b="0"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a:p>
            <a:pPr marL="285750" marR="0" lvl="0" indent="-285750" algn="r" defTabSz="914400" rtl="1" eaLnBrk="0" fontAlgn="base" latinLnBrk="0" hangingPunct="0">
              <a:lnSpc>
                <a:spcPct val="100000"/>
              </a:lnSpc>
              <a:spcBef>
                <a:spcPct val="0"/>
              </a:spcBef>
              <a:spcAft>
                <a:spcPct val="0"/>
              </a:spcAft>
              <a:buClrTx/>
              <a:buSzTx/>
              <a:buFont typeface="Arial" panose="020B0604020202020204" pitchFamily="34" charset="0"/>
              <a:buChar char="•"/>
              <a:tabLst/>
            </a:pPr>
            <a:endParaRPr kumimoji="0" lang="en-US" b="0" i="0" u="none" strike="noStrike" cap="none" normalizeH="0" baseline="0" dirty="0">
              <a:ln>
                <a:noFill/>
              </a:ln>
              <a:solidFill>
                <a:schemeClr val="tx1"/>
              </a:solidFill>
              <a:effectLst/>
              <a:latin typeface="Arial" panose="020B0604020202020204" pitchFamily="34" charset="0"/>
            </a:endParaRPr>
          </a:p>
          <a:p>
            <a:pPr marL="285750" marR="0" lvl="0" indent="-285750" algn="r" defTabSz="914400" rtl="1" eaLnBrk="0" fontAlgn="base" latinLnBrk="0" hangingPunct="0">
              <a:lnSpc>
                <a:spcPct val="100000"/>
              </a:lnSpc>
              <a:spcBef>
                <a:spcPct val="0"/>
              </a:spcBef>
              <a:spcAft>
                <a:spcPct val="0"/>
              </a:spcAft>
              <a:buClrTx/>
              <a:buSzTx/>
              <a:buFont typeface="Arial" panose="020B0604020202020204" pitchFamily="34" charset="0"/>
              <a:buChar char="•"/>
              <a:tabLst/>
            </a:pPr>
            <a:r>
              <a:rPr kumimoji="0" lang="ar-SA" b="1" i="0" u="none" strike="noStrike" cap="none" normalizeH="0" baseline="0" dirty="0">
                <a:ln>
                  <a:noFill/>
                </a:ln>
                <a:solidFill>
                  <a:srgbClr val="C00000"/>
                </a:solidFill>
                <a:effectLst/>
                <a:latin typeface="Arial" panose="020B0604020202020204" pitchFamily="34" charset="0"/>
                <a:cs typeface="Arial" panose="020B0604020202020204" pitchFamily="34" charset="0"/>
              </a:rPr>
              <a:t>الإعلانات الممولة</a:t>
            </a:r>
            <a:endParaRPr kumimoji="0" lang="en-US" b="0" i="0" u="none" strike="noStrike" cap="none" normalizeH="0" baseline="0" dirty="0">
              <a:ln>
                <a:noFill/>
              </a:ln>
              <a:solidFill>
                <a:srgbClr val="C00000"/>
              </a:solidFill>
              <a:effectLst/>
              <a:latin typeface="Arial" panose="020B0604020202020204" pitchFamily="34" charset="0"/>
            </a:endParaRPr>
          </a:p>
          <a:p>
            <a:pPr marL="742950" lvl="1" indent="-285750" algn="r" rtl="1" eaLnBrk="0" fontAlgn="base" hangingPunct="0">
              <a:spcBef>
                <a:spcPct val="0"/>
              </a:spcBef>
              <a:spcAft>
                <a:spcPct val="0"/>
              </a:spcAft>
              <a:buFont typeface="Arial" panose="020B0604020202020204" pitchFamily="34" charset="0"/>
              <a:buChar char="•"/>
            </a:pPr>
            <a:r>
              <a:rPr kumimoji="0" lang="ar-SA" sz="16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تسمح بالوصول الدقيق للجمهور حسب الفئة العمرية، الجغرافيا، الاهتمامات</a:t>
            </a:r>
            <a:r>
              <a:rPr kumimoji="0" lang="en-US" sz="16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a:t>
            </a:r>
            <a:endParaRPr kumimoji="0" lang="en-US" sz="1600" b="0" i="0" u="none" strike="noStrike" cap="none" normalizeH="0" baseline="0" dirty="0">
              <a:ln>
                <a:noFill/>
              </a:ln>
              <a:solidFill>
                <a:schemeClr val="tx1"/>
              </a:solidFill>
              <a:effectLst/>
              <a:latin typeface="Arial" panose="020B0604020202020204" pitchFamily="34" charset="0"/>
            </a:endParaRPr>
          </a:p>
          <a:p>
            <a:pPr marL="742950" lvl="1" indent="-285750" algn="r" rtl="1" eaLnBrk="0" fontAlgn="base" hangingPunct="0">
              <a:spcBef>
                <a:spcPct val="0"/>
              </a:spcBef>
              <a:spcAft>
                <a:spcPct val="0"/>
              </a:spcAft>
              <a:buFont typeface="Arial" panose="020B0604020202020204" pitchFamily="34" charset="0"/>
              <a:buChar char="•"/>
            </a:pPr>
            <a:r>
              <a:rPr kumimoji="0" lang="ar-SA" sz="16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مفيدة في الحملات الدولية أو المحلية المدروسة</a:t>
            </a:r>
            <a:r>
              <a:rPr kumimoji="0" lang="en-US" sz="16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a:t>
            </a:r>
            <a:endParaRPr kumimoji="0" lang="ar-JO" sz="1600" b="0"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a:p>
            <a:pPr marL="285750" marR="0" lvl="0" indent="-285750" algn="r" defTabSz="914400" rtl="1" eaLnBrk="0" fontAlgn="base" latinLnBrk="0" hangingPunct="0">
              <a:lnSpc>
                <a:spcPct val="100000"/>
              </a:lnSpc>
              <a:spcBef>
                <a:spcPct val="0"/>
              </a:spcBef>
              <a:spcAft>
                <a:spcPct val="0"/>
              </a:spcAft>
              <a:buClrTx/>
              <a:buSzTx/>
              <a:buFont typeface="Arial" panose="020B0604020202020204" pitchFamily="34" charset="0"/>
              <a:buChar char="•"/>
              <a:tabLst/>
            </a:pPr>
            <a:endParaRPr kumimoji="0" lang="en-US" b="0" i="0" u="none" strike="noStrike" cap="none" normalizeH="0" baseline="0" dirty="0">
              <a:ln>
                <a:noFill/>
              </a:ln>
              <a:solidFill>
                <a:schemeClr val="tx1"/>
              </a:solidFill>
              <a:effectLst/>
              <a:latin typeface="Arial" panose="020B0604020202020204" pitchFamily="34" charset="0"/>
            </a:endParaRPr>
          </a:p>
        </p:txBody>
      </p:sp>
      <p:sp>
        <p:nvSpPr>
          <p:cNvPr id="16" name="TextBox 15">
            <a:extLst>
              <a:ext uri="{FF2B5EF4-FFF2-40B4-BE49-F238E27FC236}">
                <a16:creationId xmlns:a16="http://schemas.microsoft.com/office/drawing/2014/main" id="{A6D6E901-CF3B-5922-67DC-422DED50F059}"/>
              </a:ext>
            </a:extLst>
          </p:cNvPr>
          <p:cNvSpPr txBox="1"/>
          <p:nvPr/>
        </p:nvSpPr>
        <p:spPr>
          <a:xfrm>
            <a:off x="1020660" y="2428916"/>
            <a:ext cx="3397213" cy="2616101"/>
          </a:xfrm>
          <a:prstGeom prst="rect">
            <a:avLst/>
          </a:prstGeom>
          <a:noFill/>
        </p:spPr>
        <p:txBody>
          <a:bodyPr wrap="square">
            <a:spAutoFit/>
          </a:bodyPr>
          <a:lstStyle/>
          <a:p>
            <a:pPr marL="285750" marR="0" lvl="0" indent="-285750" algn="r" defTabSz="914400" rtl="1" eaLnBrk="0" fontAlgn="base" latinLnBrk="0" hangingPunct="0">
              <a:lnSpc>
                <a:spcPct val="100000"/>
              </a:lnSpc>
              <a:spcBef>
                <a:spcPct val="0"/>
              </a:spcBef>
              <a:spcAft>
                <a:spcPct val="0"/>
              </a:spcAft>
              <a:buClrTx/>
              <a:buSzTx/>
              <a:buFont typeface="Arial" panose="020B0604020202020204" pitchFamily="34" charset="0"/>
              <a:buChar char="•"/>
              <a:tabLst/>
            </a:pPr>
            <a:r>
              <a:rPr kumimoji="0" lang="ar-SA" sz="1800" b="1" i="0" u="none" strike="noStrike" cap="none" normalizeH="0" baseline="0" dirty="0">
                <a:ln>
                  <a:noFill/>
                </a:ln>
                <a:solidFill>
                  <a:srgbClr val="C00000"/>
                </a:solidFill>
                <a:effectLst/>
                <a:latin typeface="Arial" panose="020B0604020202020204" pitchFamily="34" charset="0"/>
                <a:cs typeface="Arial" panose="020B0604020202020204" pitchFamily="34" charset="0"/>
              </a:rPr>
              <a:t>التسويق بالمحتوى</a:t>
            </a:r>
            <a:endParaRPr kumimoji="0" lang="en-US" sz="1800" b="0" i="0" u="none" strike="noStrike" cap="none" normalizeH="0" baseline="0" dirty="0">
              <a:ln>
                <a:noFill/>
              </a:ln>
              <a:solidFill>
                <a:srgbClr val="C00000"/>
              </a:solidFill>
              <a:effectLst/>
              <a:latin typeface="Arial" panose="020B0604020202020204" pitchFamily="34" charset="0"/>
            </a:endParaRPr>
          </a:p>
          <a:p>
            <a:pPr marL="742950" lvl="1" indent="-285750" algn="r" rtl="1" eaLnBrk="0" fontAlgn="base" hangingPunct="0">
              <a:spcBef>
                <a:spcPct val="0"/>
              </a:spcBef>
              <a:spcAft>
                <a:spcPct val="0"/>
              </a:spcAft>
              <a:buFont typeface="Arial" panose="020B0604020202020204" pitchFamily="34" charset="0"/>
              <a:buChar char="•"/>
            </a:pPr>
            <a:r>
              <a:rPr kumimoji="0" lang="ar-SA" sz="16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كتابة مقالات، منشورات، فيديوهات، لتعزيز الفكرة السياسية</a:t>
            </a:r>
            <a:r>
              <a:rPr kumimoji="0" lang="en-US" sz="16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a:t>
            </a:r>
            <a:endParaRPr kumimoji="0" lang="en-US" sz="1600" b="0" i="0" u="none" strike="noStrike" cap="none" normalizeH="0" baseline="0" dirty="0">
              <a:ln>
                <a:noFill/>
              </a:ln>
              <a:solidFill>
                <a:schemeClr val="tx1"/>
              </a:solidFill>
              <a:effectLst/>
              <a:latin typeface="Arial" panose="020B0604020202020204" pitchFamily="34" charset="0"/>
            </a:endParaRPr>
          </a:p>
          <a:p>
            <a:pPr marL="742950" lvl="1" indent="-285750" algn="r" rtl="1" eaLnBrk="0" fontAlgn="base" hangingPunct="0">
              <a:spcBef>
                <a:spcPct val="0"/>
              </a:spcBef>
              <a:spcAft>
                <a:spcPct val="0"/>
              </a:spcAft>
              <a:buFont typeface="Arial" panose="020B0604020202020204" pitchFamily="34" charset="0"/>
              <a:buChar char="•"/>
            </a:pPr>
            <a:r>
              <a:rPr kumimoji="0" lang="ar-SA" sz="16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يساعد على بناء ثقة طويلة المدى مع الجمهور</a:t>
            </a:r>
            <a:r>
              <a:rPr kumimoji="0" lang="en-US" sz="16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a:t>
            </a:r>
            <a:endParaRPr kumimoji="0" lang="ar-JO" sz="1600" b="0"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a:p>
            <a:pPr lvl="1" algn="r" rtl="1" eaLnBrk="0" fontAlgn="base" hangingPunct="0">
              <a:spcBef>
                <a:spcPct val="0"/>
              </a:spcBef>
              <a:spcAft>
                <a:spcPct val="0"/>
              </a:spcAft>
            </a:pPr>
            <a:endParaRPr kumimoji="0" lang="en-US" sz="1600" b="0" i="0" u="none" strike="noStrike" cap="none" normalizeH="0" baseline="0" dirty="0">
              <a:ln>
                <a:noFill/>
              </a:ln>
              <a:solidFill>
                <a:schemeClr val="tx1"/>
              </a:solidFill>
              <a:effectLst/>
              <a:latin typeface="Arial" panose="020B0604020202020204" pitchFamily="34" charset="0"/>
            </a:endParaRPr>
          </a:p>
          <a:p>
            <a:pPr marL="285750" marR="0" lvl="0" indent="-285750" algn="r" defTabSz="914400" rtl="1" eaLnBrk="0" fontAlgn="base" latinLnBrk="0" hangingPunct="0">
              <a:lnSpc>
                <a:spcPct val="100000"/>
              </a:lnSpc>
              <a:spcBef>
                <a:spcPct val="0"/>
              </a:spcBef>
              <a:spcAft>
                <a:spcPct val="0"/>
              </a:spcAft>
              <a:buClrTx/>
              <a:buSzTx/>
              <a:buFont typeface="Arial" panose="020B0604020202020204" pitchFamily="34" charset="0"/>
              <a:buChar char="•"/>
              <a:tabLst/>
            </a:pPr>
            <a:r>
              <a:rPr kumimoji="0" lang="ar-SA" sz="1800" b="1" i="0" u="none" strike="noStrike" cap="none" normalizeH="0" baseline="0" dirty="0">
                <a:ln>
                  <a:noFill/>
                </a:ln>
                <a:solidFill>
                  <a:srgbClr val="C00000"/>
                </a:solidFill>
                <a:effectLst/>
                <a:latin typeface="Arial" panose="020B0604020202020204" pitchFamily="34" charset="0"/>
                <a:cs typeface="Arial" panose="020B0604020202020204" pitchFamily="34" charset="0"/>
              </a:rPr>
              <a:t>التدوين الصوتي (البودكاست)</a:t>
            </a:r>
            <a:endParaRPr kumimoji="0" lang="en-US" sz="1800" b="0" i="0" u="none" strike="noStrike" cap="none" normalizeH="0" baseline="0" dirty="0">
              <a:ln>
                <a:noFill/>
              </a:ln>
              <a:solidFill>
                <a:srgbClr val="C00000"/>
              </a:solidFill>
              <a:effectLst/>
              <a:latin typeface="Arial" panose="020B0604020202020204" pitchFamily="34" charset="0"/>
            </a:endParaRPr>
          </a:p>
          <a:p>
            <a:pPr marL="742950" lvl="1" indent="-285750" algn="r" rtl="1" eaLnBrk="0" fontAlgn="base" hangingPunct="0">
              <a:spcBef>
                <a:spcPct val="0"/>
              </a:spcBef>
              <a:spcAft>
                <a:spcPct val="0"/>
              </a:spcAft>
              <a:buFont typeface="Arial" panose="020B0604020202020204" pitchFamily="34" charset="0"/>
              <a:buChar char="•"/>
            </a:pPr>
            <a:r>
              <a:rPr kumimoji="0" lang="ar-SA" sz="16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وسيلة حديثة بديلة للراديو</a:t>
            </a:r>
            <a:r>
              <a:rPr kumimoji="0" lang="en-US" sz="16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a:t>
            </a:r>
          </a:p>
          <a:p>
            <a:pPr marL="742950" lvl="1" indent="-285750" algn="r" rtl="1" eaLnBrk="0" fontAlgn="base" hangingPunct="0">
              <a:spcBef>
                <a:spcPct val="0"/>
              </a:spcBef>
              <a:spcAft>
                <a:spcPct val="0"/>
              </a:spcAft>
              <a:buFont typeface="Arial" panose="020B0604020202020204" pitchFamily="34" charset="0"/>
              <a:buChar char="•"/>
            </a:pPr>
            <a:r>
              <a:rPr lang="ar-SA" sz="1600" dirty="0">
                <a:latin typeface="Arial" panose="020B0604020202020204" pitchFamily="34" charset="0"/>
                <a:cs typeface="Arial" panose="020B0604020202020204" pitchFamily="34" charset="0"/>
              </a:rPr>
              <a:t>تُستخدم لاستهداف جمهور مهتم وواعي سياسيًا</a:t>
            </a:r>
            <a:r>
              <a:rPr lang="en-US" sz="1600" dirty="0">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404508059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2" name="TextBox 41"/>
          <p:cNvSpPr txBox="1"/>
          <p:nvPr/>
        </p:nvSpPr>
        <p:spPr>
          <a:xfrm>
            <a:off x="5050917" y="1255061"/>
            <a:ext cx="917148" cy="646331"/>
          </a:xfrm>
          <a:prstGeom prst="rect">
            <a:avLst/>
          </a:prstGeom>
          <a:noFill/>
        </p:spPr>
        <p:txBody>
          <a:bodyPr wrap="square" rtlCol="0">
            <a:spAutoFit/>
          </a:bodyPr>
          <a:lstStyle/>
          <a:p>
            <a:pPr algn="ctr"/>
            <a:r>
              <a:rPr lang="ar-SA" dirty="0">
                <a:solidFill>
                  <a:schemeClr val="bg1"/>
                </a:solidFill>
                <a:latin typeface="Alexandria" charset="0"/>
                <a:cs typeface="Alexandria" charset="0"/>
              </a:rPr>
              <a:t>المحاضرة </a:t>
            </a:r>
            <a:r>
              <a:rPr lang="ar-EG" dirty="0">
                <a:solidFill>
                  <a:schemeClr val="bg1"/>
                </a:solidFill>
                <a:latin typeface="Alexandria" charset="0"/>
                <a:cs typeface="Alexandria" charset="0"/>
              </a:rPr>
              <a:t>السادسة</a:t>
            </a:r>
            <a:endParaRPr lang="ar-SA"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a16="http://schemas.microsoft.com/office/drawing/2014/main" id="{FF0FD337-6BE3-014B-6916-AFAF1FABB81E}"/>
              </a:ext>
            </a:extLst>
          </p:cNvPr>
          <p:cNvSpPr/>
          <p:nvPr/>
        </p:nvSpPr>
        <p:spPr>
          <a:xfrm>
            <a:off x="476763" y="5027146"/>
            <a:ext cx="5091312" cy="954107"/>
          </a:xfrm>
          <a:prstGeom prst="rect">
            <a:avLst/>
          </a:prstGeom>
          <a:noFill/>
        </p:spPr>
        <p:txBody>
          <a:bodyPr wrap="square">
            <a:spAutoFit/>
          </a:bodyPr>
          <a:lstStyle/>
          <a:p>
            <a:pPr algn="r" rtl="1"/>
            <a:r>
              <a:rPr lang="ar-EG" sz="2800" b="1" dirty="0"/>
              <a:t>2. </a:t>
            </a:r>
            <a:r>
              <a:rPr lang="ar-EG" sz="2800" b="1" dirty="0">
                <a:latin typeface="Alexandria" charset="0"/>
              </a:rPr>
              <a:t>الفرق بين التسويق السياسي والدعاية</a:t>
            </a:r>
          </a:p>
          <a:p>
            <a:pPr algn="r" rtl="1"/>
            <a:endParaRPr lang="ar-EG" sz="2800" b="1" dirty="0"/>
          </a:p>
        </p:txBody>
      </p:sp>
    </p:spTree>
    <p:extLst>
      <p:ext uri="{BB962C8B-B14F-4D97-AF65-F5344CB8AC3E}">
        <p14:creationId xmlns:p14="http://schemas.microsoft.com/office/powerpoint/2010/main" val="37017716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7C46AD-04CE-1DE7-5540-8EAC33BA32E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A4DA203-B229-0235-0C51-7D1E498622EA}"/>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7ABD802A-AAB1-14A5-6DED-C315FE43858A}"/>
              </a:ext>
            </a:extLst>
          </p:cNvPr>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Rounded Corners 7">
            <a:extLst>
              <a:ext uri="{FF2B5EF4-FFF2-40B4-BE49-F238E27FC236}">
                <a16:creationId xmlns:a16="http://schemas.microsoft.com/office/drawing/2014/main" id="{B3D4FC46-0085-3F08-920B-EF34D65CCF91}"/>
              </a:ext>
            </a:extLst>
          </p:cNvPr>
          <p:cNvSpPr/>
          <p:nvPr/>
        </p:nvSpPr>
        <p:spPr>
          <a:xfrm>
            <a:off x="786966" y="1468424"/>
            <a:ext cx="9568683" cy="51059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id="{C2DAB80C-02F3-647F-C096-1B07165D192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184354CA-D75E-95FD-625F-F6BE255C0308}"/>
              </a:ext>
            </a:extLst>
          </p:cNvPr>
          <p:cNvSpPr txBox="1"/>
          <p:nvPr/>
        </p:nvSpPr>
        <p:spPr>
          <a:xfrm>
            <a:off x="1337979" y="1872378"/>
            <a:ext cx="8466655" cy="523220"/>
          </a:xfrm>
          <a:prstGeom prst="rect">
            <a:avLst/>
          </a:prstGeom>
          <a:noFill/>
        </p:spPr>
        <p:txBody>
          <a:bodyPr wrap="square" rtlCol="0">
            <a:spAutoFit/>
          </a:bodyPr>
          <a:lstStyle/>
          <a:p>
            <a:pPr algn="just" rtl="1"/>
            <a:r>
              <a:rPr lang="ar-EG" sz="2800" b="1" dirty="0"/>
              <a:t>2.1. التعريف والهدف التسويق السياسي والدعاية</a:t>
            </a:r>
          </a:p>
        </p:txBody>
      </p:sp>
      <p:sp>
        <p:nvSpPr>
          <p:cNvPr id="2" name="Rectangle 1"/>
          <p:cNvSpPr/>
          <p:nvPr/>
        </p:nvSpPr>
        <p:spPr>
          <a:xfrm>
            <a:off x="2816567" y="2672159"/>
            <a:ext cx="6870358" cy="3139321"/>
          </a:xfrm>
          <a:prstGeom prst="rect">
            <a:avLst/>
          </a:prstGeom>
        </p:spPr>
        <p:txBody>
          <a:bodyPr wrap="square">
            <a:spAutoFit/>
          </a:bodyPr>
          <a:lstStyle/>
          <a:p>
            <a:pPr marL="285750" indent="-285750" algn="r" rtl="1">
              <a:buFont typeface="Arial" panose="020B0604020202020204" pitchFamily="34" charset="0"/>
              <a:buChar char="•"/>
            </a:pPr>
            <a:r>
              <a:rPr lang="ar-EG" b="1" dirty="0">
                <a:solidFill>
                  <a:srgbClr val="C00000"/>
                </a:solidFill>
              </a:rPr>
              <a:t>التسويق السياسي هو </a:t>
            </a:r>
            <a:r>
              <a:rPr lang="ar-EG" dirty="0"/>
              <a:t> استخدام أدوات السوق والإعلام للترويج لمرشح أو حزب سياسي بناءً على رغبات الجمهور. </a:t>
            </a:r>
          </a:p>
          <a:p>
            <a:pPr marL="285750" indent="-285750" algn="r" rtl="1">
              <a:buFont typeface="Arial" panose="020B0604020202020204" pitchFamily="34" charset="0"/>
              <a:buChar char="•"/>
            </a:pPr>
            <a:r>
              <a:rPr lang="ar-EG" b="1" dirty="0">
                <a:solidFill>
                  <a:srgbClr val="C00000"/>
                </a:solidFill>
              </a:rPr>
              <a:t>الدعاية</a:t>
            </a:r>
            <a:r>
              <a:rPr lang="ar-EG" dirty="0"/>
              <a:t> هي نشر معلومات موجّهة (غالبًا مضلّلة) للتأثير على العقول والمواقف لصالح جهة أو ضد أخرى.</a:t>
            </a:r>
            <a:endParaRPr lang="ar-JO" dirty="0"/>
          </a:p>
          <a:p>
            <a:pPr marL="285750" indent="-285750" algn="r" rtl="1">
              <a:buFont typeface="Arial" panose="020B0604020202020204" pitchFamily="34" charset="0"/>
              <a:buChar char="•"/>
            </a:pPr>
            <a:endParaRPr lang="ar-EG" dirty="0"/>
          </a:p>
          <a:p>
            <a:pPr marL="285750" indent="-285750" algn="r" rtl="1">
              <a:buFont typeface="Arial" panose="020B0604020202020204" pitchFamily="34" charset="0"/>
              <a:buChar char="•"/>
            </a:pPr>
            <a:r>
              <a:rPr lang="en-MY" dirty="0"/>
              <a:t>🎯 </a:t>
            </a:r>
            <a:r>
              <a:rPr lang="ar-EG" b="1" dirty="0">
                <a:solidFill>
                  <a:srgbClr val="C00000"/>
                </a:solidFill>
              </a:rPr>
              <a:t>الفرق في الهدف:</a:t>
            </a:r>
            <a:r>
              <a:rPr lang="ar-EG" dirty="0">
                <a:solidFill>
                  <a:srgbClr val="C00000"/>
                </a:solidFill>
              </a:rPr>
              <a:t>  </a:t>
            </a:r>
          </a:p>
          <a:p>
            <a:pPr marL="285750" indent="-285750" algn="r" rtl="1">
              <a:buFont typeface="Arial" panose="020B0604020202020204" pitchFamily="34" charset="0"/>
              <a:buChar char="•"/>
            </a:pPr>
            <a:r>
              <a:rPr lang="ar-EG" b="1" dirty="0"/>
              <a:t>التسويق السياسي  </a:t>
            </a:r>
            <a:r>
              <a:rPr lang="ar-EG" dirty="0"/>
              <a:t>بناء علاقة ثقة مستمرة مع الجمهور وإقناعهم ببرنامج سياسي</a:t>
            </a:r>
            <a:endParaRPr lang="ar-JO" dirty="0"/>
          </a:p>
          <a:p>
            <a:pPr marL="285750" indent="-285750" algn="r" rtl="1">
              <a:buFont typeface="Arial" panose="020B0604020202020204" pitchFamily="34" charset="0"/>
              <a:buChar char="•"/>
            </a:pPr>
            <a:endParaRPr lang="ar-EG" dirty="0"/>
          </a:p>
          <a:p>
            <a:pPr marL="285750" indent="-285750" algn="r" rtl="1">
              <a:buFont typeface="Arial" panose="020B0604020202020204" pitchFamily="34" charset="0"/>
              <a:buChar char="•"/>
            </a:pPr>
            <a:r>
              <a:rPr lang="ar-EG" b="1" dirty="0"/>
              <a:t>الدعاية : </a:t>
            </a:r>
            <a:r>
              <a:rPr lang="ar-EG" dirty="0"/>
              <a:t>السيطرة على تفكير الجمهور وتوجيهه في اتجاه معين </a:t>
            </a:r>
            <a:endParaRPr lang="ar-JO" dirty="0"/>
          </a:p>
          <a:p>
            <a:pPr algn="r" rtl="1"/>
            <a:r>
              <a:rPr lang="ar-JO" b="1" dirty="0">
                <a:solidFill>
                  <a:srgbClr val="C00000"/>
                </a:solidFill>
              </a:rPr>
              <a:t>               </a:t>
            </a:r>
            <a:r>
              <a:rPr lang="ar-EG" b="1" dirty="0">
                <a:solidFill>
                  <a:srgbClr val="C00000"/>
                </a:solidFill>
                <a:highlight>
                  <a:srgbClr val="FFFF00"/>
                </a:highlight>
              </a:rPr>
              <a:t>(غالبًا عبر الخوف أو الكراهية).</a:t>
            </a:r>
          </a:p>
          <a:p>
            <a:pPr marL="285750" indent="-285750" algn="r" rtl="1">
              <a:buFont typeface="Arial" panose="020B0604020202020204" pitchFamily="34" charset="0"/>
              <a:buChar char="•"/>
            </a:pPr>
            <a:endParaRPr lang="en-MY" dirty="0"/>
          </a:p>
        </p:txBody>
      </p:sp>
      <p:pic>
        <p:nvPicPr>
          <p:cNvPr id="6" name="Picture 5">
            <a:extLst>
              <a:ext uri="{FF2B5EF4-FFF2-40B4-BE49-F238E27FC236}">
                <a16:creationId xmlns:a16="http://schemas.microsoft.com/office/drawing/2014/main" id="{713C0622-EB1B-D855-17C3-1B5C11CB513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35666" y="2956313"/>
            <a:ext cx="2968531" cy="2740182"/>
          </a:xfrm>
          <a:prstGeom prst="rect">
            <a:avLst/>
          </a:prstGeom>
        </p:spPr>
      </p:pic>
    </p:spTree>
    <p:extLst>
      <p:ext uri="{BB962C8B-B14F-4D97-AF65-F5344CB8AC3E}">
        <p14:creationId xmlns:p14="http://schemas.microsoft.com/office/powerpoint/2010/main" val="225239984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7C46AD-04CE-1DE7-5540-8EAC33BA32E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A4DA203-B229-0235-0C51-7D1E498622EA}"/>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7ABD802A-AAB1-14A5-6DED-C315FE43858A}"/>
              </a:ext>
            </a:extLst>
          </p:cNvPr>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
            <a:extLst>
              <a:ext uri="{FF2B5EF4-FFF2-40B4-BE49-F238E27FC236}">
                <a16:creationId xmlns:a16="http://schemas.microsoft.com/office/drawing/2014/main" id="{7F745CE1-AB8D-23A2-70C5-D79401B79B11}"/>
              </a:ext>
            </a:extLst>
          </p:cNvPr>
          <p:cNvSpPr/>
          <p:nvPr/>
        </p:nvSpPr>
        <p:spPr>
          <a:xfrm>
            <a:off x="786966" y="1468424"/>
            <a:ext cx="9568683" cy="51059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id="{C2DAB80C-02F3-647F-C096-1B07165D192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184354CA-D75E-95FD-625F-F6BE255C0308}"/>
              </a:ext>
            </a:extLst>
          </p:cNvPr>
          <p:cNvSpPr txBox="1"/>
          <p:nvPr/>
        </p:nvSpPr>
        <p:spPr>
          <a:xfrm>
            <a:off x="1631240" y="1622962"/>
            <a:ext cx="8466655" cy="523220"/>
          </a:xfrm>
          <a:prstGeom prst="rect">
            <a:avLst/>
          </a:prstGeom>
          <a:noFill/>
        </p:spPr>
        <p:txBody>
          <a:bodyPr wrap="square" rtlCol="0">
            <a:spAutoFit/>
          </a:bodyPr>
          <a:lstStyle/>
          <a:p>
            <a:pPr algn="just" rtl="1"/>
            <a:r>
              <a:rPr lang="ar-EG" sz="2800" b="1" dirty="0"/>
              <a:t>2.</a:t>
            </a:r>
            <a:r>
              <a:rPr lang="ar-JO" sz="2800" b="1" dirty="0"/>
              <a:t>2</a:t>
            </a:r>
            <a:r>
              <a:rPr lang="ar-EG" sz="2800" b="1" dirty="0"/>
              <a:t>. الوسائل والأساليب المستخدمة في التسويق السياسي والدعاية</a:t>
            </a:r>
          </a:p>
        </p:txBody>
      </p:sp>
      <p:sp>
        <p:nvSpPr>
          <p:cNvPr id="10" name="Rectangle 9">
            <a:extLst>
              <a:ext uri="{FF2B5EF4-FFF2-40B4-BE49-F238E27FC236}">
                <a16:creationId xmlns:a16="http://schemas.microsoft.com/office/drawing/2014/main" id="{37E171DF-12E4-82A4-754A-ABBE8A0DE7DB}"/>
              </a:ext>
            </a:extLst>
          </p:cNvPr>
          <p:cNvSpPr/>
          <p:nvPr/>
        </p:nvSpPr>
        <p:spPr>
          <a:xfrm>
            <a:off x="6109504" y="2558829"/>
            <a:ext cx="3361920" cy="665338"/>
          </a:xfrm>
          <a:prstGeom prst="rect">
            <a:avLst/>
          </a:prstGeom>
          <a:solidFill>
            <a:schemeClr val="bg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6C21F45D-248F-EE53-9E65-4B958A77D17F}"/>
              </a:ext>
            </a:extLst>
          </p:cNvPr>
          <p:cNvSpPr/>
          <p:nvPr/>
        </p:nvSpPr>
        <p:spPr>
          <a:xfrm>
            <a:off x="1542172" y="2517951"/>
            <a:ext cx="3361920" cy="668224"/>
          </a:xfrm>
          <a:prstGeom prst="rect">
            <a:avLst/>
          </a:prstGeom>
          <a:solidFill>
            <a:schemeClr val="bg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C48972EA-0A82-B34D-CB43-5C33E3D76F35}"/>
              </a:ext>
            </a:extLst>
          </p:cNvPr>
          <p:cNvSpPr txBox="1"/>
          <p:nvPr/>
        </p:nvSpPr>
        <p:spPr>
          <a:xfrm>
            <a:off x="6239634" y="2667397"/>
            <a:ext cx="3249436" cy="369332"/>
          </a:xfrm>
          <a:prstGeom prst="rect">
            <a:avLst/>
          </a:prstGeom>
          <a:noFill/>
        </p:spPr>
        <p:txBody>
          <a:bodyPr wrap="square">
            <a:spAutoFit/>
          </a:bodyPr>
          <a:lstStyle/>
          <a:p>
            <a:pPr marL="285750" marR="0" lvl="0" indent="-285750" algn="ctr" defTabSz="914400" rtl="1" eaLnBrk="0" fontAlgn="base" latinLnBrk="0" hangingPunct="0">
              <a:lnSpc>
                <a:spcPct val="100000"/>
              </a:lnSpc>
              <a:spcBef>
                <a:spcPct val="0"/>
              </a:spcBef>
              <a:spcAft>
                <a:spcPct val="0"/>
              </a:spcAft>
              <a:buClrTx/>
              <a:buSzTx/>
              <a:buFont typeface="Arial" panose="020B0604020202020204" pitchFamily="34" charset="0"/>
              <a:buChar char="•"/>
              <a:tabLst/>
            </a:pPr>
            <a:r>
              <a:rPr kumimoji="0" lang="ar-SA" sz="18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 وسائل التسويق السياسي</a:t>
            </a:r>
          </a:p>
        </p:txBody>
      </p:sp>
      <p:sp>
        <p:nvSpPr>
          <p:cNvPr id="13" name="TextBox 12">
            <a:extLst>
              <a:ext uri="{FF2B5EF4-FFF2-40B4-BE49-F238E27FC236}">
                <a16:creationId xmlns:a16="http://schemas.microsoft.com/office/drawing/2014/main" id="{C42520E7-A9F9-7B4B-7541-9C0C971FAF0D}"/>
              </a:ext>
            </a:extLst>
          </p:cNvPr>
          <p:cNvSpPr txBox="1"/>
          <p:nvPr/>
        </p:nvSpPr>
        <p:spPr>
          <a:xfrm>
            <a:off x="1631783" y="2643207"/>
            <a:ext cx="3249436" cy="369332"/>
          </a:xfrm>
          <a:prstGeom prst="rect">
            <a:avLst/>
          </a:prstGeom>
          <a:noFill/>
        </p:spPr>
        <p:txBody>
          <a:bodyPr wrap="square">
            <a:spAutoFit/>
          </a:bodyPr>
          <a:lstStyle/>
          <a:p>
            <a:pPr marL="285750" indent="-285750" algn="ctr" rtl="1">
              <a:buFont typeface="Arial" panose="020B0604020202020204" pitchFamily="34" charset="0"/>
              <a:buChar char="•"/>
            </a:pPr>
            <a:r>
              <a:rPr lang="ar-EG" b="1" dirty="0"/>
              <a:t>وسائل الدعاية</a:t>
            </a:r>
            <a:endParaRPr lang="ar-EG" dirty="0"/>
          </a:p>
        </p:txBody>
      </p:sp>
      <p:sp>
        <p:nvSpPr>
          <p:cNvPr id="15" name="TextBox 14">
            <a:extLst>
              <a:ext uri="{FF2B5EF4-FFF2-40B4-BE49-F238E27FC236}">
                <a16:creationId xmlns:a16="http://schemas.microsoft.com/office/drawing/2014/main" id="{414A6E53-1C61-D42B-8B69-220F63E5C71D}"/>
              </a:ext>
            </a:extLst>
          </p:cNvPr>
          <p:cNvSpPr txBox="1"/>
          <p:nvPr/>
        </p:nvSpPr>
        <p:spPr>
          <a:xfrm>
            <a:off x="5692218" y="3347781"/>
            <a:ext cx="3361921" cy="1200329"/>
          </a:xfrm>
          <a:prstGeom prst="rect">
            <a:avLst/>
          </a:prstGeom>
          <a:noFill/>
        </p:spPr>
        <p:txBody>
          <a:bodyPr wrap="square">
            <a:spAutoFit/>
          </a:bodyPr>
          <a:lstStyle/>
          <a:p>
            <a:pPr marL="285750" indent="-285750" algn="r" rtl="1">
              <a:buFont typeface="Arial" panose="020B0604020202020204" pitchFamily="34" charset="0"/>
              <a:buChar char="•"/>
            </a:pPr>
            <a:r>
              <a:rPr lang="ar-EG" dirty="0"/>
              <a:t>تحليل بيانات واستطلاعات</a:t>
            </a:r>
          </a:p>
          <a:p>
            <a:pPr marL="285750" indent="-285750" algn="r" rtl="1">
              <a:buFont typeface="Arial" panose="020B0604020202020204" pitchFamily="34" charset="0"/>
              <a:buChar char="•"/>
            </a:pPr>
            <a:r>
              <a:rPr lang="ar-EG" dirty="0"/>
              <a:t>رسائل مخصصة حسب الجمهور</a:t>
            </a:r>
          </a:p>
          <a:p>
            <a:pPr marL="285750" indent="-285750" algn="r" rtl="1">
              <a:buFont typeface="Arial" panose="020B0604020202020204" pitchFamily="34" charset="0"/>
              <a:buChar char="•"/>
            </a:pPr>
            <a:r>
              <a:rPr lang="ar-EG" dirty="0"/>
              <a:t>استخدام وسائل التواصل بطريقة تفاعلية</a:t>
            </a:r>
          </a:p>
          <a:p>
            <a:pPr marL="285750" indent="-285750" algn="r" rtl="1">
              <a:buFont typeface="Arial" panose="020B0604020202020204" pitchFamily="34" charset="0"/>
              <a:buChar char="•"/>
            </a:pPr>
            <a:r>
              <a:rPr lang="ar-EG" dirty="0"/>
              <a:t>برامج انتخابية واضحة</a:t>
            </a:r>
          </a:p>
        </p:txBody>
      </p:sp>
      <p:sp>
        <p:nvSpPr>
          <p:cNvPr id="16" name="TextBox 15">
            <a:extLst>
              <a:ext uri="{FF2B5EF4-FFF2-40B4-BE49-F238E27FC236}">
                <a16:creationId xmlns:a16="http://schemas.microsoft.com/office/drawing/2014/main" id="{AAAAAE20-A3B7-CC4B-9763-484CFD0F1BC5}"/>
              </a:ext>
            </a:extLst>
          </p:cNvPr>
          <p:cNvSpPr txBox="1"/>
          <p:nvPr/>
        </p:nvSpPr>
        <p:spPr>
          <a:xfrm>
            <a:off x="1248852" y="3311431"/>
            <a:ext cx="3361921" cy="1200329"/>
          </a:xfrm>
          <a:prstGeom prst="rect">
            <a:avLst/>
          </a:prstGeom>
          <a:noFill/>
        </p:spPr>
        <p:txBody>
          <a:bodyPr wrap="square">
            <a:spAutoFit/>
          </a:bodyPr>
          <a:lstStyle/>
          <a:p>
            <a:pPr marL="285750" indent="-285750" algn="r" rtl="1">
              <a:buFont typeface="Arial" panose="020B0604020202020204" pitchFamily="34" charset="0"/>
              <a:buChar char="•"/>
            </a:pPr>
            <a:r>
              <a:rPr lang="ar-EG" dirty="0"/>
              <a:t>تكرار الرسائل والشعارات</a:t>
            </a:r>
          </a:p>
          <a:p>
            <a:pPr marL="285750" indent="-285750" algn="r" rtl="1">
              <a:buFont typeface="Arial" panose="020B0604020202020204" pitchFamily="34" charset="0"/>
              <a:buChar char="•"/>
            </a:pPr>
            <a:r>
              <a:rPr lang="ar-EG" dirty="0"/>
              <a:t>بث الخوف أو الكراهية</a:t>
            </a:r>
          </a:p>
          <a:p>
            <a:pPr marL="285750" indent="-285750" algn="r" rtl="1">
              <a:buFont typeface="Arial" panose="020B0604020202020204" pitchFamily="34" charset="0"/>
              <a:buChar char="•"/>
            </a:pPr>
            <a:r>
              <a:rPr lang="ar-EG" dirty="0"/>
              <a:t>استخدام صور ورموز عاطفية</a:t>
            </a:r>
          </a:p>
          <a:p>
            <a:pPr marL="285750" indent="-285750" algn="r" rtl="1">
              <a:buFont typeface="Arial" panose="020B0604020202020204" pitchFamily="34" charset="0"/>
              <a:buChar char="•"/>
            </a:pPr>
            <a:r>
              <a:rPr lang="ar-EG" dirty="0"/>
              <a:t>تغييب أو تحريف المعلومات</a:t>
            </a:r>
          </a:p>
        </p:txBody>
      </p:sp>
      <p:pic>
        <p:nvPicPr>
          <p:cNvPr id="17" name="Picture 16">
            <a:extLst>
              <a:ext uri="{FF2B5EF4-FFF2-40B4-BE49-F238E27FC236}">
                <a16:creationId xmlns:a16="http://schemas.microsoft.com/office/drawing/2014/main" id="{C63F70F9-FB4F-142F-1B03-45D15A48E65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55132" y="4424680"/>
            <a:ext cx="2162391" cy="1996053"/>
          </a:xfrm>
          <a:prstGeom prst="rect">
            <a:avLst/>
          </a:prstGeom>
        </p:spPr>
      </p:pic>
      <p:pic>
        <p:nvPicPr>
          <p:cNvPr id="19" name="Picture 18">
            <a:extLst>
              <a:ext uri="{FF2B5EF4-FFF2-40B4-BE49-F238E27FC236}">
                <a16:creationId xmlns:a16="http://schemas.microsoft.com/office/drawing/2014/main" id="{95BB960E-FA7F-26E3-D6F6-169F490524F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552471" y="4511760"/>
            <a:ext cx="2501668" cy="1689806"/>
          </a:xfrm>
          <a:prstGeom prst="rect">
            <a:avLst/>
          </a:prstGeom>
        </p:spPr>
      </p:pic>
    </p:spTree>
    <p:extLst>
      <p:ext uri="{BB962C8B-B14F-4D97-AF65-F5344CB8AC3E}">
        <p14:creationId xmlns:p14="http://schemas.microsoft.com/office/powerpoint/2010/main" val="214797774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98A3D6-0E14-98F0-F6DA-59396C98C94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1E68A4F-F767-79E5-D243-7F71AC7BB4D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9E88D15F-EF1C-C936-983B-697C2A9F145F}"/>
              </a:ext>
            </a:extLst>
          </p:cNvPr>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
            <a:extLst>
              <a:ext uri="{FF2B5EF4-FFF2-40B4-BE49-F238E27FC236}">
                <a16:creationId xmlns:a16="http://schemas.microsoft.com/office/drawing/2014/main" id="{421AE57B-AD2B-21F7-B1E4-BF4022C442DB}"/>
              </a:ext>
            </a:extLst>
          </p:cNvPr>
          <p:cNvSpPr/>
          <p:nvPr/>
        </p:nvSpPr>
        <p:spPr>
          <a:xfrm>
            <a:off x="786966" y="1468424"/>
            <a:ext cx="9568683" cy="51059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id="{86BB77B6-9208-7A4E-4E40-12FC627BF5A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C01652A1-4F30-8DBC-78F0-8075AC99D343}"/>
              </a:ext>
            </a:extLst>
          </p:cNvPr>
          <p:cNvSpPr txBox="1"/>
          <p:nvPr/>
        </p:nvSpPr>
        <p:spPr>
          <a:xfrm>
            <a:off x="1631240" y="1622962"/>
            <a:ext cx="8466655" cy="523220"/>
          </a:xfrm>
          <a:prstGeom prst="rect">
            <a:avLst/>
          </a:prstGeom>
          <a:noFill/>
        </p:spPr>
        <p:txBody>
          <a:bodyPr wrap="square" rtlCol="0">
            <a:spAutoFit/>
          </a:bodyPr>
          <a:lstStyle/>
          <a:p>
            <a:pPr algn="just" rtl="1"/>
            <a:r>
              <a:rPr lang="ar-EG" sz="2800" b="1" dirty="0"/>
              <a:t>2.</a:t>
            </a:r>
            <a:r>
              <a:rPr lang="ar-JO" sz="2800" b="1" dirty="0"/>
              <a:t>3</a:t>
            </a:r>
            <a:r>
              <a:rPr lang="ar-EG" sz="2800" b="1" dirty="0"/>
              <a:t>. الأخلاق والشفافية والجمهور</a:t>
            </a:r>
          </a:p>
        </p:txBody>
      </p:sp>
      <p:sp>
        <p:nvSpPr>
          <p:cNvPr id="10" name="Rectangle 9">
            <a:extLst>
              <a:ext uri="{FF2B5EF4-FFF2-40B4-BE49-F238E27FC236}">
                <a16:creationId xmlns:a16="http://schemas.microsoft.com/office/drawing/2014/main" id="{AADFC8D3-FBDD-3CEE-691E-0BE76AE5A994}"/>
              </a:ext>
            </a:extLst>
          </p:cNvPr>
          <p:cNvSpPr/>
          <p:nvPr/>
        </p:nvSpPr>
        <p:spPr>
          <a:xfrm>
            <a:off x="6109504" y="2558829"/>
            <a:ext cx="3361920" cy="665338"/>
          </a:xfrm>
          <a:prstGeom prst="rect">
            <a:avLst/>
          </a:prstGeom>
          <a:solidFill>
            <a:schemeClr val="bg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E4CF04E0-FD99-92DE-6DCD-4E2EA678B830}"/>
              </a:ext>
            </a:extLst>
          </p:cNvPr>
          <p:cNvSpPr/>
          <p:nvPr/>
        </p:nvSpPr>
        <p:spPr>
          <a:xfrm>
            <a:off x="1542172" y="2517951"/>
            <a:ext cx="3361920" cy="668224"/>
          </a:xfrm>
          <a:prstGeom prst="rect">
            <a:avLst/>
          </a:prstGeom>
          <a:solidFill>
            <a:schemeClr val="bg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2D4F2483-389B-3FEE-2281-0BCCB2F3C4E8}"/>
              </a:ext>
            </a:extLst>
          </p:cNvPr>
          <p:cNvSpPr txBox="1"/>
          <p:nvPr/>
        </p:nvSpPr>
        <p:spPr>
          <a:xfrm>
            <a:off x="6239634" y="2667397"/>
            <a:ext cx="3249436" cy="369332"/>
          </a:xfrm>
          <a:prstGeom prst="rect">
            <a:avLst/>
          </a:prstGeom>
          <a:noFill/>
        </p:spPr>
        <p:txBody>
          <a:bodyPr wrap="square">
            <a:spAutoFit/>
          </a:bodyPr>
          <a:lstStyle/>
          <a:p>
            <a:pPr marL="285750" marR="0" lvl="0" indent="-285750" algn="ctr" defTabSz="914400" rtl="1" eaLnBrk="0" fontAlgn="base" latinLnBrk="0" hangingPunct="0">
              <a:lnSpc>
                <a:spcPct val="100000"/>
              </a:lnSpc>
              <a:spcBef>
                <a:spcPct val="0"/>
              </a:spcBef>
              <a:spcAft>
                <a:spcPct val="0"/>
              </a:spcAft>
              <a:buClrTx/>
              <a:buSzTx/>
              <a:buFont typeface="Arial" panose="020B0604020202020204" pitchFamily="34" charset="0"/>
              <a:buChar char="•"/>
              <a:tabLst/>
            </a:pPr>
            <a:r>
              <a:rPr kumimoji="0" lang="ar-SA" sz="18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 وسائل التسويق السياسي</a:t>
            </a:r>
          </a:p>
        </p:txBody>
      </p:sp>
      <p:sp>
        <p:nvSpPr>
          <p:cNvPr id="13" name="TextBox 12">
            <a:extLst>
              <a:ext uri="{FF2B5EF4-FFF2-40B4-BE49-F238E27FC236}">
                <a16:creationId xmlns:a16="http://schemas.microsoft.com/office/drawing/2014/main" id="{B1EEFBC9-BD57-E0BD-4139-D3ADC2B9D2E1}"/>
              </a:ext>
            </a:extLst>
          </p:cNvPr>
          <p:cNvSpPr txBox="1"/>
          <p:nvPr/>
        </p:nvSpPr>
        <p:spPr>
          <a:xfrm>
            <a:off x="1631783" y="2643207"/>
            <a:ext cx="3249436" cy="369332"/>
          </a:xfrm>
          <a:prstGeom prst="rect">
            <a:avLst/>
          </a:prstGeom>
          <a:noFill/>
        </p:spPr>
        <p:txBody>
          <a:bodyPr wrap="square">
            <a:spAutoFit/>
          </a:bodyPr>
          <a:lstStyle/>
          <a:p>
            <a:pPr marL="285750" indent="-285750" algn="ctr" rtl="1">
              <a:buFont typeface="Arial" panose="020B0604020202020204" pitchFamily="34" charset="0"/>
              <a:buChar char="•"/>
            </a:pPr>
            <a:r>
              <a:rPr lang="ar-EG" b="1" dirty="0"/>
              <a:t>وسائل الدعاية</a:t>
            </a:r>
            <a:endParaRPr lang="ar-EG" dirty="0"/>
          </a:p>
        </p:txBody>
      </p:sp>
      <p:sp>
        <p:nvSpPr>
          <p:cNvPr id="15" name="TextBox 14">
            <a:extLst>
              <a:ext uri="{FF2B5EF4-FFF2-40B4-BE49-F238E27FC236}">
                <a16:creationId xmlns:a16="http://schemas.microsoft.com/office/drawing/2014/main" id="{DE235D3E-B883-58DC-1518-EDB91997CCE7}"/>
              </a:ext>
            </a:extLst>
          </p:cNvPr>
          <p:cNvSpPr txBox="1"/>
          <p:nvPr/>
        </p:nvSpPr>
        <p:spPr>
          <a:xfrm>
            <a:off x="5692218" y="3347781"/>
            <a:ext cx="3361921" cy="923330"/>
          </a:xfrm>
          <a:prstGeom prst="rect">
            <a:avLst/>
          </a:prstGeom>
          <a:noFill/>
        </p:spPr>
        <p:txBody>
          <a:bodyPr wrap="square">
            <a:spAutoFit/>
          </a:bodyPr>
          <a:lstStyle/>
          <a:p>
            <a:pPr marL="285750" indent="-285750" algn="r" rtl="1">
              <a:buFont typeface="Arial" panose="020B0604020202020204" pitchFamily="34" charset="0"/>
              <a:buChar char="•"/>
            </a:pPr>
            <a:r>
              <a:rPr lang="ar-EG" dirty="0"/>
              <a:t>شفاف ويحترم عقل الناخب</a:t>
            </a:r>
          </a:p>
          <a:p>
            <a:pPr marL="285750" indent="-285750" algn="r" rtl="1">
              <a:buFont typeface="Arial" panose="020B0604020202020204" pitchFamily="34" charset="0"/>
              <a:buChar char="•"/>
            </a:pPr>
            <a:r>
              <a:rPr lang="ar-EG" dirty="0"/>
              <a:t>يتعامل مع الجمهور كـ شريك وفاعل سياسي</a:t>
            </a:r>
            <a:r>
              <a:rPr lang="en-US" dirty="0"/>
              <a:t>.</a:t>
            </a:r>
            <a:endParaRPr lang="ar-EG" dirty="0"/>
          </a:p>
        </p:txBody>
      </p:sp>
      <p:sp>
        <p:nvSpPr>
          <p:cNvPr id="16" name="TextBox 15">
            <a:extLst>
              <a:ext uri="{FF2B5EF4-FFF2-40B4-BE49-F238E27FC236}">
                <a16:creationId xmlns:a16="http://schemas.microsoft.com/office/drawing/2014/main" id="{D04D521F-70FE-EFAE-533A-7707BE7248D4}"/>
              </a:ext>
            </a:extLst>
          </p:cNvPr>
          <p:cNvSpPr txBox="1"/>
          <p:nvPr/>
        </p:nvSpPr>
        <p:spPr>
          <a:xfrm>
            <a:off x="1248852" y="3311431"/>
            <a:ext cx="3361921" cy="923330"/>
          </a:xfrm>
          <a:prstGeom prst="rect">
            <a:avLst/>
          </a:prstGeom>
          <a:noFill/>
        </p:spPr>
        <p:txBody>
          <a:bodyPr wrap="square">
            <a:spAutoFit/>
          </a:bodyPr>
          <a:lstStyle/>
          <a:p>
            <a:pPr algn="r" rtl="1"/>
            <a:r>
              <a:rPr lang="ar-EG" dirty="0"/>
              <a:t>تخفي الحقائق وتستخدم التضليل</a:t>
            </a:r>
          </a:p>
          <a:p>
            <a:pPr algn="r" rtl="1"/>
            <a:r>
              <a:rPr lang="ar-EG" dirty="0"/>
              <a:t>تتعامل مع الجمهور ككتلة عاطفية سهلة التوجيه</a:t>
            </a:r>
            <a:r>
              <a:rPr lang="ar-JO" dirty="0"/>
              <a:t>.</a:t>
            </a:r>
            <a:endParaRPr lang="ar-EG" dirty="0"/>
          </a:p>
        </p:txBody>
      </p:sp>
      <p:pic>
        <p:nvPicPr>
          <p:cNvPr id="6" name="Picture 5">
            <a:extLst>
              <a:ext uri="{FF2B5EF4-FFF2-40B4-BE49-F238E27FC236}">
                <a16:creationId xmlns:a16="http://schemas.microsoft.com/office/drawing/2014/main" id="{C239D04F-87B5-AEF9-DAB4-D9A8203DE9B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2070131">
            <a:off x="6112855" y="3807463"/>
            <a:ext cx="2893753" cy="2446101"/>
          </a:xfrm>
          <a:prstGeom prst="rect">
            <a:avLst/>
          </a:prstGeom>
        </p:spPr>
      </p:pic>
      <p:pic>
        <p:nvPicPr>
          <p:cNvPr id="9" name="Picture 8">
            <a:extLst>
              <a:ext uri="{FF2B5EF4-FFF2-40B4-BE49-F238E27FC236}">
                <a16:creationId xmlns:a16="http://schemas.microsoft.com/office/drawing/2014/main" id="{D84DCA43-622B-C1C9-5B86-E466FA6804D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103714" y="4294042"/>
            <a:ext cx="2238835" cy="1470279"/>
          </a:xfrm>
          <a:prstGeom prst="rect">
            <a:avLst/>
          </a:prstGeom>
        </p:spPr>
      </p:pic>
    </p:spTree>
    <p:extLst>
      <p:ext uri="{BB962C8B-B14F-4D97-AF65-F5344CB8AC3E}">
        <p14:creationId xmlns:p14="http://schemas.microsoft.com/office/powerpoint/2010/main" val="22550001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6AE433-9768-8BA2-B5A3-B36C25C1CE8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BA0B5F2-3347-2AD9-C70C-23090EE5162A}"/>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907F941B-0053-BCD3-2EC8-9627ED7413EA}"/>
              </a:ext>
            </a:extLst>
          </p:cNvPr>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3">
            <a:extLst>
              <a:ext uri="{FF2B5EF4-FFF2-40B4-BE49-F238E27FC236}">
                <a16:creationId xmlns:a16="http://schemas.microsoft.com/office/drawing/2014/main" id="{275DDED9-7FD1-0145-DE3F-CD9A957B48D0}"/>
              </a:ext>
            </a:extLst>
          </p:cNvPr>
          <p:cNvSpPr/>
          <p:nvPr/>
        </p:nvSpPr>
        <p:spPr>
          <a:xfrm>
            <a:off x="786966" y="1468424"/>
            <a:ext cx="9568683" cy="51059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id="{1DE4BC53-264F-3A44-D640-6A9EB8DFCB9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14BDB036-9507-3EC1-5AAE-4730A2A6B725}"/>
              </a:ext>
            </a:extLst>
          </p:cNvPr>
          <p:cNvSpPr txBox="1"/>
          <p:nvPr/>
        </p:nvSpPr>
        <p:spPr>
          <a:xfrm>
            <a:off x="1453239" y="1731935"/>
            <a:ext cx="8466655" cy="523220"/>
          </a:xfrm>
          <a:prstGeom prst="rect">
            <a:avLst/>
          </a:prstGeom>
          <a:noFill/>
        </p:spPr>
        <p:txBody>
          <a:bodyPr wrap="square" rtlCol="0">
            <a:spAutoFit/>
          </a:bodyPr>
          <a:lstStyle/>
          <a:p>
            <a:pPr algn="just" rtl="1"/>
            <a:r>
              <a:rPr lang="ar-JO" sz="2800" b="1" dirty="0"/>
              <a:t>4</a:t>
            </a:r>
            <a:r>
              <a:rPr lang="ar-EG" sz="2800" b="1" dirty="0"/>
              <a:t>. 2. خلاصة مقارنة</a:t>
            </a:r>
          </a:p>
        </p:txBody>
      </p:sp>
      <p:sp>
        <p:nvSpPr>
          <p:cNvPr id="2" name="Rectangle 1">
            <a:extLst>
              <a:ext uri="{FF2B5EF4-FFF2-40B4-BE49-F238E27FC236}">
                <a16:creationId xmlns:a16="http://schemas.microsoft.com/office/drawing/2014/main" id="{B6235DEB-A63F-7B1A-4A86-DF384F917DB2}"/>
              </a:ext>
            </a:extLst>
          </p:cNvPr>
          <p:cNvSpPr>
            <a:spLocks noChangeArrowheads="1"/>
          </p:cNvSpPr>
          <p:nvPr/>
        </p:nvSpPr>
        <p:spPr bwMode="auto">
          <a:xfrm>
            <a:off x="2485572" y="4242628"/>
            <a:ext cx="7298529"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r"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dirty="0">
              <a:ln>
                <a:noFill/>
              </a:ln>
              <a:solidFill>
                <a:schemeClr val="tx1"/>
              </a:solidFill>
              <a:effectLst/>
              <a:latin typeface="Arial" panose="020B0604020202020204" pitchFamily="34" charset="0"/>
            </a:endParaRPr>
          </a:p>
        </p:txBody>
      </p:sp>
      <p:graphicFrame>
        <p:nvGraphicFramePr>
          <p:cNvPr id="3" name="Table 2"/>
          <p:cNvGraphicFramePr>
            <a:graphicFrameLocks noGrp="1"/>
          </p:cNvGraphicFramePr>
          <p:nvPr>
            <p:extLst>
              <p:ext uri="{D42A27DB-BD31-4B8C-83A1-F6EECF244321}">
                <p14:modId xmlns:p14="http://schemas.microsoft.com/office/powerpoint/2010/main" val="428762479"/>
              </p:ext>
            </p:extLst>
          </p:nvPr>
        </p:nvGraphicFramePr>
        <p:xfrm>
          <a:off x="1907322" y="2480617"/>
          <a:ext cx="7876779" cy="3080865"/>
        </p:xfrm>
        <a:graphic>
          <a:graphicData uri="http://schemas.openxmlformats.org/drawingml/2006/table">
            <a:tbl>
              <a:tblPr firstRow="1" firstCol="1" bandRow="1">
                <a:tableStyleId>{C083E6E3-FA7D-4D7B-A595-EF9225AFEA82}</a:tableStyleId>
              </a:tblPr>
              <a:tblGrid>
                <a:gridCol w="2625593">
                  <a:extLst>
                    <a:ext uri="{9D8B030D-6E8A-4147-A177-3AD203B41FA5}">
                      <a16:colId xmlns:a16="http://schemas.microsoft.com/office/drawing/2014/main" val="20000"/>
                    </a:ext>
                  </a:extLst>
                </a:gridCol>
                <a:gridCol w="2625593">
                  <a:extLst>
                    <a:ext uri="{9D8B030D-6E8A-4147-A177-3AD203B41FA5}">
                      <a16:colId xmlns:a16="http://schemas.microsoft.com/office/drawing/2014/main" val="20001"/>
                    </a:ext>
                  </a:extLst>
                </a:gridCol>
                <a:gridCol w="2625593">
                  <a:extLst>
                    <a:ext uri="{9D8B030D-6E8A-4147-A177-3AD203B41FA5}">
                      <a16:colId xmlns:a16="http://schemas.microsoft.com/office/drawing/2014/main" val="20002"/>
                    </a:ext>
                  </a:extLst>
                </a:gridCol>
              </a:tblGrid>
              <a:tr h="616173">
                <a:tc>
                  <a:txBody>
                    <a:bodyPr/>
                    <a:lstStyle/>
                    <a:p>
                      <a:pPr algn="r">
                        <a:lnSpc>
                          <a:spcPct val="300000"/>
                        </a:lnSpc>
                        <a:spcAft>
                          <a:spcPts val="0"/>
                        </a:spcAft>
                      </a:pPr>
                      <a:r>
                        <a:rPr lang="ar-SA" sz="1600" dirty="0">
                          <a:effectLst/>
                        </a:rPr>
                        <a:t>التسويق السياسي</a:t>
                      </a:r>
                      <a:endParaRPr lang="en-MY" sz="16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a:lnSpc>
                          <a:spcPct val="300000"/>
                        </a:lnSpc>
                        <a:spcAft>
                          <a:spcPts val="0"/>
                        </a:spcAft>
                      </a:pPr>
                      <a:r>
                        <a:rPr lang="ar-SA" sz="1600" dirty="0">
                          <a:effectLst/>
                        </a:rPr>
                        <a:t>الدعاية</a:t>
                      </a:r>
                      <a:endParaRPr lang="en-MY" sz="16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a:lnSpc>
                          <a:spcPct val="300000"/>
                        </a:lnSpc>
                        <a:spcAft>
                          <a:spcPts val="0"/>
                        </a:spcAft>
                      </a:pPr>
                      <a:r>
                        <a:rPr lang="ar-SA" sz="1600" dirty="0">
                          <a:effectLst/>
                        </a:rPr>
                        <a:t>الجانب</a:t>
                      </a:r>
                      <a:endParaRPr lang="en-MY" sz="16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10000"/>
                  </a:ext>
                </a:extLst>
              </a:tr>
              <a:tr h="616173">
                <a:tc>
                  <a:txBody>
                    <a:bodyPr/>
                    <a:lstStyle/>
                    <a:p>
                      <a:pPr algn="r">
                        <a:lnSpc>
                          <a:spcPct val="300000"/>
                        </a:lnSpc>
                        <a:spcAft>
                          <a:spcPts val="0"/>
                        </a:spcAft>
                      </a:pPr>
                      <a:r>
                        <a:rPr lang="ar-SA" sz="1600" b="0" dirty="0">
                          <a:effectLst/>
                        </a:rPr>
                        <a:t>إقناع الناخب</a:t>
                      </a:r>
                      <a:endParaRPr lang="en-MY" sz="1600" b="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a:lnSpc>
                          <a:spcPct val="300000"/>
                        </a:lnSpc>
                        <a:spcAft>
                          <a:spcPts val="0"/>
                        </a:spcAft>
                      </a:pPr>
                      <a:r>
                        <a:rPr lang="ar-SA" sz="1600" dirty="0">
                          <a:effectLst/>
                        </a:rPr>
                        <a:t>السيطرة على العقول</a:t>
                      </a:r>
                      <a:endParaRPr lang="en-MY" sz="16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a:lnSpc>
                          <a:spcPct val="300000"/>
                        </a:lnSpc>
                        <a:spcAft>
                          <a:spcPts val="0"/>
                        </a:spcAft>
                      </a:pPr>
                      <a:r>
                        <a:rPr lang="ar-SA" sz="1600" b="1" dirty="0">
                          <a:effectLst/>
                        </a:rPr>
                        <a:t>الهدف</a:t>
                      </a:r>
                      <a:endParaRPr lang="en-MY" sz="1600" b="1"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10001"/>
                  </a:ext>
                </a:extLst>
              </a:tr>
              <a:tr h="616173">
                <a:tc>
                  <a:txBody>
                    <a:bodyPr/>
                    <a:lstStyle/>
                    <a:p>
                      <a:pPr algn="r">
                        <a:lnSpc>
                          <a:spcPct val="300000"/>
                        </a:lnSpc>
                        <a:spcAft>
                          <a:spcPts val="0"/>
                        </a:spcAft>
                      </a:pPr>
                      <a:r>
                        <a:rPr lang="ar-SA" sz="1600" b="0">
                          <a:effectLst/>
                        </a:rPr>
                        <a:t>تحليل + تفاعل + شفافية</a:t>
                      </a:r>
                      <a:endParaRPr lang="en-MY" sz="1600" b="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a:lnSpc>
                          <a:spcPct val="300000"/>
                        </a:lnSpc>
                        <a:spcAft>
                          <a:spcPts val="0"/>
                        </a:spcAft>
                      </a:pPr>
                      <a:r>
                        <a:rPr lang="ar-SA" sz="1600" dirty="0">
                          <a:effectLst/>
                        </a:rPr>
                        <a:t>تكرار + عاطفة + تضليل</a:t>
                      </a:r>
                      <a:endParaRPr lang="en-MY" sz="16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a:lnSpc>
                          <a:spcPct val="300000"/>
                        </a:lnSpc>
                        <a:spcAft>
                          <a:spcPts val="0"/>
                        </a:spcAft>
                      </a:pPr>
                      <a:r>
                        <a:rPr lang="ar-SA" sz="1600" b="1" dirty="0">
                          <a:effectLst/>
                        </a:rPr>
                        <a:t>الوسائل</a:t>
                      </a:r>
                      <a:endParaRPr lang="en-MY" sz="1600" b="1"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10002"/>
                  </a:ext>
                </a:extLst>
              </a:tr>
              <a:tr h="616173">
                <a:tc>
                  <a:txBody>
                    <a:bodyPr/>
                    <a:lstStyle/>
                    <a:p>
                      <a:pPr algn="r">
                        <a:lnSpc>
                          <a:spcPct val="300000"/>
                        </a:lnSpc>
                        <a:spcAft>
                          <a:spcPts val="0"/>
                        </a:spcAft>
                      </a:pPr>
                      <a:r>
                        <a:rPr lang="ar-SA" sz="1600" b="0">
                          <a:effectLst/>
                        </a:rPr>
                        <a:t>واعٍ وناقد</a:t>
                      </a:r>
                      <a:endParaRPr lang="en-MY" sz="1600" b="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a:lnSpc>
                          <a:spcPct val="300000"/>
                        </a:lnSpc>
                        <a:spcAft>
                          <a:spcPts val="0"/>
                        </a:spcAft>
                      </a:pPr>
                      <a:r>
                        <a:rPr lang="ar-SA" sz="1600">
                          <a:effectLst/>
                        </a:rPr>
                        <a:t>متلقٍ سلبي وعاطفي</a:t>
                      </a:r>
                      <a:endParaRPr lang="en-MY" sz="16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a:lnSpc>
                          <a:spcPct val="300000"/>
                        </a:lnSpc>
                        <a:spcAft>
                          <a:spcPts val="0"/>
                        </a:spcAft>
                      </a:pPr>
                      <a:r>
                        <a:rPr lang="ar-SA" sz="1600" b="1" dirty="0">
                          <a:effectLst/>
                        </a:rPr>
                        <a:t>الجمهور</a:t>
                      </a:r>
                      <a:endParaRPr lang="en-MY" sz="1600" b="1"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10003"/>
                  </a:ext>
                </a:extLst>
              </a:tr>
              <a:tr h="616173">
                <a:tc>
                  <a:txBody>
                    <a:bodyPr/>
                    <a:lstStyle/>
                    <a:p>
                      <a:pPr algn="r">
                        <a:lnSpc>
                          <a:spcPct val="300000"/>
                        </a:lnSpc>
                        <a:spcAft>
                          <a:spcPts val="0"/>
                        </a:spcAft>
                      </a:pPr>
                      <a:r>
                        <a:rPr lang="ar-SA" sz="1600" b="0" dirty="0">
                          <a:effectLst/>
                        </a:rPr>
                        <a:t>يلتزم بالمعايير الأخلاقية</a:t>
                      </a:r>
                      <a:endParaRPr lang="en-MY" sz="1600" b="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a:lnSpc>
                          <a:spcPct val="300000"/>
                        </a:lnSpc>
                        <a:spcAft>
                          <a:spcPts val="0"/>
                        </a:spcAft>
                      </a:pPr>
                      <a:r>
                        <a:rPr lang="ar-SA" sz="1600" dirty="0">
                          <a:effectLst/>
                        </a:rPr>
                        <a:t>قد يتجاهل القيم الأخلاقية</a:t>
                      </a:r>
                      <a:endParaRPr lang="en-MY" sz="16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a:lnSpc>
                          <a:spcPct val="300000"/>
                        </a:lnSpc>
                        <a:spcAft>
                          <a:spcPts val="0"/>
                        </a:spcAft>
                      </a:pPr>
                      <a:r>
                        <a:rPr lang="ar-SA" sz="1600" b="1" dirty="0">
                          <a:effectLst/>
                        </a:rPr>
                        <a:t>الأخلاقيات</a:t>
                      </a:r>
                      <a:endParaRPr lang="en-MY" sz="1600" b="1"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341616310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6AE433-9768-8BA2-B5A3-B36C25C1CE8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BA0B5F2-3347-2AD9-C70C-23090EE5162A}"/>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907F941B-0053-BCD3-2EC8-9627ED7413EA}"/>
              </a:ext>
            </a:extLst>
          </p:cNvPr>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id="{1DE4BC53-264F-3A44-D640-6A9EB8DFCB9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484B6953-B662-98BF-2550-7BECC89E82DE}"/>
              </a:ext>
            </a:extLst>
          </p:cNvPr>
          <p:cNvSpPr/>
          <p:nvPr/>
        </p:nvSpPr>
        <p:spPr>
          <a:xfrm>
            <a:off x="786966" y="1251104"/>
            <a:ext cx="9568683" cy="51059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extBox 6">
            <a:extLst>
              <a:ext uri="{FF2B5EF4-FFF2-40B4-BE49-F238E27FC236}">
                <a16:creationId xmlns:a16="http://schemas.microsoft.com/office/drawing/2014/main" id="{14BDB036-9507-3EC1-5AAE-4730A2A6B725}"/>
              </a:ext>
            </a:extLst>
          </p:cNvPr>
          <p:cNvSpPr txBox="1"/>
          <p:nvPr/>
        </p:nvSpPr>
        <p:spPr>
          <a:xfrm>
            <a:off x="1453239" y="1528044"/>
            <a:ext cx="8466655" cy="523220"/>
          </a:xfrm>
          <a:prstGeom prst="rect">
            <a:avLst/>
          </a:prstGeom>
          <a:noFill/>
        </p:spPr>
        <p:txBody>
          <a:bodyPr wrap="square" rtlCol="0">
            <a:spAutoFit/>
          </a:bodyPr>
          <a:lstStyle/>
          <a:p>
            <a:pPr algn="just" rtl="1"/>
            <a:r>
              <a:rPr lang="ar-JO" sz="2800" b="1" dirty="0"/>
              <a:t>5</a:t>
            </a:r>
            <a:r>
              <a:rPr lang="ar-EG" sz="2800" b="1" dirty="0"/>
              <a:t>. 2. نشاط عملي : حدّد هل هي تسويق سياسي أم دعاية؟</a:t>
            </a:r>
          </a:p>
        </p:txBody>
      </p:sp>
      <p:sp>
        <p:nvSpPr>
          <p:cNvPr id="2" name="Rectangle 1">
            <a:extLst>
              <a:ext uri="{FF2B5EF4-FFF2-40B4-BE49-F238E27FC236}">
                <a16:creationId xmlns:a16="http://schemas.microsoft.com/office/drawing/2014/main" id="{B6235DEB-A63F-7B1A-4A86-DF384F917DB2}"/>
              </a:ext>
            </a:extLst>
          </p:cNvPr>
          <p:cNvSpPr>
            <a:spLocks noChangeArrowheads="1"/>
          </p:cNvSpPr>
          <p:nvPr/>
        </p:nvSpPr>
        <p:spPr bwMode="auto">
          <a:xfrm>
            <a:off x="2485572" y="4242628"/>
            <a:ext cx="7298529"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r"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dirty="0">
              <a:ln>
                <a:noFill/>
              </a:ln>
              <a:solidFill>
                <a:schemeClr val="tx1"/>
              </a:solidFill>
              <a:effectLst/>
              <a:latin typeface="Arial" panose="020B0604020202020204" pitchFamily="34" charset="0"/>
            </a:endParaRPr>
          </a:p>
        </p:txBody>
      </p:sp>
      <p:graphicFrame>
        <p:nvGraphicFramePr>
          <p:cNvPr id="4" name="Table 3"/>
          <p:cNvGraphicFramePr>
            <a:graphicFrameLocks noGrp="1"/>
          </p:cNvGraphicFramePr>
          <p:nvPr>
            <p:extLst>
              <p:ext uri="{D42A27DB-BD31-4B8C-83A1-F6EECF244321}">
                <p14:modId xmlns:p14="http://schemas.microsoft.com/office/powerpoint/2010/main" val="15424359"/>
              </p:ext>
            </p:extLst>
          </p:nvPr>
        </p:nvGraphicFramePr>
        <p:xfrm>
          <a:off x="1551007" y="2360491"/>
          <a:ext cx="8029392" cy="3572068"/>
        </p:xfrm>
        <a:graphic>
          <a:graphicData uri="http://schemas.openxmlformats.org/drawingml/2006/table">
            <a:tbl>
              <a:tblPr firstRow="1" firstCol="1" bandRow="1">
                <a:tableStyleId>{C083E6E3-FA7D-4D7B-A595-EF9225AFEA82}</a:tableStyleId>
              </a:tblPr>
              <a:tblGrid>
                <a:gridCol w="1910723">
                  <a:extLst>
                    <a:ext uri="{9D8B030D-6E8A-4147-A177-3AD203B41FA5}">
                      <a16:colId xmlns:a16="http://schemas.microsoft.com/office/drawing/2014/main" val="20000"/>
                    </a:ext>
                  </a:extLst>
                </a:gridCol>
                <a:gridCol w="2719826">
                  <a:extLst>
                    <a:ext uri="{9D8B030D-6E8A-4147-A177-3AD203B41FA5}">
                      <a16:colId xmlns:a16="http://schemas.microsoft.com/office/drawing/2014/main" val="20001"/>
                    </a:ext>
                  </a:extLst>
                </a:gridCol>
                <a:gridCol w="3398843">
                  <a:extLst>
                    <a:ext uri="{9D8B030D-6E8A-4147-A177-3AD203B41FA5}">
                      <a16:colId xmlns:a16="http://schemas.microsoft.com/office/drawing/2014/main" val="20002"/>
                    </a:ext>
                  </a:extLst>
                </a:gridCol>
              </a:tblGrid>
              <a:tr h="0">
                <a:tc>
                  <a:txBody>
                    <a:bodyPr/>
                    <a:lstStyle/>
                    <a:p>
                      <a:pPr algn="ctr" rtl="1">
                        <a:lnSpc>
                          <a:spcPct val="107000"/>
                        </a:lnSpc>
                        <a:spcAft>
                          <a:spcPts val="0"/>
                        </a:spcAft>
                      </a:pPr>
                      <a:r>
                        <a:rPr lang="ar-SA" sz="1400" dirty="0">
                          <a:effectLst/>
                        </a:rPr>
                        <a:t>هل هو تسويق سياسي أم دعاية؟</a:t>
                      </a:r>
                      <a:endParaRPr lang="en-MY" sz="14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rtl="1">
                        <a:lnSpc>
                          <a:spcPct val="107000"/>
                        </a:lnSpc>
                        <a:spcAft>
                          <a:spcPts val="0"/>
                        </a:spcAft>
                      </a:pPr>
                      <a:r>
                        <a:rPr lang="ar-SA" sz="1400">
                          <a:effectLst/>
                        </a:rPr>
                        <a:t>السبب باختصار</a:t>
                      </a:r>
                      <a:endParaRPr lang="en-MY" sz="14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rtl="1">
                        <a:lnSpc>
                          <a:spcPct val="107000"/>
                        </a:lnSpc>
                        <a:spcAft>
                          <a:spcPts val="0"/>
                        </a:spcAft>
                      </a:pPr>
                      <a:r>
                        <a:rPr lang="ar-SA" sz="1400" dirty="0">
                          <a:effectLst/>
                        </a:rPr>
                        <a:t>المثال</a:t>
                      </a:r>
                      <a:endParaRPr lang="en-MY" sz="14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10000"/>
                  </a:ext>
                </a:extLst>
              </a:tr>
              <a:tr h="0">
                <a:tc>
                  <a:txBody>
                    <a:bodyPr/>
                    <a:lstStyle/>
                    <a:p>
                      <a:pPr algn="ctr" rtl="1">
                        <a:lnSpc>
                          <a:spcPct val="107000"/>
                        </a:lnSpc>
                        <a:spcAft>
                          <a:spcPts val="0"/>
                        </a:spcAft>
                      </a:pPr>
                      <a:r>
                        <a:rPr lang="ar-EG" sz="1400" dirty="0">
                          <a:effectLst/>
                        </a:rPr>
                        <a:t>؟</a:t>
                      </a:r>
                      <a:endParaRPr lang="en-MY" sz="14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rtl="1">
                        <a:lnSpc>
                          <a:spcPct val="107000"/>
                        </a:lnSpc>
                        <a:spcAft>
                          <a:spcPts val="0"/>
                        </a:spcAft>
                      </a:pPr>
                      <a:r>
                        <a:rPr lang="ar-SA" sz="1400" dirty="0">
                          <a:effectLst/>
                        </a:rPr>
                        <a:t>عرض معلومات واضحة وبناء علاقة مع الناخبين</a:t>
                      </a:r>
                      <a:r>
                        <a:rPr lang="en-MY" sz="1400" dirty="0">
                          <a:effectLst/>
                        </a:rPr>
                        <a:t>.</a:t>
                      </a:r>
                      <a:endParaRPr lang="en-MY" sz="14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342900" indent="-342900" algn="r" rtl="1">
                        <a:lnSpc>
                          <a:spcPct val="107000"/>
                        </a:lnSpc>
                        <a:spcAft>
                          <a:spcPts val="0"/>
                        </a:spcAft>
                        <a:buFont typeface="+mj-lt"/>
                        <a:buAutoNum type="arabicPeriod"/>
                      </a:pPr>
                      <a:r>
                        <a:rPr lang="ar-SA" sz="1400" dirty="0">
                          <a:effectLst/>
                        </a:rPr>
                        <a:t>حملة انتخابية تعرض برنامجًا واضحًا للمرشح وخططه المستقبلية مع شرح للسياسات الاجتماعية والاقتصادية</a:t>
                      </a:r>
                      <a:r>
                        <a:rPr lang="en-MY" sz="1400" dirty="0">
                          <a:effectLst/>
                        </a:rPr>
                        <a:t>.</a:t>
                      </a:r>
                      <a:endParaRPr lang="en-MY" sz="14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10001"/>
                  </a:ext>
                </a:extLst>
              </a:tr>
              <a:tr h="0">
                <a:tc>
                  <a:txBody>
                    <a:bodyPr/>
                    <a:lstStyle/>
                    <a:p>
                      <a:pPr algn="ctr" rtl="1">
                        <a:lnSpc>
                          <a:spcPct val="107000"/>
                        </a:lnSpc>
                        <a:spcAft>
                          <a:spcPts val="0"/>
                        </a:spcAft>
                      </a:pPr>
                      <a:r>
                        <a:rPr lang="ar-EG" sz="1400" dirty="0">
                          <a:effectLst/>
                        </a:rPr>
                        <a:t>؟</a:t>
                      </a:r>
                      <a:endParaRPr lang="en-MY" sz="14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rtl="1">
                        <a:lnSpc>
                          <a:spcPct val="107000"/>
                        </a:lnSpc>
                        <a:spcAft>
                          <a:spcPts val="0"/>
                        </a:spcAft>
                      </a:pPr>
                      <a:r>
                        <a:rPr lang="ar-SA" sz="1400">
                          <a:effectLst/>
                        </a:rPr>
                        <a:t>يستخدم التشويه والكراهية دون معلومات موضوعية</a:t>
                      </a:r>
                      <a:r>
                        <a:rPr lang="en-MY" sz="1400">
                          <a:effectLst/>
                        </a:rPr>
                        <a:t>.</a:t>
                      </a:r>
                      <a:endParaRPr lang="en-MY" sz="14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342900" indent="-342900" algn="r" rtl="1">
                        <a:lnSpc>
                          <a:spcPct val="107000"/>
                        </a:lnSpc>
                        <a:spcAft>
                          <a:spcPts val="0"/>
                        </a:spcAft>
                        <a:buFont typeface="+mj-lt"/>
                        <a:buAutoNum type="arabicPeriod" startAt="2"/>
                      </a:pPr>
                      <a:r>
                        <a:rPr lang="ar-SA" sz="1400" dirty="0">
                          <a:effectLst/>
                        </a:rPr>
                        <a:t>إعلان يكرر شعارات مثل "فلان هو عدو الوطن" بدون تقديم أدلة أو برامج سياسية</a:t>
                      </a:r>
                      <a:r>
                        <a:rPr lang="en-MY" sz="1400" dirty="0">
                          <a:effectLst/>
                        </a:rPr>
                        <a:t>.</a:t>
                      </a:r>
                      <a:endParaRPr lang="en-MY" sz="14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10002"/>
                  </a:ext>
                </a:extLst>
              </a:tr>
              <a:tr h="0">
                <a:tc>
                  <a:txBody>
                    <a:bodyPr/>
                    <a:lstStyle/>
                    <a:p>
                      <a:pPr algn="ctr" rtl="1">
                        <a:lnSpc>
                          <a:spcPct val="107000"/>
                        </a:lnSpc>
                        <a:spcAft>
                          <a:spcPts val="0"/>
                        </a:spcAft>
                      </a:pPr>
                      <a:r>
                        <a:rPr lang="ar-EG" sz="1400" dirty="0">
                          <a:effectLst/>
                        </a:rPr>
                        <a:t>؟</a:t>
                      </a:r>
                      <a:endParaRPr lang="en-MY" sz="14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rtl="1">
                        <a:lnSpc>
                          <a:spcPct val="107000"/>
                        </a:lnSpc>
                        <a:spcAft>
                          <a:spcPts val="0"/>
                        </a:spcAft>
                      </a:pPr>
                      <a:r>
                        <a:rPr lang="ar-SA" sz="1400" dirty="0">
                          <a:effectLst/>
                        </a:rPr>
                        <a:t>تحليل الجمهور وتخصيص الرسائل بناءً على البيانات</a:t>
                      </a:r>
                      <a:r>
                        <a:rPr lang="en-MY" sz="1400" dirty="0">
                          <a:effectLst/>
                        </a:rPr>
                        <a:t>.</a:t>
                      </a:r>
                      <a:endParaRPr lang="en-MY" sz="14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342900" indent="-342900" algn="r" rtl="1">
                        <a:lnSpc>
                          <a:spcPct val="107000"/>
                        </a:lnSpc>
                        <a:spcAft>
                          <a:spcPts val="0"/>
                        </a:spcAft>
                        <a:buFont typeface="+mj-lt"/>
                        <a:buAutoNum type="arabicPeriod" startAt="3"/>
                      </a:pPr>
                      <a:r>
                        <a:rPr lang="ar-SA" sz="1400" dirty="0">
                          <a:effectLst/>
                        </a:rPr>
                        <a:t>فريق حملة يستخدم استطلاعات الرأي لتحديد قضايا تهم الناخبين ويصمم رسائل تناسب تلك القضايا</a:t>
                      </a:r>
                      <a:r>
                        <a:rPr lang="en-MY" sz="1400" dirty="0">
                          <a:effectLst/>
                        </a:rPr>
                        <a:t>.</a:t>
                      </a:r>
                      <a:endParaRPr lang="en-MY" sz="14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10003"/>
                  </a:ext>
                </a:extLst>
              </a:tr>
              <a:tr h="0">
                <a:tc>
                  <a:txBody>
                    <a:bodyPr/>
                    <a:lstStyle/>
                    <a:p>
                      <a:pPr algn="ctr" rtl="1">
                        <a:lnSpc>
                          <a:spcPct val="107000"/>
                        </a:lnSpc>
                        <a:spcAft>
                          <a:spcPts val="0"/>
                        </a:spcAft>
                      </a:pPr>
                      <a:r>
                        <a:rPr lang="ar-EG" sz="1400" dirty="0">
                          <a:effectLst/>
                        </a:rPr>
                        <a:t>؟</a:t>
                      </a:r>
                      <a:endParaRPr lang="en-MY" sz="14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rtl="1">
                        <a:lnSpc>
                          <a:spcPct val="107000"/>
                        </a:lnSpc>
                        <a:spcAft>
                          <a:spcPts val="0"/>
                        </a:spcAft>
                      </a:pPr>
                      <a:r>
                        <a:rPr lang="ar-SA" sz="1400">
                          <a:effectLst/>
                        </a:rPr>
                        <a:t>نشر معلومات مضللة لتشويه صورة الخصم</a:t>
                      </a:r>
                      <a:r>
                        <a:rPr lang="en-MY" sz="1400">
                          <a:effectLst/>
                        </a:rPr>
                        <a:t>.</a:t>
                      </a:r>
                      <a:endParaRPr lang="en-MY" sz="14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342900" indent="-342900" algn="r" rtl="1">
                        <a:lnSpc>
                          <a:spcPct val="107000"/>
                        </a:lnSpc>
                        <a:spcAft>
                          <a:spcPts val="0"/>
                        </a:spcAft>
                        <a:buFont typeface="+mj-lt"/>
                        <a:buAutoNum type="arabicPeriod" startAt="4"/>
                      </a:pPr>
                      <a:r>
                        <a:rPr lang="ar-SA" sz="1400" dirty="0">
                          <a:effectLst/>
                        </a:rPr>
                        <a:t>فيديوهات قصيرة على وسائل التواصل الاجتماعي تنشر معلومات مبالغ فيها أو غير دقيقة عن منافس سياسي</a:t>
                      </a:r>
                      <a:r>
                        <a:rPr lang="en-MY" sz="1400" dirty="0">
                          <a:effectLst/>
                        </a:rPr>
                        <a:t>.</a:t>
                      </a:r>
                      <a:endParaRPr lang="en-MY" sz="14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10004"/>
                  </a:ext>
                </a:extLst>
              </a:tr>
              <a:tr h="0">
                <a:tc>
                  <a:txBody>
                    <a:bodyPr/>
                    <a:lstStyle/>
                    <a:p>
                      <a:pPr algn="ctr" rtl="1">
                        <a:lnSpc>
                          <a:spcPct val="107000"/>
                        </a:lnSpc>
                        <a:spcAft>
                          <a:spcPts val="0"/>
                        </a:spcAft>
                      </a:pPr>
                      <a:r>
                        <a:rPr lang="ar-EG" sz="1400" dirty="0">
                          <a:effectLst/>
                        </a:rPr>
                        <a:t>؟</a:t>
                      </a:r>
                      <a:endParaRPr lang="en-MY" sz="14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rtl="1">
                        <a:lnSpc>
                          <a:spcPct val="107000"/>
                        </a:lnSpc>
                        <a:spcAft>
                          <a:spcPts val="0"/>
                        </a:spcAft>
                      </a:pPr>
                      <a:r>
                        <a:rPr lang="ar-SA" sz="1400">
                          <a:effectLst/>
                        </a:rPr>
                        <a:t>تواصل مباشر وبناء ثقة مع الجمهور</a:t>
                      </a:r>
                      <a:r>
                        <a:rPr lang="en-MY" sz="1400">
                          <a:effectLst/>
                        </a:rPr>
                        <a:t>.</a:t>
                      </a:r>
                      <a:endParaRPr lang="en-MY" sz="14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342900" indent="-342900" algn="r" rtl="1">
                        <a:lnSpc>
                          <a:spcPct val="107000"/>
                        </a:lnSpc>
                        <a:spcAft>
                          <a:spcPts val="0"/>
                        </a:spcAft>
                        <a:buFont typeface="+mj-lt"/>
                        <a:buAutoNum type="arabicPeriod" startAt="5"/>
                      </a:pPr>
                      <a:r>
                        <a:rPr lang="ar-SA" sz="1400" dirty="0">
                          <a:effectLst/>
                        </a:rPr>
                        <a:t>مرشح يجري لقاءات حوارية مباشرة مع الناخبين ويجيب عن أسئلتهم بصدق وشفافية</a:t>
                      </a:r>
                      <a:r>
                        <a:rPr lang="en-MY" sz="1400" dirty="0">
                          <a:effectLst/>
                        </a:rPr>
                        <a:t>.</a:t>
                      </a:r>
                      <a:endParaRPr lang="en-MY" sz="14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10005"/>
                  </a:ext>
                </a:extLst>
              </a:tr>
              <a:tr h="0">
                <a:tc>
                  <a:txBody>
                    <a:bodyPr/>
                    <a:lstStyle/>
                    <a:p>
                      <a:pPr algn="ctr" rtl="1">
                        <a:lnSpc>
                          <a:spcPct val="107000"/>
                        </a:lnSpc>
                        <a:spcAft>
                          <a:spcPts val="0"/>
                        </a:spcAft>
                      </a:pPr>
                      <a:r>
                        <a:rPr lang="ar-EG" sz="1400" dirty="0">
                          <a:effectLst/>
                        </a:rPr>
                        <a:t>؟</a:t>
                      </a:r>
                      <a:endParaRPr lang="en-MY" sz="14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rtl="1">
                        <a:lnSpc>
                          <a:spcPct val="107000"/>
                        </a:lnSpc>
                        <a:spcAft>
                          <a:spcPts val="0"/>
                        </a:spcAft>
                      </a:pPr>
                      <a:r>
                        <a:rPr lang="ar-SA" sz="1400" dirty="0">
                          <a:effectLst/>
                        </a:rPr>
                        <a:t>إثارة الخوف والتوجيه العاطفي السلبي</a:t>
                      </a:r>
                      <a:endParaRPr lang="en-MY" sz="14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342900" indent="-342900" algn="r" rtl="1">
                        <a:lnSpc>
                          <a:spcPct val="107000"/>
                        </a:lnSpc>
                        <a:spcAft>
                          <a:spcPts val="0"/>
                        </a:spcAft>
                        <a:buFont typeface="+mj-lt"/>
                        <a:buAutoNum type="arabicPeriod" startAt="6"/>
                      </a:pPr>
                      <a:r>
                        <a:rPr lang="ar-SA" sz="1400" dirty="0">
                          <a:effectLst/>
                        </a:rPr>
                        <a:t>نشر منشورات تحمل عبارات مثل "صوتوا لنا أو البلاد ستنهار" مع تحريض على الخوف</a:t>
                      </a:r>
                      <a:r>
                        <a:rPr lang="en-MY" sz="1400" dirty="0">
                          <a:effectLst/>
                        </a:rPr>
                        <a:t>.</a:t>
                      </a:r>
                      <a:endParaRPr lang="en-MY" sz="14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10006"/>
                  </a:ext>
                </a:extLst>
              </a:tr>
            </a:tbl>
          </a:graphicData>
        </a:graphic>
      </p:graphicFrame>
    </p:spTree>
    <p:extLst>
      <p:ext uri="{BB962C8B-B14F-4D97-AF65-F5344CB8AC3E}">
        <p14:creationId xmlns:p14="http://schemas.microsoft.com/office/powerpoint/2010/main" val="225425416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6AE433-9768-8BA2-B5A3-B36C25C1CE8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BA0B5F2-3347-2AD9-C70C-23090EE5162A}"/>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907F941B-0053-BCD3-2EC8-9627ED7413EA}"/>
              </a:ext>
            </a:extLst>
          </p:cNvPr>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3">
            <a:extLst>
              <a:ext uri="{FF2B5EF4-FFF2-40B4-BE49-F238E27FC236}">
                <a16:creationId xmlns:a16="http://schemas.microsoft.com/office/drawing/2014/main" id="{92502509-49FD-0E8F-464F-8BD94758558F}"/>
              </a:ext>
            </a:extLst>
          </p:cNvPr>
          <p:cNvSpPr/>
          <p:nvPr/>
        </p:nvSpPr>
        <p:spPr>
          <a:xfrm>
            <a:off x="786966" y="1251104"/>
            <a:ext cx="9568683" cy="51059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id="{1DE4BC53-264F-3A44-D640-6A9EB8DFCB9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14BDB036-9507-3EC1-5AAE-4730A2A6B725}"/>
              </a:ext>
            </a:extLst>
          </p:cNvPr>
          <p:cNvSpPr txBox="1"/>
          <p:nvPr/>
        </p:nvSpPr>
        <p:spPr>
          <a:xfrm>
            <a:off x="1317446" y="1426298"/>
            <a:ext cx="8466655" cy="523220"/>
          </a:xfrm>
          <a:prstGeom prst="rect">
            <a:avLst/>
          </a:prstGeom>
          <a:noFill/>
        </p:spPr>
        <p:txBody>
          <a:bodyPr wrap="square" rtlCol="0">
            <a:spAutoFit/>
          </a:bodyPr>
          <a:lstStyle/>
          <a:p>
            <a:pPr algn="just" rtl="1"/>
            <a:r>
              <a:rPr lang="ar-EG" sz="2800" b="1" dirty="0"/>
              <a:t>6. 2. نشاط عملي : حماية البيئة</a:t>
            </a:r>
          </a:p>
        </p:txBody>
      </p:sp>
      <p:sp>
        <p:nvSpPr>
          <p:cNvPr id="2" name="Rectangle 1">
            <a:extLst>
              <a:ext uri="{FF2B5EF4-FFF2-40B4-BE49-F238E27FC236}">
                <a16:creationId xmlns:a16="http://schemas.microsoft.com/office/drawing/2014/main" id="{B6235DEB-A63F-7B1A-4A86-DF384F917DB2}"/>
              </a:ext>
            </a:extLst>
          </p:cNvPr>
          <p:cNvSpPr>
            <a:spLocks noChangeArrowheads="1"/>
          </p:cNvSpPr>
          <p:nvPr/>
        </p:nvSpPr>
        <p:spPr bwMode="auto">
          <a:xfrm>
            <a:off x="2485572" y="4242628"/>
            <a:ext cx="7298529"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r"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dirty="0">
              <a:ln>
                <a:noFill/>
              </a:ln>
              <a:solidFill>
                <a:schemeClr val="tx1"/>
              </a:solidFill>
              <a:effectLst/>
              <a:latin typeface="Arial" panose="020B0604020202020204" pitchFamily="34" charset="0"/>
            </a:endParaRPr>
          </a:p>
        </p:txBody>
      </p:sp>
      <p:sp>
        <p:nvSpPr>
          <p:cNvPr id="3" name="Rectangle 1"/>
          <p:cNvSpPr>
            <a:spLocks noChangeArrowheads="1"/>
          </p:cNvSpPr>
          <p:nvPr/>
        </p:nvSpPr>
        <p:spPr bwMode="auto">
          <a:xfrm>
            <a:off x="3148193" y="2204255"/>
            <a:ext cx="6045368" cy="10464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r" defTabSz="914400" rtl="1" eaLnBrk="0" fontAlgn="base" latinLnBrk="0" hangingPunct="0">
              <a:lnSpc>
                <a:spcPct val="100000"/>
              </a:lnSpc>
              <a:spcBef>
                <a:spcPct val="0"/>
              </a:spcBef>
              <a:spcAft>
                <a:spcPct val="0"/>
              </a:spcAft>
              <a:buClrTx/>
              <a:buSzTx/>
              <a:buFontTx/>
              <a:buNone/>
              <a:tabLst/>
            </a:pPr>
            <a:r>
              <a:rPr kumimoji="0" lang="ar-EG" b="1" i="0" u="none" strike="noStrike" cap="none" normalizeH="0" baseline="0" dirty="0">
                <a:ln>
                  <a:noFill/>
                </a:ln>
                <a:solidFill>
                  <a:srgbClr val="C00000"/>
                </a:solidFill>
                <a:effectLst/>
                <a:latin typeface="Arial" panose="020B0604020202020204" pitchFamily="34" charset="0"/>
              </a:rPr>
              <a:t>1. </a:t>
            </a:r>
            <a:r>
              <a:rPr kumimoji="0" lang="en-US" b="1" i="0" u="none" strike="noStrike" cap="none" normalizeH="0" baseline="0" dirty="0">
                <a:ln>
                  <a:noFill/>
                </a:ln>
                <a:solidFill>
                  <a:srgbClr val="C00000"/>
                </a:solidFill>
                <a:effectLst/>
                <a:latin typeface="Arial" panose="020B0604020202020204" pitchFamily="34" charset="0"/>
              </a:rPr>
              <a:t> </a:t>
            </a:r>
            <a:r>
              <a:rPr kumimoji="0" lang="ar-SA" b="1" i="0" u="none" strike="noStrike" cap="none" normalizeH="0" baseline="0" dirty="0">
                <a:ln>
                  <a:noFill/>
                </a:ln>
                <a:solidFill>
                  <a:srgbClr val="C00000"/>
                </a:solidFill>
                <a:effectLst/>
                <a:latin typeface="Arial" panose="020B0604020202020204" pitchFamily="34" charset="0"/>
                <a:cs typeface="Arial" panose="020B0604020202020204" pitchFamily="34" charset="0"/>
              </a:rPr>
              <a:t>رسالة تسويق سياسي (عقلانية ومنظمة)</a:t>
            </a:r>
            <a:endParaRPr kumimoji="0" lang="en-US" b="1" i="0" u="none" strike="noStrike" cap="none" normalizeH="0" baseline="0" dirty="0">
              <a:ln>
                <a:noFill/>
              </a:ln>
              <a:solidFill>
                <a:srgbClr val="C00000"/>
              </a:solidFill>
              <a:effectLst/>
              <a:latin typeface="Arial" panose="020B0604020202020204"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panose="020B0604020202020204" pitchFamily="34" charset="0"/>
              </a:rPr>
              <a:t>"</a:t>
            </a:r>
            <a:r>
              <a:rPr kumimoji="0" lang="ar-SA" sz="14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في حملتنا نركز على تقليل التلوث وتحسين جودة الهواء عبر دعم مشاريع الطاقة النظيفة مثل تركيب ألواح الطاقة الشمسية في المدارس والمستشفيات. نستثمر في التوعية البيئية ونشجع على إعادة التدوير، لضمان بيئة صحية لأطفالنا وأجيال المستقبل</a:t>
            </a:r>
            <a:r>
              <a:rPr kumimoji="0" lang="en-US" sz="1400" b="0" i="0" u="none" strike="noStrike" cap="none" normalizeH="0" baseline="0" dirty="0">
                <a:ln>
                  <a:noFill/>
                </a:ln>
                <a:solidFill>
                  <a:schemeClr val="tx1"/>
                </a:solidFill>
                <a:effectLst/>
                <a:latin typeface="Arial" panose="020B0604020202020204" pitchFamily="34" charset="0"/>
              </a:rPr>
              <a:t>."</a:t>
            </a:r>
          </a:p>
        </p:txBody>
      </p:sp>
      <p:sp>
        <p:nvSpPr>
          <p:cNvPr id="6" name="Rectangle 2"/>
          <p:cNvSpPr>
            <a:spLocks noChangeArrowheads="1"/>
          </p:cNvSpPr>
          <p:nvPr/>
        </p:nvSpPr>
        <p:spPr bwMode="auto">
          <a:xfrm>
            <a:off x="-157162" y="546619"/>
            <a:ext cx="12192000" cy="15875"/>
          </a:xfrm>
          <a:prstGeom prst="rect">
            <a:avLst/>
          </a:prstGeom>
          <a:solidFill>
            <a:srgbClr val="000000"/>
          </a:solidFill>
          <a:ln w="9525">
            <a:solidFill>
              <a:schemeClr val="tx1"/>
            </a:solidFill>
            <a:prstDash val="solid"/>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MY"/>
          </a:p>
        </p:txBody>
      </p:sp>
      <p:sp>
        <p:nvSpPr>
          <p:cNvPr id="8" name="Rectangle 3"/>
          <p:cNvSpPr>
            <a:spLocks noChangeArrowheads="1"/>
          </p:cNvSpPr>
          <p:nvPr/>
        </p:nvSpPr>
        <p:spPr bwMode="auto">
          <a:xfrm>
            <a:off x="2485572" y="3320850"/>
            <a:ext cx="6707989" cy="10772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r" defTabSz="914400" rtl="1" eaLnBrk="0" fontAlgn="base" latinLnBrk="0" hangingPunct="0">
              <a:lnSpc>
                <a:spcPct val="100000"/>
              </a:lnSpc>
              <a:spcBef>
                <a:spcPct val="0"/>
              </a:spcBef>
              <a:spcAft>
                <a:spcPct val="0"/>
              </a:spcAft>
              <a:buClrTx/>
              <a:buSzTx/>
              <a:buFontTx/>
              <a:buNone/>
              <a:tabLst/>
            </a:pPr>
            <a:endParaRPr kumimoji="0" lang="en-US" sz="1600" b="1" i="0" u="none" strike="noStrike" cap="none" normalizeH="0" baseline="0" dirty="0">
              <a:ln>
                <a:noFill/>
              </a:ln>
              <a:solidFill>
                <a:schemeClr val="tx1"/>
              </a:solidFill>
              <a:effectLst/>
              <a:latin typeface="Arial" panose="020B0604020202020204"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ar-EG" sz="1600" b="1" i="0" u="none" strike="noStrike" cap="none" normalizeH="0" baseline="0" dirty="0">
                <a:ln>
                  <a:noFill/>
                </a:ln>
                <a:solidFill>
                  <a:srgbClr val="C00000"/>
                </a:solidFill>
                <a:effectLst/>
                <a:latin typeface="Arial" panose="020B0604020202020204" pitchFamily="34" charset="0"/>
              </a:rPr>
              <a:t>2. </a:t>
            </a:r>
            <a:r>
              <a:rPr kumimoji="0" lang="ar-SA" sz="1600" b="1" i="0" u="none" strike="noStrike" cap="none" normalizeH="0" baseline="0" dirty="0">
                <a:ln>
                  <a:noFill/>
                </a:ln>
                <a:solidFill>
                  <a:srgbClr val="C00000"/>
                </a:solidFill>
                <a:effectLst/>
                <a:latin typeface="Arial" panose="020B0604020202020204" pitchFamily="34" charset="0"/>
                <a:cs typeface="Arial" panose="020B0604020202020204" pitchFamily="34" charset="0"/>
              </a:rPr>
              <a:t>رسالة دعاية (عاطفية ومبالغ فيها)</a:t>
            </a:r>
            <a:endParaRPr kumimoji="0" lang="en-US" sz="1600" b="1" i="0" u="none" strike="noStrike" cap="none" normalizeH="0" baseline="0" dirty="0">
              <a:ln>
                <a:noFill/>
              </a:ln>
              <a:solidFill>
                <a:srgbClr val="C00000"/>
              </a:solidFill>
              <a:effectLst/>
              <a:latin typeface="Arial" panose="020B0604020202020204"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panose="020B0604020202020204" pitchFamily="34" charset="0"/>
              </a:rPr>
              <a:t>"</a:t>
            </a:r>
            <a:r>
              <a:rPr kumimoji="0" lang="ar-SA" sz="14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إذا لم نصوت لهذا المرشح، فستتحول بلادنا إلى صحراء جرداء مليئة بالأمراض! من لا يهتم بالبيئة هو عدو الشعب، ويخطط لتدمير مستقبل أولادنا. لا تتركوا الكارثة تحدث، صوتوا لنا لإنقاذ وطننا</a:t>
            </a:r>
            <a:r>
              <a:rPr kumimoji="0" lang="en-US" sz="1400" b="0" i="0" u="none" strike="noStrike" cap="none" normalizeH="0" baseline="0" dirty="0">
                <a:ln>
                  <a:noFill/>
                </a:ln>
                <a:solidFill>
                  <a:schemeClr val="tx1"/>
                </a:solidFill>
                <a:effectLst/>
                <a:latin typeface="Arial" panose="020B0604020202020204" pitchFamily="34" charset="0"/>
              </a:rPr>
              <a:t>!"</a:t>
            </a:r>
          </a:p>
        </p:txBody>
      </p:sp>
      <p:sp>
        <p:nvSpPr>
          <p:cNvPr id="12" name="Rectangle 3"/>
          <p:cNvSpPr>
            <a:spLocks noChangeArrowheads="1"/>
          </p:cNvSpPr>
          <p:nvPr/>
        </p:nvSpPr>
        <p:spPr bwMode="auto">
          <a:xfrm>
            <a:off x="2485572" y="4838685"/>
            <a:ext cx="6707989" cy="830997"/>
          </a:xfrm>
          <a:prstGeom prst="rect">
            <a:avLst/>
          </a:prstGeom>
          <a:solidFill>
            <a:schemeClr val="bg2"/>
          </a:solidFill>
          <a:ln>
            <a:noFill/>
          </a:ln>
          <a:effectLst/>
        </p:spPr>
        <p:txBody>
          <a:bodyPr vert="horz" wrap="square" lIns="91440" tIns="45720" rIns="91440" bIns="45720" numCol="1" anchor="ctr" anchorCtr="0" compatLnSpc="1">
            <a:prstTxWarp prst="textNoShape">
              <a:avLst/>
            </a:prstTxWarp>
            <a:spAutoFit/>
          </a:bodyPr>
          <a:lstStyle/>
          <a:p>
            <a:pPr marL="0" marR="0" lvl="0" indent="0" algn="r" defTabSz="914400" rtl="1" eaLnBrk="0" fontAlgn="base" latinLnBrk="0" hangingPunct="0">
              <a:lnSpc>
                <a:spcPct val="100000"/>
              </a:lnSpc>
              <a:spcBef>
                <a:spcPct val="0"/>
              </a:spcBef>
              <a:spcAft>
                <a:spcPct val="0"/>
              </a:spcAft>
              <a:buClrTx/>
              <a:buSzTx/>
              <a:buFontTx/>
              <a:buNone/>
              <a:tabLst/>
            </a:pPr>
            <a:endParaRPr kumimoji="0" lang="en-US" sz="1600" b="1" i="0" u="none" strike="noStrike" cap="none" normalizeH="0" baseline="0" dirty="0">
              <a:ln>
                <a:noFill/>
              </a:ln>
              <a:solidFill>
                <a:schemeClr val="tx1"/>
              </a:solidFill>
              <a:effectLst/>
              <a:latin typeface="Arial" panose="020B0604020202020204" pitchFamily="34" charset="0"/>
            </a:endParaRPr>
          </a:p>
          <a:p>
            <a:pPr algn="r" rtl="1"/>
            <a:r>
              <a:rPr lang="ar-EG" sz="1600" dirty="0">
                <a:highlight>
                  <a:srgbClr val="FFFF00"/>
                </a:highlight>
              </a:rPr>
              <a:t>هذا المثال نموذج بامكانك ابتكار أمثلة مشابهة في مواضيع مختلفة.</a:t>
            </a:r>
          </a:p>
          <a:p>
            <a:pPr algn="r" rtl="1"/>
            <a:endParaRPr lang="ar-EG" sz="1600" dirty="0"/>
          </a:p>
        </p:txBody>
      </p:sp>
      <p:pic>
        <p:nvPicPr>
          <p:cNvPr id="10" name="Picture 9">
            <a:extLst>
              <a:ext uri="{FF2B5EF4-FFF2-40B4-BE49-F238E27FC236}">
                <a16:creationId xmlns:a16="http://schemas.microsoft.com/office/drawing/2014/main" id="{E2CFA0ED-5765-C27A-6E2A-02B71A10B45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17832" y="4191466"/>
            <a:ext cx="3156901" cy="2119915"/>
          </a:xfrm>
          <a:prstGeom prst="rect">
            <a:avLst/>
          </a:prstGeom>
        </p:spPr>
      </p:pic>
    </p:spTree>
    <p:extLst>
      <p:ext uri="{BB962C8B-B14F-4D97-AF65-F5344CB8AC3E}">
        <p14:creationId xmlns:p14="http://schemas.microsoft.com/office/powerpoint/2010/main" val="340860886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2" name="TextBox 41"/>
          <p:cNvSpPr txBox="1"/>
          <p:nvPr/>
        </p:nvSpPr>
        <p:spPr>
          <a:xfrm>
            <a:off x="5050917" y="1255061"/>
            <a:ext cx="917148" cy="646331"/>
          </a:xfrm>
          <a:prstGeom prst="rect">
            <a:avLst/>
          </a:prstGeom>
          <a:noFill/>
        </p:spPr>
        <p:txBody>
          <a:bodyPr wrap="square" rtlCol="0">
            <a:spAutoFit/>
          </a:bodyPr>
          <a:lstStyle/>
          <a:p>
            <a:pPr algn="ctr"/>
            <a:r>
              <a:rPr lang="ar-SA" dirty="0">
                <a:solidFill>
                  <a:schemeClr val="bg1"/>
                </a:solidFill>
                <a:latin typeface="Alexandria" charset="0"/>
                <a:cs typeface="Alexandria" charset="0"/>
              </a:rPr>
              <a:t>المحاضرة </a:t>
            </a:r>
            <a:r>
              <a:rPr lang="ar-EG" dirty="0">
                <a:solidFill>
                  <a:schemeClr val="bg1"/>
                </a:solidFill>
                <a:latin typeface="Alexandria" charset="0"/>
                <a:cs typeface="Alexandria" charset="0"/>
              </a:rPr>
              <a:t>السادسة</a:t>
            </a:r>
            <a:endParaRPr lang="ar-SA"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a16="http://schemas.microsoft.com/office/drawing/2014/main" id="{FF0FD337-6BE3-014B-6916-AFAF1FABB81E}"/>
              </a:ext>
            </a:extLst>
          </p:cNvPr>
          <p:cNvSpPr/>
          <p:nvPr/>
        </p:nvSpPr>
        <p:spPr>
          <a:xfrm>
            <a:off x="976576" y="4974573"/>
            <a:ext cx="5091312" cy="523220"/>
          </a:xfrm>
          <a:prstGeom prst="rect">
            <a:avLst/>
          </a:prstGeom>
          <a:noFill/>
        </p:spPr>
        <p:txBody>
          <a:bodyPr wrap="square">
            <a:spAutoFit/>
          </a:bodyPr>
          <a:lstStyle/>
          <a:p>
            <a:pPr algn="ctr" rtl="1"/>
            <a:r>
              <a:rPr lang="ar-EG" sz="2800" b="1" dirty="0"/>
              <a:t>3. </a:t>
            </a:r>
            <a:r>
              <a:rPr lang="ar-EG" sz="2800" b="1" dirty="0">
                <a:latin typeface="Alexandria" charset="0"/>
              </a:rPr>
              <a:t>تطور التسويق السياسي عالميًا وعربيًا</a:t>
            </a:r>
            <a:endParaRPr lang="ar-EG" sz="2800" b="1" dirty="0"/>
          </a:p>
        </p:txBody>
      </p:sp>
    </p:spTree>
    <p:extLst>
      <p:ext uri="{BB962C8B-B14F-4D97-AF65-F5344CB8AC3E}">
        <p14:creationId xmlns:p14="http://schemas.microsoft.com/office/powerpoint/2010/main" val="8902897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C3A9AC-141A-D92D-2668-F7F1F2E300D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3089C50-1ABC-7C8C-9AB1-F4587D26962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EC4CAB52-B2B4-E005-8C17-A2D375EAD532}"/>
              </a:ext>
            </a:extLst>
          </p:cNvPr>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
            <a:extLst>
              <a:ext uri="{FF2B5EF4-FFF2-40B4-BE49-F238E27FC236}">
                <a16:creationId xmlns:a16="http://schemas.microsoft.com/office/drawing/2014/main" id="{66396A2C-0048-7F92-5ED2-C187DBE46ADD}"/>
              </a:ext>
            </a:extLst>
          </p:cNvPr>
          <p:cNvSpPr/>
          <p:nvPr/>
        </p:nvSpPr>
        <p:spPr>
          <a:xfrm>
            <a:off x="786966" y="1251104"/>
            <a:ext cx="9568683" cy="51059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id="{F977BAAE-6BC1-B1E4-1A71-2BE4AD970F0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557DC53C-DBB5-E574-CA00-128CA3C3864F}"/>
              </a:ext>
            </a:extLst>
          </p:cNvPr>
          <p:cNvSpPr txBox="1"/>
          <p:nvPr/>
        </p:nvSpPr>
        <p:spPr>
          <a:xfrm>
            <a:off x="437927" y="3639002"/>
            <a:ext cx="8527205" cy="276999"/>
          </a:xfrm>
          <a:prstGeom prst="rect">
            <a:avLst/>
          </a:prstGeom>
          <a:noFill/>
        </p:spPr>
        <p:txBody>
          <a:bodyPr wrap="square" rtlCol="0">
            <a:spAutoFit/>
          </a:bodyPr>
          <a:lstStyle/>
          <a:p>
            <a:pPr algn="r" rtl="1"/>
            <a:endParaRPr lang="en-US" sz="1200" dirty="0"/>
          </a:p>
        </p:txBody>
      </p:sp>
      <p:sp>
        <p:nvSpPr>
          <p:cNvPr id="33" name="TextBox 32">
            <a:extLst>
              <a:ext uri="{FF2B5EF4-FFF2-40B4-BE49-F238E27FC236}">
                <a16:creationId xmlns:a16="http://schemas.microsoft.com/office/drawing/2014/main" id="{D77D709D-D1D2-1A7E-813A-F464FE139A67}"/>
              </a:ext>
            </a:extLst>
          </p:cNvPr>
          <p:cNvSpPr txBox="1"/>
          <p:nvPr/>
        </p:nvSpPr>
        <p:spPr>
          <a:xfrm>
            <a:off x="8340713" y="4018440"/>
            <a:ext cx="402473" cy="380480"/>
          </a:xfrm>
          <a:prstGeom prst="rect">
            <a:avLst/>
          </a:prstGeom>
          <a:noFill/>
        </p:spPr>
        <p:txBody>
          <a:bodyPr wrap="square" lIns="72000" tIns="36000" rIns="72000" bIns="36000" rtlCol="0" anchor="b">
            <a:spAutoFit/>
          </a:bodyPr>
          <a:lstStyle/>
          <a:p>
            <a:pPr algn="r" rtl="1"/>
            <a:r>
              <a:rPr lang="en-US" sz="2000" b="1" dirty="0">
                <a:solidFill>
                  <a:schemeClr val="bg1"/>
                </a:solidFill>
                <a:latin typeface="A Jannat LT" panose="01000000000000000000" pitchFamily="2" charset="-78"/>
                <a:cs typeface="A Jannat LT" panose="01000000000000000000" pitchFamily="2" charset="-78"/>
              </a:rPr>
              <a:t>1</a:t>
            </a:r>
            <a:endParaRPr lang="ar-SA" sz="2000" b="1" dirty="0">
              <a:solidFill>
                <a:schemeClr val="bg1"/>
              </a:solidFill>
              <a:latin typeface="A Jannat LT" panose="01000000000000000000" pitchFamily="2" charset="-78"/>
              <a:cs typeface="A Jannat LT" panose="01000000000000000000" pitchFamily="2" charset="-78"/>
            </a:endParaRPr>
          </a:p>
        </p:txBody>
      </p:sp>
      <p:sp>
        <p:nvSpPr>
          <p:cNvPr id="34" name="TextBox 33">
            <a:extLst>
              <a:ext uri="{FF2B5EF4-FFF2-40B4-BE49-F238E27FC236}">
                <a16:creationId xmlns:a16="http://schemas.microsoft.com/office/drawing/2014/main" id="{90A84173-378C-923D-FF71-1B37FF9C28B3}"/>
              </a:ext>
            </a:extLst>
          </p:cNvPr>
          <p:cNvSpPr txBox="1"/>
          <p:nvPr/>
        </p:nvSpPr>
        <p:spPr>
          <a:xfrm>
            <a:off x="6853700" y="4017501"/>
            <a:ext cx="402473" cy="380480"/>
          </a:xfrm>
          <a:prstGeom prst="rect">
            <a:avLst/>
          </a:prstGeom>
          <a:noFill/>
        </p:spPr>
        <p:txBody>
          <a:bodyPr wrap="square" lIns="72000" tIns="36000" rIns="72000" bIns="36000" rtlCol="0" anchor="b">
            <a:spAutoFit/>
          </a:bodyPr>
          <a:lstStyle/>
          <a:p>
            <a:pPr algn="r" rtl="1"/>
            <a:r>
              <a:rPr lang="en-US" sz="2000" b="1" dirty="0">
                <a:solidFill>
                  <a:schemeClr val="bg1"/>
                </a:solidFill>
                <a:latin typeface="A Jannat LT" panose="01000000000000000000" pitchFamily="2" charset="-78"/>
                <a:cs typeface="A Jannat LT" panose="01000000000000000000" pitchFamily="2" charset="-78"/>
              </a:rPr>
              <a:t>2</a:t>
            </a:r>
            <a:endParaRPr lang="ar-SA" sz="2000" b="1" dirty="0">
              <a:solidFill>
                <a:schemeClr val="bg1"/>
              </a:solidFill>
              <a:latin typeface="A Jannat LT" panose="01000000000000000000" pitchFamily="2" charset="-78"/>
              <a:cs typeface="A Jannat LT" panose="01000000000000000000" pitchFamily="2" charset="-78"/>
            </a:endParaRPr>
          </a:p>
        </p:txBody>
      </p:sp>
      <p:sp>
        <p:nvSpPr>
          <p:cNvPr id="26" name="TextBox 25">
            <a:extLst>
              <a:ext uri="{FF2B5EF4-FFF2-40B4-BE49-F238E27FC236}">
                <a16:creationId xmlns:a16="http://schemas.microsoft.com/office/drawing/2014/main" id="{90A84173-378C-923D-FF71-1B37FF9C28B3}"/>
              </a:ext>
            </a:extLst>
          </p:cNvPr>
          <p:cNvSpPr txBox="1"/>
          <p:nvPr/>
        </p:nvSpPr>
        <p:spPr>
          <a:xfrm>
            <a:off x="3928738" y="3973035"/>
            <a:ext cx="402473" cy="380480"/>
          </a:xfrm>
          <a:prstGeom prst="rect">
            <a:avLst/>
          </a:prstGeom>
          <a:noFill/>
        </p:spPr>
        <p:txBody>
          <a:bodyPr wrap="square" lIns="72000" tIns="36000" rIns="72000" bIns="36000" rtlCol="0" anchor="b">
            <a:spAutoFit/>
          </a:bodyPr>
          <a:lstStyle/>
          <a:p>
            <a:pPr algn="r" rtl="1"/>
            <a:r>
              <a:rPr lang="ar-EG" sz="2000" b="1" dirty="0">
                <a:solidFill>
                  <a:schemeClr val="bg1"/>
                </a:solidFill>
                <a:latin typeface="A Jannat LT" panose="01000000000000000000" pitchFamily="2" charset="-78"/>
                <a:cs typeface="A Jannat LT" panose="01000000000000000000" pitchFamily="2" charset="-78"/>
              </a:rPr>
              <a:t>4</a:t>
            </a:r>
            <a:endParaRPr lang="ar-SA" sz="2000" b="1" dirty="0">
              <a:solidFill>
                <a:schemeClr val="bg1"/>
              </a:solidFill>
              <a:latin typeface="A Jannat LT" panose="01000000000000000000" pitchFamily="2" charset="-78"/>
              <a:cs typeface="A Jannat LT" panose="01000000000000000000" pitchFamily="2" charset="-78"/>
            </a:endParaRPr>
          </a:p>
        </p:txBody>
      </p:sp>
      <p:sp>
        <p:nvSpPr>
          <p:cNvPr id="7" name="TextBox 6">
            <a:extLst>
              <a:ext uri="{FF2B5EF4-FFF2-40B4-BE49-F238E27FC236}">
                <a16:creationId xmlns:a16="http://schemas.microsoft.com/office/drawing/2014/main" id="{07C3F277-A32F-FCF9-13AA-3474D8F3CBB2}"/>
              </a:ext>
            </a:extLst>
          </p:cNvPr>
          <p:cNvSpPr txBox="1"/>
          <p:nvPr/>
        </p:nvSpPr>
        <p:spPr>
          <a:xfrm>
            <a:off x="1179815" y="1490696"/>
            <a:ext cx="8466655" cy="523220"/>
          </a:xfrm>
          <a:prstGeom prst="rect">
            <a:avLst/>
          </a:prstGeom>
          <a:noFill/>
        </p:spPr>
        <p:txBody>
          <a:bodyPr wrap="square" rtlCol="0">
            <a:spAutoFit/>
          </a:bodyPr>
          <a:lstStyle/>
          <a:p>
            <a:pPr algn="just" rtl="1"/>
            <a:r>
              <a:rPr lang="ar-JO" sz="2800" b="1" dirty="0"/>
              <a:t>3</a:t>
            </a:r>
            <a:r>
              <a:rPr lang="ar-EG" sz="2800" b="1" dirty="0"/>
              <a:t>.1. النشأة المبكرة للتسويق السياسي</a:t>
            </a:r>
          </a:p>
        </p:txBody>
      </p:sp>
      <p:pic>
        <p:nvPicPr>
          <p:cNvPr id="10" name="Picture 9">
            <a:extLst>
              <a:ext uri="{FF2B5EF4-FFF2-40B4-BE49-F238E27FC236}">
                <a16:creationId xmlns:a16="http://schemas.microsoft.com/office/drawing/2014/main" id="{6F168711-015F-89AC-18B0-45003324FB7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35003" y="1660223"/>
            <a:ext cx="7072607" cy="5265163"/>
          </a:xfrm>
          <a:prstGeom prst="rect">
            <a:avLst/>
          </a:prstGeom>
        </p:spPr>
      </p:pic>
      <p:sp>
        <p:nvSpPr>
          <p:cNvPr id="11" name="Rectangle 10">
            <a:extLst>
              <a:ext uri="{FF2B5EF4-FFF2-40B4-BE49-F238E27FC236}">
                <a16:creationId xmlns:a16="http://schemas.microsoft.com/office/drawing/2014/main" id="{D4924591-98FD-69B3-159A-C477CA650810}"/>
              </a:ext>
            </a:extLst>
          </p:cNvPr>
          <p:cNvSpPr>
            <a:spLocks noChangeArrowheads="1"/>
          </p:cNvSpPr>
          <p:nvPr/>
        </p:nvSpPr>
        <p:spPr bwMode="auto">
          <a:xfrm>
            <a:off x="2872051" y="2500548"/>
            <a:ext cx="3469822" cy="3139321"/>
          </a:xfrm>
          <a:prstGeom prst="rect">
            <a:avLst/>
          </a:prstGeom>
          <a:solidFill>
            <a:schemeClr val="bg2"/>
          </a:solidFill>
          <a:ln>
            <a:noFill/>
          </a:ln>
          <a:effectLst/>
        </p:spPr>
        <p:txBody>
          <a:bodyPr vert="horz" wrap="square" lIns="91440" tIns="45720" rIns="91440" bIns="45720" numCol="1" anchor="ctr" anchorCtr="0" compatLnSpc="1">
            <a:prstTxWarp prst="textNoShape">
              <a:avLst/>
            </a:prstTxWarp>
            <a:spAutoFit/>
          </a:bodyPr>
          <a:lstStyle/>
          <a:p>
            <a:pPr marL="285750" marR="0" lvl="0" indent="-285750" algn="r" defTabSz="914400" rtl="1" eaLnBrk="0" fontAlgn="base" latinLnBrk="0" hangingPunct="0">
              <a:lnSpc>
                <a:spcPct val="100000"/>
              </a:lnSpc>
              <a:spcBef>
                <a:spcPct val="0"/>
              </a:spcBef>
              <a:spcAft>
                <a:spcPct val="0"/>
              </a:spcAft>
              <a:buClrTx/>
              <a:buSzTx/>
              <a:buFont typeface="Arial" panose="020B0604020202020204" pitchFamily="34" charset="0"/>
              <a:buChar char="•"/>
              <a:tabLst/>
            </a:pPr>
            <a:r>
              <a:rPr kumimoji="0" lang="ar-SA" sz="18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لا يمكن تحديد تاريخ دقيق</a:t>
            </a:r>
            <a:r>
              <a:rPr kumimoji="0" lang="en-US" sz="1800" b="0" i="0" u="none" strike="noStrike" cap="none" normalizeH="0" baseline="0" dirty="0">
                <a:ln>
                  <a:noFill/>
                </a:ln>
                <a:solidFill>
                  <a:schemeClr val="tx1"/>
                </a:solidFill>
                <a:effectLst/>
                <a:latin typeface="Arial" panose="020B0604020202020204" pitchFamily="34" charset="0"/>
              </a:rPr>
              <a:t> </a:t>
            </a:r>
            <a:r>
              <a:rPr kumimoji="0" lang="ar-SA"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لنشأة التسويق السياسي، لأنه ارتبط بطبيعة الإنسان منذ بدء تواصله عبر الكلام والرسم والكتابة</a:t>
            </a:r>
            <a:r>
              <a:rPr kumimoji="0" lang="en-US" sz="1800" b="0" i="0" u="none" strike="noStrike" cap="none" normalizeH="0" baseline="0" dirty="0">
                <a:ln>
                  <a:noFill/>
                </a:ln>
                <a:solidFill>
                  <a:schemeClr val="tx1"/>
                </a:solidFill>
                <a:effectLst/>
                <a:latin typeface="Arial" panose="020B0604020202020204" pitchFamily="34" charset="0"/>
              </a:rPr>
              <a:t>.</a:t>
            </a:r>
            <a:endParaRPr kumimoji="0" lang="ar-EG" sz="1800" b="0" i="0" u="none" strike="noStrike" cap="none" normalizeH="0" baseline="0" dirty="0">
              <a:ln>
                <a:noFill/>
              </a:ln>
              <a:solidFill>
                <a:schemeClr val="tx1"/>
              </a:solidFill>
              <a:effectLst/>
              <a:latin typeface="Arial" panose="020B0604020202020204" pitchFamily="34" charset="0"/>
            </a:endParaRPr>
          </a:p>
          <a:p>
            <a:pPr marL="285750" marR="0" lvl="0" indent="-285750" algn="r" defTabSz="914400" rtl="1" eaLnBrk="0" fontAlgn="base" latinLnBrk="0" hangingPunct="0">
              <a:lnSpc>
                <a:spcPct val="100000"/>
              </a:lnSpc>
              <a:spcBef>
                <a:spcPct val="0"/>
              </a:spcBef>
              <a:spcAft>
                <a:spcPct val="0"/>
              </a:spcAft>
              <a:buClrTx/>
              <a:buSzTx/>
              <a:buFont typeface="Arial" panose="020B0604020202020204" pitchFamily="34" charset="0"/>
              <a:buChar char="•"/>
              <a:tabLst/>
            </a:pPr>
            <a:endParaRPr kumimoji="0" lang="en-US" sz="1800" b="0" i="0" u="none" strike="noStrike" cap="none" normalizeH="0" baseline="0" dirty="0">
              <a:ln>
                <a:noFill/>
              </a:ln>
              <a:solidFill>
                <a:schemeClr val="tx1"/>
              </a:solidFill>
              <a:effectLst/>
              <a:latin typeface="Arial" panose="020B0604020202020204" pitchFamily="34" charset="0"/>
            </a:endParaRPr>
          </a:p>
          <a:p>
            <a:pPr marL="285750" marR="0" lvl="0" indent="-285750" algn="r" defTabSz="914400" rtl="1" eaLnBrk="0" fontAlgn="base" latinLnBrk="0" hangingPunct="0">
              <a:lnSpc>
                <a:spcPct val="100000"/>
              </a:lnSpc>
              <a:spcBef>
                <a:spcPct val="0"/>
              </a:spcBef>
              <a:spcAft>
                <a:spcPct val="0"/>
              </a:spcAft>
              <a:buClrTx/>
              <a:buSzTx/>
              <a:buFont typeface="Arial" panose="020B0604020202020204" pitchFamily="34" charset="0"/>
              <a:buChar char="•"/>
              <a:tabLst/>
            </a:pPr>
            <a:r>
              <a:rPr kumimoji="0" lang="ar-SA"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التواصل بهدف الإقناع كان موجودًا منذ فجر التاريخ، وتطور مع ظهور وسائل الإعلام المختلفة</a:t>
            </a:r>
            <a:r>
              <a:rPr kumimoji="0" lang="en-US"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a:t>
            </a:r>
            <a:endParaRPr kumimoji="0" lang="ar-EG" sz="1800" b="0"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a:p>
            <a:pPr marL="285750" marR="0" lvl="0" indent="-285750" algn="r" defTabSz="914400" rtl="1" eaLnBrk="0" fontAlgn="base" latinLnBrk="0" hangingPunct="0">
              <a:lnSpc>
                <a:spcPct val="100000"/>
              </a:lnSpc>
              <a:spcBef>
                <a:spcPct val="0"/>
              </a:spcBef>
              <a:spcAft>
                <a:spcPct val="0"/>
              </a:spcAft>
              <a:buClrTx/>
              <a:buSzTx/>
              <a:buFont typeface="Arial" panose="020B0604020202020204" pitchFamily="34" charset="0"/>
              <a:buChar char="•"/>
              <a:tabLst/>
            </a:pPr>
            <a:endParaRPr kumimoji="0" lang="en-US" sz="1800" b="0" i="0" u="none" strike="noStrike" cap="none" normalizeH="0" baseline="0" dirty="0">
              <a:ln>
                <a:noFill/>
              </a:ln>
              <a:solidFill>
                <a:schemeClr val="tx1"/>
              </a:solidFill>
              <a:effectLst/>
              <a:latin typeface="Arial" panose="020B0604020202020204" pitchFamily="34" charset="0"/>
            </a:endParaRPr>
          </a:p>
          <a:p>
            <a:pPr marL="285750" marR="0" lvl="0" indent="-285750" algn="r" defTabSz="914400" rtl="1" eaLnBrk="0" fontAlgn="base" latinLnBrk="0" hangingPunct="0">
              <a:lnSpc>
                <a:spcPct val="100000"/>
              </a:lnSpc>
              <a:spcBef>
                <a:spcPct val="0"/>
              </a:spcBef>
              <a:spcAft>
                <a:spcPct val="0"/>
              </a:spcAft>
              <a:buClrTx/>
              <a:buSzTx/>
              <a:buFont typeface="Arial" panose="020B0604020202020204" pitchFamily="34" charset="0"/>
              <a:buChar char="•"/>
              <a:tabLst/>
            </a:pPr>
            <a:r>
              <a:rPr kumimoji="0" lang="ar-SA" sz="18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الدعاية والترويج</a:t>
            </a:r>
            <a:r>
              <a:rPr kumimoji="0" lang="en-US" sz="1800" b="0" i="0" u="none" strike="noStrike" cap="none" normalizeH="0" baseline="0" dirty="0">
                <a:ln>
                  <a:noFill/>
                </a:ln>
                <a:solidFill>
                  <a:schemeClr val="tx1"/>
                </a:solidFill>
                <a:effectLst/>
                <a:latin typeface="Arial" panose="020B0604020202020204" pitchFamily="34" charset="0"/>
              </a:rPr>
              <a:t> </a:t>
            </a:r>
            <a:r>
              <a:rPr kumimoji="0" lang="ar-SA"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هما من مكونات التسويق السياسي، وكان لهما دور كبير منذ العصور القديمة</a:t>
            </a:r>
            <a:r>
              <a:rPr kumimoji="0" lang="ar-JO"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a:t>
            </a:r>
            <a:endParaRPr kumimoji="0" 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64476754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6F1536-9D26-7257-0A77-94DDB7957C5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47E7C9C-A51B-0C50-3F84-21491CC5C99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87D9F4D1-ED2A-E3C7-6C31-79344D36905E}"/>
              </a:ext>
            </a:extLst>
          </p:cNvPr>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
            <a:extLst>
              <a:ext uri="{FF2B5EF4-FFF2-40B4-BE49-F238E27FC236}">
                <a16:creationId xmlns:a16="http://schemas.microsoft.com/office/drawing/2014/main" id="{7DDCCEE4-BC6D-947A-1846-0135099DAD71}"/>
              </a:ext>
            </a:extLst>
          </p:cNvPr>
          <p:cNvSpPr/>
          <p:nvPr/>
        </p:nvSpPr>
        <p:spPr>
          <a:xfrm>
            <a:off x="786966" y="1251104"/>
            <a:ext cx="9568683" cy="521914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id="{0665E789-FD44-D72E-69A8-C651909A367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0A3BEEA4-2DA5-B8D5-A9E5-AD36E3840863}"/>
              </a:ext>
            </a:extLst>
          </p:cNvPr>
          <p:cNvSpPr txBox="1"/>
          <p:nvPr/>
        </p:nvSpPr>
        <p:spPr>
          <a:xfrm>
            <a:off x="437927" y="3639002"/>
            <a:ext cx="8527205" cy="276999"/>
          </a:xfrm>
          <a:prstGeom prst="rect">
            <a:avLst/>
          </a:prstGeom>
          <a:noFill/>
        </p:spPr>
        <p:txBody>
          <a:bodyPr wrap="square" rtlCol="0">
            <a:spAutoFit/>
          </a:bodyPr>
          <a:lstStyle/>
          <a:p>
            <a:pPr algn="r" rtl="1"/>
            <a:endParaRPr lang="en-US" sz="1200" dirty="0"/>
          </a:p>
        </p:txBody>
      </p:sp>
      <p:sp>
        <p:nvSpPr>
          <p:cNvPr id="33" name="TextBox 32">
            <a:extLst>
              <a:ext uri="{FF2B5EF4-FFF2-40B4-BE49-F238E27FC236}">
                <a16:creationId xmlns:a16="http://schemas.microsoft.com/office/drawing/2014/main" id="{D88B7509-405C-C3E7-6D24-DBAD0CB1133B}"/>
              </a:ext>
            </a:extLst>
          </p:cNvPr>
          <p:cNvSpPr txBox="1"/>
          <p:nvPr/>
        </p:nvSpPr>
        <p:spPr>
          <a:xfrm>
            <a:off x="8340713" y="4018440"/>
            <a:ext cx="402473" cy="380480"/>
          </a:xfrm>
          <a:prstGeom prst="rect">
            <a:avLst/>
          </a:prstGeom>
          <a:noFill/>
        </p:spPr>
        <p:txBody>
          <a:bodyPr wrap="square" lIns="72000" tIns="36000" rIns="72000" bIns="36000" rtlCol="0" anchor="b">
            <a:spAutoFit/>
          </a:bodyPr>
          <a:lstStyle/>
          <a:p>
            <a:pPr algn="r" rtl="1"/>
            <a:r>
              <a:rPr lang="en-US" sz="2000" b="1" dirty="0">
                <a:solidFill>
                  <a:schemeClr val="bg1"/>
                </a:solidFill>
                <a:latin typeface="A Jannat LT" panose="01000000000000000000" pitchFamily="2" charset="-78"/>
                <a:cs typeface="A Jannat LT" panose="01000000000000000000" pitchFamily="2" charset="-78"/>
              </a:rPr>
              <a:t>1</a:t>
            </a:r>
            <a:endParaRPr lang="ar-SA" sz="2000" b="1" dirty="0">
              <a:solidFill>
                <a:schemeClr val="bg1"/>
              </a:solidFill>
              <a:latin typeface="A Jannat LT" panose="01000000000000000000" pitchFamily="2" charset="-78"/>
              <a:cs typeface="A Jannat LT" panose="01000000000000000000" pitchFamily="2" charset="-78"/>
            </a:endParaRPr>
          </a:p>
        </p:txBody>
      </p:sp>
      <p:sp>
        <p:nvSpPr>
          <p:cNvPr id="34" name="TextBox 33">
            <a:extLst>
              <a:ext uri="{FF2B5EF4-FFF2-40B4-BE49-F238E27FC236}">
                <a16:creationId xmlns:a16="http://schemas.microsoft.com/office/drawing/2014/main" id="{27A5A036-C2F7-EA64-43F9-9D4CEF4862C7}"/>
              </a:ext>
            </a:extLst>
          </p:cNvPr>
          <p:cNvSpPr txBox="1"/>
          <p:nvPr/>
        </p:nvSpPr>
        <p:spPr>
          <a:xfrm>
            <a:off x="6853700" y="4017501"/>
            <a:ext cx="402473" cy="380480"/>
          </a:xfrm>
          <a:prstGeom prst="rect">
            <a:avLst/>
          </a:prstGeom>
          <a:noFill/>
        </p:spPr>
        <p:txBody>
          <a:bodyPr wrap="square" lIns="72000" tIns="36000" rIns="72000" bIns="36000" rtlCol="0" anchor="b">
            <a:spAutoFit/>
          </a:bodyPr>
          <a:lstStyle/>
          <a:p>
            <a:pPr algn="r" rtl="1"/>
            <a:r>
              <a:rPr lang="en-US" sz="2000" b="1" dirty="0">
                <a:solidFill>
                  <a:schemeClr val="bg1"/>
                </a:solidFill>
                <a:latin typeface="A Jannat LT" panose="01000000000000000000" pitchFamily="2" charset="-78"/>
                <a:cs typeface="A Jannat LT" panose="01000000000000000000" pitchFamily="2" charset="-78"/>
              </a:rPr>
              <a:t>2</a:t>
            </a:r>
            <a:endParaRPr lang="ar-SA" sz="2000" b="1" dirty="0">
              <a:solidFill>
                <a:schemeClr val="bg1"/>
              </a:solidFill>
              <a:latin typeface="A Jannat LT" panose="01000000000000000000" pitchFamily="2" charset="-78"/>
              <a:cs typeface="A Jannat LT" panose="01000000000000000000" pitchFamily="2" charset="-78"/>
            </a:endParaRPr>
          </a:p>
        </p:txBody>
      </p:sp>
      <p:sp>
        <p:nvSpPr>
          <p:cNvPr id="26" name="TextBox 25">
            <a:extLst>
              <a:ext uri="{FF2B5EF4-FFF2-40B4-BE49-F238E27FC236}">
                <a16:creationId xmlns:a16="http://schemas.microsoft.com/office/drawing/2014/main" id="{CCF1F073-6124-FC3E-19B3-CC97747F8A30}"/>
              </a:ext>
            </a:extLst>
          </p:cNvPr>
          <p:cNvSpPr txBox="1"/>
          <p:nvPr/>
        </p:nvSpPr>
        <p:spPr>
          <a:xfrm>
            <a:off x="3928738" y="3973035"/>
            <a:ext cx="402473" cy="380480"/>
          </a:xfrm>
          <a:prstGeom prst="rect">
            <a:avLst/>
          </a:prstGeom>
          <a:noFill/>
        </p:spPr>
        <p:txBody>
          <a:bodyPr wrap="square" lIns="72000" tIns="36000" rIns="72000" bIns="36000" rtlCol="0" anchor="b">
            <a:spAutoFit/>
          </a:bodyPr>
          <a:lstStyle/>
          <a:p>
            <a:pPr algn="r" rtl="1"/>
            <a:r>
              <a:rPr lang="ar-EG" sz="2000" b="1" dirty="0">
                <a:solidFill>
                  <a:schemeClr val="bg1"/>
                </a:solidFill>
                <a:latin typeface="A Jannat LT" panose="01000000000000000000" pitchFamily="2" charset="-78"/>
                <a:cs typeface="A Jannat LT" panose="01000000000000000000" pitchFamily="2" charset="-78"/>
              </a:rPr>
              <a:t>4</a:t>
            </a:r>
            <a:endParaRPr lang="ar-SA" sz="2000" b="1" dirty="0">
              <a:solidFill>
                <a:schemeClr val="bg1"/>
              </a:solidFill>
              <a:latin typeface="A Jannat LT" panose="01000000000000000000" pitchFamily="2" charset="-78"/>
              <a:cs typeface="A Jannat LT" panose="01000000000000000000" pitchFamily="2" charset="-78"/>
            </a:endParaRPr>
          </a:p>
        </p:txBody>
      </p:sp>
      <p:sp>
        <p:nvSpPr>
          <p:cNvPr id="7" name="TextBox 6">
            <a:extLst>
              <a:ext uri="{FF2B5EF4-FFF2-40B4-BE49-F238E27FC236}">
                <a16:creationId xmlns:a16="http://schemas.microsoft.com/office/drawing/2014/main" id="{BF33277F-95ED-EF77-C9F2-54B3E764A186}"/>
              </a:ext>
            </a:extLst>
          </p:cNvPr>
          <p:cNvSpPr txBox="1"/>
          <p:nvPr/>
        </p:nvSpPr>
        <p:spPr>
          <a:xfrm>
            <a:off x="1179815" y="1490696"/>
            <a:ext cx="8466655" cy="523220"/>
          </a:xfrm>
          <a:prstGeom prst="rect">
            <a:avLst/>
          </a:prstGeom>
          <a:noFill/>
        </p:spPr>
        <p:txBody>
          <a:bodyPr wrap="square" rtlCol="0">
            <a:spAutoFit/>
          </a:bodyPr>
          <a:lstStyle/>
          <a:p>
            <a:pPr algn="just" rtl="1"/>
            <a:r>
              <a:rPr lang="ar-JO" sz="2800" b="1" dirty="0"/>
              <a:t>3</a:t>
            </a:r>
            <a:r>
              <a:rPr lang="ar-EG" sz="2800" b="1" dirty="0"/>
              <a:t>.</a:t>
            </a:r>
            <a:r>
              <a:rPr lang="ar-JO" sz="2800" b="1" dirty="0"/>
              <a:t>2</a:t>
            </a:r>
            <a:r>
              <a:rPr lang="ar-EG" sz="2800" b="1" dirty="0"/>
              <a:t>. التطور العالمي للتسويق السياسي</a:t>
            </a:r>
          </a:p>
        </p:txBody>
      </p:sp>
      <p:sp>
        <p:nvSpPr>
          <p:cNvPr id="11" name="Rectangle 10">
            <a:extLst>
              <a:ext uri="{FF2B5EF4-FFF2-40B4-BE49-F238E27FC236}">
                <a16:creationId xmlns:a16="http://schemas.microsoft.com/office/drawing/2014/main" id="{8862DCB0-8D38-6E90-62D0-25D6ECA3EDE4}"/>
              </a:ext>
            </a:extLst>
          </p:cNvPr>
          <p:cNvSpPr>
            <a:spLocks noChangeArrowheads="1"/>
          </p:cNvSpPr>
          <p:nvPr/>
        </p:nvSpPr>
        <p:spPr bwMode="auto">
          <a:xfrm>
            <a:off x="1836351" y="2084082"/>
            <a:ext cx="7424254" cy="4247317"/>
          </a:xfrm>
          <a:prstGeom prst="rect">
            <a:avLst/>
          </a:prstGeom>
          <a:noFill/>
          <a:ln>
            <a:noFill/>
          </a:ln>
          <a:effectLst/>
        </p:spPr>
        <p:txBody>
          <a:bodyPr vert="horz" wrap="square" lIns="91440" tIns="45720" rIns="91440" bIns="45720" numCol="1" anchor="ctr" anchorCtr="0" compatLnSpc="1">
            <a:prstTxWarp prst="textNoShape">
              <a:avLst/>
            </a:prstTxWarp>
            <a:spAutoFit/>
          </a:bodyPr>
          <a:lstStyle/>
          <a:p>
            <a:pPr marL="285750" marR="0" lvl="0" indent="-285750" algn="r" defTabSz="914400" rtl="1" eaLnBrk="0" fontAlgn="base" latinLnBrk="0" hangingPunct="0">
              <a:lnSpc>
                <a:spcPct val="100000"/>
              </a:lnSpc>
              <a:spcBef>
                <a:spcPct val="0"/>
              </a:spcBef>
              <a:spcAft>
                <a:spcPct val="0"/>
              </a:spcAft>
              <a:buClrTx/>
              <a:buSzTx/>
              <a:buFont typeface="Arial" panose="020B0604020202020204" pitchFamily="34" charset="0"/>
              <a:buChar char="•"/>
              <a:tabLst/>
            </a:pPr>
            <a:r>
              <a:rPr kumimoji="0" lang="ar-SA" sz="1800" b="1" i="0" u="none" strike="noStrike" cap="none" normalizeH="0" baseline="0" dirty="0">
                <a:ln>
                  <a:noFill/>
                </a:ln>
                <a:solidFill>
                  <a:srgbClr val="C00000"/>
                </a:solidFill>
                <a:effectLst/>
                <a:latin typeface="Arial" panose="020B0604020202020204" pitchFamily="34" charset="0"/>
                <a:cs typeface="Arial" panose="020B0604020202020204" pitchFamily="34" charset="0"/>
              </a:rPr>
              <a:t>البدايات المبكرة:</a:t>
            </a:r>
            <a:br>
              <a:rPr kumimoji="0" lang="ar-SA" sz="1800" b="1" i="0" u="none" strike="noStrike" cap="none" normalizeH="0" baseline="0" dirty="0">
                <a:ln>
                  <a:noFill/>
                </a:ln>
                <a:solidFill>
                  <a:schemeClr val="tx1"/>
                </a:solidFill>
                <a:effectLst/>
                <a:latin typeface="Arial" panose="020B0604020202020204" pitchFamily="34" charset="0"/>
                <a:cs typeface="Arial" panose="020B0604020202020204" pitchFamily="34" charset="0"/>
              </a:rPr>
            </a:br>
            <a:r>
              <a:rPr kumimoji="0" lang="ar-SA" sz="1800" i="0" u="none" strike="noStrike" cap="none" normalizeH="0" baseline="0" dirty="0">
                <a:ln>
                  <a:noFill/>
                </a:ln>
                <a:solidFill>
                  <a:schemeClr val="tx1"/>
                </a:solidFill>
                <a:effectLst/>
                <a:latin typeface="Arial" panose="020B0604020202020204" pitchFamily="34" charset="0"/>
                <a:cs typeface="Arial" panose="020B0604020202020204" pitchFamily="34" charset="0"/>
              </a:rPr>
              <a:t>ظهر التسويق السياسي مع بداية استخدام الإنسان وسائل التواصل للتأثير والإقناع، من الرسم والكلام إلى المطبعة في القرن الـ15 التي سهّلت نشر الأفكار.</a:t>
            </a:r>
            <a:endParaRPr kumimoji="0" lang="ar-JO" sz="1800"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a:p>
            <a:pPr marL="285750" marR="0" lvl="0" indent="-285750" algn="r" defTabSz="914400" rtl="1" eaLnBrk="0" fontAlgn="base" latinLnBrk="0" hangingPunct="0">
              <a:lnSpc>
                <a:spcPct val="100000"/>
              </a:lnSpc>
              <a:spcBef>
                <a:spcPct val="0"/>
              </a:spcBef>
              <a:spcAft>
                <a:spcPct val="0"/>
              </a:spcAft>
              <a:buClrTx/>
              <a:buSzTx/>
              <a:buFont typeface="Arial" panose="020B0604020202020204" pitchFamily="34" charset="0"/>
              <a:buChar char="•"/>
              <a:tabLst/>
            </a:pPr>
            <a:endParaRPr kumimoji="0" lang="ar-SA" sz="1800"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a:p>
            <a:pPr marL="285750" marR="0" lvl="0" indent="-285750" algn="r" defTabSz="914400" rtl="1" eaLnBrk="0" fontAlgn="base" latinLnBrk="0" hangingPunct="0">
              <a:lnSpc>
                <a:spcPct val="100000"/>
              </a:lnSpc>
              <a:spcBef>
                <a:spcPct val="0"/>
              </a:spcBef>
              <a:spcAft>
                <a:spcPct val="0"/>
              </a:spcAft>
              <a:buClrTx/>
              <a:buSzTx/>
              <a:buFont typeface="Arial" panose="020B0604020202020204" pitchFamily="34" charset="0"/>
              <a:buChar char="•"/>
              <a:tabLst/>
            </a:pPr>
            <a:r>
              <a:rPr kumimoji="0" lang="ar-SA" sz="1800" b="1" i="0" u="none" strike="noStrike" cap="none" normalizeH="0" baseline="0" dirty="0">
                <a:ln>
                  <a:noFill/>
                </a:ln>
                <a:solidFill>
                  <a:srgbClr val="C00000"/>
                </a:solidFill>
                <a:effectLst/>
                <a:latin typeface="Arial" panose="020B0604020202020204" pitchFamily="34" charset="0"/>
                <a:cs typeface="Arial" panose="020B0604020202020204" pitchFamily="34" charset="0"/>
              </a:rPr>
              <a:t>القرن العشرين:</a:t>
            </a:r>
            <a:br>
              <a:rPr kumimoji="0" lang="ar-SA" sz="1800" b="1" i="0" u="none" strike="noStrike" cap="none" normalizeH="0" baseline="0" dirty="0">
                <a:ln>
                  <a:noFill/>
                </a:ln>
                <a:solidFill>
                  <a:schemeClr val="tx1"/>
                </a:solidFill>
                <a:effectLst/>
                <a:latin typeface="Arial" panose="020B0604020202020204" pitchFamily="34" charset="0"/>
                <a:cs typeface="Arial" panose="020B0604020202020204" pitchFamily="34" charset="0"/>
              </a:rPr>
            </a:br>
            <a:r>
              <a:rPr kumimoji="0" lang="ar-SA" sz="1800" i="0" u="none" strike="noStrike" cap="none" normalizeH="0" baseline="0" dirty="0">
                <a:ln>
                  <a:noFill/>
                </a:ln>
                <a:solidFill>
                  <a:schemeClr val="tx1"/>
                </a:solidFill>
                <a:effectLst/>
                <a:latin typeface="Arial" panose="020B0604020202020204" pitchFamily="34" charset="0"/>
                <a:cs typeface="Arial" panose="020B0604020202020204" pitchFamily="34" charset="0"/>
              </a:rPr>
              <a:t>مع ظهور وسائل الإعلام الجماهيري مثل السينما، الراديو، والتلفزيون، أصبح التسويق السياسي أكثر تنظيماً واحترافية، خاصة في الولايات المتحدة التي شهدت أول حملات تسويقية سياسية حديثة في خمسينيات وستينيات القرن الماضي، مع استخدام استراتيجيات متطورة مثل استطلاعات الرأي وتحليل الجمهور.</a:t>
            </a:r>
            <a:endParaRPr kumimoji="0" lang="ar-JO" sz="1800"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a:p>
            <a:pPr marL="285750" marR="0" lvl="0" indent="-285750" algn="r" defTabSz="914400" rtl="1" eaLnBrk="0" fontAlgn="base" latinLnBrk="0" hangingPunct="0">
              <a:lnSpc>
                <a:spcPct val="100000"/>
              </a:lnSpc>
              <a:spcBef>
                <a:spcPct val="0"/>
              </a:spcBef>
              <a:spcAft>
                <a:spcPct val="0"/>
              </a:spcAft>
              <a:buClrTx/>
              <a:buSzTx/>
              <a:buFont typeface="Arial" panose="020B0604020202020204" pitchFamily="34" charset="0"/>
              <a:buChar char="•"/>
              <a:tabLst/>
            </a:pPr>
            <a:endParaRPr kumimoji="0" lang="ar-SA" sz="1800"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a:p>
            <a:pPr marL="285750" marR="0" lvl="0" indent="-285750" algn="r" defTabSz="914400" rtl="1" eaLnBrk="0" fontAlgn="base" latinLnBrk="0" hangingPunct="0">
              <a:lnSpc>
                <a:spcPct val="100000"/>
              </a:lnSpc>
              <a:spcBef>
                <a:spcPct val="0"/>
              </a:spcBef>
              <a:spcAft>
                <a:spcPct val="0"/>
              </a:spcAft>
              <a:buClrTx/>
              <a:buSzTx/>
              <a:buFont typeface="Arial" panose="020B0604020202020204" pitchFamily="34" charset="0"/>
              <a:buChar char="•"/>
              <a:tabLst/>
            </a:pPr>
            <a:r>
              <a:rPr kumimoji="0" lang="ar-SA" sz="1800" b="1" i="0" u="none" strike="noStrike" cap="none" normalizeH="0" baseline="0" dirty="0">
                <a:ln>
                  <a:noFill/>
                </a:ln>
                <a:solidFill>
                  <a:srgbClr val="C00000"/>
                </a:solidFill>
                <a:effectLst/>
                <a:latin typeface="Arial" panose="020B0604020202020204" pitchFamily="34" charset="0"/>
                <a:cs typeface="Arial" panose="020B0604020202020204" pitchFamily="34" charset="0"/>
              </a:rPr>
              <a:t>التحول الرقمي:</a:t>
            </a:r>
            <a:br>
              <a:rPr kumimoji="0" lang="ar-SA" sz="1800" b="1" i="0" u="none" strike="noStrike" cap="none" normalizeH="0" baseline="0" dirty="0">
                <a:ln>
                  <a:noFill/>
                </a:ln>
                <a:solidFill>
                  <a:schemeClr val="tx1"/>
                </a:solidFill>
                <a:effectLst/>
                <a:latin typeface="Arial" panose="020B0604020202020204" pitchFamily="34" charset="0"/>
                <a:cs typeface="Arial" panose="020B0604020202020204" pitchFamily="34" charset="0"/>
              </a:rPr>
            </a:br>
            <a:r>
              <a:rPr kumimoji="0" lang="ar-SA" sz="1800" i="0" u="none" strike="noStrike" cap="none" normalizeH="0" baseline="0" dirty="0">
                <a:ln>
                  <a:noFill/>
                </a:ln>
                <a:solidFill>
                  <a:schemeClr val="tx1"/>
                </a:solidFill>
                <a:effectLst/>
                <a:latin typeface="Arial" panose="020B0604020202020204" pitchFamily="34" charset="0"/>
                <a:cs typeface="Arial" panose="020B0604020202020204" pitchFamily="34" charset="0"/>
              </a:rPr>
              <a:t>منذ الألفية الجديدة وخصوصًا من 2000 حتى 2025، دخل التسويق السياسي عصر الإنترنت ووسائل التواصل الاجتماعي، حيث أصبح التركيز على الحملات الرقمية، البيانات الضخمة، واستهداف الناخبين بشكل دقيق عبر الإعلانات المخصصة، مما زاد من تأثير الحملات السياسية حول العالم.</a:t>
            </a:r>
          </a:p>
        </p:txBody>
      </p:sp>
    </p:spTree>
    <p:extLst>
      <p:ext uri="{BB962C8B-B14F-4D97-AF65-F5344CB8AC3E}">
        <p14:creationId xmlns:p14="http://schemas.microsoft.com/office/powerpoint/2010/main" val="232611712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C3A9AC-141A-D92D-2668-F7F1F2E300D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3089C50-1ABC-7C8C-9AB1-F4587D26962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EC4CAB52-B2B4-E005-8C17-A2D375EAD532}"/>
              </a:ext>
            </a:extLst>
          </p:cNvPr>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
            <a:extLst>
              <a:ext uri="{FF2B5EF4-FFF2-40B4-BE49-F238E27FC236}">
                <a16:creationId xmlns:a16="http://schemas.microsoft.com/office/drawing/2014/main" id="{A2BC24A0-B394-DF15-BAF0-2BBBAC3BB172}"/>
              </a:ext>
            </a:extLst>
          </p:cNvPr>
          <p:cNvSpPr/>
          <p:nvPr/>
        </p:nvSpPr>
        <p:spPr>
          <a:xfrm>
            <a:off x="786966" y="1251104"/>
            <a:ext cx="9568683" cy="521914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id="{F977BAAE-6BC1-B1E4-1A71-2BE4AD970F0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07C3F277-A32F-FCF9-13AA-3474D8F3CBB2}"/>
              </a:ext>
            </a:extLst>
          </p:cNvPr>
          <p:cNvSpPr txBox="1"/>
          <p:nvPr/>
        </p:nvSpPr>
        <p:spPr>
          <a:xfrm>
            <a:off x="1179815" y="1606572"/>
            <a:ext cx="8466655" cy="523220"/>
          </a:xfrm>
          <a:prstGeom prst="rect">
            <a:avLst/>
          </a:prstGeom>
          <a:noFill/>
        </p:spPr>
        <p:txBody>
          <a:bodyPr wrap="square" rtlCol="0">
            <a:spAutoFit/>
          </a:bodyPr>
          <a:lstStyle/>
          <a:p>
            <a:pPr algn="just" rtl="1"/>
            <a:r>
              <a:rPr lang="ar-JO" sz="2800" b="1" dirty="0"/>
              <a:t>3</a:t>
            </a:r>
            <a:r>
              <a:rPr lang="ar-EG" sz="2800" b="1" dirty="0"/>
              <a:t>.</a:t>
            </a:r>
            <a:r>
              <a:rPr lang="ar-JO" sz="2800" b="1" dirty="0"/>
              <a:t>3</a:t>
            </a:r>
            <a:r>
              <a:rPr lang="ar-EG" sz="2800" b="1" dirty="0"/>
              <a:t>. مرحلة التطور التكنولوجي والإعلامي</a:t>
            </a:r>
          </a:p>
        </p:txBody>
      </p:sp>
      <p:sp>
        <p:nvSpPr>
          <p:cNvPr id="4" name="TextBox 3">
            <a:extLst>
              <a:ext uri="{FF2B5EF4-FFF2-40B4-BE49-F238E27FC236}">
                <a16:creationId xmlns:a16="http://schemas.microsoft.com/office/drawing/2014/main" id="{557DC53C-DBB5-E574-CA00-128CA3C3864F}"/>
              </a:ext>
            </a:extLst>
          </p:cNvPr>
          <p:cNvSpPr txBox="1"/>
          <p:nvPr/>
        </p:nvSpPr>
        <p:spPr>
          <a:xfrm>
            <a:off x="437927" y="3639002"/>
            <a:ext cx="8527205" cy="276999"/>
          </a:xfrm>
          <a:prstGeom prst="rect">
            <a:avLst/>
          </a:prstGeom>
          <a:noFill/>
        </p:spPr>
        <p:txBody>
          <a:bodyPr wrap="square" rtlCol="0">
            <a:spAutoFit/>
          </a:bodyPr>
          <a:lstStyle/>
          <a:p>
            <a:pPr algn="r" rtl="1"/>
            <a:endParaRPr lang="en-US" sz="1200" dirty="0"/>
          </a:p>
        </p:txBody>
      </p:sp>
      <p:sp>
        <p:nvSpPr>
          <p:cNvPr id="33" name="TextBox 32">
            <a:extLst>
              <a:ext uri="{FF2B5EF4-FFF2-40B4-BE49-F238E27FC236}">
                <a16:creationId xmlns:a16="http://schemas.microsoft.com/office/drawing/2014/main" id="{D77D709D-D1D2-1A7E-813A-F464FE139A67}"/>
              </a:ext>
            </a:extLst>
          </p:cNvPr>
          <p:cNvSpPr txBox="1"/>
          <p:nvPr/>
        </p:nvSpPr>
        <p:spPr>
          <a:xfrm>
            <a:off x="8340713" y="4018440"/>
            <a:ext cx="402473" cy="380480"/>
          </a:xfrm>
          <a:prstGeom prst="rect">
            <a:avLst/>
          </a:prstGeom>
          <a:noFill/>
        </p:spPr>
        <p:txBody>
          <a:bodyPr wrap="square" lIns="72000" tIns="36000" rIns="72000" bIns="36000" rtlCol="0" anchor="b">
            <a:spAutoFit/>
          </a:bodyPr>
          <a:lstStyle/>
          <a:p>
            <a:pPr algn="r" rtl="1"/>
            <a:r>
              <a:rPr lang="en-US" sz="2000" b="1" dirty="0">
                <a:solidFill>
                  <a:schemeClr val="bg1"/>
                </a:solidFill>
                <a:latin typeface="A Jannat LT" panose="01000000000000000000" pitchFamily="2" charset="-78"/>
                <a:cs typeface="A Jannat LT" panose="01000000000000000000" pitchFamily="2" charset="-78"/>
              </a:rPr>
              <a:t>1</a:t>
            </a:r>
            <a:endParaRPr lang="ar-SA" sz="2000" b="1" dirty="0">
              <a:solidFill>
                <a:schemeClr val="bg1"/>
              </a:solidFill>
              <a:latin typeface="A Jannat LT" panose="01000000000000000000" pitchFamily="2" charset="-78"/>
              <a:cs typeface="A Jannat LT" panose="01000000000000000000" pitchFamily="2" charset="-78"/>
            </a:endParaRPr>
          </a:p>
        </p:txBody>
      </p:sp>
      <p:sp>
        <p:nvSpPr>
          <p:cNvPr id="34" name="TextBox 33">
            <a:extLst>
              <a:ext uri="{FF2B5EF4-FFF2-40B4-BE49-F238E27FC236}">
                <a16:creationId xmlns:a16="http://schemas.microsoft.com/office/drawing/2014/main" id="{90A84173-378C-923D-FF71-1B37FF9C28B3}"/>
              </a:ext>
            </a:extLst>
          </p:cNvPr>
          <p:cNvSpPr txBox="1"/>
          <p:nvPr/>
        </p:nvSpPr>
        <p:spPr>
          <a:xfrm>
            <a:off x="6853700" y="4017501"/>
            <a:ext cx="402473" cy="380480"/>
          </a:xfrm>
          <a:prstGeom prst="rect">
            <a:avLst/>
          </a:prstGeom>
          <a:noFill/>
        </p:spPr>
        <p:txBody>
          <a:bodyPr wrap="square" lIns="72000" tIns="36000" rIns="72000" bIns="36000" rtlCol="0" anchor="b">
            <a:spAutoFit/>
          </a:bodyPr>
          <a:lstStyle/>
          <a:p>
            <a:pPr algn="r" rtl="1"/>
            <a:r>
              <a:rPr lang="en-US" sz="2000" b="1" dirty="0">
                <a:solidFill>
                  <a:schemeClr val="bg1"/>
                </a:solidFill>
                <a:latin typeface="A Jannat LT" panose="01000000000000000000" pitchFamily="2" charset="-78"/>
                <a:cs typeface="A Jannat LT" panose="01000000000000000000" pitchFamily="2" charset="-78"/>
              </a:rPr>
              <a:t>2</a:t>
            </a:r>
            <a:endParaRPr lang="ar-SA" sz="2000" b="1" dirty="0">
              <a:solidFill>
                <a:schemeClr val="bg1"/>
              </a:solidFill>
              <a:latin typeface="A Jannat LT" panose="01000000000000000000" pitchFamily="2" charset="-78"/>
              <a:cs typeface="A Jannat LT" panose="01000000000000000000" pitchFamily="2" charset="-78"/>
            </a:endParaRPr>
          </a:p>
        </p:txBody>
      </p:sp>
      <p:sp>
        <p:nvSpPr>
          <p:cNvPr id="26" name="TextBox 25">
            <a:extLst>
              <a:ext uri="{FF2B5EF4-FFF2-40B4-BE49-F238E27FC236}">
                <a16:creationId xmlns:a16="http://schemas.microsoft.com/office/drawing/2014/main" id="{90A84173-378C-923D-FF71-1B37FF9C28B3}"/>
              </a:ext>
            </a:extLst>
          </p:cNvPr>
          <p:cNvSpPr txBox="1"/>
          <p:nvPr/>
        </p:nvSpPr>
        <p:spPr>
          <a:xfrm>
            <a:off x="3928738" y="3973035"/>
            <a:ext cx="402473" cy="380480"/>
          </a:xfrm>
          <a:prstGeom prst="rect">
            <a:avLst/>
          </a:prstGeom>
          <a:noFill/>
        </p:spPr>
        <p:txBody>
          <a:bodyPr wrap="square" lIns="72000" tIns="36000" rIns="72000" bIns="36000" rtlCol="0" anchor="b">
            <a:spAutoFit/>
          </a:bodyPr>
          <a:lstStyle/>
          <a:p>
            <a:pPr algn="r" rtl="1"/>
            <a:r>
              <a:rPr lang="ar-EG" sz="2000" b="1" dirty="0">
                <a:solidFill>
                  <a:schemeClr val="bg1"/>
                </a:solidFill>
                <a:latin typeface="A Jannat LT" panose="01000000000000000000" pitchFamily="2" charset="-78"/>
                <a:cs typeface="A Jannat LT" panose="01000000000000000000" pitchFamily="2" charset="-78"/>
              </a:rPr>
              <a:t>4</a:t>
            </a:r>
            <a:endParaRPr lang="ar-SA" sz="2000" b="1" dirty="0">
              <a:solidFill>
                <a:schemeClr val="bg1"/>
              </a:solidFill>
              <a:latin typeface="A Jannat LT" panose="01000000000000000000" pitchFamily="2" charset="-78"/>
              <a:cs typeface="A Jannat LT" panose="01000000000000000000" pitchFamily="2" charset="-78"/>
            </a:endParaRPr>
          </a:p>
        </p:txBody>
      </p:sp>
      <p:sp>
        <p:nvSpPr>
          <p:cNvPr id="2" name="Rectangle 1"/>
          <p:cNvSpPr>
            <a:spLocks noChangeArrowheads="1"/>
          </p:cNvSpPr>
          <p:nvPr/>
        </p:nvSpPr>
        <p:spPr bwMode="auto">
          <a:xfrm>
            <a:off x="2834611" y="2270290"/>
            <a:ext cx="6314713" cy="2031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285750" lvl="0" indent="-285750" algn="r" rtl="1" eaLnBrk="0" fontAlgn="base" hangingPunct="0">
              <a:spcBef>
                <a:spcPct val="0"/>
              </a:spcBef>
              <a:spcAft>
                <a:spcPct val="0"/>
              </a:spcAft>
              <a:buFont typeface="Arial" panose="020B0604020202020204" pitchFamily="34" charset="0"/>
              <a:buChar char="•"/>
            </a:pPr>
            <a:r>
              <a:rPr lang="ar-JO" b="1" dirty="0">
                <a:latin typeface="Arial" panose="020B0604020202020204" pitchFamily="34" charset="0"/>
                <a:cs typeface="Arial" panose="020B0604020202020204" pitchFamily="34" charset="0"/>
              </a:rPr>
              <a:t>بعد </a:t>
            </a:r>
            <a:r>
              <a:rPr lang="ar-EG" dirty="0"/>
              <a:t>اختراع المطبعة في القرن الخامس عشر (وليس عام 1936 كما ورد خطأً في النص)، بدأ الإعلام يأخذ طابعًا أكثر انتشارًا وفعالية</a:t>
            </a:r>
            <a:r>
              <a:rPr kumimoji="0" lang="en-US" sz="1800" b="0" i="0" u="none" strike="noStrike" cap="none" normalizeH="0" baseline="0" dirty="0">
                <a:ln>
                  <a:noFill/>
                </a:ln>
                <a:solidFill>
                  <a:schemeClr val="tx1"/>
                </a:solidFill>
                <a:effectLst/>
                <a:latin typeface="Arial" panose="020B0604020202020204" pitchFamily="34" charset="0"/>
              </a:rPr>
              <a:t>.</a:t>
            </a:r>
            <a:endParaRPr kumimoji="0" lang="ar-EG" sz="1800" b="0" i="0" u="none" strike="noStrike" cap="none" normalizeH="0" baseline="0" dirty="0">
              <a:ln>
                <a:noFill/>
              </a:ln>
              <a:solidFill>
                <a:schemeClr val="tx1"/>
              </a:solidFill>
              <a:effectLst/>
              <a:latin typeface="Arial" panose="020B0604020202020204" pitchFamily="34" charset="0"/>
            </a:endParaRPr>
          </a:p>
          <a:p>
            <a:pPr marL="285750" marR="0" lvl="0" indent="-285750" algn="r" defTabSz="914400" rtl="1" eaLnBrk="0" fontAlgn="base" latinLnBrk="0" hangingPunct="0">
              <a:lnSpc>
                <a:spcPct val="100000"/>
              </a:lnSpc>
              <a:spcBef>
                <a:spcPct val="0"/>
              </a:spcBef>
              <a:spcAft>
                <a:spcPct val="0"/>
              </a:spcAft>
              <a:buClrTx/>
              <a:buSzTx/>
              <a:buFont typeface="Arial" panose="020B0604020202020204" pitchFamily="34" charset="0"/>
              <a:buChar char="•"/>
              <a:tabLst/>
            </a:pPr>
            <a:endParaRPr kumimoji="0" lang="en-US" sz="1800" b="0" i="0" u="none" strike="noStrike" cap="none" normalizeH="0" baseline="0" dirty="0">
              <a:ln>
                <a:noFill/>
              </a:ln>
              <a:solidFill>
                <a:schemeClr val="tx1"/>
              </a:solidFill>
              <a:effectLst/>
              <a:latin typeface="Arial" panose="020B0604020202020204" pitchFamily="34" charset="0"/>
            </a:endParaRPr>
          </a:p>
          <a:p>
            <a:pPr marL="285750" lvl="0" indent="-285750" algn="r" rtl="1" eaLnBrk="0" fontAlgn="base" hangingPunct="0">
              <a:spcBef>
                <a:spcPct val="0"/>
              </a:spcBef>
              <a:spcAft>
                <a:spcPct val="0"/>
              </a:spcAft>
              <a:buFont typeface="Arial" panose="020B0604020202020204" pitchFamily="34" charset="0"/>
              <a:buChar char="•"/>
            </a:pPr>
            <a:r>
              <a:rPr lang="ar-EG" dirty="0"/>
              <a:t>لاحقًا، ساهمت السينما، الإذاعة، والتلفزيون في تعزيز أدوات التسويق السياسي</a:t>
            </a:r>
            <a:r>
              <a:rPr kumimoji="0" lang="en-US"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a:t>
            </a:r>
            <a:endParaRPr kumimoji="0" lang="ar-EG" sz="1800" b="0"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a:p>
            <a:pPr marL="285750" marR="0" lvl="0" indent="-285750" algn="r" defTabSz="914400" rtl="1" eaLnBrk="0" fontAlgn="base" latinLnBrk="0" hangingPunct="0">
              <a:lnSpc>
                <a:spcPct val="100000"/>
              </a:lnSpc>
              <a:spcBef>
                <a:spcPct val="0"/>
              </a:spcBef>
              <a:spcAft>
                <a:spcPct val="0"/>
              </a:spcAft>
              <a:buClrTx/>
              <a:buSzTx/>
              <a:buFont typeface="Arial" panose="020B0604020202020204" pitchFamily="34" charset="0"/>
              <a:buChar char="•"/>
              <a:tabLst/>
            </a:pPr>
            <a:endParaRPr kumimoji="0" lang="en-US" sz="1800" b="0" i="0" u="none" strike="noStrike" cap="none" normalizeH="0" baseline="0" dirty="0">
              <a:ln>
                <a:noFill/>
              </a:ln>
              <a:solidFill>
                <a:schemeClr val="tx1"/>
              </a:solidFill>
              <a:effectLst/>
              <a:latin typeface="Arial" panose="020B0604020202020204" pitchFamily="34" charset="0"/>
            </a:endParaRPr>
          </a:p>
          <a:p>
            <a:pPr marL="285750" lvl="0" indent="-285750" algn="r" rtl="1" eaLnBrk="0" fontAlgn="base" hangingPunct="0">
              <a:spcBef>
                <a:spcPct val="0"/>
              </a:spcBef>
              <a:spcAft>
                <a:spcPct val="0"/>
              </a:spcAft>
              <a:buFont typeface="Arial" panose="020B0604020202020204" pitchFamily="34" charset="0"/>
              <a:buChar char="•"/>
            </a:pPr>
            <a:r>
              <a:rPr lang="ar-EG" dirty="0"/>
              <a:t>طور وسائل الإعلام الجماهيري لعب دورًا كبيرًا في </a:t>
            </a:r>
            <a:r>
              <a:rPr lang="ar-EG" b="1" dirty="0"/>
              <a:t>نقل الأفكار السياسية والتأثير في الرأي العام</a:t>
            </a:r>
            <a:endParaRPr kumimoji="0" lang="en-US" sz="1800" b="0" i="0" u="none" strike="noStrike" cap="none" normalizeH="0" baseline="0" dirty="0">
              <a:ln>
                <a:noFill/>
              </a:ln>
              <a:solidFill>
                <a:schemeClr val="tx1"/>
              </a:solidFill>
              <a:effectLst/>
              <a:latin typeface="Arial" panose="020B0604020202020204" pitchFamily="34" charset="0"/>
            </a:endParaRPr>
          </a:p>
        </p:txBody>
      </p:sp>
      <p:pic>
        <p:nvPicPr>
          <p:cNvPr id="6" name="Picture 5">
            <a:extLst>
              <a:ext uri="{FF2B5EF4-FFF2-40B4-BE49-F238E27FC236}">
                <a16:creationId xmlns:a16="http://schemas.microsoft.com/office/drawing/2014/main" id="{631A3E8C-77D0-07B5-0D2C-C67B8A39FF8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941072" y="3949331"/>
            <a:ext cx="2968531" cy="2740182"/>
          </a:xfrm>
          <a:prstGeom prst="rect">
            <a:avLst/>
          </a:prstGeom>
        </p:spPr>
      </p:pic>
    </p:spTree>
    <p:extLst>
      <p:ext uri="{BB962C8B-B14F-4D97-AF65-F5344CB8AC3E}">
        <p14:creationId xmlns:p14="http://schemas.microsoft.com/office/powerpoint/2010/main" val="256694396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95912F-64FF-2526-FC15-DCFD51C0BB0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873E91C-E30B-4AF5-F1D0-1D091B1CD0F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A57C3AB0-2037-4FEE-6C7D-683CAE5EF7AC}"/>
              </a:ext>
            </a:extLst>
          </p:cNvPr>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
            <a:extLst>
              <a:ext uri="{FF2B5EF4-FFF2-40B4-BE49-F238E27FC236}">
                <a16:creationId xmlns:a16="http://schemas.microsoft.com/office/drawing/2014/main" id="{34B08D23-E06A-B951-5987-2692912B0929}"/>
              </a:ext>
            </a:extLst>
          </p:cNvPr>
          <p:cNvSpPr/>
          <p:nvPr/>
        </p:nvSpPr>
        <p:spPr>
          <a:xfrm>
            <a:off x="786966" y="1251104"/>
            <a:ext cx="9568683" cy="521914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id="{05F7FB6D-D5D3-A47D-77C4-3D1D67DED6A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F15C8DEE-8C99-7516-582C-F65866236359}"/>
              </a:ext>
            </a:extLst>
          </p:cNvPr>
          <p:cNvSpPr txBox="1"/>
          <p:nvPr/>
        </p:nvSpPr>
        <p:spPr>
          <a:xfrm>
            <a:off x="1179815" y="1606572"/>
            <a:ext cx="8466655" cy="523220"/>
          </a:xfrm>
          <a:prstGeom prst="rect">
            <a:avLst/>
          </a:prstGeom>
          <a:noFill/>
        </p:spPr>
        <p:txBody>
          <a:bodyPr wrap="square" rtlCol="0">
            <a:spAutoFit/>
          </a:bodyPr>
          <a:lstStyle/>
          <a:p>
            <a:pPr algn="just" rtl="1"/>
            <a:r>
              <a:rPr lang="ar-JO" sz="2800" b="1" dirty="0"/>
              <a:t>3</a:t>
            </a:r>
            <a:r>
              <a:rPr lang="ar-EG" sz="2800" b="1" dirty="0"/>
              <a:t>.</a:t>
            </a:r>
            <a:r>
              <a:rPr lang="ar-JO" sz="2800" b="1" dirty="0"/>
              <a:t>4</a:t>
            </a:r>
            <a:r>
              <a:rPr lang="ar-EG" sz="2800" b="1" dirty="0"/>
              <a:t>. نشأة التسويق السياسي في ضوء تطور الإعلام والديمقراطية</a:t>
            </a:r>
          </a:p>
        </p:txBody>
      </p:sp>
      <p:sp>
        <p:nvSpPr>
          <p:cNvPr id="4" name="TextBox 3">
            <a:extLst>
              <a:ext uri="{FF2B5EF4-FFF2-40B4-BE49-F238E27FC236}">
                <a16:creationId xmlns:a16="http://schemas.microsoft.com/office/drawing/2014/main" id="{01A17937-AE7C-3F07-3A6D-7228E9023A21}"/>
              </a:ext>
            </a:extLst>
          </p:cNvPr>
          <p:cNvSpPr txBox="1"/>
          <p:nvPr/>
        </p:nvSpPr>
        <p:spPr>
          <a:xfrm>
            <a:off x="437927" y="3639002"/>
            <a:ext cx="8527205" cy="276999"/>
          </a:xfrm>
          <a:prstGeom prst="rect">
            <a:avLst/>
          </a:prstGeom>
          <a:noFill/>
        </p:spPr>
        <p:txBody>
          <a:bodyPr wrap="square" rtlCol="0">
            <a:spAutoFit/>
          </a:bodyPr>
          <a:lstStyle/>
          <a:p>
            <a:pPr algn="r" rtl="1"/>
            <a:endParaRPr lang="en-US" sz="1200" dirty="0"/>
          </a:p>
        </p:txBody>
      </p:sp>
      <p:sp>
        <p:nvSpPr>
          <p:cNvPr id="33" name="TextBox 32">
            <a:extLst>
              <a:ext uri="{FF2B5EF4-FFF2-40B4-BE49-F238E27FC236}">
                <a16:creationId xmlns:a16="http://schemas.microsoft.com/office/drawing/2014/main" id="{D137B4DD-3B96-A33C-A804-2EED4AC27084}"/>
              </a:ext>
            </a:extLst>
          </p:cNvPr>
          <p:cNvSpPr txBox="1"/>
          <p:nvPr/>
        </p:nvSpPr>
        <p:spPr>
          <a:xfrm>
            <a:off x="8340713" y="3964374"/>
            <a:ext cx="402473" cy="380480"/>
          </a:xfrm>
          <a:prstGeom prst="rect">
            <a:avLst/>
          </a:prstGeom>
          <a:noFill/>
        </p:spPr>
        <p:txBody>
          <a:bodyPr wrap="square" lIns="72000" tIns="36000" rIns="72000" bIns="36000" rtlCol="0" anchor="b">
            <a:spAutoFit/>
          </a:bodyPr>
          <a:lstStyle/>
          <a:p>
            <a:pPr algn="r" rtl="1"/>
            <a:r>
              <a:rPr lang="en-US" sz="2000" b="1" dirty="0">
                <a:solidFill>
                  <a:schemeClr val="bg1"/>
                </a:solidFill>
                <a:latin typeface="A Jannat LT" panose="01000000000000000000" pitchFamily="2" charset="-78"/>
                <a:cs typeface="A Jannat LT" panose="01000000000000000000" pitchFamily="2" charset="-78"/>
              </a:rPr>
              <a:t>1</a:t>
            </a:r>
            <a:endParaRPr lang="ar-SA" sz="2000" b="1" dirty="0">
              <a:solidFill>
                <a:schemeClr val="bg1"/>
              </a:solidFill>
              <a:latin typeface="A Jannat LT" panose="01000000000000000000" pitchFamily="2" charset="-78"/>
              <a:cs typeface="A Jannat LT" panose="01000000000000000000" pitchFamily="2" charset="-78"/>
            </a:endParaRPr>
          </a:p>
        </p:txBody>
      </p:sp>
      <p:sp>
        <p:nvSpPr>
          <p:cNvPr id="34" name="TextBox 33">
            <a:extLst>
              <a:ext uri="{FF2B5EF4-FFF2-40B4-BE49-F238E27FC236}">
                <a16:creationId xmlns:a16="http://schemas.microsoft.com/office/drawing/2014/main" id="{C5446D44-A6C3-8110-1591-AE5618D79860}"/>
              </a:ext>
            </a:extLst>
          </p:cNvPr>
          <p:cNvSpPr txBox="1"/>
          <p:nvPr/>
        </p:nvSpPr>
        <p:spPr>
          <a:xfrm>
            <a:off x="6853700" y="3963435"/>
            <a:ext cx="402473" cy="380480"/>
          </a:xfrm>
          <a:prstGeom prst="rect">
            <a:avLst/>
          </a:prstGeom>
          <a:noFill/>
        </p:spPr>
        <p:txBody>
          <a:bodyPr wrap="square" lIns="72000" tIns="36000" rIns="72000" bIns="36000" rtlCol="0" anchor="b">
            <a:spAutoFit/>
          </a:bodyPr>
          <a:lstStyle/>
          <a:p>
            <a:pPr algn="r" rtl="1"/>
            <a:r>
              <a:rPr lang="en-US" sz="2000" b="1" dirty="0">
                <a:solidFill>
                  <a:schemeClr val="bg1"/>
                </a:solidFill>
                <a:latin typeface="A Jannat LT" panose="01000000000000000000" pitchFamily="2" charset="-78"/>
                <a:cs typeface="A Jannat LT" panose="01000000000000000000" pitchFamily="2" charset="-78"/>
              </a:rPr>
              <a:t>2</a:t>
            </a:r>
            <a:endParaRPr lang="ar-SA" sz="2000" b="1" dirty="0">
              <a:solidFill>
                <a:schemeClr val="bg1"/>
              </a:solidFill>
              <a:latin typeface="A Jannat LT" panose="01000000000000000000" pitchFamily="2" charset="-78"/>
              <a:cs typeface="A Jannat LT" panose="01000000000000000000" pitchFamily="2" charset="-78"/>
            </a:endParaRPr>
          </a:p>
        </p:txBody>
      </p:sp>
      <p:sp>
        <p:nvSpPr>
          <p:cNvPr id="26" name="TextBox 25">
            <a:extLst>
              <a:ext uri="{FF2B5EF4-FFF2-40B4-BE49-F238E27FC236}">
                <a16:creationId xmlns:a16="http://schemas.microsoft.com/office/drawing/2014/main" id="{3D193D86-903F-3E4D-809F-B0A7B82E7785}"/>
              </a:ext>
            </a:extLst>
          </p:cNvPr>
          <p:cNvSpPr txBox="1"/>
          <p:nvPr/>
        </p:nvSpPr>
        <p:spPr>
          <a:xfrm>
            <a:off x="3928738" y="3918969"/>
            <a:ext cx="402473" cy="380480"/>
          </a:xfrm>
          <a:prstGeom prst="rect">
            <a:avLst/>
          </a:prstGeom>
          <a:noFill/>
        </p:spPr>
        <p:txBody>
          <a:bodyPr wrap="square" lIns="72000" tIns="36000" rIns="72000" bIns="36000" rtlCol="0" anchor="b">
            <a:spAutoFit/>
          </a:bodyPr>
          <a:lstStyle/>
          <a:p>
            <a:pPr algn="r" rtl="1"/>
            <a:r>
              <a:rPr lang="ar-EG" sz="2000" b="1" dirty="0">
                <a:solidFill>
                  <a:schemeClr val="bg1"/>
                </a:solidFill>
                <a:latin typeface="A Jannat LT" panose="01000000000000000000" pitchFamily="2" charset="-78"/>
                <a:cs typeface="A Jannat LT" panose="01000000000000000000" pitchFamily="2" charset="-78"/>
              </a:rPr>
              <a:t>4</a:t>
            </a:r>
            <a:endParaRPr lang="ar-SA" sz="2000" b="1" dirty="0">
              <a:solidFill>
                <a:schemeClr val="bg1"/>
              </a:solidFill>
              <a:latin typeface="A Jannat LT" panose="01000000000000000000" pitchFamily="2" charset="-78"/>
              <a:cs typeface="A Jannat LT" panose="01000000000000000000" pitchFamily="2" charset="-78"/>
            </a:endParaRPr>
          </a:p>
        </p:txBody>
      </p:sp>
      <p:sp>
        <p:nvSpPr>
          <p:cNvPr id="2" name="Rectangle 1">
            <a:extLst>
              <a:ext uri="{FF2B5EF4-FFF2-40B4-BE49-F238E27FC236}">
                <a16:creationId xmlns:a16="http://schemas.microsoft.com/office/drawing/2014/main" id="{9DD0BA43-581A-F624-4CF9-B61FD19D2F4F}"/>
              </a:ext>
            </a:extLst>
          </p:cNvPr>
          <p:cNvSpPr>
            <a:spLocks noChangeArrowheads="1"/>
          </p:cNvSpPr>
          <p:nvPr/>
        </p:nvSpPr>
        <p:spPr bwMode="auto">
          <a:xfrm>
            <a:off x="2650419" y="2288186"/>
            <a:ext cx="6314713"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285750" lvl="0" indent="-285750" algn="r" rtl="1" eaLnBrk="0" fontAlgn="base" hangingPunct="0">
              <a:spcBef>
                <a:spcPct val="0"/>
              </a:spcBef>
              <a:spcAft>
                <a:spcPct val="0"/>
              </a:spcAft>
              <a:buFont typeface="Arial" panose="020B0604020202020204" pitchFamily="34" charset="0"/>
              <a:buChar char="•"/>
            </a:pPr>
            <a:r>
              <a:rPr lang="ar-JO" dirty="0">
                <a:latin typeface="Arial" panose="020B0604020202020204" pitchFamily="34" charset="0"/>
                <a:cs typeface="Arial" panose="020B0604020202020204" pitchFamily="34" charset="0"/>
              </a:rPr>
              <a:t>ظهر التسويق السياسي نتيجة طبيعية للتغيرات والتحولات الكبرى التي شهدها العالم، خاصة في:</a:t>
            </a:r>
          </a:p>
        </p:txBody>
      </p:sp>
      <p:sp>
        <p:nvSpPr>
          <p:cNvPr id="9" name="TextBox 8">
            <a:extLst>
              <a:ext uri="{FF2B5EF4-FFF2-40B4-BE49-F238E27FC236}">
                <a16:creationId xmlns:a16="http://schemas.microsoft.com/office/drawing/2014/main" id="{F4BE4FDC-7478-C44A-030A-D4DF4722DA77}"/>
              </a:ext>
            </a:extLst>
          </p:cNvPr>
          <p:cNvSpPr txBox="1"/>
          <p:nvPr/>
        </p:nvSpPr>
        <p:spPr>
          <a:xfrm>
            <a:off x="2122052" y="3092911"/>
            <a:ext cx="6898510" cy="369332"/>
          </a:xfrm>
          <a:prstGeom prst="rect">
            <a:avLst/>
          </a:prstGeom>
          <a:noFill/>
        </p:spPr>
        <p:txBody>
          <a:bodyPr wrap="square">
            <a:spAutoFit/>
          </a:bodyPr>
          <a:lstStyle/>
          <a:p>
            <a:pPr marL="342900" marR="0" lvl="0" indent="-342900" algn="r" defTabSz="914400" rtl="1" eaLnBrk="0" fontAlgn="base" latinLnBrk="0" hangingPunct="0">
              <a:lnSpc>
                <a:spcPct val="100000"/>
              </a:lnSpc>
              <a:spcBef>
                <a:spcPct val="0"/>
              </a:spcBef>
              <a:spcAft>
                <a:spcPct val="0"/>
              </a:spcAft>
              <a:buClrTx/>
              <a:buSzTx/>
              <a:buFont typeface="+mj-lt"/>
              <a:buAutoNum type="arabicPeriod"/>
              <a:tabLst/>
            </a:pPr>
            <a:r>
              <a:rPr kumimoji="0" lang="ar-SA" sz="1800" b="1" i="0" u="none" strike="noStrike" cap="none" normalizeH="0" baseline="0" dirty="0">
                <a:ln>
                  <a:noFill/>
                </a:ln>
                <a:solidFill>
                  <a:srgbClr val="C00000"/>
                </a:solidFill>
                <a:effectLst/>
                <a:latin typeface="Arial" panose="020B0604020202020204" pitchFamily="34" charset="0"/>
                <a:cs typeface="Arial" panose="020B0604020202020204" pitchFamily="34" charset="0"/>
              </a:rPr>
              <a:t>تطور وسائل الإعلام</a:t>
            </a:r>
            <a:r>
              <a:rPr kumimoji="0" lang="en-US" sz="1800" b="1" i="0" u="none" strike="noStrike" cap="none" normalizeH="0" baseline="0" dirty="0">
                <a:ln>
                  <a:noFill/>
                </a:ln>
                <a:solidFill>
                  <a:srgbClr val="C00000"/>
                </a:solidFill>
                <a:effectLst/>
                <a:latin typeface="Arial" panose="020B0604020202020204" pitchFamily="34" charset="0"/>
                <a:cs typeface="Arial" panose="020B0604020202020204" pitchFamily="34" charset="0"/>
              </a:rPr>
              <a:t>:</a:t>
            </a:r>
            <a:endParaRPr kumimoji="0" lang="en-US" sz="1800" b="1" i="0" u="none" strike="noStrike" cap="none" normalizeH="0" baseline="0" dirty="0">
              <a:ln>
                <a:noFill/>
              </a:ln>
              <a:solidFill>
                <a:srgbClr val="C00000"/>
              </a:solidFill>
              <a:effectLst/>
              <a:latin typeface="Arial" panose="020B0604020202020204" pitchFamily="34" charset="0"/>
            </a:endParaRPr>
          </a:p>
        </p:txBody>
      </p:sp>
      <p:sp>
        <p:nvSpPr>
          <p:cNvPr id="11" name="TextBox 10">
            <a:extLst>
              <a:ext uri="{FF2B5EF4-FFF2-40B4-BE49-F238E27FC236}">
                <a16:creationId xmlns:a16="http://schemas.microsoft.com/office/drawing/2014/main" id="{460B401F-1B2E-58F1-79D9-27C747593BCA}"/>
              </a:ext>
            </a:extLst>
          </p:cNvPr>
          <p:cNvSpPr txBox="1"/>
          <p:nvPr/>
        </p:nvSpPr>
        <p:spPr>
          <a:xfrm>
            <a:off x="1643439" y="3487630"/>
            <a:ext cx="6898510" cy="1077218"/>
          </a:xfrm>
          <a:prstGeom prst="rect">
            <a:avLst/>
          </a:prstGeom>
          <a:noFill/>
        </p:spPr>
        <p:txBody>
          <a:bodyPr wrap="square">
            <a:spAutoFit/>
          </a:bodyPr>
          <a:lstStyle/>
          <a:p>
            <a:pPr marL="0" marR="0" lvl="0" indent="0" algn="r" defTabSz="914400" rtl="1" eaLnBrk="0" fontAlgn="base" latinLnBrk="0" hangingPunct="0">
              <a:lnSpc>
                <a:spcPct val="100000"/>
              </a:lnSpc>
              <a:spcBef>
                <a:spcPct val="0"/>
              </a:spcBef>
              <a:spcAft>
                <a:spcPct val="0"/>
              </a:spcAft>
              <a:buClrTx/>
              <a:buSzTx/>
              <a:tabLst/>
            </a:pPr>
            <a:r>
              <a:rPr kumimoji="0" lang="ar-SA" sz="16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في الماضي، كان الاتصال السياسي</a:t>
            </a:r>
            <a:r>
              <a:rPr kumimoji="0" lang="en-US" sz="16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a:t>
            </a:r>
            <a:r>
              <a:rPr kumimoji="0" lang="ar-SA" sz="16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أحادي الاتجاه</a:t>
            </a:r>
            <a:r>
              <a:rPr kumimoji="0" lang="en-US" sz="1600" b="0" i="0" u="none" strike="noStrike" cap="none" normalizeH="0" baseline="0" dirty="0">
                <a:ln>
                  <a:noFill/>
                </a:ln>
                <a:solidFill>
                  <a:schemeClr val="tx1"/>
                </a:solidFill>
                <a:effectLst/>
                <a:latin typeface="Arial" panose="020B0604020202020204" pitchFamily="34" charset="0"/>
              </a:rPr>
              <a:t>، </a:t>
            </a:r>
            <a:r>
              <a:rPr kumimoji="0" lang="ar-SA" sz="16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أي أن الرسائل كانت تُرسل من طرف واحد (المرشح أو الحزب) إلى الجمهور</a:t>
            </a:r>
            <a:r>
              <a:rPr kumimoji="0" lang="en-US" sz="1600" b="0" i="0" u="none" strike="noStrike" cap="none" normalizeH="0" baseline="0" dirty="0">
                <a:ln>
                  <a:noFill/>
                </a:ln>
                <a:solidFill>
                  <a:schemeClr val="tx1"/>
                </a:solidFill>
                <a:effectLst/>
                <a:latin typeface="Arial" panose="020B0604020202020204" pitchFamily="34" charset="0"/>
              </a:rPr>
              <a:t>، </a:t>
            </a:r>
            <a:r>
              <a:rPr kumimoji="0" lang="ar-SA" sz="16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دون وجود تغذية راجعة</a:t>
            </a:r>
            <a:r>
              <a:rPr kumimoji="0" lang="en-US" sz="1600" b="0" i="0" u="none" strike="noStrike" cap="none" normalizeH="0" baseline="0" dirty="0">
                <a:ln>
                  <a:noFill/>
                </a:ln>
                <a:solidFill>
                  <a:schemeClr val="tx1"/>
                </a:solidFill>
                <a:effectLst/>
                <a:latin typeface="Arial" panose="020B0604020202020204" pitchFamily="34" charset="0"/>
              </a:rPr>
              <a:t> </a:t>
            </a:r>
            <a:r>
              <a:rPr kumimoji="0" lang="ar-SA" sz="16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أو تفاعل مباشر</a:t>
            </a:r>
            <a:r>
              <a:rPr kumimoji="0" lang="en-US" sz="1600" b="0" i="0" u="none" strike="noStrike" cap="none" normalizeH="0" baseline="0" dirty="0">
                <a:ln>
                  <a:noFill/>
                </a:ln>
                <a:solidFill>
                  <a:schemeClr val="tx1"/>
                </a:solidFill>
                <a:effectLst/>
                <a:latin typeface="Arial" panose="020B0604020202020204" pitchFamily="34" charset="0"/>
              </a:rPr>
              <a:t>.</a:t>
            </a:r>
          </a:p>
          <a:p>
            <a:pPr marL="0" marR="0" lvl="0" indent="0" algn="r" defTabSz="914400" rtl="1" eaLnBrk="0" fontAlgn="base" latinLnBrk="0" hangingPunct="0">
              <a:lnSpc>
                <a:spcPct val="100000"/>
              </a:lnSpc>
              <a:spcBef>
                <a:spcPct val="0"/>
              </a:spcBef>
              <a:spcAft>
                <a:spcPct val="0"/>
              </a:spcAft>
              <a:buClrTx/>
              <a:buSzTx/>
              <a:tabLst/>
            </a:pPr>
            <a:r>
              <a:rPr kumimoji="0" lang="ar-SA" sz="16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اليوم، أصبح الاتصال السياسي</a:t>
            </a:r>
            <a:r>
              <a:rPr kumimoji="0" lang="en-US" sz="16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a:t>
            </a:r>
            <a:r>
              <a:rPr kumimoji="0" lang="ar-SA" sz="16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تفاعليًا ومتعدد الأطراف</a:t>
            </a:r>
            <a:r>
              <a:rPr kumimoji="0" lang="en-US" sz="1600" b="0" i="0" u="none" strike="noStrike" cap="none" normalizeH="0" baseline="0" dirty="0">
                <a:ln>
                  <a:noFill/>
                </a:ln>
                <a:solidFill>
                  <a:schemeClr val="tx1"/>
                </a:solidFill>
                <a:effectLst/>
                <a:latin typeface="Arial" panose="020B0604020202020204" pitchFamily="34" charset="0"/>
              </a:rPr>
              <a:t>، </a:t>
            </a:r>
            <a:r>
              <a:rPr kumimoji="0" lang="ar-SA" sz="16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حيث يوجد مرسلون ومستقبلون من مختلف الاتجاهات، مما يسمح بتبادل الآراء وتعزيز</a:t>
            </a:r>
            <a:r>
              <a:rPr kumimoji="0" lang="en-US" sz="1600" b="0" i="0" u="none" strike="noStrike" cap="none" normalizeH="0" baseline="0" dirty="0">
                <a:ln>
                  <a:noFill/>
                </a:ln>
                <a:solidFill>
                  <a:schemeClr val="tx1"/>
                </a:solidFill>
                <a:effectLst/>
                <a:latin typeface="Arial" panose="020B0604020202020204" pitchFamily="34" charset="0"/>
              </a:rPr>
              <a:t> </a:t>
            </a:r>
            <a:r>
              <a:rPr kumimoji="0" lang="ar-SA" sz="16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الحوار السياسي المفتوح</a:t>
            </a:r>
            <a:r>
              <a:rPr kumimoji="0" lang="en-US" sz="1600" b="0" i="0" u="none" strike="noStrike" cap="none" normalizeH="0" baseline="0" dirty="0">
                <a:ln>
                  <a:noFill/>
                </a:ln>
                <a:solidFill>
                  <a:schemeClr val="tx1"/>
                </a:solidFill>
                <a:effectLst/>
                <a:latin typeface="Arial" panose="020B0604020202020204" pitchFamily="34" charset="0"/>
              </a:rPr>
              <a:t>.</a:t>
            </a:r>
            <a:endParaRPr kumimoji="0" lang="ar-EG" sz="1600" b="0" i="0" u="none" strike="noStrike" cap="none" normalizeH="0" baseline="0" dirty="0">
              <a:ln>
                <a:noFill/>
              </a:ln>
              <a:solidFill>
                <a:schemeClr val="tx1"/>
              </a:solidFill>
              <a:effectLst/>
              <a:latin typeface="Arial" panose="020B0604020202020204" pitchFamily="34" charset="0"/>
            </a:endParaRPr>
          </a:p>
        </p:txBody>
      </p:sp>
      <p:sp>
        <p:nvSpPr>
          <p:cNvPr id="12" name="TextBox 11">
            <a:extLst>
              <a:ext uri="{FF2B5EF4-FFF2-40B4-BE49-F238E27FC236}">
                <a16:creationId xmlns:a16="http://schemas.microsoft.com/office/drawing/2014/main" id="{9C2D0047-B992-CA28-687A-E6CF8FD75F99}"/>
              </a:ext>
            </a:extLst>
          </p:cNvPr>
          <p:cNvSpPr txBox="1"/>
          <p:nvPr/>
        </p:nvSpPr>
        <p:spPr>
          <a:xfrm>
            <a:off x="8340713" y="5555138"/>
            <a:ext cx="402473" cy="380480"/>
          </a:xfrm>
          <a:prstGeom prst="rect">
            <a:avLst/>
          </a:prstGeom>
          <a:noFill/>
        </p:spPr>
        <p:txBody>
          <a:bodyPr wrap="square" lIns="72000" tIns="36000" rIns="72000" bIns="36000" rtlCol="0" anchor="b">
            <a:spAutoFit/>
          </a:bodyPr>
          <a:lstStyle/>
          <a:p>
            <a:pPr algn="r" rtl="1"/>
            <a:r>
              <a:rPr lang="en-US" sz="2000" b="1" dirty="0">
                <a:solidFill>
                  <a:schemeClr val="bg1"/>
                </a:solidFill>
                <a:latin typeface="A Jannat LT" panose="01000000000000000000" pitchFamily="2" charset="-78"/>
                <a:cs typeface="A Jannat LT" panose="01000000000000000000" pitchFamily="2" charset="-78"/>
              </a:rPr>
              <a:t>1</a:t>
            </a:r>
            <a:endParaRPr lang="ar-SA" sz="2000" b="1" dirty="0">
              <a:solidFill>
                <a:schemeClr val="bg1"/>
              </a:solidFill>
              <a:latin typeface="A Jannat LT" panose="01000000000000000000" pitchFamily="2" charset="-78"/>
              <a:cs typeface="A Jannat LT" panose="01000000000000000000" pitchFamily="2" charset="-78"/>
            </a:endParaRPr>
          </a:p>
        </p:txBody>
      </p:sp>
      <p:sp>
        <p:nvSpPr>
          <p:cNvPr id="13" name="TextBox 12">
            <a:extLst>
              <a:ext uri="{FF2B5EF4-FFF2-40B4-BE49-F238E27FC236}">
                <a16:creationId xmlns:a16="http://schemas.microsoft.com/office/drawing/2014/main" id="{D7A5FC03-1F53-8762-DA4B-F9F23BBDF615}"/>
              </a:ext>
            </a:extLst>
          </p:cNvPr>
          <p:cNvSpPr txBox="1"/>
          <p:nvPr/>
        </p:nvSpPr>
        <p:spPr>
          <a:xfrm>
            <a:off x="6853700" y="5554199"/>
            <a:ext cx="402473" cy="380480"/>
          </a:xfrm>
          <a:prstGeom prst="rect">
            <a:avLst/>
          </a:prstGeom>
          <a:noFill/>
        </p:spPr>
        <p:txBody>
          <a:bodyPr wrap="square" lIns="72000" tIns="36000" rIns="72000" bIns="36000" rtlCol="0" anchor="b">
            <a:spAutoFit/>
          </a:bodyPr>
          <a:lstStyle/>
          <a:p>
            <a:pPr algn="r" rtl="1"/>
            <a:r>
              <a:rPr lang="en-US" sz="2000" b="1" dirty="0">
                <a:solidFill>
                  <a:schemeClr val="bg1"/>
                </a:solidFill>
                <a:latin typeface="A Jannat LT" panose="01000000000000000000" pitchFamily="2" charset="-78"/>
                <a:cs typeface="A Jannat LT" panose="01000000000000000000" pitchFamily="2" charset="-78"/>
              </a:rPr>
              <a:t>2</a:t>
            </a:r>
            <a:endParaRPr lang="ar-SA" sz="2000" b="1" dirty="0">
              <a:solidFill>
                <a:schemeClr val="bg1"/>
              </a:solidFill>
              <a:latin typeface="A Jannat LT" panose="01000000000000000000" pitchFamily="2" charset="-78"/>
              <a:cs typeface="A Jannat LT" panose="01000000000000000000" pitchFamily="2" charset="-78"/>
            </a:endParaRPr>
          </a:p>
        </p:txBody>
      </p:sp>
      <p:sp>
        <p:nvSpPr>
          <p:cNvPr id="14" name="TextBox 13">
            <a:extLst>
              <a:ext uri="{FF2B5EF4-FFF2-40B4-BE49-F238E27FC236}">
                <a16:creationId xmlns:a16="http://schemas.microsoft.com/office/drawing/2014/main" id="{554327F3-D0E4-43EF-E710-207AFEBE7663}"/>
              </a:ext>
            </a:extLst>
          </p:cNvPr>
          <p:cNvSpPr txBox="1"/>
          <p:nvPr/>
        </p:nvSpPr>
        <p:spPr>
          <a:xfrm>
            <a:off x="3928738" y="5509733"/>
            <a:ext cx="402473" cy="380480"/>
          </a:xfrm>
          <a:prstGeom prst="rect">
            <a:avLst/>
          </a:prstGeom>
          <a:noFill/>
        </p:spPr>
        <p:txBody>
          <a:bodyPr wrap="square" lIns="72000" tIns="36000" rIns="72000" bIns="36000" rtlCol="0" anchor="b">
            <a:spAutoFit/>
          </a:bodyPr>
          <a:lstStyle/>
          <a:p>
            <a:pPr algn="r" rtl="1"/>
            <a:r>
              <a:rPr lang="ar-EG" sz="2000" b="1" dirty="0">
                <a:solidFill>
                  <a:schemeClr val="bg1"/>
                </a:solidFill>
                <a:latin typeface="A Jannat LT" panose="01000000000000000000" pitchFamily="2" charset="-78"/>
                <a:cs typeface="A Jannat LT" panose="01000000000000000000" pitchFamily="2" charset="-78"/>
              </a:rPr>
              <a:t>4</a:t>
            </a:r>
            <a:endParaRPr lang="ar-SA" sz="2000" b="1" dirty="0">
              <a:solidFill>
                <a:schemeClr val="bg1"/>
              </a:solidFill>
              <a:latin typeface="A Jannat LT" panose="01000000000000000000" pitchFamily="2" charset="-78"/>
              <a:cs typeface="A Jannat LT" panose="01000000000000000000" pitchFamily="2" charset="-78"/>
            </a:endParaRPr>
          </a:p>
        </p:txBody>
      </p:sp>
      <p:sp>
        <p:nvSpPr>
          <p:cNvPr id="15" name="TextBox 14">
            <a:extLst>
              <a:ext uri="{FF2B5EF4-FFF2-40B4-BE49-F238E27FC236}">
                <a16:creationId xmlns:a16="http://schemas.microsoft.com/office/drawing/2014/main" id="{9559632E-239E-DC70-7F3D-40A1DA1E97BF}"/>
              </a:ext>
            </a:extLst>
          </p:cNvPr>
          <p:cNvSpPr txBox="1"/>
          <p:nvPr/>
        </p:nvSpPr>
        <p:spPr>
          <a:xfrm>
            <a:off x="2122052" y="4683675"/>
            <a:ext cx="6898510" cy="369332"/>
          </a:xfrm>
          <a:prstGeom prst="rect">
            <a:avLst/>
          </a:prstGeom>
          <a:noFill/>
        </p:spPr>
        <p:txBody>
          <a:bodyPr wrap="square">
            <a:spAutoFit/>
          </a:bodyPr>
          <a:lstStyle/>
          <a:p>
            <a:pPr marL="342900" marR="0" lvl="0" indent="-342900" algn="r" defTabSz="914400" rtl="1" eaLnBrk="0" fontAlgn="base" latinLnBrk="0" hangingPunct="0">
              <a:lnSpc>
                <a:spcPct val="100000"/>
              </a:lnSpc>
              <a:spcBef>
                <a:spcPct val="0"/>
              </a:spcBef>
              <a:spcAft>
                <a:spcPct val="0"/>
              </a:spcAft>
              <a:buClrTx/>
              <a:buSzTx/>
              <a:buFont typeface="+mj-lt"/>
              <a:buAutoNum type="arabicPeriod" startAt="2"/>
              <a:tabLst/>
            </a:pPr>
            <a:r>
              <a:rPr kumimoji="0" lang="ar-SA" sz="1800" b="1" i="0" u="none" strike="noStrike" cap="none" normalizeH="0" baseline="0" dirty="0">
                <a:ln>
                  <a:noFill/>
                </a:ln>
                <a:solidFill>
                  <a:srgbClr val="C00000"/>
                </a:solidFill>
                <a:effectLst/>
                <a:latin typeface="Arial" panose="020B0604020202020204" pitchFamily="34" charset="0"/>
                <a:cs typeface="Arial" panose="020B0604020202020204" pitchFamily="34" charset="0"/>
              </a:rPr>
              <a:t>النظام الديمقراطي والتعددية الحزبية:</a:t>
            </a:r>
          </a:p>
        </p:txBody>
      </p:sp>
      <p:sp>
        <p:nvSpPr>
          <p:cNvPr id="16" name="TextBox 15">
            <a:extLst>
              <a:ext uri="{FF2B5EF4-FFF2-40B4-BE49-F238E27FC236}">
                <a16:creationId xmlns:a16="http://schemas.microsoft.com/office/drawing/2014/main" id="{18E5ABBB-C04A-749C-4B4B-F15BB7CA2C36}"/>
              </a:ext>
            </a:extLst>
          </p:cNvPr>
          <p:cNvSpPr txBox="1"/>
          <p:nvPr/>
        </p:nvSpPr>
        <p:spPr>
          <a:xfrm>
            <a:off x="1643439" y="5078394"/>
            <a:ext cx="6898510" cy="1077218"/>
          </a:xfrm>
          <a:prstGeom prst="rect">
            <a:avLst/>
          </a:prstGeom>
          <a:noFill/>
        </p:spPr>
        <p:txBody>
          <a:bodyPr wrap="square">
            <a:spAutoFit/>
          </a:bodyPr>
          <a:lstStyle/>
          <a:p>
            <a:pPr marL="0" marR="0" lvl="0" indent="0" algn="r" defTabSz="914400" rtl="1" eaLnBrk="0" fontAlgn="base" latinLnBrk="0" hangingPunct="0">
              <a:lnSpc>
                <a:spcPct val="100000"/>
              </a:lnSpc>
              <a:spcBef>
                <a:spcPct val="0"/>
              </a:spcBef>
              <a:spcAft>
                <a:spcPct val="0"/>
              </a:spcAft>
              <a:buClrTx/>
              <a:buSzTx/>
              <a:tabLst/>
            </a:pPr>
            <a:r>
              <a:rPr kumimoji="0" lang="ar-SA" sz="16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أسهمت الأنظمة الديمقراطية القائمة على الاقتراع الحر في تعزيز الحاجة إلى التواصل الفعّال مع الجمهور.</a:t>
            </a:r>
          </a:p>
          <a:p>
            <a:pPr marL="0" marR="0" lvl="0" indent="0" algn="r" defTabSz="914400" rtl="1" eaLnBrk="0" fontAlgn="base" latinLnBrk="0" hangingPunct="0">
              <a:lnSpc>
                <a:spcPct val="100000"/>
              </a:lnSpc>
              <a:spcBef>
                <a:spcPct val="0"/>
              </a:spcBef>
              <a:spcAft>
                <a:spcPct val="0"/>
              </a:spcAft>
              <a:buClrTx/>
              <a:buSzTx/>
              <a:tabLst/>
            </a:pPr>
            <a:r>
              <a:rPr kumimoji="0" lang="ar-SA" sz="16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ومع بروز التعددية الحزبية، أصبحت الساحة السياسية أكثر تنافسًا، مما دفع الأحزاب إلى استخدام استراتيجيات التسويق السياسي لكسب دعم الناخبين.</a:t>
            </a:r>
          </a:p>
        </p:txBody>
      </p:sp>
    </p:spTree>
    <p:extLst>
      <p:ext uri="{BB962C8B-B14F-4D97-AF65-F5344CB8AC3E}">
        <p14:creationId xmlns:p14="http://schemas.microsoft.com/office/powerpoint/2010/main" val="74741075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B87AEF-2238-D85C-B699-4240DB65832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42EEC8B-1B68-6C91-7E5D-AB8653DF248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D396798D-C4FB-DD0B-2492-CC91FBFD7AF5}"/>
              </a:ext>
            </a:extLst>
          </p:cNvPr>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
            <a:extLst>
              <a:ext uri="{FF2B5EF4-FFF2-40B4-BE49-F238E27FC236}">
                <a16:creationId xmlns:a16="http://schemas.microsoft.com/office/drawing/2014/main" id="{CE3F949A-2714-D5CB-4B26-919E027205BC}"/>
              </a:ext>
            </a:extLst>
          </p:cNvPr>
          <p:cNvSpPr/>
          <p:nvPr/>
        </p:nvSpPr>
        <p:spPr>
          <a:xfrm>
            <a:off x="786966" y="1251104"/>
            <a:ext cx="9568683" cy="521914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id="{6B04927C-7367-0AAA-2EF8-356A628266A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8B8723AB-B334-6858-A166-613C248AC16F}"/>
              </a:ext>
            </a:extLst>
          </p:cNvPr>
          <p:cNvSpPr txBox="1"/>
          <p:nvPr/>
        </p:nvSpPr>
        <p:spPr>
          <a:xfrm>
            <a:off x="1179815" y="1606572"/>
            <a:ext cx="8466655" cy="523220"/>
          </a:xfrm>
          <a:prstGeom prst="rect">
            <a:avLst/>
          </a:prstGeom>
          <a:noFill/>
        </p:spPr>
        <p:txBody>
          <a:bodyPr wrap="square" rtlCol="0">
            <a:spAutoFit/>
          </a:bodyPr>
          <a:lstStyle/>
          <a:p>
            <a:pPr algn="just" rtl="1"/>
            <a:r>
              <a:rPr lang="ar-JO" sz="2800" b="1" dirty="0"/>
              <a:t>3</a:t>
            </a:r>
            <a:r>
              <a:rPr lang="ar-EG" sz="2800" b="1" dirty="0"/>
              <a:t>.</a:t>
            </a:r>
            <a:r>
              <a:rPr lang="ar-JO" sz="2800" b="1" dirty="0"/>
              <a:t>4</a:t>
            </a:r>
            <a:r>
              <a:rPr lang="ar-EG" sz="2800" b="1" dirty="0"/>
              <a:t>. الولايات المتحدة وميلاد التسويق السياسي الحديث</a:t>
            </a:r>
            <a:r>
              <a:rPr lang="ar-EG" sz="2800" dirty="0"/>
              <a:t> </a:t>
            </a:r>
            <a:endParaRPr lang="ar-EG" sz="2800" b="1" dirty="0"/>
          </a:p>
        </p:txBody>
      </p:sp>
      <p:sp>
        <p:nvSpPr>
          <p:cNvPr id="4" name="TextBox 3">
            <a:extLst>
              <a:ext uri="{FF2B5EF4-FFF2-40B4-BE49-F238E27FC236}">
                <a16:creationId xmlns:a16="http://schemas.microsoft.com/office/drawing/2014/main" id="{C7D1BB13-7665-B800-27B6-2935A53605E6}"/>
              </a:ext>
            </a:extLst>
          </p:cNvPr>
          <p:cNvSpPr txBox="1"/>
          <p:nvPr/>
        </p:nvSpPr>
        <p:spPr>
          <a:xfrm>
            <a:off x="437927" y="3639002"/>
            <a:ext cx="8527205" cy="276999"/>
          </a:xfrm>
          <a:prstGeom prst="rect">
            <a:avLst/>
          </a:prstGeom>
          <a:noFill/>
        </p:spPr>
        <p:txBody>
          <a:bodyPr wrap="square" rtlCol="0">
            <a:spAutoFit/>
          </a:bodyPr>
          <a:lstStyle/>
          <a:p>
            <a:pPr algn="r" rtl="1"/>
            <a:endParaRPr lang="en-US" sz="1200" dirty="0"/>
          </a:p>
        </p:txBody>
      </p:sp>
      <p:sp>
        <p:nvSpPr>
          <p:cNvPr id="33" name="TextBox 32">
            <a:extLst>
              <a:ext uri="{FF2B5EF4-FFF2-40B4-BE49-F238E27FC236}">
                <a16:creationId xmlns:a16="http://schemas.microsoft.com/office/drawing/2014/main" id="{EC20AA80-F858-1CAF-BE9F-EB5B445FF386}"/>
              </a:ext>
            </a:extLst>
          </p:cNvPr>
          <p:cNvSpPr txBox="1"/>
          <p:nvPr/>
        </p:nvSpPr>
        <p:spPr>
          <a:xfrm>
            <a:off x="8340713" y="3964374"/>
            <a:ext cx="402473" cy="380480"/>
          </a:xfrm>
          <a:prstGeom prst="rect">
            <a:avLst/>
          </a:prstGeom>
          <a:noFill/>
        </p:spPr>
        <p:txBody>
          <a:bodyPr wrap="square" lIns="72000" tIns="36000" rIns="72000" bIns="36000" rtlCol="0" anchor="b">
            <a:spAutoFit/>
          </a:bodyPr>
          <a:lstStyle/>
          <a:p>
            <a:pPr algn="r" rtl="1"/>
            <a:r>
              <a:rPr lang="en-US" sz="2000" b="1" dirty="0">
                <a:solidFill>
                  <a:schemeClr val="bg1"/>
                </a:solidFill>
                <a:latin typeface="A Jannat LT" panose="01000000000000000000" pitchFamily="2" charset="-78"/>
                <a:cs typeface="A Jannat LT" panose="01000000000000000000" pitchFamily="2" charset="-78"/>
              </a:rPr>
              <a:t>1</a:t>
            </a:r>
            <a:endParaRPr lang="ar-SA" sz="2000" b="1" dirty="0">
              <a:solidFill>
                <a:schemeClr val="bg1"/>
              </a:solidFill>
              <a:latin typeface="A Jannat LT" panose="01000000000000000000" pitchFamily="2" charset="-78"/>
              <a:cs typeface="A Jannat LT" panose="01000000000000000000" pitchFamily="2" charset="-78"/>
            </a:endParaRPr>
          </a:p>
        </p:txBody>
      </p:sp>
      <p:sp>
        <p:nvSpPr>
          <p:cNvPr id="34" name="TextBox 33">
            <a:extLst>
              <a:ext uri="{FF2B5EF4-FFF2-40B4-BE49-F238E27FC236}">
                <a16:creationId xmlns:a16="http://schemas.microsoft.com/office/drawing/2014/main" id="{FF6A6C33-E55B-6C62-9DC9-C18C0899D2A0}"/>
              </a:ext>
            </a:extLst>
          </p:cNvPr>
          <p:cNvSpPr txBox="1"/>
          <p:nvPr/>
        </p:nvSpPr>
        <p:spPr>
          <a:xfrm>
            <a:off x="6853700" y="3963435"/>
            <a:ext cx="402473" cy="380480"/>
          </a:xfrm>
          <a:prstGeom prst="rect">
            <a:avLst/>
          </a:prstGeom>
          <a:noFill/>
        </p:spPr>
        <p:txBody>
          <a:bodyPr wrap="square" lIns="72000" tIns="36000" rIns="72000" bIns="36000" rtlCol="0" anchor="b">
            <a:spAutoFit/>
          </a:bodyPr>
          <a:lstStyle/>
          <a:p>
            <a:pPr algn="r" rtl="1"/>
            <a:r>
              <a:rPr lang="en-US" sz="2000" b="1" dirty="0">
                <a:solidFill>
                  <a:schemeClr val="bg1"/>
                </a:solidFill>
                <a:latin typeface="A Jannat LT" panose="01000000000000000000" pitchFamily="2" charset="-78"/>
                <a:cs typeface="A Jannat LT" panose="01000000000000000000" pitchFamily="2" charset="-78"/>
              </a:rPr>
              <a:t>2</a:t>
            </a:r>
            <a:endParaRPr lang="ar-SA" sz="2000" b="1" dirty="0">
              <a:solidFill>
                <a:schemeClr val="bg1"/>
              </a:solidFill>
              <a:latin typeface="A Jannat LT" panose="01000000000000000000" pitchFamily="2" charset="-78"/>
              <a:cs typeface="A Jannat LT" panose="01000000000000000000" pitchFamily="2" charset="-78"/>
            </a:endParaRPr>
          </a:p>
        </p:txBody>
      </p:sp>
      <p:sp>
        <p:nvSpPr>
          <p:cNvPr id="26" name="TextBox 25">
            <a:extLst>
              <a:ext uri="{FF2B5EF4-FFF2-40B4-BE49-F238E27FC236}">
                <a16:creationId xmlns:a16="http://schemas.microsoft.com/office/drawing/2014/main" id="{7402D2F4-E211-F73A-8EF0-8E32D9925D58}"/>
              </a:ext>
            </a:extLst>
          </p:cNvPr>
          <p:cNvSpPr txBox="1"/>
          <p:nvPr/>
        </p:nvSpPr>
        <p:spPr>
          <a:xfrm>
            <a:off x="3928738" y="3918969"/>
            <a:ext cx="402473" cy="380480"/>
          </a:xfrm>
          <a:prstGeom prst="rect">
            <a:avLst/>
          </a:prstGeom>
          <a:noFill/>
        </p:spPr>
        <p:txBody>
          <a:bodyPr wrap="square" lIns="72000" tIns="36000" rIns="72000" bIns="36000" rtlCol="0" anchor="b">
            <a:spAutoFit/>
          </a:bodyPr>
          <a:lstStyle/>
          <a:p>
            <a:pPr algn="r" rtl="1"/>
            <a:r>
              <a:rPr lang="ar-EG" sz="2000" b="1" dirty="0">
                <a:solidFill>
                  <a:schemeClr val="bg1"/>
                </a:solidFill>
                <a:latin typeface="A Jannat LT" panose="01000000000000000000" pitchFamily="2" charset="-78"/>
                <a:cs typeface="A Jannat LT" panose="01000000000000000000" pitchFamily="2" charset="-78"/>
              </a:rPr>
              <a:t>4</a:t>
            </a:r>
            <a:endParaRPr lang="ar-SA" sz="2000" b="1" dirty="0">
              <a:solidFill>
                <a:schemeClr val="bg1"/>
              </a:solidFill>
              <a:latin typeface="A Jannat LT" panose="01000000000000000000" pitchFamily="2" charset="-78"/>
              <a:cs typeface="A Jannat LT" panose="01000000000000000000" pitchFamily="2" charset="-78"/>
            </a:endParaRPr>
          </a:p>
        </p:txBody>
      </p:sp>
      <p:sp>
        <p:nvSpPr>
          <p:cNvPr id="2" name="Rectangle 1">
            <a:extLst>
              <a:ext uri="{FF2B5EF4-FFF2-40B4-BE49-F238E27FC236}">
                <a16:creationId xmlns:a16="http://schemas.microsoft.com/office/drawing/2014/main" id="{2EC2C7AC-0CA3-A712-B3B1-43DAA5B5C4A8}"/>
              </a:ext>
            </a:extLst>
          </p:cNvPr>
          <p:cNvSpPr>
            <a:spLocks noChangeArrowheads="1"/>
          </p:cNvSpPr>
          <p:nvPr/>
        </p:nvSpPr>
        <p:spPr bwMode="auto">
          <a:xfrm>
            <a:off x="4212327" y="2106961"/>
            <a:ext cx="4991781" cy="40934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285750" lvl="0" indent="-285750" algn="r" rtl="1" eaLnBrk="0" fontAlgn="base" hangingPunct="0">
              <a:spcBef>
                <a:spcPct val="0"/>
              </a:spcBef>
              <a:spcAft>
                <a:spcPct val="0"/>
              </a:spcAft>
              <a:buFont typeface="Arial" panose="020B0604020202020204" pitchFamily="34" charset="0"/>
              <a:buChar char="•"/>
            </a:pPr>
            <a:r>
              <a:rPr lang="ar-JO" sz="2000" dirty="0">
                <a:latin typeface="Arial" panose="020B0604020202020204" pitchFamily="34" charset="0"/>
                <a:cs typeface="Arial" panose="020B0604020202020204" pitchFamily="34" charset="0"/>
              </a:rPr>
              <a:t>البداية الحقيقية للتسويق السياسي الحديث كانت في الولايات المتحدة الأمريكية، خاصة بين عامي 1952 و1960.</a:t>
            </a:r>
          </a:p>
          <a:p>
            <a:pPr marL="285750" lvl="0" indent="-285750" algn="r" rtl="1" eaLnBrk="0" fontAlgn="base" hangingPunct="0">
              <a:spcBef>
                <a:spcPct val="0"/>
              </a:spcBef>
              <a:spcAft>
                <a:spcPct val="0"/>
              </a:spcAft>
              <a:buFont typeface="Arial" panose="020B0604020202020204" pitchFamily="34" charset="0"/>
              <a:buChar char="•"/>
            </a:pPr>
            <a:endParaRPr lang="ar-JO" sz="2000" dirty="0">
              <a:latin typeface="Arial" panose="020B0604020202020204" pitchFamily="34" charset="0"/>
              <a:cs typeface="Arial" panose="020B0604020202020204" pitchFamily="34" charset="0"/>
            </a:endParaRPr>
          </a:p>
          <a:p>
            <a:pPr marL="285750" lvl="0" indent="-285750" algn="r" rtl="1" eaLnBrk="0" fontAlgn="base" hangingPunct="0">
              <a:spcBef>
                <a:spcPct val="0"/>
              </a:spcBef>
              <a:spcAft>
                <a:spcPct val="0"/>
              </a:spcAft>
              <a:buFont typeface="Arial" panose="020B0604020202020204" pitchFamily="34" charset="0"/>
              <a:buChar char="•"/>
            </a:pPr>
            <a:r>
              <a:rPr lang="ar-JO" sz="2000" dirty="0">
                <a:latin typeface="Arial" panose="020B0604020202020204" pitchFamily="34" charset="0"/>
                <a:cs typeface="Arial" panose="020B0604020202020204" pitchFamily="34" charset="0"/>
              </a:rPr>
              <a:t>الرئيس الأمريكي فرانكلين روزفلت كان أول من استخدم وسائل دعائية حديثة وافتتح قسمًا للعلاقات العامة في الحكومة.</a:t>
            </a:r>
          </a:p>
          <a:p>
            <a:pPr marL="285750" lvl="0" indent="-285750" algn="r" rtl="1" eaLnBrk="0" fontAlgn="base" hangingPunct="0">
              <a:spcBef>
                <a:spcPct val="0"/>
              </a:spcBef>
              <a:spcAft>
                <a:spcPct val="0"/>
              </a:spcAft>
              <a:buFont typeface="Arial" panose="020B0604020202020204" pitchFamily="34" charset="0"/>
              <a:buChar char="•"/>
            </a:pPr>
            <a:r>
              <a:rPr lang="ar-JO" sz="2000" dirty="0">
                <a:latin typeface="Arial" panose="020B0604020202020204" pitchFamily="34" charset="0"/>
                <a:cs typeface="Arial" panose="020B0604020202020204" pitchFamily="34" charset="0"/>
              </a:rPr>
              <a:t>حملة الجنرال دوايت آيزنهاور (</a:t>
            </a:r>
            <a:r>
              <a:rPr lang="ar-JO" sz="2000" b="1" dirty="0">
                <a:solidFill>
                  <a:srgbClr val="C00000"/>
                </a:solidFill>
                <a:latin typeface="Arial" panose="020B0604020202020204" pitchFamily="34" charset="0"/>
                <a:cs typeface="Arial" panose="020B0604020202020204" pitchFamily="34" charset="0"/>
              </a:rPr>
              <a:t>1952</a:t>
            </a:r>
            <a:r>
              <a:rPr lang="ar-JO" sz="2000" dirty="0">
                <a:latin typeface="Arial" panose="020B0604020202020204" pitchFamily="34" charset="0"/>
                <a:cs typeface="Arial" panose="020B0604020202020204" pitchFamily="34" charset="0"/>
              </a:rPr>
              <a:t>) دشنت الاستخدام المنهجي للتسويق السياسي، حيث استعان الجمهوريون بشركات علاقات عامة للمرة الأولى.</a:t>
            </a:r>
          </a:p>
          <a:p>
            <a:pPr marL="285750" lvl="0" indent="-285750" algn="r" rtl="1" eaLnBrk="0" fontAlgn="base" hangingPunct="0">
              <a:spcBef>
                <a:spcPct val="0"/>
              </a:spcBef>
              <a:spcAft>
                <a:spcPct val="0"/>
              </a:spcAft>
              <a:buFont typeface="Arial" panose="020B0604020202020204" pitchFamily="34" charset="0"/>
              <a:buChar char="•"/>
            </a:pPr>
            <a:r>
              <a:rPr lang="ar-JO" sz="2000" dirty="0">
                <a:latin typeface="Arial" panose="020B0604020202020204" pitchFamily="34" charset="0"/>
                <a:cs typeface="Arial" panose="020B0604020202020204" pitchFamily="34" charset="0"/>
              </a:rPr>
              <a:t>في انتخابات جون كينيدي (</a:t>
            </a:r>
            <a:r>
              <a:rPr lang="ar-JO" sz="2000" b="1" dirty="0">
                <a:solidFill>
                  <a:srgbClr val="C00000"/>
                </a:solidFill>
                <a:latin typeface="Arial" panose="020B0604020202020204" pitchFamily="34" charset="0"/>
                <a:cs typeface="Arial" panose="020B0604020202020204" pitchFamily="34" charset="0"/>
              </a:rPr>
              <a:t>1960</a:t>
            </a:r>
            <a:r>
              <a:rPr lang="ar-JO" sz="2000" dirty="0">
                <a:latin typeface="Arial" panose="020B0604020202020204" pitchFamily="34" charset="0"/>
                <a:cs typeface="Arial" panose="020B0604020202020204" pitchFamily="34" charset="0"/>
              </a:rPr>
              <a:t>)، تم توظيف علم الاجتماع السياسي ودراسات الرأي العام، مما شكل نقلة نوعية في هذا المجا</a:t>
            </a:r>
          </a:p>
        </p:txBody>
      </p:sp>
      <p:sp>
        <p:nvSpPr>
          <p:cNvPr id="12" name="TextBox 11">
            <a:extLst>
              <a:ext uri="{FF2B5EF4-FFF2-40B4-BE49-F238E27FC236}">
                <a16:creationId xmlns:a16="http://schemas.microsoft.com/office/drawing/2014/main" id="{C3AD9349-104F-2073-4EE3-39B62FAE0F2A}"/>
              </a:ext>
            </a:extLst>
          </p:cNvPr>
          <p:cNvSpPr txBox="1"/>
          <p:nvPr/>
        </p:nvSpPr>
        <p:spPr>
          <a:xfrm>
            <a:off x="8340713" y="5555138"/>
            <a:ext cx="402473" cy="380480"/>
          </a:xfrm>
          <a:prstGeom prst="rect">
            <a:avLst/>
          </a:prstGeom>
          <a:noFill/>
        </p:spPr>
        <p:txBody>
          <a:bodyPr wrap="square" lIns="72000" tIns="36000" rIns="72000" bIns="36000" rtlCol="0" anchor="b">
            <a:spAutoFit/>
          </a:bodyPr>
          <a:lstStyle/>
          <a:p>
            <a:pPr algn="r" rtl="1"/>
            <a:r>
              <a:rPr lang="en-US" sz="2000" b="1" dirty="0">
                <a:solidFill>
                  <a:schemeClr val="bg1"/>
                </a:solidFill>
                <a:latin typeface="A Jannat LT" panose="01000000000000000000" pitchFamily="2" charset="-78"/>
                <a:cs typeface="A Jannat LT" panose="01000000000000000000" pitchFamily="2" charset="-78"/>
              </a:rPr>
              <a:t>1</a:t>
            </a:r>
            <a:endParaRPr lang="ar-SA" sz="2000" b="1" dirty="0">
              <a:solidFill>
                <a:schemeClr val="bg1"/>
              </a:solidFill>
              <a:latin typeface="A Jannat LT" panose="01000000000000000000" pitchFamily="2" charset="-78"/>
              <a:cs typeface="A Jannat LT" panose="01000000000000000000" pitchFamily="2" charset="-78"/>
            </a:endParaRPr>
          </a:p>
        </p:txBody>
      </p:sp>
      <p:sp>
        <p:nvSpPr>
          <p:cNvPr id="13" name="TextBox 12">
            <a:extLst>
              <a:ext uri="{FF2B5EF4-FFF2-40B4-BE49-F238E27FC236}">
                <a16:creationId xmlns:a16="http://schemas.microsoft.com/office/drawing/2014/main" id="{8E21FF0E-8C63-DACB-74A5-6EB7D19DAED2}"/>
              </a:ext>
            </a:extLst>
          </p:cNvPr>
          <p:cNvSpPr txBox="1"/>
          <p:nvPr/>
        </p:nvSpPr>
        <p:spPr>
          <a:xfrm>
            <a:off x="6853700" y="5554199"/>
            <a:ext cx="402473" cy="380480"/>
          </a:xfrm>
          <a:prstGeom prst="rect">
            <a:avLst/>
          </a:prstGeom>
          <a:noFill/>
        </p:spPr>
        <p:txBody>
          <a:bodyPr wrap="square" lIns="72000" tIns="36000" rIns="72000" bIns="36000" rtlCol="0" anchor="b">
            <a:spAutoFit/>
          </a:bodyPr>
          <a:lstStyle/>
          <a:p>
            <a:pPr algn="r" rtl="1"/>
            <a:r>
              <a:rPr lang="en-US" sz="2000" b="1" dirty="0">
                <a:solidFill>
                  <a:schemeClr val="bg1"/>
                </a:solidFill>
                <a:latin typeface="A Jannat LT" panose="01000000000000000000" pitchFamily="2" charset="-78"/>
                <a:cs typeface="A Jannat LT" panose="01000000000000000000" pitchFamily="2" charset="-78"/>
              </a:rPr>
              <a:t>2</a:t>
            </a:r>
            <a:endParaRPr lang="ar-SA" sz="2000" b="1" dirty="0">
              <a:solidFill>
                <a:schemeClr val="bg1"/>
              </a:solidFill>
              <a:latin typeface="A Jannat LT" panose="01000000000000000000" pitchFamily="2" charset="-78"/>
              <a:cs typeface="A Jannat LT" panose="01000000000000000000" pitchFamily="2" charset="-78"/>
            </a:endParaRPr>
          </a:p>
        </p:txBody>
      </p:sp>
      <p:sp>
        <p:nvSpPr>
          <p:cNvPr id="14" name="TextBox 13">
            <a:extLst>
              <a:ext uri="{FF2B5EF4-FFF2-40B4-BE49-F238E27FC236}">
                <a16:creationId xmlns:a16="http://schemas.microsoft.com/office/drawing/2014/main" id="{7395417D-EC43-F5BA-8E98-A0FB780A9DAA}"/>
              </a:ext>
            </a:extLst>
          </p:cNvPr>
          <p:cNvSpPr txBox="1"/>
          <p:nvPr/>
        </p:nvSpPr>
        <p:spPr>
          <a:xfrm>
            <a:off x="3928738" y="5509733"/>
            <a:ext cx="402473" cy="380480"/>
          </a:xfrm>
          <a:prstGeom prst="rect">
            <a:avLst/>
          </a:prstGeom>
          <a:noFill/>
        </p:spPr>
        <p:txBody>
          <a:bodyPr wrap="square" lIns="72000" tIns="36000" rIns="72000" bIns="36000" rtlCol="0" anchor="b">
            <a:spAutoFit/>
          </a:bodyPr>
          <a:lstStyle/>
          <a:p>
            <a:pPr algn="r" rtl="1"/>
            <a:r>
              <a:rPr lang="ar-EG" sz="2000" b="1" dirty="0">
                <a:solidFill>
                  <a:schemeClr val="bg1"/>
                </a:solidFill>
                <a:latin typeface="A Jannat LT" panose="01000000000000000000" pitchFamily="2" charset="-78"/>
                <a:cs typeface="A Jannat LT" panose="01000000000000000000" pitchFamily="2" charset="-78"/>
              </a:rPr>
              <a:t>4</a:t>
            </a:r>
            <a:endParaRPr lang="ar-SA" sz="2000" b="1" dirty="0">
              <a:solidFill>
                <a:schemeClr val="bg1"/>
              </a:solidFill>
              <a:latin typeface="A Jannat LT" panose="01000000000000000000" pitchFamily="2" charset="-78"/>
              <a:cs typeface="A Jannat LT" panose="01000000000000000000" pitchFamily="2" charset="-78"/>
            </a:endParaRPr>
          </a:p>
        </p:txBody>
      </p:sp>
      <p:pic>
        <p:nvPicPr>
          <p:cNvPr id="8" name="Picture 7">
            <a:extLst>
              <a:ext uri="{FF2B5EF4-FFF2-40B4-BE49-F238E27FC236}">
                <a16:creationId xmlns:a16="http://schemas.microsoft.com/office/drawing/2014/main" id="{FC37B53D-CCF2-86BB-94D5-BF39FE6724F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84150" y="3218998"/>
            <a:ext cx="2611248" cy="3220539"/>
          </a:xfrm>
          <a:prstGeom prst="rect">
            <a:avLst/>
          </a:prstGeom>
        </p:spPr>
      </p:pic>
      <p:sp>
        <p:nvSpPr>
          <p:cNvPr id="17" name="TextBox 16">
            <a:extLst>
              <a:ext uri="{FF2B5EF4-FFF2-40B4-BE49-F238E27FC236}">
                <a16:creationId xmlns:a16="http://schemas.microsoft.com/office/drawing/2014/main" id="{30CD101B-36E9-ED7D-E6FC-254378A641D3}"/>
              </a:ext>
            </a:extLst>
          </p:cNvPr>
          <p:cNvSpPr txBox="1"/>
          <p:nvPr/>
        </p:nvSpPr>
        <p:spPr>
          <a:xfrm>
            <a:off x="1006997" y="2969602"/>
            <a:ext cx="2921741" cy="338554"/>
          </a:xfrm>
          <a:prstGeom prst="rect">
            <a:avLst/>
          </a:prstGeom>
          <a:noFill/>
        </p:spPr>
        <p:txBody>
          <a:bodyPr wrap="square">
            <a:spAutoFit/>
          </a:bodyPr>
          <a:lstStyle/>
          <a:p>
            <a:r>
              <a:rPr lang="ar-JO" sz="1600" dirty="0">
                <a:solidFill>
                  <a:schemeClr val="bg1">
                    <a:lumMod val="65000"/>
                  </a:schemeClr>
                </a:solidFill>
                <a:latin typeface="Arial" panose="020B0604020202020204" pitchFamily="34" charset="0"/>
                <a:cs typeface="Arial" panose="020B0604020202020204" pitchFamily="34" charset="0"/>
              </a:rPr>
              <a:t>الرئيس الأمريكي فرانكلين روزفلت </a:t>
            </a:r>
            <a:endParaRPr lang="en-US" sz="1600" dirty="0">
              <a:solidFill>
                <a:schemeClr val="bg1">
                  <a:lumMod val="65000"/>
                </a:schemeClr>
              </a:solidFill>
            </a:endParaRPr>
          </a:p>
        </p:txBody>
      </p:sp>
    </p:spTree>
    <p:extLst>
      <p:ext uri="{BB962C8B-B14F-4D97-AF65-F5344CB8AC3E}">
        <p14:creationId xmlns:p14="http://schemas.microsoft.com/office/powerpoint/2010/main" val="155233969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BAAD58-D249-C8F0-F130-1028A647ABD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1D6D034-EB97-A727-E5B1-4A68513D675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7FBA5998-12F1-4F0E-2AD8-E7AF3AC1269C}"/>
              </a:ext>
            </a:extLst>
          </p:cNvPr>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
            <a:extLst>
              <a:ext uri="{FF2B5EF4-FFF2-40B4-BE49-F238E27FC236}">
                <a16:creationId xmlns:a16="http://schemas.microsoft.com/office/drawing/2014/main" id="{2DD9B024-CA6D-0060-C0E2-04C4301F9306}"/>
              </a:ext>
            </a:extLst>
          </p:cNvPr>
          <p:cNvSpPr/>
          <p:nvPr/>
        </p:nvSpPr>
        <p:spPr>
          <a:xfrm>
            <a:off x="786966" y="1251104"/>
            <a:ext cx="9568683" cy="521914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id="{815C4336-A363-AD72-569C-2971E21EC62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7174FC87-FFC3-6F3F-CE28-AC2C912232DE}"/>
              </a:ext>
            </a:extLst>
          </p:cNvPr>
          <p:cNvSpPr txBox="1"/>
          <p:nvPr/>
        </p:nvSpPr>
        <p:spPr>
          <a:xfrm>
            <a:off x="1179815" y="1606572"/>
            <a:ext cx="8466655" cy="523220"/>
          </a:xfrm>
          <a:prstGeom prst="rect">
            <a:avLst/>
          </a:prstGeom>
          <a:noFill/>
        </p:spPr>
        <p:txBody>
          <a:bodyPr wrap="square" rtlCol="0">
            <a:spAutoFit/>
          </a:bodyPr>
          <a:lstStyle/>
          <a:p>
            <a:pPr algn="just" rtl="1"/>
            <a:r>
              <a:rPr lang="ar-JO" sz="2800" b="1" dirty="0"/>
              <a:t>3</a:t>
            </a:r>
            <a:r>
              <a:rPr lang="ar-EG" sz="2800" b="1" dirty="0"/>
              <a:t>.</a:t>
            </a:r>
            <a:r>
              <a:rPr lang="ar-JO" sz="2800" b="1" dirty="0"/>
              <a:t>5</a:t>
            </a:r>
            <a:r>
              <a:rPr lang="ar-EG" sz="2800" b="1" dirty="0"/>
              <a:t>. الاحتراف والتأصيل العلمي للتسويق السياسي</a:t>
            </a:r>
          </a:p>
        </p:txBody>
      </p:sp>
      <p:sp>
        <p:nvSpPr>
          <p:cNvPr id="4" name="TextBox 3">
            <a:extLst>
              <a:ext uri="{FF2B5EF4-FFF2-40B4-BE49-F238E27FC236}">
                <a16:creationId xmlns:a16="http://schemas.microsoft.com/office/drawing/2014/main" id="{1C3B3641-063A-F606-AB5F-71597F324AFB}"/>
              </a:ext>
            </a:extLst>
          </p:cNvPr>
          <p:cNvSpPr txBox="1"/>
          <p:nvPr/>
        </p:nvSpPr>
        <p:spPr>
          <a:xfrm>
            <a:off x="437927" y="3639002"/>
            <a:ext cx="8527205" cy="276999"/>
          </a:xfrm>
          <a:prstGeom prst="rect">
            <a:avLst/>
          </a:prstGeom>
          <a:noFill/>
        </p:spPr>
        <p:txBody>
          <a:bodyPr wrap="square" rtlCol="0">
            <a:spAutoFit/>
          </a:bodyPr>
          <a:lstStyle/>
          <a:p>
            <a:pPr algn="r" rtl="1"/>
            <a:endParaRPr lang="en-US" sz="1200" dirty="0"/>
          </a:p>
        </p:txBody>
      </p:sp>
      <p:sp>
        <p:nvSpPr>
          <p:cNvPr id="33" name="TextBox 32">
            <a:extLst>
              <a:ext uri="{FF2B5EF4-FFF2-40B4-BE49-F238E27FC236}">
                <a16:creationId xmlns:a16="http://schemas.microsoft.com/office/drawing/2014/main" id="{45DE2DBB-C967-5179-2B32-81B694D7CD93}"/>
              </a:ext>
            </a:extLst>
          </p:cNvPr>
          <p:cNvSpPr txBox="1"/>
          <p:nvPr/>
        </p:nvSpPr>
        <p:spPr>
          <a:xfrm>
            <a:off x="8340713" y="3964374"/>
            <a:ext cx="402473" cy="380480"/>
          </a:xfrm>
          <a:prstGeom prst="rect">
            <a:avLst/>
          </a:prstGeom>
          <a:noFill/>
        </p:spPr>
        <p:txBody>
          <a:bodyPr wrap="square" lIns="72000" tIns="36000" rIns="72000" bIns="36000" rtlCol="0" anchor="b">
            <a:spAutoFit/>
          </a:bodyPr>
          <a:lstStyle/>
          <a:p>
            <a:pPr algn="r" rtl="1"/>
            <a:r>
              <a:rPr lang="en-US" sz="2000" b="1" dirty="0">
                <a:solidFill>
                  <a:schemeClr val="bg1"/>
                </a:solidFill>
                <a:latin typeface="A Jannat LT" panose="01000000000000000000" pitchFamily="2" charset="-78"/>
                <a:cs typeface="A Jannat LT" panose="01000000000000000000" pitchFamily="2" charset="-78"/>
              </a:rPr>
              <a:t>1</a:t>
            </a:r>
            <a:endParaRPr lang="ar-SA" sz="2000" b="1" dirty="0">
              <a:solidFill>
                <a:schemeClr val="bg1"/>
              </a:solidFill>
              <a:latin typeface="A Jannat LT" panose="01000000000000000000" pitchFamily="2" charset="-78"/>
              <a:cs typeface="A Jannat LT" panose="01000000000000000000" pitchFamily="2" charset="-78"/>
            </a:endParaRPr>
          </a:p>
        </p:txBody>
      </p:sp>
      <p:sp>
        <p:nvSpPr>
          <p:cNvPr id="34" name="TextBox 33">
            <a:extLst>
              <a:ext uri="{FF2B5EF4-FFF2-40B4-BE49-F238E27FC236}">
                <a16:creationId xmlns:a16="http://schemas.microsoft.com/office/drawing/2014/main" id="{FDBAFFD0-DA8F-7FB7-D9A4-087CD24A8CEA}"/>
              </a:ext>
            </a:extLst>
          </p:cNvPr>
          <p:cNvSpPr txBox="1"/>
          <p:nvPr/>
        </p:nvSpPr>
        <p:spPr>
          <a:xfrm>
            <a:off x="6853700" y="3963435"/>
            <a:ext cx="402473" cy="380480"/>
          </a:xfrm>
          <a:prstGeom prst="rect">
            <a:avLst/>
          </a:prstGeom>
          <a:noFill/>
        </p:spPr>
        <p:txBody>
          <a:bodyPr wrap="square" lIns="72000" tIns="36000" rIns="72000" bIns="36000" rtlCol="0" anchor="b">
            <a:spAutoFit/>
          </a:bodyPr>
          <a:lstStyle/>
          <a:p>
            <a:pPr algn="r" rtl="1"/>
            <a:r>
              <a:rPr lang="en-US" sz="2000" b="1" dirty="0">
                <a:solidFill>
                  <a:schemeClr val="bg1"/>
                </a:solidFill>
                <a:latin typeface="A Jannat LT" panose="01000000000000000000" pitchFamily="2" charset="-78"/>
                <a:cs typeface="A Jannat LT" panose="01000000000000000000" pitchFamily="2" charset="-78"/>
              </a:rPr>
              <a:t>2</a:t>
            </a:r>
            <a:endParaRPr lang="ar-SA" sz="2000" b="1" dirty="0">
              <a:solidFill>
                <a:schemeClr val="bg1"/>
              </a:solidFill>
              <a:latin typeface="A Jannat LT" panose="01000000000000000000" pitchFamily="2" charset="-78"/>
              <a:cs typeface="A Jannat LT" panose="01000000000000000000" pitchFamily="2" charset="-78"/>
            </a:endParaRPr>
          </a:p>
        </p:txBody>
      </p:sp>
      <p:sp>
        <p:nvSpPr>
          <p:cNvPr id="26" name="TextBox 25">
            <a:extLst>
              <a:ext uri="{FF2B5EF4-FFF2-40B4-BE49-F238E27FC236}">
                <a16:creationId xmlns:a16="http://schemas.microsoft.com/office/drawing/2014/main" id="{751CB730-2BEA-8440-760F-FF3CAC1A173B}"/>
              </a:ext>
            </a:extLst>
          </p:cNvPr>
          <p:cNvSpPr txBox="1"/>
          <p:nvPr/>
        </p:nvSpPr>
        <p:spPr>
          <a:xfrm>
            <a:off x="3928738" y="3918969"/>
            <a:ext cx="402473" cy="380480"/>
          </a:xfrm>
          <a:prstGeom prst="rect">
            <a:avLst/>
          </a:prstGeom>
          <a:noFill/>
        </p:spPr>
        <p:txBody>
          <a:bodyPr wrap="square" lIns="72000" tIns="36000" rIns="72000" bIns="36000" rtlCol="0" anchor="b">
            <a:spAutoFit/>
          </a:bodyPr>
          <a:lstStyle/>
          <a:p>
            <a:pPr algn="r" rtl="1"/>
            <a:r>
              <a:rPr lang="ar-EG" sz="2000" b="1" dirty="0">
                <a:solidFill>
                  <a:schemeClr val="bg1"/>
                </a:solidFill>
                <a:latin typeface="A Jannat LT" panose="01000000000000000000" pitchFamily="2" charset="-78"/>
                <a:cs typeface="A Jannat LT" panose="01000000000000000000" pitchFamily="2" charset="-78"/>
              </a:rPr>
              <a:t>4</a:t>
            </a:r>
            <a:endParaRPr lang="ar-SA" sz="2000" b="1" dirty="0">
              <a:solidFill>
                <a:schemeClr val="bg1"/>
              </a:solidFill>
              <a:latin typeface="A Jannat LT" panose="01000000000000000000" pitchFamily="2" charset="-78"/>
              <a:cs typeface="A Jannat LT" panose="01000000000000000000" pitchFamily="2" charset="-78"/>
            </a:endParaRPr>
          </a:p>
        </p:txBody>
      </p:sp>
      <p:sp>
        <p:nvSpPr>
          <p:cNvPr id="2" name="Rectangle 1">
            <a:extLst>
              <a:ext uri="{FF2B5EF4-FFF2-40B4-BE49-F238E27FC236}">
                <a16:creationId xmlns:a16="http://schemas.microsoft.com/office/drawing/2014/main" id="{35DDAB2B-0C02-A638-9C16-3646B741B1D2}"/>
              </a:ext>
            </a:extLst>
          </p:cNvPr>
          <p:cNvSpPr>
            <a:spLocks noChangeArrowheads="1"/>
          </p:cNvSpPr>
          <p:nvPr/>
        </p:nvSpPr>
        <p:spPr bwMode="auto">
          <a:xfrm>
            <a:off x="4322390" y="2485720"/>
            <a:ext cx="4991781" cy="31700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285750" lvl="0" indent="-285750" algn="r" rtl="1" eaLnBrk="0" fontAlgn="base" hangingPunct="0">
              <a:spcBef>
                <a:spcPct val="0"/>
              </a:spcBef>
              <a:spcAft>
                <a:spcPct val="0"/>
              </a:spcAft>
              <a:buFont typeface="Arial" panose="020B0604020202020204" pitchFamily="34" charset="0"/>
              <a:buChar char="•"/>
            </a:pPr>
            <a:r>
              <a:rPr lang="ar-JO" sz="2000" dirty="0">
                <a:latin typeface="Arial" panose="020B0604020202020204" pitchFamily="34" charset="0"/>
                <a:cs typeface="Arial" panose="020B0604020202020204" pitchFamily="34" charset="0"/>
              </a:rPr>
              <a:t>أول من استخدم مصطلح "</a:t>
            </a:r>
            <a:r>
              <a:rPr lang="ar-JO" sz="2000" b="1" dirty="0">
                <a:solidFill>
                  <a:srgbClr val="C00000"/>
                </a:solidFill>
                <a:latin typeface="Arial" panose="020B0604020202020204" pitchFamily="34" charset="0"/>
                <a:cs typeface="Arial" panose="020B0604020202020204" pitchFamily="34" charset="0"/>
              </a:rPr>
              <a:t>التسويق السياسي</a:t>
            </a:r>
            <a:r>
              <a:rPr lang="ar-JO" sz="2000" dirty="0">
                <a:latin typeface="Arial" panose="020B0604020202020204" pitchFamily="34" charset="0"/>
                <a:cs typeface="Arial" panose="020B0604020202020204" pitchFamily="34" charset="0"/>
              </a:rPr>
              <a:t>" هو الباحث ستانلي كيلي، الذي اعتبره فن الإقناع والتأثير .</a:t>
            </a:r>
          </a:p>
          <a:p>
            <a:pPr marL="285750" lvl="0" indent="-285750" algn="r" rtl="1" eaLnBrk="0" fontAlgn="base" hangingPunct="0">
              <a:spcBef>
                <a:spcPct val="0"/>
              </a:spcBef>
              <a:spcAft>
                <a:spcPct val="0"/>
              </a:spcAft>
              <a:buFont typeface="Arial" panose="020B0604020202020204" pitchFamily="34" charset="0"/>
              <a:buChar char="•"/>
            </a:pPr>
            <a:endParaRPr lang="ar-JO" sz="2000" dirty="0">
              <a:latin typeface="Arial" panose="020B0604020202020204" pitchFamily="34" charset="0"/>
              <a:cs typeface="Arial" panose="020B0604020202020204" pitchFamily="34" charset="0"/>
            </a:endParaRPr>
          </a:p>
          <a:p>
            <a:pPr marL="285750" lvl="0" indent="-285750" algn="r" rtl="1" eaLnBrk="0" fontAlgn="base" hangingPunct="0">
              <a:spcBef>
                <a:spcPct val="0"/>
              </a:spcBef>
              <a:spcAft>
                <a:spcPct val="0"/>
              </a:spcAft>
              <a:buFont typeface="Arial" panose="020B0604020202020204" pitchFamily="34" charset="0"/>
              <a:buChar char="•"/>
            </a:pPr>
            <a:r>
              <a:rPr lang="ar-JO" sz="2000" dirty="0">
                <a:latin typeface="Arial" panose="020B0604020202020204" pitchFamily="34" charset="0"/>
                <a:cs typeface="Arial" panose="020B0604020202020204" pitchFamily="34" charset="0"/>
              </a:rPr>
              <a:t>مع الوقت، أصبح التسويق السياسي مختلفًا عن الدعاية التقليدية، إذ اتسم بالمنهجية والتخطيط والتكتيك.</a:t>
            </a:r>
          </a:p>
          <a:p>
            <a:pPr marL="285750" lvl="0" indent="-285750" algn="r" rtl="1" eaLnBrk="0" fontAlgn="base" hangingPunct="0">
              <a:spcBef>
                <a:spcPct val="0"/>
              </a:spcBef>
              <a:spcAft>
                <a:spcPct val="0"/>
              </a:spcAft>
              <a:buFont typeface="Arial" panose="020B0604020202020204" pitchFamily="34" charset="0"/>
              <a:buChar char="•"/>
            </a:pPr>
            <a:endParaRPr lang="ar-JO" sz="2000" dirty="0">
              <a:latin typeface="Arial" panose="020B0604020202020204" pitchFamily="34" charset="0"/>
              <a:cs typeface="Arial" panose="020B0604020202020204" pitchFamily="34" charset="0"/>
            </a:endParaRPr>
          </a:p>
          <a:p>
            <a:pPr marL="285750" lvl="0" indent="-285750" algn="r" rtl="1" eaLnBrk="0" fontAlgn="base" hangingPunct="0">
              <a:spcBef>
                <a:spcPct val="0"/>
              </a:spcBef>
              <a:spcAft>
                <a:spcPct val="0"/>
              </a:spcAft>
              <a:buFont typeface="Arial" panose="020B0604020202020204" pitchFamily="34" charset="0"/>
              <a:buChar char="•"/>
            </a:pPr>
            <a:r>
              <a:rPr lang="ar-JO" sz="2000" dirty="0">
                <a:latin typeface="Arial" panose="020B0604020202020204" pitchFamily="34" charset="0"/>
                <a:cs typeface="Arial" panose="020B0604020202020204" pitchFamily="34" charset="0"/>
              </a:rPr>
              <a:t>عام 1968، استخدم نيكسون استراتيجيات دعائية متلفزة متقدمة أدت إلى فوزه في الانتخابات..</a:t>
            </a:r>
          </a:p>
          <a:p>
            <a:pPr marL="285750" lvl="0" indent="-285750" algn="r" rtl="1" eaLnBrk="0" fontAlgn="base" hangingPunct="0">
              <a:spcBef>
                <a:spcPct val="0"/>
              </a:spcBef>
              <a:spcAft>
                <a:spcPct val="0"/>
              </a:spcAft>
              <a:buFont typeface="Arial" panose="020B0604020202020204" pitchFamily="34" charset="0"/>
              <a:buChar char="•"/>
            </a:pPr>
            <a:r>
              <a:rPr lang="ar-JO" sz="2000" dirty="0">
                <a:latin typeface="Arial" panose="020B0604020202020204" pitchFamily="34" charset="0"/>
                <a:cs typeface="Arial" panose="020B0604020202020204" pitchFamily="34" charset="0"/>
              </a:rPr>
              <a:t>أصبح للأحزاب السياسية مستشارون متخصصون في الإعلان واستطلاع الرأي وتصميم الحملات.</a:t>
            </a:r>
          </a:p>
        </p:txBody>
      </p:sp>
      <p:sp>
        <p:nvSpPr>
          <p:cNvPr id="12" name="TextBox 11">
            <a:extLst>
              <a:ext uri="{FF2B5EF4-FFF2-40B4-BE49-F238E27FC236}">
                <a16:creationId xmlns:a16="http://schemas.microsoft.com/office/drawing/2014/main" id="{CF672039-2A17-45E9-EFEB-AE55D98657BA}"/>
              </a:ext>
            </a:extLst>
          </p:cNvPr>
          <p:cNvSpPr txBox="1"/>
          <p:nvPr/>
        </p:nvSpPr>
        <p:spPr>
          <a:xfrm>
            <a:off x="8340713" y="5555138"/>
            <a:ext cx="402473" cy="380480"/>
          </a:xfrm>
          <a:prstGeom prst="rect">
            <a:avLst/>
          </a:prstGeom>
          <a:noFill/>
        </p:spPr>
        <p:txBody>
          <a:bodyPr wrap="square" lIns="72000" tIns="36000" rIns="72000" bIns="36000" rtlCol="0" anchor="b">
            <a:spAutoFit/>
          </a:bodyPr>
          <a:lstStyle/>
          <a:p>
            <a:pPr algn="r" rtl="1"/>
            <a:r>
              <a:rPr lang="en-US" sz="2000" b="1" dirty="0">
                <a:solidFill>
                  <a:schemeClr val="bg1"/>
                </a:solidFill>
                <a:latin typeface="A Jannat LT" panose="01000000000000000000" pitchFamily="2" charset="-78"/>
                <a:cs typeface="A Jannat LT" panose="01000000000000000000" pitchFamily="2" charset="-78"/>
              </a:rPr>
              <a:t>1</a:t>
            </a:r>
            <a:endParaRPr lang="ar-SA" sz="2000" b="1" dirty="0">
              <a:solidFill>
                <a:schemeClr val="bg1"/>
              </a:solidFill>
              <a:latin typeface="A Jannat LT" panose="01000000000000000000" pitchFamily="2" charset="-78"/>
              <a:cs typeface="A Jannat LT" panose="01000000000000000000" pitchFamily="2" charset="-78"/>
            </a:endParaRPr>
          </a:p>
        </p:txBody>
      </p:sp>
      <p:pic>
        <p:nvPicPr>
          <p:cNvPr id="1032" name="Picture 8" descr="Remembering 1968: Richard M. Nixon's election victory - CBS News">
            <a:extLst>
              <a:ext uri="{FF2B5EF4-FFF2-40B4-BE49-F238E27FC236}">
                <a16:creationId xmlns:a16="http://schemas.microsoft.com/office/drawing/2014/main" id="{51194F8A-875C-9862-E322-98650D31E6F9}"/>
              </a:ext>
            </a:extLst>
          </p:cNvPr>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r="17786"/>
          <a:stretch>
            <a:fillRect/>
          </a:stretch>
        </p:blipFill>
        <p:spPr bwMode="auto">
          <a:xfrm>
            <a:off x="962832" y="2251326"/>
            <a:ext cx="3221346" cy="2057095"/>
          </a:xfrm>
          <a:prstGeom prst="rect">
            <a:avLst/>
          </a:prstGeom>
          <a:noFill/>
          <a:extLst>
            <a:ext uri="{909E8E84-426E-40DD-AFC4-6F175D3DCCD1}">
              <a14:hiddenFill xmlns:a14="http://schemas.microsoft.com/office/drawing/2010/main">
                <a:solidFill>
                  <a:srgbClr val="FFFFFF"/>
                </a:solidFill>
              </a14:hiddenFill>
            </a:ext>
          </a:extLst>
        </p:spPr>
      </p:pic>
      <p:sp>
        <p:nvSpPr>
          <p:cNvPr id="13" name="TextBox 12">
            <a:extLst>
              <a:ext uri="{FF2B5EF4-FFF2-40B4-BE49-F238E27FC236}">
                <a16:creationId xmlns:a16="http://schemas.microsoft.com/office/drawing/2014/main" id="{1584DCD6-3E25-FD6A-2D3A-4ED9CA5365AD}"/>
              </a:ext>
            </a:extLst>
          </p:cNvPr>
          <p:cNvSpPr txBox="1"/>
          <p:nvPr/>
        </p:nvSpPr>
        <p:spPr>
          <a:xfrm>
            <a:off x="6853700" y="5554199"/>
            <a:ext cx="402473" cy="380480"/>
          </a:xfrm>
          <a:prstGeom prst="rect">
            <a:avLst/>
          </a:prstGeom>
          <a:noFill/>
        </p:spPr>
        <p:txBody>
          <a:bodyPr wrap="square" lIns="72000" tIns="36000" rIns="72000" bIns="36000" rtlCol="0" anchor="b">
            <a:spAutoFit/>
          </a:bodyPr>
          <a:lstStyle/>
          <a:p>
            <a:pPr algn="r" rtl="1"/>
            <a:r>
              <a:rPr lang="en-US" sz="2000" b="1" dirty="0">
                <a:solidFill>
                  <a:schemeClr val="bg1"/>
                </a:solidFill>
                <a:latin typeface="A Jannat LT" panose="01000000000000000000" pitchFamily="2" charset="-78"/>
                <a:cs typeface="A Jannat LT" panose="01000000000000000000" pitchFamily="2" charset="-78"/>
              </a:rPr>
              <a:t>2</a:t>
            </a:r>
            <a:endParaRPr lang="ar-SA" sz="2000" b="1" dirty="0">
              <a:solidFill>
                <a:schemeClr val="bg1"/>
              </a:solidFill>
              <a:latin typeface="A Jannat LT" panose="01000000000000000000" pitchFamily="2" charset="-78"/>
              <a:cs typeface="A Jannat LT" panose="01000000000000000000" pitchFamily="2" charset="-78"/>
            </a:endParaRPr>
          </a:p>
        </p:txBody>
      </p:sp>
      <p:sp>
        <p:nvSpPr>
          <p:cNvPr id="14" name="TextBox 13">
            <a:extLst>
              <a:ext uri="{FF2B5EF4-FFF2-40B4-BE49-F238E27FC236}">
                <a16:creationId xmlns:a16="http://schemas.microsoft.com/office/drawing/2014/main" id="{26AA599D-9329-09BD-C1BD-92EEFA3565FA}"/>
              </a:ext>
            </a:extLst>
          </p:cNvPr>
          <p:cNvSpPr txBox="1"/>
          <p:nvPr/>
        </p:nvSpPr>
        <p:spPr>
          <a:xfrm>
            <a:off x="3928738" y="5509733"/>
            <a:ext cx="402473" cy="380480"/>
          </a:xfrm>
          <a:prstGeom prst="rect">
            <a:avLst/>
          </a:prstGeom>
          <a:noFill/>
        </p:spPr>
        <p:txBody>
          <a:bodyPr wrap="square" lIns="72000" tIns="36000" rIns="72000" bIns="36000" rtlCol="0" anchor="b">
            <a:spAutoFit/>
          </a:bodyPr>
          <a:lstStyle/>
          <a:p>
            <a:pPr algn="r" rtl="1"/>
            <a:r>
              <a:rPr lang="ar-EG" sz="2000" b="1" dirty="0">
                <a:solidFill>
                  <a:schemeClr val="bg1"/>
                </a:solidFill>
                <a:latin typeface="A Jannat LT" panose="01000000000000000000" pitchFamily="2" charset="-78"/>
                <a:cs typeface="A Jannat LT" panose="01000000000000000000" pitchFamily="2" charset="-78"/>
              </a:rPr>
              <a:t>4</a:t>
            </a:r>
            <a:endParaRPr lang="ar-SA" sz="2000" b="1" dirty="0">
              <a:solidFill>
                <a:schemeClr val="bg1"/>
              </a:solidFill>
              <a:latin typeface="A Jannat LT" panose="01000000000000000000" pitchFamily="2" charset="-78"/>
              <a:cs typeface="A Jannat LT" panose="01000000000000000000" pitchFamily="2" charset="-78"/>
            </a:endParaRPr>
          </a:p>
        </p:txBody>
      </p:sp>
      <p:pic>
        <p:nvPicPr>
          <p:cNvPr id="1028" name="Picture 4" descr="Accepting the Republican Nomination, 1968 | American Experience | Official  Site | PBS">
            <a:extLst>
              <a:ext uri="{FF2B5EF4-FFF2-40B4-BE49-F238E27FC236}">
                <a16:creationId xmlns:a16="http://schemas.microsoft.com/office/drawing/2014/main" id="{D480E5B4-39BF-4E1C-BC0A-82A675BBB07D}"/>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000730" y="4153675"/>
            <a:ext cx="3183448" cy="2206047"/>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a16="http://schemas.microsoft.com/office/drawing/2014/main" id="{B9820E38-F576-B933-2A53-839074A1D1F1}"/>
              </a:ext>
            </a:extLst>
          </p:cNvPr>
          <p:cNvSpPr txBox="1"/>
          <p:nvPr/>
        </p:nvSpPr>
        <p:spPr>
          <a:xfrm>
            <a:off x="962832" y="1969761"/>
            <a:ext cx="6898510" cy="307777"/>
          </a:xfrm>
          <a:prstGeom prst="rect">
            <a:avLst/>
          </a:prstGeom>
          <a:noFill/>
        </p:spPr>
        <p:txBody>
          <a:bodyPr wrap="square">
            <a:spAutoFit/>
          </a:bodyPr>
          <a:lstStyle/>
          <a:p>
            <a:r>
              <a:rPr lang="ar-JO" sz="1400" dirty="0">
                <a:solidFill>
                  <a:schemeClr val="bg1">
                    <a:lumMod val="65000"/>
                  </a:schemeClr>
                </a:solidFill>
                <a:latin typeface="Arial" panose="020B0604020202020204" pitchFamily="34" charset="0"/>
                <a:cs typeface="Arial" panose="020B0604020202020204" pitchFamily="34" charset="0"/>
              </a:rPr>
              <a:t>استخدم نيكسون استراتيجيات دعائية </a:t>
            </a:r>
            <a:endParaRPr lang="en-US" sz="1400" dirty="0">
              <a:solidFill>
                <a:schemeClr val="bg1">
                  <a:lumMod val="65000"/>
                </a:schemeClr>
              </a:solidFill>
            </a:endParaRPr>
          </a:p>
        </p:txBody>
      </p:sp>
    </p:spTree>
    <p:extLst>
      <p:ext uri="{BB962C8B-B14F-4D97-AF65-F5344CB8AC3E}">
        <p14:creationId xmlns:p14="http://schemas.microsoft.com/office/powerpoint/2010/main" val="143540799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E5CC9E-B68F-AF64-B89F-6E0BF475EA8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6707C69-25A9-6DFE-305C-362CBC690574}"/>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96A76112-4C0E-6C72-88FB-36AB33F85973}"/>
              </a:ext>
            </a:extLst>
          </p:cNvPr>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
            <a:extLst>
              <a:ext uri="{FF2B5EF4-FFF2-40B4-BE49-F238E27FC236}">
                <a16:creationId xmlns:a16="http://schemas.microsoft.com/office/drawing/2014/main" id="{774574A9-0653-C142-4047-178E65376D61}"/>
              </a:ext>
            </a:extLst>
          </p:cNvPr>
          <p:cNvSpPr/>
          <p:nvPr/>
        </p:nvSpPr>
        <p:spPr>
          <a:xfrm>
            <a:off x="786966" y="1251104"/>
            <a:ext cx="9568683" cy="521914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id="{3481B9E0-5FAC-7DBB-1903-739B7AED2C6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FA896043-4656-D330-98A7-4F027E680E71}"/>
              </a:ext>
            </a:extLst>
          </p:cNvPr>
          <p:cNvSpPr txBox="1"/>
          <p:nvPr/>
        </p:nvSpPr>
        <p:spPr>
          <a:xfrm>
            <a:off x="786966" y="1467127"/>
            <a:ext cx="8466655" cy="523220"/>
          </a:xfrm>
          <a:prstGeom prst="rect">
            <a:avLst/>
          </a:prstGeom>
          <a:noFill/>
        </p:spPr>
        <p:txBody>
          <a:bodyPr wrap="square" rtlCol="0">
            <a:spAutoFit/>
          </a:bodyPr>
          <a:lstStyle/>
          <a:p>
            <a:pPr algn="just" rtl="1"/>
            <a:r>
              <a:rPr lang="ar-JO" sz="2800" b="1" dirty="0"/>
              <a:t>3</a:t>
            </a:r>
            <a:r>
              <a:rPr lang="ar-EG" sz="2800" b="1" dirty="0"/>
              <a:t>.</a:t>
            </a:r>
            <a:r>
              <a:rPr lang="ar-JO" sz="2800" b="1" dirty="0"/>
              <a:t>6</a:t>
            </a:r>
            <a:r>
              <a:rPr lang="ar-EG" sz="2800" b="1" dirty="0"/>
              <a:t>. الانتشار الدولي للتسويق السياسي</a:t>
            </a:r>
          </a:p>
        </p:txBody>
      </p:sp>
      <p:sp>
        <p:nvSpPr>
          <p:cNvPr id="4" name="TextBox 3">
            <a:extLst>
              <a:ext uri="{FF2B5EF4-FFF2-40B4-BE49-F238E27FC236}">
                <a16:creationId xmlns:a16="http://schemas.microsoft.com/office/drawing/2014/main" id="{0EE04B10-6435-999E-1958-E3488BD8E9F8}"/>
              </a:ext>
            </a:extLst>
          </p:cNvPr>
          <p:cNvSpPr txBox="1"/>
          <p:nvPr/>
        </p:nvSpPr>
        <p:spPr>
          <a:xfrm>
            <a:off x="437927" y="3639002"/>
            <a:ext cx="8527205" cy="276999"/>
          </a:xfrm>
          <a:prstGeom prst="rect">
            <a:avLst/>
          </a:prstGeom>
          <a:noFill/>
        </p:spPr>
        <p:txBody>
          <a:bodyPr wrap="square" rtlCol="0">
            <a:spAutoFit/>
          </a:bodyPr>
          <a:lstStyle/>
          <a:p>
            <a:pPr algn="r" rtl="1"/>
            <a:endParaRPr lang="en-US" sz="1200" dirty="0"/>
          </a:p>
        </p:txBody>
      </p:sp>
      <p:sp>
        <p:nvSpPr>
          <p:cNvPr id="33" name="TextBox 32">
            <a:extLst>
              <a:ext uri="{FF2B5EF4-FFF2-40B4-BE49-F238E27FC236}">
                <a16:creationId xmlns:a16="http://schemas.microsoft.com/office/drawing/2014/main" id="{B1B32287-9B32-67BB-6453-0C7464D1608D}"/>
              </a:ext>
            </a:extLst>
          </p:cNvPr>
          <p:cNvSpPr txBox="1"/>
          <p:nvPr/>
        </p:nvSpPr>
        <p:spPr>
          <a:xfrm>
            <a:off x="8340713" y="3964374"/>
            <a:ext cx="402473" cy="380480"/>
          </a:xfrm>
          <a:prstGeom prst="rect">
            <a:avLst/>
          </a:prstGeom>
          <a:noFill/>
        </p:spPr>
        <p:txBody>
          <a:bodyPr wrap="square" lIns="72000" tIns="36000" rIns="72000" bIns="36000" rtlCol="0" anchor="b">
            <a:spAutoFit/>
          </a:bodyPr>
          <a:lstStyle/>
          <a:p>
            <a:pPr algn="r" rtl="1"/>
            <a:r>
              <a:rPr lang="en-US" sz="2000" b="1" dirty="0">
                <a:solidFill>
                  <a:schemeClr val="bg1"/>
                </a:solidFill>
                <a:latin typeface="A Jannat LT" panose="01000000000000000000" pitchFamily="2" charset="-78"/>
                <a:cs typeface="A Jannat LT" panose="01000000000000000000" pitchFamily="2" charset="-78"/>
              </a:rPr>
              <a:t>1</a:t>
            </a:r>
            <a:endParaRPr lang="ar-SA" sz="2000" b="1" dirty="0">
              <a:solidFill>
                <a:schemeClr val="bg1"/>
              </a:solidFill>
              <a:latin typeface="A Jannat LT" panose="01000000000000000000" pitchFamily="2" charset="-78"/>
              <a:cs typeface="A Jannat LT" panose="01000000000000000000" pitchFamily="2" charset="-78"/>
            </a:endParaRPr>
          </a:p>
        </p:txBody>
      </p:sp>
      <p:sp>
        <p:nvSpPr>
          <p:cNvPr id="34" name="TextBox 33">
            <a:extLst>
              <a:ext uri="{FF2B5EF4-FFF2-40B4-BE49-F238E27FC236}">
                <a16:creationId xmlns:a16="http://schemas.microsoft.com/office/drawing/2014/main" id="{6AF941F5-4FF1-F1DA-927F-F8AF77D859FF}"/>
              </a:ext>
            </a:extLst>
          </p:cNvPr>
          <p:cNvSpPr txBox="1"/>
          <p:nvPr/>
        </p:nvSpPr>
        <p:spPr>
          <a:xfrm>
            <a:off x="6853700" y="3963435"/>
            <a:ext cx="402473" cy="380480"/>
          </a:xfrm>
          <a:prstGeom prst="rect">
            <a:avLst/>
          </a:prstGeom>
          <a:noFill/>
        </p:spPr>
        <p:txBody>
          <a:bodyPr wrap="square" lIns="72000" tIns="36000" rIns="72000" bIns="36000" rtlCol="0" anchor="b">
            <a:spAutoFit/>
          </a:bodyPr>
          <a:lstStyle/>
          <a:p>
            <a:pPr algn="r" rtl="1"/>
            <a:r>
              <a:rPr lang="en-US" sz="2000" b="1" dirty="0">
                <a:solidFill>
                  <a:schemeClr val="bg1"/>
                </a:solidFill>
                <a:latin typeface="A Jannat LT" panose="01000000000000000000" pitchFamily="2" charset="-78"/>
                <a:cs typeface="A Jannat LT" panose="01000000000000000000" pitchFamily="2" charset="-78"/>
              </a:rPr>
              <a:t>2</a:t>
            </a:r>
            <a:endParaRPr lang="ar-SA" sz="2000" b="1" dirty="0">
              <a:solidFill>
                <a:schemeClr val="bg1"/>
              </a:solidFill>
              <a:latin typeface="A Jannat LT" panose="01000000000000000000" pitchFamily="2" charset="-78"/>
              <a:cs typeface="A Jannat LT" panose="01000000000000000000" pitchFamily="2" charset="-78"/>
            </a:endParaRPr>
          </a:p>
        </p:txBody>
      </p:sp>
      <p:sp>
        <p:nvSpPr>
          <p:cNvPr id="26" name="TextBox 25">
            <a:extLst>
              <a:ext uri="{FF2B5EF4-FFF2-40B4-BE49-F238E27FC236}">
                <a16:creationId xmlns:a16="http://schemas.microsoft.com/office/drawing/2014/main" id="{8ACBBB19-11D5-03E5-3DC8-B05C256A2991}"/>
              </a:ext>
            </a:extLst>
          </p:cNvPr>
          <p:cNvSpPr txBox="1"/>
          <p:nvPr/>
        </p:nvSpPr>
        <p:spPr>
          <a:xfrm>
            <a:off x="3928738" y="3918969"/>
            <a:ext cx="402473" cy="380480"/>
          </a:xfrm>
          <a:prstGeom prst="rect">
            <a:avLst/>
          </a:prstGeom>
          <a:noFill/>
        </p:spPr>
        <p:txBody>
          <a:bodyPr wrap="square" lIns="72000" tIns="36000" rIns="72000" bIns="36000" rtlCol="0" anchor="b">
            <a:spAutoFit/>
          </a:bodyPr>
          <a:lstStyle/>
          <a:p>
            <a:pPr algn="r" rtl="1"/>
            <a:r>
              <a:rPr lang="ar-EG" sz="2000" b="1" dirty="0">
                <a:solidFill>
                  <a:schemeClr val="bg1"/>
                </a:solidFill>
                <a:latin typeface="A Jannat LT" panose="01000000000000000000" pitchFamily="2" charset="-78"/>
                <a:cs typeface="A Jannat LT" panose="01000000000000000000" pitchFamily="2" charset="-78"/>
              </a:rPr>
              <a:t>4</a:t>
            </a:r>
            <a:endParaRPr lang="ar-SA" sz="2000" b="1" dirty="0">
              <a:solidFill>
                <a:schemeClr val="bg1"/>
              </a:solidFill>
              <a:latin typeface="A Jannat LT" panose="01000000000000000000" pitchFamily="2" charset="-78"/>
              <a:cs typeface="A Jannat LT" panose="01000000000000000000" pitchFamily="2" charset="-78"/>
            </a:endParaRPr>
          </a:p>
        </p:txBody>
      </p:sp>
      <p:sp>
        <p:nvSpPr>
          <p:cNvPr id="2" name="Rectangle 1">
            <a:extLst>
              <a:ext uri="{FF2B5EF4-FFF2-40B4-BE49-F238E27FC236}">
                <a16:creationId xmlns:a16="http://schemas.microsoft.com/office/drawing/2014/main" id="{DC9F90B2-B315-CF15-91BB-3FA125466F55}"/>
              </a:ext>
            </a:extLst>
          </p:cNvPr>
          <p:cNvSpPr>
            <a:spLocks noChangeArrowheads="1"/>
          </p:cNvSpPr>
          <p:nvPr/>
        </p:nvSpPr>
        <p:spPr bwMode="auto">
          <a:xfrm>
            <a:off x="2189936" y="2079207"/>
            <a:ext cx="7124235" cy="42780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285750" lvl="0" indent="-285750" algn="r" rtl="1" eaLnBrk="0" fontAlgn="base" hangingPunct="0">
              <a:spcBef>
                <a:spcPct val="0"/>
              </a:spcBef>
              <a:spcAft>
                <a:spcPct val="0"/>
              </a:spcAft>
              <a:buFont typeface="Arial" panose="020B0604020202020204" pitchFamily="34" charset="0"/>
              <a:buChar char="•"/>
            </a:pPr>
            <a:r>
              <a:rPr lang="ar-JO" sz="2000" dirty="0">
                <a:latin typeface="Arial" panose="020B0604020202020204" pitchFamily="34" charset="0"/>
                <a:cs typeface="Arial" panose="020B0604020202020204" pitchFamily="34" charset="0"/>
              </a:rPr>
              <a:t>انتقل التسويق السياسي الحديث إلى أوروبا، وظهر في فرنسا عام 1974 خلال حملة جان لوكنويبِه، ثم في حملة نيك مالونيان.</a:t>
            </a:r>
          </a:p>
          <a:p>
            <a:pPr marL="285750" lvl="0" indent="-285750" algn="r" rtl="1" eaLnBrk="0" fontAlgn="base" hangingPunct="0">
              <a:spcBef>
                <a:spcPct val="0"/>
              </a:spcBef>
              <a:spcAft>
                <a:spcPct val="0"/>
              </a:spcAft>
              <a:buFont typeface="Arial" panose="020B0604020202020204" pitchFamily="34" charset="0"/>
              <a:buChar char="•"/>
            </a:pPr>
            <a:r>
              <a:rPr lang="ar-JO" sz="2000" dirty="0">
                <a:latin typeface="Arial" panose="020B0604020202020204" pitchFamily="34" charset="0"/>
                <a:cs typeface="Arial" panose="020B0604020202020204" pitchFamily="34" charset="0"/>
              </a:rPr>
              <a:t>عام 1975، أصدر فيليب كوتلر كتابه الذي تضمن فصلاً عن التسويق السياسي في المؤسسات غير الربحية.</a:t>
            </a:r>
          </a:p>
          <a:p>
            <a:pPr marL="285750" lvl="0" indent="-285750" algn="r" rtl="1" eaLnBrk="0" fontAlgn="base" hangingPunct="0">
              <a:spcBef>
                <a:spcPct val="0"/>
              </a:spcBef>
              <a:spcAft>
                <a:spcPct val="0"/>
              </a:spcAft>
              <a:buFont typeface="Arial" panose="020B0604020202020204" pitchFamily="34" charset="0"/>
              <a:buChar char="•"/>
            </a:pPr>
            <a:r>
              <a:rPr lang="ar-JO" sz="2000" dirty="0">
                <a:latin typeface="Arial" panose="020B0604020202020204" pitchFamily="34" charset="0"/>
                <a:cs typeface="Arial" panose="020B0604020202020204" pitchFamily="34" charset="0"/>
              </a:rPr>
              <a:t>ظهرت دوريات متخصصة مثل:</a:t>
            </a:r>
          </a:p>
          <a:p>
            <a:pPr marL="742950" lvl="1" indent="-285750" algn="r" rtl="1" eaLnBrk="0" fontAlgn="base" hangingPunct="0">
              <a:spcBef>
                <a:spcPct val="0"/>
              </a:spcBef>
              <a:spcAft>
                <a:spcPct val="0"/>
              </a:spcAft>
              <a:buFont typeface="Arial" panose="020B0604020202020204" pitchFamily="34" charset="0"/>
              <a:buChar char="•"/>
            </a:pPr>
            <a:r>
              <a:rPr lang="en-US" sz="1600" dirty="0">
                <a:solidFill>
                  <a:srgbClr val="C00000"/>
                </a:solidFill>
                <a:latin typeface="Arial" panose="020B0604020202020204" pitchFamily="34" charset="0"/>
                <a:cs typeface="Arial" panose="020B0604020202020204" pitchFamily="34" charset="0"/>
              </a:rPr>
              <a:t>Political Marketing Journal (2002)</a:t>
            </a:r>
          </a:p>
          <a:p>
            <a:pPr marL="742950" lvl="1" indent="-285750" algn="r" rtl="1" eaLnBrk="0" fontAlgn="base" hangingPunct="0">
              <a:spcBef>
                <a:spcPct val="0"/>
              </a:spcBef>
              <a:spcAft>
                <a:spcPct val="0"/>
              </a:spcAft>
              <a:buFont typeface="Arial" panose="020B0604020202020204" pitchFamily="34" charset="0"/>
              <a:buChar char="•"/>
            </a:pPr>
            <a:r>
              <a:rPr lang="en-US" sz="1600" dirty="0">
                <a:solidFill>
                  <a:srgbClr val="C00000"/>
                </a:solidFill>
                <a:latin typeface="Arial" panose="020B0604020202020204" pitchFamily="34" charset="0"/>
                <a:cs typeface="Arial" panose="020B0604020202020204" pitchFamily="34" charset="0"/>
              </a:rPr>
              <a:t>Elections &amp; Campaigns (1980)</a:t>
            </a:r>
          </a:p>
          <a:p>
            <a:pPr marL="285750" lvl="0" indent="-285750" algn="r" rtl="1" eaLnBrk="0" fontAlgn="base" hangingPunct="0">
              <a:spcBef>
                <a:spcPct val="0"/>
              </a:spcBef>
              <a:spcAft>
                <a:spcPct val="0"/>
              </a:spcAft>
              <a:buFont typeface="Arial" panose="020B0604020202020204" pitchFamily="34" charset="0"/>
              <a:buChar char="•"/>
            </a:pPr>
            <a:endParaRPr lang="en-US" sz="2000" dirty="0">
              <a:latin typeface="Arial" panose="020B0604020202020204" pitchFamily="34" charset="0"/>
              <a:cs typeface="Arial" panose="020B0604020202020204" pitchFamily="34" charset="0"/>
            </a:endParaRPr>
          </a:p>
          <a:p>
            <a:pPr marL="285750" lvl="0" indent="-285750" algn="r" rtl="1" eaLnBrk="0" fontAlgn="base" hangingPunct="0">
              <a:spcBef>
                <a:spcPct val="0"/>
              </a:spcBef>
              <a:spcAft>
                <a:spcPct val="0"/>
              </a:spcAft>
              <a:buFont typeface="Arial" panose="020B0604020202020204" pitchFamily="34" charset="0"/>
              <a:buChar char="•"/>
            </a:pPr>
            <a:r>
              <a:rPr lang="ar-JO" sz="2000" dirty="0">
                <a:latin typeface="Arial" panose="020B0604020202020204" pitchFamily="34" charset="0"/>
                <a:cs typeface="Arial" panose="020B0604020202020204" pitchFamily="34" charset="0"/>
              </a:rPr>
              <a:t>حديثا : تغيرت استراتيجيات الأحزاب السياسية، إذ أصبحت تعتمد على استطلاعات الرأي وتحليل السوق السياسي لتصميم برامجها.</a:t>
            </a:r>
          </a:p>
          <a:p>
            <a:pPr marL="285750" lvl="0" indent="-285750" algn="r" rtl="1" eaLnBrk="0" fontAlgn="base" hangingPunct="0">
              <a:spcBef>
                <a:spcPct val="0"/>
              </a:spcBef>
              <a:spcAft>
                <a:spcPct val="0"/>
              </a:spcAft>
              <a:buFont typeface="Arial" panose="020B0604020202020204" pitchFamily="34" charset="0"/>
              <a:buChar char="•"/>
            </a:pPr>
            <a:r>
              <a:rPr lang="ar-JO" sz="2000" dirty="0">
                <a:latin typeface="Arial" panose="020B0604020202020204" pitchFamily="34" charset="0"/>
                <a:cs typeface="Arial" panose="020B0604020202020204" pitchFamily="34" charset="0"/>
              </a:rPr>
              <a:t>الهدف أصبح </a:t>
            </a:r>
            <a:r>
              <a:rPr lang="ar-JO" sz="2000" b="1" dirty="0">
                <a:latin typeface="Arial" panose="020B0604020202020204" pitchFamily="34" charset="0"/>
                <a:cs typeface="Arial" panose="020B0604020202020204" pitchFamily="34" charset="0"/>
              </a:rPr>
              <a:t>إقناع الناخبين المترددين وبناء صورة إيجابية عن المرشح أو الحزب</a:t>
            </a:r>
            <a:r>
              <a:rPr lang="ar-JO" sz="2000" dirty="0">
                <a:latin typeface="Arial" panose="020B0604020202020204" pitchFamily="34" charset="0"/>
                <a:cs typeface="Arial" panose="020B0604020202020204" pitchFamily="34" charset="0"/>
              </a:rPr>
              <a:t>.</a:t>
            </a:r>
          </a:p>
          <a:p>
            <a:pPr marL="285750" lvl="0" indent="-285750" algn="r" rtl="1" eaLnBrk="0" fontAlgn="base" hangingPunct="0">
              <a:spcBef>
                <a:spcPct val="0"/>
              </a:spcBef>
              <a:spcAft>
                <a:spcPct val="0"/>
              </a:spcAft>
              <a:buFont typeface="Arial" panose="020B0604020202020204" pitchFamily="34" charset="0"/>
              <a:buChar char="•"/>
            </a:pPr>
            <a:r>
              <a:rPr lang="ar-JO" sz="2000" dirty="0">
                <a:latin typeface="Arial" panose="020B0604020202020204" pitchFamily="34" charset="0"/>
                <a:cs typeface="Arial" panose="020B0604020202020204" pitchFamily="34" charset="0"/>
              </a:rPr>
              <a:t>تحوّل التسويق السياسي إلى أداة متكاملة لإدارة السياسة وصناعة القرار والتأثير الجماهيري.</a:t>
            </a:r>
          </a:p>
        </p:txBody>
      </p:sp>
      <p:sp>
        <p:nvSpPr>
          <p:cNvPr id="12" name="TextBox 11">
            <a:extLst>
              <a:ext uri="{FF2B5EF4-FFF2-40B4-BE49-F238E27FC236}">
                <a16:creationId xmlns:a16="http://schemas.microsoft.com/office/drawing/2014/main" id="{4B69232C-5FB9-3933-F76E-DAEDB0832650}"/>
              </a:ext>
            </a:extLst>
          </p:cNvPr>
          <p:cNvSpPr txBox="1"/>
          <p:nvPr/>
        </p:nvSpPr>
        <p:spPr>
          <a:xfrm>
            <a:off x="8340713" y="5555138"/>
            <a:ext cx="402473" cy="380480"/>
          </a:xfrm>
          <a:prstGeom prst="rect">
            <a:avLst/>
          </a:prstGeom>
          <a:noFill/>
        </p:spPr>
        <p:txBody>
          <a:bodyPr wrap="square" lIns="72000" tIns="36000" rIns="72000" bIns="36000" rtlCol="0" anchor="b">
            <a:spAutoFit/>
          </a:bodyPr>
          <a:lstStyle/>
          <a:p>
            <a:pPr algn="r" rtl="1"/>
            <a:r>
              <a:rPr lang="en-US" sz="2000" b="1" dirty="0">
                <a:solidFill>
                  <a:schemeClr val="bg1"/>
                </a:solidFill>
                <a:latin typeface="A Jannat LT" panose="01000000000000000000" pitchFamily="2" charset="-78"/>
                <a:cs typeface="A Jannat LT" panose="01000000000000000000" pitchFamily="2" charset="-78"/>
              </a:rPr>
              <a:t>1</a:t>
            </a:r>
            <a:endParaRPr lang="ar-SA" sz="2000" b="1" dirty="0">
              <a:solidFill>
                <a:schemeClr val="bg1"/>
              </a:solidFill>
              <a:latin typeface="A Jannat LT" panose="01000000000000000000" pitchFamily="2" charset="-78"/>
              <a:cs typeface="A Jannat LT" panose="01000000000000000000" pitchFamily="2" charset="-78"/>
            </a:endParaRPr>
          </a:p>
        </p:txBody>
      </p:sp>
      <p:sp>
        <p:nvSpPr>
          <p:cNvPr id="13" name="TextBox 12">
            <a:extLst>
              <a:ext uri="{FF2B5EF4-FFF2-40B4-BE49-F238E27FC236}">
                <a16:creationId xmlns:a16="http://schemas.microsoft.com/office/drawing/2014/main" id="{4AE64411-50B3-A0BD-BD75-D8F4A81C1E68}"/>
              </a:ext>
            </a:extLst>
          </p:cNvPr>
          <p:cNvSpPr txBox="1"/>
          <p:nvPr/>
        </p:nvSpPr>
        <p:spPr>
          <a:xfrm>
            <a:off x="6853700" y="5554199"/>
            <a:ext cx="402473" cy="380480"/>
          </a:xfrm>
          <a:prstGeom prst="rect">
            <a:avLst/>
          </a:prstGeom>
          <a:noFill/>
        </p:spPr>
        <p:txBody>
          <a:bodyPr wrap="square" lIns="72000" tIns="36000" rIns="72000" bIns="36000" rtlCol="0" anchor="b">
            <a:spAutoFit/>
          </a:bodyPr>
          <a:lstStyle/>
          <a:p>
            <a:pPr algn="r" rtl="1"/>
            <a:r>
              <a:rPr lang="en-US" sz="2000" b="1" dirty="0">
                <a:solidFill>
                  <a:schemeClr val="bg1"/>
                </a:solidFill>
                <a:latin typeface="A Jannat LT" panose="01000000000000000000" pitchFamily="2" charset="-78"/>
                <a:cs typeface="A Jannat LT" panose="01000000000000000000" pitchFamily="2" charset="-78"/>
              </a:rPr>
              <a:t>2</a:t>
            </a:r>
            <a:endParaRPr lang="ar-SA" sz="2000" b="1" dirty="0">
              <a:solidFill>
                <a:schemeClr val="bg1"/>
              </a:solidFill>
              <a:latin typeface="A Jannat LT" panose="01000000000000000000" pitchFamily="2" charset="-78"/>
              <a:cs typeface="A Jannat LT" panose="01000000000000000000" pitchFamily="2" charset="-78"/>
            </a:endParaRPr>
          </a:p>
        </p:txBody>
      </p:sp>
      <p:sp>
        <p:nvSpPr>
          <p:cNvPr id="14" name="TextBox 13">
            <a:extLst>
              <a:ext uri="{FF2B5EF4-FFF2-40B4-BE49-F238E27FC236}">
                <a16:creationId xmlns:a16="http://schemas.microsoft.com/office/drawing/2014/main" id="{C66C7601-1A7D-C3FF-F352-101A1E6A4704}"/>
              </a:ext>
            </a:extLst>
          </p:cNvPr>
          <p:cNvSpPr txBox="1"/>
          <p:nvPr/>
        </p:nvSpPr>
        <p:spPr>
          <a:xfrm>
            <a:off x="3928738" y="5509733"/>
            <a:ext cx="402473" cy="380480"/>
          </a:xfrm>
          <a:prstGeom prst="rect">
            <a:avLst/>
          </a:prstGeom>
          <a:noFill/>
        </p:spPr>
        <p:txBody>
          <a:bodyPr wrap="square" lIns="72000" tIns="36000" rIns="72000" bIns="36000" rtlCol="0" anchor="b">
            <a:spAutoFit/>
          </a:bodyPr>
          <a:lstStyle/>
          <a:p>
            <a:pPr algn="r" rtl="1"/>
            <a:r>
              <a:rPr lang="ar-EG" sz="2000" b="1" dirty="0">
                <a:solidFill>
                  <a:schemeClr val="bg1"/>
                </a:solidFill>
                <a:latin typeface="A Jannat LT" panose="01000000000000000000" pitchFamily="2" charset="-78"/>
                <a:cs typeface="A Jannat LT" panose="01000000000000000000" pitchFamily="2" charset="-78"/>
              </a:rPr>
              <a:t>4</a:t>
            </a:r>
            <a:endParaRPr lang="ar-SA" sz="2000" b="1" dirty="0">
              <a:solidFill>
                <a:schemeClr val="bg1"/>
              </a:solidFill>
              <a:latin typeface="A Jannat LT" panose="01000000000000000000" pitchFamily="2" charset="-78"/>
              <a:cs typeface="A Jannat LT" panose="01000000000000000000" pitchFamily="2" charset="-78"/>
            </a:endParaRPr>
          </a:p>
        </p:txBody>
      </p:sp>
      <p:pic>
        <p:nvPicPr>
          <p:cNvPr id="6" name="Picture 5"/>
          <p:cNvPicPr>
            <a:picLocks noChangeAspect="1"/>
          </p:cNvPicPr>
          <p:nvPr/>
        </p:nvPicPr>
        <p:blipFill>
          <a:blip r:embed="rId4"/>
          <a:stretch>
            <a:fillRect/>
          </a:stretch>
        </p:blipFill>
        <p:spPr>
          <a:xfrm>
            <a:off x="-908450" y="2963164"/>
            <a:ext cx="2143125" cy="2143125"/>
          </a:xfrm>
          <a:prstGeom prst="rect">
            <a:avLst/>
          </a:prstGeom>
        </p:spPr>
      </p:pic>
    </p:spTree>
    <p:extLst>
      <p:ext uri="{BB962C8B-B14F-4D97-AF65-F5344CB8AC3E}">
        <p14:creationId xmlns:p14="http://schemas.microsoft.com/office/powerpoint/2010/main" val="57966817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B71203-7EE9-E227-77C9-226E33460AD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D8E4838-23AC-E7BE-25E8-6349F58A89EB}"/>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646E85FD-A822-36FD-2545-4EEAFC0851B4}"/>
              </a:ext>
            </a:extLst>
          </p:cNvPr>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
            <a:extLst>
              <a:ext uri="{FF2B5EF4-FFF2-40B4-BE49-F238E27FC236}">
                <a16:creationId xmlns:a16="http://schemas.microsoft.com/office/drawing/2014/main" id="{7BDC716B-9067-614B-29E2-EDB467FB8AE1}"/>
              </a:ext>
            </a:extLst>
          </p:cNvPr>
          <p:cNvSpPr/>
          <p:nvPr/>
        </p:nvSpPr>
        <p:spPr>
          <a:xfrm>
            <a:off x="786966" y="1251104"/>
            <a:ext cx="9568683" cy="55273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id="{C944ED92-DA3D-AA0F-2D5A-C50B56382D1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7AD03EF4-467C-4E7C-E326-0D252D183AC7}"/>
              </a:ext>
            </a:extLst>
          </p:cNvPr>
          <p:cNvSpPr txBox="1"/>
          <p:nvPr/>
        </p:nvSpPr>
        <p:spPr>
          <a:xfrm>
            <a:off x="1179815" y="1606572"/>
            <a:ext cx="8466655" cy="523220"/>
          </a:xfrm>
          <a:prstGeom prst="rect">
            <a:avLst/>
          </a:prstGeom>
          <a:noFill/>
        </p:spPr>
        <p:txBody>
          <a:bodyPr wrap="square" rtlCol="0">
            <a:spAutoFit/>
          </a:bodyPr>
          <a:lstStyle/>
          <a:p>
            <a:pPr algn="just" rtl="1"/>
            <a:r>
              <a:rPr lang="ar-JO" sz="2800" b="1" dirty="0"/>
              <a:t>3</a:t>
            </a:r>
            <a:r>
              <a:rPr lang="ar-EG" sz="2800" b="1" dirty="0"/>
              <a:t>.</a:t>
            </a:r>
            <a:r>
              <a:rPr lang="ar-JO" sz="2800" b="1" dirty="0"/>
              <a:t>7</a:t>
            </a:r>
            <a:r>
              <a:rPr lang="ar-EG" sz="2800" b="1" dirty="0"/>
              <a:t>. التسويق السياسي خلال الفترة 2020–2025</a:t>
            </a:r>
          </a:p>
        </p:txBody>
      </p:sp>
      <p:sp>
        <p:nvSpPr>
          <p:cNvPr id="4" name="TextBox 3">
            <a:extLst>
              <a:ext uri="{FF2B5EF4-FFF2-40B4-BE49-F238E27FC236}">
                <a16:creationId xmlns:a16="http://schemas.microsoft.com/office/drawing/2014/main" id="{DDE54240-9BB9-6233-4463-A4B894713D79}"/>
              </a:ext>
            </a:extLst>
          </p:cNvPr>
          <p:cNvSpPr txBox="1"/>
          <p:nvPr/>
        </p:nvSpPr>
        <p:spPr>
          <a:xfrm>
            <a:off x="437927" y="3639002"/>
            <a:ext cx="8527205" cy="276999"/>
          </a:xfrm>
          <a:prstGeom prst="rect">
            <a:avLst/>
          </a:prstGeom>
          <a:noFill/>
        </p:spPr>
        <p:txBody>
          <a:bodyPr wrap="square" rtlCol="0">
            <a:spAutoFit/>
          </a:bodyPr>
          <a:lstStyle/>
          <a:p>
            <a:pPr algn="r" rtl="1"/>
            <a:endParaRPr lang="en-US" sz="1200" dirty="0"/>
          </a:p>
        </p:txBody>
      </p:sp>
      <p:sp>
        <p:nvSpPr>
          <p:cNvPr id="33" name="TextBox 32">
            <a:extLst>
              <a:ext uri="{FF2B5EF4-FFF2-40B4-BE49-F238E27FC236}">
                <a16:creationId xmlns:a16="http://schemas.microsoft.com/office/drawing/2014/main" id="{31BB9C94-066D-1497-8FB3-B752F92AFF43}"/>
              </a:ext>
            </a:extLst>
          </p:cNvPr>
          <p:cNvSpPr txBox="1"/>
          <p:nvPr/>
        </p:nvSpPr>
        <p:spPr>
          <a:xfrm>
            <a:off x="8340713" y="3964374"/>
            <a:ext cx="402473" cy="380480"/>
          </a:xfrm>
          <a:prstGeom prst="rect">
            <a:avLst/>
          </a:prstGeom>
          <a:noFill/>
        </p:spPr>
        <p:txBody>
          <a:bodyPr wrap="square" lIns="72000" tIns="36000" rIns="72000" bIns="36000" rtlCol="0" anchor="b">
            <a:spAutoFit/>
          </a:bodyPr>
          <a:lstStyle/>
          <a:p>
            <a:pPr algn="r" rtl="1"/>
            <a:r>
              <a:rPr lang="en-US" sz="2000" b="1" dirty="0">
                <a:solidFill>
                  <a:schemeClr val="bg1"/>
                </a:solidFill>
                <a:latin typeface="A Jannat LT" panose="01000000000000000000" pitchFamily="2" charset="-78"/>
                <a:cs typeface="A Jannat LT" panose="01000000000000000000" pitchFamily="2" charset="-78"/>
              </a:rPr>
              <a:t>1</a:t>
            </a:r>
            <a:endParaRPr lang="ar-SA" sz="2000" b="1" dirty="0">
              <a:solidFill>
                <a:schemeClr val="bg1"/>
              </a:solidFill>
              <a:latin typeface="A Jannat LT" panose="01000000000000000000" pitchFamily="2" charset="-78"/>
              <a:cs typeface="A Jannat LT" panose="01000000000000000000" pitchFamily="2" charset="-78"/>
            </a:endParaRPr>
          </a:p>
        </p:txBody>
      </p:sp>
      <p:sp>
        <p:nvSpPr>
          <p:cNvPr id="34" name="TextBox 33">
            <a:extLst>
              <a:ext uri="{FF2B5EF4-FFF2-40B4-BE49-F238E27FC236}">
                <a16:creationId xmlns:a16="http://schemas.microsoft.com/office/drawing/2014/main" id="{E5C3BFD6-FA33-E6EF-0AAF-BF4802AECDE7}"/>
              </a:ext>
            </a:extLst>
          </p:cNvPr>
          <p:cNvSpPr txBox="1"/>
          <p:nvPr/>
        </p:nvSpPr>
        <p:spPr>
          <a:xfrm>
            <a:off x="6853700" y="3963435"/>
            <a:ext cx="402473" cy="380480"/>
          </a:xfrm>
          <a:prstGeom prst="rect">
            <a:avLst/>
          </a:prstGeom>
          <a:noFill/>
        </p:spPr>
        <p:txBody>
          <a:bodyPr wrap="square" lIns="72000" tIns="36000" rIns="72000" bIns="36000" rtlCol="0" anchor="b">
            <a:spAutoFit/>
          </a:bodyPr>
          <a:lstStyle/>
          <a:p>
            <a:pPr algn="r" rtl="1"/>
            <a:r>
              <a:rPr lang="en-US" sz="2000" b="1" dirty="0">
                <a:solidFill>
                  <a:schemeClr val="bg1"/>
                </a:solidFill>
                <a:latin typeface="A Jannat LT" panose="01000000000000000000" pitchFamily="2" charset="-78"/>
                <a:cs typeface="A Jannat LT" panose="01000000000000000000" pitchFamily="2" charset="-78"/>
              </a:rPr>
              <a:t>2</a:t>
            </a:r>
            <a:endParaRPr lang="ar-SA" sz="2000" b="1" dirty="0">
              <a:solidFill>
                <a:schemeClr val="bg1"/>
              </a:solidFill>
              <a:latin typeface="A Jannat LT" panose="01000000000000000000" pitchFamily="2" charset="-78"/>
              <a:cs typeface="A Jannat LT" panose="01000000000000000000" pitchFamily="2" charset="-78"/>
            </a:endParaRPr>
          </a:p>
        </p:txBody>
      </p:sp>
      <p:sp>
        <p:nvSpPr>
          <p:cNvPr id="26" name="TextBox 25">
            <a:extLst>
              <a:ext uri="{FF2B5EF4-FFF2-40B4-BE49-F238E27FC236}">
                <a16:creationId xmlns:a16="http://schemas.microsoft.com/office/drawing/2014/main" id="{F08E8F87-FA7B-2BED-852F-D2A353E709C5}"/>
              </a:ext>
            </a:extLst>
          </p:cNvPr>
          <p:cNvSpPr txBox="1"/>
          <p:nvPr/>
        </p:nvSpPr>
        <p:spPr>
          <a:xfrm>
            <a:off x="3928738" y="3918969"/>
            <a:ext cx="402473" cy="380480"/>
          </a:xfrm>
          <a:prstGeom prst="rect">
            <a:avLst/>
          </a:prstGeom>
          <a:noFill/>
        </p:spPr>
        <p:txBody>
          <a:bodyPr wrap="square" lIns="72000" tIns="36000" rIns="72000" bIns="36000" rtlCol="0" anchor="b">
            <a:spAutoFit/>
          </a:bodyPr>
          <a:lstStyle/>
          <a:p>
            <a:pPr algn="r" rtl="1"/>
            <a:r>
              <a:rPr lang="ar-EG" sz="2000" b="1" dirty="0">
                <a:solidFill>
                  <a:schemeClr val="bg1"/>
                </a:solidFill>
                <a:latin typeface="A Jannat LT" panose="01000000000000000000" pitchFamily="2" charset="-78"/>
                <a:cs typeface="A Jannat LT" panose="01000000000000000000" pitchFamily="2" charset="-78"/>
              </a:rPr>
              <a:t>4</a:t>
            </a:r>
            <a:endParaRPr lang="ar-SA" sz="2000" b="1" dirty="0">
              <a:solidFill>
                <a:schemeClr val="bg1"/>
              </a:solidFill>
              <a:latin typeface="A Jannat LT" panose="01000000000000000000" pitchFamily="2" charset="-78"/>
              <a:cs typeface="A Jannat LT" panose="01000000000000000000" pitchFamily="2" charset="-78"/>
            </a:endParaRPr>
          </a:p>
        </p:txBody>
      </p:sp>
      <p:sp>
        <p:nvSpPr>
          <p:cNvPr id="2" name="Rectangle 1">
            <a:extLst>
              <a:ext uri="{FF2B5EF4-FFF2-40B4-BE49-F238E27FC236}">
                <a16:creationId xmlns:a16="http://schemas.microsoft.com/office/drawing/2014/main" id="{0A350D91-B3E1-493C-633A-EE4EDB89C7FD}"/>
              </a:ext>
            </a:extLst>
          </p:cNvPr>
          <p:cNvSpPr>
            <a:spLocks noChangeArrowheads="1"/>
          </p:cNvSpPr>
          <p:nvPr/>
        </p:nvSpPr>
        <p:spPr bwMode="auto">
          <a:xfrm>
            <a:off x="2952991" y="2257078"/>
            <a:ext cx="6012141" cy="44319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457200" indent="-457200" algn="r" rtl="1">
              <a:buFont typeface="+mj-lt"/>
              <a:buAutoNum type="arabicPeriod"/>
            </a:pPr>
            <a:r>
              <a:rPr lang="ar-EG" sz="2000" b="1" dirty="0">
                <a:solidFill>
                  <a:srgbClr val="C00000"/>
                </a:solidFill>
              </a:rPr>
              <a:t> التوجّه نحو المؤثرين الصغار (</a:t>
            </a:r>
            <a:r>
              <a:rPr lang="en-MY" sz="2000" b="1" dirty="0">
                <a:solidFill>
                  <a:srgbClr val="C00000"/>
                </a:solidFill>
              </a:rPr>
              <a:t>Micro‑ &amp; Nano‑influencers</a:t>
            </a:r>
            <a:r>
              <a:rPr lang="ar-JO" sz="2000" b="1" dirty="0">
                <a:solidFill>
                  <a:srgbClr val="C00000"/>
                </a:solidFill>
              </a:rPr>
              <a:t>)</a:t>
            </a:r>
            <a:endParaRPr lang="en-MY" sz="2000" b="1" dirty="0">
              <a:solidFill>
                <a:srgbClr val="C00000"/>
              </a:solidFill>
            </a:endParaRPr>
          </a:p>
          <a:p>
            <a:pPr algn="r" rtl="1"/>
            <a:r>
              <a:rPr lang="ar-EG" dirty="0"/>
              <a:t>في </a:t>
            </a:r>
            <a:r>
              <a:rPr lang="ar-EG" b="1" dirty="0"/>
              <a:t>الانتخابات الأمريكية 2022 و2024</a:t>
            </a:r>
            <a:r>
              <a:rPr lang="ar-EG" dirty="0"/>
              <a:t>، اعتمدت الأحزاب بشكل مكثف على المؤثرين الصغار الذين يتمتعون بموثوقية عالية في مجتمعاتهم الصغيرة، حيث رُصدت ميزانيات تجاوزت </a:t>
            </a:r>
            <a:r>
              <a:rPr lang="ar-EG" b="1" dirty="0"/>
              <a:t>مليون دولار</a:t>
            </a:r>
            <a:r>
              <a:rPr lang="ar-EG" dirty="0"/>
              <a:t> لحملات تستهدفهم</a:t>
            </a:r>
            <a:r>
              <a:rPr lang="en-MY" dirty="0"/>
              <a:t>.</a:t>
            </a:r>
          </a:p>
          <a:p>
            <a:pPr algn="r" rtl="1"/>
            <a:r>
              <a:rPr lang="ar-EG" dirty="0"/>
              <a:t>في دول أخرى، مثل الهند وكندا، شهدنا اعتمادًا متزايدًا على هذه الفئة خصوصًا للوصول إلى الشباب والفئات المحلية.</a:t>
            </a:r>
            <a:endParaRPr lang="ar-JO" dirty="0"/>
          </a:p>
          <a:p>
            <a:pPr algn="r" rtl="1"/>
            <a:endParaRPr lang="ar-EG" dirty="0"/>
          </a:p>
          <a:p>
            <a:pPr marL="457200" indent="-457200" algn="r" rtl="1">
              <a:buFont typeface="+mj-lt"/>
              <a:buAutoNum type="arabicPeriod" startAt="2"/>
            </a:pPr>
            <a:r>
              <a:rPr lang="ar-EG" sz="2000" b="1" dirty="0">
                <a:solidFill>
                  <a:srgbClr val="C00000"/>
                </a:solidFill>
              </a:rPr>
              <a:t>الذكاء الاصطناعي والتحليلات المتقدمة</a:t>
            </a:r>
          </a:p>
          <a:p>
            <a:pPr algn="r" rtl="1"/>
            <a:r>
              <a:rPr lang="ar-EG" dirty="0"/>
              <a:t>اُستخدمت المنصات الذكية (</a:t>
            </a:r>
            <a:r>
              <a:rPr lang="en-MY" dirty="0"/>
              <a:t>AI‑driven platforms)، </a:t>
            </a:r>
            <a:r>
              <a:rPr lang="ar-EG" dirty="0"/>
              <a:t>مثل </a:t>
            </a:r>
            <a:r>
              <a:rPr lang="en-MY" b="1" dirty="0"/>
              <a:t>Campaign Nucleus</a:t>
            </a:r>
            <a:r>
              <a:rPr lang="en-MY" dirty="0"/>
              <a:t> </a:t>
            </a:r>
            <a:r>
              <a:rPr lang="ar-EG" dirty="0"/>
              <a:t>بقيادة براد بارسكيل، لخلق رسائل مخصصة، تحليل مشاعر الناخبين، وأتمتة التنسيق الرقمي للحملات منذ 2023/2024</a:t>
            </a:r>
            <a:endParaRPr lang="en-MY" dirty="0"/>
          </a:p>
          <a:p>
            <a:pPr marL="457200" indent="-457200" algn="r" rtl="1">
              <a:buFont typeface="+mj-lt"/>
              <a:buAutoNum type="arabicPeriod" startAt="3"/>
            </a:pPr>
            <a:r>
              <a:rPr lang="ar-EG" sz="2000" b="1" dirty="0">
                <a:solidFill>
                  <a:srgbClr val="C00000"/>
                </a:solidFill>
              </a:rPr>
              <a:t> التحليلات التنبؤية</a:t>
            </a:r>
            <a:endParaRPr lang="ar-JO" sz="2000" b="1" dirty="0">
              <a:solidFill>
                <a:srgbClr val="C00000"/>
              </a:solidFill>
            </a:endParaRPr>
          </a:p>
          <a:p>
            <a:pPr algn="r" rtl="1"/>
            <a:r>
              <a:rPr lang="ar-EG" sz="2000" dirty="0"/>
              <a:t> </a:t>
            </a:r>
            <a:r>
              <a:rPr lang="en-MY" sz="2000" dirty="0"/>
              <a:t>segment </a:t>
            </a:r>
            <a:r>
              <a:rPr lang="ar-EG" sz="2000" dirty="0"/>
              <a:t>والتجارب </a:t>
            </a:r>
            <a:r>
              <a:rPr lang="en-MY" sz="2000" dirty="0"/>
              <a:t>A/B </a:t>
            </a:r>
            <a:r>
              <a:rPr lang="ar-EG" sz="2000" dirty="0"/>
              <a:t>أصبحت أساسًا لتوجيه الميزانيات وتصميم الرسائل التسويقية</a:t>
            </a:r>
            <a:r>
              <a:rPr lang="ar-JO" sz="2000" dirty="0"/>
              <a:t>.</a:t>
            </a:r>
            <a:endParaRPr lang="ar-EG" sz="2000" dirty="0"/>
          </a:p>
        </p:txBody>
      </p:sp>
      <p:sp>
        <p:nvSpPr>
          <p:cNvPr id="12" name="TextBox 11">
            <a:extLst>
              <a:ext uri="{FF2B5EF4-FFF2-40B4-BE49-F238E27FC236}">
                <a16:creationId xmlns:a16="http://schemas.microsoft.com/office/drawing/2014/main" id="{0A00BF2F-7D4A-B0D8-DF03-92185EA836EB}"/>
              </a:ext>
            </a:extLst>
          </p:cNvPr>
          <p:cNvSpPr txBox="1"/>
          <p:nvPr/>
        </p:nvSpPr>
        <p:spPr>
          <a:xfrm>
            <a:off x="8340713" y="5555138"/>
            <a:ext cx="402473" cy="380480"/>
          </a:xfrm>
          <a:prstGeom prst="rect">
            <a:avLst/>
          </a:prstGeom>
          <a:noFill/>
        </p:spPr>
        <p:txBody>
          <a:bodyPr wrap="square" lIns="72000" tIns="36000" rIns="72000" bIns="36000" rtlCol="0" anchor="b">
            <a:spAutoFit/>
          </a:bodyPr>
          <a:lstStyle/>
          <a:p>
            <a:pPr algn="r" rtl="1"/>
            <a:r>
              <a:rPr lang="en-US" sz="2000" b="1" dirty="0">
                <a:solidFill>
                  <a:schemeClr val="bg1"/>
                </a:solidFill>
                <a:latin typeface="A Jannat LT" panose="01000000000000000000" pitchFamily="2" charset="-78"/>
                <a:cs typeface="A Jannat LT" panose="01000000000000000000" pitchFamily="2" charset="-78"/>
              </a:rPr>
              <a:t>1</a:t>
            </a:r>
            <a:endParaRPr lang="ar-SA" sz="2000" b="1" dirty="0">
              <a:solidFill>
                <a:schemeClr val="bg1"/>
              </a:solidFill>
              <a:latin typeface="A Jannat LT" panose="01000000000000000000" pitchFamily="2" charset="-78"/>
              <a:cs typeface="A Jannat LT" panose="01000000000000000000" pitchFamily="2" charset="-78"/>
            </a:endParaRPr>
          </a:p>
        </p:txBody>
      </p:sp>
      <p:sp>
        <p:nvSpPr>
          <p:cNvPr id="13" name="TextBox 12">
            <a:extLst>
              <a:ext uri="{FF2B5EF4-FFF2-40B4-BE49-F238E27FC236}">
                <a16:creationId xmlns:a16="http://schemas.microsoft.com/office/drawing/2014/main" id="{5650B9F1-A847-0935-4D81-185B3EBC81BA}"/>
              </a:ext>
            </a:extLst>
          </p:cNvPr>
          <p:cNvSpPr txBox="1"/>
          <p:nvPr/>
        </p:nvSpPr>
        <p:spPr>
          <a:xfrm>
            <a:off x="6853700" y="5554199"/>
            <a:ext cx="402473" cy="380480"/>
          </a:xfrm>
          <a:prstGeom prst="rect">
            <a:avLst/>
          </a:prstGeom>
          <a:noFill/>
        </p:spPr>
        <p:txBody>
          <a:bodyPr wrap="square" lIns="72000" tIns="36000" rIns="72000" bIns="36000" rtlCol="0" anchor="b">
            <a:spAutoFit/>
          </a:bodyPr>
          <a:lstStyle/>
          <a:p>
            <a:pPr algn="r" rtl="1"/>
            <a:r>
              <a:rPr lang="en-US" sz="2000" b="1" dirty="0">
                <a:solidFill>
                  <a:schemeClr val="bg1"/>
                </a:solidFill>
                <a:latin typeface="A Jannat LT" panose="01000000000000000000" pitchFamily="2" charset="-78"/>
                <a:cs typeface="A Jannat LT" panose="01000000000000000000" pitchFamily="2" charset="-78"/>
              </a:rPr>
              <a:t>2</a:t>
            </a:r>
            <a:endParaRPr lang="ar-SA" sz="2000" b="1" dirty="0">
              <a:solidFill>
                <a:schemeClr val="bg1"/>
              </a:solidFill>
              <a:latin typeface="A Jannat LT" panose="01000000000000000000" pitchFamily="2" charset="-78"/>
              <a:cs typeface="A Jannat LT" panose="01000000000000000000" pitchFamily="2" charset="-78"/>
            </a:endParaRPr>
          </a:p>
        </p:txBody>
      </p:sp>
      <p:sp>
        <p:nvSpPr>
          <p:cNvPr id="14" name="TextBox 13">
            <a:extLst>
              <a:ext uri="{FF2B5EF4-FFF2-40B4-BE49-F238E27FC236}">
                <a16:creationId xmlns:a16="http://schemas.microsoft.com/office/drawing/2014/main" id="{9CCD0780-0CE0-62EA-D9E8-B036480BE33F}"/>
              </a:ext>
            </a:extLst>
          </p:cNvPr>
          <p:cNvSpPr txBox="1"/>
          <p:nvPr/>
        </p:nvSpPr>
        <p:spPr>
          <a:xfrm>
            <a:off x="3928738" y="5509733"/>
            <a:ext cx="402473" cy="380480"/>
          </a:xfrm>
          <a:prstGeom prst="rect">
            <a:avLst/>
          </a:prstGeom>
          <a:noFill/>
        </p:spPr>
        <p:txBody>
          <a:bodyPr wrap="square" lIns="72000" tIns="36000" rIns="72000" bIns="36000" rtlCol="0" anchor="b">
            <a:spAutoFit/>
          </a:bodyPr>
          <a:lstStyle/>
          <a:p>
            <a:pPr algn="r" rtl="1"/>
            <a:r>
              <a:rPr lang="ar-EG" sz="2000" b="1" dirty="0">
                <a:solidFill>
                  <a:schemeClr val="bg1"/>
                </a:solidFill>
                <a:latin typeface="A Jannat LT" panose="01000000000000000000" pitchFamily="2" charset="-78"/>
                <a:cs typeface="A Jannat LT" panose="01000000000000000000" pitchFamily="2" charset="-78"/>
              </a:rPr>
              <a:t>4</a:t>
            </a:r>
            <a:endParaRPr lang="ar-SA" sz="2000" b="1" dirty="0">
              <a:solidFill>
                <a:schemeClr val="bg1"/>
              </a:solidFill>
              <a:latin typeface="A Jannat LT" panose="01000000000000000000" pitchFamily="2" charset="-78"/>
              <a:cs typeface="A Jannat LT" panose="01000000000000000000" pitchFamily="2" charset="-78"/>
            </a:endParaRPr>
          </a:p>
        </p:txBody>
      </p:sp>
      <p:pic>
        <p:nvPicPr>
          <p:cNvPr id="2050" name="Picture 2" descr="الانتخابات النصفية الأمريكية 2022: القضايا والتوقعات والتداعيات - مركز  الاهرام للدراسات السياسية والاستراتيجية">
            <a:extLst>
              <a:ext uri="{FF2B5EF4-FFF2-40B4-BE49-F238E27FC236}">
                <a16:creationId xmlns:a16="http://schemas.microsoft.com/office/drawing/2014/main" id="{DAEF60C7-5A72-7192-6F20-2115CF120FE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2435" y="3233825"/>
            <a:ext cx="2596960" cy="21715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320234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C3A9AC-141A-D92D-2668-F7F1F2E300D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3089C50-1ABC-7C8C-9AB1-F4587D26962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EC4CAB52-B2B4-E005-8C17-A2D375EAD532}"/>
              </a:ext>
            </a:extLst>
          </p:cNvPr>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Rectangle: Rounded Corners 1">
            <a:extLst>
              <a:ext uri="{FF2B5EF4-FFF2-40B4-BE49-F238E27FC236}">
                <a16:creationId xmlns:a16="http://schemas.microsoft.com/office/drawing/2014/main" id="{FD14A926-2471-62EB-1157-67A87F18FE48}"/>
              </a:ext>
            </a:extLst>
          </p:cNvPr>
          <p:cNvSpPr/>
          <p:nvPr/>
        </p:nvSpPr>
        <p:spPr>
          <a:xfrm>
            <a:off x="786966" y="1251104"/>
            <a:ext cx="9568683" cy="521914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id="{F977BAAE-6BC1-B1E4-1A71-2BE4AD970F0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07C3F277-A32F-FCF9-13AA-3474D8F3CBB2}"/>
              </a:ext>
            </a:extLst>
          </p:cNvPr>
          <p:cNvSpPr txBox="1"/>
          <p:nvPr/>
        </p:nvSpPr>
        <p:spPr>
          <a:xfrm>
            <a:off x="1643536" y="1668313"/>
            <a:ext cx="8466655" cy="523220"/>
          </a:xfrm>
          <a:prstGeom prst="rect">
            <a:avLst/>
          </a:prstGeom>
          <a:noFill/>
        </p:spPr>
        <p:txBody>
          <a:bodyPr wrap="square" rtlCol="0">
            <a:spAutoFit/>
          </a:bodyPr>
          <a:lstStyle/>
          <a:p>
            <a:pPr algn="just" rtl="1"/>
            <a:r>
              <a:rPr lang="ar-JO" sz="2800" b="1" dirty="0"/>
              <a:t>3</a:t>
            </a:r>
            <a:r>
              <a:rPr lang="ar-EG" sz="2800" b="1" dirty="0"/>
              <a:t>.</a:t>
            </a:r>
            <a:r>
              <a:rPr lang="ar-JO" sz="2800" b="1" dirty="0"/>
              <a:t>8</a:t>
            </a:r>
            <a:r>
              <a:rPr lang="ar-EG" sz="2800" b="1" dirty="0"/>
              <a:t>. حملة جو بايدن الانتخابية (الولايات المتحدة – 2020)</a:t>
            </a:r>
          </a:p>
        </p:txBody>
      </p:sp>
      <p:sp>
        <p:nvSpPr>
          <p:cNvPr id="4" name="TextBox 3">
            <a:extLst>
              <a:ext uri="{FF2B5EF4-FFF2-40B4-BE49-F238E27FC236}">
                <a16:creationId xmlns:a16="http://schemas.microsoft.com/office/drawing/2014/main" id="{557DC53C-DBB5-E574-CA00-128CA3C3864F}"/>
              </a:ext>
            </a:extLst>
          </p:cNvPr>
          <p:cNvSpPr txBox="1"/>
          <p:nvPr/>
        </p:nvSpPr>
        <p:spPr>
          <a:xfrm>
            <a:off x="437927" y="3639002"/>
            <a:ext cx="8527205" cy="276999"/>
          </a:xfrm>
          <a:prstGeom prst="rect">
            <a:avLst/>
          </a:prstGeom>
          <a:noFill/>
        </p:spPr>
        <p:txBody>
          <a:bodyPr wrap="square" rtlCol="0">
            <a:spAutoFit/>
          </a:bodyPr>
          <a:lstStyle/>
          <a:p>
            <a:pPr algn="r" rtl="1"/>
            <a:endParaRPr lang="en-US" sz="1200" dirty="0"/>
          </a:p>
        </p:txBody>
      </p:sp>
      <p:sp>
        <p:nvSpPr>
          <p:cNvPr id="33" name="TextBox 32">
            <a:extLst>
              <a:ext uri="{FF2B5EF4-FFF2-40B4-BE49-F238E27FC236}">
                <a16:creationId xmlns:a16="http://schemas.microsoft.com/office/drawing/2014/main" id="{D77D709D-D1D2-1A7E-813A-F464FE139A67}"/>
              </a:ext>
            </a:extLst>
          </p:cNvPr>
          <p:cNvSpPr txBox="1"/>
          <p:nvPr/>
        </p:nvSpPr>
        <p:spPr>
          <a:xfrm>
            <a:off x="8340713" y="4018440"/>
            <a:ext cx="402473" cy="380480"/>
          </a:xfrm>
          <a:prstGeom prst="rect">
            <a:avLst/>
          </a:prstGeom>
          <a:noFill/>
        </p:spPr>
        <p:txBody>
          <a:bodyPr wrap="square" lIns="72000" tIns="36000" rIns="72000" bIns="36000" rtlCol="0" anchor="b">
            <a:spAutoFit/>
          </a:bodyPr>
          <a:lstStyle/>
          <a:p>
            <a:pPr algn="r" rtl="1"/>
            <a:r>
              <a:rPr lang="en-US" sz="2000" b="1" dirty="0">
                <a:solidFill>
                  <a:schemeClr val="bg1"/>
                </a:solidFill>
                <a:latin typeface="A Jannat LT" panose="01000000000000000000" pitchFamily="2" charset="-78"/>
                <a:cs typeface="A Jannat LT" panose="01000000000000000000" pitchFamily="2" charset="-78"/>
              </a:rPr>
              <a:t>1</a:t>
            </a:r>
            <a:endParaRPr lang="ar-SA" sz="2000" b="1" dirty="0">
              <a:solidFill>
                <a:schemeClr val="bg1"/>
              </a:solidFill>
              <a:latin typeface="A Jannat LT" panose="01000000000000000000" pitchFamily="2" charset="-78"/>
              <a:cs typeface="A Jannat LT" panose="01000000000000000000" pitchFamily="2" charset="-78"/>
            </a:endParaRPr>
          </a:p>
        </p:txBody>
      </p:sp>
      <p:sp>
        <p:nvSpPr>
          <p:cNvPr id="34" name="TextBox 33">
            <a:extLst>
              <a:ext uri="{FF2B5EF4-FFF2-40B4-BE49-F238E27FC236}">
                <a16:creationId xmlns:a16="http://schemas.microsoft.com/office/drawing/2014/main" id="{90A84173-378C-923D-FF71-1B37FF9C28B3}"/>
              </a:ext>
            </a:extLst>
          </p:cNvPr>
          <p:cNvSpPr txBox="1"/>
          <p:nvPr/>
        </p:nvSpPr>
        <p:spPr>
          <a:xfrm>
            <a:off x="6853700" y="4017501"/>
            <a:ext cx="402473" cy="380480"/>
          </a:xfrm>
          <a:prstGeom prst="rect">
            <a:avLst/>
          </a:prstGeom>
          <a:noFill/>
        </p:spPr>
        <p:txBody>
          <a:bodyPr wrap="square" lIns="72000" tIns="36000" rIns="72000" bIns="36000" rtlCol="0" anchor="b">
            <a:spAutoFit/>
          </a:bodyPr>
          <a:lstStyle/>
          <a:p>
            <a:pPr algn="r" rtl="1"/>
            <a:r>
              <a:rPr lang="en-US" sz="2000" b="1" dirty="0">
                <a:solidFill>
                  <a:schemeClr val="bg1"/>
                </a:solidFill>
                <a:latin typeface="A Jannat LT" panose="01000000000000000000" pitchFamily="2" charset="-78"/>
                <a:cs typeface="A Jannat LT" panose="01000000000000000000" pitchFamily="2" charset="-78"/>
              </a:rPr>
              <a:t>2</a:t>
            </a:r>
            <a:endParaRPr lang="ar-SA" sz="2000" b="1" dirty="0">
              <a:solidFill>
                <a:schemeClr val="bg1"/>
              </a:solidFill>
              <a:latin typeface="A Jannat LT" panose="01000000000000000000" pitchFamily="2" charset="-78"/>
              <a:cs typeface="A Jannat LT" panose="01000000000000000000" pitchFamily="2" charset="-78"/>
            </a:endParaRPr>
          </a:p>
        </p:txBody>
      </p:sp>
      <p:sp>
        <p:nvSpPr>
          <p:cNvPr id="26" name="TextBox 25">
            <a:extLst>
              <a:ext uri="{FF2B5EF4-FFF2-40B4-BE49-F238E27FC236}">
                <a16:creationId xmlns:a16="http://schemas.microsoft.com/office/drawing/2014/main" id="{90A84173-378C-923D-FF71-1B37FF9C28B3}"/>
              </a:ext>
            </a:extLst>
          </p:cNvPr>
          <p:cNvSpPr txBox="1"/>
          <p:nvPr/>
        </p:nvSpPr>
        <p:spPr>
          <a:xfrm>
            <a:off x="3928738" y="3973035"/>
            <a:ext cx="402473" cy="380480"/>
          </a:xfrm>
          <a:prstGeom prst="rect">
            <a:avLst/>
          </a:prstGeom>
          <a:noFill/>
        </p:spPr>
        <p:txBody>
          <a:bodyPr wrap="square" lIns="72000" tIns="36000" rIns="72000" bIns="36000" rtlCol="0" anchor="b">
            <a:spAutoFit/>
          </a:bodyPr>
          <a:lstStyle/>
          <a:p>
            <a:pPr algn="r" rtl="1"/>
            <a:r>
              <a:rPr lang="ar-EG" sz="2000" b="1" dirty="0">
                <a:solidFill>
                  <a:schemeClr val="bg1"/>
                </a:solidFill>
                <a:latin typeface="A Jannat LT" panose="01000000000000000000" pitchFamily="2" charset="-78"/>
                <a:cs typeface="A Jannat LT" panose="01000000000000000000" pitchFamily="2" charset="-78"/>
              </a:rPr>
              <a:t>4</a:t>
            </a:r>
            <a:endParaRPr lang="ar-SA" sz="2000" b="1" dirty="0">
              <a:solidFill>
                <a:schemeClr val="bg1"/>
              </a:solidFill>
              <a:latin typeface="A Jannat LT" panose="01000000000000000000" pitchFamily="2" charset="-78"/>
              <a:cs typeface="A Jannat LT" panose="01000000000000000000" pitchFamily="2" charset="-78"/>
            </a:endParaRPr>
          </a:p>
        </p:txBody>
      </p:sp>
      <p:sp>
        <p:nvSpPr>
          <p:cNvPr id="6" name="Rectangle 1">
            <a:extLst>
              <a:ext uri="{FF2B5EF4-FFF2-40B4-BE49-F238E27FC236}">
                <a16:creationId xmlns:a16="http://schemas.microsoft.com/office/drawing/2014/main" id="{AB4365B4-33A7-845D-7990-3BDEEBA4253B}"/>
              </a:ext>
            </a:extLst>
          </p:cNvPr>
          <p:cNvSpPr>
            <a:spLocks noChangeArrowheads="1"/>
          </p:cNvSpPr>
          <p:nvPr/>
        </p:nvSpPr>
        <p:spPr bwMode="auto">
          <a:xfrm>
            <a:off x="3928738" y="2420282"/>
            <a:ext cx="5583744" cy="42473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r" rtl="1"/>
            <a:r>
              <a:rPr lang="ar-EG" b="1" dirty="0">
                <a:solidFill>
                  <a:srgbClr val="C00000"/>
                </a:solidFill>
              </a:rPr>
              <a:t>الأدوات المستخدمة:</a:t>
            </a:r>
            <a:endParaRPr lang="ar-JO" b="1" dirty="0">
              <a:solidFill>
                <a:srgbClr val="C00000"/>
              </a:solidFill>
            </a:endParaRPr>
          </a:p>
          <a:p>
            <a:pPr algn="r" rtl="1"/>
            <a:endParaRPr lang="ar-EG" b="1" dirty="0">
              <a:solidFill>
                <a:srgbClr val="C00000"/>
              </a:solidFill>
            </a:endParaRPr>
          </a:p>
          <a:p>
            <a:pPr algn="r" rtl="1"/>
            <a:r>
              <a:rPr lang="ar-EG" b="1" dirty="0"/>
              <a:t>تيك توك وإنستغرام</a:t>
            </a:r>
            <a:r>
              <a:rPr lang="ar-EG" dirty="0"/>
              <a:t> لجذب الشباب (رغم أن الحملة لم تفتح حسابًا رسميًا، لكنها شجّعت المؤثرين المؤيدين).</a:t>
            </a:r>
          </a:p>
          <a:p>
            <a:pPr algn="r" rtl="1"/>
            <a:r>
              <a:rPr lang="ar-EG" b="1" dirty="0"/>
              <a:t>الذكاء الاصطناعي والتحليلات</a:t>
            </a:r>
            <a:r>
              <a:rPr lang="ar-EG" dirty="0"/>
              <a:t> لاستهداف الناخبين برسائل مخصصة.</a:t>
            </a:r>
            <a:endParaRPr lang="en-US" dirty="0"/>
          </a:p>
          <a:p>
            <a:pPr algn="r" rtl="1"/>
            <a:endParaRPr lang="ar-EG" dirty="0"/>
          </a:p>
          <a:p>
            <a:pPr algn="r" rtl="1"/>
            <a:r>
              <a:rPr lang="ar-EG" b="1" dirty="0"/>
              <a:t>بودكاست "</a:t>
            </a:r>
            <a:r>
              <a:rPr lang="en-MY" b="1" dirty="0"/>
              <a:t>Here’s the Deal"</a:t>
            </a:r>
            <a:r>
              <a:rPr lang="en-MY" dirty="0"/>
              <a:t>: </a:t>
            </a:r>
            <a:r>
              <a:rPr lang="ar-EG" dirty="0"/>
              <a:t>برنامج صوتي ناقش فيه بايدن السياسات بعيدًا عن الإعلام التقليدي.</a:t>
            </a:r>
            <a:endParaRPr lang="en-US" dirty="0"/>
          </a:p>
          <a:p>
            <a:pPr algn="r" rtl="1"/>
            <a:endParaRPr lang="ar-EG" dirty="0"/>
          </a:p>
          <a:p>
            <a:pPr algn="r" rtl="1"/>
            <a:r>
              <a:rPr lang="ar-EG" b="1" dirty="0"/>
              <a:t>النتائج:</a:t>
            </a:r>
          </a:p>
          <a:p>
            <a:pPr algn="r" rtl="1"/>
            <a:r>
              <a:rPr lang="en-MY" dirty="0"/>
              <a:t>✅ </a:t>
            </a:r>
            <a:r>
              <a:rPr lang="ar-EG" dirty="0"/>
              <a:t>لعبت وسائل التواصل دورًا حاسمًا في كسب دعم الناخبين الشباب والملونين.</a:t>
            </a:r>
            <a:br>
              <a:rPr lang="ar-EG" dirty="0"/>
            </a:br>
            <a:r>
              <a:rPr lang="en-MY" dirty="0"/>
              <a:t>✅ </a:t>
            </a:r>
            <a:r>
              <a:rPr lang="ar-EG" dirty="0"/>
              <a:t>تم استخدام </a:t>
            </a:r>
            <a:r>
              <a:rPr lang="ar-EG" b="1" dirty="0"/>
              <a:t>إعلانات مدفوعة دقيقة الاستهداف</a:t>
            </a:r>
            <a:r>
              <a:rPr lang="ar-EG" dirty="0"/>
              <a:t> في ولايات متأرجحة (مثل ميشيغان وبنسلفانيا).</a:t>
            </a:r>
          </a:p>
          <a:p>
            <a:pPr marL="0" marR="0" lvl="0" indent="0" algn="r" defTabSz="914400" rtl="1"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dirty="0">
              <a:ln>
                <a:noFill/>
              </a:ln>
              <a:solidFill>
                <a:schemeClr val="tx1"/>
              </a:solidFill>
              <a:effectLst/>
              <a:latin typeface="Arial" panose="020B0604020202020204" pitchFamily="34" charset="0"/>
            </a:endParaRPr>
          </a:p>
        </p:txBody>
      </p:sp>
      <p:pic>
        <p:nvPicPr>
          <p:cNvPr id="3074" name="Picture 2" descr="إعلان بايدن الرئيس الـ46 للولايات المتحدة الأميركية">
            <a:extLst>
              <a:ext uri="{FF2B5EF4-FFF2-40B4-BE49-F238E27FC236}">
                <a16:creationId xmlns:a16="http://schemas.microsoft.com/office/drawing/2014/main" id="{D54EF21A-A012-53B0-8E24-2E4489B8FB4A}"/>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9327"/>
          <a:stretch>
            <a:fillRect/>
          </a:stretch>
        </p:blipFill>
        <p:spPr bwMode="auto">
          <a:xfrm>
            <a:off x="437927" y="3300837"/>
            <a:ext cx="3385417" cy="21053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6601886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29FC70-66B1-517B-9AE5-AAB38701779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0E3B297-635D-1943-CBE8-21568259EF2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CB69343E-96CC-4AE9-40C0-42202E230091}"/>
              </a:ext>
            </a:extLst>
          </p:cNvPr>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Rectangle: Rounded Corners 1">
            <a:extLst>
              <a:ext uri="{FF2B5EF4-FFF2-40B4-BE49-F238E27FC236}">
                <a16:creationId xmlns:a16="http://schemas.microsoft.com/office/drawing/2014/main" id="{F2DD53CA-A9CB-B802-520A-5D9196187B73}"/>
              </a:ext>
            </a:extLst>
          </p:cNvPr>
          <p:cNvSpPr/>
          <p:nvPr/>
        </p:nvSpPr>
        <p:spPr>
          <a:xfrm>
            <a:off x="786966" y="1251104"/>
            <a:ext cx="9568683" cy="521914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id="{A9236AA5-1AED-F1A2-B35C-057697A55B3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BF7814A1-E8D0-8531-6AED-946A43690A00}"/>
              </a:ext>
            </a:extLst>
          </p:cNvPr>
          <p:cNvSpPr txBox="1"/>
          <p:nvPr/>
        </p:nvSpPr>
        <p:spPr>
          <a:xfrm>
            <a:off x="1562512" y="1639355"/>
            <a:ext cx="8466655" cy="523220"/>
          </a:xfrm>
          <a:prstGeom prst="rect">
            <a:avLst/>
          </a:prstGeom>
          <a:noFill/>
        </p:spPr>
        <p:txBody>
          <a:bodyPr wrap="square" rtlCol="0">
            <a:spAutoFit/>
          </a:bodyPr>
          <a:lstStyle/>
          <a:p>
            <a:pPr algn="just" rtl="1"/>
            <a:r>
              <a:rPr lang="ar-JO" sz="2800" b="1" dirty="0"/>
              <a:t>3</a:t>
            </a:r>
            <a:r>
              <a:rPr lang="ar-EG" sz="2800" b="1" dirty="0"/>
              <a:t>.</a:t>
            </a:r>
            <a:r>
              <a:rPr lang="ar-JO" sz="2800" b="1" dirty="0"/>
              <a:t>9</a:t>
            </a:r>
            <a:r>
              <a:rPr lang="ar-EG" sz="2800" b="1" dirty="0"/>
              <a:t>. حملة حزب الخضر الألماني – انتخابات 2021)</a:t>
            </a:r>
          </a:p>
        </p:txBody>
      </p:sp>
      <p:sp>
        <p:nvSpPr>
          <p:cNvPr id="4" name="TextBox 3">
            <a:extLst>
              <a:ext uri="{FF2B5EF4-FFF2-40B4-BE49-F238E27FC236}">
                <a16:creationId xmlns:a16="http://schemas.microsoft.com/office/drawing/2014/main" id="{64350C3A-B511-E859-20E2-07484F15331A}"/>
              </a:ext>
            </a:extLst>
          </p:cNvPr>
          <p:cNvSpPr txBox="1"/>
          <p:nvPr/>
        </p:nvSpPr>
        <p:spPr>
          <a:xfrm>
            <a:off x="437927" y="3639002"/>
            <a:ext cx="8527205" cy="276999"/>
          </a:xfrm>
          <a:prstGeom prst="rect">
            <a:avLst/>
          </a:prstGeom>
          <a:noFill/>
        </p:spPr>
        <p:txBody>
          <a:bodyPr wrap="square" rtlCol="0">
            <a:spAutoFit/>
          </a:bodyPr>
          <a:lstStyle/>
          <a:p>
            <a:pPr algn="r" rtl="1"/>
            <a:endParaRPr lang="en-US" sz="1200" dirty="0"/>
          </a:p>
        </p:txBody>
      </p:sp>
      <p:sp>
        <p:nvSpPr>
          <p:cNvPr id="33" name="TextBox 32">
            <a:extLst>
              <a:ext uri="{FF2B5EF4-FFF2-40B4-BE49-F238E27FC236}">
                <a16:creationId xmlns:a16="http://schemas.microsoft.com/office/drawing/2014/main" id="{8F9CF0CE-3428-E4C9-C37A-7AACEDF34DA2}"/>
              </a:ext>
            </a:extLst>
          </p:cNvPr>
          <p:cNvSpPr txBox="1"/>
          <p:nvPr/>
        </p:nvSpPr>
        <p:spPr>
          <a:xfrm>
            <a:off x="8340713" y="4018440"/>
            <a:ext cx="402473" cy="380480"/>
          </a:xfrm>
          <a:prstGeom prst="rect">
            <a:avLst/>
          </a:prstGeom>
          <a:noFill/>
        </p:spPr>
        <p:txBody>
          <a:bodyPr wrap="square" lIns="72000" tIns="36000" rIns="72000" bIns="36000" rtlCol="0" anchor="b">
            <a:spAutoFit/>
          </a:bodyPr>
          <a:lstStyle/>
          <a:p>
            <a:pPr algn="r" rtl="1"/>
            <a:r>
              <a:rPr lang="en-US" sz="2000" b="1" dirty="0">
                <a:solidFill>
                  <a:schemeClr val="bg1"/>
                </a:solidFill>
                <a:latin typeface="A Jannat LT" panose="01000000000000000000" pitchFamily="2" charset="-78"/>
                <a:cs typeface="A Jannat LT" panose="01000000000000000000" pitchFamily="2" charset="-78"/>
              </a:rPr>
              <a:t>1</a:t>
            </a:r>
            <a:endParaRPr lang="ar-SA" sz="2000" b="1" dirty="0">
              <a:solidFill>
                <a:schemeClr val="bg1"/>
              </a:solidFill>
              <a:latin typeface="A Jannat LT" panose="01000000000000000000" pitchFamily="2" charset="-78"/>
              <a:cs typeface="A Jannat LT" panose="01000000000000000000" pitchFamily="2" charset="-78"/>
            </a:endParaRPr>
          </a:p>
        </p:txBody>
      </p:sp>
      <p:sp>
        <p:nvSpPr>
          <p:cNvPr id="34" name="TextBox 33">
            <a:extLst>
              <a:ext uri="{FF2B5EF4-FFF2-40B4-BE49-F238E27FC236}">
                <a16:creationId xmlns:a16="http://schemas.microsoft.com/office/drawing/2014/main" id="{3F03E1B7-DFBB-01D3-AD26-5844E848A514}"/>
              </a:ext>
            </a:extLst>
          </p:cNvPr>
          <p:cNvSpPr txBox="1"/>
          <p:nvPr/>
        </p:nvSpPr>
        <p:spPr>
          <a:xfrm>
            <a:off x="6853700" y="4017501"/>
            <a:ext cx="402473" cy="380480"/>
          </a:xfrm>
          <a:prstGeom prst="rect">
            <a:avLst/>
          </a:prstGeom>
          <a:noFill/>
        </p:spPr>
        <p:txBody>
          <a:bodyPr wrap="square" lIns="72000" tIns="36000" rIns="72000" bIns="36000" rtlCol="0" anchor="b">
            <a:spAutoFit/>
          </a:bodyPr>
          <a:lstStyle/>
          <a:p>
            <a:pPr algn="r" rtl="1"/>
            <a:r>
              <a:rPr lang="en-US" sz="2000" b="1" dirty="0">
                <a:solidFill>
                  <a:schemeClr val="bg1"/>
                </a:solidFill>
                <a:latin typeface="A Jannat LT" panose="01000000000000000000" pitchFamily="2" charset="-78"/>
                <a:cs typeface="A Jannat LT" panose="01000000000000000000" pitchFamily="2" charset="-78"/>
              </a:rPr>
              <a:t>2</a:t>
            </a:r>
            <a:endParaRPr lang="ar-SA" sz="2000" b="1" dirty="0">
              <a:solidFill>
                <a:schemeClr val="bg1"/>
              </a:solidFill>
              <a:latin typeface="A Jannat LT" panose="01000000000000000000" pitchFamily="2" charset="-78"/>
              <a:cs typeface="A Jannat LT" panose="01000000000000000000" pitchFamily="2" charset="-78"/>
            </a:endParaRPr>
          </a:p>
        </p:txBody>
      </p:sp>
      <p:sp>
        <p:nvSpPr>
          <p:cNvPr id="26" name="TextBox 25">
            <a:extLst>
              <a:ext uri="{FF2B5EF4-FFF2-40B4-BE49-F238E27FC236}">
                <a16:creationId xmlns:a16="http://schemas.microsoft.com/office/drawing/2014/main" id="{0B2022B9-5B81-2D3B-98F9-D15649663E9D}"/>
              </a:ext>
            </a:extLst>
          </p:cNvPr>
          <p:cNvSpPr txBox="1"/>
          <p:nvPr/>
        </p:nvSpPr>
        <p:spPr>
          <a:xfrm>
            <a:off x="3928738" y="3973035"/>
            <a:ext cx="402473" cy="380480"/>
          </a:xfrm>
          <a:prstGeom prst="rect">
            <a:avLst/>
          </a:prstGeom>
          <a:noFill/>
        </p:spPr>
        <p:txBody>
          <a:bodyPr wrap="square" lIns="72000" tIns="36000" rIns="72000" bIns="36000" rtlCol="0" anchor="b">
            <a:spAutoFit/>
          </a:bodyPr>
          <a:lstStyle/>
          <a:p>
            <a:pPr algn="r" rtl="1"/>
            <a:r>
              <a:rPr lang="ar-EG" sz="2000" b="1" dirty="0">
                <a:solidFill>
                  <a:schemeClr val="bg1"/>
                </a:solidFill>
                <a:latin typeface="A Jannat LT" panose="01000000000000000000" pitchFamily="2" charset="-78"/>
                <a:cs typeface="A Jannat LT" panose="01000000000000000000" pitchFamily="2" charset="-78"/>
              </a:rPr>
              <a:t>4</a:t>
            </a:r>
            <a:endParaRPr lang="ar-SA" sz="2000" b="1" dirty="0">
              <a:solidFill>
                <a:schemeClr val="bg1"/>
              </a:solidFill>
              <a:latin typeface="A Jannat LT" panose="01000000000000000000" pitchFamily="2" charset="-78"/>
              <a:cs typeface="A Jannat LT" panose="01000000000000000000" pitchFamily="2" charset="-78"/>
            </a:endParaRPr>
          </a:p>
        </p:txBody>
      </p:sp>
      <p:sp>
        <p:nvSpPr>
          <p:cNvPr id="6" name="Rectangle 1">
            <a:extLst>
              <a:ext uri="{FF2B5EF4-FFF2-40B4-BE49-F238E27FC236}">
                <a16:creationId xmlns:a16="http://schemas.microsoft.com/office/drawing/2014/main" id="{5412587A-8503-4D2D-3F64-CFC7A9AB6D26}"/>
              </a:ext>
            </a:extLst>
          </p:cNvPr>
          <p:cNvSpPr>
            <a:spLocks noChangeArrowheads="1"/>
          </p:cNvSpPr>
          <p:nvPr/>
        </p:nvSpPr>
        <p:spPr bwMode="auto">
          <a:xfrm>
            <a:off x="3928738" y="2309341"/>
            <a:ext cx="5583744" cy="34163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r" rtl="1"/>
            <a:r>
              <a:rPr lang="ar-EG" b="1" dirty="0">
                <a:solidFill>
                  <a:srgbClr val="C00000"/>
                </a:solidFill>
              </a:rPr>
              <a:t>ما الذي ميّزهم:</a:t>
            </a:r>
            <a:endParaRPr lang="en-US" b="1" dirty="0">
              <a:solidFill>
                <a:srgbClr val="C00000"/>
              </a:solidFill>
            </a:endParaRPr>
          </a:p>
          <a:p>
            <a:pPr algn="r" rtl="1"/>
            <a:endParaRPr lang="ar-EG" b="1" dirty="0"/>
          </a:p>
          <a:p>
            <a:pPr algn="r" rtl="1"/>
            <a:r>
              <a:rPr lang="ar-EG" dirty="0"/>
              <a:t>استخدموا </a:t>
            </a:r>
            <a:r>
              <a:rPr lang="ar-EG" b="1" dirty="0"/>
              <a:t>مقاطع </a:t>
            </a:r>
            <a:r>
              <a:rPr lang="en-MY" b="1" dirty="0"/>
              <a:t>Reels </a:t>
            </a:r>
            <a:r>
              <a:rPr lang="ar-EG" b="1" dirty="0"/>
              <a:t>وفيديوهات قصيرة توعوية</a:t>
            </a:r>
            <a:r>
              <a:rPr lang="ar-EG" dirty="0"/>
              <a:t> على إنستغرام.</a:t>
            </a:r>
          </a:p>
          <a:p>
            <a:pPr algn="r" rtl="1"/>
            <a:r>
              <a:rPr lang="ar-EG" dirty="0"/>
              <a:t>قدموا </a:t>
            </a:r>
            <a:r>
              <a:rPr lang="ar-EG" b="1" dirty="0"/>
              <a:t>مرشحة نسائية (أنالينا بيربوك)</a:t>
            </a:r>
            <a:r>
              <a:rPr lang="ar-EG" dirty="0"/>
              <a:t> بطريقة تراعي القيم البيئية والنسوية، وركزوا على القضايا بدلاً من الشعارات.</a:t>
            </a:r>
          </a:p>
          <a:p>
            <a:pPr algn="r" rtl="1"/>
            <a:r>
              <a:rPr lang="ar-EG" dirty="0"/>
              <a:t>التواصل المستمر عبر </a:t>
            </a:r>
            <a:r>
              <a:rPr lang="en-MY" b="1" dirty="0"/>
              <a:t>Telegram</a:t>
            </a:r>
            <a:r>
              <a:rPr lang="en-MY" dirty="0"/>
              <a:t> </a:t>
            </a:r>
            <a:r>
              <a:rPr lang="ar-EG" dirty="0"/>
              <a:t>و</a:t>
            </a:r>
            <a:r>
              <a:rPr lang="en-MY" b="1" dirty="0"/>
              <a:t>YouTube</a:t>
            </a:r>
            <a:r>
              <a:rPr lang="en-MY" dirty="0"/>
              <a:t>.</a:t>
            </a:r>
            <a:endParaRPr lang="ar-EG" dirty="0"/>
          </a:p>
          <a:p>
            <a:pPr algn="r" rtl="1"/>
            <a:endParaRPr lang="ar-EG" dirty="0"/>
          </a:p>
          <a:p>
            <a:pPr algn="r" rtl="1"/>
            <a:endParaRPr lang="en-MY" dirty="0"/>
          </a:p>
          <a:p>
            <a:pPr algn="r" rtl="1"/>
            <a:r>
              <a:rPr lang="ar-EG" b="1" dirty="0"/>
              <a:t>النتيجة:</a:t>
            </a:r>
          </a:p>
          <a:p>
            <a:pPr algn="r" rtl="1"/>
            <a:r>
              <a:rPr lang="en-MY" dirty="0"/>
              <a:t>✅ </a:t>
            </a:r>
            <a:r>
              <a:rPr lang="ar-EG" dirty="0"/>
              <a:t>أحدثوا اختراقًا كبيرًا في التركيبة الشبابية للناخبين.</a:t>
            </a:r>
            <a:br>
              <a:rPr lang="ar-EG" dirty="0"/>
            </a:br>
            <a:r>
              <a:rPr lang="en-MY" dirty="0"/>
              <a:t>✅ </a:t>
            </a:r>
            <a:r>
              <a:rPr lang="ar-EG" dirty="0"/>
              <a:t>زادت شعبيتهم بين فئة 18–35 سنة بنسبة غير مسبوقة.</a:t>
            </a:r>
          </a:p>
          <a:p>
            <a:pPr marL="0" marR="0" lvl="0" indent="0" algn="r" defTabSz="914400" rtl="1"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dirty="0">
              <a:ln>
                <a:noFill/>
              </a:ln>
              <a:solidFill>
                <a:schemeClr val="tx1"/>
              </a:solidFill>
              <a:effectLst/>
              <a:latin typeface="Arial" panose="020B0604020202020204" pitchFamily="34" charset="0"/>
            </a:endParaRPr>
          </a:p>
        </p:txBody>
      </p:sp>
      <p:pic>
        <p:nvPicPr>
          <p:cNvPr id="4098" name="Picture 2" descr="عدد أعضاء حزب الخضر الألماني يتراجع في2023 لأول مرة منذ 7 أعوام - بوابة  الشروق - نسخة الموبايل">
            <a:extLst>
              <a:ext uri="{FF2B5EF4-FFF2-40B4-BE49-F238E27FC236}">
                <a16:creationId xmlns:a16="http://schemas.microsoft.com/office/drawing/2014/main" id="{706FD3AE-7B46-4083-5037-33D78D80292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0455" y="3300072"/>
            <a:ext cx="3173272" cy="20326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186892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7E6873-EBEB-8ADB-B28D-5B601104F48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AA88E22-18E3-1A01-E35F-2B7B8072FB84}"/>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2281B12C-7FA9-59FD-F5B3-DCF3CB57DFCA}"/>
              </a:ext>
            </a:extLst>
          </p:cNvPr>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Rectangle: Rounded Corners 1">
            <a:extLst>
              <a:ext uri="{FF2B5EF4-FFF2-40B4-BE49-F238E27FC236}">
                <a16:creationId xmlns:a16="http://schemas.microsoft.com/office/drawing/2014/main" id="{9147E330-FF71-380C-AD5C-D16F138286B6}"/>
              </a:ext>
            </a:extLst>
          </p:cNvPr>
          <p:cNvSpPr/>
          <p:nvPr/>
        </p:nvSpPr>
        <p:spPr>
          <a:xfrm>
            <a:off x="786966" y="1251104"/>
            <a:ext cx="9568683" cy="521914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id="{FA759E5D-69B8-B6A7-F656-EC6C9F03179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CCA3B062-2FE9-36F3-30DE-FDA256702B1D}"/>
              </a:ext>
            </a:extLst>
          </p:cNvPr>
          <p:cNvSpPr txBox="1"/>
          <p:nvPr/>
        </p:nvSpPr>
        <p:spPr>
          <a:xfrm>
            <a:off x="1562512" y="1639355"/>
            <a:ext cx="8466655" cy="523220"/>
          </a:xfrm>
          <a:prstGeom prst="rect">
            <a:avLst/>
          </a:prstGeom>
          <a:noFill/>
        </p:spPr>
        <p:txBody>
          <a:bodyPr wrap="square" rtlCol="0">
            <a:spAutoFit/>
          </a:bodyPr>
          <a:lstStyle/>
          <a:p>
            <a:pPr algn="just" rtl="1"/>
            <a:r>
              <a:rPr lang="ar-JO" sz="2800" b="1" dirty="0"/>
              <a:t>3</a:t>
            </a:r>
            <a:r>
              <a:rPr lang="ar-EG" sz="2800" b="1" dirty="0"/>
              <a:t>.</a:t>
            </a:r>
            <a:r>
              <a:rPr lang="ar-JO" sz="2800" b="1" dirty="0"/>
              <a:t>10</a:t>
            </a:r>
            <a:r>
              <a:rPr lang="ar-EG" sz="2800" b="1" dirty="0"/>
              <a:t>. تطور التسويق السياسي في العالم العربي </a:t>
            </a:r>
          </a:p>
        </p:txBody>
      </p:sp>
      <p:sp>
        <p:nvSpPr>
          <p:cNvPr id="4" name="TextBox 3">
            <a:extLst>
              <a:ext uri="{FF2B5EF4-FFF2-40B4-BE49-F238E27FC236}">
                <a16:creationId xmlns:a16="http://schemas.microsoft.com/office/drawing/2014/main" id="{B54DE991-AEF8-8C3F-DC85-16131F0AE25A}"/>
              </a:ext>
            </a:extLst>
          </p:cNvPr>
          <p:cNvSpPr txBox="1"/>
          <p:nvPr/>
        </p:nvSpPr>
        <p:spPr>
          <a:xfrm>
            <a:off x="437927" y="3639002"/>
            <a:ext cx="8527205" cy="276999"/>
          </a:xfrm>
          <a:prstGeom prst="rect">
            <a:avLst/>
          </a:prstGeom>
          <a:noFill/>
        </p:spPr>
        <p:txBody>
          <a:bodyPr wrap="square" rtlCol="0">
            <a:spAutoFit/>
          </a:bodyPr>
          <a:lstStyle/>
          <a:p>
            <a:pPr algn="r" rtl="1"/>
            <a:endParaRPr lang="en-US" sz="1200" dirty="0"/>
          </a:p>
        </p:txBody>
      </p:sp>
      <p:sp>
        <p:nvSpPr>
          <p:cNvPr id="33" name="TextBox 32">
            <a:extLst>
              <a:ext uri="{FF2B5EF4-FFF2-40B4-BE49-F238E27FC236}">
                <a16:creationId xmlns:a16="http://schemas.microsoft.com/office/drawing/2014/main" id="{E17FB723-1BF8-FE39-6FEB-9620C62A6E58}"/>
              </a:ext>
            </a:extLst>
          </p:cNvPr>
          <p:cNvSpPr txBox="1"/>
          <p:nvPr/>
        </p:nvSpPr>
        <p:spPr>
          <a:xfrm>
            <a:off x="8340713" y="4018440"/>
            <a:ext cx="402473" cy="380480"/>
          </a:xfrm>
          <a:prstGeom prst="rect">
            <a:avLst/>
          </a:prstGeom>
          <a:noFill/>
        </p:spPr>
        <p:txBody>
          <a:bodyPr wrap="square" lIns="72000" tIns="36000" rIns="72000" bIns="36000" rtlCol="0" anchor="b">
            <a:spAutoFit/>
          </a:bodyPr>
          <a:lstStyle/>
          <a:p>
            <a:pPr algn="r" rtl="1"/>
            <a:r>
              <a:rPr lang="en-US" sz="2000" b="1" dirty="0">
                <a:solidFill>
                  <a:schemeClr val="bg1"/>
                </a:solidFill>
                <a:latin typeface="A Jannat LT" panose="01000000000000000000" pitchFamily="2" charset="-78"/>
                <a:cs typeface="A Jannat LT" panose="01000000000000000000" pitchFamily="2" charset="-78"/>
              </a:rPr>
              <a:t>1</a:t>
            </a:r>
            <a:endParaRPr lang="ar-SA" sz="2000" b="1" dirty="0">
              <a:solidFill>
                <a:schemeClr val="bg1"/>
              </a:solidFill>
              <a:latin typeface="A Jannat LT" panose="01000000000000000000" pitchFamily="2" charset="-78"/>
              <a:cs typeface="A Jannat LT" panose="01000000000000000000" pitchFamily="2" charset="-78"/>
            </a:endParaRPr>
          </a:p>
        </p:txBody>
      </p:sp>
      <p:sp>
        <p:nvSpPr>
          <p:cNvPr id="34" name="TextBox 33">
            <a:extLst>
              <a:ext uri="{FF2B5EF4-FFF2-40B4-BE49-F238E27FC236}">
                <a16:creationId xmlns:a16="http://schemas.microsoft.com/office/drawing/2014/main" id="{4FB81508-A6C9-4A0C-D4C1-FE9CB60515B9}"/>
              </a:ext>
            </a:extLst>
          </p:cNvPr>
          <p:cNvSpPr txBox="1"/>
          <p:nvPr/>
        </p:nvSpPr>
        <p:spPr>
          <a:xfrm>
            <a:off x="6853700" y="4017501"/>
            <a:ext cx="402473" cy="380480"/>
          </a:xfrm>
          <a:prstGeom prst="rect">
            <a:avLst/>
          </a:prstGeom>
          <a:noFill/>
        </p:spPr>
        <p:txBody>
          <a:bodyPr wrap="square" lIns="72000" tIns="36000" rIns="72000" bIns="36000" rtlCol="0" anchor="b">
            <a:spAutoFit/>
          </a:bodyPr>
          <a:lstStyle/>
          <a:p>
            <a:pPr algn="r" rtl="1"/>
            <a:r>
              <a:rPr lang="en-US" sz="2000" b="1" dirty="0">
                <a:solidFill>
                  <a:schemeClr val="bg1"/>
                </a:solidFill>
                <a:latin typeface="A Jannat LT" panose="01000000000000000000" pitchFamily="2" charset="-78"/>
                <a:cs typeface="A Jannat LT" panose="01000000000000000000" pitchFamily="2" charset="-78"/>
              </a:rPr>
              <a:t>2</a:t>
            </a:r>
            <a:endParaRPr lang="ar-SA" sz="2000" b="1" dirty="0">
              <a:solidFill>
                <a:schemeClr val="bg1"/>
              </a:solidFill>
              <a:latin typeface="A Jannat LT" panose="01000000000000000000" pitchFamily="2" charset="-78"/>
              <a:cs typeface="A Jannat LT" panose="01000000000000000000" pitchFamily="2" charset="-78"/>
            </a:endParaRPr>
          </a:p>
        </p:txBody>
      </p:sp>
      <p:sp>
        <p:nvSpPr>
          <p:cNvPr id="26" name="TextBox 25">
            <a:extLst>
              <a:ext uri="{FF2B5EF4-FFF2-40B4-BE49-F238E27FC236}">
                <a16:creationId xmlns:a16="http://schemas.microsoft.com/office/drawing/2014/main" id="{A3ECAB4C-FFFD-91A3-6A6A-1F4A43695ECD}"/>
              </a:ext>
            </a:extLst>
          </p:cNvPr>
          <p:cNvSpPr txBox="1"/>
          <p:nvPr/>
        </p:nvSpPr>
        <p:spPr>
          <a:xfrm>
            <a:off x="3928738" y="3973035"/>
            <a:ext cx="402473" cy="380480"/>
          </a:xfrm>
          <a:prstGeom prst="rect">
            <a:avLst/>
          </a:prstGeom>
          <a:noFill/>
        </p:spPr>
        <p:txBody>
          <a:bodyPr wrap="square" lIns="72000" tIns="36000" rIns="72000" bIns="36000" rtlCol="0" anchor="b">
            <a:spAutoFit/>
          </a:bodyPr>
          <a:lstStyle/>
          <a:p>
            <a:pPr algn="r" rtl="1"/>
            <a:r>
              <a:rPr lang="ar-EG" sz="2000" b="1" dirty="0">
                <a:solidFill>
                  <a:schemeClr val="bg1"/>
                </a:solidFill>
                <a:latin typeface="A Jannat LT" panose="01000000000000000000" pitchFamily="2" charset="-78"/>
                <a:cs typeface="A Jannat LT" panose="01000000000000000000" pitchFamily="2" charset="-78"/>
              </a:rPr>
              <a:t>4</a:t>
            </a:r>
            <a:endParaRPr lang="ar-SA" sz="2000" b="1" dirty="0">
              <a:solidFill>
                <a:schemeClr val="bg1"/>
              </a:solidFill>
              <a:latin typeface="A Jannat LT" panose="01000000000000000000" pitchFamily="2" charset="-78"/>
              <a:cs typeface="A Jannat LT" panose="01000000000000000000" pitchFamily="2" charset="-78"/>
            </a:endParaRPr>
          </a:p>
        </p:txBody>
      </p:sp>
      <p:sp>
        <p:nvSpPr>
          <p:cNvPr id="6" name="Rectangle 1">
            <a:extLst>
              <a:ext uri="{FF2B5EF4-FFF2-40B4-BE49-F238E27FC236}">
                <a16:creationId xmlns:a16="http://schemas.microsoft.com/office/drawing/2014/main" id="{CAA3BC50-A7C7-D640-E40A-363B73457ED4}"/>
              </a:ext>
            </a:extLst>
          </p:cNvPr>
          <p:cNvSpPr>
            <a:spLocks noChangeArrowheads="1"/>
          </p:cNvSpPr>
          <p:nvPr/>
        </p:nvSpPr>
        <p:spPr bwMode="auto">
          <a:xfrm>
            <a:off x="2727867" y="2257810"/>
            <a:ext cx="6586304" cy="39703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285750" lvl="0" indent="-285750" algn="r" rtl="1" eaLnBrk="0" fontAlgn="base" hangingPunct="0">
              <a:spcBef>
                <a:spcPct val="0"/>
              </a:spcBef>
              <a:spcAft>
                <a:spcPct val="0"/>
              </a:spcAft>
              <a:buFont typeface="Arial" panose="020B0604020202020204" pitchFamily="34" charset="0"/>
              <a:buChar char="•"/>
            </a:pPr>
            <a:r>
              <a:rPr lang="ar-SA" b="1" dirty="0">
                <a:solidFill>
                  <a:srgbClr val="C00000"/>
                </a:solidFill>
                <a:latin typeface="Arial" panose="020B0604020202020204" pitchFamily="34" charset="0"/>
              </a:rPr>
              <a:t>البدايات</a:t>
            </a:r>
            <a:r>
              <a:rPr lang="en-US" b="1" dirty="0">
                <a:solidFill>
                  <a:srgbClr val="C00000"/>
                </a:solidFill>
                <a:latin typeface="Arial" panose="020B0604020202020204" pitchFamily="34" charset="0"/>
                <a:cs typeface="Arial" panose="020B0604020202020204" pitchFamily="34" charset="0"/>
              </a:rPr>
              <a:t>:</a:t>
            </a:r>
            <a:br>
              <a:rPr lang="en-US" dirty="0">
                <a:latin typeface="Arial" panose="020B0604020202020204" pitchFamily="34" charset="0"/>
              </a:rPr>
            </a:br>
            <a:r>
              <a:rPr lang="ar-SA" dirty="0">
                <a:latin typeface="Arial" panose="020B0604020202020204" pitchFamily="34" charset="0"/>
              </a:rPr>
              <a:t>تأخر العالم العربي قليلاً في تبني التسويق السياسي كعلم وممارسة منظمة، حيث كان الاعتماد التقليدي على الخطابات المباشرة والدعاية الحزبية التقليدية</a:t>
            </a:r>
            <a:r>
              <a:rPr lang="en-US" dirty="0">
                <a:latin typeface="Arial" panose="020B0604020202020204" pitchFamily="34" charset="0"/>
              </a:rPr>
              <a:t>.</a:t>
            </a:r>
            <a:endParaRPr lang="ar-JO" dirty="0">
              <a:latin typeface="Arial" panose="020B0604020202020204" pitchFamily="34" charset="0"/>
            </a:endParaRPr>
          </a:p>
          <a:p>
            <a:pPr lvl="0" algn="r" rtl="1" eaLnBrk="0" fontAlgn="base" hangingPunct="0">
              <a:spcBef>
                <a:spcPct val="0"/>
              </a:spcBef>
              <a:spcAft>
                <a:spcPct val="0"/>
              </a:spcAft>
              <a:buFontTx/>
              <a:buChar char="•"/>
            </a:pPr>
            <a:endParaRPr lang="en-US" dirty="0">
              <a:latin typeface="Arial" panose="020B0604020202020204" pitchFamily="34" charset="0"/>
            </a:endParaRPr>
          </a:p>
          <a:p>
            <a:pPr marL="285750" lvl="0" indent="-285750" algn="r" rtl="1" eaLnBrk="0" fontAlgn="base" hangingPunct="0">
              <a:spcBef>
                <a:spcPct val="0"/>
              </a:spcBef>
              <a:spcAft>
                <a:spcPct val="0"/>
              </a:spcAft>
              <a:buFont typeface="Arial" panose="020B0604020202020204" pitchFamily="34" charset="0"/>
              <a:buChar char="•"/>
            </a:pPr>
            <a:r>
              <a:rPr lang="ar-SA" b="1" dirty="0">
                <a:solidFill>
                  <a:srgbClr val="C00000"/>
                </a:solidFill>
                <a:latin typeface="Arial" panose="020B0604020202020204" pitchFamily="34" charset="0"/>
              </a:rPr>
              <a:t>المرحلة الحديثة</a:t>
            </a:r>
            <a:r>
              <a:rPr lang="en-US" b="1" dirty="0">
                <a:latin typeface="Arial" panose="020B0604020202020204" pitchFamily="34" charset="0"/>
                <a:cs typeface="Arial" panose="020B0604020202020204" pitchFamily="34" charset="0"/>
              </a:rPr>
              <a:t>:</a:t>
            </a:r>
            <a:br>
              <a:rPr lang="en-US" dirty="0">
                <a:latin typeface="Arial" panose="020B0604020202020204" pitchFamily="34" charset="0"/>
              </a:rPr>
            </a:br>
            <a:r>
              <a:rPr lang="ar-SA" dirty="0">
                <a:latin typeface="Arial" panose="020B0604020202020204" pitchFamily="34" charset="0"/>
              </a:rPr>
              <a:t>مع بداية القرن الواحد والعشرين، ومع تطور وسائل الإعلام وظهور القنوات الفضائية والإنترنت، بدأت تظهر حملات تسويقية سياسية أكثر تطورًا في بعض الدول العربية، خاصة في الانتخابات البرلمانية والرئاسية</a:t>
            </a:r>
            <a:endParaRPr lang="ar-JO" dirty="0">
              <a:latin typeface="Arial" panose="020B0604020202020204" pitchFamily="34" charset="0"/>
            </a:endParaRPr>
          </a:p>
          <a:p>
            <a:pPr lvl="0" algn="r" rtl="1" eaLnBrk="0" fontAlgn="base" hangingPunct="0">
              <a:spcBef>
                <a:spcPct val="0"/>
              </a:spcBef>
              <a:spcAft>
                <a:spcPct val="0"/>
              </a:spcAft>
            </a:pPr>
            <a:endParaRPr lang="en-US" dirty="0">
              <a:latin typeface="Arial" panose="020B0604020202020204" pitchFamily="34" charset="0"/>
            </a:endParaRPr>
          </a:p>
          <a:p>
            <a:pPr marL="285750" lvl="0" indent="-285750" algn="r" rtl="1" eaLnBrk="0" fontAlgn="base" hangingPunct="0">
              <a:spcBef>
                <a:spcPct val="0"/>
              </a:spcBef>
              <a:spcAft>
                <a:spcPct val="0"/>
              </a:spcAft>
              <a:buFont typeface="Arial" panose="020B0604020202020204" pitchFamily="34" charset="0"/>
              <a:buChar char="•"/>
            </a:pPr>
            <a:r>
              <a:rPr lang="ar-SA" b="1" dirty="0">
                <a:solidFill>
                  <a:srgbClr val="C00000"/>
                </a:solidFill>
                <a:latin typeface="Arial" panose="020B0604020202020204" pitchFamily="34" charset="0"/>
              </a:rPr>
              <a:t>التحول الرقمي العربي</a:t>
            </a:r>
            <a:r>
              <a:rPr lang="en-US" b="1" dirty="0">
                <a:solidFill>
                  <a:srgbClr val="C00000"/>
                </a:solidFill>
                <a:latin typeface="Arial" panose="020B0604020202020204" pitchFamily="34" charset="0"/>
                <a:cs typeface="Arial" panose="020B0604020202020204" pitchFamily="34" charset="0"/>
              </a:rPr>
              <a:t>:</a:t>
            </a:r>
            <a:br>
              <a:rPr lang="en-US" dirty="0">
                <a:latin typeface="Arial" panose="020B0604020202020204" pitchFamily="34" charset="0"/>
              </a:rPr>
            </a:br>
            <a:r>
              <a:rPr lang="ar-SA" dirty="0">
                <a:latin typeface="Arial" panose="020B0604020202020204" pitchFamily="34" charset="0"/>
              </a:rPr>
              <a:t>بين 2010 و2025، أصبح استخدام وسائل التواصل الاجتماعي مثل فيسبوك وتويتر ويوتيوب جزءًا لا يتجزأ من الحملات السياسية في العالم العربي، مع استهداف الناخبين عبر المحتوى المرئي والتفاعلي، مما ساهم في زيادة وعي الجمهور وتغيير أساليب التسويق السياسي التقليدية</a:t>
            </a:r>
            <a:r>
              <a:rPr lang="en-US" dirty="0">
                <a:latin typeface="Arial" panose="020B0604020202020204" pitchFamily="34" charset="0"/>
              </a:rPr>
              <a:t>.</a:t>
            </a:r>
          </a:p>
        </p:txBody>
      </p:sp>
    </p:spTree>
    <p:extLst>
      <p:ext uri="{BB962C8B-B14F-4D97-AF65-F5344CB8AC3E}">
        <p14:creationId xmlns:p14="http://schemas.microsoft.com/office/powerpoint/2010/main" val="274195163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8BA595-0CD2-551D-273D-1E647596F3F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0603BFB-0AAC-D17C-9504-A8DB528CC9DA}"/>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C6D2B15D-532C-D4FF-6AFC-FFE16BAF93D3}"/>
              </a:ext>
            </a:extLst>
          </p:cNvPr>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Rectangle: Rounded Corners 1">
            <a:extLst>
              <a:ext uri="{FF2B5EF4-FFF2-40B4-BE49-F238E27FC236}">
                <a16:creationId xmlns:a16="http://schemas.microsoft.com/office/drawing/2014/main" id="{4DD481D9-FE8C-CB5B-2757-6A6041060D5B}"/>
              </a:ext>
            </a:extLst>
          </p:cNvPr>
          <p:cNvSpPr/>
          <p:nvPr/>
        </p:nvSpPr>
        <p:spPr>
          <a:xfrm>
            <a:off x="786966" y="1251104"/>
            <a:ext cx="9568683" cy="521914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id="{8FC42FD8-3BE3-2D0E-9EF2-7710D002CAC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7128AC3E-06A5-BDD2-9BA8-202EAE0D87A6}"/>
              </a:ext>
            </a:extLst>
          </p:cNvPr>
          <p:cNvSpPr txBox="1"/>
          <p:nvPr/>
        </p:nvSpPr>
        <p:spPr>
          <a:xfrm>
            <a:off x="1562512" y="1639355"/>
            <a:ext cx="8466655" cy="523220"/>
          </a:xfrm>
          <a:prstGeom prst="rect">
            <a:avLst/>
          </a:prstGeom>
          <a:noFill/>
        </p:spPr>
        <p:txBody>
          <a:bodyPr wrap="square" rtlCol="0">
            <a:spAutoFit/>
          </a:bodyPr>
          <a:lstStyle/>
          <a:p>
            <a:pPr algn="just" rtl="1"/>
            <a:r>
              <a:rPr lang="ar-JO" sz="2800" b="1" dirty="0"/>
              <a:t>3</a:t>
            </a:r>
            <a:r>
              <a:rPr lang="ar-EG" sz="2800" b="1" dirty="0"/>
              <a:t>.</a:t>
            </a:r>
            <a:r>
              <a:rPr lang="ar-JO" sz="2800" b="1" dirty="0"/>
              <a:t>11</a:t>
            </a:r>
            <a:r>
              <a:rPr lang="ar-EG" sz="2800" b="1" dirty="0"/>
              <a:t>. خلاصة استراتيجية الحملات الغربية 2020–2025</a:t>
            </a:r>
          </a:p>
        </p:txBody>
      </p:sp>
      <p:sp>
        <p:nvSpPr>
          <p:cNvPr id="4" name="TextBox 3">
            <a:extLst>
              <a:ext uri="{FF2B5EF4-FFF2-40B4-BE49-F238E27FC236}">
                <a16:creationId xmlns:a16="http://schemas.microsoft.com/office/drawing/2014/main" id="{CB8B7802-5DA0-B349-A46E-AF71B982A7EA}"/>
              </a:ext>
            </a:extLst>
          </p:cNvPr>
          <p:cNvSpPr txBox="1"/>
          <p:nvPr/>
        </p:nvSpPr>
        <p:spPr>
          <a:xfrm>
            <a:off x="437927" y="3639002"/>
            <a:ext cx="8527205" cy="276999"/>
          </a:xfrm>
          <a:prstGeom prst="rect">
            <a:avLst/>
          </a:prstGeom>
          <a:noFill/>
        </p:spPr>
        <p:txBody>
          <a:bodyPr wrap="square" rtlCol="0">
            <a:spAutoFit/>
          </a:bodyPr>
          <a:lstStyle/>
          <a:p>
            <a:pPr algn="r" rtl="1"/>
            <a:endParaRPr lang="en-US" sz="1200" dirty="0"/>
          </a:p>
        </p:txBody>
      </p:sp>
      <p:sp>
        <p:nvSpPr>
          <p:cNvPr id="33" name="TextBox 32">
            <a:extLst>
              <a:ext uri="{FF2B5EF4-FFF2-40B4-BE49-F238E27FC236}">
                <a16:creationId xmlns:a16="http://schemas.microsoft.com/office/drawing/2014/main" id="{E01070B5-A54B-AA42-A503-4F7B890EE5ED}"/>
              </a:ext>
            </a:extLst>
          </p:cNvPr>
          <p:cNvSpPr txBox="1"/>
          <p:nvPr/>
        </p:nvSpPr>
        <p:spPr>
          <a:xfrm>
            <a:off x="8340713" y="4018440"/>
            <a:ext cx="402473" cy="380480"/>
          </a:xfrm>
          <a:prstGeom prst="rect">
            <a:avLst/>
          </a:prstGeom>
          <a:noFill/>
        </p:spPr>
        <p:txBody>
          <a:bodyPr wrap="square" lIns="72000" tIns="36000" rIns="72000" bIns="36000" rtlCol="0" anchor="b">
            <a:spAutoFit/>
          </a:bodyPr>
          <a:lstStyle/>
          <a:p>
            <a:pPr algn="r" rtl="1"/>
            <a:r>
              <a:rPr lang="en-US" sz="2000" b="1" dirty="0">
                <a:solidFill>
                  <a:schemeClr val="bg1"/>
                </a:solidFill>
                <a:latin typeface="A Jannat LT" panose="01000000000000000000" pitchFamily="2" charset="-78"/>
                <a:cs typeface="A Jannat LT" panose="01000000000000000000" pitchFamily="2" charset="-78"/>
              </a:rPr>
              <a:t>1</a:t>
            </a:r>
            <a:endParaRPr lang="ar-SA" sz="2000" b="1" dirty="0">
              <a:solidFill>
                <a:schemeClr val="bg1"/>
              </a:solidFill>
              <a:latin typeface="A Jannat LT" panose="01000000000000000000" pitchFamily="2" charset="-78"/>
              <a:cs typeface="A Jannat LT" panose="01000000000000000000" pitchFamily="2" charset="-78"/>
            </a:endParaRPr>
          </a:p>
        </p:txBody>
      </p:sp>
      <p:sp>
        <p:nvSpPr>
          <p:cNvPr id="34" name="TextBox 33">
            <a:extLst>
              <a:ext uri="{FF2B5EF4-FFF2-40B4-BE49-F238E27FC236}">
                <a16:creationId xmlns:a16="http://schemas.microsoft.com/office/drawing/2014/main" id="{E95A52D9-8469-10B7-6F4E-FD3B1617BE60}"/>
              </a:ext>
            </a:extLst>
          </p:cNvPr>
          <p:cNvSpPr txBox="1"/>
          <p:nvPr/>
        </p:nvSpPr>
        <p:spPr>
          <a:xfrm>
            <a:off x="6853700" y="4017501"/>
            <a:ext cx="402473" cy="380480"/>
          </a:xfrm>
          <a:prstGeom prst="rect">
            <a:avLst/>
          </a:prstGeom>
          <a:noFill/>
        </p:spPr>
        <p:txBody>
          <a:bodyPr wrap="square" lIns="72000" tIns="36000" rIns="72000" bIns="36000" rtlCol="0" anchor="b">
            <a:spAutoFit/>
          </a:bodyPr>
          <a:lstStyle/>
          <a:p>
            <a:pPr algn="r" rtl="1"/>
            <a:r>
              <a:rPr lang="en-US" sz="2000" b="1" dirty="0">
                <a:solidFill>
                  <a:schemeClr val="bg1"/>
                </a:solidFill>
                <a:latin typeface="A Jannat LT" panose="01000000000000000000" pitchFamily="2" charset="-78"/>
                <a:cs typeface="A Jannat LT" panose="01000000000000000000" pitchFamily="2" charset="-78"/>
              </a:rPr>
              <a:t>2</a:t>
            </a:r>
            <a:endParaRPr lang="ar-SA" sz="2000" b="1" dirty="0">
              <a:solidFill>
                <a:schemeClr val="bg1"/>
              </a:solidFill>
              <a:latin typeface="A Jannat LT" panose="01000000000000000000" pitchFamily="2" charset="-78"/>
              <a:cs typeface="A Jannat LT" panose="01000000000000000000" pitchFamily="2" charset="-78"/>
            </a:endParaRPr>
          </a:p>
        </p:txBody>
      </p:sp>
      <p:sp>
        <p:nvSpPr>
          <p:cNvPr id="26" name="TextBox 25">
            <a:extLst>
              <a:ext uri="{FF2B5EF4-FFF2-40B4-BE49-F238E27FC236}">
                <a16:creationId xmlns:a16="http://schemas.microsoft.com/office/drawing/2014/main" id="{3F1D3176-27CA-5505-03F3-9F5A5A006E5A}"/>
              </a:ext>
            </a:extLst>
          </p:cNvPr>
          <p:cNvSpPr txBox="1"/>
          <p:nvPr/>
        </p:nvSpPr>
        <p:spPr>
          <a:xfrm>
            <a:off x="3928738" y="3973035"/>
            <a:ext cx="402473" cy="380480"/>
          </a:xfrm>
          <a:prstGeom prst="rect">
            <a:avLst/>
          </a:prstGeom>
          <a:noFill/>
        </p:spPr>
        <p:txBody>
          <a:bodyPr wrap="square" lIns="72000" tIns="36000" rIns="72000" bIns="36000" rtlCol="0" anchor="b">
            <a:spAutoFit/>
          </a:bodyPr>
          <a:lstStyle/>
          <a:p>
            <a:pPr algn="r" rtl="1"/>
            <a:r>
              <a:rPr lang="ar-EG" sz="2000" b="1" dirty="0">
                <a:solidFill>
                  <a:schemeClr val="bg1"/>
                </a:solidFill>
                <a:latin typeface="A Jannat LT" panose="01000000000000000000" pitchFamily="2" charset="-78"/>
                <a:cs typeface="A Jannat LT" panose="01000000000000000000" pitchFamily="2" charset="-78"/>
              </a:rPr>
              <a:t>4</a:t>
            </a:r>
            <a:endParaRPr lang="ar-SA" sz="2000" b="1" dirty="0">
              <a:solidFill>
                <a:schemeClr val="bg1"/>
              </a:solidFill>
              <a:latin typeface="A Jannat LT" panose="01000000000000000000" pitchFamily="2" charset="-78"/>
              <a:cs typeface="A Jannat LT" panose="01000000000000000000" pitchFamily="2" charset="-78"/>
            </a:endParaRPr>
          </a:p>
        </p:txBody>
      </p:sp>
      <p:graphicFrame>
        <p:nvGraphicFramePr>
          <p:cNvPr id="3" name="Table 2">
            <a:extLst>
              <a:ext uri="{FF2B5EF4-FFF2-40B4-BE49-F238E27FC236}">
                <a16:creationId xmlns:a16="http://schemas.microsoft.com/office/drawing/2014/main" id="{9CECB7FD-687E-0DB1-A0C3-709049CF2916}"/>
              </a:ext>
            </a:extLst>
          </p:cNvPr>
          <p:cNvGraphicFramePr>
            <a:graphicFrameLocks noGrp="1"/>
          </p:cNvGraphicFramePr>
          <p:nvPr>
            <p:extLst>
              <p:ext uri="{D42A27DB-BD31-4B8C-83A1-F6EECF244321}">
                <p14:modId xmlns:p14="http://schemas.microsoft.com/office/powerpoint/2010/main" val="1822836247"/>
              </p:ext>
            </p:extLst>
          </p:nvPr>
        </p:nvGraphicFramePr>
        <p:xfrm>
          <a:off x="2139289" y="2471041"/>
          <a:ext cx="7313100" cy="2779269"/>
        </p:xfrm>
        <a:graphic>
          <a:graphicData uri="http://schemas.openxmlformats.org/drawingml/2006/table">
            <a:tbl>
              <a:tblPr firstRow="1" firstCol="1" bandRow="1">
                <a:tableStyleId>{C083E6E3-FA7D-4D7B-A595-EF9225AFEA82}</a:tableStyleId>
              </a:tblPr>
              <a:tblGrid>
                <a:gridCol w="1828275">
                  <a:extLst>
                    <a:ext uri="{9D8B030D-6E8A-4147-A177-3AD203B41FA5}">
                      <a16:colId xmlns:a16="http://schemas.microsoft.com/office/drawing/2014/main" val="20000"/>
                    </a:ext>
                  </a:extLst>
                </a:gridCol>
                <a:gridCol w="1828275">
                  <a:extLst>
                    <a:ext uri="{9D8B030D-6E8A-4147-A177-3AD203B41FA5}">
                      <a16:colId xmlns:a16="http://schemas.microsoft.com/office/drawing/2014/main" val="20001"/>
                    </a:ext>
                  </a:extLst>
                </a:gridCol>
                <a:gridCol w="1828275">
                  <a:extLst>
                    <a:ext uri="{9D8B030D-6E8A-4147-A177-3AD203B41FA5}">
                      <a16:colId xmlns:a16="http://schemas.microsoft.com/office/drawing/2014/main" val="20002"/>
                    </a:ext>
                  </a:extLst>
                </a:gridCol>
                <a:gridCol w="1828275">
                  <a:extLst>
                    <a:ext uri="{9D8B030D-6E8A-4147-A177-3AD203B41FA5}">
                      <a16:colId xmlns:a16="http://schemas.microsoft.com/office/drawing/2014/main" val="20003"/>
                    </a:ext>
                  </a:extLst>
                </a:gridCol>
              </a:tblGrid>
              <a:tr h="0">
                <a:tc>
                  <a:txBody>
                    <a:bodyPr/>
                    <a:lstStyle/>
                    <a:p>
                      <a:pPr algn="r" rtl="1">
                        <a:lnSpc>
                          <a:spcPct val="107000"/>
                        </a:lnSpc>
                        <a:spcAft>
                          <a:spcPts val="0"/>
                        </a:spcAft>
                      </a:pPr>
                      <a:r>
                        <a:rPr lang="ar-SA" sz="1600" dirty="0">
                          <a:effectLst/>
                        </a:rPr>
                        <a:t>أبرز الأداة</a:t>
                      </a:r>
                      <a:endParaRPr lang="en-MY" sz="16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rtl="1">
                        <a:lnSpc>
                          <a:spcPct val="107000"/>
                        </a:lnSpc>
                        <a:spcAft>
                          <a:spcPts val="0"/>
                        </a:spcAft>
                      </a:pPr>
                      <a:r>
                        <a:rPr lang="ar-SA" sz="1600">
                          <a:effectLst/>
                        </a:rPr>
                        <a:t>الفئة المستهدفة</a:t>
                      </a:r>
                      <a:endParaRPr lang="en-MY" sz="16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rtl="1">
                        <a:lnSpc>
                          <a:spcPct val="107000"/>
                        </a:lnSpc>
                        <a:spcAft>
                          <a:spcPts val="0"/>
                        </a:spcAft>
                      </a:pPr>
                      <a:r>
                        <a:rPr lang="ar-SA" sz="1600">
                          <a:effectLst/>
                        </a:rPr>
                        <a:t>التأثير</a:t>
                      </a:r>
                      <a:endParaRPr lang="en-MY" sz="16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rtl="1">
                        <a:lnSpc>
                          <a:spcPct val="107000"/>
                        </a:lnSpc>
                        <a:spcAft>
                          <a:spcPts val="0"/>
                        </a:spcAft>
                      </a:pPr>
                      <a:r>
                        <a:rPr lang="ar-SA" sz="1600" b="1" dirty="0">
                          <a:effectLst/>
                        </a:rPr>
                        <a:t>الدولة</a:t>
                      </a:r>
                      <a:endParaRPr lang="en-MY" sz="1600" b="1"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10000"/>
                  </a:ext>
                </a:extLst>
              </a:tr>
              <a:tr h="0">
                <a:tc>
                  <a:txBody>
                    <a:bodyPr/>
                    <a:lstStyle/>
                    <a:p>
                      <a:pPr algn="r" rtl="1">
                        <a:lnSpc>
                          <a:spcPct val="107000"/>
                        </a:lnSpc>
                        <a:spcAft>
                          <a:spcPts val="0"/>
                        </a:spcAft>
                      </a:pPr>
                      <a:r>
                        <a:rPr lang="ar-SA" sz="1600">
                          <a:effectLst/>
                        </a:rPr>
                        <a:t>الإعلانات الدقيقة + المؤثرون</a:t>
                      </a:r>
                      <a:endParaRPr lang="en-MY" sz="16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rtl="1">
                        <a:lnSpc>
                          <a:spcPct val="107000"/>
                        </a:lnSpc>
                        <a:spcAft>
                          <a:spcPts val="0"/>
                        </a:spcAft>
                      </a:pPr>
                      <a:r>
                        <a:rPr lang="ar-SA" sz="1600" dirty="0">
                          <a:effectLst/>
                        </a:rPr>
                        <a:t>الشباب + الأقليات</a:t>
                      </a:r>
                      <a:endParaRPr lang="en-MY" sz="16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rtl="1">
                        <a:lnSpc>
                          <a:spcPct val="107000"/>
                        </a:lnSpc>
                        <a:spcAft>
                          <a:spcPts val="0"/>
                        </a:spcAft>
                      </a:pPr>
                      <a:r>
                        <a:rPr lang="ar-SA" sz="1600">
                          <a:effectLst/>
                        </a:rPr>
                        <a:t>فوز في ولايات متأرجحة</a:t>
                      </a:r>
                      <a:endParaRPr lang="en-MY" sz="16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rtl="1">
                        <a:lnSpc>
                          <a:spcPct val="107000"/>
                        </a:lnSpc>
                        <a:spcAft>
                          <a:spcPts val="0"/>
                        </a:spcAft>
                      </a:pPr>
                      <a:r>
                        <a:rPr lang="ar-SA" sz="1600" b="1" dirty="0">
                          <a:effectLst/>
                        </a:rPr>
                        <a:t>أمريكا (بايدن)</a:t>
                      </a:r>
                      <a:endParaRPr lang="en-MY" sz="1600" b="1"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10001"/>
                  </a:ext>
                </a:extLst>
              </a:tr>
              <a:tr h="0">
                <a:tc>
                  <a:txBody>
                    <a:bodyPr/>
                    <a:lstStyle/>
                    <a:p>
                      <a:pPr algn="r" rtl="1">
                        <a:lnSpc>
                          <a:spcPct val="107000"/>
                        </a:lnSpc>
                        <a:spcAft>
                          <a:spcPts val="0"/>
                        </a:spcAft>
                      </a:pPr>
                      <a:r>
                        <a:rPr lang="en-MY" sz="1600">
                          <a:effectLst/>
                        </a:rPr>
                        <a:t>Facebook + Memes</a:t>
                      </a:r>
                      <a:endParaRPr lang="en-MY" sz="16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rtl="1">
                        <a:lnSpc>
                          <a:spcPct val="107000"/>
                        </a:lnSpc>
                        <a:spcAft>
                          <a:spcPts val="0"/>
                        </a:spcAft>
                      </a:pPr>
                      <a:r>
                        <a:rPr lang="ar-SA" sz="1600">
                          <a:effectLst/>
                        </a:rPr>
                        <a:t>الناخب العادي + غير المهتم</a:t>
                      </a:r>
                      <a:endParaRPr lang="en-MY" sz="16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rtl="1">
                        <a:lnSpc>
                          <a:spcPct val="107000"/>
                        </a:lnSpc>
                        <a:spcAft>
                          <a:spcPts val="0"/>
                        </a:spcAft>
                      </a:pPr>
                      <a:r>
                        <a:rPr lang="ar-SA" sz="1600">
                          <a:effectLst/>
                        </a:rPr>
                        <a:t>استقطاب واسع</a:t>
                      </a:r>
                      <a:endParaRPr lang="en-MY" sz="16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rtl="1">
                        <a:lnSpc>
                          <a:spcPct val="107000"/>
                        </a:lnSpc>
                        <a:spcAft>
                          <a:spcPts val="0"/>
                        </a:spcAft>
                      </a:pPr>
                      <a:r>
                        <a:rPr lang="ar-SA" sz="1600" b="1" dirty="0">
                          <a:effectLst/>
                        </a:rPr>
                        <a:t>بريطانيا (جونسون)</a:t>
                      </a:r>
                      <a:endParaRPr lang="en-MY" sz="1600" b="1"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10002"/>
                  </a:ext>
                </a:extLst>
              </a:tr>
              <a:tr h="0">
                <a:tc>
                  <a:txBody>
                    <a:bodyPr/>
                    <a:lstStyle/>
                    <a:p>
                      <a:pPr algn="r" rtl="1">
                        <a:lnSpc>
                          <a:spcPct val="107000"/>
                        </a:lnSpc>
                        <a:spcAft>
                          <a:spcPts val="0"/>
                        </a:spcAft>
                      </a:pPr>
                      <a:r>
                        <a:rPr lang="ar-SA" sz="1600">
                          <a:effectLst/>
                        </a:rPr>
                        <a:t>الذكاء العاطفي + الرسائل المباشرة</a:t>
                      </a:r>
                      <a:endParaRPr lang="en-MY" sz="16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rtl="1">
                        <a:lnSpc>
                          <a:spcPct val="107000"/>
                        </a:lnSpc>
                        <a:spcAft>
                          <a:spcPts val="0"/>
                        </a:spcAft>
                      </a:pPr>
                      <a:r>
                        <a:rPr lang="ar-SA" sz="1600">
                          <a:effectLst/>
                        </a:rPr>
                        <a:t>الطبقة الوسطى</a:t>
                      </a:r>
                      <a:endParaRPr lang="en-MY" sz="16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rtl="1">
                        <a:lnSpc>
                          <a:spcPct val="107000"/>
                        </a:lnSpc>
                        <a:spcAft>
                          <a:spcPts val="0"/>
                        </a:spcAft>
                      </a:pPr>
                      <a:r>
                        <a:rPr lang="ar-SA" sz="1600">
                          <a:effectLst/>
                        </a:rPr>
                        <a:t>بناء صورة "الرئيس العاقل</a:t>
                      </a:r>
                      <a:r>
                        <a:rPr lang="en-MY" sz="1600">
                          <a:effectLst/>
                        </a:rPr>
                        <a:t>"</a:t>
                      </a:r>
                      <a:endParaRPr lang="en-MY" sz="16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rtl="1">
                        <a:lnSpc>
                          <a:spcPct val="107000"/>
                        </a:lnSpc>
                        <a:spcAft>
                          <a:spcPts val="0"/>
                        </a:spcAft>
                      </a:pPr>
                      <a:r>
                        <a:rPr lang="ar-SA" sz="1600" b="1" dirty="0">
                          <a:effectLst/>
                        </a:rPr>
                        <a:t>فرنسا (ماكرون)</a:t>
                      </a:r>
                      <a:endParaRPr lang="en-MY" sz="1600" b="1"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10003"/>
                  </a:ext>
                </a:extLst>
              </a:tr>
              <a:tr h="0">
                <a:tc>
                  <a:txBody>
                    <a:bodyPr/>
                    <a:lstStyle/>
                    <a:p>
                      <a:pPr algn="r" rtl="1">
                        <a:lnSpc>
                          <a:spcPct val="107000"/>
                        </a:lnSpc>
                        <a:spcAft>
                          <a:spcPts val="0"/>
                        </a:spcAft>
                      </a:pPr>
                      <a:r>
                        <a:rPr lang="en-MY" sz="1600">
                          <a:effectLst/>
                        </a:rPr>
                        <a:t>Reels + YouTube</a:t>
                      </a:r>
                      <a:endParaRPr lang="en-MY" sz="16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rtl="1">
                        <a:lnSpc>
                          <a:spcPct val="107000"/>
                        </a:lnSpc>
                        <a:spcAft>
                          <a:spcPts val="0"/>
                        </a:spcAft>
                      </a:pPr>
                      <a:r>
                        <a:rPr lang="ar-SA" sz="1600">
                          <a:effectLst/>
                        </a:rPr>
                        <a:t>جيل</a:t>
                      </a:r>
                      <a:r>
                        <a:rPr lang="en-MY" sz="1600">
                          <a:effectLst/>
                        </a:rPr>
                        <a:t> Z</a:t>
                      </a:r>
                      <a:endParaRPr lang="en-MY" sz="16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rtl="1">
                        <a:lnSpc>
                          <a:spcPct val="107000"/>
                        </a:lnSpc>
                        <a:spcAft>
                          <a:spcPts val="0"/>
                        </a:spcAft>
                      </a:pPr>
                      <a:r>
                        <a:rPr lang="ar-SA" sz="1600">
                          <a:effectLst/>
                        </a:rPr>
                        <a:t>زيادة التمثيل البرلماني</a:t>
                      </a:r>
                      <a:endParaRPr lang="en-MY" sz="16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rtl="1">
                        <a:lnSpc>
                          <a:spcPct val="107000"/>
                        </a:lnSpc>
                        <a:spcAft>
                          <a:spcPts val="0"/>
                        </a:spcAft>
                      </a:pPr>
                      <a:r>
                        <a:rPr lang="ar-SA" sz="1600" b="1" dirty="0">
                          <a:effectLst/>
                        </a:rPr>
                        <a:t>ألمانيا (الخضر)</a:t>
                      </a:r>
                      <a:endParaRPr lang="en-MY" sz="1600" b="1"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10004"/>
                  </a:ext>
                </a:extLst>
              </a:tr>
              <a:tr h="0">
                <a:tc>
                  <a:txBody>
                    <a:bodyPr/>
                    <a:lstStyle/>
                    <a:p>
                      <a:pPr algn="r" rtl="1">
                        <a:lnSpc>
                          <a:spcPct val="107000"/>
                        </a:lnSpc>
                        <a:spcAft>
                          <a:spcPts val="0"/>
                        </a:spcAft>
                      </a:pPr>
                      <a:r>
                        <a:rPr lang="en-MY" sz="1600">
                          <a:effectLst/>
                        </a:rPr>
                        <a:t>AI + </a:t>
                      </a:r>
                      <a:r>
                        <a:rPr lang="ar-SA" sz="1600">
                          <a:effectLst/>
                        </a:rPr>
                        <a:t>المؤثرون المحافظون</a:t>
                      </a:r>
                      <a:endParaRPr lang="en-MY" sz="16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rtl="1">
                        <a:lnSpc>
                          <a:spcPct val="107000"/>
                        </a:lnSpc>
                        <a:spcAft>
                          <a:spcPts val="0"/>
                        </a:spcAft>
                      </a:pPr>
                      <a:r>
                        <a:rPr lang="ar-SA" sz="1600">
                          <a:effectLst/>
                        </a:rPr>
                        <a:t>القواعد القومية</a:t>
                      </a:r>
                      <a:endParaRPr lang="en-MY" sz="16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rtl="1">
                        <a:lnSpc>
                          <a:spcPct val="107000"/>
                        </a:lnSpc>
                        <a:spcAft>
                          <a:spcPts val="0"/>
                        </a:spcAft>
                      </a:pPr>
                      <a:r>
                        <a:rPr lang="ar-SA" sz="1600" dirty="0">
                          <a:effectLst/>
                        </a:rPr>
                        <a:t>خلق صراع سياسي حاد</a:t>
                      </a:r>
                      <a:endParaRPr lang="en-MY" sz="16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rtl="1">
                        <a:lnSpc>
                          <a:spcPct val="107000"/>
                        </a:lnSpc>
                        <a:spcAft>
                          <a:spcPts val="0"/>
                        </a:spcAft>
                      </a:pPr>
                      <a:r>
                        <a:rPr lang="ar-SA" sz="1600" b="1" dirty="0">
                          <a:effectLst/>
                        </a:rPr>
                        <a:t>أمريكا (ديسانتيس)</a:t>
                      </a:r>
                      <a:endParaRPr lang="en-MY" sz="1600" b="1"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10005"/>
                  </a:ext>
                </a:extLst>
              </a:tr>
              <a:tr h="0">
                <a:tc>
                  <a:txBody>
                    <a:bodyPr/>
                    <a:lstStyle/>
                    <a:p>
                      <a:pPr algn="r" rtl="1">
                        <a:lnSpc>
                          <a:spcPct val="107000"/>
                        </a:lnSpc>
                        <a:spcAft>
                          <a:spcPts val="0"/>
                        </a:spcAft>
                      </a:pPr>
                      <a:r>
                        <a:rPr lang="en-MY" sz="1600">
                          <a:effectLst/>
                        </a:rPr>
                        <a:t>TikTok + </a:t>
                      </a:r>
                      <a:r>
                        <a:rPr lang="ar-SA" sz="1600">
                          <a:effectLst/>
                        </a:rPr>
                        <a:t>رسائل شمولية</a:t>
                      </a:r>
                      <a:endParaRPr lang="en-MY" sz="16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rtl="1">
                        <a:lnSpc>
                          <a:spcPct val="107000"/>
                        </a:lnSpc>
                        <a:spcAft>
                          <a:spcPts val="0"/>
                        </a:spcAft>
                      </a:pPr>
                      <a:r>
                        <a:rPr lang="ar-SA" sz="1600">
                          <a:effectLst/>
                        </a:rPr>
                        <a:t>الشباب والمهاجرين</a:t>
                      </a:r>
                      <a:endParaRPr lang="en-MY" sz="16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rtl="1">
                        <a:lnSpc>
                          <a:spcPct val="107000"/>
                        </a:lnSpc>
                        <a:spcAft>
                          <a:spcPts val="0"/>
                        </a:spcAft>
                      </a:pPr>
                      <a:r>
                        <a:rPr lang="ar-SA" sz="1600">
                          <a:effectLst/>
                        </a:rPr>
                        <a:t>تعزيز قاعدة التأييد</a:t>
                      </a:r>
                      <a:endParaRPr lang="en-MY" sz="16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rtl="1">
                        <a:lnSpc>
                          <a:spcPct val="107000"/>
                        </a:lnSpc>
                        <a:spcAft>
                          <a:spcPts val="0"/>
                        </a:spcAft>
                      </a:pPr>
                      <a:r>
                        <a:rPr lang="ar-SA" sz="1600" b="1" dirty="0">
                          <a:effectLst/>
                        </a:rPr>
                        <a:t>كندا (ترودو)</a:t>
                      </a:r>
                      <a:endParaRPr lang="en-MY" sz="1600" b="1"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10006"/>
                  </a:ext>
                </a:extLst>
              </a:tr>
            </a:tbl>
          </a:graphicData>
        </a:graphic>
      </p:graphicFrame>
    </p:spTree>
    <p:extLst>
      <p:ext uri="{BB962C8B-B14F-4D97-AF65-F5344CB8AC3E}">
        <p14:creationId xmlns:p14="http://schemas.microsoft.com/office/powerpoint/2010/main" val="107437700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395091-5EAF-812C-CDE6-0D393651F41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6713E26-FDDA-68F1-F9B5-9DDDA637721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D2F4F95C-3D68-5EF0-FFCD-7B8C0D19E774}"/>
              </a:ext>
            </a:extLst>
          </p:cNvPr>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Rectangle: Rounded Corners 1">
            <a:extLst>
              <a:ext uri="{FF2B5EF4-FFF2-40B4-BE49-F238E27FC236}">
                <a16:creationId xmlns:a16="http://schemas.microsoft.com/office/drawing/2014/main" id="{90076977-040F-F8EE-2E84-9A03B254C178}"/>
              </a:ext>
            </a:extLst>
          </p:cNvPr>
          <p:cNvSpPr/>
          <p:nvPr/>
        </p:nvSpPr>
        <p:spPr>
          <a:xfrm>
            <a:off x="786966" y="1251104"/>
            <a:ext cx="9568683" cy="521914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id="{120EE156-EB7A-0761-6993-F24AD9296D6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A7B15790-24D0-92BA-6559-72AB7CE7B7FF}"/>
              </a:ext>
            </a:extLst>
          </p:cNvPr>
          <p:cNvSpPr txBox="1"/>
          <p:nvPr/>
        </p:nvSpPr>
        <p:spPr>
          <a:xfrm>
            <a:off x="1502446" y="1423505"/>
            <a:ext cx="8466655" cy="523220"/>
          </a:xfrm>
          <a:prstGeom prst="rect">
            <a:avLst/>
          </a:prstGeom>
          <a:noFill/>
        </p:spPr>
        <p:txBody>
          <a:bodyPr wrap="square" rtlCol="0">
            <a:spAutoFit/>
          </a:bodyPr>
          <a:lstStyle/>
          <a:p>
            <a:pPr algn="just" rtl="1"/>
            <a:r>
              <a:rPr lang="ar-JO" sz="2800" b="1" dirty="0"/>
              <a:t>3</a:t>
            </a:r>
            <a:r>
              <a:rPr lang="ar-EG" sz="2800" b="1" dirty="0"/>
              <a:t>.</a:t>
            </a:r>
            <a:r>
              <a:rPr lang="ar-JO" sz="2800" b="1" dirty="0"/>
              <a:t>12</a:t>
            </a:r>
            <a:r>
              <a:rPr lang="ar-EG" sz="2800" b="1" dirty="0"/>
              <a:t>. التحديات التي تواجه التسويق السياسي في العالم العربي</a:t>
            </a:r>
          </a:p>
        </p:txBody>
      </p:sp>
      <p:sp>
        <p:nvSpPr>
          <p:cNvPr id="4" name="TextBox 3">
            <a:extLst>
              <a:ext uri="{FF2B5EF4-FFF2-40B4-BE49-F238E27FC236}">
                <a16:creationId xmlns:a16="http://schemas.microsoft.com/office/drawing/2014/main" id="{128E95C9-464E-81D8-64AD-F6896BD6DC43}"/>
              </a:ext>
            </a:extLst>
          </p:cNvPr>
          <p:cNvSpPr txBox="1"/>
          <p:nvPr/>
        </p:nvSpPr>
        <p:spPr>
          <a:xfrm>
            <a:off x="437927" y="3639002"/>
            <a:ext cx="8527205" cy="276999"/>
          </a:xfrm>
          <a:prstGeom prst="rect">
            <a:avLst/>
          </a:prstGeom>
          <a:noFill/>
        </p:spPr>
        <p:txBody>
          <a:bodyPr wrap="square" rtlCol="0">
            <a:spAutoFit/>
          </a:bodyPr>
          <a:lstStyle/>
          <a:p>
            <a:pPr algn="r" rtl="1"/>
            <a:endParaRPr lang="en-US" sz="1200" dirty="0"/>
          </a:p>
        </p:txBody>
      </p:sp>
      <p:sp>
        <p:nvSpPr>
          <p:cNvPr id="33" name="TextBox 32">
            <a:extLst>
              <a:ext uri="{FF2B5EF4-FFF2-40B4-BE49-F238E27FC236}">
                <a16:creationId xmlns:a16="http://schemas.microsoft.com/office/drawing/2014/main" id="{918EE89A-BE5B-CE7B-3595-487658B79F97}"/>
              </a:ext>
            </a:extLst>
          </p:cNvPr>
          <p:cNvSpPr txBox="1"/>
          <p:nvPr/>
        </p:nvSpPr>
        <p:spPr>
          <a:xfrm>
            <a:off x="8340713" y="4018440"/>
            <a:ext cx="402473" cy="380480"/>
          </a:xfrm>
          <a:prstGeom prst="rect">
            <a:avLst/>
          </a:prstGeom>
          <a:noFill/>
        </p:spPr>
        <p:txBody>
          <a:bodyPr wrap="square" lIns="72000" tIns="36000" rIns="72000" bIns="36000" rtlCol="0" anchor="b">
            <a:spAutoFit/>
          </a:bodyPr>
          <a:lstStyle/>
          <a:p>
            <a:pPr algn="r" rtl="1"/>
            <a:r>
              <a:rPr lang="en-US" sz="2000" b="1" dirty="0">
                <a:solidFill>
                  <a:schemeClr val="bg1"/>
                </a:solidFill>
                <a:latin typeface="A Jannat LT" panose="01000000000000000000" pitchFamily="2" charset="-78"/>
                <a:cs typeface="A Jannat LT" panose="01000000000000000000" pitchFamily="2" charset="-78"/>
              </a:rPr>
              <a:t>1</a:t>
            </a:r>
            <a:endParaRPr lang="ar-SA" sz="2000" b="1" dirty="0">
              <a:solidFill>
                <a:schemeClr val="bg1"/>
              </a:solidFill>
              <a:latin typeface="A Jannat LT" panose="01000000000000000000" pitchFamily="2" charset="-78"/>
              <a:cs typeface="A Jannat LT" panose="01000000000000000000" pitchFamily="2" charset="-78"/>
            </a:endParaRPr>
          </a:p>
        </p:txBody>
      </p:sp>
      <p:sp>
        <p:nvSpPr>
          <p:cNvPr id="34" name="TextBox 33">
            <a:extLst>
              <a:ext uri="{FF2B5EF4-FFF2-40B4-BE49-F238E27FC236}">
                <a16:creationId xmlns:a16="http://schemas.microsoft.com/office/drawing/2014/main" id="{20F1C270-70D0-16D2-36F4-8F6B166F6A26}"/>
              </a:ext>
            </a:extLst>
          </p:cNvPr>
          <p:cNvSpPr txBox="1"/>
          <p:nvPr/>
        </p:nvSpPr>
        <p:spPr>
          <a:xfrm>
            <a:off x="6853700" y="4017501"/>
            <a:ext cx="402473" cy="380480"/>
          </a:xfrm>
          <a:prstGeom prst="rect">
            <a:avLst/>
          </a:prstGeom>
          <a:noFill/>
        </p:spPr>
        <p:txBody>
          <a:bodyPr wrap="square" lIns="72000" tIns="36000" rIns="72000" bIns="36000" rtlCol="0" anchor="b">
            <a:spAutoFit/>
          </a:bodyPr>
          <a:lstStyle/>
          <a:p>
            <a:pPr algn="r" rtl="1"/>
            <a:r>
              <a:rPr lang="en-US" sz="2000" b="1" dirty="0">
                <a:solidFill>
                  <a:schemeClr val="bg1"/>
                </a:solidFill>
                <a:latin typeface="A Jannat LT" panose="01000000000000000000" pitchFamily="2" charset="-78"/>
                <a:cs typeface="A Jannat LT" panose="01000000000000000000" pitchFamily="2" charset="-78"/>
              </a:rPr>
              <a:t>2</a:t>
            </a:r>
            <a:endParaRPr lang="ar-SA" sz="2000" b="1" dirty="0">
              <a:solidFill>
                <a:schemeClr val="bg1"/>
              </a:solidFill>
              <a:latin typeface="A Jannat LT" panose="01000000000000000000" pitchFamily="2" charset="-78"/>
              <a:cs typeface="A Jannat LT" panose="01000000000000000000" pitchFamily="2" charset="-78"/>
            </a:endParaRPr>
          </a:p>
        </p:txBody>
      </p:sp>
      <p:sp>
        <p:nvSpPr>
          <p:cNvPr id="26" name="TextBox 25">
            <a:extLst>
              <a:ext uri="{FF2B5EF4-FFF2-40B4-BE49-F238E27FC236}">
                <a16:creationId xmlns:a16="http://schemas.microsoft.com/office/drawing/2014/main" id="{41922E85-3823-FE8D-DF0C-3CFF162A9006}"/>
              </a:ext>
            </a:extLst>
          </p:cNvPr>
          <p:cNvSpPr txBox="1"/>
          <p:nvPr/>
        </p:nvSpPr>
        <p:spPr>
          <a:xfrm>
            <a:off x="3928738" y="3973035"/>
            <a:ext cx="402473" cy="380480"/>
          </a:xfrm>
          <a:prstGeom prst="rect">
            <a:avLst/>
          </a:prstGeom>
          <a:noFill/>
        </p:spPr>
        <p:txBody>
          <a:bodyPr wrap="square" lIns="72000" tIns="36000" rIns="72000" bIns="36000" rtlCol="0" anchor="b">
            <a:spAutoFit/>
          </a:bodyPr>
          <a:lstStyle/>
          <a:p>
            <a:pPr algn="r" rtl="1"/>
            <a:r>
              <a:rPr lang="ar-EG" sz="2000" b="1" dirty="0">
                <a:solidFill>
                  <a:schemeClr val="bg1"/>
                </a:solidFill>
                <a:latin typeface="A Jannat LT" panose="01000000000000000000" pitchFamily="2" charset="-78"/>
                <a:cs typeface="A Jannat LT" panose="01000000000000000000" pitchFamily="2" charset="-78"/>
              </a:rPr>
              <a:t>4</a:t>
            </a:r>
            <a:endParaRPr lang="ar-SA" sz="2000" b="1" dirty="0">
              <a:solidFill>
                <a:schemeClr val="bg1"/>
              </a:solidFill>
              <a:latin typeface="A Jannat LT" panose="01000000000000000000" pitchFamily="2" charset="-78"/>
              <a:cs typeface="A Jannat LT" panose="01000000000000000000" pitchFamily="2" charset="-78"/>
            </a:endParaRPr>
          </a:p>
        </p:txBody>
      </p:sp>
      <p:sp>
        <p:nvSpPr>
          <p:cNvPr id="6" name="Rectangle 1">
            <a:extLst>
              <a:ext uri="{FF2B5EF4-FFF2-40B4-BE49-F238E27FC236}">
                <a16:creationId xmlns:a16="http://schemas.microsoft.com/office/drawing/2014/main" id="{20CDD138-DAEE-C285-E91A-C85B6D8F8C08}"/>
              </a:ext>
            </a:extLst>
          </p:cNvPr>
          <p:cNvSpPr>
            <a:spLocks noChangeArrowheads="1"/>
          </p:cNvSpPr>
          <p:nvPr/>
        </p:nvSpPr>
        <p:spPr bwMode="auto">
          <a:xfrm>
            <a:off x="4836550" y="2299777"/>
            <a:ext cx="5015900" cy="42473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285750" marR="0" lvl="0" indent="-285750" algn="r" defTabSz="914400" rtl="1" eaLnBrk="0" fontAlgn="base" latinLnBrk="0" hangingPunct="0">
              <a:lnSpc>
                <a:spcPct val="100000"/>
              </a:lnSpc>
              <a:spcBef>
                <a:spcPct val="0"/>
              </a:spcBef>
              <a:spcAft>
                <a:spcPct val="0"/>
              </a:spcAft>
              <a:buClrTx/>
              <a:buSzTx/>
              <a:buFont typeface="Arial" panose="020B0604020202020204" pitchFamily="34" charset="0"/>
              <a:buChar char="•"/>
              <a:tabLst/>
            </a:pPr>
            <a:r>
              <a:rPr kumimoji="0" lang="ar-SA" sz="1800" b="1" i="0" u="none" strike="noStrike" cap="none" normalizeH="0" baseline="0" dirty="0">
                <a:ln>
                  <a:noFill/>
                </a:ln>
                <a:solidFill>
                  <a:srgbClr val="C00000"/>
                </a:solidFill>
                <a:effectLst/>
                <a:latin typeface="Arial" panose="020B0604020202020204" pitchFamily="34" charset="0"/>
                <a:cs typeface="Arial" panose="020B0604020202020204" pitchFamily="34" charset="0"/>
              </a:rPr>
              <a:t>ضعف الشفافية والمصداقية</a:t>
            </a:r>
            <a:r>
              <a:rPr kumimoji="0" lang="en-US" sz="1800" b="1" i="0" u="none" strike="noStrike" cap="none" normalizeH="0" baseline="0" dirty="0">
                <a:ln>
                  <a:noFill/>
                </a:ln>
                <a:solidFill>
                  <a:srgbClr val="C00000"/>
                </a:solidFill>
                <a:effectLst/>
                <a:latin typeface="Arial" panose="020B0604020202020204" pitchFamily="34" charset="0"/>
                <a:cs typeface="Arial" panose="020B0604020202020204" pitchFamily="34" charset="0"/>
              </a:rPr>
              <a:t>:</a:t>
            </a:r>
            <a:br>
              <a:rPr kumimoji="0" lang="en-US" sz="1800" b="0" i="0" u="none" strike="noStrike" cap="none" normalizeH="0" baseline="0" dirty="0">
                <a:ln>
                  <a:noFill/>
                </a:ln>
                <a:solidFill>
                  <a:schemeClr val="tx1"/>
                </a:solidFill>
                <a:effectLst/>
                <a:latin typeface="Arial" panose="020B0604020202020204" pitchFamily="34" charset="0"/>
              </a:rPr>
            </a:br>
            <a:r>
              <a:rPr kumimoji="0" lang="ar-SA"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تنتشر في بعض الدول ممارسات غير واضحة في تمويل الحملات الانتخابية وأساليب التواصل مع الجمهور، مما يضعف ثقة الناخبين في الرسائل السياسية</a:t>
            </a:r>
            <a:r>
              <a:rPr kumimoji="0" lang="en-US" sz="1800" b="0" i="0" u="none" strike="noStrike" cap="none" normalizeH="0" baseline="0" dirty="0">
                <a:ln>
                  <a:noFill/>
                </a:ln>
                <a:solidFill>
                  <a:schemeClr val="tx1"/>
                </a:solidFill>
                <a:effectLst/>
                <a:latin typeface="Arial" panose="020B0604020202020204" pitchFamily="34" charset="0"/>
              </a:rPr>
              <a:t>.</a:t>
            </a:r>
            <a:r>
              <a:rPr kumimoji="0" lang="ar-JO" sz="1800" b="0" i="0" u="none" strike="noStrike" cap="none" normalizeH="0" baseline="0" dirty="0">
                <a:ln>
                  <a:noFill/>
                </a:ln>
                <a:solidFill>
                  <a:schemeClr val="tx1"/>
                </a:solidFill>
                <a:effectLst/>
                <a:latin typeface="Arial" panose="020B0604020202020204" pitchFamily="34" charset="0"/>
              </a:rPr>
              <a:t> </a:t>
            </a:r>
            <a:endParaRPr kumimoji="0" lang="en-US" sz="1800" b="0" i="0" u="none" strike="noStrike" cap="none" normalizeH="0" baseline="0" dirty="0">
              <a:ln>
                <a:noFill/>
              </a:ln>
              <a:solidFill>
                <a:schemeClr val="tx1"/>
              </a:solidFill>
              <a:effectLst/>
              <a:latin typeface="Arial" panose="020B0604020202020204" pitchFamily="34" charset="0"/>
            </a:endParaRPr>
          </a:p>
          <a:p>
            <a:pPr marL="285750" marR="0" lvl="0" indent="-285750" algn="r" defTabSz="914400" rtl="1" eaLnBrk="0" fontAlgn="base" latinLnBrk="0" hangingPunct="0">
              <a:lnSpc>
                <a:spcPct val="100000"/>
              </a:lnSpc>
              <a:spcBef>
                <a:spcPct val="0"/>
              </a:spcBef>
              <a:spcAft>
                <a:spcPct val="0"/>
              </a:spcAft>
              <a:buClrTx/>
              <a:buSzTx/>
              <a:buFont typeface="Arial" panose="020B0604020202020204" pitchFamily="34" charset="0"/>
              <a:buChar char="•"/>
              <a:tabLst/>
            </a:pPr>
            <a:r>
              <a:rPr kumimoji="0" lang="ar-SA" sz="1800" b="1" i="0" u="none" strike="noStrike" cap="none" normalizeH="0" baseline="0" dirty="0">
                <a:ln>
                  <a:noFill/>
                </a:ln>
                <a:solidFill>
                  <a:srgbClr val="C00000"/>
                </a:solidFill>
                <a:effectLst/>
                <a:latin typeface="Arial" panose="020B0604020202020204" pitchFamily="34" charset="0"/>
                <a:cs typeface="Arial" panose="020B0604020202020204" pitchFamily="34" charset="0"/>
              </a:rPr>
              <a:t>انتشار الدعاية والتضليل</a:t>
            </a:r>
            <a:r>
              <a:rPr kumimoji="0" lang="en-US" sz="1800" b="1" i="0" u="none" strike="noStrike" cap="none" normalizeH="0" baseline="0" dirty="0">
                <a:ln>
                  <a:noFill/>
                </a:ln>
                <a:solidFill>
                  <a:srgbClr val="C00000"/>
                </a:solidFill>
                <a:effectLst/>
                <a:latin typeface="Arial" panose="020B0604020202020204" pitchFamily="34" charset="0"/>
                <a:cs typeface="Arial" panose="020B0604020202020204" pitchFamily="34" charset="0"/>
              </a:rPr>
              <a:t>:</a:t>
            </a:r>
            <a:br>
              <a:rPr kumimoji="0" lang="en-US" sz="1800" b="0" i="0" u="none" strike="noStrike" cap="none" normalizeH="0" baseline="0" dirty="0">
                <a:ln>
                  <a:noFill/>
                </a:ln>
                <a:solidFill>
                  <a:schemeClr val="tx1"/>
                </a:solidFill>
                <a:effectLst/>
                <a:latin typeface="Arial" panose="020B0604020202020204" pitchFamily="34" charset="0"/>
              </a:rPr>
            </a:br>
            <a:r>
              <a:rPr kumimoji="0" lang="ar-SA"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غالبًا ما يتم الخلط بين التسويق السياسي والدعاية، حيث تستخدم بعض الحملات وسائل </a:t>
            </a:r>
            <a:r>
              <a:rPr kumimoji="0" lang="ar-SA" sz="18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تحريف الحقائق أو إثارة المشاعر السلبية </a:t>
            </a:r>
            <a:r>
              <a:rPr kumimoji="0" lang="ar-SA"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بدلاً من تقديم برامج وحلول واقعية</a:t>
            </a:r>
            <a:r>
              <a:rPr kumimoji="0" lang="en-US" sz="1800" b="0" i="0" u="none" strike="noStrike" cap="none" normalizeH="0" baseline="0" dirty="0">
                <a:ln>
                  <a:noFill/>
                </a:ln>
                <a:solidFill>
                  <a:schemeClr val="tx1"/>
                </a:solidFill>
                <a:effectLst/>
                <a:latin typeface="Arial" panose="020B0604020202020204" pitchFamily="34" charset="0"/>
              </a:rPr>
              <a:t>.</a:t>
            </a:r>
            <a:endParaRPr kumimoji="0" lang="ar-JO" sz="1800" b="0" i="0" u="none" strike="noStrike" cap="none" normalizeH="0" baseline="0" dirty="0">
              <a:ln>
                <a:noFill/>
              </a:ln>
              <a:solidFill>
                <a:schemeClr val="tx1"/>
              </a:solidFill>
              <a:effectLst/>
              <a:latin typeface="Arial" panose="020B0604020202020204"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pPr>
            <a:endParaRPr kumimoji="0" lang="en-US" sz="1800" b="0" i="0" u="none" strike="noStrike" cap="none" normalizeH="0" baseline="0" dirty="0">
              <a:ln>
                <a:noFill/>
              </a:ln>
              <a:solidFill>
                <a:schemeClr val="tx1"/>
              </a:solidFill>
              <a:effectLst/>
              <a:latin typeface="Arial" panose="020B0604020202020204" pitchFamily="34" charset="0"/>
            </a:endParaRPr>
          </a:p>
          <a:p>
            <a:pPr marL="285750" marR="0" lvl="0" indent="-285750" algn="r" defTabSz="914400" rtl="1" eaLnBrk="0" fontAlgn="base" latinLnBrk="0" hangingPunct="0">
              <a:lnSpc>
                <a:spcPct val="100000"/>
              </a:lnSpc>
              <a:spcBef>
                <a:spcPct val="0"/>
              </a:spcBef>
              <a:spcAft>
                <a:spcPct val="0"/>
              </a:spcAft>
              <a:buClrTx/>
              <a:buSzTx/>
              <a:buFont typeface="Arial" panose="020B0604020202020204" pitchFamily="34" charset="0"/>
              <a:buChar char="•"/>
              <a:tabLst/>
            </a:pPr>
            <a:r>
              <a:rPr kumimoji="0" lang="ar-SA" sz="1800" b="1" i="0" u="none" strike="noStrike" cap="none" normalizeH="0" baseline="0" dirty="0">
                <a:ln>
                  <a:noFill/>
                </a:ln>
                <a:solidFill>
                  <a:srgbClr val="C00000"/>
                </a:solidFill>
                <a:effectLst/>
                <a:latin typeface="Arial" panose="020B0604020202020204" pitchFamily="34" charset="0"/>
                <a:cs typeface="Arial" panose="020B0604020202020204" pitchFamily="34" charset="0"/>
              </a:rPr>
              <a:t>نقص المؤسسات المتخصصة</a:t>
            </a:r>
            <a:r>
              <a:rPr kumimoji="0" lang="en-US" sz="1800" b="1" i="0" u="none" strike="noStrike" cap="none" normalizeH="0" baseline="0" dirty="0">
                <a:ln>
                  <a:noFill/>
                </a:ln>
                <a:solidFill>
                  <a:srgbClr val="C00000"/>
                </a:solidFill>
                <a:effectLst/>
                <a:latin typeface="Arial" panose="020B0604020202020204" pitchFamily="34" charset="0"/>
                <a:cs typeface="Arial" panose="020B0604020202020204" pitchFamily="34" charset="0"/>
              </a:rPr>
              <a:t>:</a:t>
            </a:r>
            <a:br>
              <a:rPr kumimoji="0" lang="en-US" sz="1800" b="0" i="0" u="none" strike="noStrike" cap="none" normalizeH="0" baseline="0" dirty="0">
                <a:ln>
                  <a:noFill/>
                </a:ln>
                <a:solidFill>
                  <a:schemeClr val="tx1"/>
                </a:solidFill>
                <a:effectLst/>
                <a:latin typeface="Arial" panose="020B0604020202020204" pitchFamily="34" charset="0"/>
              </a:rPr>
            </a:br>
            <a:r>
              <a:rPr kumimoji="0" lang="ar-SA"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قلة وجود شركات أو مراكز متخصصة في التسويق السياسي المهنية، مع اعتماد بعض الحملات على الأساليب التقليدية أو غير المهنية، مما يقلل من جودة التخطيط والتنفيذ</a:t>
            </a:r>
            <a:r>
              <a:rPr kumimoji="0" lang="en-US" sz="1800" b="0" i="0" u="none" strike="noStrike" cap="none" normalizeH="0" baseline="0" dirty="0">
                <a:ln>
                  <a:noFill/>
                </a:ln>
                <a:solidFill>
                  <a:schemeClr val="tx1"/>
                </a:solidFill>
                <a:effectLst/>
                <a:latin typeface="Arial" panose="020B0604020202020204" pitchFamily="34" charset="0"/>
              </a:rPr>
              <a:t>.</a:t>
            </a:r>
            <a:endParaRPr kumimoji="0" lang="ar-JO" sz="1800" b="0" i="0" u="none" strike="noStrike" cap="none" normalizeH="0" baseline="0" dirty="0">
              <a:ln>
                <a:noFill/>
              </a:ln>
              <a:solidFill>
                <a:schemeClr val="tx1"/>
              </a:solidFill>
              <a:effectLst/>
              <a:latin typeface="Arial" panose="020B0604020202020204"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pPr>
            <a:endParaRPr kumimoji="0" lang="en-US" sz="1800" b="0" i="0" u="none" strike="noStrike" cap="none" normalizeH="0" baseline="0" dirty="0">
              <a:ln>
                <a:noFill/>
              </a:ln>
              <a:solidFill>
                <a:schemeClr val="tx1"/>
              </a:solidFill>
              <a:effectLst/>
              <a:latin typeface="Arial" panose="020B0604020202020204" pitchFamily="34" charset="0"/>
            </a:endParaRPr>
          </a:p>
          <a:p>
            <a:pPr marL="0" marR="0" lvl="0" indent="0" algn="r" defTabSz="914400" rtl="1" eaLnBrk="0" fontAlgn="base" latinLnBrk="0" hangingPunct="0">
              <a:lnSpc>
                <a:spcPct val="100000"/>
              </a:lnSpc>
              <a:spcBef>
                <a:spcPct val="0"/>
              </a:spcBef>
              <a:spcAft>
                <a:spcPct val="0"/>
              </a:spcAft>
              <a:buClrTx/>
              <a:buSzTx/>
              <a:tabLst/>
            </a:pPr>
            <a:endParaRPr kumimoji="0" lang="en-US" sz="1800" b="0" i="0" u="none" strike="noStrike" cap="none" normalizeH="0" baseline="0" dirty="0">
              <a:ln>
                <a:noFill/>
              </a:ln>
              <a:solidFill>
                <a:schemeClr val="tx1"/>
              </a:solidFill>
              <a:effectLst/>
              <a:latin typeface="Arial" panose="020B0604020202020204" pitchFamily="34" charset="0"/>
            </a:endParaRPr>
          </a:p>
        </p:txBody>
      </p:sp>
      <p:sp>
        <p:nvSpPr>
          <p:cNvPr id="9" name="TextBox 8">
            <a:extLst>
              <a:ext uri="{FF2B5EF4-FFF2-40B4-BE49-F238E27FC236}">
                <a16:creationId xmlns:a16="http://schemas.microsoft.com/office/drawing/2014/main" id="{EB9F7715-B87D-8AFE-D1A0-ABBE04A82285}"/>
              </a:ext>
            </a:extLst>
          </p:cNvPr>
          <p:cNvSpPr txBox="1"/>
          <p:nvPr/>
        </p:nvSpPr>
        <p:spPr>
          <a:xfrm>
            <a:off x="1134318" y="2562810"/>
            <a:ext cx="3641349" cy="3139321"/>
          </a:xfrm>
          <a:prstGeom prst="rect">
            <a:avLst/>
          </a:prstGeom>
          <a:noFill/>
        </p:spPr>
        <p:txBody>
          <a:bodyPr wrap="square">
            <a:spAutoFit/>
          </a:bodyPr>
          <a:lstStyle/>
          <a:p>
            <a:pPr marL="285750" marR="0" lvl="0" indent="-285750" algn="r" defTabSz="914400" rtl="1" eaLnBrk="0" fontAlgn="base" latinLnBrk="0" hangingPunct="0">
              <a:lnSpc>
                <a:spcPct val="100000"/>
              </a:lnSpc>
              <a:spcBef>
                <a:spcPct val="0"/>
              </a:spcBef>
              <a:spcAft>
                <a:spcPct val="0"/>
              </a:spcAft>
              <a:buClrTx/>
              <a:buSzTx/>
              <a:buFont typeface="Arial" panose="020B0604020202020204" pitchFamily="34" charset="0"/>
              <a:buChar char="•"/>
              <a:tabLst/>
            </a:pPr>
            <a:r>
              <a:rPr kumimoji="0" lang="ar-SA" sz="1800" b="1" i="0" u="none" strike="noStrike" cap="none" normalizeH="0" baseline="0" dirty="0">
                <a:ln>
                  <a:noFill/>
                </a:ln>
                <a:solidFill>
                  <a:srgbClr val="C00000"/>
                </a:solidFill>
                <a:effectLst/>
                <a:latin typeface="Arial" panose="020B0604020202020204" pitchFamily="34" charset="0"/>
                <a:cs typeface="Arial" panose="020B0604020202020204" pitchFamily="34" charset="0"/>
              </a:rPr>
              <a:t>تحديات بيئة الإعلام</a:t>
            </a:r>
            <a:r>
              <a:rPr kumimoji="0" lang="en-US" sz="1800" b="1" i="0" u="none" strike="noStrike" cap="none" normalizeH="0" baseline="0" dirty="0">
                <a:ln>
                  <a:noFill/>
                </a:ln>
                <a:solidFill>
                  <a:srgbClr val="C00000"/>
                </a:solidFill>
                <a:effectLst/>
                <a:latin typeface="Arial" panose="020B0604020202020204" pitchFamily="34" charset="0"/>
                <a:cs typeface="Arial" panose="020B0604020202020204" pitchFamily="34" charset="0"/>
              </a:rPr>
              <a:t>:</a:t>
            </a:r>
            <a:br>
              <a:rPr kumimoji="0" lang="en-US" sz="1800" b="0" i="0" u="none" strike="noStrike" cap="none" normalizeH="0" baseline="0" dirty="0">
                <a:ln>
                  <a:noFill/>
                </a:ln>
                <a:solidFill>
                  <a:schemeClr val="tx1"/>
                </a:solidFill>
                <a:effectLst/>
                <a:latin typeface="Arial" panose="020B0604020202020204" pitchFamily="34" charset="0"/>
              </a:rPr>
            </a:br>
            <a:r>
              <a:rPr kumimoji="0" lang="ar-SA"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تأثير الرقابة أو القيود على حرية التعبير في بعض الدول يحد من إمكانية وصول الرسائل </a:t>
            </a:r>
            <a:r>
              <a:rPr kumimoji="0" lang="ar-SA" sz="18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السياسية المتنوعة إلى الجمهور</a:t>
            </a:r>
            <a:r>
              <a:rPr kumimoji="0" lang="ar-SA"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ويؤثر على تنوع الأفكار في الحملات</a:t>
            </a:r>
            <a:r>
              <a:rPr kumimoji="0" lang="en-US" sz="1800" b="0" i="0" u="none" strike="noStrike" cap="none" normalizeH="0" baseline="0" dirty="0">
                <a:ln>
                  <a:noFill/>
                </a:ln>
                <a:solidFill>
                  <a:schemeClr val="tx1"/>
                </a:solidFill>
                <a:effectLst/>
                <a:latin typeface="Arial" panose="020B0604020202020204" pitchFamily="34" charset="0"/>
              </a:rPr>
              <a:t>.</a:t>
            </a:r>
            <a:endParaRPr kumimoji="0" lang="ar-JO" sz="1800" b="0" i="0" u="none" strike="noStrike" cap="none" normalizeH="0" baseline="0" dirty="0">
              <a:ln>
                <a:noFill/>
              </a:ln>
              <a:solidFill>
                <a:schemeClr val="tx1"/>
              </a:solidFill>
              <a:effectLst/>
              <a:latin typeface="Arial" panose="020B0604020202020204"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pPr>
            <a:endParaRPr kumimoji="0" lang="en-US" sz="1800" b="0" i="0" u="none" strike="noStrike" cap="none" normalizeH="0" baseline="0" dirty="0">
              <a:ln>
                <a:noFill/>
              </a:ln>
              <a:solidFill>
                <a:schemeClr val="tx1"/>
              </a:solidFill>
              <a:effectLst/>
              <a:latin typeface="Arial" panose="020B0604020202020204" pitchFamily="34" charset="0"/>
            </a:endParaRPr>
          </a:p>
          <a:p>
            <a:pPr marL="285750" marR="0" lvl="0" indent="-285750" algn="r" defTabSz="914400" rtl="1" eaLnBrk="0" fontAlgn="base" latinLnBrk="0" hangingPunct="0">
              <a:lnSpc>
                <a:spcPct val="100000"/>
              </a:lnSpc>
              <a:spcBef>
                <a:spcPct val="0"/>
              </a:spcBef>
              <a:spcAft>
                <a:spcPct val="0"/>
              </a:spcAft>
              <a:buClrTx/>
              <a:buSzTx/>
              <a:buFont typeface="Arial" panose="020B0604020202020204" pitchFamily="34" charset="0"/>
              <a:buChar char="•"/>
              <a:tabLst/>
            </a:pPr>
            <a:r>
              <a:rPr kumimoji="0" lang="ar-SA" sz="1800" b="1" i="0" u="none" strike="noStrike" cap="none" normalizeH="0" baseline="0" dirty="0">
                <a:ln>
                  <a:noFill/>
                </a:ln>
                <a:solidFill>
                  <a:srgbClr val="C00000"/>
                </a:solidFill>
                <a:effectLst/>
                <a:latin typeface="Arial" panose="020B0604020202020204" pitchFamily="34" charset="0"/>
                <a:cs typeface="Arial" panose="020B0604020202020204" pitchFamily="34" charset="0"/>
              </a:rPr>
              <a:t>تفاوت استخدام التكنولوجيا</a:t>
            </a:r>
            <a:r>
              <a:rPr kumimoji="0" lang="en-US" sz="1800" b="1" i="0" u="none" strike="noStrike" cap="none" normalizeH="0" baseline="0" dirty="0">
                <a:ln>
                  <a:noFill/>
                </a:ln>
                <a:solidFill>
                  <a:srgbClr val="C00000"/>
                </a:solidFill>
                <a:effectLst/>
                <a:latin typeface="Arial" panose="020B0604020202020204" pitchFamily="34" charset="0"/>
                <a:cs typeface="Arial" panose="020B0604020202020204" pitchFamily="34" charset="0"/>
              </a:rPr>
              <a:t>:</a:t>
            </a:r>
            <a:br>
              <a:rPr kumimoji="0" lang="en-US" sz="1800" b="0" i="0" u="none" strike="noStrike" cap="none" normalizeH="0" baseline="0" dirty="0">
                <a:ln>
                  <a:noFill/>
                </a:ln>
                <a:solidFill>
                  <a:schemeClr val="tx1"/>
                </a:solidFill>
                <a:effectLst/>
                <a:latin typeface="Arial" panose="020B0604020202020204" pitchFamily="34" charset="0"/>
              </a:rPr>
            </a:br>
            <a:r>
              <a:rPr kumimoji="0" lang="ar-SA"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هناك فجوة واضحة بين الدول أو المناطق من حيث الاستخدام المتقدم للتقنيات الرقمية </a:t>
            </a:r>
            <a:r>
              <a:rPr kumimoji="0" lang="ar-SA" sz="18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والبيانات في الحملات</a:t>
            </a:r>
            <a:r>
              <a:rPr kumimoji="0" lang="ar-SA"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ما يخلق تباينًا في فعالية التسويق السياسي</a:t>
            </a:r>
            <a:r>
              <a:rPr kumimoji="0" lang="ar-JO"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a:t>
            </a:r>
            <a:endParaRPr lang="en-US" dirty="0"/>
          </a:p>
        </p:txBody>
      </p:sp>
    </p:spTree>
    <p:extLst>
      <p:ext uri="{BB962C8B-B14F-4D97-AF65-F5344CB8AC3E}">
        <p14:creationId xmlns:p14="http://schemas.microsoft.com/office/powerpoint/2010/main" val="203403331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7010BB-2E49-4606-6B54-7500C1F8C9C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9940C5A-24E7-B721-6652-C479FE8E0DB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C63F958C-E9AA-329E-D0BC-F8CBBFFB8FFA}"/>
              </a:ext>
            </a:extLst>
          </p:cNvPr>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Rectangle: Rounded Corners 1">
            <a:extLst>
              <a:ext uri="{FF2B5EF4-FFF2-40B4-BE49-F238E27FC236}">
                <a16:creationId xmlns:a16="http://schemas.microsoft.com/office/drawing/2014/main" id="{A1EB0D2C-55DD-90A8-9E45-14C3B6116B41}"/>
              </a:ext>
            </a:extLst>
          </p:cNvPr>
          <p:cNvSpPr/>
          <p:nvPr/>
        </p:nvSpPr>
        <p:spPr>
          <a:xfrm>
            <a:off x="786966" y="1251104"/>
            <a:ext cx="9568683" cy="521914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id="{6BC8D25F-FF1B-4851-D046-E8158C15008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6A8BA1D3-0A84-66C7-3D9E-AC15E6FC0228}"/>
              </a:ext>
            </a:extLst>
          </p:cNvPr>
          <p:cNvSpPr txBox="1"/>
          <p:nvPr/>
        </p:nvSpPr>
        <p:spPr>
          <a:xfrm>
            <a:off x="1502446" y="1423505"/>
            <a:ext cx="8466655" cy="954107"/>
          </a:xfrm>
          <a:prstGeom prst="rect">
            <a:avLst/>
          </a:prstGeom>
          <a:noFill/>
        </p:spPr>
        <p:txBody>
          <a:bodyPr wrap="square" rtlCol="0">
            <a:spAutoFit/>
          </a:bodyPr>
          <a:lstStyle/>
          <a:p>
            <a:pPr algn="just" rtl="1"/>
            <a:r>
              <a:rPr lang="ar-JO" sz="2800" b="1" dirty="0"/>
              <a:t>3</a:t>
            </a:r>
            <a:r>
              <a:rPr lang="ar-EG" sz="2800" b="1" dirty="0"/>
              <a:t>.</a:t>
            </a:r>
            <a:r>
              <a:rPr lang="ar-JO" sz="2800" b="1" dirty="0"/>
              <a:t>13</a:t>
            </a:r>
            <a:r>
              <a:rPr lang="ar-EG" sz="2800" b="1" dirty="0"/>
              <a:t>. مقارنة بين التسويق السياسي عالميًا وعربيًا</a:t>
            </a:r>
            <a:endParaRPr lang="en-US" sz="2800" b="1" dirty="0"/>
          </a:p>
          <a:p>
            <a:pPr algn="just" rtl="1"/>
            <a:endParaRPr lang="ar-EG" sz="2800" b="1" dirty="0"/>
          </a:p>
        </p:txBody>
      </p:sp>
      <p:sp>
        <p:nvSpPr>
          <p:cNvPr id="4" name="TextBox 3">
            <a:extLst>
              <a:ext uri="{FF2B5EF4-FFF2-40B4-BE49-F238E27FC236}">
                <a16:creationId xmlns:a16="http://schemas.microsoft.com/office/drawing/2014/main" id="{25E1E622-AD96-D142-DF6E-7B66DBE6FF70}"/>
              </a:ext>
            </a:extLst>
          </p:cNvPr>
          <p:cNvSpPr txBox="1"/>
          <p:nvPr/>
        </p:nvSpPr>
        <p:spPr>
          <a:xfrm>
            <a:off x="437927" y="3639002"/>
            <a:ext cx="8527205" cy="276999"/>
          </a:xfrm>
          <a:prstGeom prst="rect">
            <a:avLst/>
          </a:prstGeom>
          <a:noFill/>
        </p:spPr>
        <p:txBody>
          <a:bodyPr wrap="square" rtlCol="0">
            <a:spAutoFit/>
          </a:bodyPr>
          <a:lstStyle/>
          <a:p>
            <a:pPr algn="r" rtl="1"/>
            <a:endParaRPr lang="en-US" sz="1200" dirty="0"/>
          </a:p>
        </p:txBody>
      </p:sp>
      <p:graphicFrame>
        <p:nvGraphicFramePr>
          <p:cNvPr id="3" name="Table 2">
            <a:extLst>
              <a:ext uri="{FF2B5EF4-FFF2-40B4-BE49-F238E27FC236}">
                <a16:creationId xmlns:a16="http://schemas.microsoft.com/office/drawing/2014/main" id="{8475BCF0-CAE9-6D63-107A-D478D43D8AEF}"/>
              </a:ext>
            </a:extLst>
          </p:cNvPr>
          <p:cNvGraphicFramePr>
            <a:graphicFrameLocks noGrp="1"/>
          </p:cNvGraphicFramePr>
          <p:nvPr>
            <p:extLst>
              <p:ext uri="{D42A27DB-BD31-4B8C-83A1-F6EECF244321}">
                <p14:modId xmlns:p14="http://schemas.microsoft.com/office/powerpoint/2010/main" val="974186252"/>
              </p:ext>
            </p:extLst>
          </p:nvPr>
        </p:nvGraphicFramePr>
        <p:xfrm>
          <a:off x="1333001" y="1969484"/>
          <a:ext cx="8035236" cy="4233929"/>
        </p:xfrm>
        <a:graphic>
          <a:graphicData uri="http://schemas.openxmlformats.org/drawingml/2006/table">
            <a:tbl>
              <a:tblPr firstRow="1" firstCol="1" bandRow="1">
                <a:tableStyleId>{C083E6E3-FA7D-4D7B-A595-EF9225AFEA82}</a:tableStyleId>
              </a:tblPr>
              <a:tblGrid>
                <a:gridCol w="2678412">
                  <a:extLst>
                    <a:ext uri="{9D8B030D-6E8A-4147-A177-3AD203B41FA5}">
                      <a16:colId xmlns:a16="http://schemas.microsoft.com/office/drawing/2014/main" val="20000"/>
                    </a:ext>
                  </a:extLst>
                </a:gridCol>
                <a:gridCol w="2678412">
                  <a:extLst>
                    <a:ext uri="{9D8B030D-6E8A-4147-A177-3AD203B41FA5}">
                      <a16:colId xmlns:a16="http://schemas.microsoft.com/office/drawing/2014/main" val="20001"/>
                    </a:ext>
                  </a:extLst>
                </a:gridCol>
                <a:gridCol w="2678412">
                  <a:extLst>
                    <a:ext uri="{9D8B030D-6E8A-4147-A177-3AD203B41FA5}">
                      <a16:colId xmlns:a16="http://schemas.microsoft.com/office/drawing/2014/main" val="20002"/>
                    </a:ext>
                  </a:extLst>
                </a:gridCol>
              </a:tblGrid>
              <a:tr h="0">
                <a:tc>
                  <a:txBody>
                    <a:bodyPr/>
                    <a:lstStyle/>
                    <a:p>
                      <a:pPr algn="r">
                        <a:lnSpc>
                          <a:spcPct val="107000"/>
                        </a:lnSpc>
                        <a:spcAft>
                          <a:spcPts val="0"/>
                        </a:spcAft>
                      </a:pPr>
                      <a:r>
                        <a:rPr lang="ar-SA" sz="1400" dirty="0">
                          <a:effectLst/>
                        </a:rPr>
                        <a:t>التسويق السياسي عالميًا</a:t>
                      </a:r>
                      <a:endParaRPr lang="en-MY" sz="14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a:lnSpc>
                          <a:spcPct val="107000"/>
                        </a:lnSpc>
                        <a:spcAft>
                          <a:spcPts val="0"/>
                        </a:spcAft>
                      </a:pPr>
                      <a:r>
                        <a:rPr lang="ar-SA" sz="1400" dirty="0">
                          <a:effectLst/>
                        </a:rPr>
                        <a:t>التسويق السياسي في العالم العربي</a:t>
                      </a:r>
                      <a:endParaRPr lang="en-MY" sz="14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a:lnSpc>
                          <a:spcPct val="107000"/>
                        </a:lnSpc>
                        <a:spcAft>
                          <a:spcPts val="0"/>
                        </a:spcAft>
                      </a:pPr>
                      <a:r>
                        <a:rPr lang="ar-SA" sz="1400" b="1" dirty="0">
                          <a:effectLst/>
                        </a:rPr>
                        <a:t>المحور</a:t>
                      </a:r>
                      <a:endParaRPr lang="en-MY" sz="1400" b="1"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10000"/>
                  </a:ext>
                </a:extLst>
              </a:tr>
              <a:tr h="0">
                <a:tc>
                  <a:txBody>
                    <a:bodyPr/>
                    <a:lstStyle/>
                    <a:p>
                      <a:pPr algn="r">
                        <a:lnSpc>
                          <a:spcPct val="107000"/>
                        </a:lnSpc>
                        <a:spcAft>
                          <a:spcPts val="0"/>
                        </a:spcAft>
                      </a:pPr>
                      <a:r>
                        <a:rPr lang="ar-SA" sz="1400">
                          <a:effectLst/>
                        </a:rPr>
                        <a:t>متطور ومتقدم، يعتمد على دراسات وأبحاث متخصصة وتقنيات حديثة</a:t>
                      </a:r>
                      <a:r>
                        <a:rPr lang="en-MY" sz="1400">
                          <a:effectLst/>
                        </a:rPr>
                        <a:t>.</a:t>
                      </a:r>
                      <a:endParaRPr lang="en-MY" sz="14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a:lnSpc>
                          <a:spcPct val="107000"/>
                        </a:lnSpc>
                        <a:spcAft>
                          <a:spcPts val="0"/>
                        </a:spcAft>
                      </a:pPr>
                      <a:r>
                        <a:rPr lang="ar-SA" sz="1400">
                          <a:effectLst/>
                        </a:rPr>
                        <a:t>في مراحل متطورة متفاوتة، مع تأخر نسبي في بعض الدول</a:t>
                      </a:r>
                      <a:r>
                        <a:rPr lang="en-MY" sz="1400">
                          <a:effectLst/>
                        </a:rPr>
                        <a:t>.</a:t>
                      </a:r>
                      <a:endParaRPr lang="en-MY" sz="14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a:lnSpc>
                          <a:spcPct val="107000"/>
                        </a:lnSpc>
                        <a:spcAft>
                          <a:spcPts val="0"/>
                        </a:spcAft>
                      </a:pPr>
                      <a:r>
                        <a:rPr lang="ar-SA" sz="1400" b="1" dirty="0">
                          <a:effectLst/>
                        </a:rPr>
                        <a:t>الخبرة والتطور</a:t>
                      </a:r>
                      <a:endParaRPr lang="en-MY" sz="1400" b="1"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10001"/>
                  </a:ext>
                </a:extLst>
              </a:tr>
              <a:tr h="0">
                <a:tc>
                  <a:txBody>
                    <a:bodyPr/>
                    <a:lstStyle/>
                    <a:p>
                      <a:pPr algn="r">
                        <a:lnSpc>
                          <a:spcPct val="107000"/>
                        </a:lnSpc>
                        <a:spcAft>
                          <a:spcPts val="0"/>
                        </a:spcAft>
                      </a:pPr>
                      <a:r>
                        <a:rPr lang="ar-SA" sz="1400">
                          <a:effectLst/>
                        </a:rPr>
                        <a:t>وجود نظم قانونية واضحة تنظم تمويل الحملات وتضمن الشفافية</a:t>
                      </a:r>
                      <a:r>
                        <a:rPr lang="en-MY" sz="1400">
                          <a:effectLst/>
                        </a:rPr>
                        <a:t>.</a:t>
                      </a:r>
                      <a:endParaRPr lang="en-MY" sz="14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a:lnSpc>
                          <a:spcPct val="107000"/>
                        </a:lnSpc>
                        <a:spcAft>
                          <a:spcPts val="0"/>
                        </a:spcAft>
                      </a:pPr>
                      <a:r>
                        <a:rPr lang="ar-SA" sz="1400" dirty="0">
                          <a:effectLst/>
                        </a:rPr>
                        <a:t>ضعف الشفافية وغياب القوانين الصارمة في بعض البلدان</a:t>
                      </a:r>
                      <a:r>
                        <a:rPr lang="en-MY" sz="1400" dirty="0">
                          <a:effectLst/>
                        </a:rPr>
                        <a:t>.</a:t>
                      </a:r>
                      <a:endParaRPr lang="en-MY" sz="14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a:lnSpc>
                          <a:spcPct val="107000"/>
                        </a:lnSpc>
                        <a:spcAft>
                          <a:spcPts val="0"/>
                        </a:spcAft>
                      </a:pPr>
                      <a:r>
                        <a:rPr lang="ar-SA" sz="1400" b="1" dirty="0">
                          <a:effectLst/>
                        </a:rPr>
                        <a:t>الشفافية والمصداقية</a:t>
                      </a:r>
                      <a:endParaRPr lang="en-MY" sz="1400" b="1"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10002"/>
                  </a:ext>
                </a:extLst>
              </a:tr>
              <a:tr h="0">
                <a:tc>
                  <a:txBody>
                    <a:bodyPr/>
                    <a:lstStyle/>
                    <a:p>
                      <a:pPr algn="r">
                        <a:lnSpc>
                          <a:spcPct val="107000"/>
                        </a:lnSpc>
                        <a:spcAft>
                          <a:spcPts val="0"/>
                        </a:spcAft>
                      </a:pPr>
                      <a:r>
                        <a:rPr lang="ar-SA" sz="1400">
                          <a:effectLst/>
                        </a:rPr>
                        <a:t>يعتمد بشكل كبير على تحليل البيانات والذكاء الاصطناعي، والحملات الرقمية المتقدمة</a:t>
                      </a:r>
                      <a:r>
                        <a:rPr lang="en-MY" sz="1400">
                          <a:effectLst/>
                        </a:rPr>
                        <a:t>.</a:t>
                      </a:r>
                      <a:endParaRPr lang="en-MY" sz="14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a:lnSpc>
                          <a:spcPct val="107000"/>
                        </a:lnSpc>
                        <a:spcAft>
                          <a:spcPts val="0"/>
                        </a:spcAft>
                      </a:pPr>
                      <a:r>
                        <a:rPr lang="ar-SA" sz="1400">
                          <a:effectLst/>
                        </a:rPr>
                        <a:t>استخدام متزايد للتقنيات الحديثة، لكن هناك تفاوت كبير بين الدول</a:t>
                      </a:r>
                      <a:r>
                        <a:rPr lang="en-MY" sz="1400">
                          <a:effectLst/>
                        </a:rPr>
                        <a:t>.</a:t>
                      </a:r>
                      <a:endParaRPr lang="en-MY" sz="14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a:lnSpc>
                          <a:spcPct val="107000"/>
                        </a:lnSpc>
                        <a:spcAft>
                          <a:spcPts val="0"/>
                        </a:spcAft>
                      </a:pPr>
                      <a:r>
                        <a:rPr lang="ar-SA" sz="1400" b="1" dirty="0">
                          <a:effectLst/>
                        </a:rPr>
                        <a:t>استخدام التكنولوجيا</a:t>
                      </a:r>
                      <a:endParaRPr lang="en-MY" sz="1400" b="1"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10003"/>
                  </a:ext>
                </a:extLst>
              </a:tr>
              <a:tr h="0">
                <a:tc>
                  <a:txBody>
                    <a:bodyPr/>
                    <a:lstStyle/>
                    <a:p>
                      <a:pPr algn="r">
                        <a:lnSpc>
                          <a:spcPct val="107000"/>
                        </a:lnSpc>
                        <a:spcAft>
                          <a:spcPts val="0"/>
                        </a:spcAft>
                      </a:pPr>
                      <a:r>
                        <a:rPr lang="ar-SA" sz="1400">
                          <a:effectLst/>
                        </a:rPr>
                        <a:t>تنوع واسع يشمل التلفزيون، الإنترنت، وسائل التواصل الاجتماعي، والفعاليات المباشرة</a:t>
                      </a:r>
                      <a:r>
                        <a:rPr lang="en-MY" sz="1400">
                          <a:effectLst/>
                        </a:rPr>
                        <a:t>.</a:t>
                      </a:r>
                      <a:endParaRPr lang="en-MY" sz="14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a:lnSpc>
                          <a:spcPct val="107000"/>
                        </a:lnSpc>
                        <a:spcAft>
                          <a:spcPts val="0"/>
                        </a:spcAft>
                      </a:pPr>
                      <a:r>
                        <a:rPr lang="ar-SA" sz="1400" dirty="0">
                          <a:effectLst/>
                        </a:rPr>
                        <a:t>تزايد في استخدام وسائل التواصل الاجتماعي، لكن التلفزيون والإعلام التقليدي لا يزالان مؤثرين</a:t>
                      </a:r>
                      <a:r>
                        <a:rPr lang="en-MY" sz="1400" dirty="0">
                          <a:effectLst/>
                        </a:rPr>
                        <a:t>.</a:t>
                      </a:r>
                      <a:endParaRPr lang="en-MY" sz="14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a:lnSpc>
                          <a:spcPct val="107000"/>
                        </a:lnSpc>
                        <a:spcAft>
                          <a:spcPts val="0"/>
                        </a:spcAft>
                      </a:pPr>
                      <a:r>
                        <a:rPr lang="ar-SA" sz="1400" b="1" dirty="0">
                          <a:effectLst/>
                        </a:rPr>
                        <a:t>تنوع وسائل الاتصال</a:t>
                      </a:r>
                      <a:endParaRPr lang="en-MY" sz="1400" b="1"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10004"/>
                  </a:ext>
                </a:extLst>
              </a:tr>
              <a:tr h="0">
                <a:tc>
                  <a:txBody>
                    <a:bodyPr/>
                    <a:lstStyle/>
                    <a:p>
                      <a:pPr algn="r">
                        <a:lnSpc>
                          <a:spcPct val="107000"/>
                        </a:lnSpc>
                        <a:spcAft>
                          <a:spcPts val="0"/>
                        </a:spcAft>
                      </a:pPr>
                      <a:r>
                        <a:rPr lang="ar-SA" sz="1400">
                          <a:effectLst/>
                        </a:rPr>
                        <a:t>يركز على برامج واضحة، حلول عملية، وقياس رأي الجمهور بشكل دقيق</a:t>
                      </a:r>
                      <a:r>
                        <a:rPr lang="en-MY" sz="1400">
                          <a:effectLst/>
                        </a:rPr>
                        <a:t>.</a:t>
                      </a:r>
                      <a:endParaRPr lang="en-MY" sz="14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a:lnSpc>
                          <a:spcPct val="107000"/>
                        </a:lnSpc>
                        <a:spcAft>
                          <a:spcPts val="0"/>
                        </a:spcAft>
                      </a:pPr>
                      <a:r>
                        <a:rPr lang="ar-SA" sz="1400">
                          <a:effectLst/>
                        </a:rPr>
                        <a:t>في بعض الأحيان تسيطر الدعاية والرسائل العاطفية أكثر من المحتوى الموضوعي</a:t>
                      </a:r>
                      <a:r>
                        <a:rPr lang="en-MY" sz="1400">
                          <a:effectLst/>
                        </a:rPr>
                        <a:t>.</a:t>
                      </a:r>
                      <a:endParaRPr lang="en-MY" sz="14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a:lnSpc>
                          <a:spcPct val="107000"/>
                        </a:lnSpc>
                        <a:spcAft>
                          <a:spcPts val="0"/>
                        </a:spcAft>
                      </a:pPr>
                      <a:r>
                        <a:rPr lang="ar-SA" sz="1400" b="1" dirty="0">
                          <a:effectLst/>
                        </a:rPr>
                        <a:t>محتوى الرسائل</a:t>
                      </a:r>
                      <a:endParaRPr lang="en-MY" sz="1400" b="1"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10005"/>
                  </a:ext>
                </a:extLst>
              </a:tr>
              <a:tr h="0">
                <a:tc>
                  <a:txBody>
                    <a:bodyPr/>
                    <a:lstStyle/>
                    <a:p>
                      <a:pPr algn="r">
                        <a:lnSpc>
                          <a:spcPct val="107000"/>
                        </a:lnSpc>
                        <a:spcAft>
                          <a:spcPts val="0"/>
                        </a:spcAft>
                      </a:pPr>
                      <a:r>
                        <a:rPr lang="ar-SA" sz="1400">
                          <a:effectLst/>
                        </a:rPr>
                        <a:t>وجود شركات ومراكز أبحاث متخصصة في التسويق السياسي، مع كوادر محترفة</a:t>
                      </a:r>
                      <a:r>
                        <a:rPr lang="en-MY" sz="1400">
                          <a:effectLst/>
                        </a:rPr>
                        <a:t>.</a:t>
                      </a:r>
                      <a:endParaRPr lang="en-MY" sz="14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a:lnSpc>
                          <a:spcPct val="107000"/>
                        </a:lnSpc>
                        <a:spcAft>
                          <a:spcPts val="0"/>
                        </a:spcAft>
                      </a:pPr>
                      <a:r>
                        <a:rPr lang="ar-SA" sz="1400">
                          <a:effectLst/>
                        </a:rPr>
                        <a:t>نقص واضح في المؤسسات المتخصصة، واعتماد أكبر على الأحزاب التقليدية والأفراد</a:t>
                      </a:r>
                      <a:r>
                        <a:rPr lang="en-MY" sz="1400">
                          <a:effectLst/>
                        </a:rPr>
                        <a:t>.</a:t>
                      </a:r>
                      <a:endParaRPr lang="en-MY" sz="14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a:lnSpc>
                          <a:spcPct val="107000"/>
                        </a:lnSpc>
                        <a:spcAft>
                          <a:spcPts val="0"/>
                        </a:spcAft>
                      </a:pPr>
                      <a:r>
                        <a:rPr lang="ar-SA" sz="1400" b="1" dirty="0">
                          <a:effectLst/>
                        </a:rPr>
                        <a:t>وجود مؤسسات متخصصة</a:t>
                      </a:r>
                      <a:endParaRPr lang="en-MY" sz="1400" b="1"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10006"/>
                  </a:ext>
                </a:extLst>
              </a:tr>
              <a:tr h="0">
                <a:tc>
                  <a:txBody>
                    <a:bodyPr/>
                    <a:lstStyle/>
                    <a:p>
                      <a:pPr algn="r">
                        <a:lnSpc>
                          <a:spcPct val="107000"/>
                        </a:lnSpc>
                        <a:spcAft>
                          <a:spcPts val="0"/>
                        </a:spcAft>
                      </a:pPr>
                      <a:r>
                        <a:rPr lang="ar-SA" sz="1400">
                          <a:effectLst/>
                        </a:rPr>
                        <a:t>بيئة إعلامية حرة نسبيًا تسمح بالتنوع والتعددية السياسية</a:t>
                      </a:r>
                      <a:r>
                        <a:rPr lang="en-MY" sz="1400">
                          <a:effectLst/>
                        </a:rPr>
                        <a:t>.</a:t>
                      </a:r>
                      <a:endParaRPr lang="en-MY" sz="14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a:lnSpc>
                          <a:spcPct val="107000"/>
                        </a:lnSpc>
                        <a:spcAft>
                          <a:spcPts val="0"/>
                        </a:spcAft>
                      </a:pPr>
                      <a:r>
                        <a:rPr lang="ar-SA" sz="1400">
                          <a:effectLst/>
                        </a:rPr>
                        <a:t>بيئة إعلامية مقيدة في بعض الدول، مما يحد من حرية التعبير والتنوع</a:t>
                      </a:r>
                      <a:r>
                        <a:rPr lang="en-MY" sz="1400">
                          <a:effectLst/>
                        </a:rPr>
                        <a:t>.</a:t>
                      </a:r>
                      <a:endParaRPr lang="en-MY" sz="14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a:lnSpc>
                          <a:spcPct val="107000"/>
                        </a:lnSpc>
                        <a:spcAft>
                          <a:spcPts val="0"/>
                        </a:spcAft>
                      </a:pPr>
                      <a:r>
                        <a:rPr lang="ar-SA" sz="1400" b="1" dirty="0">
                          <a:effectLst/>
                        </a:rPr>
                        <a:t>البيئة السياسية والإعلامية</a:t>
                      </a:r>
                      <a:endParaRPr lang="en-MY" sz="1400" b="1"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10007"/>
                  </a:ext>
                </a:extLst>
              </a:tr>
              <a:tr h="0">
                <a:tc>
                  <a:txBody>
                    <a:bodyPr/>
                    <a:lstStyle/>
                    <a:p>
                      <a:pPr algn="r">
                        <a:lnSpc>
                          <a:spcPct val="107000"/>
                        </a:lnSpc>
                        <a:spcAft>
                          <a:spcPts val="0"/>
                        </a:spcAft>
                      </a:pPr>
                      <a:r>
                        <a:rPr lang="ar-SA" sz="1400">
                          <a:effectLst/>
                        </a:rPr>
                        <a:t>جمهور متفاعل ويستخدم أدوات متعددة للتحقق من المعلومات واتخاذ القرار</a:t>
                      </a:r>
                      <a:r>
                        <a:rPr lang="en-MY" sz="1400">
                          <a:effectLst/>
                        </a:rPr>
                        <a:t>.</a:t>
                      </a:r>
                      <a:endParaRPr lang="en-MY" sz="14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a:lnSpc>
                          <a:spcPct val="107000"/>
                        </a:lnSpc>
                        <a:spcAft>
                          <a:spcPts val="0"/>
                        </a:spcAft>
                      </a:pPr>
                      <a:r>
                        <a:rPr lang="ar-SA" sz="1400" dirty="0">
                          <a:effectLst/>
                        </a:rPr>
                        <a:t>تفاعل متفاوت مع وجود جمهور كبير يستخدم وسائل التواصل لكنه قد يواجه صعوبة في التمييز بين التسويق والدعاية</a:t>
                      </a:r>
                      <a:r>
                        <a:rPr lang="en-MY" sz="1400" dirty="0">
                          <a:effectLst/>
                        </a:rPr>
                        <a:t>.</a:t>
                      </a:r>
                      <a:endParaRPr lang="en-MY" sz="14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a:lnSpc>
                          <a:spcPct val="107000"/>
                        </a:lnSpc>
                        <a:spcAft>
                          <a:spcPts val="0"/>
                        </a:spcAft>
                      </a:pPr>
                      <a:r>
                        <a:rPr lang="ar-SA" sz="1400" b="1" dirty="0">
                          <a:effectLst/>
                        </a:rPr>
                        <a:t>تفاعل الجمهور</a:t>
                      </a:r>
                      <a:endParaRPr lang="en-MY" sz="1400" b="1"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10008"/>
                  </a:ext>
                </a:extLst>
              </a:tr>
            </a:tbl>
          </a:graphicData>
        </a:graphic>
      </p:graphicFrame>
    </p:spTree>
    <p:extLst>
      <p:ext uri="{BB962C8B-B14F-4D97-AF65-F5344CB8AC3E}">
        <p14:creationId xmlns:p14="http://schemas.microsoft.com/office/powerpoint/2010/main" val="203391459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F9EC93-FAD4-5431-4585-4A0460A833C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2DCF56F-7FE4-6E87-F67A-1F76927BAAE5}"/>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FE02482E-8D97-12E8-24C2-124175C9C188}"/>
              </a:ext>
            </a:extLst>
          </p:cNvPr>
          <p:cNvSpPr/>
          <p:nvPr/>
        </p:nvSpPr>
        <p:spPr>
          <a:xfrm>
            <a:off x="-616467" y="129302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id="{2C5E9E46-4DD7-7DBD-E255-E15F66E7776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Rectangle: Rounded Corners 3">
            <a:extLst>
              <a:ext uri="{FF2B5EF4-FFF2-40B4-BE49-F238E27FC236}">
                <a16:creationId xmlns:a16="http://schemas.microsoft.com/office/drawing/2014/main" id="{D1A53362-E190-BC48-CE7E-437715CC5AD0}"/>
              </a:ext>
            </a:extLst>
          </p:cNvPr>
          <p:cNvSpPr/>
          <p:nvPr/>
        </p:nvSpPr>
        <p:spPr>
          <a:xfrm>
            <a:off x="786966" y="1251104"/>
            <a:ext cx="9568683" cy="521914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extBox 6">
            <a:extLst>
              <a:ext uri="{FF2B5EF4-FFF2-40B4-BE49-F238E27FC236}">
                <a16:creationId xmlns:a16="http://schemas.microsoft.com/office/drawing/2014/main" id="{4D08D5EA-C495-35C3-4BE1-1DA33074A2A4}"/>
              </a:ext>
            </a:extLst>
          </p:cNvPr>
          <p:cNvSpPr txBox="1"/>
          <p:nvPr/>
        </p:nvSpPr>
        <p:spPr>
          <a:xfrm>
            <a:off x="1654556" y="1785936"/>
            <a:ext cx="8466655" cy="523220"/>
          </a:xfrm>
          <a:prstGeom prst="rect">
            <a:avLst/>
          </a:prstGeom>
          <a:noFill/>
        </p:spPr>
        <p:txBody>
          <a:bodyPr wrap="square" rtlCol="0">
            <a:spAutoFit/>
          </a:bodyPr>
          <a:lstStyle/>
          <a:p>
            <a:pPr lvl="0" algn="r" rtl="1"/>
            <a:r>
              <a:rPr lang="ar-EG" sz="2800" dirty="0"/>
              <a:t> </a:t>
            </a:r>
            <a:endParaRPr lang="en-US" sz="2800" dirty="0">
              <a:latin typeface="Microsoft Uighur" panose="02000000000000000000" pitchFamily="2" charset="-78"/>
            </a:endParaRPr>
          </a:p>
        </p:txBody>
      </p:sp>
      <p:sp>
        <p:nvSpPr>
          <p:cNvPr id="2" name="TextBox 1">
            <a:extLst>
              <a:ext uri="{FF2B5EF4-FFF2-40B4-BE49-F238E27FC236}">
                <a16:creationId xmlns:a16="http://schemas.microsoft.com/office/drawing/2014/main" id="{967589B7-426F-7ABB-B570-437B33731213}"/>
              </a:ext>
            </a:extLst>
          </p:cNvPr>
          <p:cNvSpPr txBox="1"/>
          <p:nvPr/>
        </p:nvSpPr>
        <p:spPr>
          <a:xfrm>
            <a:off x="2231526" y="1521866"/>
            <a:ext cx="8040121" cy="523220"/>
          </a:xfrm>
          <a:prstGeom prst="rect">
            <a:avLst/>
          </a:prstGeom>
          <a:noFill/>
        </p:spPr>
        <p:txBody>
          <a:bodyPr wrap="square" rtlCol="0">
            <a:spAutoFit/>
          </a:bodyPr>
          <a:lstStyle/>
          <a:p>
            <a:pPr lvl="1" algn="r" rtl="1"/>
            <a:r>
              <a:rPr lang="ar-EG" sz="2800" b="1" dirty="0"/>
              <a:t>4. الخلاصة</a:t>
            </a:r>
            <a:endParaRPr lang="en-US" sz="2800" b="1" dirty="0"/>
          </a:p>
        </p:txBody>
      </p:sp>
      <p:sp>
        <p:nvSpPr>
          <p:cNvPr id="3" name="Rectangle 1"/>
          <p:cNvSpPr>
            <a:spLocks noChangeArrowheads="1"/>
          </p:cNvSpPr>
          <p:nvPr/>
        </p:nvSpPr>
        <p:spPr bwMode="auto">
          <a:xfrm rot="10800000" flipV="1">
            <a:off x="1957310" y="2086943"/>
            <a:ext cx="7227994" cy="42473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285750" lvl="0" indent="-285750" algn="r" rtl="1" eaLnBrk="0" fontAlgn="base" hangingPunct="0">
              <a:spcBef>
                <a:spcPct val="0"/>
              </a:spcBef>
              <a:spcAft>
                <a:spcPct val="0"/>
              </a:spcAft>
              <a:buFont typeface="Arial" panose="020B0604020202020204" pitchFamily="34" charset="0"/>
              <a:buChar char="•"/>
            </a:pPr>
            <a:r>
              <a:rPr lang="ar-EG" dirty="0"/>
              <a:t>التسويق السياسي علم وفن معًا. إنه </a:t>
            </a:r>
            <a:r>
              <a:rPr lang="ar-EG" b="1" dirty="0"/>
              <a:t>أداة لفهم الناس والتأثير فيهم بذكاء وواقعية</a:t>
            </a:r>
            <a:r>
              <a:rPr lang="ar-EG" dirty="0"/>
              <a:t>، من خلال رسائل مدروسة، وقصص شخصية، وتحليل دقيق للفئات المستهدفة. وليس مجرد شعارات أو وعود عامة.</a:t>
            </a:r>
            <a:endParaRPr lang="en-US" dirty="0"/>
          </a:p>
          <a:p>
            <a:pPr marL="285750" lvl="0" indent="-285750" algn="r" rtl="1" eaLnBrk="0" fontAlgn="base" hangingPunct="0">
              <a:spcBef>
                <a:spcPct val="0"/>
              </a:spcBef>
              <a:spcAft>
                <a:spcPct val="0"/>
              </a:spcAft>
              <a:buFont typeface="Arial" panose="020B0604020202020204" pitchFamily="34" charset="0"/>
              <a:buChar char="•"/>
            </a:pPr>
            <a:endParaRPr lang="ar-EG" dirty="0"/>
          </a:p>
          <a:p>
            <a:pPr marL="285750" indent="-285750" algn="r" rtl="1" eaLnBrk="0" fontAlgn="base" hangingPunct="0">
              <a:spcBef>
                <a:spcPct val="0"/>
              </a:spcBef>
              <a:spcAft>
                <a:spcPct val="0"/>
              </a:spcAft>
              <a:buFont typeface="Arial" panose="020B0604020202020204" pitchFamily="34" charset="0"/>
              <a:buChar char="•"/>
            </a:pPr>
            <a:r>
              <a:rPr lang="ar-EG" dirty="0"/>
              <a:t>الفرق  </a:t>
            </a:r>
            <a:r>
              <a:rPr lang="ar-EG" b="1" dirty="0"/>
              <a:t>بين السوق السياسي والتسوق الخدمي</a:t>
            </a:r>
            <a:r>
              <a:rPr lang="ar-EG" dirty="0"/>
              <a:t> فكما لا يشتري الناس منتجًا بناءً على مكوّناته فقط، كذلك لا يصوّت الناخبون فقط بناءً على المواقف السياسية، بل يتأثرون بالصورة، الرسائل، طريقة العرض، والثقة في "العلامة التجارية" السياسية.</a:t>
            </a:r>
          </a:p>
          <a:p>
            <a:pPr marL="285750" indent="-285750" algn="r" rtl="1" eaLnBrk="0" fontAlgn="base" hangingPunct="0">
              <a:spcBef>
                <a:spcPct val="0"/>
              </a:spcBef>
              <a:spcAft>
                <a:spcPct val="0"/>
              </a:spcAft>
              <a:buFont typeface="Arial" panose="020B0604020202020204" pitchFamily="34" charset="0"/>
              <a:buChar char="•"/>
            </a:pPr>
            <a:endParaRPr lang="ar-EG" dirty="0"/>
          </a:p>
          <a:p>
            <a:pPr marL="285750" indent="-285750" algn="r" rtl="1" eaLnBrk="0" fontAlgn="base" hangingPunct="0">
              <a:spcBef>
                <a:spcPct val="0"/>
              </a:spcBef>
              <a:spcAft>
                <a:spcPct val="0"/>
              </a:spcAft>
              <a:buFont typeface="Arial" panose="020B0604020202020204" pitchFamily="34" charset="0"/>
              <a:buChar char="•"/>
            </a:pPr>
            <a:r>
              <a:rPr lang="ar-EG" dirty="0"/>
              <a:t>التسويق السياسي أداة حديثة لبناء العلاقة مع الجمهور، أما الدعاية فهي أداة قديمة تقوم على التوجيه القسري والتأثير العاطفي.</a:t>
            </a:r>
            <a:endParaRPr lang="ar-JO" dirty="0"/>
          </a:p>
          <a:p>
            <a:pPr marL="285750" indent="-285750" algn="r" rtl="1" eaLnBrk="0" fontAlgn="base" hangingPunct="0">
              <a:spcBef>
                <a:spcPct val="0"/>
              </a:spcBef>
              <a:spcAft>
                <a:spcPct val="0"/>
              </a:spcAft>
              <a:buFont typeface="Arial" panose="020B0604020202020204" pitchFamily="34" charset="0"/>
              <a:buChar char="•"/>
            </a:pPr>
            <a:endParaRPr lang="ar-EG" dirty="0"/>
          </a:p>
          <a:p>
            <a:pPr marL="285750" indent="-285750" algn="r" rtl="1" eaLnBrk="0" fontAlgn="base" hangingPunct="0">
              <a:spcBef>
                <a:spcPct val="0"/>
              </a:spcBef>
              <a:spcAft>
                <a:spcPct val="0"/>
              </a:spcAft>
              <a:buFont typeface="Arial" panose="020B0604020202020204" pitchFamily="34" charset="0"/>
              <a:buChar char="•"/>
            </a:pPr>
            <a:r>
              <a:rPr lang="ar-EG" dirty="0"/>
              <a:t>2020-2025 هذه الحقبة تمثل </a:t>
            </a:r>
            <a:r>
              <a:rPr lang="ar-EG" b="1" dirty="0"/>
              <a:t>نقلة نوعية</a:t>
            </a:r>
            <a:r>
              <a:rPr lang="ar-EG" dirty="0"/>
              <a:t> في التسويق السياسي، من الاعتماد على وسائل إعلام جماهيري إلى تنويع القنوات، تبني التكنولوجيا، والغوص في الأعماق النفسية والسلوكية للناخب، مع الاهتمام بالشفافية والنزاهة</a:t>
            </a:r>
            <a:r>
              <a:rPr lang="ar-JO" dirty="0"/>
              <a:t>.</a:t>
            </a:r>
            <a:endParaRPr lang="ar-EG" dirty="0"/>
          </a:p>
          <a:p>
            <a:pPr lvl="0" algn="r" rtl="1" eaLnBrk="0" fontAlgn="base" hangingPunct="0">
              <a:spcBef>
                <a:spcPct val="0"/>
              </a:spcBef>
              <a:spcAft>
                <a:spcPct val="0"/>
              </a:spcAft>
            </a:pPr>
            <a:endParaRPr lang="en-US" dirty="0"/>
          </a:p>
        </p:txBody>
      </p:sp>
    </p:spTree>
    <p:extLst>
      <p:ext uri="{BB962C8B-B14F-4D97-AF65-F5344CB8AC3E}">
        <p14:creationId xmlns:p14="http://schemas.microsoft.com/office/powerpoint/2010/main" val="279761544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297940467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FC5AEC88-7DB5-43C5-9E53-9C4AE9F5CAB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http://purl.org/dc/terms/"/>
    <ds:schemaRef ds:uri="http://www.w3.org/XML/1998/namespace"/>
    <ds:schemaRef ds:uri="49100919-8a76-4266-be0c-7dc583902cb4"/>
    <ds:schemaRef ds:uri="http://purl.org/dc/elements/1.1/"/>
    <ds:schemaRef ds:uri="http://schemas.microsoft.com/office/infopath/2007/PartnerControls"/>
    <ds:schemaRef ds:uri="http://schemas.microsoft.com/office/2006/documentManagement/types"/>
    <ds:schemaRef ds:uri="d13aca44-ef33-4cf4-9980-7f0b00e6eeb9"/>
    <ds:schemaRef ds:uri="http://schemas.openxmlformats.org/package/2006/metadata/core-properties"/>
    <ds:schemaRef ds:uri="http://schemas.microsoft.com/office/2006/metadata/properties"/>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
  <TotalTime>10532</TotalTime>
  <Words>3457</Words>
  <Application>Microsoft Office PowerPoint</Application>
  <PresentationFormat>Widescreen</PresentationFormat>
  <Paragraphs>428</Paragraphs>
  <Slides>40</Slides>
  <Notes>12</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40</vt:i4>
      </vt:variant>
    </vt:vector>
  </HeadingPairs>
  <TitlesOfParts>
    <vt:vector size="50" baseType="lpstr">
      <vt:lpstr>A Jannat LT</vt:lpstr>
      <vt:lpstr>Alexandria</vt:lpstr>
      <vt:lpstr>Arial</vt:lpstr>
      <vt:lpstr>Calibri</vt:lpstr>
      <vt:lpstr>Calibri Light</vt:lpstr>
      <vt:lpstr>Microsoft Uighur</vt:lpstr>
      <vt:lpstr>Roboto</vt:lpstr>
      <vt:lpstr>Roboto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Dr.Mohsen Murshid</cp:lastModifiedBy>
  <cp:revision>521</cp:revision>
  <dcterms:created xsi:type="dcterms:W3CDTF">2023-04-29T09:08:00Z</dcterms:created>
  <dcterms:modified xsi:type="dcterms:W3CDTF">2025-07-11T16:29:12Z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