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1"/>
  </p:notesMasterIdLst>
  <p:sldIdLst>
    <p:sldId id="609" r:id="rId2"/>
    <p:sldId id="610" r:id="rId3"/>
    <p:sldId id="611" r:id="rId4"/>
    <p:sldId id="425" r:id="rId5"/>
    <p:sldId id="426" r:id="rId6"/>
    <p:sldId id="536" r:id="rId7"/>
    <p:sldId id="537" r:id="rId8"/>
    <p:sldId id="538" r:id="rId9"/>
    <p:sldId id="539" r:id="rId10"/>
    <p:sldId id="540" r:id="rId11"/>
    <p:sldId id="541" r:id="rId12"/>
    <p:sldId id="543" r:id="rId13"/>
    <p:sldId id="544" r:id="rId14"/>
    <p:sldId id="545" r:id="rId15"/>
    <p:sldId id="547" r:id="rId16"/>
    <p:sldId id="562" r:id="rId17"/>
    <p:sldId id="563" r:id="rId18"/>
    <p:sldId id="564" r:id="rId19"/>
    <p:sldId id="565" r:id="rId20"/>
    <p:sldId id="566" r:id="rId21"/>
    <p:sldId id="567" r:id="rId22"/>
    <p:sldId id="581" r:id="rId23"/>
    <p:sldId id="582" r:id="rId24"/>
    <p:sldId id="584" r:id="rId25"/>
    <p:sldId id="585" r:id="rId26"/>
    <p:sldId id="586" r:id="rId27"/>
    <p:sldId id="587" r:id="rId28"/>
    <p:sldId id="590" r:id="rId29"/>
    <p:sldId id="591" r:id="rId30"/>
    <p:sldId id="594" r:id="rId31"/>
    <p:sldId id="596" r:id="rId32"/>
    <p:sldId id="597" r:id="rId33"/>
    <p:sldId id="600" r:id="rId34"/>
    <p:sldId id="601" r:id="rId35"/>
    <p:sldId id="603" r:id="rId36"/>
    <p:sldId id="612" r:id="rId37"/>
    <p:sldId id="613" r:id="rId38"/>
    <p:sldId id="614" r:id="rId39"/>
    <p:sldId id="608" r:id="rId40"/>
  </p:sldIdLst>
  <p:sldSz cx="12192000" cy="6858000"/>
  <p:notesSz cx="6858000" cy="9144000"/>
  <p:embeddedFontLst>
    <p:embeddedFont>
      <p:font typeface="Calibri" pitchFamily="34" charset="0"/>
      <p:regular r:id="rId42"/>
      <p:bold r:id="rId43"/>
      <p:italic r:id="rId44"/>
      <p:boldItalic r:id="rId45"/>
    </p:embeddedFont>
    <p:embeddedFont>
      <p:font typeface="Tajawal Medium" charset="-78"/>
      <p:regular r:id="rId46"/>
      <p:bold r:id="rId47"/>
    </p:embeddedFont>
    <p:embeddedFont>
      <p:font typeface="SimSun" pitchFamily="2" charset="-122"/>
      <p:regular r:id="rId48"/>
    </p:embeddedFont>
    <p:embeddedFont>
      <p:font typeface="Simplified Arabic" pitchFamily="18" charset="-78"/>
      <p:regular r:id="rId49"/>
      <p:bold r:id="rId5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47" roundtripDataSignature="AMtx7mglAfmY/MZoOa1XyADrdpE2/Dz5Y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نمط متوسط 2 - تميي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62" autoAdjust="0"/>
  </p:normalViewPr>
  <p:slideViewPr>
    <p:cSldViewPr>
      <p:cViewPr>
        <p:scale>
          <a:sx n="64" d="100"/>
          <a:sy n="64" d="100"/>
        </p:scale>
        <p:origin x="-864" y="-198"/>
      </p:cViewPr>
      <p:guideLst>
        <p:guide orient="horz" pos="2160"/>
        <p:guide pos="3840"/>
      </p:guideLst>
    </p:cSldViewPr>
  </p:slideViewPr>
  <p:outlineViewPr>
    <p:cViewPr>
      <p:scale>
        <a:sx n="33" d="100"/>
        <a:sy n="33" d="100"/>
      </p:scale>
      <p:origin x="0" y="22158"/>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451"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1.fntdata"/><Relationship Id="rId47" Type="http://schemas.openxmlformats.org/officeDocument/2006/relationships/font" Target="fonts/font6.fntdata"/><Relationship Id="rId50"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8.fntdata"/><Relationship Id="rId4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2.fntdata"/><Relationship Id="rId48" Type="http://schemas.openxmlformats.org/officeDocument/2006/relationships/font" Target="fonts/font7.fntdata"/><Relationship Id="rId448" Type="http://schemas.openxmlformats.org/officeDocument/2006/relationships/presProps" Target="presProps.xml"/><Relationship Id="rId8" Type="http://schemas.openxmlformats.org/officeDocument/2006/relationships/slide" Target="slides/slide7.xml"/><Relationship Id="rId447" Type="http://customschemas.google.com/relationships/presentationmetadata" Target="metadata"/><Relationship Id="rId3" Type="http://schemas.openxmlformats.org/officeDocument/2006/relationships/slide" Target="slides/slide2.xml"/><Relationship Id="rId45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8483700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4" name="Google Shape;19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extLst>
      <p:ext uri="{BB962C8B-B14F-4D97-AF65-F5344CB8AC3E}">
        <p14:creationId xmlns:p14="http://schemas.microsoft.com/office/powerpoint/2010/main" val="2643178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3109288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31"/>
        <p:cNvGrpSpPr/>
        <p:nvPr/>
      </p:nvGrpSpPr>
      <p:grpSpPr>
        <a:xfrm>
          <a:off x="0" y="0"/>
          <a:ext cx="0" cy="0"/>
          <a:chOff x="0" y="0"/>
          <a:chExt cx="0" cy="0"/>
        </a:xfrm>
      </p:grpSpPr>
      <p:sp>
        <p:nvSpPr>
          <p:cNvPr id="32" name="Google Shape;32;p16"/>
          <p:cNvSpPr>
            <a:spLocks noGrp="1"/>
          </p:cNvSpPr>
          <p:nvPr>
            <p:ph type="pic" idx="2"/>
          </p:nvPr>
        </p:nvSpPr>
        <p:spPr>
          <a:xfrm>
            <a:off x="6096000" y="933450"/>
            <a:ext cx="4962146" cy="2495550"/>
          </a:xfrm>
          <a:prstGeom prst="rect">
            <a:avLst/>
          </a:prstGeom>
          <a:solidFill>
            <a:srgbClr val="D8D8D8">
              <a:alpha val="49803"/>
            </a:srgbClr>
          </a:solidFill>
          <a:ln>
            <a:noFill/>
          </a:ln>
        </p:spPr>
      </p:sp>
    </p:spTree>
    <p:extLst>
      <p:ext uri="{BB962C8B-B14F-4D97-AF65-F5344CB8AC3E}">
        <p14:creationId xmlns:p14="http://schemas.microsoft.com/office/powerpoint/2010/main" val="589252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p:tgtEl>
                                          <p:spTgt spid="3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5">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1" r:id="rId1"/>
    <p:sldLayoutId id="2147483657" r:id="rId2"/>
    <p:sldLayoutId id="2147483659" r:id="rId3"/>
    <p:sldLayoutId id="2147483660" r:id="rId4"/>
    <p:sldLayoutId id="2147483661" r:id="rId5"/>
    <p:sldLayoutId id="2147483662" r:id="rId6"/>
    <p:sldLayoutId id="2147483663" r:id="rId7"/>
    <p:sldLayoutId id="2147483664" r:id="rId8"/>
    <p:sldLayoutId id="2147483665" r:id="rId9"/>
    <p:sldLayoutId id="2147483666" r:id="rId10"/>
    <p:sldLayoutId id="2147483667" r:id="rId11"/>
    <p:sldLayoutId id="2147483668" r:id="rId12"/>
    <p:sldLayoutId id="2147483669"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https://almuajih.com/" TargetMode="External"/><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10.png"/><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grpSp>
        <p:nvGrpSpPr>
          <p:cNvPr id="103" name="Google Shape;103;p1"/>
          <p:cNvGrpSpPr/>
          <p:nvPr/>
        </p:nvGrpSpPr>
        <p:grpSpPr>
          <a:xfrm>
            <a:off x="321733" y="0"/>
            <a:ext cx="2024825" cy="1879600"/>
            <a:chOff x="321733" y="0"/>
            <a:chExt cx="2024825" cy="1879600"/>
          </a:xfrm>
        </p:grpSpPr>
        <p:sp>
          <p:nvSpPr>
            <p:cNvPr id="104" name="Google Shape;104;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5" name="Google Shape;105;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6" name="Google Shape;106;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6603988" y="3809977"/>
            <a:ext cx="4886463" cy="107717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2400" b="1" dirty="0" err="1" smtClean="0">
                <a:solidFill>
                  <a:srgbClr val="2D3956"/>
                </a:solidFill>
                <a:latin typeface="Tajawal Medium"/>
                <a:cs typeface="Tajawal Medium"/>
                <a:sym typeface="Tajawal Medium"/>
              </a:rPr>
              <a:t>أ.د</a:t>
            </a:r>
            <a:r>
              <a:rPr lang="ar-SA" sz="2400" b="1" dirty="0" smtClean="0">
                <a:solidFill>
                  <a:srgbClr val="2D3956"/>
                </a:solidFill>
                <a:latin typeface="Tajawal Medium"/>
                <a:cs typeface="Tajawal Medium"/>
                <a:sym typeface="Tajawal Medium"/>
              </a:rPr>
              <a:t> | محمد محمدي محمد مخلص</a:t>
            </a:r>
            <a:endParaRPr lang="ar-SA" sz="2000" b="1" dirty="0" smtClean="0">
              <a:solidFill>
                <a:srgbClr val="2D3956"/>
              </a:solidFill>
              <a:latin typeface="Tajawal Medium"/>
              <a:cs typeface="Tajawal Medium"/>
              <a:sym typeface="Tajawal Medium"/>
            </a:endParaRPr>
          </a:p>
          <a:p>
            <a:pPr marL="0" marR="0" lvl="0" indent="0" algn="ctr" rtl="0">
              <a:spcBef>
                <a:spcPts val="0"/>
              </a:spcBef>
              <a:spcAft>
                <a:spcPts val="0"/>
              </a:spcAft>
              <a:buNone/>
            </a:pPr>
            <a:r>
              <a:rPr lang="ar-SA" sz="2000" b="1" dirty="0" smtClean="0">
                <a:solidFill>
                  <a:srgbClr val="2D3956"/>
                </a:solidFill>
                <a:latin typeface="Tajawal Medium"/>
                <a:cs typeface="Tajawal Medium"/>
                <a:sym typeface="Tajawal Medium"/>
              </a:rPr>
              <a:t>أستاذ </a:t>
            </a:r>
            <a:r>
              <a:rPr lang="ar-SA" sz="2000" b="1" smtClean="0">
                <a:solidFill>
                  <a:srgbClr val="2D3956"/>
                </a:solidFill>
                <a:latin typeface="Tajawal Medium"/>
                <a:cs typeface="Tajawal Medium"/>
                <a:sym typeface="Tajawal Medium"/>
              </a:rPr>
              <a:t>القيادة التربوية المشارك - </a:t>
            </a:r>
            <a:r>
              <a:rPr lang="ar-SA" sz="2000" b="1" dirty="0" smtClean="0">
                <a:solidFill>
                  <a:srgbClr val="2D3956"/>
                </a:solidFill>
                <a:latin typeface="Tajawal Medium"/>
                <a:cs typeface="Tajawal Medium"/>
                <a:sym typeface="Tajawal Medium"/>
              </a:rPr>
              <a:t>كلية العلوم الانسانية- جامعة الجميع الذكية</a:t>
            </a:r>
          </a:p>
        </p:txBody>
      </p:sp>
      <p:sp>
        <p:nvSpPr>
          <p:cNvPr id="108" name="Google Shape;108;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109" name="Google Shape;109;p1"/>
          <p:cNvSpPr txBox="1"/>
          <p:nvPr/>
        </p:nvSpPr>
        <p:spPr>
          <a:xfrm>
            <a:off x="6550866" y="2424037"/>
            <a:ext cx="4703532" cy="76940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4400" b="1" dirty="0" smtClean="0">
                <a:solidFill>
                  <a:srgbClr val="8E5A6D"/>
                </a:solidFill>
                <a:latin typeface="Tajawal Medium"/>
                <a:cs typeface="Tajawal Medium"/>
                <a:sym typeface="Tajawal Medium"/>
              </a:rPr>
              <a:t>مقرر التخطيط التربوي   </a:t>
            </a:r>
            <a:endParaRPr dirty="0"/>
          </a:p>
        </p:txBody>
      </p:sp>
      <p:sp>
        <p:nvSpPr>
          <p:cNvPr id="110" name="Google Shape;110;p1"/>
          <p:cNvSpPr/>
          <p:nvPr/>
        </p:nvSpPr>
        <p:spPr>
          <a:xfrm>
            <a:off x="5664246" y="5773708"/>
            <a:ext cx="6206022" cy="798543"/>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الاستراتيجي التربوي </a:t>
            </a:r>
            <a:endParaRPr dirty="0"/>
          </a:p>
        </p:txBody>
      </p:sp>
      <p:pic>
        <p:nvPicPr>
          <p:cNvPr id="111" name="Google Shape;111;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12" name="Google Shape;112;p1"/>
          <p:cNvSpPr/>
          <p:nvPr/>
        </p:nvSpPr>
        <p:spPr>
          <a:xfrm rot="4043456">
            <a:off x="-459862" y="6293391"/>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3" name="Google Shape;113;p1"/>
          <p:cNvSpPr/>
          <p:nvPr/>
        </p:nvSpPr>
        <p:spPr>
          <a:xfrm>
            <a:off x="-57150" y="1756704"/>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14" name="Google Shape;114;p1"/>
          <p:cNvSpPr txBox="1"/>
          <p:nvPr/>
        </p:nvSpPr>
        <p:spPr>
          <a:xfrm>
            <a:off x="7081460" y="5013176"/>
            <a:ext cx="3350460" cy="4462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2300" b="1" dirty="0" smtClean="0">
                <a:solidFill>
                  <a:srgbClr val="2D3956"/>
                </a:solidFill>
                <a:effectLst>
                  <a:outerShdw blurRad="38100" dist="38100" dir="2700000" algn="tl">
                    <a:srgbClr val="000000">
                      <a:alpha val="43137"/>
                    </a:srgbClr>
                  </a:outerShdw>
                </a:effectLst>
                <a:latin typeface="Tajawal Medium"/>
                <a:cs typeface="Tajawal Medium"/>
                <a:sym typeface="Tajawal Medium"/>
              </a:rPr>
              <a:t>رقم المقرر 712</a:t>
            </a:r>
            <a:endParaRPr sz="2300" b="1" dirty="0">
              <a:effectLst>
                <a:outerShdw blurRad="38100" dist="38100" dir="2700000" algn="tl">
                  <a:srgbClr val="000000">
                    <a:alpha val="43137"/>
                  </a:srgbClr>
                </a:outerShdw>
              </a:effectLst>
            </a:endParaRPr>
          </a:p>
        </p:txBody>
      </p:sp>
      <p:pic>
        <p:nvPicPr>
          <p:cNvPr id="115" name="Google Shape;115;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extLst>
      <p:ext uri="{BB962C8B-B14F-4D97-AF65-F5344CB8AC3E}">
        <p14:creationId xmlns:p14="http://schemas.microsoft.com/office/powerpoint/2010/main" val="37956256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1263989" y="980728"/>
            <a:ext cx="9598980" cy="4968552"/>
          </a:xfrm>
          <a:prstGeom prst="rect">
            <a:avLst/>
          </a:prstGeom>
          <a:solidFill>
            <a:srgbClr val="8E5A6D"/>
          </a:solidFill>
          <a:ln>
            <a:noFill/>
          </a:ln>
        </p:spPr>
        <p:txBody>
          <a:bodyPr spcFirstLastPara="1" wrap="square" lIns="91425" tIns="45700" rIns="91425" bIns="45700" anchor="ctr" anchorCtr="0">
            <a:noAutofit/>
          </a:bodyPr>
          <a:lstStyle/>
          <a:p>
            <a:pPr marL="0" marR="0" lvl="0" indent="0" algn="r" rtl="0">
              <a:lnSpc>
                <a:spcPct val="120000"/>
              </a:lnSpc>
              <a:spcBef>
                <a:spcPts val="0"/>
              </a:spcBef>
              <a:spcAft>
                <a:spcPts val="0"/>
              </a:spcAft>
              <a:buNone/>
            </a:pPr>
            <a:r>
              <a:rPr lang="ar-SA" sz="2800" b="1" dirty="0" smtClean="0">
                <a:solidFill>
                  <a:schemeClr val="bg1"/>
                </a:solidFill>
                <a:latin typeface="Simplified Arabic" pitchFamily="18" charset="-78"/>
                <a:ea typeface="Calibri"/>
                <a:cs typeface="Simplified Arabic" pitchFamily="18" charset="-78"/>
                <a:sym typeface="Calibri"/>
              </a:rPr>
              <a:t>ملخص المحاضرة السابقة:</a:t>
            </a:r>
          </a:p>
          <a:p>
            <a:pPr marL="457200" indent="-457200" algn="r" rtl="1">
              <a:buFont typeface="Wingdings" pitchFamily="2" charset="2"/>
              <a:buChar char="Ø"/>
            </a:pPr>
            <a:r>
              <a:rPr lang="ar-SA" sz="2800" b="1" dirty="0">
                <a:solidFill>
                  <a:schemeClr val="bg1"/>
                </a:solidFill>
                <a:latin typeface="Simplified Arabic" pitchFamily="18" charset="-78"/>
                <a:cs typeface="Simplified Arabic" pitchFamily="18" charset="-78"/>
              </a:rPr>
              <a:t>الاستراتيجية – </a:t>
            </a:r>
            <a:r>
              <a:rPr lang="ar-SA" sz="2800" b="1" dirty="0" smtClean="0">
                <a:solidFill>
                  <a:schemeClr val="bg1"/>
                </a:solidFill>
                <a:latin typeface="Simplified Arabic" pitchFamily="18" charset="-78"/>
                <a:cs typeface="Simplified Arabic" pitchFamily="18" charset="-78"/>
              </a:rPr>
              <a:t>المفهوم </a:t>
            </a:r>
            <a:endParaRPr lang="en-US" sz="2800" b="1" dirty="0">
              <a:solidFill>
                <a:schemeClr val="bg1"/>
              </a:solidFill>
              <a:latin typeface="Simplified Arabic" pitchFamily="18" charset="-78"/>
              <a:cs typeface="Simplified Arabic" pitchFamily="18" charset="-78"/>
            </a:endParaRPr>
          </a:p>
          <a:p>
            <a:pPr marL="457200" indent="-457200" algn="r" rtl="1">
              <a:buFont typeface="Wingdings" pitchFamily="2" charset="2"/>
              <a:buChar char="Ø"/>
            </a:pPr>
            <a:r>
              <a:rPr lang="ar-SA" sz="2800" b="1" dirty="0">
                <a:solidFill>
                  <a:schemeClr val="bg1"/>
                </a:solidFill>
                <a:latin typeface="Simplified Arabic" pitchFamily="18" charset="-78"/>
                <a:cs typeface="Simplified Arabic" pitchFamily="18" charset="-78"/>
              </a:rPr>
              <a:t>مفهوم التخطيط الاستراتيجي</a:t>
            </a:r>
            <a:endParaRPr lang="en-US" sz="2800" b="1" dirty="0">
              <a:solidFill>
                <a:schemeClr val="bg1"/>
              </a:solidFill>
              <a:latin typeface="Simplified Arabic" pitchFamily="18" charset="-78"/>
              <a:cs typeface="Simplified Arabic" pitchFamily="18" charset="-78"/>
            </a:endParaRPr>
          </a:p>
          <a:p>
            <a:pPr marL="457200" indent="-457200" algn="r" rtl="1">
              <a:buFont typeface="Wingdings" pitchFamily="2" charset="2"/>
              <a:buChar char="Ø"/>
            </a:pPr>
            <a:r>
              <a:rPr lang="ar-SA" sz="2800" b="1" dirty="0">
                <a:solidFill>
                  <a:schemeClr val="bg1"/>
                </a:solidFill>
                <a:latin typeface="Simplified Arabic" pitchFamily="18" charset="-78"/>
                <a:cs typeface="Simplified Arabic" pitchFamily="18" charset="-78"/>
              </a:rPr>
              <a:t>أهمية التخطيط الاستراتيجي</a:t>
            </a:r>
            <a:endParaRPr lang="en-US" sz="2800" b="1" dirty="0">
              <a:solidFill>
                <a:schemeClr val="bg1"/>
              </a:solidFill>
              <a:latin typeface="Simplified Arabic" pitchFamily="18" charset="-78"/>
              <a:cs typeface="Simplified Arabic" pitchFamily="18" charset="-78"/>
            </a:endParaRPr>
          </a:p>
          <a:p>
            <a:pPr marL="457200" indent="-457200" algn="r" rtl="1">
              <a:buFont typeface="Wingdings" pitchFamily="2" charset="2"/>
              <a:buChar char="Ø"/>
            </a:pPr>
            <a:r>
              <a:rPr lang="ar-SA" sz="2800" b="1" dirty="0">
                <a:solidFill>
                  <a:schemeClr val="bg1"/>
                </a:solidFill>
                <a:latin typeface="Simplified Arabic" pitchFamily="18" charset="-78"/>
                <a:cs typeface="Simplified Arabic" pitchFamily="18" charset="-78"/>
              </a:rPr>
              <a:t>أساليب التخطيط الاستراتيجي:</a:t>
            </a:r>
            <a:endParaRPr lang="en-US" sz="2800" b="1" dirty="0">
              <a:solidFill>
                <a:schemeClr val="bg1"/>
              </a:solidFill>
              <a:latin typeface="Simplified Arabic" pitchFamily="18" charset="-78"/>
              <a:cs typeface="Simplified Arabic" pitchFamily="18" charset="-78"/>
            </a:endParaRPr>
          </a:p>
          <a:p>
            <a:pPr marL="457200" indent="-457200" algn="r" rtl="1">
              <a:buFont typeface="Wingdings" pitchFamily="2" charset="2"/>
              <a:buChar char="Ø"/>
            </a:pPr>
            <a:r>
              <a:rPr lang="ar-SA" sz="2800" b="1" dirty="0">
                <a:solidFill>
                  <a:schemeClr val="bg1"/>
                </a:solidFill>
                <a:latin typeface="Simplified Arabic" pitchFamily="18" charset="-78"/>
                <a:cs typeface="Simplified Arabic" pitchFamily="18" charset="-78"/>
              </a:rPr>
              <a:t>متطلبات نجاح التخطيط الاستراتيجي</a:t>
            </a:r>
            <a:endParaRPr lang="en-US" sz="2800" b="1" dirty="0">
              <a:solidFill>
                <a:schemeClr val="bg1"/>
              </a:solidFill>
              <a:latin typeface="Simplified Arabic" pitchFamily="18" charset="-78"/>
              <a:cs typeface="Simplified Arabic" pitchFamily="18" charset="-78"/>
            </a:endParaRPr>
          </a:p>
          <a:p>
            <a:pPr marL="457200" indent="-457200" algn="r" rtl="1">
              <a:buFont typeface="Wingdings" pitchFamily="2" charset="2"/>
              <a:buChar char="Ø"/>
            </a:pPr>
            <a:r>
              <a:rPr lang="ar-SA" sz="2800" b="1" dirty="0">
                <a:solidFill>
                  <a:schemeClr val="bg1"/>
                </a:solidFill>
                <a:latin typeface="Simplified Arabic" pitchFamily="18" charset="-78"/>
                <a:cs typeface="Simplified Arabic" pitchFamily="18" charset="-78"/>
              </a:rPr>
              <a:t>فوائد التخطيط الاستراتيجي للمؤسسات </a:t>
            </a:r>
            <a:endParaRPr lang="en-US" sz="2800" b="1" dirty="0">
              <a:solidFill>
                <a:schemeClr val="bg1"/>
              </a:solidFill>
              <a:latin typeface="Simplified Arabic" pitchFamily="18" charset="-78"/>
              <a:cs typeface="Simplified Arabic" pitchFamily="18" charset="-78"/>
            </a:endParaRPr>
          </a:p>
          <a:p>
            <a:pPr marL="457200" indent="-457200" algn="r" rtl="1">
              <a:buFont typeface="Wingdings" pitchFamily="2" charset="2"/>
              <a:buChar char="Ø"/>
            </a:pPr>
            <a:r>
              <a:rPr lang="ar-SA" sz="2800" b="1" dirty="0">
                <a:solidFill>
                  <a:schemeClr val="bg1"/>
                </a:solidFill>
                <a:latin typeface="Simplified Arabic" pitchFamily="18" charset="-78"/>
                <a:cs typeface="Simplified Arabic" pitchFamily="18" charset="-78"/>
              </a:rPr>
              <a:t>أهم المهارات اللازمة للتخطيط الاستراتيجي</a:t>
            </a:r>
            <a:endParaRPr lang="en-US" sz="2800" b="1" dirty="0">
              <a:solidFill>
                <a:schemeClr val="bg1"/>
              </a:solidFill>
              <a:latin typeface="Simplified Arabic" pitchFamily="18" charset="-78"/>
              <a:cs typeface="Simplified Arabic" pitchFamily="18" charset="-78"/>
            </a:endParaRPr>
          </a:p>
          <a:p>
            <a:pPr marL="457200" indent="-457200" algn="r" rtl="1">
              <a:buFont typeface="Wingdings" pitchFamily="2" charset="2"/>
              <a:buChar char="Ø"/>
            </a:pPr>
            <a:r>
              <a:rPr lang="ar-SA" sz="2800" b="1" dirty="0">
                <a:solidFill>
                  <a:schemeClr val="bg1"/>
                </a:solidFill>
                <a:latin typeface="Simplified Arabic" pitchFamily="18" charset="-78"/>
                <a:cs typeface="Simplified Arabic" pitchFamily="18" charset="-78"/>
              </a:rPr>
              <a:t>مستويات الاستراتيجية</a:t>
            </a:r>
            <a:endParaRPr lang="en-US" sz="2800" b="1" dirty="0">
              <a:solidFill>
                <a:schemeClr val="bg1"/>
              </a:solidFill>
              <a:latin typeface="Simplified Arabic" pitchFamily="18" charset="-78"/>
              <a:cs typeface="Simplified Arabic" pitchFamily="18" charset="-78"/>
            </a:endParaRPr>
          </a:p>
          <a:p>
            <a:pPr marL="457200" indent="-457200" algn="r" rtl="1">
              <a:buFont typeface="Wingdings" pitchFamily="2" charset="2"/>
              <a:buChar char="Ø"/>
            </a:pPr>
            <a:r>
              <a:rPr lang="ar-SA" sz="2800" b="1" dirty="0">
                <a:solidFill>
                  <a:schemeClr val="bg1"/>
                </a:solidFill>
                <a:latin typeface="Simplified Arabic" pitchFamily="18" charset="-78"/>
                <a:cs typeface="Simplified Arabic" pitchFamily="18" charset="-78"/>
              </a:rPr>
              <a:t>معوقات التخطيط الاستراتيجي </a:t>
            </a:r>
            <a:endParaRPr lang="en-US" sz="2800" b="1" dirty="0">
              <a:solidFill>
                <a:schemeClr val="bg1"/>
              </a:solidFill>
              <a:latin typeface="Simplified Arabic" pitchFamily="18" charset="-78"/>
              <a:cs typeface="Simplified Arabic" pitchFamily="18" charset="-78"/>
            </a:endParaRPr>
          </a:p>
          <a:p>
            <a:pPr marL="457200" indent="-457200" algn="r" rtl="1">
              <a:buFont typeface="Wingdings" pitchFamily="2" charset="2"/>
              <a:buChar char="Ø"/>
            </a:pPr>
            <a:r>
              <a:rPr lang="ar-SA" sz="2800" b="1" dirty="0">
                <a:solidFill>
                  <a:schemeClr val="bg1"/>
                </a:solidFill>
                <a:latin typeface="Simplified Arabic" pitchFamily="18" charset="-78"/>
                <a:cs typeface="Simplified Arabic" pitchFamily="18" charset="-78"/>
              </a:rPr>
              <a:t>خطوات التخطيط الاستراتيجي</a:t>
            </a:r>
            <a:endParaRPr lang="en-US" sz="2800" b="1" dirty="0">
              <a:solidFill>
                <a:schemeClr val="bg1"/>
              </a:solidFill>
              <a:latin typeface="Simplified Arabic" pitchFamily="18" charset="-78"/>
              <a:cs typeface="Simplified Arabic" pitchFamily="18" charset="-78"/>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8"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4001345702"/>
      </p:ext>
    </p:extLst>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p:nvPr/>
        </p:nvSpPr>
        <p:spPr>
          <a:xfrm>
            <a:off x="1263989" y="980728"/>
            <a:ext cx="9598980" cy="4968552"/>
          </a:xfrm>
          <a:prstGeom prst="rect">
            <a:avLst/>
          </a:prstGeom>
          <a:solidFill>
            <a:srgbClr val="8E5A6D"/>
          </a:solidFill>
          <a:ln>
            <a:noFill/>
          </a:ln>
        </p:spPr>
        <p:txBody>
          <a:bodyPr spcFirstLastPara="1" wrap="square" lIns="91425" tIns="45700" rIns="91425" bIns="45700" anchor="ctr" anchorCtr="0">
            <a:noAutofit/>
          </a:bodyPr>
          <a:lstStyle/>
          <a:p>
            <a:pPr marL="0" marR="0" lvl="0" indent="0" algn="r" rtl="0">
              <a:lnSpc>
                <a:spcPct val="120000"/>
              </a:lnSpc>
              <a:spcBef>
                <a:spcPts val="0"/>
              </a:spcBef>
              <a:spcAft>
                <a:spcPts val="0"/>
              </a:spcAft>
              <a:buNone/>
            </a:pPr>
            <a:r>
              <a:rPr lang="ar-SA" sz="2800" b="1" dirty="0" smtClean="0">
                <a:solidFill>
                  <a:schemeClr val="bg1"/>
                </a:solidFill>
                <a:latin typeface="Simplified Arabic" pitchFamily="18" charset="-78"/>
                <a:ea typeface="Calibri"/>
                <a:cs typeface="Simplified Arabic" pitchFamily="18" charset="-78"/>
                <a:sym typeface="Calibri"/>
              </a:rPr>
              <a:t>المحاضرة السابعة : التخطيط الاستراتيجي التربوي :</a:t>
            </a:r>
          </a:p>
          <a:p>
            <a:pPr marL="344488" indent="-344488" algn="r" rtl="1">
              <a:lnSpc>
                <a:spcPct val="120000"/>
              </a:lnSpc>
              <a:buFont typeface="Arial" pitchFamily="34" charset="0"/>
              <a:buChar char="•"/>
            </a:pPr>
            <a:r>
              <a:rPr lang="ar-SA" sz="2800" b="1" dirty="0">
                <a:solidFill>
                  <a:schemeClr val="bg1"/>
                </a:solidFill>
                <a:latin typeface="Simplified Arabic" pitchFamily="18" charset="-78"/>
                <a:cs typeface="Simplified Arabic" pitchFamily="18" charset="-78"/>
              </a:rPr>
              <a:t>المفهوم</a:t>
            </a:r>
            <a:endParaRPr lang="en-US" sz="2800" b="1" dirty="0">
              <a:solidFill>
                <a:schemeClr val="bg1"/>
              </a:solidFill>
              <a:latin typeface="Simplified Arabic" pitchFamily="18" charset="-78"/>
              <a:cs typeface="Simplified Arabic" pitchFamily="18" charset="-78"/>
            </a:endParaRPr>
          </a:p>
          <a:p>
            <a:pPr marL="344488" indent="-344488" algn="r" rtl="1">
              <a:lnSpc>
                <a:spcPct val="120000"/>
              </a:lnSpc>
              <a:buFont typeface="Arial" pitchFamily="34" charset="0"/>
              <a:buChar char="•"/>
            </a:pPr>
            <a:r>
              <a:rPr lang="ar-SA" sz="2800" b="1" dirty="0" smtClean="0">
                <a:solidFill>
                  <a:schemeClr val="bg1"/>
                </a:solidFill>
                <a:latin typeface="Simplified Arabic" pitchFamily="18" charset="-78"/>
                <a:cs typeface="Simplified Arabic" pitchFamily="18" charset="-78"/>
              </a:rPr>
              <a:t>مبادئ </a:t>
            </a:r>
            <a:r>
              <a:rPr lang="ar-SA" sz="2800" b="1" dirty="0">
                <a:solidFill>
                  <a:schemeClr val="bg1"/>
                </a:solidFill>
                <a:latin typeface="Simplified Arabic" pitchFamily="18" charset="-78"/>
                <a:cs typeface="Simplified Arabic" pitchFamily="18" charset="-78"/>
              </a:rPr>
              <a:t>التخطيط التربوي الاستراتيجي</a:t>
            </a:r>
            <a:endParaRPr lang="en-US" sz="2800" b="1" dirty="0">
              <a:solidFill>
                <a:schemeClr val="bg1"/>
              </a:solidFill>
              <a:latin typeface="Simplified Arabic" pitchFamily="18" charset="-78"/>
              <a:cs typeface="Simplified Arabic" pitchFamily="18" charset="-78"/>
            </a:endParaRPr>
          </a:p>
          <a:p>
            <a:pPr marL="344488" indent="-344488" algn="r" rtl="1">
              <a:lnSpc>
                <a:spcPct val="120000"/>
              </a:lnSpc>
              <a:buFont typeface="Arial" pitchFamily="34" charset="0"/>
              <a:buChar char="•"/>
            </a:pPr>
            <a:r>
              <a:rPr lang="ar-SA" sz="2800" b="1" dirty="0">
                <a:solidFill>
                  <a:schemeClr val="bg1"/>
                </a:solidFill>
                <a:latin typeface="Simplified Arabic" pitchFamily="18" charset="-78"/>
                <a:cs typeface="Simplified Arabic" pitchFamily="18" charset="-78"/>
              </a:rPr>
              <a:t>متطلبات تطبيق التخطيط الاستراتيجي الناجح </a:t>
            </a:r>
            <a:endParaRPr lang="en-US" sz="2800" b="1" dirty="0">
              <a:solidFill>
                <a:schemeClr val="bg1"/>
              </a:solidFill>
              <a:latin typeface="Simplified Arabic" pitchFamily="18" charset="-78"/>
              <a:cs typeface="Simplified Arabic" pitchFamily="18" charset="-78"/>
            </a:endParaRPr>
          </a:p>
          <a:p>
            <a:pPr marL="344488" indent="-344488" algn="r" rtl="1">
              <a:lnSpc>
                <a:spcPct val="120000"/>
              </a:lnSpc>
              <a:buFont typeface="Arial" pitchFamily="34" charset="0"/>
              <a:buChar char="•"/>
            </a:pPr>
            <a:r>
              <a:rPr lang="ar-SA" sz="2800" b="1" dirty="0">
                <a:solidFill>
                  <a:schemeClr val="bg1"/>
                </a:solidFill>
                <a:latin typeface="Simplified Arabic" pitchFamily="18" charset="-78"/>
                <a:cs typeface="Simplified Arabic" pitchFamily="18" charset="-78"/>
              </a:rPr>
              <a:t>عناصر التخطيط الاستراتيجي </a:t>
            </a:r>
            <a:r>
              <a:rPr lang="ar-SA" sz="2800" b="1" dirty="0" smtClean="0">
                <a:solidFill>
                  <a:schemeClr val="bg1"/>
                </a:solidFill>
                <a:latin typeface="Simplified Arabic" pitchFamily="18" charset="-78"/>
                <a:cs typeface="Simplified Arabic" pitchFamily="18" charset="-78"/>
              </a:rPr>
              <a:t>التربوي</a:t>
            </a:r>
            <a:endParaRPr lang="en-US" sz="2800" b="1" dirty="0">
              <a:solidFill>
                <a:schemeClr val="bg1"/>
              </a:solidFill>
              <a:latin typeface="Simplified Arabic" pitchFamily="18" charset="-78"/>
              <a:cs typeface="Simplified Arabic" pitchFamily="18" charset="-78"/>
            </a:endParaRPr>
          </a:p>
          <a:p>
            <a:pPr marL="344488" indent="-344488" algn="r" rtl="1">
              <a:lnSpc>
                <a:spcPct val="120000"/>
              </a:lnSpc>
              <a:buFont typeface="Arial" pitchFamily="34" charset="0"/>
              <a:buChar char="•"/>
            </a:pPr>
            <a:r>
              <a:rPr lang="ar-SA" sz="2800" b="1" dirty="0">
                <a:solidFill>
                  <a:schemeClr val="bg1"/>
                </a:solidFill>
                <a:latin typeface="Simplified Arabic" pitchFamily="18" charset="-78"/>
                <a:cs typeface="Simplified Arabic" pitchFamily="18" charset="-78"/>
              </a:rPr>
              <a:t>خصائص التخطيط الاستراتيجي </a:t>
            </a:r>
            <a:r>
              <a:rPr lang="ar-SA" sz="2800" b="1" dirty="0" smtClean="0">
                <a:solidFill>
                  <a:schemeClr val="bg1"/>
                </a:solidFill>
                <a:latin typeface="Simplified Arabic" pitchFamily="18" charset="-78"/>
                <a:cs typeface="Simplified Arabic" pitchFamily="18" charset="-78"/>
              </a:rPr>
              <a:t>التربوي</a:t>
            </a:r>
            <a:endParaRPr lang="en-US" sz="2800" b="1" dirty="0">
              <a:solidFill>
                <a:schemeClr val="bg1"/>
              </a:solidFill>
              <a:latin typeface="Simplified Arabic" pitchFamily="18" charset="-78"/>
              <a:cs typeface="Simplified Arabic" pitchFamily="18" charset="-78"/>
            </a:endParaRPr>
          </a:p>
          <a:p>
            <a:pPr marL="344488" indent="-344488" algn="r" rtl="1">
              <a:lnSpc>
                <a:spcPct val="120000"/>
              </a:lnSpc>
              <a:buFont typeface="Arial" pitchFamily="34" charset="0"/>
              <a:buChar char="•"/>
            </a:pPr>
            <a:r>
              <a:rPr lang="ar-SA" sz="2800" b="1" dirty="0">
                <a:solidFill>
                  <a:schemeClr val="bg1"/>
                </a:solidFill>
                <a:latin typeface="Simplified Arabic" pitchFamily="18" charset="-78"/>
                <a:cs typeface="Simplified Arabic" pitchFamily="18" charset="-78"/>
              </a:rPr>
              <a:t>نماذج التخطيط الاستراتيجي التربوي </a:t>
            </a:r>
            <a:endParaRPr lang="en-US" sz="2800" b="1" dirty="0">
              <a:solidFill>
                <a:schemeClr val="bg1"/>
              </a:solidFill>
              <a:latin typeface="Simplified Arabic" pitchFamily="18" charset="-78"/>
              <a:cs typeface="Simplified Arabic" pitchFamily="18" charset="-78"/>
            </a:endParaRPr>
          </a:p>
          <a:p>
            <a:pPr marL="344488" indent="-344488" algn="r" rtl="1">
              <a:lnSpc>
                <a:spcPct val="120000"/>
              </a:lnSpc>
              <a:buFont typeface="Arial" pitchFamily="34" charset="0"/>
              <a:buChar char="•"/>
            </a:pPr>
            <a:r>
              <a:rPr lang="ar-SA" sz="2800" b="1" dirty="0">
                <a:solidFill>
                  <a:schemeClr val="bg1"/>
                </a:solidFill>
                <a:latin typeface="Simplified Arabic" pitchFamily="18" charset="-78"/>
                <a:cs typeface="Simplified Arabic" pitchFamily="18" charset="-78"/>
              </a:rPr>
              <a:t>متطلبات نجاح التخطيط الاستراتيجي </a:t>
            </a:r>
            <a:r>
              <a:rPr lang="ar-SA" sz="2800" b="1" dirty="0" smtClean="0">
                <a:solidFill>
                  <a:schemeClr val="bg1"/>
                </a:solidFill>
                <a:latin typeface="Simplified Arabic" pitchFamily="18" charset="-78"/>
                <a:cs typeface="Simplified Arabic" pitchFamily="18" charset="-78"/>
              </a:rPr>
              <a:t>للتعليم</a:t>
            </a:r>
            <a:endParaRPr lang="en-US" sz="2800" b="1" dirty="0">
              <a:solidFill>
                <a:schemeClr val="bg1"/>
              </a:solidFill>
              <a:latin typeface="Simplified Arabic" pitchFamily="18" charset="-78"/>
              <a:cs typeface="Simplified Arabic" pitchFamily="18" charset="-78"/>
            </a:endParaRPr>
          </a:p>
          <a:p>
            <a:pPr marL="344488" indent="-344488" algn="r" rtl="1">
              <a:lnSpc>
                <a:spcPct val="120000"/>
              </a:lnSpc>
              <a:buFont typeface="Arial" pitchFamily="34" charset="0"/>
              <a:buChar char="•"/>
            </a:pPr>
            <a:r>
              <a:rPr lang="ar-SA" sz="2800" b="1" dirty="0">
                <a:solidFill>
                  <a:schemeClr val="bg1"/>
                </a:solidFill>
                <a:latin typeface="Simplified Arabic" pitchFamily="18" charset="-78"/>
                <a:cs typeface="Simplified Arabic" pitchFamily="18" charset="-78"/>
              </a:rPr>
              <a:t>عمليات التخطيط الاستراتيجي </a:t>
            </a:r>
            <a:r>
              <a:rPr lang="ar-SA" sz="2800" b="1" dirty="0" smtClean="0">
                <a:solidFill>
                  <a:schemeClr val="bg1"/>
                </a:solidFill>
                <a:latin typeface="Simplified Arabic" pitchFamily="18" charset="-78"/>
                <a:cs typeface="Simplified Arabic" pitchFamily="18" charset="-78"/>
              </a:rPr>
              <a:t>التربوي</a:t>
            </a:r>
            <a:r>
              <a:rPr lang="ar-EG" sz="2800" b="1" dirty="0" smtClean="0">
                <a:solidFill>
                  <a:schemeClr val="bg1"/>
                </a:solidFill>
                <a:latin typeface="Simplified Arabic" pitchFamily="18" charset="-78"/>
                <a:cs typeface="Simplified Arabic" pitchFamily="18" charset="-78"/>
              </a:rPr>
              <a:t>ي .</a:t>
            </a:r>
            <a:endParaRPr sz="1800" dirty="0">
              <a:solidFill>
                <a:schemeClr val="lt1"/>
              </a:solidFill>
              <a:latin typeface="Calibri"/>
              <a:ea typeface="Calibri"/>
              <a:cs typeface="Calibri"/>
              <a:sym typeface="Calibri"/>
            </a:endParaRPr>
          </a:p>
        </p:txBody>
      </p:sp>
      <p:sp>
        <p:nvSpPr>
          <p:cNvPr id="204" name="Google Shape;204;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05" name="Google Shape;205;p7"/>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206" name="Google Shape;206;p7"/>
          <p:cNvPicPr preferRelativeResize="0"/>
          <p:nvPr/>
        </p:nvPicPr>
        <p:blipFill rotWithShape="1">
          <a:blip r:embed="rId4">
            <a:alphaModFix/>
          </a:blip>
          <a:srcRect/>
          <a:stretch/>
        </p:blipFill>
        <p:spPr>
          <a:xfrm>
            <a:off x="9425756" y="425241"/>
            <a:ext cx="2362200" cy="142875"/>
          </a:xfrm>
          <a:prstGeom prst="rect">
            <a:avLst/>
          </a:prstGeom>
          <a:noFill/>
          <a:ln>
            <a:noFill/>
          </a:ln>
        </p:spPr>
      </p:pic>
      <p:pic>
        <p:nvPicPr>
          <p:cNvPr id="207" name="Google Shape;207;p7"/>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208" name="Google Shape;208;p7"/>
          <p:cNvPicPr preferRelativeResize="0"/>
          <p:nvPr/>
        </p:nvPicPr>
        <p:blipFill rotWithShape="1">
          <a:blip r:embed="rId6">
            <a:alphaModFix/>
          </a:blip>
          <a:srcRect/>
          <a:stretch/>
        </p:blipFill>
        <p:spPr>
          <a:xfrm>
            <a:off x="9923145" y="6311380"/>
            <a:ext cx="1879649" cy="309233"/>
          </a:xfrm>
          <a:prstGeom prst="rect">
            <a:avLst/>
          </a:prstGeom>
          <a:noFill/>
          <a:ln>
            <a:noFill/>
          </a:ln>
        </p:spPr>
      </p:pic>
      <p:sp>
        <p:nvSpPr>
          <p:cNvPr id="8"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4293590547"/>
      </p:ext>
    </p:extLst>
  </p:cSld>
  <p:clrMapOvr>
    <a:masterClrMapping/>
  </p:clrMapOvr>
  <p:transition spd="slow">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743453"/>
            <a:ext cx="12011966" cy="5540491"/>
          </a:xfrm>
          <a:prstGeom prst="rect">
            <a:avLst/>
          </a:prstGeom>
        </p:spPr>
        <p:txBody>
          <a:bodyPr wrap="square">
            <a:spAutoFit/>
          </a:bodyPr>
          <a:lstStyle/>
          <a:p>
            <a:pPr algn="justLow" rtl="1">
              <a:lnSpc>
                <a:spcPct val="150000"/>
              </a:lnSpc>
              <a:spcBef>
                <a:spcPts val="200"/>
              </a:spcBef>
              <a:spcAft>
                <a:spcPts val="200"/>
              </a:spcAft>
            </a:pPr>
            <a:r>
              <a:rPr lang="ar-SA" sz="3400" dirty="0" smtClean="0"/>
              <a:t> تمهيد: </a:t>
            </a:r>
          </a:p>
          <a:p>
            <a:pPr algn="justLow" rtl="1">
              <a:lnSpc>
                <a:spcPct val="150000"/>
              </a:lnSpc>
              <a:spcBef>
                <a:spcPts val="200"/>
              </a:spcBef>
              <a:spcAft>
                <a:spcPts val="200"/>
              </a:spcAft>
            </a:pPr>
            <a:r>
              <a:rPr lang="ar-SA" sz="3400" dirty="0"/>
              <a:t> </a:t>
            </a:r>
            <a:r>
              <a:rPr lang="ar-SA" sz="3400" dirty="0" smtClean="0"/>
              <a:t> أصبح </a:t>
            </a:r>
            <a:r>
              <a:rPr lang="ar-SA" sz="3400" dirty="0"/>
              <a:t>التخطيط الاستراتيجي في عصرنا الحالي ضرورة تفرض نفسها في جميع المجالات، لما له من نتائج إيجابية في تطوير عمل المؤسسات والرفع من مردوديتها وتجاوز العقبات التي تعترضها.  ويبقى التخطيط التربوي الاستراتيجي من أصعب عمليات التخطيط، ذلك لتعامله مع أحد الظواهر الإنسانية الأكثر تعقيدا وهي الظاهرة التربوية وما يرتبط بها. لأن هذه العملية تعنى بأعمق ما لدى الإنسان: ثقافته وتكوينه الفكري. </a:t>
            </a:r>
            <a:endParaRPr lang="en-US" sz="3400" dirty="0"/>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956611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0408" y="1428065"/>
            <a:ext cx="12011966" cy="4704365"/>
          </a:xfrm>
          <a:prstGeom prst="rect">
            <a:avLst/>
          </a:prstGeom>
        </p:spPr>
        <p:txBody>
          <a:bodyPr wrap="square">
            <a:spAutoFit/>
          </a:bodyPr>
          <a:lstStyle/>
          <a:p>
            <a:pPr algn="justLow" rtl="1">
              <a:lnSpc>
                <a:spcPct val="150000"/>
              </a:lnSpc>
              <a:spcBef>
                <a:spcPts val="200"/>
              </a:spcBef>
              <a:spcAft>
                <a:spcPts val="200"/>
              </a:spcAft>
            </a:pPr>
            <a:r>
              <a:rPr lang="ar-SA" sz="3400" dirty="0" smtClean="0">
                <a:solidFill>
                  <a:srgbClr val="FF0000"/>
                </a:solidFill>
              </a:rPr>
              <a:t>1- مفهوم التخطيط الاستراتيجي التربوي </a:t>
            </a:r>
            <a:r>
              <a:rPr lang="ar-SA" sz="3400" dirty="0" smtClean="0"/>
              <a:t>: </a:t>
            </a:r>
            <a:r>
              <a:rPr lang="ar-SA" sz="3400" dirty="0"/>
              <a:t>“هو جهد منظم يهدف إلى اتخاذ قرارات أساسية وإجراءات تحدد ماهية المؤسسة، وماذا تفعل؟ ولماذا تفعل ذلك؟ من خلال التركيز نحو المستقبل ومنه فالتخطيط الاستراتيجي التربوي هو امتداد لمعنى التخطيط الاستراتيجي مع ربطه بالمجال التربوي. وبالتالي يعرف كونه: “العملية التي يتم من خلالها وضع استراتيجية بعيدة المدى لنظام التعليم أو المنظمة التعليمية، ووضع الخطط التي تضمن أقصى استخدام ممكن للموارد المتاحة حاليا لتحقيق الأهداف الاستراتيجية .</a:t>
            </a:r>
            <a:endParaRPr lang="en-US" sz="3400" dirty="0"/>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2748225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705526"/>
            <a:ext cx="12011966" cy="5507277"/>
          </a:xfrm>
          <a:prstGeom prst="rect">
            <a:avLst/>
          </a:prstGeom>
        </p:spPr>
        <p:txBody>
          <a:bodyPr wrap="square">
            <a:spAutoFit/>
          </a:bodyPr>
          <a:lstStyle/>
          <a:p>
            <a:pPr algn="just" rtl="1">
              <a:lnSpc>
                <a:spcPct val="115000"/>
              </a:lnSpc>
              <a:spcAft>
                <a:spcPts val="1500"/>
              </a:spcAft>
            </a:pPr>
            <a:r>
              <a:rPr lang="ar-SA" sz="3000" b="1" dirty="0">
                <a:latin typeface="Calibri"/>
                <a:ea typeface="Times New Roman"/>
                <a:cs typeface="Simplified Arabic"/>
              </a:rPr>
              <a:t>2- خطوات التخطيط الاستراتيجي التربوي</a:t>
            </a:r>
            <a:r>
              <a:rPr lang="en-US" sz="3000" b="1" dirty="0">
                <a:latin typeface="Simplified Arabic"/>
                <a:ea typeface="Times New Roman"/>
              </a:rPr>
              <a:t>:</a:t>
            </a:r>
            <a:endParaRPr lang="en-US" sz="3000" dirty="0">
              <a:latin typeface="Calibri"/>
              <a:ea typeface="Calibri"/>
            </a:endParaRPr>
          </a:p>
          <a:p>
            <a:pPr algn="just" rtl="1">
              <a:lnSpc>
                <a:spcPct val="115000"/>
              </a:lnSpc>
              <a:spcAft>
                <a:spcPts val="1800"/>
              </a:spcAft>
            </a:pPr>
            <a:r>
              <a:rPr lang="ar-SA" sz="3000" dirty="0">
                <a:latin typeface="Calibri"/>
                <a:ea typeface="Times New Roman"/>
                <a:cs typeface="Simplified Arabic"/>
              </a:rPr>
              <a:t>لا يذكر المفكرون والمخططون خطوات استراتيجية خاصة بالمجال التربوي، وإنما اتفقوا على خطوات عامة ينبغي أن يتبعها كل من أراد أن يمارس التخطيط الاستراتيجي في أي مجال. وهذه الخطوات على اختلاف في الترتيب هي</a:t>
            </a:r>
            <a:r>
              <a:rPr lang="en-US" sz="3000" dirty="0">
                <a:latin typeface="Simplified Arabic"/>
                <a:ea typeface="Times New Roman"/>
              </a:rPr>
              <a:t>:</a:t>
            </a:r>
            <a:endParaRPr lang="en-US" sz="3000" dirty="0">
              <a:latin typeface="Calibri"/>
              <a:ea typeface="Calibri"/>
            </a:endParaRPr>
          </a:p>
          <a:p>
            <a:pPr algn="just" rtl="1">
              <a:lnSpc>
                <a:spcPct val="115000"/>
              </a:lnSpc>
              <a:spcAft>
                <a:spcPts val="1800"/>
              </a:spcAft>
            </a:pPr>
            <a:r>
              <a:rPr lang="ar-SA" sz="3000" b="1" dirty="0">
                <a:latin typeface="Calibri"/>
                <a:ea typeface="Times New Roman"/>
                <a:cs typeface="Simplified Arabic"/>
              </a:rPr>
              <a:t>أولا: الجاهزية أو التحليل الاستراتيجي</a:t>
            </a:r>
            <a:r>
              <a:rPr lang="en-US" sz="3000" b="1" dirty="0">
                <a:latin typeface="Simplified Arabic"/>
                <a:ea typeface="Times New Roman"/>
              </a:rPr>
              <a:t>:</a:t>
            </a:r>
            <a:endParaRPr lang="en-US" sz="3000" dirty="0">
              <a:latin typeface="Calibri"/>
              <a:ea typeface="Calibri"/>
            </a:endParaRPr>
          </a:p>
          <a:p>
            <a:pPr algn="just" rtl="1">
              <a:lnSpc>
                <a:spcPct val="115000"/>
              </a:lnSpc>
              <a:spcAft>
                <a:spcPts val="1800"/>
              </a:spcAft>
            </a:pPr>
            <a:r>
              <a:rPr lang="ar-SA" sz="3000" dirty="0">
                <a:latin typeface="Calibri"/>
                <a:ea typeface="Times New Roman"/>
                <a:cs typeface="Simplified Arabic"/>
              </a:rPr>
              <a:t>قبل الشروع في التخطيط الاستراتيجي لا بد من تقويم المؤسسة والعاملين فيها، من حيث مدى جاهزية المؤسسة للتخطيط على مستوى المالي والتحتي، وكذا مدى قابلية أعضائها وقدرتهم على تكثيف الجهود وتركيز الانتباه والاستمرارية. “هذه الخطوة تساعد المؤسسة على معرفة مدى جاهزيتها للتخطيط ومتطلباته وخطواته الأساسية</a:t>
            </a:r>
            <a:r>
              <a:rPr lang="en-US" sz="3000" dirty="0">
                <a:latin typeface="Simplified Arabic"/>
                <a:ea typeface="Times New Roman"/>
              </a:rPr>
              <a:t>.</a:t>
            </a:r>
            <a:endParaRPr lang="en-US" sz="3000" dirty="0">
              <a:latin typeface="Calibri"/>
              <a:ea typeface="Calibri"/>
            </a:endParaRPr>
          </a:p>
        </p:txBody>
      </p:sp>
    </p:spTree>
    <p:extLst>
      <p:ext uri="{BB962C8B-B14F-4D97-AF65-F5344CB8AC3E}">
        <p14:creationId xmlns:p14="http://schemas.microsoft.com/office/powerpoint/2010/main" val="1494958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705526"/>
            <a:ext cx="12011966" cy="4518160"/>
          </a:xfrm>
          <a:prstGeom prst="rect">
            <a:avLst/>
          </a:prstGeom>
        </p:spPr>
        <p:txBody>
          <a:bodyPr wrap="square">
            <a:spAutoFit/>
          </a:bodyPr>
          <a:lstStyle/>
          <a:p>
            <a:pPr algn="just" rtl="1">
              <a:lnSpc>
                <a:spcPct val="115000"/>
              </a:lnSpc>
              <a:spcAft>
                <a:spcPts val="1800"/>
              </a:spcAft>
            </a:pPr>
            <a:r>
              <a:rPr lang="en-US" sz="3200" b="1" dirty="0">
                <a:latin typeface="Simplified Arabic"/>
                <a:ea typeface="Times New Roman"/>
              </a:rPr>
              <a:t> </a:t>
            </a:r>
            <a:r>
              <a:rPr lang="ar-SA" sz="3200" b="1" dirty="0">
                <a:latin typeface="Calibri"/>
                <a:ea typeface="Times New Roman"/>
                <a:cs typeface="Simplified Arabic"/>
              </a:rPr>
              <a:t>ثانيا: إعداد الرؤية والرسالة</a:t>
            </a:r>
            <a:r>
              <a:rPr lang="en-US" sz="3200" b="1" dirty="0">
                <a:latin typeface="Simplified Arabic"/>
                <a:ea typeface="Times New Roman"/>
              </a:rPr>
              <a:t>:</a:t>
            </a:r>
            <a:endParaRPr lang="en-US" sz="2400" dirty="0">
              <a:latin typeface="Calibri"/>
              <a:ea typeface="Calibri"/>
            </a:endParaRPr>
          </a:p>
          <a:p>
            <a:pPr algn="just" rtl="1">
              <a:lnSpc>
                <a:spcPct val="115000"/>
              </a:lnSpc>
              <a:spcAft>
                <a:spcPts val="1800"/>
              </a:spcAft>
            </a:pPr>
            <a:r>
              <a:rPr lang="ar-SA" sz="3200" dirty="0" smtClean="0">
                <a:latin typeface="Calibri"/>
                <a:ea typeface="Times New Roman"/>
                <a:cs typeface="Simplified Arabic"/>
              </a:rPr>
              <a:t>الرؤية</a:t>
            </a:r>
            <a:r>
              <a:rPr lang="ar-EG" sz="3200" dirty="0" smtClean="0">
                <a:latin typeface="Calibri"/>
                <a:ea typeface="Times New Roman"/>
                <a:cs typeface="Simplified Arabic"/>
              </a:rPr>
              <a:t> </a:t>
            </a:r>
            <a:r>
              <a:rPr lang="ar-SA" sz="3200" dirty="0" smtClean="0">
                <a:latin typeface="Calibri"/>
                <a:ea typeface="Times New Roman"/>
                <a:cs typeface="Simplified Arabic"/>
              </a:rPr>
              <a:t>: </a:t>
            </a:r>
            <a:r>
              <a:rPr lang="ar-SA" sz="3200" dirty="0">
                <a:latin typeface="Calibri"/>
                <a:ea typeface="Times New Roman"/>
                <a:cs typeface="Simplified Arabic"/>
              </a:rPr>
              <a:t>لا بد للمؤسسة أن تصوغ رؤية تحدد من خلالها المستقبل الذي تنشده، فالرؤية الاستراتيجية هي التي “تحدد المسار الرئيسي الذي تتبناه المنظمة لتحقيق رسالتها وأهدافها على المدى الطويل والقصير في ضوء ظروف بيئتها العامة</a:t>
            </a:r>
            <a:r>
              <a:rPr lang="en-US" sz="3200" dirty="0">
                <a:latin typeface="Simplified Arabic"/>
                <a:ea typeface="Times New Roman"/>
              </a:rPr>
              <a:t>.</a:t>
            </a:r>
            <a:endParaRPr lang="en-US" sz="2400" dirty="0">
              <a:latin typeface="Calibri"/>
              <a:ea typeface="Calibri"/>
            </a:endParaRPr>
          </a:p>
          <a:p>
            <a:pPr algn="just" rtl="1">
              <a:lnSpc>
                <a:spcPct val="115000"/>
              </a:lnSpc>
              <a:spcAft>
                <a:spcPts val="1800"/>
              </a:spcAft>
            </a:pPr>
            <a:r>
              <a:rPr lang="ar-SA" sz="3200" dirty="0" smtClean="0">
                <a:latin typeface="Calibri"/>
                <a:ea typeface="Times New Roman"/>
                <a:cs typeface="Simplified Arabic"/>
              </a:rPr>
              <a:t>الرسالة</a:t>
            </a:r>
            <a:r>
              <a:rPr lang="ar-EG" sz="3200" dirty="0" smtClean="0">
                <a:latin typeface="Calibri"/>
                <a:ea typeface="Times New Roman"/>
                <a:cs typeface="Simplified Arabic"/>
              </a:rPr>
              <a:t> </a:t>
            </a:r>
            <a:r>
              <a:rPr lang="ar-SA" sz="3200" dirty="0" smtClean="0">
                <a:latin typeface="Calibri"/>
                <a:ea typeface="Times New Roman"/>
                <a:cs typeface="Simplified Arabic"/>
              </a:rPr>
              <a:t>: </a:t>
            </a:r>
            <a:r>
              <a:rPr lang="ar-SA" sz="3200" dirty="0">
                <a:latin typeface="Calibri"/>
                <a:ea typeface="Times New Roman"/>
                <a:cs typeface="Simplified Arabic"/>
              </a:rPr>
              <a:t>الرسالة عبارة عن شرح أكثر تفصيلا وتحديدا لمضمون الرؤية وتحمل في مضمونها الأهداف والوسائل والمميزات التنافسية وغالبا ما تأخذ الرسالة الصيغ الإجرائية والعملية بحيث تجيب عن الأسئلة </a:t>
            </a:r>
            <a:r>
              <a:rPr lang="ar-SA" sz="3200" dirty="0" smtClean="0">
                <a:latin typeface="Calibri"/>
                <a:ea typeface="Times New Roman"/>
                <a:cs typeface="Simplified Arabic"/>
              </a:rPr>
              <a:t>الحرج</a:t>
            </a:r>
            <a:r>
              <a:rPr lang="ar-EG" sz="3200" dirty="0" smtClean="0">
                <a:latin typeface="Calibri"/>
                <a:ea typeface="Times New Roman"/>
                <a:cs typeface="Simplified Arabic"/>
              </a:rPr>
              <a:t>ة .</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3275198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705526"/>
            <a:ext cx="12011966" cy="3154710"/>
          </a:xfrm>
          <a:prstGeom prst="rect">
            <a:avLst/>
          </a:prstGeom>
        </p:spPr>
        <p:txBody>
          <a:bodyPr wrap="square">
            <a:spAutoFit/>
          </a:bodyPr>
          <a:lstStyle/>
          <a:p>
            <a:pPr algn="just" rtl="1">
              <a:lnSpc>
                <a:spcPct val="115000"/>
              </a:lnSpc>
              <a:spcAft>
                <a:spcPts val="1800"/>
              </a:spcAft>
            </a:pPr>
            <a:r>
              <a:rPr lang="ar-SA" sz="3200" b="1" dirty="0">
                <a:latin typeface="Calibri"/>
                <a:ea typeface="Times New Roman"/>
                <a:cs typeface="Simplified Arabic"/>
              </a:rPr>
              <a:t>ثالثا: أهداف الاستراتيجية، الواضحة</a:t>
            </a:r>
            <a:r>
              <a:rPr lang="en-US" sz="3200" b="1" dirty="0">
                <a:latin typeface="Simplified Arabic"/>
                <a:ea typeface="Times New Roman"/>
              </a:rPr>
              <a:t>:</a:t>
            </a:r>
            <a:endParaRPr lang="en-US" sz="2400" dirty="0">
              <a:latin typeface="Calibri"/>
              <a:ea typeface="Calibri"/>
            </a:endParaRPr>
          </a:p>
          <a:p>
            <a:pPr algn="just" rtl="1">
              <a:lnSpc>
                <a:spcPct val="115000"/>
              </a:lnSpc>
              <a:spcAft>
                <a:spcPts val="1800"/>
              </a:spcAft>
            </a:pPr>
            <a:r>
              <a:rPr lang="ar-SA" sz="3200" dirty="0">
                <a:latin typeface="Calibri"/>
                <a:ea typeface="Times New Roman"/>
                <a:cs typeface="Simplified Arabic"/>
              </a:rPr>
              <a:t>بعد تحديد الرؤية والرسالة يأتي الدور على صياغة المقاصد التي ترغب وتطمح المؤسسة في بلوغها. وهذا ما يسمى بالأهداف الاستراتيجية، وهي “حالة وسيطة مطلوبة لترجمة الرسالة والرؤية إلى قياسات محددة بتسلسل منطقي وفق اعتبارات تحققه . ولا بد أن يكون الهدف محدد وقابل للقياس ويمكن تحققه ومرتبط بوقت محدد</a:t>
            </a:r>
            <a:r>
              <a:rPr lang="en-US" sz="3200" dirty="0" smtClean="0">
                <a:latin typeface="Simplified Arabic"/>
                <a:ea typeface="Times New Roman"/>
              </a:rPr>
              <a:t>.</a:t>
            </a:r>
            <a:r>
              <a:rPr lang="ar-EG" sz="3200" dirty="0" smtClean="0">
                <a:latin typeface="Simplified Arabic"/>
                <a:ea typeface="Times New Roman"/>
              </a:rPr>
              <a:t> </a:t>
            </a:r>
            <a:endParaRPr lang="en-US" sz="2400" dirty="0">
              <a:latin typeface="Calibri"/>
              <a:ea typeface="Calibri"/>
            </a:endParaRPr>
          </a:p>
        </p:txBody>
      </p:sp>
      <p:sp>
        <p:nvSpPr>
          <p:cNvPr id="11" name="Google Shape;110;p1"/>
          <p:cNvSpPr/>
          <p:nvPr/>
        </p:nvSpPr>
        <p:spPr>
          <a:xfrm>
            <a:off x="2855640" y="5974381"/>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1348328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705526"/>
            <a:ext cx="12011966" cy="4287328"/>
          </a:xfrm>
          <a:prstGeom prst="rect">
            <a:avLst/>
          </a:prstGeom>
        </p:spPr>
        <p:txBody>
          <a:bodyPr wrap="square">
            <a:spAutoFit/>
          </a:bodyPr>
          <a:lstStyle/>
          <a:p>
            <a:pPr algn="just" rtl="1">
              <a:lnSpc>
                <a:spcPct val="115000"/>
              </a:lnSpc>
              <a:spcAft>
                <a:spcPts val="1800"/>
              </a:spcAft>
            </a:pPr>
            <a:r>
              <a:rPr lang="ar-SA" sz="3200" b="1" dirty="0">
                <a:latin typeface="Calibri"/>
                <a:ea typeface="Times New Roman"/>
                <a:cs typeface="Simplified Arabic"/>
              </a:rPr>
              <a:t>رابعا: تحديد القيم</a:t>
            </a:r>
            <a:r>
              <a:rPr lang="en-US" sz="3200" b="1" dirty="0">
                <a:latin typeface="Simplified Arabic"/>
                <a:ea typeface="Times New Roman"/>
              </a:rPr>
              <a:t>:</a:t>
            </a:r>
            <a:endParaRPr lang="en-US" sz="2400" dirty="0">
              <a:latin typeface="Calibri"/>
              <a:ea typeface="Calibri"/>
            </a:endParaRPr>
          </a:p>
          <a:p>
            <a:pPr algn="just" rtl="1">
              <a:lnSpc>
                <a:spcPct val="115000"/>
              </a:lnSpc>
              <a:spcAft>
                <a:spcPts val="1800"/>
              </a:spcAft>
            </a:pPr>
            <a:r>
              <a:rPr lang="ar-SA" sz="3200" dirty="0">
                <a:latin typeface="Calibri"/>
                <a:ea typeface="Times New Roman"/>
                <a:cs typeface="Simplified Arabic"/>
              </a:rPr>
              <a:t>إن كثير ممن كتبوا عن التخطيط الاستراتيجي وما يتعلق به خصوصا شق الخطوات لم يدرجوا مسألة القيم كخطوة من خطواته. فللقيم أهمية كبيرة في الخطط الاستراتيجية، بحيث يؤدي التغافل عن تحديد قيم موحدة إلى زوبعة من المشاكل بل إلى فشل هذه الخطط من أساسها. فالقيم هي “مجموعة المعتقدات التي تكون بمثابة الميثاق الأخلاقي للمؤسسة…وتعد قواعد إرشادية وإطارا سلوكيا يعبر عن نظرة المؤسسة وفلسفتها وأسلوب تعاملها مع المجتمع والموظفين</a:t>
            </a:r>
            <a:r>
              <a:rPr lang="en-US" sz="3200" dirty="0">
                <a:latin typeface="Simplified Arabic"/>
                <a:ea typeface="Times New Roman"/>
              </a:rPr>
              <a:t> .</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1275171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705526"/>
            <a:ext cx="12011966" cy="5084469"/>
          </a:xfrm>
          <a:prstGeom prst="rect">
            <a:avLst/>
          </a:prstGeom>
        </p:spPr>
        <p:txBody>
          <a:bodyPr wrap="square">
            <a:spAutoFit/>
          </a:bodyPr>
          <a:lstStyle/>
          <a:p>
            <a:pPr algn="just" rtl="1">
              <a:lnSpc>
                <a:spcPct val="115000"/>
              </a:lnSpc>
              <a:spcAft>
                <a:spcPts val="1800"/>
              </a:spcAft>
            </a:pPr>
            <a:r>
              <a:rPr lang="ar-SA" sz="3200" b="1" dirty="0">
                <a:latin typeface="Calibri"/>
                <a:ea typeface="Times New Roman"/>
                <a:cs typeface="Simplified Arabic"/>
              </a:rPr>
              <a:t>خامسا: اختيار الاستراتيجية وتطبيقها</a:t>
            </a:r>
            <a:r>
              <a:rPr lang="en-US" sz="3200" b="1" dirty="0">
                <a:latin typeface="Simplified Arabic"/>
                <a:ea typeface="Times New Roman"/>
              </a:rPr>
              <a:t>:</a:t>
            </a:r>
            <a:endParaRPr lang="en-US" sz="2400" dirty="0">
              <a:latin typeface="Calibri"/>
              <a:ea typeface="Calibri"/>
            </a:endParaRPr>
          </a:p>
          <a:p>
            <a:pPr algn="just" rtl="1">
              <a:lnSpc>
                <a:spcPct val="115000"/>
              </a:lnSpc>
              <a:spcAft>
                <a:spcPts val="1800"/>
              </a:spcAft>
            </a:pPr>
            <a:r>
              <a:rPr lang="ar-SA" sz="3200" dirty="0">
                <a:latin typeface="Calibri"/>
                <a:ea typeface="Times New Roman"/>
                <a:cs typeface="Simplified Arabic"/>
              </a:rPr>
              <a:t>أ- الاختيار الاستراتيجي</a:t>
            </a:r>
            <a:r>
              <a:rPr lang="en-US" sz="3200" dirty="0">
                <a:latin typeface="Simplified Arabic"/>
                <a:ea typeface="Times New Roman"/>
              </a:rPr>
              <a:t>: </a:t>
            </a:r>
            <a:r>
              <a:rPr lang="en-US" sz="3200" b="1" dirty="0">
                <a:latin typeface="Simplified Arabic"/>
                <a:ea typeface="Times New Roman"/>
              </a:rPr>
              <a:t>“</a:t>
            </a:r>
            <a:r>
              <a:rPr lang="ar-SA" sz="3200" dirty="0">
                <a:latin typeface="Calibri"/>
                <a:ea typeface="Times New Roman"/>
                <a:cs typeface="Simplified Arabic"/>
              </a:rPr>
              <a:t>هو قرار اختيار بديل من بين البدائل الاستراتيجية الذي يمثل أفضل رسالة المنظمة (المؤسسة) وأهدافها الاستراتيجية ويتضمن القرار التركيز على بعض بدائل منتخبة، والقيام بتقويم تلك البدائل وفقا لمجموعة من الأدوات التي تساعد في اعتماد البديل الاستراتيجي الأكثر ملائمة. وهناك من يرى بأنه “وضع المشاريع والبرامج التفصيلية التي تترجم الأهداف وآليات تحقيق اعتمادها</a:t>
            </a:r>
            <a:r>
              <a:rPr lang="en-US" sz="3200" dirty="0">
                <a:latin typeface="Simplified Arabic"/>
                <a:ea typeface="Times New Roman"/>
              </a:rPr>
              <a:t> .</a:t>
            </a:r>
            <a:endParaRPr lang="en-US" sz="2400" dirty="0">
              <a:latin typeface="Calibri"/>
              <a:ea typeface="Calibri"/>
            </a:endParaRPr>
          </a:p>
          <a:p>
            <a:pPr algn="just" rtl="1">
              <a:lnSpc>
                <a:spcPct val="115000"/>
              </a:lnSpc>
              <a:spcAft>
                <a:spcPts val="1800"/>
              </a:spcAft>
            </a:pPr>
            <a:r>
              <a:rPr lang="ar-SA" sz="3200" dirty="0">
                <a:latin typeface="Calibri"/>
                <a:ea typeface="Times New Roman"/>
                <a:cs typeface="Simplified Arabic"/>
              </a:rPr>
              <a:t>ب- تطبيقها: أي تطبيق الاستراتيجية من خلال صياغة خطط تنفيذية متكاملة من حيث الإجراءات والتدابير والزمكان والمسؤوليات</a:t>
            </a:r>
            <a:r>
              <a:rPr lang="en-US" sz="3200" dirty="0">
                <a:latin typeface="Simplified Arabic"/>
                <a:ea typeface="Times New Roman"/>
              </a:rPr>
              <a:t>.</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220837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705526"/>
            <a:ext cx="12011966" cy="3154710"/>
          </a:xfrm>
          <a:prstGeom prst="rect">
            <a:avLst/>
          </a:prstGeom>
        </p:spPr>
        <p:txBody>
          <a:bodyPr wrap="square">
            <a:spAutoFit/>
          </a:bodyPr>
          <a:lstStyle/>
          <a:p>
            <a:pPr algn="just" rtl="1">
              <a:lnSpc>
                <a:spcPct val="115000"/>
              </a:lnSpc>
              <a:spcAft>
                <a:spcPts val="1800"/>
              </a:spcAft>
            </a:pPr>
            <a:r>
              <a:rPr lang="ar-SA" sz="3200" b="1" dirty="0">
                <a:latin typeface="Calibri"/>
                <a:ea typeface="Times New Roman"/>
                <a:cs typeface="Simplified Arabic"/>
              </a:rPr>
              <a:t>سادسا: المتابعة والتقييم</a:t>
            </a:r>
            <a:r>
              <a:rPr lang="en-US" sz="3200" b="1" dirty="0">
                <a:latin typeface="Simplified Arabic"/>
                <a:ea typeface="Times New Roman"/>
              </a:rPr>
              <a:t>:</a:t>
            </a:r>
            <a:endParaRPr lang="en-US" sz="2400" dirty="0">
              <a:latin typeface="Calibri"/>
              <a:ea typeface="Calibri"/>
            </a:endParaRPr>
          </a:p>
          <a:p>
            <a:pPr algn="just" rtl="1">
              <a:lnSpc>
                <a:spcPct val="115000"/>
              </a:lnSpc>
              <a:spcAft>
                <a:spcPts val="1800"/>
              </a:spcAft>
            </a:pPr>
            <a:r>
              <a:rPr lang="ar-SA" sz="3200" dirty="0">
                <a:latin typeface="Calibri"/>
                <a:ea typeface="Times New Roman"/>
                <a:cs typeface="Simplified Arabic"/>
              </a:rPr>
              <a:t>تهدف هذه المرحلة إلى تتبع المشكلات المختلفة التي تظهر أثناء التنفيذ، ودراستها لاتخاذ ما يلزم لحلها، بحيث يمكن القيام أحيانا ببعض التعديلات في الخطة على ضوء ما تم تنفيذه فعلا. وتعد هذه الخطوة المقياس الذي يمكن أن نقيس من خلاله مدى تحقق الاستراتيجية في أهدافها ومدى نجاعة وسائلها المحددة سلفا</a:t>
            </a:r>
            <a:r>
              <a:rPr lang="en-US" sz="3200" dirty="0">
                <a:latin typeface="Simplified Arabic"/>
                <a:ea typeface="Times New Roman"/>
              </a:rPr>
              <a:t>.</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860579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705526"/>
            <a:ext cx="12011966" cy="6112443"/>
          </a:xfrm>
          <a:prstGeom prst="rect">
            <a:avLst/>
          </a:prstGeom>
        </p:spPr>
        <p:txBody>
          <a:bodyPr wrap="square">
            <a:spAutoFit/>
          </a:bodyPr>
          <a:lstStyle/>
          <a:p>
            <a:pPr algn="just" rtl="1">
              <a:lnSpc>
                <a:spcPct val="115000"/>
              </a:lnSpc>
              <a:spcAft>
                <a:spcPts val="1800"/>
              </a:spcAft>
            </a:pPr>
            <a:r>
              <a:rPr lang="ar-SA" sz="3200" b="1" dirty="0" smtClean="0">
                <a:latin typeface="Calibri"/>
                <a:ea typeface="Times New Roman"/>
                <a:cs typeface="Simplified Arabic"/>
              </a:rPr>
              <a:t>مبادئ التخطيط الاستراتيجي التربوي:</a:t>
            </a:r>
          </a:p>
          <a:p>
            <a:pPr algn="just" rtl="1">
              <a:lnSpc>
                <a:spcPct val="115000"/>
              </a:lnSpc>
              <a:spcAft>
                <a:spcPts val="1800"/>
              </a:spcAft>
            </a:pPr>
            <a:r>
              <a:rPr lang="ar-SA" sz="3200" b="1" dirty="0" smtClean="0">
                <a:latin typeface="Calibri"/>
                <a:ea typeface="Times New Roman"/>
                <a:cs typeface="Simplified Arabic"/>
              </a:rPr>
              <a:t>أولا</a:t>
            </a:r>
            <a:r>
              <a:rPr lang="ar-SA" sz="3200" b="1" dirty="0">
                <a:latin typeface="Calibri"/>
                <a:ea typeface="Times New Roman"/>
                <a:cs typeface="Simplified Arabic"/>
              </a:rPr>
              <a:t>: مبدأ الشمولية والتكامل</a:t>
            </a:r>
            <a:r>
              <a:rPr lang="en-US" sz="3200" b="1" dirty="0" smtClean="0">
                <a:latin typeface="Simplified Arabic"/>
                <a:ea typeface="Times New Roman"/>
              </a:rPr>
              <a:t>:</a:t>
            </a:r>
            <a:r>
              <a:rPr lang="ar-SA" sz="3200" dirty="0" smtClean="0">
                <a:latin typeface="Calibri"/>
                <a:ea typeface="Times New Roman"/>
                <a:cs typeface="Simplified Arabic"/>
              </a:rPr>
              <a:t>يكمن </a:t>
            </a:r>
            <a:r>
              <a:rPr lang="ar-SA" sz="3200" dirty="0">
                <a:latin typeface="Calibri"/>
                <a:ea typeface="Times New Roman"/>
                <a:cs typeface="Simplified Arabic"/>
              </a:rPr>
              <a:t>مبدأ الشمول والتكامل في التخطيط التربوي الاستراتيجي من خلال</a:t>
            </a:r>
            <a:r>
              <a:rPr lang="en-US" sz="3200" dirty="0">
                <a:latin typeface="Simplified Arabic"/>
                <a:ea typeface="Times New Roman"/>
              </a:rPr>
              <a:t>:</a:t>
            </a:r>
            <a:endParaRPr lang="en-US" sz="2400" dirty="0">
              <a:latin typeface="Calibri"/>
              <a:ea typeface="Calibri"/>
            </a:endParaRPr>
          </a:p>
          <a:p>
            <a:pPr algn="just" rtl="1">
              <a:lnSpc>
                <a:spcPct val="115000"/>
              </a:lnSpc>
              <a:spcAft>
                <a:spcPts val="1800"/>
              </a:spcAft>
            </a:pPr>
            <a:r>
              <a:rPr lang="ar-SA" sz="3200" dirty="0">
                <a:latin typeface="Calibri"/>
                <a:ea typeface="Times New Roman"/>
                <a:cs typeface="Simplified Arabic"/>
              </a:rPr>
              <a:t>شمول وتكامل الخطة في عناصرها بحيث لا “معنى لخطة تربوية تذكر الأهداف وتغفل عن وسائل تحقيقها، أو تذكر الوسائل وتهمل كيفية توفيرها. فالخطة التربوية الناجحة تعطي لكل عنصر من عناصرها الأهمية</a:t>
            </a:r>
            <a:r>
              <a:rPr lang="en-US" sz="3200" dirty="0">
                <a:latin typeface="Simplified Arabic"/>
                <a:ea typeface="Times New Roman"/>
              </a:rPr>
              <a:t>.</a:t>
            </a:r>
            <a:endParaRPr lang="en-US" sz="2400" dirty="0">
              <a:latin typeface="Calibri"/>
              <a:ea typeface="Calibri"/>
            </a:endParaRPr>
          </a:p>
          <a:p>
            <a:pPr algn="just" rtl="1">
              <a:lnSpc>
                <a:spcPct val="115000"/>
              </a:lnSpc>
              <a:spcAft>
                <a:spcPts val="1800"/>
              </a:spcAft>
            </a:pPr>
            <a:r>
              <a:rPr lang="ar-SA" sz="3200" dirty="0">
                <a:latin typeface="Calibri"/>
                <a:ea typeface="Times New Roman"/>
                <a:cs typeface="Simplified Arabic"/>
              </a:rPr>
              <a:t>شمول وتكامل مكونات وأجزاء العمل التربوي وعملياته، فلابد من أن “تشمل الخطة كافة أجزاء أو مجالات العمل التربوي (معلمين؛ تلاميذ؛ هياكل؛ نوادي؛ …) المتعلقة بالأهداف التي وجدت من أجله</a:t>
            </a:r>
            <a:r>
              <a:rPr lang="en-US" sz="3200" dirty="0">
                <a:latin typeface="Simplified Arabic"/>
                <a:ea typeface="Times New Roman"/>
              </a:rPr>
              <a:t> .</a:t>
            </a:r>
            <a:endParaRPr lang="en-US" sz="2400" dirty="0">
              <a:latin typeface="Calibri"/>
              <a:ea typeface="Calibri"/>
            </a:endParaRPr>
          </a:p>
        </p:txBody>
      </p:sp>
    </p:spTree>
    <p:extLst>
      <p:ext uri="{BB962C8B-B14F-4D97-AF65-F5344CB8AC3E}">
        <p14:creationId xmlns:p14="http://schemas.microsoft.com/office/powerpoint/2010/main" val="1246737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705526"/>
            <a:ext cx="12011966" cy="5509200"/>
          </a:xfrm>
          <a:prstGeom prst="rect">
            <a:avLst/>
          </a:prstGeom>
        </p:spPr>
        <p:txBody>
          <a:bodyPr wrap="square">
            <a:spAutoFit/>
          </a:bodyPr>
          <a:lstStyle/>
          <a:p>
            <a:pPr algn="just" rtl="1">
              <a:lnSpc>
                <a:spcPct val="115000"/>
              </a:lnSpc>
              <a:spcAft>
                <a:spcPts val="1800"/>
              </a:spcAft>
            </a:pPr>
            <a:r>
              <a:rPr lang="ar-SA" sz="3200" b="1" dirty="0">
                <a:latin typeface="Calibri"/>
                <a:ea typeface="Times New Roman"/>
                <a:cs typeface="Simplified Arabic"/>
              </a:rPr>
              <a:t>ثانيا: مبدأ الواقعية</a:t>
            </a:r>
            <a:r>
              <a:rPr lang="en-US" sz="3200" b="1" dirty="0" smtClean="0">
                <a:latin typeface="Simplified Arabic"/>
                <a:ea typeface="Times New Roman"/>
              </a:rPr>
              <a:t>:</a:t>
            </a:r>
            <a:r>
              <a:rPr lang="ar-SA" sz="3200" dirty="0" smtClean="0">
                <a:latin typeface="Calibri"/>
                <a:ea typeface="Times New Roman"/>
                <a:cs typeface="Simplified Arabic"/>
              </a:rPr>
              <a:t>تتجلى </a:t>
            </a:r>
            <a:r>
              <a:rPr lang="ar-SA" sz="3200" dirty="0">
                <a:latin typeface="Calibri"/>
                <a:ea typeface="Times New Roman"/>
                <a:cs typeface="Simplified Arabic"/>
              </a:rPr>
              <a:t>واقعية الخطة التربوية في معرفة واقع النظام أو المؤسسة التربوية من حيث الموارد البشرية والمادية المتاحة وكذا العلاقة مع مختلف المجالات والمؤسسات، وذلك لمعرفة مدى قابلية هذه الخطة للتنفيذ.  فإذا غابت الواقعية عن الخطة وحلت محلها الخيالية، اصطدم منفذوها مع واقع تغيب عنه الشروط الضرورية للتنفيذ، وبالتالي سيكون مصيرها الفشل</a:t>
            </a:r>
            <a:r>
              <a:rPr lang="en-US" sz="3200" dirty="0" smtClean="0">
                <a:latin typeface="Simplified Arabic"/>
                <a:ea typeface="Times New Roman"/>
              </a:rPr>
              <a:t>.</a:t>
            </a:r>
            <a:endParaRPr lang="ar-SA" sz="3200" dirty="0" smtClean="0">
              <a:latin typeface="Simplified Arabic"/>
              <a:ea typeface="Times New Roman"/>
            </a:endParaRPr>
          </a:p>
          <a:p>
            <a:pPr algn="just" rtl="1">
              <a:lnSpc>
                <a:spcPct val="115000"/>
              </a:lnSpc>
              <a:spcAft>
                <a:spcPts val="1800"/>
              </a:spcAft>
            </a:pPr>
            <a:r>
              <a:rPr lang="ar-EG" sz="3200" dirty="0" smtClean="0">
                <a:latin typeface="Simplified Arabic"/>
                <a:ea typeface="Times New Roman"/>
              </a:rPr>
              <a:t> </a:t>
            </a:r>
            <a:r>
              <a:rPr lang="ar-SA" sz="3200" b="1" dirty="0">
                <a:latin typeface="Calibri"/>
                <a:ea typeface="Times New Roman"/>
                <a:cs typeface="Simplified Arabic"/>
              </a:rPr>
              <a:t>ثالثا: مبدأ المرونة</a:t>
            </a:r>
            <a:r>
              <a:rPr lang="en-US" sz="3200" b="1" dirty="0" smtClean="0">
                <a:latin typeface="Simplified Arabic"/>
                <a:ea typeface="Times New Roman"/>
              </a:rPr>
              <a:t>:</a:t>
            </a:r>
            <a:r>
              <a:rPr lang="ar-SA" sz="3200" dirty="0" smtClean="0">
                <a:latin typeface="Calibri"/>
                <a:ea typeface="Times New Roman"/>
                <a:cs typeface="Simplified Arabic"/>
              </a:rPr>
              <a:t>ويقصد </a:t>
            </a:r>
            <a:r>
              <a:rPr lang="ar-SA" sz="3200" dirty="0">
                <a:latin typeface="Calibri"/>
                <a:ea typeface="Times New Roman"/>
                <a:cs typeface="Simplified Arabic"/>
              </a:rPr>
              <a:t>به بأن تكون الخطة “قابلة لمراجعة خط مسيرها، والتدخل في أي وقت ومكان للتعديل أو الحذف أو الإضافة كلما دعت الضرورة لذلك. لمواجهة الظروف الطارئة والاحتمالات المتوقعة وغير المتوقعة</a:t>
            </a:r>
            <a:r>
              <a:rPr lang="en-US" sz="3200" dirty="0">
                <a:latin typeface="Simplified Arabic"/>
                <a:ea typeface="Times New Roman"/>
              </a:rPr>
              <a:t>.</a:t>
            </a:r>
            <a:endParaRPr lang="en-US" sz="3200" dirty="0">
              <a:latin typeface="Calibri"/>
              <a:ea typeface="Calibri"/>
            </a:endParaRPr>
          </a:p>
          <a:p>
            <a:pPr algn="just" rtl="1">
              <a:lnSpc>
                <a:spcPct val="115000"/>
              </a:lnSpc>
              <a:spcAft>
                <a:spcPts val="1800"/>
              </a:spcAft>
            </a:pP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15312804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705526"/>
            <a:ext cx="12011966" cy="5261440"/>
          </a:xfrm>
          <a:prstGeom prst="rect">
            <a:avLst/>
          </a:prstGeom>
        </p:spPr>
        <p:txBody>
          <a:bodyPr wrap="square">
            <a:spAutoFit/>
          </a:bodyPr>
          <a:lstStyle/>
          <a:p>
            <a:pPr algn="just" rtl="1">
              <a:lnSpc>
                <a:spcPct val="115000"/>
              </a:lnSpc>
              <a:spcAft>
                <a:spcPts val="1800"/>
              </a:spcAft>
            </a:pPr>
            <a:r>
              <a:rPr lang="ar-SA" sz="3200" b="1" dirty="0" smtClean="0">
                <a:latin typeface="Calibri"/>
                <a:ea typeface="Times New Roman"/>
                <a:cs typeface="Simplified Arabic"/>
              </a:rPr>
              <a:t>رابعا</a:t>
            </a:r>
            <a:r>
              <a:rPr lang="ar-SA" sz="3200" b="1" dirty="0">
                <a:latin typeface="Calibri"/>
                <a:ea typeface="Times New Roman"/>
                <a:cs typeface="Simplified Arabic"/>
              </a:rPr>
              <a:t>: مبدأ الاستمرارية</a:t>
            </a:r>
            <a:r>
              <a:rPr lang="en-US" sz="3200" b="1" dirty="0" smtClean="0">
                <a:latin typeface="Simplified Arabic"/>
                <a:ea typeface="Times New Roman"/>
              </a:rPr>
              <a:t>:</a:t>
            </a:r>
            <a:r>
              <a:rPr lang="ar-SA" sz="3200" b="1" dirty="0" smtClean="0">
                <a:latin typeface="Simplified Arabic"/>
                <a:ea typeface="Times New Roman"/>
              </a:rPr>
              <a:t> </a:t>
            </a:r>
            <a:r>
              <a:rPr lang="ar-SA" sz="3000" dirty="0" smtClean="0">
                <a:latin typeface="Calibri"/>
                <a:ea typeface="Times New Roman"/>
                <a:cs typeface="Simplified Arabic"/>
              </a:rPr>
              <a:t>إن </a:t>
            </a:r>
            <a:r>
              <a:rPr lang="ar-SA" sz="3000" dirty="0">
                <a:latin typeface="Calibri"/>
                <a:ea typeface="Times New Roman"/>
                <a:cs typeface="Simplified Arabic"/>
              </a:rPr>
              <a:t>تغير الظروف والمطالب من عصر إلى آخر يحتم على التخطيط التربوي الاستراتيجي أن يؤسس على قاعدة الاستمرارية، وكذلك لارتباط النظام التربوي بمختلف العوامل الاجتماعية والسياسية والاقتصادية والإقليمية والدولية. ومنه ينبغي أن يكون التخطيط التربوي سلسلة عمليات متكاملة ومتداخلة تؤدي كل منها إلى الأخرى مع مراعاة ظروف العوامل المذكورة حاضرا ومستقبلا</a:t>
            </a:r>
            <a:r>
              <a:rPr lang="en-US" sz="3000" dirty="0" smtClean="0">
                <a:latin typeface="Simplified Arabic"/>
                <a:ea typeface="Times New Roman"/>
              </a:rPr>
              <a:t>.</a:t>
            </a:r>
            <a:endParaRPr lang="ar-SA" sz="3000" dirty="0" smtClean="0">
              <a:latin typeface="Simplified Arabic"/>
              <a:ea typeface="Times New Roman"/>
            </a:endParaRPr>
          </a:p>
          <a:p>
            <a:pPr algn="just" rtl="1">
              <a:lnSpc>
                <a:spcPct val="115000"/>
              </a:lnSpc>
              <a:spcAft>
                <a:spcPts val="1800"/>
              </a:spcAft>
            </a:pPr>
            <a:r>
              <a:rPr lang="ar-SA" sz="2800" b="1" dirty="0">
                <a:latin typeface="Calibri"/>
                <a:ea typeface="Times New Roman"/>
                <a:cs typeface="Simplified Arabic"/>
              </a:rPr>
              <a:t>خامسا: مبدأ المستقبلية</a:t>
            </a:r>
            <a:r>
              <a:rPr lang="en-US" sz="2800" b="1" dirty="0" smtClean="0">
                <a:latin typeface="Simplified Arabic"/>
                <a:ea typeface="Times New Roman"/>
              </a:rPr>
              <a:t>:</a:t>
            </a:r>
            <a:r>
              <a:rPr lang="ar-SA" sz="2800" b="1" dirty="0" smtClean="0">
                <a:latin typeface="Simplified Arabic"/>
                <a:ea typeface="Times New Roman"/>
              </a:rPr>
              <a:t> </a:t>
            </a:r>
            <a:r>
              <a:rPr lang="ar-SA" sz="2800" dirty="0" smtClean="0">
                <a:latin typeface="Calibri"/>
                <a:ea typeface="Times New Roman"/>
                <a:cs typeface="Simplified Arabic"/>
              </a:rPr>
              <a:t>يعطي </a:t>
            </a:r>
            <a:r>
              <a:rPr lang="ar-SA" sz="2800" dirty="0">
                <a:latin typeface="Calibri"/>
                <a:ea typeface="Times New Roman"/>
                <a:cs typeface="Simplified Arabic"/>
              </a:rPr>
              <a:t>التخطيط التربوي الاستراتيجي أهمية كبرى للمستقبل، من خلال تحديد المشكلات المتوقع ظهورها أثناء تنفيذ الخطة، ووضع طرق للتغلب عليها عند ظهورها، وكذلك من خلال ما </a:t>
            </a:r>
            <a:r>
              <a:rPr lang="ar-SA" sz="2800" dirty="0" smtClean="0">
                <a:latin typeface="Calibri"/>
                <a:ea typeface="Times New Roman"/>
                <a:cs typeface="Simplified Arabic"/>
              </a:rPr>
              <a:t>ينتجه </a:t>
            </a:r>
            <a:r>
              <a:rPr lang="ar-SA" sz="2800" dirty="0">
                <a:latin typeface="Calibri"/>
                <a:ea typeface="Times New Roman"/>
                <a:cs typeface="Simplified Arabic"/>
              </a:rPr>
              <a:t>المستقبل من فرص يمكن الاستفادة منها</a:t>
            </a:r>
            <a:r>
              <a:rPr lang="en-US" sz="2800" dirty="0">
                <a:latin typeface="Simplified Arabic"/>
                <a:ea typeface="Times New Roman"/>
              </a:rPr>
              <a:t>.</a:t>
            </a:r>
            <a:r>
              <a:rPr lang="ar-EG" sz="2800" dirty="0">
                <a:latin typeface="Simplified Arabic"/>
                <a:ea typeface="Times New Roman"/>
              </a:rPr>
              <a:t> </a:t>
            </a:r>
            <a:endParaRPr lang="en-US" sz="2000" dirty="0">
              <a:latin typeface="Calibri"/>
              <a:ea typeface="Calibri"/>
            </a:endParaRPr>
          </a:p>
          <a:p>
            <a:pPr algn="just" rtl="1">
              <a:lnSpc>
                <a:spcPct val="115000"/>
              </a:lnSpc>
              <a:spcAft>
                <a:spcPts val="1800"/>
              </a:spcAft>
            </a:pPr>
            <a:endParaRPr lang="en-US" sz="30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248888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705526"/>
            <a:ext cx="12011966" cy="5843138"/>
          </a:xfrm>
          <a:prstGeom prst="rect">
            <a:avLst/>
          </a:prstGeom>
        </p:spPr>
        <p:txBody>
          <a:bodyPr wrap="square">
            <a:spAutoFit/>
          </a:bodyPr>
          <a:lstStyle/>
          <a:p>
            <a:pPr algn="just" rtl="1">
              <a:lnSpc>
                <a:spcPct val="115000"/>
              </a:lnSpc>
              <a:spcAft>
                <a:spcPts val="1500"/>
              </a:spcAft>
            </a:pPr>
            <a:r>
              <a:rPr lang="ar-SA" sz="3200" b="1" u="sng" dirty="0" smtClean="0">
                <a:solidFill>
                  <a:srgbClr val="0000FF"/>
                </a:solidFill>
                <a:latin typeface="Simplified Arabic"/>
                <a:ea typeface="Times New Roman"/>
                <a:hlinkClick r:id="rId6"/>
              </a:rPr>
              <a:t>خصائص </a:t>
            </a:r>
            <a:r>
              <a:rPr lang="ar-SA" sz="3200" b="1" u="sng" dirty="0">
                <a:solidFill>
                  <a:srgbClr val="0000FF"/>
                </a:solidFill>
                <a:latin typeface="Simplified Arabic"/>
                <a:ea typeface="Times New Roman"/>
                <a:hlinkClick r:id="rId6"/>
              </a:rPr>
              <a:t>التخطيط التربوي الاستراتيجي</a:t>
            </a:r>
            <a:r>
              <a:rPr lang="en-US" sz="3200" b="1" u="sng" dirty="0">
                <a:solidFill>
                  <a:srgbClr val="0000FF"/>
                </a:solidFill>
                <a:latin typeface="Simplified Arabic"/>
                <a:ea typeface="Times New Roman"/>
                <a:hlinkClick r:id="rId6"/>
              </a:rPr>
              <a:t>:</a:t>
            </a:r>
            <a:endParaRPr lang="en-US" sz="2400" dirty="0">
              <a:latin typeface="Calibri"/>
              <a:ea typeface="Calibri"/>
            </a:endParaRPr>
          </a:p>
          <a:p>
            <a:pPr algn="just" rtl="1">
              <a:lnSpc>
                <a:spcPct val="115000"/>
              </a:lnSpc>
              <a:spcAft>
                <a:spcPts val="1800"/>
              </a:spcAft>
            </a:pPr>
            <a:r>
              <a:rPr lang="ar-SA" sz="3200" b="1" dirty="0">
                <a:latin typeface="Calibri"/>
                <a:ea typeface="Times New Roman"/>
                <a:cs typeface="Simplified Arabic"/>
              </a:rPr>
              <a:t>أولا: كونه طويل المدى</a:t>
            </a:r>
            <a:r>
              <a:rPr lang="en-US" sz="3200" b="1" dirty="0" smtClean="0">
                <a:latin typeface="Simplified Arabic"/>
                <a:ea typeface="Times New Roman"/>
              </a:rPr>
              <a:t>:</a:t>
            </a:r>
            <a:r>
              <a:rPr lang="ar-SA" sz="3200" dirty="0" smtClean="0">
                <a:latin typeface="Calibri"/>
                <a:ea typeface="Times New Roman"/>
                <a:cs typeface="Simplified Arabic"/>
              </a:rPr>
              <a:t>أي </a:t>
            </a:r>
            <a:r>
              <a:rPr lang="ar-SA" sz="3200" dirty="0">
                <a:latin typeface="Calibri"/>
                <a:ea typeface="Times New Roman"/>
                <a:cs typeface="Simplified Arabic"/>
              </a:rPr>
              <a:t>أنه مرتبط ارتباطا وثيقا بالزمن بحيث “تصل آماده الزمنية عادة إلى 10 أو 15 سنة، تبعا لطموح وتطلعات القائمين عليه، وما يتوفر لهم من قدرات وإمكانات وتبعا لنوع التعليم ونطاق امتداده الجغرافي، وفي الظروف المحيطة به</a:t>
            </a:r>
            <a:r>
              <a:rPr lang="en-US" sz="3200" dirty="0">
                <a:latin typeface="Simplified Arabic"/>
                <a:ea typeface="Times New Roman"/>
              </a:rPr>
              <a:t> .</a:t>
            </a:r>
            <a:endParaRPr lang="en-US" sz="2400" dirty="0">
              <a:latin typeface="Calibri"/>
              <a:ea typeface="Calibri"/>
            </a:endParaRPr>
          </a:p>
          <a:p>
            <a:pPr algn="just" rtl="1">
              <a:lnSpc>
                <a:spcPct val="115000"/>
              </a:lnSpc>
              <a:spcAft>
                <a:spcPts val="1800"/>
              </a:spcAft>
            </a:pPr>
            <a:r>
              <a:rPr lang="ar-SA" sz="3200" b="1" dirty="0">
                <a:latin typeface="Calibri"/>
                <a:ea typeface="Times New Roman"/>
                <a:cs typeface="Simplified Arabic"/>
              </a:rPr>
              <a:t>ثانيا: كونه تجريبيا</a:t>
            </a:r>
            <a:r>
              <a:rPr lang="en-US" sz="3200" b="1" dirty="0" smtClean="0">
                <a:latin typeface="Simplified Arabic"/>
                <a:ea typeface="Times New Roman"/>
              </a:rPr>
              <a:t>:</a:t>
            </a:r>
            <a:r>
              <a:rPr lang="ar-SA" sz="3200" dirty="0" smtClean="0">
                <a:latin typeface="Calibri"/>
                <a:ea typeface="Times New Roman"/>
                <a:cs typeface="Simplified Arabic"/>
              </a:rPr>
              <a:t>أي </a:t>
            </a:r>
            <a:r>
              <a:rPr lang="ar-SA" sz="3200" dirty="0">
                <a:latin typeface="Calibri"/>
                <a:ea typeface="Times New Roman"/>
                <a:cs typeface="Simplified Arabic"/>
              </a:rPr>
              <a:t>لا بد من تحليل البدائل وتجريبها لاختيار أفضلها</a:t>
            </a:r>
            <a:r>
              <a:rPr lang="en-US" sz="3200" dirty="0" smtClean="0">
                <a:latin typeface="Simplified Arabic"/>
                <a:ea typeface="Times New Roman"/>
              </a:rPr>
              <a:t>.</a:t>
            </a:r>
            <a:r>
              <a:rPr lang="ar-EG" sz="3200" dirty="0" smtClean="0">
                <a:latin typeface="Simplified Arabic"/>
                <a:ea typeface="Times New Roman"/>
              </a:rPr>
              <a:t> </a:t>
            </a:r>
            <a:endParaRPr lang="en-US" sz="3200" dirty="0" smtClean="0">
              <a:latin typeface="Simplified Arabic"/>
              <a:ea typeface="Times New Roman"/>
            </a:endParaRPr>
          </a:p>
          <a:p>
            <a:pPr algn="just" rtl="1">
              <a:lnSpc>
                <a:spcPct val="115000"/>
              </a:lnSpc>
              <a:spcAft>
                <a:spcPts val="1800"/>
              </a:spcAft>
            </a:pPr>
            <a:r>
              <a:rPr lang="ar-SA" sz="3200" b="1" dirty="0">
                <a:latin typeface="Calibri"/>
                <a:ea typeface="Times New Roman"/>
                <a:cs typeface="Simplified Arabic"/>
              </a:rPr>
              <a:t>ثالثا: كونه تفكيرا فلسفيا</a:t>
            </a:r>
            <a:r>
              <a:rPr lang="en-US" sz="3200" b="1" dirty="0" smtClean="0">
                <a:latin typeface="Simplified Arabic"/>
                <a:ea typeface="Times New Roman"/>
              </a:rPr>
              <a:t>:</a:t>
            </a:r>
            <a:r>
              <a:rPr lang="ar-SA" sz="3200" b="1" dirty="0" smtClean="0">
                <a:latin typeface="Simplified Arabic"/>
                <a:ea typeface="Times New Roman"/>
              </a:rPr>
              <a:t> </a:t>
            </a:r>
            <a:r>
              <a:rPr lang="ar-SA" sz="3200" dirty="0" smtClean="0">
                <a:latin typeface="Calibri"/>
                <a:ea typeface="Times New Roman"/>
                <a:cs typeface="Simplified Arabic"/>
              </a:rPr>
              <a:t>فهو </a:t>
            </a:r>
            <a:r>
              <a:rPr lang="ar-SA" sz="3200" dirty="0">
                <a:latin typeface="Calibri"/>
                <a:ea typeface="Times New Roman"/>
                <a:cs typeface="Simplified Arabic"/>
              </a:rPr>
              <a:t>تفكير وتأمل في المستقبل “إذ لا بد للإدارة العليا والعاملين في المنظمة، وفي جميع المستويات التنظيمية من الاقتناع بفوائد التخطيط التربوي الاستراتيجي وأهميته، وممارسته في جميع أنشطة المنظمة، وهذا لا يتم إلا من خلال اعتماد التخطيط الاستراتيجي التربوي كفلسفة ومنهاج حياة</a:t>
            </a:r>
            <a:endParaRPr lang="en-US" sz="2400" dirty="0">
              <a:latin typeface="Calibri"/>
              <a:ea typeface="Calibri"/>
            </a:endParaRPr>
          </a:p>
        </p:txBody>
      </p:sp>
    </p:spTree>
    <p:extLst>
      <p:ext uri="{BB962C8B-B14F-4D97-AF65-F5344CB8AC3E}">
        <p14:creationId xmlns:p14="http://schemas.microsoft.com/office/powerpoint/2010/main" val="3743936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908720"/>
            <a:ext cx="12011966" cy="5262979"/>
          </a:xfrm>
          <a:prstGeom prst="rect">
            <a:avLst/>
          </a:prstGeom>
        </p:spPr>
        <p:txBody>
          <a:bodyPr wrap="square">
            <a:spAutoFit/>
          </a:bodyPr>
          <a:lstStyle/>
          <a:p>
            <a:pPr algn="just" rtl="1">
              <a:lnSpc>
                <a:spcPct val="150000"/>
              </a:lnSpc>
              <a:tabLst>
                <a:tab pos="401320" algn="l"/>
              </a:tabLst>
            </a:pPr>
            <a:r>
              <a:rPr lang="ar-SA" sz="2800" b="1" dirty="0" smtClean="0">
                <a:solidFill>
                  <a:srgbClr val="FF0000"/>
                </a:solidFill>
                <a:latin typeface="Calibri"/>
                <a:ea typeface="SimSun"/>
                <a:cs typeface="Simplified Arabic"/>
              </a:rPr>
              <a:t>أهمية </a:t>
            </a:r>
            <a:r>
              <a:rPr lang="ar-EG" sz="2800" b="1" dirty="0" smtClean="0">
                <a:solidFill>
                  <a:srgbClr val="FF0000"/>
                </a:solidFill>
                <a:latin typeface="Calibri"/>
                <a:ea typeface="SimSun"/>
                <a:cs typeface="Simplified Arabic"/>
              </a:rPr>
              <a:t>التخطيط </a:t>
            </a:r>
            <a:r>
              <a:rPr lang="ar-EG" sz="2800" b="1" dirty="0">
                <a:solidFill>
                  <a:srgbClr val="FF0000"/>
                </a:solidFill>
                <a:latin typeface="Calibri"/>
                <a:ea typeface="SimSun"/>
                <a:cs typeface="Simplified Arabic"/>
              </a:rPr>
              <a:t>الاستراتيجي في التعليم </a:t>
            </a:r>
            <a:r>
              <a:rPr lang="ar-EG" sz="2800" b="1" dirty="0" smtClean="0">
                <a:solidFill>
                  <a:srgbClr val="FF0000"/>
                </a:solidFill>
                <a:latin typeface="Calibri"/>
                <a:ea typeface="SimSun"/>
                <a:cs typeface="Simplified Arabic"/>
              </a:rPr>
              <a:t>:</a:t>
            </a:r>
            <a:endParaRPr lang="en-US" sz="2400" dirty="0">
              <a:solidFill>
                <a:srgbClr val="FF0000"/>
              </a:solidFill>
              <a:latin typeface="Calibri"/>
              <a:ea typeface="Calibri"/>
            </a:endParaRPr>
          </a:p>
          <a:p>
            <a:pPr marL="342900" lvl="0" indent="-342900" algn="just" rtl="1">
              <a:lnSpc>
                <a:spcPct val="150000"/>
              </a:lnSpc>
              <a:buFont typeface="+mj-lt"/>
              <a:buAutoNum type="arabicPeriod"/>
              <a:tabLst>
                <a:tab pos="359410" algn="l"/>
                <a:tab pos="1876425" algn="l"/>
              </a:tabLst>
            </a:pPr>
            <a:r>
              <a:rPr lang="ar-EG" sz="2800" dirty="0">
                <a:latin typeface="Calibri"/>
                <a:ea typeface="SimSun"/>
                <a:cs typeface="Simplified Arabic"/>
              </a:rPr>
              <a:t>التوجه المثمر للجهود والموارد واستثمارها بشكل أفضل، وتعزيز دور الحكومات والمؤسسات المعنية في تحديد الأولويات وفقًا لدراسة علمية منهجية.</a:t>
            </a:r>
            <a:endParaRPr lang="en-US" sz="2400" dirty="0">
              <a:latin typeface="Calibri"/>
              <a:ea typeface="Calibri"/>
            </a:endParaRPr>
          </a:p>
          <a:p>
            <a:pPr marL="342900" lvl="0" indent="-342900" algn="just" rtl="1">
              <a:lnSpc>
                <a:spcPct val="150000"/>
              </a:lnSpc>
              <a:buFont typeface="+mj-lt"/>
              <a:buAutoNum type="arabicPeriod"/>
              <a:tabLst>
                <a:tab pos="359410" algn="l"/>
                <a:tab pos="1876425" algn="l"/>
              </a:tabLst>
            </a:pPr>
            <a:r>
              <a:rPr lang="ar-EG" sz="2800" dirty="0">
                <a:latin typeface="Calibri"/>
                <a:ea typeface="SimSun"/>
                <a:cs typeface="Simplified Arabic"/>
              </a:rPr>
              <a:t>تحديد مجالات التغيير والتحديات التي تواجه النظم التعليمية، ووضع الحلول المناسبة لعلاجها، والمساعدة على ابتكار طرق وآليات عمل جديدة تحسن من مستوى الأداء.</a:t>
            </a:r>
            <a:endParaRPr lang="en-US" sz="2400" dirty="0">
              <a:latin typeface="Calibri"/>
              <a:ea typeface="Calibri"/>
            </a:endParaRPr>
          </a:p>
          <a:p>
            <a:pPr marL="342900" lvl="0" indent="-342900" algn="just" rtl="1">
              <a:lnSpc>
                <a:spcPct val="150000"/>
              </a:lnSpc>
              <a:buFont typeface="+mj-lt"/>
              <a:buAutoNum type="arabicPeriod"/>
              <a:tabLst>
                <a:tab pos="359410" algn="l"/>
                <a:tab pos="1876425" algn="l"/>
              </a:tabLst>
            </a:pPr>
            <a:r>
              <a:rPr lang="ar-EG" sz="2800" dirty="0">
                <a:latin typeface="Calibri"/>
                <a:ea typeface="SimSun"/>
                <a:cs typeface="Simplified Arabic"/>
              </a:rPr>
              <a:t>تحديد القضايا الأساسية التي تشكل جوهر العمل التربوي، واتخاذ قرارات تتناسب مع القضايا المطروحة في العمل التربوي، وتحديد أهداف إجرائية للبرامج التربوية والتعليمية والوظائف والمسئوليات المحددة لكل عضو في المؤسسة.</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1644223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620688"/>
            <a:ext cx="12011966" cy="5909310"/>
          </a:xfrm>
          <a:prstGeom prst="rect">
            <a:avLst/>
          </a:prstGeom>
        </p:spPr>
        <p:txBody>
          <a:bodyPr wrap="square">
            <a:spAutoFit/>
          </a:bodyPr>
          <a:lstStyle/>
          <a:p>
            <a:pPr lvl="0" algn="just" rtl="1">
              <a:lnSpc>
                <a:spcPct val="150000"/>
              </a:lnSpc>
              <a:tabLst>
                <a:tab pos="359410" algn="l"/>
                <a:tab pos="1876425" algn="l"/>
              </a:tabLst>
            </a:pPr>
            <a:r>
              <a:rPr lang="ar-EG" sz="2800" dirty="0" smtClean="0">
                <a:latin typeface="Calibri"/>
                <a:ea typeface="SimSun"/>
                <a:cs typeface="Simplified Arabic"/>
              </a:rPr>
              <a:t>3- وضع </a:t>
            </a:r>
            <a:r>
              <a:rPr lang="ar-EG" sz="2800" dirty="0">
                <a:latin typeface="Calibri"/>
                <a:ea typeface="SimSun"/>
                <a:cs typeface="Simplified Arabic"/>
              </a:rPr>
              <a:t>تصور لمستقبل المؤسسة من خلال الكشف عن واقع إمكانات المؤسسة التعليمية ومواردها المتاحة، والوصول بالمؤسسات التعليمية إلي مستوى عال نحو تحقيق أهدافها ورسالتها، والعمل على إحداث التغير الإيجابي المناسب لتحقيق الرسالة التعليمية نحو الطلاب والبيئة والمجتمع.</a:t>
            </a:r>
            <a:endParaRPr lang="en-US" sz="2400" dirty="0">
              <a:latin typeface="Calibri"/>
              <a:ea typeface="Calibri"/>
            </a:endParaRPr>
          </a:p>
          <a:p>
            <a:pPr lvl="0" algn="just" rtl="1">
              <a:lnSpc>
                <a:spcPct val="150000"/>
              </a:lnSpc>
              <a:tabLst>
                <a:tab pos="359410" algn="l"/>
                <a:tab pos="1876425" algn="l"/>
              </a:tabLst>
            </a:pPr>
            <a:r>
              <a:rPr lang="ar-EG" sz="2800" dirty="0" smtClean="0">
                <a:latin typeface="Calibri"/>
                <a:ea typeface="SimSun"/>
                <a:cs typeface="Simplified Arabic"/>
              </a:rPr>
              <a:t>4- التركيز </a:t>
            </a:r>
            <a:r>
              <a:rPr lang="ar-EG" sz="2800" dirty="0">
                <a:latin typeface="Calibri"/>
                <a:ea typeface="SimSun"/>
                <a:cs typeface="Simplified Arabic"/>
              </a:rPr>
              <a:t>الدائم على القضايا الأساسية ذات العلاقة بواقع المؤسسة التعليمية ومستقبلها، والتوصل إلي قرارات استراتيجية في الأوقات التي تتعرض لها المؤسسة التعليمية لتحديات داخلية وخارجية محتملة في المستقبل.</a:t>
            </a:r>
            <a:endParaRPr lang="en-US" sz="2400" dirty="0">
              <a:latin typeface="Calibri"/>
              <a:ea typeface="Calibri"/>
            </a:endParaRPr>
          </a:p>
          <a:p>
            <a:pPr lvl="0" algn="just" rtl="1">
              <a:lnSpc>
                <a:spcPct val="150000"/>
              </a:lnSpc>
              <a:tabLst>
                <a:tab pos="359410" algn="l"/>
                <a:tab pos="1876425" algn="l"/>
              </a:tabLst>
            </a:pPr>
            <a:r>
              <a:rPr lang="ar-EG" sz="2800" dirty="0" smtClean="0">
                <a:latin typeface="Calibri"/>
                <a:ea typeface="SimSun"/>
                <a:cs typeface="Simplified Arabic"/>
              </a:rPr>
              <a:t>5- التركيز </a:t>
            </a:r>
            <a:r>
              <a:rPr lang="ar-EG" sz="2800" dirty="0">
                <a:latin typeface="Calibri"/>
                <a:ea typeface="SimSun"/>
                <a:cs typeface="Simplified Arabic"/>
              </a:rPr>
              <a:t>على أهمية المشاركة والتعاون بين أعضاء المجتمع التعليمي والمجتمع المحلي؛ لتحقيق أهداف المؤسسة، وتحديد جوانب القوة والضعف في المؤسسات التعليمية من خلال عمليات القياس والتقويم والمتابعة المستمرة.</a:t>
            </a:r>
            <a:r>
              <a:rPr lang="ar-EG" sz="2800" baseline="30000" dirty="0">
                <a:latin typeface="Calibri"/>
                <a:ea typeface="SimSun"/>
                <a:cs typeface="Simplified Arabic"/>
              </a:rPr>
              <a:t> </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760227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620688"/>
            <a:ext cx="12011966" cy="5262979"/>
          </a:xfrm>
          <a:prstGeom prst="rect">
            <a:avLst/>
          </a:prstGeom>
        </p:spPr>
        <p:txBody>
          <a:bodyPr wrap="square">
            <a:spAutoFit/>
          </a:bodyPr>
          <a:lstStyle/>
          <a:p>
            <a:pPr algn="just" rtl="1">
              <a:lnSpc>
                <a:spcPct val="150000"/>
              </a:lnSpc>
            </a:pPr>
            <a:r>
              <a:rPr lang="ar-SA" sz="2800" b="1" dirty="0" smtClean="0">
                <a:latin typeface="Calibri"/>
                <a:ea typeface="Times New Roman"/>
                <a:cs typeface="Simplified Arabic"/>
              </a:rPr>
              <a:t>التحديات التي تواجه التخطيط </a:t>
            </a:r>
            <a:r>
              <a:rPr lang="ar-SA" sz="2800" b="1" dirty="0">
                <a:latin typeface="Calibri"/>
                <a:ea typeface="Times New Roman"/>
                <a:cs typeface="Simplified Arabic"/>
              </a:rPr>
              <a:t>الاستراتيجي في التعليم </a:t>
            </a:r>
            <a:r>
              <a:rPr lang="ar-SA" sz="2800" b="1" dirty="0" smtClean="0">
                <a:latin typeface="Calibri"/>
                <a:ea typeface="Times New Roman"/>
                <a:cs typeface="Simplified Arabic"/>
              </a:rPr>
              <a:t>:</a:t>
            </a:r>
            <a:endParaRPr lang="en-US" sz="2400" dirty="0">
              <a:latin typeface="Calibri"/>
              <a:ea typeface="Calibri"/>
            </a:endParaRPr>
          </a:p>
          <a:p>
            <a:pPr algn="just" rtl="1">
              <a:lnSpc>
                <a:spcPct val="150000"/>
              </a:lnSpc>
            </a:pPr>
            <a:r>
              <a:rPr lang="ar-EG" sz="2800" dirty="0">
                <a:latin typeface="Calibri"/>
                <a:ea typeface="Times New Roman"/>
                <a:cs typeface="Simplified Arabic"/>
              </a:rPr>
              <a:t>هناك العديد من التحديات الخارجية والقوى الداخلية التي تدفع </a:t>
            </a:r>
            <a:r>
              <a:rPr lang="ar-SA" sz="2800" dirty="0" smtClean="0">
                <a:latin typeface="Calibri"/>
                <a:ea typeface="Times New Roman"/>
                <a:cs typeface="Simplified Arabic"/>
              </a:rPr>
              <a:t>المؤسسات التعليمية</a:t>
            </a:r>
            <a:r>
              <a:rPr lang="ar-EG" sz="2800" dirty="0" smtClean="0">
                <a:latin typeface="Calibri"/>
                <a:ea typeface="Times New Roman"/>
                <a:cs typeface="Simplified Arabic"/>
              </a:rPr>
              <a:t> </a:t>
            </a:r>
            <a:r>
              <a:rPr lang="ar-EG" sz="2800" dirty="0">
                <a:latin typeface="Calibri"/>
                <a:ea typeface="Times New Roman"/>
                <a:cs typeface="Simplified Arabic"/>
              </a:rPr>
              <a:t>للأخذ بالتخطيط الاستراتيجي، منها</a:t>
            </a:r>
            <a:r>
              <a:rPr lang="ar-EG" sz="2800" dirty="0" smtClean="0">
                <a:latin typeface="Calibri"/>
                <a:ea typeface="Times New Roman"/>
                <a:cs typeface="Simplified Arabic"/>
              </a:rPr>
              <a:t>:</a:t>
            </a:r>
            <a:endParaRPr lang="ar-SA" sz="2800" dirty="0" smtClean="0">
              <a:latin typeface="Calibri"/>
              <a:ea typeface="Times New Roman"/>
              <a:cs typeface="Simplified Arabic"/>
            </a:endParaRPr>
          </a:p>
          <a:p>
            <a:pPr marL="457200" indent="-457200" algn="just" rtl="1">
              <a:lnSpc>
                <a:spcPct val="150000"/>
              </a:lnSpc>
              <a:buFont typeface="Arial" pitchFamily="34" charset="0"/>
              <a:buChar char="•"/>
            </a:pPr>
            <a:r>
              <a:rPr lang="ar-EG" sz="2800" dirty="0" smtClean="0">
                <a:latin typeface="Calibri"/>
                <a:ea typeface="Times New Roman"/>
                <a:cs typeface="Simplified Arabic"/>
              </a:rPr>
              <a:t> </a:t>
            </a:r>
            <a:r>
              <a:rPr lang="ar-EG" sz="2800" dirty="0">
                <a:latin typeface="Calibri"/>
                <a:ea typeface="Times New Roman"/>
                <a:cs typeface="Simplified Arabic"/>
              </a:rPr>
              <a:t>زيادة الطلب على التعليم </a:t>
            </a:r>
            <a:r>
              <a:rPr lang="ar-EG" sz="2800" dirty="0" smtClean="0">
                <a:latin typeface="Calibri"/>
                <a:ea typeface="Times New Roman"/>
                <a:cs typeface="Simplified Arabic"/>
              </a:rPr>
              <a:t>الجامعي</a:t>
            </a:r>
            <a:endParaRPr lang="ar-SA" sz="2800" dirty="0" smtClean="0">
              <a:latin typeface="Calibri"/>
              <a:ea typeface="Times New Roman"/>
              <a:cs typeface="Simplified Arabic"/>
            </a:endParaRPr>
          </a:p>
          <a:p>
            <a:pPr marL="457200" indent="-457200" algn="just" rtl="1">
              <a:lnSpc>
                <a:spcPct val="150000"/>
              </a:lnSpc>
              <a:buFont typeface="Arial" pitchFamily="34" charset="0"/>
              <a:buChar char="•"/>
            </a:pPr>
            <a:r>
              <a:rPr lang="ar-EG" sz="2800" dirty="0" smtClean="0">
                <a:latin typeface="Calibri"/>
                <a:ea typeface="Times New Roman"/>
                <a:cs typeface="Simplified Arabic"/>
              </a:rPr>
              <a:t> </a:t>
            </a:r>
            <a:r>
              <a:rPr lang="ar-EG" sz="2800" dirty="0">
                <a:latin typeface="Calibri"/>
                <a:ea typeface="Times New Roman"/>
                <a:cs typeface="Simplified Arabic"/>
              </a:rPr>
              <a:t>وانخفاض التمويل الحكومي للتعليم </a:t>
            </a:r>
            <a:r>
              <a:rPr lang="ar-EG" sz="2800" dirty="0" smtClean="0">
                <a:latin typeface="Calibri"/>
                <a:ea typeface="Times New Roman"/>
                <a:cs typeface="Simplified Arabic"/>
              </a:rPr>
              <a:t>الجامعي</a:t>
            </a:r>
            <a:endParaRPr lang="ar-SA" sz="2800" dirty="0" smtClean="0">
              <a:latin typeface="Calibri"/>
              <a:ea typeface="Times New Roman"/>
              <a:cs typeface="Simplified Arabic"/>
            </a:endParaRPr>
          </a:p>
          <a:p>
            <a:pPr marL="457200" indent="-457200" algn="just" rtl="1">
              <a:lnSpc>
                <a:spcPct val="150000"/>
              </a:lnSpc>
              <a:buFont typeface="Arial" pitchFamily="34" charset="0"/>
              <a:buChar char="•"/>
            </a:pPr>
            <a:r>
              <a:rPr lang="ar-EG" sz="2800" dirty="0" smtClean="0">
                <a:latin typeface="Calibri"/>
                <a:ea typeface="Times New Roman"/>
                <a:cs typeface="Simplified Arabic"/>
              </a:rPr>
              <a:t> </a:t>
            </a:r>
            <a:r>
              <a:rPr lang="ar-EG" sz="2800" dirty="0">
                <a:latin typeface="Calibri"/>
                <a:ea typeface="Times New Roman"/>
                <a:cs typeface="Simplified Arabic"/>
              </a:rPr>
              <a:t>والتغير في خصائص الطلاب </a:t>
            </a:r>
            <a:r>
              <a:rPr lang="ar-EG" sz="2800" dirty="0" smtClean="0">
                <a:latin typeface="Calibri"/>
                <a:ea typeface="Times New Roman"/>
                <a:cs typeface="Simplified Arabic"/>
              </a:rPr>
              <a:t>السكانية</a:t>
            </a:r>
            <a:endParaRPr lang="ar-SA" sz="2800" dirty="0" smtClean="0">
              <a:latin typeface="Calibri"/>
              <a:ea typeface="Times New Roman"/>
              <a:cs typeface="Simplified Arabic"/>
            </a:endParaRPr>
          </a:p>
          <a:p>
            <a:pPr marL="457200" indent="-457200" algn="just" rtl="1">
              <a:lnSpc>
                <a:spcPct val="150000"/>
              </a:lnSpc>
              <a:buFont typeface="Arial" pitchFamily="34" charset="0"/>
              <a:buChar char="•"/>
            </a:pPr>
            <a:r>
              <a:rPr lang="ar-EG" sz="2800" dirty="0" smtClean="0">
                <a:latin typeface="Calibri"/>
                <a:ea typeface="Times New Roman"/>
                <a:cs typeface="Simplified Arabic"/>
              </a:rPr>
              <a:t> </a:t>
            </a:r>
            <a:r>
              <a:rPr lang="ar-EG" sz="2800" dirty="0">
                <a:latin typeface="Calibri"/>
                <a:ea typeface="Times New Roman"/>
                <a:cs typeface="Simplified Arabic"/>
              </a:rPr>
              <a:t>والحاجة إلي التنافس مع نماذج التعليم </a:t>
            </a:r>
            <a:r>
              <a:rPr lang="ar-EG" sz="2800" dirty="0" smtClean="0">
                <a:latin typeface="Calibri"/>
                <a:ea typeface="Times New Roman"/>
                <a:cs typeface="Simplified Arabic"/>
              </a:rPr>
              <a:t>الجديدة </a:t>
            </a:r>
            <a:r>
              <a:rPr lang="ar-EG" sz="2800" dirty="0">
                <a:latin typeface="Calibri"/>
                <a:ea typeface="Times New Roman"/>
                <a:cs typeface="Simplified Arabic"/>
              </a:rPr>
              <a:t>مع محاولة الإبقاء على روح الشكل الشامل التقليدي </a:t>
            </a:r>
            <a:r>
              <a:rPr lang="ar-SA" sz="2800" dirty="0" smtClean="0">
                <a:latin typeface="Calibri"/>
                <a:ea typeface="Times New Roman"/>
                <a:cs typeface="Simplified Arabic"/>
              </a:rPr>
              <a:t>للمدرسة. </a:t>
            </a:r>
            <a:r>
              <a:rPr lang="ar-SA" sz="2800" dirty="0" smtClean="0">
                <a:solidFill>
                  <a:srgbClr val="FF0000"/>
                </a:solidFill>
                <a:latin typeface="Calibri"/>
                <a:ea typeface="Times New Roman"/>
                <a:cs typeface="Simplified Arabic"/>
              </a:rPr>
              <a:t>كما يمكن تناول التحديات على النحو التالي:-</a:t>
            </a:r>
            <a:endParaRPr lang="en-US" sz="2400" dirty="0">
              <a:solidFill>
                <a:srgbClr val="FF0000"/>
              </a:solidFill>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1374206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620688"/>
            <a:ext cx="12011966" cy="5209118"/>
          </a:xfrm>
          <a:prstGeom prst="rect">
            <a:avLst/>
          </a:prstGeom>
        </p:spPr>
        <p:txBody>
          <a:bodyPr wrap="square">
            <a:spAutoFit/>
          </a:bodyPr>
          <a:lstStyle/>
          <a:p>
            <a:pPr marL="342900" lvl="0" indent="-342900" algn="just" rtl="1">
              <a:lnSpc>
                <a:spcPct val="150000"/>
              </a:lnSpc>
              <a:buFont typeface="Symbol"/>
              <a:buChar char=""/>
            </a:pPr>
            <a:r>
              <a:rPr lang="ar-EG" sz="2800" b="1" dirty="0">
                <a:latin typeface="Calibri"/>
                <a:ea typeface="Times New Roman"/>
                <a:cs typeface="Simplified Arabic"/>
              </a:rPr>
              <a:t>البيئة السكانية، </a:t>
            </a:r>
            <a:r>
              <a:rPr lang="ar-EG" sz="2800" dirty="0">
                <a:latin typeface="Calibri"/>
                <a:ea typeface="Times New Roman"/>
                <a:cs typeface="Simplified Arabic"/>
              </a:rPr>
              <a:t>وما تتصف به تغير سواء بالتزايد أم التراجع في شرائح العمر على مستوى الدولة الواحدة وبين الدول في شرائح العمر.</a:t>
            </a:r>
            <a:endParaRPr lang="en-US" sz="2400" dirty="0">
              <a:latin typeface="Calibri"/>
              <a:ea typeface="Calibri"/>
            </a:endParaRPr>
          </a:p>
          <a:p>
            <a:pPr marL="342900" lvl="0" indent="-342900" algn="just" rtl="1">
              <a:lnSpc>
                <a:spcPct val="150000"/>
              </a:lnSpc>
              <a:buFont typeface="Symbol"/>
              <a:buChar char=""/>
            </a:pPr>
            <a:r>
              <a:rPr lang="ar-EG" sz="2800" b="1" dirty="0">
                <a:latin typeface="Calibri"/>
                <a:ea typeface="Times New Roman"/>
                <a:cs typeface="Simplified Arabic"/>
              </a:rPr>
              <a:t>البيئة الاقتصادية، </a:t>
            </a:r>
            <a:r>
              <a:rPr lang="ar-EG" sz="2800" dirty="0">
                <a:latin typeface="Calibri"/>
                <a:ea typeface="Times New Roman"/>
                <a:cs typeface="Simplified Arabic"/>
              </a:rPr>
              <a:t>وما تتضمنه من تغير في تكاليف الإنتاج ومعدلاته وتكاليف الطاقة وحالة الأسواق والعمالة.</a:t>
            </a:r>
            <a:endParaRPr lang="en-US" sz="2400" dirty="0">
              <a:latin typeface="Calibri"/>
              <a:ea typeface="Calibri"/>
            </a:endParaRPr>
          </a:p>
          <a:p>
            <a:pPr marL="342900" lvl="0" indent="-342900" algn="just" rtl="1">
              <a:lnSpc>
                <a:spcPct val="150000"/>
              </a:lnSpc>
              <a:buFont typeface="Symbol"/>
              <a:buChar char=""/>
            </a:pPr>
            <a:r>
              <a:rPr lang="ar-EG" sz="2800" b="1" dirty="0">
                <a:latin typeface="Calibri"/>
                <a:ea typeface="Times New Roman"/>
                <a:cs typeface="Simplified Arabic"/>
              </a:rPr>
              <a:t>البيئة السياسية، </a:t>
            </a:r>
            <a:r>
              <a:rPr lang="ar-EG" sz="2800" dirty="0">
                <a:latin typeface="Calibri"/>
                <a:ea typeface="Times New Roman"/>
                <a:cs typeface="Simplified Arabic"/>
              </a:rPr>
              <a:t>وما تتضمنه من اهتمام المسئولين والقادة السياسيين بالحسابية، وكيفية إنفاق الأموال ومدى المردود الذي يتحقق.</a:t>
            </a:r>
            <a:endParaRPr lang="en-US" sz="2400" dirty="0">
              <a:latin typeface="Calibri"/>
              <a:ea typeface="Calibri"/>
            </a:endParaRPr>
          </a:p>
          <a:p>
            <a:pPr marL="342900" lvl="0" indent="-342900" algn="just" rtl="1">
              <a:lnSpc>
                <a:spcPct val="150000"/>
              </a:lnSpc>
              <a:buFont typeface="Symbol"/>
              <a:buChar char=""/>
            </a:pPr>
            <a:r>
              <a:rPr lang="ar-EG" sz="2800" b="1" dirty="0">
                <a:latin typeface="Calibri"/>
                <a:ea typeface="Times New Roman"/>
                <a:cs typeface="Simplified Arabic"/>
              </a:rPr>
              <a:t>بيئة المؤسسات، </a:t>
            </a:r>
            <a:r>
              <a:rPr lang="ar-EG" sz="2800" dirty="0">
                <a:latin typeface="Calibri"/>
                <a:ea typeface="Times New Roman"/>
                <a:cs typeface="Simplified Arabic"/>
              </a:rPr>
              <a:t>وما تتضمنه من تنافس بين المؤسسات التعليمية الخاصة والحكومية حول مصادر التمويل والطلاب.</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658493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620688"/>
            <a:ext cx="12011966" cy="5155257"/>
          </a:xfrm>
          <a:prstGeom prst="rect">
            <a:avLst/>
          </a:prstGeom>
        </p:spPr>
        <p:txBody>
          <a:bodyPr wrap="square">
            <a:spAutoFit/>
          </a:bodyPr>
          <a:lstStyle/>
          <a:p>
            <a:pPr marL="342900" lvl="0" indent="-342900" algn="just" rtl="1">
              <a:lnSpc>
                <a:spcPct val="200000"/>
              </a:lnSpc>
              <a:buFont typeface="Symbol"/>
              <a:buChar char=""/>
            </a:pPr>
            <a:r>
              <a:rPr lang="ar-EG" sz="2800" b="1" dirty="0">
                <a:latin typeface="Calibri"/>
                <a:ea typeface="Times New Roman"/>
                <a:cs typeface="Simplified Arabic"/>
              </a:rPr>
              <a:t>البيئة الاجتماعية؛ </a:t>
            </a:r>
            <a:r>
              <a:rPr lang="ar-EG" sz="2800" dirty="0">
                <a:latin typeface="Calibri"/>
                <a:ea typeface="Times New Roman"/>
                <a:cs typeface="Simplified Arabic"/>
              </a:rPr>
              <a:t>حيث إن انتشار مفاهيم ديمقراطية القبول، وازدياد التنافس بين الطلاب في السنوات الأخيرة على الالتحاق بالتعليم، قد جعل البيئة الاجتماعية أكثر تعقيدًا.</a:t>
            </a:r>
            <a:endParaRPr lang="en-US" sz="2400" dirty="0">
              <a:latin typeface="Calibri"/>
              <a:ea typeface="Calibri"/>
            </a:endParaRPr>
          </a:p>
          <a:p>
            <a:pPr marL="342900" lvl="0" indent="-342900" algn="just" rtl="1">
              <a:lnSpc>
                <a:spcPct val="200000"/>
              </a:lnSpc>
              <a:buFont typeface="Symbol"/>
              <a:buChar char=""/>
            </a:pPr>
            <a:r>
              <a:rPr lang="ar-EG" sz="2800" b="1" dirty="0">
                <a:latin typeface="Calibri"/>
                <a:ea typeface="Times New Roman"/>
                <a:cs typeface="Simplified Arabic"/>
              </a:rPr>
              <a:t>البيئة التقنية؛ </a:t>
            </a:r>
            <a:r>
              <a:rPr lang="ar-EG" sz="2800" dirty="0">
                <a:latin typeface="Calibri"/>
                <a:ea typeface="Times New Roman"/>
                <a:cs typeface="Simplified Arabic"/>
              </a:rPr>
              <a:t>حيث إن التحدي التكنولوجي يكون ذا تأثير كبير على الأسلوب الذي تتبعه المؤسسات التعليمية في عملية التعليم، فالتقنية الحديثة مثل: أقراص الليزر، ونظم الاتصال مثل: الكابلات والأقمار الصناعية وأجهزة الحاسب الآلي قد تساعد على تغيير طبيعة التعليم من الشكل التقليدي للفصول الدراسية التي تعتمد على الاتصال المباشر بين المعلم والمتعلم إلي أشكال أخرى من التعليم.    </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2286620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25754" y="620688"/>
            <a:ext cx="12011966" cy="5133713"/>
          </a:xfrm>
          <a:prstGeom prst="rect">
            <a:avLst/>
          </a:prstGeom>
        </p:spPr>
        <p:txBody>
          <a:bodyPr wrap="square">
            <a:spAutoFit/>
          </a:bodyPr>
          <a:lstStyle/>
          <a:p>
            <a:pPr algn="just" rtl="1">
              <a:lnSpc>
                <a:spcPct val="130000"/>
              </a:lnSpc>
              <a:tabLst>
                <a:tab pos="16510" algn="l"/>
              </a:tabLst>
            </a:pPr>
            <a:r>
              <a:rPr lang="ar-SA" sz="2800" b="1" dirty="0" smtClean="0">
                <a:latin typeface="Calibri"/>
                <a:ea typeface="Times New Roman"/>
                <a:cs typeface="Simplified Arabic"/>
              </a:rPr>
              <a:t>العائد من </a:t>
            </a:r>
            <a:r>
              <a:rPr lang="ar-SA" sz="2800" b="1" dirty="0">
                <a:latin typeface="Calibri"/>
                <a:ea typeface="Times New Roman"/>
                <a:cs typeface="Simplified Arabic"/>
              </a:rPr>
              <a:t>التخطيط </a:t>
            </a:r>
            <a:r>
              <a:rPr lang="ar-SA" sz="2800" b="1" dirty="0" smtClean="0">
                <a:latin typeface="Calibri"/>
                <a:ea typeface="Times New Roman"/>
                <a:cs typeface="Simplified Arabic"/>
              </a:rPr>
              <a:t>الاستراتيجي على التعليم:</a:t>
            </a:r>
            <a:endParaRPr lang="en-US" sz="2400" dirty="0">
              <a:latin typeface="Calibri"/>
              <a:ea typeface="Calibri"/>
            </a:endParaRPr>
          </a:p>
          <a:p>
            <a:pPr algn="just" rtl="1">
              <a:lnSpc>
                <a:spcPct val="130000"/>
              </a:lnSpc>
            </a:pPr>
            <a:r>
              <a:rPr lang="ar-SA" sz="2800" dirty="0">
                <a:latin typeface="Calibri"/>
                <a:ea typeface="Calibri"/>
                <a:cs typeface="Simplified Arabic"/>
              </a:rPr>
              <a:t>يتصف التخطيط الاستراتيجي بالعديد من الخصائص التي تميزه عن غيره من أنواع </a:t>
            </a:r>
            <a:r>
              <a:rPr lang="ar-SA" sz="2800" dirty="0" smtClean="0">
                <a:latin typeface="Calibri"/>
                <a:ea typeface="Calibri"/>
                <a:cs typeface="Simplified Arabic"/>
              </a:rPr>
              <a:t>التفكير ومنها:-</a:t>
            </a:r>
            <a:endParaRPr lang="en-US" sz="2400" dirty="0">
              <a:latin typeface="Calibri"/>
              <a:ea typeface="Calibri"/>
            </a:endParaRPr>
          </a:p>
          <a:p>
            <a:pPr algn="just" rtl="1">
              <a:lnSpc>
                <a:spcPct val="130000"/>
              </a:lnSpc>
            </a:pPr>
            <a:r>
              <a:rPr lang="ar-SA" sz="2800" dirty="0">
                <a:latin typeface="Calibri"/>
                <a:ea typeface="Calibri"/>
                <a:cs typeface="Simplified Arabic"/>
              </a:rPr>
              <a:t>1- التوجه الديمقراطي وتبني مبدأ المشاركة</a:t>
            </a:r>
            <a:r>
              <a:rPr lang="en-US" sz="2800" dirty="0">
                <a:latin typeface="Simplified Arabic"/>
                <a:ea typeface="Calibri"/>
              </a:rPr>
              <a:t>.</a:t>
            </a:r>
            <a:endParaRPr lang="en-US" sz="2400" dirty="0">
              <a:latin typeface="Calibri"/>
              <a:ea typeface="Calibri"/>
            </a:endParaRPr>
          </a:p>
          <a:p>
            <a:pPr algn="just" rtl="1">
              <a:lnSpc>
                <a:spcPct val="130000"/>
              </a:lnSpc>
            </a:pPr>
            <a:r>
              <a:rPr lang="ar-SA" sz="2800" dirty="0">
                <a:latin typeface="Calibri"/>
                <a:ea typeface="Calibri"/>
                <a:cs typeface="Simplified Arabic"/>
              </a:rPr>
              <a:t>2- المزاوجة بين الاهتمام بتحسين أداء المنظمة وإنتاجيتها وبين التخطيط بنظرته المستقبلية</a:t>
            </a:r>
            <a:r>
              <a:rPr lang="en-US" sz="2800" dirty="0">
                <a:latin typeface="Simplified Arabic"/>
                <a:ea typeface="Calibri"/>
              </a:rPr>
              <a:t>.</a:t>
            </a:r>
            <a:endParaRPr lang="en-US" sz="2400" dirty="0">
              <a:latin typeface="Calibri"/>
              <a:ea typeface="Calibri"/>
            </a:endParaRPr>
          </a:p>
          <a:p>
            <a:pPr algn="just" rtl="1">
              <a:lnSpc>
                <a:spcPct val="130000"/>
              </a:lnSpc>
            </a:pPr>
            <a:r>
              <a:rPr lang="ar-SA" sz="2800" dirty="0">
                <a:latin typeface="Calibri"/>
                <a:ea typeface="Calibri"/>
                <a:cs typeface="Simplified Arabic"/>
              </a:rPr>
              <a:t>3- المنهجية العلمية التقنية المتقدمة في استجاباتها للمشكلات بعد التنبؤ بها وبأبعادها المستقبلية وما ينتجها من حلول، مقارنة بالحلول الفورية الآنية</a:t>
            </a:r>
            <a:r>
              <a:rPr lang="en-US" sz="2800" dirty="0">
                <a:latin typeface="Simplified Arabic"/>
                <a:ea typeface="Calibri"/>
              </a:rPr>
              <a:t>.</a:t>
            </a:r>
            <a:endParaRPr lang="en-US" sz="2400" dirty="0">
              <a:latin typeface="Calibri"/>
              <a:ea typeface="Calibri"/>
            </a:endParaRPr>
          </a:p>
          <a:p>
            <a:pPr algn="just" rtl="1">
              <a:lnSpc>
                <a:spcPct val="130000"/>
              </a:lnSpc>
            </a:pPr>
            <a:r>
              <a:rPr lang="ar-SA" sz="2800" dirty="0">
                <a:latin typeface="Calibri"/>
                <a:ea typeface="Calibri"/>
                <a:cs typeface="Simplified Arabic"/>
              </a:rPr>
              <a:t>4- ربط الفكر بالعمل والتطبيق لإحداث التغيير وتقويمه</a:t>
            </a:r>
            <a:r>
              <a:rPr lang="en-US" sz="2800" dirty="0">
                <a:latin typeface="Simplified Arabic"/>
                <a:ea typeface="Calibri"/>
              </a:rPr>
              <a:t>.</a:t>
            </a:r>
            <a:endParaRPr lang="en-US" sz="2400" dirty="0">
              <a:latin typeface="Calibri"/>
              <a:ea typeface="Calibri"/>
            </a:endParaRPr>
          </a:p>
          <a:p>
            <a:pPr algn="just" rtl="1">
              <a:lnSpc>
                <a:spcPct val="130000"/>
              </a:lnSpc>
            </a:pPr>
            <a:r>
              <a:rPr lang="ar-SA" sz="2800" dirty="0">
                <a:latin typeface="Calibri"/>
                <a:ea typeface="Calibri"/>
                <a:cs typeface="Simplified Arabic"/>
              </a:rPr>
              <a:t>5- التحول من مجرد الكلام عن التغيير إلى تحقيق التغيير وتطبيقه في </a:t>
            </a:r>
            <a:r>
              <a:rPr lang="ar-SA" sz="2800" dirty="0" smtClean="0">
                <a:latin typeface="Calibri"/>
                <a:ea typeface="Calibri"/>
                <a:cs typeface="Simplified Arabic"/>
              </a:rPr>
              <a:t>المؤسسة التعليمية </a:t>
            </a:r>
            <a:r>
              <a:rPr lang="ar-SA" sz="2800" dirty="0">
                <a:latin typeface="Calibri"/>
                <a:ea typeface="Calibri"/>
                <a:cs typeface="Simplified Arabic"/>
              </a:rPr>
              <a:t>وفي المجتمع والبيئة المحيطة بها</a:t>
            </a:r>
            <a:r>
              <a:rPr lang="en-US" sz="2800" dirty="0">
                <a:latin typeface="Simplified Arabic"/>
                <a:ea typeface="Calibri"/>
              </a:rPr>
              <a:t>.</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3160377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99147" y="536167"/>
            <a:ext cx="12011966" cy="5013680"/>
          </a:xfrm>
          <a:prstGeom prst="rect">
            <a:avLst/>
          </a:prstGeom>
        </p:spPr>
        <p:txBody>
          <a:bodyPr wrap="square">
            <a:spAutoFit/>
          </a:bodyPr>
          <a:lstStyle/>
          <a:p>
            <a:pPr algn="just" rtl="1">
              <a:lnSpc>
                <a:spcPct val="115000"/>
              </a:lnSpc>
              <a:spcBef>
                <a:spcPts val="600"/>
              </a:spcBef>
              <a:spcAft>
                <a:spcPts val="600"/>
              </a:spcAft>
            </a:pPr>
            <a:r>
              <a:rPr lang="ar-SA" sz="2800" b="1" dirty="0" smtClean="0">
                <a:latin typeface="Calibri"/>
                <a:ea typeface="SimSun"/>
                <a:cs typeface="Simplified Arabic"/>
              </a:rPr>
              <a:t>خطوات التخطيط الاستراتيجي في التعليم:</a:t>
            </a:r>
          </a:p>
          <a:p>
            <a:pPr algn="just" rtl="1">
              <a:lnSpc>
                <a:spcPct val="115000"/>
              </a:lnSpc>
              <a:spcBef>
                <a:spcPts val="600"/>
              </a:spcBef>
              <a:spcAft>
                <a:spcPts val="600"/>
              </a:spcAft>
            </a:pPr>
            <a:r>
              <a:rPr lang="ar-EG" sz="2800" b="1" dirty="0" smtClean="0">
                <a:latin typeface="Calibri"/>
                <a:ea typeface="SimSun"/>
                <a:cs typeface="Simplified Arabic"/>
              </a:rPr>
              <a:t>الخطوة </a:t>
            </a:r>
            <a:r>
              <a:rPr lang="ar-EG" sz="2800" b="1" dirty="0">
                <a:latin typeface="Calibri"/>
                <a:ea typeface="SimSun"/>
                <a:cs typeface="Simplified Arabic"/>
              </a:rPr>
              <a:t>الأولي: التخطيط للتخطيط:</a:t>
            </a:r>
            <a:endParaRPr lang="en-US" sz="2400" dirty="0">
              <a:latin typeface="Calibri"/>
              <a:ea typeface="Calibri"/>
            </a:endParaRPr>
          </a:p>
          <a:p>
            <a:pPr algn="just" rtl="1">
              <a:lnSpc>
                <a:spcPct val="115000"/>
              </a:lnSpc>
              <a:spcBef>
                <a:spcPts val="600"/>
              </a:spcBef>
              <a:spcAft>
                <a:spcPts val="600"/>
              </a:spcAft>
            </a:pPr>
            <a:r>
              <a:rPr lang="ar-EG" sz="2800" dirty="0">
                <a:latin typeface="Calibri"/>
                <a:ea typeface="SimSun"/>
                <a:cs typeface="Simplified Arabic"/>
              </a:rPr>
              <a:t>تُعتبر هذه الخطوة، الخطوة الأولى الحاسمة بالنسبة للمؤسسة؛ فمن خلالها تقيم المؤسسة مدى استعدادها لاستخدام التخطيط الاستراتيجي، وتصميم عمليات التخطيط المطابقة لأغراضها ومصادرها وبيئتها السياسية.</a:t>
            </a:r>
            <a:endParaRPr lang="en-US" sz="2400" dirty="0">
              <a:latin typeface="Calibri"/>
              <a:ea typeface="Calibri"/>
            </a:endParaRPr>
          </a:p>
          <a:p>
            <a:pPr algn="just" rtl="1">
              <a:lnSpc>
                <a:spcPct val="115000"/>
              </a:lnSpc>
              <a:spcBef>
                <a:spcPts val="600"/>
              </a:spcBef>
              <a:spcAft>
                <a:spcPts val="600"/>
              </a:spcAft>
              <a:tabLst>
                <a:tab pos="16510" algn="l"/>
              </a:tabLst>
            </a:pPr>
            <a:r>
              <a:rPr lang="ar-EG" sz="2800" dirty="0">
                <a:latin typeface="Calibri"/>
                <a:ea typeface="SimSun"/>
                <a:cs typeface="Simplified Arabic"/>
              </a:rPr>
              <a:t>	وقبل البدء في الخطوات الأولى للتخطيط، يجب على القادة التوصل إلي اتفاق حول: الغاية والحاجة إلي تحقيق الهدف، واستعداد المؤسسة في الجوانب المتعلقة بالموظفين، والمصادر المالية، الثقافة العامة، ومبدأ الالتزام، وصيغ التقارير، والوقت المحدد لتقديم كل تقرير من التقارير اللازمة خلال عملية التخطيط، والخطوات/العمليات؛ ليكون مسار التطبيق واضح وحتى يتم إتباع الخطوات بطريقة منطقية، والتنظيمات المؤسسية؛ لكي يتم تنفيذ عمليات التخطيط الاستراتيجي</a:t>
            </a:r>
            <a:r>
              <a:rPr lang="ar-EG" sz="2800" dirty="0" smtClean="0">
                <a:latin typeface="Calibri"/>
                <a:ea typeface="SimSun"/>
                <a:cs typeface="Simplified Arabic"/>
              </a:rPr>
              <a:t>.</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2072540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99147" y="536167"/>
            <a:ext cx="12011966" cy="6863417"/>
          </a:xfrm>
          <a:prstGeom prst="rect">
            <a:avLst/>
          </a:prstGeom>
        </p:spPr>
        <p:txBody>
          <a:bodyPr wrap="square">
            <a:spAutoFit/>
          </a:bodyPr>
          <a:lstStyle/>
          <a:p>
            <a:pPr algn="just" rtl="1">
              <a:lnSpc>
                <a:spcPct val="200000"/>
              </a:lnSpc>
            </a:pPr>
            <a:r>
              <a:rPr lang="ar-EG" sz="2800" b="1" dirty="0">
                <a:latin typeface="Calibri"/>
                <a:ea typeface="SimSun"/>
                <a:cs typeface="Simplified Arabic"/>
              </a:rPr>
              <a:t>الخطوة الثانية: اكتساب ودعم الالتزام: </a:t>
            </a:r>
            <a:endParaRPr lang="en-US" sz="2400" dirty="0">
              <a:latin typeface="Calibri"/>
              <a:ea typeface="Calibri"/>
            </a:endParaRPr>
          </a:p>
          <a:p>
            <a:pPr algn="just" rtl="1">
              <a:lnSpc>
                <a:spcPct val="200000"/>
              </a:lnSpc>
            </a:pPr>
            <a:r>
              <a:rPr lang="ar-EG" sz="2800" dirty="0">
                <a:latin typeface="Calibri"/>
                <a:ea typeface="SimSun"/>
                <a:cs typeface="Simplified Arabic"/>
              </a:rPr>
              <a:t>يتم في هذه الخطوة تحديد المشاركين الرئيسين في عملية التخطيط والتنفيذ من مشرعين، وقادة، وموظفين حكوميين، أو مواطنين. ومن الطرق التي قد تُستخدم لمشاركة الفئات المختلفة من المُجتمع المقصود من عملية التخطيط في عمليات التخطيط الاستراتيجي، ما يلي:</a:t>
            </a:r>
            <a:endParaRPr lang="en-US" sz="2400" dirty="0">
              <a:latin typeface="Calibri"/>
              <a:ea typeface="Calibri"/>
            </a:endParaRPr>
          </a:p>
          <a:p>
            <a:pPr marL="342900" lvl="0" indent="-342900" algn="just" rtl="1">
              <a:lnSpc>
                <a:spcPct val="200000"/>
              </a:lnSpc>
              <a:buFont typeface="Symbol"/>
              <a:buChar char=""/>
              <a:tabLst>
                <a:tab pos="245110" algn="l"/>
                <a:tab pos="638175" algn="l"/>
              </a:tabLst>
            </a:pPr>
            <a:r>
              <a:rPr lang="ar-EG" sz="2800" dirty="0" err="1">
                <a:latin typeface="Calibri"/>
                <a:ea typeface="SimSun"/>
                <a:cs typeface="Simplified Arabic"/>
              </a:rPr>
              <a:t>المسوحات</a:t>
            </a:r>
            <a:r>
              <a:rPr lang="ar-EG" sz="2800" dirty="0">
                <a:latin typeface="Calibri"/>
                <a:ea typeface="SimSun"/>
                <a:cs typeface="Simplified Arabic"/>
              </a:rPr>
              <a:t>، والإعلانات الإعلامية، والاجتماعات العامة لوصف عمليات التخطيط الاستراتيجي.</a:t>
            </a:r>
            <a:endParaRPr lang="en-US" sz="2400" dirty="0">
              <a:latin typeface="Calibri"/>
              <a:ea typeface="Times New Roman"/>
              <a:cs typeface="Times New Roman"/>
            </a:endParaRPr>
          </a:p>
          <a:p>
            <a:pPr marL="342900" lvl="0" indent="-342900" algn="just" rtl="1">
              <a:lnSpc>
                <a:spcPct val="200000"/>
              </a:lnSpc>
              <a:buFont typeface="Symbol"/>
              <a:buChar char=""/>
              <a:tabLst>
                <a:tab pos="245110" algn="l"/>
                <a:tab pos="638175" algn="l"/>
              </a:tabLst>
            </a:pPr>
            <a:r>
              <a:rPr lang="ar-EG" sz="2800" dirty="0">
                <a:latin typeface="Calibri"/>
                <a:ea typeface="SimSun"/>
                <a:cs typeface="Simplified Arabic"/>
              </a:rPr>
              <a:t>اللقاءات والاجتماعات مع الفئات المختلفة، وتحديد مجموعات العمل، والنشرات الدورية</a:t>
            </a:r>
            <a:r>
              <a:rPr lang="ar-EG" sz="2800" dirty="0" smtClean="0">
                <a:latin typeface="Calibri"/>
                <a:ea typeface="SimSun"/>
                <a:cs typeface="Simplified Arabic"/>
              </a:rPr>
              <a:t>.</a:t>
            </a:r>
            <a:endParaRPr lang="ar-SA" sz="2800" dirty="0" smtClean="0">
              <a:latin typeface="Calibri"/>
              <a:ea typeface="SimSun"/>
              <a:cs typeface="Simplified Arabic"/>
            </a:endParaRPr>
          </a:p>
          <a:p>
            <a:pPr marL="342900" indent="-342900" algn="just" rtl="1">
              <a:lnSpc>
                <a:spcPct val="200000"/>
              </a:lnSpc>
              <a:buFont typeface="Symbol"/>
              <a:buChar char=""/>
              <a:tabLst>
                <a:tab pos="245110" algn="l"/>
                <a:tab pos="638175" algn="l"/>
              </a:tabLst>
            </a:pPr>
            <a:r>
              <a:rPr lang="ar-EG" sz="2800" dirty="0">
                <a:latin typeface="Calibri"/>
                <a:ea typeface="SimSun"/>
                <a:cs typeface="Simplified Arabic"/>
              </a:rPr>
              <a:t>إنشاء مكاتب للتوجيه والإرشاد، والإجابة على الاستفسارات المختلفة.</a:t>
            </a:r>
            <a:endParaRPr lang="en-US" sz="2800" dirty="0">
              <a:latin typeface="Calibri"/>
              <a:ea typeface="Times New Roman"/>
              <a:cs typeface="Times New Roman"/>
            </a:endParaRPr>
          </a:p>
          <a:p>
            <a:pPr marL="342900" lvl="0" indent="-342900" algn="just" rtl="1">
              <a:lnSpc>
                <a:spcPct val="200000"/>
              </a:lnSpc>
              <a:buFont typeface="Symbol"/>
              <a:buChar char=""/>
              <a:tabLst>
                <a:tab pos="245110" algn="l"/>
                <a:tab pos="638175" algn="l"/>
              </a:tabLst>
            </a:pPr>
            <a:endParaRPr lang="en-US" sz="2400" dirty="0">
              <a:effectLst/>
              <a:latin typeface="Calibri"/>
              <a:ea typeface="Times New Roman"/>
              <a:cs typeface="Times New Roman"/>
            </a:endParaRPr>
          </a:p>
        </p:txBody>
      </p:sp>
    </p:spTree>
    <p:extLst>
      <p:ext uri="{BB962C8B-B14F-4D97-AF65-F5344CB8AC3E}">
        <p14:creationId xmlns:p14="http://schemas.microsoft.com/office/powerpoint/2010/main" val="1426142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952264"/>
            <a:ext cx="12011966" cy="3431709"/>
          </a:xfrm>
          <a:prstGeom prst="rect">
            <a:avLst/>
          </a:prstGeom>
        </p:spPr>
        <p:txBody>
          <a:bodyPr wrap="square">
            <a:spAutoFit/>
          </a:bodyPr>
          <a:lstStyle/>
          <a:p>
            <a:pPr algn="just" rtl="1">
              <a:lnSpc>
                <a:spcPct val="200000"/>
              </a:lnSpc>
            </a:pPr>
            <a:r>
              <a:rPr lang="ar-EG" sz="2800" b="1" dirty="0">
                <a:latin typeface="Calibri"/>
                <a:ea typeface="SimSun"/>
                <a:cs typeface="Simplified Arabic"/>
              </a:rPr>
              <a:t>الخطوة الثالثة: تحليل احتياجات ورغبات المستفيدين من خدمات المؤسسة:</a:t>
            </a:r>
            <a:endParaRPr lang="en-US" sz="2400" dirty="0">
              <a:latin typeface="Calibri"/>
              <a:ea typeface="Calibri"/>
            </a:endParaRPr>
          </a:p>
          <a:p>
            <a:pPr algn="just" rtl="1">
              <a:lnSpc>
                <a:spcPct val="200000"/>
              </a:lnSpc>
            </a:pPr>
            <a:r>
              <a:rPr lang="ar-EG" sz="2800" dirty="0">
                <a:latin typeface="Calibri"/>
                <a:ea typeface="SimSun"/>
                <a:cs typeface="Simplified Arabic"/>
              </a:rPr>
              <a:t>حيث يجب أن تضع المؤسسة في الاعتبار احتياجات ورغبات المستفيدين من خدماتها. وهذا يعني ضرورة الأخذ بنصائح وإرشادات المستفيدين في عمليات التخطيط، ومن الضروري مشاركتهم في وضع رسالة المؤسسة ورؤيتها وقيمها، وكذلك يمكن أن يساعدوا في تحديد الفجوة بين التوقعات والأداء الحالي للمؤسسة.</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322463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952264"/>
            <a:ext cx="12011966" cy="5024452"/>
          </a:xfrm>
          <a:prstGeom prst="rect">
            <a:avLst/>
          </a:prstGeom>
        </p:spPr>
        <p:txBody>
          <a:bodyPr wrap="square">
            <a:spAutoFit/>
          </a:bodyPr>
          <a:lstStyle/>
          <a:p>
            <a:pPr algn="just" rtl="1">
              <a:lnSpc>
                <a:spcPct val="150000"/>
              </a:lnSpc>
              <a:spcBef>
                <a:spcPts val="1800"/>
              </a:spcBef>
              <a:spcAft>
                <a:spcPts val="1800"/>
              </a:spcAft>
            </a:pPr>
            <a:r>
              <a:rPr lang="ar-EG" sz="2800" b="1" dirty="0">
                <a:latin typeface="Calibri"/>
                <a:ea typeface="SimSun"/>
                <a:cs typeface="Simplified Arabic"/>
              </a:rPr>
              <a:t>الخطوة الرابعة: تحليل نقاط القوة والضعف في أداء المنظمة، والفرص والتحديات المحيطة بها:</a:t>
            </a:r>
            <a:endParaRPr lang="en-US" sz="2400" dirty="0">
              <a:latin typeface="Calibri"/>
              <a:ea typeface="Calibri"/>
            </a:endParaRPr>
          </a:p>
          <a:p>
            <a:pPr algn="just" rtl="1">
              <a:lnSpc>
                <a:spcPct val="150000"/>
              </a:lnSpc>
              <a:spcBef>
                <a:spcPts val="1800"/>
              </a:spcBef>
              <a:spcAft>
                <a:spcPts val="1800"/>
              </a:spcAft>
              <a:tabLst>
                <a:tab pos="477520" algn="l"/>
              </a:tabLst>
            </a:pPr>
            <a:r>
              <a:rPr lang="ar-EG" sz="2800" dirty="0">
                <a:latin typeface="Calibri"/>
                <a:ea typeface="SimSun"/>
                <a:cs typeface="Simplified Arabic"/>
              </a:rPr>
              <a:t>فلتطوير خطة واقعية؛ يجب الوقوف على نقاط القوة والضعف في أداء المؤسسة، وكذلك إجراء تحليل للبيئة الخارجية؛ لتحديد الفرص والتحديات التي قد تواجه عمل المؤسسة في المستقبل. ويجب أن تركز عملية فحص نقاط القوة والضعف على موضوعات مثل: بناء المؤسسة، وثقافتها السائدة، وموظفيها، والوضع المالي. ومن مصادر الحصول على المعلومات لإجراء عملية الفحص: استطلاعات الموظفين، واستطلاعات المُستفيدين، وملف التطور السياسي، وقواعد البيانات الداخلية، والتقارير السنوية، ومتطلبات الميزانية، وتقويم البرامج، والخطط الداخلية.</a:t>
            </a:r>
            <a:endParaRPr lang="en-US" sz="2400" dirty="0">
              <a:latin typeface="Calibri"/>
              <a:ea typeface="Calibri"/>
            </a:endParaRPr>
          </a:p>
        </p:txBody>
      </p:sp>
      <p:sp>
        <p:nvSpPr>
          <p:cNvPr id="11" name="Google Shape;110;p1"/>
          <p:cNvSpPr/>
          <p:nvPr/>
        </p:nvSpPr>
        <p:spPr>
          <a:xfrm>
            <a:off x="2855640" y="5974381"/>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2489053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952264"/>
            <a:ext cx="12011966" cy="5232202"/>
          </a:xfrm>
          <a:prstGeom prst="rect">
            <a:avLst/>
          </a:prstGeom>
        </p:spPr>
        <p:txBody>
          <a:bodyPr wrap="square">
            <a:spAutoFit/>
          </a:bodyPr>
          <a:lstStyle/>
          <a:p>
            <a:pPr algn="just" rtl="1">
              <a:lnSpc>
                <a:spcPct val="200000"/>
              </a:lnSpc>
              <a:spcBef>
                <a:spcPts val="600"/>
              </a:spcBef>
            </a:pPr>
            <a:r>
              <a:rPr lang="ar-EG" sz="2800" dirty="0">
                <a:latin typeface="Calibri"/>
                <a:ea typeface="SimSun"/>
                <a:cs typeface="Simplified Arabic"/>
              </a:rPr>
              <a:t>أما تحليل البيئة الداخلية فيعتبر من الملامح الهامة والمميزة للتخطيط الاستراتيجي، فيعمل على تحديد هل تؤدي المؤسسة في ضوء اتجاهات الماضي والواقع الحالي وإمكانيات المستقبل أم لا.</a:t>
            </a:r>
            <a:endParaRPr lang="en-US" sz="2400" dirty="0">
              <a:latin typeface="Calibri"/>
              <a:ea typeface="Calibri"/>
            </a:endParaRPr>
          </a:p>
          <a:p>
            <a:pPr algn="just" rtl="1">
              <a:lnSpc>
                <a:spcPct val="200000"/>
              </a:lnSpc>
              <a:spcBef>
                <a:spcPts val="600"/>
              </a:spcBef>
              <a:tabLst>
                <a:tab pos="477520" algn="l"/>
              </a:tabLst>
            </a:pPr>
            <a:r>
              <a:rPr lang="ar-EG" sz="2800" dirty="0">
                <a:latin typeface="Calibri"/>
                <a:ea typeface="SimSun"/>
                <a:cs typeface="Simplified Arabic"/>
              </a:rPr>
              <a:t>ومن العوامل القوية التي قد تؤثر على المؤسسة التغيرات السكانية، والأوضاع الاقتصادية، التغيرات التنظيمية، والتطورات التكنولوجية. ومن مصادر الحصول على المعلومات: قواعد البيانات والتقارير الإحصائية الحكومية، والتشريعات الحكومية، والقوانين، الميزانيات، والبيانات السياسية، والدراسات الخاصة، ومراكز المعلومات بالكليات والجامعات.</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942681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952264"/>
            <a:ext cx="12011966" cy="4293483"/>
          </a:xfrm>
          <a:prstGeom prst="rect">
            <a:avLst/>
          </a:prstGeom>
        </p:spPr>
        <p:txBody>
          <a:bodyPr wrap="square">
            <a:spAutoFit/>
          </a:bodyPr>
          <a:lstStyle/>
          <a:p>
            <a:pPr algn="just" rtl="1">
              <a:lnSpc>
                <a:spcPct val="200000"/>
              </a:lnSpc>
            </a:pPr>
            <a:r>
              <a:rPr lang="ar-EG" sz="2800" b="1" dirty="0">
                <a:latin typeface="Calibri"/>
                <a:ea typeface="SimSun"/>
                <a:cs typeface="Simplified Arabic"/>
              </a:rPr>
              <a:t>الخطوة الخامسة: وضع الاتجاه الاستراتيجي:</a:t>
            </a:r>
            <a:endParaRPr lang="en-US" sz="2400" dirty="0">
              <a:latin typeface="Calibri"/>
              <a:ea typeface="Calibri"/>
            </a:endParaRPr>
          </a:p>
          <a:p>
            <a:pPr algn="just" rtl="1">
              <a:lnSpc>
                <a:spcPct val="200000"/>
              </a:lnSpc>
            </a:pPr>
            <a:r>
              <a:rPr lang="ar-EG" sz="2800" dirty="0">
                <a:latin typeface="Calibri"/>
                <a:ea typeface="SimSun"/>
                <a:cs typeface="Simplified Arabic"/>
              </a:rPr>
              <a:t>يساعد تحديد الاتجاه الاستراتيجي على تحديد هوية المؤسسة، ويحدد ماهية المؤسسة، وما تسعى لتحقيقه؛ فيعمل على مساعدة المؤسسة في: تحديد الأولويات من بين الطلبات والأهداف المتعددة، والحكم على كيفية معالجة والقيام بالمهام المختلفة، وبناء روح العمل الجماعي ورفع الروح المعنوية بين العاملين، واكتساب وجهة النظر بعيدة المدى اللازمة لتحقيق التغير الحقيقي في وضع المؤسسة الحالي.</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23189907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32706" y="952264"/>
            <a:ext cx="12011966" cy="5155257"/>
          </a:xfrm>
          <a:prstGeom prst="rect">
            <a:avLst/>
          </a:prstGeom>
        </p:spPr>
        <p:txBody>
          <a:bodyPr wrap="square">
            <a:spAutoFit/>
          </a:bodyPr>
          <a:lstStyle/>
          <a:p>
            <a:pPr algn="just" rtl="1">
              <a:lnSpc>
                <a:spcPct val="200000"/>
              </a:lnSpc>
            </a:pPr>
            <a:r>
              <a:rPr lang="ar-EG" sz="2800" b="1" dirty="0">
                <a:latin typeface="Calibri"/>
                <a:ea typeface="SimSun"/>
                <a:cs typeface="Simplified Arabic"/>
              </a:rPr>
              <a:t>الخطوة السادسة: تحديد الموضوعات الاستراتيجية:</a:t>
            </a:r>
            <a:endParaRPr lang="en-US" sz="2400" dirty="0">
              <a:latin typeface="Calibri"/>
              <a:ea typeface="Calibri"/>
            </a:endParaRPr>
          </a:p>
          <a:p>
            <a:pPr algn="just" rtl="1">
              <a:lnSpc>
                <a:spcPct val="200000"/>
              </a:lnSpc>
            </a:pPr>
            <a:r>
              <a:rPr lang="ar-SA" sz="2800" dirty="0">
                <a:latin typeface="Calibri"/>
                <a:ea typeface="SimSun"/>
                <a:cs typeface="Simplified Arabic"/>
              </a:rPr>
              <a:t>تمثل الموضوعات الاستراتيجية المُحدد لمستقبل المؤسسة، لذلك يجب ترتيبها بصورة منطقية؛ لتستطيع المؤسسة تنفيذ رسالتها. ولكي تحدد المنظمة موضوعاتها الاستراتيجية وتميزها تحتاج إلي الإجابة على التساؤلات التالية: ما الموضوع؟، ولماذا يمثل موضوعًا؟</a:t>
            </a:r>
            <a:r>
              <a:rPr lang="ar-EG" sz="2800" dirty="0">
                <a:latin typeface="Calibri"/>
                <a:ea typeface="SimSun"/>
                <a:cs typeface="Simplified Arabic"/>
              </a:rPr>
              <a:t>، و</a:t>
            </a:r>
            <a:r>
              <a:rPr lang="ar-SA" sz="2800" dirty="0">
                <a:latin typeface="Calibri"/>
                <a:ea typeface="SimSun"/>
                <a:cs typeface="Simplified Arabic"/>
              </a:rPr>
              <a:t>من قال أنه موضوعًا؟، وكيف نعرف أنه موضوع؟</a:t>
            </a:r>
            <a:r>
              <a:rPr lang="ar-EG" sz="2800" dirty="0">
                <a:latin typeface="Calibri"/>
                <a:ea typeface="SimSun"/>
                <a:cs typeface="Simplified Arabic"/>
              </a:rPr>
              <a:t>، و</a:t>
            </a:r>
            <a:r>
              <a:rPr lang="ar-SA" sz="2800" dirty="0">
                <a:latin typeface="Calibri"/>
                <a:ea typeface="SimSun"/>
                <a:cs typeface="Simplified Arabic"/>
              </a:rPr>
              <a:t>ما العوامل التي جعلت منه موضوعًا استراتيجيا؟</a:t>
            </a:r>
            <a:r>
              <a:rPr lang="ar-EG" sz="2800" dirty="0">
                <a:latin typeface="Calibri"/>
                <a:ea typeface="SimSun"/>
                <a:cs typeface="Simplified Arabic"/>
              </a:rPr>
              <a:t>، و</a:t>
            </a:r>
            <a:r>
              <a:rPr lang="ar-SA" sz="2800" dirty="0">
                <a:latin typeface="Calibri"/>
                <a:ea typeface="SimSun"/>
                <a:cs typeface="Simplified Arabic"/>
              </a:rPr>
              <a:t>هل يمكن أن تفعل المؤسسة شيئًا بشأن هذا الموضوع؟</a:t>
            </a:r>
            <a:r>
              <a:rPr lang="ar-EG" sz="2800" dirty="0">
                <a:latin typeface="Calibri"/>
                <a:ea typeface="SimSun"/>
                <a:cs typeface="Simplified Arabic"/>
              </a:rPr>
              <a:t>، و</a:t>
            </a:r>
            <a:r>
              <a:rPr lang="ar-SA" sz="2800" dirty="0">
                <a:latin typeface="Calibri"/>
                <a:ea typeface="SimSun"/>
                <a:cs typeface="Simplified Arabic"/>
              </a:rPr>
              <a:t>ما النتائج المترتبة عن عدم تسجيل هذا الموضوع؟</a:t>
            </a:r>
            <a:endParaRPr lang="en-US" sz="2400" dirty="0">
              <a:latin typeface="Calibri"/>
              <a:ea typeface="Calibri"/>
            </a:endParaRPr>
          </a:p>
        </p:txBody>
      </p:sp>
    </p:spTree>
    <p:extLst>
      <p:ext uri="{BB962C8B-B14F-4D97-AF65-F5344CB8AC3E}">
        <p14:creationId xmlns:p14="http://schemas.microsoft.com/office/powerpoint/2010/main" val="4008579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105458" y="622188"/>
            <a:ext cx="12011966" cy="5723875"/>
          </a:xfrm>
          <a:prstGeom prst="rect">
            <a:avLst/>
          </a:prstGeom>
        </p:spPr>
        <p:txBody>
          <a:bodyPr wrap="square">
            <a:spAutoFit/>
          </a:bodyPr>
          <a:lstStyle/>
          <a:p>
            <a:pPr algn="just" rtl="1">
              <a:lnSpc>
                <a:spcPct val="115000"/>
              </a:lnSpc>
              <a:spcBef>
                <a:spcPts val="600"/>
              </a:spcBef>
              <a:spcAft>
                <a:spcPts val="300"/>
              </a:spcAft>
            </a:pPr>
            <a:r>
              <a:rPr lang="ar-EG" sz="2800" b="1" dirty="0">
                <a:latin typeface="Calibri"/>
                <a:ea typeface="SimSun"/>
                <a:cs typeface="Simplified Arabic"/>
              </a:rPr>
              <a:t>الخطوة السابعة: تطوير الأهداف والأغراض مقاييس الأداء:</a:t>
            </a:r>
            <a:endParaRPr lang="en-US" sz="2400" dirty="0">
              <a:latin typeface="Calibri"/>
              <a:ea typeface="Calibri"/>
            </a:endParaRPr>
          </a:p>
          <a:p>
            <a:pPr algn="just" rtl="1">
              <a:lnSpc>
                <a:spcPct val="115000"/>
              </a:lnSpc>
              <a:spcBef>
                <a:spcPts val="600"/>
              </a:spcBef>
              <a:spcAft>
                <a:spcPts val="300"/>
              </a:spcAft>
            </a:pPr>
            <a:r>
              <a:rPr lang="ar-SA" sz="2800" dirty="0">
                <a:latin typeface="Calibri"/>
                <a:ea typeface="SimSun"/>
                <a:cs typeface="Simplified Arabic"/>
              </a:rPr>
              <a:t>تمثل الأهداف أحد أهم الأدوات الرئيسة اللازمة لتحديد اتجاه المؤسسة نحو المستقبل. فالأهداف عبارات عامة موجهة للموضوعات تعمل على تركيز الأفعال نحو تحقيق غرض محددة وواضح. والأهداف عادة ما ترتبط بالموضوعات الاستراتيجية مثل التعليم والصحة العامة. وعندما يتم تطوير عبارات الأهداف، يجب أخذ التساؤلات التالية في الاعتبار:</a:t>
            </a:r>
            <a:endParaRPr lang="en-US" sz="2400" dirty="0">
              <a:latin typeface="Calibri"/>
              <a:ea typeface="Calibri"/>
            </a:endParaRPr>
          </a:p>
          <a:p>
            <a:pPr marL="342900" lvl="0" indent="-342900" algn="just" rtl="1">
              <a:lnSpc>
                <a:spcPct val="115000"/>
              </a:lnSpc>
              <a:spcBef>
                <a:spcPts val="600"/>
              </a:spcBef>
              <a:spcAft>
                <a:spcPts val="300"/>
              </a:spcAft>
              <a:buFont typeface="+mj-lt"/>
              <a:buAutoNum type="arabicPeriod"/>
              <a:tabLst>
                <a:tab pos="359410" algn="l"/>
                <a:tab pos="1876425" algn="l"/>
              </a:tabLst>
            </a:pPr>
            <a:r>
              <a:rPr lang="ar-SA" sz="2800" dirty="0">
                <a:latin typeface="Calibri"/>
                <a:ea typeface="SimSun"/>
                <a:cs typeface="Simplified Arabic"/>
              </a:rPr>
              <a:t>هل تتوافق الأهداف مع الإطار التشريعي للمؤسسة ورويتها ورسالتها وقيمها؟</a:t>
            </a:r>
            <a:endParaRPr lang="en-US" sz="2400" dirty="0">
              <a:latin typeface="Calibri"/>
              <a:ea typeface="Calibri"/>
            </a:endParaRPr>
          </a:p>
          <a:p>
            <a:pPr marL="342900" lvl="0" indent="-342900" algn="just" rtl="1">
              <a:lnSpc>
                <a:spcPct val="115000"/>
              </a:lnSpc>
              <a:spcBef>
                <a:spcPts val="600"/>
              </a:spcBef>
              <a:spcAft>
                <a:spcPts val="300"/>
              </a:spcAft>
              <a:buFont typeface="+mj-lt"/>
              <a:buAutoNum type="arabicPeriod"/>
              <a:tabLst>
                <a:tab pos="359410" algn="l"/>
                <a:tab pos="1876425" algn="l"/>
              </a:tabLst>
            </a:pPr>
            <a:r>
              <a:rPr lang="ar-SA" sz="2800" dirty="0">
                <a:latin typeface="Calibri"/>
                <a:ea typeface="SimSun"/>
                <a:cs typeface="Simplified Arabic"/>
              </a:rPr>
              <a:t>هل يساعد تحقيق الأهداف على إنجاز الرؤية والرسالة؟</a:t>
            </a:r>
            <a:endParaRPr lang="en-US" sz="2400" dirty="0">
              <a:latin typeface="Calibri"/>
              <a:ea typeface="Calibri"/>
            </a:endParaRPr>
          </a:p>
          <a:p>
            <a:pPr marL="342900" lvl="0" indent="-342900" algn="just" rtl="1">
              <a:lnSpc>
                <a:spcPct val="115000"/>
              </a:lnSpc>
              <a:spcBef>
                <a:spcPts val="600"/>
              </a:spcBef>
              <a:spcAft>
                <a:spcPts val="300"/>
              </a:spcAft>
              <a:buFont typeface="+mj-lt"/>
              <a:buAutoNum type="arabicPeriod"/>
              <a:tabLst>
                <a:tab pos="359410" algn="l"/>
                <a:tab pos="1876425" algn="l"/>
              </a:tabLst>
            </a:pPr>
            <a:r>
              <a:rPr lang="ar-SA" sz="2800" dirty="0">
                <a:latin typeface="Calibri"/>
                <a:ea typeface="SimSun"/>
                <a:cs typeface="Simplified Arabic"/>
              </a:rPr>
              <a:t>هل تعكس الأهداف القضايا والأولويات الاستراتيجية؟</a:t>
            </a:r>
            <a:endParaRPr lang="en-US" sz="2400" dirty="0">
              <a:latin typeface="Calibri"/>
              <a:ea typeface="Calibri"/>
            </a:endParaRPr>
          </a:p>
          <a:p>
            <a:pPr marL="342900" lvl="0" indent="-342900" algn="just" rtl="1">
              <a:lnSpc>
                <a:spcPct val="115000"/>
              </a:lnSpc>
              <a:spcBef>
                <a:spcPts val="600"/>
              </a:spcBef>
              <a:spcAft>
                <a:spcPts val="300"/>
              </a:spcAft>
              <a:buFont typeface="+mj-lt"/>
              <a:buAutoNum type="arabicPeriod"/>
              <a:tabLst>
                <a:tab pos="359410" algn="l"/>
                <a:tab pos="1876425" algn="l"/>
              </a:tabLst>
            </a:pPr>
            <a:r>
              <a:rPr lang="ar-SA" sz="2800" dirty="0">
                <a:latin typeface="Calibri"/>
                <a:ea typeface="SimSun"/>
                <a:cs typeface="Simplified Arabic"/>
              </a:rPr>
              <a:t>هل توفر الأهداف اتجاهات واضحة للعمل؟</a:t>
            </a:r>
            <a:endParaRPr lang="en-US" sz="2400" dirty="0">
              <a:latin typeface="Calibri"/>
              <a:ea typeface="Calibri"/>
            </a:endParaRPr>
          </a:p>
          <a:p>
            <a:pPr marL="342900" lvl="0" indent="-342900" algn="just" rtl="1">
              <a:lnSpc>
                <a:spcPct val="115000"/>
              </a:lnSpc>
              <a:spcBef>
                <a:spcPts val="600"/>
              </a:spcBef>
              <a:spcAft>
                <a:spcPts val="300"/>
              </a:spcAft>
              <a:buFont typeface="+mj-lt"/>
              <a:buAutoNum type="arabicPeriod"/>
              <a:tabLst>
                <a:tab pos="359410" algn="l"/>
                <a:tab pos="1876425" algn="l"/>
              </a:tabLst>
            </a:pPr>
            <a:r>
              <a:rPr lang="ar-SA" sz="2800" dirty="0">
                <a:latin typeface="Calibri"/>
                <a:ea typeface="SimSun"/>
                <a:cs typeface="Simplified Arabic"/>
              </a:rPr>
              <a:t>هل الأهداف بعيدة المدى غير مقيدة بالوقت؟</a:t>
            </a:r>
            <a:endParaRPr lang="en-US" sz="2400" dirty="0">
              <a:latin typeface="Calibri"/>
              <a:ea typeface="Calibri"/>
            </a:endParaRPr>
          </a:p>
        </p:txBody>
      </p:sp>
    </p:spTree>
    <p:extLst>
      <p:ext uri="{BB962C8B-B14F-4D97-AF65-F5344CB8AC3E}">
        <p14:creationId xmlns:p14="http://schemas.microsoft.com/office/powerpoint/2010/main" val="3250529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647798"/>
            <a:ext cx="12011966" cy="6717223"/>
          </a:xfrm>
          <a:prstGeom prst="rect">
            <a:avLst/>
          </a:prstGeom>
        </p:spPr>
        <p:txBody>
          <a:bodyPr wrap="square">
            <a:spAutoFit/>
          </a:bodyPr>
          <a:lstStyle/>
          <a:p>
            <a:pPr algn="just" rtl="1">
              <a:lnSpc>
                <a:spcPct val="200000"/>
              </a:lnSpc>
            </a:pPr>
            <a:r>
              <a:rPr lang="ar-EG" sz="2400" b="1" dirty="0">
                <a:latin typeface="Calibri"/>
                <a:ea typeface="SimSun"/>
                <a:cs typeface="Simplified Arabic"/>
              </a:rPr>
              <a:t>الخطوة الثامنة: تحديد الاستراتيجيات وخطط العمل:</a:t>
            </a:r>
            <a:endParaRPr lang="en-US" sz="2400" b="1" dirty="0">
              <a:latin typeface="Calibri"/>
              <a:ea typeface="Calibri"/>
            </a:endParaRPr>
          </a:p>
          <a:p>
            <a:pPr algn="just" rtl="1">
              <a:lnSpc>
                <a:spcPct val="200000"/>
              </a:lnSpc>
            </a:pPr>
            <a:r>
              <a:rPr lang="ar-SA" sz="2000" b="1" dirty="0">
                <a:latin typeface="Calibri"/>
                <a:ea typeface="SimSun"/>
                <a:cs typeface="Simplified Arabic"/>
              </a:rPr>
              <a:t>فالخطوة التالية بعد تحديد الوجهة، تحديد كيفية الوصول إليها. والاستراتيجيات هي وسائل لإتمام الأهداف والأغراض، فقد تُستخدم أكثر من استراتيجية لإنجاز كل غرض. </a:t>
            </a:r>
            <a:endParaRPr lang="ar-SA" sz="2000" b="1" dirty="0" smtClean="0">
              <a:latin typeface="Calibri"/>
              <a:ea typeface="SimSun"/>
              <a:cs typeface="Simplified Arabic"/>
            </a:endParaRPr>
          </a:p>
          <a:p>
            <a:pPr algn="just" rtl="1">
              <a:lnSpc>
                <a:spcPct val="150000"/>
              </a:lnSpc>
              <a:spcBef>
                <a:spcPts val="300"/>
              </a:spcBef>
              <a:spcAft>
                <a:spcPts val="600"/>
              </a:spcAft>
            </a:pPr>
            <a:r>
              <a:rPr lang="ar-SA" sz="2000" b="1" dirty="0">
                <a:latin typeface="Calibri"/>
                <a:ea typeface="SimSun"/>
                <a:cs typeface="Simplified Arabic"/>
              </a:rPr>
              <a:t>وهنا يجب أن يوضع في الاعتبار ما يلي:</a:t>
            </a:r>
            <a:endParaRPr lang="en-US" sz="2000" b="1" dirty="0">
              <a:latin typeface="Calibri"/>
              <a:ea typeface="Calibri"/>
            </a:endParaRPr>
          </a:p>
          <a:p>
            <a:pPr marL="342900" lvl="0" indent="-342900" algn="just" rtl="1">
              <a:lnSpc>
                <a:spcPct val="150000"/>
              </a:lnSpc>
              <a:spcBef>
                <a:spcPts val="300"/>
              </a:spcBef>
              <a:spcAft>
                <a:spcPts val="600"/>
              </a:spcAft>
              <a:buFont typeface="+mj-lt"/>
              <a:buAutoNum type="arabicPeriod"/>
              <a:tabLst>
                <a:tab pos="359410" algn="l"/>
                <a:tab pos="1876425" algn="l"/>
              </a:tabLst>
            </a:pPr>
            <a:r>
              <a:rPr lang="ar-SA" sz="2000" b="1" dirty="0">
                <a:latin typeface="Calibri"/>
                <a:ea typeface="SimSun"/>
                <a:cs typeface="Simplified Arabic"/>
              </a:rPr>
              <a:t>هل الاستراتيجية تعكس الإطار التشريعي للمؤسسة ورويتها ورسالتها وقيمها؟</a:t>
            </a:r>
            <a:r>
              <a:rPr lang="ar-SA" sz="2000" b="1" baseline="30000" dirty="0">
                <a:latin typeface="Calibri"/>
                <a:ea typeface="SimSun"/>
                <a:cs typeface="Simplified Arabic"/>
              </a:rPr>
              <a:t> </a:t>
            </a:r>
            <a:endParaRPr lang="en-US" sz="2000" b="1" dirty="0">
              <a:latin typeface="Calibri"/>
              <a:ea typeface="Calibri"/>
            </a:endParaRPr>
          </a:p>
          <a:p>
            <a:pPr marL="342900" lvl="0" indent="-342900" algn="just" rtl="1">
              <a:lnSpc>
                <a:spcPct val="150000"/>
              </a:lnSpc>
              <a:spcBef>
                <a:spcPts val="300"/>
              </a:spcBef>
              <a:spcAft>
                <a:spcPts val="600"/>
              </a:spcAft>
              <a:buFont typeface="+mj-lt"/>
              <a:buAutoNum type="arabicPeriod"/>
              <a:tabLst>
                <a:tab pos="359410" algn="l"/>
                <a:tab pos="1876425" algn="l"/>
              </a:tabLst>
            </a:pPr>
            <a:r>
              <a:rPr lang="ar-SA" sz="2000" b="1" dirty="0">
                <a:latin typeface="Calibri"/>
                <a:ea typeface="SimSun"/>
                <a:cs typeface="Simplified Arabic"/>
              </a:rPr>
              <a:t>هل ترتبط الاستراتيجي بصورة واضحة بإنجاز الأهداف والأغراض المُحددة؟</a:t>
            </a:r>
            <a:endParaRPr lang="en-US" sz="2000" b="1" dirty="0">
              <a:latin typeface="Calibri"/>
              <a:ea typeface="Calibri"/>
            </a:endParaRPr>
          </a:p>
          <a:p>
            <a:pPr marL="342900" lvl="0" indent="-342900" algn="just" rtl="1">
              <a:lnSpc>
                <a:spcPct val="150000"/>
              </a:lnSpc>
              <a:spcBef>
                <a:spcPts val="300"/>
              </a:spcBef>
              <a:spcAft>
                <a:spcPts val="600"/>
              </a:spcAft>
              <a:buFont typeface="+mj-lt"/>
              <a:buAutoNum type="arabicPeriod"/>
              <a:tabLst>
                <a:tab pos="359410" algn="l"/>
                <a:tab pos="1876425" algn="l"/>
              </a:tabLst>
            </a:pPr>
            <a:r>
              <a:rPr lang="ar-SA" sz="2000" b="1" dirty="0">
                <a:latin typeface="Calibri"/>
                <a:ea typeface="SimSun"/>
                <a:cs typeface="Simplified Arabic"/>
              </a:rPr>
              <a:t>هل الاستراتيجية واقعية بحيث تُحدد الاعتبارات السياسية فريق العمل والتكاليف؟</a:t>
            </a:r>
            <a:endParaRPr lang="en-US" sz="2000" b="1" dirty="0">
              <a:latin typeface="Calibri"/>
              <a:ea typeface="Calibri"/>
            </a:endParaRPr>
          </a:p>
          <a:p>
            <a:pPr marL="342900" lvl="0" indent="-342900" algn="just" rtl="1">
              <a:lnSpc>
                <a:spcPct val="150000"/>
              </a:lnSpc>
              <a:spcBef>
                <a:spcPts val="300"/>
              </a:spcBef>
              <a:spcAft>
                <a:spcPts val="600"/>
              </a:spcAft>
              <a:buFont typeface="+mj-lt"/>
              <a:buAutoNum type="arabicPeriod"/>
              <a:tabLst>
                <a:tab pos="359410" algn="l"/>
                <a:tab pos="1876425" algn="l"/>
              </a:tabLst>
            </a:pPr>
            <a:r>
              <a:rPr lang="ar-SA" sz="2000" b="1" dirty="0">
                <a:latin typeface="Calibri"/>
                <a:ea typeface="SimSun"/>
                <a:cs typeface="Simplified Arabic"/>
              </a:rPr>
              <a:t>هل الاستراتيجية عملية بشكل تقني؟</a:t>
            </a:r>
            <a:endParaRPr lang="en-US" sz="2000" b="1" dirty="0">
              <a:latin typeface="Calibri"/>
              <a:ea typeface="Calibri"/>
            </a:endParaRPr>
          </a:p>
          <a:p>
            <a:pPr marL="342900" lvl="0" indent="-342900" algn="just" rtl="1">
              <a:lnSpc>
                <a:spcPct val="150000"/>
              </a:lnSpc>
              <a:spcBef>
                <a:spcPts val="300"/>
              </a:spcBef>
              <a:spcAft>
                <a:spcPts val="600"/>
              </a:spcAft>
              <a:buFont typeface="+mj-lt"/>
              <a:buAutoNum type="arabicPeriod"/>
              <a:tabLst>
                <a:tab pos="359410" algn="l"/>
                <a:tab pos="1876425" algn="l"/>
              </a:tabLst>
            </a:pPr>
            <a:r>
              <a:rPr lang="ar-SA" sz="2000" b="1" dirty="0">
                <a:latin typeface="Calibri"/>
                <a:ea typeface="SimSun"/>
                <a:cs typeface="Simplified Arabic"/>
              </a:rPr>
              <a:t>هل ستقبل الاستراتيجية من قبل المستفيدين؟</a:t>
            </a:r>
            <a:endParaRPr lang="en-US" sz="2000" b="1" dirty="0">
              <a:latin typeface="Calibri"/>
              <a:ea typeface="Calibri"/>
            </a:endParaRPr>
          </a:p>
          <a:p>
            <a:pPr marL="342900" lvl="0" indent="-342900" algn="just" rtl="1">
              <a:lnSpc>
                <a:spcPct val="150000"/>
              </a:lnSpc>
              <a:spcBef>
                <a:spcPts val="300"/>
              </a:spcBef>
              <a:spcAft>
                <a:spcPts val="600"/>
              </a:spcAft>
              <a:buFont typeface="+mj-lt"/>
              <a:buAutoNum type="arabicPeriod"/>
              <a:tabLst>
                <a:tab pos="359410" algn="l"/>
                <a:tab pos="1876425" algn="l"/>
              </a:tabLst>
            </a:pPr>
            <a:r>
              <a:rPr lang="ar-SA" sz="2000" b="1" dirty="0">
                <a:latin typeface="Calibri"/>
                <a:ea typeface="SimSun"/>
                <a:cs typeface="Simplified Arabic"/>
              </a:rPr>
              <a:t>هل الاستراتيجية متوافقة مع الاستراتيجيات الأخرى المُستخدمة؟</a:t>
            </a:r>
            <a:endParaRPr lang="en-US" sz="2000" b="1" dirty="0">
              <a:latin typeface="Calibri"/>
              <a:ea typeface="Calibri"/>
            </a:endParaRPr>
          </a:p>
          <a:p>
            <a:pPr algn="just" rtl="1">
              <a:lnSpc>
                <a:spcPct val="200000"/>
              </a:lnSpc>
            </a:pPr>
            <a:endParaRPr lang="en-US" sz="2400" dirty="0">
              <a:latin typeface="Calibri"/>
              <a:ea typeface="Calibri"/>
            </a:endParaRPr>
          </a:p>
        </p:txBody>
      </p:sp>
    </p:spTree>
    <p:extLst>
      <p:ext uri="{BB962C8B-B14F-4D97-AF65-F5344CB8AC3E}">
        <p14:creationId xmlns:p14="http://schemas.microsoft.com/office/powerpoint/2010/main" val="1350976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958964"/>
            <a:ext cx="12011966" cy="3431709"/>
          </a:xfrm>
          <a:prstGeom prst="rect">
            <a:avLst/>
          </a:prstGeom>
        </p:spPr>
        <p:txBody>
          <a:bodyPr wrap="square">
            <a:spAutoFit/>
          </a:bodyPr>
          <a:lstStyle/>
          <a:p>
            <a:pPr algn="just" rtl="1">
              <a:lnSpc>
                <a:spcPct val="200000"/>
              </a:lnSpc>
            </a:pPr>
            <a:r>
              <a:rPr lang="ar-EG" sz="2800" b="1" dirty="0">
                <a:latin typeface="Calibri"/>
                <a:ea typeface="SimSun"/>
                <a:cs typeface="Simplified Arabic"/>
              </a:rPr>
              <a:t>الخطوة التاسعة: تطبيق الخطة:</a:t>
            </a:r>
            <a:endParaRPr lang="en-US" sz="2400" dirty="0">
              <a:latin typeface="Calibri"/>
              <a:ea typeface="Calibri"/>
            </a:endParaRPr>
          </a:p>
          <a:p>
            <a:pPr algn="just" rtl="1">
              <a:lnSpc>
                <a:spcPct val="200000"/>
              </a:lnSpc>
            </a:pPr>
            <a:r>
              <a:rPr lang="ar-SA" sz="2800" dirty="0">
                <a:latin typeface="Calibri"/>
                <a:ea typeface="SimSun"/>
                <a:cs typeface="Simplified Arabic"/>
              </a:rPr>
              <a:t>في حالة اختيار الاستراتيجية المناسبة، يجب تطوير خطط التنفيذ؛ لتوفير تفاصيل تطبيق الخطة الاستراتيجية، وخطط التنفيذ يجب أن تحدد: مهام فريق العمل (الموظفون)، وخطوات التنفيذ، وجدول العمل والمواعيد النهائية للتنفيذ، ومعلومات الكلفة والإنفاق، ومصادر التمويل.</a:t>
            </a:r>
            <a:endParaRPr lang="en-US" sz="2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206465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958964"/>
            <a:ext cx="12011966" cy="5816977"/>
          </a:xfrm>
          <a:prstGeom prst="rect">
            <a:avLst/>
          </a:prstGeom>
        </p:spPr>
        <p:txBody>
          <a:bodyPr wrap="square">
            <a:spAutoFit/>
          </a:bodyPr>
          <a:lstStyle/>
          <a:p>
            <a:pPr algn="just" rtl="1">
              <a:lnSpc>
                <a:spcPct val="200000"/>
              </a:lnSpc>
            </a:pPr>
            <a:r>
              <a:rPr lang="ar-EG" sz="1800" b="1" dirty="0">
                <a:latin typeface="Calibri"/>
                <a:ea typeface="SimSun"/>
                <a:cs typeface="Simplified Arabic"/>
              </a:rPr>
              <a:t>الخطوة العاشرة: قياس الأداء/تقويم النتائج: </a:t>
            </a:r>
            <a:endParaRPr lang="en-US" sz="1800" b="1" dirty="0">
              <a:latin typeface="Calibri"/>
              <a:ea typeface="Calibri"/>
            </a:endParaRPr>
          </a:p>
          <a:p>
            <a:pPr algn="just" rtl="1">
              <a:lnSpc>
                <a:spcPct val="200000"/>
              </a:lnSpc>
            </a:pPr>
            <a:r>
              <a:rPr lang="ar-SA" sz="1800" b="1" dirty="0">
                <a:latin typeface="Calibri"/>
                <a:ea typeface="SimSun"/>
                <a:cs typeface="Simplified Arabic"/>
              </a:rPr>
              <a:t>يمُثل التقويم حلقة التغذية الراجعة في عمليات التخطيط الاستراتيجي، المكملة للدورة التي تبدأ من التخطيط وتنتهي بالأداء، ويجب ملاحظة أن هناك ثلاثة أنواع مختلفة من المراقبة والتقويم، هم:</a:t>
            </a:r>
            <a:endParaRPr lang="en-US" sz="1800" b="1" dirty="0">
              <a:latin typeface="Calibri"/>
              <a:ea typeface="Calibri"/>
            </a:endParaRPr>
          </a:p>
          <a:p>
            <a:pPr marL="342900" lvl="0" indent="-342900" algn="just" rtl="1">
              <a:lnSpc>
                <a:spcPct val="200000"/>
              </a:lnSpc>
              <a:buFont typeface="+mj-lt"/>
              <a:buAutoNum type="arabicPeriod"/>
              <a:tabLst>
                <a:tab pos="245110" algn="l"/>
                <a:tab pos="1876425" algn="l"/>
              </a:tabLst>
            </a:pPr>
            <a:r>
              <a:rPr lang="ar-SA" sz="1800" b="1" dirty="0">
                <a:latin typeface="Calibri"/>
                <a:ea typeface="SimSun"/>
                <a:cs typeface="Simplified Arabic"/>
              </a:rPr>
              <a:t>مراقبة الأداء: يجب أن يتم مراقبة الأداء وتقريره بشكل منتظم وعلى فترات متقاربة، فالمراقبة المنتظمة لا تساعد على تحديد مواقع المشكلات فقط، بل تعمل على إظهار قوة الاستراتيجية ومدى نفعها، ويجب أن يتضمن هذا النوع من المراقبة على الإجابة على التساؤلات التالية</a:t>
            </a:r>
            <a:r>
              <a:rPr lang="ar-SA" sz="1800" b="1" dirty="0" smtClean="0">
                <a:latin typeface="Calibri"/>
                <a:ea typeface="SimSun"/>
                <a:cs typeface="Simplified Arabic"/>
              </a:rPr>
              <a:t>:</a:t>
            </a:r>
          </a:p>
          <a:p>
            <a:pPr marL="742950" lvl="1" indent="-285750" algn="just" rtl="1">
              <a:lnSpc>
                <a:spcPct val="200000"/>
              </a:lnSpc>
              <a:buFont typeface="Symbol"/>
              <a:buChar char=""/>
              <a:tabLst>
                <a:tab pos="553720" algn="l"/>
                <a:tab pos="914400" algn="l"/>
              </a:tabLst>
            </a:pPr>
            <a:r>
              <a:rPr lang="ar-SA" sz="1800" b="1" dirty="0">
                <a:latin typeface="Calibri"/>
                <a:ea typeface="SimSun"/>
                <a:cs typeface="Simplified Arabic"/>
              </a:rPr>
              <a:t>هل تتقدم المؤسسة نحو تحقيق رؤيتها؟</a:t>
            </a:r>
            <a:endParaRPr lang="en-US" sz="1800" b="1" dirty="0">
              <a:latin typeface="Calibri"/>
              <a:ea typeface="Times New Roman"/>
              <a:cs typeface="Times New Roman"/>
            </a:endParaRPr>
          </a:p>
          <a:p>
            <a:pPr marL="742950" lvl="1" indent="-285750" algn="just" rtl="1">
              <a:lnSpc>
                <a:spcPct val="200000"/>
              </a:lnSpc>
              <a:buFont typeface="Symbol"/>
              <a:buChar char=""/>
              <a:tabLst>
                <a:tab pos="553720" algn="l"/>
                <a:tab pos="914400" algn="l"/>
              </a:tabLst>
            </a:pPr>
            <a:r>
              <a:rPr lang="ar-SA" sz="1800" b="1" dirty="0">
                <a:latin typeface="Calibri"/>
                <a:ea typeface="SimSun"/>
                <a:cs typeface="Simplified Arabic"/>
              </a:rPr>
              <a:t>هل تنفيذ المؤسسة رسالتها؟</a:t>
            </a:r>
            <a:endParaRPr lang="en-US" sz="1800" b="1" dirty="0">
              <a:latin typeface="Calibri"/>
              <a:ea typeface="Times New Roman"/>
              <a:cs typeface="Times New Roman"/>
            </a:endParaRPr>
          </a:p>
          <a:p>
            <a:pPr marL="742950" lvl="1" indent="-285750" algn="just" rtl="1">
              <a:lnSpc>
                <a:spcPct val="200000"/>
              </a:lnSpc>
              <a:buFont typeface="Symbol"/>
              <a:buChar char=""/>
              <a:tabLst>
                <a:tab pos="553720" algn="l"/>
                <a:tab pos="914400" algn="l"/>
              </a:tabLst>
            </a:pPr>
            <a:r>
              <a:rPr lang="ar-SA" sz="1800" b="1" dirty="0">
                <a:latin typeface="Calibri"/>
                <a:ea typeface="SimSun"/>
                <a:cs typeface="Simplified Arabic"/>
              </a:rPr>
              <a:t>هل تتصرف المؤسسة بالطرق المُتسقة مع قيمها؟</a:t>
            </a:r>
            <a:endParaRPr lang="en-US" sz="1800" b="1" dirty="0">
              <a:latin typeface="Calibri"/>
              <a:ea typeface="Times New Roman"/>
              <a:cs typeface="Times New Roman"/>
            </a:endParaRPr>
          </a:p>
          <a:p>
            <a:pPr marL="742950" lvl="1" indent="-285750" algn="just" rtl="1">
              <a:lnSpc>
                <a:spcPct val="200000"/>
              </a:lnSpc>
              <a:buFont typeface="Symbol"/>
              <a:buChar char=""/>
              <a:tabLst>
                <a:tab pos="553720" algn="l"/>
                <a:tab pos="914400" algn="l"/>
              </a:tabLst>
            </a:pPr>
            <a:r>
              <a:rPr lang="ar-SA" sz="1800" b="1" dirty="0">
                <a:latin typeface="Calibri"/>
                <a:ea typeface="SimSun"/>
                <a:cs typeface="Simplified Arabic"/>
              </a:rPr>
              <a:t>هل تقابل المؤسسة توقعات المُستفيدين؟</a:t>
            </a:r>
            <a:endParaRPr lang="en-US" sz="1800" b="1" dirty="0">
              <a:latin typeface="Calibri"/>
              <a:ea typeface="Times New Roman"/>
              <a:cs typeface="Times New Roman"/>
            </a:endParaRPr>
          </a:p>
          <a:p>
            <a:pPr marL="342900" lvl="0" indent="-342900" algn="just" rtl="1">
              <a:lnSpc>
                <a:spcPct val="200000"/>
              </a:lnSpc>
              <a:buFont typeface="+mj-lt"/>
              <a:buAutoNum type="arabicPeriod"/>
              <a:tabLst>
                <a:tab pos="245110" algn="l"/>
                <a:tab pos="1876425" algn="l"/>
              </a:tabLst>
            </a:pPr>
            <a:endParaRPr lang="en-US" sz="2400" dirty="0">
              <a:latin typeface="Calibri"/>
              <a:ea typeface="Calibri"/>
            </a:endParaRPr>
          </a:p>
        </p:txBody>
      </p:sp>
    </p:spTree>
    <p:extLst>
      <p:ext uri="{BB962C8B-B14F-4D97-AF65-F5344CB8AC3E}">
        <p14:creationId xmlns:p14="http://schemas.microsoft.com/office/powerpoint/2010/main" val="407703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958964"/>
            <a:ext cx="12011966" cy="4801314"/>
          </a:xfrm>
          <a:prstGeom prst="rect">
            <a:avLst/>
          </a:prstGeom>
        </p:spPr>
        <p:txBody>
          <a:bodyPr wrap="square">
            <a:spAutoFit/>
          </a:bodyPr>
          <a:lstStyle/>
          <a:p>
            <a:pPr lvl="0" algn="just" rtl="1">
              <a:lnSpc>
                <a:spcPct val="150000"/>
              </a:lnSpc>
              <a:tabLst>
                <a:tab pos="359410" algn="l"/>
                <a:tab pos="1876425" algn="l"/>
              </a:tabLst>
            </a:pPr>
            <a:r>
              <a:rPr lang="ar-EG" sz="3400" dirty="0" smtClean="0">
                <a:latin typeface="Calibri"/>
                <a:ea typeface="SimSun"/>
                <a:cs typeface="Simplified Arabic"/>
              </a:rPr>
              <a:t>2- </a:t>
            </a:r>
            <a:r>
              <a:rPr lang="ar-SA" sz="3400" dirty="0" smtClean="0">
                <a:latin typeface="Calibri"/>
                <a:ea typeface="SimSun"/>
                <a:cs typeface="Simplified Arabic"/>
              </a:rPr>
              <a:t>مراقبة </a:t>
            </a:r>
            <a:r>
              <a:rPr lang="ar-SA" sz="3400" dirty="0">
                <a:latin typeface="Calibri"/>
                <a:ea typeface="SimSun"/>
                <a:cs typeface="Simplified Arabic"/>
              </a:rPr>
              <a:t>العمليات: فيجب أيضًا مراقبة وتقويم عمليات التنفيذ، ويجب عند القيام بذلك طرح الأسئلة التالية والإجابة عليها:</a:t>
            </a:r>
            <a:endParaRPr lang="en-US" sz="3400" dirty="0">
              <a:latin typeface="Calibri"/>
              <a:ea typeface="Calibri"/>
            </a:endParaRPr>
          </a:p>
          <a:p>
            <a:pPr marL="342900" lvl="0" indent="-342900" algn="just" rtl="1">
              <a:lnSpc>
                <a:spcPct val="150000"/>
              </a:lnSpc>
              <a:buFont typeface="Symbol"/>
              <a:buChar char=""/>
              <a:tabLst>
                <a:tab pos="553720" algn="l"/>
                <a:tab pos="809625" algn="l"/>
              </a:tabLst>
            </a:pPr>
            <a:r>
              <a:rPr lang="ar-SA" sz="3400" dirty="0">
                <a:latin typeface="Calibri"/>
                <a:ea typeface="SimSun"/>
                <a:cs typeface="Simplified Arabic"/>
              </a:rPr>
              <a:t>هل وضع نحن الآن أفضل من قبل الأخذ بمبدأ التخطيط؟</a:t>
            </a:r>
            <a:endParaRPr lang="en-US" sz="3400" dirty="0">
              <a:latin typeface="Calibri"/>
              <a:ea typeface="Times New Roman"/>
              <a:cs typeface="Times New Roman"/>
            </a:endParaRPr>
          </a:p>
          <a:p>
            <a:pPr marL="342900" lvl="0" indent="-342900" algn="just" rtl="1">
              <a:lnSpc>
                <a:spcPct val="150000"/>
              </a:lnSpc>
              <a:buFont typeface="Symbol"/>
              <a:buChar char=""/>
              <a:tabLst>
                <a:tab pos="553720" algn="l"/>
                <a:tab pos="809625" algn="l"/>
              </a:tabLst>
            </a:pPr>
            <a:r>
              <a:rPr lang="ar-SA" sz="3400" dirty="0">
                <a:latin typeface="Calibri"/>
                <a:ea typeface="SimSun"/>
                <a:cs typeface="Simplified Arabic"/>
              </a:rPr>
              <a:t>هل القيام بعمليات التخطيط مرة أخرى سوف يعمل على تحقيق ما نحن فيه؟ وإذا كان الأمر كذلك، ماذا غيرنا؟</a:t>
            </a:r>
            <a:endParaRPr lang="en-US" sz="3400" dirty="0">
              <a:latin typeface="Calibri"/>
              <a:ea typeface="Times New Roman"/>
              <a:cs typeface="Times New Roman"/>
            </a:endParaRPr>
          </a:p>
          <a:p>
            <a:pPr marL="342900" lvl="0" indent="-342900" algn="just" rtl="1">
              <a:lnSpc>
                <a:spcPct val="150000"/>
              </a:lnSpc>
              <a:buFont typeface="Symbol"/>
              <a:buChar char=""/>
              <a:tabLst>
                <a:tab pos="553720" algn="l"/>
                <a:tab pos="809625" algn="l"/>
              </a:tabLst>
            </a:pPr>
            <a:r>
              <a:rPr lang="ar-SA" sz="3400" dirty="0">
                <a:latin typeface="Calibri"/>
                <a:ea typeface="SimSun"/>
                <a:cs typeface="Simplified Arabic"/>
              </a:rPr>
              <a:t>هل أصبح المُستفيدين جزءًا من فريق العمل؟ وكيف ندعم هذه العلاقة؟</a:t>
            </a:r>
            <a:endParaRPr lang="en-US" sz="3400" dirty="0">
              <a:effectLst/>
              <a:latin typeface="Calibri"/>
              <a:ea typeface="Times New Roman"/>
              <a:cs typeface="Times New Roman"/>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1195231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958964"/>
            <a:ext cx="12011966" cy="3951082"/>
          </a:xfrm>
          <a:prstGeom prst="rect">
            <a:avLst/>
          </a:prstGeom>
        </p:spPr>
        <p:txBody>
          <a:bodyPr wrap="square">
            <a:spAutoFit/>
          </a:bodyPr>
          <a:lstStyle/>
          <a:p>
            <a:pPr lvl="0" algn="just" rtl="1">
              <a:lnSpc>
                <a:spcPct val="150000"/>
              </a:lnSpc>
              <a:tabLst>
                <a:tab pos="359410" algn="l"/>
                <a:tab pos="1876425" algn="l"/>
              </a:tabLst>
            </a:pPr>
            <a:r>
              <a:rPr lang="ar-EG" sz="3400" dirty="0" smtClean="0">
                <a:latin typeface="Calibri"/>
                <a:ea typeface="SimSun"/>
                <a:cs typeface="Simplified Arabic"/>
              </a:rPr>
              <a:t>3- </a:t>
            </a:r>
            <a:r>
              <a:rPr lang="ar-SA" sz="3400" dirty="0" smtClean="0">
                <a:latin typeface="Calibri"/>
                <a:ea typeface="SimSun"/>
                <a:cs typeface="Simplified Arabic"/>
              </a:rPr>
              <a:t>مراقبة </a:t>
            </a:r>
            <a:r>
              <a:rPr lang="ar-SA" sz="3400" dirty="0">
                <a:latin typeface="Calibri"/>
                <a:ea typeface="SimSun"/>
                <a:cs typeface="Simplified Arabic"/>
              </a:rPr>
              <a:t>البيئة: فالعالم الخارجي والبيئة المُحيطة يتغير بشكل ثابت، ومراقبة البيئة الخارجية تحتاج إلي مهام منتظمة ومستمرة، مما يجعل المؤسسة على واعي بالتغيرات الحادثة في المجالات المختلفة والتقنيات المتنوعة، وبما أن التخطيط الاستراتيجي يعتمد على تحليل البيئة الخارجية لتحديد الفرص والتحديات؛ فإن التغيرات في تلك البيئة قد تؤثر على تنفيذ الخطة المُستخدمة.</a:t>
            </a:r>
            <a:endParaRPr lang="en-US" sz="34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3913145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958964"/>
            <a:ext cx="12011966" cy="5176802"/>
          </a:xfrm>
          <a:prstGeom prst="rect">
            <a:avLst/>
          </a:prstGeom>
        </p:spPr>
        <p:txBody>
          <a:bodyPr wrap="square">
            <a:spAutoFit/>
          </a:bodyPr>
          <a:lstStyle/>
          <a:p>
            <a:pPr algn="just" rtl="1">
              <a:lnSpc>
                <a:spcPct val="115000"/>
              </a:lnSpc>
            </a:pPr>
            <a:r>
              <a:rPr lang="ar-EG" sz="3600" b="1" dirty="0" smtClean="0">
                <a:latin typeface="Calibri"/>
                <a:ea typeface="SimSun"/>
                <a:cs typeface="Simplified Arabic"/>
              </a:rPr>
              <a:t>المعوقات </a:t>
            </a:r>
            <a:r>
              <a:rPr lang="ar-EG" sz="3600" b="1" dirty="0">
                <a:latin typeface="Calibri"/>
                <a:ea typeface="SimSun"/>
                <a:cs typeface="Simplified Arabic"/>
              </a:rPr>
              <a:t>التي تواجه استخدام التخطيط الاستراتيجي أيضًا:</a:t>
            </a:r>
            <a:endParaRPr lang="en-US" sz="3200" dirty="0">
              <a:latin typeface="Calibri"/>
              <a:ea typeface="Calibri"/>
            </a:endParaRPr>
          </a:p>
          <a:p>
            <a:pPr marL="342900" lvl="0" indent="-342900" algn="just" rtl="1">
              <a:lnSpc>
                <a:spcPct val="150000"/>
              </a:lnSpc>
              <a:spcBef>
                <a:spcPts val="300"/>
              </a:spcBef>
              <a:buFont typeface="+mj-lt"/>
              <a:buAutoNum type="arabicPeriod"/>
              <a:tabLst>
                <a:tab pos="359410" algn="l"/>
              </a:tabLst>
            </a:pPr>
            <a:r>
              <a:rPr lang="ar-EG" sz="3100" dirty="0">
                <a:latin typeface="Calibri"/>
                <a:ea typeface="SimSun"/>
                <a:cs typeface="Simplified Arabic"/>
              </a:rPr>
              <a:t>صعوبة وضع نظام للتخطيط الاستراتيجي.</a:t>
            </a:r>
            <a:endParaRPr lang="en-US" sz="3100" dirty="0">
              <a:latin typeface="Calibri"/>
              <a:ea typeface="Calibri"/>
            </a:endParaRPr>
          </a:p>
          <a:p>
            <a:pPr marL="342900" lvl="0" indent="-342900" algn="just" rtl="1">
              <a:lnSpc>
                <a:spcPct val="150000"/>
              </a:lnSpc>
              <a:spcBef>
                <a:spcPts val="300"/>
              </a:spcBef>
              <a:buFont typeface="+mj-lt"/>
              <a:buAutoNum type="arabicPeriod"/>
              <a:tabLst>
                <a:tab pos="359410" algn="l"/>
              </a:tabLst>
            </a:pPr>
            <a:r>
              <a:rPr lang="ar-EG" sz="3100" dirty="0">
                <a:latin typeface="Calibri"/>
                <a:ea typeface="SimSun"/>
                <a:cs typeface="Simplified Arabic"/>
              </a:rPr>
              <a:t>صعوبة جمع المعلومات والبيانات وتحليلها لوضع الخطة الاستراتيجية.</a:t>
            </a:r>
            <a:endParaRPr lang="en-US" sz="3100" dirty="0">
              <a:latin typeface="Calibri"/>
              <a:ea typeface="Calibri"/>
            </a:endParaRPr>
          </a:p>
          <a:p>
            <a:pPr marL="342900" lvl="0" indent="-342900" algn="just" rtl="1">
              <a:lnSpc>
                <a:spcPct val="150000"/>
              </a:lnSpc>
              <a:spcBef>
                <a:spcPts val="300"/>
              </a:spcBef>
              <a:buFont typeface="+mj-lt"/>
              <a:buAutoNum type="arabicPeriod"/>
              <a:tabLst>
                <a:tab pos="359410" algn="l"/>
              </a:tabLst>
            </a:pPr>
            <a:r>
              <a:rPr lang="ar-EG" sz="3100" dirty="0">
                <a:latin typeface="Calibri"/>
                <a:ea typeface="SimSun"/>
                <a:cs typeface="Simplified Arabic"/>
              </a:rPr>
              <a:t>ضعف ميزانية وموارد المؤسسة، وعد وجود مصادر متعددة لتحسين وضعها المالي.</a:t>
            </a:r>
            <a:endParaRPr lang="en-US" sz="3100" dirty="0">
              <a:latin typeface="Calibri"/>
              <a:ea typeface="Calibri"/>
            </a:endParaRPr>
          </a:p>
          <a:p>
            <a:pPr marL="342900" lvl="0" indent="-342900" algn="just" rtl="1">
              <a:lnSpc>
                <a:spcPct val="150000"/>
              </a:lnSpc>
              <a:spcBef>
                <a:spcPts val="300"/>
              </a:spcBef>
              <a:buFont typeface="+mj-lt"/>
              <a:buAutoNum type="arabicPeriod"/>
              <a:tabLst>
                <a:tab pos="359410" algn="l"/>
              </a:tabLst>
            </a:pPr>
            <a:r>
              <a:rPr lang="ar-EG" sz="3100" dirty="0">
                <a:latin typeface="Calibri"/>
                <a:ea typeface="SimSun"/>
                <a:cs typeface="Simplified Arabic"/>
              </a:rPr>
              <a:t>يحتاج التخطيط الاستراتيجي إلي وقت وتكلفة كبيرة نتيجة المناقشات لوضع الرؤية، والتي تحتاج إلي وقت كبير، وضرورة توفر كم هائل من البيانات والمعلومات التي تحتاج إلي تكاليف مرتفعة.  </a:t>
            </a:r>
            <a:endParaRPr lang="en-US" sz="31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4183773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958964"/>
            <a:ext cx="12011966" cy="6005490"/>
          </a:xfrm>
          <a:prstGeom prst="rect">
            <a:avLst/>
          </a:prstGeom>
        </p:spPr>
        <p:txBody>
          <a:bodyPr wrap="square">
            <a:spAutoFit/>
          </a:bodyPr>
          <a:lstStyle/>
          <a:p>
            <a:pPr algn="just" rtl="1">
              <a:lnSpc>
                <a:spcPct val="115000"/>
              </a:lnSpc>
            </a:pPr>
            <a:r>
              <a:rPr lang="ar-SA" sz="3600" b="1" dirty="0" smtClean="0">
                <a:latin typeface="Calibri"/>
                <a:ea typeface="SimSun"/>
                <a:cs typeface="Simplified Arabic"/>
              </a:rPr>
              <a:t>ملخص المحاضرة تناولنا بالشرح النقاط التالية:</a:t>
            </a:r>
          </a:p>
          <a:p>
            <a:pPr marL="457200" indent="-457200" algn="r" rtl="1">
              <a:lnSpc>
                <a:spcPct val="120000"/>
              </a:lnSpc>
              <a:buFont typeface="Wingdings" pitchFamily="2" charset="2"/>
              <a:buChar char="q"/>
            </a:pPr>
            <a:r>
              <a:rPr lang="ar-SA" sz="3200" b="1" dirty="0">
                <a:solidFill>
                  <a:srgbClr val="7030A0"/>
                </a:solidFill>
                <a:latin typeface="Simplified Arabic" pitchFamily="18" charset="-78"/>
                <a:cs typeface="Simplified Arabic" pitchFamily="18" charset="-78"/>
              </a:rPr>
              <a:t>مبادئ التخطيط التربوي الاستراتيجي</a:t>
            </a:r>
          </a:p>
          <a:p>
            <a:pPr marL="457200" indent="-457200" algn="r" rtl="1">
              <a:lnSpc>
                <a:spcPct val="120000"/>
              </a:lnSpc>
              <a:buFont typeface="Wingdings" pitchFamily="2" charset="2"/>
              <a:buChar char="q"/>
            </a:pPr>
            <a:r>
              <a:rPr lang="ar-SA" sz="3200" b="1" dirty="0">
                <a:solidFill>
                  <a:srgbClr val="7030A0"/>
                </a:solidFill>
                <a:latin typeface="Simplified Arabic" pitchFamily="18" charset="-78"/>
                <a:cs typeface="Simplified Arabic" pitchFamily="18" charset="-78"/>
              </a:rPr>
              <a:t>متطلبات تطبيق التخطيط الاستراتيجي الناجح </a:t>
            </a:r>
          </a:p>
          <a:p>
            <a:pPr marL="457200" indent="-457200" algn="r" rtl="1">
              <a:lnSpc>
                <a:spcPct val="120000"/>
              </a:lnSpc>
              <a:buFont typeface="Wingdings" pitchFamily="2" charset="2"/>
              <a:buChar char="q"/>
            </a:pPr>
            <a:r>
              <a:rPr lang="ar-SA" sz="3200" b="1" dirty="0">
                <a:solidFill>
                  <a:srgbClr val="7030A0"/>
                </a:solidFill>
                <a:latin typeface="Simplified Arabic" pitchFamily="18" charset="-78"/>
                <a:cs typeface="Simplified Arabic" pitchFamily="18" charset="-78"/>
              </a:rPr>
              <a:t>عناصر التخطيط الاستراتيجي التربوي</a:t>
            </a:r>
          </a:p>
          <a:p>
            <a:pPr marL="457200" indent="-457200" algn="r" rtl="1">
              <a:lnSpc>
                <a:spcPct val="120000"/>
              </a:lnSpc>
              <a:buFont typeface="Wingdings" pitchFamily="2" charset="2"/>
              <a:buChar char="q"/>
            </a:pPr>
            <a:r>
              <a:rPr lang="ar-SA" sz="3200" b="1" dirty="0">
                <a:solidFill>
                  <a:srgbClr val="7030A0"/>
                </a:solidFill>
                <a:latin typeface="Simplified Arabic" pitchFamily="18" charset="-78"/>
                <a:cs typeface="Simplified Arabic" pitchFamily="18" charset="-78"/>
              </a:rPr>
              <a:t>خصائص التخطيط الاستراتيجي التربوي</a:t>
            </a:r>
          </a:p>
          <a:p>
            <a:pPr marL="457200" indent="-457200" algn="r" rtl="1">
              <a:lnSpc>
                <a:spcPct val="120000"/>
              </a:lnSpc>
              <a:buFont typeface="Wingdings" pitchFamily="2" charset="2"/>
              <a:buChar char="q"/>
            </a:pPr>
            <a:r>
              <a:rPr lang="ar-SA" sz="3200" b="1" dirty="0">
                <a:solidFill>
                  <a:srgbClr val="7030A0"/>
                </a:solidFill>
                <a:latin typeface="Simplified Arabic" pitchFamily="18" charset="-78"/>
                <a:cs typeface="Simplified Arabic" pitchFamily="18" charset="-78"/>
              </a:rPr>
              <a:t>نماذج التخطيط الاستراتيجي التربوي </a:t>
            </a:r>
          </a:p>
          <a:p>
            <a:pPr marL="457200" indent="-457200" algn="r" rtl="1">
              <a:lnSpc>
                <a:spcPct val="120000"/>
              </a:lnSpc>
              <a:buFont typeface="Wingdings" pitchFamily="2" charset="2"/>
              <a:buChar char="q"/>
            </a:pPr>
            <a:r>
              <a:rPr lang="ar-SA" sz="3200" b="1" dirty="0">
                <a:solidFill>
                  <a:srgbClr val="7030A0"/>
                </a:solidFill>
                <a:latin typeface="Simplified Arabic" pitchFamily="18" charset="-78"/>
                <a:cs typeface="Simplified Arabic" pitchFamily="18" charset="-78"/>
              </a:rPr>
              <a:t>متطلبات نجاح التخطيط الاستراتيجي للتعليم</a:t>
            </a:r>
          </a:p>
          <a:p>
            <a:pPr marL="457200" indent="-457200" algn="r" rtl="1">
              <a:lnSpc>
                <a:spcPct val="120000"/>
              </a:lnSpc>
              <a:buFont typeface="Wingdings" pitchFamily="2" charset="2"/>
              <a:buChar char="q"/>
            </a:pPr>
            <a:r>
              <a:rPr lang="ar-SA" sz="3200" b="1" dirty="0">
                <a:solidFill>
                  <a:srgbClr val="7030A0"/>
                </a:solidFill>
                <a:latin typeface="Simplified Arabic" pitchFamily="18" charset="-78"/>
                <a:cs typeface="Simplified Arabic" pitchFamily="18" charset="-78"/>
              </a:rPr>
              <a:t>عمليات التخطيط الاستراتيجي التربوي </a:t>
            </a:r>
            <a:r>
              <a:rPr lang="ar-SA" sz="3200" b="1" dirty="0" smtClean="0">
                <a:solidFill>
                  <a:srgbClr val="7030A0"/>
                </a:solidFill>
                <a:latin typeface="Simplified Arabic" pitchFamily="18" charset="-78"/>
                <a:cs typeface="Simplified Arabic" pitchFamily="18" charset="-78"/>
              </a:rPr>
              <a:t>.</a:t>
            </a:r>
          </a:p>
          <a:p>
            <a:pPr marL="457200" indent="-457200" algn="r" rtl="1">
              <a:lnSpc>
                <a:spcPct val="120000"/>
              </a:lnSpc>
              <a:buFont typeface="Wingdings" pitchFamily="2" charset="2"/>
              <a:buChar char="q"/>
            </a:pPr>
            <a:r>
              <a:rPr lang="ar-SA" sz="3200" b="1" dirty="0" smtClean="0">
                <a:solidFill>
                  <a:srgbClr val="7030A0"/>
                </a:solidFill>
                <a:latin typeface="Simplified Arabic" pitchFamily="18" charset="-78"/>
                <a:ea typeface="Calibri"/>
                <a:cs typeface="Simplified Arabic" pitchFamily="18" charset="-78"/>
                <a:sym typeface="Calibri"/>
              </a:rPr>
              <a:t>معوقات التخطيط الاستراتيجي التربوي</a:t>
            </a:r>
            <a:endParaRPr lang="ar-SA" sz="2000" dirty="0">
              <a:solidFill>
                <a:srgbClr val="7030A0"/>
              </a:solidFill>
              <a:latin typeface="Calibri"/>
              <a:ea typeface="Calibri"/>
              <a:cs typeface="Calibri"/>
              <a:sym typeface="Calibri"/>
            </a:endParaRPr>
          </a:p>
          <a:p>
            <a:pPr algn="just" rtl="1">
              <a:lnSpc>
                <a:spcPct val="115000"/>
              </a:lnSpc>
            </a:pPr>
            <a:endParaRPr lang="en-US" sz="3100" dirty="0">
              <a:latin typeface="Calibri"/>
              <a:ea typeface="Calibri"/>
            </a:endParaRPr>
          </a:p>
        </p:txBody>
      </p:sp>
    </p:spTree>
    <p:extLst>
      <p:ext uri="{BB962C8B-B14F-4D97-AF65-F5344CB8AC3E}">
        <p14:creationId xmlns:p14="http://schemas.microsoft.com/office/powerpoint/2010/main" val="3073106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958964"/>
            <a:ext cx="12011966" cy="4897495"/>
          </a:xfrm>
          <a:prstGeom prst="rect">
            <a:avLst/>
          </a:prstGeom>
        </p:spPr>
        <p:txBody>
          <a:bodyPr wrap="square">
            <a:spAutoFit/>
          </a:bodyPr>
          <a:lstStyle/>
          <a:p>
            <a:pPr algn="just" rtl="1">
              <a:lnSpc>
                <a:spcPct val="115000"/>
              </a:lnSpc>
            </a:pPr>
            <a:r>
              <a:rPr lang="ar-SA" sz="3600" b="1" dirty="0" smtClean="0">
                <a:latin typeface="Calibri"/>
                <a:ea typeface="SimSun"/>
                <a:cs typeface="Simplified Arabic"/>
              </a:rPr>
              <a:t>أسئلة للحوار والمناقشة :</a:t>
            </a:r>
          </a:p>
          <a:p>
            <a:pPr marL="514350" indent="-514350" algn="r" rtl="1">
              <a:lnSpc>
                <a:spcPct val="120000"/>
              </a:lnSpc>
              <a:buFont typeface="+mj-lt"/>
              <a:buAutoNum type="arabicParenR"/>
            </a:pPr>
            <a:r>
              <a:rPr lang="ar-SA" sz="2800" b="1" dirty="0" smtClean="0">
                <a:solidFill>
                  <a:schemeClr val="tx1"/>
                </a:solidFill>
                <a:latin typeface="Simplified Arabic" pitchFamily="18" charset="-78"/>
                <a:cs typeface="Simplified Arabic" pitchFamily="18" charset="-78"/>
              </a:rPr>
              <a:t>عرف </a:t>
            </a:r>
            <a:r>
              <a:rPr lang="ar-SA" sz="2800" b="1" dirty="0">
                <a:solidFill>
                  <a:schemeClr val="tx1"/>
                </a:solidFill>
                <a:latin typeface="Simplified Arabic" pitchFamily="18" charset="-78"/>
                <a:cs typeface="Simplified Arabic" pitchFamily="18" charset="-78"/>
              </a:rPr>
              <a:t>التخطيط التربوي </a:t>
            </a:r>
            <a:r>
              <a:rPr lang="ar-SA" sz="2800" b="1" dirty="0" smtClean="0">
                <a:solidFill>
                  <a:schemeClr val="tx1"/>
                </a:solidFill>
                <a:latin typeface="Simplified Arabic" pitchFamily="18" charset="-78"/>
                <a:cs typeface="Simplified Arabic" pitchFamily="18" charset="-78"/>
              </a:rPr>
              <a:t>الاستراتيجي؟</a:t>
            </a:r>
            <a:endParaRPr lang="ar-SA" sz="2800" b="1" dirty="0">
              <a:solidFill>
                <a:schemeClr val="tx1"/>
              </a:solidFill>
              <a:latin typeface="Simplified Arabic" pitchFamily="18" charset="-78"/>
              <a:cs typeface="Simplified Arabic" pitchFamily="18" charset="-78"/>
            </a:endParaRPr>
          </a:p>
          <a:p>
            <a:pPr marL="514350" indent="-514350" algn="r" rtl="1">
              <a:lnSpc>
                <a:spcPct val="120000"/>
              </a:lnSpc>
              <a:buFont typeface="+mj-lt"/>
              <a:buAutoNum type="arabicParenR"/>
            </a:pPr>
            <a:r>
              <a:rPr lang="ar-SA" sz="2800" b="1" dirty="0" smtClean="0">
                <a:solidFill>
                  <a:schemeClr val="tx1"/>
                </a:solidFill>
                <a:latin typeface="Simplified Arabic" pitchFamily="18" charset="-78"/>
                <a:cs typeface="Simplified Arabic" pitchFamily="18" charset="-78"/>
              </a:rPr>
              <a:t> ما متطلبات </a:t>
            </a:r>
            <a:r>
              <a:rPr lang="ar-SA" sz="2800" b="1" dirty="0">
                <a:solidFill>
                  <a:schemeClr val="tx1"/>
                </a:solidFill>
                <a:latin typeface="Simplified Arabic" pitchFamily="18" charset="-78"/>
                <a:cs typeface="Simplified Arabic" pitchFamily="18" charset="-78"/>
              </a:rPr>
              <a:t>تطبيق التخطيط الاستراتيجي الناجح </a:t>
            </a:r>
            <a:r>
              <a:rPr lang="ar-SA" sz="2800" b="1" dirty="0" smtClean="0">
                <a:solidFill>
                  <a:schemeClr val="tx1"/>
                </a:solidFill>
                <a:latin typeface="Simplified Arabic" pitchFamily="18" charset="-78"/>
                <a:cs typeface="Simplified Arabic" pitchFamily="18" charset="-78"/>
              </a:rPr>
              <a:t>؟</a:t>
            </a:r>
            <a:endParaRPr lang="ar-SA" sz="2800" b="1" dirty="0">
              <a:solidFill>
                <a:schemeClr val="tx1"/>
              </a:solidFill>
              <a:latin typeface="Simplified Arabic" pitchFamily="18" charset="-78"/>
              <a:cs typeface="Simplified Arabic" pitchFamily="18" charset="-78"/>
            </a:endParaRPr>
          </a:p>
          <a:p>
            <a:pPr marL="514350" indent="-514350" algn="r" rtl="1">
              <a:lnSpc>
                <a:spcPct val="120000"/>
              </a:lnSpc>
              <a:buFont typeface="+mj-lt"/>
              <a:buAutoNum type="arabicParenR"/>
            </a:pPr>
            <a:r>
              <a:rPr lang="ar-SA" sz="2800" b="1" dirty="0" smtClean="0">
                <a:solidFill>
                  <a:schemeClr val="tx1"/>
                </a:solidFill>
                <a:latin typeface="Simplified Arabic" pitchFamily="18" charset="-78"/>
                <a:cs typeface="Simplified Arabic" pitchFamily="18" charset="-78"/>
              </a:rPr>
              <a:t>ناقش عناصر </a:t>
            </a:r>
            <a:r>
              <a:rPr lang="ar-SA" sz="2800" b="1" dirty="0">
                <a:solidFill>
                  <a:schemeClr val="tx1"/>
                </a:solidFill>
                <a:latin typeface="Simplified Arabic" pitchFamily="18" charset="-78"/>
                <a:cs typeface="Simplified Arabic" pitchFamily="18" charset="-78"/>
              </a:rPr>
              <a:t>التخطيط الاستراتيجي </a:t>
            </a:r>
            <a:r>
              <a:rPr lang="ar-SA" sz="2800" b="1" dirty="0" smtClean="0">
                <a:solidFill>
                  <a:schemeClr val="tx1"/>
                </a:solidFill>
                <a:latin typeface="Simplified Arabic" pitchFamily="18" charset="-78"/>
                <a:cs typeface="Simplified Arabic" pitchFamily="18" charset="-78"/>
              </a:rPr>
              <a:t>التربوي؟</a:t>
            </a:r>
            <a:endParaRPr lang="ar-SA" sz="2800" b="1" dirty="0">
              <a:solidFill>
                <a:schemeClr val="tx1"/>
              </a:solidFill>
              <a:latin typeface="Simplified Arabic" pitchFamily="18" charset="-78"/>
              <a:cs typeface="Simplified Arabic" pitchFamily="18" charset="-78"/>
            </a:endParaRPr>
          </a:p>
          <a:p>
            <a:pPr marL="514350" indent="-514350" algn="r" rtl="1">
              <a:lnSpc>
                <a:spcPct val="120000"/>
              </a:lnSpc>
              <a:buFont typeface="+mj-lt"/>
              <a:buAutoNum type="arabicParenR"/>
            </a:pPr>
            <a:r>
              <a:rPr lang="ar-SA" sz="2800" b="1" dirty="0" smtClean="0">
                <a:solidFill>
                  <a:schemeClr val="tx1"/>
                </a:solidFill>
                <a:latin typeface="Simplified Arabic" pitchFamily="18" charset="-78"/>
                <a:cs typeface="Simplified Arabic" pitchFamily="18" charset="-78"/>
              </a:rPr>
              <a:t>ما هي أهم خصائص </a:t>
            </a:r>
            <a:r>
              <a:rPr lang="ar-SA" sz="2800" b="1" dirty="0">
                <a:solidFill>
                  <a:schemeClr val="tx1"/>
                </a:solidFill>
                <a:latin typeface="Simplified Arabic" pitchFamily="18" charset="-78"/>
                <a:cs typeface="Simplified Arabic" pitchFamily="18" charset="-78"/>
              </a:rPr>
              <a:t>التخطيط الاستراتيجي </a:t>
            </a:r>
            <a:r>
              <a:rPr lang="ar-SA" sz="2800" b="1" dirty="0" smtClean="0">
                <a:solidFill>
                  <a:schemeClr val="tx1"/>
                </a:solidFill>
                <a:latin typeface="Simplified Arabic" pitchFamily="18" charset="-78"/>
                <a:cs typeface="Simplified Arabic" pitchFamily="18" charset="-78"/>
              </a:rPr>
              <a:t>التربوي؟</a:t>
            </a:r>
            <a:endParaRPr lang="ar-SA" sz="2800" b="1" dirty="0">
              <a:solidFill>
                <a:schemeClr val="tx1"/>
              </a:solidFill>
              <a:latin typeface="Simplified Arabic" pitchFamily="18" charset="-78"/>
              <a:cs typeface="Simplified Arabic" pitchFamily="18" charset="-78"/>
            </a:endParaRPr>
          </a:p>
          <a:p>
            <a:pPr marL="514350" indent="-514350" algn="r" rtl="1">
              <a:lnSpc>
                <a:spcPct val="120000"/>
              </a:lnSpc>
              <a:buFont typeface="+mj-lt"/>
              <a:buAutoNum type="arabicParenR"/>
            </a:pPr>
            <a:r>
              <a:rPr lang="ar-SA" sz="2800" b="1" dirty="0" smtClean="0">
                <a:solidFill>
                  <a:schemeClr val="tx1"/>
                </a:solidFill>
                <a:latin typeface="Simplified Arabic" pitchFamily="18" charset="-78"/>
                <a:cs typeface="Simplified Arabic" pitchFamily="18" charset="-78"/>
              </a:rPr>
              <a:t> ما متطلبات </a:t>
            </a:r>
            <a:r>
              <a:rPr lang="ar-SA" sz="2800" b="1" dirty="0">
                <a:solidFill>
                  <a:schemeClr val="tx1"/>
                </a:solidFill>
                <a:latin typeface="Simplified Arabic" pitchFamily="18" charset="-78"/>
                <a:cs typeface="Simplified Arabic" pitchFamily="18" charset="-78"/>
              </a:rPr>
              <a:t>نجاح التخطيط الاستراتيجي </a:t>
            </a:r>
            <a:r>
              <a:rPr lang="ar-SA" sz="2800" b="1" dirty="0" smtClean="0">
                <a:solidFill>
                  <a:schemeClr val="tx1"/>
                </a:solidFill>
                <a:latin typeface="Simplified Arabic" pitchFamily="18" charset="-78"/>
                <a:cs typeface="Simplified Arabic" pitchFamily="18" charset="-78"/>
              </a:rPr>
              <a:t>للتعليم؟</a:t>
            </a:r>
            <a:endParaRPr lang="ar-SA" sz="2800" b="1" dirty="0">
              <a:solidFill>
                <a:schemeClr val="tx1"/>
              </a:solidFill>
              <a:latin typeface="Simplified Arabic" pitchFamily="18" charset="-78"/>
              <a:cs typeface="Simplified Arabic" pitchFamily="18" charset="-78"/>
            </a:endParaRPr>
          </a:p>
          <a:p>
            <a:pPr marL="514350" indent="-514350" algn="r" rtl="1">
              <a:lnSpc>
                <a:spcPct val="120000"/>
              </a:lnSpc>
              <a:buFont typeface="+mj-lt"/>
              <a:buAutoNum type="arabicParenR"/>
            </a:pPr>
            <a:r>
              <a:rPr lang="ar-SA" sz="2800" b="1" dirty="0" smtClean="0">
                <a:solidFill>
                  <a:schemeClr val="tx1"/>
                </a:solidFill>
                <a:latin typeface="Simplified Arabic" pitchFamily="18" charset="-78"/>
                <a:cs typeface="Simplified Arabic" pitchFamily="18" charset="-78"/>
              </a:rPr>
              <a:t> ماهي عمليات </a:t>
            </a:r>
            <a:r>
              <a:rPr lang="ar-SA" sz="2800" b="1" dirty="0">
                <a:solidFill>
                  <a:schemeClr val="tx1"/>
                </a:solidFill>
                <a:latin typeface="Simplified Arabic" pitchFamily="18" charset="-78"/>
                <a:cs typeface="Simplified Arabic" pitchFamily="18" charset="-78"/>
              </a:rPr>
              <a:t>التخطيط الاستراتيجي التربوي </a:t>
            </a:r>
            <a:r>
              <a:rPr lang="ar-SA" sz="2800" b="1" dirty="0" smtClean="0">
                <a:solidFill>
                  <a:schemeClr val="tx1"/>
                </a:solidFill>
                <a:latin typeface="Simplified Arabic" pitchFamily="18" charset="-78"/>
                <a:cs typeface="Simplified Arabic" pitchFamily="18" charset="-78"/>
              </a:rPr>
              <a:t>؟</a:t>
            </a:r>
            <a:endParaRPr lang="ar-SA" sz="2800" b="1" dirty="0">
              <a:solidFill>
                <a:schemeClr val="tx1"/>
              </a:solidFill>
              <a:latin typeface="Simplified Arabic" pitchFamily="18" charset="-78"/>
              <a:cs typeface="Simplified Arabic" pitchFamily="18" charset="-78"/>
            </a:endParaRPr>
          </a:p>
          <a:p>
            <a:pPr marL="514350" indent="-514350" algn="r" rtl="1">
              <a:lnSpc>
                <a:spcPct val="120000"/>
              </a:lnSpc>
              <a:buFont typeface="+mj-lt"/>
              <a:buAutoNum type="arabicParenR"/>
            </a:pPr>
            <a:r>
              <a:rPr lang="ar-SA" sz="2800" b="1" dirty="0" smtClean="0">
                <a:solidFill>
                  <a:schemeClr val="tx1"/>
                </a:solidFill>
                <a:latin typeface="Simplified Arabic" pitchFamily="18" charset="-78"/>
                <a:ea typeface="Calibri"/>
                <a:cs typeface="Simplified Arabic" pitchFamily="18" charset="-78"/>
                <a:sym typeface="Calibri"/>
              </a:rPr>
              <a:t> ناقش أهم معوقات </a:t>
            </a:r>
            <a:r>
              <a:rPr lang="ar-SA" sz="2800" b="1" dirty="0">
                <a:solidFill>
                  <a:schemeClr val="tx1"/>
                </a:solidFill>
                <a:latin typeface="Simplified Arabic" pitchFamily="18" charset="-78"/>
                <a:ea typeface="Calibri"/>
                <a:cs typeface="Simplified Arabic" pitchFamily="18" charset="-78"/>
                <a:sym typeface="Calibri"/>
              </a:rPr>
              <a:t>التخطيط الاستراتيجي </a:t>
            </a:r>
            <a:r>
              <a:rPr lang="ar-SA" sz="2800" b="1" dirty="0" smtClean="0">
                <a:solidFill>
                  <a:schemeClr val="tx1"/>
                </a:solidFill>
                <a:latin typeface="Simplified Arabic" pitchFamily="18" charset="-78"/>
                <a:ea typeface="Calibri"/>
                <a:cs typeface="Simplified Arabic" pitchFamily="18" charset="-78"/>
                <a:sym typeface="Calibri"/>
              </a:rPr>
              <a:t>التربوي؟</a:t>
            </a:r>
            <a:endParaRPr lang="ar-SA" sz="1800" dirty="0">
              <a:solidFill>
                <a:schemeClr val="tx1"/>
              </a:solidFill>
              <a:latin typeface="Calibri"/>
              <a:ea typeface="Calibri"/>
              <a:cs typeface="Calibri"/>
              <a:sym typeface="Calibri"/>
            </a:endParaRPr>
          </a:p>
          <a:p>
            <a:pPr algn="just" rtl="1">
              <a:lnSpc>
                <a:spcPct val="115000"/>
              </a:lnSpc>
            </a:pPr>
            <a:endParaRPr lang="en-US" sz="3100" dirty="0">
              <a:latin typeface="Calibri"/>
              <a:ea typeface="Calibri"/>
            </a:endParaRPr>
          </a:p>
        </p:txBody>
      </p:sp>
      <p:sp>
        <p:nvSpPr>
          <p:cNvPr id="11" name="Google Shape;110;p1"/>
          <p:cNvSpPr/>
          <p:nvPr/>
        </p:nvSpPr>
        <p:spPr>
          <a:xfrm>
            <a:off x="2855640" y="5949280"/>
            <a:ext cx="5184576" cy="622971"/>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dirty="0" smtClean="0">
                <a:solidFill>
                  <a:srgbClr val="2D3956"/>
                </a:solidFill>
                <a:latin typeface="Tajawal Medium"/>
                <a:cs typeface="Tajawal Medium"/>
                <a:sym typeface="Tajawal Medium"/>
              </a:rPr>
              <a:t>المحاضرة السابعة</a:t>
            </a:r>
            <a:r>
              <a:rPr lang="ar-SA" sz="2800" b="1" dirty="0" smtClean="0">
                <a:solidFill>
                  <a:srgbClr val="2D3956"/>
                </a:solidFill>
                <a:latin typeface="Tajawal Medium"/>
                <a:cs typeface="Tajawal Medium"/>
                <a:sym typeface="Tajawal Medium"/>
              </a:rPr>
              <a:t>: التخطيط التربوي 713</a:t>
            </a:r>
            <a:endParaRPr dirty="0"/>
          </a:p>
        </p:txBody>
      </p:sp>
    </p:spTree>
    <p:extLst>
      <p:ext uri="{BB962C8B-B14F-4D97-AF65-F5344CB8AC3E}">
        <p14:creationId xmlns:p14="http://schemas.microsoft.com/office/powerpoint/2010/main" val="3394040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9" name="Google Shape;139;p3"/>
          <p:cNvGrpSpPr/>
          <p:nvPr/>
        </p:nvGrpSpPr>
        <p:grpSpPr>
          <a:xfrm flipH="1">
            <a:off x="6977774" y="4418471"/>
            <a:ext cx="4023343" cy="923289"/>
            <a:chOff x="645649" y="1388017"/>
            <a:chExt cx="4023343" cy="923289"/>
          </a:xfrm>
        </p:grpSpPr>
        <p:sp>
          <p:nvSpPr>
            <p:cNvPr id="140" name="Google Shape;140;p3"/>
            <p:cNvSpPr txBox="1"/>
            <p:nvPr/>
          </p:nvSpPr>
          <p:spPr>
            <a:xfrm>
              <a:off x="645649" y="1388017"/>
              <a:ext cx="3150722" cy="595035"/>
            </a:xfrm>
            <a:prstGeom prst="rect">
              <a:avLst/>
            </a:prstGeom>
            <a:noFill/>
            <a:ln>
              <a:noFill/>
            </a:ln>
          </p:spPr>
          <p:txBody>
            <a:bodyPr spcFirstLastPara="1" wrap="square" lIns="91425" tIns="45700" rIns="91425" bIns="45700" anchor="t" anchorCtr="0">
              <a:spAutoFit/>
            </a:bodyPr>
            <a:lstStyle/>
            <a:p>
              <a:pPr algn="r">
                <a:lnSpc>
                  <a:spcPct val="80000"/>
                </a:lnSpc>
              </a:pPr>
              <a:r>
                <a:rPr lang="en-US" sz="2000">
                  <a:solidFill>
                    <a:srgbClr val="FFFFFF"/>
                  </a:solidFill>
                  <a:latin typeface="Calibri"/>
                  <a:ea typeface="Calibri"/>
                  <a:cs typeface="Calibri"/>
                  <a:sym typeface="Calibri"/>
                </a:rPr>
                <a:t>Insert Your Amazing Statement Here</a:t>
              </a:r>
              <a:endParaRPr/>
            </a:p>
          </p:txBody>
        </p:sp>
        <p:sp>
          <p:nvSpPr>
            <p:cNvPr id="141" name="Google Shape;141;p3"/>
            <p:cNvSpPr/>
            <p:nvPr/>
          </p:nvSpPr>
          <p:spPr>
            <a:xfrm>
              <a:off x="645651" y="1923548"/>
              <a:ext cx="4023341" cy="387758"/>
            </a:xfrm>
            <a:prstGeom prst="rect">
              <a:avLst/>
            </a:prstGeom>
            <a:noFill/>
            <a:ln>
              <a:noFill/>
            </a:ln>
          </p:spPr>
          <p:txBody>
            <a:bodyPr spcFirstLastPara="1" wrap="square" lIns="91425" tIns="45700" rIns="91425" bIns="45700" anchor="t" anchorCtr="0">
              <a:spAutoFit/>
            </a:bodyPr>
            <a:lstStyle/>
            <a:p>
              <a:pPr algn="r">
                <a:lnSpc>
                  <a:spcPct val="120000"/>
                </a:lnSpc>
              </a:pPr>
              <a:r>
                <a:rPr lang="en-US" sz="1600" dirty="0">
                  <a:solidFill>
                    <a:srgbClr val="FFFFFF"/>
                  </a:solidFill>
                  <a:latin typeface="Calibri"/>
                  <a:ea typeface="Calibri"/>
                  <a:cs typeface="Calibri"/>
                  <a:sym typeface="Calibri"/>
                </a:rPr>
                <a:t>A wonderful serenity has taken </a:t>
              </a:r>
              <a:r>
                <a:rPr lang="en-US" sz="1600" dirty="0" smtClean="0">
                  <a:solidFill>
                    <a:srgbClr val="FFFFFF"/>
                  </a:solidFill>
                  <a:latin typeface="Calibri"/>
                  <a:ea typeface="Calibri"/>
                  <a:cs typeface="Calibri"/>
                  <a:sym typeface="Calibri"/>
                </a:rPr>
                <a:t>possession</a:t>
              </a:r>
              <a:endParaRPr dirty="0"/>
            </a:p>
          </p:txBody>
        </p:sp>
      </p:grpSp>
      <p:sp>
        <p:nvSpPr>
          <p:cNvPr id="142" name="Google Shape;142;p3"/>
          <p:cNvSpPr/>
          <p:nvPr/>
        </p:nvSpPr>
        <p:spPr>
          <a:xfrm>
            <a:off x="2282118" y="553594"/>
            <a:ext cx="9910131" cy="45720"/>
          </a:xfrm>
          <a:prstGeom prst="rect">
            <a:avLst/>
          </a:prstGeom>
          <a:solidFill>
            <a:srgbClr val="8E5A6D"/>
          </a:solidFill>
          <a:ln>
            <a:noFill/>
          </a:ln>
        </p:spPr>
        <p:txBody>
          <a:bodyPr spcFirstLastPara="1" wrap="square" lIns="91425" tIns="45700" rIns="91425" bIns="45700" anchor="ctr" anchorCtr="0">
            <a:noAutofit/>
          </a:bodyPr>
          <a:lstStyle/>
          <a:p>
            <a:pPr algn="ctr"/>
            <a:endParaRPr sz="1800">
              <a:solidFill>
                <a:srgbClr val="FFFFFF"/>
              </a:solidFill>
              <a:latin typeface="Calibri"/>
              <a:ea typeface="Calibri"/>
              <a:cs typeface="Calibri"/>
              <a:sym typeface="Calibri"/>
            </a:endParaRPr>
          </a:p>
        </p:txBody>
      </p:sp>
      <p:pic>
        <p:nvPicPr>
          <p:cNvPr id="143" name="Google Shape;143;p3"/>
          <p:cNvPicPr preferRelativeResize="0"/>
          <p:nvPr/>
        </p:nvPicPr>
        <p:blipFill rotWithShape="1">
          <a:blip r:embed="rId3">
            <a:alphaModFix/>
          </a:blip>
          <a:srcRect/>
          <a:stretch/>
        </p:blipFill>
        <p:spPr>
          <a:xfrm>
            <a:off x="245860" y="-372928"/>
            <a:ext cx="2036258" cy="1800993"/>
          </a:xfrm>
          <a:prstGeom prst="rect">
            <a:avLst/>
          </a:prstGeom>
          <a:noFill/>
          <a:ln>
            <a:noFill/>
          </a:ln>
        </p:spPr>
      </p:pic>
      <p:pic>
        <p:nvPicPr>
          <p:cNvPr id="148" name="Google Shape;148;p3"/>
          <p:cNvPicPr preferRelativeResize="0"/>
          <p:nvPr/>
        </p:nvPicPr>
        <p:blipFill rotWithShape="1">
          <a:blip r:embed="rId4">
            <a:alphaModFix/>
          </a:blip>
          <a:srcRect/>
          <a:stretch/>
        </p:blipFill>
        <p:spPr>
          <a:xfrm>
            <a:off x="85438" y="6223794"/>
            <a:ext cx="2167470" cy="591661"/>
          </a:xfrm>
          <a:prstGeom prst="rect">
            <a:avLst/>
          </a:prstGeom>
          <a:noFill/>
          <a:ln>
            <a:noFill/>
          </a:ln>
        </p:spPr>
      </p:pic>
      <p:pic>
        <p:nvPicPr>
          <p:cNvPr id="149" name="Google Shape;149;p3"/>
          <p:cNvPicPr preferRelativeResize="0"/>
          <p:nvPr/>
        </p:nvPicPr>
        <p:blipFill rotWithShape="1">
          <a:blip r:embed="rId5">
            <a:alphaModFix/>
          </a:blip>
          <a:srcRect/>
          <a:stretch/>
        </p:blipFill>
        <p:spPr>
          <a:xfrm>
            <a:off x="10133005" y="6476270"/>
            <a:ext cx="1879649" cy="309233"/>
          </a:xfrm>
          <a:prstGeom prst="rect">
            <a:avLst/>
          </a:prstGeom>
          <a:noFill/>
          <a:ln>
            <a:noFill/>
          </a:ln>
        </p:spPr>
      </p:pic>
      <p:sp>
        <p:nvSpPr>
          <p:cNvPr id="10" name="مستطيل 9"/>
          <p:cNvSpPr/>
          <p:nvPr/>
        </p:nvSpPr>
        <p:spPr>
          <a:xfrm>
            <a:off x="85438" y="958964"/>
            <a:ext cx="12011966" cy="3421706"/>
          </a:xfrm>
          <a:prstGeom prst="rect">
            <a:avLst/>
          </a:prstGeom>
        </p:spPr>
        <p:txBody>
          <a:bodyPr wrap="square">
            <a:spAutoFit/>
          </a:bodyPr>
          <a:lstStyle/>
          <a:p>
            <a:pPr algn="r" rtl="1"/>
            <a:r>
              <a:rPr lang="ar-SA" sz="3200" b="1" dirty="0" smtClean="0">
                <a:solidFill>
                  <a:schemeClr val="tx1"/>
                </a:solidFill>
                <a:latin typeface="Simplified Arabic" pitchFamily="18" charset="-78"/>
                <a:cs typeface="Simplified Arabic" pitchFamily="18" charset="-78"/>
              </a:rPr>
              <a:t>مصادر </a:t>
            </a:r>
            <a:r>
              <a:rPr lang="ar-SA" sz="3200" b="1" dirty="0">
                <a:solidFill>
                  <a:schemeClr val="tx1"/>
                </a:solidFill>
                <a:latin typeface="Simplified Arabic" pitchFamily="18" charset="-78"/>
                <a:cs typeface="Simplified Arabic" pitchFamily="18" charset="-78"/>
              </a:rPr>
              <a:t>المحاضرة </a:t>
            </a:r>
            <a:r>
              <a:rPr lang="ar-SA" sz="3200" b="1" dirty="0"/>
              <a:t>الرجاء الاطلاع على المصادر التالية</a:t>
            </a:r>
          </a:p>
          <a:p>
            <a:pPr marL="457200" indent="-457200" algn="r" rtl="1">
              <a:buFont typeface="Wingdings" pitchFamily="2" charset="2"/>
              <a:buChar char="q"/>
            </a:pPr>
            <a:r>
              <a:rPr lang="ar-SA" sz="3200" b="1" dirty="0" smtClean="0">
                <a:solidFill>
                  <a:schemeClr val="tx1">
                    <a:lumMod val="95000"/>
                    <a:lumOff val="5000"/>
                  </a:schemeClr>
                </a:solidFill>
              </a:rPr>
              <a:t>الكتاب </a:t>
            </a:r>
            <a:r>
              <a:rPr lang="ar-SA" sz="3200" b="1" dirty="0">
                <a:solidFill>
                  <a:schemeClr val="tx1">
                    <a:lumMod val="95000"/>
                    <a:lumOff val="5000"/>
                  </a:schemeClr>
                </a:solidFill>
              </a:rPr>
              <a:t>المقر بالتوصيف التخطيط التربوي المعاصر، صالح أحمد عبابنة، دار المسيرة، 2015 ، ط،1 .</a:t>
            </a:r>
          </a:p>
          <a:p>
            <a:pPr marL="457200" indent="-457200" algn="r" rtl="1">
              <a:buFont typeface="Wingdings" pitchFamily="2" charset="2"/>
              <a:buChar char="q"/>
            </a:pPr>
            <a:r>
              <a:rPr lang="ar-SA" sz="3200" b="1" dirty="0" smtClean="0">
                <a:solidFill>
                  <a:schemeClr val="tx1">
                    <a:lumMod val="95000"/>
                    <a:lumOff val="5000"/>
                  </a:schemeClr>
                </a:solidFill>
              </a:rPr>
              <a:t>الخطيط </a:t>
            </a:r>
            <a:r>
              <a:rPr lang="ar-SA" sz="3200" b="1" dirty="0">
                <a:solidFill>
                  <a:schemeClr val="tx1">
                    <a:lumMod val="95000"/>
                    <a:lumOff val="5000"/>
                  </a:schemeClr>
                </a:solidFill>
              </a:rPr>
              <a:t>للتنمية المستدامة، محمد مخلص، حامد الشراري، دار ابن رشد، الرياض ، 2023م.</a:t>
            </a:r>
            <a:endParaRPr lang="en-US" sz="3200" b="1" dirty="0">
              <a:solidFill>
                <a:schemeClr val="tx1"/>
              </a:solidFill>
              <a:latin typeface="Simplified Arabic" pitchFamily="18" charset="-78"/>
              <a:cs typeface="Simplified Arabic" pitchFamily="18" charset="-78"/>
            </a:endParaRPr>
          </a:p>
          <a:p>
            <a:pPr algn="just" rtl="1">
              <a:lnSpc>
                <a:spcPct val="115000"/>
              </a:lnSpc>
            </a:pPr>
            <a:endParaRPr lang="ar-SA" sz="1800" dirty="0">
              <a:solidFill>
                <a:schemeClr val="tx1"/>
              </a:solidFill>
              <a:latin typeface="Calibri"/>
              <a:ea typeface="Calibri"/>
              <a:cs typeface="Calibri"/>
              <a:sym typeface="Calibri"/>
            </a:endParaRPr>
          </a:p>
          <a:p>
            <a:pPr algn="just" rtl="1">
              <a:lnSpc>
                <a:spcPct val="115000"/>
              </a:lnSpc>
            </a:pPr>
            <a:endParaRPr lang="en-US" sz="3100" dirty="0">
              <a:latin typeface="Calibri"/>
              <a:ea typeface="Calibri"/>
            </a:endParaRPr>
          </a:p>
        </p:txBody>
      </p:sp>
    </p:spTree>
    <p:extLst>
      <p:ext uri="{BB962C8B-B14F-4D97-AF65-F5344CB8AC3E}">
        <p14:creationId xmlns:p14="http://schemas.microsoft.com/office/powerpoint/2010/main" val="4000960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39"/>
                                        </p:tgtEl>
                                        <p:attrNameLst>
                                          <p:attrName>style.visibility</p:attrName>
                                        </p:attrNameLst>
                                      </p:cBhvr>
                                      <p:to>
                                        <p:strVal val="visible"/>
                                      </p:to>
                                    </p:set>
                                    <p:animEffect transition="in" filter="fade">
                                      <p:cBhvr>
                                        <p:cTn id="7" dur="500"/>
                                        <p:tgtEl>
                                          <p:spTgt spid="1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pic>
        <p:nvPicPr>
          <p:cNvPr id="213" name="Google Shape;213;p8"/>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15" name="Google Shape;215;p8"/>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5400" b="1">
                <a:solidFill>
                  <a:schemeClr val="lt1"/>
                </a:solidFill>
                <a:latin typeface="Tajawal Medium"/>
                <a:ea typeface="Tajawal Medium"/>
                <a:cs typeface="Tajawal Medium"/>
                <a:sym typeface="Tajawal Medium"/>
              </a:rPr>
              <a:t>Thank You</a:t>
            </a:r>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217" name="Google Shape;217;p8"/>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218" name="Google Shape;218;p8"/>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219" name="Google Shape;219;p8"/>
          <p:cNvPicPr preferRelativeResize="0"/>
          <p:nvPr/>
        </p:nvPicPr>
        <p:blipFill rotWithShape="1">
          <a:blip r:embed="rId6">
            <a:alphaModFix/>
          </a:blip>
          <a:srcRect/>
          <a:stretch/>
        </p:blipFill>
        <p:spPr>
          <a:xfrm>
            <a:off x="367466" y="542565"/>
            <a:ext cx="2758843" cy="753090"/>
          </a:xfrm>
          <a:prstGeom prst="rect">
            <a:avLst/>
          </a:prstGeom>
          <a:noFill/>
          <a:ln>
            <a:noFill/>
          </a:ln>
        </p:spPr>
      </p:pic>
    </p:spTree>
    <p:extLst>
      <p:ext uri="{BB962C8B-B14F-4D97-AF65-F5344CB8AC3E}">
        <p14:creationId xmlns:p14="http://schemas.microsoft.com/office/powerpoint/2010/main" val="212876232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1690</TotalTime>
  <Words>3175</Words>
  <Application>Microsoft Office PowerPoint</Application>
  <PresentationFormat>مخصص</PresentationFormat>
  <Paragraphs>255</Paragraphs>
  <Slides>39</Slides>
  <Notes>39</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39</vt:i4>
      </vt:variant>
    </vt:vector>
  </HeadingPairs>
  <TitlesOfParts>
    <vt:vector size="48" baseType="lpstr">
      <vt:lpstr>Arial</vt:lpstr>
      <vt:lpstr>Symbol</vt:lpstr>
      <vt:lpstr>Calibri</vt:lpstr>
      <vt:lpstr>Tajawal Medium</vt:lpstr>
      <vt:lpstr>SimSun</vt:lpstr>
      <vt:lpstr>Simplified Arabic</vt:lpstr>
      <vt:lpstr>Wingdings</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start</dc:creator>
  <cp:lastModifiedBy>FUJITSU</cp:lastModifiedBy>
  <cp:revision>187</cp:revision>
  <dcterms:created xsi:type="dcterms:W3CDTF">2023-04-29T09:08:23Z</dcterms:created>
  <dcterms:modified xsi:type="dcterms:W3CDTF">2023-05-26T09:18:16Z</dcterms:modified>
</cp:coreProperties>
</file>