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494" r:id="rId6"/>
    <p:sldId id="276" r:id="rId7"/>
    <p:sldId id="535" r:id="rId8"/>
    <p:sldId id="536" r:id="rId9"/>
    <p:sldId id="537" r:id="rId10"/>
    <p:sldId id="538" r:id="rId11"/>
    <p:sldId id="539" r:id="rId12"/>
    <p:sldId id="540" r:id="rId13"/>
    <p:sldId id="541" r:id="rId14"/>
    <p:sldId id="542" r:id="rId15"/>
    <p:sldId id="543" r:id="rId16"/>
    <p:sldId id="544" r:id="rId17"/>
    <p:sldId id="545" r:id="rId18"/>
    <p:sldId id="546" r:id="rId19"/>
    <p:sldId id="547" r:id="rId20"/>
    <p:sldId id="548" r:id="rId21"/>
    <p:sldId id="549" r:id="rId22"/>
    <p:sldId id="550" r:id="rId23"/>
    <p:sldId id="551" r:id="rId24"/>
    <p:sldId id="552" r:id="rId25"/>
    <p:sldId id="553" r:id="rId26"/>
    <p:sldId id="554" r:id="rId27"/>
    <p:sldId id="555" r:id="rId28"/>
    <p:sldId id="556" r:id="rId29"/>
    <p:sldId id="557" r:id="rId30"/>
    <p:sldId id="558" r:id="rId31"/>
    <p:sldId id="559" r:id="rId32"/>
    <p:sldId id="560" r:id="rId33"/>
    <p:sldId id="561" r:id="rId34"/>
    <p:sldId id="562" r:id="rId35"/>
    <p:sldId id="563" r:id="rId36"/>
    <p:sldId id="564" r:id="rId37"/>
    <p:sldId id="565" r:id="rId38"/>
    <p:sldId id="566" r:id="rId39"/>
    <p:sldId id="567" r:id="rId40"/>
    <p:sldId id="568" r:id="rId41"/>
    <p:sldId id="569" r:id="rId42"/>
    <p:sldId id="571" r:id="rId43"/>
    <p:sldId id="570" r:id="rId44"/>
    <p:sldId id="572" r:id="rId45"/>
    <p:sldId id="573" r:id="rId46"/>
    <p:sldId id="574" r:id="rId47"/>
    <p:sldId id="575" r:id="rId48"/>
    <p:sldId id="576" r:id="rId49"/>
    <p:sldId id="533" r:id="rId50"/>
    <p:sldId id="53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6"/>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1"/>
            <p14:sldId id="570"/>
            <p14:sldId id="572"/>
            <p14:sldId id="573"/>
            <p14:sldId id="574"/>
            <p14:sldId id="575"/>
            <p14:sldId id="576"/>
            <p14:sldId id="533"/>
            <p14:sldId id="5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133"/>
    <a:srgbClr val="FFD8AA"/>
    <a:srgbClr val="00B0F0"/>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040" autoAdjust="0"/>
  </p:normalViewPr>
  <p:slideViewPr>
    <p:cSldViewPr snapToGrid="0">
      <p:cViewPr>
        <p:scale>
          <a:sx n="80" d="100"/>
          <a:sy n="80" d="100"/>
        </p:scale>
        <p:origin x="63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31336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75230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954516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442336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072457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86702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635316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1549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20639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15690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7844398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965912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65956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32862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0539901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6039102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608656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34276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6572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047206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331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hyperlink" Target="#_bookmark23"/><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7.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733988" cy="1446550"/>
          </a:xfrm>
          <a:prstGeom prst="rect">
            <a:avLst/>
          </a:prstGeom>
          <a:noFill/>
        </p:spPr>
        <p:txBody>
          <a:bodyPr wrap="none" rtlCol="0">
            <a:spAutoFit/>
          </a:bodyPr>
          <a:lstStyle/>
          <a:p>
            <a:pPr lvl="0"/>
            <a:r>
              <a:rPr lang="fr-FR" sz="4400" dirty="0">
                <a:latin typeface="Tajawal Medium"/>
                <a:ea typeface="Tajawal Medium"/>
                <a:cs typeface="Tajawal Medium"/>
                <a:sym typeface="Tajawal Medium"/>
              </a:rPr>
              <a:t>Project </a:t>
            </a:r>
            <a:r>
              <a:rPr lang="fr-FR" sz="4400" dirty="0" smtClean="0">
                <a:latin typeface="Tajawal Medium"/>
                <a:ea typeface="Tajawal Medium"/>
                <a:cs typeface="Tajawal Medium"/>
                <a:sym typeface="Tajawal Medium"/>
              </a:rPr>
              <a:t>Monitoring</a:t>
            </a:r>
          </a:p>
          <a:p>
            <a:pPr lvl="0" algn="ctr"/>
            <a:r>
              <a:rPr lang="fr-FR" sz="4400" dirty="0" smtClean="0">
                <a:latin typeface="Tajawal Medium"/>
                <a:ea typeface="Tajawal Medium"/>
                <a:cs typeface="Tajawal Medium"/>
                <a:sym typeface="Tajawal Medium"/>
              </a:rPr>
              <a:t>PMG333</a:t>
            </a:r>
            <a:endParaRPr lang="fr-FR" sz="4400" dirty="0">
              <a:latin typeface="Tajawal Medium"/>
              <a:ea typeface="Tajawal Medium"/>
              <a:cs typeface="Tajawal Medium"/>
              <a:sym typeface="Tajawal Medium"/>
            </a:endParaRPr>
          </a:p>
        </p:txBody>
      </p:sp>
      <p:sp>
        <p:nvSpPr>
          <p:cNvPr id="34" name="Rectangle: Rounded Corners 33"/>
          <p:cNvSpPr/>
          <p:nvPr/>
        </p:nvSpPr>
        <p:spPr>
          <a:xfrm>
            <a:off x="194617" y="4779390"/>
            <a:ext cx="3274447" cy="9144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590849" y="4943311"/>
            <a:ext cx="4845377" cy="923330"/>
          </a:xfrm>
          <a:prstGeom prst="rect">
            <a:avLst/>
          </a:prstGeom>
          <a:noFill/>
        </p:spPr>
        <p:txBody>
          <a:bodyPr wrap="square" rtlCol="0">
            <a:spAutoFit/>
          </a:bodyPr>
          <a:lstStyle/>
          <a:p>
            <a:pPr lvl="0" algn="ctr"/>
            <a:r>
              <a:rPr lang="en-US" b="1" dirty="0">
                <a:solidFill>
                  <a:schemeClr val="lt1"/>
                </a:solidFill>
                <a:latin typeface="Tajawal Medium"/>
                <a:ea typeface="Tajawal Medium"/>
                <a:cs typeface="Tajawal Medium"/>
                <a:sym typeface="Tajawal Medium"/>
              </a:rPr>
              <a:t>Lecture </a:t>
            </a:r>
            <a:r>
              <a:rPr lang="en-US" b="1" dirty="0" smtClean="0">
                <a:solidFill>
                  <a:schemeClr val="lt1"/>
                </a:solidFill>
                <a:latin typeface="Tajawal Medium"/>
                <a:ea typeface="Tajawal Medium"/>
                <a:cs typeface="Tajawal Medium"/>
                <a:sym typeface="Tajawal Medium"/>
              </a:rPr>
              <a:t>05</a:t>
            </a:r>
            <a:r>
              <a:rPr lang="en-US" dirty="0" smtClean="0">
                <a:solidFill>
                  <a:schemeClr val="lt1"/>
                </a:solidFill>
                <a:latin typeface="Tajawal Medium"/>
                <a:ea typeface="Tajawal Medium"/>
                <a:cs typeface="Tajawal Medium"/>
                <a:sym typeface="Tajawal Medium"/>
              </a:rPr>
              <a:t>: </a:t>
            </a:r>
            <a:r>
              <a:rPr lang="en-US" b="1" dirty="0" err="1">
                <a:solidFill>
                  <a:srgbClr val="FF0000"/>
                </a:solidFill>
                <a:latin typeface="Tajawal Medium"/>
                <a:ea typeface="Tajawal Medium"/>
                <a:cs typeface="Tajawal Medium"/>
                <a:sym typeface="Tajawal Medium"/>
              </a:rPr>
              <a:t>Monitoring:Methods</a:t>
            </a:r>
            <a:r>
              <a:rPr lang="en-US" b="1" dirty="0">
                <a:solidFill>
                  <a:srgbClr val="FF0000"/>
                </a:solidFill>
                <a:latin typeface="Tajawal Medium"/>
                <a:ea typeface="Tajawal Medium"/>
                <a:cs typeface="Tajawal Medium"/>
                <a:sym typeface="Tajawal Medium"/>
              </a:rPr>
              <a:t> </a:t>
            </a:r>
            <a:endParaRPr lang="en-US" dirty="0"/>
          </a:p>
          <a:p>
            <a:pPr lvl="0" algn="ctr"/>
            <a:r>
              <a:rPr lang="en-US" b="1" dirty="0" smtClean="0">
                <a:solidFill>
                  <a:srgbClr val="FF0000"/>
                </a:solidFill>
                <a:latin typeface="Tajawal Medium"/>
                <a:ea typeface="Tajawal Medium"/>
                <a:cs typeface="Tajawal Medium"/>
                <a:sym typeface="Tajawal Medium"/>
              </a:rPr>
              <a:t>                &amp; Results Part (2)  </a:t>
            </a:r>
            <a:endParaRPr lang="en-US" dirty="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817433" cy="33670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p:cNvGrpSpPr/>
          <p:nvPr/>
        </p:nvGrpSpPr>
        <p:grpSpPr>
          <a:xfrm>
            <a:off x="4100901" y="1882477"/>
            <a:ext cx="4628561" cy="3170099"/>
            <a:chOff x="4100901" y="2396732"/>
            <a:chExt cx="4628561" cy="3170099"/>
          </a:xfrm>
        </p:grpSpPr>
        <p:sp>
          <p:nvSpPr>
            <p:cNvPr id="2" name="Rounded Rectangle 1"/>
            <p:cNvSpPr/>
            <p:nvPr/>
          </p:nvSpPr>
          <p:spPr>
            <a:xfrm>
              <a:off x="4100901" y="2677211"/>
              <a:ext cx="4628561" cy="26741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275296" y="2396732"/>
              <a:ext cx="4279769" cy="3170099"/>
            </a:xfrm>
            <a:prstGeom prst="rect">
              <a:avLst/>
            </a:prstGeom>
            <a:noFill/>
          </p:spPr>
          <p:txBody>
            <a:bodyPr wrap="square" rtlCol="0">
              <a:spAutoFit/>
            </a:bodyPr>
            <a:lstStyle/>
            <a:p>
              <a:pPr lvl="0" algn="ctr">
                <a:buClr>
                  <a:schemeClr val="dk1"/>
                </a:buClr>
                <a:buSzPts val="1600"/>
              </a:pPr>
              <a:endParaRPr lang="en-US" sz="2400" b="1" dirty="0">
                <a:solidFill>
                  <a:schemeClr val="dk1"/>
                </a:solidFill>
                <a:ea typeface="Calibri"/>
                <a:cs typeface="Calibri"/>
                <a:sym typeface="Calibri"/>
              </a:endParaRPr>
            </a:p>
            <a:p>
              <a:pPr lvl="0" algn="ctr">
                <a:buClr>
                  <a:schemeClr val="dk1"/>
                </a:buClr>
                <a:buSzPts val="1800"/>
              </a:pPr>
              <a:r>
                <a:rPr lang="en-US" sz="2800" b="1" dirty="0">
                  <a:solidFill>
                    <a:schemeClr val="dk1"/>
                  </a:solidFill>
                  <a:ea typeface="Calibri"/>
                  <a:cs typeface="Calibri"/>
                  <a:sym typeface="Calibri"/>
                </a:rPr>
                <a:t>« Being a Project Manager is like being an artist, you have the different colored process streams combining into a work of art. »</a:t>
              </a:r>
              <a:endParaRPr lang="en-US" sz="2800" dirty="0"/>
            </a:p>
            <a:p>
              <a:pPr lvl="0" algn="r">
                <a:buClr>
                  <a:schemeClr val="dk1"/>
                </a:buClr>
                <a:buSzPts val="1200"/>
              </a:pPr>
              <a:r>
                <a:rPr lang="en-US" b="1" i="1" dirty="0">
                  <a:solidFill>
                    <a:schemeClr val="dk1"/>
                  </a:solidFill>
                  <a:ea typeface="Calibri"/>
                  <a:cs typeface="Calibri"/>
                  <a:sym typeface="Calibri"/>
                </a:rPr>
                <a:t>Greg </a:t>
              </a:r>
              <a:r>
                <a:rPr lang="en-US" b="1" i="1" dirty="0" err="1">
                  <a:solidFill>
                    <a:schemeClr val="dk1"/>
                  </a:solidFill>
                  <a:ea typeface="Calibri"/>
                  <a:cs typeface="Calibri"/>
                  <a:sym typeface="Calibri"/>
                </a:rPr>
                <a:t>Cimamarrutsi</a:t>
              </a:r>
              <a:endParaRPr lang="en-US" b="1" i="1" dirty="0">
                <a:solidFill>
                  <a:schemeClr val="dk1"/>
                </a:solidFill>
                <a:ea typeface="Calibri"/>
                <a:cs typeface="Calibri"/>
                <a:sym typeface="Calibri"/>
              </a:endParaRPr>
            </a:p>
            <a:p>
              <a:endParaRPr lang="en-US" dirty="0"/>
            </a:p>
          </p:txBody>
        </p:sp>
      </p:gr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8" name="Rectangle 7"/>
          <p:cNvSpPr/>
          <p:nvPr/>
        </p:nvSpPr>
        <p:spPr>
          <a:xfrm>
            <a:off x="937222" y="2750411"/>
            <a:ext cx="2079416" cy="452432"/>
          </a:xfrm>
          <a:prstGeom prst="rect">
            <a:avLst/>
          </a:prstGeom>
        </p:spPr>
        <p:txBody>
          <a:bodyPr wrap="none">
            <a:spAutoFit/>
          </a:bodyPr>
          <a:lstStyle/>
          <a:p>
            <a:pPr marL="2540" lvl="0" indent="-2540" algn="ctr">
              <a:lnSpc>
                <a:spcPct val="130000"/>
              </a:lnSpc>
              <a:buClr>
                <a:srgbClr val="007BD3"/>
              </a:buClr>
              <a:buSzPts val="2000"/>
            </a:pPr>
            <a:r>
              <a:rPr lang="en-US" b="1" i="1" u="sng" dirty="0">
                <a:solidFill>
                  <a:srgbClr val="007BD3"/>
                </a:solidFill>
                <a:latin typeface="Times New Roman"/>
                <a:ea typeface="Times New Roman"/>
                <a:cs typeface="Times New Roman"/>
                <a:sym typeface="Times New Roman"/>
              </a:rPr>
              <a:t>Session </a:t>
            </a:r>
            <a:r>
              <a:rPr lang="en-US" b="1" i="1" u="sng" dirty="0" smtClean="0">
                <a:solidFill>
                  <a:srgbClr val="007BD3"/>
                </a:solidFill>
                <a:latin typeface="Times New Roman"/>
                <a:ea typeface="Times New Roman"/>
                <a:cs typeface="Times New Roman"/>
                <a:sym typeface="Times New Roman"/>
              </a:rPr>
              <a:t>outline &gt;&gt;&gt;</a:t>
            </a:r>
            <a:endParaRPr lang="en-US" b="1" i="1" u="sng" dirty="0">
              <a:solidFill>
                <a:srgbClr val="007BD3"/>
              </a:solidFill>
              <a:latin typeface="Times New Roman"/>
              <a:ea typeface="Times New Roman"/>
              <a:cs typeface="Times New Roman"/>
              <a:sym typeface="Times New Roman"/>
            </a:endParaRPr>
          </a:p>
        </p:txBody>
      </p:sp>
      <p:grpSp>
        <p:nvGrpSpPr>
          <p:cNvPr id="31" name="Group 30"/>
          <p:cNvGrpSpPr/>
          <p:nvPr/>
        </p:nvGrpSpPr>
        <p:grpSpPr>
          <a:xfrm>
            <a:off x="4260916" y="2134129"/>
            <a:ext cx="6374104" cy="3907800"/>
            <a:chOff x="651541" y="1513909"/>
            <a:chExt cx="7180675" cy="4305680"/>
          </a:xfrm>
        </p:grpSpPr>
        <p:sp>
          <p:nvSpPr>
            <p:cNvPr id="32" name="Google Shape;135;p3"/>
            <p:cNvSpPr/>
            <p:nvPr/>
          </p:nvSpPr>
          <p:spPr>
            <a:xfrm>
              <a:off x="924992" y="1513909"/>
              <a:ext cx="1867543" cy="971744"/>
            </a:xfrm>
            <a:prstGeom prst="trapezoid">
              <a:avLst>
                <a:gd name="adj" fmla="val 7242"/>
              </a:avLst>
            </a:prstGeom>
            <a:solidFill>
              <a:schemeClr val="accent2"/>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600" b="1">
                  <a:solidFill>
                    <a:schemeClr val="dk1"/>
                  </a:solidFill>
                  <a:latin typeface="Calibri"/>
                  <a:ea typeface="Calibri"/>
                  <a:cs typeface="Calibri"/>
                  <a:sym typeface="Calibri"/>
                </a:rPr>
                <a:t>Types of monitoring</a:t>
              </a:r>
              <a:endParaRPr sz="1600"/>
            </a:p>
          </p:txBody>
        </p:sp>
        <p:sp>
          <p:nvSpPr>
            <p:cNvPr id="33" name="Google Shape;136;p3"/>
            <p:cNvSpPr/>
            <p:nvPr/>
          </p:nvSpPr>
          <p:spPr>
            <a:xfrm>
              <a:off x="651541" y="1683902"/>
              <a:ext cx="551544"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b="1">
                  <a:solidFill>
                    <a:schemeClr val="lt1"/>
                  </a:solidFill>
                  <a:latin typeface="Fira Sans Extra Condensed Medium"/>
                  <a:ea typeface="Fira Sans Extra Condensed Medium"/>
                  <a:cs typeface="Fira Sans Extra Condensed Medium"/>
                  <a:sym typeface="Fira Sans Extra Condensed Medium"/>
                </a:rPr>
                <a:t>01</a:t>
              </a:r>
              <a:endParaRPr sz="1100" b="1">
                <a:solidFill>
                  <a:schemeClr val="dk1"/>
                </a:solidFill>
                <a:latin typeface="Calibri"/>
                <a:ea typeface="Calibri"/>
                <a:cs typeface="Calibri"/>
                <a:sym typeface="Calibri"/>
              </a:endParaRPr>
            </a:p>
          </p:txBody>
        </p:sp>
        <p:sp>
          <p:nvSpPr>
            <p:cNvPr id="34" name="Google Shape;137;p3"/>
            <p:cNvSpPr/>
            <p:nvPr/>
          </p:nvSpPr>
          <p:spPr>
            <a:xfrm>
              <a:off x="1385648" y="2722576"/>
              <a:ext cx="2225929" cy="965100"/>
            </a:xfrm>
            <a:prstGeom prst="trapezoid">
              <a:avLst>
                <a:gd name="adj" fmla="val 7242"/>
              </a:avLst>
            </a:prstGeom>
            <a:solidFill>
              <a:schemeClr val="accent3"/>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200" b="1">
                  <a:solidFill>
                    <a:schemeClr val="dk1"/>
                  </a:solidFill>
                  <a:latin typeface="Calibri"/>
                  <a:ea typeface="Calibri"/>
                  <a:cs typeface="Calibri"/>
                  <a:sym typeface="Calibri"/>
                </a:rPr>
                <a:t>Remote management, monitoring and third-party monitoring</a:t>
              </a:r>
              <a:endParaRPr sz="1200" b="1">
                <a:solidFill>
                  <a:schemeClr val="dk1"/>
                </a:solidFill>
                <a:latin typeface="Calibri"/>
                <a:ea typeface="Calibri"/>
                <a:cs typeface="Calibri"/>
                <a:sym typeface="Calibri"/>
              </a:endParaRPr>
            </a:p>
          </p:txBody>
        </p:sp>
        <p:sp>
          <p:nvSpPr>
            <p:cNvPr id="35" name="Google Shape;138;p3"/>
            <p:cNvSpPr/>
            <p:nvPr/>
          </p:nvSpPr>
          <p:spPr>
            <a:xfrm>
              <a:off x="1126786" y="2819934"/>
              <a:ext cx="585773"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b="1">
                  <a:solidFill>
                    <a:schemeClr val="lt1"/>
                  </a:solidFill>
                  <a:latin typeface="Fira Sans Extra Condensed Medium"/>
                  <a:ea typeface="Fira Sans Extra Condensed Medium"/>
                  <a:cs typeface="Fira Sans Extra Condensed Medium"/>
                  <a:sym typeface="Fira Sans Extra Condensed Medium"/>
                </a:rPr>
                <a:t>02</a:t>
              </a:r>
              <a:endParaRPr sz="1100" b="1">
                <a:solidFill>
                  <a:schemeClr val="dk1"/>
                </a:solidFill>
                <a:latin typeface="Calibri"/>
                <a:ea typeface="Calibri"/>
                <a:cs typeface="Calibri"/>
                <a:sym typeface="Calibri"/>
              </a:endParaRPr>
            </a:p>
          </p:txBody>
        </p:sp>
        <p:sp>
          <p:nvSpPr>
            <p:cNvPr id="36" name="Google Shape;139;p3"/>
            <p:cNvSpPr/>
            <p:nvPr/>
          </p:nvSpPr>
          <p:spPr>
            <a:xfrm>
              <a:off x="1881585" y="3795135"/>
              <a:ext cx="1821900" cy="986095"/>
            </a:xfrm>
            <a:prstGeom prst="trapezoid">
              <a:avLst>
                <a:gd name="adj" fmla="val 7242"/>
              </a:avLst>
            </a:prstGeom>
            <a:solidFill>
              <a:schemeClr val="accent1"/>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200" b="1">
                  <a:solidFill>
                    <a:schemeClr val="dk1"/>
                  </a:solidFill>
                  <a:latin typeface="Calibri"/>
                  <a:ea typeface="Calibri"/>
                  <a:cs typeface="Calibri"/>
                  <a:sym typeface="Calibri"/>
                </a:rPr>
                <a:t>Pulling it all together: Monitoring and evaluation plan</a:t>
              </a:r>
              <a:endParaRPr sz="1200" b="1">
                <a:solidFill>
                  <a:schemeClr val="dk1"/>
                </a:solidFill>
                <a:latin typeface="Calibri"/>
                <a:ea typeface="Calibri"/>
                <a:cs typeface="Calibri"/>
                <a:sym typeface="Calibri"/>
              </a:endParaRPr>
            </a:p>
          </p:txBody>
        </p:sp>
        <p:sp>
          <p:nvSpPr>
            <p:cNvPr id="37" name="Google Shape;140;p3"/>
            <p:cNvSpPr/>
            <p:nvPr/>
          </p:nvSpPr>
          <p:spPr>
            <a:xfrm>
              <a:off x="1513699" y="3891437"/>
              <a:ext cx="573187" cy="62665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b="1">
                  <a:solidFill>
                    <a:schemeClr val="lt1"/>
                  </a:solidFill>
                  <a:latin typeface="Fira Sans Extra Condensed Medium"/>
                  <a:ea typeface="Fira Sans Extra Condensed Medium"/>
                  <a:cs typeface="Fira Sans Extra Condensed Medium"/>
                  <a:sym typeface="Fira Sans Extra Condensed Medium"/>
                </a:rPr>
                <a:t>03</a:t>
              </a:r>
              <a:endParaRPr sz="1100" b="1">
                <a:solidFill>
                  <a:schemeClr val="dk1"/>
                </a:solidFill>
                <a:latin typeface="Calibri"/>
                <a:ea typeface="Calibri"/>
                <a:cs typeface="Calibri"/>
                <a:sym typeface="Calibri"/>
              </a:endParaRPr>
            </a:p>
          </p:txBody>
        </p:sp>
        <p:sp>
          <p:nvSpPr>
            <p:cNvPr id="38" name="Google Shape;141;p3"/>
            <p:cNvSpPr/>
            <p:nvPr/>
          </p:nvSpPr>
          <p:spPr>
            <a:xfrm>
              <a:off x="2092271" y="4900679"/>
              <a:ext cx="2042385" cy="918910"/>
            </a:xfrm>
            <a:prstGeom prst="trapezoid">
              <a:avLst>
                <a:gd name="adj" fmla="val 7242"/>
              </a:avLst>
            </a:prstGeom>
            <a:solidFill>
              <a:srgbClr val="C55A11"/>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200" b="1">
                  <a:solidFill>
                    <a:schemeClr val="dk1"/>
                  </a:solidFill>
                  <a:latin typeface="Calibri"/>
                  <a:ea typeface="Calibri"/>
                  <a:cs typeface="Calibri"/>
                  <a:sym typeface="Calibri"/>
                </a:rPr>
                <a:t>Reporting and learning </a:t>
              </a:r>
              <a:endParaRPr sz="1200" b="1">
                <a:solidFill>
                  <a:schemeClr val="dk1"/>
                </a:solidFill>
                <a:latin typeface="Calibri"/>
                <a:ea typeface="Calibri"/>
                <a:cs typeface="Calibri"/>
                <a:sym typeface="Calibri"/>
              </a:endParaRPr>
            </a:p>
          </p:txBody>
        </p:sp>
        <p:sp>
          <p:nvSpPr>
            <p:cNvPr id="39" name="Google Shape;142;p3"/>
            <p:cNvSpPr/>
            <p:nvPr/>
          </p:nvSpPr>
          <p:spPr>
            <a:xfrm rot="-5400000">
              <a:off x="3460103" y="193664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600" b="1">
                <a:solidFill>
                  <a:schemeClr val="dk1"/>
                </a:solidFill>
                <a:latin typeface="Calibri"/>
                <a:ea typeface="Calibri"/>
                <a:cs typeface="Calibri"/>
                <a:sym typeface="Calibri"/>
              </a:endParaRPr>
            </a:p>
          </p:txBody>
        </p:sp>
        <p:sp>
          <p:nvSpPr>
            <p:cNvPr id="40" name="Google Shape;143;p3"/>
            <p:cNvSpPr/>
            <p:nvPr/>
          </p:nvSpPr>
          <p:spPr>
            <a:xfrm rot="-5400000">
              <a:off x="3693099" y="3001588"/>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600" b="1">
                <a:solidFill>
                  <a:schemeClr val="dk1"/>
                </a:solidFill>
                <a:latin typeface="Calibri"/>
                <a:ea typeface="Calibri"/>
                <a:cs typeface="Calibri"/>
                <a:sym typeface="Calibri"/>
              </a:endParaRPr>
            </a:p>
          </p:txBody>
        </p:sp>
        <p:sp>
          <p:nvSpPr>
            <p:cNvPr id="41" name="Google Shape;144;p3"/>
            <p:cNvSpPr/>
            <p:nvPr/>
          </p:nvSpPr>
          <p:spPr>
            <a:xfrm rot="-5400000">
              <a:off x="4054724" y="4161374"/>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600" b="1">
                <a:solidFill>
                  <a:schemeClr val="dk1"/>
                </a:solidFill>
                <a:latin typeface="Calibri"/>
                <a:ea typeface="Calibri"/>
                <a:cs typeface="Calibri"/>
                <a:sym typeface="Calibri"/>
              </a:endParaRPr>
            </a:p>
          </p:txBody>
        </p:sp>
        <p:sp>
          <p:nvSpPr>
            <p:cNvPr id="42" name="Google Shape;145;p3"/>
            <p:cNvSpPr/>
            <p:nvPr/>
          </p:nvSpPr>
          <p:spPr>
            <a:xfrm rot="-5400000">
              <a:off x="4173543" y="5277253"/>
              <a:ext cx="653957"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rgbClr val="C55A1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600" b="1">
                <a:solidFill>
                  <a:schemeClr val="dk1"/>
                </a:solidFill>
                <a:latin typeface="Calibri"/>
                <a:ea typeface="Calibri"/>
                <a:cs typeface="Calibri"/>
                <a:sym typeface="Calibri"/>
              </a:endParaRPr>
            </a:p>
          </p:txBody>
        </p:sp>
        <p:sp>
          <p:nvSpPr>
            <p:cNvPr id="43" name="Google Shape;146;p3"/>
            <p:cNvSpPr/>
            <p:nvPr/>
          </p:nvSpPr>
          <p:spPr>
            <a:xfrm>
              <a:off x="4797939" y="1785171"/>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200" b="1">
                  <a:solidFill>
                    <a:schemeClr val="dk1"/>
                  </a:solidFill>
                  <a:latin typeface="Calibri"/>
                  <a:ea typeface="Calibri"/>
                  <a:cs typeface="Calibri"/>
                  <a:sym typeface="Calibri"/>
                </a:rPr>
                <a:t>An overview of monitoring types</a:t>
              </a:r>
              <a:endParaRPr sz="1600"/>
            </a:p>
            <a:p>
              <a:pPr marL="0" marR="0" lvl="0" indent="0" algn="ctr" rtl="0">
                <a:spcBef>
                  <a:spcPts val="0"/>
                </a:spcBef>
                <a:spcAft>
                  <a:spcPts val="0"/>
                </a:spcAft>
                <a:buNone/>
              </a:pPr>
              <a:r>
                <a:rPr lang="en-US" sz="1200" b="1">
                  <a:solidFill>
                    <a:schemeClr val="dk1"/>
                  </a:solidFill>
                  <a:latin typeface="Trebuchet MS"/>
                  <a:ea typeface="Trebuchet MS"/>
                  <a:cs typeface="Trebuchet MS"/>
                  <a:sym typeface="Trebuchet MS"/>
                </a:rPr>
                <a:t> </a:t>
              </a:r>
              <a:r>
                <a:rPr lang="en-US" sz="1200" b="1">
                  <a:solidFill>
                    <a:schemeClr val="dk1"/>
                  </a:solidFill>
                  <a:latin typeface="Calibri"/>
                  <a:ea typeface="Calibri"/>
                  <a:cs typeface="Calibri"/>
                  <a:sym typeface="Calibri"/>
                </a:rPr>
                <a:t>Strategy- and policy-level monitoring </a:t>
              </a:r>
              <a:endParaRPr sz="1600"/>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p:txBody>
        </p:sp>
        <p:sp>
          <p:nvSpPr>
            <p:cNvPr id="44" name="Google Shape;147;p3"/>
            <p:cNvSpPr/>
            <p:nvPr/>
          </p:nvSpPr>
          <p:spPr>
            <a:xfrm>
              <a:off x="1652936" y="5013732"/>
              <a:ext cx="605418" cy="641814"/>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b="1">
                  <a:solidFill>
                    <a:schemeClr val="lt1"/>
                  </a:solidFill>
                  <a:latin typeface="Fira Sans Extra Condensed Medium"/>
                  <a:ea typeface="Fira Sans Extra Condensed Medium"/>
                  <a:cs typeface="Fira Sans Extra Condensed Medium"/>
                  <a:sym typeface="Fira Sans Extra Condensed Medium"/>
                </a:rPr>
                <a:t>04</a:t>
              </a:r>
              <a:endParaRPr sz="1100" b="1">
                <a:solidFill>
                  <a:schemeClr val="dk1"/>
                </a:solidFill>
                <a:latin typeface="Calibri"/>
                <a:ea typeface="Calibri"/>
                <a:cs typeface="Calibri"/>
                <a:sym typeface="Calibri"/>
              </a:endParaRPr>
            </a:p>
          </p:txBody>
        </p:sp>
        <p:sp>
          <p:nvSpPr>
            <p:cNvPr id="45" name="Google Shape;148;p3"/>
            <p:cNvSpPr/>
            <p:nvPr/>
          </p:nvSpPr>
          <p:spPr>
            <a:xfrm>
              <a:off x="4767901" y="2767065"/>
              <a:ext cx="3064315" cy="90636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742950" marR="0" lvl="1" indent="-285750" algn="l" rtl="0">
                <a:spcBef>
                  <a:spcPts val="0"/>
                </a:spcBef>
                <a:spcAft>
                  <a:spcPts val="0"/>
                </a:spcAft>
                <a:buClr>
                  <a:schemeClr val="dk1"/>
                </a:buClr>
                <a:buSzPts val="1400"/>
                <a:buFont typeface="Noto Sans Symbols"/>
                <a:buChar char="▪"/>
              </a:pPr>
              <a:r>
                <a:rPr lang="en-US" sz="1200" b="1" i="0" u="none" strike="noStrike" cap="none">
                  <a:solidFill>
                    <a:schemeClr val="dk1"/>
                  </a:solidFill>
                  <a:latin typeface="Calibri"/>
                  <a:ea typeface="Calibri"/>
                  <a:cs typeface="Calibri"/>
                  <a:sym typeface="Calibri"/>
                </a:rPr>
                <a:t>Remote management</a:t>
              </a:r>
              <a:endParaRPr sz="1600"/>
            </a:p>
            <a:p>
              <a:pPr marL="742950" marR="0" lvl="1" indent="-285750" algn="l" rtl="0">
                <a:spcBef>
                  <a:spcPts val="0"/>
                </a:spcBef>
                <a:spcAft>
                  <a:spcPts val="0"/>
                </a:spcAft>
                <a:buClr>
                  <a:schemeClr val="dk1"/>
                </a:buClr>
                <a:buSzPts val="1400"/>
                <a:buFont typeface="Noto Sans Symbols"/>
                <a:buChar char="▪"/>
              </a:pPr>
              <a:r>
                <a:rPr lang="en-US" sz="1200" b="1" i="0" u="none" strike="noStrike" cap="none">
                  <a:solidFill>
                    <a:schemeClr val="dk1"/>
                  </a:solidFill>
                  <a:latin typeface="Calibri"/>
                  <a:ea typeface="Calibri"/>
                  <a:cs typeface="Calibri"/>
                  <a:sym typeface="Calibri"/>
                </a:rPr>
                <a:t>Remote monitoring</a:t>
              </a:r>
              <a:endParaRPr sz="1600"/>
            </a:p>
            <a:p>
              <a:pPr marL="742950" marR="0" lvl="1" indent="-285750" algn="l" rtl="0">
                <a:spcBef>
                  <a:spcPts val="0"/>
                </a:spcBef>
                <a:spcAft>
                  <a:spcPts val="0"/>
                </a:spcAft>
                <a:buClr>
                  <a:schemeClr val="dk1"/>
                </a:buClr>
                <a:buSzPts val="1400"/>
                <a:buFont typeface="Noto Sans Symbols"/>
                <a:buChar char="▪"/>
              </a:pPr>
              <a:r>
                <a:rPr lang="en-US" sz="1200" b="1" i="0" u="none" strike="noStrike" cap="none">
                  <a:solidFill>
                    <a:schemeClr val="dk1"/>
                  </a:solidFill>
                  <a:latin typeface="Calibri"/>
                  <a:ea typeface="Calibri"/>
                  <a:cs typeface="Calibri"/>
                  <a:sym typeface="Calibri"/>
                </a:rPr>
                <a:t>third-party monitoring</a:t>
              </a:r>
              <a:endParaRPr sz="1200" b="1" i="0" u="none" strike="noStrike" cap="none">
                <a:solidFill>
                  <a:schemeClr val="dk1"/>
                </a:solidFill>
                <a:latin typeface="Calibri"/>
                <a:ea typeface="Calibri"/>
                <a:cs typeface="Calibri"/>
                <a:sym typeface="Calibri"/>
              </a:endParaRPr>
            </a:p>
            <a:p>
              <a:pPr marL="742950" marR="0" lvl="1" indent="-196850" algn="l" rtl="0">
                <a:spcBef>
                  <a:spcPts val="0"/>
                </a:spcBef>
                <a:spcAft>
                  <a:spcPts val="0"/>
                </a:spcAft>
                <a:buClr>
                  <a:schemeClr val="dk1"/>
                </a:buClr>
                <a:buSzPts val="1400"/>
                <a:buFont typeface="Noto Sans Symbols"/>
                <a:buNone/>
              </a:pPr>
              <a:endParaRPr sz="1200" b="1" i="0" u="none" strike="noStrike" cap="none">
                <a:solidFill>
                  <a:schemeClr val="dk1"/>
                </a:solidFill>
                <a:latin typeface="Calibri"/>
                <a:ea typeface="Calibri"/>
                <a:cs typeface="Calibri"/>
                <a:sym typeface="Calibri"/>
              </a:endParaRPr>
            </a:p>
          </p:txBody>
        </p:sp>
        <p:sp>
          <p:nvSpPr>
            <p:cNvPr id="46" name="Google Shape;149;p3"/>
            <p:cNvSpPr/>
            <p:nvPr/>
          </p:nvSpPr>
          <p:spPr>
            <a:xfrm>
              <a:off x="4812223" y="3804835"/>
              <a:ext cx="2975673" cy="85382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457200" marR="0" lvl="1" indent="0" algn="ctr" rtl="0">
                <a:spcBef>
                  <a:spcPts val="460"/>
                </a:spcBef>
                <a:spcAft>
                  <a:spcPts val="0"/>
                </a:spcAft>
                <a:buNone/>
              </a:pPr>
              <a:r>
                <a:rPr lang="en-US" sz="1200" b="1" i="0" u="none" strike="noStrike" cap="none">
                  <a:solidFill>
                    <a:schemeClr val="dk1"/>
                  </a:solidFill>
                  <a:latin typeface="Calibri"/>
                  <a:ea typeface="Calibri"/>
                  <a:cs typeface="Calibri"/>
                  <a:sym typeface="Calibri"/>
                </a:rPr>
                <a:t>Monitoring and reporting on results</a:t>
              </a:r>
              <a:endParaRPr sz="1600"/>
            </a:p>
          </p:txBody>
        </p:sp>
        <p:sp>
          <p:nvSpPr>
            <p:cNvPr id="47" name="Google Shape;150;p3"/>
            <p:cNvSpPr/>
            <p:nvPr/>
          </p:nvSpPr>
          <p:spPr>
            <a:xfrm>
              <a:off x="4812223" y="4844579"/>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285750" marR="0" lvl="0" indent="-285750" algn="ctr" rtl="0">
                <a:spcBef>
                  <a:spcPts val="0"/>
                </a:spcBef>
                <a:spcAft>
                  <a:spcPts val="0"/>
                </a:spcAft>
                <a:buClr>
                  <a:schemeClr val="dk1"/>
                </a:buClr>
                <a:buSzPts val="1400"/>
                <a:buFont typeface="Arial"/>
                <a:buChar char="•"/>
              </a:pPr>
              <a:r>
                <a:rPr lang="en-US" sz="1200" b="1" dirty="0">
                  <a:solidFill>
                    <a:schemeClr val="dk1"/>
                  </a:solidFill>
                  <a:latin typeface="Calibri"/>
                  <a:ea typeface="Calibri"/>
                  <a:cs typeface="Calibri"/>
                  <a:sym typeface="Calibri"/>
                </a:rPr>
                <a:t>Collecting data to ensure results-oriented reporting versus activity-based reporting</a:t>
              </a:r>
              <a:endParaRPr sz="12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400"/>
                <a:buFont typeface="Arial"/>
                <a:buChar char="•"/>
              </a:pPr>
              <a:r>
                <a:rPr lang="en-US" sz="1200" b="1" dirty="0">
                  <a:solidFill>
                    <a:schemeClr val="dk1"/>
                  </a:solidFill>
                  <a:latin typeface="Calibri"/>
                  <a:ea typeface="Calibri"/>
                  <a:cs typeface="Calibri"/>
                  <a:sym typeface="Calibri"/>
                </a:rPr>
                <a:t>Reporting on results</a:t>
              </a:r>
              <a:endParaRPr sz="1200" b="1" dirty="0">
                <a:solidFill>
                  <a:schemeClr val="dk1"/>
                </a:solidFill>
                <a:latin typeface="Calibri"/>
                <a:ea typeface="Calibri"/>
                <a:cs typeface="Calibri"/>
                <a:sym typeface="Calibri"/>
              </a:endParaRPr>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5301744" y="2053297"/>
            <a:ext cx="3890809" cy="369332"/>
          </a:xfrm>
          <a:prstGeom prst="rect">
            <a:avLst/>
          </a:prstGeom>
        </p:spPr>
        <p:txBody>
          <a:bodyPr wrap="none">
            <a:spAutoFit/>
          </a:bodyPr>
          <a:lstStyle/>
          <a:p>
            <a:pPr marL="457200" lvl="0" indent="-457200" algn="ctr">
              <a:buClr>
                <a:srgbClr val="0070C0"/>
              </a:buClr>
              <a:buSzPts val="2400"/>
              <a:buFont typeface="Calibri"/>
              <a:buAutoNum type="arabicPeriod"/>
            </a:pPr>
            <a:r>
              <a:rPr lang="en-US" b="1" dirty="0">
                <a:solidFill>
                  <a:srgbClr val="0070C0"/>
                </a:solidFill>
                <a:latin typeface="Times New Roman"/>
                <a:ea typeface="Times New Roman"/>
                <a:cs typeface="Times New Roman"/>
                <a:sym typeface="Times New Roman"/>
              </a:rPr>
              <a:t>An overview of Monitoring types</a:t>
            </a:r>
            <a:endParaRPr lang="en-US" dirty="0"/>
          </a:p>
        </p:txBody>
      </p:sp>
      <p:graphicFrame>
        <p:nvGraphicFramePr>
          <p:cNvPr id="11" name="Google Shape;167;p4"/>
          <p:cNvGraphicFramePr/>
          <p:nvPr>
            <p:extLst>
              <p:ext uri="{D42A27DB-BD31-4B8C-83A1-F6EECF244321}">
                <p14:modId xmlns:p14="http://schemas.microsoft.com/office/powerpoint/2010/main" val="2424164002"/>
              </p:ext>
            </p:extLst>
          </p:nvPr>
        </p:nvGraphicFramePr>
        <p:xfrm>
          <a:off x="3321847" y="2486311"/>
          <a:ext cx="7850605" cy="3620327"/>
        </p:xfrm>
        <a:graphic>
          <a:graphicData uri="http://schemas.openxmlformats.org/drawingml/2006/table">
            <a:tbl>
              <a:tblPr firstRow="1" firstCol="1" bandRow="1">
                <a:noFill/>
              </a:tblPr>
              <a:tblGrid>
                <a:gridCol w="4024137">
                  <a:extLst>
                    <a:ext uri="{9D8B030D-6E8A-4147-A177-3AD203B41FA5}">
                      <a16:colId xmlns:a16="http://schemas.microsoft.com/office/drawing/2014/main" val="20000"/>
                    </a:ext>
                  </a:extLst>
                </a:gridCol>
                <a:gridCol w="3826468">
                  <a:extLst>
                    <a:ext uri="{9D8B030D-6E8A-4147-A177-3AD203B41FA5}">
                      <a16:colId xmlns:a16="http://schemas.microsoft.com/office/drawing/2014/main" val="20001"/>
                    </a:ext>
                  </a:extLst>
                </a:gridCol>
              </a:tblGrid>
              <a:tr h="1507212">
                <a:tc>
                  <a:txBody>
                    <a:bodyPr/>
                    <a:lstStyle/>
                    <a:p>
                      <a:pPr marL="0" marR="0" lvl="0" indent="0" algn="ctr" rtl="0">
                        <a:spcBef>
                          <a:spcPts val="0"/>
                        </a:spcBef>
                        <a:spcAft>
                          <a:spcPts val="0"/>
                        </a:spcAft>
                        <a:buNone/>
                      </a:pPr>
                      <a:r>
                        <a:rPr lang="en-US" sz="1200" u="none" strike="noStrike" cap="none" dirty="0"/>
                        <a:t> </a:t>
                      </a:r>
                      <a:endParaRPr sz="1200" u="none" strike="noStrike" cap="none" dirty="0"/>
                    </a:p>
                    <a:p>
                      <a:pPr marL="341630" marR="332740" lvl="0" indent="0" algn="ctr" rtl="0">
                        <a:spcBef>
                          <a:spcPts val="0"/>
                        </a:spcBef>
                        <a:spcAft>
                          <a:spcPts val="0"/>
                        </a:spcAft>
                        <a:buNone/>
                      </a:pPr>
                      <a:r>
                        <a:rPr lang="en-US" sz="2400" u="none" strike="noStrike" cap="none" dirty="0">
                          <a:solidFill>
                            <a:srgbClr val="7030A0"/>
                          </a:solidFill>
                        </a:rPr>
                        <a:t>Activities</a:t>
                      </a:r>
                      <a:endParaRPr sz="2400" u="none" strike="noStrike" cap="none" dirty="0">
                        <a:solidFill>
                          <a:srgbClr val="7030A0"/>
                        </a:solidFill>
                      </a:endParaRPr>
                    </a:p>
                    <a:p>
                      <a:pPr marL="341630" marR="330835" lvl="0" indent="0" algn="ctr" rtl="0">
                        <a:lnSpc>
                          <a:spcPct val="102000"/>
                        </a:lnSpc>
                        <a:spcBef>
                          <a:spcPts val="40"/>
                        </a:spcBef>
                        <a:spcAft>
                          <a:spcPts val="0"/>
                        </a:spcAft>
                        <a:buNone/>
                      </a:pPr>
                      <a:r>
                        <a:rPr lang="en-US" sz="2000" u="none" strike="noStrike" cap="none" dirty="0">
                          <a:solidFill>
                            <a:schemeClr val="dk1"/>
                          </a:solidFill>
                        </a:rPr>
                        <a:t>Key monitoring tool: </a:t>
                      </a:r>
                      <a:r>
                        <a:rPr lang="en-US" sz="2000" u="none" strike="noStrike" cap="none" dirty="0"/>
                        <a:t>Detailed </a:t>
                      </a:r>
                      <a:r>
                        <a:rPr lang="en-US" sz="2000" u="none" strike="noStrike" cap="none" dirty="0" err="1"/>
                        <a:t>workplan</a:t>
                      </a:r>
                      <a:endParaRPr sz="2000" u="none" strike="noStrike" cap="none" dirty="0">
                        <a:latin typeface="Trebuchet MS"/>
                        <a:ea typeface="Trebuchet MS"/>
                        <a:cs typeface="Trebuchet MS"/>
                        <a:sym typeface="Trebuchet MS"/>
                      </a:endParaRPr>
                    </a:p>
                  </a:txBody>
                  <a:tcPr marL="0" marR="0" marT="0" marB="0"/>
                </a:tc>
                <a:tc>
                  <a:txBody>
                    <a:bodyPr/>
                    <a:lstStyle/>
                    <a:p>
                      <a:pPr marL="493394" marR="501015" lvl="0" indent="0" algn="ctr" rtl="0">
                        <a:spcBef>
                          <a:spcPts val="0"/>
                        </a:spcBef>
                        <a:spcAft>
                          <a:spcPts val="0"/>
                        </a:spcAft>
                        <a:buNone/>
                      </a:pPr>
                      <a:r>
                        <a:rPr lang="en-US" sz="2800" u="none" strike="noStrike" cap="none">
                          <a:solidFill>
                            <a:srgbClr val="66FF33"/>
                          </a:solidFill>
                        </a:rPr>
                        <a:t>Results</a:t>
                      </a:r>
                      <a:endParaRPr sz="2800" u="none" strike="noStrike" cap="none">
                        <a:solidFill>
                          <a:srgbClr val="66FF33"/>
                        </a:solidFill>
                      </a:endParaRPr>
                    </a:p>
                    <a:p>
                      <a:pPr marL="493394" marR="501650" lvl="0" indent="0" algn="ctr" rtl="0">
                        <a:lnSpc>
                          <a:spcPct val="102000"/>
                        </a:lnSpc>
                        <a:spcBef>
                          <a:spcPts val="40"/>
                        </a:spcBef>
                        <a:spcAft>
                          <a:spcPts val="0"/>
                        </a:spcAft>
                        <a:buNone/>
                      </a:pPr>
                      <a:r>
                        <a:rPr lang="en-US" sz="2000" b="1" u="none" strike="noStrike" cap="none">
                          <a:solidFill>
                            <a:schemeClr val="dk1"/>
                          </a:solidFill>
                          <a:latin typeface="Calibri"/>
                          <a:ea typeface="Calibri"/>
                          <a:cs typeface="Calibri"/>
                          <a:sym typeface="Calibri"/>
                        </a:rPr>
                        <a:t>Key design tools:</a:t>
                      </a:r>
                      <a:endParaRPr/>
                    </a:p>
                    <a:p>
                      <a:pPr marL="493394" marR="501650" lvl="0" indent="0" algn="ctr" rtl="0">
                        <a:lnSpc>
                          <a:spcPct val="102000"/>
                        </a:lnSpc>
                        <a:spcBef>
                          <a:spcPts val="40"/>
                        </a:spcBef>
                        <a:spcAft>
                          <a:spcPts val="0"/>
                        </a:spcAft>
                        <a:buNone/>
                      </a:pPr>
                      <a:r>
                        <a:rPr lang="en-US" sz="2000" b="1" u="none" strike="noStrike" cap="none">
                          <a:solidFill>
                            <a:schemeClr val="dk1"/>
                          </a:solidFill>
                          <a:latin typeface="Calibri"/>
                          <a:ea typeface="Calibri"/>
                          <a:cs typeface="Calibri"/>
                          <a:sym typeface="Calibri"/>
                        </a:rPr>
                        <a:t> </a:t>
                      </a:r>
                      <a:r>
                        <a:rPr lang="en-US" sz="2000" u="none" strike="noStrike" cap="none"/>
                        <a:t>ToC, Results Matrix</a:t>
                      </a:r>
                      <a:endParaRPr sz="2000" u="none" strike="noStrike" cap="none"/>
                    </a:p>
                    <a:p>
                      <a:pPr marL="329565" marR="337185" lvl="0" indent="0" algn="ctr" rtl="0">
                        <a:spcBef>
                          <a:spcPts val="5"/>
                        </a:spcBef>
                        <a:spcAft>
                          <a:spcPts val="0"/>
                        </a:spcAft>
                        <a:buNone/>
                      </a:pPr>
                      <a:r>
                        <a:rPr lang="en-US" sz="2000" u="none" strike="noStrike" cap="none"/>
                        <a:t>Key monitoring tool: RMF</a:t>
                      </a:r>
                      <a:endParaRPr sz="2000" u="none" strike="noStrike" cap="none">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0"/>
                  </a:ext>
                </a:extLst>
              </a:tr>
              <a:tr h="2113115">
                <a:tc>
                  <a:txBody>
                    <a:bodyPr/>
                    <a:lstStyle/>
                    <a:p>
                      <a:pPr marL="341630" marR="332740" lvl="0" indent="0" algn="ctr" rtl="0">
                        <a:spcBef>
                          <a:spcPts val="0"/>
                        </a:spcBef>
                        <a:spcAft>
                          <a:spcPts val="0"/>
                        </a:spcAft>
                        <a:buNone/>
                      </a:pPr>
                      <a:r>
                        <a:rPr lang="en-US" sz="2400" u="none" strike="noStrike" cap="none">
                          <a:solidFill>
                            <a:srgbClr val="FF0000"/>
                          </a:solidFill>
                        </a:rPr>
                        <a:t>Budget and expenditures</a:t>
                      </a:r>
                      <a:endParaRPr sz="2400" u="none" strike="noStrike" cap="none">
                        <a:solidFill>
                          <a:srgbClr val="FF0000"/>
                        </a:solidFill>
                      </a:endParaRPr>
                    </a:p>
                    <a:p>
                      <a:pPr marL="218440" marR="207009" lvl="0" indent="-635" algn="ctr" rtl="0">
                        <a:lnSpc>
                          <a:spcPct val="102000"/>
                        </a:lnSpc>
                        <a:spcBef>
                          <a:spcPts val="35"/>
                        </a:spcBef>
                        <a:spcAft>
                          <a:spcPts val="0"/>
                        </a:spcAft>
                        <a:buNone/>
                      </a:pPr>
                      <a:r>
                        <a:rPr lang="en-US" sz="2000" b="1" u="none" strike="noStrike" cap="none">
                          <a:solidFill>
                            <a:schemeClr val="dk1"/>
                          </a:solidFill>
                          <a:latin typeface="Calibri"/>
                          <a:ea typeface="Calibri"/>
                          <a:cs typeface="Calibri"/>
                          <a:sym typeface="Calibri"/>
                        </a:rPr>
                        <a:t>Key monitoring tool:</a:t>
                      </a:r>
                      <a:endParaRPr/>
                    </a:p>
                    <a:p>
                      <a:pPr marL="218440" marR="207009" lvl="0" indent="-635" algn="ctr" rtl="0">
                        <a:lnSpc>
                          <a:spcPct val="102000"/>
                        </a:lnSpc>
                        <a:spcBef>
                          <a:spcPts val="35"/>
                        </a:spcBef>
                        <a:spcAft>
                          <a:spcPts val="0"/>
                        </a:spcAft>
                        <a:buNone/>
                      </a:pPr>
                      <a:r>
                        <a:rPr lang="en-US" sz="2000" b="1" u="none" strike="noStrike" cap="none">
                          <a:solidFill>
                            <a:schemeClr val="dk1"/>
                          </a:solidFill>
                          <a:latin typeface="Calibri"/>
                          <a:ea typeface="Calibri"/>
                          <a:cs typeface="Calibri"/>
                          <a:sym typeface="Calibri"/>
                        </a:rPr>
                        <a:t> </a:t>
                      </a:r>
                      <a:r>
                        <a:rPr lang="en-US" sz="2000" u="none" strike="noStrike" cap="none"/>
                        <a:t>Process and Resource Integrated Systems</a:t>
                      </a:r>
                      <a:endParaRPr sz="2000" u="none" strike="noStrike" cap="none"/>
                    </a:p>
                    <a:p>
                      <a:pPr marL="85725" marR="74930" lvl="0" indent="0" algn="ctr" rtl="0">
                        <a:lnSpc>
                          <a:spcPct val="102000"/>
                        </a:lnSpc>
                        <a:spcBef>
                          <a:spcPts val="10"/>
                        </a:spcBef>
                        <a:spcAft>
                          <a:spcPts val="0"/>
                        </a:spcAft>
                        <a:buNone/>
                      </a:pPr>
                      <a:r>
                        <a:rPr lang="en-US" sz="2000" u="none" strike="noStrike" cap="none"/>
                        <a:t>Management (PRISM) financial reports and PRIMA for All</a:t>
                      </a:r>
                      <a:endParaRPr sz="2000"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None/>
                      </a:pPr>
                      <a:r>
                        <a:rPr lang="en-US" sz="1200" u="none" strike="noStrike" cap="none" dirty="0"/>
                        <a:t> </a:t>
                      </a:r>
                      <a:endParaRPr sz="1200" u="none" strike="noStrike" cap="none" dirty="0"/>
                    </a:p>
                    <a:p>
                      <a:pPr marL="493394" marR="501015" lvl="0" indent="0" algn="ctr" rtl="0">
                        <a:spcBef>
                          <a:spcPts val="0"/>
                        </a:spcBef>
                        <a:spcAft>
                          <a:spcPts val="0"/>
                        </a:spcAft>
                        <a:buNone/>
                      </a:pPr>
                      <a:r>
                        <a:rPr lang="en-US" sz="2800" b="1" u="none" strike="noStrike" cap="none" dirty="0">
                          <a:solidFill>
                            <a:srgbClr val="FFC000"/>
                          </a:solidFill>
                        </a:rPr>
                        <a:t>Risks</a:t>
                      </a:r>
                      <a:endParaRPr sz="2800" b="1" u="none" strike="noStrike" cap="none" dirty="0">
                        <a:solidFill>
                          <a:srgbClr val="FFC000"/>
                        </a:solidFill>
                      </a:endParaRPr>
                    </a:p>
                    <a:p>
                      <a:pPr marL="429260" marR="437515" lvl="0" indent="0" algn="ctr" rtl="0">
                        <a:lnSpc>
                          <a:spcPct val="102000"/>
                        </a:lnSpc>
                        <a:spcBef>
                          <a:spcPts val="40"/>
                        </a:spcBef>
                        <a:spcAft>
                          <a:spcPts val="0"/>
                        </a:spcAft>
                        <a:buNone/>
                      </a:pPr>
                      <a:r>
                        <a:rPr lang="en-US" sz="2000" b="1" u="none" strike="noStrike" cap="none" dirty="0">
                          <a:solidFill>
                            <a:schemeClr val="dk1"/>
                          </a:solidFill>
                          <a:latin typeface="Calibri"/>
                          <a:ea typeface="Calibri"/>
                          <a:cs typeface="Calibri"/>
                          <a:sym typeface="Calibri"/>
                        </a:rPr>
                        <a:t>Key monitoring tool: </a:t>
                      </a:r>
                      <a:endParaRPr sz="2000" b="1" u="none" strike="noStrike" cap="none" dirty="0">
                        <a:solidFill>
                          <a:schemeClr val="dk1"/>
                        </a:solidFill>
                        <a:latin typeface="Calibri"/>
                        <a:ea typeface="Calibri"/>
                        <a:cs typeface="Calibri"/>
                        <a:sym typeface="Calibri"/>
                      </a:endParaRPr>
                    </a:p>
                    <a:p>
                      <a:pPr marL="429260" marR="437515" lvl="0" indent="0" algn="ctr" rtl="0">
                        <a:lnSpc>
                          <a:spcPct val="102000"/>
                        </a:lnSpc>
                        <a:spcBef>
                          <a:spcPts val="40"/>
                        </a:spcBef>
                        <a:spcAft>
                          <a:spcPts val="0"/>
                        </a:spcAft>
                        <a:buNone/>
                      </a:pPr>
                      <a:endParaRPr sz="2000" b="1" u="none" strike="noStrike" cap="none" dirty="0">
                        <a:solidFill>
                          <a:schemeClr val="dk1"/>
                        </a:solidFill>
                        <a:latin typeface="Calibri"/>
                        <a:ea typeface="Calibri"/>
                        <a:cs typeface="Calibri"/>
                        <a:sym typeface="Calibri"/>
                      </a:endParaRPr>
                    </a:p>
                    <a:p>
                      <a:pPr marL="429260" marR="437515" lvl="0" indent="0" algn="ctr" rtl="0">
                        <a:lnSpc>
                          <a:spcPct val="102000"/>
                        </a:lnSpc>
                        <a:spcBef>
                          <a:spcPts val="40"/>
                        </a:spcBef>
                        <a:spcAft>
                          <a:spcPts val="0"/>
                        </a:spcAft>
                        <a:buNone/>
                      </a:pPr>
                      <a:r>
                        <a:rPr lang="en-US" sz="2000" b="1" u="none" strike="noStrike" cap="none" dirty="0">
                          <a:solidFill>
                            <a:srgbClr val="0070C0"/>
                          </a:solidFill>
                          <a:latin typeface="Calibri"/>
                          <a:ea typeface="Calibri"/>
                          <a:cs typeface="Calibri"/>
                          <a:sym typeface="Calibri"/>
                        </a:rPr>
                        <a:t>Risk Management Plan</a:t>
                      </a:r>
                      <a:endParaRPr sz="2000" b="1" u="none" strike="noStrike" cap="none" dirty="0">
                        <a:solidFill>
                          <a:srgbClr val="0070C0"/>
                        </a:solidFill>
                        <a:latin typeface="Calibri"/>
                        <a:ea typeface="Calibri"/>
                        <a:cs typeface="Calibri"/>
                        <a:sym typeface="Calibri"/>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7440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754845" y="2109512"/>
            <a:ext cx="3870162" cy="400110"/>
          </a:xfrm>
          <a:prstGeom prst="rect">
            <a:avLst/>
          </a:prstGeom>
        </p:spPr>
        <p:txBody>
          <a:bodyPr wrap="none">
            <a:spAutoFit/>
          </a:bodyPr>
          <a:lstStyle/>
          <a:p>
            <a:pPr lvl="2" algn="ctr"/>
            <a:r>
              <a:rPr lang="en-US" sz="2000" b="1" smtClean="0">
                <a:solidFill>
                  <a:srgbClr val="FF681E"/>
                </a:solidFill>
                <a:latin typeface="Times New Roman"/>
                <a:ea typeface="Times New Roman"/>
                <a:cs typeface="Times New Roman"/>
                <a:sym typeface="Times New Roman"/>
              </a:rPr>
              <a:t>Types of monitoring (1/4)</a:t>
            </a:r>
            <a:endParaRPr lang="en-US" sz="2000" b="1" dirty="0">
              <a:solidFill>
                <a:srgbClr val="FF681E"/>
              </a:solidFill>
              <a:latin typeface="Times New Roman"/>
              <a:ea typeface="Times New Roman"/>
              <a:cs typeface="Times New Roman"/>
              <a:sym typeface="Times New Roman"/>
            </a:endParaRPr>
          </a:p>
        </p:txBody>
      </p:sp>
      <p:sp>
        <p:nvSpPr>
          <p:cNvPr id="8" name="Rectangle 7"/>
          <p:cNvSpPr/>
          <p:nvPr/>
        </p:nvSpPr>
        <p:spPr>
          <a:xfrm>
            <a:off x="730177" y="2494285"/>
            <a:ext cx="10488891" cy="584775"/>
          </a:xfrm>
          <a:prstGeom prst="rect">
            <a:avLst/>
          </a:prstGeom>
        </p:spPr>
        <p:txBody>
          <a:bodyPr wrap="square">
            <a:spAutoFit/>
          </a:bodyPr>
          <a:lstStyle/>
          <a:p>
            <a:pPr marL="285750" lvl="0" indent="-285750">
              <a:buClr>
                <a:srgbClr val="000099"/>
              </a:buClr>
              <a:buSzPts val="1600"/>
              <a:buFont typeface="Noto Sans Symbols"/>
              <a:buChar char="⮚"/>
            </a:pPr>
            <a:r>
              <a:rPr lang="en-US" sz="1600" b="1" dirty="0">
                <a:solidFill>
                  <a:srgbClr val="000099"/>
                </a:solidFill>
                <a:latin typeface="Times New Roman"/>
                <a:ea typeface="Times New Roman"/>
                <a:cs typeface="Times New Roman"/>
                <a:sym typeface="Times New Roman"/>
              </a:rPr>
              <a:t>A variety of elements can be monitored in an intervention and what to monitor will depend on the specific information needs of an intervention.</a:t>
            </a:r>
            <a:endParaRPr lang="en-US" sz="1600" dirty="0"/>
          </a:p>
        </p:txBody>
      </p:sp>
      <p:graphicFrame>
        <p:nvGraphicFramePr>
          <p:cNvPr id="12" name="Google Shape;200;p5"/>
          <p:cNvGraphicFramePr/>
          <p:nvPr>
            <p:extLst>
              <p:ext uri="{D42A27DB-BD31-4B8C-83A1-F6EECF244321}">
                <p14:modId xmlns:p14="http://schemas.microsoft.com/office/powerpoint/2010/main" val="1942556430"/>
              </p:ext>
            </p:extLst>
          </p:nvPr>
        </p:nvGraphicFramePr>
        <p:xfrm>
          <a:off x="3434744" y="3079060"/>
          <a:ext cx="7025735" cy="3094191"/>
        </p:xfrm>
        <a:graphic>
          <a:graphicData uri="http://schemas.openxmlformats.org/drawingml/2006/table">
            <a:tbl>
              <a:tblPr firstRow="1" firstCol="1" bandRow="1">
                <a:tableStyleId>{2D5ABB26-0587-4C30-8999-92F81FD0307C}</a:tableStyleId>
              </a:tblPr>
              <a:tblGrid>
                <a:gridCol w="1157103">
                  <a:extLst>
                    <a:ext uri="{9D8B030D-6E8A-4147-A177-3AD203B41FA5}">
                      <a16:colId xmlns:a16="http://schemas.microsoft.com/office/drawing/2014/main" val="20000"/>
                    </a:ext>
                  </a:extLst>
                </a:gridCol>
                <a:gridCol w="3786612">
                  <a:extLst>
                    <a:ext uri="{9D8B030D-6E8A-4147-A177-3AD203B41FA5}">
                      <a16:colId xmlns:a16="http://schemas.microsoft.com/office/drawing/2014/main" val="20001"/>
                    </a:ext>
                  </a:extLst>
                </a:gridCol>
                <a:gridCol w="2082020">
                  <a:extLst>
                    <a:ext uri="{9D8B030D-6E8A-4147-A177-3AD203B41FA5}">
                      <a16:colId xmlns:a16="http://schemas.microsoft.com/office/drawing/2014/main" val="20002"/>
                    </a:ext>
                  </a:extLst>
                </a:gridCol>
              </a:tblGrid>
              <a:tr h="464747">
                <a:tc>
                  <a:txBody>
                    <a:bodyPr/>
                    <a:lstStyle/>
                    <a:p>
                      <a:pPr marL="340360" marR="0" lvl="0" indent="-183514" algn="ctr" rtl="0">
                        <a:lnSpc>
                          <a:spcPct val="75000"/>
                        </a:lnSpc>
                        <a:spcBef>
                          <a:spcPts val="0"/>
                        </a:spcBef>
                        <a:spcAft>
                          <a:spcPts val="0"/>
                        </a:spcAft>
                        <a:buNone/>
                      </a:pPr>
                      <a:endParaRPr sz="1400" u="sng" strike="noStrike" cap="none" dirty="0"/>
                    </a:p>
                    <a:p>
                      <a:pPr marL="340360" marR="0" lvl="0" indent="-183514" algn="ctr" rtl="0">
                        <a:lnSpc>
                          <a:spcPct val="75000"/>
                        </a:lnSpc>
                        <a:spcBef>
                          <a:spcPts val="50"/>
                        </a:spcBef>
                        <a:spcAft>
                          <a:spcPts val="0"/>
                        </a:spcAft>
                        <a:buNone/>
                      </a:pPr>
                      <a:r>
                        <a:rPr lang="en-US" sz="1400" u="sng" strike="noStrike" cap="none" dirty="0"/>
                        <a:t>Monitoring</a:t>
                      </a:r>
                      <a:endParaRPr sz="1600" dirty="0"/>
                    </a:p>
                    <a:p>
                      <a:pPr marL="340360" marR="0" lvl="0" indent="-183514" algn="ctr" rtl="0">
                        <a:lnSpc>
                          <a:spcPct val="75000"/>
                        </a:lnSpc>
                        <a:spcBef>
                          <a:spcPts val="50"/>
                        </a:spcBef>
                        <a:spcAft>
                          <a:spcPts val="0"/>
                        </a:spcAft>
                        <a:buNone/>
                      </a:pPr>
                      <a:r>
                        <a:rPr lang="en-US" sz="1400" u="sng" strike="noStrike" cap="none" dirty="0"/>
                        <a:t>  type</a:t>
                      </a:r>
                      <a:endParaRPr sz="1400" u="sng" strike="noStrike" cap="none" dirty="0">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85545" marR="1196975" lvl="0" indent="0" algn="ctr" rtl="0">
                        <a:spcBef>
                          <a:spcPts val="0"/>
                        </a:spcBef>
                        <a:spcAft>
                          <a:spcPts val="0"/>
                        </a:spcAft>
                        <a:buNone/>
                      </a:pPr>
                      <a:r>
                        <a:rPr lang="en-US" sz="1400" u="sng" strike="noStrike" cap="none" dirty="0"/>
                        <a:t>Description</a:t>
                      </a:r>
                      <a:endParaRPr sz="1400" u="sng" strike="noStrike" cap="none" dirty="0">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81330" marR="0" lvl="0" indent="0" algn="ctr" rtl="0">
                        <a:spcBef>
                          <a:spcPts val="0"/>
                        </a:spcBef>
                        <a:spcAft>
                          <a:spcPts val="0"/>
                        </a:spcAft>
                        <a:buNone/>
                      </a:pPr>
                      <a:r>
                        <a:rPr lang="en-US" sz="1400" u="sng" strike="noStrike" cap="none"/>
                        <a:t>Tool/s to use</a:t>
                      </a:r>
                      <a:endParaRPr sz="1400" u="sng"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83143">
                <a:tc>
                  <a:txBody>
                    <a:bodyPr/>
                    <a:lstStyle/>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98425" marR="207645" lvl="0" indent="0" algn="ctr" rtl="0">
                        <a:lnSpc>
                          <a:spcPct val="102000"/>
                        </a:lnSpc>
                        <a:spcBef>
                          <a:spcPts val="955"/>
                        </a:spcBef>
                        <a:spcAft>
                          <a:spcPts val="0"/>
                        </a:spcAft>
                        <a:buNone/>
                      </a:pPr>
                      <a:r>
                        <a:rPr lang="en-US" sz="1200" u="sng" strike="noStrike" cap="none"/>
                        <a:t>Activity monitoring</a:t>
                      </a:r>
                      <a:endParaRPr sz="1200" u="sng" strike="noStrike" cap="none">
                        <a:solidFill>
                          <a:srgbClr val="FF0000"/>
                        </a:solidFill>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86715" marR="112395" lvl="0" indent="-285750" algn="ctr" rtl="0">
                        <a:lnSpc>
                          <a:spcPct val="102000"/>
                        </a:lnSpc>
                        <a:spcBef>
                          <a:spcPts val="0"/>
                        </a:spcBef>
                        <a:spcAft>
                          <a:spcPts val="0"/>
                        </a:spcAft>
                        <a:buClr>
                          <a:schemeClr val="dk1"/>
                        </a:buClr>
                        <a:buSzPts val="1400"/>
                        <a:buFont typeface="Arial"/>
                        <a:buChar char="•"/>
                      </a:pPr>
                      <a:r>
                        <a:rPr lang="en-US" sz="1200" u="none" strike="noStrike" cap="none" dirty="0">
                          <a:sym typeface="Times New Roman"/>
                        </a:rPr>
                        <a:t>Activity monitoring tracks progress, gaps and delays in activities against a detailed </a:t>
                      </a:r>
                      <a:r>
                        <a:rPr lang="en-US" sz="1200" u="none" strike="noStrike" cap="none" dirty="0" err="1">
                          <a:sym typeface="Times New Roman"/>
                        </a:rPr>
                        <a:t>workplan</a:t>
                      </a:r>
                      <a:r>
                        <a:rPr lang="en-US" sz="1200" u="none" strike="noStrike" cap="none" dirty="0">
                          <a:sym typeface="Times New Roman"/>
                        </a:rPr>
                        <a:t>.</a:t>
                      </a:r>
                      <a:endParaRPr sz="1200" u="none" strike="noStrike" cap="none" dirty="0">
                        <a:sym typeface="Times New Roman"/>
                      </a:endParaRPr>
                    </a:p>
                    <a:p>
                      <a:pPr marL="285750" marR="0" lvl="0" indent="-285750" algn="ctr" rtl="0">
                        <a:spcBef>
                          <a:spcPts val="45"/>
                        </a:spcBef>
                        <a:spcAft>
                          <a:spcPts val="0"/>
                        </a:spcAft>
                        <a:buClr>
                          <a:schemeClr val="dk1"/>
                        </a:buClr>
                        <a:buSzPts val="1400"/>
                        <a:buFont typeface="Arial"/>
                        <a:buChar char="•"/>
                      </a:pPr>
                      <a:r>
                        <a:rPr lang="en-US" sz="1200" u="none" strike="noStrike" cap="none" dirty="0">
                          <a:sym typeface="Times New Roman"/>
                        </a:rPr>
                        <a:t> A manager should already have a basic </a:t>
                      </a:r>
                      <a:r>
                        <a:rPr lang="en-US" sz="1200" u="none" strike="noStrike" cap="none" dirty="0" err="1">
                          <a:sym typeface="Times New Roman"/>
                        </a:rPr>
                        <a:t>workplan</a:t>
                      </a:r>
                      <a:r>
                        <a:rPr lang="en-US" sz="1200" u="none" strike="noStrike" cap="none" dirty="0">
                          <a:sym typeface="Times New Roman"/>
                        </a:rPr>
                        <a:t> from the intervention proposal. At the start of implementation, this basic </a:t>
                      </a:r>
                      <a:r>
                        <a:rPr lang="en-US" sz="1200" u="none" strike="noStrike" cap="none" dirty="0" err="1">
                          <a:sym typeface="Times New Roman"/>
                        </a:rPr>
                        <a:t>workplan</a:t>
                      </a:r>
                      <a:r>
                        <a:rPr lang="en-US" sz="1200" u="none" strike="noStrike" cap="none" dirty="0">
                          <a:sym typeface="Times New Roman"/>
                        </a:rPr>
                        <a:t> should be further developed into a detailed </a:t>
                      </a:r>
                      <a:r>
                        <a:rPr lang="en-US" sz="1200" u="none" strike="noStrike" cap="none" dirty="0" err="1">
                          <a:sym typeface="Times New Roman"/>
                        </a:rPr>
                        <a:t>workplan</a:t>
                      </a:r>
                      <a:r>
                        <a:rPr lang="en-US" sz="1200" u="none" strike="noStrike" cap="none" dirty="0">
                          <a:sym typeface="Times New Roman"/>
                        </a:rPr>
                        <a:t>. The detailed </a:t>
                      </a:r>
                      <a:r>
                        <a:rPr lang="en-US" sz="1200" u="none" strike="noStrike" cap="none" dirty="0" err="1">
                          <a:sym typeface="Times New Roman"/>
                        </a:rPr>
                        <a:t>workplan</a:t>
                      </a:r>
                      <a:r>
                        <a:rPr lang="en-US" sz="1200" u="none" strike="noStrike" cap="none" dirty="0">
                          <a:sym typeface="Times New Roman"/>
                        </a:rPr>
                        <a:t> includes the activities and tasks identified within the Results Matrix, along with all other activities and tasks related to implementation. It includes, for example, a section for ongoing monitoring, evaluation and reporting activities. Ideally, the development of the detailed </a:t>
                      </a:r>
                      <a:r>
                        <a:rPr lang="en-US" sz="1200" u="none" strike="noStrike" cap="none" dirty="0" err="1">
                          <a:sym typeface="Times New Roman"/>
                        </a:rPr>
                        <a:t>workplan</a:t>
                      </a:r>
                      <a:r>
                        <a:rPr lang="en-US" sz="1200" u="none" strike="noStrike" cap="none" dirty="0">
                          <a:sym typeface="Times New Roman"/>
                        </a:rPr>
                        <a:t> should be undertaken by the intervention team, under the overall leadership of the manager</a:t>
                      </a:r>
                      <a:r>
                        <a:rPr lang="en-US" sz="1100" u="none" strike="noStrike" cap="none" dirty="0"/>
                        <a:t>.</a:t>
                      </a:r>
                      <a:endParaRPr sz="1100" u="none" strike="noStrike" cap="none" dirty="0">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US" sz="1100" u="none" strike="noStrike" cap="none" dirty="0"/>
                        <a:t> </a:t>
                      </a:r>
                      <a:endParaRPr sz="1100" u="none" strike="noStrike" cap="none" dirty="0"/>
                    </a:p>
                    <a:p>
                      <a:pPr marL="100965" marR="109854" lvl="0" indent="0" algn="ctr" rtl="0">
                        <a:lnSpc>
                          <a:spcPct val="102000"/>
                        </a:lnSpc>
                        <a:spcBef>
                          <a:spcPts val="0"/>
                        </a:spcBef>
                        <a:spcAft>
                          <a:spcPts val="0"/>
                        </a:spcAft>
                        <a:buNone/>
                      </a:pPr>
                      <a:endParaRPr sz="1200" u="none" strike="noStrike" cap="none" dirty="0">
                        <a:sym typeface="Calibri"/>
                      </a:endParaRPr>
                    </a:p>
                    <a:p>
                      <a:pPr marL="100965" marR="109854" lvl="0" indent="0" algn="ctr" rtl="0">
                        <a:lnSpc>
                          <a:spcPct val="102000"/>
                        </a:lnSpc>
                        <a:spcBef>
                          <a:spcPts val="0"/>
                        </a:spcBef>
                        <a:spcAft>
                          <a:spcPts val="0"/>
                        </a:spcAft>
                        <a:buNone/>
                      </a:pPr>
                      <a:r>
                        <a:rPr lang="en-US" sz="1200" u="none" strike="noStrike" cap="none" dirty="0">
                          <a:sym typeface="Times New Roman"/>
                        </a:rPr>
                        <a:t>The </a:t>
                      </a:r>
                      <a:r>
                        <a:rPr lang="en-US" sz="1200" u="none" strike="noStrike" cap="none" dirty="0" err="1">
                          <a:sym typeface="Times New Roman"/>
                        </a:rPr>
                        <a:t>workplan</a:t>
                      </a:r>
                      <a:r>
                        <a:rPr lang="en-US" sz="1200" u="none" strike="noStrike" cap="none" dirty="0">
                          <a:sym typeface="Times New Roman"/>
                        </a:rPr>
                        <a:t> helps to plan and monitor the implementation of activities, clearly distribute tasks among the intervention team and helps to ensure that the outputs are delivered within the time frame and budget available.</a:t>
                      </a:r>
                      <a:endParaRPr sz="1200" b="1" u="none" strike="noStrike" cap="none" dirty="0">
                        <a:solidFill>
                          <a:schemeClr val="dk1"/>
                        </a:solidFill>
                        <a:latin typeface="Times New Roman"/>
                        <a:ea typeface="Times New Roman"/>
                        <a:cs typeface="Times New Roman"/>
                        <a:sym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18846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11" name="Google Shape;231;p6"/>
          <p:cNvSpPr/>
          <p:nvPr/>
        </p:nvSpPr>
        <p:spPr>
          <a:xfrm>
            <a:off x="3619065" y="2053297"/>
            <a:ext cx="4005942" cy="400110"/>
          </a:xfrm>
          <a:prstGeom prst="rect">
            <a:avLst/>
          </a:prstGeom>
          <a:noFill/>
          <a:ln>
            <a:noFill/>
          </a:ln>
        </p:spPr>
        <p:txBody>
          <a:bodyPr spcFirstLastPara="1" wrap="square" lIns="91425" tIns="45700" rIns="91425" bIns="45700" anchor="t" anchorCtr="0">
            <a:spAutoFit/>
          </a:bodyPr>
          <a:lstStyle/>
          <a:p>
            <a:pPr marL="914400" marR="0" lvl="2" indent="0" algn="ctr" rtl="0">
              <a:spcBef>
                <a:spcPts val="0"/>
              </a:spcBef>
              <a:spcAft>
                <a:spcPts val="0"/>
              </a:spcAft>
              <a:buNone/>
            </a:pPr>
            <a:r>
              <a:rPr lang="en-US" sz="2000" b="1" i="0" u="none" strike="noStrike" cap="none" dirty="0">
                <a:solidFill>
                  <a:srgbClr val="FF681E"/>
                </a:solidFill>
                <a:latin typeface="Times New Roman"/>
                <a:ea typeface="Times New Roman"/>
                <a:cs typeface="Times New Roman"/>
                <a:sym typeface="Times New Roman"/>
              </a:rPr>
              <a:t>Types of monitoring (2/4)</a:t>
            </a:r>
            <a:endParaRPr sz="2000" b="1" i="0" u="none" strike="noStrike" cap="none" dirty="0">
              <a:solidFill>
                <a:srgbClr val="FF681E"/>
              </a:solidFill>
              <a:latin typeface="Times New Roman"/>
              <a:ea typeface="Times New Roman"/>
              <a:cs typeface="Times New Roman"/>
              <a:sym typeface="Times New Roman"/>
            </a:endParaRPr>
          </a:p>
        </p:txBody>
      </p:sp>
      <p:graphicFrame>
        <p:nvGraphicFramePr>
          <p:cNvPr id="12" name="Google Shape;232;p6"/>
          <p:cNvGraphicFramePr/>
          <p:nvPr>
            <p:extLst>
              <p:ext uri="{D42A27DB-BD31-4B8C-83A1-F6EECF244321}">
                <p14:modId xmlns:p14="http://schemas.microsoft.com/office/powerpoint/2010/main" val="3243911261"/>
              </p:ext>
            </p:extLst>
          </p:nvPr>
        </p:nvGraphicFramePr>
        <p:xfrm>
          <a:off x="3524591" y="2538720"/>
          <a:ext cx="7161575" cy="3547825"/>
        </p:xfrm>
        <a:graphic>
          <a:graphicData uri="http://schemas.openxmlformats.org/drawingml/2006/table">
            <a:tbl>
              <a:tblPr firstRow="1" firstCol="1" bandRow="1">
                <a:tableStyleId>{2D5ABB26-0587-4C30-8999-92F81FD0307C}</a:tableStyleId>
              </a:tblPr>
              <a:tblGrid>
                <a:gridCol w="1179475">
                  <a:extLst>
                    <a:ext uri="{9D8B030D-6E8A-4147-A177-3AD203B41FA5}">
                      <a16:colId xmlns:a16="http://schemas.microsoft.com/office/drawing/2014/main" val="20000"/>
                    </a:ext>
                  </a:extLst>
                </a:gridCol>
                <a:gridCol w="3859825">
                  <a:extLst>
                    <a:ext uri="{9D8B030D-6E8A-4147-A177-3AD203B41FA5}">
                      <a16:colId xmlns:a16="http://schemas.microsoft.com/office/drawing/2014/main" val="20001"/>
                    </a:ext>
                  </a:extLst>
                </a:gridCol>
                <a:gridCol w="2122275">
                  <a:extLst>
                    <a:ext uri="{9D8B030D-6E8A-4147-A177-3AD203B41FA5}">
                      <a16:colId xmlns:a16="http://schemas.microsoft.com/office/drawing/2014/main" val="20002"/>
                    </a:ext>
                  </a:extLst>
                </a:gridCol>
              </a:tblGrid>
              <a:tr h="403105">
                <a:tc>
                  <a:txBody>
                    <a:bodyPr/>
                    <a:lstStyle/>
                    <a:p>
                      <a:pPr marL="340360" marR="0" lvl="0" indent="-183514" algn="ctr" rtl="0">
                        <a:lnSpc>
                          <a:spcPct val="75000"/>
                        </a:lnSpc>
                        <a:spcBef>
                          <a:spcPts val="0"/>
                        </a:spcBef>
                        <a:spcAft>
                          <a:spcPts val="0"/>
                        </a:spcAft>
                        <a:buNone/>
                      </a:pPr>
                      <a:endParaRPr sz="1400" u="sng" strike="noStrike" cap="none"/>
                    </a:p>
                    <a:p>
                      <a:pPr marL="340360" marR="0" lvl="0" indent="-183514" algn="ctr" rtl="0">
                        <a:lnSpc>
                          <a:spcPct val="75000"/>
                        </a:lnSpc>
                        <a:spcBef>
                          <a:spcPts val="50"/>
                        </a:spcBef>
                        <a:spcAft>
                          <a:spcPts val="0"/>
                        </a:spcAft>
                        <a:buNone/>
                      </a:pPr>
                      <a:r>
                        <a:rPr lang="en-US" sz="1400" u="sng" strike="noStrike" cap="none"/>
                        <a:t>Monitoring</a:t>
                      </a:r>
                      <a:endParaRPr sz="1600"/>
                    </a:p>
                    <a:p>
                      <a:pPr marL="340360" marR="0" lvl="0" indent="-183514" algn="ctr" rtl="0">
                        <a:lnSpc>
                          <a:spcPct val="75000"/>
                        </a:lnSpc>
                        <a:spcBef>
                          <a:spcPts val="50"/>
                        </a:spcBef>
                        <a:spcAft>
                          <a:spcPts val="0"/>
                        </a:spcAft>
                        <a:buNone/>
                      </a:pPr>
                      <a:r>
                        <a:rPr lang="en-US" sz="1400" u="sng" strike="noStrike" cap="none"/>
                        <a:t>  type</a:t>
                      </a:r>
                      <a:endParaRPr sz="1400" u="sng"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85545" marR="1196975" lvl="0" indent="0" algn="ctr" rtl="0">
                        <a:spcBef>
                          <a:spcPts val="0"/>
                        </a:spcBef>
                        <a:spcAft>
                          <a:spcPts val="0"/>
                        </a:spcAft>
                        <a:buNone/>
                      </a:pPr>
                      <a:r>
                        <a:rPr lang="en-US" sz="1400" u="sng" strike="noStrike" cap="none"/>
                        <a:t>Description</a:t>
                      </a:r>
                      <a:endParaRPr sz="1400" u="sng"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81330" marR="0" lvl="0" indent="0" algn="ctr" rtl="0">
                        <a:spcBef>
                          <a:spcPts val="0"/>
                        </a:spcBef>
                        <a:spcAft>
                          <a:spcPts val="0"/>
                        </a:spcAft>
                        <a:buNone/>
                      </a:pPr>
                      <a:r>
                        <a:rPr lang="en-US" sz="1400" u="sng" strike="noStrike" cap="none"/>
                        <a:t>Tool/s to use</a:t>
                      </a:r>
                      <a:endParaRPr sz="1400" u="sng"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036777">
                <a:tc>
                  <a:txBody>
                    <a:bodyPr/>
                    <a:lstStyle/>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r>
                        <a:rPr lang="en-US" sz="1100" u="none" strike="noStrike" cap="none"/>
                        <a:t> </a:t>
                      </a:r>
                      <a:endParaRPr sz="1100" u="none" strike="noStrike" cap="none"/>
                    </a:p>
                    <a:p>
                      <a:pPr marL="0" marR="0" lvl="0" indent="0" algn="ctr" rtl="0">
                        <a:spcBef>
                          <a:spcPts val="0"/>
                        </a:spcBef>
                        <a:spcAft>
                          <a:spcPts val="0"/>
                        </a:spcAft>
                        <a:buNone/>
                      </a:pPr>
                      <a:endParaRPr sz="1100" u="none" strike="noStrike" cap="none">
                        <a:sym typeface="Calibri"/>
                      </a:endParaRPr>
                    </a:p>
                    <a:p>
                      <a:pPr marL="0" marR="0" lvl="0" indent="0" algn="ctr" rtl="0">
                        <a:spcBef>
                          <a:spcPts val="0"/>
                        </a:spcBef>
                        <a:spcAft>
                          <a:spcPts val="0"/>
                        </a:spcAft>
                        <a:buNone/>
                      </a:pPr>
                      <a:r>
                        <a:rPr lang="en-US" sz="1600" u="none" strike="noStrike" cap="none">
                          <a:sym typeface="Calibri"/>
                        </a:rPr>
                        <a:t>Results monitoring</a:t>
                      </a:r>
                      <a:endParaRPr sz="1100" u="none" strike="noStrike" cap="none">
                        <a:solidFill>
                          <a:srgbClr val="FFFF00"/>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00965" marR="113029" lvl="0" indent="0" algn="ctr" rtl="0">
                        <a:lnSpc>
                          <a:spcPct val="102000"/>
                        </a:lnSpc>
                        <a:spcBef>
                          <a:spcPts val="0"/>
                        </a:spcBef>
                        <a:spcAft>
                          <a:spcPts val="0"/>
                        </a:spcAft>
                        <a:buNone/>
                      </a:pPr>
                      <a:endParaRPr sz="900" u="none" strike="noStrike" cap="none" dirty="0">
                        <a:sym typeface="Trebuchet MS"/>
                      </a:endParaRPr>
                    </a:p>
                    <a:p>
                      <a:pPr marL="386715" marR="113029" lvl="0" indent="-285750" algn="ctr" rtl="0">
                        <a:lnSpc>
                          <a:spcPct val="102000"/>
                        </a:lnSpc>
                        <a:spcBef>
                          <a:spcPts val="590"/>
                        </a:spcBef>
                        <a:spcAft>
                          <a:spcPts val="0"/>
                        </a:spcAft>
                        <a:buClr>
                          <a:srgbClr val="C00000"/>
                        </a:buClr>
                        <a:buSzPts val="1400"/>
                        <a:buFont typeface="Arial"/>
                        <a:buChar char="•"/>
                      </a:pPr>
                      <a:r>
                        <a:rPr lang="en-US" sz="1200" u="none" strike="noStrike" cap="none" dirty="0">
                          <a:sym typeface="Times New Roman"/>
                        </a:rPr>
                        <a:t>Results monitoring tracks </a:t>
                      </a:r>
                      <a:r>
                        <a:rPr lang="en-US" sz="1200" u="none" strike="noStrike" cap="none" dirty="0" err="1">
                          <a:sym typeface="Times New Roman"/>
                        </a:rPr>
                        <a:t>results:This</a:t>
                      </a:r>
                      <a:r>
                        <a:rPr lang="en-US" sz="1200" u="none" strike="noStrike" cap="none" dirty="0">
                          <a:sym typeface="Times New Roman"/>
                        </a:rPr>
                        <a:t> type of monitoring is used to determine whether an intervention is on or off track towards its intended results (outputs, outcomes, objective). </a:t>
                      </a:r>
                      <a:endParaRPr sz="1600" dirty="0"/>
                    </a:p>
                    <a:p>
                      <a:pPr marL="386715" marR="113029" lvl="0" indent="-285750" algn="ctr" rtl="0">
                        <a:lnSpc>
                          <a:spcPct val="102000"/>
                        </a:lnSpc>
                        <a:spcBef>
                          <a:spcPts val="590"/>
                        </a:spcBef>
                        <a:spcAft>
                          <a:spcPts val="0"/>
                        </a:spcAft>
                        <a:buClr>
                          <a:schemeClr val="dk1"/>
                        </a:buClr>
                        <a:buSzPts val="1400"/>
                        <a:buFont typeface="Arial"/>
                        <a:buChar char="•"/>
                      </a:pPr>
                      <a:r>
                        <a:rPr lang="en-US" sz="1200" u="none" strike="noStrike" cap="none" dirty="0">
                          <a:sym typeface="Times New Roman"/>
                        </a:rPr>
                        <a:t>It is also recommended to reflect on and identify any unintended positive or negative effect. An example of this could be if training participants independently created a working group and continued to meet beyond the time frame of that training.</a:t>
                      </a:r>
                      <a:endParaRPr sz="1200" u="none" strike="noStrike" cap="none" dirty="0">
                        <a:sym typeface="Times New Roman"/>
                      </a:endParaRPr>
                    </a:p>
                    <a:p>
                      <a:pPr marL="386715" marR="113029" lvl="0" indent="-285750" algn="ctr" rtl="0">
                        <a:lnSpc>
                          <a:spcPct val="102000"/>
                        </a:lnSpc>
                        <a:spcBef>
                          <a:spcPts val="590"/>
                        </a:spcBef>
                        <a:spcAft>
                          <a:spcPts val="0"/>
                        </a:spcAft>
                        <a:buClr>
                          <a:schemeClr val="dk1"/>
                        </a:buClr>
                        <a:buSzPts val="1400"/>
                        <a:buFont typeface="Arial"/>
                        <a:buChar char="•"/>
                      </a:pPr>
                      <a:r>
                        <a:rPr lang="en-US" sz="1200" u="none" strike="noStrike" cap="none" dirty="0">
                          <a:sym typeface="Times New Roman"/>
                        </a:rPr>
                        <a:t>The previous sections have shown how to monitor for results in great detail using the IOM Results Monitoring Framework and/or the Results Matrix.</a:t>
                      </a:r>
                      <a:endParaRPr sz="1200" b="1" u="none" strike="noStrike" cap="none" dirty="0">
                        <a:solidFill>
                          <a:schemeClr val="dk1"/>
                        </a:solidFill>
                        <a:latin typeface="Times New Roman"/>
                        <a:ea typeface="Times New Roman"/>
                        <a:cs typeface="Times New Roman"/>
                        <a:sym typeface="Times New Roman"/>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endParaRPr sz="1000" u="none" strike="noStrike" cap="none" dirty="0">
                        <a:sym typeface="Trebuchet MS"/>
                      </a:endParaRPr>
                    </a:p>
                    <a:p>
                      <a:pPr marL="0" marR="0" lvl="0" indent="0" algn="ctr" rtl="0">
                        <a:spcBef>
                          <a:spcPts val="0"/>
                        </a:spcBef>
                        <a:spcAft>
                          <a:spcPts val="0"/>
                        </a:spcAft>
                        <a:buNone/>
                      </a:pPr>
                      <a:endParaRPr sz="1000" u="none" strike="noStrike" cap="none" dirty="0">
                        <a:sym typeface="Trebuchet MS"/>
                      </a:endParaRPr>
                    </a:p>
                    <a:p>
                      <a:pPr marL="0" marR="0" lvl="0" indent="0" algn="ctr" rtl="0">
                        <a:spcBef>
                          <a:spcPts val="0"/>
                        </a:spcBef>
                        <a:spcAft>
                          <a:spcPts val="0"/>
                        </a:spcAft>
                        <a:buNone/>
                      </a:pPr>
                      <a:endParaRPr sz="1000" u="none" strike="noStrike" cap="none" dirty="0">
                        <a:sym typeface="Trebuchet MS"/>
                      </a:endParaRPr>
                    </a:p>
                    <a:p>
                      <a:pPr marL="0" marR="0" lvl="0" indent="0" algn="ctr" rtl="0">
                        <a:spcBef>
                          <a:spcPts val="0"/>
                        </a:spcBef>
                        <a:spcAft>
                          <a:spcPts val="0"/>
                        </a:spcAft>
                        <a:buNone/>
                      </a:pPr>
                      <a:r>
                        <a:rPr lang="en-US" sz="1000" u="none" strike="noStrike" cap="none" dirty="0">
                          <a:sym typeface="Trebuchet MS"/>
                        </a:rPr>
                        <a:t> </a:t>
                      </a:r>
                      <a:endParaRPr sz="1200" u="none" strike="noStrike" cap="none" dirty="0">
                        <a:sym typeface="Calibri"/>
                      </a:endParaRPr>
                    </a:p>
                    <a:p>
                      <a:pPr marL="100965" marR="109854" lvl="0" indent="0" algn="ctr" rtl="0">
                        <a:lnSpc>
                          <a:spcPct val="102000"/>
                        </a:lnSpc>
                        <a:spcBef>
                          <a:spcPts val="0"/>
                        </a:spcBef>
                        <a:spcAft>
                          <a:spcPts val="0"/>
                        </a:spcAft>
                        <a:buNone/>
                      </a:pPr>
                      <a:r>
                        <a:rPr lang="en-US" sz="1200" u="none" strike="noStrike" cap="none" dirty="0">
                          <a:sym typeface="Calibri"/>
                        </a:rPr>
                        <a:t>The RMF should always reflect the most recent agreed-upon version of the Results Matrix and should be reviewed regularly.</a:t>
                      </a:r>
                      <a:endParaRPr sz="1200" u="none" strike="noStrike" cap="none" dirty="0">
                        <a:sym typeface="Calibri"/>
                      </a:endParaRPr>
                    </a:p>
                    <a:p>
                      <a:pPr marL="0" marR="0" lvl="0" indent="0" algn="ctr" rtl="0">
                        <a:spcBef>
                          <a:spcPts val="20"/>
                        </a:spcBef>
                        <a:spcAft>
                          <a:spcPts val="0"/>
                        </a:spcAft>
                        <a:buNone/>
                      </a:pPr>
                      <a:r>
                        <a:rPr lang="en-US" sz="1200" u="none" strike="noStrike" cap="none" dirty="0">
                          <a:sym typeface="Calibri"/>
                        </a:rPr>
                        <a:t> </a:t>
                      </a:r>
                      <a:endParaRPr sz="1200" u="none" strike="noStrike" cap="none" dirty="0">
                        <a:sym typeface="Calibri"/>
                      </a:endParaRPr>
                    </a:p>
                    <a:p>
                      <a:pPr marL="100965" marR="109854" lvl="0" indent="0" algn="ctr" rtl="0">
                        <a:lnSpc>
                          <a:spcPct val="109090"/>
                        </a:lnSpc>
                        <a:spcBef>
                          <a:spcPts val="0"/>
                        </a:spcBef>
                        <a:spcAft>
                          <a:spcPts val="0"/>
                        </a:spcAft>
                        <a:buNone/>
                      </a:pPr>
                      <a:endParaRPr sz="1050" u="none" strike="noStrike" cap="none" dirty="0">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3412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0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75653" y="3075678"/>
            <a:ext cx="2591670" cy="2667532"/>
          </a:xfrm>
          <a:prstGeom prst="rect">
            <a:avLst/>
          </a:prstGeom>
          <a:noFill/>
          <a:ln>
            <a:noFill/>
          </a:ln>
        </p:spPr>
      </p:pic>
      <p:sp>
        <p:nvSpPr>
          <p:cNvPr id="11" name="Google Shape;263;p7"/>
          <p:cNvSpPr/>
          <p:nvPr/>
        </p:nvSpPr>
        <p:spPr>
          <a:xfrm>
            <a:off x="4458051" y="2084127"/>
            <a:ext cx="4005942" cy="400110"/>
          </a:xfrm>
          <a:prstGeom prst="rect">
            <a:avLst/>
          </a:prstGeom>
          <a:noFill/>
          <a:ln>
            <a:noFill/>
          </a:ln>
        </p:spPr>
        <p:txBody>
          <a:bodyPr spcFirstLastPara="1" wrap="square" lIns="91425" tIns="45700" rIns="91425" bIns="45700" anchor="t" anchorCtr="0">
            <a:spAutoFit/>
          </a:bodyPr>
          <a:lstStyle/>
          <a:p>
            <a:pPr marL="914400" marR="0" lvl="2" indent="0" algn="ctr" rtl="0">
              <a:spcBef>
                <a:spcPts val="0"/>
              </a:spcBef>
              <a:spcAft>
                <a:spcPts val="0"/>
              </a:spcAft>
              <a:buNone/>
            </a:pPr>
            <a:r>
              <a:rPr lang="en-US" sz="2000" b="1" i="0" u="none" strike="noStrike" cap="none" dirty="0">
                <a:solidFill>
                  <a:srgbClr val="FF681E"/>
                </a:solidFill>
                <a:latin typeface="Times New Roman"/>
                <a:ea typeface="Times New Roman"/>
                <a:cs typeface="Times New Roman"/>
                <a:sym typeface="Times New Roman"/>
              </a:rPr>
              <a:t>Types of monitoring (3/4)</a:t>
            </a:r>
            <a:endParaRPr sz="2000" b="1" i="0" u="none" strike="noStrike" cap="none" dirty="0">
              <a:solidFill>
                <a:srgbClr val="FF681E"/>
              </a:solidFill>
              <a:latin typeface="Times New Roman"/>
              <a:ea typeface="Times New Roman"/>
              <a:cs typeface="Times New Roman"/>
              <a:sym typeface="Times New Roman"/>
            </a:endParaRPr>
          </a:p>
        </p:txBody>
      </p:sp>
      <p:graphicFrame>
        <p:nvGraphicFramePr>
          <p:cNvPr id="12" name="Google Shape;264;p7"/>
          <p:cNvGraphicFramePr/>
          <p:nvPr>
            <p:extLst>
              <p:ext uri="{D42A27DB-BD31-4B8C-83A1-F6EECF244321}">
                <p14:modId xmlns:p14="http://schemas.microsoft.com/office/powerpoint/2010/main" val="608605525"/>
              </p:ext>
            </p:extLst>
          </p:nvPr>
        </p:nvGraphicFramePr>
        <p:xfrm>
          <a:off x="3321847" y="2602717"/>
          <a:ext cx="7161575" cy="3140493"/>
        </p:xfrm>
        <a:graphic>
          <a:graphicData uri="http://schemas.openxmlformats.org/drawingml/2006/table">
            <a:tbl>
              <a:tblPr firstRow="1" firstCol="1" bandRow="1">
                <a:tableStyleId>{2D5ABB26-0587-4C30-8999-92F81FD0307C}</a:tableStyleId>
              </a:tblPr>
              <a:tblGrid>
                <a:gridCol w="1179475">
                  <a:extLst>
                    <a:ext uri="{9D8B030D-6E8A-4147-A177-3AD203B41FA5}">
                      <a16:colId xmlns:a16="http://schemas.microsoft.com/office/drawing/2014/main" val="20000"/>
                    </a:ext>
                  </a:extLst>
                </a:gridCol>
                <a:gridCol w="3859825">
                  <a:extLst>
                    <a:ext uri="{9D8B030D-6E8A-4147-A177-3AD203B41FA5}">
                      <a16:colId xmlns:a16="http://schemas.microsoft.com/office/drawing/2014/main" val="20001"/>
                    </a:ext>
                  </a:extLst>
                </a:gridCol>
                <a:gridCol w="2122275">
                  <a:extLst>
                    <a:ext uri="{9D8B030D-6E8A-4147-A177-3AD203B41FA5}">
                      <a16:colId xmlns:a16="http://schemas.microsoft.com/office/drawing/2014/main" val="20002"/>
                    </a:ext>
                  </a:extLst>
                </a:gridCol>
              </a:tblGrid>
              <a:tr h="378815">
                <a:tc>
                  <a:txBody>
                    <a:bodyPr/>
                    <a:lstStyle/>
                    <a:p>
                      <a:pPr marL="340360" marR="0" lvl="0" indent="-183514" algn="ctr" rtl="0">
                        <a:lnSpc>
                          <a:spcPct val="75000"/>
                        </a:lnSpc>
                        <a:spcBef>
                          <a:spcPts val="0"/>
                        </a:spcBef>
                        <a:spcAft>
                          <a:spcPts val="0"/>
                        </a:spcAft>
                        <a:buNone/>
                      </a:pPr>
                      <a:endParaRPr sz="1400" u="none" strike="noStrike" cap="none"/>
                    </a:p>
                    <a:p>
                      <a:pPr marL="340360" marR="0" lvl="0" indent="-183514" algn="ctr" rtl="0">
                        <a:lnSpc>
                          <a:spcPct val="75000"/>
                        </a:lnSpc>
                        <a:spcBef>
                          <a:spcPts val="50"/>
                        </a:spcBef>
                        <a:spcAft>
                          <a:spcPts val="0"/>
                        </a:spcAft>
                        <a:buNone/>
                      </a:pPr>
                      <a:r>
                        <a:rPr lang="en-US" sz="1400" u="none" strike="noStrike" cap="none"/>
                        <a:t>Monitoring</a:t>
                      </a:r>
                      <a:endParaRPr sz="1600"/>
                    </a:p>
                    <a:p>
                      <a:pPr marL="340360" marR="0" lvl="0" indent="-183514" algn="ctr" rtl="0">
                        <a:lnSpc>
                          <a:spcPct val="75000"/>
                        </a:lnSpc>
                        <a:spcBef>
                          <a:spcPts val="50"/>
                        </a:spcBef>
                        <a:spcAft>
                          <a:spcPts val="0"/>
                        </a:spcAft>
                        <a:buNone/>
                      </a:pPr>
                      <a:r>
                        <a:rPr lang="en-US" sz="1400" u="none" strike="noStrike" cap="none"/>
                        <a:t>  type</a:t>
                      </a:r>
                      <a:endParaRPr sz="1400" u="none"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85545" marR="1196975" lvl="0" indent="0" algn="ctr" rtl="0">
                        <a:spcBef>
                          <a:spcPts val="0"/>
                        </a:spcBef>
                        <a:spcAft>
                          <a:spcPts val="0"/>
                        </a:spcAft>
                        <a:buNone/>
                      </a:pPr>
                      <a:r>
                        <a:rPr lang="en-US" sz="1400" u="none" strike="noStrike" cap="none" dirty="0"/>
                        <a:t>Description</a:t>
                      </a:r>
                      <a:endParaRPr sz="1400" u="none" strike="noStrike" cap="none" dirty="0">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81330" marR="0" lvl="0" indent="0" algn="ctr" rtl="0">
                        <a:spcBef>
                          <a:spcPts val="0"/>
                        </a:spcBef>
                        <a:spcAft>
                          <a:spcPts val="0"/>
                        </a:spcAft>
                        <a:buNone/>
                      </a:pPr>
                      <a:r>
                        <a:rPr lang="en-US" sz="1400" u="none" strike="noStrike" cap="none"/>
                        <a:t>Tool/s to use</a:t>
                      </a:r>
                      <a:endParaRPr sz="1400" u="none"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629445">
                <a:tc>
                  <a:txBody>
                    <a:bodyPr/>
                    <a:lstStyle/>
                    <a:p>
                      <a:pPr marL="0" marR="0" lvl="0" indent="0" algn="l" rtl="0">
                        <a:spcBef>
                          <a:spcPts val="0"/>
                        </a:spcBef>
                        <a:spcAft>
                          <a:spcPts val="0"/>
                        </a:spcAft>
                        <a:buNone/>
                      </a:pPr>
                      <a:r>
                        <a:rPr lang="en-US" sz="1400" u="none" strike="noStrike" cap="none">
                          <a:sym typeface="Trebuchet MS"/>
                        </a:rPr>
                        <a:t> </a:t>
                      </a:r>
                      <a:endParaRPr sz="1400" u="none" strike="noStrike" cap="none">
                        <a:sym typeface="Trebuchet MS"/>
                      </a:endParaRPr>
                    </a:p>
                    <a:p>
                      <a:pPr marL="0" marR="0" lvl="0" indent="0" algn="l" rtl="0">
                        <a:spcBef>
                          <a:spcPts val="40"/>
                        </a:spcBef>
                        <a:spcAft>
                          <a:spcPts val="0"/>
                        </a:spcAft>
                        <a:buNone/>
                      </a:pPr>
                      <a:r>
                        <a:rPr lang="en-US" sz="1400" u="none" strike="noStrike" cap="none">
                          <a:sym typeface="Trebuchet MS"/>
                        </a:rPr>
                        <a:t> </a:t>
                      </a:r>
                      <a:endParaRPr sz="1400" u="none" strike="noStrike" cap="none">
                        <a:sym typeface="Trebuchet MS"/>
                      </a:endParaRPr>
                    </a:p>
                    <a:p>
                      <a:pPr marL="98425" marR="0" lvl="0" indent="0" algn="l" rtl="0">
                        <a:lnSpc>
                          <a:spcPct val="102000"/>
                        </a:lnSpc>
                        <a:spcBef>
                          <a:spcPts val="0"/>
                        </a:spcBef>
                        <a:spcAft>
                          <a:spcPts val="0"/>
                        </a:spcAft>
                        <a:buNone/>
                      </a:pPr>
                      <a:endParaRPr sz="1400" u="none" strike="noStrike" cap="none">
                        <a:sym typeface="Trebuchet MS"/>
                      </a:endParaRPr>
                    </a:p>
                    <a:p>
                      <a:pPr marL="98425" marR="0" lvl="0" indent="0" algn="l" rtl="0">
                        <a:lnSpc>
                          <a:spcPct val="102000"/>
                        </a:lnSpc>
                        <a:spcBef>
                          <a:spcPts val="0"/>
                        </a:spcBef>
                        <a:spcAft>
                          <a:spcPts val="0"/>
                        </a:spcAft>
                        <a:buNone/>
                      </a:pPr>
                      <a:endParaRPr sz="1400" u="none" strike="noStrike" cap="none">
                        <a:sym typeface="Trebuchet MS"/>
                      </a:endParaRPr>
                    </a:p>
                    <a:p>
                      <a:pPr marL="98425" marR="0" lvl="0" indent="0" algn="l" rtl="0">
                        <a:lnSpc>
                          <a:spcPct val="102000"/>
                        </a:lnSpc>
                        <a:spcBef>
                          <a:spcPts val="0"/>
                        </a:spcBef>
                        <a:spcAft>
                          <a:spcPts val="0"/>
                        </a:spcAft>
                        <a:buNone/>
                      </a:pPr>
                      <a:endParaRPr sz="1400" u="none" strike="noStrike" cap="none">
                        <a:sym typeface="Trebuchet MS"/>
                      </a:endParaRPr>
                    </a:p>
                    <a:p>
                      <a:pPr marL="98425" marR="0" lvl="0" indent="0" algn="ctr" rtl="0">
                        <a:lnSpc>
                          <a:spcPct val="102000"/>
                        </a:lnSpc>
                        <a:spcBef>
                          <a:spcPts val="0"/>
                        </a:spcBef>
                        <a:spcAft>
                          <a:spcPts val="0"/>
                        </a:spcAft>
                        <a:buNone/>
                      </a:pPr>
                      <a:endParaRPr sz="1400" u="none" strike="noStrike" cap="none">
                        <a:sym typeface="Trebuchet MS"/>
                      </a:endParaRPr>
                    </a:p>
                    <a:p>
                      <a:pPr marL="98425" marR="0" lvl="0" indent="0" algn="ctr" rtl="0">
                        <a:lnSpc>
                          <a:spcPct val="102000"/>
                        </a:lnSpc>
                        <a:spcBef>
                          <a:spcPts val="0"/>
                        </a:spcBef>
                        <a:spcAft>
                          <a:spcPts val="0"/>
                        </a:spcAft>
                        <a:buNone/>
                      </a:pPr>
                      <a:r>
                        <a:rPr lang="en-US" sz="1400" u="none" strike="noStrike" cap="none">
                          <a:sym typeface="Calibri"/>
                        </a:rPr>
                        <a:t>Financial (Budget and expenditure) monitoring</a:t>
                      </a:r>
                      <a:endParaRPr sz="1400" u="none" strike="noStrike" cap="none">
                        <a:solidFill>
                          <a:srgbClr val="000099"/>
                        </a:solidFill>
                        <a:latin typeface="Calibri"/>
                        <a:ea typeface="Calibri"/>
                        <a:cs typeface="Calibri"/>
                        <a:sym typeface="Calibri"/>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00965" marR="113029" lvl="0" indent="0" algn="just" rtl="0">
                        <a:lnSpc>
                          <a:spcPct val="102000"/>
                        </a:lnSpc>
                        <a:spcBef>
                          <a:spcPts val="0"/>
                        </a:spcBef>
                        <a:spcAft>
                          <a:spcPts val="0"/>
                        </a:spcAft>
                        <a:buNone/>
                      </a:pPr>
                      <a:endParaRPr sz="1400" u="none" strike="noStrike" cap="none" dirty="0">
                        <a:sym typeface="Trebuchet MS"/>
                      </a:endParaRPr>
                    </a:p>
                    <a:p>
                      <a:pPr marL="100965" marR="113029" lvl="0" indent="0" algn="just" rtl="0">
                        <a:lnSpc>
                          <a:spcPct val="102000"/>
                        </a:lnSpc>
                        <a:spcBef>
                          <a:spcPts val="590"/>
                        </a:spcBef>
                        <a:spcAft>
                          <a:spcPts val="0"/>
                        </a:spcAft>
                        <a:buNone/>
                      </a:pPr>
                      <a:r>
                        <a:rPr lang="en-US" sz="1400" u="none" strike="noStrike" cap="none" dirty="0">
                          <a:sym typeface="Calibri"/>
                        </a:rPr>
                        <a:t>Financial monitoring tracks costs by input against the planned expenditures as per the approved budget.</a:t>
                      </a:r>
                      <a:endParaRPr sz="1600" dirty="0"/>
                    </a:p>
                    <a:p>
                      <a:pPr marL="100965" marR="113029" lvl="0" indent="0" algn="just" rtl="0">
                        <a:lnSpc>
                          <a:spcPct val="102000"/>
                        </a:lnSpc>
                        <a:spcBef>
                          <a:spcPts val="590"/>
                        </a:spcBef>
                        <a:spcAft>
                          <a:spcPts val="0"/>
                        </a:spcAft>
                        <a:buNone/>
                      </a:pPr>
                      <a:r>
                        <a:rPr lang="en-US" sz="1400" u="none" strike="noStrike" cap="none" dirty="0">
                          <a:sym typeface="Calibri"/>
                        </a:rPr>
                        <a:t> It is often done in conjunction with compliance and process monitoring (described below).</a:t>
                      </a:r>
                      <a:endParaRPr sz="1400" u="none" strike="noStrike" cap="none" dirty="0">
                        <a:sym typeface="Calibri"/>
                      </a:endParaRPr>
                    </a:p>
                    <a:p>
                      <a:pPr marL="0" marR="0" lvl="0" indent="0" algn="l" rtl="0">
                        <a:spcBef>
                          <a:spcPts val="55"/>
                        </a:spcBef>
                        <a:spcAft>
                          <a:spcPts val="0"/>
                        </a:spcAft>
                        <a:buNone/>
                      </a:pPr>
                      <a:r>
                        <a:rPr lang="en-US" sz="1400" u="none" strike="noStrike" cap="none" dirty="0">
                          <a:sym typeface="Calibri"/>
                        </a:rPr>
                        <a:t> </a:t>
                      </a:r>
                      <a:endParaRPr sz="1400" u="none" strike="noStrike" cap="none" dirty="0">
                        <a:sym typeface="Calibri"/>
                      </a:endParaRPr>
                    </a:p>
                    <a:p>
                      <a:pPr marL="100965" marR="113029" lvl="0" indent="0" algn="just" rtl="0">
                        <a:lnSpc>
                          <a:spcPct val="102000"/>
                        </a:lnSpc>
                        <a:spcBef>
                          <a:spcPts val="0"/>
                        </a:spcBef>
                        <a:spcAft>
                          <a:spcPts val="0"/>
                        </a:spcAft>
                        <a:buNone/>
                      </a:pPr>
                      <a:r>
                        <a:rPr lang="en-US" sz="1400" u="none" strike="noStrike" cap="none" dirty="0">
                          <a:sym typeface="Calibri"/>
                        </a:rPr>
                        <a:t>When reporting, PRIMA is used to create interim and final financial reports and can, therefore, be a resource for financial monitoring.</a:t>
                      </a:r>
                      <a:endParaRPr sz="1400" b="1" u="none" strike="noStrike" cap="none" dirty="0">
                        <a:solidFill>
                          <a:schemeClr val="dk1"/>
                        </a:solidFill>
                        <a:latin typeface="Calibri"/>
                        <a:ea typeface="Calibri"/>
                        <a:cs typeface="Calibri"/>
                        <a:sym typeface="Calibri"/>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00965" marR="0" lvl="0" indent="0" algn="l" rtl="0">
                        <a:spcBef>
                          <a:spcPts val="0"/>
                        </a:spcBef>
                        <a:spcAft>
                          <a:spcPts val="0"/>
                        </a:spcAft>
                        <a:buNone/>
                      </a:pPr>
                      <a:endParaRPr sz="1400" u="none" strike="noStrike" cap="none" dirty="0">
                        <a:sym typeface="Trebuchet MS"/>
                      </a:endParaRPr>
                    </a:p>
                    <a:p>
                      <a:pPr marL="100965" marR="0" lvl="0" indent="0" algn="l" rtl="0">
                        <a:spcBef>
                          <a:spcPts val="0"/>
                        </a:spcBef>
                        <a:spcAft>
                          <a:spcPts val="0"/>
                        </a:spcAft>
                        <a:buNone/>
                      </a:pPr>
                      <a:endParaRPr sz="1400" u="none" strike="noStrike" cap="none" dirty="0">
                        <a:sym typeface="Trebuchet MS"/>
                      </a:endParaRPr>
                    </a:p>
                    <a:p>
                      <a:pPr marL="100965" marR="0" lvl="0" indent="0" algn="l" rtl="0">
                        <a:spcBef>
                          <a:spcPts val="0"/>
                        </a:spcBef>
                        <a:spcAft>
                          <a:spcPts val="0"/>
                        </a:spcAft>
                        <a:buNone/>
                      </a:pPr>
                      <a:endParaRPr sz="1400" u="none" strike="noStrike" cap="none" dirty="0">
                        <a:sym typeface="Trebuchet MS"/>
                      </a:endParaRPr>
                    </a:p>
                    <a:p>
                      <a:pPr marL="100965" marR="0" lvl="0" indent="0" algn="l" rtl="0">
                        <a:spcBef>
                          <a:spcPts val="0"/>
                        </a:spcBef>
                        <a:spcAft>
                          <a:spcPts val="0"/>
                        </a:spcAft>
                        <a:buNone/>
                      </a:pPr>
                      <a:endParaRPr sz="1400" u="none" strike="noStrike" cap="none" dirty="0">
                        <a:sym typeface="Trebuchet MS"/>
                      </a:endParaRPr>
                    </a:p>
                    <a:p>
                      <a:pPr marL="100965" marR="0" lvl="0" indent="0" algn="l" rtl="0">
                        <a:spcBef>
                          <a:spcPts val="0"/>
                        </a:spcBef>
                        <a:spcAft>
                          <a:spcPts val="0"/>
                        </a:spcAft>
                        <a:buNone/>
                      </a:pPr>
                      <a:endParaRPr sz="1400" u="none" strike="noStrike" cap="none" dirty="0">
                        <a:sym typeface="Trebuchet MS"/>
                      </a:endParaRPr>
                    </a:p>
                    <a:p>
                      <a:pPr marL="100965" marR="0" lvl="0" indent="0" algn="l" rtl="0">
                        <a:spcBef>
                          <a:spcPts val="0"/>
                        </a:spcBef>
                        <a:spcAft>
                          <a:spcPts val="0"/>
                        </a:spcAft>
                        <a:buNone/>
                      </a:pPr>
                      <a:endParaRPr sz="1400" u="none" strike="noStrike" cap="none" dirty="0">
                        <a:sym typeface="Trebuchet MS"/>
                      </a:endParaRPr>
                    </a:p>
                    <a:p>
                      <a:pPr marL="100965" marR="0" lvl="0" indent="0" algn="l" rtl="0">
                        <a:spcBef>
                          <a:spcPts val="0"/>
                        </a:spcBef>
                        <a:spcAft>
                          <a:spcPts val="0"/>
                        </a:spcAft>
                        <a:buNone/>
                      </a:pPr>
                      <a:endParaRPr sz="1400" u="none" strike="noStrike" cap="none" dirty="0">
                        <a:sym typeface="Calibri"/>
                      </a:endParaRPr>
                    </a:p>
                    <a:p>
                      <a:pPr marL="100965" marR="0" lvl="0" indent="0" algn="l" rtl="0">
                        <a:spcBef>
                          <a:spcPts val="0"/>
                        </a:spcBef>
                        <a:spcAft>
                          <a:spcPts val="0"/>
                        </a:spcAft>
                        <a:buNone/>
                      </a:pPr>
                      <a:r>
                        <a:rPr lang="en-US" sz="1400" u="none" strike="noStrike" cap="none" dirty="0">
                          <a:sym typeface="Calibri"/>
                        </a:rPr>
                        <a:t>                PRIMA</a:t>
                      </a:r>
                      <a:endParaRPr sz="1400" b="1" u="none" strike="noStrike" cap="none" dirty="0">
                        <a:solidFill>
                          <a:schemeClr val="dk1"/>
                        </a:solidFill>
                        <a:latin typeface="Calibri"/>
                        <a:ea typeface="Calibri"/>
                        <a:cs typeface="Calibri"/>
                        <a:sym typeface="Calibri"/>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00750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83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46513" y="3625099"/>
            <a:ext cx="2591670" cy="2667532"/>
          </a:xfrm>
          <a:prstGeom prst="rect">
            <a:avLst/>
          </a:prstGeom>
          <a:noFill/>
          <a:ln>
            <a:noFill/>
          </a:ln>
        </p:spPr>
      </p:pic>
      <p:sp>
        <p:nvSpPr>
          <p:cNvPr id="11" name="Google Shape;295;p8"/>
          <p:cNvSpPr/>
          <p:nvPr/>
        </p:nvSpPr>
        <p:spPr>
          <a:xfrm>
            <a:off x="4784425" y="2163017"/>
            <a:ext cx="4005942" cy="400110"/>
          </a:xfrm>
          <a:prstGeom prst="rect">
            <a:avLst/>
          </a:prstGeom>
          <a:noFill/>
          <a:ln>
            <a:noFill/>
          </a:ln>
        </p:spPr>
        <p:txBody>
          <a:bodyPr spcFirstLastPara="1" wrap="square" lIns="91425" tIns="45700" rIns="91425" bIns="45700" anchor="t" anchorCtr="0">
            <a:spAutoFit/>
          </a:bodyPr>
          <a:lstStyle/>
          <a:p>
            <a:pPr marL="914400" marR="0" lvl="2" indent="0" algn="ctr" rtl="0">
              <a:spcBef>
                <a:spcPts val="0"/>
              </a:spcBef>
              <a:spcAft>
                <a:spcPts val="0"/>
              </a:spcAft>
              <a:buNone/>
            </a:pPr>
            <a:r>
              <a:rPr lang="en-US" sz="2000" b="1" i="0" u="none" strike="noStrike" cap="none" dirty="0">
                <a:solidFill>
                  <a:srgbClr val="FF681E"/>
                </a:solidFill>
                <a:latin typeface="Times New Roman"/>
                <a:ea typeface="Times New Roman"/>
                <a:cs typeface="Times New Roman"/>
                <a:sym typeface="Times New Roman"/>
              </a:rPr>
              <a:t>Types of monitoring (4/4)</a:t>
            </a:r>
            <a:endParaRPr sz="2000" b="1" i="0" u="none" strike="noStrike" cap="none" dirty="0">
              <a:solidFill>
                <a:srgbClr val="FF681E"/>
              </a:solidFill>
              <a:latin typeface="Times New Roman"/>
              <a:ea typeface="Times New Roman"/>
              <a:cs typeface="Times New Roman"/>
              <a:sym typeface="Times New Roman"/>
            </a:endParaRPr>
          </a:p>
        </p:txBody>
      </p:sp>
      <p:graphicFrame>
        <p:nvGraphicFramePr>
          <p:cNvPr id="12" name="Google Shape;296;p8"/>
          <p:cNvGraphicFramePr/>
          <p:nvPr>
            <p:extLst>
              <p:ext uri="{D42A27DB-BD31-4B8C-83A1-F6EECF244321}">
                <p14:modId xmlns:p14="http://schemas.microsoft.com/office/powerpoint/2010/main" val="1888335721"/>
              </p:ext>
            </p:extLst>
          </p:nvPr>
        </p:nvGraphicFramePr>
        <p:xfrm>
          <a:off x="3585573" y="2763182"/>
          <a:ext cx="7410502" cy="3161213"/>
        </p:xfrm>
        <a:graphic>
          <a:graphicData uri="http://schemas.openxmlformats.org/drawingml/2006/table">
            <a:tbl>
              <a:tblPr firstRow="1" firstCol="1" bandRow="1">
                <a:tableStyleId>{2D5ABB26-0587-4C30-8999-92F81FD0307C}</a:tableStyleId>
              </a:tblPr>
              <a:tblGrid>
                <a:gridCol w="1220472">
                  <a:extLst>
                    <a:ext uri="{9D8B030D-6E8A-4147-A177-3AD203B41FA5}">
                      <a16:colId xmlns:a16="http://schemas.microsoft.com/office/drawing/2014/main" val="20000"/>
                    </a:ext>
                  </a:extLst>
                </a:gridCol>
                <a:gridCol w="3993987">
                  <a:extLst>
                    <a:ext uri="{9D8B030D-6E8A-4147-A177-3AD203B41FA5}">
                      <a16:colId xmlns:a16="http://schemas.microsoft.com/office/drawing/2014/main" val="20001"/>
                    </a:ext>
                  </a:extLst>
                </a:gridCol>
                <a:gridCol w="2196043">
                  <a:extLst>
                    <a:ext uri="{9D8B030D-6E8A-4147-A177-3AD203B41FA5}">
                      <a16:colId xmlns:a16="http://schemas.microsoft.com/office/drawing/2014/main" val="20002"/>
                    </a:ext>
                  </a:extLst>
                </a:gridCol>
              </a:tblGrid>
              <a:tr h="380896">
                <a:tc>
                  <a:txBody>
                    <a:bodyPr/>
                    <a:lstStyle/>
                    <a:p>
                      <a:pPr marL="340360" marR="0" lvl="0" indent="-183514" algn="ctr" rtl="0">
                        <a:lnSpc>
                          <a:spcPct val="75000"/>
                        </a:lnSpc>
                        <a:spcBef>
                          <a:spcPts val="0"/>
                        </a:spcBef>
                        <a:spcAft>
                          <a:spcPts val="0"/>
                        </a:spcAft>
                        <a:buNone/>
                      </a:pPr>
                      <a:endParaRPr sz="1200" u="sng" strike="noStrike" cap="none"/>
                    </a:p>
                    <a:p>
                      <a:pPr marL="340360" marR="0" lvl="0" indent="-183514" algn="ctr" rtl="0">
                        <a:lnSpc>
                          <a:spcPct val="75000"/>
                        </a:lnSpc>
                        <a:spcBef>
                          <a:spcPts val="50"/>
                        </a:spcBef>
                        <a:spcAft>
                          <a:spcPts val="0"/>
                        </a:spcAft>
                        <a:buNone/>
                      </a:pPr>
                      <a:r>
                        <a:rPr lang="en-US" sz="1200" u="sng" strike="noStrike" cap="none"/>
                        <a:t>Monitoring</a:t>
                      </a:r>
                      <a:endParaRPr sz="1400"/>
                    </a:p>
                    <a:p>
                      <a:pPr marL="340360" marR="0" lvl="0" indent="-183514" algn="ctr" rtl="0">
                        <a:lnSpc>
                          <a:spcPct val="75000"/>
                        </a:lnSpc>
                        <a:spcBef>
                          <a:spcPts val="50"/>
                        </a:spcBef>
                        <a:spcAft>
                          <a:spcPts val="0"/>
                        </a:spcAft>
                        <a:buNone/>
                      </a:pPr>
                      <a:r>
                        <a:rPr lang="en-US" sz="1200" u="sng" strike="noStrike" cap="none"/>
                        <a:t>  type</a:t>
                      </a:r>
                      <a:endParaRPr sz="1200" u="sng"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85545" marR="1196975" lvl="0" indent="0" algn="ctr" rtl="0">
                        <a:spcBef>
                          <a:spcPts val="0"/>
                        </a:spcBef>
                        <a:spcAft>
                          <a:spcPts val="0"/>
                        </a:spcAft>
                        <a:buNone/>
                      </a:pPr>
                      <a:r>
                        <a:rPr lang="en-US" sz="1200" u="sng" strike="noStrike" cap="none"/>
                        <a:t>Description</a:t>
                      </a:r>
                      <a:endParaRPr sz="1200" u="sng"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81330" marR="0" lvl="0" indent="0" algn="ctr" rtl="0">
                        <a:spcBef>
                          <a:spcPts val="0"/>
                        </a:spcBef>
                        <a:spcAft>
                          <a:spcPts val="0"/>
                        </a:spcAft>
                        <a:buNone/>
                      </a:pPr>
                      <a:r>
                        <a:rPr lang="en-US" sz="1200" u="sng" strike="noStrike" cap="none"/>
                        <a:t>Tool/s to use</a:t>
                      </a:r>
                      <a:endParaRPr sz="1200" u="sng" strike="noStrike" cap="none">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719507">
                <a:tc>
                  <a:txBody>
                    <a:bodyPr/>
                    <a:lstStyle/>
                    <a:p>
                      <a:pPr marL="0" marR="0" lvl="0" indent="0" algn="ctr" rtl="0">
                        <a:spcBef>
                          <a:spcPts val="0"/>
                        </a:spcBef>
                        <a:spcAft>
                          <a:spcPts val="0"/>
                        </a:spcAft>
                        <a:buNone/>
                      </a:pPr>
                      <a:r>
                        <a:rPr lang="en-US" sz="1050" u="none" strike="noStrike" cap="none"/>
                        <a:t> </a:t>
                      </a:r>
                      <a:endParaRPr sz="1050" u="none" strike="noStrike" cap="none"/>
                    </a:p>
                    <a:p>
                      <a:pPr marL="0" marR="0" lvl="0" indent="0" algn="ctr" rtl="0">
                        <a:spcBef>
                          <a:spcPts val="0"/>
                        </a:spcBef>
                        <a:spcAft>
                          <a:spcPts val="0"/>
                        </a:spcAft>
                        <a:buNone/>
                      </a:pPr>
                      <a:r>
                        <a:rPr lang="en-US" sz="1050" u="none" strike="noStrike" cap="none"/>
                        <a:t> </a:t>
                      </a:r>
                      <a:endParaRPr sz="1050" u="none" strike="noStrike" cap="none"/>
                    </a:p>
                    <a:p>
                      <a:pPr marL="0" marR="0" lvl="0" indent="0" algn="ctr" rtl="0">
                        <a:spcBef>
                          <a:spcPts val="0"/>
                        </a:spcBef>
                        <a:spcAft>
                          <a:spcPts val="0"/>
                        </a:spcAft>
                        <a:buNone/>
                      </a:pPr>
                      <a:r>
                        <a:rPr lang="en-US" sz="1050" u="none" strike="noStrike" cap="none"/>
                        <a:t> </a:t>
                      </a:r>
                      <a:endParaRPr sz="1050" u="none" strike="noStrike" cap="none"/>
                    </a:p>
                    <a:p>
                      <a:pPr marL="0" marR="0" lvl="0" indent="0" algn="ctr" rtl="0">
                        <a:spcBef>
                          <a:spcPts val="0"/>
                        </a:spcBef>
                        <a:spcAft>
                          <a:spcPts val="0"/>
                        </a:spcAft>
                        <a:buNone/>
                      </a:pPr>
                      <a:r>
                        <a:rPr lang="en-US" sz="1050" u="none" strike="noStrike" cap="none"/>
                        <a:t> </a:t>
                      </a:r>
                      <a:endParaRPr sz="1050" u="none" strike="noStrike" cap="none"/>
                    </a:p>
                    <a:p>
                      <a:pPr marL="0" marR="0" lvl="0" indent="0" algn="ctr" rtl="0">
                        <a:spcBef>
                          <a:spcPts val="0"/>
                        </a:spcBef>
                        <a:spcAft>
                          <a:spcPts val="0"/>
                        </a:spcAft>
                        <a:buNone/>
                      </a:pPr>
                      <a:endParaRPr sz="1400" u="none" strike="noStrike" cap="none">
                        <a:sym typeface="Calibri"/>
                      </a:endParaRPr>
                    </a:p>
                    <a:p>
                      <a:pPr marL="0" marR="0" lvl="0" indent="0" algn="ctr" rtl="0">
                        <a:spcBef>
                          <a:spcPts val="0"/>
                        </a:spcBef>
                        <a:spcAft>
                          <a:spcPts val="0"/>
                        </a:spcAft>
                        <a:buNone/>
                      </a:pPr>
                      <a:r>
                        <a:rPr lang="en-US" sz="1400" u="none" strike="noStrike" cap="none">
                          <a:sym typeface="Calibri"/>
                        </a:rPr>
                        <a:t>Risk monitoring</a:t>
                      </a:r>
                      <a:r>
                        <a:rPr lang="en-US" sz="1050" u="none" strike="noStrike" cap="none"/>
                        <a:t> </a:t>
                      </a:r>
                      <a:endParaRPr sz="1050" u="none" strike="noStrike" cap="none"/>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00965" marR="112395" lvl="0" indent="0" algn="ctr" rtl="0">
                        <a:lnSpc>
                          <a:spcPct val="102000"/>
                        </a:lnSpc>
                        <a:spcBef>
                          <a:spcPts val="0"/>
                        </a:spcBef>
                        <a:spcAft>
                          <a:spcPts val="0"/>
                        </a:spcAft>
                        <a:buNone/>
                      </a:pPr>
                      <a:endParaRPr sz="1050" u="none" strike="noStrike" cap="none" dirty="0">
                        <a:sym typeface="Trebuchet MS"/>
                      </a:endParaRPr>
                    </a:p>
                    <a:p>
                      <a:pPr marL="386715" marR="113029" lvl="0" indent="-285750" algn="ctr" rtl="0">
                        <a:lnSpc>
                          <a:spcPct val="102000"/>
                        </a:lnSpc>
                        <a:spcBef>
                          <a:spcPts val="590"/>
                        </a:spcBef>
                        <a:spcAft>
                          <a:spcPts val="0"/>
                        </a:spcAft>
                        <a:buClr>
                          <a:schemeClr val="dk1"/>
                        </a:buClr>
                        <a:buSzPts val="1800"/>
                        <a:buFont typeface="Arial"/>
                        <a:buChar char="•"/>
                      </a:pPr>
                      <a:r>
                        <a:rPr lang="en-US" sz="1400" u="none" strike="noStrike" cap="none" dirty="0">
                          <a:sym typeface="Times New Roman"/>
                        </a:rPr>
                        <a:t>Risk monitoring tracks whether previously identified risks are still pertinent, if new risk has emerged and assesses whether the likelihood and timeline of previously identified risks remain accurate.</a:t>
                      </a:r>
                      <a:endParaRPr sz="1400" dirty="0"/>
                    </a:p>
                    <a:p>
                      <a:pPr marL="386715" marR="113029" lvl="0" indent="-285750" algn="ctr" rtl="0">
                        <a:lnSpc>
                          <a:spcPct val="102000"/>
                        </a:lnSpc>
                        <a:spcBef>
                          <a:spcPts val="590"/>
                        </a:spcBef>
                        <a:spcAft>
                          <a:spcPts val="0"/>
                        </a:spcAft>
                        <a:buClr>
                          <a:schemeClr val="dk1"/>
                        </a:buClr>
                        <a:buSzPts val="1800"/>
                        <a:buFont typeface="Arial"/>
                        <a:buChar char="•"/>
                      </a:pPr>
                      <a:r>
                        <a:rPr lang="en-US" sz="1400" u="none" strike="noStrike" cap="none" dirty="0">
                          <a:sym typeface="Times New Roman"/>
                        </a:rPr>
                        <a:t>Risk monitoring also entails identifying and assigning risk treatment actions, which is part of setting up a risk management plan. Risk monitoring is often conducted in conjunction with context monitoring</a:t>
                      </a:r>
                      <a:r>
                        <a:rPr lang="en-US" sz="1200" u="none" strike="noStrike" cap="none" dirty="0">
                          <a:sym typeface="Calibri"/>
                        </a:rPr>
                        <a:t>.</a:t>
                      </a:r>
                      <a:endParaRPr sz="1200" b="1" u="none" strike="noStrike" cap="none" dirty="0">
                        <a:solidFill>
                          <a:schemeClr val="dk1"/>
                        </a:solidFill>
                        <a:latin typeface="Calibri"/>
                        <a:ea typeface="Calibri"/>
                        <a:cs typeface="Calibri"/>
                        <a:sym typeface="Calibri"/>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US" sz="1050" u="none" strike="noStrike" cap="none" dirty="0"/>
                        <a:t> </a:t>
                      </a:r>
                      <a:endParaRPr sz="1050" u="none" strike="noStrike" cap="none" dirty="0"/>
                    </a:p>
                    <a:p>
                      <a:pPr marL="386715" marR="113029" lvl="0" indent="-285750" algn="ctr" rtl="0">
                        <a:lnSpc>
                          <a:spcPct val="102000"/>
                        </a:lnSpc>
                        <a:spcBef>
                          <a:spcPts val="590"/>
                        </a:spcBef>
                        <a:spcAft>
                          <a:spcPts val="0"/>
                        </a:spcAft>
                        <a:buClr>
                          <a:schemeClr val="dk1"/>
                        </a:buClr>
                        <a:buSzPts val="1800"/>
                        <a:buFont typeface="Arial"/>
                        <a:buChar char="•"/>
                      </a:pPr>
                      <a:r>
                        <a:rPr lang="en-US" sz="1400" u="none" strike="noStrike" cap="none" dirty="0">
                          <a:sym typeface="Times New Roman"/>
                        </a:rPr>
                        <a:t>Risk Management Plan </a:t>
                      </a:r>
                      <a:endParaRPr sz="1400" dirty="0"/>
                    </a:p>
                    <a:p>
                      <a:pPr marL="386715" marR="113029" lvl="0" indent="-171450" algn="ctr" rtl="0">
                        <a:lnSpc>
                          <a:spcPct val="102000"/>
                        </a:lnSpc>
                        <a:spcBef>
                          <a:spcPts val="590"/>
                        </a:spcBef>
                        <a:spcAft>
                          <a:spcPts val="0"/>
                        </a:spcAft>
                        <a:buClr>
                          <a:schemeClr val="dk1"/>
                        </a:buClr>
                        <a:buSzPts val="1800"/>
                        <a:buFont typeface="Arial"/>
                        <a:buNone/>
                      </a:pPr>
                      <a:endParaRPr sz="1400" u="none" strike="noStrike" cap="none" dirty="0">
                        <a:sym typeface="Times New Roman"/>
                      </a:endParaRPr>
                    </a:p>
                    <a:p>
                      <a:pPr marL="386715" marR="113029" lvl="0" indent="-285750" algn="ctr" rtl="0">
                        <a:lnSpc>
                          <a:spcPct val="102000"/>
                        </a:lnSpc>
                        <a:spcBef>
                          <a:spcPts val="590"/>
                        </a:spcBef>
                        <a:spcAft>
                          <a:spcPts val="0"/>
                        </a:spcAft>
                        <a:buClr>
                          <a:schemeClr val="dk1"/>
                        </a:buClr>
                        <a:buSzPts val="1800"/>
                        <a:buFont typeface="Arial"/>
                        <a:buChar char="•"/>
                      </a:pPr>
                      <a:r>
                        <a:rPr lang="en-US" sz="1400" u="none" strike="noStrike" cap="none" dirty="0">
                          <a:sym typeface="Times New Roman"/>
                        </a:rPr>
                        <a:t>PRIMA includes a Risk Management module for managing risk</a:t>
                      </a:r>
                      <a:r>
                        <a:rPr lang="en-US" sz="1050" u="none" strike="noStrike" cap="none" dirty="0"/>
                        <a:t>.</a:t>
                      </a:r>
                      <a:endParaRPr sz="1050" u="none" strike="noStrike" cap="none" dirty="0">
                        <a:latin typeface="Trebuchet MS"/>
                        <a:ea typeface="Trebuchet MS"/>
                        <a:cs typeface="Trebuchet MS"/>
                        <a:sym typeface="Trebuchet MS"/>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65340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166455" y="3703056"/>
            <a:ext cx="2591670" cy="2667532"/>
          </a:xfrm>
          <a:prstGeom prst="rect">
            <a:avLst/>
          </a:prstGeom>
          <a:noFill/>
          <a:ln>
            <a:noFill/>
          </a:ln>
        </p:spPr>
      </p:pic>
      <p:sp>
        <p:nvSpPr>
          <p:cNvPr id="11" name="Google Shape;313;p9"/>
          <p:cNvSpPr/>
          <p:nvPr/>
        </p:nvSpPr>
        <p:spPr>
          <a:xfrm>
            <a:off x="4104468" y="2114905"/>
            <a:ext cx="476521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0099"/>
                </a:solidFill>
                <a:latin typeface="Calibri"/>
                <a:ea typeface="Calibri"/>
                <a:cs typeface="Calibri"/>
                <a:sym typeface="Calibri"/>
              </a:rPr>
              <a:t>Additional types of monitoring to consider (1/4)</a:t>
            </a:r>
            <a:endParaRPr sz="1800" dirty="0">
              <a:solidFill>
                <a:srgbClr val="000099"/>
              </a:solidFill>
              <a:latin typeface="Calibri"/>
              <a:ea typeface="Calibri"/>
              <a:cs typeface="Calibri"/>
              <a:sym typeface="Calibri"/>
            </a:endParaRPr>
          </a:p>
        </p:txBody>
      </p:sp>
      <p:graphicFrame>
        <p:nvGraphicFramePr>
          <p:cNvPr id="12" name="Google Shape;312;p9"/>
          <p:cNvGraphicFramePr/>
          <p:nvPr>
            <p:extLst>
              <p:ext uri="{D42A27DB-BD31-4B8C-83A1-F6EECF244321}">
                <p14:modId xmlns:p14="http://schemas.microsoft.com/office/powerpoint/2010/main" val="1837089003"/>
              </p:ext>
            </p:extLst>
          </p:nvPr>
        </p:nvGraphicFramePr>
        <p:xfrm>
          <a:off x="2758125" y="2524911"/>
          <a:ext cx="8139600" cy="3140090"/>
        </p:xfrm>
        <a:graphic>
          <a:graphicData uri="http://schemas.openxmlformats.org/drawingml/2006/table">
            <a:tbl>
              <a:tblPr firstRow="1" bandRow="1">
                <a:noFill/>
              </a:tblPr>
              <a:tblGrid>
                <a:gridCol w="3247067">
                  <a:extLst>
                    <a:ext uri="{9D8B030D-6E8A-4147-A177-3AD203B41FA5}">
                      <a16:colId xmlns:a16="http://schemas.microsoft.com/office/drawing/2014/main" val="20000"/>
                    </a:ext>
                  </a:extLst>
                </a:gridCol>
                <a:gridCol w="4892533">
                  <a:extLst>
                    <a:ext uri="{9D8B030D-6E8A-4147-A177-3AD203B41FA5}">
                      <a16:colId xmlns:a16="http://schemas.microsoft.com/office/drawing/2014/main" val="20001"/>
                    </a:ext>
                  </a:extLst>
                </a:gridCol>
              </a:tblGrid>
              <a:tr h="366400">
                <a:tc gridSpan="2">
                  <a:txBody>
                    <a:bodyPr/>
                    <a:lstStyle/>
                    <a:p>
                      <a:pPr marL="0" marR="0" lvl="0" indent="0" algn="ctr" rtl="0">
                        <a:spcBef>
                          <a:spcPts val="0"/>
                        </a:spcBef>
                        <a:spcAft>
                          <a:spcPts val="0"/>
                        </a:spcAft>
                        <a:buNone/>
                      </a:pPr>
                      <a:endParaRPr sz="16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0"/>
                  </a:ext>
                </a:extLst>
              </a:tr>
              <a:tr h="366400">
                <a:tc>
                  <a:txBody>
                    <a:bodyPr/>
                    <a:lstStyle/>
                    <a:p>
                      <a:pPr marL="0" marR="0" lvl="0" indent="0" algn="ctr" rtl="0">
                        <a:spcBef>
                          <a:spcPts val="0"/>
                        </a:spcBef>
                        <a:spcAft>
                          <a:spcPts val="0"/>
                        </a:spcAft>
                        <a:buNone/>
                      </a:pPr>
                      <a:endParaRPr sz="1600" b="1" u="none" strike="noStrike" cap="none">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u="none" strike="noStrike" cap="none">
                          <a:solidFill>
                            <a:schemeClr val="dk1"/>
                          </a:solidFill>
                          <a:latin typeface="Times New Roman"/>
                          <a:ea typeface="Times New Roman"/>
                          <a:cs typeface="Times New Roman"/>
                          <a:sym typeface="Times New Roman"/>
                        </a:rPr>
                        <a:t>            </a:t>
                      </a:r>
                      <a:endParaRPr sz="1600"/>
                    </a:p>
                    <a:p>
                      <a:pPr marL="0" marR="0" lvl="0" indent="0" algn="ctr" rtl="0">
                        <a:spcBef>
                          <a:spcPts val="0"/>
                        </a:spcBef>
                        <a:spcAft>
                          <a:spcPts val="0"/>
                        </a:spcAft>
                        <a:buNone/>
                      </a:pPr>
                      <a:endParaRPr sz="1600" b="1" u="none" strike="noStrike" cap="none">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u="none" strike="noStrike" cap="none">
                          <a:solidFill>
                            <a:schemeClr val="dk1"/>
                          </a:solidFill>
                          <a:latin typeface="Times New Roman"/>
                          <a:ea typeface="Times New Roman"/>
                          <a:cs typeface="Times New Roman"/>
                          <a:sym typeface="Times New Roman"/>
                        </a:rPr>
                        <a:t>                </a:t>
                      </a:r>
                      <a:endParaRPr sz="1600"/>
                    </a:p>
                    <a:p>
                      <a:pPr marL="0" marR="0" lvl="0" indent="0" algn="ctr" rtl="0">
                        <a:spcBef>
                          <a:spcPts val="0"/>
                        </a:spcBef>
                        <a:spcAft>
                          <a:spcPts val="0"/>
                        </a:spcAft>
                        <a:buNone/>
                      </a:pPr>
                      <a:endParaRPr sz="16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u="none" strike="noStrike" cap="none">
                          <a:solidFill>
                            <a:srgbClr val="00B050"/>
                          </a:solidFill>
                          <a:latin typeface="Times New Roman"/>
                          <a:ea typeface="Times New Roman"/>
                          <a:cs typeface="Times New Roman"/>
                          <a:sym typeface="Times New Roman"/>
                        </a:rPr>
                        <a:t>Process monitoring </a:t>
                      </a:r>
                      <a:endParaRPr sz="1600"/>
                    </a:p>
                  </a:txBody>
                  <a:tcPr marL="91450" marR="91450" marT="45725" marB="45725"/>
                </a:tc>
                <a:tc>
                  <a:txBody>
                    <a:bodyPr/>
                    <a:lstStyle/>
                    <a:p>
                      <a:pPr marL="285750" marR="0" lvl="0" indent="-285750" algn="just" rtl="0">
                        <a:spcBef>
                          <a:spcPts val="0"/>
                        </a:spcBef>
                        <a:spcAft>
                          <a:spcPts val="0"/>
                        </a:spcAft>
                        <a:buClr>
                          <a:schemeClr val="dk1"/>
                        </a:buClr>
                        <a:buSzPts val="1800"/>
                        <a:buFont typeface="Arial"/>
                        <a:buChar char="•"/>
                      </a:pPr>
                      <a:r>
                        <a:rPr lang="en-US" sz="1600" b="1" u="none" strike="noStrike" cap="none" dirty="0">
                          <a:solidFill>
                            <a:schemeClr val="dk1"/>
                          </a:solidFill>
                          <a:latin typeface="Times New Roman"/>
                          <a:ea typeface="Times New Roman"/>
                          <a:cs typeface="Times New Roman"/>
                          <a:sym typeface="Times New Roman"/>
                        </a:rPr>
                        <a:t>Tracks the use of inputs and other resources, the progress of an intervention’s activities and the delivery of outputs. It assesses how activities are delivered.</a:t>
                      </a:r>
                      <a:endParaRPr sz="1600" b="1" u="none" strike="noStrike" cap="none"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800"/>
                        <a:buFont typeface="Arial"/>
                        <a:buChar char="•"/>
                      </a:pPr>
                      <a:r>
                        <a:rPr lang="en-US" sz="1600" b="1" u="none" strike="noStrike" cap="none" dirty="0">
                          <a:solidFill>
                            <a:schemeClr val="dk1"/>
                          </a:solidFill>
                          <a:latin typeface="Times New Roman"/>
                          <a:ea typeface="Times New Roman"/>
                          <a:cs typeface="Times New Roman"/>
                          <a:sym typeface="Times New Roman"/>
                        </a:rPr>
                        <a:t>This type of monitoring is often conducted in combination with compliance monitoring (defined below). </a:t>
                      </a:r>
                      <a:endParaRPr sz="1600" dirty="0"/>
                    </a:p>
                    <a:p>
                      <a:pPr marL="285750" marR="0" lvl="0" indent="-285750" algn="ctr" rtl="0">
                        <a:spcBef>
                          <a:spcPts val="0"/>
                        </a:spcBef>
                        <a:spcAft>
                          <a:spcPts val="0"/>
                        </a:spcAft>
                        <a:buClr>
                          <a:srgbClr val="C00000"/>
                        </a:buClr>
                        <a:buSzPts val="1800"/>
                        <a:buFont typeface="Arial"/>
                        <a:buChar char="•"/>
                      </a:pPr>
                      <a:r>
                        <a:rPr lang="en-US" sz="1600" b="1" u="none" strike="noStrike" cap="none" dirty="0">
                          <a:solidFill>
                            <a:srgbClr val="C00000"/>
                          </a:solidFill>
                          <a:latin typeface="Times New Roman"/>
                          <a:ea typeface="Times New Roman"/>
                          <a:cs typeface="Times New Roman"/>
                          <a:sym typeface="Times New Roman"/>
                        </a:rPr>
                        <a:t>Process monitoring tools could be checklists to ensure that processes are undertaken; registration forms and tracking forms could also be tools used for process monitoring</a:t>
                      </a:r>
                      <a:endParaRPr sz="1600" b="1" u="none" strike="noStrike" cap="none" dirty="0">
                        <a:solidFill>
                          <a:srgbClr val="C00000"/>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1459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950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452940"/>
            <a:ext cx="2591670" cy="2667532"/>
          </a:xfrm>
          <a:prstGeom prst="rect">
            <a:avLst/>
          </a:prstGeom>
          <a:noFill/>
          <a:ln>
            <a:noFill/>
          </a:ln>
        </p:spPr>
      </p:pic>
      <p:sp>
        <p:nvSpPr>
          <p:cNvPr id="11" name="Google Shape;330;p10"/>
          <p:cNvSpPr/>
          <p:nvPr/>
        </p:nvSpPr>
        <p:spPr>
          <a:xfrm>
            <a:off x="4509644" y="2097136"/>
            <a:ext cx="475239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0099"/>
                </a:solidFill>
                <a:latin typeface="Calibri"/>
                <a:ea typeface="Calibri"/>
                <a:cs typeface="Calibri"/>
                <a:sym typeface="Calibri"/>
              </a:rPr>
              <a:t>Additional types of monitoring to consider (2/4)</a:t>
            </a:r>
            <a:endParaRPr sz="1800" dirty="0">
              <a:solidFill>
                <a:srgbClr val="000099"/>
              </a:solidFill>
              <a:latin typeface="Calibri"/>
              <a:ea typeface="Calibri"/>
              <a:cs typeface="Calibri"/>
              <a:sym typeface="Calibri"/>
            </a:endParaRPr>
          </a:p>
        </p:txBody>
      </p:sp>
      <p:graphicFrame>
        <p:nvGraphicFramePr>
          <p:cNvPr id="12" name="Google Shape;329;p10"/>
          <p:cNvGraphicFramePr/>
          <p:nvPr>
            <p:extLst>
              <p:ext uri="{D42A27DB-BD31-4B8C-83A1-F6EECF244321}">
                <p14:modId xmlns:p14="http://schemas.microsoft.com/office/powerpoint/2010/main" val="2574874841"/>
              </p:ext>
            </p:extLst>
          </p:nvPr>
        </p:nvGraphicFramePr>
        <p:xfrm>
          <a:off x="2935285" y="2558853"/>
          <a:ext cx="8139600" cy="3108980"/>
        </p:xfrm>
        <a:graphic>
          <a:graphicData uri="http://schemas.openxmlformats.org/drawingml/2006/table">
            <a:tbl>
              <a:tblPr firstRow="1" bandRow="1">
                <a:noFill/>
              </a:tblPr>
              <a:tblGrid>
                <a:gridCol w="3285289">
                  <a:extLst>
                    <a:ext uri="{9D8B030D-6E8A-4147-A177-3AD203B41FA5}">
                      <a16:colId xmlns:a16="http://schemas.microsoft.com/office/drawing/2014/main" val="20000"/>
                    </a:ext>
                  </a:extLst>
                </a:gridCol>
                <a:gridCol w="4854311">
                  <a:extLst>
                    <a:ext uri="{9D8B030D-6E8A-4147-A177-3AD203B41FA5}">
                      <a16:colId xmlns:a16="http://schemas.microsoft.com/office/drawing/2014/main" val="20001"/>
                    </a:ext>
                  </a:extLst>
                </a:gridCol>
              </a:tblGrid>
              <a:tr h="325074">
                <a:tc gridSpan="2">
                  <a:txBody>
                    <a:bodyPr/>
                    <a:lstStyle/>
                    <a:p>
                      <a:pPr marL="0" marR="0" lvl="0" indent="0" algn="ctr" rtl="0">
                        <a:spcBef>
                          <a:spcPts val="0"/>
                        </a:spcBef>
                        <a:spcAft>
                          <a:spcPts val="0"/>
                        </a:spcAft>
                        <a:buNone/>
                      </a:pPr>
                      <a:endParaRPr sz="1600" u="none" strike="noStrike" cap="none"/>
                    </a:p>
                  </a:txBody>
                  <a:tcPr marL="91450" marR="91450" marT="45725" marB="45725"/>
                </a:tc>
                <a:tc hMerge="1">
                  <a:txBody>
                    <a:bodyPr/>
                    <a:lstStyle/>
                    <a:p>
                      <a:endParaRPr lang="en-US"/>
                    </a:p>
                  </a:txBody>
                  <a:tcPr/>
                </a:tc>
                <a:extLst>
                  <a:ext uri="{0D108BD9-81ED-4DB2-BD59-A6C34878D82A}">
                    <a16:rowId xmlns:a16="http://schemas.microsoft.com/office/drawing/2014/main" val="10000"/>
                  </a:ext>
                </a:extLst>
              </a:tr>
              <a:tr h="2535825">
                <a:tc>
                  <a:txBody>
                    <a:bodyPr/>
                    <a:lstStyle/>
                    <a:p>
                      <a:pPr marL="0" marR="0" lvl="0" indent="0" algn="l" rtl="0">
                        <a:spcBef>
                          <a:spcPts val="0"/>
                        </a:spcBef>
                        <a:spcAft>
                          <a:spcPts val="0"/>
                        </a:spcAft>
                        <a:buNone/>
                      </a:pPr>
                      <a:r>
                        <a:rPr lang="en-US" sz="1600" b="1" u="none" strike="noStrike" cap="none" dirty="0">
                          <a:solidFill>
                            <a:schemeClr val="dk1"/>
                          </a:solidFill>
                          <a:latin typeface="Calibri"/>
                          <a:ea typeface="Calibri"/>
                          <a:cs typeface="Calibri"/>
                          <a:sym typeface="Calibri"/>
                        </a:rPr>
                        <a:t>             </a:t>
                      </a:r>
                      <a:endParaRPr sz="1600" dirty="0"/>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b="1" dirty="0">
                          <a:solidFill>
                            <a:schemeClr val="dk1"/>
                          </a:solidFill>
                          <a:latin typeface="Calibri"/>
                          <a:ea typeface="Calibri"/>
                          <a:cs typeface="Calibri"/>
                          <a:sym typeface="Calibri"/>
                        </a:rPr>
                        <a:t>                  </a:t>
                      </a:r>
                      <a:endParaRPr sz="1600" dirty="0"/>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b="1" dirty="0">
                          <a:solidFill>
                            <a:srgbClr val="996633"/>
                          </a:solidFill>
                          <a:latin typeface="Times New Roman"/>
                          <a:ea typeface="Times New Roman"/>
                          <a:cs typeface="Times New Roman"/>
                          <a:sym typeface="Times New Roman"/>
                        </a:rPr>
                        <a:t>Compliance monitoring</a:t>
                      </a:r>
                      <a:r>
                        <a:rPr lang="en-US" sz="1600" dirty="0">
                          <a:solidFill>
                            <a:srgbClr val="996633"/>
                          </a:solidFill>
                          <a:latin typeface="Times New Roman"/>
                          <a:ea typeface="Times New Roman"/>
                          <a:cs typeface="Times New Roman"/>
                          <a:sym typeface="Times New Roman"/>
                        </a:rPr>
                        <a:t>.</a:t>
                      </a:r>
                      <a:endParaRPr sz="1600" dirty="0">
                        <a:solidFill>
                          <a:srgbClr val="996633"/>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dirty="0">
                          <a:solidFill>
                            <a:srgbClr val="996633"/>
                          </a:solidFill>
                          <a:latin typeface="Times New Roman"/>
                          <a:ea typeface="Times New Roman"/>
                          <a:cs typeface="Times New Roman"/>
                          <a:sym typeface="Times New Roman"/>
                        </a:rPr>
                        <a:t>            </a:t>
                      </a:r>
                      <a:endParaRPr sz="1600" dirty="0"/>
                    </a:p>
                    <a:p>
                      <a:pPr marL="0" marR="0" lvl="0" indent="0" algn="ctr" rtl="0">
                        <a:spcBef>
                          <a:spcPts val="0"/>
                        </a:spcBef>
                        <a:spcAft>
                          <a:spcPts val="0"/>
                        </a:spcAft>
                        <a:buNone/>
                      </a:pPr>
                      <a:endParaRPr sz="1600" b="1"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dirty="0">
                          <a:solidFill>
                            <a:schemeClr val="dk1"/>
                          </a:solidFill>
                          <a:latin typeface="Times New Roman"/>
                          <a:ea typeface="Times New Roman"/>
                          <a:cs typeface="Times New Roman"/>
                          <a:sym typeface="Times New Roman"/>
                        </a:rPr>
                        <a:t>                </a:t>
                      </a:r>
                      <a:endParaRPr sz="1600" dirty="0"/>
                    </a:p>
                    <a:p>
                      <a:pPr marL="0" marR="0" lvl="0" indent="0" algn="ctr" rtl="0">
                        <a:spcBef>
                          <a:spcPts val="0"/>
                        </a:spcBef>
                        <a:spcAft>
                          <a:spcPts val="0"/>
                        </a:spcAft>
                        <a:buNone/>
                      </a:pPr>
                      <a:endParaRPr sz="1600" b="1"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dirty="0">
                          <a:solidFill>
                            <a:schemeClr val="dk1"/>
                          </a:solidFill>
                          <a:latin typeface="Times New Roman"/>
                          <a:ea typeface="Times New Roman"/>
                          <a:cs typeface="Times New Roman"/>
                          <a:sym typeface="Times New Roman"/>
                        </a:rPr>
                        <a:t>      </a:t>
                      </a:r>
                      <a:endParaRPr sz="1600" b="1" dirty="0">
                        <a:solidFill>
                          <a:srgbClr val="000099"/>
                        </a:solidFill>
                        <a:latin typeface="Times New Roman"/>
                        <a:ea typeface="Times New Roman"/>
                        <a:cs typeface="Times New Roman"/>
                        <a:sym typeface="Times New Roman"/>
                      </a:endParaRPr>
                    </a:p>
                  </a:txBody>
                  <a:tcPr marL="91450" marR="91450" marT="45725" marB="45725"/>
                </a:tc>
                <a:tc>
                  <a:txBody>
                    <a:bodyPr/>
                    <a:lstStyle/>
                    <a:p>
                      <a:pPr marL="0" marR="0" lvl="0" indent="0" algn="ctr"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285750" marR="0" lvl="0" indent="-285750" algn="ctr" rtl="0">
                        <a:spcBef>
                          <a:spcPts val="0"/>
                        </a:spcBef>
                        <a:spcAft>
                          <a:spcPts val="0"/>
                        </a:spcAft>
                        <a:buClr>
                          <a:srgbClr val="C00000"/>
                        </a:buClr>
                        <a:buSzPts val="1800"/>
                        <a:buFont typeface="Arial"/>
                        <a:buChar char="•"/>
                      </a:pPr>
                      <a:r>
                        <a:rPr lang="en-US" sz="1600" b="1" dirty="0">
                          <a:solidFill>
                            <a:srgbClr val="C00000"/>
                          </a:solidFill>
                          <a:latin typeface="Times New Roman"/>
                          <a:ea typeface="Times New Roman"/>
                          <a:cs typeface="Times New Roman"/>
                          <a:sym typeface="Times New Roman"/>
                        </a:rPr>
                        <a:t>Ensures compliance with organizational and donor regulations Compliance and the expected results of the intervention</a:t>
                      </a:r>
                      <a:r>
                        <a:rPr lang="en-US" sz="1600" b="1" dirty="0">
                          <a:solidFill>
                            <a:schemeClr val="dk1"/>
                          </a:solidFill>
                          <a:latin typeface="Times New Roman"/>
                          <a:ea typeface="Times New Roman"/>
                          <a:cs typeface="Times New Roman"/>
                          <a:sym typeface="Times New Roman"/>
                        </a:rPr>
                        <a:t>, as well as with local governmental regulations monitoring and laws, contractual requirements and established ethical standards.</a:t>
                      </a:r>
                      <a:endParaRPr sz="1600" dirty="0"/>
                    </a:p>
                    <a:p>
                      <a:pPr marL="285750" marR="0" lvl="0" indent="-285750" algn="just" rtl="0">
                        <a:spcBef>
                          <a:spcPts val="0"/>
                        </a:spcBef>
                        <a:spcAft>
                          <a:spcPts val="0"/>
                        </a:spcAft>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 One example of a compliance monitoring tool is a checklist</a:t>
                      </a:r>
                      <a:endParaRPr sz="1600" b="1" dirty="0">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13923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04987" y="3825154"/>
            <a:ext cx="2591670" cy="2667532"/>
          </a:xfrm>
          <a:prstGeom prst="rect">
            <a:avLst/>
          </a:prstGeom>
          <a:noFill/>
          <a:ln>
            <a:noFill/>
          </a:ln>
        </p:spPr>
      </p:pic>
      <p:sp>
        <p:nvSpPr>
          <p:cNvPr id="11" name="Google Shape;347;p11"/>
          <p:cNvSpPr/>
          <p:nvPr/>
        </p:nvSpPr>
        <p:spPr>
          <a:xfrm>
            <a:off x="4783849" y="2114905"/>
            <a:ext cx="476521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0099"/>
                </a:solidFill>
                <a:latin typeface="Calibri"/>
                <a:ea typeface="Calibri"/>
                <a:cs typeface="Calibri"/>
                <a:sym typeface="Calibri"/>
              </a:rPr>
              <a:t>Additional types of monitoring to consider (3/4)</a:t>
            </a:r>
            <a:endParaRPr sz="1800" dirty="0">
              <a:solidFill>
                <a:srgbClr val="000099"/>
              </a:solidFill>
              <a:latin typeface="Calibri"/>
              <a:ea typeface="Calibri"/>
              <a:cs typeface="Calibri"/>
              <a:sym typeface="Calibri"/>
            </a:endParaRPr>
          </a:p>
        </p:txBody>
      </p:sp>
      <p:graphicFrame>
        <p:nvGraphicFramePr>
          <p:cNvPr id="12" name="Google Shape;346;p11"/>
          <p:cNvGraphicFramePr/>
          <p:nvPr>
            <p:extLst>
              <p:ext uri="{D42A27DB-BD31-4B8C-83A1-F6EECF244321}">
                <p14:modId xmlns:p14="http://schemas.microsoft.com/office/powerpoint/2010/main" val="4065878690"/>
              </p:ext>
            </p:extLst>
          </p:nvPr>
        </p:nvGraphicFramePr>
        <p:xfrm>
          <a:off x="3096657" y="2596006"/>
          <a:ext cx="8139600" cy="3510632"/>
        </p:xfrm>
        <a:graphic>
          <a:graphicData uri="http://schemas.openxmlformats.org/drawingml/2006/table">
            <a:tbl>
              <a:tblPr firstRow="1" bandRow="1">
                <a:noFill/>
              </a:tblPr>
              <a:tblGrid>
                <a:gridCol w="3162741">
                  <a:extLst>
                    <a:ext uri="{9D8B030D-6E8A-4147-A177-3AD203B41FA5}">
                      <a16:colId xmlns:a16="http://schemas.microsoft.com/office/drawing/2014/main" val="20000"/>
                    </a:ext>
                  </a:extLst>
                </a:gridCol>
                <a:gridCol w="4976859">
                  <a:extLst>
                    <a:ext uri="{9D8B030D-6E8A-4147-A177-3AD203B41FA5}">
                      <a16:colId xmlns:a16="http://schemas.microsoft.com/office/drawing/2014/main" val="20001"/>
                    </a:ext>
                  </a:extLst>
                </a:gridCol>
              </a:tblGrid>
              <a:tr h="343035">
                <a:tc gridSpan="2">
                  <a:txBody>
                    <a:bodyPr/>
                    <a:lstStyle/>
                    <a:p>
                      <a:pPr marL="0" marR="0" lvl="0" indent="0" algn="ctr" rtl="0">
                        <a:spcBef>
                          <a:spcPts val="0"/>
                        </a:spcBef>
                        <a:spcAft>
                          <a:spcPts val="0"/>
                        </a:spcAft>
                        <a:buNone/>
                      </a:pPr>
                      <a:endParaRPr sz="1600"/>
                    </a:p>
                  </a:txBody>
                  <a:tcPr marL="91450" marR="91450" marT="45725" marB="45725"/>
                </a:tc>
                <a:tc hMerge="1">
                  <a:txBody>
                    <a:bodyPr/>
                    <a:lstStyle/>
                    <a:p>
                      <a:endParaRPr lang="en-US"/>
                    </a:p>
                  </a:txBody>
                  <a:tcPr/>
                </a:tc>
                <a:extLst>
                  <a:ext uri="{0D108BD9-81ED-4DB2-BD59-A6C34878D82A}">
                    <a16:rowId xmlns:a16="http://schemas.microsoft.com/office/drawing/2014/main" val="10000"/>
                  </a:ext>
                </a:extLst>
              </a:tr>
              <a:tr h="3167597">
                <a:tc>
                  <a:txBody>
                    <a:bodyPr/>
                    <a:lstStyle/>
                    <a:p>
                      <a:pPr marL="0" marR="0" lvl="0" indent="0" algn="ctr" rtl="0">
                        <a:spcBef>
                          <a:spcPts val="0"/>
                        </a:spcBef>
                        <a:spcAft>
                          <a:spcPts val="0"/>
                        </a:spcAft>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chemeClr val="dk1"/>
                          </a:solidFill>
                          <a:latin typeface="Times New Roman"/>
                          <a:ea typeface="Times New Roman"/>
                          <a:cs typeface="Times New Roman"/>
                          <a:sym typeface="Times New Roman"/>
                        </a:rPr>
                        <a:t>            </a:t>
                      </a:r>
                      <a:endParaRPr sz="1600"/>
                    </a:p>
                    <a:p>
                      <a:pPr marL="0" marR="0" lvl="0" indent="0" algn="ctr" rtl="0">
                        <a:spcBef>
                          <a:spcPts val="0"/>
                        </a:spcBef>
                        <a:spcAft>
                          <a:spcPts val="0"/>
                        </a:spcAft>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chemeClr val="dk1"/>
                          </a:solidFill>
                          <a:latin typeface="Times New Roman"/>
                          <a:ea typeface="Times New Roman"/>
                          <a:cs typeface="Times New Roman"/>
                          <a:sym typeface="Times New Roman"/>
                        </a:rPr>
                        <a:t>                </a:t>
                      </a:r>
                      <a:endParaRPr sz="1600"/>
                    </a:p>
                    <a:p>
                      <a:pPr marL="0" marR="0" lvl="0" indent="0" algn="ctr" rtl="0">
                        <a:spcBef>
                          <a:spcPts val="0"/>
                        </a:spcBef>
                        <a:spcAft>
                          <a:spcPts val="0"/>
                        </a:spcAft>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7030A0"/>
                          </a:solidFill>
                          <a:latin typeface="Times New Roman"/>
                          <a:ea typeface="Times New Roman"/>
                          <a:cs typeface="Times New Roman"/>
                          <a:sym typeface="Times New Roman"/>
                        </a:rPr>
                        <a:t>Context monitoring       </a:t>
                      </a:r>
                      <a:endParaRPr sz="1600" b="1">
                        <a:solidFill>
                          <a:srgbClr val="7030A0"/>
                        </a:solidFill>
                        <a:latin typeface="Times New Roman"/>
                        <a:ea typeface="Times New Roman"/>
                        <a:cs typeface="Times New Roman"/>
                        <a:sym typeface="Times New Roman"/>
                      </a:endParaRPr>
                    </a:p>
                  </a:txBody>
                  <a:tcPr marL="91450" marR="91450" marT="45725" marB="45725"/>
                </a:tc>
                <a:tc>
                  <a:txBody>
                    <a:bodyPr/>
                    <a:lstStyle/>
                    <a:p>
                      <a:pPr marL="285750" marR="0" lvl="0" indent="-285750" algn="just" rtl="0">
                        <a:spcBef>
                          <a:spcPts val="0"/>
                        </a:spcBef>
                        <a:spcAft>
                          <a:spcPts val="0"/>
                        </a:spcAft>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Tracks the situation in which the intervention operates and focuses on identifying risks and assumptions, taking into account any unexpected considerations that may arise. </a:t>
                      </a:r>
                      <a:endParaRPr sz="1600" dirty="0"/>
                    </a:p>
                    <a:p>
                      <a:pPr marL="285750" marR="0" lvl="0" indent="-285750" algn="just" rtl="0">
                        <a:spcBef>
                          <a:spcPts val="0"/>
                        </a:spcBef>
                        <a:spcAft>
                          <a:spcPts val="0"/>
                        </a:spcAft>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In this way, context monitoring is closely linked to risk monitoring.</a:t>
                      </a:r>
                      <a:endParaRPr sz="1600" dirty="0"/>
                    </a:p>
                    <a:p>
                      <a:pPr marL="285750" marR="0" lvl="0" indent="-285750" algn="ctr" rtl="0">
                        <a:spcBef>
                          <a:spcPts val="0"/>
                        </a:spcBef>
                        <a:spcAft>
                          <a:spcPts val="0"/>
                        </a:spcAft>
                        <a:buClr>
                          <a:srgbClr val="C00000"/>
                        </a:buClr>
                        <a:buSzPts val="1800"/>
                        <a:buFont typeface="Arial"/>
                        <a:buChar char="•"/>
                      </a:pPr>
                      <a:r>
                        <a:rPr lang="en-US" sz="1600" b="1" dirty="0">
                          <a:solidFill>
                            <a:srgbClr val="C00000"/>
                          </a:solidFill>
                          <a:latin typeface="Times New Roman"/>
                          <a:ea typeface="Times New Roman"/>
                          <a:cs typeface="Times New Roman"/>
                          <a:sym typeface="Times New Roman"/>
                        </a:rPr>
                        <a:t>Context monitoring covers the direct area of operation, as well as the larger institutional, political, funding and policy context that affect the implementation of an intervention</a:t>
                      </a:r>
                      <a:r>
                        <a:rPr lang="en-US" sz="1600" dirty="0">
                          <a:solidFill>
                            <a:srgbClr val="C00000"/>
                          </a:solidFill>
                          <a:latin typeface="Calibri"/>
                          <a:ea typeface="Calibri"/>
                          <a:cs typeface="Calibri"/>
                          <a:sym typeface="Calibri"/>
                        </a:rPr>
                        <a:t>. </a:t>
                      </a:r>
                      <a:endParaRPr sz="1600" b="1" dirty="0">
                        <a:solidFill>
                          <a:srgbClr val="C00000"/>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63303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95560" y="3825154"/>
            <a:ext cx="2591670" cy="2667532"/>
          </a:xfrm>
          <a:prstGeom prst="rect">
            <a:avLst/>
          </a:prstGeom>
          <a:noFill/>
          <a:ln>
            <a:noFill/>
          </a:ln>
        </p:spPr>
      </p:pic>
      <p:sp>
        <p:nvSpPr>
          <p:cNvPr id="11" name="Google Shape;364;p12"/>
          <p:cNvSpPr/>
          <p:nvPr/>
        </p:nvSpPr>
        <p:spPr>
          <a:xfrm>
            <a:off x="4774422" y="2124901"/>
            <a:ext cx="476521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0099"/>
                </a:solidFill>
                <a:latin typeface="Calibri"/>
                <a:ea typeface="Calibri"/>
                <a:cs typeface="Calibri"/>
                <a:sym typeface="Calibri"/>
              </a:rPr>
              <a:t>Additional types of monitoring to consider (4/4)</a:t>
            </a:r>
            <a:endParaRPr sz="1800" dirty="0">
              <a:solidFill>
                <a:srgbClr val="000099"/>
              </a:solidFill>
              <a:latin typeface="Calibri"/>
              <a:ea typeface="Calibri"/>
              <a:cs typeface="Calibri"/>
              <a:sym typeface="Calibri"/>
            </a:endParaRPr>
          </a:p>
        </p:txBody>
      </p:sp>
      <p:graphicFrame>
        <p:nvGraphicFramePr>
          <p:cNvPr id="12" name="Google Shape;363;p12"/>
          <p:cNvGraphicFramePr/>
          <p:nvPr>
            <p:extLst>
              <p:ext uri="{D42A27DB-BD31-4B8C-83A1-F6EECF244321}">
                <p14:modId xmlns:p14="http://schemas.microsoft.com/office/powerpoint/2010/main" val="1498449097"/>
              </p:ext>
            </p:extLst>
          </p:nvPr>
        </p:nvGraphicFramePr>
        <p:xfrm>
          <a:off x="3087230" y="2562787"/>
          <a:ext cx="8139600" cy="3543851"/>
        </p:xfrm>
        <a:graphic>
          <a:graphicData uri="http://schemas.openxmlformats.org/drawingml/2006/table">
            <a:tbl>
              <a:tblPr firstRow="1" bandRow="1">
                <a:noFill/>
              </a:tblPr>
              <a:tblGrid>
                <a:gridCol w="3313570">
                  <a:extLst>
                    <a:ext uri="{9D8B030D-6E8A-4147-A177-3AD203B41FA5}">
                      <a16:colId xmlns:a16="http://schemas.microsoft.com/office/drawing/2014/main" val="20000"/>
                    </a:ext>
                  </a:extLst>
                </a:gridCol>
                <a:gridCol w="4826030">
                  <a:extLst>
                    <a:ext uri="{9D8B030D-6E8A-4147-A177-3AD203B41FA5}">
                      <a16:colId xmlns:a16="http://schemas.microsoft.com/office/drawing/2014/main" val="20001"/>
                    </a:ext>
                  </a:extLst>
                </a:gridCol>
              </a:tblGrid>
              <a:tr h="320924">
                <a:tc gridSpan="2">
                  <a:txBody>
                    <a:bodyPr/>
                    <a:lstStyle/>
                    <a:p>
                      <a:pPr marL="0" marR="0" lvl="0" indent="0" algn="ctr" rtl="0">
                        <a:spcBef>
                          <a:spcPts val="0"/>
                        </a:spcBef>
                        <a:spcAft>
                          <a:spcPts val="0"/>
                        </a:spcAft>
                        <a:buNone/>
                      </a:pPr>
                      <a:endParaRPr sz="1600"/>
                    </a:p>
                  </a:txBody>
                  <a:tcPr marL="91450" marR="91450" marT="45725" marB="45725"/>
                </a:tc>
                <a:tc hMerge="1">
                  <a:txBody>
                    <a:bodyPr/>
                    <a:lstStyle/>
                    <a:p>
                      <a:endParaRPr lang="en-US"/>
                    </a:p>
                  </a:txBody>
                  <a:tcPr/>
                </a:tc>
                <a:extLst>
                  <a:ext uri="{0D108BD9-81ED-4DB2-BD59-A6C34878D82A}">
                    <a16:rowId xmlns:a16="http://schemas.microsoft.com/office/drawing/2014/main" val="10000"/>
                  </a:ext>
                </a:extLst>
              </a:tr>
              <a:tr h="3208561">
                <a:tc>
                  <a:txBody>
                    <a:bodyPr/>
                    <a:lstStyle/>
                    <a:p>
                      <a:pPr marL="0" marR="0" lvl="0" indent="0" algn="ctr" rtl="0">
                        <a:spcBef>
                          <a:spcPts val="0"/>
                        </a:spcBef>
                        <a:spcAft>
                          <a:spcPts val="0"/>
                        </a:spcAft>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chemeClr val="dk1"/>
                          </a:solidFill>
                          <a:latin typeface="Times New Roman"/>
                          <a:ea typeface="Times New Roman"/>
                          <a:cs typeface="Times New Roman"/>
                          <a:sym typeface="Times New Roman"/>
                        </a:rPr>
                        <a:t>            </a:t>
                      </a:r>
                      <a:endParaRPr sz="1600"/>
                    </a:p>
                    <a:p>
                      <a:pPr marL="0" marR="0" lvl="0" indent="0" algn="ctr" rtl="0">
                        <a:spcBef>
                          <a:spcPts val="0"/>
                        </a:spcBef>
                        <a:spcAft>
                          <a:spcPts val="0"/>
                        </a:spcAft>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chemeClr val="dk1"/>
                          </a:solidFill>
                          <a:latin typeface="Times New Roman"/>
                          <a:ea typeface="Times New Roman"/>
                          <a:cs typeface="Times New Roman"/>
                          <a:sym typeface="Times New Roman"/>
                        </a:rPr>
                        <a:t>                </a:t>
                      </a:r>
                      <a:endParaRPr sz="1600"/>
                    </a:p>
                    <a:p>
                      <a:pPr marL="0" marR="0" lvl="0" indent="0" algn="ctr" rtl="0">
                        <a:spcBef>
                          <a:spcPts val="0"/>
                        </a:spcBef>
                        <a:spcAft>
                          <a:spcPts val="0"/>
                        </a:spcAft>
                        <a:buNone/>
                      </a:pP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rgbClr val="002060"/>
                          </a:solidFill>
                          <a:latin typeface="Times New Roman"/>
                          <a:ea typeface="Times New Roman"/>
                          <a:cs typeface="Times New Roman"/>
                          <a:sym typeface="Times New Roman"/>
                        </a:rPr>
                        <a:t>Beneficiary monitoring</a:t>
                      </a:r>
                      <a:endParaRPr sz="1600" b="1">
                        <a:solidFill>
                          <a:srgbClr val="002060"/>
                        </a:solidFill>
                        <a:latin typeface="Times New Roman"/>
                        <a:ea typeface="Times New Roman"/>
                        <a:cs typeface="Times New Roman"/>
                        <a:sym typeface="Times New Roman"/>
                      </a:endParaRPr>
                    </a:p>
                  </a:txBody>
                  <a:tcPr marL="91450" marR="91450" marT="45725" marB="45725"/>
                </a:tc>
                <a:tc>
                  <a:txBody>
                    <a:bodyPr/>
                    <a:lstStyle/>
                    <a:p>
                      <a:pPr marL="285750" marR="0" lvl="0" indent="-285750" algn="just" rtl="0">
                        <a:spcBef>
                          <a:spcPts val="0"/>
                        </a:spcBef>
                        <a:spcAft>
                          <a:spcPts val="0"/>
                        </a:spcAft>
                        <a:buClr>
                          <a:schemeClr val="dk1"/>
                        </a:buClr>
                        <a:buSzPts val="1800"/>
                        <a:buFont typeface="Arial"/>
                        <a:buChar char="•"/>
                      </a:pPr>
                      <a:r>
                        <a:rPr lang="en-US" sz="1600" b="1" dirty="0">
                          <a:solidFill>
                            <a:schemeClr val="dk1"/>
                          </a:solidFill>
                          <a:latin typeface="Calibri"/>
                          <a:ea typeface="Calibri"/>
                          <a:cs typeface="Calibri"/>
                          <a:sym typeface="Calibri"/>
                        </a:rPr>
                        <a:t>Tracks beneficiary perceptions of an ongoing or completed intervention.</a:t>
                      </a:r>
                      <a:endParaRPr sz="1600" dirty="0"/>
                    </a:p>
                    <a:p>
                      <a:pPr marL="285750" marR="0" lvl="0" indent="-285750" algn="just" rtl="0">
                        <a:spcBef>
                          <a:spcPts val="0"/>
                        </a:spcBef>
                        <a:spcAft>
                          <a:spcPts val="0"/>
                        </a:spcAft>
                        <a:buClr>
                          <a:schemeClr val="dk1"/>
                        </a:buClr>
                        <a:buSzPts val="1800"/>
                        <a:buFont typeface="Arial"/>
                        <a:buChar char="•"/>
                      </a:pPr>
                      <a:r>
                        <a:rPr lang="en-US" sz="1600" b="1" dirty="0">
                          <a:solidFill>
                            <a:schemeClr val="dk1"/>
                          </a:solidFill>
                          <a:latin typeface="Calibri"/>
                          <a:ea typeface="Calibri"/>
                          <a:cs typeface="Calibri"/>
                          <a:sym typeface="Calibri"/>
                        </a:rPr>
                        <a:t>This type of monitoring encourages beneficiary participation and assesses beneficiary satisfaction or complaints, the level of their participation/inclusion, their access to resources, how they were treated within the intervention and their overall experience of change.</a:t>
                      </a:r>
                      <a:endParaRPr sz="1600" dirty="0"/>
                    </a:p>
                    <a:p>
                      <a:pPr marL="285750" marR="0" lvl="0" indent="-285750" algn="ctr" rtl="0">
                        <a:spcBef>
                          <a:spcPts val="0"/>
                        </a:spcBef>
                        <a:spcAft>
                          <a:spcPts val="0"/>
                        </a:spcAft>
                        <a:buClr>
                          <a:schemeClr val="dk1"/>
                        </a:buClr>
                        <a:buSzPts val="1800"/>
                        <a:buFont typeface="Arial"/>
                        <a:buChar char="•"/>
                      </a:pPr>
                      <a:r>
                        <a:rPr lang="en-US" sz="1600" b="1" dirty="0">
                          <a:solidFill>
                            <a:schemeClr val="dk1"/>
                          </a:solidFill>
                          <a:latin typeface="Calibri"/>
                          <a:ea typeface="Calibri"/>
                          <a:cs typeface="Calibri"/>
                          <a:sym typeface="Calibri"/>
                        </a:rPr>
                        <a:t> </a:t>
                      </a:r>
                      <a:r>
                        <a:rPr lang="en-US" sz="1600" b="1" dirty="0">
                          <a:solidFill>
                            <a:srgbClr val="C00000"/>
                          </a:solidFill>
                          <a:latin typeface="Calibri"/>
                          <a:ea typeface="Calibri"/>
                          <a:cs typeface="Calibri"/>
                          <a:sym typeface="Calibri"/>
                        </a:rPr>
                        <a:t>Survey and questionnaire are examples of tools that can be used for beneficiary monitoring</a:t>
                      </a:r>
                      <a:r>
                        <a:rPr lang="en-US" sz="1600" b="1" dirty="0">
                          <a:solidFill>
                            <a:schemeClr val="dk1"/>
                          </a:solidFill>
                          <a:latin typeface="Calibri"/>
                          <a:ea typeface="Calibri"/>
                          <a:cs typeface="Calibri"/>
                          <a:sym typeface="Calibri"/>
                        </a:rPr>
                        <a:t>.</a:t>
                      </a:r>
                      <a:endParaRPr sz="1600" b="1" dirty="0">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16155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17001" y="3813340"/>
            <a:ext cx="2591670" cy="2667532"/>
          </a:xfrm>
          <a:prstGeom prst="rect">
            <a:avLst/>
          </a:prstGeom>
          <a:noFill/>
          <a:ln>
            <a:noFill/>
          </a:ln>
        </p:spPr>
      </p:pic>
      <p:sp>
        <p:nvSpPr>
          <p:cNvPr id="2" name="Rectangle 1"/>
          <p:cNvSpPr/>
          <p:nvPr/>
        </p:nvSpPr>
        <p:spPr>
          <a:xfrm>
            <a:off x="3829856" y="2107780"/>
            <a:ext cx="6096000" cy="797654"/>
          </a:xfrm>
          <a:prstGeom prst="rect">
            <a:avLst/>
          </a:prstGeom>
        </p:spPr>
        <p:txBody>
          <a:bodyPr>
            <a:spAutoFit/>
          </a:bodyPr>
          <a:lstStyle/>
          <a:p>
            <a:pPr marL="685800" lvl="2" algn="ctr"/>
            <a:r>
              <a:rPr lang="en-US" sz="1300" dirty="0">
                <a:solidFill>
                  <a:schemeClr val="dk1"/>
                </a:solidFill>
                <a:latin typeface="Trebuchet MS"/>
                <a:ea typeface="Trebuchet MS"/>
                <a:cs typeface="Trebuchet MS"/>
                <a:sym typeface="Trebuchet MS"/>
              </a:rPr>
              <a:t> </a:t>
            </a:r>
            <a:r>
              <a:rPr lang="en-US" sz="2000" b="1" dirty="0">
                <a:solidFill>
                  <a:srgbClr val="FF681E"/>
                </a:solidFill>
                <a:latin typeface="Times New Roman"/>
                <a:ea typeface="Times New Roman"/>
                <a:cs typeface="Times New Roman"/>
                <a:sym typeface="Times New Roman"/>
              </a:rPr>
              <a:t>Strategy- and policy-level monitoring </a:t>
            </a:r>
            <a:endParaRPr lang="en-US" dirty="0"/>
          </a:p>
          <a:p>
            <a:pPr marL="685800" lvl="2" algn="ctr">
              <a:spcBef>
                <a:spcPts val="695"/>
              </a:spcBef>
            </a:pPr>
            <a:endParaRPr lang="en-US" sz="2000" b="1" dirty="0">
              <a:solidFill>
                <a:srgbClr val="FF681E"/>
              </a:solidFill>
              <a:latin typeface="Times New Roman"/>
              <a:ea typeface="Times New Roman"/>
              <a:cs typeface="Times New Roman"/>
              <a:sym typeface="Times New Roman"/>
            </a:endParaRPr>
          </a:p>
        </p:txBody>
      </p:sp>
      <p:sp>
        <p:nvSpPr>
          <p:cNvPr id="11" name="Google Shape;383;p13"/>
          <p:cNvSpPr/>
          <p:nvPr/>
        </p:nvSpPr>
        <p:spPr>
          <a:xfrm>
            <a:off x="3008391" y="2538720"/>
            <a:ext cx="8317124" cy="5216772"/>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Monitoring a policy or strategy differs from monitoring a project or program in that it looks at the bigger picture or </a:t>
            </a:r>
            <a:r>
              <a:rPr lang="en-US" b="1" dirty="0" err="1">
                <a:solidFill>
                  <a:schemeClr val="dk1"/>
                </a:solidFill>
                <a:latin typeface="Times New Roman"/>
                <a:ea typeface="Times New Roman"/>
                <a:cs typeface="Times New Roman"/>
                <a:sym typeface="Times New Roman"/>
              </a:rPr>
              <a:t>macrolevel</a:t>
            </a:r>
            <a:r>
              <a:rPr lang="en-US" b="1" dirty="0">
                <a:solidFill>
                  <a:schemeClr val="dk1"/>
                </a:solidFill>
                <a:latin typeface="Times New Roman"/>
                <a:ea typeface="Times New Roman"/>
                <a:cs typeface="Times New Roman"/>
                <a:sym typeface="Times New Roman"/>
              </a:rPr>
              <a:t> of what the organization is trying to achieve. </a:t>
            </a:r>
            <a:endParaRPr b="1" dirty="0">
              <a:solidFill>
                <a:schemeClr val="dk1"/>
              </a:solidFill>
              <a:latin typeface="Times New Roman"/>
              <a:ea typeface="Times New Roman"/>
              <a:cs typeface="Times New Roman"/>
              <a:sym typeface="Times New Roman"/>
            </a:endParaRPr>
          </a:p>
          <a:p>
            <a:pPr marL="342900" marR="0" lvl="0" indent="-342900" algn="just" rtl="0">
              <a:lnSpc>
                <a:spcPct val="150000"/>
              </a:lnSpc>
              <a:spcBef>
                <a:spcPts val="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Despite this difference, similar approaches can be used when monitoring a strategy. It is useful for monitoring purposes to differentiate between strategies developed at the country, regional and global levels. </a:t>
            </a:r>
            <a:endParaRPr b="1" dirty="0">
              <a:solidFill>
                <a:schemeClr val="dk1"/>
              </a:solidFill>
              <a:latin typeface="Times New Roman"/>
              <a:ea typeface="Times New Roman"/>
              <a:cs typeface="Times New Roman"/>
              <a:sym typeface="Times New Roman"/>
            </a:endParaRPr>
          </a:p>
          <a:p>
            <a:pPr marL="342900" marR="0" lvl="0" indent="-342900" algn="ctr" rtl="0">
              <a:lnSpc>
                <a:spcPct val="150000"/>
              </a:lnSpc>
              <a:spcBef>
                <a:spcPts val="0"/>
              </a:spcBef>
              <a:spcAft>
                <a:spcPts val="0"/>
              </a:spcAft>
              <a:buClr>
                <a:srgbClr val="C00000"/>
              </a:buClr>
              <a:buSzPts val="2000"/>
              <a:buFont typeface="Noto Sans Symbols"/>
              <a:buChar char="⮚"/>
            </a:pPr>
            <a:r>
              <a:rPr lang="en-US" b="1" dirty="0">
                <a:solidFill>
                  <a:srgbClr val="C00000"/>
                </a:solidFill>
                <a:latin typeface="Times New Roman"/>
                <a:ea typeface="Times New Roman"/>
                <a:cs typeface="Times New Roman"/>
                <a:sym typeface="Times New Roman"/>
              </a:rPr>
              <a:t>As strategies aim to attain results, usually through higher-level results than those found in projects and programs, it is also possible to apply a results matrix to a strategy</a:t>
            </a:r>
            <a:endParaRPr sz="1600" dirty="0">
              <a:solidFill>
                <a:srgbClr val="C00000"/>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80510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140190" y="3799791"/>
            <a:ext cx="2591670" cy="2667532"/>
          </a:xfrm>
          <a:prstGeom prst="rect">
            <a:avLst/>
          </a:prstGeom>
          <a:noFill/>
          <a:ln>
            <a:noFill/>
          </a:ln>
        </p:spPr>
      </p:pic>
      <p:sp>
        <p:nvSpPr>
          <p:cNvPr id="11" name="Google Shape;399;p14"/>
          <p:cNvSpPr/>
          <p:nvPr/>
        </p:nvSpPr>
        <p:spPr>
          <a:xfrm>
            <a:off x="3314671" y="2029487"/>
            <a:ext cx="539118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C00000"/>
                </a:solidFill>
                <a:latin typeface="Trebuchet MS"/>
                <a:ea typeface="Trebuchet MS"/>
                <a:cs typeface="Trebuchet MS"/>
                <a:sym typeface="Trebuchet MS"/>
              </a:rPr>
              <a:t>Monitoring a strategy</a:t>
            </a:r>
            <a:endParaRPr sz="1800" dirty="0">
              <a:solidFill>
                <a:srgbClr val="C00000"/>
              </a:solidFill>
              <a:latin typeface="Calibri"/>
              <a:ea typeface="Calibri"/>
              <a:cs typeface="Calibri"/>
              <a:sym typeface="Calibri"/>
            </a:endParaRPr>
          </a:p>
        </p:txBody>
      </p:sp>
      <p:graphicFrame>
        <p:nvGraphicFramePr>
          <p:cNvPr id="12" name="Google Shape;398;p14"/>
          <p:cNvGraphicFramePr/>
          <p:nvPr>
            <p:extLst>
              <p:ext uri="{D42A27DB-BD31-4B8C-83A1-F6EECF244321}">
                <p14:modId xmlns:p14="http://schemas.microsoft.com/office/powerpoint/2010/main" val="2719674076"/>
              </p:ext>
            </p:extLst>
          </p:nvPr>
        </p:nvGraphicFramePr>
        <p:xfrm>
          <a:off x="2618485" y="2309567"/>
          <a:ext cx="8743896" cy="3915865"/>
        </p:xfrm>
        <a:graphic>
          <a:graphicData uri="http://schemas.openxmlformats.org/drawingml/2006/table">
            <a:tbl>
              <a:tblPr firstRow="1" bandRow="1">
                <a:noFill/>
              </a:tblPr>
              <a:tblGrid>
                <a:gridCol w="2695234">
                  <a:extLst>
                    <a:ext uri="{9D8B030D-6E8A-4147-A177-3AD203B41FA5}">
                      <a16:colId xmlns:a16="http://schemas.microsoft.com/office/drawing/2014/main" val="20000"/>
                    </a:ext>
                  </a:extLst>
                </a:gridCol>
                <a:gridCol w="3134029">
                  <a:extLst>
                    <a:ext uri="{9D8B030D-6E8A-4147-A177-3AD203B41FA5}">
                      <a16:colId xmlns:a16="http://schemas.microsoft.com/office/drawing/2014/main" val="20001"/>
                    </a:ext>
                  </a:extLst>
                </a:gridCol>
                <a:gridCol w="2914633">
                  <a:extLst>
                    <a:ext uri="{9D8B030D-6E8A-4147-A177-3AD203B41FA5}">
                      <a16:colId xmlns:a16="http://schemas.microsoft.com/office/drawing/2014/main" val="20002"/>
                    </a:ext>
                  </a:extLst>
                </a:gridCol>
              </a:tblGrid>
              <a:tr h="558437">
                <a:tc>
                  <a:txBody>
                    <a:bodyPr/>
                    <a:lstStyle/>
                    <a:p>
                      <a:pPr marL="826135" marR="187325" lvl="0" indent="-645160" algn="ctr" rtl="0">
                        <a:lnSpc>
                          <a:spcPct val="102000"/>
                        </a:lnSpc>
                        <a:spcBef>
                          <a:spcPts val="0"/>
                        </a:spcBef>
                        <a:spcAft>
                          <a:spcPts val="0"/>
                        </a:spcAft>
                        <a:buNone/>
                      </a:pPr>
                      <a:endParaRPr sz="1400" b="1">
                        <a:solidFill>
                          <a:schemeClr val="dk1"/>
                        </a:solidFill>
                        <a:latin typeface="Times New Roman"/>
                        <a:ea typeface="Times New Roman"/>
                        <a:cs typeface="Times New Roman"/>
                        <a:sym typeface="Times New Roman"/>
                      </a:endParaRPr>
                    </a:p>
                    <a:p>
                      <a:pPr marL="826135" marR="187325" lvl="0" indent="-645160" algn="ctr" rtl="0">
                        <a:lnSpc>
                          <a:spcPct val="102000"/>
                        </a:lnSpc>
                        <a:spcBef>
                          <a:spcPts val="110"/>
                        </a:spcBef>
                        <a:spcAft>
                          <a:spcPts val="0"/>
                        </a:spcAft>
                        <a:buNone/>
                      </a:pPr>
                      <a:r>
                        <a:rPr lang="en-US" sz="1400" b="1">
                          <a:solidFill>
                            <a:schemeClr val="dk1"/>
                          </a:solidFill>
                          <a:latin typeface="Times New Roman"/>
                          <a:ea typeface="Times New Roman"/>
                          <a:cs typeface="Times New Roman"/>
                          <a:sym typeface="Times New Roman"/>
                        </a:rPr>
                        <a:t>Type of strategy</a:t>
                      </a:r>
                      <a:endParaRPr sz="1600"/>
                    </a:p>
                  </a:txBody>
                  <a:tcPr marL="0" marR="0" marT="0" marB="0"/>
                </a:tc>
                <a:tc>
                  <a:txBody>
                    <a:bodyPr/>
                    <a:lstStyle/>
                    <a:p>
                      <a:pPr marL="826135" marR="187325" lvl="0" indent="-645160" algn="ctr" rtl="0">
                        <a:lnSpc>
                          <a:spcPct val="102000"/>
                        </a:lnSpc>
                        <a:spcBef>
                          <a:spcPts val="0"/>
                        </a:spcBef>
                        <a:spcAft>
                          <a:spcPts val="0"/>
                        </a:spcAft>
                        <a:buNone/>
                      </a:pPr>
                      <a:r>
                        <a:rPr lang="en-US" sz="1400" b="1">
                          <a:solidFill>
                            <a:schemeClr val="dk1"/>
                          </a:solidFill>
                          <a:latin typeface="Times New Roman"/>
                          <a:ea typeface="Times New Roman"/>
                          <a:cs typeface="Times New Roman"/>
                          <a:sym typeface="Times New Roman"/>
                        </a:rPr>
                        <a:t>Considerations for strategy  development that  facilitate monitoring</a:t>
                      </a:r>
                      <a:endParaRPr sz="1400">
                        <a:solidFill>
                          <a:schemeClr val="dk1"/>
                        </a:solidFill>
                        <a:latin typeface="Times New Roman"/>
                        <a:ea typeface="Times New Roman"/>
                        <a:cs typeface="Times New Roman"/>
                        <a:sym typeface="Times New Roman"/>
                      </a:endParaRPr>
                    </a:p>
                  </a:txBody>
                  <a:tcPr marL="0" marR="0" marT="0" marB="0"/>
                </a:tc>
                <a:tc>
                  <a:txBody>
                    <a:bodyPr/>
                    <a:lstStyle/>
                    <a:p>
                      <a:pPr marL="466090" marR="0" lvl="0" indent="0" algn="ctr" rtl="0">
                        <a:spcBef>
                          <a:spcPts val="0"/>
                        </a:spcBef>
                        <a:spcAft>
                          <a:spcPts val="0"/>
                        </a:spcAft>
                        <a:buNone/>
                      </a:pPr>
                      <a:endParaRPr sz="1400" b="1">
                        <a:solidFill>
                          <a:schemeClr val="dk1"/>
                        </a:solidFill>
                        <a:latin typeface="Times New Roman"/>
                        <a:ea typeface="Times New Roman"/>
                        <a:cs typeface="Times New Roman"/>
                        <a:sym typeface="Times New Roman"/>
                      </a:endParaRPr>
                    </a:p>
                    <a:p>
                      <a:pPr marL="466090" marR="0" lvl="0" indent="0" algn="ctr" rtl="0">
                        <a:spcBef>
                          <a:spcPts val="650"/>
                        </a:spcBef>
                        <a:spcAft>
                          <a:spcPts val="0"/>
                        </a:spcAft>
                        <a:buNone/>
                      </a:pPr>
                      <a:r>
                        <a:rPr lang="en-US" sz="1400" b="1">
                          <a:solidFill>
                            <a:schemeClr val="dk1"/>
                          </a:solidFill>
                          <a:latin typeface="Times New Roman"/>
                          <a:ea typeface="Times New Roman"/>
                          <a:cs typeface="Times New Roman"/>
                          <a:sym typeface="Times New Roman"/>
                        </a:rPr>
                        <a:t>How to monitor</a:t>
                      </a:r>
                      <a:endParaRPr sz="14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2791161">
                <a:tc>
                  <a:txBody>
                    <a:bodyPr/>
                    <a:lstStyle/>
                    <a:p>
                      <a:pPr marL="0" marR="0" lvl="0" indent="0" algn="l" rtl="0">
                        <a:spcBef>
                          <a:spcPts val="0"/>
                        </a:spcBef>
                        <a:spcAft>
                          <a:spcPts val="0"/>
                        </a:spcAft>
                        <a:buNone/>
                      </a:pPr>
                      <a:r>
                        <a:rPr lang="en-US" sz="1100" b="1" dirty="0">
                          <a:latin typeface="Trebuchet MS"/>
                          <a:ea typeface="Trebuchet MS"/>
                          <a:cs typeface="Trebuchet MS"/>
                          <a:sym typeface="Trebuchet MS"/>
                        </a:rPr>
                        <a:t> </a:t>
                      </a:r>
                      <a:endParaRPr sz="1050" dirty="0">
                        <a:latin typeface="Trebuchet MS"/>
                        <a:ea typeface="Trebuchet MS"/>
                        <a:cs typeface="Trebuchet MS"/>
                        <a:sym typeface="Trebuchet MS"/>
                      </a:endParaRPr>
                    </a:p>
                    <a:p>
                      <a:pPr marL="97790" marR="0" lvl="0" indent="0" algn="ctr" rtl="0">
                        <a:spcBef>
                          <a:spcPts val="0"/>
                        </a:spcBef>
                        <a:spcAft>
                          <a:spcPts val="0"/>
                        </a:spcAft>
                        <a:buNone/>
                      </a:pPr>
                      <a:endParaRPr sz="1400" b="1" dirty="0">
                        <a:latin typeface="Times New Roman"/>
                        <a:ea typeface="Times New Roman"/>
                        <a:cs typeface="Times New Roman"/>
                        <a:sym typeface="Times New Roman"/>
                      </a:endParaRPr>
                    </a:p>
                    <a:p>
                      <a:pPr marL="97790" marR="0" lvl="0" indent="0" algn="ctr" rtl="0">
                        <a:spcBef>
                          <a:spcPts val="0"/>
                        </a:spcBef>
                        <a:spcAft>
                          <a:spcPts val="0"/>
                        </a:spcAft>
                        <a:buNone/>
                      </a:pPr>
                      <a:endParaRPr sz="1600" b="1" dirty="0">
                        <a:solidFill>
                          <a:srgbClr val="C00000"/>
                        </a:solidFill>
                        <a:latin typeface="Times New Roman"/>
                        <a:ea typeface="Times New Roman"/>
                        <a:cs typeface="Times New Roman"/>
                        <a:sym typeface="Times New Roman"/>
                      </a:endParaRPr>
                    </a:p>
                    <a:p>
                      <a:pPr marL="97790" marR="0" lvl="0" indent="0" algn="ctr" rtl="0">
                        <a:spcBef>
                          <a:spcPts val="0"/>
                        </a:spcBef>
                        <a:spcAft>
                          <a:spcPts val="0"/>
                        </a:spcAft>
                        <a:buNone/>
                      </a:pPr>
                      <a:r>
                        <a:rPr lang="en-US" sz="1600" b="1" dirty="0">
                          <a:solidFill>
                            <a:srgbClr val="C00000"/>
                          </a:solidFill>
                          <a:latin typeface="Times New Roman"/>
                          <a:ea typeface="Times New Roman"/>
                          <a:cs typeface="Times New Roman"/>
                          <a:sym typeface="Times New Roman"/>
                        </a:rPr>
                        <a:t>Global strategy</a:t>
                      </a:r>
                      <a:endParaRPr sz="1600" dirty="0"/>
                    </a:p>
                    <a:p>
                      <a:pPr marL="97790" marR="0" lvl="0" indent="0" algn="ctr" rtl="0">
                        <a:spcBef>
                          <a:spcPts val="0"/>
                        </a:spcBef>
                        <a:spcAft>
                          <a:spcPts val="0"/>
                        </a:spcAft>
                        <a:buNone/>
                      </a:pPr>
                      <a:endParaRPr sz="1400" b="1" dirty="0">
                        <a:latin typeface="Times New Roman"/>
                        <a:ea typeface="Times New Roman"/>
                        <a:cs typeface="Times New Roman"/>
                        <a:sym typeface="Times New Roman"/>
                      </a:endParaRPr>
                    </a:p>
                    <a:p>
                      <a:pPr marL="97790" marR="0" lvl="0" indent="0" algn="ctr" rtl="0">
                        <a:lnSpc>
                          <a:spcPct val="102000"/>
                        </a:lnSpc>
                        <a:spcBef>
                          <a:spcPts val="35"/>
                        </a:spcBef>
                        <a:spcAft>
                          <a:spcPts val="0"/>
                        </a:spcAft>
                        <a:buNone/>
                      </a:pPr>
                      <a:r>
                        <a:rPr lang="en-US" sz="1100" b="1" dirty="0">
                          <a:latin typeface="Trebuchet MS"/>
                          <a:ea typeface="Trebuchet MS"/>
                          <a:cs typeface="Trebuchet MS"/>
                          <a:sym typeface="Trebuchet MS"/>
                        </a:rPr>
                        <a:t>(such as a thematic or departmental strategy</a:t>
                      </a:r>
                      <a:r>
                        <a:rPr lang="en-US" sz="800" dirty="0">
                          <a:latin typeface="Trebuchet MS"/>
                          <a:ea typeface="Trebuchet MS"/>
                          <a:cs typeface="Trebuchet MS"/>
                          <a:sym typeface="Trebuchet MS"/>
                        </a:rPr>
                        <a:t>)</a:t>
                      </a:r>
                      <a:endParaRPr sz="1600" dirty="0"/>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800" dirty="0">
                        <a:latin typeface="Trebuchet MS"/>
                        <a:ea typeface="Trebuchet MS"/>
                        <a:cs typeface="Trebuchet MS"/>
                        <a:sym typeface="Trebuchet MS"/>
                      </a:endParaRPr>
                    </a:p>
                    <a:p>
                      <a:pPr marL="97790" marR="0" lvl="0" indent="0" algn="ctr" rtl="0">
                        <a:lnSpc>
                          <a:spcPct val="102000"/>
                        </a:lnSpc>
                        <a:spcBef>
                          <a:spcPts val="35"/>
                        </a:spcBef>
                        <a:spcAft>
                          <a:spcPts val="0"/>
                        </a:spcAft>
                        <a:buNone/>
                      </a:pPr>
                      <a:endParaRPr sz="1600" b="1" dirty="0">
                        <a:solidFill>
                          <a:schemeClr val="dk1"/>
                        </a:solidFill>
                        <a:latin typeface="Times New Roman"/>
                        <a:ea typeface="Times New Roman"/>
                        <a:cs typeface="Times New Roman"/>
                        <a:sym typeface="Times New Roman"/>
                      </a:endParaRPr>
                    </a:p>
                    <a:p>
                      <a:pPr marL="97790" marR="0" lvl="0" indent="0" algn="ctr" rtl="0">
                        <a:lnSpc>
                          <a:spcPct val="102000"/>
                        </a:lnSpc>
                        <a:spcBef>
                          <a:spcPts val="35"/>
                        </a:spcBef>
                        <a:spcAft>
                          <a:spcPts val="0"/>
                        </a:spcAft>
                        <a:buNone/>
                      </a:pPr>
                      <a:r>
                        <a:rPr lang="en-US" sz="1600" b="1" dirty="0">
                          <a:solidFill>
                            <a:srgbClr val="000099"/>
                          </a:solidFill>
                          <a:latin typeface="Times New Roman"/>
                          <a:ea typeface="Times New Roman"/>
                          <a:cs typeface="Times New Roman"/>
                          <a:sym typeface="Times New Roman"/>
                        </a:rPr>
                        <a:t>Regional strategy</a:t>
                      </a:r>
                      <a:endParaRPr sz="1600" dirty="0"/>
                    </a:p>
                    <a:p>
                      <a:pPr marL="97790" marR="0" lvl="0" indent="0" algn="ctr" rtl="0">
                        <a:lnSpc>
                          <a:spcPct val="102000"/>
                        </a:lnSpc>
                        <a:spcBef>
                          <a:spcPts val="35"/>
                        </a:spcBef>
                        <a:spcAft>
                          <a:spcPts val="0"/>
                        </a:spcAft>
                        <a:buNone/>
                      </a:pPr>
                      <a:endParaRPr sz="1050" dirty="0">
                        <a:latin typeface="Trebuchet MS"/>
                        <a:ea typeface="Trebuchet MS"/>
                        <a:cs typeface="Trebuchet MS"/>
                        <a:sym typeface="Trebuchet MS"/>
                      </a:endParaRPr>
                    </a:p>
                  </a:txBody>
                  <a:tcPr marL="0" marR="0" marT="0" marB="0"/>
                </a:tc>
                <a:tc>
                  <a:txBody>
                    <a:bodyPr/>
                    <a:lstStyle/>
                    <a:p>
                      <a:pPr marL="0" marR="113029" lvl="0" indent="0" algn="l" rtl="0">
                        <a:lnSpc>
                          <a:spcPct val="102000"/>
                        </a:lnSpc>
                        <a:spcBef>
                          <a:spcPts val="0"/>
                        </a:spcBef>
                        <a:spcAft>
                          <a:spcPts val="0"/>
                        </a:spcAft>
                        <a:buClr>
                          <a:schemeClr val="dk1"/>
                        </a:buClr>
                        <a:buSzPts val="900"/>
                        <a:buFont typeface="Trebuchet MS"/>
                        <a:buNone/>
                      </a:pPr>
                      <a:endParaRPr sz="1100" b="1">
                        <a:latin typeface="Times New Roman"/>
                        <a:ea typeface="Times New Roman"/>
                        <a:cs typeface="Times New Roman"/>
                        <a:sym typeface="Times New Roman"/>
                      </a:endParaRPr>
                    </a:p>
                    <a:p>
                      <a:pPr marL="342900" marR="113029" lvl="0" indent="-342900" algn="just" rtl="0">
                        <a:lnSpc>
                          <a:spcPct val="102000"/>
                        </a:lnSpc>
                        <a:spcBef>
                          <a:spcPts val="755"/>
                        </a:spcBef>
                        <a:spcAft>
                          <a:spcPts val="0"/>
                        </a:spcAft>
                        <a:buClr>
                          <a:srgbClr val="C00000"/>
                        </a:buClr>
                        <a:buSzPts val="900"/>
                        <a:buFont typeface="Trebuchet MS"/>
                        <a:buChar char="•"/>
                      </a:pPr>
                      <a:r>
                        <a:rPr lang="en-US" sz="1200" b="1">
                          <a:solidFill>
                            <a:srgbClr val="C00000"/>
                          </a:solidFill>
                          <a:latin typeface="Times New Roman"/>
                          <a:ea typeface="Times New Roman"/>
                          <a:cs typeface="Times New Roman"/>
                          <a:sym typeface="Times New Roman"/>
                        </a:rPr>
                        <a:t>Clear articulation of how interventions are responding to migration needs globally.</a:t>
                      </a:r>
                      <a:endParaRPr sz="1200" b="1">
                        <a:solidFill>
                          <a:srgbClr val="C00000"/>
                        </a:solidFill>
                        <a:latin typeface="Times New Roman"/>
                        <a:ea typeface="Times New Roman"/>
                        <a:cs typeface="Times New Roman"/>
                        <a:sym typeface="Times New Roman"/>
                      </a:endParaRPr>
                    </a:p>
                    <a:p>
                      <a:pPr marL="342900" marR="113029" lvl="0" indent="-342900" algn="just" rtl="0">
                        <a:lnSpc>
                          <a:spcPct val="102000"/>
                        </a:lnSpc>
                        <a:spcBef>
                          <a:spcPts val="150"/>
                        </a:spcBef>
                        <a:spcAft>
                          <a:spcPts val="0"/>
                        </a:spcAft>
                        <a:buClr>
                          <a:srgbClr val="C00000"/>
                        </a:buClr>
                        <a:buSzPts val="900"/>
                        <a:buFont typeface="Trebuchet MS"/>
                        <a:buChar char="•"/>
                      </a:pPr>
                      <a:r>
                        <a:rPr lang="en-US" sz="1200" b="1">
                          <a:solidFill>
                            <a:srgbClr val="C00000"/>
                          </a:solidFill>
                          <a:latin typeface="Times New Roman"/>
                          <a:ea typeface="Times New Roman"/>
                          <a:cs typeface="Times New Roman"/>
                          <a:sym typeface="Times New Roman"/>
                        </a:rPr>
                        <a:t>Clear articulation of what change or result is expected at global level</a:t>
                      </a:r>
                      <a:r>
                        <a:rPr lang="en-US" sz="1100" b="1">
                          <a:solidFill>
                            <a:srgbClr val="C00000"/>
                          </a:solidFill>
                          <a:latin typeface="Times New Roman"/>
                          <a:ea typeface="Times New Roman"/>
                          <a:cs typeface="Times New Roman"/>
                          <a:sym typeface="Times New Roman"/>
                        </a:rPr>
                        <a:t>.</a:t>
                      </a:r>
                      <a:endParaRPr sz="1600"/>
                    </a:p>
                    <a:p>
                      <a:pPr marL="342900" marR="113029" lvl="0" indent="-285750" algn="ctr" rtl="0">
                        <a:lnSpc>
                          <a:spcPct val="102000"/>
                        </a:lnSpc>
                        <a:spcBef>
                          <a:spcPts val="150"/>
                        </a:spcBef>
                        <a:spcAft>
                          <a:spcPts val="0"/>
                        </a:spcAft>
                        <a:buClr>
                          <a:schemeClr val="dk1"/>
                        </a:buClr>
                        <a:buSzPts val="900"/>
                        <a:buFont typeface="Trebuchet MS"/>
                        <a:buNone/>
                      </a:pPr>
                      <a:endParaRPr sz="1100" b="1">
                        <a:latin typeface="Times New Roman"/>
                        <a:ea typeface="Times New Roman"/>
                        <a:cs typeface="Times New Roman"/>
                        <a:sym typeface="Times New Roman"/>
                      </a:endParaRPr>
                    </a:p>
                    <a:p>
                      <a:pPr marL="342900" marR="113029" lvl="0" indent="-285750" algn="ctr" rtl="0">
                        <a:lnSpc>
                          <a:spcPct val="102000"/>
                        </a:lnSpc>
                        <a:spcBef>
                          <a:spcPts val="150"/>
                        </a:spcBef>
                        <a:spcAft>
                          <a:spcPts val="0"/>
                        </a:spcAft>
                        <a:buClr>
                          <a:schemeClr val="dk1"/>
                        </a:buClr>
                        <a:buSzPts val="900"/>
                        <a:buFont typeface="Trebuchet MS"/>
                        <a:buNone/>
                      </a:pPr>
                      <a:endParaRPr sz="1100" b="1">
                        <a:latin typeface="Times New Roman"/>
                        <a:ea typeface="Times New Roman"/>
                        <a:cs typeface="Times New Roman"/>
                        <a:sym typeface="Times New Roman"/>
                      </a:endParaRPr>
                    </a:p>
                    <a:p>
                      <a:pPr marL="342900" marR="113029" lvl="0" indent="-342900" algn="just" rtl="0">
                        <a:lnSpc>
                          <a:spcPct val="102000"/>
                        </a:lnSpc>
                        <a:spcBef>
                          <a:spcPts val="150"/>
                        </a:spcBef>
                        <a:spcAft>
                          <a:spcPts val="0"/>
                        </a:spcAft>
                        <a:buClr>
                          <a:srgbClr val="000099"/>
                        </a:buClr>
                        <a:buSzPts val="900"/>
                        <a:buFont typeface="Trebuchet MS"/>
                        <a:buChar char="•"/>
                      </a:pPr>
                      <a:r>
                        <a:rPr lang="en-US" sz="1200" b="1">
                          <a:solidFill>
                            <a:srgbClr val="000099"/>
                          </a:solidFill>
                          <a:latin typeface="Times New Roman"/>
                          <a:ea typeface="Times New Roman"/>
                          <a:cs typeface="Times New Roman"/>
                          <a:sym typeface="Times New Roman"/>
                        </a:rPr>
                        <a:t>Use global strategies or frameworks to establish indicators and targets, in order to ensure coherence between multiple countries</a:t>
                      </a:r>
                      <a:endParaRPr sz="1600"/>
                    </a:p>
                    <a:p>
                      <a:pPr marL="342900" marR="113029" lvl="0" indent="-342900" algn="just" rtl="0">
                        <a:lnSpc>
                          <a:spcPct val="102000"/>
                        </a:lnSpc>
                        <a:spcBef>
                          <a:spcPts val="150"/>
                        </a:spcBef>
                        <a:spcAft>
                          <a:spcPts val="0"/>
                        </a:spcAft>
                        <a:buClr>
                          <a:srgbClr val="000099"/>
                        </a:buClr>
                        <a:buSzPts val="900"/>
                        <a:buFont typeface="Trebuchet MS"/>
                        <a:buChar char="•"/>
                      </a:pPr>
                      <a:r>
                        <a:rPr lang="en-US" sz="1100" b="1">
                          <a:solidFill>
                            <a:srgbClr val="000099"/>
                          </a:solidFill>
                          <a:latin typeface="Times New Roman"/>
                          <a:ea typeface="Times New Roman"/>
                          <a:cs typeface="Times New Roman"/>
                          <a:sym typeface="Times New Roman"/>
                        </a:rPr>
                        <a:t>Explain how regional expectations and processes may feed into and interact with country-level strategies and interventions to enable the monitoring of these</a:t>
                      </a:r>
                      <a:r>
                        <a:rPr lang="en-US" sz="1600">
                          <a:solidFill>
                            <a:srgbClr val="000099"/>
                          </a:solidFill>
                          <a:latin typeface="Calibri"/>
                          <a:ea typeface="Calibri"/>
                          <a:cs typeface="Calibri"/>
                          <a:sym typeface="Calibri"/>
                        </a:rPr>
                        <a:t>.</a:t>
                      </a:r>
                      <a:endParaRPr sz="1200" b="1">
                        <a:solidFill>
                          <a:srgbClr val="000099"/>
                        </a:solidFill>
                        <a:latin typeface="Times New Roman"/>
                        <a:ea typeface="Times New Roman"/>
                        <a:cs typeface="Times New Roman"/>
                        <a:sym typeface="Times New Roman"/>
                      </a:endParaRPr>
                    </a:p>
                  </a:txBody>
                  <a:tcPr marL="0" marR="0" marT="0" marB="0"/>
                </a:tc>
                <a:tc>
                  <a:txBody>
                    <a:bodyPr/>
                    <a:lstStyle/>
                    <a:p>
                      <a:pPr marL="342900" marR="113029" lvl="0" indent="-342900" algn="l" rtl="0">
                        <a:lnSpc>
                          <a:spcPct val="102000"/>
                        </a:lnSpc>
                        <a:spcBef>
                          <a:spcPts val="0"/>
                        </a:spcBef>
                        <a:spcAft>
                          <a:spcPts val="0"/>
                        </a:spcAft>
                        <a:buClr>
                          <a:schemeClr val="dk1"/>
                        </a:buClr>
                        <a:buSzPts val="900"/>
                        <a:buFont typeface="Trebuchet MS"/>
                        <a:buChar char="•"/>
                      </a:pPr>
                      <a:r>
                        <a:rPr lang="en-US" sz="1200" b="1" dirty="0">
                          <a:solidFill>
                            <a:schemeClr val="dk1"/>
                          </a:solidFill>
                          <a:latin typeface="Times New Roman"/>
                          <a:ea typeface="Times New Roman"/>
                          <a:cs typeface="Times New Roman"/>
                          <a:sym typeface="Times New Roman"/>
                        </a:rPr>
                        <a:t>Strategies, as other interventions, should be monitored on an ongoing basis, regardless of the level at which they are implemented. When drafting or developing a strategy, a section on how to monitor it should be included. </a:t>
                      </a:r>
                      <a:endParaRPr sz="1200" b="1" dirty="0">
                        <a:solidFill>
                          <a:schemeClr val="dk1"/>
                        </a:solidFill>
                        <a:latin typeface="Times New Roman"/>
                        <a:ea typeface="Times New Roman"/>
                        <a:cs typeface="Times New Roman"/>
                        <a:sym typeface="Times New Roman"/>
                      </a:endParaRPr>
                    </a:p>
                    <a:p>
                      <a:pPr marL="342900" marR="113029" lvl="0" indent="-342900" algn="l" rtl="0">
                        <a:lnSpc>
                          <a:spcPct val="102000"/>
                        </a:lnSpc>
                        <a:spcBef>
                          <a:spcPts val="0"/>
                        </a:spcBef>
                        <a:spcAft>
                          <a:spcPts val="0"/>
                        </a:spcAft>
                        <a:buClr>
                          <a:schemeClr val="dk1"/>
                        </a:buClr>
                        <a:buSzPts val="900"/>
                        <a:buFont typeface="Trebuchet MS"/>
                        <a:buChar char="•"/>
                      </a:pPr>
                      <a:r>
                        <a:rPr lang="en-US" sz="1200" b="1" dirty="0">
                          <a:solidFill>
                            <a:schemeClr val="dk1"/>
                          </a:solidFill>
                          <a:latin typeface="Times New Roman"/>
                          <a:ea typeface="Times New Roman"/>
                          <a:cs typeface="Times New Roman"/>
                          <a:sym typeface="Times New Roman"/>
                        </a:rPr>
                        <a:t>Methods to monitor strategies include: </a:t>
                      </a:r>
                      <a:endParaRPr sz="1200" b="1" dirty="0">
                        <a:solidFill>
                          <a:schemeClr val="dk1"/>
                        </a:solidFill>
                        <a:latin typeface="Times New Roman"/>
                        <a:ea typeface="Times New Roman"/>
                        <a:cs typeface="Times New Roman"/>
                        <a:sym typeface="Times New Roman"/>
                      </a:endParaRPr>
                    </a:p>
                    <a:p>
                      <a:pPr marL="342900" marR="113029" lvl="0" indent="-342900" algn="l" rtl="0">
                        <a:lnSpc>
                          <a:spcPct val="102000"/>
                        </a:lnSpc>
                        <a:spcBef>
                          <a:spcPts val="0"/>
                        </a:spcBef>
                        <a:spcAft>
                          <a:spcPts val="0"/>
                        </a:spcAft>
                        <a:buClr>
                          <a:schemeClr val="dk1"/>
                        </a:buClr>
                        <a:buSzPts val="900"/>
                        <a:buFont typeface="Noto Sans Symbols"/>
                        <a:buChar char="✔"/>
                      </a:pPr>
                      <a:r>
                        <a:rPr lang="en-US" sz="1200" b="1" dirty="0">
                          <a:solidFill>
                            <a:schemeClr val="dk1"/>
                          </a:solidFill>
                          <a:latin typeface="Times New Roman"/>
                          <a:ea typeface="Times New Roman"/>
                          <a:cs typeface="Times New Roman"/>
                          <a:sym typeface="Times New Roman"/>
                        </a:rPr>
                        <a:t>Institutional questionnaires;</a:t>
                      </a:r>
                      <a:endParaRPr sz="1200" b="1" dirty="0">
                        <a:solidFill>
                          <a:schemeClr val="dk1"/>
                        </a:solidFill>
                        <a:latin typeface="Times New Roman"/>
                        <a:ea typeface="Times New Roman"/>
                        <a:cs typeface="Times New Roman"/>
                        <a:sym typeface="Times New Roman"/>
                      </a:endParaRPr>
                    </a:p>
                    <a:p>
                      <a:pPr marL="342900" marR="113029" lvl="0" indent="-342900" algn="l" rtl="0">
                        <a:lnSpc>
                          <a:spcPct val="102000"/>
                        </a:lnSpc>
                        <a:spcBef>
                          <a:spcPts val="0"/>
                        </a:spcBef>
                        <a:spcAft>
                          <a:spcPts val="0"/>
                        </a:spcAft>
                        <a:buClr>
                          <a:schemeClr val="dk1"/>
                        </a:buClr>
                        <a:buSzPts val="900"/>
                        <a:buFont typeface="Noto Sans Symbols"/>
                        <a:buChar char="✔"/>
                      </a:pPr>
                      <a:r>
                        <a:rPr lang="en-US" sz="1200" b="1" dirty="0">
                          <a:solidFill>
                            <a:schemeClr val="dk1"/>
                          </a:solidFill>
                          <a:latin typeface="Times New Roman"/>
                          <a:ea typeface="Times New Roman"/>
                          <a:cs typeface="Times New Roman"/>
                          <a:sym typeface="Times New Roman"/>
                        </a:rPr>
                        <a:t>Development of a results matrix for the objectives, outcomes and outputs of the strategy;</a:t>
                      </a:r>
                      <a:endParaRPr sz="1200" b="1" dirty="0">
                        <a:solidFill>
                          <a:schemeClr val="dk1"/>
                        </a:solidFill>
                        <a:latin typeface="Times New Roman"/>
                        <a:ea typeface="Times New Roman"/>
                        <a:cs typeface="Times New Roman"/>
                        <a:sym typeface="Times New Roman"/>
                      </a:endParaRPr>
                    </a:p>
                    <a:p>
                      <a:pPr marL="285750" marR="113029" lvl="0" indent="-285750" algn="l" rtl="0">
                        <a:lnSpc>
                          <a:spcPct val="102000"/>
                        </a:lnSpc>
                        <a:spcBef>
                          <a:spcPts val="0"/>
                        </a:spcBef>
                        <a:spcAft>
                          <a:spcPts val="0"/>
                        </a:spcAft>
                        <a:buClr>
                          <a:schemeClr val="dk1"/>
                        </a:buClr>
                        <a:buSzPts val="900"/>
                        <a:buFont typeface="Noto Sans Symbols"/>
                        <a:buChar char="✔"/>
                      </a:pPr>
                      <a:r>
                        <a:rPr lang="en-US" sz="1200" b="1" dirty="0">
                          <a:solidFill>
                            <a:schemeClr val="dk1"/>
                          </a:solidFill>
                          <a:latin typeface="Times New Roman"/>
                          <a:ea typeface="Times New Roman"/>
                          <a:cs typeface="Times New Roman"/>
                          <a:sym typeface="Times New Roman"/>
                        </a:rPr>
                        <a:t>Formal or informal midterm reviews of the strategy along the way.</a:t>
                      </a:r>
                      <a:endParaRPr sz="1200" b="1" dirty="0">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927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74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17280" y="3072041"/>
            <a:ext cx="2591670" cy="2667532"/>
          </a:xfrm>
          <a:prstGeom prst="rect">
            <a:avLst/>
          </a:prstGeom>
          <a:noFill/>
          <a:ln>
            <a:noFill/>
          </a:ln>
        </p:spPr>
      </p:pic>
      <p:graphicFrame>
        <p:nvGraphicFramePr>
          <p:cNvPr id="11" name="Google Shape;414;p15"/>
          <p:cNvGraphicFramePr/>
          <p:nvPr>
            <p:extLst>
              <p:ext uri="{D42A27DB-BD31-4B8C-83A1-F6EECF244321}">
                <p14:modId xmlns:p14="http://schemas.microsoft.com/office/powerpoint/2010/main" val="3046411033"/>
              </p:ext>
            </p:extLst>
          </p:nvPr>
        </p:nvGraphicFramePr>
        <p:xfrm>
          <a:off x="3434744" y="2484237"/>
          <a:ext cx="7748164" cy="2967800"/>
        </p:xfrm>
        <a:graphic>
          <a:graphicData uri="http://schemas.openxmlformats.org/drawingml/2006/table">
            <a:tbl>
              <a:tblPr firstRow="1" bandRow="1">
                <a:noFill/>
              </a:tblPr>
              <a:tblGrid>
                <a:gridCol w="2249657">
                  <a:extLst>
                    <a:ext uri="{9D8B030D-6E8A-4147-A177-3AD203B41FA5}">
                      <a16:colId xmlns:a16="http://schemas.microsoft.com/office/drawing/2014/main" val="20000"/>
                    </a:ext>
                  </a:extLst>
                </a:gridCol>
                <a:gridCol w="2915786">
                  <a:extLst>
                    <a:ext uri="{9D8B030D-6E8A-4147-A177-3AD203B41FA5}">
                      <a16:colId xmlns:a16="http://schemas.microsoft.com/office/drawing/2014/main" val="20001"/>
                    </a:ext>
                  </a:extLst>
                </a:gridCol>
                <a:gridCol w="2582721">
                  <a:extLst>
                    <a:ext uri="{9D8B030D-6E8A-4147-A177-3AD203B41FA5}">
                      <a16:colId xmlns:a16="http://schemas.microsoft.com/office/drawing/2014/main" val="20002"/>
                    </a:ext>
                  </a:extLst>
                </a:gridCol>
              </a:tblGrid>
              <a:tr h="476653">
                <a:tc>
                  <a:txBody>
                    <a:bodyPr/>
                    <a:lstStyle/>
                    <a:p>
                      <a:pPr marL="826135" marR="187325" lvl="0" indent="-645160" algn="ctr" rtl="0">
                        <a:lnSpc>
                          <a:spcPct val="102000"/>
                        </a:lnSpc>
                        <a:spcBef>
                          <a:spcPts val="0"/>
                        </a:spcBef>
                        <a:spcAft>
                          <a:spcPts val="0"/>
                        </a:spcAft>
                        <a:buNone/>
                      </a:pPr>
                      <a:endParaRPr sz="1400" b="1" dirty="0">
                        <a:solidFill>
                          <a:schemeClr val="dk1"/>
                        </a:solidFill>
                        <a:latin typeface="Times New Roman"/>
                        <a:ea typeface="Times New Roman"/>
                        <a:cs typeface="Times New Roman"/>
                        <a:sym typeface="Times New Roman"/>
                      </a:endParaRPr>
                    </a:p>
                    <a:p>
                      <a:pPr marL="826135" marR="187325" lvl="0" indent="-645160" algn="ctr" rtl="0">
                        <a:lnSpc>
                          <a:spcPct val="102000"/>
                        </a:lnSpc>
                        <a:spcBef>
                          <a:spcPts val="110"/>
                        </a:spcBef>
                        <a:spcAft>
                          <a:spcPts val="0"/>
                        </a:spcAft>
                        <a:buNone/>
                      </a:pPr>
                      <a:r>
                        <a:rPr lang="en-US" sz="1400" b="1" dirty="0">
                          <a:solidFill>
                            <a:schemeClr val="dk1"/>
                          </a:solidFill>
                          <a:latin typeface="Times New Roman"/>
                          <a:ea typeface="Times New Roman"/>
                          <a:cs typeface="Times New Roman"/>
                          <a:sym typeface="Times New Roman"/>
                        </a:rPr>
                        <a:t>Type of strategy</a:t>
                      </a:r>
                      <a:endParaRPr sz="1600" dirty="0"/>
                    </a:p>
                  </a:txBody>
                  <a:tcPr marL="0" marR="0" marT="0" marB="0"/>
                </a:tc>
                <a:tc>
                  <a:txBody>
                    <a:bodyPr/>
                    <a:lstStyle/>
                    <a:p>
                      <a:pPr marL="826135" marR="187325" lvl="0" indent="-645160" algn="ctr" rtl="0">
                        <a:lnSpc>
                          <a:spcPct val="102000"/>
                        </a:lnSpc>
                        <a:spcBef>
                          <a:spcPts val="0"/>
                        </a:spcBef>
                        <a:spcAft>
                          <a:spcPts val="0"/>
                        </a:spcAft>
                        <a:buNone/>
                      </a:pPr>
                      <a:r>
                        <a:rPr lang="en-US" sz="1400" b="1">
                          <a:solidFill>
                            <a:schemeClr val="dk1"/>
                          </a:solidFill>
                          <a:latin typeface="Times New Roman"/>
                          <a:ea typeface="Times New Roman"/>
                          <a:cs typeface="Times New Roman"/>
                          <a:sym typeface="Times New Roman"/>
                        </a:rPr>
                        <a:t>Considerations for strategy  development that  facilitate monitoring</a:t>
                      </a:r>
                      <a:endParaRPr sz="1400">
                        <a:solidFill>
                          <a:schemeClr val="dk1"/>
                        </a:solidFill>
                        <a:latin typeface="Times New Roman"/>
                        <a:ea typeface="Times New Roman"/>
                        <a:cs typeface="Times New Roman"/>
                        <a:sym typeface="Times New Roman"/>
                      </a:endParaRPr>
                    </a:p>
                  </a:txBody>
                  <a:tcPr marL="0" marR="0" marT="0" marB="0"/>
                </a:tc>
                <a:tc>
                  <a:txBody>
                    <a:bodyPr/>
                    <a:lstStyle/>
                    <a:p>
                      <a:pPr marL="466090" marR="0" lvl="0" indent="0" algn="ctr" rtl="0">
                        <a:spcBef>
                          <a:spcPts val="0"/>
                        </a:spcBef>
                        <a:spcAft>
                          <a:spcPts val="0"/>
                        </a:spcAft>
                        <a:buNone/>
                      </a:pPr>
                      <a:endParaRPr sz="1400" b="1">
                        <a:solidFill>
                          <a:schemeClr val="dk1"/>
                        </a:solidFill>
                        <a:latin typeface="Times New Roman"/>
                        <a:ea typeface="Times New Roman"/>
                        <a:cs typeface="Times New Roman"/>
                        <a:sym typeface="Times New Roman"/>
                      </a:endParaRPr>
                    </a:p>
                    <a:p>
                      <a:pPr marL="466090" marR="0" lvl="0" indent="0" algn="ctr" rtl="0">
                        <a:spcBef>
                          <a:spcPts val="650"/>
                        </a:spcBef>
                        <a:spcAft>
                          <a:spcPts val="0"/>
                        </a:spcAft>
                        <a:buNone/>
                      </a:pPr>
                      <a:r>
                        <a:rPr lang="en-US" sz="1400" b="1">
                          <a:solidFill>
                            <a:schemeClr val="dk1"/>
                          </a:solidFill>
                          <a:latin typeface="Times New Roman"/>
                          <a:ea typeface="Times New Roman"/>
                          <a:cs typeface="Times New Roman"/>
                          <a:sym typeface="Times New Roman"/>
                        </a:rPr>
                        <a:t>How to monitor</a:t>
                      </a:r>
                      <a:endParaRPr sz="14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2147375">
                <a:tc>
                  <a:txBody>
                    <a:bodyPr/>
                    <a:lstStyle/>
                    <a:p>
                      <a:pPr marL="0" marR="0" lvl="0" indent="0" algn="l" rtl="0">
                        <a:spcBef>
                          <a:spcPts val="0"/>
                        </a:spcBef>
                        <a:spcAft>
                          <a:spcPts val="0"/>
                        </a:spcAft>
                        <a:buNone/>
                      </a:pPr>
                      <a:r>
                        <a:rPr lang="en-US" sz="1050" b="1">
                          <a:latin typeface="Trebuchet MS"/>
                          <a:ea typeface="Trebuchet MS"/>
                          <a:cs typeface="Trebuchet MS"/>
                          <a:sym typeface="Trebuchet MS"/>
                        </a:rPr>
                        <a:t> </a:t>
                      </a:r>
                      <a:endParaRPr sz="1050">
                        <a:latin typeface="Trebuchet MS"/>
                        <a:ea typeface="Trebuchet MS"/>
                        <a:cs typeface="Trebuchet MS"/>
                        <a:sym typeface="Trebuchet MS"/>
                      </a:endParaRPr>
                    </a:p>
                    <a:p>
                      <a:pPr marL="0" marR="0" lvl="0" indent="0" algn="l" rtl="0">
                        <a:spcBef>
                          <a:spcPts val="0"/>
                        </a:spcBef>
                        <a:spcAft>
                          <a:spcPts val="0"/>
                        </a:spcAft>
                        <a:buNone/>
                      </a:pPr>
                      <a:r>
                        <a:rPr lang="en-US" sz="1050" b="1">
                          <a:latin typeface="Trebuchet MS"/>
                          <a:ea typeface="Trebuchet MS"/>
                          <a:cs typeface="Trebuchet MS"/>
                          <a:sym typeface="Trebuchet MS"/>
                        </a:rPr>
                        <a:t> </a:t>
                      </a:r>
                      <a:endParaRPr sz="1050">
                        <a:latin typeface="Trebuchet MS"/>
                        <a:ea typeface="Trebuchet MS"/>
                        <a:cs typeface="Trebuchet MS"/>
                        <a:sym typeface="Trebuchet MS"/>
                      </a:endParaRPr>
                    </a:p>
                    <a:p>
                      <a:pPr marL="0" marR="0" lvl="0" indent="0" algn="l" rtl="0">
                        <a:spcBef>
                          <a:spcPts val="0"/>
                        </a:spcBef>
                        <a:spcAft>
                          <a:spcPts val="0"/>
                        </a:spcAft>
                        <a:buNone/>
                      </a:pPr>
                      <a:r>
                        <a:rPr lang="en-US" sz="1050" b="1">
                          <a:latin typeface="Trebuchet MS"/>
                          <a:ea typeface="Trebuchet MS"/>
                          <a:cs typeface="Trebuchet MS"/>
                          <a:sym typeface="Trebuchet MS"/>
                        </a:rPr>
                        <a:t> </a:t>
                      </a:r>
                      <a:endParaRPr sz="1050">
                        <a:latin typeface="Trebuchet MS"/>
                        <a:ea typeface="Trebuchet MS"/>
                        <a:cs typeface="Trebuchet MS"/>
                        <a:sym typeface="Trebuchet MS"/>
                      </a:endParaRPr>
                    </a:p>
                    <a:p>
                      <a:pPr marL="0" marR="0" lvl="0" indent="0" algn="l" rtl="0">
                        <a:spcBef>
                          <a:spcPts val="30"/>
                        </a:spcBef>
                        <a:spcAft>
                          <a:spcPts val="0"/>
                        </a:spcAft>
                        <a:buNone/>
                      </a:pPr>
                      <a:r>
                        <a:rPr lang="en-US" sz="1050" b="1">
                          <a:latin typeface="Trebuchet MS"/>
                          <a:ea typeface="Trebuchet MS"/>
                          <a:cs typeface="Trebuchet MS"/>
                          <a:sym typeface="Trebuchet MS"/>
                        </a:rPr>
                        <a:t> </a:t>
                      </a:r>
                      <a:endParaRPr sz="1050">
                        <a:latin typeface="Trebuchet MS"/>
                        <a:ea typeface="Trebuchet MS"/>
                        <a:cs typeface="Trebuchet MS"/>
                        <a:sym typeface="Trebuchet MS"/>
                      </a:endParaRPr>
                    </a:p>
                    <a:p>
                      <a:pPr marL="100965" marR="0" lvl="0" indent="0" algn="ctr" rtl="0">
                        <a:spcBef>
                          <a:spcPts val="0"/>
                        </a:spcBef>
                        <a:spcAft>
                          <a:spcPts val="0"/>
                        </a:spcAft>
                        <a:buNone/>
                      </a:pPr>
                      <a:endParaRPr sz="1600" b="1">
                        <a:solidFill>
                          <a:srgbClr val="0070C0"/>
                        </a:solidFill>
                        <a:latin typeface="Times New Roman"/>
                        <a:ea typeface="Times New Roman"/>
                        <a:cs typeface="Times New Roman"/>
                        <a:sym typeface="Times New Roman"/>
                      </a:endParaRPr>
                    </a:p>
                    <a:p>
                      <a:pPr marL="100965" marR="0" lvl="0" indent="0" algn="ctr" rtl="0">
                        <a:spcBef>
                          <a:spcPts val="0"/>
                        </a:spcBef>
                        <a:spcAft>
                          <a:spcPts val="0"/>
                        </a:spcAft>
                        <a:buNone/>
                      </a:pPr>
                      <a:endParaRPr sz="1600" b="1">
                        <a:solidFill>
                          <a:srgbClr val="0070C0"/>
                        </a:solidFill>
                        <a:latin typeface="Times New Roman"/>
                        <a:ea typeface="Times New Roman"/>
                        <a:cs typeface="Times New Roman"/>
                        <a:sym typeface="Times New Roman"/>
                      </a:endParaRPr>
                    </a:p>
                    <a:p>
                      <a:pPr marL="100965" marR="0" lvl="0" indent="0" algn="ctr" rtl="0">
                        <a:spcBef>
                          <a:spcPts val="0"/>
                        </a:spcBef>
                        <a:spcAft>
                          <a:spcPts val="0"/>
                        </a:spcAft>
                        <a:buNone/>
                      </a:pPr>
                      <a:endParaRPr sz="1600" b="1">
                        <a:solidFill>
                          <a:srgbClr val="0070C0"/>
                        </a:solidFill>
                        <a:latin typeface="Times New Roman"/>
                        <a:ea typeface="Times New Roman"/>
                        <a:cs typeface="Times New Roman"/>
                        <a:sym typeface="Times New Roman"/>
                      </a:endParaRPr>
                    </a:p>
                    <a:p>
                      <a:pPr marL="100965" marR="0" lvl="0" indent="0" algn="ctr" rtl="0">
                        <a:spcBef>
                          <a:spcPts val="0"/>
                        </a:spcBef>
                        <a:spcAft>
                          <a:spcPts val="0"/>
                        </a:spcAft>
                        <a:buNone/>
                      </a:pPr>
                      <a:r>
                        <a:rPr lang="en-US" sz="1600" b="1">
                          <a:solidFill>
                            <a:srgbClr val="0070C0"/>
                          </a:solidFill>
                          <a:latin typeface="Times New Roman"/>
                          <a:ea typeface="Times New Roman"/>
                          <a:cs typeface="Times New Roman"/>
                          <a:sym typeface="Times New Roman"/>
                        </a:rPr>
                        <a:t>Country strategy</a:t>
                      </a:r>
                      <a:endParaRPr sz="1600" b="1">
                        <a:solidFill>
                          <a:srgbClr val="0070C0"/>
                        </a:solidFill>
                        <a:latin typeface="Times New Roman"/>
                        <a:ea typeface="Times New Roman"/>
                        <a:cs typeface="Times New Roman"/>
                        <a:sym typeface="Times New Roman"/>
                      </a:endParaRPr>
                    </a:p>
                  </a:txBody>
                  <a:tcPr marL="0" marR="0" marT="0" marB="0"/>
                </a:tc>
                <a:tc>
                  <a:txBody>
                    <a:bodyPr/>
                    <a:lstStyle/>
                    <a:p>
                      <a:pPr marL="342900" marR="113029" lvl="0" indent="-285750" algn="just" rtl="0">
                        <a:lnSpc>
                          <a:spcPct val="102000"/>
                        </a:lnSpc>
                        <a:spcBef>
                          <a:spcPts val="0"/>
                        </a:spcBef>
                        <a:spcAft>
                          <a:spcPts val="0"/>
                        </a:spcAft>
                        <a:buClr>
                          <a:schemeClr val="dk1"/>
                        </a:buClr>
                        <a:buSzPts val="900"/>
                        <a:buFont typeface="Trebuchet MS"/>
                        <a:buNone/>
                      </a:pPr>
                      <a:endParaRPr sz="1200" b="1">
                        <a:solidFill>
                          <a:schemeClr val="dk1"/>
                        </a:solidFill>
                        <a:latin typeface="Times New Roman"/>
                        <a:ea typeface="Times New Roman"/>
                        <a:cs typeface="Times New Roman"/>
                        <a:sym typeface="Times New Roman"/>
                      </a:endParaRPr>
                    </a:p>
                    <a:p>
                      <a:pPr marL="342900" marR="113029" lvl="0" indent="-285750" algn="just" rtl="0">
                        <a:lnSpc>
                          <a:spcPct val="102000"/>
                        </a:lnSpc>
                        <a:spcBef>
                          <a:spcPts val="135"/>
                        </a:spcBef>
                        <a:spcAft>
                          <a:spcPts val="0"/>
                        </a:spcAft>
                        <a:buClr>
                          <a:schemeClr val="dk1"/>
                        </a:buClr>
                        <a:buSzPts val="900"/>
                        <a:buFont typeface="Trebuchet MS"/>
                        <a:buNone/>
                      </a:pPr>
                      <a:endParaRPr sz="1200" b="1">
                        <a:solidFill>
                          <a:schemeClr val="dk1"/>
                        </a:solidFill>
                        <a:latin typeface="Times New Roman"/>
                        <a:ea typeface="Times New Roman"/>
                        <a:cs typeface="Times New Roman"/>
                        <a:sym typeface="Times New Roman"/>
                      </a:endParaRPr>
                    </a:p>
                    <a:p>
                      <a:pPr marL="342900" marR="113029" lvl="0" indent="-342900" algn="just" rtl="0">
                        <a:lnSpc>
                          <a:spcPct val="102000"/>
                        </a:lnSpc>
                        <a:spcBef>
                          <a:spcPts val="135"/>
                        </a:spcBef>
                        <a:spcAft>
                          <a:spcPts val="0"/>
                        </a:spcAft>
                        <a:buClr>
                          <a:schemeClr val="dk1"/>
                        </a:buClr>
                        <a:buSzPts val="900"/>
                        <a:buFont typeface="Trebuchet MS"/>
                        <a:buChar char="•"/>
                      </a:pPr>
                      <a:r>
                        <a:rPr lang="en-US" sz="1200" b="1">
                          <a:solidFill>
                            <a:schemeClr val="dk1"/>
                          </a:solidFill>
                          <a:latin typeface="Times New Roman"/>
                          <a:ea typeface="Times New Roman"/>
                          <a:cs typeface="Times New Roman"/>
                          <a:sym typeface="Times New Roman"/>
                        </a:rPr>
                        <a:t>Provide a clear articulation of what the situation in the country is to inform the selection and development of any proposed results, indicators and targets to be monitored.</a:t>
                      </a:r>
                      <a:endParaRPr sz="1200" b="1">
                        <a:solidFill>
                          <a:schemeClr val="dk1"/>
                        </a:solidFill>
                        <a:latin typeface="Times New Roman"/>
                        <a:ea typeface="Times New Roman"/>
                        <a:cs typeface="Times New Roman"/>
                        <a:sym typeface="Times New Roman"/>
                      </a:endParaRPr>
                    </a:p>
                    <a:p>
                      <a:pPr marL="342900" marR="113665" lvl="0" indent="-342900" algn="just" rtl="0">
                        <a:lnSpc>
                          <a:spcPct val="102000"/>
                        </a:lnSpc>
                        <a:spcBef>
                          <a:spcPts val="155"/>
                        </a:spcBef>
                        <a:spcAft>
                          <a:spcPts val="0"/>
                        </a:spcAft>
                        <a:buClr>
                          <a:schemeClr val="dk1"/>
                        </a:buClr>
                        <a:buSzPts val="900"/>
                        <a:buFont typeface="Trebuchet MS"/>
                        <a:buChar char="•"/>
                      </a:pPr>
                      <a:r>
                        <a:rPr lang="en-US" sz="1200" b="1">
                          <a:solidFill>
                            <a:schemeClr val="dk1"/>
                          </a:solidFill>
                          <a:latin typeface="Times New Roman"/>
                          <a:ea typeface="Times New Roman"/>
                          <a:cs typeface="Times New Roman"/>
                          <a:sym typeface="Times New Roman"/>
                        </a:rPr>
                        <a:t>Use global and regional strategies or frameworks to ensure coherence.</a:t>
                      </a:r>
                      <a:endParaRPr sz="1200" b="1">
                        <a:solidFill>
                          <a:schemeClr val="dk1"/>
                        </a:solidFill>
                        <a:latin typeface="Times New Roman"/>
                        <a:ea typeface="Times New Roman"/>
                        <a:cs typeface="Times New Roman"/>
                        <a:sym typeface="Times New Roman"/>
                      </a:endParaRPr>
                    </a:p>
                    <a:p>
                      <a:pPr marL="342900" marR="113029" lvl="0" indent="-342900" algn="just" rtl="0">
                        <a:lnSpc>
                          <a:spcPct val="102000"/>
                        </a:lnSpc>
                        <a:spcBef>
                          <a:spcPts val="155"/>
                        </a:spcBef>
                        <a:spcAft>
                          <a:spcPts val="0"/>
                        </a:spcAft>
                        <a:buClr>
                          <a:schemeClr val="dk1"/>
                        </a:buClr>
                        <a:buSzPts val="900"/>
                        <a:buFont typeface="Trebuchet MS"/>
                        <a:buChar char="•"/>
                      </a:pPr>
                      <a:r>
                        <a:rPr lang="en-US" sz="1200" b="1">
                          <a:solidFill>
                            <a:schemeClr val="dk1"/>
                          </a:solidFill>
                          <a:latin typeface="Times New Roman"/>
                          <a:ea typeface="Times New Roman"/>
                          <a:cs typeface="Times New Roman"/>
                          <a:sym typeface="Times New Roman"/>
                        </a:rPr>
                        <a:t>During development, clearly link ongoing interventions to established results.</a:t>
                      </a:r>
                      <a:endParaRPr sz="1050">
                        <a:latin typeface="Trebuchet MS"/>
                        <a:ea typeface="Trebuchet MS"/>
                        <a:cs typeface="Trebuchet MS"/>
                        <a:sym typeface="Trebuchet MS"/>
                      </a:endParaRPr>
                    </a:p>
                  </a:txBody>
                  <a:tcPr marL="0" marR="0" marT="0" marB="0"/>
                </a:tc>
                <a:tc>
                  <a:txBody>
                    <a:bodyPr/>
                    <a:lstStyle/>
                    <a:p>
                      <a:pPr marL="0" marR="113029" lvl="0" indent="0" algn="just" rtl="0">
                        <a:lnSpc>
                          <a:spcPct val="102000"/>
                        </a:lnSpc>
                        <a:spcBef>
                          <a:spcPts val="745"/>
                        </a:spcBef>
                        <a:spcAft>
                          <a:spcPts val="0"/>
                        </a:spcAft>
                        <a:buClr>
                          <a:schemeClr val="dk1"/>
                        </a:buClr>
                        <a:buSzPts val="900"/>
                        <a:buFont typeface="Trebuchet MS"/>
                        <a:buNone/>
                      </a:pPr>
                      <a:endParaRPr lang="en-US" sz="1200" b="1" dirty="0">
                        <a:solidFill>
                          <a:schemeClr val="dk1"/>
                        </a:solidFill>
                        <a:latin typeface="Times New Roman"/>
                        <a:ea typeface="Times New Roman"/>
                        <a:cs typeface="Times New Roman"/>
                        <a:sym typeface="Times New Roman"/>
                      </a:endParaRPr>
                    </a:p>
                    <a:p>
                      <a:pPr marL="0" marR="113029" lvl="0" indent="0" algn="just" rtl="0">
                        <a:lnSpc>
                          <a:spcPct val="102000"/>
                        </a:lnSpc>
                        <a:spcBef>
                          <a:spcPts val="745"/>
                        </a:spcBef>
                        <a:spcAft>
                          <a:spcPts val="0"/>
                        </a:spcAft>
                        <a:buClr>
                          <a:schemeClr val="dk1"/>
                        </a:buClr>
                        <a:buSzPts val="900"/>
                        <a:buFont typeface="Trebuchet MS"/>
                        <a:buNone/>
                      </a:pPr>
                      <a:endParaRPr lang="en-US" sz="1200" b="1" dirty="0">
                        <a:solidFill>
                          <a:schemeClr val="dk1"/>
                        </a:solidFill>
                        <a:latin typeface="Times New Roman"/>
                        <a:ea typeface="Times New Roman"/>
                        <a:cs typeface="Times New Roman"/>
                        <a:sym typeface="Times New Roman"/>
                      </a:endParaRPr>
                    </a:p>
                    <a:p>
                      <a:pPr marL="171450" marR="113029" lvl="0" indent="-171450" algn="just" rtl="0">
                        <a:lnSpc>
                          <a:spcPct val="102000"/>
                        </a:lnSpc>
                        <a:spcBef>
                          <a:spcPts val="745"/>
                        </a:spcBef>
                        <a:spcAft>
                          <a:spcPts val="0"/>
                        </a:spcAft>
                        <a:buClr>
                          <a:schemeClr val="dk1"/>
                        </a:buClr>
                        <a:buSzPts val="900"/>
                        <a:buFont typeface="Arial" panose="020B0604020202020204" pitchFamily="34" charset="0"/>
                        <a:buChar char="•"/>
                      </a:pPr>
                      <a:r>
                        <a:rPr lang="en-US" sz="1200" b="1" dirty="0" smtClean="0">
                          <a:solidFill>
                            <a:schemeClr val="dk1"/>
                          </a:solidFill>
                          <a:latin typeface="Times New Roman"/>
                          <a:ea typeface="Times New Roman"/>
                          <a:cs typeface="Times New Roman"/>
                          <a:sym typeface="Times New Roman"/>
                        </a:rPr>
                        <a:t>Reporting </a:t>
                      </a:r>
                      <a:r>
                        <a:rPr lang="en-US" sz="1200" b="1" dirty="0">
                          <a:solidFill>
                            <a:schemeClr val="dk1"/>
                          </a:solidFill>
                          <a:latin typeface="Times New Roman"/>
                          <a:ea typeface="Times New Roman"/>
                          <a:cs typeface="Times New Roman"/>
                          <a:sym typeface="Times New Roman"/>
                        </a:rPr>
                        <a:t>(formal and informal, external and internal) on the strategy implementation on a regular basis;</a:t>
                      </a:r>
                      <a:endParaRPr sz="1200" b="1" dirty="0">
                        <a:solidFill>
                          <a:schemeClr val="dk1"/>
                        </a:solidFill>
                        <a:latin typeface="Times New Roman"/>
                        <a:ea typeface="Times New Roman"/>
                        <a:cs typeface="Times New Roman"/>
                        <a:sym typeface="Times New Roman"/>
                      </a:endParaRPr>
                    </a:p>
                    <a:p>
                      <a:pPr marL="342900" marR="113029" lvl="0" indent="-342900" algn="just" rtl="0">
                        <a:lnSpc>
                          <a:spcPct val="102000"/>
                        </a:lnSpc>
                        <a:spcBef>
                          <a:spcPts val="155"/>
                        </a:spcBef>
                        <a:spcAft>
                          <a:spcPts val="0"/>
                        </a:spcAft>
                        <a:buClr>
                          <a:schemeClr val="dk1"/>
                        </a:buClr>
                        <a:buSzPts val="900"/>
                        <a:buFont typeface="Trebuchet MS"/>
                        <a:buChar char="•"/>
                      </a:pPr>
                      <a:r>
                        <a:rPr lang="en-US" sz="1200" b="1" dirty="0">
                          <a:solidFill>
                            <a:schemeClr val="dk1"/>
                          </a:solidFill>
                          <a:latin typeface="Times New Roman"/>
                          <a:ea typeface="Times New Roman"/>
                          <a:cs typeface="Times New Roman"/>
                          <a:sym typeface="Times New Roman"/>
                        </a:rPr>
                        <a:t>Regular monitoring should ensure that ongoing and newly developed interventions are clearly linked to relevant strategy results.</a:t>
                      </a:r>
                      <a:endParaRPr sz="12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46700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0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17280" y="3386890"/>
            <a:ext cx="2591670" cy="2667532"/>
          </a:xfrm>
          <a:prstGeom prst="rect">
            <a:avLst/>
          </a:prstGeom>
          <a:noFill/>
          <a:ln>
            <a:noFill/>
          </a:ln>
        </p:spPr>
      </p:pic>
      <p:sp>
        <p:nvSpPr>
          <p:cNvPr id="2" name="Rectangle 1"/>
          <p:cNvSpPr/>
          <p:nvPr/>
        </p:nvSpPr>
        <p:spPr>
          <a:xfrm>
            <a:off x="4231849" y="2022895"/>
            <a:ext cx="6096000" cy="830997"/>
          </a:xfrm>
          <a:prstGeom prst="rect">
            <a:avLst/>
          </a:prstGeom>
        </p:spPr>
        <p:txBody>
          <a:bodyPr>
            <a:spAutoFit/>
          </a:bodyPr>
          <a:lstStyle/>
          <a:p>
            <a:pPr lvl="1" algn="ctr"/>
            <a:r>
              <a:rPr lang="en-US" sz="2400" b="1" dirty="0" smtClean="0">
                <a:solidFill>
                  <a:srgbClr val="0070C0"/>
                </a:solidFill>
                <a:latin typeface="Times New Roman"/>
                <a:ea typeface="Times New Roman"/>
                <a:cs typeface="Times New Roman"/>
                <a:sym typeface="Times New Roman"/>
              </a:rPr>
              <a:t>2. Remote management, monitoring and third-party monitoring</a:t>
            </a:r>
            <a:endParaRPr lang="en-US" sz="2400" b="1" dirty="0">
              <a:solidFill>
                <a:srgbClr val="0070C0"/>
              </a:solidFill>
              <a:latin typeface="Times New Roman"/>
              <a:ea typeface="Times New Roman"/>
              <a:cs typeface="Times New Roman"/>
              <a:sym typeface="Times New Roman"/>
            </a:endParaRPr>
          </a:p>
        </p:txBody>
      </p:sp>
      <p:sp>
        <p:nvSpPr>
          <p:cNvPr id="8" name="Rectangle 7"/>
          <p:cNvSpPr/>
          <p:nvPr/>
        </p:nvSpPr>
        <p:spPr>
          <a:xfrm>
            <a:off x="3129699" y="2760309"/>
            <a:ext cx="8300301" cy="3089564"/>
          </a:xfrm>
          <a:prstGeom prst="rect">
            <a:avLst/>
          </a:prstGeom>
        </p:spPr>
        <p:txBody>
          <a:bodyPr wrap="square">
            <a:spAutoFit/>
          </a:bodyPr>
          <a:lstStyle/>
          <a:p>
            <a:pPr marL="342900" marR="313690" lvl="0" indent="-342900" algn="just">
              <a:lnSpc>
                <a:spcPct val="150000"/>
              </a:lnSpc>
              <a:buClr>
                <a:srgbClr val="00B050"/>
              </a:buClr>
              <a:buSzPts val="2000"/>
              <a:buFont typeface="Noto Sans Symbols"/>
              <a:buChar char="⮚"/>
            </a:pPr>
            <a:r>
              <a:rPr lang="en-US" sz="1600" b="1" dirty="0">
                <a:solidFill>
                  <a:srgbClr val="00B050"/>
                </a:solidFill>
                <a:latin typeface="Times New Roman"/>
                <a:ea typeface="Times New Roman"/>
                <a:cs typeface="Times New Roman"/>
                <a:sym typeface="Times New Roman"/>
              </a:rPr>
              <a:t>A management structure</a:t>
            </a:r>
            <a:r>
              <a:rPr lang="en-US" sz="1600" b="1" dirty="0">
                <a:solidFill>
                  <a:schemeClr val="dk1"/>
                </a:solidFill>
                <a:latin typeface="Times New Roman"/>
                <a:ea typeface="Times New Roman"/>
                <a:cs typeface="Times New Roman"/>
                <a:sym typeface="Times New Roman"/>
              </a:rPr>
              <a:t>, which may have been set up as a temporary mode of operation, </a:t>
            </a:r>
            <a:r>
              <a:rPr lang="en-US" sz="1600" b="1" u="sng" dirty="0">
                <a:solidFill>
                  <a:schemeClr val="dk1"/>
                </a:solidFill>
                <a:latin typeface="Times New Roman"/>
                <a:ea typeface="Times New Roman"/>
                <a:cs typeface="Times New Roman"/>
                <a:sym typeface="Times New Roman"/>
              </a:rPr>
              <a:t>can rapidly become a semi- and/or permanent approach to implementation in countries </a:t>
            </a:r>
            <a:r>
              <a:rPr lang="en-US" sz="1600" b="1" dirty="0">
                <a:solidFill>
                  <a:schemeClr val="dk1"/>
                </a:solidFill>
                <a:latin typeface="Times New Roman"/>
                <a:ea typeface="Times New Roman"/>
                <a:cs typeface="Times New Roman"/>
                <a:sym typeface="Times New Roman"/>
              </a:rPr>
              <a:t>with deteriorating security. While the proliferation of remote management approaches may have offered a number of recommendations to practitioners to improve their results in hard-to-reach areas, it has also revealed its limitations, including those related to intervention monitoring. </a:t>
            </a:r>
          </a:p>
          <a:p>
            <a:pPr marL="1714500" marR="313690" lvl="3" indent="-342900" algn="just">
              <a:lnSpc>
                <a:spcPct val="150000"/>
              </a:lnSpc>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This section will cover remote management, remote monitoring, as well as TPM of interventions.</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76227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238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88857" y="2833388"/>
            <a:ext cx="2591670" cy="2667532"/>
          </a:xfrm>
          <a:prstGeom prst="rect">
            <a:avLst/>
          </a:prstGeom>
          <a:noFill/>
          <a:ln>
            <a:noFill/>
          </a:ln>
        </p:spPr>
      </p:pic>
      <p:sp>
        <p:nvSpPr>
          <p:cNvPr id="2" name="Rectangle 1"/>
          <p:cNvSpPr/>
          <p:nvPr/>
        </p:nvSpPr>
        <p:spPr>
          <a:xfrm>
            <a:off x="3716408" y="1776246"/>
            <a:ext cx="6096000" cy="772391"/>
          </a:xfrm>
          <a:prstGeom prst="rect">
            <a:avLst/>
          </a:prstGeom>
        </p:spPr>
        <p:txBody>
          <a:bodyPr>
            <a:spAutoFit/>
          </a:bodyPr>
          <a:lstStyle/>
          <a:p>
            <a:pPr marL="899795" marR="314325" lvl="0" algn="ctr">
              <a:lnSpc>
                <a:spcPct val="102000"/>
              </a:lnSpc>
            </a:pPr>
            <a:endParaRPr lang="en-US" b="1" dirty="0" smtClean="0">
              <a:solidFill>
                <a:srgbClr val="C00000"/>
              </a:solidFill>
              <a:latin typeface="Times New Roman"/>
              <a:ea typeface="Times New Roman"/>
              <a:cs typeface="Times New Roman"/>
              <a:sym typeface="Times New Roman"/>
            </a:endParaRPr>
          </a:p>
          <a:p>
            <a:pPr marL="685800" lvl="2" algn="ctr">
              <a:spcBef>
                <a:spcPts val="695"/>
              </a:spcBef>
            </a:pPr>
            <a:r>
              <a:rPr lang="en-US" sz="2000" b="1" dirty="0" smtClean="0">
                <a:solidFill>
                  <a:srgbClr val="FF681E"/>
                </a:solidFill>
                <a:latin typeface="Times New Roman"/>
                <a:ea typeface="Times New Roman"/>
                <a:cs typeface="Times New Roman"/>
                <a:sym typeface="Times New Roman"/>
              </a:rPr>
              <a:t>Remote management</a:t>
            </a:r>
            <a:endParaRPr lang="en-US" dirty="0"/>
          </a:p>
        </p:txBody>
      </p:sp>
      <p:sp>
        <p:nvSpPr>
          <p:cNvPr id="8" name="Rectangle 7"/>
          <p:cNvSpPr/>
          <p:nvPr/>
        </p:nvSpPr>
        <p:spPr>
          <a:xfrm>
            <a:off x="3280527" y="2627235"/>
            <a:ext cx="7748833" cy="2246769"/>
          </a:xfrm>
          <a:prstGeom prst="rect">
            <a:avLst/>
          </a:prstGeom>
        </p:spPr>
        <p:txBody>
          <a:bodyPr wrap="square">
            <a:spAutoFit/>
          </a:bodyPr>
          <a:lstStyle/>
          <a:p>
            <a:pPr marL="342900" lvl="0" indent="-342900" algn="just">
              <a:buClr>
                <a:srgbClr val="C00000"/>
              </a:buClr>
              <a:buSzPts val="2000"/>
              <a:buFont typeface="Noto Sans Symbols"/>
              <a:buChar char="⮚"/>
            </a:pPr>
            <a:r>
              <a:rPr lang="en-US" sz="1400" b="1" dirty="0">
                <a:solidFill>
                  <a:srgbClr val="C00000"/>
                </a:solidFill>
                <a:latin typeface="Times New Roman"/>
                <a:ea typeface="Times New Roman"/>
                <a:cs typeface="Times New Roman"/>
                <a:sym typeface="Times New Roman"/>
              </a:rPr>
              <a:t>Remote management approaches </a:t>
            </a:r>
            <a:r>
              <a:rPr lang="en-US" sz="1400" b="1" dirty="0">
                <a:solidFill>
                  <a:schemeClr val="dk1"/>
                </a:solidFill>
                <a:latin typeface="Times New Roman"/>
                <a:ea typeface="Times New Roman"/>
                <a:cs typeface="Times New Roman"/>
                <a:sym typeface="Times New Roman"/>
              </a:rPr>
              <a:t>have substantial implications for </a:t>
            </a:r>
            <a:r>
              <a:rPr lang="en-US" sz="1400" b="1" i="1" dirty="0">
                <a:solidFill>
                  <a:srgbClr val="FFC000"/>
                </a:solidFill>
                <a:latin typeface="Times New Roman"/>
                <a:ea typeface="Times New Roman"/>
                <a:cs typeface="Times New Roman"/>
                <a:sym typeface="Times New Roman"/>
              </a:rPr>
              <a:t>monitoring and accountability practices</a:t>
            </a:r>
            <a:r>
              <a:rPr lang="en-US" sz="1400" b="1" dirty="0">
                <a:solidFill>
                  <a:schemeClr val="dk1"/>
                </a:solidFill>
                <a:latin typeface="Times New Roman"/>
                <a:ea typeface="Times New Roman"/>
                <a:cs typeface="Times New Roman"/>
                <a:sym typeface="Times New Roman"/>
              </a:rPr>
              <a:t>, as well as the ability of the implementing organization to provide assurance of reaching project/ program results. </a:t>
            </a:r>
          </a:p>
          <a:p>
            <a:pPr lvl="0" algn="just"/>
            <a:endParaRPr lang="en-US" sz="1400" b="1" dirty="0">
              <a:solidFill>
                <a:schemeClr val="dk1"/>
              </a:solidFill>
              <a:latin typeface="Times New Roman"/>
              <a:ea typeface="Times New Roman"/>
              <a:cs typeface="Times New Roman"/>
              <a:sym typeface="Times New Roman"/>
            </a:endParaRPr>
          </a:p>
          <a:p>
            <a:pPr marL="342900" lvl="0" indent="-342900" algn="just">
              <a:buClr>
                <a:schemeClr val="dk1"/>
              </a:buClr>
              <a:buSzPts val="2000"/>
              <a:buFont typeface="Noto Sans Symbols"/>
              <a:buChar char="⮚"/>
            </a:pPr>
            <a:r>
              <a:rPr lang="en-US" sz="1400" b="1" dirty="0">
                <a:solidFill>
                  <a:schemeClr val="dk1"/>
                </a:solidFill>
                <a:latin typeface="Times New Roman"/>
                <a:ea typeface="Times New Roman"/>
                <a:cs typeface="Times New Roman"/>
                <a:sym typeface="Times New Roman"/>
              </a:rPr>
              <a:t>Where situations may restrict staff members from meeting with beneficiaries or monitoring activities directly, they must rely on other staffing approaches or external partners.</a:t>
            </a:r>
            <a:endParaRPr lang="en-US" sz="1400" dirty="0"/>
          </a:p>
          <a:p>
            <a:pPr lvl="0" algn="just"/>
            <a:endParaRPr lang="en-US" sz="1400" b="1" dirty="0">
              <a:solidFill>
                <a:schemeClr val="dk1"/>
              </a:solidFill>
              <a:latin typeface="Times New Roman"/>
              <a:ea typeface="Times New Roman"/>
              <a:cs typeface="Times New Roman"/>
              <a:sym typeface="Times New Roman"/>
            </a:endParaRPr>
          </a:p>
          <a:p>
            <a:pPr marL="342900" lvl="0" indent="-342900" algn="ctr">
              <a:buClr>
                <a:srgbClr val="660066"/>
              </a:buClr>
              <a:buSzPts val="2000"/>
              <a:buFont typeface="Noto Sans Symbols"/>
              <a:buChar char="⮚"/>
            </a:pPr>
            <a:r>
              <a:rPr lang="en-US" sz="1400" b="1" dirty="0">
                <a:solidFill>
                  <a:srgbClr val="660066"/>
                </a:solidFill>
                <a:latin typeface="Times New Roman"/>
                <a:ea typeface="Times New Roman"/>
                <a:cs typeface="Times New Roman"/>
                <a:sym typeface="Times New Roman"/>
              </a:rPr>
              <a:t> Remote management approaches are required in circumstances where management may not have physical presence and hence limited technical oversight, monitoring and accountability, as well as in situations with an increased risk of fraud and corruption occurring</a:t>
            </a:r>
            <a:r>
              <a:rPr lang="en-US" sz="1400" b="1" dirty="0">
                <a:solidFill>
                  <a:schemeClr val="dk1"/>
                </a:solidFill>
                <a:latin typeface="Times New Roman"/>
                <a:ea typeface="Times New Roman"/>
                <a:cs typeface="Times New Roman"/>
                <a:sym typeface="Times New Roman"/>
              </a:rPr>
              <a:t>.</a:t>
            </a:r>
            <a:endParaRPr lang="en-US"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196146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65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07711" y="3075166"/>
            <a:ext cx="2591670" cy="2667532"/>
          </a:xfrm>
          <a:prstGeom prst="rect">
            <a:avLst/>
          </a:prstGeom>
          <a:noFill/>
          <a:ln>
            <a:noFill/>
          </a:ln>
        </p:spPr>
      </p:pic>
      <p:sp>
        <p:nvSpPr>
          <p:cNvPr id="11" name="Google Shape;467;p18"/>
          <p:cNvSpPr/>
          <p:nvPr/>
        </p:nvSpPr>
        <p:spPr>
          <a:xfrm>
            <a:off x="3410075" y="2150946"/>
            <a:ext cx="6627227" cy="400110"/>
          </a:xfrm>
          <a:prstGeom prst="rect">
            <a:avLst/>
          </a:prstGeom>
          <a:noFill/>
          <a:ln>
            <a:noFill/>
          </a:ln>
        </p:spPr>
        <p:txBody>
          <a:bodyPr spcFirstLastPara="1" wrap="square" lIns="91425" tIns="45700" rIns="91425" bIns="45700" anchor="t" anchorCtr="0">
            <a:spAutoFit/>
          </a:bodyPr>
          <a:lstStyle/>
          <a:p>
            <a:pPr marL="1333500" marR="1324610" lvl="0" indent="0" algn="r" rtl="0">
              <a:spcBef>
                <a:spcPts val="0"/>
              </a:spcBef>
              <a:spcAft>
                <a:spcPts val="0"/>
              </a:spcAft>
              <a:buNone/>
            </a:pPr>
            <a:r>
              <a:rPr lang="en-US" sz="2000" b="1" dirty="0">
                <a:solidFill>
                  <a:schemeClr val="dk1"/>
                </a:solidFill>
                <a:latin typeface="Times New Roman"/>
                <a:ea typeface="Times New Roman"/>
                <a:cs typeface="Times New Roman"/>
                <a:sym typeface="Times New Roman"/>
              </a:rPr>
              <a:t>Special circumstances…</a:t>
            </a:r>
            <a:endParaRPr sz="2000" b="1" dirty="0">
              <a:solidFill>
                <a:schemeClr val="dk1"/>
              </a:solidFill>
              <a:latin typeface="Times New Roman"/>
              <a:ea typeface="Times New Roman"/>
              <a:cs typeface="Times New Roman"/>
              <a:sym typeface="Times New Roman"/>
            </a:endParaRPr>
          </a:p>
        </p:txBody>
      </p:sp>
      <p:sp>
        <p:nvSpPr>
          <p:cNvPr id="12" name="Google Shape;468;p18"/>
          <p:cNvSpPr/>
          <p:nvPr/>
        </p:nvSpPr>
        <p:spPr>
          <a:xfrm>
            <a:off x="3299381" y="2634059"/>
            <a:ext cx="7903521" cy="2289858"/>
          </a:xfrm>
          <a:prstGeom prst="rect">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56540" marR="245109" lvl="0" indent="0" algn="just" rtl="0">
              <a:lnSpc>
                <a:spcPct val="102000"/>
              </a:lnSpc>
              <a:spcBef>
                <a:spcPts val="0"/>
              </a:spcBef>
              <a:spcAft>
                <a:spcPts val="0"/>
              </a:spcAft>
              <a:buNone/>
            </a:pPr>
            <a:r>
              <a:rPr lang="en-US" sz="2000" b="1" dirty="0">
                <a:solidFill>
                  <a:schemeClr val="dk1"/>
                </a:solidFill>
                <a:latin typeface="Times New Roman"/>
                <a:ea typeface="Times New Roman"/>
                <a:cs typeface="Times New Roman"/>
                <a:sym typeface="Times New Roman"/>
              </a:rPr>
              <a:t>The COVID-19 pandemic in 2020 led to further challenges in managing and implementing interventions, as well as, relatedly, all subsequent M&amp;E efforts. It presented yet another remote management scenario, where most activities and movements were severely restricted for all actors. These conditions further reinforce the need for having strong and flexible monitoring systems in place to support the implementation of interventions.</a:t>
            </a:r>
            <a:endParaRPr sz="20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207120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027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17280" y="2624416"/>
            <a:ext cx="2591670" cy="2667532"/>
          </a:xfrm>
          <a:prstGeom prst="rect">
            <a:avLst/>
          </a:prstGeom>
          <a:noFill/>
          <a:ln>
            <a:noFill/>
          </a:ln>
        </p:spPr>
      </p:pic>
      <p:sp>
        <p:nvSpPr>
          <p:cNvPr id="2" name="Rectangle 1"/>
          <p:cNvSpPr/>
          <p:nvPr/>
        </p:nvSpPr>
        <p:spPr>
          <a:xfrm>
            <a:off x="2341678" y="1922482"/>
            <a:ext cx="8686876" cy="2928815"/>
          </a:xfrm>
          <a:prstGeom prst="rect">
            <a:avLst/>
          </a:prstGeom>
        </p:spPr>
        <p:txBody>
          <a:bodyPr wrap="square">
            <a:spAutoFit/>
          </a:bodyPr>
          <a:lstStyle/>
          <a:p>
            <a:pPr marL="899795" marR="314325" lvl="0" algn="ctr">
              <a:lnSpc>
                <a:spcPct val="102000"/>
              </a:lnSpc>
            </a:pPr>
            <a:endParaRPr lang="en-US" sz="1600" b="1" dirty="0">
              <a:solidFill>
                <a:srgbClr val="FF681E"/>
              </a:solidFill>
              <a:latin typeface="Times New Roman"/>
              <a:ea typeface="Times New Roman"/>
              <a:cs typeface="Times New Roman"/>
              <a:sym typeface="Times New Roman"/>
            </a:endParaRPr>
          </a:p>
          <a:p>
            <a:pPr marL="1185545" marR="314325" lvl="2" indent="-285750" algn="just">
              <a:lnSpc>
                <a:spcPct val="150000"/>
              </a:lnSpc>
              <a:spcBef>
                <a:spcPts val="5"/>
              </a:spcBef>
              <a:buClr>
                <a:srgbClr val="FF681E"/>
              </a:buClr>
              <a:buSzPts val="1300"/>
              <a:buFont typeface="Noto Sans Symbols"/>
              <a:buChar char="❑"/>
            </a:pPr>
            <a:r>
              <a:rPr lang="en-US" sz="1600" b="1" dirty="0">
                <a:solidFill>
                  <a:srgbClr val="660066"/>
                </a:solidFill>
                <a:latin typeface="Times New Roman"/>
                <a:ea typeface="Times New Roman"/>
                <a:cs typeface="Times New Roman"/>
                <a:sym typeface="Times New Roman"/>
              </a:rPr>
              <a:t>In general, </a:t>
            </a:r>
            <a:r>
              <a:rPr lang="en-US" sz="1600" b="1" dirty="0">
                <a:solidFill>
                  <a:srgbClr val="FF0000"/>
                </a:solidFill>
                <a:latin typeface="Times New Roman"/>
                <a:ea typeface="Times New Roman"/>
                <a:cs typeface="Times New Roman"/>
                <a:sym typeface="Times New Roman"/>
              </a:rPr>
              <a:t>remote management, </a:t>
            </a:r>
            <a:r>
              <a:rPr lang="en-US" sz="1600" b="1" dirty="0">
                <a:solidFill>
                  <a:srgbClr val="660066"/>
                </a:solidFill>
                <a:latin typeface="Times New Roman"/>
                <a:ea typeface="Times New Roman"/>
                <a:cs typeface="Times New Roman"/>
                <a:sym typeface="Times New Roman"/>
              </a:rPr>
              <a:t>including </a:t>
            </a:r>
            <a:r>
              <a:rPr lang="en-US" sz="1600" b="1" dirty="0">
                <a:solidFill>
                  <a:srgbClr val="00B0F0"/>
                </a:solidFill>
                <a:latin typeface="Times New Roman"/>
                <a:ea typeface="Times New Roman"/>
                <a:cs typeface="Times New Roman"/>
                <a:sym typeface="Times New Roman"/>
              </a:rPr>
              <a:t>remote monitoring and some aspects of TPM</a:t>
            </a:r>
            <a:r>
              <a:rPr lang="en-US" sz="1600" b="1" dirty="0">
                <a:solidFill>
                  <a:srgbClr val="660066"/>
                </a:solidFill>
                <a:latin typeface="Times New Roman"/>
                <a:ea typeface="Times New Roman"/>
                <a:cs typeface="Times New Roman"/>
                <a:sym typeface="Times New Roman"/>
              </a:rPr>
              <a:t>, can be a temporary or a more permanent response to security and logistical challenges in the direct implementation of programmes.51 Depending on the degree of remoteness, different strategies may need to be applied.</a:t>
            </a:r>
            <a:endParaRPr lang="en-US" sz="1400" dirty="0"/>
          </a:p>
          <a:p>
            <a:pPr marL="1185545" marR="314325" lvl="2" indent="-285750" algn="just">
              <a:lnSpc>
                <a:spcPct val="150000"/>
              </a:lnSpc>
              <a:spcBef>
                <a:spcPts val="5"/>
              </a:spcBef>
              <a:buClr>
                <a:srgbClr val="FF681E"/>
              </a:buClr>
              <a:buSzPts val="1300"/>
              <a:buFont typeface="Noto Sans Symbols"/>
              <a:buChar char="❑"/>
            </a:pPr>
            <a:r>
              <a:rPr lang="en-US" sz="1600" b="1" dirty="0">
                <a:solidFill>
                  <a:srgbClr val="660066"/>
                </a:solidFill>
                <a:latin typeface="Times New Roman"/>
                <a:ea typeface="Times New Roman"/>
                <a:cs typeface="Times New Roman"/>
                <a:sym typeface="Times New Roman"/>
              </a:rPr>
              <a:t> </a:t>
            </a:r>
            <a:r>
              <a:rPr lang="en-US" sz="1600" b="1" u="sng" dirty="0">
                <a:solidFill>
                  <a:srgbClr val="660066"/>
                </a:solidFill>
                <a:latin typeface="Times New Roman"/>
                <a:ea typeface="Times New Roman"/>
                <a:cs typeface="Times New Roman"/>
                <a:sym typeface="Times New Roman"/>
              </a:rPr>
              <a:t>The office managing the intervention </a:t>
            </a:r>
            <a:r>
              <a:rPr lang="en-US" sz="1600" b="1" dirty="0">
                <a:solidFill>
                  <a:srgbClr val="660066"/>
                </a:solidFill>
                <a:latin typeface="Times New Roman"/>
                <a:ea typeface="Times New Roman"/>
                <a:cs typeface="Times New Roman"/>
                <a:sym typeface="Times New Roman"/>
              </a:rPr>
              <a:t>must identify a set of general parameters and </a:t>
            </a:r>
            <a:r>
              <a:rPr lang="en-US" sz="1600" b="1" dirty="0">
                <a:solidFill>
                  <a:srgbClr val="FF66CC"/>
                </a:solidFill>
                <a:latin typeface="Times New Roman"/>
                <a:ea typeface="Times New Roman"/>
                <a:cs typeface="Times New Roman"/>
                <a:sym typeface="Times New Roman"/>
              </a:rPr>
              <a:t>thresholds that define when direct implementation is no longer possible or advisable </a:t>
            </a:r>
            <a:r>
              <a:rPr lang="en-US" sz="1600" b="1" dirty="0">
                <a:solidFill>
                  <a:srgbClr val="660066"/>
                </a:solidFill>
                <a:latin typeface="Times New Roman"/>
                <a:ea typeface="Times New Roman"/>
                <a:cs typeface="Times New Roman"/>
                <a:sym typeface="Times New Roman"/>
              </a:rPr>
              <a:t>(such as what are the risks the organization is willing to take). </a:t>
            </a:r>
            <a:endParaRPr lang="en-US" sz="1600" b="1" i="1" dirty="0">
              <a:solidFill>
                <a:srgbClr val="FFC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217364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025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17280" y="2700672"/>
            <a:ext cx="2591670" cy="2667532"/>
          </a:xfrm>
          <a:prstGeom prst="rect">
            <a:avLst/>
          </a:prstGeom>
          <a:noFill/>
          <a:ln>
            <a:noFill/>
          </a:ln>
        </p:spPr>
      </p:pic>
      <p:sp>
        <p:nvSpPr>
          <p:cNvPr id="2" name="Rectangle 1"/>
          <p:cNvSpPr/>
          <p:nvPr/>
        </p:nvSpPr>
        <p:spPr>
          <a:xfrm>
            <a:off x="2737554" y="1877664"/>
            <a:ext cx="8279964" cy="3200684"/>
          </a:xfrm>
          <a:prstGeom prst="rect">
            <a:avLst/>
          </a:prstGeom>
        </p:spPr>
        <p:txBody>
          <a:bodyPr wrap="square">
            <a:spAutoFit/>
          </a:bodyPr>
          <a:lstStyle/>
          <a:p>
            <a:pPr marL="899795" marR="314325" lvl="0" algn="ctr">
              <a:lnSpc>
                <a:spcPct val="102000"/>
              </a:lnSpc>
            </a:pPr>
            <a:endParaRPr lang="en-US" sz="1600" b="1" dirty="0">
              <a:solidFill>
                <a:srgbClr val="FF681E"/>
              </a:solidFill>
              <a:latin typeface="Times New Roman"/>
              <a:ea typeface="Times New Roman"/>
              <a:cs typeface="Times New Roman"/>
              <a:sym typeface="Times New Roman"/>
            </a:endParaRPr>
          </a:p>
          <a:p>
            <a:pPr marL="685800" lvl="2" algn="ctr">
              <a:spcBef>
                <a:spcPts val="695"/>
              </a:spcBef>
            </a:pPr>
            <a:r>
              <a:rPr lang="en-US" sz="1600" b="1" dirty="0">
                <a:solidFill>
                  <a:srgbClr val="FF681E"/>
                </a:solidFill>
                <a:latin typeface="Times New Roman"/>
                <a:ea typeface="Times New Roman"/>
                <a:cs typeface="Times New Roman"/>
                <a:sym typeface="Times New Roman"/>
              </a:rPr>
              <a:t>Remote monitoring</a:t>
            </a:r>
            <a:endParaRPr lang="en-US" sz="1400" dirty="0"/>
          </a:p>
          <a:p>
            <a:pPr marL="685800" lvl="2" algn="ctr">
              <a:spcBef>
                <a:spcPts val="695"/>
              </a:spcBef>
            </a:pPr>
            <a:endParaRPr lang="en-US" sz="1600" b="1" dirty="0">
              <a:solidFill>
                <a:srgbClr val="FF681E"/>
              </a:solidFill>
              <a:latin typeface="Times New Roman"/>
              <a:ea typeface="Times New Roman"/>
              <a:cs typeface="Times New Roman"/>
              <a:sym typeface="Times New Roman"/>
            </a:endParaRPr>
          </a:p>
          <a:p>
            <a:pPr marL="800100" lvl="1" indent="-342900" algn="just">
              <a:buClr>
                <a:srgbClr val="000099"/>
              </a:buClr>
              <a:buSzPts val="2000"/>
              <a:buFont typeface="Noto Sans Symbols"/>
              <a:buChar char="⮚"/>
            </a:pPr>
            <a:r>
              <a:rPr lang="en-US" sz="1600" b="1" dirty="0">
                <a:solidFill>
                  <a:srgbClr val="000099"/>
                </a:solidFill>
                <a:latin typeface="Times New Roman"/>
                <a:ea typeface="Times New Roman"/>
                <a:cs typeface="Times New Roman"/>
                <a:sym typeface="Times New Roman"/>
              </a:rPr>
              <a:t>Remote management may have significant implications for the organizational set-up, accountability, monitoring and assurance of the quality of interventions. </a:t>
            </a:r>
          </a:p>
          <a:p>
            <a:pPr marL="800100" lvl="1" indent="-342900" algn="just">
              <a:buClr>
                <a:srgbClr val="000099"/>
              </a:buClr>
              <a:buSzPts val="2000"/>
              <a:buFont typeface="Noto Sans Symbols"/>
              <a:buChar char="⮚"/>
            </a:pPr>
            <a:r>
              <a:rPr lang="en-US" sz="1600" b="1" dirty="0">
                <a:solidFill>
                  <a:srgbClr val="000099"/>
                </a:solidFill>
                <a:latin typeface="Times New Roman"/>
                <a:ea typeface="Times New Roman"/>
                <a:cs typeface="Times New Roman"/>
                <a:sym typeface="Times New Roman"/>
              </a:rPr>
              <a:t>When a </a:t>
            </a:r>
            <a:r>
              <a:rPr lang="en-US" sz="1600" b="1" dirty="0">
                <a:solidFill>
                  <a:srgbClr val="C00000"/>
                </a:solidFill>
                <a:latin typeface="Times New Roman"/>
                <a:ea typeface="Times New Roman"/>
                <a:cs typeface="Times New Roman"/>
                <a:sym typeface="Times New Roman"/>
              </a:rPr>
              <a:t>situation calls for remote management</a:t>
            </a:r>
            <a:r>
              <a:rPr lang="en-US" sz="1600" b="1" dirty="0">
                <a:solidFill>
                  <a:srgbClr val="000099"/>
                </a:solidFill>
                <a:latin typeface="Times New Roman"/>
                <a:ea typeface="Times New Roman"/>
                <a:cs typeface="Times New Roman"/>
                <a:sym typeface="Times New Roman"/>
              </a:rPr>
              <a:t>, the set-up and use of monitoring approaches require more attention.</a:t>
            </a:r>
            <a:endParaRPr lang="en-US" sz="1400" dirty="0"/>
          </a:p>
          <a:p>
            <a:pPr marL="800100" lvl="1" indent="-342900" algn="just">
              <a:buClr>
                <a:srgbClr val="000099"/>
              </a:buClr>
              <a:buSzPts val="2000"/>
              <a:buFont typeface="Noto Sans Symbols"/>
              <a:buChar char="⮚"/>
            </a:pPr>
            <a:r>
              <a:rPr lang="en-US" sz="1600" b="1" dirty="0">
                <a:solidFill>
                  <a:srgbClr val="000099"/>
                </a:solidFill>
                <a:latin typeface="Times New Roman"/>
                <a:ea typeface="Times New Roman"/>
                <a:cs typeface="Times New Roman"/>
                <a:sym typeface="Times New Roman"/>
              </a:rPr>
              <a:t> </a:t>
            </a:r>
            <a:r>
              <a:rPr lang="en-US" sz="1600" b="1" dirty="0">
                <a:solidFill>
                  <a:schemeClr val="dk1"/>
                </a:solidFill>
                <a:latin typeface="Times New Roman"/>
                <a:ea typeface="Times New Roman"/>
                <a:cs typeface="Times New Roman"/>
                <a:sym typeface="Times New Roman"/>
              </a:rPr>
              <a:t>Due to logistical difficulties in conducting the monitoring in complex and remote environments, the need for additional training and contractual arrangements with additional reporting lines may arise. Strong remote monitoring approaches become </a:t>
            </a:r>
            <a:r>
              <a:rPr lang="en-US" sz="1600" b="1" dirty="0">
                <a:solidFill>
                  <a:srgbClr val="660066"/>
                </a:solidFill>
                <a:latin typeface="Times New Roman"/>
                <a:ea typeface="Times New Roman"/>
                <a:cs typeface="Times New Roman"/>
                <a:sym typeface="Times New Roman"/>
              </a:rPr>
              <a:t>key to supporting and contributing to remote management.</a:t>
            </a:r>
          </a:p>
          <a:p>
            <a:pPr lvl="0"/>
            <a:r>
              <a:rPr lang="en-US" sz="1400" dirty="0">
                <a:solidFill>
                  <a:schemeClr val="dk1"/>
                </a:solidFill>
                <a:ea typeface="Calibri"/>
                <a:cs typeface="Calibri"/>
                <a:sym typeface="Calibri"/>
              </a:rPr>
              <a:t> </a:t>
            </a:r>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2097296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524;p21"/>
          <p:cNvSpPr txBox="1"/>
          <p:nvPr/>
        </p:nvSpPr>
        <p:spPr>
          <a:xfrm>
            <a:off x="4276705" y="2107780"/>
            <a:ext cx="629602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u="sng" dirty="0">
                <a:solidFill>
                  <a:srgbClr val="FF0000"/>
                </a:solidFill>
                <a:latin typeface="Calibri"/>
                <a:ea typeface="Calibri"/>
                <a:cs typeface="Calibri"/>
                <a:sym typeface="Calibri"/>
              </a:rPr>
              <a:t>Remote monitoring: Key challenges and possible solutions</a:t>
            </a:r>
            <a:endParaRPr sz="1400" u="sng" dirty="0">
              <a:solidFill>
                <a:srgbClr val="FF0000"/>
              </a:solidFill>
              <a:latin typeface="Calibri"/>
              <a:ea typeface="Calibri"/>
              <a:cs typeface="Calibri"/>
              <a:sym typeface="Calibri"/>
            </a:endParaRPr>
          </a:p>
        </p:txBody>
      </p:sp>
      <p:graphicFrame>
        <p:nvGraphicFramePr>
          <p:cNvPr id="12" name="Google Shape;523;p21"/>
          <p:cNvGraphicFramePr/>
          <p:nvPr>
            <p:extLst>
              <p:ext uri="{D42A27DB-BD31-4B8C-83A1-F6EECF244321}">
                <p14:modId xmlns:p14="http://schemas.microsoft.com/office/powerpoint/2010/main" val="4012549249"/>
              </p:ext>
            </p:extLst>
          </p:nvPr>
        </p:nvGraphicFramePr>
        <p:xfrm>
          <a:off x="1175834" y="2415028"/>
          <a:ext cx="9539146" cy="3871966"/>
        </p:xfrm>
        <a:graphic>
          <a:graphicData uri="http://schemas.openxmlformats.org/drawingml/2006/table">
            <a:tbl>
              <a:tblPr firstRow="1" bandRow="1">
                <a:noFill/>
              </a:tblPr>
              <a:tblGrid>
                <a:gridCol w="2970671">
                  <a:extLst>
                    <a:ext uri="{9D8B030D-6E8A-4147-A177-3AD203B41FA5}">
                      <a16:colId xmlns:a16="http://schemas.microsoft.com/office/drawing/2014/main" val="20000"/>
                    </a:ext>
                  </a:extLst>
                </a:gridCol>
                <a:gridCol w="3388760">
                  <a:extLst>
                    <a:ext uri="{9D8B030D-6E8A-4147-A177-3AD203B41FA5}">
                      <a16:colId xmlns:a16="http://schemas.microsoft.com/office/drawing/2014/main" val="20001"/>
                    </a:ext>
                  </a:extLst>
                </a:gridCol>
                <a:gridCol w="3179715">
                  <a:extLst>
                    <a:ext uri="{9D8B030D-6E8A-4147-A177-3AD203B41FA5}">
                      <a16:colId xmlns:a16="http://schemas.microsoft.com/office/drawing/2014/main" val="20002"/>
                    </a:ext>
                  </a:extLst>
                </a:gridCol>
              </a:tblGrid>
              <a:tr h="218366">
                <a:tc>
                  <a:txBody>
                    <a:bodyPr/>
                    <a:lstStyle/>
                    <a:p>
                      <a:pPr marL="30035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Challenge</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Explanation</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Suggested solutions</a:t>
                      </a:r>
                      <a:endParaRPr sz="12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553247">
                <a:tc>
                  <a:txBody>
                    <a:bodyPr/>
                    <a:lstStyle/>
                    <a:p>
                      <a:pPr marL="83185" marR="85090" lvl="0" indent="0" algn="l" rtl="0">
                        <a:lnSpc>
                          <a:spcPct val="102000"/>
                        </a:lnSpc>
                        <a:spcBef>
                          <a:spcPts val="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ctr" rtl="0">
                        <a:lnSpc>
                          <a:spcPct val="102000"/>
                        </a:lnSpc>
                        <a:spcBef>
                          <a:spcPts val="290"/>
                        </a:spcBef>
                        <a:spcAft>
                          <a:spcPts val="0"/>
                        </a:spcAft>
                        <a:buNone/>
                      </a:pPr>
                      <a:r>
                        <a:rPr lang="en-US" sz="1600" b="1" dirty="0">
                          <a:solidFill>
                            <a:srgbClr val="660066"/>
                          </a:solidFill>
                          <a:latin typeface="Times New Roman"/>
                          <a:ea typeface="Times New Roman"/>
                          <a:cs typeface="Times New Roman"/>
                          <a:sym typeface="Times New Roman"/>
                        </a:rPr>
                        <a:t>Potential deterioration in program quality</a:t>
                      </a:r>
                      <a:endParaRPr sz="1600" b="1" dirty="0">
                        <a:solidFill>
                          <a:srgbClr val="660066"/>
                        </a:solidFill>
                        <a:latin typeface="Times New Roman"/>
                        <a:ea typeface="Times New Roman"/>
                        <a:cs typeface="Times New Roman"/>
                        <a:sym typeface="Times New Roman"/>
                      </a:endParaRPr>
                    </a:p>
                  </a:txBody>
                  <a:tcPr marL="0" marR="0" marT="0" marB="0"/>
                </a:tc>
                <a:tc>
                  <a:txBody>
                    <a:bodyPr/>
                    <a:lstStyle/>
                    <a:p>
                      <a:pPr marL="86360" marR="158115" lvl="0" indent="0" algn="l" rtl="0">
                        <a:lnSpc>
                          <a:spcPct val="102000"/>
                        </a:lnSpc>
                        <a:spcBef>
                          <a:spcPts val="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ctr" rtl="0">
                        <a:lnSpc>
                          <a:spcPct val="102000"/>
                        </a:lnSpc>
                        <a:spcBef>
                          <a:spcPts val="290"/>
                        </a:spcBef>
                        <a:spcAft>
                          <a:spcPts val="0"/>
                        </a:spcAft>
                        <a:buNone/>
                      </a:pPr>
                      <a:r>
                        <a:rPr lang="en-US" sz="1400" b="1">
                          <a:latin typeface="Times New Roman"/>
                          <a:ea typeface="Times New Roman"/>
                          <a:cs typeface="Times New Roman"/>
                          <a:sym typeface="Times New Roman"/>
                        </a:rPr>
                        <a:t>Ensuring high quality in programming may be especially challenging when projects are technically complex.</a:t>
                      </a:r>
                      <a:endParaRPr sz="1400" b="1">
                        <a:latin typeface="Times New Roman"/>
                        <a:ea typeface="Times New Roman"/>
                        <a:cs typeface="Times New Roman"/>
                        <a:sym typeface="Times New Roman"/>
                      </a:endParaRPr>
                    </a:p>
                  </a:txBody>
                  <a:tcPr marL="0" marR="0" marT="0" marB="0"/>
                </a:tc>
                <a:tc>
                  <a:txBody>
                    <a:bodyPr/>
                    <a:lstStyle/>
                    <a:p>
                      <a:pPr marL="85725" marR="0" lvl="0" indent="0" algn="ctr" rtl="0">
                        <a:spcBef>
                          <a:spcPts val="0"/>
                        </a:spcBef>
                        <a:spcAft>
                          <a:spcPts val="0"/>
                        </a:spcAft>
                        <a:buNone/>
                      </a:pPr>
                      <a:r>
                        <a:rPr lang="en-US" sz="1400" b="1" dirty="0">
                          <a:solidFill>
                            <a:srgbClr val="C00000"/>
                          </a:solidFill>
                          <a:latin typeface="Times New Roman"/>
                          <a:ea typeface="Times New Roman"/>
                          <a:cs typeface="Times New Roman"/>
                          <a:sym typeface="Times New Roman"/>
                        </a:rPr>
                        <a:t>Where/if possible:</a:t>
                      </a:r>
                      <a:endParaRPr sz="1400" b="1" dirty="0">
                        <a:solidFill>
                          <a:srgbClr val="C00000"/>
                        </a:solidFill>
                        <a:latin typeface="Times New Roman"/>
                        <a:ea typeface="Times New Roman"/>
                        <a:cs typeface="Times New Roman"/>
                        <a:sym typeface="Times New Roman"/>
                      </a:endParaRPr>
                    </a:p>
                    <a:p>
                      <a:pPr marL="0" marR="0" lvl="0" indent="0" algn="l" rtl="0">
                        <a:spcBef>
                          <a:spcPts val="35"/>
                        </a:spcBef>
                        <a:spcAft>
                          <a:spcPts val="0"/>
                        </a:spcAft>
                        <a:buNone/>
                      </a:pPr>
                      <a:r>
                        <a:rPr lang="en-US" sz="900" b="1" dirty="0">
                          <a:latin typeface="Trebuchet MS"/>
                          <a:ea typeface="Trebuchet MS"/>
                          <a:cs typeface="Trebuchet MS"/>
                          <a:sym typeface="Trebuchet MS"/>
                        </a:rPr>
                        <a:t> </a:t>
                      </a:r>
                      <a:endParaRPr sz="1050" dirty="0">
                        <a:latin typeface="Trebuchet MS"/>
                        <a:ea typeface="Trebuchet MS"/>
                        <a:cs typeface="Trebuchet MS"/>
                        <a:sym typeface="Trebuchet MS"/>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latin typeface="Times New Roman"/>
                          <a:ea typeface="Times New Roman"/>
                          <a:cs typeface="Times New Roman"/>
                          <a:sym typeface="Times New Roman"/>
                        </a:rPr>
                        <a:t>Preventive measures should include a clear and strong performance framework, including a solid communication plan and quality assurance mechanisms.</a:t>
                      </a:r>
                      <a:endParaRPr sz="1600" dirty="0"/>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Break down complexity into simple, digestible components, including easy-to-follow standard operating procedures for technically complex projects.</a:t>
                      </a:r>
                      <a:endParaRPr sz="1200" b="1" dirty="0">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Schedule regular and reoccurring meetings with the project/program team; train staff, including implementing partners, and refresh their understanding of the subject matter, as well as conduct cross-checks and provide ongoing supervision and technical guidance on the subject matter.</a:t>
                      </a:r>
                      <a:endParaRPr sz="1600" dirty="0"/>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Increase monitoring visits, where possible, as this can contribute to remote supervision, technical guidance and the cross-checking of data.</a:t>
                      </a:r>
                      <a:endParaRPr sz="1600" dirty="0"/>
                    </a:p>
                    <a:p>
                      <a:pPr marL="342900" marR="95885" lvl="0" indent="-279400" algn="just" rtl="0">
                        <a:lnSpc>
                          <a:spcPct val="85714"/>
                        </a:lnSpc>
                        <a:spcBef>
                          <a:spcPts val="5"/>
                        </a:spcBef>
                        <a:spcAft>
                          <a:spcPts val="0"/>
                        </a:spcAft>
                        <a:buClr>
                          <a:schemeClr val="dk1"/>
                        </a:buClr>
                        <a:buSzPts val="1000"/>
                        <a:buFont typeface="Trebuchet MS"/>
                        <a:buNone/>
                      </a:pPr>
                      <a:endParaRPr sz="1200" b="1"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60967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31864" y="3825154"/>
            <a:ext cx="2591670" cy="2667532"/>
          </a:xfrm>
          <a:prstGeom prst="rect">
            <a:avLst/>
          </a:prstGeom>
          <a:noFill/>
          <a:ln>
            <a:noFill/>
          </a:ln>
        </p:spPr>
      </p:pic>
      <p:graphicFrame>
        <p:nvGraphicFramePr>
          <p:cNvPr id="11" name="Google Shape;541;p22"/>
          <p:cNvGraphicFramePr/>
          <p:nvPr>
            <p:extLst>
              <p:ext uri="{D42A27DB-BD31-4B8C-83A1-F6EECF244321}">
                <p14:modId xmlns:p14="http://schemas.microsoft.com/office/powerpoint/2010/main" val="1119666371"/>
              </p:ext>
            </p:extLst>
          </p:nvPr>
        </p:nvGraphicFramePr>
        <p:xfrm>
          <a:off x="2823534" y="2141013"/>
          <a:ext cx="8477994" cy="3966187"/>
        </p:xfrm>
        <a:graphic>
          <a:graphicData uri="http://schemas.openxmlformats.org/drawingml/2006/table">
            <a:tbl>
              <a:tblPr firstRow="1" bandRow="1">
                <a:noFill/>
              </a:tblPr>
              <a:tblGrid>
                <a:gridCol w="2825998">
                  <a:extLst>
                    <a:ext uri="{9D8B030D-6E8A-4147-A177-3AD203B41FA5}">
                      <a16:colId xmlns:a16="http://schemas.microsoft.com/office/drawing/2014/main" val="20000"/>
                    </a:ext>
                  </a:extLst>
                </a:gridCol>
                <a:gridCol w="2825998">
                  <a:extLst>
                    <a:ext uri="{9D8B030D-6E8A-4147-A177-3AD203B41FA5}">
                      <a16:colId xmlns:a16="http://schemas.microsoft.com/office/drawing/2014/main" val="20001"/>
                    </a:ext>
                  </a:extLst>
                </a:gridCol>
                <a:gridCol w="2825998">
                  <a:extLst>
                    <a:ext uri="{9D8B030D-6E8A-4147-A177-3AD203B41FA5}">
                      <a16:colId xmlns:a16="http://schemas.microsoft.com/office/drawing/2014/main" val="20002"/>
                    </a:ext>
                  </a:extLst>
                </a:gridCol>
              </a:tblGrid>
              <a:tr h="259247">
                <a:tc>
                  <a:txBody>
                    <a:bodyPr/>
                    <a:lstStyle/>
                    <a:p>
                      <a:pPr marL="30035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Challenge</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Explanation</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Suggested solutions</a:t>
                      </a:r>
                      <a:endParaRPr sz="12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622368">
                <a:tc>
                  <a:txBody>
                    <a:bodyPr/>
                    <a:lstStyle/>
                    <a:p>
                      <a:pPr marL="83185" marR="290195" lvl="0" indent="0" algn="l" rtl="0">
                        <a:lnSpc>
                          <a:spcPct val="102000"/>
                        </a:lnSpc>
                        <a:spcBef>
                          <a:spcPts val="0"/>
                        </a:spcBef>
                        <a:spcAft>
                          <a:spcPts val="0"/>
                        </a:spcAft>
                        <a:buNone/>
                      </a:pPr>
                      <a:endParaRPr sz="1400" b="1" dirty="0">
                        <a:solidFill>
                          <a:srgbClr val="660066"/>
                        </a:solidFill>
                        <a:latin typeface="Times New Roman"/>
                        <a:ea typeface="Times New Roman"/>
                        <a:cs typeface="Times New Roman"/>
                        <a:sym typeface="Times New Roman"/>
                      </a:endParaRPr>
                    </a:p>
                    <a:p>
                      <a:pPr marL="83185" marR="290195" lvl="0" indent="0" algn="l" rtl="0">
                        <a:lnSpc>
                          <a:spcPct val="102000"/>
                        </a:lnSpc>
                        <a:spcBef>
                          <a:spcPts val="140"/>
                        </a:spcBef>
                        <a:spcAft>
                          <a:spcPts val="0"/>
                        </a:spcAft>
                        <a:buNone/>
                      </a:pPr>
                      <a:endParaRPr sz="1400" b="1" dirty="0">
                        <a:solidFill>
                          <a:srgbClr val="660066"/>
                        </a:solidFill>
                        <a:latin typeface="Times New Roman"/>
                        <a:ea typeface="Times New Roman"/>
                        <a:cs typeface="Times New Roman"/>
                        <a:sym typeface="Times New Roman"/>
                      </a:endParaRPr>
                    </a:p>
                    <a:p>
                      <a:pPr marL="83185" marR="290195" lvl="0" indent="0" algn="l" rtl="0">
                        <a:lnSpc>
                          <a:spcPct val="102000"/>
                        </a:lnSpc>
                        <a:spcBef>
                          <a:spcPts val="140"/>
                        </a:spcBef>
                        <a:spcAft>
                          <a:spcPts val="0"/>
                        </a:spcAft>
                        <a:buNone/>
                      </a:pPr>
                      <a:endParaRPr sz="1400" b="1" dirty="0">
                        <a:solidFill>
                          <a:srgbClr val="660066"/>
                        </a:solidFill>
                        <a:latin typeface="Times New Roman"/>
                        <a:ea typeface="Times New Roman"/>
                        <a:cs typeface="Times New Roman"/>
                        <a:sym typeface="Times New Roman"/>
                      </a:endParaRPr>
                    </a:p>
                    <a:p>
                      <a:pPr marL="83185" marR="290195" lvl="0" indent="0" algn="l" rtl="0">
                        <a:lnSpc>
                          <a:spcPct val="102000"/>
                        </a:lnSpc>
                        <a:spcBef>
                          <a:spcPts val="140"/>
                        </a:spcBef>
                        <a:spcAft>
                          <a:spcPts val="0"/>
                        </a:spcAft>
                        <a:buNone/>
                      </a:pPr>
                      <a:endParaRPr sz="1400" b="1" dirty="0">
                        <a:solidFill>
                          <a:srgbClr val="660066"/>
                        </a:solidFill>
                        <a:latin typeface="Times New Roman"/>
                        <a:ea typeface="Times New Roman"/>
                        <a:cs typeface="Times New Roman"/>
                        <a:sym typeface="Times New Roman"/>
                      </a:endParaRPr>
                    </a:p>
                    <a:p>
                      <a:pPr marL="83185" marR="290195" lvl="0" indent="0" algn="l" rtl="0">
                        <a:lnSpc>
                          <a:spcPct val="102000"/>
                        </a:lnSpc>
                        <a:spcBef>
                          <a:spcPts val="140"/>
                        </a:spcBef>
                        <a:spcAft>
                          <a:spcPts val="0"/>
                        </a:spcAft>
                        <a:buNone/>
                      </a:pPr>
                      <a:endParaRPr sz="1400" b="1" dirty="0">
                        <a:solidFill>
                          <a:srgbClr val="660066"/>
                        </a:solidFill>
                        <a:latin typeface="Times New Roman"/>
                        <a:ea typeface="Times New Roman"/>
                        <a:cs typeface="Times New Roman"/>
                        <a:sym typeface="Times New Roman"/>
                      </a:endParaRPr>
                    </a:p>
                    <a:p>
                      <a:pPr marL="83185" marR="290195" lvl="0" indent="0" algn="l" rtl="0">
                        <a:lnSpc>
                          <a:spcPct val="102000"/>
                        </a:lnSpc>
                        <a:spcBef>
                          <a:spcPts val="140"/>
                        </a:spcBef>
                        <a:spcAft>
                          <a:spcPts val="0"/>
                        </a:spcAft>
                        <a:buNone/>
                      </a:pPr>
                      <a:endParaRPr sz="1400" b="1" dirty="0">
                        <a:solidFill>
                          <a:srgbClr val="660066"/>
                        </a:solidFill>
                        <a:latin typeface="Times New Roman"/>
                        <a:ea typeface="Times New Roman"/>
                        <a:cs typeface="Times New Roman"/>
                        <a:sym typeface="Times New Roman"/>
                      </a:endParaRPr>
                    </a:p>
                    <a:p>
                      <a:pPr marL="83185" marR="290195" lvl="0" indent="0" algn="ctr" rtl="0">
                        <a:lnSpc>
                          <a:spcPct val="102000"/>
                        </a:lnSpc>
                        <a:spcBef>
                          <a:spcPts val="140"/>
                        </a:spcBef>
                        <a:spcAft>
                          <a:spcPts val="0"/>
                        </a:spcAft>
                        <a:buNone/>
                      </a:pPr>
                      <a:endParaRPr sz="1400" b="1" dirty="0">
                        <a:solidFill>
                          <a:srgbClr val="660066"/>
                        </a:solidFill>
                        <a:latin typeface="Times New Roman"/>
                        <a:ea typeface="Times New Roman"/>
                        <a:cs typeface="Times New Roman"/>
                        <a:sym typeface="Times New Roman"/>
                      </a:endParaRPr>
                    </a:p>
                    <a:p>
                      <a:pPr marL="83185" marR="290195" lvl="0" indent="0" algn="ctr" rtl="0">
                        <a:lnSpc>
                          <a:spcPct val="102000"/>
                        </a:lnSpc>
                        <a:spcBef>
                          <a:spcPts val="140"/>
                        </a:spcBef>
                        <a:spcAft>
                          <a:spcPts val="0"/>
                        </a:spcAft>
                        <a:buNone/>
                      </a:pPr>
                      <a:r>
                        <a:rPr lang="en-US" sz="1600" b="1" dirty="0">
                          <a:solidFill>
                            <a:srgbClr val="FF0000"/>
                          </a:solidFill>
                          <a:latin typeface="Times New Roman"/>
                          <a:ea typeface="Times New Roman"/>
                          <a:cs typeface="Times New Roman"/>
                          <a:sym typeface="Times New Roman"/>
                        </a:rPr>
                        <a:t>Weak monitoring and control mechanisms</a:t>
                      </a:r>
                      <a:endParaRPr sz="1600" b="1" dirty="0">
                        <a:solidFill>
                          <a:srgbClr val="FF0000"/>
                        </a:solidFill>
                        <a:latin typeface="Times New Roman"/>
                        <a:ea typeface="Times New Roman"/>
                        <a:cs typeface="Times New Roman"/>
                        <a:sym typeface="Times New Roman"/>
                      </a:endParaRPr>
                    </a:p>
                  </a:txBody>
                  <a:tcPr marL="0" marR="0" marT="0" marB="0"/>
                </a:tc>
                <a:tc>
                  <a:txBody>
                    <a:bodyPr/>
                    <a:lstStyle/>
                    <a:p>
                      <a:pPr marL="86360" marR="253365" lvl="0" indent="0" algn="l" rtl="0">
                        <a:lnSpc>
                          <a:spcPct val="102000"/>
                        </a:lnSpc>
                        <a:spcBef>
                          <a:spcPts val="0"/>
                        </a:spcBef>
                        <a:spcAft>
                          <a:spcPts val="0"/>
                        </a:spcAft>
                        <a:buNone/>
                      </a:pPr>
                      <a:r>
                        <a:rPr lang="en-US" sz="1400" b="1">
                          <a:solidFill>
                            <a:schemeClr val="dk1"/>
                          </a:solidFill>
                          <a:latin typeface="Times New Roman"/>
                          <a:ea typeface="Times New Roman"/>
                          <a:cs typeface="Times New Roman"/>
                          <a:sym typeface="Times New Roman"/>
                        </a:rPr>
                        <a:t>Rigorous monitoring may be neglected when a project is already facing competing priorities and deadlines or budgetary constraints. The lack of</a:t>
                      </a:r>
                      <a:endParaRPr sz="1400" b="1">
                        <a:solidFill>
                          <a:schemeClr val="dk1"/>
                        </a:solidFill>
                        <a:latin typeface="Times New Roman"/>
                        <a:ea typeface="Times New Roman"/>
                        <a:cs typeface="Times New Roman"/>
                        <a:sym typeface="Times New Roman"/>
                      </a:endParaRPr>
                    </a:p>
                    <a:p>
                      <a:pPr marL="86360" marR="95885" lvl="0" indent="0" algn="l" rtl="0">
                        <a:lnSpc>
                          <a:spcPct val="102000"/>
                        </a:lnSpc>
                        <a:spcBef>
                          <a:spcPts val="25"/>
                        </a:spcBef>
                        <a:spcAft>
                          <a:spcPts val="0"/>
                        </a:spcAft>
                        <a:buNone/>
                      </a:pPr>
                      <a:r>
                        <a:rPr lang="en-US" sz="1400" b="1">
                          <a:solidFill>
                            <a:schemeClr val="dk1"/>
                          </a:solidFill>
                          <a:latin typeface="Times New Roman"/>
                          <a:ea typeface="Times New Roman"/>
                          <a:cs typeface="Times New Roman"/>
                          <a:sym typeface="Times New Roman"/>
                        </a:rPr>
                        <a:t>staff capacity, standardized approaches and monitoring tools, infrequent monitoring visits, low quality of collected data and the lack of information triangulation are factors that can weaken monitoring and result in poor decision-making, potential deterioration in programme quality and corruption</a:t>
                      </a:r>
                      <a:endParaRPr sz="1400" b="1">
                        <a:solidFill>
                          <a:schemeClr val="dk1"/>
                        </a:solidFill>
                        <a:latin typeface="Times New Roman"/>
                        <a:ea typeface="Times New Roman"/>
                        <a:cs typeface="Times New Roman"/>
                        <a:sym typeface="Times New Roman"/>
                      </a:endParaRPr>
                    </a:p>
                  </a:txBody>
                  <a:tcPr marL="0" marR="0" marT="0" marB="0"/>
                </a:tc>
                <a:tc>
                  <a:txBody>
                    <a:bodyPr/>
                    <a:lstStyle/>
                    <a:p>
                      <a:pPr marL="85725" marR="0" lvl="0" indent="0" algn="ctr" rtl="0">
                        <a:spcBef>
                          <a:spcPts val="0"/>
                        </a:spcBef>
                        <a:spcAft>
                          <a:spcPts val="0"/>
                        </a:spcAft>
                        <a:buNone/>
                      </a:pPr>
                      <a:r>
                        <a:rPr lang="en-US" sz="1400" b="1" dirty="0">
                          <a:solidFill>
                            <a:srgbClr val="C00000"/>
                          </a:solidFill>
                          <a:latin typeface="Times New Roman"/>
                          <a:ea typeface="Times New Roman"/>
                          <a:cs typeface="Times New Roman"/>
                          <a:sym typeface="Times New Roman"/>
                        </a:rPr>
                        <a:t>Where/if possible:</a:t>
                      </a:r>
                      <a:endParaRPr sz="1400" b="1" dirty="0">
                        <a:solidFill>
                          <a:srgbClr val="C00000"/>
                        </a:solidFill>
                        <a:latin typeface="Times New Roman"/>
                        <a:ea typeface="Times New Roman"/>
                        <a:cs typeface="Times New Roman"/>
                        <a:sym typeface="Times New Roman"/>
                      </a:endParaRPr>
                    </a:p>
                    <a:p>
                      <a:pPr marL="85725" marR="0" lvl="0" indent="0" algn="ctr" rtl="0">
                        <a:spcBef>
                          <a:spcPts val="290"/>
                        </a:spcBef>
                        <a:spcAft>
                          <a:spcPts val="0"/>
                        </a:spcAft>
                        <a:buNone/>
                      </a:pPr>
                      <a:r>
                        <a:rPr lang="en-US" sz="1000" b="1" dirty="0">
                          <a:latin typeface="Trebuchet MS"/>
                          <a:ea typeface="Trebuchet MS"/>
                          <a:cs typeface="Trebuchet MS"/>
                          <a:sym typeface="Trebuchet MS"/>
                        </a:rPr>
                        <a:t> </a:t>
                      </a: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Ensure dedicated monitoring capacity both at the program/project development and implementation levels.</a:t>
                      </a: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Develop an M&amp;E plan, outlining the overall strategy for monitoring, its standardized approaches, sources, timing and management processes and procedures.</a:t>
                      </a: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Provide standardized monitoring tools that are regularly reviewed and updated.</a:t>
                      </a: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Regularly conduct capacity-building of monitoring staff.</a:t>
                      </a: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Introduce controls in the monitoring process, where required.</a:t>
                      </a: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Enable real-time communication and information- sharing mechanisms.</a:t>
                      </a:r>
                      <a:endParaRPr sz="1600" dirty="0"/>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Implement strict financial tracking systems to mitigate corruption.</a:t>
                      </a:r>
                      <a:endParaRPr sz="12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22841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Google Shape;558;p23"/>
          <p:cNvGraphicFramePr/>
          <p:nvPr>
            <p:extLst>
              <p:ext uri="{D42A27DB-BD31-4B8C-83A1-F6EECF244321}">
                <p14:modId xmlns:p14="http://schemas.microsoft.com/office/powerpoint/2010/main" val="2824953528"/>
              </p:ext>
            </p:extLst>
          </p:nvPr>
        </p:nvGraphicFramePr>
        <p:xfrm>
          <a:off x="1480448" y="2184542"/>
          <a:ext cx="9662475" cy="3976843"/>
        </p:xfrm>
        <a:graphic>
          <a:graphicData uri="http://schemas.openxmlformats.org/drawingml/2006/table">
            <a:tbl>
              <a:tblPr firstRow="1" bandRow="1">
                <a:noFill/>
              </a:tblPr>
              <a:tblGrid>
                <a:gridCol w="3220825">
                  <a:extLst>
                    <a:ext uri="{9D8B030D-6E8A-4147-A177-3AD203B41FA5}">
                      <a16:colId xmlns:a16="http://schemas.microsoft.com/office/drawing/2014/main" val="20000"/>
                    </a:ext>
                  </a:extLst>
                </a:gridCol>
                <a:gridCol w="3220825">
                  <a:extLst>
                    <a:ext uri="{9D8B030D-6E8A-4147-A177-3AD203B41FA5}">
                      <a16:colId xmlns:a16="http://schemas.microsoft.com/office/drawing/2014/main" val="20001"/>
                    </a:ext>
                  </a:extLst>
                </a:gridCol>
                <a:gridCol w="3220825">
                  <a:extLst>
                    <a:ext uri="{9D8B030D-6E8A-4147-A177-3AD203B41FA5}">
                      <a16:colId xmlns:a16="http://schemas.microsoft.com/office/drawing/2014/main" val="20002"/>
                    </a:ext>
                  </a:extLst>
                </a:gridCol>
              </a:tblGrid>
              <a:tr h="193703">
                <a:tc>
                  <a:txBody>
                    <a:bodyPr/>
                    <a:lstStyle/>
                    <a:p>
                      <a:pPr marL="30035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Challenge</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Explanation</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Suggested solutions</a:t>
                      </a:r>
                      <a:endParaRPr sz="12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542696">
                <a:tc>
                  <a:txBody>
                    <a:bodyPr/>
                    <a:lstStyle/>
                    <a:p>
                      <a:pPr marL="83185" marR="85090" lvl="0" indent="0" algn="l" rtl="0">
                        <a:lnSpc>
                          <a:spcPct val="102000"/>
                        </a:lnSpc>
                        <a:spcBef>
                          <a:spcPts val="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6360" marR="158115" lvl="0" indent="0" algn="ctr" rtl="0">
                        <a:lnSpc>
                          <a:spcPct val="102000"/>
                        </a:lnSpc>
                        <a:spcBef>
                          <a:spcPts val="290"/>
                        </a:spcBef>
                        <a:spcAft>
                          <a:spcPts val="0"/>
                        </a:spcAft>
                        <a:buNone/>
                      </a:pPr>
                      <a:endParaRPr sz="1400" b="1" dirty="0">
                        <a:solidFill>
                          <a:schemeClr val="dk1"/>
                        </a:solidFill>
                        <a:latin typeface="Times New Roman"/>
                        <a:ea typeface="Times New Roman"/>
                        <a:cs typeface="Times New Roman"/>
                        <a:sym typeface="Times New Roman"/>
                      </a:endParaRPr>
                    </a:p>
                    <a:p>
                      <a:pPr marL="86360" marR="158115" lvl="0" indent="0" algn="ctr" rtl="0">
                        <a:lnSpc>
                          <a:spcPct val="102000"/>
                        </a:lnSpc>
                        <a:spcBef>
                          <a:spcPts val="290"/>
                        </a:spcBef>
                        <a:spcAft>
                          <a:spcPts val="0"/>
                        </a:spcAft>
                        <a:buNone/>
                      </a:pPr>
                      <a:endParaRPr sz="1400" b="1" dirty="0">
                        <a:solidFill>
                          <a:schemeClr val="dk1"/>
                        </a:solidFill>
                        <a:latin typeface="Times New Roman"/>
                        <a:ea typeface="Times New Roman"/>
                        <a:cs typeface="Times New Roman"/>
                        <a:sym typeface="Times New Roman"/>
                      </a:endParaRPr>
                    </a:p>
                    <a:p>
                      <a:pPr marL="86360" marR="158115" lvl="0" indent="0" algn="ctr" rtl="0">
                        <a:lnSpc>
                          <a:spcPct val="102000"/>
                        </a:lnSpc>
                        <a:spcBef>
                          <a:spcPts val="290"/>
                        </a:spcBef>
                        <a:spcAft>
                          <a:spcPts val="0"/>
                        </a:spcAft>
                        <a:buNone/>
                      </a:pPr>
                      <a:endParaRPr sz="1400" b="1" dirty="0">
                        <a:solidFill>
                          <a:schemeClr val="dk1"/>
                        </a:solidFill>
                        <a:latin typeface="Times New Roman"/>
                        <a:ea typeface="Times New Roman"/>
                        <a:cs typeface="Times New Roman"/>
                        <a:sym typeface="Times New Roman"/>
                      </a:endParaRPr>
                    </a:p>
                    <a:p>
                      <a:pPr marL="86360" marR="158115" lvl="0" indent="0" algn="ctr" rtl="0">
                        <a:lnSpc>
                          <a:spcPct val="102000"/>
                        </a:lnSpc>
                        <a:spcBef>
                          <a:spcPts val="290"/>
                        </a:spcBef>
                        <a:spcAft>
                          <a:spcPts val="0"/>
                        </a:spcAft>
                        <a:buNone/>
                      </a:pPr>
                      <a:endParaRPr sz="1400" b="1" dirty="0">
                        <a:solidFill>
                          <a:srgbClr val="0070C0"/>
                        </a:solidFill>
                        <a:latin typeface="Times New Roman"/>
                        <a:ea typeface="Times New Roman"/>
                        <a:cs typeface="Times New Roman"/>
                        <a:sym typeface="Times New Roman"/>
                      </a:endParaRPr>
                    </a:p>
                    <a:p>
                      <a:pPr marL="86360" marR="158115" lvl="0" indent="0" algn="ctr" rtl="0">
                        <a:lnSpc>
                          <a:spcPct val="102000"/>
                        </a:lnSpc>
                        <a:spcBef>
                          <a:spcPts val="290"/>
                        </a:spcBef>
                        <a:spcAft>
                          <a:spcPts val="0"/>
                        </a:spcAft>
                        <a:buNone/>
                      </a:pPr>
                      <a:r>
                        <a:rPr lang="en-US" sz="1600" b="1" dirty="0">
                          <a:solidFill>
                            <a:srgbClr val="0070C0"/>
                          </a:solidFill>
                          <a:latin typeface="Times New Roman"/>
                          <a:ea typeface="Times New Roman"/>
                          <a:cs typeface="Times New Roman"/>
                          <a:sym typeface="Times New Roman"/>
                        </a:rPr>
                        <a:t>Insufficient and/ or inaccurate data and reporting</a:t>
                      </a:r>
                      <a:endParaRPr sz="1600" dirty="0"/>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txBody>
                  <a:tcPr marL="0" marR="0" marT="0" marB="0"/>
                </a:tc>
                <a:tc>
                  <a:txBody>
                    <a:bodyPr/>
                    <a:lstStyle/>
                    <a:p>
                      <a:pPr marL="86360" marR="158115" lvl="0" indent="0" algn="l" rtl="0">
                        <a:lnSpc>
                          <a:spcPct val="102000"/>
                        </a:lnSpc>
                        <a:spcBef>
                          <a:spcPts val="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1400" b="1">
                        <a:solidFill>
                          <a:schemeClr val="dk1"/>
                        </a:solidFill>
                        <a:latin typeface="Times New Roman"/>
                        <a:ea typeface="Times New Roman"/>
                        <a:cs typeface="Times New Roman"/>
                        <a:sym typeface="Times New Roman"/>
                      </a:endParaRPr>
                    </a:p>
                    <a:p>
                      <a:pPr marL="86360" marR="158115" lvl="0" indent="0" algn="l" rtl="0">
                        <a:lnSpc>
                          <a:spcPct val="102000"/>
                        </a:lnSpc>
                        <a:spcBef>
                          <a:spcPts val="290"/>
                        </a:spcBef>
                        <a:spcAft>
                          <a:spcPts val="0"/>
                        </a:spcAft>
                        <a:buNone/>
                      </a:pPr>
                      <a:endParaRPr sz="1400" b="1">
                        <a:solidFill>
                          <a:schemeClr val="dk1"/>
                        </a:solidFill>
                        <a:latin typeface="Times New Roman"/>
                        <a:ea typeface="Times New Roman"/>
                        <a:cs typeface="Times New Roman"/>
                        <a:sym typeface="Times New Roman"/>
                      </a:endParaRPr>
                    </a:p>
                    <a:p>
                      <a:pPr marL="86360" marR="158115" lvl="0" indent="0" algn="ctr" rtl="0">
                        <a:lnSpc>
                          <a:spcPct val="102000"/>
                        </a:lnSpc>
                        <a:spcBef>
                          <a:spcPts val="290"/>
                        </a:spcBef>
                        <a:spcAft>
                          <a:spcPts val="0"/>
                        </a:spcAft>
                        <a:buNone/>
                      </a:pPr>
                      <a:r>
                        <a:rPr lang="en-US" sz="1400" b="1">
                          <a:solidFill>
                            <a:schemeClr val="dk1"/>
                          </a:solidFill>
                          <a:latin typeface="Times New Roman"/>
                          <a:ea typeface="Times New Roman"/>
                          <a:cs typeface="Times New Roman"/>
                          <a:sym typeface="Times New Roman"/>
                        </a:rPr>
                        <a:t>Low quality of data can affect the quality of reporting. It can be related to limited staff capacity and/ or time spent in the field due to security concerns while collecting data.</a:t>
                      </a:r>
                      <a:endParaRPr sz="1600"/>
                    </a:p>
                    <a:p>
                      <a:pPr marL="86360" marR="158115" lvl="0" indent="0" algn="l" rtl="0">
                        <a:lnSpc>
                          <a:spcPct val="102000"/>
                        </a:lnSpc>
                        <a:spcBef>
                          <a:spcPts val="290"/>
                        </a:spcBef>
                        <a:spcAft>
                          <a:spcPts val="0"/>
                        </a:spcAft>
                        <a:buNone/>
                      </a:pPr>
                      <a:endParaRPr sz="1400" b="1">
                        <a:solidFill>
                          <a:schemeClr val="dk1"/>
                        </a:solidFill>
                        <a:latin typeface="Times New Roman"/>
                        <a:ea typeface="Times New Roman"/>
                        <a:cs typeface="Times New Roman"/>
                        <a:sym typeface="Times New Roman"/>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txBody>
                  <a:tcPr marL="0" marR="0" marT="0" marB="0"/>
                </a:tc>
                <a:tc>
                  <a:txBody>
                    <a:bodyPr/>
                    <a:lstStyle/>
                    <a:p>
                      <a:pPr marL="342900" marR="95885" lvl="0" indent="-279400" algn="ctr" rtl="0">
                        <a:lnSpc>
                          <a:spcPct val="75000"/>
                        </a:lnSpc>
                        <a:spcBef>
                          <a:spcPts val="0"/>
                        </a:spcBef>
                        <a:spcAft>
                          <a:spcPts val="0"/>
                        </a:spcAft>
                        <a:buClr>
                          <a:schemeClr val="dk1"/>
                        </a:buClr>
                        <a:buSzPts val="1000"/>
                        <a:buFont typeface="Trebuchet MS"/>
                        <a:buNone/>
                      </a:pPr>
                      <a:endParaRPr sz="1400" b="1" dirty="0">
                        <a:solidFill>
                          <a:srgbClr val="C00000"/>
                        </a:solidFill>
                        <a:latin typeface="Times New Roman"/>
                        <a:ea typeface="Times New Roman"/>
                        <a:cs typeface="Times New Roman"/>
                        <a:sym typeface="Times New Roman"/>
                      </a:endParaRPr>
                    </a:p>
                    <a:p>
                      <a:pPr marL="342900" marR="95885" lvl="0" indent="-342900" algn="ctr" rtl="0">
                        <a:lnSpc>
                          <a:spcPct val="75000"/>
                        </a:lnSpc>
                        <a:spcBef>
                          <a:spcPts val="5"/>
                        </a:spcBef>
                        <a:spcAft>
                          <a:spcPts val="0"/>
                        </a:spcAft>
                        <a:buClr>
                          <a:srgbClr val="C00000"/>
                        </a:buClr>
                        <a:buSzPts val="1000"/>
                        <a:buFont typeface="Trebuchet MS"/>
                        <a:buChar char="•"/>
                      </a:pPr>
                      <a:r>
                        <a:rPr lang="en-US" sz="1400" b="1" dirty="0">
                          <a:solidFill>
                            <a:srgbClr val="C00000"/>
                          </a:solidFill>
                          <a:latin typeface="Times New Roman"/>
                          <a:ea typeface="Times New Roman"/>
                          <a:cs typeface="Times New Roman"/>
                          <a:sym typeface="Times New Roman"/>
                        </a:rPr>
                        <a:t>Where/if possible:</a:t>
                      </a:r>
                      <a:endParaRPr sz="1400" b="1" dirty="0">
                        <a:solidFill>
                          <a:srgbClr val="C00000"/>
                        </a:solidFill>
                        <a:latin typeface="Times New Roman"/>
                        <a:ea typeface="Times New Roman"/>
                        <a:cs typeface="Times New Roman"/>
                        <a:sym typeface="Times New Roman"/>
                      </a:endParaRPr>
                    </a:p>
                    <a:p>
                      <a:pPr marL="0" marR="95885" lvl="0" indent="0" algn="ctr" rtl="0">
                        <a:lnSpc>
                          <a:spcPct val="75000"/>
                        </a:lnSpc>
                        <a:spcBef>
                          <a:spcPts val="5"/>
                        </a:spcBef>
                        <a:spcAft>
                          <a:spcPts val="0"/>
                        </a:spcAft>
                        <a:buClr>
                          <a:srgbClr val="C00000"/>
                        </a:buClr>
                        <a:buSzPts val="1000"/>
                        <a:buFont typeface="Trebuchet MS"/>
                        <a:buNone/>
                      </a:pPr>
                      <a:r>
                        <a:rPr lang="en-US" sz="1400" b="1" dirty="0">
                          <a:solidFill>
                            <a:srgbClr val="C00000"/>
                          </a:solidFill>
                          <a:latin typeface="Times New Roman"/>
                          <a:ea typeface="Times New Roman"/>
                          <a:cs typeface="Times New Roman"/>
                          <a:sym typeface="Times New Roman"/>
                        </a:rPr>
                        <a:t> </a:t>
                      </a:r>
                      <a:endParaRPr sz="1400" b="1" dirty="0">
                        <a:solidFill>
                          <a:srgbClr val="C00000"/>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Set up easy-to-use data collection tools.</a:t>
                      </a: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Set up an effective data quality control mechanism at the end of every day of data collection, as well as during data entry and submission.</a:t>
                      </a:r>
                      <a:endParaRPr sz="1600" dirty="0"/>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Plan enough time for training and piloting of tools.</a:t>
                      </a:r>
                      <a:endParaRPr sz="1600" dirty="0"/>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Avoid complex or lengthy tools and focus on collecting only the most critical information</a:t>
                      </a:r>
                      <a:endParaRPr sz="1600" dirty="0"/>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Throughout the data collection process, call the field focal person daily to receive updates or troubleshoot challenges. This will ensure everything is on track and can be particularly useful when working with partners.</a:t>
                      </a:r>
                      <a:endParaRPr sz="1600" dirty="0"/>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Introduce data reporting systems that are accessible online or through cell phones and in which it is possible to provide real-time feedback to bridge the physical distance.</a:t>
                      </a:r>
                      <a:endParaRPr sz="12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39687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06309" y="3825154"/>
            <a:ext cx="2591670" cy="2667532"/>
          </a:xfrm>
          <a:prstGeom prst="rect">
            <a:avLst/>
          </a:prstGeom>
          <a:noFill/>
          <a:ln>
            <a:noFill/>
          </a:ln>
        </p:spPr>
      </p:pic>
      <p:graphicFrame>
        <p:nvGraphicFramePr>
          <p:cNvPr id="11" name="Google Shape;575;p24"/>
          <p:cNvGraphicFramePr/>
          <p:nvPr>
            <p:extLst>
              <p:ext uri="{D42A27DB-BD31-4B8C-83A1-F6EECF244321}">
                <p14:modId xmlns:p14="http://schemas.microsoft.com/office/powerpoint/2010/main" val="3256067610"/>
              </p:ext>
            </p:extLst>
          </p:nvPr>
        </p:nvGraphicFramePr>
        <p:xfrm>
          <a:off x="2997979" y="2088853"/>
          <a:ext cx="8127975" cy="4168223"/>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296063">
                <a:tc>
                  <a:txBody>
                    <a:bodyPr/>
                    <a:lstStyle/>
                    <a:p>
                      <a:pPr marL="30035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Challenge</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Explanation</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Suggested solutions</a:t>
                      </a:r>
                      <a:endParaRPr sz="12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872160">
                <a:tc>
                  <a:txBody>
                    <a:bodyPr/>
                    <a:lstStyle/>
                    <a:p>
                      <a:pPr marL="83185" marR="85090" lvl="0" indent="0" algn="l" rtl="0">
                        <a:lnSpc>
                          <a:spcPct val="102000"/>
                        </a:lnSpc>
                        <a:spcBef>
                          <a:spcPts val="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ctr" rtl="0">
                        <a:lnSpc>
                          <a:spcPct val="102000"/>
                        </a:lnSpc>
                        <a:spcBef>
                          <a:spcPts val="290"/>
                        </a:spcBef>
                        <a:spcAft>
                          <a:spcPts val="0"/>
                        </a:spcAft>
                        <a:buNone/>
                      </a:pPr>
                      <a:r>
                        <a:rPr lang="en-US" sz="1600" b="1" dirty="0">
                          <a:solidFill>
                            <a:srgbClr val="FF9518"/>
                          </a:solidFill>
                          <a:latin typeface="Times New Roman"/>
                          <a:ea typeface="Times New Roman"/>
                          <a:cs typeface="Times New Roman"/>
                          <a:sym typeface="Times New Roman"/>
                        </a:rPr>
                        <a:t>Reduced number of visits and access to implementation sites</a:t>
                      </a:r>
                      <a:endParaRPr sz="1600" dirty="0"/>
                    </a:p>
                  </a:txBody>
                  <a:tcPr marL="0" marR="0" marT="0" marB="0"/>
                </a:tc>
                <a:tc>
                  <a:txBody>
                    <a:bodyPr/>
                    <a:lstStyle/>
                    <a:p>
                      <a:pPr marL="86360" marR="158115" lvl="0" indent="0" algn="l" rtl="0">
                        <a:lnSpc>
                          <a:spcPct val="102000"/>
                        </a:lnSpc>
                        <a:spcBef>
                          <a:spcPts val="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Monitoring visits to implementation sites or field offices can, at times, be challenging. This can result in poor communication, lack of information-sharing and lack of control of information, which can ultimately negatively</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affect the quality of implementation</a:t>
                      </a:r>
                      <a:r>
                        <a:rPr lang="en-US" sz="1400" b="1">
                          <a:latin typeface="Times New Roman"/>
                          <a:ea typeface="Times New Roman"/>
                          <a:cs typeface="Times New Roman"/>
                          <a:sym typeface="Times New Roman"/>
                        </a:rPr>
                        <a:t>.</a:t>
                      </a:r>
                      <a:endParaRPr sz="1400" b="1">
                        <a:latin typeface="Times New Roman"/>
                        <a:ea typeface="Times New Roman"/>
                        <a:cs typeface="Times New Roman"/>
                        <a:sym typeface="Times New Roman"/>
                      </a:endParaRPr>
                    </a:p>
                  </a:txBody>
                  <a:tcPr marL="0" marR="0" marT="0" marB="0"/>
                </a:tc>
                <a:tc>
                  <a:txBody>
                    <a:bodyPr/>
                    <a:lstStyle/>
                    <a:p>
                      <a:pPr marL="342900" marR="95885" lvl="0" indent="-279400" algn="just" rtl="0">
                        <a:lnSpc>
                          <a:spcPct val="66666"/>
                        </a:lnSpc>
                        <a:spcBef>
                          <a:spcPts val="0"/>
                        </a:spcBef>
                        <a:spcAft>
                          <a:spcPts val="0"/>
                        </a:spcAft>
                        <a:buClr>
                          <a:schemeClr val="dk1"/>
                        </a:buClr>
                        <a:buSzPts val="1000"/>
                        <a:buFont typeface="Trebuchet MS"/>
                        <a:buNone/>
                      </a:pPr>
                      <a:endParaRPr sz="1600" dirty="0">
                        <a:solidFill>
                          <a:schemeClr val="dk1"/>
                        </a:solidFill>
                        <a:latin typeface="Calibri"/>
                        <a:ea typeface="Calibri"/>
                        <a:cs typeface="Calibri"/>
                        <a:sym typeface="Calibri"/>
                      </a:endParaRPr>
                    </a:p>
                    <a:p>
                      <a:pPr marL="342900" marR="95885" lvl="0" indent="-342900" algn="ctr" rtl="0">
                        <a:lnSpc>
                          <a:spcPct val="85714"/>
                        </a:lnSpc>
                        <a:spcBef>
                          <a:spcPts val="5"/>
                        </a:spcBef>
                        <a:spcAft>
                          <a:spcPts val="0"/>
                        </a:spcAft>
                        <a:buClr>
                          <a:srgbClr val="C00000"/>
                        </a:buClr>
                        <a:buSzPts val="1000"/>
                        <a:buFont typeface="Trebuchet MS"/>
                        <a:buChar char="•"/>
                      </a:pPr>
                      <a:r>
                        <a:rPr lang="en-US" sz="1200" b="1" dirty="0">
                          <a:solidFill>
                            <a:srgbClr val="C00000"/>
                          </a:solidFill>
                          <a:latin typeface="Times New Roman"/>
                          <a:ea typeface="Times New Roman"/>
                          <a:cs typeface="Times New Roman"/>
                          <a:sym typeface="Times New Roman"/>
                        </a:rPr>
                        <a:t>Where/if possible:</a:t>
                      </a:r>
                      <a:endParaRPr sz="1600" dirty="0"/>
                    </a:p>
                    <a:p>
                      <a:pPr marL="342900" marR="95885" lvl="0" indent="-279400" algn="ctr" rtl="0">
                        <a:lnSpc>
                          <a:spcPct val="85714"/>
                        </a:lnSpc>
                        <a:spcBef>
                          <a:spcPts val="5"/>
                        </a:spcBef>
                        <a:spcAft>
                          <a:spcPts val="0"/>
                        </a:spcAft>
                        <a:buClr>
                          <a:schemeClr val="dk1"/>
                        </a:buClr>
                        <a:buSzPts val="1000"/>
                        <a:buFont typeface="Trebuchet MS"/>
                        <a:buNone/>
                      </a:pPr>
                      <a:endParaRPr sz="1200" b="1" dirty="0">
                        <a:solidFill>
                          <a:srgbClr val="C00000"/>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Identify a monitoring team not affected by security limitations to conduct field visits on behalf of the implementing team (ensure prior training if it is an external team).</a:t>
                      </a:r>
                      <a:endParaRPr sz="1600" dirty="0"/>
                    </a:p>
                    <a:p>
                      <a:pPr marL="342900" marR="95885" lvl="0" indent="-279400" algn="l" rtl="0">
                        <a:lnSpc>
                          <a:spcPct val="85714"/>
                        </a:lnSpc>
                        <a:spcBef>
                          <a:spcPts val="5"/>
                        </a:spcBef>
                        <a:spcAft>
                          <a:spcPts val="0"/>
                        </a:spcAft>
                        <a:buClr>
                          <a:schemeClr val="dk1"/>
                        </a:buClr>
                        <a:buSzPts val="1000"/>
                        <a:buFont typeface="Trebuchet MS"/>
                        <a:buNone/>
                      </a:pP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a:solidFill>
                            <a:schemeClr val="dk1"/>
                          </a:solidFill>
                          <a:latin typeface="Times New Roman"/>
                          <a:ea typeface="Times New Roman"/>
                          <a:cs typeface="Times New Roman"/>
                          <a:sym typeface="Times New Roman"/>
                        </a:rPr>
                        <a:t>Ensure consistent information flow by establishing mechanisms that provide real-time collaboration spaces, enable greater data security, seamless coordination, and improved management and control mechanisms.</a:t>
                      </a:r>
                      <a:endParaRPr sz="1600" dirty="0"/>
                    </a:p>
                    <a:p>
                      <a:pPr marL="342900" marR="95885" lvl="0" indent="-279400" algn="l" rtl="0">
                        <a:lnSpc>
                          <a:spcPct val="85714"/>
                        </a:lnSpc>
                        <a:spcBef>
                          <a:spcPts val="5"/>
                        </a:spcBef>
                        <a:spcAft>
                          <a:spcPts val="0"/>
                        </a:spcAft>
                        <a:buClr>
                          <a:schemeClr val="dk1"/>
                        </a:buClr>
                        <a:buSzPts val="1000"/>
                        <a:buFont typeface="Trebuchet MS"/>
                        <a:buNone/>
                      </a:pPr>
                      <a:endParaRPr sz="1200" b="1" dirty="0">
                        <a:solidFill>
                          <a:schemeClr val="dk1"/>
                        </a:solidFill>
                        <a:latin typeface="Times New Roman"/>
                        <a:ea typeface="Times New Roman"/>
                        <a:cs typeface="Times New Roman"/>
                        <a:sym typeface="Times New Roman"/>
                      </a:endParaRPr>
                    </a:p>
                    <a:p>
                      <a:pPr marL="342900" marR="95885" lvl="0" indent="-342900" algn="l" rtl="0">
                        <a:lnSpc>
                          <a:spcPct val="85714"/>
                        </a:lnSpc>
                        <a:spcBef>
                          <a:spcPts val="5"/>
                        </a:spcBef>
                        <a:spcAft>
                          <a:spcPts val="0"/>
                        </a:spcAft>
                        <a:buClr>
                          <a:schemeClr val="dk1"/>
                        </a:buClr>
                        <a:buSzPts val="1000"/>
                        <a:buFont typeface="Trebuchet MS"/>
                        <a:buChar char="•"/>
                      </a:pPr>
                      <a:r>
                        <a:rPr lang="en-US" sz="1200" b="1" dirty="0" err="1">
                          <a:solidFill>
                            <a:schemeClr val="dk1"/>
                          </a:solidFill>
                          <a:latin typeface="Times New Roman"/>
                          <a:ea typeface="Times New Roman"/>
                          <a:cs typeface="Times New Roman"/>
                          <a:sym typeface="Times New Roman"/>
                        </a:rPr>
                        <a:t>Favour</a:t>
                      </a:r>
                      <a:r>
                        <a:rPr lang="en-US" sz="1200" b="1" dirty="0">
                          <a:solidFill>
                            <a:schemeClr val="dk1"/>
                          </a:solidFill>
                          <a:latin typeface="Times New Roman"/>
                          <a:ea typeface="Times New Roman"/>
                          <a:cs typeface="Times New Roman"/>
                          <a:sym typeface="Times New Roman"/>
                        </a:rPr>
                        <a:t> online monitoring mechanisms as mentioned above including also receiving photographs and GPS tracking devices for distribution of goods</a:t>
                      </a:r>
                      <a:endParaRPr sz="1200" b="1" dirty="0">
                        <a:solidFill>
                          <a:schemeClr val="dk1"/>
                        </a:solidFill>
                        <a:latin typeface="Times New Roman"/>
                        <a:ea typeface="Times New Roman"/>
                        <a:cs typeface="Times New Roman"/>
                        <a:sym typeface="Times New Roman"/>
                      </a:endParaRPr>
                    </a:p>
                    <a:p>
                      <a:pPr marL="342900" marR="95885" lvl="0" indent="-279400" algn="l" rtl="0">
                        <a:lnSpc>
                          <a:spcPct val="85714"/>
                        </a:lnSpc>
                        <a:spcBef>
                          <a:spcPts val="5"/>
                        </a:spcBef>
                        <a:spcAft>
                          <a:spcPts val="0"/>
                        </a:spcAft>
                        <a:buClr>
                          <a:schemeClr val="dk1"/>
                        </a:buClr>
                        <a:buSzPts val="1000"/>
                        <a:buFont typeface="Trebuchet MS"/>
                        <a:buNone/>
                      </a:pPr>
                      <a:endParaRPr sz="12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9966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5355" y="3768771"/>
            <a:ext cx="2591670" cy="2667532"/>
          </a:xfrm>
          <a:prstGeom prst="rect">
            <a:avLst/>
          </a:prstGeom>
          <a:noFill/>
          <a:ln>
            <a:noFill/>
          </a:ln>
        </p:spPr>
      </p:pic>
      <p:graphicFrame>
        <p:nvGraphicFramePr>
          <p:cNvPr id="11" name="Google Shape;592;p25"/>
          <p:cNvGraphicFramePr/>
          <p:nvPr>
            <p:extLst>
              <p:ext uri="{D42A27DB-BD31-4B8C-83A1-F6EECF244321}">
                <p14:modId xmlns:p14="http://schemas.microsoft.com/office/powerpoint/2010/main" val="783681503"/>
              </p:ext>
            </p:extLst>
          </p:nvPr>
        </p:nvGraphicFramePr>
        <p:xfrm>
          <a:off x="3125467" y="2107780"/>
          <a:ext cx="8127975" cy="4118848"/>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265858">
                <a:tc>
                  <a:txBody>
                    <a:bodyPr/>
                    <a:lstStyle/>
                    <a:p>
                      <a:pPr marL="30035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Challenge</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Explanation</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Suggested solutions</a:t>
                      </a:r>
                      <a:endParaRPr sz="12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632001">
                <a:tc>
                  <a:txBody>
                    <a:bodyPr/>
                    <a:lstStyle/>
                    <a:p>
                      <a:pPr marL="83185" marR="85090" lvl="0" indent="0" algn="l" rtl="0">
                        <a:lnSpc>
                          <a:spcPct val="102000"/>
                        </a:lnSpc>
                        <a:spcBef>
                          <a:spcPts val="0"/>
                        </a:spcBef>
                        <a:spcAft>
                          <a:spcPts val="0"/>
                        </a:spcAft>
                        <a:buNone/>
                      </a:pPr>
                      <a:endParaRPr sz="90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3185" marR="85090" lvl="0" indent="0" algn="ctr" rtl="0">
                        <a:lnSpc>
                          <a:spcPct val="102000"/>
                        </a:lnSpc>
                        <a:spcBef>
                          <a:spcPts val="290"/>
                        </a:spcBef>
                        <a:spcAft>
                          <a:spcPts val="0"/>
                        </a:spcAft>
                        <a:buNone/>
                      </a:pPr>
                      <a:endParaRPr sz="1400" b="1">
                        <a:solidFill>
                          <a:srgbClr val="FF66CC"/>
                        </a:solidFill>
                        <a:latin typeface="Times New Roman"/>
                        <a:ea typeface="Times New Roman"/>
                        <a:cs typeface="Times New Roman"/>
                        <a:sym typeface="Times New Roman"/>
                      </a:endParaRPr>
                    </a:p>
                    <a:p>
                      <a:pPr marL="83185" marR="85090" lvl="0" indent="0" algn="ctr" rtl="0">
                        <a:lnSpc>
                          <a:spcPct val="102000"/>
                        </a:lnSpc>
                        <a:spcBef>
                          <a:spcPts val="290"/>
                        </a:spcBef>
                        <a:spcAft>
                          <a:spcPts val="0"/>
                        </a:spcAft>
                        <a:buNone/>
                      </a:pPr>
                      <a:endParaRPr sz="1600" b="1">
                        <a:solidFill>
                          <a:srgbClr val="FF66CC"/>
                        </a:solidFill>
                        <a:latin typeface="Times New Roman"/>
                        <a:ea typeface="Times New Roman"/>
                        <a:cs typeface="Times New Roman"/>
                        <a:sym typeface="Times New Roman"/>
                      </a:endParaRPr>
                    </a:p>
                    <a:p>
                      <a:pPr marL="83185" marR="85090" lvl="0" indent="0" algn="ctr" rtl="0">
                        <a:lnSpc>
                          <a:spcPct val="102000"/>
                        </a:lnSpc>
                        <a:spcBef>
                          <a:spcPts val="290"/>
                        </a:spcBef>
                        <a:spcAft>
                          <a:spcPts val="0"/>
                        </a:spcAft>
                        <a:buNone/>
                      </a:pPr>
                      <a:endParaRPr sz="1600" b="1">
                        <a:solidFill>
                          <a:srgbClr val="FF66CC"/>
                        </a:solidFill>
                        <a:latin typeface="Times New Roman"/>
                        <a:ea typeface="Times New Roman"/>
                        <a:cs typeface="Times New Roman"/>
                        <a:sym typeface="Times New Roman"/>
                      </a:endParaRPr>
                    </a:p>
                    <a:p>
                      <a:pPr marL="83185" marR="85090" lvl="0" indent="0" algn="ctr" rtl="0">
                        <a:lnSpc>
                          <a:spcPct val="102000"/>
                        </a:lnSpc>
                        <a:spcBef>
                          <a:spcPts val="290"/>
                        </a:spcBef>
                        <a:spcAft>
                          <a:spcPts val="0"/>
                        </a:spcAft>
                        <a:buNone/>
                      </a:pPr>
                      <a:endParaRPr sz="1600" b="1">
                        <a:solidFill>
                          <a:srgbClr val="FF66CC"/>
                        </a:solidFill>
                        <a:latin typeface="Times New Roman"/>
                        <a:ea typeface="Times New Roman"/>
                        <a:cs typeface="Times New Roman"/>
                        <a:sym typeface="Times New Roman"/>
                      </a:endParaRPr>
                    </a:p>
                    <a:p>
                      <a:pPr marL="83185" marR="85090" lvl="0" indent="0" algn="ctr" rtl="0">
                        <a:lnSpc>
                          <a:spcPct val="102000"/>
                        </a:lnSpc>
                        <a:spcBef>
                          <a:spcPts val="290"/>
                        </a:spcBef>
                        <a:spcAft>
                          <a:spcPts val="0"/>
                        </a:spcAft>
                        <a:buNone/>
                      </a:pPr>
                      <a:r>
                        <a:rPr lang="en-US" sz="1600" b="1">
                          <a:solidFill>
                            <a:srgbClr val="FF66CC"/>
                          </a:solidFill>
                          <a:latin typeface="Times New Roman"/>
                          <a:ea typeface="Times New Roman"/>
                          <a:cs typeface="Times New Roman"/>
                          <a:sym typeface="Times New Roman"/>
                        </a:rPr>
                        <a:t>Limited staff/ partner capacity</a:t>
                      </a:r>
                      <a:endParaRPr sz="1600"/>
                    </a:p>
                    <a:p>
                      <a:pPr marL="83185" marR="85090"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a:latin typeface="Trebuchet MS"/>
                        <a:ea typeface="Trebuchet MS"/>
                        <a:cs typeface="Trebuchet MS"/>
                        <a:sym typeface="Trebuchet MS"/>
                      </a:endParaRPr>
                    </a:p>
                  </a:txBody>
                  <a:tcPr marL="0" marR="0" marT="0" marB="0"/>
                </a:tc>
                <a:tc>
                  <a:txBody>
                    <a:bodyPr/>
                    <a:lstStyle/>
                    <a:p>
                      <a:pPr marL="86360" marR="158115" lvl="0" indent="0" algn="l" rtl="0">
                        <a:lnSpc>
                          <a:spcPct val="102000"/>
                        </a:lnSpc>
                        <a:spcBef>
                          <a:spcPts val="0"/>
                        </a:spcBef>
                        <a:spcAft>
                          <a:spcPts val="0"/>
                        </a:spcAft>
                        <a:buNone/>
                      </a:pPr>
                      <a:endParaRPr sz="900">
                        <a:latin typeface="Trebuchet MS"/>
                        <a:ea typeface="Trebuchet MS"/>
                        <a:cs typeface="Trebuchet MS"/>
                        <a:sym typeface="Trebuchet MS"/>
                      </a:endParaRPr>
                    </a:p>
                    <a:p>
                      <a:pPr marL="0" marR="0" lvl="0" indent="0" algn="ctr" rtl="0">
                        <a:spcBef>
                          <a:spcPts val="0"/>
                        </a:spcBef>
                        <a:spcAft>
                          <a:spcPts val="0"/>
                        </a:spcAft>
                        <a:buNone/>
                      </a:pP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The most common limitations are related to management, data analysis and reporting skills, as well as having a good understanding of concepts</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such as M&amp;E, humanitarian action and beneficiary accountability.</a:t>
                      </a:r>
                      <a:endParaRPr sz="1600"/>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Providing adequate technical support through remote management</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can prove to be more challenging.</a:t>
                      </a:r>
                      <a:endParaRPr sz="1600"/>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ctr" rtl="0">
                        <a:lnSpc>
                          <a:spcPct val="102000"/>
                        </a:lnSpc>
                        <a:spcBef>
                          <a:spcPts val="290"/>
                        </a:spcBef>
                        <a:spcAft>
                          <a:spcPts val="0"/>
                        </a:spcAft>
                        <a:buNone/>
                      </a:pPr>
                      <a:endParaRPr sz="900" b="0">
                        <a:latin typeface="Trebuchet MS"/>
                        <a:ea typeface="Trebuchet MS"/>
                        <a:cs typeface="Trebuchet MS"/>
                        <a:sym typeface="Trebuchet MS"/>
                      </a:endParaRPr>
                    </a:p>
                  </a:txBody>
                  <a:tcPr marL="0" marR="0" marT="0" marB="0"/>
                </a:tc>
                <a:tc>
                  <a:txBody>
                    <a:bodyPr/>
                    <a:lstStyle/>
                    <a:p>
                      <a:pPr marL="85725" marR="0" lvl="0" indent="0" algn="ctr" rtl="0">
                        <a:spcBef>
                          <a:spcPts val="0"/>
                        </a:spcBef>
                        <a:spcAft>
                          <a:spcPts val="0"/>
                        </a:spcAft>
                        <a:buNone/>
                      </a:pPr>
                      <a:r>
                        <a:rPr lang="en-US" sz="900" b="1" dirty="0">
                          <a:latin typeface="Trebuchet MS"/>
                          <a:ea typeface="Trebuchet MS"/>
                          <a:cs typeface="Trebuchet MS"/>
                          <a:sym typeface="Trebuchet MS"/>
                        </a:rPr>
                        <a:t> </a:t>
                      </a:r>
                      <a:r>
                        <a:rPr lang="en-US" sz="1200" b="1" dirty="0">
                          <a:solidFill>
                            <a:schemeClr val="dk1"/>
                          </a:solidFill>
                          <a:latin typeface="Times New Roman"/>
                          <a:ea typeface="Times New Roman"/>
                          <a:cs typeface="Times New Roman"/>
                          <a:sym typeface="Times New Roman"/>
                        </a:rPr>
                        <a:t>.</a:t>
                      </a:r>
                      <a:r>
                        <a:rPr lang="en-US" sz="1600" dirty="0">
                          <a:solidFill>
                            <a:schemeClr val="dk1"/>
                          </a:solidFill>
                          <a:latin typeface="Calibri"/>
                          <a:ea typeface="Calibri"/>
                          <a:cs typeface="Calibri"/>
                          <a:sym typeface="Calibri"/>
                        </a:rPr>
                        <a:t> </a:t>
                      </a:r>
                      <a:r>
                        <a:rPr lang="en-US" sz="1400" b="1" dirty="0">
                          <a:solidFill>
                            <a:srgbClr val="C00000"/>
                          </a:solidFill>
                          <a:latin typeface="Times New Roman"/>
                          <a:ea typeface="Times New Roman"/>
                          <a:cs typeface="Times New Roman"/>
                          <a:sym typeface="Times New Roman"/>
                        </a:rPr>
                        <a:t>Where/if possible:</a:t>
                      </a:r>
                      <a:endParaRPr sz="1600" dirty="0"/>
                    </a:p>
                    <a:p>
                      <a:pPr marL="85725" marR="0" lvl="0" indent="0" algn="ctr" rtl="0">
                        <a:spcBef>
                          <a:spcPts val="290"/>
                        </a:spcBef>
                        <a:spcAft>
                          <a:spcPts val="0"/>
                        </a:spcAft>
                        <a:buNone/>
                      </a:pPr>
                      <a:endParaRPr sz="16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Introduce these concepts at the start of an intervention, during staff capacity-building to ensure common understanding of requirements and expectations.</a:t>
                      </a:r>
                      <a:endParaRPr sz="1400" b="1" dirty="0">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Consider developing a regular internal training schedule, invest in collaborative training events with local or international actors, promote good practice presentations and use systematized tools and templates.</a:t>
                      </a:r>
                      <a:endParaRPr sz="1600" dirty="0"/>
                    </a:p>
                    <a:p>
                      <a:pPr marL="0" marR="0" lvl="0" indent="0" algn="l" rtl="0">
                        <a:spcBef>
                          <a:spcPts val="0"/>
                        </a:spcBef>
                        <a:spcAft>
                          <a:spcPts val="0"/>
                        </a:spcAft>
                        <a:buNone/>
                      </a:pPr>
                      <a:endParaRPr sz="1200" b="1" dirty="0">
                        <a:solidFill>
                          <a:schemeClr val="dk1"/>
                        </a:solidFill>
                        <a:latin typeface="Times New Roman"/>
                        <a:ea typeface="Times New Roman"/>
                        <a:cs typeface="Times New Roman"/>
                        <a:sym typeface="Times New Roman"/>
                      </a:endParaRPr>
                    </a:p>
                    <a:p>
                      <a:pPr marL="342900" marR="95885" lvl="0" indent="-279400" algn="just" rtl="0">
                        <a:lnSpc>
                          <a:spcPct val="85714"/>
                        </a:lnSpc>
                        <a:spcBef>
                          <a:spcPts val="5"/>
                        </a:spcBef>
                        <a:spcAft>
                          <a:spcPts val="0"/>
                        </a:spcAft>
                        <a:buClr>
                          <a:schemeClr val="dk1"/>
                        </a:buClr>
                        <a:buSzPts val="1000"/>
                        <a:buFont typeface="Trebuchet MS"/>
                        <a:buNone/>
                      </a:pPr>
                      <a:endParaRPr sz="1200" b="1"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3516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graphicFrame>
        <p:nvGraphicFramePr>
          <p:cNvPr id="11" name="Google Shape;609;p26"/>
          <p:cNvGraphicFramePr/>
          <p:nvPr>
            <p:extLst>
              <p:ext uri="{D42A27DB-BD31-4B8C-83A1-F6EECF244321}">
                <p14:modId xmlns:p14="http://schemas.microsoft.com/office/powerpoint/2010/main" val="2971045007"/>
              </p:ext>
            </p:extLst>
          </p:nvPr>
        </p:nvGraphicFramePr>
        <p:xfrm>
          <a:off x="3208950" y="2121381"/>
          <a:ext cx="8127975" cy="4171250"/>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284500">
                <a:tc>
                  <a:txBody>
                    <a:bodyPr/>
                    <a:lstStyle/>
                    <a:p>
                      <a:pPr marL="300355"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886750">
                <a:tc>
                  <a:txBody>
                    <a:bodyPr/>
                    <a:lstStyle/>
                    <a:p>
                      <a:pPr marL="83185" marR="85090" lvl="0" indent="0" algn="l" rtl="0">
                        <a:lnSpc>
                          <a:spcPct val="102000"/>
                        </a:lnSpc>
                        <a:spcBef>
                          <a:spcPts val="0"/>
                        </a:spcBef>
                        <a:spcAft>
                          <a:spcPts val="0"/>
                        </a:spcAft>
                        <a:buNone/>
                      </a:pPr>
                      <a:endParaRPr sz="10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10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10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10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10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1000" dirty="0">
                        <a:latin typeface="Trebuchet MS"/>
                        <a:ea typeface="Trebuchet MS"/>
                        <a:cs typeface="Trebuchet MS"/>
                        <a:sym typeface="Trebuchet MS"/>
                      </a:endParaRPr>
                    </a:p>
                    <a:p>
                      <a:pPr marL="83185" marR="85090" lvl="0" indent="0" algn="ctr" rtl="0">
                        <a:lnSpc>
                          <a:spcPct val="102000"/>
                        </a:lnSpc>
                        <a:spcBef>
                          <a:spcPts val="290"/>
                        </a:spcBef>
                        <a:spcAft>
                          <a:spcPts val="0"/>
                        </a:spcAft>
                        <a:buNone/>
                      </a:pPr>
                      <a:r>
                        <a:rPr lang="en-US" sz="1800" b="1" dirty="0">
                          <a:solidFill>
                            <a:srgbClr val="996633"/>
                          </a:solidFill>
                          <a:latin typeface="Times New Roman"/>
                          <a:ea typeface="Times New Roman"/>
                          <a:cs typeface="Times New Roman"/>
                          <a:sym typeface="Times New Roman"/>
                        </a:rPr>
                        <a:t>Weak technical oversight of implementation</a:t>
                      </a:r>
                      <a:endParaRPr dirty="0"/>
                    </a:p>
                  </a:txBody>
                  <a:tcPr marL="0" marR="0" marT="0" marB="0"/>
                </a:tc>
                <a:tc>
                  <a:txBody>
                    <a:bodyPr/>
                    <a:lstStyle/>
                    <a:p>
                      <a:pPr marL="86360" marR="158115" lvl="0" indent="0" algn="l" rtl="0">
                        <a:lnSpc>
                          <a:spcPct val="102000"/>
                        </a:lnSpc>
                        <a:spcBef>
                          <a:spcPts val="0"/>
                        </a:spcBef>
                        <a:spcAft>
                          <a:spcPts val="0"/>
                        </a:spcAft>
                        <a:buNone/>
                      </a:pPr>
                      <a:endParaRPr sz="10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10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10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10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1000">
                        <a:latin typeface="Trebuchet MS"/>
                        <a:ea typeface="Trebuchet MS"/>
                        <a:cs typeface="Trebuchet MS"/>
                        <a:sym typeface="Trebuchet MS"/>
                      </a:endParaRPr>
                    </a:p>
                    <a:p>
                      <a:pPr marL="86360" marR="158115" lvl="0" indent="0" algn="ctr" rtl="0">
                        <a:lnSpc>
                          <a:spcPct val="102000"/>
                        </a:lnSpc>
                        <a:spcBef>
                          <a:spcPts val="290"/>
                        </a:spcBef>
                        <a:spcAft>
                          <a:spcPts val="0"/>
                        </a:spcAft>
                        <a:buNone/>
                      </a:pPr>
                      <a:endParaRPr sz="1000" b="0">
                        <a:latin typeface="Trebuchet MS"/>
                        <a:ea typeface="Trebuchet MS"/>
                        <a:cs typeface="Trebuchet MS"/>
                        <a:sym typeface="Trebuchet MS"/>
                      </a:endParaRPr>
                    </a:p>
                    <a:p>
                      <a:pPr marL="0" marR="0" lvl="0" indent="0" algn="ctr" rtl="0">
                        <a:spcBef>
                          <a:spcPts val="0"/>
                        </a:spcBef>
                        <a:spcAft>
                          <a:spcPts val="0"/>
                        </a:spcAft>
                        <a:buNone/>
                      </a:pPr>
                      <a:r>
                        <a:rPr lang="en-US" sz="1600" b="1">
                          <a:solidFill>
                            <a:schemeClr val="dk1"/>
                          </a:solidFill>
                          <a:latin typeface="Times New Roman"/>
                          <a:ea typeface="Times New Roman"/>
                          <a:cs typeface="Times New Roman"/>
                          <a:sym typeface="Times New Roman"/>
                        </a:rPr>
                        <a:t>Providing adequate technical support through remote management</a:t>
                      </a:r>
                      <a:endParaRPr sz="16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600" b="1">
                          <a:solidFill>
                            <a:schemeClr val="dk1"/>
                          </a:solidFill>
                          <a:latin typeface="Times New Roman"/>
                          <a:ea typeface="Times New Roman"/>
                          <a:cs typeface="Times New Roman"/>
                          <a:sym typeface="Times New Roman"/>
                        </a:rPr>
                        <a:t>can prove to be more challenging.</a:t>
                      </a:r>
                      <a:endParaRPr sz="1600" b="1">
                        <a:solidFill>
                          <a:schemeClr val="dk1"/>
                        </a:solidFill>
                        <a:latin typeface="Times New Roman"/>
                        <a:ea typeface="Times New Roman"/>
                        <a:cs typeface="Times New Roman"/>
                        <a:sym typeface="Times New Roman"/>
                      </a:endParaRPr>
                    </a:p>
                  </a:txBody>
                  <a:tcPr marL="0" marR="0" marT="0" marB="0"/>
                </a:tc>
                <a:tc>
                  <a:txBody>
                    <a:bodyPr/>
                    <a:lstStyle/>
                    <a:p>
                      <a:pPr marL="85725" marR="0" lvl="0" indent="0" algn="ctr" rtl="0">
                        <a:spcBef>
                          <a:spcPts val="0"/>
                        </a:spcBef>
                        <a:spcAft>
                          <a:spcPts val="0"/>
                        </a:spcAft>
                        <a:buNone/>
                      </a:pPr>
                      <a:r>
                        <a:rPr lang="en-US" sz="1600" b="1" dirty="0">
                          <a:solidFill>
                            <a:srgbClr val="C00000"/>
                          </a:solidFill>
                          <a:latin typeface="Times New Roman"/>
                          <a:ea typeface="Times New Roman"/>
                          <a:cs typeface="Times New Roman"/>
                          <a:sym typeface="Times New Roman"/>
                        </a:rPr>
                        <a:t>Where/if possible:</a:t>
                      </a:r>
                      <a:endParaRPr sz="1600" b="1" dirty="0">
                        <a:solidFill>
                          <a:srgbClr val="C00000"/>
                        </a:solidFill>
                        <a:latin typeface="Times New Roman"/>
                        <a:ea typeface="Times New Roman"/>
                        <a:cs typeface="Times New Roman"/>
                        <a:sym typeface="Times New Roman"/>
                      </a:endParaRPr>
                    </a:p>
                    <a:p>
                      <a:pPr marL="0" marR="0" lvl="0" indent="0" algn="l" rtl="0">
                        <a:spcBef>
                          <a:spcPts val="35"/>
                        </a:spcBef>
                        <a:spcAft>
                          <a:spcPts val="0"/>
                        </a:spcAft>
                        <a:buNone/>
                      </a:pPr>
                      <a:r>
                        <a:rPr lang="en-US" sz="1000" b="1" dirty="0">
                          <a:latin typeface="Trebuchet MS"/>
                          <a:ea typeface="Trebuchet MS"/>
                          <a:cs typeface="Trebuchet MS"/>
                          <a:sym typeface="Trebuchet MS"/>
                        </a:rPr>
                        <a:t> </a:t>
                      </a:r>
                      <a:endParaRPr sz="1000" b="1" dirty="0">
                        <a:latin typeface="Trebuchet MS"/>
                        <a:ea typeface="Trebuchet MS"/>
                        <a:cs typeface="Trebuchet MS"/>
                        <a:sym typeface="Trebuchet MS"/>
                      </a:endParaRPr>
                    </a:p>
                    <a:p>
                      <a:pPr marL="0" marR="0" lvl="0" indent="0" algn="l" rtl="0">
                        <a:spcBef>
                          <a:spcPts val="35"/>
                        </a:spcBef>
                        <a:spcAft>
                          <a:spcPts val="0"/>
                        </a:spcAft>
                        <a:buNone/>
                      </a:pPr>
                      <a:endParaRPr sz="1000" b="1" dirty="0">
                        <a:latin typeface="Trebuchet MS"/>
                        <a:ea typeface="Trebuchet MS"/>
                        <a:cs typeface="Trebuchet MS"/>
                        <a:sym typeface="Trebuchet MS"/>
                      </a:endParaRPr>
                    </a:p>
                    <a:p>
                      <a:pPr marL="285750" marR="0" lvl="0" indent="-285750" algn="l" rtl="0">
                        <a:spcBef>
                          <a:spcPts val="35"/>
                        </a:spcBef>
                        <a:spcAft>
                          <a:spcPts val="0"/>
                        </a:spcAft>
                        <a:buClr>
                          <a:schemeClr val="dk1"/>
                        </a:buClr>
                        <a:buSzPts val="1600"/>
                        <a:buFont typeface="Arial"/>
                        <a:buChar char="•"/>
                      </a:pPr>
                      <a:r>
                        <a:rPr lang="en-US" sz="1600" b="1" dirty="0">
                          <a:solidFill>
                            <a:schemeClr val="dk1"/>
                          </a:solidFill>
                          <a:latin typeface="Times New Roman"/>
                          <a:ea typeface="Times New Roman"/>
                          <a:cs typeface="Times New Roman"/>
                          <a:sym typeface="Times New Roman"/>
                        </a:rPr>
                        <a:t>Consider identifying a technical M&amp;E expert within the team (field or country office).</a:t>
                      </a:r>
                      <a:endParaRPr dirty="0"/>
                    </a:p>
                    <a:p>
                      <a:pPr marL="285750" marR="0" lvl="0" indent="-285750" algn="l" rtl="0">
                        <a:spcBef>
                          <a:spcPts val="35"/>
                        </a:spcBef>
                        <a:spcAft>
                          <a:spcPts val="0"/>
                        </a:spcAft>
                        <a:buClr>
                          <a:schemeClr val="dk1"/>
                        </a:buClr>
                        <a:buSzPts val="1600"/>
                        <a:buFont typeface="Arial"/>
                        <a:buChar char="•"/>
                      </a:pPr>
                      <a:r>
                        <a:rPr lang="en-US" sz="1600" b="1" dirty="0">
                          <a:solidFill>
                            <a:schemeClr val="dk1"/>
                          </a:solidFill>
                          <a:latin typeface="Times New Roman"/>
                          <a:ea typeface="Times New Roman"/>
                          <a:cs typeface="Times New Roman"/>
                          <a:sym typeface="Times New Roman"/>
                        </a:rPr>
                        <a:t> If not available, consider reaching out to relevant regional offices or colleagues at Headquarters to request for assistance.</a:t>
                      </a:r>
                      <a:endParaRPr sz="16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88120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graphicFrame>
        <p:nvGraphicFramePr>
          <p:cNvPr id="11" name="Google Shape;626;p27"/>
          <p:cNvGraphicFramePr/>
          <p:nvPr>
            <p:extLst>
              <p:ext uri="{D42A27DB-BD31-4B8C-83A1-F6EECF244321}">
                <p14:modId xmlns:p14="http://schemas.microsoft.com/office/powerpoint/2010/main" val="1252610108"/>
              </p:ext>
            </p:extLst>
          </p:nvPr>
        </p:nvGraphicFramePr>
        <p:xfrm>
          <a:off x="3208950" y="2214153"/>
          <a:ext cx="8127975" cy="3993110"/>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272346">
                <a:tc>
                  <a:txBody>
                    <a:bodyPr/>
                    <a:lstStyle/>
                    <a:p>
                      <a:pPr marL="30035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Challenge</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Explanation</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Suggested solutions</a:t>
                      </a:r>
                      <a:endParaRPr sz="12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720764">
                <a:tc>
                  <a:txBody>
                    <a:bodyPr/>
                    <a:lstStyle/>
                    <a:p>
                      <a:pPr marL="83185" marR="85090" lvl="0" indent="0" algn="l" rtl="0">
                        <a:lnSpc>
                          <a:spcPct val="102000"/>
                        </a:lnSpc>
                        <a:spcBef>
                          <a:spcPts val="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ctr" rtl="0">
                        <a:lnSpc>
                          <a:spcPct val="102000"/>
                        </a:lnSpc>
                        <a:spcBef>
                          <a:spcPts val="290"/>
                        </a:spcBef>
                        <a:spcAft>
                          <a:spcPts val="0"/>
                        </a:spcAft>
                        <a:buNone/>
                      </a:pPr>
                      <a:endParaRPr sz="1600" b="1" dirty="0">
                        <a:solidFill>
                          <a:srgbClr val="548135"/>
                        </a:solidFill>
                        <a:latin typeface="Times New Roman"/>
                        <a:ea typeface="Times New Roman"/>
                        <a:cs typeface="Times New Roman"/>
                        <a:sym typeface="Times New Roman"/>
                      </a:endParaRPr>
                    </a:p>
                    <a:p>
                      <a:pPr marL="83185" marR="85090" lvl="0" indent="0" algn="ctr" rtl="0">
                        <a:lnSpc>
                          <a:spcPct val="102000"/>
                        </a:lnSpc>
                        <a:spcBef>
                          <a:spcPts val="290"/>
                        </a:spcBef>
                        <a:spcAft>
                          <a:spcPts val="0"/>
                        </a:spcAft>
                        <a:buNone/>
                      </a:pPr>
                      <a:r>
                        <a:rPr lang="en-US" sz="1600" b="1" dirty="0">
                          <a:solidFill>
                            <a:srgbClr val="548135"/>
                          </a:solidFill>
                          <a:latin typeface="Times New Roman"/>
                          <a:ea typeface="Times New Roman"/>
                          <a:cs typeface="Times New Roman"/>
                          <a:sym typeface="Times New Roman"/>
                        </a:rPr>
                        <a:t>Potential weak communication between the main country office or delocalized main office and sub- offices in the field</a:t>
                      </a:r>
                      <a:endParaRPr sz="1600" dirty="0"/>
                    </a:p>
                  </a:txBody>
                  <a:tcPr marL="0" marR="0" marT="0" marB="0"/>
                </a:tc>
                <a:tc>
                  <a:txBody>
                    <a:bodyPr/>
                    <a:lstStyle/>
                    <a:p>
                      <a:pPr marL="86360" marR="158115" lvl="0" indent="0" algn="l" rtl="0">
                        <a:lnSpc>
                          <a:spcPct val="102000"/>
                        </a:lnSpc>
                        <a:spcBef>
                          <a:spcPts val="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l" rtl="0">
                        <a:lnSpc>
                          <a:spcPct val="102000"/>
                        </a:lnSpc>
                        <a:spcBef>
                          <a:spcPts val="290"/>
                        </a:spcBef>
                        <a:spcAft>
                          <a:spcPts val="0"/>
                        </a:spcAft>
                        <a:buNone/>
                      </a:pPr>
                      <a:endParaRPr sz="900">
                        <a:latin typeface="Trebuchet MS"/>
                        <a:ea typeface="Trebuchet MS"/>
                        <a:cs typeface="Trebuchet MS"/>
                        <a:sym typeface="Trebuchet MS"/>
                      </a:endParaRPr>
                    </a:p>
                    <a:p>
                      <a:pPr marL="86360" marR="158115" lvl="0" indent="0" algn="ctr" rtl="0">
                        <a:lnSpc>
                          <a:spcPct val="102000"/>
                        </a:lnSpc>
                        <a:spcBef>
                          <a:spcPts val="290"/>
                        </a:spcBef>
                        <a:spcAft>
                          <a:spcPts val="0"/>
                        </a:spcAft>
                        <a:buNone/>
                      </a:pPr>
                      <a:endParaRPr sz="1600">
                        <a:solidFill>
                          <a:schemeClr val="dk1"/>
                        </a:solidFill>
                        <a:latin typeface="Calibri"/>
                        <a:ea typeface="Calibri"/>
                        <a:cs typeface="Calibri"/>
                        <a:sym typeface="Calibri"/>
                      </a:endParaRPr>
                    </a:p>
                    <a:p>
                      <a:pPr marL="0" marR="158115" lvl="0" indent="0" algn="ctr" rtl="0">
                        <a:lnSpc>
                          <a:spcPct val="102000"/>
                        </a:lnSpc>
                        <a:spcBef>
                          <a:spcPts val="290"/>
                        </a:spcBef>
                        <a:spcAft>
                          <a:spcPts val="0"/>
                        </a:spcAft>
                        <a:buNone/>
                      </a:pPr>
                      <a:r>
                        <a:rPr lang="en-US" sz="1400" b="1">
                          <a:solidFill>
                            <a:schemeClr val="dk1"/>
                          </a:solidFill>
                          <a:latin typeface="Times New Roman"/>
                          <a:ea typeface="Times New Roman"/>
                          <a:cs typeface="Times New Roman"/>
                          <a:sym typeface="Times New Roman"/>
                        </a:rPr>
                        <a:t>Communication may suffer in remote management contexts.</a:t>
                      </a:r>
                      <a:endParaRPr sz="1600"/>
                    </a:p>
                  </a:txBody>
                  <a:tcPr marL="0" marR="0" marT="0" marB="0"/>
                </a:tc>
                <a:tc>
                  <a:txBody>
                    <a:bodyPr/>
                    <a:lstStyle/>
                    <a:p>
                      <a:pPr marL="85725" marR="0" lvl="0" indent="0" algn="ctr" rtl="0">
                        <a:spcBef>
                          <a:spcPts val="0"/>
                        </a:spcBef>
                        <a:spcAft>
                          <a:spcPts val="0"/>
                        </a:spcAft>
                        <a:buNone/>
                      </a:pPr>
                      <a:r>
                        <a:rPr lang="en-US" sz="1400" b="1" dirty="0">
                          <a:solidFill>
                            <a:srgbClr val="C00000"/>
                          </a:solidFill>
                          <a:latin typeface="Times New Roman"/>
                          <a:ea typeface="Times New Roman"/>
                          <a:cs typeface="Times New Roman"/>
                          <a:sym typeface="Times New Roman"/>
                        </a:rPr>
                        <a:t>Where/if possible:</a:t>
                      </a:r>
                      <a:endParaRPr sz="1400" b="1" dirty="0">
                        <a:solidFill>
                          <a:srgbClr val="C00000"/>
                        </a:solidFill>
                        <a:latin typeface="Times New Roman"/>
                        <a:ea typeface="Times New Roman"/>
                        <a:cs typeface="Times New Roman"/>
                        <a:sym typeface="Times New Roman"/>
                      </a:endParaRPr>
                    </a:p>
                    <a:p>
                      <a:pPr marL="0" marR="0" lvl="0" indent="0" algn="l" rtl="0">
                        <a:spcBef>
                          <a:spcPts val="35"/>
                        </a:spcBef>
                        <a:spcAft>
                          <a:spcPts val="0"/>
                        </a:spcAft>
                        <a:buNone/>
                      </a:pPr>
                      <a:r>
                        <a:rPr lang="en-US" sz="900" b="1" dirty="0">
                          <a:latin typeface="Trebuchet MS"/>
                          <a:ea typeface="Trebuchet MS"/>
                          <a:cs typeface="Trebuchet MS"/>
                          <a:sym typeface="Trebuchet MS"/>
                        </a:rPr>
                        <a:t> </a:t>
                      </a:r>
                      <a:endParaRPr sz="1050" dirty="0">
                        <a:latin typeface="Trebuchet MS"/>
                        <a:ea typeface="Trebuchet MS"/>
                        <a:cs typeface="Trebuchet MS"/>
                        <a:sym typeface="Trebuchet MS"/>
                      </a:endParaRPr>
                    </a:p>
                    <a:p>
                      <a:pPr marL="285750" marR="0" lvl="0" indent="-285750" algn="l" rtl="0">
                        <a:spcBef>
                          <a:spcPts val="35"/>
                        </a:spcBef>
                        <a:spcAft>
                          <a:spcPts val="0"/>
                        </a:spcAft>
                        <a:buClr>
                          <a:schemeClr val="dk1"/>
                        </a:buClr>
                        <a:buSzPts val="1800"/>
                        <a:buFont typeface="Arial"/>
                        <a:buChar char="•"/>
                      </a:pPr>
                      <a:r>
                        <a:rPr lang="en-US" sz="1600" b="1" dirty="0">
                          <a:solidFill>
                            <a:schemeClr val="dk1"/>
                          </a:solidFill>
                          <a:latin typeface="Calibri"/>
                          <a:ea typeface="Calibri"/>
                          <a:cs typeface="Calibri"/>
                          <a:sym typeface="Calibri"/>
                        </a:rPr>
                        <a:t>Br</a:t>
                      </a:r>
                      <a:r>
                        <a:rPr lang="en-US" sz="1400" b="1" dirty="0">
                          <a:solidFill>
                            <a:schemeClr val="dk1"/>
                          </a:solidFill>
                          <a:latin typeface="Times New Roman"/>
                          <a:ea typeface="Times New Roman"/>
                          <a:cs typeface="Times New Roman"/>
                          <a:sym typeface="Times New Roman"/>
                        </a:rPr>
                        <a:t>ing staff from head and field offices or partners together for regular meetings, either in person or for time-effective virtual communication to address the weak connections.</a:t>
                      </a:r>
                      <a:endParaRPr sz="1400" b="1" dirty="0">
                        <a:solidFill>
                          <a:schemeClr val="dk1"/>
                        </a:solidFill>
                        <a:latin typeface="Times New Roman"/>
                        <a:ea typeface="Times New Roman"/>
                        <a:cs typeface="Times New Roman"/>
                        <a:sym typeface="Times New Roman"/>
                      </a:endParaRPr>
                    </a:p>
                    <a:p>
                      <a:pPr marL="285750" marR="0" lvl="0" indent="-285750" algn="l" rtl="0">
                        <a:spcBef>
                          <a:spcPts val="35"/>
                        </a:spcBef>
                        <a:spcAft>
                          <a:spcPts val="0"/>
                        </a:spcAft>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Use reporting templates and real-time document- sharing through online platforms, as it can support improving communication, increase accountability, follow-up and information-sharing.</a:t>
                      </a:r>
                      <a:endParaRPr sz="1400" b="1" dirty="0">
                        <a:solidFill>
                          <a:schemeClr val="dk1"/>
                        </a:solidFill>
                        <a:latin typeface="Times New Roman"/>
                        <a:ea typeface="Times New Roman"/>
                        <a:cs typeface="Times New Roman"/>
                        <a:sym typeface="Times New Roman"/>
                      </a:endParaRPr>
                    </a:p>
                    <a:p>
                      <a:pPr marL="285750" marR="0" lvl="0" indent="-285750" algn="l" rtl="0">
                        <a:spcBef>
                          <a:spcPts val="35"/>
                        </a:spcBef>
                        <a:spcAft>
                          <a:spcPts val="0"/>
                        </a:spcAft>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Introduce communication protocols</a:t>
                      </a:r>
                      <a:endParaRPr sz="14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10999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graphicFrame>
        <p:nvGraphicFramePr>
          <p:cNvPr id="11" name="Google Shape;643;p28"/>
          <p:cNvGraphicFramePr/>
          <p:nvPr>
            <p:extLst>
              <p:ext uri="{D42A27DB-BD31-4B8C-83A1-F6EECF244321}">
                <p14:modId xmlns:p14="http://schemas.microsoft.com/office/powerpoint/2010/main" val="754792158"/>
              </p:ext>
            </p:extLst>
          </p:nvPr>
        </p:nvGraphicFramePr>
        <p:xfrm>
          <a:off x="3208950" y="2133546"/>
          <a:ext cx="8127975" cy="4078835"/>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244078">
                <a:tc>
                  <a:txBody>
                    <a:bodyPr/>
                    <a:lstStyle/>
                    <a:p>
                      <a:pPr marL="30035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Challenge</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47053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Explanation</a:t>
                      </a:r>
                      <a:endParaRPr sz="1200">
                        <a:solidFill>
                          <a:schemeClr val="dk1"/>
                        </a:solidFill>
                        <a:latin typeface="Times New Roman"/>
                        <a:ea typeface="Times New Roman"/>
                        <a:cs typeface="Times New Roman"/>
                        <a:sym typeface="Times New Roman"/>
                      </a:endParaRPr>
                    </a:p>
                  </a:txBody>
                  <a:tcPr marL="0" marR="0" marT="0" marB="0"/>
                </a:tc>
                <a:tc>
                  <a:txBody>
                    <a:bodyPr/>
                    <a:lstStyle/>
                    <a:p>
                      <a:pPr marL="918845" marR="0" lvl="0" indent="0" algn="ctr" rtl="0">
                        <a:spcBef>
                          <a:spcPts val="0"/>
                        </a:spcBef>
                        <a:spcAft>
                          <a:spcPts val="0"/>
                        </a:spcAft>
                        <a:buNone/>
                      </a:pPr>
                      <a:r>
                        <a:rPr lang="en-US" sz="1200" b="1">
                          <a:solidFill>
                            <a:schemeClr val="dk1"/>
                          </a:solidFill>
                          <a:latin typeface="Times New Roman"/>
                          <a:ea typeface="Times New Roman"/>
                          <a:cs typeface="Times New Roman"/>
                          <a:sym typeface="Times New Roman"/>
                        </a:rPr>
                        <a:t>Suggested solutions</a:t>
                      </a:r>
                      <a:endParaRPr sz="120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834757">
                <a:tc>
                  <a:txBody>
                    <a:bodyPr/>
                    <a:lstStyle/>
                    <a:p>
                      <a:pPr marL="83185" marR="85090" lvl="0" indent="0" algn="l" rtl="0">
                        <a:lnSpc>
                          <a:spcPct val="102000"/>
                        </a:lnSpc>
                        <a:spcBef>
                          <a:spcPts val="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p>
                      <a:pPr marL="83185" marR="85090" lvl="0" indent="0" algn="ctr" rtl="0">
                        <a:lnSpc>
                          <a:spcPct val="102000"/>
                        </a:lnSpc>
                        <a:spcBef>
                          <a:spcPts val="290"/>
                        </a:spcBef>
                        <a:spcAft>
                          <a:spcPts val="0"/>
                        </a:spcAft>
                        <a:buNone/>
                      </a:pPr>
                      <a:r>
                        <a:rPr lang="en-US" sz="1600" b="1" dirty="0">
                          <a:solidFill>
                            <a:srgbClr val="000099"/>
                          </a:solidFill>
                          <a:latin typeface="Times New Roman"/>
                          <a:ea typeface="Times New Roman"/>
                          <a:cs typeface="Times New Roman"/>
                          <a:sym typeface="Times New Roman"/>
                        </a:rPr>
                        <a:t>Increased risk of fraud and corruption</a:t>
                      </a:r>
                      <a:endParaRPr sz="1600" dirty="0"/>
                    </a:p>
                    <a:p>
                      <a:pPr marL="83185" marR="85090" lvl="0" indent="0" algn="l" rtl="0">
                        <a:lnSpc>
                          <a:spcPct val="102000"/>
                        </a:lnSpc>
                        <a:spcBef>
                          <a:spcPts val="290"/>
                        </a:spcBef>
                        <a:spcAft>
                          <a:spcPts val="0"/>
                        </a:spcAft>
                        <a:buNone/>
                      </a:pPr>
                      <a:endParaRPr sz="900" dirty="0">
                        <a:latin typeface="Trebuchet MS"/>
                        <a:ea typeface="Trebuchet MS"/>
                        <a:cs typeface="Trebuchet MS"/>
                        <a:sym typeface="Trebuchet MS"/>
                      </a:endParaRPr>
                    </a:p>
                  </a:txBody>
                  <a:tcPr marL="0" marR="0" marT="0" marB="0"/>
                </a:tc>
                <a:tc>
                  <a:txBody>
                    <a:bodyPr/>
                    <a:lstStyle/>
                    <a:p>
                      <a:pPr marL="86360" marR="158115" lvl="0" indent="0" algn="l" rtl="0">
                        <a:lnSpc>
                          <a:spcPct val="102000"/>
                        </a:lnSpc>
                        <a:spcBef>
                          <a:spcPts val="0"/>
                        </a:spcBef>
                        <a:spcAft>
                          <a:spcPts val="0"/>
                        </a:spcAft>
                        <a:buNone/>
                      </a:pP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The risks of fraud and corruption are</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present throughout the implementation of an intervention and may arise in remote management settings, where monitoring is more difficult. Fraud</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or corruption can occur at various levels: at the organizational level with</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own staff, at the beneficiary level or at an implementing partner level. Certain socioeconomic and</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a:solidFill>
                            <a:schemeClr val="dk1"/>
                          </a:solidFill>
                          <a:latin typeface="Times New Roman"/>
                          <a:ea typeface="Times New Roman"/>
                          <a:cs typeface="Times New Roman"/>
                          <a:sym typeface="Times New Roman"/>
                        </a:rPr>
                        <a:t>political factors can lead to increased likelihood of fraud and corruption.</a:t>
                      </a:r>
                      <a:endParaRPr sz="1600"/>
                    </a:p>
                  </a:txBody>
                  <a:tcPr marL="0" marR="0" marT="0" marB="0"/>
                </a:tc>
                <a:tc>
                  <a:txBody>
                    <a:bodyPr/>
                    <a:lstStyle/>
                    <a:p>
                      <a:pPr marL="85725" marR="0" lvl="0" indent="0" algn="ctr" rtl="0">
                        <a:spcBef>
                          <a:spcPts val="0"/>
                        </a:spcBef>
                        <a:spcAft>
                          <a:spcPts val="0"/>
                        </a:spcAft>
                        <a:buNone/>
                      </a:pPr>
                      <a:endParaRPr sz="1400" b="1" dirty="0">
                        <a:solidFill>
                          <a:srgbClr val="C00000"/>
                        </a:solidFill>
                        <a:latin typeface="Times New Roman"/>
                        <a:ea typeface="Times New Roman"/>
                        <a:cs typeface="Times New Roman"/>
                        <a:sym typeface="Times New Roman"/>
                      </a:endParaRPr>
                    </a:p>
                    <a:p>
                      <a:pPr marL="85725" marR="0" lvl="0" indent="0" algn="ctr" rtl="0">
                        <a:spcBef>
                          <a:spcPts val="290"/>
                        </a:spcBef>
                        <a:spcAft>
                          <a:spcPts val="0"/>
                        </a:spcAft>
                        <a:buNone/>
                      </a:pPr>
                      <a:r>
                        <a:rPr lang="en-US" sz="1400" b="1" dirty="0">
                          <a:solidFill>
                            <a:srgbClr val="C00000"/>
                          </a:solidFill>
                          <a:latin typeface="Times New Roman"/>
                          <a:ea typeface="Times New Roman"/>
                          <a:cs typeface="Times New Roman"/>
                          <a:sym typeface="Times New Roman"/>
                        </a:rPr>
                        <a:t>Where/if possible:</a:t>
                      </a:r>
                      <a:endParaRPr sz="1400" b="1" dirty="0">
                        <a:solidFill>
                          <a:srgbClr val="C00000"/>
                        </a:solidFill>
                        <a:latin typeface="Times New Roman"/>
                        <a:ea typeface="Times New Roman"/>
                        <a:cs typeface="Times New Roman"/>
                        <a:sym typeface="Times New Roman"/>
                      </a:endParaRPr>
                    </a:p>
                    <a:p>
                      <a:pPr marL="0" marR="0" lvl="0" indent="0" algn="l" rtl="0">
                        <a:spcBef>
                          <a:spcPts val="35"/>
                        </a:spcBef>
                        <a:spcAft>
                          <a:spcPts val="0"/>
                        </a:spcAft>
                        <a:buNone/>
                      </a:pPr>
                      <a:r>
                        <a:rPr lang="en-US" sz="1400" b="1" dirty="0">
                          <a:solidFill>
                            <a:schemeClr val="dk1"/>
                          </a:solidFill>
                          <a:latin typeface="Times New Roman"/>
                          <a:ea typeface="Times New Roman"/>
                          <a:cs typeface="Times New Roman"/>
                          <a:sym typeface="Times New Roman"/>
                        </a:rPr>
                        <a:t> </a:t>
                      </a:r>
                      <a:endParaRPr sz="1400" b="1" dirty="0">
                        <a:solidFill>
                          <a:schemeClr val="dk1"/>
                        </a:solidFill>
                        <a:latin typeface="Times New Roman"/>
                        <a:ea typeface="Times New Roman"/>
                        <a:cs typeface="Times New Roman"/>
                        <a:sym typeface="Times New Roman"/>
                      </a:endParaRPr>
                    </a:p>
                    <a:p>
                      <a:pPr marL="0" marR="0" lvl="0" indent="0" algn="l" rtl="0">
                        <a:spcBef>
                          <a:spcPts val="35"/>
                        </a:spcBef>
                        <a:spcAft>
                          <a:spcPts val="0"/>
                        </a:spcAft>
                        <a:buNone/>
                      </a:pPr>
                      <a:endParaRPr sz="1400" b="1" dirty="0">
                        <a:solidFill>
                          <a:schemeClr val="dk1"/>
                        </a:solidFill>
                        <a:latin typeface="Times New Roman"/>
                        <a:ea typeface="Times New Roman"/>
                        <a:cs typeface="Times New Roman"/>
                        <a:sym typeface="Times New Roman"/>
                      </a:endParaRPr>
                    </a:p>
                    <a:p>
                      <a:pPr marL="0" marR="0" lvl="0" indent="0" algn="l" rtl="0">
                        <a:spcBef>
                          <a:spcPts val="35"/>
                        </a:spcBef>
                        <a:spcAft>
                          <a:spcPts val="0"/>
                        </a:spcAft>
                        <a:buNone/>
                      </a:pPr>
                      <a:endParaRPr sz="1400" b="1" dirty="0">
                        <a:solidFill>
                          <a:schemeClr val="dk1"/>
                        </a:solidFill>
                        <a:latin typeface="Times New Roman"/>
                        <a:ea typeface="Times New Roman"/>
                        <a:cs typeface="Times New Roman"/>
                        <a:sym typeface="Times New Roman"/>
                      </a:endParaRPr>
                    </a:p>
                    <a:p>
                      <a:pPr marL="285750" marR="0" lvl="0" indent="-285750" algn="l" rtl="0">
                        <a:spcBef>
                          <a:spcPts val="35"/>
                        </a:spcBef>
                        <a:spcAft>
                          <a:spcPts val="0"/>
                        </a:spcAft>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Take relevant contextual factors into consideration when setting up rigorous control, monitoring and supervisory systems.</a:t>
                      </a:r>
                      <a:endParaRPr sz="1400" b="1" dirty="0">
                        <a:solidFill>
                          <a:schemeClr val="dk1"/>
                        </a:solidFill>
                        <a:latin typeface="Times New Roman"/>
                        <a:ea typeface="Times New Roman"/>
                        <a:cs typeface="Times New Roman"/>
                        <a:sym typeface="Times New Roman"/>
                      </a:endParaRPr>
                    </a:p>
                    <a:p>
                      <a:pPr marL="285750" marR="0" lvl="0" indent="-285750" algn="l" rtl="0">
                        <a:spcBef>
                          <a:spcPts val="35"/>
                        </a:spcBef>
                        <a:spcAft>
                          <a:spcPts val="0"/>
                        </a:spcAft>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Incorporate sufficient checks and control mechanisms tailored to the intervention’s individual procedures and processes.</a:t>
                      </a:r>
                      <a:endParaRPr sz="14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54496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37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200694"/>
            <a:ext cx="2591670" cy="2667532"/>
          </a:xfrm>
          <a:prstGeom prst="rect">
            <a:avLst/>
          </a:prstGeom>
          <a:noFill/>
          <a:ln>
            <a:noFill/>
          </a:ln>
        </p:spPr>
      </p:pic>
      <p:sp>
        <p:nvSpPr>
          <p:cNvPr id="2" name="Rectangle 1"/>
          <p:cNvSpPr/>
          <p:nvPr/>
        </p:nvSpPr>
        <p:spPr>
          <a:xfrm>
            <a:off x="2811300" y="1754256"/>
            <a:ext cx="7753350" cy="4837415"/>
          </a:xfrm>
          <a:prstGeom prst="rect">
            <a:avLst/>
          </a:prstGeom>
        </p:spPr>
        <p:txBody>
          <a:bodyPr wrap="square">
            <a:spAutoFit/>
          </a:bodyPr>
          <a:lstStyle/>
          <a:p>
            <a:pPr marL="899795" marR="314325" lvl="0" algn="ctr">
              <a:lnSpc>
                <a:spcPct val="102000"/>
              </a:lnSpc>
            </a:pPr>
            <a:endParaRPr lang="en-US" b="1" dirty="0">
              <a:solidFill>
                <a:srgbClr val="FF681E"/>
              </a:solidFill>
              <a:latin typeface="Times New Roman"/>
              <a:ea typeface="Times New Roman"/>
              <a:cs typeface="Times New Roman"/>
              <a:sym typeface="Times New Roman"/>
            </a:endParaRPr>
          </a:p>
          <a:p>
            <a:pPr marL="685800" lvl="2" algn="ctr">
              <a:spcBef>
                <a:spcPts val="695"/>
              </a:spcBef>
            </a:pPr>
            <a:r>
              <a:rPr lang="en-US" b="1" dirty="0">
                <a:solidFill>
                  <a:srgbClr val="FF681E"/>
                </a:solidFill>
                <a:latin typeface="Times New Roman"/>
                <a:ea typeface="Times New Roman"/>
                <a:cs typeface="Times New Roman"/>
                <a:sym typeface="Times New Roman"/>
              </a:rPr>
              <a:t>Remote monitoring systems</a:t>
            </a:r>
          </a:p>
          <a:p>
            <a:pPr marL="685800" lvl="2" algn="ctr">
              <a:spcBef>
                <a:spcPts val="695"/>
              </a:spcBef>
            </a:pPr>
            <a:endParaRPr lang="en-US" b="1" dirty="0">
              <a:solidFill>
                <a:srgbClr val="FF681E"/>
              </a:solidFill>
              <a:latin typeface="Times New Roman"/>
              <a:ea typeface="Times New Roman"/>
              <a:cs typeface="Times New Roman"/>
              <a:sym typeface="Times New Roman"/>
            </a:endParaRPr>
          </a:p>
          <a:p>
            <a:pPr marL="742950" lvl="1" indent="-285750" algn="just">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Insofar as it is possible, remote monitoring systems should allow </a:t>
            </a:r>
            <a:r>
              <a:rPr lang="en-US" b="1" dirty="0">
                <a:solidFill>
                  <a:srgbClr val="00B0F0"/>
                </a:solidFill>
                <a:latin typeface="Times New Roman"/>
                <a:ea typeface="Times New Roman"/>
                <a:cs typeface="Times New Roman"/>
                <a:sym typeface="Times New Roman"/>
              </a:rPr>
              <a:t>for real-time feedback. </a:t>
            </a:r>
          </a:p>
          <a:p>
            <a:pPr marL="742950" lvl="1" indent="-285750" algn="just">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Such systems have multiple benefits: </a:t>
            </a:r>
            <a:r>
              <a:rPr lang="en-US" b="1" i="1" u="sng" dirty="0">
                <a:solidFill>
                  <a:schemeClr val="dk1"/>
                </a:solidFill>
                <a:latin typeface="Times New Roman"/>
                <a:ea typeface="Times New Roman"/>
                <a:cs typeface="Times New Roman"/>
                <a:sym typeface="Times New Roman"/>
              </a:rPr>
              <a:t>they can enable a real-time and/or close to real-time two-way communication in remote environments; thereby serving not only as a management tool, but also as a check and quality assurance mechanism</a:t>
            </a:r>
            <a:r>
              <a:rPr lang="en-US" b="1" dirty="0">
                <a:solidFill>
                  <a:schemeClr val="dk1"/>
                </a:solidFill>
                <a:latin typeface="Times New Roman"/>
                <a:ea typeface="Times New Roman"/>
                <a:cs typeface="Times New Roman"/>
                <a:sym typeface="Times New Roman"/>
              </a:rPr>
              <a:t>. </a:t>
            </a:r>
          </a:p>
          <a:p>
            <a:pPr marL="742950" lvl="1" indent="-285750" algn="just">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By receiving near to real-time information/data, staff is able to </a:t>
            </a:r>
            <a:r>
              <a:rPr lang="en-US" b="1" dirty="0">
                <a:solidFill>
                  <a:srgbClr val="660066"/>
                </a:solidFill>
                <a:latin typeface="Times New Roman"/>
                <a:ea typeface="Times New Roman"/>
                <a:cs typeface="Times New Roman"/>
                <a:sym typeface="Times New Roman"/>
              </a:rPr>
              <a:t>identify and respond to challenges through corrective efforts much faster.</a:t>
            </a:r>
          </a:p>
          <a:p>
            <a:pPr lvl="1" algn="just"/>
            <a:endParaRPr lang="en-US" sz="2400" b="1" dirty="0">
              <a:solidFill>
                <a:srgbClr val="660066"/>
              </a:solidFill>
              <a:latin typeface="Times New Roman"/>
              <a:ea typeface="Times New Roman"/>
              <a:cs typeface="Times New Roman"/>
              <a:sym typeface="Times New Roman"/>
            </a:endParaRPr>
          </a:p>
          <a:p>
            <a:pPr lvl="0"/>
            <a:r>
              <a:rPr lang="en-US" sz="1600" dirty="0">
                <a:solidFill>
                  <a:schemeClr val="dk1"/>
                </a:solidFill>
                <a:ea typeface="Calibri"/>
                <a:cs typeface="Calibri"/>
                <a:sym typeface="Calibri"/>
              </a:rPr>
              <a:t> </a:t>
            </a:r>
            <a:endParaRPr lang="en-US" sz="1400" dirty="0">
              <a:solidFill>
                <a:schemeClr val="dk1"/>
              </a:solidFill>
              <a:ea typeface="Calibri"/>
              <a:cs typeface="Calibri"/>
              <a:sym typeface="Calibri"/>
            </a:endParaRPr>
          </a:p>
          <a:p>
            <a:pPr marL="899795" marR="314325" lvl="2" algn="just">
              <a:lnSpc>
                <a:spcPct val="150000"/>
              </a:lnSpc>
              <a:spcBef>
                <a:spcPts val="5"/>
              </a:spcBef>
            </a:pPr>
            <a:endParaRPr lang="en-US" sz="1600" b="1" dirty="0">
              <a:solidFill>
                <a:srgbClr val="C00000"/>
              </a:solidFill>
              <a:latin typeface="Times New Roman"/>
              <a:ea typeface="Times New Roman"/>
              <a:cs typeface="Times New Roman"/>
              <a:sym typeface="Times New Roman"/>
            </a:endParaRPr>
          </a:p>
          <a:p>
            <a:pPr marL="899795" marR="314325" lvl="0" algn="ctr">
              <a:lnSpc>
                <a:spcPct val="102000"/>
              </a:lnSpc>
              <a:spcBef>
                <a:spcPts val="5"/>
              </a:spcBef>
            </a:pPr>
            <a:endParaRPr lang="en-US" sz="1600" b="1" dirty="0">
              <a:solidFill>
                <a:srgbClr val="C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59694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sp>
        <p:nvSpPr>
          <p:cNvPr id="2" name="Rectangle 1"/>
          <p:cNvSpPr/>
          <p:nvPr/>
        </p:nvSpPr>
        <p:spPr>
          <a:xfrm>
            <a:off x="2606496" y="2107780"/>
            <a:ext cx="8558687" cy="4010009"/>
          </a:xfrm>
          <a:prstGeom prst="rect">
            <a:avLst/>
          </a:prstGeom>
        </p:spPr>
        <p:txBody>
          <a:bodyPr wrap="square">
            <a:spAutoFit/>
          </a:bodyPr>
          <a:lstStyle/>
          <a:p>
            <a:pPr marL="0" lvl="1" algn="ctr"/>
            <a:r>
              <a:rPr lang="en-US" sz="2000" b="1" dirty="0">
                <a:solidFill>
                  <a:srgbClr val="0070C0"/>
                </a:solidFill>
                <a:latin typeface="Times New Roman"/>
                <a:ea typeface="Times New Roman"/>
                <a:cs typeface="Times New Roman"/>
                <a:sym typeface="Times New Roman"/>
              </a:rPr>
              <a:t>3.</a:t>
            </a:r>
            <a:r>
              <a:rPr lang="en-US" sz="1600" dirty="0">
                <a:solidFill>
                  <a:schemeClr val="dk1"/>
                </a:solidFill>
                <a:ea typeface="Calibri"/>
                <a:cs typeface="Calibri"/>
                <a:sym typeface="Calibri"/>
              </a:rPr>
              <a:t> </a:t>
            </a:r>
            <a:r>
              <a:rPr lang="en-US" sz="2000" b="1" dirty="0">
                <a:solidFill>
                  <a:srgbClr val="0070C0"/>
                </a:solidFill>
                <a:latin typeface="Times New Roman"/>
                <a:ea typeface="Times New Roman"/>
                <a:cs typeface="Times New Roman"/>
                <a:sym typeface="Times New Roman"/>
              </a:rPr>
              <a:t>Third-party monitoring </a:t>
            </a:r>
            <a:endParaRPr lang="en-US" sz="1600" dirty="0"/>
          </a:p>
          <a:p>
            <a:pPr marL="285750" marR="313690" lvl="0" indent="-184150" algn="just">
              <a:lnSpc>
                <a:spcPct val="102000"/>
              </a:lnSpc>
              <a:buClr>
                <a:schemeClr val="dk1"/>
              </a:buClr>
              <a:buSzPts val="1600"/>
            </a:pPr>
            <a:endParaRPr lang="en-US" sz="1400" b="1" dirty="0">
              <a:solidFill>
                <a:schemeClr val="dk1"/>
              </a:solidFill>
              <a:latin typeface="Times New Roman"/>
              <a:ea typeface="Times New Roman"/>
              <a:cs typeface="Times New Roman"/>
              <a:sym typeface="Times New Roman"/>
            </a:endParaRPr>
          </a:p>
          <a:p>
            <a:pPr marL="742950" marR="313690" lvl="1"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TPM is the system of contracting third parties </a:t>
            </a:r>
            <a:r>
              <a:rPr lang="en-US" b="1" dirty="0">
                <a:solidFill>
                  <a:srgbClr val="C00000"/>
                </a:solidFill>
                <a:latin typeface="Times New Roman"/>
                <a:ea typeface="Times New Roman"/>
                <a:cs typeface="Times New Roman"/>
                <a:sym typeface="Times New Roman"/>
              </a:rPr>
              <a:t>to conduct the monitoring, and/or cover monitoring functions, such as collecting (and at times verifying) data, on behalf of the implementing instance or donor. </a:t>
            </a:r>
          </a:p>
          <a:p>
            <a:pPr marR="313690" lvl="1" algn="just">
              <a:lnSpc>
                <a:spcPct val="102000"/>
              </a:lnSpc>
            </a:pPr>
            <a:endParaRPr lang="en-US" b="1" dirty="0">
              <a:solidFill>
                <a:schemeClr val="dk1"/>
              </a:solidFill>
              <a:latin typeface="Times New Roman"/>
              <a:ea typeface="Times New Roman"/>
              <a:cs typeface="Times New Roman"/>
              <a:sym typeface="Times New Roman"/>
            </a:endParaRPr>
          </a:p>
          <a:p>
            <a:pPr marL="742950" marR="313690" lvl="1"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It is important when engaging in a TPM scenario to ensure that the parties involved have </a:t>
            </a:r>
            <a:r>
              <a:rPr lang="en-US" b="1" dirty="0">
                <a:solidFill>
                  <a:srgbClr val="92D050"/>
                </a:solidFill>
                <a:latin typeface="Times New Roman"/>
                <a:ea typeface="Times New Roman"/>
                <a:cs typeface="Times New Roman"/>
                <a:sym typeface="Times New Roman"/>
              </a:rPr>
              <a:t>clear and realistic expectations</a:t>
            </a:r>
            <a:r>
              <a:rPr lang="en-US" b="1" dirty="0">
                <a:solidFill>
                  <a:schemeClr val="dk1"/>
                </a:solidFill>
                <a:latin typeface="Times New Roman"/>
                <a:ea typeface="Times New Roman"/>
                <a:cs typeface="Times New Roman"/>
                <a:sym typeface="Times New Roman"/>
              </a:rPr>
              <a:t>.</a:t>
            </a:r>
            <a:endParaRPr lang="en-US" sz="1600" dirty="0"/>
          </a:p>
          <a:p>
            <a:pPr marL="742950" marR="313690" lvl="1"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 Contractual agreements define the parameters and conditions for any TPM scenario, including the obligations and requirements of the different entities involved. </a:t>
            </a:r>
          </a:p>
          <a:p>
            <a:pPr marL="742950" marR="313690" lvl="1" indent="-285750" algn="ctr">
              <a:lnSpc>
                <a:spcPct val="102000"/>
              </a:lnSpc>
              <a:buClr>
                <a:srgbClr val="FF66CC"/>
              </a:buClr>
              <a:buSzPts val="2000"/>
              <a:buFont typeface="Arial"/>
              <a:buChar char="•"/>
            </a:pPr>
            <a:r>
              <a:rPr lang="en-US" b="1" dirty="0">
                <a:solidFill>
                  <a:srgbClr val="FF66CC"/>
                </a:solidFill>
                <a:latin typeface="Times New Roman"/>
                <a:ea typeface="Times New Roman"/>
                <a:cs typeface="Times New Roman"/>
                <a:sym typeface="Times New Roman"/>
              </a:rPr>
              <a:t>When entering into an agreement with a third party for the purpose of monitoring, in any of the three TPM scenarios outlined above, several key considerations should be kept in mind</a:t>
            </a:r>
            <a:r>
              <a:rPr lang="en-US" b="1" dirty="0" smtClean="0">
                <a:solidFill>
                  <a:srgbClr val="FF66CC"/>
                </a:solidFill>
                <a:latin typeface="Times New Roman"/>
                <a:ea typeface="Times New Roman"/>
                <a:cs typeface="Times New Roman"/>
                <a:sym typeface="Times New Roman"/>
              </a:rPr>
              <a:t>:</a:t>
            </a:r>
            <a:endParaRPr lang="en-US" b="1" dirty="0">
              <a:solidFill>
                <a:srgbClr val="FF66CC"/>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367770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109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2642627"/>
            <a:ext cx="2591670" cy="2667532"/>
          </a:xfrm>
          <a:prstGeom prst="rect">
            <a:avLst/>
          </a:prstGeom>
          <a:noFill/>
          <a:ln>
            <a:noFill/>
          </a:ln>
        </p:spPr>
      </p:pic>
      <p:sp>
        <p:nvSpPr>
          <p:cNvPr id="11" name="Google Shape;697;p31"/>
          <p:cNvSpPr/>
          <p:nvPr/>
        </p:nvSpPr>
        <p:spPr>
          <a:xfrm>
            <a:off x="2122564" y="2060265"/>
            <a:ext cx="8469824" cy="707886"/>
          </a:xfrm>
          <a:prstGeom prst="rect">
            <a:avLst/>
          </a:prstGeom>
          <a:noFill/>
          <a:ln>
            <a:noFill/>
          </a:ln>
        </p:spPr>
        <p:txBody>
          <a:bodyPr spcFirstLastPara="1" wrap="square" lIns="91425" tIns="45700" rIns="91425" bIns="45700" anchor="ctr" anchorCtr="0">
            <a:spAutoFit/>
          </a:bodyPr>
          <a:lstStyle/>
          <a:p>
            <a:pPr marL="914400" marR="0" lvl="2" indent="0" algn="ctr" rtl="0">
              <a:spcBef>
                <a:spcPts val="0"/>
              </a:spcBef>
              <a:spcAft>
                <a:spcPts val="0"/>
              </a:spcAft>
              <a:buNone/>
            </a:pPr>
            <a:r>
              <a:rPr lang="en-US" sz="2000" b="1" i="0" u="none" strike="noStrike" cap="none" dirty="0" smtClean="0">
                <a:solidFill>
                  <a:srgbClr val="FF681E"/>
                </a:solidFill>
                <a:latin typeface="Times New Roman"/>
                <a:ea typeface="Times New Roman"/>
                <a:cs typeface="Times New Roman"/>
                <a:sym typeface="Times New Roman"/>
              </a:rPr>
              <a:t>    The Key considerations for third-party monitoring agreements</a:t>
            </a:r>
            <a:endParaRPr sz="2000" b="1" i="0" u="none" strike="noStrike" cap="none" dirty="0" smtClean="0">
              <a:solidFill>
                <a:srgbClr val="FF681E"/>
              </a:solidFill>
              <a:latin typeface="Times New Roman"/>
              <a:ea typeface="Times New Roman"/>
              <a:cs typeface="Times New Roman"/>
              <a:sym typeface="Times New Roman"/>
            </a:endParaRPr>
          </a:p>
          <a:p>
            <a:pPr marL="914400" marR="0" lvl="2" indent="0" algn="ctr" rtl="0">
              <a:lnSpc>
                <a:spcPct val="100000"/>
              </a:lnSpc>
              <a:spcBef>
                <a:spcPts val="0"/>
              </a:spcBef>
              <a:spcAft>
                <a:spcPts val="0"/>
              </a:spcAft>
              <a:buNone/>
            </a:pPr>
            <a:endParaRPr sz="2000" b="1" i="0" u="none" strike="noStrike" cap="none" dirty="0">
              <a:solidFill>
                <a:srgbClr val="FF681E"/>
              </a:solidFill>
              <a:latin typeface="Times New Roman"/>
              <a:ea typeface="Times New Roman"/>
              <a:cs typeface="Times New Roman"/>
              <a:sym typeface="Times New Roman"/>
            </a:endParaRPr>
          </a:p>
        </p:txBody>
      </p:sp>
      <p:sp>
        <p:nvSpPr>
          <p:cNvPr id="2" name="Rectangle 1"/>
          <p:cNvSpPr/>
          <p:nvPr/>
        </p:nvSpPr>
        <p:spPr>
          <a:xfrm>
            <a:off x="3208950" y="2358516"/>
            <a:ext cx="7715250" cy="2568204"/>
          </a:xfrm>
          <a:prstGeom prst="rect">
            <a:avLst/>
          </a:prstGeom>
        </p:spPr>
        <p:txBody>
          <a:bodyPr wrap="square">
            <a:spAutoFit/>
          </a:bodyPr>
          <a:lstStyle/>
          <a:p>
            <a:pPr lvl="0"/>
            <a:r>
              <a:rPr lang="en-US" sz="1400" dirty="0">
                <a:solidFill>
                  <a:schemeClr val="dk1"/>
                </a:solidFill>
                <a:ea typeface="Calibri"/>
                <a:cs typeface="Calibri"/>
                <a:sym typeface="Calibri"/>
              </a:rPr>
              <a:t> </a:t>
            </a:r>
          </a:p>
          <a:p>
            <a:pPr marL="285750" marR="313690" lvl="0" indent="-285750" algn="just">
              <a:lnSpc>
                <a:spcPct val="102000"/>
              </a:lnSpc>
              <a:buClr>
                <a:srgbClr val="C00000"/>
              </a:buClr>
              <a:buSzPts val="2000"/>
              <a:buFont typeface="Arial"/>
              <a:buChar char="•"/>
            </a:pPr>
            <a:r>
              <a:rPr lang="en-US" sz="1600" b="1" dirty="0">
                <a:solidFill>
                  <a:srgbClr val="C00000"/>
                </a:solidFill>
                <a:latin typeface="Times New Roman"/>
                <a:ea typeface="Times New Roman"/>
                <a:cs typeface="Times New Roman"/>
                <a:sym typeface="Times New Roman"/>
              </a:rPr>
              <a:t>Roles and responsibilities: </a:t>
            </a:r>
            <a:r>
              <a:rPr lang="en-US" sz="1600" b="1" dirty="0">
                <a:solidFill>
                  <a:schemeClr val="dk1"/>
                </a:solidFill>
                <a:latin typeface="Times New Roman"/>
                <a:ea typeface="Times New Roman"/>
                <a:cs typeface="Times New Roman"/>
                <a:sym typeface="Times New Roman"/>
              </a:rPr>
              <a:t>Ensure that the roles and responsibilities within the scenario are clearly outlined for each party, including frequency of monitoring and reporting, lines of reporting, lines and means of communication between parties, staffing required for implementation, deliverables and division of work between the parties. Other important obligations may be identified and included depending on the context.</a:t>
            </a:r>
            <a:endParaRPr lang="en-US" sz="1600" dirty="0"/>
          </a:p>
          <a:p>
            <a:pPr marR="313690" lvl="0" algn="just">
              <a:lnSpc>
                <a:spcPct val="102000"/>
              </a:lnSpc>
            </a:pPr>
            <a:endParaRPr lang="en-US" sz="1600" b="1" dirty="0">
              <a:solidFill>
                <a:schemeClr val="dk1"/>
              </a:solidFill>
              <a:latin typeface="Times New Roman"/>
              <a:ea typeface="Times New Roman"/>
              <a:cs typeface="Times New Roman"/>
              <a:sym typeface="Times New Roman"/>
            </a:endParaRPr>
          </a:p>
          <a:p>
            <a:pPr marL="285750" marR="313690" lvl="0" indent="-285750" algn="just">
              <a:lnSpc>
                <a:spcPct val="102000"/>
              </a:lnSpc>
              <a:buClr>
                <a:srgbClr val="C00000"/>
              </a:buClr>
              <a:buSzPts val="2000"/>
              <a:buFont typeface="Arial"/>
              <a:buChar char="•"/>
            </a:pPr>
            <a:r>
              <a:rPr lang="en-US" sz="1600" b="1" dirty="0">
                <a:solidFill>
                  <a:srgbClr val="C00000"/>
                </a:solidFill>
                <a:latin typeface="Times New Roman"/>
                <a:ea typeface="Times New Roman"/>
                <a:cs typeface="Times New Roman"/>
                <a:sym typeface="Times New Roman"/>
              </a:rPr>
              <a:t>Data protection</a:t>
            </a:r>
            <a:r>
              <a:rPr lang="en-US" sz="1600" b="1" dirty="0">
                <a:solidFill>
                  <a:schemeClr val="dk1"/>
                </a:solidFill>
                <a:latin typeface="Times New Roman"/>
                <a:ea typeface="Times New Roman"/>
                <a:cs typeface="Times New Roman"/>
                <a:sym typeface="Times New Roman"/>
              </a:rPr>
              <a:t>: Identify potential data protection issues and address them directly within the agreement and at the outset of monitoring implementation. </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395102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47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8986" y="3090090"/>
            <a:ext cx="2591670" cy="2667532"/>
          </a:xfrm>
          <a:prstGeom prst="rect">
            <a:avLst/>
          </a:prstGeom>
          <a:noFill/>
          <a:ln>
            <a:noFill/>
          </a:ln>
        </p:spPr>
      </p:pic>
      <p:sp>
        <p:nvSpPr>
          <p:cNvPr id="2" name="Rectangle 1"/>
          <p:cNvSpPr/>
          <p:nvPr/>
        </p:nvSpPr>
        <p:spPr>
          <a:xfrm>
            <a:off x="3210656" y="1906952"/>
            <a:ext cx="7498121" cy="3850670"/>
          </a:xfrm>
          <a:prstGeom prst="rect">
            <a:avLst/>
          </a:prstGeom>
        </p:spPr>
        <p:txBody>
          <a:bodyPr wrap="square">
            <a:spAutoFit/>
          </a:bodyPr>
          <a:lstStyle/>
          <a:p>
            <a:pPr lvl="0"/>
            <a:endParaRPr lang="en-US" sz="1400" b="1" dirty="0">
              <a:solidFill>
                <a:schemeClr val="dk1"/>
              </a:solidFill>
              <a:latin typeface="Times New Roman"/>
              <a:ea typeface="Times New Roman"/>
              <a:cs typeface="Times New Roman"/>
              <a:sym typeface="Times New Roman"/>
            </a:endParaRPr>
          </a:p>
          <a:p>
            <a:pPr lvl="0" algn="ctr"/>
            <a:r>
              <a:rPr lang="en-US" b="1" dirty="0">
                <a:solidFill>
                  <a:srgbClr val="FF681E"/>
                </a:solidFill>
                <a:latin typeface="Times New Roman"/>
                <a:ea typeface="Times New Roman"/>
                <a:cs typeface="Times New Roman"/>
                <a:sym typeface="Times New Roman"/>
              </a:rPr>
              <a:t>Challenges and risks of Third-Party Monitoring (TPM)</a:t>
            </a:r>
            <a:endParaRPr lang="en-US" dirty="0"/>
          </a:p>
          <a:p>
            <a:pPr lvl="0" algn="ctr"/>
            <a:endParaRPr lang="en-US" b="1" dirty="0">
              <a:solidFill>
                <a:srgbClr val="FF681E"/>
              </a:solidFill>
              <a:latin typeface="Times New Roman"/>
              <a:ea typeface="Times New Roman"/>
              <a:cs typeface="Times New Roman"/>
              <a:sym typeface="Times New Roman"/>
            </a:endParaRPr>
          </a:p>
          <a:p>
            <a:pPr lvl="0" algn="ctr"/>
            <a:endParaRPr lang="en-US" b="1" dirty="0">
              <a:solidFill>
                <a:srgbClr val="FF681E"/>
              </a:solidFill>
              <a:latin typeface="Times New Roman"/>
              <a:ea typeface="Times New Roman"/>
              <a:cs typeface="Times New Roman"/>
              <a:sym typeface="Times New Roman"/>
            </a:endParaRPr>
          </a:p>
          <a:p>
            <a:pPr marL="285750" marR="313690" lvl="0"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While TPM </a:t>
            </a:r>
            <a:r>
              <a:rPr lang="en-US" b="1" dirty="0">
                <a:solidFill>
                  <a:srgbClr val="C00000"/>
                </a:solidFill>
                <a:latin typeface="Times New Roman"/>
                <a:ea typeface="Times New Roman"/>
                <a:cs typeface="Times New Roman"/>
                <a:sym typeface="Times New Roman"/>
              </a:rPr>
              <a:t>allows for the indirect tracking, verification, validation, real-time collection of data and course correction of project’s interventions</a:t>
            </a:r>
            <a:r>
              <a:rPr lang="en-US" b="1" dirty="0">
                <a:solidFill>
                  <a:schemeClr val="dk1"/>
                </a:solidFill>
                <a:latin typeface="Times New Roman"/>
                <a:ea typeface="Times New Roman"/>
                <a:cs typeface="Times New Roman"/>
                <a:sym typeface="Times New Roman"/>
              </a:rPr>
              <a:t>, it also has some limitations.</a:t>
            </a:r>
            <a:endParaRPr lang="en-US" dirty="0"/>
          </a:p>
          <a:p>
            <a:pPr marL="285750" marR="313690" lvl="0"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 Such</a:t>
            </a:r>
            <a:r>
              <a:rPr lang="en-US" b="1" u="sng" dirty="0">
                <a:solidFill>
                  <a:schemeClr val="dk1"/>
                </a:solidFill>
                <a:latin typeface="Times New Roman"/>
                <a:ea typeface="Times New Roman"/>
                <a:cs typeface="Times New Roman"/>
                <a:sym typeface="Times New Roman"/>
              </a:rPr>
              <a:t> limitations </a:t>
            </a:r>
            <a:r>
              <a:rPr lang="en-US" b="1" dirty="0">
                <a:solidFill>
                  <a:schemeClr val="dk1"/>
                </a:solidFill>
                <a:latin typeface="Times New Roman"/>
                <a:ea typeface="Times New Roman"/>
                <a:cs typeface="Times New Roman"/>
                <a:sym typeface="Times New Roman"/>
              </a:rPr>
              <a:t>can </a:t>
            </a:r>
            <a:r>
              <a:rPr lang="en-US" b="1" dirty="0">
                <a:solidFill>
                  <a:srgbClr val="00B050"/>
                </a:solidFill>
                <a:latin typeface="Times New Roman"/>
                <a:ea typeface="Times New Roman"/>
                <a:cs typeface="Times New Roman"/>
                <a:sym typeface="Times New Roman"/>
              </a:rPr>
              <a:t>include poor-quality reporting of monitoring visits conducted, unexpected </a:t>
            </a:r>
            <a:r>
              <a:rPr lang="en-US" b="1" dirty="0">
                <a:solidFill>
                  <a:schemeClr val="dk1"/>
                </a:solidFill>
                <a:latin typeface="Times New Roman"/>
                <a:ea typeface="Times New Roman"/>
                <a:cs typeface="Times New Roman"/>
                <a:sym typeface="Times New Roman"/>
              </a:rPr>
              <a:t>costs (inter alia, related to improving the quality), lack of transparency and difficulty using TPM to collect outcome-level data. </a:t>
            </a:r>
          </a:p>
          <a:p>
            <a:pPr marL="285750" marR="313690" lvl="0" indent="-285750" algn="just">
              <a:lnSpc>
                <a:spcPct val="102000"/>
              </a:lnSpc>
              <a:buClr>
                <a:srgbClr val="000099"/>
              </a:buClr>
              <a:buSzPts val="2000"/>
              <a:buFont typeface="Arial"/>
              <a:buChar char="•"/>
            </a:pPr>
            <a:r>
              <a:rPr lang="en-US" b="1" dirty="0">
                <a:solidFill>
                  <a:srgbClr val="000099"/>
                </a:solidFill>
                <a:latin typeface="Times New Roman"/>
                <a:ea typeface="Times New Roman"/>
                <a:cs typeface="Times New Roman"/>
                <a:sym typeface="Times New Roman"/>
              </a:rPr>
              <a:t>Many of the risks </a:t>
            </a:r>
            <a:r>
              <a:rPr lang="en-US" b="1" dirty="0">
                <a:solidFill>
                  <a:schemeClr val="dk1"/>
                </a:solidFill>
                <a:latin typeface="Times New Roman"/>
                <a:ea typeface="Times New Roman"/>
                <a:cs typeface="Times New Roman"/>
                <a:sym typeface="Times New Roman"/>
              </a:rPr>
              <a:t>inherent in remote management are also true for TPM.</a:t>
            </a:r>
          </a:p>
          <a:p>
            <a:pPr lvl="0" algn="just"/>
            <a:endParaRPr lang="en-US" sz="1100" dirty="0">
              <a:solidFill>
                <a:schemeClr val="dk1"/>
              </a:solidFill>
              <a:ea typeface="Calibri"/>
              <a:cs typeface="Calibri"/>
              <a:sym typeface="Calibri"/>
            </a:endParaRPr>
          </a:p>
        </p:txBody>
      </p:sp>
    </p:spTree>
    <p:extLst>
      <p:ext uri="{BB962C8B-B14F-4D97-AF65-F5344CB8AC3E}">
        <p14:creationId xmlns:p14="http://schemas.microsoft.com/office/powerpoint/2010/main" val="17701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Google Shape;730;p33"/>
          <p:cNvGraphicFramePr/>
          <p:nvPr>
            <p:extLst>
              <p:ext uri="{D42A27DB-BD31-4B8C-83A1-F6EECF244321}">
                <p14:modId xmlns:p14="http://schemas.microsoft.com/office/powerpoint/2010/main" val="3167486903"/>
              </p:ext>
            </p:extLst>
          </p:nvPr>
        </p:nvGraphicFramePr>
        <p:xfrm>
          <a:off x="1038225" y="2187274"/>
          <a:ext cx="10391775" cy="4105357"/>
        </p:xfrm>
        <a:graphic>
          <a:graphicData uri="http://schemas.openxmlformats.org/drawingml/2006/table">
            <a:tbl>
              <a:tblPr firstRow="1" firstCol="1" bandRow="1">
                <a:noFill/>
              </a:tblPr>
              <a:tblGrid>
                <a:gridCol w="1695450">
                  <a:extLst>
                    <a:ext uri="{9D8B030D-6E8A-4147-A177-3AD203B41FA5}">
                      <a16:colId xmlns:a16="http://schemas.microsoft.com/office/drawing/2014/main" val="20000"/>
                    </a:ext>
                  </a:extLst>
                </a:gridCol>
                <a:gridCol w="8696325">
                  <a:extLst>
                    <a:ext uri="{9D8B030D-6E8A-4147-A177-3AD203B41FA5}">
                      <a16:colId xmlns:a16="http://schemas.microsoft.com/office/drawing/2014/main" val="20001"/>
                    </a:ext>
                  </a:extLst>
                </a:gridCol>
              </a:tblGrid>
              <a:tr h="349783">
                <a:tc gridSpan="2">
                  <a:txBody>
                    <a:bodyPr/>
                    <a:lstStyle/>
                    <a:p>
                      <a:pPr marL="1062355" marR="1050290" lvl="0" indent="0" algn="ctr" rtl="0">
                        <a:spcBef>
                          <a:spcPts val="0"/>
                        </a:spcBef>
                        <a:spcAft>
                          <a:spcPts val="0"/>
                        </a:spcAft>
                        <a:buNone/>
                      </a:pPr>
                      <a:r>
                        <a:rPr lang="en-US" sz="1600" dirty="0">
                          <a:solidFill>
                            <a:srgbClr val="FF0000"/>
                          </a:solidFill>
                        </a:rPr>
                        <a:t>Additional potential risks associated with third-party monitoring</a:t>
                      </a:r>
                      <a:endParaRPr sz="2000" dirty="0">
                        <a:solidFill>
                          <a:srgbClr val="FF0000"/>
                        </a:solidFill>
                        <a:latin typeface="Trebuchet MS"/>
                        <a:ea typeface="Trebuchet MS"/>
                        <a:cs typeface="Trebuchet MS"/>
                        <a:sym typeface="Trebuchet MS"/>
                      </a:endParaRPr>
                    </a:p>
                  </a:txBody>
                  <a:tcPr marL="0" marR="0" marT="0" marB="0"/>
                </a:tc>
                <a:tc hMerge="1">
                  <a:txBody>
                    <a:bodyPr/>
                    <a:lstStyle/>
                    <a:p>
                      <a:endParaRPr lang="en-US"/>
                    </a:p>
                  </a:txBody>
                  <a:tcPr/>
                </a:tc>
                <a:extLst>
                  <a:ext uri="{0D108BD9-81ED-4DB2-BD59-A6C34878D82A}">
                    <a16:rowId xmlns:a16="http://schemas.microsoft.com/office/drawing/2014/main" val="10000"/>
                  </a:ext>
                </a:extLst>
              </a:tr>
              <a:tr h="1930117">
                <a:tc>
                  <a:txBody>
                    <a:bodyPr/>
                    <a:lstStyle/>
                    <a:p>
                      <a:pPr marL="471805" marR="0" lvl="0" indent="0" algn="l" rtl="0">
                        <a:spcBef>
                          <a:spcPts val="0"/>
                        </a:spcBef>
                        <a:spcAft>
                          <a:spcPts val="0"/>
                        </a:spcAft>
                        <a:buNone/>
                      </a:pPr>
                      <a:r>
                        <a:rPr lang="en-US" sz="1600" dirty="0">
                          <a:solidFill>
                            <a:srgbClr val="C00000"/>
                          </a:solidFill>
                        </a:rPr>
                        <a:t>Programmatic</a:t>
                      </a:r>
                      <a:endParaRPr sz="2000" dirty="0">
                        <a:solidFill>
                          <a:srgbClr val="C00000"/>
                        </a:solidFill>
                        <a:latin typeface="Trebuchet MS"/>
                        <a:ea typeface="Trebuchet MS"/>
                        <a:cs typeface="Trebuchet MS"/>
                        <a:sym typeface="Trebuchet MS"/>
                      </a:endParaRPr>
                    </a:p>
                  </a:txBody>
                  <a:tcPr marL="0" marR="0" marT="0" marB="0"/>
                </a:tc>
                <a:tc>
                  <a:txBody>
                    <a:bodyPr/>
                    <a:lstStyle/>
                    <a:p>
                      <a:pPr marL="342900" marR="187325" lvl="0" indent="-279400" algn="just" rtl="0">
                        <a:lnSpc>
                          <a:spcPct val="102000"/>
                        </a:lnSpc>
                        <a:spcBef>
                          <a:spcPts val="0"/>
                        </a:spcBef>
                        <a:spcAft>
                          <a:spcPts val="0"/>
                        </a:spcAft>
                        <a:buClr>
                          <a:schemeClr val="dk1"/>
                        </a:buClr>
                        <a:buSzPts val="1000"/>
                        <a:buFont typeface="Trebuchet MS"/>
                        <a:buNone/>
                      </a:pPr>
                      <a:endParaRPr sz="1100" b="1" dirty="0">
                        <a:latin typeface="Times New Roman"/>
                        <a:ea typeface="Times New Roman"/>
                        <a:cs typeface="Times New Roman"/>
                        <a:sym typeface="Times New Roman"/>
                      </a:endParaRPr>
                    </a:p>
                    <a:p>
                      <a:pPr marL="342900" marR="187325" lvl="0" indent="-279400" algn="just" rtl="0">
                        <a:lnSpc>
                          <a:spcPct val="102000"/>
                        </a:lnSpc>
                        <a:spcBef>
                          <a:spcPts val="450"/>
                        </a:spcBef>
                        <a:spcAft>
                          <a:spcPts val="0"/>
                        </a:spcAft>
                        <a:buClr>
                          <a:schemeClr val="dk1"/>
                        </a:buClr>
                        <a:buSzPts val="1000"/>
                        <a:buFont typeface="Trebuchet MS"/>
                        <a:buNone/>
                      </a:pPr>
                      <a:endParaRPr sz="1100" b="1" dirty="0">
                        <a:latin typeface="Times New Roman"/>
                        <a:ea typeface="Times New Roman"/>
                        <a:cs typeface="Times New Roman"/>
                        <a:sym typeface="Times New Roman"/>
                      </a:endParaRPr>
                    </a:p>
                    <a:p>
                      <a:pPr marL="342900" marR="187325" lvl="0" indent="-342900" algn="just" rtl="0">
                        <a:lnSpc>
                          <a:spcPct val="102000"/>
                        </a:lnSpc>
                        <a:spcBef>
                          <a:spcPts val="450"/>
                        </a:spcBef>
                        <a:spcAft>
                          <a:spcPts val="0"/>
                        </a:spcAft>
                        <a:buClr>
                          <a:schemeClr val="dk1"/>
                        </a:buClr>
                        <a:buSzPts val="1000"/>
                        <a:buFont typeface="Trebuchet MS"/>
                        <a:buChar char="•"/>
                      </a:pPr>
                      <a:r>
                        <a:rPr lang="en-US" sz="1100" b="1" dirty="0">
                          <a:latin typeface="Times New Roman"/>
                          <a:ea typeface="Times New Roman"/>
                          <a:cs typeface="Times New Roman"/>
                          <a:sym typeface="Times New Roman"/>
                        </a:rPr>
                        <a:t>Inadequate design: Budget does not include air travel, proper M&amp;E system or trainings, for example.</a:t>
                      </a:r>
                      <a:endParaRPr sz="1100" b="1" dirty="0">
                        <a:latin typeface="Times New Roman"/>
                        <a:ea typeface="Times New Roman"/>
                        <a:cs typeface="Times New Roman"/>
                        <a:sym typeface="Times New Roman"/>
                      </a:endParaRPr>
                    </a:p>
                    <a:p>
                      <a:pPr marL="342900" marR="0" lvl="0" indent="-342900" algn="just" rtl="0">
                        <a:spcBef>
                          <a:spcPts val="150"/>
                        </a:spcBef>
                        <a:spcAft>
                          <a:spcPts val="0"/>
                        </a:spcAft>
                        <a:buClr>
                          <a:schemeClr val="dk1"/>
                        </a:buClr>
                        <a:buSzPts val="1000"/>
                        <a:buFont typeface="Trebuchet MS"/>
                        <a:buChar char="•"/>
                      </a:pPr>
                      <a:r>
                        <a:rPr lang="en-US" sz="1100" b="1" dirty="0">
                          <a:latin typeface="Times New Roman"/>
                          <a:ea typeface="Times New Roman"/>
                          <a:cs typeface="Times New Roman"/>
                          <a:sym typeface="Times New Roman"/>
                        </a:rPr>
                        <a:t>Implementation/technical oversight: Supervision only from a distance.</a:t>
                      </a:r>
                      <a:endParaRPr sz="1100" b="1" dirty="0">
                        <a:latin typeface="Times New Roman"/>
                        <a:ea typeface="Times New Roman"/>
                        <a:cs typeface="Times New Roman"/>
                        <a:sym typeface="Times New Roman"/>
                      </a:endParaRPr>
                    </a:p>
                    <a:p>
                      <a:pPr marL="342900" marR="187325" lvl="0" indent="-342900" algn="just" rtl="0">
                        <a:lnSpc>
                          <a:spcPct val="102000"/>
                        </a:lnSpc>
                        <a:spcBef>
                          <a:spcPts val="180"/>
                        </a:spcBef>
                        <a:spcAft>
                          <a:spcPts val="0"/>
                        </a:spcAft>
                        <a:buClr>
                          <a:schemeClr val="dk1"/>
                        </a:buClr>
                        <a:buSzPts val="1000"/>
                        <a:buFont typeface="Trebuchet MS"/>
                        <a:buChar char="•"/>
                      </a:pPr>
                      <a:r>
                        <a:rPr lang="en-US" sz="1100" b="1" dirty="0">
                          <a:latin typeface="Times New Roman"/>
                          <a:ea typeface="Times New Roman"/>
                          <a:cs typeface="Times New Roman"/>
                          <a:sym typeface="Times New Roman"/>
                        </a:rPr>
                        <a:t>Poor feedback and participation: If no direct and regular feedback is available for monitoring (for instance due to reduced regularity of visits to projects or inadequate M&amp;E frameworks), the performance of the program may be at risk, such as risk of corruption and recruitment of inadequate skills or mismanagement.</a:t>
                      </a:r>
                      <a:endParaRPr sz="1100" b="1" dirty="0">
                        <a:latin typeface="Times New Roman"/>
                        <a:ea typeface="Times New Roman"/>
                        <a:cs typeface="Times New Roman"/>
                        <a:sym typeface="Times New Roman"/>
                      </a:endParaRPr>
                    </a:p>
                    <a:p>
                      <a:pPr marL="342900" marR="187960" lvl="0" indent="-342900" algn="just" rtl="0">
                        <a:lnSpc>
                          <a:spcPct val="102000"/>
                        </a:lnSpc>
                        <a:spcBef>
                          <a:spcPts val="160"/>
                        </a:spcBef>
                        <a:spcAft>
                          <a:spcPts val="0"/>
                        </a:spcAft>
                        <a:buClr>
                          <a:schemeClr val="dk1"/>
                        </a:buClr>
                        <a:buSzPts val="1000"/>
                        <a:buFont typeface="Trebuchet MS"/>
                        <a:buChar char="•"/>
                      </a:pPr>
                      <a:r>
                        <a:rPr lang="en-US" sz="1100" b="1" dirty="0">
                          <a:latin typeface="Times New Roman"/>
                          <a:ea typeface="Times New Roman"/>
                          <a:cs typeface="Times New Roman"/>
                          <a:sym typeface="Times New Roman"/>
                        </a:rPr>
                        <a:t>Communication: Inaccurate/inconsistent/untimely data collection and reporting; triangulation of data is very difficult; weak communication with staff in the field and head offices.</a:t>
                      </a:r>
                      <a:endParaRPr sz="1100" b="1" dirty="0">
                        <a:latin typeface="Times New Roman"/>
                        <a:ea typeface="Times New Roman"/>
                        <a:cs typeface="Times New Roman"/>
                        <a:sym typeface="Times New Roman"/>
                      </a:endParaRPr>
                    </a:p>
                    <a:p>
                      <a:pPr marL="342900" marR="0" lvl="0" indent="-342900" algn="just" rtl="0">
                        <a:spcBef>
                          <a:spcPts val="150"/>
                        </a:spcBef>
                        <a:spcAft>
                          <a:spcPts val="0"/>
                        </a:spcAft>
                        <a:buClr>
                          <a:schemeClr val="dk1"/>
                        </a:buClr>
                        <a:buSzPts val="1000"/>
                        <a:buFont typeface="Trebuchet MS"/>
                        <a:buChar char="•"/>
                      </a:pPr>
                      <a:r>
                        <a:rPr lang="en-US" sz="1100" b="1" dirty="0">
                          <a:latin typeface="Times New Roman"/>
                          <a:ea typeface="Times New Roman"/>
                          <a:cs typeface="Times New Roman"/>
                          <a:sym typeface="Times New Roman"/>
                        </a:rPr>
                        <a:t>Limited relationship with the community/acceptance and participation.</a:t>
                      </a:r>
                      <a:endParaRPr sz="1100" b="1"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1185332">
                <a:tc>
                  <a:txBody>
                    <a:bodyPr/>
                    <a:lstStyle/>
                    <a:p>
                      <a:pPr marL="107950" marR="0" lvl="0" indent="0" algn="l" rtl="0">
                        <a:spcBef>
                          <a:spcPts val="0"/>
                        </a:spcBef>
                        <a:spcAft>
                          <a:spcPts val="0"/>
                        </a:spcAft>
                        <a:buNone/>
                      </a:pPr>
                      <a:r>
                        <a:rPr lang="en-US" sz="1600" b="1">
                          <a:solidFill>
                            <a:srgbClr val="C00000"/>
                          </a:solidFill>
                          <a:latin typeface="Calibri"/>
                          <a:ea typeface="Calibri"/>
                          <a:cs typeface="Calibri"/>
                          <a:sym typeface="Calibri"/>
                        </a:rPr>
                        <a:t>Institutional</a:t>
                      </a:r>
                      <a:endParaRPr sz="1600" b="1">
                        <a:solidFill>
                          <a:srgbClr val="C00000"/>
                        </a:solidFill>
                        <a:latin typeface="Calibri"/>
                        <a:ea typeface="Calibri"/>
                        <a:cs typeface="Calibri"/>
                        <a:sym typeface="Calibri"/>
                      </a:endParaRPr>
                    </a:p>
                  </a:txBody>
                  <a:tcPr marL="0" marR="0" marT="0" marB="0"/>
                </a:tc>
                <a:tc>
                  <a:txBody>
                    <a:bodyPr/>
                    <a:lstStyle/>
                    <a:p>
                      <a:pPr marL="342900" marR="188595" lvl="0" indent="-279400" algn="just" rtl="0">
                        <a:lnSpc>
                          <a:spcPct val="102000"/>
                        </a:lnSpc>
                        <a:spcBef>
                          <a:spcPts val="0"/>
                        </a:spcBef>
                        <a:spcAft>
                          <a:spcPts val="0"/>
                        </a:spcAft>
                        <a:buClr>
                          <a:schemeClr val="dk1"/>
                        </a:buClr>
                        <a:buSzPts val="1000"/>
                        <a:buFont typeface="Trebuchet MS"/>
                        <a:buNone/>
                      </a:pPr>
                      <a:endParaRPr sz="1100" b="1">
                        <a:solidFill>
                          <a:schemeClr val="dk1"/>
                        </a:solidFill>
                        <a:latin typeface="Times New Roman"/>
                        <a:ea typeface="Times New Roman"/>
                        <a:cs typeface="Times New Roman"/>
                        <a:sym typeface="Times New Roman"/>
                      </a:endParaRPr>
                    </a:p>
                    <a:p>
                      <a:pPr marL="342900" marR="188595" lvl="0" indent="-342900" algn="just" rtl="0">
                        <a:lnSpc>
                          <a:spcPct val="102000"/>
                        </a:lnSpc>
                        <a:spcBef>
                          <a:spcPts val="445"/>
                        </a:spcBef>
                        <a:spcAft>
                          <a:spcPts val="0"/>
                        </a:spcAft>
                        <a:buClr>
                          <a:schemeClr val="dk1"/>
                        </a:buClr>
                        <a:buSzPts val="1000"/>
                        <a:buFont typeface="Trebuchet MS"/>
                        <a:buChar char="•"/>
                      </a:pPr>
                      <a:r>
                        <a:rPr lang="en-US" sz="1100" b="1">
                          <a:solidFill>
                            <a:schemeClr val="dk1"/>
                          </a:solidFill>
                          <a:latin typeface="Times New Roman"/>
                          <a:ea typeface="Times New Roman"/>
                          <a:cs typeface="Times New Roman"/>
                          <a:sym typeface="Times New Roman"/>
                        </a:rPr>
                        <a:t>Financial: If a TPM system is weak due to limited funding, monitoring and reporting may be affected and weaken the value of the use of TPM.</a:t>
                      </a:r>
                      <a:endParaRPr sz="1100" b="1">
                        <a:solidFill>
                          <a:schemeClr val="dk1"/>
                        </a:solidFill>
                        <a:latin typeface="Times New Roman"/>
                        <a:ea typeface="Times New Roman"/>
                        <a:cs typeface="Times New Roman"/>
                        <a:sym typeface="Times New Roman"/>
                      </a:endParaRPr>
                    </a:p>
                    <a:p>
                      <a:pPr marL="342900" marR="187325" lvl="0" indent="-342900" algn="just" rtl="0">
                        <a:lnSpc>
                          <a:spcPct val="102000"/>
                        </a:lnSpc>
                        <a:spcBef>
                          <a:spcPts val="150"/>
                        </a:spcBef>
                        <a:spcAft>
                          <a:spcPts val="0"/>
                        </a:spcAft>
                        <a:buClr>
                          <a:schemeClr val="dk1"/>
                        </a:buClr>
                        <a:buSzPts val="1000"/>
                        <a:buFont typeface="Trebuchet MS"/>
                        <a:buChar char="•"/>
                      </a:pPr>
                      <a:r>
                        <a:rPr lang="en-US" sz="1100" b="1">
                          <a:solidFill>
                            <a:schemeClr val="dk1"/>
                          </a:solidFill>
                          <a:latin typeface="Times New Roman"/>
                          <a:ea typeface="Times New Roman"/>
                          <a:cs typeface="Times New Roman"/>
                          <a:sym typeface="Times New Roman"/>
                        </a:rPr>
                        <a:t>Reputational: Third-party monitors need to be selected with due consideration to ethical behaviours, professionalism, cultural sensitivities and reputation. A bad selection can affect the reputation of the organization using TPM.</a:t>
                      </a:r>
                      <a:endParaRPr sz="1100" b="1">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638318">
                <a:tc>
                  <a:txBody>
                    <a:bodyPr/>
                    <a:lstStyle/>
                    <a:p>
                      <a:pPr marL="107950" marR="0" lvl="0" indent="0" algn="l" rtl="0">
                        <a:spcBef>
                          <a:spcPts val="0"/>
                        </a:spcBef>
                        <a:spcAft>
                          <a:spcPts val="0"/>
                        </a:spcAft>
                        <a:buNone/>
                      </a:pPr>
                      <a:r>
                        <a:rPr lang="en-US" sz="1600" b="1">
                          <a:solidFill>
                            <a:srgbClr val="C00000"/>
                          </a:solidFill>
                          <a:latin typeface="Calibri"/>
                          <a:ea typeface="Calibri"/>
                          <a:cs typeface="Calibri"/>
                          <a:sym typeface="Calibri"/>
                        </a:rPr>
                        <a:t>Other</a:t>
                      </a:r>
                      <a:endParaRPr sz="1600" b="1">
                        <a:solidFill>
                          <a:srgbClr val="C00000"/>
                        </a:solidFill>
                        <a:latin typeface="Calibri"/>
                        <a:ea typeface="Calibri"/>
                        <a:cs typeface="Calibri"/>
                        <a:sym typeface="Calibri"/>
                      </a:endParaRPr>
                    </a:p>
                  </a:txBody>
                  <a:tcPr marL="0" marR="0" marT="0" marB="0"/>
                </a:tc>
                <a:tc>
                  <a:txBody>
                    <a:bodyPr/>
                    <a:lstStyle/>
                    <a:p>
                      <a:pPr marL="342900" marR="188595" lvl="0" indent="-279400" algn="l" rtl="0">
                        <a:lnSpc>
                          <a:spcPct val="102000"/>
                        </a:lnSpc>
                        <a:spcBef>
                          <a:spcPts val="0"/>
                        </a:spcBef>
                        <a:spcAft>
                          <a:spcPts val="0"/>
                        </a:spcAft>
                        <a:buClr>
                          <a:schemeClr val="dk1"/>
                        </a:buClr>
                        <a:buSzPts val="1000"/>
                        <a:buFont typeface="Trebuchet MS"/>
                        <a:buNone/>
                      </a:pPr>
                      <a:endParaRPr sz="1100" b="1" dirty="0">
                        <a:solidFill>
                          <a:schemeClr val="dk1"/>
                        </a:solidFill>
                        <a:latin typeface="Times New Roman"/>
                        <a:ea typeface="Times New Roman"/>
                        <a:cs typeface="Times New Roman"/>
                        <a:sym typeface="Times New Roman"/>
                      </a:endParaRPr>
                    </a:p>
                    <a:p>
                      <a:pPr marL="342900" marR="188595" lvl="0" indent="-342900" algn="l" rtl="0">
                        <a:lnSpc>
                          <a:spcPct val="102000"/>
                        </a:lnSpc>
                        <a:spcBef>
                          <a:spcPts val="810"/>
                        </a:spcBef>
                        <a:spcAft>
                          <a:spcPts val="0"/>
                        </a:spcAft>
                        <a:buClr>
                          <a:schemeClr val="dk1"/>
                        </a:buClr>
                        <a:buSzPts val="1000"/>
                        <a:buFont typeface="Trebuchet MS"/>
                        <a:buChar char="•"/>
                      </a:pPr>
                      <a:r>
                        <a:rPr lang="en-US" sz="1100" b="1" dirty="0">
                          <a:solidFill>
                            <a:schemeClr val="dk1"/>
                          </a:solidFill>
                          <a:latin typeface="Times New Roman"/>
                          <a:ea typeface="Times New Roman"/>
                          <a:cs typeface="Times New Roman"/>
                          <a:sym typeface="Times New Roman"/>
                        </a:rPr>
                        <a:t>Conflict of interest at the TPM level with biased monitoring for its benefits and other contractual opportunities.</a:t>
                      </a:r>
                      <a:endParaRPr sz="1100" b="1"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24756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8"/>
            <a:ext cx="10812720" cy="3315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2922145"/>
            <a:ext cx="2591670" cy="2667532"/>
          </a:xfrm>
          <a:prstGeom prst="rect">
            <a:avLst/>
          </a:prstGeom>
          <a:noFill/>
          <a:ln>
            <a:noFill/>
          </a:ln>
        </p:spPr>
      </p:pic>
      <p:sp>
        <p:nvSpPr>
          <p:cNvPr id="11" name="Google Shape;747;p34"/>
          <p:cNvSpPr/>
          <p:nvPr/>
        </p:nvSpPr>
        <p:spPr>
          <a:xfrm>
            <a:off x="3330865" y="2053297"/>
            <a:ext cx="8099135"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0070C0"/>
                </a:solidFill>
                <a:latin typeface="Times New Roman"/>
                <a:ea typeface="Times New Roman"/>
                <a:cs typeface="Times New Roman"/>
                <a:sym typeface="Times New Roman"/>
              </a:rPr>
              <a:t>4. Pulling it all together: Monitoring and evaluation plan</a:t>
            </a:r>
            <a:endParaRPr sz="2400" b="1" dirty="0">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endParaRPr sz="1200" dirty="0">
              <a:solidFill>
                <a:schemeClr val="dk1"/>
              </a:solidFill>
              <a:latin typeface="Calibri"/>
              <a:ea typeface="Calibri"/>
              <a:cs typeface="Calibri"/>
              <a:sym typeface="Calibri"/>
            </a:endParaRPr>
          </a:p>
        </p:txBody>
      </p:sp>
      <p:sp>
        <p:nvSpPr>
          <p:cNvPr id="12" name="Google Shape;748;p34"/>
          <p:cNvSpPr/>
          <p:nvPr/>
        </p:nvSpPr>
        <p:spPr>
          <a:xfrm>
            <a:off x="3276600" y="2628416"/>
            <a:ext cx="7883642" cy="2429343"/>
          </a:xfrm>
          <a:prstGeom prst="rect">
            <a:avLst/>
          </a:prstGeom>
          <a:noFill/>
          <a:ln w="9525" cap="flat" cmpd="sng">
            <a:solidFill>
              <a:schemeClr val="dk1"/>
            </a:solidFill>
            <a:prstDash val="lgDashDot"/>
            <a:round/>
            <a:headEnd type="none" w="sm" len="sm"/>
            <a:tailEnd type="none" w="sm" len="sm"/>
          </a:ln>
        </p:spPr>
        <p:txBody>
          <a:bodyPr spcFirstLastPara="1" wrap="square" lIns="91425" tIns="45700" rIns="91425" bIns="45700" anchor="t" anchorCtr="0">
            <a:spAutoFit/>
          </a:bodyPr>
          <a:lstStyle/>
          <a:p>
            <a:pPr marL="285750" marR="313690" lvl="0" indent="-158750" algn="ctr" rtl="0">
              <a:lnSpc>
                <a:spcPct val="102000"/>
              </a:lnSpc>
              <a:spcBef>
                <a:spcPts val="0"/>
              </a:spcBef>
              <a:spcAft>
                <a:spcPts val="0"/>
              </a:spcAft>
              <a:buClr>
                <a:schemeClr val="dk1"/>
              </a:buClr>
              <a:buSzPts val="2000"/>
              <a:buFont typeface="Arial"/>
              <a:buNone/>
            </a:pPr>
            <a:endParaRPr b="1" dirty="0">
              <a:solidFill>
                <a:schemeClr val="dk1"/>
              </a:solidFill>
              <a:latin typeface="Times New Roman"/>
              <a:ea typeface="Times New Roman"/>
              <a:cs typeface="Times New Roman"/>
              <a:sym typeface="Times New Roman"/>
            </a:endParaRPr>
          </a:p>
          <a:p>
            <a:pPr marL="285750" marR="313690" lvl="0" indent="-285750" algn="ctr" rtl="0">
              <a:lnSpc>
                <a:spcPct val="102000"/>
              </a:lnSpc>
              <a:spcBef>
                <a:spcPts val="0"/>
              </a:spcBef>
              <a:spcAft>
                <a:spcPts val="0"/>
              </a:spcAft>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This chapter has so far introduced various types of monitoring, including the four essential areas to monitor: results, activities, budget and expenditure and risk.</a:t>
            </a:r>
            <a:endParaRPr sz="1600" dirty="0"/>
          </a:p>
          <a:p>
            <a:pPr marL="285750" marR="313690" lvl="0" indent="-285750" algn="ctr" rtl="0">
              <a:lnSpc>
                <a:spcPct val="102000"/>
              </a:lnSpc>
              <a:spcBef>
                <a:spcPts val="0"/>
              </a:spcBef>
              <a:spcAft>
                <a:spcPts val="0"/>
              </a:spcAft>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While various definitions exist, the terms “M&amp;E plan” and “M&amp;E framework” are often used interchangeably.</a:t>
            </a:r>
            <a:endParaRPr sz="1600" dirty="0"/>
          </a:p>
          <a:p>
            <a:pPr marL="285750" marR="313690" lvl="0" indent="-285750" algn="ctr" rtl="0">
              <a:lnSpc>
                <a:spcPct val="102000"/>
              </a:lnSpc>
              <a:spcBef>
                <a:spcPts val="0"/>
              </a:spcBef>
              <a:spcAft>
                <a:spcPts val="0"/>
              </a:spcAft>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 However, while both seem identical, they refer to two different concepts.</a:t>
            </a:r>
            <a:endParaRPr b="1" dirty="0">
              <a:solidFill>
                <a:schemeClr val="dk1"/>
              </a:solidFill>
              <a:latin typeface="Times New Roman"/>
              <a:ea typeface="Times New Roman"/>
              <a:cs typeface="Times New Roman"/>
              <a:sym typeface="Times New Roman"/>
            </a:endParaRPr>
          </a:p>
          <a:p>
            <a:pPr marL="899795" marR="311785" lvl="0" indent="0" algn="l" rtl="0">
              <a:lnSpc>
                <a:spcPct val="102000"/>
              </a:lnSpc>
              <a:spcBef>
                <a:spcPts val="640"/>
              </a:spcBef>
              <a:spcAft>
                <a:spcPts val="0"/>
              </a:spcAft>
              <a:buNone/>
            </a:pPr>
            <a:endParaRPr sz="1600" dirty="0">
              <a:solidFill>
                <a:schemeClr val="dk1"/>
              </a:solidFill>
              <a:latin typeface="Trebuchet MS"/>
              <a:ea typeface="Trebuchet MS"/>
              <a:cs typeface="Trebuchet MS"/>
              <a:sym typeface="Trebuchet MS"/>
            </a:endParaRPr>
          </a:p>
        </p:txBody>
      </p:sp>
    </p:spTree>
    <p:extLst>
      <p:ext uri="{BB962C8B-B14F-4D97-AF65-F5344CB8AC3E}">
        <p14:creationId xmlns:p14="http://schemas.microsoft.com/office/powerpoint/2010/main" val="3402126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Google Shape;762;p35"/>
          <p:cNvGraphicFramePr/>
          <p:nvPr>
            <p:extLst>
              <p:ext uri="{D42A27DB-BD31-4B8C-83A1-F6EECF244321}">
                <p14:modId xmlns:p14="http://schemas.microsoft.com/office/powerpoint/2010/main" val="2961265251"/>
              </p:ext>
            </p:extLst>
          </p:nvPr>
        </p:nvGraphicFramePr>
        <p:xfrm>
          <a:off x="617280" y="2074086"/>
          <a:ext cx="10824997" cy="4269636"/>
        </p:xfrm>
        <a:graphic>
          <a:graphicData uri="http://schemas.openxmlformats.org/drawingml/2006/table">
            <a:tbl>
              <a:tblPr firstRow="1" firstCol="1" bandRow="1">
                <a:noFill/>
              </a:tblPr>
              <a:tblGrid>
                <a:gridCol w="5397877">
                  <a:extLst>
                    <a:ext uri="{9D8B030D-6E8A-4147-A177-3AD203B41FA5}">
                      <a16:colId xmlns:a16="http://schemas.microsoft.com/office/drawing/2014/main" val="20000"/>
                    </a:ext>
                  </a:extLst>
                </a:gridCol>
                <a:gridCol w="5427120">
                  <a:extLst>
                    <a:ext uri="{9D8B030D-6E8A-4147-A177-3AD203B41FA5}">
                      <a16:colId xmlns:a16="http://schemas.microsoft.com/office/drawing/2014/main" val="20001"/>
                    </a:ext>
                  </a:extLst>
                </a:gridCol>
              </a:tblGrid>
              <a:tr h="240626">
                <a:tc>
                  <a:txBody>
                    <a:bodyPr/>
                    <a:lstStyle/>
                    <a:p>
                      <a:pPr marL="806450" marR="0" lvl="0" indent="0" algn="ctr" rtl="0">
                        <a:spcBef>
                          <a:spcPts val="0"/>
                        </a:spcBef>
                        <a:spcAft>
                          <a:spcPts val="0"/>
                        </a:spcAft>
                        <a:buNone/>
                      </a:pPr>
                      <a:r>
                        <a:rPr lang="en-US" sz="1400">
                          <a:solidFill>
                            <a:srgbClr val="000099"/>
                          </a:solidFill>
                          <a:latin typeface="Times New Roman"/>
                          <a:ea typeface="Times New Roman"/>
                          <a:cs typeface="Times New Roman"/>
                          <a:sym typeface="Times New Roman"/>
                        </a:rPr>
                        <a:t>Monitoring and evaluation </a:t>
                      </a:r>
                      <a:r>
                        <a:rPr lang="en-US" sz="1800" u="sng">
                          <a:solidFill>
                            <a:srgbClr val="FF0000"/>
                          </a:solidFill>
                          <a:latin typeface="Times New Roman"/>
                          <a:ea typeface="Times New Roman"/>
                          <a:cs typeface="Times New Roman"/>
                          <a:sym typeface="Times New Roman"/>
                        </a:rPr>
                        <a:t>plan</a:t>
                      </a:r>
                      <a:endParaRPr sz="1400" u="sng">
                        <a:solidFill>
                          <a:srgbClr val="FF0000"/>
                        </a:solidFill>
                        <a:latin typeface="Times New Roman"/>
                        <a:ea typeface="Times New Roman"/>
                        <a:cs typeface="Times New Roman"/>
                        <a:sym typeface="Times New Roman"/>
                      </a:endParaRPr>
                    </a:p>
                  </a:txBody>
                  <a:tcPr marL="0" marR="0" marT="0" marB="0"/>
                </a:tc>
                <a:tc>
                  <a:txBody>
                    <a:bodyPr/>
                    <a:lstStyle/>
                    <a:p>
                      <a:pPr marL="806450" marR="0" lvl="0" indent="0" algn="ctr" rtl="0">
                        <a:spcBef>
                          <a:spcPts val="0"/>
                        </a:spcBef>
                        <a:spcAft>
                          <a:spcPts val="0"/>
                        </a:spcAft>
                        <a:buNone/>
                      </a:pPr>
                      <a:r>
                        <a:rPr lang="en-US" sz="1400" b="1">
                          <a:solidFill>
                            <a:srgbClr val="000099"/>
                          </a:solidFill>
                          <a:latin typeface="Times New Roman"/>
                          <a:ea typeface="Times New Roman"/>
                          <a:cs typeface="Times New Roman"/>
                          <a:sym typeface="Times New Roman"/>
                        </a:rPr>
                        <a:t>Monitoring and evaluation </a:t>
                      </a:r>
                      <a:r>
                        <a:rPr lang="en-US" sz="1800" b="1" u="sng">
                          <a:solidFill>
                            <a:srgbClr val="FF0000"/>
                          </a:solidFill>
                          <a:latin typeface="Times New Roman"/>
                          <a:ea typeface="Times New Roman"/>
                          <a:cs typeface="Times New Roman"/>
                          <a:sym typeface="Times New Roman"/>
                        </a:rPr>
                        <a:t>framework</a:t>
                      </a:r>
                      <a:endParaRPr sz="1800" b="1" u="sng">
                        <a:solidFill>
                          <a:srgbClr val="FF000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2759432">
                <a:tc>
                  <a:txBody>
                    <a:bodyPr/>
                    <a:lstStyle/>
                    <a:p>
                      <a:pPr marL="101600" marR="112395" lvl="0" indent="0" algn="just" rtl="0">
                        <a:lnSpc>
                          <a:spcPct val="102000"/>
                        </a:lnSpc>
                        <a:spcBef>
                          <a:spcPts val="0"/>
                        </a:spcBef>
                        <a:spcAft>
                          <a:spcPts val="0"/>
                        </a:spcAft>
                        <a:buNone/>
                      </a:pPr>
                      <a:endParaRPr sz="1400" dirty="0">
                        <a:latin typeface="Times New Roman"/>
                        <a:ea typeface="Times New Roman"/>
                        <a:cs typeface="Times New Roman"/>
                        <a:sym typeface="Times New Roman"/>
                      </a:endParaRPr>
                    </a:p>
                    <a:p>
                      <a:pPr marL="101600" marR="112395" lvl="0" indent="0" algn="just" rtl="0">
                        <a:lnSpc>
                          <a:spcPct val="102000"/>
                        </a:lnSpc>
                        <a:spcBef>
                          <a:spcPts val="140"/>
                        </a:spcBef>
                        <a:spcAft>
                          <a:spcPts val="0"/>
                        </a:spcAft>
                        <a:buNone/>
                      </a:pPr>
                      <a:endParaRPr sz="1400" dirty="0">
                        <a:latin typeface="Times New Roman"/>
                        <a:ea typeface="Times New Roman"/>
                        <a:cs typeface="Times New Roman"/>
                        <a:sym typeface="Times New Roman"/>
                      </a:endParaRPr>
                    </a:p>
                    <a:p>
                      <a:pPr marL="387350" marR="112395" lvl="0" indent="-285750" algn="just" rtl="0">
                        <a:lnSpc>
                          <a:spcPct val="102000"/>
                        </a:lnSpc>
                        <a:spcBef>
                          <a:spcPts val="140"/>
                        </a:spcBef>
                        <a:spcAft>
                          <a:spcPts val="0"/>
                        </a:spcAft>
                        <a:buClr>
                          <a:schemeClr val="dk1"/>
                        </a:buClr>
                        <a:buSzPts val="1600"/>
                        <a:buFont typeface="Arial"/>
                        <a:buChar char="•"/>
                      </a:pPr>
                      <a:r>
                        <a:rPr lang="en-US" sz="1400" dirty="0">
                          <a:latin typeface="Times New Roman"/>
                          <a:ea typeface="Times New Roman"/>
                          <a:cs typeface="Times New Roman"/>
                          <a:sym typeface="Times New Roman"/>
                        </a:rPr>
                        <a:t>In some cases, a detailed description of project logic, envisioned evaluations and monitoring activities, as well as M&amp;E tools, may be requires a more detailed plan on how M&amp;E will be enabled at the start of the intervention.</a:t>
                      </a:r>
                      <a:endParaRPr sz="1400" dirty="0">
                        <a:latin typeface="Times New Roman"/>
                        <a:ea typeface="Times New Roman"/>
                        <a:cs typeface="Times New Roman"/>
                        <a:sym typeface="Times New Roman"/>
                      </a:endParaRPr>
                    </a:p>
                    <a:p>
                      <a:pPr marL="387350" marR="112395" lvl="0" indent="-184150" algn="just" rtl="0">
                        <a:lnSpc>
                          <a:spcPct val="102000"/>
                        </a:lnSpc>
                        <a:spcBef>
                          <a:spcPts val="140"/>
                        </a:spcBef>
                        <a:spcAft>
                          <a:spcPts val="0"/>
                        </a:spcAft>
                        <a:buClr>
                          <a:schemeClr val="dk1"/>
                        </a:buClr>
                        <a:buSzPts val="1600"/>
                        <a:buFont typeface="Arial"/>
                        <a:buNone/>
                      </a:pPr>
                      <a:endParaRPr sz="1400" dirty="0">
                        <a:latin typeface="Times New Roman"/>
                        <a:ea typeface="Times New Roman"/>
                        <a:cs typeface="Times New Roman"/>
                        <a:sym typeface="Times New Roman"/>
                      </a:endParaRPr>
                    </a:p>
                    <a:p>
                      <a:pPr marL="387350" marR="112395" lvl="0" indent="-285750" algn="just" rtl="0">
                        <a:lnSpc>
                          <a:spcPct val="102000"/>
                        </a:lnSpc>
                        <a:spcBef>
                          <a:spcPts val="140"/>
                        </a:spcBef>
                        <a:spcAft>
                          <a:spcPts val="0"/>
                        </a:spcAft>
                        <a:buClr>
                          <a:schemeClr val="dk1"/>
                        </a:buClr>
                        <a:buSzPts val="1600"/>
                        <a:buFont typeface="Arial"/>
                        <a:buChar char="•"/>
                      </a:pPr>
                      <a:r>
                        <a:rPr lang="en-US" sz="1400" dirty="0">
                          <a:latin typeface="Times New Roman"/>
                          <a:ea typeface="Times New Roman"/>
                          <a:cs typeface="Times New Roman"/>
                          <a:sym typeface="Times New Roman"/>
                        </a:rPr>
                        <a:t>This more detailed version would be called an M&amp;E plan and would cover all planned M&amp;E activities. It can also cover additional areas, such as learning and reporting.</a:t>
                      </a:r>
                      <a:endParaRPr sz="1400" dirty="0">
                        <a:latin typeface="Times New Roman"/>
                        <a:ea typeface="Times New Roman"/>
                        <a:cs typeface="Times New Roman"/>
                        <a:sym typeface="Times New Roman"/>
                      </a:endParaRPr>
                    </a:p>
                  </a:txBody>
                  <a:tcPr marL="0" marR="0" marT="0" marB="0"/>
                </a:tc>
                <a:tc>
                  <a:txBody>
                    <a:bodyPr/>
                    <a:lstStyle/>
                    <a:p>
                      <a:pPr marL="100965" marR="112395" lvl="0" indent="0" algn="just" rtl="0">
                        <a:lnSpc>
                          <a:spcPct val="102000"/>
                        </a:lnSpc>
                        <a:spcBef>
                          <a:spcPts val="0"/>
                        </a:spcBef>
                        <a:spcAft>
                          <a:spcPts val="0"/>
                        </a:spcAft>
                        <a:buNone/>
                      </a:pPr>
                      <a:endParaRPr sz="1400" b="1">
                        <a:solidFill>
                          <a:schemeClr val="dk1"/>
                        </a:solidFill>
                        <a:latin typeface="Times New Roman"/>
                        <a:ea typeface="Times New Roman"/>
                        <a:cs typeface="Times New Roman"/>
                        <a:sym typeface="Times New Roman"/>
                      </a:endParaRPr>
                    </a:p>
                    <a:p>
                      <a:pPr marL="386715" marR="112395" lvl="0" indent="-285750" algn="just" rtl="0">
                        <a:lnSpc>
                          <a:spcPct val="102000"/>
                        </a:lnSpc>
                        <a:spcBef>
                          <a:spcPts val="140"/>
                        </a:spcBef>
                        <a:spcAft>
                          <a:spcPts val="0"/>
                        </a:spcAft>
                        <a:buClr>
                          <a:schemeClr val="dk1"/>
                        </a:buClr>
                        <a:buSzPts val="1600"/>
                        <a:buFont typeface="Arial"/>
                        <a:buChar char="•"/>
                      </a:pPr>
                      <a:r>
                        <a:rPr lang="en-US" sz="1400" b="1">
                          <a:solidFill>
                            <a:schemeClr val="dk1"/>
                          </a:solidFill>
                          <a:latin typeface="Times New Roman"/>
                          <a:ea typeface="Times New Roman"/>
                          <a:cs typeface="Times New Roman"/>
                          <a:sym typeface="Times New Roman"/>
                        </a:rPr>
                        <a:t>The most common definition of an M&amp;E framework is a table that lists all indicators (and their brief definition), along with data source, baseline, target, how often it will be measured, data collection methods and tools, as well as who is responsible for measuring results. The closest concept to an M&amp;E framework is RMF. </a:t>
                      </a:r>
                      <a:endParaRPr sz="1400" b="1">
                        <a:solidFill>
                          <a:schemeClr val="dk1"/>
                        </a:solidFill>
                        <a:latin typeface="Times New Roman"/>
                        <a:ea typeface="Times New Roman"/>
                        <a:cs typeface="Times New Roman"/>
                        <a:sym typeface="Times New Roman"/>
                      </a:endParaRPr>
                    </a:p>
                    <a:p>
                      <a:pPr marL="386715" marR="112395" lvl="0" indent="-285750" algn="just" rtl="0">
                        <a:lnSpc>
                          <a:spcPct val="102000"/>
                        </a:lnSpc>
                        <a:spcBef>
                          <a:spcPts val="140"/>
                        </a:spcBef>
                        <a:spcAft>
                          <a:spcPts val="0"/>
                        </a:spcAft>
                        <a:buClr>
                          <a:schemeClr val="dk1"/>
                        </a:buClr>
                        <a:buSzPts val="1600"/>
                        <a:buFont typeface="Arial"/>
                        <a:buChar char="•"/>
                      </a:pPr>
                      <a:r>
                        <a:rPr lang="en-US" sz="1400" b="1">
                          <a:solidFill>
                            <a:schemeClr val="dk1"/>
                          </a:solidFill>
                          <a:latin typeface="Times New Roman"/>
                          <a:ea typeface="Times New Roman"/>
                          <a:cs typeface="Times New Roman"/>
                          <a:sym typeface="Times New Roman"/>
                        </a:rPr>
                        <a:t>In many cases, RMF may be sufficient for monitoring the results of an intervention, along with the plans described in the M&amp;E sections of the project document.</a:t>
                      </a:r>
                      <a:endParaRPr sz="1400" b="1">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912618">
                <a:tc>
                  <a:txBody>
                    <a:bodyPr/>
                    <a:lstStyle/>
                    <a:p>
                      <a:pPr marL="387350" marR="112395" lvl="0" indent="-285750" algn="just" rtl="0">
                        <a:lnSpc>
                          <a:spcPct val="102000"/>
                        </a:lnSpc>
                        <a:spcBef>
                          <a:spcPts val="0"/>
                        </a:spcBef>
                        <a:spcAft>
                          <a:spcPts val="0"/>
                        </a:spcAft>
                        <a:buClr>
                          <a:schemeClr val="lt1"/>
                        </a:buClr>
                        <a:buSzPts val="1600"/>
                        <a:buFont typeface="Arial"/>
                        <a:buChar char="•"/>
                      </a:pPr>
                      <a:r>
                        <a:rPr lang="en-US" sz="1400" b="1" dirty="0">
                          <a:solidFill>
                            <a:schemeClr val="lt1"/>
                          </a:solidFill>
                          <a:latin typeface="Times New Roman"/>
                          <a:ea typeface="Times New Roman"/>
                          <a:cs typeface="Times New Roman"/>
                          <a:sym typeface="Times New Roman"/>
                        </a:rPr>
                        <a:t> </a:t>
                      </a:r>
                      <a:r>
                        <a:rPr lang="en-US" sz="1400" b="1" dirty="0">
                          <a:solidFill>
                            <a:srgbClr val="7030A0"/>
                          </a:solidFill>
                          <a:latin typeface="Times New Roman"/>
                          <a:ea typeface="Times New Roman"/>
                          <a:cs typeface="Times New Roman"/>
                          <a:sym typeface="Times New Roman"/>
                        </a:rPr>
                        <a:t>M&amp;E plan should ideally be done at the initial (inception) phase of a project, before starting implementation and should be reviewed periodically to reflect changes in the implementation context, or after major project design changes are made.</a:t>
                      </a:r>
                      <a:endParaRPr sz="1400" b="1" dirty="0">
                        <a:solidFill>
                          <a:srgbClr val="7030A0"/>
                        </a:solidFill>
                        <a:latin typeface="Times New Roman"/>
                        <a:ea typeface="Times New Roman"/>
                        <a:cs typeface="Times New Roman"/>
                        <a:sym typeface="Times New Roman"/>
                      </a:endParaRPr>
                    </a:p>
                  </a:txBody>
                  <a:tcPr marL="0" marR="0" marT="0" marB="0"/>
                </a:tc>
                <a:tc>
                  <a:txBody>
                    <a:bodyPr/>
                    <a:lstStyle/>
                    <a:p>
                      <a:pPr marL="386715" marR="112395" lvl="0" indent="-285750" algn="just" rtl="0">
                        <a:lnSpc>
                          <a:spcPct val="102000"/>
                        </a:lnSpc>
                        <a:spcBef>
                          <a:spcPts val="0"/>
                        </a:spcBef>
                        <a:spcAft>
                          <a:spcPts val="0"/>
                        </a:spcAft>
                        <a:buClr>
                          <a:schemeClr val="dk1"/>
                        </a:buClr>
                        <a:buSzPts val="1600"/>
                        <a:buFont typeface="Arial"/>
                        <a:buChar char="•"/>
                      </a:pPr>
                      <a:r>
                        <a:rPr lang="en-US" sz="1400" b="1">
                          <a:solidFill>
                            <a:schemeClr val="dk1"/>
                          </a:solidFill>
                          <a:latin typeface="Times New Roman"/>
                          <a:ea typeface="Times New Roman"/>
                          <a:cs typeface="Times New Roman"/>
                          <a:sym typeface="Times New Roman"/>
                        </a:rPr>
                        <a:t>The M&amp;E framework is also developed at the start of the project. </a:t>
                      </a:r>
                      <a:endParaRPr sz="1400" b="1">
                        <a:solidFill>
                          <a:schemeClr val="dk1"/>
                        </a:solidFill>
                        <a:latin typeface="Times New Roman"/>
                        <a:ea typeface="Times New Roman"/>
                        <a:cs typeface="Times New Roman"/>
                        <a:sym typeface="Times New Roman"/>
                      </a:endParaRPr>
                    </a:p>
                    <a:p>
                      <a:pPr marL="386715" marR="112395" lvl="0" indent="-285750" algn="just" rtl="0">
                        <a:lnSpc>
                          <a:spcPct val="102000"/>
                        </a:lnSpc>
                        <a:spcBef>
                          <a:spcPts val="140"/>
                        </a:spcBef>
                        <a:spcAft>
                          <a:spcPts val="0"/>
                        </a:spcAft>
                        <a:buClr>
                          <a:schemeClr val="dk1"/>
                        </a:buClr>
                        <a:buSzPts val="1600"/>
                        <a:buFont typeface="Arial"/>
                        <a:buChar char="•"/>
                      </a:pPr>
                      <a:r>
                        <a:rPr lang="en-US" sz="1400" b="1">
                          <a:solidFill>
                            <a:schemeClr val="dk1"/>
                          </a:solidFill>
                          <a:latin typeface="Times New Roman"/>
                          <a:ea typeface="Times New Roman"/>
                          <a:cs typeface="Times New Roman"/>
                          <a:sym typeface="Times New Roman"/>
                        </a:rPr>
                        <a:t>It may also need to be reviewed periodically to reflect the changes in implementation.</a:t>
                      </a:r>
                      <a:endParaRPr sz="1400" b="1">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323266">
                <a:tc gridSpan="2">
                  <a:txBody>
                    <a:bodyPr/>
                    <a:lstStyle/>
                    <a:p>
                      <a:pPr marL="924560" marR="935355" lvl="0" indent="0" algn="ctr" rtl="0">
                        <a:spcBef>
                          <a:spcPts val="0"/>
                        </a:spcBef>
                        <a:spcAft>
                          <a:spcPts val="0"/>
                        </a:spcAft>
                        <a:buNone/>
                      </a:pPr>
                      <a:r>
                        <a:rPr lang="en-US" sz="1400" b="1" dirty="0">
                          <a:solidFill>
                            <a:srgbClr val="C00000"/>
                          </a:solidFill>
                          <a:latin typeface="Times New Roman"/>
                          <a:ea typeface="Times New Roman"/>
                          <a:cs typeface="Times New Roman"/>
                          <a:sym typeface="Times New Roman"/>
                        </a:rPr>
                        <a:t>The M&amp;E framework can be a component of, and included in, the M&amp;E plan.</a:t>
                      </a:r>
                      <a:endParaRPr sz="1400" b="1" dirty="0">
                        <a:solidFill>
                          <a:srgbClr val="C00000"/>
                        </a:solidFill>
                        <a:latin typeface="Times New Roman"/>
                        <a:ea typeface="Times New Roman"/>
                        <a:cs typeface="Times New Roman"/>
                        <a:sym typeface="Times New Roman"/>
                      </a:endParaRPr>
                    </a:p>
                  </a:txBody>
                  <a:tcPr marL="0" marR="0" marT="0" marB="0"/>
                </a:tc>
                <a:tc hMerge="1">
                  <a:txBody>
                    <a:bodyPr/>
                    <a:lstStyle/>
                    <a:p>
                      <a:endParaRPr lang="en-US"/>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97820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093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738083" y="3072041"/>
            <a:ext cx="2591670" cy="2667532"/>
          </a:xfrm>
          <a:prstGeom prst="rect">
            <a:avLst/>
          </a:prstGeom>
          <a:noFill/>
          <a:ln>
            <a:noFill/>
          </a:ln>
        </p:spPr>
      </p:pic>
      <p:sp>
        <p:nvSpPr>
          <p:cNvPr id="2" name="Rectangle 1"/>
          <p:cNvSpPr/>
          <p:nvPr/>
        </p:nvSpPr>
        <p:spPr>
          <a:xfrm>
            <a:off x="3570414" y="2107780"/>
            <a:ext cx="7498121" cy="3535583"/>
          </a:xfrm>
          <a:prstGeom prst="rect">
            <a:avLst/>
          </a:prstGeom>
        </p:spPr>
        <p:txBody>
          <a:bodyPr wrap="square">
            <a:spAutoFit/>
          </a:bodyPr>
          <a:lstStyle/>
          <a:p>
            <a:pPr marL="0" lvl="1" algn="ctr"/>
            <a:r>
              <a:rPr lang="en-US" b="1" dirty="0">
                <a:solidFill>
                  <a:srgbClr val="FF681E"/>
                </a:solidFill>
                <a:latin typeface="Times New Roman"/>
                <a:ea typeface="Times New Roman"/>
                <a:cs typeface="Times New Roman"/>
                <a:sym typeface="Times New Roman"/>
              </a:rPr>
              <a:t>Monitoring and reporting on results</a:t>
            </a:r>
            <a:endParaRPr lang="en-US" sz="1600" dirty="0"/>
          </a:p>
          <a:p>
            <a:pPr marL="0" lvl="1" algn="ctr">
              <a:spcBef>
                <a:spcPts val="460"/>
              </a:spcBef>
            </a:pPr>
            <a:endParaRPr lang="en-US" b="1" dirty="0">
              <a:solidFill>
                <a:srgbClr val="FF681E"/>
              </a:solidFill>
              <a:latin typeface="Times New Roman"/>
              <a:ea typeface="Times New Roman"/>
              <a:cs typeface="Times New Roman"/>
              <a:sym typeface="Times New Roman"/>
            </a:endParaRPr>
          </a:p>
          <a:p>
            <a:pPr marL="285750" marR="313690" lvl="0"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Reporting on intervention results </a:t>
            </a:r>
            <a:r>
              <a:rPr lang="en-US" b="1" dirty="0">
                <a:solidFill>
                  <a:srgbClr val="FF0000"/>
                </a:solidFill>
                <a:latin typeface="Times New Roman"/>
                <a:ea typeface="Times New Roman"/>
                <a:cs typeface="Times New Roman"/>
                <a:sym typeface="Times New Roman"/>
              </a:rPr>
              <a:t>is an essential component of ensuring compliance with a results- based approach</a:t>
            </a:r>
            <a:r>
              <a:rPr lang="en-US" b="1" dirty="0">
                <a:solidFill>
                  <a:schemeClr val="dk1"/>
                </a:solidFill>
                <a:latin typeface="Times New Roman"/>
                <a:ea typeface="Times New Roman"/>
                <a:cs typeface="Times New Roman"/>
                <a:sym typeface="Times New Roman"/>
              </a:rPr>
              <a:t>. </a:t>
            </a:r>
          </a:p>
          <a:p>
            <a:pPr marL="285750" marR="313690" lvl="0"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It is undertaken at </a:t>
            </a:r>
            <a:r>
              <a:rPr lang="en-US" b="1" dirty="0">
                <a:solidFill>
                  <a:srgbClr val="00B050"/>
                </a:solidFill>
                <a:latin typeface="Times New Roman"/>
                <a:ea typeface="Times New Roman"/>
                <a:cs typeface="Times New Roman"/>
                <a:sym typeface="Times New Roman"/>
              </a:rPr>
              <a:t>different intervals throughout the life cycle of an intervention.</a:t>
            </a:r>
            <a:r>
              <a:rPr lang="en-US" b="1" dirty="0">
                <a:solidFill>
                  <a:schemeClr val="dk1"/>
                </a:solidFill>
                <a:latin typeface="Times New Roman"/>
                <a:ea typeface="Times New Roman"/>
                <a:cs typeface="Times New Roman"/>
                <a:sym typeface="Times New Roman"/>
              </a:rPr>
              <a:t> </a:t>
            </a:r>
          </a:p>
          <a:p>
            <a:pPr marL="285750" marR="313690" lvl="0"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Based on operational knowledge, best practices and reporting, it is a means of communicating information on intervention progress, achieved results, lessons learned, constraints encountered.</a:t>
            </a:r>
            <a:endParaRPr lang="en-US" sz="1600" dirty="0"/>
          </a:p>
          <a:p>
            <a:pPr marL="285750" marR="313690" lvl="0" indent="-285750" algn="just">
              <a:lnSpc>
                <a:spcPct val="102000"/>
              </a:lnSpc>
              <a:buClr>
                <a:schemeClr val="dk1"/>
              </a:buClr>
              <a:buSzPts val="2000"/>
              <a:buFont typeface="Arial"/>
              <a:buChar char="•"/>
            </a:pPr>
            <a:r>
              <a:rPr lang="en-US" b="1" dirty="0">
                <a:solidFill>
                  <a:schemeClr val="dk1"/>
                </a:solidFill>
                <a:latin typeface="Times New Roman"/>
                <a:ea typeface="Times New Roman"/>
                <a:cs typeface="Times New Roman"/>
                <a:sym typeface="Times New Roman"/>
              </a:rPr>
              <a:t> The steps taken to overcome and address challenges and good practices identified during implementation.</a:t>
            </a:r>
          </a:p>
          <a:p>
            <a:pPr marR="313690" lvl="0" algn="just">
              <a:lnSpc>
                <a:spcPct val="102000"/>
              </a:lnSpc>
            </a:pPr>
            <a:r>
              <a:rPr lang="en-US" b="1" dirty="0">
                <a:solidFill>
                  <a:schemeClr val="dk1"/>
                </a:solidFill>
                <a:latin typeface="Times New Roman"/>
                <a:ea typeface="Times New Roman"/>
                <a:cs typeface="Times New Roman"/>
                <a:sym typeface="Times New Roman"/>
              </a:rPr>
              <a:t> </a:t>
            </a:r>
            <a:endParaRPr lang="en-US"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65521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sp>
        <p:nvSpPr>
          <p:cNvPr id="2" name="Rectangle 1"/>
          <p:cNvSpPr/>
          <p:nvPr/>
        </p:nvSpPr>
        <p:spPr>
          <a:xfrm>
            <a:off x="5502073" y="2077003"/>
            <a:ext cx="3226204" cy="369332"/>
          </a:xfrm>
          <a:prstGeom prst="rect">
            <a:avLst/>
          </a:prstGeom>
        </p:spPr>
        <p:txBody>
          <a:bodyPr wrap="none">
            <a:spAutoFit/>
          </a:bodyPr>
          <a:lstStyle/>
          <a:p>
            <a:pPr lvl="0" algn="ctr"/>
            <a:r>
              <a:rPr lang="en-US" b="1" dirty="0">
                <a:solidFill>
                  <a:srgbClr val="FF681E"/>
                </a:solidFill>
                <a:latin typeface="Times New Roman"/>
                <a:ea typeface="Times New Roman"/>
                <a:cs typeface="Times New Roman"/>
                <a:sym typeface="Times New Roman"/>
              </a:rPr>
              <a:t>Implementing a reporting plan</a:t>
            </a:r>
            <a:endParaRPr lang="en-US" b="1" dirty="0">
              <a:solidFill>
                <a:srgbClr val="FF681E"/>
              </a:solidFill>
              <a:latin typeface="Times New Roman"/>
              <a:ea typeface="Times New Roman"/>
              <a:cs typeface="Times New Roman"/>
              <a:sym typeface="Times New Roman"/>
            </a:endParaRPr>
          </a:p>
        </p:txBody>
      </p:sp>
      <p:sp>
        <p:nvSpPr>
          <p:cNvPr id="11" name="Google Shape;798;p37"/>
          <p:cNvSpPr/>
          <p:nvPr/>
        </p:nvSpPr>
        <p:spPr>
          <a:xfrm>
            <a:off x="3098315" y="2538720"/>
            <a:ext cx="8294807" cy="3545586"/>
          </a:xfrm>
          <a:prstGeom prst="rect">
            <a:avLst/>
          </a:prstGeom>
          <a:noFill/>
          <a:ln>
            <a:noFill/>
          </a:ln>
        </p:spPr>
        <p:txBody>
          <a:bodyPr spcFirstLastPara="1" wrap="square" lIns="91425" tIns="45700" rIns="91425" bIns="45700" anchor="t" anchorCtr="0">
            <a:spAutoFit/>
          </a:bodyPr>
          <a:lstStyle/>
          <a:p>
            <a:pPr marL="285750" marR="313690" lvl="0" indent="-285750" algn="just" rtl="0">
              <a:lnSpc>
                <a:spcPct val="102000"/>
              </a:lnSpc>
              <a:spcBef>
                <a:spcPts val="0"/>
              </a:spcBef>
              <a:spcAft>
                <a:spcPts val="0"/>
              </a:spcAft>
              <a:buClr>
                <a:schemeClr val="dk1"/>
              </a:buClr>
              <a:buSzPts val="2000"/>
              <a:buFont typeface="Arial"/>
              <a:buChar char="•"/>
            </a:pPr>
            <a:r>
              <a:rPr lang="en-US" sz="2000" b="1" dirty="0">
                <a:solidFill>
                  <a:schemeClr val="dk1"/>
                </a:solidFill>
                <a:latin typeface="Times New Roman"/>
                <a:ea typeface="Times New Roman"/>
                <a:cs typeface="Times New Roman"/>
                <a:sym typeface="Times New Roman"/>
              </a:rPr>
              <a:t>Developing a reporting plan to anticipate reporting needs and ensure that sufficient time is allowed for the collection of data and the preparation of reports. This could be included as part of an M&amp;E plan (see the previous section, </a:t>
            </a:r>
            <a:r>
              <a:rPr lang="en-US" sz="2000" b="1" u="sng" dirty="0">
                <a:solidFill>
                  <a:schemeClr val="dk1"/>
                </a:solidFill>
                <a:latin typeface="Times New Roman"/>
                <a:ea typeface="Times New Roman"/>
                <a:cs typeface="Times New Roman"/>
                <a:sym typeface="Times New Roman"/>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Pulling it all together: Monitoring and evaluation plan</a:t>
            </a:r>
            <a:r>
              <a:rPr lang="en-US" sz="2000" b="1" dirty="0">
                <a:solidFill>
                  <a:schemeClr val="dk1"/>
                </a:solidFill>
                <a:latin typeface="Times New Roman"/>
                <a:ea typeface="Times New Roman"/>
                <a:cs typeface="Times New Roman"/>
                <a:sym typeface="Times New Roman"/>
              </a:rPr>
              <a:t>) or it could be developed as a stand-alone plan.</a:t>
            </a:r>
            <a:endParaRPr sz="2000" b="1" dirty="0">
              <a:solidFill>
                <a:schemeClr val="dk1"/>
              </a:solidFill>
              <a:latin typeface="Times New Roman"/>
              <a:ea typeface="Times New Roman"/>
              <a:cs typeface="Times New Roman"/>
              <a:sym typeface="Times New Roman"/>
            </a:endParaRPr>
          </a:p>
          <a:p>
            <a:pPr marL="0" marR="313690" lvl="0" indent="0" algn="just" rtl="0">
              <a:lnSpc>
                <a:spcPct val="102000"/>
              </a:lnSpc>
              <a:spcBef>
                <a:spcPts val="0"/>
              </a:spcBef>
              <a:spcAft>
                <a:spcPts val="0"/>
              </a:spcAft>
              <a:buNone/>
            </a:pPr>
            <a:endParaRPr sz="2000" b="1" dirty="0">
              <a:solidFill>
                <a:schemeClr val="dk1"/>
              </a:solidFill>
              <a:latin typeface="Times New Roman"/>
              <a:ea typeface="Times New Roman"/>
              <a:cs typeface="Times New Roman"/>
              <a:sym typeface="Times New Roman"/>
            </a:endParaRPr>
          </a:p>
          <a:p>
            <a:pPr marL="0" marR="313690" lvl="0" indent="0" algn="just" rtl="0">
              <a:lnSpc>
                <a:spcPct val="102000"/>
              </a:lnSpc>
              <a:spcBef>
                <a:spcPts val="0"/>
              </a:spcBef>
              <a:spcAft>
                <a:spcPts val="0"/>
              </a:spcAft>
              <a:buNone/>
            </a:pPr>
            <a:endParaRPr sz="2000" b="1" dirty="0">
              <a:solidFill>
                <a:schemeClr val="dk1"/>
              </a:solidFill>
              <a:latin typeface="Times New Roman"/>
              <a:ea typeface="Times New Roman"/>
              <a:cs typeface="Times New Roman"/>
              <a:sym typeface="Times New Roman"/>
            </a:endParaRPr>
          </a:p>
          <a:p>
            <a:pPr marL="285750" marR="313690" lvl="0" indent="-285750" algn="just" rtl="0">
              <a:lnSpc>
                <a:spcPct val="102000"/>
              </a:lnSpc>
              <a:spcBef>
                <a:spcPts val="0"/>
              </a:spcBef>
              <a:spcAft>
                <a:spcPts val="0"/>
              </a:spcAft>
              <a:buClr>
                <a:schemeClr val="dk1"/>
              </a:buClr>
              <a:buSzPts val="2000"/>
              <a:buFont typeface="Arial"/>
              <a:buChar char="•"/>
            </a:pPr>
            <a:r>
              <a:rPr lang="en-US" sz="2000" b="1" dirty="0">
                <a:solidFill>
                  <a:schemeClr val="dk1"/>
                </a:solidFill>
                <a:latin typeface="Times New Roman"/>
                <a:ea typeface="Times New Roman"/>
                <a:cs typeface="Times New Roman"/>
                <a:sym typeface="Times New Roman"/>
              </a:rPr>
              <a:t>A reporting plan can cover reporting roles (who is responsible for reporting), the types of reports required, how frequently a report is to be produced, procedures for report review and who is to receive the report. </a:t>
            </a:r>
            <a:endParaRPr sz="20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82847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14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780615" y="2976627"/>
            <a:ext cx="2591670" cy="2667532"/>
          </a:xfrm>
          <a:prstGeom prst="rect">
            <a:avLst/>
          </a:prstGeom>
          <a:noFill/>
          <a:ln>
            <a:noFill/>
          </a:ln>
        </p:spPr>
      </p:pic>
      <p:sp>
        <p:nvSpPr>
          <p:cNvPr id="2" name="Rectangle 1"/>
          <p:cNvSpPr/>
          <p:nvPr/>
        </p:nvSpPr>
        <p:spPr>
          <a:xfrm>
            <a:off x="3307907" y="1776246"/>
            <a:ext cx="6096000" cy="923330"/>
          </a:xfrm>
          <a:prstGeom prst="rect">
            <a:avLst/>
          </a:prstGeom>
        </p:spPr>
        <p:txBody>
          <a:bodyPr>
            <a:spAutoFit/>
          </a:bodyPr>
          <a:lstStyle/>
          <a:p>
            <a:pPr lvl="0" algn="ctr"/>
            <a:endParaRPr lang="en-US" b="1" smtClean="0">
              <a:solidFill>
                <a:srgbClr val="FF681E"/>
              </a:solidFill>
              <a:latin typeface="Times New Roman"/>
              <a:ea typeface="Times New Roman"/>
              <a:cs typeface="Times New Roman"/>
              <a:sym typeface="Times New Roman"/>
            </a:endParaRPr>
          </a:p>
          <a:p>
            <a:pPr lvl="0" algn="ctr"/>
            <a:r>
              <a:rPr lang="en-US" b="1" smtClean="0">
                <a:solidFill>
                  <a:srgbClr val="FF681E"/>
                </a:solidFill>
                <a:latin typeface="Times New Roman"/>
                <a:ea typeface="Times New Roman"/>
                <a:cs typeface="Times New Roman"/>
                <a:sym typeface="Times New Roman"/>
              </a:rPr>
              <a:t>Reporting on results</a:t>
            </a:r>
          </a:p>
          <a:p>
            <a:pPr lvl="0" algn="ctr"/>
            <a:endParaRPr lang="en-US" b="1" dirty="0">
              <a:solidFill>
                <a:srgbClr val="FF681E"/>
              </a:solidFill>
              <a:latin typeface="Times New Roman"/>
              <a:ea typeface="Times New Roman"/>
              <a:cs typeface="Times New Roman"/>
              <a:sym typeface="Times New Roman"/>
            </a:endParaRPr>
          </a:p>
        </p:txBody>
      </p:sp>
      <p:sp>
        <p:nvSpPr>
          <p:cNvPr id="8" name="Rectangle 7"/>
          <p:cNvSpPr/>
          <p:nvPr/>
        </p:nvSpPr>
        <p:spPr>
          <a:xfrm>
            <a:off x="3705225" y="2422629"/>
            <a:ext cx="6096000" cy="2855077"/>
          </a:xfrm>
          <a:prstGeom prst="rect">
            <a:avLst/>
          </a:prstGeom>
        </p:spPr>
        <p:txBody>
          <a:bodyPr>
            <a:spAutoFit/>
          </a:bodyPr>
          <a:lstStyle/>
          <a:p>
            <a:pPr marL="342900" marR="313690" lvl="0" indent="-342900" algn="just">
              <a:lnSpc>
                <a:spcPct val="102000"/>
              </a:lnSpc>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Reporting is a critical component of M&amp;E, as </a:t>
            </a:r>
            <a:r>
              <a:rPr lang="en-US" sz="1600" b="1" dirty="0">
                <a:solidFill>
                  <a:srgbClr val="C00000"/>
                </a:solidFill>
                <a:latin typeface="Times New Roman"/>
                <a:ea typeface="Times New Roman"/>
                <a:cs typeface="Times New Roman"/>
                <a:sym typeface="Times New Roman"/>
              </a:rPr>
              <a:t>it enables the presentation of collected data and findings generated for key stakeholder use and overall performance</a:t>
            </a:r>
            <a:r>
              <a:rPr lang="en-US" sz="1600" b="1" dirty="0">
                <a:solidFill>
                  <a:schemeClr val="dk1"/>
                </a:solidFill>
                <a:latin typeface="Times New Roman"/>
                <a:ea typeface="Times New Roman"/>
                <a:cs typeface="Times New Roman"/>
                <a:sym typeface="Times New Roman"/>
              </a:rPr>
              <a:t>.</a:t>
            </a:r>
            <a:endParaRPr lang="en-US" sz="1600" dirty="0"/>
          </a:p>
          <a:p>
            <a:pPr marL="342900" marR="313690" lvl="0" indent="-342900" algn="just">
              <a:lnSpc>
                <a:spcPct val="102000"/>
              </a:lnSpc>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 Reporting on results </a:t>
            </a:r>
            <a:r>
              <a:rPr lang="en-US" sz="1600" b="1" dirty="0">
                <a:solidFill>
                  <a:srgbClr val="00B050"/>
                </a:solidFill>
                <a:latin typeface="Times New Roman"/>
                <a:ea typeface="Times New Roman"/>
                <a:cs typeface="Times New Roman"/>
                <a:sym typeface="Times New Roman"/>
              </a:rPr>
              <a:t>provides evidence and feedback to decision makers to inform their decision-making processes</a:t>
            </a:r>
            <a:r>
              <a:rPr lang="en-US" sz="1600" b="1" dirty="0">
                <a:solidFill>
                  <a:schemeClr val="dk1"/>
                </a:solidFill>
                <a:latin typeface="Times New Roman"/>
                <a:ea typeface="Times New Roman"/>
                <a:cs typeface="Times New Roman"/>
                <a:sym typeface="Times New Roman"/>
              </a:rPr>
              <a:t>.</a:t>
            </a:r>
            <a:endParaRPr lang="en-US" sz="1600" dirty="0"/>
          </a:p>
          <a:p>
            <a:pPr marR="313690" lvl="0" algn="just">
              <a:lnSpc>
                <a:spcPct val="102000"/>
              </a:lnSpc>
            </a:pPr>
            <a:endParaRPr lang="en-US" sz="1600" b="1" dirty="0">
              <a:solidFill>
                <a:schemeClr val="dk1"/>
              </a:solidFill>
              <a:latin typeface="Times New Roman"/>
              <a:ea typeface="Times New Roman"/>
              <a:cs typeface="Times New Roman"/>
              <a:sym typeface="Times New Roman"/>
            </a:endParaRPr>
          </a:p>
          <a:p>
            <a:pPr marL="342900" marR="313690" lvl="0" indent="-342900" algn="ctr">
              <a:lnSpc>
                <a:spcPct val="102000"/>
              </a:lnSpc>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 </a:t>
            </a:r>
            <a:r>
              <a:rPr lang="en-US" sz="1600" b="1" dirty="0">
                <a:solidFill>
                  <a:srgbClr val="000099"/>
                </a:solidFill>
                <a:latin typeface="Times New Roman"/>
                <a:ea typeface="Times New Roman"/>
                <a:cs typeface="Times New Roman"/>
                <a:sym typeface="Times New Roman"/>
              </a:rPr>
              <a:t>Internal monitoring reports and external donor reports can serve several purposes, depending on an intervention’s information needs, as well as the information derived from M&amp;E, which can be put to different uses. M&amp;E information can serve to:</a:t>
            </a:r>
            <a:endParaRPr lang="en-US" sz="1600" b="1" dirty="0">
              <a:solidFill>
                <a:srgbClr val="000099"/>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547337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71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726837" y="3348048"/>
            <a:ext cx="2591670" cy="2667532"/>
          </a:xfrm>
          <a:prstGeom prst="rect">
            <a:avLst/>
          </a:prstGeom>
          <a:noFill/>
          <a:ln>
            <a:noFill/>
          </a:ln>
        </p:spPr>
      </p:pic>
      <p:pic>
        <p:nvPicPr>
          <p:cNvPr id="2" name="Picture 1"/>
          <p:cNvPicPr>
            <a:picLocks noChangeAspect="1"/>
          </p:cNvPicPr>
          <p:nvPr/>
        </p:nvPicPr>
        <p:blipFill>
          <a:blip r:embed="rId5"/>
          <a:stretch>
            <a:fillRect/>
          </a:stretch>
        </p:blipFill>
        <p:spPr>
          <a:xfrm>
            <a:off x="3428064" y="2174767"/>
            <a:ext cx="6538527" cy="3840813"/>
          </a:xfrm>
          <a:prstGeom prst="rect">
            <a:avLst/>
          </a:prstGeom>
        </p:spPr>
      </p:pic>
    </p:spTree>
    <p:extLst>
      <p:ext uri="{BB962C8B-B14F-4D97-AF65-F5344CB8AC3E}">
        <p14:creationId xmlns:p14="http://schemas.microsoft.com/office/powerpoint/2010/main" val="268407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374725" y="3825154"/>
            <a:ext cx="2591670" cy="2667532"/>
          </a:xfrm>
          <a:prstGeom prst="rect">
            <a:avLst/>
          </a:prstGeom>
          <a:noFill/>
          <a:ln>
            <a:noFill/>
          </a:ln>
        </p:spPr>
      </p:pic>
      <p:sp>
        <p:nvSpPr>
          <p:cNvPr id="2" name="Rectangle 1"/>
          <p:cNvSpPr/>
          <p:nvPr/>
        </p:nvSpPr>
        <p:spPr>
          <a:xfrm>
            <a:off x="3582850" y="2107780"/>
            <a:ext cx="6096000" cy="815608"/>
          </a:xfrm>
          <a:prstGeom prst="rect">
            <a:avLst/>
          </a:prstGeom>
        </p:spPr>
        <p:txBody>
          <a:bodyPr>
            <a:spAutoFit/>
          </a:bodyPr>
          <a:lstStyle/>
          <a:p>
            <a:pPr lvl="0" algn="ctr"/>
            <a:r>
              <a:rPr lang="en-US" b="1" dirty="0">
                <a:solidFill>
                  <a:srgbClr val="FF681E"/>
                </a:solidFill>
                <a:latin typeface="Times New Roman"/>
                <a:ea typeface="Times New Roman"/>
                <a:cs typeface="Times New Roman"/>
                <a:sym typeface="Times New Roman"/>
              </a:rPr>
              <a:t>Collecting data to ensure results-oriented reporting versus activity-based reporting</a:t>
            </a:r>
          </a:p>
          <a:p>
            <a:pPr lvl="0" algn="just"/>
            <a:endParaRPr lang="en-US" sz="1100" dirty="0">
              <a:solidFill>
                <a:schemeClr val="dk1"/>
              </a:solidFill>
              <a:ea typeface="Calibri"/>
              <a:cs typeface="Calibri"/>
              <a:sym typeface="Calibri"/>
            </a:endParaRPr>
          </a:p>
        </p:txBody>
      </p:sp>
      <p:sp>
        <p:nvSpPr>
          <p:cNvPr id="8" name="Rectangle 7"/>
          <p:cNvSpPr/>
          <p:nvPr/>
        </p:nvSpPr>
        <p:spPr>
          <a:xfrm>
            <a:off x="2647950" y="2760309"/>
            <a:ext cx="8697865" cy="3328219"/>
          </a:xfrm>
          <a:prstGeom prst="rect">
            <a:avLst/>
          </a:prstGeom>
        </p:spPr>
        <p:txBody>
          <a:bodyPr wrap="square">
            <a:spAutoFit/>
          </a:bodyPr>
          <a:lstStyle/>
          <a:p>
            <a:pPr marL="606425" marR="245109" lvl="0" indent="-342900" algn="just">
              <a:lnSpc>
                <a:spcPct val="102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In the case of a </a:t>
            </a:r>
            <a:r>
              <a:rPr lang="en-US" b="1" dirty="0">
                <a:solidFill>
                  <a:srgbClr val="00B050"/>
                </a:solidFill>
                <a:latin typeface="Times New Roman"/>
                <a:ea typeface="Times New Roman"/>
                <a:cs typeface="Times New Roman"/>
                <a:sym typeface="Times New Roman"/>
              </a:rPr>
              <a:t>capacity-building-related result</a:t>
            </a:r>
            <a:r>
              <a:rPr lang="en-US" b="1" dirty="0">
                <a:solidFill>
                  <a:schemeClr val="dk1"/>
                </a:solidFill>
                <a:latin typeface="Times New Roman"/>
                <a:ea typeface="Times New Roman"/>
                <a:cs typeface="Times New Roman"/>
                <a:sym typeface="Times New Roman"/>
              </a:rPr>
              <a:t>, if </a:t>
            </a:r>
            <a:r>
              <a:rPr lang="en-US" b="1" dirty="0">
                <a:solidFill>
                  <a:srgbClr val="000099"/>
                </a:solidFill>
                <a:latin typeface="Times New Roman"/>
                <a:ea typeface="Times New Roman"/>
                <a:cs typeface="Times New Roman"/>
                <a:sym typeface="Times New Roman"/>
              </a:rPr>
              <a:t>the focus is on the knowledge attained,</a:t>
            </a:r>
            <a:r>
              <a:rPr lang="en-US" b="1" dirty="0">
                <a:solidFill>
                  <a:schemeClr val="dk1"/>
                </a:solidFill>
                <a:latin typeface="Times New Roman"/>
                <a:ea typeface="Times New Roman"/>
                <a:cs typeface="Times New Roman"/>
                <a:sym typeface="Times New Roman"/>
              </a:rPr>
              <a:t> with </a:t>
            </a:r>
            <a:r>
              <a:rPr lang="en-US" b="1" u="sng" dirty="0">
                <a:solidFill>
                  <a:schemeClr val="dk1"/>
                </a:solidFill>
                <a:latin typeface="Times New Roman"/>
                <a:ea typeface="Times New Roman"/>
                <a:cs typeface="Times New Roman"/>
                <a:sym typeface="Times New Roman"/>
              </a:rPr>
              <a:t>an indicator </a:t>
            </a:r>
            <a:r>
              <a:rPr lang="en-US" b="1" i="1" dirty="0">
                <a:solidFill>
                  <a:schemeClr val="dk1"/>
                </a:solidFill>
                <a:latin typeface="Times New Roman"/>
                <a:ea typeface="Times New Roman"/>
                <a:cs typeface="Times New Roman"/>
                <a:sym typeface="Times New Roman"/>
              </a:rPr>
              <a:t>that measures the percentage of participants who increased knowledge or the percentage who reported being able to apply knowledge gained</a:t>
            </a:r>
            <a:r>
              <a:rPr lang="en-US" b="1" dirty="0">
                <a:solidFill>
                  <a:schemeClr val="dk1"/>
                </a:solidFill>
                <a:latin typeface="Times New Roman"/>
                <a:ea typeface="Times New Roman"/>
                <a:cs typeface="Times New Roman"/>
                <a:sym typeface="Times New Roman"/>
              </a:rPr>
              <a:t>, then once this data is collected, reporting will also </a:t>
            </a:r>
            <a:r>
              <a:rPr lang="en-US" b="1" dirty="0">
                <a:solidFill>
                  <a:srgbClr val="660066"/>
                </a:solidFill>
                <a:latin typeface="Times New Roman"/>
                <a:ea typeface="Times New Roman"/>
                <a:cs typeface="Times New Roman"/>
                <a:sym typeface="Times New Roman"/>
              </a:rPr>
              <a:t>be able to focus on this information and demonstrate a change in capacity through increased knowledge.</a:t>
            </a:r>
          </a:p>
          <a:p>
            <a:pPr marL="606425" marR="245109" lvl="0" indent="-342900" algn="just">
              <a:lnSpc>
                <a:spcPct val="102000"/>
              </a:lnSpc>
              <a:spcBef>
                <a:spcPts val="1000"/>
              </a:spcBef>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On the other hand, if </a:t>
            </a:r>
            <a:r>
              <a:rPr lang="en-US" b="1" u="sng" dirty="0">
                <a:solidFill>
                  <a:schemeClr val="dk1"/>
                </a:solidFill>
                <a:latin typeface="Times New Roman"/>
                <a:ea typeface="Times New Roman"/>
                <a:cs typeface="Times New Roman"/>
                <a:sym typeface="Times New Roman"/>
              </a:rPr>
              <a:t>the indicator </a:t>
            </a:r>
            <a:r>
              <a:rPr lang="en-US" b="1" dirty="0">
                <a:solidFill>
                  <a:schemeClr val="dk1"/>
                </a:solidFill>
                <a:latin typeface="Times New Roman"/>
                <a:ea typeface="Times New Roman"/>
                <a:cs typeface="Times New Roman"/>
                <a:sym typeface="Times New Roman"/>
              </a:rPr>
              <a:t>is not used </a:t>
            </a:r>
            <a:r>
              <a:rPr lang="en-US" b="1" dirty="0">
                <a:solidFill>
                  <a:srgbClr val="00B050"/>
                </a:solidFill>
                <a:latin typeface="Times New Roman"/>
                <a:ea typeface="Times New Roman"/>
                <a:cs typeface="Times New Roman"/>
                <a:sym typeface="Times New Roman"/>
              </a:rPr>
              <a:t>and the data is not collected, then the report would only be able to state </a:t>
            </a:r>
            <a:r>
              <a:rPr lang="en-US" b="1" dirty="0">
                <a:solidFill>
                  <a:schemeClr val="dk1"/>
                </a:solidFill>
                <a:latin typeface="Times New Roman"/>
                <a:ea typeface="Times New Roman"/>
                <a:cs typeface="Times New Roman"/>
                <a:sym typeface="Times New Roman"/>
              </a:rPr>
              <a:t>how many people were trained or how many trainings were implemented, which would </a:t>
            </a:r>
            <a:r>
              <a:rPr lang="en-US" b="1" dirty="0">
                <a:solidFill>
                  <a:srgbClr val="FFC000"/>
                </a:solidFill>
                <a:latin typeface="Times New Roman"/>
                <a:ea typeface="Times New Roman"/>
                <a:cs typeface="Times New Roman"/>
                <a:sym typeface="Times New Roman"/>
              </a:rPr>
              <a:t>be insufficient information to demonstrate a change, that is, the training provided achieved a change and the intended result of the capacity-building activity was reached.</a:t>
            </a:r>
            <a:endParaRPr lang="en-US" b="1" dirty="0">
              <a:solidFill>
                <a:srgbClr val="FFC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74572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sp>
        <p:nvSpPr>
          <p:cNvPr id="2" name="Rectangle 1"/>
          <p:cNvSpPr/>
          <p:nvPr/>
        </p:nvSpPr>
        <p:spPr>
          <a:xfrm>
            <a:off x="3333750" y="2113978"/>
            <a:ext cx="6096000" cy="646331"/>
          </a:xfrm>
          <a:prstGeom prst="rect">
            <a:avLst/>
          </a:prstGeom>
        </p:spPr>
        <p:txBody>
          <a:bodyPr>
            <a:spAutoFit/>
          </a:bodyPr>
          <a:lstStyle/>
          <a:p>
            <a:pPr lvl="0" algn="ctr"/>
            <a:r>
              <a:rPr lang="en-US" b="1" dirty="0">
                <a:solidFill>
                  <a:srgbClr val="000099"/>
                </a:solidFill>
                <a:latin typeface="Times New Roman"/>
                <a:ea typeface="Times New Roman"/>
                <a:cs typeface="Times New Roman"/>
                <a:sym typeface="Times New Roman"/>
              </a:rPr>
              <a:t>Cycle of data collection, analysis, reporting and use</a:t>
            </a:r>
          </a:p>
          <a:p>
            <a:pPr lvl="0" algn="just"/>
            <a:endParaRPr lang="en-US" b="1" dirty="0">
              <a:solidFill>
                <a:srgbClr val="000099"/>
              </a:solidFill>
              <a:latin typeface="Times New Roman"/>
              <a:ea typeface="Times New Roman"/>
              <a:cs typeface="Times New Roman"/>
              <a:sym typeface="Times New Roman"/>
            </a:endParaRPr>
          </a:p>
        </p:txBody>
      </p:sp>
      <p:grpSp>
        <p:nvGrpSpPr>
          <p:cNvPr id="11" name="Google Shape;882;p41"/>
          <p:cNvGrpSpPr/>
          <p:nvPr/>
        </p:nvGrpSpPr>
        <p:grpSpPr>
          <a:xfrm>
            <a:off x="4447354" y="2487164"/>
            <a:ext cx="4401371" cy="3652015"/>
            <a:chOff x="615129" y="1"/>
            <a:chExt cx="4366456" cy="4200320"/>
          </a:xfrm>
        </p:grpSpPr>
        <p:sp>
          <p:nvSpPr>
            <p:cNvPr id="12" name="Google Shape;883;p41"/>
            <p:cNvSpPr/>
            <p:nvPr/>
          </p:nvSpPr>
          <p:spPr>
            <a:xfrm>
              <a:off x="2190143" y="1"/>
              <a:ext cx="1268144" cy="1268144"/>
            </a:xfrm>
            <a:prstGeom prst="ellipse">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884;p41"/>
            <p:cNvSpPr txBox="1"/>
            <p:nvPr/>
          </p:nvSpPr>
          <p:spPr>
            <a:xfrm>
              <a:off x="2375858" y="185716"/>
              <a:ext cx="896714" cy="896714"/>
            </a:xfrm>
            <a:prstGeom prst="rect">
              <a:avLst/>
            </a:prstGeom>
            <a:noFill/>
            <a:ln>
              <a:noFill/>
            </a:ln>
          </p:spPr>
          <p:txBody>
            <a:bodyPr spcFirstLastPara="1" wrap="square" lIns="17775" tIns="17775" rIns="17775" bIns="17775" anchor="ctr" anchorCtr="0">
              <a:noAutofit/>
            </a:bodyPr>
            <a:lstStyle/>
            <a:p>
              <a:pPr marL="0" marR="0" lvl="0" indent="0" algn="ctr" rtl="0">
                <a:lnSpc>
                  <a:spcPct val="90000"/>
                </a:lnSpc>
                <a:spcBef>
                  <a:spcPts val="0"/>
                </a:spcBef>
                <a:spcAft>
                  <a:spcPts val="0"/>
                </a:spcAft>
                <a:buNone/>
              </a:pPr>
              <a:r>
                <a:rPr lang="en-US" sz="1400" b="1">
                  <a:solidFill>
                    <a:srgbClr val="FF66CC"/>
                  </a:solidFill>
                  <a:latin typeface="Calibri"/>
                  <a:ea typeface="Calibri"/>
                  <a:cs typeface="Calibri"/>
                  <a:sym typeface="Calibri"/>
                </a:rPr>
                <a:t>Identify</a:t>
              </a:r>
              <a:endParaRPr sz="1400" b="1">
                <a:solidFill>
                  <a:srgbClr val="FF66CC"/>
                </a:solidFill>
                <a:latin typeface="Calibri"/>
                <a:ea typeface="Calibri"/>
                <a:cs typeface="Calibri"/>
                <a:sym typeface="Calibri"/>
              </a:endParaRPr>
            </a:p>
            <a:p>
              <a:pPr marL="0" marR="0" lvl="0" indent="0" algn="ctr" rtl="0">
                <a:lnSpc>
                  <a:spcPct val="90000"/>
                </a:lnSpc>
                <a:spcBef>
                  <a:spcPts val="490"/>
                </a:spcBef>
                <a:spcAft>
                  <a:spcPts val="0"/>
                </a:spcAft>
                <a:buNone/>
              </a:pPr>
              <a:r>
                <a:rPr lang="en-US" sz="1400" b="1">
                  <a:solidFill>
                    <a:srgbClr val="FF66CC"/>
                  </a:solidFill>
                  <a:latin typeface="Calibri"/>
                  <a:ea typeface="Calibri"/>
                  <a:cs typeface="Calibri"/>
                  <a:sym typeface="Calibri"/>
                </a:rPr>
                <a:t>information needs and resources</a:t>
              </a:r>
              <a:endParaRPr sz="1400" b="1">
                <a:solidFill>
                  <a:srgbClr val="FF66CC"/>
                </a:solidFill>
                <a:latin typeface="Calibri"/>
                <a:ea typeface="Calibri"/>
                <a:cs typeface="Calibri"/>
                <a:sym typeface="Calibri"/>
              </a:endParaRPr>
            </a:p>
          </p:txBody>
        </p:sp>
        <p:sp>
          <p:nvSpPr>
            <p:cNvPr id="14" name="Google Shape;885;p41"/>
            <p:cNvSpPr/>
            <p:nvPr/>
          </p:nvSpPr>
          <p:spPr>
            <a:xfrm rot="2092585">
              <a:off x="3422625" y="945893"/>
              <a:ext cx="311989" cy="427998"/>
            </a:xfrm>
            <a:prstGeom prst="rightArrow">
              <a:avLst>
                <a:gd name="adj1" fmla="val 60000"/>
                <a:gd name="adj2"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886;p41"/>
            <p:cNvSpPr txBox="1"/>
            <p:nvPr/>
          </p:nvSpPr>
          <p:spPr>
            <a:xfrm rot="2092585">
              <a:off x="3431031" y="1004733"/>
              <a:ext cx="218392" cy="25679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lt1"/>
                </a:solidFill>
                <a:latin typeface="Calibri"/>
                <a:ea typeface="Calibri"/>
                <a:cs typeface="Calibri"/>
                <a:sym typeface="Calibri"/>
              </a:endParaRPr>
            </a:p>
          </p:txBody>
        </p:sp>
        <p:sp>
          <p:nvSpPr>
            <p:cNvPr id="16" name="Google Shape;887;p41"/>
            <p:cNvSpPr/>
            <p:nvPr/>
          </p:nvSpPr>
          <p:spPr>
            <a:xfrm>
              <a:off x="3713441" y="1061737"/>
              <a:ext cx="1268144" cy="1268144"/>
            </a:xfrm>
            <a:prstGeom prst="ellipse">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888;p41"/>
            <p:cNvSpPr txBox="1"/>
            <p:nvPr/>
          </p:nvSpPr>
          <p:spPr>
            <a:xfrm>
              <a:off x="3899156" y="1247452"/>
              <a:ext cx="896714" cy="896714"/>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None/>
              </a:pPr>
              <a:r>
                <a:rPr lang="en-US" sz="1700" b="1">
                  <a:solidFill>
                    <a:srgbClr val="D5DBE5"/>
                  </a:solidFill>
                  <a:latin typeface="Calibri"/>
                  <a:ea typeface="Calibri"/>
                  <a:cs typeface="Calibri"/>
                  <a:sym typeface="Calibri"/>
                </a:rPr>
                <a:t>Collect data</a:t>
              </a:r>
              <a:endParaRPr sz="1700" b="1">
                <a:solidFill>
                  <a:srgbClr val="D5DBE5"/>
                </a:solidFill>
                <a:latin typeface="Calibri"/>
                <a:ea typeface="Calibri"/>
                <a:cs typeface="Calibri"/>
                <a:sym typeface="Calibri"/>
              </a:endParaRPr>
            </a:p>
          </p:txBody>
        </p:sp>
        <p:sp>
          <p:nvSpPr>
            <p:cNvPr id="18" name="Google Shape;889;p41"/>
            <p:cNvSpPr/>
            <p:nvPr/>
          </p:nvSpPr>
          <p:spPr>
            <a:xfrm rot="6476805">
              <a:off x="3862869" y="2407070"/>
              <a:ext cx="369918" cy="427998"/>
            </a:xfrm>
            <a:prstGeom prst="rightArrow">
              <a:avLst>
                <a:gd name="adj1" fmla="val 60000"/>
                <a:gd name="adj2"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890;p41"/>
            <p:cNvSpPr txBox="1"/>
            <p:nvPr/>
          </p:nvSpPr>
          <p:spPr>
            <a:xfrm rot="-4323195">
              <a:off x="3935454" y="2439882"/>
              <a:ext cx="258943" cy="25679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lt1"/>
                </a:solidFill>
                <a:latin typeface="Calibri"/>
                <a:ea typeface="Calibri"/>
                <a:cs typeface="Calibri"/>
                <a:sym typeface="Calibri"/>
              </a:endParaRPr>
            </a:p>
          </p:txBody>
        </p:sp>
        <p:sp>
          <p:nvSpPr>
            <p:cNvPr id="20" name="Google Shape;891;p41"/>
            <p:cNvSpPr/>
            <p:nvPr/>
          </p:nvSpPr>
          <p:spPr>
            <a:xfrm>
              <a:off x="3107619" y="2932177"/>
              <a:ext cx="1268144" cy="1268144"/>
            </a:xfrm>
            <a:prstGeom prst="ellipse">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892;p41"/>
            <p:cNvSpPr txBox="1"/>
            <p:nvPr/>
          </p:nvSpPr>
          <p:spPr>
            <a:xfrm>
              <a:off x="3293334" y="3117892"/>
              <a:ext cx="896714" cy="896714"/>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None/>
              </a:pPr>
              <a:r>
                <a:rPr lang="en-US" sz="1700" b="1">
                  <a:solidFill>
                    <a:srgbClr val="FF0000"/>
                  </a:solidFill>
                  <a:latin typeface="Calibri"/>
                  <a:ea typeface="Calibri"/>
                  <a:cs typeface="Calibri"/>
                  <a:sym typeface="Calibri"/>
                </a:rPr>
                <a:t>Analyse data</a:t>
              </a:r>
              <a:endParaRPr sz="1700" b="1">
                <a:solidFill>
                  <a:srgbClr val="FF0000"/>
                </a:solidFill>
                <a:latin typeface="Calibri"/>
                <a:ea typeface="Calibri"/>
                <a:cs typeface="Calibri"/>
                <a:sym typeface="Calibri"/>
              </a:endParaRPr>
            </a:p>
          </p:txBody>
        </p:sp>
        <p:sp>
          <p:nvSpPr>
            <p:cNvPr id="22" name="Google Shape;893;p41"/>
            <p:cNvSpPr/>
            <p:nvPr/>
          </p:nvSpPr>
          <p:spPr>
            <a:xfrm rot="-10736577">
              <a:off x="2613278" y="3334653"/>
              <a:ext cx="349449" cy="427998"/>
            </a:xfrm>
            <a:prstGeom prst="rightArrow">
              <a:avLst>
                <a:gd name="adj1" fmla="val 60000"/>
                <a:gd name="adj2"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894;p41"/>
            <p:cNvSpPr txBox="1"/>
            <p:nvPr/>
          </p:nvSpPr>
          <p:spPr>
            <a:xfrm rot="63423">
              <a:off x="2718104" y="3421220"/>
              <a:ext cx="244614" cy="25679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lt1"/>
                </a:solidFill>
                <a:latin typeface="Calibri"/>
                <a:ea typeface="Calibri"/>
                <a:cs typeface="Calibri"/>
                <a:sym typeface="Calibri"/>
              </a:endParaRPr>
            </a:p>
          </p:txBody>
        </p:sp>
        <p:sp>
          <p:nvSpPr>
            <p:cNvPr id="24" name="Google Shape;895;p41"/>
            <p:cNvSpPr/>
            <p:nvPr/>
          </p:nvSpPr>
          <p:spPr>
            <a:xfrm>
              <a:off x="1259135" y="2897344"/>
              <a:ext cx="1189456" cy="1268144"/>
            </a:xfrm>
            <a:prstGeom prst="ellipse">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896;p41"/>
            <p:cNvSpPr txBox="1"/>
            <p:nvPr/>
          </p:nvSpPr>
          <p:spPr>
            <a:xfrm>
              <a:off x="1433327" y="3083059"/>
              <a:ext cx="841072" cy="896714"/>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None/>
              </a:pPr>
              <a:r>
                <a:rPr lang="en-US" sz="1800" b="1">
                  <a:solidFill>
                    <a:srgbClr val="FFC000"/>
                  </a:solidFill>
                  <a:latin typeface="Calibri"/>
                  <a:ea typeface="Calibri"/>
                  <a:cs typeface="Calibri"/>
                  <a:sym typeface="Calibri"/>
                </a:rPr>
                <a:t>Report conclusions</a:t>
              </a:r>
              <a:endParaRPr sz="1800" b="1">
                <a:solidFill>
                  <a:srgbClr val="FFC000"/>
                </a:solidFill>
                <a:latin typeface="Calibri"/>
                <a:ea typeface="Calibri"/>
                <a:cs typeface="Calibri"/>
                <a:sym typeface="Calibri"/>
              </a:endParaRPr>
            </a:p>
          </p:txBody>
        </p:sp>
        <p:sp>
          <p:nvSpPr>
            <p:cNvPr id="27" name="Google Shape;897;p41"/>
            <p:cNvSpPr/>
            <p:nvPr/>
          </p:nvSpPr>
          <p:spPr>
            <a:xfrm rot="-6528067">
              <a:off x="1392902" y="2440188"/>
              <a:ext cx="324616" cy="427998"/>
            </a:xfrm>
            <a:prstGeom prst="rightArrow">
              <a:avLst>
                <a:gd name="adj1" fmla="val 60000"/>
                <a:gd name="adj2"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898;p41"/>
            <p:cNvSpPr txBox="1"/>
            <p:nvPr/>
          </p:nvSpPr>
          <p:spPr>
            <a:xfrm rot="4271933">
              <a:off x="1457287" y="2571882"/>
              <a:ext cx="227231" cy="25679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lt1"/>
                </a:solidFill>
                <a:latin typeface="Calibri"/>
                <a:ea typeface="Calibri"/>
                <a:cs typeface="Calibri"/>
                <a:sym typeface="Calibri"/>
              </a:endParaRPr>
            </a:p>
          </p:txBody>
        </p:sp>
        <p:sp>
          <p:nvSpPr>
            <p:cNvPr id="29" name="Google Shape;899;p41"/>
            <p:cNvSpPr/>
            <p:nvPr/>
          </p:nvSpPr>
          <p:spPr>
            <a:xfrm>
              <a:off x="615129" y="1121277"/>
              <a:ext cx="1268144" cy="1268144"/>
            </a:xfrm>
            <a:prstGeom prst="ellipse">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0;p41"/>
            <p:cNvSpPr txBox="1"/>
            <p:nvPr/>
          </p:nvSpPr>
          <p:spPr>
            <a:xfrm>
              <a:off x="800844" y="1306992"/>
              <a:ext cx="896714" cy="896714"/>
            </a:xfrm>
            <a:prstGeom prst="rect">
              <a:avLst/>
            </a:prstGeom>
            <a:noFill/>
            <a:ln>
              <a:noFill/>
            </a:ln>
          </p:spPr>
          <p:txBody>
            <a:bodyPr spcFirstLastPara="1" wrap="square" lIns="21575" tIns="21575" rIns="21575" bIns="21575" anchor="ctr" anchorCtr="0">
              <a:noAutofit/>
            </a:bodyPr>
            <a:lstStyle/>
            <a:p>
              <a:pPr marL="0" marR="0" lvl="0" indent="0" algn="ctr" rtl="0">
                <a:lnSpc>
                  <a:spcPct val="90000"/>
                </a:lnSpc>
                <a:spcBef>
                  <a:spcPts val="0"/>
                </a:spcBef>
                <a:spcAft>
                  <a:spcPts val="0"/>
                </a:spcAft>
                <a:buNone/>
              </a:pPr>
              <a:r>
                <a:rPr lang="en-US" sz="1700" b="1">
                  <a:solidFill>
                    <a:srgbClr val="66FF33"/>
                  </a:solidFill>
                  <a:latin typeface="Calibri"/>
                  <a:ea typeface="Calibri"/>
                  <a:cs typeface="Calibri"/>
                  <a:sym typeface="Calibri"/>
                </a:rPr>
                <a:t>Design/</a:t>
              </a:r>
              <a:endParaRPr sz="1700" b="1">
                <a:solidFill>
                  <a:srgbClr val="66FF33"/>
                </a:solidFill>
                <a:latin typeface="Calibri"/>
                <a:ea typeface="Calibri"/>
                <a:cs typeface="Calibri"/>
                <a:sym typeface="Calibri"/>
              </a:endParaRPr>
            </a:p>
            <a:p>
              <a:pPr marL="0" marR="0" lvl="0" indent="0" algn="ctr" rtl="0">
                <a:lnSpc>
                  <a:spcPct val="90000"/>
                </a:lnSpc>
                <a:spcBef>
                  <a:spcPts val="595"/>
                </a:spcBef>
                <a:spcAft>
                  <a:spcPts val="0"/>
                </a:spcAft>
                <a:buNone/>
              </a:pPr>
              <a:r>
                <a:rPr lang="en-US" sz="1700" b="1">
                  <a:solidFill>
                    <a:srgbClr val="66FF33"/>
                  </a:solidFill>
                  <a:latin typeface="Calibri"/>
                  <a:ea typeface="Calibri"/>
                  <a:cs typeface="Calibri"/>
                  <a:sym typeface="Calibri"/>
                </a:rPr>
                <a:t>modify response</a:t>
              </a:r>
              <a:endParaRPr sz="1700" b="1">
                <a:solidFill>
                  <a:srgbClr val="66FF33"/>
                </a:solidFill>
                <a:latin typeface="Calibri"/>
                <a:ea typeface="Calibri"/>
                <a:cs typeface="Calibri"/>
                <a:sym typeface="Calibri"/>
              </a:endParaRPr>
            </a:p>
          </p:txBody>
        </p:sp>
        <p:sp>
          <p:nvSpPr>
            <p:cNvPr id="32" name="Google Shape;901;p41"/>
            <p:cNvSpPr/>
            <p:nvPr/>
          </p:nvSpPr>
          <p:spPr>
            <a:xfrm rot="-2126857">
              <a:off x="1852294" y="986499"/>
              <a:ext cx="352570" cy="427998"/>
            </a:xfrm>
            <a:prstGeom prst="rightArrow">
              <a:avLst>
                <a:gd name="adj1" fmla="val 60000"/>
                <a:gd name="adj2" fmla="val 50000"/>
              </a:avLst>
            </a:prstGeom>
            <a:solidFill>
              <a:srgbClr val="B3CA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902;p41"/>
            <p:cNvSpPr txBox="1"/>
            <p:nvPr/>
          </p:nvSpPr>
          <p:spPr>
            <a:xfrm rot="-2126857">
              <a:off x="1862097" y="1102770"/>
              <a:ext cx="246799" cy="25679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400">
                <a:solidFill>
                  <a:schemeClr val="lt1"/>
                </a:solidFill>
                <a:latin typeface="Calibri"/>
                <a:ea typeface="Calibri"/>
                <a:cs typeface="Calibri"/>
                <a:sym typeface="Calibri"/>
              </a:endParaRPr>
            </a:p>
          </p:txBody>
        </p:sp>
      </p:grpSp>
    </p:spTree>
    <p:extLst>
      <p:ext uri="{BB962C8B-B14F-4D97-AF65-F5344CB8AC3E}">
        <p14:creationId xmlns:p14="http://schemas.microsoft.com/office/powerpoint/2010/main" val="726996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0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333632"/>
            <a:ext cx="2591670" cy="2667532"/>
          </a:xfrm>
          <a:prstGeom prst="rect">
            <a:avLst/>
          </a:prstGeom>
          <a:noFill/>
          <a:ln>
            <a:noFill/>
          </a:ln>
        </p:spPr>
      </p:pic>
      <p:sp>
        <p:nvSpPr>
          <p:cNvPr id="34" name="Google Shape;920;p42"/>
          <p:cNvSpPr/>
          <p:nvPr/>
        </p:nvSpPr>
        <p:spPr>
          <a:xfrm>
            <a:off x="2259311" y="2032601"/>
            <a:ext cx="8313414" cy="815608"/>
          </a:xfrm>
          <a:prstGeom prst="rect">
            <a:avLst/>
          </a:prstGeom>
          <a:noFill/>
          <a:ln>
            <a:noFill/>
          </a:ln>
        </p:spPr>
        <p:txBody>
          <a:bodyPr spcFirstLastPara="1" wrap="square" lIns="899825" tIns="45700" rIns="91425" bIns="0" anchor="ctr" anchorCtr="0">
            <a:spAutoFit/>
          </a:bodyPr>
          <a:lstStyle/>
          <a:p>
            <a:pPr marL="0" marR="0" lvl="0" indent="0" algn="l" rtl="0">
              <a:lnSpc>
                <a:spcPct val="100000"/>
              </a:lnSpc>
              <a:spcBef>
                <a:spcPts val="0"/>
              </a:spcBef>
              <a:spcAft>
                <a:spcPts val="0"/>
              </a:spcAft>
              <a:buClr>
                <a:schemeClr val="dk1"/>
              </a:buClr>
              <a:buSzPts val="1200"/>
              <a:buFont typeface="Calibri"/>
              <a:buNone/>
            </a:pPr>
            <a:endParaRPr sz="1200" b="1" i="0" u="none" strike="noStrike" cap="none" dirty="0">
              <a:solidFill>
                <a:srgbClr val="4D4D4F"/>
              </a:solidFill>
              <a:latin typeface="Calibri"/>
              <a:ea typeface="Calibri"/>
              <a:cs typeface="Calibri"/>
              <a:sym typeface="Calibri"/>
            </a:endParaRPr>
          </a:p>
          <a:p>
            <a:pPr marL="0" marR="0" lvl="0" indent="0" algn="ctr" rtl="0">
              <a:lnSpc>
                <a:spcPct val="100000"/>
              </a:lnSpc>
              <a:spcBef>
                <a:spcPts val="0"/>
              </a:spcBef>
              <a:spcAft>
                <a:spcPts val="0"/>
              </a:spcAft>
              <a:buClr>
                <a:srgbClr val="FF681E"/>
              </a:buClr>
              <a:buSzPts val="2000"/>
              <a:buFont typeface="Times New Roman"/>
              <a:buNone/>
            </a:pPr>
            <a:r>
              <a:rPr lang="en-US" sz="2000" b="1" dirty="0">
                <a:solidFill>
                  <a:srgbClr val="FF681E"/>
                </a:solidFill>
                <a:latin typeface="Times New Roman"/>
                <a:ea typeface="Times New Roman"/>
                <a:cs typeface="Times New Roman"/>
                <a:sym typeface="Times New Roman"/>
              </a:rPr>
              <a:t>Writing a results-based report</a:t>
            </a:r>
            <a:endParaRPr dirty="0"/>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chemeClr val="dk1"/>
              </a:solidFill>
              <a:latin typeface="Arial"/>
              <a:ea typeface="Arial"/>
              <a:cs typeface="Arial"/>
              <a:sym typeface="Arial"/>
            </a:endParaRPr>
          </a:p>
        </p:txBody>
      </p:sp>
      <p:sp>
        <p:nvSpPr>
          <p:cNvPr id="35" name="Google Shape;921;p42"/>
          <p:cNvSpPr/>
          <p:nvPr/>
        </p:nvSpPr>
        <p:spPr>
          <a:xfrm>
            <a:off x="2910139" y="2538720"/>
            <a:ext cx="7662586" cy="3389646"/>
          </a:xfrm>
          <a:prstGeom prst="rect">
            <a:avLst/>
          </a:prstGeom>
          <a:noFill/>
          <a:ln>
            <a:noFill/>
          </a:ln>
        </p:spPr>
        <p:txBody>
          <a:bodyPr spcFirstLastPara="1" wrap="square" lIns="91425" tIns="45700" rIns="91425" bIns="45700" anchor="t" anchorCtr="0">
            <a:spAutoFit/>
          </a:bodyPr>
          <a:lstStyle/>
          <a:p>
            <a:pPr marL="606425" marR="245109" lvl="0" indent="-342900" algn="just" rtl="0">
              <a:lnSpc>
                <a:spcPct val="102000"/>
              </a:lnSpc>
              <a:spcBef>
                <a:spcPts val="0"/>
              </a:spcBef>
              <a:spcAft>
                <a:spcPts val="0"/>
              </a:spcAf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When looking at reporting from </a:t>
            </a:r>
            <a:r>
              <a:rPr lang="en-US" sz="2000" b="1" dirty="0">
                <a:solidFill>
                  <a:srgbClr val="C00000"/>
                </a:solidFill>
                <a:latin typeface="Times New Roman"/>
                <a:ea typeface="Times New Roman"/>
                <a:cs typeface="Times New Roman"/>
                <a:sym typeface="Times New Roman"/>
              </a:rPr>
              <a:t>an M&amp;E perspective, some additional practices can be used to ensure results-based reporting.</a:t>
            </a:r>
            <a:endParaRPr dirty="0"/>
          </a:p>
          <a:p>
            <a:pPr marL="606425" marR="245109" lvl="0" indent="-342900" algn="just" rtl="0">
              <a:lnSpc>
                <a:spcPct val="102000"/>
              </a:lnSpc>
              <a:spcBef>
                <a:spcPts val="1000"/>
              </a:spcBef>
              <a:spcAft>
                <a:spcPts val="0"/>
              </a:spcAf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 It is important </a:t>
            </a:r>
            <a:r>
              <a:rPr lang="en-US" sz="2000" b="1" dirty="0">
                <a:solidFill>
                  <a:srgbClr val="00B050"/>
                </a:solidFill>
                <a:latin typeface="Times New Roman"/>
                <a:ea typeface="Times New Roman"/>
                <a:cs typeface="Times New Roman"/>
                <a:sym typeface="Times New Roman"/>
              </a:rPr>
              <a:t>to emphasize active language that captures the process of change</a:t>
            </a:r>
            <a:r>
              <a:rPr lang="en-US" sz="2000" b="1" dirty="0">
                <a:solidFill>
                  <a:schemeClr val="dk1"/>
                </a:solidFill>
                <a:latin typeface="Times New Roman"/>
                <a:ea typeface="Times New Roman"/>
                <a:cs typeface="Times New Roman"/>
                <a:sym typeface="Times New Roman"/>
              </a:rPr>
              <a:t>, by explaining measurable, visible and concrete change in a given context.</a:t>
            </a:r>
            <a:endParaRPr dirty="0"/>
          </a:p>
          <a:p>
            <a:pPr marL="606425" marR="245109" lvl="0" indent="-342900" algn="just" rtl="0">
              <a:lnSpc>
                <a:spcPct val="102000"/>
              </a:lnSpc>
              <a:spcBef>
                <a:spcPts val="1000"/>
              </a:spcBef>
              <a:spcAft>
                <a:spcPts val="0"/>
              </a:spcAf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 </a:t>
            </a:r>
            <a:r>
              <a:rPr lang="en-US" sz="2000" b="1" u="sng" dirty="0">
                <a:solidFill>
                  <a:schemeClr val="dk1"/>
                </a:solidFill>
                <a:latin typeface="Times New Roman"/>
                <a:ea typeface="Times New Roman"/>
                <a:cs typeface="Times New Roman"/>
                <a:sym typeface="Times New Roman"/>
              </a:rPr>
              <a:t>Language used in the report </a:t>
            </a:r>
            <a:r>
              <a:rPr lang="en-US" sz="2000" b="1" dirty="0">
                <a:solidFill>
                  <a:schemeClr val="dk1"/>
                </a:solidFill>
                <a:latin typeface="Times New Roman"/>
                <a:ea typeface="Times New Roman"/>
                <a:cs typeface="Times New Roman"/>
                <a:sym typeface="Times New Roman"/>
              </a:rPr>
              <a:t>should focus on </a:t>
            </a:r>
            <a:r>
              <a:rPr lang="en-US" sz="2000" b="1" dirty="0">
                <a:solidFill>
                  <a:srgbClr val="996633"/>
                </a:solidFill>
                <a:latin typeface="Times New Roman"/>
                <a:ea typeface="Times New Roman"/>
                <a:cs typeface="Times New Roman"/>
                <a:sym typeface="Times New Roman"/>
              </a:rPr>
              <a:t>what is different as a result of the intervention, rather than what is implemented to create that change.</a:t>
            </a:r>
            <a:endParaRPr sz="2000" b="1" dirty="0">
              <a:solidFill>
                <a:srgbClr val="996633"/>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dirty="0">
                <a:solidFill>
                  <a:schemeClr val="dk1"/>
                </a:solidFill>
                <a:latin typeface="Trebuchet MS"/>
                <a:ea typeface="Trebuchet MS"/>
                <a:cs typeface="Trebuchet MS"/>
                <a:sym typeface="Trebuchet MS"/>
              </a:rPr>
              <a:t> </a:t>
            </a:r>
            <a:endParaRPr sz="1800" dirty="0">
              <a:solidFill>
                <a:schemeClr val="dk1"/>
              </a:solidFill>
              <a:latin typeface="Trebuchet MS"/>
              <a:ea typeface="Trebuchet MS"/>
              <a:cs typeface="Trebuchet MS"/>
              <a:sym typeface="Trebuchet MS"/>
            </a:endParaRPr>
          </a:p>
        </p:txBody>
      </p:sp>
    </p:spTree>
    <p:extLst>
      <p:ext uri="{BB962C8B-B14F-4D97-AF65-F5344CB8AC3E}">
        <p14:creationId xmlns:p14="http://schemas.microsoft.com/office/powerpoint/2010/main" val="216451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sp>
        <p:nvSpPr>
          <p:cNvPr id="11" name="Google Shape;937;p43"/>
          <p:cNvSpPr/>
          <p:nvPr/>
        </p:nvSpPr>
        <p:spPr>
          <a:xfrm>
            <a:off x="2560793" y="1954459"/>
            <a:ext cx="8313414" cy="815608"/>
          </a:xfrm>
          <a:prstGeom prst="rect">
            <a:avLst/>
          </a:prstGeom>
          <a:noFill/>
          <a:ln>
            <a:noFill/>
          </a:ln>
        </p:spPr>
        <p:txBody>
          <a:bodyPr spcFirstLastPara="1" wrap="square" lIns="899825" tIns="45700" rIns="91425" bIns="0" anchor="ctr" anchorCtr="0">
            <a:spAutoFit/>
          </a:bodyPr>
          <a:lstStyle/>
          <a:p>
            <a:pPr marL="0" marR="0" lvl="0" indent="0" algn="ctr" rtl="0">
              <a:lnSpc>
                <a:spcPct val="100000"/>
              </a:lnSpc>
              <a:spcBef>
                <a:spcPts val="0"/>
              </a:spcBef>
              <a:spcAft>
                <a:spcPts val="0"/>
              </a:spcAft>
              <a:buClr>
                <a:schemeClr val="dk1"/>
              </a:buClr>
              <a:buSzPts val="1200"/>
              <a:buFont typeface="Calibri"/>
              <a:buNone/>
            </a:pPr>
            <a:endParaRPr sz="1200" b="1" i="0" u="none" strike="noStrike" cap="none" dirty="0">
              <a:solidFill>
                <a:srgbClr val="4D4D4F"/>
              </a:solidFill>
              <a:latin typeface="Calibri"/>
              <a:ea typeface="Calibri"/>
              <a:cs typeface="Calibri"/>
              <a:sym typeface="Calibri"/>
            </a:endParaRPr>
          </a:p>
          <a:p>
            <a:pPr marL="0" marR="0" lvl="0" indent="0" algn="ctr" rtl="0">
              <a:spcBef>
                <a:spcPts val="0"/>
              </a:spcBef>
              <a:spcAft>
                <a:spcPts val="0"/>
              </a:spcAft>
              <a:buNone/>
            </a:pPr>
            <a:r>
              <a:rPr lang="en-US" sz="2000" b="1" dirty="0">
                <a:solidFill>
                  <a:srgbClr val="FF681E"/>
                </a:solidFill>
                <a:latin typeface="Times New Roman"/>
                <a:ea typeface="Times New Roman"/>
                <a:cs typeface="Times New Roman"/>
                <a:sym typeface="Times New Roman"/>
              </a:rPr>
              <a:t>Reporting in a narrative donor report</a:t>
            </a:r>
            <a:endParaRPr sz="2000" b="1" dirty="0">
              <a:solidFill>
                <a:srgbClr val="FF681E"/>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1800"/>
              <a:buFont typeface="Calibri"/>
              <a:buNone/>
            </a:pPr>
            <a:endParaRPr sz="1800" b="0" i="0" u="none" strike="noStrike" cap="none" dirty="0">
              <a:solidFill>
                <a:schemeClr val="dk1"/>
              </a:solidFill>
              <a:latin typeface="Arial"/>
              <a:ea typeface="Arial"/>
              <a:cs typeface="Arial"/>
              <a:sym typeface="Arial"/>
            </a:endParaRPr>
          </a:p>
        </p:txBody>
      </p:sp>
      <p:sp>
        <p:nvSpPr>
          <p:cNvPr id="12" name="Google Shape;938;p43"/>
          <p:cNvSpPr/>
          <p:nvPr/>
        </p:nvSpPr>
        <p:spPr>
          <a:xfrm>
            <a:off x="2951655" y="2534677"/>
            <a:ext cx="8303899" cy="4323323"/>
          </a:xfrm>
          <a:prstGeom prst="rect">
            <a:avLst/>
          </a:prstGeom>
          <a:noFill/>
          <a:ln>
            <a:noFill/>
          </a:ln>
        </p:spPr>
        <p:txBody>
          <a:bodyPr spcFirstLastPara="1" wrap="square" lIns="91425" tIns="45700" rIns="91425" bIns="45700" anchor="t" anchorCtr="0">
            <a:spAutoFit/>
          </a:bodyPr>
          <a:lstStyle/>
          <a:p>
            <a:pPr marL="606425" marR="245109" lvl="0" indent="-342900" algn="just" rtl="0">
              <a:lnSpc>
                <a:spcPct val="102000"/>
              </a:lnSpc>
              <a:spcBef>
                <a:spcPts val="0"/>
              </a:spcBef>
              <a:spcAft>
                <a:spcPts val="0"/>
              </a:spcAft>
              <a:buClr>
                <a:srgbClr val="FF0000"/>
              </a:buClr>
              <a:buSzPts val="2000"/>
              <a:buFont typeface="Noto Sans Symbols"/>
              <a:buChar char="⮚"/>
            </a:pPr>
            <a:r>
              <a:rPr lang="en-US" b="1" dirty="0">
                <a:solidFill>
                  <a:srgbClr val="FF0000"/>
                </a:solidFill>
                <a:latin typeface="Times New Roman"/>
                <a:ea typeface="Times New Roman"/>
                <a:cs typeface="Times New Roman"/>
                <a:sym typeface="Times New Roman"/>
              </a:rPr>
              <a:t>The project manager </a:t>
            </a:r>
            <a:r>
              <a:rPr lang="en-US" b="1" dirty="0">
                <a:solidFill>
                  <a:schemeClr val="dk1"/>
                </a:solidFill>
                <a:latin typeface="Times New Roman"/>
                <a:ea typeface="Times New Roman"/>
                <a:cs typeface="Times New Roman"/>
                <a:sym typeface="Times New Roman"/>
              </a:rPr>
              <a:t>is responsible </a:t>
            </a:r>
            <a:r>
              <a:rPr lang="en-US" b="1" dirty="0">
                <a:solidFill>
                  <a:srgbClr val="000099"/>
                </a:solidFill>
                <a:latin typeface="Times New Roman"/>
                <a:ea typeface="Times New Roman"/>
                <a:cs typeface="Times New Roman"/>
                <a:sym typeface="Times New Roman"/>
              </a:rPr>
              <a:t>for drafting, preparing and coordinating the donor reports in a timely manner</a:t>
            </a:r>
            <a:r>
              <a:rPr lang="en-US" b="1" dirty="0">
                <a:solidFill>
                  <a:schemeClr val="dk1"/>
                </a:solidFill>
                <a:latin typeface="Times New Roman"/>
                <a:ea typeface="Times New Roman"/>
                <a:cs typeface="Times New Roman"/>
                <a:sym typeface="Times New Roman"/>
              </a:rPr>
              <a:t>.</a:t>
            </a:r>
            <a:endParaRPr sz="1600" dirty="0"/>
          </a:p>
          <a:p>
            <a:pPr marL="606425" marR="245109" lvl="0" indent="-342900" algn="just" rtl="0">
              <a:lnSpc>
                <a:spcPct val="102000"/>
              </a:lnSpc>
              <a:spcBef>
                <a:spcPts val="100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There are </a:t>
            </a:r>
            <a:r>
              <a:rPr lang="en-US" b="1" dirty="0">
                <a:solidFill>
                  <a:srgbClr val="00B050"/>
                </a:solidFill>
                <a:latin typeface="Times New Roman"/>
                <a:ea typeface="Times New Roman"/>
                <a:cs typeface="Times New Roman"/>
                <a:sym typeface="Times New Roman"/>
              </a:rPr>
              <a:t>two main types of donor reports according to frequency</a:t>
            </a:r>
            <a:r>
              <a:rPr lang="en-US" b="1" dirty="0">
                <a:solidFill>
                  <a:schemeClr val="dk1"/>
                </a:solidFill>
                <a:latin typeface="Times New Roman"/>
                <a:ea typeface="Times New Roman"/>
                <a:cs typeface="Times New Roman"/>
                <a:sym typeface="Times New Roman"/>
              </a:rPr>
              <a:t>, namely interim and final reports. in detail, </a:t>
            </a:r>
            <a:r>
              <a:rPr lang="en-US" b="1" dirty="0">
                <a:solidFill>
                  <a:srgbClr val="996633"/>
                </a:solidFill>
                <a:latin typeface="Times New Roman"/>
                <a:ea typeface="Times New Roman"/>
                <a:cs typeface="Times New Roman"/>
                <a:sym typeface="Times New Roman"/>
              </a:rPr>
              <a:t>the steps required to draft and prepare a narrative donor report</a:t>
            </a:r>
            <a:r>
              <a:rPr lang="en-US" b="1" dirty="0">
                <a:solidFill>
                  <a:schemeClr val="dk1"/>
                </a:solidFill>
                <a:latin typeface="Times New Roman"/>
                <a:ea typeface="Times New Roman"/>
                <a:cs typeface="Times New Roman"/>
                <a:sym typeface="Times New Roman"/>
              </a:rPr>
              <a:t>. In summary, these steps are as follows:</a:t>
            </a:r>
            <a:endParaRPr sz="1600" dirty="0"/>
          </a:p>
          <a:p>
            <a:pPr marL="606425" marR="245109" lvl="0" indent="-342900" algn="just" rtl="0">
              <a:lnSpc>
                <a:spcPct val="102000"/>
              </a:lnSpc>
              <a:spcBef>
                <a:spcPts val="1000"/>
              </a:spcBef>
              <a:spcAft>
                <a:spcPts val="0"/>
              </a:spcAft>
              <a:buClr>
                <a:srgbClr val="C00000"/>
              </a:buClr>
              <a:buSzPts val="2000"/>
              <a:buFont typeface="Noto Sans Symbols"/>
              <a:buChar char="⮚"/>
            </a:pPr>
            <a:r>
              <a:rPr lang="en-US" b="1" dirty="0">
                <a:solidFill>
                  <a:srgbClr val="C00000"/>
                </a:solidFill>
                <a:latin typeface="Times New Roman"/>
                <a:ea typeface="Times New Roman"/>
                <a:cs typeface="Times New Roman"/>
                <a:sym typeface="Times New Roman"/>
              </a:rPr>
              <a:t>Review project documents </a:t>
            </a:r>
            <a:r>
              <a:rPr lang="en-US" b="1" dirty="0">
                <a:solidFill>
                  <a:schemeClr val="dk1"/>
                </a:solidFill>
                <a:latin typeface="Times New Roman"/>
                <a:ea typeface="Times New Roman"/>
                <a:cs typeface="Times New Roman"/>
                <a:sym typeface="Times New Roman"/>
              </a:rPr>
              <a:t>(originals and any subsequent revisions) to ensure that the most up-to-date information is presented in the report; specifically, the most recent agreed-upon version of the Results Matrix, reporting requirements and deadlines.</a:t>
            </a:r>
            <a:endParaRPr b="1" dirty="0">
              <a:solidFill>
                <a:schemeClr val="dk1"/>
              </a:solidFill>
              <a:latin typeface="Times New Roman"/>
              <a:ea typeface="Times New Roman"/>
              <a:cs typeface="Times New Roman"/>
              <a:sym typeface="Times New Roman"/>
            </a:endParaRPr>
          </a:p>
          <a:p>
            <a:pPr marL="606425" marR="245109" lvl="0" indent="-342900" algn="just" rtl="0">
              <a:lnSpc>
                <a:spcPct val="102000"/>
              </a:lnSpc>
              <a:spcBef>
                <a:spcPts val="1000"/>
              </a:spcBef>
              <a:spcAft>
                <a:spcPts val="0"/>
              </a:spcAft>
              <a:buClr>
                <a:srgbClr val="C00000"/>
              </a:buClr>
              <a:buSzPts val="2000"/>
              <a:buFont typeface="Noto Sans Symbols"/>
              <a:buChar char="⮚"/>
            </a:pPr>
            <a:r>
              <a:rPr lang="en-US" b="1" dirty="0">
                <a:solidFill>
                  <a:srgbClr val="C00000"/>
                </a:solidFill>
                <a:latin typeface="Times New Roman"/>
                <a:ea typeface="Times New Roman"/>
                <a:cs typeface="Times New Roman"/>
                <a:sym typeface="Times New Roman"/>
              </a:rPr>
              <a:t>Review previous interim </a:t>
            </a:r>
            <a:r>
              <a:rPr lang="en-US" b="1" dirty="0">
                <a:solidFill>
                  <a:schemeClr val="dk1"/>
                </a:solidFill>
                <a:latin typeface="Times New Roman"/>
                <a:ea typeface="Times New Roman"/>
                <a:cs typeface="Times New Roman"/>
                <a:sym typeface="Times New Roman"/>
              </a:rPr>
              <a:t>reports to ensure consistency of information and provide updates on any previous challenges raised in prior reports</a:t>
            </a:r>
            <a:r>
              <a:rPr lang="en-US" b="1" dirty="0" smtClean="0">
                <a:solidFill>
                  <a:schemeClr val="dk1"/>
                </a:solidFill>
                <a:latin typeface="Times New Roman"/>
                <a:ea typeface="Times New Roman"/>
                <a:cs typeface="Times New Roman"/>
                <a:sym typeface="Times New Roman"/>
              </a:rPr>
              <a:t>.</a:t>
            </a:r>
            <a:endParaRPr sz="1600"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600"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600"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6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0718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625099"/>
            <a:ext cx="2591670" cy="2667532"/>
          </a:xfrm>
          <a:prstGeom prst="rect">
            <a:avLst/>
          </a:prstGeom>
          <a:noFill/>
          <a:ln>
            <a:noFill/>
          </a:ln>
        </p:spPr>
      </p:pic>
      <p:sp>
        <p:nvSpPr>
          <p:cNvPr id="11" name="Google Shape;956;p44"/>
          <p:cNvSpPr/>
          <p:nvPr/>
        </p:nvSpPr>
        <p:spPr>
          <a:xfrm>
            <a:off x="3294218" y="2053297"/>
            <a:ext cx="7662586"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FF681E"/>
                </a:solidFill>
                <a:latin typeface="Times New Roman"/>
                <a:ea typeface="Times New Roman"/>
                <a:cs typeface="Times New Roman"/>
                <a:sym typeface="Times New Roman"/>
              </a:rPr>
              <a:t>Reporting and learning</a:t>
            </a:r>
            <a:r>
              <a:rPr lang="en-US" sz="1400" dirty="0">
                <a:solidFill>
                  <a:schemeClr val="dk1"/>
                </a:solidFill>
                <a:latin typeface="Trebuchet MS"/>
                <a:ea typeface="Trebuchet MS"/>
                <a:cs typeface="Trebuchet MS"/>
                <a:sym typeface="Trebuchet MS"/>
              </a:rPr>
              <a:t> </a:t>
            </a:r>
            <a:endParaRPr sz="1800" dirty="0">
              <a:solidFill>
                <a:schemeClr val="dk1"/>
              </a:solidFill>
              <a:latin typeface="Trebuchet MS"/>
              <a:ea typeface="Trebuchet MS"/>
              <a:cs typeface="Trebuchet MS"/>
              <a:sym typeface="Trebuchet MS"/>
            </a:endParaRPr>
          </a:p>
        </p:txBody>
      </p:sp>
      <p:sp>
        <p:nvSpPr>
          <p:cNvPr id="12" name="Google Shape;957;p44"/>
          <p:cNvSpPr/>
          <p:nvPr/>
        </p:nvSpPr>
        <p:spPr>
          <a:xfrm>
            <a:off x="2453344" y="2697329"/>
            <a:ext cx="8378076" cy="3995412"/>
          </a:xfrm>
          <a:prstGeom prst="rect">
            <a:avLst/>
          </a:prstGeom>
          <a:noFill/>
          <a:ln>
            <a:noFill/>
          </a:ln>
        </p:spPr>
        <p:txBody>
          <a:bodyPr spcFirstLastPara="1" wrap="square" lIns="91425" tIns="45700" rIns="91425" bIns="45700" anchor="t" anchorCtr="0">
            <a:spAutoFit/>
          </a:bodyPr>
          <a:lstStyle/>
          <a:p>
            <a:pPr marL="1242695" marR="313690" lvl="0" indent="-342900" algn="just" rtl="0">
              <a:lnSpc>
                <a:spcPct val="102000"/>
              </a:lnSpc>
              <a:spcBef>
                <a:spcPts val="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As stated above</a:t>
            </a:r>
            <a:r>
              <a:rPr lang="en-US" b="1" dirty="0">
                <a:solidFill>
                  <a:srgbClr val="00B0F0"/>
                </a:solidFill>
                <a:latin typeface="Times New Roman"/>
                <a:ea typeface="Times New Roman"/>
                <a:cs typeface="Times New Roman"/>
                <a:sym typeface="Times New Roman"/>
              </a:rPr>
              <a:t>, reporting based on M&amp;E findings and data </a:t>
            </a:r>
            <a:r>
              <a:rPr lang="en-US" b="1" dirty="0">
                <a:solidFill>
                  <a:schemeClr val="dk1"/>
                </a:solidFill>
                <a:latin typeface="Times New Roman"/>
                <a:ea typeface="Times New Roman"/>
                <a:cs typeface="Times New Roman"/>
                <a:sym typeface="Times New Roman"/>
              </a:rPr>
              <a:t>can contribute </a:t>
            </a:r>
            <a:r>
              <a:rPr lang="en-US" b="1" u="sng" dirty="0">
                <a:solidFill>
                  <a:schemeClr val="dk1"/>
                </a:solidFill>
                <a:latin typeface="Times New Roman"/>
                <a:ea typeface="Times New Roman"/>
                <a:cs typeface="Times New Roman"/>
                <a:sym typeface="Times New Roman"/>
              </a:rPr>
              <a:t>to organizational learning and help improve the quality of interventions overall</a:t>
            </a:r>
            <a:r>
              <a:rPr lang="en-US" b="1" dirty="0">
                <a:solidFill>
                  <a:schemeClr val="dk1"/>
                </a:solidFill>
                <a:latin typeface="Times New Roman"/>
                <a:ea typeface="Times New Roman"/>
                <a:cs typeface="Times New Roman"/>
                <a:sym typeface="Times New Roman"/>
              </a:rPr>
              <a:t>. </a:t>
            </a:r>
            <a:endParaRPr b="1" dirty="0">
              <a:solidFill>
                <a:schemeClr val="dk1"/>
              </a:solidFill>
              <a:latin typeface="Times New Roman"/>
              <a:ea typeface="Times New Roman"/>
              <a:cs typeface="Times New Roman"/>
              <a:sym typeface="Times New Roman"/>
            </a:endParaRPr>
          </a:p>
          <a:p>
            <a:pPr marL="1242695" marR="313690" lvl="0" indent="-342900" algn="just" rtl="0">
              <a:lnSpc>
                <a:spcPct val="102000"/>
              </a:lnSpc>
              <a:spcBef>
                <a:spcPts val="990"/>
              </a:spcBef>
              <a:spcAft>
                <a:spcPts val="0"/>
              </a:spcAft>
              <a:buClr>
                <a:srgbClr val="00B050"/>
              </a:buClr>
              <a:buSzPts val="2000"/>
              <a:buFont typeface="Noto Sans Symbols"/>
              <a:buChar char="⮚"/>
            </a:pPr>
            <a:r>
              <a:rPr lang="en-US" b="1" dirty="0">
                <a:solidFill>
                  <a:srgbClr val="00B050"/>
                </a:solidFill>
                <a:latin typeface="Times New Roman"/>
                <a:ea typeface="Times New Roman"/>
                <a:cs typeface="Times New Roman"/>
                <a:sym typeface="Times New Roman"/>
              </a:rPr>
              <a:t>Monitoring and Evaluation Guidelines </a:t>
            </a:r>
            <a:r>
              <a:rPr lang="en-US" b="1" dirty="0">
                <a:solidFill>
                  <a:schemeClr val="dk1"/>
                </a:solidFill>
                <a:latin typeface="Times New Roman"/>
                <a:ea typeface="Times New Roman"/>
                <a:cs typeface="Times New Roman"/>
                <a:sym typeface="Times New Roman"/>
              </a:rPr>
              <a:t>provides more detail </a:t>
            </a:r>
            <a:r>
              <a:rPr lang="en-US" b="1" dirty="0">
                <a:solidFill>
                  <a:srgbClr val="C55A11"/>
                </a:solidFill>
                <a:latin typeface="Times New Roman"/>
                <a:ea typeface="Times New Roman"/>
                <a:cs typeface="Times New Roman"/>
                <a:sym typeface="Times New Roman"/>
              </a:rPr>
              <a:t>on learning through evaluation, this section highlights the link between reporting and learning </a:t>
            </a:r>
            <a:r>
              <a:rPr lang="en-US" b="1" dirty="0">
                <a:solidFill>
                  <a:schemeClr val="dk1"/>
                </a:solidFill>
                <a:latin typeface="Times New Roman"/>
                <a:ea typeface="Times New Roman"/>
                <a:cs typeface="Times New Roman"/>
                <a:sym typeface="Times New Roman"/>
              </a:rPr>
              <a:t>with a focus on reporting based on findings and data from M&amp;E activities.</a:t>
            </a:r>
            <a:endParaRPr sz="1600" dirty="0"/>
          </a:p>
          <a:p>
            <a:pPr marL="1242695" marR="313690" lvl="0" indent="-342900" algn="just" rtl="0">
              <a:lnSpc>
                <a:spcPct val="102000"/>
              </a:lnSpc>
              <a:spcBef>
                <a:spcPts val="990"/>
              </a:spcBef>
              <a:spcAft>
                <a:spcPts val="0"/>
              </a:spcAft>
              <a:buClr>
                <a:srgbClr val="00B050"/>
              </a:buClr>
              <a:buSzPts val="2000"/>
              <a:buFont typeface="Noto Sans Symbols"/>
              <a:buChar char="⮚"/>
            </a:pPr>
            <a:r>
              <a:rPr lang="en-US" b="1" dirty="0">
                <a:solidFill>
                  <a:srgbClr val="00B050"/>
                </a:solidFill>
                <a:latin typeface="Times New Roman"/>
                <a:ea typeface="Times New Roman"/>
                <a:cs typeface="Times New Roman"/>
                <a:sym typeface="Times New Roman"/>
              </a:rPr>
              <a:t>Results-based reporting </a:t>
            </a:r>
            <a:r>
              <a:rPr lang="en-US" b="1" dirty="0">
                <a:solidFill>
                  <a:schemeClr val="dk1"/>
                </a:solidFill>
                <a:latin typeface="Times New Roman"/>
                <a:ea typeface="Times New Roman"/>
                <a:cs typeface="Times New Roman"/>
                <a:sym typeface="Times New Roman"/>
              </a:rPr>
              <a:t>is crucial </a:t>
            </a:r>
            <a:r>
              <a:rPr lang="en-US" b="1" dirty="0">
                <a:solidFill>
                  <a:srgbClr val="C00000"/>
                </a:solidFill>
                <a:latin typeface="Times New Roman"/>
                <a:ea typeface="Times New Roman"/>
                <a:cs typeface="Times New Roman"/>
                <a:sym typeface="Times New Roman"/>
              </a:rPr>
              <a:t>for decision-making and planning during the implementation of an intervention</a:t>
            </a:r>
            <a:r>
              <a:rPr lang="en-US" b="1" dirty="0">
                <a:solidFill>
                  <a:schemeClr val="dk1"/>
                </a:solidFill>
                <a:latin typeface="Times New Roman"/>
                <a:ea typeface="Times New Roman"/>
                <a:cs typeface="Times New Roman"/>
                <a:sym typeface="Times New Roman"/>
              </a:rPr>
              <a:t>, as it can provide </a:t>
            </a:r>
            <a:r>
              <a:rPr lang="en-US" b="1" dirty="0">
                <a:solidFill>
                  <a:srgbClr val="660066"/>
                </a:solidFill>
                <a:latin typeface="Times New Roman"/>
                <a:ea typeface="Times New Roman"/>
                <a:cs typeface="Times New Roman"/>
                <a:sym typeface="Times New Roman"/>
              </a:rPr>
              <a:t>the information necessary for evidence-based decision-making. </a:t>
            </a:r>
            <a:endParaRPr b="1" dirty="0">
              <a:solidFill>
                <a:srgbClr val="660066"/>
              </a:solidFill>
              <a:latin typeface="Times New Roman"/>
              <a:ea typeface="Times New Roman"/>
              <a:cs typeface="Times New Roman"/>
              <a:sym typeface="Times New Roman"/>
            </a:endParaRPr>
          </a:p>
          <a:p>
            <a:pPr marL="899795" marR="313690" lvl="0" indent="0" algn="just" rtl="0">
              <a:lnSpc>
                <a:spcPct val="102000"/>
              </a:lnSpc>
              <a:spcBef>
                <a:spcPts val="990"/>
              </a:spcBef>
              <a:spcAft>
                <a:spcPts val="0"/>
              </a:spcAft>
              <a:buNone/>
            </a:pPr>
            <a:endParaRPr b="1" dirty="0">
              <a:solidFill>
                <a:srgbClr val="660066"/>
              </a:solidFill>
              <a:latin typeface="Times New Roman"/>
              <a:ea typeface="Times New Roman"/>
              <a:cs typeface="Times New Roman"/>
              <a:sym typeface="Times New Roman"/>
            </a:endParaRPr>
          </a:p>
          <a:p>
            <a:pPr marL="899795" marR="313690" lvl="0" indent="0" algn="just" rtl="0">
              <a:lnSpc>
                <a:spcPct val="102000"/>
              </a:lnSpc>
              <a:spcBef>
                <a:spcPts val="990"/>
              </a:spcBef>
              <a:spcAft>
                <a:spcPts val="0"/>
              </a:spcAft>
              <a:buNone/>
            </a:pPr>
            <a:endParaRPr sz="1600" dirty="0">
              <a:solidFill>
                <a:schemeClr val="dk1"/>
              </a:solidFill>
              <a:latin typeface="Trebuchet MS"/>
              <a:ea typeface="Trebuchet MS"/>
              <a:cs typeface="Trebuchet MS"/>
              <a:sym typeface="Trebuchet MS"/>
            </a:endParaRPr>
          </a:p>
        </p:txBody>
      </p:sp>
    </p:spTree>
    <p:extLst>
      <p:ext uri="{BB962C8B-B14F-4D97-AF65-F5344CB8AC3E}">
        <p14:creationId xmlns:p14="http://schemas.microsoft.com/office/powerpoint/2010/main" val="1304297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0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a:t>
            </a:r>
            <a:r>
              <a:rPr lang="en-US" sz="2800" b="1" dirty="0" smtClean="0">
                <a:latin typeface="Tajawal Medium"/>
                <a:ea typeface="Tajawal Medium"/>
                <a:cs typeface="Tajawal Medium"/>
                <a:sym typeface="Tajawal Medium"/>
              </a:rPr>
              <a:t>Part2)</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4">
            <a:alphaModFix/>
          </a:blip>
          <a:srcRect/>
          <a:stretch/>
        </p:blipFill>
        <p:spPr>
          <a:xfrm>
            <a:off x="617280" y="3386890"/>
            <a:ext cx="2591670" cy="2667532"/>
          </a:xfrm>
          <a:prstGeom prst="rect">
            <a:avLst/>
          </a:prstGeom>
          <a:noFill/>
          <a:ln>
            <a:noFill/>
          </a:ln>
        </p:spPr>
      </p:pic>
      <p:sp>
        <p:nvSpPr>
          <p:cNvPr id="11" name="Google Shape;975;p45"/>
          <p:cNvSpPr/>
          <p:nvPr/>
        </p:nvSpPr>
        <p:spPr>
          <a:xfrm>
            <a:off x="1429066" y="2199421"/>
            <a:ext cx="10110492" cy="3947086"/>
          </a:xfrm>
          <a:prstGeom prst="rect">
            <a:avLst/>
          </a:prstGeom>
          <a:noFill/>
          <a:ln>
            <a:noFill/>
          </a:ln>
        </p:spPr>
        <p:txBody>
          <a:bodyPr spcFirstLastPara="1" wrap="square" lIns="899825" tIns="45700" rIns="91425" bIns="0" anchor="ctr" anchorCtr="0">
            <a:spAutoFit/>
          </a:bodyPr>
          <a:lstStyle/>
          <a:p>
            <a:pPr marL="1185545" marR="313690" lvl="0" indent="-285750" algn="l" rtl="0">
              <a:lnSpc>
                <a:spcPct val="102000"/>
              </a:lnSpc>
              <a:spcBef>
                <a:spcPts val="0"/>
              </a:spcBef>
              <a:spcAft>
                <a:spcPts val="0"/>
              </a:spcAft>
              <a:buClr>
                <a:srgbClr val="00B050"/>
              </a:buClr>
              <a:buSzPts val="1600"/>
              <a:buFont typeface="Noto Sans Symbols"/>
              <a:buChar char="⮚"/>
            </a:pPr>
            <a:r>
              <a:rPr lang="en-US" sz="1600" b="1" dirty="0">
                <a:solidFill>
                  <a:srgbClr val="00B050"/>
                </a:solidFill>
                <a:latin typeface="Times New Roman"/>
                <a:ea typeface="Times New Roman"/>
                <a:cs typeface="Times New Roman"/>
                <a:sym typeface="Times New Roman"/>
              </a:rPr>
              <a:t>The findings and data generated </a:t>
            </a:r>
            <a:r>
              <a:rPr lang="en-US" sz="1600" b="1" dirty="0">
                <a:solidFill>
                  <a:schemeClr val="dk1"/>
                </a:solidFill>
                <a:latin typeface="Times New Roman"/>
                <a:ea typeface="Times New Roman"/>
                <a:cs typeface="Times New Roman"/>
                <a:sym typeface="Times New Roman"/>
              </a:rPr>
              <a:t>through M&amp;E activities provide crucial input for project management and informs decision-making. Furthermore, reflecting on findings from M&amp;E allows for learning from day-to- day activities. In turn, the lessons learned from daily activities help to improve the quality of both ongoing and future activities, as well as for future programs</a:t>
            </a:r>
            <a:endParaRPr sz="1600" b="1" dirty="0">
              <a:solidFill>
                <a:schemeClr val="dk1"/>
              </a:solidFill>
              <a:latin typeface="Times New Roman"/>
              <a:ea typeface="Times New Roman"/>
              <a:cs typeface="Times New Roman"/>
              <a:sym typeface="Times New Roman"/>
            </a:endParaRPr>
          </a:p>
          <a:p>
            <a:pPr marL="1185545" marR="313690" lvl="0" indent="-285750" algn="l" rtl="0">
              <a:lnSpc>
                <a:spcPct val="102000"/>
              </a:lnSpc>
              <a:spcBef>
                <a:spcPts val="990"/>
              </a:spcBef>
              <a:spcAft>
                <a:spcPts val="0"/>
              </a:spcAft>
              <a:buClr>
                <a:srgbClr val="00B050"/>
              </a:buClr>
              <a:buSzPts val="1600"/>
              <a:buFont typeface="Noto Sans Symbols"/>
              <a:buChar char="⮚"/>
            </a:pPr>
            <a:r>
              <a:rPr lang="en-US" sz="1600" b="1" dirty="0">
                <a:solidFill>
                  <a:srgbClr val="00B050"/>
                </a:solidFill>
                <a:latin typeface="Times New Roman"/>
                <a:ea typeface="Times New Roman"/>
                <a:cs typeface="Times New Roman"/>
                <a:sym typeface="Times New Roman"/>
              </a:rPr>
              <a:t>Reporting, reflecting and learning </a:t>
            </a:r>
            <a:r>
              <a:rPr lang="en-US" sz="1600" b="1" dirty="0">
                <a:solidFill>
                  <a:schemeClr val="dk1"/>
                </a:solidFill>
                <a:latin typeface="Times New Roman"/>
                <a:ea typeface="Times New Roman"/>
                <a:cs typeface="Times New Roman"/>
                <a:sym typeface="Times New Roman"/>
              </a:rPr>
              <a:t>should occur throughout the intervention life cycle. While at the conceptualization stage, findings and lessons learned can be incorporated from previous evaluations; at the implementation stage, monitoring and/or a midterm evaluation can provide information to help decision-making to improve performance and impact and contribute to learning. </a:t>
            </a:r>
            <a:endParaRPr sz="1600" b="1" dirty="0">
              <a:solidFill>
                <a:schemeClr val="dk1"/>
              </a:solidFill>
              <a:latin typeface="Times New Roman"/>
              <a:ea typeface="Times New Roman"/>
              <a:cs typeface="Times New Roman"/>
              <a:sym typeface="Times New Roman"/>
            </a:endParaRPr>
          </a:p>
          <a:p>
            <a:pPr marL="1185545" marR="313690" lvl="0" indent="-285750" algn="ctr" rtl="0">
              <a:lnSpc>
                <a:spcPct val="102000"/>
              </a:lnSpc>
              <a:spcBef>
                <a:spcPts val="990"/>
              </a:spcBef>
              <a:spcAft>
                <a:spcPts val="0"/>
              </a:spcAft>
              <a:buClr>
                <a:srgbClr val="C00000"/>
              </a:buClr>
              <a:buSzPts val="1600"/>
              <a:buFont typeface="Noto Sans Symbols"/>
              <a:buChar char="⮚"/>
            </a:pPr>
            <a:r>
              <a:rPr lang="en-US" sz="1600" b="1" dirty="0">
                <a:solidFill>
                  <a:srgbClr val="C00000"/>
                </a:solidFill>
                <a:latin typeface="Times New Roman"/>
                <a:ea typeface="Times New Roman"/>
                <a:cs typeface="Times New Roman"/>
                <a:sym typeface="Times New Roman"/>
              </a:rPr>
              <a:t>Finally, at the completion stage, project/program staff can reflect on the intervention to prepare for donor reporting and an evaluation facilitates the collection of higher-level lessons learned</a:t>
            </a:r>
            <a:r>
              <a:rPr lang="en-US" sz="1600" dirty="0">
                <a:solidFill>
                  <a:schemeClr val="dk1"/>
                </a:solidFill>
                <a:latin typeface="Times New Roman"/>
                <a:ea typeface="Times New Roman"/>
                <a:cs typeface="Times New Roman"/>
                <a:sym typeface="Times New Roman"/>
              </a:rPr>
              <a:t>.</a:t>
            </a:r>
            <a:endParaRPr dirty="0"/>
          </a:p>
          <a:p>
            <a:pPr marL="899795" marR="313690" lvl="0" indent="0" algn="l" rtl="0">
              <a:lnSpc>
                <a:spcPct val="102000"/>
              </a:lnSpc>
              <a:spcBef>
                <a:spcPts val="990"/>
              </a:spcBef>
              <a:spcAft>
                <a:spcPts val="0"/>
              </a:spcAft>
              <a:buNone/>
            </a:pPr>
            <a:endParaRPr sz="1600"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147414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0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560793" y="2053297"/>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6067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1627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7B3926-F187-4C52-89AA-9D60A69A7753}">
  <ds:schemaRefs>
    <ds:schemaRef ds:uri="http://schemas.microsoft.com/sharepoint/v3/contenttype/forms"/>
  </ds:schemaRefs>
</ds:datastoreItem>
</file>

<file path=customXml/itemProps2.xml><?xml version="1.0" encoding="utf-8"?>
<ds:datastoreItem xmlns:ds="http://schemas.openxmlformats.org/officeDocument/2006/customXml" ds:itemID="{FDEC6176-97B6-49B1-A7DA-A710E7CEF538}">
  <ds:schemaRef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elements/1.1/"/>
    <ds:schemaRef ds:uri="http://purl.org/dc/dcmitype/"/>
    <ds:schemaRef ds:uri="49100919-8a76-4266-be0c-7dc583902cb4"/>
    <ds:schemaRef ds:uri="http://schemas.microsoft.com/office/infopath/2007/PartnerControls"/>
    <ds:schemaRef ds:uri="d13aca44-ef33-4cf4-9980-7f0b00e6eeb9"/>
    <ds:schemaRef ds:uri="http://purl.org/dc/terms/"/>
  </ds:schemaRefs>
</ds:datastoreItem>
</file>

<file path=customXml/itemProps3.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199</TotalTime>
  <Words>4390</Words>
  <Application>Microsoft Office PowerPoint</Application>
  <PresentationFormat>Widescreen</PresentationFormat>
  <Paragraphs>771</Paragraphs>
  <Slides>47</Slides>
  <Notes>21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Arial</vt:lpstr>
      <vt:lpstr>Calibri</vt:lpstr>
      <vt:lpstr>Calibri Light</vt:lpstr>
      <vt:lpstr>Fira Sans Extra Condensed Medium</vt:lpstr>
      <vt:lpstr>Noto Sans Symbols</vt:lpstr>
      <vt:lpstr>Roboto Light</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41</cp:revision>
  <dcterms:created xsi:type="dcterms:W3CDTF">2023-04-29T09:08:00Z</dcterms:created>
  <dcterms:modified xsi:type="dcterms:W3CDTF">2024-03-02T07:59:36Z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