
<file path=[Content_Types].xml><?xml version="1.0" encoding="utf-8"?>
<Types xmlns="http://schemas.openxmlformats.org/package/2006/content-types">
  <Default Extension="gif" ContentType="image/gif"/>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41.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9.xml" ContentType="application/vnd.openxmlformats-officedocument.presentationml.slide+xml"/>
  <Override PartName="/ppt/slides/slide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8.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47.xml" ContentType="application/vnd.openxmlformats-officedocument.presentationml.slide+xml"/>
  <Override PartName="/ppt/slides/slide52.xml" ContentType="application/vnd.openxmlformats-officedocument.presentationml.slide+xml"/>
  <Override PartName="/ppt/slides/slide45.xml" ContentType="application/vnd.openxmlformats-officedocument.presentationml.slide+xml"/>
  <Override PartName="/ppt/slides/slide6.xml" ContentType="application/vnd.openxmlformats-officedocument.presentationml.slide+xml"/>
  <Override PartName="/ppt/slides/slide46.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5.xml" ContentType="application/vnd.openxmlformats-officedocument.presentationml.slide+xml"/>
  <Override PartName="/ppt/slides/slide1.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2.xml" ContentType="application/vnd.openxmlformats-officedocument.presentationml.slide+xml"/>
  <Override PartName="/ppt/notesSlides/notesSlide30.xml" ContentType="application/vnd.openxmlformats-officedocument.presentationml.notesSlide+xml"/>
  <Override PartName="/ppt/notesSlides/notesSlide33.xml" ContentType="application/vnd.openxmlformats-officedocument.presentationml.notesSlide+xml"/>
  <Override PartName="/ppt/notesSlides/notesSlide32.xml" ContentType="application/vnd.openxmlformats-officedocument.presentationml.notesSlide+xml"/>
  <Override PartName="/ppt/notesSlides/notesSlide31.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4.xml" ContentType="application/vnd.openxmlformats-officedocument.presentationml.notesSlide+xml"/>
  <Override PartName="/ppt/notesSlides/notesSlide23.xml" ContentType="application/vnd.openxmlformats-officedocument.presentationml.notesSlide+xml"/>
  <Override PartName="/ppt/notesSlides/notesSlide22.xml" ContentType="application/vnd.openxmlformats-officedocument.presentationml.notesSlide+xml"/>
  <Override PartName="/ppt/notesSlides/notesSlide21.xml" ContentType="application/vnd.openxmlformats-officedocument.presentationml.notesSlide+xml"/>
  <Override PartName="/ppt/notesSlides/notesSlide20.xml" ContentType="application/vnd.openxmlformats-officedocument.presentationml.notesSlide+xml"/>
  <Override PartName="/ppt/notesSlides/notesSlide27.xml" ContentType="application/vnd.openxmlformats-officedocument.presentationml.notesSlide+xml"/>
  <Override PartName="/ppt/notesSlides/notesSlide29.xml" ContentType="application/vnd.openxmlformats-officedocument.presentationml.notesSlide+xml"/>
  <Override PartName="/ppt/notesSlides/notesSlide28.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36.xml" ContentType="application/vnd.openxmlformats-officedocument.presentationml.slideLayout+xml"/>
  <Override PartName="/ppt/slideLayouts/slideLayout35.xml" ContentType="application/vnd.openxmlformats-officedocument.presentationml.slideLayout+xml"/>
  <Override PartName="/ppt/slideLayouts/slideLayout34.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1.xml" ContentType="application/vnd.openxmlformats-officedocument.presentationml.slideLayout+xml"/>
  <Override PartName="/ppt/slideLayouts/slideLayout50.xml" ContentType="application/vnd.openxmlformats-officedocument.presentationml.slideLayout+xml"/>
  <Override PartName="/ppt/slideLayouts/slideLayout49.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28.xml" ContentType="application/vnd.openxmlformats-officedocument.presentationml.slideLayout+xml"/>
  <Override PartName="/ppt/slideLayouts/slideLayout27.xml" ContentType="application/vnd.openxmlformats-officedocument.presentationml.slideLayout+xml"/>
  <Override PartName="/ppt/slideLayouts/slideLayout26.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7.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4.xml" ContentType="application/vnd.openxmlformats-officedocument.presentationml.notesSlide+xml"/>
  <Override PartName="/ppt/notesSlides/notesSlide1.xml" ContentType="application/vnd.openxmlformats-officedocument.presentationml.notesSlide+xml"/>
  <Override PartName="/ppt/slideLayouts/slideLayout64.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19.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4.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media/image31.jpg" ContentType="image/jpg"/>
  <Override PartName="/ppt/media/image30.jpg" ContentType="image/jpg"/>
  <Override PartName="/ppt/ink/inkAction3.xml" ContentType="application/vnd.ms-office.inkAction+xml"/>
  <Override PartName="/ppt/ink/inkAction2.xml" ContentType="application/vnd.ms-office.inkAction+xml"/>
  <Override PartName="/ppt/ink/inkAction1.xml" ContentType="application/vnd.ms-office.inkAction+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ustom.xml" ContentType="application/vnd.openxmlformats-officedocument.custom-properties+xml"/>
  <Override PartName="/docProps/app.xml" ContentType="application/vnd.openxmlformats-officedocument.extended-properties+xml"/>
  <Override PartName="/ppt/tags/tag5.xml" ContentType="application/vnd.openxmlformats-officedocument.presentationml.tag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 id="2147483680" r:id="rId3"/>
  </p:sldMasterIdLst>
  <p:notesMasterIdLst>
    <p:notesMasterId r:id="rId60"/>
  </p:notesMasterIdLst>
  <p:sldIdLst>
    <p:sldId id="480" r:id="rId4"/>
    <p:sldId id="303" r:id="rId5"/>
    <p:sldId id="609" r:id="rId6"/>
    <p:sldId id="610" r:id="rId7"/>
    <p:sldId id="590" r:id="rId8"/>
    <p:sldId id="1046" r:id="rId9"/>
    <p:sldId id="1047" r:id="rId10"/>
    <p:sldId id="1114" r:id="rId11"/>
    <p:sldId id="1111" r:id="rId12"/>
    <p:sldId id="1049" r:id="rId13"/>
    <p:sldId id="1050" r:id="rId14"/>
    <p:sldId id="1051" r:id="rId15"/>
    <p:sldId id="1052" r:id="rId16"/>
    <p:sldId id="1053" r:id="rId17"/>
    <p:sldId id="1054" r:id="rId18"/>
    <p:sldId id="1055" r:id="rId19"/>
    <p:sldId id="1058" r:id="rId20"/>
    <p:sldId id="1056" r:id="rId21"/>
    <p:sldId id="1057" r:id="rId22"/>
    <p:sldId id="1059" r:id="rId23"/>
    <p:sldId id="1115" r:id="rId24"/>
    <p:sldId id="1061" r:id="rId25"/>
    <p:sldId id="1062" r:id="rId26"/>
    <p:sldId id="1116" r:id="rId27"/>
    <p:sldId id="1064" r:id="rId28"/>
    <p:sldId id="1065" r:id="rId29"/>
    <p:sldId id="1066" r:id="rId30"/>
    <p:sldId id="1067" r:id="rId31"/>
    <p:sldId id="1068" r:id="rId32"/>
    <p:sldId id="1069" r:id="rId33"/>
    <p:sldId id="1070" r:id="rId34"/>
    <p:sldId id="1071" r:id="rId35"/>
    <p:sldId id="1072" r:id="rId36"/>
    <p:sldId id="1119" r:id="rId37"/>
    <p:sldId id="1120" r:id="rId38"/>
    <p:sldId id="1121" r:id="rId39"/>
    <p:sldId id="1122" r:id="rId40"/>
    <p:sldId id="1123" r:id="rId41"/>
    <p:sldId id="1124" r:id="rId42"/>
    <p:sldId id="1079" r:id="rId43"/>
    <p:sldId id="1080" r:id="rId44"/>
    <p:sldId id="1117" r:id="rId45"/>
    <p:sldId id="1125" r:id="rId46"/>
    <p:sldId id="1134" r:id="rId47"/>
    <p:sldId id="1133" r:id="rId48"/>
    <p:sldId id="1085" r:id="rId49"/>
    <p:sldId id="1087" r:id="rId50"/>
    <p:sldId id="1086" r:id="rId51"/>
    <p:sldId id="1088" r:id="rId52"/>
    <p:sldId id="1089" r:id="rId53"/>
    <p:sldId id="1090" r:id="rId54"/>
    <p:sldId id="1091" r:id="rId55"/>
    <p:sldId id="1092" r:id="rId56"/>
    <p:sldId id="1093" r:id="rId57"/>
    <p:sldId id="1129" r:id="rId58"/>
    <p:sldId id="1135"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09"/>
            <p14:sldId id="610"/>
            <p14:sldId id="590"/>
            <p14:sldId id="1046"/>
            <p14:sldId id="1047"/>
            <p14:sldId id="1114"/>
            <p14:sldId id="1111"/>
            <p14:sldId id="1049"/>
            <p14:sldId id="1050"/>
            <p14:sldId id="1051"/>
            <p14:sldId id="1052"/>
            <p14:sldId id="1053"/>
            <p14:sldId id="1054"/>
            <p14:sldId id="1055"/>
            <p14:sldId id="1058"/>
            <p14:sldId id="1056"/>
            <p14:sldId id="1057"/>
            <p14:sldId id="1059"/>
            <p14:sldId id="1115"/>
            <p14:sldId id="1061"/>
            <p14:sldId id="1062"/>
            <p14:sldId id="1116"/>
            <p14:sldId id="1064"/>
            <p14:sldId id="1065"/>
            <p14:sldId id="1066"/>
            <p14:sldId id="1067"/>
            <p14:sldId id="1068"/>
            <p14:sldId id="1069"/>
            <p14:sldId id="1070"/>
            <p14:sldId id="1071"/>
            <p14:sldId id="1072"/>
            <p14:sldId id="1119"/>
            <p14:sldId id="1120"/>
            <p14:sldId id="1121"/>
            <p14:sldId id="1122"/>
            <p14:sldId id="1123"/>
            <p14:sldId id="1124"/>
            <p14:sldId id="1079"/>
            <p14:sldId id="1080"/>
            <p14:sldId id="1117"/>
            <p14:sldId id="1125"/>
            <p14:sldId id="1134"/>
            <p14:sldId id="1133"/>
            <p14:sldId id="1085"/>
            <p14:sldId id="1087"/>
            <p14:sldId id="1086"/>
            <p14:sldId id="1088"/>
            <p14:sldId id="1089"/>
            <p14:sldId id="1090"/>
            <p14:sldId id="1091"/>
            <p14:sldId id="1092"/>
            <p14:sldId id="1093"/>
            <p14:sldId id="1129"/>
            <p14:sldId id="113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3738" autoAdjust="0"/>
  </p:normalViewPr>
  <p:slideViewPr>
    <p:cSldViewPr snapToGrid="0">
      <p:cViewPr varScale="1">
        <p:scale>
          <a:sx n="84" d="100"/>
          <a:sy n="84" d="100"/>
        </p:scale>
        <p:origin x="581"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customXml" Target="../customXml/item2.xml"/><Relationship Id="rId5" Type="http://schemas.openxmlformats.org/officeDocument/2006/relationships/slide" Target="slides/slide2.xml"/><Relationship Id="rId61" Type="http://schemas.openxmlformats.org/officeDocument/2006/relationships/presProps" Target="presProps.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tableStyles" Target="tableStyle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customXml" Target="../customXml/item3.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notesMaster" Target="notesMasters/notesMaster1.xml"/><Relationship Id="rId65" Type="http://schemas.openxmlformats.org/officeDocument/2006/relationships/customXml" Target="../customXml/item1.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s>
</file>

<file path=ppt/ink/inkAction1.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2-27T23:34:51.077"/>
    </inkml:context>
    <inkml:brush xml:id="br0">
      <inkml:brushProperty name="width" value="0.05292" units="cm"/>
      <inkml:brushProperty name="height" value="0.05292" units="cm"/>
      <inkml:brushProperty name="color" value="#FF0000"/>
    </inkml:brush>
  </inkml:definitions>
  <iact:action type="add" startTime="7089">
    <iact:property name="dataType"/>
    <iact:actionData xml:id="d0">
      <inkml:trace xmlns:inkml="http://www.w3.org/2003/InkML" xml:id="stk0" contextRef="#ctx0" brushRef="#br0">10742 5380 0,'18'0'104,"17"0"-87,-17 0-9,17 17 1,-17-17-1,17 0 0,0 0-1,-17 0 1,17 0 2,-17 0-6,17 0 20,0 0-13,-17 0 13,52 36-12,-34-36 5,-19 0-9,19 0 3,34 0-3,-52 0-1,17 0-1,0 0 5,-17 0 1,17 0 8,-17 0 1,17 0-3,0 0-2,-17 0-2,17 0-3,-17 0 2,17 0 20,-17 0-25,17 0-1,0 0 1,-17-18 2,17 18-2,36 0 1,-53 0 0,17 0 0,-17 0 2,-1-18-6</inkml:trace>
    </iact:actionData>
  </iact:action>
  <iact:action type="add" startTime="8771">
    <iact:property name="dataType"/>
    <iact:actionData xml:id="d1">
      <inkml:trace xmlns:inkml="http://www.w3.org/2003/InkML" xml:id="stk1" contextRef="#ctx0" brushRef="#br0">12612 5397 0,'17'0'245,"1"0"-235,17 0-2,-17 0 3,17 0-1,89 36-3,-89-19 0,-17 1-1,-1-18 0,19 0 13,-1 0-16,-18 0 10,19 0-6,-19 0 5,19 0-4,-1 0 5,-17 0-9,52 0 7,-35 0 6</inkml:trace>
    </iact:actionData>
  </iact:action>
  <iact:action type="add" startTime="10162">
    <iact:property name="dataType"/>
    <iact:actionData xml:id="d2">
      <inkml:trace xmlns:inkml="http://www.w3.org/2003/InkML" xml:id="stk2" contextRef="#ctx0" brushRef="#br0">11060 6032 0,'-18'18'135,"18"0"-127,88 17 0,89-35 0,-54 0 0,0 35 3,1-35-3,-54 0-3,36 0 6,18 0-3,-54 0 0,19 0-1,-1 0 0,0 0 1,53 0 0,-70 0-1,-1 0 2,36 0-3,-35 0 5,17 0-4,-35 0 0,0 0 2,17 0 6,-35 0-7,36 0-1,-18 0 1,17 0 2,1 0-3,-53 0 3,52 0-4,36 0 3,-71 0-2,1 0 2,-19 0-2,18 0 2,-17 18 32,17 0-34,36-18-1,35 0 4,-36 0-3,1 0 2,-18 35 0,-18-35-2</inkml:trace>
    </iact:actionData>
  </iact:action>
  <iact:action type="add" startTime="12297">
    <iact:property name="dataType"/>
    <iact:actionData xml:id="d3">
      <inkml:trace xmlns:inkml="http://www.w3.org/2003/InkML" xml:id="stk3" contextRef="#ctx0" brushRef="#br0">11324 7761 0,'53'0'120,"18"0"-111,-1 0-3,-17 0 2,18 0 1,-1 0-1,-52 0 0,17 0 0,36 0 1,-54 0-2,107 0 2,-71 0-3,17 0 3,1 0-1,-1 0 0,-52 0 0,17 0 0,-17 0 0,17 0 48,0 0-48,-17 0 0,17 0 0,-17 0 1,53 0-2,-1 0 2,-35 0-3,18 0 4,18 0-3,-36 0 1,18 0 167,18-35-158,-18 35 7,-36 0-15,36 0-1,18 0-1,-71-18 17,17 1 0</inkml:trace>
    </iact:actionData>
  </iact:action>
</iact:actions>
</file>

<file path=ppt/ink/inkAction2.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2-28T00:09:19.928"/>
    </inkml:context>
    <inkml:brush xml:id="br0">
      <inkml:brushProperty name="width" value="0.05292" units="cm"/>
      <inkml:brushProperty name="height" value="0.05292" units="cm"/>
      <inkml:brushProperty name="color" value="#FF0000"/>
    </inkml:brush>
  </inkml:definitions>
  <iact:action type="add" startTime="28188">
    <iact:property name="dataType"/>
    <iact:actionData xml:id="d0">
      <inkml:trace xmlns:inkml="http://www.w3.org/2003/InkML" xml:id="stk0" contextRef="#ctx0" brushRef="#br0">10954 12753 0,'-18'0'100,"36"-18"-50,17 1-33,18-1-11,-35 0 4,-1 18-3,36-17 2,0 17-2,-35 0 3,17 0-1,0 0 7,-17 0 21,0-18-21,-1 0-6,1 18-1,17 0-1,-17 0-3,17 0 5,0 0-4,-17 0 4,17 0-1,-17 0-1,17 0-2,0 0 10,-17 0-9,53 0 2,-54 0 1,18 0 3,1 0-5,-19 0 47</inkml:trace>
    </iact:actionData>
  </iact:action>
  <iact:action type="add" startTime="30131">
    <iact:property name="dataType"/>
    <iact:actionData xml:id="d1">
      <inkml:trace xmlns:inkml="http://www.w3.org/2003/InkML" xml:id="stk1" contextRef="#ctx0" brushRef="#br0">10936 13635 0,'18'0'71,"35"0"-63,-18 0-1,35 0 2,-17 0-1,-17 0 0,34 0 0,-52 0 0,52 0-1,-34 0 2,-19-18-2,19 18 2,-1 0-3,-17 0 10,17 0-6,-18 0-4,19 0 3,34 0 0,-52 0-2,17 0 2,36 0-2,-54 0 1,36 0 1,18 0-1,-1-17 0,-34-1 0,-1 18-1,36 0 2,-54 0-2</inkml:trace>
    </iact:actionData>
  </iact:action>
  <iact:action type="add" startTime="38755">
    <iact:property name="dataType"/>
    <iact:actionData xml:id="d2">
      <inkml:trace xmlns:inkml="http://www.w3.org/2003/InkML" xml:id="stk2" contextRef="#ctx0" brushRef="#br0">9684 12277 0,'35'0'263,"-17"0"-256,17 0 43,-35-18-42,18 18 7,17 0-7,-35-18 219,0-17-189,0 17-28,0-34 28,-18 52 186,-17 0-205,-36 17-6,71 18 3,-17 18-7,-1-53 5,0 36-6,18-1 36,-17 0-22,-18-35-16,35 18 3,0 17 9,-36-17-14</inkml:trace>
    </iact:actionData>
  </iact:action>
</iact:actions>
</file>

<file path=ppt/ink/inkAction3.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2-28T00:10:13.455"/>
    </inkml:context>
    <inkml:brush xml:id="br0">
      <inkml:brushProperty name="width" value="0.05292" units="cm"/>
      <inkml:brushProperty name="height" value="0.05292" units="cm"/>
      <inkml:brushProperty name="color" value="#FF0000"/>
    </inkml:brush>
  </inkml:definitions>
  <iact:action type="add" startTime="18460">
    <iact:property name="dataType"/>
    <iact:actionData xml:id="d0">
      <inkml:trace xmlns:inkml="http://www.w3.org/2003/InkML" xml:id="stk0" contextRef="#ctx0" brushRef="#br0">10442 7602 0,'18'0'70,"-1"0"-45,36-17-2,0 17 9,-53-18-24,18 0 11,17 18-6,-17-17 44,17 17-48,-35-18-1,18 1 1,-1 17-4,1 0 2,0-18 12</inkml:trace>
    </iact:actionData>
  </iact:action>
  <iact:action type="add" startTime="19516">
    <iact:property name="dataType"/>
    <iact:actionData xml:id="d1">
      <inkml:trace xmlns:inkml="http://www.w3.org/2003/InkML" xml:id="stk1" contextRef="#ctx0" brushRef="#br0">12294 7620 0,'18'0'5,"17"0"36,-17-35-34,35 17 10,-36 0-10,19 18 4,-1-17-3,-17 17-3,-1 0 4,19 0 6,-36-18-7,17 1 65,18 17-62,-17 0 10</inkml:trace>
    </iact:actionData>
  </iact:action>
  <iact:action type="add" startTime="20275">
    <iact:property name="dataType"/>
    <iact:actionData xml:id="d2">
      <inkml:trace xmlns:inkml="http://www.w3.org/2003/InkML" xml:id="stk2" contextRef="#ctx0" brushRef="#br0">14041 7549 0,'17'-17'26,"18"17"52,-17 0-54,17 0-19,-17 0 4,105 0 16,-87 0-16,-1 0 6,-17 0-6,17 0 21</inkml:trace>
    </iact:actionData>
  </iact:action>
  <iact:action type="add" startTime="21788">
    <iact:property name="dataType"/>
    <iact:actionData xml:id="d3">
      <inkml:trace xmlns:inkml="http://www.w3.org/2003/InkML" xml:id="stk3" contextRef="#ctx0" brushRef="#br0">13458 7567 0,'0'-35'7,"0"0"26,18 35-27,17 0 9,1 0-5,-19 0-3,19 0 9,-19 0-7,18 0-2,1 0 2,-19 0 6,1-18-4,0 0 11,-1 18-12,19 0 6,-19 0 6,19 0 43,-19-17-50</inkml:trace>
    </iact:actionData>
  </iact:action>
</iact:action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eaLnBrk="1" hangingPunct="1"/>
            <a:r>
              <a:rPr lang="en-US" dirty="0">
                <a:latin typeface="Times New Roman" pitchFamily="-1" charset="0"/>
                <a:ea typeface="ＭＳ Ｐゴシック" pitchFamily="-1" charset="-128"/>
                <a:cs typeface="ＭＳ Ｐゴシック" pitchFamily="-1" charset="-128"/>
              </a:rPr>
              <a:t>Lecture slides prepared for “Cryptography and Network Security”, 8/e, by William Stallings</a:t>
            </a:r>
            <a:r>
              <a:rPr lang="en-US" dirty="0">
                <a:latin typeface="Arial" pitchFamily="-1" charset="0"/>
                <a:ea typeface="ＭＳ Ｐゴシック" pitchFamily="-1" charset="-128"/>
                <a:cs typeface="ＭＳ Ｐゴシック" pitchFamily="-1" charset="-128"/>
              </a:rPr>
              <a:t>, Chapter 3 – “</a:t>
            </a:r>
            <a:r>
              <a:rPr lang="en-AU" dirty="0">
                <a:latin typeface="Arial" pitchFamily="-1" charset="0"/>
                <a:ea typeface="ＭＳ Ｐゴシック" pitchFamily="-1" charset="-128"/>
                <a:cs typeface="ＭＳ Ｐゴシック" pitchFamily="-1" charset="-128"/>
              </a:rPr>
              <a:t>Classical Encryption Techniques</a:t>
            </a:r>
            <a:r>
              <a:rPr lang="en-US" dirty="0">
                <a:latin typeface="Arial" pitchFamily="-1" charset="0"/>
                <a:ea typeface="ＭＳ Ｐゴシック" pitchFamily="-1" charset="-128"/>
                <a:cs typeface="ＭＳ Ｐゴシック" pitchFamily="-1" charset="-128"/>
              </a:rPr>
              <a:t>”.</a:t>
            </a:r>
          </a:p>
          <a:p>
            <a:pPr eaLnBrk="1" hangingPunct="1"/>
            <a:endParaRPr lang="en-US" dirty="0">
              <a:latin typeface="Arial" pitchFamily="-1" charset="0"/>
              <a:ea typeface="ＭＳ Ｐゴシック" pitchFamily="-1" charset="-128"/>
              <a:cs typeface="ＭＳ Ｐゴシック" pitchFamily="-1" charset="-128"/>
            </a:endParaRPr>
          </a:p>
          <a:p>
            <a:r>
              <a:rPr lang="en-US" sz="1200" kern="1200" baseline="0" dirty="0">
                <a:solidFill>
                  <a:schemeClr val="tx1"/>
                </a:solidFill>
                <a:latin typeface="Arial" charset="0"/>
                <a:ea typeface="ＭＳ Ｐゴシック" pitchFamily="-107" charset="-128"/>
                <a:cs typeface="ＭＳ Ｐゴシック" pitchFamily="-107" charset="-128"/>
              </a:rPr>
              <a:t> Symmetric encryption, also referred to as conventional encryption or single-key</a:t>
            </a:r>
          </a:p>
          <a:p>
            <a:r>
              <a:rPr lang="en-US" sz="1200" kern="1200" baseline="0" dirty="0">
                <a:solidFill>
                  <a:schemeClr val="tx1"/>
                </a:solidFill>
                <a:latin typeface="Arial" charset="0"/>
                <a:ea typeface="ＭＳ Ｐゴシック" pitchFamily="-107" charset="-128"/>
                <a:cs typeface="ＭＳ Ｐゴシック" pitchFamily="-107" charset="-128"/>
              </a:rPr>
              <a:t>encryption, was the only type of encryption in use prior to the development of public-key</a:t>
            </a:r>
          </a:p>
          <a:p>
            <a:r>
              <a:rPr lang="en-US" sz="1200" kern="1200" baseline="0" dirty="0">
                <a:solidFill>
                  <a:schemeClr val="tx1"/>
                </a:solidFill>
                <a:latin typeface="Arial" charset="0"/>
                <a:ea typeface="ＭＳ Ｐゴシック" pitchFamily="-107" charset="-128"/>
                <a:cs typeface="ＭＳ Ｐゴシック" pitchFamily="-107" charset="-128"/>
              </a:rPr>
              <a:t>encryption in the 1970s. It remains by far the most widely used of the two types</a:t>
            </a:r>
          </a:p>
          <a:p>
            <a:r>
              <a:rPr lang="en-US" sz="1200" kern="1200" baseline="0" dirty="0">
                <a:solidFill>
                  <a:schemeClr val="tx1"/>
                </a:solidFill>
                <a:latin typeface="Arial" charset="0"/>
                <a:ea typeface="ＭＳ Ｐゴシック" pitchFamily="-107" charset="-128"/>
                <a:cs typeface="ＭＳ Ｐゴシック" pitchFamily="-107" charset="-128"/>
              </a:rPr>
              <a:t>of encryption. Part One examines a number of symmetric ciphers. In this chapter, we</a:t>
            </a:r>
          </a:p>
          <a:p>
            <a:r>
              <a:rPr lang="en-US" sz="1200" kern="1200" baseline="0" dirty="0">
                <a:solidFill>
                  <a:schemeClr val="tx1"/>
                </a:solidFill>
                <a:latin typeface="Arial" charset="0"/>
                <a:ea typeface="ＭＳ Ｐゴシック" pitchFamily="-107" charset="-128"/>
                <a:cs typeface="ＭＳ Ｐゴシック" pitchFamily="-107" charset="-128"/>
              </a:rPr>
              <a:t>begin with a look at a general model for the symmetric encryption process; this will</a:t>
            </a:r>
          </a:p>
          <a:p>
            <a:r>
              <a:rPr lang="en-US" sz="1200" kern="1200" baseline="0" dirty="0">
                <a:solidFill>
                  <a:schemeClr val="tx1"/>
                </a:solidFill>
                <a:latin typeface="Arial" charset="0"/>
                <a:ea typeface="ＭＳ Ｐゴシック" pitchFamily="-107" charset="-128"/>
                <a:cs typeface="ＭＳ Ｐゴシック" pitchFamily="-107" charset="-128"/>
              </a:rPr>
              <a:t>enable us to understand the context within which the algorithms are used. Next, we</a:t>
            </a:r>
          </a:p>
          <a:p>
            <a:r>
              <a:rPr lang="en-US" sz="1200" kern="1200" baseline="0" dirty="0">
                <a:solidFill>
                  <a:schemeClr val="tx1"/>
                </a:solidFill>
                <a:latin typeface="Arial" charset="0"/>
                <a:ea typeface="ＭＳ Ｐゴシック" pitchFamily="-107" charset="-128"/>
                <a:cs typeface="ＭＳ Ｐゴシック" pitchFamily="-107" charset="-128"/>
              </a:rPr>
              <a:t>examine a variety of algorithms in use before the computer era. Finally, we look briefly</a:t>
            </a:r>
          </a:p>
          <a:p>
            <a:r>
              <a:rPr lang="en-US" sz="1200" kern="1200" baseline="0" dirty="0">
                <a:solidFill>
                  <a:schemeClr val="tx1"/>
                </a:solidFill>
                <a:latin typeface="Arial" charset="0"/>
                <a:ea typeface="ＭＳ Ｐゴシック" pitchFamily="-107" charset="-128"/>
                <a:cs typeface="ＭＳ Ｐゴシック" pitchFamily="-107" charset="-128"/>
              </a:rPr>
              <a:t>at a different approach known as steganography. Chapters 4 and 6 introduce the two</a:t>
            </a:r>
          </a:p>
          <a:p>
            <a:r>
              <a:rPr lang="en-US" sz="1200" kern="1200" baseline="0" dirty="0">
                <a:solidFill>
                  <a:schemeClr val="tx1"/>
                </a:solidFill>
                <a:latin typeface="Arial" charset="0"/>
                <a:ea typeface="ＭＳ Ｐゴシック" pitchFamily="-107" charset="-128"/>
                <a:cs typeface="ＭＳ Ｐゴシック" pitchFamily="-107" charset="-128"/>
              </a:rPr>
              <a:t>most widely used symmetric cipher: DES and AES.</a:t>
            </a:r>
            <a:endParaRPr lang="en-US" dirty="0">
              <a:latin typeface="Arial" pitchFamily="-1" charset="0"/>
              <a:ea typeface="ＭＳ Ｐゴシック" pitchFamily="-1" charset="-128"/>
              <a:cs typeface="ＭＳ Ｐゴシック" pitchFamily="-1" charset="-128"/>
            </a:endParaRPr>
          </a:p>
          <a:p>
            <a:pPr eaLnBrk="1" hangingPunct="1"/>
            <a:endParaRPr lang="en-AU" dirty="0">
              <a:latin typeface="Arial" pitchFamily="-1" charset="0"/>
              <a:ea typeface="ＭＳ Ｐゴシック" pitchFamily="-1" charset="-128"/>
              <a:cs typeface="ＭＳ Ｐゴシック" pitchFamily="-1" charset="-128"/>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6</a:t>
            </a:fld>
            <a:endParaRPr lang="en-US" dirty="0"/>
          </a:p>
        </p:txBody>
      </p:sp>
    </p:spTree>
    <p:extLst>
      <p:ext uri="{BB962C8B-B14F-4D97-AF65-F5344CB8AC3E}">
        <p14:creationId xmlns:p14="http://schemas.microsoft.com/office/powerpoint/2010/main" val="24031207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kern="1200" baseline="0" dirty="0">
                <a:solidFill>
                  <a:schemeClr val="tx1"/>
                </a:solidFill>
                <a:latin typeface="Arial" charset="0"/>
                <a:ea typeface="ＭＳ Ｐゴシック" pitchFamily="-107" charset="-128"/>
                <a:cs typeface="ＭＳ Ｐゴシック" pitchFamily="-107" charset="-128"/>
              </a:rPr>
              <a:t> Before beginning, we define some terms. An original message is known as the</a:t>
            </a:r>
          </a:p>
          <a:p>
            <a:r>
              <a:rPr lang="en-US" sz="1200" b="1" kern="1200" baseline="0" dirty="0">
                <a:solidFill>
                  <a:schemeClr val="tx1"/>
                </a:solidFill>
                <a:latin typeface="Arial" charset="0"/>
                <a:ea typeface="ＭＳ Ｐゴシック" pitchFamily="-107" charset="-128"/>
                <a:cs typeface="ＭＳ Ｐゴシック" pitchFamily="-107" charset="-128"/>
              </a:rPr>
              <a:t>plaintext</a:t>
            </a:r>
            <a:r>
              <a:rPr lang="en-US" sz="1200" kern="1200" baseline="0" dirty="0">
                <a:solidFill>
                  <a:schemeClr val="tx1"/>
                </a:solidFill>
                <a:latin typeface="Arial" charset="0"/>
                <a:ea typeface="ＭＳ Ｐゴシック" pitchFamily="-107" charset="-128"/>
                <a:cs typeface="ＭＳ Ｐゴシック" pitchFamily="-107" charset="-128"/>
              </a:rPr>
              <a:t>, while the coded message is called the </a:t>
            </a:r>
            <a:r>
              <a:rPr lang="en-US" sz="1200" b="1"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The process of converting</a:t>
            </a:r>
          </a:p>
          <a:p>
            <a:r>
              <a:rPr lang="en-US" sz="1200" kern="1200" baseline="0" dirty="0">
                <a:solidFill>
                  <a:schemeClr val="tx1"/>
                </a:solidFill>
                <a:latin typeface="Arial" charset="0"/>
                <a:ea typeface="ＭＳ Ｐゴシック" pitchFamily="-107" charset="-128"/>
                <a:cs typeface="ＭＳ Ｐゴシック" pitchFamily="-107" charset="-128"/>
              </a:rPr>
              <a:t>from plaintext to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is known as </a:t>
            </a:r>
            <a:r>
              <a:rPr lang="en-US" sz="1200" b="1" kern="1200" baseline="0" dirty="0">
                <a:solidFill>
                  <a:schemeClr val="tx1"/>
                </a:solidFill>
                <a:latin typeface="Arial" charset="0"/>
                <a:ea typeface="ＭＳ Ｐゴシック" pitchFamily="-107" charset="-128"/>
                <a:cs typeface="ＭＳ Ｐゴシック" pitchFamily="-107" charset="-128"/>
              </a:rPr>
              <a:t>enciphering</a:t>
            </a:r>
            <a:r>
              <a:rPr lang="en-US" sz="1200" kern="1200" baseline="0" dirty="0">
                <a:solidFill>
                  <a:schemeClr val="tx1"/>
                </a:solidFill>
                <a:latin typeface="Arial" charset="0"/>
                <a:ea typeface="ＭＳ Ｐゴシック" pitchFamily="-107" charset="-128"/>
                <a:cs typeface="ＭＳ Ｐゴシック" pitchFamily="-107" charset="-128"/>
              </a:rPr>
              <a:t> or </a:t>
            </a:r>
            <a:r>
              <a:rPr lang="en-US" sz="1200" b="1" kern="1200" baseline="0" dirty="0">
                <a:solidFill>
                  <a:schemeClr val="tx1"/>
                </a:solidFill>
                <a:latin typeface="Arial" charset="0"/>
                <a:ea typeface="ＭＳ Ｐゴシック" pitchFamily="-107" charset="-128"/>
                <a:cs typeface="ＭＳ Ｐゴシック" pitchFamily="-107" charset="-128"/>
              </a:rPr>
              <a:t>encryption</a:t>
            </a:r>
            <a:r>
              <a:rPr lang="en-US" sz="1200" kern="1200" baseline="0" dirty="0">
                <a:solidFill>
                  <a:schemeClr val="tx1"/>
                </a:solidFill>
                <a:latin typeface="Arial" charset="0"/>
                <a:ea typeface="ＭＳ Ｐゴシック" pitchFamily="-107" charset="-128"/>
                <a:cs typeface="ＭＳ Ｐゴシック" pitchFamily="-107" charset="-128"/>
              </a:rPr>
              <a:t>; restoring the</a:t>
            </a:r>
          </a:p>
          <a:p>
            <a:r>
              <a:rPr lang="en-US" sz="1200" kern="1200" baseline="0" dirty="0">
                <a:solidFill>
                  <a:schemeClr val="tx1"/>
                </a:solidFill>
                <a:latin typeface="Arial" charset="0"/>
                <a:ea typeface="ＭＳ Ｐゴシック" pitchFamily="-107" charset="-128"/>
                <a:cs typeface="ＭＳ Ｐゴシック" pitchFamily="-107" charset="-128"/>
              </a:rPr>
              <a:t>plaintext from the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is </a:t>
            </a:r>
            <a:r>
              <a:rPr lang="en-US" sz="1200" b="1" kern="1200" baseline="0" dirty="0">
                <a:solidFill>
                  <a:schemeClr val="tx1"/>
                </a:solidFill>
                <a:latin typeface="Arial" charset="0"/>
                <a:ea typeface="ＭＳ Ｐゴシック" pitchFamily="-107" charset="-128"/>
                <a:cs typeface="ＭＳ Ｐゴシック" pitchFamily="-107" charset="-128"/>
              </a:rPr>
              <a:t>deciphering</a:t>
            </a:r>
            <a:r>
              <a:rPr lang="en-US" sz="1200" kern="1200" baseline="0" dirty="0">
                <a:solidFill>
                  <a:schemeClr val="tx1"/>
                </a:solidFill>
                <a:latin typeface="Arial" charset="0"/>
                <a:ea typeface="ＭＳ Ｐゴシック" pitchFamily="-107" charset="-128"/>
                <a:cs typeface="ＭＳ Ｐゴシック" pitchFamily="-107" charset="-128"/>
              </a:rPr>
              <a:t> or </a:t>
            </a:r>
            <a:r>
              <a:rPr lang="en-US" sz="1200" b="1" kern="1200" baseline="0" dirty="0">
                <a:solidFill>
                  <a:schemeClr val="tx1"/>
                </a:solidFill>
                <a:latin typeface="Arial" charset="0"/>
                <a:ea typeface="ＭＳ Ｐゴシック" pitchFamily="-107" charset="-128"/>
                <a:cs typeface="ＭＳ Ｐゴシック" pitchFamily="-107" charset="-128"/>
              </a:rPr>
              <a:t>decryption</a:t>
            </a:r>
            <a:r>
              <a:rPr lang="en-US" sz="1200" kern="1200" baseline="0" dirty="0">
                <a:solidFill>
                  <a:schemeClr val="tx1"/>
                </a:solidFill>
                <a:latin typeface="Arial" charset="0"/>
                <a:ea typeface="ＭＳ Ｐゴシック" pitchFamily="-107" charset="-128"/>
                <a:cs typeface="ＭＳ Ｐゴシック" pitchFamily="-107" charset="-128"/>
              </a:rPr>
              <a:t>. The many schemes used</a:t>
            </a:r>
          </a:p>
          <a:p>
            <a:r>
              <a:rPr lang="en-US" sz="1200" kern="1200" baseline="0" dirty="0">
                <a:solidFill>
                  <a:schemeClr val="tx1"/>
                </a:solidFill>
                <a:latin typeface="Arial" charset="0"/>
                <a:ea typeface="ＭＳ Ｐゴシック" pitchFamily="-107" charset="-128"/>
                <a:cs typeface="ＭＳ Ｐゴシック" pitchFamily="-107" charset="-128"/>
              </a:rPr>
              <a:t>for encryption constitute the area of study known as </a:t>
            </a:r>
            <a:r>
              <a:rPr lang="en-US" sz="1200" b="1" kern="1200" baseline="0" dirty="0">
                <a:solidFill>
                  <a:schemeClr val="tx1"/>
                </a:solidFill>
                <a:latin typeface="Arial" charset="0"/>
                <a:ea typeface="ＭＳ Ｐゴシック" pitchFamily="-107" charset="-128"/>
                <a:cs typeface="ＭＳ Ｐゴシック" pitchFamily="-107" charset="-128"/>
              </a:rPr>
              <a:t>cryptography</a:t>
            </a:r>
            <a:r>
              <a:rPr lang="en-US" sz="1200" kern="1200" baseline="0" dirty="0">
                <a:solidFill>
                  <a:schemeClr val="tx1"/>
                </a:solidFill>
                <a:latin typeface="Arial" charset="0"/>
                <a:ea typeface="ＭＳ Ｐゴシック" pitchFamily="-107" charset="-128"/>
                <a:cs typeface="ＭＳ Ｐゴシック" pitchFamily="-107" charset="-128"/>
              </a:rPr>
              <a:t> Such a scheme</a:t>
            </a:r>
          </a:p>
          <a:p>
            <a:r>
              <a:rPr lang="en-US" sz="1200" kern="1200" baseline="0" dirty="0">
                <a:solidFill>
                  <a:schemeClr val="tx1"/>
                </a:solidFill>
                <a:latin typeface="Arial" charset="0"/>
                <a:ea typeface="ＭＳ Ｐゴシック" pitchFamily="-107" charset="-128"/>
                <a:cs typeface="ＭＳ Ｐゴシック" pitchFamily="-107" charset="-128"/>
              </a:rPr>
              <a:t>is known as a </a:t>
            </a:r>
            <a:r>
              <a:rPr lang="en-US" sz="1200" b="1" kern="1200" baseline="0" dirty="0">
                <a:solidFill>
                  <a:schemeClr val="tx1"/>
                </a:solidFill>
                <a:latin typeface="Arial" charset="0"/>
                <a:ea typeface="ＭＳ Ｐゴシック" pitchFamily="-107" charset="-128"/>
                <a:cs typeface="ＭＳ Ｐゴシック" pitchFamily="-107" charset="-128"/>
              </a:rPr>
              <a:t>cryptographic</a:t>
            </a:r>
            <a:r>
              <a:rPr lang="en-US" sz="1200" kern="1200" baseline="0" dirty="0">
                <a:solidFill>
                  <a:schemeClr val="tx1"/>
                </a:solidFill>
                <a:latin typeface="Arial" charset="0"/>
                <a:ea typeface="ＭＳ Ｐゴシック" pitchFamily="-107" charset="-128"/>
                <a:cs typeface="ＭＳ Ｐゴシック" pitchFamily="-107" charset="-128"/>
              </a:rPr>
              <a:t> </a:t>
            </a:r>
            <a:r>
              <a:rPr lang="en-US" sz="1200" b="1" kern="1200" baseline="0" dirty="0">
                <a:solidFill>
                  <a:schemeClr val="tx1"/>
                </a:solidFill>
                <a:latin typeface="Arial" charset="0"/>
                <a:ea typeface="ＭＳ Ｐゴシック" pitchFamily="-107" charset="-128"/>
                <a:cs typeface="ＭＳ Ｐゴシック" pitchFamily="-107" charset="-128"/>
              </a:rPr>
              <a:t>system</a:t>
            </a:r>
            <a:r>
              <a:rPr lang="en-US" sz="1200" kern="1200" baseline="0" dirty="0">
                <a:solidFill>
                  <a:schemeClr val="tx1"/>
                </a:solidFill>
                <a:latin typeface="Arial" charset="0"/>
                <a:ea typeface="ＭＳ Ｐゴシック" pitchFamily="-107" charset="-128"/>
                <a:cs typeface="ＭＳ Ｐゴシック" pitchFamily="-107" charset="-128"/>
              </a:rPr>
              <a:t> or a </a:t>
            </a:r>
            <a:r>
              <a:rPr lang="en-US" sz="1200" b="1" kern="1200" baseline="0" dirty="0">
                <a:solidFill>
                  <a:schemeClr val="tx1"/>
                </a:solidFill>
                <a:latin typeface="Arial" charset="0"/>
                <a:ea typeface="ＭＳ Ｐゴシック" pitchFamily="-107" charset="-128"/>
                <a:cs typeface="ＭＳ Ｐゴシック" pitchFamily="-107" charset="-128"/>
              </a:rPr>
              <a:t>cipher</a:t>
            </a:r>
            <a:r>
              <a:rPr lang="en-US" sz="1200" kern="1200" baseline="0" dirty="0">
                <a:solidFill>
                  <a:schemeClr val="tx1"/>
                </a:solidFill>
                <a:latin typeface="Arial" charset="0"/>
                <a:ea typeface="ＭＳ Ｐゴシック" pitchFamily="-107" charset="-128"/>
                <a:cs typeface="ＭＳ Ｐゴシック" pitchFamily="-107" charset="-128"/>
              </a:rPr>
              <a:t>. Techniques used for deciphering a</a:t>
            </a:r>
          </a:p>
          <a:p>
            <a:r>
              <a:rPr lang="en-US" sz="1200" kern="1200" baseline="0" dirty="0">
                <a:solidFill>
                  <a:schemeClr val="tx1"/>
                </a:solidFill>
                <a:latin typeface="Arial" charset="0"/>
                <a:ea typeface="ＭＳ Ｐゴシック" pitchFamily="-107" charset="-128"/>
                <a:cs typeface="ＭＳ Ｐゴシック" pitchFamily="-107" charset="-128"/>
              </a:rPr>
              <a:t>message without any knowledge of the enciphering details fall into the area of </a:t>
            </a:r>
            <a:r>
              <a:rPr lang="en-US" sz="1200" b="1" kern="1200" baseline="0" dirty="0">
                <a:solidFill>
                  <a:schemeClr val="tx1"/>
                </a:solidFill>
                <a:latin typeface="Arial" charset="0"/>
                <a:ea typeface="ＭＳ Ｐゴシック" pitchFamily="-107" charset="-128"/>
                <a:cs typeface="ＭＳ Ｐゴシック" pitchFamily="-107" charset="-128"/>
              </a:rPr>
              <a:t>cryptanalysis</a:t>
            </a:r>
            <a:r>
              <a:rPr lang="en-US" sz="1200" kern="1200" baseline="0" dirty="0">
                <a:solidFill>
                  <a:schemeClr val="tx1"/>
                </a:solidFill>
                <a:latin typeface="Arial" charset="0"/>
                <a:ea typeface="ＭＳ Ｐゴシック" pitchFamily="-107" charset="-128"/>
                <a:cs typeface="ＭＳ Ｐゴシック" pitchFamily="-107" charset="-128"/>
              </a:rPr>
              <a:t>.</a:t>
            </a:r>
          </a:p>
          <a:p>
            <a:r>
              <a:rPr lang="en-US" sz="1200" kern="1200" baseline="0" dirty="0">
                <a:solidFill>
                  <a:schemeClr val="tx1"/>
                </a:solidFill>
                <a:latin typeface="Arial" charset="0"/>
                <a:ea typeface="ＭＳ Ｐゴシック" pitchFamily="-107" charset="-128"/>
                <a:cs typeface="ＭＳ Ｐゴシック" pitchFamily="-107" charset="-128"/>
              </a:rPr>
              <a:t>Cryptanalysis is what the layperson calls “breaking the code.” The areas of</a:t>
            </a:r>
          </a:p>
          <a:p>
            <a:r>
              <a:rPr lang="en-US" sz="1200" kern="1200" baseline="0" dirty="0">
                <a:solidFill>
                  <a:schemeClr val="tx1"/>
                </a:solidFill>
                <a:latin typeface="Arial" charset="0"/>
                <a:ea typeface="ＭＳ Ｐゴシック" pitchFamily="-107" charset="-128"/>
                <a:cs typeface="ＭＳ Ｐゴシック" pitchFamily="-107" charset="-128"/>
              </a:rPr>
              <a:t>cryptography and cryptanalysis together are called </a:t>
            </a:r>
            <a:r>
              <a:rPr lang="en-US" sz="1200" b="1" kern="1200" baseline="0" dirty="0">
                <a:solidFill>
                  <a:schemeClr val="tx1"/>
                </a:solidFill>
                <a:latin typeface="Arial" charset="0"/>
                <a:ea typeface="ＭＳ Ｐゴシック" pitchFamily="-107" charset="-128"/>
                <a:cs typeface="ＭＳ Ｐゴシック" pitchFamily="-107" charset="-128"/>
              </a:rPr>
              <a:t>cryptology</a:t>
            </a:r>
            <a:r>
              <a:rPr lang="en-US" sz="1200" kern="1200" baseline="0" dirty="0">
                <a:solidFill>
                  <a:schemeClr val="tx1"/>
                </a:solidFill>
                <a:latin typeface="Arial" charset="0"/>
                <a:ea typeface="ＭＳ Ｐゴシック" pitchFamily="-107" charset="-128"/>
                <a:cs typeface="ＭＳ Ｐゴシック" pitchFamily="-107" charset="-128"/>
              </a:rPr>
              <a:t>.</a:t>
            </a:r>
            <a:endParaRPr lang="en-US" dirty="0">
              <a:latin typeface="Arial" pitchFamily="-1" charset="0"/>
              <a:ea typeface="ＭＳ Ｐゴシック" pitchFamily="-1" charset="-128"/>
              <a:cs typeface="ＭＳ Ｐゴシック" pitchFamily="-1" charset="-128"/>
            </a:endParaRPr>
          </a:p>
          <a:p>
            <a:endParaRPr lang="en-US" dirty="0">
              <a:latin typeface="Arial" pitchFamily="-1" charset="0"/>
              <a:ea typeface="ＭＳ Ｐゴシック" pitchFamily="-1" charset="-128"/>
              <a:cs typeface="ＭＳ Ｐゴシック" pitchFamily="-1" charset="-128"/>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10</a:t>
            </a:fld>
            <a:endParaRPr lang="en-US" dirty="0"/>
          </a:p>
        </p:txBody>
      </p:sp>
    </p:spTree>
    <p:extLst>
      <p:ext uri="{BB962C8B-B14F-4D97-AF65-F5344CB8AC3E}">
        <p14:creationId xmlns:p14="http://schemas.microsoft.com/office/powerpoint/2010/main" val="13972292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kern="1200" baseline="0" dirty="0">
                <a:solidFill>
                  <a:schemeClr val="tx1"/>
                </a:solidFill>
                <a:latin typeface="Arial" charset="0"/>
                <a:ea typeface="ＭＳ Ｐゴシック" pitchFamily="-107" charset="-128"/>
                <a:cs typeface="ＭＳ Ｐゴシック" pitchFamily="-107" charset="-128"/>
              </a:rPr>
              <a:t> Before beginning, we define some terms. An original message is known as the</a:t>
            </a:r>
          </a:p>
          <a:p>
            <a:r>
              <a:rPr lang="en-US" sz="1200" b="1" kern="1200" baseline="0" dirty="0">
                <a:solidFill>
                  <a:schemeClr val="tx1"/>
                </a:solidFill>
                <a:latin typeface="Arial" charset="0"/>
                <a:ea typeface="ＭＳ Ｐゴシック" pitchFamily="-107" charset="-128"/>
                <a:cs typeface="ＭＳ Ｐゴシック" pitchFamily="-107" charset="-128"/>
              </a:rPr>
              <a:t>plaintext</a:t>
            </a:r>
            <a:r>
              <a:rPr lang="en-US" sz="1200" kern="1200" baseline="0" dirty="0">
                <a:solidFill>
                  <a:schemeClr val="tx1"/>
                </a:solidFill>
                <a:latin typeface="Arial" charset="0"/>
                <a:ea typeface="ＭＳ Ｐゴシック" pitchFamily="-107" charset="-128"/>
                <a:cs typeface="ＭＳ Ｐゴシック" pitchFamily="-107" charset="-128"/>
              </a:rPr>
              <a:t>, while the coded message is called the </a:t>
            </a:r>
            <a:r>
              <a:rPr lang="en-US" sz="1200" b="1"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The process of converting</a:t>
            </a:r>
          </a:p>
          <a:p>
            <a:r>
              <a:rPr lang="en-US" sz="1200" kern="1200" baseline="0" dirty="0">
                <a:solidFill>
                  <a:schemeClr val="tx1"/>
                </a:solidFill>
                <a:latin typeface="Arial" charset="0"/>
                <a:ea typeface="ＭＳ Ｐゴシック" pitchFamily="-107" charset="-128"/>
                <a:cs typeface="ＭＳ Ｐゴシック" pitchFamily="-107" charset="-128"/>
              </a:rPr>
              <a:t>from plaintext to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is known as </a:t>
            </a:r>
            <a:r>
              <a:rPr lang="en-US" sz="1200" b="1" kern="1200" baseline="0" dirty="0">
                <a:solidFill>
                  <a:schemeClr val="tx1"/>
                </a:solidFill>
                <a:latin typeface="Arial" charset="0"/>
                <a:ea typeface="ＭＳ Ｐゴシック" pitchFamily="-107" charset="-128"/>
                <a:cs typeface="ＭＳ Ｐゴシック" pitchFamily="-107" charset="-128"/>
              </a:rPr>
              <a:t>enciphering</a:t>
            </a:r>
            <a:r>
              <a:rPr lang="en-US" sz="1200" kern="1200" baseline="0" dirty="0">
                <a:solidFill>
                  <a:schemeClr val="tx1"/>
                </a:solidFill>
                <a:latin typeface="Arial" charset="0"/>
                <a:ea typeface="ＭＳ Ｐゴシック" pitchFamily="-107" charset="-128"/>
                <a:cs typeface="ＭＳ Ｐゴシック" pitchFamily="-107" charset="-128"/>
              </a:rPr>
              <a:t> or </a:t>
            </a:r>
            <a:r>
              <a:rPr lang="en-US" sz="1200" b="1" kern="1200" baseline="0" dirty="0">
                <a:solidFill>
                  <a:schemeClr val="tx1"/>
                </a:solidFill>
                <a:latin typeface="Arial" charset="0"/>
                <a:ea typeface="ＭＳ Ｐゴシック" pitchFamily="-107" charset="-128"/>
                <a:cs typeface="ＭＳ Ｐゴシック" pitchFamily="-107" charset="-128"/>
              </a:rPr>
              <a:t>encryption</a:t>
            </a:r>
            <a:r>
              <a:rPr lang="en-US" sz="1200" kern="1200" baseline="0" dirty="0">
                <a:solidFill>
                  <a:schemeClr val="tx1"/>
                </a:solidFill>
                <a:latin typeface="Arial" charset="0"/>
                <a:ea typeface="ＭＳ Ｐゴシック" pitchFamily="-107" charset="-128"/>
                <a:cs typeface="ＭＳ Ｐゴシック" pitchFamily="-107" charset="-128"/>
              </a:rPr>
              <a:t>; restoring the</a:t>
            </a:r>
          </a:p>
          <a:p>
            <a:r>
              <a:rPr lang="en-US" sz="1200" kern="1200" baseline="0" dirty="0">
                <a:solidFill>
                  <a:schemeClr val="tx1"/>
                </a:solidFill>
                <a:latin typeface="Arial" charset="0"/>
                <a:ea typeface="ＭＳ Ｐゴシック" pitchFamily="-107" charset="-128"/>
                <a:cs typeface="ＭＳ Ｐゴシック" pitchFamily="-107" charset="-128"/>
              </a:rPr>
              <a:t>plaintext from the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is </a:t>
            </a:r>
            <a:r>
              <a:rPr lang="en-US" sz="1200" b="1" kern="1200" baseline="0" dirty="0">
                <a:solidFill>
                  <a:schemeClr val="tx1"/>
                </a:solidFill>
                <a:latin typeface="Arial" charset="0"/>
                <a:ea typeface="ＭＳ Ｐゴシック" pitchFamily="-107" charset="-128"/>
                <a:cs typeface="ＭＳ Ｐゴシック" pitchFamily="-107" charset="-128"/>
              </a:rPr>
              <a:t>deciphering</a:t>
            </a:r>
            <a:r>
              <a:rPr lang="en-US" sz="1200" kern="1200" baseline="0" dirty="0">
                <a:solidFill>
                  <a:schemeClr val="tx1"/>
                </a:solidFill>
                <a:latin typeface="Arial" charset="0"/>
                <a:ea typeface="ＭＳ Ｐゴシック" pitchFamily="-107" charset="-128"/>
                <a:cs typeface="ＭＳ Ｐゴシック" pitchFamily="-107" charset="-128"/>
              </a:rPr>
              <a:t> or </a:t>
            </a:r>
            <a:r>
              <a:rPr lang="en-US" sz="1200" b="1" kern="1200" baseline="0" dirty="0">
                <a:solidFill>
                  <a:schemeClr val="tx1"/>
                </a:solidFill>
                <a:latin typeface="Arial" charset="0"/>
                <a:ea typeface="ＭＳ Ｐゴシック" pitchFamily="-107" charset="-128"/>
                <a:cs typeface="ＭＳ Ｐゴシック" pitchFamily="-107" charset="-128"/>
              </a:rPr>
              <a:t>decryption</a:t>
            </a:r>
            <a:r>
              <a:rPr lang="en-US" sz="1200" kern="1200" baseline="0" dirty="0">
                <a:solidFill>
                  <a:schemeClr val="tx1"/>
                </a:solidFill>
                <a:latin typeface="Arial" charset="0"/>
                <a:ea typeface="ＭＳ Ｐゴシック" pitchFamily="-107" charset="-128"/>
                <a:cs typeface="ＭＳ Ｐゴシック" pitchFamily="-107" charset="-128"/>
              </a:rPr>
              <a:t>. The many schemes used</a:t>
            </a:r>
          </a:p>
          <a:p>
            <a:r>
              <a:rPr lang="en-US" sz="1200" kern="1200" baseline="0" dirty="0">
                <a:solidFill>
                  <a:schemeClr val="tx1"/>
                </a:solidFill>
                <a:latin typeface="Arial" charset="0"/>
                <a:ea typeface="ＭＳ Ｐゴシック" pitchFamily="-107" charset="-128"/>
                <a:cs typeface="ＭＳ Ｐゴシック" pitchFamily="-107" charset="-128"/>
              </a:rPr>
              <a:t>for encryption constitute the area of study known as </a:t>
            </a:r>
            <a:r>
              <a:rPr lang="en-US" sz="1200" b="1" kern="1200" baseline="0" dirty="0">
                <a:solidFill>
                  <a:schemeClr val="tx1"/>
                </a:solidFill>
                <a:latin typeface="Arial" charset="0"/>
                <a:ea typeface="ＭＳ Ｐゴシック" pitchFamily="-107" charset="-128"/>
                <a:cs typeface="ＭＳ Ｐゴシック" pitchFamily="-107" charset="-128"/>
              </a:rPr>
              <a:t>cryptography</a:t>
            </a:r>
            <a:r>
              <a:rPr lang="en-US" sz="1200" kern="1200" baseline="0" dirty="0">
                <a:solidFill>
                  <a:schemeClr val="tx1"/>
                </a:solidFill>
                <a:latin typeface="Arial" charset="0"/>
                <a:ea typeface="ＭＳ Ｐゴシック" pitchFamily="-107" charset="-128"/>
                <a:cs typeface="ＭＳ Ｐゴシック" pitchFamily="-107" charset="-128"/>
              </a:rPr>
              <a:t> Such a scheme</a:t>
            </a:r>
          </a:p>
          <a:p>
            <a:r>
              <a:rPr lang="en-US" sz="1200" kern="1200" baseline="0" dirty="0">
                <a:solidFill>
                  <a:schemeClr val="tx1"/>
                </a:solidFill>
                <a:latin typeface="Arial" charset="0"/>
                <a:ea typeface="ＭＳ Ｐゴシック" pitchFamily="-107" charset="-128"/>
                <a:cs typeface="ＭＳ Ｐゴシック" pitchFamily="-107" charset="-128"/>
              </a:rPr>
              <a:t>is known as a </a:t>
            </a:r>
            <a:r>
              <a:rPr lang="en-US" sz="1200" b="1" kern="1200" baseline="0" dirty="0">
                <a:solidFill>
                  <a:schemeClr val="tx1"/>
                </a:solidFill>
                <a:latin typeface="Arial" charset="0"/>
                <a:ea typeface="ＭＳ Ｐゴシック" pitchFamily="-107" charset="-128"/>
                <a:cs typeface="ＭＳ Ｐゴシック" pitchFamily="-107" charset="-128"/>
              </a:rPr>
              <a:t>cryptographic</a:t>
            </a:r>
            <a:r>
              <a:rPr lang="en-US" sz="1200" kern="1200" baseline="0" dirty="0">
                <a:solidFill>
                  <a:schemeClr val="tx1"/>
                </a:solidFill>
                <a:latin typeface="Arial" charset="0"/>
                <a:ea typeface="ＭＳ Ｐゴシック" pitchFamily="-107" charset="-128"/>
                <a:cs typeface="ＭＳ Ｐゴシック" pitchFamily="-107" charset="-128"/>
              </a:rPr>
              <a:t> </a:t>
            </a:r>
            <a:r>
              <a:rPr lang="en-US" sz="1200" b="1" kern="1200" baseline="0" dirty="0">
                <a:solidFill>
                  <a:schemeClr val="tx1"/>
                </a:solidFill>
                <a:latin typeface="Arial" charset="0"/>
                <a:ea typeface="ＭＳ Ｐゴシック" pitchFamily="-107" charset="-128"/>
                <a:cs typeface="ＭＳ Ｐゴシック" pitchFamily="-107" charset="-128"/>
              </a:rPr>
              <a:t>system</a:t>
            </a:r>
            <a:r>
              <a:rPr lang="en-US" sz="1200" kern="1200" baseline="0" dirty="0">
                <a:solidFill>
                  <a:schemeClr val="tx1"/>
                </a:solidFill>
                <a:latin typeface="Arial" charset="0"/>
                <a:ea typeface="ＭＳ Ｐゴシック" pitchFamily="-107" charset="-128"/>
                <a:cs typeface="ＭＳ Ｐゴシック" pitchFamily="-107" charset="-128"/>
              </a:rPr>
              <a:t> or a </a:t>
            </a:r>
            <a:r>
              <a:rPr lang="en-US" sz="1200" b="1" kern="1200" baseline="0" dirty="0">
                <a:solidFill>
                  <a:schemeClr val="tx1"/>
                </a:solidFill>
                <a:latin typeface="Arial" charset="0"/>
                <a:ea typeface="ＭＳ Ｐゴシック" pitchFamily="-107" charset="-128"/>
                <a:cs typeface="ＭＳ Ｐゴシック" pitchFamily="-107" charset="-128"/>
              </a:rPr>
              <a:t>cipher</a:t>
            </a:r>
            <a:r>
              <a:rPr lang="en-US" sz="1200" kern="1200" baseline="0" dirty="0">
                <a:solidFill>
                  <a:schemeClr val="tx1"/>
                </a:solidFill>
                <a:latin typeface="Arial" charset="0"/>
                <a:ea typeface="ＭＳ Ｐゴシック" pitchFamily="-107" charset="-128"/>
                <a:cs typeface="ＭＳ Ｐゴシック" pitchFamily="-107" charset="-128"/>
              </a:rPr>
              <a:t>. Techniques used for deciphering a</a:t>
            </a:r>
          </a:p>
          <a:p>
            <a:r>
              <a:rPr lang="en-US" sz="1200" kern="1200" baseline="0" dirty="0">
                <a:solidFill>
                  <a:schemeClr val="tx1"/>
                </a:solidFill>
                <a:latin typeface="Arial" charset="0"/>
                <a:ea typeface="ＭＳ Ｐゴシック" pitchFamily="-107" charset="-128"/>
                <a:cs typeface="ＭＳ Ｐゴシック" pitchFamily="-107" charset="-128"/>
              </a:rPr>
              <a:t>message without any knowledge of the enciphering details fall into the area of </a:t>
            </a:r>
            <a:r>
              <a:rPr lang="en-US" sz="1200" b="1" kern="1200" baseline="0" dirty="0">
                <a:solidFill>
                  <a:schemeClr val="tx1"/>
                </a:solidFill>
                <a:latin typeface="Arial" charset="0"/>
                <a:ea typeface="ＭＳ Ｐゴシック" pitchFamily="-107" charset="-128"/>
                <a:cs typeface="ＭＳ Ｐゴシック" pitchFamily="-107" charset="-128"/>
              </a:rPr>
              <a:t>cryptanalysis</a:t>
            </a:r>
            <a:r>
              <a:rPr lang="en-US" sz="1200" kern="1200" baseline="0" dirty="0">
                <a:solidFill>
                  <a:schemeClr val="tx1"/>
                </a:solidFill>
                <a:latin typeface="Arial" charset="0"/>
                <a:ea typeface="ＭＳ Ｐゴシック" pitchFamily="-107" charset="-128"/>
                <a:cs typeface="ＭＳ Ｐゴシック" pitchFamily="-107" charset="-128"/>
              </a:rPr>
              <a:t>.</a:t>
            </a:r>
          </a:p>
          <a:p>
            <a:r>
              <a:rPr lang="en-US" sz="1200" kern="1200" baseline="0" dirty="0">
                <a:solidFill>
                  <a:schemeClr val="tx1"/>
                </a:solidFill>
                <a:latin typeface="Arial" charset="0"/>
                <a:ea typeface="ＭＳ Ｐゴシック" pitchFamily="-107" charset="-128"/>
                <a:cs typeface="ＭＳ Ｐゴシック" pitchFamily="-107" charset="-128"/>
              </a:rPr>
              <a:t>Cryptanalysis is what the layperson calls “breaking the code.” The areas of</a:t>
            </a:r>
          </a:p>
          <a:p>
            <a:r>
              <a:rPr lang="en-US" sz="1200" kern="1200" baseline="0" dirty="0">
                <a:solidFill>
                  <a:schemeClr val="tx1"/>
                </a:solidFill>
                <a:latin typeface="Arial" charset="0"/>
                <a:ea typeface="ＭＳ Ｐゴシック" pitchFamily="-107" charset="-128"/>
                <a:cs typeface="ＭＳ Ｐゴシック" pitchFamily="-107" charset="-128"/>
              </a:rPr>
              <a:t>cryptography and cryptanalysis together are called </a:t>
            </a:r>
            <a:r>
              <a:rPr lang="en-US" sz="1200" b="1" kern="1200" baseline="0" dirty="0">
                <a:solidFill>
                  <a:schemeClr val="tx1"/>
                </a:solidFill>
                <a:latin typeface="Arial" charset="0"/>
                <a:ea typeface="ＭＳ Ｐゴシック" pitchFamily="-107" charset="-128"/>
                <a:cs typeface="ＭＳ Ｐゴシック" pitchFamily="-107" charset="-128"/>
              </a:rPr>
              <a:t>cryptology</a:t>
            </a:r>
            <a:r>
              <a:rPr lang="en-US" sz="1200" kern="1200" baseline="0" dirty="0">
                <a:solidFill>
                  <a:schemeClr val="tx1"/>
                </a:solidFill>
                <a:latin typeface="Arial" charset="0"/>
                <a:ea typeface="ＭＳ Ｐゴシック" pitchFamily="-107" charset="-128"/>
                <a:cs typeface="ＭＳ Ｐゴシック" pitchFamily="-107" charset="-128"/>
              </a:rPr>
              <a:t>.</a:t>
            </a:r>
            <a:endParaRPr lang="en-US" dirty="0">
              <a:latin typeface="Arial" pitchFamily="-1" charset="0"/>
              <a:ea typeface="ＭＳ Ｐゴシック" pitchFamily="-1" charset="-128"/>
              <a:cs typeface="ＭＳ Ｐゴシック" pitchFamily="-1" charset="-128"/>
            </a:endParaRPr>
          </a:p>
          <a:p>
            <a:endParaRPr lang="en-US" dirty="0">
              <a:latin typeface="Arial" pitchFamily="-1" charset="0"/>
              <a:ea typeface="ＭＳ Ｐゴシック" pitchFamily="-1" charset="-128"/>
              <a:cs typeface="ＭＳ Ｐゴシック" pitchFamily="-1" charset="-128"/>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11</a:t>
            </a:fld>
            <a:endParaRPr lang="en-US" dirty="0"/>
          </a:p>
        </p:txBody>
      </p:sp>
    </p:spTree>
    <p:extLst>
      <p:ext uri="{BB962C8B-B14F-4D97-AF65-F5344CB8AC3E}">
        <p14:creationId xmlns:p14="http://schemas.microsoft.com/office/powerpoint/2010/main" val="38801799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b="0" kern="1200" baseline="0" dirty="0">
                <a:solidFill>
                  <a:schemeClr val="tx1"/>
                </a:solidFill>
                <a:latin typeface="Arial" charset="0"/>
                <a:ea typeface="ＭＳ Ｐゴシック" pitchFamily="-107" charset="-128"/>
                <a:cs typeface="ＭＳ Ｐゴシック" pitchFamily="-107" charset="-128"/>
              </a:rPr>
              <a:t> A symmetric encryption scheme has five ingredients (Figure 3.1)</a:t>
            </a:r>
          </a:p>
          <a:p>
            <a:endParaRPr lang="en-US" sz="1200" b="0" kern="1200" baseline="0" dirty="0">
              <a:solidFill>
                <a:schemeClr val="tx1"/>
              </a:solidFill>
              <a:latin typeface="Arial" charset="0"/>
              <a:ea typeface="ＭＳ Ｐゴシック" pitchFamily="-107" charset="-128"/>
              <a:cs typeface="ＭＳ Ｐゴシック" pitchFamily="-107" charset="-128"/>
            </a:endParaRPr>
          </a:p>
          <a:p>
            <a:r>
              <a:rPr lang="en-US" sz="1200" b="0" kern="1200" baseline="0" dirty="0">
                <a:solidFill>
                  <a:schemeClr val="tx1"/>
                </a:solidFill>
                <a:latin typeface="Arial" charset="0"/>
                <a:ea typeface="ＭＳ Ｐゴシック" pitchFamily="-107" charset="-128"/>
                <a:cs typeface="ＭＳ Ｐゴシック" pitchFamily="-107" charset="-128"/>
              </a:rPr>
              <a:t>■ </a:t>
            </a:r>
            <a:r>
              <a:rPr lang="en-US" sz="1200" b="1" kern="1200" baseline="0" dirty="0">
                <a:solidFill>
                  <a:schemeClr val="tx1"/>
                </a:solidFill>
                <a:latin typeface="Arial" charset="0"/>
                <a:ea typeface="ＭＳ Ｐゴシック" pitchFamily="-107" charset="-128"/>
                <a:cs typeface="ＭＳ Ｐゴシック" pitchFamily="-107" charset="-128"/>
              </a:rPr>
              <a:t>Plaintext</a:t>
            </a:r>
            <a:r>
              <a:rPr lang="en-US" sz="1200" b="0" kern="1200" baseline="0" dirty="0">
                <a:solidFill>
                  <a:schemeClr val="tx1"/>
                </a:solidFill>
                <a:latin typeface="Arial" charset="0"/>
                <a:ea typeface="ＭＳ Ｐゴシック" pitchFamily="-107" charset="-128"/>
                <a:cs typeface="ＭＳ Ｐゴシック" pitchFamily="-107" charset="-128"/>
              </a:rPr>
              <a:t>: This is the original intelligible message or data that is fed into the</a:t>
            </a:r>
          </a:p>
          <a:p>
            <a:r>
              <a:rPr lang="en-US" sz="1200" b="0" kern="1200" baseline="0" dirty="0">
                <a:solidFill>
                  <a:schemeClr val="tx1"/>
                </a:solidFill>
                <a:latin typeface="Arial" charset="0"/>
                <a:ea typeface="ＭＳ Ｐゴシック" pitchFamily="-107" charset="-128"/>
                <a:cs typeface="ＭＳ Ｐゴシック" pitchFamily="-107" charset="-128"/>
              </a:rPr>
              <a:t>algorithm as input.</a:t>
            </a:r>
          </a:p>
          <a:p>
            <a:endParaRPr lang="en-US" sz="1200" b="0" kern="1200" baseline="0" dirty="0">
              <a:solidFill>
                <a:schemeClr val="tx1"/>
              </a:solidFill>
              <a:latin typeface="Arial" charset="0"/>
              <a:ea typeface="ＭＳ Ｐゴシック" pitchFamily="-107" charset="-128"/>
              <a:cs typeface="ＭＳ Ｐゴシック" pitchFamily="-107" charset="-128"/>
            </a:endParaRPr>
          </a:p>
          <a:p>
            <a:r>
              <a:rPr lang="en-US" sz="1200" b="0" kern="1200" baseline="0" dirty="0">
                <a:solidFill>
                  <a:schemeClr val="tx1"/>
                </a:solidFill>
                <a:latin typeface="Arial" charset="0"/>
                <a:ea typeface="ＭＳ Ｐゴシック" pitchFamily="-107" charset="-128"/>
                <a:cs typeface="ＭＳ Ｐゴシック" pitchFamily="-107" charset="-128"/>
              </a:rPr>
              <a:t>■ </a:t>
            </a:r>
            <a:r>
              <a:rPr lang="en-US" sz="1200" b="1" kern="1200" baseline="0" dirty="0">
                <a:solidFill>
                  <a:schemeClr val="tx1"/>
                </a:solidFill>
                <a:latin typeface="Arial" charset="0"/>
                <a:ea typeface="ＭＳ Ｐゴシック" pitchFamily="-107" charset="-128"/>
                <a:cs typeface="ＭＳ Ｐゴシック" pitchFamily="-107" charset="-128"/>
              </a:rPr>
              <a:t>Encryption</a:t>
            </a:r>
            <a:r>
              <a:rPr lang="en-US" sz="1200" b="0" kern="1200" baseline="0" dirty="0">
                <a:solidFill>
                  <a:schemeClr val="tx1"/>
                </a:solidFill>
                <a:latin typeface="Arial" charset="0"/>
                <a:ea typeface="ＭＳ Ｐゴシック" pitchFamily="-107" charset="-128"/>
                <a:cs typeface="ＭＳ Ｐゴシック" pitchFamily="-107" charset="-128"/>
              </a:rPr>
              <a:t> </a:t>
            </a:r>
            <a:r>
              <a:rPr lang="en-US" sz="1200" b="1" kern="1200" baseline="0" dirty="0">
                <a:solidFill>
                  <a:schemeClr val="tx1"/>
                </a:solidFill>
                <a:latin typeface="Arial" charset="0"/>
                <a:ea typeface="ＭＳ Ｐゴシック" pitchFamily="-107" charset="-128"/>
                <a:cs typeface="ＭＳ Ｐゴシック" pitchFamily="-107" charset="-128"/>
              </a:rPr>
              <a:t>algorithm</a:t>
            </a:r>
            <a:r>
              <a:rPr lang="en-US" sz="1200" b="0" kern="1200" baseline="0" dirty="0">
                <a:solidFill>
                  <a:schemeClr val="tx1"/>
                </a:solidFill>
                <a:latin typeface="Arial" charset="0"/>
                <a:ea typeface="ＭＳ Ｐゴシック" pitchFamily="-107" charset="-128"/>
                <a:cs typeface="ＭＳ Ｐゴシック" pitchFamily="-107" charset="-128"/>
              </a:rPr>
              <a:t>: The encryption algorithm performs various substitutions</a:t>
            </a:r>
          </a:p>
          <a:p>
            <a:r>
              <a:rPr lang="en-US" sz="1200" b="0" kern="1200" baseline="0" dirty="0">
                <a:solidFill>
                  <a:schemeClr val="tx1"/>
                </a:solidFill>
                <a:latin typeface="Arial" charset="0"/>
                <a:ea typeface="ＭＳ Ｐゴシック" pitchFamily="-107" charset="-128"/>
                <a:cs typeface="ＭＳ Ｐゴシック" pitchFamily="-107" charset="-128"/>
              </a:rPr>
              <a:t>and transformations on the plaintext.</a:t>
            </a:r>
          </a:p>
          <a:p>
            <a:endParaRPr lang="en-US" sz="1200" b="0" kern="1200" baseline="0" dirty="0">
              <a:solidFill>
                <a:schemeClr val="tx1"/>
              </a:solidFill>
              <a:latin typeface="Arial" charset="0"/>
              <a:ea typeface="ＭＳ Ｐゴシック" pitchFamily="-107" charset="-128"/>
              <a:cs typeface="ＭＳ Ｐゴシック" pitchFamily="-107" charset="-128"/>
            </a:endParaRPr>
          </a:p>
          <a:p>
            <a:r>
              <a:rPr lang="en-US" sz="1200" b="0" kern="1200" baseline="0" dirty="0">
                <a:solidFill>
                  <a:schemeClr val="tx1"/>
                </a:solidFill>
                <a:latin typeface="Arial" charset="0"/>
                <a:ea typeface="ＭＳ Ｐゴシック" pitchFamily="-107" charset="-128"/>
                <a:cs typeface="ＭＳ Ｐゴシック" pitchFamily="-107" charset="-128"/>
              </a:rPr>
              <a:t>■ </a:t>
            </a:r>
            <a:r>
              <a:rPr lang="en-US" sz="1200" b="1" kern="1200" baseline="0" dirty="0">
                <a:solidFill>
                  <a:schemeClr val="tx1"/>
                </a:solidFill>
                <a:latin typeface="Arial" charset="0"/>
                <a:ea typeface="ＭＳ Ｐゴシック" pitchFamily="-107" charset="-128"/>
                <a:cs typeface="ＭＳ Ｐゴシック" pitchFamily="-107" charset="-128"/>
              </a:rPr>
              <a:t>Secret</a:t>
            </a:r>
            <a:r>
              <a:rPr lang="en-US" sz="1200" b="0" kern="1200" baseline="0" dirty="0">
                <a:solidFill>
                  <a:schemeClr val="tx1"/>
                </a:solidFill>
                <a:latin typeface="Arial" charset="0"/>
                <a:ea typeface="ＭＳ Ｐゴシック" pitchFamily="-107" charset="-128"/>
                <a:cs typeface="ＭＳ Ｐゴシック" pitchFamily="-107" charset="-128"/>
              </a:rPr>
              <a:t> </a:t>
            </a:r>
            <a:r>
              <a:rPr lang="en-US" sz="1200" b="1" kern="1200" baseline="0" dirty="0">
                <a:solidFill>
                  <a:schemeClr val="tx1"/>
                </a:solidFill>
                <a:latin typeface="Arial" charset="0"/>
                <a:ea typeface="ＭＳ Ｐゴシック" pitchFamily="-107" charset="-128"/>
                <a:cs typeface="ＭＳ Ｐゴシック" pitchFamily="-107" charset="-128"/>
              </a:rPr>
              <a:t>key</a:t>
            </a:r>
            <a:r>
              <a:rPr lang="en-US" sz="1200" b="0" kern="1200" baseline="0" dirty="0">
                <a:solidFill>
                  <a:schemeClr val="tx1"/>
                </a:solidFill>
                <a:latin typeface="Arial" charset="0"/>
                <a:ea typeface="ＭＳ Ｐゴシック" pitchFamily="-107" charset="-128"/>
                <a:cs typeface="ＭＳ Ｐゴシック" pitchFamily="-107" charset="-128"/>
              </a:rPr>
              <a:t>: The secret key is also input to the encryption algorithm. The key is</a:t>
            </a:r>
          </a:p>
          <a:p>
            <a:r>
              <a:rPr lang="en-US" sz="1200" b="0" kern="1200" baseline="0" dirty="0">
                <a:solidFill>
                  <a:schemeClr val="tx1"/>
                </a:solidFill>
                <a:latin typeface="Arial" charset="0"/>
                <a:ea typeface="ＭＳ Ｐゴシック" pitchFamily="-107" charset="-128"/>
                <a:cs typeface="ＭＳ Ｐゴシック" pitchFamily="-107" charset="-128"/>
              </a:rPr>
              <a:t>a value independent of the plaintext and of the algorithm. The algorithm will</a:t>
            </a:r>
          </a:p>
          <a:p>
            <a:r>
              <a:rPr lang="en-US" sz="1200" b="0" kern="1200" baseline="0" dirty="0">
                <a:solidFill>
                  <a:schemeClr val="tx1"/>
                </a:solidFill>
                <a:latin typeface="Arial" charset="0"/>
                <a:ea typeface="ＭＳ Ｐゴシック" pitchFamily="-107" charset="-128"/>
                <a:cs typeface="ＭＳ Ｐゴシック" pitchFamily="-107" charset="-128"/>
              </a:rPr>
              <a:t>produce a different output depending on the specific key being used at the</a:t>
            </a:r>
          </a:p>
          <a:p>
            <a:r>
              <a:rPr lang="en-US" sz="1200" b="0" kern="1200" baseline="0" dirty="0">
                <a:solidFill>
                  <a:schemeClr val="tx1"/>
                </a:solidFill>
                <a:latin typeface="Arial" charset="0"/>
                <a:ea typeface="ＭＳ Ｐゴシック" pitchFamily="-107" charset="-128"/>
                <a:cs typeface="ＭＳ Ｐゴシック" pitchFamily="-107" charset="-128"/>
              </a:rPr>
              <a:t>time. The exact substitutions and transformations performed by the algorithm</a:t>
            </a:r>
          </a:p>
          <a:p>
            <a:r>
              <a:rPr lang="en-US" sz="1200" b="0" kern="1200" baseline="0" dirty="0">
                <a:solidFill>
                  <a:schemeClr val="tx1"/>
                </a:solidFill>
                <a:latin typeface="Arial" charset="0"/>
                <a:ea typeface="ＭＳ Ｐゴシック" pitchFamily="-107" charset="-128"/>
                <a:cs typeface="ＭＳ Ｐゴシック" pitchFamily="-107" charset="-128"/>
              </a:rPr>
              <a:t>depend on the key.</a:t>
            </a:r>
          </a:p>
          <a:p>
            <a:endParaRPr lang="en-US" sz="1200" b="0" kern="1200" baseline="0" dirty="0">
              <a:solidFill>
                <a:schemeClr val="tx1"/>
              </a:solidFill>
              <a:latin typeface="Arial" charset="0"/>
              <a:ea typeface="ＭＳ Ｐゴシック" pitchFamily="-107" charset="-128"/>
              <a:cs typeface="ＭＳ Ｐゴシック" pitchFamily="-107" charset="-128"/>
            </a:endParaRPr>
          </a:p>
          <a:p>
            <a:r>
              <a:rPr lang="en-US" sz="1200" b="1" kern="1200" baseline="0" dirty="0">
                <a:solidFill>
                  <a:schemeClr val="tx1"/>
                </a:solidFill>
                <a:latin typeface="Arial" charset="0"/>
                <a:ea typeface="ＭＳ Ｐゴシック" pitchFamily="-107" charset="-128"/>
                <a:cs typeface="ＭＳ Ｐゴシック" pitchFamily="-107" charset="-128"/>
              </a:rPr>
              <a:t>■ </a:t>
            </a:r>
            <a:r>
              <a:rPr lang="en-US" sz="1200" b="1" kern="1200" baseline="0" dirty="0" err="1">
                <a:solidFill>
                  <a:schemeClr val="tx1"/>
                </a:solidFill>
                <a:latin typeface="Arial" charset="0"/>
                <a:ea typeface="ＭＳ Ｐゴシック" pitchFamily="-107" charset="-128"/>
                <a:cs typeface="ＭＳ Ｐゴシック" pitchFamily="-107" charset="-128"/>
              </a:rPr>
              <a:t>Ciphertext</a:t>
            </a:r>
            <a:r>
              <a:rPr lang="en-US" sz="1200" b="1" kern="1200" baseline="0" dirty="0">
                <a:solidFill>
                  <a:schemeClr val="tx1"/>
                </a:solidFill>
                <a:latin typeface="Arial" charset="0"/>
                <a:ea typeface="ＭＳ Ｐゴシック" pitchFamily="-107" charset="-128"/>
                <a:cs typeface="ＭＳ Ｐゴシック" pitchFamily="-107" charset="-128"/>
              </a:rPr>
              <a:t>: </a:t>
            </a:r>
            <a:r>
              <a:rPr lang="en-US" sz="1200" b="0" kern="1200" baseline="0" dirty="0">
                <a:solidFill>
                  <a:schemeClr val="tx1"/>
                </a:solidFill>
                <a:latin typeface="Arial" charset="0"/>
                <a:ea typeface="ＭＳ Ｐゴシック" pitchFamily="-107" charset="-128"/>
                <a:cs typeface="ＭＳ Ｐゴシック" pitchFamily="-107" charset="-128"/>
              </a:rPr>
              <a:t>This is the scrambled message produced as output. It depends on</a:t>
            </a:r>
          </a:p>
          <a:p>
            <a:r>
              <a:rPr lang="en-US" sz="1200" kern="1200" baseline="0" dirty="0">
                <a:solidFill>
                  <a:schemeClr val="tx1"/>
                </a:solidFill>
                <a:latin typeface="Arial" charset="0"/>
                <a:ea typeface="ＭＳ Ｐゴシック" pitchFamily="-107" charset="-128"/>
                <a:cs typeface="ＭＳ Ｐゴシック" pitchFamily="-107" charset="-128"/>
              </a:rPr>
              <a:t>the plaintext and the secret key. For a given message, two different keys will</a:t>
            </a:r>
          </a:p>
          <a:p>
            <a:r>
              <a:rPr lang="en-US" sz="1200" kern="1200" baseline="0" dirty="0">
                <a:solidFill>
                  <a:schemeClr val="tx1"/>
                </a:solidFill>
                <a:latin typeface="Arial" charset="0"/>
                <a:ea typeface="ＭＳ Ｐゴシック" pitchFamily="-107" charset="-128"/>
                <a:cs typeface="ＭＳ Ｐゴシック" pitchFamily="-107" charset="-128"/>
              </a:rPr>
              <a:t>produce two different </a:t>
            </a:r>
            <a:r>
              <a:rPr lang="en-US" sz="1200" kern="1200" baseline="0" dirty="0" err="1">
                <a:solidFill>
                  <a:schemeClr val="tx1"/>
                </a:solidFill>
                <a:latin typeface="Arial" charset="0"/>
                <a:ea typeface="ＭＳ Ｐゴシック" pitchFamily="-107" charset="-128"/>
                <a:cs typeface="ＭＳ Ｐゴシック" pitchFamily="-107" charset="-128"/>
              </a:rPr>
              <a:t>ciphertexts</a:t>
            </a:r>
            <a:r>
              <a:rPr lang="en-US" sz="1200" kern="1200" baseline="0" dirty="0">
                <a:solidFill>
                  <a:schemeClr val="tx1"/>
                </a:solidFill>
                <a:latin typeface="Arial" charset="0"/>
                <a:ea typeface="ＭＳ Ｐゴシック" pitchFamily="-107" charset="-128"/>
                <a:cs typeface="ＭＳ Ｐゴシック" pitchFamily="-107" charset="-128"/>
              </a:rPr>
              <a:t>. The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is an apparently random</a:t>
            </a:r>
          </a:p>
          <a:p>
            <a:r>
              <a:rPr lang="en-US" sz="1200" kern="1200" baseline="0" dirty="0">
                <a:solidFill>
                  <a:schemeClr val="tx1"/>
                </a:solidFill>
                <a:latin typeface="Arial" charset="0"/>
                <a:ea typeface="ＭＳ Ｐゴシック" pitchFamily="-107" charset="-128"/>
                <a:cs typeface="ＭＳ Ｐゴシック" pitchFamily="-107" charset="-128"/>
              </a:rPr>
              <a:t>stream of data and, as it stands, is unintelligible.</a:t>
            </a:r>
          </a:p>
          <a:p>
            <a:endParaRPr lang="en-US" sz="1200" b="1" kern="1200" baseline="0" dirty="0">
              <a:solidFill>
                <a:schemeClr val="tx1"/>
              </a:solidFill>
              <a:latin typeface="Arial" charset="0"/>
              <a:ea typeface="ＭＳ Ｐゴシック" pitchFamily="-107" charset="-128"/>
              <a:cs typeface="ＭＳ Ｐゴシック" pitchFamily="-107" charset="-128"/>
            </a:endParaRPr>
          </a:p>
          <a:p>
            <a:r>
              <a:rPr lang="en-US" sz="1200" b="1" kern="1200" baseline="0" dirty="0">
                <a:solidFill>
                  <a:schemeClr val="tx1"/>
                </a:solidFill>
                <a:latin typeface="Arial" charset="0"/>
                <a:ea typeface="ＭＳ Ｐゴシック" pitchFamily="-107" charset="-128"/>
                <a:cs typeface="ＭＳ Ｐゴシック" pitchFamily="-107" charset="-128"/>
              </a:rPr>
              <a:t>■ Decryption algorithm: This is essentially the encryption algorithm run in</a:t>
            </a:r>
          </a:p>
          <a:p>
            <a:r>
              <a:rPr lang="en-US" sz="1200" kern="1200" baseline="0" dirty="0">
                <a:solidFill>
                  <a:schemeClr val="tx1"/>
                </a:solidFill>
                <a:latin typeface="Arial" charset="0"/>
                <a:ea typeface="ＭＳ Ｐゴシック" pitchFamily="-107" charset="-128"/>
                <a:cs typeface="ＭＳ Ｐゴシック" pitchFamily="-107" charset="-128"/>
              </a:rPr>
              <a:t>reverse. It takes the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and the secret key and produces the original</a:t>
            </a:r>
          </a:p>
          <a:p>
            <a:r>
              <a:rPr lang="en-US" sz="1200" kern="1200" baseline="0" dirty="0">
                <a:solidFill>
                  <a:schemeClr val="tx1"/>
                </a:solidFill>
                <a:latin typeface="Arial" charset="0"/>
                <a:ea typeface="ＭＳ Ｐゴシック" pitchFamily="-107" charset="-128"/>
                <a:cs typeface="ＭＳ Ｐゴシック" pitchFamily="-107" charset="-128"/>
              </a:rPr>
              <a:t>plaintext.</a:t>
            </a:r>
            <a:endParaRPr lang="en-US" b="0" dirty="0"/>
          </a:p>
          <a:p>
            <a:endParaRPr lang="en-US" b="0" dirty="0"/>
          </a:p>
        </p:txBody>
      </p:sp>
      <p:sp>
        <p:nvSpPr>
          <p:cNvPr id="4" name="Slide Number Placeholder 3"/>
          <p:cNvSpPr>
            <a:spLocks noGrp="1"/>
          </p:cNvSpPr>
          <p:nvPr>
            <p:ph type="sldNum" sz="quarter" idx="10"/>
          </p:nvPr>
        </p:nvSpPr>
        <p:spPr/>
        <p:txBody>
          <a:bodyPr/>
          <a:lstStyle/>
          <a:p>
            <a:fld id="{A73D6722-9B4D-4E29-B226-C325925A8118}" type="slidenum">
              <a:rPr lang="en-US" smtClean="0"/>
              <a:t>12</a:t>
            </a:fld>
            <a:endParaRPr lang="en-US" dirty="0"/>
          </a:p>
        </p:txBody>
      </p:sp>
    </p:spTree>
    <p:extLst>
      <p:ext uri="{BB962C8B-B14F-4D97-AF65-F5344CB8AC3E}">
        <p14:creationId xmlns:p14="http://schemas.microsoft.com/office/powerpoint/2010/main" val="42721020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kern="1200" baseline="0" dirty="0">
                <a:solidFill>
                  <a:schemeClr val="tx1"/>
                </a:solidFill>
                <a:latin typeface="Arial" charset="0"/>
                <a:ea typeface="ＭＳ Ｐゴシック" pitchFamily="-107" charset="-128"/>
                <a:cs typeface="ＭＳ Ｐゴシック" pitchFamily="-107" charset="-128"/>
              </a:rPr>
              <a:t>There are two requirements for secure use of conventional encryption:</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1. We need a strong encryption algorithm. At a minimum, we would like the algorithm</a:t>
            </a:r>
          </a:p>
          <a:p>
            <a:r>
              <a:rPr lang="en-US" sz="1200" kern="1200" baseline="0" dirty="0">
                <a:solidFill>
                  <a:schemeClr val="tx1"/>
                </a:solidFill>
                <a:latin typeface="Arial" charset="0"/>
                <a:ea typeface="ＭＳ Ｐゴシック" pitchFamily="-107" charset="-128"/>
                <a:cs typeface="ＭＳ Ｐゴシック" pitchFamily="-107" charset="-128"/>
              </a:rPr>
              <a:t>to be such that an opponent who knows the algorithm and has access to</a:t>
            </a:r>
          </a:p>
          <a:p>
            <a:r>
              <a:rPr lang="en-US" sz="1200" kern="1200" baseline="0" dirty="0">
                <a:solidFill>
                  <a:schemeClr val="tx1"/>
                </a:solidFill>
                <a:latin typeface="Arial" charset="0"/>
                <a:ea typeface="ＭＳ Ｐゴシック" pitchFamily="-107" charset="-128"/>
                <a:cs typeface="ＭＳ Ｐゴシック" pitchFamily="-107" charset="-128"/>
              </a:rPr>
              <a:t>one or more </a:t>
            </a:r>
            <a:r>
              <a:rPr lang="en-US" sz="1200" kern="1200" baseline="0" dirty="0" err="1">
                <a:solidFill>
                  <a:schemeClr val="tx1"/>
                </a:solidFill>
                <a:latin typeface="Arial" charset="0"/>
                <a:ea typeface="ＭＳ Ｐゴシック" pitchFamily="-107" charset="-128"/>
                <a:cs typeface="ＭＳ Ｐゴシック" pitchFamily="-107" charset="-128"/>
              </a:rPr>
              <a:t>ciphertexts</a:t>
            </a:r>
            <a:r>
              <a:rPr lang="en-US" sz="1200" kern="1200" baseline="0" dirty="0">
                <a:solidFill>
                  <a:schemeClr val="tx1"/>
                </a:solidFill>
                <a:latin typeface="Arial" charset="0"/>
                <a:ea typeface="ＭＳ Ｐゴシック" pitchFamily="-107" charset="-128"/>
                <a:cs typeface="ＭＳ Ｐゴシック" pitchFamily="-107" charset="-128"/>
              </a:rPr>
              <a:t> would be unable to decipher the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or figure</a:t>
            </a:r>
          </a:p>
          <a:p>
            <a:r>
              <a:rPr lang="en-US" sz="1200" kern="1200" baseline="0" dirty="0">
                <a:solidFill>
                  <a:schemeClr val="tx1"/>
                </a:solidFill>
                <a:latin typeface="Arial" charset="0"/>
                <a:ea typeface="ＭＳ Ｐゴシック" pitchFamily="-107" charset="-128"/>
                <a:cs typeface="ＭＳ Ｐゴシック" pitchFamily="-107" charset="-128"/>
              </a:rPr>
              <a:t>out the key. This requirement is usually stated in a stronger form: The opponent</a:t>
            </a:r>
          </a:p>
          <a:p>
            <a:r>
              <a:rPr lang="en-US" sz="1200" kern="1200" baseline="0" dirty="0">
                <a:solidFill>
                  <a:schemeClr val="tx1"/>
                </a:solidFill>
                <a:latin typeface="Arial" charset="0"/>
                <a:ea typeface="ＭＳ Ｐゴシック" pitchFamily="-107" charset="-128"/>
                <a:cs typeface="ＭＳ Ｐゴシック" pitchFamily="-107" charset="-128"/>
              </a:rPr>
              <a:t>should be unable to decrypt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or discover the key even if he or</a:t>
            </a:r>
          </a:p>
          <a:p>
            <a:r>
              <a:rPr lang="en-US" sz="1200" kern="1200" baseline="0" dirty="0">
                <a:solidFill>
                  <a:schemeClr val="tx1"/>
                </a:solidFill>
                <a:latin typeface="Arial" charset="0"/>
                <a:ea typeface="ＭＳ Ｐゴシック" pitchFamily="-107" charset="-128"/>
                <a:cs typeface="ＭＳ Ｐゴシック" pitchFamily="-107" charset="-128"/>
              </a:rPr>
              <a:t>she is in possession of a number of </a:t>
            </a:r>
            <a:r>
              <a:rPr lang="en-US" sz="1200" kern="1200" baseline="0" dirty="0" err="1">
                <a:solidFill>
                  <a:schemeClr val="tx1"/>
                </a:solidFill>
                <a:latin typeface="Arial" charset="0"/>
                <a:ea typeface="ＭＳ Ｐゴシック" pitchFamily="-107" charset="-128"/>
                <a:cs typeface="ＭＳ Ｐゴシック" pitchFamily="-107" charset="-128"/>
              </a:rPr>
              <a:t>ciphertexts</a:t>
            </a:r>
            <a:r>
              <a:rPr lang="en-US" sz="1200" kern="1200" baseline="0" dirty="0">
                <a:solidFill>
                  <a:schemeClr val="tx1"/>
                </a:solidFill>
                <a:latin typeface="Arial" charset="0"/>
                <a:ea typeface="ＭＳ Ｐゴシック" pitchFamily="-107" charset="-128"/>
                <a:cs typeface="ＭＳ Ｐゴシック" pitchFamily="-107" charset="-128"/>
              </a:rPr>
              <a:t> together with the plaintext that</a:t>
            </a:r>
          </a:p>
          <a:p>
            <a:r>
              <a:rPr lang="en-US" sz="1200" kern="1200" baseline="0" dirty="0">
                <a:solidFill>
                  <a:schemeClr val="tx1"/>
                </a:solidFill>
                <a:latin typeface="Arial" charset="0"/>
                <a:ea typeface="ＭＳ Ｐゴシック" pitchFamily="-107" charset="-128"/>
                <a:cs typeface="ＭＳ Ｐゴシック" pitchFamily="-107" charset="-128"/>
              </a:rPr>
              <a:t>produced each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2. Sender and receiver must have obtained copies of the secret key in a secure</a:t>
            </a:r>
          </a:p>
          <a:p>
            <a:r>
              <a:rPr lang="en-US" sz="1200" kern="1200" baseline="0" dirty="0">
                <a:solidFill>
                  <a:schemeClr val="tx1"/>
                </a:solidFill>
                <a:latin typeface="Arial" charset="0"/>
                <a:ea typeface="ＭＳ Ｐゴシック" pitchFamily="-107" charset="-128"/>
                <a:cs typeface="ＭＳ Ｐゴシック" pitchFamily="-107" charset="-128"/>
              </a:rPr>
              <a:t>fashion and must keep the key secure. If someone can discover the key and</a:t>
            </a:r>
          </a:p>
          <a:p>
            <a:r>
              <a:rPr lang="en-US" sz="1200" kern="1200" baseline="0" dirty="0">
                <a:solidFill>
                  <a:schemeClr val="tx1"/>
                </a:solidFill>
                <a:latin typeface="Arial" charset="0"/>
                <a:ea typeface="ＭＳ Ｐゴシック" pitchFamily="-107" charset="-128"/>
                <a:cs typeface="ＭＳ Ｐゴシック" pitchFamily="-107" charset="-128"/>
              </a:rPr>
              <a:t>knows the algorithm, all communication using this key is readable.</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 We assume that it is impractical to decrypt a message on the basis of the</a:t>
            </a:r>
          </a:p>
          <a:p>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plus knowledge of the encryption/decryption algorithm. In other words,</a:t>
            </a:r>
          </a:p>
          <a:p>
            <a:r>
              <a:rPr lang="en-US" sz="1200" kern="1200" baseline="0" dirty="0">
                <a:solidFill>
                  <a:schemeClr val="tx1"/>
                </a:solidFill>
                <a:latin typeface="Arial" charset="0"/>
                <a:ea typeface="ＭＳ Ｐゴシック" pitchFamily="-107" charset="-128"/>
                <a:cs typeface="ＭＳ Ｐゴシック" pitchFamily="-107" charset="-128"/>
              </a:rPr>
              <a:t>we do not need to keep the algorithm secret; we need to keep only the key secret.</a:t>
            </a:r>
          </a:p>
          <a:p>
            <a:r>
              <a:rPr lang="en-US" sz="1200" kern="1200" baseline="0" dirty="0">
                <a:solidFill>
                  <a:schemeClr val="tx1"/>
                </a:solidFill>
                <a:latin typeface="Arial" charset="0"/>
                <a:ea typeface="ＭＳ Ｐゴシック" pitchFamily="-107" charset="-128"/>
                <a:cs typeface="ＭＳ Ｐゴシック" pitchFamily="-107" charset="-128"/>
              </a:rPr>
              <a:t>This feature of symmetric encryption is what makes it feasible for widespread use.</a:t>
            </a:r>
          </a:p>
          <a:p>
            <a:r>
              <a:rPr lang="en-US" sz="1200" kern="1200" baseline="0" dirty="0">
                <a:solidFill>
                  <a:schemeClr val="tx1"/>
                </a:solidFill>
                <a:latin typeface="Arial" charset="0"/>
                <a:ea typeface="ＭＳ Ｐゴシック" pitchFamily="-107" charset="-128"/>
                <a:cs typeface="ＭＳ Ｐゴシック" pitchFamily="-107" charset="-128"/>
              </a:rPr>
              <a:t>The fact that the algorithm need not be kept secret means that manufacturers can</a:t>
            </a:r>
          </a:p>
          <a:p>
            <a:r>
              <a:rPr lang="en-US" sz="1200" kern="1200" baseline="0" dirty="0">
                <a:solidFill>
                  <a:schemeClr val="tx1"/>
                </a:solidFill>
                <a:latin typeface="Arial" charset="0"/>
                <a:ea typeface="ＭＳ Ｐゴシック" pitchFamily="-107" charset="-128"/>
                <a:cs typeface="ＭＳ Ｐゴシック" pitchFamily="-107" charset="-128"/>
              </a:rPr>
              <a:t>and have developed low-cost chip implementations of data encryption algorithms.</a:t>
            </a:r>
          </a:p>
          <a:p>
            <a:r>
              <a:rPr lang="en-US" sz="1200" kern="1200" baseline="0" dirty="0">
                <a:solidFill>
                  <a:schemeClr val="tx1"/>
                </a:solidFill>
                <a:latin typeface="Arial" charset="0"/>
                <a:ea typeface="ＭＳ Ｐゴシック" pitchFamily="-107" charset="-128"/>
                <a:cs typeface="ＭＳ Ｐゴシック" pitchFamily="-107" charset="-128"/>
              </a:rPr>
              <a:t>These chips are widely available and incorporated into a number of products. With</a:t>
            </a:r>
          </a:p>
          <a:p>
            <a:r>
              <a:rPr lang="en-US" sz="1200" kern="1200" baseline="0" dirty="0">
                <a:solidFill>
                  <a:schemeClr val="tx1"/>
                </a:solidFill>
                <a:latin typeface="Arial" charset="0"/>
                <a:ea typeface="ＭＳ Ｐゴシック" pitchFamily="-107" charset="-128"/>
                <a:cs typeface="ＭＳ Ｐゴシック" pitchFamily="-107" charset="-128"/>
              </a:rPr>
              <a:t>the use of symmetric encryption, the principal security problem is maintaining the</a:t>
            </a:r>
          </a:p>
          <a:p>
            <a:r>
              <a:rPr lang="en-US" sz="1200" kern="1200" baseline="0" dirty="0">
                <a:solidFill>
                  <a:schemeClr val="tx1"/>
                </a:solidFill>
                <a:latin typeface="Arial" charset="0"/>
                <a:ea typeface="ＭＳ Ｐゴシック" pitchFamily="-107" charset="-128"/>
                <a:cs typeface="ＭＳ Ｐゴシック" pitchFamily="-107" charset="-128"/>
              </a:rPr>
              <a:t>secrecy of the key.</a:t>
            </a:r>
            <a:endParaRPr lang="en-AU" dirty="0">
              <a:latin typeface="Arial" pitchFamily="-1" charset="0"/>
              <a:ea typeface="Arial" pitchFamily="-1" charset="0"/>
              <a:cs typeface="Arial" pitchFamily="-1" charset="0"/>
            </a:endParaRPr>
          </a:p>
          <a:p>
            <a:endParaRPr lang="en-AU" dirty="0">
              <a:latin typeface="Arial" pitchFamily="-1" charset="0"/>
              <a:ea typeface="Arial" pitchFamily="-1" charset="0"/>
              <a:cs typeface="Arial" pitchFamily="-1" charset="0"/>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13</a:t>
            </a:fld>
            <a:endParaRPr lang="en-US" dirty="0"/>
          </a:p>
        </p:txBody>
      </p:sp>
    </p:spTree>
    <p:extLst>
      <p:ext uri="{BB962C8B-B14F-4D97-AF65-F5344CB8AC3E}">
        <p14:creationId xmlns:p14="http://schemas.microsoft.com/office/powerpoint/2010/main" val="23403538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kern="1200" baseline="0" dirty="0">
                <a:solidFill>
                  <a:schemeClr val="tx1"/>
                </a:solidFill>
                <a:latin typeface="Arial" charset="0"/>
                <a:ea typeface="ＭＳ Ｐゴシック" pitchFamily="-107" charset="-128"/>
                <a:cs typeface="ＭＳ Ｐゴシック" pitchFamily="-107" charset="-128"/>
              </a:rPr>
              <a:t> Let us take a closer look at the essential elements of a symmetric encryption scheme, using Figure 3.2.</a:t>
            </a: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14</a:t>
            </a:fld>
            <a:endParaRPr lang="en-US" dirty="0"/>
          </a:p>
        </p:txBody>
      </p:sp>
    </p:spTree>
    <p:extLst>
      <p:ext uri="{BB962C8B-B14F-4D97-AF65-F5344CB8AC3E}">
        <p14:creationId xmlns:p14="http://schemas.microsoft.com/office/powerpoint/2010/main" val="36277351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kern="1200" baseline="0" dirty="0">
                <a:solidFill>
                  <a:schemeClr val="tx1"/>
                </a:solidFill>
                <a:latin typeface="Arial" charset="0"/>
                <a:ea typeface="ＭＳ Ｐゴシック" pitchFamily="-107" charset="-128"/>
                <a:cs typeface="ＭＳ Ｐゴシック" pitchFamily="-107" charset="-128"/>
              </a:rPr>
              <a:t> Cryptographic systems are characterized along three independent dimensions:</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1. </a:t>
            </a:r>
            <a:r>
              <a:rPr lang="en-US" sz="1200" b="1" kern="1200" baseline="0" dirty="0">
                <a:solidFill>
                  <a:schemeClr val="tx1"/>
                </a:solidFill>
                <a:latin typeface="Arial" charset="0"/>
                <a:ea typeface="ＭＳ Ｐゴシック" pitchFamily="-107" charset="-128"/>
                <a:cs typeface="ＭＳ Ｐゴシック" pitchFamily="-107" charset="-128"/>
              </a:rPr>
              <a:t>The type of operations used for transforming plaintext to </a:t>
            </a:r>
            <a:r>
              <a:rPr lang="en-US" sz="1200" b="1" kern="1200" baseline="0" dirty="0" err="1">
                <a:solidFill>
                  <a:schemeClr val="tx1"/>
                </a:solidFill>
                <a:latin typeface="Arial" charset="0"/>
                <a:ea typeface="ＭＳ Ｐゴシック" pitchFamily="-107" charset="-128"/>
                <a:cs typeface="ＭＳ Ｐゴシック" pitchFamily="-107" charset="-128"/>
              </a:rPr>
              <a:t>ciphertext</a:t>
            </a:r>
            <a:r>
              <a:rPr lang="en-US" sz="1200" b="1" kern="1200" baseline="0" dirty="0">
                <a:solidFill>
                  <a:schemeClr val="tx1"/>
                </a:solidFill>
                <a:latin typeface="Arial" charset="0"/>
                <a:ea typeface="ＭＳ Ｐゴシック" pitchFamily="-107" charset="-128"/>
                <a:cs typeface="ＭＳ Ｐゴシック" pitchFamily="-107" charset="-128"/>
              </a:rPr>
              <a:t>. </a:t>
            </a:r>
            <a:r>
              <a:rPr lang="en-US" sz="1200" kern="1200" baseline="0" dirty="0">
                <a:solidFill>
                  <a:schemeClr val="tx1"/>
                </a:solidFill>
                <a:latin typeface="Arial" charset="0"/>
                <a:ea typeface="ＭＳ Ｐゴシック" pitchFamily="-107" charset="-128"/>
                <a:cs typeface="ＭＳ Ｐゴシック" pitchFamily="-107" charset="-128"/>
              </a:rPr>
              <a:t>All</a:t>
            </a:r>
          </a:p>
          <a:p>
            <a:r>
              <a:rPr lang="en-US" sz="1200" kern="1200" baseline="0" dirty="0">
                <a:solidFill>
                  <a:schemeClr val="tx1"/>
                </a:solidFill>
                <a:latin typeface="Arial" charset="0"/>
                <a:ea typeface="ＭＳ Ｐゴシック" pitchFamily="-107" charset="-128"/>
                <a:cs typeface="ＭＳ Ｐゴシック" pitchFamily="-107" charset="-128"/>
              </a:rPr>
              <a:t>encryption algorithms are based on two general principles: substitution, in</a:t>
            </a:r>
          </a:p>
          <a:p>
            <a:r>
              <a:rPr lang="en-US" sz="1200" kern="1200" baseline="0" dirty="0">
                <a:solidFill>
                  <a:schemeClr val="tx1"/>
                </a:solidFill>
                <a:latin typeface="Arial" charset="0"/>
                <a:ea typeface="ＭＳ Ｐゴシック" pitchFamily="-107" charset="-128"/>
                <a:cs typeface="ＭＳ Ｐゴシック" pitchFamily="-107" charset="-128"/>
              </a:rPr>
              <a:t>which each element in the plaintext (bit, letter, group of bits or letters) is</a:t>
            </a:r>
          </a:p>
          <a:p>
            <a:r>
              <a:rPr lang="en-US" sz="1200" kern="1200" baseline="0" dirty="0">
                <a:solidFill>
                  <a:schemeClr val="tx1"/>
                </a:solidFill>
                <a:latin typeface="Arial" charset="0"/>
                <a:ea typeface="ＭＳ Ｐゴシック" pitchFamily="-107" charset="-128"/>
                <a:cs typeface="ＭＳ Ｐゴシック" pitchFamily="-107" charset="-128"/>
              </a:rPr>
              <a:t>mapped into another element, and transposition, in which elements in the</a:t>
            </a:r>
          </a:p>
          <a:p>
            <a:r>
              <a:rPr lang="en-US" sz="1200" kern="1200" baseline="0" dirty="0">
                <a:solidFill>
                  <a:schemeClr val="tx1"/>
                </a:solidFill>
                <a:latin typeface="Arial" charset="0"/>
                <a:ea typeface="ＭＳ Ｐゴシック" pitchFamily="-107" charset="-128"/>
                <a:cs typeface="ＭＳ Ｐゴシック" pitchFamily="-107" charset="-128"/>
              </a:rPr>
              <a:t>plaintext are rearranged. The fundamental requirement is that no information</a:t>
            </a:r>
          </a:p>
          <a:p>
            <a:r>
              <a:rPr lang="en-US" sz="1200" kern="1200" baseline="0" dirty="0">
                <a:solidFill>
                  <a:schemeClr val="tx1"/>
                </a:solidFill>
                <a:latin typeface="Arial" charset="0"/>
                <a:ea typeface="ＭＳ Ｐゴシック" pitchFamily="-107" charset="-128"/>
                <a:cs typeface="ＭＳ Ｐゴシック" pitchFamily="-107" charset="-128"/>
              </a:rPr>
              <a:t>be lost (i.e., that all operations are reversible). Most systems, referred to as</a:t>
            </a:r>
          </a:p>
          <a:p>
            <a:r>
              <a:rPr lang="en-US" sz="1200" kern="1200" baseline="0" dirty="0">
                <a:solidFill>
                  <a:schemeClr val="tx1"/>
                </a:solidFill>
                <a:latin typeface="Arial" charset="0"/>
                <a:ea typeface="ＭＳ Ｐゴシック" pitchFamily="-107" charset="-128"/>
                <a:cs typeface="ＭＳ Ｐゴシック" pitchFamily="-107" charset="-128"/>
              </a:rPr>
              <a:t>product systems , involve multiple stages of substitutions and transpositions.</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2. </a:t>
            </a:r>
            <a:r>
              <a:rPr lang="en-US" sz="1200" b="1" kern="1200" baseline="0" dirty="0">
                <a:solidFill>
                  <a:schemeClr val="tx1"/>
                </a:solidFill>
                <a:latin typeface="Arial" charset="0"/>
                <a:ea typeface="ＭＳ Ｐゴシック" pitchFamily="-107" charset="-128"/>
                <a:cs typeface="ＭＳ Ｐゴシック" pitchFamily="-107" charset="-128"/>
              </a:rPr>
              <a:t>The number of keys used. </a:t>
            </a:r>
            <a:r>
              <a:rPr lang="en-US" sz="1200" kern="1200" baseline="0" dirty="0">
                <a:solidFill>
                  <a:schemeClr val="tx1"/>
                </a:solidFill>
                <a:latin typeface="Arial" charset="0"/>
                <a:ea typeface="ＭＳ Ｐゴシック" pitchFamily="-107" charset="-128"/>
                <a:cs typeface="ＭＳ Ｐゴシック" pitchFamily="-107" charset="-128"/>
              </a:rPr>
              <a:t>If both sender and receiver use the same key, the</a:t>
            </a:r>
          </a:p>
          <a:p>
            <a:r>
              <a:rPr lang="en-US" sz="1200" kern="1200" baseline="0" dirty="0">
                <a:solidFill>
                  <a:schemeClr val="tx1"/>
                </a:solidFill>
                <a:latin typeface="Arial" charset="0"/>
                <a:ea typeface="ＭＳ Ｐゴシック" pitchFamily="-107" charset="-128"/>
                <a:cs typeface="ＭＳ Ｐゴシック" pitchFamily="-107" charset="-128"/>
              </a:rPr>
              <a:t>system is referred to as symmetric, single-key, secret-key, or conventional</a:t>
            </a:r>
          </a:p>
          <a:p>
            <a:r>
              <a:rPr lang="en-US" sz="1200" kern="1200" baseline="0" dirty="0">
                <a:solidFill>
                  <a:schemeClr val="tx1"/>
                </a:solidFill>
                <a:latin typeface="Arial" charset="0"/>
                <a:ea typeface="ＭＳ Ｐゴシック" pitchFamily="-107" charset="-128"/>
                <a:cs typeface="ＭＳ Ｐゴシック" pitchFamily="-107" charset="-128"/>
              </a:rPr>
              <a:t>encryption. If the sender and receiver use different keys, the system is referred</a:t>
            </a:r>
          </a:p>
          <a:p>
            <a:r>
              <a:rPr lang="en-US" sz="1200" kern="1200" baseline="0" dirty="0">
                <a:solidFill>
                  <a:schemeClr val="tx1"/>
                </a:solidFill>
                <a:latin typeface="Arial" charset="0"/>
                <a:ea typeface="ＭＳ Ｐゴシック" pitchFamily="-107" charset="-128"/>
                <a:cs typeface="ＭＳ Ｐゴシック" pitchFamily="-107" charset="-128"/>
              </a:rPr>
              <a:t>to as asymmetric, two-key, or public-key encryption.</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3. </a:t>
            </a:r>
            <a:r>
              <a:rPr lang="en-US" sz="1200" b="1" kern="1200" baseline="0" dirty="0">
                <a:solidFill>
                  <a:schemeClr val="tx1"/>
                </a:solidFill>
                <a:latin typeface="Arial" charset="0"/>
                <a:ea typeface="ＭＳ Ｐゴシック" pitchFamily="-107" charset="-128"/>
                <a:cs typeface="ＭＳ Ｐゴシック" pitchFamily="-107" charset="-128"/>
              </a:rPr>
              <a:t>The way in which the plaintext is processed. </a:t>
            </a:r>
            <a:r>
              <a:rPr lang="en-US" sz="1200" kern="1200" baseline="0" dirty="0">
                <a:solidFill>
                  <a:schemeClr val="tx1"/>
                </a:solidFill>
                <a:latin typeface="Arial" charset="0"/>
                <a:ea typeface="ＭＳ Ｐゴシック" pitchFamily="-107" charset="-128"/>
                <a:cs typeface="ＭＳ Ｐゴシック" pitchFamily="-107" charset="-128"/>
              </a:rPr>
              <a:t>A block cipher processes the</a:t>
            </a:r>
          </a:p>
          <a:p>
            <a:r>
              <a:rPr lang="en-US" sz="1200" kern="1200" baseline="0" dirty="0">
                <a:solidFill>
                  <a:schemeClr val="tx1"/>
                </a:solidFill>
                <a:latin typeface="Arial" charset="0"/>
                <a:ea typeface="ＭＳ Ｐゴシック" pitchFamily="-107" charset="-128"/>
                <a:cs typeface="ＭＳ Ｐゴシック" pitchFamily="-107" charset="-128"/>
              </a:rPr>
              <a:t>input one block of elements at a time, producing an output block for each</a:t>
            </a:r>
          </a:p>
          <a:p>
            <a:r>
              <a:rPr lang="en-US" sz="1200" kern="1200" baseline="0" dirty="0">
                <a:solidFill>
                  <a:schemeClr val="tx1"/>
                </a:solidFill>
                <a:latin typeface="Arial" charset="0"/>
                <a:ea typeface="ＭＳ Ｐゴシック" pitchFamily="-107" charset="-128"/>
                <a:cs typeface="ＭＳ Ｐゴシック" pitchFamily="-107" charset="-128"/>
              </a:rPr>
              <a:t>input block. A stream cipher processes the input elements continuously,</a:t>
            </a:r>
          </a:p>
          <a:p>
            <a:r>
              <a:rPr lang="en-US" sz="1200" kern="1200" baseline="0" dirty="0">
                <a:solidFill>
                  <a:schemeClr val="tx1"/>
                </a:solidFill>
                <a:latin typeface="Arial" charset="0"/>
                <a:ea typeface="ＭＳ Ｐゴシック" pitchFamily="-107" charset="-128"/>
                <a:cs typeface="ＭＳ Ｐゴシック" pitchFamily="-107" charset="-128"/>
              </a:rPr>
              <a:t>producing output one element at a time, as it goes along.</a:t>
            </a:r>
            <a:endParaRPr lang="en-US" dirty="0">
              <a:latin typeface="Times-Roman" charset="0"/>
              <a:ea typeface="ＭＳ Ｐゴシック" pitchFamily="-1" charset="-128"/>
              <a:cs typeface="ＭＳ Ｐゴシック" pitchFamily="-1"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15</a:t>
            </a:fld>
            <a:endParaRPr lang="en-US" dirty="0"/>
          </a:p>
        </p:txBody>
      </p:sp>
    </p:spTree>
    <p:extLst>
      <p:ext uri="{BB962C8B-B14F-4D97-AF65-F5344CB8AC3E}">
        <p14:creationId xmlns:p14="http://schemas.microsoft.com/office/powerpoint/2010/main" val="35899780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kern="1200" baseline="0" dirty="0">
                <a:solidFill>
                  <a:schemeClr val="tx1"/>
                </a:solidFill>
                <a:latin typeface="Arial" charset="0"/>
                <a:ea typeface="ＭＳ Ｐゴシック" pitchFamily="-107" charset="-128"/>
                <a:cs typeface="ＭＳ Ｐゴシック" pitchFamily="-107" charset="-128"/>
              </a:rPr>
              <a:t>Typically, the objective of attacking an encryption system is to recover the key in</a:t>
            </a:r>
          </a:p>
          <a:p>
            <a:r>
              <a:rPr lang="en-US" sz="1200" kern="1200" baseline="0" dirty="0">
                <a:solidFill>
                  <a:schemeClr val="tx1"/>
                </a:solidFill>
                <a:latin typeface="Arial" charset="0"/>
                <a:ea typeface="ＭＳ Ｐゴシック" pitchFamily="-107" charset="-128"/>
                <a:cs typeface="ＭＳ Ｐゴシック" pitchFamily="-107" charset="-128"/>
              </a:rPr>
              <a:t>use rather than simply to recover the plaintext of a single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There are two</a:t>
            </a:r>
          </a:p>
          <a:p>
            <a:r>
              <a:rPr lang="en-US" sz="1200" kern="1200" baseline="0" dirty="0">
                <a:solidFill>
                  <a:schemeClr val="tx1"/>
                </a:solidFill>
                <a:latin typeface="Arial" charset="0"/>
                <a:ea typeface="ＭＳ Ｐゴシック" pitchFamily="-107" charset="-128"/>
                <a:cs typeface="ＭＳ Ｐゴシック" pitchFamily="-107" charset="-128"/>
              </a:rPr>
              <a:t>general approaches to attacking a conventional encryption scheme:</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 </a:t>
            </a:r>
            <a:r>
              <a:rPr lang="en-US" sz="1200" b="1" kern="1200" baseline="0" dirty="0">
                <a:solidFill>
                  <a:schemeClr val="tx1"/>
                </a:solidFill>
                <a:latin typeface="Arial" charset="0"/>
                <a:ea typeface="ＭＳ Ｐゴシック" pitchFamily="-107" charset="-128"/>
                <a:cs typeface="ＭＳ Ｐゴシック" pitchFamily="-107" charset="-128"/>
              </a:rPr>
              <a:t>Cryptanalysis</a:t>
            </a:r>
            <a:r>
              <a:rPr lang="en-US" sz="1200" kern="1200" baseline="0" dirty="0">
                <a:solidFill>
                  <a:schemeClr val="tx1"/>
                </a:solidFill>
                <a:latin typeface="Arial" charset="0"/>
                <a:ea typeface="ＭＳ Ｐゴシック" pitchFamily="-107" charset="-128"/>
                <a:cs typeface="ＭＳ Ｐゴシック" pitchFamily="-107" charset="-128"/>
              </a:rPr>
              <a:t>: Cryptanalytic attacks rely on the nature of the algorithm plus</a:t>
            </a:r>
          </a:p>
          <a:p>
            <a:r>
              <a:rPr lang="en-US" sz="1200" kern="1200" baseline="0" dirty="0">
                <a:solidFill>
                  <a:schemeClr val="tx1"/>
                </a:solidFill>
                <a:latin typeface="Arial" charset="0"/>
                <a:ea typeface="ＭＳ Ｐゴシック" pitchFamily="-107" charset="-128"/>
                <a:cs typeface="ＭＳ Ｐゴシック" pitchFamily="-107" charset="-128"/>
              </a:rPr>
              <a:t>perhaps some knowledge of the general characteristics of the plaintext or</a:t>
            </a:r>
          </a:p>
          <a:p>
            <a:r>
              <a:rPr lang="en-US" sz="1200" kern="1200" baseline="0" dirty="0">
                <a:solidFill>
                  <a:schemeClr val="tx1"/>
                </a:solidFill>
                <a:latin typeface="Arial" charset="0"/>
                <a:ea typeface="ＭＳ Ｐゴシック" pitchFamily="-107" charset="-128"/>
                <a:cs typeface="ＭＳ Ｐゴシック" pitchFamily="-107" charset="-128"/>
              </a:rPr>
              <a:t>even some sample plaintext–</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pairs. This type of attack exploits the</a:t>
            </a:r>
          </a:p>
          <a:p>
            <a:r>
              <a:rPr lang="en-US" sz="1200" kern="1200" baseline="0" dirty="0">
                <a:solidFill>
                  <a:schemeClr val="tx1"/>
                </a:solidFill>
                <a:latin typeface="Arial" charset="0"/>
                <a:ea typeface="ＭＳ Ｐゴシック" pitchFamily="-107" charset="-128"/>
                <a:cs typeface="ＭＳ Ｐゴシック" pitchFamily="-107" charset="-128"/>
              </a:rPr>
              <a:t>characteristics of the algorithm to attempt to deduce a specific plaintext or to</a:t>
            </a:r>
          </a:p>
          <a:p>
            <a:r>
              <a:rPr lang="en-US" sz="1200" kern="1200" baseline="0" dirty="0">
                <a:solidFill>
                  <a:schemeClr val="tx1"/>
                </a:solidFill>
                <a:latin typeface="Arial" charset="0"/>
                <a:ea typeface="ＭＳ Ｐゴシック" pitchFamily="-107" charset="-128"/>
                <a:cs typeface="ＭＳ Ｐゴシック" pitchFamily="-107" charset="-128"/>
              </a:rPr>
              <a:t>deduce the key being used.</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 </a:t>
            </a:r>
            <a:r>
              <a:rPr lang="en-US" sz="1200" b="1" kern="1200" baseline="0" dirty="0">
                <a:solidFill>
                  <a:schemeClr val="tx1"/>
                </a:solidFill>
                <a:latin typeface="Arial" charset="0"/>
                <a:ea typeface="ＭＳ Ｐゴシック" pitchFamily="-107" charset="-128"/>
                <a:cs typeface="ＭＳ Ｐゴシック" pitchFamily="-107" charset="-128"/>
              </a:rPr>
              <a:t>Brute-force</a:t>
            </a:r>
            <a:r>
              <a:rPr lang="en-US" sz="1200" kern="1200" baseline="0" dirty="0">
                <a:solidFill>
                  <a:schemeClr val="tx1"/>
                </a:solidFill>
                <a:latin typeface="Arial" charset="0"/>
                <a:ea typeface="ＭＳ Ｐゴシック" pitchFamily="-107" charset="-128"/>
                <a:cs typeface="ＭＳ Ｐゴシック" pitchFamily="-107" charset="-128"/>
              </a:rPr>
              <a:t> </a:t>
            </a:r>
            <a:r>
              <a:rPr lang="en-US" sz="1200" b="1" kern="1200" baseline="0" dirty="0">
                <a:solidFill>
                  <a:schemeClr val="tx1"/>
                </a:solidFill>
                <a:latin typeface="Arial" charset="0"/>
                <a:ea typeface="ＭＳ Ｐゴシック" pitchFamily="-107" charset="-128"/>
                <a:cs typeface="ＭＳ Ｐゴシック" pitchFamily="-107" charset="-128"/>
              </a:rPr>
              <a:t>attack</a:t>
            </a:r>
            <a:r>
              <a:rPr lang="en-US" sz="1200" kern="1200" baseline="0" dirty="0">
                <a:solidFill>
                  <a:schemeClr val="tx1"/>
                </a:solidFill>
                <a:latin typeface="Arial" charset="0"/>
                <a:ea typeface="ＭＳ Ｐゴシック" pitchFamily="-107" charset="-128"/>
                <a:cs typeface="ＭＳ Ｐゴシック" pitchFamily="-107" charset="-128"/>
              </a:rPr>
              <a:t>: The attacker tries every possible key on a piece of </a:t>
            </a:r>
            <a:r>
              <a:rPr lang="en-US" sz="1200" kern="1200" baseline="0" dirty="0" err="1">
                <a:solidFill>
                  <a:schemeClr val="tx1"/>
                </a:solidFill>
                <a:latin typeface="Arial" charset="0"/>
                <a:ea typeface="ＭＳ Ｐゴシック" pitchFamily="-107" charset="-128"/>
                <a:cs typeface="ＭＳ Ｐゴシック" pitchFamily="-107" charset="-128"/>
              </a:rPr>
              <a:t>ciphertext</a:t>
            </a:r>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until an intelligible translation into plaintext is obtained. On average, half</a:t>
            </a:r>
          </a:p>
          <a:p>
            <a:r>
              <a:rPr lang="en-US" sz="1200" kern="1200" baseline="0" dirty="0">
                <a:solidFill>
                  <a:schemeClr val="tx1"/>
                </a:solidFill>
                <a:latin typeface="Arial" charset="0"/>
                <a:ea typeface="ＭＳ Ｐゴシック" pitchFamily="-107" charset="-128"/>
                <a:cs typeface="ＭＳ Ｐゴシック" pitchFamily="-107" charset="-128"/>
              </a:rPr>
              <a:t>of all possible keys must be tried to achieve success.</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If either type of attack succeeds in deducing the key, the effect is catastrophic:</a:t>
            </a:r>
          </a:p>
          <a:p>
            <a:r>
              <a:rPr lang="en-US" sz="1200" kern="1200" baseline="0" dirty="0">
                <a:solidFill>
                  <a:schemeClr val="tx1"/>
                </a:solidFill>
                <a:latin typeface="Arial" charset="0"/>
                <a:ea typeface="ＭＳ Ｐゴシック" pitchFamily="-107" charset="-128"/>
                <a:cs typeface="ＭＳ Ｐゴシック" pitchFamily="-107" charset="-128"/>
              </a:rPr>
              <a:t>All future and past messages encrypted with that key are compromised.</a:t>
            </a:r>
            <a:endParaRPr lang="en-US" dirty="0">
              <a:latin typeface="Arial" pitchFamily="-1" charset="0"/>
              <a:ea typeface="Arial" pitchFamily="-1" charset="0"/>
              <a:cs typeface="Arial" pitchFamily="-1" charset="0"/>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16</a:t>
            </a:fld>
            <a:endParaRPr lang="en-US" dirty="0"/>
          </a:p>
        </p:txBody>
      </p:sp>
    </p:spTree>
    <p:extLst>
      <p:ext uri="{BB962C8B-B14F-4D97-AF65-F5344CB8AC3E}">
        <p14:creationId xmlns:p14="http://schemas.microsoft.com/office/powerpoint/2010/main" val="23639962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kern="1200" baseline="0" dirty="0">
                <a:solidFill>
                  <a:schemeClr val="tx1"/>
                </a:solidFill>
                <a:latin typeface="Arial" charset="0"/>
                <a:ea typeface="ＭＳ Ｐゴシック" pitchFamily="-107" charset="-128"/>
                <a:cs typeface="ＭＳ Ｐゴシック" pitchFamily="-107" charset="-128"/>
              </a:rPr>
              <a:t> A </a:t>
            </a:r>
            <a:r>
              <a:rPr lang="en-US" sz="1200" b="1" kern="1200" baseline="0" dirty="0">
                <a:solidFill>
                  <a:schemeClr val="tx1"/>
                </a:solidFill>
                <a:latin typeface="Arial" charset="0"/>
                <a:ea typeface="ＭＳ Ｐゴシック" pitchFamily="-107" charset="-128"/>
                <a:cs typeface="ＭＳ Ｐゴシック" pitchFamily="-107" charset="-128"/>
              </a:rPr>
              <a:t>brute-force</a:t>
            </a:r>
            <a:r>
              <a:rPr lang="en-US" sz="1200" kern="1200" baseline="0" dirty="0">
                <a:solidFill>
                  <a:schemeClr val="tx1"/>
                </a:solidFill>
                <a:latin typeface="Arial" charset="0"/>
                <a:ea typeface="ＭＳ Ｐゴシック" pitchFamily="-107" charset="-128"/>
                <a:cs typeface="ＭＳ Ｐゴシック" pitchFamily="-107" charset="-128"/>
              </a:rPr>
              <a:t> </a:t>
            </a:r>
            <a:r>
              <a:rPr lang="en-US" sz="1200" b="1" kern="1200" baseline="0" dirty="0">
                <a:solidFill>
                  <a:schemeClr val="tx1"/>
                </a:solidFill>
                <a:latin typeface="Arial" charset="0"/>
                <a:ea typeface="ＭＳ Ｐゴシック" pitchFamily="-107" charset="-128"/>
                <a:cs typeface="ＭＳ Ｐゴシック" pitchFamily="-107" charset="-128"/>
              </a:rPr>
              <a:t>attack</a:t>
            </a:r>
            <a:r>
              <a:rPr lang="en-US" sz="1200" kern="1200" baseline="0" dirty="0">
                <a:solidFill>
                  <a:schemeClr val="tx1"/>
                </a:solidFill>
                <a:latin typeface="Arial" charset="0"/>
                <a:ea typeface="ＭＳ Ｐゴシック" pitchFamily="-107" charset="-128"/>
                <a:cs typeface="ＭＳ Ｐゴシック" pitchFamily="-107" charset="-128"/>
              </a:rPr>
              <a:t> involves trying every possible key until an intelligible</a:t>
            </a:r>
          </a:p>
          <a:p>
            <a:r>
              <a:rPr lang="en-US" sz="1200" kern="1200" baseline="0" dirty="0">
                <a:solidFill>
                  <a:schemeClr val="tx1"/>
                </a:solidFill>
                <a:latin typeface="Arial" charset="0"/>
                <a:ea typeface="ＭＳ Ｐゴシック" pitchFamily="-107" charset="-128"/>
                <a:cs typeface="ＭＳ Ｐゴシック" pitchFamily="-107" charset="-128"/>
              </a:rPr>
              <a:t>translation of the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into plaintext is obtained. On average, half of all possible</a:t>
            </a:r>
          </a:p>
          <a:p>
            <a:r>
              <a:rPr lang="en-US" sz="1200" kern="1200" baseline="0" dirty="0">
                <a:solidFill>
                  <a:schemeClr val="tx1"/>
                </a:solidFill>
                <a:latin typeface="Arial" charset="0"/>
                <a:ea typeface="ＭＳ Ｐゴシック" pitchFamily="-107" charset="-128"/>
                <a:cs typeface="ＭＳ Ｐゴシック" pitchFamily="-107" charset="-128"/>
              </a:rPr>
              <a:t>keys must be tried to achieve success. That is, if there are X different keys, on</a:t>
            </a:r>
          </a:p>
          <a:p>
            <a:r>
              <a:rPr lang="en-US" sz="1200" kern="1200" baseline="0" dirty="0">
                <a:solidFill>
                  <a:schemeClr val="tx1"/>
                </a:solidFill>
                <a:latin typeface="Arial" charset="0"/>
                <a:ea typeface="ＭＳ Ｐゴシック" pitchFamily="-107" charset="-128"/>
                <a:cs typeface="ＭＳ Ｐゴシック" pitchFamily="-107" charset="-128"/>
              </a:rPr>
              <a:t>average an attacker would discover the actual key after </a:t>
            </a:r>
            <a:r>
              <a:rPr lang="en-US" sz="1200" b="0" kern="1200" baseline="0" dirty="0">
                <a:solidFill>
                  <a:schemeClr val="tx1"/>
                </a:solidFill>
                <a:latin typeface="Arial" charset="0"/>
                <a:ea typeface="ＭＳ Ｐゴシック" pitchFamily="-107" charset="-128"/>
                <a:cs typeface="ＭＳ Ｐゴシック" pitchFamily="-107" charset="-128"/>
              </a:rPr>
              <a:t>X/2 tries. It is important to</a:t>
            </a:r>
          </a:p>
          <a:p>
            <a:r>
              <a:rPr lang="en-US" sz="1200" kern="1200" baseline="0" dirty="0">
                <a:solidFill>
                  <a:schemeClr val="tx1"/>
                </a:solidFill>
                <a:latin typeface="Arial" charset="0"/>
                <a:ea typeface="ＭＳ Ｐゴシック" pitchFamily="-107" charset="-128"/>
                <a:cs typeface="ＭＳ Ｐゴシック" pitchFamily="-107" charset="-128"/>
              </a:rPr>
              <a:t>note that there is more to a brute-force attack than simply running through all possible</a:t>
            </a:r>
          </a:p>
          <a:p>
            <a:r>
              <a:rPr lang="en-US" sz="1200" kern="1200" baseline="0" dirty="0">
                <a:solidFill>
                  <a:schemeClr val="tx1"/>
                </a:solidFill>
                <a:latin typeface="Arial" charset="0"/>
                <a:ea typeface="ＭＳ Ｐゴシック" pitchFamily="-107" charset="-128"/>
                <a:cs typeface="ＭＳ Ｐゴシック" pitchFamily="-107" charset="-128"/>
              </a:rPr>
              <a:t>keys. Unless known plaintext is provided, the analyst must be able to recognize</a:t>
            </a:r>
          </a:p>
          <a:p>
            <a:r>
              <a:rPr lang="en-US" sz="1200" kern="1200" baseline="0" dirty="0">
                <a:solidFill>
                  <a:schemeClr val="tx1"/>
                </a:solidFill>
                <a:latin typeface="Arial" charset="0"/>
                <a:ea typeface="ＭＳ Ｐゴシック" pitchFamily="-107" charset="-128"/>
                <a:cs typeface="ＭＳ Ｐゴシック" pitchFamily="-107" charset="-128"/>
              </a:rPr>
              <a:t>plaintext as plaintext. If the message is just plain text in English, then the result pops</a:t>
            </a:r>
          </a:p>
          <a:p>
            <a:r>
              <a:rPr lang="en-US" sz="1200" kern="1200" baseline="0" dirty="0">
                <a:solidFill>
                  <a:schemeClr val="tx1"/>
                </a:solidFill>
                <a:latin typeface="Arial" charset="0"/>
                <a:ea typeface="ＭＳ Ｐゴシック" pitchFamily="-107" charset="-128"/>
                <a:cs typeface="ＭＳ Ｐゴシック" pitchFamily="-107" charset="-128"/>
              </a:rPr>
              <a:t>out easily, although the task of recognizing English would have to be automated. If</a:t>
            </a:r>
          </a:p>
          <a:p>
            <a:r>
              <a:rPr lang="en-US" sz="1200" kern="1200" baseline="0" dirty="0">
                <a:solidFill>
                  <a:schemeClr val="tx1"/>
                </a:solidFill>
                <a:latin typeface="Arial" charset="0"/>
                <a:ea typeface="ＭＳ Ｐゴシック" pitchFamily="-107" charset="-128"/>
                <a:cs typeface="ＭＳ Ｐゴシック" pitchFamily="-107" charset="-128"/>
              </a:rPr>
              <a:t>the text message has been compressed before encryption, then recognition is more</a:t>
            </a:r>
          </a:p>
          <a:p>
            <a:r>
              <a:rPr lang="en-US" sz="1200" kern="1200" baseline="0" dirty="0">
                <a:solidFill>
                  <a:schemeClr val="tx1"/>
                </a:solidFill>
                <a:latin typeface="Arial" charset="0"/>
                <a:ea typeface="ＭＳ Ｐゴシック" pitchFamily="-107" charset="-128"/>
                <a:cs typeface="ＭＳ Ｐゴシック" pitchFamily="-107" charset="-128"/>
              </a:rPr>
              <a:t>difficult. And if the message is some more general type of data, such as a numerical</a:t>
            </a:r>
          </a:p>
          <a:p>
            <a:r>
              <a:rPr lang="en-US" sz="1200" kern="1200" baseline="0" dirty="0">
                <a:solidFill>
                  <a:schemeClr val="tx1"/>
                </a:solidFill>
                <a:latin typeface="Arial" charset="0"/>
                <a:ea typeface="ＭＳ Ｐゴシック" pitchFamily="-107" charset="-128"/>
                <a:cs typeface="ＭＳ Ｐゴシック" pitchFamily="-107" charset="-128"/>
              </a:rPr>
              <a:t>file, and this has been compressed, the problem becomes even more difficult to</a:t>
            </a:r>
          </a:p>
          <a:p>
            <a:r>
              <a:rPr lang="en-US" sz="1200" kern="1200" baseline="0" dirty="0">
                <a:solidFill>
                  <a:schemeClr val="tx1"/>
                </a:solidFill>
                <a:latin typeface="Arial" charset="0"/>
                <a:ea typeface="ＭＳ Ｐゴシック" pitchFamily="-107" charset="-128"/>
                <a:cs typeface="ＭＳ Ｐゴシック" pitchFamily="-107" charset="-128"/>
              </a:rPr>
              <a:t>automate. Thus, to supplement the brute-force approach, some degree of knowledge</a:t>
            </a:r>
          </a:p>
          <a:p>
            <a:r>
              <a:rPr lang="en-US" sz="1200" kern="1200" baseline="0" dirty="0">
                <a:solidFill>
                  <a:schemeClr val="tx1"/>
                </a:solidFill>
                <a:latin typeface="Arial" charset="0"/>
                <a:ea typeface="ＭＳ Ｐゴシック" pitchFamily="-107" charset="-128"/>
                <a:cs typeface="ＭＳ Ｐゴシック" pitchFamily="-107" charset="-128"/>
              </a:rPr>
              <a:t>about the expected plaintext is needed, and some means of automatically</a:t>
            </a:r>
          </a:p>
          <a:p>
            <a:r>
              <a:rPr lang="en-US" sz="1200" kern="1200" baseline="0" dirty="0">
                <a:solidFill>
                  <a:schemeClr val="tx1"/>
                </a:solidFill>
                <a:latin typeface="Arial" charset="0"/>
                <a:ea typeface="ＭＳ Ｐゴシック" pitchFamily="-107" charset="-128"/>
                <a:cs typeface="ＭＳ Ｐゴシック" pitchFamily="-107" charset="-128"/>
              </a:rPr>
              <a:t>distinguishing plaintext from garble is also needed.</a:t>
            </a:r>
            <a:endParaRPr lang="en-US" dirty="0">
              <a:latin typeface="Arial" pitchFamily="-1" charset="0"/>
              <a:ea typeface="Arial" pitchFamily="-1" charset="0"/>
              <a:cs typeface="Arial" pitchFamily="-1" charset="0"/>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17</a:t>
            </a:fld>
            <a:endParaRPr lang="en-US" dirty="0"/>
          </a:p>
        </p:txBody>
      </p:sp>
    </p:spTree>
    <p:extLst>
      <p:ext uri="{BB962C8B-B14F-4D97-AF65-F5344CB8AC3E}">
        <p14:creationId xmlns:p14="http://schemas.microsoft.com/office/powerpoint/2010/main" val="32594670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kern="1200" baseline="0" dirty="0">
                <a:solidFill>
                  <a:schemeClr val="tx1"/>
                </a:solidFill>
                <a:latin typeface="Arial" charset="0"/>
                <a:ea typeface="ＭＳ Ｐゴシック" pitchFamily="-107" charset="-128"/>
                <a:cs typeface="ＭＳ Ｐゴシック" pitchFamily="-107" charset="-128"/>
              </a:rPr>
              <a:t>Table 3.1 summarizes the various types of </a:t>
            </a:r>
            <a:r>
              <a:rPr lang="en-US" sz="1200" b="1" kern="1200" baseline="0" dirty="0">
                <a:solidFill>
                  <a:schemeClr val="tx1"/>
                </a:solidFill>
                <a:latin typeface="Arial" charset="0"/>
                <a:ea typeface="ＭＳ Ｐゴシック" pitchFamily="-107" charset="-128"/>
                <a:cs typeface="ＭＳ Ｐゴシック" pitchFamily="-107" charset="-128"/>
              </a:rPr>
              <a:t>cryptanalytic</a:t>
            </a:r>
            <a:r>
              <a:rPr lang="en-US" sz="1200" kern="1200" baseline="0" dirty="0">
                <a:solidFill>
                  <a:schemeClr val="tx1"/>
                </a:solidFill>
                <a:latin typeface="Arial" charset="0"/>
                <a:ea typeface="ＭＳ Ｐゴシック" pitchFamily="-107" charset="-128"/>
                <a:cs typeface="ＭＳ Ｐゴシック" pitchFamily="-107" charset="-128"/>
              </a:rPr>
              <a:t> </a:t>
            </a:r>
            <a:r>
              <a:rPr lang="en-US" sz="1200" b="1" kern="1200" baseline="0" dirty="0">
                <a:solidFill>
                  <a:schemeClr val="tx1"/>
                </a:solidFill>
                <a:latin typeface="Arial" charset="0"/>
                <a:ea typeface="ＭＳ Ｐゴシック" pitchFamily="-107" charset="-128"/>
                <a:cs typeface="ＭＳ Ｐゴシック" pitchFamily="-107" charset="-128"/>
              </a:rPr>
              <a:t>attacks</a:t>
            </a:r>
            <a:r>
              <a:rPr lang="en-US" sz="1200" kern="1200" baseline="0" dirty="0">
                <a:solidFill>
                  <a:schemeClr val="tx1"/>
                </a:solidFill>
                <a:latin typeface="Arial" charset="0"/>
                <a:ea typeface="ＭＳ Ｐゴシック" pitchFamily="-107" charset="-128"/>
                <a:cs typeface="ＭＳ Ｐゴシック" pitchFamily="-107" charset="-128"/>
              </a:rPr>
              <a:t> based on the</a:t>
            </a:r>
          </a:p>
          <a:p>
            <a:r>
              <a:rPr lang="en-US" sz="1200" kern="1200" baseline="0" dirty="0">
                <a:solidFill>
                  <a:schemeClr val="tx1"/>
                </a:solidFill>
                <a:latin typeface="Arial" charset="0"/>
                <a:ea typeface="ＭＳ Ｐゴシック" pitchFamily="-107" charset="-128"/>
                <a:cs typeface="ＭＳ Ｐゴシック" pitchFamily="-107" charset="-128"/>
              </a:rPr>
              <a:t>amount of information known to the cryptanalyst. The most difficult problem is</a:t>
            </a:r>
          </a:p>
          <a:p>
            <a:r>
              <a:rPr lang="en-US" sz="1200" kern="1200" baseline="0" dirty="0">
                <a:solidFill>
                  <a:schemeClr val="tx1"/>
                </a:solidFill>
                <a:latin typeface="Arial" charset="0"/>
                <a:ea typeface="ＭＳ Ｐゴシック" pitchFamily="-107" charset="-128"/>
                <a:cs typeface="ＭＳ Ｐゴシック" pitchFamily="-107" charset="-128"/>
              </a:rPr>
              <a:t>presented when all that is available is the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only . In some cases, not even</a:t>
            </a:r>
          </a:p>
          <a:p>
            <a:r>
              <a:rPr lang="en-US" sz="1200" kern="1200" baseline="0" dirty="0">
                <a:solidFill>
                  <a:schemeClr val="tx1"/>
                </a:solidFill>
                <a:latin typeface="Arial" charset="0"/>
                <a:ea typeface="ＭＳ Ｐゴシック" pitchFamily="-107" charset="-128"/>
                <a:cs typeface="ＭＳ Ｐゴシック" pitchFamily="-107" charset="-128"/>
              </a:rPr>
              <a:t>the encryption algorithm is known, but in general, we can assume that the opponent</a:t>
            </a:r>
          </a:p>
          <a:p>
            <a:r>
              <a:rPr lang="en-US" sz="1200" kern="1200" baseline="0" dirty="0">
                <a:solidFill>
                  <a:schemeClr val="tx1"/>
                </a:solidFill>
                <a:latin typeface="Arial" charset="0"/>
                <a:ea typeface="ＭＳ Ｐゴシック" pitchFamily="-107" charset="-128"/>
                <a:cs typeface="ＭＳ Ｐゴシック" pitchFamily="-107" charset="-128"/>
              </a:rPr>
              <a:t>does know the algorithm used for encryption. One possible attack under these</a:t>
            </a:r>
          </a:p>
          <a:p>
            <a:r>
              <a:rPr lang="en-US" sz="1200" kern="1200" baseline="0" dirty="0">
                <a:solidFill>
                  <a:schemeClr val="tx1"/>
                </a:solidFill>
                <a:latin typeface="Arial" charset="0"/>
                <a:ea typeface="ＭＳ Ｐゴシック" pitchFamily="-107" charset="-128"/>
                <a:cs typeface="ＭＳ Ｐゴシック" pitchFamily="-107" charset="-128"/>
              </a:rPr>
              <a:t> circumstances is the brute-force approach of trying all possible keys. If the key space</a:t>
            </a:r>
          </a:p>
          <a:p>
            <a:r>
              <a:rPr lang="en-US" sz="1200" kern="1200" baseline="0" dirty="0">
                <a:solidFill>
                  <a:schemeClr val="tx1"/>
                </a:solidFill>
                <a:latin typeface="Arial" charset="0"/>
                <a:ea typeface="ＭＳ Ｐゴシック" pitchFamily="-107" charset="-128"/>
                <a:cs typeface="ＭＳ Ｐゴシック" pitchFamily="-107" charset="-128"/>
              </a:rPr>
              <a:t>is very large, this becomes impractical. Thus, the opponent must rely on an analysis</a:t>
            </a:r>
          </a:p>
          <a:p>
            <a:r>
              <a:rPr lang="en-US" sz="1200" kern="1200" baseline="0" dirty="0">
                <a:solidFill>
                  <a:schemeClr val="tx1"/>
                </a:solidFill>
                <a:latin typeface="Arial" charset="0"/>
                <a:ea typeface="ＭＳ Ｐゴシック" pitchFamily="-107" charset="-128"/>
                <a:cs typeface="ＭＳ Ｐゴシック" pitchFamily="-107" charset="-128"/>
              </a:rPr>
              <a:t>of the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itself, generally applying various statistical tests to it. To use this</a:t>
            </a:r>
          </a:p>
          <a:p>
            <a:r>
              <a:rPr lang="en-US" sz="1200" kern="1200" baseline="0" dirty="0">
                <a:solidFill>
                  <a:schemeClr val="tx1"/>
                </a:solidFill>
                <a:latin typeface="Arial" charset="0"/>
                <a:ea typeface="ＭＳ Ｐゴシック" pitchFamily="-107" charset="-128"/>
                <a:cs typeface="ＭＳ Ｐゴシック" pitchFamily="-107" charset="-128"/>
              </a:rPr>
              <a:t>approach, the opponent must have some general idea of the type of plaintext that</a:t>
            </a:r>
          </a:p>
          <a:p>
            <a:r>
              <a:rPr lang="en-US" sz="1200" kern="1200" baseline="0" dirty="0">
                <a:solidFill>
                  <a:schemeClr val="tx1"/>
                </a:solidFill>
                <a:latin typeface="Arial" charset="0"/>
                <a:ea typeface="ＭＳ Ｐゴシック" pitchFamily="-107" charset="-128"/>
                <a:cs typeface="ＭＳ Ｐゴシック" pitchFamily="-107" charset="-128"/>
              </a:rPr>
              <a:t>is concealed, such as English or French text, an EXE file, a Java source listing, an</a:t>
            </a:r>
          </a:p>
          <a:p>
            <a:r>
              <a:rPr lang="en-US" sz="1200" kern="1200" baseline="0" dirty="0">
                <a:solidFill>
                  <a:schemeClr val="tx1"/>
                </a:solidFill>
                <a:latin typeface="Arial" charset="0"/>
                <a:ea typeface="ＭＳ Ｐゴシック" pitchFamily="-107" charset="-128"/>
                <a:cs typeface="ＭＳ Ｐゴシック" pitchFamily="-107" charset="-128"/>
              </a:rPr>
              <a:t>accounting file, and so on.</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The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-only attack is the easiest to defend against because the</a:t>
            </a:r>
          </a:p>
          <a:p>
            <a:r>
              <a:rPr lang="en-US" sz="1200" kern="1200" baseline="0" dirty="0">
                <a:solidFill>
                  <a:schemeClr val="tx1"/>
                </a:solidFill>
                <a:latin typeface="Arial" charset="0"/>
                <a:ea typeface="ＭＳ Ｐゴシック" pitchFamily="-107" charset="-128"/>
                <a:cs typeface="ＭＳ Ｐゴシック" pitchFamily="-107" charset="-128"/>
              </a:rPr>
              <a:t>opponent has the least amount of information to work with. In many cases, however,</a:t>
            </a:r>
          </a:p>
          <a:p>
            <a:r>
              <a:rPr lang="en-US" sz="1200" kern="1200" baseline="0" dirty="0">
                <a:solidFill>
                  <a:schemeClr val="tx1"/>
                </a:solidFill>
                <a:latin typeface="Arial" charset="0"/>
                <a:ea typeface="ＭＳ Ｐゴシック" pitchFamily="-107" charset="-128"/>
                <a:cs typeface="ＭＳ Ｐゴシック" pitchFamily="-107" charset="-128"/>
              </a:rPr>
              <a:t>the analyst has more information. The analyst may be able to capture one or more</a:t>
            </a:r>
          </a:p>
          <a:p>
            <a:r>
              <a:rPr lang="en-US" sz="1200" kern="1200" baseline="0" dirty="0">
                <a:solidFill>
                  <a:schemeClr val="tx1"/>
                </a:solidFill>
                <a:latin typeface="Arial" charset="0"/>
                <a:ea typeface="ＭＳ Ｐゴシック" pitchFamily="-107" charset="-128"/>
                <a:cs typeface="ＭＳ Ｐゴシック" pitchFamily="-107" charset="-128"/>
              </a:rPr>
              <a:t>plaintext messages as well as their encryptions. Or the analyst may know that certain</a:t>
            </a:r>
          </a:p>
          <a:p>
            <a:r>
              <a:rPr lang="en-US" sz="1200" kern="1200" baseline="0" dirty="0">
                <a:solidFill>
                  <a:schemeClr val="tx1"/>
                </a:solidFill>
                <a:latin typeface="Arial" charset="0"/>
                <a:ea typeface="ＭＳ Ｐゴシック" pitchFamily="-107" charset="-128"/>
                <a:cs typeface="ＭＳ Ｐゴシック" pitchFamily="-107" charset="-128"/>
              </a:rPr>
              <a:t>plaintext patterns will appear in a message. For example, a file that is encoded in the</a:t>
            </a:r>
          </a:p>
          <a:p>
            <a:r>
              <a:rPr lang="en-US" sz="1200" kern="1200" baseline="0" dirty="0">
                <a:solidFill>
                  <a:schemeClr val="tx1"/>
                </a:solidFill>
                <a:latin typeface="Arial" charset="0"/>
                <a:ea typeface="ＭＳ Ｐゴシック" pitchFamily="-107" charset="-128"/>
                <a:cs typeface="ＭＳ Ｐゴシック" pitchFamily="-107" charset="-128"/>
              </a:rPr>
              <a:t>Postscript format always begins with the same pattern, or there may be a standardized</a:t>
            </a:r>
          </a:p>
          <a:p>
            <a:r>
              <a:rPr lang="en-US" sz="1200" kern="1200" baseline="0" dirty="0">
                <a:solidFill>
                  <a:schemeClr val="tx1"/>
                </a:solidFill>
                <a:latin typeface="Arial" charset="0"/>
                <a:ea typeface="ＭＳ Ｐゴシック" pitchFamily="-107" charset="-128"/>
                <a:cs typeface="ＭＳ Ｐゴシック" pitchFamily="-107" charset="-128"/>
              </a:rPr>
              <a:t>header or banner to an electronic funds transfer message, and so on. All these are</a:t>
            </a:r>
          </a:p>
          <a:p>
            <a:r>
              <a:rPr lang="en-US" sz="1200" kern="1200" baseline="0" dirty="0">
                <a:solidFill>
                  <a:schemeClr val="tx1"/>
                </a:solidFill>
                <a:latin typeface="Arial" charset="0"/>
                <a:ea typeface="ＭＳ Ｐゴシック" pitchFamily="-107" charset="-128"/>
                <a:cs typeface="ＭＳ Ｐゴシック" pitchFamily="-107" charset="-128"/>
              </a:rPr>
              <a:t>examples of </a:t>
            </a:r>
            <a:r>
              <a:rPr lang="en-US" sz="1200" i="1" kern="1200" baseline="0" dirty="0">
                <a:solidFill>
                  <a:schemeClr val="tx1"/>
                </a:solidFill>
                <a:latin typeface="Arial" charset="0"/>
                <a:ea typeface="ＭＳ Ｐゴシック" pitchFamily="-107" charset="-128"/>
                <a:cs typeface="ＭＳ Ｐゴシック" pitchFamily="-107" charset="-128"/>
              </a:rPr>
              <a:t>known plaintext </a:t>
            </a:r>
            <a:r>
              <a:rPr lang="en-US" sz="1200" kern="1200" baseline="0" dirty="0">
                <a:solidFill>
                  <a:schemeClr val="tx1"/>
                </a:solidFill>
                <a:latin typeface="Arial" charset="0"/>
                <a:ea typeface="ＭＳ Ｐゴシック" pitchFamily="-107" charset="-128"/>
                <a:cs typeface="ＭＳ Ｐゴシック" pitchFamily="-107" charset="-128"/>
              </a:rPr>
              <a:t>. With this knowledge, the analyst may be able to deduce</a:t>
            </a:r>
          </a:p>
          <a:p>
            <a:r>
              <a:rPr lang="en-US" sz="1200" kern="1200" baseline="0" dirty="0">
                <a:solidFill>
                  <a:schemeClr val="tx1"/>
                </a:solidFill>
                <a:latin typeface="Arial" charset="0"/>
                <a:ea typeface="ＭＳ Ｐゴシック" pitchFamily="-107" charset="-128"/>
                <a:cs typeface="ＭＳ Ｐゴシック" pitchFamily="-107" charset="-128"/>
              </a:rPr>
              <a:t>the key on the basis of the way in which the known plaintext is transformed.</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Closely related to the known-plaintext attack is what might be referred to as a</a:t>
            </a:r>
          </a:p>
          <a:p>
            <a:r>
              <a:rPr lang="en-US" sz="1200" kern="1200" baseline="0" dirty="0">
                <a:solidFill>
                  <a:schemeClr val="tx1"/>
                </a:solidFill>
                <a:latin typeface="Arial" charset="0"/>
                <a:ea typeface="ＭＳ Ｐゴシック" pitchFamily="-107" charset="-128"/>
                <a:cs typeface="ＭＳ Ｐゴシック" pitchFamily="-107" charset="-128"/>
              </a:rPr>
              <a:t>probable-word attack. If the opponent is working with the encryption of some general</a:t>
            </a:r>
          </a:p>
          <a:p>
            <a:r>
              <a:rPr lang="en-US" sz="1200" kern="1200" baseline="0" dirty="0">
                <a:solidFill>
                  <a:schemeClr val="tx1"/>
                </a:solidFill>
                <a:latin typeface="Arial" charset="0"/>
                <a:ea typeface="ＭＳ Ｐゴシック" pitchFamily="-107" charset="-128"/>
                <a:cs typeface="ＭＳ Ｐゴシック" pitchFamily="-107" charset="-128"/>
              </a:rPr>
              <a:t>prose message, he or she may have little knowledge of what is in the message.</a:t>
            </a:r>
          </a:p>
          <a:p>
            <a:r>
              <a:rPr lang="en-US" sz="1200" kern="1200" baseline="0" dirty="0">
                <a:solidFill>
                  <a:schemeClr val="tx1"/>
                </a:solidFill>
                <a:latin typeface="Arial" charset="0"/>
                <a:ea typeface="ＭＳ Ｐゴシック" pitchFamily="-107" charset="-128"/>
                <a:cs typeface="ＭＳ Ｐゴシック" pitchFamily="-107" charset="-128"/>
              </a:rPr>
              <a:t>However, if the opponent is after some very specific information, then parts of the</a:t>
            </a:r>
          </a:p>
          <a:p>
            <a:r>
              <a:rPr lang="en-US" sz="1200" kern="1200" baseline="0" dirty="0">
                <a:solidFill>
                  <a:schemeClr val="tx1"/>
                </a:solidFill>
                <a:latin typeface="Arial" charset="0"/>
                <a:ea typeface="ＭＳ Ｐゴシック" pitchFamily="-107" charset="-128"/>
                <a:cs typeface="ＭＳ Ｐゴシック" pitchFamily="-107" charset="-128"/>
              </a:rPr>
              <a:t>message may be known. For example, if an entire accounting file is being transmitted,</a:t>
            </a:r>
          </a:p>
          <a:p>
            <a:r>
              <a:rPr lang="en-US" sz="1200" kern="1200" baseline="0" dirty="0">
                <a:solidFill>
                  <a:schemeClr val="tx1"/>
                </a:solidFill>
                <a:latin typeface="Arial" charset="0"/>
                <a:ea typeface="ＭＳ Ｐゴシック" pitchFamily="-107" charset="-128"/>
                <a:cs typeface="ＭＳ Ｐゴシック" pitchFamily="-107" charset="-128"/>
              </a:rPr>
              <a:t>the opponent may know the placement of certain key words in the header of the</a:t>
            </a:r>
          </a:p>
          <a:p>
            <a:r>
              <a:rPr lang="en-US" sz="1200" kern="1200" baseline="0" dirty="0">
                <a:solidFill>
                  <a:schemeClr val="tx1"/>
                </a:solidFill>
                <a:latin typeface="Arial" charset="0"/>
                <a:ea typeface="ＭＳ Ｐゴシック" pitchFamily="-107" charset="-128"/>
                <a:cs typeface="ＭＳ Ｐゴシック" pitchFamily="-107" charset="-128"/>
              </a:rPr>
              <a:t>file. As another example, the source code for a program developed by Corporation</a:t>
            </a:r>
          </a:p>
          <a:p>
            <a:r>
              <a:rPr lang="en-US" sz="1200" kern="1200" baseline="0" dirty="0">
                <a:solidFill>
                  <a:schemeClr val="tx1"/>
                </a:solidFill>
                <a:latin typeface="Arial" charset="0"/>
                <a:ea typeface="ＭＳ Ｐゴシック" pitchFamily="-107" charset="-128"/>
                <a:cs typeface="ＭＳ Ｐゴシック" pitchFamily="-107" charset="-128"/>
              </a:rPr>
              <a:t>X might include a copyright statement in some standardized position.</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 If the analyst is able somehow to get the source system to insert into the system</a:t>
            </a:r>
          </a:p>
          <a:p>
            <a:r>
              <a:rPr lang="en-US" sz="1200" kern="1200" baseline="0" dirty="0">
                <a:solidFill>
                  <a:schemeClr val="tx1"/>
                </a:solidFill>
                <a:latin typeface="Arial" charset="0"/>
                <a:ea typeface="ＭＳ Ｐゴシック" pitchFamily="-107" charset="-128"/>
                <a:cs typeface="ＭＳ Ｐゴシック" pitchFamily="-107" charset="-128"/>
              </a:rPr>
              <a:t>a message chosen by the analyst, then a </a:t>
            </a:r>
            <a:r>
              <a:rPr lang="en-US" sz="1200" i="1" kern="1200" baseline="0" dirty="0">
                <a:solidFill>
                  <a:schemeClr val="tx1"/>
                </a:solidFill>
                <a:latin typeface="Arial" charset="0"/>
                <a:ea typeface="ＭＳ Ｐゴシック" pitchFamily="-107" charset="-128"/>
                <a:cs typeface="ＭＳ Ｐゴシック" pitchFamily="-107" charset="-128"/>
              </a:rPr>
              <a:t>chosen-plaintext</a:t>
            </a:r>
            <a:r>
              <a:rPr lang="en-US" sz="1200" kern="1200" baseline="0" dirty="0">
                <a:solidFill>
                  <a:schemeClr val="tx1"/>
                </a:solidFill>
                <a:latin typeface="Arial" charset="0"/>
                <a:ea typeface="ＭＳ Ｐゴシック" pitchFamily="-107" charset="-128"/>
                <a:cs typeface="ＭＳ Ｐゴシック" pitchFamily="-107" charset="-128"/>
              </a:rPr>
              <a:t> attack is possible. In general,</a:t>
            </a:r>
          </a:p>
          <a:p>
            <a:r>
              <a:rPr lang="en-US" sz="1200" kern="1200" baseline="0" dirty="0">
                <a:solidFill>
                  <a:schemeClr val="tx1"/>
                </a:solidFill>
                <a:latin typeface="Arial" charset="0"/>
                <a:ea typeface="ＭＳ Ｐゴシック" pitchFamily="-107" charset="-128"/>
                <a:cs typeface="ＭＳ Ｐゴシック" pitchFamily="-107" charset="-128"/>
              </a:rPr>
              <a:t>if the analyst is able to choose the messages to encrypt, the analyst may deliberately</a:t>
            </a:r>
          </a:p>
          <a:p>
            <a:r>
              <a:rPr lang="en-US" sz="1200" kern="1200" baseline="0" dirty="0">
                <a:solidFill>
                  <a:schemeClr val="tx1"/>
                </a:solidFill>
                <a:latin typeface="Arial" charset="0"/>
                <a:ea typeface="ＭＳ Ｐゴシック" pitchFamily="-107" charset="-128"/>
                <a:cs typeface="ＭＳ Ｐゴシック" pitchFamily="-107" charset="-128"/>
              </a:rPr>
              <a:t>pick patterns that can be expected to reveal the structure of the key.</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Table 3.1 lists two other types of attack: chosen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and chosen text.</a:t>
            </a:r>
          </a:p>
          <a:p>
            <a:r>
              <a:rPr lang="en-US" sz="1200" kern="1200" baseline="0" dirty="0">
                <a:solidFill>
                  <a:schemeClr val="tx1"/>
                </a:solidFill>
                <a:latin typeface="Arial" charset="0"/>
                <a:ea typeface="ＭＳ Ｐゴシック" pitchFamily="-107" charset="-128"/>
                <a:cs typeface="ＭＳ Ｐゴシック" pitchFamily="-107" charset="-128"/>
              </a:rPr>
              <a:t>These are less commonly employed as cryptanalytic techniques but are nevertheless</a:t>
            </a:r>
          </a:p>
          <a:p>
            <a:r>
              <a:rPr lang="en-US" sz="1200" kern="1200" baseline="0" dirty="0">
                <a:solidFill>
                  <a:schemeClr val="tx1"/>
                </a:solidFill>
                <a:latin typeface="Arial" charset="0"/>
                <a:ea typeface="ＭＳ Ｐゴシック" pitchFamily="-107" charset="-128"/>
                <a:cs typeface="ＭＳ Ｐゴシック" pitchFamily="-107" charset="-128"/>
              </a:rPr>
              <a:t>possible avenues of attack.</a:t>
            </a:r>
            <a:endParaRPr lang="en-US" dirty="0">
              <a:latin typeface="Arial" pitchFamily="-1" charset="0"/>
              <a:ea typeface="Arial" pitchFamily="-1" charset="0"/>
              <a:cs typeface="Arial" pitchFamily="-1" charset="0"/>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18</a:t>
            </a:fld>
            <a:endParaRPr lang="en-US" dirty="0"/>
          </a:p>
        </p:txBody>
      </p:sp>
    </p:spTree>
    <p:extLst>
      <p:ext uri="{BB962C8B-B14F-4D97-AF65-F5344CB8AC3E}">
        <p14:creationId xmlns:p14="http://schemas.microsoft.com/office/powerpoint/2010/main" val="41386610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kern="1200" baseline="0" dirty="0">
                <a:solidFill>
                  <a:schemeClr val="tx1"/>
                </a:solidFill>
                <a:latin typeface="Arial" charset="0"/>
                <a:ea typeface="ＭＳ Ｐゴシック" pitchFamily="-107" charset="-128"/>
                <a:cs typeface="ＭＳ Ｐゴシック" pitchFamily="-107" charset="-128"/>
              </a:rPr>
              <a:t> Two more definitions are worthy of note. An encryption scheme is </a:t>
            </a:r>
            <a:r>
              <a:rPr lang="en-US" sz="1200" b="1" kern="1200" baseline="0" dirty="0">
                <a:solidFill>
                  <a:schemeClr val="tx1"/>
                </a:solidFill>
                <a:latin typeface="Arial" charset="0"/>
                <a:ea typeface="ＭＳ Ｐゴシック" pitchFamily="-107" charset="-128"/>
                <a:cs typeface="ＭＳ Ｐゴシック" pitchFamily="-107" charset="-128"/>
              </a:rPr>
              <a:t>unconditionally</a:t>
            </a:r>
          </a:p>
          <a:p>
            <a:r>
              <a:rPr lang="en-US" sz="1200" b="1" kern="1200" baseline="0" dirty="0">
                <a:solidFill>
                  <a:schemeClr val="tx1"/>
                </a:solidFill>
                <a:latin typeface="Arial" charset="0"/>
                <a:ea typeface="ＭＳ Ｐゴシック" pitchFamily="-107" charset="-128"/>
                <a:cs typeface="ＭＳ Ｐゴシック" pitchFamily="-107" charset="-128"/>
              </a:rPr>
              <a:t>secure</a:t>
            </a:r>
            <a:r>
              <a:rPr lang="en-US" sz="1200" kern="1200" baseline="0" dirty="0">
                <a:solidFill>
                  <a:schemeClr val="tx1"/>
                </a:solidFill>
                <a:latin typeface="Arial" charset="0"/>
                <a:ea typeface="ＭＳ Ｐゴシック" pitchFamily="-107" charset="-128"/>
                <a:cs typeface="ＭＳ Ｐゴシック" pitchFamily="-107" charset="-128"/>
              </a:rPr>
              <a:t> if the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generated by the scheme does not contain enough</a:t>
            </a:r>
          </a:p>
          <a:p>
            <a:r>
              <a:rPr lang="en-US" sz="1200" kern="1200" baseline="0" dirty="0">
                <a:solidFill>
                  <a:schemeClr val="tx1"/>
                </a:solidFill>
                <a:latin typeface="Arial" charset="0"/>
                <a:ea typeface="ＭＳ Ｐゴシック" pitchFamily="-107" charset="-128"/>
                <a:cs typeface="ＭＳ Ｐゴシック" pitchFamily="-107" charset="-128"/>
              </a:rPr>
              <a:t>information to determine uniquely the corresponding plaintext, no matter how</a:t>
            </a:r>
          </a:p>
          <a:p>
            <a:r>
              <a:rPr lang="en-US" sz="1200" kern="1200" baseline="0" dirty="0">
                <a:solidFill>
                  <a:schemeClr val="tx1"/>
                </a:solidFill>
                <a:latin typeface="Arial" charset="0"/>
                <a:ea typeface="ＭＳ Ｐゴシック" pitchFamily="-107" charset="-128"/>
                <a:cs typeface="ＭＳ Ｐゴシック" pitchFamily="-107" charset="-128"/>
              </a:rPr>
              <a:t>much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is available. That is, no matter how much time an opponent has, it</a:t>
            </a:r>
          </a:p>
          <a:p>
            <a:r>
              <a:rPr lang="en-US" sz="1200" kern="1200" baseline="0" dirty="0">
                <a:solidFill>
                  <a:schemeClr val="tx1"/>
                </a:solidFill>
                <a:latin typeface="Arial" charset="0"/>
                <a:ea typeface="ＭＳ Ｐゴシック" pitchFamily="-107" charset="-128"/>
                <a:cs typeface="ＭＳ Ｐゴシック" pitchFamily="-107" charset="-128"/>
              </a:rPr>
              <a:t>is impossible for him or her to decrypt the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simply because the required</a:t>
            </a:r>
          </a:p>
          <a:p>
            <a:r>
              <a:rPr lang="en-US" sz="1200" kern="1200" baseline="0" dirty="0">
                <a:solidFill>
                  <a:schemeClr val="tx1"/>
                </a:solidFill>
                <a:latin typeface="Arial" charset="0"/>
                <a:ea typeface="ＭＳ Ｐゴシック" pitchFamily="-107" charset="-128"/>
                <a:cs typeface="ＭＳ Ｐゴシック" pitchFamily="-107" charset="-128"/>
              </a:rPr>
              <a:t>information is not there. With the exception of a scheme known as the one-time pad</a:t>
            </a:r>
          </a:p>
          <a:p>
            <a:r>
              <a:rPr lang="en-US" sz="1200" kern="1200" baseline="0" dirty="0">
                <a:solidFill>
                  <a:schemeClr val="tx1"/>
                </a:solidFill>
                <a:latin typeface="Arial" charset="0"/>
                <a:ea typeface="ＭＳ Ｐゴシック" pitchFamily="-107" charset="-128"/>
                <a:cs typeface="ＭＳ Ｐゴシック" pitchFamily="-107" charset="-128"/>
              </a:rPr>
              <a:t>(described later in this chapter), there is no encryption algorithm that is unconditionally</a:t>
            </a:r>
          </a:p>
          <a:p>
            <a:r>
              <a:rPr lang="en-US" sz="1200" kern="1200" baseline="0" dirty="0">
                <a:solidFill>
                  <a:schemeClr val="tx1"/>
                </a:solidFill>
                <a:latin typeface="Arial" charset="0"/>
                <a:ea typeface="ＭＳ Ｐゴシック" pitchFamily="-107" charset="-128"/>
                <a:cs typeface="ＭＳ Ｐゴシック" pitchFamily="-107" charset="-128"/>
              </a:rPr>
              <a:t>secure. Therefore, all that the users of an encryption algorithm can strive</a:t>
            </a:r>
          </a:p>
          <a:p>
            <a:r>
              <a:rPr lang="en-US" sz="1200" kern="1200" baseline="0" dirty="0">
                <a:solidFill>
                  <a:schemeClr val="tx1"/>
                </a:solidFill>
                <a:latin typeface="Arial" charset="0"/>
                <a:ea typeface="ＭＳ Ｐゴシック" pitchFamily="-107" charset="-128"/>
                <a:cs typeface="ＭＳ Ｐゴシック" pitchFamily="-107" charset="-128"/>
              </a:rPr>
              <a:t>for is an algorithm that meets one or both of the following criteria:</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 The cost of breaking the cipher exceeds the value of the encrypted information.</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 The time required to break the cipher exceeds the useful lifetime of the</a:t>
            </a:r>
          </a:p>
          <a:p>
            <a:r>
              <a:rPr lang="en-US" sz="1200" kern="1200" baseline="0" dirty="0">
                <a:solidFill>
                  <a:schemeClr val="tx1"/>
                </a:solidFill>
                <a:latin typeface="Arial" charset="0"/>
                <a:ea typeface="ＭＳ Ｐゴシック" pitchFamily="-107" charset="-128"/>
                <a:cs typeface="ＭＳ Ｐゴシック" pitchFamily="-107" charset="-128"/>
              </a:rPr>
              <a:t>information.</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An encryption scheme is said to be </a:t>
            </a:r>
            <a:r>
              <a:rPr lang="en-US" sz="1200" b="1" kern="1200" baseline="0" dirty="0">
                <a:solidFill>
                  <a:schemeClr val="tx1"/>
                </a:solidFill>
                <a:latin typeface="Arial" charset="0"/>
                <a:ea typeface="ＭＳ Ｐゴシック" pitchFamily="-107" charset="-128"/>
                <a:cs typeface="ＭＳ Ｐゴシック" pitchFamily="-107" charset="-128"/>
              </a:rPr>
              <a:t>computationally</a:t>
            </a:r>
            <a:r>
              <a:rPr lang="en-US" sz="1200" kern="1200" baseline="0" dirty="0">
                <a:solidFill>
                  <a:schemeClr val="tx1"/>
                </a:solidFill>
                <a:latin typeface="Arial" charset="0"/>
                <a:ea typeface="ＭＳ Ｐゴシック" pitchFamily="-107" charset="-128"/>
                <a:cs typeface="ＭＳ Ｐゴシック" pitchFamily="-107" charset="-128"/>
              </a:rPr>
              <a:t> </a:t>
            </a:r>
            <a:r>
              <a:rPr lang="en-US" sz="1200" b="1" kern="1200" baseline="0" dirty="0">
                <a:solidFill>
                  <a:schemeClr val="tx1"/>
                </a:solidFill>
                <a:latin typeface="Arial" charset="0"/>
                <a:ea typeface="ＭＳ Ｐゴシック" pitchFamily="-107" charset="-128"/>
                <a:cs typeface="ＭＳ Ｐゴシック" pitchFamily="-107" charset="-128"/>
              </a:rPr>
              <a:t>secure</a:t>
            </a:r>
            <a:r>
              <a:rPr lang="en-US" sz="1200" kern="1200" baseline="0" dirty="0">
                <a:solidFill>
                  <a:schemeClr val="tx1"/>
                </a:solidFill>
                <a:latin typeface="Arial" charset="0"/>
                <a:ea typeface="ＭＳ Ｐゴシック" pitchFamily="-107" charset="-128"/>
                <a:cs typeface="ＭＳ Ｐゴシック" pitchFamily="-107" charset="-128"/>
              </a:rPr>
              <a:t> if either of the</a:t>
            </a:r>
          </a:p>
          <a:p>
            <a:r>
              <a:rPr lang="en-US" sz="1200" kern="1200" baseline="0" dirty="0">
                <a:solidFill>
                  <a:schemeClr val="tx1"/>
                </a:solidFill>
                <a:latin typeface="Arial" charset="0"/>
                <a:ea typeface="ＭＳ Ｐゴシック" pitchFamily="-107" charset="-128"/>
                <a:cs typeface="ＭＳ Ｐゴシック" pitchFamily="-107" charset="-128"/>
              </a:rPr>
              <a:t>foregoing two criteria are met. Unfortunately, it is very difficult to estimate the</a:t>
            </a:r>
          </a:p>
          <a:p>
            <a:r>
              <a:rPr lang="en-US" sz="1200" kern="1200" baseline="0" dirty="0">
                <a:solidFill>
                  <a:schemeClr val="tx1"/>
                </a:solidFill>
                <a:latin typeface="Arial" charset="0"/>
                <a:ea typeface="ＭＳ Ｐゴシック" pitchFamily="-107" charset="-128"/>
                <a:cs typeface="ＭＳ Ｐゴシック" pitchFamily="-107" charset="-128"/>
              </a:rPr>
              <a:t>amount of effort required to cryptanalyze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successfully.</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All forms of cryptanalysis for symmetric encryption schemes are designed</a:t>
            </a:r>
          </a:p>
          <a:p>
            <a:r>
              <a:rPr lang="en-US" sz="1200" kern="1200" baseline="0" dirty="0">
                <a:solidFill>
                  <a:schemeClr val="tx1"/>
                </a:solidFill>
                <a:latin typeface="Arial" charset="0"/>
                <a:ea typeface="ＭＳ Ｐゴシック" pitchFamily="-107" charset="-128"/>
                <a:cs typeface="ＭＳ Ｐゴシック" pitchFamily="-107" charset="-128"/>
              </a:rPr>
              <a:t>to exploit the fact that traces of structure or pattern in the plaintext may survive</a:t>
            </a:r>
          </a:p>
          <a:p>
            <a:r>
              <a:rPr lang="en-US" sz="1200" kern="1200" baseline="0" dirty="0">
                <a:solidFill>
                  <a:schemeClr val="tx1"/>
                </a:solidFill>
                <a:latin typeface="Arial" charset="0"/>
                <a:ea typeface="ＭＳ Ｐゴシック" pitchFamily="-107" charset="-128"/>
                <a:cs typeface="ＭＳ Ｐゴシック" pitchFamily="-107" charset="-128"/>
              </a:rPr>
              <a:t>encryption and be discernible in the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This will become clear as we examine</a:t>
            </a:r>
          </a:p>
          <a:p>
            <a:r>
              <a:rPr lang="en-US" sz="1200" kern="1200" baseline="0" dirty="0">
                <a:solidFill>
                  <a:schemeClr val="tx1"/>
                </a:solidFill>
                <a:latin typeface="Arial" charset="0"/>
                <a:ea typeface="ＭＳ Ｐゴシック" pitchFamily="-107" charset="-128"/>
                <a:cs typeface="ＭＳ Ｐゴシック" pitchFamily="-107" charset="-128"/>
              </a:rPr>
              <a:t>various symmetric encryption schemes in this chapter. We will see in Part Three</a:t>
            </a:r>
          </a:p>
          <a:p>
            <a:r>
              <a:rPr lang="en-US" sz="1200" kern="1200" baseline="0" dirty="0">
                <a:solidFill>
                  <a:schemeClr val="tx1"/>
                </a:solidFill>
                <a:latin typeface="Arial" charset="0"/>
                <a:ea typeface="ＭＳ Ｐゴシック" pitchFamily="-107" charset="-128"/>
                <a:cs typeface="ＭＳ Ｐゴシック" pitchFamily="-107" charset="-128"/>
              </a:rPr>
              <a:t>that cryptanalysis for public-key schemes proceeds from a fundamentally different</a:t>
            </a:r>
          </a:p>
          <a:p>
            <a:r>
              <a:rPr lang="en-US" sz="1200" kern="1200" baseline="0" dirty="0">
                <a:solidFill>
                  <a:schemeClr val="tx1"/>
                </a:solidFill>
                <a:latin typeface="Arial" charset="0"/>
                <a:ea typeface="ＭＳ Ｐゴシック" pitchFamily="-107" charset="-128"/>
                <a:cs typeface="ＭＳ Ｐゴシック" pitchFamily="-107" charset="-128"/>
              </a:rPr>
              <a:t>premise, namely, that the mathematical properties of the pair of keys may make it</a:t>
            </a:r>
          </a:p>
          <a:p>
            <a:r>
              <a:rPr lang="en-US" sz="1200" kern="1200" baseline="0" dirty="0">
                <a:solidFill>
                  <a:schemeClr val="tx1"/>
                </a:solidFill>
                <a:latin typeface="Arial" charset="0"/>
                <a:ea typeface="ＭＳ Ｐゴシック" pitchFamily="-107" charset="-128"/>
                <a:cs typeface="ＭＳ Ｐゴシック" pitchFamily="-107" charset="-128"/>
              </a:rPr>
              <a:t>possible for one of the two keys to be deduced from the other.</a:t>
            </a:r>
            <a:endParaRPr lang="en-AU" dirty="0">
              <a:latin typeface="Arial" pitchFamily="-1" charset="0"/>
              <a:ea typeface="Arial" pitchFamily="-1" charset="0"/>
              <a:cs typeface="Arial" pitchFamily="-1" charset="0"/>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19</a:t>
            </a:fld>
            <a:endParaRPr lang="en-US" dirty="0"/>
          </a:p>
        </p:txBody>
      </p:sp>
    </p:spTree>
    <p:extLst>
      <p:ext uri="{BB962C8B-B14F-4D97-AF65-F5344CB8AC3E}">
        <p14:creationId xmlns:p14="http://schemas.microsoft.com/office/powerpoint/2010/main" val="28620688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effectLst/>
                <a:latin typeface="Arial" charset="0"/>
                <a:ea typeface="ＭＳ Ｐゴシック" pitchFamily="-107" charset="-128"/>
                <a:cs typeface="ＭＳ Ｐゴシック" pitchFamily="-107" charset="-128"/>
              </a:rPr>
              <a:t>For users, security managers, and organization executives, there is a requirement for strong encryption to protect data. The term </a:t>
            </a:r>
            <a:r>
              <a:rPr lang="en-US" sz="1200" i="1" kern="1200" dirty="0">
                <a:solidFill>
                  <a:schemeClr val="tx1"/>
                </a:solidFill>
                <a:effectLst/>
                <a:latin typeface="Arial" charset="0"/>
                <a:ea typeface="ＭＳ Ｐゴシック" pitchFamily="-107" charset="-128"/>
                <a:cs typeface="ＭＳ Ｐゴシック" pitchFamily="-107" charset="-128"/>
              </a:rPr>
              <a:t>strong encryption </a:t>
            </a:r>
            <a:r>
              <a:rPr lang="en-US" sz="1200" kern="1200" dirty="0">
                <a:solidFill>
                  <a:schemeClr val="tx1"/>
                </a:solidFill>
                <a:effectLst/>
                <a:latin typeface="Arial" charset="0"/>
                <a:ea typeface="ＭＳ Ｐゴシック" pitchFamily="-107" charset="-128"/>
                <a:cs typeface="ＭＳ Ｐゴシック" pitchFamily="-107" charset="-128"/>
              </a:rPr>
              <a:t>is an imprecise one, but in general terms, it refers to encryption schemes that make it impractically difficult for unauthorized persons or systems to gain access to plaintext that has been encrypted. [NAS18] lists the following properties that make an   encryption algorithm strong: appropriate choice of cryptographic algorithm, use of sufficiently long key lengths, appropriate choice of protocols, a well-engineered implementation, and the absence of deliberately introduced hidden flaws. The first two factors relate to cryptanalysis, discussed in this section, and the third factor relates to the discussion in Part Six. The last two factors are beyond the scope of this book. </a:t>
            </a:r>
            <a:endParaRPr lang="en-US" dirty="0">
              <a:effectLst/>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20</a:t>
            </a:fld>
            <a:endParaRPr lang="en-US" dirty="0"/>
          </a:p>
        </p:txBody>
      </p:sp>
    </p:spTree>
    <p:extLst>
      <p:ext uri="{BB962C8B-B14F-4D97-AF65-F5344CB8AC3E}">
        <p14:creationId xmlns:p14="http://schemas.microsoft.com/office/powerpoint/2010/main" val="8667397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kern="1200" baseline="0" dirty="0">
                <a:solidFill>
                  <a:schemeClr val="tx1"/>
                </a:solidFill>
                <a:latin typeface="Arial" charset="0"/>
                <a:ea typeface="ＭＳ Ｐゴシック" pitchFamily="-107" charset="-128"/>
                <a:cs typeface="ＭＳ Ｐゴシック" pitchFamily="-107" charset="-128"/>
              </a:rPr>
              <a:t> The earliest known, and the simplest, use of a substitution cipher was by Julius</a:t>
            </a:r>
          </a:p>
          <a:p>
            <a:r>
              <a:rPr lang="en-US" sz="1200" kern="1200" baseline="0" dirty="0">
                <a:solidFill>
                  <a:schemeClr val="tx1"/>
                </a:solidFill>
                <a:latin typeface="Arial" charset="0"/>
                <a:ea typeface="ＭＳ Ｐゴシック" pitchFamily="-107" charset="-128"/>
                <a:cs typeface="ＭＳ Ｐゴシック" pitchFamily="-107" charset="-128"/>
              </a:rPr>
              <a:t>Caesar. The Caesar cipher involves replacing each letter of the alphabet with the</a:t>
            </a:r>
          </a:p>
          <a:p>
            <a:r>
              <a:rPr lang="en-US" sz="1200" kern="1200" baseline="0" dirty="0">
                <a:solidFill>
                  <a:schemeClr val="tx1"/>
                </a:solidFill>
                <a:latin typeface="Arial" charset="0"/>
                <a:ea typeface="ＭＳ Ｐゴシック" pitchFamily="-107" charset="-128"/>
                <a:cs typeface="ＭＳ Ｐゴシック" pitchFamily="-107" charset="-128"/>
              </a:rPr>
              <a:t>letter standing three places further down the alphabet.</a:t>
            </a:r>
          </a:p>
        </p:txBody>
      </p:sp>
      <p:sp>
        <p:nvSpPr>
          <p:cNvPr id="4" name="Slide Number Placeholder 3"/>
          <p:cNvSpPr>
            <a:spLocks noGrp="1"/>
          </p:cNvSpPr>
          <p:nvPr>
            <p:ph type="sldNum" sz="quarter" idx="10"/>
          </p:nvPr>
        </p:nvSpPr>
        <p:spPr/>
        <p:txBody>
          <a:bodyPr/>
          <a:lstStyle/>
          <a:p>
            <a:fld id="{A73D6722-9B4D-4E29-B226-C325925A8118}" type="slidenum">
              <a:rPr lang="en-US" smtClean="0"/>
              <a:t>25</a:t>
            </a:fld>
            <a:endParaRPr lang="en-US" dirty="0"/>
          </a:p>
        </p:txBody>
      </p:sp>
    </p:spTree>
    <p:extLst>
      <p:ext uri="{BB962C8B-B14F-4D97-AF65-F5344CB8AC3E}">
        <p14:creationId xmlns:p14="http://schemas.microsoft.com/office/powerpoint/2010/main" val="42312372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baseline="0" dirty="0">
                <a:solidFill>
                  <a:schemeClr val="tx1"/>
                </a:solidFill>
                <a:latin typeface="Arial" charset="0"/>
                <a:ea typeface="ＭＳ Ｐゴシック" pitchFamily="-107" charset="-128"/>
                <a:cs typeface="ＭＳ Ｐゴシック" pitchFamily="-107" charset="-128"/>
              </a:rPr>
              <a:t> Note that the alphabet is wrapped around, so that the letter following Z is A.</a:t>
            </a:r>
            <a:endParaRPr lang="en-AU" dirty="0">
              <a:latin typeface="Arial" pitchFamily="-1" charset="0"/>
              <a:ea typeface="ＭＳ Ｐゴシック" pitchFamily="-1" charset="-128"/>
              <a:cs typeface="ＭＳ Ｐゴシック" pitchFamily="-1" charset="-128"/>
            </a:endParaRP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An algorithm can be expressed as follows. For each plaintext letter </a:t>
            </a:r>
            <a:r>
              <a:rPr lang="en-US" sz="1200" b="0" kern="1200" baseline="0" dirty="0">
                <a:solidFill>
                  <a:schemeClr val="tx1"/>
                </a:solidFill>
                <a:latin typeface="Arial" charset="0"/>
                <a:ea typeface="ＭＳ Ｐゴシック" pitchFamily="-107" charset="-128"/>
                <a:cs typeface="ＭＳ Ｐゴシック" pitchFamily="-107" charset="-128"/>
              </a:rPr>
              <a:t>p , substitute</a:t>
            </a:r>
          </a:p>
          <a:p>
            <a:r>
              <a:rPr lang="en-US" sz="1200" kern="1200" baseline="0" dirty="0">
                <a:solidFill>
                  <a:schemeClr val="tx1"/>
                </a:solidFill>
                <a:latin typeface="Arial" charset="0"/>
                <a:ea typeface="ＭＳ Ｐゴシック" pitchFamily="-107" charset="-128"/>
                <a:cs typeface="ＭＳ Ｐゴシック" pitchFamily="-107" charset="-128"/>
              </a:rPr>
              <a:t>the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letter </a:t>
            </a:r>
            <a:r>
              <a:rPr lang="en-US" sz="1200" b="0" kern="1200" baseline="0" dirty="0">
                <a:solidFill>
                  <a:schemeClr val="tx1"/>
                </a:solidFill>
                <a:latin typeface="Arial" charset="0"/>
                <a:ea typeface="ＭＳ Ｐゴシック" pitchFamily="-107" charset="-128"/>
                <a:cs typeface="ＭＳ Ｐゴシック" pitchFamily="-107" charset="-128"/>
              </a:rPr>
              <a:t>C</a:t>
            </a:r>
            <a:endParaRPr lang="en-AU" b="0" dirty="0">
              <a:latin typeface="Arial" pitchFamily="-1" charset="0"/>
              <a:ea typeface="ＭＳ Ｐゴシック" pitchFamily="-1" charset="-128"/>
              <a:cs typeface="ＭＳ Ｐゴシック" pitchFamily="-1" charset="-128"/>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26</a:t>
            </a:fld>
            <a:endParaRPr lang="en-US" dirty="0"/>
          </a:p>
        </p:txBody>
      </p:sp>
    </p:spTree>
    <p:extLst>
      <p:ext uri="{BB962C8B-B14F-4D97-AF65-F5344CB8AC3E}">
        <p14:creationId xmlns:p14="http://schemas.microsoft.com/office/powerpoint/2010/main" val="18940136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baseline="0" dirty="0">
                <a:solidFill>
                  <a:schemeClr val="tx1"/>
                </a:solidFill>
                <a:latin typeface="Arial" charset="0"/>
                <a:ea typeface="ＭＳ Ｐゴシック" pitchFamily="-107" charset="-128"/>
                <a:cs typeface="ＭＳ Ｐゴシック" pitchFamily="-107" charset="-128"/>
              </a:rPr>
              <a:t> Note that the alphabet is wrapped around, so that the letter following Z is A.</a:t>
            </a:r>
            <a:endParaRPr lang="en-AU" dirty="0">
              <a:latin typeface="Arial" pitchFamily="-1" charset="0"/>
              <a:ea typeface="ＭＳ Ｐゴシック" pitchFamily="-1" charset="-128"/>
              <a:cs typeface="ＭＳ Ｐゴシック" pitchFamily="-1" charset="-128"/>
            </a:endParaRP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An algorithm can be expressed as follows. For each plaintext letter </a:t>
            </a:r>
            <a:r>
              <a:rPr lang="en-US" sz="1200" b="0" kern="1200" baseline="0" dirty="0">
                <a:solidFill>
                  <a:schemeClr val="tx1"/>
                </a:solidFill>
                <a:latin typeface="Arial" charset="0"/>
                <a:ea typeface="ＭＳ Ｐゴシック" pitchFamily="-107" charset="-128"/>
                <a:cs typeface="ＭＳ Ｐゴシック" pitchFamily="-107" charset="-128"/>
              </a:rPr>
              <a:t>p , substitute</a:t>
            </a:r>
          </a:p>
          <a:p>
            <a:r>
              <a:rPr lang="en-US" sz="1200" kern="1200" baseline="0" dirty="0">
                <a:solidFill>
                  <a:schemeClr val="tx1"/>
                </a:solidFill>
                <a:latin typeface="Arial" charset="0"/>
                <a:ea typeface="ＭＳ Ｐゴシック" pitchFamily="-107" charset="-128"/>
                <a:cs typeface="ＭＳ Ｐゴシック" pitchFamily="-107" charset="-128"/>
              </a:rPr>
              <a:t>the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letter </a:t>
            </a:r>
            <a:r>
              <a:rPr lang="en-US" sz="1200" b="0" kern="1200" baseline="0" dirty="0">
                <a:solidFill>
                  <a:schemeClr val="tx1"/>
                </a:solidFill>
                <a:latin typeface="Arial" charset="0"/>
                <a:ea typeface="ＭＳ Ｐゴシック" pitchFamily="-107" charset="-128"/>
                <a:cs typeface="ＭＳ Ｐゴシック" pitchFamily="-107" charset="-128"/>
              </a:rPr>
              <a:t>C</a:t>
            </a:r>
            <a:endParaRPr lang="en-AU" b="0" dirty="0">
              <a:latin typeface="Arial" pitchFamily="-1" charset="0"/>
              <a:ea typeface="ＭＳ Ｐゴシック" pitchFamily="-1" charset="-128"/>
              <a:cs typeface="ＭＳ Ｐゴシック" pitchFamily="-1" charset="-128"/>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27</a:t>
            </a:fld>
            <a:endParaRPr lang="en-US" dirty="0"/>
          </a:p>
        </p:txBody>
      </p:sp>
    </p:spTree>
    <p:extLst>
      <p:ext uri="{BB962C8B-B14F-4D97-AF65-F5344CB8AC3E}">
        <p14:creationId xmlns:p14="http://schemas.microsoft.com/office/powerpoint/2010/main" val="7055234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baseline="0" dirty="0">
                <a:solidFill>
                  <a:schemeClr val="tx1"/>
                </a:solidFill>
                <a:latin typeface="Arial" charset="0"/>
                <a:ea typeface="ＭＳ Ｐゴシック" pitchFamily="-107" charset="-128"/>
                <a:cs typeface="ＭＳ Ｐゴシック" pitchFamily="-107" charset="-128"/>
              </a:rPr>
              <a:t> Note that the alphabet is wrapped around, so that the letter following Z is A.</a:t>
            </a:r>
            <a:endParaRPr lang="en-AU" dirty="0">
              <a:latin typeface="Arial" pitchFamily="-1" charset="0"/>
              <a:ea typeface="ＭＳ Ｐゴシック" pitchFamily="-1" charset="-128"/>
              <a:cs typeface="ＭＳ Ｐゴシック" pitchFamily="-1" charset="-128"/>
            </a:endParaRP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An algorithm can be expressed as follows. For each plaintext letter </a:t>
            </a:r>
            <a:r>
              <a:rPr lang="en-US" sz="1200" b="0" kern="1200" baseline="0" dirty="0">
                <a:solidFill>
                  <a:schemeClr val="tx1"/>
                </a:solidFill>
                <a:latin typeface="Arial" charset="0"/>
                <a:ea typeface="ＭＳ Ｐゴシック" pitchFamily="-107" charset="-128"/>
                <a:cs typeface="ＭＳ Ｐゴシック" pitchFamily="-107" charset="-128"/>
              </a:rPr>
              <a:t>p , substitute</a:t>
            </a:r>
          </a:p>
          <a:p>
            <a:r>
              <a:rPr lang="en-US" sz="1200" kern="1200" baseline="0" dirty="0">
                <a:solidFill>
                  <a:schemeClr val="tx1"/>
                </a:solidFill>
                <a:latin typeface="Arial" charset="0"/>
                <a:ea typeface="ＭＳ Ｐゴシック" pitchFamily="-107" charset="-128"/>
                <a:cs typeface="ＭＳ Ｐゴシック" pitchFamily="-107" charset="-128"/>
              </a:rPr>
              <a:t>the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letter </a:t>
            </a:r>
            <a:r>
              <a:rPr lang="en-US" sz="1200" b="0" kern="1200" baseline="0" dirty="0">
                <a:solidFill>
                  <a:schemeClr val="tx1"/>
                </a:solidFill>
                <a:latin typeface="Arial" charset="0"/>
                <a:ea typeface="ＭＳ Ｐゴシック" pitchFamily="-107" charset="-128"/>
                <a:cs typeface="ＭＳ Ｐゴシック" pitchFamily="-107" charset="-128"/>
              </a:rPr>
              <a:t>C</a:t>
            </a:r>
            <a:endParaRPr lang="en-AU" b="0" dirty="0">
              <a:latin typeface="Arial" pitchFamily="-1" charset="0"/>
              <a:ea typeface="ＭＳ Ｐゴシック" pitchFamily="-1" charset="-128"/>
              <a:cs typeface="ＭＳ Ｐゴシック" pitchFamily="-1" charset="-128"/>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28</a:t>
            </a:fld>
            <a:endParaRPr lang="en-US" dirty="0"/>
          </a:p>
        </p:txBody>
      </p:sp>
    </p:spTree>
    <p:extLst>
      <p:ext uri="{BB962C8B-B14F-4D97-AF65-F5344CB8AC3E}">
        <p14:creationId xmlns:p14="http://schemas.microsoft.com/office/powerpoint/2010/main" val="17378851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baseline="0" dirty="0">
                <a:solidFill>
                  <a:schemeClr val="tx1"/>
                </a:solidFill>
                <a:latin typeface="Arial" charset="0"/>
                <a:ea typeface="ＭＳ Ｐゴシック" pitchFamily="-107" charset="-128"/>
                <a:cs typeface="ＭＳ Ｐゴシック" pitchFamily="-107" charset="-128"/>
              </a:rPr>
              <a:t> Note that the alphabet is wrapped around, so that the letter following Z is A.</a:t>
            </a:r>
            <a:endParaRPr lang="en-AU" dirty="0">
              <a:latin typeface="Arial" pitchFamily="-1" charset="0"/>
              <a:ea typeface="ＭＳ Ｐゴシック" pitchFamily="-1" charset="-128"/>
              <a:cs typeface="ＭＳ Ｐゴシック" pitchFamily="-1" charset="-128"/>
            </a:endParaRP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An algorithm can be expressed as follows. For each plaintext letter </a:t>
            </a:r>
            <a:r>
              <a:rPr lang="en-US" sz="1200" b="0" kern="1200" baseline="0" dirty="0">
                <a:solidFill>
                  <a:schemeClr val="tx1"/>
                </a:solidFill>
                <a:latin typeface="Arial" charset="0"/>
                <a:ea typeface="ＭＳ Ｐゴシック" pitchFamily="-107" charset="-128"/>
                <a:cs typeface="ＭＳ Ｐゴシック" pitchFamily="-107" charset="-128"/>
              </a:rPr>
              <a:t>p , substitute</a:t>
            </a:r>
          </a:p>
          <a:p>
            <a:r>
              <a:rPr lang="en-US" sz="1200" kern="1200" baseline="0" dirty="0">
                <a:solidFill>
                  <a:schemeClr val="tx1"/>
                </a:solidFill>
                <a:latin typeface="Arial" charset="0"/>
                <a:ea typeface="ＭＳ Ｐゴシック" pitchFamily="-107" charset="-128"/>
                <a:cs typeface="ＭＳ Ｐゴシック" pitchFamily="-107" charset="-128"/>
              </a:rPr>
              <a:t>the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letter </a:t>
            </a:r>
            <a:r>
              <a:rPr lang="en-US" sz="1200" b="0" kern="1200" baseline="0" dirty="0">
                <a:solidFill>
                  <a:schemeClr val="tx1"/>
                </a:solidFill>
                <a:latin typeface="Arial" charset="0"/>
                <a:ea typeface="ＭＳ Ｐゴシック" pitchFamily="-107" charset="-128"/>
                <a:cs typeface="ＭＳ Ｐゴシック" pitchFamily="-107" charset="-128"/>
              </a:rPr>
              <a:t>C</a:t>
            </a:r>
            <a:endParaRPr lang="en-AU" b="0" dirty="0">
              <a:latin typeface="Arial" pitchFamily="-1" charset="0"/>
              <a:ea typeface="ＭＳ Ｐゴシック" pitchFamily="-1" charset="-128"/>
              <a:cs typeface="ＭＳ Ｐゴシック" pitchFamily="-1" charset="-128"/>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29</a:t>
            </a:fld>
            <a:endParaRPr lang="en-US" dirty="0"/>
          </a:p>
        </p:txBody>
      </p:sp>
    </p:spTree>
    <p:extLst>
      <p:ext uri="{BB962C8B-B14F-4D97-AF65-F5344CB8AC3E}">
        <p14:creationId xmlns:p14="http://schemas.microsoft.com/office/powerpoint/2010/main" val="5561519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baseline="0" dirty="0">
                <a:solidFill>
                  <a:schemeClr val="tx1"/>
                </a:solidFill>
                <a:latin typeface="Arial" charset="0"/>
                <a:ea typeface="ＭＳ Ｐゴシック" pitchFamily="-107" charset="-128"/>
                <a:cs typeface="ＭＳ Ｐゴシック" pitchFamily="-107" charset="-128"/>
              </a:rPr>
              <a:t> Note that the alphabet is wrapped around, so that the letter following Z is A.</a:t>
            </a:r>
            <a:endParaRPr lang="en-AU" dirty="0">
              <a:latin typeface="Arial" pitchFamily="-1" charset="0"/>
              <a:ea typeface="ＭＳ Ｐゴシック" pitchFamily="-1" charset="-128"/>
              <a:cs typeface="ＭＳ Ｐゴシック" pitchFamily="-1" charset="-128"/>
            </a:endParaRP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An algorithm can be expressed as follows. For each plaintext letter </a:t>
            </a:r>
            <a:r>
              <a:rPr lang="en-US" sz="1200" b="0" kern="1200" baseline="0" dirty="0">
                <a:solidFill>
                  <a:schemeClr val="tx1"/>
                </a:solidFill>
                <a:latin typeface="Arial" charset="0"/>
                <a:ea typeface="ＭＳ Ｐゴシック" pitchFamily="-107" charset="-128"/>
                <a:cs typeface="ＭＳ Ｐゴシック" pitchFamily="-107" charset="-128"/>
              </a:rPr>
              <a:t>p , substitute</a:t>
            </a:r>
          </a:p>
          <a:p>
            <a:r>
              <a:rPr lang="en-US" sz="1200" kern="1200" baseline="0" dirty="0">
                <a:solidFill>
                  <a:schemeClr val="tx1"/>
                </a:solidFill>
                <a:latin typeface="Arial" charset="0"/>
                <a:ea typeface="ＭＳ Ｐゴシック" pitchFamily="-107" charset="-128"/>
                <a:cs typeface="ＭＳ Ｐゴシック" pitchFamily="-107" charset="-128"/>
              </a:rPr>
              <a:t>the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letter </a:t>
            </a:r>
            <a:r>
              <a:rPr lang="en-US" sz="1200" b="0" kern="1200" baseline="0" dirty="0">
                <a:solidFill>
                  <a:schemeClr val="tx1"/>
                </a:solidFill>
                <a:latin typeface="Arial" charset="0"/>
                <a:ea typeface="ＭＳ Ｐゴシック" pitchFamily="-107" charset="-128"/>
                <a:cs typeface="ＭＳ Ｐゴシック" pitchFamily="-107" charset="-128"/>
              </a:rPr>
              <a:t>C</a:t>
            </a:r>
            <a:endParaRPr lang="en-AU" b="0" dirty="0">
              <a:latin typeface="Arial" pitchFamily="-1" charset="0"/>
              <a:ea typeface="ＭＳ Ｐゴシック" pitchFamily="-1" charset="-128"/>
              <a:cs typeface="ＭＳ Ｐゴシック" pitchFamily="-1" charset="-128"/>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30</a:t>
            </a:fld>
            <a:endParaRPr lang="en-US" dirty="0"/>
          </a:p>
        </p:txBody>
      </p:sp>
    </p:spTree>
    <p:extLst>
      <p:ext uri="{BB962C8B-B14F-4D97-AF65-F5344CB8AC3E}">
        <p14:creationId xmlns:p14="http://schemas.microsoft.com/office/powerpoint/2010/main" val="25542129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baseline="0" dirty="0">
                <a:solidFill>
                  <a:schemeClr val="tx1"/>
                </a:solidFill>
                <a:latin typeface="Arial" charset="0"/>
                <a:ea typeface="ＭＳ Ｐゴシック" pitchFamily="-107" charset="-128"/>
                <a:cs typeface="ＭＳ Ｐゴシック" pitchFamily="-107" charset="-128"/>
              </a:rPr>
              <a:t> Note that the alphabet is wrapped around, so that the letter following Z is A.</a:t>
            </a:r>
            <a:endParaRPr lang="en-AU" dirty="0">
              <a:latin typeface="Arial" pitchFamily="-1" charset="0"/>
              <a:ea typeface="ＭＳ Ｐゴシック" pitchFamily="-1" charset="-128"/>
              <a:cs typeface="ＭＳ Ｐゴシック" pitchFamily="-1" charset="-128"/>
            </a:endParaRP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An algorithm can be expressed as follows. For each plaintext letter </a:t>
            </a:r>
            <a:r>
              <a:rPr lang="en-US" sz="1200" b="0" kern="1200" baseline="0" dirty="0">
                <a:solidFill>
                  <a:schemeClr val="tx1"/>
                </a:solidFill>
                <a:latin typeface="Arial" charset="0"/>
                <a:ea typeface="ＭＳ Ｐゴシック" pitchFamily="-107" charset="-128"/>
                <a:cs typeface="ＭＳ Ｐゴシック" pitchFamily="-107" charset="-128"/>
              </a:rPr>
              <a:t>p , substitute</a:t>
            </a:r>
          </a:p>
          <a:p>
            <a:r>
              <a:rPr lang="en-US" sz="1200" kern="1200" baseline="0" dirty="0">
                <a:solidFill>
                  <a:schemeClr val="tx1"/>
                </a:solidFill>
                <a:latin typeface="Arial" charset="0"/>
                <a:ea typeface="ＭＳ Ｐゴシック" pitchFamily="-107" charset="-128"/>
                <a:cs typeface="ＭＳ Ｐゴシック" pitchFamily="-107" charset="-128"/>
              </a:rPr>
              <a:t>the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letter </a:t>
            </a:r>
            <a:r>
              <a:rPr lang="en-US" sz="1200" b="0" kern="1200" baseline="0" dirty="0">
                <a:solidFill>
                  <a:schemeClr val="tx1"/>
                </a:solidFill>
                <a:latin typeface="Arial" charset="0"/>
                <a:ea typeface="ＭＳ Ｐゴシック" pitchFamily="-107" charset="-128"/>
                <a:cs typeface="ＭＳ Ｐゴシック" pitchFamily="-107" charset="-128"/>
              </a:rPr>
              <a:t>C</a:t>
            </a:r>
            <a:endParaRPr lang="en-AU" b="0" dirty="0">
              <a:latin typeface="Arial" pitchFamily="-1" charset="0"/>
              <a:ea typeface="ＭＳ Ｐゴシック" pitchFamily="-1" charset="-128"/>
              <a:cs typeface="ＭＳ Ｐゴシック" pitchFamily="-1" charset="-128"/>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31</a:t>
            </a:fld>
            <a:endParaRPr lang="en-US" dirty="0"/>
          </a:p>
        </p:txBody>
      </p:sp>
    </p:spTree>
    <p:extLst>
      <p:ext uri="{BB962C8B-B14F-4D97-AF65-F5344CB8AC3E}">
        <p14:creationId xmlns:p14="http://schemas.microsoft.com/office/powerpoint/2010/main" val="20296865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baseline="0" dirty="0">
                <a:solidFill>
                  <a:schemeClr val="tx1"/>
                </a:solidFill>
                <a:latin typeface="Arial" charset="0"/>
                <a:ea typeface="ＭＳ Ｐゴシック" pitchFamily="-107" charset="-128"/>
                <a:cs typeface="ＭＳ Ｐゴシック" pitchFamily="-107" charset="-128"/>
              </a:rPr>
              <a:t> Note that the alphabet is wrapped around, so that the letter following Z is A.</a:t>
            </a:r>
            <a:endParaRPr lang="en-AU" dirty="0">
              <a:latin typeface="Arial" pitchFamily="-1" charset="0"/>
              <a:ea typeface="ＭＳ Ｐゴシック" pitchFamily="-1" charset="-128"/>
              <a:cs typeface="ＭＳ Ｐゴシック" pitchFamily="-1" charset="-128"/>
            </a:endParaRP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An algorithm can be expressed as follows. For each plaintext letter </a:t>
            </a:r>
            <a:r>
              <a:rPr lang="en-US" sz="1200" b="0" kern="1200" baseline="0" dirty="0">
                <a:solidFill>
                  <a:schemeClr val="tx1"/>
                </a:solidFill>
                <a:latin typeface="Arial" charset="0"/>
                <a:ea typeface="ＭＳ Ｐゴシック" pitchFamily="-107" charset="-128"/>
                <a:cs typeface="ＭＳ Ｐゴシック" pitchFamily="-107" charset="-128"/>
              </a:rPr>
              <a:t>p , substitute</a:t>
            </a:r>
          </a:p>
          <a:p>
            <a:r>
              <a:rPr lang="en-US" sz="1200" kern="1200" baseline="0" dirty="0">
                <a:solidFill>
                  <a:schemeClr val="tx1"/>
                </a:solidFill>
                <a:latin typeface="Arial" charset="0"/>
                <a:ea typeface="ＭＳ Ｐゴシック" pitchFamily="-107" charset="-128"/>
                <a:cs typeface="ＭＳ Ｐゴシック" pitchFamily="-107" charset="-128"/>
              </a:rPr>
              <a:t>the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letter </a:t>
            </a:r>
            <a:r>
              <a:rPr lang="en-US" sz="1200" b="0" kern="1200" baseline="0" dirty="0">
                <a:solidFill>
                  <a:schemeClr val="tx1"/>
                </a:solidFill>
                <a:latin typeface="Arial" charset="0"/>
                <a:ea typeface="ＭＳ Ｐゴシック" pitchFamily="-107" charset="-128"/>
                <a:cs typeface="ＭＳ Ｐゴシック" pitchFamily="-107" charset="-128"/>
              </a:rPr>
              <a:t>C</a:t>
            </a:r>
            <a:endParaRPr lang="en-AU" b="0" dirty="0">
              <a:latin typeface="Arial" pitchFamily="-1" charset="0"/>
              <a:ea typeface="ＭＳ Ｐゴシック" pitchFamily="-1" charset="-128"/>
              <a:cs typeface="ＭＳ Ｐゴシック" pitchFamily="-1" charset="-128"/>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32</a:t>
            </a:fld>
            <a:endParaRPr lang="en-US" dirty="0"/>
          </a:p>
        </p:txBody>
      </p:sp>
    </p:spTree>
    <p:extLst>
      <p:ext uri="{BB962C8B-B14F-4D97-AF65-F5344CB8AC3E}">
        <p14:creationId xmlns:p14="http://schemas.microsoft.com/office/powerpoint/2010/main" val="241305264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baseline="0" dirty="0">
                <a:solidFill>
                  <a:schemeClr val="tx1"/>
                </a:solidFill>
                <a:latin typeface="Arial" charset="0"/>
                <a:ea typeface="ＭＳ Ｐゴシック" pitchFamily="-107" charset="-128"/>
                <a:cs typeface="ＭＳ Ｐゴシック" pitchFamily="-107" charset="-128"/>
              </a:rPr>
              <a:t> Note that the alphabet is wrapped around, so that the letter following Z is A.</a:t>
            </a:r>
            <a:endParaRPr lang="en-AU" dirty="0">
              <a:latin typeface="Arial" pitchFamily="-1" charset="0"/>
              <a:ea typeface="ＭＳ Ｐゴシック" pitchFamily="-1" charset="-128"/>
              <a:cs typeface="ＭＳ Ｐゴシック" pitchFamily="-1" charset="-128"/>
            </a:endParaRP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An algorithm can be expressed as follows. For each plaintext letter </a:t>
            </a:r>
            <a:r>
              <a:rPr lang="en-US" sz="1200" b="0" kern="1200" baseline="0" dirty="0">
                <a:solidFill>
                  <a:schemeClr val="tx1"/>
                </a:solidFill>
                <a:latin typeface="Arial" charset="0"/>
                <a:ea typeface="ＭＳ Ｐゴシック" pitchFamily="-107" charset="-128"/>
                <a:cs typeface="ＭＳ Ｐゴシック" pitchFamily="-107" charset="-128"/>
              </a:rPr>
              <a:t>p , substitute</a:t>
            </a:r>
          </a:p>
          <a:p>
            <a:r>
              <a:rPr lang="en-US" sz="1200" kern="1200" baseline="0" dirty="0">
                <a:solidFill>
                  <a:schemeClr val="tx1"/>
                </a:solidFill>
                <a:latin typeface="Arial" charset="0"/>
                <a:ea typeface="ＭＳ Ｐゴシック" pitchFamily="-107" charset="-128"/>
                <a:cs typeface="ＭＳ Ｐゴシック" pitchFamily="-107" charset="-128"/>
              </a:rPr>
              <a:t>the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letter </a:t>
            </a:r>
            <a:r>
              <a:rPr lang="en-US" sz="1200" b="0" kern="1200" baseline="0" dirty="0">
                <a:solidFill>
                  <a:schemeClr val="tx1"/>
                </a:solidFill>
                <a:latin typeface="Arial" charset="0"/>
                <a:ea typeface="ＭＳ Ｐゴシック" pitchFamily="-107" charset="-128"/>
                <a:cs typeface="ＭＳ Ｐゴシック" pitchFamily="-107" charset="-128"/>
              </a:rPr>
              <a:t>C</a:t>
            </a:r>
            <a:endParaRPr lang="en-AU" b="0" dirty="0">
              <a:latin typeface="Arial" pitchFamily="-1" charset="0"/>
              <a:ea typeface="ＭＳ Ｐゴシック" pitchFamily="-1" charset="-128"/>
              <a:cs typeface="ＭＳ Ｐゴシック" pitchFamily="-1" charset="-128"/>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33</a:t>
            </a:fld>
            <a:endParaRPr lang="en-US" dirty="0"/>
          </a:p>
        </p:txBody>
      </p:sp>
    </p:spTree>
    <p:extLst>
      <p:ext uri="{BB962C8B-B14F-4D97-AF65-F5344CB8AC3E}">
        <p14:creationId xmlns:p14="http://schemas.microsoft.com/office/powerpoint/2010/main" val="20735833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kern="1200" baseline="0" dirty="0">
                <a:solidFill>
                  <a:schemeClr val="tx1"/>
                </a:solidFill>
                <a:latin typeface="Arial" charset="0"/>
                <a:ea typeface="ＭＳ Ｐゴシック" pitchFamily="-107" charset="-128"/>
                <a:cs typeface="ＭＳ Ｐゴシック" pitchFamily="-107" charset="-128"/>
              </a:rPr>
              <a:t>If it is known that a given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is a Caesar cipher, then a brute-force</a:t>
            </a:r>
          </a:p>
          <a:p>
            <a:r>
              <a:rPr lang="en-US" sz="1200" kern="1200" baseline="0" dirty="0">
                <a:solidFill>
                  <a:schemeClr val="tx1"/>
                </a:solidFill>
                <a:latin typeface="Arial" charset="0"/>
                <a:ea typeface="ＭＳ Ｐゴシック" pitchFamily="-107" charset="-128"/>
                <a:cs typeface="ＭＳ Ｐゴシック" pitchFamily="-107" charset="-128"/>
              </a:rPr>
              <a:t>cryptanalysis is easily performed: simply try all the 25 possible keys. Figure 3.3</a:t>
            </a:r>
          </a:p>
          <a:p>
            <a:r>
              <a:rPr lang="en-US" sz="1200" kern="1200" baseline="0" dirty="0">
                <a:solidFill>
                  <a:schemeClr val="tx1"/>
                </a:solidFill>
                <a:latin typeface="Arial" charset="0"/>
                <a:ea typeface="ＭＳ Ｐゴシック" pitchFamily="-107" charset="-128"/>
                <a:cs typeface="ＭＳ Ｐゴシック" pitchFamily="-107" charset="-128"/>
              </a:rPr>
              <a:t>shows the results of applying this strategy to the example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In this case, the</a:t>
            </a:r>
          </a:p>
          <a:p>
            <a:r>
              <a:rPr lang="en-US" sz="1200" kern="1200" baseline="0" dirty="0">
                <a:solidFill>
                  <a:schemeClr val="tx1"/>
                </a:solidFill>
                <a:latin typeface="Arial" charset="0"/>
                <a:ea typeface="ＭＳ Ｐゴシック" pitchFamily="-107" charset="-128"/>
                <a:cs typeface="ＭＳ Ｐゴシック" pitchFamily="-107" charset="-128"/>
              </a:rPr>
              <a:t>plaintext leaps out as occupying the third line.</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Three important characteristics of this problem enabled us to use a brute-force</a:t>
            </a:r>
          </a:p>
          <a:p>
            <a:r>
              <a:rPr lang="en-US" sz="1200" kern="1200" baseline="0" dirty="0">
                <a:solidFill>
                  <a:schemeClr val="tx1"/>
                </a:solidFill>
                <a:latin typeface="Arial" charset="0"/>
                <a:ea typeface="ＭＳ Ｐゴシック" pitchFamily="-107" charset="-128"/>
                <a:cs typeface="ＭＳ Ｐゴシック" pitchFamily="-107" charset="-128"/>
              </a:rPr>
              <a:t>cryptanalysis:</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1. The encryption and decryption algorithms are known.</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2. There are only 25 keys to try.</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3. The language of the plaintext is known and easily recognizable.</a:t>
            </a:r>
            <a:endParaRPr lang="en-AU" dirty="0">
              <a:latin typeface="Arial" pitchFamily="-1" charset="0"/>
              <a:ea typeface="ＭＳ Ｐゴシック" pitchFamily="-1" charset="-128"/>
              <a:cs typeface="ＭＳ Ｐゴシック" pitchFamily="-1" charset="-128"/>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40</a:t>
            </a:fld>
            <a:endParaRPr lang="en-US" dirty="0"/>
          </a:p>
        </p:txBody>
      </p:sp>
    </p:spTree>
    <p:extLst>
      <p:ext uri="{BB962C8B-B14F-4D97-AF65-F5344CB8AC3E}">
        <p14:creationId xmlns:p14="http://schemas.microsoft.com/office/powerpoint/2010/main" val="6015971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kern="1200" baseline="0" dirty="0">
                <a:solidFill>
                  <a:schemeClr val="tx1"/>
                </a:solidFill>
                <a:latin typeface="Arial" charset="0"/>
                <a:ea typeface="ＭＳ Ｐゴシック" pitchFamily="-107" charset="-128"/>
                <a:cs typeface="ＭＳ Ｐゴシック" pitchFamily="-107" charset="-128"/>
              </a:rPr>
              <a:t> With only 25 possible keys, the Caesar cipher is far from secure. A dramatic increase</a:t>
            </a:r>
          </a:p>
          <a:p>
            <a:r>
              <a:rPr lang="en-US" sz="1200" kern="1200" baseline="0" dirty="0">
                <a:solidFill>
                  <a:schemeClr val="tx1"/>
                </a:solidFill>
                <a:latin typeface="Arial" charset="0"/>
                <a:ea typeface="ＭＳ Ｐゴシック" pitchFamily="-107" charset="-128"/>
                <a:cs typeface="ＭＳ Ｐゴシック" pitchFamily="-107" charset="-128"/>
              </a:rPr>
              <a:t>in the key space can be achieved by allowing an arbitrary substitution. Before proceeding,</a:t>
            </a:r>
          </a:p>
          <a:p>
            <a:r>
              <a:rPr lang="en-US" sz="1200" kern="1200" baseline="0" dirty="0">
                <a:solidFill>
                  <a:schemeClr val="tx1"/>
                </a:solidFill>
                <a:latin typeface="Arial" charset="0"/>
                <a:ea typeface="ＭＳ Ｐゴシック" pitchFamily="-107" charset="-128"/>
                <a:cs typeface="ＭＳ Ｐゴシック" pitchFamily="-107" charset="-128"/>
              </a:rPr>
              <a:t>we define the term </a:t>
            </a:r>
            <a:r>
              <a:rPr lang="en-US" sz="1200" i="1" kern="1200" baseline="0" dirty="0">
                <a:solidFill>
                  <a:schemeClr val="tx1"/>
                </a:solidFill>
                <a:latin typeface="Arial" charset="0"/>
                <a:ea typeface="ＭＳ Ｐゴシック" pitchFamily="-107" charset="-128"/>
                <a:cs typeface="ＭＳ Ｐゴシック" pitchFamily="-107" charset="-128"/>
              </a:rPr>
              <a:t>permutation</a:t>
            </a:r>
            <a:r>
              <a:rPr lang="en-US" sz="1200" kern="1200" baseline="0" dirty="0">
                <a:solidFill>
                  <a:schemeClr val="tx1"/>
                </a:solidFill>
                <a:latin typeface="Arial" charset="0"/>
                <a:ea typeface="ＭＳ Ｐゴシック" pitchFamily="-107" charset="-128"/>
                <a:cs typeface="ＭＳ Ｐゴシック" pitchFamily="-107" charset="-128"/>
              </a:rPr>
              <a:t> . </a:t>
            </a:r>
            <a:r>
              <a:rPr lang="en-US" sz="1200" kern="1200" baseline="0">
                <a:solidFill>
                  <a:schemeClr val="tx1"/>
                </a:solidFill>
                <a:latin typeface="Arial" charset="0"/>
                <a:ea typeface="ＭＳ Ｐゴシック" pitchFamily="-107" charset="-128"/>
                <a:cs typeface="ＭＳ Ｐゴシック" pitchFamily="-107" charset="-128"/>
              </a:rPr>
              <a:t>A </a:t>
            </a:r>
            <a:r>
              <a:rPr lang="en-US" sz="1200" b="1" kern="1200" baseline="0">
                <a:solidFill>
                  <a:schemeClr val="tx1"/>
                </a:solidFill>
                <a:latin typeface="Arial" charset="0"/>
                <a:ea typeface="ＭＳ Ｐゴシック" pitchFamily="-107" charset="-128"/>
                <a:cs typeface="ＭＳ Ｐゴシック" pitchFamily="-107" charset="-128"/>
              </a:rPr>
              <a:t>permutation</a:t>
            </a:r>
            <a:r>
              <a:rPr lang="en-US" sz="1200" kern="1200" baseline="0">
                <a:solidFill>
                  <a:schemeClr val="tx1"/>
                </a:solidFill>
                <a:latin typeface="Arial" charset="0"/>
                <a:ea typeface="ＭＳ Ｐゴシック" pitchFamily="-107" charset="-128"/>
                <a:cs typeface="ＭＳ Ｐゴシック" pitchFamily="-107" charset="-128"/>
              </a:rPr>
              <a:t>  of </a:t>
            </a:r>
            <a:r>
              <a:rPr lang="en-US" sz="1200" kern="1200" baseline="0" dirty="0">
                <a:solidFill>
                  <a:schemeClr val="tx1"/>
                </a:solidFill>
                <a:latin typeface="Arial" charset="0"/>
                <a:ea typeface="ＭＳ Ｐゴシック" pitchFamily="-107" charset="-128"/>
                <a:cs typeface="ＭＳ Ｐゴシック" pitchFamily="-107" charset="-128"/>
              </a:rPr>
              <a:t>a finite set of elements </a:t>
            </a:r>
            <a:r>
              <a:rPr lang="en-US" sz="1200" i="1" kern="1200" baseline="0" dirty="0">
                <a:solidFill>
                  <a:schemeClr val="tx1"/>
                </a:solidFill>
                <a:latin typeface="Arial" charset="0"/>
                <a:ea typeface="ＭＳ Ｐゴシック" pitchFamily="-107" charset="-128"/>
                <a:cs typeface="ＭＳ Ｐゴシック" pitchFamily="-107" charset="-128"/>
              </a:rPr>
              <a:t>S</a:t>
            </a:r>
          </a:p>
          <a:p>
            <a:r>
              <a:rPr lang="en-US" sz="1200" kern="1200" baseline="0" dirty="0">
                <a:solidFill>
                  <a:schemeClr val="tx1"/>
                </a:solidFill>
                <a:latin typeface="Arial" charset="0"/>
                <a:ea typeface="ＭＳ Ｐゴシック" pitchFamily="-107" charset="-128"/>
                <a:cs typeface="ＭＳ Ｐゴシック" pitchFamily="-107" charset="-128"/>
              </a:rPr>
              <a:t> is an ordered sequence of all the elements of </a:t>
            </a:r>
            <a:r>
              <a:rPr lang="en-US" sz="1200" i="1" kern="1200" baseline="0" dirty="0">
                <a:solidFill>
                  <a:schemeClr val="tx1"/>
                </a:solidFill>
                <a:latin typeface="Arial" charset="0"/>
                <a:ea typeface="ＭＳ Ｐゴシック" pitchFamily="-107" charset="-128"/>
                <a:cs typeface="ＭＳ Ｐゴシック" pitchFamily="-107" charset="-128"/>
              </a:rPr>
              <a:t>S</a:t>
            </a:r>
            <a:r>
              <a:rPr lang="en-US" sz="1200" kern="1200" baseline="0" dirty="0">
                <a:solidFill>
                  <a:schemeClr val="tx1"/>
                </a:solidFill>
                <a:latin typeface="Arial" charset="0"/>
                <a:ea typeface="ＭＳ Ｐゴシック" pitchFamily="-107" charset="-128"/>
                <a:cs typeface="ＭＳ Ｐゴシック" pitchFamily="-107" charset="-128"/>
              </a:rPr>
              <a:t>, with each element appearing exactly</a:t>
            </a:r>
          </a:p>
          <a:p>
            <a:r>
              <a:rPr lang="en-US" sz="1200" kern="1200" baseline="0" dirty="0">
                <a:solidFill>
                  <a:schemeClr val="tx1"/>
                </a:solidFill>
                <a:latin typeface="Arial" charset="0"/>
                <a:ea typeface="ＭＳ Ｐゴシック" pitchFamily="-107" charset="-128"/>
                <a:cs typeface="ＭＳ Ｐゴシック" pitchFamily="-107" charset="-128"/>
              </a:rPr>
              <a:t>once.</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 For example, if </a:t>
            </a:r>
            <a:r>
              <a:rPr lang="en-US" sz="1200" i="1" kern="1200" baseline="0">
                <a:solidFill>
                  <a:schemeClr val="tx1"/>
                </a:solidFill>
                <a:latin typeface="Arial" charset="0"/>
                <a:ea typeface="ＭＳ Ｐゴシック" pitchFamily="-107" charset="-128"/>
                <a:cs typeface="ＭＳ Ｐゴシック" pitchFamily="-107" charset="-128"/>
              </a:rPr>
              <a:t>S</a:t>
            </a:r>
            <a:r>
              <a:rPr lang="en-US" sz="1200" kern="1200" baseline="0">
                <a:solidFill>
                  <a:schemeClr val="tx1"/>
                </a:solidFill>
                <a:latin typeface="Arial" charset="0"/>
                <a:ea typeface="ＭＳ Ｐゴシック" pitchFamily="-107" charset="-128"/>
                <a:cs typeface="ＭＳ Ｐゴシック" pitchFamily="-107" charset="-128"/>
              </a:rPr>
              <a:t> =  {</a:t>
            </a:r>
            <a:r>
              <a:rPr lang="en-US" sz="1200" kern="1200" baseline="0" dirty="0">
                <a:solidFill>
                  <a:schemeClr val="tx1"/>
                </a:solidFill>
                <a:latin typeface="Arial" charset="0"/>
                <a:ea typeface="ＭＳ Ｐゴシック" pitchFamily="-107" charset="-128"/>
                <a:cs typeface="ＭＳ Ｐゴシック" pitchFamily="-107" charset="-128"/>
              </a:rPr>
              <a:t>a, b, c}, there are six permutations of </a:t>
            </a:r>
            <a:r>
              <a:rPr lang="en-US" sz="1200" i="1" kern="1200" baseline="0" dirty="0">
                <a:solidFill>
                  <a:schemeClr val="tx1"/>
                </a:solidFill>
                <a:latin typeface="Arial" charset="0"/>
                <a:ea typeface="ＭＳ Ｐゴシック" pitchFamily="-107" charset="-128"/>
                <a:cs typeface="ＭＳ Ｐゴシック" pitchFamily="-107" charset="-128"/>
              </a:rPr>
              <a:t>S</a:t>
            </a:r>
            <a:r>
              <a:rPr lang="en-US" sz="1200" kern="1200" baseline="0" dirty="0">
                <a:solidFill>
                  <a:schemeClr val="tx1"/>
                </a:solidFill>
                <a:latin typeface="Arial" charset="0"/>
                <a:ea typeface="ＭＳ Ｐゴシック" pitchFamily="-107" charset="-128"/>
                <a:cs typeface="ＭＳ Ｐゴシック" pitchFamily="-107" charset="-128"/>
              </a:rPr>
              <a:t> :</a:t>
            </a:r>
          </a:p>
          <a:p>
            <a:r>
              <a:rPr lang="en-US" sz="1200" kern="1200" baseline="0" dirty="0" err="1">
                <a:solidFill>
                  <a:schemeClr val="tx1"/>
                </a:solidFill>
                <a:latin typeface="Arial" charset="0"/>
                <a:ea typeface="ＭＳ Ｐゴシック" pitchFamily="-107" charset="-128"/>
                <a:cs typeface="ＭＳ Ｐゴシック" pitchFamily="-107" charset="-128"/>
              </a:rPr>
              <a:t>abc</a:t>
            </a:r>
            <a:r>
              <a:rPr lang="en-US" sz="1200" kern="1200" baseline="0" dirty="0">
                <a:solidFill>
                  <a:schemeClr val="tx1"/>
                </a:solidFill>
                <a:latin typeface="Arial" charset="0"/>
                <a:ea typeface="ＭＳ Ｐゴシック" pitchFamily="-107" charset="-128"/>
                <a:cs typeface="ＭＳ Ｐゴシック" pitchFamily="-107" charset="-128"/>
              </a:rPr>
              <a:t>, </a:t>
            </a:r>
            <a:r>
              <a:rPr lang="en-US" sz="1200" kern="1200" baseline="0" dirty="0" err="1">
                <a:solidFill>
                  <a:schemeClr val="tx1"/>
                </a:solidFill>
                <a:latin typeface="Arial" charset="0"/>
                <a:ea typeface="ＭＳ Ｐゴシック" pitchFamily="-107" charset="-128"/>
                <a:cs typeface="ＭＳ Ｐゴシック" pitchFamily="-107" charset="-128"/>
              </a:rPr>
              <a:t>acb</a:t>
            </a:r>
            <a:r>
              <a:rPr lang="en-US" sz="1200" kern="1200" baseline="0" dirty="0">
                <a:solidFill>
                  <a:schemeClr val="tx1"/>
                </a:solidFill>
                <a:latin typeface="Arial" charset="0"/>
                <a:ea typeface="ＭＳ Ｐゴシック" pitchFamily="-107" charset="-128"/>
                <a:cs typeface="ＭＳ Ｐゴシック" pitchFamily="-107" charset="-128"/>
              </a:rPr>
              <a:t>, </a:t>
            </a:r>
            <a:r>
              <a:rPr lang="en-US" sz="1200" kern="1200" baseline="0" dirty="0" err="1">
                <a:solidFill>
                  <a:schemeClr val="tx1"/>
                </a:solidFill>
                <a:latin typeface="Arial" charset="0"/>
                <a:ea typeface="ＭＳ Ｐゴシック" pitchFamily="-107" charset="-128"/>
                <a:cs typeface="ＭＳ Ｐゴシック" pitchFamily="-107" charset="-128"/>
              </a:rPr>
              <a:t>bac</a:t>
            </a:r>
            <a:r>
              <a:rPr lang="en-US" sz="1200" kern="1200" baseline="0" dirty="0">
                <a:solidFill>
                  <a:schemeClr val="tx1"/>
                </a:solidFill>
                <a:latin typeface="Arial" charset="0"/>
                <a:ea typeface="ＭＳ Ｐゴシック" pitchFamily="-107" charset="-128"/>
                <a:cs typeface="ＭＳ Ｐゴシック" pitchFamily="-107" charset="-128"/>
              </a:rPr>
              <a:t>, </a:t>
            </a:r>
            <a:r>
              <a:rPr lang="en-US" sz="1200" kern="1200" baseline="0" dirty="0" err="1">
                <a:solidFill>
                  <a:schemeClr val="tx1"/>
                </a:solidFill>
                <a:latin typeface="Arial" charset="0"/>
                <a:ea typeface="ＭＳ Ｐゴシック" pitchFamily="-107" charset="-128"/>
                <a:cs typeface="ＭＳ Ｐゴシック" pitchFamily="-107" charset="-128"/>
              </a:rPr>
              <a:t>bca</a:t>
            </a:r>
            <a:r>
              <a:rPr lang="en-US" sz="1200" kern="1200" baseline="0" dirty="0">
                <a:solidFill>
                  <a:schemeClr val="tx1"/>
                </a:solidFill>
                <a:latin typeface="Arial" charset="0"/>
                <a:ea typeface="ＭＳ Ｐゴシック" pitchFamily="-107" charset="-128"/>
                <a:cs typeface="ＭＳ Ｐゴシック" pitchFamily="-107" charset="-128"/>
              </a:rPr>
              <a:t>, cab, </a:t>
            </a:r>
            <a:r>
              <a:rPr lang="en-US" sz="1200" kern="1200" baseline="0" dirty="0" err="1">
                <a:solidFill>
                  <a:schemeClr val="tx1"/>
                </a:solidFill>
                <a:latin typeface="Arial" charset="0"/>
                <a:ea typeface="ＭＳ Ｐゴシック" pitchFamily="-107" charset="-128"/>
                <a:cs typeface="ＭＳ Ｐゴシック" pitchFamily="-107" charset="-128"/>
              </a:rPr>
              <a:t>cba</a:t>
            </a:r>
            <a:endParaRPr lang="en-US" sz="1200" kern="1200" baseline="0" dirty="0">
              <a:solidFill>
                <a:schemeClr val="tx1"/>
              </a:solidFill>
              <a:latin typeface="Arial" charset="0"/>
              <a:ea typeface="ＭＳ Ｐゴシック" pitchFamily="-107" charset="-128"/>
              <a:cs typeface="ＭＳ Ｐゴシック" pitchFamily="-107" charset="-128"/>
            </a:endParaRP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 </a:t>
            </a:r>
            <a:r>
              <a:rPr lang="en-US" sz="1200" b="0" kern="1200" baseline="0" dirty="0">
                <a:solidFill>
                  <a:schemeClr val="tx1"/>
                </a:solidFill>
                <a:latin typeface="Arial" charset="0"/>
                <a:ea typeface="ＭＳ Ｐゴシック" pitchFamily="-107" charset="-128"/>
                <a:cs typeface="ＭＳ Ｐゴシック" pitchFamily="-107" charset="-128"/>
              </a:rPr>
              <a:t>In general, there are n ! permutations of a set </a:t>
            </a:r>
            <a:r>
              <a:rPr lang="en-US" sz="1200" b="0" kern="1200" baseline="0">
                <a:solidFill>
                  <a:schemeClr val="tx1"/>
                </a:solidFill>
                <a:latin typeface="Arial" charset="0"/>
                <a:ea typeface="ＭＳ Ｐゴシック" pitchFamily="-107" charset="-128"/>
                <a:cs typeface="ＭＳ Ｐゴシック" pitchFamily="-107" charset="-128"/>
              </a:rPr>
              <a:t>of n  elements</a:t>
            </a:r>
            <a:r>
              <a:rPr lang="en-US" sz="1200" b="0" kern="1200" baseline="0" dirty="0">
                <a:solidFill>
                  <a:schemeClr val="tx1"/>
                </a:solidFill>
                <a:latin typeface="Arial" charset="0"/>
                <a:ea typeface="ＭＳ Ｐゴシック" pitchFamily="-107" charset="-128"/>
                <a:cs typeface="ＭＳ Ｐゴシック" pitchFamily="-107" charset="-128"/>
              </a:rPr>
              <a:t>, because the first</a:t>
            </a:r>
          </a:p>
          <a:p>
            <a:r>
              <a:rPr lang="en-US" sz="1200" b="0" kern="1200" baseline="0" dirty="0">
                <a:solidFill>
                  <a:schemeClr val="tx1"/>
                </a:solidFill>
                <a:latin typeface="Arial" charset="0"/>
                <a:ea typeface="ＭＳ Ｐゴシック" pitchFamily="-107" charset="-128"/>
                <a:cs typeface="ＭＳ Ｐゴシック" pitchFamily="-107" charset="-128"/>
              </a:rPr>
              <a:t>element can be chosen in one </a:t>
            </a:r>
            <a:r>
              <a:rPr lang="en-US" sz="1200" b="0" kern="1200" baseline="0">
                <a:solidFill>
                  <a:schemeClr val="tx1"/>
                </a:solidFill>
                <a:latin typeface="Arial" charset="0"/>
                <a:ea typeface="ＭＳ Ｐゴシック" pitchFamily="-107" charset="-128"/>
                <a:cs typeface="ＭＳ Ｐゴシック" pitchFamily="-107" charset="-128"/>
              </a:rPr>
              <a:t>of n  ways</a:t>
            </a:r>
            <a:r>
              <a:rPr lang="en-US" sz="1200" b="0" kern="1200" baseline="0" dirty="0">
                <a:solidFill>
                  <a:schemeClr val="tx1"/>
                </a:solidFill>
                <a:latin typeface="Arial" charset="0"/>
                <a:ea typeface="ＭＳ Ｐゴシック" pitchFamily="-107" charset="-128"/>
                <a:cs typeface="ＭＳ Ｐゴシック" pitchFamily="-107" charset="-128"/>
              </a:rPr>
              <a:t>, the second in </a:t>
            </a:r>
            <a:r>
              <a:rPr lang="en-US" sz="1200" b="0" kern="1200" baseline="0">
                <a:solidFill>
                  <a:schemeClr val="tx1"/>
                </a:solidFill>
                <a:latin typeface="Arial" charset="0"/>
                <a:ea typeface="ＭＳ Ｐゴシック" pitchFamily="-107" charset="-128"/>
                <a:cs typeface="ＭＳ Ｐゴシック" pitchFamily="-107" charset="-128"/>
              </a:rPr>
              <a:t>n -  1 </a:t>
            </a:r>
            <a:r>
              <a:rPr lang="en-US" sz="1200" b="0" kern="1200" baseline="0" dirty="0">
                <a:solidFill>
                  <a:schemeClr val="tx1"/>
                </a:solidFill>
                <a:latin typeface="Arial" charset="0"/>
                <a:ea typeface="ＭＳ Ｐゴシック" pitchFamily="-107" charset="-128"/>
                <a:cs typeface="ＭＳ Ｐゴシック" pitchFamily="-107" charset="-128"/>
              </a:rPr>
              <a:t>ways, the third in </a:t>
            </a:r>
            <a:r>
              <a:rPr lang="en-US" sz="1200" b="0" kern="1200" baseline="0">
                <a:solidFill>
                  <a:schemeClr val="tx1"/>
                </a:solidFill>
                <a:latin typeface="Arial" charset="0"/>
                <a:ea typeface="ＭＳ Ｐゴシック" pitchFamily="-107" charset="-128"/>
                <a:cs typeface="ＭＳ Ｐゴシック" pitchFamily="-107" charset="-128"/>
              </a:rPr>
              <a:t>n -  2</a:t>
            </a:r>
            <a:endParaRPr lang="en-US" sz="1200" b="0" kern="1200" baseline="0" dirty="0">
              <a:solidFill>
                <a:schemeClr val="tx1"/>
              </a:solidFill>
              <a:latin typeface="Arial" charset="0"/>
              <a:ea typeface="ＭＳ Ｐゴシック" pitchFamily="-107" charset="-128"/>
              <a:cs typeface="ＭＳ Ｐゴシック" pitchFamily="-107" charset="-128"/>
            </a:endParaRPr>
          </a:p>
          <a:p>
            <a:r>
              <a:rPr lang="en-US" sz="1200" b="0" kern="1200" baseline="0" dirty="0">
                <a:solidFill>
                  <a:schemeClr val="tx1"/>
                </a:solidFill>
                <a:latin typeface="Arial" charset="0"/>
                <a:ea typeface="ＭＳ Ｐゴシック" pitchFamily="-107" charset="-128"/>
                <a:cs typeface="ＭＳ Ｐゴシック" pitchFamily="-107" charset="-128"/>
              </a:rPr>
              <a:t>ways, and so on.</a:t>
            </a:r>
          </a:p>
          <a:p>
            <a:endParaRPr lang="en-US" sz="1200" b="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 If, instead, the “cipher” line can be any permutation of the 26 alphabetic characters,</a:t>
            </a:r>
          </a:p>
          <a:p>
            <a:r>
              <a:rPr lang="en-US" sz="1200" kern="1200" baseline="0" dirty="0">
                <a:solidFill>
                  <a:schemeClr val="tx1"/>
                </a:solidFill>
                <a:latin typeface="Arial" charset="0"/>
                <a:ea typeface="ＭＳ Ｐゴシック" pitchFamily="-107" charset="-128"/>
                <a:cs typeface="ＭＳ Ｐゴシック" pitchFamily="-107" charset="-128"/>
              </a:rPr>
              <a:t>then there are 26! or greater than </a:t>
            </a:r>
            <a:r>
              <a:rPr lang="en-US" sz="1200" kern="1200" baseline="0">
                <a:solidFill>
                  <a:schemeClr val="tx1"/>
                </a:solidFill>
                <a:latin typeface="Arial" charset="0"/>
                <a:ea typeface="ＭＳ Ｐゴシック" pitchFamily="-107" charset="-128"/>
                <a:cs typeface="ＭＳ Ｐゴシック" pitchFamily="-107" charset="-128"/>
              </a:rPr>
              <a:t>4 *  10</a:t>
            </a:r>
            <a:r>
              <a:rPr lang="en-US" sz="1200" kern="1200" baseline="30000">
                <a:solidFill>
                  <a:schemeClr val="tx1"/>
                </a:solidFill>
                <a:latin typeface="Arial" charset="0"/>
                <a:ea typeface="ＭＳ Ｐゴシック" pitchFamily="-107" charset="-128"/>
                <a:cs typeface="ＭＳ Ｐゴシック" pitchFamily="-107" charset="-128"/>
              </a:rPr>
              <a:t>26</a:t>
            </a:r>
            <a:r>
              <a:rPr lang="en-US" sz="1200" kern="1200" baseline="0">
                <a:solidFill>
                  <a:schemeClr val="tx1"/>
                </a:solidFill>
                <a:latin typeface="Arial" charset="0"/>
                <a:ea typeface="ＭＳ Ｐゴシック" pitchFamily="-107" charset="-128"/>
                <a:cs typeface="ＭＳ Ｐゴシック" pitchFamily="-107" charset="-128"/>
              </a:rPr>
              <a:t>  possible </a:t>
            </a:r>
            <a:r>
              <a:rPr lang="en-US" sz="1200" kern="1200" baseline="0" dirty="0">
                <a:solidFill>
                  <a:schemeClr val="tx1"/>
                </a:solidFill>
                <a:latin typeface="Arial" charset="0"/>
                <a:ea typeface="ＭＳ Ｐゴシック" pitchFamily="-107" charset="-128"/>
                <a:cs typeface="ＭＳ Ｐゴシック" pitchFamily="-107" charset="-128"/>
              </a:rPr>
              <a:t>keys. This is 10 orders of magnitude</a:t>
            </a:r>
          </a:p>
          <a:p>
            <a:r>
              <a:rPr lang="en-US" sz="1200" kern="1200" baseline="0" dirty="0">
                <a:solidFill>
                  <a:schemeClr val="tx1"/>
                </a:solidFill>
                <a:latin typeface="Arial" charset="0"/>
                <a:ea typeface="ＭＳ Ｐゴシック" pitchFamily="-107" charset="-128"/>
                <a:cs typeface="ＭＳ Ｐゴシック" pitchFamily="-107" charset="-128"/>
              </a:rPr>
              <a:t>greater than the key space for DES and would seem to eliminate brute-force</a:t>
            </a:r>
          </a:p>
          <a:p>
            <a:r>
              <a:rPr lang="en-US" sz="1200" kern="1200" baseline="0" dirty="0">
                <a:solidFill>
                  <a:schemeClr val="tx1"/>
                </a:solidFill>
                <a:latin typeface="Arial" charset="0"/>
                <a:ea typeface="ＭＳ Ｐゴシック" pitchFamily="-107" charset="-128"/>
                <a:cs typeface="ＭＳ Ｐゴシック" pitchFamily="-107" charset="-128"/>
              </a:rPr>
              <a:t>techniques for cryptanalysis. Such an approach is referred to as a </a:t>
            </a:r>
            <a:r>
              <a:rPr lang="en-US" sz="1200" b="1" kern="1200" baseline="0" dirty="0" err="1">
                <a:solidFill>
                  <a:schemeClr val="tx1"/>
                </a:solidFill>
                <a:latin typeface="Arial" charset="0"/>
                <a:ea typeface="ＭＳ Ｐゴシック" pitchFamily="-107" charset="-128"/>
                <a:cs typeface="ＭＳ Ｐゴシック" pitchFamily="-107" charset="-128"/>
              </a:rPr>
              <a:t>monoalphabetic</a:t>
            </a:r>
            <a:endParaRPr lang="en-US" sz="1200" b="1" kern="1200" baseline="0" dirty="0">
              <a:solidFill>
                <a:schemeClr val="tx1"/>
              </a:solidFill>
              <a:latin typeface="Arial" charset="0"/>
              <a:ea typeface="ＭＳ Ｐゴシック" pitchFamily="-107" charset="-128"/>
              <a:cs typeface="ＭＳ Ｐゴシック" pitchFamily="-107" charset="-128"/>
            </a:endParaRPr>
          </a:p>
          <a:p>
            <a:r>
              <a:rPr lang="en-US" sz="1200" b="1" kern="1200" baseline="0" dirty="0">
                <a:solidFill>
                  <a:schemeClr val="tx1"/>
                </a:solidFill>
                <a:latin typeface="Arial" charset="0"/>
                <a:ea typeface="ＭＳ Ｐゴシック" pitchFamily="-107" charset="-128"/>
                <a:cs typeface="ＭＳ Ｐゴシック" pitchFamily="-107" charset="-128"/>
              </a:rPr>
              <a:t>substitution</a:t>
            </a:r>
            <a:r>
              <a:rPr lang="en-US" sz="1200" kern="1200" baseline="0" dirty="0">
                <a:solidFill>
                  <a:schemeClr val="tx1"/>
                </a:solidFill>
                <a:latin typeface="Arial" charset="0"/>
                <a:ea typeface="ＭＳ Ｐゴシック" pitchFamily="-107" charset="-128"/>
                <a:cs typeface="ＭＳ Ｐゴシック" pitchFamily="-107" charset="-128"/>
              </a:rPr>
              <a:t> </a:t>
            </a:r>
            <a:r>
              <a:rPr lang="en-US" sz="1200" b="1" kern="1200" baseline="0" dirty="0">
                <a:solidFill>
                  <a:schemeClr val="tx1"/>
                </a:solidFill>
                <a:latin typeface="Arial" charset="0"/>
                <a:ea typeface="ＭＳ Ｐゴシック" pitchFamily="-107" charset="-128"/>
                <a:cs typeface="ＭＳ Ｐゴシック" pitchFamily="-107" charset="-128"/>
              </a:rPr>
              <a:t>cipher</a:t>
            </a:r>
            <a:r>
              <a:rPr lang="en-US" sz="1200" kern="1200" baseline="0" dirty="0">
                <a:solidFill>
                  <a:schemeClr val="tx1"/>
                </a:solidFill>
                <a:latin typeface="Arial" charset="0"/>
                <a:ea typeface="ＭＳ Ｐゴシック" pitchFamily="-107" charset="-128"/>
                <a:cs typeface="ＭＳ Ｐゴシック" pitchFamily="-107" charset="-128"/>
              </a:rPr>
              <a:t>, because a single cipher alphabet (mapping from plain alphabet</a:t>
            </a:r>
          </a:p>
          <a:p>
            <a:r>
              <a:rPr lang="en-US" sz="1200" kern="1200" baseline="0" dirty="0">
                <a:solidFill>
                  <a:schemeClr val="tx1"/>
                </a:solidFill>
                <a:latin typeface="Arial" charset="0"/>
                <a:ea typeface="ＭＳ Ｐゴシック" pitchFamily="-107" charset="-128"/>
                <a:cs typeface="ＭＳ Ｐゴシック" pitchFamily="-107" charset="-128"/>
              </a:rPr>
              <a:t>to cipher alphabet) is used per message.</a:t>
            </a:r>
            <a:endParaRPr lang="en-US" b="0" dirty="0">
              <a:latin typeface="Arial" pitchFamily="-1" charset="0"/>
              <a:ea typeface="Arial" pitchFamily="-1" charset="0"/>
              <a:cs typeface="Arial" pitchFamily="-1" charset="0"/>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44</a:t>
            </a:fld>
            <a:endParaRPr lang="en-US" dirty="0"/>
          </a:p>
        </p:txBody>
      </p:sp>
    </p:spTree>
    <p:extLst>
      <p:ext uri="{BB962C8B-B14F-4D97-AF65-F5344CB8AC3E}">
        <p14:creationId xmlns:p14="http://schemas.microsoft.com/office/powerpoint/2010/main" val="414487616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kern="1200" baseline="0" dirty="0">
                <a:solidFill>
                  <a:schemeClr val="tx1"/>
                </a:solidFill>
                <a:latin typeface="Arial" charset="0"/>
                <a:ea typeface="ＭＳ Ｐゴシック" pitchFamily="-107" charset="-128"/>
                <a:cs typeface="ＭＳ Ｐゴシック" pitchFamily="-107" charset="-128"/>
              </a:rPr>
              <a:t> With only 25 possible keys, the Caesar cipher is far from secure. A dramatic increase</a:t>
            </a:r>
          </a:p>
          <a:p>
            <a:r>
              <a:rPr lang="en-US" sz="1200" kern="1200" baseline="0" dirty="0">
                <a:solidFill>
                  <a:schemeClr val="tx1"/>
                </a:solidFill>
                <a:latin typeface="Arial" charset="0"/>
                <a:ea typeface="ＭＳ Ｐゴシック" pitchFamily="-107" charset="-128"/>
                <a:cs typeface="ＭＳ Ｐゴシック" pitchFamily="-107" charset="-128"/>
              </a:rPr>
              <a:t>in the key space can be achieved by allowing an arbitrary substitution. Before proceeding,</a:t>
            </a:r>
          </a:p>
          <a:p>
            <a:r>
              <a:rPr lang="en-US" sz="1200" kern="1200" baseline="0" dirty="0">
                <a:solidFill>
                  <a:schemeClr val="tx1"/>
                </a:solidFill>
                <a:latin typeface="Arial" charset="0"/>
                <a:ea typeface="ＭＳ Ｐゴシック" pitchFamily="-107" charset="-128"/>
                <a:cs typeface="ＭＳ Ｐゴシック" pitchFamily="-107" charset="-128"/>
              </a:rPr>
              <a:t>we define the term </a:t>
            </a:r>
            <a:r>
              <a:rPr lang="en-US" sz="1200" i="1" kern="1200" baseline="0" dirty="0">
                <a:solidFill>
                  <a:schemeClr val="tx1"/>
                </a:solidFill>
                <a:latin typeface="Arial" charset="0"/>
                <a:ea typeface="ＭＳ Ｐゴシック" pitchFamily="-107" charset="-128"/>
                <a:cs typeface="ＭＳ Ｐゴシック" pitchFamily="-107" charset="-128"/>
              </a:rPr>
              <a:t>permutation</a:t>
            </a:r>
            <a:r>
              <a:rPr lang="en-US" sz="1200" kern="1200" baseline="0" dirty="0">
                <a:solidFill>
                  <a:schemeClr val="tx1"/>
                </a:solidFill>
                <a:latin typeface="Arial" charset="0"/>
                <a:ea typeface="ＭＳ Ｐゴシック" pitchFamily="-107" charset="-128"/>
                <a:cs typeface="ＭＳ Ｐゴシック" pitchFamily="-107" charset="-128"/>
              </a:rPr>
              <a:t> . </a:t>
            </a:r>
            <a:r>
              <a:rPr lang="en-US" sz="1200" kern="1200" baseline="0">
                <a:solidFill>
                  <a:schemeClr val="tx1"/>
                </a:solidFill>
                <a:latin typeface="Arial" charset="0"/>
                <a:ea typeface="ＭＳ Ｐゴシック" pitchFamily="-107" charset="-128"/>
                <a:cs typeface="ＭＳ Ｐゴシック" pitchFamily="-107" charset="-128"/>
              </a:rPr>
              <a:t>A </a:t>
            </a:r>
            <a:r>
              <a:rPr lang="en-US" sz="1200" b="1" kern="1200" baseline="0">
                <a:solidFill>
                  <a:schemeClr val="tx1"/>
                </a:solidFill>
                <a:latin typeface="Arial" charset="0"/>
                <a:ea typeface="ＭＳ Ｐゴシック" pitchFamily="-107" charset="-128"/>
                <a:cs typeface="ＭＳ Ｐゴシック" pitchFamily="-107" charset="-128"/>
              </a:rPr>
              <a:t>permutation</a:t>
            </a:r>
            <a:r>
              <a:rPr lang="en-US" sz="1200" kern="1200" baseline="0">
                <a:solidFill>
                  <a:schemeClr val="tx1"/>
                </a:solidFill>
                <a:latin typeface="Arial" charset="0"/>
                <a:ea typeface="ＭＳ Ｐゴシック" pitchFamily="-107" charset="-128"/>
                <a:cs typeface="ＭＳ Ｐゴシック" pitchFamily="-107" charset="-128"/>
              </a:rPr>
              <a:t>  of </a:t>
            </a:r>
            <a:r>
              <a:rPr lang="en-US" sz="1200" kern="1200" baseline="0" dirty="0">
                <a:solidFill>
                  <a:schemeClr val="tx1"/>
                </a:solidFill>
                <a:latin typeface="Arial" charset="0"/>
                <a:ea typeface="ＭＳ Ｐゴシック" pitchFamily="-107" charset="-128"/>
                <a:cs typeface="ＭＳ Ｐゴシック" pitchFamily="-107" charset="-128"/>
              </a:rPr>
              <a:t>a finite set of elements </a:t>
            </a:r>
            <a:r>
              <a:rPr lang="en-US" sz="1200" i="1" kern="1200" baseline="0" dirty="0">
                <a:solidFill>
                  <a:schemeClr val="tx1"/>
                </a:solidFill>
                <a:latin typeface="Arial" charset="0"/>
                <a:ea typeface="ＭＳ Ｐゴシック" pitchFamily="-107" charset="-128"/>
                <a:cs typeface="ＭＳ Ｐゴシック" pitchFamily="-107" charset="-128"/>
              </a:rPr>
              <a:t>S</a:t>
            </a:r>
          </a:p>
          <a:p>
            <a:r>
              <a:rPr lang="en-US" sz="1200" kern="1200" baseline="0" dirty="0">
                <a:solidFill>
                  <a:schemeClr val="tx1"/>
                </a:solidFill>
                <a:latin typeface="Arial" charset="0"/>
                <a:ea typeface="ＭＳ Ｐゴシック" pitchFamily="-107" charset="-128"/>
                <a:cs typeface="ＭＳ Ｐゴシック" pitchFamily="-107" charset="-128"/>
              </a:rPr>
              <a:t> is an ordered sequence of all the elements of </a:t>
            </a:r>
            <a:r>
              <a:rPr lang="en-US" sz="1200" i="1" kern="1200" baseline="0" dirty="0">
                <a:solidFill>
                  <a:schemeClr val="tx1"/>
                </a:solidFill>
                <a:latin typeface="Arial" charset="0"/>
                <a:ea typeface="ＭＳ Ｐゴシック" pitchFamily="-107" charset="-128"/>
                <a:cs typeface="ＭＳ Ｐゴシック" pitchFamily="-107" charset="-128"/>
              </a:rPr>
              <a:t>S</a:t>
            </a:r>
            <a:r>
              <a:rPr lang="en-US" sz="1200" kern="1200" baseline="0" dirty="0">
                <a:solidFill>
                  <a:schemeClr val="tx1"/>
                </a:solidFill>
                <a:latin typeface="Arial" charset="0"/>
                <a:ea typeface="ＭＳ Ｐゴシック" pitchFamily="-107" charset="-128"/>
                <a:cs typeface="ＭＳ Ｐゴシック" pitchFamily="-107" charset="-128"/>
              </a:rPr>
              <a:t>, with each element appearing exactly</a:t>
            </a:r>
          </a:p>
          <a:p>
            <a:r>
              <a:rPr lang="en-US" sz="1200" kern="1200" baseline="0" dirty="0">
                <a:solidFill>
                  <a:schemeClr val="tx1"/>
                </a:solidFill>
                <a:latin typeface="Arial" charset="0"/>
                <a:ea typeface="ＭＳ Ｐゴシック" pitchFamily="-107" charset="-128"/>
                <a:cs typeface="ＭＳ Ｐゴシック" pitchFamily="-107" charset="-128"/>
              </a:rPr>
              <a:t>once.</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 For example, if </a:t>
            </a:r>
            <a:r>
              <a:rPr lang="en-US" sz="1200" i="1" kern="1200" baseline="0">
                <a:solidFill>
                  <a:schemeClr val="tx1"/>
                </a:solidFill>
                <a:latin typeface="Arial" charset="0"/>
                <a:ea typeface="ＭＳ Ｐゴシック" pitchFamily="-107" charset="-128"/>
                <a:cs typeface="ＭＳ Ｐゴシック" pitchFamily="-107" charset="-128"/>
              </a:rPr>
              <a:t>S</a:t>
            </a:r>
            <a:r>
              <a:rPr lang="en-US" sz="1200" kern="1200" baseline="0">
                <a:solidFill>
                  <a:schemeClr val="tx1"/>
                </a:solidFill>
                <a:latin typeface="Arial" charset="0"/>
                <a:ea typeface="ＭＳ Ｐゴシック" pitchFamily="-107" charset="-128"/>
                <a:cs typeface="ＭＳ Ｐゴシック" pitchFamily="-107" charset="-128"/>
              </a:rPr>
              <a:t> =  {</a:t>
            </a:r>
            <a:r>
              <a:rPr lang="en-US" sz="1200" kern="1200" baseline="0" dirty="0">
                <a:solidFill>
                  <a:schemeClr val="tx1"/>
                </a:solidFill>
                <a:latin typeface="Arial" charset="0"/>
                <a:ea typeface="ＭＳ Ｐゴシック" pitchFamily="-107" charset="-128"/>
                <a:cs typeface="ＭＳ Ｐゴシック" pitchFamily="-107" charset="-128"/>
              </a:rPr>
              <a:t>a, b, c}, there are six permutations of </a:t>
            </a:r>
            <a:r>
              <a:rPr lang="en-US" sz="1200" i="1" kern="1200" baseline="0" dirty="0">
                <a:solidFill>
                  <a:schemeClr val="tx1"/>
                </a:solidFill>
                <a:latin typeface="Arial" charset="0"/>
                <a:ea typeface="ＭＳ Ｐゴシック" pitchFamily="-107" charset="-128"/>
                <a:cs typeface="ＭＳ Ｐゴシック" pitchFamily="-107" charset="-128"/>
              </a:rPr>
              <a:t>S</a:t>
            </a:r>
            <a:r>
              <a:rPr lang="en-US" sz="1200" kern="1200" baseline="0" dirty="0">
                <a:solidFill>
                  <a:schemeClr val="tx1"/>
                </a:solidFill>
                <a:latin typeface="Arial" charset="0"/>
                <a:ea typeface="ＭＳ Ｐゴシック" pitchFamily="-107" charset="-128"/>
                <a:cs typeface="ＭＳ Ｐゴシック" pitchFamily="-107" charset="-128"/>
              </a:rPr>
              <a:t> :</a:t>
            </a:r>
          </a:p>
          <a:p>
            <a:r>
              <a:rPr lang="en-US" sz="1200" kern="1200" baseline="0" dirty="0" err="1">
                <a:solidFill>
                  <a:schemeClr val="tx1"/>
                </a:solidFill>
                <a:latin typeface="Arial" charset="0"/>
                <a:ea typeface="ＭＳ Ｐゴシック" pitchFamily="-107" charset="-128"/>
                <a:cs typeface="ＭＳ Ｐゴシック" pitchFamily="-107" charset="-128"/>
              </a:rPr>
              <a:t>abc</a:t>
            </a:r>
            <a:r>
              <a:rPr lang="en-US" sz="1200" kern="1200" baseline="0" dirty="0">
                <a:solidFill>
                  <a:schemeClr val="tx1"/>
                </a:solidFill>
                <a:latin typeface="Arial" charset="0"/>
                <a:ea typeface="ＭＳ Ｐゴシック" pitchFamily="-107" charset="-128"/>
                <a:cs typeface="ＭＳ Ｐゴシック" pitchFamily="-107" charset="-128"/>
              </a:rPr>
              <a:t>, </a:t>
            </a:r>
            <a:r>
              <a:rPr lang="en-US" sz="1200" kern="1200" baseline="0" dirty="0" err="1">
                <a:solidFill>
                  <a:schemeClr val="tx1"/>
                </a:solidFill>
                <a:latin typeface="Arial" charset="0"/>
                <a:ea typeface="ＭＳ Ｐゴシック" pitchFamily="-107" charset="-128"/>
                <a:cs typeface="ＭＳ Ｐゴシック" pitchFamily="-107" charset="-128"/>
              </a:rPr>
              <a:t>acb</a:t>
            </a:r>
            <a:r>
              <a:rPr lang="en-US" sz="1200" kern="1200" baseline="0" dirty="0">
                <a:solidFill>
                  <a:schemeClr val="tx1"/>
                </a:solidFill>
                <a:latin typeface="Arial" charset="0"/>
                <a:ea typeface="ＭＳ Ｐゴシック" pitchFamily="-107" charset="-128"/>
                <a:cs typeface="ＭＳ Ｐゴシック" pitchFamily="-107" charset="-128"/>
              </a:rPr>
              <a:t>, </a:t>
            </a:r>
            <a:r>
              <a:rPr lang="en-US" sz="1200" kern="1200" baseline="0" dirty="0" err="1">
                <a:solidFill>
                  <a:schemeClr val="tx1"/>
                </a:solidFill>
                <a:latin typeface="Arial" charset="0"/>
                <a:ea typeface="ＭＳ Ｐゴシック" pitchFamily="-107" charset="-128"/>
                <a:cs typeface="ＭＳ Ｐゴシック" pitchFamily="-107" charset="-128"/>
              </a:rPr>
              <a:t>bac</a:t>
            </a:r>
            <a:r>
              <a:rPr lang="en-US" sz="1200" kern="1200" baseline="0" dirty="0">
                <a:solidFill>
                  <a:schemeClr val="tx1"/>
                </a:solidFill>
                <a:latin typeface="Arial" charset="0"/>
                <a:ea typeface="ＭＳ Ｐゴシック" pitchFamily="-107" charset="-128"/>
                <a:cs typeface="ＭＳ Ｐゴシック" pitchFamily="-107" charset="-128"/>
              </a:rPr>
              <a:t>, </a:t>
            </a:r>
            <a:r>
              <a:rPr lang="en-US" sz="1200" kern="1200" baseline="0" dirty="0" err="1">
                <a:solidFill>
                  <a:schemeClr val="tx1"/>
                </a:solidFill>
                <a:latin typeface="Arial" charset="0"/>
                <a:ea typeface="ＭＳ Ｐゴシック" pitchFamily="-107" charset="-128"/>
                <a:cs typeface="ＭＳ Ｐゴシック" pitchFamily="-107" charset="-128"/>
              </a:rPr>
              <a:t>bca</a:t>
            </a:r>
            <a:r>
              <a:rPr lang="en-US" sz="1200" kern="1200" baseline="0" dirty="0">
                <a:solidFill>
                  <a:schemeClr val="tx1"/>
                </a:solidFill>
                <a:latin typeface="Arial" charset="0"/>
                <a:ea typeface="ＭＳ Ｐゴシック" pitchFamily="-107" charset="-128"/>
                <a:cs typeface="ＭＳ Ｐゴシック" pitchFamily="-107" charset="-128"/>
              </a:rPr>
              <a:t>, cab, </a:t>
            </a:r>
            <a:r>
              <a:rPr lang="en-US" sz="1200" kern="1200" baseline="0" dirty="0" err="1">
                <a:solidFill>
                  <a:schemeClr val="tx1"/>
                </a:solidFill>
                <a:latin typeface="Arial" charset="0"/>
                <a:ea typeface="ＭＳ Ｐゴシック" pitchFamily="-107" charset="-128"/>
                <a:cs typeface="ＭＳ Ｐゴシック" pitchFamily="-107" charset="-128"/>
              </a:rPr>
              <a:t>cba</a:t>
            </a:r>
            <a:endParaRPr lang="en-US" sz="1200" kern="1200" baseline="0" dirty="0">
              <a:solidFill>
                <a:schemeClr val="tx1"/>
              </a:solidFill>
              <a:latin typeface="Arial" charset="0"/>
              <a:ea typeface="ＭＳ Ｐゴシック" pitchFamily="-107" charset="-128"/>
              <a:cs typeface="ＭＳ Ｐゴシック" pitchFamily="-107" charset="-128"/>
            </a:endParaRP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 </a:t>
            </a:r>
            <a:r>
              <a:rPr lang="en-US" sz="1200" b="0" kern="1200" baseline="0" dirty="0">
                <a:solidFill>
                  <a:schemeClr val="tx1"/>
                </a:solidFill>
                <a:latin typeface="Arial" charset="0"/>
                <a:ea typeface="ＭＳ Ｐゴシック" pitchFamily="-107" charset="-128"/>
                <a:cs typeface="ＭＳ Ｐゴシック" pitchFamily="-107" charset="-128"/>
              </a:rPr>
              <a:t>In general, there are n ! permutations of a set </a:t>
            </a:r>
            <a:r>
              <a:rPr lang="en-US" sz="1200" b="0" kern="1200" baseline="0">
                <a:solidFill>
                  <a:schemeClr val="tx1"/>
                </a:solidFill>
                <a:latin typeface="Arial" charset="0"/>
                <a:ea typeface="ＭＳ Ｐゴシック" pitchFamily="-107" charset="-128"/>
                <a:cs typeface="ＭＳ Ｐゴシック" pitchFamily="-107" charset="-128"/>
              </a:rPr>
              <a:t>of n  elements</a:t>
            </a:r>
            <a:r>
              <a:rPr lang="en-US" sz="1200" b="0" kern="1200" baseline="0" dirty="0">
                <a:solidFill>
                  <a:schemeClr val="tx1"/>
                </a:solidFill>
                <a:latin typeface="Arial" charset="0"/>
                <a:ea typeface="ＭＳ Ｐゴシック" pitchFamily="-107" charset="-128"/>
                <a:cs typeface="ＭＳ Ｐゴシック" pitchFamily="-107" charset="-128"/>
              </a:rPr>
              <a:t>, because the first</a:t>
            </a:r>
          </a:p>
          <a:p>
            <a:r>
              <a:rPr lang="en-US" sz="1200" b="0" kern="1200" baseline="0" dirty="0">
                <a:solidFill>
                  <a:schemeClr val="tx1"/>
                </a:solidFill>
                <a:latin typeface="Arial" charset="0"/>
                <a:ea typeface="ＭＳ Ｐゴシック" pitchFamily="-107" charset="-128"/>
                <a:cs typeface="ＭＳ Ｐゴシック" pitchFamily="-107" charset="-128"/>
              </a:rPr>
              <a:t>element can be chosen in one </a:t>
            </a:r>
            <a:r>
              <a:rPr lang="en-US" sz="1200" b="0" kern="1200" baseline="0">
                <a:solidFill>
                  <a:schemeClr val="tx1"/>
                </a:solidFill>
                <a:latin typeface="Arial" charset="0"/>
                <a:ea typeface="ＭＳ Ｐゴシック" pitchFamily="-107" charset="-128"/>
                <a:cs typeface="ＭＳ Ｐゴシック" pitchFamily="-107" charset="-128"/>
              </a:rPr>
              <a:t>of n  ways</a:t>
            </a:r>
            <a:r>
              <a:rPr lang="en-US" sz="1200" b="0" kern="1200" baseline="0" dirty="0">
                <a:solidFill>
                  <a:schemeClr val="tx1"/>
                </a:solidFill>
                <a:latin typeface="Arial" charset="0"/>
                <a:ea typeface="ＭＳ Ｐゴシック" pitchFamily="-107" charset="-128"/>
                <a:cs typeface="ＭＳ Ｐゴシック" pitchFamily="-107" charset="-128"/>
              </a:rPr>
              <a:t>, the second in </a:t>
            </a:r>
            <a:r>
              <a:rPr lang="en-US" sz="1200" b="0" kern="1200" baseline="0">
                <a:solidFill>
                  <a:schemeClr val="tx1"/>
                </a:solidFill>
                <a:latin typeface="Arial" charset="0"/>
                <a:ea typeface="ＭＳ Ｐゴシック" pitchFamily="-107" charset="-128"/>
                <a:cs typeface="ＭＳ Ｐゴシック" pitchFamily="-107" charset="-128"/>
              </a:rPr>
              <a:t>n -  1 </a:t>
            </a:r>
            <a:r>
              <a:rPr lang="en-US" sz="1200" b="0" kern="1200" baseline="0" dirty="0">
                <a:solidFill>
                  <a:schemeClr val="tx1"/>
                </a:solidFill>
                <a:latin typeface="Arial" charset="0"/>
                <a:ea typeface="ＭＳ Ｐゴシック" pitchFamily="-107" charset="-128"/>
                <a:cs typeface="ＭＳ Ｐゴシック" pitchFamily="-107" charset="-128"/>
              </a:rPr>
              <a:t>ways, the third in </a:t>
            </a:r>
            <a:r>
              <a:rPr lang="en-US" sz="1200" b="0" kern="1200" baseline="0">
                <a:solidFill>
                  <a:schemeClr val="tx1"/>
                </a:solidFill>
                <a:latin typeface="Arial" charset="0"/>
                <a:ea typeface="ＭＳ Ｐゴシック" pitchFamily="-107" charset="-128"/>
                <a:cs typeface="ＭＳ Ｐゴシック" pitchFamily="-107" charset="-128"/>
              </a:rPr>
              <a:t>n -  2</a:t>
            </a:r>
            <a:endParaRPr lang="en-US" sz="1200" b="0" kern="1200" baseline="0" dirty="0">
              <a:solidFill>
                <a:schemeClr val="tx1"/>
              </a:solidFill>
              <a:latin typeface="Arial" charset="0"/>
              <a:ea typeface="ＭＳ Ｐゴシック" pitchFamily="-107" charset="-128"/>
              <a:cs typeface="ＭＳ Ｐゴシック" pitchFamily="-107" charset="-128"/>
            </a:endParaRPr>
          </a:p>
          <a:p>
            <a:r>
              <a:rPr lang="en-US" sz="1200" b="0" kern="1200" baseline="0" dirty="0">
                <a:solidFill>
                  <a:schemeClr val="tx1"/>
                </a:solidFill>
                <a:latin typeface="Arial" charset="0"/>
                <a:ea typeface="ＭＳ Ｐゴシック" pitchFamily="-107" charset="-128"/>
                <a:cs typeface="ＭＳ Ｐゴシック" pitchFamily="-107" charset="-128"/>
              </a:rPr>
              <a:t>ways, and so on.</a:t>
            </a:r>
          </a:p>
          <a:p>
            <a:endParaRPr lang="en-US" sz="1200" b="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 If, instead, the “cipher” line can be any permutation of the 26 alphabetic characters,</a:t>
            </a:r>
          </a:p>
          <a:p>
            <a:r>
              <a:rPr lang="en-US" sz="1200" kern="1200" baseline="0" dirty="0">
                <a:solidFill>
                  <a:schemeClr val="tx1"/>
                </a:solidFill>
                <a:latin typeface="Arial" charset="0"/>
                <a:ea typeface="ＭＳ Ｐゴシック" pitchFamily="-107" charset="-128"/>
                <a:cs typeface="ＭＳ Ｐゴシック" pitchFamily="-107" charset="-128"/>
              </a:rPr>
              <a:t>then there are 26! or greater than </a:t>
            </a:r>
            <a:r>
              <a:rPr lang="en-US" sz="1200" kern="1200" baseline="0">
                <a:solidFill>
                  <a:schemeClr val="tx1"/>
                </a:solidFill>
                <a:latin typeface="Arial" charset="0"/>
                <a:ea typeface="ＭＳ Ｐゴシック" pitchFamily="-107" charset="-128"/>
                <a:cs typeface="ＭＳ Ｐゴシック" pitchFamily="-107" charset="-128"/>
              </a:rPr>
              <a:t>4 *  10</a:t>
            </a:r>
            <a:r>
              <a:rPr lang="en-US" sz="1200" kern="1200" baseline="30000">
                <a:solidFill>
                  <a:schemeClr val="tx1"/>
                </a:solidFill>
                <a:latin typeface="Arial" charset="0"/>
                <a:ea typeface="ＭＳ Ｐゴシック" pitchFamily="-107" charset="-128"/>
                <a:cs typeface="ＭＳ Ｐゴシック" pitchFamily="-107" charset="-128"/>
              </a:rPr>
              <a:t>26</a:t>
            </a:r>
            <a:r>
              <a:rPr lang="en-US" sz="1200" kern="1200" baseline="0">
                <a:solidFill>
                  <a:schemeClr val="tx1"/>
                </a:solidFill>
                <a:latin typeface="Arial" charset="0"/>
                <a:ea typeface="ＭＳ Ｐゴシック" pitchFamily="-107" charset="-128"/>
                <a:cs typeface="ＭＳ Ｐゴシック" pitchFamily="-107" charset="-128"/>
              </a:rPr>
              <a:t>  possible </a:t>
            </a:r>
            <a:r>
              <a:rPr lang="en-US" sz="1200" kern="1200" baseline="0" dirty="0">
                <a:solidFill>
                  <a:schemeClr val="tx1"/>
                </a:solidFill>
                <a:latin typeface="Arial" charset="0"/>
                <a:ea typeface="ＭＳ Ｐゴシック" pitchFamily="-107" charset="-128"/>
                <a:cs typeface="ＭＳ Ｐゴシック" pitchFamily="-107" charset="-128"/>
              </a:rPr>
              <a:t>keys. This is 10 orders of magnitude</a:t>
            </a:r>
          </a:p>
          <a:p>
            <a:r>
              <a:rPr lang="en-US" sz="1200" kern="1200" baseline="0" dirty="0">
                <a:solidFill>
                  <a:schemeClr val="tx1"/>
                </a:solidFill>
                <a:latin typeface="Arial" charset="0"/>
                <a:ea typeface="ＭＳ Ｐゴシック" pitchFamily="-107" charset="-128"/>
                <a:cs typeface="ＭＳ Ｐゴシック" pitchFamily="-107" charset="-128"/>
              </a:rPr>
              <a:t>greater than the key space for DES and would seem to eliminate brute-force</a:t>
            </a:r>
          </a:p>
          <a:p>
            <a:r>
              <a:rPr lang="en-US" sz="1200" kern="1200" baseline="0" dirty="0">
                <a:solidFill>
                  <a:schemeClr val="tx1"/>
                </a:solidFill>
                <a:latin typeface="Arial" charset="0"/>
                <a:ea typeface="ＭＳ Ｐゴシック" pitchFamily="-107" charset="-128"/>
                <a:cs typeface="ＭＳ Ｐゴシック" pitchFamily="-107" charset="-128"/>
              </a:rPr>
              <a:t>techniques for cryptanalysis. Such an approach is referred to as a </a:t>
            </a:r>
            <a:r>
              <a:rPr lang="en-US" sz="1200" b="1" kern="1200" baseline="0" dirty="0" err="1">
                <a:solidFill>
                  <a:schemeClr val="tx1"/>
                </a:solidFill>
                <a:latin typeface="Arial" charset="0"/>
                <a:ea typeface="ＭＳ Ｐゴシック" pitchFamily="-107" charset="-128"/>
                <a:cs typeface="ＭＳ Ｐゴシック" pitchFamily="-107" charset="-128"/>
              </a:rPr>
              <a:t>monoalphabetic</a:t>
            </a:r>
            <a:endParaRPr lang="en-US" sz="1200" b="1" kern="1200" baseline="0" dirty="0">
              <a:solidFill>
                <a:schemeClr val="tx1"/>
              </a:solidFill>
              <a:latin typeface="Arial" charset="0"/>
              <a:ea typeface="ＭＳ Ｐゴシック" pitchFamily="-107" charset="-128"/>
              <a:cs typeface="ＭＳ Ｐゴシック" pitchFamily="-107" charset="-128"/>
            </a:endParaRPr>
          </a:p>
          <a:p>
            <a:r>
              <a:rPr lang="en-US" sz="1200" b="1" kern="1200" baseline="0" dirty="0">
                <a:solidFill>
                  <a:schemeClr val="tx1"/>
                </a:solidFill>
                <a:latin typeface="Arial" charset="0"/>
                <a:ea typeface="ＭＳ Ｐゴシック" pitchFamily="-107" charset="-128"/>
                <a:cs typeface="ＭＳ Ｐゴシック" pitchFamily="-107" charset="-128"/>
              </a:rPr>
              <a:t>substitution</a:t>
            </a:r>
            <a:r>
              <a:rPr lang="en-US" sz="1200" kern="1200" baseline="0" dirty="0">
                <a:solidFill>
                  <a:schemeClr val="tx1"/>
                </a:solidFill>
                <a:latin typeface="Arial" charset="0"/>
                <a:ea typeface="ＭＳ Ｐゴシック" pitchFamily="-107" charset="-128"/>
                <a:cs typeface="ＭＳ Ｐゴシック" pitchFamily="-107" charset="-128"/>
              </a:rPr>
              <a:t> </a:t>
            </a:r>
            <a:r>
              <a:rPr lang="en-US" sz="1200" b="1" kern="1200" baseline="0" dirty="0">
                <a:solidFill>
                  <a:schemeClr val="tx1"/>
                </a:solidFill>
                <a:latin typeface="Arial" charset="0"/>
                <a:ea typeface="ＭＳ Ｐゴシック" pitchFamily="-107" charset="-128"/>
                <a:cs typeface="ＭＳ Ｐゴシック" pitchFamily="-107" charset="-128"/>
              </a:rPr>
              <a:t>cipher</a:t>
            </a:r>
            <a:r>
              <a:rPr lang="en-US" sz="1200" kern="1200" baseline="0" dirty="0">
                <a:solidFill>
                  <a:schemeClr val="tx1"/>
                </a:solidFill>
                <a:latin typeface="Arial" charset="0"/>
                <a:ea typeface="ＭＳ Ｐゴシック" pitchFamily="-107" charset="-128"/>
                <a:cs typeface="ＭＳ Ｐゴシック" pitchFamily="-107" charset="-128"/>
              </a:rPr>
              <a:t>, because a single cipher alphabet (mapping from plain alphabet</a:t>
            </a:r>
          </a:p>
          <a:p>
            <a:r>
              <a:rPr lang="en-US" sz="1200" kern="1200" baseline="0" dirty="0">
                <a:solidFill>
                  <a:schemeClr val="tx1"/>
                </a:solidFill>
                <a:latin typeface="Arial" charset="0"/>
                <a:ea typeface="ＭＳ Ｐゴシック" pitchFamily="-107" charset="-128"/>
                <a:cs typeface="ＭＳ Ｐゴシック" pitchFamily="-107" charset="-128"/>
              </a:rPr>
              <a:t>to cipher alphabet) is used per message.</a:t>
            </a:r>
            <a:endParaRPr lang="en-US" b="0" dirty="0">
              <a:latin typeface="Arial" pitchFamily="-1" charset="0"/>
              <a:ea typeface="Arial" pitchFamily="-1" charset="0"/>
              <a:cs typeface="Arial" pitchFamily="-1" charset="0"/>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46</a:t>
            </a:fld>
            <a:endParaRPr lang="en-US" dirty="0"/>
          </a:p>
        </p:txBody>
      </p:sp>
    </p:spTree>
    <p:extLst>
      <p:ext uri="{BB962C8B-B14F-4D97-AF65-F5344CB8AC3E}">
        <p14:creationId xmlns:p14="http://schemas.microsoft.com/office/powerpoint/2010/main" val="360239901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kern="1200" baseline="0" dirty="0">
                <a:solidFill>
                  <a:schemeClr val="tx1"/>
                </a:solidFill>
                <a:latin typeface="Arial" charset="0"/>
                <a:ea typeface="ＭＳ Ｐゴシック" pitchFamily="-107" charset="-128"/>
                <a:cs typeface="ＭＳ Ｐゴシック" pitchFamily="-107" charset="-128"/>
              </a:rPr>
              <a:t> There is, however, another line of attack. If the cryptanalyst knows the nature</a:t>
            </a:r>
          </a:p>
          <a:p>
            <a:r>
              <a:rPr lang="en-US" sz="1200" kern="1200" baseline="0" dirty="0">
                <a:solidFill>
                  <a:schemeClr val="tx1"/>
                </a:solidFill>
                <a:latin typeface="Arial" charset="0"/>
                <a:ea typeface="ＭＳ Ｐゴシック" pitchFamily="-107" charset="-128"/>
                <a:cs typeface="ＭＳ Ｐゴシック" pitchFamily="-107" charset="-128"/>
              </a:rPr>
              <a:t>of the plaintext (e.g., </a:t>
            </a:r>
            <a:r>
              <a:rPr lang="en-US" sz="1200" kern="1200" baseline="0" dirty="0" err="1">
                <a:solidFill>
                  <a:schemeClr val="tx1"/>
                </a:solidFill>
                <a:latin typeface="Arial" charset="0"/>
                <a:ea typeface="ＭＳ Ｐゴシック" pitchFamily="-107" charset="-128"/>
                <a:cs typeface="ＭＳ Ｐゴシック" pitchFamily="-107" charset="-128"/>
              </a:rPr>
              <a:t>noncompressed</a:t>
            </a:r>
            <a:r>
              <a:rPr lang="en-US" sz="1200" kern="1200" baseline="0" dirty="0">
                <a:solidFill>
                  <a:schemeClr val="tx1"/>
                </a:solidFill>
                <a:latin typeface="Arial" charset="0"/>
                <a:ea typeface="ＭＳ Ｐゴシック" pitchFamily="-107" charset="-128"/>
                <a:cs typeface="ＭＳ Ｐゴシック" pitchFamily="-107" charset="-128"/>
              </a:rPr>
              <a:t> English text), then the analyst can exploit the</a:t>
            </a:r>
          </a:p>
          <a:p>
            <a:r>
              <a:rPr lang="en-US" sz="1200" kern="1200" baseline="0" dirty="0">
                <a:solidFill>
                  <a:schemeClr val="tx1"/>
                </a:solidFill>
                <a:latin typeface="Arial" charset="0"/>
                <a:ea typeface="ＭＳ Ｐゴシック" pitchFamily="-107" charset="-128"/>
                <a:cs typeface="ＭＳ Ｐゴシック" pitchFamily="-107" charset="-128"/>
              </a:rPr>
              <a:t>regularities of the language. To see how such a cryptanalysis might proceed, we give</a:t>
            </a:r>
          </a:p>
          <a:p>
            <a:r>
              <a:rPr lang="en-US" sz="1200" kern="1200" baseline="0" dirty="0">
                <a:solidFill>
                  <a:schemeClr val="tx1"/>
                </a:solidFill>
                <a:latin typeface="Arial" charset="0"/>
                <a:ea typeface="ＭＳ Ｐゴシック" pitchFamily="-107" charset="-128"/>
                <a:cs typeface="ＭＳ Ｐゴシック" pitchFamily="-107" charset="-128"/>
              </a:rPr>
              <a:t>a partial example here that is adapted from one in [SINK09]. The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to be</a:t>
            </a:r>
          </a:p>
          <a:p>
            <a:r>
              <a:rPr lang="en-US" sz="1200" kern="1200" baseline="0" dirty="0">
                <a:solidFill>
                  <a:schemeClr val="tx1"/>
                </a:solidFill>
                <a:latin typeface="Arial" charset="0"/>
                <a:ea typeface="ＭＳ Ｐゴシック" pitchFamily="-107" charset="-128"/>
                <a:cs typeface="ＭＳ Ｐゴシック" pitchFamily="-107" charset="-128"/>
              </a:rPr>
              <a:t>solved is</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 UZQSOVUOHXMOPVGPOZPEVSGZWSZOPFPESXUDBMETSXAIZ</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VUEPHZHMDZSHZOWSFPAPPDTSVPQUZWYMXUZUHSX</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EPYEPOPDZSZUFPOMBZWPFUPZHMDJUDTMOHMQ</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 As a first step, the relative frequency of the letters can be determined and</a:t>
            </a:r>
          </a:p>
          <a:p>
            <a:r>
              <a:rPr lang="en-US" sz="1200" kern="1200" baseline="0" dirty="0">
                <a:solidFill>
                  <a:schemeClr val="tx1"/>
                </a:solidFill>
                <a:latin typeface="Arial" charset="0"/>
                <a:ea typeface="ＭＳ Ｐゴシック" pitchFamily="-107" charset="-128"/>
                <a:cs typeface="ＭＳ Ｐゴシック" pitchFamily="-107" charset="-128"/>
              </a:rPr>
              <a:t>compared to a standard frequency distribution for English, such as is shown in</a:t>
            </a:r>
          </a:p>
          <a:p>
            <a:r>
              <a:rPr lang="en-US" sz="1200" kern="1200" baseline="0" dirty="0">
                <a:solidFill>
                  <a:schemeClr val="tx1"/>
                </a:solidFill>
                <a:latin typeface="Arial" charset="0"/>
                <a:ea typeface="ＭＳ Ｐゴシック" pitchFamily="-107" charset="-128"/>
                <a:cs typeface="ＭＳ Ｐゴシック" pitchFamily="-107" charset="-128"/>
              </a:rPr>
              <a:t>Figure 3.5 (based on [LEWA00]). If the message were long enough, this technique</a:t>
            </a:r>
          </a:p>
          <a:p>
            <a:r>
              <a:rPr lang="en-US" sz="1200" kern="1200" baseline="0" dirty="0">
                <a:solidFill>
                  <a:schemeClr val="tx1"/>
                </a:solidFill>
                <a:latin typeface="Arial" charset="0"/>
                <a:ea typeface="ＭＳ Ｐゴシック" pitchFamily="-107" charset="-128"/>
                <a:cs typeface="ＭＳ Ｐゴシック" pitchFamily="-107" charset="-128"/>
              </a:rPr>
              <a:t>alone might be sufficient, but because this is a relatively short message, we cannot</a:t>
            </a:r>
          </a:p>
          <a:p>
            <a:r>
              <a:rPr lang="en-US" sz="1200" kern="1200" baseline="0" dirty="0">
                <a:solidFill>
                  <a:schemeClr val="tx1"/>
                </a:solidFill>
                <a:latin typeface="Arial" charset="0"/>
                <a:ea typeface="ＭＳ Ｐゴシック" pitchFamily="-107" charset="-128"/>
                <a:cs typeface="ＭＳ Ｐゴシック" pitchFamily="-107" charset="-128"/>
              </a:rPr>
              <a:t>expect an exact match. In any case, the relative frequencies of the letters in the</a:t>
            </a:r>
          </a:p>
          <a:p>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(in percentages) are as follows:</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P 13.33 	H 5.83 	F 3.33 	B 1.67 	C 0.00</a:t>
            </a:r>
          </a:p>
          <a:p>
            <a:r>
              <a:rPr lang="en-US" sz="1200" kern="1200" baseline="0" dirty="0">
                <a:solidFill>
                  <a:schemeClr val="tx1"/>
                </a:solidFill>
                <a:latin typeface="Arial" charset="0"/>
                <a:ea typeface="ＭＳ Ｐゴシック" pitchFamily="-107" charset="-128"/>
                <a:cs typeface="ＭＳ Ｐゴシック" pitchFamily="-107" charset="-128"/>
              </a:rPr>
              <a:t>Z 11.67 	D 5.00 	W 3.33 	G 1.67 	K 0.00</a:t>
            </a:r>
          </a:p>
          <a:p>
            <a:r>
              <a:rPr lang="en-US" sz="1200" kern="1200" baseline="0" dirty="0">
                <a:solidFill>
                  <a:schemeClr val="tx1"/>
                </a:solidFill>
                <a:latin typeface="Arial" charset="0"/>
                <a:ea typeface="ＭＳ Ｐゴシック" pitchFamily="-107" charset="-128"/>
                <a:cs typeface="ＭＳ Ｐゴシック" pitchFamily="-107" charset="-128"/>
              </a:rPr>
              <a:t>S 8.33 	E 5.00 	Q 2.50 	Y 1.67 	L 0.00</a:t>
            </a:r>
          </a:p>
          <a:p>
            <a:r>
              <a:rPr lang="en-US" sz="1200" kern="1200" baseline="0" dirty="0">
                <a:solidFill>
                  <a:schemeClr val="tx1"/>
                </a:solidFill>
                <a:latin typeface="Arial" charset="0"/>
                <a:ea typeface="ＭＳ Ｐゴシック" pitchFamily="-107" charset="-128"/>
                <a:cs typeface="ＭＳ Ｐゴシック" pitchFamily="-107" charset="-128"/>
              </a:rPr>
              <a:t>U 8.33 	V 4.17 	T 2.50 	I 0.83 	N 0.00</a:t>
            </a:r>
          </a:p>
          <a:p>
            <a:r>
              <a:rPr lang="en-US" sz="1200" kern="1200" baseline="0" dirty="0">
                <a:solidFill>
                  <a:schemeClr val="tx1"/>
                </a:solidFill>
                <a:latin typeface="Arial" charset="0"/>
                <a:ea typeface="ＭＳ Ｐゴシック" pitchFamily="-107" charset="-128"/>
                <a:cs typeface="ＭＳ Ｐゴシック" pitchFamily="-107" charset="-128"/>
              </a:rPr>
              <a:t>O 7.50 	X 4.17 	A 1.67 	J 0.83 	R 0.00</a:t>
            </a:r>
          </a:p>
          <a:p>
            <a:r>
              <a:rPr lang="en-US" sz="1200" kern="1200" baseline="0" dirty="0">
                <a:solidFill>
                  <a:schemeClr val="tx1"/>
                </a:solidFill>
                <a:latin typeface="Arial" charset="0"/>
                <a:ea typeface="ＭＳ Ｐゴシック" pitchFamily="-107" charset="-128"/>
                <a:cs typeface="ＭＳ Ｐゴシック" pitchFamily="-107" charset="-128"/>
              </a:rPr>
              <a:t>M 6.67</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 Comparing this breakdown with Figure 3.5, it seems likely that cipher letters P</a:t>
            </a:r>
          </a:p>
          <a:p>
            <a:r>
              <a:rPr lang="en-US" sz="1200" kern="1200" baseline="0" dirty="0">
                <a:solidFill>
                  <a:schemeClr val="tx1"/>
                </a:solidFill>
                <a:latin typeface="Arial" charset="0"/>
                <a:ea typeface="ＭＳ Ｐゴシック" pitchFamily="-107" charset="-128"/>
                <a:cs typeface="ＭＳ Ｐゴシック" pitchFamily="-107" charset="-128"/>
              </a:rPr>
              <a:t>and Z are the equivalents of plain letters e and t, but it is not certain which is which.</a:t>
            </a:r>
          </a:p>
          <a:p>
            <a:r>
              <a:rPr lang="en-US" sz="1200" kern="1200" baseline="0" dirty="0">
                <a:solidFill>
                  <a:schemeClr val="tx1"/>
                </a:solidFill>
                <a:latin typeface="Arial" charset="0"/>
                <a:ea typeface="ＭＳ Ｐゴシック" pitchFamily="-107" charset="-128"/>
                <a:cs typeface="ＭＳ Ｐゴシック" pitchFamily="-107" charset="-128"/>
              </a:rPr>
              <a:t>The letters S, U, O, M, and H are all of relatively high frequency and probably correspond</a:t>
            </a:r>
          </a:p>
          <a:p>
            <a:r>
              <a:rPr lang="en-US" sz="1200" kern="1200" baseline="0" dirty="0">
                <a:solidFill>
                  <a:schemeClr val="tx1"/>
                </a:solidFill>
                <a:latin typeface="Arial" charset="0"/>
                <a:ea typeface="ＭＳ Ｐゴシック" pitchFamily="-107" charset="-128"/>
                <a:cs typeface="ＭＳ Ｐゴシック" pitchFamily="-107" charset="-128"/>
              </a:rPr>
              <a:t>to plain letters from the set {a, h, </a:t>
            </a:r>
            <a:r>
              <a:rPr lang="en-US" sz="1200" kern="1200" baseline="0" dirty="0" err="1">
                <a:solidFill>
                  <a:schemeClr val="tx1"/>
                </a:solidFill>
                <a:latin typeface="Arial" charset="0"/>
                <a:ea typeface="ＭＳ Ｐゴシック" pitchFamily="-107" charset="-128"/>
                <a:cs typeface="ＭＳ Ｐゴシック" pitchFamily="-107" charset="-128"/>
              </a:rPr>
              <a:t>i</a:t>
            </a:r>
            <a:r>
              <a:rPr lang="en-US" sz="1200" kern="1200" baseline="0" dirty="0">
                <a:solidFill>
                  <a:schemeClr val="tx1"/>
                </a:solidFill>
                <a:latin typeface="Arial" charset="0"/>
                <a:ea typeface="ＭＳ Ｐゴシック" pitchFamily="-107" charset="-128"/>
                <a:cs typeface="ＭＳ Ｐゴシック" pitchFamily="-107" charset="-128"/>
              </a:rPr>
              <a:t>, n, o, r, s}. The letters with the lowest</a:t>
            </a:r>
          </a:p>
          <a:p>
            <a:r>
              <a:rPr lang="en-US" sz="1200" kern="1200" baseline="0" dirty="0">
                <a:solidFill>
                  <a:schemeClr val="tx1"/>
                </a:solidFill>
                <a:latin typeface="Arial" charset="0"/>
                <a:ea typeface="ＭＳ Ｐゴシック" pitchFamily="-107" charset="-128"/>
                <a:cs typeface="ＭＳ Ｐゴシック" pitchFamily="-107" charset="-128"/>
              </a:rPr>
              <a:t>frequencies (namely, A, B, G, Y, I, J) are likely included in the set {b, j, k, q, v, x, z}.</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There are a number of ways to proceed at this point. We could make some tentative</a:t>
            </a:r>
          </a:p>
          <a:p>
            <a:r>
              <a:rPr lang="en-US" sz="1200" kern="1200" baseline="0" dirty="0">
                <a:solidFill>
                  <a:schemeClr val="tx1"/>
                </a:solidFill>
                <a:latin typeface="Arial" charset="0"/>
                <a:ea typeface="ＭＳ Ｐゴシック" pitchFamily="-107" charset="-128"/>
                <a:cs typeface="ＭＳ Ｐゴシック" pitchFamily="-107" charset="-128"/>
              </a:rPr>
              <a:t>assignments and start to fill in the plaintext to see if it looks like a reasonable</a:t>
            </a:r>
          </a:p>
          <a:p>
            <a:r>
              <a:rPr lang="en-US" sz="1200" kern="1200" baseline="0" dirty="0">
                <a:solidFill>
                  <a:schemeClr val="tx1"/>
                </a:solidFill>
                <a:latin typeface="Arial" charset="0"/>
                <a:ea typeface="ＭＳ Ｐゴシック" pitchFamily="-107" charset="-128"/>
                <a:cs typeface="ＭＳ Ｐゴシック" pitchFamily="-107" charset="-128"/>
              </a:rPr>
              <a:t>“skeleton” of a message. A more systematic approach is to look for other regularities.</a:t>
            </a:r>
          </a:p>
          <a:p>
            <a:r>
              <a:rPr lang="en-US" sz="1200" kern="1200" baseline="0" dirty="0">
                <a:solidFill>
                  <a:schemeClr val="tx1"/>
                </a:solidFill>
                <a:latin typeface="Arial" charset="0"/>
                <a:ea typeface="ＭＳ Ｐゴシック" pitchFamily="-107" charset="-128"/>
                <a:cs typeface="ＭＳ Ｐゴシック" pitchFamily="-107" charset="-128"/>
              </a:rPr>
              <a:t>For example, certain words may be known to be in the text. Or we could look for</a:t>
            </a:r>
          </a:p>
          <a:p>
            <a:r>
              <a:rPr lang="en-US" sz="1200" kern="1200" baseline="0" dirty="0">
                <a:solidFill>
                  <a:schemeClr val="tx1"/>
                </a:solidFill>
                <a:latin typeface="Arial" charset="0"/>
                <a:ea typeface="ＭＳ Ｐゴシック" pitchFamily="-107" charset="-128"/>
                <a:cs typeface="ＭＳ Ｐゴシック" pitchFamily="-107" charset="-128"/>
              </a:rPr>
              <a:t>repeating sequences of cipher letters and try to deduce their plaintext equivalents.</a:t>
            </a:r>
            <a:endParaRPr lang="en-US" dirty="0">
              <a:latin typeface="Arial" pitchFamily="-1" charset="0"/>
              <a:ea typeface="Arial" pitchFamily="-1" charset="0"/>
              <a:cs typeface="Arial" pitchFamily="-1" charset="0"/>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48</a:t>
            </a:fld>
            <a:endParaRPr lang="en-US" dirty="0"/>
          </a:p>
        </p:txBody>
      </p:sp>
    </p:spTree>
    <p:extLst>
      <p:ext uri="{BB962C8B-B14F-4D97-AF65-F5344CB8AC3E}">
        <p14:creationId xmlns:p14="http://schemas.microsoft.com/office/powerpoint/2010/main" val="56036798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kern="1200" baseline="0" dirty="0">
                <a:solidFill>
                  <a:schemeClr val="tx1"/>
                </a:solidFill>
                <a:latin typeface="Arial" charset="0"/>
                <a:ea typeface="ＭＳ Ｐゴシック" pitchFamily="-107" charset="-128"/>
                <a:cs typeface="ＭＳ Ｐゴシック" pitchFamily="-107" charset="-128"/>
              </a:rPr>
              <a:t> A powerful tool is to look at the frequency of two-letter combinations, known</a:t>
            </a:r>
          </a:p>
          <a:p>
            <a:r>
              <a:rPr lang="en-US" sz="1200" kern="1200" baseline="0" dirty="0">
                <a:solidFill>
                  <a:schemeClr val="tx1"/>
                </a:solidFill>
                <a:latin typeface="Arial" charset="0"/>
                <a:ea typeface="ＭＳ Ｐゴシック" pitchFamily="-107" charset="-128"/>
                <a:cs typeface="ＭＳ Ｐゴシック" pitchFamily="-107" charset="-128"/>
              </a:rPr>
              <a:t>as </a:t>
            </a:r>
            <a:r>
              <a:rPr lang="en-US" sz="1200" b="1" kern="1200" baseline="0" dirty="0" err="1">
                <a:solidFill>
                  <a:schemeClr val="tx1"/>
                </a:solidFill>
                <a:latin typeface="Arial" charset="0"/>
                <a:ea typeface="ＭＳ Ｐゴシック" pitchFamily="-107" charset="-128"/>
                <a:cs typeface="ＭＳ Ｐゴシック" pitchFamily="-107" charset="-128"/>
              </a:rPr>
              <a:t>digrams</a:t>
            </a:r>
            <a:r>
              <a:rPr lang="en-US" sz="1200" kern="1200" baseline="0" dirty="0">
                <a:solidFill>
                  <a:schemeClr val="tx1"/>
                </a:solidFill>
                <a:latin typeface="Arial" charset="0"/>
                <a:ea typeface="ＭＳ Ｐゴシック" pitchFamily="-107" charset="-128"/>
                <a:cs typeface="ＭＳ Ｐゴシック" pitchFamily="-107" charset="-128"/>
              </a:rPr>
              <a:t> . A table similar to Figure 3.5 could be drawn up showing the relative frequency</a:t>
            </a:r>
          </a:p>
          <a:p>
            <a:r>
              <a:rPr lang="en-US" sz="1200" kern="1200" baseline="0" dirty="0">
                <a:solidFill>
                  <a:schemeClr val="tx1"/>
                </a:solidFill>
                <a:latin typeface="Arial" charset="0"/>
                <a:ea typeface="ＭＳ Ｐゴシック" pitchFamily="-107" charset="-128"/>
                <a:cs typeface="ＭＳ Ｐゴシック" pitchFamily="-107" charset="-128"/>
              </a:rPr>
              <a:t>of </a:t>
            </a:r>
            <a:r>
              <a:rPr lang="en-US" sz="1200" kern="1200" baseline="0" dirty="0" err="1">
                <a:solidFill>
                  <a:schemeClr val="tx1"/>
                </a:solidFill>
                <a:latin typeface="Arial" charset="0"/>
                <a:ea typeface="ＭＳ Ｐゴシック" pitchFamily="-107" charset="-128"/>
                <a:cs typeface="ＭＳ Ｐゴシック" pitchFamily="-107" charset="-128"/>
              </a:rPr>
              <a:t>digrams</a:t>
            </a:r>
            <a:r>
              <a:rPr lang="en-US" sz="1200" kern="1200" baseline="0" dirty="0">
                <a:solidFill>
                  <a:schemeClr val="tx1"/>
                </a:solidFill>
                <a:latin typeface="Arial" charset="0"/>
                <a:ea typeface="ＭＳ Ｐゴシック" pitchFamily="-107" charset="-128"/>
                <a:cs typeface="ＭＳ Ｐゴシック" pitchFamily="-107" charset="-128"/>
              </a:rPr>
              <a:t>. The most common such </a:t>
            </a:r>
            <a:r>
              <a:rPr lang="en-US" sz="1200" kern="1200" baseline="0" dirty="0" err="1">
                <a:solidFill>
                  <a:schemeClr val="tx1"/>
                </a:solidFill>
                <a:latin typeface="Arial" charset="0"/>
                <a:ea typeface="ＭＳ Ｐゴシック" pitchFamily="-107" charset="-128"/>
                <a:cs typeface="ＭＳ Ｐゴシック" pitchFamily="-107" charset="-128"/>
              </a:rPr>
              <a:t>digram</a:t>
            </a:r>
            <a:r>
              <a:rPr lang="en-US" sz="1200" kern="1200" baseline="0" dirty="0">
                <a:solidFill>
                  <a:schemeClr val="tx1"/>
                </a:solidFill>
                <a:latin typeface="Arial" charset="0"/>
                <a:ea typeface="ＭＳ Ｐゴシック" pitchFamily="-107" charset="-128"/>
                <a:cs typeface="ＭＳ Ｐゴシック" pitchFamily="-107" charset="-128"/>
              </a:rPr>
              <a:t> is </a:t>
            </a:r>
            <a:r>
              <a:rPr lang="en-US" sz="1200" kern="1200" baseline="0" dirty="0" err="1">
                <a:solidFill>
                  <a:schemeClr val="tx1"/>
                </a:solidFill>
                <a:latin typeface="Arial" charset="0"/>
                <a:ea typeface="ＭＳ Ｐゴシック" pitchFamily="-107" charset="-128"/>
                <a:cs typeface="ＭＳ Ｐゴシック" pitchFamily="-107" charset="-128"/>
              </a:rPr>
              <a:t>th.</a:t>
            </a:r>
            <a:r>
              <a:rPr lang="en-US" sz="1200" kern="1200" baseline="0" dirty="0">
                <a:solidFill>
                  <a:schemeClr val="tx1"/>
                </a:solidFill>
                <a:latin typeface="Arial" charset="0"/>
                <a:ea typeface="ＭＳ Ｐゴシック" pitchFamily="-107" charset="-128"/>
                <a:cs typeface="ＭＳ Ｐゴシック" pitchFamily="-107" charset="-128"/>
              </a:rPr>
              <a:t> In our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the most</a:t>
            </a:r>
          </a:p>
          <a:p>
            <a:r>
              <a:rPr lang="en-US" sz="1200" kern="1200" baseline="0" dirty="0">
                <a:solidFill>
                  <a:schemeClr val="tx1"/>
                </a:solidFill>
                <a:latin typeface="Arial" charset="0"/>
                <a:ea typeface="ＭＳ Ｐゴシック" pitchFamily="-107" charset="-128"/>
                <a:cs typeface="ＭＳ Ｐゴシック" pitchFamily="-107" charset="-128"/>
              </a:rPr>
              <a:t>common </a:t>
            </a:r>
            <a:r>
              <a:rPr lang="en-US" sz="1200" kern="1200" baseline="0" dirty="0" err="1">
                <a:solidFill>
                  <a:schemeClr val="tx1"/>
                </a:solidFill>
                <a:latin typeface="Arial" charset="0"/>
                <a:ea typeface="ＭＳ Ｐゴシック" pitchFamily="-107" charset="-128"/>
                <a:cs typeface="ＭＳ Ｐゴシック" pitchFamily="-107" charset="-128"/>
              </a:rPr>
              <a:t>digram</a:t>
            </a:r>
            <a:r>
              <a:rPr lang="en-US" sz="1200" kern="1200" baseline="0" dirty="0">
                <a:solidFill>
                  <a:schemeClr val="tx1"/>
                </a:solidFill>
                <a:latin typeface="Arial" charset="0"/>
                <a:ea typeface="ＭＳ Ｐゴシック" pitchFamily="-107" charset="-128"/>
                <a:cs typeface="ＭＳ Ｐゴシック" pitchFamily="-107" charset="-128"/>
              </a:rPr>
              <a:t> is ZW, which appears three times. So we make the correspondence</a:t>
            </a:r>
          </a:p>
          <a:p>
            <a:r>
              <a:rPr lang="en-US" sz="1200" kern="1200" baseline="0" dirty="0">
                <a:solidFill>
                  <a:schemeClr val="tx1"/>
                </a:solidFill>
                <a:latin typeface="Arial" charset="0"/>
                <a:ea typeface="ＭＳ Ｐゴシック" pitchFamily="-107" charset="-128"/>
                <a:cs typeface="ＭＳ Ｐゴシック" pitchFamily="-107" charset="-128"/>
              </a:rPr>
              <a:t>of Z with t and W with h. Then, by our earlier hypothesis, we can equate P with e.</a:t>
            </a:r>
          </a:p>
          <a:p>
            <a:r>
              <a:rPr lang="en-US" sz="1200" kern="1200" baseline="0" dirty="0">
                <a:solidFill>
                  <a:schemeClr val="tx1"/>
                </a:solidFill>
                <a:latin typeface="Arial" charset="0"/>
                <a:ea typeface="ＭＳ Ｐゴシック" pitchFamily="-107" charset="-128"/>
                <a:cs typeface="ＭＳ Ｐゴシック" pitchFamily="-107" charset="-128"/>
              </a:rPr>
              <a:t>Now notice that the sequence ZWP appears in the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and we can translate</a:t>
            </a:r>
          </a:p>
          <a:p>
            <a:r>
              <a:rPr lang="en-US" sz="1200" kern="1200" baseline="0" dirty="0">
                <a:solidFill>
                  <a:schemeClr val="tx1"/>
                </a:solidFill>
                <a:latin typeface="Arial" charset="0"/>
                <a:ea typeface="ＭＳ Ｐゴシック" pitchFamily="-107" charset="-128"/>
                <a:cs typeface="ＭＳ Ｐゴシック" pitchFamily="-107" charset="-128"/>
              </a:rPr>
              <a:t>that sequence as “the.” This is the most frequent trigram (three-letter combination)</a:t>
            </a:r>
          </a:p>
          <a:p>
            <a:r>
              <a:rPr lang="en-US" sz="1200" kern="1200" baseline="0" dirty="0">
                <a:solidFill>
                  <a:schemeClr val="tx1"/>
                </a:solidFill>
                <a:latin typeface="Arial" charset="0"/>
                <a:ea typeface="ＭＳ Ｐゴシック" pitchFamily="-107" charset="-128"/>
                <a:cs typeface="ＭＳ Ｐゴシック" pitchFamily="-107" charset="-128"/>
              </a:rPr>
              <a:t>in English, which seems to indicate that we are on the right track.</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Next, notice the sequence ZWSZ in the first line. We do not know that these</a:t>
            </a:r>
          </a:p>
          <a:p>
            <a:r>
              <a:rPr lang="en-US" sz="1200" kern="1200" baseline="0" dirty="0">
                <a:solidFill>
                  <a:schemeClr val="tx1"/>
                </a:solidFill>
                <a:latin typeface="Arial" charset="0"/>
                <a:ea typeface="ＭＳ Ｐゴシック" pitchFamily="-107" charset="-128"/>
                <a:cs typeface="ＭＳ Ｐゴシック" pitchFamily="-107" charset="-128"/>
              </a:rPr>
              <a:t>four letters form a complete word, but if they do, it is of the form </a:t>
            </a:r>
            <a:r>
              <a:rPr lang="en-US" sz="1200" kern="1200" baseline="0" dirty="0" err="1">
                <a:solidFill>
                  <a:schemeClr val="tx1"/>
                </a:solidFill>
                <a:latin typeface="Arial" charset="0"/>
                <a:ea typeface="ＭＳ Ｐゴシック" pitchFamily="-107" charset="-128"/>
                <a:cs typeface="ＭＳ Ｐゴシック" pitchFamily="-107" charset="-128"/>
              </a:rPr>
              <a:t>th_t</a:t>
            </a:r>
            <a:r>
              <a:rPr lang="en-US" sz="1200" kern="1200" baseline="0" dirty="0">
                <a:solidFill>
                  <a:schemeClr val="tx1"/>
                </a:solidFill>
                <a:latin typeface="Arial" charset="0"/>
                <a:ea typeface="ＭＳ Ｐゴシック" pitchFamily="-107" charset="-128"/>
                <a:cs typeface="ＭＳ Ｐゴシック" pitchFamily="-107" charset="-128"/>
              </a:rPr>
              <a:t>. If so, S</a:t>
            </a:r>
          </a:p>
          <a:p>
            <a:r>
              <a:rPr lang="en-US" sz="1200" kern="1200" baseline="0" dirty="0">
                <a:solidFill>
                  <a:schemeClr val="tx1"/>
                </a:solidFill>
                <a:latin typeface="Arial" charset="0"/>
                <a:ea typeface="ＭＳ Ｐゴシック" pitchFamily="-107" charset="-128"/>
                <a:cs typeface="ＭＳ Ｐゴシック" pitchFamily="-107" charset="-128"/>
              </a:rPr>
              <a:t>equates with a.</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 So far, then, we have</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UZQSOVUOHXMOPVGPOZPEVSGZWSZOPFPESXUDBMETSXAIZ</a:t>
            </a:r>
          </a:p>
          <a:p>
            <a:r>
              <a:rPr lang="en-US" sz="1200" kern="1200" baseline="0" dirty="0">
                <a:solidFill>
                  <a:schemeClr val="tx1"/>
                </a:solidFill>
                <a:latin typeface="Arial" charset="0"/>
                <a:ea typeface="ＭＳ Ｐゴシック" pitchFamily="-107" charset="-128"/>
                <a:cs typeface="ＭＳ Ｐゴシック" pitchFamily="-107" charset="-128"/>
              </a:rPr>
              <a:t>   t    a                     e      </a:t>
            </a:r>
            <a:r>
              <a:rPr lang="en-US" sz="1200" kern="1200" baseline="0" dirty="0" err="1">
                <a:solidFill>
                  <a:schemeClr val="tx1"/>
                </a:solidFill>
                <a:latin typeface="Arial" charset="0"/>
                <a:ea typeface="ＭＳ Ｐゴシック" pitchFamily="-107" charset="-128"/>
                <a:cs typeface="ＭＳ Ｐゴシック" pitchFamily="-107" charset="-128"/>
              </a:rPr>
              <a:t>e</a:t>
            </a:r>
            <a:r>
              <a:rPr lang="en-US" sz="1200" kern="1200" baseline="0" dirty="0">
                <a:solidFill>
                  <a:schemeClr val="tx1"/>
                </a:solidFill>
                <a:latin typeface="Arial" charset="0"/>
                <a:ea typeface="ＭＳ Ｐゴシック" pitchFamily="-107" charset="-128"/>
                <a:cs typeface="ＭＳ Ｐゴシック" pitchFamily="-107" charset="-128"/>
              </a:rPr>
              <a:t>    </a:t>
            </a:r>
            <a:r>
              <a:rPr lang="en-US" sz="1200" kern="1200" baseline="0" dirty="0" err="1">
                <a:solidFill>
                  <a:schemeClr val="tx1"/>
                </a:solidFill>
                <a:latin typeface="Arial" charset="0"/>
                <a:ea typeface="ＭＳ Ｐゴシック" pitchFamily="-107" charset="-128"/>
                <a:cs typeface="ＭＳ Ｐゴシック" pitchFamily="-107" charset="-128"/>
              </a:rPr>
              <a:t>te</a:t>
            </a:r>
            <a:r>
              <a:rPr lang="en-US" sz="1200" kern="1200" baseline="0" dirty="0">
                <a:solidFill>
                  <a:schemeClr val="tx1"/>
                </a:solidFill>
                <a:latin typeface="Arial" charset="0"/>
                <a:ea typeface="ＭＳ Ｐゴシック" pitchFamily="-107" charset="-128"/>
                <a:cs typeface="ＭＳ Ｐゴシック" pitchFamily="-107" charset="-128"/>
              </a:rPr>
              <a:t>      a    that     e   </a:t>
            </a:r>
            <a:r>
              <a:rPr lang="en-US" sz="1200" kern="1200" baseline="0" dirty="0" err="1">
                <a:solidFill>
                  <a:schemeClr val="tx1"/>
                </a:solidFill>
                <a:latin typeface="Arial" charset="0"/>
                <a:ea typeface="ＭＳ Ｐゴシック" pitchFamily="-107" charset="-128"/>
                <a:cs typeface="ＭＳ Ｐゴシック" pitchFamily="-107" charset="-128"/>
              </a:rPr>
              <a:t>e</a:t>
            </a:r>
            <a:r>
              <a:rPr lang="en-US" sz="1200" kern="1200" baseline="0" dirty="0">
                <a:solidFill>
                  <a:schemeClr val="tx1"/>
                </a:solidFill>
                <a:latin typeface="Arial" charset="0"/>
                <a:ea typeface="ＭＳ Ｐゴシック" pitchFamily="-107" charset="-128"/>
                <a:cs typeface="ＭＳ Ｐゴシック" pitchFamily="-107" charset="-128"/>
              </a:rPr>
              <a:t>   a                  </a:t>
            </a:r>
            <a:r>
              <a:rPr lang="en-US" sz="1200" kern="1200" baseline="0" dirty="0" err="1">
                <a:solidFill>
                  <a:schemeClr val="tx1"/>
                </a:solidFill>
                <a:latin typeface="Arial" charset="0"/>
                <a:ea typeface="ＭＳ Ｐゴシック" pitchFamily="-107" charset="-128"/>
                <a:cs typeface="ＭＳ Ｐゴシック" pitchFamily="-107" charset="-128"/>
              </a:rPr>
              <a:t>a</a:t>
            </a:r>
            <a:endParaRPr lang="en-US" sz="1200" kern="1200" baseline="0" dirty="0">
              <a:solidFill>
                <a:schemeClr val="tx1"/>
              </a:solidFill>
              <a:latin typeface="Arial" charset="0"/>
              <a:ea typeface="ＭＳ Ｐゴシック" pitchFamily="-107" charset="-128"/>
              <a:cs typeface="ＭＳ Ｐゴシック" pitchFamily="-107" charset="-128"/>
            </a:endParaRP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VUEPHZHMDZSHZOWSFPAPPDTSVPQUZWYMXUZUHSX</a:t>
            </a:r>
          </a:p>
          <a:p>
            <a:r>
              <a:rPr lang="en-US" sz="1200" kern="1200" baseline="0" dirty="0">
                <a:solidFill>
                  <a:schemeClr val="tx1"/>
                </a:solidFill>
                <a:latin typeface="Arial" charset="0"/>
                <a:ea typeface="ＭＳ Ｐゴシック" pitchFamily="-107" charset="-128"/>
                <a:cs typeface="ＭＳ Ｐゴシック" pitchFamily="-107" charset="-128"/>
              </a:rPr>
              <a:t>        e   t          ta    t    ha   e   </a:t>
            </a:r>
            <a:r>
              <a:rPr lang="en-US" sz="1200" kern="1200" baseline="0" dirty="0" err="1">
                <a:solidFill>
                  <a:schemeClr val="tx1"/>
                </a:solidFill>
                <a:latin typeface="Arial" charset="0"/>
                <a:ea typeface="ＭＳ Ｐゴシック" pitchFamily="-107" charset="-128"/>
                <a:cs typeface="ＭＳ Ｐゴシック" pitchFamily="-107" charset="-128"/>
              </a:rPr>
              <a:t>ee</a:t>
            </a:r>
            <a:r>
              <a:rPr lang="en-US" sz="1200" kern="1200" baseline="0" dirty="0">
                <a:solidFill>
                  <a:schemeClr val="tx1"/>
                </a:solidFill>
                <a:latin typeface="Arial" charset="0"/>
                <a:ea typeface="ＭＳ Ｐゴシック" pitchFamily="-107" charset="-128"/>
                <a:cs typeface="ＭＳ Ｐゴシック" pitchFamily="-107" charset="-128"/>
              </a:rPr>
              <a:t>     a   e       </a:t>
            </a:r>
            <a:r>
              <a:rPr lang="en-US" sz="1200" kern="1200" baseline="0" dirty="0" err="1">
                <a:solidFill>
                  <a:schemeClr val="tx1"/>
                </a:solidFill>
                <a:latin typeface="Arial" charset="0"/>
                <a:ea typeface="ＭＳ Ｐゴシック" pitchFamily="-107" charset="-128"/>
                <a:cs typeface="ＭＳ Ｐゴシック" pitchFamily="-107" charset="-128"/>
              </a:rPr>
              <a:t>th</a:t>
            </a:r>
            <a:r>
              <a:rPr lang="en-US" sz="1200" kern="1200" baseline="0" dirty="0">
                <a:solidFill>
                  <a:schemeClr val="tx1"/>
                </a:solidFill>
                <a:latin typeface="Arial" charset="0"/>
                <a:ea typeface="ＭＳ Ｐゴシック" pitchFamily="-107" charset="-128"/>
                <a:cs typeface="ＭＳ Ｐゴシック" pitchFamily="-107" charset="-128"/>
              </a:rPr>
              <a:t>            t       a</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EPYEPOPDZSZUFPOMBZWPFUPZHMDJUDTMOHMQ</a:t>
            </a:r>
          </a:p>
          <a:p>
            <a:r>
              <a:rPr lang="en-US" sz="1200" kern="1200" baseline="0" dirty="0">
                <a:solidFill>
                  <a:schemeClr val="tx1"/>
                </a:solidFill>
                <a:latin typeface="Arial" charset="0"/>
                <a:ea typeface="ＭＳ Ｐゴシック" pitchFamily="-107" charset="-128"/>
                <a:cs typeface="ＭＳ Ｐゴシック" pitchFamily="-107" charset="-128"/>
              </a:rPr>
              <a:t>   e     </a:t>
            </a:r>
            <a:r>
              <a:rPr lang="en-US" sz="1200" kern="1200" baseline="0" dirty="0" err="1">
                <a:solidFill>
                  <a:schemeClr val="tx1"/>
                </a:solidFill>
                <a:latin typeface="Arial" charset="0"/>
                <a:ea typeface="ＭＳ Ｐゴシック" pitchFamily="-107" charset="-128"/>
                <a:cs typeface="ＭＳ Ｐゴシック" pitchFamily="-107" charset="-128"/>
              </a:rPr>
              <a:t>e</a:t>
            </a:r>
            <a:r>
              <a:rPr lang="en-US" sz="1200" kern="1200" baseline="0" dirty="0">
                <a:solidFill>
                  <a:schemeClr val="tx1"/>
                </a:solidFill>
                <a:latin typeface="Arial" charset="0"/>
                <a:ea typeface="ＭＳ Ｐゴシック" pitchFamily="-107" charset="-128"/>
                <a:cs typeface="ＭＳ Ｐゴシック" pitchFamily="-107" charset="-128"/>
              </a:rPr>
              <a:t>   </a:t>
            </a:r>
            <a:r>
              <a:rPr lang="en-US" sz="1200" kern="1200" baseline="0" dirty="0" err="1">
                <a:solidFill>
                  <a:schemeClr val="tx1"/>
                </a:solidFill>
                <a:latin typeface="Arial" charset="0"/>
                <a:ea typeface="ＭＳ Ｐゴシック" pitchFamily="-107" charset="-128"/>
                <a:cs typeface="ＭＳ Ｐゴシック" pitchFamily="-107" charset="-128"/>
              </a:rPr>
              <a:t>e</a:t>
            </a:r>
            <a:r>
              <a:rPr lang="en-US" sz="1200" kern="1200" baseline="0" dirty="0">
                <a:solidFill>
                  <a:schemeClr val="tx1"/>
                </a:solidFill>
                <a:latin typeface="Arial" charset="0"/>
                <a:ea typeface="ＭＳ Ｐゴシック" pitchFamily="-107" charset="-128"/>
                <a:cs typeface="ＭＳ Ｐゴシック" pitchFamily="-107" charset="-128"/>
              </a:rPr>
              <a:t>    tat      e           the         t</a:t>
            </a:r>
          </a:p>
          <a:p>
            <a:r>
              <a:rPr lang="en-US" sz="1200" kern="1200" baseline="0" dirty="0">
                <a:solidFill>
                  <a:schemeClr val="tx1"/>
                </a:solidFill>
                <a:latin typeface="Arial" charset="0"/>
                <a:ea typeface="ＭＳ Ｐゴシック" pitchFamily="-107" charset="-128"/>
                <a:cs typeface="ＭＳ Ｐゴシック" pitchFamily="-107" charset="-128"/>
              </a:rPr>
              <a:t> </a:t>
            </a:r>
          </a:p>
          <a:p>
            <a:r>
              <a:rPr lang="en-US" sz="1200" kern="1200" baseline="0" dirty="0">
                <a:solidFill>
                  <a:schemeClr val="tx1"/>
                </a:solidFill>
                <a:latin typeface="Arial" charset="0"/>
                <a:ea typeface="ＭＳ Ｐゴシック" pitchFamily="-107" charset="-128"/>
                <a:cs typeface="ＭＳ Ｐゴシック" pitchFamily="-107" charset="-128"/>
              </a:rPr>
              <a:t>Only four letters have been identified, but already we have quite a bit of the</a:t>
            </a:r>
          </a:p>
          <a:p>
            <a:r>
              <a:rPr lang="en-US" sz="1200" kern="1200" baseline="0" dirty="0">
                <a:solidFill>
                  <a:schemeClr val="tx1"/>
                </a:solidFill>
                <a:latin typeface="Arial" charset="0"/>
                <a:ea typeface="ＭＳ Ｐゴシック" pitchFamily="-107" charset="-128"/>
                <a:cs typeface="ＭＳ Ｐゴシック" pitchFamily="-107" charset="-128"/>
              </a:rPr>
              <a:t>message. Continued analysis of frequencies plus trial and error should easily yield a</a:t>
            </a:r>
          </a:p>
          <a:p>
            <a:r>
              <a:rPr lang="en-US" sz="1200" kern="1200" baseline="0" dirty="0">
                <a:solidFill>
                  <a:schemeClr val="tx1"/>
                </a:solidFill>
                <a:latin typeface="Arial" charset="0"/>
                <a:ea typeface="ＭＳ Ｐゴシック" pitchFamily="-107" charset="-128"/>
                <a:cs typeface="ＭＳ Ｐゴシック" pitchFamily="-107" charset="-128"/>
              </a:rPr>
              <a:t>solution from this point. The complete plaintext, with spaces added between words,</a:t>
            </a:r>
          </a:p>
          <a:p>
            <a:r>
              <a:rPr lang="en-US" sz="1200" kern="1200" baseline="0" dirty="0">
                <a:solidFill>
                  <a:schemeClr val="tx1"/>
                </a:solidFill>
                <a:latin typeface="Arial" charset="0"/>
                <a:ea typeface="ＭＳ Ｐゴシック" pitchFamily="-107" charset="-128"/>
                <a:cs typeface="ＭＳ Ｐゴシック" pitchFamily="-107" charset="-128"/>
              </a:rPr>
              <a:t>follows:</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it was disclosed yesterday that several informal but</a:t>
            </a:r>
          </a:p>
          <a:p>
            <a:r>
              <a:rPr lang="en-US" sz="1200" kern="1200" baseline="0" dirty="0">
                <a:solidFill>
                  <a:schemeClr val="tx1"/>
                </a:solidFill>
                <a:latin typeface="Arial" charset="0"/>
                <a:ea typeface="ＭＳ Ｐゴシック" pitchFamily="-107" charset="-128"/>
                <a:cs typeface="ＭＳ Ｐゴシック" pitchFamily="-107" charset="-128"/>
              </a:rPr>
              <a:t>direct contacts have been made with political</a:t>
            </a:r>
          </a:p>
          <a:p>
            <a:r>
              <a:rPr lang="en-US" sz="1200" kern="1200" baseline="0" dirty="0">
                <a:solidFill>
                  <a:schemeClr val="tx1"/>
                </a:solidFill>
                <a:latin typeface="Arial" charset="0"/>
                <a:ea typeface="ＭＳ Ｐゴシック" pitchFamily="-107" charset="-128"/>
                <a:cs typeface="ＭＳ Ｐゴシック" pitchFamily="-107" charset="-128"/>
              </a:rPr>
              <a:t>representatives of the Viet </a:t>
            </a:r>
            <a:r>
              <a:rPr lang="en-US" sz="1200" kern="1200" baseline="0" dirty="0" err="1">
                <a:solidFill>
                  <a:schemeClr val="tx1"/>
                </a:solidFill>
                <a:latin typeface="Arial" charset="0"/>
                <a:ea typeface="ＭＳ Ｐゴシック" pitchFamily="-107" charset="-128"/>
                <a:cs typeface="ＭＳ Ｐゴシック" pitchFamily="-107" charset="-128"/>
              </a:rPr>
              <a:t>cong</a:t>
            </a:r>
            <a:r>
              <a:rPr lang="en-US" sz="1200" kern="1200" baseline="0" dirty="0">
                <a:solidFill>
                  <a:schemeClr val="tx1"/>
                </a:solidFill>
                <a:latin typeface="Arial" charset="0"/>
                <a:ea typeface="ＭＳ Ｐゴシック" pitchFamily="-107" charset="-128"/>
                <a:cs typeface="ＭＳ Ｐゴシック" pitchFamily="-107" charset="-128"/>
              </a:rPr>
              <a:t> in Moscow</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err="1">
                <a:solidFill>
                  <a:schemeClr val="tx1"/>
                </a:solidFill>
                <a:latin typeface="Arial" charset="0"/>
                <a:ea typeface="ＭＳ Ｐゴシック" pitchFamily="-107" charset="-128"/>
                <a:cs typeface="ＭＳ Ｐゴシック" pitchFamily="-107" charset="-128"/>
              </a:rPr>
              <a:t>Monoalphabetic</a:t>
            </a:r>
            <a:r>
              <a:rPr lang="en-US" sz="1200" kern="1200" baseline="0" dirty="0">
                <a:solidFill>
                  <a:schemeClr val="tx1"/>
                </a:solidFill>
                <a:latin typeface="Arial" charset="0"/>
                <a:ea typeface="ＭＳ Ｐゴシック" pitchFamily="-107" charset="-128"/>
                <a:cs typeface="ＭＳ Ｐゴシック" pitchFamily="-107" charset="-128"/>
              </a:rPr>
              <a:t> ciphers are easy to break because they reflect the frequency</a:t>
            </a:r>
          </a:p>
          <a:p>
            <a:r>
              <a:rPr lang="en-US" sz="1200" kern="1200" baseline="0" dirty="0">
                <a:solidFill>
                  <a:schemeClr val="tx1"/>
                </a:solidFill>
                <a:latin typeface="Arial" charset="0"/>
                <a:ea typeface="ＭＳ Ｐゴシック" pitchFamily="-107" charset="-128"/>
                <a:cs typeface="ＭＳ Ｐゴシック" pitchFamily="-107" charset="-128"/>
              </a:rPr>
              <a:t>data of the original alphabet. A countermeasure is to provide multiple substitutes,</a:t>
            </a:r>
          </a:p>
          <a:p>
            <a:r>
              <a:rPr lang="en-US" sz="1200" kern="1200" baseline="0" dirty="0">
                <a:solidFill>
                  <a:schemeClr val="tx1"/>
                </a:solidFill>
                <a:latin typeface="Arial" charset="0"/>
                <a:ea typeface="ＭＳ Ｐゴシック" pitchFamily="-107" charset="-128"/>
                <a:cs typeface="ＭＳ Ｐゴシック" pitchFamily="-107" charset="-128"/>
              </a:rPr>
              <a:t> known as homophones, for a single letter. For example, the letter e could be assigned</a:t>
            </a:r>
          </a:p>
          <a:p>
            <a:r>
              <a:rPr lang="en-US" sz="1200" kern="1200" baseline="0" dirty="0">
                <a:solidFill>
                  <a:schemeClr val="tx1"/>
                </a:solidFill>
                <a:latin typeface="Arial" charset="0"/>
                <a:ea typeface="ＭＳ Ｐゴシック" pitchFamily="-107" charset="-128"/>
                <a:cs typeface="ＭＳ Ｐゴシック" pitchFamily="-107" charset="-128"/>
              </a:rPr>
              <a:t>a number of different cipher symbols, such as 16, 74, 35, and 21, with each</a:t>
            </a:r>
          </a:p>
          <a:p>
            <a:r>
              <a:rPr lang="en-US" sz="1200" kern="1200" baseline="0" dirty="0">
                <a:solidFill>
                  <a:schemeClr val="tx1"/>
                </a:solidFill>
                <a:latin typeface="Arial" charset="0"/>
                <a:ea typeface="ＭＳ Ｐゴシック" pitchFamily="-107" charset="-128"/>
                <a:cs typeface="ＭＳ Ｐゴシック" pitchFamily="-107" charset="-128"/>
              </a:rPr>
              <a:t>homophone assigned to a letter in rotation or randomly. If the number of symbols</a:t>
            </a:r>
          </a:p>
          <a:p>
            <a:r>
              <a:rPr lang="en-US" sz="1200" kern="1200" baseline="0" dirty="0">
                <a:solidFill>
                  <a:schemeClr val="tx1"/>
                </a:solidFill>
                <a:latin typeface="Arial" charset="0"/>
                <a:ea typeface="ＭＳ Ｐゴシック" pitchFamily="-107" charset="-128"/>
                <a:cs typeface="ＭＳ Ｐゴシック" pitchFamily="-107" charset="-128"/>
              </a:rPr>
              <a:t>assigned to each letter is proportional to the relative frequency of that letter, then</a:t>
            </a:r>
          </a:p>
          <a:p>
            <a:r>
              <a:rPr lang="en-US" sz="1200" kern="1200" baseline="0" dirty="0">
                <a:solidFill>
                  <a:schemeClr val="tx1"/>
                </a:solidFill>
                <a:latin typeface="Arial" charset="0"/>
                <a:ea typeface="ＭＳ Ｐゴシック" pitchFamily="-107" charset="-128"/>
                <a:cs typeface="ＭＳ Ｐゴシック" pitchFamily="-107" charset="-128"/>
              </a:rPr>
              <a:t>single-letter frequency information is completely obliterated. The great mathematician</a:t>
            </a:r>
          </a:p>
          <a:p>
            <a:r>
              <a:rPr lang="en-US" sz="1200" kern="1200" baseline="0" dirty="0">
                <a:solidFill>
                  <a:schemeClr val="tx1"/>
                </a:solidFill>
                <a:latin typeface="Arial" charset="0"/>
                <a:ea typeface="ＭＳ Ｐゴシック" pitchFamily="-107" charset="-128"/>
                <a:cs typeface="ＭＳ Ｐゴシック" pitchFamily="-107" charset="-128"/>
              </a:rPr>
              <a:t>Carl Friedrich Gauss believed that he had devised an unbreakable cipher using</a:t>
            </a:r>
          </a:p>
          <a:p>
            <a:r>
              <a:rPr lang="en-US" sz="1200" kern="1200" baseline="0" dirty="0">
                <a:solidFill>
                  <a:schemeClr val="tx1"/>
                </a:solidFill>
                <a:latin typeface="Arial" charset="0"/>
                <a:ea typeface="ＭＳ Ｐゴシック" pitchFamily="-107" charset="-128"/>
                <a:cs typeface="ＭＳ Ｐゴシック" pitchFamily="-107" charset="-128"/>
              </a:rPr>
              <a:t>homophones. However, even with homophones, each element of plaintext affects</a:t>
            </a:r>
          </a:p>
          <a:p>
            <a:r>
              <a:rPr lang="en-US" sz="1200" kern="1200" baseline="0" dirty="0">
                <a:solidFill>
                  <a:schemeClr val="tx1"/>
                </a:solidFill>
                <a:latin typeface="Arial" charset="0"/>
                <a:ea typeface="ＭＳ Ｐゴシック" pitchFamily="-107" charset="-128"/>
                <a:cs typeface="ＭＳ Ｐゴシック" pitchFamily="-107" charset="-128"/>
              </a:rPr>
              <a:t>only one element of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and multiple-letter patterns (e.g., </a:t>
            </a:r>
            <a:r>
              <a:rPr lang="en-US" sz="1200" kern="1200" baseline="0" dirty="0" err="1">
                <a:solidFill>
                  <a:schemeClr val="tx1"/>
                </a:solidFill>
                <a:latin typeface="Arial" charset="0"/>
                <a:ea typeface="ＭＳ Ｐゴシック" pitchFamily="-107" charset="-128"/>
                <a:cs typeface="ＭＳ Ｐゴシック" pitchFamily="-107" charset="-128"/>
              </a:rPr>
              <a:t>digram</a:t>
            </a:r>
            <a:r>
              <a:rPr lang="en-US" sz="1200" kern="1200" baseline="0" dirty="0">
                <a:solidFill>
                  <a:schemeClr val="tx1"/>
                </a:solidFill>
                <a:latin typeface="Arial" charset="0"/>
                <a:ea typeface="ＭＳ Ｐゴシック" pitchFamily="-107" charset="-128"/>
                <a:cs typeface="ＭＳ Ｐゴシック" pitchFamily="-107" charset="-128"/>
              </a:rPr>
              <a:t> frequencies)</a:t>
            </a:r>
          </a:p>
          <a:p>
            <a:r>
              <a:rPr lang="en-US" sz="1200" kern="1200" baseline="0" dirty="0">
                <a:solidFill>
                  <a:schemeClr val="tx1"/>
                </a:solidFill>
                <a:latin typeface="Arial" charset="0"/>
                <a:ea typeface="ＭＳ Ｐゴシック" pitchFamily="-107" charset="-128"/>
                <a:cs typeface="ＭＳ Ｐゴシック" pitchFamily="-107" charset="-128"/>
              </a:rPr>
              <a:t>still survive in the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making cryptanalysis relatively straightforward.</a:t>
            </a:r>
          </a:p>
          <a:p>
            <a:endParaRPr lang="en-US" sz="1200" kern="1200" baseline="0" dirty="0">
              <a:solidFill>
                <a:schemeClr val="tx1"/>
              </a:solidFill>
              <a:latin typeface="Arial" charset="0"/>
              <a:ea typeface="ＭＳ Ｐゴシック" pitchFamily="-107" charset="-128"/>
              <a:cs typeface="ＭＳ Ｐゴシック" pitchFamily="-107" charset="-128"/>
            </a:endParaRPr>
          </a:p>
          <a:p>
            <a:r>
              <a:rPr lang="en-US" sz="1200" kern="1200" baseline="0" dirty="0">
                <a:solidFill>
                  <a:schemeClr val="tx1"/>
                </a:solidFill>
                <a:latin typeface="Arial" charset="0"/>
                <a:ea typeface="ＭＳ Ｐゴシック" pitchFamily="-107" charset="-128"/>
                <a:cs typeface="ＭＳ Ｐゴシック" pitchFamily="-107" charset="-128"/>
              </a:rPr>
              <a:t>Two principal methods are used in substitution ciphers to lessen the extent to</a:t>
            </a:r>
          </a:p>
          <a:p>
            <a:r>
              <a:rPr lang="en-US" sz="1200" kern="1200" baseline="0" dirty="0">
                <a:solidFill>
                  <a:schemeClr val="tx1"/>
                </a:solidFill>
                <a:latin typeface="Arial" charset="0"/>
                <a:ea typeface="ＭＳ Ｐゴシック" pitchFamily="-107" charset="-128"/>
                <a:cs typeface="ＭＳ Ｐゴシック" pitchFamily="-107" charset="-128"/>
              </a:rPr>
              <a:t>which the structure of the plaintext survives in the </a:t>
            </a:r>
            <a:r>
              <a:rPr lang="en-US" sz="1200" kern="1200" baseline="0" dirty="0" err="1">
                <a:solidFill>
                  <a:schemeClr val="tx1"/>
                </a:solidFill>
                <a:latin typeface="Arial" charset="0"/>
                <a:ea typeface="ＭＳ Ｐゴシック" pitchFamily="-107" charset="-128"/>
                <a:cs typeface="ＭＳ Ｐゴシック" pitchFamily="-107" charset="-128"/>
              </a:rPr>
              <a:t>ciphertext</a:t>
            </a:r>
            <a:r>
              <a:rPr lang="en-US" sz="1200" kern="1200" baseline="0" dirty="0">
                <a:solidFill>
                  <a:schemeClr val="tx1"/>
                </a:solidFill>
                <a:latin typeface="Arial" charset="0"/>
                <a:ea typeface="ＭＳ Ｐゴシック" pitchFamily="-107" charset="-128"/>
                <a:cs typeface="ＭＳ Ｐゴシック" pitchFamily="-107" charset="-128"/>
              </a:rPr>
              <a:t>: One approach is to</a:t>
            </a:r>
          </a:p>
          <a:p>
            <a:r>
              <a:rPr lang="en-US" sz="1200" kern="1200" baseline="0" dirty="0">
                <a:solidFill>
                  <a:schemeClr val="tx1"/>
                </a:solidFill>
                <a:latin typeface="Arial" charset="0"/>
                <a:ea typeface="ＭＳ Ｐゴシック" pitchFamily="-107" charset="-128"/>
                <a:cs typeface="ＭＳ Ｐゴシック" pitchFamily="-107" charset="-128"/>
              </a:rPr>
              <a:t>encrypt multiple letters of plaintext, and the other is to use multiple cipher alphabets.</a:t>
            </a:r>
          </a:p>
          <a:p>
            <a:r>
              <a:rPr lang="en-US" sz="1200" kern="1200" baseline="0" dirty="0">
                <a:solidFill>
                  <a:schemeClr val="tx1"/>
                </a:solidFill>
                <a:latin typeface="Arial" charset="0"/>
                <a:ea typeface="ＭＳ Ｐゴシック" pitchFamily="-107" charset="-128"/>
                <a:cs typeface="ＭＳ Ｐゴシック" pitchFamily="-107" charset="-128"/>
              </a:rPr>
              <a:t>We briefly examine each.</a:t>
            </a:r>
            <a:endParaRPr lang="en-AU" dirty="0">
              <a:solidFill>
                <a:srgbClr val="000000"/>
              </a:solidFill>
              <a:latin typeface="Arial" pitchFamily="-1" charset="0"/>
              <a:ea typeface="Arial" pitchFamily="-1" charset="0"/>
              <a:cs typeface="Arial" pitchFamily="-1" charset="0"/>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49</a:t>
            </a:fld>
            <a:endParaRPr lang="en-US" dirty="0"/>
          </a:p>
        </p:txBody>
      </p:sp>
    </p:spTree>
    <p:extLst>
      <p:ext uri="{BB962C8B-B14F-4D97-AF65-F5344CB8AC3E}">
        <p14:creationId xmlns:p14="http://schemas.microsoft.com/office/powerpoint/2010/main" val="410657271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Rectangle 2"/>
          <p:cNvSpPr>
            <a:spLocks noGrp="1" noRot="1" noChangeAspect="1" noChangeArrowheads="1" noTextEdit="1"/>
          </p:cNvSpPr>
          <p:nvPr>
            <p:ph type="sldImg"/>
          </p:nvPr>
        </p:nvSpPr>
        <p:spPr>
          <a:ln/>
        </p:spPr>
      </p:sp>
      <p:sp>
        <p:nvSpPr>
          <p:cNvPr id="80900"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291912377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Tree>
    <p:extLst>
      <p:ext uri="{BB962C8B-B14F-4D97-AF65-F5344CB8AC3E}">
        <p14:creationId xmlns:p14="http://schemas.microsoft.com/office/powerpoint/2010/main" val="413221711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Tree>
    <p:extLst>
      <p:ext uri="{BB962C8B-B14F-4D97-AF65-F5344CB8AC3E}">
        <p14:creationId xmlns:p14="http://schemas.microsoft.com/office/powerpoint/2010/main" val="342244029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Tree>
    <p:extLst>
      <p:ext uri="{BB962C8B-B14F-4D97-AF65-F5344CB8AC3E}">
        <p14:creationId xmlns:p14="http://schemas.microsoft.com/office/powerpoint/2010/main" val="10418384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Tree>
    <p:extLst>
      <p:ext uri="{BB962C8B-B14F-4D97-AF65-F5344CB8AC3E}">
        <p14:creationId xmlns:p14="http://schemas.microsoft.com/office/powerpoint/2010/main" val="12838113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876546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userDrawn="1">
  <p:cSld name="1_cover">
    <p:spTree>
      <p:nvGrpSpPr>
        <p:cNvPr id="1" name=""/>
        <p:cNvGrpSpPr/>
        <p:nvPr/>
      </p:nvGrpSpPr>
      <p:grpSpPr>
        <a:xfrm>
          <a:off x="0" y="0"/>
          <a:ext cx="0" cy="0"/>
          <a:chOff x="0" y="0"/>
          <a:chExt cx="0" cy="0"/>
        </a:xfrm>
      </p:grpSpPr>
      <p:sp>
        <p:nvSpPr>
          <p:cNvPr id="11" name="Title 10"/>
          <p:cNvSpPr>
            <a:spLocks noGrp="1"/>
          </p:cNvSpPr>
          <p:nvPr>
            <p:ph type="title"/>
          </p:nvPr>
        </p:nvSpPr>
        <p:spPr>
          <a:xfrm>
            <a:off x="609600" y="215372"/>
            <a:ext cx="10972800" cy="622828"/>
          </a:xfrm>
        </p:spPr>
        <p:txBody>
          <a:bodyPr anchor="t"/>
          <a:lstStyle/>
          <a:p>
            <a:r>
              <a:rPr lang="en-US" dirty="0"/>
              <a:t>Click to edit Master title style</a:t>
            </a:r>
          </a:p>
        </p:txBody>
      </p:sp>
      <p:sp>
        <p:nvSpPr>
          <p:cNvPr id="7" name="Text Placeholder 6"/>
          <p:cNvSpPr>
            <a:spLocks noGrp="1"/>
          </p:cNvSpPr>
          <p:nvPr>
            <p:ph type="body" sz="quarter" idx="13" hasCustomPrompt="1"/>
          </p:nvPr>
        </p:nvSpPr>
        <p:spPr>
          <a:xfrm>
            <a:off x="609600" y="816430"/>
            <a:ext cx="10972800" cy="478970"/>
          </a:xfrm>
        </p:spPr>
        <p:txBody>
          <a:bodyPr>
            <a:noAutofit/>
          </a:bodyPr>
          <a:lstStyle>
            <a:lvl1pPr marL="0" indent="0">
              <a:spcBef>
                <a:spcPts val="0"/>
              </a:spcBef>
              <a:buNone/>
              <a:defRPr sz="2000">
                <a:solidFill>
                  <a:srgbClr val="007FA3"/>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dirty="0"/>
              <a:t>Add edition here</a:t>
            </a:r>
          </a:p>
        </p:txBody>
      </p:sp>
      <p:sp>
        <p:nvSpPr>
          <p:cNvPr id="9" name="Text Placeholder 8"/>
          <p:cNvSpPr>
            <a:spLocks noGrp="1"/>
          </p:cNvSpPr>
          <p:nvPr>
            <p:ph type="body" sz="quarter" idx="14" hasCustomPrompt="1"/>
          </p:nvPr>
        </p:nvSpPr>
        <p:spPr>
          <a:xfrm>
            <a:off x="6705600" y="1600204"/>
            <a:ext cx="4876800" cy="1600199"/>
          </a:xfrm>
        </p:spPr>
        <p:txBody>
          <a:bodyPr anchor="b">
            <a:noAutofit/>
          </a:bodyPr>
          <a:lstStyle>
            <a:lvl1pPr marL="0" indent="0">
              <a:spcBef>
                <a:spcPts val="0"/>
              </a:spcBef>
              <a:buNone/>
              <a:defRPr sz="3000" baseline="0"/>
            </a:lvl1pPr>
            <a:lvl2pPr marL="0" indent="0">
              <a:spcBef>
                <a:spcPts val="0"/>
              </a:spcBef>
              <a:buNone/>
              <a:defRPr sz="4400"/>
            </a:lvl2pPr>
            <a:lvl3pPr marL="0" indent="0">
              <a:spcBef>
                <a:spcPts val="0"/>
              </a:spcBef>
              <a:buNone/>
              <a:defRPr sz="4400"/>
            </a:lvl3pPr>
            <a:lvl4pPr marL="0" indent="0">
              <a:spcBef>
                <a:spcPts val="0"/>
              </a:spcBef>
              <a:buNone/>
              <a:defRPr sz="4400"/>
            </a:lvl4pPr>
            <a:lvl5pPr marL="0" indent="0">
              <a:spcBef>
                <a:spcPts val="0"/>
              </a:spcBef>
              <a:buNone/>
              <a:defRPr sz="4400"/>
            </a:lvl5pPr>
            <a:lvl6pPr marL="0" indent="0">
              <a:spcBef>
                <a:spcPts val="0"/>
              </a:spcBef>
              <a:buNone/>
              <a:defRPr sz="4400"/>
            </a:lvl6pPr>
            <a:lvl7pPr marL="0" indent="0">
              <a:spcBef>
                <a:spcPts val="0"/>
              </a:spcBef>
              <a:buNone/>
              <a:defRPr sz="4400"/>
            </a:lvl7pPr>
            <a:lvl8pPr marL="0" indent="0">
              <a:spcBef>
                <a:spcPts val="0"/>
              </a:spcBef>
              <a:buNone/>
              <a:defRPr sz="4400"/>
            </a:lvl8pPr>
            <a:lvl9pPr marL="0" indent="0">
              <a:spcBef>
                <a:spcPts val="0"/>
              </a:spcBef>
              <a:buNone/>
              <a:defRPr sz="4400"/>
            </a:lvl9pPr>
          </a:lstStyle>
          <a:p>
            <a:pPr lvl="0"/>
            <a:r>
              <a:rPr lang="en-US" dirty="0"/>
              <a:t>Chapter ##</a:t>
            </a:r>
          </a:p>
        </p:txBody>
      </p:sp>
      <p:sp>
        <p:nvSpPr>
          <p:cNvPr id="10" name="Text Placeholder 8"/>
          <p:cNvSpPr>
            <a:spLocks noGrp="1"/>
          </p:cNvSpPr>
          <p:nvPr>
            <p:ph type="body" sz="quarter" idx="15" hasCustomPrompt="1"/>
          </p:nvPr>
        </p:nvSpPr>
        <p:spPr>
          <a:xfrm>
            <a:off x="6705600" y="3200403"/>
            <a:ext cx="4876800" cy="2925763"/>
          </a:xfrm>
        </p:spPr>
        <p:txBody>
          <a:bodyPr>
            <a:noAutofit/>
          </a:bodyPr>
          <a:lstStyle>
            <a:lvl1pPr marL="0" indent="0">
              <a:spcBef>
                <a:spcPts val="0"/>
              </a:spcBef>
              <a:buNone/>
              <a:defRPr sz="2200"/>
            </a:lvl1pPr>
            <a:lvl2pPr marL="0" indent="0">
              <a:spcBef>
                <a:spcPts val="0"/>
              </a:spcBef>
              <a:buNone/>
              <a:defRPr/>
            </a:lvl2pPr>
            <a:lvl3pPr marL="0" indent="0">
              <a:spcBef>
                <a:spcPts val="0"/>
              </a:spcBef>
              <a:buNone/>
              <a:defRPr/>
            </a:lvl3pPr>
            <a:lvl4pPr marL="0" indent="0">
              <a:spcBef>
                <a:spcPts val="0"/>
              </a:spcBef>
              <a:buNone/>
              <a:defRPr/>
            </a:lvl4pPr>
            <a:lvl5pPr marL="0" indent="0">
              <a:spcBef>
                <a:spcPts val="0"/>
              </a:spcBef>
              <a:buNone/>
              <a:defRPr/>
            </a:lvl5pPr>
            <a:lvl6pPr marL="0" indent="0">
              <a:spcBef>
                <a:spcPts val="0"/>
              </a:spcBef>
              <a:buNone/>
              <a:defRPr/>
            </a:lvl6pPr>
            <a:lvl7pPr marL="0" indent="0">
              <a:spcBef>
                <a:spcPts val="0"/>
              </a:spcBef>
              <a:buNone/>
              <a:defRPr/>
            </a:lvl7pPr>
            <a:lvl8pPr marL="0" indent="0">
              <a:spcBef>
                <a:spcPts val="0"/>
              </a:spcBef>
              <a:buNone/>
              <a:defRPr/>
            </a:lvl8pPr>
            <a:lvl9pPr marL="0" indent="0">
              <a:spcBef>
                <a:spcPts val="0"/>
              </a:spcBef>
              <a:buNone/>
              <a:defRPr/>
            </a:lvl9pPr>
          </a:lstStyle>
          <a:p>
            <a:pPr lvl="0"/>
            <a:r>
              <a:rPr lang="en-US" dirty="0"/>
              <a:t>Chapter title</a:t>
            </a:r>
          </a:p>
        </p:txBody>
      </p:sp>
      <p:sp>
        <p:nvSpPr>
          <p:cNvPr id="16" name="Footer Placeholder 2"/>
          <p:cNvSpPr>
            <a:spLocks noGrp="1"/>
          </p:cNvSpPr>
          <p:nvPr>
            <p:ph type="ftr" sz="quarter" idx="10"/>
          </p:nvPr>
        </p:nvSpPr>
        <p:spPr>
          <a:xfrm>
            <a:off x="125292" y="6165340"/>
            <a:ext cx="11460480" cy="235463"/>
          </a:xfrm>
        </p:spPr>
        <p:txBody>
          <a:bodyPr/>
          <a:lstStyle/>
          <a:p>
            <a:endParaRPr lang="en-US" dirty="0">
              <a:solidFill>
                <a:prstClr val="black"/>
              </a:solidFill>
            </a:endParaRPr>
          </a:p>
        </p:txBody>
      </p:sp>
      <p:sp>
        <p:nvSpPr>
          <p:cNvPr id="4" name="Date Placeholder 3"/>
          <p:cNvSpPr>
            <a:spLocks noGrp="1"/>
          </p:cNvSpPr>
          <p:nvPr>
            <p:ph type="dt" sz="half" idx="11"/>
          </p:nvPr>
        </p:nvSpPr>
        <p:spPr/>
        <p:txBody>
          <a:bodyPr/>
          <a:lstStyle/>
          <a:p>
            <a:fld id="{A9DF6EFB-3F44-496C-A842-1E0B3D3B975A}" type="datetimeFigureOut">
              <a:rPr lang="en-US" smtClean="0">
                <a:solidFill>
                  <a:prstClr val="white"/>
                </a:solidFill>
              </a:rPr>
              <a:pPr/>
              <a:t>2/28/2024</a:t>
            </a:fld>
            <a:endParaRPr lang="en-US" dirty="0">
              <a:solidFill>
                <a:prstClr val="white"/>
              </a:solidFill>
            </a:endParaRPr>
          </a:p>
        </p:txBody>
      </p:sp>
      <p:sp>
        <p:nvSpPr>
          <p:cNvPr id="5" name="Slide Number Placeholder 4"/>
          <p:cNvSpPr>
            <a:spLocks noGrp="1"/>
          </p:cNvSpPr>
          <p:nvPr>
            <p:ph type="sldNum" sz="quarter" idx="12"/>
          </p:nvPr>
        </p:nvSpPr>
        <p:spPr/>
        <p:txBody>
          <a:bodyPr/>
          <a:lstStyle/>
          <a:p>
            <a:fld id="{200B2350-5261-4F5C-9DF5-EF0D264FC8D2}" type="slidenum">
              <a:rPr lang="en-US" smtClean="0">
                <a:solidFill>
                  <a:prstClr val="white"/>
                </a:solidFill>
              </a:rPr>
              <a:pPr/>
              <a:t>‹#›</a:t>
            </a:fld>
            <a:endParaRPr lang="en-US" dirty="0">
              <a:solidFill>
                <a:prstClr val="white"/>
              </a:solidFill>
            </a:endParaRPr>
          </a:p>
        </p:txBody>
      </p:sp>
      <p:sp>
        <p:nvSpPr>
          <p:cNvPr id="3" name="Picture Placeholder 2"/>
          <p:cNvSpPr>
            <a:spLocks noGrp="1"/>
          </p:cNvSpPr>
          <p:nvPr>
            <p:ph type="pic" sz="quarter" idx="20"/>
          </p:nvPr>
        </p:nvSpPr>
        <p:spPr>
          <a:xfrm>
            <a:off x="812800" y="2209800"/>
            <a:ext cx="3860800" cy="2667000"/>
          </a:xfrm>
        </p:spPr>
        <p:txBody>
          <a:bodyPr/>
          <a:lstStyle/>
          <a:p>
            <a:endParaRPr lang="en-IN"/>
          </a:p>
        </p:txBody>
      </p:sp>
    </p:spTree>
    <p:extLst>
      <p:ext uri="{BB962C8B-B14F-4D97-AF65-F5344CB8AC3E}">
        <p14:creationId xmlns:p14="http://schemas.microsoft.com/office/powerpoint/2010/main" val="28933065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609600" y="39624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A9DF6EFB-3F44-496C-A842-1E0B3D3B975A}" type="datetimeFigureOut">
              <a:rPr lang="en-US" smtClean="0"/>
              <a:t>2/28/2024</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14274523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3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609600" y="39624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A9DF6EFB-3F44-496C-A842-1E0B3D3B975A}" type="datetimeFigureOut">
              <a:rPr lang="en-US" smtClean="0"/>
              <a:t>2/28/2024</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32297431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Title and 3-Picture">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A9DF6EFB-3F44-496C-A842-1E0B3D3B975A}" type="datetimeFigureOut">
              <a:rPr lang="en-US" smtClean="0"/>
              <a:t>2/28/2024</a:t>
            </a:fld>
            <a:endParaRPr lang="en-US" dirty="0"/>
          </a:p>
        </p:txBody>
      </p:sp>
      <p:sp>
        <p:nvSpPr>
          <p:cNvPr id="5" name="Slide Number Placeholder 4"/>
          <p:cNvSpPr>
            <a:spLocks noGrp="1"/>
          </p:cNvSpPr>
          <p:nvPr>
            <p:ph type="sldNum" sz="quarter" idx="12"/>
          </p:nvPr>
        </p:nvSpPr>
        <p:spPr/>
        <p:txBody>
          <a:bodyPr/>
          <a:lstStyle/>
          <a:p>
            <a:fld id="{200B2350-5261-4F5C-9DF5-EF0D264FC8D2}" type="slidenum">
              <a:rPr lang="en-US" smtClean="0"/>
              <a:t>‹#›</a:t>
            </a:fld>
            <a:endParaRPr lang="en-US" dirty="0"/>
          </a:p>
        </p:txBody>
      </p:sp>
      <p:sp>
        <p:nvSpPr>
          <p:cNvPr id="4" name="Picture Placeholder 3"/>
          <p:cNvSpPr>
            <a:spLocks noGrp="1"/>
          </p:cNvSpPr>
          <p:nvPr>
            <p:ph type="pic" sz="quarter" idx="13"/>
          </p:nvPr>
        </p:nvSpPr>
        <p:spPr>
          <a:xfrm>
            <a:off x="609600" y="1600200"/>
            <a:ext cx="10972800" cy="1066800"/>
          </a:xfrm>
        </p:spPr>
        <p:txBody>
          <a:bodyPr/>
          <a:lstStyle/>
          <a:p>
            <a:endParaRPr lang="en-IN"/>
          </a:p>
        </p:txBody>
      </p:sp>
      <p:sp>
        <p:nvSpPr>
          <p:cNvPr id="8" name="Picture Placeholder 7"/>
          <p:cNvSpPr>
            <a:spLocks noGrp="1"/>
          </p:cNvSpPr>
          <p:nvPr>
            <p:ph type="pic" sz="quarter" idx="14"/>
          </p:nvPr>
        </p:nvSpPr>
        <p:spPr>
          <a:xfrm>
            <a:off x="609600" y="2895600"/>
            <a:ext cx="10972800" cy="1524000"/>
          </a:xfrm>
        </p:spPr>
        <p:txBody>
          <a:bodyPr/>
          <a:lstStyle/>
          <a:p>
            <a:endParaRPr lang="en-IN"/>
          </a:p>
        </p:txBody>
      </p:sp>
      <p:sp>
        <p:nvSpPr>
          <p:cNvPr id="11" name="Picture Placeholder 10"/>
          <p:cNvSpPr>
            <a:spLocks noGrp="1"/>
          </p:cNvSpPr>
          <p:nvPr>
            <p:ph type="pic" sz="quarter" idx="15"/>
          </p:nvPr>
        </p:nvSpPr>
        <p:spPr>
          <a:xfrm>
            <a:off x="609600" y="4724400"/>
            <a:ext cx="10972800" cy="914400"/>
          </a:xfrm>
        </p:spPr>
        <p:txBody>
          <a:bodyPr/>
          <a:lstStyle/>
          <a:p>
            <a:endParaRPr lang="en-IN"/>
          </a:p>
        </p:txBody>
      </p:sp>
    </p:spTree>
    <p:extLst>
      <p:ext uri="{BB962C8B-B14F-4D97-AF65-F5344CB8AC3E}">
        <p14:creationId xmlns:p14="http://schemas.microsoft.com/office/powerpoint/2010/main" val="14205907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Title 3-content 1 picture">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1"/>
            <a:ext cx="10972800" cy="7620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609600" y="3962401"/>
            <a:ext cx="10972800" cy="12954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Footer Placeholder 4"/>
          <p:cNvSpPr>
            <a:spLocks noGrp="1"/>
          </p:cNvSpPr>
          <p:nvPr>
            <p:ph type="ftr" sz="quarter" idx="11"/>
          </p:nvPr>
        </p:nvSpPr>
        <p:spPr>
          <a:xfrm>
            <a:off x="125292" y="6172203"/>
            <a:ext cx="1146048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t>2/28/2024</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
        <p:nvSpPr>
          <p:cNvPr id="9" name="Content Placeholder 2"/>
          <p:cNvSpPr>
            <a:spLocks noGrp="1"/>
          </p:cNvSpPr>
          <p:nvPr>
            <p:ph idx="14"/>
          </p:nvPr>
        </p:nvSpPr>
        <p:spPr>
          <a:xfrm>
            <a:off x="812800" y="5562603"/>
            <a:ext cx="10972800" cy="7159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Picture Placeholder 4"/>
          <p:cNvSpPr>
            <a:spLocks noGrp="1"/>
          </p:cNvSpPr>
          <p:nvPr>
            <p:ph type="pic" sz="quarter" idx="15"/>
          </p:nvPr>
        </p:nvSpPr>
        <p:spPr>
          <a:xfrm>
            <a:off x="609600" y="2895600"/>
            <a:ext cx="10972800" cy="685800"/>
          </a:xfrm>
        </p:spPr>
        <p:txBody>
          <a:bodyPr/>
          <a:lstStyle/>
          <a:p>
            <a:endParaRPr lang="en-IN"/>
          </a:p>
        </p:txBody>
      </p:sp>
    </p:spTree>
    <p:extLst>
      <p:ext uri="{BB962C8B-B14F-4D97-AF65-F5344CB8AC3E}">
        <p14:creationId xmlns:p14="http://schemas.microsoft.com/office/powerpoint/2010/main" val="399763839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609600" y="39624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A9DF6EFB-3F44-496C-A842-1E0B3D3B975A}" type="datetimeFigureOut">
              <a:rPr lang="en-US" smtClean="0"/>
              <a:t>2/28/2024</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40605724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5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609600" y="39624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A9DF6EFB-3F44-496C-A842-1E0B3D3B975A}" type="datetimeFigureOut">
              <a:rPr lang="en-US" smtClean="0"/>
              <a:t>2/28/2024</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70659779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6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609600" y="39624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A9DF6EFB-3F44-496C-A842-1E0B3D3B975A}" type="datetimeFigureOut">
              <a:rPr lang="en-US" smtClean="0"/>
              <a:t>2/28/2024</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27182766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7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609600" y="39624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A9DF6EFB-3F44-496C-A842-1E0B3D3B975A}" type="datetimeFigureOut">
              <a:rPr lang="en-US" smtClean="0"/>
              <a:t>2/28/2024</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216516040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609600" y="39624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A9DF6EFB-3F44-496C-A842-1E0B3D3B975A}" type="datetimeFigureOut">
              <a:rPr lang="en-US" smtClean="0"/>
              <a:t>2/28/2024</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15094812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9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609600" y="39624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A9DF6EFB-3F44-496C-A842-1E0B3D3B975A}" type="datetimeFigureOut">
              <a:rPr lang="en-US" smtClean="0"/>
              <a:t>2/28/2024</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404979581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0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609600" y="39624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A9DF6EFB-3F44-496C-A842-1E0B3D3B975A}" type="datetimeFigureOut">
              <a:rPr lang="en-US" smtClean="0"/>
              <a:t>2/28/2024</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376683405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1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609600" y="39624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A9DF6EFB-3F44-496C-A842-1E0B3D3B975A}" type="datetimeFigureOut">
              <a:rPr lang="en-US" smtClean="0"/>
              <a:t>2/28/2024</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46126678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2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609600" y="39624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A9DF6EFB-3F44-496C-A842-1E0B3D3B975A}" type="datetimeFigureOut">
              <a:rPr lang="en-US" smtClean="0"/>
              <a:t>2/28/2024</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45515558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13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609600" y="39624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A9DF6EFB-3F44-496C-A842-1E0B3D3B975A}" type="datetimeFigureOut">
              <a:rPr lang="en-US" smtClean="0"/>
              <a:t>2/28/2024</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258800729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14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609600" y="39624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A9DF6EFB-3F44-496C-A842-1E0B3D3B975A}" type="datetimeFigureOut">
              <a:rPr lang="en-US" smtClean="0"/>
              <a:t>2/28/2024</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409595963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15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609600" y="39624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A9DF6EFB-3F44-496C-A842-1E0B3D3B975A}" type="datetimeFigureOut">
              <a:rPr lang="en-US" smtClean="0"/>
              <a:t>2/28/2024</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295219066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16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609600" y="39624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A9DF6EFB-3F44-496C-A842-1E0B3D3B975A}" type="datetimeFigureOut">
              <a:rPr lang="en-US" smtClean="0"/>
              <a:t>2/28/2024</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77311321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17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609600" y="39624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A9DF6EFB-3F44-496C-A842-1E0B3D3B975A}" type="datetimeFigureOut">
              <a:rPr lang="en-US" smtClean="0"/>
              <a:t>2/28/2024</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134373844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19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609600" y="39624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A9DF6EFB-3F44-496C-A842-1E0B3D3B975A}" type="datetimeFigureOut">
              <a:rPr lang="en-US" smtClean="0"/>
              <a:t>2/28/2024</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2326642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2_Title and 1 content 3-Picture">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Click to edit Master title style</a:t>
            </a:r>
          </a:p>
        </p:txBody>
      </p:sp>
      <p:sp>
        <p:nvSpPr>
          <p:cNvPr id="9" name="Footer Placeholder 3"/>
          <p:cNvSpPr>
            <a:spLocks noGrp="1"/>
          </p:cNvSpPr>
          <p:nvPr>
            <p:ph type="ftr" sz="quarter" idx="11"/>
          </p:nvPr>
        </p:nvSpPr>
        <p:spPr>
          <a:xfrm>
            <a:off x="125292" y="6172203"/>
            <a:ext cx="11460480" cy="235463"/>
          </a:xfrm>
        </p:spPr>
        <p:txBody>
          <a:bodyPr/>
          <a:lstStyle/>
          <a:p>
            <a:endParaRPr lang="en-US" dirty="0"/>
          </a:p>
        </p:txBody>
      </p:sp>
      <p:sp>
        <p:nvSpPr>
          <p:cNvPr id="3" name="Date Placeholder 2"/>
          <p:cNvSpPr>
            <a:spLocks noGrp="1"/>
          </p:cNvSpPr>
          <p:nvPr>
            <p:ph type="dt" sz="half" idx="10"/>
          </p:nvPr>
        </p:nvSpPr>
        <p:spPr/>
        <p:txBody>
          <a:bodyPr/>
          <a:lstStyle/>
          <a:p>
            <a:fld id="{A9DF6EFB-3F44-496C-A842-1E0B3D3B975A}" type="datetimeFigureOut">
              <a:rPr lang="en-US" smtClean="0"/>
              <a:t>2/28/2024</a:t>
            </a:fld>
            <a:endParaRPr lang="en-US" dirty="0"/>
          </a:p>
        </p:txBody>
      </p:sp>
      <p:sp>
        <p:nvSpPr>
          <p:cNvPr id="5" name="Slide Number Placeholder 4"/>
          <p:cNvSpPr>
            <a:spLocks noGrp="1"/>
          </p:cNvSpPr>
          <p:nvPr>
            <p:ph type="sldNum" sz="quarter" idx="12"/>
          </p:nvPr>
        </p:nvSpPr>
        <p:spPr/>
        <p:txBody>
          <a:bodyPr/>
          <a:lstStyle/>
          <a:p>
            <a:fld id="{200B2350-5261-4F5C-9DF5-EF0D264FC8D2}" type="slidenum">
              <a:rPr lang="en-US" smtClean="0"/>
              <a:t>‹#›</a:t>
            </a:fld>
            <a:endParaRPr lang="en-US" dirty="0"/>
          </a:p>
        </p:txBody>
      </p:sp>
      <p:sp>
        <p:nvSpPr>
          <p:cNvPr id="4" name="Picture Placeholder 3"/>
          <p:cNvSpPr>
            <a:spLocks noGrp="1"/>
          </p:cNvSpPr>
          <p:nvPr>
            <p:ph type="pic" sz="quarter" idx="13"/>
          </p:nvPr>
        </p:nvSpPr>
        <p:spPr>
          <a:xfrm>
            <a:off x="609600" y="2590800"/>
            <a:ext cx="10972800" cy="1066800"/>
          </a:xfrm>
        </p:spPr>
        <p:txBody>
          <a:bodyPr/>
          <a:lstStyle/>
          <a:p>
            <a:endParaRPr lang="en-IN"/>
          </a:p>
        </p:txBody>
      </p:sp>
      <p:sp>
        <p:nvSpPr>
          <p:cNvPr id="8" name="Picture Placeholder 7"/>
          <p:cNvSpPr>
            <a:spLocks noGrp="1"/>
          </p:cNvSpPr>
          <p:nvPr>
            <p:ph type="pic" sz="quarter" idx="14"/>
          </p:nvPr>
        </p:nvSpPr>
        <p:spPr>
          <a:xfrm>
            <a:off x="609600" y="3657600"/>
            <a:ext cx="10972800" cy="609600"/>
          </a:xfrm>
        </p:spPr>
        <p:txBody>
          <a:bodyPr/>
          <a:lstStyle/>
          <a:p>
            <a:endParaRPr lang="en-IN"/>
          </a:p>
        </p:txBody>
      </p:sp>
      <p:sp>
        <p:nvSpPr>
          <p:cNvPr id="11" name="Picture Placeholder 10"/>
          <p:cNvSpPr>
            <a:spLocks noGrp="1"/>
          </p:cNvSpPr>
          <p:nvPr>
            <p:ph type="pic" sz="quarter" idx="15"/>
          </p:nvPr>
        </p:nvSpPr>
        <p:spPr>
          <a:xfrm>
            <a:off x="609600" y="4343400"/>
            <a:ext cx="10972800" cy="457200"/>
          </a:xfrm>
        </p:spPr>
        <p:txBody>
          <a:bodyPr/>
          <a:lstStyle/>
          <a:p>
            <a:endParaRPr lang="en-IN"/>
          </a:p>
        </p:txBody>
      </p:sp>
      <p:sp>
        <p:nvSpPr>
          <p:cNvPr id="6" name="Content Placeholder 5"/>
          <p:cNvSpPr>
            <a:spLocks noGrp="1"/>
          </p:cNvSpPr>
          <p:nvPr>
            <p:ph sz="quarter" idx="16"/>
          </p:nvPr>
        </p:nvSpPr>
        <p:spPr>
          <a:xfrm>
            <a:off x="631568" y="1447800"/>
            <a:ext cx="10972800" cy="914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10" name="Picture Placeholder 9"/>
          <p:cNvSpPr>
            <a:spLocks noGrp="1"/>
          </p:cNvSpPr>
          <p:nvPr>
            <p:ph type="pic" sz="quarter" idx="17"/>
          </p:nvPr>
        </p:nvSpPr>
        <p:spPr>
          <a:xfrm>
            <a:off x="609600" y="5638800"/>
            <a:ext cx="10972800" cy="457200"/>
          </a:xfrm>
        </p:spPr>
        <p:txBody>
          <a:bodyPr/>
          <a:lstStyle/>
          <a:p>
            <a:endParaRPr lang="en-IN"/>
          </a:p>
        </p:txBody>
      </p:sp>
      <p:sp>
        <p:nvSpPr>
          <p:cNvPr id="13" name="Picture Placeholder 12"/>
          <p:cNvSpPr>
            <a:spLocks noGrp="1"/>
          </p:cNvSpPr>
          <p:nvPr>
            <p:ph type="pic" sz="quarter" idx="18"/>
          </p:nvPr>
        </p:nvSpPr>
        <p:spPr>
          <a:xfrm>
            <a:off x="617837" y="4953000"/>
            <a:ext cx="10964563" cy="609600"/>
          </a:xfrm>
        </p:spPr>
        <p:txBody>
          <a:bodyPr/>
          <a:lstStyle/>
          <a:p>
            <a:endParaRPr lang="en-IN" dirty="0"/>
          </a:p>
        </p:txBody>
      </p:sp>
    </p:spTree>
    <p:extLst>
      <p:ext uri="{BB962C8B-B14F-4D97-AF65-F5344CB8AC3E}">
        <p14:creationId xmlns:p14="http://schemas.microsoft.com/office/powerpoint/2010/main" val="305921562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242647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18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609600" y="3962403"/>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A9DF6EFB-3F44-496C-A842-1E0B3D3B975A}" type="datetimeFigureOut">
              <a:rPr lang="en-US" smtClean="0"/>
              <a:t>2/28/2024</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163576645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Date Placeholder 6">
            <a:extLst>
              <a:ext uri="{FF2B5EF4-FFF2-40B4-BE49-F238E27FC236}">
                <a16:creationId xmlns:a16="http://schemas.microsoft.com/office/drawing/2014/main" id="{22B01FC6-699F-49B7-8F9C-25701234BAC8}"/>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5" name="Footer Placeholder 7">
            <a:extLst>
              <a:ext uri="{FF2B5EF4-FFF2-40B4-BE49-F238E27FC236}">
                <a16:creationId xmlns:a16="http://schemas.microsoft.com/office/drawing/2014/main" id="{B3117957-4102-4152-9511-6A2D8452FBFA}"/>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6" name="Slide Number Placeholder 8">
            <a:extLst>
              <a:ext uri="{FF2B5EF4-FFF2-40B4-BE49-F238E27FC236}">
                <a16:creationId xmlns:a16="http://schemas.microsoft.com/office/drawing/2014/main" id="{CB761CE8-5ACF-4086-B319-DF28CF6107EA}"/>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2E2123DC-DFBA-4B53-859F-D576C850A326}"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221716498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6">
            <a:extLst>
              <a:ext uri="{FF2B5EF4-FFF2-40B4-BE49-F238E27FC236}">
                <a16:creationId xmlns:a16="http://schemas.microsoft.com/office/drawing/2014/main" id="{D011C0F4-A3D7-43F1-BAEF-9F4DBE6C772C}"/>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5" name="Footer Placeholder 7">
            <a:extLst>
              <a:ext uri="{FF2B5EF4-FFF2-40B4-BE49-F238E27FC236}">
                <a16:creationId xmlns:a16="http://schemas.microsoft.com/office/drawing/2014/main" id="{58583683-79E4-4784-ABE4-70446FD5D890}"/>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6" name="Slide Number Placeholder 8">
            <a:extLst>
              <a:ext uri="{FF2B5EF4-FFF2-40B4-BE49-F238E27FC236}">
                <a16:creationId xmlns:a16="http://schemas.microsoft.com/office/drawing/2014/main" id="{CFA437EA-A9A6-4B5C-B95E-437257CE38D4}"/>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68664E48-8EBF-45D4-86A6-5BE608535861}"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361051586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6">
            <a:extLst>
              <a:ext uri="{FF2B5EF4-FFF2-40B4-BE49-F238E27FC236}">
                <a16:creationId xmlns:a16="http://schemas.microsoft.com/office/drawing/2014/main" id="{EE064036-A042-4113-975C-D76A3649AA85}"/>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5" name="Footer Placeholder 7">
            <a:extLst>
              <a:ext uri="{FF2B5EF4-FFF2-40B4-BE49-F238E27FC236}">
                <a16:creationId xmlns:a16="http://schemas.microsoft.com/office/drawing/2014/main" id="{9B147E8E-F86A-4774-8D73-6FE3C77D3D0E}"/>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6" name="Slide Number Placeholder 8">
            <a:extLst>
              <a:ext uri="{FF2B5EF4-FFF2-40B4-BE49-F238E27FC236}">
                <a16:creationId xmlns:a16="http://schemas.microsoft.com/office/drawing/2014/main" id="{64EEA2EB-317C-4B1E-B1C8-0E0FC2C81CBE}"/>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86ED179D-0692-4F36-8F87-24A7D81E41EB}"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413329533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548217" y="1143000"/>
            <a:ext cx="5444067" cy="5181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5484" y="1143000"/>
            <a:ext cx="5444067" cy="5181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6">
            <a:extLst>
              <a:ext uri="{FF2B5EF4-FFF2-40B4-BE49-F238E27FC236}">
                <a16:creationId xmlns:a16="http://schemas.microsoft.com/office/drawing/2014/main" id="{A7971844-4CB4-4ECB-9E1C-A3DF3AF7BD57}"/>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6" name="Footer Placeholder 7">
            <a:extLst>
              <a:ext uri="{FF2B5EF4-FFF2-40B4-BE49-F238E27FC236}">
                <a16:creationId xmlns:a16="http://schemas.microsoft.com/office/drawing/2014/main" id="{EBAC8536-041E-402E-A442-25C4A80B7395}"/>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7" name="Slide Number Placeholder 8">
            <a:extLst>
              <a:ext uri="{FF2B5EF4-FFF2-40B4-BE49-F238E27FC236}">
                <a16:creationId xmlns:a16="http://schemas.microsoft.com/office/drawing/2014/main" id="{44090ABC-BA65-4379-91B6-854FBE19703C}"/>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0C8406F3-FDF8-41E1-AD13-82948F2FCA49}"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115212761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F1859B0-126F-4BFF-B699-BE2C691177FE}"/>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8" name="Footer Placeholder 7">
            <a:extLst>
              <a:ext uri="{FF2B5EF4-FFF2-40B4-BE49-F238E27FC236}">
                <a16:creationId xmlns:a16="http://schemas.microsoft.com/office/drawing/2014/main" id="{F7B6A513-321A-4EA0-AE52-91FAD8FD924F}"/>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9" name="Slide Number Placeholder 8">
            <a:extLst>
              <a:ext uri="{FF2B5EF4-FFF2-40B4-BE49-F238E27FC236}">
                <a16:creationId xmlns:a16="http://schemas.microsoft.com/office/drawing/2014/main" id="{34C8DDFD-33AF-4D51-A783-6BF653EA3CC4}"/>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3C40B3D3-437E-4EF5-8B9B-4613008D4C09}"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4113534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6">
            <a:extLst>
              <a:ext uri="{FF2B5EF4-FFF2-40B4-BE49-F238E27FC236}">
                <a16:creationId xmlns:a16="http://schemas.microsoft.com/office/drawing/2014/main" id="{4A136CB0-DB4A-456D-8188-F53955535DA6}"/>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4" name="Footer Placeholder 7">
            <a:extLst>
              <a:ext uri="{FF2B5EF4-FFF2-40B4-BE49-F238E27FC236}">
                <a16:creationId xmlns:a16="http://schemas.microsoft.com/office/drawing/2014/main" id="{B61944C8-6F59-4CE6-91A8-8DE1B11B26BE}"/>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5" name="Slide Number Placeholder 8">
            <a:extLst>
              <a:ext uri="{FF2B5EF4-FFF2-40B4-BE49-F238E27FC236}">
                <a16:creationId xmlns:a16="http://schemas.microsoft.com/office/drawing/2014/main" id="{BD66B6DA-5BBB-4267-A1CA-1AB7006C75D2}"/>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B3762368-7041-4862-85B1-46B2CE22961F}"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228979826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6">
            <a:extLst>
              <a:ext uri="{FF2B5EF4-FFF2-40B4-BE49-F238E27FC236}">
                <a16:creationId xmlns:a16="http://schemas.microsoft.com/office/drawing/2014/main" id="{1CC76518-94F5-430B-8269-487369ED66B6}"/>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3" name="Footer Placeholder 7">
            <a:extLst>
              <a:ext uri="{FF2B5EF4-FFF2-40B4-BE49-F238E27FC236}">
                <a16:creationId xmlns:a16="http://schemas.microsoft.com/office/drawing/2014/main" id="{61D03084-C5B2-4825-80A0-9C8CF8CD292C}"/>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4" name="Slide Number Placeholder 8">
            <a:extLst>
              <a:ext uri="{FF2B5EF4-FFF2-40B4-BE49-F238E27FC236}">
                <a16:creationId xmlns:a16="http://schemas.microsoft.com/office/drawing/2014/main" id="{60C2E84D-775D-40F9-AF46-5C2567F4A41C}"/>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A54C5D0A-68C6-4F5E-8CA4-09CFA6B2E277}"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229774656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6">
            <a:extLst>
              <a:ext uri="{FF2B5EF4-FFF2-40B4-BE49-F238E27FC236}">
                <a16:creationId xmlns:a16="http://schemas.microsoft.com/office/drawing/2014/main" id="{560DB81E-E90B-415B-8CEB-3AD41C9137E2}"/>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6" name="Footer Placeholder 7">
            <a:extLst>
              <a:ext uri="{FF2B5EF4-FFF2-40B4-BE49-F238E27FC236}">
                <a16:creationId xmlns:a16="http://schemas.microsoft.com/office/drawing/2014/main" id="{948A6511-7667-462C-AB86-CB62951BA9CD}"/>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7" name="Slide Number Placeholder 8">
            <a:extLst>
              <a:ext uri="{FF2B5EF4-FFF2-40B4-BE49-F238E27FC236}">
                <a16:creationId xmlns:a16="http://schemas.microsoft.com/office/drawing/2014/main" id="{D7A10B0C-2780-4D92-A33E-15513B7CB8DB}"/>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E5FE8911-AB9F-4C99-AEC6-0A0FC62501BF}"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370872398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6">
            <a:extLst>
              <a:ext uri="{FF2B5EF4-FFF2-40B4-BE49-F238E27FC236}">
                <a16:creationId xmlns:a16="http://schemas.microsoft.com/office/drawing/2014/main" id="{DE2E6433-A668-4571-8366-99B3FC5BC2CB}"/>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6" name="Footer Placeholder 7">
            <a:extLst>
              <a:ext uri="{FF2B5EF4-FFF2-40B4-BE49-F238E27FC236}">
                <a16:creationId xmlns:a16="http://schemas.microsoft.com/office/drawing/2014/main" id="{FD44604E-C32E-4096-B1BF-25ADE7A2E449}"/>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7" name="Slide Number Placeholder 8">
            <a:extLst>
              <a:ext uri="{FF2B5EF4-FFF2-40B4-BE49-F238E27FC236}">
                <a16:creationId xmlns:a16="http://schemas.microsoft.com/office/drawing/2014/main" id="{04170D21-281D-43C0-9E15-4498BD3C751C}"/>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6989B355-62F4-4B95-9A45-052A9753D3A6}"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314882638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6">
            <a:extLst>
              <a:ext uri="{FF2B5EF4-FFF2-40B4-BE49-F238E27FC236}">
                <a16:creationId xmlns:a16="http://schemas.microsoft.com/office/drawing/2014/main" id="{5AD772FD-3338-4EDA-AD8B-5BF72CD2F267}"/>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5" name="Footer Placeholder 7">
            <a:extLst>
              <a:ext uri="{FF2B5EF4-FFF2-40B4-BE49-F238E27FC236}">
                <a16:creationId xmlns:a16="http://schemas.microsoft.com/office/drawing/2014/main" id="{29F2BB22-BFF5-4FB2-B7D4-11CF281F4BBA}"/>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6" name="Slide Number Placeholder 8">
            <a:extLst>
              <a:ext uri="{FF2B5EF4-FFF2-40B4-BE49-F238E27FC236}">
                <a16:creationId xmlns:a16="http://schemas.microsoft.com/office/drawing/2014/main" id="{0227B879-3707-4624-A2EA-7AA1989D68F3}"/>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674B62A1-22B8-42FD-9E04-8138F77E95EA}"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280943863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58251" y="152400"/>
            <a:ext cx="2781300" cy="61722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508000" y="152400"/>
            <a:ext cx="8147051" cy="6172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6">
            <a:extLst>
              <a:ext uri="{FF2B5EF4-FFF2-40B4-BE49-F238E27FC236}">
                <a16:creationId xmlns:a16="http://schemas.microsoft.com/office/drawing/2014/main" id="{71E59568-71B5-40E4-820C-9A24BD1C5C3B}"/>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5" name="Footer Placeholder 7">
            <a:extLst>
              <a:ext uri="{FF2B5EF4-FFF2-40B4-BE49-F238E27FC236}">
                <a16:creationId xmlns:a16="http://schemas.microsoft.com/office/drawing/2014/main" id="{0578E8C8-960B-4B8D-8F0A-66346630A9BB}"/>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6" name="Slide Number Placeholder 8">
            <a:extLst>
              <a:ext uri="{FF2B5EF4-FFF2-40B4-BE49-F238E27FC236}">
                <a16:creationId xmlns:a16="http://schemas.microsoft.com/office/drawing/2014/main" id="{D4559B14-3CDC-4C94-A4A1-C6E75B4B3D4E}"/>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125B7742-315A-4223-A578-4A01A42EE72E}"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267500475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08000" y="152400"/>
            <a:ext cx="11040533" cy="533400"/>
          </a:xfrm>
        </p:spPr>
        <p:txBody>
          <a:bodyPr/>
          <a:lstStyle/>
          <a:p>
            <a:r>
              <a:rPr lang="en-US"/>
              <a:t>Click to edit Master title style</a:t>
            </a:r>
          </a:p>
        </p:txBody>
      </p:sp>
      <p:sp>
        <p:nvSpPr>
          <p:cNvPr id="3" name="Text Placeholder 2"/>
          <p:cNvSpPr>
            <a:spLocks noGrp="1"/>
          </p:cNvSpPr>
          <p:nvPr>
            <p:ph type="body" sz="half" idx="1"/>
          </p:nvPr>
        </p:nvSpPr>
        <p:spPr>
          <a:xfrm>
            <a:off x="548217" y="1143000"/>
            <a:ext cx="5444067" cy="5181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5484" y="1143000"/>
            <a:ext cx="5444067" cy="5181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6">
            <a:extLst>
              <a:ext uri="{FF2B5EF4-FFF2-40B4-BE49-F238E27FC236}">
                <a16:creationId xmlns:a16="http://schemas.microsoft.com/office/drawing/2014/main" id="{5EC695CA-D314-40D9-A89D-EB35F49A1C4E}"/>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6" name="Footer Placeholder 7">
            <a:extLst>
              <a:ext uri="{FF2B5EF4-FFF2-40B4-BE49-F238E27FC236}">
                <a16:creationId xmlns:a16="http://schemas.microsoft.com/office/drawing/2014/main" id="{9EDD70CF-0016-4814-B9EA-199B604CD314}"/>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7" name="Slide Number Placeholder 8">
            <a:extLst>
              <a:ext uri="{FF2B5EF4-FFF2-40B4-BE49-F238E27FC236}">
                <a16:creationId xmlns:a16="http://schemas.microsoft.com/office/drawing/2014/main" id="{2A0872A6-FCE4-442D-974F-9A0EF4954B9D}"/>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9EA7EB2A-6236-4A15-9E28-8DA517D22E33}"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429168939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508000" y="152400"/>
            <a:ext cx="11040533" cy="533400"/>
          </a:xfrm>
        </p:spPr>
        <p:txBody>
          <a:bodyPr/>
          <a:lstStyle/>
          <a:p>
            <a:r>
              <a:rPr lang="en-US"/>
              <a:t>Click to edit Master title style</a:t>
            </a:r>
          </a:p>
        </p:txBody>
      </p:sp>
      <p:sp>
        <p:nvSpPr>
          <p:cNvPr id="3" name="Text Placeholder 2"/>
          <p:cNvSpPr>
            <a:spLocks noGrp="1"/>
          </p:cNvSpPr>
          <p:nvPr>
            <p:ph type="body" sz="half" idx="1"/>
          </p:nvPr>
        </p:nvSpPr>
        <p:spPr>
          <a:xfrm>
            <a:off x="548217" y="1143000"/>
            <a:ext cx="5444067" cy="5181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5484" y="1143000"/>
            <a:ext cx="5444067" cy="2514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5484" y="3810000"/>
            <a:ext cx="5444067" cy="2514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6">
            <a:extLst>
              <a:ext uri="{FF2B5EF4-FFF2-40B4-BE49-F238E27FC236}">
                <a16:creationId xmlns:a16="http://schemas.microsoft.com/office/drawing/2014/main" id="{502A3E25-37E2-4EBF-AA00-20427AD6B332}"/>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7" name="Footer Placeholder 7">
            <a:extLst>
              <a:ext uri="{FF2B5EF4-FFF2-40B4-BE49-F238E27FC236}">
                <a16:creationId xmlns:a16="http://schemas.microsoft.com/office/drawing/2014/main" id="{3D181E6C-6CD9-453F-9DFC-071F945A883C}"/>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8" name="Slide Number Placeholder 8">
            <a:extLst>
              <a:ext uri="{FF2B5EF4-FFF2-40B4-BE49-F238E27FC236}">
                <a16:creationId xmlns:a16="http://schemas.microsoft.com/office/drawing/2014/main" id="{8EC058AC-8AA5-4208-8257-0025469E51ED}"/>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5A323DAB-C2B0-4648-82BD-93DD305D8B00}"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391764888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p:cSld name="3_Title Slide-animated gradient">
    <p:bg>
      <p:bgPr>
        <a:solidFill>
          <a:schemeClr val="accent5"/>
        </a:solid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6" name="Subtitle 2"/>
          <p:cNvSpPr>
            <a:spLocks noGrp="1"/>
          </p:cNvSpPr>
          <p:nvPr>
            <p:ph type="subTitle" idx="1"/>
          </p:nvPr>
        </p:nvSpPr>
        <p:spPr>
          <a:xfrm>
            <a:off x="625995" y="5079369"/>
            <a:ext cx="5758807" cy="384175"/>
          </a:xfrm>
          <a:prstGeom prst="rect">
            <a:avLst/>
          </a:prstGeom>
        </p:spPr>
        <p:txBody>
          <a:bodyPr lIns="91420" tIns="45710" rIns="91420" bIns="45710" anchor="b" anchorCtr="0">
            <a:noAutofit/>
          </a:bodyPr>
          <a:lstStyle>
            <a:lvl1pPr marL="0" indent="0" algn="l">
              <a:buNone/>
              <a:defRPr sz="1600" b="0" i="0">
                <a:solidFill>
                  <a:schemeClr val="accent5"/>
                </a:solidFill>
                <a:latin typeface="+mn-lt"/>
                <a:cs typeface="CiscoSans"/>
              </a:defRPr>
            </a:lvl1pPr>
            <a:lvl2pPr marL="457130" indent="0" algn="ctr">
              <a:buNone/>
              <a:defRPr>
                <a:solidFill>
                  <a:schemeClr val="tx1">
                    <a:tint val="75000"/>
                  </a:schemeClr>
                </a:solidFill>
              </a:defRPr>
            </a:lvl2pPr>
            <a:lvl3pPr marL="914270" indent="0" algn="ctr">
              <a:buNone/>
              <a:defRPr>
                <a:solidFill>
                  <a:schemeClr val="tx1">
                    <a:tint val="75000"/>
                  </a:schemeClr>
                </a:solidFill>
              </a:defRPr>
            </a:lvl3pPr>
            <a:lvl4pPr marL="1371404" indent="0" algn="ctr">
              <a:buNone/>
              <a:defRPr>
                <a:solidFill>
                  <a:schemeClr val="tx1">
                    <a:tint val="75000"/>
                  </a:schemeClr>
                </a:solidFill>
              </a:defRPr>
            </a:lvl4pPr>
            <a:lvl5pPr marL="1828542" indent="0" algn="ctr">
              <a:buNone/>
              <a:defRPr>
                <a:solidFill>
                  <a:schemeClr val="tx1">
                    <a:tint val="75000"/>
                  </a:schemeClr>
                </a:solidFill>
              </a:defRPr>
            </a:lvl5pPr>
            <a:lvl6pPr marL="2285672" indent="0" algn="ctr">
              <a:buNone/>
              <a:defRPr>
                <a:solidFill>
                  <a:schemeClr val="tx1">
                    <a:tint val="75000"/>
                  </a:schemeClr>
                </a:solidFill>
              </a:defRPr>
            </a:lvl6pPr>
            <a:lvl7pPr marL="2742813" indent="0" algn="ctr">
              <a:buNone/>
              <a:defRPr>
                <a:solidFill>
                  <a:schemeClr val="tx1">
                    <a:tint val="75000"/>
                  </a:schemeClr>
                </a:solidFill>
              </a:defRPr>
            </a:lvl7pPr>
            <a:lvl8pPr marL="3199947" indent="0" algn="ctr">
              <a:buNone/>
              <a:defRPr>
                <a:solidFill>
                  <a:schemeClr val="tx1">
                    <a:tint val="75000"/>
                  </a:schemeClr>
                </a:solidFill>
              </a:defRPr>
            </a:lvl8pPr>
            <a:lvl9pPr marL="3657085" indent="0" algn="ctr">
              <a:buNone/>
              <a:defRPr>
                <a:solidFill>
                  <a:schemeClr val="tx1">
                    <a:tint val="75000"/>
                  </a:schemeClr>
                </a:solidFill>
              </a:defRPr>
            </a:lvl9pPr>
          </a:lstStyle>
          <a:p>
            <a:r>
              <a:rPr lang="en-US" dirty="0"/>
              <a:t>Click to edit Master subtitle style</a:t>
            </a:r>
          </a:p>
        </p:txBody>
      </p:sp>
      <p:sp>
        <p:nvSpPr>
          <p:cNvPr id="17" name="Text Placeholder 38"/>
          <p:cNvSpPr>
            <a:spLocks noGrp="1"/>
          </p:cNvSpPr>
          <p:nvPr>
            <p:ph type="body" sz="quarter" idx="11"/>
          </p:nvPr>
        </p:nvSpPr>
        <p:spPr>
          <a:xfrm>
            <a:off x="625995" y="5399365"/>
            <a:ext cx="5758807" cy="384175"/>
          </a:xfrm>
          <a:prstGeom prst="rect">
            <a:avLst/>
          </a:prstGeom>
        </p:spPr>
        <p:txBody>
          <a:bodyPr lIns="91420" tIns="45710" rIns="91420" bIns="45710"/>
          <a:lstStyle>
            <a:lvl1pPr marL="0" indent="0" algn="l">
              <a:buFontTx/>
              <a:buNone/>
              <a:defRPr lang="en-US" sz="1600" b="0" i="0" kern="1200" dirty="0" smtClean="0">
                <a:solidFill>
                  <a:schemeClr val="accent5"/>
                </a:solidFill>
                <a:latin typeface="+mn-lt"/>
                <a:ea typeface="+mn-ea"/>
                <a:cs typeface="CiscoSans ExtraLight" pitchFamily="34" charset="0"/>
              </a:defRPr>
            </a:lvl1pPr>
            <a:lvl2pPr>
              <a:buFontTx/>
              <a:buNone/>
              <a:defRPr lang="en-US" sz="2000" kern="1200" dirty="0" smtClean="0">
                <a:solidFill>
                  <a:schemeClr val="bg1"/>
                </a:solidFill>
                <a:latin typeface="+mj-lt"/>
                <a:ea typeface="+mn-ea"/>
                <a:cs typeface="+mn-cs"/>
              </a:defRPr>
            </a:lvl2pPr>
            <a:lvl3pPr>
              <a:buFontTx/>
              <a:buNone/>
              <a:defRPr lang="en-US" sz="2000" kern="1200" dirty="0" smtClean="0">
                <a:solidFill>
                  <a:schemeClr val="bg1"/>
                </a:solidFill>
                <a:latin typeface="+mj-lt"/>
                <a:ea typeface="+mn-ea"/>
                <a:cs typeface="+mn-cs"/>
              </a:defRPr>
            </a:lvl3pPr>
            <a:lvl4pPr>
              <a:buFontTx/>
              <a:buNone/>
              <a:defRPr lang="en-US" sz="2000" kern="1200" dirty="0" smtClean="0">
                <a:solidFill>
                  <a:schemeClr val="bg1"/>
                </a:solidFill>
                <a:latin typeface="+mj-lt"/>
                <a:ea typeface="+mn-ea"/>
                <a:cs typeface="+mn-cs"/>
              </a:defRPr>
            </a:lvl4pPr>
            <a:lvl5pPr>
              <a:buFontTx/>
              <a:buNone/>
              <a:defRPr lang="en-US" sz="2000" kern="1200" dirty="0" smtClean="0">
                <a:solidFill>
                  <a:schemeClr val="bg1"/>
                </a:solidFill>
                <a:latin typeface="+mj-lt"/>
                <a:ea typeface="+mn-ea"/>
                <a:cs typeface="+mn-cs"/>
              </a:defRPr>
            </a:lvl5pPr>
          </a:lstStyle>
          <a:p>
            <a:pPr lvl="0"/>
            <a:r>
              <a:rPr lang="en-US"/>
              <a:t>Click to edit Master text styles</a:t>
            </a:r>
          </a:p>
        </p:txBody>
      </p:sp>
      <p:sp>
        <p:nvSpPr>
          <p:cNvPr id="18" name="Text Placeholder 40"/>
          <p:cNvSpPr>
            <a:spLocks noGrp="1"/>
          </p:cNvSpPr>
          <p:nvPr>
            <p:ph type="body" sz="quarter" idx="12"/>
          </p:nvPr>
        </p:nvSpPr>
        <p:spPr>
          <a:xfrm>
            <a:off x="625995" y="5719361"/>
            <a:ext cx="5758807" cy="384175"/>
          </a:xfrm>
          <a:prstGeom prst="rect">
            <a:avLst/>
          </a:prstGeom>
        </p:spPr>
        <p:txBody>
          <a:bodyPr lIns="91420" tIns="45710" rIns="91420" bIns="45710"/>
          <a:lstStyle>
            <a:lvl1pPr marL="0" indent="0" algn="l">
              <a:buFontTx/>
              <a:buNone/>
              <a:defRPr lang="en-US" sz="1600" b="0" i="0" kern="1200" dirty="0" smtClean="0">
                <a:solidFill>
                  <a:schemeClr val="accent5"/>
                </a:solidFill>
                <a:latin typeface="+mn-lt"/>
                <a:ea typeface="+mn-ea"/>
                <a:cs typeface="CiscoSans ExtraLight" pitchFamily="34" charset="0"/>
              </a:defRPr>
            </a:lvl1pPr>
            <a:lvl2pPr>
              <a:buFontTx/>
              <a:buNone/>
              <a:defRPr lang="en-US" sz="2000" kern="1200" dirty="0" smtClean="0">
                <a:solidFill>
                  <a:schemeClr val="bg1"/>
                </a:solidFill>
                <a:latin typeface="+mj-lt"/>
                <a:ea typeface="+mn-ea"/>
                <a:cs typeface="+mn-cs"/>
              </a:defRPr>
            </a:lvl2pPr>
            <a:lvl3pPr>
              <a:buFontTx/>
              <a:buNone/>
              <a:defRPr lang="en-US" sz="2000" kern="1200" dirty="0" smtClean="0">
                <a:solidFill>
                  <a:schemeClr val="bg1"/>
                </a:solidFill>
                <a:latin typeface="+mj-lt"/>
                <a:ea typeface="+mn-ea"/>
                <a:cs typeface="+mn-cs"/>
              </a:defRPr>
            </a:lvl3pPr>
            <a:lvl4pPr>
              <a:buFontTx/>
              <a:buNone/>
              <a:defRPr lang="en-US" sz="2000" kern="1200" dirty="0" smtClean="0">
                <a:solidFill>
                  <a:schemeClr val="bg1"/>
                </a:solidFill>
                <a:latin typeface="+mj-lt"/>
                <a:ea typeface="+mn-ea"/>
                <a:cs typeface="+mn-cs"/>
              </a:defRPr>
            </a:lvl4pPr>
            <a:lvl5pPr>
              <a:buFontTx/>
              <a:buNone/>
              <a:defRPr lang="en-US" sz="2000" kern="1200" dirty="0" smtClean="0">
                <a:solidFill>
                  <a:schemeClr val="bg1"/>
                </a:solidFill>
                <a:latin typeface="+mj-lt"/>
                <a:ea typeface="+mn-ea"/>
                <a:cs typeface="+mn-cs"/>
              </a:defRPr>
            </a:lvl5pPr>
          </a:lstStyle>
          <a:p>
            <a:pPr lvl="0"/>
            <a:r>
              <a:rPr lang="en-US"/>
              <a:t>Click to edit Master text styles</a:t>
            </a:r>
          </a:p>
        </p:txBody>
      </p:sp>
      <p:sp>
        <p:nvSpPr>
          <p:cNvPr id="19" name="Text Placeholder 2"/>
          <p:cNvSpPr>
            <a:spLocks noGrp="1"/>
          </p:cNvSpPr>
          <p:nvPr>
            <p:ph type="body" sz="quarter" idx="13"/>
          </p:nvPr>
        </p:nvSpPr>
        <p:spPr>
          <a:xfrm>
            <a:off x="617723" y="3829649"/>
            <a:ext cx="7900328" cy="398668"/>
          </a:xfrm>
          <a:prstGeom prst="rect">
            <a:avLst/>
          </a:prstGeom>
        </p:spPr>
        <p:txBody>
          <a:bodyPr lIns="91420" tIns="45710" rIns="91420" bIns="45710"/>
          <a:lstStyle>
            <a:lvl1pPr marL="0" indent="0">
              <a:buFont typeface="Arial" panose="020B0604020202020204" pitchFamily="34" charset="0"/>
              <a:buNone/>
              <a:defRPr sz="2667" baseline="0">
                <a:solidFill>
                  <a:schemeClr val="bg2"/>
                </a:solidFill>
                <a:latin typeface="+mj-lt"/>
              </a:defRPr>
            </a:lvl1pPr>
            <a:lvl2pPr marL="406365" indent="0">
              <a:buNone/>
              <a:defRPr/>
            </a:lvl2pPr>
            <a:lvl3pPr marL="569854" indent="0">
              <a:buNone/>
              <a:defRPr/>
            </a:lvl3pPr>
            <a:lvl4pPr marL="688908" indent="0">
              <a:buNone/>
              <a:defRPr/>
            </a:lvl4pPr>
            <a:lvl5pPr marL="801608" indent="0">
              <a:buNone/>
              <a:defRPr/>
            </a:lvl5pPr>
          </a:lstStyle>
          <a:p>
            <a:pPr lvl="0"/>
            <a:r>
              <a:rPr lang="en-US" dirty="0"/>
              <a:t>Click to edit Master text styles</a:t>
            </a:r>
          </a:p>
        </p:txBody>
      </p:sp>
      <p:sp>
        <p:nvSpPr>
          <p:cNvPr id="20" name="Title 1"/>
          <p:cNvSpPr>
            <a:spLocks noGrp="1"/>
          </p:cNvSpPr>
          <p:nvPr>
            <p:ph type="ctrTitle"/>
          </p:nvPr>
        </p:nvSpPr>
        <p:spPr>
          <a:xfrm>
            <a:off x="567687" y="3067667"/>
            <a:ext cx="7940684" cy="859640"/>
          </a:xfrm>
          <a:prstGeom prst="rect">
            <a:avLst/>
          </a:prstGeom>
        </p:spPr>
        <p:txBody>
          <a:bodyPr anchor="b"/>
          <a:lstStyle>
            <a:lvl1pPr marL="0" indent="0" algn="l">
              <a:lnSpc>
                <a:spcPct val="90000"/>
              </a:lnSpc>
              <a:buFont typeface="Arial" panose="020B0604020202020204" pitchFamily="34" charset="0"/>
              <a:buNone/>
              <a:defRPr sz="4800" b="0" i="0" spc="0" baseline="0">
                <a:solidFill>
                  <a:srgbClr val="38C6F4"/>
                </a:solidFill>
                <a:latin typeface="+mj-lt"/>
                <a:cs typeface="CiscoSans Thin"/>
              </a:defRPr>
            </a:lvl1pPr>
          </a:lstStyle>
          <a:p>
            <a:r>
              <a:rPr lang="en-US" dirty="0"/>
              <a:t>Click to edit Master title style</a:t>
            </a:r>
          </a:p>
        </p:txBody>
      </p:sp>
      <p:grpSp>
        <p:nvGrpSpPr>
          <p:cNvPr id="6" name="Group 4"/>
          <p:cNvGrpSpPr>
            <a:grpSpLocks noChangeAspect="1"/>
          </p:cNvGrpSpPr>
          <p:nvPr userDrawn="1"/>
        </p:nvGrpSpPr>
        <p:grpSpPr bwMode="auto">
          <a:xfrm>
            <a:off x="656167" y="527051"/>
            <a:ext cx="1062565" cy="565151"/>
            <a:chOff x="310" y="249"/>
            <a:chExt cx="502" cy="267"/>
          </a:xfrm>
          <a:solidFill>
            <a:schemeClr val="accent5"/>
          </a:solidFill>
        </p:grpSpPr>
        <p:sp>
          <p:nvSpPr>
            <p:cNvPr id="9"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0"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2"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3"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4"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5"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grpSp>
    </p:spTree>
    <p:extLst>
      <p:ext uri="{BB962C8B-B14F-4D97-AF65-F5344CB8AC3E}">
        <p14:creationId xmlns:p14="http://schemas.microsoft.com/office/powerpoint/2010/main" val="549196630"/>
      </p:ext>
    </p:extLst>
  </p:cSld>
  <p:clrMapOvr>
    <a:masterClrMapping/>
  </p:clrMapOvr>
  <p:transition spd="slow">
    <p:wipe/>
  </p:transition>
  <p:extLst mod="1">
    <p:ext uri="{DCECCB84-F9BA-43D5-87BE-67443E8EF086}">
      <p15:sldGuideLst xmlns:p15="http://schemas.microsoft.com/office/powerpoint/2012/main">
        <p15:guide id="1" orient="horz" pos="228">
          <p15:clr>
            <a:srgbClr val="FBAE40"/>
          </p15:clr>
        </p15:guide>
        <p15:guide id="2" pos="360">
          <p15:clr>
            <a:srgbClr val="FBAE40"/>
          </p15:clr>
        </p15:guide>
        <p15:guide id="3" orient="horz" pos="518">
          <p15:clr>
            <a:srgbClr val="FBAE40"/>
          </p15:clr>
        </p15:guide>
        <p15:guide id="4" pos="812">
          <p15:clr>
            <a:srgbClr val="FBAE40"/>
          </p15:clr>
        </p15:guide>
        <p15:guide id="5" pos="311">
          <p15:clr>
            <a:srgbClr val="FBAE4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preserve="1" userDrawn="1">
  <p:cSld name="5_Title Slide-animated gradient">
    <p:bg>
      <p:bgPr>
        <a:solidFill>
          <a:schemeClr val="accent5"/>
        </a:solidFill>
        <a:effectLst/>
      </p:bgPr>
    </p:bg>
    <p:spTree>
      <p:nvGrpSpPr>
        <p:cNvPr id="1" name=""/>
        <p:cNvGrpSpPr/>
        <p:nvPr/>
      </p:nvGrpSpPr>
      <p:grpSpPr>
        <a:xfrm>
          <a:off x="0" y="0"/>
          <a:ext cx="0" cy="0"/>
          <a:chOff x="0" y="0"/>
          <a:chExt cx="0" cy="0"/>
        </a:xfrm>
      </p:grpSpPr>
      <p:sp>
        <p:nvSpPr>
          <p:cNvPr id="16" name="Subtitle 2"/>
          <p:cNvSpPr>
            <a:spLocks noGrp="1"/>
          </p:cNvSpPr>
          <p:nvPr>
            <p:ph type="subTitle" idx="1"/>
          </p:nvPr>
        </p:nvSpPr>
        <p:spPr>
          <a:xfrm>
            <a:off x="625995" y="5079369"/>
            <a:ext cx="5758807" cy="384175"/>
          </a:xfrm>
          <a:prstGeom prst="rect">
            <a:avLst/>
          </a:prstGeom>
        </p:spPr>
        <p:txBody>
          <a:bodyPr lIns="91420" tIns="45710" rIns="91420" bIns="45710" anchor="b" anchorCtr="0">
            <a:noAutofit/>
          </a:bodyPr>
          <a:lstStyle>
            <a:lvl1pPr marL="0" indent="0" algn="l">
              <a:buNone/>
              <a:defRPr sz="1600" b="0" i="0">
                <a:solidFill>
                  <a:schemeClr val="accent1"/>
                </a:solidFill>
                <a:latin typeface="+mn-lt"/>
                <a:cs typeface="CiscoSans"/>
              </a:defRPr>
            </a:lvl1pPr>
            <a:lvl2pPr marL="457130" indent="0" algn="ctr">
              <a:buNone/>
              <a:defRPr>
                <a:solidFill>
                  <a:schemeClr val="tx1">
                    <a:tint val="75000"/>
                  </a:schemeClr>
                </a:solidFill>
              </a:defRPr>
            </a:lvl2pPr>
            <a:lvl3pPr marL="914270" indent="0" algn="ctr">
              <a:buNone/>
              <a:defRPr>
                <a:solidFill>
                  <a:schemeClr val="tx1">
                    <a:tint val="75000"/>
                  </a:schemeClr>
                </a:solidFill>
              </a:defRPr>
            </a:lvl3pPr>
            <a:lvl4pPr marL="1371404" indent="0" algn="ctr">
              <a:buNone/>
              <a:defRPr>
                <a:solidFill>
                  <a:schemeClr val="tx1">
                    <a:tint val="75000"/>
                  </a:schemeClr>
                </a:solidFill>
              </a:defRPr>
            </a:lvl4pPr>
            <a:lvl5pPr marL="1828542" indent="0" algn="ctr">
              <a:buNone/>
              <a:defRPr>
                <a:solidFill>
                  <a:schemeClr val="tx1">
                    <a:tint val="75000"/>
                  </a:schemeClr>
                </a:solidFill>
              </a:defRPr>
            </a:lvl5pPr>
            <a:lvl6pPr marL="2285672" indent="0" algn="ctr">
              <a:buNone/>
              <a:defRPr>
                <a:solidFill>
                  <a:schemeClr val="tx1">
                    <a:tint val="75000"/>
                  </a:schemeClr>
                </a:solidFill>
              </a:defRPr>
            </a:lvl6pPr>
            <a:lvl7pPr marL="2742813" indent="0" algn="ctr">
              <a:buNone/>
              <a:defRPr>
                <a:solidFill>
                  <a:schemeClr val="tx1">
                    <a:tint val="75000"/>
                  </a:schemeClr>
                </a:solidFill>
              </a:defRPr>
            </a:lvl7pPr>
            <a:lvl8pPr marL="3199947" indent="0" algn="ctr">
              <a:buNone/>
              <a:defRPr>
                <a:solidFill>
                  <a:schemeClr val="tx1">
                    <a:tint val="75000"/>
                  </a:schemeClr>
                </a:solidFill>
              </a:defRPr>
            </a:lvl8pPr>
            <a:lvl9pPr marL="3657085" indent="0" algn="ctr">
              <a:buNone/>
              <a:defRPr>
                <a:solidFill>
                  <a:schemeClr val="tx1">
                    <a:tint val="75000"/>
                  </a:schemeClr>
                </a:solidFill>
              </a:defRPr>
            </a:lvl9pPr>
          </a:lstStyle>
          <a:p>
            <a:r>
              <a:rPr lang="en-US" dirty="0"/>
              <a:t>Click to edit Master subtitle style</a:t>
            </a:r>
          </a:p>
        </p:txBody>
      </p:sp>
      <p:sp>
        <p:nvSpPr>
          <p:cNvPr id="17" name="Text Placeholder 38"/>
          <p:cNvSpPr>
            <a:spLocks noGrp="1"/>
          </p:cNvSpPr>
          <p:nvPr>
            <p:ph type="body" sz="quarter" idx="11"/>
          </p:nvPr>
        </p:nvSpPr>
        <p:spPr>
          <a:xfrm>
            <a:off x="625995" y="5399365"/>
            <a:ext cx="5758807" cy="384175"/>
          </a:xfrm>
          <a:prstGeom prst="rect">
            <a:avLst/>
          </a:prstGeom>
        </p:spPr>
        <p:txBody>
          <a:bodyPr lIns="91420" tIns="45710" rIns="91420" bIns="45710"/>
          <a:lstStyle>
            <a:lvl1pPr marL="0" indent="0" algn="l">
              <a:buFontTx/>
              <a:buNone/>
              <a:defRPr lang="en-US" sz="1600" b="0" i="0" kern="1200" dirty="0" smtClean="0">
                <a:solidFill>
                  <a:schemeClr val="accent1"/>
                </a:solidFill>
                <a:latin typeface="+mn-lt"/>
                <a:ea typeface="+mn-ea"/>
                <a:cs typeface="CiscoSans ExtraLight" pitchFamily="34" charset="0"/>
              </a:defRPr>
            </a:lvl1pPr>
            <a:lvl2pPr>
              <a:buFontTx/>
              <a:buNone/>
              <a:defRPr lang="en-US" sz="2000" kern="1200" dirty="0" smtClean="0">
                <a:solidFill>
                  <a:schemeClr val="bg1"/>
                </a:solidFill>
                <a:latin typeface="+mj-lt"/>
                <a:ea typeface="+mn-ea"/>
                <a:cs typeface="+mn-cs"/>
              </a:defRPr>
            </a:lvl2pPr>
            <a:lvl3pPr>
              <a:buFontTx/>
              <a:buNone/>
              <a:defRPr lang="en-US" sz="2000" kern="1200" dirty="0" smtClean="0">
                <a:solidFill>
                  <a:schemeClr val="bg1"/>
                </a:solidFill>
                <a:latin typeface="+mj-lt"/>
                <a:ea typeface="+mn-ea"/>
                <a:cs typeface="+mn-cs"/>
              </a:defRPr>
            </a:lvl3pPr>
            <a:lvl4pPr>
              <a:buFontTx/>
              <a:buNone/>
              <a:defRPr lang="en-US" sz="2000" kern="1200" dirty="0" smtClean="0">
                <a:solidFill>
                  <a:schemeClr val="bg1"/>
                </a:solidFill>
                <a:latin typeface="+mj-lt"/>
                <a:ea typeface="+mn-ea"/>
                <a:cs typeface="+mn-cs"/>
              </a:defRPr>
            </a:lvl4pPr>
            <a:lvl5pPr>
              <a:buFontTx/>
              <a:buNone/>
              <a:defRPr lang="en-US" sz="2000" kern="1200" dirty="0" smtClean="0">
                <a:solidFill>
                  <a:schemeClr val="bg1"/>
                </a:solidFill>
                <a:latin typeface="+mj-lt"/>
                <a:ea typeface="+mn-ea"/>
                <a:cs typeface="+mn-cs"/>
              </a:defRPr>
            </a:lvl5pPr>
          </a:lstStyle>
          <a:p>
            <a:pPr lvl="0"/>
            <a:r>
              <a:rPr lang="en-US"/>
              <a:t>Click to edit Master text styles</a:t>
            </a:r>
          </a:p>
        </p:txBody>
      </p:sp>
      <p:sp>
        <p:nvSpPr>
          <p:cNvPr id="18" name="Text Placeholder 40"/>
          <p:cNvSpPr>
            <a:spLocks noGrp="1"/>
          </p:cNvSpPr>
          <p:nvPr>
            <p:ph type="body" sz="quarter" idx="12"/>
          </p:nvPr>
        </p:nvSpPr>
        <p:spPr>
          <a:xfrm>
            <a:off x="625995" y="5719361"/>
            <a:ext cx="5758807" cy="384175"/>
          </a:xfrm>
          <a:prstGeom prst="rect">
            <a:avLst/>
          </a:prstGeom>
        </p:spPr>
        <p:txBody>
          <a:bodyPr lIns="91420" tIns="45710" rIns="91420" bIns="45710"/>
          <a:lstStyle>
            <a:lvl1pPr marL="0" indent="0" algn="l">
              <a:buFontTx/>
              <a:buNone/>
              <a:defRPr lang="en-US" sz="1600" b="0" i="0" kern="1200" dirty="0" smtClean="0">
                <a:solidFill>
                  <a:schemeClr val="accent1"/>
                </a:solidFill>
                <a:latin typeface="+mn-lt"/>
                <a:ea typeface="+mn-ea"/>
                <a:cs typeface="CiscoSans ExtraLight" pitchFamily="34" charset="0"/>
              </a:defRPr>
            </a:lvl1pPr>
            <a:lvl2pPr>
              <a:buFontTx/>
              <a:buNone/>
              <a:defRPr lang="en-US" sz="2000" kern="1200" dirty="0" smtClean="0">
                <a:solidFill>
                  <a:schemeClr val="bg1"/>
                </a:solidFill>
                <a:latin typeface="+mj-lt"/>
                <a:ea typeface="+mn-ea"/>
                <a:cs typeface="+mn-cs"/>
              </a:defRPr>
            </a:lvl2pPr>
            <a:lvl3pPr>
              <a:buFontTx/>
              <a:buNone/>
              <a:defRPr lang="en-US" sz="2000" kern="1200" dirty="0" smtClean="0">
                <a:solidFill>
                  <a:schemeClr val="bg1"/>
                </a:solidFill>
                <a:latin typeface="+mj-lt"/>
                <a:ea typeface="+mn-ea"/>
                <a:cs typeface="+mn-cs"/>
              </a:defRPr>
            </a:lvl3pPr>
            <a:lvl4pPr>
              <a:buFontTx/>
              <a:buNone/>
              <a:defRPr lang="en-US" sz="2000" kern="1200" dirty="0" smtClean="0">
                <a:solidFill>
                  <a:schemeClr val="bg1"/>
                </a:solidFill>
                <a:latin typeface="+mj-lt"/>
                <a:ea typeface="+mn-ea"/>
                <a:cs typeface="+mn-cs"/>
              </a:defRPr>
            </a:lvl4pPr>
            <a:lvl5pPr>
              <a:buFontTx/>
              <a:buNone/>
              <a:defRPr lang="en-US" sz="2000" kern="1200" dirty="0" smtClean="0">
                <a:solidFill>
                  <a:schemeClr val="bg1"/>
                </a:solidFill>
                <a:latin typeface="+mj-lt"/>
                <a:ea typeface="+mn-ea"/>
                <a:cs typeface="+mn-cs"/>
              </a:defRPr>
            </a:lvl5pPr>
          </a:lstStyle>
          <a:p>
            <a:pPr lvl="0"/>
            <a:r>
              <a:rPr lang="en-US"/>
              <a:t>Click to edit Master text styles</a:t>
            </a:r>
          </a:p>
        </p:txBody>
      </p:sp>
      <p:grpSp>
        <p:nvGrpSpPr>
          <p:cNvPr id="6" name="Group 4"/>
          <p:cNvGrpSpPr>
            <a:grpSpLocks noChangeAspect="1"/>
          </p:cNvGrpSpPr>
          <p:nvPr userDrawn="1"/>
        </p:nvGrpSpPr>
        <p:grpSpPr bwMode="auto">
          <a:xfrm>
            <a:off x="656167" y="527051"/>
            <a:ext cx="1062565" cy="565151"/>
            <a:chOff x="310" y="249"/>
            <a:chExt cx="502" cy="267"/>
          </a:xfrm>
          <a:solidFill>
            <a:srgbClr val="004C69"/>
          </a:solidFill>
        </p:grpSpPr>
        <p:sp>
          <p:nvSpPr>
            <p:cNvPr id="9"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0"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2"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3"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4"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5"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grpSp>
      <p:sp>
        <p:nvSpPr>
          <p:cNvPr id="29" name="Text Placeholder 2"/>
          <p:cNvSpPr>
            <a:spLocks noGrp="1"/>
          </p:cNvSpPr>
          <p:nvPr>
            <p:ph type="body" sz="quarter" idx="13"/>
          </p:nvPr>
        </p:nvSpPr>
        <p:spPr>
          <a:xfrm>
            <a:off x="617723" y="3829649"/>
            <a:ext cx="7900328" cy="398668"/>
          </a:xfrm>
          <a:prstGeom prst="rect">
            <a:avLst/>
          </a:prstGeom>
        </p:spPr>
        <p:txBody>
          <a:bodyPr lIns="91420" tIns="45710" rIns="91420" bIns="45710"/>
          <a:lstStyle>
            <a:lvl1pPr marL="0" indent="0">
              <a:buFont typeface="Arial" panose="020B0604020202020204" pitchFamily="34" charset="0"/>
              <a:buNone/>
              <a:defRPr sz="2667" baseline="0">
                <a:solidFill>
                  <a:schemeClr val="accent1"/>
                </a:solidFill>
                <a:latin typeface="+mj-lt"/>
              </a:defRPr>
            </a:lvl1pPr>
            <a:lvl2pPr marL="406365" indent="0">
              <a:buNone/>
              <a:defRPr/>
            </a:lvl2pPr>
            <a:lvl3pPr marL="569854" indent="0">
              <a:buNone/>
              <a:defRPr/>
            </a:lvl3pPr>
            <a:lvl4pPr marL="688908" indent="0">
              <a:buNone/>
              <a:defRPr/>
            </a:lvl4pPr>
            <a:lvl5pPr marL="801608" indent="0">
              <a:buNone/>
              <a:defRPr/>
            </a:lvl5pPr>
          </a:lstStyle>
          <a:p>
            <a:pPr lvl="0"/>
            <a:r>
              <a:rPr lang="en-US" dirty="0"/>
              <a:t>Click to edit Master text styles</a:t>
            </a:r>
          </a:p>
        </p:txBody>
      </p:sp>
      <p:sp>
        <p:nvSpPr>
          <p:cNvPr id="30" name="Title 1"/>
          <p:cNvSpPr>
            <a:spLocks noGrp="1"/>
          </p:cNvSpPr>
          <p:nvPr>
            <p:ph type="ctrTitle"/>
          </p:nvPr>
        </p:nvSpPr>
        <p:spPr>
          <a:xfrm>
            <a:off x="567687" y="3067667"/>
            <a:ext cx="7940684" cy="859640"/>
          </a:xfrm>
          <a:prstGeom prst="rect">
            <a:avLst/>
          </a:prstGeom>
        </p:spPr>
        <p:txBody>
          <a:bodyPr anchor="b"/>
          <a:lstStyle>
            <a:lvl1pPr marL="0" indent="0" algn="l">
              <a:lnSpc>
                <a:spcPct val="90000"/>
              </a:lnSpc>
              <a:buFont typeface="Arial" panose="020B0604020202020204" pitchFamily="34" charset="0"/>
              <a:buNone/>
              <a:defRPr sz="4800" b="0" i="0" spc="0" baseline="0">
                <a:solidFill>
                  <a:schemeClr val="accent1"/>
                </a:solidFill>
                <a:latin typeface="+mj-lt"/>
                <a:cs typeface="CiscoSans Thin"/>
              </a:defRPr>
            </a:lvl1pPr>
          </a:lstStyle>
          <a:p>
            <a:r>
              <a:rPr lang="en-US" dirty="0"/>
              <a:t>Click to edit Master title style</a:t>
            </a:r>
          </a:p>
        </p:txBody>
      </p:sp>
    </p:spTree>
    <p:extLst>
      <p:ext uri="{BB962C8B-B14F-4D97-AF65-F5344CB8AC3E}">
        <p14:creationId xmlns:p14="http://schemas.microsoft.com/office/powerpoint/2010/main" val="2464015188"/>
      </p:ext>
    </p:extLst>
  </p:cSld>
  <p:clrMapOvr>
    <a:masterClrMapping/>
  </p:clrMapOvr>
  <p:transition spd="slow">
    <p:wipe/>
  </p:transition>
  <p:extLst mod="1">
    <p:ext uri="{DCECCB84-F9BA-43D5-87BE-67443E8EF086}">
      <p15:sldGuideLst xmlns:p15="http://schemas.microsoft.com/office/powerpoint/2012/main">
        <p15:guide id="1" orient="horz" pos="228">
          <p15:clr>
            <a:srgbClr val="FBAE40"/>
          </p15:clr>
        </p15:guide>
        <p15:guide id="2" pos="360">
          <p15:clr>
            <a:srgbClr val="FBAE40"/>
          </p15:clr>
        </p15:guide>
        <p15:guide id="3" orient="horz" pos="518">
          <p15:clr>
            <a:srgbClr val="FBAE40"/>
          </p15:clr>
        </p15:guide>
        <p15:guide id="4" pos="812">
          <p15:clr>
            <a:srgbClr val="FBAE40"/>
          </p15:clr>
        </p15:guide>
        <p15:guide id="5" pos="311">
          <p15:clr>
            <a:srgbClr val="FBAE4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6_Title Slide-animated gradient">
    <p:bg>
      <p:bgPr>
        <a:solidFill>
          <a:schemeClr val="accent5"/>
        </a:solidFill>
        <a:effectLst/>
      </p:bgPr>
    </p:bg>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FFFFFF"/>
              </a:solidFill>
              <a:effectLst/>
              <a:uLnTx/>
              <a:uFillTx/>
              <a:latin typeface="Arial"/>
              <a:ea typeface="+mn-ea"/>
              <a:cs typeface="+mn-cs"/>
            </a:endParaRPr>
          </a:p>
        </p:txBody>
      </p:sp>
      <p:sp>
        <p:nvSpPr>
          <p:cNvPr id="16" name="Subtitle 2"/>
          <p:cNvSpPr>
            <a:spLocks noGrp="1"/>
          </p:cNvSpPr>
          <p:nvPr>
            <p:ph type="subTitle" idx="1"/>
          </p:nvPr>
        </p:nvSpPr>
        <p:spPr>
          <a:xfrm>
            <a:off x="625995" y="5079369"/>
            <a:ext cx="5758807" cy="384175"/>
          </a:xfrm>
          <a:prstGeom prst="rect">
            <a:avLst/>
          </a:prstGeom>
        </p:spPr>
        <p:txBody>
          <a:bodyPr lIns="91420" tIns="45710" rIns="91420" bIns="45710" anchor="b" anchorCtr="0">
            <a:noAutofit/>
          </a:bodyPr>
          <a:lstStyle>
            <a:lvl1pPr marL="0" indent="0" algn="l">
              <a:buNone/>
              <a:defRPr sz="1600" b="0" i="0">
                <a:solidFill>
                  <a:schemeClr val="accent5"/>
                </a:solidFill>
                <a:latin typeface="+mn-lt"/>
                <a:cs typeface="CiscoSans"/>
              </a:defRPr>
            </a:lvl1pPr>
            <a:lvl2pPr marL="457130" indent="0" algn="ctr">
              <a:buNone/>
              <a:defRPr>
                <a:solidFill>
                  <a:schemeClr val="tx1">
                    <a:tint val="75000"/>
                  </a:schemeClr>
                </a:solidFill>
              </a:defRPr>
            </a:lvl2pPr>
            <a:lvl3pPr marL="914270" indent="0" algn="ctr">
              <a:buNone/>
              <a:defRPr>
                <a:solidFill>
                  <a:schemeClr val="tx1">
                    <a:tint val="75000"/>
                  </a:schemeClr>
                </a:solidFill>
              </a:defRPr>
            </a:lvl3pPr>
            <a:lvl4pPr marL="1371404" indent="0" algn="ctr">
              <a:buNone/>
              <a:defRPr>
                <a:solidFill>
                  <a:schemeClr val="tx1">
                    <a:tint val="75000"/>
                  </a:schemeClr>
                </a:solidFill>
              </a:defRPr>
            </a:lvl4pPr>
            <a:lvl5pPr marL="1828542" indent="0" algn="ctr">
              <a:buNone/>
              <a:defRPr>
                <a:solidFill>
                  <a:schemeClr val="tx1">
                    <a:tint val="75000"/>
                  </a:schemeClr>
                </a:solidFill>
              </a:defRPr>
            </a:lvl5pPr>
            <a:lvl6pPr marL="2285672" indent="0" algn="ctr">
              <a:buNone/>
              <a:defRPr>
                <a:solidFill>
                  <a:schemeClr val="tx1">
                    <a:tint val="75000"/>
                  </a:schemeClr>
                </a:solidFill>
              </a:defRPr>
            </a:lvl6pPr>
            <a:lvl7pPr marL="2742813" indent="0" algn="ctr">
              <a:buNone/>
              <a:defRPr>
                <a:solidFill>
                  <a:schemeClr val="tx1">
                    <a:tint val="75000"/>
                  </a:schemeClr>
                </a:solidFill>
              </a:defRPr>
            </a:lvl7pPr>
            <a:lvl8pPr marL="3199947" indent="0" algn="ctr">
              <a:buNone/>
              <a:defRPr>
                <a:solidFill>
                  <a:schemeClr val="tx1">
                    <a:tint val="75000"/>
                  </a:schemeClr>
                </a:solidFill>
              </a:defRPr>
            </a:lvl8pPr>
            <a:lvl9pPr marL="3657085" indent="0" algn="ctr">
              <a:buNone/>
              <a:defRPr>
                <a:solidFill>
                  <a:schemeClr val="tx1">
                    <a:tint val="75000"/>
                  </a:schemeClr>
                </a:solidFill>
              </a:defRPr>
            </a:lvl9pPr>
          </a:lstStyle>
          <a:p>
            <a:r>
              <a:rPr lang="en-US" dirty="0"/>
              <a:t>Click to edit Master subtitle style</a:t>
            </a:r>
          </a:p>
        </p:txBody>
      </p:sp>
      <p:sp>
        <p:nvSpPr>
          <p:cNvPr id="17" name="Text Placeholder 38"/>
          <p:cNvSpPr>
            <a:spLocks noGrp="1"/>
          </p:cNvSpPr>
          <p:nvPr>
            <p:ph type="body" sz="quarter" idx="11"/>
          </p:nvPr>
        </p:nvSpPr>
        <p:spPr>
          <a:xfrm>
            <a:off x="625995" y="5399365"/>
            <a:ext cx="5758807" cy="384175"/>
          </a:xfrm>
          <a:prstGeom prst="rect">
            <a:avLst/>
          </a:prstGeom>
        </p:spPr>
        <p:txBody>
          <a:bodyPr lIns="91420" tIns="45710" rIns="91420" bIns="45710"/>
          <a:lstStyle>
            <a:lvl1pPr marL="0" indent="0" algn="l">
              <a:buFontTx/>
              <a:buNone/>
              <a:defRPr lang="en-US" sz="1600" b="0" i="0" kern="1200" dirty="0" smtClean="0">
                <a:solidFill>
                  <a:schemeClr val="accent5"/>
                </a:solidFill>
                <a:latin typeface="+mn-lt"/>
                <a:ea typeface="+mn-ea"/>
                <a:cs typeface="CiscoSans ExtraLight" pitchFamily="34" charset="0"/>
              </a:defRPr>
            </a:lvl1pPr>
            <a:lvl2pPr>
              <a:buFontTx/>
              <a:buNone/>
              <a:defRPr lang="en-US" sz="2000" kern="1200" dirty="0" smtClean="0">
                <a:solidFill>
                  <a:schemeClr val="bg1"/>
                </a:solidFill>
                <a:latin typeface="+mj-lt"/>
                <a:ea typeface="+mn-ea"/>
                <a:cs typeface="+mn-cs"/>
              </a:defRPr>
            </a:lvl2pPr>
            <a:lvl3pPr>
              <a:buFontTx/>
              <a:buNone/>
              <a:defRPr lang="en-US" sz="2000" kern="1200" dirty="0" smtClean="0">
                <a:solidFill>
                  <a:schemeClr val="bg1"/>
                </a:solidFill>
                <a:latin typeface="+mj-lt"/>
                <a:ea typeface="+mn-ea"/>
                <a:cs typeface="+mn-cs"/>
              </a:defRPr>
            </a:lvl3pPr>
            <a:lvl4pPr>
              <a:buFontTx/>
              <a:buNone/>
              <a:defRPr lang="en-US" sz="2000" kern="1200" dirty="0" smtClean="0">
                <a:solidFill>
                  <a:schemeClr val="bg1"/>
                </a:solidFill>
                <a:latin typeface="+mj-lt"/>
                <a:ea typeface="+mn-ea"/>
                <a:cs typeface="+mn-cs"/>
              </a:defRPr>
            </a:lvl4pPr>
            <a:lvl5pPr>
              <a:buFontTx/>
              <a:buNone/>
              <a:defRPr lang="en-US" sz="2000" kern="1200" dirty="0" smtClean="0">
                <a:solidFill>
                  <a:schemeClr val="bg1"/>
                </a:solidFill>
                <a:latin typeface="+mj-lt"/>
                <a:ea typeface="+mn-ea"/>
                <a:cs typeface="+mn-cs"/>
              </a:defRPr>
            </a:lvl5pPr>
          </a:lstStyle>
          <a:p>
            <a:pPr lvl="0"/>
            <a:r>
              <a:rPr lang="en-US"/>
              <a:t>Click to edit Master text styles</a:t>
            </a:r>
          </a:p>
        </p:txBody>
      </p:sp>
      <p:sp>
        <p:nvSpPr>
          <p:cNvPr id="18" name="Text Placeholder 40"/>
          <p:cNvSpPr>
            <a:spLocks noGrp="1"/>
          </p:cNvSpPr>
          <p:nvPr>
            <p:ph type="body" sz="quarter" idx="12"/>
          </p:nvPr>
        </p:nvSpPr>
        <p:spPr>
          <a:xfrm>
            <a:off x="625995" y="5719361"/>
            <a:ext cx="5758807" cy="384175"/>
          </a:xfrm>
          <a:prstGeom prst="rect">
            <a:avLst/>
          </a:prstGeom>
        </p:spPr>
        <p:txBody>
          <a:bodyPr lIns="91420" tIns="45710" rIns="91420" bIns="45710"/>
          <a:lstStyle>
            <a:lvl1pPr marL="0" indent="0" algn="l">
              <a:buFontTx/>
              <a:buNone/>
              <a:defRPr lang="en-US" sz="1600" b="0" i="0" kern="1200" dirty="0" smtClean="0">
                <a:solidFill>
                  <a:schemeClr val="accent5"/>
                </a:solidFill>
                <a:latin typeface="+mn-lt"/>
                <a:ea typeface="+mn-ea"/>
                <a:cs typeface="CiscoSans ExtraLight" pitchFamily="34" charset="0"/>
              </a:defRPr>
            </a:lvl1pPr>
            <a:lvl2pPr>
              <a:buFontTx/>
              <a:buNone/>
              <a:defRPr lang="en-US" sz="2000" kern="1200" dirty="0" smtClean="0">
                <a:solidFill>
                  <a:schemeClr val="bg1"/>
                </a:solidFill>
                <a:latin typeface="+mj-lt"/>
                <a:ea typeface="+mn-ea"/>
                <a:cs typeface="+mn-cs"/>
              </a:defRPr>
            </a:lvl2pPr>
            <a:lvl3pPr>
              <a:buFontTx/>
              <a:buNone/>
              <a:defRPr lang="en-US" sz="2000" kern="1200" dirty="0" smtClean="0">
                <a:solidFill>
                  <a:schemeClr val="bg1"/>
                </a:solidFill>
                <a:latin typeface="+mj-lt"/>
                <a:ea typeface="+mn-ea"/>
                <a:cs typeface="+mn-cs"/>
              </a:defRPr>
            </a:lvl3pPr>
            <a:lvl4pPr>
              <a:buFontTx/>
              <a:buNone/>
              <a:defRPr lang="en-US" sz="2000" kern="1200" dirty="0" smtClean="0">
                <a:solidFill>
                  <a:schemeClr val="bg1"/>
                </a:solidFill>
                <a:latin typeface="+mj-lt"/>
                <a:ea typeface="+mn-ea"/>
                <a:cs typeface="+mn-cs"/>
              </a:defRPr>
            </a:lvl4pPr>
            <a:lvl5pPr>
              <a:buFontTx/>
              <a:buNone/>
              <a:defRPr lang="en-US" sz="2000" kern="1200" dirty="0" smtClean="0">
                <a:solidFill>
                  <a:schemeClr val="bg1"/>
                </a:solidFill>
                <a:latin typeface="+mj-lt"/>
                <a:ea typeface="+mn-ea"/>
                <a:cs typeface="+mn-cs"/>
              </a:defRPr>
            </a:lvl5pPr>
          </a:lstStyle>
          <a:p>
            <a:pPr lvl="0"/>
            <a:r>
              <a:rPr lang="en-US"/>
              <a:t>Click to edit Master text styles</a:t>
            </a:r>
          </a:p>
        </p:txBody>
      </p:sp>
      <p:grpSp>
        <p:nvGrpSpPr>
          <p:cNvPr id="6" name="Group 4"/>
          <p:cNvGrpSpPr>
            <a:grpSpLocks noChangeAspect="1"/>
          </p:cNvGrpSpPr>
          <p:nvPr userDrawn="1"/>
        </p:nvGrpSpPr>
        <p:grpSpPr bwMode="auto">
          <a:xfrm>
            <a:off x="656167" y="527051"/>
            <a:ext cx="1062565" cy="565151"/>
            <a:chOff x="310" y="249"/>
            <a:chExt cx="502" cy="267"/>
          </a:xfrm>
          <a:solidFill>
            <a:schemeClr val="accent5"/>
          </a:solidFill>
        </p:grpSpPr>
        <p:sp>
          <p:nvSpPr>
            <p:cNvPr id="9"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0"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2"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3"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4"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5"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grpSp>
      <p:sp>
        <p:nvSpPr>
          <p:cNvPr id="29" name="Text Placeholder 2"/>
          <p:cNvSpPr>
            <a:spLocks noGrp="1"/>
          </p:cNvSpPr>
          <p:nvPr>
            <p:ph type="body" sz="quarter" idx="13"/>
          </p:nvPr>
        </p:nvSpPr>
        <p:spPr>
          <a:xfrm>
            <a:off x="617723" y="3829649"/>
            <a:ext cx="7900328" cy="398668"/>
          </a:xfrm>
          <a:prstGeom prst="rect">
            <a:avLst/>
          </a:prstGeom>
        </p:spPr>
        <p:txBody>
          <a:bodyPr lIns="91420" tIns="45710" rIns="91420" bIns="45710"/>
          <a:lstStyle>
            <a:lvl1pPr marL="0" indent="0">
              <a:buFont typeface="Arial" panose="020B0604020202020204" pitchFamily="34" charset="0"/>
              <a:buNone/>
              <a:defRPr sz="2667" baseline="0">
                <a:solidFill>
                  <a:schemeClr val="bg2"/>
                </a:solidFill>
                <a:latin typeface="+mj-lt"/>
              </a:defRPr>
            </a:lvl1pPr>
            <a:lvl2pPr marL="406365" indent="0">
              <a:buNone/>
              <a:defRPr/>
            </a:lvl2pPr>
            <a:lvl3pPr marL="569854" indent="0">
              <a:buNone/>
              <a:defRPr/>
            </a:lvl3pPr>
            <a:lvl4pPr marL="688908" indent="0">
              <a:buNone/>
              <a:defRPr/>
            </a:lvl4pPr>
            <a:lvl5pPr marL="801608" indent="0">
              <a:buNone/>
              <a:defRPr/>
            </a:lvl5pPr>
          </a:lstStyle>
          <a:p>
            <a:pPr lvl="0"/>
            <a:r>
              <a:rPr lang="en-US" dirty="0"/>
              <a:t>Click to edit Master text styles</a:t>
            </a:r>
          </a:p>
        </p:txBody>
      </p:sp>
      <p:sp>
        <p:nvSpPr>
          <p:cNvPr id="30" name="Title 1"/>
          <p:cNvSpPr>
            <a:spLocks noGrp="1"/>
          </p:cNvSpPr>
          <p:nvPr>
            <p:ph type="ctrTitle"/>
          </p:nvPr>
        </p:nvSpPr>
        <p:spPr>
          <a:xfrm>
            <a:off x="567687" y="3067667"/>
            <a:ext cx="7940684" cy="859640"/>
          </a:xfrm>
          <a:prstGeom prst="rect">
            <a:avLst/>
          </a:prstGeom>
        </p:spPr>
        <p:txBody>
          <a:bodyPr anchor="b"/>
          <a:lstStyle>
            <a:lvl1pPr marL="0" indent="0" algn="l">
              <a:lnSpc>
                <a:spcPct val="90000"/>
              </a:lnSpc>
              <a:buFont typeface="Arial" panose="020B0604020202020204" pitchFamily="34" charset="0"/>
              <a:buNone/>
              <a:defRPr sz="4800" b="0" i="0" spc="0" baseline="0">
                <a:solidFill>
                  <a:srgbClr val="38C6F4"/>
                </a:solidFill>
                <a:latin typeface="+mj-lt"/>
                <a:cs typeface="CiscoSans Thin"/>
              </a:defRPr>
            </a:lvl1pPr>
          </a:lstStyle>
          <a:p>
            <a:r>
              <a:rPr lang="en-US" dirty="0"/>
              <a:t>Click to edit Master title style</a:t>
            </a:r>
          </a:p>
        </p:txBody>
      </p:sp>
    </p:spTree>
    <p:extLst>
      <p:ext uri="{BB962C8B-B14F-4D97-AF65-F5344CB8AC3E}">
        <p14:creationId xmlns:p14="http://schemas.microsoft.com/office/powerpoint/2010/main" val="3480634310"/>
      </p:ext>
    </p:extLst>
  </p:cSld>
  <p:clrMapOvr>
    <a:masterClrMapping/>
  </p:clrMapOvr>
  <p:transition spd="slow">
    <p:wipe/>
  </p:transition>
  <p:extLst mod="1">
    <p:ext uri="{DCECCB84-F9BA-43D5-87BE-67443E8EF086}">
      <p15:sldGuideLst xmlns:p15="http://schemas.microsoft.com/office/powerpoint/2012/main">
        <p15:guide id="1" orient="horz" pos="228">
          <p15:clr>
            <a:srgbClr val="FBAE40"/>
          </p15:clr>
        </p15:guide>
        <p15:guide id="2" pos="360">
          <p15:clr>
            <a:srgbClr val="FBAE40"/>
          </p15:clr>
        </p15:guide>
        <p15:guide id="3" orient="horz" pos="518">
          <p15:clr>
            <a:srgbClr val="FBAE40"/>
          </p15:clr>
        </p15:guide>
        <p15:guide id="4" pos="812">
          <p15:clr>
            <a:srgbClr val="FBAE40"/>
          </p15:clr>
        </p15:guide>
        <p15:guide id="5" pos="311">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preserve="1">
  <p:cSld name="3_Segue">
    <p:bg>
      <p:bgPr>
        <a:solidFill>
          <a:schemeClr val="bg1"/>
        </a:solidFill>
        <a:effectLst/>
      </p:bgPr>
    </p:bg>
    <p:spTree>
      <p:nvGrpSpPr>
        <p:cNvPr id="1" name=""/>
        <p:cNvGrpSpPr/>
        <p:nvPr/>
      </p:nvGrpSpPr>
      <p:grpSpPr>
        <a:xfrm>
          <a:off x="0" y="0"/>
          <a:ext cx="0" cy="0"/>
          <a:chOff x="0" y="0"/>
          <a:chExt cx="0" cy="0"/>
        </a:xfrm>
      </p:grpSpPr>
      <p:sp>
        <p:nvSpPr>
          <p:cNvPr id="7" name="Rectangle 6"/>
          <p:cNvSpPr/>
          <p:nvPr userDrawn="1"/>
        </p:nvSpPr>
        <p:spPr>
          <a:xfrm>
            <a:off x="0" y="1"/>
            <a:ext cx="12192000" cy="6857999"/>
          </a:xfrm>
          <a:prstGeom prst="rect">
            <a:avLst/>
          </a:prstGeom>
          <a:solidFill>
            <a:srgbClr val="00394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FFFFFF"/>
              </a:solidFill>
              <a:effectLst/>
              <a:uLnTx/>
              <a:uFillTx/>
              <a:latin typeface="Arial"/>
              <a:ea typeface="+mn-ea"/>
              <a:cs typeface="+mn-cs"/>
            </a:endParaRPr>
          </a:p>
        </p:txBody>
      </p:sp>
      <p:sp>
        <p:nvSpPr>
          <p:cNvPr id="6" name="Title 1"/>
          <p:cNvSpPr>
            <a:spLocks noGrp="1"/>
          </p:cNvSpPr>
          <p:nvPr>
            <p:ph type="ctrTitle"/>
          </p:nvPr>
        </p:nvSpPr>
        <p:spPr>
          <a:xfrm>
            <a:off x="555233" y="1220545"/>
            <a:ext cx="10130723" cy="3426595"/>
          </a:xfrm>
          <a:prstGeom prst="rect">
            <a:avLst/>
          </a:prstGeom>
        </p:spPr>
        <p:txBody>
          <a:bodyPr anchor="b">
            <a:noAutofit/>
          </a:bodyPr>
          <a:lstStyle>
            <a:lvl1pPr marL="0" indent="0" algn="l">
              <a:lnSpc>
                <a:spcPct val="90000"/>
              </a:lnSpc>
              <a:buFont typeface="Arial" panose="020B0604020202020204" pitchFamily="34" charset="0"/>
              <a:buNone/>
              <a:defRPr sz="6133" b="0" i="0" spc="0" baseline="0">
                <a:solidFill>
                  <a:schemeClr val="accent5"/>
                </a:solidFill>
                <a:latin typeface="+mj-lt"/>
                <a:cs typeface="CiscoSans Thin"/>
              </a:defRPr>
            </a:lvl1pPr>
          </a:lstStyle>
          <a:p>
            <a:r>
              <a:rPr lang="en-US" dirty="0"/>
              <a:t>Click to edit Master title style</a:t>
            </a:r>
          </a:p>
        </p:txBody>
      </p:sp>
      <p:sp>
        <p:nvSpPr>
          <p:cNvPr id="8" name="Rectangle 7"/>
          <p:cNvSpPr>
            <a:spLocks noChangeArrowheads="1"/>
          </p:cNvSpPr>
          <p:nvPr userDrawn="1"/>
        </p:nvSpPr>
        <p:spPr bwMode="ltGray">
          <a:xfrm>
            <a:off x="11354627" y="6323876"/>
            <a:ext cx="290868" cy="206025"/>
          </a:xfrm>
          <a:prstGeom prst="rect">
            <a:avLst/>
          </a:prstGeom>
          <a:noFill/>
          <a:ln w="9525" algn="ctr">
            <a:noFill/>
            <a:miter lim="800000"/>
            <a:headEnd/>
            <a:tailEnd/>
          </a:ln>
          <a:effectLst/>
        </p:spPr>
        <p:txBody>
          <a:bodyPr wrap="none" lIns="82115" tIns="41056" rIns="82115" bIns="41056" anchor="b">
            <a:spAutoFit/>
          </a:bodyPr>
          <a:lstStyle/>
          <a:p>
            <a:pPr marL="0" marR="0" lvl="0" indent="0" algn="r" defTabSz="814305" rtl="0" eaLnBrk="1" fontAlgn="auto" latinLnBrk="0" hangingPunct="1">
              <a:lnSpc>
                <a:spcPct val="100000"/>
              </a:lnSpc>
              <a:spcBef>
                <a:spcPts val="0"/>
              </a:spcBef>
              <a:spcAft>
                <a:spcPts val="0"/>
              </a:spcAft>
              <a:buClrTx/>
              <a:buSzTx/>
              <a:buFontTx/>
              <a:buNone/>
              <a:tabLst/>
              <a:defRPr/>
            </a:pPr>
            <a:fld id="{6A1E46DC-7EF6-4EA2-B285-14272867D133}" type="slidenum">
              <a:rPr kumimoji="0" lang="en-US" sz="800" b="0" i="0" u="none" strike="noStrike" kern="1200" cap="none" spc="0" normalizeH="0" baseline="0" noProof="0">
                <a:ln>
                  <a:noFill/>
                </a:ln>
                <a:solidFill>
                  <a:srgbClr val="38C6F4">
                    <a:lumMod val="50000"/>
                  </a:srgbClr>
                </a:solidFill>
                <a:effectLst/>
                <a:uLnTx/>
                <a:uFillTx/>
                <a:latin typeface="Arial"/>
                <a:ea typeface="ＭＳ Ｐゴシック" pitchFamily="34" charset="-128"/>
                <a:cs typeface="CiscoSans Thin"/>
              </a:rPr>
              <a:pPr marL="0" marR="0" lvl="0" indent="0" algn="r" defTabSz="814305"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rgbClr val="38C6F4">
                  <a:lumMod val="50000"/>
                </a:srgbClr>
              </a:solidFill>
              <a:effectLst/>
              <a:uLnTx/>
              <a:uFillTx/>
              <a:latin typeface="Arial"/>
              <a:ea typeface="ＭＳ Ｐゴシック" pitchFamily="34" charset="-128"/>
              <a:cs typeface="CiscoSans Thin"/>
            </a:endParaRPr>
          </a:p>
        </p:txBody>
      </p:sp>
      <p:sp>
        <p:nvSpPr>
          <p:cNvPr id="9" name="Rectangle 4"/>
          <p:cNvSpPr>
            <a:spLocks noChangeArrowheads="1"/>
          </p:cNvSpPr>
          <p:nvPr userDrawn="1"/>
        </p:nvSpPr>
        <p:spPr bwMode="ltGray">
          <a:xfrm>
            <a:off x="7823344" y="6322205"/>
            <a:ext cx="3544024" cy="206025"/>
          </a:xfrm>
          <a:prstGeom prst="rect">
            <a:avLst/>
          </a:prstGeom>
          <a:noFill/>
          <a:ln w="9525">
            <a:noFill/>
            <a:miter lim="800000"/>
            <a:headEnd/>
            <a:tailEnd/>
          </a:ln>
          <a:effectLst/>
        </p:spPr>
        <p:txBody>
          <a:bodyPr lIns="82115" tIns="41056" rIns="82115" bIns="41056" anchor="b">
            <a:spAutoFit/>
          </a:bodyPr>
          <a:lstStyle/>
          <a:p>
            <a:pPr marL="0" marR="0" lvl="0" indent="0" algn="l" defTabSz="814305"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38C6F4">
                    <a:lumMod val="50000"/>
                  </a:srgbClr>
                </a:solidFill>
                <a:effectLst/>
                <a:uLnTx/>
                <a:uFillTx/>
                <a:latin typeface="Arial"/>
                <a:ea typeface="ＭＳ Ｐゴシック" pitchFamily="34" charset="-128"/>
                <a:cs typeface="CiscoSans Thin"/>
              </a:rPr>
              <a:t>© 2016  Cisco and/or its affiliates. All rights reserved.   Cisco Confidential</a:t>
            </a:r>
          </a:p>
        </p:txBody>
      </p:sp>
      <p:grpSp>
        <p:nvGrpSpPr>
          <p:cNvPr id="11" name="Group 4"/>
          <p:cNvGrpSpPr>
            <a:grpSpLocks noChangeAspect="1"/>
          </p:cNvGrpSpPr>
          <p:nvPr userDrawn="1"/>
        </p:nvGrpSpPr>
        <p:grpSpPr bwMode="auto">
          <a:xfrm>
            <a:off x="677386" y="6286929"/>
            <a:ext cx="453676" cy="241299"/>
            <a:chOff x="310" y="249"/>
            <a:chExt cx="502" cy="267"/>
          </a:xfrm>
          <a:solidFill>
            <a:srgbClr val="086D8E"/>
          </a:solidFill>
        </p:grpSpPr>
        <p:sp>
          <p:nvSpPr>
            <p:cNvPr id="12"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3"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4"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5"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6"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7"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8"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9"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0"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1"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2"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3"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4"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5"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grpSp>
    </p:spTree>
    <p:extLst>
      <p:ext uri="{BB962C8B-B14F-4D97-AF65-F5344CB8AC3E}">
        <p14:creationId xmlns:p14="http://schemas.microsoft.com/office/powerpoint/2010/main" val="3953559652"/>
      </p:ext>
    </p:extLst>
  </p:cSld>
  <p:clrMapOvr>
    <a:masterClrMapping/>
  </p:clrMapOvr>
  <p:transition spd="slow">
    <p:wipe/>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Multi_Slide">
    <p:spTree>
      <p:nvGrpSpPr>
        <p:cNvPr id="1" name=""/>
        <p:cNvGrpSpPr/>
        <p:nvPr/>
      </p:nvGrpSpPr>
      <p:grpSpPr>
        <a:xfrm>
          <a:off x="0" y="0"/>
          <a:ext cx="0" cy="0"/>
          <a:chOff x="0" y="0"/>
          <a:chExt cx="0" cy="0"/>
        </a:xfrm>
      </p:grpSpPr>
      <p:sp>
        <p:nvSpPr>
          <p:cNvPr id="5" name="Content Placeholder 2"/>
          <p:cNvSpPr>
            <a:spLocks noGrp="1"/>
          </p:cNvSpPr>
          <p:nvPr>
            <p:ph idx="1"/>
          </p:nvPr>
        </p:nvSpPr>
        <p:spPr>
          <a:xfrm>
            <a:off x="632883" y="1797051"/>
            <a:ext cx="11040076" cy="4098595"/>
          </a:xfrm>
          <a:prstGeom prst="rect">
            <a:avLst/>
          </a:prstGeom>
        </p:spPr>
        <p:txBody>
          <a:bodyPr lIns="91420" tIns="45710" rIns="91420" bIns="45710">
            <a:noAutofit/>
          </a:bodyPr>
          <a:lstStyle>
            <a:lvl1pPr marL="380910" marR="0" indent="-380910" algn="ctr" defTabSz="609458" rtl="0" eaLnBrk="1" fontAlgn="auto" latinLnBrk="0" hangingPunct="1">
              <a:lnSpc>
                <a:spcPct val="100000"/>
              </a:lnSpc>
              <a:spcBef>
                <a:spcPct val="20000"/>
              </a:spcBef>
              <a:spcAft>
                <a:spcPts val="0"/>
              </a:spcAft>
              <a:buClrTx/>
              <a:buSzTx/>
              <a:buFont typeface="Arial"/>
              <a:buNone/>
              <a:tabLst/>
              <a:defRPr sz="2667" b="0" i="0" baseline="0">
                <a:solidFill>
                  <a:schemeClr val="bg1"/>
                </a:solidFill>
                <a:latin typeface="+mn-lt"/>
                <a:cs typeface="CiscoSans ExtraLight"/>
              </a:defRPr>
            </a:lvl1pPr>
          </a:lstStyle>
          <a:p>
            <a:pPr lvl="0"/>
            <a:r>
              <a:rPr lang="en-US"/>
              <a:t>Click to edit Master text styles</a:t>
            </a:r>
          </a:p>
        </p:txBody>
      </p:sp>
      <p:sp>
        <p:nvSpPr>
          <p:cNvPr id="4" name="Title Placeholder 5"/>
          <p:cNvSpPr>
            <a:spLocks noGrp="1"/>
          </p:cNvSpPr>
          <p:nvPr>
            <p:ph type="title"/>
          </p:nvPr>
        </p:nvSpPr>
        <p:spPr bwMode="auto">
          <a:xfrm>
            <a:off x="583688" y="455085"/>
            <a:ext cx="11127317" cy="975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rgbClr val="004C69"/>
                </a:solidFill>
              </a:defRPr>
            </a:lvl1pPr>
          </a:lstStyle>
          <a:p>
            <a:pPr lvl="0"/>
            <a:r>
              <a:rPr lang="en-US" dirty="0"/>
              <a:t>Click to edit Master title style</a:t>
            </a:r>
            <a:endParaRPr lang="en-GB" dirty="0"/>
          </a:p>
        </p:txBody>
      </p:sp>
    </p:spTree>
    <p:extLst>
      <p:ext uri="{BB962C8B-B14F-4D97-AF65-F5344CB8AC3E}">
        <p14:creationId xmlns:p14="http://schemas.microsoft.com/office/powerpoint/2010/main" val="10044685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12428280"/>
      </p:ext>
    </p:extLst>
  </p:cSld>
  <p:clrMapOvr>
    <a:overrideClrMapping bg1="lt1" tx1="dk1" bg2="lt2" tx2="dk2" accent1="accent1" accent2="accent2" accent3="accent3" accent4="accent4" accent5="accent5" accent6="accent6" hlink="hlink" folHlink="folHlink"/>
  </p:clrMapOvr>
  <p:transition spd="med">
    <p:fade/>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2_Circled_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1"/>
                </a:solidFill>
              </a:defRPr>
            </a:lvl1pPr>
          </a:lstStyle>
          <a:p>
            <a:r>
              <a:rPr lang="en-US" dirty="0"/>
              <a:t>Click to edit Master title style</a:t>
            </a:r>
          </a:p>
        </p:txBody>
      </p:sp>
      <p:sp>
        <p:nvSpPr>
          <p:cNvPr id="12" name="Oval 11"/>
          <p:cNvSpPr/>
          <p:nvPr/>
        </p:nvSpPr>
        <p:spPr>
          <a:xfrm>
            <a:off x="767480" y="3403400"/>
            <a:ext cx="931499" cy="931499"/>
          </a:xfrm>
          <a:prstGeom prst="ellipse">
            <a:avLst/>
          </a:prstGeom>
          <a:solidFill>
            <a:schemeClr val="bg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5333" b="0" i="0" u="none" strike="noStrike" kern="1200" cap="none" spc="0" normalizeH="0" baseline="0" noProof="0" dirty="0">
              <a:ln>
                <a:noFill/>
              </a:ln>
              <a:solidFill>
                <a:srgbClr val="FFFFFF"/>
              </a:solidFill>
              <a:effectLst/>
              <a:uLnTx/>
              <a:uFillTx/>
              <a:latin typeface="Arial"/>
              <a:ea typeface="+mn-ea"/>
              <a:cs typeface="Arial"/>
            </a:endParaRPr>
          </a:p>
        </p:txBody>
      </p:sp>
      <p:sp>
        <p:nvSpPr>
          <p:cNvPr id="15" name="Oval 14"/>
          <p:cNvSpPr/>
          <p:nvPr/>
        </p:nvSpPr>
        <p:spPr>
          <a:xfrm>
            <a:off x="767480" y="1902143"/>
            <a:ext cx="931499" cy="931499"/>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5333" b="0" i="0" u="none" strike="noStrike" kern="1200" cap="none" spc="0" normalizeH="0" baseline="0" noProof="0" dirty="0">
              <a:ln>
                <a:solidFill>
                  <a:srgbClr val="81C569"/>
                </a:solidFill>
              </a:ln>
              <a:solidFill>
                <a:srgbClr val="FFFFFF"/>
              </a:solidFill>
              <a:effectLst/>
              <a:uLnTx/>
              <a:uFillTx/>
              <a:latin typeface="Arial"/>
              <a:ea typeface="+mn-ea"/>
              <a:cs typeface="Arial"/>
            </a:endParaRPr>
          </a:p>
        </p:txBody>
      </p:sp>
      <p:sp>
        <p:nvSpPr>
          <p:cNvPr id="22" name="Oval 21"/>
          <p:cNvSpPr/>
          <p:nvPr/>
        </p:nvSpPr>
        <p:spPr>
          <a:xfrm>
            <a:off x="767480" y="4870791"/>
            <a:ext cx="931499" cy="931499"/>
          </a:xfrm>
          <a:prstGeom prst="ellipse">
            <a:avLst/>
          </a:prstGeom>
          <a:solidFill>
            <a:schemeClr val="accent5"/>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5333" b="0" i="0" u="none" strike="noStrike" kern="1200" cap="none" spc="0" normalizeH="0" baseline="0" noProof="0" dirty="0">
              <a:ln>
                <a:noFill/>
              </a:ln>
              <a:solidFill>
                <a:srgbClr val="049FD9"/>
              </a:solidFill>
              <a:effectLst/>
              <a:uLnTx/>
              <a:uFillTx/>
              <a:latin typeface="Arial"/>
              <a:ea typeface="+mn-ea"/>
              <a:cs typeface="Arial"/>
            </a:endParaRPr>
          </a:p>
        </p:txBody>
      </p:sp>
      <p:sp>
        <p:nvSpPr>
          <p:cNvPr id="24" name="Text Placeholder 17"/>
          <p:cNvSpPr>
            <a:spLocks noGrp="1"/>
          </p:cNvSpPr>
          <p:nvPr>
            <p:ph type="body" sz="quarter" idx="13"/>
          </p:nvPr>
        </p:nvSpPr>
        <p:spPr>
          <a:xfrm>
            <a:off x="1820333" y="1910030"/>
            <a:ext cx="7298267" cy="924508"/>
          </a:xfrm>
          <a:prstGeom prst="rect">
            <a:avLst/>
          </a:prstGeom>
        </p:spPr>
        <p:txBody>
          <a:bodyPr lIns="91420" tIns="45710" rIns="91420" bIns="45710" anchor="ctr" anchorCtr="0">
            <a:noAutofit/>
          </a:bodyPr>
          <a:lstStyle>
            <a:lvl1pPr marL="0" indent="0" algn="l">
              <a:buNone/>
              <a:defRPr sz="2667"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Click to edit Master text styles</a:t>
            </a:r>
          </a:p>
        </p:txBody>
      </p:sp>
      <p:sp>
        <p:nvSpPr>
          <p:cNvPr id="25" name="Text Placeholder 17"/>
          <p:cNvSpPr>
            <a:spLocks noGrp="1"/>
          </p:cNvSpPr>
          <p:nvPr>
            <p:ph type="body" sz="quarter" idx="14"/>
          </p:nvPr>
        </p:nvSpPr>
        <p:spPr>
          <a:xfrm>
            <a:off x="1820333" y="3410391"/>
            <a:ext cx="7298267" cy="924508"/>
          </a:xfrm>
          <a:prstGeom prst="rect">
            <a:avLst/>
          </a:prstGeom>
        </p:spPr>
        <p:txBody>
          <a:bodyPr lIns="91420" tIns="45710" rIns="91420" bIns="45710" anchor="ctr" anchorCtr="0">
            <a:noAutofit/>
          </a:bodyPr>
          <a:lstStyle>
            <a:lvl1pPr marL="0" indent="0" algn="l">
              <a:buNone/>
              <a:defRPr sz="2667"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6" name="Text Placeholder 17"/>
          <p:cNvSpPr>
            <a:spLocks noGrp="1"/>
          </p:cNvSpPr>
          <p:nvPr>
            <p:ph type="body" sz="quarter" idx="15"/>
          </p:nvPr>
        </p:nvSpPr>
        <p:spPr>
          <a:xfrm>
            <a:off x="1820333" y="4870791"/>
            <a:ext cx="7298267" cy="924508"/>
          </a:xfrm>
          <a:prstGeom prst="rect">
            <a:avLst/>
          </a:prstGeom>
        </p:spPr>
        <p:txBody>
          <a:bodyPr lIns="91420" tIns="45710" rIns="91420" bIns="45710" anchor="ctr" anchorCtr="0">
            <a:noAutofit/>
          </a:bodyPr>
          <a:lstStyle>
            <a:lvl1pPr marL="0" indent="0" algn="l">
              <a:buNone/>
              <a:defRPr sz="2667"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8" name="Text Placeholder 17"/>
          <p:cNvSpPr>
            <a:spLocks noGrp="1"/>
          </p:cNvSpPr>
          <p:nvPr>
            <p:ph type="body" sz="quarter" idx="17" hasCustomPrompt="1"/>
          </p:nvPr>
        </p:nvSpPr>
        <p:spPr>
          <a:xfrm>
            <a:off x="767480" y="3403401"/>
            <a:ext cx="931499" cy="924508"/>
          </a:xfrm>
          <a:prstGeom prst="rect">
            <a:avLst/>
          </a:prstGeom>
        </p:spPr>
        <p:txBody>
          <a:bodyPr lIns="91420" tIns="45710" rIns="91420" bIns="45710" anchor="ctr" anchorCtr="0">
            <a:noAutofit/>
          </a:bodyPr>
          <a:lstStyle>
            <a:lvl1pPr marL="0" indent="0" algn="ctr">
              <a:buNone/>
              <a:defRPr sz="5333"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2</a:t>
            </a:r>
          </a:p>
        </p:txBody>
      </p:sp>
      <p:sp>
        <p:nvSpPr>
          <p:cNvPr id="29" name="Text Placeholder 17"/>
          <p:cNvSpPr>
            <a:spLocks noGrp="1"/>
          </p:cNvSpPr>
          <p:nvPr>
            <p:ph type="body" sz="quarter" idx="18" hasCustomPrompt="1"/>
          </p:nvPr>
        </p:nvSpPr>
        <p:spPr>
          <a:xfrm>
            <a:off x="767481" y="4868187"/>
            <a:ext cx="931499" cy="924508"/>
          </a:xfrm>
          <a:prstGeom prst="rect">
            <a:avLst/>
          </a:prstGeom>
          <a:ln>
            <a:noFill/>
          </a:ln>
        </p:spPr>
        <p:txBody>
          <a:bodyPr lIns="91420" tIns="45710" rIns="91420" bIns="45710" anchor="ctr" anchorCtr="0">
            <a:noAutofit/>
          </a:bodyPr>
          <a:lstStyle>
            <a:lvl1pPr marL="0" indent="0" algn="ctr">
              <a:buNone/>
              <a:defRPr sz="5333"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3</a:t>
            </a:r>
          </a:p>
        </p:txBody>
      </p:sp>
      <p:sp>
        <p:nvSpPr>
          <p:cNvPr id="13" name="Text Placeholder 17"/>
          <p:cNvSpPr>
            <a:spLocks noGrp="1"/>
          </p:cNvSpPr>
          <p:nvPr>
            <p:ph type="body" sz="quarter" idx="19" hasCustomPrompt="1"/>
          </p:nvPr>
        </p:nvSpPr>
        <p:spPr>
          <a:xfrm>
            <a:off x="767480" y="1902998"/>
            <a:ext cx="931499" cy="924508"/>
          </a:xfrm>
          <a:prstGeom prst="rect">
            <a:avLst/>
          </a:prstGeom>
        </p:spPr>
        <p:txBody>
          <a:bodyPr lIns="91420" tIns="45710" rIns="91420" bIns="45710" anchor="ctr" anchorCtr="0">
            <a:noAutofit/>
          </a:bodyPr>
          <a:lstStyle>
            <a:lvl1pPr marL="0" indent="0" algn="ctr">
              <a:buNone/>
              <a:defRPr sz="5333"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1</a:t>
            </a:r>
          </a:p>
        </p:txBody>
      </p:sp>
    </p:spTree>
    <p:extLst>
      <p:ext uri="{BB962C8B-B14F-4D97-AF65-F5344CB8AC3E}">
        <p14:creationId xmlns:p14="http://schemas.microsoft.com/office/powerpoint/2010/main" val="392566474"/>
      </p:ext>
    </p:extLst>
  </p:cSld>
  <p:clrMapOvr>
    <a:masterClrMapping/>
  </p:clrMapOvr>
  <p:transition spd="slow">
    <p:wipe/>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5_Circled_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1"/>
                </a:solidFill>
              </a:defRPr>
            </a:lvl1pPr>
          </a:lstStyle>
          <a:p>
            <a:r>
              <a:rPr lang="en-US" dirty="0"/>
              <a:t>Click to edit Master title style</a:t>
            </a:r>
          </a:p>
        </p:txBody>
      </p:sp>
      <p:sp>
        <p:nvSpPr>
          <p:cNvPr id="12" name="Oval 11"/>
          <p:cNvSpPr/>
          <p:nvPr/>
        </p:nvSpPr>
        <p:spPr>
          <a:xfrm>
            <a:off x="767482" y="2639092"/>
            <a:ext cx="619753" cy="619753"/>
          </a:xfrm>
          <a:prstGeom prst="ellipse">
            <a:avLst/>
          </a:prstGeom>
          <a:solidFill>
            <a:srgbClr val="38C6F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5333" b="0" i="0" u="none" strike="noStrike" kern="1200" cap="none" spc="0" normalizeH="0" baseline="0" noProof="0" dirty="0">
              <a:ln>
                <a:solidFill>
                  <a:srgbClr val="81C569"/>
                </a:solidFill>
              </a:ln>
              <a:solidFill>
                <a:srgbClr val="38C6F4"/>
              </a:solidFill>
              <a:effectLst/>
              <a:uLnTx/>
              <a:uFillTx/>
              <a:latin typeface="Arial"/>
              <a:ea typeface="+mn-ea"/>
              <a:cs typeface="Arial"/>
            </a:endParaRPr>
          </a:p>
        </p:txBody>
      </p:sp>
      <p:sp>
        <p:nvSpPr>
          <p:cNvPr id="15" name="Oval 14"/>
          <p:cNvSpPr/>
          <p:nvPr/>
        </p:nvSpPr>
        <p:spPr>
          <a:xfrm>
            <a:off x="767481" y="1771904"/>
            <a:ext cx="619753" cy="619753"/>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5333" b="0" i="0" u="none" strike="noStrike" kern="1200" cap="none" spc="0" normalizeH="0" baseline="0" noProof="0" dirty="0">
              <a:ln>
                <a:solidFill>
                  <a:srgbClr val="81C569"/>
                </a:solidFill>
              </a:ln>
              <a:solidFill>
                <a:srgbClr val="38C6F4"/>
              </a:solidFill>
              <a:effectLst/>
              <a:uLnTx/>
              <a:uFillTx/>
              <a:latin typeface="Arial"/>
              <a:ea typeface="+mn-ea"/>
              <a:cs typeface="Arial"/>
            </a:endParaRPr>
          </a:p>
        </p:txBody>
      </p:sp>
      <p:sp>
        <p:nvSpPr>
          <p:cNvPr id="22" name="Oval 21"/>
          <p:cNvSpPr/>
          <p:nvPr/>
        </p:nvSpPr>
        <p:spPr>
          <a:xfrm>
            <a:off x="767482" y="3503262"/>
            <a:ext cx="619753" cy="619753"/>
          </a:xfrm>
          <a:prstGeom prst="ellipse">
            <a:avLst/>
          </a:prstGeom>
          <a:solidFill>
            <a:schemeClr val="bg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5333" b="0" i="0" u="none" strike="noStrike" kern="1200" cap="none" spc="0" normalizeH="0" baseline="0" noProof="0" dirty="0">
              <a:ln>
                <a:solidFill>
                  <a:srgbClr val="81C569"/>
                </a:solidFill>
              </a:ln>
              <a:solidFill>
                <a:srgbClr val="38C6F4"/>
              </a:solidFill>
              <a:effectLst/>
              <a:uLnTx/>
              <a:uFillTx/>
              <a:latin typeface="Arial"/>
              <a:ea typeface="+mn-ea"/>
              <a:cs typeface="Arial"/>
            </a:endParaRPr>
          </a:p>
        </p:txBody>
      </p:sp>
      <p:sp>
        <p:nvSpPr>
          <p:cNvPr id="24" name="Text Placeholder 17"/>
          <p:cNvSpPr>
            <a:spLocks noGrp="1"/>
          </p:cNvSpPr>
          <p:nvPr>
            <p:ph type="body" sz="quarter" idx="13"/>
          </p:nvPr>
        </p:nvSpPr>
        <p:spPr>
          <a:xfrm>
            <a:off x="1563179" y="1779790"/>
            <a:ext cx="7571664" cy="615103"/>
          </a:xfrm>
          <a:prstGeom prst="rect">
            <a:avLst/>
          </a:prstGeom>
        </p:spPr>
        <p:txBody>
          <a:bodyPr lIns="91420" tIns="45710" rIns="91420" bIns="45710" anchor="ctr" anchorCtr="0">
            <a:noAutofit/>
          </a:bodyPr>
          <a:lstStyle>
            <a:lvl1pPr marL="0" indent="0" algn="l">
              <a:buNone/>
              <a:defRPr sz="2667"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Click to edit Master text styles</a:t>
            </a:r>
          </a:p>
        </p:txBody>
      </p:sp>
      <p:sp>
        <p:nvSpPr>
          <p:cNvPr id="25" name="Text Placeholder 17"/>
          <p:cNvSpPr>
            <a:spLocks noGrp="1"/>
          </p:cNvSpPr>
          <p:nvPr>
            <p:ph type="body" sz="quarter" idx="14"/>
          </p:nvPr>
        </p:nvSpPr>
        <p:spPr>
          <a:xfrm>
            <a:off x="1563180" y="2646082"/>
            <a:ext cx="7571664" cy="615103"/>
          </a:xfrm>
          <a:prstGeom prst="rect">
            <a:avLst/>
          </a:prstGeom>
        </p:spPr>
        <p:txBody>
          <a:bodyPr lIns="91420" tIns="45710" rIns="91420" bIns="45710" anchor="ctr" anchorCtr="0">
            <a:noAutofit/>
          </a:bodyPr>
          <a:lstStyle>
            <a:lvl1pPr marL="0" indent="0" algn="l">
              <a:buNone/>
              <a:defRPr sz="2667"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6" name="Text Placeholder 17"/>
          <p:cNvSpPr>
            <a:spLocks noGrp="1"/>
          </p:cNvSpPr>
          <p:nvPr>
            <p:ph type="body" sz="quarter" idx="15"/>
          </p:nvPr>
        </p:nvSpPr>
        <p:spPr>
          <a:xfrm>
            <a:off x="1563180" y="3503262"/>
            <a:ext cx="7571664" cy="615103"/>
          </a:xfrm>
          <a:prstGeom prst="rect">
            <a:avLst/>
          </a:prstGeom>
        </p:spPr>
        <p:txBody>
          <a:bodyPr lIns="91420" tIns="45710" rIns="91420" bIns="45710" anchor="ctr" anchorCtr="0">
            <a:noAutofit/>
          </a:bodyPr>
          <a:lstStyle>
            <a:lvl1pPr marL="0" indent="0" algn="l">
              <a:buNone/>
              <a:defRPr sz="2667"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7" name="Text Placeholder 17"/>
          <p:cNvSpPr>
            <a:spLocks noGrp="1"/>
          </p:cNvSpPr>
          <p:nvPr>
            <p:ph type="body" sz="quarter" idx="16" hasCustomPrompt="1"/>
          </p:nvPr>
        </p:nvSpPr>
        <p:spPr>
          <a:xfrm>
            <a:off x="767482" y="1770029"/>
            <a:ext cx="619753" cy="615103"/>
          </a:xfrm>
          <a:prstGeom prst="rect">
            <a:avLst/>
          </a:prstGeom>
          <a:noFill/>
          <a:ln>
            <a:noFill/>
          </a:ln>
        </p:spPr>
        <p:txBody>
          <a:bodyPr lIns="91420" tIns="45710" rIns="91420" bIns="45710" anchor="ctr" anchorCtr="0">
            <a:noAutofit/>
          </a:bodyPr>
          <a:lstStyle>
            <a:lvl1pPr marL="0" indent="0" algn="ctr">
              <a:buNone/>
              <a:defRPr sz="2667"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1</a:t>
            </a:r>
          </a:p>
        </p:txBody>
      </p:sp>
      <p:sp>
        <p:nvSpPr>
          <p:cNvPr id="28" name="Text Placeholder 17"/>
          <p:cNvSpPr>
            <a:spLocks noGrp="1"/>
          </p:cNvSpPr>
          <p:nvPr>
            <p:ph type="body" sz="quarter" idx="17" hasCustomPrompt="1"/>
          </p:nvPr>
        </p:nvSpPr>
        <p:spPr>
          <a:xfrm>
            <a:off x="767482" y="2639091"/>
            <a:ext cx="619753" cy="615103"/>
          </a:xfrm>
          <a:prstGeom prst="rect">
            <a:avLst/>
          </a:prstGeom>
          <a:noFill/>
          <a:ln>
            <a:noFill/>
          </a:ln>
        </p:spPr>
        <p:txBody>
          <a:bodyPr lIns="91420" tIns="45710" rIns="91420" bIns="45710" anchor="ctr" anchorCtr="0">
            <a:noAutofit/>
          </a:bodyPr>
          <a:lstStyle>
            <a:lvl1pPr marL="0" indent="0" algn="ctr">
              <a:buNone/>
              <a:defRPr sz="2667"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2</a:t>
            </a:r>
          </a:p>
        </p:txBody>
      </p:sp>
      <p:sp>
        <p:nvSpPr>
          <p:cNvPr id="29" name="Text Placeholder 17"/>
          <p:cNvSpPr>
            <a:spLocks noGrp="1"/>
          </p:cNvSpPr>
          <p:nvPr>
            <p:ph type="body" sz="quarter" idx="18" hasCustomPrompt="1"/>
          </p:nvPr>
        </p:nvSpPr>
        <p:spPr>
          <a:xfrm>
            <a:off x="767484" y="3500658"/>
            <a:ext cx="619753" cy="615103"/>
          </a:xfrm>
          <a:prstGeom prst="rect">
            <a:avLst/>
          </a:prstGeom>
          <a:noFill/>
          <a:ln>
            <a:noFill/>
          </a:ln>
        </p:spPr>
        <p:txBody>
          <a:bodyPr lIns="91420" tIns="45710" rIns="91420" bIns="45710" anchor="ctr" anchorCtr="0">
            <a:noAutofit/>
          </a:bodyPr>
          <a:lstStyle>
            <a:lvl1pPr marL="0" indent="0" algn="ctr">
              <a:buNone/>
              <a:defRPr sz="2667"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3</a:t>
            </a:r>
          </a:p>
        </p:txBody>
      </p:sp>
      <p:sp>
        <p:nvSpPr>
          <p:cNvPr id="13" name="Oval 12"/>
          <p:cNvSpPr/>
          <p:nvPr/>
        </p:nvSpPr>
        <p:spPr>
          <a:xfrm>
            <a:off x="767484" y="4366109"/>
            <a:ext cx="619753" cy="619753"/>
          </a:xfrm>
          <a:prstGeom prst="ellipse">
            <a:avLst/>
          </a:prstGeom>
          <a:solidFill>
            <a:schemeClr val="accent6"/>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5333" b="0" i="0" u="none" strike="noStrike" kern="1200" cap="none" spc="0" normalizeH="0" baseline="0" noProof="0" dirty="0">
              <a:ln>
                <a:solidFill>
                  <a:srgbClr val="81C569"/>
                </a:solidFill>
              </a:ln>
              <a:solidFill>
                <a:srgbClr val="38C6F4"/>
              </a:solidFill>
              <a:effectLst/>
              <a:uLnTx/>
              <a:uFillTx/>
              <a:latin typeface="Arial"/>
              <a:ea typeface="+mn-ea"/>
              <a:cs typeface="Arial"/>
            </a:endParaRPr>
          </a:p>
        </p:txBody>
      </p:sp>
      <p:sp>
        <p:nvSpPr>
          <p:cNvPr id="14" name="Text Placeholder 17"/>
          <p:cNvSpPr>
            <a:spLocks noGrp="1"/>
          </p:cNvSpPr>
          <p:nvPr>
            <p:ph type="body" sz="quarter" idx="19"/>
          </p:nvPr>
        </p:nvSpPr>
        <p:spPr>
          <a:xfrm>
            <a:off x="1563181" y="4366109"/>
            <a:ext cx="7571664" cy="615103"/>
          </a:xfrm>
          <a:prstGeom prst="rect">
            <a:avLst/>
          </a:prstGeom>
        </p:spPr>
        <p:txBody>
          <a:bodyPr lIns="91420" tIns="45710" rIns="91420" bIns="45710" anchor="ctr" anchorCtr="0">
            <a:noAutofit/>
          </a:bodyPr>
          <a:lstStyle>
            <a:lvl1pPr marL="0" indent="0" algn="l">
              <a:buNone/>
              <a:defRPr sz="2667"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16" name="Text Placeholder 17"/>
          <p:cNvSpPr>
            <a:spLocks noGrp="1"/>
          </p:cNvSpPr>
          <p:nvPr>
            <p:ph type="body" sz="quarter" idx="20" hasCustomPrompt="1"/>
          </p:nvPr>
        </p:nvSpPr>
        <p:spPr>
          <a:xfrm>
            <a:off x="767485" y="4363505"/>
            <a:ext cx="619753" cy="615103"/>
          </a:xfrm>
          <a:prstGeom prst="rect">
            <a:avLst/>
          </a:prstGeom>
          <a:noFill/>
          <a:ln>
            <a:noFill/>
          </a:ln>
        </p:spPr>
        <p:txBody>
          <a:bodyPr lIns="91420" tIns="45710" rIns="91420" bIns="45710" anchor="ctr" anchorCtr="0">
            <a:noAutofit/>
          </a:bodyPr>
          <a:lstStyle>
            <a:lvl1pPr marL="0" indent="0" algn="ctr">
              <a:buNone/>
              <a:defRPr sz="2667"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4</a:t>
            </a:r>
          </a:p>
        </p:txBody>
      </p:sp>
      <p:sp>
        <p:nvSpPr>
          <p:cNvPr id="17" name="Oval 16"/>
          <p:cNvSpPr/>
          <p:nvPr/>
        </p:nvSpPr>
        <p:spPr>
          <a:xfrm>
            <a:off x="767485" y="5228956"/>
            <a:ext cx="619753" cy="619753"/>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5333" b="0" i="0" u="none" strike="noStrike" kern="1200" cap="none" spc="0" normalizeH="0" baseline="0" noProof="0" dirty="0">
              <a:ln>
                <a:solidFill>
                  <a:srgbClr val="81C569"/>
                </a:solidFill>
              </a:ln>
              <a:solidFill>
                <a:srgbClr val="38C6F4"/>
              </a:solidFill>
              <a:effectLst/>
              <a:uLnTx/>
              <a:uFillTx/>
              <a:latin typeface="Arial"/>
              <a:ea typeface="+mn-ea"/>
              <a:cs typeface="Arial"/>
            </a:endParaRPr>
          </a:p>
        </p:txBody>
      </p:sp>
      <p:sp>
        <p:nvSpPr>
          <p:cNvPr id="18" name="Text Placeholder 17"/>
          <p:cNvSpPr>
            <a:spLocks noGrp="1"/>
          </p:cNvSpPr>
          <p:nvPr>
            <p:ph type="body" sz="quarter" idx="21"/>
          </p:nvPr>
        </p:nvSpPr>
        <p:spPr>
          <a:xfrm>
            <a:off x="1563183" y="5228955"/>
            <a:ext cx="7571664" cy="615103"/>
          </a:xfrm>
          <a:prstGeom prst="rect">
            <a:avLst/>
          </a:prstGeom>
        </p:spPr>
        <p:txBody>
          <a:bodyPr lIns="91420" tIns="45710" rIns="91420" bIns="45710" anchor="ctr" anchorCtr="0">
            <a:noAutofit/>
          </a:bodyPr>
          <a:lstStyle>
            <a:lvl1pPr marL="0" indent="0" algn="l">
              <a:buNone/>
              <a:defRPr sz="2667"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19" name="Text Placeholder 17"/>
          <p:cNvSpPr>
            <a:spLocks noGrp="1"/>
          </p:cNvSpPr>
          <p:nvPr>
            <p:ph type="body" sz="quarter" idx="22" hasCustomPrompt="1"/>
          </p:nvPr>
        </p:nvSpPr>
        <p:spPr>
          <a:xfrm>
            <a:off x="767486" y="5226351"/>
            <a:ext cx="619753" cy="615103"/>
          </a:xfrm>
          <a:prstGeom prst="rect">
            <a:avLst/>
          </a:prstGeom>
          <a:ln>
            <a:noFill/>
          </a:ln>
        </p:spPr>
        <p:txBody>
          <a:bodyPr lIns="91420" tIns="45710" rIns="91420" bIns="45710" anchor="ctr" anchorCtr="0">
            <a:noAutofit/>
          </a:bodyPr>
          <a:lstStyle>
            <a:lvl1pPr marL="0" indent="0" algn="ctr">
              <a:buNone/>
              <a:defRPr sz="2667"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5</a:t>
            </a:r>
          </a:p>
        </p:txBody>
      </p:sp>
    </p:spTree>
    <p:extLst>
      <p:ext uri="{BB962C8B-B14F-4D97-AF65-F5344CB8AC3E}">
        <p14:creationId xmlns:p14="http://schemas.microsoft.com/office/powerpoint/2010/main" val="2391311663"/>
      </p:ext>
    </p:extLst>
  </p:cSld>
  <p:clrMapOvr>
    <a:masterClrMapping/>
  </p:clrMapOvr>
  <p:transition spd="slow">
    <p:wipe/>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6_Circled_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004C69"/>
                </a:solidFill>
              </a:defRPr>
            </a:lvl1pPr>
          </a:lstStyle>
          <a:p>
            <a:r>
              <a:rPr lang="en-US" dirty="0"/>
              <a:t>Click to edit Master title style</a:t>
            </a:r>
          </a:p>
        </p:txBody>
      </p:sp>
      <p:sp>
        <p:nvSpPr>
          <p:cNvPr id="42" name="Oval 41"/>
          <p:cNvSpPr/>
          <p:nvPr/>
        </p:nvSpPr>
        <p:spPr>
          <a:xfrm>
            <a:off x="767482" y="2639092"/>
            <a:ext cx="619753" cy="619753"/>
          </a:xfrm>
          <a:prstGeom prst="ellipse">
            <a:avLst/>
          </a:prstGeom>
          <a:solidFill>
            <a:srgbClr val="38C6F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81C569"/>
              </a:solidFill>
              <a:effectLst/>
              <a:uLnTx/>
              <a:uFillTx/>
              <a:latin typeface="Arial"/>
              <a:ea typeface="+mn-ea"/>
              <a:cs typeface="Arial"/>
            </a:endParaRPr>
          </a:p>
        </p:txBody>
      </p:sp>
      <p:sp>
        <p:nvSpPr>
          <p:cNvPr id="43" name="Oval 42"/>
          <p:cNvSpPr/>
          <p:nvPr/>
        </p:nvSpPr>
        <p:spPr>
          <a:xfrm>
            <a:off x="767481" y="1771904"/>
            <a:ext cx="619753" cy="619753"/>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FFFFFF"/>
              </a:solidFill>
              <a:effectLst/>
              <a:uLnTx/>
              <a:uFillTx/>
              <a:latin typeface="Arial"/>
              <a:ea typeface="+mn-ea"/>
              <a:cs typeface="Arial"/>
            </a:endParaRPr>
          </a:p>
        </p:txBody>
      </p:sp>
      <p:sp>
        <p:nvSpPr>
          <p:cNvPr id="44" name="Oval 43"/>
          <p:cNvSpPr/>
          <p:nvPr/>
        </p:nvSpPr>
        <p:spPr>
          <a:xfrm>
            <a:off x="767482" y="3503262"/>
            <a:ext cx="619753" cy="619753"/>
          </a:xfrm>
          <a:prstGeom prst="ellipse">
            <a:avLst/>
          </a:prstGeom>
          <a:solidFill>
            <a:schemeClr val="bg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81C569"/>
              </a:solidFill>
              <a:effectLst/>
              <a:uLnTx/>
              <a:uFillTx/>
              <a:latin typeface="Arial"/>
              <a:ea typeface="+mn-ea"/>
              <a:cs typeface="Arial"/>
            </a:endParaRPr>
          </a:p>
        </p:txBody>
      </p:sp>
      <p:sp>
        <p:nvSpPr>
          <p:cNvPr id="45" name="Text Placeholder 17"/>
          <p:cNvSpPr>
            <a:spLocks noGrp="1"/>
          </p:cNvSpPr>
          <p:nvPr>
            <p:ph type="body" sz="quarter" idx="13"/>
          </p:nvPr>
        </p:nvSpPr>
        <p:spPr>
          <a:xfrm>
            <a:off x="1563179" y="1779790"/>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Click to edit Master text styles</a:t>
            </a:r>
          </a:p>
        </p:txBody>
      </p:sp>
      <p:sp>
        <p:nvSpPr>
          <p:cNvPr id="46" name="Text Placeholder 17"/>
          <p:cNvSpPr>
            <a:spLocks noGrp="1"/>
          </p:cNvSpPr>
          <p:nvPr>
            <p:ph type="body" sz="quarter" idx="14"/>
          </p:nvPr>
        </p:nvSpPr>
        <p:spPr>
          <a:xfrm>
            <a:off x="1563180" y="2646082"/>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47" name="Text Placeholder 17"/>
          <p:cNvSpPr>
            <a:spLocks noGrp="1"/>
          </p:cNvSpPr>
          <p:nvPr>
            <p:ph type="body" sz="quarter" idx="15"/>
          </p:nvPr>
        </p:nvSpPr>
        <p:spPr>
          <a:xfrm>
            <a:off x="1563180" y="3503262"/>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48" name="Text Placeholder 17"/>
          <p:cNvSpPr>
            <a:spLocks noGrp="1"/>
          </p:cNvSpPr>
          <p:nvPr>
            <p:ph type="body" sz="quarter" idx="16" hasCustomPrompt="1"/>
          </p:nvPr>
        </p:nvSpPr>
        <p:spPr>
          <a:xfrm>
            <a:off x="767482" y="1770029"/>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1</a:t>
            </a:r>
          </a:p>
        </p:txBody>
      </p:sp>
      <p:sp>
        <p:nvSpPr>
          <p:cNvPr id="49" name="Text Placeholder 17"/>
          <p:cNvSpPr>
            <a:spLocks noGrp="1"/>
          </p:cNvSpPr>
          <p:nvPr>
            <p:ph type="body" sz="quarter" idx="17" hasCustomPrompt="1"/>
          </p:nvPr>
        </p:nvSpPr>
        <p:spPr>
          <a:xfrm>
            <a:off x="767482" y="2639091"/>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2</a:t>
            </a:r>
          </a:p>
        </p:txBody>
      </p:sp>
      <p:sp>
        <p:nvSpPr>
          <p:cNvPr id="50" name="Text Placeholder 17"/>
          <p:cNvSpPr>
            <a:spLocks noGrp="1"/>
          </p:cNvSpPr>
          <p:nvPr>
            <p:ph type="body" sz="quarter" idx="18" hasCustomPrompt="1"/>
          </p:nvPr>
        </p:nvSpPr>
        <p:spPr>
          <a:xfrm>
            <a:off x="767484" y="3500658"/>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3</a:t>
            </a:r>
          </a:p>
        </p:txBody>
      </p:sp>
      <p:sp>
        <p:nvSpPr>
          <p:cNvPr id="51" name="Oval 50"/>
          <p:cNvSpPr/>
          <p:nvPr/>
        </p:nvSpPr>
        <p:spPr>
          <a:xfrm>
            <a:off x="767484" y="4366109"/>
            <a:ext cx="619753" cy="619753"/>
          </a:xfrm>
          <a:prstGeom prst="ellipse">
            <a:avLst/>
          </a:prstGeom>
          <a:solidFill>
            <a:schemeClr val="accent6"/>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81C569"/>
              </a:solidFill>
              <a:effectLst/>
              <a:uLnTx/>
              <a:uFillTx/>
              <a:latin typeface="Arial"/>
              <a:ea typeface="+mn-ea"/>
              <a:cs typeface="Arial"/>
            </a:endParaRPr>
          </a:p>
        </p:txBody>
      </p:sp>
      <p:sp>
        <p:nvSpPr>
          <p:cNvPr id="52" name="Text Placeholder 17"/>
          <p:cNvSpPr>
            <a:spLocks noGrp="1"/>
          </p:cNvSpPr>
          <p:nvPr>
            <p:ph type="body" sz="quarter" idx="19"/>
          </p:nvPr>
        </p:nvSpPr>
        <p:spPr>
          <a:xfrm>
            <a:off x="1563182" y="4366109"/>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53" name="Text Placeholder 17"/>
          <p:cNvSpPr>
            <a:spLocks noGrp="1"/>
          </p:cNvSpPr>
          <p:nvPr>
            <p:ph type="body" sz="quarter" idx="20" hasCustomPrompt="1"/>
          </p:nvPr>
        </p:nvSpPr>
        <p:spPr>
          <a:xfrm>
            <a:off x="767485" y="4363505"/>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4</a:t>
            </a:r>
          </a:p>
        </p:txBody>
      </p:sp>
      <p:sp>
        <p:nvSpPr>
          <p:cNvPr id="54" name="Oval 53"/>
          <p:cNvSpPr/>
          <p:nvPr/>
        </p:nvSpPr>
        <p:spPr>
          <a:xfrm>
            <a:off x="767485" y="5228956"/>
            <a:ext cx="619753" cy="619753"/>
          </a:xfrm>
          <a:prstGeom prst="ellipse">
            <a:avLst/>
          </a:prstGeom>
          <a:solidFill>
            <a:schemeClr val="accent1">
              <a:lumMod val="75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81C569"/>
              </a:solidFill>
              <a:effectLst/>
              <a:uLnTx/>
              <a:uFillTx/>
              <a:latin typeface="Arial"/>
              <a:ea typeface="+mn-ea"/>
              <a:cs typeface="Arial"/>
            </a:endParaRPr>
          </a:p>
        </p:txBody>
      </p:sp>
      <p:sp>
        <p:nvSpPr>
          <p:cNvPr id="55" name="Text Placeholder 17"/>
          <p:cNvSpPr>
            <a:spLocks noGrp="1"/>
          </p:cNvSpPr>
          <p:nvPr>
            <p:ph type="body" sz="quarter" idx="21"/>
          </p:nvPr>
        </p:nvSpPr>
        <p:spPr>
          <a:xfrm>
            <a:off x="1563183" y="5228955"/>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56" name="Text Placeholder 17"/>
          <p:cNvSpPr>
            <a:spLocks noGrp="1"/>
          </p:cNvSpPr>
          <p:nvPr>
            <p:ph type="body" sz="quarter" idx="22" hasCustomPrompt="1"/>
          </p:nvPr>
        </p:nvSpPr>
        <p:spPr>
          <a:xfrm>
            <a:off x="767486" y="5226351"/>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5</a:t>
            </a:r>
          </a:p>
        </p:txBody>
      </p:sp>
      <p:sp>
        <p:nvSpPr>
          <p:cNvPr id="57" name="Oval 56"/>
          <p:cNvSpPr/>
          <p:nvPr/>
        </p:nvSpPr>
        <p:spPr>
          <a:xfrm>
            <a:off x="5886102" y="2644113"/>
            <a:ext cx="619753" cy="619753"/>
          </a:xfrm>
          <a:prstGeom prst="ellipse">
            <a:avLst/>
          </a:prstGeom>
          <a:solidFill>
            <a:schemeClr val="accent6"/>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81C569"/>
              </a:solidFill>
              <a:effectLst/>
              <a:uLnTx/>
              <a:uFillTx/>
              <a:latin typeface="Arial"/>
              <a:ea typeface="+mn-ea"/>
              <a:cs typeface="Arial"/>
            </a:endParaRPr>
          </a:p>
        </p:txBody>
      </p:sp>
      <p:sp>
        <p:nvSpPr>
          <p:cNvPr id="58" name="Oval 57"/>
          <p:cNvSpPr/>
          <p:nvPr/>
        </p:nvSpPr>
        <p:spPr>
          <a:xfrm>
            <a:off x="5886101" y="1776925"/>
            <a:ext cx="619753" cy="619753"/>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81C569"/>
              </a:solidFill>
              <a:effectLst/>
              <a:uLnTx/>
              <a:uFillTx/>
              <a:latin typeface="Arial"/>
              <a:ea typeface="+mn-ea"/>
              <a:cs typeface="Arial"/>
            </a:endParaRPr>
          </a:p>
        </p:txBody>
      </p:sp>
      <p:sp>
        <p:nvSpPr>
          <p:cNvPr id="59" name="Oval 58"/>
          <p:cNvSpPr/>
          <p:nvPr/>
        </p:nvSpPr>
        <p:spPr>
          <a:xfrm>
            <a:off x="5886102" y="3508284"/>
            <a:ext cx="619753" cy="619753"/>
          </a:xfrm>
          <a:prstGeom prst="ellipse">
            <a:avLst/>
          </a:prstGeom>
          <a:solidFill>
            <a:schemeClr val="accent5"/>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81C569"/>
              </a:solidFill>
              <a:effectLst/>
              <a:uLnTx/>
              <a:uFillTx/>
              <a:latin typeface="Arial"/>
              <a:ea typeface="+mn-ea"/>
              <a:cs typeface="Arial"/>
            </a:endParaRPr>
          </a:p>
        </p:txBody>
      </p:sp>
      <p:sp>
        <p:nvSpPr>
          <p:cNvPr id="60" name="Text Placeholder 17"/>
          <p:cNvSpPr>
            <a:spLocks noGrp="1"/>
          </p:cNvSpPr>
          <p:nvPr>
            <p:ph type="body" sz="quarter" idx="23"/>
          </p:nvPr>
        </p:nvSpPr>
        <p:spPr>
          <a:xfrm>
            <a:off x="6681799" y="1784811"/>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61" name="Text Placeholder 17"/>
          <p:cNvSpPr>
            <a:spLocks noGrp="1"/>
          </p:cNvSpPr>
          <p:nvPr>
            <p:ph type="body" sz="quarter" idx="24"/>
          </p:nvPr>
        </p:nvSpPr>
        <p:spPr>
          <a:xfrm>
            <a:off x="6681800" y="2651103"/>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62" name="Text Placeholder 17"/>
          <p:cNvSpPr>
            <a:spLocks noGrp="1"/>
          </p:cNvSpPr>
          <p:nvPr>
            <p:ph type="body" sz="quarter" idx="25"/>
          </p:nvPr>
        </p:nvSpPr>
        <p:spPr>
          <a:xfrm>
            <a:off x="6681800" y="3508283"/>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63" name="Text Placeholder 17"/>
          <p:cNvSpPr>
            <a:spLocks noGrp="1"/>
          </p:cNvSpPr>
          <p:nvPr>
            <p:ph type="body" sz="quarter" idx="26" hasCustomPrompt="1"/>
          </p:nvPr>
        </p:nvSpPr>
        <p:spPr>
          <a:xfrm>
            <a:off x="5886102" y="1775050"/>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6</a:t>
            </a:r>
          </a:p>
        </p:txBody>
      </p:sp>
      <p:sp>
        <p:nvSpPr>
          <p:cNvPr id="64" name="Text Placeholder 17"/>
          <p:cNvSpPr>
            <a:spLocks noGrp="1"/>
          </p:cNvSpPr>
          <p:nvPr>
            <p:ph type="body" sz="quarter" idx="27" hasCustomPrompt="1"/>
          </p:nvPr>
        </p:nvSpPr>
        <p:spPr>
          <a:xfrm>
            <a:off x="5886102" y="2644113"/>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7</a:t>
            </a:r>
          </a:p>
        </p:txBody>
      </p:sp>
      <p:sp>
        <p:nvSpPr>
          <p:cNvPr id="65" name="Text Placeholder 17"/>
          <p:cNvSpPr>
            <a:spLocks noGrp="1"/>
          </p:cNvSpPr>
          <p:nvPr>
            <p:ph type="body" sz="quarter" idx="28" hasCustomPrompt="1"/>
          </p:nvPr>
        </p:nvSpPr>
        <p:spPr>
          <a:xfrm>
            <a:off x="5886104" y="3505679"/>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8</a:t>
            </a:r>
          </a:p>
        </p:txBody>
      </p:sp>
      <p:sp>
        <p:nvSpPr>
          <p:cNvPr id="66" name="Oval 65"/>
          <p:cNvSpPr/>
          <p:nvPr/>
        </p:nvSpPr>
        <p:spPr>
          <a:xfrm>
            <a:off x="5886104" y="4371130"/>
            <a:ext cx="619753" cy="619753"/>
          </a:xfrm>
          <a:prstGeom prst="ellipse">
            <a:avLst/>
          </a:prstGeom>
          <a:solidFill>
            <a:schemeClr val="bg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81C569"/>
              </a:solidFill>
              <a:effectLst/>
              <a:uLnTx/>
              <a:uFillTx/>
              <a:latin typeface="Arial"/>
              <a:ea typeface="+mn-ea"/>
              <a:cs typeface="Arial"/>
            </a:endParaRPr>
          </a:p>
        </p:txBody>
      </p:sp>
      <p:sp>
        <p:nvSpPr>
          <p:cNvPr id="67" name="Text Placeholder 17"/>
          <p:cNvSpPr>
            <a:spLocks noGrp="1"/>
          </p:cNvSpPr>
          <p:nvPr>
            <p:ph type="body" sz="quarter" idx="29"/>
          </p:nvPr>
        </p:nvSpPr>
        <p:spPr>
          <a:xfrm>
            <a:off x="6681801" y="4371130"/>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68" name="Text Placeholder 17"/>
          <p:cNvSpPr>
            <a:spLocks noGrp="1"/>
          </p:cNvSpPr>
          <p:nvPr>
            <p:ph type="body" sz="quarter" idx="30" hasCustomPrompt="1"/>
          </p:nvPr>
        </p:nvSpPr>
        <p:spPr>
          <a:xfrm>
            <a:off x="5886105" y="4368526"/>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9</a:t>
            </a:r>
          </a:p>
        </p:txBody>
      </p:sp>
      <p:sp>
        <p:nvSpPr>
          <p:cNvPr id="69" name="Oval 68"/>
          <p:cNvSpPr/>
          <p:nvPr/>
        </p:nvSpPr>
        <p:spPr>
          <a:xfrm>
            <a:off x="5886105" y="5233977"/>
            <a:ext cx="619753" cy="619753"/>
          </a:xfrm>
          <a:prstGeom prst="ellipse">
            <a:avLst/>
          </a:prstGeom>
          <a:solidFill>
            <a:schemeClr val="accent1">
              <a:lumMod val="75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81C569"/>
              </a:solidFill>
              <a:effectLst/>
              <a:uLnTx/>
              <a:uFillTx/>
              <a:latin typeface="Arial"/>
              <a:ea typeface="+mn-ea"/>
              <a:cs typeface="Arial"/>
            </a:endParaRPr>
          </a:p>
        </p:txBody>
      </p:sp>
      <p:sp>
        <p:nvSpPr>
          <p:cNvPr id="70" name="Text Placeholder 17"/>
          <p:cNvSpPr>
            <a:spLocks noGrp="1"/>
          </p:cNvSpPr>
          <p:nvPr>
            <p:ph type="body" sz="quarter" idx="31"/>
          </p:nvPr>
        </p:nvSpPr>
        <p:spPr>
          <a:xfrm>
            <a:off x="6681803" y="5233977"/>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71" name="Text Placeholder 17"/>
          <p:cNvSpPr>
            <a:spLocks noGrp="1"/>
          </p:cNvSpPr>
          <p:nvPr>
            <p:ph type="body" sz="quarter" idx="32" hasCustomPrompt="1"/>
          </p:nvPr>
        </p:nvSpPr>
        <p:spPr>
          <a:xfrm>
            <a:off x="5886106" y="5231373"/>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10</a:t>
            </a:r>
          </a:p>
        </p:txBody>
      </p:sp>
    </p:spTree>
    <p:extLst>
      <p:ext uri="{BB962C8B-B14F-4D97-AF65-F5344CB8AC3E}">
        <p14:creationId xmlns:p14="http://schemas.microsoft.com/office/powerpoint/2010/main" val="3512689462"/>
      </p:ext>
    </p:extLst>
  </p:cSld>
  <p:clrMapOvr>
    <a:masterClrMapping/>
  </p:clrMapOvr>
  <p:transition spd="slow">
    <p:wipe/>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preserve="1">
  <p:cSld name="1_Closing Slide">
    <p:bg>
      <p:bgPr>
        <a:solidFill>
          <a:schemeClr val="accent5"/>
        </a:solid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 y="1"/>
            <a:ext cx="12191999" cy="6887832"/>
          </a:xfrm>
          <a:prstGeom prst="rect">
            <a:avLst/>
          </a:prstGeom>
        </p:spPr>
      </p:pic>
      <p:grpSp>
        <p:nvGrpSpPr>
          <p:cNvPr id="4" name="Group 4"/>
          <p:cNvGrpSpPr>
            <a:grpSpLocks noChangeAspect="1"/>
          </p:cNvGrpSpPr>
          <p:nvPr userDrawn="1"/>
        </p:nvGrpSpPr>
        <p:grpSpPr bwMode="auto">
          <a:xfrm>
            <a:off x="4995059" y="2839808"/>
            <a:ext cx="2157259" cy="1147389"/>
            <a:chOff x="310" y="249"/>
            <a:chExt cx="502" cy="267"/>
          </a:xfrm>
          <a:solidFill>
            <a:schemeClr val="accent5"/>
          </a:solidFill>
        </p:grpSpPr>
        <p:sp>
          <p:nvSpPr>
            <p:cNvPr id="5"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6"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7"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8"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9"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0"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grpSp>
    </p:spTree>
    <p:extLst>
      <p:ext uri="{BB962C8B-B14F-4D97-AF65-F5344CB8AC3E}">
        <p14:creationId xmlns:p14="http://schemas.microsoft.com/office/powerpoint/2010/main" val="437780387"/>
      </p:ext>
    </p:extLst>
  </p:cSld>
  <p:clrMapOvr>
    <a:masterClrMapping/>
  </p:clrMapOvr>
  <p:transition spd="slow">
    <p:wipe/>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p:cSld name="Closing Slide">
    <p:bg>
      <p:bgPr>
        <a:solidFill>
          <a:schemeClr val="accent5"/>
        </a:solidFill>
        <a:effectLst/>
      </p:bgPr>
    </p:bg>
    <p:spTree>
      <p:nvGrpSpPr>
        <p:cNvPr id="1" name=""/>
        <p:cNvGrpSpPr/>
        <p:nvPr/>
      </p:nvGrpSpPr>
      <p:grpSpPr>
        <a:xfrm>
          <a:off x="0" y="0"/>
          <a:ext cx="0" cy="0"/>
          <a:chOff x="0" y="0"/>
          <a:chExt cx="0" cy="0"/>
        </a:xfrm>
      </p:grpSpPr>
      <p:sp>
        <p:nvSpPr>
          <p:cNvPr id="3" name="Rectangle 2"/>
          <p:cNvSpPr/>
          <p:nvPr userDrawn="1"/>
        </p:nvSpPr>
        <p:spPr>
          <a:xfrm>
            <a:off x="0" y="0"/>
            <a:ext cx="12192000" cy="6858000"/>
          </a:xfrm>
          <a:prstGeom prst="rect">
            <a:avLst/>
          </a:prstGeom>
          <a:solidFill>
            <a:srgbClr val="00394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FFFFFF"/>
              </a:solidFill>
              <a:effectLst/>
              <a:uLnTx/>
              <a:uFillTx/>
              <a:latin typeface="Arial"/>
              <a:ea typeface="+mn-ea"/>
              <a:cs typeface="+mn-cs"/>
            </a:endParaRPr>
          </a:p>
        </p:txBody>
      </p:sp>
      <p:grpSp>
        <p:nvGrpSpPr>
          <p:cNvPr id="4" name="Group 4"/>
          <p:cNvGrpSpPr>
            <a:grpSpLocks noChangeAspect="1"/>
          </p:cNvGrpSpPr>
          <p:nvPr userDrawn="1"/>
        </p:nvGrpSpPr>
        <p:grpSpPr bwMode="auto">
          <a:xfrm>
            <a:off x="4995059" y="2839808"/>
            <a:ext cx="2157259" cy="1147389"/>
            <a:chOff x="310" y="249"/>
            <a:chExt cx="502" cy="267"/>
          </a:xfrm>
          <a:solidFill>
            <a:schemeClr val="accent5"/>
          </a:solidFill>
        </p:grpSpPr>
        <p:sp>
          <p:nvSpPr>
            <p:cNvPr id="5"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6"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7"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8"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9"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0"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grpSp>
    </p:spTree>
    <p:extLst>
      <p:ext uri="{BB962C8B-B14F-4D97-AF65-F5344CB8AC3E}">
        <p14:creationId xmlns:p14="http://schemas.microsoft.com/office/powerpoint/2010/main" val="12097845"/>
      </p:ext>
    </p:extLst>
  </p:cSld>
  <p:clrMapOvr>
    <a:masterClrMapping/>
  </p:clrMapOvr>
  <p:transition spd="slow">
    <p:wipe/>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preserve="1">
  <p:cSld name="3_Closing Slide">
    <p:bg>
      <p:bgPr>
        <a:solidFill>
          <a:schemeClr val="accent5"/>
        </a:solidFill>
        <a:effectLst/>
      </p:bgPr>
    </p:bg>
    <p:spTree>
      <p:nvGrpSpPr>
        <p:cNvPr id="1" name=""/>
        <p:cNvGrpSpPr/>
        <p:nvPr/>
      </p:nvGrpSpPr>
      <p:grpSpPr>
        <a:xfrm>
          <a:off x="0" y="0"/>
          <a:ext cx="0" cy="0"/>
          <a:chOff x="0" y="0"/>
          <a:chExt cx="0" cy="0"/>
        </a:xfrm>
      </p:grpSpPr>
      <p:grpSp>
        <p:nvGrpSpPr>
          <p:cNvPr id="4" name="Group 4"/>
          <p:cNvGrpSpPr>
            <a:grpSpLocks noChangeAspect="1"/>
          </p:cNvGrpSpPr>
          <p:nvPr userDrawn="1"/>
        </p:nvGrpSpPr>
        <p:grpSpPr bwMode="auto">
          <a:xfrm>
            <a:off x="4995059" y="2839808"/>
            <a:ext cx="2157259" cy="1147389"/>
            <a:chOff x="310" y="249"/>
            <a:chExt cx="502" cy="267"/>
          </a:xfrm>
          <a:solidFill>
            <a:schemeClr val="accent1">
              <a:lumMod val="75000"/>
            </a:schemeClr>
          </a:solidFill>
        </p:grpSpPr>
        <p:sp>
          <p:nvSpPr>
            <p:cNvPr id="5"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6"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7"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8"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9"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0"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grpSp>
    </p:spTree>
    <p:extLst>
      <p:ext uri="{BB962C8B-B14F-4D97-AF65-F5344CB8AC3E}">
        <p14:creationId xmlns:p14="http://schemas.microsoft.com/office/powerpoint/2010/main" val="3323992623"/>
      </p:ext>
    </p:extLst>
  </p:cSld>
  <p:clrMapOvr>
    <a:masterClrMapping/>
  </p:clrMapOvr>
  <p:transition spd="slow">
    <p:wipe/>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251225234"/>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theme" Target="../theme/theme1.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46.xml"/><Relationship Id="rId13" Type="http://schemas.openxmlformats.org/officeDocument/2006/relationships/slideLayout" Target="../slideLayouts/slideLayout51.xml"/><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slideLayout" Target="../slideLayouts/slideLayout50.xml"/><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0" Type="http://schemas.openxmlformats.org/officeDocument/2006/relationships/slideLayout" Target="../slideLayouts/slideLayout48.xml"/><Relationship Id="rId4" Type="http://schemas.openxmlformats.org/officeDocument/2006/relationships/slideLayout" Target="../slideLayouts/slideLayout42.xml"/><Relationship Id="rId9" Type="http://schemas.openxmlformats.org/officeDocument/2006/relationships/slideLayout" Target="../slideLayouts/slideLayout47.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59.xml"/><Relationship Id="rId13" Type="http://schemas.openxmlformats.org/officeDocument/2006/relationships/slideLayout" Target="../slideLayouts/slideLayout64.xml"/><Relationship Id="rId3" Type="http://schemas.openxmlformats.org/officeDocument/2006/relationships/slideLayout" Target="../slideLayouts/slideLayout54.xml"/><Relationship Id="rId7" Type="http://schemas.openxmlformats.org/officeDocument/2006/relationships/slideLayout" Target="../slideLayouts/slideLayout58.xml"/><Relationship Id="rId12" Type="http://schemas.openxmlformats.org/officeDocument/2006/relationships/slideLayout" Target="../slideLayouts/slideLayout63.xml"/><Relationship Id="rId2" Type="http://schemas.openxmlformats.org/officeDocument/2006/relationships/slideLayout" Target="../slideLayouts/slideLayout53.xml"/><Relationship Id="rId1" Type="http://schemas.openxmlformats.org/officeDocument/2006/relationships/slideLayout" Target="../slideLayouts/slideLayout52.xml"/><Relationship Id="rId6" Type="http://schemas.openxmlformats.org/officeDocument/2006/relationships/slideLayout" Target="../slideLayouts/slideLayout57.xml"/><Relationship Id="rId11" Type="http://schemas.openxmlformats.org/officeDocument/2006/relationships/slideLayout" Target="../slideLayouts/slideLayout62.xml"/><Relationship Id="rId5" Type="http://schemas.openxmlformats.org/officeDocument/2006/relationships/slideLayout" Target="../slideLayouts/slideLayout56.xml"/><Relationship Id="rId10" Type="http://schemas.openxmlformats.org/officeDocument/2006/relationships/slideLayout" Target="../slideLayouts/slideLayout61.xml"/><Relationship Id="rId4" Type="http://schemas.openxmlformats.org/officeDocument/2006/relationships/slideLayout" Target="../slideLayouts/slideLayout55.xml"/><Relationship Id="rId9" Type="http://schemas.openxmlformats.org/officeDocument/2006/relationships/slideLayout" Target="../slideLayouts/slideLayout60.xml"/><Relationship Id="rId14"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4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95" r:id="rId15"/>
    <p:sldLayoutId id="2147483705" r:id="rId16"/>
    <p:sldLayoutId id="2147483706" r:id="rId17"/>
    <p:sldLayoutId id="2147483707" r:id="rId18"/>
    <p:sldLayoutId id="2147483708" r:id="rId19"/>
    <p:sldLayoutId id="2147483709" r:id="rId20"/>
    <p:sldLayoutId id="2147483710" r:id="rId21"/>
    <p:sldLayoutId id="2147483711" r:id="rId22"/>
    <p:sldLayoutId id="2147483712" r:id="rId23"/>
    <p:sldLayoutId id="2147483713" r:id="rId24"/>
    <p:sldLayoutId id="2147483714" r:id="rId25"/>
    <p:sldLayoutId id="2147483715" r:id="rId26"/>
    <p:sldLayoutId id="2147483716" r:id="rId27"/>
    <p:sldLayoutId id="2147483717" r:id="rId28"/>
    <p:sldLayoutId id="2147483718" r:id="rId29"/>
    <p:sldLayoutId id="2147483719" r:id="rId30"/>
    <p:sldLayoutId id="2147483720" r:id="rId31"/>
    <p:sldLayoutId id="2147483721" r:id="rId32"/>
    <p:sldLayoutId id="2147483722" r:id="rId33"/>
    <p:sldLayoutId id="2147483723" r:id="rId34"/>
    <p:sldLayoutId id="2147483725" r:id="rId35"/>
    <p:sldLayoutId id="2147483726" r:id="rId36"/>
    <p:sldLayoutId id="2147483727" r:id="rId37"/>
    <p:sldLayoutId id="2147483728" r:id="rId3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D1D03D88-203D-4D90-A5F8-3075BB602DE8}"/>
              </a:ext>
            </a:extLst>
          </p:cNvPr>
          <p:cNvSpPr>
            <a:spLocks noGrp="1" noChangeArrowheads="1"/>
          </p:cNvSpPr>
          <p:nvPr>
            <p:ph type="title"/>
          </p:nvPr>
        </p:nvSpPr>
        <p:spPr bwMode="auto">
          <a:xfrm>
            <a:off x="508000" y="152400"/>
            <a:ext cx="11040533"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0488" tIns="44450" rIns="90488" bIns="44450" numCol="1" anchor="b"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9C337DF7-7AE7-4A85-9AB5-C0754317839D}"/>
              </a:ext>
            </a:extLst>
          </p:cNvPr>
          <p:cNvSpPr>
            <a:spLocks noGrp="1" noChangeArrowheads="1"/>
          </p:cNvSpPr>
          <p:nvPr>
            <p:ph type="body" idx="1"/>
          </p:nvPr>
        </p:nvSpPr>
        <p:spPr bwMode="auto">
          <a:xfrm>
            <a:off x="548218" y="1143000"/>
            <a:ext cx="11091333" cy="518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 Third Level</a:t>
            </a:r>
          </a:p>
        </p:txBody>
      </p:sp>
      <p:grpSp>
        <p:nvGrpSpPr>
          <p:cNvPr id="1028" name="Group 16">
            <a:extLst>
              <a:ext uri="{FF2B5EF4-FFF2-40B4-BE49-F238E27FC236}">
                <a16:creationId xmlns:a16="http://schemas.microsoft.com/office/drawing/2014/main" id="{79A345F1-6B59-44A5-A4AB-70C24FF0D873}"/>
              </a:ext>
            </a:extLst>
          </p:cNvPr>
          <p:cNvGrpSpPr>
            <a:grpSpLocks/>
          </p:cNvGrpSpPr>
          <p:nvPr userDrawn="1"/>
        </p:nvGrpSpPr>
        <p:grpSpPr bwMode="auto">
          <a:xfrm>
            <a:off x="406400" y="838200"/>
            <a:ext cx="11379200" cy="152400"/>
            <a:chOff x="264" y="788"/>
            <a:chExt cx="5232" cy="124"/>
          </a:xfrm>
        </p:grpSpPr>
        <p:sp>
          <p:nvSpPr>
            <p:cNvPr id="1032" name="Rectangle 17">
              <a:extLst>
                <a:ext uri="{FF2B5EF4-FFF2-40B4-BE49-F238E27FC236}">
                  <a16:creationId xmlns:a16="http://schemas.microsoft.com/office/drawing/2014/main" id="{BD383B36-B313-4AA9-9734-0C1E41612BDC}"/>
                </a:ext>
              </a:extLst>
            </p:cNvPr>
            <p:cNvSpPr>
              <a:spLocks noChangeArrowheads="1"/>
            </p:cNvSpPr>
            <p:nvPr/>
          </p:nvSpPr>
          <p:spPr bwMode="auto">
            <a:xfrm>
              <a:off x="264" y="788"/>
              <a:ext cx="5232" cy="61"/>
            </a:xfrm>
            <a:prstGeom prst="rect">
              <a:avLst/>
            </a:prstGeom>
            <a:gradFill rotWithShape="0">
              <a:gsLst>
                <a:gs pos="0">
                  <a:srgbClr val="0E9BBA"/>
                </a:gs>
                <a:gs pos="50000">
                  <a:srgbClr val="12C2E9"/>
                </a:gs>
                <a:gs pos="100000">
                  <a:srgbClr val="0E9BBA"/>
                </a:gs>
              </a:gsLst>
              <a:lin ang="5400000" scaled="1"/>
            </a:gradFill>
            <a:ln>
              <a:noFill/>
            </a:ln>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sz="1400" b="1">
                  <a:solidFill>
                    <a:schemeClr val="tx1"/>
                  </a:solidFill>
                  <a:latin typeface="Arial" pitchFamily="34" charset="0"/>
                </a:defRPr>
              </a:lvl1pPr>
              <a:lvl2pPr marL="742950" indent="-285750">
                <a:defRPr sz="1400" b="1">
                  <a:solidFill>
                    <a:schemeClr val="tx1"/>
                  </a:solidFill>
                  <a:latin typeface="Arial" pitchFamily="34" charset="0"/>
                </a:defRPr>
              </a:lvl2pPr>
              <a:lvl3pPr marL="1143000" indent="-228600">
                <a:defRPr sz="1400" b="1">
                  <a:solidFill>
                    <a:schemeClr val="tx1"/>
                  </a:solidFill>
                  <a:latin typeface="Arial" pitchFamily="34" charset="0"/>
                </a:defRPr>
              </a:lvl3pPr>
              <a:lvl4pPr marL="1600200" indent="-228600">
                <a:defRPr sz="1400" b="1">
                  <a:solidFill>
                    <a:schemeClr val="tx1"/>
                  </a:solidFill>
                  <a:latin typeface="Arial" pitchFamily="34" charset="0"/>
                </a:defRPr>
              </a:lvl4pPr>
              <a:lvl5pPr marL="2057400" indent="-228600">
                <a:defRPr sz="1400" b="1">
                  <a:solidFill>
                    <a:schemeClr val="tx1"/>
                  </a:solidFill>
                  <a:latin typeface="Arial" pitchFamily="34" charset="0"/>
                </a:defRPr>
              </a:lvl5pPr>
              <a:lvl6pPr marL="2514600" indent="-228600" eaLnBrk="0" fontAlgn="base" hangingPunct="0">
                <a:spcBef>
                  <a:spcPct val="0"/>
                </a:spcBef>
                <a:spcAft>
                  <a:spcPct val="0"/>
                </a:spcAft>
                <a:defRPr sz="1400" b="1">
                  <a:solidFill>
                    <a:schemeClr val="tx1"/>
                  </a:solidFill>
                  <a:latin typeface="Arial" pitchFamily="34" charset="0"/>
                </a:defRPr>
              </a:lvl6pPr>
              <a:lvl7pPr marL="2971800" indent="-228600" eaLnBrk="0" fontAlgn="base" hangingPunct="0">
                <a:spcBef>
                  <a:spcPct val="0"/>
                </a:spcBef>
                <a:spcAft>
                  <a:spcPct val="0"/>
                </a:spcAft>
                <a:defRPr sz="1400" b="1">
                  <a:solidFill>
                    <a:schemeClr val="tx1"/>
                  </a:solidFill>
                  <a:latin typeface="Arial" pitchFamily="34" charset="0"/>
                </a:defRPr>
              </a:lvl7pPr>
              <a:lvl8pPr marL="3429000" indent="-228600" eaLnBrk="0" fontAlgn="base" hangingPunct="0">
                <a:spcBef>
                  <a:spcPct val="0"/>
                </a:spcBef>
                <a:spcAft>
                  <a:spcPct val="0"/>
                </a:spcAft>
                <a:defRPr sz="1400" b="1">
                  <a:solidFill>
                    <a:schemeClr val="tx1"/>
                  </a:solidFill>
                  <a:latin typeface="Arial" pitchFamily="34" charset="0"/>
                </a:defRPr>
              </a:lvl8pPr>
              <a:lvl9pPr marL="3886200" indent="-228600" eaLnBrk="0" fontAlgn="base" hangingPunct="0">
                <a:spcBef>
                  <a:spcPct val="0"/>
                </a:spcBef>
                <a:spcAft>
                  <a:spcPct val="0"/>
                </a:spcAft>
                <a:defRPr sz="1400" b="1">
                  <a:solidFill>
                    <a:schemeClr val="tx1"/>
                  </a:solidFill>
                  <a:latin typeface="Arial"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1"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1033" name="Rectangle 18">
              <a:extLst>
                <a:ext uri="{FF2B5EF4-FFF2-40B4-BE49-F238E27FC236}">
                  <a16:creationId xmlns:a16="http://schemas.microsoft.com/office/drawing/2014/main" id="{D2E097D8-70EE-4739-BF27-511BF22A6090}"/>
                </a:ext>
              </a:extLst>
            </p:cNvPr>
            <p:cNvSpPr>
              <a:spLocks noChangeArrowheads="1"/>
            </p:cNvSpPr>
            <p:nvPr/>
          </p:nvSpPr>
          <p:spPr bwMode="auto">
            <a:xfrm>
              <a:off x="264" y="881"/>
              <a:ext cx="5232" cy="31"/>
            </a:xfrm>
            <a:prstGeom prst="rect">
              <a:avLst/>
            </a:prstGeom>
            <a:gradFill rotWithShape="0">
              <a:gsLst>
                <a:gs pos="0">
                  <a:srgbClr val="B200B2"/>
                </a:gs>
                <a:gs pos="50000">
                  <a:srgbClr val="FF00FF"/>
                </a:gs>
                <a:gs pos="100000">
                  <a:srgbClr val="B200B2"/>
                </a:gs>
              </a:gsLst>
              <a:lin ang="0" scaled="1"/>
            </a:gradFill>
            <a:ln>
              <a:noFill/>
            </a:ln>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sz="1400" b="1">
                  <a:solidFill>
                    <a:schemeClr val="tx1"/>
                  </a:solidFill>
                  <a:latin typeface="Arial" pitchFamily="34" charset="0"/>
                </a:defRPr>
              </a:lvl1pPr>
              <a:lvl2pPr marL="742950" indent="-285750">
                <a:defRPr sz="1400" b="1">
                  <a:solidFill>
                    <a:schemeClr val="tx1"/>
                  </a:solidFill>
                  <a:latin typeface="Arial" pitchFamily="34" charset="0"/>
                </a:defRPr>
              </a:lvl2pPr>
              <a:lvl3pPr marL="1143000" indent="-228600">
                <a:defRPr sz="1400" b="1">
                  <a:solidFill>
                    <a:schemeClr val="tx1"/>
                  </a:solidFill>
                  <a:latin typeface="Arial" pitchFamily="34" charset="0"/>
                </a:defRPr>
              </a:lvl3pPr>
              <a:lvl4pPr marL="1600200" indent="-228600">
                <a:defRPr sz="1400" b="1">
                  <a:solidFill>
                    <a:schemeClr val="tx1"/>
                  </a:solidFill>
                  <a:latin typeface="Arial" pitchFamily="34" charset="0"/>
                </a:defRPr>
              </a:lvl4pPr>
              <a:lvl5pPr marL="2057400" indent="-228600">
                <a:defRPr sz="1400" b="1">
                  <a:solidFill>
                    <a:schemeClr val="tx1"/>
                  </a:solidFill>
                  <a:latin typeface="Arial" pitchFamily="34" charset="0"/>
                </a:defRPr>
              </a:lvl5pPr>
              <a:lvl6pPr marL="2514600" indent="-228600" eaLnBrk="0" fontAlgn="base" hangingPunct="0">
                <a:spcBef>
                  <a:spcPct val="0"/>
                </a:spcBef>
                <a:spcAft>
                  <a:spcPct val="0"/>
                </a:spcAft>
                <a:defRPr sz="1400" b="1">
                  <a:solidFill>
                    <a:schemeClr val="tx1"/>
                  </a:solidFill>
                  <a:latin typeface="Arial" pitchFamily="34" charset="0"/>
                </a:defRPr>
              </a:lvl6pPr>
              <a:lvl7pPr marL="2971800" indent="-228600" eaLnBrk="0" fontAlgn="base" hangingPunct="0">
                <a:spcBef>
                  <a:spcPct val="0"/>
                </a:spcBef>
                <a:spcAft>
                  <a:spcPct val="0"/>
                </a:spcAft>
                <a:defRPr sz="1400" b="1">
                  <a:solidFill>
                    <a:schemeClr val="tx1"/>
                  </a:solidFill>
                  <a:latin typeface="Arial" pitchFamily="34" charset="0"/>
                </a:defRPr>
              </a:lvl7pPr>
              <a:lvl8pPr marL="3429000" indent="-228600" eaLnBrk="0" fontAlgn="base" hangingPunct="0">
                <a:spcBef>
                  <a:spcPct val="0"/>
                </a:spcBef>
                <a:spcAft>
                  <a:spcPct val="0"/>
                </a:spcAft>
                <a:defRPr sz="1400" b="1">
                  <a:solidFill>
                    <a:schemeClr val="tx1"/>
                  </a:solidFill>
                  <a:latin typeface="Arial" pitchFamily="34" charset="0"/>
                </a:defRPr>
              </a:lvl8pPr>
              <a:lvl9pPr marL="3886200" indent="-228600" eaLnBrk="0" fontAlgn="base" hangingPunct="0">
                <a:spcBef>
                  <a:spcPct val="0"/>
                </a:spcBef>
                <a:spcAft>
                  <a:spcPct val="0"/>
                </a:spcAft>
                <a:defRPr sz="1400" b="1">
                  <a:solidFill>
                    <a:schemeClr val="tx1"/>
                  </a:solidFill>
                  <a:latin typeface="Arial"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1"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grpSp>
      <p:sp>
        <p:nvSpPr>
          <p:cNvPr id="7" name="Date Placeholder 6">
            <a:extLst>
              <a:ext uri="{FF2B5EF4-FFF2-40B4-BE49-F238E27FC236}">
                <a16:creationId xmlns:a16="http://schemas.microsoft.com/office/drawing/2014/main" id="{39BAA8FC-8B9A-4F89-B53E-DA8A7806106B}"/>
              </a:ext>
            </a:extLst>
          </p:cNvPr>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smtClean="0">
                <a:solidFill>
                  <a:schemeClr val="tx1">
                    <a:tint val="75000"/>
                  </a:schemeClr>
                </a:solidFill>
                <a:latin typeface="Arial" charset="0"/>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8" name="Footer Placeholder 7">
            <a:extLst>
              <a:ext uri="{FF2B5EF4-FFF2-40B4-BE49-F238E27FC236}">
                <a16:creationId xmlns:a16="http://schemas.microsoft.com/office/drawing/2014/main" id="{AEB32BAC-A326-4F1C-931E-786ECA1439D3}"/>
              </a:ext>
            </a:extLst>
          </p:cNvPr>
          <p:cNvSpPr>
            <a:spLocks noGrp="1"/>
          </p:cNvSpPr>
          <p:nvPr>
            <p:ph type="ftr" sz="quarter" idx="3"/>
          </p:nvPr>
        </p:nvSpPr>
        <p:spPr>
          <a:xfrm>
            <a:off x="4064000" y="6356351"/>
            <a:ext cx="4165600" cy="365125"/>
          </a:xfrm>
          <a:prstGeom prst="rect">
            <a:avLst/>
          </a:prstGeom>
        </p:spPr>
        <p:txBody>
          <a:bodyPr vert="horz" lIns="91440" tIns="45720" rIns="91440" bIns="45720" rtlCol="0" anchor="ctr"/>
          <a:lstStyle>
            <a:lvl1pPr algn="ctr">
              <a:defRPr sz="1200">
                <a:solidFill>
                  <a:schemeClr val="tx1">
                    <a:tint val="75000"/>
                  </a:schemeClr>
                </a:solidFill>
                <a:latin typeface="Arial" charset="0"/>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9" name="Slide Number Placeholder 8">
            <a:extLst>
              <a:ext uri="{FF2B5EF4-FFF2-40B4-BE49-F238E27FC236}">
                <a16:creationId xmlns:a16="http://schemas.microsoft.com/office/drawing/2014/main" id="{5303D021-AF87-4F25-983B-0FADEE54523B}"/>
              </a:ext>
            </a:extLst>
          </p:cNvPr>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eaLnBrk="0" fontAlgn="base" hangingPunct="0">
              <a:spcBef>
                <a:spcPct val="0"/>
              </a:spcBef>
              <a:spcAft>
                <a:spcPct val="0"/>
              </a:spcAft>
            </a:pPr>
            <a:fld id="{4E630134-C3B3-4B59-A84B-52E65CCBE6D9}"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1436986552"/>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Lst>
  <p:hf hdr="0" ftr="0" dt="0"/>
  <p:txStyles>
    <p:titleStyle>
      <a:lvl1pPr algn="l" rtl="0" eaLnBrk="0" fontAlgn="base" hangingPunct="0">
        <a:lnSpc>
          <a:spcPts val="3600"/>
        </a:lnSpc>
        <a:spcBef>
          <a:spcPct val="0"/>
        </a:spcBef>
        <a:spcAft>
          <a:spcPct val="0"/>
        </a:spcAft>
        <a:defRPr sz="3200" b="1">
          <a:solidFill>
            <a:schemeClr val="tx1"/>
          </a:solidFill>
          <a:latin typeface="+mj-lt"/>
          <a:ea typeface="+mj-ea"/>
          <a:cs typeface="+mj-cs"/>
        </a:defRPr>
      </a:lvl1pPr>
      <a:lvl2pPr algn="l" rtl="0" eaLnBrk="0" fontAlgn="base" hangingPunct="0">
        <a:lnSpc>
          <a:spcPts val="3600"/>
        </a:lnSpc>
        <a:spcBef>
          <a:spcPct val="0"/>
        </a:spcBef>
        <a:spcAft>
          <a:spcPct val="0"/>
        </a:spcAft>
        <a:defRPr sz="3200" b="1">
          <a:solidFill>
            <a:schemeClr val="tx1"/>
          </a:solidFill>
          <a:latin typeface="Tahoma" pitchFamily="34" charset="0"/>
        </a:defRPr>
      </a:lvl2pPr>
      <a:lvl3pPr algn="l" rtl="0" eaLnBrk="0" fontAlgn="base" hangingPunct="0">
        <a:lnSpc>
          <a:spcPts val="3600"/>
        </a:lnSpc>
        <a:spcBef>
          <a:spcPct val="0"/>
        </a:spcBef>
        <a:spcAft>
          <a:spcPct val="0"/>
        </a:spcAft>
        <a:defRPr sz="3200" b="1">
          <a:solidFill>
            <a:schemeClr val="tx1"/>
          </a:solidFill>
          <a:latin typeface="Tahoma" pitchFamily="34" charset="0"/>
        </a:defRPr>
      </a:lvl3pPr>
      <a:lvl4pPr algn="l" rtl="0" eaLnBrk="0" fontAlgn="base" hangingPunct="0">
        <a:lnSpc>
          <a:spcPts val="3600"/>
        </a:lnSpc>
        <a:spcBef>
          <a:spcPct val="0"/>
        </a:spcBef>
        <a:spcAft>
          <a:spcPct val="0"/>
        </a:spcAft>
        <a:defRPr sz="3200" b="1">
          <a:solidFill>
            <a:schemeClr val="tx1"/>
          </a:solidFill>
          <a:latin typeface="Tahoma" pitchFamily="34" charset="0"/>
        </a:defRPr>
      </a:lvl4pPr>
      <a:lvl5pPr algn="l" rtl="0" eaLnBrk="0" fontAlgn="base" hangingPunct="0">
        <a:lnSpc>
          <a:spcPts val="3600"/>
        </a:lnSpc>
        <a:spcBef>
          <a:spcPct val="0"/>
        </a:spcBef>
        <a:spcAft>
          <a:spcPct val="0"/>
        </a:spcAft>
        <a:defRPr sz="3200" b="1">
          <a:solidFill>
            <a:schemeClr val="tx1"/>
          </a:solidFill>
          <a:latin typeface="Tahoma" pitchFamily="34" charset="0"/>
        </a:defRPr>
      </a:lvl5pPr>
      <a:lvl6pPr marL="457200" algn="l" rtl="0" eaLnBrk="0" fontAlgn="base" hangingPunct="0">
        <a:lnSpc>
          <a:spcPts val="3600"/>
        </a:lnSpc>
        <a:spcBef>
          <a:spcPct val="0"/>
        </a:spcBef>
        <a:spcAft>
          <a:spcPct val="0"/>
        </a:spcAft>
        <a:defRPr sz="3200" b="1">
          <a:solidFill>
            <a:schemeClr val="tx1"/>
          </a:solidFill>
          <a:latin typeface="Tahoma" pitchFamily="34" charset="0"/>
        </a:defRPr>
      </a:lvl6pPr>
      <a:lvl7pPr marL="914400" algn="l" rtl="0" eaLnBrk="0" fontAlgn="base" hangingPunct="0">
        <a:lnSpc>
          <a:spcPts val="3600"/>
        </a:lnSpc>
        <a:spcBef>
          <a:spcPct val="0"/>
        </a:spcBef>
        <a:spcAft>
          <a:spcPct val="0"/>
        </a:spcAft>
        <a:defRPr sz="3200" b="1">
          <a:solidFill>
            <a:schemeClr val="tx1"/>
          </a:solidFill>
          <a:latin typeface="Tahoma" pitchFamily="34" charset="0"/>
        </a:defRPr>
      </a:lvl7pPr>
      <a:lvl8pPr marL="1371600" algn="l" rtl="0" eaLnBrk="0" fontAlgn="base" hangingPunct="0">
        <a:lnSpc>
          <a:spcPts val="3600"/>
        </a:lnSpc>
        <a:spcBef>
          <a:spcPct val="0"/>
        </a:spcBef>
        <a:spcAft>
          <a:spcPct val="0"/>
        </a:spcAft>
        <a:defRPr sz="3200" b="1">
          <a:solidFill>
            <a:schemeClr val="tx1"/>
          </a:solidFill>
          <a:latin typeface="Tahoma" pitchFamily="34" charset="0"/>
        </a:defRPr>
      </a:lvl8pPr>
      <a:lvl9pPr marL="1828800" algn="l" rtl="0" eaLnBrk="0" fontAlgn="base" hangingPunct="0">
        <a:lnSpc>
          <a:spcPts val="3600"/>
        </a:lnSpc>
        <a:spcBef>
          <a:spcPct val="0"/>
        </a:spcBef>
        <a:spcAft>
          <a:spcPct val="0"/>
        </a:spcAft>
        <a:defRPr sz="3200" b="1">
          <a:solidFill>
            <a:schemeClr val="tx1"/>
          </a:solidFill>
          <a:latin typeface="Tahoma" pitchFamily="34" charset="0"/>
        </a:defRPr>
      </a:lvl9pPr>
    </p:titleStyle>
    <p:bodyStyle>
      <a:lvl1pPr marL="292100" indent="-292100" algn="l" rtl="0" eaLnBrk="0" fontAlgn="base" hangingPunct="0">
        <a:spcBef>
          <a:spcPct val="10000"/>
        </a:spcBef>
        <a:spcAft>
          <a:spcPts val="400"/>
        </a:spcAft>
        <a:buClr>
          <a:srgbClr val="0C7B9C"/>
        </a:buClr>
        <a:buSzPct val="75000"/>
        <a:buFont typeface="Monotype Sorts" pitchFamily="2" charset="2"/>
        <a:buChar char="l"/>
        <a:defRPr sz="2800">
          <a:solidFill>
            <a:schemeClr val="tx1"/>
          </a:solidFill>
          <a:latin typeface="+mn-lt"/>
          <a:ea typeface="+mn-ea"/>
          <a:cs typeface="+mn-cs"/>
        </a:defRPr>
      </a:lvl1pPr>
      <a:lvl2pPr marL="800100" indent="-342900" algn="l" rtl="0" eaLnBrk="0" fontAlgn="base" hangingPunct="0">
        <a:spcBef>
          <a:spcPct val="10000"/>
        </a:spcBef>
        <a:spcAft>
          <a:spcPts val="400"/>
        </a:spcAft>
        <a:buClr>
          <a:srgbClr val="0C7B9C"/>
        </a:buClr>
        <a:buSzPct val="100000"/>
        <a:buFont typeface="Arial" panose="020B0604020202020204" pitchFamily="34" charset="0"/>
        <a:buChar char="–"/>
        <a:defRPr sz="2800">
          <a:solidFill>
            <a:schemeClr val="tx1"/>
          </a:solidFill>
          <a:latin typeface="+mn-lt"/>
        </a:defRPr>
      </a:lvl2pPr>
      <a:lvl3pPr marL="914400" algn="l" rtl="0" eaLnBrk="0" fontAlgn="base" hangingPunct="0">
        <a:spcBef>
          <a:spcPct val="10000"/>
        </a:spcBef>
        <a:spcAft>
          <a:spcPts val="400"/>
        </a:spcAft>
        <a:buClr>
          <a:srgbClr val="0C7B9C"/>
        </a:buClr>
        <a:buSzPct val="70000"/>
        <a:buFont typeface="Wingdings" panose="05000000000000000000" pitchFamily="2" charset="2"/>
        <a:buChar char="u"/>
        <a:defRPr sz="2400">
          <a:solidFill>
            <a:schemeClr val="tx1"/>
          </a:solidFill>
          <a:latin typeface="+mn-lt"/>
        </a:defRPr>
      </a:lvl3pPr>
      <a:lvl4pPr marL="1600200" indent="-228600" algn="l" rtl="0" eaLnBrk="0" fontAlgn="base" hangingPunct="0">
        <a:spcBef>
          <a:spcPct val="20000"/>
        </a:spcBef>
        <a:spcAft>
          <a:spcPct val="0"/>
        </a:spcAft>
        <a:buSzPct val="100000"/>
        <a:buChar char="–"/>
        <a:defRPr sz="2000">
          <a:solidFill>
            <a:schemeClr val="tx1"/>
          </a:solidFill>
          <a:latin typeface="Times New Roman" pitchFamily="18" charset="0"/>
        </a:defRPr>
      </a:lvl4pPr>
      <a:lvl5pPr marL="2057400" indent="-228600" algn="l" rtl="0" eaLnBrk="0" fontAlgn="base" hangingPunct="0">
        <a:spcBef>
          <a:spcPct val="20000"/>
        </a:spcBef>
        <a:spcAft>
          <a:spcPct val="0"/>
        </a:spcAft>
        <a:buSzPct val="100000"/>
        <a:buChar char="•"/>
        <a:defRPr sz="2000">
          <a:solidFill>
            <a:schemeClr val="tx1"/>
          </a:solidFill>
          <a:latin typeface="Times New Roman" pitchFamily="18" charset="0"/>
        </a:defRPr>
      </a:lvl5pPr>
      <a:lvl6pPr marL="2514600" indent="-228600" algn="l" rtl="0" eaLnBrk="0" fontAlgn="base" hangingPunct="0">
        <a:spcBef>
          <a:spcPct val="20000"/>
        </a:spcBef>
        <a:spcAft>
          <a:spcPct val="0"/>
        </a:spcAft>
        <a:buSzPct val="100000"/>
        <a:buChar char="•"/>
        <a:defRPr sz="2000">
          <a:solidFill>
            <a:schemeClr val="tx1"/>
          </a:solidFill>
          <a:latin typeface="Times New Roman" pitchFamily="18" charset="0"/>
        </a:defRPr>
      </a:lvl6pPr>
      <a:lvl7pPr marL="2971800" indent="-228600" algn="l" rtl="0" eaLnBrk="0" fontAlgn="base" hangingPunct="0">
        <a:spcBef>
          <a:spcPct val="20000"/>
        </a:spcBef>
        <a:spcAft>
          <a:spcPct val="0"/>
        </a:spcAft>
        <a:buSzPct val="100000"/>
        <a:buChar char="•"/>
        <a:defRPr sz="2000">
          <a:solidFill>
            <a:schemeClr val="tx1"/>
          </a:solidFill>
          <a:latin typeface="Times New Roman" pitchFamily="18" charset="0"/>
        </a:defRPr>
      </a:lvl7pPr>
      <a:lvl8pPr marL="3429000" indent="-228600" algn="l" rtl="0" eaLnBrk="0" fontAlgn="base" hangingPunct="0">
        <a:spcBef>
          <a:spcPct val="20000"/>
        </a:spcBef>
        <a:spcAft>
          <a:spcPct val="0"/>
        </a:spcAft>
        <a:buSzPct val="100000"/>
        <a:buChar char="•"/>
        <a:defRPr sz="2000">
          <a:solidFill>
            <a:schemeClr val="tx1"/>
          </a:solidFill>
          <a:latin typeface="Times New Roman" pitchFamily="18" charset="0"/>
        </a:defRPr>
      </a:lvl8pPr>
      <a:lvl9pPr marL="3886200" indent="-228600" algn="l" rtl="0" eaLnBrk="0" fontAlgn="base" hangingPunct="0">
        <a:spcBef>
          <a:spcPct val="20000"/>
        </a:spcBef>
        <a:spcAft>
          <a:spcPct val="0"/>
        </a:spcAft>
        <a:buSzPct val="100000"/>
        <a:buChar char="•"/>
        <a:defRPr sz="2000">
          <a:solidFill>
            <a:schemeClr val="tx1"/>
          </a:solidFill>
          <a:latin typeface="Times New Roman" pitchFamily="18"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le Placeholder 5"/>
          <p:cNvSpPr>
            <a:spLocks noGrp="1"/>
          </p:cNvSpPr>
          <p:nvPr>
            <p:ph type="title"/>
          </p:nvPr>
        </p:nvSpPr>
        <p:spPr bwMode="auto">
          <a:xfrm>
            <a:off x="584200" y="455085"/>
            <a:ext cx="11127317" cy="975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ctr" anchorCtr="0" compatLnSpc="1">
            <a:prstTxWarp prst="textNoShape">
              <a:avLst/>
            </a:prstTxWarp>
          </a:bodyPr>
          <a:lstStyle/>
          <a:p>
            <a:pPr lvl="0"/>
            <a:r>
              <a:rPr lang="en-GB" altLang="en-US" dirty="0"/>
              <a:t>Title Goes Here</a:t>
            </a:r>
          </a:p>
        </p:txBody>
      </p:sp>
      <p:sp>
        <p:nvSpPr>
          <p:cNvPr id="12" name="Rectangle 7"/>
          <p:cNvSpPr>
            <a:spLocks noChangeArrowheads="1"/>
          </p:cNvSpPr>
          <p:nvPr/>
        </p:nvSpPr>
        <p:spPr bwMode="ltGray">
          <a:xfrm>
            <a:off x="11354627" y="6323876"/>
            <a:ext cx="290868" cy="206025"/>
          </a:xfrm>
          <a:prstGeom prst="rect">
            <a:avLst/>
          </a:prstGeom>
          <a:noFill/>
          <a:ln w="9525" algn="ctr">
            <a:noFill/>
            <a:miter lim="800000"/>
            <a:headEnd/>
            <a:tailEnd/>
          </a:ln>
          <a:effectLst/>
        </p:spPr>
        <p:txBody>
          <a:bodyPr wrap="none" lIns="82115" tIns="41056" rIns="82115" bIns="41056" anchor="b">
            <a:spAutoFit/>
          </a:bodyPr>
          <a:lstStyle/>
          <a:p>
            <a:pPr marL="0" marR="0" lvl="0" indent="0" algn="r" defTabSz="814305" rtl="0" eaLnBrk="1" fontAlgn="auto" latinLnBrk="0" hangingPunct="1">
              <a:lnSpc>
                <a:spcPct val="100000"/>
              </a:lnSpc>
              <a:spcBef>
                <a:spcPts val="0"/>
              </a:spcBef>
              <a:spcAft>
                <a:spcPts val="0"/>
              </a:spcAft>
              <a:buClrTx/>
              <a:buSzTx/>
              <a:buFontTx/>
              <a:buNone/>
              <a:tabLst/>
              <a:defRPr/>
            </a:pPr>
            <a:fld id="{6A1E46DC-7EF6-4EA2-B285-14272867D133}" type="slidenum">
              <a:rPr kumimoji="0" lang="en-US" sz="800" b="0" i="0" u="none" strike="noStrike" kern="1200" cap="none" spc="0" normalizeH="0" baseline="0" noProof="0">
                <a:ln>
                  <a:noFill/>
                </a:ln>
                <a:solidFill>
                  <a:srgbClr val="FFFFFF">
                    <a:lumMod val="85000"/>
                  </a:srgbClr>
                </a:solidFill>
                <a:effectLst/>
                <a:uLnTx/>
                <a:uFillTx/>
                <a:latin typeface="Arial"/>
                <a:ea typeface="ＭＳ Ｐゴシック" pitchFamily="34" charset="-128"/>
                <a:cs typeface="CiscoSans Thin"/>
              </a:rPr>
              <a:pPr marL="0" marR="0" lvl="0" indent="0" algn="r" defTabSz="814305"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rgbClr val="FFFFFF">
                  <a:lumMod val="85000"/>
                </a:srgbClr>
              </a:solidFill>
              <a:effectLst/>
              <a:uLnTx/>
              <a:uFillTx/>
              <a:latin typeface="Arial"/>
              <a:ea typeface="ＭＳ Ｐゴシック" pitchFamily="34" charset="-128"/>
              <a:cs typeface="CiscoSans Thin"/>
            </a:endParaRPr>
          </a:p>
        </p:txBody>
      </p:sp>
      <p:sp>
        <p:nvSpPr>
          <p:cNvPr id="13" name="Rectangle 4"/>
          <p:cNvSpPr>
            <a:spLocks noChangeArrowheads="1"/>
          </p:cNvSpPr>
          <p:nvPr/>
        </p:nvSpPr>
        <p:spPr bwMode="ltGray">
          <a:xfrm>
            <a:off x="7823344" y="6322205"/>
            <a:ext cx="3544024" cy="206025"/>
          </a:xfrm>
          <a:prstGeom prst="rect">
            <a:avLst/>
          </a:prstGeom>
          <a:noFill/>
          <a:ln w="9525">
            <a:noFill/>
            <a:miter lim="800000"/>
            <a:headEnd/>
            <a:tailEnd/>
          </a:ln>
          <a:effectLst/>
        </p:spPr>
        <p:txBody>
          <a:bodyPr lIns="82115" tIns="41056" rIns="82115" bIns="41056" anchor="b">
            <a:spAutoFit/>
          </a:bodyPr>
          <a:lstStyle/>
          <a:p>
            <a:pPr marL="0" marR="0" lvl="0" indent="0" algn="l" defTabSz="814305"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FFFFFF">
                    <a:lumMod val="85000"/>
                  </a:srgbClr>
                </a:solidFill>
                <a:effectLst/>
                <a:uLnTx/>
                <a:uFillTx/>
                <a:latin typeface="Arial"/>
                <a:ea typeface="ＭＳ Ｐゴシック" pitchFamily="34" charset="-128"/>
                <a:cs typeface="CiscoSans Thin"/>
              </a:rPr>
              <a:t>© 2016  Cisco and/or its affiliates. All rights reserved.   Cisco Confidential</a:t>
            </a:r>
          </a:p>
        </p:txBody>
      </p:sp>
      <p:grpSp>
        <p:nvGrpSpPr>
          <p:cNvPr id="6" name="Group 4"/>
          <p:cNvGrpSpPr>
            <a:grpSpLocks noChangeAspect="1"/>
          </p:cNvGrpSpPr>
          <p:nvPr/>
        </p:nvGrpSpPr>
        <p:grpSpPr bwMode="auto">
          <a:xfrm>
            <a:off x="677386" y="6286929"/>
            <a:ext cx="453676" cy="241299"/>
            <a:chOff x="310" y="249"/>
            <a:chExt cx="502" cy="267"/>
          </a:xfrm>
          <a:solidFill>
            <a:schemeClr val="accent5"/>
          </a:solidFill>
        </p:grpSpPr>
        <p:sp>
          <p:nvSpPr>
            <p:cNvPr id="7"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8"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9"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0"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1"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4"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5"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6"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7"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8"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9"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0"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1"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2"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grpSp>
    </p:spTree>
    <p:extLst>
      <p:ext uri="{BB962C8B-B14F-4D97-AF65-F5344CB8AC3E}">
        <p14:creationId xmlns:p14="http://schemas.microsoft.com/office/powerpoint/2010/main" val="3905708659"/>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4" r:id="rId13"/>
  </p:sldLayoutIdLst>
  <p:transition spd="slow">
    <p:wipe/>
  </p:transition>
  <p:txStyles>
    <p:titleStyle>
      <a:lvl1pPr algn="l" defTabSz="912261" rtl="0" eaLnBrk="1" fontAlgn="base" hangingPunct="1">
        <a:lnSpc>
          <a:spcPct val="80000"/>
        </a:lnSpc>
        <a:spcBef>
          <a:spcPct val="0"/>
        </a:spcBef>
        <a:spcAft>
          <a:spcPct val="0"/>
        </a:spcAft>
        <a:defRPr lang="en-US" sz="4267" kern="1200" dirty="0">
          <a:solidFill>
            <a:schemeClr val="accent4"/>
          </a:solidFill>
          <a:latin typeface="+mj-lt"/>
          <a:ea typeface="ＭＳ Ｐゴシック" charset="0"/>
          <a:cs typeface="CiscoSans"/>
        </a:defRPr>
      </a:lvl1pPr>
      <a:lvl2pPr algn="l" defTabSz="912261" rtl="0" eaLnBrk="1" fontAlgn="base" hangingPunct="1">
        <a:lnSpc>
          <a:spcPct val="80000"/>
        </a:lnSpc>
        <a:spcBef>
          <a:spcPct val="0"/>
        </a:spcBef>
        <a:spcAft>
          <a:spcPct val="0"/>
        </a:spcAft>
        <a:defRPr sz="4267">
          <a:solidFill>
            <a:srgbClr val="676767"/>
          </a:solidFill>
          <a:latin typeface="Arial" charset="0"/>
          <a:ea typeface="ＭＳ Ｐゴシック" charset="0"/>
          <a:cs typeface="CiscoSans" pitchFamily="34" charset="0"/>
        </a:defRPr>
      </a:lvl2pPr>
      <a:lvl3pPr algn="l" defTabSz="912261" rtl="0" eaLnBrk="1" fontAlgn="base" hangingPunct="1">
        <a:lnSpc>
          <a:spcPct val="80000"/>
        </a:lnSpc>
        <a:spcBef>
          <a:spcPct val="0"/>
        </a:spcBef>
        <a:spcAft>
          <a:spcPct val="0"/>
        </a:spcAft>
        <a:defRPr sz="4267">
          <a:solidFill>
            <a:srgbClr val="676767"/>
          </a:solidFill>
          <a:latin typeface="Arial" charset="0"/>
          <a:ea typeface="ＭＳ Ｐゴシック" charset="0"/>
          <a:cs typeface="CiscoSans" pitchFamily="34" charset="0"/>
        </a:defRPr>
      </a:lvl3pPr>
      <a:lvl4pPr algn="l" defTabSz="912261" rtl="0" eaLnBrk="1" fontAlgn="base" hangingPunct="1">
        <a:lnSpc>
          <a:spcPct val="80000"/>
        </a:lnSpc>
        <a:spcBef>
          <a:spcPct val="0"/>
        </a:spcBef>
        <a:spcAft>
          <a:spcPct val="0"/>
        </a:spcAft>
        <a:defRPr sz="4267">
          <a:solidFill>
            <a:srgbClr val="676767"/>
          </a:solidFill>
          <a:latin typeface="Arial" charset="0"/>
          <a:ea typeface="ＭＳ Ｐゴシック" charset="0"/>
          <a:cs typeface="CiscoSans" pitchFamily="34" charset="0"/>
        </a:defRPr>
      </a:lvl4pPr>
      <a:lvl5pPr algn="l" defTabSz="912261" rtl="0" eaLnBrk="1" fontAlgn="base" hangingPunct="1">
        <a:lnSpc>
          <a:spcPct val="80000"/>
        </a:lnSpc>
        <a:spcBef>
          <a:spcPct val="0"/>
        </a:spcBef>
        <a:spcAft>
          <a:spcPct val="0"/>
        </a:spcAft>
        <a:defRPr sz="4267">
          <a:solidFill>
            <a:srgbClr val="676767"/>
          </a:solidFill>
          <a:latin typeface="Arial" charset="0"/>
          <a:ea typeface="ＭＳ Ｐゴシック" charset="0"/>
          <a:cs typeface="CiscoSans" pitchFamily="34" charset="0"/>
        </a:defRPr>
      </a:lvl5pPr>
      <a:lvl6pPr marL="609585" algn="l" defTabSz="912261" rtl="0" eaLnBrk="1" fontAlgn="base" hangingPunct="1">
        <a:lnSpc>
          <a:spcPct val="80000"/>
        </a:lnSpc>
        <a:spcBef>
          <a:spcPct val="0"/>
        </a:spcBef>
        <a:spcAft>
          <a:spcPct val="0"/>
        </a:spcAft>
        <a:defRPr sz="4267">
          <a:solidFill>
            <a:srgbClr val="676767"/>
          </a:solidFill>
          <a:latin typeface="Arial" charset="0"/>
          <a:ea typeface="ＭＳ Ｐゴシック" charset="0"/>
        </a:defRPr>
      </a:lvl6pPr>
      <a:lvl7pPr marL="1219170" algn="l" defTabSz="912261" rtl="0" eaLnBrk="1" fontAlgn="base" hangingPunct="1">
        <a:lnSpc>
          <a:spcPct val="80000"/>
        </a:lnSpc>
        <a:spcBef>
          <a:spcPct val="0"/>
        </a:spcBef>
        <a:spcAft>
          <a:spcPct val="0"/>
        </a:spcAft>
        <a:defRPr sz="4267">
          <a:solidFill>
            <a:srgbClr val="676767"/>
          </a:solidFill>
          <a:latin typeface="Arial" charset="0"/>
          <a:ea typeface="ＭＳ Ｐゴシック" charset="0"/>
        </a:defRPr>
      </a:lvl7pPr>
      <a:lvl8pPr marL="1828754" algn="l" defTabSz="912261" rtl="0" eaLnBrk="1" fontAlgn="base" hangingPunct="1">
        <a:lnSpc>
          <a:spcPct val="80000"/>
        </a:lnSpc>
        <a:spcBef>
          <a:spcPct val="0"/>
        </a:spcBef>
        <a:spcAft>
          <a:spcPct val="0"/>
        </a:spcAft>
        <a:defRPr sz="4267">
          <a:solidFill>
            <a:srgbClr val="676767"/>
          </a:solidFill>
          <a:latin typeface="Arial" charset="0"/>
          <a:ea typeface="ＭＳ Ｐゴシック" charset="0"/>
        </a:defRPr>
      </a:lvl8pPr>
      <a:lvl9pPr marL="2438339" algn="l" defTabSz="912261" rtl="0" eaLnBrk="1" fontAlgn="base" hangingPunct="1">
        <a:lnSpc>
          <a:spcPct val="80000"/>
        </a:lnSpc>
        <a:spcBef>
          <a:spcPct val="0"/>
        </a:spcBef>
        <a:spcAft>
          <a:spcPct val="0"/>
        </a:spcAft>
        <a:defRPr sz="4267">
          <a:solidFill>
            <a:srgbClr val="676767"/>
          </a:solidFill>
          <a:latin typeface="Arial" charset="0"/>
          <a:ea typeface="ＭＳ Ｐゴシック" charset="0"/>
        </a:defRPr>
      </a:lvl9pPr>
    </p:titleStyle>
    <p:bodyStyle>
      <a:lvl1pPr marL="226478" indent="-226478" algn="l" defTabSz="912261" rtl="0" eaLnBrk="1" fontAlgn="base" hangingPunct="1">
        <a:lnSpc>
          <a:spcPct val="95000"/>
        </a:lnSpc>
        <a:spcBef>
          <a:spcPts val="1433"/>
        </a:spcBef>
        <a:spcAft>
          <a:spcPct val="0"/>
        </a:spcAft>
        <a:buClr>
          <a:schemeClr val="tx2"/>
        </a:buClr>
        <a:buSzPct val="90000"/>
        <a:buFont typeface="Arial" charset="0"/>
        <a:buChar char="•"/>
        <a:defRPr lang="en-US" sz="2000" kern="1200" dirty="0">
          <a:solidFill>
            <a:schemeClr val="tx1"/>
          </a:solidFill>
          <a:latin typeface="+mn-lt"/>
          <a:ea typeface="ＭＳ Ｐゴシック" charset="0"/>
          <a:cs typeface="CiscoSans"/>
        </a:defRPr>
      </a:lvl1pPr>
      <a:lvl2pPr marL="478355" indent="-287859" algn="l" defTabSz="912261" rtl="0" eaLnBrk="1" fontAlgn="base" hangingPunct="1">
        <a:lnSpc>
          <a:spcPct val="95000"/>
        </a:lnSpc>
        <a:spcBef>
          <a:spcPts val="800"/>
        </a:spcBef>
        <a:spcAft>
          <a:spcPct val="0"/>
        </a:spcAft>
        <a:buClr>
          <a:schemeClr val="tx2"/>
        </a:buClr>
        <a:buFont typeface="Arial" charset="0"/>
        <a:buChar char="•"/>
        <a:defRPr lang="en-US" sz="1867" kern="1200" dirty="0">
          <a:solidFill>
            <a:schemeClr val="tx1"/>
          </a:solidFill>
          <a:latin typeface="+mn-lt"/>
          <a:ea typeface="ＭＳ Ｐゴシック" charset="0"/>
          <a:cs typeface="CiscoSans"/>
        </a:defRPr>
      </a:lvl2pPr>
      <a:lvl3pPr marL="575719" indent="-226478" algn="l" defTabSz="912261" rtl="0" eaLnBrk="1" fontAlgn="base" hangingPunct="1">
        <a:lnSpc>
          <a:spcPct val="95000"/>
        </a:lnSpc>
        <a:spcBef>
          <a:spcPts val="833"/>
        </a:spcBef>
        <a:spcAft>
          <a:spcPct val="0"/>
        </a:spcAft>
        <a:buFont typeface="Arial" charset="0"/>
        <a:buChar char="•"/>
        <a:defRPr lang="en-US" sz="1600" kern="1200" dirty="0">
          <a:solidFill>
            <a:schemeClr val="tx1"/>
          </a:solidFill>
          <a:latin typeface="+mn-lt"/>
          <a:ea typeface="ＭＳ Ｐゴシック" charset="0"/>
          <a:cs typeface="CiscoSans"/>
        </a:defRPr>
      </a:lvl3pPr>
      <a:lvl4pPr marL="670967" indent="-226478" algn="l" defTabSz="912261" rtl="0" eaLnBrk="1" fontAlgn="base" hangingPunct="1">
        <a:lnSpc>
          <a:spcPct val="95000"/>
        </a:lnSpc>
        <a:spcBef>
          <a:spcPts val="833"/>
        </a:spcBef>
        <a:spcAft>
          <a:spcPct val="0"/>
        </a:spcAft>
        <a:buFont typeface="Arial" charset="0"/>
        <a:buChar char="•"/>
        <a:defRPr lang="en-US" sz="1467" kern="1200" dirty="0">
          <a:solidFill>
            <a:schemeClr val="tx1"/>
          </a:solidFill>
          <a:latin typeface="+mn-lt"/>
          <a:ea typeface="ＭＳ Ｐゴシック" charset="0"/>
          <a:cs typeface="CiscoSans"/>
        </a:defRPr>
      </a:lvl4pPr>
      <a:lvl5pPr marL="766214" indent="-226478" algn="l" defTabSz="912261" rtl="0" eaLnBrk="1" fontAlgn="base" hangingPunct="1">
        <a:lnSpc>
          <a:spcPct val="95000"/>
        </a:lnSpc>
        <a:spcBef>
          <a:spcPts val="833"/>
        </a:spcBef>
        <a:spcAft>
          <a:spcPct val="0"/>
        </a:spcAft>
        <a:buFont typeface="Arial" charset="0"/>
        <a:buChar char="•"/>
        <a:defRPr lang="en-US" sz="1467" kern="1200" dirty="0">
          <a:solidFill>
            <a:schemeClr val="tx1"/>
          </a:solidFill>
          <a:latin typeface="+mn-lt"/>
          <a:ea typeface="ＭＳ Ｐゴシック" charset="0"/>
          <a:cs typeface="CiscoSans"/>
        </a:defRPr>
      </a:lvl5pPr>
      <a:lvl6pPr marL="1151779" indent="-228588" algn="l" defTabSz="914346" rtl="0" eaLnBrk="1" latinLnBrk="0" hangingPunct="1">
        <a:spcBef>
          <a:spcPts val="800"/>
        </a:spcBef>
        <a:buFont typeface="Arial" pitchFamily="34" charset="0"/>
        <a:buChar char="•"/>
        <a:defRPr sz="1200" kern="1200" baseline="0">
          <a:solidFill>
            <a:schemeClr val="tx1"/>
          </a:solidFill>
          <a:latin typeface="+mn-lt"/>
          <a:ea typeface="+mn-ea"/>
          <a:cs typeface="+mn-cs"/>
        </a:defRPr>
      </a:lvl6pPr>
      <a:lvl7pPr marL="1247761" indent="-228557" algn="l" defTabSz="914346" rtl="0" eaLnBrk="1" latinLnBrk="0" hangingPunct="1">
        <a:spcBef>
          <a:spcPts val="800"/>
        </a:spcBef>
        <a:buFont typeface="Arial" pitchFamily="34" charset="0"/>
        <a:buChar char="•"/>
        <a:defRPr sz="1067" kern="1200" baseline="0">
          <a:solidFill>
            <a:schemeClr val="tx1"/>
          </a:solidFill>
          <a:latin typeface="+mn-lt"/>
          <a:ea typeface="+mn-ea"/>
          <a:cs typeface="+mn-cs"/>
        </a:defRPr>
      </a:lvl7pPr>
      <a:lvl8pPr marL="3200213" indent="0" algn="l" defTabSz="914346" rtl="0" eaLnBrk="1" latinLnBrk="0" hangingPunct="1">
        <a:spcBef>
          <a:spcPct val="20000"/>
        </a:spcBef>
        <a:buFont typeface="Arial" pitchFamily="34" charset="0"/>
        <a:buNone/>
        <a:defRPr sz="2000" kern="1200">
          <a:solidFill>
            <a:schemeClr val="tx1"/>
          </a:solidFill>
          <a:latin typeface="+mn-lt"/>
          <a:ea typeface="+mn-ea"/>
          <a:cs typeface="+mn-cs"/>
        </a:defRPr>
      </a:lvl8pPr>
      <a:lvl9pPr marL="3885974" indent="-228588" algn="l" defTabSz="914346"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46" rtl="0" eaLnBrk="1" latinLnBrk="0" hangingPunct="1">
        <a:defRPr sz="1867" kern="1200">
          <a:solidFill>
            <a:schemeClr val="tx1"/>
          </a:solidFill>
          <a:latin typeface="+mn-lt"/>
          <a:ea typeface="+mn-ea"/>
          <a:cs typeface="+mn-cs"/>
        </a:defRPr>
      </a:lvl1pPr>
      <a:lvl2pPr marL="457170" algn="l" defTabSz="914346" rtl="0" eaLnBrk="1" latinLnBrk="0" hangingPunct="1">
        <a:defRPr sz="1867" kern="1200">
          <a:solidFill>
            <a:schemeClr val="tx1"/>
          </a:solidFill>
          <a:latin typeface="+mn-lt"/>
          <a:ea typeface="+mn-ea"/>
          <a:cs typeface="+mn-cs"/>
        </a:defRPr>
      </a:lvl2pPr>
      <a:lvl3pPr marL="914346" algn="l" defTabSz="914346" rtl="0" eaLnBrk="1" latinLnBrk="0" hangingPunct="1">
        <a:defRPr sz="1867" kern="1200">
          <a:solidFill>
            <a:schemeClr val="tx1"/>
          </a:solidFill>
          <a:latin typeface="+mn-lt"/>
          <a:ea typeface="+mn-ea"/>
          <a:cs typeface="+mn-cs"/>
        </a:defRPr>
      </a:lvl3pPr>
      <a:lvl4pPr marL="1371519" algn="l" defTabSz="914346" rtl="0" eaLnBrk="1" latinLnBrk="0" hangingPunct="1">
        <a:defRPr sz="1867" kern="1200">
          <a:solidFill>
            <a:schemeClr val="tx1"/>
          </a:solidFill>
          <a:latin typeface="+mn-lt"/>
          <a:ea typeface="+mn-ea"/>
          <a:cs typeface="+mn-cs"/>
        </a:defRPr>
      </a:lvl4pPr>
      <a:lvl5pPr marL="1828694" algn="l" defTabSz="914346" rtl="0" eaLnBrk="1" latinLnBrk="0" hangingPunct="1">
        <a:defRPr sz="1867" kern="1200">
          <a:solidFill>
            <a:schemeClr val="tx1"/>
          </a:solidFill>
          <a:latin typeface="+mn-lt"/>
          <a:ea typeface="+mn-ea"/>
          <a:cs typeface="+mn-cs"/>
        </a:defRPr>
      </a:lvl5pPr>
      <a:lvl6pPr marL="2285864" algn="l" defTabSz="914346" rtl="0" eaLnBrk="1" latinLnBrk="0" hangingPunct="1">
        <a:defRPr sz="1867" kern="1200">
          <a:solidFill>
            <a:schemeClr val="tx1"/>
          </a:solidFill>
          <a:latin typeface="+mn-lt"/>
          <a:ea typeface="+mn-ea"/>
          <a:cs typeface="+mn-cs"/>
        </a:defRPr>
      </a:lvl6pPr>
      <a:lvl7pPr marL="2743041" algn="l" defTabSz="914346" rtl="0" eaLnBrk="1" latinLnBrk="0" hangingPunct="1">
        <a:defRPr sz="1867" kern="1200">
          <a:solidFill>
            <a:schemeClr val="tx1"/>
          </a:solidFill>
          <a:latin typeface="+mn-lt"/>
          <a:ea typeface="+mn-ea"/>
          <a:cs typeface="+mn-cs"/>
        </a:defRPr>
      </a:lvl7pPr>
      <a:lvl8pPr marL="3200213" algn="l" defTabSz="914346" rtl="0" eaLnBrk="1" latinLnBrk="0" hangingPunct="1">
        <a:defRPr sz="1867" kern="1200">
          <a:solidFill>
            <a:schemeClr val="tx1"/>
          </a:solidFill>
          <a:latin typeface="+mn-lt"/>
          <a:ea typeface="+mn-ea"/>
          <a:cs typeface="+mn-cs"/>
        </a:defRPr>
      </a:lvl8pPr>
      <a:lvl9pPr marL="3657389" algn="l" defTabSz="914346" rtl="0" eaLnBrk="1" latinLnBrk="0" hangingPunct="1">
        <a:defRPr sz="1867"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620">
          <p15:clr>
            <a:srgbClr val="F26B43"/>
          </p15:clr>
        </p15:guide>
        <p15:guide id="2" pos="336">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7.jpeg"/><Relationship Id="rId9"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40.xml"/><Relationship Id="rId5" Type="http://schemas.openxmlformats.org/officeDocument/2006/relationships/image" Target="../media/image13.gif"/><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0.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5.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 Id="rId9" Type="http://schemas.openxmlformats.org/officeDocument/2006/relationships/image" Target="../media/image9.png"/></Relationships>
</file>

<file path=ppt/slides/_rels/slide8.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 Id="rId9"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6.xml"/><Relationship Id="rId1" Type="http://schemas.openxmlformats.org/officeDocument/2006/relationships/slideLayout" Target="../slideLayouts/slideLayout19.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7.xml"/><Relationship Id="rId1" Type="http://schemas.openxmlformats.org/officeDocument/2006/relationships/slideLayout" Target="../slideLayouts/slideLayout20.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8.xml"/><Relationship Id="rId1" Type="http://schemas.openxmlformats.org/officeDocument/2006/relationships/slideLayout" Target="../slideLayouts/slideLayout19.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1.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23.xml"/></Relationships>
</file>

<file path=ppt/slides/_rels/slide19.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13.xml"/><Relationship Id="rId1" Type="http://schemas.openxmlformats.org/officeDocument/2006/relationships/slideLayout" Target="../slideLayouts/slideLayout20.xml"/><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25.xml"/></Relationships>
</file>

<file path=ppt/slides/_rels/slide21.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 Id="rId9" Type="http://schemas.openxmlformats.org/officeDocument/2006/relationships/image" Target="../media/image9.png"/></Relationships>
</file>

<file path=ppt/slides/_rels/slide22.xml.rels><?xml version="1.0" encoding="UTF-8" standalone="yes"?>
<Relationships xmlns="http://schemas.openxmlformats.org/package/2006/relationships"><Relationship Id="rId8" Type="http://schemas.microsoft.com/office/2011/relationships/inkAction" Target="../ink/inkAction1.xml"/><Relationship Id="rId3" Type="http://schemas.openxmlformats.org/officeDocument/2006/relationships/image" Target="../media/image30.jpg"/><Relationship Id="rId7" Type="http://schemas.openxmlformats.org/officeDocument/2006/relationships/image" Target="../media/image9.png"/><Relationship Id="rId2"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jpg"/><Relationship Id="rId9" Type="http://schemas.openxmlformats.org/officeDocument/2006/relationships/image" Target="../media/image34.png"/></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 Id="rId9"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26.xml"/></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3" Type="http://schemas.openxmlformats.org/officeDocument/2006/relationships/hyperlink" Target="https://www.101computing.net/caesar-shift-substitution-cipher/" TargetMode="External"/><Relationship Id="rId2" Type="http://schemas.openxmlformats.org/officeDocument/2006/relationships/notesSlide" Target="../notesSlides/notesSlide17.xml"/><Relationship Id="rId1" Type="http://schemas.openxmlformats.org/officeDocument/2006/relationships/slideLayout" Target="../slideLayouts/slideLayout28.xml"/><Relationship Id="rId5" Type="http://schemas.openxmlformats.org/officeDocument/2006/relationships/image" Target="../media/image9.png"/><Relationship Id="rId4" Type="http://schemas.openxmlformats.org/officeDocument/2006/relationships/image" Target="../media/image35.png"/></Relationships>
</file>

<file path=ppt/slides/_rels/slide2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8.xml"/><Relationship Id="rId1" Type="http://schemas.openxmlformats.org/officeDocument/2006/relationships/slideLayout" Target="../slideLayouts/slideLayout29.xml"/><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9.xml"/><Relationship Id="rId1" Type="http://schemas.openxmlformats.org/officeDocument/2006/relationships/slideLayout" Target="../slideLayouts/slideLayout30.xml"/><Relationship Id="rId5" Type="http://schemas.openxmlformats.org/officeDocument/2006/relationships/image" Target="../media/image9.png"/><Relationship Id="rId4" Type="http://schemas.openxmlformats.org/officeDocument/2006/relationships/image" Target="../media/image37.png"/></Relationships>
</file>

<file path=ppt/slides/_rels/slide3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0.xml"/><Relationship Id="rId1" Type="http://schemas.openxmlformats.org/officeDocument/2006/relationships/slideLayout" Target="../slideLayouts/slideLayout31.xml"/><Relationship Id="rId5" Type="http://schemas.openxmlformats.org/officeDocument/2006/relationships/image" Target="../media/image9.png"/><Relationship Id="rId4" Type="http://schemas.openxmlformats.org/officeDocument/2006/relationships/image" Target="../media/image37.png"/></Relationships>
</file>

<file path=ppt/slides/_rels/slide3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1.xml"/><Relationship Id="rId1" Type="http://schemas.openxmlformats.org/officeDocument/2006/relationships/slideLayout" Target="../slideLayouts/slideLayout32.xml"/><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2.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38.png"/></Relationships>
</file>

<file path=ppt/slides/_rels/slide3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3.xml"/><Relationship Id="rId1" Type="http://schemas.openxmlformats.org/officeDocument/2006/relationships/slideLayout" Target="../slideLayouts/slideLayout34.xml"/><Relationship Id="rId4" Type="http://schemas.openxmlformats.org/officeDocument/2006/relationships/image" Target="../media/image9.png"/></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notesSlide" Target="../notesSlides/notesSlide24.xml"/><Relationship Id="rId1" Type="http://schemas.openxmlformats.org/officeDocument/2006/relationships/slideLayout" Target="../slideLayouts/slideLayout19.xml"/><Relationship Id="rId4" Type="http://schemas.openxmlformats.org/officeDocument/2006/relationships/image" Target="../media/image9.png"/></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 Id="rId9" Type="http://schemas.openxmlformats.org/officeDocument/2006/relationships/image" Target="../media/image9.png"/></Relationships>
</file>

<file path=ppt/slides/_rels/slide4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5.xml"/><Relationship Id="rId1" Type="http://schemas.openxmlformats.org/officeDocument/2006/relationships/slideLayout" Target="../slideLayouts/slideLayout38.xml"/></Relationships>
</file>

<file path=ppt/slides/_rels/slide4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hyperlink" Target="https://www.101computing.net/mono-alphabetic-substitution-cipher/" TargetMode="External"/><Relationship Id="rId2" Type="http://schemas.openxmlformats.org/officeDocument/2006/relationships/notesSlide" Target="../notesSlides/notesSlide26.xml"/><Relationship Id="rId1" Type="http://schemas.openxmlformats.org/officeDocument/2006/relationships/slideLayout" Target="../slideLayouts/slideLayout35.xml"/><Relationship Id="rId5" Type="http://schemas.openxmlformats.org/officeDocument/2006/relationships/image" Target="../media/image9.png"/><Relationship Id="rId4" Type="http://schemas.openxmlformats.org/officeDocument/2006/relationships/image" Target="../media/image41.png"/></Relationships>
</file>

<file path=ppt/slides/_rels/slide4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slideLayout" Target="../slideLayouts/slideLayout19.xml"/><Relationship Id="rId7" Type="http://schemas.openxmlformats.org/officeDocument/2006/relationships/image" Target="../media/image43.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9.png"/><Relationship Id="rId5" Type="http://schemas.openxmlformats.org/officeDocument/2006/relationships/image" Target="../media/image42.jpg"/><Relationship Id="rId4" Type="http://schemas.openxmlformats.org/officeDocument/2006/relationships/notesSlide" Target="../notesSlides/notesSlide27.xml"/></Relationships>
</file>

<file path=ppt/slides/_rels/slide49.xml.rels><?xml version="1.0" encoding="UTF-8" standalone="yes"?>
<Relationships xmlns="http://schemas.openxmlformats.org/package/2006/relationships"><Relationship Id="rId3" Type="http://schemas.openxmlformats.org/officeDocument/2006/relationships/image" Target="../media/image44.jpg"/><Relationship Id="rId7" Type="http://schemas.openxmlformats.org/officeDocument/2006/relationships/image" Target="../media/image9.png"/><Relationship Id="rId2" Type="http://schemas.openxmlformats.org/officeDocument/2006/relationships/notesSlide" Target="../notesSlides/notesSlide28.xml"/><Relationship Id="rId1" Type="http://schemas.openxmlformats.org/officeDocument/2006/relationships/slideLayout" Target="../slideLayouts/slideLayout36.xml"/><Relationship Id="rId6" Type="http://schemas.openxmlformats.org/officeDocument/2006/relationships/image" Target="../media/image47.jpg"/><Relationship Id="rId5" Type="http://schemas.openxmlformats.org/officeDocument/2006/relationships/image" Target="../media/image46.jpg"/><Relationship Id="rId4" Type="http://schemas.openxmlformats.org/officeDocument/2006/relationships/image" Target="../media/image45.jpg"/></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2.xml"/><Relationship Id="rId1" Type="http://schemas.openxmlformats.org/officeDocument/2006/relationships/tags" Target="../tags/tag1.xml"/><Relationship Id="rId6" Type="http://schemas.openxmlformats.org/officeDocument/2006/relationships/image" Target="../media/image48.png"/><Relationship Id="rId5" Type="http://schemas.microsoft.com/office/2011/relationships/inkAction" Target="../ink/inkAction2.xml"/><Relationship Id="rId4" Type="http://schemas.openxmlformats.org/officeDocument/2006/relationships/image" Target="../media/image9.png"/></Relationships>
</file>

<file path=ppt/slides/_rels/slide51.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image" Target="../media/image49.png"/><Relationship Id="rId5" Type="http://schemas.microsoft.com/office/2011/relationships/inkAction" Target="../ink/inkAction3.xml"/><Relationship Id="rId4" Type="http://schemas.openxmlformats.org/officeDocument/2006/relationships/image" Target="../media/image9.png"/></Relationships>
</file>

<file path=ppt/slides/_rels/slide52.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2.xml"/><Relationship Id="rId1" Type="http://schemas.openxmlformats.org/officeDocument/2006/relationships/tags" Target="../tags/tag3.xml"/><Relationship Id="rId4" Type="http://schemas.openxmlformats.org/officeDocument/2006/relationships/image" Target="../media/image9.png"/></Relationships>
</file>

<file path=ppt/slides/_rels/slide53.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2.xml"/><Relationship Id="rId1" Type="http://schemas.openxmlformats.org/officeDocument/2006/relationships/tags" Target="../tags/tag4.xml"/><Relationship Id="rId4" Type="http://schemas.openxmlformats.org/officeDocument/2006/relationships/image" Target="../media/image9.png"/></Relationships>
</file>

<file path=ppt/slides/_rels/slide54.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2.xml"/><Relationship Id="rId1" Type="http://schemas.openxmlformats.org/officeDocument/2006/relationships/tags" Target="../tags/tag5.xml"/><Relationship Id="rId4" Type="http://schemas.openxmlformats.org/officeDocument/2006/relationships/image" Target="../media/image9.png"/></Relationships>
</file>

<file path=ppt/slides/_rels/slide5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5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37.xml"/><Relationship Id="rId7" Type="http://schemas.openxmlformats.org/officeDocument/2006/relationships/image" Target="../media/image52.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13.svg"/><Relationship Id="rId5" Type="http://schemas.openxmlformats.org/officeDocument/2006/relationships/image" Target="../media/image51.png"/><Relationship Id="rId10" Type="http://schemas.openxmlformats.org/officeDocument/2006/relationships/image" Target="../media/image43.png"/><Relationship Id="rId4" Type="http://schemas.openxmlformats.org/officeDocument/2006/relationships/image" Target="../media/image50.jpeg"/><Relationship Id="rId9" Type="http://schemas.openxmlformats.org/officeDocument/2006/relationships/image" Target="../media/image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1240923" y="3774442"/>
            <a:ext cx="4886463" cy="461665"/>
          </a:xfrm>
          <a:prstGeom prst="rect">
            <a:avLst/>
          </a:prstGeom>
          <a:noFill/>
        </p:spPr>
        <p:txBody>
          <a:bodyPr wrap="square" rtlCol="0">
            <a:spAutoFit/>
          </a:bodyPr>
          <a:lstStyle/>
          <a:p>
            <a:r>
              <a:rPr lang="en-US" sz="2400" dirty="0">
                <a:latin typeface="Alexandria" pitchFamily="2" charset="-78"/>
                <a:cs typeface="Alexandria" pitchFamily="2" charset="-78"/>
              </a:rPr>
              <a:t>Prepared by Dr. </a:t>
            </a:r>
            <a:r>
              <a:rPr lang="en-US" sz="2400" dirty="0" smtClean="0">
                <a:latin typeface="Alexandria" pitchFamily="2" charset="-78"/>
                <a:cs typeface="Alexandria" pitchFamily="2" charset="-78"/>
              </a:rPr>
              <a:t>Diaa Salama</a:t>
            </a:r>
            <a:endParaRPr lang="en-US" sz="2400" dirty="0">
              <a:latin typeface="Alexandria" pitchFamily="2" charset="-78"/>
              <a:cs typeface="Alexandria" pitchFamily="2" charset="-78"/>
            </a:endParaRPr>
          </a:p>
        </p:txBody>
      </p:sp>
      <p:sp>
        <p:nvSpPr>
          <p:cNvPr id="31" name="TextBox 30"/>
          <p:cNvSpPr txBox="1"/>
          <p:nvPr/>
        </p:nvSpPr>
        <p:spPr>
          <a:xfrm>
            <a:off x="1108644" y="2424037"/>
            <a:ext cx="3591048" cy="1200329"/>
          </a:xfrm>
          <a:prstGeom prst="rect">
            <a:avLst/>
          </a:prstGeom>
          <a:noFill/>
        </p:spPr>
        <p:txBody>
          <a:bodyPr wrap="none" rtlCol="0">
            <a:spAutoFit/>
          </a:bodyPr>
          <a:lstStyle/>
          <a:p>
            <a:r>
              <a:rPr lang="en-US" sz="3600" b="1" dirty="0" smtClean="0">
                <a:solidFill>
                  <a:srgbClr val="00B0F0"/>
                </a:solidFill>
                <a:latin typeface="Alexandria" pitchFamily="2" charset="-78"/>
                <a:cs typeface="Alexandria" pitchFamily="2" charset="-78"/>
              </a:rPr>
              <a:t>Cybersecurity </a:t>
            </a:r>
            <a:endParaRPr lang="ar-EG" sz="3600" b="1" dirty="0" smtClean="0">
              <a:solidFill>
                <a:srgbClr val="00B0F0"/>
              </a:solidFill>
              <a:latin typeface="Alexandria" pitchFamily="2" charset="-78"/>
              <a:cs typeface="Alexandria" pitchFamily="2" charset="-78"/>
            </a:endParaRPr>
          </a:p>
          <a:p>
            <a:r>
              <a:rPr lang="en-US" sz="3600" b="1" dirty="0" smtClean="0">
                <a:solidFill>
                  <a:srgbClr val="00B0F0"/>
                </a:solidFill>
                <a:latin typeface="Alexandria" pitchFamily="2" charset="-78"/>
                <a:cs typeface="Alexandria" pitchFamily="2" charset="-78"/>
              </a:rPr>
              <a:t>Concepts</a:t>
            </a:r>
            <a:endParaRPr lang="en-US" sz="3600" b="1" dirty="0">
              <a:solidFill>
                <a:srgbClr val="00B0F0"/>
              </a:solidFill>
              <a:latin typeface="Alexandria" pitchFamily="2" charset="-78"/>
              <a:cs typeface="Alexandria" pitchFamily="2" charset="-78"/>
            </a:endParaRPr>
          </a:p>
        </p:txBody>
      </p:sp>
      <p:sp>
        <p:nvSpPr>
          <p:cNvPr id="34" name="Rectangle: Rounded Corners 33"/>
          <p:cNvSpPr/>
          <p:nvPr/>
        </p:nvSpPr>
        <p:spPr>
          <a:xfrm>
            <a:off x="102149" y="587985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Black" pitchFamily="2" charset="-78"/>
                <a:cs typeface="Alexandria Black" pitchFamily="2" charset="-78"/>
              </a:rPr>
              <a:t>Lecture </a:t>
            </a:r>
            <a:r>
              <a:rPr lang="en-US" sz="2400" b="1" dirty="0" smtClean="0">
                <a:solidFill>
                  <a:schemeClr val="bg1"/>
                </a:solidFill>
                <a:latin typeface="Alexandria Black" pitchFamily="2" charset="-78"/>
                <a:cs typeface="Alexandria Black" pitchFamily="2" charset="-78"/>
              </a:rPr>
              <a:t>5</a:t>
            </a:r>
            <a:endParaRPr lang="en-US" sz="2400" b="1" dirty="0">
              <a:solidFill>
                <a:schemeClr val="bg1"/>
              </a:solidFill>
              <a:latin typeface="Alexandria Black" pitchFamily="2" charset="-78"/>
              <a:cs typeface="Alexandria Black" pitchFamily="2" charset="-78"/>
            </a:endParaRPr>
          </a:p>
        </p:txBody>
      </p:sp>
      <p:sp>
        <p:nvSpPr>
          <p:cNvPr id="46" name="TextBox 45"/>
          <p:cNvSpPr txBox="1"/>
          <p:nvPr/>
        </p:nvSpPr>
        <p:spPr>
          <a:xfrm>
            <a:off x="772786" y="5140816"/>
            <a:ext cx="6194645" cy="584775"/>
          </a:xfrm>
          <a:prstGeom prst="rect">
            <a:avLst/>
          </a:prstGeom>
          <a:noFill/>
        </p:spPr>
        <p:txBody>
          <a:bodyPr wrap="square" rtlCol="0">
            <a:spAutoFit/>
          </a:bodyPr>
          <a:lstStyle/>
          <a:p>
            <a:r>
              <a:rPr lang="en-US" sz="1600" dirty="0" smtClean="0">
                <a:latin typeface="Alexandria" pitchFamily="2" charset="-78"/>
                <a:cs typeface="Alexandria" pitchFamily="2" charset="-78"/>
              </a:rPr>
              <a:t>FNT625</a:t>
            </a:r>
            <a:r>
              <a:rPr lang="ar-EG" sz="1600" dirty="0" smtClean="0">
                <a:latin typeface="Alexandria" pitchFamily="2" charset="-78"/>
                <a:cs typeface="Alexandria" pitchFamily="2" charset="-78"/>
              </a:rPr>
              <a:t> </a:t>
            </a:r>
          </a:p>
          <a:p>
            <a:r>
              <a:rPr lang="en-US" sz="1600" b="1" dirty="0">
                <a:latin typeface="Alexandria" pitchFamily="2" charset="-78"/>
                <a:cs typeface="Alexandria" pitchFamily="2" charset="-78"/>
              </a:rPr>
              <a:t>Classical Encryption Techniques</a:t>
            </a:r>
          </a:p>
        </p:txBody>
      </p:sp>
      <p:sp>
        <p:nvSpPr>
          <p:cNvPr id="14" name="Oval 13"/>
          <p:cNvSpPr/>
          <p:nvPr/>
        </p:nvSpPr>
        <p:spPr>
          <a:xfrm>
            <a:off x="6276861" y="-552450"/>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61161"/>
    </mc:Choice>
    <mc:Fallback xmlns="">
      <p:transition spd="slow" advTm="361161"/>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978" y="-195944"/>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591048" cy="1877437"/>
          </a:xfrm>
          <a:prstGeom prst="rect">
            <a:avLst/>
          </a:prstGeom>
          <a:noFill/>
        </p:spPr>
        <p:txBody>
          <a:bodyPr wrap="none" rtlCol="0">
            <a:spAutoFit/>
          </a:bodyPr>
          <a:lstStyle/>
          <a:p>
            <a:pPr lvl="0"/>
            <a:r>
              <a:rPr lang="en-US" sz="3600" b="1" dirty="0" smtClean="0">
                <a:solidFill>
                  <a:srgbClr val="00B0F0"/>
                </a:solidFill>
                <a:latin typeface="Alexandria" pitchFamily="2" charset="-78"/>
                <a:cs typeface="Alexandria" pitchFamily="2" charset="-78"/>
              </a:rPr>
              <a:t>Cybersecurity </a:t>
            </a:r>
            <a:endParaRPr lang="ar-EG" sz="3600" b="1" dirty="0">
              <a:solidFill>
                <a:srgbClr val="00B0F0"/>
              </a:solidFill>
              <a:latin typeface="Alexandria" pitchFamily="2" charset="-78"/>
              <a:cs typeface="Alexandria" pitchFamily="2" charset="-78"/>
            </a:endParaRPr>
          </a:p>
          <a:p>
            <a:pPr lvl="0"/>
            <a:r>
              <a:rPr lang="en-US" sz="3600" b="1" dirty="0">
                <a:solidFill>
                  <a:srgbClr val="00B0F0"/>
                </a:solidFill>
                <a:latin typeface="Alexandria" pitchFamily="2" charset="-78"/>
                <a:cs typeface="Alexandria" pitchFamily="2" charset="-78"/>
              </a:rPr>
              <a:t>Concepts</a:t>
            </a: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latin typeface="Alexandria" pitchFamily="2" charset="-78"/>
                <a:cs typeface="Alexandria" pitchFamily="2" charset="-78"/>
              </a:rPr>
              <a:t>Lecture </a:t>
            </a:r>
            <a:r>
              <a:rPr lang="en-US" sz="2400" b="1" dirty="0" smtClean="0">
                <a:solidFill>
                  <a:schemeClr val="tx1"/>
                </a:solidFill>
                <a:latin typeface="Alexandria" pitchFamily="2" charset="-78"/>
                <a:cs typeface="Alexandria" pitchFamily="2" charset="-78"/>
              </a:rPr>
              <a:t>5</a:t>
            </a:r>
            <a:endParaRPr lang="en-US" sz="2400" b="1" dirty="0">
              <a:solidFill>
                <a:schemeClr val="tx1"/>
              </a:solidFill>
              <a:latin typeface="Alexandria" pitchFamily="2" charset="-78"/>
              <a:cs typeface="Alexandria" pitchFamily="2" charset="-78"/>
            </a:endParaRPr>
          </a:p>
        </p:txBody>
      </p:sp>
      <p:sp>
        <p:nvSpPr>
          <p:cNvPr id="11" name="TextBox 10"/>
          <p:cNvSpPr txBox="1"/>
          <p:nvPr/>
        </p:nvSpPr>
        <p:spPr>
          <a:xfrm>
            <a:off x="5808549" y="4832070"/>
            <a:ext cx="3586238" cy="584775"/>
          </a:xfrm>
          <a:prstGeom prst="rect">
            <a:avLst/>
          </a:prstGeom>
          <a:noFill/>
        </p:spPr>
        <p:txBody>
          <a:bodyPr wrap="none" rtlCol="0">
            <a:spAutoFit/>
          </a:bodyPr>
          <a:lstStyle/>
          <a:p>
            <a:r>
              <a:rPr lang="en-US" sz="1600" dirty="0">
                <a:latin typeface="Alexandria" pitchFamily="2" charset="-78"/>
                <a:cs typeface="Alexandria" pitchFamily="2" charset="-78"/>
              </a:rPr>
              <a:t>FNT625 </a:t>
            </a:r>
            <a:endParaRPr lang="en-US" sz="1600" dirty="0" smtClean="0">
              <a:latin typeface="Alexandria" pitchFamily="2" charset="-78"/>
              <a:cs typeface="Alexandria" pitchFamily="2" charset="-78"/>
            </a:endParaRPr>
          </a:p>
          <a:p>
            <a:r>
              <a:rPr lang="en-US" sz="1600" b="1" dirty="0">
                <a:latin typeface="Alexandria" pitchFamily="2" charset="-78"/>
                <a:cs typeface="Alexandria" pitchFamily="2" charset="-78"/>
              </a:rPr>
              <a:t>Classical Encryption Techniques</a:t>
            </a:r>
            <a:endParaRPr lang="en-US" sz="1600" dirty="0">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Diaa Salama</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3363"/>
    </mc:Choice>
    <mc:Fallback xmlns="">
      <p:transition spd="slow" advTm="23363"/>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7842D80-A21C-481D-8BBB-E852B8012BE9}"/>
              </a:ext>
            </a:extLst>
          </p:cNvPr>
          <p:cNvSpPr>
            <a:spLocks noGrp="1"/>
          </p:cNvSpPr>
          <p:nvPr>
            <p:ph type="sldNum" sz="quarter" idx="12"/>
          </p:nvPr>
        </p:nvSpPr>
        <p:spPr/>
        <p:txBody>
          <a:bodyPr/>
          <a:lstStyle/>
          <a:p>
            <a:pPr eaLnBrk="0" fontAlgn="base" hangingPunct="0">
              <a:spcBef>
                <a:spcPct val="0"/>
              </a:spcBef>
              <a:spcAft>
                <a:spcPct val="0"/>
              </a:spcAft>
            </a:pPr>
            <a:fld id="{68664E48-8EBF-45D4-86A6-5BE608535861}" type="slidenum">
              <a:rPr lang="en-US" altLang="en-US" b="1">
                <a:latin typeface="Arial" panose="020B0604020202020204" pitchFamily="34" charset="0"/>
              </a:rPr>
              <a:pPr eaLnBrk="0" fontAlgn="base" hangingPunct="0">
                <a:spcBef>
                  <a:spcPct val="0"/>
                </a:spcBef>
                <a:spcAft>
                  <a:spcPct val="0"/>
                </a:spcAft>
              </a:pPr>
              <a:t>3</a:t>
            </a:fld>
            <a:endParaRPr lang="en-US" altLang="en-US" b="1">
              <a:latin typeface="Arial" panose="020B0604020202020204" pitchFamily="34" charset="0"/>
            </a:endParaRPr>
          </a:p>
        </p:txBody>
      </p:sp>
      <p:pic>
        <p:nvPicPr>
          <p:cNvPr id="6" name="Picture 4" descr="http://www.clker.com/cliparts/e/e/4/f/">
            <a:extLst>
              <a:ext uri="{FF2B5EF4-FFF2-40B4-BE49-F238E27FC236}">
                <a16:creationId xmlns:a16="http://schemas.microsoft.com/office/drawing/2014/main" id="{E46A29D7-9008-4B50-945F-8A1413BDD5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68194" y="3599816"/>
            <a:ext cx="2114006" cy="211400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530E66A9-3341-4690-8FF2-0A841814489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62200" y="3581401"/>
            <a:ext cx="1981200" cy="2437221"/>
          </a:xfrm>
          <a:prstGeom prst="rect">
            <a:avLst/>
          </a:prstGeom>
        </p:spPr>
      </p:pic>
      <p:pic>
        <p:nvPicPr>
          <p:cNvPr id="8" name="Picture 7">
            <a:extLst>
              <a:ext uri="{FF2B5EF4-FFF2-40B4-BE49-F238E27FC236}">
                <a16:creationId xmlns:a16="http://schemas.microsoft.com/office/drawing/2014/main" id="{A095C8F0-5825-4065-AE00-D5069761834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64653" y="1066800"/>
            <a:ext cx="2862695" cy="2209800"/>
          </a:xfrm>
          <a:prstGeom prst="rect">
            <a:avLst/>
          </a:prstGeom>
        </p:spPr>
      </p:pic>
      <p:pic>
        <p:nvPicPr>
          <p:cNvPr id="9" name="Picture 2" descr="ÙØªÙØ¬Ø© Ø¨Ø­Ø« Ø§ÙØµÙØ± Ø¹Ù âªgif Countdown 10â¬â">
            <a:extLst>
              <a:ext uri="{FF2B5EF4-FFF2-40B4-BE49-F238E27FC236}">
                <a16:creationId xmlns:a16="http://schemas.microsoft.com/office/drawing/2014/main" id="{17D1AA2E-649B-489D-B8E3-E4CECEA25782}"/>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5143500" y="3704319"/>
            <a:ext cx="1905000" cy="190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1132399"/>
      </p:ext>
    </p:extLst>
  </p:cSld>
  <p:clrMapOvr>
    <a:masterClrMapping/>
  </p:clrMapOvr>
  <mc:AlternateContent xmlns:mc="http://schemas.openxmlformats.org/markup-compatibility/2006" xmlns:p14="http://schemas.microsoft.com/office/powerpoint/2010/main">
    <mc:Choice Requires="p14">
      <p:transition spd="slow" p14:dur="2000" advTm="9808"/>
    </mc:Choice>
    <mc:Fallback xmlns="">
      <p:transition spd="slow" advTm="9808"/>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3DCF1D4-0043-4B99-9422-F5D445F19395}"/>
              </a:ext>
            </a:extLst>
          </p:cNvPr>
          <p:cNvSpPr>
            <a:spLocks noGrp="1"/>
          </p:cNvSpPr>
          <p:nvPr>
            <p:ph type="sldNum" sz="quarter" idx="12"/>
          </p:nvPr>
        </p:nvSpPr>
        <p:spPr/>
        <p:txBody>
          <a:bodyPr/>
          <a:lstStyle/>
          <a:p>
            <a:pPr eaLnBrk="0" fontAlgn="base" hangingPunct="0">
              <a:spcBef>
                <a:spcPct val="0"/>
              </a:spcBef>
              <a:spcAft>
                <a:spcPct val="0"/>
              </a:spcAft>
            </a:pPr>
            <a:fld id="{68664E48-8EBF-45D4-86A6-5BE608535861}" type="slidenum">
              <a:rPr lang="en-US" altLang="en-US" b="1">
                <a:latin typeface="Arial" panose="020B0604020202020204" pitchFamily="34" charset="0"/>
              </a:rPr>
              <a:pPr eaLnBrk="0" fontAlgn="base" hangingPunct="0">
                <a:spcBef>
                  <a:spcPct val="0"/>
                </a:spcBef>
                <a:spcAft>
                  <a:spcPct val="0"/>
                </a:spcAft>
              </a:pPr>
              <a:t>4</a:t>
            </a:fld>
            <a:endParaRPr lang="en-US" altLang="en-US" b="1">
              <a:latin typeface="Arial" panose="020B0604020202020204" pitchFamily="34" charset="0"/>
            </a:endParaRPr>
          </a:p>
        </p:txBody>
      </p:sp>
      <p:sp>
        <p:nvSpPr>
          <p:cNvPr id="7" name="Rectangle 6">
            <a:extLst>
              <a:ext uri="{FF2B5EF4-FFF2-40B4-BE49-F238E27FC236}">
                <a16:creationId xmlns:a16="http://schemas.microsoft.com/office/drawing/2014/main" id="{A7ACE3F9-ACD4-476F-854F-A24E9F78D517}"/>
              </a:ext>
            </a:extLst>
          </p:cNvPr>
          <p:cNvSpPr/>
          <p:nvPr/>
        </p:nvSpPr>
        <p:spPr>
          <a:xfrm>
            <a:off x="6354196" y="1905000"/>
            <a:ext cx="3962400" cy="3139321"/>
          </a:xfrm>
          <a:prstGeom prst="rect">
            <a:avLst/>
          </a:prstGeom>
        </p:spPr>
        <p:txBody>
          <a:bodyPr wrap="square">
            <a:spAutoFit/>
          </a:bodyPr>
          <a:lstStyle/>
          <a:p>
            <a:pPr>
              <a:defRPr/>
            </a:pPr>
            <a:r>
              <a:rPr lang="en-US" b="1" kern="0" dirty="0">
                <a:solidFill>
                  <a:srgbClr val="000000"/>
                </a:solidFill>
                <a:latin typeface="KievitOT-Medium"/>
              </a:rPr>
              <a:t>Book Title:</a:t>
            </a:r>
          </a:p>
          <a:p>
            <a:pPr>
              <a:defRPr/>
            </a:pPr>
            <a:r>
              <a:rPr lang="en-US" kern="0" dirty="0" smtClean="0">
                <a:solidFill>
                  <a:srgbClr val="000000"/>
                </a:solidFill>
                <a:latin typeface="KievitOT-Medium"/>
              </a:rPr>
              <a:t>Cryptography and Network Security</a:t>
            </a:r>
            <a:endParaRPr lang="en-US" kern="0" dirty="0">
              <a:solidFill>
                <a:srgbClr val="000000"/>
              </a:solidFill>
              <a:latin typeface="KievitOT-Medium"/>
            </a:endParaRPr>
          </a:p>
          <a:p>
            <a:pPr>
              <a:defRPr/>
            </a:pPr>
            <a:endParaRPr lang="en-US" kern="0" dirty="0">
              <a:solidFill>
                <a:srgbClr val="000000"/>
              </a:solidFill>
              <a:latin typeface="KievitOT-Medium"/>
            </a:endParaRPr>
          </a:p>
          <a:p>
            <a:pPr>
              <a:defRPr/>
            </a:pPr>
            <a:r>
              <a:rPr lang="en-US" b="1" kern="0" dirty="0">
                <a:solidFill>
                  <a:srgbClr val="000000"/>
                </a:solidFill>
                <a:latin typeface="KievitOT-Medium"/>
              </a:rPr>
              <a:t>Authors:</a:t>
            </a:r>
          </a:p>
          <a:p>
            <a:pPr>
              <a:defRPr/>
            </a:pPr>
            <a:r>
              <a:rPr lang="en-US" kern="0" dirty="0" smtClean="0">
                <a:solidFill>
                  <a:srgbClr val="000000"/>
                </a:solidFill>
                <a:latin typeface="KievitOT-Medium"/>
              </a:rPr>
              <a:t>William Stallings </a:t>
            </a:r>
            <a:endParaRPr lang="en-US" kern="0" dirty="0">
              <a:solidFill>
                <a:srgbClr val="000000"/>
              </a:solidFill>
              <a:latin typeface="KievitOT-Medium"/>
            </a:endParaRPr>
          </a:p>
          <a:p>
            <a:pPr>
              <a:defRPr/>
            </a:pPr>
            <a:endParaRPr lang="en-US" kern="0" dirty="0">
              <a:solidFill>
                <a:srgbClr val="000000"/>
              </a:solidFill>
              <a:latin typeface="KievitOT-Medium"/>
            </a:endParaRPr>
          </a:p>
          <a:p>
            <a:pPr>
              <a:defRPr/>
            </a:pPr>
            <a:r>
              <a:rPr lang="en-US" b="1" kern="0" dirty="0">
                <a:solidFill>
                  <a:srgbClr val="000000"/>
                </a:solidFill>
                <a:latin typeface="Arial" panose="020B0604020202020204" pitchFamily="34" charset="0"/>
              </a:rPr>
              <a:t>Publisher:</a:t>
            </a:r>
          </a:p>
          <a:p>
            <a:pPr>
              <a:defRPr/>
            </a:pPr>
            <a:r>
              <a:rPr lang="en-US" kern="0" dirty="0">
                <a:solidFill>
                  <a:srgbClr val="000000"/>
                </a:solidFill>
                <a:latin typeface="Arial" panose="020B0604020202020204" pitchFamily="34" charset="0"/>
              </a:rPr>
              <a:t>Pearson Education, Inc.</a:t>
            </a:r>
          </a:p>
          <a:p>
            <a:pPr>
              <a:defRPr/>
            </a:pPr>
            <a:endParaRPr lang="en-US" kern="0" dirty="0">
              <a:solidFill>
                <a:srgbClr val="000000"/>
              </a:solidFill>
              <a:latin typeface="Arial" panose="020B0604020202020204" pitchFamily="34" charset="0"/>
            </a:endParaRPr>
          </a:p>
          <a:p>
            <a:pPr>
              <a:defRPr/>
            </a:pPr>
            <a:r>
              <a:rPr lang="en-US" b="1" kern="0" dirty="0">
                <a:solidFill>
                  <a:srgbClr val="000000"/>
                </a:solidFill>
                <a:latin typeface="Arial" panose="020B0604020202020204" pitchFamily="34" charset="0"/>
              </a:rPr>
              <a:t>Edition:</a:t>
            </a:r>
          </a:p>
          <a:p>
            <a:pPr>
              <a:defRPr/>
            </a:pPr>
            <a:r>
              <a:rPr lang="en-US" kern="0" dirty="0" smtClean="0">
                <a:solidFill>
                  <a:srgbClr val="000000"/>
                </a:solidFill>
                <a:latin typeface="Arial" panose="020B0604020202020204" pitchFamily="34" charset="0"/>
              </a:rPr>
              <a:t>Seven edition</a:t>
            </a:r>
            <a:endParaRPr lang="en-US" kern="0" dirty="0">
              <a:solidFill>
                <a:srgbClr val="000000"/>
              </a:solidFill>
              <a:latin typeface="Arial" panose="020B0604020202020204" pitchFamily="34" charset="0"/>
            </a:endParaRPr>
          </a:p>
        </p:txBody>
      </p:sp>
      <p:pic>
        <p:nvPicPr>
          <p:cNvPr id="5" name="Picture 4"/>
          <p:cNvPicPr>
            <a:picLocks noChangeAspect="1"/>
          </p:cNvPicPr>
          <p:nvPr/>
        </p:nvPicPr>
        <p:blipFill>
          <a:blip r:embed="rId2"/>
          <a:stretch>
            <a:fillRect/>
          </a:stretch>
        </p:blipFill>
        <p:spPr>
          <a:xfrm>
            <a:off x="1627493" y="1409265"/>
            <a:ext cx="4004822" cy="4771224"/>
          </a:xfrm>
          <a:prstGeom prst="rect">
            <a:avLst/>
          </a:prstGeom>
        </p:spPr>
      </p:pic>
    </p:spTree>
    <p:extLst>
      <p:ext uri="{BB962C8B-B14F-4D97-AF65-F5344CB8AC3E}">
        <p14:creationId xmlns:p14="http://schemas.microsoft.com/office/powerpoint/2010/main" val="2577156921"/>
      </p:ext>
    </p:extLst>
  </p:cSld>
  <p:clrMapOvr>
    <a:masterClrMapping/>
  </p:clrMapOvr>
  <mc:AlternateContent xmlns:mc="http://schemas.openxmlformats.org/markup-compatibility/2006" xmlns:p14="http://schemas.microsoft.com/office/powerpoint/2010/main">
    <mc:Choice Requires="p14">
      <p:transition spd="slow" p14:dur="2000" advTm="17928"/>
    </mc:Choice>
    <mc:Fallback xmlns="">
      <p:transition spd="slow" advTm="17928"/>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227837"/>
          </a:xfrm>
          <a:prstGeom prst="rect">
            <a:avLst/>
          </a:prstGeom>
          <a:noFill/>
        </p:spPr>
        <p:txBody>
          <a:bodyPr wrap="square">
            <a:spAutoFit/>
          </a:bodyPr>
          <a:lstStyle/>
          <a:p>
            <a:pPr>
              <a:lnSpc>
                <a:spcPct val="120000"/>
              </a:lnSpc>
            </a:pPr>
            <a:r>
              <a:rPr lang="en-US" sz="3200" b="1" dirty="0" smtClean="0">
                <a:solidFill>
                  <a:srgbClr val="00B0F0"/>
                </a:solidFill>
                <a:latin typeface="Alexandria" pitchFamily="2" charset="-78"/>
                <a:cs typeface="Alexandria" pitchFamily="2" charset="-78"/>
              </a:rPr>
              <a:t>Classical </a:t>
            </a:r>
            <a:r>
              <a:rPr lang="en-US" sz="3200" b="1" dirty="0">
                <a:solidFill>
                  <a:srgbClr val="00B0F0"/>
                </a:solidFill>
                <a:latin typeface="Alexandria" pitchFamily="2" charset="-78"/>
                <a:cs typeface="Alexandria" pitchFamily="2" charset="-78"/>
              </a:rPr>
              <a:t>Encryption Techniques</a:t>
            </a:r>
          </a:p>
        </p:txBody>
      </p:sp>
      <p:sp>
        <p:nvSpPr>
          <p:cNvPr id="41" name="TextBox 40"/>
          <p:cNvSpPr txBox="1"/>
          <p:nvPr/>
        </p:nvSpPr>
        <p:spPr>
          <a:xfrm>
            <a:off x="6301339" y="1259391"/>
            <a:ext cx="3897221" cy="400110"/>
          </a:xfrm>
          <a:prstGeom prst="rect">
            <a:avLst/>
          </a:prstGeom>
          <a:noFill/>
        </p:spPr>
        <p:txBody>
          <a:bodyPr wrap="none" rtlCol="0">
            <a:spAutoFit/>
          </a:bodyPr>
          <a:lstStyle/>
          <a:p>
            <a:r>
              <a:rPr lang="en-US" sz="2000" b="1" dirty="0" smtClean="0">
                <a:solidFill>
                  <a:srgbClr val="00B0F0"/>
                </a:solidFill>
                <a:latin typeface="Alexandria Black" pitchFamily="2" charset="-78"/>
                <a:cs typeface="Alexandria Black" pitchFamily="2" charset="-78"/>
              </a:rPr>
              <a:t>Lets Start the Fifth Lecture </a:t>
            </a:r>
            <a:endParaRPr lang="en-US" sz="2000" b="1" dirty="0">
              <a:solidFill>
                <a:srgbClr val="00B0F0"/>
              </a:solidFill>
              <a:latin typeface="Alexandria Black" pitchFamily="2" charset="-78"/>
              <a:cs typeface="Alexandria Black"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93808"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60547640"/>
      </p:ext>
    </p:extLst>
  </p:cSld>
  <p:clrMapOvr>
    <a:masterClrMapping/>
  </p:clrMapOvr>
  <mc:AlternateContent xmlns:mc="http://schemas.openxmlformats.org/markup-compatibility/2006" xmlns:p14="http://schemas.microsoft.com/office/powerpoint/2010/main">
    <mc:Choice Requires="p14">
      <p:transition spd="slow" p14:dur="2000" advTm="17160"/>
    </mc:Choice>
    <mc:Fallback xmlns="">
      <p:transition spd="slow" advTm="171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57391"/>
            <a:ext cx="8229600" cy="757130"/>
          </a:xfrm>
        </p:spPr>
        <p:txBody>
          <a:bodyPr>
            <a:spAutoFit/>
          </a:bodyPr>
          <a:lstStyle/>
          <a:p>
            <a:r>
              <a:rPr lang="en-US" sz="2400" dirty="0">
                <a:latin typeface="Alexandria Black" pitchFamily="2" charset="-78"/>
                <a:cs typeface="Alexandria Black" pitchFamily="2" charset="-78"/>
              </a:rPr>
              <a:t>Cryptography and Network Security: Principles and Practice</a:t>
            </a:r>
            <a:endParaRPr lang="en-IN" sz="2400" dirty="0">
              <a:latin typeface="Alexandria Black" pitchFamily="2" charset="-78"/>
              <a:cs typeface="Alexandria Black" pitchFamily="2" charset="-78"/>
            </a:endParaRPr>
          </a:p>
        </p:txBody>
      </p:sp>
      <p:sp>
        <p:nvSpPr>
          <p:cNvPr id="3" name="Text Placeholder 2"/>
          <p:cNvSpPr>
            <a:spLocks noGrp="1"/>
          </p:cNvSpPr>
          <p:nvPr>
            <p:ph type="body" sz="quarter" idx="13"/>
          </p:nvPr>
        </p:nvSpPr>
        <p:spPr>
          <a:xfrm>
            <a:off x="1981200" y="1370686"/>
            <a:ext cx="8229600" cy="341632"/>
          </a:xfrm>
        </p:spPr>
        <p:txBody>
          <a:bodyPr>
            <a:spAutoFit/>
          </a:bodyPr>
          <a:lstStyle/>
          <a:p>
            <a:r>
              <a:rPr lang="en-US" sz="1800" dirty="0"/>
              <a:t>Eighth Edition</a:t>
            </a:r>
            <a:endParaRPr lang="en-IN" sz="1800" dirty="0"/>
          </a:p>
        </p:txBody>
      </p:sp>
      <p:sp>
        <p:nvSpPr>
          <p:cNvPr id="10" name="Text Placeholder 1">
            <a:extLst>
              <a:ext uri="{FF2B5EF4-FFF2-40B4-BE49-F238E27FC236}">
                <a16:creationId xmlns:a16="http://schemas.microsoft.com/office/drawing/2014/main" id="{B90BF7CC-C13E-4975-9A72-17609AD86A49}"/>
              </a:ext>
            </a:extLst>
          </p:cNvPr>
          <p:cNvSpPr>
            <a:spLocks noGrp="1"/>
          </p:cNvSpPr>
          <p:nvPr>
            <p:ph type="body" sz="quarter" idx="14"/>
          </p:nvPr>
        </p:nvSpPr>
        <p:spPr>
          <a:xfrm>
            <a:off x="6096003" y="2973946"/>
            <a:ext cx="4106487" cy="369332"/>
          </a:xfrm>
        </p:spPr>
        <p:txBody>
          <a:bodyPr wrap="square">
            <a:spAutoFit/>
          </a:bodyPr>
          <a:lstStyle/>
          <a:p>
            <a:r>
              <a:rPr lang="en-US" sz="2000" dirty="0">
                <a:latin typeface="Alexandria Black" pitchFamily="2" charset="-78"/>
                <a:cs typeface="Alexandria Black" pitchFamily="2" charset="-78"/>
              </a:rPr>
              <a:t>Chapter 3</a:t>
            </a:r>
          </a:p>
        </p:txBody>
      </p:sp>
      <p:sp>
        <p:nvSpPr>
          <p:cNvPr id="4" name="Text Placeholder 3"/>
          <p:cNvSpPr>
            <a:spLocks noGrp="1"/>
          </p:cNvSpPr>
          <p:nvPr>
            <p:ph type="body" sz="quarter" idx="15"/>
          </p:nvPr>
        </p:nvSpPr>
        <p:spPr>
          <a:xfrm>
            <a:off x="6096000" y="3639881"/>
            <a:ext cx="4114800" cy="249299"/>
          </a:xfrm>
        </p:spPr>
        <p:txBody>
          <a:bodyPr vert="horz" wrap="square" lIns="0" tIns="0" rIns="0" bIns="0" rtlCol="0" anchor="b">
            <a:spAutoFit/>
          </a:bodyPr>
          <a:lstStyle/>
          <a:p>
            <a:r>
              <a:rPr lang="en-US" sz="1800" dirty="0">
                <a:latin typeface="Alexandria" pitchFamily="2" charset="-78"/>
                <a:cs typeface="Alexandria" pitchFamily="2" charset="-78"/>
              </a:rPr>
              <a:t>Classical Encryption Techniques</a:t>
            </a:r>
          </a:p>
        </p:txBody>
      </p:sp>
      <p:pic>
        <p:nvPicPr>
          <p:cNvPr id="7" name="Picture Placeholder 6" descr="Front Cover: Cryptography and Network Security: Principles and Practice, Eighth Edition by Stallings"/>
          <p:cNvPicPr>
            <a:picLocks noGrp="1" noChangeAspect="1"/>
          </p:cNvPicPr>
          <p:nvPr>
            <p:ph type="pic" sz="quarter" idx="20"/>
          </p:nvPr>
        </p:nvPicPr>
        <p:blipFill>
          <a:blip r:embed="rId3">
            <a:extLst>
              <a:ext uri="{28A0092B-C50C-407E-A947-70E740481C1C}">
                <a14:useLocalDpi xmlns:a14="http://schemas.microsoft.com/office/drawing/2010/main" val="0"/>
              </a:ext>
            </a:extLst>
          </a:blip>
          <a:stretch>
            <a:fillRect/>
          </a:stretch>
        </p:blipFill>
        <p:spPr>
          <a:xfrm>
            <a:off x="1981124" y="1865652"/>
            <a:ext cx="3395472" cy="4425696"/>
          </a:xfrm>
          <a:prstGeom prst="rect">
            <a:avLst/>
          </a:prstGeom>
          <a:noFill/>
          <a:ln>
            <a:noFill/>
          </a:ln>
        </p:spPr>
      </p:pic>
    </p:spTree>
    <p:extLst>
      <p:ext uri="{BB962C8B-B14F-4D97-AF65-F5344CB8AC3E}">
        <p14:creationId xmlns:p14="http://schemas.microsoft.com/office/powerpoint/2010/main" val="2200532657"/>
      </p:ext>
    </p:extLst>
  </p:cSld>
  <p:clrMapOvr>
    <a:masterClrMapping/>
  </p:clrMapOvr>
  <mc:AlternateContent xmlns:mc="http://schemas.openxmlformats.org/markup-compatibility/2006" xmlns:p14="http://schemas.microsoft.com/office/powerpoint/2010/main">
    <mc:Choice Requires="p14">
      <p:transition spd="slow" p14:dur="2000" advTm="6086"/>
    </mc:Choice>
    <mc:Fallback xmlns="">
      <p:transition spd="slow" advTm="6086"/>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object 3"/>
          <p:cNvGrpSpPr/>
          <p:nvPr/>
        </p:nvGrpSpPr>
        <p:grpSpPr>
          <a:xfrm>
            <a:off x="1400080" y="923091"/>
            <a:ext cx="9595485" cy="4642485"/>
            <a:chOff x="1254252" y="949448"/>
            <a:chExt cx="9595485" cy="4642485"/>
          </a:xfrm>
        </p:grpSpPr>
        <p:pic>
          <p:nvPicPr>
            <p:cNvPr id="4" name="object 4"/>
            <p:cNvPicPr/>
            <p:nvPr/>
          </p:nvPicPr>
          <p:blipFill>
            <a:blip r:embed="rId2" cstate="print"/>
            <a:stretch>
              <a:fillRect/>
            </a:stretch>
          </p:blipFill>
          <p:spPr>
            <a:xfrm>
              <a:off x="1336540" y="949448"/>
              <a:ext cx="9511298" cy="867174"/>
            </a:xfrm>
            <a:prstGeom prst="rect">
              <a:avLst/>
            </a:prstGeom>
          </p:spPr>
        </p:pic>
        <p:pic>
          <p:nvPicPr>
            <p:cNvPr id="5" name="object 5"/>
            <p:cNvPicPr/>
            <p:nvPr/>
          </p:nvPicPr>
          <p:blipFill>
            <a:blip r:embed="rId3" cstate="print"/>
            <a:stretch>
              <a:fillRect/>
            </a:stretch>
          </p:blipFill>
          <p:spPr>
            <a:xfrm>
              <a:off x="1254252" y="969251"/>
              <a:ext cx="4514088" cy="899172"/>
            </a:xfrm>
            <a:prstGeom prst="rect">
              <a:avLst/>
            </a:prstGeom>
          </p:spPr>
        </p:pic>
        <p:sp>
          <p:nvSpPr>
            <p:cNvPr id="6" name="object 6"/>
            <p:cNvSpPr/>
            <p:nvPr/>
          </p:nvSpPr>
          <p:spPr>
            <a:xfrm>
              <a:off x="1370076" y="963167"/>
              <a:ext cx="9448800" cy="805180"/>
            </a:xfrm>
            <a:custGeom>
              <a:avLst/>
              <a:gdLst/>
              <a:ahLst/>
              <a:cxnLst/>
              <a:rect l="l" t="t" r="r" b="b"/>
              <a:pathLst>
                <a:path w="9448800" h="805180">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pic>
          <p:nvPicPr>
            <p:cNvPr id="7" name="object 7"/>
            <p:cNvPicPr/>
            <p:nvPr/>
          </p:nvPicPr>
          <p:blipFill>
            <a:blip r:embed="rId2" cstate="print"/>
            <a:stretch>
              <a:fillRect/>
            </a:stretch>
          </p:blipFill>
          <p:spPr>
            <a:xfrm>
              <a:off x="1336540" y="1886708"/>
              <a:ext cx="9511298" cy="867174"/>
            </a:xfrm>
            <a:prstGeom prst="rect">
              <a:avLst/>
            </a:prstGeom>
          </p:spPr>
        </p:pic>
        <p:pic>
          <p:nvPicPr>
            <p:cNvPr id="8" name="object 8"/>
            <p:cNvPicPr/>
            <p:nvPr/>
          </p:nvPicPr>
          <p:blipFill>
            <a:blip r:embed="rId4" cstate="print"/>
            <a:stretch>
              <a:fillRect/>
            </a:stretch>
          </p:blipFill>
          <p:spPr>
            <a:xfrm>
              <a:off x="1254252" y="1904987"/>
              <a:ext cx="4718304" cy="899172"/>
            </a:xfrm>
            <a:prstGeom prst="rect">
              <a:avLst/>
            </a:prstGeom>
          </p:spPr>
        </p:pic>
        <p:sp>
          <p:nvSpPr>
            <p:cNvPr id="9" name="object 9"/>
            <p:cNvSpPr/>
            <p:nvPr/>
          </p:nvSpPr>
          <p:spPr>
            <a:xfrm>
              <a:off x="1370076" y="1900427"/>
              <a:ext cx="9448800" cy="805180"/>
            </a:xfrm>
            <a:custGeom>
              <a:avLst/>
              <a:gdLst/>
              <a:ahLst/>
              <a:cxnLst/>
              <a:rect l="l" t="t" r="r" b="b"/>
              <a:pathLst>
                <a:path w="9448800" h="805180">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pic>
          <p:nvPicPr>
            <p:cNvPr id="10" name="object 10"/>
            <p:cNvPicPr/>
            <p:nvPr/>
          </p:nvPicPr>
          <p:blipFill>
            <a:blip r:embed="rId5" cstate="print"/>
            <a:stretch>
              <a:fillRect/>
            </a:stretch>
          </p:blipFill>
          <p:spPr>
            <a:xfrm>
              <a:off x="1335019" y="2813213"/>
              <a:ext cx="9514340" cy="870371"/>
            </a:xfrm>
            <a:prstGeom prst="rect">
              <a:avLst/>
            </a:prstGeom>
          </p:spPr>
        </p:pic>
        <p:pic>
          <p:nvPicPr>
            <p:cNvPr id="11" name="object 11"/>
            <p:cNvPicPr/>
            <p:nvPr/>
          </p:nvPicPr>
          <p:blipFill>
            <a:blip r:embed="rId6" cstate="print"/>
            <a:stretch>
              <a:fillRect/>
            </a:stretch>
          </p:blipFill>
          <p:spPr>
            <a:xfrm>
              <a:off x="1254252" y="2834627"/>
              <a:ext cx="3174492" cy="899172"/>
            </a:xfrm>
            <a:prstGeom prst="rect">
              <a:avLst/>
            </a:prstGeom>
          </p:spPr>
        </p:pic>
        <p:sp>
          <p:nvSpPr>
            <p:cNvPr id="12" name="object 12"/>
            <p:cNvSpPr/>
            <p:nvPr/>
          </p:nvSpPr>
          <p:spPr>
            <a:xfrm>
              <a:off x="1370076" y="2828544"/>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1"/>
                  </a:lnTo>
                  <a:lnTo>
                    <a:pt x="0" y="670559"/>
                  </a:lnTo>
                  <a:lnTo>
                    <a:pt x="6839" y="712939"/>
                  </a:lnTo>
                  <a:lnTo>
                    <a:pt x="25883" y="749753"/>
                  </a:lnTo>
                  <a:lnTo>
                    <a:pt x="54918" y="778788"/>
                  </a:lnTo>
                  <a:lnTo>
                    <a:pt x="91732" y="797832"/>
                  </a:lnTo>
                  <a:lnTo>
                    <a:pt x="134112" y="804671"/>
                  </a:lnTo>
                  <a:lnTo>
                    <a:pt x="9314688" y="804671"/>
                  </a:lnTo>
                  <a:lnTo>
                    <a:pt x="9357067" y="797832"/>
                  </a:lnTo>
                  <a:lnTo>
                    <a:pt x="9393881" y="778788"/>
                  </a:lnTo>
                  <a:lnTo>
                    <a:pt x="9422916" y="749753"/>
                  </a:lnTo>
                  <a:lnTo>
                    <a:pt x="9441960" y="712939"/>
                  </a:lnTo>
                  <a:lnTo>
                    <a:pt x="9448800" y="670559"/>
                  </a:lnTo>
                  <a:lnTo>
                    <a:pt x="9448800" y="134111"/>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sp>
          <p:nvSpPr>
            <p:cNvPr id="13" name="object 13"/>
            <p:cNvSpPr/>
            <p:nvPr/>
          </p:nvSpPr>
          <p:spPr>
            <a:xfrm>
              <a:off x="1370076" y="2828544"/>
              <a:ext cx="9448800" cy="805180"/>
            </a:xfrm>
            <a:custGeom>
              <a:avLst/>
              <a:gdLst/>
              <a:ahLst/>
              <a:cxnLst/>
              <a:rect l="l" t="t" r="r" b="b"/>
              <a:pathLst>
                <a:path w="9448800" h="805179">
                  <a:moveTo>
                    <a:pt x="0" y="134111"/>
                  </a:moveTo>
                  <a:lnTo>
                    <a:pt x="6839" y="91732"/>
                  </a:lnTo>
                  <a:lnTo>
                    <a:pt x="25883" y="54918"/>
                  </a:lnTo>
                  <a:lnTo>
                    <a:pt x="54918" y="25883"/>
                  </a:lnTo>
                  <a:lnTo>
                    <a:pt x="91732" y="6839"/>
                  </a:lnTo>
                  <a:lnTo>
                    <a:pt x="134112" y="0"/>
                  </a:lnTo>
                  <a:lnTo>
                    <a:pt x="9314688" y="0"/>
                  </a:lnTo>
                  <a:lnTo>
                    <a:pt x="9357067" y="6839"/>
                  </a:lnTo>
                  <a:lnTo>
                    <a:pt x="9393881" y="25883"/>
                  </a:lnTo>
                  <a:lnTo>
                    <a:pt x="9422916" y="54918"/>
                  </a:lnTo>
                  <a:lnTo>
                    <a:pt x="9441960" y="91732"/>
                  </a:lnTo>
                  <a:lnTo>
                    <a:pt x="9448800" y="134111"/>
                  </a:lnTo>
                  <a:lnTo>
                    <a:pt x="9448800" y="670559"/>
                  </a:lnTo>
                  <a:lnTo>
                    <a:pt x="9441960" y="712939"/>
                  </a:lnTo>
                  <a:lnTo>
                    <a:pt x="9422916" y="749753"/>
                  </a:lnTo>
                  <a:lnTo>
                    <a:pt x="9393881" y="778788"/>
                  </a:lnTo>
                  <a:lnTo>
                    <a:pt x="9357067" y="797832"/>
                  </a:lnTo>
                  <a:lnTo>
                    <a:pt x="9314688" y="804671"/>
                  </a:lnTo>
                  <a:lnTo>
                    <a:pt x="134112" y="804671"/>
                  </a:lnTo>
                  <a:lnTo>
                    <a:pt x="91732" y="797832"/>
                  </a:lnTo>
                  <a:lnTo>
                    <a:pt x="54918" y="778788"/>
                  </a:lnTo>
                  <a:lnTo>
                    <a:pt x="25883" y="749753"/>
                  </a:lnTo>
                  <a:lnTo>
                    <a:pt x="6839" y="712939"/>
                  </a:lnTo>
                  <a:lnTo>
                    <a:pt x="0" y="670559"/>
                  </a:lnTo>
                  <a:lnTo>
                    <a:pt x="0" y="134111"/>
                  </a:lnTo>
                  <a:close/>
                </a:path>
              </a:pathLst>
            </a:custGeom>
            <a:ln w="3175">
              <a:solidFill>
                <a:srgbClr val="375F92"/>
              </a:solidFill>
            </a:ln>
          </p:spPr>
          <p:txBody>
            <a:bodyPr wrap="square" lIns="0" tIns="0" rIns="0" bIns="0" rtlCol="0"/>
            <a:lstStyle/>
            <a:p>
              <a:endParaRPr/>
            </a:p>
          </p:txBody>
        </p:sp>
        <p:pic>
          <p:nvPicPr>
            <p:cNvPr id="14" name="object 14"/>
            <p:cNvPicPr/>
            <p:nvPr/>
          </p:nvPicPr>
          <p:blipFill>
            <a:blip r:embed="rId2" cstate="print"/>
            <a:stretch>
              <a:fillRect/>
            </a:stretch>
          </p:blipFill>
          <p:spPr>
            <a:xfrm>
              <a:off x="1336540" y="3744464"/>
              <a:ext cx="9511298" cy="867174"/>
            </a:xfrm>
            <a:prstGeom prst="rect">
              <a:avLst/>
            </a:prstGeom>
          </p:spPr>
        </p:pic>
        <p:pic>
          <p:nvPicPr>
            <p:cNvPr id="15" name="object 15"/>
            <p:cNvPicPr/>
            <p:nvPr/>
          </p:nvPicPr>
          <p:blipFill>
            <a:blip r:embed="rId7" cstate="print"/>
            <a:stretch>
              <a:fillRect/>
            </a:stretch>
          </p:blipFill>
          <p:spPr>
            <a:xfrm>
              <a:off x="1254252" y="3762743"/>
              <a:ext cx="4693920" cy="899172"/>
            </a:xfrm>
            <a:prstGeom prst="rect">
              <a:avLst/>
            </a:prstGeom>
          </p:spPr>
        </p:pic>
        <p:sp>
          <p:nvSpPr>
            <p:cNvPr id="16" name="object 16"/>
            <p:cNvSpPr/>
            <p:nvPr/>
          </p:nvSpPr>
          <p:spPr>
            <a:xfrm>
              <a:off x="1370076" y="3758183"/>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pic>
          <p:nvPicPr>
            <p:cNvPr id="17" name="object 17"/>
            <p:cNvPicPr/>
            <p:nvPr/>
          </p:nvPicPr>
          <p:blipFill>
            <a:blip r:embed="rId2" cstate="print"/>
            <a:stretch>
              <a:fillRect/>
            </a:stretch>
          </p:blipFill>
          <p:spPr>
            <a:xfrm>
              <a:off x="1336540" y="4672580"/>
              <a:ext cx="9511298" cy="867174"/>
            </a:xfrm>
            <a:prstGeom prst="rect">
              <a:avLst/>
            </a:prstGeom>
          </p:spPr>
        </p:pic>
        <p:pic>
          <p:nvPicPr>
            <p:cNvPr id="18" name="object 18"/>
            <p:cNvPicPr/>
            <p:nvPr/>
          </p:nvPicPr>
          <p:blipFill>
            <a:blip r:embed="rId8" cstate="print"/>
            <a:stretch>
              <a:fillRect/>
            </a:stretch>
          </p:blipFill>
          <p:spPr>
            <a:xfrm>
              <a:off x="1254252" y="4692395"/>
              <a:ext cx="3262884" cy="899172"/>
            </a:xfrm>
            <a:prstGeom prst="rect">
              <a:avLst/>
            </a:prstGeom>
          </p:spPr>
        </p:pic>
        <p:sp>
          <p:nvSpPr>
            <p:cNvPr id="19" name="object 19"/>
            <p:cNvSpPr/>
            <p:nvPr/>
          </p:nvSpPr>
          <p:spPr>
            <a:xfrm>
              <a:off x="1370076" y="4686299"/>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grpSp>
      <p:sp>
        <p:nvSpPr>
          <p:cNvPr id="25" name="object 25"/>
          <p:cNvSpPr txBox="1"/>
          <p:nvPr/>
        </p:nvSpPr>
        <p:spPr>
          <a:xfrm>
            <a:off x="1518666" y="5765809"/>
            <a:ext cx="2000885" cy="476250"/>
          </a:xfrm>
          <a:prstGeom prst="rect">
            <a:avLst/>
          </a:prstGeom>
        </p:spPr>
        <p:txBody>
          <a:bodyPr vert="horz" wrap="square" lIns="0" tIns="0" rIns="0" bIns="0" rtlCol="0">
            <a:spAutoFit/>
          </a:bodyPr>
          <a:lstStyle/>
          <a:p>
            <a:pPr marL="12700">
              <a:lnSpc>
                <a:spcPts val="3595"/>
              </a:lnSpc>
            </a:pPr>
            <a:r>
              <a:rPr sz="3200" b="1" dirty="0">
                <a:solidFill>
                  <a:srgbClr val="FFFFFF"/>
                </a:solidFill>
                <a:latin typeface="Times New Roman"/>
                <a:cs typeface="Times New Roman"/>
              </a:rPr>
              <a:t>Hill</a:t>
            </a:r>
            <a:r>
              <a:rPr sz="3200" b="1" spc="-100" dirty="0">
                <a:solidFill>
                  <a:srgbClr val="FFFFFF"/>
                </a:solidFill>
                <a:latin typeface="Times New Roman"/>
                <a:cs typeface="Times New Roman"/>
              </a:rPr>
              <a:t> </a:t>
            </a:r>
            <a:r>
              <a:rPr sz="3200" b="1" dirty="0">
                <a:solidFill>
                  <a:srgbClr val="FFFFFF"/>
                </a:solidFill>
                <a:latin typeface="Times New Roman"/>
                <a:cs typeface="Times New Roman"/>
              </a:rPr>
              <a:t>Cipher</a:t>
            </a:r>
            <a:endParaRPr sz="3200" dirty="0">
              <a:latin typeface="Times New Roman"/>
              <a:cs typeface="Times New Roman"/>
            </a:endParaRPr>
          </a:p>
        </p:txBody>
      </p:sp>
      <p:sp>
        <p:nvSpPr>
          <p:cNvPr id="26" name="Rectangle 25"/>
          <p:cNvSpPr/>
          <p:nvPr/>
        </p:nvSpPr>
        <p:spPr>
          <a:xfrm>
            <a:off x="1782885" y="1078523"/>
            <a:ext cx="3693319" cy="523220"/>
          </a:xfrm>
          <a:prstGeom prst="rect">
            <a:avLst/>
          </a:prstGeom>
        </p:spPr>
        <p:txBody>
          <a:bodyPr wrap="none">
            <a:spAutoFit/>
          </a:bodyPr>
          <a:lstStyle/>
          <a:p>
            <a:pPr marL="12700">
              <a:lnSpc>
                <a:spcPct val="100000"/>
              </a:lnSpc>
              <a:spcBef>
                <a:spcPts val="105"/>
              </a:spcBef>
            </a:pPr>
            <a:r>
              <a:rPr lang="en-US" sz="2800" b="1" dirty="0">
                <a:solidFill>
                  <a:srgbClr val="FFFFFF"/>
                </a:solidFill>
                <a:latin typeface="Times New Roman" panose="02020603050405020304" pitchFamily="18" charset="0"/>
                <a:cs typeface="Times New Roman" panose="02020603050405020304" pitchFamily="18" charset="0"/>
              </a:rPr>
              <a:t>Symmetric</a:t>
            </a:r>
            <a:r>
              <a:rPr lang="en-US" sz="2800" b="1" spc="-40" dirty="0">
                <a:solidFill>
                  <a:srgbClr val="FFFFFF"/>
                </a:solidFill>
                <a:latin typeface="Times New Roman" panose="02020603050405020304" pitchFamily="18" charset="0"/>
                <a:cs typeface="Times New Roman" panose="02020603050405020304" pitchFamily="18" charset="0"/>
              </a:rPr>
              <a:t> </a:t>
            </a:r>
            <a:r>
              <a:rPr lang="en-US" sz="2800" b="1" dirty="0">
                <a:solidFill>
                  <a:srgbClr val="FFFFFF"/>
                </a:solidFill>
                <a:latin typeface="Times New Roman" panose="02020603050405020304" pitchFamily="18" charset="0"/>
                <a:cs typeface="Times New Roman" panose="02020603050405020304" pitchFamily="18" charset="0"/>
              </a:rPr>
              <a:t>Encryption</a:t>
            </a:r>
            <a:endParaRPr lang="en-US" sz="2800" b="1" dirty="0">
              <a:latin typeface="Times New Roman" panose="02020603050405020304" pitchFamily="18" charset="0"/>
              <a:cs typeface="Times New Roman" panose="02020603050405020304" pitchFamily="18" charset="0"/>
            </a:endParaRPr>
          </a:p>
        </p:txBody>
      </p:sp>
      <p:sp>
        <p:nvSpPr>
          <p:cNvPr id="27" name="Rectangle 26"/>
          <p:cNvSpPr/>
          <p:nvPr/>
        </p:nvSpPr>
        <p:spPr>
          <a:xfrm>
            <a:off x="1787629" y="1902023"/>
            <a:ext cx="3891835" cy="523220"/>
          </a:xfrm>
          <a:prstGeom prst="rect">
            <a:avLst/>
          </a:prstGeom>
        </p:spPr>
        <p:txBody>
          <a:bodyPr wrap="none">
            <a:spAutoFit/>
          </a:bodyPr>
          <a:lstStyle/>
          <a:p>
            <a:pPr marR="5080"/>
            <a:r>
              <a:rPr lang="en-US" sz="2800" b="1" dirty="0">
                <a:solidFill>
                  <a:srgbClr val="FFFFFF"/>
                </a:solidFill>
                <a:latin typeface="Times New Roman" panose="02020603050405020304" pitchFamily="18" charset="0"/>
                <a:cs typeface="Times New Roman" panose="02020603050405020304" pitchFamily="18" charset="0"/>
              </a:rPr>
              <a:t>Substitution</a:t>
            </a:r>
            <a:r>
              <a:rPr lang="en-US" b="1" spc="-95"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Techniques</a:t>
            </a:r>
            <a:r>
              <a:rPr lang="en-US" b="1" spc="-30" dirty="0">
                <a:solidFill>
                  <a:srgbClr val="FFFFFF"/>
                </a:solidFill>
                <a:latin typeface="Times New Roman"/>
                <a:cs typeface="Times New Roman"/>
              </a:rPr>
              <a:t> </a:t>
            </a:r>
          </a:p>
        </p:txBody>
      </p:sp>
      <p:sp>
        <p:nvSpPr>
          <p:cNvPr id="28" name="Rectangle 27"/>
          <p:cNvSpPr/>
          <p:nvPr/>
        </p:nvSpPr>
        <p:spPr>
          <a:xfrm>
            <a:off x="1889324" y="2949127"/>
            <a:ext cx="2516395" cy="523220"/>
          </a:xfrm>
          <a:prstGeom prst="rect">
            <a:avLst/>
          </a:prstGeom>
        </p:spPr>
        <p:txBody>
          <a:bodyPr wrap="none">
            <a:spAutoFit/>
          </a:bodyPr>
          <a:lstStyle/>
          <a:p>
            <a:pPr marR="5080"/>
            <a:r>
              <a:rPr lang="en-US" b="1" spc="-785"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Caesar</a:t>
            </a:r>
            <a:r>
              <a:rPr lang="en-US" b="1"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Cipher</a:t>
            </a:r>
            <a:r>
              <a:rPr lang="en-US" b="1" dirty="0">
                <a:solidFill>
                  <a:srgbClr val="FFFFFF"/>
                </a:solidFill>
                <a:latin typeface="Times New Roman"/>
                <a:cs typeface="Times New Roman"/>
              </a:rPr>
              <a:t> </a:t>
            </a:r>
            <a:r>
              <a:rPr lang="en-US" b="1" spc="5" dirty="0">
                <a:solidFill>
                  <a:srgbClr val="FFFFFF"/>
                </a:solidFill>
                <a:latin typeface="Times New Roman"/>
                <a:cs typeface="Times New Roman"/>
              </a:rPr>
              <a:t> </a:t>
            </a:r>
          </a:p>
        </p:txBody>
      </p:sp>
      <p:sp>
        <p:nvSpPr>
          <p:cNvPr id="29" name="Rectangle 28"/>
          <p:cNvSpPr/>
          <p:nvPr/>
        </p:nvSpPr>
        <p:spPr>
          <a:xfrm>
            <a:off x="1889324" y="3901489"/>
            <a:ext cx="3876702" cy="523220"/>
          </a:xfrm>
          <a:prstGeom prst="rect">
            <a:avLst/>
          </a:prstGeom>
        </p:spPr>
        <p:txBody>
          <a:bodyPr wrap="none">
            <a:spAutoFit/>
          </a:bodyPr>
          <a:lstStyle/>
          <a:p>
            <a:pPr marR="5080"/>
            <a:r>
              <a:rPr lang="en-US" sz="2800" b="1" dirty="0" err="1">
                <a:solidFill>
                  <a:srgbClr val="FFFFFF"/>
                </a:solidFill>
                <a:latin typeface="Times New Roman" panose="02020603050405020304" pitchFamily="18" charset="0"/>
                <a:cs typeface="Times New Roman" panose="02020603050405020304" pitchFamily="18" charset="0"/>
              </a:rPr>
              <a:t>Monoalphabetic</a:t>
            </a:r>
            <a:r>
              <a:rPr lang="en-US" b="1"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Cipher</a:t>
            </a:r>
            <a:r>
              <a:rPr lang="en-US" b="1" dirty="0">
                <a:solidFill>
                  <a:srgbClr val="FFFFFF"/>
                </a:solidFill>
                <a:latin typeface="Times New Roman"/>
                <a:cs typeface="Times New Roman"/>
              </a:rPr>
              <a:t> </a:t>
            </a:r>
            <a:r>
              <a:rPr lang="en-US" b="1" spc="-785" dirty="0">
                <a:solidFill>
                  <a:srgbClr val="FFFFFF"/>
                </a:solidFill>
                <a:latin typeface="Times New Roman"/>
                <a:cs typeface="Times New Roman"/>
              </a:rPr>
              <a:t> </a:t>
            </a:r>
          </a:p>
        </p:txBody>
      </p:sp>
      <p:sp>
        <p:nvSpPr>
          <p:cNvPr id="30" name="Rectangle 29"/>
          <p:cNvSpPr/>
          <p:nvPr/>
        </p:nvSpPr>
        <p:spPr>
          <a:xfrm>
            <a:off x="2040492" y="4838749"/>
            <a:ext cx="2548455" cy="523220"/>
          </a:xfrm>
          <a:prstGeom prst="rect">
            <a:avLst/>
          </a:prstGeom>
        </p:spPr>
        <p:txBody>
          <a:bodyPr wrap="none">
            <a:spAutoFit/>
          </a:bodyPr>
          <a:lstStyle/>
          <a:p>
            <a:pPr marR="5080"/>
            <a:r>
              <a:rPr lang="en-US" sz="2800" b="1" dirty="0" err="1">
                <a:solidFill>
                  <a:srgbClr val="FFFFFF"/>
                </a:solidFill>
                <a:latin typeface="Times New Roman" panose="02020603050405020304" pitchFamily="18" charset="0"/>
                <a:cs typeface="Times New Roman" panose="02020603050405020304" pitchFamily="18" charset="0"/>
              </a:rPr>
              <a:t>Playfair</a:t>
            </a:r>
            <a:r>
              <a:rPr lang="en-US" b="1" spc="-95"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Cipher</a:t>
            </a:r>
          </a:p>
        </p:txBody>
      </p:sp>
      <p:sp>
        <p:nvSpPr>
          <p:cNvPr id="31" name="TextBox 30"/>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2"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33714" y="18493"/>
            <a:ext cx="2305141" cy="1076343"/>
          </a:xfrm>
          <a:prstGeom prst="rect">
            <a:avLst/>
          </a:prstGeom>
        </p:spPr>
      </p:pic>
    </p:spTree>
    <p:extLst>
      <p:ext uri="{BB962C8B-B14F-4D97-AF65-F5344CB8AC3E}">
        <p14:creationId xmlns:p14="http://schemas.microsoft.com/office/powerpoint/2010/main" val="118933953"/>
      </p:ext>
    </p:extLst>
  </p:cSld>
  <p:clrMapOvr>
    <a:masterClrMapping/>
  </p:clrMapOvr>
  <mc:AlternateContent xmlns:mc="http://schemas.openxmlformats.org/markup-compatibility/2006" xmlns:p14="http://schemas.microsoft.com/office/powerpoint/2010/main">
    <mc:Choice Requires="p14">
      <p:transition spd="slow" p14:dur="2000" advTm="47915"/>
    </mc:Choice>
    <mc:Fallback xmlns="">
      <p:transition spd="slow" advTm="47915"/>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object 3"/>
          <p:cNvGrpSpPr/>
          <p:nvPr/>
        </p:nvGrpSpPr>
        <p:grpSpPr>
          <a:xfrm>
            <a:off x="1400080" y="923091"/>
            <a:ext cx="9595485" cy="4642485"/>
            <a:chOff x="1254252" y="949448"/>
            <a:chExt cx="9595485" cy="4642485"/>
          </a:xfrm>
        </p:grpSpPr>
        <p:pic>
          <p:nvPicPr>
            <p:cNvPr id="4" name="object 4"/>
            <p:cNvPicPr/>
            <p:nvPr/>
          </p:nvPicPr>
          <p:blipFill>
            <a:blip r:embed="rId2" cstate="print"/>
            <a:stretch>
              <a:fillRect/>
            </a:stretch>
          </p:blipFill>
          <p:spPr>
            <a:xfrm>
              <a:off x="1336540" y="949448"/>
              <a:ext cx="9511298" cy="867174"/>
            </a:xfrm>
            <a:prstGeom prst="rect">
              <a:avLst/>
            </a:prstGeom>
          </p:spPr>
        </p:pic>
        <p:pic>
          <p:nvPicPr>
            <p:cNvPr id="5" name="object 5"/>
            <p:cNvPicPr/>
            <p:nvPr/>
          </p:nvPicPr>
          <p:blipFill>
            <a:blip r:embed="rId3" cstate="print"/>
            <a:stretch>
              <a:fillRect/>
            </a:stretch>
          </p:blipFill>
          <p:spPr>
            <a:xfrm>
              <a:off x="1254252" y="969251"/>
              <a:ext cx="4514088" cy="899172"/>
            </a:xfrm>
            <a:prstGeom prst="rect">
              <a:avLst/>
            </a:prstGeom>
          </p:spPr>
        </p:pic>
        <p:sp>
          <p:nvSpPr>
            <p:cNvPr id="6" name="object 6"/>
            <p:cNvSpPr/>
            <p:nvPr/>
          </p:nvSpPr>
          <p:spPr>
            <a:xfrm>
              <a:off x="1370076" y="963167"/>
              <a:ext cx="9448800" cy="805180"/>
            </a:xfrm>
            <a:custGeom>
              <a:avLst/>
              <a:gdLst/>
              <a:ahLst/>
              <a:cxnLst/>
              <a:rect l="l" t="t" r="r" b="b"/>
              <a:pathLst>
                <a:path w="9448800" h="805180">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chemeClr val="accent6">
                <a:lumMod val="75000"/>
              </a:schemeClr>
            </a:solidFill>
          </p:spPr>
          <p:txBody>
            <a:bodyPr wrap="square" lIns="0" tIns="0" rIns="0" bIns="0" rtlCol="0"/>
            <a:lstStyle/>
            <a:p>
              <a:endParaRPr/>
            </a:p>
          </p:txBody>
        </p:sp>
        <p:pic>
          <p:nvPicPr>
            <p:cNvPr id="7" name="object 7"/>
            <p:cNvPicPr/>
            <p:nvPr/>
          </p:nvPicPr>
          <p:blipFill>
            <a:blip r:embed="rId2" cstate="print"/>
            <a:stretch>
              <a:fillRect/>
            </a:stretch>
          </p:blipFill>
          <p:spPr>
            <a:xfrm>
              <a:off x="1336540" y="1886708"/>
              <a:ext cx="9511298" cy="867174"/>
            </a:xfrm>
            <a:prstGeom prst="rect">
              <a:avLst/>
            </a:prstGeom>
          </p:spPr>
        </p:pic>
        <p:pic>
          <p:nvPicPr>
            <p:cNvPr id="8" name="object 8"/>
            <p:cNvPicPr/>
            <p:nvPr/>
          </p:nvPicPr>
          <p:blipFill>
            <a:blip r:embed="rId4" cstate="print"/>
            <a:stretch>
              <a:fillRect/>
            </a:stretch>
          </p:blipFill>
          <p:spPr>
            <a:xfrm>
              <a:off x="1254252" y="1904987"/>
              <a:ext cx="4718304" cy="899172"/>
            </a:xfrm>
            <a:prstGeom prst="rect">
              <a:avLst/>
            </a:prstGeom>
          </p:spPr>
        </p:pic>
        <p:sp>
          <p:nvSpPr>
            <p:cNvPr id="9" name="object 9"/>
            <p:cNvSpPr/>
            <p:nvPr/>
          </p:nvSpPr>
          <p:spPr>
            <a:xfrm>
              <a:off x="1370076" y="1900427"/>
              <a:ext cx="9448800" cy="805180"/>
            </a:xfrm>
            <a:custGeom>
              <a:avLst/>
              <a:gdLst/>
              <a:ahLst/>
              <a:cxnLst/>
              <a:rect l="l" t="t" r="r" b="b"/>
              <a:pathLst>
                <a:path w="9448800" h="805180">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pic>
          <p:nvPicPr>
            <p:cNvPr id="10" name="object 10"/>
            <p:cNvPicPr/>
            <p:nvPr/>
          </p:nvPicPr>
          <p:blipFill>
            <a:blip r:embed="rId5" cstate="print"/>
            <a:stretch>
              <a:fillRect/>
            </a:stretch>
          </p:blipFill>
          <p:spPr>
            <a:xfrm>
              <a:off x="1335019" y="2813213"/>
              <a:ext cx="9514340" cy="870371"/>
            </a:xfrm>
            <a:prstGeom prst="rect">
              <a:avLst/>
            </a:prstGeom>
          </p:spPr>
        </p:pic>
        <p:pic>
          <p:nvPicPr>
            <p:cNvPr id="11" name="object 11"/>
            <p:cNvPicPr/>
            <p:nvPr/>
          </p:nvPicPr>
          <p:blipFill>
            <a:blip r:embed="rId6" cstate="print"/>
            <a:stretch>
              <a:fillRect/>
            </a:stretch>
          </p:blipFill>
          <p:spPr>
            <a:xfrm>
              <a:off x="1254252" y="2834627"/>
              <a:ext cx="3174492" cy="899172"/>
            </a:xfrm>
            <a:prstGeom prst="rect">
              <a:avLst/>
            </a:prstGeom>
          </p:spPr>
        </p:pic>
        <p:sp>
          <p:nvSpPr>
            <p:cNvPr id="12" name="object 12"/>
            <p:cNvSpPr/>
            <p:nvPr/>
          </p:nvSpPr>
          <p:spPr>
            <a:xfrm>
              <a:off x="1370076" y="2828544"/>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1"/>
                  </a:lnTo>
                  <a:lnTo>
                    <a:pt x="0" y="670559"/>
                  </a:lnTo>
                  <a:lnTo>
                    <a:pt x="6839" y="712939"/>
                  </a:lnTo>
                  <a:lnTo>
                    <a:pt x="25883" y="749753"/>
                  </a:lnTo>
                  <a:lnTo>
                    <a:pt x="54918" y="778788"/>
                  </a:lnTo>
                  <a:lnTo>
                    <a:pt x="91732" y="797832"/>
                  </a:lnTo>
                  <a:lnTo>
                    <a:pt x="134112" y="804671"/>
                  </a:lnTo>
                  <a:lnTo>
                    <a:pt x="9314688" y="804671"/>
                  </a:lnTo>
                  <a:lnTo>
                    <a:pt x="9357067" y="797832"/>
                  </a:lnTo>
                  <a:lnTo>
                    <a:pt x="9393881" y="778788"/>
                  </a:lnTo>
                  <a:lnTo>
                    <a:pt x="9422916" y="749753"/>
                  </a:lnTo>
                  <a:lnTo>
                    <a:pt x="9441960" y="712939"/>
                  </a:lnTo>
                  <a:lnTo>
                    <a:pt x="9448800" y="670559"/>
                  </a:lnTo>
                  <a:lnTo>
                    <a:pt x="9448800" y="134111"/>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sp>
          <p:nvSpPr>
            <p:cNvPr id="13" name="object 13"/>
            <p:cNvSpPr/>
            <p:nvPr/>
          </p:nvSpPr>
          <p:spPr>
            <a:xfrm>
              <a:off x="1370076" y="2828544"/>
              <a:ext cx="9448800" cy="805180"/>
            </a:xfrm>
            <a:custGeom>
              <a:avLst/>
              <a:gdLst/>
              <a:ahLst/>
              <a:cxnLst/>
              <a:rect l="l" t="t" r="r" b="b"/>
              <a:pathLst>
                <a:path w="9448800" h="805179">
                  <a:moveTo>
                    <a:pt x="0" y="134111"/>
                  </a:moveTo>
                  <a:lnTo>
                    <a:pt x="6839" y="91732"/>
                  </a:lnTo>
                  <a:lnTo>
                    <a:pt x="25883" y="54918"/>
                  </a:lnTo>
                  <a:lnTo>
                    <a:pt x="54918" y="25883"/>
                  </a:lnTo>
                  <a:lnTo>
                    <a:pt x="91732" y="6839"/>
                  </a:lnTo>
                  <a:lnTo>
                    <a:pt x="134112" y="0"/>
                  </a:lnTo>
                  <a:lnTo>
                    <a:pt x="9314688" y="0"/>
                  </a:lnTo>
                  <a:lnTo>
                    <a:pt x="9357067" y="6839"/>
                  </a:lnTo>
                  <a:lnTo>
                    <a:pt x="9393881" y="25883"/>
                  </a:lnTo>
                  <a:lnTo>
                    <a:pt x="9422916" y="54918"/>
                  </a:lnTo>
                  <a:lnTo>
                    <a:pt x="9441960" y="91732"/>
                  </a:lnTo>
                  <a:lnTo>
                    <a:pt x="9448800" y="134111"/>
                  </a:lnTo>
                  <a:lnTo>
                    <a:pt x="9448800" y="670559"/>
                  </a:lnTo>
                  <a:lnTo>
                    <a:pt x="9441960" y="712939"/>
                  </a:lnTo>
                  <a:lnTo>
                    <a:pt x="9422916" y="749753"/>
                  </a:lnTo>
                  <a:lnTo>
                    <a:pt x="9393881" y="778788"/>
                  </a:lnTo>
                  <a:lnTo>
                    <a:pt x="9357067" y="797832"/>
                  </a:lnTo>
                  <a:lnTo>
                    <a:pt x="9314688" y="804671"/>
                  </a:lnTo>
                  <a:lnTo>
                    <a:pt x="134112" y="804671"/>
                  </a:lnTo>
                  <a:lnTo>
                    <a:pt x="91732" y="797832"/>
                  </a:lnTo>
                  <a:lnTo>
                    <a:pt x="54918" y="778788"/>
                  </a:lnTo>
                  <a:lnTo>
                    <a:pt x="25883" y="749753"/>
                  </a:lnTo>
                  <a:lnTo>
                    <a:pt x="6839" y="712939"/>
                  </a:lnTo>
                  <a:lnTo>
                    <a:pt x="0" y="670559"/>
                  </a:lnTo>
                  <a:lnTo>
                    <a:pt x="0" y="134111"/>
                  </a:lnTo>
                  <a:close/>
                </a:path>
              </a:pathLst>
            </a:custGeom>
            <a:ln w="3175">
              <a:solidFill>
                <a:srgbClr val="375F92"/>
              </a:solidFill>
            </a:ln>
          </p:spPr>
          <p:txBody>
            <a:bodyPr wrap="square" lIns="0" tIns="0" rIns="0" bIns="0" rtlCol="0"/>
            <a:lstStyle/>
            <a:p>
              <a:endParaRPr/>
            </a:p>
          </p:txBody>
        </p:sp>
        <p:pic>
          <p:nvPicPr>
            <p:cNvPr id="14" name="object 14"/>
            <p:cNvPicPr/>
            <p:nvPr/>
          </p:nvPicPr>
          <p:blipFill>
            <a:blip r:embed="rId2" cstate="print"/>
            <a:stretch>
              <a:fillRect/>
            </a:stretch>
          </p:blipFill>
          <p:spPr>
            <a:xfrm>
              <a:off x="1336540" y="3744464"/>
              <a:ext cx="9511298" cy="867174"/>
            </a:xfrm>
            <a:prstGeom prst="rect">
              <a:avLst/>
            </a:prstGeom>
          </p:spPr>
        </p:pic>
        <p:pic>
          <p:nvPicPr>
            <p:cNvPr id="15" name="object 15"/>
            <p:cNvPicPr/>
            <p:nvPr/>
          </p:nvPicPr>
          <p:blipFill>
            <a:blip r:embed="rId7" cstate="print"/>
            <a:stretch>
              <a:fillRect/>
            </a:stretch>
          </p:blipFill>
          <p:spPr>
            <a:xfrm>
              <a:off x="1254252" y="3762743"/>
              <a:ext cx="4693920" cy="899172"/>
            </a:xfrm>
            <a:prstGeom prst="rect">
              <a:avLst/>
            </a:prstGeom>
          </p:spPr>
        </p:pic>
        <p:sp>
          <p:nvSpPr>
            <p:cNvPr id="16" name="object 16"/>
            <p:cNvSpPr/>
            <p:nvPr/>
          </p:nvSpPr>
          <p:spPr>
            <a:xfrm>
              <a:off x="1370076" y="3758183"/>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pic>
          <p:nvPicPr>
            <p:cNvPr id="17" name="object 17"/>
            <p:cNvPicPr/>
            <p:nvPr/>
          </p:nvPicPr>
          <p:blipFill>
            <a:blip r:embed="rId2" cstate="print"/>
            <a:stretch>
              <a:fillRect/>
            </a:stretch>
          </p:blipFill>
          <p:spPr>
            <a:xfrm>
              <a:off x="1336540" y="4672580"/>
              <a:ext cx="9511298" cy="867174"/>
            </a:xfrm>
            <a:prstGeom prst="rect">
              <a:avLst/>
            </a:prstGeom>
          </p:spPr>
        </p:pic>
        <p:pic>
          <p:nvPicPr>
            <p:cNvPr id="18" name="object 18"/>
            <p:cNvPicPr/>
            <p:nvPr/>
          </p:nvPicPr>
          <p:blipFill>
            <a:blip r:embed="rId8" cstate="print"/>
            <a:stretch>
              <a:fillRect/>
            </a:stretch>
          </p:blipFill>
          <p:spPr>
            <a:xfrm>
              <a:off x="1254252" y="4692395"/>
              <a:ext cx="3262884" cy="899172"/>
            </a:xfrm>
            <a:prstGeom prst="rect">
              <a:avLst/>
            </a:prstGeom>
          </p:spPr>
        </p:pic>
        <p:sp>
          <p:nvSpPr>
            <p:cNvPr id="19" name="object 19"/>
            <p:cNvSpPr/>
            <p:nvPr/>
          </p:nvSpPr>
          <p:spPr>
            <a:xfrm>
              <a:off x="1370076" y="4686299"/>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grpSp>
      <p:sp>
        <p:nvSpPr>
          <p:cNvPr id="25" name="object 25"/>
          <p:cNvSpPr txBox="1"/>
          <p:nvPr/>
        </p:nvSpPr>
        <p:spPr>
          <a:xfrm>
            <a:off x="1518666" y="5765809"/>
            <a:ext cx="2000885" cy="476250"/>
          </a:xfrm>
          <a:prstGeom prst="rect">
            <a:avLst/>
          </a:prstGeom>
        </p:spPr>
        <p:txBody>
          <a:bodyPr vert="horz" wrap="square" lIns="0" tIns="0" rIns="0" bIns="0" rtlCol="0">
            <a:spAutoFit/>
          </a:bodyPr>
          <a:lstStyle/>
          <a:p>
            <a:pPr marL="12700">
              <a:lnSpc>
                <a:spcPts val="3595"/>
              </a:lnSpc>
            </a:pPr>
            <a:r>
              <a:rPr sz="3200" b="1" dirty="0">
                <a:solidFill>
                  <a:srgbClr val="FFFFFF"/>
                </a:solidFill>
                <a:latin typeface="Times New Roman"/>
                <a:cs typeface="Times New Roman"/>
              </a:rPr>
              <a:t>Hill</a:t>
            </a:r>
            <a:r>
              <a:rPr sz="3200" b="1" spc="-100" dirty="0">
                <a:solidFill>
                  <a:srgbClr val="FFFFFF"/>
                </a:solidFill>
                <a:latin typeface="Times New Roman"/>
                <a:cs typeface="Times New Roman"/>
              </a:rPr>
              <a:t> </a:t>
            </a:r>
            <a:r>
              <a:rPr sz="3200" b="1" dirty="0">
                <a:solidFill>
                  <a:srgbClr val="FFFFFF"/>
                </a:solidFill>
                <a:latin typeface="Times New Roman"/>
                <a:cs typeface="Times New Roman"/>
              </a:rPr>
              <a:t>Cipher</a:t>
            </a:r>
            <a:endParaRPr sz="3200" dirty="0">
              <a:latin typeface="Times New Roman"/>
              <a:cs typeface="Times New Roman"/>
            </a:endParaRPr>
          </a:p>
        </p:txBody>
      </p:sp>
      <p:sp>
        <p:nvSpPr>
          <p:cNvPr id="26" name="Rectangle 25"/>
          <p:cNvSpPr/>
          <p:nvPr/>
        </p:nvSpPr>
        <p:spPr>
          <a:xfrm>
            <a:off x="1782885" y="1078523"/>
            <a:ext cx="3693319" cy="523220"/>
          </a:xfrm>
          <a:prstGeom prst="rect">
            <a:avLst/>
          </a:prstGeom>
        </p:spPr>
        <p:txBody>
          <a:bodyPr wrap="none">
            <a:spAutoFit/>
          </a:bodyPr>
          <a:lstStyle/>
          <a:p>
            <a:pPr marL="12700">
              <a:lnSpc>
                <a:spcPct val="100000"/>
              </a:lnSpc>
              <a:spcBef>
                <a:spcPts val="105"/>
              </a:spcBef>
            </a:pPr>
            <a:r>
              <a:rPr lang="en-US" sz="2800" b="1" dirty="0">
                <a:solidFill>
                  <a:srgbClr val="FFFFFF"/>
                </a:solidFill>
                <a:latin typeface="Times New Roman" panose="02020603050405020304" pitchFamily="18" charset="0"/>
                <a:cs typeface="Times New Roman" panose="02020603050405020304" pitchFamily="18" charset="0"/>
              </a:rPr>
              <a:t>Symmetric</a:t>
            </a:r>
            <a:r>
              <a:rPr lang="en-US" sz="2800" b="1" spc="-40" dirty="0">
                <a:solidFill>
                  <a:srgbClr val="FFFFFF"/>
                </a:solidFill>
                <a:latin typeface="Times New Roman" panose="02020603050405020304" pitchFamily="18" charset="0"/>
                <a:cs typeface="Times New Roman" panose="02020603050405020304" pitchFamily="18" charset="0"/>
              </a:rPr>
              <a:t> </a:t>
            </a:r>
            <a:r>
              <a:rPr lang="en-US" sz="2800" b="1" dirty="0">
                <a:solidFill>
                  <a:srgbClr val="FFFFFF"/>
                </a:solidFill>
                <a:latin typeface="Times New Roman" panose="02020603050405020304" pitchFamily="18" charset="0"/>
                <a:cs typeface="Times New Roman" panose="02020603050405020304" pitchFamily="18" charset="0"/>
              </a:rPr>
              <a:t>Encryption</a:t>
            </a:r>
            <a:endParaRPr lang="en-US" sz="2800" b="1" dirty="0">
              <a:latin typeface="Times New Roman" panose="02020603050405020304" pitchFamily="18" charset="0"/>
              <a:cs typeface="Times New Roman" panose="02020603050405020304" pitchFamily="18" charset="0"/>
            </a:endParaRPr>
          </a:p>
        </p:txBody>
      </p:sp>
      <p:sp>
        <p:nvSpPr>
          <p:cNvPr id="27" name="Rectangle 26"/>
          <p:cNvSpPr/>
          <p:nvPr/>
        </p:nvSpPr>
        <p:spPr>
          <a:xfrm>
            <a:off x="1787629" y="1902023"/>
            <a:ext cx="3891835" cy="523220"/>
          </a:xfrm>
          <a:prstGeom prst="rect">
            <a:avLst/>
          </a:prstGeom>
        </p:spPr>
        <p:txBody>
          <a:bodyPr wrap="none">
            <a:spAutoFit/>
          </a:bodyPr>
          <a:lstStyle/>
          <a:p>
            <a:pPr marR="5080"/>
            <a:r>
              <a:rPr lang="en-US" sz="2800" b="1" dirty="0">
                <a:solidFill>
                  <a:srgbClr val="FFFFFF"/>
                </a:solidFill>
                <a:latin typeface="Times New Roman" panose="02020603050405020304" pitchFamily="18" charset="0"/>
                <a:cs typeface="Times New Roman" panose="02020603050405020304" pitchFamily="18" charset="0"/>
              </a:rPr>
              <a:t>Substitution</a:t>
            </a:r>
            <a:r>
              <a:rPr lang="en-US" b="1" spc="-95"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Techniques</a:t>
            </a:r>
            <a:r>
              <a:rPr lang="en-US" b="1" spc="-30" dirty="0">
                <a:solidFill>
                  <a:srgbClr val="FFFFFF"/>
                </a:solidFill>
                <a:latin typeface="Times New Roman"/>
                <a:cs typeface="Times New Roman"/>
              </a:rPr>
              <a:t> </a:t>
            </a:r>
          </a:p>
        </p:txBody>
      </p:sp>
      <p:sp>
        <p:nvSpPr>
          <p:cNvPr id="28" name="Rectangle 27"/>
          <p:cNvSpPr/>
          <p:nvPr/>
        </p:nvSpPr>
        <p:spPr>
          <a:xfrm>
            <a:off x="1889324" y="2949127"/>
            <a:ext cx="2516395" cy="523220"/>
          </a:xfrm>
          <a:prstGeom prst="rect">
            <a:avLst/>
          </a:prstGeom>
        </p:spPr>
        <p:txBody>
          <a:bodyPr wrap="none">
            <a:spAutoFit/>
          </a:bodyPr>
          <a:lstStyle/>
          <a:p>
            <a:pPr marR="5080"/>
            <a:r>
              <a:rPr lang="en-US" b="1" spc="-785"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Caesar</a:t>
            </a:r>
            <a:r>
              <a:rPr lang="en-US" b="1"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Cipher</a:t>
            </a:r>
            <a:r>
              <a:rPr lang="en-US" b="1" dirty="0">
                <a:solidFill>
                  <a:srgbClr val="FFFFFF"/>
                </a:solidFill>
                <a:latin typeface="Times New Roman"/>
                <a:cs typeface="Times New Roman"/>
              </a:rPr>
              <a:t> </a:t>
            </a:r>
            <a:r>
              <a:rPr lang="en-US" b="1" spc="5" dirty="0">
                <a:solidFill>
                  <a:srgbClr val="FFFFFF"/>
                </a:solidFill>
                <a:latin typeface="Times New Roman"/>
                <a:cs typeface="Times New Roman"/>
              </a:rPr>
              <a:t> </a:t>
            </a:r>
          </a:p>
        </p:txBody>
      </p:sp>
      <p:sp>
        <p:nvSpPr>
          <p:cNvPr id="29" name="Rectangle 28"/>
          <p:cNvSpPr/>
          <p:nvPr/>
        </p:nvSpPr>
        <p:spPr>
          <a:xfrm>
            <a:off x="1889324" y="3901489"/>
            <a:ext cx="3876702" cy="523220"/>
          </a:xfrm>
          <a:prstGeom prst="rect">
            <a:avLst/>
          </a:prstGeom>
        </p:spPr>
        <p:txBody>
          <a:bodyPr wrap="none">
            <a:spAutoFit/>
          </a:bodyPr>
          <a:lstStyle/>
          <a:p>
            <a:pPr marR="5080"/>
            <a:r>
              <a:rPr lang="en-US" sz="2800" b="1" dirty="0" err="1">
                <a:solidFill>
                  <a:srgbClr val="FFFFFF"/>
                </a:solidFill>
                <a:latin typeface="Times New Roman" panose="02020603050405020304" pitchFamily="18" charset="0"/>
                <a:cs typeface="Times New Roman" panose="02020603050405020304" pitchFamily="18" charset="0"/>
              </a:rPr>
              <a:t>Monoalphabetic</a:t>
            </a:r>
            <a:r>
              <a:rPr lang="en-US" b="1"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Cipher</a:t>
            </a:r>
            <a:r>
              <a:rPr lang="en-US" b="1" dirty="0">
                <a:solidFill>
                  <a:srgbClr val="FFFFFF"/>
                </a:solidFill>
                <a:latin typeface="Times New Roman"/>
                <a:cs typeface="Times New Roman"/>
              </a:rPr>
              <a:t> </a:t>
            </a:r>
            <a:r>
              <a:rPr lang="en-US" b="1" spc="-785" dirty="0">
                <a:solidFill>
                  <a:srgbClr val="FFFFFF"/>
                </a:solidFill>
                <a:latin typeface="Times New Roman"/>
                <a:cs typeface="Times New Roman"/>
              </a:rPr>
              <a:t> </a:t>
            </a:r>
          </a:p>
        </p:txBody>
      </p:sp>
      <p:sp>
        <p:nvSpPr>
          <p:cNvPr id="30" name="Rectangle 29"/>
          <p:cNvSpPr/>
          <p:nvPr/>
        </p:nvSpPr>
        <p:spPr>
          <a:xfrm>
            <a:off x="2040492" y="4838749"/>
            <a:ext cx="2548455" cy="523220"/>
          </a:xfrm>
          <a:prstGeom prst="rect">
            <a:avLst/>
          </a:prstGeom>
        </p:spPr>
        <p:txBody>
          <a:bodyPr wrap="none">
            <a:spAutoFit/>
          </a:bodyPr>
          <a:lstStyle/>
          <a:p>
            <a:pPr marR="5080"/>
            <a:r>
              <a:rPr lang="en-US" sz="2800" b="1" dirty="0" err="1">
                <a:solidFill>
                  <a:srgbClr val="FFFFFF"/>
                </a:solidFill>
                <a:latin typeface="Times New Roman" panose="02020603050405020304" pitchFamily="18" charset="0"/>
                <a:cs typeface="Times New Roman" panose="02020603050405020304" pitchFamily="18" charset="0"/>
              </a:rPr>
              <a:t>Playfair</a:t>
            </a:r>
            <a:r>
              <a:rPr lang="en-US" b="1" spc="-95"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Cipher</a:t>
            </a:r>
          </a:p>
        </p:txBody>
      </p:sp>
      <p:sp>
        <p:nvSpPr>
          <p:cNvPr id="31" name="TextBox 30"/>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2"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1095" y="-4697"/>
            <a:ext cx="2305141" cy="1076343"/>
          </a:xfrm>
          <a:prstGeom prst="rect">
            <a:avLst/>
          </a:prstGeom>
        </p:spPr>
      </p:pic>
    </p:spTree>
    <p:extLst>
      <p:ext uri="{BB962C8B-B14F-4D97-AF65-F5344CB8AC3E}">
        <p14:creationId xmlns:p14="http://schemas.microsoft.com/office/powerpoint/2010/main" val="1305927555"/>
      </p:ext>
    </p:extLst>
  </p:cSld>
  <p:clrMapOvr>
    <a:masterClrMapping/>
  </p:clrMapOvr>
  <mc:AlternateContent xmlns:mc="http://schemas.openxmlformats.org/markup-compatibility/2006" xmlns:p14="http://schemas.microsoft.com/office/powerpoint/2010/main">
    <mc:Choice Requires="p14">
      <p:transition spd="slow" p14:dur="2000" advTm="7509"/>
    </mc:Choice>
    <mc:Fallback xmlns="">
      <p:transition spd="slow" advTm="7509"/>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1830070" y="3779901"/>
            <a:ext cx="7712709" cy="1672253"/>
          </a:xfrm>
          <a:prstGeom prst="rect">
            <a:avLst/>
          </a:prstGeom>
        </p:spPr>
        <p:txBody>
          <a:bodyPr vert="horz" wrap="square" lIns="0" tIns="12700" rIns="0" bIns="0" rtlCol="0">
            <a:spAutoFit/>
          </a:bodyPr>
          <a:lstStyle/>
          <a:p>
            <a:pPr marL="451484" indent="-438784">
              <a:lnSpc>
                <a:spcPct val="100000"/>
              </a:lnSpc>
              <a:spcBef>
                <a:spcPts val="100"/>
              </a:spcBef>
              <a:buFont typeface="Wingdings"/>
              <a:buChar char=""/>
              <a:tabLst>
                <a:tab pos="451484" algn="l"/>
              </a:tabLst>
            </a:pPr>
            <a:r>
              <a:rPr dirty="0">
                <a:solidFill>
                  <a:srgbClr val="000000"/>
                </a:solidFill>
                <a:latin typeface="Alexandria" pitchFamily="2" charset="-78"/>
                <a:ea typeface="+mj-ea"/>
                <a:cs typeface="Alexandria" pitchFamily="2" charset="-78"/>
              </a:rPr>
              <a:t>Best known as shared-secret key algorithms</a:t>
            </a:r>
          </a:p>
          <a:p>
            <a:pPr marL="451484" indent="-438784">
              <a:spcBef>
                <a:spcPts val="100"/>
              </a:spcBef>
              <a:buFont typeface="Wingdings"/>
              <a:buChar char=""/>
              <a:tabLst>
                <a:tab pos="451484" algn="l"/>
              </a:tabLst>
            </a:pPr>
            <a:r>
              <a:rPr dirty="0">
                <a:solidFill>
                  <a:srgbClr val="000000"/>
                </a:solidFill>
                <a:latin typeface="Alexandria" pitchFamily="2" charset="-78"/>
                <a:ea typeface="+mj-ea"/>
                <a:cs typeface="Alexandria" pitchFamily="2" charset="-78"/>
              </a:rPr>
              <a:t>The usual key length is 80 - 256 bits</a:t>
            </a:r>
          </a:p>
          <a:p>
            <a:pPr marL="451484" indent="-438784">
              <a:spcBef>
                <a:spcPts val="100"/>
              </a:spcBef>
              <a:buFont typeface="Wingdings"/>
              <a:buChar char=""/>
              <a:tabLst>
                <a:tab pos="451484" algn="l"/>
              </a:tabLst>
            </a:pPr>
            <a:r>
              <a:rPr dirty="0">
                <a:solidFill>
                  <a:srgbClr val="000000"/>
                </a:solidFill>
                <a:latin typeface="Alexandria" pitchFamily="2" charset="-78"/>
                <a:ea typeface="+mj-ea"/>
                <a:cs typeface="Alexandria" pitchFamily="2" charset="-78"/>
              </a:rPr>
              <a:t>A sender and receiver must share a secret key</a:t>
            </a:r>
          </a:p>
          <a:p>
            <a:pPr marL="451484" indent="-438784">
              <a:lnSpc>
                <a:spcPct val="100000"/>
              </a:lnSpc>
              <a:spcBef>
                <a:spcPts val="1680"/>
              </a:spcBef>
              <a:buFont typeface="Wingdings"/>
              <a:buChar char=""/>
              <a:tabLst>
                <a:tab pos="451484" algn="l"/>
              </a:tabLst>
            </a:pPr>
            <a:r>
              <a:rPr dirty="0">
                <a:solidFill>
                  <a:srgbClr val="000000"/>
                </a:solidFill>
                <a:latin typeface="Alexandria" pitchFamily="2" charset="-78"/>
                <a:ea typeface="+mj-ea"/>
                <a:cs typeface="Alexandria" pitchFamily="2" charset="-78"/>
              </a:rPr>
              <a:t>Faster processing because they use simple mathematical operations</a:t>
            </a:r>
            <a:r>
              <a:rPr sz="2000" spc="-10" dirty="0">
                <a:solidFill>
                  <a:srgbClr val="0F243E"/>
                </a:solidFill>
                <a:latin typeface="Tahoma"/>
                <a:cs typeface="Tahoma"/>
              </a:rPr>
              <a:t>.</a:t>
            </a:r>
            <a:endParaRPr sz="2000" dirty="0">
              <a:latin typeface="Tahoma"/>
              <a:cs typeface="Tahoma"/>
            </a:endParaRPr>
          </a:p>
        </p:txBody>
      </p:sp>
      <p:pic>
        <p:nvPicPr>
          <p:cNvPr id="4" name="object 4"/>
          <p:cNvPicPr/>
          <p:nvPr/>
        </p:nvPicPr>
        <p:blipFill>
          <a:blip r:embed="rId2" cstate="print"/>
          <a:stretch>
            <a:fillRect/>
          </a:stretch>
        </p:blipFill>
        <p:spPr>
          <a:xfrm>
            <a:off x="3947159" y="1152144"/>
            <a:ext cx="396239" cy="990600"/>
          </a:xfrm>
          <a:prstGeom prst="rect">
            <a:avLst/>
          </a:prstGeom>
        </p:spPr>
      </p:pic>
      <p:pic>
        <p:nvPicPr>
          <p:cNvPr id="5" name="object 5"/>
          <p:cNvPicPr/>
          <p:nvPr/>
        </p:nvPicPr>
        <p:blipFill>
          <a:blip r:embed="rId2" cstate="print"/>
          <a:stretch>
            <a:fillRect/>
          </a:stretch>
        </p:blipFill>
        <p:spPr>
          <a:xfrm>
            <a:off x="7871459" y="1152144"/>
            <a:ext cx="396240" cy="990600"/>
          </a:xfrm>
          <a:prstGeom prst="rect">
            <a:avLst/>
          </a:prstGeom>
        </p:spPr>
      </p:pic>
      <p:sp>
        <p:nvSpPr>
          <p:cNvPr id="6" name="object 6"/>
          <p:cNvSpPr txBox="1"/>
          <p:nvPr/>
        </p:nvSpPr>
        <p:spPr>
          <a:xfrm>
            <a:off x="3597402" y="1630807"/>
            <a:ext cx="464184" cy="330835"/>
          </a:xfrm>
          <a:prstGeom prst="rect">
            <a:avLst/>
          </a:prstGeom>
        </p:spPr>
        <p:txBody>
          <a:bodyPr vert="horz" wrap="square" lIns="0" tIns="13335" rIns="0" bIns="0" rtlCol="0">
            <a:spAutoFit/>
          </a:bodyPr>
          <a:lstStyle/>
          <a:p>
            <a:pPr marL="12700">
              <a:lnSpc>
                <a:spcPct val="100000"/>
              </a:lnSpc>
              <a:spcBef>
                <a:spcPts val="105"/>
              </a:spcBef>
            </a:pPr>
            <a:r>
              <a:rPr sz="2000" spc="-25" dirty="0">
                <a:latin typeface="Arial MT"/>
                <a:cs typeface="Arial MT"/>
              </a:rPr>
              <a:t>Key</a:t>
            </a:r>
            <a:endParaRPr sz="2000">
              <a:latin typeface="Arial MT"/>
              <a:cs typeface="Arial MT"/>
            </a:endParaRPr>
          </a:p>
        </p:txBody>
      </p:sp>
      <p:sp>
        <p:nvSpPr>
          <p:cNvPr id="7" name="object 7"/>
          <p:cNvSpPr txBox="1"/>
          <p:nvPr/>
        </p:nvSpPr>
        <p:spPr>
          <a:xfrm>
            <a:off x="7537831" y="1630807"/>
            <a:ext cx="464184" cy="330835"/>
          </a:xfrm>
          <a:prstGeom prst="rect">
            <a:avLst/>
          </a:prstGeom>
        </p:spPr>
        <p:txBody>
          <a:bodyPr vert="horz" wrap="square" lIns="0" tIns="13335" rIns="0" bIns="0" rtlCol="0">
            <a:spAutoFit/>
          </a:bodyPr>
          <a:lstStyle/>
          <a:p>
            <a:pPr marL="12700">
              <a:lnSpc>
                <a:spcPct val="100000"/>
              </a:lnSpc>
              <a:spcBef>
                <a:spcPts val="105"/>
              </a:spcBef>
            </a:pPr>
            <a:r>
              <a:rPr sz="2000" spc="-25" dirty="0">
                <a:latin typeface="Arial MT"/>
                <a:cs typeface="Arial MT"/>
              </a:rPr>
              <a:t>Key</a:t>
            </a:r>
            <a:endParaRPr sz="2000">
              <a:latin typeface="Arial MT"/>
              <a:cs typeface="Arial MT"/>
            </a:endParaRPr>
          </a:p>
        </p:txBody>
      </p:sp>
      <p:sp>
        <p:nvSpPr>
          <p:cNvPr id="8" name="object 8"/>
          <p:cNvSpPr txBox="1"/>
          <p:nvPr/>
        </p:nvSpPr>
        <p:spPr>
          <a:xfrm>
            <a:off x="3467861" y="2567177"/>
            <a:ext cx="1229995" cy="480059"/>
          </a:xfrm>
          <a:prstGeom prst="rect">
            <a:avLst/>
          </a:prstGeom>
          <a:solidFill>
            <a:srgbClr val="EFC566"/>
          </a:solidFill>
          <a:ln w="22859">
            <a:solidFill>
              <a:srgbClr val="000000"/>
            </a:solidFill>
          </a:ln>
        </p:spPr>
        <p:txBody>
          <a:bodyPr vert="horz" wrap="square" lIns="0" tIns="49530" rIns="0" bIns="0" rtlCol="0">
            <a:spAutoFit/>
          </a:bodyPr>
          <a:lstStyle/>
          <a:p>
            <a:pPr marL="97790">
              <a:lnSpc>
                <a:spcPct val="100000"/>
              </a:lnSpc>
              <a:spcBef>
                <a:spcPts val="390"/>
              </a:spcBef>
            </a:pPr>
            <a:r>
              <a:rPr sz="2400" spc="-10" dirty="0">
                <a:latin typeface="Arial MT"/>
                <a:cs typeface="Arial MT"/>
              </a:rPr>
              <a:t>Encrypt</a:t>
            </a:r>
            <a:endParaRPr sz="2400">
              <a:latin typeface="Arial MT"/>
              <a:cs typeface="Arial MT"/>
            </a:endParaRPr>
          </a:p>
        </p:txBody>
      </p:sp>
      <p:sp>
        <p:nvSpPr>
          <p:cNvPr id="9" name="object 9"/>
          <p:cNvSpPr txBox="1"/>
          <p:nvPr/>
        </p:nvSpPr>
        <p:spPr>
          <a:xfrm>
            <a:off x="7239761" y="2567177"/>
            <a:ext cx="1229995" cy="480059"/>
          </a:xfrm>
          <a:prstGeom prst="rect">
            <a:avLst/>
          </a:prstGeom>
          <a:solidFill>
            <a:srgbClr val="EFC566"/>
          </a:solidFill>
          <a:ln w="22859">
            <a:solidFill>
              <a:srgbClr val="000000"/>
            </a:solidFill>
          </a:ln>
        </p:spPr>
        <p:txBody>
          <a:bodyPr vert="horz" wrap="square" lIns="0" tIns="49530" rIns="0" bIns="0" rtlCol="0">
            <a:spAutoFit/>
          </a:bodyPr>
          <a:lstStyle/>
          <a:p>
            <a:pPr marL="89535">
              <a:lnSpc>
                <a:spcPct val="100000"/>
              </a:lnSpc>
              <a:spcBef>
                <a:spcPts val="390"/>
              </a:spcBef>
            </a:pPr>
            <a:r>
              <a:rPr sz="2400" spc="-10" dirty="0">
                <a:latin typeface="Arial MT"/>
                <a:cs typeface="Arial MT"/>
              </a:rPr>
              <a:t>Decrypt</a:t>
            </a:r>
            <a:endParaRPr sz="2400">
              <a:latin typeface="Arial MT"/>
              <a:cs typeface="Arial MT"/>
            </a:endParaRPr>
          </a:p>
        </p:txBody>
      </p:sp>
      <p:sp>
        <p:nvSpPr>
          <p:cNvPr id="10" name="object 10"/>
          <p:cNvSpPr/>
          <p:nvPr/>
        </p:nvSpPr>
        <p:spPr>
          <a:xfrm>
            <a:off x="2553461" y="2680716"/>
            <a:ext cx="838200" cy="144780"/>
          </a:xfrm>
          <a:custGeom>
            <a:avLst/>
            <a:gdLst/>
            <a:ahLst/>
            <a:cxnLst/>
            <a:rect l="l" t="t" r="r" b="b"/>
            <a:pathLst>
              <a:path w="838200" h="144780">
                <a:moveTo>
                  <a:pt x="751332" y="0"/>
                </a:moveTo>
                <a:lnTo>
                  <a:pt x="751332" y="144780"/>
                </a:lnTo>
                <a:lnTo>
                  <a:pt x="820826" y="86868"/>
                </a:lnTo>
                <a:lnTo>
                  <a:pt x="765810" y="86868"/>
                </a:lnTo>
                <a:lnTo>
                  <a:pt x="765810" y="57912"/>
                </a:lnTo>
                <a:lnTo>
                  <a:pt x="820826" y="57912"/>
                </a:lnTo>
                <a:lnTo>
                  <a:pt x="751332" y="0"/>
                </a:lnTo>
                <a:close/>
              </a:path>
              <a:path w="838200" h="144780">
                <a:moveTo>
                  <a:pt x="751332" y="57912"/>
                </a:moveTo>
                <a:lnTo>
                  <a:pt x="0" y="57912"/>
                </a:lnTo>
                <a:lnTo>
                  <a:pt x="0" y="86868"/>
                </a:lnTo>
                <a:lnTo>
                  <a:pt x="751332" y="86868"/>
                </a:lnTo>
                <a:lnTo>
                  <a:pt x="751332" y="57912"/>
                </a:lnTo>
                <a:close/>
              </a:path>
              <a:path w="838200" h="144780">
                <a:moveTo>
                  <a:pt x="820826" y="57912"/>
                </a:moveTo>
                <a:lnTo>
                  <a:pt x="765810" y="57912"/>
                </a:lnTo>
                <a:lnTo>
                  <a:pt x="765810" y="86868"/>
                </a:lnTo>
                <a:lnTo>
                  <a:pt x="820826" y="86868"/>
                </a:lnTo>
                <a:lnTo>
                  <a:pt x="838200" y="72389"/>
                </a:lnTo>
                <a:lnTo>
                  <a:pt x="820826" y="57912"/>
                </a:lnTo>
                <a:close/>
              </a:path>
            </a:pathLst>
          </a:custGeom>
          <a:solidFill>
            <a:srgbClr val="000000"/>
          </a:solidFill>
        </p:spPr>
        <p:txBody>
          <a:bodyPr wrap="square" lIns="0" tIns="0" rIns="0" bIns="0" rtlCol="0"/>
          <a:lstStyle/>
          <a:p>
            <a:endParaRPr/>
          </a:p>
        </p:txBody>
      </p:sp>
      <p:sp>
        <p:nvSpPr>
          <p:cNvPr id="11" name="object 11"/>
          <p:cNvSpPr/>
          <p:nvPr/>
        </p:nvSpPr>
        <p:spPr>
          <a:xfrm>
            <a:off x="4763261" y="2680716"/>
            <a:ext cx="2324100" cy="144780"/>
          </a:xfrm>
          <a:custGeom>
            <a:avLst/>
            <a:gdLst/>
            <a:ahLst/>
            <a:cxnLst/>
            <a:rect l="l" t="t" r="r" b="b"/>
            <a:pathLst>
              <a:path w="2324100" h="144780">
                <a:moveTo>
                  <a:pt x="2237232" y="0"/>
                </a:moveTo>
                <a:lnTo>
                  <a:pt x="2237232" y="144780"/>
                </a:lnTo>
                <a:lnTo>
                  <a:pt x="2306726" y="86868"/>
                </a:lnTo>
                <a:lnTo>
                  <a:pt x="2251710" y="86868"/>
                </a:lnTo>
                <a:lnTo>
                  <a:pt x="2251710" y="57912"/>
                </a:lnTo>
                <a:lnTo>
                  <a:pt x="2306726" y="57912"/>
                </a:lnTo>
                <a:lnTo>
                  <a:pt x="2237232" y="0"/>
                </a:lnTo>
                <a:close/>
              </a:path>
              <a:path w="2324100" h="144780">
                <a:moveTo>
                  <a:pt x="2237232" y="57912"/>
                </a:moveTo>
                <a:lnTo>
                  <a:pt x="0" y="57912"/>
                </a:lnTo>
                <a:lnTo>
                  <a:pt x="0" y="86868"/>
                </a:lnTo>
                <a:lnTo>
                  <a:pt x="2237232" y="86868"/>
                </a:lnTo>
                <a:lnTo>
                  <a:pt x="2237232" y="57912"/>
                </a:lnTo>
                <a:close/>
              </a:path>
              <a:path w="2324100" h="144780">
                <a:moveTo>
                  <a:pt x="2306726" y="57912"/>
                </a:moveTo>
                <a:lnTo>
                  <a:pt x="2251710" y="57912"/>
                </a:lnTo>
                <a:lnTo>
                  <a:pt x="2251710" y="86868"/>
                </a:lnTo>
                <a:lnTo>
                  <a:pt x="2306726" y="86868"/>
                </a:lnTo>
                <a:lnTo>
                  <a:pt x="2324099" y="72389"/>
                </a:lnTo>
                <a:lnTo>
                  <a:pt x="2306726" y="57912"/>
                </a:lnTo>
                <a:close/>
              </a:path>
            </a:pathLst>
          </a:custGeom>
          <a:solidFill>
            <a:srgbClr val="000000"/>
          </a:solidFill>
        </p:spPr>
        <p:txBody>
          <a:bodyPr wrap="square" lIns="0" tIns="0" rIns="0" bIns="0" rtlCol="0"/>
          <a:lstStyle/>
          <a:p>
            <a:endParaRPr/>
          </a:p>
        </p:txBody>
      </p:sp>
      <p:sp>
        <p:nvSpPr>
          <p:cNvPr id="12" name="object 12"/>
          <p:cNvSpPr/>
          <p:nvPr/>
        </p:nvSpPr>
        <p:spPr>
          <a:xfrm>
            <a:off x="8458961" y="2680716"/>
            <a:ext cx="914400" cy="144780"/>
          </a:xfrm>
          <a:custGeom>
            <a:avLst/>
            <a:gdLst/>
            <a:ahLst/>
            <a:cxnLst/>
            <a:rect l="l" t="t" r="r" b="b"/>
            <a:pathLst>
              <a:path w="914400" h="144780">
                <a:moveTo>
                  <a:pt x="827532" y="0"/>
                </a:moveTo>
                <a:lnTo>
                  <a:pt x="827532" y="144780"/>
                </a:lnTo>
                <a:lnTo>
                  <a:pt x="897026" y="86868"/>
                </a:lnTo>
                <a:lnTo>
                  <a:pt x="842010" y="86868"/>
                </a:lnTo>
                <a:lnTo>
                  <a:pt x="842010" y="57912"/>
                </a:lnTo>
                <a:lnTo>
                  <a:pt x="897026" y="57912"/>
                </a:lnTo>
                <a:lnTo>
                  <a:pt x="827532" y="0"/>
                </a:lnTo>
                <a:close/>
              </a:path>
              <a:path w="914400" h="144780">
                <a:moveTo>
                  <a:pt x="827532" y="57912"/>
                </a:moveTo>
                <a:lnTo>
                  <a:pt x="0" y="57912"/>
                </a:lnTo>
                <a:lnTo>
                  <a:pt x="0" y="86868"/>
                </a:lnTo>
                <a:lnTo>
                  <a:pt x="827532" y="86868"/>
                </a:lnTo>
                <a:lnTo>
                  <a:pt x="827532" y="57912"/>
                </a:lnTo>
                <a:close/>
              </a:path>
              <a:path w="914400" h="144780">
                <a:moveTo>
                  <a:pt x="897026" y="57912"/>
                </a:moveTo>
                <a:lnTo>
                  <a:pt x="842010" y="57912"/>
                </a:lnTo>
                <a:lnTo>
                  <a:pt x="842010" y="86868"/>
                </a:lnTo>
                <a:lnTo>
                  <a:pt x="897026" y="86868"/>
                </a:lnTo>
                <a:lnTo>
                  <a:pt x="914400" y="72389"/>
                </a:lnTo>
                <a:lnTo>
                  <a:pt x="897026" y="57912"/>
                </a:lnTo>
                <a:close/>
              </a:path>
            </a:pathLst>
          </a:custGeom>
          <a:solidFill>
            <a:srgbClr val="000000"/>
          </a:solidFill>
        </p:spPr>
        <p:txBody>
          <a:bodyPr wrap="square" lIns="0" tIns="0" rIns="0" bIns="0" rtlCol="0"/>
          <a:lstStyle/>
          <a:p>
            <a:endParaRPr/>
          </a:p>
        </p:txBody>
      </p:sp>
      <p:sp>
        <p:nvSpPr>
          <p:cNvPr id="13" name="object 13"/>
          <p:cNvSpPr txBox="1"/>
          <p:nvPr/>
        </p:nvSpPr>
        <p:spPr>
          <a:xfrm>
            <a:off x="2603754" y="2926842"/>
            <a:ext cx="685800" cy="268605"/>
          </a:xfrm>
          <a:prstGeom prst="rect">
            <a:avLst/>
          </a:prstGeom>
          <a:solidFill>
            <a:srgbClr val="46AFD4"/>
          </a:solidFill>
          <a:ln w="22859">
            <a:solidFill>
              <a:srgbClr val="000000"/>
            </a:solidFill>
          </a:ln>
        </p:spPr>
        <p:txBody>
          <a:bodyPr vert="horz" wrap="square" lIns="0" tIns="20955" rIns="0" bIns="0" rtlCol="0">
            <a:spAutoFit/>
          </a:bodyPr>
          <a:lstStyle/>
          <a:p>
            <a:pPr marL="96520">
              <a:lnSpc>
                <a:spcPct val="100000"/>
              </a:lnSpc>
              <a:spcBef>
                <a:spcPts val="165"/>
              </a:spcBef>
            </a:pPr>
            <a:r>
              <a:rPr sz="1400" b="1" spc="-10" dirty="0">
                <a:solidFill>
                  <a:srgbClr val="FFFFFF"/>
                </a:solidFill>
                <a:latin typeface="Arial"/>
                <a:cs typeface="Arial"/>
              </a:rPr>
              <a:t>$1000</a:t>
            </a:r>
            <a:endParaRPr sz="1400">
              <a:latin typeface="Arial"/>
              <a:cs typeface="Arial"/>
            </a:endParaRPr>
          </a:p>
        </p:txBody>
      </p:sp>
      <p:sp>
        <p:nvSpPr>
          <p:cNvPr id="14" name="object 14"/>
          <p:cNvSpPr txBox="1"/>
          <p:nvPr/>
        </p:nvSpPr>
        <p:spPr>
          <a:xfrm>
            <a:off x="8585454" y="2910077"/>
            <a:ext cx="685800" cy="268605"/>
          </a:xfrm>
          <a:prstGeom prst="rect">
            <a:avLst/>
          </a:prstGeom>
          <a:solidFill>
            <a:srgbClr val="46AFD4"/>
          </a:solidFill>
          <a:ln w="22859">
            <a:solidFill>
              <a:srgbClr val="000000"/>
            </a:solidFill>
          </a:ln>
        </p:spPr>
        <p:txBody>
          <a:bodyPr vert="horz" wrap="square" lIns="0" tIns="22225" rIns="0" bIns="0" rtlCol="0">
            <a:spAutoFit/>
          </a:bodyPr>
          <a:lstStyle/>
          <a:p>
            <a:pPr marL="97155">
              <a:lnSpc>
                <a:spcPct val="100000"/>
              </a:lnSpc>
              <a:spcBef>
                <a:spcPts val="175"/>
              </a:spcBef>
            </a:pPr>
            <a:r>
              <a:rPr sz="1400" b="1" spc="-10" dirty="0">
                <a:solidFill>
                  <a:srgbClr val="FFFFFF"/>
                </a:solidFill>
                <a:latin typeface="Arial"/>
                <a:cs typeface="Arial"/>
              </a:rPr>
              <a:t>$1000</a:t>
            </a:r>
            <a:endParaRPr sz="1400">
              <a:latin typeface="Arial"/>
              <a:cs typeface="Arial"/>
            </a:endParaRPr>
          </a:p>
        </p:txBody>
      </p:sp>
      <p:sp>
        <p:nvSpPr>
          <p:cNvPr id="15" name="object 15"/>
          <p:cNvSpPr txBox="1"/>
          <p:nvPr/>
        </p:nvSpPr>
        <p:spPr>
          <a:xfrm>
            <a:off x="5410961" y="2875026"/>
            <a:ext cx="990600" cy="269875"/>
          </a:xfrm>
          <a:prstGeom prst="rect">
            <a:avLst/>
          </a:prstGeom>
          <a:solidFill>
            <a:srgbClr val="46AFD4"/>
          </a:solidFill>
          <a:ln w="22859">
            <a:solidFill>
              <a:srgbClr val="000000"/>
            </a:solidFill>
          </a:ln>
        </p:spPr>
        <p:txBody>
          <a:bodyPr vert="horz" wrap="square" lIns="0" tIns="22225" rIns="0" bIns="0" rtlCol="0">
            <a:spAutoFit/>
          </a:bodyPr>
          <a:lstStyle/>
          <a:p>
            <a:pPr marL="187325">
              <a:lnSpc>
                <a:spcPct val="100000"/>
              </a:lnSpc>
              <a:spcBef>
                <a:spcPts val="175"/>
              </a:spcBef>
            </a:pPr>
            <a:r>
              <a:rPr sz="1400" b="1" spc="-10" dirty="0">
                <a:solidFill>
                  <a:srgbClr val="FFFFFF"/>
                </a:solidFill>
                <a:latin typeface="Arial"/>
                <a:cs typeface="Arial"/>
              </a:rPr>
              <a:t>$!@#IQ</a:t>
            </a:r>
            <a:endParaRPr sz="1400">
              <a:latin typeface="Arial"/>
              <a:cs typeface="Arial"/>
            </a:endParaRPr>
          </a:p>
        </p:txBody>
      </p:sp>
      <p:sp>
        <p:nvSpPr>
          <p:cNvPr id="16" name="object 16"/>
          <p:cNvSpPr/>
          <p:nvPr/>
        </p:nvSpPr>
        <p:spPr>
          <a:xfrm>
            <a:off x="3919728" y="2219705"/>
            <a:ext cx="86995" cy="304800"/>
          </a:xfrm>
          <a:custGeom>
            <a:avLst/>
            <a:gdLst/>
            <a:ahLst/>
            <a:cxnLst/>
            <a:rect l="l" t="t" r="r" b="b"/>
            <a:pathLst>
              <a:path w="86995" h="304800">
                <a:moveTo>
                  <a:pt x="28956" y="217932"/>
                </a:moveTo>
                <a:lnTo>
                  <a:pt x="0" y="217932"/>
                </a:lnTo>
                <a:lnTo>
                  <a:pt x="43434" y="304800"/>
                </a:lnTo>
                <a:lnTo>
                  <a:pt x="79629" y="232410"/>
                </a:lnTo>
                <a:lnTo>
                  <a:pt x="28956" y="232410"/>
                </a:lnTo>
                <a:lnTo>
                  <a:pt x="28956" y="217932"/>
                </a:lnTo>
                <a:close/>
              </a:path>
              <a:path w="86995" h="304800">
                <a:moveTo>
                  <a:pt x="57912" y="0"/>
                </a:moveTo>
                <a:lnTo>
                  <a:pt x="28956" y="0"/>
                </a:lnTo>
                <a:lnTo>
                  <a:pt x="28956" y="232410"/>
                </a:lnTo>
                <a:lnTo>
                  <a:pt x="57912" y="232410"/>
                </a:lnTo>
                <a:lnTo>
                  <a:pt x="57912" y="0"/>
                </a:lnTo>
                <a:close/>
              </a:path>
              <a:path w="86995" h="304800">
                <a:moveTo>
                  <a:pt x="86868" y="217932"/>
                </a:moveTo>
                <a:lnTo>
                  <a:pt x="57912" y="217932"/>
                </a:lnTo>
                <a:lnTo>
                  <a:pt x="57912" y="232410"/>
                </a:lnTo>
                <a:lnTo>
                  <a:pt x="79629" y="232410"/>
                </a:lnTo>
                <a:lnTo>
                  <a:pt x="86868" y="217932"/>
                </a:lnTo>
                <a:close/>
              </a:path>
            </a:pathLst>
          </a:custGeom>
          <a:solidFill>
            <a:srgbClr val="000000"/>
          </a:solidFill>
        </p:spPr>
        <p:txBody>
          <a:bodyPr wrap="square" lIns="0" tIns="0" rIns="0" bIns="0" rtlCol="0"/>
          <a:lstStyle/>
          <a:p>
            <a:endParaRPr/>
          </a:p>
        </p:txBody>
      </p:sp>
      <p:sp>
        <p:nvSpPr>
          <p:cNvPr id="17" name="object 17"/>
          <p:cNvSpPr/>
          <p:nvPr/>
        </p:nvSpPr>
        <p:spPr>
          <a:xfrm>
            <a:off x="7767828" y="2219705"/>
            <a:ext cx="86995" cy="304800"/>
          </a:xfrm>
          <a:custGeom>
            <a:avLst/>
            <a:gdLst/>
            <a:ahLst/>
            <a:cxnLst/>
            <a:rect l="l" t="t" r="r" b="b"/>
            <a:pathLst>
              <a:path w="86995" h="304800">
                <a:moveTo>
                  <a:pt x="28955" y="217932"/>
                </a:moveTo>
                <a:lnTo>
                  <a:pt x="0" y="217932"/>
                </a:lnTo>
                <a:lnTo>
                  <a:pt x="43433" y="304800"/>
                </a:lnTo>
                <a:lnTo>
                  <a:pt x="79628" y="232410"/>
                </a:lnTo>
                <a:lnTo>
                  <a:pt x="28955" y="232410"/>
                </a:lnTo>
                <a:lnTo>
                  <a:pt x="28955" y="217932"/>
                </a:lnTo>
                <a:close/>
              </a:path>
              <a:path w="86995" h="304800">
                <a:moveTo>
                  <a:pt x="57912" y="0"/>
                </a:moveTo>
                <a:lnTo>
                  <a:pt x="28955" y="0"/>
                </a:lnTo>
                <a:lnTo>
                  <a:pt x="28955" y="232410"/>
                </a:lnTo>
                <a:lnTo>
                  <a:pt x="57912" y="232410"/>
                </a:lnTo>
                <a:lnTo>
                  <a:pt x="57912" y="0"/>
                </a:lnTo>
                <a:close/>
              </a:path>
              <a:path w="86995" h="304800">
                <a:moveTo>
                  <a:pt x="86868" y="217932"/>
                </a:moveTo>
                <a:lnTo>
                  <a:pt x="57912" y="217932"/>
                </a:lnTo>
                <a:lnTo>
                  <a:pt x="57912" y="232410"/>
                </a:lnTo>
                <a:lnTo>
                  <a:pt x="79628" y="232410"/>
                </a:lnTo>
                <a:lnTo>
                  <a:pt x="86868" y="217932"/>
                </a:lnTo>
                <a:close/>
              </a:path>
            </a:pathLst>
          </a:custGeom>
          <a:solidFill>
            <a:srgbClr val="000000"/>
          </a:solidFill>
        </p:spPr>
        <p:txBody>
          <a:bodyPr wrap="square" lIns="0" tIns="0" rIns="0" bIns="0" rtlCol="0"/>
          <a:lstStyle/>
          <a:p>
            <a:endParaRPr/>
          </a:p>
        </p:txBody>
      </p:sp>
      <p:grpSp>
        <p:nvGrpSpPr>
          <p:cNvPr id="18" name="object 18"/>
          <p:cNvGrpSpPr/>
          <p:nvPr/>
        </p:nvGrpSpPr>
        <p:grpSpPr>
          <a:xfrm>
            <a:off x="3435096" y="1292352"/>
            <a:ext cx="554355" cy="222885"/>
            <a:chOff x="3435096" y="1292352"/>
            <a:chExt cx="554355" cy="222885"/>
          </a:xfrm>
        </p:grpSpPr>
        <p:sp>
          <p:nvSpPr>
            <p:cNvPr id="19" name="object 19"/>
            <p:cNvSpPr/>
            <p:nvPr/>
          </p:nvSpPr>
          <p:spPr>
            <a:xfrm>
              <a:off x="3760470" y="1425702"/>
              <a:ext cx="228600" cy="0"/>
            </a:xfrm>
            <a:custGeom>
              <a:avLst/>
              <a:gdLst/>
              <a:ahLst/>
              <a:cxnLst/>
              <a:rect l="l" t="t" r="r" b="b"/>
              <a:pathLst>
                <a:path w="228600">
                  <a:moveTo>
                    <a:pt x="0" y="0"/>
                  </a:moveTo>
                  <a:lnTo>
                    <a:pt x="228600" y="0"/>
                  </a:lnTo>
                </a:path>
              </a:pathLst>
            </a:custGeom>
            <a:ln w="38100">
              <a:solidFill>
                <a:srgbClr val="000000"/>
              </a:solidFill>
            </a:ln>
          </p:spPr>
          <p:txBody>
            <a:bodyPr wrap="square" lIns="0" tIns="0" rIns="0" bIns="0" rtlCol="0"/>
            <a:lstStyle/>
            <a:p>
              <a:endParaRPr/>
            </a:p>
          </p:txBody>
        </p:sp>
        <p:sp>
          <p:nvSpPr>
            <p:cNvPr id="20" name="object 20"/>
            <p:cNvSpPr/>
            <p:nvPr/>
          </p:nvSpPr>
          <p:spPr>
            <a:xfrm>
              <a:off x="3441192" y="1298448"/>
              <a:ext cx="381000" cy="210820"/>
            </a:xfrm>
            <a:custGeom>
              <a:avLst/>
              <a:gdLst/>
              <a:ahLst/>
              <a:cxnLst/>
              <a:rect l="l" t="t" r="r" b="b"/>
              <a:pathLst>
                <a:path w="381000" h="210819">
                  <a:moveTo>
                    <a:pt x="345948" y="0"/>
                  </a:moveTo>
                  <a:lnTo>
                    <a:pt x="35052" y="0"/>
                  </a:lnTo>
                  <a:lnTo>
                    <a:pt x="21431" y="2762"/>
                  </a:lnTo>
                  <a:lnTo>
                    <a:pt x="10287" y="10287"/>
                  </a:lnTo>
                  <a:lnTo>
                    <a:pt x="2762" y="21431"/>
                  </a:lnTo>
                  <a:lnTo>
                    <a:pt x="0" y="35051"/>
                  </a:lnTo>
                  <a:lnTo>
                    <a:pt x="0" y="175260"/>
                  </a:lnTo>
                  <a:lnTo>
                    <a:pt x="2762" y="188880"/>
                  </a:lnTo>
                  <a:lnTo>
                    <a:pt x="10287" y="200025"/>
                  </a:lnTo>
                  <a:lnTo>
                    <a:pt x="21431" y="207549"/>
                  </a:lnTo>
                  <a:lnTo>
                    <a:pt x="35052" y="210312"/>
                  </a:lnTo>
                  <a:lnTo>
                    <a:pt x="345948" y="210312"/>
                  </a:lnTo>
                  <a:lnTo>
                    <a:pt x="359568" y="207549"/>
                  </a:lnTo>
                  <a:lnTo>
                    <a:pt x="370713" y="200025"/>
                  </a:lnTo>
                  <a:lnTo>
                    <a:pt x="378237" y="188880"/>
                  </a:lnTo>
                  <a:lnTo>
                    <a:pt x="381000" y="175260"/>
                  </a:lnTo>
                  <a:lnTo>
                    <a:pt x="381000" y="35051"/>
                  </a:lnTo>
                  <a:lnTo>
                    <a:pt x="378237" y="21431"/>
                  </a:lnTo>
                  <a:lnTo>
                    <a:pt x="370713" y="10286"/>
                  </a:lnTo>
                  <a:lnTo>
                    <a:pt x="359568" y="2762"/>
                  </a:lnTo>
                  <a:lnTo>
                    <a:pt x="345948" y="0"/>
                  </a:lnTo>
                  <a:close/>
                </a:path>
              </a:pathLst>
            </a:custGeom>
            <a:solidFill>
              <a:srgbClr val="4F81BC"/>
            </a:solidFill>
          </p:spPr>
          <p:txBody>
            <a:bodyPr wrap="square" lIns="0" tIns="0" rIns="0" bIns="0" rtlCol="0"/>
            <a:lstStyle/>
            <a:p>
              <a:endParaRPr/>
            </a:p>
          </p:txBody>
        </p:sp>
        <p:sp>
          <p:nvSpPr>
            <p:cNvPr id="21" name="object 21"/>
            <p:cNvSpPr/>
            <p:nvPr/>
          </p:nvSpPr>
          <p:spPr>
            <a:xfrm>
              <a:off x="3441192" y="1298448"/>
              <a:ext cx="381000" cy="210820"/>
            </a:xfrm>
            <a:custGeom>
              <a:avLst/>
              <a:gdLst/>
              <a:ahLst/>
              <a:cxnLst/>
              <a:rect l="l" t="t" r="r" b="b"/>
              <a:pathLst>
                <a:path w="381000" h="210819">
                  <a:moveTo>
                    <a:pt x="0" y="35051"/>
                  </a:moveTo>
                  <a:lnTo>
                    <a:pt x="2762" y="21431"/>
                  </a:lnTo>
                  <a:lnTo>
                    <a:pt x="10287" y="10287"/>
                  </a:lnTo>
                  <a:lnTo>
                    <a:pt x="21431" y="2762"/>
                  </a:lnTo>
                  <a:lnTo>
                    <a:pt x="35052" y="0"/>
                  </a:lnTo>
                  <a:lnTo>
                    <a:pt x="345948" y="0"/>
                  </a:lnTo>
                  <a:lnTo>
                    <a:pt x="359568" y="2762"/>
                  </a:lnTo>
                  <a:lnTo>
                    <a:pt x="370713" y="10286"/>
                  </a:lnTo>
                  <a:lnTo>
                    <a:pt x="378237" y="21431"/>
                  </a:lnTo>
                  <a:lnTo>
                    <a:pt x="381000" y="35051"/>
                  </a:lnTo>
                  <a:lnTo>
                    <a:pt x="381000" y="175260"/>
                  </a:lnTo>
                  <a:lnTo>
                    <a:pt x="378237" y="188880"/>
                  </a:lnTo>
                  <a:lnTo>
                    <a:pt x="370713" y="200025"/>
                  </a:lnTo>
                  <a:lnTo>
                    <a:pt x="359568" y="207549"/>
                  </a:lnTo>
                  <a:lnTo>
                    <a:pt x="345948" y="210312"/>
                  </a:lnTo>
                  <a:lnTo>
                    <a:pt x="35052" y="210312"/>
                  </a:lnTo>
                  <a:lnTo>
                    <a:pt x="21431" y="207549"/>
                  </a:lnTo>
                  <a:lnTo>
                    <a:pt x="10287" y="200025"/>
                  </a:lnTo>
                  <a:lnTo>
                    <a:pt x="2762" y="188880"/>
                  </a:lnTo>
                  <a:lnTo>
                    <a:pt x="0" y="175260"/>
                  </a:lnTo>
                  <a:lnTo>
                    <a:pt x="0" y="35051"/>
                  </a:lnTo>
                  <a:close/>
                </a:path>
              </a:pathLst>
            </a:custGeom>
            <a:ln w="12192">
              <a:solidFill>
                <a:srgbClr val="000000"/>
              </a:solidFill>
            </a:ln>
          </p:spPr>
          <p:txBody>
            <a:bodyPr wrap="square" lIns="0" tIns="0" rIns="0" bIns="0" rtlCol="0"/>
            <a:lstStyle/>
            <a:p>
              <a:endParaRPr/>
            </a:p>
          </p:txBody>
        </p:sp>
      </p:grpSp>
      <p:grpSp>
        <p:nvGrpSpPr>
          <p:cNvPr id="22" name="object 22"/>
          <p:cNvGrpSpPr/>
          <p:nvPr/>
        </p:nvGrpSpPr>
        <p:grpSpPr>
          <a:xfrm>
            <a:off x="7321295" y="1298447"/>
            <a:ext cx="554355" cy="222885"/>
            <a:chOff x="7321295" y="1298447"/>
            <a:chExt cx="554355" cy="222885"/>
          </a:xfrm>
        </p:grpSpPr>
        <p:sp>
          <p:nvSpPr>
            <p:cNvPr id="23" name="object 23"/>
            <p:cNvSpPr/>
            <p:nvPr/>
          </p:nvSpPr>
          <p:spPr>
            <a:xfrm>
              <a:off x="7646669" y="1433321"/>
              <a:ext cx="228600" cy="0"/>
            </a:xfrm>
            <a:custGeom>
              <a:avLst/>
              <a:gdLst/>
              <a:ahLst/>
              <a:cxnLst/>
              <a:rect l="l" t="t" r="r" b="b"/>
              <a:pathLst>
                <a:path w="228600">
                  <a:moveTo>
                    <a:pt x="0" y="0"/>
                  </a:moveTo>
                  <a:lnTo>
                    <a:pt x="228600" y="0"/>
                  </a:lnTo>
                </a:path>
              </a:pathLst>
            </a:custGeom>
            <a:ln w="38100">
              <a:solidFill>
                <a:srgbClr val="000000"/>
              </a:solidFill>
            </a:ln>
          </p:spPr>
          <p:txBody>
            <a:bodyPr wrap="square" lIns="0" tIns="0" rIns="0" bIns="0" rtlCol="0"/>
            <a:lstStyle/>
            <a:p>
              <a:endParaRPr/>
            </a:p>
          </p:txBody>
        </p:sp>
        <p:sp>
          <p:nvSpPr>
            <p:cNvPr id="24" name="object 24"/>
            <p:cNvSpPr/>
            <p:nvPr/>
          </p:nvSpPr>
          <p:spPr>
            <a:xfrm>
              <a:off x="7327391" y="1304543"/>
              <a:ext cx="381000" cy="210820"/>
            </a:xfrm>
            <a:custGeom>
              <a:avLst/>
              <a:gdLst/>
              <a:ahLst/>
              <a:cxnLst/>
              <a:rect l="l" t="t" r="r" b="b"/>
              <a:pathLst>
                <a:path w="381000" h="210819">
                  <a:moveTo>
                    <a:pt x="345948" y="0"/>
                  </a:moveTo>
                  <a:lnTo>
                    <a:pt x="35051" y="0"/>
                  </a:lnTo>
                  <a:lnTo>
                    <a:pt x="21431" y="2762"/>
                  </a:lnTo>
                  <a:lnTo>
                    <a:pt x="10286" y="10287"/>
                  </a:lnTo>
                  <a:lnTo>
                    <a:pt x="2762" y="21431"/>
                  </a:lnTo>
                  <a:lnTo>
                    <a:pt x="0" y="35051"/>
                  </a:lnTo>
                  <a:lnTo>
                    <a:pt x="0" y="175259"/>
                  </a:lnTo>
                  <a:lnTo>
                    <a:pt x="2762" y="188880"/>
                  </a:lnTo>
                  <a:lnTo>
                    <a:pt x="10286" y="200025"/>
                  </a:lnTo>
                  <a:lnTo>
                    <a:pt x="21431" y="207549"/>
                  </a:lnTo>
                  <a:lnTo>
                    <a:pt x="35051" y="210311"/>
                  </a:lnTo>
                  <a:lnTo>
                    <a:pt x="345948" y="210311"/>
                  </a:lnTo>
                  <a:lnTo>
                    <a:pt x="359568" y="207549"/>
                  </a:lnTo>
                  <a:lnTo>
                    <a:pt x="370713" y="200024"/>
                  </a:lnTo>
                  <a:lnTo>
                    <a:pt x="378237" y="188880"/>
                  </a:lnTo>
                  <a:lnTo>
                    <a:pt x="381000" y="175259"/>
                  </a:lnTo>
                  <a:lnTo>
                    <a:pt x="381000" y="35051"/>
                  </a:lnTo>
                  <a:lnTo>
                    <a:pt x="378237" y="21431"/>
                  </a:lnTo>
                  <a:lnTo>
                    <a:pt x="370713" y="10286"/>
                  </a:lnTo>
                  <a:lnTo>
                    <a:pt x="359568" y="2762"/>
                  </a:lnTo>
                  <a:lnTo>
                    <a:pt x="345948" y="0"/>
                  </a:lnTo>
                  <a:close/>
                </a:path>
              </a:pathLst>
            </a:custGeom>
            <a:solidFill>
              <a:srgbClr val="4F81BC"/>
            </a:solidFill>
          </p:spPr>
          <p:txBody>
            <a:bodyPr wrap="square" lIns="0" tIns="0" rIns="0" bIns="0" rtlCol="0"/>
            <a:lstStyle/>
            <a:p>
              <a:endParaRPr/>
            </a:p>
          </p:txBody>
        </p:sp>
        <p:sp>
          <p:nvSpPr>
            <p:cNvPr id="25" name="object 25"/>
            <p:cNvSpPr/>
            <p:nvPr/>
          </p:nvSpPr>
          <p:spPr>
            <a:xfrm>
              <a:off x="7327391" y="1304543"/>
              <a:ext cx="381000" cy="210820"/>
            </a:xfrm>
            <a:custGeom>
              <a:avLst/>
              <a:gdLst/>
              <a:ahLst/>
              <a:cxnLst/>
              <a:rect l="l" t="t" r="r" b="b"/>
              <a:pathLst>
                <a:path w="381000" h="210819">
                  <a:moveTo>
                    <a:pt x="0" y="35051"/>
                  </a:moveTo>
                  <a:lnTo>
                    <a:pt x="2762" y="21431"/>
                  </a:lnTo>
                  <a:lnTo>
                    <a:pt x="10286" y="10287"/>
                  </a:lnTo>
                  <a:lnTo>
                    <a:pt x="21431" y="2762"/>
                  </a:lnTo>
                  <a:lnTo>
                    <a:pt x="35051" y="0"/>
                  </a:lnTo>
                  <a:lnTo>
                    <a:pt x="345948" y="0"/>
                  </a:lnTo>
                  <a:lnTo>
                    <a:pt x="359568" y="2762"/>
                  </a:lnTo>
                  <a:lnTo>
                    <a:pt x="370713" y="10286"/>
                  </a:lnTo>
                  <a:lnTo>
                    <a:pt x="378237" y="21431"/>
                  </a:lnTo>
                  <a:lnTo>
                    <a:pt x="381000" y="35051"/>
                  </a:lnTo>
                  <a:lnTo>
                    <a:pt x="381000" y="175259"/>
                  </a:lnTo>
                  <a:lnTo>
                    <a:pt x="378237" y="188880"/>
                  </a:lnTo>
                  <a:lnTo>
                    <a:pt x="370713" y="200024"/>
                  </a:lnTo>
                  <a:lnTo>
                    <a:pt x="359568" y="207549"/>
                  </a:lnTo>
                  <a:lnTo>
                    <a:pt x="345948" y="210311"/>
                  </a:lnTo>
                  <a:lnTo>
                    <a:pt x="35051" y="210311"/>
                  </a:lnTo>
                  <a:lnTo>
                    <a:pt x="21431" y="207549"/>
                  </a:lnTo>
                  <a:lnTo>
                    <a:pt x="10286" y="200025"/>
                  </a:lnTo>
                  <a:lnTo>
                    <a:pt x="2762" y="188880"/>
                  </a:lnTo>
                  <a:lnTo>
                    <a:pt x="0" y="175259"/>
                  </a:lnTo>
                  <a:lnTo>
                    <a:pt x="0" y="35051"/>
                  </a:lnTo>
                  <a:close/>
                </a:path>
              </a:pathLst>
            </a:custGeom>
            <a:ln w="12192">
              <a:solidFill>
                <a:srgbClr val="000000"/>
              </a:solidFill>
            </a:ln>
          </p:spPr>
          <p:txBody>
            <a:bodyPr wrap="square" lIns="0" tIns="0" rIns="0" bIns="0" rtlCol="0"/>
            <a:lstStyle/>
            <a:p>
              <a:endParaRPr/>
            </a:p>
          </p:txBody>
        </p:sp>
      </p:grpSp>
      <p:grpSp>
        <p:nvGrpSpPr>
          <p:cNvPr id="26" name="object 26"/>
          <p:cNvGrpSpPr/>
          <p:nvPr/>
        </p:nvGrpSpPr>
        <p:grpSpPr>
          <a:xfrm>
            <a:off x="4572000" y="1251203"/>
            <a:ext cx="2514600" cy="647700"/>
            <a:chOff x="4572000" y="1251203"/>
            <a:chExt cx="2514600" cy="647700"/>
          </a:xfrm>
        </p:grpSpPr>
        <p:sp>
          <p:nvSpPr>
            <p:cNvPr id="27" name="object 27"/>
            <p:cNvSpPr/>
            <p:nvPr/>
          </p:nvSpPr>
          <p:spPr>
            <a:xfrm>
              <a:off x="4572000" y="1342643"/>
              <a:ext cx="2514600" cy="76200"/>
            </a:xfrm>
            <a:custGeom>
              <a:avLst/>
              <a:gdLst/>
              <a:ahLst/>
              <a:cxnLst/>
              <a:rect l="l" t="t" r="r" b="b"/>
              <a:pathLst>
                <a:path w="2514600" h="76200">
                  <a:moveTo>
                    <a:pt x="76200" y="0"/>
                  </a:moveTo>
                  <a:lnTo>
                    <a:pt x="0" y="38100"/>
                  </a:lnTo>
                  <a:lnTo>
                    <a:pt x="76200" y="76200"/>
                  </a:lnTo>
                  <a:lnTo>
                    <a:pt x="76200" y="44450"/>
                  </a:lnTo>
                  <a:lnTo>
                    <a:pt x="63500" y="44450"/>
                  </a:lnTo>
                  <a:lnTo>
                    <a:pt x="63500" y="31750"/>
                  </a:lnTo>
                  <a:lnTo>
                    <a:pt x="76200" y="31750"/>
                  </a:lnTo>
                  <a:lnTo>
                    <a:pt x="76200" y="0"/>
                  </a:lnTo>
                  <a:close/>
                </a:path>
                <a:path w="2514600" h="76200">
                  <a:moveTo>
                    <a:pt x="2438400" y="0"/>
                  </a:moveTo>
                  <a:lnTo>
                    <a:pt x="2438400" y="76200"/>
                  </a:lnTo>
                  <a:lnTo>
                    <a:pt x="2501900" y="44450"/>
                  </a:lnTo>
                  <a:lnTo>
                    <a:pt x="2451100" y="44450"/>
                  </a:lnTo>
                  <a:lnTo>
                    <a:pt x="2451100" y="31750"/>
                  </a:lnTo>
                  <a:lnTo>
                    <a:pt x="2501900" y="31750"/>
                  </a:lnTo>
                  <a:lnTo>
                    <a:pt x="2438400" y="0"/>
                  </a:lnTo>
                  <a:close/>
                </a:path>
                <a:path w="2514600" h="76200">
                  <a:moveTo>
                    <a:pt x="76200" y="31750"/>
                  </a:moveTo>
                  <a:lnTo>
                    <a:pt x="63500" y="31750"/>
                  </a:lnTo>
                  <a:lnTo>
                    <a:pt x="63500" y="44450"/>
                  </a:lnTo>
                  <a:lnTo>
                    <a:pt x="76200" y="44450"/>
                  </a:lnTo>
                  <a:lnTo>
                    <a:pt x="76200" y="31750"/>
                  </a:lnTo>
                  <a:close/>
                </a:path>
                <a:path w="2514600" h="76200">
                  <a:moveTo>
                    <a:pt x="2438400" y="31750"/>
                  </a:moveTo>
                  <a:lnTo>
                    <a:pt x="76200" y="31750"/>
                  </a:lnTo>
                  <a:lnTo>
                    <a:pt x="76200" y="44450"/>
                  </a:lnTo>
                  <a:lnTo>
                    <a:pt x="2438400" y="44450"/>
                  </a:lnTo>
                  <a:lnTo>
                    <a:pt x="2438400" y="31750"/>
                  </a:lnTo>
                  <a:close/>
                </a:path>
                <a:path w="2514600" h="76200">
                  <a:moveTo>
                    <a:pt x="2501900" y="31750"/>
                  </a:moveTo>
                  <a:lnTo>
                    <a:pt x="2451100" y="31750"/>
                  </a:lnTo>
                  <a:lnTo>
                    <a:pt x="2451100" y="44450"/>
                  </a:lnTo>
                  <a:lnTo>
                    <a:pt x="2501900" y="44450"/>
                  </a:lnTo>
                  <a:lnTo>
                    <a:pt x="2514600" y="38100"/>
                  </a:lnTo>
                  <a:lnTo>
                    <a:pt x="2501900" y="31750"/>
                  </a:lnTo>
                  <a:close/>
                </a:path>
              </a:pathLst>
            </a:custGeom>
            <a:solidFill>
              <a:srgbClr val="000000"/>
            </a:solidFill>
          </p:spPr>
          <p:txBody>
            <a:bodyPr wrap="square" lIns="0" tIns="0" rIns="0" bIns="0" rtlCol="0"/>
            <a:lstStyle/>
            <a:p>
              <a:endParaRPr/>
            </a:p>
          </p:txBody>
        </p:sp>
        <p:sp>
          <p:nvSpPr>
            <p:cNvPr id="28" name="object 28"/>
            <p:cNvSpPr/>
            <p:nvPr/>
          </p:nvSpPr>
          <p:spPr>
            <a:xfrm>
              <a:off x="5181600" y="1251203"/>
              <a:ext cx="1371600" cy="647700"/>
            </a:xfrm>
            <a:custGeom>
              <a:avLst/>
              <a:gdLst/>
              <a:ahLst/>
              <a:cxnLst/>
              <a:rect l="l" t="t" r="r" b="b"/>
              <a:pathLst>
                <a:path w="1371600" h="647700">
                  <a:moveTo>
                    <a:pt x="1371600" y="0"/>
                  </a:moveTo>
                  <a:lnTo>
                    <a:pt x="0" y="0"/>
                  </a:lnTo>
                  <a:lnTo>
                    <a:pt x="0" y="647700"/>
                  </a:lnTo>
                  <a:lnTo>
                    <a:pt x="1371600" y="647700"/>
                  </a:lnTo>
                  <a:lnTo>
                    <a:pt x="1371600" y="0"/>
                  </a:lnTo>
                  <a:close/>
                </a:path>
              </a:pathLst>
            </a:custGeom>
            <a:solidFill>
              <a:srgbClr val="FFFFFF"/>
            </a:solidFill>
          </p:spPr>
          <p:txBody>
            <a:bodyPr wrap="square" lIns="0" tIns="0" rIns="0" bIns="0" rtlCol="0"/>
            <a:lstStyle/>
            <a:p>
              <a:endParaRPr/>
            </a:p>
          </p:txBody>
        </p:sp>
      </p:grpSp>
      <p:sp>
        <p:nvSpPr>
          <p:cNvPr id="29" name="object 29"/>
          <p:cNvSpPr txBox="1">
            <a:spLocks noGrp="1"/>
          </p:cNvSpPr>
          <p:nvPr>
            <p:ph type="title"/>
          </p:nvPr>
        </p:nvSpPr>
        <p:spPr>
          <a:xfrm>
            <a:off x="5189346" y="1250061"/>
            <a:ext cx="1355725" cy="635635"/>
          </a:xfrm>
          <a:prstGeom prst="rect">
            <a:avLst/>
          </a:prstGeom>
        </p:spPr>
        <p:txBody>
          <a:bodyPr vert="horz" wrap="square" lIns="0" tIns="13335" rIns="0" bIns="0" rtlCol="0">
            <a:spAutoFit/>
          </a:bodyPr>
          <a:lstStyle/>
          <a:p>
            <a:pPr marL="467995" marR="5080" indent="-455930">
              <a:lnSpc>
                <a:spcPct val="100000"/>
              </a:lnSpc>
              <a:spcBef>
                <a:spcPts val="105"/>
              </a:spcBef>
            </a:pPr>
            <a:r>
              <a:rPr sz="2000" spc="-10" dirty="0">
                <a:solidFill>
                  <a:srgbClr val="000000"/>
                </a:solidFill>
                <a:latin typeface="Arial"/>
                <a:cs typeface="Arial"/>
              </a:rPr>
              <a:t>Pre-shared </a:t>
            </a:r>
            <a:r>
              <a:rPr sz="2000" spc="-25" dirty="0">
                <a:solidFill>
                  <a:srgbClr val="000000"/>
                </a:solidFill>
                <a:latin typeface="Arial"/>
                <a:cs typeface="Arial"/>
              </a:rPr>
              <a:t>key</a:t>
            </a:r>
            <a:endParaRPr sz="2000">
              <a:latin typeface="Arial"/>
              <a:cs typeface="Arial"/>
            </a:endParaRPr>
          </a:p>
        </p:txBody>
      </p:sp>
      <p:sp>
        <p:nvSpPr>
          <p:cNvPr id="30" name="object 30"/>
          <p:cNvSpPr txBox="1"/>
          <p:nvPr/>
        </p:nvSpPr>
        <p:spPr>
          <a:xfrm>
            <a:off x="1830070" y="5733459"/>
            <a:ext cx="7866380" cy="326371"/>
          </a:xfrm>
          <a:prstGeom prst="rect">
            <a:avLst/>
          </a:prstGeom>
        </p:spPr>
        <p:txBody>
          <a:bodyPr vert="horz" wrap="square" lIns="0" tIns="18415" rIns="0" bIns="0" rtlCol="0">
            <a:spAutoFit/>
          </a:bodyPr>
          <a:lstStyle/>
          <a:p>
            <a:pPr marL="12700">
              <a:lnSpc>
                <a:spcPct val="100000"/>
              </a:lnSpc>
              <a:spcBef>
                <a:spcPts val="145"/>
              </a:spcBef>
              <a:tabLst>
                <a:tab pos="451484" algn="l"/>
              </a:tabLst>
            </a:pPr>
            <a:r>
              <a:rPr sz="2000" spc="-50" dirty="0">
                <a:solidFill>
                  <a:srgbClr val="0F243E"/>
                </a:solidFill>
                <a:latin typeface="Wingdings"/>
                <a:cs typeface="Wingdings"/>
              </a:rPr>
              <a:t></a:t>
            </a:r>
            <a:r>
              <a:rPr sz="2000" dirty="0">
                <a:solidFill>
                  <a:srgbClr val="0F243E"/>
                </a:solidFill>
                <a:latin typeface="Times New Roman"/>
                <a:cs typeface="Times New Roman"/>
              </a:rPr>
              <a:t>	</a:t>
            </a:r>
            <a:r>
              <a:rPr dirty="0">
                <a:solidFill>
                  <a:srgbClr val="000000"/>
                </a:solidFill>
                <a:latin typeface="Alexandria" pitchFamily="2" charset="-78"/>
                <a:ea typeface="+mj-ea"/>
                <a:cs typeface="Alexandria" pitchFamily="2" charset="-78"/>
              </a:rPr>
              <a:t>Examples include DES, 3DES, AES, IDEA, RC2/4/5/6, and Blowfish</a:t>
            </a:r>
            <a:r>
              <a:rPr sz="2000" spc="-10" dirty="0">
                <a:solidFill>
                  <a:srgbClr val="0F243E"/>
                </a:solidFill>
                <a:latin typeface="Tahoma"/>
                <a:cs typeface="Tahoma"/>
              </a:rPr>
              <a:t>.</a:t>
            </a:r>
            <a:endParaRPr sz="2000" dirty="0">
              <a:latin typeface="Tahoma"/>
              <a:cs typeface="Tahoma"/>
            </a:endParaRPr>
          </a:p>
        </p:txBody>
      </p:sp>
      <p:sp>
        <p:nvSpPr>
          <p:cNvPr id="31" name="object 31"/>
          <p:cNvSpPr txBox="1">
            <a:spLocks noGrp="1"/>
          </p:cNvSpPr>
          <p:nvPr>
            <p:ph type="ftr" sz="quarter" idx="4294967295"/>
          </p:nvPr>
        </p:nvSpPr>
        <p:spPr>
          <a:xfrm>
            <a:off x="104647" y="6627977"/>
            <a:ext cx="1003300" cy="280670"/>
          </a:xfrm>
          <a:prstGeom prst="rect">
            <a:avLst/>
          </a:prstGeom>
        </p:spPr>
        <p:txBody>
          <a:bodyPr vert="horz" wrap="square" lIns="0" tIns="0" rIns="0" bIns="0" rtlCol="0">
            <a:spAutoFit/>
          </a:bodyPr>
          <a:lstStyle/>
          <a:p>
            <a:pPr marL="12700">
              <a:lnSpc>
                <a:spcPts val="2005"/>
              </a:lnSpc>
            </a:pPr>
            <a:r>
              <a:rPr spc="-10" dirty="0"/>
              <a:t>Overview</a:t>
            </a:r>
          </a:p>
        </p:txBody>
      </p:sp>
      <p:sp>
        <p:nvSpPr>
          <p:cNvPr id="32" name="TextBox 31"/>
          <p:cNvSpPr txBox="1"/>
          <p:nvPr/>
        </p:nvSpPr>
        <p:spPr>
          <a:xfrm>
            <a:off x="350299" y="199656"/>
            <a:ext cx="6235124" cy="707886"/>
          </a:xfrm>
          <a:prstGeom prst="rect">
            <a:avLst/>
          </a:prstGeom>
          <a:noFill/>
        </p:spPr>
        <p:txBody>
          <a:bodyPr wrap="square" rtlCol="0">
            <a:spAutoFit/>
          </a:bodyPr>
          <a:lstStyle/>
          <a:p>
            <a:r>
              <a:rPr lang="en-US" sz="2000" b="1" dirty="0" smtClean="0">
                <a:latin typeface="Alexandria Black" pitchFamily="2" charset="-78"/>
                <a:cs typeface="Alexandria Black" pitchFamily="2" charset="-78"/>
              </a:rPr>
              <a:t>Symmetric </a:t>
            </a:r>
            <a:r>
              <a:rPr lang="en-US" sz="2000" b="1" dirty="0">
                <a:latin typeface="Alexandria Black" pitchFamily="2" charset="-78"/>
                <a:cs typeface="Alexandria Black" pitchFamily="2" charset="-78"/>
              </a:rPr>
              <a:t>Encryption </a:t>
            </a:r>
          </a:p>
          <a:p>
            <a:r>
              <a:rPr lang="en-US" sz="2000" b="1" dirty="0" smtClean="0">
                <a:latin typeface="Alexandria Black" pitchFamily="2" charset="-78"/>
                <a:cs typeface="Alexandria Black" pitchFamily="2" charset="-78"/>
              </a:rPr>
              <a:t> </a:t>
            </a:r>
            <a:endParaRPr lang="en-US" sz="2000" b="1" dirty="0">
              <a:latin typeface="Alexandria Black" pitchFamily="2" charset="-78"/>
              <a:cs typeface="Alexandria Black" pitchFamily="2" charset="-78"/>
            </a:endParaRPr>
          </a:p>
        </p:txBody>
      </p:sp>
      <p:sp>
        <p:nvSpPr>
          <p:cNvPr id="33" name="TextBox 3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56666128"/>
      </p:ext>
    </p:extLst>
  </p:cSld>
  <p:clrMapOvr>
    <a:masterClrMapping/>
  </p:clrMapOvr>
  <mc:AlternateContent xmlns:mc="http://schemas.openxmlformats.org/markup-compatibility/2006" xmlns:p14="http://schemas.microsoft.com/office/powerpoint/2010/main">
    <mc:Choice Requires="p14">
      <p:transition spd="slow" p14:dur="2000" advTm="204042"/>
    </mc:Choice>
    <mc:Fallback xmlns="">
      <p:transition spd="slow" advTm="204042"/>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38861"/>
            <a:ext cx="8229600" cy="397032"/>
          </a:xfrm>
        </p:spPr>
        <p:txBody>
          <a:bodyPr wrap="square">
            <a:spAutoFit/>
          </a:bodyPr>
          <a:lstStyle/>
          <a:p>
            <a:r>
              <a:rPr lang="en-IN" altLang="en-US" sz="2200" dirty="0">
                <a:latin typeface="Alexandria Black" pitchFamily="2" charset="-78"/>
                <a:ea typeface="ヒラギノ角ゴ Pro W3" charset="-128"/>
                <a:cs typeface="Alexandria Black" pitchFamily="2" charset="-78"/>
              </a:rPr>
              <a:t>Definitions (1 of 2)</a:t>
            </a:r>
            <a:endParaRPr lang="en-US" sz="2200" dirty="0">
              <a:latin typeface="Alexandria Black" pitchFamily="2" charset="-78"/>
              <a:cs typeface="Alexandria Black" pitchFamily="2" charset="-78"/>
            </a:endParaRPr>
          </a:p>
        </p:txBody>
      </p:sp>
      <p:sp>
        <p:nvSpPr>
          <p:cNvPr id="3" name="Content Placeholder 2"/>
          <p:cNvSpPr>
            <a:spLocks noGrp="1"/>
          </p:cNvSpPr>
          <p:nvPr>
            <p:ph idx="1"/>
          </p:nvPr>
        </p:nvSpPr>
        <p:spPr>
          <a:xfrm>
            <a:off x="1989826" y="992405"/>
            <a:ext cx="8229600" cy="4930196"/>
          </a:xfrm>
        </p:spPr>
        <p:txBody>
          <a:bodyPr>
            <a:spAutoFit/>
          </a:bodyPr>
          <a:lstStyle/>
          <a:p>
            <a:pPr>
              <a:lnSpc>
                <a:spcPct val="200000"/>
              </a:lnSpc>
              <a:spcBef>
                <a:spcPts val="600"/>
              </a:spcBef>
            </a:pPr>
            <a:r>
              <a:rPr lang="en-US" sz="1800" b="1" dirty="0">
                <a:latin typeface="Alexandria" pitchFamily="2" charset="-78"/>
                <a:cs typeface="Alexandria" pitchFamily="2" charset="-78"/>
              </a:rPr>
              <a:t>Plaintext</a:t>
            </a:r>
          </a:p>
          <a:p>
            <a:pPr lvl="1">
              <a:lnSpc>
                <a:spcPct val="200000"/>
              </a:lnSpc>
            </a:pPr>
            <a:r>
              <a:rPr lang="en-US" sz="1800" dirty="0">
                <a:latin typeface="Alexandria" pitchFamily="2" charset="-78"/>
                <a:cs typeface="Alexandria" pitchFamily="2" charset="-78"/>
              </a:rPr>
              <a:t>An original message</a:t>
            </a:r>
          </a:p>
          <a:p>
            <a:pPr>
              <a:lnSpc>
                <a:spcPct val="200000"/>
              </a:lnSpc>
              <a:spcBef>
                <a:spcPts val="600"/>
              </a:spcBef>
            </a:pPr>
            <a:r>
              <a:rPr lang="en-US" sz="1800" b="1" dirty="0" err="1">
                <a:latin typeface="Alexandria" pitchFamily="2" charset="-78"/>
                <a:cs typeface="Alexandria" pitchFamily="2" charset="-78"/>
              </a:rPr>
              <a:t>Ciphertext</a:t>
            </a:r>
            <a:endParaRPr lang="en-US" sz="1800" b="1" dirty="0">
              <a:latin typeface="Alexandria" pitchFamily="2" charset="-78"/>
              <a:cs typeface="Alexandria" pitchFamily="2" charset="-78"/>
            </a:endParaRPr>
          </a:p>
          <a:p>
            <a:pPr lvl="1">
              <a:lnSpc>
                <a:spcPct val="200000"/>
              </a:lnSpc>
            </a:pPr>
            <a:r>
              <a:rPr lang="en-US" sz="1800" dirty="0">
                <a:latin typeface="Alexandria" pitchFamily="2" charset="-78"/>
                <a:cs typeface="Alexandria" pitchFamily="2" charset="-78"/>
              </a:rPr>
              <a:t>The coded message</a:t>
            </a:r>
          </a:p>
          <a:p>
            <a:pPr>
              <a:lnSpc>
                <a:spcPct val="200000"/>
              </a:lnSpc>
              <a:spcBef>
                <a:spcPts val="600"/>
              </a:spcBef>
            </a:pPr>
            <a:r>
              <a:rPr lang="en-US" sz="1800" b="1" dirty="0">
                <a:latin typeface="Alexandria" pitchFamily="2" charset="-78"/>
                <a:cs typeface="Alexandria" pitchFamily="2" charset="-78"/>
              </a:rPr>
              <a:t>Enciphering/encryption</a:t>
            </a:r>
          </a:p>
          <a:p>
            <a:pPr lvl="1">
              <a:lnSpc>
                <a:spcPct val="200000"/>
              </a:lnSpc>
            </a:pPr>
            <a:r>
              <a:rPr lang="en-US" sz="1800" dirty="0">
                <a:latin typeface="Alexandria" pitchFamily="2" charset="-78"/>
                <a:cs typeface="Alexandria" pitchFamily="2" charset="-78"/>
              </a:rPr>
              <a:t>The process of converting from plaintext to </a:t>
            </a:r>
            <a:r>
              <a:rPr lang="en-US" sz="1800" dirty="0" err="1">
                <a:latin typeface="Alexandria" pitchFamily="2" charset="-78"/>
                <a:cs typeface="Alexandria" pitchFamily="2" charset="-78"/>
              </a:rPr>
              <a:t>ciphertext</a:t>
            </a:r>
            <a:endParaRPr lang="en-US" sz="1800" dirty="0">
              <a:latin typeface="Alexandria" pitchFamily="2" charset="-78"/>
              <a:cs typeface="Alexandria" pitchFamily="2" charset="-78"/>
            </a:endParaRPr>
          </a:p>
          <a:p>
            <a:pPr>
              <a:lnSpc>
                <a:spcPct val="200000"/>
              </a:lnSpc>
              <a:spcBef>
                <a:spcPts val="600"/>
              </a:spcBef>
            </a:pPr>
            <a:r>
              <a:rPr lang="en-US" sz="1800" b="1" dirty="0">
                <a:latin typeface="Alexandria" pitchFamily="2" charset="-78"/>
                <a:cs typeface="Alexandria" pitchFamily="2" charset="-78"/>
              </a:rPr>
              <a:t>Deciphering/decryption</a:t>
            </a:r>
          </a:p>
          <a:p>
            <a:pPr lvl="1">
              <a:lnSpc>
                <a:spcPct val="200000"/>
              </a:lnSpc>
            </a:pPr>
            <a:r>
              <a:rPr lang="en-US" sz="1800" dirty="0">
                <a:latin typeface="Alexandria" pitchFamily="2" charset="-78"/>
                <a:cs typeface="Alexandria" pitchFamily="2" charset="-78"/>
              </a:rPr>
              <a:t>Restoring the plaintext from the ciphertext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21639570"/>
      </p:ext>
    </p:extLst>
  </p:cSld>
  <p:clrMapOvr>
    <a:masterClrMapping/>
  </p:clrMapOvr>
  <mc:AlternateContent xmlns:mc="http://schemas.openxmlformats.org/markup-compatibility/2006" xmlns:p14="http://schemas.microsoft.com/office/powerpoint/2010/main">
    <mc:Choice Requires="p14">
      <p:transition spd="slow" p14:dur="2000" advTm="159823"/>
    </mc:Choice>
    <mc:Fallback xmlns="">
      <p:transition spd="slow" advTm="159823"/>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38861"/>
            <a:ext cx="8229600" cy="397032"/>
          </a:xfrm>
        </p:spPr>
        <p:txBody>
          <a:bodyPr wrap="square">
            <a:spAutoFit/>
          </a:bodyPr>
          <a:lstStyle/>
          <a:p>
            <a:r>
              <a:rPr lang="en-IN" altLang="en-US" sz="2200" dirty="0">
                <a:latin typeface="Alexandria Black" pitchFamily="2" charset="-78"/>
                <a:ea typeface="ヒラギノ角ゴ Pro W3" charset="-128"/>
                <a:cs typeface="Alexandria Black" pitchFamily="2" charset="-78"/>
              </a:rPr>
              <a:t>Definitions (2 of 2)</a:t>
            </a:r>
            <a:endParaRPr lang="en-US" sz="2200" dirty="0">
              <a:latin typeface="Alexandria Black" pitchFamily="2" charset="-78"/>
              <a:cs typeface="Alexandria Black" pitchFamily="2" charset="-78"/>
            </a:endParaRPr>
          </a:p>
        </p:txBody>
      </p:sp>
      <p:sp>
        <p:nvSpPr>
          <p:cNvPr id="3" name="Content Placeholder 2"/>
          <p:cNvSpPr>
            <a:spLocks noGrp="1"/>
          </p:cNvSpPr>
          <p:nvPr>
            <p:ph idx="1"/>
          </p:nvPr>
        </p:nvSpPr>
        <p:spPr>
          <a:xfrm>
            <a:off x="1989826" y="992404"/>
            <a:ext cx="8229600" cy="5484194"/>
          </a:xfrm>
        </p:spPr>
        <p:txBody>
          <a:bodyPr>
            <a:spAutoFit/>
          </a:bodyPr>
          <a:lstStyle/>
          <a:p>
            <a:pPr>
              <a:lnSpc>
                <a:spcPct val="200000"/>
              </a:lnSpc>
              <a:spcBef>
                <a:spcPts val="600"/>
              </a:spcBef>
            </a:pPr>
            <a:r>
              <a:rPr lang="en-US" sz="1800" b="1" dirty="0">
                <a:latin typeface="Alexandria" pitchFamily="2" charset="-78"/>
                <a:cs typeface="Alexandria" pitchFamily="2" charset="-78"/>
              </a:rPr>
              <a:t>Cryptography</a:t>
            </a:r>
          </a:p>
          <a:p>
            <a:pPr lvl="1">
              <a:lnSpc>
                <a:spcPct val="200000"/>
              </a:lnSpc>
            </a:pPr>
            <a:r>
              <a:rPr lang="en-US" sz="1800" dirty="0">
                <a:latin typeface="Alexandria" pitchFamily="2" charset="-78"/>
                <a:cs typeface="Alexandria" pitchFamily="2" charset="-78"/>
              </a:rPr>
              <a:t>The area of study of the many schemes used for encryption</a:t>
            </a:r>
          </a:p>
          <a:p>
            <a:pPr>
              <a:lnSpc>
                <a:spcPct val="200000"/>
              </a:lnSpc>
              <a:spcBef>
                <a:spcPts val="600"/>
              </a:spcBef>
            </a:pPr>
            <a:r>
              <a:rPr lang="en-US" sz="1800" b="1" dirty="0">
                <a:latin typeface="Alexandria" pitchFamily="2" charset="-78"/>
                <a:cs typeface="Alexandria" pitchFamily="2" charset="-78"/>
              </a:rPr>
              <a:t>Cryptographic system/cipher</a:t>
            </a:r>
          </a:p>
          <a:p>
            <a:pPr lvl="1">
              <a:lnSpc>
                <a:spcPct val="200000"/>
              </a:lnSpc>
            </a:pPr>
            <a:r>
              <a:rPr lang="en-US" sz="1800" dirty="0">
                <a:latin typeface="Alexandria" pitchFamily="2" charset="-78"/>
                <a:cs typeface="Alexandria" pitchFamily="2" charset="-78"/>
              </a:rPr>
              <a:t>A scheme</a:t>
            </a:r>
          </a:p>
          <a:p>
            <a:pPr>
              <a:lnSpc>
                <a:spcPct val="200000"/>
              </a:lnSpc>
              <a:spcBef>
                <a:spcPts val="600"/>
              </a:spcBef>
            </a:pPr>
            <a:r>
              <a:rPr lang="en-US" sz="1800" b="1" dirty="0">
                <a:latin typeface="Alexandria" pitchFamily="2" charset="-78"/>
                <a:cs typeface="Alexandria" pitchFamily="2" charset="-78"/>
              </a:rPr>
              <a:t>Cryptanalysis</a:t>
            </a:r>
          </a:p>
          <a:p>
            <a:pPr lvl="1">
              <a:lnSpc>
                <a:spcPct val="200000"/>
              </a:lnSpc>
            </a:pPr>
            <a:r>
              <a:rPr lang="en-US" sz="1800" dirty="0">
                <a:latin typeface="Alexandria" pitchFamily="2" charset="-78"/>
                <a:cs typeface="Alexandria" pitchFamily="2" charset="-78"/>
              </a:rPr>
              <a:t>Techniques used for deciphering a message without any knowledge of the enciphering details</a:t>
            </a:r>
          </a:p>
          <a:p>
            <a:pPr>
              <a:lnSpc>
                <a:spcPct val="200000"/>
              </a:lnSpc>
              <a:spcBef>
                <a:spcPts val="600"/>
              </a:spcBef>
            </a:pPr>
            <a:r>
              <a:rPr lang="en-US" sz="1800" b="1" dirty="0">
                <a:latin typeface="Alexandria" pitchFamily="2" charset="-78"/>
                <a:cs typeface="Alexandria" pitchFamily="2" charset="-78"/>
              </a:rPr>
              <a:t>Cryptology</a:t>
            </a:r>
          </a:p>
          <a:p>
            <a:pPr lvl="1">
              <a:lnSpc>
                <a:spcPct val="200000"/>
              </a:lnSpc>
            </a:pPr>
            <a:r>
              <a:rPr lang="en-US" sz="1800" dirty="0">
                <a:latin typeface="Alexandria" pitchFamily="2" charset="-78"/>
                <a:cs typeface="Alexandria" pitchFamily="2" charset="-78"/>
              </a:rPr>
              <a:t>The areas of cryptography and cryptanalysis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37245246"/>
      </p:ext>
    </p:extLst>
  </p:cSld>
  <p:clrMapOvr>
    <a:masterClrMapping/>
  </p:clrMapOvr>
  <mc:AlternateContent xmlns:mc="http://schemas.openxmlformats.org/markup-compatibility/2006" xmlns:p14="http://schemas.microsoft.com/office/powerpoint/2010/main">
    <mc:Choice Requires="p14">
      <p:transition spd="slow" p14:dur="2000" advTm="295746"/>
    </mc:Choice>
    <mc:Fallback xmlns="">
      <p:transition spd="slow" advTm="295746"/>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40414"/>
            <a:ext cx="8229600" cy="1137876"/>
          </a:xfrm>
        </p:spPr>
        <p:txBody>
          <a:bodyPr wrap="square">
            <a:spAutoFit/>
          </a:bodyPr>
          <a:lstStyle/>
          <a:p>
            <a:pPr>
              <a:lnSpc>
                <a:spcPct val="150000"/>
              </a:lnSpc>
            </a:pPr>
            <a:r>
              <a:rPr lang="en-IN" sz="2400" dirty="0">
                <a:latin typeface="Alexandria Black" pitchFamily="2" charset="-78"/>
                <a:cs typeface="Alexandria Black" pitchFamily="2" charset="-78"/>
              </a:rPr>
              <a:t>Figure 3.1 Simplified Model of Symmetric Encryption</a:t>
            </a:r>
            <a:endParaRPr lang="en-US" sz="2400" dirty="0">
              <a:latin typeface="Alexandria Black" pitchFamily="2" charset="-78"/>
              <a:cs typeface="Alexandria Black" pitchFamily="2" charset="-78"/>
            </a:endParaRPr>
          </a:p>
        </p:txBody>
      </p:sp>
      <p:pic>
        <p:nvPicPr>
          <p:cNvPr id="6" name="Picture Placeholder 5" descr="The simplified model illustrates flow, with steps listed below&#10;• Cap X from data block open parens plaintext close parens points as input to encryption algorithm with secret key cap K, shared by sender and recipient&#10;• Transmitted cipher text cap Y equals cap E open parens cap K, cap X close parens to decryption algorithm with K as secret key.&#10;• From this an arrow pointing to the right labelled as cap X equals cap D open parens K, cap Y close to data block open parens plaintext output close parens.&#10;"/>
          <p:cNvPicPr>
            <a:picLocks noGrp="1" noChangeAspect="1"/>
          </p:cNvPicPr>
          <p:nvPr>
            <p:ph type="pic" sz="quarter" idx="13"/>
          </p:nvPr>
        </p:nvPicPr>
        <p:blipFill>
          <a:blip r:embed="rId3">
            <a:extLst>
              <a:ext uri="{28A0092B-C50C-407E-A947-70E740481C1C}">
                <a14:useLocalDpi xmlns:a14="http://schemas.microsoft.com/office/drawing/2010/main" val="0"/>
              </a:ext>
            </a:extLst>
          </a:blip>
          <a:stretch>
            <a:fillRect/>
          </a:stretch>
        </p:blipFill>
        <p:spPr>
          <a:xfrm>
            <a:off x="1981203" y="1981200"/>
            <a:ext cx="8216721" cy="3361386"/>
          </a:xfrm>
          <a:prstGeom prst="rect">
            <a:avLst/>
          </a:prstGeom>
          <a:noFill/>
          <a:ln>
            <a:noFill/>
          </a:ln>
        </p:spPr>
      </p:pic>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17284432"/>
      </p:ext>
    </p:extLst>
  </p:cSld>
  <p:clrMapOvr>
    <a:masterClrMapping/>
  </p:clrMapOvr>
  <mc:AlternateContent xmlns:mc="http://schemas.openxmlformats.org/markup-compatibility/2006" xmlns:p14="http://schemas.microsoft.com/office/powerpoint/2010/main">
    <mc:Choice Requires="p14">
      <p:transition spd="slow" p14:dur="2000" advTm="289813"/>
    </mc:Choice>
    <mc:Fallback xmlns="">
      <p:transition spd="slow" advTm="289813"/>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26753"/>
            <a:ext cx="8229600" cy="397032"/>
          </a:xfrm>
        </p:spPr>
        <p:txBody>
          <a:bodyPr wrap="square">
            <a:spAutoFit/>
          </a:bodyPr>
          <a:lstStyle/>
          <a:p>
            <a:r>
              <a:rPr lang="en-IN" altLang="en-US" sz="2200" dirty="0">
                <a:latin typeface="Alexandria Black" pitchFamily="2" charset="-78"/>
                <a:ea typeface="ヒラギノ角ゴ Pro W3" charset="-128"/>
                <a:cs typeface="Alexandria Black" pitchFamily="2" charset="-78"/>
              </a:rPr>
              <a:t>Symmetric Cipher Model</a:t>
            </a:r>
            <a:endParaRPr lang="en-US" sz="2200" dirty="0">
              <a:latin typeface="Alexandria Black" pitchFamily="2" charset="-78"/>
              <a:cs typeface="Alexandria Black" pitchFamily="2" charset="-78"/>
            </a:endParaRPr>
          </a:p>
        </p:txBody>
      </p:sp>
      <p:sp>
        <p:nvSpPr>
          <p:cNvPr id="3" name="Content Placeholder 2"/>
          <p:cNvSpPr>
            <a:spLocks noGrp="1"/>
          </p:cNvSpPr>
          <p:nvPr>
            <p:ph idx="1"/>
          </p:nvPr>
        </p:nvSpPr>
        <p:spPr>
          <a:xfrm>
            <a:off x="1981200" y="992508"/>
            <a:ext cx="8229600" cy="2862322"/>
          </a:xfrm>
        </p:spPr>
        <p:txBody>
          <a:bodyPr>
            <a:spAutoFit/>
          </a:bodyPr>
          <a:lstStyle/>
          <a:p>
            <a:r>
              <a:rPr lang="en-US" sz="2000" dirty="0">
                <a:latin typeface="Alexandria" pitchFamily="2" charset="-78"/>
                <a:cs typeface="Alexandria" pitchFamily="2" charset="-78"/>
              </a:rPr>
              <a:t>There are two requirements for secure use of conventional encryption:</a:t>
            </a:r>
          </a:p>
          <a:p>
            <a:pPr marL="1371600" lvl="4">
              <a:lnSpc>
                <a:spcPct val="200000"/>
              </a:lnSpc>
              <a:spcBef>
                <a:spcPts val="0"/>
              </a:spcBef>
            </a:pPr>
            <a:r>
              <a:rPr lang="en-US" sz="1800" dirty="0">
                <a:latin typeface="Alexandria" pitchFamily="2" charset="-78"/>
                <a:cs typeface="Alexandria" pitchFamily="2" charset="-78"/>
              </a:rPr>
              <a:t>A strong encryption algorithm</a:t>
            </a:r>
          </a:p>
          <a:p>
            <a:pPr marL="1371600" lvl="4">
              <a:lnSpc>
                <a:spcPct val="200000"/>
              </a:lnSpc>
              <a:spcBef>
                <a:spcPts val="0"/>
              </a:spcBef>
            </a:pPr>
            <a:r>
              <a:rPr lang="en-US" sz="1800" dirty="0">
                <a:latin typeface="Alexandria" pitchFamily="2" charset="-78"/>
                <a:cs typeface="Alexandria" pitchFamily="2" charset="-78"/>
              </a:rPr>
              <a:t>Sender and receiver must have obtained copies of the secret key in a secure fashion and must keep the key secure</a:t>
            </a:r>
            <a:endParaRPr lang="en-AU" sz="1800" dirty="0">
              <a:latin typeface="Alexandria" pitchFamily="2" charset="-78"/>
              <a:cs typeface="Alexandria" pitchFamily="2" charset="-78"/>
            </a:endParaRPr>
          </a:p>
        </p:txBody>
      </p:sp>
      <p:pic>
        <p:nvPicPr>
          <p:cNvPr id="11" name="Picture Placeholder 10">
            <a:extLst>
              <a:ext uri="{C183D7F6-B498-43B3-948B-1728B52AA6E4}">
                <adec:decorative xmlns:adec="http://schemas.microsoft.com/office/drawing/2017/decorative" xmlns="" val="1"/>
              </a:ext>
            </a:extLst>
          </p:cNvPr>
          <p:cNvPicPr>
            <a:picLocks noGrp="1" noChangeAspect="1"/>
          </p:cNvPicPr>
          <p:nvPr>
            <p:ph type="pic" sz="quarter" idx="15"/>
          </p:nvPr>
        </p:nvPicPr>
        <p:blipFill>
          <a:blip r:embed="rId3">
            <a:extLst>
              <a:ext uri="{28A0092B-C50C-407E-A947-70E740481C1C}">
                <a14:useLocalDpi xmlns:a14="http://schemas.microsoft.com/office/drawing/2010/main" val="0"/>
              </a:ext>
            </a:extLst>
          </a:blip>
          <a:stretch>
            <a:fillRect/>
          </a:stretch>
        </p:blipFill>
        <p:spPr>
          <a:xfrm>
            <a:off x="7535487" y="4493583"/>
            <a:ext cx="2670048" cy="1822704"/>
          </a:xfrm>
          <a:prstGeom prst="rect">
            <a:avLst/>
          </a:prstGeom>
          <a:noFill/>
          <a:ln>
            <a:noFill/>
          </a:ln>
        </p:spPr>
      </p:pic>
      <p:sp>
        <p:nvSpPr>
          <p:cNvPr id="5" name="TextBox 4"/>
          <p:cNvSpPr txBox="1"/>
          <p:nvPr/>
        </p:nvSpPr>
        <p:spPr>
          <a:xfrm>
            <a:off x="9337777" y="610928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2002" y="85613"/>
            <a:ext cx="2305141" cy="1076343"/>
          </a:xfrm>
          <a:prstGeom prst="rect">
            <a:avLst/>
          </a:prstGeom>
        </p:spPr>
      </p:pic>
    </p:spTree>
    <p:extLst>
      <p:ext uri="{BB962C8B-B14F-4D97-AF65-F5344CB8AC3E}">
        <p14:creationId xmlns:p14="http://schemas.microsoft.com/office/powerpoint/2010/main" val="3848056963"/>
      </p:ext>
    </p:extLst>
  </p:cSld>
  <p:clrMapOvr>
    <a:masterClrMapping/>
  </p:clrMapOvr>
  <mc:AlternateContent xmlns:mc="http://schemas.openxmlformats.org/markup-compatibility/2006" xmlns:p14="http://schemas.microsoft.com/office/powerpoint/2010/main">
    <mc:Choice Requires="p14">
      <p:transition spd="slow" p14:dur="2000" advTm="62595"/>
    </mc:Choice>
    <mc:Fallback xmlns="">
      <p:transition spd="slow" advTm="62595"/>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3600" y="560137"/>
            <a:ext cx="7391400" cy="397032"/>
          </a:xfrm>
        </p:spPr>
        <p:txBody>
          <a:bodyPr wrap="square">
            <a:spAutoFit/>
          </a:bodyPr>
          <a:lstStyle/>
          <a:p>
            <a:r>
              <a:rPr lang="en-IN" sz="2200" dirty="0">
                <a:latin typeface="Alexandria Black" pitchFamily="2" charset="-78"/>
                <a:cs typeface="Alexandria Black" pitchFamily="2" charset="-78"/>
              </a:rPr>
              <a:t>Figure 3.2 Model of Symmetric Cryptosystem</a:t>
            </a:r>
            <a:endParaRPr lang="en-US" sz="2200" dirty="0">
              <a:latin typeface="Alexandria Black" pitchFamily="2" charset="-78"/>
              <a:cs typeface="Alexandria Black" pitchFamily="2" charset="-78"/>
            </a:endParaRPr>
          </a:p>
        </p:txBody>
      </p:sp>
      <p:pic>
        <p:nvPicPr>
          <p:cNvPr id="10" name="Picture Placeholder 9" descr="A model illustrates flow with steps summarized below.&#10;&#10;• X leads from message source to encryption algorithm, which receives input from key source.&#10;• Y=E(K, X) leads to decryption algorithm, with flow also to cryptanalyst, which produces X hat and K hat.&#10;• The key source also sends K through secure channel to decryption algorithm.&#10;• Decryption algorithm sends X to destination.&#10;"/>
          <p:cNvPicPr>
            <a:picLocks noGrp="1" noChangeAspect="1"/>
          </p:cNvPicPr>
          <p:nvPr>
            <p:ph type="pic" sz="quarter" idx="13"/>
          </p:nvPr>
        </p:nvPicPr>
        <p:blipFill>
          <a:blip r:embed="rId3">
            <a:extLst>
              <a:ext uri="{28A0092B-C50C-407E-A947-70E740481C1C}">
                <a14:useLocalDpi xmlns:a14="http://schemas.microsoft.com/office/drawing/2010/main" val="0"/>
              </a:ext>
            </a:extLst>
          </a:blip>
          <a:stretch>
            <a:fillRect/>
          </a:stretch>
        </p:blipFill>
        <p:spPr>
          <a:xfrm>
            <a:off x="2033081" y="1499684"/>
            <a:ext cx="8125838" cy="4824919"/>
          </a:xfrm>
          <a:prstGeom prst="rect">
            <a:avLst/>
          </a:prstGeom>
          <a:noFill/>
          <a:ln>
            <a:noFill/>
          </a:ln>
        </p:spPr>
      </p:pic>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89187237"/>
      </p:ext>
    </p:extLst>
  </p:cSld>
  <p:clrMapOvr>
    <a:masterClrMapping/>
  </p:clrMapOvr>
  <mc:AlternateContent xmlns:mc="http://schemas.openxmlformats.org/markup-compatibility/2006" xmlns:p14="http://schemas.microsoft.com/office/powerpoint/2010/main">
    <mc:Choice Requires="p14">
      <p:transition spd="slow" p14:dur="2000" advTm="354286"/>
    </mc:Choice>
    <mc:Fallback xmlns="">
      <p:transition spd="slow" advTm="354286"/>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30884"/>
            <a:ext cx="8229600" cy="397032"/>
          </a:xfrm>
        </p:spPr>
        <p:txBody>
          <a:bodyPr wrap="square">
            <a:spAutoFit/>
          </a:bodyPr>
          <a:lstStyle/>
          <a:p>
            <a:r>
              <a:rPr lang="en-IN" altLang="en-US" sz="2200" dirty="0">
                <a:latin typeface="Alexandria Black" pitchFamily="2" charset="-78"/>
                <a:ea typeface="ヒラギノ角ゴ Pro W3" charset="-128"/>
                <a:cs typeface="Alexandria Black" pitchFamily="2" charset="-78"/>
              </a:rPr>
              <a:t>Cryptographic Systems</a:t>
            </a:r>
            <a:endParaRPr lang="en-US" sz="2200" dirty="0">
              <a:latin typeface="Alexandria Black" pitchFamily="2" charset="-78"/>
              <a:cs typeface="Alexandria Black" pitchFamily="2" charset="-78"/>
            </a:endParaRPr>
          </a:p>
        </p:txBody>
      </p:sp>
      <p:sp>
        <p:nvSpPr>
          <p:cNvPr id="3" name="Content Placeholder 2"/>
          <p:cNvSpPr>
            <a:spLocks noGrp="1"/>
          </p:cNvSpPr>
          <p:nvPr>
            <p:ph idx="1"/>
          </p:nvPr>
        </p:nvSpPr>
        <p:spPr>
          <a:xfrm>
            <a:off x="472440" y="1051560"/>
            <a:ext cx="8229600" cy="369332"/>
          </a:xfrm>
        </p:spPr>
        <p:txBody>
          <a:bodyPr>
            <a:spAutoFit/>
          </a:bodyPr>
          <a:lstStyle/>
          <a:p>
            <a:r>
              <a:rPr lang="en-US" sz="2000" b="1" dirty="0">
                <a:latin typeface="Alexandria" pitchFamily="2" charset="-78"/>
                <a:cs typeface="Alexandria" pitchFamily="2" charset="-78"/>
              </a:rPr>
              <a:t>Characterized along </a:t>
            </a:r>
            <a:r>
              <a:rPr lang="en-US" sz="2000" b="1" dirty="0">
                <a:solidFill>
                  <a:srgbClr val="FF0000"/>
                </a:solidFill>
                <a:latin typeface="Alexandria" pitchFamily="2" charset="-78"/>
                <a:cs typeface="Alexandria" pitchFamily="2" charset="-78"/>
              </a:rPr>
              <a:t>three </a:t>
            </a:r>
            <a:r>
              <a:rPr lang="en-US" sz="2000" b="1" dirty="0">
                <a:latin typeface="Alexandria" pitchFamily="2" charset="-78"/>
                <a:cs typeface="Alexandria" pitchFamily="2" charset="-78"/>
              </a:rPr>
              <a:t>independent dimensions:</a:t>
            </a:r>
          </a:p>
        </p:txBody>
      </p:sp>
      <p:sp>
        <p:nvSpPr>
          <p:cNvPr id="4" name="Content Placeholder 3"/>
          <p:cNvSpPr>
            <a:spLocks noGrp="1"/>
          </p:cNvSpPr>
          <p:nvPr>
            <p:ph idx="13"/>
          </p:nvPr>
        </p:nvSpPr>
        <p:spPr>
          <a:xfrm>
            <a:off x="2182368" y="1716520"/>
            <a:ext cx="8229600" cy="4823756"/>
          </a:xfrm>
        </p:spPr>
        <p:txBody>
          <a:bodyPr>
            <a:spAutoFit/>
          </a:bodyPr>
          <a:lstStyle/>
          <a:p>
            <a:pPr lvl="0">
              <a:lnSpc>
                <a:spcPct val="150000"/>
              </a:lnSpc>
            </a:pPr>
            <a:r>
              <a:rPr lang="en-US" sz="1800" b="1" dirty="0">
                <a:solidFill>
                  <a:srgbClr val="FF0000"/>
                </a:solidFill>
                <a:latin typeface="Alexandria" pitchFamily="2" charset="-78"/>
                <a:cs typeface="Alexandria" pitchFamily="2" charset="-78"/>
              </a:rPr>
              <a:t>The type of operations used for transforming plaintext to </a:t>
            </a:r>
            <a:r>
              <a:rPr lang="en-US" sz="1800" b="1" dirty="0" err="1">
                <a:solidFill>
                  <a:srgbClr val="FF0000"/>
                </a:solidFill>
                <a:latin typeface="Alexandria" pitchFamily="2" charset="-78"/>
                <a:cs typeface="Alexandria" pitchFamily="2" charset="-78"/>
              </a:rPr>
              <a:t>ciphertext</a:t>
            </a:r>
            <a:endParaRPr lang="en-US" sz="1800" b="1" dirty="0">
              <a:solidFill>
                <a:srgbClr val="FF0000"/>
              </a:solidFill>
              <a:latin typeface="Alexandria" pitchFamily="2" charset="-78"/>
              <a:cs typeface="Alexandria" pitchFamily="2" charset="-78"/>
            </a:endParaRPr>
          </a:p>
          <a:p>
            <a:pPr lvl="1">
              <a:lnSpc>
                <a:spcPct val="150000"/>
              </a:lnSpc>
            </a:pPr>
            <a:r>
              <a:rPr lang="en-US" sz="1800" dirty="0">
                <a:latin typeface="Alexandria" pitchFamily="2" charset="-78"/>
                <a:cs typeface="Alexandria" pitchFamily="2" charset="-78"/>
              </a:rPr>
              <a:t>Substitution</a:t>
            </a:r>
          </a:p>
          <a:p>
            <a:pPr lvl="1">
              <a:lnSpc>
                <a:spcPct val="150000"/>
              </a:lnSpc>
            </a:pPr>
            <a:r>
              <a:rPr lang="en-US" sz="1800" dirty="0">
                <a:latin typeface="Alexandria" pitchFamily="2" charset="-78"/>
                <a:cs typeface="Alexandria" pitchFamily="2" charset="-78"/>
              </a:rPr>
              <a:t>Transposition </a:t>
            </a:r>
          </a:p>
          <a:p>
            <a:pPr lvl="0">
              <a:lnSpc>
                <a:spcPct val="150000"/>
              </a:lnSpc>
            </a:pPr>
            <a:r>
              <a:rPr lang="en-US" sz="2000" b="1" dirty="0">
                <a:solidFill>
                  <a:srgbClr val="FF0000"/>
                </a:solidFill>
                <a:latin typeface="Alexandria" pitchFamily="2" charset="-78"/>
                <a:cs typeface="Alexandria" pitchFamily="2" charset="-78"/>
              </a:rPr>
              <a:t>The number of keys used</a:t>
            </a:r>
          </a:p>
          <a:p>
            <a:pPr lvl="1">
              <a:lnSpc>
                <a:spcPct val="150000"/>
              </a:lnSpc>
            </a:pPr>
            <a:r>
              <a:rPr lang="en-US" sz="1800" dirty="0">
                <a:latin typeface="Alexandria" pitchFamily="2" charset="-78"/>
                <a:cs typeface="Alexandria" pitchFamily="2" charset="-78"/>
              </a:rPr>
              <a:t>Symmetric, single-key, secret-key, conventional encryption</a:t>
            </a:r>
          </a:p>
          <a:p>
            <a:pPr lvl="1">
              <a:lnSpc>
                <a:spcPct val="150000"/>
              </a:lnSpc>
            </a:pPr>
            <a:r>
              <a:rPr lang="en-US" sz="1800" dirty="0">
                <a:latin typeface="Alexandria" pitchFamily="2" charset="-78"/>
                <a:cs typeface="Alexandria" pitchFamily="2" charset="-78"/>
              </a:rPr>
              <a:t>Asymmetric, two-key, or public-key </a:t>
            </a:r>
            <a:r>
              <a:rPr lang="en-US" sz="1800" dirty="0" smtClean="0">
                <a:latin typeface="Alexandria" pitchFamily="2" charset="-78"/>
                <a:cs typeface="Alexandria" pitchFamily="2" charset="-78"/>
              </a:rPr>
              <a:t>encryption</a:t>
            </a:r>
          </a:p>
          <a:p>
            <a:pPr marL="342900" lvl="1" indent="-342900">
              <a:lnSpc>
                <a:spcPct val="150000"/>
              </a:lnSpc>
            </a:pPr>
            <a:r>
              <a:rPr lang="en-US" sz="1800" b="1" dirty="0" smtClean="0">
                <a:solidFill>
                  <a:srgbClr val="FF0000"/>
                </a:solidFill>
                <a:latin typeface="Alexandria" pitchFamily="2" charset="-78"/>
                <a:cs typeface="Alexandria" pitchFamily="2" charset="-78"/>
              </a:rPr>
              <a:t>The </a:t>
            </a:r>
            <a:r>
              <a:rPr lang="en-US" sz="1800" b="1" dirty="0">
                <a:solidFill>
                  <a:srgbClr val="FF0000"/>
                </a:solidFill>
                <a:latin typeface="Alexandria" pitchFamily="2" charset="-78"/>
                <a:cs typeface="Alexandria" pitchFamily="2" charset="-78"/>
              </a:rPr>
              <a:t>way in which the plaintext is </a:t>
            </a:r>
            <a:r>
              <a:rPr lang="en-US" sz="1800" b="1" dirty="0" smtClean="0">
                <a:solidFill>
                  <a:srgbClr val="FF0000"/>
                </a:solidFill>
                <a:latin typeface="Alexandria" pitchFamily="2" charset="-78"/>
                <a:cs typeface="Alexandria" pitchFamily="2" charset="-78"/>
              </a:rPr>
              <a:t>processed</a:t>
            </a:r>
            <a:endParaRPr lang="en-US" sz="1800" b="1" dirty="0">
              <a:solidFill>
                <a:srgbClr val="FF0000"/>
              </a:solidFill>
              <a:latin typeface="Alexandria" pitchFamily="2" charset="-78"/>
              <a:cs typeface="Alexandria" pitchFamily="2" charset="-78"/>
            </a:endParaRPr>
          </a:p>
          <a:p>
            <a:pPr lvl="1">
              <a:lnSpc>
                <a:spcPct val="150000"/>
              </a:lnSpc>
            </a:pPr>
            <a:r>
              <a:rPr lang="en-US" sz="1800" dirty="0">
                <a:latin typeface="Alexandria" pitchFamily="2" charset="-78"/>
                <a:cs typeface="Alexandria" pitchFamily="2" charset="-78"/>
              </a:rPr>
              <a:t>Block cipher</a:t>
            </a:r>
          </a:p>
          <a:p>
            <a:pPr lvl="1">
              <a:lnSpc>
                <a:spcPct val="150000"/>
              </a:lnSpc>
            </a:pPr>
            <a:r>
              <a:rPr lang="en-US" sz="1800" dirty="0">
                <a:latin typeface="Alexandria" pitchFamily="2" charset="-78"/>
                <a:cs typeface="Alexandria" pitchFamily="2" charset="-78"/>
              </a:rPr>
              <a:t>Stream cipher</a:t>
            </a:r>
            <a:endParaRPr lang="en-AU" sz="1800" dirty="0">
              <a:latin typeface="Alexandria" pitchFamily="2" charset="-78"/>
              <a:cs typeface="Alexandria" pitchFamily="2" charset="-78"/>
            </a:endParaRPr>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88182322"/>
      </p:ext>
    </p:extLst>
  </p:cSld>
  <p:clrMapOvr>
    <a:masterClrMapping/>
  </p:clrMapOvr>
  <mc:AlternateContent xmlns:mc="http://schemas.openxmlformats.org/markup-compatibility/2006" xmlns:p14="http://schemas.microsoft.com/office/powerpoint/2010/main">
    <mc:Choice Requires="p14">
      <p:transition spd="slow" p14:dur="2000" advTm="305465"/>
    </mc:Choice>
    <mc:Fallback xmlns="">
      <p:transition spd="slow" advTm="305465"/>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30884"/>
            <a:ext cx="8229600" cy="397032"/>
          </a:xfrm>
        </p:spPr>
        <p:txBody>
          <a:bodyPr wrap="square">
            <a:spAutoFit/>
          </a:bodyPr>
          <a:lstStyle/>
          <a:p>
            <a:r>
              <a:rPr lang="en-IN" altLang="en-US" sz="2200" dirty="0">
                <a:latin typeface="Alexandria Black" pitchFamily="2" charset="-78"/>
                <a:ea typeface="ヒラギノ角ゴ Pro W3" charset="-128"/>
                <a:cs typeface="Alexandria Black" pitchFamily="2" charset="-78"/>
              </a:rPr>
              <a:t>Cryptanalysis and Brute-Force Attack</a:t>
            </a:r>
            <a:endParaRPr lang="en-US" sz="2200" dirty="0">
              <a:latin typeface="Alexandria Black" pitchFamily="2" charset="-78"/>
              <a:cs typeface="Alexandria Black" pitchFamily="2" charset="-78"/>
            </a:endParaRPr>
          </a:p>
        </p:txBody>
      </p:sp>
      <p:sp>
        <p:nvSpPr>
          <p:cNvPr id="4" name="Content Placeholder 3"/>
          <p:cNvSpPr>
            <a:spLocks noGrp="1"/>
          </p:cNvSpPr>
          <p:nvPr>
            <p:ph idx="13"/>
          </p:nvPr>
        </p:nvSpPr>
        <p:spPr>
          <a:xfrm>
            <a:off x="1981200" y="1114761"/>
            <a:ext cx="8229600" cy="4585230"/>
          </a:xfrm>
        </p:spPr>
        <p:txBody>
          <a:bodyPr>
            <a:spAutoFit/>
          </a:bodyPr>
          <a:lstStyle/>
          <a:p>
            <a:pPr lvl="0" algn="just">
              <a:lnSpc>
                <a:spcPct val="150000"/>
              </a:lnSpc>
            </a:pPr>
            <a:r>
              <a:rPr lang="en-US" sz="1800" b="1" dirty="0">
                <a:latin typeface="Alexandria Black" pitchFamily="2" charset="-78"/>
                <a:cs typeface="Alexandria Black" pitchFamily="2" charset="-78"/>
              </a:rPr>
              <a:t>Cryptanalysis</a:t>
            </a:r>
          </a:p>
          <a:p>
            <a:pPr lvl="1" algn="just">
              <a:lnSpc>
                <a:spcPct val="150000"/>
              </a:lnSpc>
            </a:pPr>
            <a:r>
              <a:rPr lang="en-US" sz="1800" dirty="0">
                <a:latin typeface="Alexandria" pitchFamily="2" charset="-78"/>
                <a:cs typeface="Alexandria" pitchFamily="2" charset="-78"/>
              </a:rPr>
              <a:t>Attack relies on the nature of the algorithm plus some knowledge of the general characteristics of the plaintext</a:t>
            </a:r>
          </a:p>
          <a:p>
            <a:pPr lvl="1" algn="just">
              <a:lnSpc>
                <a:spcPct val="150000"/>
              </a:lnSpc>
            </a:pPr>
            <a:r>
              <a:rPr lang="en-US" sz="1800" dirty="0">
                <a:latin typeface="Alexandria" pitchFamily="2" charset="-78"/>
                <a:cs typeface="Alexandria" pitchFamily="2" charset="-78"/>
              </a:rPr>
              <a:t>Attack exploits the characteristics of the algorithm to attempt to deduce a specific plaintext or to deduce the key being used</a:t>
            </a:r>
          </a:p>
          <a:p>
            <a:pPr lvl="0" algn="just">
              <a:lnSpc>
                <a:spcPct val="150000"/>
              </a:lnSpc>
            </a:pPr>
            <a:r>
              <a:rPr lang="en-US" sz="1800" b="1" dirty="0">
                <a:latin typeface="Alexandria Black" pitchFamily="2" charset="-78"/>
                <a:cs typeface="Alexandria Black" pitchFamily="2" charset="-78"/>
              </a:rPr>
              <a:t>Brute-force attack</a:t>
            </a:r>
          </a:p>
          <a:p>
            <a:pPr lvl="1" algn="just">
              <a:lnSpc>
                <a:spcPct val="150000"/>
              </a:lnSpc>
            </a:pPr>
            <a:r>
              <a:rPr lang="en-US" sz="1800" dirty="0">
                <a:latin typeface="Alexandria" pitchFamily="2" charset="-78"/>
                <a:cs typeface="Alexandria" pitchFamily="2" charset="-78"/>
              </a:rPr>
              <a:t>Attacker </a:t>
            </a:r>
            <a:r>
              <a:rPr lang="en-US" sz="1800" b="1" dirty="0">
                <a:latin typeface="Alexandria" pitchFamily="2" charset="-78"/>
                <a:cs typeface="Alexandria" pitchFamily="2" charset="-78"/>
              </a:rPr>
              <a:t>tries every possible key </a:t>
            </a:r>
            <a:r>
              <a:rPr lang="en-US" sz="1800" dirty="0">
                <a:latin typeface="Alexandria" pitchFamily="2" charset="-78"/>
                <a:cs typeface="Alexandria" pitchFamily="2" charset="-78"/>
              </a:rPr>
              <a:t>on a piece of </a:t>
            </a:r>
            <a:r>
              <a:rPr lang="en-US" sz="1800" dirty="0" err="1">
                <a:latin typeface="Alexandria" pitchFamily="2" charset="-78"/>
                <a:cs typeface="Alexandria" pitchFamily="2" charset="-78"/>
              </a:rPr>
              <a:t>ciphertext</a:t>
            </a:r>
            <a:r>
              <a:rPr lang="en-US" sz="1800" dirty="0">
                <a:latin typeface="Alexandria" pitchFamily="2" charset="-78"/>
                <a:cs typeface="Alexandria" pitchFamily="2" charset="-78"/>
              </a:rPr>
              <a:t> until an intelligible translation into plaintext is obtained</a:t>
            </a:r>
          </a:p>
          <a:p>
            <a:pPr lvl="1" algn="just">
              <a:lnSpc>
                <a:spcPct val="150000"/>
              </a:lnSpc>
            </a:pPr>
            <a:r>
              <a:rPr lang="en-US" sz="1800" b="1" dirty="0">
                <a:latin typeface="Alexandria" pitchFamily="2" charset="-78"/>
                <a:cs typeface="Alexandria" pitchFamily="2" charset="-78"/>
              </a:rPr>
              <a:t>On average, half of all possible keys must be tried to achieve success</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94400052"/>
      </p:ext>
    </p:extLst>
  </p:cSld>
  <p:clrMapOvr>
    <a:masterClrMapping/>
  </p:clrMapOvr>
  <mc:AlternateContent xmlns:mc="http://schemas.openxmlformats.org/markup-compatibility/2006">
    <mc:Choice xmlns:p14="http://schemas.microsoft.com/office/powerpoint/2010/main" Requires="p14">
      <p:transition spd="slow" p14:dur="2000" advTm="476687"/>
    </mc:Choice>
    <mc:Fallback>
      <p:transition spd="slow" advTm="476687"/>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30884"/>
            <a:ext cx="8229600" cy="397032"/>
          </a:xfrm>
        </p:spPr>
        <p:txBody>
          <a:bodyPr wrap="square">
            <a:spAutoFit/>
          </a:bodyPr>
          <a:lstStyle/>
          <a:p>
            <a:r>
              <a:rPr lang="en-IN" altLang="en-US" sz="2200" dirty="0">
                <a:latin typeface="Alexandria Black" pitchFamily="2" charset="-78"/>
                <a:ea typeface="ヒラギノ角ゴ Pro W3" charset="-128"/>
                <a:cs typeface="Alexandria Black" pitchFamily="2" charset="-78"/>
              </a:rPr>
              <a:t>Brute-Force Attack</a:t>
            </a:r>
            <a:endParaRPr lang="en-US" sz="2200" dirty="0">
              <a:latin typeface="Alexandria Black" pitchFamily="2" charset="-78"/>
              <a:cs typeface="Alexandria Black" pitchFamily="2" charset="-78"/>
            </a:endParaRPr>
          </a:p>
        </p:txBody>
      </p:sp>
      <p:sp>
        <p:nvSpPr>
          <p:cNvPr id="4" name="Content Placeholder 3"/>
          <p:cNvSpPr>
            <a:spLocks noGrp="1"/>
          </p:cNvSpPr>
          <p:nvPr>
            <p:ph idx="13"/>
          </p:nvPr>
        </p:nvSpPr>
        <p:spPr>
          <a:xfrm>
            <a:off x="1981200" y="989921"/>
            <a:ext cx="8229600" cy="4145366"/>
          </a:xfrm>
        </p:spPr>
        <p:txBody>
          <a:bodyPr>
            <a:spAutoFit/>
          </a:bodyPr>
          <a:lstStyle/>
          <a:p>
            <a:pPr lvl="0">
              <a:lnSpc>
                <a:spcPct val="200000"/>
              </a:lnSpc>
            </a:pPr>
            <a:r>
              <a:rPr lang="en-US" sz="1800" dirty="0">
                <a:latin typeface="Alexandria" pitchFamily="2" charset="-78"/>
                <a:cs typeface="Alexandria" pitchFamily="2" charset="-78"/>
              </a:rPr>
              <a:t>Involves trying every possible key until an intelligible translation of the </a:t>
            </a:r>
            <a:r>
              <a:rPr lang="en-US" sz="1800" dirty="0" err="1">
                <a:latin typeface="Alexandria" pitchFamily="2" charset="-78"/>
                <a:cs typeface="Alexandria" pitchFamily="2" charset="-78"/>
              </a:rPr>
              <a:t>ciphertext</a:t>
            </a:r>
            <a:r>
              <a:rPr lang="en-US" sz="1800" dirty="0">
                <a:latin typeface="Alexandria" pitchFamily="2" charset="-78"/>
                <a:cs typeface="Alexandria" pitchFamily="2" charset="-78"/>
              </a:rPr>
              <a:t> into plaintext is obtained</a:t>
            </a:r>
          </a:p>
          <a:p>
            <a:pPr lvl="0">
              <a:lnSpc>
                <a:spcPct val="200000"/>
              </a:lnSpc>
            </a:pPr>
            <a:r>
              <a:rPr lang="en-US" sz="1800" dirty="0">
                <a:latin typeface="Alexandria" pitchFamily="2" charset="-78"/>
                <a:cs typeface="Alexandria" pitchFamily="2" charset="-78"/>
              </a:rPr>
              <a:t>On average, half of all possible keys must be tried to achieve success</a:t>
            </a:r>
          </a:p>
          <a:p>
            <a:pPr lvl="0">
              <a:lnSpc>
                <a:spcPct val="200000"/>
              </a:lnSpc>
            </a:pPr>
            <a:r>
              <a:rPr lang="en-AU" sz="1800" dirty="0">
                <a:latin typeface="Alexandria" pitchFamily="2" charset="-78"/>
                <a:cs typeface="Alexandria" pitchFamily="2" charset="-78"/>
              </a:rPr>
              <a:t>To supplement the brute-force approach, some degree of knowledge about the expected plaintext is needed, and some means of automatically distinguishing plaintext from garble is also needed</a:t>
            </a:r>
            <a:endParaRPr lang="en-US" sz="1800" dirty="0">
              <a:latin typeface="Alexandria" pitchFamily="2" charset="-78"/>
              <a:cs typeface="Alexandria" pitchFamily="2" charset="-78"/>
            </a:endParaRPr>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89744"/>
            <a:ext cx="2305141" cy="1076343"/>
          </a:xfrm>
          <a:prstGeom prst="rect">
            <a:avLst/>
          </a:prstGeom>
        </p:spPr>
      </p:pic>
    </p:spTree>
    <p:extLst>
      <p:ext uri="{BB962C8B-B14F-4D97-AF65-F5344CB8AC3E}">
        <p14:creationId xmlns:p14="http://schemas.microsoft.com/office/powerpoint/2010/main" val="1775606681"/>
      </p:ext>
    </p:extLst>
  </p:cSld>
  <p:clrMapOvr>
    <a:masterClrMapping/>
  </p:clrMapOvr>
  <mc:AlternateContent xmlns:mc="http://schemas.openxmlformats.org/markup-compatibility/2006">
    <mc:Choice xmlns:p14="http://schemas.microsoft.com/office/powerpoint/2010/main" Requires="p14">
      <p:transition spd="slow" p14:dur="2000" advTm="43235"/>
    </mc:Choice>
    <mc:Fallback>
      <p:transition spd="slow" advTm="43235"/>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The following information is given in the table: &#10;The table is divided into two columns; Type of Attack and Known to Cryptanalyst.&#10;1. &#10;a. Type of Attack: Ciphertext Only&#10;b. Known to Cryptanalyst: &#10;i. Encryption algorithm&#10;ii. Ciphertext&#10;2. &#10;a. Type of Attack: Known Plaintext&#10;b. Known to Cryptanalyst: &#10;i. Encryption algorithm&#10;ii. Ciphertext&#10;iii. One or more plaintext-ciphertext pairs formed with the secret key&#10;&#10;3. &#10;a. Type of Attack: Chosen Plaintext&#10;b. Known to Cryptanalyst: &#10;i. Encryption algorithm&#10;ii. Ciphertext&#10;iii. Plaintext message chosen by cryptanalyst, together with its corresponding ciphertext generated with the secret key.&#10;&#10;4. &#10;a. Type of Attack: Chosen Ciphertext&#10;b. Known to Cryptanalyst: &#10;i. Encryption algorithm&#10;ii. Ciphertext&#10;iii. Ciphertext chosen by cryptanalyst, together with its corresponding decrypted plaintext generated with the secret key&#10;5. &#10;a. Type of Attack: Chosen Text&#10;b. Known to Cryptanalyst: &#10;i. Encryption algorithm&#10;ii. Ciphertext&#10;iii. Plaintext message chosen by the cryptanalyst, together with its corresponding ciphertext generated with the secret key. &#10;iv. Ciphertext chosen by cryptanalyst, together with its corresponding decrypted plaintext generated with the secret key&#10;"/>
          <p:cNvSpPr>
            <a:spLocks noGrp="1"/>
          </p:cNvSpPr>
          <p:nvPr>
            <p:ph type="title"/>
          </p:nvPr>
        </p:nvSpPr>
        <p:spPr>
          <a:xfrm>
            <a:off x="1981200" y="207937"/>
            <a:ext cx="8229600" cy="1046440"/>
          </a:xfrm>
        </p:spPr>
        <p:txBody>
          <a:bodyPr wrap="square">
            <a:noAutofit/>
          </a:bodyPr>
          <a:lstStyle/>
          <a:p>
            <a:r>
              <a:rPr lang="en-IN" altLang="en-US" sz="2200" dirty="0">
                <a:latin typeface="Alexandria Black" pitchFamily="2" charset="-78"/>
                <a:ea typeface="ヒラギノ角ゴ Pro W3" charset="-128"/>
                <a:cs typeface="Alexandria Black" pitchFamily="2" charset="-78"/>
              </a:rPr>
              <a:t>Table 3.1 Types of Attacks on Encrypted Messages</a:t>
            </a:r>
            <a:endParaRPr lang="en-US" sz="2200" dirty="0">
              <a:latin typeface="Alexandria Black" pitchFamily="2" charset="-78"/>
              <a:cs typeface="Alexandria Black" pitchFamily="2" charset="-78"/>
            </a:endParaRPr>
          </a:p>
        </p:txBody>
      </p:sp>
      <p:graphicFrame>
        <p:nvGraphicFramePr>
          <p:cNvPr id="3" name="Table 2"/>
          <p:cNvGraphicFramePr>
            <a:graphicFrameLocks noGrp="1"/>
          </p:cNvGraphicFramePr>
          <p:nvPr>
            <p:extLst/>
          </p:nvPr>
        </p:nvGraphicFramePr>
        <p:xfrm>
          <a:off x="2133600" y="1524000"/>
          <a:ext cx="7924800" cy="4267200"/>
        </p:xfrm>
        <a:graphic>
          <a:graphicData uri="http://schemas.openxmlformats.org/drawingml/2006/table">
            <a:tbl>
              <a:tblPr firstRow="1" bandRow="1">
                <a:tableStyleId>{3B4B98B0-60AC-42C2-AFA5-B58CD77FA1E5}</a:tableStyleId>
              </a:tblPr>
              <a:tblGrid>
                <a:gridCol w="2286000">
                  <a:extLst>
                    <a:ext uri="{9D8B030D-6E8A-4147-A177-3AD203B41FA5}">
                      <a16:colId xmlns:a16="http://schemas.microsoft.com/office/drawing/2014/main" val="20000"/>
                    </a:ext>
                  </a:extLst>
                </a:gridCol>
                <a:gridCol w="5638800">
                  <a:extLst>
                    <a:ext uri="{9D8B030D-6E8A-4147-A177-3AD203B41FA5}">
                      <a16:colId xmlns:a16="http://schemas.microsoft.com/office/drawing/2014/main" val="20001"/>
                    </a:ext>
                  </a:extLst>
                </a:gridCol>
              </a:tblGrid>
              <a:tr h="335280">
                <a:tc>
                  <a:txBody>
                    <a:bodyPr/>
                    <a:lstStyle/>
                    <a:p>
                      <a:pPr algn="ctr"/>
                      <a:r>
                        <a:rPr lang="en-IN" sz="1200" b="1" i="0" u="none" strike="noStrike" kern="1200" baseline="0" dirty="0">
                          <a:solidFill>
                            <a:schemeClr val="bg1"/>
                          </a:solidFill>
                          <a:latin typeface="+mn-lt"/>
                          <a:ea typeface="+mn-ea"/>
                          <a:cs typeface="+mn-cs"/>
                        </a:rPr>
                        <a:t>Type of Attack</a:t>
                      </a:r>
                      <a:endParaRPr lang="en-IN" sz="1200" dirty="0">
                        <a:solidFill>
                          <a:schemeClr val="bg1"/>
                        </a:solidFill>
                      </a:endParaRPr>
                    </a:p>
                  </a:txBody>
                  <a:tcPr>
                    <a:lnL>
                      <a:noFill/>
                    </a:lnL>
                    <a:lnR>
                      <a:noFill/>
                    </a:lnR>
                    <a:lnT w="12700" cmpd="sng">
                      <a:noFill/>
                    </a:lnT>
                    <a:lnB w="12700" cmpd="sng">
                      <a:noFill/>
                    </a:lnB>
                    <a:lnTlToBr w="12700" cmpd="sng">
                      <a:noFill/>
                      <a:prstDash val="solid"/>
                    </a:lnTlToBr>
                    <a:lnBlToTr w="12700" cmpd="sng">
                      <a:noFill/>
                      <a:prstDash val="solid"/>
                    </a:lnBlToTr>
                    <a:solidFill>
                      <a:srgbClr val="007FA3"/>
                    </a:solidFill>
                  </a:tcPr>
                </a:tc>
                <a:tc>
                  <a:txBody>
                    <a:bodyPr/>
                    <a:lstStyle/>
                    <a:p>
                      <a:pPr algn="ctr"/>
                      <a:r>
                        <a:rPr lang="en-IN" sz="1200" b="1" i="0" u="none" strike="noStrike" kern="1200" baseline="0" dirty="0">
                          <a:solidFill>
                            <a:schemeClr val="bg1"/>
                          </a:solidFill>
                          <a:latin typeface="+mn-lt"/>
                          <a:ea typeface="+mn-ea"/>
                          <a:cs typeface="+mn-cs"/>
                        </a:rPr>
                        <a:t>Known to Cryptanalyst</a:t>
                      </a:r>
                      <a:endParaRPr lang="en-IN" sz="1200" dirty="0">
                        <a:solidFill>
                          <a:schemeClr val="bg1"/>
                        </a:solidFill>
                      </a:endParaRPr>
                    </a:p>
                  </a:txBody>
                  <a:tcPr>
                    <a:lnL>
                      <a:noFill/>
                    </a:lnL>
                    <a:lnR>
                      <a:noFill/>
                    </a:lnR>
                    <a:lnT w="12700" cmpd="sng">
                      <a:noFill/>
                    </a:lnT>
                    <a:lnB w="12700" cmpd="sng">
                      <a:noFill/>
                    </a:lnB>
                    <a:lnTlToBr w="12700" cmpd="sng">
                      <a:noFill/>
                      <a:prstDash val="solid"/>
                    </a:lnTlToBr>
                    <a:lnBlToTr w="12700" cmpd="sng">
                      <a:noFill/>
                      <a:prstDash val="solid"/>
                    </a:lnBlToTr>
                    <a:solidFill>
                      <a:srgbClr val="007FA3"/>
                    </a:solidFill>
                  </a:tcPr>
                </a:tc>
                <a:extLst>
                  <a:ext uri="{0D108BD9-81ED-4DB2-BD59-A6C34878D82A}">
                    <a16:rowId xmlns:a16="http://schemas.microsoft.com/office/drawing/2014/main" val="10000"/>
                  </a:ext>
                </a:extLst>
              </a:tr>
              <a:tr h="389294">
                <a:tc>
                  <a:txBody>
                    <a:bodyPr/>
                    <a:lstStyle/>
                    <a:p>
                      <a:pPr algn="l"/>
                      <a:r>
                        <a:rPr lang="en-IN" sz="1200" b="0" i="0" u="none" strike="noStrike" kern="1200" baseline="0" dirty="0">
                          <a:solidFill>
                            <a:schemeClr val="tx1"/>
                          </a:solidFill>
                          <a:latin typeface="+mn-lt"/>
                          <a:ea typeface="+mn-ea"/>
                          <a:cs typeface="+mn-cs"/>
                        </a:rPr>
                        <a:t>Ciphertext Only</a:t>
                      </a:r>
                      <a:endParaRPr lang="en-IN" sz="1200" dirty="0"/>
                    </a:p>
                  </a:txBody>
                  <a:tcPr>
                    <a:lnL>
                      <a:noFill/>
                    </a:lnL>
                    <a:lnR>
                      <a:noFill/>
                    </a:lnR>
                    <a:lnT w="12700" cmpd="sng">
                      <a:noFill/>
                    </a:lnT>
                    <a:lnB>
                      <a:noFill/>
                    </a:lnB>
                    <a:lnTlToBr w="12700" cmpd="sng">
                      <a:noFill/>
                      <a:prstDash val="solid"/>
                    </a:lnTlToBr>
                    <a:lnBlToTr w="12700" cmpd="sng">
                      <a:noFill/>
                      <a:prstDash val="solid"/>
                    </a:lnBlToTr>
                    <a:solidFill>
                      <a:srgbClr val="D4EAE4"/>
                    </a:solidFill>
                  </a:tcPr>
                </a:tc>
                <a:tc>
                  <a:txBody>
                    <a:bodyPr/>
                    <a:lstStyle/>
                    <a:p>
                      <a:pPr marL="171450" indent="-171450" algn="l">
                        <a:buFont typeface="Arial" panose="020B0604020202020204" pitchFamily="34" charset="0"/>
                        <a:buChar char="•"/>
                      </a:pPr>
                      <a:r>
                        <a:rPr lang="en-IN" sz="1200" b="0" i="0" u="none" strike="noStrike" kern="1200" baseline="0" dirty="0">
                          <a:solidFill>
                            <a:schemeClr val="tx1"/>
                          </a:solidFill>
                          <a:latin typeface="+mn-lt"/>
                          <a:ea typeface="+mn-ea"/>
                          <a:cs typeface="+mn-cs"/>
                        </a:rPr>
                        <a:t>Encryption algorithm</a:t>
                      </a:r>
                    </a:p>
                    <a:p>
                      <a:pPr marL="171450" indent="-171450" algn="l">
                        <a:buFont typeface="Arial" panose="020B0604020202020204" pitchFamily="34" charset="0"/>
                        <a:buChar char="•"/>
                      </a:pPr>
                      <a:r>
                        <a:rPr lang="en-IN" sz="1200" b="0" i="0" u="none" strike="noStrike" kern="1200" baseline="0" dirty="0">
                          <a:solidFill>
                            <a:schemeClr val="tx1"/>
                          </a:solidFill>
                          <a:latin typeface="+mn-lt"/>
                          <a:ea typeface="+mn-ea"/>
                          <a:cs typeface="+mn-cs"/>
                        </a:rPr>
                        <a:t>Ciphertext</a:t>
                      </a:r>
                      <a:endParaRPr lang="en-IN" sz="1200" dirty="0"/>
                    </a:p>
                  </a:txBody>
                  <a:tcPr>
                    <a:lnL>
                      <a:noFill/>
                    </a:lnL>
                    <a:lnR>
                      <a:noFill/>
                    </a:lnR>
                    <a:lnT w="12700" cmpd="sng">
                      <a:noFill/>
                    </a:lnT>
                    <a:lnB>
                      <a:noFill/>
                    </a:lnB>
                    <a:lnTlToBr w="12700" cmpd="sng">
                      <a:noFill/>
                      <a:prstDash val="solid"/>
                    </a:lnTlToBr>
                    <a:lnBlToTr w="12700" cmpd="sng">
                      <a:noFill/>
                      <a:prstDash val="solid"/>
                    </a:lnBlToTr>
                    <a:solidFill>
                      <a:srgbClr val="D4EAE4"/>
                    </a:solidFill>
                  </a:tcPr>
                </a:tc>
                <a:extLst>
                  <a:ext uri="{0D108BD9-81ED-4DB2-BD59-A6C34878D82A}">
                    <a16:rowId xmlns:a16="http://schemas.microsoft.com/office/drawing/2014/main" val="10001"/>
                  </a:ext>
                </a:extLst>
              </a:tr>
              <a:tr h="372706">
                <a:tc>
                  <a:txBody>
                    <a:bodyPr/>
                    <a:lstStyle/>
                    <a:p>
                      <a:pPr algn="l"/>
                      <a:r>
                        <a:rPr lang="en-IN" sz="1200" b="0" i="0" u="none" strike="noStrike" kern="1200" baseline="0" dirty="0">
                          <a:solidFill>
                            <a:schemeClr val="tx1"/>
                          </a:solidFill>
                          <a:latin typeface="+mn-lt"/>
                          <a:ea typeface="+mn-ea"/>
                          <a:cs typeface="+mn-cs"/>
                        </a:rPr>
                        <a:t>Known Plaintext</a:t>
                      </a:r>
                      <a:endParaRPr lang="en-IN" sz="1200" dirty="0"/>
                    </a:p>
                  </a:txBody>
                  <a:tcPr>
                    <a:lnL>
                      <a:noFill/>
                    </a:lnL>
                    <a:lnR>
                      <a:noFill/>
                    </a:lnR>
                    <a:lnT>
                      <a:noFill/>
                    </a:lnT>
                    <a:lnB>
                      <a:noFill/>
                    </a:lnB>
                    <a:lnTlToBr w="12700" cmpd="sng">
                      <a:noFill/>
                      <a:prstDash val="solid"/>
                    </a:lnTlToBr>
                    <a:lnBlToTr w="12700" cmpd="sng">
                      <a:noFill/>
                      <a:prstDash val="solid"/>
                    </a:lnBlToTr>
                    <a:solidFill>
                      <a:srgbClr val="D4EAE4"/>
                    </a:solidFill>
                  </a:tcPr>
                </a:tc>
                <a:tc>
                  <a:txBody>
                    <a:bodyPr/>
                    <a:lstStyle/>
                    <a:p>
                      <a:pPr marL="171450" indent="-171450" algn="l">
                        <a:buFont typeface="Arial" panose="020B0604020202020204" pitchFamily="34" charset="0"/>
                        <a:buChar char="•"/>
                      </a:pPr>
                      <a:r>
                        <a:rPr lang="en-IN" sz="1200" dirty="0"/>
                        <a:t>Encryption algorithm</a:t>
                      </a:r>
                    </a:p>
                    <a:p>
                      <a:pPr marL="171450" indent="-171450" algn="l">
                        <a:buFont typeface="Arial" panose="020B0604020202020204" pitchFamily="34" charset="0"/>
                        <a:buChar char="•"/>
                      </a:pPr>
                      <a:r>
                        <a:rPr lang="en-IN" sz="1200" dirty="0"/>
                        <a:t>Ciphertext</a:t>
                      </a:r>
                    </a:p>
                    <a:p>
                      <a:pPr marL="171450" indent="-171450" algn="l">
                        <a:buFont typeface="Arial" panose="020B0604020202020204" pitchFamily="34" charset="0"/>
                        <a:buChar char="•"/>
                      </a:pPr>
                      <a:r>
                        <a:rPr lang="en-IN" sz="1200" dirty="0"/>
                        <a:t>One or more plaintext–ciphertext pairs formed with the secret key</a:t>
                      </a:r>
                    </a:p>
                  </a:txBody>
                  <a:tcPr>
                    <a:lnL>
                      <a:noFill/>
                    </a:lnL>
                    <a:lnR>
                      <a:noFill/>
                    </a:lnR>
                    <a:lnT>
                      <a:noFill/>
                    </a:lnT>
                    <a:lnB>
                      <a:noFill/>
                    </a:lnB>
                    <a:lnTlToBr w="12700" cmpd="sng">
                      <a:noFill/>
                      <a:prstDash val="solid"/>
                    </a:lnTlToBr>
                    <a:lnBlToTr w="12700" cmpd="sng">
                      <a:noFill/>
                      <a:prstDash val="solid"/>
                    </a:lnBlToTr>
                    <a:solidFill>
                      <a:srgbClr val="D4EAE4"/>
                    </a:solidFill>
                  </a:tcPr>
                </a:tc>
                <a:extLst>
                  <a:ext uri="{0D108BD9-81ED-4DB2-BD59-A6C34878D82A}">
                    <a16:rowId xmlns:a16="http://schemas.microsoft.com/office/drawing/2014/main" val="10002"/>
                  </a:ext>
                </a:extLst>
              </a:tr>
              <a:tr h="436009">
                <a:tc>
                  <a:txBody>
                    <a:bodyPr/>
                    <a:lstStyle/>
                    <a:p>
                      <a:pPr algn="l"/>
                      <a:r>
                        <a:rPr lang="en-IN" sz="1200" b="0" i="0" u="none" strike="noStrike" kern="1200" baseline="0" dirty="0">
                          <a:solidFill>
                            <a:schemeClr val="tx1"/>
                          </a:solidFill>
                          <a:latin typeface="+mn-lt"/>
                          <a:ea typeface="+mn-ea"/>
                          <a:cs typeface="+mn-cs"/>
                        </a:rPr>
                        <a:t>Chosen Plaintext</a:t>
                      </a:r>
                      <a:endParaRPr lang="en-IN" sz="1200" dirty="0"/>
                    </a:p>
                  </a:txBody>
                  <a:tcPr>
                    <a:lnL>
                      <a:noFill/>
                    </a:lnL>
                    <a:lnR>
                      <a:noFill/>
                    </a:lnR>
                    <a:lnT>
                      <a:noFill/>
                    </a:lnT>
                    <a:lnB>
                      <a:noFill/>
                    </a:lnB>
                    <a:lnTlToBr w="12700" cmpd="sng">
                      <a:noFill/>
                      <a:prstDash val="solid"/>
                    </a:lnTlToBr>
                    <a:lnBlToTr w="12700" cmpd="sng">
                      <a:noFill/>
                      <a:prstDash val="solid"/>
                    </a:lnBlToTr>
                    <a:solidFill>
                      <a:srgbClr val="D4EAE4"/>
                    </a:solidFill>
                  </a:tcPr>
                </a:tc>
                <a:tc>
                  <a:txBody>
                    <a:bodyPr/>
                    <a:lstStyle/>
                    <a:p>
                      <a:pPr marL="171450" indent="-171450" algn="l">
                        <a:buFont typeface="Arial" panose="020B0604020202020204" pitchFamily="34" charset="0"/>
                        <a:buChar char="•"/>
                      </a:pPr>
                      <a:r>
                        <a:rPr lang="en-IN" sz="1200" dirty="0"/>
                        <a:t>Encryption algorithm</a:t>
                      </a:r>
                    </a:p>
                    <a:p>
                      <a:pPr marL="171450" indent="-171450" algn="l">
                        <a:buFont typeface="Arial" panose="020B0604020202020204" pitchFamily="34" charset="0"/>
                        <a:buChar char="•"/>
                      </a:pPr>
                      <a:r>
                        <a:rPr lang="en-IN" sz="1200" dirty="0"/>
                        <a:t>Ciphertext</a:t>
                      </a:r>
                    </a:p>
                    <a:p>
                      <a:pPr marL="171450" indent="-171450" algn="l">
                        <a:buFont typeface="Arial" panose="020B0604020202020204" pitchFamily="34" charset="0"/>
                        <a:buChar char="•"/>
                      </a:pPr>
                      <a:r>
                        <a:rPr lang="en-IN" sz="1200" dirty="0"/>
                        <a:t>Plaintext message chosen by cryptanalyst, together with its corresponding </a:t>
                      </a:r>
                      <a:r>
                        <a:rPr lang="en-IN" sz="1200" dirty="0" err="1"/>
                        <a:t>ciphertext</a:t>
                      </a:r>
                      <a:r>
                        <a:rPr lang="en-IN" sz="1200" dirty="0"/>
                        <a:t> generated with the secret key</a:t>
                      </a:r>
                    </a:p>
                  </a:txBody>
                  <a:tcPr>
                    <a:lnL>
                      <a:noFill/>
                    </a:lnL>
                    <a:lnR>
                      <a:noFill/>
                    </a:lnR>
                    <a:lnT>
                      <a:noFill/>
                    </a:lnT>
                    <a:lnB>
                      <a:noFill/>
                    </a:lnB>
                    <a:lnTlToBr w="12700" cmpd="sng">
                      <a:noFill/>
                      <a:prstDash val="solid"/>
                    </a:lnTlToBr>
                    <a:lnBlToTr w="12700" cmpd="sng">
                      <a:noFill/>
                      <a:prstDash val="solid"/>
                    </a:lnBlToTr>
                    <a:solidFill>
                      <a:srgbClr val="D4EAE4"/>
                    </a:solidFill>
                  </a:tcPr>
                </a:tc>
                <a:extLst>
                  <a:ext uri="{0D108BD9-81ED-4DB2-BD59-A6C34878D82A}">
                    <a16:rowId xmlns:a16="http://schemas.microsoft.com/office/drawing/2014/main" val="10003"/>
                  </a:ext>
                </a:extLst>
              </a:tr>
              <a:tr h="325991">
                <a:tc>
                  <a:txBody>
                    <a:bodyPr/>
                    <a:lstStyle/>
                    <a:p>
                      <a:pPr algn="l"/>
                      <a:r>
                        <a:rPr lang="en-IN" sz="1200" b="0" i="0" u="none" strike="noStrike" kern="1200" baseline="0" dirty="0">
                          <a:solidFill>
                            <a:schemeClr val="tx1"/>
                          </a:solidFill>
                          <a:latin typeface="+mn-lt"/>
                          <a:ea typeface="+mn-ea"/>
                          <a:cs typeface="+mn-cs"/>
                        </a:rPr>
                        <a:t>Chosen Ciphertext</a:t>
                      </a:r>
                      <a:endParaRPr lang="en-IN" sz="1200" dirty="0"/>
                    </a:p>
                  </a:txBody>
                  <a:tcPr>
                    <a:lnL>
                      <a:noFill/>
                    </a:lnL>
                    <a:lnR>
                      <a:noFill/>
                    </a:lnR>
                    <a:lnT>
                      <a:noFill/>
                    </a:lnT>
                    <a:lnB>
                      <a:noFill/>
                    </a:lnB>
                    <a:lnTlToBr w="12700" cmpd="sng">
                      <a:noFill/>
                      <a:prstDash val="solid"/>
                    </a:lnTlToBr>
                    <a:lnBlToTr w="12700" cmpd="sng">
                      <a:noFill/>
                      <a:prstDash val="solid"/>
                    </a:lnBlToTr>
                    <a:solidFill>
                      <a:srgbClr val="D4EAE4"/>
                    </a:solidFill>
                  </a:tcPr>
                </a:tc>
                <a:tc>
                  <a:txBody>
                    <a:bodyPr/>
                    <a:lstStyle/>
                    <a:p>
                      <a:pPr marL="171450" indent="-171450" algn="l">
                        <a:buFont typeface="Arial" panose="020B0604020202020204" pitchFamily="34" charset="0"/>
                        <a:buChar char="•"/>
                      </a:pPr>
                      <a:r>
                        <a:rPr lang="en-IN" sz="1200" dirty="0"/>
                        <a:t>Encryption algorithm</a:t>
                      </a:r>
                    </a:p>
                    <a:p>
                      <a:pPr marL="171450" indent="-171450" algn="l">
                        <a:buFont typeface="Arial" panose="020B0604020202020204" pitchFamily="34" charset="0"/>
                        <a:buChar char="•"/>
                      </a:pPr>
                      <a:r>
                        <a:rPr lang="en-IN" sz="1200" dirty="0"/>
                        <a:t>Ciphertext</a:t>
                      </a:r>
                    </a:p>
                    <a:p>
                      <a:pPr marL="171450" indent="-171450" algn="l">
                        <a:buFont typeface="Arial" panose="020B0604020202020204" pitchFamily="34" charset="0"/>
                        <a:buChar char="•"/>
                      </a:pPr>
                      <a:r>
                        <a:rPr lang="en-IN" sz="1200" dirty="0"/>
                        <a:t>Ciphertext chosen by cryptanalyst, together with its corresponding decrypted</a:t>
                      </a:r>
                      <a:r>
                        <a:rPr lang="en-IN" sz="1200" baseline="0" dirty="0"/>
                        <a:t> </a:t>
                      </a:r>
                      <a:r>
                        <a:rPr lang="en-IN" sz="1200" dirty="0"/>
                        <a:t>plaintext generated with the secret key</a:t>
                      </a:r>
                    </a:p>
                  </a:txBody>
                  <a:tcPr>
                    <a:lnL>
                      <a:noFill/>
                    </a:lnL>
                    <a:lnR>
                      <a:noFill/>
                    </a:lnR>
                    <a:lnT>
                      <a:noFill/>
                    </a:lnT>
                    <a:lnB>
                      <a:noFill/>
                    </a:lnB>
                    <a:lnTlToBr w="12700" cmpd="sng">
                      <a:noFill/>
                      <a:prstDash val="solid"/>
                    </a:lnTlToBr>
                    <a:lnBlToTr w="12700" cmpd="sng">
                      <a:noFill/>
                      <a:prstDash val="solid"/>
                    </a:lnBlToTr>
                    <a:solidFill>
                      <a:srgbClr val="D4EAE4"/>
                    </a:solidFill>
                  </a:tcPr>
                </a:tc>
                <a:extLst>
                  <a:ext uri="{0D108BD9-81ED-4DB2-BD59-A6C34878D82A}">
                    <a16:rowId xmlns:a16="http://schemas.microsoft.com/office/drawing/2014/main" val="10004"/>
                  </a:ext>
                </a:extLst>
              </a:tr>
              <a:tr h="699847">
                <a:tc>
                  <a:txBody>
                    <a:bodyPr/>
                    <a:lstStyle/>
                    <a:p>
                      <a:pPr algn="l"/>
                      <a:r>
                        <a:rPr lang="en-IN" sz="1200" b="0" i="0" u="none" strike="noStrike" kern="1200" baseline="0" dirty="0">
                          <a:solidFill>
                            <a:schemeClr val="tx1"/>
                          </a:solidFill>
                          <a:latin typeface="+mn-lt"/>
                          <a:ea typeface="+mn-ea"/>
                          <a:cs typeface="+mn-cs"/>
                        </a:rPr>
                        <a:t>Chosen Text</a:t>
                      </a:r>
                      <a:endParaRPr lang="en-IN" sz="1200" dirty="0"/>
                    </a:p>
                  </a:txBody>
                  <a:tcPr>
                    <a:lnL>
                      <a:noFill/>
                    </a:lnL>
                    <a:lnR>
                      <a:noFill/>
                    </a:lnR>
                    <a:lnT>
                      <a:noFill/>
                    </a:lnT>
                    <a:lnB>
                      <a:noFill/>
                    </a:lnB>
                    <a:lnTlToBr w="12700" cmpd="sng">
                      <a:noFill/>
                      <a:prstDash val="solid"/>
                    </a:lnTlToBr>
                    <a:lnBlToTr w="12700" cmpd="sng">
                      <a:noFill/>
                      <a:prstDash val="solid"/>
                    </a:lnBlToTr>
                    <a:solidFill>
                      <a:srgbClr val="D4EAE4"/>
                    </a:solidFill>
                  </a:tcPr>
                </a:tc>
                <a:tc>
                  <a:txBody>
                    <a:bodyPr/>
                    <a:lstStyle/>
                    <a:p>
                      <a:pPr marL="171450" indent="-171450">
                        <a:buFont typeface="Arial" panose="020B0604020202020204" pitchFamily="34" charset="0"/>
                        <a:buChar char="•"/>
                      </a:pPr>
                      <a:r>
                        <a:rPr lang="en-IN" sz="1200" b="0" i="0" u="none" strike="noStrike" kern="1200" baseline="0" dirty="0">
                          <a:solidFill>
                            <a:schemeClr val="tx1"/>
                          </a:solidFill>
                          <a:latin typeface="+mn-lt"/>
                          <a:ea typeface="+mn-ea"/>
                          <a:cs typeface="+mn-cs"/>
                        </a:rPr>
                        <a:t>Encryption algorithm</a:t>
                      </a:r>
                    </a:p>
                    <a:p>
                      <a:pPr marL="171450" indent="-171450">
                        <a:buFont typeface="Arial" panose="020B0604020202020204" pitchFamily="34" charset="0"/>
                        <a:buChar char="•"/>
                      </a:pPr>
                      <a:r>
                        <a:rPr lang="en-IN" sz="1200" b="0" i="0" u="none" strike="noStrike" kern="1200" baseline="0" dirty="0">
                          <a:solidFill>
                            <a:schemeClr val="tx1"/>
                          </a:solidFill>
                          <a:latin typeface="+mn-lt"/>
                          <a:ea typeface="+mn-ea"/>
                          <a:cs typeface="+mn-cs"/>
                        </a:rPr>
                        <a:t>Ciphertext</a:t>
                      </a:r>
                    </a:p>
                    <a:p>
                      <a:pPr marL="171450" indent="-171450">
                        <a:buFont typeface="Arial" panose="020B0604020202020204" pitchFamily="34" charset="0"/>
                        <a:buChar char="•"/>
                      </a:pPr>
                      <a:r>
                        <a:rPr lang="en-IN" sz="1200" b="0" i="0" u="none" strike="noStrike" kern="1200" baseline="0" dirty="0">
                          <a:solidFill>
                            <a:schemeClr val="tx1"/>
                          </a:solidFill>
                          <a:latin typeface="+mn-lt"/>
                          <a:ea typeface="+mn-ea"/>
                          <a:cs typeface="+mn-cs"/>
                        </a:rPr>
                        <a:t>Plaintext message chosen by cryptanalyst, together with its corresponding </a:t>
                      </a:r>
                      <a:r>
                        <a:rPr lang="en-IN" sz="1200" b="0" i="0" u="none" strike="noStrike" kern="1200" baseline="0" dirty="0" err="1">
                          <a:solidFill>
                            <a:schemeClr val="tx1"/>
                          </a:solidFill>
                          <a:latin typeface="+mn-lt"/>
                          <a:ea typeface="+mn-ea"/>
                          <a:cs typeface="+mn-cs"/>
                        </a:rPr>
                        <a:t>ciphertext</a:t>
                      </a:r>
                      <a:r>
                        <a:rPr lang="en-IN" sz="1200" b="0" i="0" u="none" strike="noStrike" kern="1200" baseline="0" dirty="0">
                          <a:solidFill>
                            <a:schemeClr val="tx1"/>
                          </a:solidFill>
                          <a:latin typeface="+mn-lt"/>
                          <a:ea typeface="+mn-ea"/>
                          <a:cs typeface="+mn-cs"/>
                        </a:rPr>
                        <a:t> generated with the secret key</a:t>
                      </a:r>
                    </a:p>
                    <a:p>
                      <a:pPr marL="171450" indent="-171450">
                        <a:buFont typeface="Arial" panose="020B0604020202020204" pitchFamily="34" charset="0"/>
                        <a:buChar char="•"/>
                      </a:pPr>
                      <a:r>
                        <a:rPr lang="en-IN" sz="1200" b="0" i="0" u="none" strike="noStrike" kern="1200" baseline="0" dirty="0">
                          <a:solidFill>
                            <a:schemeClr val="tx1"/>
                          </a:solidFill>
                          <a:latin typeface="+mn-lt"/>
                          <a:ea typeface="+mn-ea"/>
                          <a:cs typeface="+mn-cs"/>
                        </a:rPr>
                        <a:t>Ciphertext chosen by cryptanalyst, together with its corresponding decrypted plaintext generated with the secret key</a:t>
                      </a:r>
                      <a:endParaRPr lang="en-IN" sz="1200" dirty="0"/>
                    </a:p>
                  </a:txBody>
                  <a:tcPr>
                    <a:lnL>
                      <a:noFill/>
                    </a:lnL>
                    <a:lnR>
                      <a:noFill/>
                    </a:lnR>
                    <a:lnT>
                      <a:noFill/>
                    </a:lnT>
                    <a:lnB>
                      <a:noFill/>
                    </a:lnB>
                    <a:lnTlToBr w="12700" cmpd="sng">
                      <a:noFill/>
                      <a:prstDash val="solid"/>
                    </a:lnTlToBr>
                    <a:lnBlToTr w="12700" cmpd="sng">
                      <a:noFill/>
                      <a:prstDash val="solid"/>
                    </a:lnBlToTr>
                    <a:solidFill>
                      <a:srgbClr val="D4EAE4"/>
                    </a:solidFill>
                  </a:tcPr>
                </a:tc>
                <a:extLst>
                  <a:ext uri="{0D108BD9-81ED-4DB2-BD59-A6C34878D82A}">
                    <a16:rowId xmlns:a16="http://schemas.microsoft.com/office/drawing/2014/main" val="10005"/>
                  </a:ext>
                </a:extLst>
              </a:tr>
            </a:tbl>
          </a:graphicData>
        </a:graphic>
      </p:graphicFrame>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43593441"/>
      </p:ext>
    </p:extLst>
  </p:cSld>
  <p:clrMapOvr>
    <a:masterClrMapping/>
  </p:clrMapOvr>
  <mc:AlternateContent xmlns:mc="http://schemas.openxmlformats.org/markup-compatibility/2006">
    <mc:Choice xmlns:p14="http://schemas.microsoft.com/office/powerpoint/2010/main" Requires="p14">
      <p:transition spd="slow" p14:dur="2000" advTm="2342"/>
    </mc:Choice>
    <mc:Fallback>
      <p:transition spd="slow" advTm="2342"/>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30340"/>
            <a:ext cx="8229600" cy="397032"/>
          </a:xfrm>
        </p:spPr>
        <p:txBody>
          <a:bodyPr wrap="square">
            <a:spAutoFit/>
          </a:bodyPr>
          <a:lstStyle/>
          <a:p>
            <a:r>
              <a:rPr lang="en-IN" altLang="en-US" sz="2200" dirty="0">
                <a:latin typeface="Alexandria Black" pitchFamily="2" charset="-78"/>
                <a:ea typeface="ヒラギノ角ゴ Pro W3" charset="-128"/>
                <a:cs typeface="Alexandria Black" pitchFamily="2" charset="-78"/>
              </a:rPr>
              <a:t>Encryption Scheme Security</a:t>
            </a:r>
            <a:endParaRPr lang="en-US" sz="2200" dirty="0">
              <a:latin typeface="Alexandria Black" pitchFamily="2" charset="-78"/>
              <a:cs typeface="Alexandria Black" pitchFamily="2" charset="-78"/>
            </a:endParaRPr>
          </a:p>
        </p:txBody>
      </p:sp>
      <p:sp>
        <p:nvSpPr>
          <p:cNvPr id="4" name="Content Placeholder 3"/>
          <p:cNvSpPr>
            <a:spLocks noGrp="1"/>
          </p:cNvSpPr>
          <p:nvPr>
            <p:ph idx="1"/>
          </p:nvPr>
        </p:nvSpPr>
        <p:spPr>
          <a:xfrm>
            <a:off x="1981200" y="990602"/>
            <a:ext cx="8229600" cy="4105611"/>
          </a:xfrm>
        </p:spPr>
        <p:txBody>
          <a:bodyPr>
            <a:spAutoFit/>
          </a:bodyPr>
          <a:lstStyle/>
          <a:p>
            <a:pPr>
              <a:lnSpc>
                <a:spcPct val="150000"/>
              </a:lnSpc>
            </a:pPr>
            <a:r>
              <a:rPr lang="en-AU" sz="1800" b="1" dirty="0">
                <a:latin typeface="Alexandria" pitchFamily="2" charset="-78"/>
                <a:cs typeface="Alexandria" pitchFamily="2" charset="-78"/>
              </a:rPr>
              <a:t>Unconditionally secure</a:t>
            </a:r>
          </a:p>
          <a:p>
            <a:pPr lvl="1">
              <a:lnSpc>
                <a:spcPct val="150000"/>
              </a:lnSpc>
            </a:pPr>
            <a:r>
              <a:rPr lang="en-AU" sz="1800" dirty="0">
                <a:latin typeface="Alexandria" pitchFamily="2" charset="-78"/>
                <a:cs typeface="Alexandria" pitchFamily="2" charset="-78"/>
              </a:rPr>
              <a:t>No matter how much time an opponent has, it is impossible for him or her to decrypt the </a:t>
            </a:r>
            <a:r>
              <a:rPr lang="en-AU" sz="1800" dirty="0" err="1">
                <a:latin typeface="Alexandria" pitchFamily="2" charset="-78"/>
                <a:cs typeface="Alexandria" pitchFamily="2" charset="-78"/>
              </a:rPr>
              <a:t>ciphertext</a:t>
            </a:r>
            <a:r>
              <a:rPr lang="en-AU" sz="1800" dirty="0">
                <a:latin typeface="Alexandria" pitchFamily="2" charset="-78"/>
                <a:cs typeface="Alexandria" pitchFamily="2" charset="-78"/>
              </a:rPr>
              <a:t> simply because the required information is not there</a:t>
            </a:r>
          </a:p>
          <a:p>
            <a:pPr>
              <a:lnSpc>
                <a:spcPct val="150000"/>
              </a:lnSpc>
            </a:pPr>
            <a:r>
              <a:rPr lang="en-AU" sz="1800" b="1" dirty="0">
                <a:latin typeface="Alexandria" pitchFamily="2" charset="-78"/>
                <a:cs typeface="Alexandria" pitchFamily="2" charset="-78"/>
              </a:rPr>
              <a:t>Computationally secure</a:t>
            </a:r>
          </a:p>
          <a:p>
            <a:pPr lvl="1">
              <a:lnSpc>
                <a:spcPct val="150000"/>
              </a:lnSpc>
            </a:pPr>
            <a:r>
              <a:rPr lang="en-AU" sz="1800" dirty="0">
                <a:latin typeface="Alexandria" pitchFamily="2" charset="-78"/>
                <a:cs typeface="Alexandria" pitchFamily="2" charset="-78"/>
              </a:rPr>
              <a:t>The cost of breaking the cipher exceeds the value of the encrypted information</a:t>
            </a:r>
          </a:p>
          <a:p>
            <a:pPr lvl="1">
              <a:lnSpc>
                <a:spcPct val="150000"/>
              </a:lnSpc>
            </a:pPr>
            <a:r>
              <a:rPr lang="en-AU" sz="1800" dirty="0">
                <a:latin typeface="Alexandria" pitchFamily="2" charset="-78"/>
                <a:cs typeface="Alexandria" pitchFamily="2" charset="-78"/>
              </a:rPr>
              <a:t>The time required to break the cipher exceeds the useful lifetime of the information</a:t>
            </a:r>
          </a:p>
        </p:txBody>
      </p:sp>
      <p:pic>
        <p:nvPicPr>
          <p:cNvPr id="8" name="Picture Placeholder 7">
            <a:extLst>
              <a:ext uri="{C183D7F6-B498-43B3-948B-1728B52AA6E4}">
                <adec:decorative xmlns:adec="http://schemas.microsoft.com/office/drawing/2017/decorative" xmlns="" val="1"/>
              </a:ext>
            </a:extLst>
          </p:cNvPr>
          <p:cNvPicPr>
            <a:picLocks noGrp="1" noChangeAspect="1"/>
          </p:cNvPicPr>
          <p:nvPr>
            <p:ph type="pic" sz="quarter" idx="15"/>
          </p:nvPr>
        </p:nvPicPr>
        <p:blipFill>
          <a:blip r:embed="rId3">
            <a:extLst>
              <a:ext uri="{28A0092B-C50C-407E-A947-70E740481C1C}">
                <a14:useLocalDpi xmlns:a14="http://schemas.microsoft.com/office/drawing/2010/main" val="0"/>
              </a:ext>
            </a:extLst>
          </a:blip>
          <a:stretch>
            <a:fillRect/>
          </a:stretch>
        </p:blipFill>
        <p:spPr>
          <a:xfrm>
            <a:off x="8672391" y="4801154"/>
            <a:ext cx="1530096" cy="1517904"/>
          </a:xfrm>
          <a:prstGeom prst="rect">
            <a:avLst/>
          </a:prstGeom>
          <a:noFill/>
          <a:ln>
            <a:noFill/>
          </a:ln>
        </p:spPr>
      </p:pic>
      <p:sp>
        <p:nvSpPr>
          <p:cNvPr id="5" name="TextBox 4"/>
          <p:cNvSpPr txBox="1"/>
          <p:nvPr/>
        </p:nvSpPr>
        <p:spPr>
          <a:xfrm>
            <a:off x="9367791" y="6319612"/>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04892385"/>
      </p:ext>
    </p:extLst>
  </p:cSld>
  <p:clrMapOvr>
    <a:masterClrMapping/>
  </p:clrMapOvr>
  <mc:AlternateContent xmlns:mc="http://schemas.openxmlformats.org/markup-compatibility/2006">
    <mc:Choice xmlns:p14="http://schemas.microsoft.com/office/powerpoint/2010/main" Requires="p14">
      <p:transition spd="slow" p14:dur="2000" advTm="115198"/>
    </mc:Choice>
    <mc:Fallback>
      <p:transition spd="slow" advTm="115198"/>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30884"/>
            <a:ext cx="8229600" cy="397032"/>
          </a:xfrm>
        </p:spPr>
        <p:txBody>
          <a:bodyPr wrap="square">
            <a:spAutoFit/>
          </a:bodyPr>
          <a:lstStyle/>
          <a:p>
            <a:r>
              <a:rPr lang="en-IN" altLang="en-US" sz="2200" dirty="0">
                <a:latin typeface="Alexandria Black" pitchFamily="2" charset="-78"/>
                <a:ea typeface="ヒラギノ角ゴ Pro W3" charset="-128"/>
                <a:cs typeface="Alexandria Black" pitchFamily="2" charset="-78"/>
              </a:rPr>
              <a:t>Strong Encryption</a:t>
            </a:r>
            <a:endParaRPr lang="en-US" sz="2200" dirty="0">
              <a:latin typeface="Alexandria Black" pitchFamily="2" charset="-78"/>
              <a:cs typeface="Alexandria Black" pitchFamily="2" charset="-78"/>
            </a:endParaRPr>
          </a:p>
        </p:txBody>
      </p:sp>
      <p:sp>
        <p:nvSpPr>
          <p:cNvPr id="4" name="Content Placeholder 3"/>
          <p:cNvSpPr>
            <a:spLocks noGrp="1"/>
          </p:cNvSpPr>
          <p:nvPr>
            <p:ph idx="13"/>
          </p:nvPr>
        </p:nvSpPr>
        <p:spPr>
          <a:xfrm>
            <a:off x="1981200" y="989920"/>
            <a:ext cx="8229600" cy="4233851"/>
          </a:xfrm>
        </p:spPr>
        <p:txBody>
          <a:bodyPr>
            <a:spAutoFit/>
          </a:bodyPr>
          <a:lstStyle/>
          <a:p>
            <a:pPr>
              <a:lnSpc>
                <a:spcPct val="150000"/>
              </a:lnSpc>
            </a:pPr>
            <a:r>
              <a:rPr lang="en-IN" sz="1800" dirty="0">
                <a:latin typeface="Alexandria" pitchFamily="2" charset="-78"/>
                <a:cs typeface="Alexandria" pitchFamily="2" charset="-78"/>
              </a:rPr>
              <a:t>The term </a:t>
            </a:r>
            <a:r>
              <a:rPr lang="en-IN" sz="1800" i="1" dirty="0">
                <a:latin typeface="Alexandria" pitchFamily="2" charset="-78"/>
                <a:cs typeface="Alexandria" pitchFamily="2" charset="-78"/>
              </a:rPr>
              <a:t>strong</a:t>
            </a:r>
            <a:r>
              <a:rPr lang="en-IN" sz="1800" dirty="0">
                <a:latin typeface="Alexandria" pitchFamily="2" charset="-78"/>
                <a:cs typeface="Alexandria" pitchFamily="2" charset="-78"/>
              </a:rPr>
              <a:t> </a:t>
            </a:r>
            <a:r>
              <a:rPr lang="en-IN" sz="1800" i="1" dirty="0">
                <a:latin typeface="Alexandria" pitchFamily="2" charset="-78"/>
                <a:cs typeface="Alexandria" pitchFamily="2" charset="-78"/>
              </a:rPr>
              <a:t>encryption</a:t>
            </a:r>
            <a:r>
              <a:rPr lang="en-IN" sz="1800" dirty="0">
                <a:latin typeface="Alexandria" pitchFamily="2" charset="-78"/>
                <a:cs typeface="Alexandria" pitchFamily="2" charset="-78"/>
              </a:rPr>
              <a:t> refers to encryption schemes that make it impractically difficult for unauthorized persons or systems to gain access to plaintext that has been encrypted</a:t>
            </a:r>
          </a:p>
          <a:p>
            <a:pPr>
              <a:lnSpc>
                <a:spcPct val="150000"/>
              </a:lnSpc>
            </a:pPr>
            <a:r>
              <a:rPr lang="en-IN" sz="1800" dirty="0">
                <a:latin typeface="Alexandria" pitchFamily="2" charset="-78"/>
                <a:cs typeface="Alexandria" pitchFamily="2" charset="-78"/>
              </a:rPr>
              <a:t>Properties that make an encryption algorithm strong are:</a:t>
            </a:r>
          </a:p>
          <a:p>
            <a:pPr lvl="1">
              <a:lnSpc>
                <a:spcPct val="150000"/>
              </a:lnSpc>
            </a:pPr>
            <a:r>
              <a:rPr lang="en-IN" sz="1800" dirty="0">
                <a:latin typeface="Alexandria" pitchFamily="2" charset="-78"/>
                <a:cs typeface="Alexandria" pitchFamily="2" charset="-78"/>
              </a:rPr>
              <a:t>Appropriate choice of cryptographic algorithm</a:t>
            </a:r>
          </a:p>
          <a:p>
            <a:pPr lvl="1">
              <a:lnSpc>
                <a:spcPct val="150000"/>
              </a:lnSpc>
            </a:pPr>
            <a:r>
              <a:rPr lang="en-IN" sz="1800" dirty="0">
                <a:latin typeface="Alexandria" pitchFamily="2" charset="-78"/>
                <a:cs typeface="Alexandria" pitchFamily="2" charset="-78"/>
              </a:rPr>
              <a:t>Use of sufficiently long key lengths</a:t>
            </a:r>
          </a:p>
          <a:p>
            <a:pPr lvl="1">
              <a:lnSpc>
                <a:spcPct val="150000"/>
              </a:lnSpc>
            </a:pPr>
            <a:r>
              <a:rPr lang="en-IN" sz="1800" dirty="0">
                <a:latin typeface="Alexandria" pitchFamily="2" charset="-78"/>
                <a:cs typeface="Alexandria" pitchFamily="2" charset="-78"/>
              </a:rPr>
              <a:t>Appropriate choice of protocols</a:t>
            </a:r>
          </a:p>
          <a:p>
            <a:pPr lvl="1">
              <a:lnSpc>
                <a:spcPct val="150000"/>
              </a:lnSpc>
            </a:pPr>
            <a:r>
              <a:rPr lang="en-IN" sz="1800" dirty="0">
                <a:latin typeface="Alexandria" pitchFamily="2" charset="-78"/>
                <a:cs typeface="Alexandria" pitchFamily="2" charset="-78"/>
              </a:rPr>
              <a:t>A well-engineered implementation</a:t>
            </a:r>
          </a:p>
          <a:p>
            <a:pPr lvl="1">
              <a:lnSpc>
                <a:spcPct val="150000"/>
              </a:lnSpc>
            </a:pPr>
            <a:r>
              <a:rPr lang="en-IN" sz="1800" dirty="0">
                <a:latin typeface="Alexandria" pitchFamily="2" charset="-78"/>
                <a:cs typeface="Alexandria" pitchFamily="2" charset="-78"/>
              </a:rPr>
              <a:t>Absence of deliberately introduced hidden flaws</a:t>
            </a:r>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7994" y="89744"/>
            <a:ext cx="2305141" cy="1076343"/>
          </a:xfrm>
          <a:prstGeom prst="rect">
            <a:avLst/>
          </a:prstGeom>
        </p:spPr>
      </p:pic>
    </p:spTree>
    <p:extLst>
      <p:ext uri="{BB962C8B-B14F-4D97-AF65-F5344CB8AC3E}">
        <p14:creationId xmlns:p14="http://schemas.microsoft.com/office/powerpoint/2010/main" val="4228404345"/>
      </p:ext>
    </p:extLst>
  </p:cSld>
  <p:clrMapOvr>
    <a:masterClrMapping/>
  </p:clrMapOvr>
  <mc:AlternateContent xmlns:mc="http://schemas.openxmlformats.org/markup-compatibility/2006">
    <mc:Choice xmlns:p14="http://schemas.microsoft.com/office/powerpoint/2010/main" Requires="p14">
      <p:transition spd="slow" p14:dur="2000" advTm="51548"/>
    </mc:Choice>
    <mc:Fallback>
      <p:transition spd="slow" advTm="51548"/>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object 3"/>
          <p:cNvGrpSpPr/>
          <p:nvPr/>
        </p:nvGrpSpPr>
        <p:grpSpPr>
          <a:xfrm>
            <a:off x="1400080" y="923091"/>
            <a:ext cx="9595485" cy="4642485"/>
            <a:chOff x="1254252" y="949448"/>
            <a:chExt cx="9595485" cy="4642485"/>
          </a:xfrm>
        </p:grpSpPr>
        <p:pic>
          <p:nvPicPr>
            <p:cNvPr id="4" name="object 4"/>
            <p:cNvPicPr/>
            <p:nvPr/>
          </p:nvPicPr>
          <p:blipFill>
            <a:blip r:embed="rId2" cstate="print"/>
            <a:stretch>
              <a:fillRect/>
            </a:stretch>
          </p:blipFill>
          <p:spPr>
            <a:xfrm>
              <a:off x="1336540" y="949448"/>
              <a:ext cx="9511298" cy="867174"/>
            </a:xfrm>
            <a:prstGeom prst="rect">
              <a:avLst/>
            </a:prstGeom>
          </p:spPr>
        </p:pic>
        <p:pic>
          <p:nvPicPr>
            <p:cNvPr id="5" name="object 5"/>
            <p:cNvPicPr/>
            <p:nvPr/>
          </p:nvPicPr>
          <p:blipFill>
            <a:blip r:embed="rId3" cstate="print"/>
            <a:stretch>
              <a:fillRect/>
            </a:stretch>
          </p:blipFill>
          <p:spPr>
            <a:xfrm>
              <a:off x="1254252" y="969251"/>
              <a:ext cx="4514088" cy="899172"/>
            </a:xfrm>
            <a:prstGeom prst="rect">
              <a:avLst/>
            </a:prstGeom>
          </p:spPr>
        </p:pic>
        <p:sp>
          <p:nvSpPr>
            <p:cNvPr id="6" name="object 6"/>
            <p:cNvSpPr/>
            <p:nvPr/>
          </p:nvSpPr>
          <p:spPr>
            <a:xfrm>
              <a:off x="1370076" y="963167"/>
              <a:ext cx="9448800" cy="805180"/>
            </a:xfrm>
            <a:custGeom>
              <a:avLst/>
              <a:gdLst/>
              <a:ahLst/>
              <a:cxnLst/>
              <a:rect l="l" t="t" r="r" b="b"/>
              <a:pathLst>
                <a:path w="9448800" h="805180">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pic>
          <p:nvPicPr>
            <p:cNvPr id="7" name="object 7"/>
            <p:cNvPicPr/>
            <p:nvPr/>
          </p:nvPicPr>
          <p:blipFill>
            <a:blip r:embed="rId2" cstate="print"/>
            <a:stretch>
              <a:fillRect/>
            </a:stretch>
          </p:blipFill>
          <p:spPr>
            <a:xfrm>
              <a:off x="1336540" y="1886708"/>
              <a:ext cx="9511298" cy="867174"/>
            </a:xfrm>
            <a:prstGeom prst="rect">
              <a:avLst/>
            </a:prstGeom>
          </p:spPr>
        </p:pic>
        <p:pic>
          <p:nvPicPr>
            <p:cNvPr id="8" name="object 8"/>
            <p:cNvPicPr/>
            <p:nvPr/>
          </p:nvPicPr>
          <p:blipFill>
            <a:blip r:embed="rId4" cstate="print"/>
            <a:stretch>
              <a:fillRect/>
            </a:stretch>
          </p:blipFill>
          <p:spPr>
            <a:xfrm>
              <a:off x="1254252" y="1904987"/>
              <a:ext cx="4718304" cy="899172"/>
            </a:xfrm>
            <a:prstGeom prst="rect">
              <a:avLst/>
            </a:prstGeom>
          </p:spPr>
        </p:pic>
        <p:sp>
          <p:nvSpPr>
            <p:cNvPr id="9" name="object 9"/>
            <p:cNvSpPr/>
            <p:nvPr/>
          </p:nvSpPr>
          <p:spPr>
            <a:xfrm>
              <a:off x="1370076" y="1900427"/>
              <a:ext cx="9448800" cy="805180"/>
            </a:xfrm>
            <a:custGeom>
              <a:avLst/>
              <a:gdLst/>
              <a:ahLst/>
              <a:cxnLst/>
              <a:rect l="l" t="t" r="r" b="b"/>
              <a:pathLst>
                <a:path w="9448800" h="805180">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chemeClr val="accent6">
                <a:lumMod val="75000"/>
              </a:schemeClr>
            </a:solidFill>
          </p:spPr>
          <p:txBody>
            <a:bodyPr wrap="square" lIns="0" tIns="0" rIns="0" bIns="0" rtlCol="0"/>
            <a:lstStyle/>
            <a:p>
              <a:endParaRPr/>
            </a:p>
          </p:txBody>
        </p:sp>
        <p:pic>
          <p:nvPicPr>
            <p:cNvPr id="10" name="object 10"/>
            <p:cNvPicPr/>
            <p:nvPr/>
          </p:nvPicPr>
          <p:blipFill>
            <a:blip r:embed="rId5" cstate="print"/>
            <a:stretch>
              <a:fillRect/>
            </a:stretch>
          </p:blipFill>
          <p:spPr>
            <a:xfrm>
              <a:off x="1335019" y="2813213"/>
              <a:ext cx="9514340" cy="870371"/>
            </a:xfrm>
            <a:prstGeom prst="rect">
              <a:avLst/>
            </a:prstGeom>
          </p:spPr>
        </p:pic>
        <p:pic>
          <p:nvPicPr>
            <p:cNvPr id="11" name="object 11"/>
            <p:cNvPicPr/>
            <p:nvPr/>
          </p:nvPicPr>
          <p:blipFill>
            <a:blip r:embed="rId6" cstate="print"/>
            <a:stretch>
              <a:fillRect/>
            </a:stretch>
          </p:blipFill>
          <p:spPr>
            <a:xfrm>
              <a:off x="1254252" y="2834627"/>
              <a:ext cx="3174492" cy="899172"/>
            </a:xfrm>
            <a:prstGeom prst="rect">
              <a:avLst/>
            </a:prstGeom>
          </p:spPr>
        </p:pic>
        <p:sp>
          <p:nvSpPr>
            <p:cNvPr id="12" name="object 12"/>
            <p:cNvSpPr/>
            <p:nvPr/>
          </p:nvSpPr>
          <p:spPr>
            <a:xfrm>
              <a:off x="1370076" y="2828544"/>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1"/>
                  </a:lnTo>
                  <a:lnTo>
                    <a:pt x="0" y="670559"/>
                  </a:lnTo>
                  <a:lnTo>
                    <a:pt x="6839" y="712939"/>
                  </a:lnTo>
                  <a:lnTo>
                    <a:pt x="25883" y="749753"/>
                  </a:lnTo>
                  <a:lnTo>
                    <a:pt x="54918" y="778788"/>
                  </a:lnTo>
                  <a:lnTo>
                    <a:pt x="91732" y="797832"/>
                  </a:lnTo>
                  <a:lnTo>
                    <a:pt x="134112" y="804671"/>
                  </a:lnTo>
                  <a:lnTo>
                    <a:pt x="9314688" y="804671"/>
                  </a:lnTo>
                  <a:lnTo>
                    <a:pt x="9357067" y="797832"/>
                  </a:lnTo>
                  <a:lnTo>
                    <a:pt x="9393881" y="778788"/>
                  </a:lnTo>
                  <a:lnTo>
                    <a:pt x="9422916" y="749753"/>
                  </a:lnTo>
                  <a:lnTo>
                    <a:pt x="9441960" y="712939"/>
                  </a:lnTo>
                  <a:lnTo>
                    <a:pt x="9448800" y="670559"/>
                  </a:lnTo>
                  <a:lnTo>
                    <a:pt x="9448800" y="134111"/>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sp>
          <p:nvSpPr>
            <p:cNvPr id="13" name="object 13"/>
            <p:cNvSpPr/>
            <p:nvPr/>
          </p:nvSpPr>
          <p:spPr>
            <a:xfrm>
              <a:off x="1370076" y="2828544"/>
              <a:ext cx="9448800" cy="805180"/>
            </a:xfrm>
            <a:custGeom>
              <a:avLst/>
              <a:gdLst/>
              <a:ahLst/>
              <a:cxnLst/>
              <a:rect l="l" t="t" r="r" b="b"/>
              <a:pathLst>
                <a:path w="9448800" h="805179">
                  <a:moveTo>
                    <a:pt x="0" y="134111"/>
                  </a:moveTo>
                  <a:lnTo>
                    <a:pt x="6839" y="91732"/>
                  </a:lnTo>
                  <a:lnTo>
                    <a:pt x="25883" y="54918"/>
                  </a:lnTo>
                  <a:lnTo>
                    <a:pt x="54918" y="25883"/>
                  </a:lnTo>
                  <a:lnTo>
                    <a:pt x="91732" y="6839"/>
                  </a:lnTo>
                  <a:lnTo>
                    <a:pt x="134112" y="0"/>
                  </a:lnTo>
                  <a:lnTo>
                    <a:pt x="9314688" y="0"/>
                  </a:lnTo>
                  <a:lnTo>
                    <a:pt x="9357067" y="6839"/>
                  </a:lnTo>
                  <a:lnTo>
                    <a:pt x="9393881" y="25883"/>
                  </a:lnTo>
                  <a:lnTo>
                    <a:pt x="9422916" y="54918"/>
                  </a:lnTo>
                  <a:lnTo>
                    <a:pt x="9441960" y="91732"/>
                  </a:lnTo>
                  <a:lnTo>
                    <a:pt x="9448800" y="134111"/>
                  </a:lnTo>
                  <a:lnTo>
                    <a:pt x="9448800" y="670559"/>
                  </a:lnTo>
                  <a:lnTo>
                    <a:pt x="9441960" y="712939"/>
                  </a:lnTo>
                  <a:lnTo>
                    <a:pt x="9422916" y="749753"/>
                  </a:lnTo>
                  <a:lnTo>
                    <a:pt x="9393881" y="778788"/>
                  </a:lnTo>
                  <a:lnTo>
                    <a:pt x="9357067" y="797832"/>
                  </a:lnTo>
                  <a:lnTo>
                    <a:pt x="9314688" y="804671"/>
                  </a:lnTo>
                  <a:lnTo>
                    <a:pt x="134112" y="804671"/>
                  </a:lnTo>
                  <a:lnTo>
                    <a:pt x="91732" y="797832"/>
                  </a:lnTo>
                  <a:lnTo>
                    <a:pt x="54918" y="778788"/>
                  </a:lnTo>
                  <a:lnTo>
                    <a:pt x="25883" y="749753"/>
                  </a:lnTo>
                  <a:lnTo>
                    <a:pt x="6839" y="712939"/>
                  </a:lnTo>
                  <a:lnTo>
                    <a:pt x="0" y="670559"/>
                  </a:lnTo>
                  <a:lnTo>
                    <a:pt x="0" y="134111"/>
                  </a:lnTo>
                  <a:close/>
                </a:path>
              </a:pathLst>
            </a:custGeom>
            <a:ln w="3175">
              <a:solidFill>
                <a:srgbClr val="375F92"/>
              </a:solidFill>
            </a:ln>
          </p:spPr>
          <p:txBody>
            <a:bodyPr wrap="square" lIns="0" tIns="0" rIns="0" bIns="0" rtlCol="0"/>
            <a:lstStyle/>
            <a:p>
              <a:endParaRPr/>
            </a:p>
          </p:txBody>
        </p:sp>
        <p:pic>
          <p:nvPicPr>
            <p:cNvPr id="14" name="object 14"/>
            <p:cNvPicPr/>
            <p:nvPr/>
          </p:nvPicPr>
          <p:blipFill>
            <a:blip r:embed="rId2" cstate="print"/>
            <a:stretch>
              <a:fillRect/>
            </a:stretch>
          </p:blipFill>
          <p:spPr>
            <a:xfrm>
              <a:off x="1336540" y="3744464"/>
              <a:ext cx="9511298" cy="867174"/>
            </a:xfrm>
            <a:prstGeom prst="rect">
              <a:avLst/>
            </a:prstGeom>
          </p:spPr>
        </p:pic>
        <p:pic>
          <p:nvPicPr>
            <p:cNvPr id="15" name="object 15"/>
            <p:cNvPicPr/>
            <p:nvPr/>
          </p:nvPicPr>
          <p:blipFill>
            <a:blip r:embed="rId7" cstate="print"/>
            <a:stretch>
              <a:fillRect/>
            </a:stretch>
          </p:blipFill>
          <p:spPr>
            <a:xfrm>
              <a:off x="1254252" y="3762743"/>
              <a:ext cx="4693920" cy="899172"/>
            </a:xfrm>
            <a:prstGeom prst="rect">
              <a:avLst/>
            </a:prstGeom>
          </p:spPr>
        </p:pic>
        <p:sp>
          <p:nvSpPr>
            <p:cNvPr id="16" name="object 16"/>
            <p:cNvSpPr/>
            <p:nvPr/>
          </p:nvSpPr>
          <p:spPr>
            <a:xfrm>
              <a:off x="1370076" y="3758183"/>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pic>
          <p:nvPicPr>
            <p:cNvPr id="17" name="object 17"/>
            <p:cNvPicPr/>
            <p:nvPr/>
          </p:nvPicPr>
          <p:blipFill>
            <a:blip r:embed="rId2" cstate="print"/>
            <a:stretch>
              <a:fillRect/>
            </a:stretch>
          </p:blipFill>
          <p:spPr>
            <a:xfrm>
              <a:off x="1336540" y="4672580"/>
              <a:ext cx="9511298" cy="867174"/>
            </a:xfrm>
            <a:prstGeom prst="rect">
              <a:avLst/>
            </a:prstGeom>
          </p:spPr>
        </p:pic>
        <p:pic>
          <p:nvPicPr>
            <p:cNvPr id="18" name="object 18"/>
            <p:cNvPicPr/>
            <p:nvPr/>
          </p:nvPicPr>
          <p:blipFill>
            <a:blip r:embed="rId8" cstate="print"/>
            <a:stretch>
              <a:fillRect/>
            </a:stretch>
          </p:blipFill>
          <p:spPr>
            <a:xfrm>
              <a:off x="1254252" y="4692395"/>
              <a:ext cx="3262884" cy="899172"/>
            </a:xfrm>
            <a:prstGeom prst="rect">
              <a:avLst/>
            </a:prstGeom>
          </p:spPr>
        </p:pic>
        <p:sp>
          <p:nvSpPr>
            <p:cNvPr id="19" name="object 19"/>
            <p:cNvSpPr/>
            <p:nvPr/>
          </p:nvSpPr>
          <p:spPr>
            <a:xfrm>
              <a:off x="1370076" y="4686299"/>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grpSp>
      <p:sp>
        <p:nvSpPr>
          <p:cNvPr id="25" name="object 25"/>
          <p:cNvSpPr txBox="1"/>
          <p:nvPr/>
        </p:nvSpPr>
        <p:spPr>
          <a:xfrm>
            <a:off x="1518666" y="5765809"/>
            <a:ext cx="2000885" cy="476250"/>
          </a:xfrm>
          <a:prstGeom prst="rect">
            <a:avLst/>
          </a:prstGeom>
        </p:spPr>
        <p:txBody>
          <a:bodyPr vert="horz" wrap="square" lIns="0" tIns="0" rIns="0" bIns="0" rtlCol="0">
            <a:spAutoFit/>
          </a:bodyPr>
          <a:lstStyle/>
          <a:p>
            <a:pPr marL="12700">
              <a:lnSpc>
                <a:spcPts val="3595"/>
              </a:lnSpc>
            </a:pPr>
            <a:r>
              <a:rPr sz="3200" b="1" dirty="0">
                <a:solidFill>
                  <a:srgbClr val="FFFFFF"/>
                </a:solidFill>
                <a:latin typeface="Times New Roman"/>
                <a:cs typeface="Times New Roman"/>
              </a:rPr>
              <a:t>Hill</a:t>
            </a:r>
            <a:r>
              <a:rPr sz="3200" b="1" spc="-100" dirty="0">
                <a:solidFill>
                  <a:srgbClr val="FFFFFF"/>
                </a:solidFill>
                <a:latin typeface="Times New Roman"/>
                <a:cs typeface="Times New Roman"/>
              </a:rPr>
              <a:t> </a:t>
            </a:r>
            <a:r>
              <a:rPr sz="3200" b="1" dirty="0">
                <a:solidFill>
                  <a:srgbClr val="FFFFFF"/>
                </a:solidFill>
                <a:latin typeface="Times New Roman"/>
                <a:cs typeface="Times New Roman"/>
              </a:rPr>
              <a:t>Cipher</a:t>
            </a:r>
            <a:endParaRPr sz="3200" dirty="0">
              <a:latin typeface="Times New Roman"/>
              <a:cs typeface="Times New Roman"/>
            </a:endParaRPr>
          </a:p>
        </p:txBody>
      </p:sp>
      <p:sp>
        <p:nvSpPr>
          <p:cNvPr id="26" name="Rectangle 25"/>
          <p:cNvSpPr/>
          <p:nvPr/>
        </p:nvSpPr>
        <p:spPr>
          <a:xfrm>
            <a:off x="1782885" y="1078523"/>
            <a:ext cx="3693319" cy="523220"/>
          </a:xfrm>
          <a:prstGeom prst="rect">
            <a:avLst/>
          </a:prstGeom>
        </p:spPr>
        <p:txBody>
          <a:bodyPr wrap="none">
            <a:spAutoFit/>
          </a:bodyPr>
          <a:lstStyle/>
          <a:p>
            <a:pPr marL="12700">
              <a:lnSpc>
                <a:spcPct val="100000"/>
              </a:lnSpc>
              <a:spcBef>
                <a:spcPts val="105"/>
              </a:spcBef>
            </a:pPr>
            <a:r>
              <a:rPr lang="en-US" sz="2800" b="1" dirty="0">
                <a:solidFill>
                  <a:srgbClr val="FFFFFF"/>
                </a:solidFill>
                <a:latin typeface="Times New Roman" panose="02020603050405020304" pitchFamily="18" charset="0"/>
                <a:cs typeface="Times New Roman" panose="02020603050405020304" pitchFamily="18" charset="0"/>
              </a:rPr>
              <a:t>Symmetric</a:t>
            </a:r>
            <a:r>
              <a:rPr lang="en-US" sz="2800" b="1" spc="-40" dirty="0">
                <a:solidFill>
                  <a:srgbClr val="FFFFFF"/>
                </a:solidFill>
                <a:latin typeface="Times New Roman" panose="02020603050405020304" pitchFamily="18" charset="0"/>
                <a:cs typeface="Times New Roman" panose="02020603050405020304" pitchFamily="18" charset="0"/>
              </a:rPr>
              <a:t> </a:t>
            </a:r>
            <a:r>
              <a:rPr lang="en-US" sz="2800" b="1" dirty="0">
                <a:solidFill>
                  <a:srgbClr val="FFFFFF"/>
                </a:solidFill>
                <a:latin typeface="Times New Roman" panose="02020603050405020304" pitchFamily="18" charset="0"/>
                <a:cs typeface="Times New Roman" panose="02020603050405020304" pitchFamily="18" charset="0"/>
              </a:rPr>
              <a:t>Encryption</a:t>
            </a:r>
            <a:endParaRPr lang="en-US" sz="2800" b="1" dirty="0">
              <a:latin typeface="Times New Roman" panose="02020603050405020304" pitchFamily="18" charset="0"/>
              <a:cs typeface="Times New Roman" panose="02020603050405020304" pitchFamily="18" charset="0"/>
            </a:endParaRPr>
          </a:p>
        </p:txBody>
      </p:sp>
      <p:sp>
        <p:nvSpPr>
          <p:cNvPr id="27" name="Rectangle 26"/>
          <p:cNvSpPr/>
          <p:nvPr/>
        </p:nvSpPr>
        <p:spPr>
          <a:xfrm>
            <a:off x="1787629" y="1902023"/>
            <a:ext cx="3891835" cy="523220"/>
          </a:xfrm>
          <a:prstGeom prst="rect">
            <a:avLst/>
          </a:prstGeom>
        </p:spPr>
        <p:txBody>
          <a:bodyPr wrap="none">
            <a:spAutoFit/>
          </a:bodyPr>
          <a:lstStyle/>
          <a:p>
            <a:pPr marR="5080"/>
            <a:r>
              <a:rPr lang="en-US" sz="2800" b="1" dirty="0">
                <a:solidFill>
                  <a:srgbClr val="FFFFFF"/>
                </a:solidFill>
                <a:latin typeface="Times New Roman" panose="02020603050405020304" pitchFamily="18" charset="0"/>
                <a:cs typeface="Times New Roman" panose="02020603050405020304" pitchFamily="18" charset="0"/>
              </a:rPr>
              <a:t>Substitution</a:t>
            </a:r>
            <a:r>
              <a:rPr lang="en-US" b="1" spc="-95"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Techniques</a:t>
            </a:r>
            <a:r>
              <a:rPr lang="en-US" b="1" spc="-30" dirty="0">
                <a:solidFill>
                  <a:srgbClr val="FFFFFF"/>
                </a:solidFill>
                <a:latin typeface="Times New Roman"/>
                <a:cs typeface="Times New Roman"/>
              </a:rPr>
              <a:t> </a:t>
            </a:r>
          </a:p>
        </p:txBody>
      </p:sp>
      <p:sp>
        <p:nvSpPr>
          <p:cNvPr id="28" name="Rectangle 27"/>
          <p:cNvSpPr/>
          <p:nvPr/>
        </p:nvSpPr>
        <p:spPr>
          <a:xfrm>
            <a:off x="1889324" y="2949127"/>
            <a:ext cx="2516395" cy="523220"/>
          </a:xfrm>
          <a:prstGeom prst="rect">
            <a:avLst/>
          </a:prstGeom>
        </p:spPr>
        <p:txBody>
          <a:bodyPr wrap="none">
            <a:spAutoFit/>
          </a:bodyPr>
          <a:lstStyle/>
          <a:p>
            <a:pPr marR="5080"/>
            <a:r>
              <a:rPr lang="en-US" b="1" spc="-785"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Caesar</a:t>
            </a:r>
            <a:r>
              <a:rPr lang="en-US" b="1"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Cipher</a:t>
            </a:r>
            <a:r>
              <a:rPr lang="en-US" b="1" dirty="0">
                <a:solidFill>
                  <a:srgbClr val="FFFFFF"/>
                </a:solidFill>
                <a:latin typeface="Times New Roman"/>
                <a:cs typeface="Times New Roman"/>
              </a:rPr>
              <a:t> </a:t>
            </a:r>
            <a:r>
              <a:rPr lang="en-US" b="1" spc="5" dirty="0">
                <a:solidFill>
                  <a:srgbClr val="FFFFFF"/>
                </a:solidFill>
                <a:latin typeface="Times New Roman"/>
                <a:cs typeface="Times New Roman"/>
              </a:rPr>
              <a:t> </a:t>
            </a:r>
          </a:p>
        </p:txBody>
      </p:sp>
      <p:sp>
        <p:nvSpPr>
          <p:cNvPr id="29" name="Rectangle 28"/>
          <p:cNvSpPr/>
          <p:nvPr/>
        </p:nvSpPr>
        <p:spPr>
          <a:xfrm>
            <a:off x="1889324" y="3901489"/>
            <a:ext cx="3876702" cy="523220"/>
          </a:xfrm>
          <a:prstGeom prst="rect">
            <a:avLst/>
          </a:prstGeom>
        </p:spPr>
        <p:txBody>
          <a:bodyPr wrap="none">
            <a:spAutoFit/>
          </a:bodyPr>
          <a:lstStyle/>
          <a:p>
            <a:pPr marR="5080"/>
            <a:r>
              <a:rPr lang="en-US" sz="2800" b="1" dirty="0" err="1">
                <a:solidFill>
                  <a:srgbClr val="FFFFFF"/>
                </a:solidFill>
                <a:latin typeface="Times New Roman" panose="02020603050405020304" pitchFamily="18" charset="0"/>
                <a:cs typeface="Times New Roman" panose="02020603050405020304" pitchFamily="18" charset="0"/>
              </a:rPr>
              <a:t>Monoalphabetic</a:t>
            </a:r>
            <a:r>
              <a:rPr lang="en-US" b="1"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Cipher</a:t>
            </a:r>
            <a:r>
              <a:rPr lang="en-US" b="1" dirty="0">
                <a:solidFill>
                  <a:srgbClr val="FFFFFF"/>
                </a:solidFill>
                <a:latin typeface="Times New Roman"/>
                <a:cs typeface="Times New Roman"/>
              </a:rPr>
              <a:t> </a:t>
            </a:r>
            <a:r>
              <a:rPr lang="en-US" b="1" spc="-785" dirty="0">
                <a:solidFill>
                  <a:srgbClr val="FFFFFF"/>
                </a:solidFill>
                <a:latin typeface="Times New Roman"/>
                <a:cs typeface="Times New Roman"/>
              </a:rPr>
              <a:t> </a:t>
            </a:r>
          </a:p>
        </p:txBody>
      </p:sp>
      <p:sp>
        <p:nvSpPr>
          <p:cNvPr id="30" name="Rectangle 29"/>
          <p:cNvSpPr/>
          <p:nvPr/>
        </p:nvSpPr>
        <p:spPr>
          <a:xfrm>
            <a:off x="2040492" y="4838749"/>
            <a:ext cx="2548455" cy="523220"/>
          </a:xfrm>
          <a:prstGeom prst="rect">
            <a:avLst/>
          </a:prstGeom>
        </p:spPr>
        <p:txBody>
          <a:bodyPr wrap="none">
            <a:spAutoFit/>
          </a:bodyPr>
          <a:lstStyle/>
          <a:p>
            <a:pPr marR="5080"/>
            <a:r>
              <a:rPr lang="en-US" sz="2800" b="1" dirty="0" err="1">
                <a:solidFill>
                  <a:srgbClr val="FFFFFF"/>
                </a:solidFill>
                <a:latin typeface="Times New Roman" panose="02020603050405020304" pitchFamily="18" charset="0"/>
                <a:cs typeface="Times New Roman" panose="02020603050405020304" pitchFamily="18" charset="0"/>
              </a:rPr>
              <a:t>Playfair</a:t>
            </a:r>
            <a:r>
              <a:rPr lang="en-US" b="1" spc="-95"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Cipher</a:t>
            </a:r>
          </a:p>
        </p:txBody>
      </p:sp>
      <p:sp>
        <p:nvSpPr>
          <p:cNvPr id="31" name="TextBox 30"/>
          <p:cNvSpPr txBox="1"/>
          <p:nvPr/>
        </p:nvSpPr>
        <p:spPr>
          <a:xfrm>
            <a:off x="9397908" y="6128039"/>
            <a:ext cx="2616200" cy="400110"/>
          </a:xfrm>
          <a:prstGeom prst="rect">
            <a:avLst/>
          </a:prstGeom>
          <a:noFill/>
        </p:spPr>
        <p:txBody>
          <a:bodyPr wrap="square" rtlCol="0">
            <a:spAutoFit/>
          </a:bodyPr>
          <a:lstStyle/>
          <a:p>
            <a:pPr algn="ctr"/>
            <a:r>
              <a:rPr lang="en-US" sz="2000" b="1" dirty="0"/>
              <a:t>www.midocean.ae</a:t>
            </a:r>
          </a:p>
        </p:txBody>
      </p:sp>
      <p:pic>
        <p:nvPicPr>
          <p:cNvPr id="32"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12133" y="104371"/>
            <a:ext cx="2305141" cy="1076343"/>
          </a:xfrm>
          <a:prstGeom prst="rect">
            <a:avLst/>
          </a:prstGeom>
        </p:spPr>
      </p:pic>
    </p:spTree>
    <p:extLst>
      <p:ext uri="{BB962C8B-B14F-4D97-AF65-F5344CB8AC3E}">
        <p14:creationId xmlns:p14="http://schemas.microsoft.com/office/powerpoint/2010/main" val="2040203108"/>
      </p:ext>
    </p:extLst>
  </p:cSld>
  <p:clrMapOvr>
    <a:masterClrMapping/>
  </p:clrMapOvr>
  <mc:AlternateContent xmlns:mc="http://schemas.openxmlformats.org/markup-compatibility/2006">
    <mc:Choice xmlns:p14="http://schemas.microsoft.com/office/powerpoint/2010/main" Requires="p14">
      <p:transition spd="slow" p14:dur="2000" advTm="29203"/>
    </mc:Choice>
    <mc:Fallback>
      <p:transition spd="slow" advTm="29203"/>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object 12"/>
          <p:cNvSpPr txBox="1"/>
          <p:nvPr/>
        </p:nvSpPr>
        <p:spPr>
          <a:xfrm>
            <a:off x="3815334" y="6071412"/>
            <a:ext cx="1142365" cy="208279"/>
          </a:xfrm>
          <a:prstGeom prst="rect">
            <a:avLst/>
          </a:prstGeom>
        </p:spPr>
        <p:txBody>
          <a:bodyPr vert="horz" wrap="square" lIns="0" tIns="12700" rIns="0" bIns="0" rtlCol="0">
            <a:spAutoFit/>
          </a:bodyPr>
          <a:lstStyle/>
          <a:p>
            <a:pPr marL="12700">
              <a:lnSpc>
                <a:spcPct val="100000"/>
              </a:lnSpc>
              <a:spcBef>
                <a:spcPts val="100"/>
              </a:spcBef>
            </a:pPr>
            <a:r>
              <a:rPr sz="1200" b="1" dirty="0">
                <a:latin typeface="Arial"/>
                <a:cs typeface="Arial"/>
              </a:rPr>
              <a:t>Cipherered</a:t>
            </a:r>
            <a:r>
              <a:rPr sz="1200" b="1" spc="-85" dirty="0">
                <a:latin typeface="Arial"/>
                <a:cs typeface="Arial"/>
              </a:rPr>
              <a:t> </a:t>
            </a:r>
            <a:r>
              <a:rPr sz="1200" b="1" spc="-5" dirty="0">
                <a:latin typeface="Arial"/>
                <a:cs typeface="Arial"/>
              </a:rPr>
              <a:t>text</a:t>
            </a:r>
            <a:endParaRPr sz="1200">
              <a:latin typeface="Arial"/>
              <a:cs typeface="Arial"/>
            </a:endParaRPr>
          </a:p>
        </p:txBody>
      </p:sp>
      <p:grpSp>
        <p:nvGrpSpPr>
          <p:cNvPr id="13" name="object 13"/>
          <p:cNvGrpSpPr/>
          <p:nvPr/>
        </p:nvGrpSpPr>
        <p:grpSpPr>
          <a:xfrm>
            <a:off x="2209800" y="5053584"/>
            <a:ext cx="390525" cy="390525"/>
            <a:chOff x="2209800" y="5053584"/>
            <a:chExt cx="390525" cy="390525"/>
          </a:xfrm>
        </p:grpSpPr>
        <p:sp>
          <p:nvSpPr>
            <p:cNvPr id="14" name="object 14"/>
            <p:cNvSpPr/>
            <p:nvPr/>
          </p:nvSpPr>
          <p:spPr>
            <a:xfrm>
              <a:off x="2214372" y="5058156"/>
              <a:ext cx="381000" cy="381000"/>
            </a:xfrm>
            <a:custGeom>
              <a:avLst/>
              <a:gdLst/>
              <a:ahLst/>
              <a:cxnLst/>
              <a:rect l="l" t="t" r="r" b="b"/>
              <a:pathLst>
                <a:path w="381000" h="381000">
                  <a:moveTo>
                    <a:pt x="190500" y="0"/>
                  </a:moveTo>
                  <a:lnTo>
                    <a:pt x="146837" y="5034"/>
                  </a:lnTo>
                  <a:lnTo>
                    <a:pt x="106746" y="19372"/>
                  </a:lnTo>
                  <a:lnTo>
                    <a:pt x="71374" y="41867"/>
                  </a:lnTo>
                  <a:lnTo>
                    <a:pt x="41867" y="71374"/>
                  </a:lnTo>
                  <a:lnTo>
                    <a:pt x="19372" y="106746"/>
                  </a:lnTo>
                  <a:lnTo>
                    <a:pt x="5034" y="146837"/>
                  </a:lnTo>
                  <a:lnTo>
                    <a:pt x="0" y="190500"/>
                  </a:lnTo>
                  <a:lnTo>
                    <a:pt x="5034" y="234162"/>
                  </a:lnTo>
                  <a:lnTo>
                    <a:pt x="19372" y="274253"/>
                  </a:lnTo>
                  <a:lnTo>
                    <a:pt x="41867" y="309625"/>
                  </a:lnTo>
                  <a:lnTo>
                    <a:pt x="71374" y="339132"/>
                  </a:lnTo>
                  <a:lnTo>
                    <a:pt x="106746" y="361627"/>
                  </a:lnTo>
                  <a:lnTo>
                    <a:pt x="146837" y="375965"/>
                  </a:lnTo>
                  <a:lnTo>
                    <a:pt x="190500" y="381000"/>
                  </a:lnTo>
                  <a:lnTo>
                    <a:pt x="234162" y="375965"/>
                  </a:lnTo>
                  <a:lnTo>
                    <a:pt x="274253" y="361627"/>
                  </a:lnTo>
                  <a:lnTo>
                    <a:pt x="309625" y="339132"/>
                  </a:lnTo>
                  <a:lnTo>
                    <a:pt x="339132" y="309625"/>
                  </a:lnTo>
                  <a:lnTo>
                    <a:pt x="361627" y="274253"/>
                  </a:lnTo>
                  <a:lnTo>
                    <a:pt x="375965" y="234162"/>
                  </a:lnTo>
                  <a:lnTo>
                    <a:pt x="381000" y="190500"/>
                  </a:lnTo>
                  <a:lnTo>
                    <a:pt x="375965" y="146837"/>
                  </a:lnTo>
                  <a:lnTo>
                    <a:pt x="361627" y="106746"/>
                  </a:lnTo>
                  <a:lnTo>
                    <a:pt x="339132" y="71374"/>
                  </a:lnTo>
                  <a:lnTo>
                    <a:pt x="309625" y="41867"/>
                  </a:lnTo>
                  <a:lnTo>
                    <a:pt x="274253" y="19372"/>
                  </a:lnTo>
                  <a:lnTo>
                    <a:pt x="234162" y="5034"/>
                  </a:lnTo>
                  <a:lnTo>
                    <a:pt x="190500" y="0"/>
                  </a:lnTo>
                  <a:close/>
                </a:path>
              </a:pathLst>
            </a:custGeom>
            <a:solidFill>
              <a:srgbClr val="4F81BC"/>
            </a:solidFill>
          </p:spPr>
          <p:txBody>
            <a:bodyPr wrap="square" lIns="0" tIns="0" rIns="0" bIns="0" rtlCol="0"/>
            <a:lstStyle/>
            <a:p>
              <a:endParaRPr/>
            </a:p>
          </p:txBody>
        </p:sp>
        <p:sp>
          <p:nvSpPr>
            <p:cNvPr id="15" name="object 15"/>
            <p:cNvSpPr/>
            <p:nvPr/>
          </p:nvSpPr>
          <p:spPr>
            <a:xfrm>
              <a:off x="2214372" y="5058156"/>
              <a:ext cx="381000" cy="381000"/>
            </a:xfrm>
            <a:custGeom>
              <a:avLst/>
              <a:gdLst/>
              <a:ahLst/>
              <a:cxnLst/>
              <a:rect l="l" t="t" r="r" b="b"/>
              <a:pathLst>
                <a:path w="381000" h="381000">
                  <a:moveTo>
                    <a:pt x="0" y="190500"/>
                  </a:moveTo>
                  <a:lnTo>
                    <a:pt x="5034" y="146837"/>
                  </a:lnTo>
                  <a:lnTo>
                    <a:pt x="19372" y="106746"/>
                  </a:lnTo>
                  <a:lnTo>
                    <a:pt x="41867" y="71374"/>
                  </a:lnTo>
                  <a:lnTo>
                    <a:pt x="71374" y="41867"/>
                  </a:lnTo>
                  <a:lnTo>
                    <a:pt x="106746" y="19372"/>
                  </a:lnTo>
                  <a:lnTo>
                    <a:pt x="146837" y="5034"/>
                  </a:lnTo>
                  <a:lnTo>
                    <a:pt x="190500" y="0"/>
                  </a:lnTo>
                  <a:lnTo>
                    <a:pt x="234162" y="5034"/>
                  </a:lnTo>
                  <a:lnTo>
                    <a:pt x="274253" y="19372"/>
                  </a:lnTo>
                  <a:lnTo>
                    <a:pt x="309625" y="41867"/>
                  </a:lnTo>
                  <a:lnTo>
                    <a:pt x="339132" y="71374"/>
                  </a:lnTo>
                  <a:lnTo>
                    <a:pt x="361627" y="106746"/>
                  </a:lnTo>
                  <a:lnTo>
                    <a:pt x="375965" y="146837"/>
                  </a:lnTo>
                  <a:lnTo>
                    <a:pt x="381000" y="190500"/>
                  </a:lnTo>
                  <a:lnTo>
                    <a:pt x="375965" y="234162"/>
                  </a:lnTo>
                  <a:lnTo>
                    <a:pt x="361627" y="274253"/>
                  </a:lnTo>
                  <a:lnTo>
                    <a:pt x="339132" y="309625"/>
                  </a:lnTo>
                  <a:lnTo>
                    <a:pt x="309625" y="339132"/>
                  </a:lnTo>
                  <a:lnTo>
                    <a:pt x="274253" y="361627"/>
                  </a:lnTo>
                  <a:lnTo>
                    <a:pt x="234162" y="375965"/>
                  </a:lnTo>
                  <a:lnTo>
                    <a:pt x="190500" y="381000"/>
                  </a:lnTo>
                  <a:lnTo>
                    <a:pt x="146837" y="375965"/>
                  </a:lnTo>
                  <a:lnTo>
                    <a:pt x="106746" y="361627"/>
                  </a:lnTo>
                  <a:lnTo>
                    <a:pt x="71374" y="339132"/>
                  </a:lnTo>
                  <a:lnTo>
                    <a:pt x="41867" y="309625"/>
                  </a:lnTo>
                  <a:lnTo>
                    <a:pt x="19372" y="274253"/>
                  </a:lnTo>
                  <a:lnTo>
                    <a:pt x="5034" y="234162"/>
                  </a:lnTo>
                  <a:lnTo>
                    <a:pt x="0" y="190500"/>
                  </a:lnTo>
                  <a:close/>
                </a:path>
              </a:pathLst>
            </a:custGeom>
            <a:ln w="9144">
              <a:solidFill>
                <a:srgbClr val="000000"/>
              </a:solidFill>
            </a:ln>
          </p:spPr>
          <p:txBody>
            <a:bodyPr wrap="square" lIns="0" tIns="0" rIns="0" bIns="0" rtlCol="0"/>
            <a:lstStyle/>
            <a:p>
              <a:endParaRPr/>
            </a:p>
          </p:txBody>
        </p:sp>
      </p:grpSp>
      <p:sp>
        <p:nvSpPr>
          <p:cNvPr id="16" name="object 16"/>
          <p:cNvSpPr txBox="1"/>
          <p:nvPr/>
        </p:nvSpPr>
        <p:spPr>
          <a:xfrm>
            <a:off x="2343657" y="5124653"/>
            <a:ext cx="125095" cy="240029"/>
          </a:xfrm>
          <a:prstGeom prst="rect">
            <a:avLst/>
          </a:prstGeom>
        </p:spPr>
        <p:txBody>
          <a:bodyPr vert="horz" wrap="square" lIns="0" tIns="13335" rIns="0" bIns="0" rtlCol="0">
            <a:spAutoFit/>
          </a:bodyPr>
          <a:lstStyle/>
          <a:p>
            <a:pPr marL="12700">
              <a:lnSpc>
                <a:spcPct val="100000"/>
              </a:lnSpc>
              <a:spcBef>
                <a:spcPts val="105"/>
              </a:spcBef>
            </a:pPr>
            <a:r>
              <a:rPr sz="1400" b="1" dirty="0">
                <a:latin typeface="Arial"/>
                <a:cs typeface="Arial"/>
              </a:rPr>
              <a:t>3</a:t>
            </a:r>
            <a:endParaRPr sz="1400">
              <a:latin typeface="Arial"/>
              <a:cs typeface="Arial"/>
            </a:endParaRPr>
          </a:p>
        </p:txBody>
      </p:sp>
      <p:pic>
        <p:nvPicPr>
          <p:cNvPr id="17" name="object 17"/>
          <p:cNvPicPr/>
          <p:nvPr/>
        </p:nvPicPr>
        <p:blipFill>
          <a:blip r:embed="rId2" cstate="print"/>
          <a:stretch>
            <a:fillRect/>
          </a:stretch>
        </p:blipFill>
        <p:spPr>
          <a:xfrm>
            <a:off x="2976372" y="4981955"/>
            <a:ext cx="2667000" cy="1181100"/>
          </a:xfrm>
          <a:prstGeom prst="rect">
            <a:avLst/>
          </a:prstGeom>
        </p:spPr>
      </p:pic>
      <p:sp>
        <p:nvSpPr>
          <p:cNvPr id="18" name="object 18"/>
          <p:cNvSpPr txBox="1"/>
          <p:nvPr/>
        </p:nvSpPr>
        <p:spPr>
          <a:xfrm>
            <a:off x="3634485" y="5316092"/>
            <a:ext cx="1517015" cy="452755"/>
          </a:xfrm>
          <a:prstGeom prst="rect">
            <a:avLst/>
          </a:prstGeom>
        </p:spPr>
        <p:txBody>
          <a:bodyPr vert="horz" wrap="square" lIns="0" tIns="12700" rIns="0" bIns="0" rtlCol="0">
            <a:spAutoFit/>
          </a:bodyPr>
          <a:lstStyle/>
          <a:p>
            <a:pPr marL="12700" marR="5080" indent="211454">
              <a:lnSpc>
                <a:spcPct val="100000"/>
              </a:lnSpc>
              <a:spcBef>
                <a:spcPts val="100"/>
              </a:spcBef>
            </a:pPr>
            <a:r>
              <a:rPr sz="1400" b="1" spc="-5" dirty="0">
                <a:latin typeface="Courier New"/>
                <a:cs typeface="Courier New"/>
              </a:rPr>
              <a:t>IODQN HDVW </a:t>
            </a:r>
            <a:r>
              <a:rPr sz="1400" b="1" dirty="0">
                <a:latin typeface="Courier New"/>
                <a:cs typeface="Courier New"/>
              </a:rPr>
              <a:t> </a:t>
            </a:r>
            <a:r>
              <a:rPr sz="1400" b="1" spc="-5" dirty="0">
                <a:latin typeface="Courier New"/>
                <a:cs typeface="Courier New"/>
              </a:rPr>
              <a:t>DWWDFN</a:t>
            </a:r>
            <a:r>
              <a:rPr sz="1400" b="1" spc="-45" dirty="0">
                <a:latin typeface="Courier New"/>
                <a:cs typeface="Courier New"/>
              </a:rPr>
              <a:t> </a:t>
            </a:r>
            <a:r>
              <a:rPr sz="1400" b="1" spc="-5" dirty="0">
                <a:latin typeface="Courier New"/>
                <a:cs typeface="Courier New"/>
              </a:rPr>
              <a:t>DW</a:t>
            </a:r>
            <a:r>
              <a:rPr sz="1400" b="1" spc="-30" dirty="0">
                <a:latin typeface="Courier New"/>
                <a:cs typeface="Courier New"/>
              </a:rPr>
              <a:t> </a:t>
            </a:r>
            <a:r>
              <a:rPr sz="1400" b="1" spc="-10" dirty="0">
                <a:latin typeface="Courier New"/>
                <a:cs typeface="Courier New"/>
              </a:rPr>
              <a:t>GDZQ</a:t>
            </a:r>
            <a:endParaRPr sz="1400">
              <a:latin typeface="Courier New"/>
              <a:cs typeface="Courier New"/>
            </a:endParaRPr>
          </a:p>
        </p:txBody>
      </p:sp>
      <p:pic>
        <p:nvPicPr>
          <p:cNvPr id="19" name="object 19"/>
          <p:cNvPicPr/>
          <p:nvPr/>
        </p:nvPicPr>
        <p:blipFill>
          <a:blip r:embed="rId3" cstate="print"/>
          <a:stretch>
            <a:fillRect/>
          </a:stretch>
        </p:blipFill>
        <p:spPr>
          <a:xfrm>
            <a:off x="2284476" y="3869435"/>
            <a:ext cx="5763411" cy="490727"/>
          </a:xfrm>
          <a:prstGeom prst="rect">
            <a:avLst/>
          </a:prstGeom>
        </p:spPr>
      </p:pic>
      <p:sp>
        <p:nvSpPr>
          <p:cNvPr id="20" name="object 20"/>
          <p:cNvSpPr txBox="1"/>
          <p:nvPr/>
        </p:nvSpPr>
        <p:spPr>
          <a:xfrm>
            <a:off x="2649092" y="4107307"/>
            <a:ext cx="5270500" cy="208279"/>
          </a:xfrm>
          <a:prstGeom prst="rect">
            <a:avLst/>
          </a:prstGeom>
        </p:spPr>
        <p:txBody>
          <a:bodyPr vert="horz" wrap="square" lIns="0" tIns="12700" rIns="0" bIns="0" rtlCol="0">
            <a:spAutoFit/>
          </a:bodyPr>
          <a:lstStyle/>
          <a:p>
            <a:pPr marL="12700">
              <a:lnSpc>
                <a:spcPct val="100000"/>
              </a:lnSpc>
              <a:spcBef>
                <a:spcPts val="100"/>
              </a:spcBef>
            </a:pPr>
            <a:r>
              <a:rPr sz="1200" b="1" dirty="0">
                <a:latin typeface="Courier New"/>
                <a:cs typeface="Courier New"/>
              </a:rPr>
              <a:t>A</a:t>
            </a:r>
            <a:r>
              <a:rPr sz="1200" b="1" spc="-10" dirty="0">
                <a:latin typeface="Courier New"/>
                <a:cs typeface="Courier New"/>
              </a:rPr>
              <a:t> </a:t>
            </a:r>
            <a:r>
              <a:rPr sz="1200" b="1" dirty="0">
                <a:latin typeface="Courier New"/>
                <a:cs typeface="Courier New"/>
              </a:rPr>
              <a:t>B</a:t>
            </a:r>
            <a:r>
              <a:rPr sz="1200" b="1" spc="5" dirty="0">
                <a:latin typeface="Courier New"/>
                <a:cs typeface="Courier New"/>
              </a:rPr>
              <a:t> </a:t>
            </a:r>
            <a:r>
              <a:rPr sz="1200" b="1" dirty="0">
                <a:latin typeface="Courier New"/>
                <a:cs typeface="Courier New"/>
              </a:rPr>
              <a:t>C</a:t>
            </a:r>
            <a:r>
              <a:rPr sz="1200" b="1" spc="5" dirty="0">
                <a:latin typeface="Courier New"/>
                <a:cs typeface="Courier New"/>
              </a:rPr>
              <a:t> </a:t>
            </a:r>
            <a:r>
              <a:rPr sz="1200" b="1" dirty="0">
                <a:latin typeface="Courier New"/>
                <a:cs typeface="Courier New"/>
              </a:rPr>
              <a:t>D</a:t>
            </a:r>
            <a:r>
              <a:rPr sz="1200" b="1" spc="10" dirty="0">
                <a:latin typeface="Courier New"/>
                <a:cs typeface="Courier New"/>
              </a:rPr>
              <a:t> </a:t>
            </a:r>
            <a:r>
              <a:rPr sz="1200" b="1" dirty="0">
                <a:latin typeface="Courier New"/>
                <a:cs typeface="Courier New"/>
              </a:rPr>
              <a:t>E</a:t>
            </a:r>
            <a:r>
              <a:rPr sz="1200" b="1" spc="5" dirty="0">
                <a:latin typeface="Courier New"/>
                <a:cs typeface="Courier New"/>
              </a:rPr>
              <a:t> </a:t>
            </a:r>
            <a:r>
              <a:rPr sz="1200" b="1" dirty="0">
                <a:latin typeface="Courier New"/>
                <a:cs typeface="Courier New"/>
              </a:rPr>
              <a:t>F</a:t>
            </a:r>
            <a:r>
              <a:rPr sz="1200" b="1" spc="-10" dirty="0">
                <a:latin typeface="Courier New"/>
                <a:cs typeface="Courier New"/>
              </a:rPr>
              <a:t> </a:t>
            </a:r>
            <a:r>
              <a:rPr sz="1200" b="1" dirty="0">
                <a:latin typeface="Courier New"/>
                <a:cs typeface="Courier New"/>
              </a:rPr>
              <a:t>G</a:t>
            </a:r>
            <a:r>
              <a:rPr sz="1200" b="1" spc="10" dirty="0">
                <a:latin typeface="Courier New"/>
                <a:cs typeface="Courier New"/>
              </a:rPr>
              <a:t> </a:t>
            </a:r>
            <a:r>
              <a:rPr sz="1200" b="1" dirty="0">
                <a:latin typeface="Courier New"/>
                <a:cs typeface="Courier New"/>
              </a:rPr>
              <a:t>H</a:t>
            </a:r>
            <a:r>
              <a:rPr sz="1200" b="1" spc="15" dirty="0">
                <a:latin typeface="Courier New"/>
                <a:cs typeface="Courier New"/>
              </a:rPr>
              <a:t> </a:t>
            </a:r>
            <a:r>
              <a:rPr sz="1200" b="1" dirty="0">
                <a:latin typeface="Courier New"/>
                <a:cs typeface="Courier New"/>
              </a:rPr>
              <a:t>I</a:t>
            </a:r>
            <a:r>
              <a:rPr sz="1200" b="1" spc="-10" dirty="0">
                <a:latin typeface="Courier New"/>
                <a:cs typeface="Courier New"/>
              </a:rPr>
              <a:t> </a:t>
            </a:r>
            <a:r>
              <a:rPr sz="1200" b="1" dirty="0">
                <a:latin typeface="Courier New"/>
                <a:cs typeface="Courier New"/>
              </a:rPr>
              <a:t>J</a:t>
            </a:r>
            <a:r>
              <a:rPr sz="1200" b="1" spc="5" dirty="0">
                <a:latin typeface="Courier New"/>
                <a:cs typeface="Courier New"/>
              </a:rPr>
              <a:t> </a:t>
            </a:r>
            <a:r>
              <a:rPr sz="1200" b="1" dirty="0">
                <a:latin typeface="Courier New"/>
                <a:cs typeface="Courier New"/>
              </a:rPr>
              <a:t>K</a:t>
            </a:r>
            <a:r>
              <a:rPr sz="1200" b="1" spc="10" dirty="0">
                <a:latin typeface="Courier New"/>
                <a:cs typeface="Courier New"/>
              </a:rPr>
              <a:t> </a:t>
            </a:r>
            <a:r>
              <a:rPr sz="1200" b="1" dirty="0">
                <a:latin typeface="Courier New"/>
                <a:cs typeface="Courier New"/>
              </a:rPr>
              <a:t>L</a:t>
            </a:r>
            <a:r>
              <a:rPr sz="1200" b="1" spc="5" dirty="0">
                <a:latin typeface="Courier New"/>
                <a:cs typeface="Courier New"/>
              </a:rPr>
              <a:t> </a:t>
            </a:r>
            <a:r>
              <a:rPr sz="1200" b="1" dirty="0">
                <a:latin typeface="Courier New"/>
                <a:cs typeface="Courier New"/>
              </a:rPr>
              <a:t>M</a:t>
            </a:r>
            <a:r>
              <a:rPr sz="1200" b="1" spc="5" dirty="0">
                <a:latin typeface="Courier New"/>
                <a:cs typeface="Courier New"/>
              </a:rPr>
              <a:t> </a:t>
            </a:r>
            <a:r>
              <a:rPr sz="1200" b="1" dirty="0">
                <a:latin typeface="Courier New"/>
                <a:cs typeface="Courier New"/>
              </a:rPr>
              <a:t>N</a:t>
            </a:r>
            <a:r>
              <a:rPr sz="1200" b="1" spc="-5" dirty="0">
                <a:latin typeface="Courier New"/>
                <a:cs typeface="Courier New"/>
              </a:rPr>
              <a:t> </a:t>
            </a:r>
            <a:r>
              <a:rPr sz="1200" b="1" dirty="0">
                <a:latin typeface="Courier New"/>
                <a:cs typeface="Courier New"/>
              </a:rPr>
              <a:t>O</a:t>
            </a:r>
            <a:r>
              <a:rPr sz="1200" b="1" spc="5" dirty="0">
                <a:latin typeface="Courier New"/>
                <a:cs typeface="Courier New"/>
              </a:rPr>
              <a:t> </a:t>
            </a:r>
            <a:r>
              <a:rPr sz="1200" b="1" dirty="0">
                <a:latin typeface="Courier New"/>
                <a:cs typeface="Courier New"/>
              </a:rPr>
              <a:t>P</a:t>
            </a:r>
            <a:r>
              <a:rPr sz="1200" b="1" spc="15" dirty="0">
                <a:latin typeface="Courier New"/>
                <a:cs typeface="Courier New"/>
              </a:rPr>
              <a:t> </a:t>
            </a:r>
            <a:r>
              <a:rPr sz="1200" b="1" dirty="0">
                <a:latin typeface="Courier New"/>
                <a:cs typeface="Courier New"/>
              </a:rPr>
              <a:t>Q</a:t>
            </a:r>
            <a:r>
              <a:rPr sz="1200" b="1" spc="-10" dirty="0">
                <a:latin typeface="Courier New"/>
                <a:cs typeface="Courier New"/>
              </a:rPr>
              <a:t> </a:t>
            </a:r>
            <a:r>
              <a:rPr sz="1200" b="1" dirty="0">
                <a:latin typeface="Courier New"/>
                <a:cs typeface="Courier New"/>
              </a:rPr>
              <a:t>R</a:t>
            </a:r>
            <a:r>
              <a:rPr sz="1200" b="1" spc="10" dirty="0">
                <a:latin typeface="Courier New"/>
                <a:cs typeface="Courier New"/>
              </a:rPr>
              <a:t> </a:t>
            </a:r>
            <a:r>
              <a:rPr sz="1200" b="1" dirty="0">
                <a:latin typeface="Courier New"/>
                <a:cs typeface="Courier New"/>
              </a:rPr>
              <a:t>S</a:t>
            </a:r>
            <a:r>
              <a:rPr sz="1200" b="1" spc="5" dirty="0">
                <a:latin typeface="Courier New"/>
                <a:cs typeface="Courier New"/>
              </a:rPr>
              <a:t> </a:t>
            </a:r>
            <a:r>
              <a:rPr sz="1200" b="1" dirty="0">
                <a:latin typeface="Courier New"/>
                <a:cs typeface="Courier New"/>
              </a:rPr>
              <a:t>T</a:t>
            </a:r>
            <a:r>
              <a:rPr sz="1200" b="1" spc="5" dirty="0">
                <a:latin typeface="Courier New"/>
                <a:cs typeface="Courier New"/>
              </a:rPr>
              <a:t> </a:t>
            </a:r>
            <a:r>
              <a:rPr sz="1200" b="1" dirty="0">
                <a:latin typeface="Courier New"/>
                <a:cs typeface="Courier New"/>
              </a:rPr>
              <a:t>U</a:t>
            </a:r>
            <a:r>
              <a:rPr sz="1200" b="1" spc="10" dirty="0">
                <a:latin typeface="Courier New"/>
                <a:cs typeface="Courier New"/>
              </a:rPr>
              <a:t> </a:t>
            </a:r>
            <a:r>
              <a:rPr sz="1200" b="1" dirty="0">
                <a:latin typeface="Courier New"/>
                <a:cs typeface="Courier New"/>
              </a:rPr>
              <a:t>V</a:t>
            </a:r>
            <a:r>
              <a:rPr sz="1200" b="1" spc="-10" dirty="0">
                <a:latin typeface="Courier New"/>
                <a:cs typeface="Courier New"/>
              </a:rPr>
              <a:t> </a:t>
            </a:r>
            <a:r>
              <a:rPr sz="1200" b="1" dirty="0">
                <a:latin typeface="Courier New"/>
                <a:cs typeface="Courier New"/>
              </a:rPr>
              <a:t>W</a:t>
            </a:r>
            <a:r>
              <a:rPr sz="1200" b="1" spc="5" dirty="0">
                <a:latin typeface="Courier New"/>
                <a:cs typeface="Courier New"/>
              </a:rPr>
              <a:t> </a:t>
            </a:r>
            <a:r>
              <a:rPr sz="1200" b="1" dirty="0">
                <a:latin typeface="Courier New"/>
                <a:cs typeface="Courier New"/>
              </a:rPr>
              <a:t>X</a:t>
            </a:r>
            <a:r>
              <a:rPr sz="1200" b="1" spc="15" dirty="0">
                <a:latin typeface="Courier New"/>
                <a:cs typeface="Courier New"/>
              </a:rPr>
              <a:t> </a:t>
            </a:r>
            <a:r>
              <a:rPr sz="1200" b="1" dirty="0">
                <a:latin typeface="Courier New"/>
                <a:cs typeface="Courier New"/>
              </a:rPr>
              <a:t>Y</a:t>
            </a:r>
            <a:r>
              <a:rPr sz="1200" b="1" spc="-5" dirty="0">
                <a:latin typeface="Courier New"/>
                <a:cs typeface="Courier New"/>
              </a:rPr>
              <a:t> </a:t>
            </a:r>
            <a:r>
              <a:rPr sz="1200" b="1" dirty="0">
                <a:latin typeface="Courier New"/>
                <a:cs typeface="Courier New"/>
              </a:rPr>
              <a:t>Z</a:t>
            </a:r>
            <a:r>
              <a:rPr sz="1200" b="1" spc="5" dirty="0">
                <a:latin typeface="Courier New"/>
                <a:cs typeface="Courier New"/>
              </a:rPr>
              <a:t> </a:t>
            </a:r>
            <a:r>
              <a:rPr sz="1200" b="1" dirty="0">
                <a:latin typeface="Courier New"/>
                <a:cs typeface="Courier New"/>
              </a:rPr>
              <a:t>A</a:t>
            </a:r>
            <a:r>
              <a:rPr sz="1200" b="1" spc="5" dirty="0">
                <a:latin typeface="Courier New"/>
                <a:cs typeface="Courier New"/>
              </a:rPr>
              <a:t> </a:t>
            </a:r>
            <a:r>
              <a:rPr sz="1200" b="1" dirty="0">
                <a:latin typeface="Courier New"/>
                <a:cs typeface="Courier New"/>
              </a:rPr>
              <a:t>B</a:t>
            </a:r>
            <a:r>
              <a:rPr sz="1200" b="1" spc="10" dirty="0">
                <a:latin typeface="Courier New"/>
                <a:cs typeface="Courier New"/>
              </a:rPr>
              <a:t> </a:t>
            </a:r>
            <a:r>
              <a:rPr sz="1200" b="1" dirty="0">
                <a:latin typeface="Courier New"/>
                <a:cs typeface="Courier New"/>
              </a:rPr>
              <a:t>C</a:t>
            </a:r>
            <a:endParaRPr sz="1200">
              <a:latin typeface="Courier New"/>
              <a:cs typeface="Courier New"/>
            </a:endParaRPr>
          </a:p>
        </p:txBody>
      </p:sp>
      <p:pic>
        <p:nvPicPr>
          <p:cNvPr id="21" name="object 21"/>
          <p:cNvPicPr/>
          <p:nvPr/>
        </p:nvPicPr>
        <p:blipFill>
          <a:blip r:embed="rId4" cstate="print"/>
          <a:stretch>
            <a:fillRect/>
          </a:stretch>
        </p:blipFill>
        <p:spPr>
          <a:xfrm>
            <a:off x="2881883" y="3381755"/>
            <a:ext cx="5192268" cy="496823"/>
          </a:xfrm>
          <a:prstGeom prst="rect">
            <a:avLst/>
          </a:prstGeom>
        </p:spPr>
      </p:pic>
      <p:sp>
        <p:nvSpPr>
          <p:cNvPr id="22" name="object 22"/>
          <p:cNvSpPr txBox="1"/>
          <p:nvPr/>
        </p:nvSpPr>
        <p:spPr>
          <a:xfrm>
            <a:off x="3200145" y="3504438"/>
            <a:ext cx="4717415" cy="208279"/>
          </a:xfrm>
          <a:prstGeom prst="rect">
            <a:avLst/>
          </a:prstGeom>
        </p:spPr>
        <p:txBody>
          <a:bodyPr vert="horz" wrap="square" lIns="0" tIns="12700" rIns="0" bIns="0" rtlCol="0">
            <a:spAutoFit/>
          </a:bodyPr>
          <a:lstStyle/>
          <a:p>
            <a:pPr marL="12700">
              <a:lnSpc>
                <a:spcPct val="100000"/>
              </a:lnSpc>
              <a:spcBef>
                <a:spcPts val="100"/>
              </a:spcBef>
            </a:pPr>
            <a:r>
              <a:rPr sz="1200" b="1" dirty="0">
                <a:latin typeface="Courier New"/>
                <a:cs typeface="Courier New"/>
              </a:rPr>
              <a:t>A</a:t>
            </a:r>
            <a:r>
              <a:rPr sz="1200" b="1" spc="-10" dirty="0">
                <a:latin typeface="Courier New"/>
                <a:cs typeface="Courier New"/>
              </a:rPr>
              <a:t> </a:t>
            </a:r>
            <a:r>
              <a:rPr sz="1200" b="1" dirty="0">
                <a:latin typeface="Courier New"/>
                <a:cs typeface="Courier New"/>
              </a:rPr>
              <a:t>B</a:t>
            </a:r>
            <a:r>
              <a:rPr sz="1200" b="1" spc="5" dirty="0">
                <a:latin typeface="Courier New"/>
                <a:cs typeface="Courier New"/>
              </a:rPr>
              <a:t> </a:t>
            </a:r>
            <a:r>
              <a:rPr sz="1200" b="1" dirty="0">
                <a:latin typeface="Courier New"/>
                <a:cs typeface="Courier New"/>
              </a:rPr>
              <a:t>C</a:t>
            </a:r>
            <a:r>
              <a:rPr sz="1200" b="1" spc="5" dirty="0">
                <a:latin typeface="Courier New"/>
                <a:cs typeface="Courier New"/>
              </a:rPr>
              <a:t> </a:t>
            </a:r>
            <a:r>
              <a:rPr sz="1200" b="1" dirty="0">
                <a:latin typeface="Courier New"/>
                <a:cs typeface="Courier New"/>
              </a:rPr>
              <a:t>D</a:t>
            </a:r>
            <a:r>
              <a:rPr sz="1200" b="1" spc="5" dirty="0">
                <a:latin typeface="Courier New"/>
                <a:cs typeface="Courier New"/>
              </a:rPr>
              <a:t> </a:t>
            </a:r>
            <a:r>
              <a:rPr sz="1200" b="1" dirty="0">
                <a:latin typeface="Courier New"/>
                <a:cs typeface="Courier New"/>
              </a:rPr>
              <a:t>E</a:t>
            </a:r>
            <a:r>
              <a:rPr sz="1200" b="1" spc="10" dirty="0">
                <a:latin typeface="Courier New"/>
                <a:cs typeface="Courier New"/>
              </a:rPr>
              <a:t> </a:t>
            </a:r>
            <a:r>
              <a:rPr sz="1200" b="1" dirty="0">
                <a:latin typeface="Courier New"/>
                <a:cs typeface="Courier New"/>
              </a:rPr>
              <a:t>F</a:t>
            </a:r>
            <a:r>
              <a:rPr sz="1200" b="1" spc="-10" dirty="0">
                <a:latin typeface="Courier New"/>
                <a:cs typeface="Courier New"/>
              </a:rPr>
              <a:t> </a:t>
            </a:r>
            <a:r>
              <a:rPr sz="1200" b="1" dirty="0">
                <a:latin typeface="Courier New"/>
                <a:cs typeface="Courier New"/>
              </a:rPr>
              <a:t>G</a:t>
            </a:r>
            <a:r>
              <a:rPr sz="1200" b="1" spc="5" dirty="0">
                <a:latin typeface="Courier New"/>
                <a:cs typeface="Courier New"/>
              </a:rPr>
              <a:t> </a:t>
            </a:r>
            <a:r>
              <a:rPr sz="1200" b="1" dirty="0">
                <a:latin typeface="Courier New"/>
                <a:cs typeface="Courier New"/>
              </a:rPr>
              <a:t>H</a:t>
            </a:r>
            <a:r>
              <a:rPr sz="1200" b="1" spc="15" dirty="0">
                <a:latin typeface="Courier New"/>
                <a:cs typeface="Courier New"/>
              </a:rPr>
              <a:t> </a:t>
            </a:r>
            <a:r>
              <a:rPr sz="1200" b="1" dirty="0">
                <a:latin typeface="Courier New"/>
                <a:cs typeface="Courier New"/>
              </a:rPr>
              <a:t>I</a:t>
            </a:r>
            <a:r>
              <a:rPr sz="1200" b="1" spc="-10" dirty="0">
                <a:latin typeface="Courier New"/>
                <a:cs typeface="Courier New"/>
              </a:rPr>
              <a:t> </a:t>
            </a:r>
            <a:r>
              <a:rPr sz="1200" b="1" dirty="0">
                <a:latin typeface="Courier New"/>
                <a:cs typeface="Courier New"/>
              </a:rPr>
              <a:t>J</a:t>
            </a:r>
            <a:r>
              <a:rPr sz="1200" b="1" spc="10" dirty="0">
                <a:latin typeface="Courier New"/>
                <a:cs typeface="Courier New"/>
              </a:rPr>
              <a:t> </a:t>
            </a:r>
            <a:r>
              <a:rPr sz="1200" b="1" dirty="0">
                <a:latin typeface="Courier New"/>
                <a:cs typeface="Courier New"/>
              </a:rPr>
              <a:t>K</a:t>
            </a:r>
            <a:r>
              <a:rPr sz="1200" b="1" spc="5" dirty="0">
                <a:latin typeface="Courier New"/>
                <a:cs typeface="Courier New"/>
              </a:rPr>
              <a:t> </a:t>
            </a:r>
            <a:r>
              <a:rPr sz="1200" b="1" dirty="0">
                <a:latin typeface="Courier New"/>
                <a:cs typeface="Courier New"/>
              </a:rPr>
              <a:t>L</a:t>
            </a:r>
            <a:r>
              <a:rPr sz="1200" b="1" spc="5" dirty="0">
                <a:latin typeface="Courier New"/>
                <a:cs typeface="Courier New"/>
              </a:rPr>
              <a:t> </a:t>
            </a:r>
            <a:r>
              <a:rPr sz="1200" b="1" dirty="0">
                <a:latin typeface="Courier New"/>
                <a:cs typeface="Courier New"/>
              </a:rPr>
              <a:t>M</a:t>
            </a:r>
            <a:r>
              <a:rPr sz="1200" b="1" spc="5" dirty="0">
                <a:latin typeface="Courier New"/>
                <a:cs typeface="Courier New"/>
              </a:rPr>
              <a:t> </a:t>
            </a:r>
            <a:r>
              <a:rPr sz="1200" b="1" dirty="0">
                <a:latin typeface="Courier New"/>
                <a:cs typeface="Courier New"/>
              </a:rPr>
              <a:t>N</a:t>
            </a:r>
            <a:r>
              <a:rPr sz="1200" b="1" spc="-10" dirty="0">
                <a:latin typeface="Courier New"/>
                <a:cs typeface="Courier New"/>
              </a:rPr>
              <a:t> </a:t>
            </a:r>
            <a:r>
              <a:rPr sz="1200" b="1" dirty="0">
                <a:latin typeface="Courier New"/>
                <a:cs typeface="Courier New"/>
              </a:rPr>
              <a:t>O</a:t>
            </a:r>
            <a:r>
              <a:rPr sz="1200" b="1" spc="10" dirty="0">
                <a:latin typeface="Courier New"/>
                <a:cs typeface="Courier New"/>
              </a:rPr>
              <a:t> </a:t>
            </a:r>
            <a:r>
              <a:rPr sz="1200" b="1" dirty="0">
                <a:latin typeface="Courier New"/>
                <a:cs typeface="Courier New"/>
              </a:rPr>
              <a:t>P</a:t>
            </a:r>
            <a:r>
              <a:rPr sz="1200" b="1" spc="15" dirty="0">
                <a:latin typeface="Courier New"/>
                <a:cs typeface="Courier New"/>
              </a:rPr>
              <a:t> </a:t>
            </a:r>
            <a:r>
              <a:rPr sz="1200" b="1" dirty="0">
                <a:latin typeface="Courier New"/>
                <a:cs typeface="Courier New"/>
              </a:rPr>
              <a:t>Q</a:t>
            </a:r>
            <a:r>
              <a:rPr sz="1200" b="1" spc="-10" dirty="0">
                <a:latin typeface="Courier New"/>
                <a:cs typeface="Courier New"/>
              </a:rPr>
              <a:t> </a:t>
            </a:r>
            <a:r>
              <a:rPr sz="1200" b="1" dirty="0">
                <a:latin typeface="Courier New"/>
                <a:cs typeface="Courier New"/>
              </a:rPr>
              <a:t>R</a:t>
            </a:r>
            <a:r>
              <a:rPr sz="1200" b="1" spc="5" dirty="0">
                <a:latin typeface="Courier New"/>
                <a:cs typeface="Courier New"/>
              </a:rPr>
              <a:t> </a:t>
            </a:r>
            <a:r>
              <a:rPr sz="1200" b="1" dirty="0">
                <a:latin typeface="Courier New"/>
                <a:cs typeface="Courier New"/>
              </a:rPr>
              <a:t>S</a:t>
            </a:r>
            <a:r>
              <a:rPr sz="1200" b="1" spc="5" dirty="0">
                <a:latin typeface="Courier New"/>
                <a:cs typeface="Courier New"/>
              </a:rPr>
              <a:t> </a:t>
            </a:r>
            <a:r>
              <a:rPr sz="1200" b="1" dirty="0">
                <a:latin typeface="Courier New"/>
                <a:cs typeface="Courier New"/>
              </a:rPr>
              <a:t>T</a:t>
            </a:r>
            <a:r>
              <a:rPr sz="1200" b="1" spc="10" dirty="0">
                <a:latin typeface="Courier New"/>
                <a:cs typeface="Courier New"/>
              </a:rPr>
              <a:t> </a:t>
            </a:r>
            <a:r>
              <a:rPr sz="1200" b="1" dirty="0">
                <a:latin typeface="Courier New"/>
                <a:cs typeface="Courier New"/>
              </a:rPr>
              <a:t>U</a:t>
            </a:r>
            <a:r>
              <a:rPr sz="1200" b="1" spc="5" dirty="0">
                <a:latin typeface="Courier New"/>
                <a:cs typeface="Courier New"/>
              </a:rPr>
              <a:t> </a:t>
            </a:r>
            <a:r>
              <a:rPr sz="1200" b="1" dirty="0">
                <a:latin typeface="Courier New"/>
                <a:cs typeface="Courier New"/>
              </a:rPr>
              <a:t>V</a:t>
            </a:r>
            <a:r>
              <a:rPr sz="1200" b="1" spc="-10" dirty="0">
                <a:latin typeface="Courier New"/>
                <a:cs typeface="Courier New"/>
              </a:rPr>
              <a:t> </a:t>
            </a:r>
            <a:r>
              <a:rPr sz="1200" b="1" dirty="0">
                <a:latin typeface="Courier New"/>
                <a:cs typeface="Courier New"/>
              </a:rPr>
              <a:t>W</a:t>
            </a:r>
            <a:r>
              <a:rPr sz="1200" b="1" spc="5" dirty="0">
                <a:latin typeface="Courier New"/>
                <a:cs typeface="Courier New"/>
              </a:rPr>
              <a:t> </a:t>
            </a:r>
            <a:r>
              <a:rPr sz="1200" b="1" dirty="0">
                <a:latin typeface="Courier New"/>
                <a:cs typeface="Courier New"/>
              </a:rPr>
              <a:t>X</a:t>
            </a:r>
            <a:r>
              <a:rPr sz="1200" b="1" spc="15" dirty="0">
                <a:latin typeface="Courier New"/>
                <a:cs typeface="Courier New"/>
              </a:rPr>
              <a:t> </a:t>
            </a:r>
            <a:r>
              <a:rPr sz="1200" b="1" dirty="0">
                <a:latin typeface="Courier New"/>
                <a:cs typeface="Courier New"/>
              </a:rPr>
              <a:t>Y</a:t>
            </a:r>
            <a:r>
              <a:rPr sz="1200" b="1" spc="-5" dirty="0">
                <a:latin typeface="Courier New"/>
                <a:cs typeface="Courier New"/>
              </a:rPr>
              <a:t> </a:t>
            </a:r>
            <a:r>
              <a:rPr sz="1200" b="1" dirty="0">
                <a:latin typeface="Courier New"/>
                <a:cs typeface="Courier New"/>
              </a:rPr>
              <a:t>Z</a:t>
            </a:r>
            <a:endParaRPr sz="1200">
              <a:latin typeface="Courier New"/>
              <a:cs typeface="Courier New"/>
            </a:endParaRPr>
          </a:p>
        </p:txBody>
      </p:sp>
      <p:sp>
        <p:nvSpPr>
          <p:cNvPr id="23" name="object 23"/>
          <p:cNvSpPr txBox="1">
            <a:spLocks noGrp="1"/>
          </p:cNvSpPr>
          <p:nvPr>
            <p:ph type="title"/>
          </p:nvPr>
        </p:nvSpPr>
        <p:spPr>
          <a:xfrm>
            <a:off x="6027801" y="1695450"/>
            <a:ext cx="3748404" cy="635635"/>
          </a:xfrm>
          <a:prstGeom prst="rect">
            <a:avLst/>
          </a:prstGeom>
        </p:spPr>
        <p:txBody>
          <a:bodyPr vert="horz" wrap="square" lIns="0" tIns="13335" rIns="0" bIns="0" rtlCol="0">
            <a:spAutoFit/>
          </a:bodyPr>
          <a:lstStyle/>
          <a:p>
            <a:pPr marL="12700" marR="5080">
              <a:lnSpc>
                <a:spcPct val="100000"/>
              </a:lnSpc>
              <a:spcBef>
                <a:spcPts val="105"/>
              </a:spcBef>
            </a:pPr>
            <a:r>
              <a:rPr sz="2000" dirty="0">
                <a:solidFill>
                  <a:srgbClr val="000000"/>
                </a:solidFill>
                <a:latin typeface="Arial MT"/>
                <a:cs typeface="Arial MT"/>
              </a:rPr>
              <a:t>The</a:t>
            </a:r>
            <a:r>
              <a:rPr sz="2000" spc="-25" dirty="0">
                <a:solidFill>
                  <a:srgbClr val="000000"/>
                </a:solidFill>
                <a:latin typeface="Arial MT"/>
                <a:cs typeface="Arial MT"/>
              </a:rPr>
              <a:t> </a:t>
            </a:r>
            <a:r>
              <a:rPr sz="2000" dirty="0">
                <a:solidFill>
                  <a:srgbClr val="000000"/>
                </a:solidFill>
                <a:latin typeface="Arial MT"/>
                <a:cs typeface="Arial MT"/>
              </a:rPr>
              <a:t>clear</a:t>
            </a:r>
            <a:r>
              <a:rPr sz="2000" spc="-20" dirty="0">
                <a:solidFill>
                  <a:srgbClr val="000000"/>
                </a:solidFill>
                <a:latin typeface="Arial MT"/>
                <a:cs typeface="Arial MT"/>
              </a:rPr>
              <a:t> </a:t>
            </a:r>
            <a:r>
              <a:rPr sz="2000" spc="-5" dirty="0">
                <a:solidFill>
                  <a:srgbClr val="000000"/>
                </a:solidFill>
                <a:latin typeface="Arial MT"/>
                <a:cs typeface="Arial MT"/>
              </a:rPr>
              <a:t>text</a:t>
            </a:r>
            <a:r>
              <a:rPr sz="2000" spc="-35" dirty="0">
                <a:solidFill>
                  <a:srgbClr val="000000"/>
                </a:solidFill>
                <a:latin typeface="Arial MT"/>
                <a:cs typeface="Arial MT"/>
              </a:rPr>
              <a:t> </a:t>
            </a:r>
            <a:r>
              <a:rPr sz="2000" dirty="0">
                <a:solidFill>
                  <a:srgbClr val="000000"/>
                </a:solidFill>
                <a:latin typeface="Arial MT"/>
                <a:cs typeface="Arial MT"/>
              </a:rPr>
              <a:t>message</a:t>
            </a:r>
            <a:r>
              <a:rPr sz="2000" spc="-45" dirty="0">
                <a:solidFill>
                  <a:srgbClr val="000000"/>
                </a:solidFill>
                <a:latin typeface="Arial MT"/>
                <a:cs typeface="Arial MT"/>
              </a:rPr>
              <a:t> </a:t>
            </a:r>
            <a:r>
              <a:rPr sz="2000" dirty="0">
                <a:solidFill>
                  <a:srgbClr val="000000"/>
                </a:solidFill>
                <a:latin typeface="Arial MT"/>
                <a:cs typeface="Arial MT"/>
              </a:rPr>
              <a:t>would</a:t>
            </a:r>
            <a:r>
              <a:rPr sz="2000" spc="-25" dirty="0">
                <a:solidFill>
                  <a:srgbClr val="000000"/>
                </a:solidFill>
                <a:latin typeface="Arial MT"/>
                <a:cs typeface="Arial MT"/>
              </a:rPr>
              <a:t> </a:t>
            </a:r>
            <a:r>
              <a:rPr sz="2000" dirty="0">
                <a:solidFill>
                  <a:srgbClr val="000000"/>
                </a:solidFill>
                <a:latin typeface="Arial MT"/>
                <a:cs typeface="Arial MT"/>
              </a:rPr>
              <a:t>be </a:t>
            </a:r>
            <a:r>
              <a:rPr sz="2000" spc="-540" dirty="0">
                <a:solidFill>
                  <a:srgbClr val="000000"/>
                </a:solidFill>
                <a:latin typeface="Arial MT"/>
                <a:cs typeface="Arial MT"/>
              </a:rPr>
              <a:t> </a:t>
            </a:r>
            <a:r>
              <a:rPr sz="2000" dirty="0">
                <a:solidFill>
                  <a:srgbClr val="000000"/>
                </a:solidFill>
                <a:latin typeface="Arial MT"/>
                <a:cs typeface="Arial MT"/>
              </a:rPr>
              <a:t>encoded</a:t>
            </a:r>
            <a:r>
              <a:rPr sz="2000" spc="-40" dirty="0">
                <a:solidFill>
                  <a:srgbClr val="000000"/>
                </a:solidFill>
                <a:latin typeface="Arial MT"/>
                <a:cs typeface="Arial MT"/>
              </a:rPr>
              <a:t> </a:t>
            </a:r>
            <a:r>
              <a:rPr sz="2000" dirty="0">
                <a:solidFill>
                  <a:srgbClr val="000000"/>
                </a:solidFill>
                <a:latin typeface="Arial MT"/>
                <a:cs typeface="Arial MT"/>
              </a:rPr>
              <a:t>using</a:t>
            </a:r>
            <a:r>
              <a:rPr sz="2000" spc="-20" dirty="0">
                <a:solidFill>
                  <a:srgbClr val="000000"/>
                </a:solidFill>
                <a:latin typeface="Arial MT"/>
                <a:cs typeface="Arial MT"/>
              </a:rPr>
              <a:t> </a:t>
            </a:r>
            <a:r>
              <a:rPr sz="2000" dirty="0">
                <a:solidFill>
                  <a:srgbClr val="000000"/>
                </a:solidFill>
                <a:latin typeface="Arial MT"/>
                <a:cs typeface="Arial MT"/>
              </a:rPr>
              <a:t>a key</a:t>
            </a:r>
            <a:r>
              <a:rPr sz="2000" spc="-25" dirty="0">
                <a:solidFill>
                  <a:srgbClr val="000000"/>
                </a:solidFill>
                <a:latin typeface="Arial MT"/>
                <a:cs typeface="Arial MT"/>
              </a:rPr>
              <a:t> </a:t>
            </a:r>
            <a:r>
              <a:rPr sz="2000" dirty="0">
                <a:solidFill>
                  <a:srgbClr val="000000"/>
                </a:solidFill>
                <a:latin typeface="Arial MT"/>
                <a:cs typeface="Arial MT"/>
              </a:rPr>
              <a:t>of</a:t>
            </a:r>
            <a:r>
              <a:rPr sz="2000" spc="-20" dirty="0">
                <a:solidFill>
                  <a:srgbClr val="000000"/>
                </a:solidFill>
                <a:latin typeface="Arial MT"/>
                <a:cs typeface="Arial MT"/>
              </a:rPr>
              <a:t> </a:t>
            </a:r>
            <a:r>
              <a:rPr sz="2000" dirty="0">
                <a:solidFill>
                  <a:srgbClr val="000000"/>
                </a:solidFill>
                <a:latin typeface="Arial MT"/>
                <a:cs typeface="Arial MT"/>
              </a:rPr>
              <a:t>3.</a:t>
            </a:r>
            <a:endParaRPr sz="2000">
              <a:latin typeface="Arial MT"/>
              <a:cs typeface="Arial MT"/>
            </a:endParaRPr>
          </a:p>
        </p:txBody>
      </p:sp>
      <p:grpSp>
        <p:nvGrpSpPr>
          <p:cNvPr id="24" name="object 24"/>
          <p:cNvGrpSpPr/>
          <p:nvPr/>
        </p:nvGrpSpPr>
        <p:grpSpPr>
          <a:xfrm>
            <a:off x="2209800" y="1511808"/>
            <a:ext cx="390525" cy="390525"/>
            <a:chOff x="2209800" y="1511808"/>
            <a:chExt cx="390525" cy="390525"/>
          </a:xfrm>
        </p:grpSpPr>
        <p:sp>
          <p:nvSpPr>
            <p:cNvPr id="25" name="object 25"/>
            <p:cNvSpPr/>
            <p:nvPr/>
          </p:nvSpPr>
          <p:spPr>
            <a:xfrm>
              <a:off x="2214372" y="1516380"/>
              <a:ext cx="381000" cy="381000"/>
            </a:xfrm>
            <a:custGeom>
              <a:avLst/>
              <a:gdLst/>
              <a:ahLst/>
              <a:cxnLst/>
              <a:rect l="l" t="t" r="r" b="b"/>
              <a:pathLst>
                <a:path w="381000" h="381000">
                  <a:moveTo>
                    <a:pt x="190500" y="0"/>
                  </a:moveTo>
                  <a:lnTo>
                    <a:pt x="146837" y="5034"/>
                  </a:lnTo>
                  <a:lnTo>
                    <a:pt x="106746" y="19372"/>
                  </a:lnTo>
                  <a:lnTo>
                    <a:pt x="71374" y="41867"/>
                  </a:lnTo>
                  <a:lnTo>
                    <a:pt x="41867" y="71374"/>
                  </a:lnTo>
                  <a:lnTo>
                    <a:pt x="19372" y="106746"/>
                  </a:lnTo>
                  <a:lnTo>
                    <a:pt x="5034" y="146837"/>
                  </a:lnTo>
                  <a:lnTo>
                    <a:pt x="0" y="190500"/>
                  </a:lnTo>
                  <a:lnTo>
                    <a:pt x="5034" y="234162"/>
                  </a:lnTo>
                  <a:lnTo>
                    <a:pt x="19372" y="274253"/>
                  </a:lnTo>
                  <a:lnTo>
                    <a:pt x="41867" y="309625"/>
                  </a:lnTo>
                  <a:lnTo>
                    <a:pt x="71374" y="339132"/>
                  </a:lnTo>
                  <a:lnTo>
                    <a:pt x="106746" y="361627"/>
                  </a:lnTo>
                  <a:lnTo>
                    <a:pt x="146837" y="375965"/>
                  </a:lnTo>
                  <a:lnTo>
                    <a:pt x="190500" y="381000"/>
                  </a:lnTo>
                  <a:lnTo>
                    <a:pt x="234162" y="375965"/>
                  </a:lnTo>
                  <a:lnTo>
                    <a:pt x="274253" y="361627"/>
                  </a:lnTo>
                  <a:lnTo>
                    <a:pt x="309625" y="339132"/>
                  </a:lnTo>
                  <a:lnTo>
                    <a:pt x="339132" y="309625"/>
                  </a:lnTo>
                  <a:lnTo>
                    <a:pt x="361627" y="274253"/>
                  </a:lnTo>
                  <a:lnTo>
                    <a:pt x="375965" y="234162"/>
                  </a:lnTo>
                  <a:lnTo>
                    <a:pt x="381000" y="190500"/>
                  </a:lnTo>
                  <a:lnTo>
                    <a:pt x="375965" y="146837"/>
                  </a:lnTo>
                  <a:lnTo>
                    <a:pt x="361627" y="106746"/>
                  </a:lnTo>
                  <a:lnTo>
                    <a:pt x="339132" y="71374"/>
                  </a:lnTo>
                  <a:lnTo>
                    <a:pt x="309625" y="41867"/>
                  </a:lnTo>
                  <a:lnTo>
                    <a:pt x="274253" y="19372"/>
                  </a:lnTo>
                  <a:lnTo>
                    <a:pt x="234162" y="5034"/>
                  </a:lnTo>
                  <a:lnTo>
                    <a:pt x="190500" y="0"/>
                  </a:lnTo>
                  <a:close/>
                </a:path>
              </a:pathLst>
            </a:custGeom>
            <a:solidFill>
              <a:srgbClr val="4F81BC"/>
            </a:solidFill>
          </p:spPr>
          <p:txBody>
            <a:bodyPr wrap="square" lIns="0" tIns="0" rIns="0" bIns="0" rtlCol="0"/>
            <a:lstStyle/>
            <a:p>
              <a:endParaRPr/>
            </a:p>
          </p:txBody>
        </p:sp>
        <p:sp>
          <p:nvSpPr>
            <p:cNvPr id="26" name="object 26"/>
            <p:cNvSpPr/>
            <p:nvPr/>
          </p:nvSpPr>
          <p:spPr>
            <a:xfrm>
              <a:off x="2214372" y="1516380"/>
              <a:ext cx="381000" cy="381000"/>
            </a:xfrm>
            <a:custGeom>
              <a:avLst/>
              <a:gdLst/>
              <a:ahLst/>
              <a:cxnLst/>
              <a:rect l="l" t="t" r="r" b="b"/>
              <a:pathLst>
                <a:path w="381000" h="381000">
                  <a:moveTo>
                    <a:pt x="0" y="190500"/>
                  </a:moveTo>
                  <a:lnTo>
                    <a:pt x="5034" y="146837"/>
                  </a:lnTo>
                  <a:lnTo>
                    <a:pt x="19372" y="106746"/>
                  </a:lnTo>
                  <a:lnTo>
                    <a:pt x="41867" y="71374"/>
                  </a:lnTo>
                  <a:lnTo>
                    <a:pt x="71374" y="41867"/>
                  </a:lnTo>
                  <a:lnTo>
                    <a:pt x="106746" y="19372"/>
                  </a:lnTo>
                  <a:lnTo>
                    <a:pt x="146837" y="5034"/>
                  </a:lnTo>
                  <a:lnTo>
                    <a:pt x="190500" y="0"/>
                  </a:lnTo>
                  <a:lnTo>
                    <a:pt x="234162" y="5034"/>
                  </a:lnTo>
                  <a:lnTo>
                    <a:pt x="274253" y="19372"/>
                  </a:lnTo>
                  <a:lnTo>
                    <a:pt x="309625" y="41867"/>
                  </a:lnTo>
                  <a:lnTo>
                    <a:pt x="339132" y="71374"/>
                  </a:lnTo>
                  <a:lnTo>
                    <a:pt x="361627" y="106746"/>
                  </a:lnTo>
                  <a:lnTo>
                    <a:pt x="375965" y="146837"/>
                  </a:lnTo>
                  <a:lnTo>
                    <a:pt x="381000" y="190500"/>
                  </a:lnTo>
                  <a:lnTo>
                    <a:pt x="375965" y="234162"/>
                  </a:lnTo>
                  <a:lnTo>
                    <a:pt x="361627" y="274253"/>
                  </a:lnTo>
                  <a:lnTo>
                    <a:pt x="339132" y="309625"/>
                  </a:lnTo>
                  <a:lnTo>
                    <a:pt x="309625" y="339132"/>
                  </a:lnTo>
                  <a:lnTo>
                    <a:pt x="274253" y="361627"/>
                  </a:lnTo>
                  <a:lnTo>
                    <a:pt x="234162" y="375965"/>
                  </a:lnTo>
                  <a:lnTo>
                    <a:pt x="190500" y="381000"/>
                  </a:lnTo>
                  <a:lnTo>
                    <a:pt x="146837" y="375965"/>
                  </a:lnTo>
                  <a:lnTo>
                    <a:pt x="106746" y="361627"/>
                  </a:lnTo>
                  <a:lnTo>
                    <a:pt x="71374" y="339132"/>
                  </a:lnTo>
                  <a:lnTo>
                    <a:pt x="41867" y="309625"/>
                  </a:lnTo>
                  <a:lnTo>
                    <a:pt x="19372" y="274253"/>
                  </a:lnTo>
                  <a:lnTo>
                    <a:pt x="5034" y="234162"/>
                  </a:lnTo>
                  <a:lnTo>
                    <a:pt x="0" y="190500"/>
                  </a:lnTo>
                  <a:close/>
                </a:path>
              </a:pathLst>
            </a:custGeom>
            <a:ln w="9144">
              <a:solidFill>
                <a:srgbClr val="000000"/>
              </a:solidFill>
            </a:ln>
          </p:spPr>
          <p:txBody>
            <a:bodyPr wrap="square" lIns="0" tIns="0" rIns="0" bIns="0" rtlCol="0"/>
            <a:lstStyle/>
            <a:p>
              <a:endParaRPr/>
            </a:p>
          </p:txBody>
        </p:sp>
      </p:grpSp>
      <p:sp>
        <p:nvSpPr>
          <p:cNvPr id="27" name="object 27"/>
          <p:cNvSpPr txBox="1"/>
          <p:nvPr/>
        </p:nvSpPr>
        <p:spPr>
          <a:xfrm>
            <a:off x="2343657" y="1582674"/>
            <a:ext cx="125095" cy="239395"/>
          </a:xfrm>
          <a:prstGeom prst="rect">
            <a:avLst/>
          </a:prstGeom>
        </p:spPr>
        <p:txBody>
          <a:bodyPr vert="horz" wrap="square" lIns="0" tIns="13335" rIns="0" bIns="0" rtlCol="0">
            <a:spAutoFit/>
          </a:bodyPr>
          <a:lstStyle/>
          <a:p>
            <a:pPr marL="12700">
              <a:lnSpc>
                <a:spcPct val="100000"/>
              </a:lnSpc>
              <a:spcBef>
                <a:spcPts val="105"/>
              </a:spcBef>
            </a:pPr>
            <a:r>
              <a:rPr sz="1400" b="1" dirty="0">
                <a:latin typeface="Arial"/>
                <a:cs typeface="Arial"/>
              </a:rPr>
              <a:t>1</a:t>
            </a:r>
            <a:endParaRPr sz="1400">
              <a:latin typeface="Arial"/>
              <a:cs typeface="Arial"/>
            </a:endParaRPr>
          </a:p>
        </p:txBody>
      </p:sp>
      <p:pic>
        <p:nvPicPr>
          <p:cNvPr id="28" name="object 28"/>
          <p:cNvPicPr/>
          <p:nvPr/>
        </p:nvPicPr>
        <p:blipFill>
          <a:blip r:embed="rId5" cstate="print"/>
          <a:stretch>
            <a:fillRect/>
          </a:stretch>
        </p:blipFill>
        <p:spPr>
          <a:xfrm>
            <a:off x="3032685" y="1395995"/>
            <a:ext cx="2582229" cy="1205449"/>
          </a:xfrm>
          <a:prstGeom prst="rect">
            <a:avLst/>
          </a:prstGeom>
        </p:spPr>
      </p:pic>
      <p:sp>
        <p:nvSpPr>
          <p:cNvPr id="29" name="object 29"/>
          <p:cNvSpPr txBox="1"/>
          <p:nvPr/>
        </p:nvSpPr>
        <p:spPr>
          <a:xfrm>
            <a:off x="3634485" y="1773427"/>
            <a:ext cx="1517015" cy="452755"/>
          </a:xfrm>
          <a:prstGeom prst="rect">
            <a:avLst/>
          </a:prstGeom>
        </p:spPr>
        <p:txBody>
          <a:bodyPr vert="horz" wrap="square" lIns="0" tIns="13335" rIns="0" bIns="0" rtlCol="0">
            <a:spAutoFit/>
          </a:bodyPr>
          <a:lstStyle/>
          <a:p>
            <a:pPr marL="12700" marR="5080" indent="213360">
              <a:lnSpc>
                <a:spcPct val="100000"/>
              </a:lnSpc>
              <a:spcBef>
                <a:spcPts val="105"/>
              </a:spcBef>
            </a:pPr>
            <a:r>
              <a:rPr sz="1400" b="1" spc="-5" dirty="0">
                <a:latin typeface="Courier New"/>
                <a:cs typeface="Courier New"/>
              </a:rPr>
              <a:t>FLANK EAST </a:t>
            </a:r>
            <a:r>
              <a:rPr sz="1400" b="1" dirty="0">
                <a:latin typeface="Courier New"/>
                <a:cs typeface="Courier New"/>
              </a:rPr>
              <a:t> </a:t>
            </a:r>
            <a:r>
              <a:rPr sz="1400" b="1" spc="-5" dirty="0">
                <a:latin typeface="Courier New"/>
                <a:cs typeface="Courier New"/>
              </a:rPr>
              <a:t>ATTACK</a:t>
            </a:r>
            <a:r>
              <a:rPr sz="1400" b="1" spc="-45" dirty="0">
                <a:latin typeface="Courier New"/>
                <a:cs typeface="Courier New"/>
              </a:rPr>
              <a:t> </a:t>
            </a:r>
            <a:r>
              <a:rPr sz="1400" b="1" spc="-5" dirty="0">
                <a:latin typeface="Courier New"/>
                <a:cs typeface="Courier New"/>
              </a:rPr>
              <a:t>AT</a:t>
            </a:r>
            <a:r>
              <a:rPr sz="1400" b="1" spc="-30" dirty="0">
                <a:latin typeface="Courier New"/>
                <a:cs typeface="Courier New"/>
              </a:rPr>
              <a:t> </a:t>
            </a:r>
            <a:r>
              <a:rPr sz="1400" b="1" spc="-10" dirty="0">
                <a:latin typeface="Courier New"/>
                <a:cs typeface="Courier New"/>
              </a:rPr>
              <a:t>DAWN</a:t>
            </a:r>
            <a:endParaRPr sz="1400">
              <a:latin typeface="Courier New"/>
              <a:cs typeface="Courier New"/>
            </a:endParaRPr>
          </a:p>
        </p:txBody>
      </p:sp>
      <p:sp>
        <p:nvSpPr>
          <p:cNvPr id="30" name="object 30"/>
          <p:cNvSpPr txBox="1"/>
          <p:nvPr/>
        </p:nvSpPr>
        <p:spPr>
          <a:xfrm>
            <a:off x="8390381" y="2837180"/>
            <a:ext cx="1862455" cy="2160270"/>
          </a:xfrm>
          <a:prstGeom prst="rect">
            <a:avLst/>
          </a:prstGeom>
        </p:spPr>
        <p:txBody>
          <a:bodyPr vert="horz" wrap="square" lIns="0" tIns="13335" rIns="0" bIns="0" rtlCol="0">
            <a:spAutoFit/>
          </a:bodyPr>
          <a:lstStyle/>
          <a:p>
            <a:pPr marL="12700" marR="5080">
              <a:lnSpc>
                <a:spcPct val="100000"/>
              </a:lnSpc>
              <a:spcBef>
                <a:spcPts val="105"/>
              </a:spcBef>
            </a:pPr>
            <a:r>
              <a:rPr sz="2000" spc="-5" dirty="0">
                <a:latin typeface="Arial MT"/>
                <a:cs typeface="Arial MT"/>
              </a:rPr>
              <a:t>Shift </a:t>
            </a:r>
            <a:r>
              <a:rPr sz="2000" dirty="0">
                <a:latin typeface="Arial MT"/>
                <a:cs typeface="Arial MT"/>
              </a:rPr>
              <a:t>the top </a:t>
            </a:r>
            <a:r>
              <a:rPr sz="2000" spc="5" dirty="0">
                <a:latin typeface="Arial MT"/>
                <a:cs typeface="Arial MT"/>
              </a:rPr>
              <a:t> </a:t>
            </a:r>
            <a:r>
              <a:rPr sz="2000" dirty="0">
                <a:latin typeface="Arial MT"/>
                <a:cs typeface="Arial MT"/>
              </a:rPr>
              <a:t>scroll over by </a:t>
            </a:r>
            <a:r>
              <a:rPr sz="2000" spc="5" dirty="0">
                <a:latin typeface="Arial MT"/>
                <a:cs typeface="Arial MT"/>
              </a:rPr>
              <a:t> </a:t>
            </a:r>
            <a:r>
              <a:rPr sz="2000" dirty="0">
                <a:latin typeface="Arial MT"/>
                <a:cs typeface="Arial MT"/>
              </a:rPr>
              <a:t>three</a:t>
            </a:r>
            <a:r>
              <a:rPr sz="2000" spc="-100" dirty="0">
                <a:latin typeface="Arial MT"/>
                <a:cs typeface="Arial MT"/>
              </a:rPr>
              <a:t> </a:t>
            </a:r>
            <a:r>
              <a:rPr sz="2000" dirty="0">
                <a:latin typeface="Arial MT"/>
                <a:cs typeface="Arial MT"/>
              </a:rPr>
              <a:t>characters </a:t>
            </a:r>
            <a:r>
              <a:rPr sz="2000" spc="-540" dirty="0">
                <a:latin typeface="Arial MT"/>
                <a:cs typeface="Arial MT"/>
              </a:rPr>
              <a:t> </a:t>
            </a:r>
            <a:r>
              <a:rPr sz="2000" dirty="0">
                <a:latin typeface="Arial MT"/>
                <a:cs typeface="Arial MT"/>
              </a:rPr>
              <a:t>(key of 3), an A </a:t>
            </a:r>
            <a:r>
              <a:rPr sz="2000" spc="5" dirty="0">
                <a:latin typeface="Arial MT"/>
                <a:cs typeface="Arial MT"/>
              </a:rPr>
              <a:t> </a:t>
            </a:r>
            <a:r>
              <a:rPr sz="2000" dirty="0">
                <a:latin typeface="Arial MT"/>
                <a:cs typeface="Arial MT"/>
              </a:rPr>
              <a:t>becomes D, B </a:t>
            </a:r>
            <a:r>
              <a:rPr sz="2000" spc="5" dirty="0">
                <a:latin typeface="Arial MT"/>
                <a:cs typeface="Arial MT"/>
              </a:rPr>
              <a:t> </a:t>
            </a:r>
            <a:r>
              <a:rPr sz="2000" dirty="0">
                <a:latin typeface="Arial MT"/>
                <a:cs typeface="Arial MT"/>
              </a:rPr>
              <a:t>becomes</a:t>
            </a:r>
            <a:r>
              <a:rPr sz="2000" spc="-70" dirty="0">
                <a:latin typeface="Arial MT"/>
                <a:cs typeface="Arial MT"/>
              </a:rPr>
              <a:t> </a:t>
            </a:r>
            <a:r>
              <a:rPr sz="2000" dirty="0">
                <a:latin typeface="Arial MT"/>
                <a:cs typeface="Arial MT"/>
              </a:rPr>
              <a:t>E,</a:t>
            </a:r>
            <a:r>
              <a:rPr sz="2000" spc="-45" dirty="0">
                <a:latin typeface="Arial MT"/>
                <a:cs typeface="Arial MT"/>
              </a:rPr>
              <a:t> </a:t>
            </a:r>
            <a:r>
              <a:rPr sz="2000" dirty="0">
                <a:latin typeface="Arial MT"/>
                <a:cs typeface="Arial MT"/>
              </a:rPr>
              <a:t>and </a:t>
            </a:r>
            <a:r>
              <a:rPr sz="2000" spc="-540" dirty="0">
                <a:latin typeface="Arial MT"/>
                <a:cs typeface="Arial MT"/>
              </a:rPr>
              <a:t> </a:t>
            </a:r>
            <a:r>
              <a:rPr sz="2000" dirty="0">
                <a:latin typeface="Arial MT"/>
                <a:cs typeface="Arial MT"/>
              </a:rPr>
              <a:t>so</a:t>
            </a:r>
            <a:r>
              <a:rPr sz="2000" spc="-25" dirty="0">
                <a:latin typeface="Arial MT"/>
                <a:cs typeface="Arial MT"/>
              </a:rPr>
              <a:t> </a:t>
            </a:r>
            <a:r>
              <a:rPr sz="2000" dirty="0">
                <a:latin typeface="Arial MT"/>
                <a:cs typeface="Arial MT"/>
              </a:rPr>
              <a:t>on.</a:t>
            </a:r>
            <a:endParaRPr sz="2000">
              <a:latin typeface="Arial MT"/>
              <a:cs typeface="Arial MT"/>
            </a:endParaRPr>
          </a:p>
        </p:txBody>
      </p:sp>
      <p:grpSp>
        <p:nvGrpSpPr>
          <p:cNvPr id="31" name="object 31"/>
          <p:cNvGrpSpPr/>
          <p:nvPr/>
        </p:nvGrpSpPr>
        <p:grpSpPr>
          <a:xfrm>
            <a:off x="2209609" y="3072193"/>
            <a:ext cx="390525" cy="390525"/>
            <a:chOff x="2209609" y="3072193"/>
            <a:chExt cx="390525" cy="390525"/>
          </a:xfrm>
        </p:grpSpPr>
        <p:sp>
          <p:nvSpPr>
            <p:cNvPr id="32" name="object 32"/>
            <p:cNvSpPr/>
            <p:nvPr/>
          </p:nvSpPr>
          <p:spPr>
            <a:xfrm>
              <a:off x="2214372" y="3076955"/>
              <a:ext cx="381000" cy="381000"/>
            </a:xfrm>
            <a:custGeom>
              <a:avLst/>
              <a:gdLst/>
              <a:ahLst/>
              <a:cxnLst/>
              <a:rect l="l" t="t" r="r" b="b"/>
              <a:pathLst>
                <a:path w="381000" h="381000">
                  <a:moveTo>
                    <a:pt x="190500" y="0"/>
                  </a:moveTo>
                  <a:lnTo>
                    <a:pt x="146837" y="5034"/>
                  </a:lnTo>
                  <a:lnTo>
                    <a:pt x="106746" y="19372"/>
                  </a:lnTo>
                  <a:lnTo>
                    <a:pt x="71374" y="41867"/>
                  </a:lnTo>
                  <a:lnTo>
                    <a:pt x="41867" y="71374"/>
                  </a:lnTo>
                  <a:lnTo>
                    <a:pt x="19372" y="106746"/>
                  </a:lnTo>
                  <a:lnTo>
                    <a:pt x="5034" y="146837"/>
                  </a:lnTo>
                  <a:lnTo>
                    <a:pt x="0" y="190500"/>
                  </a:lnTo>
                  <a:lnTo>
                    <a:pt x="5034" y="234162"/>
                  </a:lnTo>
                  <a:lnTo>
                    <a:pt x="19372" y="274253"/>
                  </a:lnTo>
                  <a:lnTo>
                    <a:pt x="41867" y="309625"/>
                  </a:lnTo>
                  <a:lnTo>
                    <a:pt x="71374" y="339132"/>
                  </a:lnTo>
                  <a:lnTo>
                    <a:pt x="106746" y="361627"/>
                  </a:lnTo>
                  <a:lnTo>
                    <a:pt x="146837" y="375965"/>
                  </a:lnTo>
                  <a:lnTo>
                    <a:pt x="190500" y="381000"/>
                  </a:lnTo>
                  <a:lnTo>
                    <a:pt x="234162" y="375965"/>
                  </a:lnTo>
                  <a:lnTo>
                    <a:pt x="274253" y="361627"/>
                  </a:lnTo>
                  <a:lnTo>
                    <a:pt x="309625" y="339132"/>
                  </a:lnTo>
                  <a:lnTo>
                    <a:pt x="339132" y="309625"/>
                  </a:lnTo>
                  <a:lnTo>
                    <a:pt x="361627" y="274253"/>
                  </a:lnTo>
                  <a:lnTo>
                    <a:pt x="375965" y="234162"/>
                  </a:lnTo>
                  <a:lnTo>
                    <a:pt x="381000" y="190500"/>
                  </a:lnTo>
                  <a:lnTo>
                    <a:pt x="375965" y="146837"/>
                  </a:lnTo>
                  <a:lnTo>
                    <a:pt x="361627" y="106746"/>
                  </a:lnTo>
                  <a:lnTo>
                    <a:pt x="339132" y="71374"/>
                  </a:lnTo>
                  <a:lnTo>
                    <a:pt x="309625" y="41867"/>
                  </a:lnTo>
                  <a:lnTo>
                    <a:pt x="274253" y="19372"/>
                  </a:lnTo>
                  <a:lnTo>
                    <a:pt x="234162" y="5034"/>
                  </a:lnTo>
                  <a:lnTo>
                    <a:pt x="190500" y="0"/>
                  </a:lnTo>
                  <a:close/>
                </a:path>
              </a:pathLst>
            </a:custGeom>
            <a:solidFill>
              <a:srgbClr val="4F81BC"/>
            </a:solidFill>
          </p:spPr>
          <p:txBody>
            <a:bodyPr wrap="square" lIns="0" tIns="0" rIns="0" bIns="0" rtlCol="0"/>
            <a:lstStyle/>
            <a:p>
              <a:endParaRPr/>
            </a:p>
          </p:txBody>
        </p:sp>
        <p:sp>
          <p:nvSpPr>
            <p:cNvPr id="33" name="object 33"/>
            <p:cNvSpPr/>
            <p:nvPr/>
          </p:nvSpPr>
          <p:spPr>
            <a:xfrm>
              <a:off x="2214372" y="3076955"/>
              <a:ext cx="381000" cy="381000"/>
            </a:xfrm>
            <a:custGeom>
              <a:avLst/>
              <a:gdLst/>
              <a:ahLst/>
              <a:cxnLst/>
              <a:rect l="l" t="t" r="r" b="b"/>
              <a:pathLst>
                <a:path w="381000" h="381000">
                  <a:moveTo>
                    <a:pt x="0" y="190500"/>
                  </a:moveTo>
                  <a:lnTo>
                    <a:pt x="5034" y="146837"/>
                  </a:lnTo>
                  <a:lnTo>
                    <a:pt x="19372" y="106746"/>
                  </a:lnTo>
                  <a:lnTo>
                    <a:pt x="41867" y="71374"/>
                  </a:lnTo>
                  <a:lnTo>
                    <a:pt x="71374" y="41867"/>
                  </a:lnTo>
                  <a:lnTo>
                    <a:pt x="106746" y="19372"/>
                  </a:lnTo>
                  <a:lnTo>
                    <a:pt x="146837" y="5034"/>
                  </a:lnTo>
                  <a:lnTo>
                    <a:pt x="190500" y="0"/>
                  </a:lnTo>
                  <a:lnTo>
                    <a:pt x="234162" y="5034"/>
                  </a:lnTo>
                  <a:lnTo>
                    <a:pt x="274253" y="19372"/>
                  </a:lnTo>
                  <a:lnTo>
                    <a:pt x="309625" y="41867"/>
                  </a:lnTo>
                  <a:lnTo>
                    <a:pt x="339132" y="71374"/>
                  </a:lnTo>
                  <a:lnTo>
                    <a:pt x="361627" y="106746"/>
                  </a:lnTo>
                  <a:lnTo>
                    <a:pt x="375965" y="146837"/>
                  </a:lnTo>
                  <a:lnTo>
                    <a:pt x="381000" y="190500"/>
                  </a:lnTo>
                  <a:lnTo>
                    <a:pt x="375965" y="234162"/>
                  </a:lnTo>
                  <a:lnTo>
                    <a:pt x="361627" y="274253"/>
                  </a:lnTo>
                  <a:lnTo>
                    <a:pt x="339132" y="309625"/>
                  </a:lnTo>
                  <a:lnTo>
                    <a:pt x="309625" y="339132"/>
                  </a:lnTo>
                  <a:lnTo>
                    <a:pt x="274253" y="361627"/>
                  </a:lnTo>
                  <a:lnTo>
                    <a:pt x="234162" y="375965"/>
                  </a:lnTo>
                  <a:lnTo>
                    <a:pt x="190500" y="381000"/>
                  </a:lnTo>
                  <a:lnTo>
                    <a:pt x="146837" y="375965"/>
                  </a:lnTo>
                  <a:lnTo>
                    <a:pt x="106746" y="361627"/>
                  </a:lnTo>
                  <a:lnTo>
                    <a:pt x="71374" y="339132"/>
                  </a:lnTo>
                  <a:lnTo>
                    <a:pt x="41867" y="309625"/>
                  </a:lnTo>
                  <a:lnTo>
                    <a:pt x="19372" y="274253"/>
                  </a:lnTo>
                  <a:lnTo>
                    <a:pt x="5034" y="234162"/>
                  </a:lnTo>
                  <a:lnTo>
                    <a:pt x="0" y="190500"/>
                  </a:lnTo>
                  <a:close/>
                </a:path>
              </a:pathLst>
            </a:custGeom>
            <a:ln w="9144">
              <a:solidFill>
                <a:srgbClr val="000000"/>
              </a:solidFill>
            </a:ln>
          </p:spPr>
          <p:txBody>
            <a:bodyPr wrap="square" lIns="0" tIns="0" rIns="0" bIns="0" rtlCol="0"/>
            <a:lstStyle/>
            <a:p>
              <a:endParaRPr/>
            </a:p>
          </p:txBody>
        </p:sp>
      </p:grpSp>
      <p:sp>
        <p:nvSpPr>
          <p:cNvPr id="34" name="object 34"/>
          <p:cNvSpPr txBox="1"/>
          <p:nvPr/>
        </p:nvSpPr>
        <p:spPr>
          <a:xfrm>
            <a:off x="2343657" y="3143504"/>
            <a:ext cx="125095" cy="239395"/>
          </a:xfrm>
          <a:prstGeom prst="rect">
            <a:avLst/>
          </a:prstGeom>
        </p:spPr>
        <p:txBody>
          <a:bodyPr vert="horz" wrap="square" lIns="0" tIns="13335" rIns="0" bIns="0" rtlCol="0">
            <a:spAutoFit/>
          </a:bodyPr>
          <a:lstStyle/>
          <a:p>
            <a:pPr marL="12700">
              <a:lnSpc>
                <a:spcPct val="100000"/>
              </a:lnSpc>
              <a:spcBef>
                <a:spcPts val="105"/>
              </a:spcBef>
            </a:pPr>
            <a:r>
              <a:rPr sz="1400" b="1" dirty="0">
                <a:latin typeface="Arial"/>
                <a:cs typeface="Arial"/>
              </a:rPr>
              <a:t>2</a:t>
            </a:r>
            <a:endParaRPr sz="1400">
              <a:latin typeface="Arial"/>
              <a:cs typeface="Arial"/>
            </a:endParaRPr>
          </a:p>
        </p:txBody>
      </p:sp>
      <p:sp>
        <p:nvSpPr>
          <p:cNvPr id="35" name="object 35"/>
          <p:cNvSpPr txBox="1"/>
          <p:nvPr/>
        </p:nvSpPr>
        <p:spPr>
          <a:xfrm>
            <a:off x="6084823" y="5218938"/>
            <a:ext cx="3566160" cy="941069"/>
          </a:xfrm>
          <a:prstGeom prst="rect">
            <a:avLst/>
          </a:prstGeom>
        </p:spPr>
        <p:txBody>
          <a:bodyPr vert="horz" wrap="square" lIns="0" tIns="12700" rIns="0" bIns="0" rtlCol="0">
            <a:spAutoFit/>
          </a:bodyPr>
          <a:lstStyle/>
          <a:p>
            <a:pPr marL="12700" marR="5080">
              <a:lnSpc>
                <a:spcPct val="100000"/>
              </a:lnSpc>
              <a:spcBef>
                <a:spcPts val="100"/>
              </a:spcBef>
            </a:pPr>
            <a:r>
              <a:rPr sz="2000" dirty="0">
                <a:latin typeface="Arial MT"/>
                <a:cs typeface="Arial MT"/>
              </a:rPr>
              <a:t>The clear </a:t>
            </a:r>
            <a:r>
              <a:rPr sz="2000" spc="-5" dirty="0">
                <a:latin typeface="Arial MT"/>
                <a:cs typeface="Arial MT"/>
              </a:rPr>
              <a:t>text </a:t>
            </a:r>
            <a:r>
              <a:rPr sz="2000" dirty="0">
                <a:latin typeface="Arial MT"/>
                <a:cs typeface="Arial MT"/>
              </a:rPr>
              <a:t>message would </a:t>
            </a:r>
            <a:r>
              <a:rPr sz="2000" spc="5" dirty="0">
                <a:latin typeface="Arial MT"/>
                <a:cs typeface="Arial MT"/>
              </a:rPr>
              <a:t> </a:t>
            </a:r>
            <a:r>
              <a:rPr sz="2000" dirty="0">
                <a:latin typeface="Arial MT"/>
                <a:cs typeface="Arial MT"/>
              </a:rPr>
              <a:t>be</a:t>
            </a:r>
            <a:r>
              <a:rPr sz="2000" spc="-25" dirty="0">
                <a:latin typeface="Arial MT"/>
                <a:cs typeface="Arial MT"/>
              </a:rPr>
              <a:t> </a:t>
            </a:r>
            <a:r>
              <a:rPr sz="2000" dirty="0">
                <a:latin typeface="Arial MT"/>
                <a:cs typeface="Arial MT"/>
              </a:rPr>
              <a:t>encrypted</a:t>
            </a:r>
            <a:r>
              <a:rPr sz="2000" spc="-55" dirty="0">
                <a:latin typeface="Arial MT"/>
                <a:cs typeface="Arial MT"/>
              </a:rPr>
              <a:t> </a:t>
            </a:r>
            <a:r>
              <a:rPr sz="2000" dirty="0">
                <a:latin typeface="Arial MT"/>
                <a:cs typeface="Arial MT"/>
              </a:rPr>
              <a:t>as</a:t>
            </a:r>
            <a:r>
              <a:rPr sz="2000" spc="-25" dirty="0">
                <a:latin typeface="Arial MT"/>
                <a:cs typeface="Arial MT"/>
              </a:rPr>
              <a:t> </a:t>
            </a:r>
            <a:r>
              <a:rPr sz="2000" dirty="0">
                <a:latin typeface="Arial MT"/>
                <a:cs typeface="Arial MT"/>
              </a:rPr>
              <a:t>follows</a:t>
            </a:r>
            <a:r>
              <a:rPr sz="2000" spc="-25" dirty="0">
                <a:latin typeface="Arial MT"/>
                <a:cs typeface="Arial MT"/>
              </a:rPr>
              <a:t> </a:t>
            </a:r>
            <a:r>
              <a:rPr sz="2000" dirty="0">
                <a:latin typeface="Arial MT"/>
                <a:cs typeface="Arial MT"/>
              </a:rPr>
              <a:t>using</a:t>
            </a:r>
            <a:r>
              <a:rPr sz="2000" spc="-20" dirty="0">
                <a:latin typeface="Arial MT"/>
                <a:cs typeface="Arial MT"/>
              </a:rPr>
              <a:t> </a:t>
            </a:r>
            <a:r>
              <a:rPr sz="2000" dirty="0">
                <a:latin typeface="Arial MT"/>
                <a:cs typeface="Arial MT"/>
              </a:rPr>
              <a:t>a </a:t>
            </a:r>
            <a:r>
              <a:rPr sz="2000" spc="-545" dirty="0">
                <a:latin typeface="Arial MT"/>
                <a:cs typeface="Arial MT"/>
              </a:rPr>
              <a:t> </a:t>
            </a:r>
            <a:r>
              <a:rPr sz="2000" dirty="0">
                <a:latin typeface="Arial MT"/>
                <a:cs typeface="Arial MT"/>
              </a:rPr>
              <a:t>key</a:t>
            </a:r>
            <a:r>
              <a:rPr sz="2000" spc="-30" dirty="0">
                <a:latin typeface="Arial MT"/>
                <a:cs typeface="Arial MT"/>
              </a:rPr>
              <a:t> </a:t>
            </a:r>
            <a:r>
              <a:rPr sz="2000" dirty="0">
                <a:latin typeface="Arial MT"/>
                <a:cs typeface="Arial MT"/>
              </a:rPr>
              <a:t>of</a:t>
            </a:r>
            <a:r>
              <a:rPr sz="2000" spc="-5" dirty="0">
                <a:latin typeface="Arial MT"/>
                <a:cs typeface="Arial MT"/>
              </a:rPr>
              <a:t> </a:t>
            </a:r>
            <a:r>
              <a:rPr sz="2000" dirty="0">
                <a:latin typeface="Arial MT"/>
                <a:cs typeface="Arial MT"/>
              </a:rPr>
              <a:t>3.</a:t>
            </a:r>
            <a:endParaRPr sz="2000">
              <a:latin typeface="Arial MT"/>
              <a:cs typeface="Arial MT"/>
            </a:endParaRPr>
          </a:p>
        </p:txBody>
      </p:sp>
      <p:grpSp>
        <p:nvGrpSpPr>
          <p:cNvPr id="36" name="object 36"/>
          <p:cNvGrpSpPr/>
          <p:nvPr/>
        </p:nvGrpSpPr>
        <p:grpSpPr>
          <a:xfrm>
            <a:off x="3214116" y="3753611"/>
            <a:ext cx="620395" cy="228600"/>
            <a:chOff x="3214116" y="3753611"/>
            <a:chExt cx="620395" cy="228600"/>
          </a:xfrm>
        </p:grpSpPr>
        <p:pic>
          <p:nvPicPr>
            <p:cNvPr id="37" name="object 37"/>
            <p:cNvPicPr/>
            <p:nvPr/>
          </p:nvPicPr>
          <p:blipFill>
            <a:blip r:embed="rId6" cstate="print"/>
            <a:stretch>
              <a:fillRect/>
            </a:stretch>
          </p:blipFill>
          <p:spPr>
            <a:xfrm>
              <a:off x="3214116" y="3753611"/>
              <a:ext cx="76199" cy="228600"/>
            </a:xfrm>
            <a:prstGeom prst="rect">
              <a:avLst/>
            </a:prstGeom>
          </p:spPr>
        </p:pic>
        <p:pic>
          <p:nvPicPr>
            <p:cNvPr id="38" name="object 38"/>
            <p:cNvPicPr/>
            <p:nvPr/>
          </p:nvPicPr>
          <p:blipFill>
            <a:blip r:embed="rId6" cstate="print"/>
            <a:stretch>
              <a:fillRect/>
            </a:stretch>
          </p:blipFill>
          <p:spPr>
            <a:xfrm>
              <a:off x="3386328" y="3753611"/>
              <a:ext cx="76200" cy="228600"/>
            </a:xfrm>
            <a:prstGeom prst="rect">
              <a:avLst/>
            </a:prstGeom>
          </p:spPr>
        </p:pic>
        <p:pic>
          <p:nvPicPr>
            <p:cNvPr id="39" name="object 39"/>
            <p:cNvPicPr/>
            <p:nvPr/>
          </p:nvPicPr>
          <p:blipFill>
            <a:blip r:embed="rId6" cstate="print"/>
            <a:stretch>
              <a:fillRect/>
            </a:stretch>
          </p:blipFill>
          <p:spPr>
            <a:xfrm>
              <a:off x="3567684" y="3753611"/>
              <a:ext cx="76200" cy="228600"/>
            </a:xfrm>
            <a:prstGeom prst="rect">
              <a:avLst/>
            </a:prstGeom>
          </p:spPr>
        </p:pic>
        <p:pic>
          <p:nvPicPr>
            <p:cNvPr id="40" name="object 40"/>
            <p:cNvPicPr/>
            <p:nvPr/>
          </p:nvPicPr>
          <p:blipFill>
            <a:blip r:embed="rId6" cstate="print"/>
            <a:stretch>
              <a:fillRect/>
            </a:stretch>
          </p:blipFill>
          <p:spPr>
            <a:xfrm>
              <a:off x="3758184" y="3753611"/>
              <a:ext cx="76200" cy="228600"/>
            </a:xfrm>
            <a:prstGeom prst="rect">
              <a:avLst/>
            </a:prstGeom>
          </p:spPr>
        </p:pic>
      </p:grpSp>
      <p:sp>
        <p:nvSpPr>
          <p:cNvPr id="41" name="object 41"/>
          <p:cNvSpPr txBox="1"/>
          <p:nvPr/>
        </p:nvSpPr>
        <p:spPr>
          <a:xfrm>
            <a:off x="4008246" y="2458973"/>
            <a:ext cx="718820" cy="208279"/>
          </a:xfrm>
          <a:prstGeom prst="rect">
            <a:avLst/>
          </a:prstGeom>
        </p:spPr>
        <p:txBody>
          <a:bodyPr vert="horz" wrap="square" lIns="0" tIns="12700" rIns="0" bIns="0" rtlCol="0">
            <a:spAutoFit/>
          </a:bodyPr>
          <a:lstStyle/>
          <a:p>
            <a:pPr marL="12700">
              <a:lnSpc>
                <a:spcPct val="100000"/>
              </a:lnSpc>
              <a:spcBef>
                <a:spcPts val="100"/>
              </a:spcBef>
            </a:pPr>
            <a:r>
              <a:rPr sz="1200" b="1" spc="-5" dirty="0">
                <a:latin typeface="Arial"/>
                <a:cs typeface="Arial"/>
              </a:rPr>
              <a:t>Clear</a:t>
            </a:r>
            <a:r>
              <a:rPr sz="1200" b="1" spc="-70" dirty="0">
                <a:latin typeface="Arial"/>
                <a:cs typeface="Arial"/>
              </a:rPr>
              <a:t> </a:t>
            </a:r>
            <a:r>
              <a:rPr sz="1200" b="1" spc="-5" dirty="0">
                <a:latin typeface="Arial"/>
                <a:cs typeface="Arial"/>
              </a:rPr>
              <a:t>text</a:t>
            </a:r>
            <a:endParaRPr sz="1200">
              <a:latin typeface="Arial"/>
              <a:cs typeface="Arial"/>
            </a:endParaRPr>
          </a:p>
        </p:txBody>
      </p:sp>
      <p:sp>
        <p:nvSpPr>
          <p:cNvPr id="43" name="Rectangle 42"/>
          <p:cNvSpPr/>
          <p:nvPr/>
        </p:nvSpPr>
        <p:spPr>
          <a:xfrm>
            <a:off x="1296458" y="288272"/>
            <a:ext cx="3902350" cy="430887"/>
          </a:xfrm>
          <a:prstGeom prst="rect">
            <a:avLst/>
          </a:prstGeom>
        </p:spPr>
        <p:txBody>
          <a:bodyPr wrap="none">
            <a:spAutoFit/>
          </a:bodyPr>
          <a:lstStyle/>
          <a:p>
            <a:pPr marR="5080"/>
            <a:r>
              <a:rPr lang="en-US" sz="2200" b="1" dirty="0">
                <a:latin typeface="Alexandria Black" pitchFamily="2" charset="-78"/>
                <a:cs typeface="Alexandria Black" pitchFamily="2" charset="-78"/>
              </a:rPr>
              <a:t>Substitution</a:t>
            </a:r>
            <a:r>
              <a:rPr lang="en-US" sz="2200" b="1" spc="-95" dirty="0">
                <a:latin typeface="Alexandria Black" pitchFamily="2" charset="-78"/>
                <a:cs typeface="Alexandria Black" pitchFamily="2" charset="-78"/>
              </a:rPr>
              <a:t> </a:t>
            </a:r>
            <a:r>
              <a:rPr lang="en-US" sz="2200" b="1" dirty="0">
                <a:latin typeface="Alexandria Black" pitchFamily="2" charset="-78"/>
                <a:cs typeface="Alexandria Black" pitchFamily="2" charset="-78"/>
              </a:rPr>
              <a:t>Techniques</a:t>
            </a:r>
            <a:r>
              <a:rPr lang="en-US" sz="2200" b="1" spc="-30" dirty="0">
                <a:latin typeface="Alexandria Black" pitchFamily="2" charset="-78"/>
                <a:cs typeface="Alexandria Black" pitchFamily="2" charset="-78"/>
              </a:rPr>
              <a:t> </a:t>
            </a:r>
          </a:p>
        </p:txBody>
      </p:sp>
      <p:sp>
        <p:nvSpPr>
          <p:cNvPr id="44" name="TextBox 4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5"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mc:AlternateContent xmlns:mc="http://schemas.openxmlformats.org/markup-compatibility/2006">
        <mc:Choice xmlns:p14="http://schemas.microsoft.com/office/powerpoint/2010/main" xmlns:iact="http://schemas.microsoft.com/office/powerpoint/2014/inkAction" Requires="p14 iact">
          <p:contentPart p14:bwMode="auto" r:id="rId8">
            <p14:nvContentPartPr>
              <p14:cNvPr id="2" name="Ink 1"/>
              <p14:cNvContentPartPr/>
              <p14:nvPr>
                <p:extLst>
                  <p:ext uri="{42D2F446-02D8-4167-A562-619A0277C38B}">
                    <p15:isNarration xmlns:p15="http://schemas.microsoft.com/office/powerpoint/2012/main" val="1"/>
                  </p:ext>
                </p:extLst>
              </p14:nvPr>
            </p14:nvContentPartPr>
            <p14:xfrm>
              <a:off x="3867120" y="1936800"/>
              <a:ext cx="1213200" cy="857520"/>
            </p14:xfrm>
          </p:contentPart>
        </mc:Choice>
        <mc:Fallback>
          <p:pic>
            <p:nvPicPr>
              <p:cNvPr id="2" name="Ink 1"/>
              <p:cNvPicPr>
                <a:picLocks noGrp="1" noRot="1" noChangeAspect="1" noMove="1" noResize="1" noEditPoints="1" noAdjustHandles="1" noChangeArrowheads="1" noChangeShapeType="1"/>
              </p:cNvPicPr>
              <p:nvPr/>
            </p:nvPicPr>
            <p:blipFill>
              <a:blip r:embed="rId9"/>
              <a:stretch>
                <a:fillRect/>
              </a:stretch>
            </p:blipFill>
            <p:spPr>
              <a:xfrm>
                <a:off x="3857760" y="1927440"/>
                <a:ext cx="1231920" cy="876240"/>
              </a:xfrm>
              <a:prstGeom prst="rect">
                <a:avLst/>
              </a:prstGeom>
            </p:spPr>
          </p:pic>
        </mc:Fallback>
      </mc:AlternateContent>
    </p:spTree>
    <p:extLst>
      <p:ext uri="{BB962C8B-B14F-4D97-AF65-F5344CB8AC3E}">
        <p14:creationId xmlns:p14="http://schemas.microsoft.com/office/powerpoint/2010/main" val="862874797"/>
      </p:ext>
    </p:extLst>
  </p:cSld>
  <p:clrMapOvr>
    <a:masterClrMapping/>
  </p:clrMapOvr>
  <mc:AlternateContent xmlns:mc="http://schemas.openxmlformats.org/markup-compatibility/2006">
    <mc:Choice xmlns:p14="http://schemas.microsoft.com/office/powerpoint/2010/main" Requires="p14">
      <p:transition spd="slow" p14:dur="2000" advTm="188575"/>
    </mc:Choice>
    <mc:Fallback>
      <p:transition spd="slow" advTm="1885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md type="call" cmd="playFrom(0.0)">
                                      <p:cBhvr>
                                        <p:cTn id="7"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910234" y="1002918"/>
            <a:ext cx="4277995" cy="5175776"/>
          </a:xfrm>
          <a:prstGeom prst="rect">
            <a:avLst/>
          </a:prstGeom>
        </p:spPr>
        <p:txBody>
          <a:bodyPr vert="horz" wrap="square" lIns="0" tIns="13335" rIns="0" bIns="0" rtlCol="0">
            <a:spAutoFit/>
          </a:bodyPr>
          <a:lstStyle/>
          <a:p>
            <a:pPr marL="451484" indent="-439420">
              <a:lnSpc>
                <a:spcPct val="150000"/>
              </a:lnSpc>
              <a:spcBef>
                <a:spcPts val="105"/>
              </a:spcBef>
              <a:buFont typeface="Wingdings"/>
              <a:buChar char=""/>
              <a:tabLst>
                <a:tab pos="452120" algn="l"/>
              </a:tabLst>
            </a:pPr>
            <a:r>
              <a:rPr spc="5" dirty="0">
                <a:solidFill>
                  <a:srgbClr val="0F243E"/>
                </a:solidFill>
                <a:latin typeface="Alexandria" pitchFamily="2" charset="-78"/>
                <a:cs typeface="Alexandria" pitchFamily="2" charset="-78"/>
              </a:rPr>
              <a:t>Caesar</a:t>
            </a:r>
            <a:r>
              <a:rPr spc="-130" dirty="0">
                <a:solidFill>
                  <a:srgbClr val="0F243E"/>
                </a:solidFill>
                <a:latin typeface="Alexandria" pitchFamily="2" charset="-78"/>
                <a:cs typeface="Alexandria" pitchFamily="2" charset="-78"/>
              </a:rPr>
              <a:t> </a:t>
            </a:r>
            <a:r>
              <a:rPr spc="5" dirty="0">
                <a:solidFill>
                  <a:srgbClr val="0F243E"/>
                </a:solidFill>
                <a:latin typeface="Alexandria" pitchFamily="2" charset="-78"/>
                <a:cs typeface="Alexandria" pitchFamily="2" charset="-78"/>
              </a:rPr>
              <a:t>Cipher</a:t>
            </a:r>
            <a:endParaRPr dirty="0">
              <a:latin typeface="Alexandria" pitchFamily="2" charset="-78"/>
              <a:cs typeface="Alexandria" pitchFamily="2" charset="-78"/>
            </a:endParaRPr>
          </a:p>
          <a:p>
            <a:pPr marL="451484" indent="-439420">
              <a:lnSpc>
                <a:spcPct val="150000"/>
              </a:lnSpc>
              <a:spcBef>
                <a:spcPts val="2085"/>
              </a:spcBef>
              <a:buFont typeface="Wingdings"/>
              <a:buChar char=""/>
              <a:tabLst>
                <a:tab pos="452120" algn="l"/>
              </a:tabLst>
            </a:pPr>
            <a:r>
              <a:rPr spc="-15" dirty="0">
                <a:solidFill>
                  <a:srgbClr val="0F243E"/>
                </a:solidFill>
                <a:latin typeface="Alexandria" pitchFamily="2" charset="-78"/>
                <a:cs typeface="Alexandria" pitchFamily="2" charset="-78"/>
              </a:rPr>
              <a:t>Monoalphabetic</a:t>
            </a:r>
            <a:r>
              <a:rPr spc="-150" dirty="0">
                <a:solidFill>
                  <a:srgbClr val="0F243E"/>
                </a:solidFill>
                <a:latin typeface="Alexandria" pitchFamily="2" charset="-78"/>
                <a:cs typeface="Alexandria" pitchFamily="2" charset="-78"/>
              </a:rPr>
              <a:t> </a:t>
            </a:r>
            <a:r>
              <a:rPr spc="-20" dirty="0">
                <a:solidFill>
                  <a:srgbClr val="0F243E"/>
                </a:solidFill>
                <a:latin typeface="Alexandria" pitchFamily="2" charset="-78"/>
                <a:cs typeface="Alexandria" pitchFamily="2" charset="-78"/>
              </a:rPr>
              <a:t>Ciphers</a:t>
            </a:r>
            <a:endParaRPr dirty="0">
              <a:latin typeface="Alexandria" pitchFamily="2" charset="-78"/>
              <a:cs typeface="Alexandria" pitchFamily="2" charset="-78"/>
            </a:endParaRPr>
          </a:p>
          <a:p>
            <a:pPr marL="451484" indent="-439420">
              <a:lnSpc>
                <a:spcPct val="150000"/>
              </a:lnSpc>
              <a:spcBef>
                <a:spcPts val="2090"/>
              </a:spcBef>
              <a:buFont typeface="Wingdings"/>
              <a:buChar char=""/>
              <a:tabLst>
                <a:tab pos="452120" algn="l"/>
              </a:tabLst>
            </a:pPr>
            <a:r>
              <a:rPr spc="-15" dirty="0">
                <a:solidFill>
                  <a:srgbClr val="0F243E"/>
                </a:solidFill>
                <a:latin typeface="Alexandria" pitchFamily="2" charset="-78"/>
                <a:cs typeface="Alexandria" pitchFamily="2" charset="-78"/>
              </a:rPr>
              <a:t>Playfair</a:t>
            </a:r>
            <a:r>
              <a:rPr spc="-130" dirty="0">
                <a:solidFill>
                  <a:srgbClr val="0F243E"/>
                </a:solidFill>
                <a:latin typeface="Alexandria" pitchFamily="2" charset="-78"/>
                <a:cs typeface="Alexandria" pitchFamily="2" charset="-78"/>
              </a:rPr>
              <a:t> </a:t>
            </a:r>
            <a:r>
              <a:rPr spc="5" dirty="0">
                <a:solidFill>
                  <a:srgbClr val="0F243E"/>
                </a:solidFill>
                <a:latin typeface="Alexandria" pitchFamily="2" charset="-78"/>
                <a:cs typeface="Alexandria" pitchFamily="2" charset="-78"/>
              </a:rPr>
              <a:t>Cipher</a:t>
            </a:r>
            <a:endParaRPr dirty="0">
              <a:latin typeface="Alexandria" pitchFamily="2" charset="-78"/>
              <a:cs typeface="Alexandria" pitchFamily="2" charset="-78"/>
            </a:endParaRPr>
          </a:p>
          <a:p>
            <a:pPr marL="451484" indent="-439420">
              <a:lnSpc>
                <a:spcPct val="150000"/>
              </a:lnSpc>
              <a:spcBef>
                <a:spcPts val="2090"/>
              </a:spcBef>
              <a:buFont typeface="Wingdings"/>
              <a:buChar char=""/>
              <a:tabLst>
                <a:tab pos="452120" algn="l"/>
              </a:tabLst>
            </a:pPr>
            <a:r>
              <a:rPr spc="5" dirty="0">
                <a:solidFill>
                  <a:srgbClr val="0F243E"/>
                </a:solidFill>
                <a:latin typeface="Alexandria" pitchFamily="2" charset="-78"/>
                <a:cs typeface="Alexandria" pitchFamily="2" charset="-78"/>
              </a:rPr>
              <a:t>Hill</a:t>
            </a:r>
            <a:r>
              <a:rPr spc="-90" dirty="0">
                <a:solidFill>
                  <a:srgbClr val="0F243E"/>
                </a:solidFill>
                <a:latin typeface="Alexandria" pitchFamily="2" charset="-78"/>
                <a:cs typeface="Alexandria" pitchFamily="2" charset="-78"/>
              </a:rPr>
              <a:t> </a:t>
            </a:r>
            <a:r>
              <a:rPr spc="5" dirty="0">
                <a:solidFill>
                  <a:srgbClr val="0F243E"/>
                </a:solidFill>
                <a:latin typeface="Alexandria" pitchFamily="2" charset="-78"/>
                <a:cs typeface="Alexandria" pitchFamily="2" charset="-78"/>
              </a:rPr>
              <a:t>Cipher</a:t>
            </a:r>
            <a:endParaRPr dirty="0">
              <a:latin typeface="Alexandria" pitchFamily="2" charset="-78"/>
              <a:cs typeface="Alexandria" pitchFamily="2" charset="-78"/>
            </a:endParaRPr>
          </a:p>
          <a:p>
            <a:pPr marL="451484" indent="-439420">
              <a:lnSpc>
                <a:spcPct val="150000"/>
              </a:lnSpc>
              <a:spcBef>
                <a:spcPts val="2090"/>
              </a:spcBef>
              <a:buFont typeface="Wingdings"/>
              <a:buChar char=""/>
              <a:tabLst>
                <a:tab pos="452120" algn="l"/>
              </a:tabLst>
            </a:pPr>
            <a:r>
              <a:rPr spc="-40" dirty="0">
                <a:solidFill>
                  <a:srgbClr val="0F243E"/>
                </a:solidFill>
                <a:latin typeface="Alexandria" pitchFamily="2" charset="-78"/>
                <a:cs typeface="Alexandria" pitchFamily="2" charset="-78"/>
              </a:rPr>
              <a:t>Polyalphabetic</a:t>
            </a:r>
            <a:r>
              <a:rPr spc="-105" dirty="0">
                <a:solidFill>
                  <a:srgbClr val="0F243E"/>
                </a:solidFill>
                <a:latin typeface="Alexandria" pitchFamily="2" charset="-78"/>
                <a:cs typeface="Alexandria" pitchFamily="2" charset="-78"/>
              </a:rPr>
              <a:t> </a:t>
            </a:r>
            <a:r>
              <a:rPr spc="-25" dirty="0">
                <a:solidFill>
                  <a:srgbClr val="0F243E"/>
                </a:solidFill>
                <a:latin typeface="Alexandria" pitchFamily="2" charset="-78"/>
                <a:cs typeface="Alexandria" pitchFamily="2" charset="-78"/>
              </a:rPr>
              <a:t>Ciphers</a:t>
            </a:r>
            <a:endParaRPr dirty="0">
              <a:latin typeface="Alexandria" pitchFamily="2" charset="-78"/>
              <a:cs typeface="Alexandria" pitchFamily="2" charset="-78"/>
            </a:endParaRPr>
          </a:p>
          <a:p>
            <a:pPr marL="451484" indent="-439420">
              <a:lnSpc>
                <a:spcPct val="150000"/>
              </a:lnSpc>
              <a:spcBef>
                <a:spcPts val="2085"/>
              </a:spcBef>
              <a:buFont typeface="Wingdings"/>
              <a:buChar char=""/>
              <a:tabLst>
                <a:tab pos="452120" algn="l"/>
              </a:tabLst>
            </a:pPr>
            <a:r>
              <a:rPr spc="-35" dirty="0">
                <a:solidFill>
                  <a:srgbClr val="0F243E"/>
                </a:solidFill>
                <a:latin typeface="Alexandria" pitchFamily="2" charset="-78"/>
                <a:cs typeface="Alexandria" pitchFamily="2" charset="-78"/>
              </a:rPr>
              <a:t>Vigenère</a:t>
            </a:r>
            <a:r>
              <a:rPr spc="-135" dirty="0">
                <a:solidFill>
                  <a:srgbClr val="0F243E"/>
                </a:solidFill>
                <a:latin typeface="Alexandria" pitchFamily="2" charset="-78"/>
                <a:cs typeface="Alexandria" pitchFamily="2" charset="-78"/>
              </a:rPr>
              <a:t> </a:t>
            </a:r>
            <a:r>
              <a:rPr spc="5" dirty="0">
                <a:solidFill>
                  <a:srgbClr val="0F243E"/>
                </a:solidFill>
                <a:latin typeface="Alexandria" pitchFamily="2" charset="-78"/>
                <a:cs typeface="Alexandria" pitchFamily="2" charset="-78"/>
              </a:rPr>
              <a:t>Cipher</a:t>
            </a:r>
            <a:endParaRPr dirty="0">
              <a:latin typeface="Alexandria" pitchFamily="2" charset="-78"/>
              <a:cs typeface="Alexandria" pitchFamily="2" charset="-78"/>
            </a:endParaRPr>
          </a:p>
          <a:p>
            <a:pPr marL="451484" indent="-439420">
              <a:lnSpc>
                <a:spcPct val="150000"/>
              </a:lnSpc>
              <a:spcBef>
                <a:spcPts val="2095"/>
              </a:spcBef>
              <a:buFont typeface="Wingdings"/>
              <a:buChar char=""/>
              <a:tabLst>
                <a:tab pos="452120" algn="l"/>
              </a:tabLst>
            </a:pPr>
            <a:r>
              <a:rPr spc="-55" dirty="0">
                <a:solidFill>
                  <a:srgbClr val="0F243E"/>
                </a:solidFill>
                <a:latin typeface="Alexandria" pitchFamily="2" charset="-78"/>
                <a:cs typeface="Alexandria" pitchFamily="2" charset="-78"/>
              </a:rPr>
              <a:t>Autokey</a:t>
            </a:r>
            <a:r>
              <a:rPr spc="-125" dirty="0">
                <a:solidFill>
                  <a:srgbClr val="0F243E"/>
                </a:solidFill>
                <a:latin typeface="Alexandria" pitchFamily="2" charset="-78"/>
                <a:cs typeface="Alexandria" pitchFamily="2" charset="-78"/>
              </a:rPr>
              <a:t> </a:t>
            </a:r>
            <a:r>
              <a:rPr spc="5" dirty="0">
                <a:solidFill>
                  <a:srgbClr val="0F243E"/>
                </a:solidFill>
                <a:latin typeface="Alexandria" pitchFamily="2" charset="-78"/>
                <a:cs typeface="Alexandria" pitchFamily="2" charset="-78"/>
              </a:rPr>
              <a:t>Cipher</a:t>
            </a:r>
            <a:endParaRPr dirty="0">
              <a:latin typeface="Alexandria" pitchFamily="2" charset="-78"/>
              <a:cs typeface="Alexandria" pitchFamily="2" charset="-78"/>
            </a:endParaRPr>
          </a:p>
          <a:p>
            <a:pPr marL="451484" indent="-439420">
              <a:lnSpc>
                <a:spcPct val="150000"/>
              </a:lnSpc>
              <a:spcBef>
                <a:spcPts val="2090"/>
              </a:spcBef>
              <a:buFont typeface="Wingdings"/>
              <a:buChar char=""/>
              <a:tabLst>
                <a:tab pos="452120" algn="l"/>
              </a:tabLst>
            </a:pPr>
            <a:r>
              <a:rPr spc="-40" dirty="0">
                <a:solidFill>
                  <a:srgbClr val="0F243E"/>
                </a:solidFill>
                <a:latin typeface="Alexandria" pitchFamily="2" charset="-78"/>
                <a:cs typeface="Alexandria" pitchFamily="2" charset="-78"/>
              </a:rPr>
              <a:t>Vernam</a:t>
            </a:r>
            <a:r>
              <a:rPr spc="-140" dirty="0">
                <a:solidFill>
                  <a:srgbClr val="0F243E"/>
                </a:solidFill>
                <a:latin typeface="Alexandria" pitchFamily="2" charset="-78"/>
                <a:cs typeface="Alexandria" pitchFamily="2" charset="-78"/>
              </a:rPr>
              <a:t> </a:t>
            </a:r>
            <a:r>
              <a:rPr spc="5" dirty="0">
                <a:solidFill>
                  <a:srgbClr val="0F243E"/>
                </a:solidFill>
                <a:latin typeface="Alexandria" pitchFamily="2" charset="-78"/>
                <a:cs typeface="Alexandria" pitchFamily="2" charset="-78"/>
              </a:rPr>
              <a:t>Cipher</a:t>
            </a:r>
            <a:endParaRPr dirty="0">
              <a:latin typeface="Alexandria" pitchFamily="2" charset="-78"/>
              <a:cs typeface="Alexandria" pitchFamily="2" charset="-78"/>
            </a:endParaRPr>
          </a:p>
        </p:txBody>
      </p:sp>
      <p:sp>
        <p:nvSpPr>
          <p:cNvPr id="4" name="object 4"/>
          <p:cNvSpPr txBox="1">
            <a:spLocks noGrp="1"/>
          </p:cNvSpPr>
          <p:nvPr>
            <p:ph type="ftr" sz="quarter" idx="4294967295"/>
          </p:nvPr>
        </p:nvSpPr>
        <p:spPr>
          <a:xfrm>
            <a:off x="104647" y="6626758"/>
            <a:ext cx="3456304" cy="280670"/>
          </a:xfrm>
          <a:prstGeom prst="rect">
            <a:avLst/>
          </a:prstGeom>
        </p:spPr>
        <p:txBody>
          <a:bodyPr vert="horz" wrap="square" lIns="0" tIns="0" rIns="0" bIns="0" rtlCol="0">
            <a:spAutoFit/>
          </a:bodyPr>
          <a:lstStyle/>
          <a:p>
            <a:pPr marL="12700">
              <a:lnSpc>
                <a:spcPts val="2005"/>
              </a:lnSpc>
            </a:pPr>
            <a:r>
              <a:rPr spc="-5" dirty="0"/>
              <a:t>Classical</a:t>
            </a:r>
            <a:r>
              <a:rPr spc="10" dirty="0"/>
              <a:t> </a:t>
            </a:r>
            <a:r>
              <a:rPr dirty="0"/>
              <a:t>Encryption</a:t>
            </a:r>
            <a:r>
              <a:rPr spc="-40" dirty="0"/>
              <a:t> </a:t>
            </a:r>
            <a:r>
              <a:rPr spc="-20" dirty="0"/>
              <a:t>Techniques</a:t>
            </a:r>
            <a:r>
              <a:rPr spc="-30" dirty="0"/>
              <a:t> </a:t>
            </a:r>
            <a:r>
              <a:rPr dirty="0"/>
              <a:t>1</a:t>
            </a:r>
          </a:p>
        </p:txBody>
      </p:sp>
      <p:sp>
        <p:nvSpPr>
          <p:cNvPr id="5" name="Rectangle 4"/>
          <p:cNvSpPr/>
          <p:nvPr/>
        </p:nvSpPr>
        <p:spPr>
          <a:xfrm>
            <a:off x="738674" y="221612"/>
            <a:ext cx="3902350" cy="430887"/>
          </a:xfrm>
          <a:prstGeom prst="rect">
            <a:avLst/>
          </a:prstGeom>
        </p:spPr>
        <p:txBody>
          <a:bodyPr wrap="none">
            <a:spAutoFit/>
          </a:bodyPr>
          <a:lstStyle/>
          <a:p>
            <a:pPr marR="5080"/>
            <a:r>
              <a:rPr lang="en-US" sz="2200" b="1" dirty="0">
                <a:latin typeface="Alexandria Black" pitchFamily="2" charset="-78"/>
                <a:cs typeface="Alexandria Black" pitchFamily="2" charset="-78"/>
              </a:rPr>
              <a:t>Substitution</a:t>
            </a:r>
            <a:r>
              <a:rPr lang="en-US" sz="2200" b="1" spc="-95" dirty="0">
                <a:latin typeface="Alexandria Black" pitchFamily="2" charset="-78"/>
                <a:cs typeface="Alexandria Black" pitchFamily="2" charset="-78"/>
              </a:rPr>
              <a:t> </a:t>
            </a:r>
            <a:r>
              <a:rPr lang="en-US" sz="2200" b="1" dirty="0">
                <a:latin typeface="Alexandria Black" pitchFamily="2" charset="-78"/>
                <a:cs typeface="Alexandria Black" pitchFamily="2" charset="-78"/>
              </a:rPr>
              <a:t>Techniques</a:t>
            </a:r>
            <a:r>
              <a:rPr lang="en-US" sz="2200" b="1" spc="-30" dirty="0">
                <a:latin typeface="Alexandria Black" pitchFamily="2" charset="-78"/>
                <a:cs typeface="Alexandria Black" pitchFamily="2" charset="-78"/>
              </a:rPr>
              <a:t> </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48814823"/>
      </p:ext>
    </p:extLst>
  </p:cSld>
  <p:clrMapOvr>
    <a:masterClrMapping/>
  </p:clrMapOvr>
  <mc:AlternateContent xmlns:mc="http://schemas.openxmlformats.org/markup-compatibility/2006">
    <mc:Choice xmlns:p14="http://schemas.microsoft.com/office/powerpoint/2010/main" Requires="p14">
      <p:transition spd="slow" p14:dur="2000" advTm="27265"/>
    </mc:Choice>
    <mc:Fallback>
      <p:transition spd="slow" advTm="27265"/>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object 3"/>
          <p:cNvGrpSpPr/>
          <p:nvPr/>
        </p:nvGrpSpPr>
        <p:grpSpPr>
          <a:xfrm>
            <a:off x="1400080" y="923091"/>
            <a:ext cx="9595485" cy="4642485"/>
            <a:chOff x="1254252" y="949448"/>
            <a:chExt cx="9595485" cy="4642485"/>
          </a:xfrm>
        </p:grpSpPr>
        <p:pic>
          <p:nvPicPr>
            <p:cNvPr id="4" name="object 4"/>
            <p:cNvPicPr/>
            <p:nvPr/>
          </p:nvPicPr>
          <p:blipFill>
            <a:blip r:embed="rId2" cstate="print"/>
            <a:stretch>
              <a:fillRect/>
            </a:stretch>
          </p:blipFill>
          <p:spPr>
            <a:xfrm>
              <a:off x="1336540" y="949448"/>
              <a:ext cx="9511298" cy="867174"/>
            </a:xfrm>
            <a:prstGeom prst="rect">
              <a:avLst/>
            </a:prstGeom>
          </p:spPr>
        </p:pic>
        <p:pic>
          <p:nvPicPr>
            <p:cNvPr id="5" name="object 5"/>
            <p:cNvPicPr/>
            <p:nvPr/>
          </p:nvPicPr>
          <p:blipFill>
            <a:blip r:embed="rId3" cstate="print"/>
            <a:stretch>
              <a:fillRect/>
            </a:stretch>
          </p:blipFill>
          <p:spPr>
            <a:xfrm>
              <a:off x="1254252" y="969251"/>
              <a:ext cx="4514088" cy="899172"/>
            </a:xfrm>
            <a:prstGeom prst="rect">
              <a:avLst/>
            </a:prstGeom>
          </p:spPr>
        </p:pic>
        <p:sp>
          <p:nvSpPr>
            <p:cNvPr id="6" name="object 6"/>
            <p:cNvSpPr/>
            <p:nvPr/>
          </p:nvSpPr>
          <p:spPr>
            <a:xfrm>
              <a:off x="1370076" y="963167"/>
              <a:ext cx="9448800" cy="805180"/>
            </a:xfrm>
            <a:custGeom>
              <a:avLst/>
              <a:gdLst/>
              <a:ahLst/>
              <a:cxnLst/>
              <a:rect l="l" t="t" r="r" b="b"/>
              <a:pathLst>
                <a:path w="9448800" h="805180">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pic>
          <p:nvPicPr>
            <p:cNvPr id="7" name="object 7"/>
            <p:cNvPicPr/>
            <p:nvPr/>
          </p:nvPicPr>
          <p:blipFill>
            <a:blip r:embed="rId2" cstate="print"/>
            <a:stretch>
              <a:fillRect/>
            </a:stretch>
          </p:blipFill>
          <p:spPr>
            <a:xfrm>
              <a:off x="1336540" y="1886708"/>
              <a:ext cx="9511298" cy="867174"/>
            </a:xfrm>
            <a:prstGeom prst="rect">
              <a:avLst/>
            </a:prstGeom>
          </p:spPr>
        </p:pic>
        <p:pic>
          <p:nvPicPr>
            <p:cNvPr id="8" name="object 8"/>
            <p:cNvPicPr/>
            <p:nvPr/>
          </p:nvPicPr>
          <p:blipFill>
            <a:blip r:embed="rId4" cstate="print"/>
            <a:stretch>
              <a:fillRect/>
            </a:stretch>
          </p:blipFill>
          <p:spPr>
            <a:xfrm>
              <a:off x="1254252" y="1904987"/>
              <a:ext cx="4718304" cy="899172"/>
            </a:xfrm>
            <a:prstGeom prst="rect">
              <a:avLst/>
            </a:prstGeom>
          </p:spPr>
        </p:pic>
        <p:sp>
          <p:nvSpPr>
            <p:cNvPr id="9" name="object 9"/>
            <p:cNvSpPr/>
            <p:nvPr/>
          </p:nvSpPr>
          <p:spPr>
            <a:xfrm>
              <a:off x="1370076" y="1900427"/>
              <a:ext cx="9448800" cy="805180"/>
            </a:xfrm>
            <a:custGeom>
              <a:avLst/>
              <a:gdLst/>
              <a:ahLst/>
              <a:cxnLst/>
              <a:rect l="l" t="t" r="r" b="b"/>
              <a:pathLst>
                <a:path w="9448800" h="805180">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pic>
          <p:nvPicPr>
            <p:cNvPr id="10" name="object 10"/>
            <p:cNvPicPr/>
            <p:nvPr/>
          </p:nvPicPr>
          <p:blipFill>
            <a:blip r:embed="rId5" cstate="print"/>
            <a:stretch>
              <a:fillRect/>
            </a:stretch>
          </p:blipFill>
          <p:spPr>
            <a:xfrm>
              <a:off x="1335019" y="2813213"/>
              <a:ext cx="9514340" cy="870371"/>
            </a:xfrm>
            <a:prstGeom prst="rect">
              <a:avLst/>
            </a:prstGeom>
          </p:spPr>
        </p:pic>
        <p:pic>
          <p:nvPicPr>
            <p:cNvPr id="11" name="object 11"/>
            <p:cNvPicPr/>
            <p:nvPr/>
          </p:nvPicPr>
          <p:blipFill>
            <a:blip r:embed="rId6" cstate="print"/>
            <a:stretch>
              <a:fillRect/>
            </a:stretch>
          </p:blipFill>
          <p:spPr>
            <a:xfrm>
              <a:off x="1254252" y="2834627"/>
              <a:ext cx="3174492" cy="899172"/>
            </a:xfrm>
            <a:prstGeom prst="rect">
              <a:avLst/>
            </a:prstGeom>
          </p:spPr>
        </p:pic>
        <p:sp>
          <p:nvSpPr>
            <p:cNvPr id="12" name="object 12"/>
            <p:cNvSpPr/>
            <p:nvPr/>
          </p:nvSpPr>
          <p:spPr>
            <a:xfrm>
              <a:off x="1370076" y="2828544"/>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1"/>
                  </a:lnTo>
                  <a:lnTo>
                    <a:pt x="0" y="670559"/>
                  </a:lnTo>
                  <a:lnTo>
                    <a:pt x="6839" y="712939"/>
                  </a:lnTo>
                  <a:lnTo>
                    <a:pt x="25883" y="749753"/>
                  </a:lnTo>
                  <a:lnTo>
                    <a:pt x="54918" y="778788"/>
                  </a:lnTo>
                  <a:lnTo>
                    <a:pt x="91732" y="797832"/>
                  </a:lnTo>
                  <a:lnTo>
                    <a:pt x="134112" y="804671"/>
                  </a:lnTo>
                  <a:lnTo>
                    <a:pt x="9314688" y="804671"/>
                  </a:lnTo>
                  <a:lnTo>
                    <a:pt x="9357067" y="797832"/>
                  </a:lnTo>
                  <a:lnTo>
                    <a:pt x="9393881" y="778788"/>
                  </a:lnTo>
                  <a:lnTo>
                    <a:pt x="9422916" y="749753"/>
                  </a:lnTo>
                  <a:lnTo>
                    <a:pt x="9441960" y="712939"/>
                  </a:lnTo>
                  <a:lnTo>
                    <a:pt x="9448800" y="670559"/>
                  </a:lnTo>
                  <a:lnTo>
                    <a:pt x="9448800" y="134111"/>
                  </a:lnTo>
                  <a:lnTo>
                    <a:pt x="9441960" y="91732"/>
                  </a:lnTo>
                  <a:lnTo>
                    <a:pt x="9422916" y="54918"/>
                  </a:lnTo>
                  <a:lnTo>
                    <a:pt x="9393881" y="25883"/>
                  </a:lnTo>
                  <a:lnTo>
                    <a:pt x="9357067" y="6839"/>
                  </a:lnTo>
                  <a:lnTo>
                    <a:pt x="9314688" y="0"/>
                  </a:lnTo>
                  <a:close/>
                </a:path>
              </a:pathLst>
            </a:custGeom>
            <a:solidFill>
              <a:schemeClr val="accent6">
                <a:lumMod val="75000"/>
              </a:schemeClr>
            </a:solidFill>
          </p:spPr>
          <p:txBody>
            <a:bodyPr wrap="square" lIns="0" tIns="0" rIns="0" bIns="0" rtlCol="0"/>
            <a:lstStyle/>
            <a:p>
              <a:endParaRPr/>
            </a:p>
          </p:txBody>
        </p:sp>
        <p:sp>
          <p:nvSpPr>
            <p:cNvPr id="13" name="object 13"/>
            <p:cNvSpPr/>
            <p:nvPr/>
          </p:nvSpPr>
          <p:spPr>
            <a:xfrm>
              <a:off x="1370076" y="2828544"/>
              <a:ext cx="9448800" cy="805180"/>
            </a:xfrm>
            <a:custGeom>
              <a:avLst/>
              <a:gdLst/>
              <a:ahLst/>
              <a:cxnLst/>
              <a:rect l="l" t="t" r="r" b="b"/>
              <a:pathLst>
                <a:path w="9448800" h="805179">
                  <a:moveTo>
                    <a:pt x="0" y="134111"/>
                  </a:moveTo>
                  <a:lnTo>
                    <a:pt x="6839" y="91732"/>
                  </a:lnTo>
                  <a:lnTo>
                    <a:pt x="25883" y="54918"/>
                  </a:lnTo>
                  <a:lnTo>
                    <a:pt x="54918" y="25883"/>
                  </a:lnTo>
                  <a:lnTo>
                    <a:pt x="91732" y="6839"/>
                  </a:lnTo>
                  <a:lnTo>
                    <a:pt x="134112" y="0"/>
                  </a:lnTo>
                  <a:lnTo>
                    <a:pt x="9314688" y="0"/>
                  </a:lnTo>
                  <a:lnTo>
                    <a:pt x="9357067" y="6839"/>
                  </a:lnTo>
                  <a:lnTo>
                    <a:pt x="9393881" y="25883"/>
                  </a:lnTo>
                  <a:lnTo>
                    <a:pt x="9422916" y="54918"/>
                  </a:lnTo>
                  <a:lnTo>
                    <a:pt x="9441960" y="91732"/>
                  </a:lnTo>
                  <a:lnTo>
                    <a:pt x="9448800" y="134111"/>
                  </a:lnTo>
                  <a:lnTo>
                    <a:pt x="9448800" y="670559"/>
                  </a:lnTo>
                  <a:lnTo>
                    <a:pt x="9441960" y="712939"/>
                  </a:lnTo>
                  <a:lnTo>
                    <a:pt x="9422916" y="749753"/>
                  </a:lnTo>
                  <a:lnTo>
                    <a:pt x="9393881" y="778788"/>
                  </a:lnTo>
                  <a:lnTo>
                    <a:pt x="9357067" y="797832"/>
                  </a:lnTo>
                  <a:lnTo>
                    <a:pt x="9314688" y="804671"/>
                  </a:lnTo>
                  <a:lnTo>
                    <a:pt x="134112" y="804671"/>
                  </a:lnTo>
                  <a:lnTo>
                    <a:pt x="91732" y="797832"/>
                  </a:lnTo>
                  <a:lnTo>
                    <a:pt x="54918" y="778788"/>
                  </a:lnTo>
                  <a:lnTo>
                    <a:pt x="25883" y="749753"/>
                  </a:lnTo>
                  <a:lnTo>
                    <a:pt x="6839" y="712939"/>
                  </a:lnTo>
                  <a:lnTo>
                    <a:pt x="0" y="670559"/>
                  </a:lnTo>
                  <a:lnTo>
                    <a:pt x="0" y="134111"/>
                  </a:lnTo>
                  <a:close/>
                </a:path>
              </a:pathLst>
            </a:custGeom>
            <a:ln w="3175">
              <a:solidFill>
                <a:srgbClr val="375F92"/>
              </a:solidFill>
            </a:ln>
          </p:spPr>
          <p:txBody>
            <a:bodyPr wrap="square" lIns="0" tIns="0" rIns="0" bIns="0" rtlCol="0"/>
            <a:lstStyle/>
            <a:p>
              <a:endParaRPr/>
            </a:p>
          </p:txBody>
        </p:sp>
        <p:pic>
          <p:nvPicPr>
            <p:cNvPr id="14" name="object 14"/>
            <p:cNvPicPr/>
            <p:nvPr/>
          </p:nvPicPr>
          <p:blipFill>
            <a:blip r:embed="rId2" cstate="print"/>
            <a:stretch>
              <a:fillRect/>
            </a:stretch>
          </p:blipFill>
          <p:spPr>
            <a:xfrm>
              <a:off x="1336540" y="3744464"/>
              <a:ext cx="9511298" cy="867174"/>
            </a:xfrm>
            <a:prstGeom prst="rect">
              <a:avLst/>
            </a:prstGeom>
          </p:spPr>
        </p:pic>
        <p:pic>
          <p:nvPicPr>
            <p:cNvPr id="15" name="object 15"/>
            <p:cNvPicPr/>
            <p:nvPr/>
          </p:nvPicPr>
          <p:blipFill>
            <a:blip r:embed="rId7" cstate="print"/>
            <a:stretch>
              <a:fillRect/>
            </a:stretch>
          </p:blipFill>
          <p:spPr>
            <a:xfrm>
              <a:off x="1254252" y="3762743"/>
              <a:ext cx="4693920" cy="899172"/>
            </a:xfrm>
            <a:prstGeom prst="rect">
              <a:avLst/>
            </a:prstGeom>
          </p:spPr>
        </p:pic>
        <p:sp>
          <p:nvSpPr>
            <p:cNvPr id="16" name="object 16"/>
            <p:cNvSpPr/>
            <p:nvPr/>
          </p:nvSpPr>
          <p:spPr>
            <a:xfrm>
              <a:off x="1370076" y="3758183"/>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pic>
          <p:nvPicPr>
            <p:cNvPr id="17" name="object 17"/>
            <p:cNvPicPr/>
            <p:nvPr/>
          </p:nvPicPr>
          <p:blipFill>
            <a:blip r:embed="rId2" cstate="print"/>
            <a:stretch>
              <a:fillRect/>
            </a:stretch>
          </p:blipFill>
          <p:spPr>
            <a:xfrm>
              <a:off x="1336540" y="4672580"/>
              <a:ext cx="9511298" cy="867174"/>
            </a:xfrm>
            <a:prstGeom prst="rect">
              <a:avLst/>
            </a:prstGeom>
          </p:spPr>
        </p:pic>
        <p:pic>
          <p:nvPicPr>
            <p:cNvPr id="18" name="object 18"/>
            <p:cNvPicPr/>
            <p:nvPr/>
          </p:nvPicPr>
          <p:blipFill>
            <a:blip r:embed="rId8" cstate="print"/>
            <a:stretch>
              <a:fillRect/>
            </a:stretch>
          </p:blipFill>
          <p:spPr>
            <a:xfrm>
              <a:off x="1254252" y="4692395"/>
              <a:ext cx="3262884" cy="899172"/>
            </a:xfrm>
            <a:prstGeom prst="rect">
              <a:avLst/>
            </a:prstGeom>
          </p:spPr>
        </p:pic>
        <p:sp>
          <p:nvSpPr>
            <p:cNvPr id="19" name="object 19"/>
            <p:cNvSpPr/>
            <p:nvPr/>
          </p:nvSpPr>
          <p:spPr>
            <a:xfrm>
              <a:off x="1370076" y="4686299"/>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grpSp>
      <p:sp>
        <p:nvSpPr>
          <p:cNvPr id="25" name="object 25"/>
          <p:cNvSpPr txBox="1"/>
          <p:nvPr/>
        </p:nvSpPr>
        <p:spPr>
          <a:xfrm>
            <a:off x="1518666" y="5765809"/>
            <a:ext cx="2000885" cy="476250"/>
          </a:xfrm>
          <a:prstGeom prst="rect">
            <a:avLst/>
          </a:prstGeom>
        </p:spPr>
        <p:txBody>
          <a:bodyPr vert="horz" wrap="square" lIns="0" tIns="0" rIns="0" bIns="0" rtlCol="0">
            <a:spAutoFit/>
          </a:bodyPr>
          <a:lstStyle/>
          <a:p>
            <a:pPr marL="12700">
              <a:lnSpc>
                <a:spcPts val="3595"/>
              </a:lnSpc>
            </a:pPr>
            <a:r>
              <a:rPr sz="3200" b="1" dirty="0">
                <a:solidFill>
                  <a:srgbClr val="FFFFFF"/>
                </a:solidFill>
                <a:latin typeface="Times New Roman"/>
                <a:cs typeface="Times New Roman"/>
              </a:rPr>
              <a:t>Hill</a:t>
            </a:r>
            <a:r>
              <a:rPr sz="3200" b="1" spc="-100" dirty="0">
                <a:solidFill>
                  <a:srgbClr val="FFFFFF"/>
                </a:solidFill>
                <a:latin typeface="Times New Roman"/>
                <a:cs typeface="Times New Roman"/>
              </a:rPr>
              <a:t> </a:t>
            </a:r>
            <a:r>
              <a:rPr sz="3200" b="1" dirty="0">
                <a:solidFill>
                  <a:srgbClr val="FFFFFF"/>
                </a:solidFill>
                <a:latin typeface="Times New Roman"/>
                <a:cs typeface="Times New Roman"/>
              </a:rPr>
              <a:t>Cipher</a:t>
            </a:r>
            <a:endParaRPr sz="3200" dirty="0">
              <a:latin typeface="Times New Roman"/>
              <a:cs typeface="Times New Roman"/>
            </a:endParaRPr>
          </a:p>
        </p:txBody>
      </p:sp>
      <p:sp>
        <p:nvSpPr>
          <p:cNvPr id="26" name="Rectangle 25"/>
          <p:cNvSpPr/>
          <p:nvPr/>
        </p:nvSpPr>
        <p:spPr>
          <a:xfrm>
            <a:off x="1782885" y="1078523"/>
            <a:ext cx="3693319" cy="523220"/>
          </a:xfrm>
          <a:prstGeom prst="rect">
            <a:avLst/>
          </a:prstGeom>
        </p:spPr>
        <p:txBody>
          <a:bodyPr wrap="none">
            <a:spAutoFit/>
          </a:bodyPr>
          <a:lstStyle/>
          <a:p>
            <a:pPr marL="12700">
              <a:lnSpc>
                <a:spcPct val="100000"/>
              </a:lnSpc>
              <a:spcBef>
                <a:spcPts val="105"/>
              </a:spcBef>
            </a:pPr>
            <a:r>
              <a:rPr lang="en-US" sz="2800" b="1" dirty="0">
                <a:solidFill>
                  <a:srgbClr val="FFFFFF"/>
                </a:solidFill>
                <a:latin typeface="Times New Roman" panose="02020603050405020304" pitchFamily="18" charset="0"/>
                <a:cs typeface="Times New Roman" panose="02020603050405020304" pitchFamily="18" charset="0"/>
              </a:rPr>
              <a:t>Symmetric</a:t>
            </a:r>
            <a:r>
              <a:rPr lang="en-US" sz="2800" b="1" spc="-40" dirty="0">
                <a:solidFill>
                  <a:srgbClr val="FFFFFF"/>
                </a:solidFill>
                <a:latin typeface="Times New Roman" panose="02020603050405020304" pitchFamily="18" charset="0"/>
                <a:cs typeface="Times New Roman" panose="02020603050405020304" pitchFamily="18" charset="0"/>
              </a:rPr>
              <a:t> </a:t>
            </a:r>
            <a:r>
              <a:rPr lang="en-US" sz="2800" b="1" dirty="0">
                <a:solidFill>
                  <a:srgbClr val="FFFFFF"/>
                </a:solidFill>
                <a:latin typeface="Times New Roman" panose="02020603050405020304" pitchFamily="18" charset="0"/>
                <a:cs typeface="Times New Roman" panose="02020603050405020304" pitchFamily="18" charset="0"/>
              </a:rPr>
              <a:t>Encryption</a:t>
            </a:r>
            <a:endParaRPr lang="en-US" sz="2800" b="1" dirty="0">
              <a:latin typeface="Times New Roman" panose="02020603050405020304" pitchFamily="18" charset="0"/>
              <a:cs typeface="Times New Roman" panose="02020603050405020304" pitchFamily="18" charset="0"/>
            </a:endParaRPr>
          </a:p>
        </p:txBody>
      </p:sp>
      <p:sp>
        <p:nvSpPr>
          <p:cNvPr id="27" name="Rectangle 26"/>
          <p:cNvSpPr/>
          <p:nvPr/>
        </p:nvSpPr>
        <p:spPr>
          <a:xfrm>
            <a:off x="1787629" y="1902023"/>
            <a:ext cx="3891835" cy="523220"/>
          </a:xfrm>
          <a:prstGeom prst="rect">
            <a:avLst/>
          </a:prstGeom>
        </p:spPr>
        <p:txBody>
          <a:bodyPr wrap="none">
            <a:spAutoFit/>
          </a:bodyPr>
          <a:lstStyle/>
          <a:p>
            <a:pPr marR="5080"/>
            <a:r>
              <a:rPr lang="en-US" sz="2800" b="1" dirty="0">
                <a:solidFill>
                  <a:srgbClr val="FFFFFF"/>
                </a:solidFill>
                <a:latin typeface="Times New Roman" panose="02020603050405020304" pitchFamily="18" charset="0"/>
                <a:cs typeface="Times New Roman" panose="02020603050405020304" pitchFamily="18" charset="0"/>
              </a:rPr>
              <a:t>Substitution</a:t>
            </a:r>
            <a:r>
              <a:rPr lang="en-US" b="1" spc="-95"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Techniques</a:t>
            </a:r>
            <a:r>
              <a:rPr lang="en-US" b="1" spc="-30" dirty="0">
                <a:solidFill>
                  <a:srgbClr val="FFFFFF"/>
                </a:solidFill>
                <a:latin typeface="Times New Roman"/>
                <a:cs typeface="Times New Roman"/>
              </a:rPr>
              <a:t> </a:t>
            </a:r>
          </a:p>
        </p:txBody>
      </p:sp>
      <p:sp>
        <p:nvSpPr>
          <p:cNvPr id="28" name="Rectangle 27"/>
          <p:cNvSpPr/>
          <p:nvPr/>
        </p:nvSpPr>
        <p:spPr>
          <a:xfrm>
            <a:off x="1889324" y="2949127"/>
            <a:ext cx="2516395" cy="523220"/>
          </a:xfrm>
          <a:prstGeom prst="rect">
            <a:avLst/>
          </a:prstGeom>
        </p:spPr>
        <p:txBody>
          <a:bodyPr wrap="none">
            <a:spAutoFit/>
          </a:bodyPr>
          <a:lstStyle/>
          <a:p>
            <a:pPr marR="5080"/>
            <a:r>
              <a:rPr lang="en-US" b="1" spc="-785"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Caesar</a:t>
            </a:r>
            <a:r>
              <a:rPr lang="en-US" b="1"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Cipher</a:t>
            </a:r>
            <a:r>
              <a:rPr lang="en-US" b="1" dirty="0">
                <a:solidFill>
                  <a:srgbClr val="FFFFFF"/>
                </a:solidFill>
                <a:latin typeface="Times New Roman"/>
                <a:cs typeface="Times New Roman"/>
              </a:rPr>
              <a:t> </a:t>
            </a:r>
            <a:r>
              <a:rPr lang="en-US" b="1" spc="5" dirty="0">
                <a:solidFill>
                  <a:srgbClr val="FFFFFF"/>
                </a:solidFill>
                <a:latin typeface="Times New Roman"/>
                <a:cs typeface="Times New Roman"/>
              </a:rPr>
              <a:t> </a:t>
            </a:r>
          </a:p>
        </p:txBody>
      </p:sp>
      <p:sp>
        <p:nvSpPr>
          <p:cNvPr id="29" name="Rectangle 28"/>
          <p:cNvSpPr/>
          <p:nvPr/>
        </p:nvSpPr>
        <p:spPr>
          <a:xfrm>
            <a:off x="1889324" y="3901489"/>
            <a:ext cx="3876702" cy="523220"/>
          </a:xfrm>
          <a:prstGeom prst="rect">
            <a:avLst/>
          </a:prstGeom>
        </p:spPr>
        <p:txBody>
          <a:bodyPr wrap="none">
            <a:spAutoFit/>
          </a:bodyPr>
          <a:lstStyle/>
          <a:p>
            <a:pPr marR="5080"/>
            <a:r>
              <a:rPr lang="en-US" sz="2800" b="1" dirty="0" err="1">
                <a:solidFill>
                  <a:srgbClr val="FFFFFF"/>
                </a:solidFill>
                <a:latin typeface="Times New Roman" panose="02020603050405020304" pitchFamily="18" charset="0"/>
                <a:cs typeface="Times New Roman" panose="02020603050405020304" pitchFamily="18" charset="0"/>
              </a:rPr>
              <a:t>Monoalphabetic</a:t>
            </a:r>
            <a:r>
              <a:rPr lang="en-US" b="1"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Cipher</a:t>
            </a:r>
            <a:r>
              <a:rPr lang="en-US" b="1" dirty="0">
                <a:solidFill>
                  <a:srgbClr val="FFFFFF"/>
                </a:solidFill>
                <a:latin typeface="Times New Roman"/>
                <a:cs typeface="Times New Roman"/>
              </a:rPr>
              <a:t> </a:t>
            </a:r>
            <a:r>
              <a:rPr lang="en-US" b="1" spc="-785" dirty="0">
                <a:solidFill>
                  <a:srgbClr val="FFFFFF"/>
                </a:solidFill>
                <a:latin typeface="Times New Roman"/>
                <a:cs typeface="Times New Roman"/>
              </a:rPr>
              <a:t> </a:t>
            </a:r>
          </a:p>
        </p:txBody>
      </p:sp>
      <p:sp>
        <p:nvSpPr>
          <p:cNvPr id="30" name="Rectangle 29"/>
          <p:cNvSpPr/>
          <p:nvPr/>
        </p:nvSpPr>
        <p:spPr>
          <a:xfrm>
            <a:off x="2040492" y="4838749"/>
            <a:ext cx="2548455" cy="523220"/>
          </a:xfrm>
          <a:prstGeom prst="rect">
            <a:avLst/>
          </a:prstGeom>
        </p:spPr>
        <p:txBody>
          <a:bodyPr wrap="none">
            <a:spAutoFit/>
          </a:bodyPr>
          <a:lstStyle/>
          <a:p>
            <a:pPr marR="5080"/>
            <a:r>
              <a:rPr lang="en-US" sz="2800" b="1" dirty="0" err="1">
                <a:solidFill>
                  <a:srgbClr val="FFFFFF"/>
                </a:solidFill>
                <a:latin typeface="Times New Roman" panose="02020603050405020304" pitchFamily="18" charset="0"/>
                <a:cs typeface="Times New Roman" panose="02020603050405020304" pitchFamily="18" charset="0"/>
              </a:rPr>
              <a:t>Playfair</a:t>
            </a:r>
            <a:r>
              <a:rPr lang="en-US" b="1" spc="-95"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Cipher</a:t>
            </a:r>
          </a:p>
        </p:txBody>
      </p:sp>
      <p:sp>
        <p:nvSpPr>
          <p:cNvPr id="31" name="TextBox 30"/>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2"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5426" y="18493"/>
            <a:ext cx="2305141" cy="1076343"/>
          </a:xfrm>
          <a:prstGeom prst="rect">
            <a:avLst/>
          </a:prstGeom>
        </p:spPr>
      </p:pic>
    </p:spTree>
    <p:extLst>
      <p:ext uri="{BB962C8B-B14F-4D97-AF65-F5344CB8AC3E}">
        <p14:creationId xmlns:p14="http://schemas.microsoft.com/office/powerpoint/2010/main" val="766676054"/>
      </p:ext>
    </p:extLst>
  </p:cSld>
  <p:clrMapOvr>
    <a:masterClrMapping/>
  </p:clrMapOvr>
  <mc:AlternateContent xmlns:mc="http://schemas.openxmlformats.org/markup-compatibility/2006">
    <mc:Choice xmlns:p14="http://schemas.microsoft.com/office/powerpoint/2010/main" Requires="p14">
      <p:transition spd="slow" p14:dur="2000" advTm="28460"/>
    </mc:Choice>
    <mc:Fallback>
      <p:transition spd="slow" advTm="2846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21359"/>
            <a:ext cx="8229600" cy="397032"/>
          </a:xfrm>
        </p:spPr>
        <p:txBody>
          <a:bodyPr wrap="square">
            <a:spAutoFit/>
          </a:bodyPr>
          <a:lstStyle/>
          <a:p>
            <a:r>
              <a:rPr lang="en-IN" altLang="en-US" sz="2200" dirty="0">
                <a:latin typeface="Alexandria Black" pitchFamily="2" charset="-78"/>
                <a:ea typeface="ヒラギノ角ゴ Pro W3" charset="-128"/>
                <a:cs typeface="Alexandria Black" pitchFamily="2" charset="-78"/>
              </a:rPr>
              <a:t>Caesar Cipher</a:t>
            </a:r>
            <a:endParaRPr lang="en-US" sz="2200" dirty="0">
              <a:latin typeface="Alexandria Black" pitchFamily="2" charset="-78"/>
              <a:cs typeface="Alexandria Black" pitchFamily="2" charset="-78"/>
            </a:endParaRPr>
          </a:p>
        </p:txBody>
      </p:sp>
      <p:sp>
        <p:nvSpPr>
          <p:cNvPr id="4" name="Content Placeholder 3"/>
          <p:cNvSpPr>
            <a:spLocks noGrp="1"/>
          </p:cNvSpPr>
          <p:nvPr>
            <p:ph idx="1"/>
          </p:nvPr>
        </p:nvSpPr>
        <p:spPr>
          <a:xfrm>
            <a:off x="1981200" y="990601"/>
            <a:ext cx="8153400" cy="2507738"/>
          </a:xfrm>
        </p:spPr>
        <p:txBody>
          <a:bodyPr wrap="square">
            <a:spAutoFit/>
          </a:bodyPr>
          <a:lstStyle/>
          <a:p>
            <a:pPr>
              <a:lnSpc>
                <a:spcPct val="150000"/>
              </a:lnSpc>
            </a:pPr>
            <a:r>
              <a:rPr lang="en-US" sz="1800" dirty="0">
                <a:latin typeface="Alexandria" pitchFamily="2" charset="-78"/>
                <a:cs typeface="Alexandria" pitchFamily="2" charset="-78"/>
              </a:rPr>
              <a:t>Simplest and earliest known use of a substitution cipher</a:t>
            </a:r>
          </a:p>
          <a:p>
            <a:pPr>
              <a:lnSpc>
                <a:spcPct val="150000"/>
              </a:lnSpc>
            </a:pPr>
            <a:r>
              <a:rPr lang="en-US" sz="1800" dirty="0">
                <a:latin typeface="Alexandria" pitchFamily="2" charset="-78"/>
                <a:cs typeface="Alexandria" pitchFamily="2" charset="-78"/>
              </a:rPr>
              <a:t>Used by Julius Caesar</a:t>
            </a:r>
          </a:p>
          <a:p>
            <a:pPr>
              <a:lnSpc>
                <a:spcPct val="150000"/>
              </a:lnSpc>
            </a:pPr>
            <a:r>
              <a:rPr lang="en-US" sz="1800" dirty="0">
                <a:latin typeface="Alexandria" pitchFamily="2" charset="-78"/>
                <a:cs typeface="Alexandria" pitchFamily="2" charset="-78"/>
              </a:rPr>
              <a:t>Involves replacing each letter of the alphabet with the letter standing three places further down the alphabet</a:t>
            </a:r>
          </a:p>
          <a:p>
            <a:pPr>
              <a:lnSpc>
                <a:spcPct val="150000"/>
              </a:lnSpc>
            </a:pPr>
            <a:r>
              <a:rPr lang="en-US" sz="1800" dirty="0">
                <a:latin typeface="Alexandria" pitchFamily="2" charset="-78"/>
                <a:cs typeface="Alexandria" pitchFamily="2" charset="-78"/>
              </a:rPr>
              <a:t>Alphabet is wrapped around so that the letter following Z is A</a:t>
            </a:r>
          </a:p>
        </p:txBody>
      </p:sp>
      <p:sp>
        <p:nvSpPr>
          <p:cNvPr id="3" name="Content Placeholder 2"/>
          <p:cNvSpPr>
            <a:spLocks noGrp="1"/>
          </p:cNvSpPr>
          <p:nvPr>
            <p:ph idx="13"/>
          </p:nvPr>
        </p:nvSpPr>
        <p:spPr>
          <a:xfrm>
            <a:off x="2100072" y="4385793"/>
            <a:ext cx="8229600" cy="885371"/>
          </a:xfrm>
        </p:spPr>
        <p:txBody>
          <a:bodyPr>
            <a:spAutoFit/>
          </a:bodyPr>
          <a:lstStyle/>
          <a:p>
            <a:pPr>
              <a:buNone/>
            </a:pPr>
            <a:r>
              <a:rPr lang="en-US" sz="1800" dirty="0">
                <a:solidFill>
                  <a:srgbClr val="FF0000"/>
                </a:solidFill>
                <a:latin typeface="Alexandria Black" pitchFamily="2" charset="-78"/>
                <a:cs typeface="Alexandria Black" pitchFamily="2" charset="-78"/>
              </a:rPr>
              <a:t>plain</a:t>
            </a:r>
            <a:r>
              <a:rPr lang="en-US" sz="2400" dirty="0"/>
              <a:t>:    </a:t>
            </a:r>
            <a:r>
              <a:rPr lang="en-US" sz="1800" b="1" dirty="0">
                <a:solidFill>
                  <a:srgbClr val="FF0000"/>
                </a:solidFill>
                <a:latin typeface="Alexandria" pitchFamily="2" charset="-78"/>
                <a:cs typeface="Alexandria" pitchFamily="2" charset="-78"/>
              </a:rPr>
              <a:t>meet    me    after        the        toga       party</a:t>
            </a:r>
          </a:p>
          <a:p>
            <a:pPr>
              <a:buNone/>
            </a:pPr>
            <a:r>
              <a:rPr lang="en-US" sz="1800" dirty="0">
                <a:solidFill>
                  <a:schemeClr val="accent2">
                    <a:lumMod val="50000"/>
                  </a:schemeClr>
                </a:solidFill>
                <a:latin typeface="Alexandria Black" pitchFamily="2" charset="-78"/>
                <a:cs typeface="Alexandria Black" pitchFamily="2" charset="-78"/>
              </a:rPr>
              <a:t>cipher</a:t>
            </a:r>
            <a:r>
              <a:rPr lang="en-US" sz="2400" dirty="0"/>
              <a:t>: </a:t>
            </a:r>
            <a:r>
              <a:rPr lang="en-US" sz="1800" dirty="0">
                <a:solidFill>
                  <a:schemeClr val="accent2">
                    <a:lumMod val="50000"/>
                  </a:schemeClr>
                </a:solidFill>
                <a:latin typeface="Alexandria" pitchFamily="2" charset="-78"/>
                <a:cs typeface="Alexandria" pitchFamily="2" charset="-78"/>
              </a:rPr>
              <a:t>PHHW  PH    DIWHU   WKH    WRJD    SDUWB</a:t>
            </a:r>
            <a:endParaRPr lang="en-US" sz="2400" dirty="0">
              <a:solidFill>
                <a:schemeClr val="accent2">
                  <a:lumMod val="50000"/>
                </a:schemeClr>
              </a:solidFill>
              <a:latin typeface="Alexandria" pitchFamily="2" charset="-78"/>
              <a:cs typeface="Alexandria" pitchFamily="2" charset="-78"/>
            </a:endParaRPr>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92967749"/>
      </p:ext>
    </p:extLst>
  </p:cSld>
  <p:clrMapOvr>
    <a:masterClrMapping/>
  </p:clrMapOvr>
  <mc:AlternateContent xmlns:mc="http://schemas.openxmlformats.org/markup-compatibility/2006">
    <mc:Choice xmlns:p14="http://schemas.microsoft.com/office/powerpoint/2010/main" Requires="p14">
      <p:transition spd="slow" p14:dur="2000" advTm="56904"/>
    </mc:Choice>
    <mc:Fallback>
      <p:transition spd="slow" advTm="56904"/>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30884"/>
            <a:ext cx="8229600" cy="397032"/>
          </a:xfrm>
        </p:spPr>
        <p:txBody>
          <a:bodyPr wrap="square">
            <a:spAutoFit/>
          </a:bodyPr>
          <a:lstStyle/>
          <a:p>
            <a:r>
              <a:rPr lang="en-IN" altLang="en-US" sz="2200" dirty="0">
                <a:latin typeface="Alexandria Black" pitchFamily="2" charset="-78"/>
                <a:ea typeface="ヒラギノ角ゴ Pro W3" charset="-128"/>
                <a:cs typeface="Alexandria Black" pitchFamily="2" charset="-78"/>
              </a:rPr>
              <a:t>Caesar Cipher Algorithm</a:t>
            </a:r>
            <a:endParaRPr lang="en-US" sz="2200" dirty="0">
              <a:latin typeface="Alexandria Black" pitchFamily="2" charset="-78"/>
              <a:cs typeface="Alexandria Black" pitchFamily="2" charset="-78"/>
            </a:endParaRPr>
          </a:p>
        </p:txBody>
      </p:sp>
      <p:sp>
        <p:nvSpPr>
          <p:cNvPr id="4" name="Content Placeholder 3"/>
          <p:cNvSpPr>
            <a:spLocks noGrp="1"/>
          </p:cNvSpPr>
          <p:nvPr>
            <p:ph idx="13"/>
          </p:nvPr>
        </p:nvSpPr>
        <p:spPr>
          <a:xfrm>
            <a:off x="713232" y="865635"/>
            <a:ext cx="9747503" cy="5856090"/>
          </a:xfrm>
        </p:spPr>
        <p:txBody>
          <a:bodyPr wrap="square">
            <a:spAutoFit/>
          </a:bodyPr>
          <a:lstStyle/>
          <a:p>
            <a:pPr>
              <a:lnSpc>
                <a:spcPct val="150000"/>
              </a:lnSpc>
              <a:spcBef>
                <a:spcPts val="600"/>
              </a:spcBef>
              <a:defRPr/>
            </a:pPr>
            <a:r>
              <a:rPr lang="en-AU" sz="1800" b="1" dirty="0">
                <a:latin typeface="Alexandria" pitchFamily="2" charset="-78"/>
                <a:ea typeface="ＭＳ Ｐゴシック" pitchFamily="-107" charset="-128"/>
                <a:cs typeface="Alexandria" pitchFamily="2" charset="-78"/>
              </a:rPr>
              <a:t>Can define transformation as:</a:t>
            </a:r>
          </a:p>
          <a:p>
            <a:pPr marL="266700" indent="-266700">
              <a:lnSpc>
                <a:spcPct val="150000"/>
              </a:lnSpc>
              <a:spcBef>
                <a:spcPts val="600"/>
              </a:spcBef>
              <a:buNone/>
              <a:defRPr/>
            </a:pPr>
            <a:r>
              <a:rPr lang="en-AU" sz="1800" dirty="0">
                <a:ea typeface="ＭＳ Ｐゴシック" pitchFamily="-107" charset="-128"/>
              </a:rPr>
              <a:t>	</a:t>
            </a:r>
            <a:r>
              <a:rPr lang="en-AU" sz="1800" dirty="0">
                <a:solidFill>
                  <a:schemeClr val="accent2">
                    <a:lumMod val="50000"/>
                  </a:schemeClr>
                </a:solidFill>
                <a:latin typeface="Alexandria" pitchFamily="2" charset="-78"/>
                <a:ea typeface="ＭＳ Ｐゴシック" pitchFamily="-107" charset="-128"/>
                <a:cs typeface="Alexandria" pitchFamily="2" charset="-78"/>
              </a:rPr>
              <a:t>a b c d e f g h </a:t>
            </a:r>
            <a:r>
              <a:rPr lang="en-AU" sz="1800" dirty="0" err="1">
                <a:solidFill>
                  <a:schemeClr val="accent2">
                    <a:lumMod val="50000"/>
                  </a:schemeClr>
                </a:solidFill>
                <a:latin typeface="Alexandria" pitchFamily="2" charset="-78"/>
                <a:ea typeface="ＭＳ Ｐゴシック" pitchFamily="-107" charset="-128"/>
                <a:cs typeface="Alexandria" pitchFamily="2" charset="-78"/>
              </a:rPr>
              <a:t>i</a:t>
            </a:r>
            <a:r>
              <a:rPr lang="en-AU" sz="1800" dirty="0">
                <a:solidFill>
                  <a:schemeClr val="accent2">
                    <a:lumMod val="50000"/>
                  </a:schemeClr>
                </a:solidFill>
                <a:latin typeface="Alexandria" pitchFamily="2" charset="-78"/>
                <a:ea typeface="ＭＳ Ｐゴシック" pitchFamily="-107" charset="-128"/>
                <a:cs typeface="Alexandria" pitchFamily="2" charset="-78"/>
              </a:rPr>
              <a:t> j k l m n o p q r s t u v w x y z</a:t>
            </a:r>
          </a:p>
          <a:p>
            <a:pPr marL="266700" indent="-266700">
              <a:lnSpc>
                <a:spcPct val="150000"/>
              </a:lnSpc>
              <a:spcBef>
                <a:spcPts val="600"/>
              </a:spcBef>
              <a:buNone/>
              <a:defRPr/>
            </a:pPr>
            <a:r>
              <a:rPr lang="en-AU" sz="1800" dirty="0">
                <a:solidFill>
                  <a:schemeClr val="accent2">
                    <a:lumMod val="50000"/>
                  </a:schemeClr>
                </a:solidFill>
                <a:latin typeface="Alexandria" pitchFamily="2" charset="-78"/>
                <a:ea typeface="ＭＳ Ｐゴシック" pitchFamily="-107" charset="-128"/>
                <a:cs typeface="Alexandria" pitchFamily="2" charset="-78"/>
              </a:rPr>
              <a:t>	D E F G H I J K L M N O P Q R S T U V W X Y Z A B C</a:t>
            </a:r>
          </a:p>
          <a:p>
            <a:pPr>
              <a:lnSpc>
                <a:spcPct val="150000"/>
              </a:lnSpc>
              <a:spcBef>
                <a:spcPts val="600"/>
              </a:spcBef>
              <a:defRPr/>
            </a:pPr>
            <a:r>
              <a:rPr lang="en-AU" sz="1800" b="1" dirty="0">
                <a:latin typeface="Alexandria" pitchFamily="2" charset="-78"/>
                <a:ea typeface="ＭＳ Ｐゴシック" pitchFamily="-107" charset="-128"/>
                <a:cs typeface="Alexandria" pitchFamily="2" charset="-78"/>
              </a:rPr>
              <a:t>Mathematically give each letter a number</a:t>
            </a:r>
          </a:p>
          <a:p>
            <a:pPr marL="269875" lvl="1" indent="0">
              <a:lnSpc>
                <a:spcPct val="150000"/>
              </a:lnSpc>
              <a:buNone/>
              <a:defRPr/>
            </a:pPr>
            <a:r>
              <a:rPr lang="en-AU" sz="1800" b="1" dirty="0">
                <a:solidFill>
                  <a:srgbClr val="FF0000"/>
                </a:solidFill>
                <a:latin typeface="Alexandria" pitchFamily="2" charset="-78"/>
                <a:ea typeface="ＭＳ Ｐゴシック" pitchFamily="-107" charset="-128"/>
                <a:cs typeface="Alexandria" pitchFamily="2" charset="-78"/>
              </a:rPr>
              <a:t>a b c d e f g h </a:t>
            </a:r>
            <a:r>
              <a:rPr lang="en-AU" sz="1800" b="1" dirty="0" err="1">
                <a:solidFill>
                  <a:srgbClr val="FF0000"/>
                </a:solidFill>
                <a:latin typeface="Alexandria" pitchFamily="2" charset="-78"/>
                <a:ea typeface="ＭＳ Ｐゴシック" pitchFamily="-107" charset="-128"/>
                <a:cs typeface="Alexandria" pitchFamily="2" charset="-78"/>
              </a:rPr>
              <a:t>i</a:t>
            </a:r>
            <a:r>
              <a:rPr lang="en-AU" sz="1800" b="1" dirty="0">
                <a:solidFill>
                  <a:srgbClr val="FF0000"/>
                </a:solidFill>
                <a:latin typeface="Alexandria" pitchFamily="2" charset="-78"/>
                <a:ea typeface="ＭＳ Ｐゴシック" pitchFamily="-107" charset="-128"/>
                <a:cs typeface="Alexandria" pitchFamily="2" charset="-78"/>
              </a:rPr>
              <a:t> j  k  l  m  n  o  p  q  r  s  t  u  v  w  x  y  z</a:t>
            </a:r>
          </a:p>
          <a:p>
            <a:pPr marL="269875" lvl="1" indent="0">
              <a:lnSpc>
                <a:spcPct val="150000"/>
              </a:lnSpc>
              <a:buNone/>
              <a:defRPr/>
            </a:pPr>
            <a:r>
              <a:rPr lang="en-AU" sz="1800" b="1" dirty="0">
                <a:solidFill>
                  <a:srgbClr val="FF0000"/>
                </a:solidFill>
                <a:latin typeface="Alexandria" pitchFamily="2" charset="-78"/>
                <a:ea typeface="ＭＳ Ｐゴシック" pitchFamily="-107" charset="-128"/>
                <a:cs typeface="Alexandria" pitchFamily="2" charset="-78"/>
              </a:rPr>
              <a:t>0 1 2 3 4 5 6 7 8 9 10 11 12 13 14 15 16 17 18 19 20 21 22 23 24 25</a:t>
            </a:r>
          </a:p>
          <a:p>
            <a:pPr>
              <a:lnSpc>
                <a:spcPct val="150000"/>
              </a:lnSpc>
              <a:spcBef>
                <a:spcPts val="600"/>
              </a:spcBef>
              <a:defRPr/>
            </a:pPr>
            <a:r>
              <a:rPr lang="en-AU" sz="1800" b="1" dirty="0">
                <a:latin typeface="Alexandria" pitchFamily="2" charset="-78"/>
                <a:ea typeface="ＭＳ Ｐゴシック" pitchFamily="-107" charset="-128"/>
                <a:cs typeface="Alexandria" pitchFamily="2" charset="-78"/>
              </a:rPr>
              <a:t>Algorithm can be expressed as:</a:t>
            </a:r>
          </a:p>
          <a:p>
            <a:pPr marL="0" indent="0">
              <a:lnSpc>
                <a:spcPct val="150000"/>
              </a:lnSpc>
              <a:spcBef>
                <a:spcPts val="600"/>
              </a:spcBef>
              <a:buNone/>
              <a:defRPr/>
            </a:pPr>
            <a:r>
              <a:rPr lang="en-AU" sz="1800" i="1" dirty="0">
                <a:solidFill>
                  <a:srgbClr val="FF0000"/>
                </a:solidFill>
                <a:ea typeface="ＭＳ Ｐゴシック" pitchFamily="-107" charset="-128"/>
              </a:rPr>
              <a:t>		</a:t>
            </a:r>
            <a:r>
              <a:rPr lang="en-AU" sz="1800" dirty="0">
                <a:solidFill>
                  <a:srgbClr val="FF0000"/>
                </a:solidFill>
                <a:ea typeface="ＭＳ Ｐゴシック" pitchFamily="-107" charset="-128"/>
              </a:rPr>
              <a:t>c = E(3, p) = (p + 3) </a:t>
            </a:r>
            <a:r>
              <a:rPr lang="en-AU" sz="1800" b="1" dirty="0">
                <a:solidFill>
                  <a:srgbClr val="FF0000"/>
                </a:solidFill>
                <a:ea typeface="ＭＳ Ｐゴシック" pitchFamily="-107" charset="-128"/>
              </a:rPr>
              <a:t>mod</a:t>
            </a:r>
            <a:r>
              <a:rPr lang="en-AU" sz="1800" dirty="0">
                <a:solidFill>
                  <a:srgbClr val="FF0000"/>
                </a:solidFill>
                <a:ea typeface="ＭＳ Ｐゴシック" pitchFamily="-107" charset="-128"/>
              </a:rPr>
              <a:t> (26)</a:t>
            </a:r>
            <a:endParaRPr lang="en-AU" sz="1800" i="1" dirty="0">
              <a:solidFill>
                <a:srgbClr val="FF0000"/>
              </a:solidFill>
              <a:ea typeface="ＭＳ Ｐゴシック" pitchFamily="-107" charset="-128"/>
            </a:endParaRPr>
          </a:p>
          <a:p>
            <a:pPr>
              <a:lnSpc>
                <a:spcPct val="150000"/>
              </a:lnSpc>
              <a:spcBef>
                <a:spcPts val="600"/>
              </a:spcBef>
              <a:defRPr/>
            </a:pPr>
            <a:r>
              <a:rPr lang="en-AU" sz="1800" dirty="0">
                <a:latin typeface="Alexandria" pitchFamily="2" charset="-78"/>
                <a:ea typeface="ＭＳ Ｐゴシック" pitchFamily="-107" charset="-128"/>
                <a:cs typeface="Alexandria" pitchFamily="2" charset="-78"/>
              </a:rPr>
              <a:t>A shift may be of any amount, so that the general Caesar algorithm is:</a:t>
            </a:r>
          </a:p>
          <a:p>
            <a:pPr marL="0" indent="0">
              <a:lnSpc>
                <a:spcPct val="150000"/>
              </a:lnSpc>
              <a:spcBef>
                <a:spcPts val="600"/>
              </a:spcBef>
              <a:buNone/>
              <a:defRPr/>
            </a:pPr>
            <a:r>
              <a:rPr lang="en-AU" sz="1800" i="1" dirty="0">
                <a:solidFill>
                  <a:srgbClr val="FF0000"/>
                </a:solidFill>
                <a:ea typeface="ＭＳ Ｐゴシック" pitchFamily="-107" charset="-128"/>
              </a:rPr>
              <a:t>		</a:t>
            </a:r>
            <a:r>
              <a:rPr lang="en-AU" sz="1800" dirty="0">
                <a:solidFill>
                  <a:srgbClr val="FF0000"/>
                </a:solidFill>
                <a:ea typeface="ＭＳ Ｐゴシック" pitchFamily="-107" charset="-128"/>
              </a:rPr>
              <a:t>C =  E(k , p ) =  (p + k ) mod </a:t>
            </a:r>
            <a:r>
              <a:rPr lang="en-AU" sz="1800" i="1" dirty="0">
                <a:solidFill>
                  <a:srgbClr val="FF0000"/>
                </a:solidFill>
                <a:ea typeface="ＭＳ Ｐゴシック" pitchFamily="-107" charset="-128"/>
              </a:rPr>
              <a:t>26</a:t>
            </a:r>
          </a:p>
          <a:p>
            <a:pPr>
              <a:lnSpc>
                <a:spcPct val="150000"/>
              </a:lnSpc>
              <a:spcBef>
                <a:spcPts val="600"/>
              </a:spcBef>
              <a:defRPr/>
            </a:pPr>
            <a:r>
              <a:rPr lang="en-AU" sz="1800" dirty="0">
                <a:latin typeface="Alexandria" pitchFamily="2" charset="-78"/>
                <a:ea typeface="ＭＳ Ｐゴシック" pitchFamily="-107" charset="-128"/>
                <a:cs typeface="Alexandria" pitchFamily="2" charset="-78"/>
              </a:rPr>
              <a:t>Where k takes on a value in the range 1 to 25; the decryption algorithm is simply:</a:t>
            </a:r>
          </a:p>
          <a:p>
            <a:pPr marL="0" indent="0">
              <a:lnSpc>
                <a:spcPct val="150000"/>
              </a:lnSpc>
              <a:spcBef>
                <a:spcPts val="600"/>
              </a:spcBef>
              <a:buNone/>
              <a:defRPr/>
            </a:pPr>
            <a:r>
              <a:rPr lang="en-AU" sz="1800" i="1" dirty="0">
                <a:ea typeface="ＭＳ Ｐゴシック" pitchFamily="-107" charset="-128"/>
              </a:rPr>
              <a:t>		</a:t>
            </a:r>
            <a:r>
              <a:rPr lang="en-AU" sz="1800" dirty="0">
                <a:ea typeface="ＭＳ Ｐゴシック" pitchFamily="-107" charset="-128"/>
              </a:rPr>
              <a:t>p = D(k , C ) = (C − k ) mod </a:t>
            </a:r>
            <a:r>
              <a:rPr lang="en-AU" sz="1800" i="1" dirty="0">
                <a:ea typeface="ＭＳ Ｐゴシック" pitchFamily="-107" charset="-128"/>
              </a:rPr>
              <a:t>26</a:t>
            </a:r>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87942526"/>
      </p:ext>
    </p:extLst>
  </p:cSld>
  <p:clrMapOvr>
    <a:masterClrMapping/>
  </p:clrMapOvr>
  <mc:AlternateContent xmlns:mc="http://schemas.openxmlformats.org/markup-compatibility/2006">
    <mc:Choice xmlns:p14="http://schemas.microsoft.com/office/powerpoint/2010/main" Requires="p14">
      <p:transition spd="slow" p14:dur="2000" advTm="351932"/>
    </mc:Choice>
    <mc:Fallback>
      <p:transition spd="slow" advTm="351932"/>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30884"/>
            <a:ext cx="8229600" cy="397032"/>
          </a:xfrm>
        </p:spPr>
        <p:txBody>
          <a:bodyPr wrap="square">
            <a:spAutoFit/>
          </a:bodyPr>
          <a:lstStyle/>
          <a:p>
            <a:r>
              <a:rPr lang="en-IN" altLang="en-US" sz="2200" dirty="0">
                <a:latin typeface="Alexandria Black" pitchFamily="2" charset="-78"/>
                <a:ea typeface="ヒラギノ角ゴ Pro W3" charset="-128"/>
                <a:cs typeface="Alexandria Black" pitchFamily="2" charset="-78"/>
              </a:rPr>
              <a:t>Caesar Cipher Algorithm</a:t>
            </a:r>
            <a:endParaRPr lang="en-US" sz="2200" dirty="0">
              <a:latin typeface="Alexandria Black" pitchFamily="2" charset="-78"/>
              <a:cs typeface="Alexandria Black" pitchFamily="2" charset="-78"/>
            </a:endParaRPr>
          </a:p>
        </p:txBody>
      </p:sp>
      <p:sp>
        <p:nvSpPr>
          <p:cNvPr id="4" name="Content Placeholder 3"/>
          <p:cNvSpPr>
            <a:spLocks noGrp="1"/>
          </p:cNvSpPr>
          <p:nvPr>
            <p:ph idx="13"/>
          </p:nvPr>
        </p:nvSpPr>
        <p:spPr>
          <a:xfrm>
            <a:off x="1981200" y="902210"/>
            <a:ext cx="8229600" cy="2471446"/>
          </a:xfrm>
        </p:spPr>
        <p:txBody>
          <a:bodyPr>
            <a:spAutoFit/>
          </a:bodyPr>
          <a:lstStyle/>
          <a:p>
            <a:pPr>
              <a:lnSpc>
                <a:spcPct val="150000"/>
              </a:lnSpc>
              <a:spcBef>
                <a:spcPts val="600"/>
              </a:spcBef>
              <a:defRPr/>
            </a:pPr>
            <a:r>
              <a:rPr lang="en-AU" sz="1800" b="1" dirty="0">
                <a:latin typeface="Alexandria" pitchFamily="2" charset="-78"/>
                <a:ea typeface="ＭＳ Ｐゴシック" pitchFamily="-107" charset="-128"/>
                <a:cs typeface="Alexandria" pitchFamily="2" charset="-78"/>
              </a:rPr>
              <a:t>Can define transformation as:</a:t>
            </a:r>
          </a:p>
          <a:p>
            <a:pPr marL="266700" indent="-266700">
              <a:lnSpc>
                <a:spcPct val="150000"/>
              </a:lnSpc>
              <a:spcBef>
                <a:spcPts val="600"/>
              </a:spcBef>
              <a:buNone/>
              <a:defRPr/>
            </a:pPr>
            <a:r>
              <a:rPr lang="en-AU" sz="1800" dirty="0">
                <a:latin typeface="Alexandria" pitchFamily="2" charset="-78"/>
                <a:ea typeface="ＭＳ Ｐゴシック" pitchFamily="-107" charset="-128"/>
                <a:cs typeface="Alexandria" pitchFamily="2" charset="-78"/>
              </a:rPr>
              <a:t>	a b c d e f g h </a:t>
            </a:r>
            <a:r>
              <a:rPr lang="en-AU" sz="1800" dirty="0" err="1">
                <a:latin typeface="Alexandria" pitchFamily="2" charset="-78"/>
                <a:ea typeface="ＭＳ Ｐゴシック" pitchFamily="-107" charset="-128"/>
                <a:cs typeface="Alexandria" pitchFamily="2" charset="-78"/>
              </a:rPr>
              <a:t>i</a:t>
            </a:r>
            <a:r>
              <a:rPr lang="en-AU" sz="1800" dirty="0">
                <a:latin typeface="Alexandria" pitchFamily="2" charset="-78"/>
                <a:ea typeface="ＭＳ Ｐゴシック" pitchFamily="-107" charset="-128"/>
                <a:cs typeface="Alexandria" pitchFamily="2" charset="-78"/>
              </a:rPr>
              <a:t> j k l m n o p q r s t u v w x y z</a:t>
            </a:r>
          </a:p>
          <a:p>
            <a:pPr marL="266700" indent="-266700">
              <a:lnSpc>
                <a:spcPct val="150000"/>
              </a:lnSpc>
              <a:spcBef>
                <a:spcPts val="600"/>
              </a:spcBef>
              <a:buNone/>
              <a:defRPr/>
            </a:pPr>
            <a:r>
              <a:rPr lang="en-AU" sz="1800" dirty="0">
                <a:latin typeface="Alexandria" pitchFamily="2" charset="-78"/>
                <a:ea typeface="ＭＳ Ｐゴシック" pitchFamily="-107" charset="-128"/>
                <a:cs typeface="Alexandria" pitchFamily="2" charset="-78"/>
              </a:rPr>
              <a:t>	D E F G H I J K L M N O P Q R S T U V W X Y Z A B C</a:t>
            </a:r>
          </a:p>
          <a:p>
            <a:pPr marL="266700" indent="-266700">
              <a:spcBef>
                <a:spcPts val="600"/>
              </a:spcBef>
              <a:buNone/>
              <a:defRPr/>
            </a:pPr>
            <a:endParaRPr lang="en-AU" sz="1800" dirty="0">
              <a:ea typeface="ＭＳ Ｐゴシック" pitchFamily="-107" charset="-128"/>
            </a:endParaRPr>
          </a:p>
          <a:p>
            <a:pPr>
              <a:spcBef>
                <a:spcPts val="600"/>
              </a:spcBef>
              <a:defRPr/>
            </a:pPr>
            <a:r>
              <a:rPr lang="en-AU" sz="1800" dirty="0">
                <a:ea typeface="ＭＳ Ｐゴシック" pitchFamily="-107" charset="-128"/>
                <a:hlinkClick r:id="rId3"/>
              </a:rPr>
              <a:t>https://www.101computing.net/caesar-shift-substitution-cipher/</a:t>
            </a:r>
            <a:endParaRPr lang="en-AU" sz="1800" dirty="0">
              <a:ea typeface="ＭＳ Ｐゴシック" pitchFamily="-107" charset="-128"/>
            </a:endParaRPr>
          </a:p>
          <a:p>
            <a:pPr>
              <a:spcBef>
                <a:spcPts val="600"/>
              </a:spcBef>
              <a:defRPr/>
            </a:pPr>
            <a:endParaRPr lang="en-AU" sz="1800" dirty="0">
              <a:ea typeface="ＭＳ Ｐゴシック" pitchFamily="-107" charset="-128"/>
            </a:endParaRPr>
          </a:p>
        </p:txBody>
      </p:sp>
      <p:pic>
        <p:nvPicPr>
          <p:cNvPr id="3" name="Picture 2"/>
          <p:cNvPicPr>
            <a:picLocks noChangeAspect="1"/>
          </p:cNvPicPr>
          <p:nvPr/>
        </p:nvPicPr>
        <p:blipFill>
          <a:blip r:embed="rId4"/>
          <a:stretch>
            <a:fillRect/>
          </a:stretch>
        </p:blipFill>
        <p:spPr>
          <a:xfrm>
            <a:off x="2087486" y="3497565"/>
            <a:ext cx="8017027" cy="2717181"/>
          </a:xfrm>
          <a:prstGeom prst="rect">
            <a:avLst/>
          </a:prstGeom>
        </p:spPr>
      </p:pic>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3373038"/>
      </p:ext>
    </p:extLst>
  </p:cSld>
  <p:clrMapOvr>
    <a:masterClrMapping/>
  </p:clrMapOvr>
  <mc:AlternateContent xmlns:mc="http://schemas.openxmlformats.org/markup-compatibility/2006">
    <mc:Choice xmlns:p14="http://schemas.microsoft.com/office/powerpoint/2010/main" Requires="p14">
      <p:transition spd="slow" p14:dur="2000" advTm="50165"/>
    </mc:Choice>
    <mc:Fallback>
      <p:transition spd="slow" advTm="50165"/>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3"/>
          </p:nvPr>
        </p:nvSpPr>
        <p:spPr>
          <a:xfrm>
            <a:off x="2000955" y="1066803"/>
            <a:ext cx="8229600" cy="2874633"/>
          </a:xfrm>
        </p:spPr>
        <p:txBody>
          <a:bodyPr>
            <a:spAutoFit/>
          </a:bodyPr>
          <a:lstStyle/>
          <a:p>
            <a:pPr>
              <a:spcBef>
                <a:spcPts val="600"/>
              </a:spcBef>
              <a:defRPr/>
            </a:pPr>
            <a:r>
              <a:rPr lang="en-AU" sz="1800" b="1" dirty="0">
                <a:ea typeface="ＭＳ Ｐゴシック" pitchFamily="-107" charset="-128"/>
              </a:rPr>
              <a:t> </a:t>
            </a:r>
            <a:r>
              <a:rPr lang="en-US" sz="1800" b="1" dirty="0">
                <a:ea typeface="ＭＳ Ｐゴシック" pitchFamily="-107" charset="-128"/>
              </a:rPr>
              <a:t>Example: 1 Use the Caesar cipher to encrypt and decrypt the message "JAVATPOINT," and the key (shift) value of this message is 3.</a:t>
            </a:r>
            <a:endParaRPr lang="en-AU" sz="1800" dirty="0">
              <a:ea typeface="ＭＳ Ｐゴシック" pitchFamily="-107" charset="-128"/>
            </a:endParaRPr>
          </a:p>
          <a:p>
            <a:pPr>
              <a:spcBef>
                <a:spcPts val="600"/>
              </a:spcBef>
              <a:defRPr/>
            </a:pPr>
            <a:r>
              <a:rPr lang="en-US" sz="1800" b="1" dirty="0">
                <a:ea typeface="ＭＳ Ｐゴシック" pitchFamily="-107" charset="-128"/>
              </a:rPr>
              <a:t>Encryption</a:t>
            </a:r>
          </a:p>
          <a:p>
            <a:pPr>
              <a:spcBef>
                <a:spcPts val="600"/>
              </a:spcBef>
              <a:defRPr/>
            </a:pPr>
            <a:endParaRPr lang="en-US" sz="1800" dirty="0">
              <a:ea typeface="ＭＳ Ｐゴシック" pitchFamily="-107" charset="-128"/>
            </a:endParaRPr>
          </a:p>
          <a:p>
            <a:pPr>
              <a:spcBef>
                <a:spcPts val="600"/>
              </a:spcBef>
              <a:defRPr/>
            </a:pPr>
            <a:r>
              <a:rPr lang="en-US" sz="1800" dirty="0">
                <a:ea typeface="ＭＳ Ｐゴシック" pitchFamily="-107" charset="-128"/>
              </a:rPr>
              <a:t>We apply encryption formulas by character, based on alphabetical order.</a:t>
            </a:r>
          </a:p>
          <a:p>
            <a:pPr>
              <a:spcBef>
                <a:spcPts val="600"/>
              </a:spcBef>
              <a:defRPr/>
            </a:pPr>
            <a:endParaRPr lang="en-US" sz="1800" dirty="0">
              <a:ea typeface="ＭＳ Ｐゴシック" pitchFamily="-107" charset="-128"/>
            </a:endParaRPr>
          </a:p>
          <a:p>
            <a:pPr>
              <a:spcBef>
                <a:spcPts val="600"/>
              </a:spcBef>
              <a:defRPr/>
            </a:pPr>
            <a:r>
              <a:rPr lang="en-US" sz="1800" dirty="0">
                <a:ea typeface="ＭＳ Ｐゴシック" pitchFamily="-107" charset="-128"/>
              </a:rPr>
              <a:t>The formula of encryption is:</a:t>
            </a:r>
          </a:p>
          <a:p>
            <a:pPr>
              <a:spcBef>
                <a:spcPts val="600"/>
              </a:spcBef>
              <a:defRPr/>
            </a:pPr>
            <a:endParaRPr lang="en-US" sz="1800" dirty="0">
              <a:ea typeface="ＭＳ Ｐゴシック" pitchFamily="-107" charset="-128"/>
            </a:endParaRPr>
          </a:p>
          <a:p>
            <a:pPr>
              <a:spcBef>
                <a:spcPts val="600"/>
              </a:spcBef>
              <a:defRPr/>
            </a:pPr>
            <a:r>
              <a:rPr lang="en-US" sz="1800" dirty="0" err="1">
                <a:ea typeface="ＭＳ Ｐゴシック" pitchFamily="-107" charset="-128"/>
              </a:rPr>
              <a:t>En</a:t>
            </a:r>
            <a:r>
              <a:rPr lang="en-US" sz="1800" dirty="0">
                <a:ea typeface="ＭＳ Ｐゴシック" pitchFamily="-107" charset="-128"/>
              </a:rPr>
              <a:t> (x) = (x + n) mod 26</a:t>
            </a:r>
            <a:r>
              <a:rPr lang="en-AU" sz="1800" i="1" dirty="0">
                <a:ea typeface="ＭＳ Ｐゴシック" pitchFamily="-107" charset="-128"/>
              </a:rPr>
              <a:t>		</a:t>
            </a:r>
          </a:p>
        </p:txBody>
      </p:sp>
      <p:pic>
        <p:nvPicPr>
          <p:cNvPr id="3" name="Picture 2"/>
          <p:cNvPicPr>
            <a:picLocks noChangeAspect="1"/>
          </p:cNvPicPr>
          <p:nvPr/>
        </p:nvPicPr>
        <p:blipFill>
          <a:blip r:embed="rId3"/>
          <a:stretch>
            <a:fillRect/>
          </a:stretch>
        </p:blipFill>
        <p:spPr>
          <a:xfrm>
            <a:off x="2133601" y="4151795"/>
            <a:ext cx="6889077" cy="922100"/>
          </a:xfrm>
          <a:prstGeom prst="rect">
            <a:avLst/>
          </a:prstGeom>
        </p:spPr>
      </p:pic>
      <p:sp>
        <p:nvSpPr>
          <p:cNvPr id="6" name="Title 1"/>
          <p:cNvSpPr>
            <a:spLocks noGrp="1"/>
          </p:cNvSpPr>
          <p:nvPr>
            <p:ph type="title"/>
          </p:nvPr>
        </p:nvSpPr>
        <p:spPr>
          <a:xfrm>
            <a:off x="1981200" y="230884"/>
            <a:ext cx="8229600" cy="397032"/>
          </a:xfrm>
        </p:spPr>
        <p:txBody>
          <a:bodyPr wrap="square">
            <a:spAutoFit/>
          </a:bodyPr>
          <a:lstStyle/>
          <a:p>
            <a:r>
              <a:rPr lang="en-IN" altLang="en-US" sz="2200" dirty="0">
                <a:latin typeface="Alexandria Black" pitchFamily="2" charset="-78"/>
                <a:ea typeface="ヒラギノ角ゴ Pro W3" charset="-128"/>
                <a:cs typeface="Alexandria Black" pitchFamily="2" charset="-78"/>
              </a:rPr>
              <a:t>Caesar Cipher Algorithm</a:t>
            </a:r>
            <a:endParaRPr lang="en-US" sz="2200" dirty="0">
              <a:latin typeface="Alexandria Black" pitchFamily="2" charset="-78"/>
              <a:cs typeface="Alexandria Black" pitchFamily="2" charset="-78"/>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84639918"/>
      </p:ext>
    </p:extLst>
  </p:cSld>
  <p:clrMapOvr>
    <a:masterClrMapping/>
  </p:clrMapOvr>
  <mc:AlternateContent xmlns:mc="http://schemas.openxmlformats.org/markup-compatibility/2006">
    <mc:Choice xmlns:p14="http://schemas.microsoft.com/office/powerpoint/2010/main" Requires="p14">
      <p:transition spd="slow" p14:dur="2000" advTm="177453"/>
    </mc:Choice>
    <mc:Fallback>
      <p:transition spd="slow" advTm="177453"/>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3"/>
          </p:nvPr>
        </p:nvSpPr>
        <p:spPr>
          <a:xfrm>
            <a:off x="2000955" y="1066802"/>
            <a:ext cx="8229600" cy="341632"/>
          </a:xfrm>
        </p:spPr>
        <p:txBody>
          <a:bodyPr>
            <a:spAutoFit/>
          </a:bodyPr>
          <a:lstStyle/>
          <a:p>
            <a:pPr>
              <a:spcBef>
                <a:spcPts val="600"/>
              </a:spcBef>
              <a:defRPr/>
            </a:pPr>
            <a:r>
              <a:rPr lang="en-AU" sz="1800" b="1" dirty="0">
                <a:ea typeface="ＭＳ Ｐゴシック" pitchFamily="-107" charset="-128"/>
              </a:rPr>
              <a:t> </a:t>
            </a:r>
            <a:r>
              <a:rPr lang="en-US" sz="1800" b="1" dirty="0">
                <a:ea typeface="ＭＳ Ｐゴシック" pitchFamily="-107" charset="-128"/>
              </a:rPr>
              <a:t>Solution : </a:t>
            </a:r>
            <a:r>
              <a:rPr lang="en-AU" sz="1800" i="1" dirty="0">
                <a:ea typeface="ＭＳ Ｐゴシック" pitchFamily="-107" charset="-128"/>
              </a:rPr>
              <a:t>	</a:t>
            </a:r>
          </a:p>
        </p:txBody>
      </p:sp>
      <p:pic>
        <p:nvPicPr>
          <p:cNvPr id="3" name="Picture 2"/>
          <p:cNvPicPr>
            <a:picLocks noChangeAspect="1"/>
          </p:cNvPicPr>
          <p:nvPr/>
        </p:nvPicPr>
        <p:blipFill>
          <a:blip r:embed="rId3"/>
          <a:stretch>
            <a:fillRect/>
          </a:stretch>
        </p:blipFill>
        <p:spPr>
          <a:xfrm>
            <a:off x="3310838" y="744251"/>
            <a:ext cx="6889077" cy="922100"/>
          </a:xfrm>
          <a:prstGeom prst="rect">
            <a:avLst/>
          </a:prstGeom>
        </p:spPr>
      </p:pic>
      <p:pic>
        <p:nvPicPr>
          <p:cNvPr id="5" name="Picture 4"/>
          <p:cNvPicPr>
            <a:picLocks noChangeAspect="1"/>
          </p:cNvPicPr>
          <p:nvPr/>
        </p:nvPicPr>
        <p:blipFill>
          <a:blip r:embed="rId4"/>
          <a:stretch>
            <a:fillRect/>
          </a:stretch>
        </p:blipFill>
        <p:spPr>
          <a:xfrm>
            <a:off x="2362201" y="1666352"/>
            <a:ext cx="7130143" cy="4723975"/>
          </a:xfrm>
          <a:prstGeom prst="rect">
            <a:avLst/>
          </a:prstGeom>
        </p:spPr>
      </p:pic>
      <p:sp>
        <p:nvSpPr>
          <p:cNvPr id="7" name="Title 1"/>
          <p:cNvSpPr>
            <a:spLocks noGrp="1"/>
          </p:cNvSpPr>
          <p:nvPr>
            <p:ph type="title"/>
          </p:nvPr>
        </p:nvSpPr>
        <p:spPr>
          <a:xfrm>
            <a:off x="1981200" y="230884"/>
            <a:ext cx="8229600" cy="397032"/>
          </a:xfrm>
        </p:spPr>
        <p:txBody>
          <a:bodyPr wrap="square">
            <a:spAutoFit/>
          </a:bodyPr>
          <a:lstStyle/>
          <a:p>
            <a:r>
              <a:rPr lang="en-IN" altLang="en-US" sz="2200" dirty="0">
                <a:latin typeface="Alexandria Black" pitchFamily="2" charset="-78"/>
                <a:ea typeface="ヒラギノ角ゴ Pro W3" charset="-128"/>
                <a:cs typeface="Alexandria Black" pitchFamily="2" charset="-78"/>
              </a:rPr>
              <a:t>Caesar Cipher Algorithm</a:t>
            </a:r>
            <a:endParaRPr lang="en-US" sz="2200" dirty="0">
              <a:latin typeface="Alexandria Black" pitchFamily="2" charset="-78"/>
              <a:cs typeface="Alexandria Black" pitchFamily="2" charset="-78"/>
            </a:endParaRPr>
          </a:p>
        </p:txBody>
      </p:sp>
      <p:sp>
        <p:nvSpPr>
          <p:cNvPr id="8" name="TextBox 7"/>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0290" y="-108772"/>
            <a:ext cx="2305141" cy="1076343"/>
          </a:xfrm>
          <a:prstGeom prst="rect">
            <a:avLst/>
          </a:prstGeom>
        </p:spPr>
      </p:pic>
    </p:spTree>
    <p:extLst>
      <p:ext uri="{BB962C8B-B14F-4D97-AF65-F5344CB8AC3E}">
        <p14:creationId xmlns:p14="http://schemas.microsoft.com/office/powerpoint/2010/main" val="1591208399"/>
      </p:ext>
    </p:extLst>
  </p:cSld>
  <p:clrMapOvr>
    <a:masterClrMapping/>
  </p:clrMapOvr>
  <mc:AlternateContent xmlns:mc="http://schemas.openxmlformats.org/markup-compatibility/2006">
    <mc:Choice xmlns:p14="http://schemas.microsoft.com/office/powerpoint/2010/main" Requires="p14">
      <p:transition spd="slow" p14:dur="2000" advTm="114708"/>
    </mc:Choice>
    <mc:Fallback>
      <p:transition spd="slow" advTm="114708"/>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3"/>
          </p:nvPr>
        </p:nvSpPr>
        <p:spPr>
          <a:xfrm>
            <a:off x="2000955" y="1066802"/>
            <a:ext cx="8229600" cy="341632"/>
          </a:xfrm>
        </p:spPr>
        <p:txBody>
          <a:bodyPr>
            <a:spAutoFit/>
          </a:bodyPr>
          <a:lstStyle/>
          <a:p>
            <a:pPr>
              <a:spcBef>
                <a:spcPts val="600"/>
              </a:spcBef>
              <a:defRPr/>
            </a:pPr>
            <a:r>
              <a:rPr lang="en-AU" sz="1800" b="1" dirty="0">
                <a:ea typeface="ＭＳ Ｐゴシック" pitchFamily="-107" charset="-128"/>
              </a:rPr>
              <a:t> </a:t>
            </a:r>
            <a:r>
              <a:rPr lang="en-US" sz="1800" b="1" dirty="0">
                <a:ea typeface="ＭＳ Ｐゴシック" pitchFamily="-107" charset="-128"/>
              </a:rPr>
              <a:t>Solution : </a:t>
            </a:r>
            <a:r>
              <a:rPr lang="en-AU" sz="1800" i="1" dirty="0">
                <a:ea typeface="ＭＳ Ｐゴシック" pitchFamily="-107" charset="-128"/>
              </a:rPr>
              <a:t>	</a:t>
            </a:r>
          </a:p>
        </p:txBody>
      </p:sp>
      <p:pic>
        <p:nvPicPr>
          <p:cNvPr id="3" name="Picture 2"/>
          <p:cNvPicPr>
            <a:picLocks noChangeAspect="1"/>
          </p:cNvPicPr>
          <p:nvPr/>
        </p:nvPicPr>
        <p:blipFill>
          <a:blip r:embed="rId3"/>
          <a:stretch>
            <a:fillRect/>
          </a:stretch>
        </p:blipFill>
        <p:spPr>
          <a:xfrm>
            <a:off x="3310838" y="744251"/>
            <a:ext cx="6889077" cy="922100"/>
          </a:xfrm>
          <a:prstGeom prst="rect">
            <a:avLst/>
          </a:prstGeom>
        </p:spPr>
      </p:pic>
      <p:pic>
        <p:nvPicPr>
          <p:cNvPr id="5" name="Picture 4"/>
          <p:cNvPicPr>
            <a:picLocks noChangeAspect="1"/>
          </p:cNvPicPr>
          <p:nvPr/>
        </p:nvPicPr>
        <p:blipFill>
          <a:blip r:embed="rId4"/>
          <a:stretch>
            <a:fillRect/>
          </a:stretch>
        </p:blipFill>
        <p:spPr>
          <a:xfrm>
            <a:off x="2362201" y="1666352"/>
            <a:ext cx="7130143" cy="4723975"/>
          </a:xfrm>
          <a:prstGeom prst="rect">
            <a:avLst/>
          </a:prstGeom>
        </p:spPr>
      </p:pic>
      <p:sp>
        <p:nvSpPr>
          <p:cNvPr id="7" name="Title 1"/>
          <p:cNvSpPr>
            <a:spLocks noGrp="1"/>
          </p:cNvSpPr>
          <p:nvPr>
            <p:ph type="title"/>
          </p:nvPr>
        </p:nvSpPr>
        <p:spPr>
          <a:xfrm>
            <a:off x="1981200" y="230884"/>
            <a:ext cx="8229600" cy="397032"/>
          </a:xfrm>
        </p:spPr>
        <p:txBody>
          <a:bodyPr wrap="square">
            <a:spAutoFit/>
          </a:bodyPr>
          <a:lstStyle/>
          <a:p>
            <a:r>
              <a:rPr lang="en-IN" altLang="en-US" sz="2200" dirty="0">
                <a:latin typeface="Alexandria Black" pitchFamily="2" charset="-78"/>
                <a:ea typeface="ヒラギノ角ゴ Pro W3" charset="-128"/>
                <a:cs typeface="Alexandria Black" pitchFamily="2" charset="-78"/>
              </a:rPr>
              <a:t>Caesar Cipher Algorithm</a:t>
            </a:r>
            <a:endParaRPr lang="en-US" sz="2200" dirty="0">
              <a:latin typeface="Alexandria Black" pitchFamily="2" charset="-78"/>
              <a:cs typeface="Alexandria Black" pitchFamily="2" charset="-78"/>
            </a:endParaRPr>
          </a:p>
        </p:txBody>
      </p:sp>
      <p:sp>
        <p:nvSpPr>
          <p:cNvPr id="8" name="TextBox 7"/>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95981" y="-67709"/>
            <a:ext cx="2305141" cy="1076343"/>
          </a:xfrm>
          <a:prstGeom prst="rect">
            <a:avLst/>
          </a:prstGeom>
        </p:spPr>
      </p:pic>
    </p:spTree>
    <p:extLst>
      <p:ext uri="{BB962C8B-B14F-4D97-AF65-F5344CB8AC3E}">
        <p14:creationId xmlns:p14="http://schemas.microsoft.com/office/powerpoint/2010/main" val="965748808"/>
      </p:ext>
    </p:extLst>
  </p:cSld>
  <p:clrMapOvr>
    <a:masterClrMapping/>
  </p:clrMapOvr>
  <mc:AlternateContent xmlns:mc="http://schemas.openxmlformats.org/markup-compatibility/2006">
    <mc:Choice xmlns:p14="http://schemas.microsoft.com/office/powerpoint/2010/main" Requires="p14">
      <p:transition spd="slow" p14:dur="2000" advTm="3175"/>
    </mc:Choice>
    <mc:Fallback>
      <p:transition spd="slow" advTm="3175"/>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3"/>
          </p:nvPr>
        </p:nvSpPr>
        <p:spPr>
          <a:xfrm>
            <a:off x="2000955" y="1066802"/>
            <a:ext cx="8229600" cy="3200876"/>
          </a:xfrm>
        </p:spPr>
        <p:txBody>
          <a:bodyPr>
            <a:spAutoFit/>
          </a:bodyPr>
          <a:lstStyle/>
          <a:p>
            <a:pPr>
              <a:spcBef>
                <a:spcPts val="600"/>
              </a:spcBef>
              <a:defRPr/>
            </a:pPr>
            <a:r>
              <a:rPr lang="en-AU" sz="1800" b="1" dirty="0">
                <a:ea typeface="ＭＳ Ｐゴシック" pitchFamily="-107" charset="-128"/>
              </a:rPr>
              <a:t> </a:t>
            </a:r>
            <a:r>
              <a:rPr lang="en-US" sz="1800" b="1" dirty="0">
                <a:ea typeface="ＭＳ Ｐゴシック" pitchFamily="-107" charset="-128"/>
              </a:rPr>
              <a:t>Decryption </a:t>
            </a:r>
            <a:r>
              <a:rPr lang="en-US" sz="1800" b="1" dirty="0">
                <a:solidFill>
                  <a:srgbClr val="FF0000"/>
                </a:solidFill>
                <a:ea typeface="ＭＳ Ｐゴシック" pitchFamily="-107" charset="-128"/>
              </a:rPr>
              <a:t>(</a:t>
            </a:r>
            <a:r>
              <a:rPr lang="en-US" b="1" dirty="0" smtClean="0">
                <a:solidFill>
                  <a:srgbClr val="FF0000"/>
                </a:solidFill>
              </a:rPr>
              <a:t>MDYDWSRLQW)</a:t>
            </a:r>
            <a:endParaRPr lang="en-US" sz="1800" b="1" dirty="0">
              <a:solidFill>
                <a:srgbClr val="FF0000"/>
              </a:solidFill>
              <a:ea typeface="ＭＳ Ｐゴシック" pitchFamily="-107" charset="-128"/>
            </a:endParaRPr>
          </a:p>
          <a:p>
            <a:pPr>
              <a:spcBef>
                <a:spcPts val="600"/>
              </a:spcBef>
              <a:defRPr/>
            </a:pPr>
            <a:endParaRPr lang="en-US" sz="1800" b="1" dirty="0">
              <a:ea typeface="ＭＳ Ｐゴシック" pitchFamily="-107" charset="-128"/>
            </a:endParaRPr>
          </a:p>
          <a:p>
            <a:pPr>
              <a:spcBef>
                <a:spcPts val="600"/>
              </a:spcBef>
              <a:defRPr/>
            </a:pPr>
            <a:r>
              <a:rPr lang="en-US" sz="1800" b="1" dirty="0">
                <a:ea typeface="ＭＳ Ｐゴシック" pitchFamily="-107" charset="-128"/>
              </a:rPr>
              <a:t>We apply decryption formulas by character, based on alphabetical order.</a:t>
            </a:r>
          </a:p>
          <a:p>
            <a:pPr>
              <a:spcBef>
                <a:spcPts val="600"/>
              </a:spcBef>
              <a:defRPr/>
            </a:pPr>
            <a:endParaRPr lang="en-US" sz="1800" b="1" dirty="0">
              <a:ea typeface="ＭＳ Ｐゴシック" pitchFamily="-107" charset="-128"/>
            </a:endParaRPr>
          </a:p>
          <a:p>
            <a:pPr>
              <a:spcBef>
                <a:spcPts val="600"/>
              </a:spcBef>
              <a:defRPr/>
            </a:pPr>
            <a:r>
              <a:rPr lang="en-US" sz="1800" b="1" dirty="0">
                <a:ea typeface="ＭＳ Ｐゴシック" pitchFamily="-107" charset="-128"/>
              </a:rPr>
              <a:t>The formula of decryption is:</a:t>
            </a:r>
          </a:p>
          <a:p>
            <a:pPr>
              <a:spcBef>
                <a:spcPts val="600"/>
              </a:spcBef>
              <a:defRPr/>
            </a:pPr>
            <a:endParaRPr lang="en-US" sz="1800" b="1" dirty="0">
              <a:ea typeface="ＭＳ Ｐゴシック" pitchFamily="-107" charset="-128"/>
            </a:endParaRPr>
          </a:p>
          <a:p>
            <a:pPr>
              <a:spcBef>
                <a:spcPts val="600"/>
              </a:spcBef>
              <a:defRPr/>
            </a:pPr>
            <a:r>
              <a:rPr lang="en-US" sz="1800" b="1" dirty="0" err="1">
                <a:ea typeface="ＭＳ Ｐゴシック" pitchFamily="-107" charset="-128"/>
              </a:rPr>
              <a:t>Dn</a:t>
            </a:r>
            <a:r>
              <a:rPr lang="en-US" sz="1800" b="1" dirty="0">
                <a:ea typeface="ＭＳ Ｐゴシック" pitchFamily="-107" charset="-128"/>
              </a:rPr>
              <a:t> (x) = (xi - n) mod 26</a:t>
            </a:r>
          </a:p>
          <a:p>
            <a:pPr>
              <a:spcBef>
                <a:spcPts val="600"/>
              </a:spcBef>
              <a:defRPr/>
            </a:pPr>
            <a:endParaRPr lang="en-US" sz="1800" b="1" dirty="0">
              <a:ea typeface="ＭＳ Ｐゴシック" pitchFamily="-107" charset="-128"/>
            </a:endParaRPr>
          </a:p>
          <a:p>
            <a:pPr>
              <a:spcBef>
                <a:spcPts val="600"/>
              </a:spcBef>
              <a:defRPr/>
            </a:pPr>
            <a:r>
              <a:rPr lang="en-US" sz="1800" b="1" dirty="0">
                <a:ea typeface="ＭＳ Ｐゴシック" pitchFamily="-107" charset="-128"/>
              </a:rPr>
              <a:t>If any case (</a:t>
            </a:r>
            <a:r>
              <a:rPr lang="en-US" sz="1800" b="1" dirty="0" err="1">
                <a:ea typeface="ＭＳ Ｐゴシック" pitchFamily="-107" charset="-128"/>
              </a:rPr>
              <a:t>Dn</a:t>
            </a:r>
            <a:r>
              <a:rPr lang="en-US" sz="1800" b="1" dirty="0">
                <a:ea typeface="ＭＳ Ｐゴシック" pitchFamily="-107" charset="-128"/>
              </a:rPr>
              <a:t>) value becomes negative (-</a:t>
            </a:r>
            <a:r>
              <a:rPr lang="en-US" sz="1800" b="1" dirty="0" err="1">
                <a:ea typeface="ＭＳ Ｐゴシック" pitchFamily="-107" charset="-128"/>
              </a:rPr>
              <a:t>ve</a:t>
            </a:r>
            <a:r>
              <a:rPr lang="en-US" sz="1800" b="1" dirty="0">
                <a:ea typeface="ＭＳ Ｐゴシック" pitchFamily="-107" charset="-128"/>
              </a:rPr>
              <a:t>), in this case, we will add 26 in the negative value.</a:t>
            </a:r>
            <a:r>
              <a:rPr lang="en-AU" sz="1800" i="1" dirty="0">
                <a:ea typeface="ＭＳ Ｐゴシック" pitchFamily="-107" charset="-128"/>
              </a:rPr>
              <a:t>		</a:t>
            </a:r>
          </a:p>
        </p:txBody>
      </p:sp>
      <p:pic>
        <p:nvPicPr>
          <p:cNvPr id="3" name="Picture 2"/>
          <p:cNvPicPr>
            <a:picLocks noChangeAspect="1"/>
          </p:cNvPicPr>
          <p:nvPr/>
        </p:nvPicPr>
        <p:blipFill>
          <a:blip r:embed="rId3"/>
          <a:stretch>
            <a:fillRect/>
          </a:stretch>
        </p:blipFill>
        <p:spPr>
          <a:xfrm>
            <a:off x="2286001" y="4801862"/>
            <a:ext cx="6889077" cy="922100"/>
          </a:xfrm>
          <a:prstGeom prst="rect">
            <a:avLst/>
          </a:prstGeom>
        </p:spPr>
      </p:pic>
      <p:sp>
        <p:nvSpPr>
          <p:cNvPr id="6" name="Title 1"/>
          <p:cNvSpPr>
            <a:spLocks noGrp="1"/>
          </p:cNvSpPr>
          <p:nvPr>
            <p:ph type="title"/>
          </p:nvPr>
        </p:nvSpPr>
        <p:spPr>
          <a:xfrm>
            <a:off x="1981200" y="230884"/>
            <a:ext cx="8229600" cy="397032"/>
          </a:xfrm>
        </p:spPr>
        <p:txBody>
          <a:bodyPr wrap="square">
            <a:spAutoFit/>
          </a:bodyPr>
          <a:lstStyle/>
          <a:p>
            <a:r>
              <a:rPr lang="en-IN" altLang="en-US" sz="2200" dirty="0">
                <a:latin typeface="Alexandria Black" pitchFamily="2" charset="-78"/>
                <a:ea typeface="ヒラギノ角ゴ Pro W3" charset="-128"/>
                <a:cs typeface="Alexandria Black" pitchFamily="2" charset="-78"/>
              </a:rPr>
              <a:t>Caesar Cipher Algorithm</a:t>
            </a:r>
            <a:endParaRPr lang="en-US" sz="2200" dirty="0">
              <a:latin typeface="Alexandria Black" pitchFamily="2" charset="-78"/>
              <a:cs typeface="Alexandria Black" pitchFamily="2" charset="-78"/>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48057746"/>
      </p:ext>
    </p:extLst>
  </p:cSld>
  <p:clrMapOvr>
    <a:masterClrMapping/>
  </p:clrMapOvr>
  <mc:AlternateContent xmlns:mc="http://schemas.openxmlformats.org/markup-compatibility/2006">
    <mc:Choice xmlns:p14="http://schemas.microsoft.com/office/powerpoint/2010/main" Requires="p14">
      <p:transition spd="slow" p14:dur="2000" advTm="116535"/>
    </mc:Choice>
    <mc:Fallback>
      <p:transition spd="slow" advTm="116535"/>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3"/>
          </p:nvPr>
        </p:nvSpPr>
        <p:spPr>
          <a:xfrm>
            <a:off x="1828800" y="853943"/>
            <a:ext cx="8229600" cy="341632"/>
          </a:xfrm>
        </p:spPr>
        <p:txBody>
          <a:bodyPr>
            <a:spAutoFit/>
          </a:bodyPr>
          <a:lstStyle/>
          <a:p>
            <a:pPr>
              <a:spcBef>
                <a:spcPts val="600"/>
              </a:spcBef>
              <a:defRPr/>
            </a:pPr>
            <a:r>
              <a:rPr lang="en-AU" sz="1800" b="1" dirty="0">
                <a:ea typeface="ＭＳ Ｐゴシック" pitchFamily="-107" charset="-128"/>
              </a:rPr>
              <a:t> </a:t>
            </a:r>
            <a:r>
              <a:rPr lang="en-US" sz="1800" b="1" dirty="0">
                <a:ea typeface="ＭＳ Ｐゴシック" pitchFamily="-107" charset="-128"/>
              </a:rPr>
              <a:t>Solution : </a:t>
            </a:r>
            <a:r>
              <a:rPr lang="en-AU" sz="1800" i="1" dirty="0">
                <a:ea typeface="ＭＳ Ｐゴシック" pitchFamily="-107" charset="-128"/>
              </a:rPr>
              <a:t>	 Decryption (MDYDWSRLQW)</a:t>
            </a:r>
          </a:p>
        </p:txBody>
      </p:sp>
      <p:pic>
        <p:nvPicPr>
          <p:cNvPr id="3" name="Picture 2"/>
          <p:cNvPicPr>
            <a:picLocks noChangeAspect="1"/>
          </p:cNvPicPr>
          <p:nvPr/>
        </p:nvPicPr>
        <p:blipFill>
          <a:blip r:embed="rId3"/>
          <a:stretch>
            <a:fillRect/>
          </a:stretch>
        </p:blipFill>
        <p:spPr>
          <a:xfrm>
            <a:off x="2659254" y="1130942"/>
            <a:ext cx="6889077" cy="922100"/>
          </a:xfrm>
          <a:prstGeom prst="rect">
            <a:avLst/>
          </a:prstGeom>
        </p:spPr>
      </p:pic>
      <p:pic>
        <p:nvPicPr>
          <p:cNvPr id="6" name="Picture 5"/>
          <p:cNvPicPr>
            <a:picLocks noChangeAspect="1"/>
          </p:cNvPicPr>
          <p:nvPr/>
        </p:nvPicPr>
        <p:blipFill>
          <a:blip r:embed="rId4"/>
          <a:stretch>
            <a:fillRect/>
          </a:stretch>
        </p:blipFill>
        <p:spPr>
          <a:xfrm>
            <a:off x="2209800" y="2053042"/>
            <a:ext cx="7589366" cy="4732450"/>
          </a:xfrm>
          <a:prstGeom prst="rect">
            <a:avLst/>
          </a:prstGeom>
        </p:spPr>
      </p:pic>
      <p:sp>
        <p:nvSpPr>
          <p:cNvPr id="7" name="Title 1"/>
          <p:cNvSpPr>
            <a:spLocks noGrp="1"/>
          </p:cNvSpPr>
          <p:nvPr>
            <p:ph type="title"/>
          </p:nvPr>
        </p:nvSpPr>
        <p:spPr>
          <a:xfrm>
            <a:off x="1981200" y="230884"/>
            <a:ext cx="8229600" cy="397032"/>
          </a:xfrm>
        </p:spPr>
        <p:txBody>
          <a:bodyPr wrap="square">
            <a:spAutoFit/>
          </a:bodyPr>
          <a:lstStyle/>
          <a:p>
            <a:r>
              <a:rPr lang="en-IN" altLang="en-US" sz="2200" dirty="0">
                <a:latin typeface="Alexandria Black" pitchFamily="2" charset="-78"/>
                <a:ea typeface="ヒラギノ角ゴ Pro W3" charset="-128"/>
                <a:cs typeface="Alexandria Black" pitchFamily="2" charset="-78"/>
              </a:rPr>
              <a:t>Caesar Cipher Algorithm</a:t>
            </a:r>
            <a:endParaRPr lang="en-US" sz="2200" dirty="0">
              <a:latin typeface="Alexandria Black" pitchFamily="2" charset="-78"/>
              <a:cs typeface="Alexandria Black" pitchFamily="2" charset="-78"/>
            </a:endParaRPr>
          </a:p>
        </p:txBody>
      </p:sp>
      <p:sp>
        <p:nvSpPr>
          <p:cNvPr id="8" name="TextBox 7"/>
          <p:cNvSpPr txBox="1"/>
          <p:nvPr/>
        </p:nvSpPr>
        <p:spPr>
          <a:xfrm>
            <a:off x="9678850" y="6237767"/>
            <a:ext cx="2616200" cy="400110"/>
          </a:xfrm>
          <a:prstGeom prst="rect">
            <a:avLst/>
          </a:prstGeom>
          <a:noFill/>
        </p:spPr>
        <p:txBody>
          <a:bodyPr wrap="square" rtlCol="0">
            <a:spAutoFit/>
          </a:bodyPr>
          <a:lstStyle/>
          <a:p>
            <a:pPr algn="ctr"/>
            <a:r>
              <a:rPr lang="en-US" sz="2000" b="1" dirty="0"/>
              <a:t>www.midocean.ae</a:t>
            </a:r>
          </a:p>
        </p:txBody>
      </p:sp>
      <p:pic>
        <p:nvPicPr>
          <p:cNvPr id="9"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09833355"/>
      </p:ext>
    </p:extLst>
  </p:cSld>
  <p:clrMapOvr>
    <a:masterClrMapping/>
  </p:clrMapOvr>
  <mc:AlternateContent xmlns:mc="http://schemas.openxmlformats.org/markup-compatibility/2006">
    <mc:Choice xmlns:p14="http://schemas.microsoft.com/office/powerpoint/2010/main" Requires="p14">
      <p:transition spd="slow" p14:dur="2000" advTm="56529"/>
    </mc:Choice>
    <mc:Fallback>
      <p:transition spd="slow" advTm="56529"/>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3"/>
          </p:nvPr>
        </p:nvSpPr>
        <p:spPr>
          <a:xfrm>
            <a:off x="2000955" y="1066802"/>
            <a:ext cx="8229600" cy="3200876"/>
          </a:xfrm>
        </p:spPr>
        <p:txBody>
          <a:bodyPr>
            <a:spAutoFit/>
          </a:bodyPr>
          <a:lstStyle/>
          <a:p>
            <a:pPr>
              <a:spcBef>
                <a:spcPts val="600"/>
              </a:spcBef>
              <a:defRPr/>
            </a:pPr>
            <a:r>
              <a:rPr lang="en-AU" sz="1800" b="1" dirty="0">
                <a:ea typeface="ＭＳ Ｐゴシック" pitchFamily="-107" charset="-128"/>
              </a:rPr>
              <a:t> </a:t>
            </a:r>
            <a:r>
              <a:rPr lang="en-US" sz="1800" b="1" dirty="0">
                <a:ea typeface="ＭＳ Ｐゴシック" pitchFamily="-107" charset="-128"/>
              </a:rPr>
              <a:t>Example: 1 Plaintext:  </a:t>
            </a:r>
            <a:r>
              <a:rPr lang="en-US" sz="1800" b="1" dirty="0">
                <a:solidFill>
                  <a:srgbClr val="FF0000"/>
                </a:solidFill>
                <a:ea typeface="ＭＳ Ｐゴシック" pitchFamily="-107" charset="-128"/>
              </a:rPr>
              <a:t>THE QUICK BROWN FOX JUMPS OVER THE LAZY DOG</a:t>
            </a:r>
          </a:p>
          <a:p>
            <a:pPr>
              <a:spcBef>
                <a:spcPts val="600"/>
              </a:spcBef>
              <a:defRPr/>
            </a:pPr>
            <a:r>
              <a:rPr lang="en-US" sz="1800" b="1" dirty="0">
                <a:ea typeface="ＭＳ Ｐゴシック" pitchFamily="-107" charset="-128"/>
              </a:rPr>
              <a:t>Use the Caesar cipher to encrypt and decrypt the message "JAVATPOINT," and the key (shift) value of this message is 23.</a:t>
            </a:r>
            <a:endParaRPr lang="en-AU" sz="1800" dirty="0">
              <a:ea typeface="ＭＳ Ｐゴシック" pitchFamily="-107" charset="-128"/>
            </a:endParaRPr>
          </a:p>
          <a:p>
            <a:pPr>
              <a:spcBef>
                <a:spcPts val="600"/>
              </a:spcBef>
              <a:defRPr/>
            </a:pPr>
            <a:r>
              <a:rPr lang="en-US" sz="1800" b="1" dirty="0">
                <a:ea typeface="ＭＳ Ｐゴシック" pitchFamily="-107" charset="-128"/>
              </a:rPr>
              <a:t>Encryption</a:t>
            </a:r>
          </a:p>
          <a:p>
            <a:pPr>
              <a:spcBef>
                <a:spcPts val="600"/>
              </a:spcBef>
              <a:defRPr/>
            </a:pPr>
            <a:r>
              <a:rPr lang="en-US" sz="1800" b="1" dirty="0" err="1">
                <a:ea typeface="ＭＳ Ｐゴシック" pitchFamily="-107" charset="-128"/>
              </a:rPr>
              <a:t>Ciphertext</a:t>
            </a:r>
            <a:r>
              <a:rPr lang="en-US" sz="1800" b="1" dirty="0">
                <a:ea typeface="ＭＳ Ｐゴシック" pitchFamily="-107" charset="-128"/>
              </a:rPr>
              <a:t>: </a:t>
            </a:r>
            <a:r>
              <a:rPr lang="en-US" sz="1800" b="1" dirty="0">
                <a:solidFill>
                  <a:srgbClr val="FF0000"/>
                </a:solidFill>
                <a:ea typeface="ＭＳ Ｐゴシック" pitchFamily="-107" charset="-128"/>
              </a:rPr>
              <a:t>QEB NRFZH YOLTK CLU GRJMP LSBO QEB IXWV ALD</a:t>
            </a:r>
          </a:p>
          <a:p>
            <a:pPr>
              <a:spcBef>
                <a:spcPts val="600"/>
              </a:spcBef>
              <a:defRPr/>
            </a:pPr>
            <a:endParaRPr lang="en-US" sz="1800" b="1" dirty="0">
              <a:solidFill>
                <a:srgbClr val="FF0000"/>
              </a:solidFill>
              <a:ea typeface="ＭＳ Ｐゴシック" pitchFamily="-107" charset="-128"/>
            </a:endParaRPr>
          </a:p>
          <a:p>
            <a:pPr>
              <a:spcBef>
                <a:spcPts val="600"/>
              </a:spcBef>
              <a:defRPr/>
            </a:pPr>
            <a:r>
              <a:rPr lang="en-US" sz="1800" b="1" dirty="0">
                <a:solidFill>
                  <a:srgbClr val="FF0000"/>
                </a:solidFill>
                <a:ea typeface="ＭＳ Ｐゴシック" pitchFamily="-107" charset="-128"/>
              </a:rPr>
              <a:t>https://www.101computing.net/caesar-cipher/</a:t>
            </a:r>
          </a:p>
          <a:p>
            <a:pPr>
              <a:spcBef>
                <a:spcPts val="600"/>
              </a:spcBef>
              <a:defRPr/>
            </a:pPr>
            <a:endParaRPr lang="en-US" sz="1800" dirty="0">
              <a:ea typeface="ＭＳ Ｐゴシック" pitchFamily="-107" charset="-128"/>
            </a:endParaRPr>
          </a:p>
          <a:p>
            <a:pPr>
              <a:spcBef>
                <a:spcPts val="600"/>
              </a:spcBef>
              <a:defRPr/>
            </a:pPr>
            <a:endParaRPr lang="en-US" sz="1800" dirty="0">
              <a:ea typeface="ＭＳ Ｐゴシック" pitchFamily="-107" charset="-128"/>
            </a:endParaRPr>
          </a:p>
          <a:p>
            <a:pPr>
              <a:spcBef>
                <a:spcPts val="600"/>
              </a:spcBef>
              <a:defRPr/>
            </a:pPr>
            <a:endParaRPr lang="en-US" sz="1800" dirty="0">
              <a:ea typeface="ＭＳ Ｐゴシック" pitchFamily="-107" charset="-128"/>
            </a:endParaRPr>
          </a:p>
        </p:txBody>
      </p:sp>
      <p:pic>
        <p:nvPicPr>
          <p:cNvPr id="3" name="Picture 2"/>
          <p:cNvPicPr>
            <a:picLocks noChangeAspect="1"/>
          </p:cNvPicPr>
          <p:nvPr/>
        </p:nvPicPr>
        <p:blipFill>
          <a:blip r:embed="rId3"/>
          <a:stretch>
            <a:fillRect/>
          </a:stretch>
        </p:blipFill>
        <p:spPr>
          <a:xfrm>
            <a:off x="2514601" y="4167647"/>
            <a:ext cx="6889077" cy="922100"/>
          </a:xfrm>
          <a:prstGeom prst="rect">
            <a:avLst/>
          </a:prstGeom>
        </p:spPr>
      </p:pic>
      <p:sp>
        <p:nvSpPr>
          <p:cNvPr id="6" name="Title 1"/>
          <p:cNvSpPr>
            <a:spLocks noGrp="1"/>
          </p:cNvSpPr>
          <p:nvPr>
            <p:ph type="title"/>
          </p:nvPr>
        </p:nvSpPr>
        <p:spPr>
          <a:xfrm>
            <a:off x="1981200" y="230884"/>
            <a:ext cx="8229600" cy="397032"/>
          </a:xfrm>
        </p:spPr>
        <p:txBody>
          <a:bodyPr wrap="square">
            <a:spAutoFit/>
          </a:bodyPr>
          <a:lstStyle/>
          <a:p>
            <a:r>
              <a:rPr lang="en-IN" altLang="en-US" sz="2200" dirty="0">
                <a:latin typeface="Alexandria Black" pitchFamily="2" charset="-78"/>
                <a:ea typeface="ヒラギノ角ゴ Pro W3" charset="-128"/>
                <a:cs typeface="Alexandria Black" pitchFamily="2" charset="-78"/>
              </a:rPr>
              <a:t>Caesar Cipher Algorithm</a:t>
            </a:r>
            <a:endParaRPr lang="en-US" sz="2200" dirty="0">
              <a:latin typeface="Alexandria Black" pitchFamily="2" charset="-78"/>
              <a:cs typeface="Alexandria Black" pitchFamily="2" charset="-78"/>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5992086"/>
      </p:ext>
    </p:extLst>
  </p:cSld>
  <p:clrMapOvr>
    <a:masterClrMapping/>
  </p:clrMapOvr>
  <mc:AlternateContent xmlns:mc="http://schemas.openxmlformats.org/markup-compatibility/2006">
    <mc:Choice xmlns:p14="http://schemas.microsoft.com/office/powerpoint/2010/main" Requires="p14">
      <p:transition spd="slow" p14:dur="2000" advTm="44790"/>
    </mc:Choice>
    <mc:Fallback>
      <p:transition spd="slow" advTm="4479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5866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6497" y="975974"/>
            <a:ext cx="6235124" cy="830997"/>
          </a:xfrm>
          <a:prstGeom prst="rect">
            <a:avLst/>
          </a:prstGeom>
          <a:noFill/>
        </p:spPr>
        <p:txBody>
          <a:bodyPr wrap="square" rtlCol="0">
            <a:spAutoFit/>
          </a:bodyPr>
          <a:lstStyle/>
          <a:p>
            <a:r>
              <a:rPr lang="en-US" sz="2000" b="1" dirty="0">
                <a:latin typeface="Alexandria Black" pitchFamily="2" charset="-78"/>
                <a:cs typeface="Alexandria Black" pitchFamily="2" charset="-78"/>
              </a:rPr>
              <a:t>Caesar Cipher Algorithm Example</a:t>
            </a:r>
          </a:p>
          <a:p>
            <a:r>
              <a:rPr lang="en-US" sz="2800" b="1" dirty="0" smtClean="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942309" y="2502636"/>
            <a:ext cx="6064982" cy="2957220"/>
          </a:xfrm>
          <a:prstGeom prst="rect">
            <a:avLst/>
          </a:prstGeom>
        </p:spPr>
        <p:txBody>
          <a:bodyPr vert="horz" wrap="square" lIns="0" tIns="10795" rIns="0" bIns="0" rtlCol="0">
            <a:spAutoFit/>
          </a:bodyPr>
          <a:lstStyle/>
          <a:p>
            <a:pPr marL="451484" marR="5080" lvl="0" indent="-439420" algn="just">
              <a:lnSpc>
                <a:spcPct val="200000"/>
              </a:lnSpc>
              <a:spcBef>
                <a:spcPts val="105"/>
              </a:spcBef>
              <a:buFont typeface="Wingdings"/>
              <a:buChar char=""/>
              <a:tabLst>
                <a:tab pos="451484" algn="l"/>
              </a:tabLst>
            </a:pPr>
            <a:r>
              <a:rPr lang="da-DK" sz="1600" dirty="0" smtClean="0">
                <a:solidFill>
                  <a:prstClr val="black"/>
                </a:solidFill>
                <a:latin typeface="Alexandria" pitchFamily="2" charset="-78"/>
                <a:cs typeface="Alexandria" pitchFamily="2" charset="-78"/>
              </a:rPr>
              <a:t>PlainText </a:t>
            </a:r>
            <a:r>
              <a:rPr lang="da-DK" sz="1600" dirty="0">
                <a:solidFill>
                  <a:prstClr val="black"/>
                </a:solidFill>
                <a:latin typeface="Alexandria" pitchFamily="2" charset="-78"/>
                <a:cs typeface="Alexandria" pitchFamily="2" charset="-78"/>
              </a:rPr>
              <a:t>= dcodex</a:t>
            </a:r>
          </a:p>
          <a:p>
            <a:pPr marL="451484" marR="5080" lvl="0" indent="-439420" algn="just">
              <a:lnSpc>
                <a:spcPct val="200000"/>
              </a:lnSpc>
              <a:spcBef>
                <a:spcPts val="105"/>
              </a:spcBef>
              <a:buFont typeface="Wingdings"/>
              <a:buChar char=""/>
              <a:tabLst>
                <a:tab pos="451484" algn="l"/>
              </a:tabLst>
            </a:pPr>
            <a:r>
              <a:rPr lang="da-DK" sz="1600" dirty="0">
                <a:solidFill>
                  <a:prstClr val="black"/>
                </a:solidFill>
                <a:latin typeface="Alexandria" pitchFamily="2" charset="-78"/>
                <a:cs typeface="Alexandria" pitchFamily="2" charset="-78"/>
              </a:rPr>
              <a:t>K=3</a:t>
            </a:r>
          </a:p>
          <a:p>
            <a:pPr marL="451484" marR="5080" lvl="0" indent="-439420" algn="just">
              <a:lnSpc>
                <a:spcPct val="200000"/>
              </a:lnSpc>
              <a:spcBef>
                <a:spcPts val="105"/>
              </a:spcBef>
              <a:buFont typeface="Wingdings"/>
              <a:buChar char=""/>
              <a:tabLst>
                <a:tab pos="451484" algn="l"/>
              </a:tabLst>
            </a:pPr>
            <a:r>
              <a:rPr lang="da-DK" sz="1600" dirty="0">
                <a:solidFill>
                  <a:prstClr val="black"/>
                </a:solidFill>
                <a:latin typeface="Alexandria" pitchFamily="2" charset="-78"/>
                <a:cs typeface="Alexandria" pitchFamily="2" charset="-78"/>
              </a:rPr>
              <a:t>P=d</a:t>
            </a:r>
          </a:p>
          <a:p>
            <a:pPr marL="451484" marR="5080" lvl="0" indent="-439420" algn="just">
              <a:lnSpc>
                <a:spcPct val="200000"/>
              </a:lnSpc>
              <a:spcBef>
                <a:spcPts val="105"/>
              </a:spcBef>
              <a:buFont typeface="Wingdings"/>
              <a:buChar char=""/>
              <a:tabLst>
                <a:tab pos="451484" algn="l"/>
              </a:tabLst>
            </a:pPr>
            <a:r>
              <a:rPr lang="da-DK" sz="1600" dirty="0">
                <a:solidFill>
                  <a:prstClr val="black"/>
                </a:solidFill>
                <a:latin typeface="Alexandria" pitchFamily="2" charset="-78"/>
                <a:cs typeface="Alexandria" pitchFamily="2" charset="-78"/>
              </a:rPr>
              <a:t>2)	P=3</a:t>
            </a:r>
          </a:p>
          <a:p>
            <a:pPr marL="451484" marR="5080" lvl="0" indent="-439420" algn="just">
              <a:lnSpc>
                <a:spcPct val="200000"/>
              </a:lnSpc>
              <a:spcBef>
                <a:spcPts val="105"/>
              </a:spcBef>
              <a:buFont typeface="Wingdings"/>
              <a:buChar char=""/>
              <a:tabLst>
                <a:tab pos="451484" algn="l"/>
              </a:tabLst>
            </a:pPr>
            <a:r>
              <a:rPr lang="da-DK" sz="1600" dirty="0">
                <a:solidFill>
                  <a:prstClr val="black"/>
                </a:solidFill>
                <a:latin typeface="Alexandria" pitchFamily="2" charset="-78"/>
                <a:cs typeface="Alexandria" pitchFamily="2" charset="-78"/>
              </a:rPr>
              <a:t>3)	C=P+K mod 26=3+3 mod 26=6 mod 26 =6</a:t>
            </a:r>
          </a:p>
          <a:p>
            <a:pPr marL="451484" marR="5080" lvl="0" indent="-439420" algn="just">
              <a:lnSpc>
                <a:spcPct val="200000"/>
              </a:lnSpc>
              <a:spcBef>
                <a:spcPts val="105"/>
              </a:spcBef>
              <a:buFont typeface="Wingdings"/>
              <a:buChar char=""/>
              <a:tabLst>
                <a:tab pos="451484" algn="l"/>
              </a:tabLst>
            </a:pPr>
            <a:r>
              <a:rPr lang="da-DK" sz="1600" dirty="0">
                <a:solidFill>
                  <a:prstClr val="black"/>
                </a:solidFill>
                <a:latin typeface="Alexandria" pitchFamily="2" charset="-78"/>
                <a:cs typeface="Alexandria" pitchFamily="2" charset="-78"/>
              </a:rPr>
              <a:t>4)	C=g</a:t>
            </a:r>
          </a:p>
        </p:txBody>
      </p:sp>
    </p:spTree>
    <p:extLst>
      <p:ext uri="{BB962C8B-B14F-4D97-AF65-F5344CB8AC3E}">
        <p14:creationId xmlns:p14="http://schemas.microsoft.com/office/powerpoint/2010/main" val="1179884941"/>
      </p:ext>
    </p:extLst>
  </p:cSld>
  <p:clrMapOvr>
    <a:masterClrMapping/>
  </p:clrMapOvr>
  <mc:AlternateContent xmlns:mc="http://schemas.openxmlformats.org/markup-compatibility/2006">
    <mc:Choice xmlns:p14="http://schemas.microsoft.com/office/powerpoint/2010/main" Requires="p14">
      <p:transition p14:dur="10" advTm="64111"/>
    </mc:Choice>
    <mc:Fallback>
      <p:transition advTm="64111"/>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5866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942309" y="2502636"/>
            <a:ext cx="7759312" cy="2524409"/>
          </a:xfrm>
          <a:prstGeom prst="rect">
            <a:avLst/>
          </a:prstGeom>
        </p:spPr>
        <p:txBody>
          <a:bodyPr vert="horz" wrap="square" lIns="0" tIns="10795" rIns="0" bIns="0" rtlCol="0">
            <a:spAutoFit/>
          </a:bodyPr>
          <a:lstStyle/>
          <a:p>
            <a:pPr marL="451484" marR="5080" lvl="0" indent="-439420" algn="just">
              <a:lnSpc>
                <a:spcPct val="200000"/>
              </a:lnSpc>
              <a:spcBef>
                <a:spcPts val="105"/>
              </a:spcBef>
              <a:buFont typeface="Wingdings"/>
              <a:buChar char=""/>
              <a:tabLst>
                <a:tab pos="451484" algn="l"/>
              </a:tabLst>
            </a:pPr>
            <a:r>
              <a:rPr lang="da-DK" sz="1600" dirty="0" smtClean="0">
                <a:solidFill>
                  <a:prstClr val="black"/>
                </a:solidFill>
                <a:latin typeface="Alexandria" pitchFamily="2" charset="-78"/>
                <a:cs typeface="Alexandria" pitchFamily="2" charset="-78"/>
              </a:rPr>
              <a:t>PlainText </a:t>
            </a:r>
            <a:r>
              <a:rPr lang="da-DK" sz="1600" dirty="0">
                <a:solidFill>
                  <a:prstClr val="black"/>
                </a:solidFill>
                <a:latin typeface="Alexandria" pitchFamily="2" charset="-78"/>
                <a:cs typeface="Alexandria" pitchFamily="2" charset="-78"/>
              </a:rPr>
              <a:t>= dcodex</a:t>
            </a:r>
          </a:p>
          <a:p>
            <a:pPr marL="451484" marR="5080" lvl="0" indent="-439420" algn="just">
              <a:lnSpc>
                <a:spcPct val="200000"/>
              </a:lnSpc>
              <a:spcBef>
                <a:spcPts val="105"/>
              </a:spcBef>
              <a:buFont typeface="Wingdings"/>
              <a:buChar char=""/>
              <a:tabLst>
                <a:tab pos="451484" algn="l"/>
              </a:tabLst>
            </a:pPr>
            <a:r>
              <a:rPr lang="da-DK" sz="1600" dirty="0">
                <a:solidFill>
                  <a:prstClr val="black"/>
                </a:solidFill>
                <a:latin typeface="Alexandria" pitchFamily="2" charset="-78"/>
                <a:cs typeface="Alexandria" pitchFamily="2" charset="-78"/>
              </a:rPr>
              <a:t>K=3</a:t>
            </a:r>
          </a:p>
          <a:p>
            <a:pPr marL="451484" marR="5080" lvl="0" indent="-439420" algn="just">
              <a:lnSpc>
                <a:spcPct val="200000"/>
              </a:lnSpc>
              <a:spcBef>
                <a:spcPts val="105"/>
              </a:spcBef>
              <a:buFont typeface="Wingdings"/>
              <a:buChar char=""/>
              <a:tabLst>
                <a:tab pos="451484" algn="l"/>
              </a:tabLst>
            </a:pPr>
            <a:r>
              <a:rPr lang="da-DK" sz="1600" dirty="0">
                <a:solidFill>
                  <a:prstClr val="black"/>
                </a:solidFill>
                <a:latin typeface="Alexandria" pitchFamily="2" charset="-78"/>
                <a:cs typeface="Alexandria" pitchFamily="2" charset="-78"/>
              </a:rPr>
              <a:t>P=x  2)	P=23</a:t>
            </a:r>
          </a:p>
          <a:p>
            <a:pPr marL="451484" marR="5080" lvl="0" indent="-439420" algn="just">
              <a:lnSpc>
                <a:spcPct val="200000"/>
              </a:lnSpc>
              <a:spcBef>
                <a:spcPts val="105"/>
              </a:spcBef>
              <a:buFont typeface="Wingdings"/>
              <a:buChar char=""/>
              <a:tabLst>
                <a:tab pos="451484" algn="l"/>
              </a:tabLst>
            </a:pPr>
            <a:r>
              <a:rPr lang="da-DK" sz="1600" dirty="0">
                <a:solidFill>
                  <a:prstClr val="black"/>
                </a:solidFill>
                <a:latin typeface="Alexandria" pitchFamily="2" charset="-78"/>
                <a:cs typeface="Alexandria" pitchFamily="2" charset="-78"/>
              </a:rPr>
              <a:t>3)	C=P+K mod 26=23+3 mod 26=26 mod 26= 0</a:t>
            </a:r>
          </a:p>
          <a:p>
            <a:pPr marL="451484" marR="5080" lvl="0" indent="-439420" algn="just">
              <a:lnSpc>
                <a:spcPct val="200000"/>
              </a:lnSpc>
              <a:spcBef>
                <a:spcPts val="105"/>
              </a:spcBef>
              <a:buFont typeface="Wingdings"/>
              <a:buChar char=""/>
              <a:tabLst>
                <a:tab pos="451484" algn="l"/>
              </a:tabLst>
            </a:pPr>
            <a:r>
              <a:rPr lang="da-DK" sz="1600" dirty="0">
                <a:solidFill>
                  <a:prstClr val="black"/>
                </a:solidFill>
                <a:latin typeface="Alexandria" pitchFamily="2" charset="-78"/>
                <a:cs typeface="Alexandria" pitchFamily="2" charset="-78"/>
              </a:rPr>
              <a:t>4)	C=a</a:t>
            </a:r>
          </a:p>
        </p:txBody>
      </p:sp>
      <p:sp>
        <p:nvSpPr>
          <p:cNvPr id="11" name="TextBox 10"/>
          <p:cNvSpPr txBox="1"/>
          <p:nvPr/>
        </p:nvSpPr>
        <p:spPr>
          <a:xfrm>
            <a:off x="2466497" y="975974"/>
            <a:ext cx="6235124" cy="830997"/>
          </a:xfrm>
          <a:prstGeom prst="rect">
            <a:avLst/>
          </a:prstGeom>
          <a:noFill/>
        </p:spPr>
        <p:txBody>
          <a:bodyPr wrap="square" rtlCol="0">
            <a:spAutoFit/>
          </a:bodyPr>
          <a:lstStyle/>
          <a:p>
            <a:r>
              <a:rPr lang="en-US" sz="2000" b="1" dirty="0">
                <a:latin typeface="Alexandria Black" pitchFamily="2" charset="-78"/>
                <a:cs typeface="Alexandria Black" pitchFamily="2" charset="-78"/>
              </a:rPr>
              <a:t>Caesar Cipher Algorithm Example</a:t>
            </a:r>
          </a:p>
          <a:p>
            <a:r>
              <a:rPr lang="en-US" sz="2800" b="1" dirty="0" smtClean="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71819003"/>
      </p:ext>
    </p:extLst>
  </p:cSld>
  <p:clrMapOvr>
    <a:masterClrMapping/>
  </p:clrMapOvr>
  <mc:AlternateContent xmlns:mc="http://schemas.openxmlformats.org/markup-compatibility/2006">
    <mc:Choice xmlns:p14="http://schemas.microsoft.com/office/powerpoint/2010/main" Requires="p14">
      <p:transition p14:dur="10" advTm="37476"/>
    </mc:Choice>
    <mc:Fallback>
      <p:transition advTm="37476"/>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5866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942309" y="2502636"/>
            <a:ext cx="6064982" cy="1441420"/>
          </a:xfrm>
          <a:prstGeom prst="rect">
            <a:avLst/>
          </a:prstGeom>
        </p:spPr>
        <p:txBody>
          <a:bodyPr vert="horz" wrap="square" lIns="0" tIns="10795" rIns="0" bIns="0" rtlCol="0">
            <a:spAutoFit/>
          </a:bodyPr>
          <a:lstStyle/>
          <a:p>
            <a:pPr marL="451484" marR="5080" lvl="0" indent="-439420" algn="just">
              <a:lnSpc>
                <a:spcPct val="200000"/>
              </a:lnSpc>
              <a:spcBef>
                <a:spcPts val="105"/>
              </a:spcBef>
              <a:buFont typeface="Wingdings"/>
              <a:buChar char=""/>
              <a:tabLst>
                <a:tab pos="451484" algn="l"/>
              </a:tabLst>
            </a:pPr>
            <a:r>
              <a:rPr lang="en-US" sz="1600" dirty="0" smtClean="0">
                <a:solidFill>
                  <a:prstClr val="black"/>
                </a:solidFill>
                <a:latin typeface="Alexandria" pitchFamily="2" charset="-78"/>
                <a:cs typeface="Alexandria" pitchFamily="2" charset="-78"/>
              </a:rPr>
              <a:t>P</a:t>
            </a:r>
            <a:r>
              <a:rPr lang="en-US" sz="1600" dirty="0">
                <a:solidFill>
                  <a:prstClr val="black"/>
                </a:solidFill>
                <a:latin typeface="Alexandria" pitchFamily="2" charset="-78"/>
                <a:cs typeface="Alexandria" pitchFamily="2" charset="-78"/>
              </a:rPr>
              <a:t>= </a:t>
            </a:r>
            <a:r>
              <a:rPr lang="en-US" sz="1600" dirty="0" err="1">
                <a:solidFill>
                  <a:prstClr val="black"/>
                </a:solidFill>
                <a:latin typeface="Alexandria" pitchFamily="2" charset="-78"/>
                <a:cs typeface="Alexandria" pitchFamily="2" charset="-78"/>
              </a:rPr>
              <a:t>dcodex</a:t>
            </a:r>
            <a:endParaRPr lang="en-US" sz="1600" dirty="0">
              <a:solidFill>
                <a:prstClr val="black"/>
              </a:solidFill>
              <a:latin typeface="Alexandria" pitchFamily="2" charset="-78"/>
              <a:cs typeface="Alexandria" pitchFamily="2" charset="-78"/>
            </a:endParaRPr>
          </a:p>
          <a:p>
            <a:pPr marL="451484" marR="5080" lvl="0" indent="-439420" algn="just">
              <a:lnSpc>
                <a:spcPct val="200000"/>
              </a:lnSpc>
              <a:spcBef>
                <a:spcPts val="105"/>
              </a:spcBef>
              <a:buFont typeface="Wingdings"/>
              <a:buChar char=""/>
              <a:tabLst>
                <a:tab pos="451484" algn="l"/>
              </a:tabLst>
            </a:pPr>
            <a:r>
              <a:rPr lang="en-US" sz="1600" dirty="0">
                <a:solidFill>
                  <a:prstClr val="black"/>
                </a:solidFill>
                <a:latin typeface="Alexandria" pitchFamily="2" charset="-78"/>
                <a:cs typeface="Alexandria" pitchFamily="2" charset="-78"/>
              </a:rPr>
              <a:t>C= </a:t>
            </a:r>
            <a:r>
              <a:rPr lang="en-US" sz="1600" dirty="0" err="1">
                <a:solidFill>
                  <a:prstClr val="black"/>
                </a:solidFill>
                <a:latin typeface="Alexandria" pitchFamily="2" charset="-78"/>
                <a:cs typeface="Alexandria" pitchFamily="2" charset="-78"/>
              </a:rPr>
              <a:t>gfrgha</a:t>
            </a:r>
            <a:endParaRPr lang="en-US" sz="1600" dirty="0">
              <a:solidFill>
                <a:prstClr val="black"/>
              </a:solidFill>
              <a:latin typeface="Alexandria" pitchFamily="2" charset="-78"/>
              <a:cs typeface="Alexandria" pitchFamily="2" charset="-78"/>
            </a:endParaRPr>
          </a:p>
          <a:p>
            <a:pPr marL="451484" marR="5080" lvl="0" indent="-439420" algn="just">
              <a:lnSpc>
                <a:spcPct val="200000"/>
              </a:lnSpc>
              <a:spcBef>
                <a:spcPts val="105"/>
              </a:spcBef>
              <a:buFont typeface="Wingdings"/>
              <a:buChar char=""/>
              <a:tabLst>
                <a:tab pos="451484" algn="l"/>
              </a:tabLst>
            </a:pPr>
            <a:r>
              <a:rPr lang="en-US" sz="1600" dirty="0">
                <a:solidFill>
                  <a:prstClr val="black"/>
                </a:solidFill>
                <a:latin typeface="Alexandria" pitchFamily="2" charset="-78"/>
                <a:cs typeface="Alexandria" pitchFamily="2" charset="-78"/>
              </a:rPr>
              <a:t>K=3</a:t>
            </a:r>
          </a:p>
        </p:txBody>
      </p:sp>
      <p:sp>
        <p:nvSpPr>
          <p:cNvPr id="11" name="TextBox 10"/>
          <p:cNvSpPr txBox="1"/>
          <p:nvPr/>
        </p:nvSpPr>
        <p:spPr>
          <a:xfrm>
            <a:off x="2466497" y="975974"/>
            <a:ext cx="6235124" cy="830997"/>
          </a:xfrm>
          <a:prstGeom prst="rect">
            <a:avLst/>
          </a:prstGeom>
          <a:noFill/>
        </p:spPr>
        <p:txBody>
          <a:bodyPr wrap="square" rtlCol="0">
            <a:spAutoFit/>
          </a:bodyPr>
          <a:lstStyle/>
          <a:p>
            <a:r>
              <a:rPr lang="en-US" sz="2000" b="1" dirty="0">
                <a:latin typeface="Alexandria Black" pitchFamily="2" charset="-78"/>
                <a:cs typeface="Alexandria Black" pitchFamily="2" charset="-78"/>
              </a:rPr>
              <a:t>Caesar Cipher Algorithm Example</a:t>
            </a:r>
          </a:p>
          <a:p>
            <a:r>
              <a:rPr lang="en-US" sz="2800" b="1" dirty="0" smtClean="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7351798"/>
      </p:ext>
    </p:extLst>
  </p:cSld>
  <p:clrMapOvr>
    <a:masterClrMapping/>
  </p:clrMapOvr>
  <mc:AlternateContent xmlns:mc="http://schemas.openxmlformats.org/markup-compatibility/2006">
    <mc:Choice xmlns:p14="http://schemas.microsoft.com/office/powerpoint/2010/main" Requires="p14">
      <p:transition p14:dur="10" advTm="65788"/>
    </mc:Choice>
    <mc:Fallback>
      <p:transition advTm="65788"/>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5866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6497" y="975974"/>
            <a:ext cx="6235124" cy="1138773"/>
          </a:xfrm>
          <a:prstGeom prst="rect">
            <a:avLst/>
          </a:prstGeom>
          <a:noFill/>
        </p:spPr>
        <p:txBody>
          <a:bodyPr wrap="square" rtlCol="0">
            <a:spAutoFit/>
          </a:bodyPr>
          <a:lstStyle/>
          <a:p>
            <a:r>
              <a:rPr lang="en-US" sz="2000" b="1" dirty="0" smtClean="0">
                <a:latin typeface="Alexandria Black" pitchFamily="2" charset="-78"/>
                <a:cs typeface="Alexandria Black" pitchFamily="2" charset="-78"/>
              </a:rPr>
              <a:t>Caesar </a:t>
            </a:r>
            <a:r>
              <a:rPr lang="en-US" sz="2000" b="1" dirty="0">
                <a:latin typeface="Alexandria Black" pitchFamily="2" charset="-78"/>
                <a:cs typeface="Alexandria Black" pitchFamily="2" charset="-78"/>
              </a:rPr>
              <a:t>Cipher Decryption Example</a:t>
            </a:r>
          </a:p>
          <a:p>
            <a:endParaRPr lang="en-US" sz="2000" b="1" dirty="0">
              <a:latin typeface="Alexandria Black" pitchFamily="2" charset="-78"/>
              <a:cs typeface="Alexandria Black" pitchFamily="2" charset="-78"/>
            </a:endParaRPr>
          </a:p>
          <a:p>
            <a:r>
              <a:rPr lang="en-US" sz="2800" b="1" dirty="0" smtClean="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942309" y="2502636"/>
            <a:ext cx="6064982" cy="3029676"/>
          </a:xfrm>
          <a:prstGeom prst="rect">
            <a:avLst/>
          </a:prstGeom>
        </p:spPr>
        <p:txBody>
          <a:bodyPr vert="horz" wrap="square" lIns="0" tIns="10795" rIns="0" bIns="0" rtlCol="0">
            <a:spAutoFit/>
          </a:bodyPr>
          <a:lstStyle/>
          <a:p>
            <a:pPr marL="451484" marR="5080" lvl="0" indent="-439420" algn="just">
              <a:lnSpc>
                <a:spcPct val="200000"/>
              </a:lnSpc>
              <a:spcBef>
                <a:spcPts val="105"/>
              </a:spcBef>
              <a:buFont typeface="Wingdings"/>
              <a:buChar char=""/>
              <a:tabLst>
                <a:tab pos="451484" algn="l"/>
              </a:tabLst>
            </a:pPr>
            <a:r>
              <a:rPr lang="da-DK" sz="1600" dirty="0" smtClean="0">
                <a:solidFill>
                  <a:prstClr val="black"/>
                </a:solidFill>
                <a:latin typeface="Alexandria" pitchFamily="2" charset="-78"/>
                <a:cs typeface="Alexandria" pitchFamily="2" charset="-78"/>
              </a:rPr>
              <a:t>CipherText </a:t>
            </a:r>
            <a:r>
              <a:rPr lang="da-DK" sz="1600" dirty="0">
                <a:solidFill>
                  <a:prstClr val="black"/>
                </a:solidFill>
                <a:latin typeface="Alexandria" pitchFamily="2" charset="-78"/>
                <a:cs typeface="Alexandria" pitchFamily="2" charset="-78"/>
              </a:rPr>
              <a:t>= gfrgha</a:t>
            </a:r>
          </a:p>
          <a:p>
            <a:pPr marL="451484" marR="5080" lvl="0" indent="-439420" algn="just">
              <a:lnSpc>
                <a:spcPct val="200000"/>
              </a:lnSpc>
              <a:spcBef>
                <a:spcPts val="105"/>
              </a:spcBef>
              <a:buFont typeface="Wingdings"/>
              <a:buChar char=""/>
              <a:tabLst>
                <a:tab pos="451484" algn="l"/>
              </a:tabLst>
            </a:pPr>
            <a:r>
              <a:rPr lang="da-DK" sz="1600" dirty="0">
                <a:solidFill>
                  <a:prstClr val="black"/>
                </a:solidFill>
                <a:latin typeface="Alexandria" pitchFamily="2" charset="-78"/>
                <a:cs typeface="Alexandria" pitchFamily="2" charset="-78"/>
              </a:rPr>
              <a:t>K=3</a:t>
            </a:r>
          </a:p>
          <a:p>
            <a:pPr marL="451484" marR="5080" lvl="0" indent="-439420" algn="just">
              <a:lnSpc>
                <a:spcPct val="200000"/>
              </a:lnSpc>
              <a:spcBef>
                <a:spcPts val="105"/>
              </a:spcBef>
              <a:buFont typeface="Wingdings"/>
              <a:buChar char=""/>
              <a:tabLst>
                <a:tab pos="451484" algn="l"/>
              </a:tabLst>
            </a:pPr>
            <a:r>
              <a:rPr lang="da-DK" sz="1600" dirty="0">
                <a:solidFill>
                  <a:prstClr val="black"/>
                </a:solidFill>
                <a:latin typeface="Alexandria" pitchFamily="2" charset="-78"/>
                <a:cs typeface="Alexandria" pitchFamily="2" charset="-78"/>
              </a:rPr>
              <a:t>C=g</a:t>
            </a:r>
          </a:p>
          <a:p>
            <a:pPr marL="451484" marR="5080" lvl="0" indent="-439420" algn="just">
              <a:lnSpc>
                <a:spcPct val="200000"/>
              </a:lnSpc>
              <a:spcBef>
                <a:spcPts val="105"/>
              </a:spcBef>
              <a:buFont typeface="Wingdings"/>
              <a:buChar char=""/>
              <a:tabLst>
                <a:tab pos="451484" algn="l"/>
              </a:tabLst>
            </a:pPr>
            <a:r>
              <a:rPr lang="da-DK" sz="1600" dirty="0">
                <a:solidFill>
                  <a:prstClr val="black"/>
                </a:solidFill>
                <a:latin typeface="Alexandria" pitchFamily="2" charset="-78"/>
                <a:cs typeface="Alexandria" pitchFamily="2" charset="-78"/>
              </a:rPr>
              <a:t>2)	C=6</a:t>
            </a:r>
          </a:p>
          <a:p>
            <a:pPr marL="451484" marR="5080" lvl="0" indent="-439420" algn="just">
              <a:lnSpc>
                <a:spcPct val="200000"/>
              </a:lnSpc>
              <a:spcBef>
                <a:spcPts val="105"/>
              </a:spcBef>
              <a:buFont typeface="Wingdings"/>
              <a:buChar char=""/>
              <a:tabLst>
                <a:tab pos="451484" algn="l"/>
              </a:tabLst>
            </a:pPr>
            <a:r>
              <a:rPr lang="da-DK" sz="1600" dirty="0">
                <a:solidFill>
                  <a:prstClr val="black"/>
                </a:solidFill>
                <a:latin typeface="Alexandria" pitchFamily="2" charset="-78"/>
                <a:cs typeface="Alexandria" pitchFamily="2" charset="-78"/>
              </a:rPr>
              <a:t>3)	P=C-K mod 26=6-3 mod </a:t>
            </a:r>
            <a:r>
              <a:rPr lang="da-DK" sz="1600" dirty="0" smtClean="0">
                <a:solidFill>
                  <a:prstClr val="black"/>
                </a:solidFill>
                <a:latin typeface="Alexandria" pitchFamily="2" charset="-78"/>
                <a:cs typeface="Alexandria" pitchFamily="2" charset="-78"/>
              </a:rPr>
              <a:t>26=3</a:t>
            </a:r>
          </a:p>
          <a:p>
            <a:pPr marL="451484" marR="5080" lvl="0" indent="-439420" algn="just">
              <a:lnSpc>
                <a:spcPct val="200000"/>
              </a:lnSpc>
              <a:spcBef>
                <a:spcPts val="105"/>
              </a:spcBef>
              <a:buFont typeface="Wingdings"/>
              <a:buChar char=""/>
              <a:tabLst>
                <a:tab pos="451484" algn="l"/>
              </a:tabLst>
            </a:pPr>
            <a:r>
              <a:rPr lang="da-DK" sz="1600" dirty="0">
                <a:solidFill>
                  <a:prstClr val="black"/>
                </a:solidFill>
                <a:latin typeface="Alexandria" pitchFamily="2" charset="-78"/>
                <a:cs typeface="Alexandria" pitchFamily="2" charset="-78"/>
              </a:rPr>
              <a:t>4) </a:t>
            </a:r>
            <a:r>
              <a:rPr lang="da-DK" sz="1600" dirty="0" smtClean="0">
                <a:solidFill>
                  <a:prstClr val="black"/>
                </a:solidFill>
                <a:latin typeface="Alexandria" pitchFamily="2" charset="-78"/>
                <a:cs typeface="Alexandria" pitchFamily="2" charset="-78"/>
              </a:rPr>
              <a:t>P=d</a:t>
            </a:r>
            <a:endParaRPr lang="da-DK" sz="1600" dirty="0">
              <a:solidFill>
                <a:prstClr val="black"/>
              </a:solidFill>
              <a:latin typeface="Alexandria" pitchFamily="2" charset="-78"/>
              <a:cs typeface="Alexandria" pitchFamily="2" charset="-78"/>
            </a:endParaRPr>
          </a:p>
        </p:txBody>
      </p:sp>
    </p:spTree>
    <p:extLst>
      <p:ext uri="{BB962C8B-B14F-4D97-AF65-F5344CB8AC3E}">
        <p14:creationId xmlns:p14="http://schemas.microsoft.com/office/powerpoint/2010/main" val="631125998"/>
      </p:ext>
    </p:extLst>
  </p:cSld>
  <p:clrMapOvr>
    <a:masterClrMapping/>
  </p:clrMapOvr>
  <mc:AlternateContent xmlns:mc="http://schemas.openxmlformats.org/markup-compatibility/2006">
    <mc:Choice xmlns:p14="http://schemas.microsoft.com/office/powerpoint/2010/main" Requires="p14">
      <p:transition p14:dur="10" advTm="33588"/>
    </mc:Choice>
    <mc:Fallback>
      <p:transition advTm="33588"/>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5866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942309" y="2502636"/>
            <a:ext cx="6064982" cy="2957220"/>
          </a:xfrm>
          <a:prstGeom prst="rect">
            <a:avLst/>
          </a:prstGeom>
        </p:spPr>
        <p:txBody>
          <a:bodyPr vert="horz" wrap="square" lIns="0" tIns="10795" rIns="0" bIns="0" rtlCol="0">
            <a:spAutoFit/>
          </a:bodyPr>
          <a:lstStyle/>
          <a:p>
            <a:pPr marL="451484" marR="5080" lvl="0" indent="-439420" algn="just">
              <a:lnSpc>
                <a:spcPct val="200000"/>
              </a:lnSpc>
              <a:spcBef>
                <a:spcPts val="105"/>
              </a:spcBef>
              <a:buFont typeface="Wingdings"/>
              <a:buChar char=""/>
              <a:tabLst>
                <a:tab pos="451484" algn="l"/>
              </a:tabLst>
            </a:pPr>
            <a:r>
              <a:rPr lang="da-DK" sz="1600" dirty="0" smtClean="0">
                <a:solidFill>
                  <a:prstClr val="black"/>
                </a:solidFill>
                <a:latin typeface="Alexandria" pitchFamily="2" charset="-78"/>
                <a:cs typeface="Alexandria" pitchFamily="2" charset="-78"/>
              </a:rPr>
              <a:t>CipherText </a:t>
            </a:r>
            <a:r>
              <a:rPr lang="da-DK" sz="1600" dirty="0">
                <a:solidFill>
                  <a:prstClr val="black"/>
                </a:solidFill>
                <a:latin typeface="Alexandria" pitchFamily="2" charset="-78"/>
                <a:cs typeface="Alexandria" pitchFamily="2" charset="-78"/>
              </a:rPr>
              <a:t>= gfrgha</a:t>
            </a:r>
          </a:p>
          <a:p>
            <a:pPr marL="451484" marR="5080" lvl="0" indent="-439420" algn="just">
              <a:lnSpc>
                <a:spcPct val="200000"/>
              </a:lnSpc>
              <a:spcBef>
                <a:spcPts val="105"/>
              </a:spcBef>
              <a:buFont typeface="Wingdings"/>
              <a:buChar char=""/>
              <a:tabLst>
                <a:tab pos="451484" algn="l"/>
              </a:tabLst>
            </a:pPr>
            <a:r>
              <a:rPr lang="da-DK" sz="1600" dirty="0">
                <a:solidFill>
                  <a:prstClr val="black"/>
                </a:solidFill>
                <a:latin typeface="Alexandria" pitchFamily="2" charset="-78"/>
                <a:cs typeface="Alexandria" pitchFamily="2" charset="-78"/>
              </a:rPr>
              <a:t>K=3</a:t>
            </a:r>
          </a:p>
          <a:p>
            <a:pPr marL="451484" marR="5080" lvl="0" indent="-439420" algn="just">
              <a:lnSpc>
                <a:spcPct val="200000"/>
              </a:lnSpc>
              <a:spcBef>
                <a:spcPts val="105"/>
              </a:spcBef>
              <a:buFont typeface="Wingdings"/>
              <a:buChar char=""/>
              <a:tabLst>
                <a:tab pos="451484" algn="l"/>
              </a:tabLst>
            </a:pPr>
            <a:r>
              <a:rPr lang="da-DK" sz="1600" dirty="0">
                <a:solidFill>
                  <a:prstClr val="black"/>
                </a:solidFill>
                <a:latin typeface="Alexandria" pitchFamily="2" charset="-78"/>
                <a:cs typeface="Alexandria" pitchFamily="2" charset="-78"/>
              </a:rPr>
              <a:t>C=a</a:t>
            </a:r>
          </a:p>
          <a:p>
            <a:pPr marL="451484" marR="5080" lvl="0" indent="-439420" algn="just">
              <a:lnSpc>
                <a:spcPct val="200000"/>
              </a:lnSpc>
              <a:spcBef>
                <a:spcPts val="105"/>
              </a:spcBef>
              <a:buFont typeface="Wingdings"/>
              <a:buChar char=""/>
              <a:tabLst>
                <a:tab pos="451484" algn="l"/>
              </a:tabLst>
            </a:pPr>
            <a:r>
              <a:rPr lang="da-DK" sz="1600" dirty="0">
                <a:solidFill>
                  <a:prstClr val="black"/>
                </a:solidFill>
                <a:latin typeface="Alexandria" pitchFamily="2" charset="-78"/>
                <a:cs typeface="Alexandria" pitchFamily="2" charset="-78"/>
              </a:rPr>
              <a:t>2)	C=0</a:t>
            </a:r>
          </a:p>
          <a:p>
            <a:pPr marL="451484" marR="5080" lvl="0" indent="-439420" algn="just">
              <a:lnSpc>
                <a:spcPct val="200000"/>
              </a:lnSpc>
              <a:spcBef>
                <a:spcPts val="105"/>
              </a:spcBef>
              <a:buFont typeface="Wingdings"/>
              <a:buChar char=""/>
              <a:tabLst>
                <a:tab pos="451484" algn="l"/>
              </a:tabLst>
            </a:pPr>
            <a:r>
              <a:rPr lang="da-DK" sz="1600" dirty="0">
                <a:solidFill>
                  <a:prstClr val="black"/>
                </a:solidFill>
                <a:latin typeface="Alexandria" pitchFamily="2" charset="-78"/>
                <a:cs typeface="Alexandria" pitchFamily="2" charset="-78"/>
              </a:rPr>
              <a:t>3)	P=C-K mod 26=0-3 mod 26=-3 mod 26 =23</a:t>
            </a:r>
          </a:p>
          <a:p>
            <a:pPr marL="451484" marR="5080" lvl="0" indent="-439420" algn="just">
              <a:lnSpc>
                <a:spcPct val="200000"/>
              </a:lnSpc>
              <a:spcBef>
                <a:spcPts val="105"/>
              </a:spcBef>
              <a:buFont typeface="Wingdings"/>
              <a:buChar char=""/>
              <a:tabLst>
                <a:tab pos="451484" algn="l"/>
              </a:tabLst>
            </a:pPr>
            <a:r>
              <a:rPr lang="da-DK" sz="1600" dirty="0">
                <a:solidFill>
                  <a:prstClr val="black"/>
                </a:solidFill>
                <a:latin typeface="Alexandria" pitchFamily="2" charset="-78"/>
                <a:cs typeface="Alexandria" pitchFamily="2" charset="-78"/>
              </a:rPr>
              <a:t>4)	P=x</a:t>
            </a:r>
          </a:p>
        </p:txBody>
      </p:sp>
      <p:sp>
        <p:nvSpPr>
          <p:cNvPr id="11" name="TextBox 10"/>
          <p:cNvSpPr txBox="1"/>
          <p:nvPr/>
        </p:nvSpPr>
        <p:spPr>
          <a:xfrm>
            <a:off x="2466497" y="975974"/>
            <a:ext cx="6235124" cy="1138773"/>
          </a:xfrm>
          <a:prstGeom prst="rect">
            <a:avLst/>
          </a:prstGeom>
          <a:noFill/>
        </p:spPr>
        <p:txBody>
          <a:bodyPr wrap="square" rtlCol="0">
            <a:spAutoFit/>
          </a:bodyPr>
          <a:lstStyle/>
          <a:p>
            <a:r>
              <a:rPr lang="en-US" sz="2000" b="1" dirty="0" smtClean="0">
                <a:latin typeface="Alexandria Black" pitchFamily="2" charset="-78"/>
                <a:cs typeface="Alexandria Black" pitchFamily="2" charset="-78"/>
              </a:rPr>
              <a:t>Caesar </a:t>
            </a:r>
            <a:r>
              <a:rPr lang="en-US" sz="2000" b="1" dirty="0">
                <a:latin typeface="Alexandria Black" pitchFamily="2" charset="-78"/>
                <a:cs typeface="Alexandria Black" pitchFamily="2" charset="-78"/>
              </a:rPr>
              <a:t>Cipher Decryption Example</a:t>
            </a:r>
          </a:p>
          <a:p>
            <a:endParaRPr lang="en-US" sz="2000" b="1" dirty="0">
              <a:latin typeface="Alexandria Black" pitchFamily="2" charset="-78"/>
              <a:cs typeface="Alexandria Black" pitchFamily="2" charset="-78"/>
            </a:endParaRPr>
          </a:p>
          <a:p>
            <a:r>
              <a:rPr lang="en-US" sz="2800" b="1" dirty="0" smtClean="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1814243"/>
      </p:ext>
    </p:extLst>
  </p:cSld>
  <p:clrMapOvr>
    <a:masterClrMapping/>
  </p:clrMapOvr>
  <mc:AlternateContent xmlns:mc="http://schemas.openxmlformats.org/markup-compatibility/2006">
    <mc:Choice xmlns:p14="http://schemas.microsoft.com/office/powerpoint/2010/main" Requires="p14">
      <p:transition p14:dur="10" advTm="20827"/>
    </mc:Choice>
    <mc:Fallback>
      <p:transition advTm="20827"/>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5866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6497" y="975974"/>
            <a:ext cx="6235124" cy="1138773"/>
          </a:xfrm>
          <a:prstGeom prst="rect">
            <a:avLst/>
          </a:prstGeom>
          <a:noFill/>
        </p:spPr>
        <p:txBody>
          <a:bodyPr wrap="square" rtlCol="0">
            <a:spAutoFit/>
          </a:bodyPr>
          <a:lstStyle/>
          <a:p>
            <a:r>
              <a:rPr lang="en-US" sz="2000" b="1" dirty="0" smtClean="0">
                <a:latin typeface="Alexandria Black" pitchFamily="2" charset="-78"/>
                <a:cs typeface="Alexandria Black" pitchFamily="2" charset="-78"/>
              </a:rPr>
              <a:t>Brute-Force </a:t>
            </a:r>
            <a:r>
              <a:rPr lang="en-US" sz="2000" b="1" dirty="0">
                <a:latin typeface="Alexandria Black" pitchFamily="2" charset="-78"/>
                <a:cs typeface="Alexandria Black" pitchFamily="2" charset="-78"/>
              </a:rPr>
              <a:t>Cryptanalysis</a:t>
            </a:r>
          </a:p>
          <a:p>
            <a:endParaRPr lang="en-US" sz="2000" b="1" dirty="0">
              <a:latin typeface="Alexandria Black" pitchFamily="2" charset="-78"/>
              <a:cs typeface="Alexandria Black" pitchFamily="2" charset="-78"/>
            </a:endParaRPr>
          </a:p>
          <a:p>
            <a:r>
              <a:rPr lang="en-US" sz="2800" b="1" dirty="0" smtClean="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942308" y="2502636"/>
            <a:ext cx="9289827" cy="3004027"/>
          </a:xfrm>
          <a:prstGeom prst="rect">
            <a:avLst/>
          </a:prstGeom>
        </p:spPr>
        <p:txBody>
          <a:bodyPr vert="horz" wrap="square" lIns="0" tIns="10795" rIns="0" bIns="0" rtlCol="0">
            <a:spAutoFit/>
          </a:bodyPr>
          <a:lstStyle/>
          <a:p>
            <a:pPr marL="451484" marR="5080" lvl="0" indent="-439420" algn="just">
              <a:lnSpc>
                <a:spcPct val="200000"/>
              </a:lnSpc>
              <a:spcBef>
                <a:spcPts val="105"/>
              </a:spcBef>
              <a:buFont typeface="Wingdings"/>
              <a:buChar char=""/>
              <a:tabLst>
                <a:tab pos="451484" algn="l"/>
              </a:tabLst>
            </a:pPr>
            <a:r>
              <a:rPr lang="en-US" sz="1600" dirty="0" smtClean="0">
                <a:solidFill>
                  <a:prstClr val="black"/>
                </a:solidFill>
                <a:latin typeface="Alexandria" pitchFamily="2" charset="-78"/>
                <a:cs typeface="Alexandria" pitchFamily="2" charset="-78"/>
              </a:rPr>
              <a:t>Ensuring </a:t>
            </a:r>
            <a:r>
              <a:rPr lang="en-US" sz="1600" dirty="0">
                <a:solidFill>
                  <a:prstClr val="black"/>
                </a:solidFill>
                <a:latin typeface="Alexandria" pitchFamily="2" charset="-78"/>
                <a:cs typeface="Alexandria" pitchFamily="2" charset="-78"/>
              </a:rPr>
              <a:t>Three important characteristics of this problem enabled us to use a  </a:t>
            </a:r>
            <a:r>
              <a:rPr lang="en-US" sz="1600" dirty="0" err="1">
                <a:solidFill>
                  <a:prstClr val="black"/>
                </a:solidFill>
                <a:latin typeface="Alexandria" pitchFamily="2" charset="-78"/>
                <a:cs typeface="Alexandria" pitchFamily="2" charset="-78"/>
              </a:rPr>
              <a:t>bruteforce</a:t>
            </a:r>
            <a:r>
              <a:rPr lang="en-US" sz="1600" dirty="0">
                <a:solidFill>
                  <a:prstClr val="black"/>
                </a:solidFill>
                <a:latin typeface="Alexandria" pitchFamily="2" charset="-78"/>
                <a:cs typeface="Alexandria" pitchFamily="2" charset="-78"/>
              </a:rPr>
              <a:t> cryptanalysis:</a:t>
            </a:r>
          </a:p>
          <a:p>
            <a:pPr marL="1365884" marR="5080" lvl="2" indent="-439420" algn="just">
              <a:lnSpc>
                <a:spcPct val="200000"/>
              </a:lnSpc>
              <a:spcBef>
                <a:spcPts val="105"/>
              </a:spcBef>
              <a:buFont typeface="Wingdings"/>
              <a:buChar char=""/>
              <a:tabLst>
                <a:tab pos="451484" algn="l"/>
              </a:tabLst>
            </a:pPr>
            <a:r>
              <a:rPr lang="en-US" sz="1600" dirty="0">
                <a:solidFill>
                  <a:prstClr val="black"/>
                </a:solidFill>
                <a:latin typeface="Alexandria" pitchFamily="2" charset="-78"/>
                <a:cs typeface="Alexandria" pitchFamily="2" charset="-78"/>
              </a:rPr>
              <a:t>The encryption and decryption algorithms are known.</a:t>
            </a:r>
          </a:p>
          <a:p>
            <a:pPr marL="1365884" marR="5080" lvl="2" indent="-439420" algn="just">
              <a:lnSpc>
                <a:spcPct val="200000"/>
              </a:lnSpc>
              <a:spcBef>
                <a:spcPts val="105"/>
              </a:spcBef>
              <a:buFont typeface="Wingdings"/>
              <a:buChar char=""/>
              <a:tabLst>
                <a:tab pos="451484" algn="l"/>
              </a:tabLst>
            </a:pPr>
            <a:r>
              <a:rPr lang="en-US" sz="1600" dirty="0">
                <a:solidFill>
                  <a:prstClr val="black"/>
                </a:solidFill>
                <a:latin typeface="Alexandria" pitchFamily="2" charset="-78"/>
                <a:cs typeface="Alexandria" pitchFamily="2" charset="-78"/>
              </a:rPr>
              <a:t>There are only 25 keys to try.</a:t>
            </a:r>
          </a:p>
          <a:p>
            <a:pPr marL="1365884" marR="5080" lvl="2" indent="-439420" algn="just">
              <a:lnSpc>
                <a:spcPct val="200000"/>
              </a:lnSpc>
              <a:spcBef>
                <a:spcPts val="105"/>
              </a:spcBef>
              <a:buFont typeface="Wingdings"/>
              <a:buChar char=""/>
              <a:tabLst>
                <a:tab pos="451484" algn="l"/>
              </a:tabLst>
            </a:pPr>
            <a:r>
              <a:rPr lang="en-US" sz="1600" dirty="0">
                <a:solidFill>
                  <a:prstClr val="black"/>
                </a:solidFill>
                <a:latin typeface="Alexandria" pitchFamily="2" charset="-78"/>
                <a:cs typeface="Alexandria" pitchFamily="2" charset="-78"/>
              </a:rPr>
              <a:t>The	language	of	the	plaintext	is	known	and	easily  recognizable.</a:t>
            </a:r>
          </a:p>
        </p:txBody>
      </p:sp>
    </p:spTree>
    <p:extLst>
      <p:ext uri="{BB962C8B-B14F-4D97-AF65-F5344CB8AC3E}">
        <p14:creationId xmlns:p14="http://schemas.microsoft.com/office/powerpoint/2010/main" val="3370848727"/>
      </p:ext>
    </p:extLst>
  </p:cSld>
  <p:clrMapOvr>
    <a:masterClrMapping/>
  </p:clrMapOvr>
  <mc:AlternateContent xmlns:mc="http://schemas.openxmlformats.org/markup-compatibility/2006">
    <mc:Choice xmlns:p14="http://schemas.microsoft.com/office/powerpoint/2010/main" Requires="p14">
      <p:transition p14:dur="10" advTm="44086"/>
    </mc:Choice>
    <mc:Fallback>
      <p:transition advTm="44086"/>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4944" y="506678"/>
            <a:ext cx="10643616" cy="397032"/>
          </a:xfrm>
        </p:spPr>
        <p:txBody>
          <a:bodyPr wrap="square">
            <a:spAutoFit/>
          </a:bodyPr>
          <a:lstStyle/>
          <a:p>
            <a:r>
              <a:rPr lang="en-IN" altLang="en-US" sz="2200" dirty="0">
                <a:latin typeface="Alexandria Black" pitchFamily="2" charset="-78"/>
                <a:ea typeface="ヒラギノ角ゴ Pro W3" charset="-128"/>
                <a:cs typeface="Alexandria Black" pitchFamily="2" charset="-78"/>
              </a:rPr>
              <a:t>Figure 3.3 Brute-Force Cryptanalysis of Caesar Cipher </a:t>
            </a:r>
          </a:p>
        </p:txBody>
      </p:sp>
      <p:pic>
        <p:nvPicPr>
          <p:cNvPr id="6" name="Picture Placeholder 5" descr="The table shows the Brute-Force Cryptanalysis of Caesar Cipher with the encryption and decryption text using 25 keys."/>
          <p:cNvPicPr>
            <a:picLocks noGrp="1" noChangeAspect="1"/>
          </p:cNvPicPr>
          <p:nvPr>
            <p:ph type="pic" sz="quarter" idx="13"/>
          </p:nvPr>
        </p:nvPicPr>
        <p:blipFill>
          <a:blip r:embed="rId3">
            <a:extLst>
              <a:ext uri="{28A0092B-C50C-407E-A947-70E740481C1C}">
                <a14:useLocalDpi xmlns:a14="http://schemas.microsoft.com/office/drawing/2010/main" val="0"/>
              </a:ext>
            </a:extLst>
          </a:blip>
          <a:stretch>
            <a:fillRect/>
          </a:stretch>
        </p:blipFill>
        <p:spPr>
          <a:xfrm>
            <a:off x="4114800" y="1242949"/>
            <a:ext cx="3505200" cy="5444551"/>
          </a:xfrm>
          <a:prstGeom prst="rect">
            <a:avLst/>
          </a:prstGeom>
          <a:noFill/>
          <a:ln>
            <a:noFill/>
          </a:ln>
        </p:spPr>
      </p:pic>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46538798"/>
      </p:ext>
    </p:extLst>
  </p:cSld>
  <p:clrMapOvr>
    <a:masterClrMapping/>
  </p:clrMapOvr>
  <mc:AlternateContent xmlns:mc="http://schemas.openxmlformats.org/markup-compatibility/2006">
    <mc:Choice xmlns:p14="http://schemas.microsoft.com/office/powerpoint/2010/main" Requires="p14">
      <p:transition spd="slow" p14:dur="2000" advTm="43222"/>
    </mc:Choice>
    <mc:Fallback>
      <p:transition spd="slow" advTm="43222"/>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2191" y="0"/>
            <a:ext cx="12214860" cy="711835"/>
            <a:chOff x="-12191" y="0"/>
            <a:chExt cx="12214860" cy="711835"/>
          </a:xfrm>
        </p:grpSpPr>
        <p:sp>
          <p:nvSpPr>
            <p:cNvPr id="3" name="object 3"/>
            <p:cNvSpPr/>
            <p:nvPr/>
          </p:nvSpPr>
          <p:spPr>
            <a:xfrm>
              <a:off x="118103" y="104902"/>
              <a:ext cx="863600" cy="405765"/>
            </a:xfrm>
            <a:custGeom>
              <a:avLst/>
              <a:gdLst/>
              <a:ahLst/>
              <a:cxnLst/>
              <a:rect l="l" t="t" r="r" b="b"/>
              <a:pathLst>
                <a:path w="863600" h="405765">
                  <a:moveTo>
                    <a:pt x="324770" y="173100"/>
                  </a:moveTo>
                  <a:lnTo>
                    <a:pt x="282640" y="181578"/>
                  </a:lnTo>
                  <a:lnTo>
                    <a:pt x="249586" y="207009"/>
                  </a:lnTo>
                  <a:lnTo>
                    <a:pt x="228201" y="243982"/>
                  </a:lnTo>
                  <a:lnTo>
                    <a:pt x="221075" y="287147"/>
                  </a:lnTo>
                  <a:lnTo>
                    <a:pt x="222844" y="310868"/>
                  </a:lnTo>
                  <a:lnTo>
                    <a:pt x="236998" y="352690"/>
                  </a:lnTo>
                  <a:lnTo>
                    <a:pt x="264795" y="385861"/>
                  </a:lnTo>
                  <a:lnTo>
                    <a:pt x="303161" y="403094"/>
                  </a:lnTo>
                  <a:lnTo>
                    <a:pt x="326116" y="405257"/>
                  </a:lnTo>
                  <a:lnTo>
                    <a:pt x="345652" y="403332"/>
                  </a:lnTo>
                  <a:lnTo>
                    <a:pt x="363283" y="397573"/>
                  </a:lnTo>
                  <a:lnTo>
                    <a:pt x="379009" y="388004"/>
                  </a:lnTo>
                  <a:lnTo>
                    <a:pt x="392830" y="374650"/>
                  </a:lnTo>
                  <a:lnTo>
                    <a:pt x="393744" y="373507"/>
                  </a:lnTo>
                  <a:lnTo>
                    <a:pt x="443261" y="373507"/>
                  </a:lnTo>
                  <a:lnTo>
                    <a:pt x="443261" y="360680"/>
                  </a:lnTo>
                  <a:lnTo>
                    <a:pt x="332390" y="360680"/>
                  </a:lnTo>
                  <a:lnTo>
                    <a:pt x="318967" y="359370"/>
                  </a:lnTo>
                  <a:lnTo>
                    <a:pt x="280009" y="328656"/>
                  </a:lnTo>
                  <a:lnTo>
                    <a:pt x="270579" y="288544"/>
                  </a:lnTo>
                  <a:lnTo>
                    <a:pt x="271639" y="274401"/>
                  </a:lnTo>
                  <a:lnTo>
                    <a:pt x="287534" y="238378"/>
                  </a:lnTo>
                  <a:lnTo>
                    <a:pt x="332390" y="217677"/>
                  </a:lnTo>
                  <a:lnTo>
                    <a:pt x="443261" y="217677"/>
                  </a:lnTo>
                  <a:lnTo>
                    <a:pt x="443261" y="205867"/>
                  </a:lnTo>
                  <a:lnTo>
                    <a:pt x="393744" y="205867"/>
                  </a:lnTo>
                  <a:lnTo>
                    <a:pt x="392817" y="204724"/>
                  </a:lnTo>
                  <a:lnTo>
                    <a:pt x="378748" y="190888"/>
                  </a:lnTo>
                  <a:lnTo>
                    <a:pt x="362718" y="181006"/>
                  </a:lnTo>
                  <a:lnTo>
                    <a:pt x="344725" y="175077"/>
                  </a:lnTo>
                  <a:lnTo>
                    <a:pt x="324770" y="173100"/>
                  </a:lnTo>
                  <a:close/>
                </a:path>
                <a:path w="863600" h="405765">
                  <a:moveTo>
                    <a:pt x="443261" y="373507"/>
                  </a:moveTo>
                  <a:lnTo>
                    <a:pt x="393744" y="373507"/>
                  </a:lnTo>
                  <a:lnTo>
                    <a:pt x="393744" y="398018"/>
                  </a:lnTo>
                  <a:lnTo>
                    <a:pt x="443261" y="398018"/>
                  </a:lnTo>
                  <a:lnTo>
                    <a:pt x="443261" y="373507"/>
                  </a:lnTo>
                  <a:close/>
                </a:path>
                <a:path w="863600" h="405765">
                  <a:moveTo>
                    <a:pt x="443261" y="217677"/>
                  </a:moveTo>
                  <a:lnTo>
                    <a:pt x="332390" y="217677"/>
                  </a:lnTo>
                  <a:lnTo>
                    <a:pt x="346249" y="218959"/>
                  </a:lnTo>
                  <a:lnTo>
                    <a:pt x="358605" y="222789"/>
                  </a:lnTo>
                  <a:lnTo>
                    <a:pt x="391696" y="260842"/>
                  </a:lnTo>
                  <a:lnTo>
                    <a:pt x="395992" y="288544"/>
                  </a:lnTo>
                  <a:lnTo>
                    <a:pt x="394928" y="303331"/>
                  </a:lnTo>
                  <a:lnTo>
                    <a:pt x="378974" y="339978"/>
                  </a:lnTo>
                  <a:lnTo>
                    <a:pt x="332390" y="360680"/>
                  </a:lnTo>
                  <a:lnTo>
                    <a:pt x="443261" y="360680"/>
                  </a:lnTo>
                  <a:lnTo>
                    <a:pt x="443261" y="217677"/>
                  </a:lnTo>
                  <a:close/>
                </a:path>
                <a:path w="863600" h="405765">
                  <a:moveTo>
                    <a:pt x="443261" y="179450"/>
                  </a:moveTo>
                  <a:lnTo>
                    <a:pt x="393744" y="179450"/>
                  </a:lnTo>
                  <a:lnTo>
                    <a:pt x="393744" y="205867"/>
                  </a:lnTo>
                  <a:lnTo>
                    <a:pt x="443261" y="205867"/>
                  </a:lnTo>
                  <a:lnTo>
                    <a:pt x="443261" y="179450"/>
                  </a:lnTo>
                  <a:close/>
                </a:path>
                <a:path w="863600" h="405765">
                  <a:moveTo>
                    <a:pt x="522268" y="333248"/>
                  </a:moveTo>
                  <a:lnTo>
                    <a:pt x="481133" y="351536"/>
                  </a:lnTo>
                  <a:lnTo>
                    <a:pt x="486383" y="364039"/>
                  </a:lnTo>
                  <a:lnTo>
                    <a:pt x="493217" y="374888"/>
                  </a:lnTo>
                  <a:lnTo>
                    <a:pt x="534100" y="401843"/>
                  </a:lnTo>
                  <a:lnTo>
                    <a:pt x="558374" y="405257"/>
                  </a:lnTo>
                  <a:lnTo>
                    <a:pt x="573521" y="403923"/>
                  </a:lnTo>
                  <a:lnTo>
                    <a:pt x="612451" y="383921"/>
                  </a:lnTo>
                  <a:lnTo>
                    <a:pt x="629140" y="360680"/>
                  </a:lnTo>
                  <a:lnTo>
                    <a:pt x="558374" y="360680"/>
                  </a:lnTo>
                  <a:lnTo>
                    <a:pt x="548423" y="358965"/>
                  </a:lnTo>
                  <a:lnTo>
                    <a:pt x="539088" y="353822"/>
                  </a:lnTo>
                  <a:lnTo>
                    <a:pt x="530369" y="345249"/>
                  </a:lnTo>
                  <a:lnTo>
                    <a:pt x="522268" y="333248"/>
                  </a:lnTo>
                  <a:close/>
                </a:path>
                <a:path w="863600" h="405765">
                  <a:moveTo>
                    <a:pt x="557472" y="173100"/>
                  </a:moveTo>
                  <a:lnTo>
                    <a:pt x="520675" y="183848"/>
                  </a:lnTo>
                  <a:lnTo>
                    <a:pt x="495881" y="213201"/>
                  </a:lnTo>
                  <a:lnTo>
                    <a:pt x="491013" y="238251"/>
                  </a:lnTo>
                  <a:lnTo>
                    <a:pt x="491685" y="248419"/>
                  </a:lnTo>
                  <a:lnTo>
                    <a:pt x="515111" y="283622"/>
                  </a:lnTo>
                  <a:lnTo>
                    <a:pt x="573030" y="316230"/>
                  </a:lnTo>
                  <a:lnTo>
                    <a:pt x="581437" y="321818"/>
                  </a:lnTo>
                  <a:lnTo>
                    <a:pt x="585641" y="328295"/>
                  </a:lnTo>
                  <a:lnTo>
                    <a:pt x="585641" y="342773"/>
                  </a:lnTo>
                  <a:lnTo>
                    <a:pt x="582949" y="348742"/>
                  </a:lnTo>
                  <a:lnTo>
                    <a:pt x="577551" y="353568"/>
                  </a:lnTo>
                  <a:lnTo>
                    <a:pt x="572166" y="358267"/>
                  </a:lnTo>
                  <a:lnTo>
                    <a:pt x="565765" y="360680"/>
                  </a:lnTo>
                  <a:lnTo>
                    <a:pt x="629140" y="360680"/>
                  </a:lnTo>
                  <a:lnTo>
                    <a:pt x="629481" y="360076"/>
                  </a:lnTo>
                  <a:lnTo>
                    <a:pt x="633739" y="346237"/>
                  </a:lnTo>
                  <a:lnTo>
                    <a:pt x="635158" y="331088"/>
                  </a:lnTo>
                  <a:lnTo>
                    <a:pt x="634291" y="319758"/>
                  </a:lnTo>
                  <a:lnTo>
                    <a:pt x="613775" y="285934"/>
                  </a:lnTo>
                  <a:lnTo>
                    <a:pt x="584168" y="267843"/>
                  </a:lnTo>
                  <a:lnTo>
                    <a:pt x="582847" y="267081"/>
                  </a:lnTo>
                  <a:lnTo>
                    <a:pt x="579723" y="265811"/>
                  </a:lnTo>
                  <a:lnTo>
                    <a:pt x="574795" y="263651"/>
                  </a:lnTo>
                  <a:lnTo>
                    <a:pt x="569868" y="261620"/>
                  </a:lnTo>
                  <a:lnTo>
                    <a:pt x="566007" y="259842"/>
                  </a:lnTo>
                  <a:lnTo>
                    <a:pt x="560381" y="256794"/>
                  </a:lnTo>
                  <a:lnTo>
                    <a:pt x="557498" y="255397"/>
                  </a:lnTo>
                  <a:lnTo>
                    <a:pt x="554526" y="253873"/>
                  </a:lnTo>
                  <a:lnTo>
                    <a:pt x="551554" y="252475"/>
                  </a:lnTo>
                  <a:lnTo>
                    <a:pt x="549509" y="251206"/>
                  </a:lnTo>
                  <a:lnTo>
                    <a:pt x="548366" y="250190"/>
                  </a:lnTo>
                  <a:lnTo>
                    <a:pt x="547223" y="249047"/>
                  </a:lnTo>
                  <a:lnTo>
                    <a:pt x="545471" y="247523"/>
                  </a:lnTo>
                  <a:lnTo>
                    <a:pt x="540683" y="243458"/>
                  </a:lnTo>
                  <a:lnTo>
                    <a:pt x="539210" y="241553"/>
                  </a:lnTo>
                  <a:lnTo>
                    <a:pt x="538105" y="238251"/>
                  </a:lnTo>
                  <a:lnTo>
                    <a:pt x="537825" y="236220"/>
                  </a:lnTo>
                  <a:lnTo>
                    <a:pt x="537825" y="229489"/>
                  </a:lnTo>
                  <a:lnTo>
                    <a:pt x="539603" y="225678"/>
                  </a:lnTo>
                  <a:lnTo>
                    <a:pt x="546665" y="219328"/>
                  </a:lnTo>
                  <a:lnTo>
                    <a:pt x="550703" y="217677"/>
                  </a:lnTo>
                  <a:lnTo>
                    <a:pt x="616220" y="217677"/>
                  </a:lnTo>
                  <a:lnTo>
                    <a:pt x="619461" y="216026"/>
                  </a:lnTo>
                  <a:lnTo>
                    <a:pt x="608245" y="197264"/>
                  </a:lnTo>
                  <a:lnTo>
                    <a:pt x="594177" y="183848"/>
                  </a:lnTo>
                  <a:lnTo>
                    <a:pt x="577254" y="175789"/>
                  </a:lnTo>
                  <a:lnTo>
                    <a:pt x="557472" y="173100"/>
                  </a:lnTo>
                  <a:close/>
                </a:path>
                <a:path w="863600" h="405765">
                  <a:moveTo>
                    <a:pt x="616220" y="217677"/>
                  </a:moveTo>
                  <a:lnTo>
                    <a:pt x="555237" y="217677"/>
                  </a:lnTo>
                  <a:lnTo>
                    <a:pt x="562419" y="218840"/>
                  </a:lnTo>
                  <a:lnTo>
                    <a:pt x="568952" y="222313"/>
                  </a:lnTo>
                  <a:lnTo>
                    <a:pt x="574834" y="228072"/>
                  </a:lnTo>
                  <a:lnTo>
                    <a:pt x="580066" y="236093"/>
                  </a:lnTo>
                  <a:lnTo>
                    <a:pt x="616220" y="217677"/>
                  </a:lnTo>
                  <a:close/>
                </a:path>
                <a:path w="863600" h="405765">
                  <a:moveTo>
                    <a:pt x="131591" y="98425"/>
                  </a:moveTo>
                  <a:lnTo>
                    <a:pt x="80283" y="98425"/>
                  </a:lnTo>
                  <a:lnTo>
                    <a:pt x="80283" y="398018"/>
                  </a:lnTo>
                  <a:lnTo>
                    <a:pt x="131591" y="398018"/>
                  </a:lnTo>
                  <a:lnTo>
                    <a:pt x="131591" y="98425"/>
                  </a:lnTo>
                  <a:close/>
                </a:path>
                <a:path w="863600" h="405765">
                  <a:moveTo>
                    <a:pt x="211867" y="51180"/>
                  </a:moveTo>
                  <a:lnTo>
                    <a:pt x="0" y="51180"/>
                  </a:lnTo>
                  <a:lnTo>
                    <a:pt x="0" y="98425"/>
                  </a:lnTo>
                  <a:lnTo>
                    <a:pt x="211867" y="98425"/>
                  </a:lnTo>
                  <a:lnTo>
                    <a:pt x="211867" y="51180"/>
                  </a:lnTo>
                  <a:close/>
                </a:path>
                <a:path w="863600" h="405765">
                  <a:moveTo>
                    <a:pt x="722242" y="0"/>
                  </a:moveTo>
                  <a:lnTo>
                    <a:pt x="672725" y="0"/>
                  </a:lnTo>
                  <a:lnTo>
                    <a:pt x="672725" y="398018"/>
                  </a:lnTo>
                  <a:lnTo>
                    <a:pt x="722242" y="398018"/>
                  </a:lnTo>
                  <a:lnTo>
                    <a:pt x="722242" y="313689"/>
                  </a:lnTo>
                  <a:lnTo>
                    <a:pt x="731119" y="302513"/>
                  </a:lnTo>
                  <a:lnTo>
                    <a:pt x="789310" y="302513"/>
                  </a:lnTo>
                  <a:lnTo>
                    <a:pt x="764838" y="271018"/>
                  </a:lnTo>
                  <a:lnTo>
                    <a:pt x="777654" y="257937"/>
                  </a:lnTo>
                  <a:lnTo>
                    <a:pt x="722242" y="257937"/>
                  </a:lnTo>
                  <a:lnTo>
                    <a:pt x="722242" y="0"/>
                  </a:lnTo>
                  <a:close/>
                </a:path>
                <a:path w="863600" h="405765">
                  <a:moveTo>
                    <a:pt x="789310" y="302513"/>
                  </a:moveTo>
                  <a:lnTo>
                    <a:pt x="731119" y="302513"/>
                  </a:lnTo>
                  <a:lnTo>
                    <a:pt x="804170" y="398018"/>
                  </a:lnTo>
                  <a:lnTo>
                    <a:pt x="863517" y="398018"/>
                  </a:lnTo>
                  <a:lnTo>
                    <a:pt x="789310" y="302513"/>
                  </a:lnTo>
                  <a:close/>
                </a:path>
                <a:path w="863600" h="405765">
                  <a:moveTo>
                    <a:pt x="854551" y="179450"/>
                  </a:moveTo>
                  <a:lnTo>
                    <a:pt x="794543" y="179450"/>
                  </a:lnTo>
                  <a:lnTo>
                    <a:pt x="722242" y="257937"/>
                  </a:lnTo>
                  <a:lnTo>
                    <a:pt x="777654" y="257937"/>
                  </a:lnTo>
                  <a:lnTo>
                    <a:pt x="854551" y="179450"/>
                  </a:lnTo>
                  <a:close/>
                </a:path>
              </a:pathLst>
            </a:custGeom>
            <a:solidFill>
              <a:srgbClr val="FFFFFF"/>
            </a:solidFill>
          </p:spPr>
          <p:txBody>
            <a:bodyPr wrap="square" lIns="0" tIns="0" rIns="0" bIns="0" rtlCol="0"/>
            <a:lstStyle/>
            <a:p>
              <a:endParaRPr/>
            </a:p>
          </p:txBody>
        </p:sp>
        <p:sp>
          <p:nvSpPr>
            <p:cNvPr id="4" name="object 4"/>
            <p:cNvSpPr/>
            <p:nvPr/>
          </p:nvSpPr>
          <p:spPr>
            <a:xfrm>
              <a:off x="388683" y="322580"/>
              <a:ext cx="125730" cy="143510"/>
            </a:xfrm>
            <a:custGeom>
              <a:avLst/>
              <a:gdLst/>
              <a:ahLst/>
              <a:cxnLst/>
              <a:rect l="l" t="t" r="r" b="b"/>
              <a:pathLst>
                <a:path w="125729" h="143509">
                  <a:moveTo>
                    <a:pt x="61810" y="0"/>
                  </a:moveTo>
                  <a:lnTo>
                    <a:pt x="16954" y="20700"/>
                  </a:lnTo>
                  <a:lnTo>
                    <a:pt x="1059" y="56723"/>
                  </a:lnTo>
                  <a:lnTo>
                    <a:pt x="0" y="70866"/>
                  </a:lnTo>
                  <a:lnTo>
                    <a:pt x="1047" y="85363"/>
                  </a:lnTo>
                  <a:lnTo>
                    <a:pt x="16764" y="122047"/>
                  </a:lnTo>
                  <a:lnTo>
                    <a:pt x="61810" y="143002"/>
                  </a:lnTo>
                  <a:lnTo>
                    <a:pt x="75802" y="141714"/>
                  </a:lnTo>
                  <a:lnTo>
                    <a:pt x="115838" y="111371"/>
                  </a:lnTo>
                  <a:lnTo>
                    <a:pt x="125412" y="70866"/>
                  </a:lnTo>
                  <a:lnTo>
                    <a:pt x="124338" y="56413"/>
                  </a:lnTo>
                  <a:lnTo>
                    <a:pt x="108229" y="20320"/>
                  </a:lnTo>
                  <a:lnTo>
                    <a:pt x="61810" y="0"/>
                  </a:lnTo>
                  <a:close/>
                </a:path>
              </a:pathLst>
            </a:custGeom>
            <a:ln w="9143">
              <a:solidFill>
                <a:srgbClr val="001F5F"/>
              </a:solidFill>
            </a:ln>
          </p:spPr>
          <p:txBody>
            <a:bodyPr wrap="square" lIns="0" tIns="0" rIns="0" bIns="0" rtlCol="0"/>
            <a:lstStyle/>
            <a:p>
              <a:endParaRPr/>
            </a:p>
          </p:txBody>
        </p:sp>
        <p:pic>
          <p:nvPicPr>
            <p:cNvPr id="5" name="object 5"/>
            <p:cNvPicPr/>
            <p:nvPr/>
          </p:nvPicPr>
          <p:blipFill>
            <a:blip r:embed="rId2" cstate="print"/>
            <a:stretch>
              <a:fillRect/>
            </a:stretch>
          </p:blipFill>
          <p:spPr>
            <a:xfrm>
              <a:off x="594664" y="273430"/>
              <a:ext cx="163169" cy="241300"/>
            </a:xfrm>
            <a:prstGeom prst="rect">
              <a:avLst/>
            </a:prstGeom>
          </p:spPr>
        </p:pic>
        <p:sp>
          <p:nvSpPr>
            <p:cNvPr id="6" name="object 6"/>
            <p:cNvSpPr/>
            <p:nvPr/>
          </p:nvSpPr>
          <p:spPr>
            <a:xfrm>
              <a:off x="118103" y="104902"/>
              <a:ext cx="863600" cy="405765"/>
            </a:xfrm>
            <a:custGeom>
              <a:avLst/>
              <a:gdLst/>
              <a:ahLst/>
              <a:cxnLst/>
              <a:rect l="l" t="t" r="r" b="b"/>
              <a:pathLst>
                <a:path w="863600" h="405765">
                  <a:moveTo>
                    <a:pt x="324770" y="173100"/>
                  </a:moveTo>
                  <a:lnTo>
                    <a:pt x="362718" y="181006"/>
                  </a:lnTo>
                  <a:lnTo>
                    <a:pt x="392817" y="204724"/>
                  </a:lnTo>
                  <a:lnTo>
                    <a:pt x="393744" y="205867"/>
                  </a:lnTo>
                  <a:lnTo>
                    <a:pt x="393744" y="179450"/>
                  </a:lnTo>
                  <a:lnTo>
                    <a:pt x="443261" y="179450"/>
                  </a:lnTo>
                  <a:lnTo>
                    <a:pt x="443261" y="398018"/>
                  </a:lnTo>
                  <a:lnTo>
                    <a:pt x="393744" y="398018"/>
                  </a:lnTo>
                  <a:lnTo>
                    <a:pt x="393744" y="373507"/>
                  </a:lnTo>
                  <a:lnTo>
                    <a:pt x="392830" y="374650"/>
                  </a:lnTo>
                  <a:lnTo>
                    <a:pt x="379009" y="388004"/>
                  </a:lnTo>
                  <a:lnTo>
                    <a:pt x="363283" y="397573"/>
                  </a:lnTo>
                  <a:lnTo>
                    <a:pt x="345652" y="403332"/>
                  </a:lnTo>
                  <a:lnTo>
                    <a:pt x="326116" y="405257"/>
                  </a:lnTo>
                  <a:lnTo>
                    <a:pt x="303161" y="403094"/>
                  </a:lnTo>
                  <a:lnTo>
                    <a:pt x="264795" y="385861"/>
                  </a:lnTo>
                  <a:lnTo>
                    <a:pt x="236998" y="352690"/>
                  </a:lnTo>
                  <a:lnTo>
                    <a:pt x="222844" y="310868"/>
                  </a:lnTo>
                  <a:lnTo>
                    <a:pt x="221075" y="287147"/>
                  </a:lnTo>
                  <a:lnTo>
                    <a:pt x="222856" y="264785"/>
                  </a:lnTo>
                  <a:lnTo>
                    <a:pt x="237111" y="224728"/>
                  </a:lnTo>
                  <a:lnTo>
                    <a:pt x="264979" y="192174"/>
                  </a:lnTo>
                  <a:lnTo>
                    <a:pt x="302570" y="175220"/>
                  </a:lnTo>
                  <a:lnTo>
                    <a:pt x="324770" y="173100"/>
                  </a:lnTo>
                  <a:close/>
                </a:path>
                <a:path w="863600" h="405765">
                  <a:moveTo>
                    <a:pt x="0" y="51180"/>
                  </a:moveTo>
                  <a:lnTo>
                    <a:pt x="211867" y="51180"/>
                  </a:lnTo>
                  <a:lnTo>
                    <a:pt x="211867" y="98425"/>
                  </a:lnTo>
                  <a:lnTo>
                    <a:pt x="131591" y="98425"/>
                  </a:lnTo>
                  <a:lnTo>
                    <a:pt x="131591" y="398018"/>
                  </a:lnTo>
                  <a:lnTo>
                    <a:pt x="80283" y="398018"/>
                  </a:lnTo>
                  <a:lnTo>
                    <a:pt x="80283" y="98425"/>
                  </a:lnTo>
                  <a:lnTo>
                    <a:pt x="0" y="98425"/>
                  </a:lnTo>
                  <a:lnTo>
                    <a:pt x="0" y="51180"/>
                  </a:lnTo>
                  <a:close/>
                </a:path>
                <a:path w="863600" h="405765">
                  <a:moveTo>
                    <a:pt x="672725" y="0"/>
                  </a:moveTo>
                  <a:lnTo>
                    <a:pt x="722242" y="0"/>
                  </a:lnTo>
                  <a:lnTo>
                    <a:pt x="722242" y="257937"/>
                  </a:lnTo>
                  <a:lnTo>
                    <a:pt x="794543" y="179450"/>
                  </a:lnTo>
                  <a:lnTo>
                    <a:pt x="854551" y="179450"/>
                  </a:lnTo>
                  <a:lnTo>
                    <a:pt x="764838" y="271018"/>
                  </a:lnTo>
                  <a:lnTo>
                    <a:pt x="863517" y="398018"/>
                  </a:lnTo>
                  <a:lnTo>
                    <a:pt x="804170" y="398018"/>
                  </a:lnTo>
                  <a:lnTo>
                    <a:pt x="731119" y="302513"/>
                  </a:lnTo>
                  <a:lnTo>
                    <a:pt x="722242" y="313689"/>
                  </a:lnTo>
                  <a:lnTo>
                    <a:pt x="722242" y="398018"/>
                  </a:lnTo>
                  <a:lnTo>
                    <a:pt x="672725" y="398018"/>
                  </a:lnTo>
                  <a:lnTo>
                    <a:pt x="672725" y="0"/>
                  </a:lnTo>
                  <a:close/>
                </a:path>
              </a:pathLst>
            </a:custGeom>
            <a:ln w="9144">
              <a:solidFill>
                <a:srgbClr val="001F5F"/>
              </a:solidFill>
            </a:ln>
          </p:spPr>
          <p:txBody>
            <a:bodyPr wrap="square" lIns="0" tIns="0" rIns="0" bIns="0" rtlCol="0"/>
            <a:lstStyle/>
            <a:p>
              <a:endParaRPr dirty="0">
                <a:latin typeface="Alexandria Black" pitchFamily="2" charset="-78"/>
                <a:cs typeface="Alexandria Black" pitchFamily="2" charset="-78"/>
              </a:endParaRPr>
            </a:p>
          </p:txBody>
        </p:sp>
        <p:sp>
          <p:nvSpPr>
            <p:cNvPr id="7" name="object 7"/>
            <p:cNvSpPr/>
            <p:nvPr/>
          </p:nvSpPr>
          <p:spPr>
            <a:xfrm>
              <a:off x="1027328" y="156083"/>
              <a:ext cx="108585" cy="347345"/>
            </a:xfrm>
            <a:custGeom>
              <a:avLst/>
              <a:gdLst/>
              <a:ahLst/>
              <a:cxnLst/>
              <a:rect l="l" t="t" r="r" b="b"/>
              <a:pathLst>
                <a:path w="108584" h="347345">
                  <a:moveTo>
                    <a:pt x="108267" y="0"/>
                  </a:moveTo>
                  <a:lnTo>
                    <a:pt x="25171" y="0"/>
                  </a:lnTo>
                  <a:lnTo>
                    <a:pt x="0" y="47244"/>
                  </a:lnTo>
                  <a:lnTo>
                    <a:pt x="58762" y="47244"/>
                  </a:lnTo>
                  <a:lnTo>
                    <a:pt x="58762" y="346837"/>
                  </a:lnTo>
                  <a:lnTo>
                    <a:pt x="108267" y="346837"/>
                  </a:lnTo>
                  <a:lnTo>
                    <a:pt x="108267" y="0"/>
                  </a:lnTo>
                  <a:close/>
                </a:path>
              </a:pathLst>
            </a:custGeom>
            <a:solidFill>
              <a:srgbClr val="FFFFFF"/>
            </a:solidFill>
          </p:spPr>
          <p:txBody>
            <a:bodyPr wrap="square" lIns="0" tIns="0" rIns="0" bIns="0" rtlCol="0"/>
            <a:lstStyle/>
            <a:p>
              <a:endParaRPr/>
            </a:p>
          </p:txBody>
        </p:sp>
        <p:sp>
          <p:nvSpPr>
            <p:cNvPr id="8" name="object 8"/>
            <p:cNvSpPr/>
            <p:nvPr/>
          </p:nvSpPr>
          <p:spPr>
            <a:xfrm>
              <a:off x="1027328" y="156083"/>
              <a:ext cx="108585" cy="347345"/>
            </a:xfrm>
            <a:custGeom>
              <a:avLst/>
              <a:gdLst/>
              <a:ahLst/>
              <a:cxnLst/>
              <a:rect l="l" t="t" r="r" b="b"/>
              <a:pathLst>
                <a:path w="108584" h="347345">
                  <a:moveTo>
                    <a:pt x="25171" y="0"/>
                  </a:moveTo>
                  <a:lnTo>
                    <a:pt x="108267" y="0"/>
                  </a:lnTo>
                  <a:lnTo>
                    <a:pt x="108267" y="346837"/>
                  </a:lnTo>
                  <a:lnTo>
                    <a:pt x="58762" y="346837"/>
                  </a:lnTo>
                  <a:lnTo>
                    <a:pt x="58762" y="47244"/>
                  </a:lnTo>
                  <a:lnTo>
                    <a:pt x="0" y="47244"/>
                  </a:lnTo>
                  <a:lnTo>
                    <a:pt x="25171" y="0"/>
                  </a:lnTo>
                  <a:close/>
                </a:path>
              </a:pathLst>
            </a:custGeom>
            <a:ln w="9144">
              <a:solidFill>
                <a:srgbClr val="001F5F"/>
              </a:solidFill>
            </a:ln>
          </p:spPr>
          <p:txBody>
            <a:bodyPr wrap="square" lIns="0" tIns="0" rIns="0" bIns="0" rtlCol="0"/>
            <a:lstStyle/>
            <a:p>
              <a:endParaRPr/>
            </a:p>
          </p:txBody>
        </p:sp>
      </p:grpSp>
      <p:sp>
        <p:nvSpPr>
          <p:cNvPr id="11" name="Rectangle 10"/>
          <p:cNvSpPr/>
          <p:nvPr/>
        </p:nvSpPr>
        <p:spPr>
          <a:xfrm>
            <a:off x="2584323" y="2171172"/>
            <a:ext cx="6096000" cy="923330"/>
          </a:xfrm>
          <a:prstGeom prst="rect">
            <a:avLst/>
          </a:prstGeom>
        </p:spPr>
        <p:txBody>
          <a:bodyPr>
            <a:spAutoFit/>
          </a:bodyPr>
          <a:lstStyle/>
          <a:p>
            <a:pPr marL="451484" marR="5080" indent="-439420">
              <a:lnSpc>
                <a:spcPct val="150000"/>
              </a:lnSpc>
              <a:spcBef>
                <a:spcPts val="100"/>
              </a:spcBef>
              <a:buSzPct val="98333"/>
              <a:buFont typeface="Wingdings"/>
              <a:buChar char=""/>
              <a:tabLst>
                <a:tab pos="692785" algn="l"/>
              </a:tabLst>
            </a:pPr>
            <a:r>
              <a:rPr lang="en-US" b="1" spc="-5" dirty="0">
                <a:solidFill>
                  <a:srgbClr val="0F243E"/>
                </a:solidFill>
                <a:latin typeface="Alexandria Black" pitchFamily="2" charset="-78"/>
                <a:cs typeface="Alexandria Black" pitchFamily="2" charset="-78"/>
              </a:rPr>
              <a:t>How</a:t>
            </a:r>
            <a:r>
              <a:rPr lang="en-US" b="1" spc="250" dirty="0">
                <a:solidFill>
                  <a:srgbClr val="0F243E"/>
                </a:solidFill>
                <a:latin typeface="Alexandria Black" pitchFamily="2" charset="-78"/>
                <a:cs typeface="Alexandria Black" pitchFamily="2" charset="-78"/>
              </a:rPr>
              <a:t> </a:t>
            </a:r>
            <a:r>
              <a:rPr lang="en-US" b="1" dirty="0">
                <a:solidFill>
                  <a:srgbClr val="0F243E"/>
                </a:solidFill>
                <a:latin typeface="Alexandria Black" pitchFamily="2" charset="-78"/>
                <a:cs typeface="Alexandria Black" pitchFamily="2" charset="-78"/>
              </a:rPr>
              <a:t>to</a:t>
            </a:r>
            <a:r>
              <a:rPr lang="en-US" b="1" spc="250" dirty="0">
                <a:solidFill>
                  <a:srgbClr val="0F243E"/>
                </a:solidFill>
                <a:latin typeface="Alexandria Black" pitchFamily="2" charset="-78"/>
                <a:cs typeface="Alexandria Black" pitchFamily="2" charset="-78"/>
              </a:rPr>
              <a:t> </a:t>
            </a:r>
            <a:r>
              <a:rPr lang="en-US" b="1" spc="-5" dirty="0">
                <a:solidFill>
                  <a:srgbClr val="0F243E"/>
                </a:solidFill>
                <a:latin typeface="Alexandria Black" pitchFamily="2" charset="-78"/>
                <a:cs typeface="Alexandria Black" pitchFamily="2" charset="-78"/>
              </a:rPr>
              <a:t>implement</a:t>
            </a:r>
            <a:r>
              <a:rPr lang="en-US" b="1" spc="254" dirty="0">
                <a:solidFill>
                  <a:srgbClr val="0F243E"/>
                </a:solidFill>
                <a:latin typeface="Alexandria Black" pitchFamily="2" charset="-78"/>
                <a:cs typeface="Alexandria Black" pitchFamily="2" charset="-78"/>
              </a:rPr>
              <a:t> </a:t>
            </a:r>
            <a:r>
              <a:rPr lang="en-US" b="1" dirty="0">
                <a:solidFill>
                  <a:srgbClr val="0F243E"/>
                </a:solidFill>
                <a:latin typeface="Alexandria Black" pitchFamily="2" charset="-78"/>
                <a:cs typeface="Alexandria Black" pitchFamily="2" charset="-78"/>
              </a:rPr>
              <a:t>Caesar</a:t>
            </a:r>
            <a:r>
              <a:rPr lang="en-US" b="1" spc="150" dirty="0">
                <a:solidFill>
                  <a:srgbClr val="0F243E"/>
                </a:solidFill>
                <a:latin typeface="Alexandria Black" pitchFamily="2" charset="-78"/>
                <a:cs typeface="Alexandria Black" pitchFamily="2" charset="-78"/>
              </a:rPr>
              <a:t> </a:t>
            </a:r>
            <a:r>
              <a:rPr lang="en-US" b="1" dirty="0">
                <a:solidFill>
                  <a:srgbClr val="0F243E"/>
                </a:solidFill>
                <a:latin typeface="Alexandria Black" pitchFamily="2" charset="-78"/>
                <a:cs typeface="Alexandria Black" pitchFamily="2" charset="-78"/>
              </a:rPr>
              <a:t>Cipher </a:t>
            </a:r>
            <a:r>
              <a:rPr lang="en-US" b="1" spc="-1485" dirty="0">
                <a:solidFill>
                  <a:srgbClr val="0F243E"/>
                </a:solidFill>
                <a:latin typeface="Alexandria Black" pitchFamily="2" charset="-78"/>
                <a:cs typeface="Alexandria Black" pitchFamily="2" charset="-78"/>
              </a:rPr>
              <a:t> </a:t>
            </a:r>
            <a:r>
              <a:rPr lang="en-US" b="1" dirty="0">
                <a:solidFill>
                  <a:srgbClr val="0F243E"/>
                </a:solidFill>
                <a:latin typeface="Alexandria Black" pitchFamily="2" charset="-78"/>
                <a:cs typeface="Alexandria Black" pitchFamily="2" charset="-78"/>
              </a:rPr>
              <a:t>technique</a:t>
            </a:r>
            <a:r>
              <a:rPr lang="en-US" b="1" spc="-15" dirty="0">
                <a:solidFill>
                  <a:srgbClr val="0F243E"/>
                </a:solidFill>
                <a:latin typeface="Alexandria Black" pitchFamily="2" charset="-78"/>
                <a:cs typeface="Alexandria Black" pitchFamily="2" charset="-78"/>
              </a:rPr>
              <a:t> </a:t>
            </a:r>
            <a:r>
              <a:rPr lang="en-US" b="1" spc="-5" dirty="0">
                <a:solidFill>
                  <a:srgbClr val="0F243E"/>
                </a:solidFill>
                <a:latin typeface="Alexandria Black" pitchFamily="2" charset="-78"/>
                <a:cs typeface="Alexandria Black" pitchFamily="2" charset="-78"/>
              </a:rPr>
              <a:t>on</a:t>
            </a:r>
            <a:r>
              <a:rPr lang="en-US" b="1" spc="-330" dirty="0">
                <a:solidFill>
                  <a:srgbClr val="0F243E"/>
                </a:solidFill>
                <a:latin typeface="Alexandria Black" pitchFamily="2" charset="-78"/>
                <a:cs typeface="Alexandria Black" pitchFamily="2" charset="-78"/>
              </a:rPr>
              <a:t> </a:t>
            </a:r>
            <a:r>
              <a:rPr lang="en-US" b="1" dirty="0">
                <a:solidFill>
                  <a:srgbClr val="0F243E"/>
                </a:solidFill>
                <a:latin typeface="Alexandria Black" pitchFamily="2" charset="-78"/>
                <a:cs typeface="Alexandria Black" pitchFamily="2" charset="-78"/>
              </a:rPr>
              <a:t>Arabic</a:t>
            </a:r>
            <a:r>
              <a:rPr lang="en-US" b="1" spc="-10" dirty="0">
                <a:solidFill>
                  <a:srgbClr val="0F243E"/>
                </a:solidFill>
                <a:latin typeface="Alexandria Black" pitchFamily="2" charset="-78"/>
                <a:cs typeface="Alexandria Black" pitchFamily="2" charset="-78"/>
              </a:rPr>
              <a:t> </a:t>
            </a:r>
            <a:r>
              <a:rPr lang="en-US" b="1" dirty="0">
                <a:solidFill>
                  <a:srgbClr val="0F243E"/>
                </a:solidFill>
                <a:latin typeface="Alexandria Black" pitchFamily="2" charset="-78"/>
                <a:cs typeface="Alexandria Black" pitchFamily="2" charset="-78"/>
              </a:rPr>
              <a:t>letters?</a:t>
            </a:r>
            <a:endParaRPr lang="en-US" dirty="0">
              <a:latin typeface="Alexandria Black" pitchFamily="2" charset="-78"/>
              <a:cs typeface="Alexandria Black" pitchFamily="2" charset="-78"/>
            </a:endParaRPr>
          </a:p>
        </p:txBody>
      </p:sp>
      <p:sp>
        <p:nvSpPr>
          <p:cNvPr id="12" name="TextBox 1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6819009"/>
      </p:ext>
    </p:extLst>
  </p:cSld>
  <p:clrMapOvr>
    <a:masterClrMapping/>
  </p:clrMapOvr>
  <mc:AlternateContent xmlns:mc="http://schemas.openxmlformats.org/markup-compatibility/2006">
    <mc:Choice xmlns:p14="http://schemas.microsoft.com/office/powerpoint/2010/main" Requires="p14">
      <p:transition spd="slow" p14:dur="2000" advTm="35231"/>
    </mc:Choice>
    <mc:Fallback>
      <p:transition spd="slow" advTm="35231"/>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object 3"/>
          <p:cNvGrpSpPr/>
          <p:nvPr/>
        </p:nvGrpSpPr>
        <p:grpSpPr>
          <a:xfrm>
            <a:off x="1400080" y="923091"/>
            <a:ext cx="9595485" cy="4642485"/>
            <a:chOff x="1254252" y="949448"/>
            <a:chExt cx="9595485" cy="4642485"/>
          </a:xfrm>
        </p:grpSpPr>
        <p:pic>
          <p:nvPicPr>
            <p:cNvPr id="4" name="object 4"/>
            <p:cNvPicPr/>
            <p:nvPr/>
          </p:nvPicPr>
          <p:blipFill>
            <a:blip r:embed="rId2" cstate="print"/>
            <a:stretch>
              <a:fillRect/>
            </a:stretch>
          </p:blipFill>
          <p:spPr>
            <a:xfrm>
              <a:off x="1336540" y="949448"/>
              <a:ext cx="9511298" cy="867174"/>
            </a:xfrm>
            <a:prstGeom prst="rect">
              <a:avLst/>
            </a:prstGeom>
          </p:spPr>
        </p:pic>
        <p:pic>
          <p:nvPicPr>
            <p:cNvPr id="5" name="object 5"/>
            <p:cNvPicPr/>
            <p:nvPr/>
          </p:nvPicPr>
          <p:blipFill>
            <a:blip r:embed="rId3" cstate="print"/>
            <a:stretch>
              <a:fillRect/>
            </a:stretch>
          </p:blipFill>
          <p:spPr>
            <a:xfrm>
              <a:off x="1254252" y="969251"/>
              <a:ext cx="4514088" cy="899172"/>
            </a:xfrm>
            <a:prstGeom prst="rect">
              <a:avLst/>
            </a:prstGeom>
          </p:spPr>
        </p:pic>
        <p:sp>
          <p:nvSpPr>
            <p:cNvPr id="6" name="object 6"/>
            <p:cNvSpPr/>
            <p:nvPr/>
          </p:nvSpPr>
          <p:spPr>
            <a:xfrm>
              <a:off x="1370076" y="963167"/>
              <a:ext cx="9448800" cy="805180"/>
            </a:xfrm>
            <a:custGeom>
              <a:avLst/>
              <a:gdLst/>
              <a:ahLst/>
              <a:cxnLst/>
              <a:rect l="l" t="t" r="r" b="b"/>
              <a:pathLst>
                <a:path w="9448800" h="805180">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pic>
          <p:nvPicPr>
            <p:cNvPr id="7" name="object 7"/>
            <p:cNvPicPr/>
            <p:nvPr/>
          </p:nvPicPr>
          <p:blipFill>
            <a:blip r:embed="rId2" cstate="print"/>
            <a:stretch>
              <a:fillRect/>
            </a:stretch>
          </p:blipFill>
          <p:spPr>
            <a:xfrm>
              <a:off x="1336540" y="1886708"/>
              <a:ext cx="9511298" cy="867174"/>
            </a:xfrm>
            <a:prstGeom prst="rect">
              <a:avLst/>
            </a:prstGeom>
          </p:spPr>
        </p:pic>
        <p:pic>
          <p:nvPicPr>
            <p:cNvPr id="8" name="object 8"/>
            <p:cNvPicPr/>
            <p:nvPr/>
          </p:nvPicPr>
          <p:blipFill>
            <a:blip r:embed="rId4" cstate="print"/>
            <a:stretch>
              <a:fillRect/>
            </a:stretch>
          </p:blipFill>
          <p:spPr>
            <a:xfrm>
              <a:off x="1254252" y="1904987"/>
              <a:ext cx="4718304" cy="899172"/>
            </a:xfrm>
            <a:prstGeom prst="rect">
              <a:avLst/>
            </a:prstGeom>
          </p:spPr>
        </p:pic>
        <p:sp>
          <p:nvSpPr>
            <p:cNvPr id="9" name="object 9"/>
            <p:cNvSpPr/>
            <p:nvPr/>
          </p:nvSpPr>
          <p:spPr>
            <a:xfrm>
              <a:off x="1370076" y="1900427"/>
              <a:ext cx="9448800" cy="805180"/>
            </a:xfrm>
            <a:custGeom>
              <a:avLst/>
              <a:gdLst/>
              <a:ahLst/>
              <a:cxnLst/>
              <a:rect l="l" t="t" r="r" b="b"/>
              <a:pathLst>
                <a:path w="9448800" h="805180">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pic>
          <p:nvPicPr>
            <p:cNvPr id="10" name="object 10"/>
            <p:cNvPicPr/>
            <p:nvPr/>
          </p:nvPicPr>
          <p:blipFill>
            <a:blip r:embed="rId5" cstate="print"/>
            <a:stretch>
              <a:fillRect/>
            </a:stretch>
          </p:blipFill>
          <p:spPr>
            <a:xfrm>
              <a:off x="1335019" y="2813213"/>
              <a:ext cx="9514340" cy="870371"/>
            </a:xfrm>
            <a:prstGeom prst="rect">
              <a:avLst/>
            </a:prstGeom>
          </p:spPr>
        </p:pic>
        <p:pic>
          <p:nvPicPr>
            <p:cNvPr id="11" name="object 11"/>
            <p:cNvPicPr/>
            <p:nvPr/>
          </p:nvPicPr>
          <p:blipFill>
            <a:blip r:embed="rId6" cstate="print"/>
            <a:stretch>
              <a:fillRect/>
            </a:stretch>
          </p:blipFill>
          <p:spPr>
            <a:xfrm>
              <a:off x="1254252" y="2834627"/>
              <a:ext cx="3174492" cy="899172"/>
            </a:xfrm>
            <a:prstGeom prst="rect">
              <a:avLst/>
            </a:prstGeom>
          </p:spPr>
        </p:pic>
        <p:sp>
          <p:nvSpPr>
            <p:cNvPr id="12" name="object 12"/>
            <p:cNvSpPr/>
            <p:nvPr/>
          </p:nvSpPr>
          <p:spPr>
            <a:xfrm>
              <a:off x="1370076" y="2828544"/>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1"/>
                  </a:lnTo>
                  <a:lnTo>
                    <a:pt x="0" y="670559"/>
                  </a:lnTo>
                  <a:lnTo>
                    <a:pt x="6839" y="712939"/>
                  </a:lnTo>
                  <a:lnTo>
                    <a:pt x="25883" y="749753"/>
                  </a:lnTo>
                  <a:lnTo>
                    <a:pt x="54918" y="778788"/>
                  </a:lnTo>
                  <a:lnTo>
                    <a:pt x="91732" y="797832"/>
                  </a:lnTo>
                  <a:lnTo>
                    <a:pt x="134112" y="804671"/>
                  </a:lnTo>
                  <a:lnTo>
                    <a:pt x="9314688" y="804671"/>
                  </a:lnTo>
                  <a:lnTo>
                    <a:pt x="9357067" y="797832"/>
                  </a:lnTo>
                  <a:lnTo>
                    <a:pt x="9393881" y="778788"/>
                  </a:lnTo>
                  <a:lnTo>
                    <a:pt x="9422916" y="749753"/>
                  </a:lnTo>
                  <a:lnTo>
                    <a:pt x="9441960" y="712939"/>
                  </a:lnTo>
                  <a:lnTo>
                    <a:pt x="9448800" y="670559"/>
                  </a:lnTo>
                  <a:lnTo>
                    <a:pt x="9448800" y="134111"/>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sp>
          <p:nvSpPr>
            <p:cNvPr id="13" name="object 13"/>
            <p:cNvSpPr/>
            <p:nvPr/>
          </p:nvSpPr>
          <p:spPr>
            <a:xfrm>
              <a:off x="1370076" y="2828544"/>
              <a:ext cx="9448800" cy="805180"/>
            </a:xfrm>
            <a:custGeom>
              <a:avLst/>
              <a:gdLst/>
              <a:ahLst/>
              <a:cxnLst/>
              <a:rect l="l" t="t" r="r" b="b"/>
              <a:pathLst>
                <a:path w="9448800" h="805179">
                  <a:moveTo>
                    <a:pt x="0" y="134111"/>
                  </a:moveTo>
                  <a:lnTo>
                    <a:pt x="6839" y="91732"/>
                  </a:lnTo>
                  <a:lnTo>
                    <a:pt x="25883" y="54918"/>
                  </a:lnTo>
                  <a:lnTo>
                    <a:pt x="54918" y="25883"/>
                  </a:lnTo>
                  <a:lnTo>
                    <a:pt x="91732" y="6839"/>
                  </a:lnTo>
                  <a:lnTo>
                    <a:pt x="134112" y="0"/>
                  </a:lnTo>
                  <a:lnTo>
                    <a:pt x="9314688" y="0"/>
                  </a:lnTo>
                  <a:lnTo>
                    <a:pt x="9357067" y="6839"/>
                  </a:lnTo>
                  <a:lnTo>
                    <a:pt x="9393881" y="25883"/>
                  </a:lnTo>
                  <a:lnTo>
                    <a:pt x="9422916" y="54918"/>
                  </a:lnTo>
                  <a:lnTo>
                    <a:pt x="9441960" y="91732"/>
                  </a:lnTo>
                  <a:lnTo>
                    <a:pt x="9448800" y="134111"/>
                  </a:lnTo>
                  <a:lnTo>
                    <a:pt x="9448800" y="670559"/>
                  </a:lnTo>
                  <a:lnTo>
                    <a:pt x="9441960" y="712939"/>
                  </a:lnTo>
                  <a:lnTo>
                    <a:pt x="9422916" y="749753"/>
                  </a:lnTo>
                  <a:lnTo>
                    <a:pt x="9393881" y="778788"/>
                  </a:lnTo>
                  <a:lnTo>
                    <a:pt x="9357067" y="797832"/>
                  </a:lnTo>
                  <a:lnTo>
                    <a:pt x="9314688" y="804671"/>
                  </a:lnTo>
                  <a:lnTo>
                    <a:pt x="134112" y="804671"/>
                  </a:lnTo>
                  <a:lnTo>
                    <a:pt x="91732" y="797832"/>
                  </a:lnTo>
                  <a:lnTo>
                    <a:pt x="54918" y="778788"/>
                  </a:lnTo>
                  <a:lnTo>
                    <a:pt x="25883" y="749753"/>
                  </a:lnTo>
                  <a:lnTo>
                    <a:pt x="6839" y="712939"/>
                  </a:lnTo>
                  <a:lnTo>
                    <a:pt x="0" y="670559"/>
                  </a:lnTo>
                  <a:lnTo>
                    <a:pt x="0" y="134111"/>
                  </a:lnTo>
                  <a:close/>
                </a:path>
              </a:pathLst>
            </a:custGeom>
            <a:ln w="3175">
              <a:solidFill>
                <a:srgbClr val="375F92"/>
              </a:solidFill>
            </a:ln>
          </p:spPr>
          <p:txBody>
            <a:bodyPr wrap="square" lIns="0" tIns="0" rIns="0" bIns="0" rtlCol="0"/>
            <a:lstStyle/>
            <a:p>
              <a:endParaRPr/>
            </a:p>
          </p:txBody>
        </p:sp>
        <p:pic>
          <p:nvPicPr>
            <p:cNvPr id="14" name="object 14"/>
            <p:cNvPicPr/>
            <p:nvPr/>
          </p:nvPicPr>
          <p:blipFill>
            <a:blip r:embed="rId2" cstate="print"/>
            <a:stretch>
              <a:fillRect/>
            </a:stretch>
          </p:blipFill>
          <p:spPr>
            <a:xfrm>
              <a:off x="1336540" y="3744464"/>
              <a:ext cx="9511298" cy="867174"/>
            </a:xfrm>
            <a:prstGeom prst="rect">
              <a:avLst/>
            </a:prstGeom>
          </p:spPr>
        </p:pic>
        <p:pic>
          <p:nvPicPr>
            <p:cNvPr id="15" name="object 15"/>
            <p:cNvPicPr/>
            <p:nvPr/>
          </p:nvPicPr>
          <p:blipFill>
            <a:blip r:embed="rId7" cstate="print"/>
            <a:stretch>
              <a:fillRect/>
            </a:stretch>
          </p:blipFill>
          <p:spPr>
            <a:xfrm>
              <a:off x="1254252" y="3762743"/>
              <a:ext cx="4693920" cy="899172"/>
            </a:xfrm>
            <a:prstGeom prst="rect">
              <a:avLst/>
            </a:prstGeom>
          </p:spPr>
        </p:pic>
        <p:sp>
          <p:nvSpPr>
            <p:cNvPr id="16" name="object 16"/>
            <p:cNvSpPr/>
            <p:nvPr/>
          </p:nvSpPr>
          <p:spPr>
            <a:xfrm>
              <a:off x="1370076" y="3758183"/>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chemeClr val="accent6">
                <a:lumMod val="75000"/>
              </a:schemeClr>
            </a:solidFill>
          </p:spPr>
          <p:txBody>
            <a:bodyPr wrap="square" lIns="0" tIns="0" rIns="0" bIns="0" rtlCol="0"/>
            <a:lstStyle/>
            <a:p>
              <a:endParaRPr/>
            </a:p>
          </p:txBody>
        </p:sp>
        <p:pic>
          <p:nvPicPr>
            <p:cNvPr id="17" name="object 17"/>
            <p:cNvPicPr/>
            <p:nvPr/>
          </p:nvPicPr>
          <p:blipFill>
            <a:blip r:embed="rId2" cstate="print"/>
            <a:stretch>
              <a:fillRect/>
            </a:stretch>
          </p:blipFill>
          <p:spPr>
            <a:xfrm>
              <a:off x="1336540" y="4672580"/>
              <a:ext cx="9511298" cy="867174"/>
            </a:xfrm>
            <a:prstGeom prst="rect">
              <a:avLst/>
            </a:prstGeom>
          </p:spPr>
        </p:pic>
        <p:pic>
          <p:nvPicPr>
            <p:cNvPr id="18" name="object 18"/>
            <p:cNvPicPr/>
            <p:nvPr/>
          </p:nvPicPr>
          <p:blipFill>
            <a:blip r:embed="rId8" cstate="print"/>
            <a:stretch>
              <a:fillRect/>
            </a:stretch>
          </p:blipFill>
          <p:spPr>
            <a:xfrm>
              <a:off x="1254252" y="4692395"/>
              <a:ext cx="3262884" cy="899172"/>
            </a:xfrm>
            <a:prstGeom prst="rect">
              <a:avLst/>
            </a:prstGeom>
          </p:spPr>
        </p:pic>
        <p:sp>
          <p:nvSpPr>
            <p:cNvPr id="19" name="object 19"/>
            <p:cNvSpPr/>
            <p:nvPr/>
          </p:nvSpPr>
          <p:spPr>
            <a:xfrm>
              <a:off x="1370076" y="4686299"/>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grpSp>
      <p:sp>
        <p:nvSpPr>
          <p:cNvPr id="25" name="object 25"/>
          <p:cNvSpPr txBox="1"/>
          <p:nvPr/>
        </p:nvSpPr>
        <p:spPr>
          <a:xfrm>
            <a:off x="1518666" y="5765809"/>
            <a:ext cx="2000885" cy="476250"/>
          </a:xfrm>
          <a:prstGeom prst="rect">
            <a:avLst/>
          </a:prstGeom>
        </p:spPr>
        <p:txBody>
          <a:bodyPr vert="horz" wrap="square" lIns="0" tIns="0" rIns="0" bIns="0" rtlCol="0">
            <a:spAutoFit/>
          </a:bodyPr>
          <a:lstStyle/>
          <a:p>
            <a:pPr marL="12700">
              <a:lnSpc>
                <a:spcPts val="3595"/>
              </a:lnSpc>
            </a:pPr>
            <a:r>
              <a:rPr sz="3200" b="1" dirty="0">
                <a:solidFill>
                  <a:srgbClr val="FFFFFF"/>
                </a:solidFill>
                <a:latin typeface="Times New Roman"/>
                <a:cs typeface="Times New Roman"/>
              </a:rPr>
              <a:t>Hill</a:t>
            </a:r>
            <a:r>
              <a:rPr sz="3200" b="1" spc="-100" dirty="0">
                <a:solidFill>
                  <a:srgbClr val="FFFFFF"/>
                </a:solidFill>
                <a:latin typeface="Times New Roman"/>
                <a:cs typeface="Times New Roman"/>
              </a:rPr>
              <a:t> </a:t>
            </a:r>
            <a:r>
              <a:rPr sz="3200" b="1" dirty="0">
                <a:solidFill>
                  <a:srgbClr val="FFFFFF"/>
                </a:solidFill>
                <a:latin typeface="Times New Roman"/>
                <a:cs typeface="Times New Roman"/>
              </a:rPr>
              <a:t>Cipher</a:t>
            </a:r>
            <a:endParaRPr sz="3200" dirty="0">
              <a:latin typeface="Times New Roman"/>
              <a:cs typeface="Times New Roman"/>
            </a:endParaRPr>
          </a:p>
        </p:txBody>
      </p:sp>
      <p:sp>
        <p:nvSpPr>
          <p:cNvPr id="26" name="Rectangle 25"/>
          <p:cNvSpPr/>
          <p:nvPr/>
        </p:nvSpPr>
        <p:spPr>
          <a:xfrm>
            <a:off x="1782885" y="1078523"/>
            <a:ext cx="3693319" cy="523220"/>
          </a:xfrm>
          <a:prstGeom prst="rect">
            <a:avLst/>
          </a:prstGeom>
        </p:spPr>
        <p:txBody>
          <a:bodyPr wrap="none">
            <a:spAutoFit/>
          </a:bodyPr>
          <a:lstStyle/>
          <a:p>
            <a:pPr marL="12700">
              <a:lnSpc>
                <a:spcPct val="100000"/>
              </a:lnSpc>
              <a:spcBef>
                <a:spcPts val="105"/>
              </a:spcBef>
            </a:pPr>
            <a:r>
              <a:rPr lang="en-US" sz="2800" b="1" dirty="0">
                <a:solidFill>
                  <a:srgbClr val="FFFFFF"/>
                </a:solidFill>
                <a:latin typeface="Times New Roman" panose="02020603050405020304" pitchFamily="18" charset="0"/>
                <a:cs typeface="Times New Roman" panose="02020603050405020304" pitchFamily="18" charset="0"/>
              </a:rPr>
              <a:t>Symmetric</a:t>
            </a:r>
            <a:r>
              <a:rPr lang="en-US" sz="2800" b="1" spc="-40" dirty="0">
                <a:solidFill>
                  <a:srgbClr val="FFFFFF"/>
                </a:solidFill>
                <a:latin typeface="Times New Roman" panose="02020603050405020304" pitchFamily="18" charset="0"/>
                <a:cs typeface="Times New Roman" panose="02020603050405020304" pitchFamily="18" charset="0"/>
              </a:rPr>
              <a:t> </a:t>
            </a:r>
            <a:r>
              <a:rPr lang="en-US" sz="2800" b="1" dirty="0">
                <a:solidFill>
                  <a:srgbClr val="FFFFFF"/>
                </a:solidFill>
                <a:latin typeface="Times New Roman" panose="02020603050405020304" pitchFamily="18" charset="0"/>
                <a:cs typeface="Times New Roman" panose="02020603050405020304" pitchFamily="18" charset="0"/>
              </a:rPr>
              <a:t>Encryption</a:t>
            </a:r>
            <a:endParaRPr lang="en-US" sz="2800" b="1" dirty="0">
              <a:latin typeface="Times New Roman" panose="02020603050405020304" pitchFamily="18" charset="0"/>
              <a:cs typeface="Times New Roman" panose="02020603050405020304" pitchFamily="18" charset="0"/>
            </a:endParaRPr>
          </a:p>
        </p:txBody>
      </p:sp>
      <p:sp>
        <p:nvSpPr>
          <p:cNvPr id="27" name="Rectangle 26"/>
          <p:cNvSpPr/>
          <p:nvPr/>
        </p:nvSpPr>
        <p:spPr>
          <a:xfrm>
            <a:off x="1787629" y="1902023"/>
            <a:ext cx="3891835" cy="523220"/>
          </a:xfrm>
          <a:prstGeom prst="rect">
            <a:avLst/>
          </a:prstGeom>
        </p:spPr>
        <p:txBody>
          <a:bodyPr wrap="none">
            <a:spAutoFit/>
          </a:bodyPr>
          <a:lstStyle/>
          <a:p>
            <a:pPr marR="5080"/>
            <a:r>
              <a:rPr lang="en-US" sz="2800" b="1" dirty="0">
                <a:solidFill>
                  <a:srgbClr val="FFFFFF"/>
                </a:solidFill>
                <a:latin typeface="Times New Roman" panose="02020603050405020304" pitchFamily="18" charset="0"/>
                <a:cs typeface="Times New Roman" panose="02020603050405020304" pitchFamily="18" charset="0"/>
              </a:rPr>
              <a:t>Substitution</a:t>
            </a:r>
            <a:r>
              <a:rPr lang="en-US" b="1" spc="-95"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Techniques</a:t>
            </a:r>
            <a:r>
              <a:rPr lang="en-US" b="1" spc="-30" dirty="0">
                <a:solidFill>
                  <a:srgbClr val="FFFFFF"/>
                </a:solidFill>
                <a:latin typeface="Times New Roman"/>
                <a:cs typeface="Times New Roman"/>
              </a:rPr>
              <a:t> </a:t>
            </a:r>
          </a:p>
        </p:txBody>
      </p:sp>
      <p:sp>
        <p:nvSpPr>
          <p:cNvPr id="28" name="Rectangle 27"/>
          <p:cNvSpPr/>
          <p:nvPr/>
        </p:nvSpPr>
        <p:spPr>
          <a:xfrm>
            <a:off x="1889324" y="2949127"/>
            <a:ext cx="2516395" cy="523220"/>
          </a:xfrm>
          <a:prstGeom prst="rect">
            <a:avLst/>
          </a:prstGeom>
        </p:spPr>
        <p:txBody>
          <a:bodyPr wrap="none">
            <a:spAutoFit/>
          </a:bodyPr>
          <a:lstStyle/>
          <a:p>
            <a:pPr marR="5080"/>
            <a:r>
              <a:rPr lang="en-US" b="1" spc="-785"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Caesar</a:t>
            </a:r>
            <a:r>
              <a:rPr lang="en-US" b="1"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Cipher</a:t>
            </a:r>
            <a:r>
              <a:rPr lang="en-US" b="1" dirty="0">
                <a:solidFill>
                  <a:srgbClr val="FFFFFF"/>
                </a:solidFill>
                <a:latin typeface="Times New Roman"/>
                <a:cs typeface="Times New Roman"/>
              </a:rPr>
              <a:t> </a:t>
            </a:r>
            <a:r>
              <a:rPr lang="en-US" b="1" spc="5" dirty="0">
                <a:solidFill>
                  <a:srgbClr val="FFFFFF"/>
                </a:solidFill>
                <a:latin typeface="Times New Roman"/>
                <a:cs typeface="Times New Roman"/>
              </a:rPr>
              <a:t> </a:t>
            </a:r>
          </a:p>
        </p:txBody>
      </p:sp>
      <p:sp>
        <p:nvSpPr>
          <p:cNvPr id="29" name="Rectangle 28"/>
          <p:cNvSpPr/>
          <p:nvPr/>
        </p:nvSpPr>
        <p:spPr>
          <a:xfrm>
            <a:off x="1889324" y="3901489"/>
            <a:ext cx="3876702" cy="523220"/>
          </a:xfrm>
          <a:prstGeom prst="rect">
            <a:avLst/>
          </a:prstGeom>
        </p:spPr>
        <p:txBody>
          <a:bodyPr wrap="none">
            <a:spAutoFit/>
          </a:bodyPr>
          <a:lstStyle/>
          <a:p>
            <a:pPr marR="5080"/>
            <a:r>
              <a:rPr lang="en-US" sz="2800" b="1" dirty="0" err="1">
                <a:solidFill>
                  <a:srgbClr val="FFFFFF"/>
                </a:solidFill>
                <a:latin typeface="Times New Roman" panose="02020603050405020304" pitchFamily="18" charset="0"/>
                <a:cs typeface="Times New Roman" panose="02020603050405020304" pitchFamily="18" charset="0"/>
              </a:rPr>
              <a:t>Monoalphabetic</a:t>
            </a:r>
            <a:r>
              <a:rPr lang="en-US" b="1"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Cipher</a:t>
            </a:r>
            <a:r>
              <a:rPr lang="en-US" b="1" dirty="0">
                <a:solidFill>
                  <a:srgbClr val="FFFFFF"/>
                </a:solidFill>
                <a:latin typeface="Times New Roman"/>
                <a:cs typeface="Times New Roman"/>
              </a:rPr>
              <a:t> </a:t>
            </a:r>
            <a:r>
              <a:rPr lang="en-US" b="1" spc="-785" dirty="0">
                <a:solidFill>
                  <a:srgbClr val="FFFFFF"/>
                </a:solidFill>
                <a:latin typeface="Times New Roman"/>
                <a:cs typeface="Times New Roman"/>
              </a:rPr>
              <a:t> </a:t>
            </a:r>
          </a:p>
        </p:txBody>
      </p:sp>
      <p:sp>
        <p:nvSpPr>
          <p:cNvPr id="30" name="Rectangle 29"/>
          <p:cNvSpPr/>
          <p:nvPr/>
        </p:nvSpPr>
        <p:spPr>
          <a:xfrm>
            <a:off x="2040492" y="4838749"/>
            <a:ext cx="2548455" cy="523220"/>
          </a:xfrm>
          <a:prstGeom prst="rect">
            <a:avLst/>
          </a:prstGeom>
        </p:spPr>
        <p:txBody>
          <a:bodyPr wrap="none">
            <a:spAutoFit/>
          </a:bodyPr>
          <a:lstStyle/>
          <a:p>
            <a:pPr marR="5080"/>
            <a:r>
              <a:rPr lang="en-US" sz="2800" b="1" dirty="0" err="1">
                <a:solidFill>
                  <a:srgbClr val="FFFFFF"/>
                </a:solidFill>
                <a:latin typeface="Times New Roman" panose="02020603050405020304" pitchFamily="18" charset="0"/>
                <a:cs typeface="Times New Roman" panose="02020603050405020304" pitchFamily="18" charset="0"/>
              </a:rPr>
              <a:t>Playfair</a:t>
            </a:r>
            <a:r>
              <a:rPr lang="en-US" b="1" spc="-95" dirty="0">
                <a:solidFill>
                  <a:srgbClr val="FFFFFF"/>
                </a:solidFill>
                <a:latin typeface="Times New Roman"/>
                <a:cs typeface="Times New Roman"/>
              </a:rPr>
              <a:t> </a:t>
            </a:r>
            <a:r>
              <a:rPr lang="en-US" sz="2800" b="1" dirty="0">
                <a:solidFill>
                  <a:srgbClr val="FFFFFF"/>
                </a:solidFill>
                <a:latin typeface="Times New Roman" panose="02020603050405020304" pitchFamily="18" charset="0"/>
                <a:cs typeface="Times New Roman" panose="02020603050405020304" pitchFamily="18" charset="0"/>
              </a:rPr>
              <a:t>Cipher</a:t>
            </a:r>
          </a:p>
        </p:txBody>
      </p:sp>
      <p:sp>
        <p:nvSpPr>
          <p:cNvPr id="31" name="TextBox 30"/>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2"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12133" y="12833"/>
            <a:ext cx="2305141" cy="1076343"/>
          </a:xfrm>
          <a:prstGeom prst="rect">
            <a:avLst/>
          </a:prstGeom>
        </p:spPr>
      </p:pic>
    </p:spTree>
    <p:extLst>
      <p:ext uri="{BB962C8B-B14F-4D97-AF65-F5344CB8AC3E}">
        <p14:creationId xmlns:p14="http://schemas.microsoft.com/office/powerpoint/2010/main" val="4240557186"/>
      </p:ext>
    </p:extLst>
  </p:cSld>
  <p:clrMapOvr>
    <a:masterClrMapping/>
  </p:clrMapOvr>
  <mc:AlternateContent xmlns:mc="http://schemas.openxmlformats.org/markup-compatibility/2006">
    <mc:Choice xmlns:p14="http://schemas.microsoft.com/office/powerpoint/2010/main" Requires="p14">
      <p:transition spd="slow" p14:dur="2000" advTm="19541"/>
    </mc:Choice>
    <mc:Fallback>
      <p:transition spd="slow" advTm="19541"/>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5866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6497" y="975974"/>
            <a:ext cx="6235124" cy="1169551"/>
          </a:xfrm>
          <a:prstGeom prst="rect">
            <a:avLst/>
          </a:prstGeom>
          <a:noFill/>
        </p:spPr>
        <p:txBody>
          <a:bodyPr wrap="square" rtlCol="0">
            <a:spAutoFit/>
          </a:bodyPr>
          <a:lstStyle/>
          <a:p>
            <a:r>
              <a:rPr lang="en-IN" altLang="en-US" sz="2000" dirty="0" err="1" smtClean="0">
                <a:latin typeface="Alexandria Black" pitchFamily="2" charset="-78"/>
                <a:ea typeface="ヒラギノ角ゴ Pro W3" charset="-128"/>
                <a:cs typeface="Alexandria Black" pitchFamily="2" charset="-78"/>
              </a:rPr>
              <a:t>monoalphabetic</a:t>
            </a:r>
            <a:r>
              <a:rPr lang="en-IN" altLang="en-US" sz="2000" dirty="0" smtClean="0">
                <a:latin typeface="Alexandria Black" pitchFamily="2" charset="-78"/>
                <a:ea typeface="ヒラギノ角ゴ Pro W3" charset="-128"/>
                <a:cs typeface="Alexandria Black" pitchFamily="2" charset="-78"/>
              </a:rPr>
              <a:t> </a:t>
            </a:r>
            <a:r>
              <a:rPr lang="en-IN" altLang="en-US" sz="2000" dirty="0">
                <a:latin typeface="Alexandria Black" pitchFamily="2" charset="-78"/>
                <a:ea typeface="ヒラギノ角ゴ Pro W3" charset="-128"/>
                <a:cs typeface="Alexandria Black" pitchFamily="2" charset="-78"/>
              </a:rPr>
              <a:t>cipher </a:t>
            </a:r>
            <a:endParaRPr lang="en-US" sz="2000" dirty="0">
              <a:latin typeface="Alexandria Black" pitchFamily="2" charset="-78"/>
              <a:cs typeface="Alexandria Black" pitchFamily="2" charset="-78"/>
            </a:endParaRPr>
          </a:p>
          <a:p>
            <a:endParaRPr lang="en-US" sz="2000" b="1" dirty="0">
              <a:latin typeface="Alexandria Black" pitchFamily="2" charset="-78"/>
              <a:cs typeface="Alexandria Black" pitchFamily="2" charset="-78"/>
            </a:endParaRPr>
          </a:p>
          <a:p>
            <a:r>
              <a:rPr lang="en-US" sz="2800" b="1" dirty="0" smtClean="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942308" y="2502636"/>
            <a:ext cx="9582435" cy="1008609"/>
          </a:xfrm>
          <a:prstGeom prst="rect">
            <a:avLst/>
          </a:prstGeom>
        </p:spPr>
        <p:txBody>
          <a:bodyPr vert="horz" wrap="square" lIns="0" tIns="10795" rIns="0" bIns="0" rtlCol="0">
            <a:spAutoFit/>
          </a:bodyPr>
          <a:lstStyle/>
          <a:p>
            <a:pPr marL="451484" marR="5080" lvl="0" indent="-439420" algn="just">
              <a:lnSpc>
                <a:spcPct val="200000"/>
              </a:lnSpc>
              <a:spcBef>
                <a:spcPts val="105"/>
              </a:spcBef>
              <a:buFont typeface="Wingdings"/>
              <a:buChar char=""/>
              <a:tabLst>
                <a:tab pos="451484" algn="l"/>
              </a:tabLst>
            </a:pPr>
            <a:r>
              <a:rPr lang="en-US" sz="1600" dirty="0" smtClean="0">
                <a:solidFill>
                  <a:prstClr val="black"/>
                </a:solidFill>
                <a:latin typeface="Alexandria" pitchFamily="2" charset="-78"/>
                <a:cs typeface="Alexandria" pitchFamily="2" charset="-78"/>
              </a:rPr>
              <a:t>A </a:t>
            </a:r>
            <a:r>
              <a:rPr lang="en-US" sz="1600" dirty="0" err="1">
                <a:solidFill>
                  <a:prstClr val="black"/>
                </a:solidFill>
                <a:latin typeface="Alexandria" pitchFamily="2" charset="-78"/>
                <a:cs typeface="Alexandria" pitchFamily="2" charset="-78"/>
              </a:rPr>
              <a:t>monoalphabetic</a:t>
            </a:r>
            <a:r>
              <a:rPr lang="en-US" sz="1600" dirty="0">
                <a:solidFill>
                  <a:prstClr val="black"/>
                </a:solidFill>
                <a:latin typeface="Alexandria" pitchFamily="2" charset="-78"/>
                <a:cs typeface="Alexandria" pitchFamily="2" charset="-78"/>
              </a:rPr>
              <a:t> cipher uses fixed substitution over  the entire </a:t>
            </a:r>
            <a:r>
              <a:rPr lang="en-US" sz="1600" dirty="0" smtClean="0">
                <a:solidFill>
                  <a:prstClr val="black"/>
                </a:solidFill>
                <a:latin typeface="Alexandria" pitchFamily="2" charset="-78"/>
                <a:cs typeface="Alexandria" pitchFamily="2" charset="-78"/>
              </a:rPr>
              <a:t>message</a:t>
            </a:r>
            <a:endParaRPr lang="en-US" sz="1600" dirty="0">
              <a:solidFill>
                <a:prstClr val="black"/>
              </a:solidFill>
              <a:latin typeface="Alexandria" pitchFamily="2" charset="-78"/>
              <a:cs typeface="Alexandria" pitchFamily="2" charset="-78"/>
            </a:endParaRPr>
          </a:p>
          <a:p>
            <a:pPr marL="451484" marR="5080" lvl="0" indent="-439420" algn="just">
              <a:lnSpc>
                <a:spcPct val="200000"/>
              </a:lnSpc>
              <a:spcBef>
                <a:spcPts val="105"/>
              </a:spcBef>
              <a:buFont typeface="Wingdings"/>
              <a:buChar char=""/>
              <a:tabLst>
                <a:tab pos="451484" algn="l"/>
              </a:tabLst>
            </a:pPr>
            <a:r>
              <a:rPr lang="en-US" sz="1600" dirty="0">
                <a:solidFill>
                  <a:prstClr val="black"/>
                </a:solidFill>
                <a:latin typeface="Alexandria" pitchFamily="2" charset="-78"/>
                <a:cs typeface="Alexandria" pitchFamily="2" charset="-78"/>
              </a:rPr>
              <a:t>Random Key</a:t>
            </a:r>
          </a:p>
        </p:txBody>
      </p:sp>
    </p:spTree>
    <p:extLst>
      <p:ext uri="{BB962C8B-B14F-4D97-AF65-F5344CB8AC3E}">
        <p14:creationId xmlns:p14="http://schemas.microsoft.com/office/powerpoint/2010/main" val="1702900624"/>
      </p:ext>
    </p:extLst>
  </p:cSld>
  <p:clrMapOvr>
    <a:masterClrMapping/>
  </p:clrMapOvr>
  <mc:AlternateContent xmlns:mc="http://schemas.openxmlformats.org/markup-compatibility/2006">
    <mc:Choice xmlns:p14="http://schemas.microsoft.com/office/powerpoint/2010/main" Requires="p14">
      <p:transition p14:dur="10" advTm="28650"/>
    </mc:Choice>
    <mc:Fallback>
      <p:transition advTm="28650"/>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3"/>
          </p:nvPr>
        </p:nvSpPr>
        <p:spPr>
          <a:xfrm>
            <a:off x="1981200" y="989922"/>
            <a:ext cx="8229600" cy="4401718"/>
          </a:xfrm>
        </p:spPr>
        <p:txBody>
          <a:bodyPr>
            <a:spAutoFit/>
          </a:bodyPr>
          <a:lstStyle/>
          <a:p>
            <a:r>
              <a:rPr lang="en-US" sz="2400" dirty="0"/>
              <a:t>Permutation</a:t>
            </a:r>
          </a:p>
          <a:p>
            <a:pPr lvl="1"/>
            <a:r>
              <a:rPr lang="en-US" sz="2400" dirty="0"/>
              <a:t>Of a finite set of elements </a:t>
            </a:r>
            <a:r>
              <a:rPr lang="en-US" sz="2400" i="1" dirty="0"/>
              <a:t>S</a:t>
            </a:r>
            <a:r>
              <a:rPr lang="en-US" sz="2400" dirty="0"/>
              <a:t> is an ordered sequence of all the elements of </a:t>
            </a:r>
            <a:r>
              <a:rPr lang="en-US" sz="2400" i="1" dirty="0"/>
              <a:t>S</a:t>
            </a:r>
            <a:r>
              <a:rPr lang="en-US" sz="2400" dirty="0"/>
              <a:t> , with each element appearing exactly once</a:t>
            </a:r>
          </a:p>
          <a:p>
            <a:r>
              <a:rPr lang="en-US" sz="2400" dirty="0"/>
              <a:t>If the “cipher” line can be any permutation of the 26 alphabetic characters, then there are 26! or greater than   4 x 10</a:t>
            </a:r>
            <a:r>
              <a:rPr lang="en-US" sz="2400" baseline="30000" dirty="0"/>
              <a:t>26</a:t>
            </a:r>
            <a:r>
              <a:rPr lang="en-US" sz="2400" dirty="0"/>
              <a:t> possible keys</a:t>
            </a:r>
          </a:p>
          <a:p>
            <a:pPr lvl="1"/>
            <a:r>
              <a:rPr lang="en-US" sz="2400" dirty="0"/>
              <a:t>This is 10 orders of magnitude greater than the key space for DES</a:t>
            </a:r>
          </a:p>
          <a:p>
            <a:pPr lvl="1"/>
            <a:r>
              <a:rPr lang="en-US" sz="2400" dirty="0"/>
              <a:t>Approach is referred to as a </a:t>
            </a:r>
            <a:r>
              <a:rPr lang="en-US" sz="2400" i="1" dirty="0" err="1"/>
              <a:t>monoalphabetic</a:t>
            </a:r>
            <a:r>
              <a:rPr lang="en-US" sz="2400" i="1" dirty="0"/>
              <a:t> substitution</a:t>
            </a:r>
            <a:r>
              <a:rPr lang="en-US" sz="2400" dirty="0"/>
              <a:t> cipher because a single cipher alphabet is used per message</a:t>
            </a:r>
          </a:p>
        </p:txBody>
      </p:sp>
      <p:sp>
        <p:nvSpPr>
          <p:cNvPr id="5" name="Title 1"/>
          <p:cNvSpPr txBox="1">
            <a:spLocks/>
          </p:cNvSpPr>
          <p:nvPr/>
        </p:nvSpPr>
        <p:spPr>
          <a:xfrm>
            <a:off x="689978" y="309367"/>
            <a:ext cx="822960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N" altLang="en-US" sz="2200" dirty="0" err="1" smtClean="0">
                <a:latin typeface="Alexandria Black" pitchFamily="2" charset="-78"/>
                <a:ea typeface="ヒラギノ角ゴ Pro W3" charset="-128"/>
                <a:cs typeface="Alexandria Black" pitchFamily="2" charset="-78"/>
              </a:rPr>
              <a:t>monoalphabetic</a:t>
            </a:r>
            <a:r>
              <a:rPr lang="en-IN" altLang="en-US" sz="2200" dirty="0" smtClean="0">
                <a:latin typeface="Alexandria Black" pitchFamily="2" charset="-78"/>
                <a:ea typeface="ヒラギノ角ゴ Pro W3" charset="-128"/>
                <a:cs typeface="Alexandria Black" pitchFamily="2" charset="-78"/>
              </a:rPr>
              <a:t> </a:t>
            </a:r>
            <a:r>
              <a:rPr lang="en-IN" altLang="en-US" sz="2200" dirty="0">
                <a:latin typeface="Alexandria Black" pitchFamily="2" charset="-78"/>
                <a:ea typeface="ヒラギノ角ゴ Pro W3" charset="-128"/>
                <a:cs typeface="Alexandria Black" pitchFamily="2" charset="-78"/>
              </a:rPr>
              <a:t>cipher </a:t>
            </a:r>
            <a:endParaRPr lang="en-US" sz="2200" dirty="0">
              <a:latin typeface="Alexandria Black" pitchFamily="2" charset="-78"/>
              <a:cs typeface="Alexandria Black"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25971003"/>
      </p:ext>
    </p:extLst>
  </p:cSld>
  <p:clrMapOvr>
    <a:masterClrMapping/>
  </p:clrMapOvr>
  <mc:AlternateContent xmlns:mc="http://schemas.openxmlformats.org/markup-compatibility/2006">
    <mc:Choice xmlns:p14="http://schemas.microsoft.com/office/powerpoint/2010/main" Requires="p14">
      <p:transition spd="slow" p14:dur="2000" advTm="50595"/>
    </mc:Choice>
    <mc:Fallback>
      <p:transition spd="slow" advTm="50595"/>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5866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6497" y="975974"/>
            <a:ext cx="6235124" cy="1169551"/>
          </a:xfrm>
          <a:prstGeom prst="rect">
            <a:avLst/>
          </a:prstGeom>
          <a:noFill/>
        </p:spPr>
        <p:txBody>
          <a:bodyPr wrap="square" rtlCol="0">
            <a:spAutoFit/>
          </a:bodyPr>
          <a:lstStyle/>
          <a:p>
            <a:r>
              <a:rPr lang="en-IN" altLang="en-US" sz="2000" dirty="0" err="1" smtClean="0">
                <a:latin typeface="Alexandria Black" pitchFamily="2" charset="-78"/>
                <a:ea typeface="ヒラギノ角ゴ Pro W3" charset="-128"/>
                <a:cs typeface="Alexandria Black" pitchFamily="2" charset="-78"/>
              </a:rPr>
              <a:t>monoalphabetic</a:t>
            </a:r>
            <a:r>
              <a:rPr lang="en-IN" altLang="en-US" sz="2000" dirty="0" smtClean="0">
                <a:latin typeface="Alexandria Black" pitchFamily="2" charset="-78"/>
                <a:ea typeface="ヒラギノ角ゴ Pro W3" charset="-128"/>
                <a:cs typeface="Alexandria Black" pitchFamily="2" charset="-78"/>
              </a:rPr>
              <a:t> </a:t>
            </a:r>
            <a:r>
              <a:rPr lang="en-IN" altLang="en-US" sz="2000" dirty="0">
                <a:latin typeface="Alexandria Black" pitchFamily="2" charset="-78"/>
                <a:ea typeface="ヒラギノ角ゴ Pro W3" charset="-128"/>
                <a:cs typeface="Alexandria Black" pitchFamily="2" charset="-78"/>
              </a:rPr>
              <a:t>cipher </a:t>
            </a:r>
            <a:endParaRPr lang="en-US" sz="2000" dirty="0">
              <a:latin typeface="Alexandria Black" pitchFamily="2" charset="-78"/>
              <a:cs typeface="Alexandria Black" pitchFamily="2" charset="-78"/>
            </a:endParaRPr>
          </a:p>
          <a:p>
            <a:endParaRPr lang="en-US" sz="2000" b="1" dirty="0">
              <a:latin typeface="Alexandria Black" pitchFamily="2" charset="-78"/>
              <a:cs typeface="Alexandria Black" pitchFamily="2" charset="-78"/>
            </a:endParaRPr>
          </a:p>
          <a:p>
            <a:r>
              <a:rPr lang="en-US" sz="2800" b="1" dirty="0" smtClean="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869156" y="2123548"/>
            <a:ext cx="9582435" cy="3967753"/>
          </a:xfrm>
          <a:prstGeom prst="rect">
            <a:avLst/>
          </a:prstGeom>
        </p:spPr>
        <p:txBody>
          <a:bodyPr vert="horz" wrap="square" lIns="0" tIns="10795" rIns="0" bIns="0" rtlCol="0">
            <a:spAutoFit/>
          </a:bodyPr>
          <a:lstStyle/>
          <a:p>
            <a:pPr marL="451484" marR="5080" lvl="0" indent="-439420" algn="just">
              <a:lnSpc>
                <a:spcPct val="200000"/>
              </a:lnSpc>
              <a:spcBef>
                <a:spcPts val="105"/>
              </a:spcBef>
              <a:buFont typeface="Wingdings"/>
              <a:buChar char=""/>
              <a:tabLst>
                <a:tab pos="451484" algn="l"/>
              </a:tabLst>
            </a:pPr>
            <a:r>
              <a:rPr lang="en-US" sz="1600" dirty="0" smtClean="0">
                <a:solidFill>
                  <a:prstClr val="black"/>
                </a:solidFill>
                <a:latin typeface="Alexandria" pitchFamily="2" charset="-78"/>
                <a:cs typeface="Alexandria" pitchFamily="2" charset="-78"/>
              </a:rPr>
              <a:t>Example</a:t>
            </a:r>
            <a:r>
              <a:rPr lang="en-US" sz="1600" dirty="0">
                <a:solidFill>
                  <a:prstClr val="black"/>
                </a:solidFill>
                <a:latin typeface="Alexandria" pitchFamily="2" charset="-78"/>
                <a:cs typeface="Alexandria" pitchFamily="2" charset="-78"/>
              </a:rPr>
              <a:t>:</a:t>
            </a:r>
          </a:p>
          <a:p>
            <a:pPr marL="451484" marR="5080" lvl="0" indent="-439420" algn="just">
              <a:lnSpc>
                <a:spcPct val="200000"/>
              </a:lnSpc>
              <a:spcBef>
                <a:spcPts val="105"/>
              </a:spcBef>
              <a:buFont typeface="Wingdings"/>
              <a:buChar char=""/>
              <a:tabLst>
                <a:tab pos="451484" algn="l"/>
              </a:tabLst>
            </a:pPr>
            <a:r>
              <a:rPr lang="en-US" sz="1600" dirty="0">
                <a:solidFill>
                  <a:prstClr val="black"/>
                </a:solidFill>
                <a:latin typeface="Alexandria" pitchFamily="2" charset="-78"/>
                <a:cs typeface="Alexandria" pitchFamily="2" charset="-78"/>
              </a:rPr>
              <a:t>Plaintext alphabets:	ABCDEFGHIJKLMNOPQRSTUVWXYZ</a:t>
            </a:r>
          </a:p>
          <a:p>
            <a:pPr marL="451484" marR="5080" lvl="0" indent="-439420" algn="just">
              <a:lnSpc>
                <a:spcPct val="200000"/>
              </a:lnSpc>
              <a:spcBef>
                <a:spcPts val="105"/>
              </a:spcBef>
              <a:buFont typeface="Wingdings"/>
              <a:buChar char=""/>
              <a:tabLst>
                <a:tab pos="451484" algn="l"/>
              </a:tabLst>
            </a:pPr>
            <a:r>
              <a:rPr lang="en-US" sz="1600" dirty="0" err="1">
                <a:solidFill>
                  <a:prstClr val="black"/>
                </a:solidFill>
                <a:latin typeface="Alexandria" pitchFamily="2" charset="-78"/>
                <a:cs typeface="Alexandria" pitchFamily="2" charset="-78"/>
              </a:rPr>
              <a:t>Ciphertext</a:t>
            </a:r>
            <a:r>
              <a:rPr lang="en-US" sz="1600" dirty="0">
                <a:solidFill>
                  <a:prstClr val="black"/>
                </a:solidFill>
                <a:latin typeface="Alexandria" pitchFamily="2" charset="-78"/>
                <a:cs typeface="Alexandria" pitchFamily="2" charset="-78"/>
              </a:rPr>
              <a:t> alphabet: ZEBRASCDFGHIJKLMNOPQTUVWXY</a:t>
            </a:r>
          </a:p>
          <a:p>
            <a:pPr marL="908684" marR="5080" lvl="1" indent="-439420" algn="just">
              <a:lnSpc>
                <a:spcPct val="200000"/>
              </a:lnSpc>
              <a:spcBef>
                <a:spcPts val="105"/>
              </a:spcBef>
              <a:buFont typeface="Wingdings"/>
              <a:buChar char=""/>
              <a:tabLst>
                <a:tab pos="451484" algn="l"/>
              </a:tabLst>
            </a:pPr>
            <a:r>
              <a:rPr lang="en-US" sz="1600" dirty="0">
                <a:solidFill>
                  <a:prstClr val="black"/>
                </a:solidFill>
                <a:latin typeface="Alexandria" pitchFamily="2" charset="-78"/>
                <a:cs typeface="Alexandria" pitchFamily="2" charset="-78"/>
              </a:rPr>
              <a:t>P= ITEMS</a:t>
            </a:r>
          </a:p>
          <a:p>
            <a:pPr marL="451484" marR="5080" lvl="0" indent="-439420" algn="just">
              <a:lnSpc>
                <a:spcPct val="200000"/>
              </a:lnSpc>
              <a:spcBef>
                <a:spcPts val="105"/>
              </a:spcBef>
              <a:buFont typeface="Wingdings"/>
              <a:buChar char=""/>
              <a:tabLst>
                <a:tab pos="451484" algn="l"/>
              </a:tabLst>
            </a:pPr>
            <a:r>
              <a:rPr lang="en-US" sz="1600" dirty="0">
                <a:solidFill>
                  <a:prstClr val="black"/>
                </a:solidFill>
                <a:latin typeface="Alexandria" pitchFamily="2" charset="-78"/>
                <a:cs typeface="Alexandria" pitchFamily="2" charset="-78"/>
              </a:rPr>
              <a:t>Encoding</a:t>
            </a:r>
          </a:p>
          <a:p>
            <a:pPr marL="908684" marR="5080" lvl="1" indent="-439420" algn="just">
              <a:lnSpc>
                <a:spcPct val="200000"/>
              </a:lnSpc>
              <a:spcBef>
                <a:spcPts val="105"/>
              </a:spcBef>
              <a:buFont typeface="Wingdings"/>
              <a:buChar char=""/>
              <a:tabLst>
                <a:tab pos="451484" algn="l"/>
              </a:tabLst>
            </a:pPr>
            <a:r>
              <a:rPr lang="en-US" sz="1600" dirty="0">
                <a:solidFill>
                  <a:prstClr val="black"/>
                </a:solidFill>
                <a:latin typeface="Alexandria" pitchFamily="2" charset="-78"/>
                <a:cs typeface="Alexandria" pitchFamily="2" charset="-78"/>
              </a:rPr>
              <a:t>C= FQAIP</a:t>
            </a:r>
          </a:p>
          <a:p>
            <a:pPr marL="451484" marR="5080" lvl="0" indent="-439420" algn="just">
              <a:lnSpc>
                <a:spcPct val="200000"/>
              </a:lnSpc>
              <a:spcBef>
                <a:spcPts val="105"/>
              </a:spcBef>
              <a:buFont typeface="Wingdings"/>
              <a:buChar char=""/>
              <a:tabLst>
                <a:tab pos="451484" algn="l"/>
              </a:tabLst>
            </a:pPr>
            <a:r>
              <a:rPr lang="en-US" sz="1600" dirty="0">
                <a:solidFill>
                  <a:prstClr val="black"/>
                </a:solidFill>
                <a:latin typeface="Alexandria" pitchFamily="2" charset="-78"/>
                <a:cs typeface="Alexandria" pitchFamily="2" charset="-78"/>
              </a:rPr>
              <a:t>Decoding</a:t>
            </a:r>
          </a:p>
          <a:p>
            <a:pPr marL="908684" marR="5080" lvl="1" indent="-439420" algn="just">
              <a:lnSpc>
                <a:spcPct val="200000"/>
              </a:lnSpc>
              <a:spcBef>
                <a:spcPts val="105"/>
              </a:spcBef>
              <a:buFont typeface="Wingdings"/>
              <a:buChar char=""/>
              <a:tabLst>
                <a:tab pos="451484" algn="l"/>
              </a:tabLst>
            </a:pPr>
            <a:r>
              <a:rPr lang="en-US" sz="1600" dirty="0">
                <a:solidFill>
                  <a:prstClr val="black"/>
                </a:solidFill>
                <a:latin typeface="Alexandria" pitchFamily="2" charset="-78"/>
                <a:cs typeface="Alexandria" pitchFamily="2" charset="-78"/>
              </a:rPr>
              <a:t>P= ITEMS</a:t>
            </a:r>
          </a:p>
        </p:txBody>
      </p:sp>
    </p:spTree>
    <p:extLst>
      <p:ext uri="{BB962C8B-B14F-4D97-AF65-F5344CB8AC3E}">
        <p14:creationId xmlns:p14="http://schemas.microsoft.com/office/powerpoint/2010/main" val="2124433100"/>
      </p:ext>
    </p:extLst>
  </p:cSld>
  <p:clrMapOvr>
    <a:masterClrMapping/>
  </p:clrMapOvr>
  <mc:AlternateContent xmlns:mc="http://schemas.openxmlformats.org/markup-compatibility/2006">
    <mc:Choice xmlns:p14="http://schemas.microsoft.com/office/powerpoint/2010/main" Requires="p14">
      <p:transition p14:dur="10" advTm="83345"/>
    </mc:Choice>
    <mc:Fallback>
      <p:transition advTm="83345"/>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3"/>
          </p:nvPr>
        </p:nvSpPr>
        <p:spPr>
          <a:xfrm>
            <a:off x="1981200" y="989922"/>
            <a:ext cx="8229600" cy="4454040"/>
          </a:xfrm>
        </p:spPr>
        <p:txBody>
          <a:bodyPr>
            <a:spAutoFit/>
          </a:bodyPr>
          <a:lstStyle/>
          <a:p>
            <a:pPr algn="just"/>
            <a:r>
              <a:rPr lang="en-US" sz="2400" b="1" dirty="0"/>
              <a:t>A mono-alphabetic cipher </a:t>
            </a:r>
            <a:r>
              <a:rPr lang="en-US" sz="2400" dirty="0"/>
              <a:t>(aka simple substitution cipher) is a substitution cipher where each letter of the plain text is replaced with another letter of the alphabet. </a:t>
            </a:r>
          </a:p>
          <a:p>
            <a:pPr algn="just"/>
            <a:r>
              <a:rPr lang="en-US" sz="2400" dirty="0"/>
              <a:t>It uses a fixed key which consist of the 26 letters of a “shuffled alphabet”.</a:t>
            </a:r>
            <a:endParaRPr lang="ar-EG" sz="2400" dirty="0"/>
          </a:p>
          <a:p>
            <a:pPr algn="just"/>
            <a:r>
              <a:rPr lang="en-US" sz="2400" b="1" dirty="0">
                <a:solidFill>
                  <a:srgbClr val="FF0000"/>
                </a:solidFill>
              </a:rPr>
              <a:t>Plaintext : How Are you</a:t>
            </a:r>
            <a:r>
              <a:rPr lang="ar-EG" sz="2400" b="1" dirty="0">
                <a:solidFill>
                  <a:srgbClr val="FF0000"/>
                </a:solidFill>
              </a:rPr>
              <a:t>         </a:t>
            </a:r>
            <a:r>
              <a:rPr lang="en-US" sz="2400" b="1" dirty="0">
                <a:solidFill>
                  <a:srgbClr val="FF0000"/>
                </a:solidFill>
              </a:rPr>
              <a:t>  cipher text : ?????</a:t>
            </a:r>
          </a:p>
          <a:p>
            <a:pPr algn="just"/>
            <a:r>
              <a:rPr lang="en-US" sz="2400" dirty="0">
                <a:hlinkClick r:id="rId3"/>
              </a:rPr>
              <a:t>https://www.101computing.net/mono-alphabetic-substitution-cipher/</a:t>
            </a:r>
            <a:endParaRPr lang="en-US" sz="2400" dirty="0"/>
          </a:p>
          <a:p>
            <a:pPr algn="just"/>
            <a:endParaRPr lang="en-US" sz="2400" dirty="0"/>
          </a:p>
          <a:p>
            <a:pPr algn="just"/>
            <a:endParaRPr lang="en-US" sz="2400" dirty="0"/>
          </a:p>
          <a:p>
            <a:pPr lvl="1"/>
            <a:endParaRPr lang="en-US" sz="2400" dirty="0"/>
          </a:p>
        </p:txBody>
      </p:sp>
      <p:pic>
        <p:nvPicPr>
          <p:cNvPr id="5" name="Picture 4"/>
          <p:cNvPicPr>
            <a:picLocks noChangeAspect="1"/>
          </p:cNvPicPr>
          <p:nvPr/>
        </p:nvPicPr>
        <p:blipFill>
          <a:blip r:embed="rId4"/>
          <a:stretch>
            <a:fillRect/>
          </a:stretch>
        </p:blipFill>
        <p:spPr>
          <a:xfrm>
            <a:off x="1720017" y="4098109"/>
            <a:ext cx="8490783" cy="2255715"/>
          </a:xfrm>
          <a:prstGeom prst="rect">
            <a:avLst/>
          </a:prstGeom>
        </p:spPr>
      </p:pic>
      <p:sp>
        <p:nvSpPr>
          <p:cNvPr id="6" name="Title 1"/>
          <p:cNvSpPr txBox="1">
            <a:spLocks/>
          </p:cNvSpPr>
          <p:nvPr/>
        </p:nvSpPr>
        <p:spPr>
          <a:xfrm>
            <a:off x="689978" y="309367"/>
            <a:ext cx="822960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N" altLang="en-US" sz="2200" dirty="0" err="1" smtClean="0">
                <a:latin typeface="Alexandria Black" pitchFamily="2" charset="-78"/>
                <a:ea typeface="ヒラギノ角ゴ Pro W3" charset="-128"/>
                <a:cs typeface="Alexandria Black" pitchFamily="2" charset="-78"/>
              </a:rPr>
              <a:t>monoalphabetic</a:t>
            </a:r>
            <a:r>
              <a:rPr lang="en-IN" altLang="en-US" sz="2200" dirty="0" smtClean="0">
                <a:latin typeface="Alexandria Black" pitchFamily="2" charset="-78"/>
                <a:ea typeface="ヒラギノ角ゴ Pro W3" charset="-128"/>
                <a:cs typeface="Alexandria Black" pitchFamily="2" charset="-78"/>
              </a:rPr>
              <a:t> </a:t>
            </a:r>
            <a:r>
              <a:rPr lang="en-IN" altLang="en-US" sz="2200" dirty="0">
                <a:latin typeface="Alexandria Black" pitchFamily="2" charset="-78"/>
                <a:ea typeface="ヒラギノ角ゴ Pro W3" charset="-128"/>
                <a:cs typeface="Alexandria Black" pitchFamily="2" charset="-78"/>
              </a:rPr>
              <a:t>cipher </a:t>
            </a:r>
            <a:endParaRPr lang="en-US" sz="2200" dirty="0">
              <a:latin typeface="Alexandria Black" pitchFamily="2" charset="-78"/>
              <a:cs typeface="Alexandria Black" pitchFamily="2" charset="-78"/>
            </a:endParaRPr>
          </a:p>
        </p:txBody>
      </p:sp>
      <p:sp>
        <p:nvSpPr>
          <p:cNvPr id="7" name="TextBox 6"/>
          <p:cNvSpPr txBox="1"/>
          <p:nvPr/>
        </p:nvSpPr>
        <p:spPr>
          <a:xfrm>
            <a:off x="10101071" y="6353824"/>
            <a:ext cx="2172945"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97722" y="31867"/>
            <a:ext cx="2305141" cy="1076343"/>
          </a:xfrm>
          <a:prstGeom prst="rect">
            <a:avLst/>
          </a:prstGeom>
        </p:spPr>
      </p:pic>
    </p:spTree>
    <p:extLst>
      <p:ext uri="{BB962C8B-B14F-4D97-AF65-F5344CB8AC3E}">
        <p14:creationId xmlns:p14="http://schemas.microsoft.com/office/powerpoint/2010/main" val="808998842"/>
      </p:ext>
    </p:extLst>
  </p:cSld>
  <p:clrMapOvr>
    <a:masterClrMapping/>
  </p:clrMapOvr>
  <mc:AlternateContent xmlns:mc="http://schemas.openxmlformats.org/markup-compatibility/2006">
    <mc:Choice xmlns:p14="http://schemas.microsoft.com/office/powerpoint/2010/main" Requires="p14">
      <p:transition spd="slow" p14:dur="2000" advTm="103607"/>
    </mc:Choice>
    <mc:Fallback>
      <p:transition spd="slow" advTm="103607"/>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txBox="1"/>
          <p:nvPr/>
        </p:nvSpPr>
        <p:spPr>
          <a:xfrm>
            <a:off x="206146" y="691881"/>
            <a:ext cx="10748645" cy="5332730"/>
          </a:xfrm>
          <a:prstGeom prst="rect">
            <a:avLst/>
          </a:prstGeom>
        </p:spPr>
        <p:txBody>
          <a:bodyPr vert="horz" wrap="square" lIns="0" tIns="240029" rIns="0" bIns="0" rtlCol="0">
            <a:spAutoFit/>
          </a:bodyPr>
          <a:lstStyle/>
          <a:p>
            <a:pPr marL="451484" indent="-439420">
              <a:lnSpc>
                <a:spcPct val="100000"/>
              </a:lnSpc>
              <a:spcBef>
                <a:spcPts val="1889"/>
              </a:spcBef>
              <a:buFont typeface="Wingdings"/>
              <a:buChar char=""/>
              <a:tabLst>
                <a:tab pos="451484" algn="l"/>
                <a:tab pos="452120" algn="l"/>
              </a:tabLst>
            </a:pPr>
            <a:r>
              <a:rPr sz="2600" spc="-65" dirty="0">
                <a:solidFill>
                  <a:srgbClr val="0F243E"/>
                </a:solidFill>
                <a:latin typeface="Tahoma"/>
                <a:cs typeface="Tahoma"/>
              </a:rPr>
              <a:t>Example:</a:t>
            </a:r>
            <a:endParaRPr sz="2600">
              <a:latin typeface="Tahoma"/>
              <a:cs typeface="Tahoma"/>
            </a:endParaRPr>
          </a:p>
          <a:p>
            <a:pPr marL="965200" lvl="1" indent="-365760">
              <a:lnSpc>
                <a:spcPct val="100000"/>
              </a:lnSpc>
              <a:spcBef>
                <a:spcPts val="2130"/>
              </a:spcBef>
              <a:buFont typeface="Wingdings"/>
              <a:buChar char=""/>
              <a:tabLst>
                <a:tab pos="965200" algn="l"/>
                <a:tab pos="4413885" algn="l"/>
              </a:tabLst>
            </a:pPr>
            <a:r>
              <a:rPr sz="3100" spc="-100" dirty="0">
                <a:solidFill>
                  <a:srgbClr val="0F243E"/>
                </a:solidFill>
                <a:latin typeface="Tahoma"/>
                <a:cs typeface="Tahoma"/>
              </a:rPr>
              <a:t>Plaintext</a:t>
            </a:r>
            <a:r>
              <a:rPr sz="3100" spc="-25" dirty="0">
                <a:solidFill>
                  <a:srgbClr val="0F243E"/>
                </a:solidFill>
                <a:latin typeface="Tahoma"/>
                <a:cs typeface="Tahoma"/>
              </a:rPr>
              <a:t> </a:t>
            </a:r>
            <a:r>
              <a:rPr sz="3100" spc="-80" dirty="0">
                <a:solidFill>
                  <a:srgbClr val="0F243E"/>
                </a:solidFill>
                <a:latin typeface="Tahoma"/>
                <a:cs typeface="Tahoma"/>
              </a:rPr>
              <a:t>alphabets:	</a:t>
            </a:r>
            <a:r>
              <a:rPr sz="3100" spc="15" dirty="0">
                <a:solidFill>
                  <a:srgbClr val="0F243E"/>
                </a:solidFill>
                <a:latin typeface="Tahoma"/>
                <a:cs typeface="Tahoma"/>
              </a:rPr>
              <a:t>ABCDEFGHIJKLMNOPQRSTUVWXYZ</a:t>
            </a:r>
            <a:endParaRPr sz="3100">
              <a:latin typeface="Tahoma"/>
              <a:cs typeface="Tahoma"/>
            </a:endParaRPr>
          </a:p>
          <a:p>
            <a:pPr marL="965200" lvl="1" indent="-365760">
              <a:lnSpc>
                <a:spcPct val="100000"/>
              </a:lnSpc>
              <a:spcBef>
                <a:spcPts val="2235"/>
              </a:spcBef>
              <a:buFont typeface="Wingdings"/>
              <a:buChar char=""/>
              <a:tabLst>
                <a:tab pos="965200" algn="l"/>
              </a:tabLst>
            </a:pPr>
            <a:r>
              <a:rPr sz="3100" spc="-75" dirty="0">
                <a:solidFill>
                  <a:srgbClr val="0F243E"/>
                </a:solidFill>
                <a:latin typeface="Tahoma"/>
                <a:cs typeface="Tahoma"/>
              </a:rPr>
              <a:t>Ciphertext</a:t>
            </a:r>
            <a:r>
              <a:rPr sz="3100" spc="-60" dirty="0">
                <a:solidFill>
                  <a:srgbClr val="0F243E"/>
                </a:solidFill>
                <a:latin typeface="Tahoma"/>
                <a:cs typeface="Tahoma"/>
              </a:rPr>
              <a:t> </a:t>
            </a:r>
            <a:r>
              <a:rPr sz="3100" spc="-65" dirty="0">
                <a:solidFill>
                  <a:srgbClr val="0F243E"/>
                </a:solidFill>
                <a:latin typeface="Tahoma"/>
                <a:cs typeface="Tahoma"/>
              </a:rPr>
              <a:t>alphabet:</a:t>
            </a:r>
            <a:r>
              <a:rPr sz="3100" spc="-10" dirty="0">
                <a:solidFill>
                  <a:srgbClr val="0F243E"/>
                </a:solidFill>
                <a:latin typeface="Tahoma"/>
                <a:cs typeface="Tahoma"/>
              </a:rPr>
              <a:t> </a:t>
            </a:r>
            <a:r>
              <a:rPr sz="3100" spc="15" dirty="0">
                <a:solidFill>
                  <a:srgbClr val="0F243E"/>
                </a:solidFill>
                <a:latin typeface="Tahoma"/>
                <a:cs typeface="Tahoma"/>
              </a:rPr>
              <a:t>ZEBRASCDFGHIJKLMNOPQTUVWXY</a:t>
            </a:r>
            <a:endParaRPr sz="3100">
              <a:latin typeface="Tahoma"/>
              <a:cs typeface="Tahoma"/>
            </a:endParaRPr>
          </a:p>
          <a:p>
            <a:pPr marL="451484" indent="-439420">
              <a:lnSpc>
                <a:spcPct val="100000"/>
              </a:lnSpc>
              <a:spcBef>
                <a:spcPts val="1975"/>
              </a:spcBef>
              <a:buFont typeface="Wingdings"/>
              <a:buChar char=""/>
              <a:tabLst>
                <a:tab pos="451484" algn="l"/>
                <a:tab pos="452120" algn="l"/>
              </a:tabLst>
            </a:pPr>
            <a:r>
              <a:rPr sz="2600" spc="-240" dirty="0">
                <a:solidFill>
                  <a:srgbClr val="0F243E"/>
                </a:solidFill>
                <a:latin typeface="Tahoma"/>
                <a:cs typeface="Tahoma"/>
              </a:rPr>
              <a:t>P</a:t>
            </a:r>
            <a:r>
              <a:rPr sz="2600" spc="-305" dirty="0">
                <a:solidFill>
                  <a:srgbClr val="0F243E"/>
                </a:solidFill>
                <a:latin typeface="Tahoma"/>
                <a:cs typeface="Tahoma"/>
              </a:rPr>
              <a:t>=</a:t>
            </a:r>
            <a:r>
              <a:rPr sz="2600" spc="-65" dirty="0">
                <a:solidFill>
                  <a:srgbClr val="0F243E"/>
                </a:solidFill>
                <a:latin typeface="Tahoma"/>
                <a:cs typeface="Tahoma"/>
              </a:rPr>
              <a:t> </a:t>
            </a:r>
            <a:r>
              <a:rPr sz="2600" spc="-130" dirty="0">
                <a:solidFill>
                  <a:srgbClr val="0F243E"/>
                </a:solidFill>
                <a:latin typeface="Tahoma"/>
                <a:cs typeface="Tahoma"/>
              </a:rPr>
              <a:t>ITEMS</a:t>
            </a:r>
            <a:endParaRPr sz="2600">
              <a:latin typeface="Tahoma"/>
              <a:cs typeface="Tahoma"/>
            </a:endParaRPr>
          </a:p>
          <a:p>
            <a:pPr marL="451484" indent="-439420">
              <a:lnSpc>
                <a:spcPct val="100000"/>
              </a:lnSpc>
              <a:spcBef>
                <a:spcPts val="1875"/>
              </a:spcBef>
              <a:buFont typeface="Wingdings"/>
              <a:buChar char=""/>
              <a:tabLst>
                <a:tab pos="451484" algn="l"/>
                <a:tab pos="452120" algn="l"/>
              </a:tabLst>
            </a:pPr>
            <a:r>
              <a:rPr sz="2600" spc="-35" dirty="0">
                <a:solidFill>
                  <a:srgbClr val="0F243E"/>
                </a:solidFill>
                <a:latin typeface="Tahoma"/>
                <a:cs typeface="Tahoma"/>
              </a:rPr>
              <a:t>Encoding</a:t>
            </a:r>
            <a:endParaRPr sz="2600">
              <a:latin typeface="Tahoma"/>
              <a:cs typeface="Tahoma"/>
            </a:endParaRPr>
          </a:p>
          <a:p>
            <a:pPr marL="451484" indent="-439420">
              <a:lnSpc>
                <a:spcPct val="100000"/>
              </a:lnSpc>
              <a:spcBef>
                <a:spcPts val="1870"/>
              </a:spcBef>
              <a:buFont typeface="Wingdings"/>
              <a:buChar char=""/>
              <a:tabLst>
                <a:tab pos="451484" algn="l"/>
                <a:tab pos="452120" algn="l"/>
              </a:tabLst>
            </a:pPr>
            <a:r>
              <a:rPr sz="2600" spc="-114" dirty="0">
                <a:solidFill>
                  <a:srgbClr val="0F243E"/>
                </a:solidFill>
                <a:latin typeface="Tahoma"/>
                <a:cs typeface="Tahoma"/>
              </a:rPr>
              <a:t>C</a:t>
            </a:r>
            <a:r>
              <a:rPr sz="2600" spc="-125" dirty="0">
                <a:solidFill>
                  <a:srgbClr val="0F243E"/>
                </a:solidFill>
                <a:latin typeface="Tahoma"/>
                <a:cs typeface="Tahoma"/>
              </a:rPr>
              <a:t>=</a:t>
            </a:r>
            <a:r>
              <a:rPr sz="2600" spc="-75" dirty="0">
                <a:solidFill>
                  <a:srgbClr val="0F243E"/>
                </a:solidFill>
                <a:latin typeface="Tahoma"/>
                <a:cs typeface="Tahoma"/>
              </a:rPr>
              <a:t> </a:t>
            </a:r>
            <a:r>
              <a:rPr sz="2600" spc="-10" dirty="0">
                <a:solidFill>
                  <a:srgbClr val="0F243E"/>
                </a:solidFill>
                <a:latin typeface="Tahoma"/>
                <a:cs typeface="Tahoma"/>
              </a:rPr>
              <a:t>FQAIP</a:t>
            </a:r>
            <a:endParaRPr sz="2600">
              <a:latin typeface="Tahoma"/>
              <a:cs typeface="Tahoma"/>
            </a:endParaRPr>
          </a:p>
          <a:p>
            <a:pPr marL="451484" indent="-439420">
              <a:lnSpc>
                <a:spcPct val="100000"/>
              </a:lnSpc>
              <a:spcBef>
                <a:spcPts val="1875"/>
              </a:spcBef>
              <a:buFont typeface="Wingdings"/>
              <a:buChar char=""/>
              <a:tabLst>
                <a:tab pos="451484" algn="l"/>
                <a:tab pos="452120" algn="l"/>
              </a:tabLst>
            </a:pPr>
            <a:r>
              <a:rPr sz="2600" spc="-25" dirty="0">
                <a:solidFill>
                  <a:srgbClr val="0F243E"/>
                </a:solidFill>
                <a:latin typeface="Tahoma"/>
                <a:cs typeface="Tahoma"/>
              </a:rPr>
              <a:t>Decoding</a:t>
            </a:r>
            <a:endParaRPr sz="2600">
              <a:latin typeface="Tahoma"/>
              <a:cs typeface="Tahoma"/>
            </a:endParaRPr>
          </a:p>
          <a:p>
            <a:pPr marL="451484" indent="-439420">
              <a:lnSpc>
                <a:spcPct val="100000"/>
              </a:lnSpc>
              <a:spcBef>
                <a:spcPts val="1875"/>
              </a:spcBef>
              <a:buFont typeface="Wingdings"/>
              <a:buChar char=""/>
              <a:tabLst>
                <a:tab pos="451484" algn="l"/>
                <a:tab pos="452120" algn="l"/>
              </a:tabLst>
            </a:pPr>
            <a:r>
              <a:rPr sz="2600" spc="-240" dirty="0">
                <a:solidFill>
                  <a:srgbClr val="0F243E"/>
                </a:solidFill>
                <a:latin typeface="Tahoma"/>
                <a:cs typeface="Tahoma"/>
              </a:rPr>
              <a:t>P</a:t>
            </a:r>
            <a:r>
              <a:rPr sz="2600" spc="-305" dirty="0">
                <a:solidFill>
                  <a:srgbClr val="0F243E"/>
                </a:solidFill>
                <a:latin typeface="Tahoma"/>
                <a:cs typeface="Tahoma"/>
              </a:rPr>
              <a:t>=</a:t>
            </a:r>
            <a:r>
              <a:rPr sz="2600" spc="-65" dirty="0">
                <a:solidFill>
                  <a:srgbClr val="0F243E"/>
                </a:solidFill>
                <a:latin typeface="Tahoma"/>
                <a:cs typeface="Tahoma"/>
              </a:rPr>
              <a:t> </a:t>
            </a:r>
            <a:r>
              <a:rPr sz="2600" spc="-130" dirty="0">
                <a:solidFill>
                  <a:srgbClr val="0F243E"/>
                </a:solidFill>
                <a:latin typeface="Tahoma"/>
                <a:cs typeface="Tahoma"/>
              </a:rPr>
              <a:t>ITEMS</a:t>
            </a:r>
            <a:endParaRPr sz="2600">
              <a:latin typeface="Tahoma"/>
              <a:cs typeface="Tahoma"/>
            </a:endParaRPr>
          </a:p>
        </p:txBody>
      </p:sp>
      <p:sp>
        <p:nvSpPr>
          <p:cNvPr id="6" name="object 6"/>
          <p:cNvSpPr txBox="1">
            <a:spLocks noGrp="1"/>
          </p:cNvSpPr>
          <p:nvPr>
            <p:ph type="ftr" sz="quarter" idx="4294967295"/>
          </p:nvPr>
        </p:nvSpPr>
        <p:spPr>
          <a:xfrm>
            <a:off x="104647" y="6626758"/>
            <a:ext cx="3456304" cy="280670"/>
          </a:xfrm>
          <a:prstGeom prst="rect">
            <a:avLst/>
          </a:prstGeom>
        </p:spPr>
        <p:txBody>
          <a:bodyPr vert="horz" wrap="square" lIns="0" tIns="0" rIns="0" bIns="0" rtlCol="0">
            <a:spAutoFit/>
          </a:bodyPr>
          <a:lstStyle/>
          <a:p>
            <a:pPr marL="12700">
              <a:lnSpc>
                <a:spcPts val="2005"/>
              </a:lnSpc>
            </a:pPr>
            <a:r>
              <a:rPr spc="-5" dirty="0"/>
              <a:t>Classical</a:t>
            </a:r>
            <a:r>
              <a:rPr spc="10" dirty="0"/>
              <a:t> </a:t>
            </a:r>
            <a:r>
              <a:rPr dirty="0"/>
              <a:t>Encryption</a:t>
            </a:r>
            <a:r>
              <a:rPr spc="-40" dirty="0"/>
              <a:t> </a:t>
            </a:r>
            <a:r>
              <a:rPr spc="-20" dirty="0"/>
              <a:t>Techniques</a:t>
            </a:r>
            <a:r>
              <a:rPr spc="-30" dirty="0"/>
              <a:t> </a:t>
            </a:r>
            <a:r>
              <a:rPr dirty="0"/>
              <a:t>1</a:t>
            </a:r>
          </a:p>
        </p:txBody>
      </p:sp>
      <p:sp>
        <p:nvSpPr>
          <p:cNvPr id="7" name="Title 1"/>
          <p:cNvSpPr txBox="1">
            <a:spLocks/>
          </p:cNvSpPr>
          <p:nvPr/>
        </p:nvSpPr>
        <p:spPr>
          <a:xfrm>
            <a:off x="689978" y="309367"/>
            <a:ext cx="822960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N" altLang="en-US" sz="2200" dirty="0" err="1" smtClean="0">
                <a:latin typeface="Alexandria Black" pitchFamily="2" charset="-78"/>
                <a:ea typeface="ヒラギノ角ゴ Pro W3" charset="-128"/>
                <a:cs typeface="Alexandria Black" pitchFamily="2" charset="-78"/>
              </a:rPr>
              <a:t>monoalphabetic</a:t>
            </a:r>
            <a:r>
              <a:rPr lang="en-IN" altLang="en-US" sz="2200" dirty="0" smtClean="0">
                <a:latin typeface="Alexandria Black" pitchFamily="2" charset="-78"/>
                <a:ea typeface="ヒラギノ角ゴ Pro W3" charset="-128"/>
                <a:cs typeface="Alexandria Black" pitchFamily="2" charset="-78"/>
              </a:rPr>
              <a:t> </a:t>
            </a:r>
            <a:r>
              <a:rPr lang="en-IN" altLang="en-US" sz="2200" dirty="0">
                <a:latin typeface="Alexandria Black" pitchFamily="2" charset="-78"/>
                <a:ea typeface="ヒラギノ角ゴ Pro W3" charset="-128"/>
                <a:cs typeface="Alexandria Black" pitchFamily="2" charset="-78"/>
              </a:rPr>
              <a:t>cipher </a:t>
            </a:r>
            <a:endParaRPr lang="en-US" sz="2200" dirty="0">
              <a:latin typeface="Alexandria Black" pitchFamily="2" charset="-78"/>
              <a:cs typeface="Alexandria Black" pitchFamily="2" charset="-78"/>
            </a:endParaRPr>
          </a:p>
        </p:txBody>
      </p:sp>
      <p:sp>
        <p:nvSpPr>
          <p:cNvPr id="8" name="TextBox 7"/>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85926285"/>
      </p:ext>
    </p:extLst>
  </p:cSld>
  <p:clrMapOvr>
    <a:masterClrMapping/>
  </p:clrMapOvr>
  <mc:AlternateContent xmlns:mc="http://schemas.openxmlformats.org/markup-compatibility/2006">
    <mc:Choice xmlns:p14="http://schemas.microsoft.com/office/powerpoint/2010/main" Requires="p14">
      <p:transition spd="slow" p14:dur="2000" advTm="9390"/>
    </mc:Choice>
    <mc:Fallback>
      <p:transition spd="slow" advTm="9390"/>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99616" y="538171"/>
            <a:ext cx="7982712" cy="701731"/>
          </a:xfrm>
        </p:spPr>
        <p:txBody>
          <a:bodyPr wrap="square">
            <a:spAutoFit/>
          </a:bodyPr>
          <a:lstStyle/>
          <a:p>
            <a:r>
              <a:rPr lang="en-IN" altLang="en-US" sz="2200" dirty="0">
                <a:latin typeface="Alexandria Black" pitchFamily="2" charset="-78"/>
                <a:ea typeface="ヒラギノ角ゴ Pro W3" charset="-128"/>
                <a:cs typeface="Alexandria Black" pitchFamily="2" charset="-78"/>
              </a:rPr>
              <a:t>Figure 3.5 Relative Frequency of Letters in English Text</a:t>
            </a:r>
          </a:p>
        </p:txBody>
      </p:sp>
      <p:pic>
        <p:nvPicPr>
          <p:cNvPr id="6" name="Picture Placeholder 5" descr="A graph plots the relative frequency (%) for each letter in the English alphabet."/>
          <p:cNvPicPr>
            <a:picLocks noGrp="1" noChangeAspect="1"/>
          </p:cNvPicPr>
          <p:nvPr>
            <p:ph type="pic" sz="quarter" idx="13"/>
          </p:nvPr>
        </p:nvPicPr>
        <p:blipFill>
          <a:blip r:embed="rId5">
            <a:extLst>
              <a:ext uri="{28A0092B-C50C-407E-A947-70E740481C1C}">
                <a14:useLocalDpi xmlns:a14="http://schemas.microsoft.com/office/drawing/2010/main" val="0"/>
              </a:ext>
            </a:extLst>
          </a:blip>
          <a:stretch>
            <a:fillRect/>
          </a:stretch>
        </p:blipFill>
        <p:spPr>
          <a:xfrm>
            <a:off x="2419350" y="1454727"/>
            <a:ext cx="7353300" cy="4861560"/>
          </a:xfrm>
          <a:prstGeom prst="rect">
            <a:avLst/>
          </a:prstGeom>
          <a:noFill/>
          <a:ln>
            <a:noFill/>
          </a:ln>
        </p:spPr>
      </p:pic>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2824814036"/>
      </p:ext>
    </p:extLst>
  </p:cSld>
  <p:clrMapOvr>
    <a:masterClrMapping/>
  </p:clrMapOvr>
  <mc:AlternateContent xmlns:mc="http://schemas.openxmlformats.org/markup-compatibility/2006">
    <mc:Choice xmlns:p14="http://schemas.microsoft.com/office/powerpoint/2010/main" Requires="p14">
      <p:transition spd="slow" p14:dur="2000" advTm="73805"/>
    </mc:Choice>
    <mc:Fallback>
      <p:transition spd="slow" advTm="738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quarter" idx="16"/>
          </p:nvPr>
        </p:nvSpPr>
        <p:spPr>
          <a:xfrm>
            <a:off x="1997676" y="1015538"/>
            <a:ext cx="4326924" cy="4389920"/>
          </a:xfrm>
        </p:spPr>
        <p:txBody>
          <a:bodyPr wrap="square">
            <a:spAutoFit/>
          </a:bodyPr>
          <a:lstStyle/>
          <a:p>
            <a:r>
              <a:rPr lang="en-US" sz="2200" dirty="0"/>
              <a:t>Easy to break because they reflect the frequency data of the original alphabet</a:t>
            </a:r>
          </a:p>
          <a:p>
            <a:r>
              <a:rPr lang="en-US" sz="2200" dirty="0"/>
              <a:t>Countermeasure is to provide multiple substitutes (homophones) for a single letter</a:t>
            </a:r>
          </a:p>
          <a:p>
            <a:r>
              <a:rPr lang="en-US" sz="2200" b="1" dirty="0" err="1"/>
              <a:t>Digram</a:t>
            </a:r>
            <a:endParaRPr lang="en-US" sz="2200" b="1" dirty="0"/>
          </a:p>
          <a:p>
            <a:pPr lvl="1"/>
            <a:r>
              <a:rPr lang="en-US" sz="2200" b="1" dirty="0"/>
              <a:t>Two-letter combination</a:t>
            </a:r>
          </a:p>
          <a:p>
            <a:pPr lvl="1"/>
            <a:r>
              <a:rPr lang="en-US" sz="2200" b="1" dirty="0"/>
              <a:t>Most common is </a:t>
            </a:r>
            <a:r>
              <a:rPr lang="en-US" sz="2200" b="1" i="1" dirty="0" err="1"/>
              <a:t>th</a:t>
            </a:r>
            <a:endParaRPr lang="en-US" sz="2200" b="1" dirty="0"/>
          </a:p>
          <a:p>
            <a:r>
              <a:rPr lang="en-US" sz="2200" b="1" dirty="0"/>
              <a:t>Trigram </a:t>
            </a:r>
          </a:p>
          <a:p>
            <a:pPr lvl="1"/>
            <a:r>
              <a:rPr lang="en-US" sz="2200" b="1" dirty="0"/>
              <a:t>Three-letter combination</a:t>
            </a:r>
          </a:p>
          <a:p>
            <a:pPr lvl="1"/>
            <a:r>
              <a:rPr lang="en-US" sz="2200" dirty="0"/>
              <a:t>Most frequent is </a:t>
            </a:r>
            <a:r>
              <a:rPr lang="en-US" sz="2200" i="1" dirty="0"/>
              <a:t>the </a:t>
            </a:r>
            <a:endParaRPr lang="en-US" sz="2200" dirty="0"/>
          </a:p>
        </p:txBody>
      </p:sp>
      <p:pic>
        <p:nvPicPr>
          <p:cNvPr id="21" name="Picture Placeholder 20">
            <a:extLst>
              <a:ext uri="{C183D7F6-B498-43B3-948B-1728B52AA6E4}">
                <adec:decorative xmlns:adec="http://schemas.microsoft.com/office/drawing/2017/decorative" xmlns="" val="1"/>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tretch>
            <a:fillRect/>
          </a:stretch>
        </p:blipFill>
        <p:spPr>
          <a:xfrm>
            <a:off x="6378078" y="3544824"/>
            <a:ext cx="835152" cy="1255776"/>
          </a:xfrm>
          <a:prstGeom prst="rect">
            <a:avLst/>
          </a:prstGeom>
          <a:noFill/>
          <a:ln>
            <a:noFill/>
          </a:ln>
        </p:spPr>
      </p:pic>
      <p:pic>
        <p:nvPicPr>
          <p:cNvPr id="22" name="Picture Placeholder 21">
            <a:extLst>
              <a:ext uri="{C183D7F6-B498-43B3-948B-1728B52AA6E4}">
                <adec:decorative xmlns:adec="http://schemas.microsoft.com/office/drawing/2017/decorative" xmlns="" val="1"/>
              </a:ext>
            </a:extLst>
          </p:cNvPr>
          <p:cNvPicPr>
            <a:picLocks noGrp="1" noChangeAspect="1"/>
          </p:cNvPicPr>
          <p:nvPr>
            <p:ph type="pic" sz="quarter" idx="14"/>
          </p:nvPr>
        </p:nvPicPr>
        <p:blipFill>
          <a:blip r:embed="rId4">
            <a:extLst>
              <a:ext uri="{28A0092B-C50C-407E-A947-70E740481C1C}">
                <a14:useLocalDpi xmlns:a14="http://schemas.microsoft.com/office/drawing/2010/main" val="0"/>
              </a:ext>
            </a:extLst>
          </a:blip>
          <a:stretch>
            <a:fillRect/>
          </a:stretch>
        </p:blipFill>
        <p:spPr>
          <a:xfrm>
            <a:off x="7504452" y="3611880"/>
            <a:ext cx="768096" cy="1036320"/>
          </a:xfrm>
          <a:prstGeom prst="rect">
            <a:avLst/>
          </a:prstGeom>
          <a:noFill/>
          <a:ln>
            <a:noFill/>
          </a:ln>
        </p:spPr>
      </p:pic>
      <p:pic>
        <p:nvPicPr>
          <p:cNvPr id="23" name="Picture Placeholder 22">
            <a:extLst>
              <a:ext uri="{C183D7F6-B498-43B3-948B-1728B52AA6E4}">
                <adec:decorative xmlns:adec="http://schemas.microsoft.com/office/drawing/2017/decorative" xmlns="" val="1"/>
              </a:ext>
            </a:extLst>
          </p:cNvPr>
          <p:cNvPicPr>
            <a:picLocks noGrp="1" noChangeAspect="1"/>
          </p:cNvPicPr>
          <p:nvPr>
            <p:ph type="pic" sz="quarter" idx="15"/>
          </p:nvPr>
        </p:nvPicPr>
        <p:blipFill>
          <a:blip r:embed="rId5">
            <a:extLst>
              <a:ext uri="{28A0092B-C50C-407E-A947-70E740481C1C}">
                <a14:useLocalDpi xmlns:a14="http://schemas.microsoft.com/office/drawing/2010/main" val="0"/>
              </a:ext>
            </a:extLst>
          </a:blip>
          <a:stretch>
            <a:fillRect/>
          </a:stretch>
        </p:blipFill>
        <p:spPr>
          <a:xfrm>
            <a:off x="7253324" y="5079279"/>
            <a:ext cx="818696" cy="1237008"/>
          </a:xfrm>
          <a:prstGeom prst="rect">
            <a:avLst/>
          </a:prstGeom>
          <a:noFill/>
          <a:ln>
            <a:noFill/>
          </a:ln>
        </p:spPr>
      </p:pic>
      <p:pic>
        <p:nvPicPr>
          <p:cNvPr id="24" name="Picture Placeholder 23">
            <a:extLst>
              <a:ext uri="{C183D7F6-B498-43B3-948B-1728B52AA6E4}">
                <adec:decorative xmlns:adec="http://schemas.microsoft.com/office/drawing/2017/decorative" xmlns="" val="1"/>
              </a:ext>
            </a:extLst>
          </p:cNvPr>
          <p:cNvPicPr>
            <a:picLocks noGrp="1" noChangeAspect="1"/>
          </p:cNvPicPr>
          <p:nvPr>
            <p:ph type="pic" sz="quarter" idx="18"/>
          </p:nvPr>
        </p:nvPicPr>
        <p:blipFill>
          <a:blip r:embed="rId4">
            <a:extLst>
              <a:ext uri="{28A0092B-C50C-407E-A947-70E740481C1C}">
                <a14:useLocalDpi xmlns:a14="http://schemas.microsoft.com/office/drawing/2010/main" val="0"/>
              </a:ext>
            </a:extLst>
          </a:blip>
          <a:stretch>
            <a:fillRect/>
          </a:stretch>
        </p:blipFill>
        <p:spPr>
          <a:xfrm>
            <a:off x="8310310" y="5021862"/>
            <a:ext cx="768096" cy="1036320"/>
          </a:xfrm>
          <a:prstGeom prst="rect">
            <a:avLst/>
          </a:prstGeom>
          <a:noFill/>
          <a:ln>
            <a:noFill/>
          </a:ln>
        </p:spPr>
      </p:pic>
      <p:pic>
        <p:nvPicPr>
          <p:cNvPr id="25" name="Picture Placeholder 24">
            <a:extLst>
              <a:ext uri="{C183D7F6-B498-43B3-948B-1728B52AA6E4}">
                <adec:decorative xmlns:adec="http://schemas.microsoft.com/office/drawing/2017/decorative" xmlns="" val="1"/>
              </a:ext>
            </a:extLst>
          </p:cNvPr>
          <p:cNvPicPr>
            <a:picLocks noGrp="1" noChangeAspect="1"/>
          </p:cNvPicPr>
          <p:nvPr>
            <p:ph type="pic" sz="quarter" idx="17"/>
          </p:nvPr>
        </p:nvPicPr>
        <p:blipFill>
          <a:blip r:embed="rId6">
            <a:extLst>
              <a:ext uri="{28A0092B-C50C-407E-A947-70E740481C1C}">
                <a14:useLocalDpi xmlns:a14="http://schemas.microsoft.com/office/drawing/2010/main" val="0"/>
              </a:ext>
            </a:extLst>
          </a:blip>
          <a:stretch>
            <a:fillRect/>
          </a:stretch>
        </p:blipFill>
        <p:spPr>
          <a:xfrm>
            <a:off x="9228513" y="4649585"/>
            <a:ext cx="835152" cy="1072896"/>
          </a:xfrm>
          <a:prstGeom prst="rect">
            <a:avLst/>
          </a:prstGeom>
          <a:noFill/>
          <a:ln>
            <a:noFill/>
          </a:ln>
        </p:spPr>
      </p:pic>
      <p:sp>
        <p:nvSpPr>
          <p:cNvPr id="10" name="Title 1"/>
          <p:cNvSpPr txBox="1">
            <a:spLocks/>
          </p:cNvSpPr>
          <p:nvPr/>
        </p:nvSpPr>
        <p:spPr>
          <a:xfrm>
            <a:off x="689978" y="309367"/>
            <a:ext cx="822960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N" altLang="en-US" sz="2200" dirty="0" err="1" smtClean="0">
                <a:latin typeface="Alexandria Black" pitchFamily="2" charset="-78"/>
                <a:ea typeface="ヒラギノ角ゴ Pro W3" charset="-128"/>
                <a:cs typeface="Alexandria Black" pitchFamily="2" charset="-78"/>
              </a:rPr>
              <a:t>monoalphabetic</a:t>
            </a:r>
            <a:r>
              <a:rPr lang="en-IN" altLang="en-US" sz="2200" dirty="0" smtClean="0">
                <a:latin typeface="Alexandria Black" pitchFamily="2" charset="-78"/>
                <a:ea typeface="ヒラギノ角ゴ Pro W3" charset="-128"/>
                <a:cs typeface="Alexandria Black" pitchFamily="2" charset="-78"/>
              </a:rPr>
              <a:t> </a:t>
            </a:r>
            <a:r>
              <a:rPr lang="en-IN" altLang="en-US" sz="2200" dirty="0">
                <a:latin typeface="Alexandria Black" pitchFamily="2" charset="-78"/>
                <a:ea typeface="ヒラギノ角ゴ Pro W3" charset="-128"/>
                <a:cs typeface="Alexandria Black" pitchFamily="2" charset="-78"/>
              </a:rPr>
              <a:t>cipher </a:t>
            </a:r>
            <a:endParaRPr lang="en-US" sz="2200" dirty="0">
              <a:latin typeface="Alexandria Black" pitchFamily="2" charset="-78"/>
              <a:cs typeface="Alexandria Black" pitchFamily="2" charset="-78"/>
            </a:endParaRPr>
          </a:p>
        </p:txBody>
      </p:sp>
      <p:sp>
        <p:nvSpPr>
          <p:cNvPr id="11" name="TextBox 10"/>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0379863"/>
      </p:ext>
    </p:extLst>
  </p:cSld>
  <p:clrMapOvr>
    <a:masterClrMapping/>
  </p:clrMapOvr>
  <mc:AlternateContent xmlns:mc="http://schemas.openxmlformats.org/markup-compatibility/2006">
    <mc:Choice xmlns:p14="http://schemas.microsoft.com/office/powerpoint/2010/main" Requires="p14">
      <p:transition spd="slow" p14:dur="2000" advTm="46649"/>
    </mc:Choice>
    <mc:Fallback>
      <p:transition spd="slow" advTm="46649"/>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p:txBody>
          <a:bodyPr>
            <a:normAutofit/>
          </a:bodyPr>
          <a:lstStyle/>
          <a:p>
            <a:pPr eaLnBrk="1" hangingPunct="1">
              <a:defRPr/>
            </a:pPr>
            <a:r>
              <a:rPr lang="en-US" sz="2200" dirty="0">
                <a:latin typeface="Alexandria Black" pitchFamily="2" charset="-78"/>
                <a:cs typeface="Alexandria Black" pitchFamily="2" charset="-78"/>
              </a:rPr>
              <a:t>Example Cryptanalysis</a:t>
            </a:r>
            <a:endParaRPr lang="en-AU" sz="2200" dirty="0">
              <a:latin typeface="Alexandria Black" pitchFamily="2" charset="-78"/>
              <a:cs typeface="Alexandria Black" pitchFamily="2" charset="-78"/>
            </a:endParaRPr>
          </a:p>
        </p:txBody>
      </p:sp>
      <p:sp>
        <p:nvSpPr>
          <p:cNvPr id="78851" name="Rectangle 3"/>
          <p:cNvSpPr>
            <a:spLocks noGrp="1" noChangeArrowheads="1"/>
          </p:cNvSpPr>
          <p:nvPr>
            <p:ph idx="1"/>
          </p:nvPr>
        </p:nvSpPr>
        <p:spPr/>
        <p:txBody>
          <a:bodyPr/>
          <a:lstStyle/>
          <a:p>
            <a:pPr eaLnBrk="1" hangingPunct="1">
              <a:lnSpc>
                <a:spcPct val="200000"/>
              </a:lnSpc>
              <a:defRPr/>
            </a:pPr>
            <a:r>
              <a:rPr lang="en-US" sz="1800" dirty="0">
                <a:latin typeface="Alexandria" pitchFamily="2" charset="-78"/>
                <a:cs typeface="Alexandria" pitchFamily="2" charset="-78"/>
              </a:rPr>
              <a:t>Given ciphertext</a:t>
            </a:r>
          </a:p>
          <a:p>
            <a:pPr>
              <a:lnSpc>
                <a:spcPct val="200000"/>
              </a:lnSpc>
              <a:buFont typeface="Wingdings" pitchFamily="2" charset="2"/>
              <a:buNone/>
              <a:defRPr/>
            </a:pPr>
            <a:r>
              <a:rPr lang="en-AU" sz="1650" dirty="0">
                <a:latin typeface="Courier New" pitchFamily="49" charset="0"/>
              </a:rPr>
              <a:t>	uzqsovuohxmopvgpozpevsgzwszopfpesxudbmetsxaizvuephzhzshzowsfpappdtsvpquzwymxuzuhsxepyepopdzszufpombzwpfupzhmdjudtmohmq</a:t>
            </a:r>
            <a:endParaRPr lang="en-US" dirty="0"/>
          </a:p>
          <a:p>
            <a:pPr eaLnBrk="1" hangingPunct="1">
              <a:lnSpc>
                <a:spcPct val="200000"/>
              </a:lnSpc>
              <a:defRPr/>
            </a:pPr>
            <a:r>
              <a:rPr lang="en-US" sz="1800" dirty="0">
                <a:latin typeface="Alexandria" pitchFamily="2" charset="-78"/>
                <a:cs typeface="Alexandria" pitchFamily="2" charset="-78"/>
              </a:rPr>
              <a:t>Frequency Analysis</a:t>
            </a:r>
            <a:endParaRPr lang="en-AU" sz="1800" dirty="0">
              <a:latin typeface="Alexandria" pitchFamily="2" charset="-78"/>
              <a:cs typeface="Alexandria" pitchFamily="2" charset="-78"/>
            </a:endParaRPr>
          </a:p>
        </p:txBody>
      </p:sp>
      <p:graphicFrame>
        <p:nvGraphicFramePr>
          <p:cNvPr id="6" name="Table 5"/>
          <p:cNvGraphicFramePr>
            <a:graphicFrameLocks noGrp="1"/>
          </p:cNvGraphicFramePr>
          <p:nvPr/>
        </p:nvGraphicFramePr>
        <p:xfrm>
          <a:off x="3529806" y="4298950"/>
          <a:ext cx="5143501" cy="1752600"/>
        </p:xfrm>
        <a:graphic>
          <a:graphicData uri="http://schemas.openxmlformats.org/drawingml/2006/table">
            <a:tbl>
              <a:tblPr bandRow="1">
                <a:tableStyleId>{5C22544A-7EE6-4342-B048-85BDC9FD1C3A}</a:tableStyleId>
              </a:tblPr>
              <a:tblGrid>
                <a:gridCol w="1157288">
                  <a:extLst>
                    <a:ext uri="{9D8B030D-6E8A-4147-A177-3AD203B41FA5}">
                      <a16:colId xmlns:a16="http://schemas.microsoft.com/office/drawing/2014/main" val="20000"/>
                    </a:ext>
                  </a:extLst>
                </a:gridCol>
                <a:gridCol w="900113">
                  <a:extLst>
                    <a:ext uri="{9D8B030D-6E8A-4147-A177-3AD203B41FA5}">
                      <a16:colId xmlns:a16="http://schemas.microsoft.com/office/drawing/2014/main" val="20001"/>
                    </a:ext>
                  </a:extLst>
                </a:gridCol>
                <a:gridCol w="1028700">
                  <a:extLst>
                    <a:ext uri="{9D8B030D-6E8A-4147-A177-3AD203B41FA5}">
                      <a16:colId xmlns:a16="http://schemas.microsoft.com/office/drawing/2014/main" val="20002"/>
                    </a:ext>
                  </a:extLst>
                </a:gridCol>
                <a:gridCol w="1028700">
                  <a:extLst>
                    <a:ext uri="{9D8B030D-6E8A-4147-A177-3AD203B41FA5}">
                      <a16:colId xmlns:a16="http://schemas.microsoft.com/office/drawing/2014/main" val="20003"/>
                    </a:ext>
                  </a:extLst>
                </a:gridCol>
                <a:gridCol w="1028700">
                  <a:extLst>
                    <a:ext uri="{9D8B030D-6E8A-4147-A177-3AD203B41FA5}">
                      <a16:colId xmlns:a16="http://schemas.microsoft.com/office/drawing/2014/main" val="20004"/>
                    </a:ext>
                  </a:extLst>
                </a:gridCol>
              </a:tblGrid>
              <a:tr h="342900">
                <a:tc>
                  <a:txBody>
                    <a:bodyPr/>
                    <a:lstStyle/>
                    <a:p>
                      <a:r>
                        <a:rPr lang="pt-BR" sz="1400" dirty="0"/>
                        <a:t>P   13.33</a:t>
                      </a:r>
                      <a:endParaRPr lang="en-US" sz="1400" dirty="0"/>
                    </a:p>
                  </a:txBody>
                  <a:tcPr marL="68580" marR="68580" marT="34290" marB="34290"/>
                </a:tc>
                <a:tc>
                  <a:txBody>
                    <a:bodyPr/>
                    <a:lstStyle/>
                    <a:p>
                      <a:r>
                        <a:rPr lang="pt-BR" sz="1400" dirty="0"/>
                        <a:t>H   5.83</a:t>
                      </a:r>
                      <a:endParaRPr lang="en-US" sz="1400" dirty="0"/>
                    </a:p>
                  </a:txBody>
                  <a:tcPr marL="68580" marR="68580" marT="34290" marB="34290"/>
                </a:tc>
                <a:tc>
                  <a:txBody>
                    <a:bodyPr/>
                    <a:lstStyle/>
                    <a:p>
                      <a:r>
                        <a:rPr lang="pt-BR" sz="1400" dirty="0"/>
                        <a:t>F   3.33</a:t>
                      </a:r>
                      <a:endParaRPr lang="en-US" sz="1400" dirty="0"/>
                    </a:p>
                  </a:txBody>
                  <a:tcPr marL="68580" marR="68580" marT="34290" marB="3429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sz="1400" dirty="0"/>
                        <a:t>B   1.67</a:t>
                      </a:r>
                      <a:endParaRPr lang="en-US" sz="1400" dirty="0"/>
                    </a:p>
                  </a:txBody>
                  <a:tcPr marL="68580" marR="68580" marT="34290" marB="34290"/>
                </a:tc>
                <a:tc>
                  <a:txBody>
                    <a:bodyPr/>
                    <a:lstStyle/>
                    <a:p>
                      <a:r>
                        <a:rPr lang="pt-BR" sz="1400" dirty="0"/>
                        <a:t>C   0.00</a:t>
                      </a:r>
                      <a:endParaRPr lang="en-US" sz="1400" dirty="0"/>
                    </a:p>
                  </a:txBody>
                  <a:tcPr marL="68580" marR="68580" marT="34290" marB="34290"/>
                </a:tc>
                <a:extLst>
                  <a:ext uri="{0D108BD9-81ED-4DB2-BD59-A6C34878D82A}">
                    <a16:rowId xmlns:a16="http://schemas.microsoft.com/office/drawing/2014/main" val="10000"/>
                  </a:ext>
                </a:extLst>
              </a:tr>
              <a:tr h="278130">
                <a:tc>
                  <a:txBody>
                    <a:bodyPr/>
                    <a:lstStyle/>
                    <a:p>
                      <a:r>
                        <a:rPr lang="pl-PL" sz="1400" dirty="0"/>
                        <a:t>Z </a:t>
                      </a:r>
                      <a:r>
                        <a:rPr lang="en-US" sz="1400" dirty="0"/>
                        <a:t>  </a:t>
                      </a:r>
                      <a:r>
                        <a:rPr lang="pl-PL" sz="1400" dirty="0"/>
                        <a:t>11.67 </a:t>
                      </a:r>
                      <a:endParaRPr lang="en-US" sz="1400" dirty="0"/>
                    </a:p>
                  </a:txBody>
                  <a:tcPr marL="68580" marR="68580" marT="34290" marB="34290"/>
                </a:tc>
                <a:tc>
                  <a:txBody>
                    <a:bodyPr/>
                    <a:lstStyle/>
                    <a:p>
                      <a:r>
                        <a:rPr lang="pl-PL" sz="1400" dirty="0"/>
                        <a:t>D </a:t>
                      </a:r>
                      <a:r>
                        <a:rPr lang="en-US" sz="1400" dirty="0"/>
                        <a:t>  </a:t>
                      </a:r>
                      <a:r>
                        <a:rPr lang="pl-PL" sz="1400" dirty="0"/>
                        <a:t>5.00 </a:t>
                      </a:r>
                      <a:endParaRPr lang="en-US" sz="1400" dirty="0"/>
                    </a:p>
                  </a:txBody>
                  <a:tcPr marL="68580" marR="68580" marT="34290" marB="34290"/>
                </a:tc>
                <a:tc>
                  <a:txBody>
                    <a:bodyPr/>
                    <a:lstStyle/>
                    <a:p>
                      <a:r>
                        <a:rPr lang="pl-PL" sz="1400" dirty="0"/>
                        <a:t>W </a:t>
                      </a:r>
                      <a:r>
                        <a:rPr lang="en-US" sz="1400" dirty="0"/>
                        <a:t> </a:t>
                      </a:r>
                      <a:r>
                        <a:rPr lang="pl-PL" sz="1400" dirty="0"/>
                        <a:t>3.33 </a:t>
                      </a:r>
                      <a:endParaRPr lang="en-US" sz="1400" dirty="0"/>
                    </a:p>
                  </a:txBody>
                  <a:tcPr marL="68580" marR="68580" marT="34290" marB="34290"/>
                </a:tc>
                <a:tc>
                  <a:txBody>
                    <a:bodyPr/>
                    <a:lstStyle/>
                    <a:p>
                      <a:r>
                        <a:rPr lang="pl-PL" sz="1400" dirty="0"/>
                        <a:t>G </a:t>
                      </a:r>
                      <a:r>
                        <a:rPr lang="en-US" sz="1400" dirty="0"/>
                        <a:t>  </a:t>
                      </a:r>
                      <a:r>
                        <a:rPr lang="pl-PL" sz="1400" dirty="0"/>
                        <a:t>1.67 </a:t>
                      </a:r>
                      <a:endParaRPr lang="en-US" sz="1400" dirty="0"/>
                    </a:p>
                  </a:txBody>
                  <a:tcPr marL="68580" marR="68580" marT="34290" marB="34290"/>
                </a:tc>
                <a:tc>
                  <a:txBody>
                    <a:bodyPr/>
                    <a:lstStyle/>
                    <a:p>
                      <a:r>
                        <a:rPr lang="pl-PL" sz="1400" dirty="0"/>
                        <a:t>K </a:t>
                      </a:r>
                      <a:r>
                        <a:rPr lang="en-US" sz="1400" dirty="0"/>
                        <a:t>  </a:t>
                      </a:r>
                      <a:r>
                        <a:rPr lang="pl-PL" sz="1400" dirty="0"/>
                        <a:t>0.00 </a:t>
                      </a:r>
                      <a:endParaRPr lang="en-US" sz="1400" dirty="0"/>
                    </a:p>
                  </a:txBody>
                  <a:tcPr marL="68580" marR="68580" marT="34290" marB="34290"/>
                </a:tc>
                <a:extLst>
                  <a:ext uri="{0D108BD9-81ED-4DB2-BD59-A6C34878D82A}">
                    <a16:rowId xmlns:a16="http://schemas.microsoft.com/office/drawing/2014/main" val="10001"/>
                  </a:ext>
                </a:extLst>
              </a:tr>
              <a:tr h="278130">
                <a:tc>
                  <a:txBody>
                    <a:bodyPr/>
                    <a:lstStyle/>
                    <a:p>
                      <a:r>
                        <a:rPr lang="pt-BR" sz="1400" dirty="0"/>
                        <a:t>S    8.33 </a:t>
                      </a:r>
                      <a:endParaRPr lang="en-US" sz="1400" dirty="0"/>
                    </a:p>
                  </a:txBody>
                  <a:tcPr marL="68580" marR="68580" marT="34290" marB="34290"/>
                </a:tc>
                <a:tc>
                  <a:txBody>
                    <a:bodyPr/>
                    <a:lstStyle/>
                    <a:p>
                      <a:r>
                        <a:rPr lang="pt-BR" sz="1400" dirty="0"/>
                        <a:t>E   5.00 </a:t>
                      </a:r>
                      <a:endParaRPr lang="en-US" sz="1400" dirty="0"/>
                    </a:p>
                  </a:txBody>
                  <a:tcPr marL="68580" marR="68580" marT="34290" marB="34290"/>
                </a:tc>
                <a:tc>
                  <a:txBody>
                    <a:bodyPr/>
                    <a:lstStyle/>
                    <a:p>
                      <a:r>
                        <a:rPr lang="pt-BR" sz="1400" dirty="0"/>
                        <a:t>Q   2.50 </a:t>
                      </a:r>
                      <a:endParaRPr lang="en-US" sz="1400" dirty="0"/>
                    </a:p>
                  </a:txBody>
                  <a:tcPr marL="68580" marR="68580" marT="34290" marB="34290"/>
                </a:tc>
                <a:tc>
                  <a:txBody>
                    <a:bodyPr/>
                    <a:lstStyle/>
                    <a:p>
                      <a:r>
                        <a:rPr lang="pt-BR" sz="1400" dirty="0"/>
                        <a:t>Y    1.67 </a:t>
                      </a:r>
                      <a:endParaRPr lang="en-US" sz="1400" dirty="0"/>
                    </a:p>
                  </a:txBody>
                  <a:tcPr marL="68580" marR="68580" marT="34290" marB="34290"/>
                </a:tc>
                <a:tc>
                  <a:txBody>
                    <a:bodyPr/>
                    <a:lstStyle/>
                    <a:p>
                      <a:r>
                        <a:rPr lang="pt-BR" sz="1400" dirty="0"/>
                        <a:t>L    0.00 </a:t>
                      </a:r>
                      <a:endParaRPr lang="en-US" sz="1400" dirty="0"/>
                    </a:p>
                  </a:txBody>
                  <a:tcPr marL="68580" marR="68580" marT="34290" marB="34290"/>
                </a:tc>
                <a:extLst>
                  <a:ext uri="{0D108BD9-81ED-4DB2-BD59-A6C34878D82A}">
                    <a16:rowId xmlns:a16="http://schemas.microsoft.com/office/drawing/2014/main" val="10002"/>
                  </a:ext>
                </a:extLst>
              </a:tr>
              <a:tr h="278130">
                <a:tc>
                  <a:txBody>
                    <a:bodyPr/>
                    <a:lstStyle/>
                    <a:p>
                      <a:r>
                        <a:rPr lang="pl-PL" sz="1400" dirty="0"/>
                        <a:t>U </a:t>
                      </a:r>
                      <a:r>
                        <a:rPr lang="en-US" sz="1400" dirty="0"/>
                        <a:t>   </a:t>
                      </a:r>
                      <a:r>
                        <a:rPr lang="pl-PL" sz="1400" dirty="0"/>
                        <a:t>8.33 </a:t>
                      </a:r>
                      <a:endParaRPr lang="en-US" sz="1400" dirty="0"/>
                    </a:p>
                  </a:txBody>
                  <a:tcPr marL="68580" marR="68580" marT="34290" marB="34290"/>
                </a:tc>
                <a:tc>
                  <a:txBody>
                    <a:bodyPr/>
                    <a:lstStyle/>
                    <a:p>
                      <a:r>
                        <a:rPr lang="pl-PL" sz="1400" dirty="0"/>
                        <a:t>V </a:t>
                      </a:r>
                      <a:r>
                        <a:rPr lang="en-US" sz="1400" dirty="0"/>
                        <a:t>  </a:t>
                      </a:r>
                      <a:r>
                        <a:rPr lang="pl-PL" sz="1400" dirty="0"/>
                        <a:t>4.17 </a:t>
                      </a:r>
                      <a:endParaRPr lang="en-US" sz="1400" dirty="0"/>
                    </a:p>
                  </a:txBody>
                  <a:tcPr marL="68580" marR="68580" marT="34290" marB="34290"/>
                </a:tc>
                <a:tc>
                  <a:txBody>
                    <a:bodyPr/>
                    <a:lstStyle/>
                    <a:p>
                      <a:r>
                        <a:rPr lang="pl-PL" sz="1400" dirty="0"/>
                        <a:t>T </a:t>
                      </a:r>
                      <a:r>
                        <a:rPr lang="en-US" sz="1400" dirty="0"/>
                        <a:t>   </a:t>
                      </a:r>
                      <a:r>
                        <a:rPr lang="pl-PL" sz="1400" dirty="0"/>
                        <a:t>2.50 </a:t>
                      </a:r>
                      <a:endParaRPr lang="en-US" sz="1400" dirty="0"/>
                    </a:p>
                  </a:txBody>
                  <a:tcPr marL="68580" marR="68580" marT="34290" marB="34290"/>
                </a:tc>
                <a:tc>
                  <a:txBody>
                    <a:bodyPr/>
                    <a:lstStyle/>
                    <a:p>
                      <a:r>
                        <a:rPr lang="pl-PL" sz="1400" dirty="0"/>
                        <a:t>I </a:t>
                      </a:r>
                      <a:r>
                        <a:rPr lang="en-US" sz="1400" dirty="0"/>
                        <a:t>    </a:t>
                      </a:r>
                      <a:r>
                        <a:rPr lang="pl-PL" sz="1400" dirty="0"/>
                        <a:t>0.83 </a:t>
                      </a:r>
                      <a:endParaRPr lang="en-US" sz="1400" dirty="0"/>
                    </a:p>
                  </a:txBody>
                  <a:tcPr marL="68580" marR="68580" marT="34290" marB="34290"/>
                </a:tc>
                <a:tc>
                  <a:txBody>
                    <a:bodyPr/>
                    <a:lstStyle/>
                    <a:p>
                      <a:r>
                        <a:rPr lang="pl-PL" sz="1400" dirty="0"/>
                        <a:t>N </a:t>
                      </a:r>
                      <a:r>
                        <a:rPr lang="en-US" sz="1400" dirty="0"/>
                        <a:t>  </a:t>
                      </a:r>
                      <a:r>
                        <a:rPr lang="pl-PL" sz="1400" dirty="0"/>
                        <a:t>0.00 </a:t>
                      </a:r>
                      <a:endParaRPr lang="en-US" sz="1400" dirty="0"/>
                    </a:p>
                  </a:txBody>
                  <a:tcPr marL="68580" marR="68580" marT="34290" marB="34290"/>
                </a:tc>
                <a:extLst>
                  <a:ext uri="{0D108BD9-81ED-4DB2-BD59-A6C34878D82A}">
                    <a16:rowId xmlns:a16="http://schemas.microsoft.com/office/drawing/2014/main" val="10003"/>
                  </a:ext>
                </a:extLst>
              </a:tr>
              <a:tr h="278130">
                <a:tc>
                  <a:txBody>
                    <a:bodyPr/>
                    <a:lstStyle/>
                    <a:p>
                      <a:r>
                        <a:rPr lang="pt-BR" sz="1400" dirty="0"/>
                        <a:t>O    7.50 </a:t>
                      </a:r>
                      <a:endParaRPr lang="en-US" sz="1400" dirty="0"/>
                    </a:p>
                  </a:txBody>
                  <a:tcPr marL="68580" marR="68580" marT="34290" marB="34290"/>
                </a:tc>
                <a:tc>
                  <a:txBody>
                    <a:bodyPr/>
                    <a:lstStyle/>
                    <a:p>
                      <a:r>
                        <a:rPr lang="pt-BR" sz="1400" dirty="0"/>
                        <a:t>X   4.17 </a:t>
                      </a:r>
                      <a:endParaRPr lang="en-US" sz="1400" dirty="0"/>
                    </a:p>
                  </a:txBody>
                  <a:tcPr marL="68580" marR="68580" marT="34290" marB="34290"/>
                </a:tc>
                <a:tc>
                  <a:txBody>
                    <a:bodyPr/>
                    <a:lstStyle/>
                    <a:p>
                      <a:r>
                        <a:rPr lang="pt-BR" sz="1400" dirty="0"/>
                        <a:t>A    1.67 </a:t>
                      </a:r>
                      <a:endParaRPr lang="en-US" sz="1400" dirty="0"/>
                    </a:p>
                  </a:txBody>
                  <a:tcPr marL="68580" marR="68580" marT="34290" marB="34290"/>
                </a:tc>
                <a:tc>
                  <a:txBody>
                    <a:bodyPr/>
                    <a:lstStyle/>
                    <a:p>
                      <a:r>
                        <a:rPr lang="pt-BR" sz="1400" dirty="0"/>
                        <a:t>J     0.83 </a:t>
                      </a:r>
                      <a:endParaRPr lang="en-US" sz="1400" dirty="0"/>
                    </a:p>
                  </a:txBody>
                  <a:tcPr marL="68580" marR="68580" marT="34290" marB="34290"/>
                </a:tc>
                <a:tc>
                  <a:txBody>
                    <a:bodyPr/>
                    <a:lstStyle/>
                    <a:p>
                      <a:r>
                        <a:rPr lang="pt-BR" sz="1400" dirty="0"/>
                        <a:t>R   0.00 </a:t>
                      </a:r>
                      <a:endParaRPr lang="en-US" sz="1400" dirty="0"/>
                    </a:p>
                  </a:txBody>
                  <a:tcPr marL="68580" marR="68580" marT="34290" marB="34290"/>
                </a:tc>
                <a:extLst>
                  <a:ext uri="{0D108BD9-81ED-4DB2-BD59-A6C34878D82A}">
                    <a16:rowId xmlns:a16="http://schemas.microsoft.com/office/drawing/2014/main" val="10004"/>
                  </a:ext>
                </a:extLst>
              </a:tr>
              <a:tr h="278130">
                <a:tc>
                  <a:txBody>
                    <a:bodyPr/>
                    <a:lstStyle/>
                    <a:p>
                      <a:r>
                        <a:rPr lang="en-US" sz="1400" dirty="0"/>
                        <a:t>M    6.67 </a:t>
                      </a:r>
                    </a:p>
                  </a:txBody>
                  <a:tcPr marL="68580" marR="68580" marT="34290" marB="34290"/>
                </a:tc>
                <a:tc>
                  <a:txBody>
                    <a:bodyPr/>
                    <a:lstStyle/>
                    <a:p>
                      <a:endParaRPr lang="en-US" sz="1400"/>
                    </a:p>
                  </a:txBody>
                  <a:tcPr marL="68580" marR="68580" marT="34290" marB="34290"/>
                </a:tc>
                <a:tc>
                  <a:txBody>
                    <a:bodyPr/>
                    <a:lstStyle/>
                    <a:p>
                      <a:endParaRPr lang="en-US" sz="1400"/>
                    </a:p>
                  </a:txBody>
                  <a:tcPr marL="68580" marR="68580" marT="34290" marB="34290"/>
                </a:tc>
                <a:tc>
                  <a:txBody>
                    <a:bodyPr/>
                    <a:lstStyle/>
                    <a:p>
                      <a:endParaRPr lang="en-US" sz="1400"/>
                    </a:p>
                  </a:txBody>
                  <a:tcPr marL="68580" marR="68580" marT="34290" marB="34290"/>
                </a:tc>
                <a:tc>
                  <a:txBody>
                    <a:bodyPr/>
                    <a:lstStyle/>
                    <a:p>
                      <a:endParaRPr lang="en-US" sz="1400" dirty="0"/>
                    </a:p>
                  </a:txBody>
                  <a:tcPr marL="68580" marR="68580" marT="34290" marB="34290"/>
                </a:tc>
                <a:extLst>
                  <a:ext uri="{0D108BD9-81ED-4DB2-BD59-A6C34878D82A}">
                    <a16:rowId xmlns:a16="http://schemas.microsoft.com/office/drawing/2014/main" val="10005"/>
                  </a:ext>
                </a:extLst>
              </a:tr>
            </a:tbl>
          </a:graphicData>
        </a:graphic>
      </p:graphicFrame>
      <p:sp>
        <p:nvSpPr>
          <p:cNvPr id="3" name="Slide Number Placeholder 2">
            <a:extLst>
              <a:ext uri="{FF2B5EF4-FFF2-40B4-BE49-F238E27FC236}">
                <a16:creationId xmlns:a16="http://schemas.microsoft.com/office/drawing/2014/main" id="{1D5A4956-03BD-456F-8DE2-AA59B83E227B}"/>
              </a:ext>
            </a:extLst>
          </p:cNvPr>
          <p:cNvSpPr>
            <a:spLocks noGrp="1"/>
          </p:cNvSpPr>
          <p:nvPr>
            <p:ph type="sldNum" sz="quarter" idx="12"/>
          </p:nvPr>
        </p:nvSpPr>
        <p:spPr/>
        <p:txBody>
          <a:bodyPr/>
          <a:lstStyle/>
          <a:p>
            <a:pPr>
              <a:defRPr/>
            </a:pPr>
            <a:fld id="{3686DFBD-27E2-E046-A517-7C0202BD7FAE}" type="slidenum">
              <a:rPr lang="en-US" smtClean="0"/>
              <a:pPr>
                <a:defRPr/>
              </a:pPr>
              <a:t>50</a:t>
            </a:fld>
            <a:endParaRPr lang="en-US" dirty="0"/>
          </a:p>
        </p:txBody>
      </p:sp>
      <p:sp>
        <p:nvSpPr>
          <p:cNvPr id="7" name="TextBox 6"/>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mc:AlternateContent xmlns:mc="http://schemas.openxmlformats.org/markup-compatibility/2006">
        <mc:Choice xmlns:p14="http://schemas.microsoft.com/office/powerpoint/2010/main" xmlns:iact="http://schemas.microsoft.com/office/powerpoint/2014/inkAction" Requires="p14 iact">
          <p:contentPart p14:bwMode="auto" r:id="rId5">
            <p14:nvContentPartPr>
              <p14:cNvPr id="2" name="Ink 1"/>
              <p14:cNvContentPartPr/>
              <p14:nvPr>
                <p:extLst>
                  <p:ext uri="{42D2F446-02D8-4167-A562-619A0277C38B}">
                    <p15:isNarration xmlns:p15="http://schemas.microsoft.com/office/powerpoint/2012/main" val="1"/>
                  </p:ext>
                </p:extLst>
              </p14:nvPr>
            </p14:nvContentPartPr>
            <p14:xfrm>
              <a:off x="3441600" y="4368960"/>
              <a:ext cx="933840" cy="540000"/>
            </p14:xfrm>
          </p:contentPart>
        </mc:Choice>
        <mc:Fallback>
          <p:pic>
            <p:nvPicPr>
              <p:cNvPr id="2" name="Ink 1"/>
              <p:cNvPicPr>
                <a:picLocks noGrp="1" noRot="1" noChangeAspect="1" noMove="1" noResize="1" noEditPoints="1" noAdjustHandles="1" noChangeArrowheads="1" noChangeShapeType="1"/>
              </p:cNvPicPr>
              <p:nvPr/>
            </p:nvPicPr>
            <p:blipFill>
              <a:blip r:embed="rId6"/>
              <a:stretch>
                <a:fillRect/>
              </a:stretch>
            </p:blipFill>
            <p:spPr>
              <a:xfrm>
                <a:off x="3432240" y="4359600"/>
                <a:ext cx="952560" cy="558720"/>
              </a:xfrm>
              <a:prstGeom prst="rect">
                <a:avLst/>
              </a:prstGeom>
            </p:spPr>
          </p:pic>
        </mc:Fallback>
      </mc:AlternateContent>
    </p:spTree>
    <p:custDataLst>
      <p:tags r:id="rId1"/>
    </p:custDataLst>
    <p:extLst>
      <p:ext uri="{BB962C8B-B14F-4D97-AF65-F5344CB8AC3E}">
        <p14:creationId xmlns:p14="http://schemas.microsoft.com/office/powerpoint/2010/main" val="1503235051"/>
      </p:ext>
    </p:extLst>
  </p:cSld>
  <p:clrMapOvr>
    <a:masterClrMapping/>
  </p:clrMapOvr>
  <mc:AlternateContent xmlns:mc="http://schemas.openxmlformats.org/markup-compatibility/2006">
    <mc:Choice xmlns:p14="http://schemas.microsoft.com/office/powerpoint/2010/main" Requires="p14">
      <p:transition spd="slow" p14:dur="2000" advTm="53528"/>
    </mc:Choice>
    <mc:Fallback>
      <p:transition spd="slow" advTm="535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md type="call" cmd="playFrom(0.0)">
                                      <p:cBhvr>
                                        <p:cTn id="7" dur="1" fill="hold"/>
                                        <p:tgtEl>
                                          <p:spTgt spid="2"/>
                                        </p:tgtEl>
                                      </p:cBhvr>
                                    </p:cmd>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8851">
                                            <p:txEl>
                                              <p:pRg st="0" end="0"/>
                                            </p:txEl>
                                          </p:spTgt>
                                        </p:tgtEl>
                                        <p:attrNameLst>
                                          <p:attrName>style.visibility</p:attrName>
                                        </p:attrNameLst>
                                      </p:cBhvr>
                                      <p:to>
                                        <p:strVal val="visible"/>
                                      </p:to>
                                    </p:set>
                                    <p:animEffect transition="in" filter="fade">
                                      <p:cBhvr>
                                        <p:cTn id="12" dur="500"/>
                                        <p:tgtEl>
                                          <p:spTgt spid="7885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8851">
                                            <p:txEl>
                                              <p:pRg st="1" end="1"/>
                                            </p:txEl>
                                          </p:spTgt>
                                        </p:tgtEl>
                                        <p:attrNameLst>
                                          <p:attrName>style.visibility</p:attrName>
                                        </p:attrNameLst>
                                      </p:cBhvr>
                                      <p:to>
                                        <p:strVal val="visible"/>
                                      </p:to>
                                    </p:set>
                                    <p:animEffect transition="in" filter="fade">
                                      <p:cBhvr>
                                        <p:cTn id="17" dur="500"/>
                                        <p:tgtEl>
                                          <p:spTgt spid="78851">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8851">
                                            <p:txEl>
                                              <p:pRg st="2" end="2"/>
                                            </p:txEl>
                                          </p:spTgt>
                                        </p:tgtEl>
                                        <p:attrNameLst>
                                          <p:attrName>style.visibility</p:attrName>
                                        </p:attrNameLst>
                                      </p:cBhvr>
                                      <p:to>
                                        <p:strVal val="visible"/>
                                      </p:to>
                                    </p:set>
                                    <p:animEffect transition="in" filter="fade">
                                      <p:cBhvr>
                                        <p:cTn id="22" dur="500"/>
                                        <p:tgtEl>
                                          <p:spTgt spid="78851">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defRPr/>
            </a:pPr>
            <a:r>
              <a:rPr lang="en-US" sz="2200" dirty="0">
                <a:latin typeface="Alexandria Black" pitchFamily="2" charset="-78"/>
                <a:cs typeface="Alexandria Black" pitchFamily="2" charset="-78"/>
              </a:rPr>
              <a:t>Example Cryptanalysis</a:t>
            </a:r>
          </a:p>
        </p:txBody>
      </p:sp>
      <p:sp>
        <p:nvSpPr>
          <p:cNvPr id="3" name="Content Placeholder 2"/>
          <p:cNvSpPr>
            <a:spLocks noGrp="1"/>
          </p:cNvSpPr>
          <p:nvPr>
            <p:ph idx="1"/>
          </p:nvPr>
        </p:nvSpPr>
        <p:spPr/>
        <p:txBody>
          <a:bodyPr/>
          <a:lstStyle/>
          <a:p>
            <a:pPr eaLnBrk="1" hangingPunct="1">
              <a:lnSpc>
                <a:spcPct val="90000"/>
              </a:lnSpc>
              <a:defRPr/>
            </a:pPr>
            <a:r>
              <a:rPr lang="en-US" dirty="0"/>
              <a:t>Guess P &amp; Z are E and T, respectively</a:t>
            </a:r>
          </a:p>
          <a:p>
            <a:pPr>
              <a:lnSpc>
                <a:spcPct val="90000"/>
              </a:lnSpc>
              <a:defRPr/>
            </a:pPr>
            <a:r>
              <a:rPr lang="en-AU" dirty="0">
                <a:latin typeface="Courier New" pitchFamily="49" charset="0"/>
              </a:rPr>
              <a:t>u</a:t>
            </a:r>
            <a:r>
              <a:rPr lang="en-AU" b="1" dirty="0">
                <a:latin typeface="Courier New" pitchFamily="49" charset="0"/>
              </a:rPr>
              <a:t>t</a:t>
            </a:r>
            <a:r>
              <a:rPr lang="en-AU" dirty="0">
                <a:latin typeface="Courier New" pitchFamily="49" charset="0"/>
              </a:rPr>
              <a:t>qsovuohxmo</a:t>
            </a:r>
            <a:r>
              <a:rPr lang="en-AU" b="1" dirty="0">
                <a:latin typeface="Courier New" pitchFamily="49" charset="0"/>
              </a:rPr>
              <a:t>e</a:t>
            </a:r>
            <a:r>
              <a:rPr lang="en-AU" dirty="0">
                <a:latin typeface="Courier New" pitchFamily="49" charset="0"/>
              </a:rPr>
              <a:t>vg</a:t>
            </a:r>
            <a:r>
              <a:rPr lang="en-AU" b="1" dirty="0">
                <a:latin typeface="Courier New" pitchFamily="49" charset="0"/>
              </a:rPr>
              <a:t>e</a:t>
            </a:r>
            <a:r>
              <a:rPr lang="en-AU" dirty="0">
                <a:latin typeface="Courier New" pitchFamily="49" charset="0"/>
              </a:rPr>
              <a:t>o</a:t>
            </a:r>
            <a:r>
              <a:rPr lang="en-AU" b="1" dirty="0">
                <a:latin typeface="Courier New" pitchFamily="49" charset="0"/>
              </a:rPr>
              <a:t>te</a:t>
            </a:r>
            <a:r>
              <a:rPr lang="en-AU" dirty="0">
                <a:latin typeface="Courier New" pitchFamily="49" charset="0"/>
              </a:rPr>
              <a:t>evsg</a:t>
            </a:r>
            <a:r>
              <a:rPr lang="en-AU" b="1" dirty="0">
                <a:latin typeface="Courier New" pitchFamily="49" charset="0"/>
              </a:rPr>
              <a:t>t</a:t>
            </a:r>
            <a:r>
              <a:rPr lang="en-AU" dirty="0">
                <a:latin typeface="Courier New" pitchFamily="49" charset="0"/>
              </a:rPr>
              <a:t>ws</a:t>
            </a:r>
            <a:r>
              <a:rPr lang="en-AU" b="1" dirty="0">
                <a:latin typeface="Courier New" pitchFamily="49" charset="0"/>
              </a:rPr>
              <a:t>t</a:t>
            </a:r>
            <a:r>
              <a:rPr lang="en-AU" dirty="0">
                <a:latin typeface="Courier New" pitchFamily="49" charset="0"/>
              </a:rPr>
              <a:t>o</a:t>
            </a:r>
            <a:r>
              <a:rPr lang="en-AU" b="1" dirty="0">
                <a:latin typeface="Courier New" pitchFamily="49" charset="0"/>
              </a:rPr>
              <a:t>e</a:t>
            </a:r>
            <a:r>
              <a:rPr lang="en-AU" dirty="0">
                <a:latin typeface="Courier New" pitchFamily="49" charset="0"/>
              </a:rPr>
              <a:t>f</a:t>
            </a:r>
            <a:r>
              <a:rPr lang="en-AU" b="1" dirty="0">
                <a:latin typeface="Courier New" pitchFamily="49" charset="0"/>
              </a:rPr>
              <a:t>e</a:t>
            </a:r>
            <a:r>
              <a:rPr lang="en-AU" dirty="0">
                <a:latin typeface="Courier New" pitchFamily="49" charset="0"/>
              </a:rPr>
              <a:t>esxudbmetsxai</a:t>
            </a:r>
            <a:r>
              <a:rPr lang="en-AU" b="1" dirty="0">
                <a:latin typeface="Courier New" pitchFamily="49" charset="0"/>
              </a:rPr>
              <a:t>t</a:t>
            </a:r>
            <a:r>
              <a:rPr lang="en-AU" dirty="0">
                <a:latin typeface="Courier New" pitchFamily="49" charset="0"/>
              </a:rPr>
              <a:t>vue</a:t>
            </a:r>
            <a:r>
              <a:rPr lang="en-AU" b="1" dirty="0">
                <a:latin typeface="Courier New" pitchFamily="49" charset="0"/>
              </a:rPr>
              <a:t>e</a:t>
            </a:r>
            <a:r>
              <a:rPr lang="en-AU" dirty="0">
                <a:latin typeface="Courier New" pitchFamily="49" charset="0"/>
              </a:rPr>
              <a:t>h</a:t>
            </a:r>
            <a:r>
              <a:rPr lang="en-AU" b="1" dirty="0">
                <a:latin typeface="Courier New" pitchFamily="49" charset="0"/>
              </a:rPr>
              <a:t>t</a:t>
            </a:r>
            <a:r>
              <a:rPr lang="en-AU" dirty="0">
                <a:latin typeface="Courier New" pitchFamily="49" charset="0"/>
              </a:rPr>
              <a:t>h</a:t>
            </a:r>
            <a:r>
              <a:rPr lang="en-AU" b="1" dirty="0">
                <a:latin typeface="Courier New" pitchFamily="49" charset="0"/>
              </a:rPr>
              <a:t>t</a:t>
            </a:r>
            <a:r>
              <a:rPr lang="en-AU" dirty="0">
                <a:latin typeface="Courier New" pitchFamily="49" charset="0"/>
              </a:rPr>
              <a:t>sh</a:t>
            </a:r>
            <a:r>
              <a:rPr lang="en-AU" b="1" dirty="0">
                <a:latin typeface="Courier New" pitchFamily="49" charset="0"/>
              </a:rPr>
              <a:t>t</a:t>
            </a:r>
            <a:r>
              <a:rPr lang="en-AU" dirty="0">
                <a:latin typeface="Courier New" pitchFamily="49" charset="0"/>
              </a:rPr>
              <a:t>owsf</a:t>
            </a:r>
            <a:r>
              <a:rPr lang="en-AU" b="1" dirty="0">
                <a:latin typeface="Courier New" pitchFamily="49" charset="0"/>
              </a:rPr>
              <a:t>e</a:t>
            </a:r>
            <a:r>
              <a:rPr lang="en-AU" dirty="0">
                <a:latin typeface="Courier New" pitchFamily="49" charset="0"/>
              </a:rPr>
              <a:t>a</a:t>
            </a:r>
            <a:r>
              <a:rPr lang="en-AU" b="1" dirty="0">
                <a:latin typeface="Courier New" pitchFamily="49" charset="0"/>
              </a:rPr>
              <a:t>ee</a:t>
            </a:r>
            <a:r>
              <a:rPr lang="en-AU" dirty="0">
                <a:latin typeface="Courier New" pitchFamily="49" charset="0"/>
              </a:rPr>
              <a:t>dtsv</a:t>
            </a:r>
            <a:r>
              <a:rPr lang="en-AU" b="1" dirty="0">
                <a:latin typeface="Courier New" pitchFamily="49" charset="0"/>
              </a:rPr>
              <a:t>e</a:t>
            </a:r>
            <a:r>
              <a:rPr lang="en-AU" dirty="0">
                <a:latin typeface="Courier New" pitchFamily="49" charset="0"/>
              </a:rPr>
              <a:t>qu</a:t>
            </a:r>
            <a:r>
              <a:rPr lang="en-AU" b="1" dirty="0">
                <a:latin typeface="Courier New" pitchFamily="49" charset="0"/>
              </a:rPr>
              <a:t>t</a:t>
            </a:r>
            <a:r>
              <a:rPr lang="en-AU" dirty="0">
                <a:latin typeface="Courier New" pitchFamily="49" charset="0"/>
              </a:rPr>
              <a:t>wymxu</a:t>
            </a:r>
            <a:r>
              <a:rPr lang="en-AU" b="1" dirty="0">
                <a:latin typeface="Courier New" pitchFamily="49" charset="0"/>
              </a:rPr>
              <a:t>t</a:t>
            </a:r>
            <a:r>
              <a:rPr lang="en-AU" dirty="0">
                <a:latin typeface="Courier New" pitchFamily="49" charset="0"/>
              </a:rPr>
              <a:t>uhsxe</a:t>
            </a:r>
            <a:r>
              <a:rPr lang="en-AU" b="1" dirty="0">
                <a:latin typeface="Courier New" pitchFamily="49" charset="0"/>
              </a:rPr>
              <a:t>e</a:t>
            </a:r>
            <a:r>
              <a:rPr lang="en-AU" dirty="0">
                <a:latin typeface="Courier New" pitchFamily="49" charset="0"/>
              </a:rPr>
              <a:t>ye</a:t>
            </a:r>
            <a:r>
              <a:rPr lang="en-AU" b="1" dirty="0">
                <a:latin typeface="Courier New" pitchFamily="49" charset="0"/>
              </a:rPr>
              <a:t>e</a:t>
            </a:r>
            <a:r>
              <a:rPr lang="en-AU" dirty="0">
                <a:latin typeface="Courier New" pitchFamily="49" charset="0"/>
              </a:rPr>
              <a:t>o</a:t>
            </a:r>
            <a:r>
              <a:rPr lang="en-AU" b="1" dirty="0">
                <a:latin typeface="Courier New" pitchFamily="49" charset="0"/>
              </a:rPr>
              <a:t>e</a:t>
            </a:r>
            <a:r>
              <a:rPr lang="en-AU" dirty="0">
                <a:latin typeface="Courier New" pitchFamily="49" charset="0"/>
              </a:rPr>
              <a:t>d</a:t>
            </a:r>
            <a:r>
              <a:rPr lang="en-AU" b="1" dirty="0">
                <a:latin typeface="Courier New" pitchFamily="49" charset="0"/>
              </a:rPr>
              <a:t>t</a:t>
            </a:r>
            <a:r>
              <a:rPr lang="en-AU" dirty="0">
                <a:latin typeface="Courier New" pitchFamily="49" charset="0"/>
              </a:rPr>
              <a:t>s</a:t>
            </a:r>
            <a:r>
              <a:rPr lang="en-AU" b="1" dirty="0">
                <a:latin typeface="Courier New" pitchFamily="49" charset="0"/>
              </a:rPr>
              <a:t>t</a:t>
            </a:r>
            <a:r>
              <a:rPr lang="en-AU" dirty="0">
                <a:latin typeface="Courier New" pitchFamily="49" charset="0"/>
              </a:rPr>
              <a:t>uf</a:t>
            </a:r>
            <a:r>
              <a:rPr lang="en-AU" b="1" dirty="0">
                <a:latin typeface="Courier New" pitchFamily="49" charset="0"/>
              </a:rPr>
              <a:t>e</a:t>
            </a:r>
            <a:r>
              <a:rPr lang="en-AU" dirty="0">
                <a:latin typeface="Courier New" pitchFamily="49" charset="0"/>
              </a:rPr>
              <a:t>omb</a:t>
            </a:r>
            <a:r>
              <a:rPr lang="en-AU" b="1" dirty="0">
                <a:latin typeface="Courier New" pitchFamily="49" charset="0"/>
              </a:rPr>
              <a:t>t</a:t>
            </a:r>
            <a:r>
              <a:rPr lang="en-AU" dirty="0">
                <a:latin typeface="Courier New" pitchFamily="49" charset="0"/>
              </a:rPr>
              <a:t>w</a:t>
            </a:r>
            <a:r>
              <a:rPr lang="en-AU" b="1" dirty="0">
                <a:latin typeface="Courier New" pitchFamily="49" charset="0"/>
              </a:rPr>
              <a:t>e</a:t>
            </a:r>
            <a:r>
              <a:rPr lang="en-AU" dirty="0">
                <a:latin typeface="Courier New" pitchFamily="49" charset="0"/>
              </a:rPr>
              <a:t>fu</a:t>
            </a:r>
            <a:r>
              <a:rPr lang="en-AU" b="1" dirty="0">
                <a:latin typeface="Courier New" pitchFamily="49" charset="0"/>
              </a:rPr>
              <a:t>et</a:t>
            </a:r>
            <a:r>
              <a:rPr lang="en-AU" dirty="0">
                <a:latin typeface="Courier New" pitchFamily="49" charset="0"/>
              </a:rPr>
              <a:t>hmdjudtmohmq</a:t>
            </a:r>
            <a:endParaRPr lang="en-US" dirty="0"/>
          </a:p>
          <a:p>
            <a:pPr>
              <a:defRPr/>
            </a:pPr>
            <a:endParaRPr lang="en-US" dirty="0"/>
          </a:p>
        </p:txBody>
      </p:sp>
      <p:sp>
        <p:nvSpPr>
          <p:cNvPr id="5" name="Slide Number Placeholder 4">
            <a:extLst>
              <a:ext uri="{FF2B5EF4-FFF2-40B4-BE49-F238E27FC236}">
                <a16:creationId xmlns:a16="http://schemas.microsoft.com/office/drawing/2014/main" id="{57AFEB49-0701-404E-BCAC-353C24FB2439}"/>
              </a:ext>
            </a:extLst>
          </p:cNvPr>
          <p:cNvSpPr>
            <a:spLocks noGrp="1"/>
          </p:cNvSpPr>
          <p:nvPr>
            <p:ph type="sldNum" sz="quarter" idx="12"/>
          </p:nvPr>
        </p:nvSpPr>
        <p:spPr/>
        <p:txBody>
          <a:bodyPr/>
          <a:lstStyle/>
          <a:p>
            <a:pPr>
              <a:defRPr/>
            </a:pPr>
            <a:fld id="{3686DFBD-27E2-E046-A517-7C0202BD7FAE}" type="slidenum">
              <a:rPr lang="en-US" smtClean="0"/>
              <a:pPr>
                <a:defRPr/>
              </a:pPr>
              <a:t>51</a:t>
            </a:fld>
            <a:endParaRPr lang="en-US" dirty="0"/>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mc:AlternateContent xmlns:mc="http://schemas.openxmlformats.org/markup-compatibility/2006">
        <mc:Choice xmlns:p14="http://schemas.microsoft.com/office/powerpoint/2010/main" xmlns:iact="http://schemas.microsoft.com/office/powerpoint/2014/inkAction" Requires="p14 iact">
          <p:contentPart p14:bwMode="auto" r:id="rId5">
            <p14:nvContentPartPr>
              <p14:cNvPr id="4" name="Ink 3"/>
              <p14:cNvContentPartPr/>
              <p14:nvPr>
                <p:extLst>
                  <p:ext uri="{42D2F446-02D8-4167-A562-619A0277C38B}">
                    <p15:isNarration xmlns:p15="http://schemas.microsoft.com/office/powerpoint/2012/main" val="1"/>
                  </p:ext>
                </p:extLst>
              </p14:nvPr>
            </p14:nvContentPartPr>
            <p14:xfrm>
              <a:off x="3759120" y="2679840"/>
              <a:ext cx="1429200" cy="63720"/>
            </p14:xfrm>
          </p:contentPart>
        </mc:Choice>
        <mc:Fallback>
          <p:pic>
            <p:nvPicPr>
              <p:cNvPr id="4" name="Ink 3"/>
              <p:cNvPicPr>
                <a:picLocks noGrp="1" noRot="1" noChangeAspect="1" noMove="1" noResize="1" noEditPoints="1" noAdjustHandles="1" noChangeArrowheads="1" noChangeShapeType="1"/>
              </p:cNvPicPr>
              <p:nvPr/>
            </p:nvPicPr>
            <p:blipFill>
              <a:blip r:embed="rId6"/>
              <a:stretch>
                <a:fillRect/>
              </a:stretch>
            </p:blipFill>
            <p:spPr>
              <a:xfrm>
                <a:off x="3749760" y="2670480"/>
                <a:ext cx="1447920" cy="82440"/>
              </a:xfrm>
              <a:prstGeom prst="rect">
                <a:avLst/>
              </a:prstGeom>
            </p:spPr>
          </p:pic>
        </mc:Fallback>
      </mc:AlternateContent>
    </p:spTree>
    <p:custDataLst>
      <p:tags r:id="rId1"/>
    </p:custDataLst>
    <p:extLst>
      <p:ext uri="{BB962C8B-B14F-4D97-AF65-F5344CB8AC3E}">
        <p14:creationId xmlns:p14="http://schemas.microsoft.com/office/powerpoint/2010/main" val="405003151"/>
      </p:ext>
    </p:extLst>
  </p:cSld>
  <p:clrMapOvr>
    <a:masterClrMapping/>
  </p:clrMapOvr>
  <mc:AlternateContent xmlns:mc="http://schemas.openxmlformats.org/markup-compatibility/2006">
    <mc:Choice xmlns:p14="http://schemas.microsoft.com/office/powerpoint/2010/main" Requires="p14">
      <p:transition spd="slow" p14:dur="2000" advTm="32312"/>
    </mc:Choice>
    <mc:Fallback>
      <p:transition spd="slow" advTm="323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cmd type="call" cmd="playFrom(0.0)">
                                      <p:cBhvr>
                                        <p:cTn id="7" dur="1" fill="hold"/>
                                        <p:tgtEl>
                                          <p:spTgt spid="4"/>
                                        </p:tgtEl>
                                      </p:cBhvr>
                                    </p:cmd>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200" dirty="0">
                <a:latin typeface="Alexandria Black" pitchFamily="2" charset="-78"/>
                <a:cs typeface="Alexandria Black" pitchFamily="2" charset="-78"/>
              </a:rPr>
              <a:t>Example Cryptanalysis</a:t>
            </a:r>
          </a:p>
        </p:txBody>
      </p:sp>
      <p:sp>
        <p:nvSpPr>
          <p:cNvPr id="3" name="Content Placeholder 2"/>
          <p:cNvSpPr>
            <a:spLocks noGrp="1"/>
          </p:cNvSpPr>
          <p:nvPr>
            <p:ph idx="1"/>
          </p:nvPr>
        </p:nvSpPr>
        <p:spPr/>
        <p:txBody>
          <a:bodyPr>
            <a:normAutofit fontScale="92500"/>
          </a:bodyPr>
          <a:lstStyle/>
          <a:p>
            <a:pPr>
              <a:lnSpc>
                <a:spcPct val="150000"/>
              </a:lnSpc>
              <a:defRPr/>
            </a:pPr>
            <a:r>
              <a:rPr lang="en-US" dirty="0"/>
              <a:t>Among </a:t>
            </a:r>
            <a:r>
              <a:rPr lang="en-US" dirty="0" err="1"/>
              <a:t>digrams</a:t>
            </a:r>
            <a:r>
              <a:rPr lang="en-US" dirty="0"/>
              <a:t> starting with Z, ZW has the highest occurrence (3 times)</a:t>
            </a:r>
          </a:p>
          <a:p>
            <a:pPr>
              <a:lnSpc>
                <a:spcPct val="150000"/>
              </a:lnSpc>
              <a:defRPr/>
            </a:pPr>
            <a:r>
              <a:rPr lang="en-US" dirty="0"/>
              <a:t>Guess ZW is TH</a:t>
            </a:r>
          </a:p>
          <a:p>
            <a:pPr>
              <a:lnSpc>
                <a:spcPct val="150000"/>
              </a:lnSpc>
              <a:defRPr/>
            </a:pPr>
            <a:r>
              <a:rPr lang="en-AU" dirty="0">
                <a:latin typeface="Courier New" pitchFamily="49" charset="0"/>
              </a:rPr>
              <a:t>U</a:t>
            </a:r>
            <a:r>
              <a:rPr lang="en-AU" b="1" dirty="0">
                <a:latin typeface="Courier New" pitchFamily="49" charset="0"/>
              </a:rPr>
              <a:t>t</a:t>
            </a:r>
            <a:r>
              <a:rPr lang="en-AU" dirty="0">
                <a:latin typeface="Courier New" pitchFamily="49" charset="0"/>
              </a:rPr>
              <a:t>qsovuohxmo</a:t>
            </a:r>
            <a:r>
              <a:rPr lang="en-AU" b="1" dirty="0">
                <a:latin typeface="Courier New" pitchFamily="49" charset="0"/>
              </a:rPr>
              <a:t>e</a:t>
            </a:r>
            <a:r>
              <a:rPr lang="en-AU" dirty="0">
                <a:latin typeface="Courier New" pitchFamily="49" charset="0"/>
              </a:rPr>
              <a:t>vg</a:t>
            </a:r>
            <a:r>
              <a:rPr lang="en-AU" b="1" dirty="0">
                <a:latin typeface="Courier New" pitchFamily="49" charset="0"/>
              </a:rPr>
              <a:t>e</a:t>
            </a:r>
            <a:r>
              <a:rPr lang="en-AU" dirty="0">
                <a:latin typeface="Courier New" pitchFamily="49" charset="0"/>
              </a:rPr>
              <a:t>o</a:t>
            </a:r>
            <a:r>
              <a:rPr lang="en-AU" b="1" dirty="0">
                <a:latin typeface="Courier New" pitchFamily="49" charset="0"/>
              </a:rPr>
              <a:t>te</a:t>
            </a:r>
            <a:r>
              <a:rPr lang="en-AU" dirty="0">
                <a:latin typeface="Courier New" pitchFamily="49" charset="0"/>
              </a:rPr>
              <a:t>evsg</a:t>
            </a:r>
            <a:r>
              <a:rPr lang="en-AU" b="1" dirty="0">
                <a:latin typeface="Courier New" pitchFamily="49" charset="0"/>
              </a:rPr>
              <a:t>th</a:t>
            </a:r>
            <a:r>
              <a:rPr lang="en-AU" dirty="0">
                <a:latin typeface="Courier New" pitchFamily="49" charset="0"/>
              </a:rPr>
              <a:t>s</a:t>
            </a:r>
            <a:r>
              <a:rPr lang="en-AU" b="1" dirty="0">
                <a:latin typeface="Courier New" pitchFamily="49" charset="0"/>
              </a:rPr>
              <a:t>t</a:t>
            </a:r>
            <a:r>
              <a:rPr lang="en-AU" dirty="0">
                <a:latin typeface="Courier New" pitchFamily="49" charset="0"/>
              </a:rPr>
              <a:t>o</a:t>
            </a:r>
            <a:r>
              <a:rPr lang="en-AU" b="1" dirty="0">
                <a:latin typeface="Courier New" pitchFamily="49" charset="0"/>
              </a:rPr>
              <a:t>e</a:t>
            </a:r>
            <a:r>
              <a:rPr lang="en-AU" dirty="0">
                <a:latin typeface="Courier New" pitchFamily="49" charset="0"/>
              </a:rPr>
              <a:t>f</a:t>
            </a:r>
            <a:r>
              <a:rPr lang="en-AU" b="1" dirty="0">
                <a:latin typeface="Courier New" pitchFamily="49" charset="0"/>
              </a:rPr>
              <a:t>e</a:t>
            </a:r>
            <a:r>
              <a:rPr lang="en-AU" dirty="0">
                <a:latin typeface="Courier New" pitchFamily="49" charset="0"/>
              </a:rPr>
              <a:t>esxudbmetsxai</a:t>
            </a:r>
            <a:r>
              <a:rPr lang="en-AU" b="1" dirty="0">
                <a:latin typeface="Courier New" pitchFamily="49" charset="0"/>
              </a:rPr>
              <a:t>t</a:t>
            </a:r>
            <a:r>
              <a:rPr lang="en-AU" dirty="0">
                <a:latin typeface="Courier New" pitchFamily="49" charset="0"/>
              </a:rPr>
              <a:t>vue</a:t>
            </a:r>
            <a:r>
              <a:rPr lang="en-AU" b="1" dirty="0">
                <a:latin typeface="Courier New" pitchFamily="49" charset="0"/>
              </a:rPr>
              <a:t>e</a:t>
            </a:r>
            <a:r>
              <a:rPr lang="en-AU" dirty="0">
                <a:latin typeface="Courier New" pitchFamily="49" charset="0"/>
              </a:rPr>
              <a:t>h</a:t>
            </a:r>
            <a:r>
              <a:rPr lang="en-AU" b="1" dirty="0">
                <a:latin typeface="Courier New" pitchFamily="49" charset="0"/>
              </a:rPr>
              <a:t>t</a:t>
            </a:r>
            <a:r>
              <a:rPr lang="en-AU" dirty="0">
                <a:latin typeface="Courier New" pitchFamily="49" charset="0"/>
              </a:rPr>
              <a:t>h</a:t>
            </a:r>
            <a:r>
              <a:rPr lang="en-AU" b="1" dirty="0">
                <a:latin typeface="Courier New" pitchFamily="49" charset="0"/>
              </a:rPr>
              <a:t>t</a:t>
            </a:r>
            <a:r>
              <a:rPr lang="en-AU" dirty="0">
                <a:latin typeface="Courier New" pitchFamily="49" charset="0"/>
              </a:rPr>
              <a:t>sh</a:t>
            </a:r>
            <a:r>
              <a:rPr lang="en-AU" b="1" dirty="0">
                <a:latin typeface="Courier New" pitchFamily="49" charset="0"/>
              </a:rPr>
              <a:t>t</a:t>
            </a:r>
            <a:r>
              <a:rPr lang="en-AU" dirty="0">
                <a:latin typeface="Courier New" pitchFamily="49" charset="0"/>
              </a:rPr>
              <a:t>owsf</a:t>
            </a:r>
            <a:r>
              <a:rPr lang="en-AU" b="1" dirty="0">
                <a:latin typeface="Courier New" pitchFamily="49" charset="0"/>
              </a:rPr>
              <a:t>e</a:t>
            </a:r>
            <a:r>
              <a:rPr lang="en-AU" dirty="0">
                <a:latin typeface="Courier New" pitchFamily="49" charset="0"/>
              </a:rPr>
              <a:t>a</a:t>
            </a:r>
            <a:r>
              <a:rPr lang="en-AU" b="1" dirty="0">
                <a:latin typeface="Courier New" pitchFamily="49" charset="0"/>
              </a:rPr>
              <a:t>ee</a:t>
            </a:r>
            <a:r>
              <a:rPr lang="en-AU" dirty="0">
                <a:latin typeface="Courier New" pitchFamily="49" charset="0"/>
              </a:rPr>
              <a:t>dtsv</a:t>
            </a:r>
            <a:r>
              <a:rPr lang="en-AU" b="1" dirty="0">
                <a:latin typeface="Courier New" pitchFamily="49" charset="0"/>
              </a:rPr>
              <a:t>e</a:t>
            </a:r>
            <a:r>
              <a:rPr lang="en-AU" dirty="0">
                <a:latin typeface="Courier New" pitchFamily="49" charset="0"/>
              </a:rPr>
              <a:t>qu</a:t>
            </a:r>
            <a:r>
              <a:rPr lang="en-AU" b="1" dirty="0">
                <a:latin typeface="Courier New" pitchFamily="49" charset="0"/>
              </a:rPr>
              <a:t>th</a:t>
            </a:r>
            <a:r>
              <a:rPr lang="en-AU" dirty="0">
                <a:latin typeface="Courier New" pitchFamily="49" charset="0"/>
              </a:rPr>
              <a:t>ymxu</a:t>
            </a:r>
            <a:r>
              <a:rPr lang="en-AU" b="1" dirty="0">
                <a:latin typeface="Courier New" pitchFamily="49" charset="0"/>
              </a:rPr>
              <a:t>t</a:t>
            </a:r>
            <a:r>
              <a:rPr lang="en-AU" dirty="0">
                <a:latin typeface="Courier New" pitchFamily="49" charset="0"/>
              </a:rPr>
              <a:t>uhsxe</a:t>
            </a:r>
            <a:r>
              <a:rPr lang="en-AU" b="1" dirty="0">
                <a:latin typeface="Courier New" pitchFamily="49" charset="0"/>
              </a:rPr>
              <a:t>e</a:t>
            </a:r>
            <a:r>
              <a:rPr lang="en-AU" dirty="0">
                <a:latin typeface="Courier New" pitchFamily="49" charset="0"/>
              </a:rPr>
              <a:t>ye</a:t>
            </a:r>
            <a:r>
              <a:rPr lang="en-AU" b="1" dirty="0">
                <a:latin typeface="Courier New" pitchFamily="49" charset="0"/>
              </a:rPr>
              <a:t>e</a:t>
            </a:r>
            <a:r>
              <a:rPr lang="en-AU" dirty="0">
                <a:latin typeface="Courier New" pitchFamily="49" charset="0"/>
              </a:rPr>
              <a:t>o</a:t>
            </a:r>
            <a:r>
              <a:rPr lang="en-AU" b="1" dirty="0">
                <a:latin typeface="Courier New" pitchFamily="49" charset="0"/>
              </a:rPr>
              <a:t>e</a:t>
            </a:r>
            <a:r>
              <a:rPr lang="en-AU" dirty="0">
                <a:latin typeface="Courier New" pitchFamily="49" charset="0"/>
              </a:rPr>
              <a:t>d</a:t>
            </a:r>
            <a:r>
              <a:rPr lang="en-AU" b="1" dirty="0">
                <a:latin typeface="Courier New" pitchFamily="49" charset="0"/>
              </a:rPr>
              <a:t>t</a:t>
            </a:r>
            <a:r>
              <a:rPr lang="en-AU" dirty="0">
                <a:latin typeface="Courier New" pitchFamily="49" charset="0"/>
              </a:rPr>
              <a:t>s</a:t>
            </a:r>
            <a:r>
              <a:rPr lang="en-AU" b="1" dirty="0">
                <a:latin typeface="Courier New" pitchFamily="49" charset="0"/>
              </a:rPr>
              <a:t>t</a:t>
            </a:r>
            <a:r>
              <a:rPr lang="en-AU" dirty="0">
                <a:latin typeface="Courier New" pitchFamily="49" charset="0"/>
              </a:rPr>
              <a:t>uf</a:t>
            </a:r>
            <a:r>
              <a:rPr lang="en-AU" b="1" dirty="0">
                <a:latin typeface="Courier New" pitchFamily="49" charset="0"/>
              </a:rPr>
              <a:t>e</a:t>
            </a:r>
            <a:r>
              <a:rPr lang="en-AU" dirty="0">
                <a:latin typeface="Courier New" pitchFamily="49" charset="0"/>
              </a:rPr>
              <a:t>omb</a:t>
            </a:r>
            <a:r>
              <a:rPr lang="en-AU" b="1" dirty="0">
                <a:latin typeface="Courier New" pitchFamily="49" charset="0"/>
              </a:rPr>
              <a:t>the</a:t>
            </a:r>
            <a:r>
              <a:rPr lang="en-AU" dirty="0">
                <a:latin typeface="Courier New" pitchFamily="49" charset="0"/>
              </a:rPr>
              <a:t>fu</a:t>
            </a:r>
            <a:r>
              <a:rPr lang="en-AU" b="1" dirty="0">
                <a:latin typeface="Courier New" pitchFamily="49" charset="0"/>
              </a:rPr>
              <a:t>et</a:t>
            </a:r>
            <a:r>
              <a:rPr lang="en-AU" dirty="0">
                <a:latin typeface="Courier New" pitchFamily="49" charset="0"/>
              </a:rPr>
              <a:t>hmdjudtmohmq</a:t>
            </a:r>
          </a:p>
          <a:p>
            <a:pPr>
              <a:lnSpc>
                <a:spcPct val="150000"/>
              </a:lnSpc>
              <a:defRPr/>
            </a:pPr>
            <a:r>
              <a:rPr lang="en-AU" dirty="0"/>
              <a:t>Hence </a:t>
            </a:r>
            <a:r>
              <a:rPr lang="en-US" dirty="0"/>
              <a:t>ZWP is THE</a:t>
            </a:r>
          </a:p>
          <a:p>
            <a:pPr>
              <a:lnSpc>
                <a:spcPct val="90000"/>
              </a:lnSpc>
              <a:defRPr/>
            </a:pPr>
            <a:endParaRPr lang="en-US" dirty="0"/>
          </a:p>
          <a:p>
            <a:pPr>
              <a:lnSpc>
                <a:spcPct val="90000"/>
              </a:lnSpc>
              <a:defRPr/>
            </a:pPr>
            <a:endParaRPr lang="en-US" dirty="0"/>
          </a:p>
          <a:p>
            <a:endParaRPr lang="en-US" dirty="0"/>
          </a:p>
        </p:txBody>
      </p:sp>
      <p:sp>
        <p:nvSpPr>
          <p:cNvPr id="5" name="Slide Number Placeholder 4">
            <a:extLst>
              <a:ext uri="{FF2B5EF4-FFF2-40B4-BE49-F238E27FC236}">
                <a16:creationId xmlns:a16="http://schemas.microsoft.com/office/drawing/2014/main" id="{68D7D740-D611-4972-A0AB-790A845AF925}"/>
              </a:ext>
            </a:extLst>
          </p:cNvPr>
          <p:cNvSpPr>
            <a:spLocks noGrp="1"/>
          </p:cNvSpPr>
          <p:nvPr>
            <p:ph type="sldNum" sz="quarter" idx="12"/>
          </p:nvPr>
        </p:nvSpPr>
        <p:spPr/>
        <p:txBody>
          <a:bodyPr/>
          <a:lstStyle/>
          <a:p>
            <a:pPr>
              <a:defRPr/>
            </a:pPr>
            <a:fld id="{3686DFBD-27E2-E046-A517-7C0202BD7FAE}" type="slidenum">
              <a:rPr lang="en-US" smtClean="0"/>
              <a:pPr>
                <a:defRPr/>
              </a:pPr>
              <a:t>52</a:t>
            </a:fld>
            <a:endParaRPr lang="en-US" dirty="0"/>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447484796"/>
      </p:ext>
    </p:extLst>
  </p:cSld>
  <p:clrMapOvr>
    <a:masterClrMapping/>
  </p:clrMapOvr>
  <mc:AlternateContent xmlns:mc="http://schemas.openxmlformats.org/markup-compatibility/2006">
    <mc:Choice xmlns:p14="http://schemas.microsoft.com/office/powerpoint/2010/main" Requires="p14">
      <p:transition spd="slow" p14:dur="2000" advTm="42671"/>
    </mc:Choice>
    <mc:Fallback>
      <p:transition spd="slow" advTm="4267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200" dirty="0">
                <a:latin typeface="Alexandria Black" pitchFamily="2" charset="-78"/>
                <a:cs typeface="Alexandria Black" pitchFamily="2" charset="-78"/>
              </a:rPr>
              <a:t>Example Cryptanalysis</a:t>
            </a:r>
          </a:p>
        </p:txBody>
      </p:sp>
      <p:sp>
        <p:nvSpPr>
          <p:cNvPr id="3" name="Content Placeholder 2"/>
          <p:cNvSpPr>
            <a:spLocks noGrp="1"/>
          </p:cNvSpPr>
          <p:nvPr>
            <p:ph idx="1"/>
          </p:nvPr>
        </p:nvSpPr>
        <p:spPr/>
        <p:txBody>
          <a:bodyPr>
            <a:normAutofit fontScale="92500" lnSpcReduction="10000"/>
          </a:bodyPr>
          <a:lstStyle/>
          <a:p>
            <a:pPr>
              <a:lnSpc>
                <a:spcPct val="150000"/>
              </a:lnSpc>
              <a:defRPr/>
            </a:pPr>
            <a:r>
              <a:rPr lang="en-AU" dirty="0">
                <a:latin typeface="Courier New" pitchFamily="49" charset="0"/>
              </a:rPr>
              <a:t>U</a:t>
            </a:r>
            <a:r>
              <a:rPr lang="en-AU" b="1" dirty="0">
                <a:latin typeface="Courier New" pitchFamily="49" charset="0"/>
              </a:rPr>
              <a:t>t</a:t>
            </a:r>
            <a:r>
              <a:rPr lang="en-AU" dirty="0">
                <a:latin typeface="Courier New" pitchFamily="49" charset="0"/>
              </a:rPr>
              <a:t>qsovuohxmo</a:t>
            </a:r>
            <a:r>
              <a:rPr lang="en-AU" b="1" dirty="0">
                <a:latin typeface="Courier New" pitchFamily="49" charset="0"/>
              </a:rPr>
              <a:t>e</a:t>
            </a:r>
            <a:r>
              <a:rPr lang="en-AU" dirty="0">
                <a:latin typeface="Courier New" pitchFamily="49" charset="0"/>
              </a:rPr>
              <a:t>vg</a:t>
            </a:r>
            <a:r>
              <a:rPr lang="en-AU" b="1" dirty="0">
                <a:latin typeface="Courier New" pitchFamily="49" charset="0"/>
              </a:rPr>
              <a:t>e</a:t>
            </a:r>
            <a:r>
              <a:rPr lang="en-AU" dirty="0">
                <a:latin typeface="Courier New" pitchFamily="49" charset="0"/>
              </a:rPr>
              <a:t>o</a:t>
            </a:r>
            <a:r>
              <a:rPr lang="en-AU" b="1" dirty="0">
                <a:latin typeface="Courier New" pitchFamily="49" charset="0"/>
              </a:rPr>
              <a:t>te</a:t>
            </a:r>
            <a:r>
              <a:rPr lang="en-AU" dirty="0">
                <a:latin typeface="Courier New" pitchFamily="49" charset="0"/>
              </a:rPr>
              <a:t>evsg</a:t>
            </a:r>
            <a:r>
              <a:rPr lang="en-AU" b="1" dirty="0">
                <a:solidFill>
                  <a:srgbClr val="FF0000"/>
                </a:solidFill>
                <a:latin typeface="Courier New" pitchFamily="49" charset="0"/>
              </a:rPr>
              <a:t>th</a:t>
            </a:r>
            <a:r>
              <a:rPr lang="en-AU" dirty="0">
                <a:solidFill>
                  <a:srgbClr val="FF0000"/>
                </a:solidFill>
                <a:latin typeface="Courier New" pitchFamily="49" charset="0"/>
              </a:rPr>
              <a:t>s</a:t>
            </a:r>
            <a:r>
              <a:rPr lang="en-AU" b="1" dirty="0">
                <a:solidFill>
                  <a:srgbClr val="FF0000"/>
                </a:solidFill>
                <a:latin typeface="Courier New" pitchFamily="49" charset="0"/>
              </a:rPr>
              <a:t>t</a:t>
            </a:r>
            <a:r>
              <a:rPr lang="en-AU" dirty="0">
                <a:latin typeface="Courier New" pitchFamily="49" charset="0"/>
              </a:rPr>
              <a:t>o</a:t>
            </a:r>
            <a:r>
              <a:rPr lang="en-AU" b="1" dirty="0">
                <a:latin typeface="Courier New" pitchFamily="49" charset="0"/>
              </a:rPr>
              <a:t>e</a:t>
            </a:r>
            <a:r>
              <a:rPr lang="en-AU" dirty="0">
                <a:latin typeface="Courier New" pitchFamily="49" charset="0"/>
              </a:rPr>
              <a:t>f</a:t>
            </a:r>
            <a:r>
              <a:rPr lang="en-AU" b="1" dirty="0">
                <a:latin typeface="Courier New" pitchFamily="49" charset="0"/>
              </a:rPr>
              <a:t>e</a:t>
            </a:r>
            <a:r>
              <a:rPr lang="en-AU" dirty="0">
                <a:latin typeface="Courier New" pitchFamily="49" charset="0"/>
              </a:rPr>
              <a:t>esxudbmetsxai</a:t>
            </a:r>
            <a:r>
              <a:rPr lang="en-AU" b="1" dirty="0">
                <a:latin typeface="Courier New" pitchFamily="49" charset="0"/>
              </a:rPr>
              <a:t>t</a:t>
            </a:r>
            <a:r>
              <a:rPr lang="en-AU" dirty="0">
                <a:latin typeface="Courier New" pitchFamily="49" charset="0"/>
              </a:rPr>
              <a:t>vue</a:t>
            </a:r>
            <a:r>
              <a:rPr lang="en-AU" b="1" dirty="0">
                <a:latin typeface="Courier New" pitchFamily="49" charset="0"/>
              </a:rPr>
              <a:t>e</a:t>
            </a:r>
            <a:r>
              <a:rPr lang="en-AU" dirty="0">
                <a:latin typeface="Courier New" pitchFamily="49" charset="0"/>
              </a:rPr>
              <a:t>h</a:t>
            </a:r>
            <a:r>
              <a:rPr lang="en-AU" b="1" dirty="0">
                <a:latin typeface="Courier New" pitchFamily="49" charset="0"/>
              </a:rPr>
              <a:t>t</a:t>
            </a:r>
            <a:r>
              <a:rPr lang="en-AU" dirty="0">
                <a:latin typeface="Courier New" pitchFamily="49" charset="0"/>
              </a:rPr>
              <a:t>h</a:t>
            </a:r>
            <a:r>
              <a:rPr lang="en-AU" b="1" dirty="0">
                <a:latin typeface="Courier New" pitchFamily="49" charset="0"/>
              </a:rPr>
              <a:t>t</a:t>
            </a:r>
            <a:r>
              <a:rPr lang="en-AU" dirty="0">
                <a:latin typeface="Courier New" pitchFamily="49" charset="0"/>
              </a:rPr>
              <a:t>sh</a:t>
            </a:r>
            <a:r>
              <a:rPr lang="en-AU" b="1" dirty="0">
                <a:latin typeface="Courier New" pitchFamily="49" charset="0"/>
              </a:rPr>
              <a:t>t</a:t>
            </a:r>
            <a:r>
              <a:rPr lang="en-AU" dirty="0">
                <a:latin typeface="Courier New" pitchFamily="49" charset="0"/>
              </a:rPr>
              <a:t>owsf</a:t>
            </a:r>
            <a:r>
              <a:rPr lang="en-AU" b="1" dirty="0">
                <a:latin typeface="Courier New" pitchFamily="49" charset="0"/>
              </a:rPr>
              <a:t>e</a:t>
            </a:r>
            <a:r>
              <a:rPr lang="en-AU" dirty="0">
                <a:latin typeface="Courier New" pitchFamily="49" charset="0"/>
              </a:rPr>
              <a:t>a</a:t>
            </a:r>
            <a:r>
              <a:rPr lang="en-AU" b="1" dirty="0">
                <a:latin typeface="Courier New" pitchFamily="49" charset="0"/>
              </a:rPr>
              <a:t>ee</a:t>
            </a:r>
            <a:r>
              <a:rPr lang="en-AU" dirty="0">
                <a:latin typeface="Courier New" pitchFamily="49" charset="0"/>
              </a:rPr>
              <a:t>dtsv</a:t>
            </a:r>
            <a:r>
              <a:rPr lang="en-AU" b="1" dirty="0">
                <a:latin typeface="Courier New" pitchFamily="49" charset="0"/>
              </a:rPr>
              <a:t>e</a:t>
            </a:r>
            <a:r>
              <a:rPr lang="en-AU" dirty="0">
                <a:latin typeface="Courier New" pitchFamily="49" charset="0"/>
              </a:rPr>
              <a:t>qu</a:t>
            </a:r>
            <a:r>
              <a:rPr lang="en-AU" b="1" dirty="0">
                <a:latin typeface="Courier New" pitchFamily="49" charset="0"/>
              </a:rPr>
              <a:t>th</a:t>
            </a:r>
            <a:r>
              <a:rPr lang="en-AU" dirty="0">
                <a:latin typeface="Courier New" pitchFamily="49" charset="0"/>
              </a:rPr>
              <a:t>ymxu</a:t>
            </a:r>
            <a:r>
              <a:rPr lang="en-AU" b="1" dirty="0">
                <a:latin typeface="Courier New" pitchFamily="49" charset="0"/>
              </a:rPr>
              <a:t>t</a:t>
            </a:r>
            <a:r>
              <a:rPr lang="en-AU" dirty="0">
                <a:latin typeface="Courier New" pitchFamily="49" charset="0"/>
              </a:rPr>
              <a:t>uhsxe</a:t>
            </a:r>
            <a:r>
              <a:rPr lang="en-AU" b="1" dirty="0">
                <a:latin typeface="Courier New" pitchFamily="49" charset="0"/>
              </a:rPr>
              <a:t>e</a:t>
            </a:r>
            <a:r>
              <a:rPr lang="en-AU" dirty="0">
                <a:latin typeface="Courier New" pitchFamily="49" charset="0"/>
              </a:rPr>
              <a:t>ye</a:t>
            </a:r>
            <a:r>
              <a:rPr lang="en-AU" b="1" dirty="0">
                <a:latin typeface="Courier New" pitchFamily="49" charset="0"/>
              </a:rPr>
              <a:t>e</a:t>
            </a:r>
            <a:r>
              <a:rPr lang="en-AU" dirty="0">
                <a:latin typeface="Courier New" pitchFamily="49" charset="0"/>
              </a:rPr>
              <a:t>o</a:t>
            </a:r>
            <a:r>
              <a:rPr lang="en-AU" b="1" dirty="0">
                <a:latin typeface="Courier New" pitchFamily="49" charset="0"/>
              </a:rPr>
              <a:t>e</a:t>
            </a:r>
            <a:r>
              <a:rPr lang="en-AU" dirty="0">
                <a:latin typeface="Courier New" pitchFamily="49" charset="0"/>
              </a:rPr>
              <a:t>d</a:t>
            </a:r>
            <a:r>
              <a:rPr lang="en-AU" b="1" dirty="0">
                <a:latin typeface="Courier New" pitchFamily="49" charset="0"/>
              </a:rPr>
              <a:t>t</a:t>
            </a:r>
            <a:r>
              <a:rPr lang="en-AU" dirty="0">
                <a:latin typeface="Courier New" pitchFamily="49" charset="0"/>
              </a:rPr>
              <a:t>s</a:t>
            </a:r>
            <a:r>
              <a:rPr lang="en-AU" b="1" dirty="0">
                <a:latin typeface="Courier New" pitchFamily="49" charset="0"/>
              </a:rPr>
              <a:t>t</a:t>
            </a:r>
            <a:r>
              <a:rPr lang="en-AU" dirty="0">
                <a:latin typeface="Courier New" pitchFamily="49" charset="0"/>
              </a:rPr>
              <a:t>uf</a:t>
            </a:r>
            <a:r>
              <a:rPr lang="en-AU" b="1" dirty="0">
                <a:latin typeface="Courier New" pitchFamily="49" charset="0"/>
              </a:rPr>
              <a:t>e</a:t>
            </a:r>
            <a:r>
              <a:rPr lang="en-AU" dirty="0">
                <a:latin typeface="Courier New" pitchFamily="49" charset="0"/>
              </a:rPr>
              <a:t>omb</a:t>
            </a:r>
            <a:r>
              <a:rPr lang="en-AU" b="1" dirty="0">
                <a:latin typeface="Courier New" pitchFamily="49" charset="0"/>
              </a:rPr>
              <a:t>the</a:t>
            </a:r>
            <a:r>
              <a:rPr lang="en-AU" dirty="0">
                <a:latin typeface="Courier New" pitchFamily="49" charset="0"/>
              </a:rPr>
              <a:t>fu</a:t>
            </a:r>
            <a:r>
              <a:rPr lang="en-AU" b="1" dirty="0">
                <a:latin typeface="Courier New" pitchFamily="49" charset="0"/>
              </a:rPr>
              <a:t>et</a:t>
            </a:r>
            <a:r>
              <a:rPr lang="en-AU" dirty="0">
                <a:latin typeface="Courier New" pitchFamily="49" charset="0"/>
              </a:rPr>
              <a:t>hmdjudtmohmq</a:t>
            </a:r>
          </a:p>
          <a:p>
            <a:pPr>
              <a:lnSpc>
                <a:spcPct val="150000"/>
              </a:lnSpc>
              <a:defRPr/>
            </a:pPr>
            <a:r>
              <a:rPr lang="en-US" dirty="0"/>
              <a:t>Guess S is A</a:t>
            </a:r>
          </a:p>
          <a:p>
            <a:pPr>
              <a:lnSpc>
                <a:spcPct val="150000"/>
              </a:lnSpc>
              <a:defRPr/>
            </a:pPr>
            <a:r>
              <a:rPr lang="en-AU" dirty="0">
                <a:latin typeface="Courier New" pitchFamily="49" charset="0"/>
              </a:rPr>
              <a:t>U</a:t>
            </a:r>
            <a:r>
              <a:rPr lang="en-AU" b="1" dirty="0">
                <a:latin typeface="Courier New" pitchFamily="49" charset="0"/>
              </a:rPr>
              <a:t>t</a:t>
            </a:r>
            <a:r>
              <a:rPr lang="en-AU" dirty="0">
                <a:latin typeface="Courier New" pitchFamily="49" charset="0"/>
              </a:rPr>
              <a:t>q</a:t>
            </a:r>
            <a:r>
              <a:rPr lang="en-AU" b="1" dirty="0">
                <a:latin typeface="Courier New" pitchFamily="49" charset="0"/>
              </a:rPr>
              <a:t>a</a:t>
            </a:r>
            <a:r>
              <a:rPr lang="en-AU" dirty="0">
                <a:latin typeface="Courier New" pitchFamily="49" charset="0"/>
              </a:rPr>
              <a:t>ovuohxmo</a:t>
            </a:r>
            <a:r>
              <a:rPr lang="en-AU" b="1" dirty="0">
                <a:latin typeface="Courier New" pitchFamily="49" charset="0"/>
              </a:rPr>
              <a:t>e</a:t>
            </a:r>
            <a:r>
              <a:rPr lang="en-AU" dirty="0">
                <a:latin typeface="Courier New" pitchFamily="49" charset="0"/>
              </a:rPr>
              <a:t>vg</a:t>
            </a:r>
            <a:r>
              <a:rPr lang="en-AU" b="1" dirty="0">
                <a:latin typeface="Courier New" pitchFamily="49" charset="0"/>
              </a:rPr>
              <a:t>e</a:t>
            </a:r>
            <a:r>
              <a:rPr lang="en-AU" dirty="0">
                <a:latin typeface="Courier New" pitchFamily="49" charset="0"/>
              </a:rPr>
              <a:t>o</a:t>
            </a:r>
            <a:r>
              <a:rPr lang="en-AU" b="1" dirty="0">
                <a:latin typeface="Courier New" pitchFamily="49" charset="0"/>
              </a:rPr>
              <a:t>te</a:t>
            </a:r>
            <a:r>
              <a:rPr lang="en-AU" dirty="0">
                <a:latin typeface="Courier New" pitchFamily="49" charset="0"/>
              </a:rPr>
              <a:t>ev</a:t>
            </a:r>
            <a:r>
              <a:rPr lang="en-AU" b="1" dirty="0">
                <a:latin typeface="Courier New" pitchFamily="49" charset="0"/>
              </a:rPr>
              <a:t>a</a:t>
            </a:r>
            <a:r>
              <a:rPr lang="en-AU" dirty="0">
                <a:latin typeface="Courier New" pitchFamily="49" charset="0"/>
              </a:rPr>
              <a:t>g</a:t>
            </a:r>
            <a:r>
              <a:rPr lang="en-AU" b="1" dirty="0">
                <a:latin typeface="Courier New" pitchFamily="49" charset="0"/>
              </a:rPr>
              <a:t>that</a:t>
            </a:r>
            <a:r>
              <a:rPr lang="en-AU" dirty="0">
                <a:latin typeface="Courier New" pitchFamily="49" charset="0"/>
              </a:rPr>
              <a:t>o</a:t>
            </a:r>
            <a:r>
              <a:rPr lang="en-AU" b="1" dirty="0">
                <a:latin typeface="Courier New" pitchFamily="49" charset="0"/>
              </a:rPr>
              <a:t>e</a:t>
            </a:r>
            <a:r>
              <a:rPr lang="en-AU" dirty="0">
                <a:latin typeface="Courier New" pitchFamily="49" charset="0"/>
              </a:rPr>
              <a:t>f</a:t>
            </a:r>
            <a:r>
              <a:rPr lang="en-AU" b="1" dirty="0">
                <a:latin typeface="Courier New" pitchFamily="49" charset="0"/>
              </a:rPr>
              <a:t>e</a:t>
            </a:r>
            <a:r>
              <a:rPr lang="en-AU" dirty="0">
                <a:latin typeface="Courier New" pitchFamily="49" charset="0"/>
              </a:rPr>
              <a:t>e</a:t>
            </a:r>
            <a:r>
              <a:rPr lang="en-AU" b="1" dirty="0">
                <a:latin typeface="Courier New" pitchFamily="49" charset="0"/>
              </a:rPr>
              <a:t>a</a:t>
            </a:r>
            <a:r>
              <a:rPr lang="en-AU" dirty="0">
                <a:latin typeface="Courier New" pitchFamily="49" charset="0"/>
              </a:rPr>
              <a:t>xudbmet</a:t>
            </a:r>
            <a:r>
              <a:rPr lang="en-AU" b="1" dirty="0">
                <a:latin typeface="Courier New" pitchFamily="49" charset="0"/>
              </a:rPr>
              <a:t>a</a:t>
            </a:r>
            <a:r>
              <a:rPr lang="en-AU" dirty="0">
                <a:latin typeface="Courier New" pitchFamily="49" charset="0"/>
              </a:rPr>
              <a:t>xai</a:t>
            </a:r>
            <a:r>
              <a:rPr lang="en-AU" b="1" dirty="0">
                <a:latin typeface="Courier New" pitchFamily="49" charset="0"/>
              </a:rPr>
              <a:t>t</a:t>
            </a:r>
            <a:r>
              <a:rPr lang="en-AU" dirty="0">
                <a:latin typeface="Courier New" pitchFamily="49" charset="0"/>
              </a:rPr>
              <a:t>vue</a:t>
            </a:r>
            <a:r>
              <a:rPr lang="en-AU" b="1" dirty="0">
                <a:latin typeface="Courier New" pitchFamily="49" charset="0"/>
              </a:rPr>
              <a:t>e</a:t>
            </a:r>
            <a:r>
              <a:rPr lang="en-AU" dirty="0">
                <a:latin typeface="Courier New" pitchFamily="49" charset="0"/>
              </a:rPr>
              <a:t>h</a:t>
            </a:r>
            <a:r>
              <a:rPr lang="en-AU" b="1" dirty="0">
                <a:latin typeface="Courier New" pitchFamily="49" charset="0"/>
              </a:rPr>
              <a:t>t</a:t>
            </a:r>
            <a:r>
              <a:rPr lang="en-AU" dirty="0">
                <a:latin typeface="Courier New" pitchFamily="49" charset="0"/>
              </a:rPr>
              <a:t>h</a:t>
            </a:r>
            <a:r>
              <a:rPr lang="en-AU" b="1" dirty="0">
                <a:latin typeface="Courier New" pitchFamily="49" charset="0"/>
              </a:rPr>
              <a:t>ta</a:t>
            </a:r>
            <a:r>
              <a:rPr lang="en-AU" dirty="0">
                <a:latin typeface="Courier New" pitchFamily="49" charset="0"/>
              </a:rPr>
              <a:t>h</a:t>
            </a:r>
            <a:r>
              <a:rPr lang="en-AU" b="1" dirty="0">
                <a:latin typeface="Courier New" pitchFamily="49" charset="0"/>
              </a:rPr>
              <a:t>t</a:t>
            </a:r>
            <a:r>
              <a:rPr lang="en-AU" dirty="0">
                <a:latin typeface="Courier New" pitchFamily="49" charset="0"/>
              </a:rPr>
              <a:t>ow</a:t>
            </a:r>
            <a:r>
              <a:rPr lang="en-AU" b="1" dirty="0">
                <a:latin typeface="Courier New" pitchFamily="49" charset="0"/>
              </a:rPr>
              <a:t>a</a:t>
            </a:r>
            <a:r>
              <a:rPr lang="en-AU" dirty="0">
                <a:latin typeface="Courier New" pitchFamily="49" charset="0"/>
              </a:rPr>
              <a:t>f</a:t>
            </a:r>
            <a:r>
              <a:rPr lang="en-AU" b="1" dirty="0">
                <a:latin typeface="Courier New" pitchFamily="49" charset="0"/>
              </a:rPr>
              <a:t>e</a:t>
            </a:r>
            <a:r>
              <a:rPr lang="en-AU" dirty="0">
                <a:latin typeface="Courier New" pitchFamily="49" charset="0"/>
              </a:rPr>
              <a:t>a</a:t>
            </a:r>
            <a:r>
              <a:rPr lang="en-AU" b="1" dirty="0">
                <a:latin typeface="Courier New" pitchFamily="49" charset="0"/>
              </a:rPr>
              <a:t>ee</a:t>
            </a:r>
            <a:r>
              <a:rPr lang="en-AU" dirty="0">
                <a:latin typeface="Courier New" pitchFamily="49" charset="0"/>
              </a:rPr>
              <a:t>dt</a:t>
            </a:r>
            <a:r>
              <a:rPr lang="en-AU" b="1" dirty="0">
                <a:latin typeface="Courier New" pitchFamily="49" charset="0"/>
              </a:rPr>
              <a:t>a</a:t>
            </a:r>
            <a:r>
              <a:rPr lang="en-AU" dirty="0">
                <a:latin typeface="Courier New" pitchFamily="49" charset="0"/>
              </a:rPr>
              <a:t>v</a:t>
            </a:r>
            <a:r>
              <a:rPr lang="en-AU" b="1" dirty="0">
                <a:latin typeface="Courier New" pitchFamily="49" charset="0"/>
              </a:rPr>
              <a:t>e</a:t>
            </a:r>
            <a:r>
              <a:rPr lang="en-AU" dirty="0">
                <a:latin typeface="Courier New" pitchFamily="49" charset="0"/>
              </a:rPr>
              <a:t>qu</a:t>
            </a:r>
            <a:r>
              <a:rPr lang="en-AU" b="1" dirty="0">
                <a:latin typeface="Courier New" pitchFamily="49" charset="0"/>
              </a:rPr>
              <a:t>th</a:t>
            </a:r>
            <a:r>
              <a:rPr lang="en-AU" dirty="0">
                <a:latin typeface="Courier New" pitchFamily="49" charset="0"/>
              </a:rPr>
              <a:t>ymxu</a:t>
            </a:r>
            <a:r>
              <a:rPr lang="en-AU" b="1" dirty="0">
                <a:latin typeface="Courier New" pitchFamily="49" charset="0"/>
              </a:rPr>
              <a:t>t</a:t>
            </a:r>
            <a:r>
              <a:rPr lang="en-AU" dirty="0">
                <a:latin typeface="Courier New" pitchFamily="49" charset="0"/>
              </a:rPr>
              <a:t>uh</a:t>
            </a:r>
            <a:r>
              <a:rPr lang="en-AU" b="1" dirty="0">
                <a:latin typeface="Courier New" pitchFamily="49" charset="0"/>
              </a:rPr>
              <a:t>a</a:t>
            </a:r>
            <a:r>
              <a:rPr lang="en-AU" dirty="0">
                <a:latin typeface="Courier New" pitchFamily="49" charset="0"/>
              </a:rPr>
              <a:t>xe</a:t>
            </a:r>
            <a:r>
              <a:rPr lang="en-AU" b="1" dirty="0">
                <a:latin typeface="Courier New" pitchFamily="49" charset="0"/>
              </a:rPr>
              <a:t>e</a:t>
            </a:r>
            <a:r>
              <a:rPr lang="en-AU" dirty="0">
                <a:latin typeface="Courier New" pitchFamily="49" charset="0"/>
              </a:rPr>
              <a:t>ye</a:t>
            </a:r>
            <a:r>
              <a:rPr lang="en-AU" b="1" dirty="0">
                <a:latin typeface="Courier New" pitchFamily="49" charset="0"/>
              </a:rPr>
              <a:t>e</a:t>
            </a:r>
            <a:r>
              <a:rPr lang="en-AU" dirty="0">
                <a:latin typeface="Courier New" pitchFamily="49" charset="0"/>
              </a:rPr>
              <a:t>o</a:t>
            </a:r>
            <a:r>
              <a:rPr lang="en-AU" b="1" dirty="0">
                <a:latin typeface="Courier New" pitchFamily="49" charset="0"/>
              </a:rPr>
              <a:t>e</a:t>
            </a:r>
            <a:r>
              <a:rPr lang="en-AU" dirty="0">
                <a:latin typeface="Courier New" pitchFamily="49" charset="0"/>
              </a:rPr>
              <a:t>d</a:t>
            </a:r>
            <a:r>
              <a:rPr lang="en-AU" b="1" dirty="0">
                <a:latin typeface="Courier New" pitchFamily="49" charset="0"/>
              </a:rPr>
              <a:t>tat</a:t>
            </a:r>
            <a:r>
              <a:rPr lang="en-AU" dirty="0">
                <a:latin typeface="Courier New" pitchFamily="49" charset="0"/>
              </a:rPr>
              <a:t>uf</a:t>
            </a:r>
            <a:r>
              <a:rPr lang="en-AU" b="1" dirty="0">
                <a:latin typeface="Courier New" pitchFamily="49" charset="0"/>
              </a:rPr>
              <a:t>e</a:t>
            </a:r>
            <a:r>
              <a:rPr lang="en-AU" dirty="0">
                <a:latin typeface="Courier New" pitchFamily="49" charset="0"/>
              </a:rPr>
              <a:t>omb</a:t>
            </a:r>
            <a:r>
              <a:rPr lang="en-AU" b="1" dirty="0">
                <a:latin typeface="Courier New" pitchFamily="49" charset="0"/>
              </a:rPr>
              <a:t>the</a:t>
            </a:r>
            <a:r>
              <a:rPr lang="en-AU" dirty="0">
                <a:latin typeface="Courier New" pitchFamily="49" charset="0"/>
              </a:rPr>
              <a:t>fu</a:t>
            </a:r>
            <a:r>
              <a:rPr lang="en-AU" b="1" dirty="0">
                <a:latin typeface="Courier New" pitchFamily="49" charset="0"/>
              </a:rPr>
              <a:t>et</a:t>
            </a:r>
            <a:r>
              <a:rPr lang="en-AU" dirty="0">
                <a:latin typeface="Courier New" pitchFamily="49" charset="0"/>
              </a:rPr>
              <a:t>hmdjudtmohmq</a:t>
            </a:r>
          </a:p>
          <a:p>
            <a:pPr>
              <a:lnSpc>
                <a:spcPct val="90000"/>
              </a:lnSpc>
              <a:defRPr/>
            </a:pPr>
            <a:endParaRPr lang="en-AU" dirty="0">
              <a:latin typeface="Courier New" pitchFamily="49" charset="0"/>
            </a:endParaRPr>
          </a:p>
          <a:p>
            <a:pPr>
              <a:lnSpc>
                <a:spcPct val="90000"/>
              </a:lnSpc>
              <a:defRPr/>
            </a:pPr>
            <a:endParaRPr lang="en-US" dirty="0"/>
          </a:p>
          <a:p>
            <a:endParaRPr lang="en-US" dirty="0"/>
          </a:p>
        </p:txBody>
      </p:sp>
      <p:sp>
        <p:nvSpPr>
          <p:cNvPr id="5" name="Slide Number Placeholder 4">
            <a:extLst>
              <a:ext uri="{FF2B5EF4-FFF2-40B4-BE49-F238E27FC236}">
                <a16:creationId xmlns:a16="http://schemas.microsoft.com/office/drawing/2014/main" id="{3D58D9CF-0C91-4347-8C75-A585EDC982FF}"/>
              </a:ext>
            </a:extLst>
          </p:cNvPr>
          <p:cNvSpPr>
            <a:spLocks noGrp="1"/>
          </p:cNvSpPr>
          <p:nvPr>
            <p:ph type="sldNum" sz="quarter" idx="12"/>
          </p:nvPr>
        </p:nvSpPr>
        <p:spPr/>
        <p:txBody>
          <a:bodyPr/>
          <a:lstStyle/>
          <a:p>
            <a:pPr>
              <a:defRPr/>
            </a:pPr>
            <a:fld id="{3686DFBD-27E2-E046-A517-7C0202BD7FAE}" type="slidenum">
              <a:rPr lang="en-US" smtClean="0"/>
              <a:pPr>
                <a:defRPr/>
              </a:pPr>
              <a:t>53</a:t>
            </a:fld>
            <a:endParaRPr lang="en-US" dirty="0"/>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582811999"/>
      </p:ext>
    </p:extLst>
  </p:cSld>
  <p:clrMapOvr>
    <a:masterClrMapping/>
  </p:clrMapOvr>
  <mc:AlternateContent xmlns:mc="http://schemas.openxmlformats.org/markup-compatibility/2006">
    <mc:Choice xmlns:p14="http://schemas.microsoft.com/office/powerpoint/2010/main" Requires="p14">
      <p:transition spd="slow" p14:dur="2000" advTm="30649"/>
    </mc:Choice>
    <mc:Fallback>
      <p:transition spd="slow" advTm="3064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200" dirty="0">
                <a:latin typeface="Alexandria Black" pitchFamily="2" charset="-78"/>
                <a:cs typeface="Alexandria Black" pitchFamily="2" charset="-78"/>
              </a:rPr>
              <a:t>Example Cryptanalysis</a:t>
            </a:r>
          </a:p>
        </p:txBody>
      </p:sp>
      <p:sp>
        <p:nvSpPr>
          <p:cNvPr id="3" name="Content Placeholder 2"/>
          <p:cNvSpPr>
            <a:spLocks noGrp="1"/>
          </p:cNvSpPr>
          <p:nvPr>
            <p:ph idx="1"/>
          </p:nvPr>
        </p:nvSpPr>
        <p:spPr/>
        <p:txBody>
          <a:bodyPr/>
          <a:lstStyle/>
          <a:p>
            <a:pPr>
              <a:lnSpc>
                <a:spcPct val="150000"/>
              </a:lnSpc>
              <a:defRPr/>
            </a:pPr>
            <a:r>
              <a:rPr lang="en-US" dirty="0"/>
              <a:t>U, V and M may correspond to O, I and N</a:t>
            </a:r>
          </a:p>
          <a:p>
            <a:pPr>
              <a:lnSpc>
                <a:spcPct val="150000"/>
              </a:lnSpc>
              <a:defRPr/>
            </a:pPr>
            <a:r>
              <a:rPr lang="en-US" dirty="0"/>
              <a:t>Continuing with trial and error, we finally get the following plaintext</a:t>
            </a:r>
          </a:p>
          <a:p>
            <a:pPr>
              <a:lnSpc>
                <a:spcPct val="150000"/>
              </a:lnSpc>
              <a:buNone/>
              <a:defRPr/>
            </a:pPr>
            <a:r>
              <a:rPr lang="en-AU" dirty="0"/>
              <a:t>	</a:t>
            </a:r>
            <a:r>
              <a:rPr lang="en-AU" sz="1800" dirty="0">
                <a:latin typeface="Courier New" pitchFamily="49" charset="0"/>
                <a:cs typeface="Courier New" pitchFamily="49" charset="0"/>
              </a:rPr>
              <a:t>It was disclosed yesterday that several informal but direct contacts have been made with political representatives of the Viet Cong in Moscow</a:t>
            </a:r>
            <a:endParaRPr lang="en-AU" dirty="0">
              <a:latin typeface="Courier New" pitchFamily="49" charset="0"/>
              <a:cs typeface="Courier New" pitchFamily="49" charset="0"/>
            </a:endParaRPr>
          </a:p>
          <a:p>
            <a:endParaRPr lang="en-US" dirty="0"/>
          </a:p>
        </p:txBody>
      </p:sp>
      <p:sp>
        <p:nvSpPr>
          <p:cNvPr id="5" name="Slide Number Placeholder 4">
            <a:extLst>
              <a:ext uri="{FF2B5EF4-FFF2-40B4-BE49-F238E27FC236}">
                <a16:creationId xmlns:a16="http://schemas.microsoft.com/office/drawing/2014/main" id="{D4AF0155-548C-40F9-A89F-29BA1F03A2C6}"/>
              </a:ext>
            </a:extLst>
          </p:cNvPr>
          <p:cNvSpPr>
            <a:spLocks noGrp="1"/>
          </p:cNvSpPr>
          <p:nvPr>
            <p:ph type="sldNum" sz="quarter" idx="12"/>
          </p:nvPr>
        </p:nvSpPr>
        <p:spPr/>
        <p:txBody>
          <a:bodyPr/>
          <a:lstStyle/>
          <a:p>
            <a:pPr>
              <a:defRPr/>
            </a:pPr>
            <a:fld id="{3686DFBD-27E2-E046-A517-7C0202BD7FAE}" type="slidenum">
              <a:rPr lang="en-US" smtClean="0"/>
              <a:pPr>
                <a:defRPr/>
              </a:pPr>
              <a:t>54</a:t>
            </a:fld>
            <a:endParaRPr lang="en-US" dirty="0"/>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778776068"/>
      </p:ext>
    </p:extLst>
  </p:cSld>
  <p:clrMapOvr>
    <a:masterClrMapping/>
  </p:clrMapOvr>
  <mc:AlternateContent xmlns:mc="http://schemas.openxmlformats.org/markup-compatibility/2006">
    <mc:Choice xmlns:p14="http://schemas.microsoft.com/office/powerpoint/2010/main" Requires="p14">
      <p:transition spd="slow" p14:dur="2000" advTm="24107"/>
    </mc:Choice>
    <mc:Fallback>
      <p:transition spd="slow" advTm="2410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5866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6497" y="975974"/>
            <a:ext cx="6235124" cy="830997"/>
          </a:xfrm>
          <a:prstGeom prst="rect">
            <a:avLst/>
          </a:prstGeom>
          <a:noFill/>
        </p:spPr>
        <p:txBody>
          <a:bodyPr wrap="square" rtlCol="0">
            <a:spAutoFit/>
          </a:bodyPr>
          <a:lstStyle/>
          <a:p>
            <a:r>
              <a:rPr lang="en-US" sz="2000" b="1" dirty="0" smtClean="0">
                <a:latin typeface="Alexandria Black" pitchFamily="2" charset="-78"/>
                <a:cs typeface="Alexandria Black" pitchFamily="2" charset="-78"/>
              </a:rPr>
              <a:t>Task2</a:t>
            </a:r>
            <a:endParaRPr lang="en-US" sz="2000" b="1" dirty="0">
              <a:latin typeface="Alexandria Black" pitchFamily="2" charset="-78"/>
              <a:cs typeface="Alexandria Black" pitchFamily="2" charset="-78"/>
            </a:endParaRPr>
          </a:p>
          <a:p>
            <a:r>
              <a:rPr lang="en-US" sz="2800" b="1" dirty="0" smtClean="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942308" y="2502636"/>
            <a:ext cx="10222515" cy="1151469"/>
          </a:xfrm>
          <a:prstGeom prst="rect">
            <a:avLst/>
          </a:prstGeom>
        </p:spPr>
        <p:txBody>
          <a:bodyPr vert="horz" wrap="square" lIns="0" tIns="10795" rIns="0" bIns="0" rtlCol="0">
            <a:spAutoFit/>
          </a:bodyPr>
          <a:lstStyle/>
          <a:p>
            <a:pPr marL="451484" marR="5080" lvl="0" indent="-439420" algn="just">
              <a:lnSpc>
                <a:spcPct val="200000"/>
              </a:lnSpc>
              <a:spcBef>
                <a:spcPts val="105"/>
              </a:spcBef>
              <a:buFont typeface="Wingdings"/>
              <a:buChar char=""/>
              <a:tabLst>
                <a:tab pos="451484" algn="l"/>
              </a:tabLst>
            </a:pPr>
            <a:r>
              <a:rPr lang="en-US" sz="2000" dirty="0" smtClean="0">
                <a:solidFill>
                  <a:prstClr val="black"/>
                </a:solidFill>
                <a:latin typeface="Alexandria Black" pitchFamily="2" charset="-78"/>
                <a:cs typeface="Alexandria Black" pitchFamily="2" charset="-78"/>
              </a:rPr>
              <a:t> </a:t>
            </a:r>
            <a:r>
              <a:rPr lang="en-US" sz="2000" dirty="0">
                <a:solidFill>
                  <a:prstClr val="black"/>
                </a:solidFill>
                <a:latin typeface="Alexandria Black" pitchFamily="2" charset="-78"/>
                <a:cs typeface="Alexandria Black" pitchFamily="2" charset="-78"/>
              </a:rPr>
              <a:t>How	to	implement	</a:t>
            </a:r>
            <a:r>
              <a:rPr lang="en-US" sz="2000" dirty="0" err="1">
                <a:solidFill>
                  <a:prstClr val="black"/>
                </a:solidFill>
                <a:latin typeface="Alexandria Black" pitchFamily="2" charset="-78"/>
                <a:cs typeface="Alexandria Black" pitchFamily="2" charset="-78"/>
              </a:rPr>
              <a:t>Monoalphabetic</a:t>
            </a:r>
            <a:r>
              <a:rPr lang="en-US" sz="2000" dirty="0">
                <a:solidFill>
                  <a:prstClr val="black"/>
                </a:solidFill>
                <a:latin typeface="Alexandria Black" pitchFamily="2" charset="-78"/>
                <a:cs typeface="Alexandria Black" pitchFamily="2" charset="-78"/>
              </a:rPr>
              <a:t>  Cipher technique on Arabic letters?</a:t>
            </a:r>
          </a:p>
        </p:txBody>
      </p:sp>
    </p:spTree>
    <p:extLst>
      <p:ext uri="{BB962C8B-B14F-4D97-AF65-F5344CB8AC3E}">
        <p14:creationId xmlns:p14="http://schemas.microsoft.com/office/powerpoint/2010/main" val="4221799010"/>
      </p:ext>
    </p:extLst>
  </p:cSld>
  <p:clrMapOvr>
    <a:masterClrMapping/>
  </p:clrMapOvr>
  <mc:AlternateContent xmlns:mc="http://schemas.openxmlformats.org/markup-compatibility/2006">
    <mc:Choice xmlns:p14="http://schemas.microsoft.com/office/powerpoint/2010/main" Requires="p14">
      <p:transition p14:dur="10" advTm="21698"/>
    </mc:Choice>
    <mc:Fallback>
      <p:transition advTm="21698"/>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367466" y="542565"/>
            <a:ext cx="2758843" cy="753090"/>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800677234"/>
      </p:ext>
    </p:extLst>
  </p:cSld>
  <p:clrMapOvr>
    <a:masterClrMapping/>
  </p:clrMapOvr>
  <mc:AlternateContent xmlns:mc="http://schemas.openxmlformats.org/markup-compatibility/2006">
    <mc:Choice xmlns:p14="http://schemas.microsoft.com/office/powerpoint/2010/main" Requires="p14">
      <p:transition spd="slow" p14:dur="2000" advTm="10499"/>
    </mc:Choice>
    <mc:Fallback>
      <p:transition spd="slow" advTm="104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8.2|0.8|11.8|2.3"/>
</p:tagLst>
</file>

<file path=ppt/tags/tag2.xml><?xml version="1.0" encoding="utf-8"?>
<p:tagLst xmlns:a="http://schemas.openxmlformats.org/drawingml/2006/main" xmlns:r="http://schemas.openxmlformats.org/officeDocument/2006/relationships" xmlns:p="http://schemas.openxmlformats.org/presentationml/2006/main">
  <p:tag name="TIMING" val="|0.7|1.7"/>
</p:tagLst>
</file>

<file path=ppt/tags/tag3.xml><?xml version="1.0" encoding="utf-8"?>
<p:tagLst xmlns:a="http://schemas.openxmlformats.org/drawingml/2006/main" xmlns:r="http://schemas.openxmlformats.org/officeDocument/2006/relationships" xmlns:p="http://schemas.openxmlformats.org/presentationml/2006/main">
  <p:tag name="TIMING" val="|1|0.7|4.8|28.3"/>
</p:tagLst>
</file>

<file path=ppt/tags/tag4.xml><?xml version="1.0" encoding="utf-8"?>
<p:tagLst xmlns:a="http://schemas.openxmlformats.org/drawingml/2006/main" xmlns:r="http://schemas.openxmlformats.org/officeDocument/2006/relationships" xmlns:p="http://schemas.openxmlformats.org/presentationml/2006/main">
  <p:tag name="TIMING" val="|1.4|16|1"/>
</p:tagLst>
</file>

<file path=ppt/tags/tag5.xml><?xml version="1.0" encoding="utf-8"?>
<p:tagLst xmlns:a="http://schemas.openxmlformats.org/drawingml/2006/main" xmlns:r="http://schemas.openxmlformats.org/officeDocument/2006/relationships" xmlns:p="http://schemas.openxmlformats.org/presentationml/2006/main">
  <p:tag name="TIMING" val="|0.7|0.8|0.7"/>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LC.BRev.FY97">
  <a:themeElements>
    <a:clrScheme name="">
      <a:dk1>
        <a:srgbClr val="000000"/>
      </a:dk1>
      <a:lt1>
        <a:srgbClr val="FFFFFF"/>
      </a:lt1>
      <a:dk2>
        <a:srgbClr val="006B61"/>
      </a:dk2>
      <a:lt2>
        <a:srgbClr val="C0C0C0"/>
      </a:lt2>
      <a:accent1>
        <a:srgbClr val="FF00FF"/>
      </a:accent1>
      <a:accent2>
        <a:srgbClr val="00C0C0"/>
      </a:accent2>
      <a:accent3>
        <a:srgbClr val="FFFFFF"/>
      </a:accent3>
      <a:accent4>
        <a:srgbClr val="000000"/>
      </a:accent4>
      <a:accent5>
        <a:srgbClr val="FFAAFF"/>
      </a:accent5>
      <a:accent6>
        <a:srgbClr val="00AEAE"/>
      </a:accent6>
      <a:hlink>
        <a:srgbClr val="00C000"/>
      </a:hlink>
      <a:folHlink>
        <a:srgbClr val="800080"/>
      </a:folHlink>
    </a:clrScheme>
    <a:fontScheme name="LC.BRev.FY97">
      <a:majorFont>
        <a:latin typeface="Tahom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4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400" b="1" i="0" u="none" strike="noStrike" cap="none" normalizeH="0" baseline="0" smtClean="0">
            <a:ln>
              <a:noFill/>
            </a:ln>
            <a:solidFill>
              <a:schemeClr val="tx1"/>
            </a:solidFill>
            <a:effectLst/>
            <a:latin typeface="Arial" charset="0"/>
          </a:defRPr>
        </a:defPPr>
      </a:lstStyle>
    </a:lnDef>
  </a:objectDefaults>
  <a:extraClrSchemeLst>
    <a:extraClrScheme>
      <a:clrScheme name="LC.BRev.FY97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LC.BRev.FY97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LC.BRev.FY97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LC.BRev.FY97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LC.BRev.FY97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LC.BRev.FY97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LC.BRev.FY97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Default Theme">
  <a:themeElements>
    <a:clrScheme name="Custom 6">
      <a:dk1>
        <a:srgbClr val="58585B"/>
      </a:dk1>
      <a:lt1>
        <a:srgbClr val="FFFFFF"/>
      </a:lt1>
      <a:dk2>
        <a:srgbClr val="58585B"/>
      </a:dk2>
      <a:lt2>
        <a:srgbClr val="81C569"/>
      </a:lt2>
      <a:accent1>
        <a:srgbClr val="004C69"/>
      </a:accent1>
      <a:accent2>
        <a:srgbClr val="9E0B0F"/>
      </a:accent2>
      <a:accent3>
        <a:srgbClr val="FFFFFF"/>
      </a:accent3>
      <a:accent4>
        <a:srgbClr val="367187"/>
      </a:accent4>
      <a:accent5>
        <a:srgbClr val="38C6F4"/>
      </a:accent5>
      <a:accent6>
        <a:srgbClr val="FBAB18"/>
      </a:accent6>
      <a:hlink>
        <a:srgbClr val="38C6F4"/>
      </a:hlink>
      <a:folHlink>
        <a:srgbClr val="81C569"/>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36A4D7"/>
        </a:solidFill>
        <a:ln>
          <a:noFill/>
        </a:ln>
        <a:effectLst/>
      </a:spPr>
      <a:bodyPr rtlCol="0" anchor="ctr"/>
      <a:lstStyle>
        <a:defPPr algn="ctr">
          <a:defRPr dirty="0" smtClean="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Default Theme" id="{A3178FD6-045E-43BB-9FF9-79BDC55288A1}" vid="{B3635A64-254C-4D4D-B1C2-6197525273FD}"/>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8B0A652-EA68-4ABA-B3E1-913C7606CF0D}"/>
</file>

<file path=customXml/itemProps2.xml><?xml version="1.0" encoding="utf-8"?>
<ds:datastoreItem xmlns:ds="http://schemas.openxmlformats.org/officeDocument/2006/customXml" ds:itemID="{C33A7C97-DDC7-4553-9A14-1CF05661D109}"/>
</file>

<file path=customXml/itemProps3.xml><?xml version="1.0" encoding="utf-8"?>
<ds:datastoreItem xmlns:ds="http://schemas.openxmlformats.org/officeDocument/2006/customXml" ds:itemID="{7C335DC8-621E-4E46-BF89-EF302027787B}"/>
</file>

<file path=docProps/app.xml><?xml version="1.0" encoding="utf-8"?>
<Properties xmlns="http://schemas.openxmlformats.org/officeDocument/2006/extended-properties" xmlns:vt="http://schemas.openxmlformats.org/officeDocument/2006/docPropsVTypes">
  <TotalTime>3719</TotalTime>
  <Words>5748</Words>
  <Application>Microsoft Office PowerPoint</Application>
  <PresentationFormat>Widescreen</PresentationFormat>
  <Paragraphs>855</Paragraphs>
  <Slides>56</Slides>
  <Notes>33</Notes>
  <HiddenSlides>0</HiddenSlides>
  <MMClips>2</MMClips>
  <ScaleCrop>false</ScaleCrop>
  <HeadingPairs>
    <vt:vector size="6" baseType="variant">
      <vt:variant>
        <vt:lpstr>Fonts Used</vt:lpstr>
      </vt:variant>
      <vt:variant>
        <vt:i4>19</vt:i4>
      </vt:variant>
      <vt:variant>
        <vt:lpstr>Theme</vt:lpstr>
      </vt:variant>
      <vt:variant>
        <vt:i4>3</vt:i4>
      </vt:variant>
      <vt:variant>
        <vt:lpstr>Slide Titles</vt:lpstr>
      </vt:variant>
      <vt:variant>
        <vt:i4>56</vt:i4>
      </vt:variant>
    </vt:vector>
  </HeadingPairs>
  <TitlesOfParts>
    <vt:vector size="78" baseType="lpstr">
      <vt:lpstr>ＭＳ Ｐゴシック</vt:lpstr>
      <vt:lpstr>Alexandria</vt:lpstr>
      <vt:lpstr>Alexandria Black</vt:lpstr>
      <vt:lpstr>Arial</vt:lpstr>
      <vt:lpstr>Arial MT</vt:lpstr>
      <vt:lpstr>Calibri</vt:lpstr>
      <vt:lpstr>Calibri Light</vt:lpstr>
      <vt:lpstr>CiscoSans</vt:lpstr>
      <vt:lpstr>CiscoSans ExtraLight</vt:lpstr>
      <vt:lpstr>CiscoSans Thin</vt:lpstr>
      <vt:lpstr>Courier New</vt:lpstr>
      <vt:lpstr>KievitOT-Medium</vt:lpstr>
      <vt:lpstr>Monotype Sorts</vt:lpstr>
      <vt:lpstr>Roboto Light</vt:lpstr>
      <vt:lpstr>Tahoma</vt:lpstr>
      <vt:lpstr>Times New Roman</vt:lpstr>
      <vt:lpstr>Times-Roman</vt:lpstr>
      <vt:lpstr>Wingdings</vt:lpstr>
      <vt:lpstr>ヒラギノ角ゴ Pro W3</vt:lpstr>
      <vt:lpstr>Office Theme</vt:lpstr>
      <vt:lpstr>LC.BRev.FY97</vt:lpstr>
      <vt:lpstr>Default Theme</vt:lpstr>
      <vt:lpstr>PowerPoint Presentation</vt:lpstr>
      <vt:lpstr>PowerPoint Presentation</vt:lpstr>
      <vt:lpstr>PowerPoint Presentation</vt:lpstr>
      <vt:lpstr>PowerPoint Presentation</vt:lpstr>
      <vt:lpstr>PowerPoint Presentation</vt:lpstr>
      <vt:lpstr>Cryptography and Network Security: Principles and Practice</vt:lpstr>
      <vt:lpstr>PowerPoint Presentation</vt:lpstr>
      <vt:lpstr>PowerPoint Presentation</vt:lpstr>
      <vt:lpstr>Pre-shared key</vt:lpstr>
      <vt:lpstr>Definitions (1 of 2)</vt:lpstr>
      <vt:lpstr>Definitions (2 of 2)</vt:lpstr>
      <vt:lpstr>Figure 3.1 Simplified Model of Symmetric Encryption</vt:lpstr>
      <vt:lpstr>Symmetric Cipher Model</vt:lpstr>
      <vt:lpstr>Figure 3.2 Model of Symmetric Cryptosystem</vt:lpstr>
      <vt:lpstr>Cryptographic Systems</vt:lpstr>
      <vt:lpstr>Cryptanalysis and Brute-Force Attack</vt:lpstr>
      <vt:lpstr>Brute-Force Attack</vt:lpstr>
      <vt:lpstr>Table 3.1 Types of Attacks on Encrypted Messages</vt:lpstr>
      <vt:lpstr>Encryption Scheme Security</vt:lpstr>
      <vt:lpstr>Strong Encryption</vt:lpstr>
      <vt:lpstr>PowerPoint Presentation</vt:lpstr>
      <vt:lpstr>The clear text message would be  encoded using a key of 3.</vt:lpstr>
      <vt:lpstr>PowerPoint Presentation</vt:lpstr>
      <vt:lpstr>PowerPoint Presentation</vt:lpstr>
      <vt:lpstr>Caesar Cipher</vt:lpstr>
      <vt:lpstr>Caesar Cipher Algorithm</vt:lpstr>
      <vt:lpstr>Caesar Cipher Algorithm</vt:lpstr>
      <vt:lpstr>Caesar Cipher Algorithm</vt:lpstr>
      <vt:lpstr>Caesar Cipher Algorithm</vt:lpstr>
      <vt:lpstr>Caesar Cipher Algorithm</vt:lpstr>
      <vt:lpstr>Caesar Cipher Algorithm</vt:lpstr>
      <vt:lpstr>Caesar Cipher Algorithm</vt:lpstr>
      <vt:lpstr>Caesar Cipher Algorithm</vt:lpstr>
      <vt:lpstr>PowerPoint Presentation</vt:lpstr>
      <vt:lpstr>PowerPoint Presentation</vt:lpstr>
      <vt:lpstr>PowerPoint Presentation</vt:lpstr>
      <vt:lpstr>PowerPoint Presentation</vt:lpstr>
      <vt:lpstr>PowerPoint Presentation</vt:lpstr>
      <vt:lpstr>PowerPoint Presentation</vt:lpstr>
      <vt:lpstr>Figure 3.3 Brute-Force Cryptanalysis of Caesar Cipher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Figure 3.5 Relative Frequency of Letters in English Text</vt:lpstr>
      <vt:lpstr>PowerPoint Presentation</vt:lpstr>
      <vt:lpstr>Example Cryptanalysis</vt:lpstr>
      <vt:lpstr>Example Cryptanalysis</vt:lpstr>
      <vt:lpstr>Example Cryptanalysis</vt:lpstr>
      <vt:lpstr>Example Cryptanalysis</vt:lpstr>
      <vt:lpstr>Example Cryptanalysis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Diaa Salama</cp:lastModifiedBy>
  <cp:revision>172</cp:revision>
  <dcterms:created xsi:type="dcterms:W3CDTF">2023-04-29T09:08:00Z</dcterms:created>
  <dcterms:modified xsi:type="dcterms:W3CDTF">2024-02-28T00:20:37Z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