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313" r:id="rId6"/>
    <p:sldId id="276" r:id="rId7"/>
    <p:sldId id="496" r:id="rId8"/>
    <p:sldId id="497" r:id="rId9"/>
    <p:sldId id="498" r:id="rId10"/>
    <p:sldId id="499" r:id="rId11"/>
    <p:sldId id="505" r:id="rId12"/>
    <p:sldId id="506" r:id="rId13"/>
    <p:sldId id="500" r:id="rId14"/>
    <p:sldId id="501" r:id="rId15"/>
    <p:sldId id="502" r:id="rId16"/>
    <p:sldId id="503" r:id="rId17"/>
    <p:sldId id="504" r:id="rId18"/>
    <p:sldId id="507" r:id="rId19"/>
    <p:sldId id="508" r:id="rId20"/>
    <p:sldId id="509" r:id="rId21"/>
    <p:sldId id="510" r:id="rId22"/>
    <p:sldId id="511" r:id="rId23"/>
    <p:sldId id="512" r:id="rId24"/>
    <p:sldId id="513" r:id="rId25"/>
    <p:sldId id="514" r:id="rId26"/>
    <p:sldId id="515" r:id="rId27"/>
    <p:sldId id="306" r:id="rId28"/>
    <p:sldId id="516" r:id="rId29"/>
    <p:sldId id="517" r:id="rId30"/>
    <p:sldId id="518" r:id="rId31"/>
    <p:sldId id="519" r:id="rId32"/>
    <p:sldId id="520" r:id="rId33"/>
    <p:sldId id="521" r:id="rId34"/>
    <p:sldId id="522" r:id="rId35"/>
    <p:sldId id="523" r:id="rId36"/>
    <p:sldId id="524" r:id="rId37"/>
    <p:sldId id="525" r:id="rId38"/>
    <p:sldId id="526" r:id="rId39"/>
    <p:sldId id="527" r:id="rId40"/>
    <p:sldId id="528" r:id="rId41"/>
    <p:sldId id="529" r:id="rId42"/>
    <p:sldId id="530" r:id="rId43"/>
    <p:sldId id="531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6"/>
            <p14:sldId id="496"/>
            <p14:sldId id="497"/>
            <p14:sldId id="498"/>
            <p14:sldId id="499"/>
            <p14:sldId id="505"/>
            <p14:sldId id="506"/>
            <p14:sldId id="500"/>
            <p14:sldId id="501"/>
            <p14:sldId id="502"/>
            <p14:sldId id="503"/>
            <p14:sldId id="504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306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0B3A6F"/>
    <a:srgbClr val="F58221"/>
    <a:srgbClr val="FFD200"/>
    <a:srgbClr val="203E5F"/>
    <a:srgbClr val="000000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4660"/>
  </p:normalViewPr>
  <p:slideViewPr>
    <p:cSldViewPr snapToGrid="0">
      <p:cViewPr varScale="1">
        <p:scale>
          <a:sx n="56" d="100"/>
          <a:sy n="56" d="100"/>
        </p:scale>
        <p:origin x="9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19ADAF-2E59-F4A8-989B-E9C13D0F4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183316-C78E-D2A0-392E-AF3052E582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409CBF-2992-C9B0-04C0-1BD231B684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A0EDEE-FAE1-73AD-60F8-41AD89253F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524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664CDE-0D7B-AED6-A13B-AA10C071D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725985-771A-D5A0-CE94-67A8FB3246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D3E172-3D74-05B0-3773-2B38E62376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45F010-A1E1-0B21-CF7B-E5E52D5AFD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99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7163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  Orientation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77859" y="5201649"/>
            <a:ext cx="1630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lexandria" charset="0"/>
                <a:cs typeface="Alexandria" charset="0"/>
              </a:rPr>
              <a:t>DGM 726</a:t>
            </a:r>
          </a:p>
          <a:p>
            <a:r>
              <a:rPr lang="en-US" dirty="0"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A92777-EB3B-6C4D-64F2-CC96DE235211}"/>
              </a:ext>
            </a:extLst>
          </p:cNvPr>
          <p:cNvSpPr txBox="1"/>
          <p:nvPr/>
        </p:nvSpPr>
        <p:spPr>
          <a:xfrm>
            <a:off x="603589" y="2992413"/>
            <a:ext cx="423930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5822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Leadership</a:t>
            </a:r>
          </a:p>
          <a:p>
            <a:endParaRPr lang="en-US" sz="2800" b="1" dirty="0">
              <a:solidFill>
                <a:srgbClr val="0B3A6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300" b="1" dirty="0">
                <a:solidFill>
                  <a:srgbClr val="0B3A6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by: Dr. Doaa Rady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Lecture outline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854690" y="2441145"/>
            <a:ext cx="8417320" cy="3589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Course Objectives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 syllabus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Course Description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Learning Outcomes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Course Topics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Self- Assessment (Readiness for the Leadership Role)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Introduction to Leadership &amp; Management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FCDC62-7856-22A4-78F8-3FAFCA91FC61}"/>
              </a:ext>
            </a:extLst>
          </p:cNvPr>
          <p:cNvSpPr txBox="1"/>
          <p:nvPr/>
        </p:nvSpPr>
        <p:spPr>
          <a:xfrm>
            <a:off x="3315032" y="1527029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Course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320867" cy="3082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 digital media Leadership course aims to understand how creative leaders are leading a team or organization through digital platforms. </a:t>
            </a:r>
          </a:p>
          <a:p>
            <a:pPr algn="just">
              <a:lnSpc>
                <a:spcPct val="150000"/>
              </a:lnSpc>
            </a:pPr>
            <a:endParaRPr lang="en-US" sz="22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Furthermore, it targets knowing the tools and skills needed for a leader to tailor the goals and strategy in the digital media industry.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7731D4-AA0B-112A-F1D2-CB2117BE6971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A5E4B-7403-4657-EA90-B7424AB101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50C27F-7387-F9FE-E4F5-430EEC0862F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C7B4B0-771D-205A-2C61-FAEDB65C1E4A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Course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398638-2899-6B8A-579B-993DCC1432B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A674E0-B1E7-6A13-52D5-C81C8BEF8E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1EB044-DF98-4EFD-18A8-5B45284371EB}"/>
              </a:ext>
            </a:extLst>
          </p:cNvPr>
          <p:cNvSpPr txBox="1"/>
          <p:nvPr/>
        </p:nvSpPr>
        <p:spPr>
          <a:xfrm>
            <a:off x="889000" y="2391844"/>
            <a:ext cx="10320867" cy="3082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Moreover, it emphasizes understanding how to build community, grow networks, and have unique leadership philosophy.	</a:t>
            </a:r>
          </a:p>
          <a:p>
            <a:pPr algn="just">
              <a:lnSpc>
                <a:spcPct val="150000"/>
              </a:lnSpc>
            </a:pPr>
            <a:endParaRPr lang="en-US" sz="22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Finally, this course includes a variety of skills and abilities, including but not limited to digital transformation, digital strategy, innovation, and ethics.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EF383B-12D2-74F3-A0CE-B0D93667FD9E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4313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462BC-7B98-8B40-97F8-C6C5056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4D706E-70F8-7705-B0DF-7CA8481FDBF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FCC496-2023-9795-883D-F6B60AFB57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9B0BB46-E1FE-40B6-DE4E-410755EBF3B9}"/>
              </a:ext>
            </a:extLst>
          </p:cNvPr>
          <p:cNvSpPr txBox="1"/>
          <p:nvPr/>
        </p:nvSpPr>
        <p:spPr>
          <a:xfrm>
            <a:off x="889000" y="2391844"/>
            <a:ext cx="10320867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>
                <a:solidFill>
                  <a:srgbClr val="0B3A6F"/>
                </a:solidFill>
                <a:latin typeface="Alexandria" charset="0"/>
                <a:cs typeface="Alexandria" charset="0"/>
              </a:rPr>
              <a:t>Digital Leadership </a:t>
            </a: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course examines personal leadership principles and practices as applicable to digital media. 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It specifically focuses on how to lead within an organization to build a diverse and high-performing team to deliver digital media initiatives that advance organizational goals.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063DBC-085E-D852-F6AE-B9947C600C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2A9107-AFCF-8B67-1727-583ACDB4BFD9}"/>
              </a:ext>
            </a:extLst>
          </p:cNvPr>
          <p:cNvSpPr txBox="1"/>
          <p:nvPr/>
        </p:nvSpPr>
        <p:spPr>
          <a:xfrm>
            <a:off x="2467429" y="1121939"/>
            <a:ext cx="5430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Course Description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CB33DA-9BB1-168E-F0DA-6E6E8E0CCCB9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2984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98A06-BEFE-F101-21C8-AF975D774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135949-7FD9-51A7-3F6D-CC1212FB5C2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B42931-5F6E-E85E-A6D1-01CACF6FB2BA}"/>
              </a:ext>
            </a:extLst>
          </p:cNvPr>
          <p:cNvSpPr txBox="1"/>
          <p:nvPr/>
        </p:nvSpPr>
        <p:spPr>
          <a:xfrm>
            <a:off x="2467429" y="1121939"/>
            <a:ext cx="5430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Course Description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E153BD-9131-0959-1507-E96AB0CE1D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A7E0561-BE3B-BA67-89D7-E8453BFCD864}"/>
              </a:ext>
            </a:extLst>
          </p:cNvPr>
          <p:cNvSpPr txBox="1"/>
          <p:nvPr/>
        </p:nvSpPr>
        <p:spPr>
          <a:xfrm>
            <a:off x="889000" y="2391844"/>
            <a:ext cx="10320867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We will have an opportunity to assess, develop, and practice key leadership skills including: 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setting a compelling vision; 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evaluating and onboarding an optimal mix of talent; 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communicating with clarity;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15DA72-525D-26E1-DA8B-BA4B740984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FF415F-2F0B-6F3D-2203-60095F6667A0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76575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F98F7-2A5C-028F-259B-0AE649E47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715F26-71DF-797C-936F-85B95FE9978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86B5D8-AEC7-7075-722F-AFDB3009FF5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4749B09-1616-8E6A-5491-7A4504A3B063}"/>
              </a:ext>
            </a:extLst>
          </p:cNvPr>
          <p:cNvSpPr txBox="1"/>
          <p:nvPr/>
        </p:nvSpPr>
        <p:spPr>
          <a:xfrm>
            <a:off x="889000" y="2140384"/>
            <a:ext cx="10320867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We will have an opportunity to assess, develop, and practice key leadership skills including: 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tackling ethical issues with a focus on advancing diversity, equity, and inclusion matters; 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and seeking regular feedback and input to expand influence over time and create a work environment where people thrive.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12A66B-B5FC-4B94-EB44-7313123B3F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C92093-CCBA-4C28-0F17-539394A55E72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D8BCC7-76B8-666C-7DEB-9D5CE8456222}"/>
              </a:ext>
            </a:extLst>
          </p:cNvPr>
          <p:cNvSpPr txBox="1"/>
          <p:nvPr/>
        </p:nvSpPr>
        <p:spPr>
          <a:xfrm>
            <a:off x="2467429" y="1121939"/>
            <a:ext cx="5430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Course Description</a:t>
            </a:r>
          </a:p>
        </p:txBody>
      </p:sp>
    </p:spTree>
    <p:extLst>
      <p:ext uri="{BB962C8B-B14F-4D97-AF65-F5344CB8AC3E}">
        <p14:creationId xmlns:p14="http://schemas.microsoft.com/office/powerpoint/2010/main" val="404217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EE463-AE3E-BA8E-612D-F222655E5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488177-041A-C50D-AC63-78615FCEA40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9F47E4-7FE7-1E48-CB0B-92BC2528BC6B}"/>
              </a:ext>
            </a:extLst>
          </p:cNvPr>
          <p:cNvSpPr txBox="1"/>
          <p:nvPr/>
        </p:nvSpPr>
        <p:spPr>
          <a:xfrm>
            <a:off x="2513149" y="1019069"/>
            <a:ext cx="4869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C746F3-D0E0-B06C-8535-36907D069A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35BE400-E79B-51E4-084F-62249C456E9E}"/>
              </a:ext>
            </a:extLst>
          </p:cNvPr>
          <p:cNvSpPr txBox="1"/>
          <p:nvPr/>
        </p:nvSpPr>
        <p:spPr>
          <a:xfrm>
            <a:off x="889000" y="2391844"/>
            <a:ext cx="10320867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Learn about the different styles of leadership, determine which is appropriate for your organization, and how to choose and develop a leadership style.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Learn how to be more efficient at accomplishing your organizations goals by developing leaders.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D040B6-0900-0839-A0BA-C0AA1FDA59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6F2052-FE58-63F3-7A12-E5F2B0A81BE6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56321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1F8EF8-E805-0EAB-D108-5568E1977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F89021-D8B2-115B-C424-404C71D96B3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4D910E-5149-77B7-CEAA-7D4C6613EA44}"/>
              </a:ext>
            </a:extLst>
          </p:cNvPr>
          <p:cNvSpPr txBox="1"/>
          <p:nvPr/>
        </p:nvSpPr>
        <p:spPr>
          <a:xfrm>
            <a:off x="2513149" y="1019069"/>
            <a:ext cx="4869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EC33B6-F7D5-3494-CA24-C4778480F56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AA0F14D-71A7-48E6-2C48-8FE5344581E6}"/>
              </a:ext>
            </a:extLst>
          </p:cNvPr>
          <p:cNvSpPr txBox="1"/>
          <p:nvPr/>
        </p:nvSpPr>
        <p:spPr>
          <a:xfrm>
            <a:off x="889000" y="2391844"/>
            <a:ext cx="10320867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Learn how to forge a group of people to act as a single unit to achieve your organizations goals.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Learn how to build trust, credibility, and respect for both you and the organization by being an ethical leader.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07A990-6B0B-F808-BC86-D5A85C1A5A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72AD83-9771-0763-C6BF-4EBEF4883126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86996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04CC8-1A0F-552F-B1D5-BEA288252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00460F-D9F0-AFDF-2454-D62969B089D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95919F-7766-2D29-7BC5-DBF75A997ABF}"/>
              </a:ext>
            </a:extLst>
          </p:cNvPr>
          <p:cNvSpPr txBox="1"/>
          <p:nvPr/>
        </p:nvSpPr>
        <p:spPr>
          <a:xfrm>
            <a:off x="2513149" y="1019069"/>
            <a:ext cx="4869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073ABC-13E7-DE35-1EE2-7B6F80F571E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E82A35B-FB80-91AF-8B48-11F235F39D6A}"/>
              </a:ext>
            </a:extLst>
          </p:cNvPr>
          <p:cNvSpPr txBox="1"/>
          <p:nvPr/>
        </p:nvSpPr>
        <p:spPr>
          <a:xfrm>
            <a:off x="889000" y="2003224"/>
            <a:ext cx="10320867" cy="367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The intended subject-specific learning outcomes : </a:t>
            </a:r>
          </a:p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Having successfully completed this course; you should be able to:</a:t>
            </a:r>
          </a:p>
          <a:p>
            <a:pPr marL="742950" lvl="1" indent="-28575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Evaluate</a:t>
            </a: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personal strengths and areas for improvement as current or aspiring leaders.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75B519-FA79-F0F7-A8F6-C9EA7D91FA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1CB288-43A0-E5E5-D97D-C2FF541FED22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77826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CB87F-FEFD-C856-5609-B81BAF3AC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4845B7-501B-0D94-7F72-DABDAA0537B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F8DCBF-38C7-35C3-B49B-4F756B275EE8}"/>
              </a:ext>
            </a:extLst>
          </p:cNvPr>
          <p:cNvSpPr txBox="1"/>
          <p:nvPr/>
        </p:nvSpPr>
        <p:spPr>
          <a:xfrm>
            <a:off x="2513149" y="1019069"/>
            <a:ext cx="4869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63066A-8F1A-1830-4A10-E91935E4EA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8F456E-BD12-57E6-43D1-C83A78ECD5FA}"/>
              </a:ext>
            </a:extLst>
          </p:cNvPr>
          <p:cNvSpPr txBox="1"/>
          <p:nvPr/>
        </p:nvSpPr>
        <p:spPr>
          <a:xfrm>
            <a:off x="889000" y="2391844"/>
            <a:ext cx="10320867" cy="333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Having successfully completed this course; you should be able to:</a:t>
            </a:r>
          </a:p>
          <a:p>
            <a:pPr marL="742950" lvl="1" indent="-285750" algn="just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Create</a:t>
            </a: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a personal leadership philosophy based on leadership theories, principles, and styles relevant to digital media organizations.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36728D-7EC9-7E81-F4A9-60D77E3DA3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79DB35-E27D-2488-3285-10532FD9BC29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57075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2535B5-B856-3637-35B6-351397FEC9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B018A8-C6B0-8C97-B37C-6181B68A993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73B4C2-8B57-79C9-ED65-F5346BCE81BB}"/>
              </a:ext>
            </a:extLst>
          </p:cNvPr>
          <p:cNvSpPr txBox="1"/>
          <p:nvPr/>
        </p:nvSpPr>
        <p:spPr>
          <a:xfrm>
            <a:off x="2513149" y="1019069"/>
            <a:ext cx="4869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CAC251-A4F4-95C0-6E3B-CA632D6E47B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938A0C7-7EB5-EE08-1F1D-4CC3ABF58355}"/>
              </a:ext>
            </a:extLst>
          </p:cNvPr>
          <p:cNvSpPr txBox="1"/>
          <p:nvPr/>
        </p:nvSpPr>
        <p:spPr>
          <a:xfrm>
            <a:off x="889000" y="2391844"/>
            <a:ext cx="10320867" cy="3378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Having successfully completed this course; you should be able to:</a:t>
            </a:r>
          </a:p>
          <a:p>
            <a:pPr marL="742950" lvl="1" indent="-28575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Examine</a:t>
            </a: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the role of the leader in promoting diversity, equity, inclusion, and access in organizations.</a:t>
            </a:r>
          </a:p>
          <a:p>
            <a:pPr marL="742950" lvl="1" indent="-28575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Practice</a:t>
            </a: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effective communication strategies with different stakeholders in digital media organizations.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84C9EA-7FB9-D7E7-0215-01F07DEEE3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F0431E-7A28-CC1A-19C7-3C1AF3D02614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31533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4297B7-D7E7-A315-5EAC-4132F363C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1F7CB-60B8-A7FA-2AF0-42A85C89DBA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8CD46D-6E5F-ACB4-535C-74804680AD82}"/>
              </a:ext>
            </a:extLst>
          </p:cNvPr>
          <p:cNvSpPr txBox="1"/>
          <p:nvPr/>
        </p:nvSpPr>
        <p:spPr>
          <a:xfrm>
            <a:off x="2513149" y="1019069"/>
            <a:ext cx="4869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C56997-320A-BE9A-629D-C5F59F1041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6C40CC-C846-D356-EBE3-AB196E0C89EA}"/>
              </a:ext>
            </a:extLst>
          </p:cNvPr>
          <p:cNvSpPr txBox="1"/>
          <p:nvPr/>
        </p:nvSpPr>
        <p:spPr>
          <a:xfrm>
            <a:off x="889000" y="2037514"/>
            <a:ext cx="10320867" cy="367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Having successfully completed this course; you should be able to:</a:t>
            </a:r>
          </a:p>
          <a:p>
            <a:pPr marL="742950" lvl="1" indent="-28575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Develop </a:t>
            </a: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effective and ethical leadership responses to complex challenges and opportunities in digital media environments.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2B324D-A00A-A7B7-C088-AFD9B360E6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36D75E-523D-7A65-C71D-D7811E6612EA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28359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2A3F8B-D9FB-0095-17B2-BE432B5CD0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173D4A-EFE0-7036-F9A0-4CDD2EE6CD0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0F8945-32A6-6B5D-5ECA-A89B02E30E71}"/>
              </a:ext>
            </a:extLst>
          </p:cNvPr>
          <p:cNvSpPr txBox="1"/>
          <p:nvPr/>
        </p:nvSpPr>
        <p:spPr>
          <a:xfrm>
            <a:off x="2513149" y="1019069"/>
            <a:ext cx="4869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Syllabus: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9B93AF-F90E-CF89-8362-121B1C3A66C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B3799F-579F-2BD0-5469-ECA4FC79D5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46EB22E1-73CA-34AC-5931-F1AF8A4C24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49" y="1768403"/>
            <a:ext cx="7960739" cy="41593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8B3121-9975-C9A6-8E39-57156A53C247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10061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79257-615A-D2B9-6157-2FACA9475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54AB51-E02B-2426-AC39-0FA69CCDF9D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E21036-021F-6F1A-D31D-8012B41D14F1}"/>
              </a:ext>
            </a:extLst>
          </p:cNvPr>
          <p:cNvSpPr txBox="1"/>
          <p:nvPr/>
        </p:nvSpPr>
        <p:spPr>
          <a:xfrm>
            <a:off x="2513149" y="1019069"/>
            <a:ext cx="4869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Syllabus: 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458FB3-3023-D07C-E1B8-C72BF59E37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79E07D-12B4-77AC-171F-3EC531EEC541}"/>
              </a:ext>
            </a:extLst>
          </p:cNvPr>
          <p:cNvSpPr txBox="1"/>
          <p:nvPr/>
        </p:nvSpPr>
        <p:spPr>
          <a:xfrm>
            <a:off x="889000" y="2391844"/>
            <a:ext cx="10320867" cy="3589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Introduction to Management &amp; Leadership (Definition, Functions, Skills)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Theories &amp; Models of Leadership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Leaders’ traits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Leadership strengths and Influencing People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 Digital Revolution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Digital Leadership and Digital Transformations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03C6E8-3142-8F93-FF94-ADDAE66B9D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CC0D24-1F20-4970-DC3D-9C32D5B9265A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9173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E6C28B-2272-3936-E6FF-EADCA68F2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2AA95F-EEDA-20AC-6165-EBCC91F71DA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B87256-A4BF-9181-7C29-C3320C1F9B73}"/>
              </a:ext>
            </a:extLst>
          </p:cNvPr>
          <p:cNvSpPr txBox="1"/>
          <p:nvPr/>
        </p:nvSpPr>
        <p:spPr>
          <a:xfrm>
            <a:off x="2513149" y="1019069"/>
            <a:ext cx="4869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Syllabus: 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EC28D-6ECD-8F9D-F8EB-C4A0FD1353F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A4B9EF-4863-CD01-39EE-9990CF9985AB}"/>
              </a:ext>
            </a:extLst>
          </p:cNvPr>
          <p:cNvSpPr txBox="1"/>
          <p:nvPr/>
        </p:nvSpPr>
        <p:spPr>
          <a:xfrm>
            <a:off x="889000" y="2391844"/>
            <a:ext cx="10320867" cy="2574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Leadership in the Digital Era and the Age of Industry 4.0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Importance of Digital Leadership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Diversity and Leadership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Leadership styles in the digital world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Collaborative Leadership &amp; Building Teams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2EA767-289F-8B67-58F5-8A3EC6C0D2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36488D-EB5D-6978-FB8D-53BFA25C77ED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86778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8C355-AF46-F43F-1011-93A5B8CE2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53E8B0-801F-ECA6-B602-79B5E677440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6CBD35-DFC8-7D45-0D0D-AFBD3B7B8A4E}"/>
              </a:ext>
            </a:extLst>
          </p:cNvPr>
          <p:cNvSpPr txBox="1"/>
          <p:nvPr/>
        </p:nvSpPr>
        <p:spPr>
          <a:xfrm>
            <a:off x="2513149" y="1019069"/>
            <a:ext cx="4869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Syllabus: 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40101B-E4F2-F7CA-C1B8-F2D9162E18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4B6A9E8-F4A8-0296-7BCE-24833C31CD13}"/>
              </a:ext>
            </a:extLst>
          </p:cNvPr>
          <p:cNvSpPr txBox="1"/>
          <p:nvPr/>
        </p:nvSpPr>
        <p:spPr>
          <a:xfrm>
            <a:off x="889000" y="2391844"/>
            <a:ext cx="10320867" cy="3082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Leaders’ skills: Communication, Negotiation, Critical Thinking, Creative Problem Solving, Time Management…etc.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Digital Skills in Improving Organizational Performance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Ethical Leadership &amp; Digital Media Ethics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Entrepreneurship and Leadership in the Media Industry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Developing a Plan for Building Personal Leadership Philosophy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D70428-E4CE-12B1-BFB9-D6677E515F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C08029-F938-4A2B-DB38-219043D19EBE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02288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974AE-C1FF-139F-D65D-86EE13A3FB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9375F9-27A2-91D2-8727-230556D7A0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6C1DE1-AE51-A283-520B-85922327601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14B1F55-AC68-22FC-C62B-770EA3684617}"/>
              </a:ext>
            </a:extLst>
          </p:cNvPr>
          <p:cNvSpPr txBox="1"/>
          <p:nvPr/>
        </p:nvSpPr>
        <p:spPr>
          <a:xfrm>
            <a:off x="889000" y="2151814"/>
            <a:ext cx="10320867" cy="2824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Readiness for the Leadership Role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Instructions: Indicate the extent to which you agree with each of the following statements, using the following scale: 1, disagree strongly; 2, disagree; 3, neutral; 4, agree; 5, agree strongly.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D793EB-18E1-7347-095A-0D09B99F5E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CAC171-BBC9-6A01-683A-46599EE9BDDA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1B2C44-B784-BB38-3C98-3EE739F13EA7}"/>
              </a:ext>
            </a:extLst>
          </p:cNvPr>
          <p:cNvSpPr txBox="1"/>
          <p:nvPr/>
        </p:nvSpPr>
        <p:spPr>
          <a:xfrm>
            <a:off x="2513149" y="1144799"/>
            <a:ext cx="636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Exercise 1: Leadership Self-Assessment </a:t>
            </a:r>
          </a:p>
        </p:txBody>
      </p:sp>
    </p:spTree>
    <p:extLst>
      <p:ext uri="{BB962C8B-B14F-4D97-AF65-F5344CB8AC3E}">
        <p14:creationId xmlns:p14="http://schemas.microsoft.com/office/powerpoint/2010/main" val="307307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6F244-B1D3-1445-53FB-B649C999B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A88D28-DD90-F54C-ACE9-2B8805F5E3F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F0A0B6-185A-9E4D-1D51-CBDC9D3D121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A58F5C2-7C6F-3047-FF64-B1696BC53EF8}"/>
              </a:ext>
            </a:extLst>
          </p:cNvPr>
          <p:cNvSpPr txBox="1"/>
          <p:nvPr/>
        </p:nvSpPr>
        <p:spPr>
          <a:xfrm>
            <a:off x="889000" y="2019316"/>
            <a:ext cx="10320867" cy="407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Readiness for the Leadership Role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20 Statements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Score Ranges between (20 – 100)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Scoring and interpretation: Calculate your total score by adding the numbers circled. A tentative interpretation of the scoring is as follows: </a:t>
            </a:r>
          </a:p>
          <a:p>
            <a:pPr marL="1257300" lvl="2" indent="-342900" algn="just">
              <a:buFont typeface="Courier New" panose="02070309020205020404" pitchFamily="49" charset="0"/>
              <a:buChar char="o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90 – 100 high readiness for the leadership role. </a:t>
            </a:r>
          </a:p>
          <a:p>
            <a:pPr marL="1257300" lvl="2" indent="-342900" algn="just">
              <a:buFont typeface="Courier New" panose="02070309020205020404" pitchFamily="49" charset="0"/>
              <a:buChar char="o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60 – 89 moderate readiness for the leadership role. </a:t>
            </a:r>
          </a:p>
          <a:p>
            <a:pPr marL="1257300" lvl="2" indent="-342900" algn="just">
              <a:buFont typeface="Courier New" panose="02070309020205020404" pitchFamily="49" charset="0"/>
              <a:buChar char="o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40 – 59 some uneasiness with the leadership role. </a:t>
            </a:r>
          </a:p>
          <a:p>
            <a:pPr marL="1257300" lvl="2" indent="-342900" algn="just">
              <a:buFont typeface="Courier New" panose="02070309020205020404" pitchFamily="49" charset="0"/>
              <a:buChar char="o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39 or less low readiness for the leadership role.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95BDC1-3A59-7B97-E5D4-0054F1D632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9EF06E-A3E5-1E3B-56FA-C70BF074EA36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D616BD-6D35-0D8A-270F-0BB80B2ACAC9}"/>
              </a:ext>
            </a:extLst>
          </p:cNvPr>
          <p:cNvSpPr txBox="1"/>
          <p:nvPr/>
        </p:nvSpPr>
        <p:spPr>
          <a:xfrm>
            <a:off x="2513149" y="1144799"/>
            <a:ext cx="636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Exercise 1: Leadership Self-Assessment </a:t>
            </a:r>
          </a:p>
        </p:txBody>
      </p:sp>
    </p:spTree>
    <p:extLst>
      <p:ext uri="{BB962C8B-B14F-4D97-AF65-F5344CB8AC3E}">
        <p14:creationId xmlns:p14="http://schemas.microsoft.com/office/powerpoint/2010/main" val="344968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0C76C-B717-7C59-4C84-3E48FAAAA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2A22F0-52CB-0F06-8409-7CCCC4139A2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C1FA11-A816-A9C7-2DF2-49A1739AEE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4ED32B-8732-1FE6-7D0B-A76EE020116C}"/>
              </a:ext>
            </a:extLst>
          </p:cNvPr>
          <p:cNvSpPr txBox="1"/>
          <p:nvPr/>
        </p:nvSpPr>
        <p:spPr>
          <a:xfrm>
            <a:off x="617280" y="1859296"/>
            <a:ext cx="10812720" cy="419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Readiness for the Leadership Role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Scale Statements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It is enjoyable having people count on me for ideas and suggestions.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It would be accurate to say that I have inspired other people.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It's good practice to ask people provocative questions about their work.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It's easy for me to compliment others.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 like to cheer people up even when my own spirits are down.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38DD9E-A301-4BF2-DC38-2A39FB6147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06C620-2A54-77DC-2D5F-9F9231302B76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4BCEDF-9361-E314-D61C-3D0B3733E54F}"/>
              </a:ext>
            </a:extLst>
          </p:cNvPr>
          <p:cNvSpPr txBox="1"/>
          <p:nvPr/>
        </p:nvSpPr>
        <p:spPr>
          <a:xfrm>
            <a:off x="2513149" y="1144799"/>
            <a:ext cx="636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Exercise 1: Leadership Self-Assessment </a:t>
            </a:r>
          </a:p>
        </p:txBody>
      </p:sp>
    </p:spTree>
    <p:extLst>
      <p:ext uri="{BB962C8B-B14F-4D97-AF65-F5344CB8AC3E}">
        <p14:creationId xmlns:p14="http://schemas.microsoft.com/office/powerpoint/2010/main" val="172518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F83F3-2D36-6D78-20E6-AC98FFAED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DDDCA3-2C1D-B98A-075F-1360E23F948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90D834-DB33-22F6-0210-2D8C9B30D2F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DA02F6-0278-47AF-7AA2-C941C20FFFE2}"/>
              </a:ext>
            </a:extLst>
          </p:cNvPr>
          <p:cNvSpPr txBox="1"/>
          <p:nvPr/>
        </p:nvSpPr>
        <p:spPr>
          <a:xfrm>
            <a:off x="617280" y="1802146"/>
            <a:ext cx="10812720" cy="419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Readiness for the Leadership Role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Scale Statements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What my team accomplishes is more important than my personal glory.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Many people imitate my ideas.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Building team spirit is important to me.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 would enjoy coaching other members of the team.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 It is important to me to recognize others for their accomplishments.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2E7F20-F4E1-D6BD-ABDB-EF122622C5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B573A7-4492-432B-1282-46FB091DEA49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DFBFA2-81CF-F256-3EFB-41A394FAA33E}"/>
              </a:ext>
            </a:extLst>
          </p:cNvPr>
          <p:cNvSpPr txBox="1"/>
          <p:nvPr/>
        </p:nvSpPr>
        <p:spPr>
          <a:xfrm>
            <a:off x="2513149" y="1144799"/>
            <a:ext cx="636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Exercise 1: Leadership Self-Assessment </a:t>
            </a:r>
          </a:p>
        </p:txBody>
      </p:sp>
    </p:spTree>
    <p:extLst>
      <p:ext uri="{BB962C8B-B14F-4D97-AF65-F5344CB8AC3E}">
        <p14:creationId xmlns:p14="http://schemas.microsoft.com/office/powerpoint/2010/main" val="68544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9B2D2-E84F-DE4B-DD6A-EDA06C779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235941-48CF-EBCD-7B7A-35C0989BC3D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DFC600-2734-0A3A-378B-DB72D12F32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71CD1F8-8354-F55F-C0E6-AD543A0AA19C}"/>
              </a:ext>
            </a:extLst>
          </p:cNvPr>
          <p:cNvSpPr txBox="1"/>
          <p:nvPr/>
        </p:nvSpPr>
        <p:spPr>
          <a:xfrm>
            <a:off x="889000" y="1900785"/>
            <a:ext cx="1032086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Readiness for the Leadership Role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Scale Statements</a:t>
            </a:r>
          </a:p>
          <a:p>
            <a:pPr marL="457200" indent="-457200" algn="just">
              <a:buFont typeface="+mj-lt"/>
              <a:buAutoNum type="arabicPeriod" startAt="11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 would enjoy entertaining visitors to my firm even if it interfered with my completing a report.</a:t>
            </a:r>
          </a:p>
          <a:p>
            <a:pPr marL="457200" indent="-457200" algn="just">
              <a:buFont typeface="+mj-lt"/>
              <a:buAutoNum type="arabicPeriod" startAt="11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It would be fun for me to represent my team at gatherings outside our department.</a:t>
            </a:r>
          </a:p>
          <a:p>
            <a:pPr marL="457200" indent="-457200" algn="just">
              <a:buFont typeface="+mj-lt"/>
              <a:buAutoNum type="arabicPeriod" startAt="11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 problems of my teammates are my problems too.</a:t>
            </a:r>
          </a:p>
          <a:p>
            <a:pPr marL="457200" indent="-457200" algn="just">
              <a:buFont typeface="+mj-lt"/>
              <a:buAutoNum type="arabicPeriod" startAt="11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Resolving conflict is an activity I enjoy.</a:t>
            </a:r>
          </a:p>
          <a:p>
            <a:pPr marL="457200" indent="-457200" algn="just">
              <a:buFont typeface="+mj-lt"/>
              <a:buAutoNum type="arabicPeriod" startAt="11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 would cooperate with another unit in the organization even if I disagreed with the position taken by its members.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5E78C5-4EE1-8B63-4D77-16EA8E1743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DFF87F-EA08-0192-046B-EDEF756600BF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C2CF0B-C868-990F-84D5-4D7F99921860}"/>
              </a:ext>
            </a:extLst>
          </p:cNvPr>
          <p:cNvSpPr txBox="1"/>
          <p:nvPr/>
        </p:nvSpPr>
        <p:spPr>
          <a:xfrm>
            <a:off x="2513149" y="1144799"/>
            <a:ext cx="636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Exercise 1: Leadership Self-Assessment </a:t>
            </a:r>
          </a:p>
        </p:txBody>
      </p:sp>
    </p:spTree>
    <p:extLst>
      <p:ext uri="{BB962C8B-B14F-4D97-AF65-F5344CB8AC3E}">
        <p14:creationId xmlns:p14="http://schemas.microsoft.com/office/powerpoint/2010/main" val="183513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44C2AC-AB0A-0057-8F17-E7825343D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408383-D40A-040B-3D17-8E7C9A5B935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E8A242-337E-358D-8B14-F6AA3075E879}"/>
              </a:ext>
            </a:extLst>
          </p:cNvPr>
          <p:cNvSpPr txBox="1"/>
          <p:nvPr/>
        </p:nvSpPr>
        <p:spPr>
          <a:xfrm>
            <a:off x="2513149" y="1144799"/>
            <a:ext cx="636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Exercise 1: Leadership Self-Assessment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421FDE-89A9-585E-5437-BDAF8EAEF2F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56CB603-F3CE-DA9D-697B-A96FC254D8B4}"/>
              </a:ext>
            </a:extLst>
          </p:cNvPr>
          <p:cNvSpPr txBox="1"/>
          <p:nvPr/>
        </p:nvSpPr>
        <p:spPr>
          <a:xfrm>
            <a:off x="889000" y="1900785"/>
            <a:ext cx="1032086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Readiness for the Leadership Role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Scale Statements</a:t>
            </a:r>
          </a:p>
          <a:p>
            <a:pPr marL="457200" indent="-457200" algn="just">
              <a:buFont typeface="+mj-lt"/>
              <a:buAutoNum type="arabicPeriod" startAt="1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 am an idea generator on the job.</a:t>
            </a:r>
          </a:p>
          <a:p>
            <a:pPr marL="457200" indent="-457200" algn="just">
              <a:buFont typeface="+mj-lt"/>
              <a:buAutoNum type="arabicPeriod" startAt="1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It's fun for me to bargain whenever I have the opportunity.</a:t>
            </a:r>
          </a:p>
          <a:p>
            <a:pPr marL="457200" indent="-457200" algn="just">
              <a:buFont typeface="+mj-lt"/>
              <a:buAutoNum type="arabicPeriod" startAt="1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Team members listen to me when I speak.</a:t>
            </a:r>
          </a:p>
          <a:p>
            <a:pPr marL="457200" indent="-457200" algn="just">
              <a:buFont typeface="+mj-lt"/>
              <a:buAutoNum type="arabicPeriod" startAt="1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People have asked to me to assume the leadership of an activity several times in my life.</a:t>
            </a:r>
          </a:p>
          <a:p>
            <a:pPr marL="457200" indent="-457200" algn="just">
              <a:buFont typeface="+mj-lt"/>
              <a:buAutoNum type="arabicPeriod" startAt="16"/>
            </a:pPr>
            <a:r>
              <a:rPr lang="en-US" sz="22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I've always been a convincing person.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289382-9DF9-1174-80FB-1D0F63163B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ACF1F1-9DEA-127A-08FC-CFE44DE7FC1A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34738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565471" y="1233055"/>
            <a:ext cx="5577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DCB8EC6-1253-CB39-BDA7-F345EE4D7CA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026" name="Picture 2" descr="Most Effective Leadership &amp; Management Styles &amp; Approaches – Leading in a  Changing World">
            <a:extLst>
              <a:ext uri="{FF2B5EF4-FFF2-40B4-BE49-F238E27FC236}">
                <a16:creationId xmlns:a16="http://schemas.microsoft.com/office/drawing/2014/main" id="{03638CC7-2599-6341-EC12-DD787AAF7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607" y="2454839"/>
            <a:ext cx="9401175" cy="352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FC4835-C0C2-6EDE-8052-D9E4E74ABA79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5ACD9-7286-2FBF-6C57-289EDC06AC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C405D4-4EFA-24E5-674E-523E82B3124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1BACC3-B8AA-52C1-5F16-5BDA7AA3FD17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FEA615-D719-A16F-A6B1-8827B60F084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E2F8C7-E781-BB57-D073-1FE32B4C1A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366F8706-E487-EE78-F9D1-83CC2220F9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092803"/>
              </p:ext>
            </p:extLst>
          </p:nvPr>
        </p:nvGraphicFramePr>
        <p:xfrm>
          <a:off x="1479123" y="2110019"/>
          <a:ext cx="9166034" cy="3569489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4583017">
                  <a:extLst>
                    <a:ext uri="{9D8B030D-6E8A-4147-A177-3AD203B41FA5}">
                      <a16:colId xmlns:a16="http://schemas.microsoft.com/office/drawing/2014/main" val="1505983263"/>
                    </a:ext>
                  </a:extLst>
                </a:gridCol>
                <a:gridCol w="4583017">
                  <a:extLst>
                    <a:ext uri="{9D8B030D-6E8A-4147-A177-3AD203B41FA5}">
                      <a16:colId xmlns:a16="http://schemas.microsoft.com/office/drawing/2014/main" val="2031003238"/>
                    </a:ext>
                  </a:extLst>
                </a:gridCol>
              </a:tblGrid>
              <a:tr h="494994">
                <a:tc>
                  <a:txBody>
                    <a:bodyPr/>
                    <a:lstStyle/>
                    <a:p>
                      <a:pPr algn="ctr"/>
                      <a:r>
                        <a:rPr lang="en-US" sz="2800" b="1" kern="1200" dirty="0">
                          <a:solidFill>
                            <a:srgbClr val="0A1F61"/>
                          </a:solidFill>
                        </a:rPr>
                        <a:t>Management</a:t>
                      </a:r>
                      <a:endParaRPr lang="en-US" sz="2800" b="1" kern="1200" dirty="0">
                        <a:solidFill>
                          <a:srgbClr val="0A1F61"/>
                        </a:solidFill>
                        <a:latin typeface="Alexandria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kern="1200" dirty="0">
                          <a:solidFill>
                            <a:srgbClr val="0A1F61"/>
                          </a:solidFill>
                        </a:rPr>
                        <a:t>Leadership</a:t>
                      </a:r>
                      <a:endParaRPr lang="en-US" sz="2800" b="1" kern="1200" dirty="0">
                        <a:solidFill>
                          <a:srgbClr val="0A1F61"/>
                        </a:solidFill>
                        <a:latin typeface="Alexandria"/>
                        <a:ea typeface="+mn-ea"/>
                        <a:cs typeface="Tajawal ExtraBold" panose="00000800000000000000" pitchFamily="2" charset="-78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079210"/>
                  </a:ext>
                </a:extLst>
              </a:tr>
              <a:tr h="3051329">
                <a:tc>
                  <a:txBody>
                    <a:bodyPr/>
                    <a:lstStyle/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kern="1200" dirty="0">
                          <a:solidFill>
                            <a:srgbClr val="0A1F6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Is getting things done through other people in order to achieve stated organizational objectives.</a:t>
                      </a:r>
                      <a:endParaRPr lang="en-US" sz="2000" b="0" kern="1200" dirty="0">
                        <a:solidFill>
                          <a:srgbClr val="0A1F61"/>
                        </a:solidFill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kern="1200" dirty="0">
                          <a:solidFill>
                            <a:srgbClr val="0A1F6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Leadership emphasizes on interpersonal behavior in a broader context.</a:t>
                      </a: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kern="1200" dirty="0">
                          <a:solidFill>
                            <a:srgbClr val="0A1F6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It is often associated with the willing &amp; enthusiastic behavior of followers.</a:t>
                      </a: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kern="1200" dirty="0">
                          <a:solidFill>
                            <a:srgbClr val="0A1F6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It does not necessarily take place within the hierarchical structure of the organization.</a:t>
                      </a:r>
                    </a:p>
                  </a:txBody>
                  <a:tcPr>
                    <a:lnL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559549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3D4E1BD-6253-F00F-A315-E49550ADFA52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70240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13DA5-173C-5F43-9B53-69C219519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AE4159-B5D6-7F0F-7589-1FEE02B607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13481A-6E93-3735-1689-BE3F3E559656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372063-6A95-AA59-6DFA-6BCCB7C1144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0654DA-6634-CF15-527B-63B4F6EEE4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76A295C1-DC0B-07D0-EF53-35A1AEE909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590412"/>
              </p:ext>
            </p:extLst>
          </p:nvPr>
        </p:nvGraphicFramePr>
        <p:xfrm>
          <a:off x="1479123" y="2110019"/>
          <a:ext cx="9166034" cy="3569489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4583017">
                  <a:extLst>
                    <a:ext uri="{9D8B030D-6E8A-4147-A177-3AD203B41FA5}">
                      <a16:colId xmlns:a16="http://schemas.microsoft.com/office/drawing/2014/main" val="1505983263"/>
                    </a:ext>
                  </a:extLst>
                </a:gridCol>
                <a:gridCol w="4583017">
                  <a:extLst>
                    <a:ext uri="{9D8B030D-6E8A-4147-A177-3AD203B41FA5}">
                      <a16:colId xmlns:a16="http://schemas.microsoft.com/office/drawing/2014/main" val="2031003238"/>
                    </a:ext>
                  </a:extLst>
                </a:gridCol>
              </a:tblGrid>
              <a:tr h="494994">
                <a:tc>
                  <a:txBody>
                    <a:bodyPr/>
                    <a:lstStyle/>
                    <a:p>
                      <a:pPr algn="ctr"/>
                      <a:r>
                        <a:rPr lang="en-US" sz="2800" b="1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Managers</a:t>
                      </a:r>
                    </a:p>
                  </a:txBody>
                  <a:tcPr>
                    <a:lnL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Leaders</a:t>
                      </a:r>
                    </a:p>
                  </a:txBody>
                  <a:tcPr>
                    <a:lnL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079210"/>
                  </a:ext>
                </a:extLst>
              </a:tr>
              <a:tr h="3051329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Administer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Maintain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Focus on systems &amp; structure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Rely on control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Keep an eye on the bottom line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Do things right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Innovate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Develop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Focus on people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Motivate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Inspire trust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Have an eye on the horizon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"/>
                      </a:pPr>
                      <a:r>
                        <a:rPr lang="en-US" sz="2400" b="0" kern="1200" dirty="0">
                          <a:solidFill>
                            <a:srgbClr val="0A1F61"/>
                          </a:solidFill>
                          <a:latin typeface="Alexandria"/>
                          <a:ea typeface="+mn-ea"/>
                          <a:cs typeface="Tajawal ExtraBold" panose="00000800000000000000" pitchFamily="2" charset="-78"/>
                        </a:rPr>
                        <a:t>Do the right thing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559549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B9F46D0-42E4-D366-4F8D-DA007D2E900B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23848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1A01E-D17E-1832-6C68-036F1AF04A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CC7D38-CC18-FEDF-1B9D-1FEDC450FAA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A313A-FD66-04CF-85F3-A6B8A9C900D9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F5FB2F-DDCC-B056-FEF2-7C8F87DB136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5FD3BD7-950A-EE71-73DD-6DBFBA8B628F}"/>
              </a:ext>
            </a:extLst>
          </p:cNvPr>
          <p:cNvSpPr txBox="1"/>
          <p:nvPr/>
        </p:nvSpPr>
        <p:spPr>
          <a:xfrm>
            <a:off x="889000" y="1900785"/>
            <a:ext cx="10320867" cy="3589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Managers vs. Leaders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Leading Managers are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The Best of both!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Being both a good manager and a strong leader means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Being accountable and responsive to your team,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Empowering them to grow their skill sets and keep their careers on track.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E569E5-A010-A659-3819-A539FC44EE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7E5F7E-FAF0-0FA8-D2CA-2595FB935D67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93068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E464CF-676F-3E9F-1902-072176A32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40011E-73B8-CB83-B000-6004B06032B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3566D2-8769-FF6D-0E64-D46E996820AE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D9813A-A803-505B-E864-474454B6C44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6CB6EF8-94AD-0BFE-7CEC-3A4162434570}"/>
              </a:ext>
            </a:extLst>
          </p:cNvPr>
          <p:cNvSpPr txBox="1"/>
          <p:nvPr/>
        </p:nvSpPr>
        <p:spPr>
          <a:xfrm>
            <a:off x="889000" y="1900785"/>
            <a:ext cx="10320867" cy="630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Values, Attitude &amp; Behavior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CE7FC-9C83-CA99-4E25-B4DA735043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EA55C95-ACF1-49C1-52C0-9D81FEE1A6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2308" y="3071325"/>
            <a:ext cx="10115872" cy="21398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3DB026-654C-B051-2F3F-D0367A56BE11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0409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63694-1958-E3A6-0897-C90E0DA8C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5A6AE4-81CE-B357-560D-C33895604E7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544038-E3B1-CB25-14F7-3373DAF600D1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B793EB-346D-AB56-6A9F-37EB447D4C7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F419FE0-D248-2A85-DFF3-F8E6F682FF35}"/>
              </a:ext>
            </a:extLst>
          </p:cNvPr>
          <p:cNvSpPr txBox="1"/>
          <p:nvPr/>
        </p:nvSpPr>
        <p:spPr>
          <a:xfrm>
            <a:off x="889000" y="2239452"/>
            <a:ext cx="10320867" cy="3451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VALUES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They are the guiding principles that underpin what people believe to be important when making decisions.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They determine what people will prioritize in making a judgement, and what they need to achieve improvement.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8BF2A3-4387-1FE7-28A7-DB30422B43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396ED5-AFC3-7668-909C-AB6A77C09B36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62794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BC77E-9128-1807-8D16-A6485719E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352BAE-3C61-CFA8-FEE0-5CCBA63D6DA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143E9-297D-4A8F-99B8-398D78D9AB1D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6B0B37-97A3-F7F0-C601-7FF530BD00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A6DA4A-BF0F-A055-D72A-E849B1BB16B3}"/>
              </a:ext>
            </a:extLst>
          </p:cNvPr>
          <p:cNvSpPr txBox="1"/>
          <p:nvPr/>
        </p:nvSpPr>
        <p:spPr>
          <a:xfrm>
            <a:off x="889000" y="2239452"/>
            <a:ext cx="10320867" cy="3451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ATTITUDE</a:t>
            </a:r>
          </a:p>
          <a:p>
            <a:pPr>
              <a:lnSpc>
                <a:spcPct val="150000"/>
              </a:lnSpc>
            </a:pP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A JUDGMENT about an object, person or event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Simply, it is our tendency that reflects a reaction to something or someone positively or negatively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e.g. ATTITUDE towards YOUR JOB.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9551AF-CE5D-F71B-79DC-64AC39C1CF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4D8584-384B-72C5-122D-3B351EDDE0BB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8068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1E1227-413C-6CBE-7D66-1EB79EE31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D23E88-7C4F-93DA-A478-C1465B6925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9F07F4-A52E-1FFB-5E5B-EABCCBA02B3F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7401B1-73BE-385D-0CE8-7734BC7396F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33249FE-F51B-A8FD-9534-0DBBAB9D56C5}"/>
              </a:ext>
            </a:extLst>
          </p:cNvPr>
          <p:cNvSpPr txBox="1"/>
          <p:nvPr/>
        </p:nvSpPr>
        <p:spPr>
          <a:xfrm>
            <a:off x="889000" y="2239452"/>
            <a:ext cx="10320867" cy="2897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BEHAVIOR: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It is the manner of conducting oneself.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 response of an individual or group to its environment.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71EDA7-F871-5864-475F-DA15EAD820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787B28-2FBA-69FF-1C6C-4953C48B3927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24366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2F5ED-4BA2-75FE-1B69-236C8C241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AF8BC0-77EF-DB6D-FBB4-486F4C5B362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C2858F-84C8-3DB6-78B2-8FF78E98833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662C9A-A49B-00EE-682B-AB31E60D00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2F0B2CA9-6F68-BC35-B35B-22379D9CE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191" y="0"/>
            <a:ext cx="6369659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CB2938-1AB1-44A4-E0A1-2843D5CD7952}"/>
              </a:ext>
            </a:extLst>
          </p:cNvPr>
          <p:cNvSpPr txBox="1"/>
          <p:nvPr/>
        </p:nvSpPr>
        <p:spPr>
          <a:xfrm>
            <a:off x="617281" y="2925057"/>
            <a:ext cx="2532320" cy="1830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Values, </a:t>
            </a:r>
          </a:p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Attitude</a:t>
            </a:r>
          </a:p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 &amp; Behavior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0D0C7F-51D5-C3BB-9682-2321EF24C2F2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00089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595BD-B5E5-34FB-6C20-71E09AB54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B82ABF-EE70-131E-93A0-295CDE4ABAD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B13965-9844-DD98-09DF-6E8E10EDC5E5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DFBC78-5A82-8518-90C1-E7B9DD9257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935E116-D8B2-2F73-34C7-3E9E43620059}"/>
              </a:ext>
            </a:extLst>
          </p:cNvPr>
          <p:cNvSpPr txBox="1"/>
          <p:nvPr/>
        </p:nvSpPr>
        <p:spPr>
          <a:xfrm>
            <a:off x="889000" y="2087055"/>
            <a:ext cx="10320867" cy="4005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Values, Attitude &amp; Behavior:</a:t>
            </a: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They form the basis of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who we are?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how we do things?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how we see ourselves as individuals,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how we see others,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how we interpret the world in general.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75F72C-885C-ABAA-B22E-021BF29CA3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36A42B-5F87-CE2C-3A9F-C020DED35886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68750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BB53EB-50FB-3AFA-E2CC-47B1DB7B7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662523-035C-18DA-AD93-4F9830C055A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89E761-ED7F-6523-2B76-2C8D85E7D32D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10B3BD-FB92-9297-3A78-9CA205BDA5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A1D1F08-2D7B-7210-4CC0-7709CE616DEB}"/>
              </a:ext>
            </a:extLst>
          </p:cNvPr>
          <p:cNvSpPr txBox="1"/>
          <p:nvPr/>
        </p:nvSpPr>
        <p:spPr>
          <a:xfrm>
            <a:off x="889000" y="2087055"/>
            <a:ext cx="6002867" cy="3451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THE ICEBERG:</a:t>
            </a:r>
            <a:endParaRPr lang="en-US" sz="24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ONLY 10% OF ANY ICEBERG IS VISIBLE. THE REMAINING 90% IS BELOW SEA LEVEL.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The Iceberg phenomena is also applicable on human beings …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1F0F1F-1148-E866-CBD7-80AF02F4C5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7EAC84-EC7F-D488-6D66-8FEAC3A459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5985" y="1704137"/>
            <a:ext cx="3236815" cy="437041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D2AFE0A-6012-34B0-301A-BB4743D020A1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37852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FDEBB6-412C-EA5F-A849-F44FA2335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5EC1E7-D7DE-A7B8-8847-51BE3263D37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1BEB7C-0B65-F64A-BFDD-B17CCD322A9B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3814F6-A9CD-9A92-8389-A0B91E27258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8B6EDEB-C1A6-3E88-F60D-1FBBE1BC540C}"/>
              </a:ext>
            </a:extLst>
          </p:cNvPr>
          <p:cNvSpPr txBox="1"/>
          <p:nvPr/>
        </p:nvSpPr>
        <p:spPr>
          <a:xfrm>
            <a:off x="889000" y="2087055"/>
            <a:ext cx="6002867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THE ICEBERG:</a:t>
            </a:r>
            <a:endParaRPr lang="en-US" sz="20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EB4F45-D9AD-3338-AD99-D56F8DE017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C9EC91-14FF-A6EC-364C-FE866041C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267" y="1740717"/>
            <a:ext cx="7856163" cy="42931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343298-EE5E-C440-4DB4-2A9F5CEC20E6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01750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19A6EB-3AD0-320B-A3AB-FEF7AF4DB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E36A3B-1975-0C34-E22D-ECCB857ABAA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66CD67-33FA-EDF3-62C8-5C7B81404757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2B524E-0139-DAEB-0BF7-83AE1FF50A0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3372F63-D65C-96AD-45BC-C8DC2B41389D}"/>
              </a:ext>
            </a:extLst>
          </p:cNvPr>
          <p:cNvSpPr txBox="1"/>
          <p:nvPr/>
        </p:nvSpPr>
        <p:spPr>
          <a:xfrm>
            <a:off x="889000" y="2087055"/>
            <a:ext cx="6002867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THE ICEBERG:</a:t>
            </a:r>
            <a:endParaRPr lang="en-US" sz="20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35F009-E8F4-B018-696C-7EB9A2EF02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24D477-273E-40C2-AB3D-448C68C33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26130" y="1726339"/>
            <a:ext cx="8067349" cy="42838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9470B9-A983-B0B0-34C9-C14D0A6059BC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25672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34100-D41A-ED2E-B690-AF09F27D6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FBF1E-5571-C439-ADA7-04E6718B06C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DB1F34-6367-4DF8-DC29-6492E4B7A63A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3D607D-E77F-E58F-DB0F-DC1558E3EE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FE40CBA-B6F8-AACC-BCD8-EA26DF896EC2}"/>
              </a:ext>
            </a:extLst>
          </p:cNvPr>
          <p:cNvSpPr txBox="1"/>
          <p:nvPr/>
        </p:nvSpPr>
        <p:spPr>
          <a:xfrm>
            <a:off x="889000" y="2087055"/>
            <a:ext cx="10320867" cy="3825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Importance of understanding Values, Attitude &amp; Behavior:</a:t>
            </a:r>
            <a:endParaRPr lang="en-US" sz="20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Values are linked to attitudes that a value serves as a way of organizing. </a:t>
            </a:r>
            <a:endParaRPr lang="ar-EG" sz="2000" b="1" dirty="0">
              <a:solidFill>
                <a:srgbClr val="0A1F61"/>
              </a:solidFill>
              <a:latin typeface="Alexandria"/>
              <a:cs typeface="Tajawal ExtraBold" panose="00000800000000000000" pitchFamily="2" charset="-78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Then, attitudes are formed by the interaction of situations, experiences, and values. Attitudes are carried into the work environment and directly affects behavior of employee.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Attitudes are generally positive and negatives views of person, place, thing, or event.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FAD9C0-1F38-FC83-9B6C-B5CE995314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CCA27E-506B-1C07-72B7-EB0D92CF431B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81662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AC7BA-023F-BC5E-8E51-963106141B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7F7D1A-AC20-7503-FCFA-9D625D245F3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CBA98C-D172-9EA3-4423-9BF1861C9F22}"/>
              </a:ext>
            </a:extLst>
          </p:cNvPr>
          <p:cNvSpPr txBox="1"/>
          <p:nvPr/>
        </p:nvSpPr>
        <p:spPr>
          <a:xfrm>
            <a:off x="2513149" y="1019069"/>
            <a:ext cx="6021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Leadership 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9F9F63-96C6-D59D-5435-D7DD6A31A6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2BFB586-5196-F0FA-BB4A-D115900A11D7}"/>
              </a:ext>
            </a:extLst>
          </p:cNvPr>
          <p:cNvSpPr txBox="1"/>
          <p:nvPr/>
        </p:nvSpPr>
        <p:spPr>
          <a:xfrm>
            <a:off x="889000" y="2087055"/>
            <a:ext cx="10320867" cy="3082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Importance of understanding Values, Attitude &amp; Behavior:</a:t>
            </a:r>
            <a:endParaRPr lang="ar-EG" sz="24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A1F61"/>
                </a:solidFill>
                <a:latin typeface="Alexandria"/>
                <a:cs typeface="Tajawal ExtraBold" panose="00000800000000000000" pitchFamily="2" charset="-78"/>
              </a:rPr>
              <a:t>Company managers can improve counterproductive attitudes and gain success in marketplace through proper understanding of how people form attitudes, how those attitudes affect work behavior.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40B623-E8E2-9F1B-291D-11E2C9DDE7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11A896-BBB9-6C7D-72DF-FF6E6C0D7A8F}"/>
              </a:ext>
            </a:extLst>
          </p:cNvPr>
          <p:cNvSpPr txBox="1"/>
          <p:nvPr/>
        </p:nvSpPr>
        <p:spPr>
          <a:xfrm>
            <a:off x="957580" y="1183628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24924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4E8CE-6619-4380-FD2C-10269950B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6B0CB6D-D382-C0F7-53A4-20CFCC51207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81DB6936-C1E0-5BC9-EB3A-CD3D0E27997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FF43F8D-8F74-B103-E420-83FDBF9FEBDD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CF95B0-B73D-48D9-3197-8E4AD963E19E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We learned about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4DF3BF7-86BF-D1B1-A67F-21DE432D44E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B5648EF-DF53-B772-E8A2-C8EBE786041C}"/>
              </a:ext>
            </a:extLst>
          </p:cNvPr>
          <p:cNvSpPr txBox="1"/>
          <p:nvPr/>
        </p:nvSpPr>
        <p:spPr>
          <a:xfrm>
            <a:off x="4659197" y="1895814"/>
            <a:ext cx="7428943" cy="4815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Course Objectives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The syllabus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Course Description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Learning Outcomes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Course Topics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Self- Assessment (Readiness for the Leadership Role)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Introduction to Leadership &amp; Management</a:t>
            </a:r>
            <a:endParaRPr lang="ar-EG" sz="2000" b="1" dirty="0">
              <a:solidFill>
                <a:srgbClr val="0B3A6F"/>
              </a:solidFill>
              <a:latin typeface="Alexandria" charset="0"/>
              <a:cs typeface="Alexandria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Managers vs. Leaders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B3A6F"/>
                </a:solidFill>
                <a:latin typeface="Alexandria" charset="0"/>
                <a:cs typeface="Alexandria" charset="0"/>
              </a:rPr>
              <a:t>Values, Attitude &amp; Behavior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B001D5C-735B-147B-3442-2DDE09C88BF8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4729D12-56F5-601D-813F-025FF724F44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A106A24-8955-9B00-F32E-9690EFA223B8}"/>
              </a:ext>
            </a:extLst>
          </p:cNvPr>
          <p:cNvSpPr txBox="1"/>
          <p:nvPr/>
        </p:nvSpPr>
        <p:spPr>
          <a:xfrm>
            <a:off x="3304691" y="1567690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9256413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05586F-C316-F403-3FAC-315E84874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C6DE6F9-6403-2EC4-75FC-F5EF42225A5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45E03F8B-0A87-93C0-6824-3091C8D4014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7EAFD33-B77A-3EC8-2B5A-2EE42C963B0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04BB041-67E1-1118-ED69-7432616838BF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References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6D01D81-BE68-3F92-F562-2FD8845244D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465F700-D41D-CC16-7C60-6280B86E9F04}"/>
              </a:ext>
            </a:extLst>
          </p:cNvPr>
          <p:cNvSpPr txBox="1"/>
          <p:nvPr/>
        </p:nvSpPr>
        <p:spPr>
          <a:xfrm>
            <a:off x="3385473" y="2302215"/>
            <a:ext cx="87026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69963" indent="-969963"/>
            <a:r>
              <a:rPr lang="en-US" dirty="0">
                <a:cs typeface="Tajawal Medium" panose="00000600000000000000" pitchFamily="2" charset="-78"/>
              </a:rPr>
              <a:t>- </a:t>
            </a:r>
            <a:r>
              <a:rPr lang="en-US" dirty="0" err="1">
                <a:cs typeface="Tajawal Medium" panose="00000600000000000000" pitchFamily="2" charset="-78"/>
              </a:rPr>
              <a:t>Bli</a:t>
            </a:r>
            <a:r>
              <a:rPr lang="en-US" dirty="0">
                <a:cs typeface="Tajawal Medium" panose="00000600000000000000" pitchFamily="2" charset="-78"/>
              </a:rPr>
              <a:t>-Group-Wp. (2011). Leadership Course material. </a:t>
            </a:r>
            <a:r>
              <a:rPr lang="en-US" dirty="0" err="1">
                <a:cs typeface="Tajawal Medium" panose="00000600000000000000" pitchFamily="2" charset="-78"/>
              </a:rPr>
              <a:t>Amideast</a:t>
            </a:r>
            <a:r>
              <a:rPr lang="en-US" dirty="0">
                <a:cs typeface="Tajawal Medium" panose="00000600000000000000" pitchFamily="2" charset="-78"/>
              </a:rPr>
              <a:t> Egypt. Business Intelligence, Training &amp; Consulting, http://bli-group.com/ </a:t>
            </a:r>
          </a:p>
          <a:p>
            <a:pPr marL="969963" indent="-969963"/>
            <a:r>
              <a:rPr lang="en-US" dirty="0">
                <a:cs typeface="Tajawal Medium" panose="00000600000000000000" pitchFamily="2" charset="-78"/>
              </a:rPr>
              <a:t>- </a:t>
            </a:r>
            <a:r>
              <a:rPr lang="en-US" dirty="0" err="1">
                <a:cs typeface="Tajawal Medium" panose="00000600000000000000" pitchFamily="2" charset="-78"/>
              </a:rPr>
              <a:t>Guith</a:t>
            </a:r>
            <a:r>
              <a:rPr lang="en-US" dirty="0">
                <a:cs typeface="Tajawal Medium" panose="00000600000000000000" pitchFamily="2" charset="-78"/>
              </a:rPr>
              <a:t>, J. (2021, February 7). The best of both worlds: Blending management and leadership skill sets. LinkedIn. Retrieved January 20, 2023, from https://www.linkedin.com/pulse/best-both-worlds-blending-management-leadership-skill-joe-guith </a:t>
            </a:r>
          </a:p>
          <a:p>
            <a:pPr marL="969963" indent="-969963"/>
            <a:r>
              <a:rPr lang="en-US" dirty="0">
                <a:cs typeface="Tajawal Medium" panose="00000600000000000000" pitchFamily="2" charset="-78"/>
              </a:rPr>
              <a:t>- Merriam-Webster. (n.d.). Behavior definition &amp; meaning. Merriam-Webster. Retrieved January 20, 2023, from https://www.merriam-webster.com/dictionary/behavior </a:t>
            </a:r>
          </a:p>
          <a:p>
            <a:pPr marL="969963" indent="-969963"/>
            <a:r>
              <a:rPr lang="en-US" dirty="0">
                <a:cs typeface="Tajawal Medium" panose="00000600000000000000" pitchFamily="2" charset="-78"/>
              </a:rPr>
              <a:t>- OECD. (2019). Attitudes and values for 2030 - </a:t>
            </a:r>
            <a:r>
              <a:rPr lang="en-US" dirty="0" err="1">
                <a:cs typeface="Tajawal Medium" panose="00000600000000000000" pitchFamily="2" charset="-78"/>
              </a:rPr>
              <a:t>Organisation</a:t>
            </a:r>
            <a:r>
              <a:rPr lang="en-US" dirty="0">
                <a:cs typeface="Tajawal Medium" panose="00000600000000000000" pitchFamily="2" charset="-78"/>
              </a:rPr>
              <a:t> for Economic Co-operation and development. OECD. Retrieved January 20, 2023, from https://www.oecd.org/education/2030-project/teaching-and-learning/learning/attitudes-and-values/ </a:t>
            </a:r>
          </a:p>
          <a:p>
            <a:pPr marL="969963" indent="-969963"/>
            <a:r>
              <a:rPr lang="en-US" i="1" dirty="0">
                <a:effectLst/>
              </a:rPr>
              <a:t>- The individual processes: Values and attitude (</a:t>
            </a:r>
            <a:r>
              <a:rPr lang="en-US" i="1" dirty="0" err="1">
                <a:effectLst/>
              </a:rPr>
              <a:t>organisational</a:t>
            </a:r>
            <a:r>
              <a:rPr lang="en-US" i="1" dirty="0">
                <a:effectLst/>
              </a:rPr>
              <a:t> </a:t>
            </a:r>
            <a:r>
              <a:rPr lang="en-US" i="1" dirty="0" err="1">
                <a:effectLst/>
              </a:rPr>
              <a:t>behaviour</a:t>
            </a:r>
            <a:r>
              <a:rPr lang="en-US" i="1" dirty="0">
                <a:effectLst/>
              </a:rPr>
              <a:t> and design)</a:t>
            </a:r>
            <a:r>
              <a:rPr lang="en-US" dirty="0">
                <a:effectLst/>
              </a:rPr>
              <a:t>. The Individual Processes, Values and Attitude. (n.d.). Retrieved January 22, 2023, from https://www.civilserviceindia.com/subject/Management/notes/the-individual-processes-values-and-attitude.html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8D97A10-E255-8E1C-7C20-C383C56F9EE3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73DBA7-ECFC-67F9-46B4-E29F0207D6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5EADBB-FED6-78B8-5E09-B339DCFD21D2}"/>
              </a:ext>
            </a:extLst>
          </p:cNvPr>
          <p:cNvSpPr txBox="1"/>
          <p:nvPr/>
        </p:nvSpPr>
        <p:spPr>
          <a:xfrm>
            <a:off x="3304691" y="1567690"/>
            <a:ext cx="135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3479632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E07C1C-1C1D-4CFE-901A-927F057C3740}"/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1863</Words>
  <Application>Microsoft Office PowerPoint</Application>
  <PresentationFormat>Widescreen</PresentationFormat>
  <Paragraphs>258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Roboto Light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kiki tokki</cp:lastModifiedBy>
  <cp:revision>19</cp:revision>
  <dcterms:created xsi:type="dcterms:W3CDTF">2023-04-29T09:08:00Z</dcterms:created>
  <dcterms:modified xsi:type="dcterms:W3CDTF">2025-01-17T01:53:17Z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