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4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1.xml" ContentType="application/vnd.openxmlformats-officedocument.presentationml.notesSlide+xml"/>
  <Override PartName="/ppt/notesSlides/notesSlide38.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7.xml" ContentType="application/vnd.openxmlformats-officedocument.presentationml.notesSlide+xml"/>
  <Override PartName="/ppt/notesSlides/notesSlide34.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9"/>
  </p:notesMasterIdLst>
  <p:sldIdLst>
    <p:sldId id="341" r:id="rId3"/>
    <p:sldId id="340" r:id="rId4"/>
    <p:sldId id="336" r:id="rId5"/>
    <p:sldId id="337" r:id="rId6"/>
    <p:sldId id="297" r:id="rId7"/>
    <p:sldId id="298" r:id="rId8"/>
    <p:sldId id="299" r:id="rId9"/>
    <p:sldId id="300" r:id="rId10"/>
    <p:sldId id="301" r:id="rId11"/>
    <p:sldId id="302" r:id="rId12"/>
    <p:sldId id="303" r:id="rId13"/>
    <p:sldId id="304" r:id="rId14"/>
    <p:sldId id="305" r:id="rId15"/>
    <p:sldId id="306" r:id="rId16"/>
    <p:sldId id="332" r:id="rId17"/>
    <p:sldId id="307" r:id="rId18"/>
    <p:sldId id="308" r:id="rId19"/>
    <p:sldId id="333"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326" r:id="rId38"/>
    <p:sldId id="327" r:id="rId39"/>
    <p:sldId id="328" r:id="rId40"/>
    <p:sldId id="329" r:id="rId41"/>
    <p:sldId id="330" r:id="rId42"/>
    <p:sldId id="338" r:id="rId43"/>
    <p:sldId id="331" r:id="rId44"/>
    <p:sldId id="290" r:id="rId45"/>
    <p:sldId id="334" r:id="rId46"/>
    <p:sldId id="335"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on%20Booker\AppData\Roaming\Microsoft\Excel\Book1%20(version%201).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1D540680-849C-8297-5AEB-91B42FF7BE1C}"/>
              </a:ext>
            </a:extLst>
          </p:cNvPr>
          <p:cNvSpPr>
            <a:spLocks noGrp="1" noRot="1" noChangeAspect="1" noChangeArrowheads="1" noTextEdit="1"/>
          </p:cNvSpPr>
          <p:nvPr>
            <p:ph type="sldImg"/>
          </p:nvPr>
        </p:nvSpPr>
        <p:spPr>
          <a:xfrm>
            <a:off x="393700" y="692150"/>
            <a:ext cx="6070600" cy="3416300"/>
          </a:xfrm>
          <a:ln/>
        </p:spPr>
      </p:sp>
      <p:sp>
        <p:nvSpPr>
          <p:cNvPr id="18435" name="Notes Placeholder 2">
            <a:extLst>
              <a:ext uri="{FF2B5EF4-FFF2-40B4-BE49-F238E27FC236}">
                <a16:creationId xmlns:a16="http://schemas.microsoft.com/office/drawing/2014/main" id="{58828289-7FC4-7A25-EAC5-C6501B5B328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689AE85B-1775-E665-A3AD-D10775617FA6}"/>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rgbClr val="000000"/>
                </a:solidFill>
                <a:latin typeface="Arial" panose="020B0604020202020204" pitchFamily="34" charset="0"/>
              </a:defRPr>
            </a:lvl1pPr>
            <a:lvl2pPr marL="742950" indent="-285750">
              <a:defRPr b="1">
                <a:solidFill>
                  <a:srgbClr val="000000"/>
                </a:solidFill>
                <a:latin typeface="Arial" panose="020B0604020202020204" pitchFamily="34" charset="0"/>
              </a:defRPr>
            </a:lvl2pPr>
            <a:lvl3pPr marL="1143000" indent="-228600">
              <a:defRPr b="1">
                <a:solidFill>
                  <a:srgbClr val="000000"/>
                </a:solidFill>
                <a:latin typeface="Arial" panose="020B0604020202020204" pitchFamily="34" charset="0"/>
              </a:defRPr>
            </a:lvl3pPr>
            <a:lvl4pPr marL="1600200" indent="-228600">
              <a:defRPr b="1">
                <a:solidFill>
                  <a:srgbClr val="000000"/>
                </a:solidFill>
                <a:latin typeface="Arial" panose="020B0604020202020204" pitchFamily="34" charset="0"/>
              </a:defRPr>
            </a:lvl4pPr>
            <a:lvl5pPr marL="2057400" indent="-228600">
              <a:defRPr b="1">
                <a:solidFill>
                  <a:srgbClr val="000000"/>
                </a:solidFill>
                <a:latin typeface="Arial" panose="020B0604020202020204" pitchFamily="34" charset="0"/>
              </a:defRPr>
            </a:lvl5pPr>
            <a:lvl6pPr marL="2514600" indent="-228600" eaLnBrk="0" fontAlgn="base" hangingPunct="0">
              <a:spcBef>
                <a:spcPct val="0"/>
              </a:spcBef>
              <a:spcAft>
                <a:spcPct val="0"/>
              </a:spcAft>
              <a:defRPr b="1">
                <a:solidFill>
                  <a:srgbClr val="000000"/>
                </a:solidFill>
                <a:latin typeface="Arial" panose="020B0604020202020204" pitchFamily="34" charset="0"/>
              </a:defRPr>
            </a:lvl6pPr>
            <a:lvl7pPr marL="2971800" indent="-228600" eaLnBrk="0" fontAlgn="base" hangingPunct="0">
              <a:spcBef>
                <a:spcPct val="0"/>
              </a:spcBef>
              <a:spcAft>
                <a:spcPct val="0"/>
              </a:spcAft>
              <a:defRPr b="1">
                <a:solidFill>
                  <a:srgbClr val="000000"/>
                </a:solidFill>
                <a:latin typeface="Arial" panose="020B0604020202020204" pitchFamily="34" charset="0"/>
              </a:defRPr>
            </a:lvl7pPr>
            <a:lvl8pPr marL="3429000" indent="-228600" eaLnBrk="0" fontAlgn="base" hangingPunct="0">
              <a:spcBef>
                <a:spcPct val="0"/>
              </a:spcBef>
              <a:spcAft>
                <a:spcPct val="0"/>
              </a:spcAft>
              <a:defRPr b="1">
                <a:solidFill>
                  <a:srgbClr val="000000"/>
                </a:solidFill>
                <a:latin typeface="Arial" panose="020B0604020202020204" pitchFamily="34" charset="0"/>
              </a:defRPr>
            </a:lvl8pPr>
            <a:lvl9pPr marL="3886200" indent="-228600" eaLnBrk="0" fontAlgn="base" hangingPunct="0">
              <a:spcBef>
                <a:spcPct val="0"/>
              </a:spcBef>
              <a:spcAft>
                <a:spcPct val="0"/>
              </a:spcAft>
              <a:defRPr b="1">
                <a:solidFill>
                  <a:srgbClr val="000000"/>
                </a:solidFill>
                <a:latin typeface="Arial" panose="020B0604020202020204" pitchFamily="34" charset="0"/>
              </a:defRPr>
            </a:lvl9pPr>
          </a:lstStyle>
          <a:p>
            <a:pPr algn="ctr"/>
            <a:fld id="{6250E6DD-4E43-49B2-A9CD-8E9DD4C579F5}" type="slidenum">
              <a:rPr lang="en-US" altLang="en-US" sz="1200">
                <a:solidFill>
                  <a:schemeClr val="tx1"/>
                </a:solidFill>
                <a:ea typeface="MS PGothic" panose="020B0600070205080204" pitchFamily="34" charset="-128"/>
              </a:rPr>
              <a:pPr algn="ctr"/>
              <a:t>1</a:t>
            </a:fld>
            <a:endParaRPr lang="en-US" altLang="en-US" sz="1200">
              <a:solidFill>
                <a:schemeClr val="tx1"/>
              </a:solidFill>
              <a:ea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A6CB670-967C-45F8-A2FE-3702971360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0A898681-5621-4064-8894-E094E0ED29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a:extLst>
              <a:ext uri="{FF2B5EF4-FFF2-40B4-BE49-F238E27FC236}">
                <a16:creationId xmlns:a16="http://schemas.microsoft.com/office/drawing/2014/main" id="{7A9E2E15-E385-46CA-9E83-0D141FBB35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1027">
            <a:extLst>
              <a:ext uri="{FF2B5EF4-FFF2-40B4-BE49-F238E27FC236}">
                <a16:creationId xmlns:a16="http://schemas.microsoft.com/office/drawing/2014/main" id="{399E8263-B4D9-42D0-8E71-266B57129C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p>
          <a:p>
            <a:r>
              <a:rPr lang="en-US" altLang="en-US"/>
              <a:t>Finance charges are not included in the cost of an asset. If we elect to finance the purchase over a period of time, the interest cost is charged as an expense when incurred.</a:t>
            </a:r>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CDB90F-1CAE-4F03-9529-4C8849B5D2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36E173DD-602A-43B9-9EF6-CD9212041B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is not a depreciable plant asset. In addition to the purchase price, there are many costs generally incurred in connection with the acquisition. Many of these costs are related to obtaining legal title to the land.</a:t>
            </a:r>
          </a:p>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C8E1BFC-5798-45A2-8EC5-97B17CD2F4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755854C9-03B6-4788-9E4F-5E2CD55D51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improvements are depreciated over their useful life. Land improvements include parking lots, driveways, fences, sidewalks, landscaping, and any outdoor lighting systems.</a:t>
            </a:r>
          </a:p>
          <a:p>
            <a:endParaRPr lang="en-US" altLang="en-US"/>
          </a:p>
          <a:p>
            <a:r>
              <a:rPr lang="en-US" altLang="en-US"/>
              <a:t>While the costs of these improvements increase the usefulness of the land, they are charged to a separate Land Improvement account so that their costs can be allocated to the periods they benefit.</a:t>
            </a:r>
          </a:p>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07238F4D-E484-4D6F-8CF7-E05ACAE3209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FC481374-0C3B-4335-8164-79B6893BF5E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Whether we purchase or construct a building, the cost should include the purchase price plus any attorney fees or title fees. If we construct the building, the cost will include all the necessary construction costs as well as the costs we have just mentioned.</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CAC535D-8416-4070-94F8-8C61BF2D34B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EB2A4F83-A71A-497C-8235-9329096429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p>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C718D75-056F-4680-B682-68D60DD527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33A9F331-BCB1-4BED-83CC-FB995B176C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lang="en-US" altLang="en-US" i="1"/>
              <a:t>separately</a:t>
            </a:r>
            <a:r>
              <a:rPr lang="en-US" altLang="en-US"/>
              <a:t> to the land, land improvements and building. When faced with this type of problem, accountants normally divide the cost between the assets on the basis of relative fair market values.</a:t>
            </a:r>
          </a:p>
          <a:p>
            <a:endParaRPr lang="en-US" altLang="en-US"/>
          </a:p>
          <a:p>
            <a:r>
              <a:rPr lang="en-US" alt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p>
          <a:p>
            <a:endParaRPr lang="en-US" altLang="en-US"/>
          </a:p>
          <a:p>
            <a:endParaRPr lang="en-US" altLang="en-US"/>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0577044-2A75-498F-9AF6-DF1C110DBE4C}"/>
              </a:ext>
            </a:extLst>
          </p:cNvPr>
          <p:cNvSpPr>
            <a:spLocks noGrp="1" noRot="1" noChangeAspect="1" noChangeArrowheads="1" noTextEdit="1"/>
          </p:cNvSpPr>
          <p:nvPr>
            <p:ph type="sldImg"/>
          </p:nvPr>
        </p:nvSpPr>
        <p:spPr bwMode="auto">
          <a:xfrm>
            <a:off x="393700" y="692150"/>
            <a:ext cx="6072188" cy="3416300"/>
          </a:xfrm>
          <a:solidFill>
            <a:srgbClr val="FFFFFF"/>
          </a:solidFill>
          <a:ln>
            <a:solidFill>
              <a:srgbClr val="000000"/>
            </a:solidFill>
            <a:miter lim="800000"/>
            <a:headEnd/>
            <a:tailEnd/>
          </a:ln>
        </p:spPr>
      </p:sp>
      <p:sp>
        <p:nvSpPr>
          <p:cNvPr id="24579" name="Rectangle 3">
            <a:extLst>
              <a:ext uri="{FF2B5EF4-FFF2-40B4-BE49-F238E27FC236}">
                <a16:creationId xmlns:a16="http://schemas.microsoft.com/office/drawing/2014/main" id="{7A0DB852-5007-4488-9798-435AC47CF137}"/>
              </a:ext>
            </a:extLst>
          </p:cNvPr>
          <p:cNvSpPr>
            <a:spLocks noGrp="1" noChangeArrowheads="1"/>
          </p:cNvSpPr>
          <p:nvPr>
            <p:ph type="body" idx="1"/>
          </p:nvPr>
        </p:nvSpPr>
        <p:spPr bwMode="auto">
          <a:xfrm>
            <a:off x="914400" y="4343400"/>
            <a:ext cx="5029200" cy="4114800"/>
          </a:xfrm>
          <a:solidFill>
            <a:srgbClr val="FFFFFF"/>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a process of cost allocation. We allocate the cost of the asset to expense over its useful life in some rational and systematic manner. We do not want to confuse asset valuation, an </a:t>
            </a:r>
            <a:r>
              <a:rPr lang="en-US" altLang="en-US" i="1"/>
              <a:t>economic</a:t>
            </a:r>
            <a:r>
              <a:rPr lang="en-US" altLang="en-US"/>
              <a:t> concept, with allocation.</a:t>
            </a:r>
          </a:p>
          <a:p>
            <a:r>
              <a:rPr lang="en-US" altLang="en-US"/>
              <a:t>The unused portion of the asset’s cost appears on the balance sheet. We allocate a portion of the cost to expense on the income statement each accounting period. Let’s look at some very common methods of calculating depreciation expense.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C9CBAEB0-1944-41C6-9AF1-56293BC0CF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9706FBDD-910E-4114-B5DE-6367081E6E6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5094183-10FE-4B23-A8D8-A67DEA8976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B068FD4A-A312-4759-80C4-F82F0D067A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are three popular methods of calculating depreciation expense. The easiest and most widely used method is called </a:t>
            </a:r>
            <a:r>
              <a:rPr lang="en-US" altLang="en-US" i="1"/>
              <a:t>straight-line depreciation</a:t>
            </a:r>
            <a:r>
              <a:rPr lang="en-US" altLang="en-US"/>
              <a:t>. </a:t>
            </a:r>
          </a:p>
          <a:p>
            <a:r>
              <a:rPr lang="en-US" altLang="en-US"/>
              <a:t>When equipment use varies from period to period, the units-of-production depreciation method can better match expenses with revenues. </a:t>
            </a:r>
            <a:r>
              <a:rPr lang="en-US" altLang="en-US" i="1"/>
              <a:t>Units-of-production depreciation </a:t>
            </a:r>
            <a:r>
              <a:rPr lang="en-US" altLang="en-US"/>
              <a:t>charges a varying amount to expense for each period of an asset’s useful life depending on its usage.</a:t>
            </a:r>
          </a:p>
          <a:p>
            <a:r>
              <a:rPr lang="en-US" altLang="en-US"/>
              <a:t>The third method is called the </a:t>
            </a:r>
            <a:r>
              <a:rPr lang="en-US" altLang="en-US" i="1"/>
              <a:t>declining-balance method</a:t>
            </a:r>
            <a:r>
              <a:rPr lang="en-US" altLang="en-US"/>
              <a:t>. Under this method, we take more depreciation expense in the early years of the asset’s life and lower amounts of depreciation in later years. Several income-tax depreciation calculations are based on the declining balance method. </a:t>
            </a:r>
          </a:p>
          <a:p>
            <a:endParaRPr lang="en-US" altLang="en-US"/>
          </a:p>
          <a:p>
            <a:r>
              <a:rPr lang="en-US" altLang="en-US"/>
              <a:t>We will use this to illustrate depreciation using the three methods listed. Let’s begin by looking at straight-line depreciation.</a:t>
            </a: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E6075F4-2B59-4D3D-8C02-2CD1A98487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BAA9983B-7EEE-4E7A-94EB-D910EA0407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p>
          <a:p>
            <a:endParaRPr lang="en-US" altLang="en-US"/>
          </a:p>
          <a:p>
            <a:r>
              <a:rPr lang="en-US" altLang="en-US"/>
              <a:t>As you can see, straight-line depreciation is $1,800 per year. We subtract the salvage value of $1,000 from the cost of the machinery and divide that amount by 5 years. Now let’s prepare the journal entry to record depreciation expense.</a:t>
            </a:r>
          </a:p>
          <a:p>
            <a:endParaRPr lang="en-US" altLang="en-US"/>
          </a:p>
          <a:p>
            <a:r>
              <a:rPr lang="en-US" alt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042CD12-876E-428A-9D25-EDD2E406A9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2EB8F1FC-9CB3-4202-B401-4DBC8C1E48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C3F4A07-F6CE-46CF-B969-B486879AA8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94050284-8F3D-4678-8313-CDF7C749EB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lang="en-US" altLang="en-US" i="1"/>
              <a:t>. </a:t>
            </a:r>
            <a:r>
              <a:rPr lang="en-US" alt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7DDEA81-8E1A-4D89-9993-80C676AA26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F233FADA-88D4-4EC9-B28D-E50E79F028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7296409-3435-45A4-857E-B09C13390A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3C550D32-495B-4D41-A447-83B82C7DBB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calculate depreciation in 2011 for our machinery. Assume 7,000 units were inspected during the year. We now apply our two-step process.</a:t>
            </a:r>
          </a:p>
          <a:p>
            <a:endParaRPr lang="en-US" altLang="en-US"/>
          </a:p>
          <a:p>
            <a:r>
              <a:rPr lang="en-US" alt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p>
          <a:p>
            <a:endParaRPr lang="en-US" altLang="en-US"/>
          </a:p>
          <a:p>
            <a:r>
              <a:rPr lang="en-US" altLang="en-US"/>
              <a:t>Step 2: Multiplying $0.25 per unit times the 7,000 units inspected results in $1,750 of depreciation for 2011.</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7BC9274-EF2A-4CE4-8576-C109A5E688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B3C3393-62E4-4F60-A135-CD1EE41172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D071FFA-423E-4ACB-AB03-A771F0AB65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Rectangle 3">
            <a:extLst>
              <a:ext uri="{FF2B5EF4-FFF2-40B4-BE49-F238E27FC236}">
                <a16:creationId xmlns:a16="http://schemas.microsoft.com/office/drawing/2014/main" id="{0E635FB5-0409-4007-80C3-7514358CC1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a:t>Declining-balance methods yield larger depreciation expense in the early years of an asset’s life and less depreciation in later years. The most popular declining-balance method is called double-declining balance (DDB) method. </a:t>
            </a:r>
          </a:p>
          <a:p>
            <a:pPr>
              <a:lnSpc>
                <a:spcPct val="90000"/>
              </a:lnSpc>
            </a:pPr>
            <a:endParaRPr lang="en-US" altLang="en-US"/>
          </a:p>
          <a:p>
            <a:pPr>
              <a:lnSpc>
                <a:spcPct val="90000"/>
              </a:lnSpc>
            </a:pPr>
            <a:r>
              <a:rPr lang="en-US" altLang="en-US"/>
              <a:t>Step 1: To calculate depreciation expense for 2011 under the double-declining-balance we first calculate the straight-line depreciation </a:t>
            </a:r>
            <a:r>
              <a:rPr lang="en-US" altLang="en-US" b="1"/>
              <a:t>rate</a:t>
            </a:r>
            <a:r>
              <a:rPr lang="en-US" altLang="en-US"/>
              <a:t>. We do this by dividing 100% by the asset’s useful life. In our specific case, we divide 100% by the five-year useful life to get a straight-line rate of 20%.</a:t>
            </a:r>
          </a:p>
          <a:p>
            <a:pPr>
              <a:lnSpc>
                <a:spcPct val="90000"/>
              </a:lnSpc>
            </a:pPr>
            <a:endParaRPr lang="en-US" altLang="en-US"/>
          </a:p>
          <a:p>
            <a:pPr>
              <a:lnSpc>
                <a:spcPct val="90000"/>
              </a:lnSpc>
            </a:pPr>
            <a:r>
              <a:rPr lang="en-US" altLang="en-US"/>
              <a:t>Step 2: We calculate the double-declining-balance rate. We do this by multiplying the straight-line rate times two. In our case that would be 20% times two, or 40%, the double-declining balance rate of depreciation.  </a:t>
            </a:r>
          </a:p>
          <a:p>
            <a:pPr>
              <a:lnSpc>
                <a:spcPct val="90000"/>
              </a:lnSpc>
            </a:pPr>
            <a:endParaRPr lang="en-US" altLang="en-US"/>
          </a:p>
          <a:p>
            <a:pPr>
              <a:lnSpc>
                <a:spcPct val="90000"/>
              </a:lnSpc>
            </a:pPr>
            <a:r>
              <a:rPr lang="en-US" altLang="en-US"/>
              <a:t>Step 3: Finally, we calculate depreciation expense for 2011. To do this, we multiply the double-declining rate times the </a:t>
            </a:r>
            <a:r>
              <a:rPr lang="en-US" altLang="en-US" b="1"/>
              <a:t>book value </a:t>
            </a:r>
            <a:r>
              <a:rPr lang="en-US" altLang="en-US"/>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p>
          <a:p>
            <a:pPr>
              <a:lnSpc>
                <a:spcPct val="90000"/>
              </a:lnSpc>
            </a:pPr>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9203E284-7B48-49EC-A1BD-D6FECD6B66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0B593344-11AC-4483-AF89-DE3F6EAFBD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p>
          <a:p>
            <a:r>
              <a:rPr lang="en-US" alt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3DB3700C-CE05-434E-ADF4-E752D036B6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3D1D3C59-4DB1-424E-A887-37F0294A8F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3018392D-ECFF-4134-8813-0574388BF9E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9B73ADF-2B21-494A-A487-0B07511555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filing a tax return, most corporations use the </a:t>
            </a:r>
            <a:r>
              <a:rPr lang="en-US" altLang="en-US" b="1"/>
              <a:t>modified accelerated cost recovery system</a:t>
            </a:r>
            <a:r>
              <a:rPr lang="en-US" alt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lang="en-US" altLang="en-US" i="1"/>
              <a:t>new</a:t>
            </a:r>
            <a:r>
              <a:rPr lang="en-US" altLang="en-US"/>
              <a:t> plant assets. Under the Modified Accelerated Cost Recovery System, companies may elect to use straight-line depreciation for some assets but are required to use MACRS for most types of assets. MACRS is not acceptable for financial reporting purposes.</a:t>
            </a:r>
          </a:p>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A247D627-C302-4EFD-A4A1-2A9B61B6FF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D3682BE4-53E2-40DF-BFED-D1F5C8BBB4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this point, we have discussed depreciation of an asset that was purchased at the beginning of the year. Assume our machinery was purchased on October 8, 2010. Let’s calculate depreciation expense for 2010.</a:t>
            </a:r>
          </a:p>
          <a:p>
            <a:endParaRPr lang="en-US" altLang="en-US"/>
          </a:p>
          <a:p>
            <a:r>
              <a:rPr lang="en-US" alt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5621AE9A-054B-4C1A-99B7-A1A42C020DC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530766CB-A3A2-4C39-8B3F-3A45C4EAEF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C370785C-DFCD-47B9-898D-CD78264B0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2A1184E4-805A-4E5A-9C79-2A24E70FD8A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p>
          <a:p>
            <a:pPr>
              <a:buFont typeface="Wingdings" panose="05000000000000000000" pitchFamily="2" charset="2"/>
              <a:buNone/>
            </a:pPr>
            <a:endParaRPr lang="en-US" altLang="en-US"/>
          </a:p>
          <a:p>
            <a:pPr>
              <a:buFont typeface="Wingdings" panose="05000000000000000000" pitchFamily="2" charset="2"/>
              <a:buNone/>
            </a:pPr>
            <a:r>
              <a:rPr lang="en-US" altLang="en-US"/>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87EF14C2-3374-439A-B473-834410F236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676A5560-5DEA-4872-A2AC-C4D8DC9070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p>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5E02CBB1-5A44-4CA5-8F35-8175643331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1D923C22-46E1-42ED-8835-AA1E2E696C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a plant asset is purchased, the company may incur additional expenditures on that asset. These expenditures may be for repairs and maintenance, overhauls, upgrading the asset, and similar expenditures.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br>
              <a:rPr lang="en-US" altLang="en-US"/>
            </a:br>
            <a:endParaRPr lang="en-US" altLang="en-US"/>
          </a:p>
          <a:p>
            <a:r>
              <a:rPr lang="en-US" altLang="en-US"/>
              <a:t>One way to handle these types of expenditures is to treat them as a capital expenditure and charge the amount to a balance sheet account like the asset or accumulated depreciation. In most cases, the capital expenditure represents an additional cost of plant assets that provide benefits extending beyond the current period. In some cases, the expenditures may be treated as a revenue expenditure and charged to current period income as an expense. For each expenditure subsequent to acquisition of a plant asset, we must decide if the expenditure is to be treated as a capital or revenue expenditure.</a:t>
            </a:r>
          </a:p>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6E07D9B-A3F0-46A4-808E-C62C620EB7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B5A8509F-27CC-41F4-81D3-CF14C67D1B9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p>
          <a:p>
            <a:endParaRPr lang="en-US" altLang="en-US"/>
          </a:p>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671E880-7939-4E69-BBC4-63ED3E424F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22C3CDEB-B7CA-4E5A-8607-E6F0462391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altLang="en-US"/>
            </a:br>
            <a:r>
              <a:rPr lang="en-US" altLang="en-US"/>
              <a:t>Let’s see how we calculate the gain or loss associated with the disposal.</a:t>
            </a:r>
          </a:p>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797CF18-2CD7-474E-BD80-E81178A271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AC6B5429-D22D-41C7-A2DF-3C7C869B94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If the amount of cash received is greater than the book value of the asset (cost less accumulated depreciation), a gain is associated with the disposal.</a:t>
            </a:r>
            <a:br>
              <a:rPr lang="en-US" altLang="en-US"/>
            </a:br>
            <a:endParaRPr lang="en-US" altLang="en-US"/>
          </a:p>
          <a:p>
            <a:r>
              <a:rPr lang="en-US" altLang="en-US"/>
              <a:t>If the cash received is less than the book value of the asset, a loss will be recorded.  </a:t>
            </a:r>
          </a:p>
          <a:p>
            <a:endParaRPr lang="en-US" altLang="en-US"/>
          </a:p>
          <a:p>
            <a:r>
              <a:rPr lang="en-US" altLang="en-US"/>
              <a:t>When the amount of cash is exactly equal to the book value of the asset, there will be no gain or loss in connection with the disposal. </a:t>
            </a:r>
          </a:p>
          <a:p>
            <a:endParaRPr lang="en-US" altLang="en-US"/>
          </a:p>
          <a:p>
            <a:r>
              <a:rPr lang="en-US" altLang="en-US"/>
              <a:t>Now let’s look at a specific example of disposal of a plant asset.</a:t>
            </a:r>
          </a:p>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109F337D-8273-4887-93BB-5CDC198B2B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49366963-AC1D-4D2C-B2CE-2FB8AC1AD13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pPr>
            <a:r>
              <a:rPr lang="en-US" altLang="en-US"/>
              <a:t>Equipment costing $9,000, with accumulated depreciation of $9,000 on December 31</a:t>
            </a:r>
            <a:r>
              <a:rPr lang="en-US" altLang="en-US" baseline="30000"/>
              <a:t>st</a:t>
            </a:r>
            <a:r>
              <a:rPr lang="en-US" altLang="en-US"/>
              <a:t> of the previous year was discarded on June 5</a:t>
            </a:r>
            <a:r>
              <a:rPr lang="en-US" altLang="en-US" baseline="30000"/>
              <a:t>th</a:t>
            </a:r>
            <a:r>
              <a:rPr lang="en-US" altLang="en-US"/>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F692918-E061-41D9-8CEB-E315DC9CFE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F6D73E09-1683-4B66-92D2-183609EFCA0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p>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AD5D481-620D-43F6-A5F4-DD633562B90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319BEAB7-2C8C-4AB3-BC40-F5230ECB55D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On March 31</a:t>
            </a:r>
            <a:r>
              <a:rPr lang="en-US" altLang="en-US" baseline="30000"/>
              <a:t>st</a:t>
            </a:r>
            <a:r>
              <a:rPr lang="en-US" altLang="en-US"/>
              <a:t>, BTO sells equipment that originally cost $16,000 and has accumulated depreciation of $12,000 at December 31</a:t>
            </a:r>
            <a:r>
              <a:rPr lang="en-US" altLang="en-US" baseline="30000"/>
              <a:t>st</a:t>
            </a:r>
            <a:r>
              <a:rPr lang="en-US" alt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p>
          <a:p>
            <a:endParaRPr lang="en-US" altLang="en-US"/>
          </a:p>
          <a:p>
            <a:r>
              <a:rPr lang="en-US" alt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50A6DF5-F3C6-4231-8EC5-4B15A964AE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F37F28C7-A5C4-47D4-8596-6E64E788E9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As before, we must bring the depreciation up-to-date as of March 31</a:t>
            </a:r>
            <a:r>
              <a:rPr lang="en-US" altLang="en-US" baseline="30000"/>
              <a:t>st</a:t>
            </a:r>
            <a:r>
              <a:rPr lang="en-US" altLang="en-US"/>
              <a:t>. The journal entry is to debit Depreciation Expense for $1,000 and credit Accumulated Depreciation – Equipment for the same amount. The balance in the accumulated depreciation account is now $13,000.</a:t>
            </a:r>
          </a:p>
          <a:p>
            <a:endParaRPr lang="en-US" altLang="en-US"/>
          </a:p>
          <a:p>
            <a:r>
              <a:rPr lang="en-US" altLang="en-US"/>
              <a:t>To determine the gain or loss on the transaction, we compare the book value of the equipment to the cash received in the sale. In our case, the cash received is less than the book value of the equipment, so we will recognize a loss on the sale of $500.</a:t>
            </a:r>
          </a:p>
          <a:p>
            <a:endParaRPr lang="en-US" altLang="en-US"/>
          </a:p>
          <a:p>
            <a:r>
              <a:rPr lang="en-US" altLang="en-US"/>
              <a:t>The entry to record the sale of the equipment is to debit Cash for $2,500, debit Loss on Disposal of Equipment for $500, and debit Accumulated Depreciation – Equipment for $13,000. To complete the entry, we will credit the Equipment account for $16,000.</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82289859-F064-4016-84F2-200CE167F6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7B494A24-7C98-46F8-ABAE-D4219180C5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Natural resources abound. We have accounting issues with oil, coal, timber, gold, gravel, and a wide variety of other natural resources. In general, natural resources can be thought of as anything extracted from our natural environment. As accountants, we report natural resources at their cost less accumulated </a:t>
            </a:r>
            <a:r>
              <a:rPr lang="en-US" altLang="en-US" b="1"/>
              <a:t>depletion</a:t>
            </a:r>
            <a:r>
              <a:rPr lang="en-US" altLang="en-US"/>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p>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58C75D0-F7C2-418C-A9F9-F5DF5C1BF1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CD6C08C1-E394-4A43-9210-B1526DCB183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begin the process of calculating depletion expense by determining the depletion expense per unit of natural resource. The numerator of the equation contains the resource cost less any estimated salvage value. The denominator of the equation is our estimated total capacity of the natural resource we expect to extract. For our example, the cost of the mineral deposits are $500,000, and the company expects to extract 250,000 tons of ore. There will be no salvage value after all the ore is extracted.</a:t>
            </a:r>
          </a:p>
          <a:p>
            <a:endParaRPr lang="en-US" altLang="en-US"/>
          </a:p>
          <a:p>
            <a:r>
              <a:rPr lang="en-US" altLang="en-US"/>
              <a:t>The first step is to calculate the cost per ton extracted. In our example, the cost is $2 per ton. The next step it to calculate the depletion expense. Given that 85,000 tons of ore was extracted this period at a cost of $2 per ton, the depletion expense is $170,000.</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107B07C-4831-4924-AB85-AEB45FD8D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7C4E6F10-78EA-4919-8D30-951A03E00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If the company extracts and sells 85,000 during the year, depletion expense will be $170,000 (85,000 tons times $2 per ton). The journal entry to record depletion is to debit Depletion Expense – Mineral Deposit for $170,000, and credit Accumulated Depletion – Mineral Deposit for the same amount.</a:t>
            </a:r>
          </a:p>
          <a:p>
            <a:endParaRPr lang="en-US" altLang="en-US"/>
          </a:p>
          <a:p>
            <a:r>
              <a:rPr lang="en-US" altLang="en-US"/>
              <a:t>On the current period balance sheet, the company will show the cost of the mineral deposits of $500,000 less the accumulated depletion of $170,000, for a net amount of $330,000.</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0F54FEB-7898-4403-9250-949D7D66A9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0787DD1F-627C-41D6-99AE-824BF8068F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p>
          <a:p>
            <a:endParaRPr lang="en-US" altLang="en-US"/>
          </a:p>
          <a:p>
            <a:r>
              <a:rPr lang="en-US" altLang="en-US"/>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3C29A3F6-BD04-41EA-A17D-E4586D1B0C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a:extLst>
              <a:ext uri="{FF2B5EF4-FFF2-40B4-BE49-F238E27FC236}">
                <a16:creationId xmlns:a16="http://schemas.microsoft.com/office/drawing/2014/main" id="{7F5300D9-8BF4-4108-B6BE-FA32E865E7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p>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273A489D-BB74-4F2F-9CBA-32F29065CF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a:extLst>
              <a:ext uri="{FF2B5EF4-FFF2-40B4-BE49-F238E27FC236}">
                <a16:creationId xmlns:a16="http://schemas.microsoft.com/office/drawing/2014/main" id="{EC33F783-D3AB-4921-BFBA-9E3D654ED2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p>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0797A452-536B-4291-9019-192934ACA960}"/>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a:extLst>
              <a:ext uri="{FF2B5EF4-FFF2-40B4-BE49-F238E27FC236}">
                <a16:creationId xmlns:a16="http://schemas.microsoft.com/office/drawing/2014/main" id="{D13AEDFC-649D-4632-9E25-FC7CD94E86F2}"/>
              </a:ext>
            </a:extLst>
          </p:cNvPr>
          <p:cNvSpPr>
            <a:spLocks noGrp="1" noChangeArrowheads="1"/>
          </p:cNvSpPr>
          <p:nvPr>
            <p:ph type="body" idx="1"/>
          </p:nvPr>
        </p:nvSpPr>
        <p:spPr bwMode="auto">
          <a:xfrm>
            <a:off x="381000" y="4343400"/>
            <a:ext cx="60960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a:p>
            <a:endParaRPr lang="en-US" altLang="en-US"/>
          </a:p>
          <a:p>
            <a:r>
              <a:rPr lang="en-US" altLang="en-US"/>
              <a:t>Decreases in the Value of Plant Assets: Both U.S. GAAP and IFRS require that an impairment in value be recognized. U.S. GAAP revalues impaired plant assets to </a:t>
            </a:r>
            <a:r>
              <a:rPr lang="en-US" altLang="en-US" i="1"/>
              <a:t>fair value </a:t>
            </a:r>
            <a:r>
              <a:rPr lang="en-US" altLang="en-US"/>
              <a:t>whereas IFRS revalues them to a recoverable amount (defined as fair value less costs to sell).</a:t>
            </a:r>
          </a:p>
          <a:p>
            <a:endParaRPr lang="en-US" altLang="en-US"/>
          </a:p>
          <a:p>
            <a:r>
              <a:rPr lang="en-US" altLang="en-US"/>
              <a:t>Increases in the Value of Plant Assets: U.S. GAAP prohibits companies from recording increases in the value of plant assets. However, IFRS permits upward </a:t>
            </a:r>
            <a:r>
              <a:rPr lang="en-US" altLang="en-US" i="1"/>
              <a:t>asset revaluations. </a:t>
            </a:r>
            <a:r>
              <a:rPr lang="en-US" altLang="en-US"/>
              <a:t>Namely, under IFRS, if an impairment was previously recorded, a company would reverse that impairment to the extent necessary and record that increase in income.</a:t>
            </a:r>
          </a:p>
          <a:p>
            <a:endParaRPr lang="en-US" altLang="en-US">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06DDCB32-A91C-4604-B6BB-A1C3E6187221}"/>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3" tIns="44448" rIns="90483" bIns="44448" numCol="1" anchor="t" anchorCtr="0" compatLnSpc="1">
            <a:prstTxWarp prst="textNoShape">
              <a:avLst/>
            </a:prstTxWarp>
          </a:bodyPr>
          <a:lstStyle/>
          <a:p>
            <a:r>
              <a:rPr lang="en-US" altLang="en-US"/>
              <a:t>Total asset turnover is equal to the net sales for the period divided by the average total assets. The average total assets is computed by taking the beginning balance of total assets, adding the ending balance, and dividing the result by two. Total asset turnover provides us with information about how efficiently a company uses its assets.  Here are two companies in the same industry. Notice the steady decline of the asset turnover at Molson Coors and the relatively stable and higher asset turnover at Boston Beer.</a:t>
            </a:r>
          </a:p>
        </p:txBody>
      </p:sp>
      <p:sp>
        <p:nvSpPr>
          <p:cNvPr id="90115" name="Rectangle 3">
            <a:extLst>
              <a:ext uri="{FF2B5EF4-FFF2-40B4-BE49-F238E27FC236}">
                <a16:creationId xmlns:a16="http://schemas.microsoft.com/office/drawing/2014/main" id="{9C8413A7-7D72-4BC6-8B6E-300AFB72C19A}"/>
              </a:ext>
            </a:extLst>
          </p:cNvPr>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A52C3A97-A1D0-44B7-AAD9-53C164593683}"/>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a:extLst>
              <a:ext uri="{FF2B5EF4-FFF2-40B4-BE49-F238E27FC236}">
                <a16:creationId xmlns:a16="http://schemas.microsoft.com/office/drawing/2014/main" id="{8AEEF6E8-AF38-48A2-928F-5FA977798E32}"/>
              </a:ext>
            </a:extLst>
          </p:cNvPr>
          <p:cNvSpPr>
            <a:spLocks noGrp="1" noChangeArrowheads="1"/>
          </p:cNvSpPr>
          <p:nvPr>
            <p:ph type="body" idx="1"/>
          </p:nvPr>
        </p:nvSpPr>
        <p:spPr bwMode="auto">
          <a:xfrm>
            <a:off x="914400" y="4343400"/>
            <a:ext cx="5029200" cy="4114800"/>
          </a:xfrm>
        </p:spPr>
        <p:txBody>
          <a:bodyPr wrap="square" numCol="1" anchor="t" anchorCtr="0" compatLnSpc="1">
            <a:prstTxWarp prst="textNoShape">
              <a:avLst/>
            </a:prstTxWarp>
          </a:bodyPr>
          <a:lstStyle/>
          <a:p>
            <a:pPr eaLnBrk="1" hangingPunct="1">
              <a:defRPr/>
            </a:pPr>
            <a:r>
              <a:rPr lang="en-US" dirty="0"/>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i="1" dirty="0"/>
              <a:t>. </a:t>
            </a:r>
            <a:r>
              <a:rPr lang="en-US" dirty="0">
                <a:effectLst>
                  <a:outerShdw blurRad="38100" dist="38100" dir="2700000" algn="tl">
                    <a:srgbClr val="000000">
                      <a:alpha val="43137"/>
                    </a:srgbClr>
                  </a:outerShdw>
                </a:effectLst>
              </a:rPr>
              <a:t>Commercial substance implies the company’s future cash flows will be altered.</a:t>
            </a:r>
          </a:p>
          <a:p>
            <a:pPr eaLnBrk="1" hangingPunct="1">
              <a:defRPr/>
            </a:pPr>
            <a:endParaRPr lang="en-US" dirty="0">
              <a:effectLst>
                <a:outerShdw blurRad="38100" dist="38100" dir="2700000" algn="tl">
                  <a:srgbClr val="000000">
                    <a:alpha val="43137"/>
                  </a:srgbClr>
                </a:outerShdw>
              </a:effectLst>
            </a:endParaRPr>
          </a:p>
          <a:p>
            <a:pPr>
              <a:defRPr/>
            </a:pPr>
            <a:r>
              <a:rPr lang="en-US" dirty="0"/>
              <a:t>If an asset exchange has commercial substance, a gain or loss is recorded based on the difference between the book value of the asset(s) given up and the market value of the asset(s) received. If an asset exchange lacks commercial substance, no gain or loss is recorded.</a:t>
            </a:r>
            <a:endParaRPr lang="en-US" dirty="0">
              <a:effectLst>
                <a:outerShdw blurRad="38100" dist="38100" dir="2700000" algn="tl">
                  <a:srgbClr val="000000">
                    <a:alpha val="43137"/>
                  </a:srgbClr>
                </a:outerShdw>
              </a:effectLst>
            </a:endParaRPr>
          </a:p>
          <a:p>
            <a:pPr eaLnBrk="1" hangingPunct="1">
              <a:defRPr/>
            </a:pPr>
            <a:endParaRPr lang="en-US" dirty="0"/>
          </a:p>
          <a:p>
            <a:pPr eaLnBrk="1" hangingPunct="1">
              <a:defRPr/>
            </a:pPr>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2093D789-AA4A-4A5A-856D-5AC1F39AAF1D}"/>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a:extLst>
              <a:ext uri="{FF2B5EF4-FFF2-40B4-BE49-F238E27FC236}">
                <a16:creationId xmlns:a16="http://schemas.microsoft.com/office/drawing/2014/main" id="{372F9752-9683-41A2-8509-09EF9906C3E4}"/>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a:p>
            <a:endParaRPr lang="en-US" altLang="en-US"/>
          </a:p>
          <a:p>
            <a:r>
              <a:rPr lang="en-US" altLang="en-US"/>
              <a:t>The gain or loss is calculated by comparing the market value of the asset received to the book value of the asset given up. In our case, the book value of the two assets given up (book value of old equipment plus cash) are greater than the market value of the asset received, so we will recognize a loss of $7,000.</a:t>
            </a:r>
          </a:p>
          <a:p>
            <a:endParaRPr lang="en-US" altLang="en-US"/>
          </a:p>
          <a:p>
            <a:r>
              <a:rPr lang="en-US" altLang="en-US"/>
              <a:t>The journal entry is debit Equipment for $42,000 (new), debit Loss on Exchange of Assets for $7,000, debit Accumulated Depreciation – Equipment for $20,000, credit Equipment for $36,000 (old), and credit Cash for $33,000.</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9E48FE9-F8A4-4F13-A808-1FADF45189FB}"/>
              </a:ext>
            </a:extLst>
          </p:cNvPr>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a:extLst>
              <a:ext uri="{FF2B5EF4-FFF2-40B4-BE49-F238E27FC236}">
                <a16:creationId xmlns:a16="http://schemas.microsoft.com/office/drawing/2014/main" id="{8EE93638-A4E1-4BB0-BF2B-8C3A2887DCBA}"/>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assume the same facts as presented on the previous screen except that the market value of the new equipment received is $52,000 and the transaction lacks commercial substance.</a:t>
            </a:r>
          </a:p>
          <a:p>
            <a:r>
              <a:rPr lang="en-US" altLang="en-US"/>
              <a:t>Because the transaction is without commercial substance, no gain or loss will be recognized. The new equipment received will be recorded at the book value of the asset(s) given up. In our example, we gave up an old piece of equipment with a book value of $16,000 plus cash of $33,000.</a:t>
            </a:r>
          </a:p>
          <a:p>
            <a:endParaRPr lang="en-US" altLang="en-US"/>
          </a:p>
          <a:p>
            <a:r>
              <a:rPr lang="en-US" altLang="en-US"/>
              <a:t>The journal entry to record the exchange is to debit Equipment for $49,000, debit Accumulated Depreciation – Equipment for $20,000, credit Equipment for $36,000 and credit cash for $33,000. Remember, no gain or loss is recognized when the exchange lacks commercial substance.</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9DD8EBDB-FBFD-4B30-BB80-B32C957A42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id="{776E549B-3DDD-4FEE-A2D8-BDA8B149A6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721976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Box 4">
            <a:extLst>
              <a:ext uri="{FF2B5EF4-FFF2-40B4-BE49-F238E27FC236}">
                <a16:creationId xmlns:a16="http://schemas.microsoft.com/office/drawing/2014/main" id="{9E7E29C0-AA8D-4E4A-918A-362CBFC8D5D3}"/>
              </a:ext>
            </a:extLst>
          </p:cNvPr>
          <p:cNvSpPr txBox="1">
            <a:spLocks noChangeArrowheads="1"/>
          </p:cNvSpPr>
          <p:nvPr userDrawn="1"/>
        </p:nvSpPr>
        <p:spPr bwMode="auto">
          <a:xfrm>
            <a:off x="101600" y="4846639"/>
            <a:ext cx="6299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a:solidFill>
                  <a:srgbClr val="3668C4"/>
                </a:solidFill>
                <a:cs typeface="Arial" panose="020B0604020202020204" pitchFamily="34" charset="0"/>
              </a:rPr>
              <a:t>PowerPoint Authors:</a:t>
            </a:r>
          </a:p>
          <a:p>
            <a:pPr eaLnBrk="1" hangingPunct="1"/>
            <a:r>
              <a:rPr lang="en-US" altLang="en-US" sz="1600">
                <a:solidFill>
                  <a:srgbClr val="3668C4"/>
                </a:solidFill>
                <a:cs typeface="Arial" panose="020B0604020202020204" pitchFamily="34" charset="0"/>
              </a:rPr>
              <a:t>	Susan Coomer Galbreath, Ph.D., CPA</a:t>
            </a:r>
          </a:p>
          <a:p>
            <a:pPr eaLnBrk="1" hangingPunct="1"/>
            <a:r>
              <a:rPr lang="en-US" altLang="en-US" sz="1600">
                <a:solidFill>
                  <a:srgbClr val="3668C4"/>
                </a:solidFill>
                <a:cs typeface="Arial" panose="020B0604020202020204" pitchFamily="34" charset="0"/>
              </a:rPr>
              <a:t>	Charles W. Caldwell, D.B.A., CMA</a:t>
            </a:r>
          </a:p>
          <a:p>
            <a:pPr eaLnBrk="1" hangingPunct="1"/>
            <a:r>
              <a:rPr lang="en-US" altLang="en-US" sz="1600">
                <a:solidFill>
                  <a:srgbClr val="3668C4"/>
                </a:solidFill>
                <a:cs typeface="Arial" panose="020B0604020202020204" pitchFamily="34" charset="0"/>
              </a:rPr>
              <a:t>	Jon A. Booker, Ph.D., CPA, CIA</a:t>
            </a:r>
          </a:p>
          <a:p>
            <a:pPr eaLnBrk="1" hangingPunct="1"/>
            <a:r>
              <a:rPr lang="en-US" altLang="en-US" sz="1600">
                <a:solidFill>
                  <a:srgbClr val="3668C4"/>
                </a:solidFill>
                <a:cs typeface="Arial" panose="020B0604020202020204" pitchFamily="34" charset="0"/>
              </a:rPr>
              <a:t>	Cynthia J. Rooney, Ph.D., CPA</a:t>
            </a:r>
          </a:p>
        </p:txBody>
      </p:sp>
      <p:sp>
        <p:nvSpPr>
          <p:cNvPr id="5" name="Freeform 6">
            <a:extLst>
              <a:ext uri="{FF2B5EF4-FFF2-40B4-BE49-F238E27FC236}">
                <a16:creationId xmlns:a16="http://schemas.microsoft.com/office/drawing/2014/main" id="{4AA4A4D4-C070-48B6-BA8C-A792C8FF0202}"/>
              </a:ext>
            </a:extLst>
          </p:cNvPr>
          <p:cNvSpPr>
            <a:spLocks/>
          </p:cNvSpPr>
          <p:nvPr userDrawn="1"/>
        </p:nvSpPr>
        <p:spPr bwMode="auto">
          <a:xfrm rot="16200000">
            <a:off x="2270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sp>
        <p:nvSpPr>
          <p:cNvPr id="6" name="Freeform 7">
            <a:extLst>
              <a:ext uri="{FF2B5EF4-FFF2-40B4-BE49-F238E27FC236}">
                <a16:creationId xmlns:a16="http://schemas.microsoft.com/office/drawing/2014/main" id="{D5FDD181-9D98-44F1-8492-1BC9DFF0A420}"/>
              </a:ext>
            </a:extLst>
          </p:cNvPr>
          <p:cNvSpPr>
            <a:spLocks/>
          </p:cNvSpPr>
          <p:nvPr userDrawn="1"/>
        </p:nvSpPr>
        <p:spPr bwMode="auto">
          <a:xfrm rot="5400000" flipH="1">
            <a:off x="8366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pic>
        <p:nvPicPr>
          <p:cNvPr id="7" name="Picture 8">
            <a:extLst>
              <a:ext uri="{FF2B5EF4-FFF2-40B4-BE49-F238E27FC236}">
                <a16:creationId xmlns:a16="http://schemas.microsoft.com/office/drawing/2014/main" id="{FFB52220-BBC0-43CA-B2AC-7A997A7F4E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09418" y="4191000"/>
            <a:ext cx="3968749"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65">
            <a:extLst>
              <a:ext uri="{FF2B5EF4-FFF2-40B4-BE49-F238E27FC236}">
                <a16:creationId xmlns:a16="http://schemas.microsoft.com/office/drawing/2014/main" id="{FCB351F1-2E6A-4177-A5EF-A187BEA7294D}"/>
              </a:ext>
            </a:extLst>
          </p:cNvPr>
          <p:cNvSpPr txBox="1">
            <a:spLocks noChangeArrowheads="1"/>
          </p:cNvSpPr>
          <p:nvPr userDrawn="1"/>
        </p:nvSpPr>
        <p:spPr bwMode="auto">
          <a:xfrm>
            <a:off x="1138768" y="6613526"/>
            <a:ext cx="2417233"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000" b="1" i="1">
                <a:latin typeface="Times New Roman" panose="02020603050405020304" pitchFamily="18" charset="0"/>
                <a:cs typeface="Arial" panose="020B0604020202020204" pitchFamily="34" charset="0"/>
              </a:rPr>
              <a:t>McGraw-Hill/Irwin</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11" name="Text Box 2066">
            <a:extLst>
              <a:ext uri="{FF2B5EF4-FFF2-40B4-BE49-F238E27FC236}">
                <a16:creationId xmlns:a16="http://schemas.microsoft.com/office/drawing/2014/main" id="{16C1750C-268B-4165-A213-4E9B7B303538}"/>
              </a:ext>
            </a:extLst>
          </p:cNvPr>
          <p:cNvSpPr txBox="1">
            <a:spLocks noChangeArrowheads="1"/>
          </p:cNvSpPr>
          <p:nvPr userDrawn="1"/>
        </p:nvSpPr>
        <p:spPr bwMode="auto">
          <a:xfrm>
            <a:off x="3657601" y="6613526"/>
            <a:ext cx="7641167"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altLang="en-US" sz="1000" b="1" i="1">
                <a:latin typeface="Times New Roman" panose="02020603050405020304" pitchFamily="18" charset="0"/>
                <a:cs typeface="Arial" panose="020B0604020202020204" pitchFamily="34" charset="0"/>
              </a:rPr>
              <a:t>        Copyright © 2011 by The McGraw-Hill Companies, Inc. All rights reserved.</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8" name="Title 7"/>
          <p:cNvSpPr>
            <a:spLocks noGrp="1"/>
          </p:cNvSpPr>
          <p:nvPr>
            <p:ph type="ctrTitle"/>
          </p:nvPr>
        </p:nvSpPr>
        <p:spPr>
          <a:xfrm>
            <a:off x="1117600" y="2286000"/>
            <a:ext cx="9956800" cy="979962"/>
          </a:xfrm>
        </p:spPr>
        <p:txBody>
          <a:bodyPr/>
          <a:lstStyle>
            <a:lvl1pPr algn="ctr">
              <a:defRPr sz="3600" b="1" baseline="0">
                <a:solidFill>
                  <a:schemeClr val="accent3">
                    <a:lumMod val="75000"/>
                  </a:schemeClr>
                </a:solidFill>
                <a:latin typeface="Arial" pitchFamily="34" charset="0"/>
                <a:cs typeface="Arial" pitchFamily="34" charset="0"/>
              </a:defRPr>
            </a:lvl1pPr>
          </a:lstStyle>
          <a:p>
            <a:r>
              <a:rPr lang="en-US"/>
              <a:t>Click to edit Master title style</a:t>
            </a:r>
            <a:endParaRPr lang="en-US" dirty="0"/>
          </a:p>
        </p:txBody>
      </p:sp>
      <p:sp>
        <p:nvSpPr>
          <p:cNvPr id="9" name="Subtitle 8"/>
          <p:cNvSpPr>
            <a:spLocks noGrp="1"/>
          </p:cNvSpPr>
          <p:nvPr>
            <p:ph type="subTitle" idx="1"/>
          </p:nvPr>
        </p:nvSpPr>
        <p:spPr>
          <a:xfrm>
            <a:off x="3759200" y="1143000"/>
            <a:ext cx="4673600" cy="762000"/>
          </a:xfrm>
        </p:spPr>
        <p:txBody>
          <a:bodyPr>
            <a:normAutofit/>
          </a:bodyPr>
          <a:lstStyle>
            <a:lvl1pPr marL="0" indent="0" algn="ctr">
              <a:buNone/>
              <a:defRPr sz="3000" b="0" baseline="0">
                <a:solidFill>
                  <a:schemeClr val="accent2">
                    <a:lumMod val="75000"/>
                  </a:schemeClr>
                </a:solidFill>
                <a:latin typeface="Arial" pitchFamily="34" charset="0"/>
                <a:cs typeface="Arial" pitchFamily="34"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en-US" dirty="0"/>
          </a:p>
        </p:txBody>
      </p:sp>
    </p:spTree>
    <p:extLst>
      <p:ext uri="{BB962C8B-B14F-4D97-AF65-F5344CB8AC3E}">
        <p14:creationId xmlns:p14="http://schemas.microsoft.com/office/powerpoint/2010/main" val="3024237223"/>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2">
                    <a:lumMod val="75000"/>
                  </a:schemeClr>
                </a:solidFill>
              </a:defRPr>
            </a:lvl1pPr>
          </a:lstStyle>
          <a:p>
            <a:r>
              <a:rPr lang="en-US" dirty="0"/>
              <a:t>Click to edit Master title style</a:t>
            </a:r>
          </a:p>
        </p:txBody>
      </p:sp>
      <p:sp>
        <p:nvSpPr>
          <p:cNvPr id="8" name="Content Placeholder 7"/>
          <p:cNvSpPr>
            <a:spLocks noGrp="1"/>
          </p:cNvSpPr>
          <p:nvPr>
            <p:ph sz="quarter" idx="1"/>
          </p:nvPr>
        </p:nvSpPr>
        <p:spPr>
          <a:xfrm>
            <a:off x="609600" y="1600200"/>
            <a:ext cx="11074400" cy="4873752"/>
          </a:xfrm>
        </p:spPr>
        <p:txBody>
          <a:bodyPr/>
          <a:lstStyle>
            <a:lvl1pPr>
              <a:defRPr>
                <a:solidFill>
                  <a:schemeClr val="accent3">
                    <a:lumMod val="75000"/>
                  </a:schemeClr>
                </a:solidFill>
              </a:defRPr>
            </a:lvl1pPr>
            <a:lvl2pPr>
              <a:defRPr>
                <a:solidFill>
                  <a:schemeClr val="accent3">
                    <a:lumMod val="75000"/>
                  </a:schemeClr>
                </a:solidFill>
              </a:defRPr>
            </a:lvl2pPr>
            <a:lvl3pPr>
              <a:defRPr>
                <a:solidFill>
                  <a:schemeClr val="accent3">
                    <a:lumMod val="75000"/>
                  </a:schemeClr>
                </a:solidFill>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068677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9" name="Content Placeholder 8"/>
          <p:cNvSpPr>
            <a:spLocks noGrp="1"/>
          </p:cNvSpPr>
          <p:nvPr>
            <p:ph sz="quarter" idx="1"/>
          </p:nvPr>
        </p:nvSpPr>
        <p:spPr>
          <a:xfrm>
            <a:off x="1117600"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201664"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508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55009" y="273050"/>
            <a:ext cx="10668000" cy="1143000"/>
          </a:xfrm>
        </p:spPr>
        <p:txBody>
          <a:bodyPr/>
          <a:lstStyle>
            <a:lvl1pPr algn="ctr">
              <a:defRPr/>
            </a:lvl1pPr>
          </a:lstStyle>
          <a:p>
            <a:r>
              <a:rPr lang="en-US"/>
              <a:t>Click to edit Master title style</a:t>
            </a:r>
          </a:p>
        </p:txBody>
      </p:sp>
      <p:sp>
        <p:nvSpPr>
          <p:cNvPr id="11" name="Content Placeholder 10"/>
          <p:cNvSpPr>
            <a:spLocks noGrp="1"/>
          </p:cNvSpPr>
          <p:nvPr>
            <p:ph sz="quarter" idx="2"/>
          </p:nvPr>
        </p:nvSpPr>
        <p:spPr>
          <a:xfrm>
            <a:off x="9779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28646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06400" y="274638"/>
            <a:ext cx="11379200" cy="1143000"/>
          </a:xfrm>
        </p:spPr>
        <p:txBody>
          <a:bodyPr/>
          <a:lstStyle>
            <a:lvl1pPr algn="ctr">
              <a:defRPr/>
            </a:lvl1pPr>
          </a:lstStyle>
          <a:p>
            <a:r>
              <a:rPr lang="en-US"/>
              <a:t>Click to edit Master title style</a:t>
            </a:r>
          </a:p>
        </p:txBody>
      </p:sp>
    </p:spTree>
    <p:extLst>
      <p:ext uri="{BB962C8B-B14F-4D97-AF65-F5344CB8AC3E}">
        <p14:creationId xmlns:p14="http://schemas.microsoft.com/office/powerpoint/2010/main" val="37399441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2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4000" r="-3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5000" t="-4000" r="-3000" b="-4000"/>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E6602CB8-270A-46A5-8629-FDBD4E6FC880}"/>
              </a:ext>
            </a:extLst>
          </p:cNvPr>
          <p:cNvSpPr>
            <a:spLocks noGrp="1"/>
          </p:cNvSpPr>
          <p:nvPr>
            <p:ph type="title"/>
          </p:nvPr>
        </p:nvSpPr>
        <p:spPr>
          <a:xfrm>
            <a:off x="508000" y="274638"/>
            <a:ext cx="11176000" cy="1143000"/>
          </a:xfrm>
          <a:prstGeom prst="rect">
            <a:avLst/>
          </a:prstGeom>
        </p:spPr>
        <p:txBody>
          <a:bodyPr vert="horz" anchor="b">
            <a:normAutofit/>
          </a:bodyPr>
          <a:lstStyle/>
          <a:p>
            <a:endParaRPr lang="en-US" dirty="0"/>
          </a:p>
        </p:txBody>
      </p:sp>
      <p:sp>
        <p:nvSpPr>
          <p:cNvPr id="1027" name="Text Placeholder 12">
            <a:extLst>
              <a:ext uri="{FF2B5EF4-FFF2-40B4-BE49-F238E27FC236}">
                <a16:creationId xmlns:a16="http://schemas.microsoft.com/office/drawing/2014/main" id="{3546DC3C-BB84-4074-8C4C-C666F5DABD31}"/>
              </a:ext>
            </a:extLst>
          </p:cNvPr>
          <p:cNvSpPr>
            <a:spLocks noGrp="1"/>
          </p:cNvSpPr>
          <p:nvPr>
            <p:ph type="body" idx="1"/>
          </p:nvPr>
        </p:nvSpPr>
        <p:spPr bwMode="auto">
          <a:xfrm>
            <a:off x="508000" y="1600201"/>
            <a:ext cx="111760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12" name="TextBox 11">
            <a:extLst>
              <a:ext uri="{FF2B5EF4-FFF2-40B4-BE49-F238E27FC236}">
                <a16:creationId xmlns:a16="http://schemas.microsoft.com/office/drawing/2014/main" id="{23BBF48A-8871-45A5-9696-0145AAE24463}"/>
              </a:ext>
            </a:extLst>
          </p:cNvPr>
          <p:cNvSpPr txBox="1"/>
          <p:nvPr userDrawn="1"/>
        </p:nvSpPr>
        <p:spPr>
          <a:xfrm>
            <a:off x="11332634" y="0"/>
            <a:ext cx="855133" cy="246063"/>
          </a:xfrm>
          <a:prstGeom prst="rect">
            <a:avLst/>
          </a:prstGeom>
          <a:solidFill>
            <a:schemeClr val="accent2">
              <a:lumMod val="75000"/>
            </a:schemeClr>
          </a:solidFill>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altLang="en-US" sz="1000">
                <a:solidFill>
                  <a:schemeClr val="bg1"/>
                </a:solidFill>
                <a:latin typeface="Century Schoolbook" panose="02040604050505020304" pitchFamily="18" charset="0"/>
              </a:rPr>
              <a:t>10 - </a:t>
            </a:r>
            <a:fld id="{764C49CE-5053-4CA6-BC22-C457D3DC5758}" type="slidenum">
              <a:rPr lang="en-US" altLang="en-US" sz="1000" smtClean="0">
                <a:solidFill>
                  <a:schemeClr val="bg1"/>
                </a:solidFill>
                <a:latin typeface="Century Schoolbook" panose="02040604050505020304" pitchFamily="18" charset="0"/>
              </a:rPr>
              <a:pPr algn="ctr" eaLnBrk="1" hangingPunct="1">
                <a:defRPr/>
              </a:pPr>
              <a:t>‹#›</a:t>
            </a:fld>
            <a:endParaRPr lang="en-US" altLang="en-US" sz="1000">
              <a:solidFill>
                <a:schemeClr val="bg1"/>
              </a:solidFill>
              <a:latin typeface="Century Schoolbook" panose="02040604050505020304" pitchFamily="18" charset="0"/>
            </a:endParaRPr>
          </a:p>
        </p:txBody>
      </p:sp>
    </p:spTree>
    <p:extLst>
      <p:ext uri="{BB962C8B-B14F-4D97-AF65-F5344CB8AC3E}">
        <p14:creationId xmlns:p14="http://schemas.microsoft.com/office/powerpoint/2010/main" val="9595128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p:titleStyle>
    <p:bodyStyle>
      <a:lvl1pPr marL="273050" indent="-273050" algn="l" rtl="0" eaLnBrk="0" fontAlgn="base" hangingPunct="0">
        <a:spcBef>
          <a:spcPts val="600"/>
        </a:spcBef>
        <a:spcAft>
          <a:spcPct val="0"/>
        </a:spcAft>
        <a:buSzPct val="75000"/>
        <a:buFont typeface="Wingdings" panose="05000000000000000000" pitchFamily="2" charset="2"/>
        <a:buChar char="q"/>
        <a:defRPr sz="2800" kern="1200">
          <a:solidFill>
            <a:srgbClr val="862110"/>
          </a:solidFill>
          <a:latin typeface="Arial" pitchFamily="34" charset="0"/>
          <a:ea typeface="+mn-ea"/>
          <a:cs typeface="Arial" pitchFamily="34" charset="0"/>
        </a:defRPr>
      </a:lvl1pPr>
      <a:lvl2pPr marL="639763" indent="-273050" algn="l" rtl="0" eaLnBrk="0" fontAlgn="base" hangingPunct="0">
        <a:spcBef>
          <a:spcPct val="20000"/>
        </a:spcBef>
        <a:spcAft>
          <a:spcPct val="0"/>
        </a:spcAft>
        <a:buSzPct val="100000"/>
        <a:buFont typeface="Wingdings" panose="05000000000000000000" pitchFamily="2" charset="2"/>
        <a:buChar char="§"/>
        <a:defRPr sz="2600" kern="1200">
          <a:solidFill>
            <a:srgbClr val="862110"/>
          </a:solidFill>
          <a:latin typeface="Arial" pitchFamily="34" charset="0"/>
          <a:ea typeface="+mn-ea"/>
          <a:cs typeface="Arial" pitchFamily="34" charset="0"/>
        </a:defRPr>
      </a:lvl2pPr>
      <a:lvl3pPr marL="914400" indent="-182563" algn="l" rtl="0" eaLnBrk="0" fontAlgn="base" hangingPunct="0">
        <a:spcBef>
          <a:spcPct val="20000"/>
        </a:spcBef>
        <a:spcAft>
          <a:spcPct val="0"/>
        </a:spcAft>
        <a:buSzPct val="100000"/>
        <a:buFont typeface="Arial" panose="020B0604020202020204" pitchFamily="34" charset="0"/>
        <a:buChar char="•"/>
        <a:defRPr sz="2400" kern="1200">
          <a:solidFill>
            <a:srgbClr val="862110"/>
          </a:solidFill>
          <a:latin typeface="Arial" pitchFamily="34" charset="0"/>
          <a:ea typeface="+mn-ea"/>
          <a:cs typeface="Arial" pitchFamily="34" charset="0"/>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Arial" pitchFamily="34" charset="0"/>
          <a:ea typeface="+mn-ea"/>
          <a:cs typeface="Arial" pitchFamily="34" charset="0"/>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Arial" pitchFamily="34" charset="0"/>
          <a:ea typeface="+mn-ea"/>
          <a:cs typeface="Arial" pitchFamily="34" charset="0"/>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1.xml"/><Relationship Id="rId1" Type="http://schemas.openxmlformats.org/officeDocument/2006/relationships/slideLayout" Target="../slideLayouts/slideLayout17.xml"/><Relationship Id="rId5" Type="http://schemas.openxmlformats.org/officeDocument/2006/relationships/chart" Target="../charts/chart1.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7.xml"/><Relationship Id="rId1" Type="http://schemas.openxmlformats.org/officeDocument/2006/relationships/slideLayout" Target="../slideLayouts/slideLayout17.xml"/><Relationship Id="rId4" Type="http://schemas.openxmlformats.org/officeDocument/2006/relationships/image" Target="../media/image27.e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8.xml"/><Relationship Id="rId1" Type="http://schemas.openxmlformats.org/officeDocument/2006/relationships/slideLayout" Target="../slideLayouts/slideLayout17.xml"/><Relationship Id="rId4" Type="http://schemas.openxmlformats.org/officeDocument/2006/relationships/image" Target="../media/image28.emf"/></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35.wmf"/></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8.xml"/><Relationship Id="rId1" Type="http://schemas.openxmlformats.org/officeDocument/2006/relationships/slideLayout" Target="../slideLayouts/slideLayout17.xml"/><Relationship Id="rId4" Type="http://schemas.openxmlformats.org/officeDocument/2006/relationships/image" Target="../media/image39.w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B4657EF-46CB-5A54-0EEE-4568787B327E}"/>
              </a:ext>
            </a:extLst>
          </p:cNvPr>
          <p:cNvPicPr>
            <a:picLocks noGrp="1" noChangeAspect="1"/>
          </p:cNvPicPr>
          <p:nvPr>
            <p:ph type="pic" sz="quarter" idx="10"/>
          </p:nvPr>
        </p:nvPicPr>
        <p:blipFill>
          <a:blip r:embed="rId3" cstate="print"/>
          <a:srcRect l="4175" r="4175"/>
          <a:stretch>
            <a:fillRect/>
          </a:stretch>
        </p:blipFill>
        <p:spPr>
          <a:xfrm>
            <a:off x="1524000" y="824594"/>
            <a:ext cx="6494748" cy="3975599"/>
          </a:xfrm>
        </p:spPr>
      </p:pic>
      <p:sp>
        <p:nvSpPr>
          <p:cNvPr id="9" name="TextBox 8">
            <a:extLst>
              <a:ext uri="{FF2B5EF4-FFF2-40B4-BE49-F238E27FC236}">
                <a16:creationId xmlns:a16="http://schemas.microsoft.com/office/drawing/2014/main" id="{5D287DC2-FC31-31BC-A896-75760432A7C5}"/>
              </a:ext>
            </a:extLst>
          </p:cNvPr>
          <p:cNvSpPr txBox="1"/>
          <p:nvPr/>
        </p:nvSpPr>
        <p:spPr>
          <a:xfrm>
            <a:off x="5313571" y="3473450"/>
            <a:ext cx="4684296" cy="369332"/>
          </a:xfrm>
          <a:prstGeom prst="rect">
            <a:avLst/>
          </a:prstGeom>
          <a:noFill/>
        </p:spPr>
        <p:txBody>
          <a:bodyPr wrap="none">
            <a:spAutoFit/>
          </a:bodyPr>
          <a:lstStyle/>
          <a:p>
            <a:pPr algn="ctr">
              <a:defRPr/>
            </a:pPr>
            <a:r>
              <a:rPr lang="en-US" altLang="en-US" kern="0" dirty="0"/>
              <a:t>Plant Assets, Natural Resources, and Intangibles</a:t>
            </a:r>
          </a:p>
        </p:txBody>
      </p:sp>
      <p:sp>
        <p:nvSpPr>
          <p:cNvPr id="10" name="Rectangle: Rounded Corners 9">
            <a:extLst>
              <a:ext uri="{FF2B5EF4-FFF2-40B4-BE49-F238E27FC236}">
                <a16:creationId xmlns:a16="http://schemas.microsoft.com/office/drawing/2014/main" id="{6E7A7004-0A8F-6863-A17F-E1ACE5F6C598}"/>
              </a:ext>
            </a:extLst>
          </p:cNvPr>
          <p:cNvSpPr/>
          <p:nvPr/>
        </p:nvSpPr>
        <p:spPr>
          <a:xfrm>
            <a:off x="6311901" y="4030664"/>
            <a:ext cx="2638425"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dirty="0">
                <a:solidFill>
                  <a:schemeClr val="tx1"/>
                </a:solidFill>
                <a:latin typeface="Alexandria" charset="0"/>
                <a:cs typeface="Alexandria" charset="0"/>
              </a:rPr>
              <a:t>Lecture 7</a:t>
            </a:r>
          </a:p>
        </p:txBody>
      </p:sp>
      <p:sp>
        <p:nvSpPr>
          <p:cNvPr id="11" name="TextBox 10">
            <a:extLst>
              <a:ext uri="{FF2B5EF4-FFF2-40B4-BE49-F238E27FC236}">
                <a16:creationId xmlns:a16="http://schemas.microsoft.com/office/drawing/2014/main" id="{21C726A5-6846-D070-6458-80CE08DEF1E1}"/>
              </a:ext>
            </a:extLst>
          </p:cNvPr>
          <p:cNvSpPr txBox="1"/>
          <p:nvPr/>
        </p:nvSpPr>
        <p:spPr>
          <a:xfrm>
            <a:off x="6311900" y="4438650"/>
            <a:ext cx="2978150" cy="338138"/>
          </a:xfrm>
          <a:prstGeom prst="rect">
            <a:avLst/>
          </a:prstGeom>
          <a:noFill/>
        </p:spPr>
        <p:txBody>
          <a:bodyPr wrap="none">
            <a:spAutoFit/>
          </a:bodyPr>
          <a:lstStyle/>
          <a:p>
            <a:pPr algn="just">
              <a:spcBef>
                <a:spcPts val="5"/>
              </a:spcBef>
              <a:tabLst>
                <a:tab pos="292100" algn="l"/>
              </a:tabLst>
              <a:defRPr/>
            </a:pPr>
            <a:r>
              <a:rPr lang="en-US" sz="1600" u="sng" kern="0" dirty="0">
                <a:solidFill>
                  <a:srgbClr val="44546A"/>
                </a:solidFill>
                <a:latin typeface="Calibri" panose="020F0502020204030204" pitchFamily="34" charset="0"/>
                <a:ea typeface="Calibri" panose="020F0502020204030204" pitchFamily="34" charset="0"/>
              </a:rPr>
              <a:t>MGM424 Financial Management</a:t>
            </a:r>
            <a:endParaRPr lang="en-US" sz="1200" kern="0" dirty="0">
              <a:latin typeface="Calibri" panose="020F0502020204030204" pitchFamily="34" charset="0"/>
              <a:ea typeface="Calibri" panose="020F0502020204030204" pitchFamily="34" charset="0"/>
            </a:endParaRPr>
          </a:p>
        </p:txBody>
      </p:sp>
      <p:sp>
        <p:nvSpPr>
          <p:cNvPr id="17414" name="TextBox 11">
            <a:extLst>
              <a:ext uri="{FF2B5EF4-FFF2-40B4-BE49-F238E27FC236}">
                <a16:creationId xmlns:a16="http://schemas.microsoft.com/office/drawing/2014/main" id="{6B0BCC76-6E2E-03C7-52AD-6412A4C0788F}"/>
              </a:ext>
            </a:extLst>
          </p:cNvPr>
          <p:cNvSpPr txBox="1">
            <a:spLocks noChangeArrowheads="1"/>
          </p:cNvSpPr>
          <p:nvPr/>
        </p:nvSpPr>
        <p:spPr bwMode="auto">
          <a:xfrm>
            <a:off x="2341564" y="5383214"/>
            <a:ext cx="3665537"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100">
                <a:solidFill>
                  <a:srgbClr val="00B0F0"/>
                </a:solidFill>
                <a:latin typeface="Alexandria"/>
                <a:ea typeface="Alexandria"/>
                <a:cs typeface="Alexandria"/>
              </a:rPr>
              <a:t>Dr. Mohamed Hamouda</a:t>
            </a:r>
          </a:p>
        </p:txBody>
      </p:sp>
      <p:sp>
        <p:nvSpPr>
          <p:cNvPr id="17415" name="TextBox 12">
            <a:extLst>
              <a:ext uri="{FF2B5EF4-FFF2-40B4-BE49-F238E27FC236}">
                <a16:creationId xmlns:a16="http://schemas.microsoft.com/office/drawing/2014/main" id="{0671C454-9A1C-592E-FE1F-E206C4C66BDD}"/>
              </a:ext>
            </a:extLst>
          </p:cNvPr>
          <p:cNvSpPr txBox="1">
            <a:spLocks noChangeArrowheads="1"/>
          </p:cNvSpPr>
          <p:nvPr/>
        </p:nvSpPr>
        <p:spPr bwMode="auto">
          <a:xfrm>
            <a:off x="2362200" y="5048250"/>
            <a:ext cx="3665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1800">
                <a:solidFill>
                  <a:srgbClr val="00B0F0"/>
                </a:solidFill>
                <a:latin typeface="Alexandria"/>
                <a:ea typeface="Alexandria"/>
                <a:cs typeface="Alexandria"/>
              </a:rPr>
              <a:t>Prepared by</a:t>
            </a:r>
          </a:p>
        </p:txBody>
      </p:sp>
      <p:sp>
        <p:nvSpPr>
          <p:cNvPr id="17416" name="TextBox 2">
            <a:extLst>
              <a:ext uri="{FF2B5EF4-FFF2-40B4-BE49-F238E27FC236}">
                <a16:creationId xmlns:a16="http://schemas.microsoft.com/office/drawing/2014/main" id="{27826660-9BAF-7F66-8B84-DFDF7A345F00}"/>
              </a:ext>
            </a:extLst>
          </p:cNvPr>
          <p:cNvSpPr txBox="1">
            <a:spLocks noChangeArrowheads="1"/>
          </p:cNvSpPr>
          <p:nvPr/>
        </p:nvSpPr>
        <p:spPr bwMode="auto">
          <a:xfrm>
            <a:off x="8472488" y="5576888"/>
            <a:ext cx="19621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1500">
                <a:solidFill>
                  <a:schemeClr val="bg1"/>
                </a:solidFill>
                <a:cs typeface="Arial" panose="020B0604020202020204" pitchFamily="34" charset="0"/>
              </a:rPr>
              <a:t>www.midocean.ae</a:t>
            </a:r>
          </a:p>
        </p:txBody>
      </p:sp>
    </p:spTree>
  </p:cSld>
  <p:clrMapOvr>
    <a:masterClrMapping/>
  </p:clrMapOvr>
  <p:transition spd="slow" advTm="1619285"/>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571719"/>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406400" y="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Tree>
    <p:extLst>
      <p:ext uri="{BB962C8B-B14F-4D97-AF65-F5344CB8AC3E}">
        <p14:creationId xmlns:p14="http://schemas.microsoft.com/office/powerpoint/2010/main" val="2959877007"/>
      </p:ext>
    </p:extLst>
  </p:cSld>
  <p:clrMapOvr>
    <a:masterClrMapping/>
  </p:clrMapOvr>
  <p:transition advTm="1591646">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1" name="Rectangle 9">
            <a:extLst>
              <a:ext uri="{FF2B5EF4-FFF2-40B4-BE49-F238E27FC236}">
                <a16:creationId xmlns:a16="http://schemas.microsoft.com/office/drawing/2014/main" id="{215AF4B0-ECA6-4577-A29A-FDC9C8434376}"/>
              </a:ext>
            </a:extLst>
          </p:cNvPr>
          <p:cNvSpPr>
            <a:spLocks noGrp="1" noChangeArrowheads="1"/>
          </p:cNvSpPr>
          <p:nvPr>
            <p:ph type="title"/>
          </p:nvPr>
        </p:nvSpPr>
        <p:spPr>
          <a:xfrm>
            <a:off x="406400" y="38100"/>
            <a:ext cx="11379200" cy="1143000"/>
          </a:xfrm>
        </p:spPr>
        <p:txBody>
          <a:bodyPr/>
          <a:lstStyle/>
          <a:p>
            <a:pPr>
              <a:defRPr/>
            </a:pPr>
            <a:r>
              <a:rPr lang="en-US" dirty="0"/>
              <a:t>Plant Assets</a:t>
            </a:r>
          </a:p>
        </p:txBody>
      </p:sp>
      <p:pic>
        <p:nvPicPr>
          <p:cNvPr id="9220" name="Picture 2">
            <a:extLst>
              <a:ext uri="{FF2B5EF4-FFF2-40B4-BE49-F238E27FC236}">
                <a16:creationId xmlns:a16="http://schemas.microsoft.com/office/drawing/2014/main" id="{04DC1E25-4455-4F7B-B967-15BFDC555C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3446" y="1829144"/>
            <a:ext cx="7105108" cy="363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31137">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val 2">
            <a:extLst>
              <a:ext uri="{FF2B5EF4-FFF2-40B4-BE49-F238E27FC236}">
                <a16:creationId xmlns:a16="http://schemas.microsoft.com/office/drawing/2014/main" id="{0171A71F-2A74-49A5-B2C6-3076124AA76F}"/>
              </a:ext>
            </a:extLst>
          </p:cNvPr>
          <p:cNvSpPr>
            <a:spLocks noChangeArrowheads="1"/>
          </p:cNvSpPr>
          <p:nvPr/>
        </p:nvSpPr>
        <p:spPr bwMode="auto">
          <a:xfrm>
            <a:off x="4572000" y="2743200"/>
            <a:ext cx="2590800" cy="1295400"/>
          </a:xfrm>
          <a:prstGeom prst="ellipse">
            <a:avLst/>
          </a:prstGeom>
          <a:solidFill>
            <a:srgbClr val="F6E9B4"/>
          </a:solidFill>
          <a:ln w="12700">
            <a:solidFill>
              <a:schemeClr val="tx1"/>
            </a:solidFill>
            <a:round/>
            <a:headEnd/>
            <a:tailEnd/>
          </a:ln>
          <a:effectLst>
            <a:outerShdw dist="35921" dir="2700000" algn="ctr" rotWithShape="0">
              <a:schemeClr val="tx2"/>
            </a:outerShdw>
          </a:effectLst>
        </p:spPr>
        <p:txBody>
          <a:bodyPr wrap="none" anchor="ctr"/>
          <a:lstStyle/>
          <a:p>
            <a:pPr algn="ctr" fontAlgn="base">
              <a:spcBef>
                <a:spcPct val="0"/>
              </a:spcBef>
              <a:spcAft>
                <a:spcPct val="0"/>
              </a:spcAft>
              <a:defRPr/>
            </a:pPr>
            <a:r>
              <a:rPr lang="en-US" sz="3200" dirty="0">
                <a:solidFill>
                  <a:srgbClr val="B32C16">
                    <a:lumMod val="75000"/>
                  </a:srgbClr>
                </a:solidFill>
                <a:effectLst>
                  <a:outerShdw blurRad="38100" dist="38100" dir="2700000" algn="tl">
                    <a:srgbClr val="000000">
                      <a:alpha val="43137"/>
                    </a:srgbClr>
                  </a:outerShdw>
                </a:effectLst>
                <a:latin typeface="Arial" charset="0"/>
              </a:rPr>
              <a:t>Acquisition</a:t>
            </a:r>
            <a:br>
              <a:rPr lang="en-US" sz="3200" dirty="0">
                <a:solidFill>
                  <a:srgbClr val="B32C16">
                    <a:lumMod val="75000"/>
                  </a:srgbClr>
                </a:solidFill>
                <a:effectLst>
                  <a:outerShdw blurRad="38100" dist="38100" dir="2700000" algn="tl">
                    <a:srgbClr val="000000">
                      <a:alpha val="43137"/>
                    </a:srgbClr>
                  </a:outerShdw>
                </a:effectLst>
                <a:latin typeface="Arial" charset="0"/>
              </a:rPr>
            </a:br>
            <a:r>
              <a:rPr lang="en-US" sz="3200" dirty="0">
                <a:solidFill>
                  <a:srgbClr val="B32C16">
                    <a:lumMod val="75000"/>
                  </a:srgbClr>
                </a:solidFill>
                <a:effectLst>
                  <a:outerShdw blurRad="38100" dist="38100" dir="2700000" algn="tl">
                    <a:srgbClr val="000000">
                      <a:alpha val="43137"/>
                    </a:srgbClr>
                  </a:outerShdw>
                </a:effectLst>
                <a:latin typeface="Arial" charset="0"/>
              </a:rPr>
              <a:t>Cost</a:t>
            </a:r>
          </a:p>
        </p:txBody>
      </p:sp>
      <p:sp>
        <p:nvSpPr>
          <p:cNvPr id="14339" name="Rectangle 3">
            <a:extLst>
              <a:ext uri="{FF2B5EF4-FFF2-40B4-BE49-F238E27FC236}">
                <a16:creationId xmlns:a16="http://schemas.microsoft.com/office/drawing/2014/main" id="{DF80E733-86F0-49BD-A33F-B72129FE5B84}"/>
              </a:ext>
            </a:extLst>
          </p:cNvPr>
          <p:cNvSpPr>
            <a:spLocks noChangeArrowheads="1"/>
          </p:cNvSpPr>
          <p:nvPr/>
        </p:nvSpPr>
        <p:spPr bwMode="auto">
          <a:xfrm>
            <a:off x="1828801" y="4876801"/>
            <a:ext cx="4416425" cy="11969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prstClr val="white"/>
                </a:solidFill>
                <a:latin typeface="Arial" charset="0"/>
              </a:rPr>
              <a:t>Acquisition cost </a:t>
            </a:r>
            <a:r>
              <a:rPr lang="en-US" sz="2400" i="1" dirty="0">
                <a:solidFill>
                  <a:srgbClr val="FFFF00"/>
                </a:solidFill>
                <a:latin typeface="Arial" charset="0"/>
              </a:rPr>
              <a:t>excludes </a:t>
            </a:r>
            <a:r>
              <a:rPr lang="en-US" sz="2400" dirty="0">
                <a:solidFill>
                  <a:prstClr val="white"/>
                </a:solidFill>
                <a:latin typeface="Arial" charset="0"/>
              </a:rPr>
              <a:t>financing charges and</a:t>
            </a:r>
            <a:br>
              <a:rPr lang="en-US" sz="2400" dirty="0">
                <a:solidFill>
                  <a:prstClr val="white"/>
                </a:solidFill>
                <a:latin typeface="Arial" charset="0"/>
              </a:rPr>
            </a:br>
            <a:r>
              <a:rPr lang="en-US" sz="2400" dirty="0">
                <a:solidFill>
                  <a:prstClr val="white"/>
                </a:solidFill>
                <a:latin typeface="Arial" charset="0"/>
              </a:rPr>
              <a:t>cash discounts </a:t>
            </a:r>
          </a:p>
        </p:txBody>
      </p:sp>
      <p:sp>
        <p:nvSpPr>
          <p:cNvPr id="14341" name="Line 5">
            <a:extLst>
              <a:ext uri="{FF2B5EF4-FFF2-40B4-BE49-F238E27FC236}">
                <a16:creationId xmlns:a16="http://schemas.microsoft.com/office/drawing/2014/main" id="{A8C18DD1-A497-4E91-82F6-3068E50BE172}"/>
              </a:ext>
            </a:extLst>
          </p:cNvPr>
          <p:cNvSpPr>
            <a:spLocks noChangeShapeType="1"/>
          </p:cNvSpPr>
          <p:nvPr/>
        </p:nvSpPr>
        <p:spPr bwMode="auto">
          <a:xfrm flipH="1">
            <a:off x="7010400" y="2438400"/>
            <a:ext cx="12954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2" name="Rectangle 6">
            <a:extLst>
              <a:ext uri="{FF2B5EF4-FFF2-40B4-BE49-F238E27FC236}">
                <a16:creationId xmlns:a16="http://schemas.microsoft.com/office/drawing/2014/main" id="{4D163188-0519-4E1A-B5D2-2E6D053B36E9}"/>
              </a:ext>
            </a:extLst>
          </p:cNvPr>
          <p:cNvSpPr>
            <a:spLocks noChangeArrowheads="1"/>
          </p:cNvSpPr>
          <p:nvPr/>
        </p:nvSpPr>
        <p:spPr bwMode="auto">
          <a:xfrm>
            <a:off x="8072439" y="1976439"/>
            <a:ext cx="2371725" cy="1844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5000"/>
              </a:lnSpc>
              <a:spcBef>
                <a:spcPct val="60000"/>
              </a:spcBef>
              <a:spcAft>
                <a:spcPct val="0"/>
              </a:spcAft>
              <a:defRPr/>
            </a:pPr>
            <a:r>
              <a:rPr lang="en-US" sz="2400" dirty="0">
                <a:solidFill>
                  <a:srgbClr val="FFFFFF"/>
                </a:solidFill>
                <a:latin typeface="Arial" charset="0"/>
              </a:rPr>
              <a:t>All expenditures needed to prepare the asset for its intended use</a:t>
            </a:r>
          </a:p>
        </p:txBody>
      </p:sp>
      <p:sp>
        <p:nvSpPr>
          <p:cNvPr id="14344" name="Line 8">
            <a:extLst>
              <a:ext uri="{FF2B5EF4-FFF2-40B4-BE49-F238E27FC236}">
                <a16:creationId xmlns:a16="http://schemas.microsoft.com/office/drawing/2014/main" id="{F174AA50-4C8D-4D69-8642-95BB8CC25355}"/>
              </a:ext>
            </a:extLst>
          </p:cNvPr>
          <p:cNvSpPr>
            <a:spLocks noChangeShapeType="1"/>
          </p:cNvSpPr>
          <p:nvPr/>
        </p:nvSpPr>
        <p:spPr bwMode="auto">
          <a:xfrm>
            <a:off x="3276600" y="2362200"/>
            <a:ext cx="14478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5" name="Rectangle 9">
            <a:extLst>
              <a:ext uri="{FF2B5EF4-FFF2-40B4-BE49-F238E27FC236}">
                <a16:creationId xmlns:a16="http://schemas.microsoft.com/office/drawing/2014/main" id="{F66F4557-1474-4395-9634-056B560844FE}"/>
              </a:ext>
            </a:extLst>
          </p:cNvPr>
          <p:cNvSpPr>
            <a:spLocks noChangeArrowheads="1"/>
          </p:cNvSpPr>
          <p:nvPr/>
        </p:nvSpPr>
        <p:spPr bwMode="auto">
          <a:xfrm>
            <a:off x="1884363" y="1884364"/>
            <a:ext cx="1484312" cy="828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FFFFFF"/>
                </a:solidFill>
                <a:latin typeface="Arial" charset="0"/>
              </a:rPr>
              <a:t>Purchase</a:t>
            </a:r>
            <a:br>
              <a:rPr lang="en-US" sz="2400" dirty="0">
                <a:solidFill>
                  <a:srgbClr val="FFFFFF"/>
                </a:solidFill>
                <a:latin typeface="Arial" charset="0"/>
              </a:rPr>
            </a:br>
            <a:r>
              <a:rPr lang="en-US" sz="2400" dirty="0">
                <a:solidFill>
                  <a:srgbClr val="FFFFFF"/>
                </a:solidFill>
                <a:latin typeface="Arial" charset="0"/>
              </a:rPr>
              <a:t>price</a:t>
            </a:r>
          </a:p>
        </p:txBody>
      </p:sp>
      <p:sp>
        <p:nvSpPr>
          <p:cNvPr id="14346" name="Rectangle 10">
            <a:extLst>
              <a:ext uri="{FF2B5EF4-FFF2-40B4-BE49-F238E27FC236}">
                <a16:creationId xmlns:a16="http://schemas.microsoft.com/office/drawing/2014/main" id="{19003CCC-A00D-4126-AA55-56D199F3B1CC}"/>
              </a:ext>
            </a:extLst>
          </p:cNvPr>
          <p:cNvSpPr>
            <a:spLocks noGrp="1" noChangeArrowheads="1"/>
          </p:cNvSpPr>
          <p:nvPr>
            <p:ph type="title"/>
          </p:nvPr>
        </p:nvSpPr>
        <p:spPr>
          <a:xfrm>
            <a:off x="406400" y="-20636"/>
            <a:ext cx="11379200" cy="1143000"/>
          </a:xfrm>
        </p:spPr>
        <p:txBody>
          <a:bodyPr/>
          <a:lstStyle/>
          <a:p>
            <a:pPr>
              <a:defRPr/>
            </a:pPr>
            <a:r>
              <a:rPr lang="en-US" dirty="0"/>
              <a:t>Cost Determination</a:t>
            </a:r>
          </a:p>
        </p:txBody>
      </p:sp>
      <p:pic>
        <p:nvPicPr>
          <p:cNvPr id="11273" name="Picture 11" descr="j0252673">
            <a:extLst>
              <a:ext uri="{FF2B5EF4-FFF2-40B4-BE49-F238E27FC236}">
                <a16:creationId xmlns:a16="http://schemas.microsoft.com/office/drawing/2014/main" id="{3E439C29-C0DB-4ED0-98B1-7EBFF456E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5301" y="4132006"/>
            <a:ext cx="228600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29629">
    <p:split orient="vert" dir="in"/>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073173-DE50-4FB0-96A7-D428CDE16D76}"/>
              </a:ext>
            </a:extLst>
          </p:cNvPr>
          <p:cNvSpPr>
            <a:spLocks noChangeArrowheads="1"/>
          </p:cNvSpPr>
          <p:nvPr/>
        </p:nvSpPr>
        <p:spPr bwMode="auto">
          <a:xfrm>
            <a:off x="2438400" y="5456237"/>
            <a:ext cx="7315200" cy="650875"/>
          </a:xfrm>
          <a:prstGeom prst="rect">
            <a:avLst/>
          </a:prstGeom>
          <a:solidFill>
            <a:schemeClr val="accent2">
              <a:lumMod val="50000"/>
            </a:schemeClr>
          </a:solidFill>
          <a:ln w="12700">
            <a:solidFill>
              <a:srgbClr val="663300"/>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3600" dirty="0">
                <a:solidFill>
                  <a:srgbClr val="FFFFFF"/>
                </a:solidFill>
                <a:latin typeface="Arial" charset="0"/>
              </a:rPr>
              <a:t>Land is </a:t>
            </a:r>
            <a:r>
              <a:rPr lang="en-US" sz="3600" dirty="0">
                <a:solidFill>
                  <a:srgbClr val="FFFF00"/>
                </a:solidFill>
                <a:latin typeface="Arial" charset="0"/>
              </a:rPr>
              <a:t>not</a:t>
            </a:r>
            <a:r>
              <a:rPr lang="en-US" sz="3600" dirty="0">
                <a:solidFill>
                  <a:srgbClr val="FFFFFF"/>
                </a:solidFill>
                <a:latin typeface="Arial" charset="0"/>
              </a:rPr>
              <a:t> depreciable.</a:t>
            </a:r>
          </a:p>
        </p:txBody>
      </p:sp>
      <p:sp>
        <p:nvSpPr>
          <p:cNvPr id="13315" name="Line 3">
            <a:extLst>
              <a:ext uri="{FF2B5EF4-FFF2-40B4-BE49-F238E27FC236}">
                <a16:creationId xmlns:a16="http://schemas.microsoft.com/office/drawing/2014/main" id="{E52DDDEF-4CD5-49A9-9551-D91294639D1F}"/>
              </a:ext>
            </a:extLst>
          </p:cNvPr>
          <p:cNvSpPr>
            <a:spLocks noChangeShapeType="1"/>
          </p:cNvSpPr>
          <p:nvPr/>
        </p:nvSpPr>
        <p:spPr bwMode="auto">
          <a:xfrm>
            <a:off x="6019800" y="2033588"/>
            <a:ext cx="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6" name="Line 4">
            <a:extLst>
              <a:ext uri="{FF2B5EF4-FFF2-40B4-BE49-F238E27FC236}">
                <a16:creationId xmlns:a16="http://schemas.microsoft.com/office/drawing/2014/main" id="{9BE2EB0E-1FF5-4CF0-BBEF-23954627B983}"/>
              </a:ext>
            </a:extLst>
          </p:cNvPr>
          <p:cNvSpPr>
            <a:spLocks noChangeShapeType="1"/>
          </p:cNvSpPr>
          <p:nvPr/>
        </p:nvSpPr>
        <p:spPr bwMode="auto">
          <a:xfrm flipV="1">
            <a:off x="6019800" y="4391025"/>
            <a:ext cx="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7" name="Line 5">
            <a:extLst>
              <a:ext uri="{FF2B5EF4-FFF2-40B4-BE49-F238E27FC236}">
                <a16:creationId xmlns:a16="http://schemas.microsoft.com/office/drawing/2014/main" id="{60F3DCC2-AA70-4FE0-97D1-CDE5C60CB3E5}"/>
              </a:ext>
            </a:extLst>
          </p:cNvPr>
          <p:cNvSpPr>
            <a:spLocks noChangeShapeType="1"/>
          </p:cNvSpPr>
          <p:nvPr/>
        </p:nvSpPr>
        <p:spPr bwMode="auto">
          <a:xfrm flipV="1">
            <a:off x="3733800" y="3838575"/>
            <a:ext cx="1066800" cy="4572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8" name="Line 6">
            <a:extLst>
              <a:ext uri="{FF2B5EF4-FFF2-40B4-BE49-F238E27FC236}">
                <a16:creationId xmlns:a16="http://schemas.microsoft.com/office/drawing/2014/main" id="{F39BD452-2DAD-4E5B-BADE-307D1BADAF01}"/>
              </a:ext>
            </a:extLst>
          </p:cNvPr>
          <p:cNvSpPr>
            <a:spLocks noChangeShapeType="1"/>
          </p:cNvSpPr>
          <p:nvPr/>
        </p:nvSpPr>
        <p:spPr bwMode="auto">
          <a:xfrm flipV="1">
            <a:off x="7343776" y="2590800"/>
            <a:ext cx="1495425" cy="6096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9" name="Line 7">
            <a:extLst>
              <a:ext uri="{FF2B5EF4-FFF2-40B4-BE49-F238E27FC236}">
                <a16:creationId xmlns:a16="http://schemas.microsoft.com/office/drawing/2014/main" id="{21C79608-4A44-4626-BA48-7BA3ECA3E2D4}"/>
              </a:ext>
            </a:extLst>
          </p:cNvPr>
          <p:cNvSpPr>
            <a:spLocks noChangeShapeType="1"/>
          </p:cNvSpPr>
          <p:nvPr/>
        </p:nvSpPr>
        <p:spPr bwMode="auto">
          <a:xfrm>
            <a:off x="3429000" y="25908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20" name="Line 8">
            <a:extLst>
              <a:ext uri="{FF2B5EF4-FFF2-40B4-BE49-F238E27FC236}">
                <a16:creationId xmlns:a16="http://schemas.microsoft.com/office/drawing/2014/main" id="{1C72BFB8-718B-4075-BE27-856EF73CEA33}"/>
              </a:ext>
            </a:extLst>
          </p:cNvPr>
          <p:cNvSpPr>
            <a:spLocks noChangeShapeType="1"/>
          </p:cNvSpPr>
          <p:nvPr/>
        </p:nvSpPr>
        <p:spPr bwMode="auto">
          <a:xfrm>
            <a:off x="7343775" y="3810000"/>
            <a:ext cx="1447800" cy="4572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5369" name="Rectangle 9">
            <a:extLst>
              <a:ext uri="{FF2B5EF4-FFF2-40B4-BE49-F238E27FC236}">
                <a16:creationId xmlns:a16="http://schemas.microsoft.com/office/drawing/2014/main" id="{7D5E6618-10FD-47B0-90F6-125E2A186A07}"/>
              </a:ext>
            </a:extLst>
          </p:cNvPr>
          <p:cNvSpPr>
            <a:spLocks noChangeArrowheads="1"/>
          </p:cNvSpPr>
          <p:nvPr/>
        </p:nvSpPr>
        <p:spPr bwMode="auto">
          <a:xfrm>
            <a:off x="2003426" y="2101851"/>
            <a:ext cx="1484313"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5370" name="Rectangle 10">
            <a:extLst>
              <a:ext uri="{FF2B5EF4-FFF2-40B4-BE49-F238E27FC236}">
                <a16:creationId xmlns:a16="http://schemas.microsoft.com/office/drawing/2014/main" id="{E0DF30DC-E433-4566-BFD5-4EE566173691}"/>
              </a:ext>
            </a:extLst>
          </p:cNvPr>
          <p:cNvSpPr>
            <a:spLocks noChangeArrowheads="1"/>
          </p:cNvSpPr>
          <p:nvPr/>
        </p:nvSpPr>
        <p:spPr bwMode="auto">
          <a:xfrm>
            <a:off x="1716089" y="3733801"/>
            <a:ext cx="1963737"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Real estate</a:t>
            </a:r>
          </a:p>
          <a:p>
            <a:pPr algn="ctr" fontAlgn="base">
              <a:spcBef>
                <a:spcPct val="0"/>
              </a:spcBef>
              <a:spcAft>
                <a:spcPct val="0"/>
              </a:spcAft>
              <a:defRPr/>
            </a:pPr>
            <a:r>
              <a:rPr lang="en-US" sz="2400" dirty="0">
                <a:solidFill>
                  <a:srgbClr val="B32C16">
                    <a:lumMod val="75000"/>
                  </a:srgbClr>
                </a:solidFill>
                <a:latin typeface="Arial" charset="0"/>
              </a:rPr>
              <a:t>commissions</a:t>
            </a:r>
          </a:p>
        </p:txBody>
      </p:sp>
      <p:sp>
        <p:nvSpPr>
          <p:cNvPr id="15371" name="Rectangle 11">
            <a:extLst>
              <a:ext uri="{FF2B5EF4-FFF2-40B4-BE49-F238E27FC236}">
                <a16:creationId xmlns:a16="http://schemas.microsoft.com/office/drawing/2014/main" id="{2D86D0A9-148B-4607-94E3-C656BFDBB080}"/>
              </a:ext>
            </a:extLst>
          </p:cNvPr>
          <p:cNvSpPr>
            <a:spLocks noChangeArrowheads="1"/>
          </p:cNvSpPr>
          <p:nvPr/>
        </p:nvSpPr>
        <p:spPr bwMode="auto">
          <a:xfrm>
            <a:off x="4121150" y="1566864"/>
            <a:ext cx="3613150" cy="458787"/>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insurance premiums</a:t>
            </a:r>
          </a:p>
        </p:txBody>
      </p:sp>
      <p:sp>
        <p:nvSpPr>
          <p:cNvPr id="15372" name="Rectangle 12">
            <a:extLst>
              <a:ext uri="{FF2B5EF4-FFF2-40B4-BE49-F238E27FC236}">
                <a16:creationId xmlns:a16="http://schemas.microsoft.com/office/drawing/2014/main" id="{8889086A-AA55-4BFE-9254-1F5A7B974597}"/>
              </a:ext>
            </a:extLst>
          </p:cNvPr>
          <p:cNvSpPr>
            <a:spLocks noChangeArrowheads="1"/>
          </p:cNvSpPr>
          <p:nvPr/>
        </p:nvSpPr>
        <p:spPr bwMode="auto">
          <a:xfrm>
            <a:off x="8697913" y="2182814"/>
            <a:ext cx="1657350"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Delinquent</a:t>
            </a:r>
          </a:p>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5373" name="Rectangle 13">
            <a:extLst>
              <a:ext uri="{FF2B5EF4-FFF2-40B4-BE49-F238E27FC236}">
                <a16:creationId xmlns:a16="http://schemas.microsoft.com/office/drawing/2014/main" id="{B449155D-D832-4749-ADDD-EF3EA98EC526}"/>
              </a:ext>
            </a:extLst>
          </p:cNvPr>
          <p:cNvSpPr>
            <a:spLocks noChangeArrowheads="1"/>
          </p:cNvSpPr>
          <p:nvPr/>
        </p:nvSpPr>
        <p:spPr bwMode="auto">
          <a:xfrm>
            <a:off x="8748714" y="3733801"/>
            <a:ext cx="1552575"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Surveying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5374" name="Rectangle 14">
            <a:extLst>
              <a:ext uri="{FF2B5EF4-FFF2-40B4-BE49-F238E27FC236}">
                <a16:creationId xmlns:a16="http://schemas.microsoft.com/office/drawing/2014/main" id="{A50CA86E-A503-412B-A023-90ABEA49E207}"/>
              </a:ext>
            </a:extLst>
          </p:cNvPr>
          <p:cNvSpPr>
            <a:spLocks noChangeArrowheads="1"/>
          </p:cNvSpPr>
          <p:nvPr/>
        </p:nvSpPr>
        <p:spPr bwMode="auto">
          <a:xfrm>
            <a:off x="3849688" y="4914900"/>
            <a:ext cx="4157662" cy="458788"/>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search and transfer fees</a:t>
            </a:r>
          </a:p>
        </p:txBody>
      </p:sp>
      <p:sp>
        <p:nvSpPr>
          <p:cNvPr id="15375" name="Rectangle 15">
            <a:extLst>
              <a:ext uri="{FF2B5EF4-FFF2-40B4-BE49-F238E27FC236}">
                <a16:creationId xmlns:a16="http://schemas.microsoft.com/office/drawing/2014/main" id="{B212C136-597A-4CED-BC7A-362B3155757F}"/>
              </a:ext>
            </a:extLst>
          </p:cNvPr>
          <p:cNvSpPr>
            <a:spLocks noGrp="1" noChangeArrowheads="1"/>
          </p:cNvSpPr>
          <p:nvPr>
            <p:ph type="title"/>
          </p:nvPr>
        </p:nvSpPr>
        <p:spPr>
          <a:xfrm>
            <a:off x="406400" y="-26988"/>
            <a:ext cx="11379200" cy="1143000"/>
          </a:xfrm>
        </p:spPr>
        <p:txBody>
          <a:bodyPr/>
          <a:lstStyle/>
          <a:p>
            <a:pPr>
              <a:defRPr/>
            </a:pPr>
            <a:r>
              <a:rPr lang="en-US" dirty="0"/>
              <a:t>Land</a:t>
            </a:r>
          </a:p>
        </p:txBody>
      </p:sp>
      <p:pic>
        <p:nvPicPr>
          <p:cNvPr id="13328" name="Picture 16" descr="j0286717">
            <a:extLst>
              <a:ext uri="{FF2B5EF4-FFF2-40B4-BE49-F238E27FC236}">
                <a16:creationId xmlns:a16="http://schemas.microsoft.com/office/drawing/2014/main" id="{E29F7F49-616F-4B10-A3E7-024673A039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895600"/>
            <a:ext cx="15240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24068">
    <p:split orient="vert" dir="in"/>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A5014F7-755F-4C28-8F17-C8B5346B1C1B}"/>
              </a:ext>
            </a:extLst>
          </p:cNvPr>
          <p:cNvSpPr>
            <a:spLocks noGrp="1" noChangeArrowheads="1"/>
          </p:cNvSpPr>
          <p:nvPr>
            <p:ph type="title"/>
          </p:nvPr>
        </p:nvSpPr>
        <p:spPr>
          <a:xfrm>
            <a:off x="406400" y="-76200"/>
            <a:ext cx="11379200" cy="1143000"/>
          </a:xfrm>
        </p:spPr>
        <p:txBody>
          <a:bodyPr/>
          <a:lstStyle/>
          <a:p>
            <a:pPr>
              <a:defRPr/>
            </a:pPr>
            <a:r>
              <a:rPr lang="en-US" dirty="0"/>
              <a:t>Land Improvements</a:t>
            </a:r>
          </a:p>
        </p:txBody>
      </p:sp>
      <p:sp>
        <p:nvSpPr>
          <p:cNvPr id="15363" name="Text Box 3">
            <a:extLst>
              <a:ext uri="{FF2B5EF4-FFF2-40B4-BE49-F238E27FC236}">
                <a16:creationId xmlns:a16="http://schemas.microsoft.com/office/drawing/2014/main" id="{1398F957-91D3-4DBC-A16C-DCB478EE4E9E}"/>
              </a:ext>
            </a:extLst>
          </p:cNvPr>
          <p:cNvSpPr txBox="1">
            <a:spLocks noChangeArrowheads="1"/>
          </p:cNvSpPr>
          <p:nvPr/>
        </p:nvSpPr>
        <p:spPr bwMode="auto">
          <a:xfrm>
            <a:off x="1905000" y="1905000"/>
            <a:ext cx="8305800" cy="1066800"/>
          </a:xfrm>
          <a:prstGeom prst="rect">
            <a:avLst/>
          </a:prstGeom>
          <a:solidFill>
            <a:schemeClr val="accent2"/>
          </a:solidFill>
          <a:ln w="12700">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3200" dirty="0">
                <a:solidFill>
                  <a:prstClr val="black"/>
                </a:solidFill>
                <a:latin typeface="Calibri" panose="020F0502020204030204" pitchFamily="34" charset="0"/>
              </a:rPr>
              <a:t>Parking lots, driveways, fences, walks, shrubs, and lighting systems.</a:t>
            </a:r>
          </a:p>
        </p:txBody>
      </p:sp>
      <p:sp>
        <p:nvSpPr>
          <p:cNvPr id="7" name="Oval 6">
            <a:extLst>
              <a:ext uri="{FF2B5EF4-FFF2-40B4-BE49-F238E27FC236}">
                <a16:creationId xmlns:a16="http://schemas.microsoft.com/office/drawing/2014/main" id="{5A2B9F53-D627-4E08-A27D-BE27A39DB151}"/>
              </a:ext>
            </a:extLst>
          </p:cNvPr>
          <p:cNvSpPr/>
          <p:nvPr/>
        </p:nvSpPr>
        <p:spPr>
          <a:xfrm>
            <a:off x="3886200" y="3505200"/>
            <a:ext cx="4343400" cy="2438400"/>
          </a:xfrm>
          <a:prstGeom prst="ellipse">
            <a:avLst/>
          </a:prstGeom>
          <a:solidFill>
            <a:schemeClr val="accent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200" dirty="0">
                <a:solidFill>
                  <a:srgbClr val="FFFFFF"/>
                </a:solidFill>
                <a:effectLst>
                  <a:outerShdw blurRad="38100" dist="38100" dir="2700000" algn="tl">
                    <a:srgbClr val="000000">
                      <a:alpha val="43137"/>
                    </a:srgbClr>
                  </a:outerShdw>
                </a:effectLst>
                <a:latin typeface="Calibri" pitchFamily="34" charset="0"/>
              </a:rPr>
              <a:t>Depreciate</a:t>
            </a:r>
            <a:br>
              <a:rPr lang="en-US" sz="3200" dirty="0">
                <a:solidFill>
                  <a:srgbClr val="FFFFFF"/>
                </a:solidFill>
                <a:effectLst>
                  <a:outerShdw blurRad="38100" dist="38100" dir="2700000" algn="tl">
                    <a:srgbClr val="000000">
                      <a:alpha val="43137"/>
                    </a:srgbClr>
                  </a:outerShdw>
                </a:effectLst>
                <a:latin typeface="Calibri" pitchFamily="34" charset="0"/>
              </a:rPr>
            </a:br>
            <a:r>
              <a:rPr lang="en-US" sz="3200" dirty="0">
                <a:solidFill>
                  <a:srgbClr val="FFFFFF"/>
                </a:solidFill>
                <a:effectLst>
                  <a:outerShdw blurRad="38100" dist="38100" dir="2700000" algn="tl">
                    <a:srgbClr val="000000">
                      <a:alpha val="43137"/>
                    </a:srgbClr>
                  </a:outerShdw>
                </a:effectLst>
                <a:latin typeface="Calibri" pitchFamily="34" charset="0"/>
              </a:rPr>
              <a:t>over useful life of improvements.</a:t>
            </a:r>
          </a:p>
        </p:txBody>
      </p:sp>
    </p:spTree>
  </p:cSld>
  <p:clrMapOvr>
    <a:masterClrMapping/>
  </p:clrMapOvr>
  <p:transition advTm="120502">
    <p:strips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2">
            <a:extLst>
              <a:ext uri="{FF2B5EF4-FFF2-40B4-BE49-F238E27FC236}">
                <a16:creationId xmlns:a16="http://schemas.microsoft.com/office/drawing/2014/main" id="{253DEED4-3449-4D36-B6C5-19DF4F041A8C}"/>
              </a:ext>
            </a:extLst>
          </p:cNvPr>
          <p:cNvSpPr>
            <a:spLocks noChangeShapeType="1"/>
          </p:cNvSpPr>
          <p:nvPr/>
        </p:nvSpPr>
        <p:spPr bwMode="auto">
          <a:xfrm flipH="1">
            <a:off x="7467600" y="3886200"/>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1" name="Line 3">
            <a:extLst>
              <a:ext uri="{FF2B5EF4-FFF2-40B4-BE49-F238E27FC236}">
                <a16:creationId xmlns:a16="http://schemas.microsoft.com/office/drawing/2014/main" id="{BD431D67-F477-433F-B22B-FB31A74B9813}"/>
              </a:ext>
            </a:extLst>
          </p:cNvPr>
          <p:cNvSpPr>
            <a:spLocks noChangeShapeType="1"/>
          </p:cNvSpPr>
          <p:nvPr/>
        </p:nvSpPr>
        <p:spPr bwMode="auto">
          <a:xfrm flipV="1">
            <a:off x="7162800" y="2209800"/>
            <a:ext cx="1524000" cy="762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2" name="Line 4">
            <a:extLst>
              <a:ext uri="{FF2B5EF4-FFF2-40B4-BE49-F238E27FC236}">
                <a16:creationId xmlns:a16="http://schemas.microsoft.com/office/drawing/2014/main" id="{27A0A193-A819-4001-A420-1C704CEE631E}"/>
              </a:ext>
            </a:extLst>
          </p:cNvPr>
          <p:cNvSpPr>
            <a:spLocks noChangeShapeType="1"/>
          </p:cNvSpPr>
          <p:nvPr/>
        </p:nvSpPr>
        <p:spPr bwMode="auto">
          <a:xfrm>
            <a:off x="5181600" y="2438400"/>
            <a:ext cx="6858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3" name="Line 5">
            <a:extLst>
              <a:ext uri="{FF2B5EF4-FFF2-40B4-BE49-F238E27FC236}">
                <a16:creationId xmlns:a16="http://schemas.microsoft.com/office/drawing/2014/main" id="{96EA74F8-AD5F-4104-BADC-51C7C62A65A4}"/>
              </a:ext>
            </a:extLst>
          </p:cNvPr>
          <p:cNvSpPr>
            <a:spLocks noChangeShapeType="1"/>
          </p:cNvSpPr>
          <p:nvPr/>
        </p:nvSpPr>
        <p:spPr bwMode="auto">
          <a:xfrm flipV="1">
            <a:off x="6096000" y="49530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4" name="Line 6">
            <a:extLst>
              <a:ext uri="{FF2B5EF4-FFF2-40B4-BE49-F238E27FC236}">
                <a16:creationId xmlns:a16="http://schemas.microsoft.com/office/drawing/2014/main" id="{A8A72690-8A3B-45F1-AFEE-1E5C51A24CD0}"/>
              </a:ext>
            </a:extLst>
          </p:cNvPr>
          <p:cNvSpPr>
            <a:spLocks noChangeShapeType="1"/>
          </p:cNvSpPr>
          <p:nvPr/>
        </p:nvSpPr>
        <p:spPr bwMode="auto">
          <a:xfrm>
            <a:off x="3733800" y="4008438"/>
            <a:ext cx="11430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5" name="Rectangle 7">
            <a:extLst>
              <a:ext uri="{FF2B5EF4-FFF2-40B4-BE49-F238E27FC236}">
                <a16:creationId xmlns:a16="http://schemas.microsoft.com/office/drawing/2014/main" id="{DCEB568B-015B-4917-B138-F52A052B86CD}"/>
              </a:ext>
            </a:extLst>
          </p:cNvPr>
          <p:cNvSpPr>
            <a:spLocks noChangeArrowheads="1"/>
          </p:cNvSpPr>
          <p:nvPr/>
        </p:nvSpPr>
        <p:spPr bwMode="auto">
          <a:xfrm>
            <a:off x="2209800" y="1828800"/>
            <a:ext cx="3105150" cy="831850"/>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Cost of purchase or construction</a:t>
            </a:r>
          </a:p>
        </p:txBody>
      </p:sp>
      <p:sp>
        <p:nvSpPr>
          <p:cNvPr id="17416" name="Rectangle 8">
            <a:extLst>
              <a:ext uri="{FF2B5EF4-FFF2-40B4-BE49-F238E27FC236}">
                <a16:creationId xmlns:a16="http://schemas.microsoft.com/office/drawing/2014/main" id="{BE5F43AF-07E1-4FAC-A597-93EAF57C47EE}"/>
              </a:ext>
            </a:extLst>
          </p:cNvPr>
          <p:cNvSpPr>
            <a:spLocks noChangeArrowheads="1"/>
          </p:cNvSpPr>
          <p:nvPr/>
        </p:nvSpPr>
        <p:spPr bwMode="auto">
          <a:xfrm>
            <a:off x="2095501" y="3592514"/>
            <a:ext cx="160496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Brokerage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7417" name="Rectangle 9">
            <a:extLst>
              <a:ext uri="{FF2B5EF4-FFF2-40B4-BE49-F238E27FC236}">
                <a16:creationId xmlns:a16="http://schemas.microsoft.com/office/drawing/2014/main" id="{71E896BE-8E5D-4095-9A47-DE9111B39A54}"/>
              </a:ext>
            </a:extLst>
          </p:cNvPr>
          <p:cNvSpPr>
            <a:spLocks noChangeArrowheads="1"/>
          </p:cNvSpPr>
          <p:nvPr/>
        </p:nvSpPr>
        <p:spPr bwMode="auto">
          <a:xfrm>
            <a:off x="5562601" y="5486400"/>
            <a:ext cx="987425" cy="458788"/>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7418" name="Rectangle 10">
            <a:extLst>
              <a:ext uri="{FF2B5EF4-FFF2-40B4-BE49-F238E27FC236}">
                <a16:creationId xmlns:a16="http://schemas.microsoft.com/office/drawing/2014/main" id="{581FE2EB-D062-4B81-AA6C-20D9582743D1}"/>
              </a:ext>
            </a:extLst>
          </p:cNvPr>
          <p:cNvSpPr>
            <a:spLocks noChangeArrowheads="1"/>
          </p:cNvSpPr>
          <p:nvPr/>
        </p:nvSpPr>
        <p:spPr bwMode="auto">
          <a:xfrm>
            <a:off x="8355013" y="1954214"/>
            <a:ext cx="1420812"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fees</a:t>
            </a:r>
          </a:p>
        </p:txBody>
      </p:sp>
      <p:sp>
        <p:nvSpPr>
          <p:cNvPr id="17419" name="Rectangle 11">
            <a:extLst>
              <a:ext uri="{FF2B5EF4-FFF2-40B4-BE49-F238E27FC236}">
                <a16:creationId xmlns:a16="http://schemas.microsoft.com/office/drawing/2014/main" id="{166CF324-999A-470E-958F-69A38AEB1E18}"/>
              </a:ext>
            </a:extLst>
          </p:cNvPr>
          <p:cNvSpPr>
            <a:spLocks noChangeArrowheads="1"/>
          </p:cNvSpPr>
          <p:nvPr/>
        </p:nvSpPr>
        <p:spPr bwMode="auto">
          <a:xfrm>
            <a:off x="8016875" y="3617914"/>
            <a:ext cx="1995488"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Attorney fees</a:t>
            </a:r>
          </a:p>
        </p:txBody>
      </p:sp>
      <p:sp>
        <p:nvSpPr>
          <p:cNvPr id="17420" name="Rectangle 12">
            <a:extLst>
              <a:ext uri="{FF2B5EF4-FFF2-40B4-BE49-F238E27FC236}">
                <a16:creationId xmlns:a16="http://schemas.microsoft.com/office/drawing/2014/main" id="{5F059BDE-52C2-4D21-AFF3-C3004E22E0E9}"/>
              </a:ext>
            </a:extLst>
          </p:cNvPr>
          <p:cNvSpPr>
            <a:spLocks noGrp="1" noChangeArrowheads="1"/>
          </p:cNvSpPr>
          <p:nvPr>
            <p:ph type="title"/>
          </p:nvPr>
        </p:nvSpPr>
        <p:spPr>
          <a:xfrm>
            <a:off x="470694" y="-13493"/>
            <a:ext cx="11379200" cy="1143000"/>
          </a:xfrm>
        </p:spPr>
        <p:txBody>
          <a:bodyPr/>
          <a:lstStyle/>
          <a:p>
            <a:pPr>
              <a:defRPr/>
            </a:pPr>
            <a:r>
              <a:rPr lang="en-US" dirty="0"/>
              <a:t>Buildings</a:t>
            </a:r>
          </a:p>
        </p:txBody>
      </p:sp>
      <p:pic>
        <p:nvPicPr>
          <p:cNvPr id="17421" name="Picture 13" descr="j0150022">
            <a:extLst>
              <a:ext uri="{FF2B5EF4-FFF2-40B4-BE49-F238E27FC236}">
                <a16:creationId xmlns:a16="http://schemas.microsoft.com/office/drawing/2014/main" id="{AF0FEB44-D323-4DA8-B571-DC30F65AF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124200"/>
            <a:ext cx="2262188"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9250">
    <p:zoom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Line 2">
            <a:extLst>
              <a:ext uri="{FF2B5EF4-FFF2-40B4-BE49-F238E27FC236}">
                <a16:creationId xmlns:a16="http://schemas.microsoft.com/office/drawing/2014/main" id="{1094E588-AE62-4C1F-92F9-18AC6CC97B08}"/>
              </a:ext>
            </a:extLst>
          </p:cNvPr>
          <p:cNvSpPr>
            <a:spLocks noChangeShapeType="1"/>
          </p:cNvSpPr>
          <p:nvPr/>
        </p:nvSpPr>
        <p:spPr bwMode="auto">
          <a:xfrm flipH="1">
            <a:off x="7537450" y="4008438"/>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59" name="Line 3">
            <a:extLst>
              <a:ext uri="{FF2B5EF4-FFF2-40B4-BE49-F238E27FC236}">
                <a16:creationId xmlns:a16="http://schemas.microsoft.com/office/drawing/2014/main" id="{E7C16B50-123C-4E0D-A63C-22E51E18226F}"/>
              </a:ext>
            </a:extLst>
          </p:cNvPr>
          <p:cNvSpPr>
            <a:spLocks noChangeShapeType="1"/>
          </p:cNvSpPr>
          <p:nvPr/>
        </p:nvSpPr>
        <p:spPr bwMode="auto">
          <a:xfrm flipH="1" flipV="1">
            <a:off x="7086600" y="5105400"/>
            <a:ext cx="106680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0" name="Line 4">
            <a:extLst>
              <a:ext uri="{FF2B5EF4-FFF2-40B4-BE49-F238E27FC236}">
                <a16:creationId xmlns:a16="http://schemas.microsoft.com/office/drawing/2014/main" id="{09DBA65C-6FF0-4BDA-902E-40A2DD631A77}"/>
              </a:ext>
            </a:extLst>
          </p:cNvPr>
          <p:cNvSpPr>
            <a:spLocks noChangeShapeType="1"/>
          </p:cNvSpPr>
          <p:nvPr/>
        </p:nvSpPr>
        <p:spPr bwMode="auto">
          <a:xfrm flipV="1">
            <a:off x="7010400" y="2667000"/>
            <a:ext cx="838200" cy="381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1" name="Line 5">
            <a:extLst>
              <a:ext uri="{FF2B5EF4-FFF2-40B4-BE49-F238E27FC236}">
                <a16:creationId xmlns:a16="http://schemas.microsoft.com/office/drawing/2014/main" id="{8C17E06B-4DB3-40E7-9D61-C15E48A358AF}"/>
              </a:ext>
            </a:extLst>
          </p:cNvPr>
          <p:cNvSpPr>
            <a:spLocks noChangeShapeType="1"/>
          </p:cNvSpPr>
          <p:nvPr/>
        </p:nvSpPr>
        <p:spPr bwMode="auto">
          <a:xfrm>
            <a:off x="3657600" y="25146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2" name="Line 6">
            <a:extLst>
              <a:ext uri="{FF2B5EF4-FFF2-40B4-BE49-F238E27FC236}">
                <a16:creationId xmlns:a16="http://schemas.microsoft.com/office/drawing/2014/main" id="{2D3AFE93-B67C-44F5-8D61-B18D661CCCA5}"/>
              </a:ext>
            </a:extLst>
          </p:cNvPr>
          <p:cNvSpPr>
            <a:spLocks noChangeShapeType="1"/>
          </p:cNvSpPr>
          <p:nvPr/>
        </p:nvSpPr>
        <p:spPr bwMode="auto">
          <a:xfrm flipV="1">
            <a:off x="3276600" y="4267200"/>
            <a:ext cx="137160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8439" name="Rectangle 7">
            <a:extLst>
              <a:ext uri="{FF2B5EF4-FFF2-40B4-BE49-F238E27FC236}">
                <a16:creationId xmlns:a16="http://schemas.microsoft.com/office/drawing/2014/main" id="{356A08B2-800E-4114-9799-8991ECD89E50}"/>
              </a:ext>
            </a:extLst>
          </p:cNvPr>
          <p:cNvSpPr>
            <a:spLocks noChangeArrowheads="1"/>
          </p:cNvSpPr>
          <p:nvPr/>
        </p:nvSpPr>
        <p:spPr bwMode="auto">
          <a:xfrm>
            <a:off x="2387601" y="2182814"/>
            <a:ext cx="14843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8440" name="Rectangle 8">
            <a:extLst>
              <a:ext uri="{FF2B5EF4-FFF2-40B4-BE49-F238E27FC236}">
                <a16:creationId xmlns:a16="http://schemas.microsoft.com/office/drawing/2014/main" id="{946D810B-1AC4-436C-8136-E30250724347}"/>
              </a:ext>
            </a:extLst>
          </p:cNvPr>
          <p:cNvSpPr>
            <a:spLocks noChangeArrowheads="1"/>
          </p:cNvSpPr>
          <p:nvPr/>
        </p:nvSpPr>
        <p:spPr bwMode="auto">
          <a:xfrm>
            <a:off x="1835150" y="4953001"/>
            <a:ext cx="2427288" cy="11969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Installing,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assembling, and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testing</a:t>
            </a:r>
          </a:p>
        </p:txBody>
      </p:sp>
      <p:sp>
        <p:nvSpPr>
          <p:cNvPr id="18441" name="Rectangle 9">
            <a:extLst>
              <a:ext uri="{FF2B5EF4-FFF2-40B4-BE49-F238E27FC236}">
                <a16:creationId xmlns:a16="http://schemas.microsoft.com/office/drawing/2014/main" id="{DB8733A4-99F5-4350-88A5-91D960A9E340}"/>
              </a:ext>
            </a:extLst>
          </p:cNvPr>
          <p:cNvSpPr>
            <a:spLocks noChangeArrowheads="1"/>
          </p:cNvSpPr>
          <p:nvPr/>
        </p:nvSpPr>
        <p:spPr bwMode="auto">
          <a:xfrm>
            <a:off x="7881938" y="5192714"/>
            <a:ext cx="2324100"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Insurance while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in transit</a:t>
            </a:r>
          </a:p>
        </p:txBody>
      </p:sp>
      <p:sp>
        <p:nvSpPr>
          <p:cNvPr id="18442" name="Rectangle 10">
            <a:extLst>
              <a:ext uri="{FF2B5EF4-FFF2-40B4-BE49-F238E27FC236}">
                <a16:creationId xmlns:a16="http://schemas.microsoft.com/office/drawing/2014/main" id="{B669BC56-F2EE-4060-8B93-417C7867167F}"/>
              </a:ext>
            </a:extLst>
          </p:cNvPr>
          <p:cNvSpPr>
            <a:spLocks noChangeArrowheads="1"/>
          </p:cNvSpPr>
          <p:nvPr/>
        </p:nvSpPr>
        <p:spPr bwMode="auto">
          <a:xfrm>
            <a:off x="7742239" y="2411414"/>
            <a:ext cx="987425"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8443" name="Rectangle 11">
            <a:extLst>
              <a:ext uri="{FF2B5EF4-FFF2-40B4-BE49-F238E27FC236}">
                <a16:creationId xmlns:a16="http://schemas.microsoft.com/office/drawing/2014/main" id="{D84F44FA-5AE5-4A3D-B977-608E030E3134}"/>
              </a:ext>
            </a:extLst>
          </p:cNvPr>
          <p:cNvSpPr>
            <a:spLocks noChangeArrowheads="1"/>
          </p:cNvSpPr>
          <p:nvPr/>
        </p:nvSpPr>
        <p:spPr bwMode="auto">
          <a:xfrm>
            <a:off x="8096251" y="3592514"/>
            <a:ext cx="21574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Transportation</a:t>
            </a:r>
          </a:p>
          <a:p>
            <a:pPr algn="ctr" fontAlgn="base">
              <a:spcBef>
                <a:spcPct val="0"/>
              </a:spcBef>
              <a:spcAft>
                <a:spcPct val="0"/>
              </a:spcAft>
              <a:defRPr/>
            </a:pPr>
            <a:r>
              <a:rPr lang="en-US" sz="2400" dirty="0">
                <a:solidFill>
                  <a:srgbClr val="B32C16">
                    <a:lumMod val="75000"/>
                  </a:srgbClr>
                </a:solidFill>
                <a:latin typeface="Arial" charset="0"/>
              </a:rPr>
              <a:t>charges</a:t>
            </a:r>
          </a:p>
        </p:txBody>
      </p:sp>
      <p:sp>
        <p:nvSpPr>
          <p:cNvPr id="18444" name="Rectangle 12">
            <a:extLst>
              <a:ext uri="{FF2B5EF4-FFF2-40B4-BE49-F238E27FC236}">
                <a16:creationId xmlns:a16="http://schemas.microsoft.com/office/drawing/2014/main" id="{627B9B89-31BF-4D72-86C0-B783A696C430}"/>
              </a:ext>
            </a:extLst>
          </p:cNvPr>
          <p:cNvSpPr>
            <a:spLocks noGrp="1" noChangeArrowheads="1"/>
          </p:cNvSpPr>
          <p:nvPr>
            <p:ph type="title"/>
          </p:nvPr>
        </p:nvSpPr>
        <p:spPr>
          <a:xfrm>
            <a:off x="406400" y="-90486"/>
            <a:ext cx="11379200" cy="1143000"/>
          </a:xfrm>
        </p:spPr>
        <p:txBody>
          <a:bodyPr/>
          <a:lstStyle/>
          <a:p>
            <a:pPr>
              <a:defRPr/>
            </a:pPr>
            <a:r>
              <a:rPr lang="en-US" dirty="0"/>
              <a:t>Machinery and Equipment</a:t>
            </a:r>
          </a:p>
        </p:txBody>
      </p:sp>
      <p:pic>
        <p:nvPicPr>
          <p:cNvPr id="19469" name="Picture 13" descr="IN00083_">
            <a:extLst>
              <a:ext uri="{FF2B5EF4-FFF2-40B4-BE49-F238E27FC236}">
                <a16:creationId xmlns:a16="http://schemas.microsoft.com/office/drawing/2014/main" id="{518B9932-8E9E-416B-9E65-6FC759F6E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3048000"/>
            <a:ext cx="26670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90142">
    <p:zoom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6DCDA8B9-C65D-4925-905C-EA01F8DAC6C4}"/>
              </a:ext>
            </a:extLst>
          </p:cNvPr>
          <p:cNvSpPr>
            <a:spLocks noGrp="1" noChangeArrowheads="1"/>
          </p:cNvSpPr>
          <p:nvPr>
            <p:ph type="title"/>
          </p:nvPr>
        </p:nvSpPr>
        <p:spPr>
          <a:xfrm>
            <a:off x="406400" y="-38100"/>
            <a:ext cx="11379200" cy="1143000"/>
          </a:xfrm>
        </p:spPr>
        <p:txBody>
          <a:bodyPr/>
          <a:lstStyle/>
          <a:p>
            <a:pPr>
              <a:defRPr/>
            </a:pPr>
            <a:r>
              <a:rPr lang="en-US" dirty="0"/>
              <a:t>Lump-Sum Asset Purchase</a:t>
            </a:r>
          </a:p>
        </p:txBody>
      </p:sp>
      <p:sp>
        <p:nvSpPr>
          <p:cNvPr id="19458" name="Rectangle 2">
            <a:extLst>
              <a:ext uri="{FF2B5EF4-FFF2-40B4-BE49-F238E27FC236}">
                <a16:creationId xmlns:a16="http://schemas.microsoft.com/office/drawing/2014/main" id="{FC426D58-9B94-4BBF-8185-4518C6EC51D7}"/>
              </a:ext>
            </a:extLst>
          </p:cNvPr>
          <p:cNvSpPr>
            <a:spLocks noGrp="1" noChangeArrowheads="1"/>
          </p:cNvSpPr>
          <p:nvPr>
            <p:ph type="body" idx="4294967295"/>
          </p:nvPr>
        </p:nvSpPr>
        <p:spPr>
          <a:xfrm>
            <a:off x="1828800" y="2525714"/>
            <a:ext cx="8534400" cy="1876425"/>
          </a:xfrm>
          <a:solidFill>
            <a:schemeClr val="accent3">
              <a:lumMod val="60000"/>
              <a:lumOff val="40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marL="0">
              <a:buNone/>
              <a:defRPr/>
            </a:pPr>
            <a:r>
              <a:rPr lang="en-US" sz="2400" dirty="0">
                <a:solidFill>
                  <a:schemeClr val="tx1"/>
                </a:solidFill>
                <a:latin typeface="Calibri" pitchFamily="34" charset="0"/>
                <a:cs typeface="Arial" charset="0"/>
              </a:rPr>
              <a:t>CarMax </a:t>
            </a:r>
            <a:r>
              <a:rPr lang="en-US" sz="2400" dirty="0">
                <a:solidFill>
                  <a:schemeClr val="tx1"/>
                </a:solidFill>
                <a:latin typeface="Arial" charset="0"/>
                <a:cs typeface="Arial" charset="0"/>
              </a:rPr>
              <a:t>paid $90,000 cash to acquire a group of items consisting of land appraised at $30,000, land improvements appraised at $10,000, and a building appraised at $60,000. The $90,000 cost will be allocated on the basis of appraised values as shown:</a:t>
            </a:r>
          </a:p>
        </p:txBody>
      </p:sp>
      <p:sp>
        <p:nvSpPr>
          <p:cNvPr id="21508" name="Text Box 4">
            <a:extLst>
              <a:ext uri="{FF2B5EF4-FFF2-40B4-BE49-F238E27FC236}">
                <a16:creationId xmlns:a16="http://schemas.microsoft.com/office/drawing/2014/main" id="{44E118AD-D0C8-450C-9635-343BEFB7F621}"/>
              </a:ext>
            </a:extLst>
          </p:cNvPr>
          <p:cNvSpPr txBox="1">
            <a:spLocks noChangeArrowheads="1"/>
          </p:cNvSpPr>
          <p:nvPr/>
        </p:nvSpPr>
        <p:spPr bwMode="auto">
          <a:xfrm>
            <a:off x="2045110" y="1526074"/>
            <a:ext cx="8458200" cy="830263"/>
          </a:xfrm>
          <a:prstGeom prst="rect">
            <a:avLst/>
          </a:prstGeom>
          <a:solidFill>
            <a:srgbClr val="FFFFCC"/>
          </a:solidFill>
          <a:ln w="9525">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dirty="0">
                <a:solidFill>
                  <a:srgbClr val="663300"/>
                </a:solidFill>
                <a:cs typeface="Arial" panose="020B0604020202020204" pitchFamily="34" charset="0"/>
              </a:rPr>
              <a:t>The total cost of a combined purchase of land and building is separated on the basis of their </a:t>
            </a:r>
            <a:r>
              <a:rPr lang="en-US" altLang="en-US" sz="2400" dirty="0">
                <a:solidFill>
                  <a:srgbClr val="0033CC"/>
                </a:solidFill>
                <a:cs typeface="Arial" panose="020B0604020202020204" pitchFamily="34" charset="0"/>
              </a:rPr>
              <a:t>relative fair market values</a:t>
            </a:r>
            <a:r>
              <a:rPr lang="en-US" altLang="en-US" sz="2400" dirty="0">
                <a:solidFill>
                  <a:srgbClr val="663300"/>
                </a:solidFill>
                <a:cs typeface="Arial" panose="020B0604020202020204" pitchFamily="34" charset="0"/>
              </a:rPr>
              <a:t>.</a:t>
            </a:r>
          </a:p>
        </p:txBody>
      </p:sp>
      <p:pic>
        <p:nvPicPr>
          <p:cNvPr id="21509" name="Picture 7" descr="Lump-sum purchase.png">
            <a:extLst>
              <a:ext uri="{FF2B5EF4-FFF2-40B4-BE49-F238E27FC236}">
                <a16:creationId xmlns:a16="http://schemas.microsoft.com/office/drawing/2014/main" id="{FB45C5F4-806E-4357-8C13-86D079A575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2918" y="4457699"/>
            <a:ext cx="86661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282995">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reeform 2">
            <a:extLst>
              <a:ext uri="{FF2B5EF4-FFF2-40B4-BE49-F238E27FC236}">
                <a16:creationId xmlns:a16="http://schemas.microsoft.com/office/drawing/2014/main" id="{67165969-C2DE-4AA8-831F-E61F4CA932CA}"/>
              </a:ext>
            </a:extLst>
          </p:cNvPr>
          <p:cNvSpPr>
            <a:spLocks/>
          </p:cNvSpPr>
          <p:nvPr/>
        </p:nvSpPr>
        <p:spPr bwMode="auto">
          <a:xfrm>
            <a:off x="5562600" y="2971800"/>
            <a:ext cx="1017588" cy="1143000"/>
          </a:xfrm>
          <a:custGeom>
            <a:avLst/>
            <a:gdLst>
              <a:gd name="T0" fmla="*/ 348 w 625"/>
              <a:gd name="T1" fmla="*/ 418 h 529"/>
              <a:gd name="T2" fmla="*/ 347 w 625"/>
              <a:gd name="T3" fmla="*/ 381 h 529"/>
              <a:gd name="T4" fmla="*/ 339 w 625"/>
              <a:gd name="T5" fmla="*/ 334 h 529"/>
              <a:gd name="T6" fmla="*/ 328 w 625"/>
              <a:gd name="T7" fmla="*/ 288 h 529"/>
              <a:gd name="T8" fmla="*/ 310 w 625"/>
              <a:gd name="T9" fmla="*/ 245 h 529"/>
              <a:gd name="T10" fmla="*/ 290 w 625"/>
              <a:gd name="T11" fmla="*/ 203 h 529"/>
              <a:gd name="T12" fmla="*/ 268 w 625"/>
              <a:gd name="T13" fmla="*/ 163 h 529"/>
              <a:gd name="T14" fmla="*/ 240 w 625"/>
              <a:gd name="T15" fmla="*/ 126 h 529"/>
              <a:gd name="T16" fmla="*/ 210 w 625"/>
              <a:gd name="T17" fmla="*/ 94 h 529"/>
              <a:gd name="T18" fmla="*/ 177 w 625"/>
              <a:gd name="T19" fmla="*/ 66 h 529"/>
              <a:gd name="T20" fmla="*/ 141 w 625"/>
              <a:gd name="T21" fmla="*/ 43 h 529"/>
              <a:gd name="T22" fmla="*/ 103 w 625"/>
              <a:gd name="T23" fmla="*/ 24 h 529"/>
              <a:gd name="T24" fmla="*/ 63 w 625"/>
              <a:gd name="T25" fmla="*/ 10 h 529"/>
              <a:gd name="T26" fmla="*/ 0 w 625"/>
              <a:gd name="T27" fmla="*/ 0 h 529"/>
              <a:gd name="T28" fmla="*/ 17 w 625"/>
              <a:gd name="T29" fmla="*/ 0 h 529"/>
              <a:gd name="T30" fmla="*/ 101 w 625"/>
              <a:gd name="T31" fmla="*/ 9 h 529"/>
              <a:gd name="T32" fmla="*/ 154 w 625"/>
              <a:gd name="T33" fmla="*/ 21 h 529"/>
              <a:gd name="T34" fmla="*/ 207 w 625"/>
              <a:gd name="T35" fmla="*/ 37 h 529"/>
              <a:gd name="T36" fmla="*/ 256 w 625"/>
              <a:gd name="T37" fmla="*/ 57 h 529"/>
              <a:gd name="T38" fmla="*/ 303 w 625"/>
              <a:gd name="T39" fmla="*/ 81 h 529"/>
              <a:gd name="T40" fmla="*/ 348 w 625"/>
              <a:gd name="T41" fmla="*/ 108 h 529"/>
              <a:gd name="T42" fmla="*/ 388 w 625"/>
              <a:gd name="T43" fmla="*/ 139 h 529"/>
              <a:gd name="T44" fmla="*/ 424 w 625"/>
              <a:gd name="T45" fmla="*/ 172 h 529"/>
              <a:gd name="T46" fmla="*/ 454 w 625"/>
              <a:gd name="T47" fmla="*/ 209 h 529"/>
              <a:gd name="T48" fmla="*/ 483 w 625"/>
              <a:gd name="T49" fmla="*/ 249 h 529"/>
              <a:gd name="T50" fmla="*/ 504 w 625"/>
              <a:gd name="T51" fmla="*/ 290 h 529"/>
              <a:gd name="T52" fmla="*/ 520 w 625"/>
              <a:gd name="T53" fmla="*/ 332 h 529"/>
              <a:gd name="T54" fmla="*/ 530 w 625"/>
              <a:gd name="T55" fmla="*/ 374 h 529"/>
              <a:gd name="T56" fmla="*/ 537 w 625"/>
              <a:gd name="T57" fmla="*/ 418 h 529"/>
              <a:gd name="T58" fmla="*/ 624 w 625"/>
              <a:gd name="T59" fmla="*/ 419 h 529"/>
              <a:gd name="T60" fmla="*/ 441 w 625"/>
              <a:gd name="T61" fmla="*/ 528 h 529"/>
              <a:gd name="T62" fmla="*/ 256 w 625"/>
              <a:gd name="T63" fmla="*/ 419 h 529"/>
              <a:gd name="T64" fmla="*/ 348 w 625"/>
              <a:gd name="T65" fmla="*/ 418 h 5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25" h="529">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cmpd="sng">
            <a:solidFill>
              <a:schemeClr val="tx1"/>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96259" name="Rectangle 3">
            <a:extLst>
              <a:ext uri="{FF2B5EF4-FFF2-40B4-BE49-F238E27FC236}">
                <a16:creationId xmlns:a16="http://schemas.microsoft.com/office/drawing/2014/main" id="{AF89217D-EEC4-411E-BACA-080CB803A326}"/>
              </a:ext>
            </a:extLst>
          </p:cNvPr>
          <p:cNvSpPr>
            <a:spLocks noChangeArrowheads="1"/>
          </p:cNvSpPr>
          <p:nvPr/>
        </p:nvSpPr>
        <p:spPr bwMode="auto">
          <a:xfrm>
            <a:off x="1828800" y="1981200"/>
            <a:ext cx="8343900" cy="1377950"/>
          </a:xfrm>
          <a:prstGeom prst="rect">
            <a:avLst/>
          </a:prstGeom>
          <a:solidFill>
            <a:schemeClr val="bg2">
              <a:lumMod val="75000"/>
            </a:schemeClr>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0000"/>
              </a:lnSpc>
              <a:spcBef>
                <a:spcPct val="40000"/>
              </a:spcBef>
              <a:spcAft>
                <a:spcPct val="0"/>
              </a:spcAft>
              <a:defRPr/>
            </a:pPr>
            <a:r>
              <a:rPr lang="en-US" sz="3100" dirty="0">
                <a:solidFill>
                  <a:srgbClr val="B32C16">
                    <a:lumMod val="75000"/>
                  </a:srgbClr>
                </a:solidFill>
                <a:effectLst>
                  <a:outerShdw blurRad="38100" dist="38100" dir="2700000" algn="tl">
                    <a:srgbClr val="000000">
                      <a:alpha val="43137"/>
                    </a:srgbClr>
                  </a:outerShdw>
                </a:effectLst>
                <a:latin typeface="Arial" charset="0"/>
              </a:rPr>
              <a:t>Depreciation is the process of allocating the cost of a plant asset to expense in the accounting periods benefiting from its use. </a:t>
            </a:r>
          </a:p>
        </p:txBody>
      </p:sp>
      <p:grpSp>
        <p:nvGrpSpPr>
          <p:cNvPr id="2" name="Group 4">
            <a:extLst>
              <a:ext uri="{FF2B5EF4-FFF2-40B4-BE49-F238E27FC236}">
                <a16:creationId xmlns:a16="http://schemas.microsoft.com/office/drawing/2014/main" id="{7A75C3AE-EE6B-43A2-8B25-C645E65A0EB2}"/>
              </a:ext>
            </a:extLst>
          </p:cNvPr>
          <p:cNvGrpSpPr>
            <a:grpSpLocks/>
          </p:cNvGrpSpPr>
          <p:nvPr/>
        </p:nvGrpSpPr>
        <p:grpSpPr bwMode="auto">
          <a:xfrm>
            <a:off x="4976813" y="4175127"/>
            <a:ext cx="2286000" cy="992188"/>
            <a:chOff x="2175" y="2977"/>
            <a:chExt cx="1440" cy="625"/>
          </a:xfrm>
        </p:grpSpPr>
        <p:sp>
          <p:nvSpPr>
            <p:cNvPr id="23567" name="Line 5">
              <a:extLst>
                <a:ext uri="{FF2B5EF4-FFF2-40B4-BE49-F238E27FC236}">
                  <a16:creationId xmlns:a16="http://schemas.microsoft.com/office/drawing/2014/main" id="{505E925D-8D5F-4026-8F3C-BB9AE1173DC3}"/>
                </a:ext>
              </a:extLst>
            </p:cNvPr>
            <p:cNvSpPr>
              <a:spLocks noChangeShapeType="1"/>
            </p:cNvSpPr>
            <p:nvPr/>
          </p:nvSpPr>
          <p:spPr bwMode="auto">
            <a:xfrm>
              <a:off x="2175" y="3264"/>
              <a:ext cx="144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23568" name="Rectangle 6">
              <a:extLst>
                <a:ext uri="{FF2B5EF4-FFF2-40B4-BE49-F238E27FC236}">
                  <a16:creationId xmlns:a16="http://schemas.microsoft.com/office/drawing/2014/main" id="{71955E63-E3E8-4907-BB47-D70E252EEF02}"/>
                </a:ext>
              </a:extLst>
            </p:cNvPr>
            <p:cNvSpPr>
              <a:spLocks noChangeArrowheads="1"/>
            </p:cNvSpPr>
            <p:nvPr/>
          </p:nvSpPr>
          <p:spPr bwMode="auto">
            <a:xfrm>
              <a:off x="2545" y="2977"/>
              <a:ext cx="622"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 Cost</a:t>
              </a:r>
            </a:p>
          </p:txBody>
        </p:sp>
        <p:sp>
          <p:nvSpPr>
            <p:cNvPr id="23569" name="Rectangle 7">
              <a:extLst>
                <a:ext uri="{FF2B5EF4-FFF2-40B4-BE49-F238E27FC236}">
                  <a16:creationId xmlns:a16="http://schemas.microsoft.com/office/drawing/2014/main" id="{D9682AC9-F090-432B-94CA-2471C5F76FD7}"/>
                </a:ext>
              </a:extLst>
            </p:cNvPr>
            <p:cNvSpPr>
              <a:spLocks noChangeArrowheads="1"/>
            </p:cNvSpPr>
            <p:nvPr/>
          </p:nvSpPr>
          <p:spPr bwMode="auto">
            <a:xfrm>
              <a:off x="2338" y="3313"/>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Allocation</a:t>
              </a:r>
            </a:p>
          </p:txBody>
        </p:sp>
      </p:grpSp>
      <p:grpSp>
        <p:nvGrpSpPr>
          <p:cNvPr id="3" name="Group 8">
            <a:extLst>
              <a:ext uri="{FF2B5EF4-FFF2-40B4-BE49-F238E27FC236}">
                <a16:creationId xmlns:a16="http://schemas.microsoft.com/office/drawing/2014/main" id="{56435B0A-1E7C-435D-9E72-3C0397AFE44A}"/>
              </a:ext>
            </a:extLst>
          </p:cNvPr>
          <p:cNvGrpSpPr>
            <a:grpSpLocks/>
          </p:cNvGrpSpPr>
          <p:nvPr/>
        </p:nvGrpSpPr>
        <p:grpSpPr bwMode="auto">
          <a:xfrm>
            <a:off x="2311400" y="3754439"/>
            <a:ext cx="2311400" cy="1965325"/>
            <a:chOff x="496" y="2365"/>
            <a:chExt cx="1456" cy="1238"/>
          </a:xfrm>
        </p:grpSpPr>
        <p:sp>
          <p:nvSpPr>
            <p:cNvPr id="23564" name="Rectangle 9">
              <a:extLst>
                <a:ext uri="{FF2B5EF4-FFF2-40B4-BE49-F238E27FC236}">
                  <a16:creationId xmlns:a16="http://schemas.microsoft.com/office/drawing/2014/main" id="{72B7BAA9-01A7-4F8E-9F80-5F173C58AA9B}"/>
                </a:ext>
              </a:extLst>
            </p:cNvPr>
            <p:cNvSpPr>
              <a:spLocks noChangeArrowheads="1"/>
            </p:cNvSpPr>
            <p:nvPr/>
          </p:nvSpPr>
          <p:spPr bwMode="auto">
            <a:xfrm>
              <a:off x="496" y="2693"/>
              <a:ext cx="1456" cy="544"/>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663300"/>
                  </a:solidFill>
                </a:rPr>
                <a:t>Acquisition</a:t>
              </a:r>
              <a:br>
                <a:rPr lang="en-US" altLang="en-US" sz="2800">
                  <a:solidFill>
                    <a:srgbClr val="663300"/>
                  </a:solidFill>
                </a:rPr>
              </a:br>
              <a:r>
                <a:rPr lang="en-US" altLang="en-US" sz="2800">
                  <a:solidFill>
                    <a:srgbClr val="663300"/>
                  </a:solidFill>
                </a:rPr>
                <a:t>Cost</a:t>
              </a:r>
            </a:p>
          </p:txBody>
        </p:sp>
        <p:sp>
          <p:nvSpPr>
            <p:cNvPr id="23565" name="Rectangle 10">
              <a:extLst>
                <a:ext uri="{FF2B5EF4-FFF2-40B4-BE49-F238E27FC236}">
                  <a16:creationId xmlns:a16="http://schemas.microsoft.com/office/drawing/2014/main" id="{A44562D2-4AFB-4071-AAF7-B0AE66B62B75}"/>
                </a:ext>
              </a:extLst>
            </p:cNvPr>
            <p:cNvSpPr>
              <a:spLocks noChangeArrowheads="1"/>
            </p:cNvSpPr>
            <p:nvPr/>
          </p:nvSpPr>
          <p:spPr bwMode="auto">
            <a:xfrm>
              <a:off x="688" y="3314"/>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(Unused)</a:t>
              </a:r>
            </a:p>
          </p:txBody>
        </p:sp>
        <p:sp>
          <p:nvSpPr>
            <p:cNvPr id="23566" name="Rectangle 11">
              <a:extLst>
                <a:ext uri="{FF2B5EF4-FFF2-40B4-BE49-F238E27FC236}">
                  <a16:creationId xmlns:a16="http://schemas.microsoft.com/office/drawing/2014/main" id="{9FA86CE0-A74F-477D-96CD-803F499B2DD8}"/>
                </a:ext>
              </a:extLst>
            </p:cNvPr>
            <p:cNvSpPr>
              <a:spLocks noChangeArrowheads="1"/>
            </p:cNvSpPr>
            <p:nvPr/>
          </p:nvSpPr>
          <p:spPr bwMode="auto">
            <a:xfrm>
              <a:off x="519" y="2365"/>
              <a:ext cx="1377"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Balance Sheet</a:t>
              </a:r>
            </a:p>
          </p:txBody>
        </p:sp>
      </p:grpSp>
      <p:grpSp>
        <p:nvGrpSpPr>
          <p:cNvPr id="4" name="Group 12">
            <a:extLst>
              <a:ext uri="{FF2B5EF4-FFF2-40B4-BE49-F238E27FC236}">
                <a16:creationId xmlns:a16="http://schemas.microsoft.com/office/drawing/2014/main" id="{FC75745A-589F-4870-ABF6-BD0F91C69E46}"/>
              </a:ext>
            </a:extLst>
          </p:cNvPr>
          <p:cNvGrpSpPr>
            <a:grpSpLocks/>
          </p:cNvGrpSpPr>
          <p:nvPr/>
        </p:nvGrpSpPr>
        <p:grpSpPr bwMode="auto">
          <a:xfrm>
            <a:off x="7491413" y="3778251"/>
            <a:ext cx="2679700" cy="1941513"/>
            <a:chOff x="3759" y="2380"/>
            <a:chExt cx="1688" cy="1223"/>
          </a:xfrm>
        </p:grpSpPr>
        <p:sp>
          <p:nvSpPr>
            <p:cNvPr id="23561" name="Rectangle 13">
              <a:extLst>
                <a:ext uri="{FF2B5EF4-FFF2-40B4-BE49-F238E27FC236}">
                  <a16:creationId xmlns:a16="http://schemas.microsoft.com/office/drawing/2014/main" id="{4642B146-069C-453D-A98F-F52B47F86D7B}"/>
                </a:ext>
              </a:extLst>
            </p:cNvPr>
            <p:cNvSpPr>
              <a:spLocks noChangeArrowheads="1"/>
            </p:cNvSpPr>
            <p:nvPr/>
          </p:nvSpPr>
          <p:spPr bwMode="auto">
            <a:xfrm>
              <a:off x="4221" y="3314"/>
              <a:ext cx="81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(Used)</a:t>
              </a:r>
            </a:p>
          </p:txBody>
        </p:sp>
        <p:sp>
          <p:nvSpPr>
            <p:cNvPr id="23562" name="Rectangle 14">
              <a:extLst>
                <a:ext uri="{FF2B5EF4-FFF2-40B4-BE49-F238E27FC236}">
                  <a16:creationId xmlns:a16="http://schemas.microsoft.com/office/drawing/2014/main" id="{37E974BA-02A2-40D4-94BE-E992E4149CF1}"/>
                </a:ext>
              </a:extLst>
            </p:cNvPr>
            <p:cNvSpPr>
              <a:spLocks noChangeArrowheads="1"/>
            </p:cNvSpPr>
            <p:nvPr/>
          </p:nvSpPr>
          <p:spPr bwMode="auto">
            <a:xfrm>
              <a:off x="3759" y="2380"/>
              <a:ext cx="168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Income Statement</a:t>
              </a:r>
            </a:p>
          </p:txBody>
        </p:sp>
        <p:sp>
          <p:nvSpPr>
            <p:cNvPr id="23563" name="Rectangle 15">
              <a:extLst>
                <a:ext uri="{FF2B5EF4-FFF2-40B4-BE49-F238E27FC236}">
                  <a16:creationId xmlns:a16="http://schemas.microsoft.com/office/drawing/2014/main" id="{97A475EB-A3AF-4A30-B966-B4E5FC9499E3}"/>
                </a:ext>
              </a:extLst>
            </p:cNvPr>
            <p:cNvSpPr>
              <a:spLocks noChangeArrowheads="1"/>
            </p:cNvSpPr>
            <p:nvPr/>
          </p:nvSpPr>
          <p:spPr bwMode="auto">
            <a:xfrm>
              <a:off x="3885" y="2693"/>
              <a:ext cx="1456" cy="544"/>
            </a:xfrm>
            <a:prstGeom prst="rect">
              <a:avLst/>
            </a:prstGeom>
            <a:solidFill>
              <a:srgbClr val="6633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FFFFCC"/>
                  </a:solidFill>
                </a:rPr>
                <a:t>Expense</a:t>
              </a:r>
            </a:p>
          </p:txBody>
        </p:sp>
      </p:grpSp>
      <p:sp>
        <p:nvSpPr>
          <p:cNvPr id="96272" name="Rectangle 16">
            <a:extLst>
              <a:ext uri="{FF2B5EF4-FFF2-40B4-BE49-F238E27FC236}">
                <a16:creationId xmlns:a16="http://schemas.microsoft.com/office/drawing/2014/main" id="{8E4945CB-26ED-486D-9A10-5408634E229D}"/>
              </a:ext>
            </a:extLst>
          </p:cNvPr>
          <p:cNvSpPr>
            <a:spLocks noGrp="1" noChangeArrowheads="1"/>
          </p:cNvSpPr>
          <p:nvPr>
            <p:ph type="title"/>
          </p:nvPr>
        </p:nvSpPr>
        <p:spPr>
          <a:xfrm>
            <a:off x="368300" y="-77789"/>
            <a:ext cx="11379200" cy="1143000"/>
          </a:xfrm>
        </p:spPr>
        <p:txBody>
          <a:bodyPr/>
          <a:lstStyle/>
          <a:p>
            <a:pPr>
              <a:defRPr/>
            </a:pPr>
            <a:r>
              <a:rPr lang="en-US" dirty="0"/>
              <a:t>Depreciation</a:t>
            </a:r>
          </a:p>
        </p:txBody>
      </p:sp>
    </p:spTree>
  </p:cSld>
  <p:clrMapOvr>
    <a:masterClrMapping/>
  </p:clrMapOvr>
  <p:transition advTm="257803">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nodeType="afterGroup">
                            <p:stCondLst>
                              <p:cond delay="500"/>
                            </p:stCondLst>
                            <p:childTnLst>
                              <p:par>
                                <p:cTn id="9" presetID="22" presetClass="entr" presetSubtype="8"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500"/>
                            </p:stCondLst>
                            <p:childTnLst>
                              <p:par>
                                <p:cTn id="13" presetID="18" presetClass="entr" presetSubtype="6" fill="hold" nodeType="afterEffect">
                                  <p:stCondLst>
                                    <p:cond delay="500"/>
                                  </p:stCondLst>
                                  <p:childTnLst>
                                    <p:set>
                                      <p:cBhvr>
                                        <p:cTn id="14" dur="1" fill="hold">
                                          <p:stCondLst>
                                            <p:cond delay="0"/>
                                          </p:stCondLst>
                                        </p:cTn>
                                        <p:tgtEl>
                                          <p:spTgt spid="96258"/>
                                        </p:tgtEl>
                                        <p:attrNameLst>
                                          <p:attrName>style.visibility</p:attrName>
                                        </p:attrNameLst>
                                      </p:cBhvr>
                                      <p:to>
                                        <p:strVal val="visible"/>
                                      </p:to>
                                    </p:set>
                                    <p:animEffect transition="in" filter="strips(downRight)">
                                      <p:cBhvr>
                                        <p:cTn id="15" dur="500"/>
                                        <p:tgtEl>
                                          <p:spTgt spid="96258"/>
                                        </p:tgtEl>
                                      </p:cBhvr>
                                    </p:animEffect>
                                  </p:childTnLst>
                                </p:cTn>
                              </p:par>
                            </p:childTnLst>
                          </p:cTn>
                        </p:par>
                        <p:par>
                          <p:cTn id="16" fill="hold" nodeType="afterGroup">
                            <p:stCondLst>
                              <p:cond delay="2500"/>
                            </p:stCondLst>
                            <p:childTnLst>
                              <p:par>
                                <p:cTn id="17" presetID="22" presetClass="entr" presetSubtype="8"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9DCC7E7-B3CE-4273-BDEB-596A1FE48AE3}"/>
              </a:ext>
            </a:extLst>
          </p:cNvPr>
          <p:cNvSpPr>
            <a:spLocks noGrp="1" noChangeArrowheads="1"/>
          </p:cNvSpPr>
          <p:nvPr>
            <p:ph type="title"/>
          </p:nvPr>
        </p:nvSpPr>
        <p:spPr>
          <a:xfrm>
            <a:off x="406400" y="0"/>
            <a:ext cx="11379200" cy="1143000"/>
          </a:xfrm>
        </p:spPr>
        <p:txBody>
          <a:bodyPr>
            <a:normAutofit/>
          </a:bodyPr>
          <a:lstStyle/>
          <a:p>
            <a:pPr>
              <a:defRPr/>
            </a:pPr>
            <a:r>
              <a:rPr lang="en-US" sz="2800" dirty="0"/>
              <a:t>Factors in Computing Depreciation</a:t>
            </a:r>
          </a:p>
        </p:txBody>
      </p:sp>
      <p:sp>
        <p:nvSpPr>
          <p:cNvPr id="2" name="Rectangle 2">
            <a:extLst>
              <a:ext uri="{FF2B5EF4-FFF2-40B4-BE49-F238E27FC236}">
                <a16:creationId xmlns:a16="http://schemas.microsoft.com/office/drawing/2014/main" id="{9631AD88-BA4F-4D38-A6AD-292688CAEF81}"/>
              </a:ext>
            </a:extLst>
          </p:cNvPr>
          <p:cNvSpPr>
            <a:spLocks noGrp="1" noChangeArrowheads="1"/>
          </p:cNvSpPr>
          <p:nvPr>
            <p:ph type="body" idx="4294967295"/>
          </p:nvPr>
        </p:nvSpPr>
        <p:spPr>
          <a:xfrm>
            <a:off x="1828800" y="1752600"/>
            <a:ext cx="8534400" cy="4648200"/>
          </a:xfrm>
        </p:spPr>
        <p:txBody>
          <a:bodyPr vert="horz" wrap="square" lIns="90488" tIns="44450" rIns="90488" bIns="44450" numCol="1" anchor="t" anchorCtr="0" compatLnSpc="1">
            <a:prstTxWarp prst="textNoShape">
              <a:avLst/>
            </a:prstTxWarp>
          </a:bodyPr>
          <a:lstStyle/>
          <a:p>
            <a:pPr marL="609600" indent="-609600">
              <a:buNone/>
              <a:defRPr/>
            </a:pPr>
            <a:r>
              <a:rPr lang="en-US" b="1" dirty="0">
                <a:latin typeface="Arial" charset="0"/>
                <a:cs typeface="Arial" charset="0"/>
              </a:rPr>
              <a:t>	</a:t>
            </a:r>
            <a:r>
              <a:rPr lang="en-US" sz="3200" b="1" dirty="0">
                <a:solidFill>
                  <a:schemeClr val="accent2">
                    <a:lumMod val="50000"/>
                  </a:schemeClr>
                </a:solidFill>
                <a:latin typeface="Arial" charset="0"/>
                <a:cs typeface="Arial" charset="0"/>
              </a:rPr>
              <a:t>The calculation of depreciation requires three amounts for each asset:</a:t>
            </a:r>
          </a:p>
          <a:p>
            <a:pPr marL="609600" indent="-609600">
              <a:buNone/>
              <a:defRPr/>
            </a:pPr>
            <a:r>
              <a:rPr lang="en-US" sz="4500" b="1" dirty="0">
                <a:solidFill>
                  <a:srgbClr val="0033CC"/>
                </a:solidFill>
                <a:latin typeface="Arial" charset="0"/>
                <a:cs typeface="Arial" charset="0"/>
              </a:rPr>
              <a:t>	</a:t>
            </a:r>
            <a:r>
              <a:rPr lang="en-US" sz="4000" b="1" dirty="0">
                <a:solidFill>
                  <a:srgbClr val="0033CC"/>
                </a:solidFill>
                <a:latin typeface="Arial" charset="0"/>
                <a:cs typeface="Arial" charset="0"/>
              </a:rPr>
              <a:t>1.  Cost</a:t>
            </a:r>
          </a:p>
          <a:p>
            <a:pPr marL="609600" indent="-609600">
              <a:buNone/>
              <a:defRPr/>
            </a:pPr>
            <a:r>
              <a:rPr lang="en-US" sz="4000" b="1" dirty="0">
                <a:solidFill>
                  <a:srgbClr val="0033CC"/>
                </a:solidFill>
                <a:latin typeface="Arial" charset="0"/>
                <a:cs typeface="Arial" charset="0"/>
              </a:rPr>
              <a:t>	2. </a:t>
            </a:r>
            <a:r>
              <a:rPr lang="en-US" sz="4000" b="1" dirty="0">
                <a:latin typeface="Arial" charset="0"/>
                <a:cs typeface="Arial" charset="0"/>
              </a:rPr>
              <a:t> </a:t>
            </a:r>
            <a:r>
              <a:rPr lang="en-US" sz="4000" b="1" dirty="0">
                <a:solidFill>
                  <a:srgbClr val="0033CC"/>
                </a:solidFill>
                <a:latin typeface="Arial" charset="0"/>
                <a:cs typeface="Arial" charset="0"/>
              </a:rPr>
              <a:t>Salvage Value</a:t>
            </a:r>
          </a:p>
          <a:p>
            <a:pPr marL="609600" indent="-609600">
              <a:buNone/>
              <a:defRPr/>
            </a:pPr>
            <a:r>
              <a:rPr lang="en-US" sz="4000" b="1" dirty="0">
                <a:solidFill>
                  <a:srgbClr val="0033CC"/>
                </a:solidFill>
                <a:latin typeface="Arial" charset="0"/>
                <a:cs typeface="Arial" charset="0"/>
              </a:rPr>
              <a:t>	3.  Useful Life</a:t>
            </a:r>
          </a:p>
        </p:txBody>
      </p:sp>
      <p:pic>
        <p:nvPicPr>
          <p:cNvPr id="55302" name="Picture 6" descr="C:\Documents and Settings\Administrator\Local Settings\Temporary Internet Files\Content.IE5\MHAZ6UUP\MCSY00417_0000[1].wmf">
            <a:extLst>
              <a:ext uri="{FF2B5EF4-FFF2-40B4-BE49-F238E27FC236}">
                <a16:creationId xmlns:a16="http://schemas.microsoft.com/office/drawing/2014/main" id="{FB15AFC4-C1E9-4146-BD01-7DA1A3CACC4C}"/>
              </a:ext>
            </a:extLst>
          </p:cNvPr>
          <p:cNvPicPr>
            <a:picLocks noChangeAspect="1" noChangeArrowheads="1"/>
          </p:cNvPicPr>
          <p:nvPr/>
        </p:nvPicPr>
        <p:blipFill>
          <a:blip r:embed="rId3"/>
          <a:srcRect/>
          <a:stretch>
            <a:fillRect/>
          </a:stretch>
        </p:blipFill>
        <p:spPr bwMode="auto">
          <a:xfrm>
            <a:off x="7467600" y="2971800"/>
            <a:ext cx="2209800" cy="2209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80501">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DD0EF4FF-97C1-41B6-B510-CE1932DDFE22}"/>
              </a:ext>
            </a:extLst>
          </p:cNvPr>
          <p:cNvSpPr>
            <a:spLocks noGrp="1" noChangeArrowheads="1"/>
          </p:cNvSpPr>
          <p:nvPr>
            <p:ph type="title"/>
          </p:nvPr>
        </p:nvSpPr>
        <p:spPr>
          <a:xfrm>
            <a:off x="368300" y="-77787"/>
            <a:ext cx="11379200" cy="1143000"/>
          </a:xfrm>
        </p:spPr>
        <p:txBody>
          <a:bodyPr/>
          <a:lstStyle/>
          <a:p>
            <a:pPr>
              <a:defRPr/>
            </a:pPr>
            <a:r>
              <a:rPr lang="en-US" dirty="0"/>
              <a:t>Depreciation Methods</a:t>
            </a:r>
          </a:p>
        </p:txBody>
      </p:sp>
      <p:sp>
        <p:nvSpPr>
          <p:cNvPr id="27651" name="Rectangle 2">
            <a:extLst>
              <a:ext uri="{FF2B5EF4-FFF2-40B4-BE49-F238E27FC236}">
                <a16:creationId xmlns:a16="http://schemas.microsoft.com/office/drawing/2014/main" id="{84ABB96B-CE2A-49A2-8F76-7A30AE0B281F}"/>
              </a:ext>
            </a:extLst>
          </p:cNvPr>
          <p:cNvSpPr>
            <a:spLocks noGrp="1"/>
          </p:cNvSpPr>
          <p:nvPr>
            <p:ph type="body" idx="4294967295"/>
          </p:nvPr>
        </p:nvSpPr>
        <p:spPr>
          <a:xfrm>
            <a:off x="3429000" y="1600200"/>
            <a:ext cx="5257800" cy="2438400"/>
          </a:xfrm>
          <a:noFill/>
        </p:spPr>
        <p:txBody>
          <a:bodyPr vert="horz" wrap="square" lIns="90488" tIns="44450" rIns="90488" bIns="44450" numCol="1" anchor="t" anchorCtr="0" compatLnSpc="1">
            <a:prstTxWarp prst="textNoShape">
              <a:avLst/>
            </a:prstTxWarp>
          </a:bodyPr>
          <a:lstStyle/>
          <a:p>
            <a:pPr marL="609600" indent="-609600">
              <a:spcBef>
                <a:spcPct val="50000"/>
              </a:spcBef>
              <a:buClr>
                <a:srgbClr val="FF0000"/>
              </a:buClr>
              <a:buFont typeface="Wingdings" panose="05000000000000000000" pitchFamily="2" charset="2"/>
              <a:buAutoNum type="arabicPeriod"/>
            </a:pPr>
            <a:r>
              <a:rPr lang="en-US" altLang="en-US" sz="3600"/>
              <a:t> </a:t>
            </a:r>
            <a:r>
              <a:rPr lang="en-US" altLang="en-US" sz="3600">
                <a:solidFill>
                  <a:srgbClr val="0033CC"/>
                </a:solidFill>
              </a:rPr>
              <a:t>Straight-line</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Units-of-production</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Declining-balance</a:t>
            </a:r>
          </a:p>
        </p:txBody>
      </p:sp>
      <p:sp>
        <p:nvSpPr>
          <p:cNvPr id="27652" name="TextBox 5">
            <a:extLst>
              <a:ext uri="{FF2B5EF4-FFF2-40B4-BE49-F238E27FC236}">
                <a16:creationId xmlns:a16="http://schemas.microsoft.com/office/drawing/2014/main" id="{54295828-7D6A-4EA2-AB1D-F786C4EA6372}"/>
              </a:ext>
            </a:extLst>
          </p:cNvPr>
          <p:cNvSpPr txBox="1">
            <a:spLocks noChangeArrowheads="1"/>
          </p:cNvSpPr>
          <p:nvPr/>
        </p:nvSpPr>
        <p:spPr bwMode="auto">
          <a:xfrm>
            <a:off x="3733800" y="4114800"/>
            <a:ext cx="4762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b="1">
                <a:solidFill>
                  <a:prstClr val="black"/>
                </a:solidFill>
              </a:rPr>
              <a:t>Asset we will depreciate in future screens</a:t>
            </a:r>
          </a:p>
        </p:txBody>
      </p:sp>
      <p:pic>
        <p:nvPicPr>
          <p:cNvPr id="27654" name="Picture 7" descr="SL Depreciation Example 1.png">
            <a:extLst>
              <a:ext uri="{FF2B5EF4-FFF2-40B4-BE49-F238E27FC236}">
                <a16:creationId xmlns:a16="http://schemas.microsoft.com/office/drawing/2014/main" id="{C222C14C-32D6-4052-9F99-417539225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1" y="4419600"/>
            <a:ext cx="5508625" cy="1705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15912">
    <p:split orient="vert" dir="in"/>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5" name="Rectangle 9">
            <a:extLst>
              <a:ext uri="{FF2B5EF4-FFF2-40B4-BE49-F238E27FC236}">
                <a16:creationId xmlns:a16="http://schemas.microsoft.com/office/drawing/2014/main" id="{CFC67776-CDB4-425D-ABA2-66F8E579BAA6}"/>
              </a:ext>
            </a:extLst>
          </p:cNvPr>
          <p:cNvSpPr>
            <a:spLocks noGrp="1" noChangeArrowheads="1"/>
          </p:cNvSpPr>
          <p:nvPr>
            <p:ph type="title"/>
          </p:nvPr>
        </p:nvSpPr>
        <p:spPr>
          <a:xfrm>
            <a:off x="2286000" y="-68262"/>
            <a:ext cx="7239000" cy="1143000"/>
          </a:xfrm>
        </p:spPr>
        <p:txBody>
          <a:bodyPr/>
          <a:lstStyle/>
          <a:p>
            <a:pPr>
              <a:defRPr/>
            </a:pPr>
            <a:r>
              <a:rPr lang="en-US" dirty="0"/>
              <a:t>Straight-Line Method</a:t>
            </a:r>
            <a:endParaRPr lang="en-US" dirty="0">
              <a:solidFill>
                <a:srgbClr val="00FF00"/>
              </a:solidFill>
            </a:endParaRPr>
          </a:p>
        </p:txBody>
      </p:sp>
      <p:pic>
        <p:nvPicPr>
          <p:cNvPr id="29700" name="Picture 19" descr="SL Computation.png">
            <a:extLst>
              <a:ext uri="{FF2B5EF4-FFF2-40B4-BE49-F238E27FC236}">
                <a16:creationId xmlns:a16="http://schemas.microsoft.com/office/drawing/2014/main" id="{00A4F8A9-F724-41A1-BD11-DE7E259D65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3513138"/>
            <a:ext cx="9080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20" descr="SL Depreciation Example 1.png">
            <a:extLst>
              <a:ext uri="{FF2B5EF4-FFF2-40B4-BE49-F238E27FC236}">
                <a16:creationId xmlns:a16="http://schemas.microsoft.com/office/drawing/2014/main" id="{19A2A572-B61E-4A3E-865B-EEE9AAF822D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74294" y="1501774"/>
            <a:ext cx="4443412"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Record SL depreciation.png">
            <a:extLst>
              <a:ext uri="{FF2B5EF4-FFF2-40B4-BE49-F238E27FC236}">
                <a16:creationId xmlns:a16="http://schemas.microsoft.com/office/drawing/2014/main" id="{8A870073-B1BB-4D32-8998-A3342A16EE9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5181600"/>
            <a:ext cx="9131300"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advTm="98059">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94" name="Group 30">
            <a:extLst>
              <a:ext uri="{FF2B5EF4-FFF2-40B4-BE49-F238E27FC236}">
                <a16:creationId xmlns:a16="http://schemas.microsoft.com/office/drawing/2014/main" id="{4EC529D5-609D-43FE-8F48-8EF000C828F2}"/>
              </a:ext>
            </a:extLst>
          </p:cNvPr>
          <p:cNvGraphicFramePr>
            <a:graphicFrameLocks noGrp="1"/>
          </p:cNvGraphicFramePr>
          <p:nvPr/>
        </p:nvGraphicFramePr>
        <p:xfrm>
          <a:off x="1752600" y="4221164"/>
          <a:ext cx="8534400" cy="1798637"/>
        </p:xfrm>
        <a:graphic>
          <a:graphicData uri="http://schemas.openxmlformats.org/drawingml/2006/table">
            <a:tbl>
              <a:tblPr/>
              <a:tblGrid>
                <a:gridCol w="4940300">
                  <a:extLst>
                    <a:ext uri="{9D8B030D-6E8A-4147-A177-3AD203B41FA5}">
                      <a16:colId xmlns:a16="http://schemas.microsoft.com/office/drawing/2014/main" val="20000"/>
                    </a:ext>
                  </a:extLst>
                </a:gridCol>
                <a:gridCol w="1617663">
                  <a:extLst>
                    <a:ext uri="{9D8B030D-6E8A-4147-A177-3AD203B41FA5}">
                      <a16:colId xmlns:a16="http://schemas.microsoft.com/office/drawing/2014/main" val="20001"/>
                    </a:ext>
                  </a:extLst>
                </a:gridCol>
                <a:gridCol w="433387">
                  <a:extLst>
                    <a:ext uri="{9D8B030D-6E8A-4147-A177-3AD203B41FA5}">
                      <a16:colId xmlns:a16="http://schemas.microsoft.com/office/drawing/2014/main" val="20002"/>
                    </a:ext>
                  </a:extLst>
                </a:gridCol>
                <a:gridCol w="1543050">
                  <a:extLst>
                    <a:ext uri="{9D8B030D-6E8A-4147-A177-3AD203B41FA5}">
                      <a16:colId xmlns:a16="http://schemas.microsoft.com/office/drawing/2014/main" val="20003"/>
                    </a:ext>
                  </a:extLst>
                </a:gridCol>
              </a:tblGrid>
              <a:tr h="506502">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34" charset="0"/>
                          <a:ea typeface="ＭＳ Ｐゴシック" pitchFamily="-108" charset="-128"/>
                          <a:cs typeface="Arial" charset="0"/>
                        </a:rPr>
                        <a:t>Balance Sheet Presentation</a:t>
                      </a:r>
                    </a:p>
                  </a:txBody>
                  <a:tcPr marL="9525" marR="9525" marT="9527"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4143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Machinery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10,000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Less: accumulated depreciation</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3,600 </a:t>
                      </a:r>
                    </a:p>
                  </a:txBody>
                  <a:tcPr marL="9525" marR="9525" marT="9527" marB="0" anchor="b" horzOverflow="overflow">
                    <a:lnL>
                      <a:noFill/>
                    </a:lnL>
                    <a:lnR>
                      <a:noFill/>
                    </a:lnR>
                    <a:lnT>
                      <a:noFill/>
                    </a:lnT>
                    <a:lnB w="6350" cap="flat" cmpd="sng" algn="ctr">
                      <a:solidFill>
                        <a:srgbClr val="632523"/>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6,400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632523"/>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31767" name="TextBox 8">
            <a:extLst>
              <a:ext uri="{FF2B5EF4-FFF2-40B4-BE49-F238E27FC236}">
                <a16:creationId xmlns:a16="http://schemas.microsoft.com/office/drawing/2014/main" id="{00E5EFE6-1C64-4473-9321-CB27F56CA18F}"/>
              </a:ext>
            </a:extLst>
          </p:cNvPr>
          <p:cNvSpPr txBox="1">
            <a:spLocks noChangeArrowheads="1"/>
          </p:cNvSpPr>
          <p:nvPr/>
        </p:nvSpPr>
        <p:spPr bwMode="auto">
          <a:xfrm>
            <a:off x="23622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For year ended December 31</a:t>
            </a:r>
          </a:p>
        </p:txBody>
      </p:sp>
      <p:sp>
        <p:nvSpPr>
          <p:cNvPr id="31768" name="TextBox 11">
            <a:extLst>
              <a:ext uri="{FF2B5EF4-FFF2-40B4-BE49-F238E27FC236}">
                <a16:creationId xmlns:a16="http://schemas.microsoft.com/office/drawing/2014/main" id="{64CB80B5-0576-428E-A217-4CF5BAACA728}"/>
              </a:ext>
            </a:extLst>
          </p:cNvPr>
          <p:cNvSpPr txBox="1">
            <a:spLocks noChangeArrowheads="1"/>
          </p:cNvSpPr>
          <p:nvPr/>
        </p:nvSpPr>
        <p:spPr bwMode="auto">
          <a:xfrm>
            <a:off x="64008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As of December 31</a:t>
            </a:r>
          </a:p>
        </p:txBody>
      </p:sp>
      <p:pic>
        <p:nvPicPr>
          <p:cNvPr id="31769" name="Picture 29">
            <a:extLst>
              <a:ext uri="{FF2B5EF4-FFF2-40B4-BE49-F238E27FC236}">
                <a16:creationId xmlns:a16="http://schemas.microsoft.com/office/drawing/2014/main" id="{B036300D-C984-4E1B-9DE0-EBA8146F0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622323"/>
            <a:ext cx="7696200" cy="2428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a:extLst>
              <a:ext uri="{FF2B5EF4-FFF2-40B4-BE49-F238E27FC236}">
                <a16:creationId xmlns:a16="http://schemas.microsoft.com/office/drawing/2014/main" id="{FED469E5-98A1-4F0B-8E01-4A1BC5A4B475}"/>
              </a:ext>
            </a:extLst>
          </p:cNvPr>
          <p:cNvSpPr>
            <a:spLocks noGrp="1" noChangeArrowheads="1"/>
          </p:cNvSpPr>
          <p:nvPr>
            <p:ph type="title"/>
          </p:nvPr>
        </p:nvSpPr>
        <p:spPr>
          <a:xfrm>
            <a:off x="2362200" y="-152400"/>
            <a:ext cx="7239000" cy="1143000"/>
          </a:xfrm>
        </p:spPr>
        <p:txBody>
          <a:bodyPr/>
          <a:lstStyle/>
          <a:p>
            <a:pPr>
              <a:defRPr/>
            </a:pPr>
            <a:r>
              <a:rPr lang="en-US" dirty="0"/>
              <a:t>Straight-Line Method</a:t>
            </a:r>
            <a:endParaRPr lang="en-US" dirty="0">
              <a:solidFill>
                <a:srgbClr val="00FF00"/>
              </a:solidFill>
            </a:endParaRPr>
          </a:p>
        </p:txBody>
      </p:sp>
    </p:spTree>
  </p:cSld>
  <p:clrMapOvr>
    <a:masterClrMapping/>
  </p:clrMapOvr>
  <p:transition advTm="130807">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729B-535E-4B0F-9282-0355F688BDAE}"/>
              </a:ext>
            </a:extLst>
          </p:cNvPr>
          <p:cNvSpPr>
            <a:spLocks noGrp="1"/>
          </p:cNvSpPr>
          <p:nvPr>
            <p:ph type="title"/>
          </p:nvPr>
        </p:nvSpPr>
        <p:spPr>
          <a:xfrm>
            <a:off x="-136525" y="-104775"/>
            <a:ext cx="11379200" cy="1143000"/>
          </a:xfrm>
        </p:spPr>
        <p:txBody>
          <a:bodyPr>
            <a:normAutofit/>
          </a:bodyPr>
          <a:lstStyle/>
          <a:p>
            <a:pPr>
              <a:defRPr/>
            </a:pPr>
            <a:r>
              <a:rPr lang="en-US" sz="2800" dirty="0"/>
              <a:t>Straight-Line Depreciation Schedule</a:t>
            </a:r>
          </a:p>
        </p:txBody>
      </p:sp>
      <p:pic>
        <p:nvPicPr>
          <p:cNvPr id="33796" name="Picture 6">
            <a:extLst>
              <a:ext uri="{FF2B5EF4-FFF2-40B4-BE49-F238E27FC236}">
                <a16:creationId xmlns:a16="http://schemas.microsoft.com/office/drawing/2014/main" id="{82434FE0-D0E1-47DD-AD80-1C33572CF9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1411" y="2204883"/>
            <a:ext cx="9070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7533">
    <p:pull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91" name="Picture 23" descr="C:\Documents and Settings\Administrator\Local Settings\Temporary Internet Files\Content.IE5\K8Q5KUIX\MPj04012830000[1].jpg">
            <a:extLst>
              <a:ext uri="{FF2B5EF4-FFF2-40B4-BE49-F238E27FC236}">
                <a16:creationId xmlns:a16="http://schemas.microsoft.com/office/drawing/2014/main" id="{5BAF2A6A-EC47-449E-A323-0619A75C4A44}"/>
              </a:ext>
            </a:extLst>
          </p:cNvPr>
          <p:cNvPicPr>
            <a:picLocks noChangeAspect="1" noChangeArrowheads="1"/>
          </p:cNvPicPr>
          <p:nvPr/>
        </p:nvPicPr>
        <p:blipFill>
          <a:blip r:embed="rId3"/>
          <a:srcRect/>
          <a:stretch>
            <a:fillRect/>
          </a:stretch>
        </p:blipFill>
        <p:spPr bwMode="auto">
          <a:xfrm>
            <a:off x="5537200" y="4006850"/>
            <a:ext cx="1016000" cy="1524000"/>
          </a:xfrm>
          <a:prstGeom prst="rect">
            <a:avLst/>
          </a:prstGeom>
          <a:ln>
            <a:noFill/>
          </a:ln>
          <a:effectLst>
            <a:outerShdw blurRad="292100" dist="139700" dir="2700000" algn="tl" rotWithShape="0">
              <a:srgbClr val="333333">
                <a:alpha val="65000"/>
              </a:srgbClr>
            </a:outerShdw>
          </a:effectLst>
        </p:spPr>
      </p:pic>
      <p:sp>
        <p:nvSpPr>
          <p:cNvPr id="28683" name="Rectangle 11">
            <a:extLst>
              <a:ext uri="{FF2B5EF4-FFF2-40B4-BE49-F238E27FC236}">
                <a16:creationId xmlns:a16="http://schemas.microsoft.com/office/drawing/2014/main" id="{EEDB3A7C-19E3-4D5C-AEC5-4D51690140B8}"/>
              </a:ext>
            </a:extLst>
          </p:cNvPr>
          <p:cNvSpPr>
            <a:spLocks noGrp="1" noChangeArrowheads="1"/>
          </p:cNvSpPr>
          <p:nvPr>
            <p:ph type="title"/>
          </p:nvPr>
        </p:nvSpPr>
        <p:spPr>
          <a:xfrm>
            <a:off x="168275" y="-76200"/>
            <a:ext cx="11379200" cy="1143000"/>
          </a:xfrm>
        </p:spPr>
        <p:txBody>
          <a:bodyPr/>
          <a:lstStyle/>
          <a:p>
            <a:pPr>
              <a:defRPr/>
            </a:pPr>
            <a:r>
              <a:rPr lang="en-US" dirty="0"/>
              <a:t>Units-of-Production Method</a:t>
            </a:r>
          </a:p>
        </p:txBody>
      </p:sp>
      <p:grpSp>
        <p:nvGrpSpPr>
          <p:cNvPr id="35844" name="Group 22">
            <a:extLst>
              <a:ext uri="{FF2B5EF4-FFF2-40B4-BE49-F238E27FC236}">
                <a16:creationId xmlns:a16="http://schemas.microsoft.com/office/drawing/2014/main" id="{86F33660-EB51-4290-AE7E-2462E9A7D416}"/>
              </a:ext>
            </a:extLst>
          </p:cNvPr>
          <p:cNvGrpSpPr>
            <a:grpSpLocks/>
          </p:cNvGrpSpPr>
          <p:nvPr/>
        </p:nvGrpSpPr>
        <p:grpSpPr bwMode="auto">
          <a:xfrm>
            <a:off x="1619250" y="3066689"/>
            <a:ext cx="8839200" cy="2648311"/>
            <a:chOff x="60" y="1937"/>
            <a:chExt cx="5568" cy="1567"/>
          </a:xfrm>
        </p:grpSpPr>
        <p:grpSp>
          <p:nvGrpSpPr>
            <p:cNvPr id="35854" name="Group 21">
              <a:extLst>
                <a:ext uri="{FF2B5EF4-FFF2-40B4-BE49-F238E27FC236}">
                  <a16:creationId xmlns:a16="http://schemas.microsoft.com/office/drawing/2014/main" id="{B4B12AAF-93C1-4094-9778-BCF33385703F}"/>
                </a:ext>
              </a:extLst>
            </p:cNvPr>
            <p:cNvGrpSpPr>
              <a:grpSpLocks/>
            </p:cNvGrpSpPr>
            <p:nvPr/>
          </p:nvGrpSpPr>
          <p:grpSpPr bwMode="auto">
            <a:xfrm>
              <a:off x="60" y="2496"/>
              <a:ext cx="5568" cy="1008"/>
              <a:chOff x="60" y="2496"/>
              <a:chExt cx="5568" cy="1008"/>
            </a:xfrm>
          </p:grpSpPr>
          <p:sp>
            <p:nvSpPr>
              <p:cNvPr id="28675" name="Rectangle 3">
                <a:extLst>
                  <a:ext uri="{FF2B5EF4-FFF2-40B4-BE49-F238E27FC236}">
                    <a16:creationId xmlns:a16="http://schemas.microsoft.com/office/drawing/2014/main" id="{1F359788-A048-4FC8-8A0B-836AE746DBF3}"/>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sp>
            <p:nvSpPr>
              <p:cNvPr id="58384" name="Rectangle 4">
                <a:extLst>
                  <a:ext uri="{FF2B5EF4-FFF2-40B4-BE49-F238E27FC236}">
                    <a16:creationId xmlns:a16="http://schemas.microsoft.com/office/drawing/2014/main" id="{B1819745-0A73-4261-92A0-0D244CDEED1E}"/>
                  </a:ext>
                </a:extLst>
              </p:cNvPr>
              <p:cNvSpPr>
                <a:spLocks noChangeArrowheads="1"/>
              </p:cNvSpPr>
              <p:nvPr/>
            </p:nvSpPr>
            <p:spPr bwMode="auto">
              <a:xfrm>
                <a:off x="145" y="2507"/>
                <a:ext cx="958" cy="30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2:</a:t>
                </a:r>
              </a:p>
            </p:txBody>
          </p:sp>
          <p:grpSp>
            <p:nvGrpSpPr>
              <p:cNvPr id="35858" name="Group 5">
                <a:extLst>
                  <a:ext uri="{FF2B5EF4-FFF2-40B4-BE49-F238E27FC236}">
                    <a16:creationId xmlns:a16="http://schemas.microsoft.com/office/drawing/2014/main" id="{3AF3C97C-AF5C-45F3-B496-047D893562C0}"/>
                  </a:ext>
                </a:extLst>
              </p:cNvPr>
              <p:cNvGrpSpPr>
                <a:grpSpLocks/>
              </p:cNvGrpSpPr>
              <p:nvPr/>
            </p:nvGrpSpPr>
            <p:grpSpPr bwMode="auto">
              <a:xfrm>
                <a:off x="274" y="2657"/>
                <a:ext cx="5293" cy="757"/>
                <a:chOff x="274" y="2561"/>
                <a:chExt cx="5293" cy="757"/>
              </a:xfrm>
            </p:grpSpPr>
            <p:sp>
              <p:nvSpPr>
                <p:cNvPr id="58386" name="Rectangle 6">
                  <a:extLst>
                    <a:ext uri="{FF2B5EF4-FFF2-40B4-BE49-F238E27FC236}">
                      <a16:creationId xmlns:a16="http://schemas.microsoft.com/office/drawing/2014/main" id="{F6EBBF04-0A83-41B4-B435-6BD3AADE46D1}"/>
                    </a:ext>
                  </a:extLst>
                </p:cNvPr>
                <p:cNvSpPr>
                  <a:spLocks noChangeArrowheads="1"/>
                </p:cNvSpPr>
                <p:nvPr/>
              </p:nvSpPr>
              <p:spPr bwMode="auto">
                <a:xfrm>
                  <a:off x="274"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    Expense</a:t>
                  </a:r>
                </a:p>
              </p:txBody>
            </p:sp>
            <p:sp>
              <p:nvSpPr>
                <p:cNvPr id="58387" name="Rectangle 7">
                  <a:extLst>
                    <a:ext uri="{FF2B5EF4-FFF2-40B4-BE49-F238E27FC236}">
                      <a16:creationId xmlns:a16="http://schemas.microsoft.com/office/drawing/2014/main" id="{E0948B77-3997-416F-AB97-BA2340D7C7C5}"/>
                    </a:ext>
                  </a:extLst>
                </p:cNvPr>
                <p:cNvSpPr>
                  <a:spLocks noChangeArrowheads="1"/>
                </p:cNvSpPr>
                <p:nvPr/>
              </p:nvSpPr>
              <p:spPr bwMode="auto">
                <a:xfrm>
                  <a:off x="1810" y="2807"/>
                  <a:ext cx="237" cy="290"/>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8" name="Rectangle 8">
                  <a:extLst>
                    <a:ext uri="{FF2B5EF4-FFF2-40B4-BE49-F238E27FC236}">
                      <a16:creationId xmlns:a16="http://schemas.microsoft.com/office/drawing/2014/main" id="{4268D495-9238-46DA-B546-ABB8B1788642}"/>
                    </a:ext>
                  </a:extLst>
                </p:cNvPr>
                <p:cNvSpPr>
                  <a:spLocks noChangeArrowheads="1"/>
                </p:cNvSpPr>
                <p:nvPr/>
              </p:nvSpPr>
              <p:spPr bwMode="auto">
                <a:xfrm>
                  <a:off x="2152"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algn="ctr" fontAlgn="base">
                    <a:spcBef>
                      <a:spcPct val="0"/>
                    </a:spcBef>
                    <a:spcAft>
                      <a:spcPct val="0"/>
                    </a:spcAft>
                    <a:defRPr/>
                  </a:pPr>
                  <a:r>
                    <a:rPr lang="en-US" sz="2600" dirty="0">
                      <a:solidFill>
                        <a:srgbClr val="B32C16">
                          <a:lumMod val="75000"/>
                        </a:srgbClr>
                      </a:solidFill>
                      <a:latin typeface="Arial" charset="0"/>
                    </a:rPr>
                    <a:t>Per Unit</a:t>
                  </a:r>
                </a:p>
              </p:txBody>
            </p:sp>
            <p:sp>
              <p:nvSpPr>
                <p:cNvPr id="58389" name="Rectangle 9">
                  <a:extLst>
                    <a:ext uri="{FF2B5EF4-FFF2-40B4-BE49-F238E27FC236}">
                      <a16:creationId xmlns:a16="http://schemas.microsoft.com/office/drawing/2014/main" id="{B4D908AE-4B00-4DD2-B270-9F7DAFA78DF8}"/>
                    </a:ext>
                  </a:extLst>
                </p:cNvPr>
                <p:cNvSpPr>
                  <a:spLocks noChangeArrowheads="1"/>
                </p:cNvSpPr>
                <p:nvPr/>
              </p:nvSpPr>
              <p:spPr bwMode="auto">
                <a:xfrm>
                  <a:off x="3596" y="2781"/>
                  <a:ext cx="238" cy="290"/>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sz="2600" b="1" dirty="0">
                      <a:solidFill>
                        <a:srgbClr val="B32C16">
                          <a:lumMod val="75000"/>
                        </a:srgbClr>
                      </a:solidFill>
                      <a:latin typeface="Arial" charset="0"/>
                    </a:rPr>
                    <a:t>×</a:t>
                  </a:r>
                </a:p>
              </p:txBody>
            </p:sp>
            <p:sp>
              <p:nvSpPr>
                <p:cNvPr id="58390" name="Rectangle 10">
                  <a:extLst>
                    <a:ext uri="{FF2B5EF4-FFF2-40B4-BE49-F238E27FC236}">
                      <a16:creationId xmlns:a16="http://schemas.microsoft.com/office/drawing/2014/main" id="{508D2B02-267F-45BD-B853-348C3952D1E1}"/>
                    </a:ext>
                  </a:extLst>
                </p:cNvPr>
                <p:cNvSpPr>
                  <a:spLocks noChangeArrowheads="1"/>
                </p:cNvSpPr>
                <p:nvPr/>
              </p:nvSpPr>
              <p:spPr bwMode="auto">
                <a:xfrm>
                  <a:off x="3889" y="2561"/>
                  <a:ext cx="1678" cy="757"/>
                </a:xfrm>
                <a:prstGeom prst="rect">
                  <a:avLst/>
                </a:prstGeom>
                <a:solidFill>
                  <a:srgbClr val="F6E9B4"/>
                </a:solidFill>
                <a:ln w="12700">
                  <a:noFill/>
                  <a:miter lim="800000"/>
                  <a:headEnd/>
                  <a:tailEnd/>
                </a:ln>
              </p:spPr>
              <p:txBody>
                <a:bodyPr lIns="90488" tIns="44450" rIns="90488" bIns="44450">
                  <a:spAutoFit/>
                </a:bodyPr>
                <a:lstStyle/>
                <a:p>
                  <a:pPr algn="ctr" fontAlgn="base">
                    <a:spcBef>
                      <a:spcPct val="0"/>
                    </a:spcBef>
                    <a:spcAft>
                      <a:spcPct val="0"/>
                    </a:spcAft>
                    <a:defRPr/>
                  </a:pPr>
                  <a:r>
                    <a:rPr lang="en-US" sz="2600" dirty="0">
                      <a:solidFill>
                        <a:srgbClr val="B32C16">
                          <a:lumMod val="75000"/>
                        </a:srgbClr>
                      </a:solidFill>
                      <a:latin typeface="Arial" charset="0"/>
                    </a:rPr>
                    <a:t>Number of Units Produced</a:t>
                  </a:r>
                  <a:br>
                    <a:rPr lang="en-US" sz="2600" dirty="0">
                      <a:solidFill>
                        <a:srgbClr val="B32C16">
                          <a:lumMod val="75000"/>
                        </a:srgbClr>
                      </a:solidFill>
                      <a:latin typeface="Arial" charset="0"/>
                    </a:rPr>
                  </a:br>
                  <a:r>
                    <a:rPr lang="en-US" sz="2600" dirty="0">
                      <a:solidFill>
                        <a:srgbClr val="B32C16">
                          <a:lumMod val="75000"/>
                        </a:srgbClr>
                      </a:solidFill>
                      <a:latin typeface="Arial" charset="0"/>
                    </a:rPr>
                    <a:t>in the Period</a:t>
                  </a:r>
                </a:p>
              </p:txBody>
            </p:sp>
          </p:grpSp>
        </p:grpSp>
        <p:cxnSp>
          <p:nvCxnSpPr>
            <p:cNvPr id="35855" name="AutoShape 12">
              <a:extLst>
                <a:ext uri="{FF2B5EF4-FFF2-40B4-BE49-F238E27FC236}">
                  <a16:creationId xmlns:a16="http://schemas.microsoft.com/office/drawing/2014/main" id="{53C5C9F4-5B7B-4EDE-AD1C-813329D67900}"/>
                </a:ext>
              </a:extLst>
            </p:cNvPr>
            <p:cNvCxnSpPr>
              <a:cxnSpLocks noChangeShapeType="1"/>
              <a:stCxn id="58378" idx="2"/>
              <a:endCxn id="58388" idx="0"/>
            </p:cNvCxnSpPr>
            <p:nvPr/>
          </p:nvCxnSpPr>
          <p:spPr bwMode="auto">
            <a:xfrm rot="16200000" flipH="1">
              <a:off x="1565" y="1569"/>
              <a:ext cx="867" cy="1604"/>
            </a:xfrm>
            <a:prstGeom prst="bentConnector3">
              <a:avLst>
                <a:gd name="adj1" fmla="val 50000"/>
              </a:avLst>
            </a:prstGeom>
            <a:noFill/>
            <a:ln w="38100">
              <a:solidFill>
                <a:srgbClr val="FF0000"/>
              </a:solidFill>
              <a:miter lim="800000"/>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cxnSp>
      </p:grpSp>
      <p:grpSp>
        <p:nvGrpSpPr>
          <p:cNvPr id="35845" name="Group 13">
            <a:extLst>
              <a:ext uri="{FF2B5EF4-FFF2-40B4-BE49-F238E27FC236}">
                <a16:creationId xmlns:a16="http://schemas.microsoft.com/office/drawing/2014/main" id="{73A52127-2324-4B99-BA73-0678F9E551D5}"/>
              </a:ext>
            </a:extLst>
          </p:cNvPr>
          <p:cNvGrpSpPr>
            <a:grpSpLocks/>
          </p:cNvGrpSpPr>
          <p:nvPr/>
        </p:nvGrpSpPr>
        <p:grpSpPr bwMode="auto">
          <a:xfrm>
            <a:off x="1958975" y="1740306"/>
            <a:ext cx="7848600" cy="1427162"/>
            <a:chOff x="0" y="925"/>
            <a:chExt cx="4944" cy="899"/>
          </a:xfrm>
        </p:grpSpPr>
        <p:sp>
          <p:nvSpPr>
            <p:cNvPr id="28686" name="Rectangle 14">
              <a:extLst>
                <a:ext uri="{FF2B5EF4-FFF2-40B4-BE49-F238E27FC236}">
                  <a16:creationId xmlns:a16="http://schemas.microsoft.com/office/drawing/2014/main" id="{38C157A9-68A6-46D7-934E-A0FFC3C1AE96}"/>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grpSp>
          <p:nvGrpSpPr>
            <p:cNvPr id="35848" name="Group 15">
              <a:extLst>
                <a:ext uri="{FF2B5EF4-FFF2-40B4-BE49-F238E27FC236}">
                  <a16:creationId xmlns:a16="http://schemas.microsoft.com/office/drawing/2014/main" id="{0B7875AA-439E-4E15-93D1-73D285206E27}"/>
                </a:ext>
              </a:extLst>
            </p:cNvPr>
            <p:cNvGrpSpPr>
              <a:grpSpLocks/>
            </p:cNvGrpSpPr>
            <p:nvPr/>
          </p:nvGrpSpPr>
          <p:grpSpPr bwMode="auto">
            <a:xfrm>
              <a:off x="274" y="1200"/>
              <a:ext cx="4565" cy="561"/>
              <a:chOff x="274" y="1104"/>
              <a:chExt cx="4565" cy="561"/>
            </a:xfrm>
          </p:grpSpPr>
          <p:sp>
            <p:nvSpPr>
              <p:cNvPr id="58378" name="Rectangle 16">
                <a:extLst>
                  <a:ext uri="{FF2B5EF4-FFF2-40B4-BE49-F238E27FC236}">
                    <a16:creationId xmlns:a16="http://schemas.microsoft.com/office/drawing/2014/main" id="{4EBB04A6-9A12-45AC-A231-3993D7F7854B}"/>
                  </a:ext>
                </a:extLst>
              </p:cNvPr>
              <p:cNvSpPr>
                <a:spLocks noChangeArrowheads="1"/>
              </p:cNvSpPr>
              <p:nvPr/>
            </p:nvSpPr>
            <p:spPr bwMode="auto">
              <a:xfrm>
                <a:off x="274" y="1104"/>
                <a:ext cx="1296" cy="561"/>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Per Unit</a:t>
                </a:r>
              </a:p>
            </p:txBody>
          </p:sp>
          <p:sp>
            <p:nvSpPr>
              <p:cNvPr id="58379" name="Rectangle 17">
                <a:extLst>
                  <a:ext uri="{FF2B5EF4-FFF2-40B4-BE49-F238E27FC236}">
                    <a16:creationId xmlns:a16="http://schemas.microsoft.com/office/drawing/2014/main" id="{BB1A439E-83A8-4DDE-9D84-0DD294DC98FE}"/>
                  </a:ext>
                </a:extLst>
              </p:cNvPr>
              <p:cNvSpPr>
                <a:spLocks noChangeArrowheads="1"/>
              </p:cNvSpPr>
              <p:nvPr/>
            </p:nvSpPr>
            <p:spPr bwMode="auto">
              <a:xfrm>
                <a:off x="1807" y="1200"/>
                <a:ext cx="237" cy="309"/>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0" name="Rectangle 18">
                <a:extLst>
                  <a:ext uri="{FF2B5EF4-FFF2-40B4-BE49-F238E27FC236}">
                    <a16:creationId xmlns:a16="http://schemas.microsoft.com/office/drawing/2014/main" id="{FD7ADC2F-5342-4EC6-833C-B732C7D5BADA}"/>
                  </a:ext>
                </a:extLst>
              </p:cNvPr>
              <p:cNvSpPr>
                <a:spLocks noChangeArrowheads="1"/>
              </p:cNvSpPr>
              <p:nvPr/>
            </p:nvSpPr>
            <p:spPr bwMode="auto">
              <a:xfrm>
                <a:off x="2096" y="1104"/>
                <a:ext cx="2743" cy="556"/>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    Cost  -  Salvage Value    </a:t>
                </a:r>
              </a:p>
              <a:p>
                <a:pPr fontAlgn="base">
                  <a:spcBef>
                    <a:spcPct val="0"/>
                  </a:spcBef>
                  <a:spcAft>
                    <a:spcPct val="0"/>
                  </a:spcAft>
                  <a:defRPr/>
                </a:pPr>
                <a:r>
                  <a:rPr lang="en-US" sz="2600" dirty="0">
                    <a:solidFill>
                      <a:srgbClr val="B32C16">
                        <a:lumMod val="75000"/>
                      </a:srgbClr>
                    </a:solidFill>
                    <a:latin typeface="Arial" charset="0"/>
                  </a:rPr>
                  <a:t> Total Units of Production</a:t>
                </a:r>
              </a:p>
            </p:txBody>
          </p:sp>
        </p:grpSp>
        <p:sp>
          <p:nvSpPr>
            <p:cNvPr id="58376" name="Rectangle 19">
              <a:extLst>
                <a:ext uri="{FF2B5EF4-FFF2-40B4-BE49-F238E27FC236}">
                  <a16:creationId xmlns:a16="http://schemas.microsoft.com/office/drawing/2014/main" id="{2EB64C88-E9AE-47F6-9E62-3E623321F7F7}"/>
                </a:ext>
              </a:extLst>
            </p:cNvPr>
            <p:cNvSpPr>
              <a:spLocks noChangeArrowheads="1"/>
            </p:cNvSpPr>
            <p:nvPr/>
          </p:nvSpPr>
          <p:spPr bwMode="auto">
            <a:xfrm>
              <a:off x="159" y="925"/>
              <a:ext cx="958" cy="325"/>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1:</a:t>
              </a:r>
            </a:p>
          </p:txBody>
        </p:sp>
        <p:sp>
          <p:nvSpPr>
            <p:cNvPr id="58377" name="Line 20">
              <a:extLst>
                <a:ext uri="{FF2B5EF4-FFF2-40B4-BE49-F238E27FC236}">
                  <a16:creationId xmlns:a16="http://schemas.microsoft.com/office/drawing/2014/main" id="{10C20497-85A5-4D23-8657-DFD752214009}"/>
                </a:ext>
              </a:extLst>
            </p:cNvPr>
            <p:cNvSpPr>
              <a:spLocks noChangeShapeType="1"/>
            </p:cNvSpPr>
            <p:nvPr/>
          </p:nvSpPr>
          <p:spPr bwMode="auto">
            <a:xfrm>
              <a:off x="2160" y="1488"/>
              <a:ext cx="2496" cy="0"/>
            </a:xfrm>
            <a:prstGeom prst="line">
              <a:avLst/>
            </a:prstGeom>
            <a:noFill/>
            <a:ln w="28575">
              <a:solidFill>
                <a:schemeClr val="accent3">
                  <a:lumMod val="75000"/>
                </a:schemeClr>
              </a:solidFill>
              <a:round/>
              <a:headEnd/>
              <a:tailEnd/>
            </a:ln>
          </p:spPr>
          <p:txBody>
            <a:bodyPr/>
            <a:lstStyle/>
            <a:p>
              <a:pPr fontAlgn="base">
                <a:spcBef>
                  <a:spcPct val="0"/>
                </a:spcBef>
                <a:spcAft>
                  <a:spcPct val="0"/>
                </a:spcAft>
                <a:defRPr/>
              </a:pPr>
              <a:endParaRPr lang="en-US" dirty="0">
                <a:solidFill>
                  <a:srgbClr val="B32C16">
                    <a:lumMod val="75000"/>
                  </a:srgbClr>
                </a:solidFill>
                <a:latin typeface="Arial" charset="0"/>
              </a:endParaRPr>
            </a:p>
          </p:txBody>
        </p:sp>
      </p:grpSp>
    </p:spTree>
  </p:cSld>
  <p:clrMapOvr>
    <a:masterClrMapping/>
  </p:clrMapOvr>
  <p:transition advTm="27889">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C:\Documents and Settings\Administrator\Local Settings\Temporary Internet Files\Content.IE5\K8Q5KUIX\MMj02867840000[1].gif">
            <a:extLst>
              <a:ext uri="{FF2B5EF4-FFF2-40B4-BE49-F238E27FC236}">
                <a16:creationId xmlns:a16="http://schemas.microsoft.com/office/drawing/2014/main" id="{291CE63A-6A8B-43E5-95B5-3D7EAB96772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4286250"/>
            <a:ext cx="1162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3">
            <a:extLst>
              <a:ext uri="{FF2B5EF4-FFF2-40B4-BE49-F238E27FC236}">
                <a16:creationId xmlns:a16="http://schemas.microsoft.com/office/drawing/2014/main" id="{68BD0D13-3DD9-44CF-BEDE-A3882AFEDEE2}"/>
              </a:ext>
            </a:extLst>
          </p:cNvPr>
          <p:cNvSpPr>
            <a:spLocks noGrp="1" noChangeArrowheads="1"/>
          </p:cNvSpPr>
          <p:nvPr>
            <p:ph type="title"/>
          </p:nvPr>
        </p:nvSpPr>
        <p:spPr>
          <a:xfrm>
            <a:off x="1752600" y="-79028"/>
            <a:ext cx="8001000" cy="1143000"/>
          </a:xfrm>
        </p:spPr>
        <p:txBody>
          <a:bodyPr/>
          <a:lstStyle/>
          <a:p>
            <a:pPr>
              <a:defRPr/>
            </a:pPr>
            <a:r>
              <a:rPr lang="en-US" dirty="0"/>
              <a:t>Units-of-Production Method</a:t>
            </a:r>
          </a:p>
        </p:txBody>
      </p:sp>
      <p:grpSp>
        <p:nvGrpSpPr>
          <p:cNvPr id="37892" name="Group 32">
            <a:extLst>
              <a:ext uri="{FF2B5EF4-FFF2-40B4-BE49-F238E27FC236}">
                <a16:creationId xmlns:a16="http://schemas.microsoft.com/office/drawing/2014/main" id="{B791049F-FE63-40AB-B9D9-3F4D7A8EC894}"/>
              </a:ext>
            </a:extLst>
          </p:cNvPr>
          <p:cNvGrpSpPr>
            <a:grpSpLocks/>
          </p:cNvGrpSpPr>
          <p:nvPr/>
        </p:nvGrpSpPr>
        <p:grpSpPr bwMode="auto">
          <a:xfrm>
            <a:off x="1752600" y="3092450"/>
            <a:ext cx="7620000" cy="1022350"/>
            <a:chOff x="228600" y="3047999"/>
            <a:chExt cx="7620000" cy="1022098"/>
          </a:xfrm>
        </p:grpSpPr>
        <p:grpSp>
          <p:nvGrpSpPr>
            <p:cNvPr id="37908" name="Group 13">
              <a:extLst>
                <a:ext uri="{FF2B5EF4-FFF2-40B4-BE49-F238E27FC236}">
                  <a16:creationId xmlns:a16="http://schemas.microsoft.com/office/drawing/2014/main" id="{319F450A-1419-400A-A7BD-9F157D4B83F9}"/>
                </a:ext>
              </a:extLst>
            </p:cNvPr>
            <p:cNvGrpSpPr>
              <a:grpSpLocks/>
            </p:cNvGrpSpPr>
            <p:nvPr/>
          </p:nvGrpSpPr>
          <p:grpSpPr bwMode="auto">
            <a:xfrm>
              <a:off x="228600" y="3047999"/>
              <a:ext cx="7620000" cy="1022098"/>
              <a:chOff x="0" y="912"/>
              <a:chExt cx="4944" cy="941"/>
            </a:xfrm>
          </p:grpSpPr>
          <p:sp>
            <p:nvSpPr>
              <p:cNvPr id="18" name="Rectangle 14">
                <a:extLst>
                  <a:ext uri="{FF2B5EF4-FFF2-40B4-BE49-F238E27FC236}">
                    <a16:creationId xmlns:a16="http://schemas.microsoft.com/office/drawing/2014/main" id="{FF18A717-A074-4D66-AA7D-50FFEDDFB245}"/>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grpSp>
            <p:nvGrpSpPr>
              <p:cNvPr id="37914" name="Group 15">
                <a:extLst>
                  <a:ext uri="{FF2B5EF4-FFF2-40B4-BE49-F238E27FC236}">
                    <a16:creationId xmlns:a16="http://schemas.microsoft.com/office/drawing/2014/main" id="{52C8859A-CD02-4E41-9F57-A65EF2BF54C9}"/>
                  </a:ext>
                </a:extLst>
              </p:cNvPr>
              <p:cNvGrpSpPr>
                <a:grpSpLocks/>
              </p:cNvGrpSpPr>
              <p:nvPr/>
            </p:nvGrpSpPr>
            <p:grpSpPr bwMode="auto">
              <a:xfrm>
                <a:off x="274" y="1260"/>
                <a:ext cx="2995" cy="593"/>
                <a:chOff x="274" y="1164"/>
                <a:chExt cx="2995" cy="593"/>
              </a:xfrm>
            </p:grpSpPr>
            <p:sp>
              <p:nvSpPr>
                <p:cNvPr id="22" name="Rectangle 16">
                  <a:extLst>
                    <a:ext uri="{FF2B5EF4-FFF2-40B4-BE49-F238E27FC236}">
                      <a16:creationId xmlns:a16="http://schemas.microsoft.com/office/drawing/2014/main" id="{97C9BB8C-02C8-4E82-BFD0-51F7103A0104}"/>
                    </a:ext>
                  </a:extLst>
                </p:cNvPr>
                <p:cNvSpPr>
                  <a:spLocks noChangeArrowheads="1"/>
                </p:cNvSpPr>
                <p:nvPr/>
              </p:nvSpPr>
              <p:spPr bwMode="auto">
                <a:xfrm>
                  <a:off x="274" y="1164"/>
                  <a:ext cx="959"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Per Unit</a:t>
                  </a:r>
                </a:p>
              </p:txBody>
            </p:sp>
            <p:sp>
              <p:nvSpPr>
                <p:cNvPr id="23" name="Rectangle 17">
                  <a:extLst>
                    <a:ext uri="{FF2B5EF4-FFF2-40B4-BE49-F238E27FC236}">
                      <a16:creationId xmlns:a16="http://schemas.microsoft.com/office/drawing/2014/main" id="{53E86057-9C22-4628-BFF3-5A83DF5B1313}"/>
                    </a:ext>
                  </a:extLst>
                </p:cNvPr>
                <p:cNvSpPr>
                  <a:spLocks noChangeArrowheads="1"/>
                </p:cNvSpPr>
                <p:nvPr/>
              </p:nvSpPr>
              <p:spPr bwMode="auto">
                <a:xfrm>
                  <a:off x="1236" y="1260"/>
                  <a:ext cx="206" cy="338"/>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4" name="Rectangle 18">
                  <a:extLst>
                    <a:ext uri="{FF2B5EF4-FFF2-40B4-BE49-F238E27FC236}">
                      <a16:creationId xmlns:a16="http://schemas.microsoft.com/office/drawing/2014/main" id="{511C3D4B-7DC2-4D60-A143-0B79836E7725}"/>
                    </a:ext>
                  </a:extLst>
                </p:cNvPr>
                <p:cNvSpPr>
                  <a:spLocks noChangeArrowheads="1"/>
                </p:cNvSpPr>
                <p:nvPr/>
              </p:nvSpPr>
              <p:spPr bwMode="auto">
                <a:xfrm>
                  <a:off x="1339" y="1164"/>
                  <a:ext cx="1930"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    Cost  -  Salvage Value    </a:t>
                  </a:r>
                </a:p>
                <a:p>
                  <a:pPr fontAlgn="base">
                    <a:spcBef>
                      <a:spcPct val="0"/>
                    </a:spcBef>
                    <a:spcAft>
                      <a:spcPct val="0"/>
                    </a:spcAft>
                    <a:defRPr/>
                  </a:pPr>
                  <a:r>
                    <a:rPr lang="en-US" dirty="0">
                      <a:solidFill>
                        <a:srgbClr val="B32C16">
                          <a:lumMod val="75000"/>
                        </a:srgbClr>
                      </a:solidFill>
                      <a:latin typeface="Arial" charset="0"/>
                    </a:rPr>
                    <a:t> Total Units of Production</a:t>
                  </a:r>
                </a:p>
              </p:txBody>
            </p:sp>
          </p:grpSp>
          <p:sp>
            <p:nvSpPr>
              <p:cNvPr id="20" name="Rectangle 19">
                <a:extLst>
                  <a:ext uri="{FF2B5EF4-FFF2-40B4-BE49-F238E27FC236}">
                    <a16:creationId xmlns:a16="http://schemas.microsoft.com/office/drawing/2014/main" id="{F1D06CCF-9E37-4356-90A8-A2E57A33ADE6}"/>
                  </a:ext>
                </a:extLst>
              </p:cNvPr>
              <p:cNvSpPr>
                <a:spLocks noChangeArrowheads="1"/>
              </p:cNvSpPr>
              <p:nvPr/>
            </p:nvSpPr>
            <p:spPr bwMode="auto">
              <a:xfrm>
                <a:off x="145" y="912"/>
                <a:ext cx="958" cy="33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1:</a:t>
                </a:r>
              </a:p>
            </p:txBody>
          </p:sp>
          <p:sp>
            <p:nvSpPr>
              <p:cNvPr id="21" name="Line 20">
                <a:extLst>
                  <a:ext uri="{FF2B5EF4-FFF2-40B4-BE49-F238E27FC236}">
                    <a16:creationId xmlns:a16="http://schemas.microsoft.com/office/drawing/2014/main" id="{3705CDD1-0CDE-4708-8675-C6EBEEED1D89}"/>
                  </a:ext>
                </a:extLst>
              </p:cNvPr>
              <p:cNvSpPr>
                <a:spLocks noChangeShapeType="1"/>
              </p:cNvSpPr>
              <p:nvPr/>
            </p:nvSpPr>
            <p:spPr bwMode="auto">
              <a:xfrm>
                <a:off x="1442" y="1536"/>
                <a:ext cx="1751" cy="7"/>
              </a:xfrm>
              <a:prstGeom prst="line">
                <a:avLst/>
              </a:prstGeom>
              <a:noFill/>
              <a:ln w="19050">
                <a:solidFill>
                  <a:schemeClr val="accent3">
                    <a:lumMod val="75000"/>
                  </a:schemeClr>
                </a:solidFill>
                <a:round/>
                <a:headEnd/>
                <a:tailEnd/>
              </a:ln>
            </p:spPr>
            <p:txBody>
              <a:bodyPr/>
              <a:lstStyle/>
              <a:p>
                <a:pPr fontAlgn="base">
                  <a:spcBef>
                    <a:spcPct val="0"/>
                  </a:spcBef>
                  <a:spcAft>
                    <a:spcPct val="0"/>
                  </a:spcAft>
                  <a:defRPr/>
                </a:pPr>
                <a:endParaRPr lang="en-US" sz="1200" dirty="0">
                  <a:solidFill>
                    <a:srgbClr val="B32C16">
                      <a:lumMod val="75000"/>
                    </a:srgbClr>
                  </a:solidFill>
                  <a:latin typeface="Arial" charset="0"/>
                </a:endParaRPr>
              </a:p>
            </p:txBody>
          </p:sp>
        </p:grpSp>
        <p:sp>
          <p:nvSpPr>
            <p:cNvPr id="25" name="Rectangle 17">
              <a:extLst>
                <a:ext uri="{FF2B5EF4-FFF2-40B4-BE49-F238E27FC236}">
                  <a16:creationId xmlns:a16="http://schemas.microsoft.com/office/drawing/2014/main" id="{342E8216-0351-4ADB-8594-0186153D6043}"/>
                </a:ext>
              </a:extLst>
            </p:cNvPr>
            <p:cNvSpPr>
              <a:spLocks noChangeArrowheads="1"/>
            </p:cNvSpPr>
            <p:nvPr/>
          </p:nvSpPr>
          <p:spPr bwMode="auto">
            <a:xfrm>
              <a:off x="5092700" y="3519371"/>
              <a:ext cx="317500" cy="366622"/>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6" name="TextBox 25">
              <a:extLst>
                <a:ext uri="{FF2B5EF4-FFF2-40B4-BE49-F238E27FC236}">
                  <a16:creationId xmlns:a16="http://schemas.microsoft.com/office/drawing/2014/main" id="{942A0168-B1AF-466E-8C09-2458AE702EE6}"/>
                </a:ext>
              </a:extLst>
            </p:cNvPr>
            <p:cNvSpPr txBox="1"/>
            <p:nvPr/>
          </p:nvSpPr>
          <p:spPr>
            <a:xfrm>
              <a:off x="5410200" y="3395576"/>
              <a:ext cx="990600" cy="645953"/>
            </a:xfrm>
            <a:prstGeom prst="rect">
              <a:avLst/>
            </a:prstGeom>
            <a:noFill/>
          </p:spPr>
          <p:txBody>
            <a:bodyPr>
              <a:spAutoFit/>
            </a:bodyPr>
            <a:lstStyle/>
            <a:p>
              <a:pPr fontAlgn="base">
                <a:spcBef>
                  <a:spcPct val="0"/>
                </a:spcBef>
                <a:spcAft>
                  <a:spcPct val="0"/>
                </a:spcAft>
                <a:defRPr/>
              </a:pPr>
              <a:r>
                <a:rPr lang="en-US" dirty="0">
                  <a:solidFill>
                    <a:srgbClr val="B32C16">
                      <a:lumMod val="75000"/>
                    </a:srgbClr>
                  </a:solidFill>
                  <a:latin typeface="Arial" charset="0"/>
                </a:rPr>
                <a:t>$9,000</a:t>
              </a:r>
              <a:br>
                <a:rPr lang="en-US" dirty="0">
                  <a:solidFill>
                    <a:srgbClr val="B32C16">
                      <a:lumMod val="75000"/>
                    </a:srgbClr>
                  </a:solidFill>
                  <a:latin typeface="Arial" charset="0"/>
                </a:rPr>
              </a:br>
              <a:r>
                <a:rPr lang="en-US" dirty="0">
                  <a:solidFill>
                    <a:srgbClr val="B32C16">
                      <a:lumMod val="75000"/>
                    </a:srgbClr>
                  </a:solidFill>
                  <a:latin typeface="Arial" charset="0"/>
                </a:rPr>
                <a:t>36,000</a:t>
              </a:r>
            </a:p>
          </p:txBody>
        </p:sp>
        <p:cxnSp>
          <p:nvCxnSpPr>
            <p:cNvPr id="28" name="Straight Connector 27">
              <a:extLst>
                <a:ext uri="{FF2B5EF4-FFF2-40B4-BE49-F238E27FC236}">
                  <a16:creationId xmlns:a16="http://schemas.microsoft.com/office/drawing/2014/main" id="{E6557785-71B4-4204-9F33-8C734DA14447}"/>
                </a:ext>
              </a:extLst>
            </p:cNvPr>
            <p:cNvCxnSpPr>
              <a:stCxn id="26" idx="1"/>
              <a:endCxn id="26" idx="3"/>
            </p:cNvCxnSpPr>
            <p:nvPr/>
          </p:nvCxnSpPr>
          <p:spPr>
            <a:xfrm rot="10800000" flipH="1">
              <a:off x="5410200" y="3717759"/>
              <a:ext cx="990600" cy="1588"/>
            </a:xfrm>
            <a:prstGeom prst="line">
              <a:avLst/>
            </a:prstGeom>
            <a:ln w="190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5ECAD12-3665-4F98-A22C-AA7E31928AF6}"/>
                </a:ext>
              </a:extLst>
            </p:cNvPr>
            <p:cNvSpPr txBox="1"/>
            <p:nvPr/>
          </p:nvSpPr>
          <p:spPr>
            <a:xfrm>
              <a:off x="6400800" y="3516197"/>
              <a:ext cx="1397000" cy="369796"/>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a:t>
              </a:r>
              <a:r>
                <a:rPr lang="en-US" dirty="0">
                  <a:solidFill>
                    <a:srgbClr val="002060"/>
                  </a:solidFill>
                  <a:effectLst>
                    <a:outerShdw blurRad="38100" dist="38100" dir="2700000" algn="tl">
                      <a:srgbClr val="000000">
                        <a:alpha val="43137"/>
                      </a:srgbClr>
                    </a:outerShdw>
                  </a:effectLst>
                  <a:latin typeface="Arial" charset="0"/>
                </a:rPr>
                <a:t>$</a:t>
              </a:r>
              <a:r>
                <a:rPr lang="en-US" dirty="0">
                  <a:solidFill>
                    <a:srgbClr val="002060"/>
                  </a:solidFill>
                  <a:latin typeface="Arial" charset="0"/>
                </a:rPr>
                <a:t>0.25/unit</a:t>
              </a:r>
            </a:p>
          </p:txBody>
        </p:sp>
      </p:grpSp>
      <p:grpSp>
        <p:nvGrpSpPr>
          <p:cNvPr id="37893" name="Group 33">
            <a:extLst>
              <a:ext uri="{FF2B5EF4-FFF2-40B4-BE49-F238E27FC236}">
                <a16:creationId xmlns:a16="http://schemas.microsoft.com/office/drawing/2014/main" id="{667C8C45-0BAC-4670-915A-C8E7611F8122}"/>
              </a:ext>
            </a:extLst>
          </p:cNvPr>
          <p:cNvGrpSpPr>
            <a:grpSpLocks/>
          </p:cNvGrpSpPr>
          <p:nvPr/>
        </p:nvGrpSpPr>
        <p:grpSpPr bwMode="auto">
          <a:xfrm>
            <a:off x="1752600" y="4267200"/>
            <a:ext cx="8763000" cy="1257300"/>
            <a:chOff x="228600" y="4267200"/>
            <a:chExt cx="8763000" cy="1256880"/>
          </a:xfrm>
        </p:grpSpPr>
        <p:pic>
          <p:nvPicPr>
            <p:cNvPr id="37897" name="Picture 5" descr="C:\Documents and Settings\Administrator\Local Settings\Temporary Internet Files\Content.IE5\K8Q5KUIX\MMj02867840000[1].gif">
              <a:extLst>
                <a:ext uri="{FF2B5EF4-FFF2-40B4-BE49-F238E27FC236}">
                  <a16:creationId xmlns:a16="http://schemas.microsoft.com/office/drawing/2014/main" id="{49F87CA6-FB93-4DD1-88AF-D0F391AC3E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4343399"/>
              <a:ext cx="1143000" cy="1180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8" name="Group 21">
              <a:extLst>
                <a:ext uri="{FF2B5EF4-FFF2-40B4-BE49-F238E27FC236}">
                  <a16:creationId xmlns:a16="http://schemas.microsoft.com/office/drawing/2014/main" id="{884C18CC-4334-4B84-BF71-1DD5FA038777}"/>
                </a:ext>
              </a:extLst>
            </p:cNvPr>
            <p:cNvGrpSpPr>
              <a:grpSpLocks/>
            </p:cNvGrpSpPr>
            <p:nvPr/>
          </p:nvGrpSpPr>
          <p:grpSpPr bwMode="auto">
            <a:xfrm>
              <a:off x="228600" y="4267200"/>
              <a:ext cx="8763000" cy="1255742"/>
              <a:chOff x="60" y="2496"/>
              <a:chExt cx="5568" cy="1008"/>
            </a:xfrm>
          </p:grpSpPr>
          <p:sp>
            <p:nvSpPr>
              <p:cNvPr id="9" name="Rectangle 3">
                <a:extLst>
                  <a:ext uri="{FF2B5EF4-FFF2-40B4-BE49-F238E27FC236}">
                    <a16:creationId xmlns:a16="http://schemas.microsoft.com/office/drawing/2014/main" id="{410F64B5-941C-4B7A-98C5-2ED57D0DB2B7}"/>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sp>
            <p:nvSpPr>
              <p:cNvPr id="10" name="Rectangle 4">
                <a:extLst>
                  <a:ext uri="{FF2B5EF4-FFF2-40B4-BE49-F238E27FC236}">
                    <a16:creationId xmlns:a16="http://schemas.microsoft.com/office/drawing/2014/main" id="{47AE10C6-1681-4012-8FC6-68D7364F9221}"/>
                  </a:ext>
                </a:extLst>
              </p:cNvPr>
              <p:cNvSpPr>
                <a:spLocks noChangeArrowheads="1"/>
              </p:cNvSpPr>
              <p:nvPr/>
            </p:nvSpPr>
            <p:spPr bwMode="auto">
              <a:xfrm>
                <a:off x="145" y="2507"/>
                <a:ext cx="958" cy="293"/>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2:</a:t>
                </a:r>
              </a:p>
            </p:txBody>
          </p:sp>
          <p:grpSp>
            <p:nvGrpSpPr>
              <p:cNvPr id="37902" name="Group 5">
                <a:extLst>
                  <a:ext uri="{FF2B5EF4-FFF2-40B4-BE49-F238E27FC236}">
                    <a16:creationId xmlns:a16="http://schemas.microsoft.com/office/drawing/2014/main" id="{A20FF328-C23F-43B8-8314-8EBC9FE2103B}"/>
                  </a:ext>
                </a:extLst>
              </p:cNvPr>
              <p:cNvGrpSpPr>
                <a:grpSpLocks/>
              </p:cNvGrpSpPr>
              <p:nvPr/>
            </p:nvGrpSpPr>
            <p:grpSpPr bwMode="auto">
              <a:xfrm>
                <a:off x="274" y="2640"/>
                <a:ext cx="3546" cy="739"/>
                <a:chOff x="274" y="2544"/>
                <a:chExt cx="3546" cy="739"/>
              </a:xfrm>
            </p:grpSpPr>
            <p:sp>
              <p:nvSpPr>
                <p:cNvPr id="12" name="Rectangle 6">
                  <a:extLst>
                    <a:ext uri="{FF2B5EF4-FFF2-40B4-BE49-F238E27FC236}">
                      <a16:creationId xmlns:a16="http://schemas.microsoft.com/office/drawing/2014/main" id="{4CFE28B4-F984-4F4F-826D-FBB09B62B18D}"/>
                    </a:ext>
                  </a:extLst>
                </p:cNvPr>
                <p:cNvSpPr>
                  <a:spLocks noChangeArrowheads="1"/>
                </p:cNvSpPr>
                <p:nvPr/>
              </p:nvSpPr>
              <p:spPr bwMode="auto">
                <a:xfrm>
                  <a:off x="274"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    Expense</a:t>
                  </a:r>
                </a:p>
              </p:txBody>
            </p:sp>
            <p:sp>
              <p:nvSpPr>
                <p:cNvPr id="13" name="Rectangle 7">
                  <a:extLst>
                    <a:ext uri="{FF2B5EF4-FFF2-40B4-BE49-F238E27FC236}">
                      <a16:creationId xmlns:a16="http://schemas.microsoft.com/office/drawing/2014/main" id="{D159E679-B945-45CC-BCA5-B14CDFDF373A}"/>
                    </a:ext>
                  </a:extLst>
                </p:cNvPr>
                <p:cNvSpPr>
                  <a:spLocks noChangeArrowheads="1"/>
                </p:cNvSpPr>
                <p:nvPr/>
              </p:nvSpPr>
              <p:spPr bwMode="auto">
                <a:xfrm>
                  <a:off x="1174" y="2806"/>
                  <a:ext cx="202" cy="294"/>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14" name="Rectangle 8">
                  <a:extLst>
                    <a:ext uri="{FF2B5EF4-FFF2-40B4-BE49-F238E27FC236}">
                      <a16:creationId xmlns:a16="http://schemas.microsoft.com/office/drawing/2014/main" id="{27FDD1ED-1995-4806-A988-246E2D36B301}"/>
                    </a:ext>
                  </a:extLst>
                </p:cNvPr>
                <p:cNvSpPr>
                  <a:spLocks noChangeArrowheads="1"/>
                </p:cNvSpPr>
                <p:nvPr/>
              </p:nvSpPr>
              <p:spPr bwMode="auto">
                <a:xfrm>
                  <a:off x="1319"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algn="ctr" fontAlgn="base">
                    <a:spcBef>
                      <a:spcPct val="0"/>
                    </a:spcBef>
                    <a:spcAft>
                      <a:spcPct val="0"/>
                    </a:spcAft>
                    <a:defRPr/>
                  </a:pPr>
                  <a:r>
                    <a:rPr lang="en-US" dirty="0">
                      <a:solidFill>
                        <a:srgbClr val="B32C16">
                          <a:lumMod val="75000"/>
                        </a:srgbClr>
                      </a:solidFill>
                      <a:latin typeface="Arial" charset="0"/>
                    </a:rPr>
                    <a:t>Per Unit</a:t>
                  </a:r>
                </a:p>
              </p:txBody>
            </p:sp>
            <p:sp>
              <p:nvSpPr>
                <p:cNvPr id="15" name="Rectangle 9">
                  <a:extLst>
                    <a:ext uri="{FF2B5EF4-FFF2-40B4-BE49-F238E27FC236}">
                      <a16:creationId xmlns:a16="http://schemas.microsoft.com/office/drawing/2014/main" id="{3D27E2C2-7BFD-4E22-9119-9972046CD862}"/>
                    </a:ext>
                  </a:extLst>
                </p:cNvPr>
                <p:cNvSpPr>
                  <a:spLocks noChangeArrowheads="1"/>
                </p:cNvSpPr>
                <p:nvPr/>
              </p:nvSpPr>
              <p:spPr bwMode="auto">
                <a:xfrm>
                  <a:off x="2239" y="2783"/>
                  <a:ext cx="238" cy="293"/>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b="1" dirty="0">
                      <a:solidFill>
                        <a:srgbClr val="B32C16">
                          <a:lumMod val="75000"/>
                        </a:srgbClr>
                      </a:solidFill>
                      <a:latin typeface="Arial" charset="0"/>
                    </a:rPr>
                    <a:t>×</a:t>
                  </a:r>
                </a:p>
              </p:txBody>
            </p:sp>
            <p:sp>
              <p:nvSpPr>
                <p:cNvPr id="16" name="Rectangle 10">
                  <a:extLst>
                    <a:ext uri="{FF2B5EF4-FFF2-40B4-BE49-F238E27FC236}">
                      <a16:creationId xmlns:a16="http://schemas.microsoft.com/office/drawing/2014/main" id="{2FCD9C1D-40FA-4514-BAC7-269BB30F38B0}"/>
                    </a:ext>
                  </a:extLst>
                </p:cNvPr>
                <p:cNvSpPr>
                  <a:spLocks noChangeArrowheads="1"/>
                </p:cNvSpPr>
                <p:nvPr/>
              </p:nvSpPr>
              <p:spPr bwMode="auto">
                <a:xfrm>
                  <a:off x="2159" y="2544"/>
                  <a:ext cx="1661" cy="739"/>
                </a:xfrm>
                <a:prstGeom prst="rect">
                  <a:avLst/>
                </a:prstGeom>
                <a:noFill/>
                <a:ln w="12700">
                  <a:noFill/>
                  <a:miter lim="800000"/>
                  <a:headEnd/>
                  <a:tailEnd/>
                </a:ln>
              </p:spPr>
              <p:txBody>
                <a:bodyPr lIns="90488" tIns="44450" rIns="90488" bIns="44450">
                  <a:spAutoFit/>
                </a:bodyPr>
                <a:lstStyle/>
                <a:p>
                  <a:pPr algn="ctr" fontAlgn="base">
                    <a:spcBef>
                      <a:spcPct val="0"/>
                    </a:spcBef>
                    <a:spcAft>
                      <a:spcPct val="0"/>
                    </a:spcAft>
                    <a:defRPr/>
                  </a:pPr>
                  <a:r>
                    <a:rPr lang="en-US" dirty="0">
                      <a:solidFill>
                        <a:srgbClr val="B32C16">
                          <a:lumMod val="75000"/>
                        </a:srgbClr>
                      </a:solidFill>
                      <a:latin typeface="Arial" charset="0"/>
                    </a:rPr>
                    <a:t>Number of Units Produced</a:t>
                  </a:r>
                  <a:br>
                    <a:rPr lang="en-US" dirty="0">
                      <a:solidFill>
                        <a:srgbClr val="B32C16">
                          <a:lumMod val="75000"/>
                        </a:srgbClr>
                      </a:solidFill>
                      <a:latin typeface="Arial" charset="0"/>
                    </a:rPr>
                  </a:br>
                  <a:r>
                    <a:rPr lang="en-US" dirty="0">
                      <a:solidFill>
                        <a:srgbClr val="B32C16">
                          <a:lumMod val="75000"/>
                        </a:srgbClr>
                      </a:solidFill>
                      <a:latin typeface="Arial" charset="0"/>
                    </a:rPr>
                    <a:t>in the Period</a:t>
                  </a:r>
                </a:p>
              </p:txBody>
            </p:sp>
          </p:grpSp>
        </p:grpSp>
        <p:sp>
          <p:nvSpPr>
            <p:cNvPr id="30" name="TextBox 29">
              <a:extLst>
                <a:ext uri="{FF2B5EF4-FFF2-40B4-BE49-F238E27FC236}">
                  <a16:creationId xmlns:a16="http://schemas.microsoft.com/office/drawing/2014/main" id="{F9431BF9-CC65-4FC9-9D83-0B12E6996312}"/>
                </a:ext>
              </a:extLst>
            </p:cNvPr>
            <p:cNvSpPr txBox="1"/>
            <p:nvPr/>
          </p:nvSpPr>
          <p:spPr>
            <a:xfrm>
              <a:off x="5791200" y="4684574"/>
              <a:ext cx="2768600" cy="369763"/>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$0.25 × 7,000 </a:t>
              </a:r>
              <a:r>
                <a:rPr lang="en-US" dirty="0">
                  <a:solidFill>
                    <a:srgbClr val="002060"/>
                  </a:solidFill>
                  <a:effectLst>
                    <a:outerShdw blurRad="38100" dist="38100" dir="2700000" algn="tl">
                      <a:srgbClr val="000000">
                        <a:alpha val="43137"/>
                      </a:srgbClr>
                    </a:outerShdw>
                  </a:effectLst>
                  <a:latin typeface="Arial" charset="0"/>
                </a:rPr>
                <a:t>= $</a:t>
              </a:r>
              <a:r>
                <a:rPr lang="en-US" dirty="0">
                  <a:solidFill>
                    <a:srgbClr val="002060"/>
                  </a:solidFill>
                  <a:latin typeface="Arial" charset="0"/>
                </a:rPr>
                <a:t>1,750</a:t>
              </a:r>
            </a:p>
          </p:txBody>
        </p:sp>
      </p:grpSp>
      <p:sp>
        <p:nvSpPr>
          <p:cNvPr id="37894" name="TextBox 30">
            <a:extLst>
              <a:ext uri="{FF2B5EF4-FFF2-40B4-BE49-F238E27FC236}">
                <a16:creationId xmlns:a16="http://schemas.microsoft.com/office/drawing/2014/main" id="{7937F6F9-079F-436C-8A24-162F17EE2A17}"/>
              </a:ext>
            </a:extLst>
          </p:cNvPr>
          <p:cNvSpPr txBox="1">
            <a:spLocks noChangeArrowheads="1"/>
          </p:cNvSpPr>
          <p:nvPr/>
        </p:nvSpPr>
        <p:spPr bwMode="auto">
          <a:xfrm>
            <a:off x="5334000" y="1905001"/>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Assume that 7,000 units were inspected during 2011. Depreciation would be calculated as follows:</a:t>
            </a:r>
          </a:p>
        </p:txBody>
      </p:sp>
      <p:pic>
        <p:nvPicPr>
          <p:cNvPr id="37896" name="Picture 32" descr="SL Depreciation Example 1.png">
            <a:extLst>
              <a:ext uri="{FF2B5EF4-FFF2-40B4-BE49-F238E27FC236}">
                <a16:creationId xmlns:a16="http://schemas.microsoft.com/office/drawing/2014/main" id="{9808E0CA-1EB3-495F-A53E-CED5C2805E3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43100" y="1606313"/>
            <a:ext cx="3489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54990">
    <p:blinds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482C-B917-45B9-8855-59577581E9E5}"/>
              </a:ext>
            </a:extLst>
          </p:cNvPr>
          <p:cNvSpPr>
            <a:spLocks noGrp="1"/>
          </p:cNvSpPr>
          <p:nvPr>
            <p:ph type="title"/>
          </p:nvPr>
        </p:nvSpPr>
        <p:spPr>
          <a:xfrm>
            <a:off x="-193675" y="150814"/>
            <a:ext cx="11379200" cy="1143000"/>
          </a:xfrm>
        </p:spPr>
        <p:txBody>
          <a:bodyPr>
            <a:normAutofit/>
          </a:bodyPr>
          <a:lstStyle/>
          <a:p>
            <a:pPr>
              <a:defRPr/>
            </a:pPr>
            <a:r>
              <a:rPr lang="en-US" sz="2800" dirty="0"/>
              <a:t>Units-of-Production</a:t>
            </a:r>
            <a:br>
              <a:rPr lang="en-US" sz="2800" dirty="0"/>
            </a:br>
            <a:r>
              <a:rPr lang="en-US" sz="2800" dirty="0"/>
              <a:t>Depreciation Schedule</a:t>
            </a:r>
          </a:p>
        </p:txBody>
      </p:sp>
      <p:pic>
        <p:nvPicPr>
          <p:cNvPr id="39940" name="Picture 9">
            <a:extLst>
              <a:ext uri="{FF2B5EF4-FFF2-40B4-BE49-F238E27FC236}">
                <a16:creationId xmlns:a16="http://schemas.microsoft.com/office/drawing/2014/main" id="{73E70305-C89C-4A71-BFDF-D5274E0B0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905001"/>
            <a:ext cx="866775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0">
            <a:extLst>
              <a:ext uri="{FF2B5EF4-FFF2-40B4-BE49-F238E27FC236}">
                <a16:creationId xmlns:a16="http://schemas.microsoft.com/office/drawing/2014/main" id="{73BC9950-54ED-4685-9B23-DDD6F5334980}"/>
              </a:ext>
            </a:extLst>
          </p:cNvPr>
          <p:cNvGrpSpPr>
            <a:grpSpLocks/>
          </p:cNvGrpSpPr>
          <p:nvPr/>
        </p:nvGrpSpPr>
        <p:grpSpPr bwMode="auto">
          <a:xfrm>
            <a:off x="2590800" y="3252789"/>
            <a:ext cx="5181600" cy="2649537"/>
            <a:chOff x="1752600" y="2991678"/>
            <a:chExt cx="5181600" cy="2650434"/>
          </a:xfrm>
        </p:grpSpPr>
        <p:sp>
          <p:nvSpPr>
            <p:cNvPr id="6" name="Rectangle 5">
              <a:extLst>
                <a:ext uri="{FF2B5EF4-FFF2-40B4-BE49-F238E27FC236}">
                  <a16:creationId xmlns:a16="http://schemas.microsoft.com/office/drawing/2014/main" id="{C96AC8AC-0F7D-41BD-9F5F-2483E724C089}"/>
                </a:ext>
              </a:extLst>
            </p:cNvPr>
            <p:cNvSpPr/>
            <p:nvPr/>
          </p:nvSpPr>
          <p:spPr>
            <a:xfrm>
              <a:off x="2341563" y="2991678"/>
              <a:ext cx="838200" cy="1372064"/>
            </a:xfrm>
            <a:prstGeom prst="rect">
              <a:avLst/>
            </a:prstGeom>
            <a:noFill/>
            <a:ln>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8" name="Straight Arrow Connector 7">
              <a:extLst>
                <a:ext uri="{FF2B5EF4-FFF2-40B4-BE49-F238E27FC236}">
                  <a16:creationId xmlns:a16="http://schemas.microsoft.com/office/drawing/2014/main" id="{BD0F92E6-C974-47F6-9219-FEEACD323C5D}"/>
                </a:ext>
              </a:extLst>
            </p:cNvPr>
            <p:cNvCxnSpPr>
              <a:stCxn id="5" idx="0"/>
            </p:cNvCxnSpPr>
            <p:nvPr/>
          </p:nvCxnSpPr>
          <p:spPr>
            <a:xfrm rot="16200000" flipV="1">
              <a:off x="3322498" y="4221025"/>
              <a:ext cx="822603" cy="12192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5A25F97-BF99-464D-8E3F-919CB85752C7}"/>
                </a:ext>
              </a:extLst>
            </p:cNvPr>
            <p:cNvSpPr txBox="1"/>
            <p:nvPr/>
          </p:nvSpPr>
          <p:spPr>
            <a:xfrm>
              <a:off x="1752600" y="5241927"/>
              <a:ext cx="5181600" cy="400185"/>
            </a:xfrm>
            <a:prstGeom prst="rect">
              <a:avLst/>
            </a:prstGeom>
            <a:solidFill>
              <a:schemeClr val="bg2">
                <a:lumMod val="50000"/>
              </a:schemeClr>
            </a:solidFill>
            <a:ln>
              <a:solidFill>
                <a:schemeClr val="accent4">
                  <a:lumMod val="50000"/>
                </a:schemeClr>
              </a:solidFill>
            </a:ln>
            <a:effectLst>
              <a:outerShdw blurRad="50800" dist="38100" dir="2700000" algn="tl" rotWithShape="0">
                <a:prstClr val="black">
                  <a:alpha val="40000"/>
                </a:prstClr>
              </a:outerShdw>
            </a:effectLst>
          </p:spPr>
          <p:txBody>
            <a:bodyPr>
              <a:spAutoFit/>
            </a:bodyPr>
            <a:lstStyle/>
            <a:p>
              <a:pPr algn="ctr" fontAlgn="base">
                <a:spcBef>
                  <a:spcPct val="0"/>
                </a:spcBef>
                <a:spcAft>
                  <a:spcPct val="0"/>
                </a:spcAft>
                <a:defRPr/>
              </a:pPr>
              <a:r>
                <a:rPr lang="en-US" sz="2000" dirty="0">
                  <a:solidFill>
                    <a:prstClr val="black"/>
                  </a:solidFill>
                  <a:latin typeface="Arial" charset="0"/>
                </a:rPr>
                <a:t>Units produced and sold during the period.</a:t>
              </a:r>
            </a:p>
          </p:txBody>
        </p:sp>
      </p:grpSp>
    </p:spTree>
  </p:cSld>
  <p:clrMapOvr>
    <a:masterClrMapping/>
  </p:clrMapOvr>
  <p:transition advTm="73259">
    <p:pull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5C85FA9-C567-477C-AE74-9C3D77F561D4}"/>
              </a:ext>
            </a:extLst>
          </p:cNvPr>
          <p:cNvSpPr>
            <a:spLocks noGrp="1" noChangeArrowheads="1"/>
          </p:cNvSpPr>
          <p:nvPr>
            <p:ph type="title"/>
          </p:nvPr>
        </p:nvSpPr>
        <p:spPr>
          <a:xfrm>
            <a:off x="130175" y="0"/>
            <a:ext cx="11379200" cy="1143000"/>
          </a:xfrm>
        </p:spPr>
        <p:txBody>
          <a:bodyPr>
            <a:normAutofit/>
          </a:bodyPr>
          <a:lstStyle/>
          <a:p>
            <a:pPr>
              <a:defRPr/>
            </a:pPr>
            <a:r>
              <a:rPr lang="en-US" sz="3200" dirty="0"/>
              <a:t>Double-Declining-Balance Method</a:t>
            </a:r>
          </a:p>
        </p:txBody>
      </p:sp>
      <p:pic>
        <p:nvPicPr>
          <p:cNvPr id="41988" name="Picture 27" descr="Double Declining Computation.png">
            <a:extLst>
              <a:ext uri="{FF2B5EF4-FFF2-40B4-BE49-F238E27FC236}">
                <a16:creationId xmlns:a16="http://schemas.microsoft.com/office/drawing/2014/main" id="{97CED572-A120-4674-AE9C-5B4CC47A4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6175" y="2170471"/>
            <a:ext cx="902811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2953">
    <p:blinds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a:extLst>
              <a:ext uri="{FF2B5EF4-FFF2-40B4-BE49-F238E27FC236}">
                <a16:creationId xmlns:a16="http://schemas.microsoft.com/office/drawing/2014/main" id="{D4A10515-D961-4CD7-B554-99BC2EE17B57}"/>
              </a:ext>
            </a:extLst>
          </p:cNvPr>
          <p:cNvSpPr>
            <a:spLocks noGrp="1" noChangeArrowheads="1"/>
          </p:cNvSpPr>
          <p:nvPr>
            <p:ph type="title"/>
          </p:nvPr>
        </p:nvSpPr>
        <p:spPr>
          <a:xfrm>
            <a:off x="101600" y="-66675"/>
            <a:ext cx="11379200" cy="1143000"/>
          </a:xfrm>
        </p:spPr>
        <p:txBody>
          <a:bodyPr>
            <a:normAutofit/>
          </a:bodyPr>
          <a:lstStyle/>
          <a:p>
            <a:pPr>
              <a:defRPr/>
            </a:pPr>
            <a:r>
              <a:rPr lang="en-US" sz="3200" dirty="0"/>
              <a:t>Double-Declining-Balance Method</a:t>
            </a:r>
          </a:p>
        </p:txBody>
      </p:sp>
      <p:pic>
        <p:nvPicPr>
          <p:cNvPr id="44036" name="Picture 5">
            <a:extLst>
              <a:ext uri="{FF2B5EF4-FFF2-40B4-BE49-F238E27FC236}">
                <a16:creationId xmlns:a16="http://schemas.microsoft.com/office/drawing/2014/main" id="{BD137E37-D8DE-4B9D-8E82-01BFA7F4B5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9107" y="2241755"/>
            <a:ext cx="867727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670">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A033AB3-E195-49C2-8D0F-7B3BBA90F1D0}"/>
              </a:ext>
            </a:extLst>
          </p:cNvPr>
          <p:cNvSpPr>
            <a:spLocks noChangeArrowheads="1"/>
          </p:cNvSpPr>
          <p:nvPr/>
        </p:nvSpPr>
        <p:spPr bwMode="auto">
          <a:xfrm>
            <a:off x="2209800" y="228600"/>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4000">
              <a:solidFill>
                <a:srgbClr val="575F6D"/>
              </a:solidFill>
              <a:latin typeface="Times New Roman" panose="02020603050405020304" pitchFamily="18" charset="0"/>
            </a:endParaRPr>
          </a:p>
        </p:txBody>
      </p:sp>
      <p:sp>
        <p:nvSpPr>
          <p:cNvPr id="164872" name="Rectangle 8">
            <a:extLst>
              <a:ext uri="{FF2B5EF4-FFF2-40B4-BE49-F238E27FC236}">
                <a16:creationId xmlns:a16="http://schemas.microsoft.com/office/drawing/2014/main" id="{C8F8A95D-84B3-4271-9CEE-9ECB6D6AA7FA}"/>
              </a:ext>
            </a:extLst>
          </p:cNvPr>
          <p:cNvSpPr>
            <a:spLocks noGrp="1" noChangeArrowheads="1"/>
          </p:cNvSpPr>
          <p:nvPr>
            <p:ph type="title"/>
          </p:nvPr>
        </p:nvSpPr>
        <p:spPr>
          <a:xfrm>
            <a:off x="330200" y="-38100"/>
            <a:ext cx="11379200" cy="1143000"/>
          </a:xfrm>
        </p:spPr>
        <p:txBody>
          <a:bodyPr>
            <a:normAutofit/>
          </a:bodyPr>
          <a:lstStyle/>
          <a:p>
            <a:pPr>
              <a:defRPr/>
            </a:pPr>
            <a:r>
              <a:rPr lang="en-US" sz="3200" dirty="0"/>
              <a:t>Comparing Depreciation Methods</a:t>
            </a:r>
          </a:p>
        </p:txBody>
      </p:sp>
      <p:graphicFrame>
        <p:nvGraphicFramePr>
          <p:cNvPr id="46084" name="Object 7">
            <a:extLst>
              <a:ext uri="{FF2B5EF4-FFF2-40B4-BE49-F238E27FC236}">
                <a16:creationId xmlns:a16="http://schemas.microsoft.com/office/drawing/2014/main" id="{8198EF94-ADA8-485E-9FCC-6C8B1DD08C32}"/>
              </a:ext>
            </a:extLst>
          </p:cNvPr>
          <p:cNvGraphicFramePr>
            <a:graphicFrameLocks noChangeAspect="1"/>
          </p:cNvGraphicFramePr>
          <p:nvPr>
            <p:extLst>
              <p:ext uri="{D42A27DB-BD31-4B8C-83A1-F6EECF244321}">
                <p14:modId xmlns:p14="http://schemas.microsoft.com/office/powerpoint/2010/main" val="1380290787"/>
              </p:ext>
            </p:extLst>
          </p:nvPr>
        </p:nvGraphicFramePr>
        <p:xfrm>
          <a:off x="2027904" y="1620043"/>
          <a:ext cx="4267200" cy="2398713"/>
        </p:xfrm>
        <a:graphic>
          <a:graphicData uri="http://schemas.openxmlformats.org/presentationml/2006/ole">
            <mc:AlternateContent xmlns:mc="http://schemas.openxmlformats.org/markup-compatibility/2006">
              <mc:Choice xmlns:v="urn:schemas-microsoft-com:vml" Requires="v">
                <p:oleObj name="Worksheet" r:id="rId3" imgW="3200319" imgH="1798416" progId="Excel.Sheet.8">
                  <p:embed/>
                </p:oleObj>
              </mc:Choice>
              <mc:Fallback>
                <p:oleObj name="Worksheet" r:id="rId3" imgW="3200319" imgH="1798416" progId="Excel.Sheet.8">
                  <p:embed/>
                  <p:pic>
                    <p:nvPicPr>
                      <p:cNvPr id="46084" name="Object 7">
                        <a:extLst>
                          <a:ext uri="{FF2B5EF4-FFF2-40B4-BE49-F238E27FC236}">
                            <a16:creationId xmlns:a16="http://schemas.microsoft.com/office/drawing/2014/main" id="{8198EF94-ADA8-485E-9FCC-6C8B1DD08C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7904" y="1620043"/>
                        <a:ext cx="4267200" cy="239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Chart 8">
            <a:extLst>
              <a:ext uri="{FF2B5EF4-FFF2-40B4-BE49-F238E27FC236}">
                <a16:creationId xmlns:a16="http://schemas.microsoft.com/office/drawing/2014/main" id="{FE26186F-7660-40E8-9BA6-860526CBAEE6}"/>
              </a:ext>
            </a:extLst>
          </p:cNvPr>
          <p:cNvGraphicFramePr/>
          <p:nvPr>
            <p:extLst>
              <p:ext uri="{D42A27DB-BD31-4B8C-83A1-F6EECF244321}">
                <p14:modId xmlns:p14="http://schemas.microsoft.com/office/powerpoint/2010/main" val="2545721263"/>
              </p:ext>
            </p:extLst>
          </p:nvPr>
        </p:nvGraphicFramePr>
        <p:xfrm>
          <a:off x="6395884" y="3075039"/>
          <a:ext cx="4800600" cy="28194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spd="med" advTm="55683">
    <p:blinds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76123B6D-FFA2-4661-9F18-996CB7C8E5F8}"/>
              </a:ext>
            </a:extLst>
          </p:cNvPr>
          <p:cNvSpPr>
            <a:spLocks noGrp="1" noChangeArrowheads="1"/>
          </p:cNvSpPr>
          <p:nvPr>
            <p:ph type="title"/>
          </p:nvPr>
        </p:nvSpPr>
        <p:spPr>
          <a:xfrm>
            <a:off x="244475" y="0"/>
            <a:ext cx="11379200" cy="1143000"/>
          </a:xfrm>
        </p:spPr>
        <p:txBody>
          <a:bodyPr/>
          <a:lstStyle/>
          <a:p>
            <a:pPr>
              <a:defRPr/>
            </a:pPr>
            <a:r>
              <a:rPr lang="en-US" dirty="0"/>
              <a:t>Depreciation for Tax Reporting</a:t>
            </a:r>
          </a:p>
        </p:txBody>
      </p:sp>
      <p:pic>
        <p:nvPicPr>
          <p:cNvPr id="48131" name="Picture 6" descr="C:\Documents and Settings\Administrator\Local Settings\Temporary Internet Files\Content.IE5\K8Q5KUIX\MMj03956920000[1].gif">
            <a:extLst>
              <a:ext uri="{FF2B5EF4-FFF2-40B4-BE49-F238E27FC236}">
                <a16:creationId xmlns:a16="http://schemas.microsoft.com/office/drawing/2014/main" id="{E74320C3-4282-473E-9972-ABF569321C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041491"/>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4CCFEBE-03C4-4168-B481-72E8FC27954A}"/>
              </a:ext>
            </a:extLst>
          </p:cNvPr>
          <p:cNvSpPr txBox="1"/>
          <p:nvPr/>
        </p:nvSpPr>
        <p:spPr>
          <a:xfrm>
            <a:off x="2308225" y="1981200"/>
            <a:ext cx="7467600" cy="2909888"/>
          </a:xfrm>
          <a:prstGeom prst="rect">
            <a:avLst/>
          </a:prstGeom>
          <a:solidFill>
            <a:schemeClr val="accent2">
              <a:lumMod val="75000"/>
            </a:schemeClr>
          </a:solidFill>
        </p:spPr>
        <p:txBody>
          <a:bodyPr>
            <a:spAutoFit/>
          </a:bodyPr>
          <a:lstStyle/>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Most corporations use the Modified Accelerated Cost Recovery System (MACRS) for tax purposes.</a:t>
            </a:r>
          </a:p>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    MACRS depreciation provides for rapid write-off of an asset’s cost in order to stimulate new investment.</a:t>
            </a:r>
            <a:endParaRPr lang="en-US" sz="2800" b="1" dirty="0">
              <a:solidFill>
                <a:prstClr val="black"/>
              </a:solidFill>
              <a:latin typeface="Arial" charset="0"/>
            </a:endParaRPr>
          </a:p>
        </p:txBody>
      </p:sp>
    </p:spTree>
  </p:cSld>
  <p:clrMapOvr>
    <a:masterClrMapping/>
  </p:clrMapOvr>
  <p:transition spd="med" advTm="26520">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Rectangle 6">
            <a:extLst>
              <a:ext uri="{FF2B5EF4-FFF2-40B4-BE49-F238E27FC236}">
                <a16:creationId xmlns:a16="http://schemas.microsoft.com/office/drawing/2014/main" id="{6F3B31B2-5716-49D6-A58D-EE15FF79A5C8}"/>
              </a:ext>
            </a:extLst>
          </p:cNvPr>
          <p:cNvSpPr>
            <a:spLocks noGrp="1" noChangeArrowheads="1"/>
          </p:cNvSpPr>
          <p:nvPr>
            <p:ph type="title"/>
          </p:nvPr>
        </p:nvSpPr>
        <p:spPr>
          <a:xfrm>
            <a:off x="-47625" y="-38100"/>
            <a:ext cx="11379200" cy="1143000"/>
          </a:xfrm>
        </p:spPr>
        <p:txBody>
          <a:bodyPr/>
          <a:lstStyle/>
          <a:p>
            <a:pPr>
              <a:defRPr/>
            </a:pPr>
            <a:r>
              <a:rPr lang="en-US" dirty="0"/>
              <a:t>Partial-Year Depreciation</a:t>
            </a:r>
          </a:p>
        </p:txBody>
      </p:sp>
      <p:sp>
        <p:nvSpPr>
          <p:cNvPr id="39938" name="Rectangle 2">
            <a:extLst>
              <a:ext uri="{FF2B5EF4-FFF2-40B4-BE49-F238E27FC236}">
                <a16:creationId xmlns:a16="http://schemas.microsoft.com/office/drawing/2014/main" id="{324A60E7-00FC-4DD2-80EF-F87D7D0A3A89}"/>
              </a:ext>
            </a:extLst>
          </p:cNvPr>
          <p:cNvSpPr>
            <a:spLocks noGrp="1" noChangeArrowheads="1"/>
          </p:cNvSpPr>
          <p:nvPr>
            <p:ph type="body" idx="4294967295"/>
          </p:nvPr>
        </p:nvSpPr>
        <p:spPr>
          <a:xfrm>
            <a:off x="1981200" y="1591470"/>
            <a:ext cx="8382000" cy="1371600"/>
          </a:xfrm>
          <a:solidFill>
            <a:schemeClr val="accent3">
              <a:lumMod val="60000"/>
              <a:lumOff val="40000"/>
            </a:schemeClr>
          </a:solidFill>
          <a:ln w="12700" cap="flat">
            <a:solidFill>
              <a:schemeClr val="tx1"/>
            </a:solidFill>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defRPr/>
            </a:pPr>
            <a:r>
              <a:rPr lang="en-US" dirty="0">
                <a:solidFill>
                  <a:schemeClr val="tx1"/>
                </a:solidFill>
                <a:latin typeface="Calibri" pitchFamily="34" charset="0"/>
                <a:cs typeface="Arial" charset="0"/>
              </a:rPr>
              <a:t>    </a:t>
            </a:r>
            <a:r>
              <a:rPr lang="en-US" dirty="0">
                <a:solidFill>
                  <a:schemeClr val="tx1"/>
                </a:solidFill>
                <a:latin typeface="Arial" charset="0"/>
                <a:cs typeface="Arial" charset="0"/>
              </a:rPr>
              <a:t>When a plant asset is acquired during the year, depreciation is calculated for the fraction of the year the asset is owned.</a:t>
            </a:r>
          </a:p>
        </p:txBody>
      </p:sp>
      <p:graphicFrame>
        <p:nvGraphicFramePr>
          <p:cNvPr id="44062" name="Group 30">
            <a:extLst>
              <a:ext uri="{FF2B5EF4-FFF2-40B4-BE49-F238E27FC236}">
                <a16:creationId xmlns:a16="http://schemas.microsoft.com/office/drawing/2014/main" id="{0904A3CF-9A2E-401D-BD8C-6F68562BDF6F}"/>
              </a:ext>
            </a:extLst>
          </p:cNvPr>
          <p:cNvGraphicFramePr>
            <a:graphicFrameLocks noGrp="1"/>
          </p:cNvGraphicFramePr>
          <p:nvPr/>
        </p:nvGraphicFramePr>
        <p:xfrm>
          <a:off x="1828800" y="3086100"/>
          <a:ext cx="3886200" cy="1562100"/>
        </p:xfrm>
        <a:graphic>
          <a:graphicData uri="http://schemas.openxmlformats.org/drawingml/2006/table">
            <a:tbl>
              <a:tblPr/>
              <a:tblGrid>
                <a:gridCol w="2530509">
                  <a:extLst>
                    <a:ext uri="{9D8B030D-6E8A-4147-A177-3AD203B41FA5}">
                      <a16:colId xmlns:a16="http://schemas.microsoft.com/office/drawing/2014/main" val="20000"/>
                    </a:ext>
                  </a:extLst>
                </a:gridCol>
                <a:gridCol w="1355691">
                  <a:extLst>
                    <a:ext uri="{9D8B030D-6E8A-4147-A177-3AD203B41FA5}">
                      <a16:colId xmlns:a16="http://schemas.microsoft.com/office/drawing/2014/main" val="20001"/>
                    </a:ext>
                  </a:extLst>
                </a:gridCol>
              </a:tblGrid>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Cost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10,000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0"/>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Salvage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1,000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Depreciable cost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9,000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Useful life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3"/>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Accounting periods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5 years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002060"/>
                    </a:solidFill>
                  </a:tcPr>
                </a:tc>
                <a:extLst>
                  <a:ext uri="{0D108BD9-81ED-4DB2-BD59-A6C34878D82A}">
                    <a16:rowId xmlns:a16="http://schemas.microsoft.com/office/drawing/2014/main" val="10004"/>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Units inspected</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36,000 units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bl>
          </a:graphicData>
        </a:graphic>
      </p:graphicFrame>
      <p:sp>
        <p:nvSpPr>
          <p:cNvPr id="50199" name="TextBox 8">
            <a:extLst>
              <a:ext uri="{FF2B5EF4-FFF2-40B4-BE49-F238E27FC236}">
                <a16:creationId xmlns:a16="http://schemas.microsoft.com/office/drawing/2014/main" id="{A6BD972D-D5FF-45BF-B4A1-2ECC2FF859FF}"/>
              </a:ext>
            </a:extLst>
          </p:cNvPr>
          <p:cNvSpPr txBox="1">
            <a:spLocks noChangeArrowheads="1"/>
          </p:cNvSpPr>
          <p:nvPr/>
        </p:nvSpPr>
        <p:spPr bwMode="auto">
          <a:xfrm>
            <a:off x="5791200" y="3152776"/>
            <a:ext cx="4572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800" b="1">
                <a:solidFill>
                  <a:prstClr val="black"/>
                </a:solidFill>
              </a:rPr>
              <a:t>Assume our machinery was purchased on October 8, 2010. Let’s calculate depreciation expense for 2010, assuming we use straight-line depreciation</a:t>
            </a:r>
            <a:r>
              <a:rPr lang="en-US" altLang="en-US" sz="1800">
                <a:solidFill>
                  <a:prstClr val="black"/>
                </a:solidFill>
              </a:rPr>
              <a:t>.</a:t>
            </a:r>
          </a:p>
        </p:txBody>
      </p:sp>
      <p:pic>
        <p:nvPicPr>
          <p:cNvPr id="50201" name="Picture 10" descr="Chapter 10 Partial Year Depreciation.png">
            <a:extLst>
              <a:ext uri="{FF2B5EF4-FFF2-40B4-BE49-F238E27FC236}">
                <a16:creationId xmlns:a16="http://schemas.microsoft.com/office/drawing/2014/main" id="{9685E81F-F3D4-4E04-B851-61684D37E8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71801" y="4876800"/>
            <a:ext cx="4481051" cy="1158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6301">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Oval 2">
            <a:extLst>
              <a:ext uri="{FF2B5EF4-FFF2-40B4-BE49-F238E27FC236}">
                <a16:creationId xmlns:a16="http://schemas.microsoft.com/office/drawing/2014/main" id="{02E2DB8F-0CFF-48E4-8AC7-B864755561A1}"/>
              </a:ext>
            </a:extLst>
          </p:cNvPr>
          <p:cNvSpPr>
            <a:spLocks noChangeArrowheads="1"/>
          </p:cNvSpPr>
          <p:nvPr/>
        </p:nvSpPr>
        <p:spPr bwMode="auto">
          <a:xfrm>
            <a:off x="3898900" y="2984500"/>
            <a:ext cx="4394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dirty="0">
              <a:solidFill>
                <a:prstClr val="black"/>
              </a:solidFill>
              <a:latin typeface="Arial" charset="0"/>
            </a:endParaRPr>
          </a:p>
        </p:txBody>
      </p:sp>
      <p:sp>
        <p:nvSpPr>
          <p:cNvPr id="52227" name="Rectangle 3">
            <a:extLst>
              <a:ext uri="{FF2B5EF4-FFF2-40B4-BE49-F238E27FC236}">
                <a16:creationId xmlns:a16="http://schemas.microsoft.com/office/drawing/2014/main" id="{6BD23DCA-BEC2-441E-82A1-D4FF4C17531B}"/>
              </a:ext>
            </a:extLst>
          </p:cNvPr>
          <p:cNvSpPr>
            <a:spLocks noChangeArrowheads="1"/>
          </p:cNvSpPr>
          <p:nvPr/>
        </p:nvSpPr>
        <p:spPr bwMode="auto">
          <a:xfrm>
            <a:off x="4913314" y="3225801"/>
            <a:ext cx="2401887"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a:solidFill>
                  <a:prstClr val="black"/>
                </a:solidFill>
              </a:rPr>
              <a:t>Depreciation</a:t>
            </a:r>
            <a:br>
              <a:rPr lang="en-US" altLang="en-US">
                <a:solidFill>
                  <a:prstClr val="black"/>
                </a:solidFill>
              </a:rPr>
            </a:br>
            <a:r>
              <a:rPr lang="en-US" altLang="en-US">
                <a:solidFill>
                  <a:prstClr val="black"/>
                </a:solidFill>
              </a:rPr>
              <a:t>is an estimate</a:t>
            </a:r>
          </a:p>
        </p:txBody>
      </p:sp>
      <p:sp>
        <p:nvSpPr>
          <p:cNvPr id="52228" name="Line 4">
            <a:extLst>
              <a:ext uri="{FF2B5EF4-FFF2-40B4-BE49-F238E27FC236}">
                <a16:creationId xmlns:a16="http://schemas.microsoft.com/office/drawing/2014/main" id="{DB5E6710-F849-4AC4-8D51-7BCC0DEC0FBE}"/>
              </a:ext>
            </a:extLst>
          </p:cNvPr>
          <p:cNvSpPr>
            <a:spLocks noChangeShapeType="1"/>
          </p:cNvSpPr>
          <p:nvPr/>
        </p:nvSpPr>
        <p:spPr bwMode="auto">
          <a:xfrm>
            <a:off x="4267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52229" name="Line 5">
            <a:extLst>
              <a:ext uri="{FF2B5EF4-FFF2-40B4-BE49-F238E27FC236}">
                <a16:creationId xmlns:a16="http://schemas.microsoft.com/office/drawing/2014/main" id="{99E5A371-9846-40D3-AF4A-AA61A0F5E16B}"/>
              </a:ext>
            </a:extLst>
          </p:cNvPr>
          <p:cNvSpPr>
            <a:spLocks noChangeShapeType="1"/>
          </p:cNvSpPr>
          <p:nvPr/>
        </p:nvSpPr>
        <p:spPr bwMode="auto">
          <a:xfrm flipH="1">
            <a:off x="6553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5542" name="Oval 6">
            <a:extLst>
              <a:ext uri="{FF2B5EF4-FFF2-40B4-BE49-F238E27FC236}">
                <a16:creationId xmlns:a16="http://schemas.microsoft.com/office/drawing/2014/main" id="{DD177CCB-D99B-41BF-B5B9-1B7A7D26A171}"/>
              </a:ext>
            </a:extLst>
          </p:cNvPr>
          <p:cNvSpPr>
            <a:spLocks noChangeArrowheads="1"/>
          </p:cNvSpPr>
          <p:nvPr/>
        </p:nvSpPr>
        <p:spPr bwMode="auto">
          <a:xfrm>
            <a:off x="1817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 salvage value</a:t>
            </a:r>
          </a:p>
        </p:txBody>
      </p:sp>
      <p:sp>
        <p:nvSpPr>
          <p:cNvPr id="65543" name="Oval 7">
            <a:extLst>
              <a:ext uri="{FF2B5EF4-FFF2-40B4-BE49-F238E27FC236}">
                <a16:creationId xmlns:a16="http://schemas.microsoft.com/office/drawing/2014/main" id="{5FD9648D-2BCA-47A4-810F-D03C09AD38CA}"/>
              </a:ext>
            </a:extLst>
          </p:cNvPr>
          <p:cNvSpPr>
            <a:spLocks noChangeArrowheads="1"/>
          </p:cNvSpPr>
          <p:nvPr/>
        </p:nvSpPr>
        <p:spPr bwMode="auto">
          <a:xfrm>
            <a:off x="7913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useful life</a:t>
            </a:r>
          </a:p>
        </p:txBody>
      </p:sp>
      <p:sp>
        <p:nvSpPr>
          <p:cNvPr id="41993" name="Rectangle 9">
            <a:extLst>
              <a:ext uri="{FF2B5EF4-FFF2-40B4-BE49-F238E27FC236}">
                <a16:creationId xmlns:a16="http://schemas.microsoft.com/office/drawing/2014/main" id="{01E4CDC7-94FE-498A-A410-2F78BC21FE1C}"/>
              </a:ext>
            </a:extLst>
          </p:cNvPr>
          <p:cNvSpPr>
            <a:spLocks noGrp="1" noChangeArrowheads="1"/>
          </p:cNvSpPr>
          <p:nvPr>
            <p:ph type="title"/>
          </p:nvPr>
        </p:nvSpPr>
        <p:spPr>
          <a:xfrm>
            <a:off x="0" y="-69850"/>
            <a:ext cx="11379200" cy="1143000"/>
          </a:xfrm>
        </p:spPr>
        <p:txBody>
          <a:bodyPr>
            <a:normAutofit/>
          </a:bodyPr>
          <a:lstStyle/>
          <a:p>
            <a:pPr>
              <a:defRPr/>
            </a:pPr>
            <a:r>
              <a:rPr lang="en-US" sz="2800" dirty="0"/>
              <a:t>Change in Estimates for Depreciation</a:t>
            </a:r>
          </a:p>
        </p:txBody>
      </p:sp>
      <p:sp>
        <p:nvSpPr>
          <p:cNvPr id="33801" name="Rectangle 8">
            <a:extLst>
              <a:ext uri="{FF2B5EF4-FFF2-40B4-BE49-F238E27FC236}">
                <a16:creationId xmlns:a16="http://schemas.microsoft.com/office/drawing/2014/main" id="{5C298C4B-032F-46C2-AB6A-9022274ACAC2}"/>
              </a:ext>
            </a:extLst>
          </p:cNvPr>
          <p:cNvSpPr>
            <a:spLocks noGrp="1" noChangeArrowheads="1"/>
          </p:cNvSpPr>
          <p:nvPr>
            <p:ph type="body" idx="4294967295"/>
          </p:nvPr>
        </p:nvSpPr>
        <p:spPr>
          <a:xfrm>
            <a:off x="1961357" y="4476750"/>
            <a:ext cx="8305800" cy="1460500"/>
          </a:xfrm>
          <a:solidFill>
            <a:schemeClr val="bg2">
              <a:lumMod val="90000"/>
            </a:schemeClr>
          </a:solidFill>
          <a:ln w="12700" cap="flat">
            <a:solidFill>
              <a:schemeClr val="tx1"/>
            </a:solidFill>
          </a:ln>
        </p:spPr>
        <p:txBody>
          <a:bodyPr vert="horz" wrap="square" lIns="90488" tIns="44450" rIns="90488" bIns="44450" numCol="1" anchor="ctr" anchorCtr="0" compatLnSpc="1">
            <a:prstTxWarp prst="textNoShape">
              <a:avLst/>
            </a:prstTxWarp>
          </a:bodyPr>
          <a:lstStyle/>
          <a:p>
            <a:pPr algn="ctr">
              <a:lnSpc>
                <a:spcPct val="90000"/>
              </a:lnSpc>
              <a:spcBef>
                <a:spcPct val="40000"/>
              </a:spcBef>
              <a:buFont typeface="Wingdings" panose="05000000000000000000" pitchFamily="2" charset="2"/>
              <a:buNone/>
              <a:defRPr/>
            </a:pPr>
            <a:r>
              <a:rPr lang="en-US" dirty="0">
                <a:solidFill>
                  <a:schemeClr val="accent3">
                    <a:lumMod val="75000"/>
                  </a:schemeClr>
                </a:solidFill>
                <a:latin typeface="Arial" charset="0"/>
                <a:cs typeface="Arial" charset="0"/>
              </a:rPr>
              <a:t>    Over the life of an asset, new information may come to light that indicates the original estimates were inaccurate.</a:t>
            </a:r>
          </a:p>
        </p:txBody>
      </p:sp>
    </p:spTree>
  </p:cSld>
  <p:clrMapOvr>
    <a:masterClrMapping/>
  </p:clrMapOvr>
  <p:transition advTm="86166">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a:extLst>
              <a:ext uri="{FF2B5EF4-FFF2-40B4-BE49-F238E27FC236}">
                <a16:creationId xmlns:a16="http://schemas.microsoft.com/office/drawing/2014/main" id="{C007BF44-E8E1-4702-94AD-AFDC0D03ECF6}"/>
              </a:ext>
            </a:extLst>
          </p:cNvPr>
          <p:cNvSpPr>
            <a:spLocks noGrp="1" noChangeArrowheads="1"/>
          </p:cNvSpPr>
          <p:nvPr>
            <p:ph type="title"/>
          </p:nvPr>
        </p:nvSpPr>
        <p:spPr>
          <a:xfrm>
            <a:off x="0" y="-77787"/>
            <a:ext cx="11379200" cy="1143000"/>
          </a:xfrm>
        </p:spPr>
        <p:txBody>
          <a:bodyPr>
            <a:normAutofit/>
          </a:bodyPr>
          <a:lstStyle/>
          <a:p>
            <a:pPr>
              <a:defRPr/>
            </a:pPr>
            <a:r>
              <a:rPr lang="en-US" sz="2800" dirty="0"/>
              <a:t>Change in Estimates for Depreciation</a:t>
            </a:r>
          </a:p>
        </p:txBody>
      </p:sp>
      <p:sp>
        <p:nvSpPr>
          <p:cNvPr id="43010" name="Rectangle 2">
            <a:extLst>
              <a:ext uri="{FF2B5EF4-FFF2-40B4-BE49-F238E27FC236}">
                <a16:creationId xmlns:a16="http://schemas.microsoft.com/office/drawing/2014/main" id="{B002741B-9224-48D1-B582-CF66BBDBC14C}"/>
              </a:ext>
            </a:extLst>
          </p:cNvPr>
          <p:cNvSpPr>
            <a:spLocks noGrp="1" noChangeArrowheads="1"/>
          </p:cNvSpPr>
          <p:nvPr>
            <p:ph type="body" idx="4294967295"/>
          </p:nvPr>
        </p:nvSpPr>
        <p:spPr>
          <a:xfrm>
            <a:off x="2009775" y="1698522"/>
            <a:ext cx="8648700" cy="2743200"/>
          </a:xfrm>
          <a:solidFill>
            <a:schemeClr val="accent5">
              <a:lumMod val="75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a:buFont typeface="Wingdings" pitchFamily="-108" charset="2"/>
              <a:buNone/>
              <a:defRPr/>
            </a:pPr>
            <a:r>
              <a:rPr lang="en-US" sz="2400" dirty="0">
                <a:solidFill>
                  <a:schemeClr val="bg1"/>
                </a:solidFill>
                <a:effectLst>
                  <a:outerShdw blurRad="38100" dist="38100" dir="2700000" algn="tl">
                    <a:srgbClr val="000000">
                      <a:alpha val="43137"/>
                    </a:srgbClr>
                  </a:outerShdw>
                </a:effectLst>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p>
        </p:txBody>
      </p:sp>
      <p:pic>
        <p:nvPicPr>
          <p:cNvPr id="54277" name="Picture 19" descr="Chapter 10 Revised Depreciation.png">
            <a:extLst>
              <a:ext uri="{FF2B5EF4-FFF2-40B4-BE49-F238E27FC236}">
                <a16:creationId xmlns:a16="http://schemas.microsoft.com/office/drawing/2014/main" id="{438A5E92-B2EA-4E6C-98B3-6B64FA8985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4724400"/>
            <a:ext cx="9117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7596">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B3E269C-6FB4-4FD7-BCB6-44E2C518E746}"/>
              </a:ext>
            </a:extLst>
          </p:cNvPr>
          <p:cNvSpPr>
            <a:spLocks noGrp="1" noChangeArrowheads="1"/>
          </p:cNvSpPr>
          <p:nvPr>
            <p:ph type="title"/>
          </p:nvPr>
        </p:nvSpPr>
        <p:spPr>
          <a:xfrm>
            <a:off x="-384175" y="-38100"/>
            <a:ext cx="11379200" cy="1143000"/>
          </a:xfrm>
        </p:spPr>
        <p:txBody>
          <a:bodyPr/>
          <a:lstStyle/>
          <a:p>
            <a:pPr>
              <a:defRPr/>
            </a:pPr>
            <a:r>
              <a:rPr lang="en-US" dirty="0"/>
              <a:t>Reporting Depreciation</a:t>
            </a:r>
          </a:p>
        </p:txBody>
      </p:sp>
      <p:graphicFrame>
        <p:nvGraphicFramePr>
          <p:cNvPr id="4" name="Table 3">
            <a:extLst>
              <a:ext uri="{FF2B5EF4-FFF2-40B4-BE49-F238E27FC236}">
                <a16:creationId xmlns:a16="http://schemas.microsoft.com/office/drawing/2014/main" id="{5FC09ADD-1395-484D-B582-131A8FAA8687}"/>
              </a:ext>
            </a:extLst>
          </p:cNvPr>
          <p:cNvGraphicFramePr>
            <a:graphicFrameLocks noGrp="1"/>
          </p:cNvGraphicFramePr>
          <p:nvPr>
            <p:extLst>
              <p:ext uri="{D42A27DB-BD31-4B8C-83A1-F6EECF244321}">
                <p14:modId xmlns:p14="http://schemas.microsoft.com/office/powerpoint/2010/main" val="2644395546"/>
              </p:ext>
            </p:extLst>
          </p:nvPr>
        </p:nvGraphicFramePr>
        <p:xfrm>
          <a:off x="2007704" y="1867728"/>
          <a:ext cx="8382000" cy="3480407"/>
        </p:xfrm>
        <a:graphic>
          <a:graphicData uri="http://schemas.openxmlformats.org/drawingml/2006/table">
            <a:tbl>
              <a:tblPr/>
              <a:tblGrid>
                <a:gridCol w="5945710">
                  <a:extLst>
                    <a:ext uri="{9D8B030D-6E8A-4147-A177-3AD203B41FA5}">
                      <a16:colId xmlns:a16="http://schemas.microsoft.com/office/drawing/2014/main" val="20000"/>
                    </a:ext>
                  </a:extLst>
                </a:gridCol>
                <a:gridCol w="406047">
                  <a:extLst>
                    <a:ext uri="{9D8B030D-6E8A-4147-A177-3AD203B41FA5}">
                      <a16:colId xmlns:a16="http://schemas.microsoft.com/office/drawing/2014/main" val="20001"/>
                    </a:ext>
                  </a:extLst>
                </a:gridCol>
                <a:gridCol w="2030243">
                  <a:extLst>
                    <a:ext uri="{9D8B030D-6E8A-4147-A177-3AD203B41FA5}">
                      <a16:colId xmlns:a16="http://schemas.microsoft.com/office/drawing/2014/main" val="20002"/>
                    </a:ext>
                  </a:extLst>
                </a:gridCol>
              </a:tblGrid>
              <a:tr h="436165">
                <a:tc gridSpan="3">
                  <a:txBody>
                    <a:bodyPr/>
                    <a:lstStyle/>
                    <a:p>
                      <a:pPr algn="ctr" fontAlgn="b"/>
                      <a:r>
                        <a:rPr lang="en-US" sz="2800" b="0" i="0" u="none" strike="noStrike" dirty="0">
                          <a:solidFill>
                            <a:srgbClr val="FFFFFF"/>
                          </a:solidFill>
                          <a:latin typeface="Calibri"/>
                        </a:rPr>
                        <a:t>Dale Jarrett Racing Adventure</a:t>
                      </a:r>
                    </a:p>
                  </a:txBody>
                  <a:tcPr marL="9525" marR="9525" marT="952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6165">
                <a:tc>
                  <a:txBody>
                    <a:bodyPr/>
                    <a:lstStyle/>
                    <a:p>
                      <a:pPr algn="l" fontAlgn="b"/>
                      <a:r>
                        <a:rPr lang="en-US" sz="2800" b="0" i="0" u="none" strike="noStrike" dirty="0">
                          <a:solidFill>
                            <a:srgbClr val="632523"/>
                          </a:solidFill>
                          <a:latin typeface="Calibri"/>
                        </a:rPr>
                        <a:t>Office furniture and equipment</a:t>
                      </a:r>
                    </a:p>
                  </a:txBody>
                  <a:tcPr marL="9525" marR="9525" marT="9521"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800" b="0" i="0" u="none" strike="noStrike" dirty="0">
                          <a:solidFill>
                            <a:srgbClr val="632523"/>
                          </a:solidFill>
                          <a:latin typeface="Calibri"/>
                        </a:rPr>
                        <a:t> $    54,593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36165">
                <a:tc>
                  <a:txBody>
                    <a:bodyPr/>
                    <a:lstStyle/>
                    <a:p>
                      <a:pPr algn="l" fontAlgn="b"/>
                      <a:r>
                        <a:rPr lang="en-US" sz="2800" b="0" i="0" u="none" strike="noStrike" dirty="0">
                          <a:solidFill>
                            <a:srgbClr val="632523"/>
                          </a:solidFill>
                          <a:latin typeface="Calibri"/>
                        </a:rPr>
                        <a:t>Shop and track equipment</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202,973</a:t>
                      </a:r>
                    </a:p>
                  </a:txBody>
                  <a:tcPr marL="9525" marR="9525" marT="9521"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436165">
                <a:tc>
                  <a:txBody>
                    <a:bodyPr/>
                    <a:lstStyle/>
                    <a:p>
                      <a:pPr algn="l" fontAlgn="b"/>
                      <a:r>
                        <a:rPr lang="en-US" sz="2800" b="0" i="0" u="none" strike="noStrike" dirty="0">
                          <a:solidFill>
                            <a:srgbClr val="632523"/>
                          </a:solidFill>
                          <a:latin typeface="Calibri"/>
                        </a:rPr>
                        <a:t>Race vehicles and other</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975,084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862809">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632523"/>
                          </a:solidFill>
                          <a:effectLst/>
                          <a:uLnTx/>
                          <a:uFillTx/>
                          <a:latin typeface="Calibri"/>
                          <a:ea typeface="+mn-ea"/>
                          <a:cs typeface="+mn-cs"/>
                        </a:rPr>
                        <a:t>   Property and equipment, gross</a:t>
                      </a:r>
                    </a:p>
                    <a:p>
                      <a:pPr marL="0" marR="0" indent="0" algn="l" defTabSz="914400" rtl="0" eaLnBrk="1" fontAlgn="b" latinLnBrk="0" hangingPunct="1">
                        <a:lnSpc>
                          <a:spcPct val="100000"/>
                        </a:lnSpc>
                        <a:spcBef>
                          <a:spcPts val="0"/>
                        </a:spcBef>
                        <a:spcAft>
                          <a:spcPts val="0"/>
                        </a:spcAft>
                        <a:buClrTx/>
                        <a:buSzTx/>
                        <a:buFontTx/>
                        <a:buNone/>
                        <a:tabLst/>
                        <a:defRPr/>
                      </a:pPr>
                      <a:endParaRPr lang="en-US" sz="2800" b="0" i="0" u="none" strike="noStrike" dirty="0">
                        <a:solidFill>
                          <a:srgbClr val="632523"/>
                        </a:solidFill>
                        <a:latin typeface="Calibri"/>
                      </a:endParaRP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1,232,650</a:t>
                      </a:r>
                    </a:p>
                    <a:p>
                      <a:pPr algn="r" fontAlgn="b"/>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4"/>
                  </a:ext>
                </a:extLst>
              </a:tr>
              <a:tr h="436165">
                <a:tc>
                  <a:txBody>
                    <a:bodyPr/>
                    <a:lstStyle/>
                    <a:p>
                      <a:pPr algn="l" fontAlgn="b"/>
                      <a:r>
                        <a:rPr lang="en-US" sz="2800" b="0" i="0" u="none" strike="noStrike" dirty="0">
                          <a:solidFill>
                            <a:srgbClr val="632523"/>
                          </a:solidFill>
                          <a:latin typeface="Calibri"/>
                        </a:rPr>
                        <a:t>Less: accumulated depreciation</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628,355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36165">
                <a:tc>
                  <a:txBody>
                    <a:bodyPr/>
                    <a:lstStyle/>
                    <a:p>
                      <a:pPr algn="l" fontAlgn="b"/>
                      <a:r>
                        <a:rPr lang="en-US" sz="2800" b="0" i="0" u="none" strike="noStrike" dirty="0">
                          <a:solidFill>
                            <a:srgbClr val="632523"/>
                          </a:solidFill>
                          <a:latin typeface="Calibri"/>
                        </a:rPr>
                        <a:t>   Property and equipment, net</a:t>
                      </a:r>
                    </a:p>
                  </a:txBody>
                  <a:tcPr marL="9525" marR="9525" marT="9521"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2800" b="0" i="0" u="none" strike="noStrike" dirty="0">
                          <a:solidFill>
                            <a:srgbClr val="632523"/>
                          </a:solidFill>
                          <a:latin typeface="Calibri"/>
                        </a:rPr>
                        <a:t> </a:t>
                      </a:r>
                      <a:r>
                        <a:rPr lang="en-US" sz="2800" b="0" i="0" u="dbl" strike="noStrike" baseline="0" dirty="0">
                          <a:solidFill>
                            <a:srgbClr val="632523"/>
                          </a:solidFill>
                          <a:latin typeface="Calibri"/>
                        </a:rPr>
                        <a:t>$  604,295</a:t>
                      </a:r>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pic>
        <p:nvPicPr>
          <p:cNvPr id="3081" name="Picture 9" descr="C:\Documents and Settings\Administrator\Local Settings\Temporary Internet Files\Content.IE5\MHAZ6UUP\MCj03984550000[1].wmf">
            <a:extLst>
              <a:ext uri="{FF2B5EF4-FFF2-40B4-BE49-F238E27FC236}">
                <a16:creationId xmlns:a16="http://schemas.microsoft.com/office/drawing/2014/main" id="{E75CA03D-93D4-4CCC-94E1-4B5F7416AC7A}"/>
              </a:ext>
            </a:extLst>
          </p:cNvPr>
          <p:cNvPicPr>
            <a:picLocks noChangeAspect="1" noChangeArrowheads="1"/>
          </p:cNvPicPr>
          <p:nvPr/>
        </p:nvPicPr>
        <p:blipFill>
          <a:blip r:embed="rId3" cstate="print"/>
          <a:srcRect/>
          <a:stretch>
            <a:fillRect/>
          </a:stretch>
        </p:blipFill>
        <p:spPr bwMode="auto">
          <a:xfrm>
            <a:off x="6655904" y="5127202"/>
            <a:ext cx="1837944" cy="94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Tm="15976">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C6DF445C-D6B2-4E10-B40E-964B3DC3FB91}"/>
              </a:ext>
            </a:extLst>
          </p:cNvPr>
          <p:cNvSpPr>
            <a:spLocks noGrp="1" noChangeArrowheads="1"/>
          </p:cNvSpPr>
          <p:nvPr>
            <p:ph type="title"/>
          </p:nvPr>
        </p:nvSpPr>
        <p:spPr>
          <a:xfrm>
            <a:off x="-184150" y="-38100"/>
            <a:ext cx="11379200" cy="1143000"/>
          </a:xfrm>
        </p:spPr>
        <p:txBody>
          <a:bodyPr/>
          <a:lstStyle/>
          <a:p>
            <a:pPr>
              <a:defRPr/>
            </a:pPr>
            <a:r>
              <a:rPr lang="en-US" dirty="0"/>
              <a:t>Additional Expenditures</a:t>
            </a:r>
          </a:p>
        </p:txBody>
      </p:sp>
      <p:sp>
        <p:nvSpPr>
          <p:cNvPr id="58371" name="Rectangle 3">
            <a:extLst>
              <a:ext uri="{FF2B5EF4-FFF2-40B4-BE49-F238E27FC236}">
                <a16:creationId xmlns:a16="http://schemas.microsoft.com/office/drawing/2014/main" id="{0A22F30B-2491-49AE-BB6F-46FE0C77D866}"/>
              </a:ext>
            </a:extLst>
          </p:cNvPr>
          <p:cNvSpPr>
            <a:spLocks noGrp="1" noChangeArrowheads="1"/>
          </p:cNvSpPr>
          <p:nvPr>
            <p:ph type="body" idx="4294967295"/>
          </p:nvPr>
        </p:nvSpPr>
        <p:spPr>
          <a:xfrm>
            <a:off x="3048000" y="5033964"/>
            <a:ext cx="6324600" cy="1062037"/>
          </a:xfrm>
          <a:solidFill>
            <a:srgbClr val="006600"/>
          </a:solidFill>
          <a:ln w="25400" cap="flat">
            <a:solidFill>
              <a:schemeClr val="tx1"/>
            </a:solidFill>
            <a:miter lim="800000"/>
            <a:headEnd/>
            <a:tailEnd/>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spcBef>
                <a:spcPct val="40000"/>
              </a:spcBef>
              <a:buFont typeface="Wingdings" panose="05000000000000000000" pitchFamily="2" charset="2"/>
              <a:buNone/>
            </a:pPr>
            <a:r>
              <a:rPr lang="en-US" altLang="en-US" sz="3000">
                <a:solidFill>
                  <a:schemeClr val="bg1"/>
                </a:solidFill>
              </a:rPr>
              <a:t>  </a:t>
            </a:r>
            <a:r>
              <a:rPr lang="en-US" altLang="en-US" sz="2400">
                <a:solidFill>
                  <a:schemeClr val="bg1"/>
                </a:solidFill>
              </a:rPr>
              <a:t>If the amounts involved are not material, most companies expense the item. </a:t>
            </a:r>
          </a:p>
        </p:txBody>
      </p:sp>
      <p:graphicFrame>
        <p:nvGraphicFramePr>
          <p:cNvPr id="58372" name="Object 2">
            <a:extLst>
              <a:ext uri="{FF2B5EF4-FFF2-40B4-BE49-F238E27FC236}">
                <a16:creationId xmlns:a16="http://schemas.microsoft.com/office/drawing/2014/main" id="{D706339C-A6EA-4FC6-94C3-55A52938A444}"/>
              </a:ext>
            </a:extLst>
          </p:cNvPr>
          <p:cNvGraphicFramePr>
            <a:graphicFrameLocks noChangeAspect="1"/>
          </p:cNvGraphicFramePr>
          <p:nvPr>
            <p:extLst>
              <p:ext uri="{D42A27DB-BD31-4B8C-83A1-F6EECF244321}">
                <p14:modId xmlns:p14="http://schemas.microsoft.com/office/powerpoint/2010/main" val="1018003656"/>
              </p:ext>
            </p:extLst>
          </p:nvPr>
        </p:nvGraphicFramePr>
        <p:xfrm>
          <a:off x="2239617" y="1729582"/>
          <a:ext cx="9094788" cy="2679700"/>
        </p:xfrm>
        <a:graphic>
          <a:graphicData uri="http://schemas.openxmlformats.org/presentationml/2006/ole">
            <mc:AlternateContent xmlns:mc="http://schemas.openxmlformats.org/markup-compatibility/2006">
              <mc:Choice xmlns:v="urn:schemas-microsoft-com:vml" Requires="v">
                <p:oleObj name="Worksheet" r:id="rId3" imgW="4091974" imgH="1196424" progId="Excel.Sheet.8">
                  <p:embed/>
                </p:oleObj>
              </mc:Choice>
              <mc:Fallback>
                <p:oleObj name="Worksheet" r:id="rId3" imgW="4091974" imgH="1196424" progId="Excel.Sheet.8">
                  <p:embed/>
                  <p:pic>
                    <p:nvPicPr>
                      <p:cNvPr id="58372" name="Object 2">
                        <a:extLst>
                          <a:ext uri="{FF2B5EF4-FFF2-40B4-BE49-F238E27FC236}">
                            <a16:creationId xmlns:a16="http://schemas.microsoft.com/office/drawing/2014/main" id="{D706339C-A6EA-4FC6-94C3-55A52938A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9617" y="1729582"/>
                        <a:ext cx="9094788"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advTm="14468">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F6B9675-A356-42CA-907D-255C794DC8BC}"/>
              </a:ext>
            </a:extLst>
          </p:cNvPr>
          <p:cNvSpPr>
            <a:spLocks noGrp="1" noChangeArrowheads="1"/>
          </p:cNvSpPr>
          <p:nvPr>
            <p:ph type="title"/>
          </p:nvPr>
        </p:nvSpPr>
        <p:spPr>
          <a:xfrm>
            <a:off x="215900" y="-38100"/>
            <a:ext cx="11379200" cy="1143000"/>
          </a:xfrm>
        </p:spPr>
        <p:txBody>
          <a:bodyPr>
            <a:normAutofit/>
          </a:bodyPr>
          <a:lstStyle/>
          <a:p>
            <a:pPr>
              <a:defRPr/>
            </a:pPr>
            <a:r>
              <a:rPr lang="en-US" sz="3200" dirty="0"/>
              <a:t>Revenue and Capital Expenditures</a:t>
            </a:r>
          </a:p>
        </p:txBody>
      </p:sp>
      <p:graphicFrame>
        <p:nvGraphicFramePr>
          <p:cNvPr id="60419" name="Object 2">
            <a:extLst>
              <a:ext uri="{FF2B5EF4-FFF2-40B4-BE49-F238E27FC236}">
                <a16:creationId xmlns:a16="http://schemas.microsoft.com/office/drawing/2014/main" id="{4496C26B-65A0-49AB-BC6D-F2D97C61931A}"/>
              </a:ext>
            </a:extLst>
          </p:cNvPr>
          <p:cNvGraphicFramePr>
            <a:graphicFrameLocks noChangeAspect="1"/>
          </p:cNvGraphicFramePr>
          <p:nvPr>
            <p:extLst>
              <p:ext uri="{D42A27DB-BD31-4B8C-83A1-F6EECF244321}">
                <p14:modId xmlns:p14="http://schemas.microsoft.com/office/powerpoint/2010/main" val="1119359594"/>
              </p:ext>
            </p:extLst>
          </p:nvPr>
        </p:nvGraphicFramePr>
        <p:xfrm>
          <a:off x="2168013" y="1978384"/>
          <a:ext cx="8763000" cy="3609975"/>
        </p:xfrm>
        <a:graphic>
          <a:graphicData uri="http://schemas.openxmlformats.org/presentationml/2006/ole">
            <mc:AlternateContent xmlns:mc="http://schemas.openxmlformats.org/markup-compatibility/2006">
              <mc:Choice xmlns:v="urn:schemas-microsoft-com:vml" Requires="v">
                <p:oleObj name="Worksheet" r:id="rId3" imgW="4181629" imgH="1723940" progId="Excel.Sheet.8">
                  <p:embed/>
                </p:oleObj>
              </mc:Choice>
              <mc:Fallback>
                <p:oleObj name="Worksheet" r:id="rId3" imgW="4181629" imgH="1723940" progId="Excel.Sheet.8">
                  <p:embed/>
                  <p:pic>
                    <p:nvPicPr>
                      <p:cNvPr id="60419" name="Object 2">
                        <a:extLst>
                          <a:ext uri="{FF2B5EF4-FFF2-40B4-BE49-F238E27FC236}">
                            <a16:creationId xmlns:a16="http://schemas.microsoft.com/office/drawing/2014/main" id="{4496C26B-65A0-49AB-BC6D-F2D97C6193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8013" y="1978384"/>
                        <a:ext cx="8763000" cy="3609975"/>
                      </a:xfrm>
                      <a:prstGeom prst="rect">
                        <a:avLst/>
                      </a:prstGeom>
                      <a:noFill/>
                      <a:ln w="762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advTm="51671">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2">
            <a:extLst>
              <a:ext uri="{FF2B5EF4-FFF2-40B4-BE49-F238E27FC236}">
                <a16:creationId xmlns:a16="http://schemas.microsoft.com/office/drawing/2014/main" id="{086B132B-E8D2-4BCB-BC40-6D6BF1F90054}"/>
              </a:ext>
            </a:extLst>
          </p:cNvPr>
          <p:cNvSpPr>
            <a:spLocks noChangeShapeType="1"/>
          </p:cNvSpPr>
          <p:nvPr/>
        </p:nvSpPr>
        <p:spPr bwMode="auto">
          <a:xfrm>
            <a:off x="3938588" y="327660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67" name="Line 3">
            <a:extLst>
              <a:ext uri="{FF2B5EF4-FFF2-40B4-BE49-F238E27FC236}">
                <a16:creationId xmlns:a16="http://schemas.microsoft.com/office/drawing/2014/main" id="{8C95D90B-A024-4B3D-A4A0-46D1F9A99894}"/>
              </a:ext>
            </a:extLst>
          </p:cNvPr>
          <p:cNvSpPr>
            <a:spLocks noChangeShapeType="1"/>
          </p:cNvSpPr>
          <p:nvPr/>
        </p:nvSpPr>
        <p:spPr bwMode="auto">
          <a:xfrm>
            <a:off x="5281613" y="3333751"/>
            <a:ext cx="0" cy="22193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48132" name="Rectangle 4">
            <a:extLst>
              <a:ext uri="{FF2B5EF4-FFF2-40B4-BE49-F238E27FC236}">
                <a16:creationId xmlns:a16="http://schemas.microsoft.com/office/drawing/2014/main" id="{4257AA43-DD08-40FB-AB09-D253DDD57AAF}"/>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33" name="Rectangle 5">
            <a:extLst>
              <a:ext uri="{FF2B5EF4-FFF2-40B4-BE49-F238E27FC236}">
                <a16:creationId xmlns:a16="http://schemas.microsoft.com/office/drawing/2014/main" id="{CAC50AA7-DEB7-44A2-9F4F-CBD16BF9887D}"/>
              </a:ext>
            </a:extLst>
          </p:cNvPr>
          <p:cNvSpPr>
            <a:spLocks noChangeArrowheads="1"/>
          </p:cNvSpPr>
          <p:nvPr/>
        </p:nvSpPr>
        <p:spPr bwMode="auto">
          <a:xfrm>
            <a:off x="2143920" y="5296590"/>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62470" name="Line 6">
            <a:extLst>
              <a:ext uri="{FF2B5EF4-FFF2-40B4-BE49-F238E27FC236}">
                <a16:creationId xmlns:a16="http://schemas.microsoft.com/office/drawing/2014/main" id="{58B05673-6BBC-4EBD-910E-347B9595A446}"/>
              </a:ext>
            </a:extLst>
          </p:cNvPr>
          <p:cNvSpPr>
            <a:spLocks noChangeShapeType="1"/>
          </p:cNvSpPr>
          <p:nvPr/>
        </p:nvSpPr>
        <p:spPr bwMode="auto">
          <a:xfrm>
            <a:off x="6877050" y="3352801"/>
            <a:ext cx="0" cy="220027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1" name="Line 7">
            <a:extLst>
              <a:ext uri="{FF2B5EF4-FFF2-40B4-BE49-F238E27FC236}">
                <a16:creationId xmlns:a16="http://schemas.microsoft.com/office/drawing/2014/main" id="{AF8204FD-F8F3-42B5-94B6-A5137AB62125}"/>
              </a:ext>
            </a:extLst>
          </p:cNvPr>
          <p:cNvSpPr>
            <a:spLocks noChangeShapeType="1"/>
          </p:cNvSpPr>
          <p:nvPr/>
        </p:nvSpPr>
        <p:spPr bwMode="auto">
          <a:xfrm>
            <a:off x="8248650" y="3286126"/>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2" name="Line 8">
            <a:extLst>
              <a:ext uri="{FF2B5EF4-FFF2-40B4-BE49-F238E27FC236}">
                <a16:creationId xmlns:a16="http://schemas.microsoft.com/office/drawing/2014/main" id="{46DDBF01-855B-4F78-96CA-69BE70B87CBA}"/>
              </a:ext>
            </a:extLst>
          </p:cNvPr>
          <p:cNvSpPr>
            <a:spLocks noChangeShapeType="1"/>
          </p:cNvSpPr>
          <p:nvPr/>
        </p:nvSpPr>
        <p:spPr bwMode="auto">
          <a:xfrm>
            <a:off x="6113463" y="240665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3" name="Rectangle 9">
            <a:extLst>
              <a:ext uri="{FF2B5EF4-FFF2-40B4-BE49-F238E27FC236}">
                <a16:creationId xmlns:a16="http://schemas.microsoft.com/office/drawing/2014/main" id="{254F11C8-FDA0-4A58-A031-F8E0D9E3F65F}"/>
              </a:ext>
            </a:extLst>
          </p:cNvPr>
          <p:cNvSpPr>
            <a:spLocks noChangeArrowheads="1"/>
          </p:cNvSpPr>
          <p:nvPr/>
        </p:nvSpPr>
        <p:spPr bwMode="auto">
          <a:xfrm>
            <a:off x="3533776" y="1603375"/>
            <a:ext cx="5159375" cy="96678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sz="2800">
              <a:solidFill>
                <a:srgbClr val="006600"/>
              </a:solidFill>
            </a:endParaRPr>
          </a:p>
        </p:txBody>
      </p:sp>
      <p:sp>
        <p:nvSpPr>
          <p:cNvPr id="62474" name="Rectangle 10">
            <a:extLst>
              <a:ext uri="{FF2B5EF4-FFF2-40B4-BE49-F238E27FC236}">
                <a16:creationId xmlns:a16="http://schemas.microsoft.com/office/drawing/2014/main" id="{149CBF17-C354-409B-83B0-84ECFF29DBF2}"/>
              </a:ext>
            </a:extLst>
          </p:cNvPr>
          <p:cNvSpPr>
            <a:spLocks noChangeArrowheads="1"/>
          </p:cNvSpPr>
          <p:nvPr/>
        </p:nvSpPr>
        <p:spPr bwMode="auto">
          <a:xfrm>
            <a:off x="3987801" y="1568451"/>
            <a:ext cx="3998913"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dirty="0">
                <a:solidFill>
                  <a:srgbClr val="FFFFFF"/>
                </a:solidFill>
              </a:rPr>
              <a:t> </a:t>
            </a:r>
            <a:r>
              <a:rPr lang="en-US" altLang="en-US" dirty="0">
                <a:solidFill>
                  <a:srgbClr val="006600"/>
                </a:solidFill>
              </a:rPr>
              <a:t>Update depreciation</a:t>
            </a:r>
            <a:br>
              <a:rPr lang="en-US" altLang="en-US" dirty="0">
                <a:solidFill>
                  <a:srgbClr val="006600"/>
                </a:solidFill>
              </a:rPr>
            </a:br>
            <a:r>
              <a:rPr lang="en-US" altLang="en-US" dirty="0">
                <a:solidFill>
                  <a:srgbClr val="006600"/>
                </a:solidFill>
              </a:rPr>
              <a:t>  to the date of disposal.</a:t>
            </a:r>
          </a:p>
        </p:txBody>
      </p:sp>
      <p:sp>
        <p:nvSpPr>
          <p:cNvPr id="62475" name="Rectangle 11">
            <a:extLst>
              <a:ext uri="{FF2B5EF4-FFF2-40B4-BE49-F238E27FC236}">
                <a16:creationId xmlns:a16="http://schemas.microsoft.com/office/drawing/2014/main" id="{4299FF68-E953-439A-BB8E-47D7A4C21C51}"/>
              </a:ext>
            </a:extLst>
          </p:cNvPr>
          <p:cNvSpPr>
            <a:spLocks noChangeArrowheads="1"/>
          </p:cNvSpPr>
          <p:nvPr/>
        </p:nvSpPr>
        <p:spPr bwMode="auto">
          <a:xfrm>
            <a:off x="3548064" y="2949575"/>
            <a:ext cx="5133975" cy="52863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006600"/>
                </a:solidFill>
              </a:rPr>
              <a:t> Journalize disposal by:</a:t>
            </a:r>
          </a:p>
        </p:txBody>
      </p:sp>
      <p:sp>
        <p:nvSpPr>
          <p:cNvPr id="48140" name="Rectangle 12">
            <a:extLst>
              <a:ext uri="{FF2B5EF4-FFF2-40B4-BE49-F238E27FC236}">
                <a16:creationId xmlns:a16="http://schemas.microsoft.com/office/drawing/2014/main" id="{0228BC84-A571-40B3-8FC5-150405970B6A}"/>
              </a:ext>
            </a:extLst>
          </p:cNvPr>
          <p:cNvSpPr>
            <a:spLocks noChangeArrowheads="1"/>
          </p:cNvSpPr>
          <p:nvPr/>
        </p:nvSpPr>
        <p:spPr bwMode="auto">
          <a:xfrm>
            <a:off x="6418709" y="5296590"/>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sp>
        <p:nvSpPr>
          <p:cNvPr id="48141" name="Rectangle 13">
            <a:extLst>
              <a:ext uri="{FF2B5EF4-FFF2-40B4-BE49-F238E27FC236}">
                <a16:creationId xmlns:a16="http://schemas.microsoft.com/office/drawing/2014/main" id="{6AF8BA1D-E258-4CC0-B036-2AFC6A38D43C}"/>
              </a:ext>
            </a:extLst>
          </p:cNvPr>
          <p:cNvSpPr>
            <a:spLocks noChangeArrowheads="1"/>
          </p:cNvSpPr>
          <p:nvPr/>
        </p:nvSpPr>
        <p:spPr bwMode="auto">
          <a:xfrm>
            <a:off x="7621589"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42" name="Rectangle 14">
            <a:extLst>
              <a:ext uri="{FF2B5EF4-FFF2-40B4-BE49-F238E27FC236}">
                <a16:creationId xmlns:a16="http://schemas.microsoft.com/office/drawing/2014/main" id="{AB2FB2AA-F9EE-4B83-9CAB-55701A15FD05}"/>
              </a:ext>
            </a:extLst>
          </p:cNvPr>
          <p:cNvSpPr>
            <a:spLocks noGrp="1" noChangeArrowheads="1"/>
          </p:cNvSpPr>
          <p:nvPr>
            <p:ph type="title"/>
          </p:nvPr>
        </p:nvSpPr>
        <p:spPr>
          <a:xfrm>
            <a:off x="-279400" y="-38100"/>
            <a:ext cx="11379200" cy="1143000"/>
          </a:xfrm>
        </p:spPr>
        <p:txBody>
          <a:bodyPr/>
          <a:lstStyle/>
          <a:p>
            <a:pPr>
              <a:defRPr/>
            </a:pPr>
            <a:r>
              <a:rPr lang="en-US" dirty="0"/>
              <a:t>Disposals of Plant Assets</a:t>
            </a:r>
          </a:p>
        </p:txBody>
      </p:sp>
    </p:spTree>
  </p:cSld>
  <p:clrMapOvr>
    <a:masterClrMapping/>
  </p:clrMapOvr>
  <p:transition advTm="37639">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slide(fromTop)">
                                      <p:cBhvr>
                                        <p:cTn id="7" dur="500"/>
                                        <p:tgtEl>
                                          <p:spTgt spid="48132"/>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8141"/>
                                        </p:tgtEl>
                                        <p:attrNameLst>
                                          <p:attrName>style.visibility</p:attrName>
                                        </p:attrNameLst>
                                      </p:cBhvr>
                                      <p:to>
                                        <p:strVal val="visible"/>
                                      </p:to>
                                    </p:set>
                                    <p:animEffect transition="in" filter="slide(fromTop)">
                                      <p:cBhvr>
                                        <p:cTn id="11" dur="500"/>
                                        <p:tgtEl>
                                          <p:spTgt spid="4814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8133"/>
                                        </p:tgtEl>
                                        <p:attrNameLst>
                                          <p:attrName>style.visibility</p:attrName>
                                        </p:attrNameLst>
                                      </p:cBhvr>
                                      <p:to>
                                        <p:strVal val="visible"/>
                                      </p:to>
                                    </p:set>
                                    <p:animEffect transition="in" filter="slide(fromTop)">
                                      <p:cBhvr>
                                        <p:cTn id="15" dur="500"/>
                                        <p:tgtEl>
                                          <p:spTgt spid="4813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8140"/>
                                        </p:tgtEl>
                                        <p:attrNameLst>
                                          <p:attrName>style.visibility</p:attrName>
                                        </p:attrNameLst>
                                      </p:cBhvr>
                                      <p:to>
                                        <p:strVal val="visible"/>
                                      </p:to>
                                    </p:set>
                                    <p:animEffect transition="in" filter="slide(fromTop)">
                                      <p:cBhvr>
                                        <p:cTn id="19" dur="500"/>
                                        <p:tgtEl>
                                          <p:spTgt spid="48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nimBg="1" autoUpdateAnimBg="0"/>
      <p:bldP spid="48133" grpId="0" animBg="1" autoUpdateAnimBg="0"/>
      <p:bldP spid="48140" grpId="0" animBg="1" autoUpdateAnimBg="0"/>
      <p:bldP spid="48141"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a:extLst>
              <a:ext uri="{FF2B5EF4-FFF2-40B4-BE49-F238E27FC236}">
                <a16:creationId xmlns:a16="http://schemas.microsoft.com/office/drawing/2014/main" id="{8FFFC5AF-8616-4C89-AC63-0D4749A3D179}"/>
              </a:ext>
            </a:extLst>
          </p:cNvPr>
          <p:cNvSpPr>
            <a:spLocks noChangeShapeType="1"/>
          </p:cNvSpPr>
          <p:nvPr/>
        </p:nvSpPr>
        <p:spPr bwMode="auto">
          <a:xfrm>
            <a:off x="6113463" y="2406651"/>
            <a:ext cx="0" cy="542925"/>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15" name="Rectangle 3">
            <a:extLst>
              <a:ext uri="{FF2B5EF4-FFF2-40B4-BE49-F238E27FC236}">
                <a16:creationId xmlns:a16="http://schemas.microsoft.com/office/drawing/2014/main" id="{0D2BB71B-6274-4650-B0BF-C89D445B6DC6}"/>
              </a:ext>
            </a:extLst>
          </p:cNvPr>
          <p:cNvSpPr>
            <a:spLocks noChangeArrowheads="1"/>
          </p:cNvSpPr>
          <p:nvPr/>
        </p:nvSpPr>
        <p:spPr bwMode="auto">
          <a:xfrm>
            <a:off x="3533776" y="1603375"/>
            <a:ext cx="5159375" cy="966788"/>
          </a:xfrm>
          <a:prstGeom prst="rect">
            <a:avLst/>
          </a:prstGeom>
          <a:solidFill>
            <a:schemeClr val="bg2"/>
          </a:solidFill>
          <a:ln w="25400">
            <a:solidFill>
              <a:schemeClr val="hlink"/>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1800">
              <a:solidFill>
                <a:prstClr val="black"/>
              </a:solidFill>
            </a:endParaRPr>
          </a:p>
        </p:txBody>
      </p:sp>
      <p:sp>
        <p:nvSpPr>
          <p:cNvPr id="64516" name="Rectangle 4">
            <a:extLst>
              <a:ext uri="{FF2B5EF4-FFF2-40B4-BE49-F238E27FC236}">
                <a16:creationId xmlns:a16="http://schemas.microsoft.com/office/drawing/2014/main" id="{E7F09BE6-3E62-4A1D-B6E5-8E1661CC5DCF}"/>
              </a:ext>
            </a:extLst>
          </p:cNvPr>
          <p:cNvSpPr>
            <a:spLocks noChangeArrowheads="1"/>
          </p:cNvSpPr>
          <p:nvPr/>
        </p:nvSpPr>
        <p:spPr bwMode="auto">
          <a:xfrm>
            <a:off x="3987800" y="1568451"/>
            <a:ext cx="3999494" cy="951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srgbClr val="FFFFFF"/>
                </a:solidFill>
              </a:rPr>
              <a:t> Update depreciation</a:t>
            </a:r>
            <a:br>
              <a:rPr lang="en-US" altLang="en-US">
                <a:solidFill>
                  <a:srgbClr val="FFFFFF"/>
                </a:solidFill>
              </a:rPr>
            </a:br>
            <a:r>
              <a:rPr lang="en-US" altLang="en-US">
                <a:solidFill>
                  <a:srgbClr val="FFFFFF"/>
                </a:solidFill>
              </a:rPr>
              <a:t>  to the date of disposal.</a:t>
            </a:r>
          </a:p>
        </p:txBody>
      </p:sp>
      <p:sp>
        <p:nvSpPr>
          <p:cNvPr id="64517" name="Rectangle 5">
            <a:extLst>
              <a:ext uri="{FF2B5EF4-FFF2-40B4-BE49-F238E27FC236}">
                <a16:creationId xmlns:a16="http://schemas.microsoft.com/office/drawing/2014/main" id="{E52B8703-4E3C-4643-910D-8D631DE27F7B}"/>
              </a:ext>
            </a:extLst>
          </p:cNvPr>
          <p:cNvSpPr>
            <a:spLocks noChangeArrowheads="1"/>
          </p:cNvSpPr>
          <p:nvPr/>
        </p:nvSpPr>
        <p:spPr bwMode="auto">
          <a:xfrm>
            <a:off x="3548064" y="2949575"/>
            <a:ext cx="5133975" cy="541338"/>
          </a:xfrm>
          <a:prstGeom prst="rect">
            <a:avLst/>
          </a:prstGeom>
          <a:solidFill>
            <a:schemeClr val="bg2"/>
          </a:solidFill>
          <a:ln w="25400">
            <a:solidFill>
              <a:schemeClr val="hlink"/>
            </a:solidFill>
            <a:miter lim="800000"/>
            <a:headEnd/>
            <a:tailEnd/>
          </a:ln>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prstClr val="black"/>
                </a:solidFill>
              </a:rPr>
              <a:t> Journalize disposal by:</a:t>
            </a:r>
          </a:p>
        </p:txBody>
      </p:sp>
      <p:grpSp>
        <p:nvGrpSpPr>
          <p:cNvPr id="2" name="Group 6">
            <a:extLst>
              <a:ext uri="{FF2B5EF4-FFF2-40B4-BE49-F238E27FC236}">
                <a16:creationId xmlns:a16="http://schemas.microsoft.com/office/drawing/2014/main" id="{13445A62-DFE3-4F67-9FE2-ABF062653B35}"/>
              </a:ext>
            </a:extLst>
          </p:cNvPr>
          <p:cNvGrpSpPr>
            <a:grpSpLocks/>
          </p:cNvGrpSpPr>
          <p:nvPr/>
        </p:nvGrpSpPr>
        <p:grpSpPr bwMode="auto">
          <a:xfrm>
            <a:off x="2305050" y="1543050"/>
            <a:ext cx="7581900" cy="2019300"/>
            <a:chOff x="492" y="972"/>
            <a:chExt cx="4776" cy="1272"/>
          </a:xfrm>
          <a:solidFill>
            <a:schemeClr val="accent4">
              <a:lumMod val="75000"/>
            </a:schemeClr>
          </a:solidFill>
        </p:grpSpPr>
        <p:sp>
          <p:nvSpPr>
            <p:cNvPr id="37903" name="Rectangle 7">
              <a:extLst>
                <a:ext uri="{FF2B5EF4-FFF2-40B4-BE49-F238E27FC236}">
                  <a16:creationId xmlns:a16="http://schemas.microsoft.com/office/drawing/2014/main" id="{4943C2E6-3634-4972-BB70-EF519A77376C}"/>
                </a:ext>
              </a:extLst>
            </p:cNvPr>
            <p:cNvSpPr>
              <a:spLocks noChangeArrowheads="1"/>
            </p:cNvSpPr>
            <p:nvPr/>
          </p:nvSpPr>
          <p:spPr bwMode="auto">
            <a:xfrm>
              <a:off x="492" y="972"/>
              <a:ext cx="4776" cy="1272"/>
            </a:xfrm>
            <a:prstGeom prst="rect">
              <a:avLst/>
            </a:prstGeom>
            <a:grpFill/>
            <a:ln w="12700">
              <a:solidFill>
                <a:schemeClr val="tx1"/>
              </a:solidFill>
              <a:miter lim="800000"/>
              <a:headEnd/>
              <a:tailEnd/>
            </a:ln>
          </p:spPr>
          <p:txBody>
            <a:bodyPr wrap="none" anchor="ctr"/>
            <a:lstStyle/>
            <a:p>
              <a:pPr fontAlgn="base">
                <a:spcBef>
                  <a:spcPct val="0"/>
                </a:spcBef>
                <a:spcAft>
                  <a:spcPct val="0"/>
                </a:spcAft>
                <a:defRPr/>
              </a:pPr>
              <a:endParaRPr lang="en-US" dirty="0">
                <a:solidFill>
                  <a:srgbClr val="B32C16">
                    <a:lumMod val="50000"/>
                  </a:srgbClr>
                </a:solidFill>
                <a:latin typeface="Arial" charset="0"/>
              </a:endParaRPr>
            </a:p>
          </p:txBody>
        </p:sp>
        <p:sp>
          <p:nvSpPr>
            <p:cNvPr id="37904" name="Rectangle 8">
              <a:extLst>
                <a:ext uri="{FF2B5EF4-FFF2-40B4-BE49-F238E27FC236}">
                  <a16:creationId xmlns:a16="http://schemas.microsoft.com/office/drawing/2014/main" id="{23F8A1DB-0394-4553-93BA-C6ADEF840E6D}"/>
                </a:ext>
              </a:extLst>
            </p:cNvPr>
            <p:cNvSpPr>
              <a:spLocks noChangeArrowheads="1"/>
            </p:cNvSpPr>
            <p:nvPr/>
          </p:nvSpPr>
          <p:spPr bwMode="auto">
            <a:xfrm>
              <a:off x="624" y="1028"/>
              <a:ext cx="4553" cy="1173"/>
            </a:xfrm>
            <a:prstGeom prst="rect">
              <a:avLst/>
            </a:prstGeom>
            <a:grpFill/>
            <a:ln w="12700">
              <a:noFill/>
              <a:miter lim="800000"/>
              <a:headEnd/>
              <a:tailEnd/>
            </a:ln>
          </p:spPr>
          <p:txBody>
            <a:bodyPr lIns="90488" tIns="44450" rIns="90488" bIns="44450">
              <a:spAutoFit/>
            </a:bodyPr>
            <a:lstStyle/>
            <a:p>
              <a:pPr fontAlgn="base">
                <a:lnSpc>
                  <a:spcPct val="120000"/>
                </a:lnSpc>
                <a:spcBef>
                  <a:spcPct val="0"/>
                </a:spcBef>
                <a:spcAft>
                  <a:spcPct val="0"/>
                </a:spcAft>
                <a:defRPr/>
              </a:pPr>
              <a:r>
                <a:rPr lang="en-US" sz="3200" dirty="0">
                  <a:solidFill>
                    <a:srgbClr val="B32C16">
                      <a:lumMod val="50000"/>
                    </a:srgbClr>
                  </a:solidFill>
                  <a:latin typeface="Arial" charset="0"/>
                </a:rPr>
                <a:t>If Cash &gt; BV, record a gain (credit).</a:t>
              </a:r>
            </a:p>
            <a:p>
              <a:pPr fontAlgn="base">
                <a:lnSpc>
                  <a:spcPct val="120000"/>
                </a:lnSpc>
                <a:spcBef>
                  <a:spcPct val="0"/>
                </a:spcBef>
                <a:spcAft>
                  <a:spcPct val="0"/>
                </a:spcAft>
                <a:defRPr/>
              </a:pPr>
              <a:r>
                <a:rPr lang="en-US" sz="3200" dirty="0">
                  <a:solidFill>
                    <a:srgbClr val="B32C16">
                      <a:lumMod val="50000"/>
                    </a:srgbClr>
                  </a:solidFill>
                  <a:latin typeface="Arial" charset="0"/>
                </a:rPr>
                <a:t>If Cash &lt; BV, record a loss (debit).</a:t>
              </a:r>
            </a:p>
            <a:p>
              <a:pPr fontAlgn="base">
                <a:lnSpc>
                  <a:spcPct val="120000"/>
                </a:lnSpc>
                <a:spcBef>
                  <a:spcPct val="0"/>
                </a:spcBef>
                <a:spcAft>
                  <a:spcPct val="0"/>
                </a:spcAft>
                <a:defRPr/>
              </a:pPr>
              <a:r>
                <a:rPr lang="en-US" sz="3200" dirty="0">
                  <a:solidFill>
                    <a:srgbClr val="B32C16">
                      <a:lumMod val="50000"/>
                    </a:srgbClr>
                  </a:solidFill>
                  <a:latin typeface="Arial" charset="0"/>
                </a:rPr>
                <a:t>If Cash = BV, no gain or loss.</a:t>
              </a:r>
            </a:p>
          </p:txBody>
        </p:sp>
      </p:grpSp>
      <p:sp>
        <p:nvSpPr>
          <p:cNvPr id="49161" name="Rectangle 9">
            <a:extLst>
              <a:ext uri="{FF2B5EF4-FFF2-40B4-BE49-F238E27FC236}">
                <a16:creationId xmlns:a16="http://schemas.microsoft.com/office/drawing/2014/main" id="{02842103-82CC-4F41-A1A2-A29ADBFC40D6}"/>
              </a:ext>
            </a:extLst>
          </p:cNvPr>
          <p:cNvSpPr>
            <a:spLocks noGrp="1" noChangeArrowheads="1"/>
          </p:cNvSpPr>
          <p:nvPr>
            <p:ph type="title"/>
          </p:nvPr>
        </p:nvSpPr>
        <p:spPr>
          <a:xfrm>
            <a:off x="-260350" y="-29369"/>
            <a:ext cx="11379200" cy="1143000"/>
          </a:xfrm>
        </p:spPr>
        <p:txBody>
          <a:bodyPr/>
          <a:lstStyle/>
          <a:p>
            <a:pPr>
              <a:defRPr/>
            </a:pPr>
            <a:r>
              <a:rPr lang="en-US" dirty="0"/>
              <a:t>Discarding Plant Assets</a:t>
            </a:r>
          </a:p>
        </p:txBody>
      </p:sp>
      <p:sp>
        <p:nvSpPr>
          <p:cNvPr id="49162" name="Rectangle 10">
            <a:extLst>
              <a:ext uri="{FF2B5EF4-FFF2-40B4-BE49-F238E27FC236}">
                <a16:creationId xmlns:a16="http://schemas.microsoft.com/office/drawing/2014/main" id="{425E355E-F16E-48F5-BBC2-DF58FE3F9FD3}"/>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9163" name="Rectangle 11">
            <a:extLst>
              <a:ext uri="{FF2B5EF4-FFF2-40B4-BE49-F238E27FC236}">
                <a16:creationId xmlns:a16="http://schemas.microsoft.com/office/drawing/2014/main" id="{9D326A4D-FA76-4B8C-B87E-4AC99C2B5A63}"/>
              </a:ext>
            </a:extLst>
          </p:cNvPr>
          <p:cNvSpPr>
            <a:spLocks noChangeArrowheads="1"/>
          </p:cNvSpPr>
          <p:nvPr/>
        </p:nvSpPr>
        <p:spPr bwMode="auto">
          <a:xfrm>
            <a:off x="2025650" y="5254625"/>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49164" name="Rectangle 12">
            <a:extLst>
              <a:ext uri="{FF2B5EF4-FFF2-40B4-BE49-F238E27FC236}">
                <a16:creationId xmlns:a16="http://schemas.microsoft.com/office/drawing/2014/main" id="{CA74B13C-BA1F-41BB-B5EB-7146E6035E0B}"/>
              </a:ext>
            </a:extLst>
          </p:cNvPr>
          <p:cNvSpPr>
            <a:spLocks noChangeArrowheads="1"/>
          </p:cNvSpPr>
          <p:nvPr/>
        </p:nvSpPr>
        <p:spPr bwMode="auto">
          <a:xfrm>
            <a:off x="6842920" y="5314950"/>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grpSp>
        <p:nvGrpSpPr>
          <p:cNvPr id="3" name="Group 13">
            <a:extLst>
              <a:ext uri="{FF2B5EF4-FFF2-40B4-BE49-F238E27FC236}">
                <a16:creationId xmlns:a16="http://schemas.microsoft.com/office/drawing/2014/main" id="{63C6C452-141F-4B11-88A5-BD0E7CE472E1}"/>
              </a:ext>
            </a:extLst>
          </p:cNvPr>
          <p:cNvGrpSpPr>
            <a:grpSpLocks/>
          </p:cNvGrpSpPr>
          <p:nvPr/>
        </p:nvGrpSpPr>
        <p:grpSpPr bwMode="auto">
          <a:xfrm>
            <a:off x="5867401" y="3657600"/>
            <a:ext cx="4379913" cy="1512888"/>
            <a:chOff x="2736" y="2304"/>
            <a:chExt cx="2759" cy="953"/>
          </a:xfrm>
        </p:grpSpPr>
        <p:sp>
          <p:nvSpPr>
            <p:cNvPr id="64525" name="Freeform 14">
              <a:extLst>
                <a:ext uri="{FF2B5EF4-FFF2-40B4-BE49-F238E27FC236}">
                  <a16:creationId xmlns:a16="http://schemas.microsoft.com/office/drawing/2014/main" id="{E6536C74-B7BA-459E-8B0D-8D9AC09FC023}"/>
                </a:ext>
              </a:extLst>
            </p:cNvPr>
            <p:cNvSpPr>
              <a:spLocks/>
            </p:cNvSpPr>
            <p:nvPr/>
          </p:nvSpPr>
          <p:spPr bwMode="auto">
            <a:xfrm>
              <a:off x="2736" y="2304"/>
              <a:ext cx="1155" cy="611"/>
            </a:xfrm>
            <a:custGeom>
              <a:avLst/>
              <a:gdLst>
                <a:gd name="T0" fmla="*/ 101 w 1443"/>
                <a:gd name="T1" fmla="*/ 299 h 803"/>
                <a:gd name="T2" fmla="*/ 139 w 1443"/>
                <a:gd name="T3" fmla="*/ 343 h 803"/>
                <a:gd name="T4" fmla="*/ 196 w 1443"/>
                <a:gd name="T5" fmla="*/ 416 h 803"/>
                <a:gd name="T6" fmla="*/ 265 w 1443"/>
                <a:gd name="T7" fmla="*/ 485 h 803"/>
                <a:gd name="T8" fmla="*/ 334 w 1443"/>
                <a:gd name="T9" fmla="*/ 549 h 803"/>
                <a:gd name="T10" fmla="*/ 409 w 1443"/>
                <a:gd name="T11" fmla="*/ 606 h 803"/>
                <a:gd name="T12" fmla="*/ 487 w 1443"/>
                <a:gd name="T13" fmla="*/ 654 h 803"/>
                <a:gd name="T14" fmla="*/ 567 w 1443"/>
                <a:gd name="T15" fmla="*/ 700 h 803"/>
                <a:gd name="T16" fmla="*/ 654 w 1443"/>
                <a:gd name="T17" fmla="*/ 736 h 803"/>
                <a:gd name="T18" fmla="*/ 740 w 1443"/>
                <a:gd name="T19" fmla="*/ 764 h 803"/>
                <a:gd name="T20" fmla="*/ 828 w 1443"/>
                <a:gd name="T21" fmla="*/ 784 h 803"/>
                <a:gd name="T22" fmla="*/ 913 w 1443"/>
                <a:gd name="T23" fmla="*/ 796 h 803"/>
                <a:gd name="T24" fmla="*/ 1001 w 1443"/>
                <a:gd name="T25" fmla="*/ 802 h 803"/>
                <a:gd name="T26" fmla="*/ 1089 w 1443"/>
                <a:gd name="T27" fmla="*/ 799 h 803"/>
                <a:gd name="T28" fmla="*/ 1174 w 1443"/>
                <a:gd name="T29" fmla="*/ 788 h 803"/>
                <a:gd name="T30" fmla="*/ 1258 w 1443"/>
                <a:gd name="T31" fmla="*/ 767 h 803"/>
                <a:gd name="T32" fmla="*/ 1338 w 1443"/>
                <a:gd name="T33" fmla="*/ 740 h 803"/>
                <a:gd name="T34" fmla="*/ 1418 w 1443"/>
                <a:gd name="T35" fmla="*/ 707 h 803"/>
                <a:gd name="T36" fmla="*/ 1442 w 1443"/>
                <a:gd name="T37" fmla="*/ 693 h 803"/>
                <a:gd name="T38" fmla="*/ 1336 w 1443"/>
                <a:gd name="T39" fmla="*/ 728 h 803"/>
                <a:gd name="T40" fmla="*/ 1261 w 1443"/>
                <a:gd name="T41" fmla="*/ 743 h 803"/>
                <a:gd name="T42" fmla="*/ 1181 w 1443"/>
                <a:gd name="T43" fmla="*/ 746 h 803"/>
                <a:gd name="T44" fmla="*/ 1099 w 1443"/>
                <a:gd name="T45" fmla="*/ 735 h 803"/>
                <a:gd name="T46" fmla="*/ 1018 w 1443"/>
                <a:gd name="T47" fmla="*/ 720 h 803"/>
                <a:gd name="T48" fmla="*/ 930 w 1443"/>
                <a:gd name="T49" fmla="*/ 694 h 803"/>
                <a:gd name="T50" fmla="*/ 845 w 1443"/>
                <a:gd name="T51" fmla="*/ 656 h 803"/>
                <a:gd name="T52" fmla="*/ 760 w 1443"/>
                <a:gd name="T53" fmla="*/ 609 h 803"/>
                <a:gd name="T54" fmla="*/ 678 w 1443"/>
                <a:gd name="T55" fmla="*/ 552 h 803"/>
                <a:gd name="T56" fmla="*/ 594 w 1443"/>
                <a:gd name="T57" fmla="*/ 489 h 803"/>
                <a:gd name="T58" fmla="*/ 516 w 1443"/>
                <a:gd name="T59" fmla="*/ 417 h 803"/>
                <a:gd name="T60" fmla="*/ 443 w 1443"/>
                <a:gd name="T61" fmla="*/ 340 h 803"/>
                <a:gd name="T62" fmla="*/ 375 w 1443"/>
                <a:gd name="T63" fmla="*/ 257 h 803"/>
                <a:gd name="T64" fmla="*/ 310 w 1443"/>
                <a:gd name="T65" fmla="*/ 168 h 803"/>
                <a:gd name="T66" fmla="*/ 409 w 1443"/>
                <a:gd name="T67" fmla="*/ 101 h 803"/>
                <a:gd name="T68" fmla="*/ 63 w 1443"/>
                <a:gd name="T69" fmla="*/ 0 h 803"/>
                <a:gd name="T70" fmla="*/ 0 w 1443"/>
                <a:gd name="T71" fmla="*/ 357 h 803"/>
                <a:gd name="T72" fmla="*/ 101 w 1443"/>
                <a:gd name="T73" fmla="*/ 299 h 8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43" h="80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cmpd="sng">
              <a:solidFill>
                <a:schemeClr val="tx2"/>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26" name="Rectangle 15">
              <a:extLst>
                <a:ext uri="{FF2B5EF4-FFF2-40B4-BE49-F238E27FC236}">
                  <a16:creationId xmlns:a16="http://schemas.microsoft.com/office/drawing/2014/main" id="{61BB5C86-D691-4C81-B262-F542267629A2}"/>
                </a:ext>
              </a:extLst>
            </p:cNvPr>
            <p:cNvSpPr>
              <a:spLocks noChangeArrowheads="1"/>
            </p:cNvSpPr>
            <p:nvPr/>
          </p:nvSpPr>
          <p:spPr bwMode="auto">
            <a:xfrm>
              <a:off x="3841" y="2409"/>
              <a:ext cx="1654" cy="84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grpSp>
    </p:spTree>
  </p:cSld>
  <p:clrMapOvr>
    <a:masterClrMapping/>
  </p:clrMapOvr>
  <p:transition advTm="8712">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9162"/>
                                        </p:tgtEl>
                                        <p:attrNameLst>
                                          <p:attrName>style.visibility</p:attrName>
                                        </p:attrNameLst>
                                      </p:cBhvr>
                                      <p:to>
                                        <p:strVal val="visible"/>
                                      </p:to>
                                    </p:set>
                                    <p:animEffect transition="in" filter="slide(fromTop)">
                                      <p:cBhvr>
                                        <p:cTn id="7" dur="500"/>
                                        <p:tgtEl>
                                          <p:spTgt spid="49162"/>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9163"/>
                                        </p:tgtEl>
                                        <p:attrNameLst>
                                          <p:attrName>style.visibility</p:attrName>
                                        </p:attrNameLst>
                                      </p:cBhvr>
                                      <p:to>
                                        <p:strVal val="visible"/>
                                      </p:to>
                                    </p:set>
                                    <p:animEffect transition="in" filter="slide(fromTop)">
                                      <p:cBhvr>
                                        <p:cTn id="15" dur="500"/>
                                        <p:tgtEl>
                                          <p:spTgt spid="4916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slide(fromTop)">
                                      <p:cBhvr>
                                        <p:cTn id="19" dur="5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animBg="1" autoUpdateAnimBg="0"/>
      <p:bldP spid="49163" grpId="0" animBg="1" autoUpdateAnimBg="0"/>
      <p:bldP spid="49164"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9213FE2-AE4E-4764-B1CB-1890810626E5}"/>
              </a:ext>
            </a:extLst>
          </p:cNvPr>
          <p:cNvSpPr>
            <a:spLocks noChangeArrowheads="1"/>
          </p:cNvSpPr>
          <p:nvPr/>
        </p:nvSpPr>
        <p:spPr bwMode="auto">
          <a:xfrm>
            <a:off x="2103783" y="1620078"/>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A machine costing $9,000, with accumulated depreciation of $9,000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June 5</a:t>
            </a:r>
            <a:r>
              <a:rPr lang="en-US" sz="2400" baseline="30000" dirty="0">
                <a:solidFill>
                  <a:srgbClr val="B32C16">
                    <a:lumMod val="75000"/>
                  </a:srgbClr>
                </a:solidFill>
                <a:latin typeface="Arial" charset="0"/>
              </a:rPr>
              <a:t>th</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0ADE1FA1-0F27-49F5-8F89-CA809051461F}"/>
              </a:ext>
            </a:extLst>
          </p:cNvPr>
          <p:cNvSpPr>
            <a:spLocks noGrp="1" noChangeArrowheads="1"/>
          </p:cNvSpPr>
          <p:nvPr>
            <p:ph type="title"/>
          </p:nvPr>
        </p:nvSpPr>
        <p:spPr>
          <a:xfrm>
            <a:off x="-327025" y="-38100"/>
            <a:ext cx="11379200" cy="1143000"/>
          </a:xfrm>
        </p:spPr>
        <p:txBody>
          <a:bodyPr/>
          <a:lstStyle/>
          <a:p>
            <a:pPr>
              <a:defRPr/>
            </a:pPr>
            <a:r>
              <a:rPr lang="en-US" dirty="0"/>
              <a:t>Discarding Plant Assets</a:t>
            </a:r>
          </a:p>
        </p:txBody>
      </p:sp>
      <p:pic>
        <p:nvPicPr>
          <p:cNvPr id="66565" name="Picture 7" descr="Chapter 10 Discard of asset.png">
            <a:extLst>
              <a:ext uri="{FF2B5EF4-FFF2-40B4-BE49-F238E27FC236}">
                <a16:creationId xmlns:a16="http://schemas.microsoft.com/office/drawing/2014/main" id="{190F3852-099E-4954-8227-D1DE9B55A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0850" y="3886201"/>
            <a:ext cx="8718550" cy="1006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40902">
    <p:zo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08E6C7CC-934B-43E9-B5DD-1145DFDA1594}"/>
              </a:ext>
            </a:extLst>
          </p:cNvPr>
          <p:cNvSpPr>
            <a:spLocks noChangeArrowheads="1"/>
          </p:cNvSpPr>
          <p:nvPr/>
        </p:nvSpPr>
        <p:spPr bwMode="auto">
          <a:xfrm>
            <a:off x="2054087" y="1585119"/>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Equipment costing $8,000, with accumulated depreciation of $6,000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July 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7B9A8E1D-58D8-43B7-B122-F1699593A9DB}"/>
              </a:ext>
            </a:extLst>
          </p:cNvPr>
          <p:cNvSpPr>
            <a:spLocks noGrp="1" noChangeArrowheads="1"/>
          </p:cNvSpPr>
          <p:nvPr>
            <p:ph type="title"/>
          </p:nvPr>
        </p:nvSpPr>
        <p:spPr>
          <a:xfrm>
            <a:off x="-346075" y="-38100"/>
            <a:ext cx="11379200" cy="1143000"/>
          </a:xfrm>
        </p:spPr>
        <p:txBody>
          <a:bodyPr/>
          <a:lstStyle/>
          <a:p>
            <a:pPr>
              <a:defRPr/>
            </a:pPr>
            <a:r>
              <a:rPr lang="en-US" dirty="0"/>
              <a:t>Discarding Plant Assets</a:t>
            </a:r>
          </a:p>
        </p:txBody>
      </p:sp>
      <p:sp>
        <p:nvSpPr>
          <p:cNvPr id="68612" name="TextBox 4">
            <a:extLst>
              <a:ext uri="{FF2B5EF4-FFF2-40B4-BE49-F238E27FC236}">
                <a16:creationId xmlns:a16="http://schemas.microsoft.com/office/drawing/2014/main" id="{9AE14523-0711-40AD-B611-42116018AF54}"/>
              </a:ext>
            </a:extLst>
          </p:cNvPr>
          <p:cNvSpPr txBox="1">
            <a:spLocks noChangeArrowheads="1"/>
          </p:cNvSpPr>
          <p:nvPr/>
        </p:nvSpPr>
        <p:spPr bwMode="auto">
          <a:xfrm>
            <a:off x="1828800" y="36576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Bring the depreciation up-to-date.</a:t>
            </a:r>
          </a:p>
        </p:txBody>
      </p:sp>
      <p:pic>
        <p:nvPicPr>
          <p:cNvPr id="68613" name="Picture 7" descr="Chapter 10 Bring depreciation up t date 1.png">
            <a:extLst>
              <a:ext uri="{FF2B5EF4-FFF2-40B4-BE49-F238E27FC236}">
                <a16:creationId xmlns:a16="http://schemas.microsoft.com/office/drawing/2014/main" id="{80704155-8D61-41F5-9E6B-8B0C9045AA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046538"/>
            <a:ext cx="8724900" cy="982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4" name="Rectangle 8">
            <a:extLst>
              <a:ext uri="{FF2B5EF4-FFF2-40B4-BE49-F238E27FC236}">
                <a16:creationId xmlns:a16="http://schemas.microsoft.com/office/drawing/2014/main" id="{57AB680C-1EC3-4CBC-B5BE-A5EBB7A926ED}"/>
              </a:ext>
            </a:extLst>
          </p:cNvPr>
          <p:cNvSpPr>
            <a:spLocks noChangeArrowheads="1"/>
          </p:cNvSpPr>
          <p:nvPr/>
        </p:nvSpPr>
        <p:spPr bwMode="auto">
          <a:xfrm>
            <a:off x="1828801" y="5053013"/>
            <a:ext cx="3775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discarding of asset.</a:t>
            </a:r>
          </a:p>
        </p:txBody>
      </p:sp>
      <p:pic>
        <p:nvPicPr>
          <p:cNvPr id="68615" name="Picture 9" descr="Chapter 10 Dispose of asset after depreciation.png">
            <a:extLst>
              <a:ext uri="{FF2B5EF4-FFF2-40B4-BE49-F238E27FC236}">
                <a16:creationId xmlns:a16="http://schemas.microsoft.com/office/drawing/2014/main" id="{67051838-6F70-4689-A7A3-E613F57D7BE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5410202"/>
            <a:ext cx="8702675" cy="6626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14017">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a:extLst>
              <a:ext uri="{FF2B5EF4-FFF2-40B4-BE49-F238E27FC236}">
                <a16:creationId xmlns:a16="http://schemas.microsoft.com/office/drawing/2014/main" id="{995B2E67-F424-4F69-88C2-410638AB6F72}"/>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0659" name="TextBox 6">
            <a:extLst>
              <a:ext uri="{FF2B5EF4-FFF2-40B4-BE49-F238E27FC236}">
                <a16:creationId xmlns:a16="http://schemas.microsoft.com/office/drawing/2014/main" id="{40EAF004-3154-4889-A0BE-7637FC74D71A}"/>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0660" name="TextBox 9">
            <a:extLst>
              <a:ext uri="{FF2B5EF4-FFF2-40B4-BE49-F238E27FC236}">
                <a16:creationId xmlns:a16="http://schemas.microsoft.com/office/drawing/2014/main" id="{82D609E1-8BED-4550-9B9E-38A0E9A3FFB2}"/>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book value ($16,000 - $13,000 = $3,000).</a:t>
            </a:r>
          </a:p>
        </p:txBody>
      </p:sp>
      <p:sp>
        <p:nvSpPr>
          <p:cNvPr id="9" name="TextBox 8">
            <a:extLst>
              <a:ext uri="{FF2B5EF4-FFF2-40B4-BE49-F238E27FC236}">
                <a16:creationId xmlns:a16="http://schemas.microsoft.com/office/drawing/2014/main" id="{C0F51728-535B-485F-AE38-9FA8F363EE1C}"/>
              </a:ext>
            </a:extLst>
          </p:cNvPr>
          <p:cNvSpPr txBox="1"/>
          <p:nvPr/>
        </p:nvSpPr>
        <p:spPr>
          <a:xfrm>
            <a:off x="2013364" y="1624806"/>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$3,000 cash.</a:t>
            </a:r>
            <a:endParaRPr lang="en-US" sz="2000" dirty="0">
              <a:solidFill>
                <a:prstClr val="white"/>
              </a:solidFill>
              <a:latin typeface="Arial" panose="020B0604020202020204" pitchFamily="34" charset="0"/>
            </a:endParaRPr>
          </a:p>
        </p:txBody>
      </p:sp>
      <p:pic>
        <p:nvPicPr>
          <p:cNvPr id="70663" name="Picture 10" descr="Chapter 10 Update depreciation 2.png">
            <a:extLst>
              <a:ext uri="{FF2B5EF4-FFF2-40B4-BE49-F238E27FC236}">
                <a16:creationId xmlns:a16="http://schemas.microsoft.com/office/drawing/2014/main" id="{9E3CFC34-AA8B-4B76-87A9-1F4AB2E36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0664" name="Picture 11" descr="Chapter 10 Sale of Asset 1.png">
            <a:extLst>
              <a:ext uri="{FF2B5EF4-FFF2-40B4-BE49-F238E27FC236}">
                <a16:creationId xmlns:a16="http://schemas.microsoft.com/office/drawing/2014/main" id="{BE513E1F-828E-47CD-B0D9-9B1EF9FE39D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8788" y="4724401"/>
            <a:ext cx="8710612" cy="1196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54603">
    <p:blinds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7E257040-16C5-438F-9F88-D67C55C57979}"/>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12" name="TextBox 11">
            <a:extLst>
              <a:ext uri="{FF2B5EF4-FFF2-40B4-BE49-F238E27FC236}">
                <a16:creationId xmlns:a16="http://schemas.microsoft.com/office/drawing/2014/main" id="{C5E7AB5A-8820-492A-96FD-88F6C6A94D04}"/>
              </a:ext>
            </a:extLst>
          </p:cNvPr>
          <p:cNvSpPr txBox="1"/>
          <p:nvPr/>
        </p:nvSpPr>
        <p:spPr>
          <a:xfrm>
            <a:off x="1924050" y="1586706"/>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$2,500 cash.</a:t>
            </a:r>
            <a:endParaRPr lang="en-US" sz="2000" dirty="0">
              <a:solidFill>
                <a:prstClr val="white"/>
              </a:solidFill>
              <a:latin typeface="Arial" panose="020B0604020202020204" pitchFamily="34" charset="0"/>
            </a:endParaRPr>
          </a:p>
        </p:txBody>
      </p:sp>
      <p:pic>
        <p:nvPicPr>
          <p:cNvPr id="72709" name="Picture 13" descr="Chapter 10 Update depreciation 2.png">
            <a:extLst>
              <a:ext uri="{FF2B5EF4-FFF2-40B4-BE49-F238E27FC236}">
                <a16:creationId xmlns:a16="http://schemas.microsoft.com/office/drawing/2014/main" id="{A723B1BB-1FED-4524-8E89-981463E5B1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TextBox 6">
            <a:extLst>
              <a:ext uri="{FF2B5EF4-FFF2-40B4-BE49-F238E27FC236}">
                <a16:creationId xmlns:a16="http://schemas.microsoft.com/office/drawing/2014/main" id="{648A1039-9DD6-43F9-AC60-BBF0C5388B8E}"/>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2711" name="TextBox 9">
            <a:extLst>
              <a:ext uri="{FF2B5EF4-FFF2-40B4-BE49-F238E27FC236}">
                <a16:creationId xmlns:a16="http://schemas.microsoft.com/office/drawing/2014/main" id="{8954EFE4-D9EE-4B8C-A503-4AEED08E459D}"/>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a loss (Book value $3,000 - $2,500 cash received).</a:t>
            </a:r>
          </a:p>
        </p:txBody>
      </p:sp>
      <p:pic>
        <p:nvPicPr>
          <p:cNvPr id="72712" name="Picture 17" descr="Chapter 10 Loss on sale of asset.png">
            <a:extLst>
              <a:ext uri="{FF2B5EF4-FFF2-40B4-BE49-F238E27FC236}">
                <a16:creationId xmlns:a16="http://schemas.microsoft.com/office/drawing/2014/main" id="{A97849D8-5787-4A89-8061-E0B79A3533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4838700"/>
            <a:ext cx="8648700" cy="120429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2514">
    <p:blinds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2">
            <a:extLst>
              <a:ext uri="{FF2B5EF4-FFF2-40B4-BE49-F238E27FC236}">
                <a16:creationId xmlns:a16="http://schemas.microsoft.com/office/drawing/2014/main" id="{CB6CFBA5-7138-4684-A913-F0FB5233D9B4}"/>
              </a:ext>
            </a:extLst>
          </p:cNvPr>
          <p:cNvSpPr>
            <a:spLocks noChangeArrowheads="1"/>
          </p:cNvSpPr>
          <p:nvPr/>
        </p:nvSpPr>
        <p:spPr bwMode="auto">
          <a:xfrm>
            <a:off x="2036901" y="1778000"/>
            <a:ext cx="3302000" cy="3606800"/>
          </a:xfrm>
          <a:prstGeom prst="roundRect">
            <a:avLst>
              <a:gd name="adj" fmla="val 12495"/>
            </a:avLst>
          </a:prstGeom>
          <a:solidFill>
            <a:schemeClr val="accent2">
              <a:lumMod val="75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Total cost,</a:t>
            </a:r>
            <a:br>
              <a:rPr lang="en-US" sz="2800" dirty="0">
                <a:solidFill>
                  <a:prstClr val="white"/>
                </a:solidFill>
                <a:latin typeface="Arial" charset="0"/>
              </a:rPr>
            </a:br>
            <a:r>
              <a:rPr lang="en-US" sz="2800" dirty="0">
                <a:solidFill>
                  <a:prstClr val="white"/>
                </a:solidFill>
                <a:latin typeface="Arial" charset="0"/>
              </a:rPr>
              <a:t>including</a:t>
            </a:r>
            <a:br>
              <a:rPr lang="en-US" sz="2800" dirty="0">
                <a:solidFill>
                  <a:prstClr val="white"/>
                </a:solidFill>
                <a:latin typeface="Arial" charset="0"/>
              </a:rPr>
            </a:br>
            <a:r>
              <a:rPr lang="en-US" sz="2800" dirty="0">
                <a:solidFill>
                  <a:prstClr val="white"/>
                </a:solidFill>
                <a:latin typeface="Arial" charset="0"/>
              </a:rPr>
              <a:t> exploration and</a:t>
            </a:r>
            <a:br>
              <a:rPr lang="en-US" sz="2800" dirty="0">
                <a:solidFill>
                  <a:prstClr val="white"/>
                </a:solidFill>
                <a:latin typeface="Arial" charset="0"/>
              </a:rPr>
            </a:br>
            <a:r>
              <a:rPr lang="en-US" sz="2800" dirty="0">
                <a:solidFill>
                  <a:prstClr val="white"/>
                </a:solidFill>
                <a:latin typeface="Arial" charset="0"/>
              </a:rPr>
              <a:t>development,</a:t>
            </a:r>
            <a:br>
              <a:rPr lang="en-US" sz="2800" dirty="0">
                <a:solidFill>
                  <a:prstClr val="white"/>
                </a:solidFill>
                <a:latin typeface="Arial" charset="0"/>
              </a:rPr>
            </a:br>
            <a:r>
              <a:rPr lang="en-US" sz="2800" dirty="0">
                <a:solidFill>
                  <a:prstClr val="white"/>
                </a:solidFill>
                <a:latin typeface="Arial" charset="0"/>
              </a:rPr>
              <a:t>is charged to</a:t>
            </a:r>
            <a:br>
              <a:rPr lang="en-US" sz="2800" dirty="0">
                <a:solidFill>
                  <a:prstClr val="white"/>
                </a:solidFill>
                <a:latin typeface="Arial" charset="0"/>
              </a:rPr>
            </a:br>
            <a:r>
              <a:rPr lang="en-US" sz="2800" dirty="0">
                <a:solidFill>
                  <a:prstClr val="white"/>
                </a:solidFill>
                <a:latin typeface="Arial" charset="0"/>
              </a:rPr>
              <a:t>depletion expense</a:t>
            </a:r>
            <a:br>
              <a:rPr lang="en-US" sz="2800" dirty="0">
                <a:solidFill>
                  <a:prstClr val="white"/>
                </a:solidFill>
                <a:latin typeface="Arial" charset="0"/>
              </a:rPr>
            </a:br>
            <a:r>
              <a:rPr lang="en-US" sz="2800" dirty="0">
                <a:solidFill>
                  <a:prstClr val="white"/>
                </a:solidFill>
                <a:latin typeface="Arial" charset="0"/>
              </a:rPr>
              <a:t>over periods</a:t>
            </a:r>
            <a:br>
              <a:rPr lang="en-US" sz="2800" dirty="0">
                <a:solidFill>
                  <a:prstClr val="white"/>
                </a:solidFill>
                <a:latin typeface="Arial" charset="0"/>
              </a:rPr>
            </a:br>
            <a:r>
              <a:rPr lang="en-US" sz="2800" dirty="0">
                <a:solidFill>
                  <a:prstClr val="white"/>
                </a:solidFill>
                <a:latin typeface="Arial" charset="0"/>
              </a:rPr>
              <a:t>benefited.</a:t>
            </a:r>
          </a:p>
        </p:txBody>
      </p:sp>
      <p:sp>
        <p:nvSpPr>
          <p:cNvPr id="9220" name="AutoShape 3">
            <a:extLst>
              <a:ext uri="{FF2B5EF4-FFF2-40B4-BE49-F238E27FC236}">
                <a16:creationId xmlns:a16="http://schemas.microsoft.com/office/drawing/2014/main" id="{D1C6941B-203D-4B1D-918C-F7A5AEC6C09B}"/>
              </a:ext>
            </a:extLst>
          </p:cNvPr>
          <p:cNvSpPr>
            <a:spLocks noChangeArrowheads="1"/>
          </p:cNvSpPr>
          <p:nvPr/>
        </p:nvSpPr>
        <p:spPr bwMode="auto">
          <a:xfrm>
            <a:off x="7180263" y="1778000"/>
            <a:ext cx="3302000" cy="3606800"/>
          </a:xfrm>
          <a:prstGeom prst="roundRect">
            <a:avLst>
              <a:gd name="adj" fmla="val 12495"/>
            </a:avLst>
          </a:prstGeom>
          <a:solidFill>
            <a:schemeClr val="accent4">
              <a:lumMod val="50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Extracted from</a:t>
            </a:r>
            <a:br>
              <a:rPr lang="en-US" sz="2800" dirty="0">
                <a:solidFill>
                  <a:prstClr val="white"/>
                </a:solidFill>
                <a:latin typeface="Arial" charset="0"/>
              </a:rPr>
            </a:br>
            <a:r>
              <a:rPr lang="en-US" sz="2800" dirty="0">
                <a:solidFill>
                  <a:prstClr val="white"/>
                </a:solidFill>
                <a:latin typeface="Arial" charset="0"/>
              </a:rPr>
              <a:t>the natural</a:t>
            </a:r>
            <a:br>
              <a:rPr lang="en-US" sz="2800" dirty="0">
                <a:solidFill>
                  <a:prstClr val="white"/>
                </a:solidFill>
                <a:latin typeface="Arial" charset="0"/>
              </a:rPr>
            </a:br>
            <a:r>
              <a:rPr lang="en-US" sz="2800" dirty="0">
                <a:solidFill>
                  <a:prstClr val="white"/>
                </a:solidFill>
                <a:latin typeface="Arial" charset="0"/>
              </a:rPr>
              <a:t>environment</a:t>
            </a:r>
            <a:br>
              <a:rPr lang="en-US" sz="2800" dirty="0">
                <a:solidFill>
                  <a:prstClr val="white"/>
                </a:solidFill>
                <a:latin typeface="Arial" charset="0"/>
              </a:rPr>
            </a:br>
            <a:r>
              <a:rPr lang="en-US" sz="2800" dirty="0">
                <a:solidFill>
                  <a:prstClr val="white"/>
                </a:solidFill>
                <a:latin typeface="Arial" charset="0"/>
              </a:rPr>
              <a:t>and reported</a:t>
            </a:r>
            <a:br>
              <a:rPr lang="en-US" sz="2800" dirty="0">
                <a:solidFill>
                  <a:prstClr val="white"/>
                </a:solidFill>
                <a:latin typeface="Arial" charset="0"/>
              </a:rPr>
            </a:br>
            <a:r>
              <a:rPr lang="en-US" sz="2800" dirty="0">
                <a:solidFill>
                  <a:prstClr val="white"/>
                </a:solidFill>
                <a:latin typeface="Arial" charset="0"/>
              </a:rPr>
              <a:t>at cost less</a:t>
            </a:r>
            <a:br>
              <a:rPr lang="en-US" sz="2800" dirty="0">
                <a:solidFill>
                  <a:prstClr val="white"/>
                </a:solidFill>
                <a:latin typeface="Arial" charset="0"/>
              </a:rPr>
            </a:br>
            <a:r>
              <a:rPr lang="en-US" sz="2800" dirty="0">
                <a:solidFill>
                  <a:prstClr val="white"/>
                </a:solidFill>
                <a:latin typeface="Arial" charset="0"/>
              </a:rPr>
              <a:t>accumulated</a:t>
            </a:r>
            <a:br>
              <a:rPr lang="en-US" sz="2800" dirty="0">
                <a:solidFill>
                  <a:prstClr val="white"/>
                </a:solidFill>
                <a:latin typeface="Arial" charset="0"/>
              </a:rPr>
            </a:br>
            <a:r>
              <a:rPr lang="en-US" sz="2800" dirty="0">
                <a:solidFill>
                  <a:srgbClr val="FFFF00"/>
                </a:solidFill>
                <a:latin typeface="Arial" charset="0"/>
              </a:rPr>
              <a:t>depletion</a:t>
            </a:r>
            <a:r>
              <a:rPr lang="en-US" sz="2800" dirty="0">
                <a:solidFill>
                  <a:prstClr val="white"/>
                </a:solidFill>
                <a:latin typeface="Arial" charset="0"/>
              </a:rPr>
              <a:t>.</a:t>
            </a:r>
          </a:p>
        </p:txBody>
      </p:sp>
      <p:graphicFrame>
        <p:nvGraphicFramePr>
          <p:cNvPr id="74756" name="Object 2">
            <a:extLst>
              <a:ext uri="{FF2B5EF4-FFF2-40B4-BE49-F238E27FC236}">
                <a16:creationId xmlns:a16="http://schemas.microsoft.com/office/drawing/2014/main" id="{378CD5FC-E7B9-4FF7-90A1-B4CA83D85070}"/>
              </a:ext>
            </a:extLst>
          </p:cNvPr>
          <p:cNvGraphicFramePr>
            <a:graphicFrameLocks/>
          </p:cNvGraphicFramePr>
          <p:nvPr/>
        </p:nvGraphicFramePr>
        <p:xfrm>
          <a:off x="5041900" y="3124200"/>
          <a:ext cx="2133600" cy="2514600"/>
        </p:xfrm>
        <a:graphic>
          <a:graphicData uri="http://schemas.openxmlformats.org/presentationml/2006/ole">
            <mc:AlternateContent xmlns:mc="http://schemas.openxmlformats.org/markup-compatibility/2006">
              <mc:Choice xmlns:v="urn:schemas-microsoft-com:vml" Requires="v">
                <p:oleObj name="ClipArt" r:id="rId3" imgW="3003550" imgH="5470525" progId="MS_ClipArt_Gallery.2">
                  <p:embed/>
                </p:oleObj>
              </mc:Choice>
              <mc:Fallback>
                <p:oleObj name="ClipArt" r:id="rId3" imgW="3003550" imgH="5470525" progId="MS_ClipArt_Gallery.2">
                  <p:embed/>
                  <p:pic>
                    <p:nvPicPr>
                      <p:cNvPr id="74756" name="Object 2">
                        <a:extLst>
                          <a:ext uri="{FF2B5EF4-FFF2-40B4-BE49-F238E27FC236}">
                            <a16:creationId xmlns:a16="http://schemas.microsoft.com/office/drawing/2014/main" id="{378CD5FC-E7B9-4FF7-90A1-B4CA83D8507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1900" y="3124200"/>
                        <a:ext cx="213360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3493" name="Rectangle 5">
            <a:extLst>
              <a:ext uri="{FF2B5EF4-FFF2-40B4-BE49-F238E27FC236}">
                <a16:creationId xmlns:a16="http://schemas.microsoft.com/office/drawing/2014/main" id="{A30D26EB-C082-412E-B36C-A9D8F9E8D367}"/>
              </a:ext>
            </a:extLst>
          </p:cNvPr>
          <p:cNvSpPr>
            <a:spLocks noGrp="1" noChangeArrowheads="1"/>
          </p:cNvSpPr>
          <p:nvPr>
            <p:ph type="title"/>
          </p:nvPr>
        </p:nvSpPr>
        <p:spPr>
          <a:xfrm>
            <a:off x="-896937" y="-50800"/>
            <a:ext cx="11379200" cy="1143000"/>
          </a:xfrm>
        </p:spPr>
        <p:txBody>
          <a:bodyPr/>
          <a:lstStyle/>
          <a:p>
            <a:pPr>
              <a:defRPr/>
            </a:pPr>
            <a:r>
              <a:rPr lang="en-US" dirty="0"/>
              <a:t>Natural Resources</a:t>
            </a:r>
          </a:p>
        </p:txBody>
      </p:sp>
      <p:sp>
        <p:nvSpPr>
          <p:cNvPr id="63494" name="AutoShape 6">
            <a:extLst>
              <a:ext uri="{FF2B5EF4-FFF2-40B4-BE49-F238E27FC236}">
                <a16:creationId xmlns:a16="http://schemas.microsoft.com/office/drawing/2014/main" id="{D7BF55B8-7D83-4B30-95B6-4775B844C866}"/>
              </a:ext>
            </a:extLst>
          </p:cNvPr>
          <p:cNvSpPr>
            <a:spLocks noChangeArrowheads="1"/>
          </p:cNvSpPr>
          <p:nvPr/>
        </p:nvSpPr>
        <p:spPr bwMode="auto">
          <a:xfrm>
            <a:off x="3894137" y="5464313"/>
            <a:ext cx="4403725" cy="711200"/>
          </a:xfrm>
          <a:prstGeom prst="roundRect">
            <a:avLst>
              <a:gd name="adj" fmla="val 12495"/>
            </a:avLst>
          </a:prstGeom>
          <a:solidFill>
            <a:srgbClr val="FFCC99"/>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2800" dirty="0">
                <a:solidFill>
                  <a:srgbClr val="B32C16">
                    <a:lumMod val="75000"/>
                  </a:srgbClr>
                </a:solidFill>
                <a:effectLst>
                  <a:outerShdw blurRad="38100" dist="38100" dir="2700000" algn="tl">
                    <a:srgbClr val="000000">
                      <a:alpha val="43137"/>
                    </a:srgbClr>
                  </a:outerShdw>
                </a:effectLst>
                <a:latin typeface="Arial" charset="0"/>
              </a:rPr>
              <a:t>Examples: oil, coal, gold</a:t>
            </a:r>
          </a:p>
        </p:txBody>
      </p:sp>
    </p:spTree>
  </p:cSld>
  <p:clrMapOvr>
    <a:masterClrMapping/>
  </p:clrMapOvr>
  <p:transition advTm="40194">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3" name="Rectangle 11">
            <a:extLst>
              <a:ext uri="{FF2B5EF4-FFF2-40B4-BE49-F238E27FC236}">
                <a16:creationId xmlns:a16="http://schemas.microsoft.com/office/drawing/2014/main" id="{EC898CBA-D4EF-467D-8944-C63797F474AB}"/>
              </a:ext>
            </a:extLst>
          </p:cNvPr>
          <p:cNvSpPr>
            <a:spLocks noGrp="1" noChangeArrowheads="1"/>
          </p:cNvSpPr>
          <p:nvPr>
            <p:ph type="title"/>
          </p:nvPr>
        </p:nvSpPr>
        <p:spPr>
          <a:xfrm>
            <a:off x="130175" y="-38100"/>
            <a:ext cx="11379200" cy="1143000"/>
          </a:xfrm>
        </p:spPr>
        <p:txBody>
          <a:bodyPr>
            <a:normAutofit/>
          </a:bodyPr>
          <a:lstStyle/>
          <a:p>
            <a:pPr>
              <a:defRPr/>
            </a:pPr>
            <a:r>
              <a:rPr lang="en-US" sz="3200" dirty="0"/>
              <a:t>Cost Determination and Depletion</a:t>
            </a:r>
          </a:p>
        </p:txBody>
      </p:sp>
      <p:pic>
        <p:nvPicPr>
          <p:cNvPr id="76804" name="Picture 22" descr="Chapter 10 Cost determination for natural resources.png">
            <a:extLst>
              <a:ext uri="{FF2B5EF4-FFF2-40B4-BE49-F238E27FC236}">
                <a16:creationId xmlns:a16="http://schemas.microsoft.com/office/drawing/2014/main" id="{6439EE13-BE87-4749-88DA-F9FBC03DD6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967038"/>
            <a:ext cx="91440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9001AB89-8240-4831-8E5B-C05CF798DDA5}"/>
              </a:ext>
            </a:extLst>
          </p:cNvPr>
          <p:cNvSpPr txBox="1"/>
          <p:nvPr/>
        </p:nvSpPr>
        <p:spPr>
          <a:xfrm>
            <a:off x="2062316" y="1610032"/>
            <a:ext cx="8305800" cy="1200150"/>
          </a:xfrm>
          <a:prstGeom prst="rect">
            <a:avLst/>
          </a:prstGeom>
          <a:solidFill>
            <a:schemeClr val="accent2">
              <a:lumMod val="75000"/>
            </a:schemeClr>
          </a:solidFill>
        </p:spPr>
        <p:txBody>
          <a:bodyPr>
            <a:spAutoFit/>
          </a:bodyPr>
          <a:lstStyle/>
          <a:p>
            <a:pPr fontAlgn="base">
              <a:spcBef>
                <a:spcPct val="0"/>
              </a:spcBef>
              <a:spcAft>
                <a:spcPct val="0"/>
              </a:spcAft>
              <a:defRPr/>
            </a:pPr>
            <a:r>
              <a:rPr lang="en-US" sz="2400" dirty="0">
                <a:solidFill>
                  <a:prstClr val="white"/>
                </a:solidFill>
                <a:effectLst>
                  <a:outerShdw blurRad="38100" dist="38100" dir="2700000" algn="tl">
                    <a:srgbClr val="000000">
                      <a:alpha val="43137"/>
                    </a:srgbClr>
                  </a:outerShdw>
                </a:effectLst>
                <a:latin typeface="Arial" charset="0"/>
              </a:rPr>
              <a:t>Let’s consider a mineral deposit with an estimated 250,000 tons of available ore. It is purchased for $500,000, and we expect zero salvage value. </a:t>
            </a:r>
          </a:p>
        </p:txBody>
      </p:sp>
    </p:spTree>
  </p:cSld>
  <p:clrMapOvr>
    <a:masterClrMapping/>
  </p:clrMapOvr>
  <p:transition advTm="26489">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a:extLst>
              <a:ext uri="{FF2B5EF4-FFF2-40B4-BE49-F238E27FC236}">
                <a16:creationId xmlns:a16="http://schemas.microsoft.com/office/drawing/2014/main" id="{242B3A4E-E6DE-4037-B6DB-6DA640B269D7}"/>
              </a:ext>
            </a:extLst>
          </p:cNvPr>
          <p:cNvSpPr>
            <a:spLocks noGrp="1" noChangeArrowheads="1"/>
          </p:cNvSpPr>
          <p:nvPr>
            <p:ph type="title"/>
          </p:nvPr>
        </p:nvSpPr>
        <p:spPr>
          <a:xfrm>
            <a:off x="0" y="-79374"/>
            <a:ext cx="11379200" cy="1143000"/>
          </a:xfrm>
        </p:spPr>
        <p:txBody>
          <a:bodyPr>
            <a:normAutofit/>
          </a:bodyPr>
          <a:lstStyle/>
          <a:p>
            <a:pPr>
              <a:defRPr/>
            </a:pPr>
            <a:r>
              <a:rPr lang="en-US" sz="3200" dirty="0"/>
              <a:t>Depletion of Natural Resources</a:t>
            </a:r>
          </a:p>
        </p:txBody>
      </p:sp>
      <p:sp>
        <p:nvSpPr>
          <p:cNvPr id="78852" name="TextBox 16">
            <a:extLst>
              <a:ext uri="{FF2B5EF4-FFF2-40B4-BE49-F238E27FC236}">
                <a16:creationId xmlns:a16="http://schemas.microsoft.com/office/drawing/2014/main" id="{6D8F0D90-FABC-4F35-83F9-577D1D2C5B7B}"/>
              </a:ext>
            </a:extLst>
          </p:cNvPr>
          <p:cNvSpPr txBox="1">
            <a:spLocks noChangeArrowheads="1"/>
          </p:cNvSpPr>
          <p:nvPr/>
        </p:nvSpPr>
        <p:spPr bwMode="auto">
          <a:xfrm>
            <a:off x="1981200" y="16764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Depletion expense in the first year would be:</a:t>
            </a:r>
          </a:p>
        </p:txBody>
      </p:sp>
      <p:pic>
        <p:nvPicPr>
          <p:cNvPr id="78853" name="Picture 17" descr="Chapter 10 Depretion expense.png">
            <a:extLst>
              <a:ext uri="{FF2B5EF4-FFF2-40B4-BE49-F238E27FC236}">
                <a16:creationId xmlns:a16="http://schemas.microsoft.com/office/drawing/2014/main" id="{583D927E-EE76-4E07-8AC8-658130C64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133601"/>
            <a:ext cx="8694738" cy="930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8854" name="TextBox 18">
            <a:extLst>
              <a:ext uri="{FF2B5EF4-FFF2-40B4-BE49-F238E27FC236}">
                <a16:creationId xmlns:a16="http://schemas.microsoft.com/office/drawing/2014/main" id="{E49ADEF9-CBDC-4B88-8E44-1294B20E9E04}"/>
              </a:ext>
            </a:extLst>
          </p:cNvPr>
          <p:cNvSpPr txBox="1">
            <a:spLocks noChangeArrowheads="1"/>
          </p:cNvSpPr>
          <p:nvPr/>
        </p:nvSpPr>
        <p:spPr bwMode="auto">
          <a:xfrm>
            <a:off x="1981200" y="31242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Balance Sheet presentation of natural resources:</a:t>
            </a:r>
          </a:p>
        </p:txBody>
      </p:sp>
      <p:pic>
        <p:nvPicPr>
          <p:cNvPr id="78855" name="Picture 19" descr="Chapter 10 Disclosure of Depletion on BS.png">
            <a:extLst>
              <a:ext uri="{FF2B5EF4-FFF2-40B4-BE49-F238E27FC236}">
                <a16:creationId xmlns:a16="http://schemas.microsoft.com/office/drawing/2014/main" id="{E7BC6FD6-44C9-4D3C-847B-1EA51B1D154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81400"/>
            <a:ext cx="86693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557">
    <p:zo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0DA5B13-56C3-46F3-87BE-3D05F4A0F6AE}"/>
              </a:ext>
            </a:extLst>
          </p:cNvPr>
          <p:cNvSpPr>
            <a:spLocks noGrp="1" noChangeArrowheads="1"/>
          </p:cNvSpPr>
          <p:nvPr>
            <p:ph type="title"/>
          </p:nvPr>
        </p:nvSpPr>
        <p:spPr>
          <a:xfrm>
            <a:off x="0" y="-38100"/>
            <a:ext cx="11379200" cy="1143000"/>
          </a:xfrm>
        </p:spPr>
        <p:txBody>
          <a:bodyPr>
            <a:normAutofit/>
          </a:bodyPr>
          <a:lstStyle/>
          <a:p>
            <a:pPr>
              <a:defRPr/>
            </a:pPr>
            <a:r>
              <a:rPr lang="en-US" sz="3200" dirty="0"/>
              <a:t>Plant Assets Used in Extracting</a:t>
            </a:r>
          </a:p>
        </p:txBody>
      </p:sp>
      <p:sp>
        <p:nvSpPr>
          <p:cNvPr id="67587" name="Rectangle 3">
            <a:extLst>
              <a:ext uri="{FF2B5EF4-FFF2-40B4-BE49-F238E27FC236}">
                <a16:creationId xmlns:a16="http://schemas.microsoft.com/office/drawing/2014/main" id="{1AC7352B-D890-44F1-B5DF-1FF38E8C0308}"/>
              </a:ext>
            </a:extLst>
          </p:cNvPr>
          <p:cNvSpPr>
            <a:spLocks noGrp="1" noChangeArrowheads="1"/>
          </p:cNvSpPr>
          <p:nvPr>
            <p:ph type="body" idx="4294967295"/>
          </p:nvPr>
        </p:nvSpPr>
        <p:spPr>
          <a:xfrm>
            <a:off x="2209801" y="3940176"/>
            <a:ext cx="7661275" cy="1895475"/>
          </a:xfrm>
          <a:solidFill>
            <a:schemeClr val="accent5">
              <a:lumMod val="75000"/>
            </a:schemeClr>
          </a:solidFill>
          <a:ln>
            <a:solidFill>
              <a:schemeClr val="tx1"/>
            </a:solidFill>
          </a:ln>
          <a:effectLst>
            <a:outerShdw dist="35921" dir="2700000" algn="ctr" rotWithShape="0">
              <a:schemeClr val="tx2"/>
            </a:outerShdw>
          </a:effectLst>
        </p:spPr>
        <p:txBody>
          <a:bodyPr/>
          <a:lstStyle/>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Specialized plant assets may be required to extract the natural resource.</a:t>
            </a:r>
          </a:p>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These assets are recorded in a separate account and depreciated.</a:t>
            </a:r>
          </a:p>
        </p:txBody>
      </p:sp>
      <p:graphicFrame>
        <p:nvGraphicFramePr>
          <p:cNvPr id="80900" name="Object 2">
            <a:extLst>
              <a:ext uri="{FF2B5EF4-FFF2-40B4-BE49-F238E27FC236}">
                <a16:creationId xmlns:a16="http://schemas.microsoft.com/office/drawing/2014/main" id="{3C932C1E-D3B5-4C3B-9DEC-B542FC3ADC42}"/>
              </a:ext>
            </a:extLst>
          </p:cNvPr>
          <p:cNvGraphicFramePr>
            <a:graphicFrameLocks/>
          </p:cNvGraphicFramePr>
          <p:nvPr/>
        </p:nvGraphicFramePr>
        <p:xfrm>
          <a:off x="3886200" y="1828801"/>
          <a:ext cx="4038600" cy="1985963"/>
        </p:xfrm>
        <a:graphic>
          <a:graphicData uri="http://schemas.openxmlformats.org/presentationml/2006/ole">
            <mc:AlternateContent xmlns:mc="http://schemas.openxmlformats.org/markup-compatibility/2006">
              <mc:Choice xmlns:v="urn:schemas-microsoft-com:vml" Requires="v">
                <p:oleObj name="ClipArt" r:id="rId3" imgW="7886065" imgH="3872865" progId="MS_ClipArt_Gallery.2">
                  <p:embed/>
                </p:oleObj>
              </mc:Choice>
              <mc:Fallback>
                <p:oleObj name="ClipArt" r:id="rId3" imgW="7886065" imgH="3872865" progId="MS_ClipArt_Gallery.2">
                  <p:embed/>
                  <p:pic>
                    <p:nvPicPr>
                      <p:cNvPr id="80900" name="Object 2">
                        <a:extLst>
                          <a:ext uri="{FF2B5EF4-FFF2-40B4-BE49-F238E27FC236}">
                            <a16:creationId xmlns:a16="http://schemas.microsoft.com/office/drawing/2014/main" id="{3C932C1E-D3B5-4C3B-9DEC-B542FC3ADC4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828801"/>
                        <a:ext cx="4038600" cy="198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advTm="60788">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10D55E3-5AD7-4C9D-A383-CC3A22D9A126}"/>
              </a:ext>
            </a:extLst>
          </p:cNvPr>
          <p:cNvSpPr>
            <a:spLocks noChangeArrowheads="1"/>
          </p:cNvSpPr>
          <p:nvPr/>
        </p:nvSpPr>
        <p:spPr bwMode="auto">
          <a:xfrm>
            <a:off x="2085285" y="1635125"/>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Noncurrent assets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without physical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substance.</a:t>
            </a:r>
          </a:p>
        </p:txBody>
      </p:sp>
      <p:sp>
        <p:nvSpPr>
          <p:cNvPr id="69635" name="Rectangle 3">
            <a:extLst>
              <a:ext uri="{FF2B5EF4-FFF2-40B4-BE49-F238E27FC236}">
                <a16:creationId xmlns:a16="http://schemas.microsoft.com/office/drawing/2014/main" id="{F575E024-CE5B-438A-9BEF-5F7DF8184273}"/>
              </a:ext>
            </a:extLst>
          </p:cNvPr>
          <p:cNvSpPr>
            <a:spLocks noChangeArrowheads="1"/>
          </p:cNvSpPr>
          <p:nvPr/>
        </p:nvSpPr>
        <p:spPr bwMode="auto">
          <a:xfrm>
            <a:off x="1781521" y="4677466"/>
            <a:ext cx="28702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Useful life is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often difficult</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to determine.</a:t>
            </a:r>
          </a:p>
        </p:txBody>
      </p:sp>
      <p:sp>
        <p:nvSpPr>
          <p:cNvPr id="69636" name="Rectangle 4">
            <a:extLst>
              <a:ext uri="{FF2B5EF4-FFF2-40B4-BE49-F238E27FC236}">
                <a16:creationId xmlns:a16="http://schemas.microsoft.com/office/drawing/2014/main" id="{13165A60-FF07-4783-9A8E-F2A986B39BDF}"/>
              </a:ext>
            </a:extLst>
          </p:cNvPr>
          <p:cNvSpPr>
            <a:spLocks noChangeArrowheads="1"/>
          </p:cNvSpPr>
          <p:nvPr/>
        </p:nvSpPr>
        <p:spPr bwMode="auto">
          <a:xfrm>
            <a:off x="7603779" y="4677466"/>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Usually acquired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for operational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use. </a:t>
            </a:r>
          </a:p>
        </p:txBody>
      </p:sp>
      <p:sp>
        <p:nvSpPr>
          <p:cNvPr id="82949" name="Line 5">
            <a:extLst>
              <a:ext uri="{FF2B5EF4-FFF2-40B4-BE49-F238E27FC236}">
                <a16:creationId xmlns:a16="http://schemas.microsoft.com/office/drawing/2014/main" id="{2FB38532-83CA-4416-8365-89264276B7EA}"/>
              </a:ext>
            </a:extLst>
          </p:cNvPr>
          <p:cNvSpPr>
            <a:spLocks noChangeShapeType="1"/>
          </p:cNvSpPr>
          <p:nvPr/>
        </p:nvSpPr>
        <p:spPr bwMode="auto">
          <a:xfrm>
            <a:off x="4679950" y="3124200"/>
            <a:ext cx="2895600" cy="18288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82950" name="Line 6">
            <a:extLst>
              <a:ext uri="{FF2B5EF4-FFF2-40B4-BE49-F238E27FC236}">
                <a16:creationId xmlns:a16="http://schemas.microsoft.com/office/drawing/2014/main" id="{D535ED87-2FD4-46A0-9B6F-52C40D98ABB4}"/>
              </a:ext>
            </a:extLst>
          </p:cNvPr>
          <p:cNvSpPr>
            <a:spLocks noChangeShapeType="1"/>
          </p:cNvSpPr>
          <p:nvPr/>
        </p:nvSpPr>
        <p:spPr bwMode="auto">
          <a:xfrm flipV="1">
            <a:off x="4603750" y="3048000"/>
            <a:ext cx="2971800" cy="19050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9639" name="Oval 7">
            <a:extLst>
              <a:ext uri="{FF2B5EF4-FFF2-40B4-BE49-F238E27FC236}">
                <a16:creationId xmlns:a16="http://schemas.microsoft.com/office/drawing/2014/main" id="{E5CD3C84-CC31-4BD5-9D61-4EC75BBFBC2C}"/>
              </a:ext>
            </a:extLst>
          </p:cNvPr>
          <p:cNvSpPr>
            <a:spLocks noChangeArrowheads="1"/>
          </p:cNvSpPr>
          <p:nvPr/>
        </p:nvSpPr>
        <p:spPr bwMode="auto">
          <a:xfrm>
            <a:off x="4692650" y="3213100"/>
            <a:ext cx="2870200" cy="1651000"/>
          </a:xfrm>
          <a:prstGeom prst="ellipse">
            <a:avLst/>
          </a:prstGeom>
          <a:solidFill>
            <a:schemeClr val="accent2">
              <a:lumMod val="50000"/>
            </a:schemeClr>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3200" dirty="0">
                <a:solidFill>
                  <a:prstClr val="white"/>
                </a:solidFill>
                <a:effectLst>
                  <a:outerShdw blurRad="38100" dist="38100" dir="2700000" algn="tl">
                    <a:srgbClr val="000000">
                      <a:alpha val="43137"/>
                    </a:srgbClr>
                  </a:outerShdw>
                </a:effectLst>
                <a:latin typeface="Arial" charset="0"/>
              </a:rPr>
              <a:t>Intangible</a:t>
            </a:r>
            <a:br>
              <a:rPr lang="en-US" sz="3200" dirty="0">
                <a:solidFill>
                  <a:prstClr val="white"/>
                </a:solidFill>
                <a:effectLst>
                  <a:outerShdw blurRad="38100" dist="38100" dir="2700000" algn="tl">
                    <a:srgbClr val="000000">
                      <a:alpha val="43137"/>
                    </a:srgbClr>
                  </a:outerShdw>
                </a:effectLst>
                <a:latin typeface="Arial" charset="0"/>
              </a:rPr>
            </a:br>
            <a:r>
              <a:rPr lang="en-US" sz="3200" dirty="0">
                <a:solidFill>
                  <a:prstClr val="white"/>
                </a:solidFill>
                <a:effectLst>
                  <a:outerShdw blurRad="38100" dist="38100" dir="2700000" algn="tl">
                    <a:srgbClr val="000000">
                      <a:alpha val="43137"/>
                    </a:srgbClr>
                  </a:outerShdw>
                </a:effectLst>
                <a:latin typeface="Arial" charset="0"/>
              </a:rPr>
              <a:t>Assets</a:t>
            </a:r>
          </a:p>
        </p:txBody>
      </p:sp>
      <p:sp>
        <p:nvSpPr>
          <p:cNvPr id="69640" name="Rectangle 8">
            <a:extLst>
              <a:ext uri="{FF2B5EF4-FFF2-40B4-BE49-F238E27FC236}">
                <a16:creationId xmlns:a16="http://schemas.microsoft.com/office/drawing/2014/main" id="{7A05CE99-5F92-41CF-B48C-75D545DC8673}"/>
              </a:ext>
            </a:extLst>
          </p:cNvPr>
          <p:cNvSpPr>
            <a:spLocks noChangeArrowheads="1"/>
          </p:cNvSpPr>
          <p:nvPr/>
        </p:nvSpPr>
        <p:spPr bwMode="auto">
          <a:xfrm>
            <a:off x="7575550" y="1603375"/>
            <a:ext cx="28067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Often provide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exclusive rights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or privileges.</a:t>
            </a:r>
          </a:p>
        </p:txBody>
      </p:sp>
      <p:sp>
        <p:nvSpPr>
          <p:cNvPr id="69641" name="Rectangle 9">
            <a:extLst>
              <a:ext uri="{FF2B5EF4-FFF2-40B4-BE49-F238E27FC236}">
                <a16:creationId xmlns:a16="http://schemas.microsoft.com/office/drawing/2014/main" id="{020A6FF0-5A96-4682-95C0-B25EFF681B0B}"/>
              </a:ext>
            </a:extLst>
          </p:cNvPr>
          <p:cNvSpPr>
            <a:spLocks noGrp="1" noChangeArrowheads="1"/>
          </p:cNvSpPr>
          <p:nvPr>
            <p:ph type="title"/>
          </p:nvPr>
        </p:nvSpPr>
        <p:spPr>
          <a:xfrm>
            <a:off x="-374650" y="-101600"/>
            <a:ext cx="11379200" cy="1143000"/>
          </a:xfrm>
        </p:spPr>
        <p:txBody>
          <a:bodyPr/>
          <a:lstStyle/>
          <a:p>
            <a:pPr>
              <a:defRPr/>
            </a:pPr>
            <a:r>
              <a:rPr lang="en-US" dirty="0"/>
              <a:t>Intangible Assets</a:t>
            </a:r>
          </a:p>
        </p:txBody>
      </p:sp>
    </p:spTree>
  </p:cSld>
  <p:clrMapOvr>
    <a:masterClrMapping/>
  </p:clrMapOvr>
  <p:transition spd="med" advTm="48338">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p:cTn id="7" dur="500" fill="hold"/>
                                        <p:tgtEl>
                                          <p:spTgt spid="69634"/>
                                        </p:tgtEl>
                                        <p:attrNameLst>
                                          <p:attrName>ppt_w</p:attrName>
                                        </p:attrNameLst>
                                      </p:cBhvr>
                                      <p:tavLst>
                                        <p:tav tm="0">
                                          <p:val>
                                            <p:fltVal val="0"/>
                                          </p:val>
                                        </p:tav>
                                        <p:tav tm="100000">
                                          <p:val>
                                            <p:strVal val="#ppt_w"/>
                                          </p:val>
                                        </p:tav>
                                      </p:tavLst>
                                    </p:anim>
                                    <p:anim calcmode="lin" valueType="num">
                                      <p:cBhvr>
                                        <p:cTn id="8" dur="500" fill="hold"/>
                                        <p:tgtEl>
                                          <p:spTgt spid="6963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9640"/>
                                        </p:tgtEl>
                                        <p:attrNameLst>
                                          <p:attrName>style.visibility</p:attrName>
                                        </p:attrNameLst>
                                      </p:cBhvr>
                                      <p:to>
                                        <p:strVal val="visible"/>
                                      </p:to>
                                    </p:set>
                                    <p:anim calcmode="lin" valueType="num">
                                      <p:cBhvr>
                                        <p:cTn id="12" dur="500" fill="hold"/>
                                        <p:tgtEl>
                                          <p:spTgt spid="69640"/>
                                        </p:tgtEl>
                                        <p:attrNameLst>
                                          <p:attrName>ppt_w</p:attrName>
                                        </p:attrNameLst>
                                      </p:cBhvr>
                                      <p:tavLst>
                                        <p:tav tm="0">
                                          <p:val>
                                            <p:fltVal val="0"/>
                                          </p:val>
                                        </p:tav>
                                        <p:tav tm="100000">
                                          <p:val>
                                            <p:strVal val="#ppt_w"/>
                                          </p:val>
                                        </p:tav>
                                      </p:tavLst>
                                    </p:anim>
                                    <p:anim calcmode="lin" valueType="num">
                                      <p:cBhvr>
                                        <p:cTn id="13" dur="500" fill="hold"/>
                                        <p:tgtEl>
                                          <p:spTgt spid="69640"/>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9635"/>
                                        </p:tgtEl>
                                        <p:attrNameLst>
                                          <p:attrName>style.visibility</p:attrName>
                                        </p:attrNameLst>
                                      </p:cBhvr>
                                      <p:to>
                                        <p:strVal val="visible"/>
                                      </p:to>
                                    </p:set>
                                    <p:anim calcmode="lin" valueType="num">
                                      <p:cBhvr>
                                        <p:cTn id="17" dur="500" fill="hold"/>
                                        <p:tgtEl>
                                          <p:spTgt spid="69635"/>
                                        </p:tgtEl>
                                        <p:attrNameLst>
                                          <p:attrName>ppt_w</p:attrName>
                                        </p:attrNameLst>
                                      </p:cBhvr>
                                      <p:tavLst>
                                        <p:tav tm="0">
                                          <p:val>
                                            <p:fltVal val="0"/>
                                          </p:val>
                                        </p:tav>
                                        <p:tav tm="100000">
                                          <p:val>
                                            <p:strVal val="#ppt_w"/>
                                          </p:val>
                                        </p:tav>
                                      </p:tavLst>
                                    </p:anim>
                                    <p:anim calcmode="lin" valueType="num">
                                      <p:cBhvr>
                                        <p:cTn id="18" dur="500" fill="hold"/>
                                        <p:tgtEl>
                                          <p:spTgt spid="6963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9636"/>
                                        </p:tgtEl>
                                        <p:attrNameLst>
                                          <p:attrName>style.visibility</p:attrName>
                                        </p:attrNameLst>
                                      </p:cBhvr>
                                      <p:to>
                                        <p:strVal val="visible"/>
                                      </p:to>
                                    </p:set>
                                    <p:anim calcmode="lin" valueType="num">
                                      <p:cBhvr>
                                        <p:cTn id="22" dur="500" fill="hold"/>
                                        <p:tgtEl>
                                          <p:spTgt spid="69636"/>
                                        </p:tgtEl>
                                        <p:attrNameLst>
                                          <p:attrName>ppt_w</p:attrName>
                                        </p:attrNameLst>
                                      </p:cBhvr>
                                      <p:tavLst>
                                        <p:tav tm="0">
                                          <p:val>
                                            <p:fltVal val="0"/>
                                          </p:val>
                                        </p:tav>
                                        <p:tav tm="100000">
                                          <p:val>
                                            <p:strVal val="#ppt_w"/>
                                          </p:val>
                                        </p:tav>
                                      </p:tavLst>
                                    </p:anim>
                                    <p:anim calcmode="lin" valueType="num">
                                      <p:cBhvr>
                                        <p:cTn id="23" dur="500" fill="hold"/>
                                        <p:tgtEl>
                                          <p:spTgt spid="696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animBg="1" autoUpdateAnimBg="0"/>
      <p:bldP spid="69635" grpId="0" animBg="1" autoUpdateAnimBg="0"/>
      <p:bldP spid="69636" grpId="0" animBg="1" autoUpdateAnimBg="0"/>
      <p:bldP spid="69640"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a:extLst>
              <a:ext uri="{FF2B5EF4-FFF2-40B4-BE49-F238E27FC236}">
                <a16:creationId xmlns:a16="http://schemas.microsoft.com/office/drawing/2014/main" id="{195D0F62-CDF5-467C-BB0B-31FCA3580DEB}"/>
              </a:ext>
            </a:extLst>
          </p:cNvPr>
          <p:cNvSpPr>
            <a:spLocks noChangeArrowheads="1"/>
          </p:cNvSpPr>
          <p:nvPr/>
        </p:nvSpPr>
        <p:spPr bwMode="auto">
          <a:xfrm>
            <a:off x="1828800" y="1549400"/>
            <a:ext cx="3637722" cy="4191000"/>
          </a:xfrm>
          <a:prstGeom prst="rect">
            <a:avLst/>
          </a:prstGeom>
          <a:solidFill>
            <a:srgbClr val="F6E9B4"/>
          </a:solidFill>
          <a:ln w="12700">
            <a:solidFill>
              <a:schemeClr val="tx2"/>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prstClr val="black"/>
              </a:solidFill>
            </a:endParaRPr>
          </a:p>
        </p:txBody>
      </p:sp>
      <p:pic>
        <p:nvPicPr>
          <p:cNvPr id="84995" name="Picture 6" descr="j0287183">
            <a:extLst>
              <a:ext uri="{FF2B5EF4-FFF2-40B4-BE49-F238E27FC236}">
                <a16:creationId xmlns:a16="http://schemas.microsoft.com/office/drawing/2014/main" id="{22BC8E47-8321-49C6-B15D-0962DC67B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4522" y="4076700"/>
            <a:ext cx="28194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Rectangle 5">
            <a:extLst>
              <a:ext uri="{FF2B5EF4-FFF2-40B4-BE49-F238E27FC236}">
                <a16:creationId xmlns:a16="http://schemas.microsoft.com/office/drawing/2014/main" id="{A49DE914-1223-4099-BC4F-E39D340F9284}"/>
              </a:ext>
            </a:extLst>
          </p:cNvPr>
          <p:cNvSpPr>
            <a:spLocks noGrp="1" noChangeArrowheads="1"/>
          </p:cNvSpPr>
          <p:nvPr>
            <p:ph type="title"/>
          </p:nvPr>
        </p:nvSpPr>
        <p:spPr>
          <a:xfrm>
            <a:off x="1466850" y="-139700"/>
            <a:ext cx="8534400" cy="1143000"/>
          </a:xfrm>
        </p:spPr>
        <p:txBody>
          <a:bodyPr>
            <a:normAutofit/>
          </a:bodyPr>
          <a:lstStyle/>
          <a:p>
            <a:pPr>
              <a:defRPr/>
            </a:pPr>
            <a:r>
              <a:rPr lang="en-US" sz="2800" dirty="0"/>
              <a:t>Cost Determination and Amortization</a:t>
            </a:r>
          </a:p>
        </p:txBody>
      </p:sp>
      <p:sp>
        <p:nvSpPr>
          <p:cNvPr id="84997" name="Rectangle 2">
            <a:extLst>
              <a:ext uri="{FF2B5EF4-FFF2-40B4-BE49-F238E27FC236}">
                <a16:creationId xmlns:a16="http://schemas.microsoft.com/office/drawing/2014/main" id="{2DE60893-F447-4078-AF97-44378701BF16}"/>
              </a:ext>
            </a:extLst>
          </p:cNvPr>
          <p:cNvSpPr>
            <a:spLocks noGrp="1"/>
          </p:cNvSpPr>
          <p:nvPr>
            <p:ph type="body" sz="half" idx="4294967295"/>
          </p:nvPr>
        </p:nvSpPr>
        <p:spPr>
          <a:xfrm>
            <a:off x="5638800" y="1981200"/>
            <a:ext cx="4800600" cy="4191000"/>
          </a:xfrm>
          <a:noFill/>
        </p:spPr>
        <p:txBody>
          <a:bodyPr vert="horz" wrap="square" lIns="90488" tIns="44450" rIns="90488" bIns="44450" numCol="1" anchor="t" anchorCtr="0" compatLnSpc="1">
            <a:prstTxWarp prst="textNoShape">
              <a:avLst/>
            </a:prstTxWarp>
          </a:bodyPr>
          <a:lstStyle/>
          <a:p>
            <a:pPr>
              <a:buClr>
                <a:srgbClr val="0033CC"/>
              </a:buClr>
              <a:buFontTx/>
              <a:buChar char="o"/>
            </a:pPr>
            <a:r>
              <a:rPr lang="en-US" altLang="en-US" sz="2700">
                <a:latin typeface="Calibri" panose="020F0502020204030204" pitchFamily="34" charset="0"/>
              </a:rPr>
              <a:t>Patents</a:t>
            </a:r>
          </a:p>
          <a:p>
            <a:pPr>
              <a:buClr>
                <a:srgbClr val="0033CC"/>
              </a:buClr>
              <a:buFontTx/>
              <a:buChar char="o"/>
            </a:pPr>
            <a:r>
              <a:rPr lang="en-US" altLang="en-US" sz="2700">
                <a:latin typeface="Calibri" panose="020F0502020204030204" pitchFamily="34" charset="0"/>
              </a:rPr>
              <a:t>Copyrights</a:t>
            </a:r>
          </a:p>
          <a:p>
            <a:pPr>
              <a:buClr>
                <a:srgbClr val="0033CC"/>
              </a:buClr>
              <a:buFontTx/>
              <a:buChar char="o"/>
            </a:pPr>
            <a:r>
              <a:rPr lang="en-US" altLang="en-US" sz="2700">
                <a:latin typeface="Calibri" panose="020F0502020204030204" pitchFamily="34" charset="0"/>
              </a:rPr>
              <a:t>Leaseholds</a:t>
            </a:r>
          </a:p>
          <a:p>
            <a:pPr>
              <a:buClr>
                <a:srgbClr val="0033CC"/>
              </a:buClr>
              <a:buFontTx/>
              <a:buChar char="o"/>
            </a:pPr>
            <a:r>
              <a:rPr lang="en-US" altLang="en-US" sz="2700">
                <a:latin typeface="Calibri" panose="020F0502020204030204" pitchFamily="34" charset="0"/>
              </a:rPr>
              <a:t>Leasehold Improvements</a:t>
            </a:r>
          </a:p>
          <a:p>
            <a:pPr>
              <a:buClr>
                <a:srgbClr val="0033CC"/>
              </a:buClr>
              <a:buFontTx/>
              <a:buChar char="o"/>
            </a:pPr>
            <a:r>
              <a:rPr lang="en-US" altLang="en-US" sz="2700">
                <a:latin typeface="Calibri" panose="020F0502020204030204" pitchFamily="34" charset="0"/>
              </a:rPr>
              <a:t>Franchises and Licenses</a:t>
            </a:r>
          </a:p>
          <a:p>
            <a:pPr>
              <a:buClr>
                <a:srgbClr val="0033CC"/>
              </a:buClr>
              <a:buFontTx/>
              <a:buChar char="o"/>
            </a:pPr>
            <a:r>
              <a:rPr lang="en-US" altLang="en-US" sz="2700">
                <a:latin typeface="Calibri" panose="020F0502020204030204" pitchFamily="34" charset="0"/>
              </a:rPr>
              <a:t>Goodwill</a:t>
            </a:r>
          </a:p>
          <a:p>
            <a:pPr>
              <a:buClr>
                <a:srgbClr val="0033CC"/>
              </a:buClr>
              <a:buFontTx/>
              <a:buChar char="o"/>
            </a:pPr>
            <a:r>
              <a:rPr lang="en-US" altLang="en-US" sz="2700">
                <a:latin typeface="Calibri" panose="020F0502020204030204" pitchFamily="34" charset="0"/>
              </a:rPr>
              <a:t>Trademarks and Trade Names</a:t>
            </a:r>
          </a:p>
          <a:p>
            <a:pPr>
              <a:buClr>
                <a:srgbClr val="0033CC"/>
              </a:buClr>
              <a:buFontTx/>
              <a:buChar char="o"/>
            </a:pPr>
            <a:r>
              <a:rPr lang="en-US" altLang="en-US" sz="2700">
                <a:latin typeface="Calibri" panose="020F0502020204030204" pitchFamily="34" charset="0"/>
              </a:rPr>
              <a:t>Other Intangibles </a:t>
            </a:r>
          </a:p>
        </p:txBody>
      </p:sp>
      <p:sp>
        <p:nvSpPr>
          <p:cNvPr id="84998" name="Rectangle 4">
            <a:extLst>
              <a:ext uri="{FF2B5EF4-FFF2-40B4-BE49-F238E27FC236}">
                <a16:creationId xmlns:a16="http://schemas.microsoft.com/office/drawing/2014/main" id="{C2B775AE-351D-4C3F-B3CC-B05DB1240A3D}"/>
              </a:ext>
            </a:extLst>
          </p:cNvPr>
          <p:cNvSpPr>
            <a:spLocks noGrp="1"/>
          </p:cNvSpPr>
          <p:nvPr>
            <p:ph type="body" sz="half" idx="4294967295"/>
          </p:nvPr>
        </p:nvSpPr>
        <p:spPr>
          <a:xfrm>
            <a:off x="1905001" y="1600200"/>
            <a:ext cx="3160713" cy="2971800"/>
          </a:xfrm>
          <a:noFill/>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pPr>
            <a:r>
              <a:rPr lang="en-US" altLang="en-US">
                <a:solidFill>
                  <a:srgbClr val="00279F"/>
                </a:solidFill>
                <a:latin typeface="Calibri" panose="020F0502020204030204" pitchFamily="34" charset="0"/>
              </a:rPr>
              <a:t>    Record at current cash equivalent cost, including purchase price, legal fees, and filing fees.</a:t>
            </a:r>
          </a:p>
        </p:txBody>
      </p:sp>
    </p:spTree>
  </p:cSld>
  <p:clrMapOvr>
    <a:masterClrMapping/>
  </p:clrMapOvr>
  <p:transition spd="med" advTm="33160">
    <p:blinds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B4D42A-F66F-408F-954B-A5A7FBE4475D}"/>
              </a:ext>
            </a:extLst>
          </p:cNvPr>
          <p:cNvSpPr>
            <a:spLocks noGrp="1"/>
          </p:cNvSpPr>
          <p:nvPr>
            <p:ph type="title"/>
          </p:nvPr>
        </p:nvSpPr>
        <p:spPr>
          <a:xfrm>
            <a:off x="-365125" y="-101598"/>
            <a:ext cx="11379200" cy="1143000"/>
          </a:xfrm>
        </p:spPr>
        <p:txBody>
          <a:bodyPr/>
          <a:lstStyle/>
          <a:p>
            <a:pPr>
              <a:defRPr/>
            </a:pPr>
            <a:r>
              <a:rPr lang="en-US" dirty="0">
                <a:solidFill>
                  <a:schemeClr val="accent2">
                    <a:lumMod val="75000"/>
                  </a:schemeClr>
                </a:solidFill>
              </a:rPr>
              <a:t>Global View</a:t>
            </a:r>
          </a:p>
        </p:txBody>
      </p:sp>
      <p:pic>
        <p:nvPicPr>
          <p:cNvPr id="87043" name="Picture 8" descr="http://sz0019.ev.mail.comcast.net/service/home/~/International%20World.png?auth=co&amp;loc=en_US&amp;id=244900&amp;part=2">
            <a:extLst>
              <a:ext uri="{FF2B5EF4-FFF2-40B4-BE49-F238E27FC236}">
                <a16:creationId xmlns:a16="http://schemas.microsoft.com/office/drawing/2014/main" id="{C5AB4E44-256F-45B8-9AA6-CEC6EE988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0" y="301626"/>
            <a:ext cx="1066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0DF21AF-93A5-438B-848B-A364195A579C}"/>
              </a:ext>
            </a:extLst>
          </p:cNvPr>
          <p:cNvSpPr txBox="1"/>
          <p:nvPr/>
        </p:nvSpPr>
        <p:spPr>
          <a:xfrm>
            <a:off x="2209800" y="1600200"/>
            <a:ext cx="7772400" cy="1631950"/>
          </a:xfrm>
          <a:prstGeom prst="rect">
            <a:avLst/>
          </a:prstGeom>
          <a:solidFill>
            <a:schemeClr val="accent2">
              <a:lumMod val="50000"/>
            </a:schemeClr>
          </a:solidFill>
        </p:spPr>
        <p:txBody>
          <a:bodyPr>
            <a:spAutoFit/>
          </a:bodyPr>
          <a:lstStyle/>
          <a:p>
            <a:pPr fontAlgn="base">
              <a:spcBef>
                <a:spcPct val="0"/>
              </a:spcBef>
              <a:spcAft>
                <a:spcPct val="0"/>
              </a:spcAft>
              <a:defRPr/>
            </a:pPr>
            <a:r>
              <a:rPr lang="en-US" sz="2000" dirty="0">
                <a:solidFill>
                  <a:prstClr val="white"/>
                </a:solidFill>
                <a:latin typeface="Arial" charset="0"/>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p:txBody>
      </p:sp>
      <p:sp>
        <p:nvSpPr>
          <p:cNvPr id="6" name="Rounded Rectangle 5">
            <a:extLst>
              <a:ext uri="{FF2B5EF4-FFF2-40B4-BE49-F238E27FC236}">
                <a16:creationId xmlns:a16="http://schemas.microsoft.com/office/drawing/2014/main" id="{371EC144-B297-4E03-A9C8-037759458697}"/>
              </a:ext>
            </a:extLst>
          </p:cNvPr>
          <p:cNvSpPr/>
          <p:nvPr/>
        </p:nvSpPr>
        <p:spPr>
          <a:xfrm>
            <a:off x="3657600" y="323215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Decreases in the Value of Plant Assets</a:t>
            </a:r>
          </a:p>
          <a:p>
            <a:pPr algn="ctr" fontAlgn="base">
              <a:spcBef>
                <a:spcPct val="0"/>
              </a:spcBef>
              <a:spcAft>
                <a:spcPct val="0"/>
              </a:spcAft>
              <a:defRPr/>
            </a:pPr>
            <a:r>
              <a:rPr lang="en-US" b="1" dirty="0">
                <a:solidFill>
                  <a:prstClr val="white"/>
                </a:solidFill>
                <a:latin typeface="Century Schoolbook"/>
              </a:rPr>
              <a:t>Both U.S. GAAP and IFRS require that an impairment in value be recognized.</a:t>
            </a:r>
            <a:endParaRPr lang="en-US" dirty="0">
              <a:solidFill>
                <a:prstClr val="white"/>
              </a:solidFill>
              <a:latin typeface="Century Schoolbook"/>
            </a:endParaRPr>
          </a:p>
        </p:txBody>
      </p:sp>
      <p:sp>
        <p:nvSpPr>
          <p:cNvPr id="7" name="Rounded Rectangle 6">
            <a:extLst>
              <a:ext uri="{FF2B5EF4-FFF2-40B4-BE49-F238E27FC236}">
                <a16:creationId xmlns:a16="http://schemas.microsoft.com/office/drawing/2014/main" id="{0C81B434-B804-4F53-95B2-5515BB099442}"/>
              </a:ext>
            </a:extLst>
          </p:cNvPr>
          <p:cNvSpPr/>
          <p:nvPr/>
        </p:nvSpPr>
        <p:spPr>
          <a:xfrm>
            <a:off x="3657600" y="467995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Increases in the Value of Plant Assets</a:t>
            </a:r>
          </a:p>
          <a:p>
            <a:pPr algn="ctr" fontAlgn="base">
              <a:spcBef>
                <a:spcPct val="0"/>
              </a:spcBef>
              <a:spcAft>
                <a:spcPct val="0"/>
              </a:spcAft>
              <a:defRPr/>
            </a:pPr>
            <a:r>
              <a:rPr lang="en-US" b="1" dirty="0">
                <a:solidFill>
                  <a:prstClr val="white"/>
                </a:solidFill>
                <a:latin typeface="Century Schoolbook"/>
              </a:rPr>
              <a:t>U.S. GAAP prohibits recording increase in value of plant assets. IFRS permits upward asset revaluation.</a:t>
            </a:r>
            <a:endParaRPr lang="en-US" dirty="0">
              <a:solidFill>
                <a:prstClr val="white"/>
              </a:solidFill>
              <a:latin typeface="Century Schoolbook"/>
            </a:endParaRPr>
          </a:p>
        </p:txBody>
      </p:sp>
    </p:spTree>
  </p:cSld>
  <p:clrMapOvr>
    <a:masterClrMapping/>
  </p:clrMapOvr>
  <p:transition advTm="16536">
    <p:strips dir="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a:extLst>
              <a:ext uri="{FF2B5EF4-FFF2-40B4-BE49-F238E27FC236}">
                <a16:creationId xmlns:a16="http://schemas.microsoft.com/office/drawing/2014/main" id="{D404147D-55B9-4E6E-97E8-120AB7131547}"/>
              </a:ext>
            </a:extLst>
          </p:cNvPr>
          <p:cNvSpPr>
            <a:spLocks noChangeArrowheads="1"/>
          </p:cNvSpPr>
          <p:nvPr/>
        </p:nvSpPr>
        <p:spPr bwMode="auto">
          <a:xfrm>
            <a:off x="2463800" y="2959100"/>
            <a:ext cx="7264400" cy="939800"/>
          </a:xfrm>
          <a:prstGeom prst="roundRect">
            <a:avLst>
              <a:gd name="adj" fmla="val 12495"/>
            </a:avLst>
          </a:prstGeom>
          <a:solidFill>
            <a:srgbClr val="CCFFCC"/>
          </a:solidFill>
          <a:ln w="1270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lnSpc>
                <a:spcPct val="90000"/>
              </a:lnSpc>
              <a:spcBef>
                <a:spcPct val="0"/>
              </a:spcBef>
              <a:spcAft>
                <a:spcPct val="0"/>
              </a:spcAft>
              <a:defRPr/>
            </a:pPr>
            <a:r>
              <a:rPr lang="en-US" sz="2800" dirty="0">
                <a:solidFill>
                  <a:srgbClr val="008000"/>
                </a:solidFill>
                <a:latin typeface="Arial" charset="0"/>
              </a:rPr>
              <a:t>Provides information about a company’s</a:t>
            </a:r>
            <a:br>
              <a:rPr lang="en-US" sz="2800" dirty="0">
                <a:solidFill>
                  <a:srgbClr val="008000"/>
                </a:solidFill>
                <a:latin typeface="Arial" charset="0"/>
              </a:rPr>
            </a:br>
            <a:r>
              <a:rPr lang="en-US" sz="2800" dirty="0">
                <a:solidFill>
                  <a:srgbClr val="008000"/>
                </a:solidFill>
                <a:latin typeface="Arial" charset="0"/>
              </a:rPr>
              <a:t> efficiency in using its assets.</a:t>
            </a:r>
          </a:p>
        </p:txBody>
      </p:sp>
      <p:sp>
        <p:nvSpPr>
          <p:cNvPr id="89091" name="Line 3">
            <a:extLst>
              <a:ext uri="{FF2B5EF4-FFF2-40B4-BE49-F238E27FC236}">
                <a16:creationId xmlns:a16="http://schemas.microsoft.com/office/drawing/2014/main" id="{A3730114-785A-49D2-9FB3-F74634A7F58F}"/>
              </a:ext>
            </a:extLst>
          </p:cNvPr>
          <p:cNvSpPr>
            <a:spLocks noChangeShapeType="1"/>
          </p:cNvSpPr>
          <p:nvPr/>
        </p:nvSpPr>
        <p:spPr bwMode="auto">
          <a:xfrm>
            <a:off x="6096000" y="24384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nvGrpSpPr>
          <p:cNvPr id="89092" name="Group 11">
            <a:extLst>
              <a:ext uri="{FF2B5EF4-FFF2-40B4-BE49-F238E27FC236}">
                <a16:creationId xmlns:a16="http://schemas.microsoft.com/office/drawing/2014/main" id="{D8A6176A-633B-40E4-A2E4-75C05A4C601B}"/>
              </a:ext>
            </a:extLst>
          </p:cNvPr>
          <p:cNvGrpSpPr>
            <a:grpSpLocks/>
          </p:cNvGrpSpPr>
          <p:nvPr/>
        </p:nvGrpSpPr>
        <p:grpSpPr bwMode="auto">
          <a:xfrm>
            <a:off x="3238500" y="1447800"/>
            <a:ext cx="5715000" cy="990600"/>
            <a:chOff x="1714500" y="1447800"/>
            <a:chExt cx="5715000" cy="990924"/>
          </a:xfrm>
        </p:grpSpPr>
        <p:sp>
          <p:nvSpPr>
            <p:cNvPr id="78853" name="Rectangle 5">
              <a:extLst>
                <a:ext uri="{FF2B5EF4-FFF2-40B4-BE49-F238E27FC236}">
                  <a16:creationId xmlns:a16="http://schemas.microsoft.com/office/drawing/2014/main" id="{4AB2DC28-9375-4388-A0E6-1173B886B4C1}"/>
                </a:ext>
              </a:extLst>
            </p:cNvPr>
            <p:cNvSpPr>
              <a:spLocks noChangeArrowheads="1"/>
            </p:cNvSpPr>
            <p:nvPr/>
          </p:nvSpPr>
          <p:spPr bwMode="auto">
            <a:xfrm>
              <a:off x="1714500" y="1447800"/>
              <a:ext cx="5715000" cy="990924"/>
            </a:xfrm>
            <a:prstGeom prst="rect">
              <a:avLst/>
            </a:prstGeom>
            <a:solidFill>
              <a:srgbClr val="FCFEB9"/>
            </a:solidFill>
            <a:ln w="12700">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sz="1600" dirty="0">
                <a:solidFill>
                  <a:prstClr val="black"/>
                </a:solidFill>
                <a:latin typeface="Arial" charset="0"/>
              </a:endParaRPr>
            </a:p>
          </p:txBody>
        </p:sp>
        <p:sp>
          <p:nvSpPr>
            <p:cNvPr id="89150" name="Rectangle 6">
              <a:extLst>
                <a:ext uri="{FF2B5EF4-FFF2-40B4-BE49-F238E27FC236}">
                  <a16:creationId xmlns:a16="http://schemas.microsoft.com/office/drawing/2014/main" id="{05F619BE-CC16-46D5-AD14-9FEA775D10A2}"/>
                </a:ext>
              </a:extLst>
            </p:cNvPr>
            <p:cNvSpPr>
              <a:spLocks noChangeArrowheads="1"/>
            </p:cNvSpPr>
            <p:nvPr/>
          </p:nvSpPr>
          <p:spPr bwMode="auto">
            <a:xfrm>
              <a:off x="1862138" y="1676400"/>
              <a:ext cx="19431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lnSpc>
                  <a:spcPct val="60000"/>
                </a:lnSpc>
                <a:spcBef>
                  <a:spcPct val="20000"/>
                </a:spcBef>
                <a:spcAft>
                  <a:spcPct val="0"/>
                </a:spcAft>
                <a:buSzTx/>
                <a:buNone/>
              </a:pPr>
              <a:r>
                <a:rPr lang="en-US" altLang="en-US" sz="2400">
                  <a:solidFill>
                    <a:srgbClr val="663300"/>
                  </a:solidFill>
                </a:rPr>
                <a:t>Total Asset</a:t>
              </a:r>
            </a:p>
            <a:p>
              <a:pPr fontAlgn="base">
                <a:lnSpc>
                  <a:spcPct val="60000"/>
                </a:lnSpc>
                <a:spcBef>
                  <a:spcPct val="20000"/>
                </a:spcBef>
                <a:spcAft>
                  <a:spcPct val="0"/>
                </a:spcAft>
                <a:buSzTx/>
                <a:buNone/>
              </a:pPr>
              <a:r>
                <a:rPr lang="en-US" altLang="en-US" sz="2400">
                  <a:solidFill>
                    <a:srgbClr val="663300"/>
                  </a:solidFill>
                </a:rPr>
                <a:t>Turnover</a:t>
              </a:r>
            </a:p>
          </p:txBody>
        </p:sp>
        <p:sp>
          <p:nvSpPr>
            <p:cNvPr id="89151" name="Rectangle 7">
              <a:extLst>
                <a:ext uri="{FF2B5EF4-FFF2-40B4-BE49-F238E27FC236}">
                  <a16:creationId xmlns:a16="http://schemas.microsoft.com/office/drawing/2014/main" id="{963624F2-3D17-4AD6-B824-D1B10EC7CACC}"/>
                </a:ext>
              </a:extLst>
            </p:cNvPr>
            <p:cNvSpPr>
              <a:spLocks noChangeArrowheads="1"/>
            </p:cNvSpPr>
            <p:nvPr/>
          </p:nvSpPr>
          <p:spPr bwMode="auto">
            <a:xfrm>
              <a:off x="3495675" y="1676400"/>
              <a:ext cx="34925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663300"/>
                  </a:solidFill>
                </a:rPr>
                <a:t>=</a:t>
              </a:r>
            </a:p>
          </p:txBody>
        </p:sp>
        <p:sp>
          <p:nvSpPr>
            <p:cNvPr id="89152" name="Rectangle 8">
              <a:extLst>
                <a:ext uri="{FF2B5EF4-FFF2-40B4-BE49-F238E27FC236}">
                  <a16:creationId xmlns:a16="http://schemas.microsoft.com/office/drawing/2014/main" id="{97030376-6158-4ACA-8369-FAEC3DE31E5C}"/>
                </a:ext>
              </a:extLst>
            </p:cNvPr>
            <p:cNvSpPr>
              <a:spLocks noChangeArrowheads="1"/>
            </p:cNvSpPr>
            <p:nvPr/>
          </p:nvSpPr>
          <p:spPr bwMode="auto">
            <a:xfrm>
              <a:off x="3919538" y="1602154"/>
              <a:ext cx="3049587" cy="76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lnSpc>
                  <a:spcPct val="60000"/>
                </a:lnSpc>
                <a:spcBef>
                  <a:spcPct val="0"/>
                </a:spcBef>
                <a:spcAft>
                  <a:spcPct val="0"/>
                </a:spcAft>
                <a:buSzTx/>
                <a:buNone/>
              </a:pPr>
              <a:r>
                <a:rPr lang="en-US" altLang="en-US" sz="2400">
                  <a:solidFill>
                    <a:srgbClr val="663300"/>
                  </a:solidFill>
                </a:rPr>
                <a:t>Net Sales</a:t>
              </a:r>
            </a:p>
            <a:p>
              <a:pPr algn="ctr" fontAlgn="base">
                <a:lnSpc>
                  <a:spcPct val="60000"/>
                </a:lnSpc>
                <a:spcBef>
                  <a:spcPct val="0"/>
                </a:spcBef>
                <a:spcAft>
                  <a:spcPct val="0"/>
                </a:spcAft>
                <a:buSzTx/>
                <a:buNone/>
              </a:pPr>
              <a:endParaRPr lang="en-US" altLang="en-US" sz="2400" u="sng">
                <a:solidFill>
                  <a:srgbClr val="663300"/>
                </a:solidFill>
              </a:endParaRPr>
            </a:p>
            <a:p>
              <a:pPr algn="ctr" fontAlgn="base">
                <a:lnSpc>
                  <a:spcPct val="60000"/>
                </a:lnSpc>
                <a:spcBef>
                  <a:spcPct val="0"/>
                </a:spcBef>
                <a:spcAft>
                  <a:spcPct val="0"/>
                </a:spcAft>
                <a:buSzTx/>
                <a:buNone/>
              </a:pPr>
              <a:r>
                <a:rPr lang="en-US" altLang="en-US" sz="2400">
                  <a:solidFill>
                    <a:srgbClr val="663300"/>
                  </a:solidFill>
                </a:rPr>
                <a:t>Average Total Assets</a:t>
              </a:r>
            </a:p>
          </p:txBody>
        </p:sp>
        <p:sp>
          <p:nvSpPr>
            <p:cNvPr id="89153" name="Line 9">
              <a:extLst>
                <a:ext uri="{FF2B5EF4-FFF2-40B4-BE49-F238E27FC236}">
                  <a16:creationId xmlns:a16="http://schemas.microsoft.com/office/drawing/2014/main" id="{A6ADC4D1-C7FE-4E0F-AB91-9F2E0D8E4720}"/>
                </a:ext>
              </a:extLst>
            </p:cNvPr>
            <p:cNvSpPr>
              <a:spLocks noChangeShapeType="1"/>
            </p:cNvSpPr>
            <p:nvPr/>
          </p:nvSpPr>
          <p:spPr bwMode="auto">
            <a:xfrm>
              <a:off x="4071938" y="1905150"/>
              <a:ext cx="2786062" cy="0"/>
            </a:xfrm>
            <a:prstGeom prst="line">
              <a:avLst/>
            </a:prstGeom>
            <a:noFill/>
            <a:ln w="12700">
              <a:solidFill>
                <a:srgbClr val="663300"/>
              </a:solidFill>
              <a:round/>
              <a:headEnd/>
              <a:tailEnd/>
            </a:ln>
            <a:effectLst>
              <a:outerShdw dist="12700" dir="162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sp>
        <p:nvSpPr>
          <p:cNvPr id="78858" name="Rectangle 10">
            <a:extLst>
              <a:ext uri="{FF2B5EF4-FFF2-40B4-BE49-F238E27FC236}">
                <a16:creationId xmlns:a16="http://schemas.microsoft.com/office/drawing/2014/main" id="{F8AC0BAB-DD64-4BF9-A77E-B19B3A4A46D5}"/>
              </a:ext>
            </a:extLst>
          </p:cNvPr>
          <p:cNvSpPr>
            <a:spLocks noGrp="1" noChangeArrowheads="1"/>
          </p:cNvSpPr>
          <p:nvPr>
            <p:ph type="title"/>
          </p:nvPr>
        </p:nvSpPr>
        <p:spPr>
          <a:xfrm>
            <a:off x="-246062" y="-107851"/>
            <a:ext cx="11379200" cy="1143000"/>
          </a:xfrm>
        </p:spPr>
        <p:txBody>
          <a:bodyPr/>
          <a:lstStyle/>
          <a:p>
            <a:pPr>
              <a:defRPr/>
            </a:pPr>
            <a:r>
              <a:rPr lang="en-US" dirty="0"/>
              <a:t>Total Asset Turnover</a:t>
            </a:r>
          </a:p>
        </p:txBody>
      </p:sp>
      <p:graphicFrame>
        <p:nvGraphicFramePr>
          <p:cNvPr id="53325" name="Group 77">
            <a:extLst>
              <a:ext uri="{FF2B5EF4-FFF2-40B4-BE49-F238E27FC236}">
                <a16:creationId xmlns:a16="http://schemas.microsoft.com/office/drawing/2014/main" id="{8418F847-6CC7-434E-8414-11F454E605B4}"/>
              </a:ext>
            </a:extLst>
          </p:cNvPr>
          <p:cNvGraphicFramePr>
            <a:graphicFrameLocks noGrp="1"/>
          </p:cNvGraphicFramePr>
          <p:nvPr>
            <p:extLst>
              <p:ext uri="{D42A27DB-BD31-4B8C-83A1-F6EECF244321}">
                <p14:modId xmlns:p14="http://schemas.microsoft.com/office/powerpoint/2010/main" val="2653070293"/>
              </p:ext>
            </p:extLst>
          </p:nvPr>
        </p:nvGraphicFramePr>
        <p:xfrm>
          <a:off x="1943100" y="3898900"/>
          <a:ext cx="8305800" cy="2270776"/>
        </p:xfrm>
        <a:graphic>
          <a:graphicData uri="http://schemas.openxmlformats.org/drawingml/2006/table">
            <a:tbl>
              <a:tblPr/>
              <a:tblGrid>
                <a:gridCol w="1820863">
                  <a:extLst>
                    <a:ext uri="{9D8B030D-6E8A-4147-A177-3AD203B41FA5}">
                      <a16:colId xmlns:a16="http://schemas.microsoft.com/office/drawing/2014/main" val="20000"/>
                    </a:ext>
                  </a:extLst>
                </a:gridCol>
                <a:gridCol w="2220912">
                  <a:extLst>
                    <a:ext uri="{9D8B030D-6E8A-4147-A177-3AD203B41FA5}">
                      <a16:colId xmlns:a16="http://schemas.microsoft.com/office/drawing/2014/main" val="20001"/>
                    </a:ext>
                  </a:extLst>
                </a:gridCol>
                <a:gridCol w="1063625">
                  <a:extLst>
                    <a:ext uri="{9D8B030D-6E8A-4147-A177-3AD203B41FA5}">
                      <a16:colId xmlns:a16="http://schemas.microsoft.com/office/drawing/2014/main" val="20002"/>
                    </a:ext>
                  </a:extLst>
                </a:gridCol>
                <a:gridCol w="1068388">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065212">
                  <a:extLst>
                    <a:ext uri="{9D8B030D-6E8A-4147-A177-3AD203B41FA5}">
                      <a16:colId xmlns:a16="http://schemas.microsoft.com/office/drawing/2014/main" val="20005"/>
                    </a:ext>
                  </a:extLst>
                </a:gridCol>
              </a:tblGrid>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Company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 in millions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2008</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2007</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2006</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2005</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Molson Coors</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4,774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6,191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5,845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5,507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9067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11,934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12,528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11,701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8,228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0.49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0.50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0.67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3"/>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Boston Beer</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398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342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285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238</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4"/>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208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176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137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113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5"/>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1.94</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2.09</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2.10</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6"/>
                  </a:ext>
                </a:extLst>
              </a:tr>
              <a:tr h="199082">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7"/>
                  </a:ext>
                </a:extLst>
              </a:tr>
            </a:tbl>
          </a:graphicData>
        </a:graphic>
      </p:graphicFrame>
    </p:spTree>
  </p:cSld>
  <p:clrMapOvr>
    <a:masterClrMapping/>
  </p:clrMapOvr>
  <p:transition advTm="45282">
    <p:split orient="vert"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BF13CD-D177-4DFC-BE3F-A1EC467C91A5}"/>
              </a:ext>
            </a:extLst>
          </p:cNvPr>
          <p:cNvSpPr>
            <a:spLocks noGrp="1"/>
          </p:cNvSpPr>
          <p:nvPr>
            <p:ph type="title"/>
          </p:nvPr>
        </p:nvSpPr>
        <p:spPr>
          <a:xfrm>
            <a:off x="225425" y="-65086"/>
            <a:ext cx="11379200" cy="1143000"/>
          </a:xfrm>
        </p:spPr>
        <p:txBody>
          <a:bodyPr/>
          <a:lstStyle/>
          <a:p>
            <a:pPr>
              <a:defRPr/>
            </a:pPr>
            <a:r>
              <a:rPr lang="en-US" dirty="0">
                <a:solidFill>
                  <a:schemeClr val="accent2">
                    <a:lumMod val="75000"/>
                  </a:schemeClr>
                </a:solidFill>
              </a:rPr>
              <a:t>10A – Exchanging Plant Assets</a:t>
            </a:r>
          </a:p>
        </p:txBody>
      </p:sp>
      <p:sp>
        <p:nvSpPr>
          <p:cNvPr id="4" name="TextBox 3">
            <a:extLst>
              <a:ext uri="{FF2B5EF4-FFF2-40B4-BE49-F238E27FC236}">
                <a16:creationId xmlns:a16="http://schemas.microsoft.com/office/drawing/2014/main" id="{D3CCA4BF-CC40-43B8-8522-B100F0D36B6B}"/>
              </a:ext>
            </a:extLst>
          </p:cNvPr>
          <p:cNvSpPr txBox="1"/>
          <p:nvPr/>
        </p:nvSpPr>
        <p:spPr>
          <a:xfrm>
            <a:off x="2133600" y="1600201"/>
            <a:ext cx="8001000" cy="2678113"/>
          </a:xfrm>
          <a:prstGeom prst="rect">
            <a:avLst/>
          </a:prstGeom>
          <a:solidFill>
            <a:schemeClr val="bg2">
              <a:lumMod val="75000"/>
            </a:schemeClr>
          </a:solidFill>
          <a:ln>
            <a:solidFill>
              <a:schemeClr val="tx1"/>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400" dirty="0">
                <a:solidFill>
                  <a:prstClr val="black"/>
                </a:solidFill>
                <a:latin typeface="Arial" charset="0"/>
              </a:rPr>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sz="2400" i="1" dirty="0">
                <a:solidFill>
                  <a:prstClr val="black"/>
                </a:solidFill>
                <a:latin typeface="Arial" charset="0"/>
              </a:rPr>
              <a:t>.</a:t>
            </a:r>
            <a:endParaRPr lang="en-US" sz="2400" dirty="0">
              <a:solidFill>
                <a:prstClr val="black"/>
              </a:solidFill>
              <a:latin typeface="Arial" charset="0"/>
            </a:endParaRPr>
          </a:p>
        </p:txBody>
      </p:sp>
      <p:grpSp>
        <p:nvGrpSpPr>
          <p:cNvPr id="2" name="Group 11">
            <a:extLst>
              <a:ext uri="{FF2B5EF4-FFF2-40B4-BE49-F238E27FC236}">
                <a16:creationId xmlns:a16="http://schemas.microsoft.com/office/drawing/2014/main" id="{46321C12-EB1B-4953-B8FF-5090B3FB8E02}"/>
              </a:ext>
            </a:extLst>
          </p:cNvPr>
          <p:cNvGrpSpPr>
            <a:grpSpLocks/>
          </p:cNvGrpSpPr>
          <p:nvPr/>
        </p:nvGrpSpPr>
        <p:grpSpPr bwMode="auto">
          <a:xfrm>
            <a:off x="2144714" y="3851276"/>
            <a:ext cx="7989887" cy="2168525"/>
            <a:chOff x="621323" y="3851031"/>
            <a:chExt cx="7989277" cy="2168809"/>
          </a:xfrm>
        </p:grpSpPr>
        <p:sp>
          <p:nvSpPr>
            <p:cNvPr id="6" name="Rounded Rectangle 5">
              <a:extLst>
                <a:ext uri="{FF2B5EF4-FFF2-40B4-BE49-F238E27FC236}">
                  <a16:creationId xmlns:a16="http://schemas.microsoft.com/office/drawing/2014/main" id="{84485726-6C14-4E16-889E-E8B2E98D6157}"/>
                </a:ext>
              </a:extLst>
            </p:cNvPr>
            <p:cNvSpPr/>
            <p:nvPr/>
          </p:nvSpPr>
          <p:spPr>
            <a:xfrm>
              <a:off x="2362677" y="4800480"/>
              <a:ext cx="6247923" cy="12193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E8637">
                      <a:lumMod val="50000"/>
                    </a:srgbClr>
                  </a:solidFill>
                  <a:effectLst>
                    <a:outerShdw blurRad="38100" dist="38100" dir="2700000" algn="tl">
                      <a:srgbClr val="000000">
                        <a:alpha val="43137"/>
                      </a:srgbClr>
                    </a:outerShdw>
                  </a:effectLst>
                  <a:latin typeface="Century Schoolbook"/>
                </a:rPr>
                <a:t>Commercial substance implies the company’s future cash flows will be altered.</a:t>
              </a:r>
            </a:p>
          </p:txBody>
        </p:sp>
        <p:sp>
          <p:nvSpPr>
            <p:cNvPr id="7" name="Rectangle 6">
              <a:extLst>
                <a:ext uri="{FF2B5EF4-FFF2-40B4-BE49-F238E27FC236}">
                  <a16:creationId xmlns:a16="http://schemas.microsoft.com/office/drawing/2014/main" id="{9A7554CF-C5D3-46DF-A207-AF91925777E7}"/>
                </a:ext>
              </a:extLst>
            </p:cNvPr>
            <p:cNvSpPr/>
            <p:nvPr/>
          </p:nvSpPr>
          <p:spPr>
            <a:xfrm>
              <a:off x="621323" y="3851031"/>
              <a:ext cx="3200156" cy="381050"/>
            </a:xfrm>
            <a:prstGeom prst="rect">
              <a:avLst/>
            </a:prstGeom>
            <a:noFill/>
            <a:ln w="28575">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11" name="Elbow Connector 10">
              <a:extLst>
                <a:ext uri="{FF2B5EF4-FFF2-40B4-BE49-F238E27FC236}">
                  <a16:creationId xmlns:a16="http://schemas.microsoft.com/office/drawing/2014/main" id="{6F284795-2593-4D49-A6A2-13BAAD1A8E8F}"/>
                </a:ext>
              </a:extLst>
            </p:cNvPr>
            <p:cNvCxnSpPr>
              <a:stCxn id="6" idx="0"/>
              <a:endCxn id="7" idx="2"/>
            </p:cNvCxnSpPr>
            <p:nvPr/>
          </p:nvCxnSpPr>
          <p:spPr>
            <a:xfrm rot="16200000" flipV="1">
              <a:off x="3569820" y="2883662"/>
              <a:ext cx="568399" cy="3265238"/>
            </a:xfrm>
            <a:prstGeom prst="bentConnector3">
              <a:avLst>
                <a:gd name="adj1" fmla="val 50000"/>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advTm="34318">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356A6F-DFE7-4505-85A3-9525B175FA7C}"/>
              </a:ext>
            </a:extLst>
          </p:cNvPr>
          <p:cNvSpPr>
            <a:spLocks noGrp="1"/>
          </p:cNvSpPr>
          <p:nvPr>
            <p:ph type="title"/>
          </p:nvPr>
        </p:nvSpPr>
        <p:spPr>
          <a:xfrm>
            <a:off x="-317500" y="0"/>
            <a:ext cx="11379200" cy="1143000"/>
          </a:xfrm>
        </p:spPr>
        <p:txBody>
          <a:bodyPr>
            <a:normAutofit/>
          </a:bodyPr>
          <a:lstStyle/>
          <a:p>
            <a:pPr>
              <a:defRPr/>
            </a:pPr>
            <a:r>
              <a:rPr lang="en-US" sz="2400" dirty="0">
                <a:solidFill>
                  <a:schemeClr val="accent2">
                    <a:lumMod val="75000"/>
                  </a:schemeClr>
                </a:solidFill>
              </a:rPr>
              <a:t>Exchange with Commercial</a:t>
            </a:r>
            <a:br>
              <a:rPr lang="en-US" sz="2400" dirty="0">
                <a:solidFill>
                  <a:schemeClr val="accent2">
                    <a:lumMod val="75000"/>
                  </a:schemeClr>
                </a:solidFill>
              </a:rPr>
            </a:br>
            <a:r>
              <a:rPr lang="en-US" sz="2400" dirty="0">
                <a:solidFill>
                  <a:schemeClr val="accent2">
                    <a:lumMod val="75000"/>
                  </a:schemeClr>
                </a:solidFill>
              </a:rPr>
              <a:t>Substance: A Loss</a:t>
            </a:r>
          </a:p>
        </p:txBody>
      </p:sp>
      <p:sp>
        <p:nvSpPr>
          <p:cNvPr id="9" name="TextBox 8">
            <a:extLst>
              <a:ext uri="{FF2B5EF4-FFF2-40B4-BE49-F238E27FC236}">
                <a16:creationId xmlns:a16="http://schemas.microsoft.com/office/drawing/2014/main" id="{9C5A5589-A605-4690-8CD3-F4EAD3D9E91D}"/>
              </a:ext>
            </a:extLst>
          </p:cNvPr>
          <p:cNvSpPr txBox="1"/>
          <p:nvPr/>
        </p:nvSpPr>
        <p:spPr>
          <a:xfrm>
            <a:off x="1741488" y="1371600"/>
            <a:ext cx="8763000" cy="163195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p:txBody>
      </p:sp>
      <p:pic>
        <p:nvPicPr>
          <p:cNvPr id="93189" name="Picture 9" descr="Chapter 10 Loss on Exchange.png">
            <a:extLst>
              <a:ext uri="{FF2B5EF4-FFF2-40B4-BE49-F238E27FC236}">
                <a16:creationId xmlns:a16="http://schemas.microsoft.com/office/drawing/2014/main" id="{E96FB06D-E85F-45A0-BD5A-EBA88E1136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3100389"/>
            <a:ext cx="53117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11" descr="Chapter 10 Journal entry for loss on exchange.png">
            <a:extLst>
              <a:ext uri="{FF2B5EF4-FFF2-40B4-BE49-F238E27FC236}">
                <a16:creationId xmlns:a16="http://schemas.microsoft.com/office/drawing/2014/main" id="{26CBAB73-EE0E-4128-AD03-B29DD89CFB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884738"/>
            <a:ext cx="8656638" cy="11781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58849">
    <p:strips dir="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653D66A-6A72-46C7-9CB9-501ACA5F20E1}"/>
              </a:ext>
            </a:extLst>
          </p:cNvPr>
          <p:cNvSpPr>
            <a:spLocks noGrp="1"/>
          </p:cNvSpPr>
          <p:nvPr>
            <p:ph type="title"/>
          </p:nvPr>
        </p:nvSpPr>
        <p:spPr>
          <a:xfrm>
            <a:off x="-69850" y="142081"/>
            <a:ext cx="11379200" cy="1143000"/>
          </a:xfrm>
        </p:spPr>
        <p:txBody>
          <a:bodyPr>
            <a:normAutofit/>
          </a:bodyPr>
          <a:lstStyle/>
          <a:p>
            <a:pPr>
              <a:defRPr/>
            </a:pPr>
            <a:r>
              <a:rPr lang="en-US" sz="2800" dirty="0">
                <a:solidFill>
                  <a:schemeClr val="accent2">
                    <a:lumMod val="75000"/>
                  </a:schemeClr>
                </a:solidFill>
              </a:rPr>
              <a:t>Exchanges Without Commercial</a:t>
            </a:r>
            <a:br>
              <a:rPr lang="en-US" sz="2800" dirty="0">
                <a:solidFill>
                  <a:schemeClr val="accent2">
                    <a:lumMod val="75000"/>
                  </a:schemeClr>
                </a:solidFill>
              </a:rPr>
            </a:br>
            <a:r>
              <a:rPr lang="en-US" sz="2800" dirty="0">
                <a:solidFill>
                  <a:schemeClr val="accent2">
                    <a:lumMod val="75000"/>
                  </a:schemeClr>
                </a:solidFill>
              </a:rPr>
              <a:t>Substance</a:t>
            </a:r>
          </a:p>
        </p:txBody>
      </p:sp>
      <p:sp>
        <p:nvSpPr>
          <p:cNvPr id="9" name="TextBox 8">
            <a:extLst>
              <a:ext uri="{FF2B5EF4-FFF2-40B4-BE49-F238E27FC236}">
                <a16:creationId xmlns:a16="http://schemas.microsoft.com/office/drawing/2014/main" id="{A0BA6673-66FE-4604-87F8-473953CCEE49}"/>
              </a:ext>
            </a:extLst>
          </p:cNvPr>
          <p:cNvSpPr txBox="1"/>
          <p:nvPr/>
        </p:nvSpPr>
        <p:spPr>
          <a:xfrm>
            <a:off x="2006959" y="1520057"/>
            <a:ext cx="8763000" cy="101600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Let’s assume the same facts as on the previous screen except that the market value of the new equipment received is $52,000 and the transaction lacks commercial substance.</a:t>
            </a:r>
          </a:p>
        </p:txBody>
      </p:sp>
      <p:pic>
        <p:nvPicPr>
          <p:cNvPr id="95237" name="Picture 6" descr="Chapter 10 Lack of commercial substance.png">
            <a:extLst>
              <a:ext uri="{FF2B5EF4-FFF2-40B4-BE49-F238E27FC236}">
                <a16:creationId xmlns:a16="http://schemas.microsoft.com/office/drawing/2014/main" id="{6CDEF4F8-E2B8-4580-BB4C-8D0341F9C0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560638"/>
            <a:ext cx="4457700"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8" name="Picture 7" descr="Chapter 10 entry for lack of substance.png">
            <a:extLst>
              <a:ext uri="{FF2B5EF4-FFF2-40B4-BE49-F238E27FC236}">
                <a16:creationId xmlns:a16="http://schemas.microsoft.com/office/drawing/2014/main" id="{80832EBA-AAEB-4820-BD61-D77ECB5B96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82762" y="4520381"/>
            <a:ext cx="8664575" cy="16843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5915">
    <p:strips dir="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4EF7C0-F074-4D81-9BFD-939EE801E3E6}"/>
              </a:ext>
            </a:extLst>
          </p:cNvPr>
          <p:cNvSpPr>
            <a:spLocks noGrp="1"/>
          </p:cNvSpPr>
          <p:nvPr>
            <p:ph type="title"/>
          </p:nvPr>
        </p:nvSpPr>
        <p:spPr>
          <a:xfrm>
            <a:off x="-860425" y="168274"/>
            <a:ext cx="11379200" cy="1143000"/>
          </a:xfrm>
        </p:spPr>
        <p:txBody>
          <a:bodyPr>
            <a:normAutofit/>
          </a:bodyPr>
          <a:lstStyle/>
          <a:p>
            <a:pPr>
              <a:defRPr/>
            </a:pPr>
            <a:r>
              <a:rPr lang="en-US" sz="5400" dirty="0">
                <a:solidFill>
                  <a:schemeClr val="accent2">
                    <a:lumMod val="75000"/>
                  </a:schemeClr>
                </a:solidFill>
              </a:rPr>
              <a:t>End</a:t>
            </a:r>
          </a:p>
        </p:txBody>
      </p:sp>
      <p:pic>
        <p:nvPicPr>
          <p:cNvPr id="97283" name="Picture 4" descr="C:\Users\Charles\Pictures\Microsoft Clip Organizer\j0431739.jpg">
            <a:extLst>
              <a:ext uri="{FF2B5EF4-FFF2-40B4-BE49-F238E27FC236}">
                <a16:creationId xmlns:a16="http://schemas.microsoft.com/office/drawing/2014/main" id="{61CA76B2-FE03-4F13-B0EE-F4F35C9B6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9251" y="1779105"/>
            <a:ext cx="4481513" cy="3982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380">
    <p:wipe dir="u"/>
  </p:transition>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136B15-8BDA-4CF2-99C5-5D67859EE47A}"/>
</file>

<file path=customXml/itemProps2.xml><?xml version="1.0" encoding="utf-8"?>
<ds:datastoreItem xmlns:ds="http://schemas.openxmlformats.org/officeDocument/2006/customXml" ds:itemID="{6CE88CC6-798D-42F6-B8B8-B11B3D65577A}"/>
</file>

<file path=customXml/itemProps3.xml><?xml version="1.0" encoding="utf-8"?>
<ds:datastoreItem xmlns:ds="http://schemas.openxmlformats.org/officeDocument/2006/customXml" ds:itemID="{23A538BF-DB54-4367-AE63-4FF9016191A3}"/>
</file>

<file path=docProps/app.xml><?xml version="1.0" encoding="utf-8"?>
<Properties xmlns="http://schemas.openxmlformats.org/officeDocument/2006/extended-properties" xmlns:vt="http://schemas.openxmlformats.org/officeDocument/2006/docPropsVTypes">
  <TotalTime>814</TotalTime>
  <Words>7029</Words>
  <Application>Microsoft Office PowerPoint</Application>
  <PresentationFormat>Widescreen</PresentationFormat>
  <Paragraphs>404</Paragraphs>
  <Slides>46</Slides>
  <Notes>46</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2</vt:i4>
      </vt:variant>
      <vt:variant>
        <vt:lpstr>Slide Titles</vt:lpstr>
      </vt:variant>
      <vt:variant>
        <vt:i4>46</vt:i4>
      </vt:variant>
    </vt:vector>
  </HeadingPairs>
  <TitlesOfParts>
    <vt:vector size="59" baseType="lpstr">
      <vt:lpstr>MS PGothic</vt:lpstr>
      <vt:lpstr>Alexandria</vt:lpstr>
      <vt:lpstr>Arial</vt:lpstr>
      <vt:lpstr>Calibri</vt:lpstr>
      <vt:lpstr>Calibri Light</vt:lpstr>
      <vt:lpstr>Century Schoolbook</vt:lpstr>
      <vt:lpstr>Times New Roman</vt:lpstr>
      <vt:lpstr>Wingdings</vt:lpstr>
      <vt:lpstr>Wingdings 2</vt:lpstr>
      <vt:lpstr>Office Theme</vt:lpstr>
      <vt:lpstr>Oriel</vt:lpstr>
      <vt:lpstr>Worksheet</vt:lpstr>
      <vt:lpstr>ClipArt</vt:lpstr>
      <vt:lpstr>PowerPoint Presentation</vt:lpstr>
      <vt:lpstr>Plant Assets</vt:lpstr>
      <vt:lpstr>Plant Assets</vt:lpstr>
      <vt:lpstr>Cost Determination</vt:lpstr>
      <vt:lpstr>Land</vt:lpstr>
      <vt:lpstr>Land Improvements</vt:lpstr>
      <vt:lpstr>Buildings</vt:lpstr>
      <vt:lpstr>Machinery and Equipment</vt:lpstr>
      <vt:lpstr>Lump-Sum Asset Purchase</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vt:lpstr>
      <vt:lpstr>Double-Declining-Balance Method</vt:lpstr>
      <vt:lpstr>Comparing Depreciation Methods</vt:lpstr>
      <vt:lpstr>Depreciation for Tax Reporting</vt:lpstr>
      <vt:lpstr>Partial-Year Depreciation</vt:lpstr>
      <vt:lpstr>Change in Estimates for Depreciation</vt:lpstr>
      <vt:lpstr>Change in Estimates for Depreciation</vt:lpstr>
      <vt:lpstr>Reporting Depreciation</vt:lpstr>
      <vt:lpstr>Additional Expenditures</vt:lpstr>
      <vt:lpstr>Revenue and Capital Expenditures</vt:lpstr>
      <vt:lpstr>Disposals of Plant Assets</vt:lpstr>
      <vt:lpstr>Discarding Plant Assets</vt:lpstr>
      <vt:lpstr>Discarding Plant Assets</vt:lpstr>
      <vt:lpstr>Discarding Plant Assets</vt:lpstr>
      <vt:lpstr>Selling Plant Assets</vt:lpstr>
      <vt:lpstr>Selling Plant Assets</vt:lpstr>
      <vt:lpstr>Natural Resources</vt:lpstr>
      <vt:lpstr>Cost Determination and Depletion</vt:lpstr>
      <vt:lpstr>Depletion of Natural Resources</vt:lpstr>
      <vt:lpstr>Plant Assets Used in Extracting</vt:lpstr>
      <vt:lpstr>Intangible Assets</vt:lpstr>
      <vt:lpstr>Cost Determination and Amortization</vt:lpstr>
      <vt:lpstr>Global View</vt:lpstr>
      <vt:lpstr>Total Asset Turnover</vt:lpstr>
      <vt:lpstr>10A – Exchanging Plant Assets</vt:lpstr>
      <vt:lpstr>Exchange with Commercial Substance: A Loss</vt:lpstr>
      <vt:lpstr>Exchanges Without Commercial Substance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27</cp:revision>
  <dcterms:created xsi:type="dcterms:W3CDTF">2021-08-03T13:03:26Z</dcterms:created>
  <dcterms:modified xsi:type="dcterms:W3CDTF">2024-03-14T23:52:09Z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