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43" Type="http://schemas.openxmlformats.org/officeDocument/2006/relationships/slide" Target="slides/slide38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8" name="Google Shape;108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1" name="Google Shape;121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3" name="Google Shape;13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5" name="Google Shape;15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2" name="Google Shape;172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8" name="Google Shape;188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3" name="Google Shape;203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3" name="Google Shape;223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5" name="Google Shape;235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7" name="Google Shape;247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9" name="Google Shape;259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1" name="Google Shape;271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3" name="Google Shape;283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9" name="Google Shape;299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7" name="Google Shape;317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3" name="Google Shape;333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0" name="Google Shape;350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2" name="Google Shape;362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4" name="Google Shape;374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3" name="Google Shape;393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1" name="Google Shape;411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8" name="Google Shape;428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0" name="Google Shape;440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2" name="Google Shape;452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4" name="Google Shape;464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6" name="Google Shape;476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8" name="Google Shape;488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4" name="Google Shape;504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2" name="Google Shape;522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6" name="Google Shape;536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7" name="Google Shape;557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1" name="Google Shape;581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3" name="Google Shape;593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7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p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9" name="Google Shape;609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8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0" name="Google Shape;630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0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2" name="Google Shape;642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2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4" name="Google Shape;654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4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6" name="Google Shape;666;p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67" name="Google Shape;667;p3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4_Title Slid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4_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9_Title Slid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ين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ذو تسمية توضيحية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ذو تسمية توضيحية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9.xml"/><Relationship Id="rId22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8.xml"/><Relationship Id="rId21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12" Type="http://schemas.openxmlformats.org/officeDocument/2006/relationships/slideLayout" Target="../slideLayouts/slideLayout10.xml"/><Relationship Id="rId23" Type="http://schemas.openxmlformats.org/officeDocument/2006/relationships/slideLayout" Target="../slideLayouts/slideLayout21.xml"/><Relationship Id="rId1" Type="http://schemas.openxmlformats.org/officeDocument/2006/relationships/image" Target="../media/image17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3.xml"/><Relationship Id="rId19" Type="http://schemas.openxmlformats.org/officeDocument/2006/relationships/slideLayout" Target="../slideLayouts/slideLayout17.xml"/><Relationship Id="rId6" Type="http://schemas.openxmlformats.org/officeDocument/2006/relationships/slideLayout" Target="../slideLayouts/slideLayout4.xml"/><Relationship Id="rId18" Type="http://schemas.openxmlformats.org/officeDocument/2006/relationships/slideLayout" Target="../slideLayouts/slideLayout16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">
            <a:alphaModFix/>
          </a:blip>
          <a:srcRect b="25428" l="0" r="0" t="27877"/>
          <a:stretch/>
        </p:blipFill>
        <p:spPr>
          <a:xfrm>
            <a:off x="9336360" y="-99392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jp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Relationship Id="rId4" Type="http://schemas.openxmlformats.org/officeDocument/2006/relationships/hyperlink" Target="http://drive.google.com/file/d/1gsCvNXjVCeZHxM28Z4vaR_oQ952fWhT_/view" TargetMode="External"/><Relationship Id="rId5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Relationship Id="rId4" Type="http://schemas.openxmlformats.org/officeDocument/2006/relationships/hyperlink" Target="http://drive.google.com/file/d/1TFciLTwvJb-zev96S2hB8PBdlcIfzFTP/view" TargetMode="External"/><Relationship Id="rId5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Relationship Id="rId4" Type="http://schemas.openxmlformats.org/officeDocument/2006/relationships/hyperlink" Target="http://drive.google.com/file/d/1n2Jdfs39NyULh6FnGIlcA8GqkC_AJ808/view" TargetMode="External"/><Relationship Id="rId5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6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3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0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0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5.png"/><Relationship Id="rId4" Type="http://schemas.openxmlformats.org/officeDocument/2006/relationships/hyperlink" Target="http://drive.google.com/file/d/1aqoYWQqIjXXVIrpSG5FI6LiZgn4NNTrr/view" TargetMode="External"/><Relationship Id="rId5" Type="http://schemas.openxmlformats.org/officeDocument/2006/relationships/image" Target="../media/image2.png"/><Relationship Id="rId6" Type="http://schemas.openxmlformats.org/officeDocument/2006/relationships/hyperlink" Target="http://drive.google.com/file/d/1byeSp2BhP-rA4E2kqyq2galxVlNWsQZv/view" TargetMode="Externa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0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0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9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9.png"/><Relationship Id="rId4" Type="http://schemas.openxmlformats.org/officeDocument/2006/relationships/hyperlink" Target="http://drive.google.com/file/d/1U89kqugFOLEJcOyfs1lnfDjc_5T7c-P2/view" TargetMode="External"/><Relationship Id="rId5" Type="http://schemas.openxmlformats.org/officeDocument/2006/relationships/image" Target="../media/image2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9.png"/><Relationship Id="rId4" Type="http://schemas.openxmlformats.org/officeDocument/2006/relationships/hyperlink" Target="http://drive.google.com/file/d/1U89kqugFOLEJcOyfs1lnfDjc_5T7c-P2/view" TargetMode="External"/><Relationship Id="rId5" Type="http://schemas.openxmlformats.org/officeDocument/2006/relationships/image" Target="../media/image2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2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3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2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7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271931" y="17951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b="16920" l="25050" r="24898" t="2258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b="36855" l="31748" r="30525" t="27633"/>
          <a:stretch/>
        </p:blipFill>
        <p:spPr>
          <a:xfrm>
            <a:off x="617275" y="1231800"/>
            <a:ext cx="10750200" cy="5168975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43" name="Google Shape;143;p25"/>
          <p:cNvCxnSpPr/>
          <p:nvPr/>
        </p:nvCxnSpPr>
        <p:spPr>
          <a:xfrm>
            <a:off x="7364650" y="2370900"/>
            <a:ext cx="2015400" cy="28131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4" name="Google Shape;144;p25"/>
          <p:cNvCxnSpPr/>
          <p:nvPr/>
        </p:nvCxnSpPr>
        <p:spPr>
          <a:xfrm flipH="1" rot="10800000">
            <a:off x="7168700" y="2370775"/>
            <a:ext cx="2211300" cy="420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5" name="Google Shape;145;p25"/>
          <p:cNvCxnSpPr/>
          <p:nvPr/>
        </p:nvCxnSpPr>
        <p:spPr>
          <a:xfrm flipH="1" rot="10800000">
            <a:off x="5979050" y="2762875"/>
            <a:ext cx="3387000" cy="391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6" name="Google Shape;146;p25"/>
          <p:cNvCxnSpPr/>
          <p:nvPr/>
        </p:nvCxnSpPr>
        <p:spPr>
          <a:xfrm>
            <a:off x="6468925" y="3560550"/>
            <a:ext cx="2855100" cy="2421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7" name="Google Shape;147;p25"/>
          <p:cNvCxnSpPr/>
          <p:nvPr/>
        </p:nvCxnSpPr>
        <p:spPr>
          <a:xfrm>
            <a:off x="5363225" y="3966450"/>
            <a:ext cx="4044900" cy="797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8" name="Google Shape;148;p25"/>
          <p:cNvCxnSpPr/>
          <p:nvPr/>
        </p:nvCxnSpPr>
        <p:spPr>
          <a:xfrm flipH="1" rot="10800000">
            <a:off x="7224700" y="3154725"/>
            <a:ext cx="2197500" cy="1245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9" name="Google Shape;149;p25"/>
          <p:cNvCxnSpPr/>
          <p:nvPr/>
        </p:nvCxnSpPr>
        <p:spPr>
          <a:xfrm flipH="1" rot="10800000">
            <a:off x="5419225" y="4372225"/>
            <a:ext cx="3974700" cy="378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50" name="Google Shape;150;p25"/>
          <p:cNvCxnSpPr/>
          <p:nvPr/>
        </p:nvCxnSpPr>
        <p:spPr>
          <a:xfrm flipH="1" rot="10800000">
            <a:off x="7350650" y="3532700"/>
            <a:ext cx="2085300" cy="1637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51" name="Google Shape;151;p25"/>
          <p:cNvCxnSpPr/>
          <p:nvPr/>
        </p:nvCxnSpPr>
        <p:spPr>
          <a:xfrm flipH="1" rot="10800000">
            <a:off x="6776825" y="5520075"/>
            <a:ext cx="2589300" cy="279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52" name="Google Shape;152;p25"/>
          <p:cNvCxnSpPr/>
          <p:nvPr/>
        </p:nvCxnSpPr>
        <p:spPr>
          <a:xfrm flipH="1" rot="10800000">
            <a:off x="6930775" y="3910350"/>
            <a:ext cx="2491200" cy="2071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b="28080" l="29638" r="27200" t="4844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6"/>
          <p:cNvSpPr txBox="1"/>
          <p:nvPr/>
        </p:nvSpPr>
        <p:spPr>
          <a:xfrm>
            <a:off x="2676025" y="4819750"/>
            <a:ext cx="1287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punctual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4603100" y="4903725"/>
            <a:ext cx="11940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reliable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6448975" y="3007600"/>
            <a:ext cx="1769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hard-working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9232675" y="3022900"/>
            <a:ext cx="20649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motivating/helpful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26"/>
          <p:cNvSpPr txBox="1"/>
          <p:nvPr/>
        </p:nvSpPr>
        <p:spPr>
          <a:xfrm>
            <a:off x="8218375" y="4903725"/>
            <a:ext cx="11940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creative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0" name="Google Shape;180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1" name="Google Shape;181;p27"/>
          <p:cNvPicPr preferRelativeResize="0"/>
          <p:nvPr/>
        </p:nvPicPr>
        <p:blipFill rotWithShape="1">
          <a:blip r:embed="rId3">
            <a:alphaModFix/>
          </a:blip>
          <a:srcRect b="60528" l="31480" r="24204" t="27431"/>
          <a:stretch/>
        </p:blipFill>
        <p:spPr>
          <a:xfrm>
            <a:off x="617275" y="1231800"/>
            <a:ext cx="10812600" cy="3728349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7"/>
          <p:cNvSpPr txBox="1"/>
          <p:nvPr/>
        </p:nvSpPr>
        <p:spPr>
          <a:xfrm>
            <a:off x="2953150" y="403082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creative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4492675" y="4030825"/>
            <a:ext cx="1850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hard-working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6620075" y="4030825"/>
            <a:ext cx="121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reliable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5" name="Google Shape;185;p27" title="2_0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 manager often criticised members of the team in front of others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6" name="Google Shape;196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7" name="Google Shape;197;p28"/>
          <p:cNvPicPr preferRelativeResize="0"/>
          <p:nvPr/>
        </p:nvPicPr>
        <p:blipFill rotWithShape="1">
          <a:blip r:embed="rId3">
            <a:alphaModFix/>
          </a:blip>
          <a:srcRect b="50937" l="38134" r="25055" t="37837"/>
          <a:stretch/>
        </p:blipFill>
        <p:spPr>
          <a:xfrm>
            <a:off x="617275" y="1231800"/>
            <a:ext cx="10812600" cy="3140524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8"/>
          <p:cNvSpPr txBox="1"/>
          <p:nvPr/>
        </p:nvSpPr>
        <p:spPr>
          <a:xfrm>
            <a:off x="1508425" y="2827175"/>
            <a:ext cx="9030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 manager often criticised members of the team in front of others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1508425" y="3721375"/>
            <a:ext cx="78561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they know that, if something went wrong, the manager wouldn’t support them  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0" name="Google Shape;200;p28" title="2_02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2" name="Google Shape;212;p29"/>
          <p:cNvPicPr preferRelativeResize="0"/>
          <p:nvPr/>
        </p:nvPicPr>
        <p:blipFill rotWithShape="1">
          <a:blip r:embed="rId3">
            <a:alphaModFix/>
          </a:blip>
          <a:srcRect b="34546" l="38594" r="27425" t="4906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9"/>
          <p:cNvSpPr txBox="1"/>
          <p:nvPr/>
        </p:nvSpPr>
        <p:spPr>
          <a:xfrm>
            <a:off x="7000850" y="306512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2187850" y="3606300"/>
            <a:ext cx="1250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complete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29"/>
          <p:cNvSpPr txBox="1"/>
          <p:nvPr/>
        </p:nvSpPr>
        <p:spPr>
          <a:xfrm>
            <a:off x="4787900" y="3606300"/>
            <a:ext cx="1125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involved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29"/>
          <p:cNvSpPr txBox="1"/>
          <p:nvPr/>
        </p:nvSpPr>
        <p:spPr>
          <a:xfrm>
            <a:off x="2584600" y="4170325"/>
            <a:ext cx="1250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objective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6739800" y="4262550"/>
            <a:ext cx="1125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results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5198700" y="512872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praise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6610175" y="5012050"/>
            <a:ext cx="1523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feedback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0" name="Google Shape;220;p29" title="2_0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1" name="Google Shape;231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2" name="Google Shape;232;p30"/>
          <p:cNvPicPr preferRelativeResize="0"/>
          <p:nvPr/>
        </p:nvPicPr>
        <p:blipFill rotWithShape="1">
          <a:blip r:embed="rId3">
            <a:alphaModFix/>
          </a:blip>
          <a:srcRect b="23592" l="38479" r="36954" t="66203"/>
          <a:stretch/>
        </p:blipFill>
        <p:spPr>
          <a:xfrm>
            <a:off x="617274" y="1231800"/>
            <a:ext cx="10812600" cy="4008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1" name="Google Shape;241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2" name="Google Shape;242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3" name="Google Shape;243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4" name="Google Shape;244;p31"/>
          <p:cNvPicPr preferRelativeResize="0"/>
          <p:nvPr/>
        </p:nvPicPr>
        <p:blipFill rotWithShape="1">
          <a:blip r:embed="rId3">
            <a:alphaModFix/>
          </a:blip>
          <a:srcRect b="57058" l="28950" r="28576" t="2089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6" name="Google Shape;256;p32"/>
          <p:cNvPicPr preferRelativeResize="0"/>
          <p:nvPr/>
        </p:nvPicPr>
        <p:blipFill rotWithShape="1">
          <a:blip r:embed="rId3">
            <a:alphaModFix/>
          </a:blip>
          <a:srcRect b="55632" l="25164" r="42577" t="17959"/>
          <a:stretch/>
        </p:blipFill>
        <p:spPr>
          <a:xfrm>
            <a:off x="617276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8" name="Google Shape;268;p33"/>
          <p:cNvPicPr preferRelativeResize="0"/>
          <p:nvPr/>
        </p:nvPicPr>
        <p:blipFill rotWithShape="1">
          <a:blip r:embed="rId3">
            <a:alphaModFix/>
          </a:blip>
          <a:srcRect b="45837" l="25508" r="41775" t="44774"/>
          <a:stretch/>
        </p:blipFill>
        <p:spPr>
          <a:xfrm>
            <a:off x="617275" y="1231800"/>
            <a:ext cx="10812600" cy="3882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" name="Google Shape;280;p34"/>
          <p:cNvPicPr preferRelativeResize="0"/>
          <p:nvPr/>
        </p:nvPicPr>
        <p:blipFill rotWithShape="1">
          <a:blip r:embed="rId3">
            <a:alphaModFix/>
          </a:blip>
          <a:srcRect b="29648" l="25508" r="45447" t="5334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2" name="Google Shape;292;p35"/>
          <p:cNvPicPr preferRelativeResize="0"/>
          <p:nvPr/>
        </p:nvPicPr>
        <p:blipFill rotWithShape="1">
          <a:blip r:embed="rId3">
            <a:alphaModFix/>
          </a:blip>
          <a:srcRect b="29511" l="39269" r="29263" t="4803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293" name="Google Shape;293;p35"/>
          <p:cNvSpPr txBox="1"/>
          <p:nvPr/>
        </p:nvSpPr>
        <p:spPr>
          <a:xfrm>
            <a:off x="1886900" y="3932875"/>
            <a:ext cx="5517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Most people didn't leave the office until 8 p.m.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1999875" y="4631075"/>
            <a:ext cx="4105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wasn't a good manager.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1999875" y="5260925"/>
            <a:ext cx="4105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Meetings didn't start on time.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35"/>
          <p:cNvSpPr txBox="1"/>
          <p:nvPr/>
        </p:nvSpPr>
        <p:spPr>
          <a:xfrm>
            <a:off x="1998350" y="5890775"/>
            <a:ext cx="5517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didn't know how to motivate the staff.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8" name="Google Shape;308;p36"/>
          <p:cNvPicPr preferRelativeResize="0"/>
          <p:nvPr/>
        </p:nvPicPr>
        <p:blipFill rotWithShape="1">
          <a:blip r:embed="rId3">
            <a:alphaModFix/>
          </a:blip>
          <a:srcRect b="32301" l="39273" r="27537" t="5069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36"/>
          <p:cNvSpPr txBox="1"/>
          <p:nvPr/>
        </p:nvSpPr>
        <p:spPr>
          <a:xfrm>
            <a:off x="9497100" y="34570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didn’t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36"/>
          <p:cNvSpPr txBox="1"/>
          <p:nvPr/>
        </p:nvSpPr>
        <p:spPr>
          <a:xfrm>
            <a:off x="9347200" y="516295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didn’t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36"/>
          <p:cNvSpPr txBox="1"/>
          <p:nvPr/>
        </p:nvSpPr>
        <p:spPr>
          <a:xfrm>
            <a:off x="9497100" y="430997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12" name="Google Shape;312;p36"/>
          <p:cNvCxnSpPr/>
          <p:nvPr/>
        </p:nvCxnSpPr>
        <p:spPr>
          <a:xfrm>
            <a:off x="2480075" y="3686525"/>
            <a:ext cx="550800" cy="90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3" name="Google Shape;313;p36"/>
          <p:cNvCxnSpPr/>
          <p:nvPr/>
        </p:nvCxnSpPr>
        <p:spPr>
          <a:xfrm>
            <a:off x="3781700" y="4554275"/>
            <a:ext cx="909600" cy="141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4" name="Google Shape;314;p36"/>
          <p:cNvCxnSpPr/>
          <p:nvPr/>
        </p:nvCxnSpPr>
        <p:spPr>
          <a:xfrm>
            <a:off x="3459800" y="5394025"/>
            <a:ext cx="867900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6" name="Google Shape;326;p37"/>
          <p:cNvPicPr preferRelativeResize="0"/>
          <p:nvPr/>
        </p:nvPicPr>
        <p:blipFill rotWithShape="1">
          <a:blip r:embed="rId3">
            <a:alphaModFix/>
          </a:blip>
          <a:srcRect b="14252" l="39272" r="37067" t="66615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7"/>
          <p:cNvSpPr txBox="1"/>
          <p:nvPr/>
        </p:nvSpPr>
        <p:spPr>
          <a:xfrm>
            <a:off x="3498975" y="3190500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were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3612375" y="4029275"/>
            <a:ext cx="662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3498975" y="4743075"/>
            <a:ext cx="736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3705800" y="545687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was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0" name="Google Shape;340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2" name="Google Shape;342;p38"/>
          <p:cNvPicPr preferRelativeResize="0"/>
          <p:nvPr/>
        </p:nvPicPr>
        <p:blipFill rotWithShape="1">
          <a:blip r:embed="rId3">
            <a:alphaModFix/>
          </a:blip>
          <a:srcRect b="42364" l="28838" r="28456" t="34879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38"/>
          <p:cNvSpPr txBox="1"/>
          <p:nvPr/>
        </p:nvSpPr>
        <p:spPr>
          <a:xfrm>
            <a:off x="4000850" y="568235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Why did she leave Renault? </a:t>
            </a:r>
            <a:endParaRPr b="0" i="0" sz="14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38"/>
          <p:cNvSpPr txBox="1"/>
          <p:nvPr/>
        </p:nvSpPr>
        <p:spPr>
          <a:xfrm>
            <a:off x="7000850" y="5290450"/>
            <a:ext cx="3907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How long was she at Renault? / How long did she stay at Renault?</a:t>
            </a:r>
            <a:endParaRPr b="0" i="0" sz="14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8"/>
          <p:cNvSpPr txBox="1"/>
          <p:nvPr/>
        </p:nvSpPr>
        <p:spPr>
          <a:xfrm>
            <a:off x="3708925" y="600057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What did she study at university? </a:t>
            </a:r>
            <a:endParaRPr b="0" i="0" sz="14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6858000" y="580402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When did she join Renault? </a:t>
            </a:r>
            <a:endParaRPr b="0" i="0" sz="14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7235900" y="608255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Where did she grow up? </a:t>
            </a:r>
            <a:endParaRPr b="0" i="0" sz="14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7" name="Google Shape;357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8" name="Google Shape;358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9" name="Google Shape;359;p39"/>
          <p:cNvPicPr preferRelativeResize="0"/>
          <p:nvPr/>
        </p:nvPicPr>
        <p:blipFill rotWithShape="1">
          <a:blip r:embed="rId3">
            <a:alphaModFix/>
          </a:blip>
          <a:srcRect b="49918" l="25415" r="33624" t="37631"/>
          <a:stretch/>
        </p:blipFill>
        <p:spPr>
          <a:xfrm>
            <a:off x="674600" y="1349200"/>
            <a:ext cx="10692874" cy="32610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8" name="Google Shape;36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0" name="Google Shape;370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1" name="Google Shape;371;p40"/>
          <p:cNvPicPr preferRelativeResize="0"/>
          <p:nvPr/>
        </p:nvPicPr>
        <p:blipFill rotWithShape="1">
          <a:blip r:embed="rId3">
            <a:alphaModFix/>
          </a:blip>
          <a:srcRect b="26652" l="23898" r="28806" t="2379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0" name="Google Shape;380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1" name="Google Shape;381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383" name="Google Shape;383;p41"/>
          <p:cNvPicPr preferRelativeResize="0"/>
          <p:nvPr/>
        </p:nvPicPr>
        <p:blipFill rotWithShape="1">
          <a:blip r:embed="rId3">
            <a:alphaModFix/>
          </a:blip>
          <a:srcRect b="43245" l="34576" r="31558" t="48451"/>
          <a:stretch/>
        </p:blipFill>
        <p:spPr>
          <a:xfrm>
            <a:off x="4598650" y="1699100"/>
            <a:ext cx="6724450" cy="1466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41"/>
          <p:cNvPicPr preferRelativeResize="0"/>
          <p:nvPr/>
        </p:nvPicPr>
        <p:blipFill rotWithShape="1">
          <a:blip r:embed="rId3">
            <a:alphaModFix/>
          </a:blip>
          <a:srcRect b="7041" l="22994" r="65484" t="49487"/>
          <a:stretch/>
        </p:blipFill>
        <p:spPr>
          <a:xfrm>
            <a:off x="674600" y="1301700"/>
            <a:ext cx="411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41"/>
          <p:cNvSpPr txBox="1"/>
          <p:nvPr/>
        </p:nvSpPr>
        <p:spPr>
          <a:xfrm>
            <a:off x="1214175" y="2673225"/>
            <a:ext cx="2383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Toronto, Canada</a:t>
            </a:r>
            <a:endParaRPr b="0" i="0" sz="15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1214175" y="3357475"/>
            <a:ext cx="2691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Massachusetts, U5A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 txBox="1"/>
          <p:nvPr/>
        </p:nvSpPr>
        <p:spPr>
          <a:xfrm>
            <a:off x="1153150" y="3959300"/>
            <a:ext cx="3445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Princeton University, USA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810200" y="4537000"/>
            <a:ext cx="571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 black hair; always wears a pearl , necklace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852200" y="5180025"/>
            <a:ext cx="5630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Avon Products (a global cosmetics company)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1466700" y="5893025"/>
            <a:ext cx="60378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ecame CEO of Avon in 1.999. More than 12 years as CEO. On the boards ofAppte and GE.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2" name="Google Shape;402;p42"/>
          <p:cNvPicPr preferRelativeResize="0"/>
          <p:nvPr/>
        </p:nvPicPr>
        <p:blipFill rotWithShape="1">
          <a:blip r:embed="rId3">
            <a:alphaModFix/>
          </a:blip>
          <a:srcRect b="18897" l="34117" r="27309" t="5722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42"/>
          <p:cNvSpPr txBox="1"/>
          <p:nvPr/>
        </p:nvSpPr>
        <p:spPr>
          <a:xfrm>
            <a:off x="5621925" y="2197350"/>
            <a:ext cx="5983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F (lt is a direct sales company. lt sells door to door.)</a:t>
            </a:r>
            <a:endParaRPr b="0" i="0" sz="1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7404200" y="3479175"/>
            <a:ext cx="40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42"/>
          <p:cNvSpPr txBox="1"/>
          <p:nvPr/>
        </p:nvSpPr>
        <p:spPr>
          <a:xfrm>
            <a:off x="6310600" y="2853625"/>
            <a:ext cx="465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5038550" y="4226775"/>
            <a:ext cx="5601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F (Of the nine board members, four are women.)</a:t>
            </a:r>
            <a:endParaRPr b="0" i="0" sz="18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1836275" y="5178500"/>
            <a:ext cx="8803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(She thinks teams with a mix of men and women make the best decisions.)</a:t>
            </a:r>
            <a:endParaRPr b="0" i="0" sz="18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6702500" y="5476925"/>
            <a:ext cx="522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4" name="Google Shape;41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0" name="Google Shape;420;p43"/>
          <p:cNvPicPr preferRelativeResize="0"/>
          <p:nvPr/>
        </p:nvPicPr>
        <p:blipFill rotWithShape="1">
          <a:blip r:embed="rId3">
            <a:alphaModFix/>
          </a:blip>
          <a:srcRect b="21347" l="34349" r="25125" t="57426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43"/>
          <p:cNvSpPr txBox="1"/>
          <p:nvPr/>
        </p:nvSpPr>
        <p:spPr>
          <a:xfrm>
            <a:off x="7151925" y="239185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sales representative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9638275" y="3190500"/>
            <a:ext cx="1791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determination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3" name="Google Shape;423;p43"/>
          <p:cNvSpPr txBox="1"/>
          <p:nvPr/>
        </p:nvSpPr>
        <p:spPr>
          <a:xfrm>
            <a:off x="6534500" y="3871013"/>
            <a:ext cx="869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quit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3"/>
          <p:cNvSpPr txBox="1"/>
          <p:nvPr/>
        </p:nvSpPr>
        <p:spPr>
          <a:xfrm>
            <a:off x="8283000" y="4632675"/>
            <a:ext cx="1684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revenues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5" name="Google Shape;425;p43"/>
          <p:cNvSpPr txBox="1"/>
          <p:nvPr/>
        </p:nvSpPr>
        <p:spPr>
          <a:xfrm>
            <a:off x="6774025" y="5350163"/>
            <a:ext cx="1584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passion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4" name="Google Shape;434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5" name="Google Shape;435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7" name="Google Shape;437;p44"/>
          <p:cNvPicPr preferRelativeResize="0"/>
          <p:nvPr/>
        </p:nvPicPr>
        <p:blipFill rotWithShape="1">
          <a:blip r:embed="rId3">
            <a:alphaModFix/>
          </a:blip>
          <a:srcRect b="35631" l="28379" r="24782" t="38246"/>
          <a:stretch/>
        </p:blipFill>
        <p:spPr>
          <a:xfrm>
            <a:off x="688600" y="1321225"/>
            <a:ext cx="10678877" cy="507955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7" name="Google Shape;447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8" name="Google Shape;448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9" name="Google Shape;449;p45"/>
          <p:cNvPicPr preferRelativeResize="0"/>
          <p:nvPr/>
        </p:nvPicPr>
        <p:blipFill rotWithShape="1">
          <a:blip r:embed="rId3">
            <a:alphaModFix/>
          </a:blip>
          <a:srcRect b="18083" l="41350" r="24669" t="62936"/>
          <a:stretch/>
        </p:blipFill>
        <p:spPr>
          <a:xfrm>
            <a:off x="617275" y="1235925"/>
            <a:ext cx="107502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9" name="Google Shape;459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0" name="Google Shape;460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1" name="Google Shape;461;p46"/>
          <p:cNvPicPr preferRelativeResize="0"/>
          <p:nvPr/>
        </p:nvPicPr>
        <p:blipFill rotWithShape="1">
          <a:blip r:embed="rId3">
            <a:alphaModFix/>
          </a:blip>
          <a:srcRect b="16704" l="23097" r="46249" t="69671"/>
          <a:stretch/>
        </p:blipFill>
        <p:spPr>
          <a:xfrm>
            <a:off x="674600" y="1321225"/>
            <a:ext cx="10622899" cy="42407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0" name="Google Shape;470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1" name="Google Shape;471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2" name="Google Shape;472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3" name="Google Shape;473;p47"/>
          <p:cNvPicPr preferRelativeResize="0"/>
          <p:nvPr/>
        </p:nvPicPr>
        <p:blipFill rotWithShape="1">
          <a:blip r:embed="rId3">
            <a:alphaModFix/>
          </a:blip>
          <a:srcRect b="6664" l="22866" r="32705" t="41305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2" name="Google Shape;482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3" name="Google Shape;483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5" name="Google Shape;485;p48"/>
          <p:cNvPicPr preferRelativeResize="0"/>
          <p:nvPr/>
        </p:nvPicPr>
        <p:blipFill rotWithShape="1">
          <a:blip r:embed="rId3">
            <a:alphaModFix/>
          </a:blip>
          <a:srcRect b="13360" l="31184" r="23983" t="3064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9"/>
          <p:cNvSpPr/>
          <p:nvPr/>
        </p:nvSpPr>
        <p:spPr>
          <a:xfrm>
            <a:off x="800575" y="1231800"/>
            <a:ext cx="102309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1" name="Google Shape;491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4" name="Google Shape;494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7" name="Google Shape;497;p49"/>
          <p:cNvPicPr preferRelativeResize="0"/>
          <p:nvPr/>
        </p:nvPicPr>
        <p:blipFill rotWithShape="1">
          <a:blip r:embed="rId3">
            <a:alphaModFix/>
          </a:blip>
          <a:srcRect b="20528" l="23554" r="52338" t="25390"/>
          <a:stretch/>
        </p:blipFill>
        <p:spPr>
          <a:xfrm>
            <a:off x="800575" y="1083275"/>
            <a:ext cx="10230898" cy="5374526"/>
          </a:xfrm>
          <a:prstGeom prst="rect">
            <a:avLst/>
          </a:prstGeom>
          <a:noFill/>
          <a:ln>
            <a:noFill/>
          </a:ln>
        </p:spPr>
      </p:pic>
      <p:sp>
        <p:nvSpPr>
          <p:cNvPr id="498" name="Google Shape;498;p49"/>
          <p:cNvSpPr txBox="1"/>
          <p:nvPr/>
        </p:nvSpPr>
        <p:spPr>
          <a:xfrm>
            <a:off x="1891875" y="239185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Who did Jobs start Apple with?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9" name="Google Shape;499;p49"/>
          <p:cNvSpPr txBox="1"/>
          <p:nvPr/>
        </p:nvSpPr>
        <p:spPr>
          <a:xfrm>
            <a:off x="1836225" y="3282538"/>
            <a:ext cx="6998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Apple introduce the famous Macintosh computer?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0" name="Google Shape;500;p49"/>
          <p:cNvSpPr txBox="1"/>
          <p:nvPr/>
        </p:nvSpPr>
        <p:spPr>
          <a:xfrm>
            <a:off x="1891875" y="4173225"/>
            <a:ext cx="3925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did Jobs leave Apple?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1" name="Google Shape;501;p49"/>
          <p:cNvSpPr txBox="1"/>
          <p:nvPr/>
        </p:nvSpPr>
        <p:spPr>
          <a:xfrm>
            <a:off x="1891875" y="528700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did Pixar specialise in?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50"/>
          <p:cNvSpPr/>
          <p:nvPr/>
        </p:nvSpPr>
        <p:spPr>
          <a:xfrm>
            <a:off x="942300" y="1231800"/>
            <a:ext cx="95433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7" name="Google Shape;507;p50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8" name="Google Shape;508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9" name="Google Shape;509;p50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0" name="Google Shape;510;p50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1" name="Google Shape;511;p50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2" name="Google Shape;512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3" name="Google Shape;513;p50"/>
          <p:cNvPicPr preferRelativeResize="0"/>
          <p:nvPr/>
        </p:nvPicPr>
        <p:blipFill rotWithShape="1">
          <a:blip r:embed="rId3">
            <a:alphaModFix/>
          </a:blip>
          <a:srcRect b="20323" l="47318" r="28803" t="25592"/>
          <a:stretch/>
        </p:blipFill>
        <p:spPr>
          <a:xfrm>
            <a:off x="942300" y="1174775"/>
            <a:ext cx="954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50"/>
          <p:cNvSpPr txBox="1"/>
          <p:nvPr/>
        </p:nvSpPr>
        <p:spPr>
          <a:xfrm>
            <a:off x="1787900" y="14049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did Jobs marry?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5" name="Google Shape;515;p50"/>
          <p:cNvSpPr txBox="1"/>
          <p:nvPr/>
        </p:nvSpPr>
        <p:spPr>
          <a:xfrm>
            <a:off x="1905775" y="2322300"/>
            <a:ext cx="4120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much did Apple pay for NeXT?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6" name="Google Shape;516;p50"/>
          <p:cNvSpPr txBox="1"/>
          <p:nvPr/>
        </p:nvSpPr>
        <p:spPr>
          <a:xfrm>
            <a:off x="1905775" y="2784000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Steve Jobs resign as CEO of Apple?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7" name="Google Shape;517;p50"/>
          <p:cNvSpPr txBox="1"/>
          <p:nvPr/>
        </p:nvSpPr>
        <p:spPr>
          <a:xfrm>
            <a:off x="1766575" y="3698813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old was Steve Jobs when he died?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8" name="Google Shape;518;p50"/>
          <p:cNvSpPr txBox="1"/>
          <p:nvPr/>
        </p:nvSpPr>
        <p:spPr>
          <a:xfrm>
            <a:off x="1905775" y="4082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is Apple's new CE0?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9" name="Google Shape;519;p50"/>
          <p:cNvSpPr txBox="1"/>
          <p:nvPr/>
        </p:nvSpPr>
        <p:spPr>
          <a:xfrm>
            <a:off x="1947475" y="5075325"/>
            <a:ext cx="5761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people does Apple employ worldwide?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0" name="Google Shape;530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1" name="Google Shape;531;p51"/>
          <p:cNvPicPr preferRelativeResize="0"/>
          <p:nvPr/>
        </p:nvPicPr>
        <p:blipFill rotWithShape="1">
          <a:blip r:embed="rId3">
            <a:alphaModFix/>
          </a:blip>
          <a:srcRect b="40209" l="34691" r="29607" t="41306"/>
          <a:stretch/>
        </p:blipFill>
        <p:spPr>
          <a:xfrm>
            <a:off x="617275" y="1377200"/>
            <a:ext cx="10812600" cy="317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51" title="2_0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51" title="2_06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52"/>
          <p:cNvSpPr/>
          <p:nvPr/>
        </p:nvSpPr>
        <p:spPr>
          <a:xfrm>
            <a:off x="800575" y="1231800"/>
            <a:ext cx="102309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9" name="Google Shape;539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0" name="Google Shape;540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2" name="Google Shape;542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52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4" name="Google Shape;544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5" name="Google Shape;545;p52"/>
          <p:cNvPicPr preferRelativeResize="0"/>
          <p:nvPr/>
        </p:nvPicPr>
        <p:blipFill rotWithShape="1">
          <a:blip r:embed="rId3">
            <a:alphaModFix/>
          </a:blip>
          <a:srcRect b="20528" l="23554" r="52338" t="25390"/>
          <a:stretch/>
        </p:blipFill>
        <p:spPr>
          <a:xfrm>
            <a:off x="800575" y="1083275"/>
            <a:ext cx="10230898" cy="5374526"/>
          </a:xfrm>
          <a:prstGeom prst="rect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546" name="Google Shape;546;p52"/>
          <p:cNvSpPr txBox="1"/>
          <p:nvPr/>
        </p:nvSpPr>
        <p:spPr>
          <a:xfrm>
            <a:off x="1891875" y="239185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Who did Jobs start Apple with?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7" name="Google Shape;547;p52"/>
          <p:cNvSpPr txBox="1"/>
          <p:nvPr/>
        </p:nvSpPr>
        <p:spPr>
          <a:xfrm>
            <a:off x="1836225" y="3282538"/>
            <a:ext cx="6998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Apple introduce the famous Macintosh computer?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8" name="Google Shape;548;p52"/>
          <p:cNvSpPr txBox="1"/>
          <p:nvPr/>
        </p:nvSpPr>
        <p:spPr>
          <a:xfrm>
            <a:off x="1891875" y="4173225"/>
            <a:ext cx="3925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did Jobs leave Apple?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9" name="Google Shape;549;p52"/>
          <p:cNvSpPr txBox="1"/>
          <p:nvPr/>
        </p:nvSpPr>
        <p:spPr>
          <a:xfrm>
            <a:off x="1891875" y="528700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did Pixar specialise in?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0" name="Google Shape;550;p52"/>
          <p:cNvSpPr/>
          <p:nvPr/>
        </p:nvSpPr>
        <p:spPr>
          <a:xfrm>
            <a:off x="1891875" y="1827749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52"/>
          <p:cNvSpPr/>
          <p:nvPr/>
        </p:nvSpPr>
        <p:spPr>
          <a:xfrm>
            <a:off x="1892025" y="3143900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52"/>
          <p:cNvSpPr/>
          <p:nvPr/>
        </p:nvSpPr>
        <p:spPr>
          <a:xfrm>
            <a:off x="1891875" y="3980275"/>
            <a:ext cx="364500" cy="2172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52"/>
          <p:cNvSpPr/>
          <p:nvPr/>
        </p:nvSpPr>
        <p:spPr>
          <a:xfrm>
            <a:off x="1947675" y="5069801"/>
            <a:ext cx="308700" cy="2172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2"/>
          <p:cNvSpPr/>
          <p:nvPr/>
        </p:nvSpPr>
        <p:spPr>
          <a:xfrm>
            <a:off x="1947675" y="5846074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53"/>
          <p:cNvSpPr/>
          <p:nvPr/>
        </p:nvSpPr>
        <p:spPr>
          <a:xfrm>
            <a:off x="942300" y="1231800"/>
            <a:ext cx="95433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0" name="Google Shape;560;p53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1" name="Google Shape;561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2" name="Google Shape;562;p53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3" name="Google Shape;563;p53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4" name="Google Shape;564;p53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5" name="Google Shape;565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6" name="Google Shape;566;p53"/>
          <p:cNvPicPr preferRelativeResize="0"/>
          <p:nvPr/>
        </p:nvPicPr>
        <p:blipFill rotWithShape="1">
          <a:blip r:embed="rId3">
            <a:alphaModFix/>
          </a:blip>
          <a:srcRect b="20323" l="47318" r="28803" t="25592"/>
          <a:stretch/>
        </p:blipFill>
        <p:spPr>
          <a:xfrm>
            <a:off x="942300" y="1174775"/>
            <a:ext cx="954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67" name="Google Shape;567;p53"/>
          <p:cNvSpPr txBox="1"/>
          <p:nvPr/>
        </p:nvSpPr>
        <p:spPr>
          <a:xfrm>
            <a:off x="1787900" y="14049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did Jobs marry?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8" name="Google Shape;568;p53"/>
          <p:cNvSpPr txBox="1"/>
          <p:nvPr/>
        </p:nvSpPr>
        <p:spPr>
          <a:xfrm>
            <a:off x="1905775" y="2322300"/>
            <a:ext cx="4120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much did Apple pay for NeXT?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9" name="Google Shape;569;p53"/>
          <p:cNvSpPr txBox="1"/>
          <p:nvPr/>
        </p:nvSpPr>
        <p:spPr>
          <a:xfrm>
            <a:off x="1905775" y="2784000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Steve Jobs resign as CEO of Appte?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0" name="Google Shape;570;p53"/>
          <p:cNvSpPr txBox="1"/>
          <p:nvPr/>
        </p:nvSpPr>
        <p:spPr>
          <a:xfrm>
            <a:off x="1766575" y="3698813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old was Steve Jobs when he died?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1" name="Google Shape;571;p53"/>
          <p:cNvSpPr txBox="1"/>
          <p:nvPr/>
        </p:nvSpPr>
        <p:spPr>
          <a:xfrm>
            <a:off x="1905775" y="4082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is Apple's new CE0?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2" name="Google Shape;572;p53"/>
          <p:cNvSpPr txBox="1"/>
          <p:nvPr/>
        </p:nvSpPr>
        <p:spPr>
          <a:xfrm>
            <a:off x="1947475" y="5075325"/>
            <a:ext cx="5761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people does Apple employ worldwide?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3" name="Google Shape;573;p53"/>
          <p:cNvSpPr/>
          <p:nvPr/>
        </p:nvSpPr>
        <p:spPr>
          <a:xfrm>
            <a:off x="1905775" y="2235349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53"/>
          <p:cNvSpPr/>
          <p:nvPr/>
        </p:nvSpPr>
        <p:spPr>
          <a:xfrm>
            <a:off x="1871775" y="2624011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3"/>
          <p:cNvSpPr/>
          <p:nvPr/>
        </p:nvSpPr>
        <p:spPr>
          <a:xfrm>
            <a:off x="1871775" y="3382261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3"/>
          <p:cNvSpPr/>
          <p:nvPr/>
        </p:nvSpPr>
        <p:spPr>
          <a:xfrm>
            <a:off x="2919400" y="4070524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53"/>
          <p:cNvSpPr/>
          <p:nvPr/>
        </p:nvSpPr>
        <p:spPr>
          <a:xfrm>
            <a:off x="1905775" y="4512926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3"/>
          <p:cNvSpPr/>
          <p:nvPr/>
        </p:nvSpPr>
        <p:spPr>
          <a:xfrm>
            <a:off x="1905775" y="5960150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7" name="Google Shape;587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9" name="Google Shape;589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0" name="Google Shape;590;p54"/>
          <p:cNvPicPr preferRelativeResize="0"/>
          <p:nvPr/>
        </p:nvPicPr>
        <p:blipFill rotWithShape="1">
          <a:blip r:embed="rId3">
            <a:alphaModFix/>
          </a:blip>
          <a:srcRect b="31149" l="25586" r="32536" t="4674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4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6" name="Google Shape;596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7" name="Google Shape;597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9" name="Google Shape;599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0" name="Google Shape;600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1" name="Google Shape;601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2" name="Google Shape;602;p55"/>
          <p:cNvPicPr preferRelativeResize="0"/>
          <p:nvPr/>
        </p:nvPicPr>
        <p:blipFill rotWithShape="1">
          <a:blip r:embed="rId3">
            <a:alphaModFix/>
          </a:blip>
          <a:srcRect b="61717" l="36542" r="27070" t="2185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603" name="Google Shape;603;p55"/>
          <p:cNvSpPr txBox="1"/>
          <p:nvPr/>
        </p:nvSpPr>
        <p:spPr>
          <a:xfrm>
            <a:off x="1516275" y="3644700"/>
            <a:ext cx="7333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wants the company to pay for his Spanish language lessons.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04" name="Google Shape;604;p55"/>
          <p:cNvSpPr txBox="1"/>
          <p:nvPr/>
        </p:nvSpPr>
        <p:spPr>
          <a:xfrm>
            <a:off x="1516275" y="4548800"/>
            <a:ext cx="5998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suggests he should buy a self-study course.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05" name="Google Shape;605;p55"/>
          <p:cNvSpPr txBox="1"/>
          <p:nvPr/>
        </p:nvSpPr>
        <p:spPr>
          <a:xfrm>
            <a:off x="1516275" y="5397450"/>
            <a:ext cx="7055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No, but she tells him to bring her the receipt for his course.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06" name="Google Shape;606;p55" title="2_0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0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2" name="Google Shape;612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6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7" name="Google Shape;617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8" name="Google Shape;618;p56"/>
          <p:cNvPicPr preferRelativeResize="0"/>
          <p:nvPr/>
        </p:nvPicPr>
        <p:blipFill rotWithShape="1">
          <a:blip r:embed="rId3">
            <a:alphaModFix/>
          </a:blip>
          <a:srcRect b="36836" l="36239" r="28092" t="3659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619" name="Google Shape;619;p56"/>
          <p:cNvSpPr txBox="1"/>
          <p:nvPr/>
        </p:nvSpPr>
        <p:spPr>
          <a:xfrm>
            <a:off x="4159325" y="2101500"/>
            <a:ext cx="823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sorry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0" name="Google Shape;620;p56"/>
          <p:cNvSpPr txBox="1"/>
          <p:nvPr/>
        </p:nvSpPr>
        <p:spPr>
          <a:xfrm>
            <a:off x="6440675" y="213225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problem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1" name="Google Shape;621;p56"/>
          <p:cNvSpPr txBox="1"/>
          <p:nvPr/>
        </p:nvSpPr>
        <p:spPr>
          <a:xfrm>
            <a:off x="5519450" y="329845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possible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6672650" y="3644700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cheap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5174800" y="4044900"/>
            <a:ext cx="753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6055250" y="4562725"/>
            <a:ext cx="617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pay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5" name="Google Shape;625;p56"/>
          <p:cNvSpPr txBox="1"/>
          <p:nvPr/>
        </p:nvSpPr>
        <p:spPr>
          <a:xfrm>
            <a:off x="3241200" y="516090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promise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6" name="Google Shape;626;p56"/>
          <p:cNvSpPr txBox="1"/>
          <p:nvPr/>
        </p:nvSpPr>
        <p:spPr>
          <a:xfrm>
            <a:off x="7404200" y="5024413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receipt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27" name="Google Shape;627;p56" title="2_0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4" name="Google Shape;634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9" name="Google Shape;639;p57"/>
          <p:cNvPicPr preferRelativeResize="0"/>
          <p:nvPr/>
        </p:nvPicPr>
        <p:blipFill rotWithShape="1">
          <a:blip r:embed="rId3">
            <a:alphaModFix/>
          </a:blip>
          <a:srcRect b="20809" l="27746" r="24789" t="1796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3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6" name="Google Shape;646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9" name="Google Shape;649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0" name="Google Shape;650;p5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1" name="Google Shape;651;p58"/>
          <p:cNvPicPr preferRelativeResize="0"/>
          <p:nvPr/>
        </p:nvPicPr>
        <p:blipFill rotWithShape="1">
          <a:blip r:embed="rId3">
            <a:alphaModFix/>
          </a:blip>
          <a:srcRect b="18578" l="23640" r="31746" t="62150"/>
          <a:stretch/>
        </p:blipFill>
        <p:spPr>
          <a:xfrm>
            <a:off x="617275" y="1299275"/>
            <a:ext cx="10812600" cy="5101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5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p5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0" name="Google Shape;660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1" name="Google Shape;661;p5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2" name="Google Shape;662;p5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3" name="Google Shape;663;p59"/>
          <p:cNvPicPr preferRelativeResize="0"/>
          <p:nvPr/>
        </p:nvPicPr>
        <p:blipFill rotWithShape="1">
          <a:blip r:embed="rId3">
            <a:alphaModFix/>
          </a:blip>
          <a:srcRect b="42347" l="28661" r="52740" t="40650"/>
          <a:stretch/>
        </p:blipFill>
        <p:spPr>
          <a:xfrm>
            <a:off x="617275" y="1299275"/>
            <a:ext cx="10812600" cy="5158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8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9" name="Google Shape;669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6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71" name="Google Shape;671;p60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2" name="Google Shape;672;p60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" name="Google Shape;673;p60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5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