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9" r:id="rId3"/>
    <p:sldId id="391" r:id="rId4"/>
    <p:sldId id="392" r:id="rId5"/>
    <p:sldId id="444" r:id="rId6"/>
    <p:sldId id="472" r:id="rId7"/>
    <p:sldId id="445" r:id="rId8"/>
    <p:sldId id="473" r:id="rId9"/>
    <p:sldId id="474" r:id="rId10"/>
    <p:sldId id="475" r:id="rId11"/>
    <p:sldId id="476" r:id="rId12"/>
    <p:sldId id="446" r:id="rId13"/>
    <p:sldId id="477" r:id="rId14"/>
    <p:sldId id="447" r:id="rId15"/>
    <p:sldId id="478" r:id="rId16"/>
    <p:sldId id="479" r:id="rId17"/>
    <p:sldId id="480" r:id="rId18"/>
    <p:sldId id="481" r:id="rId19"/>
    <p:sldId id="482" r:id="rId20"/>
    <p:sldId id="483" r:id="rId21"/>
    <p:sldId id="484" r:id="rId22"/>
    <p:sldId id="485" r:id="rId23"/>
    <p:sldId id="486" r:id="rId24"/>
    <p:sldId id="487" r:id="rId25"/>
    <p:sldId id="488" r:id="rId26"/>
    <p:sldId id="489" r:id="rId27"/>
    <p:sldId id="490" r:id="rId28"/>
    <p:sldId id="491" r:id="rId29"/>
    <p:sldId id="492" r:id="rId30"/>
    <p:sldId id="4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255" autoAdjust="0"/>
    <p:restoredTop sz="94660"/>
  </p:normalViewPr>
  <p:slideViewPr>
    <p:cSldViewPr snapToGrid="0">
      <p:cViewPr varScale="1">
        <p:scale>
          <a:sx n="67" d="100"/>
          <a:sy n="67" d="100"/>
        </p:scale>
        <p:origin x="90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2.13592" units="1/cm"/>
          <inkml:channelProperty channel="Y" name="resolution" value="62.06897" units="1/cm"/>
          <inkml:channelProperty channel="T" name="resolution" value="1" units="1/dev"/>
        </inkml:channelProperties>
      </inkml:inkSource>
      <inkml:timestamp xml:id="ts0" timeString="2023-03-10T07:18:35.755"/>
    </inkml:context>
    <inkml:brush xml:id="br0">
      <inkml:brushProperty name="width" value="0.05292" units="cm"/>
      <inkml:brushProperty name="height" value="0.05292" units="cm"/>
      <inkml:brushProperty name="color" value="#FF0000"/>
    </inkml:brush>
  </inkml:definitions>
  <inkml:trace contextRef="#ctx0" brushRef="#br0">10400 13927 0,'-25'0'427,"0"0"-420,-1 0-1,1 0 23,0 0-23,-1 0 6,1 0-4,-1 0 7,1 0-8,-26 0 10,26 0-5,0 0 0,-1 0 4,1 0-12,-1 0 23,1 0-21,0 0 10,-1 0-4,1 0-6,0 0 4,-1 0 11,1 0-6,0 0-9,-1 0 7,1 0 3,-1 0-9,1 0 13,0 0 2,-1 0-16,1 0 0,0 0 7,-1 0 4,1 0 0,-1 0 3,1 25-19,0-25 18,-1 0-15,26 25 4,-25-25-1,0 0 13,-1 0-4,1 0-15,0 0 11,-1 0 3,26 26-13,-25-26 7,-1 25 8,1-25-16,25 26 11,-51-26-6,26 0-1,0 0 4,25 25 2,-26 0 7,1-25-9,-1 0 5,1 0-4,0 26 6,-1-26-11,26 25 8,-25 0 18,0 1-12,25-1 11,0 0-7,0 1 26,0-1-26,0 1-9,0-1 0,0 0 0,25 1-7,-25-1 21,25 0-7,1-25-5,-26 26-4,25-1 10,0 0-1,1-25-11,-26 26 7,25-26-2,1 0 12,-1 0-16,0 0-5,1 0 2,-1 0 7,0 0-1,1 0 4,-1 0-5,1 0 10,-1 0-18,0 0 13,1 0-12,-1 0 23,0 0-24,1 0 1,-1 0 1,0 0 0,1 0 1,-1 0 13,1 0-5,-1 0-4,0 0-5,1 0-2,-1 0 11,0 0-1,1 0-2,-1 0-5,1 0 7,-1 0-2,0 0 36,1 0-37,-1 0 14,0 0-9,1 0-9,-1 0 5,0 0 21,1 0-4,-1 25-18,1-25 19,-1 0-12,0 0-1,1 0 34,-1 0-38,0 0 52,1 0-39,-1 0-14,1 0 11,-1 0 20,0 0-16,1 0 64,-1 0-62,-25-25-20,25 25 0,-25-26 0,0 1 7,0 0 1,26 25-12,-26-26 6,25 1-2,0 25 4,-25-25-8,0-1 7,26 1-5,-26 0 3,25-1-2,-25 1 3,0-1 44,0 1-29,0 0-11,0-1-1,0 1 0,0 0-10,0-1 24,0 1-14,0 0 18,0-1-17,0 1 1,-25 25 157</inkml:trace>
  <inkml:trace contextRef="#ctx0" brushRef="#br0" timeOffset="6055">6849 15601 0,'-26'-25'400,"1"-1"-395,0 26 2,-1 0 1,1-25-3,25-1 10,-25 26-8,-1 0-1,1-25 1,-1 25 0,1-25 13,0 25-14,-1 0 14,1 0-1,0 0-14,-1 0 9,1 0-8,0 0 7,-1 0 11,1 0-16,-1 0 5,1 0-7,0 0 5,-1 0 11,1 0-16,0 0 2,-1 0 4,26 25-5,-25-25 1,-1 25 0,26 1 11,-25-26-9,0 0-4,-1 25 2,26 1-1,-25-26-3,0 0 5,-1 0 11,26 25-15,-25 0 12,25 1 9,-25-1-17,25 0-2,-26-25 1,26 26 2,-25-26 3,25 25-10,0 0 12,0 1-8,0-1 0,0 26-3,0-26 11,0 1-2,25-1-3,-25 0-4,0 1 2,26-1-2,-26 0 8,0 1-7,25-1 0,-25 26 8,0-26-12,25 1 15,1-1-4,-1 0-7,-25 1-2,25-1 2,1 0 2,-1-25-4,-25 26 1,25-1 0,1-25 4,-26 26-4,51-1 1,-26 0-2,0 1 12,1-26-12,-26 25 3,50-25 5,-50 25-8,26-25 6,-1 26-6,1-26 3,-1 0-2,-25 25 0,25-25 3,1 26 4,-1-26-9,0 25 11,1-25-7,24 0 1,-50 25-3,26-25 9,-1 0-4,1 0-1,-1 0-4,0 0 5,1 0 1,-1 0-2,0 0-1,26 0 6,-25 0-12,-1 0 6,0 0 3,1 0 12,-1 0-15,0 0-6,1 0 4,-1 0 1,0 0 8,1 0-11,25 0 9,-26 0 2,0 0-11,1 0 3,-1-25 20,0 25-25,1 0 7,-1-25-6,1 25 5,24-26 6,-24 26 4,-26-25-10,25-1-5,0 26 3,1-25 0,-1 25 2,-25-25 7,25 25-11,1-26 2,-26 1 9,25 0-12,1 25 7,-26-26-7,25 26 8,-25-25-2,25 25 3,-25-26-5,0 1-3,0 0 3,0-1 0,0 1-1,26 25 3,-26-25-3,25-1 7,-25 1 4,0 0-13,0-1 11,0 1-6,0-1 15,0 1-20,0 0 3,0-1 6,0 1-8,0 0 10,0-1 25,-25 26-38,25-25 14,0 0-6,-26-1 11,1 26 2,25-25-17,-25 25-2,25-26 7,-26 26 2,1 0 10,-1 0-18,26-25 0,-25 0 14,0 25-10,-1 0 7,1 0 12,0-26-22,-1 1 16,1 25-13,0-25-3,-1 25 10,1 0-11,25-26 7,-26 26-5,1 0 6,0 0-2,-1 0 3,1 0-6,0 0 4,-1 0 10,1 0 22,-1 0-29</inkml:trace>
  <inkml:trace contextRef="#ctx0" brushRef="#br0" timeOffset="25947">12151 16336 0,'25'0'417,"1"-25"-404,-1 25 4,0 0 8,1 0-7,-1 0-5,0 0 1,-25-25-8,26 25 1,-1 0 0,0 0 21,1 0-12,-1 0 6,1 0-3,-1 0 1,0 0 27,1 0 46,-1 0-77,0 0 0,1 0 1,-1 0-12,1 0 35,-1 0-15,0 0 8,1 0-22</inkml:trace>
  <inkml:trace contextRef="#ctx0" brushRef="#br0" timeOffset="28916">9157 13724 0,'0'25'360,"0"1"-311,0-1-30,26-25 38,-1 0 20,0 0-40,1 0-5,-1 0-15,1-25 6,-1 25 3,0-26-1,-25 1-13,0-26 16,26 51-23,-26-25 2,25-1 9,0 26 2,-25-25-8,0 0 4,26 25-7,-26-26 6,25 26-4,-25-25 11,0-1 1,25 1 9,-25 0-5,26-1-11,-26 1-11,25 0 22,1 25-7,-26-26-1,0 1-4</inkml:trace>
  <inkml:trace contextRef="#ctx0" brushRef="#br0" timeOffset="30735">10172 13648 0,'0'25'357,"0"0"-345,0 1 10,0-1 83,25-25-93,1 0 8,-26 26-6,25-1 5,1-25 142,-1 0-143,-25-25-6,25 25 6,1-26-10,-1-25 14,0 51-14,-25-25-3,0 0 11,0-1-11,26 26 3,-26-25-1,25 25 4,-25-25-1,25 25-2,1-26 23,-1 1-12,-25-1 1,0 1 11,0 0 25,26 25 6</inkml:trace>
  <inkml:trace contextRef="#ctx0" brushRef="#br0" timeOffset="40432">13470 16641 0,'25'0'292,"26"0"-284,0 0 8,-26 0-12,26 0 11,-26 0 5,1 0-13,-1 0-2,0 0 4,1 0-3,-1 0 16,0 0-17,1 0-1,-1 0 3,1 0 11,-1 0-4,0 0 37</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7FE86517-1285-4DBC-8900-C544730056B6}" type="datetimeFigureOut">
              <a:rPr lang="ar-SA" smtClean="0"/>
              <a:t>19/08/44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27998FB-52CF-454B-8D6E-50D898B9149D}" type="slidenum">
              <a:rPr lang="ar-SA" smtClean="0"/>
              <a:t>‹#›</a:t>
            </a:fld>
            <a:endParaRPr lang="ar-SA"/>
          </a:p>
        </p:txBody>
      </p:sp>
    </p:spTree>
    <p:extLst>
      <p:ext uri="{BB962C8B-B14F-4D97-AF65-F5344CB8AC3E}">
        <p14:creationId xmlns:p14="http://schemas.microsoft.com/office/powerpoint/2010/main" val="4219669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customXml" Target="../ink/ink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10" Type="http://schemas.openxmlformats.org/officeDocument/2006/relationships/image" Target="../media/image13.png"/><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144949" y="608257"/>
            <a:ext cx="7273145"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Cryptography</a:t>
            </a:r>
          </a:p>
          <a:p>
            <a:r>
              <a:rPr lang="en-US" sz="2800" dirty="0">
                <a:solidFill>
                  <a:srgbClr val="24A9E1"/>
                </a:solidFill>
                <a:latin typeface="Tajawal Medium" panose="00000600000000000000" pitchFamily="2" charset="-78"/>
                <a:cs typeface="Tajawal Medium" panose="00000600000000000000" pitchFamily="2" charset="-78"/>
              </a:rPr>
              <a:t>Prepared by Dr. Mohammad </a:t>
            </a:r>
            <a:r>
              <a:rPr lang="en-US" sz="2800" dirty="0" err="1">
                <a:solidFill>
                  <a:srgbClr val="24A9E1"/>
                </a:solidFill>
                <a:latin typeface="Tajawal Medium" panose="00000600000000000000" pitchFamily="2" charset="-78"/>
                <a:cs typeface="Tajawal Medium" panose="00000600000000000000" pitchFamily="2" charset="-78"/>
              </a:rPr>
              <a:t>Alkhatib</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Associate Professor</a:t>
            </a:r>
          </a:p>
          <a:p>
            <a:r>
              <a:rPr lang="en-US" sz="2800" dirty="0">
                <a:solidFill>
                  <a:srgbClr val="FF9518"/>
                </a:solidFill>
                <a:latin typeface="Tajawal Medium" panose="00000600000000000000" pitchFamily="2" charset="-78"/>
                <a:cs typeface="Tajawal Medium" panose="00000600000000000000" pitchFamily="2" charset="-78"/>
              </a:rPr>
              <a:t>Major: Information Security</a:t>
            </a:r>
          </a:p>
        </p:txBody>
      </p:sp>
      <p:sp>
        <p:nvSpPr>
          <p:cNvPr id="16" name="TextBox 15"/>
          <p:cNvSpPr txBox="1"/>
          <p:nvPr/>
        </p:nvSpPr>
        <p:spPr>
          <a:xfrm>
            <a:off x="6995710" y="3159395"/>
            <a:ext cx="4992074"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#6: Digital Signatures</a:t>
            </a: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56504"/>
    </mc:Choice>
    <mc:Fallback xmlns="">
      <p:transition spd="slow" advTm="5650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828800"/>
          </a:xfrm>
          <a:prstGeom prst="rect">
            <a:avLst/>
          </a:prstGeom>
        </p:spPr>
      </p:pic>
      <p:sp>
        <p:nvSpPr>
          <p:cNvPr id="7" name="TextBox 6"/>
          <p:cNvSpPr txBox="1"/>
          <p:nvPr/>
        </p:nvSpPr>
        <p:spPr>
          <a:xfrm>
            <a:off x="2650377" y="652790"/>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Signatures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41248" y="1789874"/>
            <a:ext cx="10771632" cy="2784737"/>
          </a:xfrm>
          <a:prstGeom prst="rect">
            <a:avLst/>
          </a:prstGeom>
          <a:noFill/>
        </p:spPr>
        <p:txBody>
          <a:bodyPr wrap="square" rtlCol="0">
            <a:spAutoFit/>
          </a:bodyPr>
          <a:lstStyle/>
          <a:p>
            <a:pPr marL="356870" indent="-344170" algn="l" rtl="0" fontAlgn="auto">
              <a:lnSpc>
                <a:spcPct val="200000"/>
              </a:lnSpc>
              <a:spcBef>
                <a:spcPts val="0"/>
              </a:spcBef>
              <a:spcAft>
                <a:spcPts val="0"/>
              </a:spcAft>
              <a:buClr>
                <a:srgbClr val="5C83BE"/>
              </a:buClr>
              <a:buSzPct val="120000"/>
              <a:buFont typeface="Wingdings" pitchFamily="2" charset="2"/>
              <a:buChar char="Ø"/>
              <a:tabLst>
                <a:tab pos="356870" algn="l"/>
                <a:tab pos="357505" algn="l"/>
              </a:tabLst>
              <a:defRPr/>
            </a:pPr>
            <a:r>
              <a:rPr lang="en-US" sz="1800" spc="-5" dirty="0">
                <a:cs typeface="Arial"/>
              </a:rPr>
              <a:t>Introduction to Digital Signatures</a:t>
            </a:r>
          </a:p>
          <a:p>
            <a:pPr marL="356870" indent="-344170" algn="l" rtl="0" fontAlgn="auto">
              <a:lnSpc>
                <a:spcPct val="200000"/>
              </a:lnSpc>
              <a:spcBef>
                <a:spcPts val="0"/>
              </a:spcBef>
              <a:spcAft>
                <a:spcPts val="0"/>
              </a:spcAft>
              <a:buClr>
                <a:srgbClr val="5C83BE"/>
              </a:buClr>
              <a:buSzPct val="120000"/>
              <a:buFont typeface="Wingdings" pitchFamily="2" charset="2"/>
              <a:buChar char="Ø"/>
              <a:tabLst>
                <a:tab pos="356870" algn="l"/>
                <a:tab pos="357505" algn="l"/>
              </a:tabLst>
              <a:defRPr/>
            </a:pPr>
            <a:r>
              <a:rPr lang="en-US" spc="-5" dirty="0">
                <a:cs typeface="Arial"/>
              </a:rPr>
              <a:t>Security Services</a:t>
            </a:r>
            <a:endParaRPr lang="en-US" sz="1800" spc="-5" dirty="0">
              <a:cs typeface="Arial"/>
            </a:endParaRPr>
          </a:p>
          <a:p>
            <a:pPr marL="356870" indent="-344170" algn="l" rtl="0" fontAlgn="auto">
              <a:lnSpc>
                <a:spcPct val="200000"/>
              </a:lnSpc>
              <a:spcBef>
                <a:spcPts val="0"/>
              </a:spcBef>
              <a:spcAft>
                <a:spcPts val="0"/>
              </a:spcAft>
              <a:buClr>
                <a:srgbClr val="5C83BE"/>
              </a:buClr>
              <a:buSzPct val="120000"/>
              <a:buFont typeface="Wingdings" pitchFamily="2" charset="2"/>
              <a:buChar char="Ø"/>
              <a:tabLst>
                <a:tab pos="356870" algn="l"/>
                <a:tab pos="357505" algn="l"/>
              </a:tabLst>
              <a:defRPr/>
            </a:pPr>
            <a:r>
              <a:rPr lang="en-US" sz="1800" spc="-5" dirty="0">
                <a:cs typeface="Arial"/>
              </a:rPr>
              <a:t>RSA Digital Signature Scheme</a:t>
            </a:r>
          </a:p>
          <a:p>
            <a:pPr marL="356870" indent="-344170" algn="l" rtl="0" fontAlgn="auto">
              <a:lnSpc>
                <a:spcPct val="200000"/>
              </a:lnSpc>
              <a:spcBef>
                <a:spcPts val="0"/>
              </a:spcBef>
              <a:spcAft>
                <a:spcPts val="0"/>
              </a:spcAft>
              <a:buClr>
                <a:srgbClr val="5C83BE"/>
              </a:buClr>
              <a:buSzPct val="120000"/>
              <a:buFont typeface="Wingdings" pitchFamily="2" charset="2"/>
              <a:buChar char="Ø"/>
              <a:tabLst>
                <a:tab pos="356870" algn="l"/>
                <a:tab pos="357505" algn="l"/>
              </a:tabLst>
              <a:defRPr/>
            </a:pPr>
            <a:r>
              <a:rPr lang="en-US" spc="-5" dirty="0">
                <a:cs typeface="Arial"/>
              </a:rPr>
              <a:t>RSA Digital Signature Example</a:t>
            </a:r>
            <a:endParaRPr lang="en-US" sz="1800" spc="-5" dirty="0">
              <a:cs typeface="Arial"/>
            </a:endParaRPr>
          </a:p>
          <a:p>
            <a:pPr marL="356870" indent="-344170" algn="l" rtl="0" fontAlgn="auto">
              <a:lnSpc>
                <a:spcPct val="200000"/>
              </a:lnSpc>
              <a:spcBef>
                <a:spcPts val="0"/>
              </a:spcBef>
              <a:spcAft>
                <a:spcPts val="0"/>
              </a:spcAft>
              <a:buClr>
                <a:srgbClr val="5C83BE"/>
              </a:buClr>
              <a:buSzPct val="120000"/>
              <a:buFont typeface="Wingdings" pitchFamily="2" charset="2"/>
              <a:buChar char="Ø"/>
              <a:tabLst>
                <a:tab pos="356870" algn="l"/>
                <a:tab pos="357505" algn="l"/>
              </a:tabLst>
              <a:defRPr/>
            </a:pPr>
            <a:r>
              <a:rPr lang="en-US" spc="-5" dirty="0">
                <a:cs typeface="Arial"/>
              </a:rPr>
              <a:t>Attacks Against RSA Digital Signature</a:t>
            </a:r>
            <a:endParaRPr lang="en-US" sz="1800" spc="-5" dirty="0">
              <a:cs typeface="Arial"/>
            </a:endParaRPr>
          </a:p>
        </p:txBody>
      </p:sp>
      <p:sp>
        <p:nvSpPr>
          <p:cNvPr id="10" name="Rectangle 9"/>
          <p:cNvSpPr/>
          <p:nvPr/>
        </p:nvSpPr>
        <p:spPr>
          <a:xfrm>
            <a:off x="5746778" y="3176962"/>
            <a:ext cx="6096000" cy="2462213"/>
          </a:xfrm>
          <a:prstGeom prst="rect">
            <a:avLst/>
          </a:prstGeom>
        </p:spPr>
        <p:txBody>
          <a:bodyPr>
            <a:spAutoFit/>
          </a:bodyPr>
          <a:lstStyle/>
          <a:p>
            <a:pPr>
              <a:defRPr/>
            </a:pPr>
            <a:r>
              <a:rPr lang="fr-FR" altLang="ar-SA" sz="1400" dirty="0" err="1">
                <a:solidFill>
                  <a:srgbClr val="57576E"/>
                </a:solidFill>
              </a:rPr>
              <a:t>References</a:t>
            </a:r>
            <a:r>
              <a:rPr lang="fr-FR" altLang="ar-SA" sz="1400" dirty="0">
                <a:solidFill>
                  <a:srgbClr val="57576E"/>
                </a:solidFill>
              </a:rPr>
              <a:t>:</a:t>
            </a:r>
          </a:p>
          <a:p>
            <a:pPr>
              <a:defRPr/>
            </a:pPr>
            <a:endParaRPr lang="fr-FR" altLang="ar-SA" sz="1400" dirty="0">
              <a:solidFill>
                <a:srgbClr val="57576E"/>
              </a:solidFill>
            </a:endParaRPr>
          </a:p>
          <a:p>
            <a:pPr>
              <a:defRPr/>
            </a:pPr>
            <a:r>
              <a:rPr lang="en-US" altLang="ar-SA" sz="1400" b="1" dirty="0"/>
              <a:t>[1] </a:t>
            </a:r>
            <a:r>
              <a:rPr lang="en-US" sz="1400" b="1" dirty="0"/>
              <a:t>Katz and Lindell, Introduction to Modern Cryptography. SECOND EDITION. Chapman &amp; Hall/ CRC Press, 2014</a:t>
            </a:r>
          </a:p>
          <a:p>
            <a:pPr>
              <a:defRPr/>
            </a:pPr>
            <a:endParaRPr lang="en-US" altLang="ar-SA" sz="1400" b="1" dirty="0"/>
          </a:p>
          <a:p>
            <a:pPr>
              <a:defRPr/>
            </a:pPr>
            <a:r>
              <a:rPr lang="en-US" altLang="ar-SA" sz="1400" b="1" dirty="0"/>
              <a:t>[2] </a:t>
            </a:r>
            <a:r>
              <a:rPr lang="en-US" sz="1400" b="1" dirty="0"/>
              <a:t>C. </a:t>
            </a:r>
            <a:r>
              <a:rPr lang="en-US" sz="1400" b="1" dirty="0" err="1"/>
              <a:t>Paar</a:t>
            </a:r>
            <a:r>
              <a:rPr lang="en-US" sz="1400" b="1" dirty="0"/>
              <a:t> and J. </a:t>
            </a:r>
            <a:r>
              <a:rPr lang="en-US" sz="1400" b="1" dirty="0" err="1"/>
              <a:t>Pelzl</a:t>
            </a:r>
            <a:r>
              <a:rPr lang="en-US" sz="1400" b="1" dirty="0"/>
              <a:t>. Understanding Cryptography. A textbook for Student and Practitioners. Springer 2010</a:t>
            </a:r>
          </a:p>
          <a:p>
            <a:pPr>
              <a:defRPr/>
            </a:pPr>
            <a:endParaRPr lang="en-US" sz="1400" b="1" dirty="0"/>
          </a:p>
          <a:p>
            <a:pPr>
              <a:defRPr/>
            </a:pPr>
            <a:r>
              <a:rPr lang="en-US" altLang="ar-SA" sz="1400" b="1" dirty="0">
                <a:solidFill>
                  <a:srgbClr val="57576E"/>
                </a:solidFill>
              </a:rPr>
              <a:t>[3] </a:t>
            </a:r>
            <a:r>
              <a:rPr lang="en-US" sz="1400" b="1" dirty="0"/>
              <a:t>Trappe, Wade, and Lawrence C. Washington. 2006 (2nd Edition). Introduction to cryptography: with coding theory. Upper Saddle River, NJ: Prentice Hall</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98206"/>
    </mc:Choice>
    <mc:Fallback xmlns="">
      <p:transition spd="slow" advTm="9820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66675"/>
            <a:ext cx="9533101" cy="1565277"/>
          </a:xfrm>
          <a:prstGeom prst="rect">
            <a:avLst/>
          </a:prstGeom>
        </p:spPr>
      </p:pic>
      <p:sp>
        <p:nvSpPr>
          <p:cNvPr id="7" name="TextBox 6"/>
          <p:cNvSpPr txBox="1"/>
          <p:nvPr/>
        </p:nvSpPr>
        <p:spPr>
          <a:xfrm>
            <a:off x="2431696" y="307728"/>
            <a:ext cx="7160359" cy="833433"/>
          </a:xfrm>
          <a:prstGeom prst="rect">
            <a:avLst/>
          </a:prstGeom>
          <a:noFill/>
        </p:spPr>
        <p:txBody>
          <a:bodyPr wrap="square" rtlCol="0">
            <a:spAutoFit/>
          </a:bodyPr>
          <a:lstStyle/>
          <a:p>
            <a:pPr marL="12700">
              <a:lnSpc>
                <a:spcPct val="200000"/>
              </a:lnSpc>
              <a:buClr>
                <a:srgbClr val="5C83BE"/>
              </a:buClr>
              <a:buSzPct val="120000"/>
              <a:tabLst>
                <a:tab pos="356870" algn="l"/>
                <a:tab pos="357505" algn="l"/>
              </a:tabLst>
              <a:defRPr/>
            </a:pPr>
            <a:r>
              <a:rPr lang="en-US" sz="2800" dirty="0">
                <a:solidFill>
                  <a:schemeClr val="bg1"/>
                </a:solidFill>
                <a:cs typeface="Tajawal Medium" panose="00000600000000000000" pitchFamily="2" charset="-78"/>
              </a:rPr>
              <a:t>Classification of the field of Cryptology</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object 3">
            <a:extLst>
              <a:ext uri="{FF2B5EF4-FFF2-40B4-BE49-F238E27FC236}">
                <a16:creationId xmlns:a16="http://schemas.microsoft.com/office/drawing/2014/main" id="{90E0884B-C203-78C8-1CF4-9D142784BC29}"/>
              </a:ext>
            </a:extLst>
          </p:cNvPr>
          <p:cNvSpPr>
            <a:spLocks/>
          </p:cNvSpPr>
          <p:nvPr/>
        </p:nvSpPr>
        <p:spPr bwMode="auto">
          <a:xfrm>
            <a:off x="5886450" y="1182688"/>
            <a:ext cx="1811338" cy="441325"/>
          </a:xfrm>
          <a:custGeom>
            <a:avLst/>
            <a:gdLst>
              <a:gd name="T0" fmla="*/ 1800297 w 1811020"/>
              <a:gd name="T1" fmla="*/ 125709 h 441960"/>
              <a:gd name="T2" fmla="*/ 1717345 w 1811020"/>
              <a:gd name="T3" fmla="*/ 45712 h 441960"/>
              <a:gd name="T4" fmla="*/ 1557595 w 1811020"/>
              <a:gd name="T5" fmla="*/ 0 h 441960"/>
              <a:gd name="T6" fmla="*/ 132098 w 1811020"/>
              <a:gd name="T7" fmla="*/ 34285 h 441960"/>
              <a:gd name="T8" fmla="*/ 36845 w 1811020"/>
              <a:gd name="T9" fmla="*/ 108567 h 441960"/>
              <a:gd name="T10" fmla="*/ 0 w 1811020"/>
              <a:gd name="T11" fmla="*/ 205706 h 441960"/>
              <a:gd name="T12" fmla="*/ 9233 w 1811020"/>
              <a:gd name="T13" fmla="*/ 255230 h 441960"/>
              <a:gd name="T14" fmla="*/ 12281 w 1811020"/>
              <a:gd name="T15" fmla="*/ 185706 h 441960"/>
              <a:gd name="T16" fmla="*/ 21515 w 1811020"/>
              <a:gd name="T17" fmla="*/ 148566 h 441960"/>
              <a:gd name="T18" fmla="*/ 58361 w 1811020"/>
              <a:gd name="T19" fmla="*/ 97138 h 441960"/>
              <a:gd name="T20" fmla="*/ 92159 w 1811020"/>
              <a:gd name="T21" fmla="*/ 70609 h 441960"/>
              <a:gd name="T22" fmla="*/ 184319 w 1811020"/>
              <a:gd name="T23" fmla="*/ 25714 h 441960"/>
              <a:gd name="T24" fmla="*/ 1526874 w 1811020"/>
              <a:gd name="T25" fmla="*/ 8569 h 441960"/>
              <a:gd name="T26" fmla="*/ 1732708 w 1811020"/>
              <a:gd name="T27" fmla="*/ 68567 h 441960"/>
              <a:gd name="T28" fmla="*/ 1794153 w 1811020"/>
              <a:gd name="T29" fmla="*/ 135709 h 441960"/>
              <a:gd name="T30" fmla="*/ 1812583 w 1811020"/>
              <a:gd name="T31" fmla="*/ 188565 h 441960"/>
              <a:gd name="T32" fmla="*/ 1815656 w 1811020"/>
              <a:gd name="T33" fmla="*/ 205706 h 441960"/>
              <a:gd name="T34" fmla="*/ 1821800 w 1811020"/>
              <a:gd name="T35" fmla="*/ 228564 h 441960"/>
              <a:gd name="T36" fmla="*/ 9233 w 1811020"/>
              <a:gd name="T37" fmla="*/ 205706 h 441960"/>
              <a:gd name="T38" fmla="*/ 46079 w 1811020"/>
              <a:gd name="T39" fmla="*/ 299990 h 441960"/>
              <a:gd name="T40" fmla="*/ 12281 w 1811020"/>
              <a:gd name="T41" fmla="*/ 225703 h 441960"/>
              <a:gd name="T42" fmla="*/ 9233 w 1811020"/>
              <a:gd name="T43" fmla="*/ 208562 h 441960"/>
              <a:gd name="T44" fmla="*/ 36845 w 1811020"/>
              <a:gd name="T45" fmla="*/ 305701 h 441960"/>
              <a:gd name="T46" fmla="*/ 46079 w 1811020"/>
              <a:gd name="T47" fmla="*/ 299990 h 441960"/>
              <a:gd name="T48" fmla="*/ 43028 w 1811020"/>
              <a:gd name="T49" fmla="*/ 118565 h 441960"/>
              <a:gd name="T50" fmla="*/ 58361 w 1811020"/>
              <a:gd name="T51" fmla="*/ 317129 h 441960"/>
              <a:gd name="T52" fmla="*/ 67595 w 1811020"/>
              <a:gd name="T53" fmla="*/ 339987 h 441960"/>
              <a:gd name="T54" fmla="*/ 76784 w 1811020"/>
              <a:gd name="T55" fmla="*/ 331415 h 441960"/>
              <a:gd name="T56" fmla="*/ 73736 w 1811020"/>
              <a:gd name="T57" fmla="*/ 85234 h 441960"/>
              <a:gd name="T58" fmla="*/ 73736 w 1811020"/>
              <a:gd name="T59" fmla="*/ 331415 h 441960"/>
              <a:gd name="T60" fmla="*/ 92159 w 1811020"/>
              <a:gd name="T61" fmla="*/ 356178 h 441960"/>
              <a:gd name="T62" fmla="*/ 95252 w 1811020"/>
              <a:gd name="T63" fmla="*/ 68567 h 441960"/>
              <a:gd name="T64" fmla="*/ 95252 w 1811020"/>
              <a:gd name="T65" fmla="*/ 68567 h 441960"/>
              <a:gd name="T66" fmla="*/ 1781864 w 1811020"/>
              <a:gd name="T67" fmla="*/ 299990 h 441960"/>
              <a:gd name="T68" fmla="*/ 1689699 w 1811020"/>
              <a:gd name="T69" fmla="*/ 371415 h 441960"/>
              <a:gd name="T70" fmla="*/ 1526874 w 1811020"/>
              <a:gd name="T71" fmla="*/ 405699 h 441960"/>
              <a:gd name="T72" fmla="*/ 135191 w 1811020"/>
              <a:gd name="T73" fmla="*/ 371415 h 441960"/>
              <a:gd name="T74" fmla="*/ 132098 w 1811020"/>
              <a:gd name="T75" fmla="*/ 379986 h 441960"/>
              <a:gd name="T76" fmla="*/ 297995 w 1811020"/>
              <a:gd name="T77" fmla="*/ 414269 h 441960"/>
              <a:gd name="T78" fmla="*/ 1643615 w 1811020"/>
              <a:gd name="T79" fmla="*/ 397127 h 441960"/>
              <a:gd name="T80" fmla="*/ 1788008 w 1811020"/>
              <a:gd name="T81" fmla="*/ 305701 h 441960"/>
              <a:gd name="T82" fmla="*/ 1794153 w 1811020"/>
              <a:gd name="T83" fmla="*/ 131424 h 441960"/>
              <a:gd name="T84" fmla="*/ 1815656 w 1811020"/>
              <a:gd name="T85" fmla="*/ 258563 h 441960"/>
              <a:gd name="T86" fmla="*/ 1812583 w 1811020"/>
              <a:gd name="T87" fmla="*/ 228564 h 441960"/>
              <a:gd name="T88" fmla="*/ 1803366 w 1811020"/>
              <a:gd name="T89" fmla="*/ 265706 h 441960"/>
              <a:gd name="T90" fmla="*/ 1794153 w 1811020"/>
              <a:gd name="T91" fmla="*/ 297132 h 441960"/>
              <a:gd name="T92" fmla="*/ 1815656 w 1811020"/>
              <a:gd name="T93" fmla="*/ 258563 h 441960"/>
              <a:gd name="T94" fmla="*/ 1815463 w 1811020"/>
              <a:gd name="T95" fmla="*/ 207135 h 44196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811020"/>
              <a:gd name="T145" fmla="*/ 0 h 441960"/>
              <a:gd name="T146" fmla="*/ 1811020 w 1811020"/>
              <a:gd name="T147" fmla="*/ 441960 h 441960"/>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811020" h="441960">
                <a:moveTo>
                  <a:pt x="1810511" y="219455"/>
                </a:moveTo>
                <a:lnTo>
                  <a:pt x="1804415" y="176783"/>
                </a:lnTo>
                <a:lnTo>
                  <a:pt x="1786127" y="134111"/>
                </a:lnTo>
                <a:lnTo>
                  <a:pt x="1743455" y="79247"/>
                </a:lnTo>
                <a:lnTo>
                  <a:pt x="1722119" y="64007"/>
                </a:lnTo>
                <a:lnTo>
                  <a:pt x="1703831" y="48767"/>
                </a:lnTo>
                <a:lnTo>
                  <a:pt x="1630679" y="18287"/>
                </a:lnTo>
                <a:lnTo>
                  <a:pt x="1575815" y="3047"/>
                </a:lnTo>
                <a:lnTo>
                  <a:pt x="1545335" y="0"/>
                </a:lnTo>
                <a:lnTo>
                  <a:pt x="265175" y="0"/>
                </a:lnTo>
                <a:lnTo>
                  <a:pt x="207263" y="9143"/>
                </a:lnTo>
                <a:lnTo>
                  <a:pt x="131063" y="36575"/>
                </a:lnTo>
                <a:lnTo>
                  <a:pt x="88391" y="64007"/>
                </a:lnTo>
                <a:lnTo>
                  <a:pt x="67055" y="79247"/>
                </a:lnTo>
                <a:lnTo>
                  <a:pt x="36575" y="115823"/>
                </a:lnTo>
                <a:lnTo>
                  <a:pt x="24383" y="134111"/>
                </a:lnTo>
                <a:lnTo>
                  <a:pt x="6095" y="176783"/>
                </a:lnTo>
                <a:lnTo>
                  <a:pt x="0" y="219455"/>
                </a:lnTo>
                <a:lnTo>
                  <a:pt x="3047" y="243839"/>
                </a:lnTo>
                <a:lnTo>
                  <a:pt x="6095" y="265175"/>
                </a:lnTo>
                <a:lnTo>
                  <a:pt x="9143" y="272287"/>
                </a:lnTo>
                <a:lnTo>
                  <a:pt x="9143" y="219455"/>
                </a:lnTo>
                <a:lnTo>
                  <a:pt x="9334" y="220979"/>
                </a:lnTo>
                <a:lnTo>
                  <a:pt x="12191" y="198119"/>
                </a:lnTo>
                <a:lnTo>
                  <a:pt x="12191" y="201167"/>
                </a:lnTo>
                <a:lnTo>
                  <a:pt x="15239" y="179831"/>
                </a:lnTo>
                <a:lnTo>
                  <a:pt x="21335" y="158495"/>
                </a:lnTo>
                <a:lnTo>
                  <a:pt x="42671" y="126491"/>
                </a:lnTo>
                <a:lnTo>
                  <a:pt x="42671" y="121919"/>
                </a:lnTo>
                <a:lnTo>
                  <a:pt x="57911" y="103631"/>
                </a:lnTo>
                <a:lnTo>
                  <a:pt x="73151" y="90931"/>
                </a:lnTo>
                <a:lnTo>
                  <a:pt x="73151" y="88391"/>
                </a:lnTo>
                <a:lnTo>
                  <a:pt x="91439" y="75329"/>
                </a:lnTo>
                <a:lnTo>
                  <a:pt x="91439" y="73151"/>
                </a:lnTo>
                <a:lnTo>
                  <a:pt x="112775" y="57911"/>
                </a:lnTo>
                <a:lnTo>
                  <a:pt x="182879" y="27431"/>
                </a:lnTo>
                <a:lnTo>
                  <a:pt x="265175" y="12191"/>
                </a:lnTo>
                <a:lnTo>
                  <a:pt x="295655" y="9143"/>
                </a:lnTo>
                <a:lnTo>
                  <a:pt x="1514855" y="9143"/>
                </a:lnTo>
                <a:lnTo>
                  <a:pt x="1600199" y="18287"/>
                </a:lnTo>
                <a:lnTo>
                  <a:pt x="1676399" y="45719"/>
                </a:lnTo>
                <a:lnTo>
                  <a:pt x="1719071" y="73151"/>
                </a:lnTo>
                <a:lnTo>
                  <a:pt x="1752599" y="103631"/>
                </a:lnTo>
                <a:lnTo>
                  <a:pt x="1780031" y="140207"/>
                </a:lnTo>
                <a:lnTo>
                  <a:pt x="1780031" y="144779"/>
                </a:lnTo>
                <a:lnTo>
                  <a:pt x="1789175" y="158495"/>
                </a:lnTo>
                <a:lnTo>
                  <a:pt x="1795271" y="179831"/>
                </a:lnTo>
                <a:lnTo>
                  <a:pt x="1798319" y="201167"/>
                </a:lnTo>
                <a:lnTo>
                  <a:pt x="1798319" y="198119"/>
                </a:lnTo>
                <a:lnTo>
                  <a:pt x="1801177" y="220979"/>
                </a:lnTo>
                <a:lnTo>
                  <a:pt x="1801367" y="219455"/>
                </a:lnTo>
                <a:lnTo>
                  <a:pt x="1801367" y="275843"/>
                </a:lnTo>
                <a:lnTo>
                  <a:pt x="1804415" y="265175"/>
                </a:lnTo>
                <a:lnTo>
                  <a:pt x="1807463" y="243839"/>
                </a:lnTo>
                <a:lnTo>
                  <a:pt x="1810511" y="219455"/>
                </a:lnTo>
                <a:close/>
              </a:path>
              <a:path w="1811020" h="441960">
                <a:moveTo>
                  <a:pt x="9334" y="220979"/>
                </a:moveTo>
                <a:lnTo>
                  <a:pt x="9143" y="219455"/>
                </a:lnTo>
                <a:lnTo>
                  <a:pt x="9143" y="222503"/>
                </a:lnTo>
                <a:lnTo>
                  <a:pt x="9334" y="220979"/>
                </a:lnTo>
                <a:close/>
              </a:path>
              <a:path w="1811020" h="441960">
                <a:moveTo>
                  <a:pt x="45719" y="320039"/>
                </a:moveTo>
                <a:lnTo>
                  <a:pt x="21335" y="283463"/>
                </a:lnTo>
                <a:lnTo>
                  <a:pt x="15239" y="262127"/>
                </a:lnTo>
                <a:lnTo>
                  <a:pt x="12191" y="240791"/>
                </a:lnTo>
                <a:lnTo>
                  <a:pt x="12191" y="243839"/>
                </a:lnTo>
                <a:lnTo>
                  <a:pt x="9334" y="220979"/>
                </a:lnTo>
                <a:lnTo>
                  <a:pt x="9143" y="222503"/>
                </a:lnTo>
                <a:lnTo>
                  <a:pt x="9143" y="272287"/>
                </a:lnTo>
                <a:lnTo>
                  <a:pt x="24383" y="307847"/>
                </a:lnTo>
                <a:lnTo>
                  <a:pt x="36575" y="326135"/>
                </a:lnTo>
                <a:lnTo>
                  <a:pt x="42671" y="333451"/>
                </a:lnTo>
                <a:lnTo>
                  <a:pt x="42671" y="320039"/>
                </a:lnTo>
                <a:lnTo>
                  <a:pt x="45719" y="320039"/>
                </a:lnTo>
                <a:close/>
              </a:path>
              <a:path w="1811020" h="441960">
                <a:moveTo>
                  <a:pt x="45719" y="121919"/>
                </a:moveTo>
                <a:lnTo>
                  <a:pt x="42671" y="121919"/>
                </a:lnTo>
                <a:lnTo>
                  <a:pt x="42671" y="126491"/>
                </a:lnTo>
                <a:lnTo>
                  <a:pt x="45719" y="121919"/>
                </a:lnTo>
                <a:close/>
              </a:path>
              <a:path w="1811020" h="441960">
                <a:moveTo>
                  <a:pt x="76199" y="353567"/>
                </a:moveTo>
                <a:lnTo>
                  <a:pt x="57911" y="338327"/>
                </a:lnTo>
                <a:lnTo>
                  <a:pt x="42671" y="320039"/>
                </a:lnTo>
                <a:lnTo>
                  <a:pt x="42671" y="333451"/>
                </a:lnTo>
                <a:lnTo>
                  <a:pt x="67055" y="362711"/>
                </a:lnTo>
                <a:lnTo>
                  <a:pt x="73151" y="367066"/>
                </a:lnTo>
                <a:lnTo>
                  <a:pt x="73151" y="353567"/>
                </a:lnTo>
                <a:lnTo>
                  <a:pt x="76199" y="353567"/>
                </a:lnTo>
                <a:close/>
              </a:path>
              <a:path w="1811020" h="441960">
                <a:moveTo>
                  <a:pt x="76199" y="88391"/>
                </a:moveTo>
                <a:lnTo>
                  <a:pt x="73151" y="88391"/>
                </a:lnTo>
                <a:lnTo>
                  <a:pt x="73151" y="90931"/>
                </a:lnTo>
                <a:lnTo>
                  <a:pt x="76199" y="88391"/>
                </a:lnTo>
                <a:close/>
              </a:path>
              <a:path w="1811020" h="441960">
                <a:moveTo>
                  <a:pt x="94487" y="368807"/>
                </a:moveTo>
                <a:lnTo>
                  <a:pt x="73151" y="353567"/>
                </a:lnTo>
                <a:lnTo>
                  <a:pt x="73151" y="367066"/>
                </a:lnTo>
                <a:lnTo>
                  <a:pt x="88391" y="377951"/>
                </a:lnTo>
                <a:lnTo>
                  <a:pt x="91439" y="379983"/>
                </a:lnTo>
                <a:lnTo>
                  <a:pt x="91439" y="368807"/>
                </a:lnTo>
                <a:lnTo>
                  <a:pt x="94487" y="368807"/>
                </a:lnTo>
                <a:close/>
              </a:path>
              <a:path w="1811020" h="441960">
                <a:moveTo>
                  <a:pt x="94487" y="73151"/>
                </a:moveTo>
                <a:lnTo>
                  <a:pt x="91439" y="73151"/>
                </a:lnTo>
                <a:lnTo>
                  <a:pt x="91439" y="75329"/>
                </a:lnTo>
                <a:lnTo>
                  <a:pt x="94487" y="73151"/>
                </a:lnTo>
                <a:close/>
              </a:path>
              <a:path w="1811020" h="441960">
                <a:moveTo>
                  <a:pt x="1780031" y="316991"/>
                </a:moveTo>
                <a:lnTo>
                  <a:pt x="1780031" y="301751"/>
                </a:lnTo>
                <a:lnTo>
                  <a:pt x="1767839" y="320039"/>
                </a:lnTo>
                <a:lnTo>
                  <a:pt x="1752599" y="338327"/>
                </a:lnTo>
                <a:lnTo>
                  <a:pt x="1719071" y="368807"/>
                </a:lnTo>
                <a:lnTo>
                  <a:pt x="1676399" y="396239"/>
                </a:lnTo>
                <a:lnTo>
                  <a:pt x="1627631" y="414527"/>
                </a:lnTo>
                <a:lnTo>
                  <a:pt x="1545335" y="429767"/>
                </a:lnTo>
                <a:lnTo>
                  <a:pt x="1514855" y="432815"/>
                </a:lnTo>
                <a:lnTo>
                  <a:pt x="295655" y="432815"/>
                </a:lnTo>
                <a:lnTo>
                  <a:pt x="210311" y="423671"/>
                </a:lnTo>
                <a:lnTo>
                  <a:pt x="134111" y="396239"/>
                </a:lnTo>
                <a:lnTo>
                  <a:pt x="91439" y="368807"/>
                </a:lnTo>
                <a:lnTo>
                  <a:pt x="91439" y="379983"/>
                </a:lnTo>
                <a:lnTo>
                  <a:pt x="131063" y="405383"/>
                </a:lnTo>
                <a:lnTo>
                  <a:pt x="179831" y="423671"/>
                </a:lnTo>
                <a:lnTo>
                  <a:pt x="234695" y="435863"/>
                </a:lnTo>
                <a:lnTo>
                  <a:pt x="295655" y="441959"/>
                </a:lnTo>
                <a:lnTo>
                  <a:pt x="1514855" y="441959"/>
                </a:lnTo>
                <a:lnTo>
                  <a:pt x="1575815" y="435863"/>
                </a:lnTo>
                <a:lnTo>
                  <a:pt x="1630679" y="423671"/>
                </a:lnTo>
                <a:lnTo>
                  <a:pt x="1679447" y="405383"/>
                </a:lnTo>
                <a:lnTo>
                  <a:pt x="1722119" y="377951"/>
                </a:lnTo>
                <a:lnTo>
                  <a:pt x="1773935" y="326135"/>
                </a:lnTo>
                <a:lnTo>
                  <a:pt x="1780031" y="316991"/>
                </a:lnTo>
                <a:close/>
              </a:path>
              <a:path w="1811020" h="441960">
                <a:moveTo>
                  <a:pt x="1780031" y="144779"/>
                </a:moveTo>
                <a:lnTo>
                  <a:pt x="1780031" y="140207"/>
                </a:lnTo>
                <a:lnTo>
                  <a:pt x="1776983" y="140207"/>
                </a:lnTo>
                <a:lnTo>
                  <a:pt x="1780031" y="144779"/>
                </a:lnTo>
                <a:close/>
              </a:path>
              <a:path w="1811020" h="441960">
                <a:moveTo>
                  <a:pt x="1801367" y="275843"/>
                </a:moveTo>
                <a:lnTo>
                  <a:pt x="1801367" y="222503"/>
                </a:lnTo>
                <a:lnTo>
                  <a:pt x="1801177" y="220979"/>
                </a:lnTo>
                <a:lnTo>
                  <a:pt x="1798319" y="243839"/>
                </a:lnTo>
                <a:lnTo>
                  <a:pt x="1798319" y="240791"/>
                </a:lnTo>
                <a:lnTo>
                  <a:pt x="1795271" y="262127"/>
                </a:lnTo>
                <a:lnTo>
                  <a:pt x="1789175" y="283463"/>
                </a:lnTo>
                <a:lnTo>
                  <a:pt x="1776983" y="301751"/>
                </a:lnTo>
                <a:lnTo>
                  <a:pt x="1780031" y="301751"/>
                </a:lnTo>
                <a:lnTo>
                  <a:pt x="1780031" y="316991"/>
                </a:lnTo>
                <a:lnTo>
                  <a:pt x="1786127" y="307847"/>
                </a:lnTo>
                <a:lnTo>
                  <a:pt x="1798319" y="286511"/>
                </a:lnTo>
                <a:lnTo>
                  <a:pt x="1801367" y="275843"/>
                </a:lnTo>
                <a:close/>
              </a:path>
              <a:path w="1811020" h="441960">
                <a:moveTo>
                  <a:pt x="1801367" y="222503"/>
                </a:moveTo>
                <a:lnTo>
                  <a:pt x="1801367" y="219455"/>
                </a:lnTo>
                <a:lnTo>
                  <a:pt x="1801177" y="220979"/>
                </a:lnTo>
                <a:lnTo>
                  <a:pt x="1801367" y="22250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10" name="object 4">
            <a:extLst>
              <a:ext uri="{FF2B5EF4-FFF2-40B4-BE49-F238E27FC236}">
                <a16:creationId xmlns:a16="http://schemas.microsoft.com/office/drawing/2014/main" id="{E4C14492-269A-F7E0-DF1E-7E8E2C4AA802}"/>
              </a:ext>
            </a:extLst>
          </p:cNvPr>
          <p:cNvSpPr txBox="1"/>
          <p:nvPr/>
        </p:nvSpPr>
        <p:spPr>
          <a:xfrm>
            <a:off x="6267450" y="1252538"/>
            <a:ext cx="1120775" cy="282575"/>
          </a:xfrm>
          <a:prstGeom prst="rect">
            <a:avLst/>
          </a:prstGeom>
        </p:spPr>
        <p:txBody>
          <a:bodyPr lIns="0" tIns="0" rIns="0" bIns="0">
            <a:spAutoFit/>
          </a:bodyPr>
          <a:lstStyle/>
          <a:p>
            <a:pPr marL="12700" algn="r" rtl="1" eaLnBrk="1" fontAlgn="auto" hangingPunct="1">
              <a:spcBef>
                <a:spcPts val="0"/>
              </a:spcBef>
              <a:spcAft>
                <a:spcPts val="0"/>
              </a:spcAft>
              <a:defRPr/>
            </a:pPr>
            <a:r>
              <a:rPr spc="-5" dirty="0">
                <a:solidFill>
                  <a:srgbClr val="232021"/>
                </a:solidFill>
                <a:latin typeface="Arial"/>
                <a:cs typeface="Arial"/>
              </a:rPr>
              <a:t>C</a:t>
            </a:r>
            <a:r>
              <a:rPr dirty="0">
                <a:solidFill>
                  <a:srgbClr val="232021"/>
                </a:solidFill>
                <a:latin typeface="Arial"/>
                <a:cs typeface="Arial"/>
              </a:rPr>
              <a:t>r</a:t>
            </a:r>
            <a:r>
              <a:rPr spc="-15" dirty="0">
                <a:solidFill>
                  <a:srgbClr val="232021"/>
                </a:solidFill>
                <a:latin typeface="Arial"/>
                <a:cs typeface="Arial"/>
              </a:rPr>
              <a:t>y</a:t>
            </a:r>
            <a:r>
              <a:rPr spc="5" dirty="0">
                <a:solidFill>
                  <a:srgbClr val="232021"/>
                </a:solidFill>
                <a:latin typeface="Arial"/>
                <a:cs typeface="Arial"/>
              </a:rPr>
              <a:t>p</a:t>
            </a:r>
            <a:r>
              <a:rPr dirty="0">
                <a:solidFill>
                  <a:srgbClr val="232021"/>
                </a:solidFill>
                <a:latin typeface="Arial"/>
                <a:cs typeface="Arial"/>
              </a:rPr>
              <a:t>t</a:t>
            </a:r>
            <a:r>
              <a:rPr spc="5" dirty="0">
                <a:solidFill>
                  <a:srgbClr val="232021"/>
                </a:solidFill>
                <a:latin typeface="Arial"/>
                <a:cs typeface="Arial"/>
              </a:rPr>
              <a:t>olog</a:t>
            </a:r>
            <a:r>
              <a:rPr dirty="0">
                <a:solidFill>
                  <a:srgbClr val="232021"/>
                </a:solidFill>
                <a:latin typeface="Arial"/>
                <a:cs typeface="Arial"/>
              </a:rPr>
              <a:t>y</a:t>
            </a:r>
            <a:endParaRPr>
              <a:latin typeface="Arial"/>
              <a:cs typeface="Arial"/>
            </a:endParaRPr>
          </a:p>
        </p:txBody>
      </p:sp>
      <p:sp>
        <p:nvSpPr>
          <p:cNvPr id="48" name="object 5">
            <a:extLst>
              <a:ext uri="{FF2B5EF4-FFF2-40B4-BE49-F238E27FC236}">
                <a16:creationId xmlns:a16="http://schemas.microsoft.com/office/drawing/2014/main" id="{455397E7-B29D-7459-0351-EF3F025F0268}"/>
              </a:ext>
            </a:extLst>
          </p:cNvPr>
          <p:cNvSpPr>
            <a:spLocks/>
          </p:cNvSpPr>
          <p:nvPr/>
        </p:nvSpPr>
        <p:spPr bwMode="auto">
          <a:xfrm>
            <a:off x="4087813" y="2259013"/>
            <a:ext cx="1808162" cy="444500"/>
          </a:xfrm>
          <a:custGeom>
            <a:avLst/>
            <a:gdLst>
              <a:gd name="T0" fmla="*/ 1809492 w 1807845"/>
              <a:gd name="T1" fmla="*/ 189309 h 441960"/>
              <a:gd name="T2" fmla="*/ 1772628 w 1807845"/>
              <a:gd name="T3" fmla="*/ 118782 h 441960"/>
              <a:gd name="T4" fmla="*/ 1612878 w 1807845"/>
              <a:gd name="T5" fmla="*/ 11133 h 441960"/>
              <a:gd name="T6" fmla="*/ 294930 w 1807845"/>
              <a:gd name="T7" fmla="*/ 0 h 441960"/>
              <a:gd name="T8" fmla="*/ 205835 w 1807845"/>
              <a:gd name="T9" fmla="*/ 11133 h 441960"/>
              <a:gd name="T10" fmla="*/ 129035 w 1807845"/>
              <a:gd name="T11" fmla="*/ 48252 h 441960"/>
              <a:gd name="T12" fmla="*/ 21515 w 1807845"/>
              <a:gd name="T13" fmla="*/ 163324 h 441960"/>
              <a:gd name="T14" fmla="*/ 9233 w 1807845"/>
              <a:gd name="T15" fmla="*/ 335934 h 441960"/>
              <a:gd name="T16" fmla="*/ 30704 w 1807845"/>
              <a:gd name="T17" fmla="*/ 170751 h 441960"/>
              <a:gd name="T18" fmla="*/ 55313 w 1807845"/>
              <a:gd name="T19" fmla="*/ 126203 h 441960"/>
              <a:gd name="T20" fmla="*/ 110582 w 1807845"/>
              <a:gd name="T21" fmla="*/ 70523 h 441960"/>
              <a:gd name="T22" fmla="*/ 184319 w 1807845"/>
              <a:gd name="T23" fmla="*/ 33402 h 441960"/>
              <a:gd name="T24" fmla="*/ 236540 w 1807845"/>
              <a:gd name="T25" fmla="*/ 18557 h 441960"/>
              <a:gd name="T26" fmla="*/ 294930 w 1807845"/>
              <a:gd name="T27" fmla="*/ 11133 h 441960"/>
              <a:gd name="T28" fmla="*/ 1585228 w 1807845"/>
              <a:gd name="T29" fmla="*/ 18557 h 441960"/>
              <a:gd name="T30" fmla="*/ 1686609 w 1807845"/>
              <a:gd name="T31" fmla="*/ 55679 h 441960"/>
              <a:gd name="T32" fmla="*/ 1791061 w 1807845"/>
              <a:gd name="T33" fmla="*/ 170751 h 441960"/>
              <a:gd name="T34" fmla="*/ 1821778 w 1807845"/>
              <a:gd name="T35" fmla="*/ 296955 h 441960"/>
              <a:gd name="T36" fmla="*/ 30704 w 1807845"/>
              <a:gd name="T37" fmla="*/ 367486 h 441960"/>
              <a:gd name="T38" fmla="*/ 15374 w 1807845"/>
              <a:gd name="T39" fmla="*/ 322945 h 441960"/>
              <a:gd name="T40" fmla="*/ 33797 w 1807845"/>
              <a:gd name="T41" fmla="*/ 397181 h 441960"/>
              <a:gd name="T42" fmla="*/ 58361 w 1807845"/>
              <a:gd name="T43" fmla="*/ 412031 h 441960"/>
              <a:gd name="T44" fmla="*/ 55313 w 1807845"/>
              <a:gd name="T45" fmla="*/ 130657 h 441960"/>
              <a:gd name="T46" fmla="*/ 92159 w 1807845"/>
              <a:gd name="T47" fmla="*/ 449151 h 441960"/>
              <a:gd name="T48" fmla="*/ 73736 w 1807845"/>
              <a:gd name="T49" fmla="*/ 434298 h 441960"/>
              <a:gd name="T50" fmla="*/ 67595 w 1807845"/>
              <a:gd name="T51" fmla="*/ 441725 h 441960"/>
              <a:gd name="T52" fmla="*/ 110582 w 1807845"/>
              <a:gd name="T53" fmla="*/ 480964 h 441960"/>
              <a:gd name="T54" fmla="*/ 113675 w 1807845"/>
              <a:gd name="T55" fmla="*/ 70523 h 441960"/>
              <a:gd name="T56" fmla="*/ 113675 w 1807845"/>
              <a:gd name="T57" fmla="*/ 70523 h 441960"/>
              <a:gd name="T58" fmla="*/ 208903 w 1807845"/>
              <a:gd name="T59" fmla="*/ 515958 h 441960"/>
              <a:gd name="T60" fmla="*/ 135191 w 1807845"/>
              <a:gd name="T61" fmla="*/ 482553 h 441960"/>
              <a:gd name="T62" fmla="*/ 129035 w 1807845"/>
              <a:gd name="T63" fmla="*/ 493695 h 441960"/>
              <a:gd name="T64" fmla="*/ 205835 w 1807845"/>
              <a:gd name="T65" fmla="*/ 527098 h 441960"/>
              <a:gd name="T66" fmla="*/ 264197 w 1807845"/>
              <a:gd name="T67" fmla="*/ 527098 h 441960"/>
              <a:gd name="T68" fmla="*/ 264197 w 1807845"/>
              <a:gd name="T69" fmla="*/ 14848 h 441960"/>
              <a:gd name="T70" fmla="*/ 1812563 w 1807845"/>
              <a:gd name="T71" fmla="*/ 335934 h 441960"/>
              <a:gd name="T72" fmla="*/ 1806419 w 1807845"/>
              <a:gd name="T73" fmla="*/ 319231 h 441960"/>
              <a:gd name="T74" fmla="*/ 1778772 w 1807845"/>
              <a:gd name="T75" fmla="*/ 389756 h 441960"/>
              <a:gd name="T76" fmla="*/ 1729617 w 1807845"/>
              <a:gd name="T77" fmla="*/ 452862 h 441960"/>
              <a:gd name="T78" fmla="*/ 1686609 w 1807845"/>
              <a:gd name="T79" fmla="*/ 482553 h 441960"/>
              <a:gd name="T80" fmla="*/ 1554507 w 1807845"/>
              <a:gd name="T81" fmla="*/ 527098 h 441960"/>
              <a:gd name="T82" fmla="*/ 1557579 w 1807845"/>
              <a:gd name="T83" fmla="*/ 538233 h 441960"/>
              <a:gd name="T84" fmla="*/ 1714255 w 1807845"/>
              <a:gd name="T85" fmla="*/ 478845 h 441960"/>
              <a:gd name="T86" fmla="*/ 1800275 w 1807845"/>
              <a:gd name="T87" fmla="*/ 374907 h 44196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807845"/>
              <a:gd name="T133" fmla="*/ 0 h 441960"/>
              <a:gd name="T134" fmla="*/ 1807845 w 1807845"/>
              <a:gd name="T135" fmla="*/ 441960 h 44196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807845" h="441960">
                <a:moveTo>
                  <a:pt x="1807463" y="243839"/>
                </a:moveTo>
                <a:lnTo>
                  <a:pt x="1807463" y="198119"/>
                </a:lnTo>
                <a:lnTo>
                  <a:pt x="1795271" y="155447"/>
                </a:lnTo>
                <a:lnTo>
                  <a:pt x="1786127" y="134111"/>
                </a:lnTo>
                <a:lnTo>
                  <a:pt x="1770887" y="115823"/>
                </a:lnTo>
                <a:lnTo>
                  <a:pt x="1758695" y="97535"/>
                </a:lnTo>
                <a:lnTo>
                  <a:pt x="1722119" y="64007"/>
                </a:lnTo>
                <a:lnTo>
                  <a:pt x="1679447" y="39623"/>
                </a:lnTo>
                <a:lnTo>
                  <a:pt x="1600199" y="9143"/>
                </a:lnTo>
                <a:lnTo>
                  <a:pt x="1545335" y="3047"/>
                </a:lnTo>
                <a:lnTo>
                  <a:pt x="1514855" y="0"/>
                </a:lnTo>
                <a:lnTo>
                  <a:pt x="292607" y="0"/>
                </a:lnTo>
                <a:lnTo>
                  <a:pt x="262127" y="3047"/>
                </a:lnTo>
                <a:lnTo>
                  <a:pt x="234695" y="6095"/>
                </a:lnTo>
                <a:lnTo>
                  <a:pt x="204215" y="9143"/>
                </a:lnTo>
                <a:lnTo>
                  <a:pt x="179831" y="18287"/>
                </a:lnTo>
                <a:lnTo>
                  <a:pt x="152399" y="27431"/>
                </a:lnTo>
                <a:lnTo>
                  <a:pt x="128015" y="39623"/>
                </a:lnTo>
                <a:lnTo>
                  <a:pt x="85343" y="64007"/>
                </a:lnTo>
                <a:lnTo>
                  <a:pt x="48767" y="97535"/>
                </a:lnTo>
                <a:lnTo>
                  <a:pt x="21335" y="134111"/>
                </a:lnTo>
                <a:lnTo>
                  <a:pt x="0" y="198119"/>
                </a:lnTo>
                <a:lnTo>
                  <a:pt x="0" y="243839"/>
                </a:lnTo>
                <a:lnTo>
                  <a:pt x="9143" y="275843"/>
                </a:lnTo>
                <a:lnTo>
                  <a:pt x="9143" y="201167"/>
                </a:lnTo>
                <a:lnTo>
                  <a:pt x="21335" y="158495"/>
                </a:lnTo>
                <a:lnTo>
                  <a:pt x="30479" y="140207"/>
                </a:lnTo>
                <a:lnTo>
                  <a:pt x="42671" y="121919"/>
                </a:lnTo>
                <a:lnTo>
                  <a:pt x="54863" y="107289"/>
                </a:lnTo>
                <a:lnTo>
                  <a:pt x="54863" y="103631"/>
                </a:lnTo>
                <a:lnTo>
                  <a:pt x="91439" y="73151"/>
                </a:lnTo>
                <a:lnTo>
                  <a:pt x="109727" y="60089"/>
                </a:lnTo>
                <a:lnTo>
                  <a:pt x="109727" y="57911"/>
                </a:lnTo>
                <a:lnTo>
                  <a:pt x="134111" y="45719"/>
                </a:lnTo>
                <a:lnTo>
                  <a:pt x="155447" y="36575"/>
                </a:lnTo>
                <a:lnTo>
                  <a:pt x="182879" y="27431"/>
                </a:lnTo>
                <a:lnTo>
                  <a:pt x="207263" y="18287"/>
                </a:lnTo>
                <a:lnTo>
                  <a:pt x="207263" y="21335"/>
                </a:lnTo>
                <a:lnTo>
                  <a:pt x="234695" y="15239"/>
                </a:lnTo>
                <a:lnTo>
                  <a:pt x="262127" y="12496"/>
                </a:lnTo>
                <a:lnTo>
                  <a:pt x="262127" y="12191"/>
                </a:lnTo>
                <a:lnTo>
                  <a:pt x="292607" y="9143"/>
                </a:lnTo>
                <a:lnTo>
                  <a:pt x="1514855" y="9143"/>
                </a:lnTo>
                <a:lnTo>
                  <a:pt x="1542287" y="12191"/>
                </a:lnTo>
                <a:lnTo>
                  <a:pt x="1572767" y="15239"/>
                </a:lnTo>
                <a:lnTo>
                  <a:pt x="1600199" y="21335"/>
                </a:lnTo>
                <a:lnTo>
                  <a:pt x="1600199" y="18287"/>
                </a:lnTo>
                <a:lnTo>
                  <a:pt x="1673351" y="45719"/>
                </a:lnTo>
                <a:lnTo>
                  <a:pt x="1716023" y="73151"/>
                </a:lnTo>
                <a:lnTo>
                  <a:pt x="1749551" y="103631"/>
                </a:lnTo>
                <a:lnTo>
                  <a:pt x="1776983" y="140207"/>
                </a:lnTo>
                <a:lnTo>
                  <a:pt x="1798319" y="201167"/>
                </a:lnTo>
                <a:lnTo>
                  <a:pt x="1798319" y="275843"/>
                </a:lnTo>
                <a:lnTo>
                  <a:pt x="1807463" y="243839"/>
                </a:lnTo>
                <a:close/>
              </a:path>
              <a:path w="1807845" h="441960">
                <a:moveTo>
                  <a:pt x="57911" y="338327"/>
                </a:moveTo>
                <a:lnTo>
                  <a:pt x="42671" y="320039"/>
                </a:lnTo>
                <a:lnTo>
                  <a:pt x="30479" y="301751"/>
                </a:lnTo>
                <a:lnTo>
                  <a:pt x="21335" y="283463"/>
                </a:lnTo>
                <a:lnTo>
                  <a:pt x="15239" y="262127"/>
                </a:lnTo>
                <a:lnTo>
                  <a:pt x="15239" y="265175"/>
                </a:lnTo>
                <a:lnTo>
                  <a:pt x="9143" y="243839"/>
                </a:lnTo>
                <a:lnTo>
                  <a:pt x="9143" y="275843"/>
                </a:lnTo>
                <a:lnTo>
                  <a:pt x="33527" y="326135"/>
                </a:lnTo>
                <a:lnTo>
                  <a:pt x="54863" y="350519"/>
                </a:lnTo>
                <a:lnTo>
                  <a:pt x="54863" y="338327"/>
                </a:lnTo>
                <a:lnTo>
                  <a:pt x="57911" y="338327"/>
                </a:lnTo>
                <a:close/>
              </a:path>
              <a:path w="1807845" h="441960">
                <a:moveTo>
                  <a:pt x="57911" y="103631"/>
                </a:moveTo>
                <a:lnTo>
                  <a:pt x="54863" y="103631"/>
                </a:lnTo>
                <a:lnTo>
                  <a:pt x="54863" y="107289"/>
                </a:lnTo>
                <a:lnTo>
                  <a:pt x="57911" y="103631"/>
                </a:lnTo>
                <a:close/>
              </a:path>
              <a:path w="1807845" h="441960">
                <a:moveTo>
                  <a:pt x="112775" y="384047"/>
                </a:moveTo>
                <a:lnTo>
                  <a:pt x="91439" y="368807"/>
                </a:lnTo>
                <a:lnTo>
                  <a:pt x="91439" y="371855"/>
                </a:lnTo>
                <a:lnTo>
                  <a:pt x="73151" y="353567"/>
                </a:lnTo>
                <a:lnTo>
                  <a:pt x="73151" y="356615"/>
                </a:lnTo>
                <a:lnTo>
                  <a:pt x="54863" y="338327"/>
                </a:lnTo>
                <a:lnTo>
                  <a:pt x="54863" y="350519"/>
                </a:lnTo>
                <a:lnTo>
                  <a:pt x="67055" y="362711"/>
                </a:lnTo>
                <a:lnTo>
                  <a:pt x="85343" y="377951"/>
                </a:lnTo>
                <a:lnTo>
                  <a:pt x="106679" y="393191"/>
                </a:lnTo>
                <a:lnTo>
                  <a:pt x="109727" y="394933"/>
                </a:lnTo>
                <a:lnTo>
                  <a:pt x="109727" y="384047"/>
                </a:lnTo>
                <a:lnTo>
                  <a:pt x="112775" y="384047"/>
                </a:lnTo>
                <a:close/>
              </a:path>
              <a:path w="1807845" h="441960">
                <a:moveTo>
                  <a:pt x="112775" y="57911"/>
                </a:moveTo>
                <a:lnTo>
                  <a:pt x="109727" y="57911"/>
                </a:lnTo>
                <a:lnTo>
                  <a:pt x="109727" y="60089"/>
                </a:lnTo>
                <a:lnTo>
                  <a:pt x="112775" y="57911"/>
                </a:lnTo>
                <a:close/>
              </a:path>
              <a:path w="1807845" h="441960">
                <a:moveTo>
                  <a:pt x="265175" y="432815"/>
                </a:moveTo>
                <a:lnTo>
                  <a:pt x="234695" y="426719"/>
                </a:lnTo>
                <a:lnTo>
                  <a:pt x="207263" y="423671"/>
                </a:lnTo>
                <a:lnTo>
                  <a:pt x="182879" y="414527"/>
                </a:lnTo>
                <a:lnTo>
                  <a:pt x="155447" y="405383"/>
                </a:lnTo>
                <a:lnTo>
                  <a:pt x="134111" y="396239"/>
                </a:lnTo>
                <a:lnTo>
                  <a:pt x="109727" y="384047"/>
                </a:lnTo>
                <a:lnTo>
                  <a:pt x="109727" y="394933"/>
                </a:lnTo>
                <a:lnTo>
                  <a:pt x="128015" y="405383"/>
                </a:lnTo>
                <a:lnTo>
                  <a:pt x="152399" y="414527"/>
                </a:lnTo>
                <a:lnTo>
                  <a:pt x="179831" y="423671"/>
                </a:lnTo>
                <a:lnTo>
                  <a:pt x="204215" y="432815"/>
                </a:lnTo>
                <a:lnTo>
                  <a:pt x="234695" y="438911"/>
                </a:lnTo>
                <a:lnTo>
                  <a:pt x="262127" y="441959"/>
                </a:lnTo>
                <a:lnTo>
                  <a:pt x="262127" y="432815"/>
                </a:lnTo>
                <a:lnTo>
                  <a:pt x="265175" y="432815"/>
                </a:lnTo>
                <a:close/>
              </a:path>
              <a:path w="1807845" h="441960">
                <a:moveTo>
                  <a:pt x="265175" y="12191"/>
                </a:moveTo>
                <a:lnTo>
                  <a:pt x="262127" y="12191"/>
                </a:lnTo>
                <a:lnTo>
                  <a:pt x="262127" y="12496"/>
                </a:lnTo>
                <a:lnTo>
                  <a:pt x="265175" y="12191"/>
                </a:lnTo>
                <a:close/>
              </a:path>
              <a:path w="1807845" h="441960">
                <a:moveTo>
                  <a:pt x="1798319" y="275843"/>
                </a:moveTo>
                <a:lnTo>
                  <a:pt x="1798319" y="243839"/>
                </a:lnTo>
                <a:lnTo>
                  <a:pt x="1792223" y="265175"/>
                </a:lnTo>
                <a:lnTo>
                  <a:pt x="1792223" y="262127"/>
                </a:lnTo>
                <a:lnTo>
                  <a:pt x="1786127" y="283463"/>
                </a:lnTo>
                <a:lnTo>
                  <a:pt x="1776983" y="301751"/>
                </a:lnTo>
                <a:lnTo>
                  <a:pt x="1764791" y="320039"/>
                </a:lnTo>
                <a:lnTo>
                  <a:pt x="1734311" y="356615"/>
                </a:lnTo>
                <a:lnTo>
                  <a:pt x="1734311" y="353567"/>
                </a:lnTo>
                <a:lnTo>
                  <a:pt x="1716023" y="371855"/>
                </a:lnTo>
                <a:lnTo>
                  <a:pt x="1716023" y="368807"/>
                </a:lnTo>
                <a:lnTo>
                  <a:pt x="1694687" y="384047"/>
                </a:lnTo>
                <a:lnTo>
                  <a:pt x="1673351" y="396239"/>
                </a:lnTo>
                <a:lnTo>
                  <a:pt x="1600199" y="423671"/>
                </a:lnTo>
                <a:lnTo>
                  <a:pt x="1572767" y="426719"/>
                </a:lnTo>
                <a:lnTo>
                  <a:pt x="1542287" y="432815"/>
                </a:lnTo>
                <a:lnTo>
                  <a:pt x="262127" y="432815"/>
                </a:lnTo>
                <a:lnTo>
                  <a:pt x="262127" y="441959"/>
                </a:lnTo>
                <a:lnTo>
                  <a:pt x="1545335" y="441959"/>
                </a:lnTo>
                <a:lnTo>
                  <a:pt x="1572767" y="438911"/>
                </a:lnTo>
                <a:lnTo>
                  <a:pt x="1655063" y="414527"/>
                </a:lnTo>
                <a:lnTo>
                  <a:pt x="1700783" y="393191"/>
                </a:lnTo>
                <a:lnTo>
                  <a:pt x="1740407" y="362711"/>
                </a:lnTo>
                <a:lnTo>
                  <a:pt x="1770887" y="326135"/>
                </a:lnTo>
                <a:lnTo>
                  <a:pt x="1786127" y="307847"/>
                </a:lnTo>
                <a:lnTo>
                  <a:pt x="1795271" y="286511"/>
                </a:lnTo>
                <a:lnTo>
                  <a:pt x="1798319"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49" name="object 6">
            <a:extLst>
              <a:ext uri="{FF2B5EF4-FFF2-40B4-BE49-F238E27FC236}">
                <a16:creationId xmlns:a16="http://schemas.microsoft.com/office/drawing/2014/main" id="{69CEEAC1-3E65-4B40-1505-2F2080709A58}"/>
              </a:ext>
            </a:extLst>
          </p:cNvPr>
          <p:cNvSpPr txBox="1"/>
          <p:nvPr/>
        </p:nvSpPr>
        <p:spPr>
          <a:xfrm>
            <a:off x="4325938" y="2328863"/>
            <a:ext cx="1401762" cy="285750"/>
          </a:xfrm>
          <a:prstGeom prst="rect">
            <a:avLst/>
          </a:prstGeom>
        </p:spPr>
        <p:txBody>
          <a:bodyPr lIns="0" tIns="0" rIns="0" bIns="0">
            <a:spAutoFit/>
          </a:bodyPr>
          <a:lstStyle/>
          <a:p>
            <a:pPr marL="12700" algn="r" rtl="1" eaLnBrk="1" fontAlgn="auto" hangingPunct="1">
              <a:spcBef>
                <a:spcPts val="0"/>
              </a:spcBef>
              <a:spcAft>
                <a:spcPts val="0"/>
              </a:spcAft>
              <a:defRPr/>
            </a:pPr>
            <a:r>
              <a:rPr spc="-5" dirty="0">
                <a:solidFill>
                  <a:srgbClr val="232021"/>
                </a:solidFill>
                <a:latin typeface="Arial"/>
                <a:cs typeface="Arial"/>
              </a:rPr>
              <a:t>C</a:t>
            </a:r>
            <a:r>
              <a:rPr dirty="0">
                <a:solidFill>
                  <a:srgbClr val="232021"/>
                </a:solidFill>
                <a:latin typeface="Arial"/>
                <a:cs typeface="Arial"/>
              </a:rPr>
              <a:t>r</a:t>
            </a:r>
            <a:r>
              <a:rPr spc="-15" dirty="0">
                <a:solidFill>
                  <a:srgbClr val="232021"/>
                </a:solidFill>
                <a:latin typeface="Arial"/>
                <a:cs typeface="Arial"/>
              </a:rPr>
              <a:t>y</a:t>
            </a:r>
            <a:r>
              <a:rPr spc="5" dirty="0">
                <a:solidFill>
                  <a:srgbClr val="232021"/>
                </a:solidFill>
                <a:latin typeface="Arial"/>
                <a:cs typeface="Arial"/>
              </a:rPr>
              <a:t>p</a:t>
            </a:r>
            <a:r>
              <a:rPr dirty="0">
                <a:solidFill>
                  <a:srgbClr val="232021"/>
                </a:solidFill>
                <a:latin typeface="Arial"/>
                <a:cs typeface="Arial"/>
              </a:rPr>
              <a:t>t</a:t>
            </a:r>
            <a:r>
              <a:rPr spc="5" dirty="0">
                <a:solidFill>
                  <a:srgbClr val="232021"/>
                </a:solidFill>
                <a:latin typeface="Arial"/>
                <a:cs typeface="Arial"/>
              </a:rPr>
              <a:t>og</a:t>
            </a:r>
            <a:r>
              <a:rPr dirty="0">
                <a:solidFill>
                  <a:srgbClr val="232021"/>
                </a:solidFill>
                <a:latin typeface="Arial"/>
                <a:cs typeface="Arial"/>
              </a:rPr>
              <a:t>r</a:t>
            </a:r>
            <a:r>
              <a:rPr spc="5" dirty="0">
                <a:solidFill>
                  <a:srgbClr val="232021"/>
                </a:solidFill>
                <a:latin typeface="Arial"/>
                <a:cs typeface="Arial"/>
              </a:rPr>
              <a:t>aph</a:t>
            </a:r>
            <a:r>
              <a:rPr dirty="0">
                <a:solidFill>
                  <a:srgbClr val="232021"/>
                </a:solidFill>
                <a:latin typeface="Arial"/>
                <a:cs typeface="Arial"/>
              </a:rPr>
              <a:t>y</a:t>
            </a:r>
            <a:endParaRPr>
              <a:latin typeface="Arial"/>
              <a:cs typeface="Arial"/>
            </a:endParaRPr>
          </a:p>
        </p:txBody>
      </p:sp>
      <p:sp>
        <p:nvSpPr>
          <p:cNvPr id="50" name="object 7">
            <a:extLst>
              <a:ext uri="{FF2B5EF4-FFF2-40B4-BE49-F238E27FC236}">
                <a16:creationId xmlns:a16="http://schemas.microsoft.com/office/drawing/2014/main" id="{5E9FB210-1822-3480-7A77-EB4F2F119334}"/>
              </a:ext>
            </a:extLst>
          </p:cNvPr>
          <p:cNvSpPr>
            <a:spLocks/>
          </p:cNvSpPr>
          <p:nvPr/>
        </p:nvSpPr>
        <p:spPr bwMode="auto">
          <a:xfrm>
            <a:off x="7615238" y="2259013"/>
            <a:ext cx="1811337" cy="444500"/>
          </a:xfrm>
          <a:custGeom>
            <a:avLst/>
            <a:gdLst>
              <a:gd name="T0" fmla="*/ 1812538 w 1811020"/>
              <a:gd name="T1" fmla="*/ 189309 h 441960"/>
              <a:gd name="T2" fmla="*/ 1717303 w 1811020"/>
              <a:gd name="T3" fmla="*/ 63101 h 441960"/>
              <a:gd name="T4" fmla="*/ 1557558 w 1811020"/>
              <a:gd name="T5" fmla="*/ 3717 h 441960"/>
              <a:gd name="T6" fmla="*/ 267286 w 1811020"/>
              <a:gd name="T7" fmla="*/ 3717 h 441960"/>
              <a:gd name="T8" fmla="*/ 156662 w 1811020"/>
              <a:gd name="T9" fmla="*/ 33402 h 441960"/>
              <a:gd name="T10" fmla="*/ 24563 w 1811020"/>
              <a:gd name="T11" fmla="*/ 163324 h 441960"/>
              <a:gd name="T12" fmla="*/ 6140 w 1811020"/>
              <a:gd name="T13" fmla="*/ 322945 h 441960"/>
              <a:gd name="T14" fmla="*/ 9424 w 1811020"/>
              <a:gd name="T15" fmla="*/ 269118 h 441960"/>
              <a:gd name="T16" fmla="*/ 15374 w 1811020"/>
              <a:gd name="T17" fmla="*/ 219004 h 441960"/>
              <a:gd name="T18" fmla="*/ 113675 w 1811020"/>
              <a:gd name="T19" fmla="*/ 70523 h 441960"/>
              <a:gd name="T20" fmla="*/ 184319 w 1811020"/>
              <a:gd name="T21" fmla="*/ 33402 h 441960"/>
              <a:gd name="T22" fmla="*/ 239633 w 1811020"/>
              <a:gd name="T23" fmla="*/ 18557 h 441960"/>
              <a:gd name="T24" fmla="*/ 1529909 w 1811020"/>
              <a:gd name="T25" fmla="*/ 11133 h 441960"/>
              <a:gd name="T26" fmla="*/ 1585205 w 1811020"/>
              <a:gd name="T27" fmla="*/ 18557 h 441960"/>
              <a:gd name="T28" fmla="*/ 1689658 w 1811020"/>
              <a:gd name="T29" fmla="*/ 55679 h 441960"/>
              <a:gd name="T30" fmla="*/ 1794108 w 1811020"/>
              <a:gd name="T31" fmla="*/ 170751 h 441960"/>
              <a:gd name="T32" fmla="*/ 1812538 w 1811020"/>
              <a:gd name="T33" fmla="*/ 241274 h 441960"/>
              <a:gd name="T34" fmla="*/ 1815611 w 1811020"/>
              <a:gd name="T35" fmla="*/ 335934 h 441960"/>
              <a:gd name="T36" fmla="*/ 9233 w 1811020"/>
              <a:gd name="T37" fmla="*/ 267259 h 441960"/>
              <a:gd name="T38" fmla="*/ 138239 w 1811020"/>
              <a:gd name="T39" fmla="*/ 482553 h 441960"/>
              <a:gd name="T40" fmla="*/ 95252 w 1811020"/>
              <a:gd name="T41" fmla="*/ 452862 h 441960"/>
              <a:gd name="T42" fmla="*/ 58361 w 1811020"/>
              <a:gd name="T43" fmla="*/ 412031 h 441960"/>
              <a:gd name="T44" fmla="*/ 15374 w 1811020"/>
              <a:gd name="T45" fmla="*/ 319231 h 441960"/>
              <a:gd name="T46" fmla="*/ 9424 w 1811020"/>
              <a:gd name="T47" fmla="*/ 269118 h 441960"/>
              <a:gd name="T48" fmla="*/ 24563 w 1811020"/>
              <a:gd name="T49" fmla="*/ 374907 h 441960"/>
              <a:gd name="T50" fmla="*/ 132098 w 1811020"/>
              <a:gd name="T51" fmla="*/ 493695 h 441960"/>
              <a:gd name="T52" fmla="*/ 138239 w 1811020"/>
              <a:gd name="T53" fmla="*/ 482553 h 441960"/>
              <a:gd name="T54" fmla="*/ 135191 w 1811020"/>
              <a:gd name="T55" fmla="*/ 57534 h 441960"/>
              <a:gd name="T56" fmla="*/ 1815611 w 1811020"/>
              <a:gd name="T57" fmla="*/ 270974 h 441960"/>
              <a:gd name="T58" fmla="*/ 1809467 w 1811020"/>
              <a:gd name="T59" fmla="*/ 322945 h 441960"/>
              <a:gd name="T60" fmla="*/ 1794108 w 1811020"/>
              <a:gd name="T61" fmla="*/ 367486 h 441960"/>
              <a:gd name="T62" fmla="*/ 1751095 w 1811020"/>
              <a:gd name="T63" fmla="*/ 430586 h 441960"/>
              <a:gd name="T64" fmla="*/ 1711159 w 1811020"/>
              <a:gd name="T65" fmla="*/ 467709 h 441960"/>
              <a:gd name="T66" fmla="*/ 1612853 w 1811020"/>
              <a:gd name="T67" fmla="*/ 515958 h 441960"/>
              <a:gd name="T68" fmla="*/ 267286 w 1811020"/>
              <a:gd name="T69" fmla="*/ 527098 h 441960"/>
              <a:gd name="T70" fmla="*/ 184319 w 1811020"/>
              <a:gd name="T71" fmla="*/ 504823 h 441960"/>
              <a:gd name="T72" fmla="*/ 181269 w 1811020"/>
              <a:gd name="T73" fmla="*/ 515958 h 441960"/>
              <a:gd name="T74" fmla="*/ 267286 w 1811020"/>
              <a:gd name="T75" fmla="*/ 538233 h 441960"/>
              <a:gd name="T76" fmla="*/ 1692727 w 1811020"/>
              <a:gd name="T77" fmla="*/ 493695 h 441960"/>
              <a:gd name="T78" fmla="*/ 1812538 w 1811020"/>
              <a:gd name="T79" fmla="*/ 348930 h 441960"/>
              <a:gd name="T80" fmla="*/ 1529909 w 1811020"/>
              <a:gd name="T81" fmla="*/ 11133 h 441960"/>
              <a:gd name="T82" fmla="*/ 1815611 w 1811020"/>
              <a:gd name="T83" fmla="*/ 270974 h 441960"/>
              <a:gd name="T84" fmla="*/ 1815611 w 1811020"/>
              <a:gd name="T85" fmla="*/ 270974 h 44196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11020"/>
              <a:gd name="T130" fmla="*/ 0 h 441960"/>
              <a:gd name="T131" fmla="*/ 1811020 w 1811020"/>
              <a:gd name="T132" fmla="*/ 441960 h 44196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11020" h="441960">
                <a:moveTo>
                  <a:pt x="1810511" y="243839"/>
                </a:moveTo>
                <a:lnTo>
                  <a:pt x="1810511" y="198119"/>
                </a:lnTo>
                <a:lnTo>
                  <a:pt x="1798319" y="155447"/>
                </a:lnTo>
                <a:lnTo>
                  <a:pt x="1773935" y="115823"/>
                </a:lnTo>
                <a:lnTo>
                  <a:pt x="1743455" y="79247"/>
                </a:lnTo>
                <a:lnTo>
                  <a:pt x="1703831" y="51815"/>
                </a:lnTo>
                <a:lnTo>
                  <a:pt x="1655063" y="27431"/>
                </a:lnTo>
                <a:lnTo>
                  <a:pt x="1603247" y="9143"/>
                </a:lnTo>
                <a:lnTo>
                  <a:pt x="1545335" y="3047"/>
                </a:lnTo>
                <a:lnTo>
                  <a:pt x="1517903" y="0"/>
                </a:lnTo>
                <a:lnTo>
                  <a:pt x="295655" y="0"/>
                </a:lnTo>
                <a:lnTo>
                  <a:pt x="265175" y="3047"/>
                </a:lnTo>
                <a:lnTo>
                  <a:pt x="237743" y="6095"/>
                </a:lnTo>
                <a:lnTo>
                  <a:pt x="207263" y="9143"/>
                </a:lnTo>
                <a:lnTo>
                  <a:pt x="155447" y="27431"/>
                </a:lnTo>
                <a:lnTo>
                  <a:pt x="88391" y="64007"/>
                </a:lnTo>
                <a:lnTo>
                  <a:pt x="51815" y="97535"/>
                </a:lnTo>
                <a:lnTo>
                  <a:pt x="24383" y="134111"/>
                </a:lnTo>
                <a:lnTo>
                  <a:pt x="6095" y="176783"/>
                </a:lnTo>
                <a:lnTo>
                  <a:pt x="0" y="222503"/>
                </a:lnTo>
                <a:lnTo>
                  <a:pt x="6095" y="265175"/>
                </a:lnTo>
                <a:lnTo>
                  <a:pt x="9143" y="272287"/>
                </a:lnTo>
                <a:lnTo>
                  <a:pt x="9143" y="219455"/>
                </a:lnTo>
                <a:lnTo>
                  <a:pt x="9334" y="220979"/>
                </a:lnTo>
                <a:lnTo>
                  <a:pt x="12191" y="198119"/>
                </a:lnTo>
                <a:lnTo>
                  <a:pt x="12191" y="201167"/>
                </a:lnTo>
                <a:lnTo>
                  <a:pt x="15239" y="179831"/>
                </a:lnTo>
                <a:lnTo>
                  <a:pt x="33527" y="140207"/>
                </a:lnTo>
                <a:lnTo>
                  <a:pt x="57911" y="103631"/>
                </a:lnTo>
                <a:lnTo>
                  <a:pt x="112775" y="57911"/>
                </a:lnTo>
                <a:lnTo>
                  <a:pt x="134111" y="47243"/>
                </a:lnTo>
                <a:lnTo>
                  <a:pt x="134111" y="45719"/>
                </a:lnTo>
                <a:lnTo>
                  <a:pt x="182879" y="27431"/>
                </a:lnTo>
                <a:lnTo>
                  <a:pt x="210311" y="18287"/>
                </a:lnTo>
                <a:lnTo>
                  <a:pt x="210311" y="21335"/>
                </a:lnTo>
                <a:lnTo>
                  <a:pt x="237743" y="15239"/>
                </a:lnTo>
                <a:lnTo>
                  <a:pt x="265175" y="12191"/>
                </a:lnTo>
                <a:lnTo>
                  <a:pt x="295655" y="9143"/>
                </a:lnTo>
                <a:lnTo>
                  <a:pt x="1517903" y="9143"/>
                </a:lnTo>
                <a:lnTo>
                  <a:pt x="1517903" y="9448"/>
                </a:lnTo>
                <a:lnTo>
                  <a:pt x="1545335" y="12191"/>
                </a:lnTo>
                <a:lnTo>
                  <a:pt x="1572767" y="15239"/>
                </a:lnTo>
                <a:lnTo>
                  <a:pt x="1600199" y="21335"/>
                </a:lnTo>
                <a:lnTo>
                  <a:pt x="1600199" y="18287"/>
                </a:lnTo>
                <a:lnTo>
                  <a:pt x="1676399" y="45719"/>
                </a:lnTo>
                <a:lnTo>
                  <a:pt x="1719071" y="73151"/>
                </a:lnTo>
                <a:lnTo>
                  <a:pt x="1752599" y="103631"/>
                </a:lnTo>
                <a:lnTo>
                  <a:pt x="1780031" y="140207"/>
                </a:lnTo>
                <a:lnTo>
                  <a:pt x="1795271" y="179831"/>
                </a:lnTo>
                <a:lnTo>
                  <a:pt x="1798319" y="201167"/>
                </a:lnTo>
                <a:lnTo>
                  <a:pt x="1798319" y="198119"/>
                </a:lnTo>
                <a:lnTo>
                  <a:pt x="1801177" y="220979"/>
                </a:lnTo>
                <a:lnTo>
                  <a:pt x="1801367" y="219455"/>
                </a:lnTo>
                <a:lnTo>
                  <a:pt x="1801367" y="275843"/>
                </a:lnTo>
                <a:lnTo>
                  <a:pt x="1810511" y="243839"/>
                </a:lnTo>
                <a:close/>
              </a:path>
              <a:path w="1811020" h="441960">
                <a:moveTo>
                  <a:pt x="9334" y="220979"/>
                </a:moveTo>
                <a:lnTo>
                  <a:pt x="9143" y="219455"/>
                </a:lnTo>
                <a:lnTo>
                  <a:pt x="9143" y="222503"/>
                </a:lnTo>
                <a:lnTo>
                  <a:pt x="9334" y="220979"/>
                </a:lnTo>
                <a:close/>
              </a:path>
              <a:path w="1811020" h="441960">
                <a:moveTo>
                  <a:pt x="137159" y="396239"/>
                </a:moveTo>
                <a:lnTo>
                  <a:pt x="112775" y="384047"/>
                </a:lnTo>
                <a:lnTo>
                  <a:pt x="94487" y="368807"/>
                </a:lnTo>
                <a:lnTo>
                  <a:pt x="94487" y="371855"/>
                </a:lnTo>
                <a:lnTo>
                  <a:pt x="76199" y="353567"/>
                </a:lnTo>
                <a:lnTo>
                  <a:pt x="76199" y="356615"/>
                </a:lnTo>
                <a:lnTo>
                  <a:pt x="57911" y="338327"/>
                </a:lnTo>
                <a:lnTo>
                  <a:pt x="33527" y="301751"/>
                </a:lnTo>
                <a:lnTo>
                  <a:pt x="24383" y="283463"/>
                </a:lnTo>
                <a:lnTo>
                  <a:pt x="15239" y="262127"/>
                </a:lnTo>
                <a:lnTo>
                  <a:pt x="15239" y="265175"/>
                </a:lnTo>
                <a:lnTo>
                  <a:pt x="12191" y="243839"/>
                </a:lnTo>
                <a:lnTo>
                  <a:pt x="9334" y="220979"/>
                </a:lnTo>
                <a:lnTo>
                  <a:pt x="9143" y="222503"/>
                </a:lnTo>
                <a:lnTo>
                  <a:pt x="9143" y="272287"/>
                </a:lnTo>
                <a:lnTo>
                  <a:pt x="24383" y="307847"/>
                </a:lnTo>
                <a:lnTo>
                  <a:pt x="51815" y="344423"/>
                </a:lnTo>
                <a:lnTo>
                  <a:pt x="88391" y="377951"/>
                </a:lnTo>
                <a:lnTo>
                  <a:pt x="131063" y="405383"/>
                </a:lnTo>
                <a:lnTo>
                  <a:pt x="134111" y="406526"/>
                </a:lnTo>
                <a:lnTo>
                  <a:pt x="134111" y="396239"/>
                </a:lnTo>
                <a:lnTo>
                  <a:pt x="137159" y="396239"/>
                </a:lnTo>
                <a:close/>
              </a:path>
              <a:path w="1811020" h="441960">
                <a:moveTo>
                  <a:pt x="137159" y="45719"/>
                </a:moveTo>
                <a:lnTo>
                  <a:pt x="134111" y="45719"/>
                </a:lnTo>
                <a:lnTo>
                  <a:pt x="134111" y="47243"/>
                </a:lnTo>
                <a:lnTo>
                  <a:pt x="137159" y="45719"/>
                </a:lnTo>
                <a:close/>
              </a:path>
              <a:path w="1811020" h="441960">
                <a:moveTo>
                  <a:pt x="1801367" y="275843"/>
                </a:moveTo>
                <a:lnTo>
                  <a:pt x="1801367" y="222503"/>
                </a:lnTo>
                <a:lnTo>
                  <a:pt x="1801177" y="220979"/>
                </a:lnTo>
                <a:lnTo>
                  <a:pt x="1798319" y="243839"/>
                </a:lnTo>
                <a:lnTo>
                  <a:pt x="1795271" y="265175"/>
                </a:lnTo>
                <a:lnTo>
                  <a:pt x="1795271" y="262127"/>
                </a:lnTo>
                <a:lnTo>
                  <a:pt x="1789175" y="283463"/>
                </a:lnTo>
                <a:lnTo>
                  <a:pt x="1780031" y="301751"/>
                </a:lnTo>
                <a:lnTo>
                  <a:pt x="1767839" y="320039"/>
                </a:lnTo>
                <a:lnTo>
                  <a:pt x="1737359" y="356615"/>
                </a:lnTo>
                <a:lnTo>
                  <a:pt x="1737359" y="353567"/>
                </a:lnTo>
                <a:lnTo>
                  <a:pt x="1719071" y="371855"/>
                </a:lnTo>
                <a:lnTo>
                  <a:pt x="1719071" y="368807"/>
                </a:lnTo>
                <a:lnTo>
                  <a:pt x="1697735" y="384047"/>
                </a:lnTo>
                <a:lnTo>
                  <a:pt x="1676399" y="396239"/>
                </a:lnTo>
                <a:lnTo>
                  <a:pt x="1627631" y="414527"/>
                </a:lnTo>
                <a:lnTo>
                  <a:pt x="1600199" y="423671"/>
                </a:lnTo>
                <a:lnTo>
                  <a:pt x="1572767" y="426719"/>
                </a:lnTo>
                <a:lnTo>
                  <a:pt x="1545335" y="432815"/>
                </a:lnTo>
                <a:lnTo>
                  <a:pt x="265175" y="432815"/>
                </a:lnTo>
                <a:lnTo>
                  <a:pt x="237743" y="426719"/>
                </a:lnTo>
                <a:lnTo>
                  <a:pt x="210311" y="423671"/>
                </a:lnTo>
                <a:lnTo>
                  <a:pt x="182879" y="414527"/>
                </a:lnTo>
                <a:lnTo>
                  <a:pt x="134111" y="396239"/>
                </a:lnTo>
                <a:lnTo>
                  <a:pt x="134111" y="406526"/>
                </a:lnTo>
                <a:lnTo>
                  <a:pt x="179831" y="423671"/>
                </a:lnTo>
                <a:lnTo>
                  <a:pt x="207263" y="432815"/>
                </a:lnTo>
                <a:lnTo>
                  <a:pt x="237743" y="438911"/>
                </a:lnTo>
                <a:lnTo>
                  <a:pt x="265175" y="441959"/>
                </a:lnTo>
                <a:lnTo>
                  <a:pt x="1545335" y="441959"/>
                </a:lnTo>
                <a:lnTo>
                  <a:pt x="1603247" y="432815"/>
                </a:lnTo>
                <a:lnTo>
                  <a:pt x="1679447" y="405383"/>
                </a:lnTo>
                <a:lnTo>
                  <a:pt x="1725167" y="377951"/>
                </a:lnTo>
                <a:lnTo>
                  <a:pt x="1773935" y="326135"/>
                </a:lnTo>
                <a:lnTo>
                  <a:pt x="1798319" y="286511"/>
                </a:lnTo>
                <a:lnTo>
                  <a:pt x="1801367" y="275843"/>
                </a:lnTo>
                <a:close/>
              </a:path>
              <a:path w="1811020" h="441960">
                <a:moveTo>
                  <a:pt x="1517903" y="9448"/>
                </a:moveTo>
                <a:lnTo>
                  <a:pt x="1517903" y="9143"/>
                </a:lnTo>
                <a:lnTo>
                  <a:pt x="1514855" y="9143"/>
                </a:lnTo>
                <a:lnTo>
                  <a:pt x="1517903" y="9448"/>
                </a:lnTo>
                <a:close/>
              </a:path>
              <a:path w="1811020" h="441960">
                <a:moveTo>
                  <a:pt x="1801367" y="222503"/>
                </a:moveTo>
                <a:lnTo>
                  <a:pt x="1801367" y="219455"/>
                </a:lnTo>
                <a:lnTo>
                  <a:pt x="1801177" y="220979"/>
                </a:lnTo>
                <a:lnTo>
                  <a:pt x="1801367" y="22250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51" name="object 8">
            <a:extLst>
              <a:ext uri="{FF2B5EF4-FFF2-40B4-BE49-F238E27FC236}">
                <a16:creationId xmlns:a16="http://schemas.microsoft.com/office/drawing/2014/main" id="{A405419B-4EF9-29FF-FC86-AD7633A6A942}"/>
              </a:ext>
            </a:extLst>
          </p:cNvPr>
          <p:cNvSpPr txBox="1"/>
          <p:nvPr/>
        </p:nvSpPr>
        <p:spPr>
          <a:xfrm>
            <a:off x="7851775" y="2328863"/>
            <a:ext cx="1401763" cy="285750"/>
          </a:xfrm>
          <a:prstGeom prst="rect">
            <a:avLst/>
          </a:prstGeom>
        </p:spPr>
        <p:txBody>
          <a:bodyPr lIns="0" tIns="0" rIns="0" bIns="0">
            <a:spAutoFit/>
          </a:bodyPr>
          <a:lstStyle/>
          <a:p>
            <a:pPr marL="12700" algn="r" rtl="1" eaLnBrk="1" fontAlgn="auto" hangingPunct="1">
              <a:spcBef>
                <a:spcPts val="0"/>
              </a:spcBef>
              <a:spcAft>
                <a:spcPts val="0"/>
              </a:spcAft>
              <a:defRPr/>
            </a:pPr>
            <a:r>
              <a:rPr spc="-5" dirty="0">
                <a:solidFill>
                  <a:srgbClr val="232021"/>
                </a:solidFill>
                <a:latin typeface="Arial"/>
                <a:cs typeface="Arial"/>
              </a:rPr>
              <a:t>C</a:t>
            </a:r>
            <a:r>
              <a:rPr dirty="0">
                <a:solidFill>
                  <a:srgbClr val="232021"/>
                </a:solidFill>
                <a:latin typeface="Arial"/>
                <a:cs typeface="Arial"/>
              </a:rPr>
              <a:t>r</a:t>
            </a:r>
            <a:r>
              <a:rPr spc="-15" dirty="0">
                <a:solidFill>
                  <a:srgbClr val="232021"/>
                </a:solidFill>
                <a:latin typeface="Arial"/>
                <a:cs typeface="Arial"/>
              </a:rPr>
              <a:t>y</a:t>
            </a:r>
            <a:r>
              <a:rPr spc="5" dirty="0">
                <a:solidFill>
                  <a:srgbClr val="232021"/>
                </a:solidFill>
                <a:latin typeface="Arial"/>
                <a:cs typeface="Arial"/>
              </a:rPr>
              <a:t>p</a:t>
            </a:r>
            <a:r>
              <a:rPr dirty="0">
                <a:solidFill>
                  <a:srgbClr val="232021"/>
                </a:solidFill>
                <a:latin typeface="Arial"/>
                <a:cs typeface="Arial"/>
              </a:rPr>
              <a:t>t</a:t>
            </a:r>
            <a:r>
              <a:rPr spc="5" dirty="0">
                <a:solidFill>
                  <a:srgbClr val="232021"/>
                </a:solidFill>
                <a:latin typeface="Arial"/>
                <a:cs typeface="Arial"/>
              </a:rPr>
              <a:t>anal</a:t>
            </a:r>
            <a:r>
              <a:rPr spc="-15" dirty="0">
                <a:solidFill>
                  <a:srgbClr val="232021"/>
                </a:solidFill>
                <a:latin typeface="Arial"/>
                <a:cs typeface="Arial"/>
              </a:rPr>
              <a:t>y</a:t>
            </a:r>
            <a:r>
              <a:rPr spc="10" dirty="0">
                <a:solidFill>
                  <a:srgbClr val="232021"/>
                </a:solidFill>
                <a:latin typeface="Arial"/>
                <a:cs typeface="Arial"/>
              </a:rPr>
              <a:t>s</a:t>
            </a:r>
            <a:r>
              <a:rPr spc="5" dirty="0">
                <a:solidFill>
                  <a:srgbClr val="232021"/>
                </a:solidFill>
                <a:latin typeface="Arial"/>
                <a:cs typeface="Arial"/>
              </a:rPr>
              <a:t>i</a:t>
            </a:r>
            <a:r>
              <a:rPr dirty="0">
                <a:solidFill>
                  <a:srgbClr val="232021"/>
                </a:solidFill>
                <a:latin typeface="Arial"/>
                <a:cs typeface="Arial"/>
              </a:rPr>
              <a:t>s</a:t>
            </a:r>
            <a:endParaRPr>
              <a:latin typeface="Arial"/>
              <a:cs typeface="Arial"/>
            </a:endParaRPr>
          </a:p>
        </p:txBody>
      </p:sp>
      <p:sp>
        <p:nvSpPr>
          <p:cNvPr id="52" name="object 9">
            <a:extLst>
              <a:ext uri="{FF2B5EF4-FFF2-40B4-BE49-F238E27FC236}">
                <a16:creationId xmlns:a16="http://schemas.microsoft.com/office/drawing/2014/main" id="{00C0E2C8-C13B-C647-0C48-7B5A17F778A1}"/>
              </a:ext>
            </a:extLst>
          </p:cNvPr>
          <p:cNvSpPr>
            <a:spLocks/>
          </p:cNvSpPr>
          <p:nvPr/>
        </p:nvSpPr>
        <p:spPr bwMode="auto">
          <a:xfrm>
            <a:off x="6754813" y="1617663"/>
            <a:ext cx="0" cy="288925"/>
          </a:xfrm>
          <a:custGeom>
            <a:avLst/>
            <a:gdLst>
              <a:gd name="T0" fmla="*/ 0 h 289560"/>
              <a:gd name="T1" fmla="*/ 287920 h 289560"/>
              <a:gd name="T2" fmla="*/ 0 60000 65536"/>
              <a:gd name="T3" fmla="*/ 0 60000 65536"/>
              <a:gd name="T4" fmla="*/ 0 h 289560"/>
              <a:gd name="T5" fmla="*/ 289560 h 289560"/>
            </a:gdLst>
            <a:ahLst/>
            <a:cxnLst>
              <a:cxn ang="T2">
                <a:pos x="0" y="T0"/>
              </a:cxn>
              <a:cxn ang="T3">
                <a:pos x="0" y="T1"/>
              </a:cxn>
            </a:cxnLst>
            <a:rect l="0" t="T4" r="0" b="T5"/>
            <a:pathLst>
              <a:path h="289560">
                <a:moveTo>
                  <a:pt x="0" y="0"/>
                </a:moveTo>
                <a:lnTo>
                  <a:pt x="0" y="289559"/>
                </a:lnTo>
              </a:path>
            </a:pathLst>
          </a:custGeom>
          <a:noFill/>
          <a:ln w="12191">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US"/>
          </a:p>
        </p:txBody>
      </p:sp>
      <p:sp>
        <p:nvSpPr>
          <p:cNvPr id="53" name="object 10">
            <a:extLst>
              <a:ext uri="{FF2B5EF4-FFF2-40B4-BE49-F238E27FC236}">
                <a16:creationId xmlns:a16="http://schemas.microsoft.com/office/drawing/2014/main" id="{5B0F8826-EA39-AAAA-D681-67A0AC689678}"/>
              </a:ext>
            </a:extLst>
          </p:cNvPr>
          <p:cNvSpPr>
            <a:spLocks/>
          </p:cNvSpPr>
          <p:nvPr/>
        </p:nvSpPr>
        <p:spPr bwMode="auto">
          <a:xfrm>
            <a:off x="4954588" y="1906588"/>
            <a:ext cx="3602037" cy="0"/>
          </a:xfrm>
          <a:custGeom>
            <a:avLst/>
            <a:gdLst>
              <a:gd name="T0" fmla="*/ 0 w 3602990"/>
              <a:gd name="T1" fmla="*/ 3560081 w 3602990"/>
              <a:gd name="T2" fmla="*/ 0 60000 65536"/>
              <a:gd name="T3" fmla="*/ 0 60000 65536"/>
              <a:gd name="T4" fmla="*/ 0 w 3602990"/>
              <a:gd name="T5" fmla="*/ 3602990 w 3602990"/>
            </a:gdLst>
            <a:ahLst/>
            <a:cxnLst>
              <a:cxn ang="T2">
                <a:pos x="T0" y="0"/>
              </a:cxn>
              <a:cxn ang="T3">
                <a:pos x="T1" y="0"/>
              </a:cxn>
            </a:cxnLst>
            <a:rect l="T4" t="0" r="T5" b="0"/>
            <a:pathLst>
              <a:path w="3602990">
                <a:moveTo>
                  <a:pt x="0" y="0"/>
                </a:moveTo>
                <a:lnTo>
                  <a:pt x="3602735"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US"/>
          </a:p>
        </p:txBody>
      </p:sp>
      <p:sp>
        <p:nvSpPr>
          <p:cNvPr id="54" name="object 11">
            <a:extLst>
              <a:ext uri="{FF2B5EF4-FFF2-40B4-BE49-F238E27FC236}">
                <a16:creationId xmlns:a16="http://schemas.microsoft.com/office/drawing/2014/main" id="{50E52B45-417E-CBBB-1AA3-8781ECED9C4B}"/>
              </a:ext>
            </a:extLst>
          </p:cNvPr>
          <p:cNvSpPr>
            <a:spLocks/>
          </p:cNvSpPr>
          <p:nvPr/>
        </p:nvSpPr>
        <p:spPr bwMode="auto">
          <a:xfrm>
            <a:off x="4918075" y="1906588"/>
            <a:ext cx="76200" cy="358775"/>
          </a:xfrm>
          <a:custGeom>
            <a:avLst/>
            <a:gdLst>
              <a:gd name="T0" fmla="*/ 76199 w 76200"/>
              <a:gd name="T1" fmla="*/ 241819 h 360044"/>
              <a:gd name="T2" fmla="*/ 0 w 76200"/>
              <a:gd name="T3" fmla="*/ 241819 h 360044"/>
              <a:gd name="T4" fmla="*/ 30479 w 76200"/>
              <a:gd name="T5" fmla="*/ 295990 h 360044"/>
              <a:gd name="T6" fmla="*/ 30479 w 76200"/>
              <a:gd name="T7" fmla="*/ 252224 h 360044"/>
              <a:gd name="T8" fmla="*/ 42671 w 76200"/>
              <a:gd name="T9" fmla="*/ 252224 h 360044"/>
              <a:gd name="T10" fmla="*/ 42671 w 76200"/>
              <a:gd name="T11" fmla="*/ 296824 h 360044"/>
              <a:gd name="T12" fmla="*/ 76199 w 76200"/>
              <a:gd name="T13" fmla="*/ 241819 h 360044"/>
              <a:gd name="T14" fmla="*/ 42671 w 76200"/>
              <a:gd name="T15" fmla="*/ 241819 h 360044"/>
              <a:gd name="T16" fmla="*/ 42671 w 76200"/>
              <a:gd name="T17" fmla="*/ 0 h 360044"/>
              <a:gd name="T18" fmla="*/ 30479 w 76200"/>
              <a:gd name="T19" fmla="*/ 0 h 360044"/>
              <a:gd name="T20" fmla="*/ 30479 w 76200"/>
              <a:gd name="T21" fmla="*/ 241819 h 360044"/>
              <a:gd name="T22" fmla="*/ 42671 w 76200"/>
              <a:gd name="T23" fmla="*/ 241819 h 360044"/>
              <a:gd name="T24" fmla="*/ 42671 w 76200"/>
              <a:gd name="T25" fmla="*/ 296824 h 360044"/>
              <a:gd name="T26" fmla="*/ 42671 w 76200"/>
              <a:gd name="T27" fmla="*/ 252224 h 360044"/>
              <a:gd name="T28" fmla="*/ 30479 w 76200"/>
              <a:gd name="T29" fmla="*/ 252224 h 360044"/>
              <a:gd name="T30" fmla="*/ 30479 w 76200"/>
              <a:gd name="T31" fmla="*/ 295990 h 360044"/>
              <a:gd name="T32" fmla="*/ 36575 w 76200"/>
              <a:gd name="T33" fmla="*/ 306829 h 360044"/>
              <a:gd name="T34" fmla="*/ 42671 w 76200"/>
              <a:gd name="T35" fmla="*/ 296824 h 3600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360044"/>
              <a:gd name="T56" fmla="*/ 76200 w 76200"/>
              <a:gd name="T57" fmla="*/ 360044 h 3600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360044">
                <a:moveTo>
                  <a:pt x="76199" y="283463"/>
                </a:moveTo>
                <a:lnTo>
                  <a:pt x="0" y="283463"/>
                </a:lnTo>
                <a:lnTo>
                  <a:pt x="30479" y="346963"/>
                </a:lnTo>
                <a:lnTo>
                  <a:pt x="30479" y="295655"/>
                </a:lnTo>
                <a:lnTo>
                  <a:pt x="42671" y="295655"/>
                </a:lnTo>
                <a:lnTo>
                  <a:pt x="42671" y="347940"/>
                </a:lnTo>
                <a:lnTo>
                  <a:pt x="76199" y="283463"/>
                </a:lnTo>
                <a:close/>
              </a:path>
              <a:path w="76200" h="360044">
                <a:moveTo>
                  <a:pt x="42671" y="283463"/>
                </a:moveTo>
                <a:lnTo>
                  <a:pt x="42671" y="0"/>
                </a:lnTo>
                <a:lnTo>
                  <a:pt x="30479" y="0"/>
                </a:lnTo>
                <a:lnTo>
                  <a:pt x="30479" y="283463"/>
                </a:lnTo>
                <a:lnTo>
                  <a:pt x="42671" y="283463"/>
                </a:lnTo>
                <a:close/>
              </a:path>
              <a:path w="76200" h="360044">
                <a:moveTo>
                  <a:pt x="42671" y="347940"/>
                </a:moveTo>
                <a:lnTo>
                  <a:pt x="42671" y="295655"/>
                </a:lnTo>
                <a:lnTo>
                  <a:pt x="30479" y="295655"/>
                </a:lnTo>
                <a:lnTo>
                  <a:pt x="30479" y="346963"/>
                </a:lnTo>
                <a:lnTo>
                  <a:pt x="36575" y="359663"/>
                </a:lnTo>
                <a:lnTo>
                  <a:pt x="42671" y="3479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55" name="object 12">
            <a:extLst>
              <a:ext uri="{FF2B5EF4-FFF2-40B4-BE49-F238E27FC236}">
                <a16:creationId xmlns:a16="http://schemas.microsoft.com/office/drawing/2014/main" id="{7CB2BA94-83D9-42D2-BB58-EF938E78285F}"/>
              </a:ext>
            </a:extLst>
          </p:cNvPr>
          <p:cNvSpPr>
            <a:spLocks/>
          </p:cNvSpPr>
          <p:nvPr/>
        </p:nvSpPr>
        <p:spPr bwMode="auto">
          <a:xfrm>
            <a:off x="8516938" y="1906588"/>
            <a:ext cx="76200" cy="358775"/>
          </a:xfrm>
          <a:custGeom>
            <a:avLst/>
            <a:gdLst>
              <a:gd name="T0" fmla="*/ 76199 w 76200"/>
              <a:gd name="T1" fmla="*/ 241819 h 360044"/>
              <a:gd name="T2" fmla="*/ 0 w 76200"/>
              <a:gd name="T3" fmla="*/ 241819 h 360044"/>
              <a:gd name="T4" fmla="*/ 33527 w 76200"/>
              <a:gd name="T5" fmla="*/ 296824 h 360044"/>
              <a:gd name="T6" fmla="*/ 33527 w 76200"/>
              <a:gd name="T7" fmla="*/ 252224 h 360044"/>
              <a:gd name="T8" fmla="*/ 45719 w 76200"/>
              <a:gd name="T9" fmla="*/ 252224 h 360044"/>
              <a:gd name="T10" fmla="*/ 45719 w 76200"/>
              <a:gd name="T11" fmla="*/ 295990 h 360044"/>
              <a:gd name="T12" fmla="*/ 76199 w 76200"/>
              <a:gd name="T13" fmla="*/ 241819 h 360044"/>
              <a:gd name="T14" fmla="*/ 45719 w 76200"/>
              <a:gd name="T15" fmla="*/ 241819 h 360044"/>
              <a:gd name="T16" fmla="*/ 45719 w 76200"/>
              <a:gd name="T17" fmla="*/ 0 h 360044"/>
              <a:gd name="T18" fmla="*/ 33527 w 76200"/>
              <a:gd name="T19" fmla="*/ 0 h 360044"/>
              <a:gd name="T20" fmla="*/ 33527 w 76200"/>
              <a:gd name="T21" fmla="*/ 241819 h 360044"/>
              <a:gd name="T22" fmla="*/ 45719 w 76200"/>
              <a:gd name="T23" fmla="*/ 241819 h 360044"/>
              <a:gd name="T24" fmla="*/ 45719 w 76200"/>
              <a:gd name="T25" fmla="*/ 295990 h 360044"/>
              <a:gd name="T26" fmla="*/ 45719 w 76200"/>
              <a:gd name="T27" fmla="*/ 252224 h 360044"/>
              <a:gd name="T28" fmla="*/ 33527 w 76200"/>
              <a:gd name="T29" fmla="*/ 252224 h 360044"/>
              <a:gd name="T30" fmla="*/ 33527 w 76200"/>
              <a:gd name="T31" fmla="*/ 296824 h 360044"/>
              <a:gd name="T32" fmla="*/ 39623 w 76200"/>
              <a:gd name="T33" fmla="*/ 306829 h 360044"/>
              <a:gd name="T34" fmla="*/ 45719 w 76200"/>
              <a:gd name="T35" fmla="*/ 295990 h 3600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360044"/>
              <a:gd name="T56" fmla="*/ 76200 w 76200"/>
              <a:gd name="T57" fmla="*/ 360044 h 3600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360044">
                <a:moveTo>
                  <a:pt x="76199" y="283463"/>
                </a:moveTo>
                <a:lnTo>
                  <a:pt x="0" y="283463"/>
                </a:lnTo>
                <a:lnTo>
                  <a:pt x="33527" y="347940"/>
                </a:lnTo>
                <a:lnTo>
                  <a:pt x="33527" y="295655"/>
                </a:lnTo>
                <a:lnTo>
                  <a:pt x="45719" y="295655"/>
                </a:lnTo>
                <a:lnTo>
                  <a:pt x="45719" y="346963"/>
                </a:lnTo>
                <a:lnTo>
                  <a:pt x="76199" y="283463"/>
                </a:lnTo>
                <a:close/>
              </a:path>
              <a:path w="76200" h="360044">
                <a:moveTo>
                  <a:pt x="45719" y="283463"/>
                </a:moveTo>
                <a:lnTo>
                  <a:pt x="45719" y="0"/>
                </a:lnTo>
                <a:lnTo>
                  <a:pt x="33527" y="0"/>
                </a:lnTo>
                <a:lnTo>
                  <a:pt x="33527" y="283463"/>
                </a:lnTo>
                <a:lnTo>
                  <a:pt x="45719" y="283463"/>
                </a:lnTo>
                <a:close/>
              </a:path>
              <a:path w="76200" h="360044">
                <a:moveTo>
                  <a:pt x="45719" y="346963"/>
                </a:moveTo>
                <a:lnTo>
                  <a:pt x="45719" y="295655"/>
                </a:lnTo>
                <a:lnTo>
                  <a:pt x="33527" y="295655"/>
                </a:lnTo>
                <a:lnTo>
                  <a:pt x="33527" y="347940"/>
                </a:lnTo>
                <a:lnTo>
                  <a:pt x="39623" y="359663"/>
                </a:lnTo>
                <a:lnTo>
                  <a:pt x="45719" y="3469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56" name="object 13">
            <a:extLst>
              <a:ext uri="{FF2B5EF4-FFF2-40B4-BE49-F238E27FC236}">
                <a16:creationId xmlns:a16="http://schemas.microsoft.com/office/drawing/2014/main" id="{E1F86C33-D52B-FAE5-A4BB-B169CDEF44B9}"/>
              </a:ext>
            </a:extLst>
          </p:cNvPr>
          <p:cNvSpPr>
            <a:spLocks/>
          </p:cNvSpPr>
          <p:nvPr/>
        </p:nvSpPr>
        <p:spPr bwMode="auto">
          <a:xfrm>
            <a:off x="1781175" y="3484563"/>
            <a:ext cx="1811338" cy="444500"/>
          </a:xfrm>
          <a:custGeom>
            <a:avLst/>
            <a:gdLst>
              <a:gd name="T0" fmla="*/ 1824868 w 1811020"/>
              <a:gd name="T1" fmla="*/ 241274 h 441960"/>
              <a:gd name="T2" fmla="*/ 1788005 w 1811020"/>
              <a:gd name="T3" fmla="*/ 141052 h 441960"/>
              <a:gd name="T4" fmla="*/ 1717342 w 1811020"/>
              <a:gd name="T5" fmla="*/ 63101 h 441960"/>
              <a:gd name="T6" fmla="*/ 1588315 w 1811020"/>
              <a:gd name="T7" fmla="*/ 7419 h 441960"/>
              <a:gd name="T8" fmla="*/ 297995 w 1811020"/>
              <a:gd name="T9" fmla="*/ 0 h 441960"/>
              <a:gd name="T10" fmla="*/ 181271 w 1811020"/>
              <a:gd name="T11" fmla="*/ 22271 h 441960"/>
              <a:gd name="T12" fmla="*/ 89111 w 1811020"/>
              <a:gd name="T13" fmla="*/ 77949 h 441960"/>
              <a:gd name="T14" fmla="*/ 6140 w 1811020"/>
              <a:gd name="T15" fmla="*/ 215294 h 441960"/>
              <a:gd name="T16" fmla="*/ 6140 w 1811020"/>
              <a:gd name="T17" fmla="*/ 322945 h 441960"/>
              <a:gd name="T18" fmla="*/ 9233 w 1811020"/>
              <a:gd name="T19" fmla="*/ 270974 h 441960"/>
              <a:gd name="T20" fmla="*/ 21515 w 1811020"/>
              <a:gd name="T21" fmla="*/ 201686 h 441960"/>
              <a:gd name="T22" fmla="*/ 58361 w 1811020"/>
              <a:gd name="T23" fmla="*/ 126203 h 441960"/>
              <a:gd name="T24" fmla="*/ 184319 w 1811020"/>
              <a:gd name="T25" fmla="*/ 33402 h 441960"/>
              <a:gd name="T26" fmla="*/ 297995 w 1811020"/>
              <a:gd name="T27" fmla="*/ 11133 h 441960"/>
              <a:gd name="T28" fmla="*/ 1585241 w 1811020"/>
              <a:gd name="T29" fmla="*/ 18557 h 441960"/>
              <a:gd name="T30" fmla="*/ 1689696 w 1811020"/>
              <a:gd name="T31" fmla="*/ 55679 h 441960"/>
              <a:gd name="T32" fmla="*/ 1766499 w 1811020"/>
              <a:gd name="T33" fmla="*/ 126203 h 441960"/>
              <a:gd name="T34" fmla="*/ 1809509 w 1811020"/>
              <a:gd name="T35" fmla="*/ 219004 h 441960"/>
              <a:gd name="T36" fmla="*/ 1815653 w 1811020"/>
              <a:gd name="T37" fmla="*/ 335934 h 441960"/>
              <a:gd name="T38" fmla="*/ 24563 w 1811020"/>
              <a:gd name="T39" fmla="*/ 345215 h 441960"/>
              <a:gd name="T40" fmla="*/ 15374 w 1811020"/>
              <a:gd name="T41" fmla="*/ 322945 h 441960"/>
              <a:gd name="T42" fmla="*/ 9233 w 1811020"/>
              <a:gd name="T43" fmla="*/ 331602 h 441960"/>
              <a:gd name="T44" fmla="*/ 21515 w 1811020"/>
              <a:gd name="T45" fmla="*/ 345215 h 441960"/>
              <a:gd name="T46" fmla="*/ 24563 w 1811020"/>
              <a:gd name="T47" fmla="*/ 193024 h 441960"/>
              <a:gd name="T48" fmla="*/ 21515 w 1811020"/>
              <a:gd name="T49" fmla="*/ 201686 h 441960"/>
              <a:gd name="T50" fmla="*/ 1815653 w 1811020"/>
              <a:gd name="T51" fmla="*/ 335934 h 441960"/>
              <a:gd name="T52" fmla="*/ 1809509 w 1811020"/>
              <a:gd name="T53" fmla="*/ 322945 h 441960"/>
              <a:gd name="T54" fmla="*/ 1803363 w 1811020"/>
              <a:gd name="T55" fmla="*/ 345215 h 441960"/>
              <a:gd name="T56" fmla="*/ 1794149 w 1811020"/>
              <a:gd name="T57" fmla="*/ 367486 h 441960"/>
              <a:gd name="T58" fmla="*/ 1781861 w 1811020"/>
              <a:gd name="T59" fmla="*/ 389756 h 441960"/>
              <a:gd name="T60" fmla="*/ 1732705 w 1811020"/>
              <a:gd name="T61" fmla="*/ 452862 h 441960"/>
              <a:gd name="T62" fmla="*/ 1711199 w 1811020"/>
              <a:gd name="T63" fmla="*/ 467709 h 441960"/>
              <a:gd name="T64" fmla="*/ 1665116 w 1811020"/>
              <a:gd name="T65" fmla="*/ 497404 h 441960"/>
              <a:gd name="T66" fmla="*/ 1640542 w 1811020"/>
              <a:gd name="T67" fmla="*/ 504823 h 441960"/>
              <a:gd name="T68" fmla="*/ 1585241 w 1811020"/>
              <a:gd name="T69" fmla="*/ 523389 h 441960"/>
              <a:gd name="T70" fmla="*/ 267290 w 1811020"/>
              <a:gd name="T71" fmla="*/ 527098 h 441960"/>
              <a:gd name="T72" fmla="*/ 211976 w 1811020"/>
              <a:gd name="T73" fmla="*/ 515958 h 441960"/>
              <a:gd name="T74" fmla="*/ 159755 w 1811020"/>
              <a:gd name="T75" fmla="*/ 493695 h 441960"/>
              <a:gd name="T76" fmla="*/ 135191 w 1811020"/>
              <a:gd name="T77" fmla="*/ 482553 h 441960"/>
              <a:gd name="T78" fmla="*/ 95252 w 1811020"/>
              <a:gd name="T79" fmla="*/ 449151 h 441960"/>
              <a:gd name="T80" fmla="*/ 76784 w 1811020"/>
              <a:gd name="T81" fmla="*/ 434298 h 441960"/>
              <a:gd name="T82" fmla="*/ 46079 w 1811020"/>
              <a:gd name="T83" fmla="*/ 389756 h 441960"/>
              <a:gd name="T84" fmla="*/ 33797 w 1811020"/>
              <a:gd name="T85" fmla="*/ 367486 h 441960"/>
              <a:gd name="T86" fmla="*/ 21515 w 1811020"/>
              <a:gd name="T87" fmla="*/ 345215 h 441960"/>
              <a:gd name="T88" fmla="*/ 24563 w 1811020"/>
              <a:gd name="T89" fmla="*/ 374907 h 441960"/>
              <a:gd name="T90" fmla="*/ 110582 w 1811020"/>
              <a:gd name="T91" fmla="*/ 478845 h 441960"/>
              <a:gd name="T92" fmla="*/ 236544 w 1811020"/>
              <a:gd name="T93" fmla="*/ 534524 h 441960"/>
              <a:gd name="T94" fmla="*/ 1557592 w 1811020"/>
              <a:gd name="T95" fmla="*/ 538233 h 441960"/>
              <a:gd name="T96" fmla="*/ 1692767 w 1811020"/>
              <a:gd name="T97" fmla="*/ 493695 h 441960"/>
              <a:gd name="T98" fmla="*/ 1788005 w 1811020"/>
              <a:gd name="T99" fmla="*/ 397181 h 441960"/>
              <a:gd name="T100" fmla="*/ 1815653 w 1811020"/>
              <a:gd name="T101" fmla="*/ 335934 h 44196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1020"/>
              <a:gd name="T154" fmla="*/ 0 h 441960"/>
              <a:gd name="T155" fmla="*/ 1811020 w 1811020"/>
              <a:gd name="T156" fmla="*/ 441960 h 44196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1020" h="441960">
                <a:moveTo>
                  <a:pt x="1810508" y="243839"/>
                </a:moveTo>
                <a:lnTo>
                  <a:pt x="1810508" y="198119"/>
                </a:lnTo>
                <a:lnTo>
                  <a:pt x="1798316" y="155447"/>
                </a:lnTo>
                <a:lnTo>
                  <a:pt x="1773932" y="115823"/>
                </a:lnTo>
                <a:lnTo>
                  <a:pt x="1743452" y="79247"/>
                </a:lnTo>
                <a:lnTo>
                  <a:pt x="1703828" y="51815"/>
                </a:lnTo>
                <a:lnTo>
                  <a:pt x="1655060" y="27431"/>
                </a:lnTo>
                <a:lnTo>
                  <a:pt x="1575812" y="6095"/>
                </a:lnTo>
                <a:lnTo>
                  <a:pt x="1514852" y="0"/>
                </a:lnTo>
                <a:lnTo>
                  <a:pt x="295655" y="0"/>
                </a:lnTo>
                <a:lnTo>
                  <a:pt x="234695" y="6095"/>
                </a:lnTo>
                <a:lnTo>
                  <a:pt x="179831" y="18287"/>
                </a:lnTo>
                <a:lnTo>
                  <a:pt x="131063" y="39623"/>
                </a:lnTo>
                <a:lnTo>
                  <a:pt x="88391" y="64007"/>
                </a:lnTo>
                <a:lnTo>
                  <a:pt x="36575" y="115823"/>
                </a:lnTo>
                <a:lnTo>
                  <a:pt x="6095" y="176783"/>
                </a:lnTo>
                <a:lnTo>
                  <a:pt x="0" y="222503"/>
                </a:lnTo>
                <a:lnTo>
                  <a:pt x="6095" y="265175"/>
                </a:lnTo>
                <a:lnTo>
                  <a:pt x="9143" y="272287"/>
                </a:lnTo>
                <a:lnTo>
                  <a:pt x="9143" y="222503"/>
                </a:lnTo>
                <a:lnTo>
                  <a:pt x="15239" y="179831"/>
                </a:lnTo>
                <a:lnTo>
                  <a:pt x="21335" y="165607"/>
                </a:lnTo>
                <a:lnTo>
                  <a:pt x="21335" y="158495"/>
                </a:lnTo>
                <a:lnTo>
                  <a:pt x="57911" y="103631"/>
                </a:lnTo>
                <a:lnTo>
                  <a:pt x="112775" y="57911"/>
                </a:lnTo>
                <a:lnTo>
                  <a:pt x="182879" y="27431"/>
                </a:lnTo>
                <a:lnTo>
                  <a:pt x="237743" y="15239"/>
                </a:lnTo>
                <a:lnTo>
                  <a:pt x="295655" y="9143"/>
                </a:lnTo>
                <a:lnTo>
                  <a:pt x="1514852" y="9143"/>
                </a:lnTo>
                <a:lnTo>
                  <a:pt x="1572764" y="15239"/>
                </a:lnTo>
                <a:lnTo>
                  <a:pt x="1627628" y="27431"/>
                </a:lnTo>
                <a:lnTo>
                  <a:pt x="1676396" y="45719"/>
                </a:lnTo>
                <a:lnTo>
                  <a:pt x="1719068" y="73151"/>
                </a:lnTo>
                <a:lnTo>
                  <a:pt x="1752596" y="103631"/>
                </a:lnTo>
                <a:lnTo>
                  <a:pt x="1780028" y="140207"/>
                </a:lnTo>
                <a:lnTo>
                  <a:pt x="1795268" y="179831"/>
                </a:lnTo>
                <a:lnTo>
                  <a:pt x="1801364" y="222503"/>
                </a:lnTo>
                <a:lnTo>
                  <a:pt x="1801364" y="275843"/>
                </a:lnTo>
                <a:lnTo>
                  <a:pt x="1810508" y="243839"/>
                </a:lnTo>
                <a:close/>
              </a:path>
              <a:path w="1811020" h="441960">
                <a:moveTo>
                  <a:pt x="24383" y="283463"/>
                </a:moveTo>
                <a:lnTo>
                  <a:pt x="15239" y="262127"/>
                </a:lnTo>
                <a:lnTo>
                  <a:pt x="15239" y="265175"/>
                </a:lnTo>
                <a:lnTo>
                  <a:pt x="9143" y="222503"/>
                </a:lnTo>
                <a:lnTo>
                  <a:pt x="9143" y="272287"/>
                </a:lnTo>
                <a:lnTo>
                  <a:pt x="21335" y="300735"/>
                </a:lnTo>
                <a:lnTo>
                  <a:pt x="21335" y="283463"/>
                </a:lnTo>
                <a:lnTo>
                  <a:pt x="24383" y="283463"/>
                </a:lnTo>
                <a:close/>
              </a:path>
              <a:path w="1811020" h="441960">
                <a:moveTo>
                  <a:pt x="24383" y="158495"/>
                </a:moveTo>
                <a:lnTo>
                  <a:pt x="21335" y="158495"/>
                </a:lnTo>
                <a:lnTo>
                  <a:pt x="21335" y="165607"/>
                </a:lnTo>
                <a:lnTo>
                  <a:pt x="24383" y="158495"/>
                </a:lnTo>
                <a:close/>
              </a:path>
              <a:path w="1811020" h="441960">
                <a:moveTo>
                  <a:pt x="1801364" y="275843"/>
                </a:moveTo>
                <a:lnTo>
                  <a:pt x="1801364" y="222503"/>
                </a:lnTo>
                <a:lnTo>
                  <a:pt x="1795268" y="265175"/>
                </a:lnTo>
                <a:lnTo>
                  <a:pt x="1795268" y="262127"/>
                </a:lnTo>
                <a:lnTo>
                  <a:pt x="1789172" y="283463"/>
                </a:lnTo>
                <a:lnTo>
                  <a:pt x="1780028" y="304799"/>
                </a:lnTo>
                <a:lnTo>
                  <a:pt x="1780028" y="301751"/>
                </a:lnTo>
                <a:lnTo>
                  <a:pt x="1767836" y="323087"/>
                </a:lnTo>
                <a:lnTo>
                  <a:pt x="1767836" y="320039"/>
                </a:lnTo>
                <a:lnTo>
                  <a:pt x="1737356" y="356615"/>
                </a:lnTo>
                <a:lnTo>
                  <a:pt x="1719068" y="371855"/>
                </a:lnTo>
                <a:lnTo>
                  <a:pt x="1719068" y="368807"/>
                </a:lnTo>
                <a:lnTo>
                  <a:pt x="1697732" y="384047"/>
                </a:lnTo>
                <a:lnTo>
                  <a:pt x="1676396" y="396239"/>
                </a:lnTo>
                <a:lnTo>
                  <a:pt x="1652012" y="408431"/>
                </a:lnTo>
                <a:lnTo>
                  <a:pt x="1652012" y="405383"/>
                </a:lnTo>
                <a:lnTo>
                  <a:pt x="1627628" y="414527"/>
                </a:lnTo>
                <a:lnTo>
                  <a:pt x="1600196" y="423671"/>
                </a:lnTo>
                <a:lnTo>
                  <a:pt x="1572764" y="429767"/>
                </a:lnTo>
                <a:lnTo>
                  <a:pt x="1545332" y="432815"/>
                </a:lnTo>
                <a:lnTo>
                  <a:pt x="265175" y="432815"/>
                </a:lnTo>
                <a:lnTo>
                  <a:pt x="237743" y="429767"/>
                </a:lnTo>
                <a:lnTo>
                  <a:pt x="210311" y="423671"/>
                </a:lnTo>
                <a:lnTo>
                  <a:pt x="182879" y="414527"/>
                </a:lnTo>
                <a:lnTo>
                  <a:pt x="158495" y="405383"/>
                </a:lnTo>
                <a:lnTo>
                  <a:pt x="158495" y="408431"/>
                </a:lnTo>
                <a:lnTo>
                  <a:pt x="134111" y="396239"/>
                </a:lnTo>
                <a:lnTo>
                  <a:pt x="112775" y="384047"/>
                </a:lnTo>
                <a:lnTo>
                  <a:pt x="94487" y="368807"/>
                </a:lnTo>
                <a:lnTo>
                  <a:pt x="94487" y="371855"/>
                </a:lnTo>
                <a:lnTo>
                  <a:pt x="76199" y="356615"/>
                </a:lnTo>
                <a:lnTo>
                  <a:pt x="57911" y="338327"/>
                </a:lnTo>
                <a:lnTo>
                  <a:pt x="45719" y="320039"/>
                </a:lnTo>
                <a:lnTo>
                  <a:pt x="45719" y="323087"/>
                </a:lnTo>
                <a:lnTo>
                  <a:pt x="33527" y="301751"/>
                </a:lnTo>
                <a:lnTo>
                  <a:pt x="33527" y="304799"/>
                </a:lnTo>
                <a:lnTo>
                  <a:pt x="21335" y="283463"/>
                </a:lnTo>
                <a:lnTo>
                  <a:pt x="21335" y="300735"/>
                </a:lnTo>
                <a:lnTo>
                  <a:pt x="24383" y="307847"/>
                </a:lnTo>
                <a:lnTo>
                  <a:pt x="67055" y="362711"/>
                </a:lnTo>
                <a:lnTo>
                  <a:pt x="109727" y="393191"/>
                </a:lnTo>
                <a:lnTo>
                  <a:pt x="179831" y="423671"/>
                </a:lnTo>
                <a:lnTo>
                  <a:pt x="234695" y="438911"/>
                </a:lnTo>
                <a:lnTo>
                  <a:pt x="265175" y="441959"/>
                </a:lnTo>
                <a:lnTo>
                  <a:pt x="1545332" y="441959"/>
                </a:lnTo>
                <a:lnTo>
                  <a:pt x="1603244" y="432815"/>
                </a:lnTo>
                <a:lnTo>
                  <a:pt x="1679444" y="405383"/>
                </a:lnTo>
                <a:lnTo>
                  <a:pt x="1725164" y="377951"/>
                </a:lnTo>
                <a:lnTo>
                  <a:pt x="1773932" y="326135"/>
                </a:lnTo>
                <a:lnTo>
                  <a:pt x="1798316" y="286511"/>
                </a:lnTo>
                <a:lnTo>
                  <a:pt x="1801364"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57" name="object 14">
            <a:extLst>
              <a:ext uri="{FF2B5EF4-FFF2-40B4-BE49-F238E27FC236}">
                <a16:creationId xmlns:a16="http://schemas.microsoft.com/office/drawing/2014/main" id="{BC053973-5D53-ACD6-DEEC-DBE8F1B6BEF8}"/>
              </a:ext>
            </a:extLst>
          </p:cNvPr>
          <p:cNvSpPr txBox="1"/>
          <p:nvPr/>
        </p:nvSpPr>
        <p:spPr>
          <a:xfrm>
            <a:off x="1905000" y="3557588"/>
            <a:ext cx="1639888" cy="225425"/>
          </a:xfrm>
          <a:prstGeom prst="rect">
            <a:avLst/>
          </a:prstGeom>
          <a:solidFill>
            <a:srgbClr val="00B050"/>
          </a:solidFill>
        </p:spPr>
        <p:txBody>
          <a:bodyPr lIns="0" tIns="0" rIns="0" bIns="0">
            <a:spAutoFit/>
          </a:bodyPr>
          <a:lstStyle/>
          <a:p>
            <a:pPr marL="12700" algn="r" rtl="1" eaLnBrk="1" fontAlgn="auto" hangingPunct="1">
              <a:spcBef>
                <a:spcPts val="0"/>
              </a:spcBef>
              <a:spcAft>
                <a:spcPts val="0"/>
              </a:spcAft>
              <a:defRPr/>
            </a:pPr>
            <a:r>
              <a:rPr sz="1400" b="1" spc="-10" dirty="0">
                <a:solidFill>
                  <a:srgbClr val="232021"/>
                </a:solidFill>
                <a:latin typeface="Arial"/>
                <a:cs typeface="Arial"/>
              </a:rPr>
              <a:t>Symmetric</a:t>
            </a:r>
            <a:r>
              <a:rPr sz="1400" b="1" spc="-35" dirty="0">
                <a:solidFill>
                  <a:srgbClr val="232021"/>
                </a:solidFill>
                <a:latin typeface="Arial"/>
                <a:cs typeface="Arial"/>
              </a:rPr>
              <a:t> </a:t>
            </a:r>
            <a:r>
              <a:rPr sz="1400" b="1" spc="-10" dirty="0">
                <a:solidFill>
                  <a:srgbClr val="232021"/>
                </a:solidFill>
                <a:latin typeface="Arial"/>
                <a:cs typeface="Arial"/>
              </a:rPr>
              <a:t>Ciphers</a:t>
            </a:r>
            <a:endParaRPr sz="1400" dirty="0">
              <a:latin typeface="Arial"/>
              <a:cs typeface="Arial"/>
            </a:endParaRPr>
          </a:p>
        </p:txBody>
      </p:sp>
      <p:sp>
        <p:nvSpPr>
          <p:cNvPr id="58" name="object 15">
            <a:extLst>
              <a:ext uri="{FF2B5EF4-FFF2-40B4-BE49-F238E27FC236}">
                <a16:creationId xmlns:a16="http://schemas.microsoft.com/office/drawing/2014/main" id="{4179670C-6B54-518F-D54A-67BB3D61E333}"/>
              </a:ext>
            </a:extLst>
          </p:cNvPr>
          <p:cNvSpPr>
            <a:spLocks/>
          </p:cNvSpPr>
          <p:nvPr/>
        </p:nvSpPr>
        <p:spPr bwMode="auto">
          <a:xfrm>
            <a:off x="6394450" y="3484563"/>
            <a:ext cx="1808163" cy="444500"/>
          </a:xfrm>
          <a:custGeom>
            <a:avLst/>
            <a:gdLst>
              <a:gd name="T0" fmla="*/ 1809511 w 1807845"/>
              <a:gd name="T1" fmla="*/ 189309 h 441960"/>
              <a:gd name="T2" fmla="*/ 1772646 w 1807845"/>
              <a:gd name="T3" fmla="*/ 118782 h 441960"/>
              <a:gd name="T4" fmla="*/ 1640543 w 1807845"/>
              <a:gd name="T5" fmla="*/ 22271 h 441960"/>
              <a:gd name="T6" fmla="*/ 294930 w 1807845"/>
              <a:gd name="T7" fmla="*/ 0 h 441960"/>
              <a:gd name="T8" fmla="*/ 129035 w 1807845"/>
              <a:gd name="T9" fmla="*/ 48252 h 441960"/>
              <a:gd name="T10" fmla="*/ 21515 w 1807845"/>
              <a:gd name="T11" fmla="*/ 163324 h 441960"/>
              <a:gd name="T12" fmla="*/ 9233 w 1807845"/>
              <a:gd name="T13" fmla="*/ 335934 h 441960"/>
              <a:gd name="T14" fmla="*/ 30704 w 1807845"/>
              <a:gd name="T15" fmla="*/ 170751 h 441960"/>
              <a:gd name="T16" fmla="*/ 55313 w 1807845"/>
              <a:gd name="T17" fmla="*/ 126203 h 441960"/>
              <a:gd name="T18" fmla="*/ 110582 w 1807845"/>
              <a:gd name="T19" fmla="*/ 70523 h 441960"/>
              <a:gd name="T20" fmla="*/ 264197 w 1807845"/>
              <a:gd name="T21" fmla="*/ 15218 h 441960"/>
              <a:gd name="T22" fmla="*/ 1526872 w 1807845"/>
              <a:gd name="T23" fmla="*/ 11133 h 441960"/>
              <a:gd name="T24" fmla="*/ 1637471 w 1807845"/>
              <a:gd name="T25" fmla="*/ 33402 h 441960"/>
              <a:gd name="T26" fmla="*/ 1763428 w 1807845"/>
              <a:gd name="T27" fmla="*/ 126203 h 441960"/>
              <a:gd name="T28" fmla="*/ 1812582 w 1807845"/>
              <a:gd name="T29" fmla="*/ 335934 h 441960"/>
              <a:gd name="T30" fmla="*/ 43019 w 1807845"/>
              <a:gd name="T31" fmla="*/ 389756 h 441960"/>
              <a:gd name="T32" fmla="*/ 30704 w 1807845"/>
              <a:gd name="T33" fmla="*/ 371196 h 441960"/>
              <a:gd name="T34" fmla="*/ 15374 w 1807845"/>
              <a:gd name="T35" fmla="*/ 322945 h 441960"/>
              <a:gd name="T36" fmla="*/ 33797 w 1807845"/>
              <a:gd name="T37" fmla="*/ 397181 h 441960"/>
              <a:gd name="T38" fmla="*/ 58361 w 1807845"/>
              <a:gd name="T39" fmla="*/ 412031 h 441960"/>
              <a:gd name="T40" fmla="*/ 55313 w 1807845"/>
              <a:gd name="T41" fmla="*/ 130657 h 441960"/>
              <a:gd name="T42" fmla="*/ 92159 w 1807845"/>
              <a:gd name="T43" fmla="*/ 449151 h 441960"/>
              <a:gd name="T44" fmla="*/ 55313 w 1807845"/>
              <a:gd name="T45" fmla="*/ 412031 h 441960"/>
              <a:gd name="T46" fmla="*/ 86018 w 1807845"/>
              <a:gd name="T47" fmla="*/ 460283 h 441960"/>
              <a:gd name="T48" fmla="*/ 110582 w 1807845"/>
              <a:gd name="T49" fmla="*/ 467709 h 441960"/>
              <a:gd name="T50" fmla="*/ 110582 w 1807845"/>
              <a:gd name="T51" fmla="*/ 70523 h 441960"/>
              <a:gd name="T52" fmla="*/ 267290 w 1807845"/>
              <a:gd name="T53" fmla="*/ 527098 h 441960"/>
              <a:gd name="T54" fmla="*/ 184319 w 1807845"/>
              <a:gd name="T55" fmla="*/ 504823 h 441960"/>
              <a:gd name="T56" fmla="*/ 135191 w 1807845"/>
              <a:gd name="T57" fmla="*/ 482553 h 441960"/>
              <a:gd name="T58" fmla="*/ 129035 w 1807845"/>
              <a:gd name="T59" fmla="*/ 493695 h 441960"/>
              <a:gd name="T60" fmla="*/ 205835 w 1807845"/>
              <a:gd name="T61" fmla="*/ 527098 h 441960"/>
              <a:gd name="T62" fmla="*/ 264197 w 1807845"/>
              <a:gd name="T63" fmla="*/ 527098 h 441960"/>
              <a:gd name="T64" fmla="*/ 264197 w 1807845"/>
              <a:gd name="T65" fmla="*/ 14848 h 441960"/>
              <a:gd name="T66" fmla="*/ 1812582 w 1807845"/>
              <a:gd name="T67" fmla="*/ 335934 h 441960"/>
              <a:gd name="T68" fmla="*/ 1806438 w 1807845"/>
              <a:gd name="T69" fmla="*/ 319231 h 441960"/>
              <a:gd name="T70" fmla="*/ 1791080 w 1807845"/>
              <a:gd name="T71" fmla="*/ 367486 h 441960"/>
              <a:gd name="T72" fmla="*/ 1748065 w 1807845"/>
              <a:gd name="T73" fmla="*/ 434298 h 441960"/>
              <a:gd name="T74" fmla="*/ 1708128 w 1807845"/>
              <a:gd name="T75" fmla="*/ 467709 h 441960"/>
              <a:gd name="T76" fmla="*/ 1662046 w 1807845"/>
              <a:gd name="T77" fmla="*/ 493695 h 441960"/>
              <a:gd name="T78" fmla="*/ 1554525 w 1807845"/>
              <a:gd name="T79" fmla="*/ 527098 h 441960"/>
              <a:gd name="T80" fmla="*/ 1557595 w 1807845"/>
              <a:gd name="T81" fmla="*/ 538233 h 441960"/>
              <a:gd name="T82" fmla="*/ 1714273 w 1807845"/>
              <a:gd name="T83" fmla="*/ 478845 h 441960"/>
              <a:gd name="T84" fmla="*/ 1800294 w 1807845"/>
              <a:gd name="T85" fmla="*/ 374907 h 44196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07845"/>
              <a:gd name="T130" fmla="*/ 0 h 441960"/>
              <a:gd name="T131" fmla="*/ 1807845 w 1807845"/>
              <a:gd name="T132" fmla="*/ 441960 h 44196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07845" h="441960">
                <a:moveTo>
                  <a:pt x="1807463" y="243839"/>
                </a:moveTo>
                <a:lnTo>
                  <a:pt x="1807463" y="198119"/>
                </a:lnTo>
                <a:lnTo>
                  <a:pt x="1795271" y="155447"/>
                </a:lnTo>
                <a:lnTo>
                  <a:pt x="1786127" y="134111"/>
                </a:lnTo>
                <a:lnTo>
                  <a:pt x="1770887" y="115823"/>
                </a:lnTo>
                <a:lnTo>
                  <a:pt x="1758695" y="97535"/>
                </a:lnTo>
                <a:lnTo>
                  <a:pt x="1722119" y="64007"/>
                </a:lnTo>
                <a:lnTo>
                  <a:pt x="1679447" y="39623"/>
                </a:lnTo>
                <a:lnTo>
                  <a:pt x="1627631" y="18287"/>
                </a:lnTo>
                <a:lnTo>
                  <a:pt x="1572767" y="6095"/>
                </a:lnTo>
                <a:lnTo>
                  <a:pt x="1514855" y="0"/>
                </a:lnTo>
                <a:lnTo>
                  <a:pt x="292607" y="0"/>
                </a:lnTo>
                <a:lnTo>
                  <a:pt x="234695" y="6095"/>
                </a:lnTo>
                <a:lnTo>
                  <a:pt x="179831" y="18287"/>
                </a:lnTo>
                <a:lnTo>
                  <a:pt x="128015" y="39623"/>
                </a:lnTo>
                <a:lnTo>
                  <a:pt x="85343" y="64007"/>
                </a:lnTo>
                <a:lnTo>
                  <a:pt x="48767" y="97535"/>
                </a:lnTo>
                <a:lnTo>
                  <a:pt x="21335" y="134111"/>
                </a:lnTo>
                <a:lnTo>
                  <a:pt x="0" y="198119"/>
                </a:lnTo>
                <a:lnTo>
                  <a:pt x="0" y="243839"/>
                </a:lnTo>
                <a:lnTo>
                  <a:pt x="9143" y="275843"/>
                </a:lnTo>
                <a:lnTo>
                  <a:pt x="9143" y="201167"/>
                </a:lnTo>
                <a:lnTo>
                  <a:pt x="21335" y="158495"/>
                </a:lnTo>
                <a:lnTo>
                  <a:pt x="30479" y="140207"/>
                </a:lnTo>
                <a:lnTo>
                  <a:pt x="42671" y="121919"/>
                </a:lnTo>
                <a:lnTo>
                  <a:pt x="54863" y="107289"/>
                </a:lnTo>
                <a:lnTo>
                  <a:pt x="54863" y="103631"/>
                </a:lnTo>
                <a:lnTo>
                  <a:pt x="91439" y="73151"/>
                </a:lnTo>
                <a:lnTo>
                  <a:pt x="109727" y="60089"/>
                </a:lnTo>
                <a:lnTo>
                  <a:pt x="109727" y="57911"/>
                </a:lnTo>
                <a:lnTo>
                  <a:pt x="155447" y="36575"/>
                </a:lnTo>
                <a:lnTo>
                  <a:pt x="207263" y="21335"/>
                </a:lnTo>
                <a:lnTo>
                  <a:pt x="262127" y="12496"/>
                </a:lnTo>
                <a:lnTo>
                  <a:pt x="262127" y="12191"/>
                </a:lnTo>
                <a:lnTo>
                  <a:pt x="292607" y="9143"/>
                </a:lnTo>
                <a:lnTo>
                  <a:pt x="1514855" y="9143"/>
                </a:lnTo>
                <a:lnTo>
                  <a:pt x="1542287" y="12191"/>
                </a:lnTo>
                <a:lnTo>
                  <a:pt x="1572767" y="15239"/>
                </a:lnTo>
                <a:lnTo>
                  <a:pt x="1624583" y="27431"/>
                </a:lnTo>
                <a:lnTo>
                  <a:pt x="1673351" y="45719"/>
                </a:lnTo>
                <a:lnTo>
                  <a:pt x="1716023" y="73151"/>
                </a:lnTo>
                <a:lnTo>
                  <a:pt x="1749551" y="103631"/>
                </a:lnTo>
                <a:lnTo>
                  <a:pt x="1776983" y="140207"/>
                </a:lnTo>
                <a:lnTo>
                  <a:pt x="1798319" y="201167"/>
                </a:lnTo>
                <a:lnTo>
                  <a:pt x="1798319" y="275843"/>
                </a:lnTo>
                <a:lnTo>
                  <a:pt x="1807463" y="243839"/>
                </a:lnTo>
                <a:close/>
              </a:path>
              <a:path w="1807845" h="441960">
                <a:moveTo>
                  <a:pt x="57911" y="338327"/>
                </a:moveTo>
                <a:lnTo>
                  <a:pt x="42671" y="320039"/>
                </a:lnTo>
                <a:lnTo>
                  <a:pt x="42671" y="323087"/>
                </a:lnTo>
                <a:lnTo>
                  <a:pt x="30479" y="301751"/>
                </a:lnTo>
                <a:lnTo>
                  <a:pt x="30479" y="304799"/>
                </a:lnTo>
                <a:lnTo>
                  <a:pt x="21335" y="283463"/>
                </a:lnTo>
                <a:lnTo>
                  <a:pt x="15239" y="262127"/>
                </a:lnTo>
                <a:lnTo>
                  <a:pt x="15239" y="265175"/>
                </a:lnTo>
                <a:lnTo>
                  <a:pt x="9143" y="243839"/>
                </a:lnTo>
                <a:lnTo>
                  <a:pt x="9143" y="275843"/>
                </a:lnTo>
                <a:lnTo>
                  <a:pt x="33527" y="326135"/>
                </a:lnTo>
                <a:lnTo>
                  <a:pt x="54863" y="350519"/>
                </a:lnTo>
                <a:lnTo>
                  <a:pt x="54863" y="338327"/>
                </a:lnTo>
                <a:lnTo>
                  <a:pt x="57911" y="338327"/>
                </a:lnTo>
                <a:close/>
              </a:path>
              <a:path w="1807845" h="441960">
                <a:moveTo>
                  <a:pt x="57911" y="103631"/>
                </a:moveTo>
                <a:lnTo>
                  <a:pt x="54863" y="103631"/>
                </a:lnTo>
                <a:lnTo>
                  <a:pt x="54863" y="107289"/>
                </a:lnTo>
                <a:lnTo>
                  <a:pt x="57911" y="103631"/>
                </a:lnTo>
                <a:close/>
              </a:path>
              <a:path w="1807845" h="441960">
                <a:moveTo>
                  <a:pt x="112775" y="384047"/>
                </a:moveTo>
                <a:lnTo>
                  <a:pt x="91439" y="368807"/>
                </a:lnTo>
                <a:lnTo>
                  <a:pt x="91439" y="371855"/>
                </a:lnTo>
                <a:lnTo>
                  <a:pt x="73151" y="356615"/>
                </a:lnTo>
                <a:lnTo>
                  <a:pt x="54863" y="338327"/>
                </a:lnTo>
                <a:lnTo>
                  <a:pt x="54863" y="350519"/>
                </a:lnTo>
                <a:lnTo>
                  <a:pt x="67055" y="362711"/>
                </a:lnTo>
                <a:lnTo>
                  <a:pt x="85343" y="377951"/>
                </a:lnTo>
                <a:lnTo>
                  <a:pt x="106679" y="393191"/>
                </a:lnTo>
                <a:lnTo>
                  <a:pt x="109727" y="394933"/>
                </a:lnTo>
                <a:lnTo>
                  <a:pt x="109727" y="384047"/>
                </a:lnTo>
                <a:lnTo>
                  <a:pt x="112775" y="384047"/>
                </a:lnTo>
                <a:close/>
              </a:path>
              <a:path w="1807845" h="441960">
                <a:moveTo>
                  <a:pt x="112775" y="57911"/>
                </a:moveTo>
                <a:lnTo>
                  <a:pt x="109727" y="57911"/>
                </a:lnTo>
                <a:lnTo>
                  <a:pt x="109727" y="60089"/>
                </a:lnTo>
                <a:lnTo>
                  <a:pt x="112775" y="57911"/>
                </a:lnTo>
                <a:close/>
              </a:path>
              <a:path w="1807845" h="441960">
                <a:moveTo>
                  <a:pt x="265175" y="432815"/>
                </a:moveTo>
                <a:lnTo>
                  <a:pt x="234695" y="429767"/>
                </a:lnTo>
                <a:lnTo>
                  <a:pt x="207263" y="423671"/>
                </a:lnTo>
                <a:lnTo>
                  <a:pt x="182879" y="414527"/>
                </a:lnTo>
                <a:lnTo>
                  <a:pt x="155447" y="405383"/>
                </a:lnTo>
                <a:lnTo>
                  <a:pt x="155447" y="408431"/>
                </a:lnTo>
                <a:lnTo>
                  <a:pt x="134111" y="396239"/>
                </a:lnTo>
                <a:lnTo>
                  <a:pt x="109727" y="384047"/>
                </a:lnTo>
                <a:lnTo>
                  <a:pt x="109727" y="394933"/>
                </a:lnTo>
                <a:lnTo>
                  <a:pt x="128015" y="405383"/>
                </a:lnTo>
                <a:lnTo>
                  <a:pt x="152399" y="414527"/>
                </a:lnTo>
                <a:lnTo>
                  <a:pt x="179831" y="423671"/>
                </a:lnTo>
                <a:lnTo>
                  <a:pt x="204215" y="432815"/>
                </a:lnTo>
                <a:lnTo>
                  <a:pt x="234695" y="438911"/>
                </a:lnTo>
                <a:lnTo>
                  <a:pt x="262127" y="441959"/>
                </a:lnTo>
                <a:lnTo>
                  <a:pt x="262127" y="432815"/>
                </a:lnTo>
                <a:lnTo>
                  <a:pt x="265175" y="432815"/>
                </a:lnTo>
                <a:close/>
              </a:path>
              <a:path w="1807845" h="441960">
                <a:moveTo>
                  <a:pt x="265175" y="12191"/>
                </a:moveTo>
                <a:lnTo>
                  <a:pt x="262127" y="12191"/>
                </a:lnTo>
                <a:lnTo>
                  <a:pt x="262127" y="12496"/>
                </a:lnTo>
                <a:lnTo>
                  <a:pt x="265175" y="12191"/>
                </a:lnTo>
                <a:close/>
              </a:path>
              <a:path w="1807845" h="441960">
                <a:moveTo>
                  <a:pt x="1798319" y="275843"/>
                </a:moveTo>
                <a:lnTo>
                  <a:pt x="1798319" y="243839"/>
                </a:lnTo>
                <a:lnTo>
                  <a:pt x="1792223" y="265175"/>
                </a:lnTo>
                <a:lnTo>
                  <a:pt x="1792223" y="262127"/>
                </a:lnTo>
                <a:lnTo>
                  <a:pt x="1786127" y="283463"/>
                </a:lnTo>
                <a:lnTo>
                  <a:pt x="1776983" y="304799"/>
                </a:lnTo>
                <a:lnTo>
                  <a:pt x="1776983" y="301751"/>
                </a:lnTo>
                <a:lnTo>
                  <a:pt x="1764791" y="323087"/>
                </a:lnTo>
                <a:lnTo>
                  <a:pt x="1764791" y="320039"/>
                </a:lnTo>
                <a:lnTo>
                  <a:pt x="1734311" y="356615"/>
                </a:lnTo>
                <a:lnTo>
                  <a:pt x="1716023" y="371855"/>
                </a:lnTo>
                <a:lnTo>
                  <a:pt x="1716023" y="368807"/>
                </a:lnTo>
                <a:lnTo>
                  <a:pt x="1694687" y="384047"/>
                </a:lnTo>
                <a:lnTo>
                  <a:pt x="1673351" y="396239"/>
                </a:lnTo>
                <a:lnTo>
                  <a:pt x="1648967" y="408431"/>
                </a:lnTo>
                <a:lnTo>
                  <a:pt x="1648967" y="405383"/>
                </a:lnTo>
                <a:lnTo>
                  <a:pt x="1600199" y="423671"/>
                </a:lnTo>
                <a:lnTo>
                  <a:pt x="1572767" y="429767"/>
                </a:lnTo>
                <a:lnTo>
                  <a:pt x="1542287" y="432815"/>
                </a:lnTo>
                <a:lnTo>
                  <a:pt x="262127" y="432815"/>
                </a:lnTo>
                <a:lnTo>
                  <a:pt x="262127" y="441959"/>
                </a:lnTo>
                <a:lnTo>
                  <a:pt x="1545335" y="441959"/>
                </a:lnTo>
                <a:lnTo>
                  <a:pt x="1572767" y="438911"/>
                </a:lnTo>
                <a:lnTo>
                  <a:pt x="1655063" y="414527"/>
                </a:lnTo>
                <a:lnTo>
                  <a:pt x="1700783" y="393191"/>
                </a:lnTo>
                <a:lnTo>
                  <a:pt x="1740407" y="362711"/>
                </a:lnTo>
                <a:lnTo>
                  <a:pt x="1770887" y="326135"/>
                </a:lnTo>
                <a:lnTo>
                  <a:pt x="1786127" y="307847"/>
                </a:lnTo>
                <a:lnTo>
                  <a:pt x="1795271" y="286511"/>
                </a:lnTo>
                <a:lnTo>
                  <a:pt x="1798319"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59" name="object 16">
            <a:extLst>
              <a:ext uri="{FF2B5EF4-FFF2-40B4-BE49-F238E27FC236}">
                <a16:creationId xmlns:a16="http://schemas.microsoft.com/office/drawing/2014/main" id="{15803AA0-4F0D-35B4-ABB7-A5BF19E8E9AC}"/>
              </a:ext>
            </a:extLst>
          </p:cNvPr>
          <p:cNvSpPr txBox="1"/>
          <p:nvPr/>
        </p:nvSpPr>
        <p:spPr>
          <a:xfrm>
            <a:off x="6388100" y="3557588"/>
            <a:ext cx="1746250" cy="225425"/>
          </a:xfrm>
          <a:prstGeom prst="rect">
            <a:avLst/>
          </a:prstGeom>
          <a:solidFill>
            <a:srgbClr val="00B050"/>
          </a:solidFill>
        </p:spPr>
        <p:txBody>
          <a:bodyPr lIns="0" tIns="0" rIns="0" bIns="0">
            <a:spAutoFit/>
          </a:bodyPr>
          <a:lstStyle/>
          <a:p>
            <a:pPr marL="12700" algn="r" rtl="1" eaLnBrk="1" fontAlgn="auto" hangingPunct="1">
              <a:spcBef>
                <a:spcPts val="0"/>
              </a:spcBef>
              <a:spcAft>
                <a:spcPts val="0"/>
              </a:spcAft>
              <a:defRPr/>
            </a:pPr>
            <a:r>
              <a:rPr sz="1400" b="1" spc="-15" dirty="0">
                <a:solidFill>
                  <a:srgbClr val="232021"/>
                </a:solidFill>
                <a:latin typeface="Arial"/>
                <a:cs typeface="Arial"/>
              </a:rPr>
              <a:t>Asymmetric</a:t>
            </a:r>
            <a:r>
              <a:rPr sz="1400" b="1" dirty="0">
                <a:solidFill>
                  <a:srgbClr val="232021"/>
                </a:solidFill>
                <a:latin typeface="Arial"/>
                <a:cs typeface="Arial"/>
              </a:rPr>
              <a:t> </a:t>
            </a:r>
            <a:r>
              <a:rPr sz="1400" b="1" spc="-10" dirty="0">
                <a:solidFill>
                  <a:srgbClr val="232021"/>
                </a:solidFill>
                <a:latin typeface="Arial"/>
                <a:cs typeface="Arial"/>
              </a:rPr>
              <a:t>Ciphers</a:t>
            </a:r>
            <a:endParaRPr sz="1400" dirty="0">
              <a:latin typeface="Arial"/>
              <a:cs typeface="Arial"/>
            </a:endParaRPr>
          </a:p>
        </p:txBody>
      </p:sp>
      <p:sp>
        <p:nvSpPr>
          <p:cNvPr id="60" name="object 17">
            <a:extLst>
              <a:ext uri="{FF2B5EF4-FFF2-40B4-BE49-F238E27FC236}">
                <a16:creationId xmlns:a16="http://schemas.microsoft.com/office/drawing/2014/main" id="{AB40298E-D94F-EAA5-78CD-6CA16351AE89}"/>
              </a:ext>
            </a:extLst>
          </p:cNvPr>
          <p:cNvSpPr>
            <a:spLocks/>
          </p:cNvSpPr>
          <p:nvPr/>
        </p:nvSpPr>
        <p:spPr bwMode="auto">
          <a:xfrm>
            <a:off x="8335963" y="3484563"/>
            <a:ext cx="1811337" cy="444500"/>
          </a:xfrm>
          <a:custGeom>
            <a:avLst/>
            <a:gdLst>
              <a:gd name="T0" fmla="*/ 1824826 w 1811020"/>
              <a:gd name="T1" fmla="*/ 241274 h 441960"/>
              <a:gd name="T2" fmla="*/ 1812538 w 1811020"/>
              <a:gd name="T3" fmla="*/ 185601 h 441960"/>
              <a:gd name="T4" fmla="*/ 1787964 w 1811020"/>
              <a:gd name="T5" fmla="*/ 137341 h 441960"/>
              <a:gd name="T6" fmla="*/ 1757240 w 1811020"/>
              <a:gd name="T7" fmla="*/ 96509 h 441960"/>
              <a:gd name="T8" fmla="*/ 1668153 w 1811020"/>
              <a:gd name="T9" fmla="*/ 29695 h 441960"/>
              <a:gd name="T10" fmla="*/ 1557558 w 1811020"/>
              <a:gd name="T11" fmla="*/ 0 h 441960"/>
              <a:gd name="T12" fmla="*/ 181269 w 1811020"/>
              <a:gd name="T13" fmla="*/ 18557 h 441960"/>
              <a:gd name="T14" fmla="*/ 67595 w 1811020"/>
              <a:gd name="T15" fmla="*/ 96509 h 441960"/>
              <a:gd name="T16" fmla="*/ 36845 w 1811020"/>
              <a:gd name="T17" fmla="*/ 137341 h 441960"/>
              <a:gd name="T18" fmla="*/ 15374 w 1811020"/>
              <a:gd name="T19" fmla="*/ 185601 h 441960"/>
              <a:gd name="T20" fmla="*/ 3092 w 1811020"/>
              <a:gd name="T21" fmla="*/ 241274 h 441960"/>
              <a:gd name="T22" fmla="*/ 3092 w 1811020"/>
              <a:gd name="T23" fmla="*/ 296955 h 441960"/>
              <a:gd name="T24" fmla="*/ 9233 w 1811020"/>
              <a:gd name="T25" fmla="*/ 331602 h 441960"/>
              <a:gd name="T26" fmla="*/ 15374 w 1811020"/>
              <a:gd name="T27" fmla="*/ 215294 h 441960"/>
              <a:gd name="T28" fmla="*/ 21515 w 1811020"/>
              <a:gd name="T29" fmla="*/ 193024 h 441960"/>
              <a:gd name="T30" fmla="*/ 43008 w 1811020"/>
              <a:gd name="T31" fmla="*/ 150333 h 441960"/>
              <a:gd name="T32" fmla="*/ 76784 w 1811020"/>
              <a:gd name="T33" fmla="*/ 103937 h 441960"/>
              <a:gd name="T34" fmla="*/ 159755 w 1811020"/>
              <a:gd name="T35" fmla="*/ 40831 h 441960"/>
              <a:gd name="T36" fmla="*/ 267286 w 1811020"/>
              <a:gd name="T37" fmla="*/ 11133 h 441960"/>
              <a:gd name="T38" fmla="*/ 1640502 w 1811020"/>
              <a:gd name="T39" fmla="*/ 29695 h 441960"/>
              <a:gd name="T40" fmla="*/ 1732665 w 1811020"/>
              <a:gd name="T41" fmla="*/ 85374 h 441960"/>
              <a:gd name="T42" fmla="*/ 1781820 w 1811020"/>
              <a:gd name="T43" fmla="*/ 144766 h 441960"/>
              <a:gd name="T44" fmla="*/ 1803321 w 1811020"/>
              <a:gd name="T45" fmla="*/ 193024 h 441960"/>
              <a:gd name="T46" fmla="*/ 1815611 w 1811020"/>
              <a:gd name="T47" fmla="*/ 267259 h 441960"/>
              <a:gd name="T48" fmla="*/ 1824826 w 1811020"/>
              <a:gd name="T49" fmla="*/ 296955 h 441960"/>
              <a:gd name="T50" fmla="*/ 15374 w 1811020"/>
              <a:gd name="T51" fmla="*/ 319231 h 441960"/>
              <a:gd name="T52" fmla="*/ 9233 w 1811020"/>
              <a:gd name="T53" fmla="*/ 331602 h 441960"/>
              <a:gd name="T54" fmla="*/ 21515 w 1811020"/>
              <a:gd name="T55" fmla="*/ 363777 h 441960"/>
              <a:gd name="T56" fmla="*/ 24563 w 1811020"/>
              <a:gd name="T57" fmla="*/ 345215 h 441960"/>
              <a:gd name="T58" fmla="*/ 21515 w 1811020"/>
              <a:gd name="T59" fmla="*/ 193024 h 441960"/>
              <a:gd name="T60" fmla="*/ 24563 w 1811020"/>
              <a:gd name="T61" fmla="*/ 193024 h 441960"/>
              <a:gd name="T62" fmla="*/ 21515 w 1811020"/>
              <a:gd name="T63" fmla="*/ 345215 h 441960"/>
              <a:gd name="T64" fmla="*/ 24563 w 1811020"/>
              <a:gd name="T65" fmla="*/ 371196 h 441960"/>
              <a:gd name="T66" fmla="*/ 43008 w 1811020"/>
              <a:gd name="T67" fmla="*/ 406089 h 441960"/>
              <a:gd name="T68" fmla="*/ 46079 w 1811020"/>
              <a:gd name="T69" fmla="*/ 389756 h 441960"/>
              <a:gd name="T70" fmla="*/ 43008 w 1811020"/>
              <a:gd name="T71" fmla="*/ 144766 h 441960"/>
              <a:gd name="T72" fmla="*/ 46079 w 1811020"/>
              <a:gd name="T73" fmla="*/ 144766 h 441960"/>
              <a:gd name="T74" fmla="*/ 1815611 w 1811020"/>
              <a:gd name="T75" fmla="*/ 267259 h 441960"/>
              <a:gd name="T76" fmla="*/ 1803321 w 1811020"/>
              <a:gd name="T77" fmla="*/ 345215 h 441960"/>
              <a:gd name="T78" fmla="*/ 1751095 w 1811020"/>
              <a:gd name="T79" fmla="*/ 430586 h 441960"/>
              <a:gd name="T80" fmla="*/ 1711159 w 1811020"/>
              <a:gd name="T81" fmla="*/ 463994 h 441960"/>
              <a:gd name="T82" fmla="*/ 1689658 w 1811020"/>
              <a:gd name="T83" fmla="*/ 478845 h 441960"/>
              <a:gd name="T84" fmla="*/ 1640502 w 1811020"/>
              <a:gd name="T85" fmla="*/ 504823 h 441960"/>
              <a:gd name="T86" fmla="*/ 1557558 w 1811020"/>
              <a:gd name="T87" fmla="*/ 523389 h 441960"/>
              <a:gd name="T88" fmla="*/ 239633 w 1811020"/>
              <a:gd name="T89" fmla="*/ 519670 h 441960"/>
              <a:gd name="T90" fmla="*/ 159755 w 1811020"/>
              <a:gd name="T91" fmla="*/ 493695 h 441960"/>
              <a:gd name="T92" fmla="*/ 135191 w 1811020"/>
              <a:gd name="T93" fmla="*/ 482553 h 441960"/>
              <a:gd name="T94" fmla="*/ 113675 w 1811020"/>
              <a:gd name="T95" fmla="*/ 467709 h 441960"/>
              <a:gd name="T96" fmla="*/ 43008 w 1811020"/>
              <a:gd name="T97" fmla="*/ 389756 h 441960"/>
              <a:gd name="T98" fmla="*/ 89102 w 1811020"/>
              <a:gd name="T99" fmla="*/ 460283 h 441960"/>
              <a:gd name="T100" fmla="*/ 181269 w 1811020"/>
              <a:gd name="T101" fmla="*/ 515958 h 441960"/>
              <a:gd name="T102" fmla="*/ 297995 w 1811020"/>
              <a:gd name="T103" fmla="*/ 538233 h 441960"/>
              <a:gd name="T104" fmla="*/ 1588278 w 1811020"/>
              <a:gd name="T105" fmla="*/ 530807 h 441960"/>
              <a:gd name="T106" fmla="*/ 1717303 w 1811020"/>
              <a:gd name="T107" fmla="*/ 475130 h 441960"/>
              <a:gd name="T108" fmla="*/ 1800252 w 1811020"/>
              <a:gd name="T109" fmla="*/ 371196 h 441960"/>
              <a:gd name="T110" fmla="*/ 1815611 w 1811020"/>
              <a:gd name="T111" fmla="*/ 335934 h 4419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811020"/>
              <a:gd name="T169" fmla="*/ 0 h 441960"/>
              <a:gd name="T170" fmla="*/ 1811020 w 1811020"/>
              <a:gd name="T171" fmla="*/ 441960 h 44196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811020" h="441960">
                <a:moveTo>
                  <a:pt x="1810511" y="243839"/>
                </a:moveTo>
                <a:lnTo>
                  <a:pt x="1810511" y="198119"/>
                </a:lnTo>
                <a:lnTo>
                  <a:pt x="1804415" y="173735"/>
                </a:lnTo>
                <a:lnTo>
                  <a:pt x="1798319" y="152399"/>
                </a:lnTo>
                <a:lnTo>
                  <a:pt x="1786127" y="134111"/>
                </a:lnTo>
                <a:lnTo>
                  <a:pt x="1773935" y="112775"/>
                </a:lnTo>
                <a:lnTo>
                  <a:pt x="1758695" y="97535"/>
                </a:lnTo>
                <a:lnTo>
                  <a:pt x="1743455" y="79247"/>
                </a:lnTo>
                <a:lnTo>
                  <a:pt x="1725167" y="64007"/>
                </a:lnTo>
                <a:lnTo>
                  <a:pt x="1655063" y="24383"/>
                </a:lnTo>
                <a:lnTo>
                  <a:pt x="1575815" y="3047"/>
                </a:lnTo>
                <a:lnTo>
                  <a:pt x="1545335" y="0"/>
                </a:lnTo>
                <a:lnTo>
                  <a:pt x="265175" y="0"/>
                </a:lnTo>
                <a:lnTo>
                  <a:pt x="179831" y="15239"/>
                </a:lnTo>
                <a:lnTo>
                  <a:pt x="131063" y="36575"/>
                </a:lnTo>
                <a:lnTo>
                  <a:pt x="67055" y="79247"/>
                </a:lnTo>
                <a:lnTo>
                  <a:pt x="51815" y="97535"/>
                </a:lnTo>
                <a:lnTo>
                  <a:pt x="36575" y="112775"/>
                </a:lnTo>
                <a:lnTo>
                  <a:pt x="24383" y="134111"/>
                </a:lnTo>
                <a:lnTo>
                  <a:pt x="15239" y="152399"/>
                </a:lnTo>
                <a:lnTo>
                  <a:pt x="6095" y="173735"/>
                </a:lnTo>
                <a:lnTo>
                  <a:pt x="3047" y="198119"/>
                </a:lnTo>
                <a:lnTo>
                  <a:pt x="0" y="219455"/>
                </a:lnTo>
                <a:lnTo>
                  <a:pt x="3047" y="243839"/>
                </a:lnTo>
                <a:lnTo>
                  <a:pt x="6095" y="265175"/>
                </a:lnTo>
                <a:lnTo>
                  <a:pt x="9143" y="272287"/>
                </a:lnTo>
                <a:lnTo>
                  <a:pt x="9143" y="219455"/>
                </a:lnTo>
                <a:lnTo>
                  <a:pt x="15239" y="176783"/>
                </a:lnTo>
                <a:lnTo>
                  <a:pt x="21335" y="164591"/>
                </a:lnTo>
                <a:lnTo>
                  <a:pt x="21335" y="158495"/>
                </a:lnTo>
                <a:lnTo>
                  <a:pt x="33527" y="137159"/>
                </a:lnTo>
                <a:lnTo>
                  <a:pt x="42671" y="123443"/>
                </a:lnTo>
                <a:lnTo>
                  <a:pt x="42671" y="118871"/>
                </a:lnTo>
                <a:lnTo>
                  <a:pt x="76199" y="85343"/>
                </a:lnTo>
                <a:lnTo>
                  <a:pt x="112775" y="57911"/>
                </a:lnTo>
                <a:lnTo>
                  <a:pt x="158495" y="33527"/>
                </a:lnTo>
                <a:lnTo>
                  <a:pt x="237743" y="12191"/>
                </a:lnTo>
                <a:lnTo>
                  <a:pt x="265175" y="9143"/>
                </a:lnTo>
                <a:lnTo>
                  <a:pt x="1545335" y="9143"/>
                </a:lnTo>
                <a:lnTo>
                  <a:pt x="1627631" y="24383"/>
                </a:lnTo>
                <a:lnTo>
                  <a:pt x="1676399" y="45719"/>
                </a:lnTo>
                <a:lnTo>
                  <a:pt x="1719071" y="70103"/>
                </a:lnTo>
                <a:lnTo>
                  <a:pt x="1752599" y="103631"/>
                </a:lnTo>
                <a:lnTo>
                  <a:pt x="1767839" y="118871"/>
                </a:lnTo>
                <a:lnTo>
                  <a:pt x="1780031" y="137159"/>
                </a:lnTo>
                <a:lnTo>
                  <a:pt x="1789175" y="158495"/>
                </a:lnTo>
                <a:lnTo>
                  <a:pt x="1795271" y="176783"/>
                </a:lnTo>
                <a:lnTo>
                  <a:pt x="1801367" y="219455"/>
                </a:lnTo>
                <a:lnTo>
                  <a:pt x="1801367" y="275843"/>
                </a:lnTo>
                <a:lnTo>
                  <a:pt x="1810511" y="243839"/>
                </a:lnTo>
                <a:close/>
              </a:path>
              <a:path w="1811020" h="441960">
                <a:moveTo>
                  <a:pt x="24383" y="283463"/>
                </a:moveTo>
                <a:lnTo>
                  <a:pt x="15239" y="262127"/>
                </a:lnTo>
                <a:lnTo>
                  <a:pt x="9143" y="219455"/>
                </a:lnTo>
                <a:lnTo>
                  <a:pt x="9143" y="272287"/>
                </a:lnTo>
                <a:lnTo>
                  <a:pt x="15239" y="286511"/>
                </a:lnTo>
                <a:lnTo>
                  <a:pt x="21335" y="298703"/>
                </a:lnTo>
                <a:lnTo>
                  <a:pt x="21335" y="283463"/>
                </a:lnTo>
                <a:lnTo>
                  <a:pt x="24383" y="283463"/>
                </a:lnTo>
                <a:close/>
              </a:path>
              <a:path w="1811020" h="441960">
                <a:moveTo>
                  <a:pt x="24383" y="158495"/>
                </a:moveTo>
                <a:lnTo>
                  <a:pt x="21335" y="158495"/>
                </a:lnTo>
                <a:lnTo>
                  <a:pt x="21335" y="164591"/>
                </a:lnTo>
                <a:lnTo>
                  <a:pt x="24383" y="158495"/>
                </a:lnTo>
                <a:close/>
              </a:path>
              <a:path w="1811020" h="441960">
                <a:moveTo>
                  <a:pt x="45719" y="320039"/>
                </a:moveTo>
                <a:lnTo>
                  <a:pt x="21335" y="283463"/>
                </a:lnTo>
                <a:lnTo>
                  <a:pt x="21335" y="298703"/>
                </a:lnTo>
                <a:lnTo>
                  <a:pt x="24383" y="304799"/>
                </a:lnTo>
                <a:lnTo>
                  <a:pt x="36575" y="326135"/>
                </a:lnTo>
                <a:lnTo>
                  <a:pt x="42671" y="333451"/>
                </a:lnTo>
                <a:lnTo>
                  <a:pt x="42671" y="320039"/>
                </a:lnTo>
                <a:lnTo>
                  <a:pt x="45719" y="320039"/>
                </a:lnTo>
                <a:close/>
              </a:path>
              <a:path w="1811020" h="441960">
                <a:moveTo>
                  <a:pt x="45719" y="118871"/>
                </a:moveTo>
                <a:lnTo>
                  <a:pt x="42671" y="118871"/>
                </a:lnTo>
                <a:lnTo>
                  <a:pt x="42671" y="123443"/>
                </a:lnTo>
                <a:lnTo>
                  <a:pt x="45719" y="118871"/>
                </a:lnTo>
                <a:close/>
              </a:path>
              <a:path w="1811020" h="441960">
                <a:moveTo>
                  <a:pt x="1801367" y="275843"/>
                </a:moveTo>
                <a:lnTo>
                  <a:pt x="1801367" y="219455"/>
                </a:lnTo>
                <a:lnTo>
                  <a:pt x="1795271" y="262127"/>
                </a:lnTo>
                <a:lnTo>
                  <a:pt x="1789175" y="283463"/>
                </a:lnTo>
                <a:lnTo>
                  <a:pt x="1767839" y="320039"/>
                </a:lnTo>
                <a:lnTo>
                  <a:pt x="1737359" y="353567"/>
                </a:lnTo>
                <a:lnTo>
                  <a:pt x="1697735" y="384047"/>
                </a:lnTo>
                <a:lnTo>
                  <a:pt x="1697735" y="380999"/>
                </a:lnTo>
                <a:lnTo>
                  <a:pt x="1676399" y="396239"/>
                </a:lnTo>
                <a:lnTo>
                  <a:pt x="1676399" y="393191"/>
                </a:lnTo>
                <a:lnTo>
                  <a:pt x="1652015" y="405383"/>
                </a:lnTo>
                <a:lnTo>
                  <a:pt x="1627631" y="414527"/>
                </a:lnTo>
                <a:lnTo>
                  <a:pt x="1572767" y="426719"/>
                </a:lnTo>
                <a:lnTo>
                  <a:pt x="1545335" y="429767"/>
                </a:lnTo>
                <a:lnTo>
                  <a:pt x="265175" y="429767"/>
                </a:lnTo>
                <a:lnTo>
                  <a:pt x="237743" y="426719"/>
                </a:lnTo>
                <a:lnTo>
                  <a:pt x="182879" y="414527"/>
                </a:lnTo>
                <a:lnTo>
                  <a:pt x="158495" y="405383"/>
                </a:lnTo>
                <a:lnTo>
                  <a:pt x="134111" y="393191"/>
                </a:lnTo>
                <a:lnTo>
                  <a:pt x="134111" y="396239"/>
                </a:lnTo>
                <a:lnTo>
                  <a:pt x="112775" y="380999"/>
                </a:lnTo>
                <a:lnTo>
                  <a:pt x="112775" y="384047"/>
                </a:lnTo>
                <a:lnTo>
                  <a:pt x="57911" y="338327"/>
                </a:lnTo>
                <a:lnTo>
                  <a:pt x="42671" y="320039"/>
                </a:lnTo>
                <a:lnTo>
                  <a:pt x="42671" y="333451"/>
                </a:lnTo>
                <a:lnTo>
                  <a:pt x="88391" y="377951"/>
                </a:lnTo>
                <a:lnTo>
                  <a:pt x="131063" y="402335"/>
                </a:lnTo>
                <a:lnTo>
                  <a:pt x="179831" y="423671"/>
                </a:lnTo>
                <a:lnTo>
                  <a:pt x="234695" y="435863"/>
                </a:lnTo>
                <a:lnTo>
                  <a:pt x="295655" y="441959"/>
                </a:lnTo>
                <a:lnTo>
                  <a:pt x="1514855" y="441959"/>
                </a:lnTo>
                <a:lnTo>
                  <a:pt x="1575815" y="435863"/>
                </a:lnTo>
                <a:lnTo>
                  <a:pt x="1630679" y="423671"/>
                </a:lnTo>
                <a:lnTo>
                  <a:pt x="1703831" y="390143"/>
                </a:lnTo>
                <a:lnTo>
                  <a:pt x="1758695" y="344423"/>
                </a:lnTo>
                <a:lnTo>
                  <a:pt x="1786127" y="304799"/>
                </a:lnTo>
                <a:lnTo>
                  <a:pt x="1798319" y="286511"/>
                </a:lnTo>
                <a:lnTo>
                  <a:pt x="1801367"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61" name="object 18">
            <a:extLst>
              <a:ext uri="{FF2B5EF4-FFF2-40B4-BE49-F238E27FC236}">
                <a16:creationId xmlns:a16="http://schemas.microsoft.com/office/drawing/2014/main" id="{36C4CF2A-D569-ADA4-31AA-FD629D82E0C9}"/>
              </a:ext>
            </a:extLst>
          </p:cNvPr>
          <p:cNvSpPr txBox="1"/>
          <p:nvPr/>
        </p:nvSpPr>
        <p:spPr>
          <a:xfrm>
            <a:off x="8734425" y="3554413"/>
            <a:ext cx="836613" cy="225425"/>
          </a:xfrm>
          <a:prstGeom prst="rect">
            <a:avLst/>
          </a:prstGeom>
          <a:solidFill>
            <a:srgbClr val="00B050"/>
          </a:solidFill>
        </p:spPr>
        <p:txBody>
          <a:bodyPr lIns="0" tIns="0" rIns="0" bIns="0">
            <a:spAutoFit/>
          </a:bodyPr>
          <a:lstStyle/>
          <a:p>
            <a:pPr marL="12700" algn="r" rtl="1" eaLnBrk="1" fontAlgn="auto" hangingPunct="1">
              <a:spcBef>
                <a:spcPts val="0"/>
              </a:spcBef>
              <a:spcAft>
                <a:spcPts val="0"/>
              </a:spcAft>
              <a:defRPr/>
            </a:pPr>
            <a:r>
              <a:rPr sz="1400" b="1" spc="-15" dirty="0">
                <a:solidFill>
                  <a:srgbClr val="232021"/>
                </a:solidFill>
                <a:latin typeface="Arial"/>
                <a:cs typeface="Arial"/>
              </a:rPr>
              <a:t>Protocols</a:t>
            </a:r>
            <a:endParaRPr sz="1400" dirty="0">
              <a:latin typeface="Arial"/>
              <a:cs typeface="Arial"/>
            </a:endParaRPr>
          </a:p>
        </p:txBody>
      </p:sp>
      <p:sp>
        <p:nvSpPr>
          <p:cNvPr id="62" name="object 19">
            <a:extLst>
              <a:ext uri="{FF2B5EF4-FFF2-40B4-BE49-F238E27FC236}">
                <a16:creationId xmlns:a16="http://schemas.microsoft.com/office/drawing/2014/main" id="{08683B49-259F-8761-EBAE-A40ABA678A0E}"/>
              </a:ext>
            </a:extLst>
          </p:cNvPr>
          <p:cNvSpPr>
            <a:spLocks/>
          </p:cNvSpPr>
          <p:nvPr/>
        </p:nvSpPr>
        <p:spPr bwMode="auto">
          <a:xfrm>
            <a:off x="4956175" y="2697163"/>
            <a:ext cx="0" cy="361950"/>
          </a:xfrm>
          <a:custGeom>
            <a:avLst/>
            <a:gdLst>
              <a:gd name="T0" fmla="*/ 0 h 363220"/>
              <a:gd name="T1" fmla="*/ 333739 h 363220"/>
              <a:gd name="T2" fmla="*/ 0 60000 65536"/>
              <a:gd name="T3" fmla="*/ 0 60000 65536"/>
              <a:gd name="T4" fmla="*/ 0 h 363220"/>
              <a:gd name="T5" fmla="*/ 363220 h 363220"/>
            </a:gdLst>
            <a:ahLst/>
            <a:cxnLst>
              <a:cxn ang="T2">
                <a:pos x="0" y="T0"/>
              </a:cxn>
              <a:cxn ang="T3">
                <a:pos x="0" y="T1"/>
              </a:cxn>
            </a:cxnLst>
            <a:rect l="0" t="T4" r="0" b="T5"/>
            <a:pathLst>
              <a:path h="363220">
                <a:moveTo>
                  <a:pt x="0" y="0"/>
                </a:moveTo>
                <a:lnTo>
                  <a:pt x="0" y="362711"/>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US"/>
          </a:p>
        </p:txBody>
      </p:sp>
      <p:sp>
        <p:nvSpPr>
          <p:cNvPr id="63" name="object 20">
            <a:extLst>
              <a:ext uri="{FF2B5EF4-FFF2-40B4-BE49-F238E27FC236}">
                <a16:creationId xmlns:a16="http://schemas.microsoft.com/office/drawing/2014/main" id="{1BA59575-8574-33F4-9D6A-4F4C73BAE4C1}"/>
              </a:ext>
            </a:extLst>
          </p:cNvPr>
          <p:cNvSpPr>
            <a:spLocks/>
          </p:cNvSpPr>
          <p:nvPr/>
        </p:nvSpPr>
        <p:spPr bwMode="auto">
          <a:xfrm>
            <a:off x="2722563" y="3054350"/>
            <a:ext cx="6488112" cy="71438"/>
          </a:xfrm>
          <a:custGeom>
            <a:avLst/>
            <a:gdLst>
              <a:gd name="T0" fmla="*/ 0 w 4538980"/>
              <a:gd name="T1" fmla="*/ 0 h 72008"/>
              <a:gd name="T2" fmla="*/ 2147483646 w 4538980"/>
              <a:gd name="T3" fmla="*/ 0 h 72008"/>
              <a:gd name="T4" fmla="*/ 0 60000 65536"/>
              <a:gd name="T5" fmla="*/ 0 60000 65536"/>
              <a:gd name="T6" fmla="*/ 0 w 4538980"/>
              <a:gd name="T7" fmla="*/ 0 h 72008"/>
              <a:gd name="T8" fmla="*/ 4538980 w 4538980"/>
              <a:gd name="T9" fmla="*/ 0 h 72008"/>
            </a:gdLst>
            <a:ahLst/>
            <a:cxnLst>
              <a:cxn ang="T4">
                <a:pos x="T0" y="T1"/>
              </a:cxn>
              <a:cxn ang="T5">
                <a:pos x="T2" y="T3"/>
              </a:cxn>
            </a:cxnLst>
            <a:rect l="T6" t="T7" r="T8" b="T9"/>
            <a:pathLst>
              <a:path w="4538980" h="72008">
                <a:moveTo>
                  <a:pt x="0" y="0"/>
                </a:moveTo>
                <a:lnTo>
                  <a:pt x="4538471"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US"/>
          </a:p>
        </p:txBody>
      </p:sp>
      <p:sp>
        <p:nvSpPr>
          <p:cNvPr id="64" name="object 21">
            <a:extLst>
              <a:ext uri="{FF2B5EF4-FFF2-40B4-BE49-F238E27FC236}">
                <a16:creationId xmlns:a16="http://schemas.microsoft.com/office/drawing/2014/main" id="{A61372EC-F872-E0CC-67C4-08B2DF61E0D1}"/>
              </a:ext>
            </a:extLst>
          </p:cNvPr>
          <p:cNvSpPr>
            <a:spLocks/>
          </p:cNvSpPr>
          <p:nvPr/>
        </p:nvSpPr>
        <p:spPr bwMode="auto">
          <a:xfrm>
            <a:off x="9167813" y="3059113"/>
            <a:ext cx="76200" cy="428625"/>
          </a:xfrm>
          <a:custGeom>
            <a:avLst/>
            <a:gdLst>
              <a:gd name="T0" fmla="*/ 76199 w 76200"/>
              <a:gd name="T1" fmla="*/ 329562 h 429895"/>
              <a:gd name="T2" fmla="*/ 0 w 76200"/>
              <a:gd name="T3" fmla="*/ 329562 h 429895"/>
              <a:gd name="T4" fmla="*/ 33527 w 76200"/>
              <a:gd name="T5" fmla="*/ 389659 h 429895"/>
              <a:gd name="T6" fmla="*/ 33527 w 76200"/>
              <a:gd name="T7" fmla="*/ 340930 h 429895"/>
              <a:gd name="T8" fmla="*/ 45719 w 76200"/>
              <a:gd name="T9" fmla="*/ 340930 h 429895"/>
              <a:gd name="T10" fmla="*/ 45719 w 76200"/>
              <a:gd name="T11" fmla="*/ 388752 h 429895"/>
              <a:gd name="T12" fmla="*/ 76199 w 76200"/>
              <a:gd name="T13" fmla="*/ 329562 h 429895"/>
              <a:gd name="T14" fmla="*/ 45719 w 76200"/>
              <a:gd name="T15" fmla="*/ 329562 h 429895"/>
              <a:gd name="T16" fmla="*/ 45719 w 76200"/>
              <a:gd name="T17" fmla="*/ 0 h 429895"/>
              <a:gd name="T18" fmla="*/ 33527 w 76200"/>
              <a:gd name="T19" fmla="*/ 0 h 429895"/>
              <a:gd name="T20" fmla="*/ 33527 w 76200"/>
              <a:gd name="T21" fmla="*/ 329562 h 429895"/>
              <a:gd name="T22" fmla="*/ 45719 w 76200"/>
              <a:gd name="T23" fmla="*/ 329562 h 429895"/>
              <a:gd name="T24" fmla="*/ 45719 w 76200"/>
              <a:gd name="T25" fmla="*/ 388752 h 429895"/>
              <a:gd name="T26" fmla="*/ 45719 w 76200"/>
              <a:gd name="T27" fmla="*/ 340930 h 429895"/>
              <a:gd name="T28" fmla="*/ 33527 w 76200"/>
              <a:gd name="T29" fmla="*/ 340930 h 429895"/>
              <a:gd name="T30" fmla="*/ 33527 w 76200"/>
              <a:gd name="T31" fmla="*/ 389659 h 429895"/>
              <a:gd name="T32" fmla="*/ 39623 w 76200"/>
              <a:gd name="T33" fmla="*/ 400588 h 429895"/>
              <a:gd name="T34" fmla="*/ 45719 w 76200"/>
              <a:gd name="T35" fmla="*/ 388752 h 4298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29895"/>
              <a:gd name="T56" fmla="*/ 76200 w 76200"/>
              <a:gd name="T57" fmla="*/ 429895 h 4298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29895">
                <a:moveTo>
                  <a:pt x="76199" y="353567"/>
                </a:moveTo>
                <a:lnTo>
                  <a:pt x="0" y="353567"/>
                </a:lnTo>
                <a:lnTo>
                  <a:pt x="33527" y="418044"/>
                </a:lnTo>
                <a:lnTo>
                  <a:pt x="33527" y="365759"/>
                </a:lnTo>
                <a:lnTo>
                  <a:pt x="45719" y="365759"/>
                </a:lnTo>
                <a:lnTo>
                  <a:pt x="45719" y="417067"/>
                </a:lnTo>
                <a:lnTo>
                  <a:pt x="76199" y="353567"/>
                </a:lnTo>
                <a:close/>
              </a:path>
              <a:path w="76200" h="429895">
                <a:moveTo>
                  <a:pt x="45719" y="353567"/>
                </a:moveTo>
                <a:lnTo>
                  <a:pt x="45719" y="0"/>
                </a:lnTo>
                <a:lnTo>
                  <a:pt x="33527" y="0"/>
                </a:lnTo>
                <a:lnTo>
                  <a:pt x="33527" y="353567"/>
                </a:lnTo>
                <a:lnTo>
                  <a:pt x="45719" y="353567"/>
                </a:lnTo>
                <a:close/>
              </a:path>
              <a:path w="76200" h="429895">
                <a:moveTo>
                  <a:pt x="45719" y="417067"/>
                </a:moveTo>
                <a:lnTo>
                  <a:pt x="45719" y="365759"/>
                </a:lnTo>
                <a:lnTo>
                  <a:pt x="33527" y="365759"/>
                </a:lnTo>
                <a:lnTo>
                  <a:pt x="33527" y="418044"/>
                </a:lnTo>
                <a:lnTo>
                  <a:pt x="39623" y="429767"/>
                </a:lnTo>
                <a:lnTo>
                  <a:pt x="45719" y="41706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65" name="object 22">
            <a:extLst>
              <a:ext uri="{FF2B5EF4-FFF2-40B4-BE49-F238E27FC236}">
                <a16:creationId xmlns:a16="http://schemas.microsoft.com/office/drawing/2014/main" id="{8BEA9B85-D69F-FCBB-618C-C7F745EF18D1}"/>
              </a:ext>
            </a:extLst>
          </p:cNvPr>
          <p:cNvSpPr>
            <a:spLocks/>
          </p:cNvSpPr>
          <p:nvPr/>
        </p:nvSpPr>
        <p:spPr bwMode="auto">
          <a:xfrm>
            <a:off x="7224713" y="3059113"/>
            <a:ext cx="76200" cy="428625"/>
          </a:xfrm>
          <a:custGeom>
            <a:avLst/>
            <a:gdLst>
              <a:gd name="T0" fmla="*/ 76199 w 76200"/>
              <a:gd name="T1" fmla="*/ 329562 h 429895"/>
              <a:gd name="T2" fmla="*/ 0 w 76200"/>
              <a:gd name="T3" fmla="*/ 329562 h 429895"/>
              <a:gd name="T4" fmla="*/ 30479 w 76200"/>
              <a:gd name="T5" fmla="*/ 388752 h 429895"/>
              <a:gd name="T6" fmla="*/ 30479 w 76200"/>
              <a:gd name="T7" fmla="*/ 340930 h 429895"/>
              <a:gd name="T8" fmla="*/ 42671 w 76200"/>
              <a:gd name="T9" fmla="*/ 340930 h 429895"/>
              <a:gd name="T10" fmla="*/ 42671 w 76200"/>
              <a:gd name="T11" fmla="*/ 389659 h 429895"/>
              <a:gd name="T12" fmla="*/ 76199 w 76200"/>
              <a:gd name="T13" fmla="*/ 329562 h 429895"/>
              <a:gd name="T14" fmla="*/ 42671 w 76200"/>
              <a:gd name="T15" fmla="*/ 329562 h 429895"/>
              <a:gd name="T16" fmla="*/ 42671 w 76200"/>
              <a:gd name="T17" fmla="*/ 0 h 429895"/>
              <a:gd name="T18" fmla="*/ 30479 w 76200"/>
              <a:gd name="T19" fmla="*/ 0 h 429895"/>
              <a:gd name="T20" fmla="*/ 30479 w 76200"/>
              <a:gd name="T21" fmla="*/ 329562 h 429895"/>
              <a:gd name="T22" fmla="*/ 42671 w 76200"/>
              <a:gd name="T23" fmla="*/ 329562 h 429895"/>
              <a:gd name="T24" fmla="*/ 42671 w 76200"/>
              <a:gd name="T25" fmla="*/ 389659 h 429895"/>
              <a:gd name="T26" fmla="*/ 42671 w 76200"/>
              <a:gd name="T27" fmla="*/ 340930 h 429895"/>
              <a:gd name="T28" fmla="*/ 30479 w 76200"/>
              <a:gd name="T29" fmla="*/ 340930 h 429895"/>
              <a:gd name="T30" fmla="*/ 30479 w 76200"/>
              <a:gd name="T31" fmla="*/ 388752 h 429895"/>
              <a:gd name="T32" fmla="*/ 36575 w 76200"/>
              <a:gd name="T33" fmla="*/ 400588 h 429895"/>
              <a:gd name="T34" fmla="*/ 42671 w 76200"/>
              <a:gd name="T35" fmla="*/ 389659 h 4298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29895"/>
              <a:gd name="T56" fmla="*/ 76200 w 76200"/>
              <a:gd name="T57" fmla="*/ 429895 h 4298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29895">
                <a:moveTo>
                  <a:pt x="76199" y="353567"/>
                </a:moveTo>
                <a:lnTo>
                  <a:pt x="0" y="353567"/>
                </a:lnTo>
                <a:lnTo>
                  <a:pt x="30479" y="417067"/>
                </a:lnTo>
                <a:lnTo>
                  <a:pt x="30479" y="365759"/>
                </a:lnTo>
                <a:lnTo>
                  <a:pt x="42671" y="365759"/>
                </a:lnTo>
                <a:lnTo>
                  <a:pt x="42671" y="418044"/>
                </a:lnTo>
                <a:lnTo>
                  <a:pt x="76199" y="353567"/>
                </a:lnTo>
                <a:close/>
              </a:path>
              <a:path w="76200" h="429895">
                <a:moveTo>
                  <a:pt x="42671" y="353567"/>
                </a:moveTo>
                <a:lnTo>
                  <a:pt x="42671" y="0"/>
                </a:lnTo>
                <a:lnTo>
                  <a:pt x="30479" y="0"/>
                </a:lnTo>
                <a:lnTo>
                  <a:pt x="30479" y="353567"/>
                </a:lnTo>
                <a:lnTo>
                  <a:pt x="42671" y="353567"/>
                </a:lnTo>
                <a:close/>
              </a:path>
              <a:path w="76200" h="429895">
                <a:moveTo>
                  <a:pt x="42671" y="418044"/>
                </a:moveTo>
                <a:lnTo>
                  <a:pt x="42671" y="365759"/>
                </a:lnTo>
                <a:lnTo>
                  <a:pt x="30479" y="365759"/>
                </a:lnTo>
                <a:lnTo>
                  <a:pt x="30479" y="417067"/>
                </a:lnTo>
                <a:lnTo>
                  <a:pt x="36575" y="429767"/>
                </a:lnTo>
                <a:lnTo>
                  <a:pt x="42671" y="4180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66" name="object 23">
            <a:extLst>
              <a:ext uri="{FF2B5EF4-FFF2-40B4-BE49-F238E27FC236}">
                <a16:creationId xmlns:a16="http://schemas.microsoft.com/office/drawing/2014/main" id="{D4CC1B40-01CE-A529-D94B-07999287866F}"/>
              </a:ext>
            </a:extLst>
          </p:cNvPr>
          <p:cNvSpPr>
            <a:spLocks/>
          </p:cNvSpPr>
          <p:nvPr/>
        </p:nvSpPr>
        <p:spPr bwMode="auto">
          <a:xfrm>
            <a:off x="2686050" y="3059113"/>
            <a:ext cx="76200" cy="428625"/>
          </a:xfrm>
          <a:custGeom>
            <a:avLst/>
            <a:gdLst>
              <a:gd name="T0" fmla="*/ 76199 w 76200"/>
              <a:gd name="T1" fmla="*/ 329562 h 429895"/>
              <a:gd name="T2" fmla="*/ 0 w 76200"/>
              <a:gd name="T3" fmla="*/ 329562 h 429895"/>
              <a:gd name="T4" fmla="*/ 30479 w 76200"/>
              <a:gd name="T5" fmla="*/ 388752 h 429895"/>
              <a:gd name="T6" fmla="*/ 30479 w 76200"/>
              <a:gd name="T7" fmla="*/ 340930 h 429895"/>
              <a:gd name="T8" fmla="*/ 42671 w 76200"/>
              <a:gd name="T9" fmla="*/ 340930 h 429895"/>
              <a:gd name="T10" fmla="*/ 42671 w 76200"/>
              <a:gd name="T11" fmla="*/ 389659 h 429895"/>
              <a:gd name="T12" fmla="*/ 76199 w 76200"/>
              <a:gd name="T13" fmla="*/ 329562 h 429895"/>
              <a:gd name="T14" fmla="*/ 42671 w 76200"/>
              <a:gd name="T15" fmla="*/ 329562 h 429895"/>
              <a:gd name="T16" fmla="*/ 42671 w 76200"/>
              <a:gd name="T17" fmla="*/ 0 h 429895"/>
              <a:gd name="T18" fmla="*/ 30479 w 76200"/>
              <a:gd name="T19" fmla="*/ 0 h 429895"/>
              <a:gd name="T20" fmla="*/ 30479 w 76200"/>
              <a:gd name="T21" fmla="*/ 329562 h 429895"/>
              <a:gd name="T22" fmla="*/ 42671 w 76200"/>
              <a:gd name="T23" fmla="*/ 329562 h 429895"/>
              <a:gd name="T24" fmla="*/ 42671 w 76200"/>
              <a:gd name="T25" fmla="*/ 389659 h 429895"/>
              <a:gd name="T26" fmla="*/ 42671 w 76200"/>
              <a:gd name="T27" fmla="*/ 340930 h 429895"/>
              <a:gd name="T28" fmla="*/ 30479 w 76200"/>
              <a:gd name="T29" fmla="*/ 340930 h 429895"/>
              <a:gd name="T30" fmla="*/ 30479 w 76200"/>
              <a:gd name="T31" fmla="*/ 388752 h 429895"/>
              <a:gd name="T32" fmla="*/ 36575 w 76200"/>
              <a:gd name="T33" fmla="*/ 400588 h 429895"/>
              <a:gd name="T34" fmla="*/ 42671 w 76200"/>
              <a:gd name="T35" fmla="*/ 389659 h 4298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29895"/>
              <a:gd name="T56" fmla="*/ 76200 w 76200"/>
              <a:gd name="T57" fmla="*/ 429895 h 4298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29895">
                <a:moveTo>
                  <a:pt x="76199" y="353567"/>
                </a:moveTo>
                <a:lnTo>
                  <a:pt x="0" y="353567"/>
                </a:lnTo>
                <a:lnTo>
                  <a:pt x="30479" y="417067"/>
                </a:lnTo>
                <a:lnTo>
                  <a:pt x="30479" y="365759"/>
                </a:lnTo>
                <a:lnTo>
                  <a:pt x="42671" y="365759"/>
                </a:lnTo>
                <a:lnTo>
                  <a:pt x="42671" y="418044"/>
                </a:lnTo>
                <a:lnTo>
                  <a:pt x="76199" y="353567"/>
                </a:lnTo>
                <a:close/>
              </a:path>
              <a:path w="76200" h="429895">
                <a:moveTo>
                  <a:pt x="42671" y="353567"/>
                </a:moveTo>
                <a:lnTo>
                  <a:pt x="42671" y="0"/>
                </a:lnTo>
                <a:lnTo>
                  <a:pt x="30479" y="0"/>
                </a:lnTo>
                <a:lnTo>
                  <a:pt x="30479" y="353567"/>
                </a:lnTo>
                <a:lnTo>
                  <a:pt x="42671" y="353567"/>
                </a:lnTo>
                <a:close/>
              </a:path>
              <a:path w="76200" h="429895">
                <a:moveTo>
                  <a:pt x="42671" y="418044"/>
                </a:moveTo>
                <a:lnTo>
                  <a:pt x="42671" y="365759"/>
                </a:lnTo>
                <a:lnTo>
                  <a:pt x="30479" y="365759"/>
                </a:lnTo>
                <a:lnTo>
                  <a:pt x="30479" y="417067"/>
                </a:lnTo>
                <a:lnTo>
                  <a:pt x="36575" y="429767"/>
                </a:lnTo>
                <a:lnTo>
                  <a:pt x="42671" y="4180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67" name="object 24">
            <a:extLst>
              <a:ext uri="{FF2B5EF4-FFF2-40B4-BE49-F238E27FC236}">
                <a16:creationId xmlns:a16="http://schemas.microsoft.com/office/drawing/2014/main" id="{C5B88F56-D787-8D11-C187-B30C3778F99F}"/>
              </a:ext>
            </a:extLst>
          </p:cNvPr>
          <p:cNvSpPr>
            <a:spLocks/>
          </p:cNvSpPr>
          <p:nvPr/>
        </p:nvSpPr>
        <p:spPr bwMode="auto">
          <a:xfrm>
            <a:off x="1146175" y="4710113"/>
            <a:ext cx="1808163" cy="441325"/>
          </a:xfrm>
          <a:custGeom>
            <a:avLst/>
            <a:gdLst>
              <a:gd name="T0" fmla="*/ 1809511 w 1807845"/>
              <a:gd name="T1" fmla="*/ 145708 h 441960"/>
              <a:gd name="T2" fmla="*/ 1714273 w 1807845"/>
              <a:gd name="T3" fmla="*/ 45712 h 441960"/>
              <a:gd name="T4" fmla="*/ 1615965 w 1807845"/>
              <a:gd name="T5" fmla="*/ 8569 h 441960"/>
              <a:gd name="T6" fmla="*/ 264197 w 1807845"/>
              <a:gd name="T7" fmla="*/ 0 h 441960"/>
              <a:gd name="T8" fmla="*/ 153614 w 1807845"/>
              <a:gd name="T9" fmla="*/ 25714 h 441960"/>
              <a:gd name="T10" fmla="*/ 49172 w 1807845"/>
              <a:gd name="T11" fmla="*/ 91423 h 441960"/>
              <a:gd name="T12" fmla="*/ 12281 w 1807845"/>
              <a:gd name="T13" fmla="*/ 145708 h 441960"/>
              <a:gd name="T14" fmla="*/ 9233 w 1807845"/>
              <a:gd name="T15" fmla="*/ 258563 h 441960"/>
              <a:gd name="T16" fmla="*/ 15374 w 1807845"/>
              <a:gd name="T17" fmla="*/ 168564 h 441960"/>
              <a:gd name="T18" fmla="*/ 30704 w 1807845"/>
              <a:gd name="T19" fmla="*/ 131424 h 441960"/>
              <a:gd name="T20" fmla="*/ 73736 w 1807845"/>
              <a:gd name="T21" fmla="*/ 79997 h 441960"/>
              <a:gd name="T22" fmla="*/ 208903 w 1807845"/>
              <a:gd name="T23" fmla="*/ 17775 h 441960"/>
              <a:gd name="T24" fmla="*/ 267290 w 1807845"/>
              <a:gd name="T25" fmla="*/ 8569 h 441960"/>
              <a:gd name="T26" fmla="*/ 1585245 w 1807845"/>
              <a:gd name="T27" fmla="*/ 11428 h 441960"/>
              <a:gd name="T28" fmla="*/ 1665121 w 1807845"/>
              <a:gd name="T29" fmla="*/ 31427 h 441960"/>
              <a:gd name="T30" fmla="*/ 1711203 w 1807845"/>
              <a:gd name="T31" fmla="*/ 55915 h 441960"/>
              <a:gd name="T32" fmla="*/ 1766501 w 1807845"/>
              <a:gd name="T33" fmla="*/ 97138 h 441960"/>
              <a:gd name="T34" fmla="*/ 1791080 w 1807845"/>
              <a:gd name="T35" fmla="*/ 131424 h 441960"/>
              <a:gd name="T36" fmla="*/ 1806438 w 1807845"/>
              <a:gd name="T37" fmla="*/ 168564 h 441960"/>
              <a:gd name="T38" fmla="*/ 1812582 w 1807845"/>
              <a:gd name="T39" fmla="*/ 258563 h 441960"/>
              <a:gd name="T40" fmla="*/ 135191 w 1807845"/>
              <a:gd name="T41" fmla="*/ 371415 h 441960"/>
              <a:gd name="T42" fmla="*/ 30704 w 1807845"/>
              <a:gd name="T43" fmla="*/ 282847 h 441960"/>
              <a:gd name="T44" fmla="*/ 12281 w 1807845"/>
              <a:gd name="T45" fmla="*/ 268561 h 441960"/>
              <a:gd name="T46" fmla="*/ 49172 w 1807845"/>
              <a:gd name="T47" fmla="*/ 322845 h 441960"/>
              <a:gd name="T48" fmla="*/ 107534 w 1807845"/>
              <a:gd name="T49" fmla="*/ 365699 h 441960"/>
              <a:gd name="T50" fmla="*/ 181271 w 1807845"/>
              <a:gd name="T51" fmla="*/ 397127 h 441960"/>
              <a:gd name="T52" fmla="*/ 211976 w 1807845"/>
              <a:gd name="T53" fmla="*/ 394271 h 441960"/>
              <a:gd name="T54" fmla="*/ 208903 w 1807845"/>
              <a:gd name="T55" fmla="*/ 17775 h 441960"/>
              <a:gd name="T56" fmla="*/ 1557595 w 1807845"/>
              <a:gd name="T57" fmla="*/ 402841 h 441960"/>
              <a:gd name="T58" fmla="*/ 267290 w 1807845"/>
              <a:gd name="T59" fmla="*/ 402841 h 441960"/>
              <a:gd name="T60" fmla="*/ 208903 w 1807845"/>
              <a:gd name="T61" fmla="*/ 402841 h 441960"/>
              <a:gd name="T62" fmla="*/ 294930 w 1807845"/>
              <a:gd name="T63" fmla="*/ 414269 h 441960"/>
              <a:gd name="T64" fmla="*/ 1557595 w 1807845"/>
              <a:gd name="T65" fmla="*/ 8859 h 441960"/>
              <a:gd name="T66" fmla="*/ 1557595 w 1807845"/>
              <a:gd name="T67" fmla="*/ 8859 h 441960"/>
              <a:gd name="T68" fmla="*/ 1686627 w 1807845"/>
              <a:gd name="T69" fmla="*/ 371415 h 441960"/>
              <a:gd name="T70" fmla="*/ 1612895 w 1807845"/>
              <a:gd name="T71" fmla="*/ 394271 h 441960"/>
              <a:gd name="T72" fmla="*/ 1557595 w 1807845"/>
              <a:gd name="T73" fmla="*/ 402841 h 441960"/>
              <a:gd name="T74" fmla="*/ 1615965 w 1807845"/>
              <a:gd name="T75" fmla="*/ 402841 h 441960"/>
              <a:gd name="T76" fmla="*/ 1692772 w 1807845"/>
              <a:gd name="T77" fmla="*/ 377129 h 441960"/>
              <a:gd name="T78" fmla="*/ 1711203 w 1807845"/>
              <a:gd name="T79" fmla="*/ 54284 h 441960"/>
              <a:gd name="T80" fmla="*/ 1812582 w 1807845"/>
              <a:gd name="T81" fmla="*/ 258563 h 441960"/>
              <a:gd name="T82" fmla="*/ 1791080 w 1807845"/>
              <a:gd name="T83" fmla="*/ 282847 h 441960"/>
              <a:gd name="T84" fmla="*/ 1708128 w 1807845"/>
              <a:gd name="T85" fmla="*/ 359987 h 441960"/>
              <a:gd name="T86" fmla="*/ 1735778 w 1807845"/>
              <a:gd name="T87" fmla="*/ 354273 h 441960"/>
              <a:gd name="T88" fmla="*/ 1809511 w 1807845"/>
              <a:gd name="T89" fmla="*/ 268561 h 44196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807845"/>
              <a:gd name="T136" fmla="*/ 0 h 441960"/>
              <a:gd name="T137" fmla="*/ 1807845 w 1807845"/>
              <a:gd name="T138" fmla="*/ 441960 h 44196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807845" h="441960">
                <a:moveTo>
                  <a:pt x="1807463" y="243839"/>
                </a:moveTo>
                <a:lnTo>
                  <a:pt x="1807463" y="198119"/>
                </a:lnTo>
                <a:lnTo>
                  <a:pt x="1795271" y="155447"/>
                </a:lnTo>
                <a:lnTo>
                  <a:pt x="1773935" y="115823"/>
                </a:lnTo>
                <a:lnTo>
                  <a:pt x="1740407" y="79247"/>
                </a:lnTo>
                <a:lnTo>
                  <a:pt x="1700783" y="48767"/>
                </a:lnTo>
                <a:lnTo>
                  <a:pt x="1655063" y="27431"/>
                </a:lnTo>
                <a:lnTo>
                  <a:pt x="1627631" y="15239"/>
                </a:lnTo>
                <a:lnTo>
                  <a:pt x="1603247" y="9143"/>
                </a:lnTo>
                <a:lnTo>
                  <a:pt x="1572767" y="3047"/>
                </a:lnTo>
                <a:lnTo>
                  <a:pt x="1545335" y="0"/>
                </a:lnTo>
                <a:lnTo>
                  <a:pt x="262127" y="0"/>
                </a:lnTo>
                <a:lnTo>
                  <a:pt x="234695" y="3047"/>
                </a:lnTo>
                <a:lnTo>
                  <a:pt x="179831" y="15239"/>
                </a:lnTo>
                <a:lnTo>
                  <a:pt x="152399" y="27431"/>
                </a:lnTo>
                <a:lnTo>
                  <a:pt x="131063" y="36575"/>
                </a:lnTo>
                <a:lnTo>
                  <a:pt x="85343" y="64007"/>
                </a:lnTo>
                <a:lnTo>
                  <a:pt x="48767" y="97535"/>
                </a:lnTo>
                <a:lnTo>
                  <a:pt x="36575" y="115823"/>
                </a:lnTo>
                <a:lnTo>
                  <a:pt x="21335" y="134111"/>
                </a:lnTo>
                <a:lnTo>
                  <a:pt x="12191" y="155447"/>
                </a:lnTo>
                <a:lnTo>
                  <a:pt x="0" y="198119"/>
                </a:lnTo>
                <a:lnTo>
                  <a:pt x="0" y="243839"/>
                </a:lnTo>
                <a:lnTo>
                  <a:pt x="9143" y="275843"/>
                </a:lnTo>
                <a:lnTo>
                  <a:pt x="9143" y="198119"/>
                </a:lnTo>
                <a:lnTo>
                  <a:pt x="15239" y="176783"/>
                </a:lnTo>
                <a:lnTo>
                  <a:pt x="15239" y="179831"/>
                </a:lnTo>
                <a:lnTo>
                  <a:pt x="21335" y="158495"/>
                </a:lnTo>
                <a:lnTo>
                  <a:pt x="30479" y="137159"/>
                </a:lnTo>
                <a:lnTo>
                  <a:pt x="30479" y="140207"/>
                </a:lnTo>
                <a:lnTo>
                  <a:pt x="42671" y="118871"/>
                </a:lnTo>
                <a:lnTo>
                  <a:pt x="42671" y="121919"/>
                </a:lnTo>
                <a:lnTo>
                  <a:pt x="73151" y="85343"/>
                </a:lnTo>
                <a:lnTo>
                  <a:pt x="134111" y="45719"/>
                </a:lnTo>
                <a:lnTo>
                  <a:pt x="182879" y="24383"/>
                </a:lnTo>
                <a:lnTo>
                  <a:pt x="207263" y="18965"/>
                </a:lnTo>
                <a:lnTo>
                  <a:pt x="207263" y="18287"/>
                </a:lnTo>
                <a:lnTo>
                  <a:pt x="234695" y="12191"/>
                </a:lnTo>
                <a:lnTo>
                  <a:pt x="265175" y="9143"/>
                </a:lnTo>
                <a:lnTo>
                  <a:pt x="1545335" y="9143"/>
                </a:lnTo>
                <a:lnTo>
                  <a:pt x="1545335" y="9448"/>
                </a:lnTo>
                <a:lnTo>
                  <a:pt x="1572767" y="12191"/>
                </a:lnTo>
                <a:lnTo>
                  <a:pt x="1600199" y="18287"/>
                </a:lnTo>
                <a:lnTo>
                  <a:pt x="1624583" y="24383"/>
                </a:lnTo>
                <a:lnTo>
                  <a:pt x="1652015" y="33527"/>
                </a:lnTo>
                <a:lnTo>
                  <a:pt x="1673351" y="45719"/>
                </a:lnTo>
                <a:lnTo>
                  <a:pt x="1697735" y="57911"/>
                </a:lnTo>
                <a:lnTo>
                  <a:pt x="1697735" y="59653"/>
                </a:lnTo>
                <a:lnTo>
                  <a:pt x="1716023" y="70103"/>
                </a:lnTo>
                <a:lnTo>
                  <a:pt x="1734311" y="85343"/>
                </a:lnTo>
                <a:lnTo>
                  <a:pt x="1752599" y="103631"/>
                </a:lnTo>
                <a:lnTo>
                  <a:pt x="1764791" y="121919"/>
                </a:lnTo>
                <a:lnTo>
                  <a:pt x="1764791" y="118871"/>
                </a:lnTo>
                <a:lnTo>
                  <a:pt x="1776983" y="140207"/>
                </a:lnTo>
                <a:lnTo>
                  <a:pt x="1776983" y="137159"/>
                </a:lnTo>
                <a:lnTo>
                  <a:pt x="1786127" y="158495"/>
                </a:lnTo>
                <a:lnTo>
                  <a:pt x="1792223" y="179831"/>
                </a:lnTo>
                <a:lnTo>
                  <a:pt x="1792223" y="176783"/>
                </a:lnTo>
                <a:lnTo>
                  <a:pt x="1798319" y="198119"/>
                </a:lnTo>
                <a:lnTo>
                  <a:pt x="1798319" y="275843"/>
                </a:lnTo>
                <a:lnTo>
                  <a:pt x="1807463" y="243839"/>
                </a:lnTo>
                <a:close/>
              </a:path>
              <a:path w="1807845" h="441960">
                <a:moveTo>
                  <a:pt x="210311" y="420623"/>
                </a:moveTo>
                <a:lnTo>
                  <a:pt x="134111" y="396239"/>
                </a:lnTo>
                <a:lnTo>
                  <a:pt x="91439" y="368807"/>
                </a:lnTo>
                <a:lnTo>
                  <a:pt x="57911" y="338327"/>
                </a:lnTo>
                <a:lnTo>
                  <a:pt x="30479" y="301751"/>
                </a:lnTo>
                <a:lnTo>
                  <a:pt x="9143" y="240791"/>
                </a:lnTo>
                <a:lnTo>
                  <a:pt x="9143" y="275843"/>
                </a:lnTo>
                <a:lnTo>
                  <a:pt x="12191" y="286511"/>
                </a:lnTo>
                <a:lnTo>
                  <a:pt x="21335" y="307847"/>
                </a:lnTo>
                <a:lnTo>
                  <a:pt x="36575" y="326135"/>
                </a:lnTo>
                <a:lnTo>
                  <a:pt x="48767" y="344423"/>
                </a:lnTo>
                <a:lnTo>
                  <a:pt x="67055" y="362711"/>
                </a:lnTo>
                <a:lnTo>
                  <a:pt x="85343" y="377951"/>
                </a:lnTo>
                <a:lnTo>
                  <a:pt x="106679" y="390143"/>
                </a:lnTo>
                <a:lnTo>
                  <a:pt x="131063" y="402335"/>
                </a:lnTo>
                <a:lnTo>
                  <a:pt x="152399" y="414527"/>
                </a:lnTo>
                <a:lnTo>
                  <a:pt x="179831" y="423671"/>
                </a:lnTo>
                <a:lnTo>
                  <a:pt x="207263" y="429767"/>
                </a:lnTo>
                <a:lnTo>
                  <a:pt x="207263" y="420623"/>
                </a:lnTo>
                <a:lnTo>
                  <a:pt x="210311" y="420623"/>
                </a:lnTo>
                <a:close/>
              </a:path>
              <a:path w="1807845" h="441960">
                <a:moveTo>
                  <a:pt x="210311" y="18287"/>
                </a:moveTo>
                <a:lnTo>
                  <a:pt x="207263" y="18287"/>
                </a:lnTo>
                <a:lnTo>
                  <a:pt x="207263" y="18965"/>
                </a:lnTo>
                <a:lnTo>
                  <a:pt x="210311" y="18287"/>
                </a:lnTo>
                <a:close/>
              </a:path>
              <a:path w="1807845" h="441960">
                <a:moveTo>
                  <a:pt x="1545335" y="438911"/>
                </a:moveTo>
                <a:lnTo>
                  <a:pt x="1545335" y="429767"/>
                </a:lnTo>
                <a:lnTo>
                  <a:pt x="1514855" y="432815"/>
                </a:lnTo>
                <a:lnTo>
                  <a:pt x="292607" y="432815"/>
                </a:lnTo>
                <a:lnTo>
                  <a:pt x="265175" y="429767"/>
                </a:lnTo>
                <a:lnTo>
                  <a:pt x="234695" y="426719"/>
                </a:lnTo>
                <a:lnTo>
                  <a:pt x="207263" y="420623"/>
                </a:lnTo>
                <a:lnTo>
                  <a:pt x="207263" y="429767"/>
                </a:lnTo>
                <a:lnTo>
                  <a:pt x="234695" y="435863"/>
                </a:lnTo>
                <a:lnTo>
                  <a:pt x="262127" y="438911"/>
                </a:lnTo>
                <a:lnTo>
                  <a:pt x="292607" y="441959"/>
                </a:lnTo>
                <a:lnTo>
                  <a:pt x="1514855" y="441959"/>
                </a:lnTo>
                <a:lnTo>
                  <a:pt x="1545335" y="438911"/>
                </a:lnTo>
                <a:close/>
              </a:path>
              <a:path w="1807845" h="441960">
                <a:moveTo>
                  <a:pt x="1545335" y="9448"/>
                </a:moveTo>
                <a:lnTo>
                  <a:pt x="1545335" y="9143"/>
                </a:lnTo>
                <a:lnTo>
                  <a:pt x="1542287" y="9143"/>
                </a:lnTo>
                <a:lnTo>
                  <a:pt x="1545335" y="9448"/>
                </a:lnTo>
                <a:close/>
              </a:path>
              <a:path w="1807845" h="441960">
                <a:moveTo>
                  <a:pt x="1697735" y="391885"/>
                </a:moveTo>
                <a:lnTo>
                  <a:pt x="1697735" y="384047"/>
                </a:lnTo>
                <a:lnTo>
                  <a:pt x="1673351" y="396239"/>
                </a:lnTo>
                <a:lnTo>
                  <a:pt x="1652015" y="405383"/>
                </a:lnTo>
                <a:lnTo>
                  <a:pt x="1624583" y="414527"/>
                </a:lnTo>
                <a:lnTo>
                  <a:pt x="1600199" y="420623"/>
                </a:lnTo>
                <a:lnTo>
                  <a:pt x="1572767" y="426719"/>
                </a:lnTo>
                <a:lnTo>
                  <a:pt x="1542287" y="429767"/>
                </a:lnTo>
                <a:lnTo>
                  <a:pt x="1545335" y="429767"/>
                </a:lnTo>
                <a:lnTo>
                  <a:pt x="1545335" y="438911"/>
                </a:lnTo>
                <a:lnTo>
                  <a:pt x="1572767" y="435863"/>
                </a:lnTo>
                <a:lnTo>
                  <a:pt x="1603247" y="429767"/>
                </a:lnTo>
                <a:lnTo>
                  <a:pt x="1627631" y="423671"/>
                </a:lnTo>
                <a:lnTo>
                  <a:pt x="1655063" y="414527"/>
                </a:lnTo>
                <a:lnTo>
                  <a:pt x="1679447" y="402335"/>
                </a:lnTo>
                <a:lnTo>
                  <a:pt x="1697735" y="391885"/>
                </a:lnTo>
                <a:close/>
              </a:path>
              <a:path w="1807845" h="441960">
                <a:moveTo>
                  <a:pt x="1697735" y="59653"/>
                </a:moveTo>
                <a:lnTo>
                  <a:pt x="1697735" y="57911"/>
                </a:lnTo>
                <a:lnTo>
                  <a:pt x="1694687" y="57911"/>
                </a:lnTo>
                <a:lnTo>
                  <a:pt x="1697735" y="59653"/>
                </a:lnTo>
                <a:close/>
              </a:path>
              <a:path w="1807845" h="441960">
                <a:moveTo>
                  <a:pt x="1798319" y="275843"/>
                </a:moveTo>
                <a:lnTo>
                  <a:pt x="1798319" y="240791"/>
                </a:lnTo>
                <a:lnTo>
                  <a:pt x="1786127" y="283463"/>
                </a:lnTo>
                <a:lnTo>
                  <a:pt x="1776983" y="301751"/>
                </a:lnTo>
                <a:lnTo>
                  <a:pt x="1752599" y="338327"/>
                </a:lnTo>
                <a:lnTo>
                  <a:pt x="1716023" y="368807"/>
                </a:lnTo>
                <a:lnTo>
                  <a:pt x="1694687" y="384047"/>
                </a:lnTo>
                <a:lnTo>
                  <a:pt x="1697735" y="384047"/>
                </a:lnTo>
                <a:lnTo>
                  <a:pt x="1697735" y="391885"/>
                </a:lnTo>
                <a:lnTo>
                  <a:pt x="1722119" y="377951"/>
                </a:lnTo>
                <a:lnTo>
                  <a:pt x="1758695" y="344423"/>
                </a:lnTo>
                <a:lnTo>
                  <a:pt x="1786127" y="307847"/>
                </a:lnTo>
                <a:lnTo>
                  <a:pt x="1795271" y="286511"/>
                </a:lnTo>
                <a:lnTo>
                  <a:pt x="1798319" y="27584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68" name="object 25">
            <a:extLst>
              <a:ext uri="{FF2B5EF4-FFF2-40B4-BE49-F238E27FC236}">
                <a16:creationId xmlns:a16="http://schemas.microsoft.com/office/drawing/2014/main" id="{03C350E3-01E4-0F2C-8B62-0611911BACA9}"/>
              </a:ext>
            </a:extLst>
          </p:cNvPr>
          <p:cNvSpPr txBox="1"/>
          <p:nvPr/>
        </p:nvSpPr>
        <p:spPr>
          <a:xfrm>
            <a:off x="1539875" y="4779963"/>
            <a:ext cx="1209675" cy="225425"/>
          </a:xfrm>
          <a:prstGeom prst="rect">
            <a:avLst/>
          </a:prstGeom>
          <a:solidFill>
            <a:srgbClr val="00B050"/>
          </a:solidFill>
        </p:spPr>
        <p:txBody>
          <a:bodyPr lIns="0" tIns="0" rIns="0" bIns="0">
            <a:spAutoFit/>
          </a:bodyPr>
          <a:lstStyle/>
          <a:p>
            <a:pPr marL="12700" algn="r" rtl="1" eaLnBrk="1" fontAlgn="auto" hangingPunct="1">
              <a:spcBef>
                <a:spcPts val="0"/>
              </a:spcBef>
              <a:spcAft>
                <a:spcPts val="0"/>
              </a:spcAft>
              <a:defRPr/>
            </a:pPr>
            <a:r>
              <a:rPr sz="1400" b="1" spc="-15" dirty="0">
                <a:solidFill>
                  <a:srgbClr val="232021"/>
                </a:solidFill>
                <a:latin typeface="Arial"/>
                <a:cs typeface="Arial"/>
              </a:rPr>
              <a:t>Block</a:t>
            </a:r>
            <a:r>
              <a:rPr sz="1400" b="1" spc="-90" dirty="0">
                <a:solidFill>
                  <a:srgbClr val="232021"/>
                </a:solidFill>
                <a:latin typeface="Arial"/>
                <a:cs typeface="Arial"/>
              </a:rPr>
              <a:t> </a:t>
            </a:r>
            <a:r>
              <a:rPr sz="1400" b="1" spc="-10" dirty="0">
                <a:solidFill>
                  <a:srgbClr val="232021"/>
                </a:solidFill>
                <a:latin typeface="Arial"/>
                <a:cs typeface="Arial"/>
              </a:rPr>
              <a:t>Ciphers</a:t>
            </a:r>
            <a:endParaRPr sz="1400" dirty="0">
              <a:latin typeface="Arial"/>
              <a:cs typeface="Arial"/>
            </a:endParaRPr>
          </a:p>
        </p:txBody>
      </p:sp>
      <p:sp>
        <p:nvSpPr>
          <p:cNvPr id="69" name="object 26">
            <a:extLst>
              <a:ext uri="{FF2B5EF4-FFF2-40B4-BE49-F238E27FC236}">
                <a16:creationId xmlns:a16="http://schemas.microsoft.com/office/drawing/2014/main" id="{71A01058-144B-CD59-B046-118C8A7CE82D}"/>
              </a:ext>
            </a:extLst>
          </p:cNvPr>
          <p:cNvSpPr>
            <a:spLocks/>
          </p:cNvSpPr>
          <p:nvPr/>
        </p:nvSpPr>
        <p:spPr bwMode="auto">
          <a:xfrm>
            <a:off x="3017838" y="4710113"/>
            <a:ext cx="1655762" cy="441325"/>
          </a:xfrm>
          <a:custGeom>
            <a:avLst/>
            <a:gdLst>
              <a:gd name="T0" fmla="*/ 294344 w 1811020"/>
              <a:gd name="T1" fmla="*/ 145708 h 441960"/>
              <a:gd name="T2" fmla="*/ 288357 w 1811020"/>
              <a:gd name="T3" fmla="*/ 91423 h 441960"/>
              <a:gd name="T4" fmla="*/ 270896 w 1811020"/>
              <a:gd name="T5" fmla="*/ 25714 h 441960"/>
              <a:gd name="T6" fmla="*/ 252937 w 1811020"/>
              <a:gd name="T7" fmla="*/ 0 h 441960"/>
              <a:gd name="T8" fmla="*/ 33924 w 1811020"/>
              <a:gd name="T9" fmla="*/ 8569 h 441960"/>
              <a:gd name="T10" fmla="*/ 21452 w 1811020"/>
              <a:gd name="T11" fmla="*/ 34285 h 441960"/>
              <a:gd name="T12" fmla="*/ 3990 w 1811020"/>
              <a:gd name="T13" fmla="*/ 125709 h 441960"/>
              <a:gd name="T14" fmla="*/ 499 w 1811020"/>
              <a:gd name="T15" fmla="*/ 228564 h 441960"/>
              <a:gd name="T16" fmla="*/ 1996 w 1811020"/>
              <a:gd name="T17" fmla="*/ 185706 h 441960"/>
              <a:gd name="T18" fmla="*/ 5489 w 1811020"/>
              <a:gd name="T19" fmla="*/ 128566 h 441960"/>
              <a:gd name="T20" fmla="*/ 7483 w 1811020"/>
              <a:gd name="T21" fmla="*/ 114281 h 441960"/>
              <a:gd name="T22" fmla="*/ 15465 w 1811020"/>
              <a:gd name="T23" fmla="*/ 65711 h 441960"/>
              <a:gd name="T24" fmla="*/ 25942 w 1811020"/>
              <a:gd name="T25" fmla="*/ 31427 h 441960"/>
              <a:gd name="T26" fmla="*/ 38913 w 1811020"/>
              <a:gd name="T27" fmla="*/ 11428 h 441960"/>
              <a:gd name="T28" fmla="*/ 252937 w 1811020"/>
              <a:gd name="T29" fmla="*/ 8569 h 441960"/>
              <a:gd name="T30" fmla="*/ 262415 w 1811020"/>
              <a:gd name="T31" fmla="*/ 17141 h 441960"/>
              <a:gd name="T32" fmla="*/ 270396 w 1811020"/>
              <a:gd name="T33" fmla="*/ 31427 h 441960"/>
              <a:gd name="T34" fmla="*/ 284366 w 1811020"/>
              <a:gd name="T35" fmla="*/ 79997 h 441960"/>
              <a:gd name="T36" fmla="*/ 291351 w 1811020"/>
              <a:gd name="T37" fmla="*/ 131424 h 441960"/>
              <a:gd name="T38" fmla="*/ 293846 w 1811020"/>
              <a:gd name="T39" fmla="*/ 168564 h 441960"/>
              <a:gd name="T40" fmla="*/ 294844 w 1811020"/>
              <a:gd name="T41" fmla="*/ 258563 h 441960"/>
              <a:gd name="T42" fmla="*/ 34423 w 1811020"/>
              <a:gd name="T43" fmla="*/ 394271 h 441960"/>
              <a:gd name="T44" fmla="*/ 9480 w 1811020"/>
              <a:gd name="T45" fmla="*/ 317129 h 441960"/>
              <a:gd name="T46" fmla="*/ 1996 w 1811020"/>
              <a:gd name="T47" fmla="*/ 225703 h 441960"/>
              <a:gd name="T48" fmla="*/ 11474 w 1811020"/>
              <a:gd name="T49" fmla="*/ 339987 h 441960"/>
              <a:gd name="T50" fmla="*/ 38913 w 1811020"/>
              <a:gd name="T51" fmla="*/ 408555 h 441960"/>
              <a:gd name="T52" fmla="*/ 43901 w 1811020"/>
              <a:gd name="T53" fmla="*/ 402841 h 441960"/>
              <a:gd name="T54" fmla="*/ 43403 w 1811020"/>
              <a:gd name="T55" fmla="*/ 8859 h 441960"/>
              <a:gd name="T56" fmla="*/ 257926 w 1811020"/>
              <a:gd name="T57" fmla="*/ 399985 h 441960"/>
              <a:gd name="T58" fmla="*/ 48392 w 1811020"/>
              <a:gd name="T59" fmla="*/ 405699 h 441960"/>
              <a:gd name="T60" fmla="*/ 48392 w 1811020"/>
              <a:gd name="T61" fmla="*/ 414269 h 441960"/>
              <a:gd name="T62" fmla="*/ 257926 w 1811020"/>
              <a:gd name="T63" fmla="*/ 408555 h 441960"/>
              <a:gd name="T64" fmla="*/ 257427 w 1811020"/>
              <a:gd name="T65" fmla="*/ 11428 h 441960"/>
              <a:gd name="T66" fmla="*/ 262415 w 1811020"/>
              <a:gd name="T67" fmla="*/ 394271 h 441960"/>
              <a:gd name="T68" fmla="*/ 257926 w 1811020"/>
              <a:gd name="T69" fmla="*/ 408555 h 441960"/>
              <a:gd name="T70" fmla="*/ 262415 w 1811020"/>
              <a:gd name="T71" fmla="*/ 17141 h 441960"/>
              <a:gd name="T72" fmla="*/ 294844 w 1811020"/>
              <a:gd name="T73" fmla="*/ 258563 h 441960"/>
              <a:gd name="T74" fmla="*/ 291351 w 1811020"/>
              <a:gd name="T75" fmla="*/ 282847 h 441960"/>
              <a:gd name="T76" fmla="*/ 274388 w 1811020"/>
              <a:gd name="T77" fmla="*/ 371415 h 441960"/>
              <a:gd name="T78" fmla="*/ 262415 w 1811020"/>
              <a:gd name="T79" fmla="*/ 394271 h 441960"/>
              <a:gd name="T80" fmla="*/ 278879 w 1811020"/>
              <a:gd name="T81" fmla="*/ 365699 h 441960"/>
              <a:gd name="T82" fmla="*/ 292846 w 1811020"/>
              <a:gd name="T83" fmla="*/ 288562 h 44196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811020"/>
              <a:gd name="T127" fmla="*/ 0 h 441960"/>
              <a:gd name="T128" fmla="*/ 1811020 w 1811020"/>
              <a:gd name="T129" fmla="*/ 441960 h 44196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811020" h="441960">
                <a:moveTo>
                  <a:pt x="1810511" y="243839"/>
                </a:moveTo>
                <a:lnTo>
                  <a:pt x="1810511" y="198119"/>
                </a:lnTo>
                <a:lnTo>
                  <a:pt x="1798319" y="155447"/>
                </a:lnTo>
                <a:lnTo>
                  <a:pt x="1789175" y="134111"/>
                </a:lnTo>
                <a:lnTo>
                  <a:pt x="1773935" y="115823"/>
                </a:lnTo>
                <a:lnTo>
                  <a:pt x="1761743" y="97535"/>
                </a:lnTo>
                <a:lnTo>
                  <a:pt x="1725167" y="64007"/>
                </a:lnTo>
                <a:lnTo>
                  <a:pt x="1679447" y="36575"/>
                </a:lnTo>
                <a:lnTo>
                  <a:pt x="1655063" y="27431"/>
                </a:lnTo>
                <a:lnTo>
                  <a:pt x="1630679" y="15239"/>
                </a:lnTo>
                <a:lnTo>
                  <a:pt x="1575815" y="3047"/>
                </a:lnTo>
                <a:lnTo>
                  <a:pt x="1545335" y="0"/>
                </a:lnTo>
                <a:lnTo>
                  <a:pt x="265175" y="0"/>
                </a:lnTo>
                <a:lnTo>
                  <a:pt x="237743" y="3047"/>
                </a:lnTo>
                <a:lnTo>
                  <a:pt x="207263" y="9143"/>
                </a:lnTo>
                <a:lnTo>
                  <a:pt x="182879" y="15239"/>
                </a:lnTo>
                <a:lnTo>
                  <a:pt x="155447" y="27431"/>
                </a:lnTo>
                <a:lnTo>
                  <a:pt x="131063" y="36575"/>
                </a:lnTo>
                <a:lnTo>
                  <a:pt x="88391" y="64007"/>
                </a:lnTo>
                <a:lnTo>
                  <a:pt x="51815" y="97535"/>
                </a:lnTo>
                <a:lnTo>
                  <a:pt x="24383" y="134111"/>
                </a:lnTo>
                <a:lnTo>
                  <a:pt x="6095" y="176783"/>
                </a:lnTo>
                <a:lnTo>
                  <a:pt x="0" y="219455"/>
                </a:lnTo>
                <a:lnTo>
                  <a:pt x="3047" y="243839"/>
                </a:lnTo>
                <a:lnTo>
                  <a:pt x="6095" y="265175"/>
                </a:lnTo>
                <a:lnTo>
                  <a:pt x="12191" y="279399"/>
                </a:lnTo>
                <a:lnTo>
                  <a:pt x="12191" y="198119"/>
                </a:lnTo>
                <a:lnTo>
                  <a:pt x="15239" y="176783"/>
                </a:lnTo>
                <a:lnTo>
                  <a:pt x="15239" y="179831"/>
                </a:lnTo>
                <a:lnTo>
                  <a:pt x="33527" y="137159"/>
                </a:lnTo>
                <a:lnTo>
                  <a:pt x="33527" y="140207"/>
                </a:lnTo>
                <a:lnTo>
                  <a:pt x="45719" y="118871"/>
                </a:lnTo>
                <a:lnTo>
                  <a:pt x="45719" y="121919"/>
                </a:lnTo>
                <a:lnTo>
                  <a:pt x="57911" y="103631"/>
                </a:lnTo>
                <a:lnTo>
                  <a:pt x="76199" y="85343"/>
                </a:lnTo>
                <a:lnTo>
                  <a:pt x="94487" y="70103"/>
                </a:lnTo>
                <a:lnTo>
                  <a:pt x="112775" y="57911"/>
                </a:lnTo>
                <a:lnTo>
                  <a:pt x="137159" y="45719"/>
                </a:lnTo>
                <a:lnTo>
                  <a:pt x="158495" y="33527"/>
                </a:lnTo>
                <a:lnTo>
                  <a:pt x="185927" y="24383"/>
                </a:lnTo>
                <a:lnTo>
                  <a:pt x="210311" y="18287"/>
                </a:lnTo>
                <a:lnTo>
                  <a:pt x="237743" y="12191"/>
                </a:lnTo>
                <a:lnTo>
                  <a:pt x="265175" y="9448"/>
                </a:lnTo>
                <a:lnTo>
                  <a:pt x="265175" y="9143"/>
                </a:lnTo>
                <a:lnTo>
                  <a:pt x="1545335" y="9143"/>
                </a:lnTo>
                <a:lnTo>
                  <a:pt x="1575815" y="12191"/>
                </a:lnTo>
                <a:lnTo>
                  <a:pt x="1575815" y="12801"/>
                </a:lnTo>
                <a:lnTo>
                  <a:pt x="1603247" y="18287"/>
                </a:lnTo>
                <a:lnTo>
                  <a:pt x="1603247" y="18965"/>
                </a:lnTo>
                <a:lnTo>
                  <a:pt x="1627631" y="24383"/>
                </a:lnTo>
                <a:lnTo>
                  <a:pt x="1652015" y="33527"/>
                </a:lnTo>
                <a:lnTo>
                  <a:pt x="1676399" y="45719"/>
                </a:lnTo>
                <a:lnTo>
                  <a:pt x="1719071" y="70103"/>
                </a:lnTo>
                <a:lnTo>
                  <a:pt x="1737359" y="85343"/>
                </a:lnTo>
                <a:lnTo>
                  <a:pt x="1767839" y="121919"/>
                </a:lnTo>
                <a:lnTo>
                  <a:pt x="1767839" y="118871"/>
                </a:lnTo>
                <a:lnTo>
                  <a:pt x="1780031" y="140207"/>
                </a:lnTo>
                <a:lnTo>
                  <a:pt x="1780031" y="137159"/>
                </a:lnTo>
                <a:lnTo>
                  <a:pt x="1789175" y="158495"/>
                </a:lnTo>
                <a:lnTo>
                  <a:pt x="1795271" y="179831"/>
                </a:lnTo>
                <a:lnTo>
                  <a:pt x="1795271" y="176783"/>
                </a:lnTo>
                <a:lnTo>
                  <a:pt x="1801367" y="198119"/>
                </a:lnTo>
                <a:lnTo>
                  <a:pt x="1801367" y="275843"/>
                </a:lnTo>
                <a:lnTo>
                  <a:pt x="1810511" y="243839"/>
                </a:lnTo>
                <a:close/>
              </a:path>
              <a:path w="1811020" h="441960">
                <a:moveTo>
                  <a:pt x="268223" y="429767"/>
                </a:moveTo>
                <a:lnTo>
                  <a:pt x="210311" y="420623"/>
                </a:lnTo>
                <a:lnTo>
                  <a:pt x="158495" y="405383"/>
                </a:lnTo>
                <a:lnTo>
                  <a:pt x="112775" y="384047"/>
                </a:lnTo>
                <a:lnTo>
                  <a:pt x="57911" y="338327"/>
                </a:lnTo>
                <a:lnTo>
                  <a:pt x="33527" y="301751"/>
                </a:lnTo>
                <a:lnTo>
                  <a:pt x="15239" y="262127"/>
                </a:lnTo>
                <a:lnTo>
                  <a:pt x="12191" y="240791"/>
                </a:lnTo>
                <a:lnTo>
                  <a:pt x="12191" y="279399"/>
                </a:lnTo>
                <a:lnTo>
                  <a:pt x="36575" y="326135"/>
                </a:lnTo>
                <a:lnTo>
                  <a:pt x="70103" y="362711"/>
                </a:lnTo>
                <a:lnTo>
                  <a:pt x="131063" y="402335"/>
                </a:lnTo>
                <a:lnTo>
                  <a:pt x="182879" y="423671"/>
                </a:lnTo>
                <a:lnTo>
                  <a:pt x="237743" y="435863"/>
                </a:lnTo>
                <a:lnTo>
                  <a:pt x="265175" y="438911"/>
                </a:lnTo>
                <a:lnTo>
                  <a:pt x="265175" y="429767"/>
                </a:lnTo>
                <a:lnTo>
                  <a:pt x="268223" y="429767"/>
                </a:lnTo>
                <a:close/>
              </a:path>
              <a:path w="1811020" h="441960">
                <a:moveTo>
                  <a:pt x="268223" y="9143"/>
                </a:moveTo>
                <a:lnTo>
                  <a:pt x="265175" y="9143"/>
                </a:lnTo>
                <a:lnTo>
                  <a:pt x="265175" y="9448"/>
                </a:lnTo>
                <a:lnTo>
                  <a:pt x="268223" y="9143"/>
                </a:lnTo>
                <a:close/>
              </a:path>
              <a:path w="1811020" h="441960">
                <a:moveTo>
                  <a:pt x="1575815" y="435863"/>
                </a:moveTo>
                <a:lnTo>
                  <a:pt x="1575815" y="426719"/>
                </a:lnTo>
                <a:lnTo>
                  <a:pt x="1545335" y="429767"/>
                </a:lnTo>
                <a:lnTo>
                  <a:pt x="1517903" y="432815"/>
                </a:lnTo>
                <a:lnTo>
                  <a:pt x="295655" y="432815"/>
                </a:lnTo>
                <a:lnTo>
                  <a:pt x="265175" y="429767"/>
                </a:lnTo>
                <a:lnTo>
                  <a:pt x="265175" y="438911"/>
                </a:lnTo>
                <a:lnTo>
                  <a:pt x="295655" y="441959"/>
                </a:lnTo>
                <a:lnTo>
                  <a:pt x="1517903" y="441959"/>
                </a:lnTo>
                <a:lnTo>
                  <a:pt x="1545335" y="438911"/>
                </a:lnTo>
                <a:lnTo>
                  <a:pt x="1575815" y="435863"/>
                </a:lnTo>
                <a:close/>
              </a:path>
              <a:path w="1811020" h="441960">
                <a:moveTo>
                  <a:pt x="1575815" y="12801"/>
                </a:moveTo>
                <a:lnTo>
                  <a:pt x="1575815" y="12191"/>
                </a:lnTo>
                <a:lnTo>
                  <a:pt x="1572767" y="12191"/>
                </a:lnTo>
                <a:lnTo>
                  <a:pt x="1575815" y="12801"/>
                </a:lnTo>
                <a:close/>
              </a:path>
              <a:path w="1811020" h="441960">
                <a:moveTo>
                  <a:pt x="1603247" y="429767"/>
                </a:moveTo>
                <a:lnTo>
                  <a:pt x="1603247" y="420623"/>
                </a:lnTo>
                <a:lnTo>
                  <a:pt x="1572767" y="426719"/>
                </a:lnTo>
                <a:lnTo>
                  <a:pt x="1575815" y="426719"/>
                </a:lnTo>
                <a:lnTo>
                  <a:pt x="1575815" y="435863"/>
                </a:lnTo>
                <a:lnTo>
                  <a:pt x="1603247" y="429767"/>
                </a:lnTo>
                <a:close/>
              </a:path>
              <a:path w="1811020" h="441960">
                <a:moveTo>
                  <a:pt x="1603247" y="18965"/>
                </a:moveTo>
                <a:lnTo>
                  <a:pt x="1603247" y="18287"/>
                </a:lnTo>
                <a:lnTo>
                  <a:pt x="1600199" y="18287"/>
                </a:lnTo>
                <a:lnTo>
                  <a:pt x="1603247" y="18965"/>
                </a:lnTo>
                <a:close/>
              </a:path>
              <a:path w="1811020" h="441960">
                <a:moveTo>
                  <a:pt x="1801367" y="275843"/>
                </a:moveTo>
                <a:lnTo>
                  <a:pt x="1801367" y="240791"/>
                </a:lnTo>
                <a:lnTo>
                  <a:pt x="1789175" y="283463"/>
                </a:lnTo>
                <a:lnTo>
                  <a:pt x="1780031" y="301751"/>
                </a:lnTo>
                <a:lnTo>
                  <a:pt x="1752599" y="338327"/>
                </a:lnTo>
                <a:lnTo>
                  <a:pt x="1719071" y="368807"/>
                </a:lnTo>
                <a:lnTo>
                  <a:pt x="1676399" y="396239"/>
                </a:lnTo>
                <a:lnTo>
                  <a:pt x="1627631" y="414527"/>
                </a:lnTo>
                <a:lnTo>
                  <a:pt x="1600199" y="420623"/>
                </a:lnTo>
                <a:lnTo>
                  <a:pt x="1603247" y="420623"/>
                </a:lnTo>
                <a:lnTo>
                  <a:pt x="1603247" y="429767"/>
                </a:lnTo>
                <a:lnTo>
                  <a:pt x="1630679" y="423671"/>
                </a:lnTo>
                <a:lnTo>
                  <a:pt x="1703831" y="390143"/>
                </a:lnTo>
                <a:lnTo>
                  <a:pt x="1743455" y="362711"/>
                </a:lnTo>
                <a:lnTo>
                  <a:pt x="1773935" y="326135"/>
                </a:lnTo>
                <a:lnTo>
                  <a:pt x="1789175" y="307847"/>
                </a:lnTo>
                <a:lnTo>
                  <a:pt x="1798319" y="286511"/>
                </a:lnTo>
                <a:lnTo>
                  <a:pt x="1801367"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70" name="object 27">
            <a:extLst>
              <a:ext uri="{FF2B5EF4-FFF2-40B4-BE49-F238E27FC236}">
                <a16:creationId xmlns:a16="http://schemas.microsoft.com/office/drawing/2014/main" id="{59555209-8B88-E96F-98C4-5BD995FBC22D}"/>
              </a:ext>
            </a:extLst>
          </p:cNvPr>
          <p:cNvSpPr txBox="1"/>
          <p:nvPr/>
        </p:nvSpPr>
        <p:spPr>
          <a:xfrm>
            <a:off x="3233738" y="4779963"/>
            <a:ext cx="1330325" cy="225425"/>
          </a:xfrm>
          <a:prstGeom prst="rect">
            <a:avLst/>
          </a:prstGeom>
          <a:solidFill>
            <a:srgbClr val="00B050"/>
          </a:solidFill>
        </p:spPr>
        <p:txBody>
          <a:bodyPr lIns="0" tIns="0" rIns="0" bIns="0">
            <a:spAutoFit/>
          </a:bodyPr>
          <a:lstStyle/>
          <a:p>
            <a:pPr marL="12700" algn="r" rtl="1" eaLnBrk="1" fontAlgn="auto" hangingPunct="1">
              <a:spcBef>
                <a:spcPts val="0"/>
              </a:spcBef>
              <a:spcAft>
                <a:spcPts val="0"/>
              </a:spcAft>
              <a:defRPr/>
            </a:pPr>
            <a:r>
              <a:rPr sz="1400" b="1" spc="-10" dirty="0">
                <a:solidFill>
                  <a:srgbClr val="232021"/>
                </a:solidFill>
                <a:latin typeface="Arial"/>
                <a:cs typeface="Arial"/>
              </a:rPr>
              <a:t>Stream</a:t>
            </a:r>
            <a:r>
              <a:rPr sz="1400" b="1" spc="-75" dirty="0">
                <a:solidFill>
                  <a:srgbClr val="232021"/>
                </a:solidFill>
                <a:latin typeface="Arial"/>
                <a:cs typeface="Arial"/>
              </a:rPr>
              <a:t> </a:t>
            </a:r>
            <a:r>
              <a:rPr sz="1400" b="1" spc="-10" dirty="0">
                <a:solidFill>
                  <a:srgbClr val="232021"/>
                </a:solidFill>
                <a:latin typeface="Arial"/>
                <a:cs typeface="Arial"/>
              </a:rPr>
              <a:t>Ciphers</a:t>
            </a:r>
            <a:endParaRPr sz="1400" dirty="0">
              <a:latin typeface="Arial"/>
              <a:cs typeface="Arial"/>
            </a:endParaRPr>
          </a:p>
        </p:txBody>
      </p:sp>
      <p:sp>
        <p:nvSpPr>
          <p:cNvPr id="71" name="object 28">
            <a:extLst>
              <a:ext uri="{FF2B5EF4-FFF2-40B4-BE49-F238E27FC236}">
                <a16:creationId xmlns:a16="http://schemas.microsoft.com/office/drawing/2014/main" id="{FBE9E1CD-46A2-8102-4669-68596E082FEF}"/>
              </a:ext>
            </a:extLst>
          </p:cNvPr>
          <p:cNvSpPr>
            <a:spLocks/>
          </p:cNvSpPr>
          <p:nvPr/>
        </p:nvSpPr>
        <p:spPr bwMode="auto">
          <a:xfrm>
            <a:off x="2724150" y="3922713"/>
            <a:ext cx="0" cy="358775"/>
          </a:xfrm>
          <a:custGeom>
            <a:avLst/>
            <a:gdLst>
              <a:gd name="T0" fmla="*/ 0 h 360045"/>
              <a:gd name="T1" fmla="*/ 330693 h 360045"/>
              <a:gd name="T2" fmla="*/ 0 60000 65536"/>
              <a:gd name="T3" fmla="*/ 0 60000 65536"/>
              <a:gd name="T4" fmla="*/ 0 h 360045"/>
              <a:gd name="T5" fmla="*/ 360045 h 360045"/>
            </a:gdLst>
            <a:ahLst/>
            <a:cxnLst>
              <a:cxn ang="T2">
                <a:pos x="0" y="T0"/>
              </a:cxn>
              <a:cxn ang="T3">
                <a:pos x="0" y="T1"/>
              </a:cxn>
            </a:cxnLst>
            <a:rect l="0" t="T4" r="0" b="T5"/>
            <a:pathLst>
              <a:path h="360045">
                <a:moveTo>
                  <a:pt x="0" y="0"/>
                </a:moveTo>
                <a:lnTo>
                  <a:pt x="0" y="359663"/>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US"/>
          </a:p>
        </p:txBody>
      </p:sp>
      <p:sp>
        <p:nvSpPr>
          <p:cNvPr id="72" name="object 29">
            <a:extLst>
              <a:ext uri="{FF2B5EF4-FFF2-40B4-BE49-F238E27FC236}">
                <a16:creationId xmlns:a16="http://schemas.microsoft.com/office/drawing/2014/main" id="{1C49FA25-56EF-BEA8-EBC9-04F10959B8FC}"/>
              </a:ext>
            </a:extLst>
          </p:cNvPr>
          <p:cNvSpPr>
            <a:spLocks/>
          </p:cNvSpPr>
          <p:nvPr/>
        </p:nvSpPr>
        <p:spPr bwMode="auto">
          <a:xfrm flipV="1">
            <a:off x="2076450" y="4235450"/>
            <a:ext cx="1804988" cy="46038"/>
          </a:xfrm>
          <a:custGeom>
            <a:avLst/>
            <a:gdLst>
              <a:gd name="T0" fmla="*/ 0 w 2374900"/>
              <a:gd name="T1" fmla="*/ 0 h 45719"/>
              <a:gd name="T2" fmla="*/ 9824 w 2374900"/>
              <a:gd name="T3" fmla="*/ 0 h 45719"/>
              <a:gd name="T4" fmla="*/ 0 60000 65536"/>
              <a:gd name="T5" fmla="*/ 0 60000 65536"/>
              <a:gd name="T6" fmla="*/ 0 w 2374900"/>
              <a:gd name="T7" fmla="*/ 0 h 45719"/>
              <a:gd name="T8" fmla="*/ 2374900 w 2374900"/>
              <a:gd name="T9" fmla="*/ 0 h 45719"/>
            </a:gdLst>
            <a:ahLst/>
            <a:cxnLst>
              <a:cxn ang="T4">
                <a:pos x="T0" y="T1"/>
              </a:cxn>
              <a:cxn ang="T5">
                <a:pos x="T2" y="T3"/>
              </a:cxn>
            </a:cxnLst>
            <a:rect l="T6" t="T7" r="T8" b="T9"/>
            <a:pathLst>
              <a:path w="2374900" h="45719">
                <a:moveTo>
                  <a:pt x="0" y="0"/>
                </a:moveTo>
                <a:lnTo>
                  <a:pt x="2374391"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US"/>
          </a:p>
        </p:txBody>
      </p:sp>
      <p:sp>
        <p:nvSpPr>
          <p:cNvPr id="73" name="object 30">
            <a:extLst>
              <a:ext uri="{FF2B5EF4-FFF2-40B4-BE49-F238E27FC236}">
                <a16:creationId xmlns:a16="http://schemas.microsoft.com/office/drawing/2014/main" id="{D97B4F42-C75C-DC20-9EBD-F96A787915A6}"/>
              </a:ext>
            </a:extLst>
          </p:cNvPr>
          <p:cNvSpPr>
            <a:spLocks/>
          </p:cNvSpPr>
          <p:nvPr/>
        </p:nvSpPr>
        <p:spPr bwMode="auto">
          <a:xfrm>
            <a:off x="2036763" y="4281488"/>
            <a:ext cx="76200" cy="431800"/>
          </a:xfrm>
          <a:custGeom>
            <a:avLst/>
            <a:gdLst>
              <a:gd name="T0" fmla="*/ 76199 w 76200"/>
              <a:gd name="T1" fmla="*/ 332578 h 433070"/>
              <a:gd name="T2" fmla="*/ 0 w 76200"/>
              <a:gd name="T3" fmla="*/ 332578 h 433070"/>
              <a:gd name="T4" fmla="*/ 33527 w 76200"/>
              <a:gd name="T5" fmla="*/ 392706 h 433070"/>
              <a:gd name="T6" fmla="*/ 33527 w 76200"/>
              <a:gd name="T7" fmla="*/ 343942 h 433070"/>
              <a:gd name="T8" fmla="*/ 45719 w 76200"/>
              <a:gd name="T9" fmla="*/ 343942 h 433070"/>
              <a:gd name="T10" fmla="*/ 45719 w 76200"/>
              <a:gd name="T11" fmla="*/ 391795 h 433070"/>
              <a:gd name="T12" fmla="*/ 76199 w 76200"/>
              <a:gd name="T13" fmla="*/ 332578 h 433070"/>
              <a:gd name="T14" fmla="*/ 45719 w 76200"/>
              <a:gd name="T15" fmla="*/ 332578 h 433070"/>
              <a:gd name="T16" fmla="*/ 45719 w 76200"/>
              <a:gd name="T17" fmla="*/ 0 h 433070"/>
              <a:gd name="T18" fmla="*/ 33527 w 76200"/>
              <a:gd name="T19" fmla="*/ 0 h 433070"/>
              <a:gd name="T20" fmla="*/ 33527 w 76200"/>
              <a:gd name="T21" fmla="*/ 332578 h 433070"/>
              <a:gd name="T22" fmla="*/ 45719 w 76200"/>
              <a:gd name="T23" fmla="*/ 332578 h 433070"/>
              <a:gd name="T24" fmla="*/ 45719 w 76200"/>
              <a:gd name="T25" fmla="*/ 391795 h 433070"/>
              <a:gd name="T26" fmla="*/ 45719 w 76200"/>
              <a:gd name="T27" fmla="*/ 343942 h 433070"/>
              <a:gd name="T28" fmla="*/ 33527 w 76200"/>
              <a:gd name="T29" fmla="*/ 343942 h 433070"/>
              <a:gd name="T30" fmla="*/ 33527 w 76200"/>
              <a:gd name="T31" fmla="*/ 392706 h 433070"/>
              <a:gd name="T32" fmla="*/ 39623 w 76200"/>
              <a:gd name="T33" fmla="*/ 403638 h 433070"/>
              <a:gd name="T34" fmla="*/ 45719 w 76200"/>
              <a:gd name="T35" fmla="*/ 391795 h 4330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33070"/>
              <a:gd name="T56" fmla="*/ 76200 w 76200"/>
              <a:gd name="T57" fmla="*/ 433070 h 4330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33070">
                <a:moveTo>
                  <a:pt x="76199" y="356615"/>
                </a:moveTo>
                <a:lnTo>
                  <a:pt x="0" y="356615"/>
                </a:lnTo>
                <a:lnTo>
                  <a:pt x="33527" y="421092"/>
                </a:lnTo>
                <a:lnTo>
                  <a:pt x="33527" y="368807"/>
                </a:lnTo>
                <a:lnTo>
                  <a:pt x="45719" y="368807"/>
                </a:lnTo>
                <a:lnTo>
                  <a:pt x="45719" y="420115"/>
                </a:lnTo>
                <a:lnTo>
                  <a:pt x="76199" y="356615"/>
                </a:lnTo>
                <a:close/>
              </a:path>
              <a:path w="76200" h="433070">
                <a:moveTo>
                  <a:pt x="45719" y="356615"/>
                </a:moveTo>
                <a:lnTo>
                  <a:pt x="45719" y="0"/>
                </a:lnTo>
                <a:lnTo>
                  <a:pt x="33527" y="0"/>
                </a:lnTo>
                <a:lnTo>
                  <a:pt x="33527" y="356615"/>
                </a:lnTo>
                <a:lnTo>
                  <a:pt x="45719" y="356615"/>
                </a:lnTo>
                <a:close/>
              </a:path>
              <a:path w="76200" h="433070">
                <a:moveTo>
                  <a:pt x="45719" y="420115"/>
                </a:moveTo>
                <a:lnTo>
                  <a:pt x="45719" y="368807"/>
                </a:lnTo>
                <a:lnTo>
                  <a:pt x="33527" y="368807"/>
                </a:lnTo>
                <a:lnTo>
                  <a:pt x="33527" y="421092"/>
                </a:lnTo>
                <a:lnTo>
                  <a:pt x="39623" y="432815"/>
                </a:lnTo>
                <a:lnTo>
                  <a:pt x="45719" y="4201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74" name="object 31">
            <a:extLst>
              <a:ext uri="{FF2B5EF4-FFF2-40B4-BE49-F238E27FC236}">
                <a16:creationId xmlns:a16="http://schemas.microsoft.com/office/drawing/2014/main" id="{1296B09F-64E6-C361-7774-E46863BD4A17}"/>
              </a:ext>
            </a:extLst>
          </p:cNvPr>
          <p:cNvSpPr>
            <a:spLocks/>
          </p:cNvSpPr>
          <p:nvPr/>
        </p:nvSpPr>
        <p:spPr bwMode="auto">
          <a:xfrm>
            <a:off x="3881438" y="4281488"/>
            <a:ext cx="76200" cy="431800"/>
          </a:xfrm>
          <a:custGeom>
            <a:avLst/>
            <a:gdLst>
              <a:gd name="T0" fmla="*/ 76199 w 76200"/>
              <a:gd name="T1" fmla="*/ 332578 h 433070"/>
              <a:gd name="T2" fmla="*/ 0 w 76200"/>
              <a:gd name="T3" fmla="*/ 332578 h 433070"/>
              <a:gd name="T4" fmla="*/ 30479 w 76200"/>
              <a:gd name="T5" fmla="*/ 391795 h 433070"/>
              <a:gd name="T6" fmla="*/ 30479 w 76200"/>
              <a:gd name="T7" fmla="*/ 343942 h 433070"/>
              <a:gd name="T8" fmla="*/ 42671 w 76200"/>
              <a:gd name="T9" fmla="*/ 343942 h 433070"/>
              <a:gd name="T10" fmla="*/ 42671 w 76200"/>
              <a:gd name="T11" fmla="*/ 392706 h 433070"/>
              <a:gd name="T12" fmla="*/ 76199 w 76200"/>
              <a:gd name="T13" fmla="*/ 332578 h 433070"/>
              <a:gd name="T14" fmla="*/ 42671 w 76200"/>
              <a:gd name="T15" fmla="*/ 332578 h 433070"/>
              <a:gd name="T16" fmla="*/ 42671 w 76200"/>
              <a:gd name="T17" fmla="*/ 0 h 433070"/>
              <a:gd name="T18" fmla="*/ 30479 w 76200"/>
              <a:gd name="T19" fmla="*/ 0 h 433070"/>
              <a:gd name="T20" fmla="*/ 30479 w 76200"/>
              <a:gd name="T21" fmla="*/ 332578 h 433070"/>
              <a:gd name="T22" fmla="*/ 42671 w 76200"/>
              <a:gd name="T23" fmla="*/ 332578 h 433070"/>
              <a:gd name="T24" fmla="*/ 42671 w 76200"/>
              <a:gd name="T25" fmla="*/ 392706 h 433070"/>
              <a:gd name="T26" fmla="*/ 42671 w 76200"/>
              <a:gd name="T27" fmla="*/ 343942 h 433070"/>
              <a:gd name="T28" fmla="*/ 30479 w 76200"/>
              <a:gd name="T29" fmla="*/ 343942 h 433070"/>
              <a:gd name="T30" fmla="*/ 30479 w 76200"/>
              <a:gd name="T31" fmla="*/ 391795 h 433070"/>
              <a:gd name="T32" fmla="*/ 36575 w 76200"/>
              <a:gd name="T33" fmla="*/ 403638 h 433070"/>
              <a:gd name="T34" fmla="*/ 42671 w 76200"/>
              <a:gd name="T35" fmla="*/ 392706 h 4330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33070"/>
              <a:gd name="T56" fmla="*/ 76200 w 76200"/>
              <a:gd name="T57" fmla="*/ 433070 h 4330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33070">
                <a:moveTo>
                  <a:pt x="76199" y="356615"/>
                </a:moveTo>
                <a:lnTo>
                  <a:pt x="0" y="356615"/>
                </a:lnTo>
                <a:lnTo>
                  <a:pt x="30479" y="420115"/>
                </a:lnTo>
                <a:lnTo>
                  <a:pt x="30479" y="368807"/>
                </a:lnTo>
                <a:lnTo>
                  <a:pt x="42671" y="368807"/>
                </a:lnTo>
                <a:lnTo>
                  <a:pt x="42671" y="421092"/>
                </a:lnTo>
                <a:lnTo>
                  <a:pt x="76199" y="356615"/>
                </a:lnTo>
                <a:close/>
              </a:path>
              <a:path w="76200" h="433070">
                <a:moveTo>
                  <a:pt x="42671" y="356615"/>
                </a:moveTo>
                <a:lnTo>
                  <a:pt x="42671" y="0"/>
                </a:lnTo>
                <a:lnTo>
                  <a:pt x="30479" y="0"/>
                </a:lnTo>
                <a:lnTo>
                  <a:pt x="30479" y="356615"/>
                </a:lnTo>
                <a:lnTo>
                  <a:pt x="42671" y="356615"/>
                </a:lnTo>
                <a:close/>
              </a:path>
              <a:path w="76200" h="433070">
                <a:moveTo>
                  <a:pt x="42671" y="421092"/>
                </a:moveTo>
                <a:lnTo>
                  <a:pt x="42671" y="368807"/>
                </a:lnTo>
                <a:lnTo>
                  <a:pt x="30479" y="368807"/>
                </a:lnTo>
                <a:lnTo>
                  <a:pt x="30479" y="420115"/>
                </a:lnTo>
                <a:lnTo>
                  <a:pt x="36575" y="432815"/>
                </a:lnTo>
                <a:lnTo>
                  <a:pt x="42671" y="4210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cxnSp>
        <p:nvCxnSpPr>
          <p:cNvPr id="75" name="Straight Connector 74">
            <a:extLst>
              <a:ext uri="{FF2B5EF4-FFF2-40B4-BE49-F238E27FC236}">
                <a16:creationId xmlns:a16="http://schemas.microsoft.com/office/drawing/2014/main" id="{423AE3CD-1FCF-26F4-B637-81BBD8774998}"/>
              </a:ext>
            </a:extLst>
          </p:cNvPr>
          <p:cNvCxnSpPr/>
          <p:nvPr/>
        </p:nvCxnSpPr>
        <p:spPr>
          <a:xfrm>
            <a:off x="2081213" y="5141913"/>
            <a:ext cx="0" cy="360362"/>
          </a:xfrm>
          <a:prstGeom prst="line">
            <a:avLst/>
          </a:prstGeom>
        </p:spPr>
        <p:style>
          <a:lnRef idx="1">
            <a:schemeClr val="accent1"/>
          </a:lnRef>
          <a:fillRef idx="0">
            <a:schemeClr val="accent1"/>
          </a:fillRef>
          <a:effectRef idx="0">
            <a:schemeClr val="accent1"/>
          </a:effectRef>
          <a:fontRef idx="minor">
            <a:schemeClr val="tx1"/>
          </a:fontRef>
        </p:style>
      </p:cxnSp>
      <p:sp>
        <p:nvSpPr>
          <p:cNvPr id="76" name="Rounded Rectangle 33">
            <a:extLst>
              <a:ext uri="{FF2B5EF4-FFF2-40B4-BE49-F238E27FC236}">
                <a16:creationId xmlns:a16="http://schemas.microsoft.com/office/drawing/2014/main" id="{785ED2B9-5F3D-45B3-71EB-11A492BFFAA1}"/>
              </a:ext>
            </a:extLst>
          </p:cNvPr>
          <p:cNvSpPr/>
          <p:nvPr/>
        </p:nvSpPr>
        <p:spPr>
          <a:xfrm>
            <a:off x="1038225" y="5718175"/>
            <a:ext cx="971550" cy="360363"/>
          </a:xfrm>
          <a:prstGeom prst="roundRect">
            <a:avLst/>
          </a:prstGeom>
          <a:solidFill>
            <a:srgbClr val="00B050"/>
          </a:solidFill>
        </p:spPr>
        <p:style>
          <a:lnRef idx="2">
            <a:schemeClr val="dk1"/>
          </a:lnRef>
          <a:fillRef idx="1">
            <a:schemeClr val="lt1"/>
          </a:fillRef>
          <a:effectRef idx="0">
            <a:schemeClr val="dk1"/>
          </a:effectRef>
          <a:fontRef idx="minor">
            <a:schemeClr val="dk1"/>
          </a:fontRef>
        </p:style>
        <p:txBody>
          <a:bodyPr rtlCol="1" anchor="ctr"/>
          <a:lstStyle/>
          <a:p>
            <a:pPr algn="ctr" rtl="1" eaLnBrk="1" hangingPunct="1">
              <a:defRPr/>
            </a:pPr>
            <a:r>
              <a:rPr lang="en-US" dirty="0"/>
              <a:t>DES</a:t>
            </a:r>
            <a:endParaRPr lang="ar-SA" dirty="0"/>
          </a:p>
        </p:txBody>
      </p:sp>
      <p:sp>
        <p:nvSpPr>
          <p:cNvPr id="77" name="object 29">
            <a:extLst>
              <a:ext uri="{FF2B5EF4-FFF2-40B4-BE49-F238E27FC236}">
                <a16:creationId xmlns:a16="http://schemas.microsoft.com/office/drawing/2014/main" id="{51BE8059-9244-6642-74BD-AFDE66CC7AFF}"/>
              </a:ext>
            </a:extLst>
          </p:cNvPr>
          <p:cNvSpPr>
            <a:spLocks/>
          </p:cNvSpPr>
          <p:nvPr/>
        </p:nvSpPr>
        <p:spPr bwMode="auto">
          <a:xfrm>
            <a:off x="1365250" y="5529263"/>
            <a:ext cx="1508125" cy="44450"/>
          </a:xfrm>
          <a:custGeom>
            <a:avLst/>
            <a:gdLst>
              <a:gd name="T0" fmla="*/ 0 w 2374900"/>
              <a:gd name="T1" fmla="*/ 0 h 45719"/>
              <a:gd name="T2" fmla="*/ 4 w 2374900"/>
              <a:gd name="T3" fmla="*/ 0 h 45719"/>
              <a:gd name="T4" fmla="*/ 0 60000 65536"/>
              <a:gd name="T5" fmla="*/ 0 60000 65536"/>
              <a:gd name="T6" fmla="*/ 0 w 2374900"/>
              <a:gd name="T7" fmla="*/ 0 h 45719"/>
              <a:gd name="T8" fmla="*/ 2374900 w 2374900"/>
              <a:gd name="T9" fmla="*/ 0 h 45719"/>
            </a:gdLst>
            <a:ahLst/>
            <a:cxnLst>
              <a:cxn ang="T4">
                <a:pos x="T0" y="T1"/>
              </a:cxn>
              <a:cxn ang="T5">
                <a:pos x="T2" y="T3"/>
              </a:cxn>
            </a:cxnLst>
            <a:rect l="T6" t="T7" r="T8" b="T9"/>
            <a:pathLst>
              <a:path w="2374900" h="45719">
                <a:moveTo>
                  <a:pt x="0" y="0"/>
                </a:moveTo>
                <a:lnTo>
                  <a:pt x="2374391"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US"/>
          </a:p>
        </p:txBody>
      </p:sp>
      <p:sp>
        <p:nvSpPr>
          <p:cNvPr id="78" name="Rounded Rectangle 35">
            <a:extLst>
              <a:ext uri="{FF2B5EF4-FFF2-40B4-BE49-F238E27FC236}">
                <a16:creationId xmlns:a16="http://schemas.microsoft.com/office/drawing/2014/main" id="{2F9642DA-F28E-B94A-954B-35F98F11B795}"/>
              </a:ext>
            </a:extLst>
          </p:cNvPr>
          <p:cNvSpPr/>
          <p:nvPr/>
        </p:nvSpPr>
        <p:spPr>
          <a:xfrm>
            <a:off x="2441575" y="5718175"/>
            <a:ext cx="971550" cy="360363"/>
          </a:xfrm>
          <a:prstGeom prst="roundRect">
            <a:avLst/>
          </a:prstGeom>
          <a:solidFill>
            <a:srgbClr val="00B050"/>
          </a:solidFill>
        </p:spPr>
        <p:style>
          <a:lnRef idx="2">
            <a:schemeClr val="dk1"/>
          </a:lnRef>
          <a:fillRef idx="1">
            <a:schemeClr val="lt1"/>
          </a:fillRef>
          <a:effectRef idx="0">
            <a:schemeClr val="dk1"/>
          </a:effectRef>
          <a:fontRef idx="minor">
            <a:schemeClr val="dk1"/>
          </a:fontRef>
        </p:style>
        <p:txBody>
          <a:bodyPr rtlCol="1" anchor="ctr"/>
          <a:lstStyle/>
          <a:p>
            <a:pPr algn="ctr" rtl="1" eaLnBrk="1" hangingPunct="1">
              <a:defRPr/>
            </a:pPr>
            <a:r>
              <a:rPr lang="en-US" dirty="0"/>
              <a:t>AES</a:t>
            </a:r>
            <a:endParaRPr lang="ar-SA" dirty="0"/>
          </a:p>
        </p:txBody>
      </p:sp>
      <p:cxnSp>
        <p:nvCxnSpPr>
          <p:cNvPr id="79" name="Straight Connector 78">
            <a:extLst>
              <a:ext uri="{FF2B5EF4-FFF2-40B4-BE49-F238E27FC236}">
                <a16:creationId xmlns:a16="http://schemas.microsoft.com/office/drawing/2014/main" id="{A60B5039-6685-1393-8593-90EA89A277B6}"/>
              </a:ext>
            </a:extLst>
          </p:cNvPr>
          <p:cNvCxnSpPr>
            <a:stCxn id="77" idx="0"/>
          </p:cNvCxnSpPr>
          <p:nvPr/>
        </p:nvCxnSpPr>
        <p:spPr>
          <a:xfrm flipH="1">
            <a:off x="1362075" y="5529263"/>
            <a:ext cx="3175" cy="188912"/>
          </a:xfrm>
          <a:prstGeom prst="line">
            <a:avLst/>
          </a:prstGeom>
        </p:spPr>
        <p:style>
          <a:lnRef idx="2">
            <a:schemeClr val="dk1"/>
          </a:lnRef>
          <a:fillRef idx="0">
            <a:schemeClr val="dk1"/>
          </a:fillRef>
          <a:effectRef idx="1">
            <a:schemeClr val="dk1"/>
          </a:effectRef>
          <a:fontRef idx="minor">
            <a:schemeClr val="tx1"/>
          </a:fontRef>
        </p:style>
      </p:cxnSp>
      <p:cxnSp>
        <p:nvCxnSpPr>
          <p:cNvPr id="80" name="Straight Connector 79">
            <a:extLst>
              <a:ext uri="{FF2B5EF4-FFF2-40B4-BE49-F238E27FC236}">
                <a16:creationId xmlns:a16="http://schemas.microsoft.com/office/drawing/2014/main" id="{195648EC-26D2-8E93-A2D9-01128348CEA6}"/>
              </a:ext>
            </a:extLst>
          </p:cNvPr>
          <p:cNvCxnSpPr/>
          <p:nvPr/>
        </p:nvCxnSpPr>
        <p:spPr>
          <a:xfrm flipH="1">
            <a:off x="2873375" y="5502275"/>
            <a:ext cx="3175" cy="190500"/>
          </a:xfrm>
          <a:prstGeom prst="line">
            <a:avLst/>
          </a:prstGeom>
        </p:spPr>
        <p:style>
          <a:lnRef idx="2">
            <a:schemeClr val="dk1"/>
          </a:lnRef>
          <a:fillRef idx="0">
            <a:schemeClr val="dk1"/>
          </a:fillRef>
          <a:effectRef idx="1">
            <a:schemeClr val="dk1"/>
          </a:effectRef>
          <a:fontRef idx="minor">
            <a:schemeClr val="tx1"/>
          </a:fontRef>
        </p:style>
      </p:cxnSp>
      <p:sp>
        <p:nvSpPr>
          <p:cNvPr id="81" name="object 24">
            <a:extLst>
              <a:ext uri="{FF2B5EF4-FFF2-40B4-BE49-F238E27FC236}">
                <a16:creationId xmlns:a16="http://schemas.microsoft.com/office/drawing/2014/main" id="{0143AA20-5E9D-B49E-8423-27DA8A826058}"/>
              </a:ext>
            </a:extLst>
          </p:cNvPr>
          <p:cNvSpPr>
            <a:spLocks/>
          </p:cNvSpPr>
          <p:nvPr/>
        </p:nvSpPr>
        <p:spPr bwMode="auto">
          <a:xfrm>
            <a:off x="6473825" y="4705350"/>
            <a:ext cx="1808163" cy="725488"/>
          </a:xfrm>
          <a:custGeom>
            <a:avLst/>
            <a:gdLst>
              <a:gd name="T0" fmla="*/ 1809511 w 1807845"/>
              <a:gd name="T1" fmla="*/ 2147483646 h 441960"/>
              <a:gd name="T2" fmla="*/ 1714273 w 1807845"/>
              <a:gd name="T3" fmla="*/ 948480531 h 441960"/>
              <a:gd name="T4" fmla="*/ 1615965 w 1807845"/>
              <a:gd name="T5" fmla="*/ 177785887 h 441960"/>
              <a:gd name="T6" fmla="*/ 264197 w 1807845"/>
              <a:gd name="T7" fmla="*/ 0 h 441960"/>
              <a:gd name="T8" fmla="*/ 153614 w 1807845"/>
              <a:gd name="T9" fmla="*/ 533542790 h 441960"/>
              <a:gd name="T10" fmla="*/ 49172 w 1807845"/>
              <a:gd name="T11" fmla="*/ 1896960132 h 441960"/>
              <a:gd name="T12" fmla="*/ 12281 w 1807845"/>
              <a:gd name="T13" fmla="*/ 2147483646 h 441960"/>
              <a:gd name="T14" fmla="*/ 9233 w 1807845"/>
              <a:gd name="T15" fmla="*/ 2147483646 h 441960"/>
              <a:gd name="T16" fmla="*/ 15374 w 1807845"/>
              <a:gd name="T17" fmla="*/ 2147483646 h 441960"/>
              <a:gd name="T18" fmla="*/ 30704 w 1807845"/>
              <a:gd name="T19" fmla="*/ 2147483646 h 441960"/>
              <a:gd name="T20" fmla="*/ 73736 w 1807845"/>
              <a:gd name="T21" fmla="*/ 1659863871 h 441960"/>
              <a:gd name="T22" fmla="*/ 208903 w 1807845"/>
              <a:gd name="T23" fmla="*/ 368847446 h 441960"/>
              <a:gd name="T24" fmla="*/ 267290 w 1807845"/>
              <a:gd name="T25" fmla="*/ 177785887 h 441960"/>
              <a:gd name="T26" fmla="*/ 1585245 w 1807845"/>
              <a:gd name="T27" fmla="*/ 237189840 h 441960"/>
              <a:gd name="T28" fmla="*/ 1665121 w 1807845"/>
              <a:gd name="T29" fmla="*/ 652045845 h 441960"/>
              <a:gd name="T30" fmla="*/ 1711203 w 1807845"/>
              <a:gd name="T31" fmla="*/ 1160205085 h 441960"/>
              <a:gd name="T32" fmla="*/ 1766501 w 1807845"/>
              <a:gd name="T33" fmla="*/ 2015545436 h 441960"/>
              <a:gd name="T34" fmla="*/ 1791080 w 1807845"/>
              <a:gd name="T35" fmla="*/ 2147483646 h 441960"/>
              <a:gd name="T36" fmla="*/ 1806438 w 1807845"/>
              <a:gd name="T37" fmla="*/ 2147483646 h 441960"/>
              <a:gd name="T38" fmla="*/ 1812582 w 1807845"/>
              <a:gd name="T39" fmla="*/ 2147483646 h 441960"/>
              <a:gd name="T40" fmla="*/ 135191 w 1807845"/>
              <a:gd name="T41" fmla="*/ 2147483646 h 441960"/>
              <a:gd name="T42" fmla="*/ 30704 w 1807845"/>
              <a:gd name="T43" fmla="*/ 2147483646 h 441960"/>
              <a:gd name="T44" fmla="*/ 12281 w 1807845"/>
              <a:gd name="T45" fmla="*/ 2147483646 h 441960"/>
              <a:gd name="T46" fmla="*/ 49172 w 1807845"/>
              <a:gd name="T47" fmla="*/ 2147483646 h 441960"/>
              <a:gd name="T48" fmla="*/ 107534 w 1807845"/>
              <a:gd name="T49" fmla="*/ 2147483646 h 441960"/>
              <a:gd name="T50" fmla="*/ 181271 w 1807845"/>
              <a:gd name="T51" fmla="*/ 2147483646 h 441960"/>
              <a:gd name="T52" fmla="*/ 211976 w 1807845"/>
              <a:gd name="T53" fmla="*/ 2147483646 h 441960"/>
              <a:gd name="T54" fmla="*/ 208903 w 1807845"/>
              <a:gd name="T55" fmla="*/ 368847446 h 441960"/>
              <a:gd name="T56" fmla="*/ 1557595 w 1807845"/>
              <a:gd name="T57" fmla="*/ 2147483646 h 441960"/>
              <a:gd name="T58" fmla="*/ 267290 w 1807845"/>
              <a:gd name="T59" fmla="*/ 2147483646 h 441960"/>
              <a:gd name="T60" fmla="*/ 208903 w 1807845"/>
              <a:gd name="T61" fmla="*/ 2147483646 h 441960"/>
              <a:gd name="T62" fmla="*/ 294930 w 1807845"/>
              <a:gd name="T63" fmla="*/ 2147483646 h 441960"/>
              <a:gd name="T64" fmla="*/ 1557595 w 1807845"/>
              <a:gd name="T65" fmla="*/ 183842737 h 441960"/>
              <a:gd name="T66" fmla="*/ 1557595 w 1807845"/>
              <a:gd name="T67" fmla="*/ 183842737 h 441960"/>
              <a:gd name="T68" fmla="*/ 1686627 w 1807845"/>
              <a:gd name="T69" fmla="*/ 2147483646 h 441960"/>
              <a:gd name="T70" fmla="*/ 1612895 w 1807845"/>
              <a:gd name="T71" fmla="*/ 2147483646 h 441960"/>
              <a:gd name="T72" fmla="*/ 1557595 w 1807845"/>
              <a:gd name="T73" fmla="*/ 2147483646 h 441960"/>
              <a:gd name="T74" fmla="*/ 1615965 w 1807845"/>
              <a:gd name="T75" fmla="*/ 2147483646 h 441960"/>
              <a:gd name="T76" fmla="*/ 1692772 w 1807845"/>
              <a:gd name="T77" fmla="*/ 2147483646 h 441960"/>
              <a:gd name="T78" fmla="*/ 1711203 w 1807845"/>
              <a:gd name="T79" fmla="*/ 1126338037 h 441960"/>
              <a:gd name="T80" fmla="*/ 1812582 w 1807845"/>
              <a:gd name="T81" fmla="*/ 2147483646 h 441960"/>
              <a:gd name="T82" fmla="*/ 1791080 w 1807845"/>
              <a:gd name="T83" fmla="*/ 2147483646 h 441960"/>
              <a:gd name="T84" fmla="*/ 1708128 w 1807845"/>
              <a:gd name="T85" fmla="*/ 2147483646 h 441960"/>
              <a:gd name="T86" fmla="*/ 1735778 w 1807845"/>
              <a:gd name="T87" fmla="*/ 2147483646 h 441960"/>
              <a:gd name="T88" fmla="*/ 1809511 w 1807845"/>
              <a:gd name="T89" fmla="*/ 2147483646 h 44196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807845"/>
              <a:gd name="T136" fmla="*/ 0 h 441960"/>
              <a:gd name="T137" fmla="*/ 1807845 w 1807845"/>
              <a:gd name="T138" fmla="*/ 441960 h 44196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807845" h="441960">
                <a:moveTo>
                  <a:pt x="1807463" y="243839"/>
                </a:moveTo>
                <a:lnTo>
                  <a:pt x="1807463" y="198119"/>
                </a:lnTo>
                <a:lnTo>
                  <a:pt x="1795271" y="155447"/>
                </a:lnTo>
                <a:lnTo>
                  <a:pt x="1773935" y="115823"/>
                </a:lnTo>
                <a:lnTo>
                  <a:pt x="1740407" y="79247"/>
                </a:lnTo>
                <a:lnTo>
                  <a:pt x="1700783" y="48767"/>
                </a:lnTo>
                <a:lnTo>
                  <a:pt x="1655063" y="27431"/>
                </a:lnTo>
                <a:lnTo>
                  <a:pt x="1627631" y="15239"/>
                </a:lnTo>
                <a:lnTo>
                  <a:pt x="1603247" y="9143"/>
                </a:lnTo>
                <a:lnTo>
                  <a:pt x="1572767" y="3047"/>
                </a:lnTo>
                <a:lnTo>
                  <a:pt x="1545335" y="0"/>
                </a:lnTo>
                <a:lnTo>
                  <a:pt x="262127" y="0"/>
                </a:lnTo>
                <a:lnTo>
                  <a:pt x="234695" y="3047"/>
                </a:lnTo>
                <a:lnTo>
                  <a:pt x="179831" y="15239"/>
                </a:lnTo>
                <a:lnTo>
                  <a:pt x="152399" y="27431"/>
                </a:lnTo>
                <a:lnTo>
                  <a:pt x="131063" y="36575"/>
                </a:lnTo>
                <a:lnTo>
                  <a:pt x="85343" y="64007"/>
                </a:lnTo>
                <a:lnTo>
                  <a:pt x="48767" y="97535"/>
                </a:lnTo>
                <a:lnTo>
                  <a:pt x="36575" y="115823"/>
                </a:lnTo>
                <a:lnTo>
                  <a:pt x="21335" y="134111"/>
                </a:lnTo>
                <a:lnTo>
                  <a:pt x="12191" y="155447"/>
                </a:lnTo>
                <a:lnTo>
                  <a:pt x="0" y="198119"/>
                </a:lnTo>
                <a:lnTo>
                  <a:pt x="0" y="243839"/>
                </a:lnTo>
                <a:lnTo>
                  <a:pt x="9143" y="275843"/>
                </a:lnTo>
                <a:lnTo>
                  <a:pt x="9143" y="198119"/>
                </a:lnTo>
                <a:lnTo>
                  <a:pt x="15239" y="176783"/>
                </a:lnTo>
                <a:lnTo>
                  <a:pt x="15239" y="179831"/>
                </a:lnTo>
                <a:lnTo>
                  <a:pt x="21335" y="158495"/>
                </a:lnTo>
                <a:lnTo>
                  <a:pt x="30479" y="137159"/>
                </a:lnTo>
                <a:lnTo>
                  <a:pt x="30479" y="140207"/>
                </a:lnTo>
                <a:lnTo>
                  <a:pt x="42671" y="118871"/>
                </a:lnTo>
                <a:lnTo>
                  <a:pt x="42671" y="121919"/>
                </a:lnTo>
                <a:lnTo>
                  <a:pt x="73151" y="85343"/>
                </a:lnTo>
                <a:lnTo>
                  <a:pt x="134111" y="45719"/>
                </a:lnTo>
                <a:lnTo>
                  <a:pt x="182879" y="24383"/>
                </a:lnTo>
                <a:lnTo>
                  <a:pt x="207263" y="18965"/>
                </a:lnTo>
                <a:lnTo>
                  <a:pt x="207263" y="18287"/>
                </a:lnTo>
                <a:lnTo>
                  <a:pt x="234695" y="12191"/>
                </a:lnTo>
                <a:lnTo>
                  <a:pt x="265175" y="9143"/>
                </a:lnTo>
                <a:lnTo>
                  <a:pt x="1545335" y="9143"/>
                </a:lnTo>
                <a:lnTo>
                  <a:pt x="1545335" y="9448"/>
                </a:lnTo>
                <a:lnTo>
                  <a:pt x="1572767" y="12191"/>
                </a:lnTo>
                <a:lnTo>
                  <a:pt x="1600199" y="18287"/>
                </a:lnTo>
                <a:lnTo>
                  <a:pt x="1624583" y="24383"/>
                </a:lnTo>
                <a:lnTo>
                  <a:pt x="1652015" y="33527"/>
                </a:lnTo>
                <a:lnTo>
                  <a:pt x="1673351" y="45719"/>
                </a:lnTo>
                <a:lnTo>
                  <a:pt x="1697735" y="57911"/>
                </a:lnTo>
                <a:lnTo>
                  <a:pt x="1697735" y="59653"/>
                </a:lnTo>
                <a:lnTo>
                  <a:pt x="1716023" y="70103"/>
                </a:lnTo>
                <a:lnTo>
                  <a:pt x="1734311" y="85343"/>
                </a:lnTo>
                <a:lnTo>
                  <a:pt x="1752599" y="103631"/>
                </a:lnTo>
                <a:lnTo>
                  <a:pt x="1764791" y="121919"/>
                </a:lnTo>
                <a:lnTo>
                  <a:pt x="1764791" y="118871"/>
                </a:lnTo>
                <a:lnTo>
                  <a:pt x="1776983" y="140207"/>
                </a:lnTo>
                <a:lnTo>
                  <a:pt x="1776983" y="137159"/>
                </a:lnTo>
                <a:lnTo>
                  <a:pt x="1786127" y="158495"/>
                </a:lnTo>
                <a:lnTo>
                  <a:pt x="1792223" y="179831"/>
                </a:lnTo>
                <a:lnTo>
                  <a:pt x="1792223" y="176783"/>
                </a:lnTo>
                <a:lnTo>
                  <a:pt x="1798319" y="198119"/>
                </a:lnTo>
                <a:lnTo>
                  <a:pt x="1798319" y="275843"/>
                </a:lnTo>
                <a:lnTo>
                  <a:pt x="1807463" y="243839"/>
                </a:lnTo>
                <a:close/>
              </a:path>
              <a:path w="1807845" h="441960">
                <a:moveTo>
                  <a:pt x="210311" y="420623"/>
                </a:moveTo>
                <a:lnTo>
                  <a:pt x="134111" y="396239"/>
                </a:lnTo>
                <a:lnTo>
                  <a:pt x="91439" y="368807"/>
                </a:lnTo>
                <a:lnTo>
                  <a:pt x="57911" y="338327"/>
                </a:lnTo>
                <a:lnTo>
                  <a:pt x="30479" y="301751"/>
                </a:lnTo>
                <a:lnTo>
                  <a:pt x="9143" y="240791"/>
                </a:lnTo>
                <a:lnTo>
                  <a:pt x="9143" y="275843"/>
                </a:lnTo>
                <a:lnTo>
                  <a:pt x="12191" y="286511"/>
                </a:lnTo>
                <a:lnTo>
                  <a:pt x="21335" y="307847"/>
                </a:lnTo>
                <a:lnTo>
                  <a:pt x="36575" y="326135"/>
                </a:lnTo>
                <a:lnTo>
                  <a:pt x="48767" y="344423"/>
                </a:lnTo>
                <a:lnTo>
                  <a:pt x="67055" y="362711"/>
                </a:lnTo>
                <a:lnTo>
                  <a:pt x="85343" y="377951"/>
                </a:lnTo>
                <a:lnTo>
                  <a:pt x="106679" y="390143"/>
                </a:lnTo>
                <a:lnTo>
                  <a:pt x="131063" y="402335"/>
                </a:lnTo>
                <a:lnTo>
                  <a:pt x="152399" y="414527"/>
                </a:lnTo>
                <a:lnTo>
                  <a:pt x="179831" y="423671"/>
                </a:lnTo>
                <a:lnTo>
                  <a:pt x="207263" y="429767"/>
                </a:lnTo>
                <a:lnTo>
                  <a:pt x="207263" y="420623"/>
                </a:lnTo>
                <a:lnTo>
                  <a:pt x="210311" y="420623"/>
                </a:lnTo>
                <a:close/>
              </a:path>
              <a:path w="1807845" h="441960">
                <a:moveTo>
                  <a:pt x="210311" y="18287"/>
                </a:moveTo>
                <a:lnTo>
                  <a:pt x="207263" y="18287"/>
                </a:lnTo>
                <a:lnTo>
                  <a:pt x="207263" y="18965"/>
                </a:lnTo>
                <a:lnTo>
                  <a:pt x="210311" y="18287"/>
                </a:lnTo>
                <a:close/>
              </a:path>
              <a:path w="1807845" h="441960">
                <a:moveTo>
                  <a:pt x="1545335" y="438911"/>
                </a:moveTo>
                <a:lnTo>
                  <a:pt x="1545335" y="429767"/>
                </a:lnTo>
                <a:lnTo>
                  <a:pt x="1514855" y="432815"/>
                </a:lnTo>
                <a:lnTo>
                  <a:pt x="292607" y="432815"/>
                </a:lnTo>
                <a:lnTo>
                  <a:pt x="265175" y="429767"/>
                </a:lnTo>
                <a:lnTo>
                  <a:pt x="234695" y="426719"/>
                </a:lnTo>
                <a:lnTo>
                  <a:pt x="207263" y="420623"/>
                </a:lnTo>
                <a:lnTo>
                  <a:pt x="207263" y="429767"/>
                </a:lnTo>
                <a:lnTo>
                  <a:pt x="234695" y="435863"/>
                </a:lnTo>
                <a:lnTo>
                  <a:pt x="262127" y="438911"/>
                </a:lnTo>
                <a:lnTo>
                  <a:pt x="292607" y="441959"/>
                </a:lnTo>
                <a:lnTo>
                  <a:pt x="1514855" y="441959"/>
                </a:lnTo>
                <a:lnTo>
                  <a:pt x="1545335" y="438911"/>
                </a:lnTo>
                <a:close/>
              </a:path>
              <a:path w="1807845" h="441960">
                <a:moveTo>
                  <a:pt x="1545335" y="9448"/>
                </a:moveTo>
                <a:lnTo>
                  <a:pt x="1545335" y="9143"/>
                </a:lnTo>
                <a:lnTo>
                  <a:pt x="1542287" y="9143"/>
                </a:lnTo>
                <a:lnTo>
                  <a:pt x="1545335" y="9448"/>
                </a:lnTo>
                <a:close/>
              </a:path>
              <a:path w="1807845" h="441960">
                <a:moveTo>
                  <a:pt x="1697735" y="391885"/>
                </a:moveTo>
                <a:lnTo>
                  <a:pt x="1697735" y="384047"/>
                </a:lnTo>
                <a:lnTo>
                  <a:pt x="1673351" y="396239"/>
                </a:lnTo>
                <a:lnTo>
                  <a:pt x="1652015" y="405383"/>
                </a:lnTo>
                <a:lnTo>
                  <a:pt x="1624583" y="414527"/>
                </a:lnTo>
                <a:lnTo>
                  <a:pt x="1600199" y="420623"/>
                </a:lnTo>
                <a:lnTo>
                  <a:pt x="1572767" y="426719"/>
                </a:lnTo>
                <a:lnTo>
                  <a:pt x="1542287" y="429767"/>
                </a:lnTo>
                <a:lnTo>
                  <a:pt x="1545335" y="429767"/>
                </a:lnTo>
                <a:lnTo>
                  <a:pt x="1545335" y="438911"/>
                </a:lnTo>
                <a:lnTo>
                  <a:pt x="1572767" y="435863"/>
                </a:lnTo>
                <a:lnTo>
                  <a:pt x="1603247" y="429767"/>
                </a:lnTo>
                <a:lnTo>
                  <a:pt x="1627631" y="423671"/>
                </a:lnTo>
                <a:lnTo>
                  <a:pt x="1655063" y="414527"/>
                </a:lnTo>
                <a:lnTo>
                  <a:pt x="1679447" y="402335"/>
                </a:lnTo>
                <a:lnTo>
                  <a:pt x="1697735" y="391885"/>
                </a:lnTo>
                <a:close/>
              </a:path>
              <a:path w="1807845" h="441960">
                <a:moveTo>
                  <a:pt x="1697735" y="59653"/>
                </a:moveTo>
                <a:lnTo>
                  <a:pt x="1697735" y="57911"/>
                </a:lnTo>
                <a:lnTo>
                  <a:pt x="1694687" y="57911"/>
                </a:lnTo>
                <a:lnTo>
                  <a:pt x="1697735" y="59653"/>
                </a:lnTo>
                <a:close/>
              </a:path>
              <a:path w="1807845" h="441960">
                <a:moveTo>
                  <a:pt x="1798319" y="275843"/>
                </a:moveTo>
                <a:lnTo>
                  <a:pt x="1798319" y="240791"/>
                </a:lnTo>
                <a:lnTo>
                  <a:pt x="1786127" y="283463"/>
                </a:lnTo>
                <a:lnTo>
                  <a:pt x="1776983" y="301751"/>
                </a:lnTo>
                <a:lnTo>
                  <a:pt x="1752599" y="338327"/>
                </a:lnTo>
                <a:lnTo>
                  <a:pt x="1716023" y="368807"/>
                </a:lnTo>
                <a:lnTo>
                  <a:pt x="1694687" y="384047"/>
                </a:lnTo>
                <a:lnTo>
                  <a:pt x="1697735" y="384047"/>
                </a:lnTo>
                <a:lnTo>
                  <a:pt x="1697735" y="391885"/>
                </a:lnTo>
                <a:lnTo>
                  <a:pt x="1722119" y="377951"/>
                </a:lnTo>
                <a:lnTo>
                  <a:pt x="1758695" y="344423"/>
                </a:lnTo>
                <a:lnTo>
                  <a:pt x="1786127" y="307847"/>
                </a:lnTo>
                <a:lnTo>
                  <a:pt x="1795271" y="286511"/>
                </a:lnTo>
                <a:lnTo>
                  <a:pt x="1798319" y="27584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82" name="object 25">
            <a:extLst>
              <a:ext uri="{FF2B5EF4-FFF2-40B4-BE49-F238E27FC236}">
                <a16:creationId xmlns:a16="http://schemas.microsoft.com/office/drawing/2014/main" id="{A79EDED1-2302-663A-E86D-8344CCA80B26}"/>
              </a:ext>
            </a:extLst>
          </p:cNvPr>
          <p:cNvSpPr txBox="1">
            <a:spLocks noChangeArrowheads="1"/>
          </p:cNvSpPr>
          <p:nvPr/>
        </p:nvSpPr>
        <p:spPr bwMode="auto">
          <a:xfrm>
            <a:off x="6805613" y="4775200"/>
            <a:ext cx="1209675" cy="646113"/>
          </a:xfrm>
          <a:prstGeom prst="rect">
            <a:avLst/>
          </a:prstGeom>
          <a:solidFill>
            <a:srgbClr val="00B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12700"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ctr" rtl="0" eaLnBrk="1" hangingPunct="1">
              <a:spcBef>
                <a:spcPct val="0"/>
              </a:spcBef>
              <a:buClrTx/>
              <a:buSzTx/>
              <a:buFontTx/>
              <a:buNone/>
            </a:pPr>
            <a:r>
              <a:rPr lang="en-US" altLang="en-US" sz="1400" b="1"/>
              <a:t>Discrete Logarithm Ciphers</a:t>
            </a:r>
            <a:endParaRPr lang="ar-SA" altLang="en-US" sz="1400"/>
          </a:p>
        </p:txBody>
      </p:sp>
      <p:sp>
        <p:nvSpPr>
          <p:cNvPr id="83" name="object 26">
            <a:extLst>
              <a:ext uri="{FF2B5EF4-FFF2-40B4-BE49-F238E27FC236}">
                <a16:creationId xmlns:a16="http://schemas.microsoft.com/office/drawing/2014/main" id="{FF23F8BC-8289-8145-4100-D248FE2CBA30}"/>
              </a:ext>
            </a:extLst>
          </p:cNvPr>
          <p:cNvSpPr>
            <a:spLocks/>
          </p:cNvSpPr>
          <p:nvPr/>
        </p:nvSpPr>
        <p:spPr bwMode="auto">
          <a:xfrm>
            <a:off x="8337550" y="4705350"/>
            <a:ext cx="1809750" cy="581025"/>
          </a:xfrm>
          <a:custGeom>
            <a:avLst/>
            <a:gdLst>
              <a:gd name="T0" fmla="*/ 1742437 w 1811020"/>
              <a:gd name="T1" fmla="*/ 35645614 h 441960"/>
              <a:gd name="T2" fmla="*/ 1706997 w 1811020"/>
              <a:gd name="T3" fmla="*/ 22365337 h 441960"/>
              <a:gd name="T4" fmla="*/ 1603635 w 1811020"/>
              <a:gd name="T5" fmla="*/ 6290572 h 441960"/>
              <a:gd name="T6" fmla="*/ 1497314 w 1811020"/>
              <a:gd name="T7" fmla="*/ 0 h 441960"/>
              <a:gd name="T8" fmla="*/ 200822 w 1811020"/>
              <a:gd name="T9" fmla="*/ 2096011 h 441960"/>
              <a:gd name="T10" fmla="*/ 126990 w 1811020"/>
              <a:gd name="T11" fmla="*/ 8387344 h 441960"/>
              <a:gd name="T12" fmla="*/ 23618 w 1811020"/>
              <a:gd name="T13" fmla="*/ 30752987 h 441960"/>
              <a:gd name="T14" fmla="*/ 2957 w 1811020"/>
              <a:gd name="T15" fmla="*/ 55915350 h 441960"/>
              <a:gd name="T16" fmla="*/ 11823 w 1811020"/>
              <a:gd name="T17" fmla="*/ 45430535 h 441960"/>
              <a:gd name="T18" fmla="*/ 32491 w 1811020"/>
              <a:gd name="T19" fmla="*/ 31452132 h 441960"/>
              <a:gd name="T20" fmla="*/ 44299 w 1811020"/>
              <a:gd name="T21" fmla="*/ 27957653 h 441960"/>
              <a:gd name="T22" fmla="*/ 91551 w 1811020"/>
              <a:gd name="T23" fmla="*/ 16075425 h 441960"/>
              <a:gd name="T24" fmla="*/ 153569 w 1811020"/>
              <a:gd name="T25" fmla="*/ 7687854 h 441960"/>
              <a:gd name="T26" fmla="*/ 230355 w 1811020"/>
              <a:gd name="T27" fmla="*/ 2796645 h 441960"/>
              <a:gd name="T28" fmla="*/ 1497314 w 1811020"/>
              <a:gd name="T29" fmla="*/ 2096011 h 441960"/>
              <a:gd name="T30" fmla="*/ 1553429 w 1811020"/>
              <a:gd name="T31" fmla="*/ 4193289 h 441960"/>
              <a:gd name="T32" fmla="*/ 1600679 w 1811020"/>
              <a:gd name="T33" fmla="*/ 7687854 h 441960"/>
              <a:gd name="T34" fmla="*/ 1683372 w 1811020"/>
              <a:gd name="T35" fmla="*/ 19570048 h 441960"/>
              <a:gd name="T36" fmla="*/ 1724717 w 1811020"/>
              <a:gd name="T37" fmla="*/ 32150965 h 441960"/>
              <a:gd name="T38" fmla="*/ 1739483 w 1811020"/>
              <a:gd name="T39" fmla="*/ 41236858 h 441960"/>
              <a:gd name="T40" fmla="*/ 1745390 w 1811020"/>
              <a:gd name="T41" fmla="*/ 63253776 h 441960"/>
              <a:gd name="T42" fmla="*/ 203777 w 1811020"/>
              <a:gd name="T43" fmla="*/ 96452695 h 441960"/>
              <a:gd name="T44" fmla="*/ 56112 w 1811020"/>
              <a:gd name="T45" fmla="*/ 77581597 h 441960"/>
              <a:gd name="T46" fmla="*/ 11823 w 1811020"/>
              <a:gd name="T47" fmla="*/ 55215417 h 441960"/>
              <a:gd name="T48" fmla="*/ 67924 w 1811020"/>
              <a:gd name="T49" fmla="*/ 83173369 h 441960"/>
              <a:gd name="T50" fmla="*/ 230355 w 1811020"/>
              <a:gd name="T51" fmla="*/ 99947535 h 441960"/>
              <a:gd name="T52" fmla="*/ 259888 w 1811020"/>
              <a:gd name="T53" fmla="*/ 98549387 h 441960"/>
              <a:gd name="T54" fmla="*/ 256935 w 1811020"/>
              <a:gd name="T55" fmla="*/ 2167698 h 441960"/>
              <a:gd name="T56" fmla="*/ 1526852 w 1811020"/>
              <a:gd name="T57" fmla="*/ 97850793 h 441960"/>
              <a:gd name="T58" fmla="*/ 286469 w 1811020"/>
              <a:gd name="T59" fmla="*/ 99248273 h 441960"/>
              <a:gd name="T60" fmla="*/ 286469 w 1811020"/>
              <a:gd name="T61" fmla="*/ 101345705 h 441960"/>
              <a:gd name="T62" fmla="*/ 1526852 w 1811020"/>
              <a:gd name="T63" fmla="*/ 99947535 h 441960"/>
              <a:gd name="T64" fmla="*/ 1523897 w 1811020"/>
              <a:gd name="T65" fmla="*/ 2796645 h 441960"/>
              <a:gd name="T66" fmla="*/ 1553429 w 1811020"/>
              <a:gd name="T67" fmla="*/ 96452695 h 441960"/>
              <a:gd name="T68" fmla="*/ 1526852 w 1811020"/>
              <a:gd name="T69" fmla="*/ 99947535 h 441960"/>
              <a:gd name="T70" fmla="*/ 1553429 w 1811020"/>
              <a:gd name="T71" fmla="*/ 4193289 h 441960"/>
              <a:gd name="T72" fmla="*/ 1745390 w 1811020"/>
              <a:gd name="T73" fmla="*/ 63253776 h 441960"/>
              <a:gd name="T74" fmla="*/ 1724717 w 1811020"/>
              <a:gd name="T75" fmla="*/ 69194585 h 441960"/>
              <a:gd name="T76" fmla="*/ 1624307 w 1811020"/>
              <a:gd name="T77" fmla="*/ 90861163 h 441960"/>
              <a:gd name="T78" fmla="*/ 1553429 w 1811020"/>
              <a:gd name="T79" fmla="*/ 96452695 h 441960"/>
              <a:gd name="T80" fmla="*/ 1650887 w 1811020"/>
              <a:gd name="T81" fmla="*/ 89462971 h 441960"/>
              <a:gd name="T82" fmla="*/ 1733576 w 1811020"/>
              <a:gd name="T83" fmla="*/ 70592729 h 44196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811020"/>
              <a:gd name="T127" fmla="*/ 0 h 441960"/>
              <a:gd name="T128" fmla="*/ 1811020 w 1811020"/>
              <a:gd name="T129" fmla="*/ 441960 h 44196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811020" h="441960">
                <a:moveTo>
                  <a:pt x="1810511" y="243839"/>
                </a:moveTo>
                <a:lnTo>
                  <a:pt x="1810511" y="198119"/>
                </a:lnTo>
                <a:lnTo>
                  <a:pt x="1798319" y="155447"/>
                </a:lnTo>
                <a:lnTo>
                  <a:pt x="1789175" y="134111"/>
                </a:lnTo>
                <a:lnTo>
                  <a:pt x="1773935" y="115823"/>
                </a:lnTo>
                <a:lnTo>
                  <a:pt x="1761743" y="97535"/>
                </a:lnTo>
                <a:lnTo>
                  <a:pt x="1725167" y="64007"/>
                </a:lnTo>
                <a:lnTo>
                  <a:pt x="1679447" y="36575"/>
                </a:lnTo>
                <a:lnTo>
                  <a:pt x="1655063" y="27431"/>
                </a:lnTo>
                <a:lnTo>
                  <a:pt x="1630679" y="15239"/>
                </a:lnTo>
                <a:lnTo>
                  <a:pt x="1575815" y="3047"/>
                </a:lnTo>
                <a:lnTo>
                  <a:pt x="1545335" y="0"/>
                </a:lnTo>
                <a:lnTo>
                  <a:pt x="265175" y="0"/>
                </a:lnTo>
                <a:lnTo>
                  <a:pt x="237743" y="3047"/>
                </a:lnTo>
                <a:lnTo>
                  <a:pt x="207263" y="9143"/>
                </a:lnTo>
                <a:lnTo>
                  <a:pt x="182879" y="15239"/>
                </a:lnTo>
                <a:lnTo>
                  <a:pt x="155447" y="27431"/>
                </a:lnTo>
                <a:lnTo>
                  <a:pt x="131063" y="36575"/>
                </a:lnTo>
                <a:lnTo>
                  <a:pt x="88391" y="64007"/>
                </a:lnTo>
                <a:lnTo>
                  <a:pt x="51815" y="97535"/>
                </a:lnTo>
                <a:lnTo>
                  <a:pt x="24383" y="134111"/>
                </a:lnTo>
                <a:lnTo>
                  <a:pt x="6095" y="176783"/>
                </a:lnTo>
                <a:lnTo>
                  <a:pt x="0" y="219455"/>
                </a:lnTo>
                <a:lnTo>
                  <a:pt x="3047" y="243839"/>
                </a:lnTo>
                <a:lnTo>
                  <a:pt x="6095" y="265175"/>
                </a:lnTo>
                <a:lnTo>
                  <a:pt x="12191" y="279399"/>
                </a:lnTo>
                <a:lnTo>
                  <a:pt x="12191" y="198119"/>
                </a:lnTo>
                <a:lnTo>
                  <a:pt x="15239" y="176783"/>
                </a:lnTo>
                <a:lnTo>
                  <a:pt x="15239" y="179831"/>
                </a:lnTo>
                <a:lnTo>
                  <a:pt x="33527" y="137159"/>
                </a:lnTo>
                <a:lnTo>
                  <a:pt x="33527" y="140207"/>
                </a:lnTo>
                <a:lnTo>
                  <a:pt x="45719" y="118871"/>
                </a:lnTo>
                <a:lnTo>
                  <a:pt x="45719" y="121919"/>
                </a:lnTo>
                <a:lnTo>
                  <a:pt x="57911" y="103631"/>
                </a:lnTo>
                <a:lnTo>
                  <a:pt x="76199" y="85343"/>
                </a:lnTo>
                <a:lnTo>
                  <a:pt x="94487" y="70103"/>
                </a:lnTo>
                <a:lnTo>
                  <a:pt x="112775" y="57911"/>
                </a:lnTo>
                <a:lnTo>
                  <a:pt x="137159" y="45719"/>
                </a:lnTo>
                <a:lnTo>
                  <a:pt x="158495" y="33527"/>
                </a:lnTo>
                <a:lnTo>
                  <a:pt x="185927" y="24383"/>
                </a:lnTo>
                <a:lnTo>
                  <a:pt x="210311" y="18287"/>
                </a:lnTo>
                <a:lnTo>
                  <a:pt x="237743" y="12191"/>
                </a:lnTo>
                <a:lnTo>
                  <a:pt x="265175" y="9448"/>
                </a:lnTo>
                <a:lnTo>
                  <a:pt x="265175" y="9143"/>
                </a:lnTo>
                <a:lnTo>
                  <a:pt x="1545335" y="9143"/>
                </a:lnTo>
                <a:lnTo>
                  <a:pt x="1575815" y="12191"/>
                </a:lnTo>
                <a:lnTo>
                  <a:pt x="1575815" y="12801"/>
                </a:lnTo>
                <a:lnTo>
                  <a:pt x="1603247" y="18287"/>
                </a:lnTo>
                <a:lnTo>
                  <a:pt x="1603247" y="18965"/>
                </a:lnTo>
                <a:lnTo>
                  <a:pt x="1627631" y="24383"/>
                </a:lnTo>
                <a:lnTo>
                  <a:pt x="1652015" y="33527"/>
                </a:lnTo>
                <a:lnTo>
                  <a:pt x="1676399" y="45719"/>
                </a:lnTo>
                <a:lnTo>
                  <a:pt x="1719071" y="70103"/>
                </a:lnTo>
                <a:lnTo>
                  <a:pt x="1737359" y="85343"/>
                </a:lnTo>
                <a:lnTo>
                  <a:pt x="1767839" y="121919"/>
                </a:lnTo>
                <a:lnTo>
                  <a:pt x="1767839" y="118871"/>
                </a:lnTo>
                <a:lnTo>
                  <a:pt x="1780031" y="140207"/>
                </a:lnTo>
                <a:lnTo>
                  <a:pt x="1780031" y="137159"/>
                </a:lnTo>
                <a:lnTo>
                  <a:pt x="1789175" y="158495"/>
                </a:lnTo>
                <a:lnTo>
                  <a:pt x="1795271" y="179831"/>
                </a:lnTo>
                <a:lnTo>
                  <a:pt x="1795271" y="176783"/>
                </a:lnTo>
                <a:lnTo>
                  <a:pt x="1801367" y="198119"/>
                </a:lnTo>
                <a:lnTo>
                  <a:pt x="1801367" y="275843"/>
                </a:lnTo>
                <a:lnTo>
                  <a:pt x="1810511" y="243839"/>
                </a:lnTo>
                <a:close/>
              </a:path>
              <a:path w="1811020" h="441960">
                <a:moveTo>
                  <a:pt x="268223" y="429767"/>
                </a:moveTo>
                <a:lnTo>
                  <a:pt x="210311" y="420623"/>
                </a:lnTo>
                <a:lnTo>
                  <a:pt x="158495" y="405383"/>
                </a:lnTo>
                <a:lnTo>
                  <a:pt x="112775" y="384047"/>
                </a:lnTo>
                <a:lnTo>
                  <a:pt x="57911" y="338327"/>
                </a:lnTo>
                <a:lnTo>
                  <a:pt x="33527" y="301751"/>
                </a:lnTo>
                <a:lnTo>
                  <a:pt x="15239" y="262127"/>
                </a:lnTo>
                <a:lnTo>
                  <a:pt x="12191" y="240791"/>
                </a:lnTo>
                <a:lnTo>
                  <a:pt x="12191" y="279399"/>
                </a:lnTo>
                <a:lnTo>
                  <a:pt x="36575" y="326135"/>
                </a:lnTo>
                <a:lnTo>
                  <a:pt x="70103" y="362711"/>
                </a:lnTo>
                <a:lnTo>
                  <a:pt x="131063" y="402335"/>
                </a:lnTo>
                <a:lnTo>
                  <a:pt x="182879" y="423671"/>
                </a:lnTo>
                <a:lnTo>
                  <a:pt x="237743" y="435863"/>
                </a:lnTo>
                <a:lnTo>
                  <a:pt x="265175" y="438911"/>
                </a:lnTo>
                <a:lnTo>
                  <a:pt x="265175" y="429767"/>
                </a:lnTo>
                <a:lnTo>
                  <a:pt x="268223" y="429767"/>
                </a:lnTo>
                <a:close/>
              </a:path>
              <a:path w="1811020" h="441960">
                <a:moveTo>
                  <a:pt x="268223" y="9143"/>
                </a:moveTo>
                <a:lnTo>
                  <a:pt x="265175" y="9143"/>
                </a:lnTo>
                <a:lnTo>
                  <a:pt x="265175" y="9448"/>
                </a:lnTo>
                <a:lnTo>
                  <a:pt x="268223" y="9143"/>
                </a:lnTo>
                <a:close/>
              </a:path>
              <a:path w="1811020" h="441960">
                <a:moveTo>
                  <a:pt x="1575815" y="435863"/>
                </a:moveTo>
                <a:lnTo>
                  <a:pt x="1575815" y="426719"/>
                </a:lnTo>
                <a:lnTo>
                  <a:pt x="1545335" y="429767"/>
                </a:lnTo>
                <a:lnTo>
                  <a:pt x="1517903" y="432815"/>
                </a:lnTo>
                <a:lnTo>
                  <a:pt x="295655" y="432815"/>
                </a:lnTo>
                <a:lnTo>
                  <a:pt x="265175" y="429767"/>
                </a:lnTo>
                <a:lnTo>
                  <a:pt x="265175" y="438911"/>
                </a:lnTo>
                <a:lnTo>
                  <a:pt x="295655" y="441959"/>
                </a:lnTo>
                <a:lnTo>
                  <a:pt x="1517903" y="441959"/>
                </a:lnTo>
                <a:lnTo>
                  <a:pt x="1545335" y="438911"/>
                </a:lnTo>
                <a:lnTo>
                  <a:pt x="1575815" y="435863"/>
                </a:lnTo>
                <a:close/>
              </a:path>
              <a:path w="1811020" h="441960">
                <a:moveTo>
                  <a:pt x="1575815" y="12801"/>
                </a:moveTo>
                <a:lnTo>
                  <a:pt x="1575815" y="12191"/>
                </a:lnTo>
                <a:lnTo>
                  <a:pt x="1572767" y="12191"/>
                </a:lnTo>
                <a:lnTo>
                  <a:pt x="1575815" y="12801"/>
                </a:lnTo>
                <a:close/>
              </a:path>
              <a:path w="1811020" h="441960">
                <a:moveTo>
                  <a:pt x="1603247" y="429767"/>
                </a:moveTo>
                <a:lnTo>
                  <a:pt x="1603247" y="420623"/>
                </a:lnTo>
                <a:lnTo>
                  <a:pt x="1572767" y="426719"/>
                </a:lnTo>
                <a:lnTo>
                  <a:pt x="1575815" y="426719"/>
                </a:lnTo>
                <a:lnTo>
                  <a:pt x="1575815" y="435863"/>
                </a:lnTo>
                <a:lnTo>
                  <a:pt x="1603247" y="429767"/>
                </a:lnTo>
                <a:close/>
              </a:path>
              <a:path w="1811020" h="441960">
                <a:moveTo>
                  <a:pt x="1603247" y="18965"/>
                </a:moveTo>
                <a:lnTo>
                  <a:pt x="1603247" y="18287"/>
                </a:lnTo>
                <a:lnTo>
                  <a:pt x="1600199" y="18287"/>
                </a:lnTo>
                <a:lnTo>
                  <a:pt x="1603247" y="18965"/>
                </a:lnTo>
                <a:close/>
              </a:path>
              <a:path w="1811020" h="441960">
                <a:moveTo>
                  <a:pt x="1801367" y="275843"/>
                </a:moveTo>
                <a:lnTo>
                  <a:pt x="1801367" y="240791"/>
                </a:lnTo>
                <a:lnTo>
                  <a:pt x="1789175" y="283463"/>
                </a:lnTo>
                <a:lnTo>
                  <a:pt x="1780031" y="301751"/>
                </a:lnTo>
                <a:lnTo>
                  <a:pt x="1752599" y="338327"/>
                </a:lnTo>
                <a:lnTo>
                  <a:pt x="1719071" y="368807"/>
                </a:lnTo>
                <a:lnTo>
                  <a:pt x="1676399" y="396239"/>
                </a:lnTo>
                <a:lnTo>
                  <a:pt x="1627631" y="414527"/>
                </a:lnTo>
                <a:lnTo>
                  <a:pt x="1600199" y="420623"/>
                </a:lnTo>
                <a:lnTo>
                  <a:pt x="1603247" y="420623"/>
                </a:lnTo>
                <a:lnTo>
                  <a:pt x="1603247" y="429767"/>
                </a:lnTo>
                <a:lnTo>
                  <a:pt x="1630679" y="423671"/>
                </a:lnTo>
                <a:lnTo>
                  <a:pt x="1703831" y="390143"/>
                </a:lnTo>
                <a:lnTo>
                  <a:pt x="1743455" y="362711"/>
                </a:lnTo>
                <a:lnTo>
                  <a:pt x="1773935" y="326135"/>
                </a:lnTo>
                <a:lnTo>
                  <a:pt x="1789175" y="307847"/>
                </a:lnTo>
                <a:lnTo>
                  <a:pt x="1798319" y="286511"/>
                </a:lnTo>
                <a:lnTo>
                  <a:pt x="1801367"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84" name="object 27">
            <a:extLst>
              <a:ext uri="{FF2B5EF4-FFF2-40B4-BE49-F238E27FC236}">
                <a16:creationId xmlns:a16="http://schemas.microsoft.com/office/drawing/2014/main" id="{70483B59-DAF7-B742-F1E0-8914BC961DB8}"/>
              </a:ext>
            </a:extLst>
          </p:cNvPr>
          <p:cNvSpPr txBox="1"/>
          <p:nvPr/>
        </p:nvSpPr>
        <p:spPr>
          <a:xfrm>
            <a:off x="8610600" y="4775200"/>
            <a:ext cx="1330325" cy="431800"/>
          </a:xfrm>
          <a:prstGeom prst="rect">
            <a:avLst/>
          </a:prstGeom>
          <a:solidFill>
            <a:srgbClr val="00B050"/>
          </a:solidFill>
        </p:spPr>
        <p:txBody>
          <a:bodyPr lIns="0" tIns="0" rIns="0" bIns="0">
            <a:spAutoFit/>
          </a:bodyPr>
          <a:lstStyle/>
          <a:p>
            <a:pPr marL="12700" algn="r" rtl="1" eaLnBrk="1" fontAlgn="auto" hangingPunct="1">
              <a:spcBef>
                <a:spcPts val="0"/>
              </a:spcBef>
              <a:spcAft>
                <a:spcPts val="0"/>
              </a:spcAft>
              <a:defRPr/>
            </a:pPr>
            <a:r>
              <a:rPr lang="en-US" sz="1400" b="1" dirty="0"/>
              <a:t>Elliptic Curve (EC) </a:t>
            </a:r>
            <a:r>
              <a:rPr sz="1400" b="1" spc="-10" dirty="0">
                <a:solidFill>
                  <a:srgbClr val="232021"/>
                </a:solidFill>
                <a:latin typeface="Arial"/>
                <a:cs typeface="Arial"/>
              </a:rPr>
              <a:t>Ciphers</a:t>
            </a:r>
            <a:endParaRPr sz="1400" dirty="0">
              <a:latin typeface="Arial"/>
              <a:cs typeface="Arial"/>
            </a:endParaRPr>
          </a:p>
        </p:txBody>
      </p:sp>
      <p:sp>
        <p:nvSpPr>
          <p:cNvPr id="85" name="object 28">
            <a:extLst>
              <a:ext uri="{FF2B5EF4-FFF2-40B4-BE49-F238E27FC236}">
                <a16:creationId xmlns:a16="http://schemas.microsoft.com/office/drawing/2014/main" id="{F4E516E6-57B8-CA40-2362-00B37FBB5501}"/>
              </a:ext>
            </a:extLst>
          </p:cNvPr>
          <p:cNvSpPr>
            <a:spLocks/>
          </p:cNvSpPr>
          <p:nvPr/>
        </p:nvSpPr>
        <p:spPr bwMode="auto">
          <a:xfrm>
            <a:off x="7191375" y="3917950"/>
            <a:ext cx="0" cy="358775"/>
          </a:xfrm>
          <a:custGeom>
            <a:avLst/>
            <a:gdLst>
              <a:gd name="T0" fmla="*/ 0 h 360045"/>
              <a:gd name="T1" fmla="*/ 330693 h 360045"/>
              <a:gd name="T2" fmla="*/ 0 60000 65536"/>
              <a:gd name="T3" fmla="*/ 0 60000 65536"/>
              <a:gd name="T4" fmla="*/ 0 h 360045"/>
              <a:gd name="T5" fmla="*/ 360045 h 360045"/>
            </a:gdLst>
            <a:ahLst/>
            <a:cxnLst>
              <a:cxn ang="T2">
                <a:pos x="0" y="T0"/>
              </a:cxn>
              <a:cxn ang="T3">
                <a:pos x="0" y="T1"/>
              </a:cxn>
            </a:cxnLst>
            <a:rect l="0" t="T4" r="0" b="T5"/>
            <a:pathLst>
              <a:path h="360045">
                <a:moveTo>
                  <a:pt x="0" y="0"/>
                </a:moveTo>
                <a:lnTo>
                  <a:pt x="0" y="359663"/>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US"/>
          </a:p>
        </p:txBody>
      </p:sp>
      <p:sp>
        <p:nvSpPr>
          <p:cNvPr id="86" name="object 29">
            <a:extLst>
              <a:ext uri="{FF2B5EF4-FFF2-40B4-BE49-F238E27FC236}">
                <a16:creationId xmlns:a16="http://schemas.microsoft.com/office/drawing/2014/main" id="{65DE1A52-079A-51BA-25BD-07016D852C02}"/>
              </a:ext>
            </a:extLst>
          </p:cNvPr>
          <p:cNvSpPr>
            <a:spLocks/>
          </p:cNvSpPr>
          <p:nvPr/>
        </p:nvSpPr>
        <p:spPr bwMode="auto">
          <a:xfrm>
            <a:off x="5754688" y="4276725"/>
            <a:ext cx="3527425" cy="46038"/>
          </a:xfrm>
          <a:custGeom>
            <a:avLst/>
            <a:gdLst>
              <a:gd name="T0" fmla="*/ 0 w 2374900"/>
              <a:gd name="T1" fmla="*/ 0 h 45719"/>
              <a:gd name="T2" fmla="*/ 2147483646 w 2374900"/>
              <a:gd name="T3" fmla="*/ 0 h 45719"/>
              <a:gd name="T4" fmla="*/ 0 60000 65536"/>
              <a:gd name="T5" fmla="*/ 0 60000 65536"/>
              <a:gd name="T6" fmla="*/ 0 w 2374900"/>
              <a:gd name="T7" fmla="*/ 0 h 45719"/>
              <a:gd name="T8" fmla="*/ 2374900 w 2374900"/>
              <a:gd name="T9" fmla="*/ 0 h 45719"/>
            </a:gdLst>
            <a:ahLst/>
            <a:cxnLst>
              <a:cxn ang="T4">
                <a:pos x="T0" y="T1"/>
              </a:cxn>
              <a:cxn ang="T5">
                <a:pos x="T2" y="T3"/>
              </a:cxn>
            </a:cxnLst>
            <a:rect l="T6" t="T7" r="T8" b="T9"/>
            <a:pathLst>
              <a:path w="2374900" h="45719">
                <a:moveTo>
                  <a:pt x="0" y="0"/>
                </a:moveTo>
                <a:lnTo>
                  <a:pt x="2374391"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US"/>
          </a:p>
        </p:txBody>
      </p:sp>
      <p:sp>
        <p:nvSpPr>
          <p:cNvPr id="87" name="object 30">
            <a:extLst>
              <a:ext uri="{FF2B5EF4-FFF2-40B4-BE49-F238E27FC236}">
                <a16:creationId xmlns:a16="http://schemas.microsoft.com/office/drawing/2014/main" id="{5615E378-EFA6-690F-27D1-BE73E5068E0A}"/>
              </a:ext>
            </a:extLst>
          </p:cNvPr>
          <p:cNvSpPr>
            <a:spLocks/>
          </p:cNvSpPr>
          <p:nvPr/>
        </p:nvSpPr>
        <p:spPr bwMode="auto">
          <a:xfrm>
            <a:off x="7302500" y="4276725"/>
            <a:ext cx="76200" cy="431800"/>
          </a:xfrm>
          <a:custGeom>
            <a:avLst/>
            <a:gdLst>
              <a:gd name="T0" fmla="*/ 76199 w 76200"/>
              <a:gd name="T1" fmla="*/ 332578 h 433070"/>
              <a:gd name="T2" fmla="*/ 0 w 76200"/>
              <a:gd name="T3" fmla="*/ 332578 h 433070"/>
              <a:gd name="T4" fmla="*/ 33527 w 76200"/>
              <a:gd name="T5" fmla="*/ 392706 h 433070"/>
              <a:gd name="T6" fmla="*/ 33527 w 76200"/>
              <a:gd name="T7" fmla="*/ 343942 h 433070"/>
              <a:gd name="T8" fmla="*/ 45719 w 76200"/>
              <a:gd name="T9" fmla="*/ 343942 h 433070"/>
              <a:gd name="T10" fmla="*/ 45719 w 76200"/>
              <a:gd name="T11" fmla="*/ 391795 h 433070"/>
              <a:gd name="T12" fmla="*/ 76199 w 76200"/>
              <a:gd name="T13" fmla="*/ 332578 h 433070"/>
              <a:gd name="T14" fmla="*/ 45719 w 76200"/>
              <a:gd name="T15" fmla="*/ 332578 h 433070"/>
              <a:gd name="T16" fmla="*/ 45719 w 76200"/>
              <a:gd name="T17" fmla="*/ 0 h 433070"/>
              <a:gd name="T18" fmla="*/ 33527 w 76200"/>
              <a:gd name="T19" fmla="*/ 0 h 433070"/>
              <a:gd name="T20" fmla="*/ 33527 w 76200"/>
              <a:gd name="T21" fmla="*/ 332578 h 433070"/>
              <a:gd name="T22" fmla="*/ 45719 w 76200"/>
              <a:gd name="T23" fmla="*/ 332578 h 433070"/>
              <a:gd name="T24" fmla="*/ 45719 w 76200"/>
              <a:gd name="T25" fmla="*/ 391795 h 433070"/>
              <a:gd name="T26" fmla="*/ 45719 w 76200"/>
              <a:gd name="T27" fmla="*/ 343942 h 433070"/>
              <a:gd name="T28" fmla="*/ 33527 w 76200"/>
              <a:gd name="T29" fmla="*/ 343942 h 433070"/>
              <a:gd name="T30" fmla="*/ 33527 w 76200"/>
              <a:gd name="T31" fmla="*/ 392706 h 433070"/>
              <a:gd name="T32" fmla="*/ 39623 w 76200"/>
              <a:gd name="T33" fmla="*/ 403638 h 433070"/>
              <a:gd name="T34" fmla="*/ 45719 w 76200"/>
              <a:gd name="T35" fmla="*/ 391795 h 4330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33070"/>
              <a:gd name="T56" fmla="*/ 76200 w 76200"/>
              <a:gd name="T57" fmla="*/ 433070 h 4330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33070">
                <a:moveTo>
                  <a:pt x="76199" y="356615"/>
                </a:moveTo>
                <a:lnTo>
                  <a:pt x="0" y="356615"/>
                </a:lnTo>
                <a:lnTo>
                  <a:pt x="33527" y="421092"/>
                </a:lnTo>
                <a:lnTo>
                  <a:pt x="33527" y="368807"/>
                </a:lnTo>
                <a:lnTo>
                  <a:pt x="45719" y="368807"/>
                </a:lnTo>
                <a:lnTo>
                  <a:pt x="45719" y="420115"/>
                </a:lnTo>
                <a:lnTo>
                  <a:pt x="76199" y="356615"/>
                </a:lnTo>
                <a:close/>
              </a:path>
              <a:path w="76200" h="433070">
                <a:moveTo>
                  <a:pt x="45719" y="356615"/>
                </a:moveTo>
                <a:lnTo>
                  <a:pt x="45719" y="0"/>
                </a:lnTo>
                <a:lnTo>
                  <a:pt x="33527" y="0"/>
                </a:lnTo>
                <a:lnTo>
                  <a:pt x="33527" y="356615"/>
                </a:lnTo>
                <a:lnTo>
                  <a:pt x="45719" y="356615"/>
                </a:lnTo>
                <a:close/>
              </a:path>
              <a:path w="76200" h="433070">
                <a:moveTo>
                  <a:pt x="45719" y="420115"/>
                </a:moveTo>
                <a:lnTo>
                  <a:pt x="45719" y="368807"/>
                </a:lnTo>
                <a:lnTo>
                  <a:pt x="33527" y="368807"/>
                </a:lnTo>
                <a:lnTo>
                  <a:pt x="33527" y="421092"/>
                </a:lnTo>
                <a:lnTo>
                  <a:pt x="39623" y="432815"/>
                </a:lnTo>
                <a:lnTo>
                  <a:pt x="45719" y="4201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88" name="object 31">
            <a:extLst>
              <a:ext uri="{FF2B5EF4-FFF2-40B4-BE49-F238E27FC236}">
                <a16:creationId xmlns:a16="http://schemas.microsoft.com/office/drawing/2014/main" id="{6A0F053C-B37B-2B82-DCA3-AA913B0B031A}"/>
              </a:ext>
            </a:extLst>
          </p:cNvPr>
          <p:cNvSpPr>
            <a:spLocks/>
          </p:cNvSpPr>
          <p:nvPr/>
        </p:nvSpPr>
        <p:spPr bwMode="auto">
          <a:xfrm>
            <a:off x="9242425" y="4276725"/>
            <a:ext cx="76200" cy="431800"/>
          </a:xfrm>
          <a:custGeom>
            <a:avLst/>
            <a:gdLst>
              <a:gd name="T0" fmla="*/ 76199 w 76200"/>
              <a:gd name="T1" fmla="*/ 332578 h 433070"/>
              <a:gd name="T2" fmla="*/ 0 w 76200"/>
              <a:gd name="T3" fmla="*/ 332578 h 433070"/>
              <a:gd name="T4" fmla="*/ 30479 w 76200"/>
              <a:gd name="T5" fmla="*/ 391795 h 433070"/>
              <a:gd name="T6" fmla="*/ 30479 w 76200"/>
              <a:gd name="T7" fmla="*/ 343942 h 433070"/>
              <a:gd name="T8" fmla="*/ 42671 w 76200"/>
              <a:gd name="T9" fmla="*/ 343942 h 433070"/>
              <a:gd name="T10" fmla="*/ 42671 w 76200"/>
              <a:gd name="T11" fmla="*/ 392706 h 433070"/>
              <a:gd name="T12" fmla="*/ 76199 w 76200"/>
              <a:gd name="T13" fmla="*/ 332578 h 433070"/>
              <a:gd name="T14" fmla="*/ 42671 w 76200"/>
              <a:gd name="T15" fmla="*/ 332578 h 433070"/>
              <a:gd name="T16" fmla="*/ 42671 w 76200"/>
              <a:gd name="T17" fmla="*/ 0 h 433070"/>
              <a:gd name="T18" fmla="*/ 30479 w 76200"/>
              <a:gd name="T19" fmla="*/ 0 h 433070"/>
              <a:gd name="T20" fmla="*/ 30479 w 76200"/>
              <a:gd name="T21" fmla="*/ 332578 h 433070"/>
              <a:gd name="T22" fmla="*/ 42671 w 76200"/>
              <a:gd name="T23" fmla="*/ 332578 h 433070"/>
              <a:gd name="T24" fmla="*/ 42671 w 76200"/>
              <a:gd name="T25" fmla="*/ 392706 h 433070"/>
              <a:gd name="T26" fmla="*/ 42671 w 76200"/>
              <a:gd name="T27" fmla="*/ 343942 h 433070"/>
              <a:gd name="T28" fmla="*/ 30479 w 76200"/>
              <a:gd name="T29" fmla="*/ 343942 h 433070"/>
              <a:gd name="T30" fmla="*/ 30479 w 76200"/>
              <a:gd name="T31" fmla="*/ 391795 h 433070"/>
              <a:gd name="T32" fmla="*/ 36575 w 76200"/>
              <a:gd name="T33" fmla="*/ 403638 h 433070"/>
              <a:gd name="T34" fmla="*/ 42671 w 76200"/>
              <a:gd name="T35" fmla="*/ 392706 h 4330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33070"/>
              <a:gd name="T56" fmla="*/ 76200 w 76200"/>
              <a:gd name="T57" fmla="*/ 433070 h 4330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33070">
                <a:moveTo>
                  <a:pt x="76199" y="356615"/>
                </a:moveTo>
                <a:lnTo>
                  <a:pt x="0" y="356615"/>
                </a:lnTo>
                <a:lnTo>
                  <a:pt x="30479" y="420115"/>
                </a:lnTo>
                <a:lnTo>
                  <a:pt x="30479" y="368807"/>
                </a:lnTo>
                <a:lnTo>
                  <a:pt x="42671" y="368807"/>
                </a:lnTo>
                <a:lnTo>
                  <a:pt x="42671" y="421092"/>
                </a:lnTo>
                <a:lnTo>
                  <a:pt x="76199" y="356615"/>
                </a:lnTo>
                <a:close/>
              </a:path>
              <a:path w="76200" h="433070">
                <a:moveTo>
                  <a:pt x="42671" y="356615"/>
                </a:moveTo>
                <a:lnTo>
                  <a:pt x="42671" y="0"/>
                </a:lnTo>
                <a:lnTo>
                  <a:pt x="30479" y="0"/>
                </a:lnTo>
                <a:lnTo>
                  <a:pt x="30479" y="356615"/>
                </a:lnTo>
                <a:lnTo>
                  <a:pt x="42671" y="356615"/>
                </a:lnTo>
                <a:close/>
              </a:path>
              <a:path w="76200" h="433070">
                <a:moveTo>
                  <a:pt x="42671" y="421092"/>
                </a:moveTo>
                <a:lnTo>
                  <a:pt x="42671" y="368807"/>
                </a:lnTo>
                <a:lnTo>
                  <a:pt x="30479" y="368807"/>
                </a:lnTo>
                <a:lnTo>
                  <a:pt x="30479" y="420115"/>
                </a:lnTo>
                <a:lnTo>
                  <a:pt x="36575" y="432815"/>
                </a:lnTo>
                <a:lnTo>
                  <a:pt x="42671" y="4210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89" name="object 24">
            <a:extLst>
              <a:ext uri="{FF2B5EF4-FFF2-40B4-BE49-F238E27FC236}">
                <a16:creationId xmlns:a16="http://schemas.microsoft.com/office/drawing/2014/main" id="{D1D5C503-12D1-9A19-1127-8F69DC533C20}"/>
              </a:ext>
            </a:extLst>
          </p:cNvPr>
          <p:cNvSpPr>
            <a:spLocks/>
          </p:cNvSpPr>
          <p:nvPr/>
        </p:nvSpPr>
        <p:spPr bwMode="auto">
          <a:xfrm>
            <a:off x="4889500" y="4706938"/>
            <a:ext cx="1512888" cy="795337"/>
          </a:xfrm>
          <a:custGeom>
            <a:avLst/>
            <a:gdLst>
              <a:gd name="T0" fmla="*/ 51138 w 1807845"/>
              <a:gd name="T1" fmla="*/ 2147483646 h 441960"/>
              <a:gd name="T2" fmla="*/ 48446 w 1807845"/>
              <a:gd name="T3" fmla="*/ 2147483646 h 441960"/>
              <a:gd name="T4" fmla="*/ 45668 w 1807845"/>
              <a:gd name="T5" fmla="*/ 1119004192 h 441960"/>
              <a:gd name="T6" fmla="*/ 7466 w 1807845"/>
              <a:gd name="T7" fmla="*/ 0 h 441960"/>
              <a:gd name="T8" fmla="*/ 4342 w 1807845"/>
              <a:gd name="T9" fmla="*/ 2147483646 h 441960"/>
              <a:gd name="T10" fmla="*/ 1389 w 1807845"/>
              <a:gd name="T11" fmla="*/ 2147483646 h 441960"/>
              <a:gd name="T12" fmla="*/ 346 w 1807845"/>
              <a:gd name="T13" fmla="*/ 2147483646 h 441960"/>
              <a:gd name="T14" fmla="*/ 260 w 1807845"/>
              <a:gd name="T15" fmla="*/ 2147483646 h 441960"/>
              <a:gd name="T16" fmla="*/ 434 w 1807845"/>
              <a:gd name="T17" fmla="*/ 2147483646 h 441960"/>
              <a:gd name="T18" fmla="*/ 868 w 1807845"/>
              <a:gd name="T19" fmla="*/ 2147483646 h 441960"/>
              <a:gd name="T20" fmla="*/ 2084 w 1807845"/>
              <a:gd name="T21" fmla="*/ 2147483646 h 441960"/>
              <a:gd name="T22" fmla="*/ 5904 w 1807845"/>
              <a:gd name="T23" fmla="*/ 2147483646 h 441960"/>
              <a:gd name="T24" fmla="*/ 7553 w 1807845"/>
              <a:gd name="T25" fmla="*/ 1119004192 h 441960"/>
              <a:gd name="T26" fmla="*/ 44800 w 1807845"/>
              <a:gd name="T27" fmla="*/ 1492985767 h 441960"/>
              <a:gd name="T28" fmla="*/ 47058 w 1807845"/>
              <a:gd name="T29" fmla="*/ 2147483646 h 441960"/>
              <a:gd name="T30" fmla="*/ 48360 w 1807845"/>
              <a:gd name="T31" fmla="*/ 2147483646 h 441960"/>
              <a:gd name="T32" fmla="*/ 49922 w 1807845"/>
              <a:gd name="T33" fmla="*/ 2147483646 h 441960"/>
              <a:gd name="T34" fmla="*/ 50617 w 1807845"/>
              <a:gd name="T35" fmla="*/ 2147483646 h 441960"/>
              <a:gd name="T36" fmla="*/ 51051 w 1807845"/>
              <a:gd name="T37" fmla="*/ 2147483646 h 441960"/>
              <a:gd name="T38" fmla="*/ 51224 w 1807845"/>
              <a:gd name="T39" fmla="*/ 2147483646 h 441960"/>
              <a:gd name="T40" fmla="*/ 3820 w 1807845"/>
              <a:gd name="T41" fmla="*/ 2147483646 h 441960"/>
              <a:gd name="T42" fmla="*/ 868 w 1807845"/>
              <a:gd name="T43" fmla="*/ 2147483646 h 441960"/>
              <a:gd name="T44" fmla="*/ 346 w 1807845"/>
              <a:gd name="T45" fmla="*/ 2147483646 h 441960"/>
              <a:gd name="T46" fmla="*/ 1389 w 1807845"/>
              <a:gd name="T47" fmla="*/ 2147483646 h 441960"/>
              <a:gd name="T48" fmla="*/ 3039 w 1807845"/>
              <a:gd name="T49" fmla="*/ 2147483646 h 441960"/>
              <a:gd name="T50" fmla="*/ 5123 w 1807845"/>
              <a:gd name="T51" fmla="*/ 2147483646 h 441960"/>
              <a:gd name="T52" fmla="*/ 5990 w 1807845"/>
              <a:gd name="T53" fmla="*/ 2147483646 h 441960"/>
              <a:gd name="T54" fmla="*/ 5904 w 1807845"/>
              <a:gd name="T55" fmla="*/ 2147483646 h 441960"/>
              <a:gd name="T56" fmla="*/ 44018 w 1807845"/>
              <a:gd name="T57" fmla="*/ 2147483646 h 441960"/>
              <a:gd name="T58" fmla="*/ 7553 w 1807845"/>
              <a:gd name="T59" fmla="*/ 2147483646 h 441960"/>
              <a:gd name="T60" fmla="*/ 5904 w 1807845"/>
              <a:gd name="T61" fmla="*/ 2147483646 h 441960"/>
              <a:gd name="T62" fmla="*/ 8335 w 1807845"/>
              <a:gd name="T63" fmla="*/ 2147483646 h 441960"/>
              <a:gd name="T64" fmla="*/ 44018 w 1807845"/>
              <a:gd name="T65" fmla="*/ 1157209636 h 441960"/>
              <a:gd name="T66" fmla="*/ 44018 w 1807845"/>
              <a:gd name="T67" fmla="*/ 1157209636 h 441960"/>
              <a:gd name="T68" fmla="*/ 47664 w 1807845"/>
              <a:gd name="T69" fmla="*/ 2147483646 h 441960"/>
              <a:gd name="T70" fmla="*/ 45581 w 1807845"/>
              <a:gd name="T71" fmla="*/ 2147483646 h 441960"/>
              <a:gd name="T72" fmla="*/ 44018 w 1807845"/>
              <a:gd name="T73" fmla="*/ 2147483646 h 441960"/>
              <a:gd name="T74" fmla="*/ 45668 w 1807845"/>
              <a:gd name="T75" fmla="*/ 2147483646 h 441960"/>
              <a:gd name="T76" fmla="*/ 47838 w 1807845"/>
              <a:gd name="T77" fmla="*/ 2147483646 h 441960"/>
              <a:gd name="T78" fmla="*/ 48360 w 1807845"/>
              <a:gd name="T79" fmla="*/ 2147483646 h 441960"/>
              <a:gd name="T80" fmla="*/ 51224 w 1807845"/>
              <a:gd name="T81" fmla="*/ 2147483646 h 441960"/>
              <a:gd name="T82" fmla="*/ 50617 w 1807845"/>
              <a:gd name="T83" fmla="*/ 2147483646 h 441960"/>
              <a:gd name="T84" fmla="*/ 48272 w 1807845"/>
              <a:gd name="T85" fmla="*/ 2147483646 h 441960"/>
              <a:gd name="T86" fmla="*/ 49055 w 1807845"/>
              <a:gd name="T87" fmla="*/ 2147483646 h 441960"/>
              <a:gd name="T88" fmla="*/ 51138 w 1807845"/>
              <a:gd name="T89" fmla="*/ 2147483646 h 44196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807845"/>
              <a:gd name="T136" fmla="*/ 0 h 441960"/>
              <a:gd name="T137" fmla="*/ 1807845 w 1807845"/>
              <a:gd name="T138" fmla="*/ 441960 h 44196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807845" h="441960">
                <a:moveTo>
                  <a:pt x="1807463" y="243839"/>
                </a:moveTo>
                <a:lnTo>
                  <a:pt x="1807463" y="198119"/>
                </a:lnTo>
                <a:lnTo>
                  <a:pt x="1795271" y="155447"/>
                </a:lnTo>
                <a:lnTo>
                  <a:pt x="1773935" y="115823"/>
                </a:lnTo>
                <a:lnTo>
                  <a:pt x="1740407" y="79247"/>
                </a:lnTo>
                <a:lnTo>
                  <a:pt x="1700783" y="48767"/>
                </a:lnTo>
                <a:lnTo>
                  <a:pt x="1655063" y="27431"/>
                </a:lnTo>
                <a:lnTo>
                  <a:pt x="1627631" y="15239"/>
                </a:lnTo>
                <a:lnTo>
                  <a:pt x="1603247" y="9143"/>
                </a:lnTo>
                <a:lnTo>
                  <a:pt x="1572767" y="3047"/>
                </a:lnTo>
                <a:lnTo>
                  <a:pt x="1545335" y="0"/>
                </a:lnTo>
                <a:lnTo>
                  <a:pt x="262127" y="0"/>
                </a:lnTo>
                <a:lnTo>
                  <a:pt x="234695" y="3047"/>
                </a:lnTo>
                <a:lnTo>
                  <a:pt x="179831" y="15239"/>
                </a:lnTo>
                <a:lnTo>
                  <a:pt x="152399" y="27431"/>
                </a:lnTo>
                <a:lnTo>
                  <a:pt x="131063" y="36575"/>
                </a:lnTo>
                <a:lnTo>
                  <a:pt x="85343" y="64007"/>
                </a:lnTo>
                <a:lnTo>
                  <a:pt x="48767" y="97535"/>
                </a:lnTo>
                <a:lnTo>
                  <a:pt x="36575" y="115823"/>
                </a:lnTo>
                <a:lnTo>
                  <a:pt x="21335" y="134111"/>
                </a:lnTo>
                <a:lnTo>
                  <a:pt x="12191" y="155447"/>
                </a:lnTo>
                <a:lnTo>
                  <a:pt x="0" y="198119"/>
                </a:lnTo>
                <a:lnTo>
                  <a:pt x="0" y="243839"/>
                </a:lnTo>
                <a:lnTo>
                  <a:pt x="9143" y="275843"/>
                </a:lnTo>
                <a:lnTo>
                  <a:pt x="9143" y="198119"/>
                </a:lnTo>
                <a:lnTo>
                  <a:pt x="15239" y="176783"/>
                </a:lnTo>
                <a:lnTo>
                  <a:pt x="15239" y="179831"/>
                </a:lnTo>
                <a:lnTo>
                  <a:pt x="21335" y="158495"/>
                </a:lnTo>
                <a:lnTo>
                  <a:pt x="30479" y="137159"/>
                </a:lnTo>
                <a:lnTo>
                  <a:pt x="30479" y="140207"/>
                </a:lnTo>
                <a:lnTo>
                  <a:pt x="42671" y="118871"/>
                </a:lnTo>
                <a:lnTo>
                  <a:pt x="42671" y="121919"/>
                </a:lnTo>
                <a:lnTo>
                  <a:pt x="73151" y="85343"/>
                </a:lnTo>
                <a:lnTo>
                  <a:pt x="134111" y="45719"/>
                </a:lnTo>
                <a:lnTo>
                  <a:pt x="182879" y="24383"/>
                </a:lnTo>
                <a:lnTo>
                  <a:pt x="207263" y="18965"/>
                </a:lnTo>
                <a:lnTo>
                  <a:pt x="207263" y="18287"/>
                </a:lnTo>
                <a:lnTo>
                  <a:pt x="234695" y="12191"/>
                </a:lnTo>
                <a:lnTo>
                  <a:pt x="265175" y="9143"/>
                </a:lnTo>
                <a:lnTo>
                  <a:pt x="1545335" y="9143"/>
                </a:lnTo>
                <a:lnTo>
                  <a:pt x="1545335" y="9448"/>
                </a:lnTo>
                <a:lnTo>
                  <a:pt x="1572767" y="12191"/>
                </a:lnTo>
                <a:lnTo>
                  <a:pt x="1600199" y="18287"/>
                </a:lnTo>
                <a:lnTo>
                  <a:pt x="1624583" y="24383"/>
                </a:lnTo>
                <a:lnTo>
                  <a:pt x="1652015" y="33527"/>
                </a:lnTo>
                <a:lnTo>
                  <a:pt x="1673351" y="45719"/>
                </a:lnTo>
                <a:lnTo>
                  <a:pt x="1697735" y="57911"/>
                </a:lnTo>
                <a:lnTo>
                  <a:pt x="1697735" y="59653"/>
                </a:lnTo>
                <a:lnTo>
                  <a:pt x="1716023" y="70103"/>
                </a:lnTo>
                <a:lnTo>
                  <a:pt x="1734311" y="85343"/>
                </a:lnTo>
                <a:lnTo>
                  <a:pt x="1752599" y="103631"/>
                </a:lnTo>
                <a:lnTo>
                  <a:pt x="1764791" y="121919"/>
                </a:lnTo>
                <a:lnTo>
                  <a:pt x="1764791" y="118871"/>
                </a:lnTo>
                <a:lnTo>
                  <a:pt x="1776983" y="140207"/>
                </a:lnTo>
                <a:lnTo>
                  <a:pt x="1776983" y="137159"/>
                </a:lnTo>
                <a:lnTo>
                  <a:pt x="1786127" y="158495"/>
                </a:lnTo>
                <a:lnTo>
                  <a:pt x="1792223" y="179831"/>
                </a:lnTo>
                <a:lnTo>
                  <a:pt x="1792223" y="176783"/>
                </a:lnTo>
                <a:lnTo>
                  <a:pt x="1798319" y="198119"/>
                </a:lnTo>
                <a:lnTo>
                  <a:pt x="1798319" y="275843"/>
                </a:lnTo>
                <a:lnTo>
                  <a:pt x="1807463" y="243839"/>
                </a:lnTo>
                <a:close/>
              </a:path>
              <a:path w="1807845" h="441960">
                <a:moveTo>
                  <a:pt x="210311" y="420623"/>
                </a:moveTo>
                <a:lnTo>
                  <a:pt x="134111" y="396239"/>
                </a:lnTo>
                <a:lnTo>
                  <a:pt x="91439" y="368807"/>
                </a:lnTo>
                <a:lnTo>
                  <a:pt x="57911" y="338327"/>
                </a:lnTo>
                <a:lnTo>
                  <a:pt x="30479" y="301751"/>
                </a:lnTo>
                <a:lnTo>
                  <a:pt x="9143" y="240791"/>
                </a:lnTo>
                <a:lnTo>
                  <a:pt x="9143" y="275843"/>
                </a:lnTo>
                <a:lnTo>
                  <a:pt x="12191" y="286511"/>
                </a:lnTo>
                <a:lnTo>
                  <a:pt x="21335" y="307847"/>
                </a:lnTo>
                <a:lnTo>
                  <a:pt x="36575" y="326135"/>
                </a:lnTo>
                <a:lnTo>
                  <a:pt x="48767" y="344423"/>
                </a:lnTo>
                <a:lnTo>
                  <a:pt x="67055" y="362711"/>
                </a:lnTo>
                <a:lnTo>
                  <a:pt x="85343" y="377951"/>
                </a:lnTo>
                <a:lnTo>
                  <a:pt x="106679" y="390143"/>
                </a:lnTo>
                <a:lnTo>
                  <a:pt x="131063" y="402335"/>
                </a:lnTo>
                <a:lnTo>
                  <a:pt x="152399" y="414527"/>
                </a:lnTo>
                <a:lnTo>
                  <a:pt x="179831" y="423671"/>
                </a:lnTo>
                <a:lnTo>
                  <a:pt x="207263" y="429767"/>
                </a:lnTo>
                <a:lnTo>
                  <a:pt x="207263" y="420623"/>
                </a:lnTo>
                <a:lnTo>
                  <a:pt x="210311" y="420623"/>
                </a:lnTo>
                <a:close/>
              </a:path>
              <a:path w="1807845" h="441960">
                <a:moveTo>
                  <a:pt x="210311" y="18287"/>
                </a:moveTo>
                <a:lnTo>
                  <a:pt x="207263" y="18287"/>
                </a:lnTo>
                <a:lnTo>
                  <a:pt x="207263" y="18965"/>
                </a:lnTo>
                <a:lnTo>
                  <a:pt x="210311" y="18287"/>
                </a:lnTo>
                <a:close/>
              </a:path>
              <a:path w="1807845" h="441960">
                <a:moveTo>
                  <a:pt x="1545335" y="438911"/>
                </a:moveTo>
                <a:lnTo>
                  <a:pt x="1545335" y="429767"/>
                </a:lnTo>
                <a:lnTo>
                  <a:pt x="1514855" y="432815"/>
                </a:lnTo>
                <a:lnTo>
                  <a:pt x="292607" y="432815"/>
                </a:lnTo>
                <a:lnTo>
                  <a:pt x="265175" y="429767"/>
                </a:lnTo>
                <a:lnTo>
                  <a:pt x="234695" y="426719"/>
                </a:lnTo>
                <a:lnTo>
                  <a:pt x="207263" y="420623"/>
                </a:lnTo>
                <a:lnTo>
                  <a:pt x="207263" y="429767"/>
                </a:lnTo>
                <a:lnTo>
                  <a:pt x="234695" y="435863"/>
                </a:lnTo>
                <a:lnTo>
                  <a:pt x="262127" y="438911"/>
                </a:lnTo>
                <a:lnTo>
                  <a:pt x="292607" y="441959"/>
                </a:lnTo>
                <a:lnTo>
                  <a:pt x="1514855" y="441959"/>
                </a:lnTo>
                <a:lnTo>
                  <a:pt x="1545335" y="438911"/>
                </a:lnTo>
                <a:close/>
              </a:path>
              <a:path w="1807845" h="441960">
                <a:moveTo>
                  <a:pt x="1545335" y="9448"/>
                </a:moveTo>
                <a:lnTo>
                  <a:pt x="1545335" y="9143"/>
                </a:lnTo>
                <a:lnTo>
                  <a:pt x="1542287" y="9143"/>
                </a:lnTo>
                <a:lnTo>
                  <a:pt x="1545335" y="9448"/>
                </a:lnTo>
                <a:close/>
              </a:path>
              <a:path w="1807845" h="441960">
                <a:moveTo>
                  <a:pt x="1697735" y="391885"/>
                </a:moveTo>
                <a:lnTo>
                  <a:pt x="1697735" y="384047"/>
                </a:lnTo>
                <a:lnTo>
                  <a:pt x="1673351" y="396239"/>
                </a:lnTo>
                <a:lnTo>
                  <a:pt x="1652015" y="405383"/>
                </a:lnTo>
                <a:lnTo>
                  <a:pt x="1624583" y="414527"/>
                </a:lnTo>
                <a:lnTo>
                  <a:pt x="1600199" y="420623"/>
                </a:lnTo>
                <a:lnTo>
                  <a:pt x="1572767" y="426719"/>
                </a:lnTo>
                <a:lnTo>
                  <a:pt x="1542287" y="429767"/>
                </a:lnTo>
                <a:lnTo>
                  <a:pt x="1545335" y="429767"/>
                </a:lnTo>
                <a:lnTo>
                  <a:pt x="1545335" y="438911"/>
                </a:lnTo>
                <a:lnTo>
                  <a:pt x="1572767" y="435863"/>
                </a:lnTo>
                <a:lnTo>
                  <a:pt x="1603247" y="429767"/>
                </a:lnTo>
                <a:lnTo>
                  <a:pt x="1627631" y="423671"/>
                </a:lnTo>
                <a:lnTo>
                  <a:pt x="1655063" y="414527"/>
                </a:lnTo>
                <a:lnTo>
                  <a:pt x="1679447" y="402335"/>
                </a:lnTo>
                <a:lnTo>
                  <a:pt x="1697735" y="391885"/>
                </a:lnTo>
                <a:close/>
              </a:path>
              <a:path w="1807845" h="441960">
                <a:moveTo>
                  <a:pt x="1697735" y="59653"/>
                </a:moveTo>
                <a:lnTo>
                  <a:pt x="1697735" y="57911"/>
                </a:lnTo>
                <a:lnTo>
                  <a:pt x="1694687" y="57911"/>
                </a:lnTo>
                <a:lnTo>
                  <a:pt x="1697735" y="59653"/>
                </a:lnTo>
                <a:close/>
              </a:path>
              <a:path w="1807845" h="441960">
                <a:moveTo>
                  <a:pt x="1798319" y="275843"/>
                </a:moveTo>
                <a:lnTo>
                  <a:pt x="1798319" y="240791"/>
                </a:lnTo>
                <a:lnTo>
                  <a:pt x="1786127" y="283463"/>
                </a:lnTo>
                <a:lnTo>
                  <a:pt x="1776983" y="301751"/>
                </a:lnTo>
                <a:lnTo>
                  <a:pt x="1752599" y="338327"/>
                </a:lnTo>
                <a:lnTo>
                  <a:pt x="1716023" y="368807"/>
                </a:lnTo>
                <a:lnTo>
                  <a:pt x="1694687" y="384047"/>
                </a:lnTo>
                <a:lnTo>
                  <a:pt x="1697735" y="384047"/>
                </a:lnTo>
                <a:lnTo>
                  <a:pt x="1697735" y="391885"/>
                </a:lnTo>
                <a:lnTo>
                  <a:pt x="1722119" y="377951"/>
                </a:lnTo>
                <a:lnTo>
                  <a:pt x="1758695" y="344423"/>
                </a:lnTo>
                <a:lnTo>
                  <a:pt x="1786127" y="307847"/>
                </a:lnTo>
                <a:lnTo>
                  <a:pt x="1795271" y="286511"/>
                </a:lnTo>
                <a:lnTo>
                  <a:pt x="1798319" y="27584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90" name="object 25">
            <a:extLst>
              <a:ext uri="{FF2B5EF4-FFF2-40B4-BE49-F238E27FC236}">
                <a16:creationId xmlns:a16="http://schemas.microsoft.com/office/drawing/2014/main" id="{1E8C85CC-1BFB-DEFD-F2F2-9A563D7107EA}"/>
              </a:ext>
            </a:extLst>
          </p:cNvPr>
          <p:cNvSpPr txBox="1"/>
          <p:nvPr/>
        </p:nvSpPr>
        <p:spPr>
          <a:xfrm>
            <a:off x="5078413" y="4776788"/>
            <a:ext cx="1209675" cy="646112"/>
          </a:xfrm>
          <a:prstGeom prst="rect">
            <a:avLst/>
          </a:prstGeom>
          <a:solidFill>
            <a:srgbClr val="00B050"/>
          </a:solidFill>
        </p:spPr>
        <p:txBody>
          <a:bodyPr lIns="0" tIns="0" rIns="0" bIns="0">
            <a:spAutoFit/>
          </a:bodyPr>
          <a:lstStyle/>
          <a:p>
            <a:pPr marL="12700" algn="ctr" eaLnBrk="1" fontAlgn="auto" hangingPunct="1">
              <a:spcBef>
                <a:spcPts val="0"/>
              </a:spcBef>
              <a:spcAft>
                <a:spcPts val="0"/>
              </a:spcAft>
              <a:defRPr/>
            </a:pPr>
            <a:r>
              <a:rPr lang="en-US" sz="1400" b="1" dirty="0"/>
              <a:t>Integer-Factorization </a:t>
            </a:r>
            <a:r>
              <a:rPr sz="1400" b="1" spc="-10" dirty="0">
                <a:solidFill>
                  <a:srgbClr val="232021"/>
                </a:solidFill>
                <a:latin typeface="Arial"/>
                <a:cs typeface="Arial"/>
              </a:rPr>
              <a:t>Ciphers</a:t>
            </a:r>
            <a:endParaRPr sz="1400" dirty="0">
              <a:latin typeface="Arial"/>
              <a:cs typeface="Arial"/>
            </a:endParaRPr>
          </a:p>
        </p:txBody>
      </p:sp>
      <p:sp>
        <p:nvSpPr>
          <p:cNvPr id="91" name="object 30">
            <a:extLst>
              <a:ext uri="{FF2B5EF4-FFF2-40B4-BE49-F238E27FC236}">
                <a16:creationId xmlns:a16="http://schemas.microsoft.com/office/drawing/2014/main" id="{A878884B-09DA-9B23-9426-CF4F8E89F356}"/>
              </a:ext>
            </a:extLst>
          </p:cNvPr>
          <p:cNvSpPr>
            <a:spLocks/>
          </p:cNvSpPr>
          <p:nvPr/>
        </p:nvSpPr>
        <p:spPr bwMode="auto">
          <a:xfrm>
            <a:off x="5678488" y="4278313"/>
            <a:ext cx="76200" cy="431800"/>
          </a:xfrm>
          <a:custGeom>
            <a:avLst/>
            <a:gdLst>
              <a:gd name="T0" fmla="*/ 76199 w 76200"/>
              <a:gd name="T1" fmla="*/ 332578 h 433070"/>
              <a:gd name="T2" fmla="*/ 0 w 76200"/>
              <a:gd name="T3" fmla="*/ 332578 h 433070"/>
              <a:gd name="T4" fmla="*/ 33527 w 76200"/>
              <a:gd name="T5" fmla="*/ 392706 h 433070"/>
              <a:gd name="T6" fmla="*/ 33527 w 76200"/>
              <a:gd name="T7" fmla="*/ 343942 h 433070"/>
              <a:gd name="T8" fmla="*/ 45719 w 76200"/>
              <a:gd name="T9" fmla="*/ 343942 h 433070"/>
              <a:gd name="T10" fmla="*/ 45719 w 76200"/>
              <a:gd name="T11" fmla="*/ 391795 h 433070"/>
              <a:gd name="T12" fmla="*/ 76199 w 76200"/>
              <a:gd name="T13" fmla="*/ 332578 h 433070"/>
              <a:gd name="T14" fmla="*/ 45719 w 76200"/>
              <a:gd name="T15" fmla="*/ 332578 h 433070"/>
              <a:gd name="T16" fmla="*/ 45719 w 76200"/>
              <a:gd name="T17" fmla="*/ 0 h 433070"/>
              <a:gd name="T18" fmla="*/ 33527 w 76200"/>
              <a:gd name="T19" fmla="*/ 0 h 433070"/>
              <a:gd name="T20" fmla="*/ 33527 w 76200"/>
              <a:gd name="T21" fmla="*/ 332578 h 433070"/>
              <a:gd name="T22" fmla="*/ 45719 w 76200"/>
              <a:gd name="T23" fmla="*/ 332578 h 433070"/>
              <a:gd name="T24" fmla="*/ 45719 w 76200"/>
              <a:gd name="T25" fmla="*/ 391795 h 433070"/>
              <a:gd name="T26" fmla="*/ 45719 w 76200"/>
              <a:gd name="T27" fmla="*/ 343942 h 433070"/>
              <a:gd name="T28" fmla="*/ 33527 w 76200"/>
              <a:gd name="T29" fmla="*/ 343942 h 433070"/>
              <a:gd name="T30" fmla="*/ 33527 w 76200"/>
              <a:gd name="T31" fmla="*/ 392706 h 433070"/>
              <a:gd name="T32" fmla="*/ 39623 w 76200"/>
              <a:gd name="T33" fmla="*/ 403638 h 433070"/>
              <a:gd name="T34" fmla="*/ 45719 w 76200"/>
              <a:gd name="T35" fmla="*/ 391795 h 4330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33070"/>
              <a:gd name="T56" fmla="*/ 76200 w 76200"/>
              <a:gd name="T57" fmla="*/ 433070 h 4330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33070">
                <a:moveTo>
                  <a:pt x="76199" y="356615"/>
                </a:moveTo>
                <a:lnTo>
                  <a:pt x="0" y="356615"/>
                </a:lnTo>
                <a:lnTo>
                  <a:pt x="33527" y="421092"/>
                </a:lnTo>
                <a:lnTo>
                  <a:pt x="33527" y="368807"/>
                </a:lnTo>
                <a:lnTo>
                  <a:pt x="45719" y="368807"/>
                </a:lnTo>
                <a:lnTo>
                  <a:pt x="45719" y="420115"/>
                </a:lnTo>
                <a:lnTo>
                  <a:pt x="76199" y="356615"/>
                </a:lnTo>
                <a:close/>
              </a:path>
              <a:path w="76200" h="433070">
                <a:moveTo>
                  <a:pt x="45719" y="356615"/>
                </a:moveTo>
                <a:lnTo>
                  <a:pt x="45719" y="0"/>
                </a:lnTo>
                <a:lnTo>
                  <a:pt x="33527" y="0"/>
                </a:lnTo>
                <a:lnTo>
                  <a:pt x="33527" y="356615"/>
                </a:lnTo>
                <a:lnTo>
                  <a:pt x="45719" y="356615"/>
                </a:lnTo>
                <a:close/>
              </a:path>
              <a:path w="76200" h="433070">
                <a:moveTo>
                  <a:pt x="45719" y="420115"/>
                </a:moveTo>
                <a:lnTo>
                  <a:pt x="45719" y="368807"/>
                </a:lnTo>
                <a:lnTo>
                  <a:pt x="33527" y="368807"/>
                </a:lnTo>
                <a:lnTo>
                  <a:pt x="33527" y="421092"/>
                </a:lnTo>
                <a:lnTo>
                  <a:pt x="39623" y="432815"/>
                </a:lnTo>
                <a:lnTo>
                  <a:pt x="45719" y="4201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Tree>
    <p:extLst>
      <p:ext uri="{BB962C8B-B14F-4D97-AF65-F5344CB8AC3E}">
        <p14:creationId xmlns:p14="http://schemas.microsoft.com/office/powerpoint/2010/main" val="1534347359"/>
      </p:ext>
    </p:extLst>
  </p:cSld>
  <p:clrMapOvr>
    <a:masterClrMapping/>
  </p:clrMapOvr>
  <mc:AlternateContent xmlns:mc="http://schemas.openxmlformats.org/markup-compatibility/2006" xmlns:p14="http://schemas.microsoft.com/office/powerpoint/2010/main">
    <mc:Choice Requires="p14">
      <p:transition spd="slow" p14:dur="2000" advTm="239546"/>
    </mc:Choice>
    <mc:Fallback xmlns="">
      <p:transition spd="slow" advTm="23954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846386"/>
          </a:xfrm>
          <a:prstGeom prst="rect">
            <a:avLst/>
          </a:prstGeom>
          <a:noFill/>
        </p:spPr>
        <p:txBody>
          <a:bodyPr wrap="square" rtlCol="0">
            <a:spAutoFit/>
          </a:bodyPr>
          <a:lstStyle/>
          <a:p>
            <a:pPr marL="12700">
              <a:lnSpc>
                <a:spcPct val="200000"/>
              </a:lnSpc>
              <a:buClr>
                <a:srgbClr val="5C83BE"/>
              </a:buClr>
              <a:buSzPct val="120000"/>
              <a:tabLst>
                <a:tab pos="356870" algn="l"/>
                <a:tab pos="357505" algn="l"/>
              </a:tabLst>
              <a:defRPr/>
            </a:pPr>
            <a:r>
              <a:rPr lang="en-US" sz="2800" dirty="0">
                <a:solidFill>
                  <a:schemeClr val="bg1"/>
                </a:solidFill>
                <a:cs typeface="Tajawal Medium" panose="00000600000000000000" pitchFamily="2" charset="-78"/>
              </a:rPr>
              <a:t>Introduction to Digital Signature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3"/>
          <p:cNvSpPr txBox="1">
            <a:spLocks noChangeArrowheads="1"/>
          </p:cNvSpPr>
          <p:nvPr/>
        </p:nvSpPr>
        <p:spPr bwMode="auto">
          <a:xfrm>
            <a:off x="651740" y="1684471"/>
            <a:ext cx="9443236" cy="2534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The property of proving that a certain person generated a message is obviously</a:t>
            </a:r>
          </a:p>
          <a:p>
            <a:pPr algn="l" rtl="0" eaLnBrk="1" hangingPunct="1">
              <a:lnSpc>
                <a:spcPct val="150000"/>
              </a:lnSpc>
              <a:spcBef>
                <a:spcPct val="0"/>
              </a:spcBef>
              <a:buClrTx/>
              <a:buSzTx/>
              <a:buFontTx/>
              <a:buNone/>
            </a:pPr>
            <a:r>
              <a:rPr lang="en-US" altLang="en-US" sz="1800" dirty="0"/>
              <a:t>also very important outside the digital domain.</a:t>
            </a:r>
          </a:p>
          <a:p>
            <a:pPr algn="l" rtl="0" eaLnBrk="1" hangingPunct="1">
              <a:lnSpc>
                <a:spcPct val="150000"/>
              </a:lnSpc>
              <a:spcBef>
                <a:spcPct val="0"/>
              </a:spcBef>
              <a:buClrTx/>
              <a:buSzTx/>
              <a:buFontTx/>
              <a:buNone/>
            </a:pPr>
            <a:r>
              <a:rPr lang="en-US" altLang="en-US" sz="1800" dirty="0"/>
              <a:t> </a:t>
            </a:r>
          </a:p>
          <a:p>
            <a:pPr algn="l" rtl="0" eaLnBrk="1" hangingPunct="1">
              <a:lnSpc>
                <a:spcPct val="150000"/>
              </a:lnSpc>
              <a:spcBef>
                <a:spcPct val="0"/>
              </a:spcBef>
              <a:buClrTx/>
              <a:buSzTx/>
              <a:buFont typeface="Wingdings" panose="05000000000000000000" pitchFamily="2" charset="2"/>
              <a:buChar char="q"/>
            </a:pPr>
            <a:r>
              <a:rPr lang="en-US" altLang="en-US" sz="1800" dirty="0"/>
              <a:t>In the real, “analog” world, this is achieved by handwritten signatures on paper. For instance, if we sign a contract or sign a check, the receiver can prove to a judge that we actually signed the message.</a:t>
            </a:r>
          </a:p>
        </p:txBody>
      </p:sp>
    </p:spTree>
    <p:extLst>
      <p:ext uri="{BB962C8B-B14F-4D97-AF65-F5344CB8AC3E}">
        <p14:creationId xmlns:p14="http://schemas.microsoft.com/office/powerpoint/2010/main" val="430584296"/>
      </p:ext>
    </p:extLst>
  </p:cSld>
  <p:clrMapOvr>
    <a:masterClrMapping/>
  </p:clrMapOvr>
  <mc:AlternateContent xmlns:mc="http://schemas.openxmlformats.org/markup-compatibility/2006" xmlns:p14="http://schemas.microsoft.com/office/powerpoint/2010/main">
    <mc:Choice Requires="p14">
      <p:transition spd="slow" p14:dur="2000" advTm="109826"/>
    </mc:Choice>
    <mc:Fallback xmlns="">
      <p:transition spd="slow" advTm="10982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708656" y="255959"/>
            <a:ext cx="6774688" cy="830677"/>
          </a:xfrm>
          <a:prstGeom prst="rect">
            <a:avLst/>
          </a:prstGeom>
          <a:noFill/>
        </p:spPr>
        <p:txBody>
          <a:bodyPr wrap="square" rtlCol="0">
            <a:spAutoFit/>
          </a:bodyPr>
          <a:lstStyle/>
          <a:p>
            <a:pPr marL="12700">
              <a:lnSpc>
                <a:spcPct val="200000"/>
              </a:lnSpc>
              <a:buClr>
                <a:srgbClr val="5C83BE"/>
              </a:buClr>
              <a:buSzPct val="120000"/>
              <a:tabLst>
                <a:tab pos="356870" algn="l"/>
                <a:tab pos="357505" algn="l"/>
              </a:tabLst>
              <a:defRPr/>
            </a:pPr>
            <a:r>
              <a:rPr lang="en-US" sz="2800" dirty="0">
                <a:solidFill>
                  <a:schemeClr val="bg1"/>
                </a:solidFill>
                <a:cs typeface="Tajawal Medium" panose="00000600000000000000" pitchFamily="2" charset="-78"/>
              </a:rPr>
              <a:t>Introduction to Digital Signature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3"/>
          <p:cNvSpPr txBox="1">
            <a:spLocks noChangeArrowheads="1"/>
          </p:cNvSpPr>
          <p:nvPr/>
        </p:nvSpPr>
        <p:spPr bwMode="auto">
          <a:xfrm>
            <a:off x="651740" y="1684471"/>
            <a:ext cx="8999538" cy="2446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As with conventional handwritten signatures, only the person who creates a digital message must be capable of generating a valid signature.</a:t>
            </a:r>
          </a:p>
          <a:p>
            <a:pPr algn="l" rtl="0" eaLnBrk="1" hangingPunct="1">
              <a:lnSpc>
                <a:spcPct val="150000"/>
              </a:lnSpc>
              <a:spcBef>
                <a:spcPct val="0"/>
              </a:spcBef>
              <a:buClrTx/>
              <a:buSzTx/>
              <a:buFontTx/>
              <a:buNone/>
            </a:pPr>
            <a:r>
              <a:rPr lang="en-US" altLang="en-US" sz="1800" dirty="0"/>
              <a:t> </a:t>
            </a:r>
          </a:p>
          <a:p>
            <a:pPr algn="l" rtl="0" eaLnBrk="1" hangingPunct="1">
              <a:lnSpc>
                <a:spcPct val="150000"/>
              </a:lnSpc>
              <a:spcBef>
                <a:spcPct val="0"/>
              </a:spcBef>
              <a:buClrTx/>
              <a:buSzTx/>
              <a:buFont typeface="Wingdings" panose="05000000000000000000" pitchFamily="2" charset="2"/>
              <a:buChar char="q"/>
            </a:pPr>
            <a:r>
              <a:rPr lang="en-US" altLang="en-US" sz="1800" dirty="0"/>
              <a:t>In order to achieve this with cryptographic primitives, we have to apply public-key cryptography.</a:t>
            </a:r>
            <a:endParaRPr lang="ar-SA" altLang="en-US" sz="1800" dirty="0"/>
          </a:p>
          <a:p>
            <a:pPr algn="l" rtl="0">
              <a:spcBef>
                <a:spcPct val="0"/>
              </a:spcBef>
              <a:buClrTx/>
              <a:buSzTx/>
              <a:buNone/>
            </a:pPr>
            <a:endParaRPr lang="en-US" altLang="en-US" sz="1800" dirty="0"/>
          </a:p>
        </p:txBody>
      </p:sp>
    </p:spTree>
    <p:extLst>
      <p:ext uri="{BB962C8B-B14F-4D97-AF65-F5344CB8AC3E}">
        <p14:creationId xmlns:p14="http://schemas.microsoft.com/office/powerpoint/2010/main" val="984385100"/>
      </p:ext>
    </p:extLst>
  </p:cSld>
  <p:clrMapOvr>
    <a:masterClrMapping/>
  </p:clrMapOvr>
  <mc:AlternateContent xmlns:mc="http://schemas.openxmlformats.org/markup-compatibility/2006" xmlns:p14="http://schemas.microsoft.com/office/powerpoint/2010/main">
    <mc:Choice Requires="p14">
      <p:transition spd="slow" p14:dur="2000" advTm="65931"/>
    </mc:Choice>
    <mc:Fallback xmlns="">
      <p:transition spd="slow" advTm="6593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708656" y="255959"/>
            <a:ext cx="6774688" cy="830677"/>
          </a:xfrm>
          <a:prstGeom prst="rect">
            <a:avLst/>
          </a:prstGeom>
          <a:noFill/>
        </p:spPr>
        <p:txBody>
          <a:bodyPr wrap="square" rtlCol="0">
            <a:spAutoFit/>
          </a:bodyPr>
          <a:lstStyle/>
          <a:p>
            <a:pPr marL="12700">
              <a:lnSpc>
                <a:spcPct val="200000"/>
              </a:lnSpc>
              <a:buClr>
                <a:srgbClr val="5C83BE"/>
              </a:buClr>
              <a:buSzPct val="120000"/>
              <a:tabLst>
                <a:tab pos="356870" algn="l"/>
                <a:tab pos="357505" algn="l"/>
              </a:tabLst>
              <a:defRPr/>
            </a:pPr>
            <a:r>
              <a:rPr lang="en-US" sz="2800" dirty="0">
                <a:solidFill>
                  <a:schemeClr val="bg1"/>
                </a:solidFill>
                <a:cs typeface="Tajawal Medium" panose="00000600000000000000" pitchFamily="2" charset="-78"/>
              </a:rPr>
              <a:t>Introduction to Digital Signature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4">
            <a:extLst>
              <a:ext uri="{FF2B5EF4-FFF2-40B4-BE49-F238E27FC236}">
                <a16:creationId xmlns:a16="http://schemas.microsoft.com/office/drawing/2014/main" id="{5D7FAE97-AC19-8B09-96EC-D0DD553928C2}"/>
              </a:ext>
            </a:extLst>
          </p:cNvPr>
          <p:cNvSpPr txBox="1">
            <a:spLocks noChangeArrowheads="1"/>
          </p:cNvSpPr>
          <p:nvPr/>
        </p:nvSpPr>
        <p:spPr bwMode="auto">
          <a:xfrm>
            <a:off x="1416986" y="1152909"/>
            <a:ext cx="8820150" cy="871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The basic idea is that the person who signs the message uses a private key, and the receiving party uses the matching public key.</a:t>
            </a:r>
          </a:p>
        </p:txBody>
      </p:sp>
      <p:pic>
        <p:nvPicPr>
          <p:cNvPr id="10" name="Picture 4">
            <a:extLst>
              <a:ext uri="{FF2B5EF4-FFF2-40B4-BE49-F238E27FC236}">
                <a16:creationId xmlns:a16="http://schemas.microsoft.com/office/drawing/2014/main" id="{9F2DAE44-332F-241F-4723-E41B003E1AE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93249" y="2150343"/>
            <a:ext cx="7343775" cy="386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p14="http://schemas.microsoft.com/office/powerpoint/2010/main">
        <mc:Choice Requires="p14">
          <p:contentPart p14:bwMode="auto" r:id="rId7">
            <p14:nvContentPartPr>
              <p14:cNvPr id="13" name="Ink 12">
                <a:extLst>
                  <a:ext uri="{FF2B5EF4-FFF2-40B4-BE49-F238E27FC236}">
                    <a16:creationId xmlns:a16="http://schemas.microsoft.com/office/drawing/2014/main" id="{5E02430E-E0CF-CD7C-7B83-DA28F63E4773}"/>
                  </a:ext>
                </a:extLst>
              </p14:cNvPr>
              <p14:cNvContentPartPr/>
              <p14:nvPr/>
            </p14:nvContentPartPr>
            <p14:xfrm>
              <a:off x="2118600" y="4794480"/>
              <a:ext cx="2913480" cy="1205640"/>
            </p14:xfrm>
          </p:contentPart>
        </mc:Choice>
        <mc:Fallback xmlns="">
          <p:pic>
            <p:nvPicPr>
              <p:cNvPr id="13" name="Ink 12">
                <a:extLst>
                  <a:ext uri="{FF2B5EF4-FFF2-40B4-BE49-F238E27FC236}">
                    <a16:creationId xmlns:a16="http://schemas.microsoft.com/office/drawing/2014/main" id="{5E02430E-E0CF-CD7C-7B83-DA28F63E4773}"/>
                  </a:ext>
                </a:extLst>
              </p:cNvPr>
              <p:cNvPicPr/>
              <p:nvPr/>
            </p:nvPicPr>
            <p:blipFill>
              <a:blip r:embed="rId10"/>
              <a:stretch>
                <a:fillRect/>
              </a:stretch>
            </p:blipFill>
            <p:spPr>
              <a:xfrm>
                <a:off x="2109240" y="4785120"/>
                <a:ext cx="2932200" cy="1224360"/>
              </a:xfrm>
              <a:prstGeom prst="rect">
                <a:avLst/>
              </a:prstGeom>
            </p:spPr>
          </p:pic>
        </mc:Fallback>
      </mc:AlternateContent>
    </p:spTree>
    <p:extLst>
      <p:ext uri="{BB962C8B-B14F-4D97-AF65-F5344CB8AC3E}">
        <p14:creationId xmlns:p14="http://schemas.microsoft.com/office/powerpoint/2010/main" val="2238429542"/>
      </p:ext>
    </p:extLst>
  </p:cSld>
  <p:clrMapOvr>
    <a:masterClrMapping/>
  </p:clrMapOvr>
  <mc:AlternateContent xmlns:mc="http://schemas.openxmlformats.org/markup-compatibility/2006" xmlns:p14="http://schemas.microsoft.com/office/powerpoint/2010/main">
    <mc:Choice Requires="p14">
      <p:transition spd="slow" p14:dur="2000" advTm="174229"/>
    </mc:Choice>
    <mc:Fallback xmlns="">
      <p:transition spd="slow" advTm="17422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383710"/>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Digital Signatures</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435152" y="1804435"/>
            <a:ext cx="8999538" cy="2680862"/>
          </a:xfrm>
          <a:prstGeom prst="rect">
            <a:avLst/>
          </a:prstGeom>
          <a:noFill/>
          <a:ln w="9525">
            <a:noFill/>
            <a:miter lim="800000"/>
            <a:headEnd/>
            <a:tailEnd/>
          </a:ln>
        </p:spPr>
        <p:txBody>
          <a:bodyPr>
            <a:spAutoFit/>
          </a:bodyPr>
          <a:lstStyle/>
          <a:p>
            <a:pPr algn="l" rtl="0" eaLnBrk="1" hangingPunct="1">
              <a:lnSpc>
                <a:spcPct val="150000"/>
              </a:lnSpc>
              <a:spcBef>
                <a:spcPct val="0"/>
              </a:spcBef>
              <a:buClrTx/>
              <a:buSzTx/>
              <a:buFont typeface="Wingdings" panose="05000000000000000000" pitchFamily="2" charset="2"/>
              <a:buChar char="q"/>
            </a:pPr>
            <a:r>
              <a:rPr lang="en-US" altLang="en-US" sz="1800" dirty="0"/>
              <a:t>The process starts with Bob signing the message </a:t>
            </a:r>
            <a:r>
              <a:rPr lang="en-US" altLang="en-US" sz="1800" i="1" dirty="0"/>
              <a:t>x</a:t>
            </a:r>
          </a:p>
          <a:p>
            <a:pPr algn="l" rtl="0" eaLnBrk="1" hangingPunct="1">
              <a:lnSpc>
                <a:spcPct val="150000"/>
              </a:lnSpc>
              <a:spcBef>
                <a:spcPct val="0"/>
              </a:spcBef>
              <a:buClrTx/>
              <a:buSzTx/>
              <a:buFont typeface="Wingdings" panose="05000000000000000000" pitchFamily="2" charset="2"/>
              <a:buChar char="q"/>
            </a:pPr>
            <a:endParaRPr lang="en-US" altLang="en-US" sz="1800" dirty="0"/>
          </a:p>
          <a:p>
            <a:pPr algn="l" rtl="0" eaLnBrk="1" hangingPunct="1">
              <a:spcBef>
                <a:spcPct val="0"/>
              </a:spcBef>
              <a:buClrTx/>
              <a:buSzTx/>
              <a:buFont typeface="Wingdings" panose="05000000000000000000" pitchFamily="2" charset="2"/>
              <a:buChar char="q"/>
            </a:pPr>
            <a:r>
              <a:rPr lang="en-US" altLang="en-US" sz="1800" dirty="0"/>
              <a:t>The signature algorithm is a function of Bob’s private key, </a:t>
            </a:r>
            <a:r>
              <a:rPr lang="en-US" altLang="en-US" sz="1800" i="1" dirty="0" err="1"/>
              <a:t>kpr</a:t>
            </a:r>
            <a:r>
              <a:rPr lang="en-US" altLang="en-US" sz="1800" i="1" dirty="0"/>
              <a:t>.</a:t>
            </a:r>
          </a:p>
          <a:p>
            <a:pPr algn="l" rtl="0" eaLnBrk="1" hangingPunct="1">
              <a:spcBef>
                <a:spcPct val="0"/>
              </a:spcBef>
              <a:buClrTx/>
              <a:buSzTx/>
              <a:buFont typeface="Wingdings" panose="05000000000000000000" pitchFamily="2" charset="2"/>
              <a:buChar char="q"/>
            </a:pPr>
            <a:endParaRPr lang="en-US" altLang="en-US" sz="1800" i="1" dirty="0"/>
          </a:p>
          <a:p>
            <a:pPr algn="l" rtl="0" eaLnBrk="1" hangingPunct="1">
              <a:lnSpc>
                <a:spcPct val="150000"/>
              </a:lnSpc>
              <a:spcBef>
                <a:spcPct val="0"/>
              </a:spcBef>
              <a:buClrTx/>
              <a:buSzTx/>
              <a:buFont typeface="Wingdings" panose="05000000000000000000" pitchFamily="2" charset="2"/>
              <a:buChar char="q"/>
            </a:pPr>
            <a:r>
              <a:rPr lang="en-US" altLang="en-US" sz="1800" dirty="0"/>
              <a:t>Hence, assuming he in fact keeps his private key private, only Bob can sign a message </a:t>
            </a:r>
            <a:r>
              <a:rPr lang="en-US" altLang="en-US" sz="1800" i="1" dirty="0"/>
              <a:t>x on his behalf. </a:t>
            </a:r>
          </a:p>
          <a:p>
            <a:pPr algn="l" rtl="0" eaLnBrk="1" hangingPunct="1">
              <a:lnSpc>
                <a:spcPct val="150000"/>
              </a:lnSpc>
              <a:spcBef>
                <a:spcPct val="0"/>
              </a:spcBef>
              <a:buClrTx/>
              <a:buSzTx/>
              <a:buFont typeface="Wingdings" panose="05000000000000000000" pitchFamily="2" charset="2"/>
              <a:buChar char="q"/>
            </a:pPr>
            <a:r>
              <a:rPr lang="en-US" altLang="en-US" sz="1800" dirty="0"/>
              <a:t>In order to relate a signature to the message, x is also an input to the signature algorithm. </a:t>
            </a:r>
          </a:p>
        </p:txBody>
      </p:sp>
    </p:spTree>
    <p:extLst>
      <p:ext uri="{BB962C8B-B14F-4D97-AF65-F5344CB8AC3E}">
        <p14:creationId xmlns:p14="http://schemas.microsoft.com/office/powerpoint/2010/main" val="3586688195"/>
      </p:ext>
    </p:extLst>
  </p:cSld>
  <p:clrMapOvr>
    <a:masterClrMapping/>
  </p:clrMapOvr>
  <mc:AlternateContent xmlns:mc="http://schemas.openxmlformats.org/markup-compatibility/2006" xmlns:p14="http://schemas.microsoft.com/office/powerpoint/2010/main">
    <mc:Choice Requires="p14">
      <p:transition spd="slow" p14:dur="2000" advTm="113764"/>
    </mc:Choice>
    <mc:Fallback xmlns="">
      <p:transition spd="slow" advTm="11376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383710"/>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Digital Signatures</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435152" y="1804435"/>
            <a:ext cx="8999538" cy="2126864"/>
          </a:xfrm>
          <a:prstGeom prst="rect">
            <a:avLst/>
          </a:prstGeom>
          <a:noFill/>
          <a:ln w="9525">
            <a:noFill/>
            <a:miter lim="800000"/>
            <a:headEnd/>
            <a:tailEnd/>
          </a:ln>
        </p:spPr>
        <p:txBody>
          <a:bodyPr>
            <a:spAutoFit/>
          </a:bodyPr>
          <a:lstStyle/>
          <a:p>
            <a:pPr algn="l" rtl="0" eaLnBrk="1" hangingPunct="1">
              <a:lnSpc>
                <a:spcPct val="150000"/>
              </a:lnSpc>
              <a:spcBef>
                <a:spcPct val="0"/>
              </a:spcBef>
              <a:buClrTx/>
              <a:buSzTx/>
              <a:buFont typeface="Wingdings" panose="05000000000000000000" pitchFamily="2" charset="2"/>
              <a:buChar char="q"/>
            </a:pPr>
            <a:r>
              <a:rPr lang="en-US" altLang="en-US" sz="1800" dirty="0"/>
              <a:t>After signing the message, the signature s is appended to the message x and the pair (x, s) is sent to Alice.</a:t>
            </a:r>
          </a:p>
          <a:p>
            <a:pPr algn="l" rtl="0" eaLnBrk="1" hangingPunct="1">
              <a:lnSpc>
                <a:spcPct val="150000"/>
              </a:lnSpc>
              <a:spcBef>
                <a:spcPct val="0"/>
              </a:spcBef>
              <a:buClrTx/>
              <a:buSzTx/>
            </a:pPr>
            <a:endParaRPr lang="en-US" altLang="en-US" sz="1800" dirty="0"/>
          </a:p>
          <a:p>
            <a:pPr algn="l" rtl="0" eaLnBrk="1" hangingPunct="1">
              <a:lnSpc>
                <a:spcPct val="150000"/>
              </a:lnSpc>
              <a:spcBef>
                <a:spcPct val="0"/>
              </a:spcBef>
              <a:buClrTx/>
              <a:buSzTx/>
              <a:buFont typeface="Wingdings" panose="05000000000000000000" pitchFamily="2" charset="2"/>
              <a:buChar char="q"/>
            </a:pPr>
            <a:r>
              <a:rPr lang="en-US" altLang="en-US" sz="1800" dirty="0"/>
              <a:t>Note that a digital signature without the message is the equivalent of a handwritten signature on a strip of paper without the contract or a check that is supposed to be signed.</a:t>
            </a:r>
          </a:p>
        </p:txBody>
      </p:sp>
    </p:spTree>
    <p:extLst>
      <p:ext uri="{BB962C8B-B14F-4D97-AF65-F5344CB8AC3E}">
        <p14:creationId xmlns:p14="http://schemas.microsoft.com/office/powerpoint/2010/main" val="2713615466"/>
      </p:ext>
    </p:extLst>
  </p:cSld>
  <p:clrMapOvr>
    <a:masterClrMapping/>
  </p:clrMapOvr>
  <mc:AlternateContent xmlns:mc="http://schemas.openxmlformats.org/markup-compatibility/2006" xmlns:p14="http://schemas.microsoft.com/office/powerpoint/2010/main">
    <mc:Choice Requires="p14">
      <p:transition spd="slow" p14:dur="2000" advTm="70395"/>
    </mc:Choice>
    <mc:Fallback xmlns="">
      <p:transition spd="slow" advTm="7039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383710"/>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Digital Signatures</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435152" y="1804435"/>
            <a:ext cx="8999538" cy="2126864"/>
          </a:xfrm>
          <a:prstGeom prst="rect">
            <a:avLst/>
          </a:prstGeom>
          <a:noFill/>
          <a:ln w="9525">
            <a:noFill/>
            <a:miter lim="800000"/>
            <a:headEnd/>
            <a:tailEnd/>
          </a:ln>
        </p:spPr>
        <p:txBody>
          <a:bodyPr wrap="square">
            <a:spAutoFit/>
          </a:bodyPr>
          <a:lstStyle/>
          <a:p>
            <a:pPr algn="l" rtl="0" eaLnBrk="1" hangingPunct="1">
              <a:lnSpc>
                <a:spcPct val="150000"/>
              </a:lnSpc>
              <a:spcBef>
                <a:spcPct val="0"/>
              </a:spcBef>
              <a:buClrTx/>
              <a:buSzTx/>
              <a:buFont typeface="Wingdings" panose="05000000000000000000" pitchFamily="2" charset="2"/>
              <a:buChar char="q"/>
            </a:pPr>
            <a:r>
              <a:rPr lang="en-US" altLang="en-US" sz="1800" dirty="0"/>
              <a:t>The digital signature itself is merely a (large) integer value, for instance, a string of 2048 bits. </a:t>
            </a:r>
          </a:p>
          <a:p>
            <a:pPr algn="l" rtl="0" eaLnBrk="1" hangingPunct="1">
              <a:lnSpc>
                <a:spcPct val="150000"/>
              </a:lnSpc>
              <a:spcBef>
                <a:spcPct val="0"/>
              </a:spcBef>
              <a:buClrTx/>
              <a:buSzTx/>
              <a:buFont typeface="Wingdings" panose="05000000000000000000" pitchFamily="2" charset="2"/>
              <a:buChar char="q"/>
            </a:pPr>
            <a:r>
              <a:rPr lang="en-US" altLang="en-US" sz="1800" dirty="0"/>
              <a:t>The signature is only useful to Alice if she has means to </a:t>
            </a:r>
            <a:r>
              <a:rPr lang="en-US" altLang="en-US" sz="1800" i="1" dirty="0"/>
              <a:t>verify whether </a:t>
            </a:r>
            <a:r>
              <a:rPr lang="en-US" altLang="en-US" sz="1800" dirty="0"/>
              <a:t>the signature is valid or not. </a:t>
            </a:r>
          </a:p>
          <a:p>
            <a:pPr algn="l" rtl="0" eaLnBrk="1" hangingPunct="1">
              <a:lnSpc>
                <a:spcPct val="150000"/>
              </a:lnSpc>
              <a:spcBef>
                <a:spcPct val="0"/>
              </a:spcBef>
              <a:buClrTx/>
              <a:buSzTx/>
              <a:buFont typeface="Wingdings" panose="05000000000000000000" pitchFamily="2" charset="2"/>
              <a:buChar char="q"/>
            </a:pPr>
            <a:r>
              <a:rPr lang="en-US" altLang="en-US" sz="1800" dirty="0"/>
              <a:t>For this purpose, a verification function is needed which takes both </a:t>
            </a:r>
            <a:r>
              <a:rPr lang="en-US" altLang="en-US" sz="1800" i="1" dirty="0"/>
              <a:t>x and the signature s as inputs. In order to link the signature to Bob, the function </a:t>
            </a:r>
            <a:r>
              <a:rPr lang="en-US" altLang="en-US" sz="1800" dirty="0"/>
              <a:t>also requires his public key. </a:t>
            </a:r>
          </a:p>
        </p:txBody>
      </p:sp>
    </p:spTree>
    <p:extLst>
      <p:ext uri="{BB962C8B-B14F-4D97-AF65-F5344CB8AC3E}">
        <p14:creationId xmlns:p14="http://schemas.microsoft.com/office/powerpoint/2010/main" val="1222012316"/>
      </p:ext>
    </p:extLst>
  </p:cSld>
  <p:clrMapOvr>
    <a:masterClrMapping/>
  </p:clrMapOvr>
  <mc:AlternateContent xmlns:mc="http://schemas.openxmlformats.org/markup-compatibility/2006" xmlns:p14="http://schemas.microsoft.com/office/powerpoint/2010/main">
    <mc:Choice Requires="p14">
      <p:transition spd="slow" p14:dur="2000" advTm="67742"/>
    </mc:Choice>
    <mc:Fallback xmlns="">
      <p:transition spd="slow" advTm="6774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383710"/>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Digital Signatures</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435152" y="1804435"/>
            <a:ext cx="9902228" cy="2126864"/>
          </a:xfrm>
          <a:prstGeom prst="rect">
            <a:avLst/>
          </a:prstGeom>
          <a:noFill/>
          <a:ln w="9525">
            <a:noFill/>
            <a:miter lim="800000"/>
            <a:headEnd/>
            <a:tailEnd/>
          </a:ln>
        </p:spPr>
        <p:txBody>
          <a:bodyPr wrap="square">
            <a:spAutoFit/>
          </a:bodyPr>
          <a:lstStyle/>
          <a:p>
            <a:pPr algn="l" rtl="0" eaLnBrk="1" hangingPunct="1">
              <a:lnSpc>
                <a:spcPct val="150000"/>
              </a:lnSpc>
              <a:spcBef>
                <a:spcPct val="0"/>
              </a:spcBef>
              <a:buClrTx/>
              <a:buSzTx/>
              <a:buFont typeface="Wingdings" panose="05000000000000000000" pitchFamily="2" charset="2"/>
              <a:buChar char="q"/>
            </a:pPr>
            <a:r>
              <a:rPr lang="en-US" altLang="en-US" sz="1800" dirty="0"/>
              <a:t>Even though the verification function has long inputs, its only output is the binary statement “true” or “false”.</a:t>
            </a:r>
          </a:p>
          <a:p>
            <a:pPr algn="l" rtl="0" eaLnBrk="1" hangingPunct="1">
              <a:lnSpc>
                <a:spcPct val="150000"/>
              </a:lnSpc>
              <a:spcBef>
                <a:spcPct val="0"/>
              </a:spcBef>
              <a:buClrTx/>
              <a:buSzTx/>
            </a:pPr>
            <a:endParaRPr lang="en-US" altLang="en-US" sz="1800" dirty="0"/>
          </a:p>
          <a:p>
            <a:pPr algn="l" rtl="0" eaLnBrk="1" hangingPunct="1">
              <a:lnSpc>
                <a:spcPct val="150000"/>
              </a:lnSpc>
              <a:spcBef>
                <a:spcPct val="0"/>
              </a:spcBef>
              <a:buClrTx/>
              <a:buSzTx/>
              <a:buFont typeface="Wingdings" panose="05000000000000000000" pitchFamily="2" charset="2"/>
              <a:buChar char="q"/>
            </a:pPr>
            <a:r>
              <a:rPr lang="en-US" altLang="en-US" sz="1800" dirty="0"/>
              <a:t> If </a:t>
            </a:r>
            <a:r>
              <a:rPr lang="en-US" altLang="en-US" sz="1800" i="1" dirty="0"/>
              <a:t>x was actually signed </a:t>
            </a:r>
            <a:r>
              <a:rPr lang="en-US" altLang="en-US" sz="1800" dirty="0"/>
              <a:t>with the private key that belongs to the public verification key, the output is true, otherwise it is false.</a:t>
            </a:r>
          </a:p>
        </p:txBody>
      </p:sp>
    </p:spTree>
    <p:extLst>
      <p:ext uri="{BB962C8B-B14F-4D97-AF65-F5344CB8AC3E}">
        <p14:creationId xmlns:p14="http://schemas.microsoft.com/office/powerpoint/2010/main" val="1917881407"/>
      </p:ext>
    </p:extLst>
  </p:cSld>
  <p:clrMapOvr>
    <a:masterClrMapping/>
  </p:clrMapOvr>
  <mc:AlternateContent xmlns:mc="http://schemas.openxmlformats.org/markup-compatibility/2006" xmlns:p14="http://schemas.microsoft.com/office/powerpoint/2010/main">
    <mc:Choice Requires="p14">
      <p:transition spd="slow" p14:dur="2000" advTm="68671"/>
    </mc:Choice>
    <mc:Fallback xmlns="">
      <p:transition spd="slow" advTm="6867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383710"/>
            <a:ext cx="677468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Generic Digital Signature Protocol</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7">
            <a:extLst>
              <a:ext uri="{FF2B5EF4-FFF2-40B4-BE49-F238E27FC236}">
                <a16:creationId xmlns:a16="http://schemas.microsoft.com/office/drawing/2014/main" id="{C5B6FA98-3376-DA7C-EA94-01FEA8D335E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74165" y="1298688"/>
            <a:ext cx="8753475"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0184087"/>
      </p:ext>
    </p:extLst>
  </p:cSld>
  <p:clrMapOvr>
    <a:masterClrMapping/>
  </p:clrMapOvr>
  <mc:AlternateContent xmlns:mc="http://schemas.openxmlformats.org/markup-compatibility/2006" xmlns:p14="http://schemas.microsoft.com/office/powerpoint/2010/main">
    <mc:Choice Requires="p14">
      <p:transition spd="slow" p14:dur="2000" advTm="224068"/>
    </mc:Choice>
    <mc:Fallback xmlns="">
      <p:transition spd="slow" advTm="22406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76354"/>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Signatures Properties</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425527" y="1373575"/>
            <a:ext cx="8999538" cy="2542363"/>
          </a:xfrm>
          <a:prstGeom prst="rect">
            <a:avLst/>
          </a:prstGeom>
          <a:noFill/>
          <a:ln w="9525">
            <a:noFill/>
            <a:miter lim="800000"/>
            <a:headEnd/>
            <a:tailEnd/>
          </a:ln>
        </p:spPr>
        <p:txBody>
          <a:bodyPr>
            <a:spAutoFit/>
          </a:bodyPr>
          <a:lstStyle/>
          <a:p>
            <a:pPr algn="l" rtl="0" eaLnBrk="1" hangingPunct="1">
              <a:lnSpc>
                <a:spcPct val="150000"/>
              </a:lnSpc>
              <a:spcBef>
                <a:spcPct val="0"/>
              </a:spcBef>
              <a:buClrTx/>
              <a:buSzTx/>
              <a:buFont typeface="Wingdings" panose="05000000000000000000" pitchFamily="2" charset="2"/>
              <a:buChar char="Ø"/>
            </a:pPr>
            <a:r>
              <a:rPr lang="en-US" altLang="en-US" sz="1800" dirty="0">
                <a:solidFill>
                  <a:srgbClr val="FF0000"/>
                </a:solidFill>
              </a:rPr>
              <a:t>The core properties of digital signatures can be described as follows: </a:t>
            </a:r>
          </a:p>
          <a:p>
            <a:pPr algn="l" rtl="0" eaLnBrk="1" hangingPunct="1">
              <a:lnSpc>
                <a:spcPct val="150000"/>
              </a:lnSpc>
              <a:spcBef>
                <a:spcPct val="0"/>
              </a:spcBef>
              <a:buClrTx/>
              <a:buSzTx/>
              <a:buFont typeface="Wingdings" panose="05000000000000000000" pitchFamily="2" charset="2"/>
              <a:buChar char="q"/>
            </a:pPr>
            <a:endParaRPr lang="en-US" altLang="en-US" sz="1800" dirty="0"/>
          </a:p>
          <a:p>
            <a:pPr algn="l" rtl="0" eaLnBrk="1" hangingPunct="1">
              <a:lnSpc>
                <a:spcPct val="150000"/>
              </a:lnSpc>
              <a:spcBef>
                <a:spcPct val="0"/>
              </a:spcBef>
              <a:buClrTx/>
              <a:buSzTx/>
              <a:buFont typeface="Wingdings" panose="05000000000000000000" pitchFamily="2" charset="2"/>
              <a:buChar char="q"/>
            </a:pPr>
            <a:r>
              <a:rPr lang="en-US" altLang="en-US" sz="1800" dirty="0"/>
              <a:t>A signed message can unambiguously be traced back to its originator since a valid signature can only be computed with the unique signer’s private key. </a:t>
            </a:r>
          </a:p>
          <a:p>
            <a:pPr algn="l" rtl="0" eaLnBrk="1" hangingPunct="1">
              <a:lnSpc>
                <a:spcPct val="150000"/>
              </a:lnSpc>
              <a:spcBef>
                <a:spcPct val="0"/>
              </a:spcBef>
              <a:buClrTx/>
              <a:buSzTx/>
              <a:buFont typeface="Wingdings" panose="05000000000000000000" pitchFamily="2" charset="2"/>
              <a:buChar char="q"/>
            </a:pPr>
            <a:r>
              <a:rPr lang="en-US" altLang="en-US" sz="1800" dirty="0"/>
              <a:t>Only the signer has the ability to generate a signature on his behalf. Hence, we can prove that the signing party has actually generated the message. </a:t>
            </a:r>
          </a:p>
        </p:txBody>
      </p:sp>
    </p:spTree>
    <p:extLst>
      <p:ext uri="{BB962C8B-B14F-4D97-AF65-F5344CB8AC3E}">
        <p14:creationId xmlns:p14="http://schemas.microsoft.com/office/powerpoint/2010/main" val="3334944940"/>
      </p:ext>
    </p:extLst>
  </p:cSld>
  <p:clrMapOvr>
    <a:masterClrMapping/>
  </p:clrMapOvr>
  <mc:AlternateContent xmlns:mc="http://schemas.openxmlformats.org/markup-compatibility/2006" xmlns:p14="http://schemas.microsoft.com/office/powerpoint/2010/main">
    <mc:Choice Requires="p14">
      <p:transition spd="slow" p14:dur="2000" advTm="119545"/>
    </mc:Choice>
    <mc:Fallback xmlns="">
      <p:transition spd="slow" advTm="11954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76354"/>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Signatures Properties</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425527" y="1373575"/>
            <a:ext cx="8999538" cy="2540567"/>
          </a:xfrm>
          <a:prstGeom prst="rect">
            <a:avLst/>
          </a:prstGeom>
          <a:noFill/>
          <a:ln w="9525">
            <a:noFill/>
            <a:miter lim="800000"/>
            <a:headEnd/>
            <a:tailEnd/>
          </a:ln>
        </p:spPr>
        <p:txBody>
          <a:bodyPr>
            <a:spAutoFit/>
          </a:bodyPr>
          <a:lstStyle/>
          <a:p>
            <a:pPr algn="l" rtl="0" eaLnBrk="1" hangingPunct="1">
              <a:lnSpc>
                <a:spcPct val="150000"/>
              </a:lnSpc>
              <a:spcBef>
                <a:spcPct val="0"/>
              </a:spcBef>
              <a:buClrTx/>
              <a:buSzTx/>
              <a:buFont typeface="Wingdings" panose="05000000000000000000" pitchFamily="2" charset="2"/>
              <a:buChar char="Ø"/>
            </a:pPr>
            <a:r>
              <a:rPr lang="en-US" altLang="en-US" sz="1800" dirty="0">
                <a:solidFill>
                  <a:srgbClr val="FF0000"/>
                </a:solidFill>
              </a:rPr>
              <a:t>The core properties of digital signatures can be described as follows: </a:t>
            </a:r>
          </a:p>
          <a:p>
            <a:pPr algn="l" rtl="0" eaLnBrk="1" hangingPunct="1">
              <a:lnSpc>
                <a:spcPct val="150000"/>
              </a:lnSpc>
              <a:spcBef>
                <a:spcPct val="0"/>
              </a:spcBef>
              <a:buClrTx/>
              <a:buSzTx/>
              <a:buFont typeface="Wingdings" panose="05000000000000000000" pitchFamily="2" charset="2"/>
              <a:buChar char="q"/>
            </a:pPr>
            <a:endParaRPr lang="en-US" altLang="en-US" sz="1800" dirty="0"/>
          </a:p>
          <a:p>
            <a:pPr algn="l" rtl="0" eaLnBrk="1" hangingPunct="1">
              <a:lnSpc>
                <a:spcPct val="150000"/>
              </a:lnSpc>
              <a:spcBef>
                <a:spcPct val="0"/>
              </a:spcBef>
              <a:buClrTx/>
              <a:buSzTx/>
              <a:buFont typeface="Wingdings" panose="05000000000000000000" pitchFamily="2" charset="2"/>
              <a:buChar char="q"/>
            </a:pPr>
            <a:r>
              <a:rPr lang="en-US" altLang="en-US" sz="1800" dirty="0"/>
              <a:t>Note that the basic protocol described in previous slide does not provide any confidentiality of the message since the message </a:t>
            </a:r>
            <a:r>
              <a:rPr lang="en-US" altLang="en-US" sz="1800" i="1" dirty="0"/>
              <a:t>x is </a:t>
            </a:r>
            <a:r>
              <a:rPr lang="en-US" altLang="en-US" sz="1800" dirty="0"/>
              <a:t>being sent over the communication network. </a:t>
            </a:r>
          </a:p>
          <a:p>
            <a:pPr algn="l" rtl="0" eaLnBrk="1" hangingPunct="1">
              <a:lnSpc>
                <a:spcPct val="150000"/>
              </a:lnSpc>
              <a:spcBef>
                <a:spcPct val="0"/>
              </a:spcBef>
              <a:buClrTx/>
              <a:buSzTx/>
              <a:buFont typeface="Wingdings" panose="05000000000000000000" pitchFamily="2" charset="2"/>
              <a:buChar char="q"/>
            </a:pPr>
            <a:endParaRPr lang="en-US" altLang="en-US" sz="1800" dirty="0"/>
          </a:p>
          <a:p>
            <a:pPr algn="l" rtl="0" eaLnBrk="1" hangingPunct="1">
              <a:lnSpc>
                <a:spcPct val="150000"/>
              </a:lnSpc>
              <a:spcBef>
                <a:spcPct val="0"/>
              </a:spcBef>
              <a:buClrTx/>
              <a:buSzTx/>
              <a:buFont typeface="Wingdings" panose="05000000000000000000" pitchFamily="2" charset="2"/>
              <a:buChar char="q"/>
            </a:pPr>
            <a:r>
              <a:rPr lang="en-US" altLang="en-US" sz="1800" dirty="0"/>
              <a:t>Of course, the message can be kept confidential by also encrypting it, e.g., with AES or 3DES</a:t>
            </a:r>
            <a:endParaRPr lang="ar-SA" altLang="en-US" sz="1800" dirty="0"/>
          </a:p>
        </p:txBody>
      </p:sp>
    </p:spTree>
    <p:extLst>
      <p:ext uri="{BB962C8B-B14F-4D97-AF65-F5344CB8AC3E}">
        <p14:creationId xmlns:p14="http://schemas.microsoft.com/office/powerpoint/2010/main" val="343295651"/>
      </p:ext>
    </p:extLst>
  </p:cSld>
  <p:clrMapOvr>
    <a:masterClrMapping/>
  </p:clrMapOvr>
  <mc:AlternateContent xmlns:mc="http://schemas.openxmlformats.org/markup-compatibility/2006" xmlns:p14="http://schemas.microsoft.com/office/powerpoint/2010/main">
    <mc:Choice Requires="p14">
      <p:transition spd="slow" p14:dur="2000" advTm="175924"/>
    </mc:Choice>
    <mc:Fallback xmlns="">
      <p:transition spd="slow" advTm="17592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Security Services</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4"/>
          <p:cNvSpPr txBox="1">
            <a:spLocks noChangeArrowheads="1"/>
          </p:cNvSpPr>
          <p:nvPr/>
        </p:nvSpPr>
        <p:spPr bwMode="auto">
          <a:xfrm>
            <a:off x="473710" y="1409797"/>
            <a:ext cx="8856663" cy="3513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buFont typeface="Wingdings" pitchFamily="2" charset="2"/>
              <a:buChar char="q"/>
              <a:defRPr/>
            </a:pPr>
            <a:r>
              <a:rPr lang="en-US" sz="2000" dirty="0"/>
              <a:t>The most important security services that should be provided by security systems are:</a:t>
            </a:r>
          </a:p>
          <a:p>
            <a:pPr marL="342900" indent="-342900" algn="l" rtl="0" eaLnBrk="1" hangingPunct="1">
              <a:lnSpc>
                <a:spcPct val="150000"/>
              </a:lnSpc>
              <a:buFont typeface="+mj-lt"/>
              <a:buAutoNum type="arabicPeriod"/>
              <a:defRPr/>
            </a:pPr>
            <a:r>
              <a:rPr lang="en-US" sz="2000" b="1" dirty="0">
                <a:solidFill>
                  <a:srgbClr val="FF0000"/>
                </a:solidFill>
              </a:rPr>
              <a:t>Confidentiality</a:t>
            </a:r>
            <a:r>
              <a:rPr lang="en-US" sz="2000" b="1" dirty="0"/>
              <a:t>: </a:t>
            </a:r>
            <a:r>
              <a:rPr lang="en-US" sz="2000" dirty="0"/>
              <a:t>Information is kept secret from all but authorized parties.</a:t>
            </a:r>
          </a:p>
          <a:p>
            <a:pPr marL="342900" indent="-342900" algn="l" rtl="0" eaLnBrk="1" hangingPunct="1">
              <a:lnSpc>
                <a:spcPct val="150000"/>
              </a:lnSpc>
              <a:buFont typeface="+mj-lt"/>
              <a:buAutoNum type="arabicPeriod"/>
              <a:defRPr/>
            </a:pPr>
            <a:r>
              <a:rPr lang="en-US" sz="2000" b="1" dirty="0">
                <a:solidFill>
                  <a:srgbClr val="FF0000"/>
                </a:solidFill>
              </a:rPr>
              <a:t>Integrity</a:t>
            </a:r>
            <a:r>
              <a:rPr lang="en-US" sz="2000" b="1" dirty="0"/>
              <a:t>: </a:t>
            </a:r>
            <a:r>
              <a:rPr lang="en-US" sz="2000" dirty="0"/>
              <a:t>Messages have not been modified in transit.</a:t>
            </a:r>
          </a:p>
          <a:p>
            <a:pPr marL="342900" indent="-342900" algn="l" rtl="0" eaLnBrk="1" hangingPunct="1">
              <a:lnSpc>
                <a:spcPct val="150000"/>
              </a:lnSpc>
              <a:buFont typeface="+mj-lt"/>
              <a:buAutoNum type="arabicPeriod"/>
              <a:defRPr/>
            </a:pPr>
            <a:r>
              <a:rPr lang="en-US" sz="2000" b="1" dirty="0">
                <a:solidFill>
                  <a:srgbClr val="FF0000"/>
                </a:solidFill>
              </a:rPr>
              <a:t>Message Authentication</a:t>
            </a:r>
            <a:r>
              <a:rPr lang="en-US" sz="2000" b="1" dirty="0"/>
              <a:t>: </a:t>
            </a:r>
            <a:r>
              <a:rPr lang="en-US" sz="2000" dirty="0"/>
              <a:t>The sender of a message is authentic</a:t>
            </a:r>
          </a:p>
          <a:p>
            <a:pPr marL="342900" indent="-342900" algn="l" rtl="0" eaLnBrk="1" hangingPunct="1">
              <a:lnSpc>
                <a:spcPct val="150000"/>
              </a:lnSpc>
              <a:buFont typeface="+mj-lt"/>
              <a:buAutoNum type="arabicPeriod"/>
              <a:defRPr/>
            </a:pPr>
            <a:r>
              <a:rPr lang="en-US" sz="2000" b="1" dirty="0">
                <a:solidFill>
                  <a:srgbClr val="FF0000"/>
                </a:solidFill>
              </a:rPr>
              <a:t>Nonrepudiation</a:t>
            </a:r>
            <a:r>
              <a:rPr lang="en-US" sz="2000" b="1" dirty="0"/>
              <a:t>: </a:t>
            </a:r>
            <a:r>
              <a:rPr lang="en-US" sz="2000" dirty="0"/>
              <a:t>The sender of a message can not deny the creation of the message.</a:t>
            </a:r>
          </a:p>
        </p:txBody>
      </p:sp>
    </p:spTree>
    <p:extLst>
      <p:ext uri="{BB962C8B-B14F-4D97-AF65-F5344CB8AC3E}">
        <p14:creationId xmlns:p14="http://schemas.microsoft.com/office/powerpoint/2010/main" val="2487312491"/>
      </p:ext>
    </p:extLst>
  </p:cSld>
  <p:clrMapOvr>
    <a:masterClrMapping/>
  </p:clrMapOvr>
  <mc:AlternateContent xmlns:mc="http://schemas.openxmlformats.org/markup-compatibility/2006" xmlns:p14="http://schemas.microsoft.com/office/powerpoint/2010/main">
    <mc:Choice Requires="p14">
      <p:transition spd="slow" p14:dur="2000" advTm="166659"/>
    </mc:Choice>
    <mc:Fallback xmlns="">
      <p:transition spd="slow" advTm="16665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Security Services</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4"/>
          <p:cNvSpPr txBox="1">
            <a:spLocks noChangeArrowheads="1"/>
          </p:cNvSpPr>
          <p:nvPr/>
        </p:nvSpPr>
        <p:spPr bwMode="auto">
          <a:xfrm>
            <a:off x="473710" y="1409797"/>
            <a:ext cx="10160762" cy="3584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2200" dirty="0">
                <a:solidFill>
                  <a:srgbClr val="FF0000"/>
                </a:solidFill>
              </a:rPr>
              <a:t>Confidentiality</a:t>
            </a:r>
            <a:r>
              <a:rPr lang="en-US" altLang="en-US" sz="2200" dirty="0"/>
              <a:t> can be achieved by primarily symmetric ciphers and less frequently asymmetric encryption.</a:t>
            </a:r>
          </a:p>
          <a:p>
            <a:pPr algn="l" rtl="0" eaLnBrk="1" hangingPunct="1">
              <a:lnSpc>
                <a:spcPct val="150000"/>
              </a:lnSpc>
              <a:spcBef>
                <a:spcPct val="0"/>
              </a:spcBef>
              <a:buClrTx/>
              <a:buSzTx/>
              <a:buFont typeface="Wingdings" panose="05000000000000000000" pitchFamily="2" charset="2"/>
              <a:buChar char="q"/>
            </a:pPr>
            <a:endParaRPr lang="en-US" altLang="en-US" sz="2200" dirty="0"/>
          </a:p>
          <a:p>
            <a:pPr algn="l" rtl="0" eaLnBrk="1" hangingPunct="1">
              <a:lnSpc>
                <a:spcPct val="150000"/>
              </a:lnSpc>
              <a:spcBef>
                <a:spcPct val="0"/>
              </a:spcBef>
              <a:buClrTx/>
              <a:buSzTx/>
              <a:buFont typeface="Wingdings" panose="05000000000000000000" pitchFamily="2" charset="2"/>
              <a:buChar char="q"/>
            </a:pPr>
            <a:r>
              <a:rPr lang="en-US" altLang="en-US" sz="2200" dirty="0">
                <a:solidFill>
                  <a:srgbClr val="FF0000"/>
                </a:solidFill>
              </a:rPr>
              <a:t>Integrity and message authentication </a:t>
            </a:r>
            <a:r>
              <a:rPr lang="en-US" altLang="en-US" sz="2200" dirty="0"/>
              <a:t>are provided by </a:t>
            </a:r>
            <a:r>
              <a:rPr lang="en-US" altLang="en-US" sz="2200" u="sng" dirty="0"/>
              <a:t>digital signatures </a:t>
            </a:r>
            <a:r>
              <a:rPr lang="en-US" altLang="en-US" sz="2200" dirty="0"/>
              <a:t>and message </a:t>
            </a:r>
            <a:r>
              <a:rPr lang="en-US" altLang="en-US" sz="2200"/>
              <a:t>authentication codes. </a:t>
            </a:r>
            <a:endParaRPr lang="en-US" altLang="en-US" sz="2200" dirty="0"/>
          </a:p>
          <a:p>
            <a:pPr algn="l" rtl="0" eaLnBrk="1" hangingPunct="1">
              <a:lnSpc>
                <a:spcPct val="150000"/>
              </a:lnSpc>
              <a:spcBef>
                <a:spcPct val="0"/>
              </a:spcBef>
              <a:buClrTx/>
              <a:buSzTx/>
              <a:buFont typeface="Wingdings" panose="05000000000000000000" pitchFamily="2" charset="2"/>
              <a:buChar char="q"/>
            </a:pPr>
            <a:endParaRPr lang="en-US" altLang="en-US" sz="2200" dirty="0"/>
          </a:p>
          <a:p>
            <a:pPr algn="l" rtl="0" eaLnBrk="1" hangingPunct="1">
              <a:lnSpc>
                <a:spcPct val="150000"/>
              </a:lnSpc>
              <a:spcBef>
                <a:spcPct val="0"/>
              </a:spcBef>
              <a:buClrTx/>
              <a:buSzTx/>
              <a:buFont typeface="Wingdings" panose="05000000000000000000" pitchFamily="2" charset="2"/>
              <a:buChar char="q"/>
            </a:pPr>
            <a:r>
              <a:rPr lang="en-US" altLang="en-US" sz="2200" dirty="0">
                <a:solidFill>
                  <a:srgbClr val="FF0000"/>
                </a:solidFill>
              </a:rPr>
              <a:t>Nonrepudiation</a:t>
            </a:r>
            <a:r>
              <a:rPr lang="en-US" altLang="en-US" sz="2200" dirty="0"/>
              <a:t> can be achieved with </a:t>
            </a:r>
            <a:r>
              <a:rPr lang="en-US" altLang="en-US" sz="2200" u="sng" dirty="0"/>
              <a:t>digital signatures</a:t>
            </a:r>
            <a:r>
              <a:rPr lang="en-US" altLang="en-US" sz="2200" dirty="0"/>
              <a:t>.</a:t>
            </a:r>
            <a:endParaRPr lang="ar-SA" altLang="en-US" sz="2200" dirty="0"/>
          </a:p>
        </p:txBody>
      </p:sp>
    </p:spTree>
    <p:extLst>
      <p:ext uri="{BB962C8B-B14F-4D97-AF65-F5344CB8AC3E}">
        <p14:creationId xmlns:p14="http://schemas.microsoft.com/office/powerpoint/2010/main" val="1710861519"/>
      </p:ext>
    </p:extLst>
  </p:cSld>
  <p:clrMapOvr>
    <a:masterClrMapping/>
  </p:clrMapOvr>
  <mc:AlternateContent xmlns:mc="http://schemas.openxmlformats.org/markup-compatibility/2006" xmlns:p14="http://schemas.microsoft.com/office/powerpoint/2010/main">
    <mc:Choice Requires="p14">
      <p:transition spd="slow" p14:dur="2000" advTm="219107"/>
    </mc:Choice>
    <mc:Fallback xmlns="">
      <p:transition spd="slow" advTm="21910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Digital Signature Scheme</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5">
            <a:extLst>
              <a:ext uri="{FF2B5EF4-FFF2-40B4-BE49-F238E27FC236}">
                <a16:creationId xmlns:a16="http://schemas.microsoft.com/office/drawing/2014/main" id="{F90CC0B9-AFEF-6381-1470-8B70FA1D6CA2}"/>
              </a:ext>
            </a:extLst>
          </p:cNvPr>
          <p:cNvSpPr txBox="1">
            <a:spLocks noChangeArrowheads="1"/>
          </p:cNvSpPr>
          <p:nvPr/>
        </p:nvSpPr>
        <p:spPr bwMode="auto">
          <a:xfrm>
            <a:off x="1415606" y="1014413"/>
            <a:ext cx="9037637"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2000" dirty="0"/>
              <a:t>The RSA signature scheme is based on RSA encryption.</a:t>
            </a:r>
          </a:p>
          <a:p>
            <a:pPr algn="l" rtl="0" eaLnBrk="1" hangingPunct="1">
              <a:lnSpc>
                <a:spcPct val="150000"/>
              </a:lnSpc>
              <a:spcBef>
                <a:spcPct val="0"/>
              </a:spcBef>
              <a:buClrTx/>
              <a:buSzTx/>
              <a:buFontTx/>
              <a:buNone/>
            </a:pPr>
            <a:r>
              <a:rPr lang="en-US" altLang="en-US" sz="2000" dirty="0"/>
              <a:t> </a:t>
            </a:r>
          </a:p>
          <a:p>
            <a:pPr algn="l" rtl="0" eaLnBrk="1" hangingPunct="1">
              <a:lnSpc>
                <a:spcPct val="150000"/>
              </a:lnSpc>
              <a:spcBef>
                <a:spcPct val="0"/>
              </a:spcBef>
              <a:buClrTx/>
              <a:buSzTx/>
              <a:buFont typeface="Wingdings" panose="05000000000000000000" pitchFamily="2" charset="2"/>
              <a:buChar char="q"/>
            </a:pPr>
            <a:r>
              <a:rPr lang="en-US" altLang="en-US" sz="2000" dirty="0"/>
              <a:t>Therefore, its security relies on the difficulty of factoring a product of two large primes (the integer factorization problem).</a:t>
            </a:r>
          </a:p>
          <a:p>
            <a:pPr algn="l" rtl="0" eaLnBrk="1" hangingPunct="1">
              <a:lnSpc>
                <a:spcPct val="150000"/>
              </a:lnSpc>
              <a:spcBef>
                <a:spcPct val="0"/>
              </a:spcBef>
              <a:buClrTx/>
              <a:buSzTx/>
              <a:buFont typeface="Wingdings" panose="05000000000000000000" pitchFamily="2" charset="2"/>
              <a:buChar char="q"/>
            </a:pPr>
            <a:endParaRPr lang="en-US" altLang="en-US" sz="2000" dirty="0"/>
          </a:p>
          <a:p>
            <a:pPr algn="l" rtl="0" eaLnBrk="1" hangingPunct="1">
              <a:lnSpc>
                <a:spcPct val="150000"/>
              </a:lnSpc>
              <a:spcBef>
                <a:spcPct val="0"/>
              </a:spcBef>
              <a:buClrTx/>
              <a:buSzTx/>
              <a:buFont typeface="Wingdings" panose="05000000000000000000" pitchFamily="2" charset="2"/>
              <a:buChar char="q"/>
            </a:pPr>
            <a:r>
              <a:rPr lang="en-US" altLang="en-US" sz="2000" dirty="0"/>
              <a:t>Suppose Bob wants to send a signed message </a:t>
            </a:r>
            <a:r>
              <a:rPr lang="en-US" altLang="en-US" sz="2000" i="1" dirty="0"/>
              <a:t>x to Alice. He generates the same </a:t>
            </a:r>
            <a:r>
              <a:rPr lang="en-US" altLang="en-US" sz="2000" dirty="0"/>
              <a:t>RSA keys that were used for RSA encryption. </a:t>
            </a:r>
          </a:p>
          <a:p>
            <a:pPr algn="l" rtl="0" eaLnBrk="1" hangingPunct="1">
              <a:lnSpc>
                <a:spcPct val="150000"/>
              </a:lnSpc>
              <a:spcBef>
                <a:spcPct val="0"/>
              </a:spcBef>
              <a:buClrTx/>
              <a:buSzTx/>
              <a:buFont typeface="Wingdings" panose="05000000000000000000" pitchFamily="2" charset="2"/>
              <a:buChar char="q"/>
            </a:pPr>
            <a:r>
              <a:rPr lang="en-US" altLang="en-US" sz="2000" dirty="0"/>
              <a:t>At the end of the set-up he has the following parameters:</a:t>
            </a:r>
            <a:endParaRPr lang="ar-SA" altLang="en-US" sz="2000" dirty="0"/>
          </a:p>
        </p:txBody>
      </p:sp>
      <p:pic>
        <p:nvPicPr>
          <p:cNvPr id="10" name="Picture 4">
            <a:extLst>
              <a:ext uri="{FF2B5EF4-FFF2-40B4-BE49-F238E27FC236}">
                <a16:creationId xmlns:a16="http://schemas.microsoft.com/office/drawing/2014/main" id="{B7124089-BD0C-88F2-1685-AB7DD938FDB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44281" y="4868863"/>
            <a:ext cx="6192837" cy="151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15792775"/>
      </p:ext>
    </p:extLst>
  </p:cSld>
  <p:clrMapOvr>
    <a:masterClrMapping/>
  </p:clrMapOvr>
  <mc:AlternateContent xmlns:mc="http://schemas.openxmlformats.org/markup-compatibility/2006" xmlns:p14="http://schemas.microsoft.com/office/powerpoint/2010/main">
    <mc:Choice Requires="p14">
      <p:transition spd="slow" p14:dur="2000" advTm="154608"/>
    </mc:Choice>
    <mc:Fallback xmlns="">
      <p:transition spd="slow" advTm="15460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388042"/>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Digital Signature Scheme</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5">
            <a:extLst>
              <a:ext uri="{FF2B5EF4-FFF2-40B4-BE49-F238E27FC236}">
                <a16:creationId xmlns:a16="http://schemas.microsoft.com/office/drawing/2014/main" id="{E3C4A5B5-F23A-837E-3666-35EB802F9EE9}"/>
              </a:ext>
            </a:extLst>
          </p:cNvPr>
          <p:cNvSpPr txBox="1">
            <a:spLocks noChangeArrowheads="1"/>
          </p:cNvSpPr>
          <p:nvPr/>
        </p:nvSpPr>
        <p:spPr bwMode="auto">
          <a:xfrm>
            <a:off x="1517904" y="1014413"/>
            <a:ext cx="910907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2000" dirty="0"/>
              <a:t>The actual signature protocol is shown in the following figure. The message </a:t>
            </a:r>
            <a:r>
              <a:rPr lang="en-US" altLang="en-US" sz="2000" b="1" dirty="0"/>
              <a:t>x</a:t>
            </a:r>
            <a:r>
              <a:rPr lang="en-US" altLang="en-US" sz="2000" dirty="0"/>
              <a:t> that is</a:t>
            </a:r>
            <a:r>
              <a:rPr lang="en-US" altLang="en-US" sz="2000" i="1" dirty="0"/>
              <a:t> </a:t>
            </a:r>
            <a:r>
              <a:rPr lang="en-US" altLang="en-US" sz="2000" dirty="0"/>
              <a:t>being signed is in the range (1,2, . . . ,n−1)</a:t>
            </a:r>
            <a:endParaRPr lang="ar-SA" altLang="en-US" sz="2000" dirty="0"/>
          </a:p>
        </p:txBody>
      </p:sp>
      <p:pic>
        <p:nvPicPr>
          <p:cNvPr id="12" name="Picture 4">
            <a:extLst>
              <a:ext uri="{FF2B5EF4-FFF2-40B4-BE49-F238E27FC236}">
                <a16:creationId xmlns:a16="http://schemas.microsoft.com/office/drawing/2014/main" id="{D0E250EC-747D-738D-CA60-15BCE517379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192" y="1979232"/>
            <a:ext cx="786765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8263190"/>
      </p:ext>
    </p:extLst>
  </p:cSld>
  <p:clrMapOvr>
    <a:masterClrMapping/>
  </p:clrMapOvr>
  <mc:AlternateContent xmlns:mc="http://schemas.openxmlformats.org/markup-compatibility/2006" xmlns:p14="http://schemas.microsoft.com/office/powerpoint/2010/main">
    <mc:Choice Requires="p14">
      <p:transition spd="slow" p14:dur="2000" advTm="230328"/>
    </mc:Choice>
    <mc:Fallback xmlns="">
      <p:transition spd="slow" advTm="23032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388042"/>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Digital Signature Scheme</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5">
            <a:extLst>
              <a:ext uri="{FF2B5EF4-FFF2-40B4-BE49-F238E27FC236}">
                <a16:creationId xmlns:a16="http://schemas.microsoft.com/office/drawing/2014/main" id="{E3C4A5B5-F23A-837E-3666-35EB802F9EE9}"/>
              </a:ext>
            </a:extLst>
          </p:cNvPr>
          <p:cNvSpPr txBox="1">
            <a:spLocks noChangeArrowheads="1"/>
          </p:cNvSpPr>
          <p:nvPr/>
        </p:nvSpPr>
        <p:spPr bwMode="auto">
          <a:xfrm>
            <a:off x="804672" y="1243013"/>
            <a:ext cx="10094976" cy="3974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buFont typeface="Wingdings" pitchFamily="2" charset="2"/>
              <a:buChar char="q"/>
              <a:defRPr/>
            </a:pPr>
            <a:r>
              <a:rPr lang="en-US" sz="2000" dirty="0"/>
              <a:t>It can be seen from the protocol in previous slide that:</a:t>
            </a:r>
          </a:p>
          <a:p>
            <a:pPr algn="l" rtl="0" eaLnBrk="1" hangingPunct="1">
              <a:lnSpc>
                <a:spcPct val="150000"/>
              </a:lnSpc>
              <a:buFont typeface="Wingdings" pitchFamily="2" charset="2"/>
              <a:buChar char="q"/>
              <a:defRPr/>
            </a:pPr>
            <a:r>
              <a:rPr lang="en-US" sz="2000" dirty="0"/>
              <a:t>Bob computes the signature s for a message x by RSA-encrypting x with his private key </a:t>
            </a:r>
            <a:r>
              <a:rPr lang="en-US" sz="2000" dirty="0" err="1"/>
              <a:t>kpr</a:t>
            </a:r>
            <a:r>
              <a:rPr lang="en-US" sz="2000" dirty="0"/>
              <a:t>. </a:t>
            </a:r>
          </a:p>
          <a:p>
            <a:pPr algn="l" rtl="0" eaLnBrk="1" hangingPunct="1">
              <a:lnSpc>
                <a:spcPct val="150000"/>
              </a:lnSpc>
              <a:buFont typeface="Wingdings" pitchFamily="2" charset="2"/>
              <a:buChar char="q"/>
              <a:defRPr/>
            </a:pPr>
            <a:r>
              <a:rPr lang="en-US" sz="2000" dirty="0"/>
              <a:t>Bob is the only party who can apply </a:t>
            </a:r>
            <a:r>
              <a:rPr lang="en-US" sz="2000" dirty="0" err="1"/>
              <a:t>kpr</a:t>
            </a:r>
            <a:r>
              <a:rPr lang="en-US" sz="2000" dirty="0"/>
              <a:t>, and hence the ownership of </a:t>
            </a:r>
            <a:r>
              <a:rPr lang="en-US" sz="2000" dirty="0" err="1"/>
              <a:t>kpr</a:t>
            </a:r>
            <a:r>
              <a:rPr lang="en-US" sz="2000" dirty="0"/>
              <a:t> authenticates him as the author of the signed message. </a:t>
            </a:r>
          </a:p>
          <a:p>
            <a:pPr algn="l" rtl="0" eaLnBrk="1" hangingPunct="1">
              <a:lnSpc>
                <a:spcPct val="150000"/>
              </a:lnSpc>
              <a:buFont typeface="Wingdings" pitchFamily="2" charset="2"/>
              <a:buChar char="q"/>
              <a:defRPr/>
            </a:pPr>
            <a:r>
              <a:rPr lang="en-US" sz="2000" dirty="0"/>
              <a:t>Bob appends the signature s to the message x and sends both to Alice. </a:t>
            </a:r>
          </a:p>
          <a:p>
            <a:pPr algn="l" rtl="0" eaLnBrk="1" hangingPunct="1">
              <a:lnSpc>
                <a:spcPct val="150000"/>
              </a:lnSpc>
              <a:buFont typeface="Wingdings" pitchFamily="2" charset="2"/>
              <a:buChar char="q"/>
              <a:defRPr/>
            </a:pPr>
            <a:r>
              <a:rPr lang="en-US" sz="2000" dirty="0"/>
              <a:t>Alice receives the signed message and RSA-decrypts s using Bob’s public key </a:t>
            </a:r>
            <a:r>
              <a:rPr lang="en-US" sz="2000" dirty="0" err="1"/>
              <a:t>kpub</a:t>
            </a:r>
            <a:r>
              <a:rPr lang="en-US" sz="2000" dirty="0"/>
              <a:t>, yielding x</a:t>
            </a:r>
            <a:r>
              <a:rPr lang="en-US" sz="2000" b="1" baseline="30000" dirty="0"/>
              <a:t>~</a:t>
            </a:r>
            <a:r>
              <a:rPr lang="en-US" sz="2000" dirty="0"/>
              <a:t>. </a:t>
            </a:r>
          </a:p>
        </p:txBody>
      </p:sp>
    </p:spTree>
    <p:extLst>
      <p:ext uri="{BB962C8B-B14F-4D97-AF65-F5344CB8AC3E}">
        <p14:creationId xmlns:p14="http://schemas.microsoft.com/office/powerpoint/2010/main" val="2327877475"/>
      </p:ext>
    </p:extLst>
  </p:cSld>
  <p:clrMapOvr>
    <a:masterClrMapping/>
  </p:clrMapOvr>
  <mc:AlternateContent xmlns:mc="http://schemas.openxmlformats.org/markup-compatibility/2006" xmlns:p14="http://schemas.microsoft.com/office/powerpoint/2010/main">
    <mc:Choice Requires="p14">
      <p:transition spd="slow" p14:dur="2000" advTm="128256"/>
    </mc:Choice>
    <mc:Fallback xmlns="">
      <p:transition spd="slow" advTm="12825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388042"/>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Digital Signature Scheme</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5">
            <a:extLst>
              <a:ext uri="{FF2B5EF4-FFF2-40B4-BE49-F238E27FC236}">
                <a16:creationId xmlns:a16="http://schemas.microsoft.com/office/drawing/2014/main" id="{E3C4A5B5-F23A-837E-3666-35EB802F9EE9}"/>
              </a:ext>
            </a:extLst>
          </p:cNvPr>
          <p:cNvSpPr txBox="1">
            <a:spLocks noChangeArrowheads="1"/>
          </p:cNvSpPr>
          <p:nvPr/>
        </p:nvSpPr>
        <p:spPr bwMode="auto">
          <a:xfrm>
            <a:off x="804672" y="1663637"/>
            <a:ext cx="10094976" cy="321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buFont typeface="Wingdings" pitchFamily="2" charset="2"/>
              <a:buChar char="q"/>
              <a:defRPr/>
            </a:pPr>
            <a:r>
              <a:rPr lang="en-US" sz="2200" dirty="0"/>
              <a:t>If x</a:t>
            </a:r>
            <a:r>
              <a:rPr lang="en-US" sz="2200" b="1" baseline="30000" dirty="0"/>
              <a:t>~</a:t>
            </a:r>
            <a:r>
              <a:rPr lang="en-US" sz="2200" dirty="0"/>
              <a:t> and x match, Alice knows two important things: </a:t>
            </a:r>
          </a:p>
          <a:p>
            <a:pPr marL="342900" indent="-342900" algn="l" rtl="0" eaLnBrk="1" hangingPunct="1">
              <a:lnSpc>
                <a:spcPct val="150000"/>
              </a:lnSpc>
              <a:buFont typeface="+mj-lt"/>
              <a:buAutoNum type="romanLcPeriod"/>
              <a:defRPr/>
            </a:pPr>
            <a:r>
              <a:rPr lang="en-US" sz="2200" b="1" dirty="0"/>
              <a:t>The author of the message was in possession of Bob’s secret key, If only Bob has had access to the key, it was in fact Bob who signed the message. This is called message authentication. </a:t>
            </a:r>
          </a:p>
          <a:p>
            <a:pPr marL="342900" indent="-342900" algn="l" rtl="0" eaLnBrk="1" hangingPunct="1">
              <a:lnSpc>
                <a:spcPct val="150000"/>
              </a:lnSpc>
              <a:buFont typeface="+mj-lt"/>
              <a:buAutoNum type="romanLcPeriod"/>
              <a:defRPr/>
            </a:pPr>
            <a:r>
              <a:rPr lang="en-US" sz="2200" b="1" dirty="0"/>
              <a:t>The message has not been changed in transit, so that message integrity is guaranteed. </a:t>
            </a:r>
            <a:endParaRPr lang="ar-SA" sz="2200" b="1" dirty="0"/>
          </a:p>
        </p:txBody>
      </p:sp>
    </p:spTree>
    <p:extLst>
      <p:ext uri="{BB962C8B-B14F-4D97-AF65-F5344CB8AC3E}">
        <p14:creationId xmlns:p14="http://schemas.microsoft.com/office/powerpoint/2010/main" val="2861895522"/>
      </p:ext>
    </p:extLst>
  </p:cSld>
  <p:clrMapOvr>
    <a:masterClrMapping/>
  </p:clrMapOvr>
  <mc:AlternateContent xmlns:mc="http://schemas.openxmlformats.org/markup-compatibility/2006" xmlns:p14="http://schemas.microsoft.com/office/powerpoint/2010/main">
    <mc:Choice Requires="p14">
      <p:transition spd="slow" p14:dur="2000" advTm="101504"/>
    </mc:Choice>
    <mc:Fallback xmlns="">
      <p:transition spd="slow" advTm="10150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54680" cy="1397013"/>
          </a:xfrm>
          <a:prstGeom prst="rect">
            <a:avLst/>
          </a:prstGeom>
        </p:spPr>
      </p:pic>
      <p:sp>
        <p:nvSpPr>
          <p:cNvPr id="7" name="TextBox 6"/>
          <p:cNvSpPr txBox="1"/>
          <p:nvPr/>
        </p:nvSpPr>
        <p:spPr>
          <a:xfrm>
            <a:off x="2650376" y="388042"/>
            <a:ext cx="745061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Digital Signature- Proof of Correctness</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5">
            <a:extLst>
              <a:ext uri="{FF2B5EF4-FFF2-40B4-BE49-F238E27FC236}">
                <a16:creationId xmlns:a16="http://schemas.microsoft.com/office/drawing/2014/main" id="{B9827AAB-6236-D7E8-0AA0-0FFC3C7033B1}"/>
              </a:ext>
            </a:extLst>
          </p:cNvPr>
          <p:cNvSpPr txBox="1">
            <a:spLocks noChangeArrowheads="1"/>
          </p:cNvSpPr>
          <p:nvPr/>
        </p:nvSpPr>
        <p:spPr bwMode="auto">
          <a:xfrm>
            <a:off x="567889" y="1216930"/>
            <a:ext cx="10202779" cy="424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2000" dirty="0"/>
              <a:t>We now prove that the scheme is correct, i.e., that the verification process</a:t>
            </a:r>
          </a:p>
          <a:p>
            <a:pPr algn="l" rtl="0" eaLnBrk="1" hangingPunct="1">
              <a:lnSpc>
                <a:spcPct val="150000"/>
              </a:lnSpc>
              <a:spcBef>
                <a:spcPct val="0"/>
              </a:spcBef>
              <a:buClrTx/>
              <a:buSzTx/>
              <a:buFontTx/>
              <a:buNone/>
            </a:pPr>
            <a:r>
              <a:rPr lang="en-US" altLang="en-US" sz="2000" dirty="0"/>
              <a:t>yields a “true” statement if the message and signature have not been altered during transmission. </a:t>
            </a:r>
          </a:p>
          <a:p>
            <a:pPr algn="l" rtl="0" eaLnBrk="1" hangingPunct="1">
              <a:lnSpc>
                <a:spcPct val="150000"/>
              </a:lnSpc>
              <a:spcBef>
                <a:spcPct val="0"/>
              </a:spcBef>
              <a:buClrTx/>
              <a:buSzTx/>
              <a:buFont typeface="Wingdings" panose="05000000000000000000" pitchFamily="2" charset="2"/>
              <a:buChar char="q"/>
            </a:pPr>
            <a:r>
              <a:rPr lang="en-US" altLang="en-US" sz="2000" dirty="0"/>
              <a:t>We start from the verification operation </a:t>
            </a:r>
            <a:r>
              <a:rPr lang="en-US" altLang="en-US" sz="2000" i="1" dirty="0"/>
              <a:t>s</a:t>
            </a:r>
            <a:r>
              <a:rPr lang="en-US" altLang="en-US" sz="2000" i="1" baseline="30000" dirty="0"/>
              <a:t>e</a:t>
            </a:r>
            <a:r>
              <a:rPr lang="en-US" altLang="en-US" sz="2000" i="1" dirty="0"/>
              <a:t> mod n:</a:t>
            </a:r>
          </a:p>
          <a:p>
            <a:pPr algn="l" rtl="0" eaLnBrk="1" hangingPunct="1">
              <a:lnSpc>
                <a:spcPct val="150000"/>
              </a:lnSpc>
              <a:spcBef>
                <a:spcPct val="0"/>
              </a:spcBef>
              <a:buClrTx/>
              <a:buSzTx/>
              <a:buFontTx/>
              <a:buNone/>
            </a:pPr>
            <a:r>
              <a:rPr lang="pt-BR" altLang="en-US" sz="2000" i="1" dirty="0"/>
              <a:t>              </a:t>
            </a:r>
            <a:r>
              <a:rPr lang="en-US" altLang="en-US" sz="2000" dirty="0"/>
              <a:t>s</a:t>
            </a:r>
            <a:r>
              <a:rPr lang="en-US" altLang="en-US" sz="2000" b="1" baseline="30000" dirty="0"/>
              <a:t>e</a:t>
            </a:r>
            <a:r>
              <a:rPr lang="pt-BR" altLang="en-US" sz="2000" i="1" dirty="0"/>
              <a:t> </a:t>
            </a:r>
            <a:r>
              <a:rPr lang="pt-BR" altLang="en-US" sz="2000" dirty="0"/>
              <a:t>= (</a:t>
            </a:r>
            <a:r>
              <a:rPr lang="en-US" altLang="en-US" sz="2000" dirty="0" err="1"/>
              <a:t>x</a:t>
            </a:r>
            <a:r>
              <a:rPr lang="en-US" altLang="en-US" sz="2000" b="1" baseline="30000" dirty="0" err="1"/>
              <a:t>d</a:t>
            </a:r>
            <a:r>
              <a:rPr lang="pt-BR" altLang="en-US" sz="2000" dirty="0"/>
              <a:t>)</a:t>
            </a:r>
            <a:r>
              <a:rPr lang="en-US" altLang="en-US" sz="2000" b="1" baseline="30000" dirty="0"/>
              <a:t>e</a:t>
            </a:r>
            <a:r>
              <a:rPr lang="pt-BR" altLang="en-US" sz="2000" dirty="0"/>
              <a:t> = </a:t>
            </a:r>
            <a:r>
              <a:rPr lang="en-US" altLang="en-US" sz="2000" dirty="0" err="1"/>
              <a:t>x</a:t>
            </a:r>
            <a:r>
              <a:rPr lang="en-US" altLang="en-US" sz="2000" b="1" baseline="30000" dirty="0" err="1"/>
              <a:t>de</a:t>
            </a:r>
            <a:r>
              <a:rPr lang="pt-BR" altLang="en-US" sz="2000" dirty="0"/>
              <a:t> ≡ x mod n</a:t>
            </a:r>
          </a:p>
          <a:p>
            <a:pPr algn="l" rtl="0" eaLnBrk="1" hangingPunct="1">
              <a:lnSpc>
                <a:spcPct val="150000"/>
              </a:lnSpc>
              <a:spcBef>
                <a:spcPct val="0"/>
              </a:spcBef>
              <a:buClrTx/>
              <a:buSzTx/>
              <a:buFont typeface="Wingdings" panose="05000000000000000000" pitchFamily="2" charset="2"/>
              <a:buChar char="q"/>
            </a:pPr>
            <a:r>
              <a:rPr lang="en-US" altLang="en-US" sz="2000" dirty="0"/>
              <a:t>Due to the mathematical relationship between the private and the public key, namely that:</a:t>
            </a:r>
          </a:p>
          <a:p>
            <a:pPr algn="l" rtl="0" eaLnBrk="1" hangingPunct="1">
              <a:lnSpc>
                <a:spcPct val="150000"/>
              </a:lnSpc>
              <a:spcBef>
                <a:spcPct val="0"/>
              </a:spcBef>
              <a:buClrTx/>
              <a:buSzTx/>
              <a:buFontTx/>
              <a:buNone/>
            </a:pPr>
            <a:r>
              <a:rPr lang="pt-BR" altLang="en-US" sz="2000" dirty="0"/>
              <a:t>               d.e ≡1 mod φ (n),</a:t>
            </a:r>
          </a:p>
          <a:p>
            <a:pPr algn="l" rtl="0" eaLnBrk="1" hangingPunct="1">
              <a:lnSpc>
                <a:spcPct val="150000"/>
              </a:lnSpc>
              <a:spcBef>
                <a:spcPct val="0"/>
              </a:spcBef>
              <a:buClrTx/>
              <a:buSzTx/>
              <a:buFont typeface="Wingdings" panose="05000000000000000000" pitchFamily="2" charset="2"/>
              <a:buChar char="q"/>
            </a:pPr>
            <a:r>
              <a:rPr lang="en-US" altLang="en-US" sz="2000" dirty="0"/>
              <a:t>raising any integer x ∈ Z</a:t>
            </a:r>
            <a:r>
              <a:rPr lang="en-US" altLang="en-US" sz="1600" dirty="0"/>
              <a:t>n</a:t>
            </a:r>
            <a:r>
              <a:rPr lang="en-US" altLang="en-US" sz="2000" dirty="0"/>
              <a:t> to the (</a:t>
            </a:r>
            <a:r>
              <a:rPr lang="en-US" altLang="en-US" sz="2000" dirty="0" err="1"/>
              <a:t>d.e</a:t>
            </a:r>
            <a:r>
              <a:rPr lang="en-US" altLang="en-US" sz="2000" dirty="0"/>
              <a:t>)</a:t>
            </a:r>
            <a:r>
              <a:rPr lang="en-US" altLang="en-US" sz="2000" dirty="0" err="1"/>
              <a:t>th</a:t>
            </a:r>
            <a:r>
              <a:rPr lang="en-US" altLang="en-US" sz="2000" dirty="0"/>
              <a:t> power yields the integer itself again</a:t>
            </a:r>
            <a:endParaRPr lang="ar-SA" altLang="en-US" sz="2000" b="1" dirty="0"/>
          </a:p>
        </p:txBody>
      </p:sp>
    </p:spTree>
    <p:extLst>
      <p:ext uri="{BB962C8B-B14F-4D97-AF65-F5344CB8AC3E}">
        <p14:creationId xmlns:p14="http://schemas.microsoft.com/office/powerpoint/2010/main" val="2625721096"/>
      </p:ext>
    </p:extLst>
  </p:cSld>
  <p:clrMapOvr>
    <a:masterClrMapping/>
  </p:clrMapOvr>
  <mc:AlternateContent xmlns:mc="http://schemas.openxmlformats.org/markup-compatibility/2006" xmlns:p14="http://schemas.microsoft.com/office/powerpoint/2010/main">
    <mc:Choice Requires="p14">
      <p:transition spd="slow" p14:dur="2000" advTm="140861"/>
    </mc:Choice>
    <mc:Fallback xmlns="">
      <p:transition spd="slow" advTm="14086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54680" cy="1656471"/>
          </a:xfrm>
          <a:prstGeom prst="rect">
            <a:avLst/>
          </a:prstGeom>
        </p:spPr>
      </p:pic>
      <p:sp>
        <p:nvSpPr>
          <p:cNvPr id="7" name="TextBox 6"/>
          <p:cNvSpPr txBox="1"/>
          <p:nvPr/>
        </p:nvSpPr>
        <p:spPr>
          <a:xfrm>
            <a:off x="2650376" y="388042"/>
            <a:ext cx="7450613"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Digital Signature- Private and Public Keys</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5">
            <a:extLst>
              <a:ext uri="{FF2B5EF4-FFF2-40B4-BE49-F238E27FC236}">
                <a16:creationId xmlns:a16="http://schemas.microsoft.com/office/drawing/2014/main" id="{DF5416CE-B9E4-7BF0-474D-DAB559B1AE92}"/>
              </a:ext>
            </a:extLst>
          </p:cNvPr>
          <p:cNvSpPr txBox="1">
            <a:spLocks noChangeArrowheads="1"/>
          </p:cNvSpPr>
          <p:nvPr/>
        </p:nvSpPr>
        <p:spPr bwMode="auto">
          <a:xfrm>
            <a:off x="721895" y="1346836"/>
            <a:ext cx="9037638" cy="424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2000" dirty="0"/>
              <a:t>The role of the public and the private keys are swapped compared to the RSA encryption scheme.</a:t>
            </a:r>
          </a:p>
          <a:p>
            <a:pPr algn="l" rtl="0" eaLnBrk="1" hangingPunct="1">
              <a:lnSpc>
                <a:spcPct val="150000"/>
              </a:lnSpc>
              <a:spcBef>
                <a:spcPct val="0"/>
              </a:spcBef>
              <a:buClrTx/>
              <a:buSzTx/>
              <a:buFontTx/>
              <a:buNone/>
            </a:pPr>
            <a:r>
              <a:rPr lang="en-US" altLang="en-US" sz="2000" dirty="0"/>
              <a:t> </a:t>
            </a:r>
          </a:p>
          <a:p>
            <a:pPr algn="l" rtl="0" eaLnBrk="1" hangingPunct="1">
              <a:lnSpc>
                <a:spcPct val="150000"/>
              </a:lnSpc>
              <a:spcBef>
                <a:spcPct val="0"/>
              </a:spcBef>
              <a:buClrTx/>
              <a:buSzTx/>
              <a:buFont typeface="Wingdings" panose="05000000000000000000" pitchFamily="2" charset="2"/>
              <a:buChar char="q"/>
            </a:pPr>
            <a:r>
              <a:rPr lang="en-US" altLang="en-US" sz="2000" dirty="0"/>
              <a:t>Whereas RSA encryption applies the public key to the message x, the signature scheme applies the private key </a:t>
            </a:r>
            <a:r>
              <a:rPr lang="en-US" altLang="en-US" sz="2000" dirty="0" err="1"/>
              <a:t>k</a:t>
            </a:r>
            <a:r>
              <a:rPr lang="en-US" altLang="en-US" sz="1600" dirty="0" err="1"/>
              <a:t>pr</a:t>
            </a:r>
            <a:r>
              <a:rPr lang="en-US" altLang="en-US" sz="2000" dirty="0"/>
              <a:t>.</a:t>
            </a:r>
          </a:p>
          <a:p>
            <a:pPr algn="l" rtl="0" eaLnBrk="1" hangingPunct="1">
              <a:lnSpc>
                <a:spcPct val="150000"/>
              </a:lnSpc>
              <a:spcBef>
                <a:spcPct val="0"/>
              </a:spcBef>
              <a:buClrTx/>
              <a:buSzTx/>
              <a:buFontTx/>
              <a:buNone/>
            </a:pPr>
            <a:r>
              <a:rPr lang="en-US" altLang="en-US" sz="2000" dirty="0"/>
              <a:t> </a:t>
            </a:r>
          </a:p>
          <a:p>
            <a:pPr algn="l" rtl="0" eaLnBrk="1" hangingPunct="1">
              <a:lnSpc>
                <a:spcPct val="150000"/>
              </a:lnSpc>
              <a:spcBef>
                <a:spcPct val="0"/>
              </a:spcBef>
              <a:buClrTx/>
              <a:buSzTx/>
              <a:buFont typeface="Wingdings" panose="05000000000000000000" pitchFamily="2" charset="2"/>
              <a:buChar char="q"/>
            </a:pPr>
            <a:r>
              <a:rPr lang="en-US" altLang="en-US" sz="2000" dirty="0"/>
              <a:t>On the other side of the communication channel, RSA encryption requires the use of the private key by the receiver, while the digital signature scheme applies the public key for verification.</a:t>
            </a:r>
          </a:p>
        </p:txBody>
      </p:sp>
    </p:spTree>
    <p:extLst>
      <p:ext uri="{BB962C8B-B14F-4D97-AF65-F5344CB8AC3E}">
        <p14:creationId xmlns:p14="http://schemas.microsoft.com/office/powerpoint/2010/main" val="949546815"/>
      </p:ext>
    </p:extLst>
  </p:cSld>
  <p:clrMapOvr>
    <a:masterClrMapping/>
  </p:clrMapOvr>
  <mc:AlternateContent xmlns:mc="http://schemas.openxmlformats.org/markup-compatibility/2006" xmlns:p14="http://schemas.microsoft.com/office/powerpoint/2010/main">
    <mc:Choice Requires="p14">
      <p:transition spd="slow" p14:dur="2000" advTm="92401"/>
    </mc:Choice>
    <mc:Fallback xmlns="">
      <p:transition spd="slow" advTm="9240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954680" cy="1656471"/>
          </a:xfrm>
          <a:prstGeom prst="rect">
            <a:avLst/>
          </a:prstGeom>
        </p:spPr>
      </p:pic>
      <p:sp>
        <p:nvSpPr>
          <p:cNvPr id="7" name="TextBox 6"/>
          <p:cNvSpPr txBox="1"/>
          <p:nvPr/>
        </p:nvSpPr>
        <p:spPr>
          <a:xfrm>
            <a:off x="2650376" y="388042"/>
            <a:ext cx="745061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Digital Signature- Example</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5">
            <a:extLst>
              <a:ext uri="{FF2B5EF4-FFF2-40B4-BE49-F238E27FC236}">
                <a16:creationId xmlns:a16="http://schemas.microsoft.com/office/drawing/2014/main" id="{661C9B28-A6A5-7689-3B81-23A246971CC9}"/>
              </a:ext>
            </a:extLst>
          </p:cNvPr>
          <p:cNvSpPr txBox="1">
            <a:spLocks noChangeArrowheads="1"/>
          </p:cNvSpPr>
          <p:nvPr/>
        </p:nvSpPr>
        <p:spPr bwMode="auto">
          <a:xfrm>
            <a:off x="1126158" y="1298710"/>
            <a:ext cx="9037638"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2000" dirty="0"/>
              <a:t>Suppose Bob wants to send a signed message (</a:t>
            </a:r>
            <a:r>
              <a:rPr lang="en-US" altLang="en-US" sz="2000" b="1" dirty="0"/>
              <a:t>x = 4</a:t>
            </a:r>
            <a:r>
              <a:rPr lang="en-US" altLang="en-US" sz="2000" dirty="0"/>
              <a:t>) to Alice. </a:t>
            </a:r>
          </a:p>
        </p:txBody>
      </p:sp>
      <p:pic>
        <p:nvPicPr>
          <p:cNvPr id="11" name="Picture 2">
            <a:extLst>
              <a:ext uri="{FF2B5EF4-FFF2-40B4-BE49-F238E27FC236}">
                <a16:creationId xmlns:a16="http://schemas.microsoft.com/office/drawing/2014/main" id="{8C05FD64-FC47-F34D-B73F-A407E8A4B2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1245" y="1814931"/>
            <a:ext cx="9252165" cy="454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3085230"/>
      </p:ext>
    </p:extLst>
  </p:cSld>
  <p:clrMapOvr>
    <a:masterClrMapping/>
  </p:clrMapOvr>
  <mc:AlternateContent xmlns:mc="http://schemas.openxmlformats.org/markup-compatibility/2006" xmlns:p14="http://schemas.microsoft.com/office/powerpoint/2010/main">
    <mc:Choice Requires="p14">
      <p:transition spd="slow" p14:dur="2000" advTm="350498"/>
    </mc:Choice>
    <mc:Fallback xmlns="">
      <p:transition spd="slow" advTm="35049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954680" cy="1656471"/>
          </a:xfrm>
          <a:prstGeom prst="rect">
            <a:avLst/>
          </a:prstGeom>
        </p:spPr>
      </p:pic>
      <p:sp>
        <p:nvSpPr>
          <p:cNvPr id="7" name="TextBox 6"/>
          <p:cNvSpPr txBox="1"/>
          <p:nvPr/>
        </p:nvSpPr>
        <p:spPr>
          <a:xfrm>
            <a:off x="2650376" y="388042"/>
            <a:ext cx="745061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Digital Signature- Example</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 name="TextBox 5">
            <a:extLst>
              <a:ext uri="{FF2B5EF4-FFF2-40B4-BE49-F238E27FC236}">
                <a16:creationId xmlns:a16="http://schemas.microsoft.com/office/drawing/2014/main" id="{C344E66B-D350-D72E-5FDB-670531A52499}"/>
              </a:ext>
            </a:extLst>
          </p:cNvPr>
          <p:cNvSpPr txBox="1">
            <a:spLocks noChangeArrowheads="1"/>
          </p:cNvSpPr>
          <p:nvPr/>
        </p:nvSpPr>
        <p:spPr bwMode="auto">
          <a:xfrm>
            <a:off x="529389" y="1693941"/>
            <a:ext cx="9037638" cy="326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2000" dirty="0"/>
              <a:t>The first steps are exactly the same as it is done for an RSA encryption:</a:t>
            </a:r>
          </a:p>
          <a:p>
            <a:pPr algn="l" rtl="0" eaLnBrk="1" hangingPunct="1">
              <a:lnSpc>
                <a:spcPct val="150000"/>
              </a:lnSpc>
              <a:spcBef>
                <a:spcPct val="0"/>
              </a:spcBef>
              <a:buClrTx/>
              <a:buSzTx/>
              <a:buFont typeface="Wingdings" panose="05000000000000000000" pitchFamily="2" charset="2"/>
              <a:buChar char="q"/>
            </a:pPr>
            <a:r>
              <a:rPr lang="en-US" altLang="en-US" sz="2000" dirty="0"/>
              <a:t>Bob computes his RSA parameters and sends the public key to Alice. </a:t>
            </a:r>
          </a:p>
          <a:p>
            <a:pPr algn="l" rtl="0" eaLnBrk="1" hangingPunct="1">
              <a:lnSpc>
                <a:spcPct val="150000"/>
              </a:lnSpc>
              <a:spcBef>
                <a:spcPct val="0"/>
              </a:spcBef>
              <a:buClrTx/>
              <a:buSzTx/>
              <a:buFont typeface="Wingdings" panose="05000000000000000000" pitchFamily="2" charset="2"/>
              <a:buChar char="q"/>
            </a:pPr>
            <a:r>
              <a:rPr lang="en-US" altLang="en-US" sz="2000" dirty="0"/>
              <a:t>In contrast to the encryption scheme, now the private key is used for signing while the public key is needed to verify the signature.</a:t>
            </a:r>
          </a:p>
          <a:p>
            <a:pPr algn="l" rtl="0" eaLnBrk="1" hangingPunct="1">
              <a:lnSpc>
                <a:spcPct val="150000"/>
              </a:lnSpc>
              <a:spcBef>
                <a:spcPct val="0"/>
              </a:spcBef>
              <a:buClrTx/>
              <a:buSzTx/>
              <a:buFont typeface="Wingdings" panose="05000000000000000000" pitchFamily="2" charset="2"/>
              <a:buChar char="q"/>
            </a:pPr>
            <a:r>
              <a:rPr lang="en-US" altLang="en-US" sz="2000" dirty="0"/>
              <a:t>Alice can conclude from the valid signature that Bob generated the message and that it was not altered in transit, i.e., message authentication and message integrity are given.</a:t>
            </a:r>
          </a:p>
        </p:txBody>
      </p:sp>
    </p:spTree>
    <p:extLst>
      <p:ext uri="{BB962C8B-B14F-4D97-AF65-F5344CB8AC3E}">
        <p14:creationId xmlns:p14="http://schemas.microsoft.com/office/powerpoint/2010/main" val="561805070"/>
      </p:ext>
    </p:extLst>
  </p:cSld>
  <p:clrMapOvr>
    <a:masterClrMapping/>
  </p:clrMapOvr>
  <mc:AlternateContent xmlns:mc="http://schemas.openxmlformats.org/markup-compatibility/2006" xmlns:p14="http://schemas.microsoft.com/office/powerpoint/2010/main">
    <mc:Choice Requires="p14">
      <p:transition spd="slow" p14:dur="2000" advTm="45527"/>
    </mc:Choice>
    <mc:Fallback xmlns="">
      <p:transition spd="slow" advTm="4552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954680" cy="1656471"/>
          </a:xfrm>
          <a:prstGeom prst="rect">
            <a:avLst/>
          </a:prstGeom>
        </p:spPr>
      </p:pic>
      <p:sp>
        <p:nvSpPr>
          <p:cNvPr id="7" name="TextBox 6"/>
          <p:cNvSpPr txBox="1"/>
          <p:nvPr/>
        </p:nvSpPr>
        <p:spPr>
          <a:xfrm>
            <a:off x="2650376" y="388042"/>
            <a:ext cx="745061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Digital Signature- Example</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 name="TextBox 5">
            <a:extLst>
              <a:ext uri="{FF2B5EF4-FFF2-40B4-BE49-F238E27FC236}">
                <a16:creationId xmlns:a16="http://schemas.microsoft.com/office/drawing/2014/main" id="{C344E66B-D350-D72E-5FDB-670531A52499}"/>
              </a:ext>
            </a:extLst>
          </p:cNvPr>
          <p:cNvSpPr txBox="1">
            <a:spLocks noChangeArrowheads="1"/>
          </p:cNvSpPr>
          <p:nvPr/>
        </p:nvSpPr>
        <p:spPr bwMode="auto">
          <a:xfrm>
            <a:off x="529389" y="1693941"/>
            <a:ext cx="9037638" cy="2343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2000" dirty="0"/>
              <a:t>It should be noted that we introduced a digital signature scheme only. </a:t>
            </a:r>
          </a:p>
          <a:p>
            <a:pPr algn="l" rtl="0" eaLnBrk="1" hangingPunct="1">
              <a:lnSpc>
                <a:spcPct val="150000"/>
              </a:lnSpc>
              <a:spcBef>
                <a:spcPct val="0"/>
              </a:spcBef>
              <a:buClrTx/>
              <a:buSzTx/>
              <a:buFont typeface="Wingdings" panose="05000000000000000000" pitchFamily="2" charset="2"/>
              <a:buChar char="q"/>
            </a:pPr>
            <a:r>
              <a:rPr lang="en-US" altLang="en-US" sz="2000" dirty="0"/>
              <a:t>In particular, the message itself is not encrypted and, thus, there is no confidentiality. </a:t>
            </a:r>
          </a:p>
          <a:p>
            <a:pPr algn="l" rtl="0" eaLnBrk="1" hangingPunct="1">
              <a:lnSpc>
                <a:spcPct val="150000"/>
              </a:lnSpc>
              <a:spcBef>
                <a:spcPct val="0"/>
              </a:spcBef>
              <a:buClrTx/>
              <a:buSzTx/>
              <a:buFont typeface="Wingdings" panose="05000000000000000000" pitchFamily="2" charset="2"/>
              <a:buChar char="q"/>
            </a:pPr>
            <a:r>
              <a:rPr lang="en-US" altLang="en-US" sz="2000" dirty="0"/>
              <a:t>If this security service is required, the message together with the signature should be encrypted, e.g., using a symmetric algorithm like AES.</a:t>
            </a:r>
          </a:p>
        </p:txBody>
      </p:sp>
    </p:spTree>
    <p:extLst>
      <p:ext uri="{BB962C8B-B14F-4D97-AF65-F5344CB8AC3E}">
        <p14:creationId xmlns:p14="http://schemas.microsoft.com/office/powerpoint/2010/main" val="3601042217"/>
      </p:ext>
    </p:extLst>
  </p:cSld>
  <p:clrMapOvr>
    <a:masterClrMapping/>
  </p:clrMapOvr>
  <mc:AlternateContent xmlns:mc="http://schemas.openxmlformats.org/markup-compatibility/2006" xmlns:p14="http://schemas.microsoft.com/office/powerpoint/2010/main">
    <mc:Choice Requires="p14">
      <p:transition spd="slow" p14:dur="2000" advTm="32103"/>
    </mc:Choice>
    <mc:Fallback xmlns="">
      <p:transition spd="slow" advTm="3210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954680" cy="1656471"/>
          </a:xfrm>
          <a:prstGeom prst="rect">
            <a:avLst/>
          </a:prstGeom>
        </p:spPr>
      </p:pic>
      <p:sp>
        <p:nvSpPr>
          <p:cNvPr id="7" name="TextBox 6"/>
          <p:cNvSpPr txBox="1"/>
          <p:nvPr/>
        </p:nvSpPr>
        <p:spPr>
          <a:xfrm>
            <a:off x="2650376" y="388042"/>
            <a:ext cx="745061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Digital Signature- Security</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4">
            <a:extLst>
              <a:ext uri="{FF2B5EF4-FFF2-40B4-BE49-F238E27FC236}">
                <a16:creationId xmlns:a16="http://schemas.microsoft.com/office/drawing/2014/main" id="{763CB605-AC4A-6F49-A504-33B63D28F21E}"/>
              </a:ext>
            </a:extLst>
          </p:cNvPr>
          <p:cNvSpPr txBox="1">
            <a:spLocks noChangeArrowheads="1"/>
          </p:cNvSpPr>
          <p:nvPr/>
        </p:nvSpPr>
        <p:spPr bwMode="auto">
          <a:xfrm>
            <a:off x="425163" y="1656471"/>
            <a:ext cx="9036050" cy="434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 typeface="Wingdings" panose="05000000000000000000" pitchFamily="2" charset="2"/>
              <a:buChar char="q"/>
            </a:pPr>
            <a:r>
              <a:rPr lang="en-US" altLang="en-US" sz="1800" b="1" dirty="0"/>
              <a:t>Algorithmic Attacks</a:t>
            </a:r>
            <a:r>
              <a:rPr lang="en-US" altLang="en-US" sz="1800" dirty="0"/>
              <a:t>:</a:t>
            </a:r>
          </a:p>
          <a:p>
            <a:pPr algn="l" rtl="0" eaLnBrk="1" hangingPunct="1">
              <a:spcBef>
                <a:spcPct val="0"/>
              </a:spcBef>
              <a:buClrTx/>
              <a:buSzTx/>
              <a:buFontTx/>
              <a:buNone/>
            </a:pPr>
            <a:endParaRPr lang="en-US" altLang="en-US" sz="1800" dirty="0"/>
          </a:p>
          <a:p>
            <a:pPr algn="l" rtl="0" eaLnBrk="1" hangingPunct="1">
              <a:lnSpc>
                <a:spcPct val="150000"/>
              </a:lnSpc>
              <a:spcBef>
                <a:spcPct val="0"/>
              </a:spcBef>
              <a:buClrTx/>
              <a:buSzTx/>
              <a:buFont typeface="Wingdings" panose="05000000000000000000" pitchFamily="2" charset="2"/>
              <a:buChar char="q"/>
            </a:pPr>
            <a:r>
              <a:rPr lang="en-US" altLang="en-US" sz="2000" dirty="0"/>
              <a:t>This type of attacks attempts to break the underlying RSA scheme by computing the private key d. </a:t>
            </a:r>
          </a:p>
          <a:p>
            <a:pPr algn="l" rtl="0" eaLnBrk="1" hangingPunct="1">
              <a:lnSpc>
                <a:spcPct val="150000"/>
              </a:lnSpc>
              <a:spcBef>
                <a:spcPct val="0"/>
              </a:spcBef>
              <a:buClrTx/>
              <a:buSzTx/>
              <a:buFont typeface="Wingdings" panose="05000000000000000000" pitchFamily="2" charset="2"/>
              <a:buChar char="q"/>
            </a:pPr>
            <a:r>
              <a:rPr lang="en-US" altLang="en-US" sz="2000" dirty="0"/>
              <a:t>The most general type of these attacks tries to factor the modulus </a:t>
            </a:r>
            <a:r>
              <a:rPr lang="en-US" altLang="en-US" sz="2000" b="1" dirty="0"/>
              <a:t>n</a:t>
            </a:r>
            <a:r>
              <a:rPr lang="en-US" altLang="en-US" sz="2000" dirty="0"/>
              <a:t> into the primes </a:t>
            </a:r>
            <a:r>
              <a:rPr lang="en-US" altLang="en-US" sz="2000" b="1" dirty="0"/>
              <a:t>p</a:t>
            </a:r>
            <a:r>
              <a:rPr lang="en-US" altLang="en-US" sz="2000" dirty="0"/>
              <a:t> and </a:t>
            </a:r>
            <a:r>
              <a:rPr lang="en-US" altLang="en-US" sz="2000" b="1" dirty="0"/>
              <a:t>q</a:t>
            </a:r>
            <a:r>
              <a:rPr lang="en-US" altLang="en-US" sz="2000" dirty="0"/>
              <a:t>. </a:t>
            </a:r>
          </a:p>
          <a:p>
            <a:pPr algn="l" rtl="0" eaLnBrk="1" hangingPunct="1">
              <a:lnSpc>
                <a:spcPct val="150000"/>
              </a:lnSpc>
              <a:spcBef>
                <a:spcPct val="0"/>
              </a:spcBef>
              <a:buClrTx/>
              <a:buSzTx/>
              <a:buFont typeface="Wingdings" panose="05000000000000000000" pitchFamily="2" charset="2"/>
              <a:buChar char="q"/>
            </a:pPr>
            <a:r>
              <a:rPr lang="en-US" altLang="en-US" sz="2000" dirty="0"/>
              <a:t>If an attacker succeeds with this, she/he can compute the private key </a:t>
            </a:r>
            <a:r>
              <a:rPr lang="en-US" altLang="en-US" sz="2000" b="1" dirty="0"/>
              <a:t>d</a:t>
            </a:r>
            <a:r>
              <a:rPr lang="en-US" altLang="en-US" sz="2000" dirty="0"/>
              <a:t> from </a:t>
            </a:r>
            <a:r>
              <a:rPr lang="en-US" altLang="en-US" sz="2000" b="1" dirty="0"/>
              <a:t>e</a:t>
            </a:r>
            <a:r>
              <a:rPr lang="en-US" altLang="en-US" sz="2000" dirty="0"/>
              <a:t>. </a:t>
            </a:r>
          </a:p>
          <a:p>
            <a:pPr algn="l" rtl="0" eaLnBrk="1" hangingPunct="1">
              <a:lnSpc>
                <a:spcPct val="150000"/>
              </a:lnSpc>
              <a:spcBef>
                <a:spcPct val="0"/>
              </a:spcBef>
              <a:buClrTx/>
              <a:buSzTx/>
              <a:buFont typeface="Wingdings" panose="05000000000000000000" pitchFamily="2" charset="2"/>
              <a:buChar char="q"/>
            </a:pPr>
            <a:r>
              <a:rPr lang="en-US" altLang="en-US" sz="2000" dirty="0"/>
              <a:t>In order to prevent factoring attacks the modulus must be sufficiently large, as discussed previously. In practice, 1024 bit or more are recommended.</a:t>
            </a:r>
          </a:p>
        </p:txBody>
      </p:sp>
    </p:spTree>
    <p:extLst>
      <p:ext uri="{BB962C8B-B14F-4D97-AF65-F5344CB8AC3E}">
        <p14:creationId xmlns:p14="http://schemas.microsoft.com/office/powerpoint/2010/main" val="1649981117"/>
      </p:ext>
    </p:extLst>
  </p:cSld>
  <p:clrMapOvr>
    <a:masterClrMapping/>
  </p:clrMapOvr>
  <mc:AlternateContent xmlns:mc="http://schemas.openxmlformats.org/markup-compatibility/2006" xmlns:p14="http://schemas.microsoft.com/office/powerpoint/2010/main">
    <mc:Choice Requires="p14">
      <p:transition spd="slow" p14:dur="2000" advTm="150103"/>
    </mc:Choice>
    <mc:Fallback xmlns="">
      <p:transition spd="slow" advTm="15010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954680" cy="1656471"/>
          </a:xfrm>
          <a:prstGeom prst="rect">
            <a:avLst/>
          </a:prstGeom>
        </p:spPr>
      </p:pic>
      <p:sp>
        <p:nvSpPr>
          <p:cNvPr id="7" name="TextBox 6"/>
          <p:cNvSpPr txBox="1"/>
          <p:nvPr/>
        </p:nvSpPr>
        <p:spPr>
          <a:xfrm>
            <a:off x="2650376" y="388042"/>
            <a:ext cx="7032639" cy="98488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Digital </a:t>
            </a:r>
            <a:r>
              <a:rPr lang="en-US" sz="3000" dirty="0">
                <a:solidFill>
                  <a:schemeClr val="bg1"/>
                </a:solidFill>
                <a:cs typeface="Tajawal Medium" panose="00000600000000000000" pitchFamily="2" charset="-78"/>
              </a:rPr>
              <a:t>Signature</a:t>
            </a:r>
            <a:r>
              <a:rPr lang="en-US" sz="2800" dirty="0">
                <a:solidFill>
                  <a:schemeClr val="bg1"/>
                </a:solidFill>
                <a:cs typeface="Tajawal Medium" panose="00000600000000000000" pitchFamily="2" charset="-78"/>
              </a:rPr>
              <a:t>- Existential  Forgery Attack</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 name="TextBox 4">
            <a:extLst>
              <a:ext uri="{FF2B5EF4-FFF2-40B4-BE49-F238E27FC236}">
                <a16:creationId xmlns:a16="http://schemas.microsoft.com/office/drawing/2014/main" id="{DD07EE81-6EAE-4AB0-CBD8-07C2CDBB2CB3}"/>
              </a:ext>
            </a:extLst>
          </p:cNvPr>
          <p:cNvSpPr txBox="1">
            <a:spLocks noChangeArrowheads="1"/>
          </p:cNvSpPr>
          <p:nvPr/>
        </p:nvSpPr>
        <p:spPr bwMode="auto">
          <a:xfrm>
            <a:off x="1064939" y="1472241"/>
            <a:ext cx="903605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 typeface="Wingdings" panose="05000000000000000000" pitchFamily="2" charset="2"/>
              <a:buChar char="q"/>
            </a:pPr>
            <a:r>
              <a:rPr lang="en-US" altLang="en-US" sz="1800" b="1" dirty="0"/>
              <a:t>Existential Forgery</a:t>
            </a:r>
            <a:r>
              <a:rPr lang="en-US" altLang="en-US" sz="1800" dirty="0"/>
              <a:t>:</a:t>
            </a:r>
          </a:p>
          <a:p>
            <a:pPr algn="l" rtl="0" eaLnBrk="1" hangingPunct="1">
              <a:spcBef>
                <a:spcPct val="0"/>
              </a:spcBef>
              <a:buClrTx/>
              <a:buSzTx/>
              <a:buFontTx/>
              <a:buNone/>
            </a:pPr>
            <a:endParaRPr lang="en-US" altLang="en-US" sz="600" dirty="0"/>
          </a:p>
          <a:p>
            <a:pPr algn="l" rtl="0" eaLnBrk="1" hangingPunct="1">
              <a:spcBef>
                <a:spcPct val="0"/>
              </a:spcBef>
              <a:buClrTx/>
              <a:buSzTx/>
              <a:buFontTx/>
              <a:buNone/>
            </a:pPr>
            <a:r>
              <a:rPr lang="en-US" altLang="en-US" sz="2000" dirty="0"/>
              <a:t>This attack allows an attacker to generate a valid signature for a random message </a:t>
            </a:r>
            <a:r>
              <a:rPr lang="en-US" altLang="en-US" sz="2000" b="1" dirty="0"/>
              <a:t>x</a:t>
            </a:r>
            <a:r>
              <a:rPr lang="en-US" altLang="en-US" sz="2000" dirty="0"/>
              <a:t>. The attack works as follows:</a:t>
            </a:r>
          </a:p>
        </p:txBody>
      </p:sp>
      <p:pic>
        <p:nvPicPr>
          <p:cNvPr id="9" name="Picture 2">
            <a:extLst>
              <a:ext uri="{FF2B5EF4-FFF2-40B4-BE49-F238E27FC236}">
                <a16:creationId xmlns:a16="http://schemas.microsoft.com/office/drawing/2014/main" id="{7F6CEBAB-040A-616E-9458-8460B63867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5713" y="2549459"/>
            <a:ext cx="7920037" cy="427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5190549"/>
      </p:ext>
    </p:extLst>
  </p:cSld>
  <p:clrMapOvr>
    <a:masterClrMapping/>
  </p:clrMapOvr>
  <mc:AlternateContent xmlns:mc="http://schemas.openxmlformats.org/markup-compatibility/2006" xmlns:p14="http://schemas.microsoft.com/office/powerpoint/2010/main">
    <mc:Choice Requires="p14">
      <p:transition spd="slow" p14:dur="2000" advTm="233021"/>
    </mc:Choice>
    <mc:Fallback xmlns="">
      <p:transition spd="slow" advTm="23302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954680" cy="1656471"/>
          </a:xfrm>
          <a:prstGeom prst="rect">
            <a:avLst/>
          </a:prstGeom>
        </p:spPr>
      </p:pic>
      <p:sp>
        <p:nvSpPr>
          <p:cNvPr id="7" name="TextBox 6"/>
          <p:cNvSpPr txBox="1"/>
          <p:nvPr/>
        </p:nvSpPr>
        <p:spPr>
          <a:xfrm>
            <a:off x="2650376" y="388042"/>
            <a:ext cx="7032639" cy="98488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Digital </a:t>
            </a:r>
            <a:r>
              <a:rPr lang="en-US" sz="3000" dirty="0">
                <a:solidFill>
                  <a:schemeClr val="bg1"/>
                </a:solidFill>
                <a:cs typeface="Tajawal Medium" panose="00000600000000000000" pitchFamily="2" charset="-78"/>
              </a:rPr>
              <a:t>Signature</a:t>
            </a:r>
            <a:r>
              <a:rPr lang="en-US" sz="2800" dirty="0">
                <a:solidFill>
                  <a:schemeClr val="bg1"/>
                </a:solidFill>
                <a:cs typeface="Tajawal Medium" panose="00000600000000000000" pitchFamily="2" charset="-78"/>
              </a:rPr>
              <a:t>- Existential  Forgery Attack</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4">
            <a:extLst>
              <a:ext uri="{FF2B5EF4-FFF2-40B4-BE49-F238E27FC236}">
                <a16:creationId xmlns:a16="http://schemas.microsoft.com/office/drawing/2014/main" id="{63FA2FE1-53CD-5F56-58B0-387F043DAB3B}"/>
              </a:ext>
            </a:extLst>
          </p:cNvPr>
          <p:cNvSpPr txBox="1">
            <a:spLocks noChangeArrowheads="1"/>
          </p:cNvSpPr>
          <p:nvPr/>
        </p:nvSpPr>
        <p:spPr bwMode="auto">
          <a:xfrm>
            <a:off x="211045" y="1912689"/>
            <a:ext cx="10569250" cy="2118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The attacker impersonates Bob, i.e., Oscar claims to Alice that he is in fact Bob.</a:t>
            </a:r>
          </a:p>
          <a:p>
            <a:pPr algn="l" rtl="0" eaLnBrk="1" hangingPunct="1">
              <a:lnSpc>
                <a:spcPct val="150000"/>
              </a:lnSpc>
              <a:spcBef>
                <a:spcPct val="0"/>
              </a:spcBef>
              <a:buClrTx/>
              <a:buSzTx/>
              <a:buFont typeface="Wingdings" panose="05000000000000000000" pitchFamily="2" charset="2"/>
              <a:buChar char="q"/>
            </a:pPr>
            <a:r>
              <a:rPr lang="en-US" altLang="en-US" sz="1800" dirty="0"/>
              <a:t>Because Alice performs exactly the same computations as Oscar, she will verify the signature as correct. </a:t>
            </a:r>
          </a:p>
          <a:p>
            <a:pPr algn="l" rtl="0" eaLnBrk="1" hangingPunct="1">
              <a:lnSpc>
                <a:spcPct val="150000"/>
              </a:lnSpc>
              <a:spcBef>
                <a:spcPct val="0"/>
              </a:spcBef>
              <a:buClrTx/>
              <a:buSzTx/>
              <a:buFont typeface="Wingdings" panose="05000000000000000000" pitchFamily="2" charset="2"/>
              <a:buChar char="q"/>
            </a:pPr>
            <a:r>
              <a:rPr lang="en-US" altLang="en-US" sz="1800" dirty="0"/>
              <a:t>However, by closely looking at Steps 1 and 2 that Oscar performs, one sees that the attack is somewhat odd. </a:t>
            </a:r>
          </a:p>
        </p:txBody>
      </p:sp>
    </p:spTree>
    <p:extLst>
      <p:ext uri="{BB962C8B-B14F-4D97-AF65-F5344CB8AC3E}">
        <p14:creationId xmlns:p14="http://schemas.microsoft.com/office/powerpoint/2010/main" val="3908925753"/>
      </p:ext>
    </p:extLst>
  </p:cSld>
  <p:clrMapOvr>
    <a:masterClrMapping/>
  </p:clrMapOvr>
  <mc:AlternateContent xmlns:mc="http://schemas.openxmlformats.org/markup-compatibility/2006" xmlns:p14="http://schemas.microsoft.com/office/powerpoint/2010/main">
    <mc:Choice Requires="p14">
      <p:transition spd="slow" p14:dur="2000" advTm="32176"/>
    </mc:Choice>
    <mc:Fallback xmlns="">
      <p:transition spd="slow" advTm="3217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954680" cy="1656471"/>
          </a:xfrm>
          <a:prstGeom prst="rect">
            <a:avLst/>
          </a:prstGeom>
        </p:spPr>
      </p:pic>
      <p:sp>
        <p:nvSpPr>
          <p:cNvPr id="7" name="TextBox 6"/>
          <p:cNvSpPr txBox="1"/>
          <p:nvPr/>
        </p:nvSpPr>
        <p:spPr>
          <a:xfrm>
            <a:off x="2650376" y="388042"/>
            <a:ext cx="7032639" cy="98488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Digital </a:t>
            </a:r>
            <a:r>
              <a:rPr lang="en-US" sz="3000" dirty="0">
                <a:solidFill>
                  <a:schemeClr val="bg1"/>
                </a:solidFill>
                <a:cs typeface="Tajawal Medium" panose="00000600000000000000" pitchFamily="2" charset="-78"/>
              </a:rPr>
              <a:t>Signature</a:t>
            </a:r>
            <a:r>
              <a:rPr lang="en-US" sz="2800" dirty="0">
                <a:solidFill>
                  <a:schemeClr val="bg1"/>
                </a:solidFill>
                <a:cs typeface="Tajawal Medium" panose="00000600000000000000" pitchFamily="2" charset="-78"/>
              </a:rPr>
              <a:t>- Existential  Forgery Attack</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4">
            <a:extLst>
              <a:ext uri="{FF2B5EF4-FFF2-40B4-BE49-F238E27FC236}">
                <a16:creationId xmlns:a16="http://schemas.microsoft.com/office/drawing/2014/main" id="{63FA2FE1-53CD-5F56-58B0-387F043DAB3B}"/>
              </a:ext>
            </a:extLst>
          </p:cNvPr>
          <p:cNvSpPr txBox="1">
            <a:spLocks noChangeArrowheads="1"/>
          </p:cNvSpPr>
          <p:nvPr/>
        </p:nvSpPr>
        <p:spPr bwMode="auto">
          <a:xfrm>
            <a:off x="211045" y="1912689"/>
            <a:ext cx="10569250" cy="294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The attacker chooses the signature first and then </a:t>
            </a:r>
            <a:r>
              <a:rPr lang="en-US" altLang="en-US" sz="1800" i="1" dirty="0"/>
              <a:t>computes the message. As a consequence, he cannot control the s</a:t>
            </a:r>
            <a:r>
              <a:rPr lang="en-US" altLang="en-US" sz="1800" dirty="0"/>
              <a:t>emantics of the message </a:t>
            </a:r>
            <a:r>
              <a:rPr lang="en-US" altLang="en-US" sz="1800" i="1" dirty="0"/>
              <a:t>x. </a:t>
            </a:r>
          </a:p>
          <a:p>
            <a:pPr algn="l" rtl="0" eaLnBrk="1" hangingPunct="1">
              <a:lnSpc>
                <a:spcPct val="150000"/>
              </a:lnSpc>
              <a:spcBef>
                <a:spcPct val="0"/>
              </a:spcBef>
              <a:buClrTx/>
              <a:buSzTx/>
              <a:buFont typeface="Wingdings" panose="05000000000000000000" pitchFamily="2" charset="2"/>
              <a:buChar char="q"/>
            </a:pPr>
            <a:r>
              <a:rPr lang="en-US" altLang="en-US" sz="1800" i="1" dirty="0"/>
              <a:t>For instance, Oscar cannot generate a message such as </a:t>
            </a:r>
            <a:r>
              <a:rPr lang="en-US" altLang="en-US" sz="1800" dirty="0"/>
              <a:t>“Transfer $1000 into Oscar’s account”. </a:t>
            </a:r>
          </a:p>
          <a:p>
            <a:pPr algn="l" rtl="0" eaLnBrk="1" hangingPunct="1">
              <a:lnSpc>
                <a:spcPct val="150000"/>
              </a:lnSpc>
              <a:spcBef>
                <a:spcPct val="0"/>
              </a:spcBef>
              <a:buClrTx/>
              <a:buSzTx/>
              <a:buFont typeface="Wingdings" panose="05000000000000000000" pitchFamily="2" charset="2"/>
              <a:buChar char="q"/>
            </a:pPr>
            <a:r>
              <a:rPr lang="en-US" altLang="en-US" sz="1800" dirty="0"/>
              <a:t>Nevertheless, the fact that an automated verification process does not recognize the forgery is certainly not a desirable feature. </a:t>
            </a:r>
          </a:p>
          <a:p>
            <a:pPr algn="l" rtl="0" eaLnBrk="1" hangingPunct="1">
              <a:lnSpc>
                <a:spcPct val="150000"/>
              </a:lnSpc>
              <a:spcBef>
                <a:spcPct val="0"/>
              </a:spcBef>
              <a:buClrTx/>
              <a:buSzTx/>
              <a:buFont typeface="Wingdings" panose="05000000000000000000" pitchFamily="2" charset="2"/>
              <a:buChar char="q"/>
            </a:pPr>
            <a:r>
              <a:rPr lang="en-US" altLang="en-US" sz="1800" dirty="0"/>
              <a:t>For this reason, schoolbook RSA signature is rarely used in practice, and padding schemes are applied in order to prevent this and other attacks</a:t>
            </a:r>
            <a:endParaRPr lang="en-US" altLang="en-US" sz="2000" dirty="0"/>
          </a:p>
        </p:txBody>
      </p:sp>
    </p:spTree>
    <p:extLst>
      <p:ext uri="{BB962C8B-B14F-4D97-AF65-F5344CB8AC3E}">
        <p14:creationId xmlns:p14="http://schemas.microsoft.com/office/powerpoint/2010/main" val="2107413488"/>
      </p:ext>
    </p:extLst>
  </p:cSld>
  <p:clrMapOvr>
    <a:masterClrMapping/>
  </p:clrMapOvr>
  <mc:AlternateContent xmlns:mc="http://schemas.openxmlformats.org/markup-compatibility/2006" xmlns:p14="http://schemas.microsoft.com/office/powerpoint/2010/main">
    <mc:Choice Requires="p14">
      <p:transition spd="slow" p14:dur="2000" advTm="86564"/>
    </mc:Choice>
    <mc:Fallback xmlns="">
      <p:transition spd="slow" advTm="8656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954680" cy="1656471"/>
          </a:xfrm>
          <a:prstGeom prst="rect">
            <a:avLst/>
          </a:prstGeom>
        </p:spPr>
      </p:pic>
      <p:sp>
        <p:nvSpPr>
          <p:cNvPr id="7" name="TextBox 6"/>
          <p:cNvSpPr txBox="1"/>
          <p:nvPr/>
        </p:nvSpPr>
        <p:spPr>
          <a:xfrm>
            <a:off x="2650376" y="388042"/>
            <a:ext cx="7032639" cy="98488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Digital </a:t>
            </a:r>
            <a:r>
              <a:rPr lang="en-US" sz="3000" dirty="0">
                <a:solidFill>
                  <a:schemeClr val="bg1"/>
                </a:solidFill>
                <a:cs typeface="Tajawal Medium" panose="00000600000000000000" pitchFamily="2" charset="-78"/>
              </a:rPr>
              <a:t>Signature</a:t>
            </a:r>
            <a:r>
              <a:rPr lang="en-US" sz="2800" dirty="0">
                <a:solidFill>
                  <a:schemeClr val="bg1"/>
                </a:solidFill>
                <a:cs typeface="Tajawal Medium" panose="00000600000000000000" pitchFamily="2" charset="-78"/>
              </a:rPr>
              <a:t>- Existential  Forgery Attack</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 name="TextBox 4">
            <a:extLst>
              <a:ext uri="{FF2B5EF4-FFF2-40B4-BE49-F238E27FC236}">
                <a16:creationId xmlns:a16="http://schemas.microsoft.com/office/drawing/2014/main" id="{CE02C82A-ED63-F340-F330-FB717B2DB52E}"/>
              </a:ext>
            </a:extLst>
          </p:cNvPr>
          <p:cNvSpPr txBox="1">
            <a:spLocks noChangeArrowheads="1"/>
          </p:cNvSpPr>
          <p:nvPr/>
        </p:nvSpPr>
        <p:spPr bwMode="auto">
          <a:xfrm>
            <a:off x="328910" y="1720850"/>
            <a:ext cx="903605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b="1" dirty="0"/>
              <a:t>Question</a:t>
            </a:r>
            <a:r>
              <a:rPr lang="en-US" altLang="en-US" sz="1800" dirty="0"/>
              <a:t>: What kinds of countermeasures can be implemented to secure RSA digital signature against Existential  Forgery Attack?</a:t>
            </a:r>
          </a:p>
          <a:p>
            <a:pPr algn="l" rtl="0" eaLnBrk="1" hangingPunct="1">
              <a:lnSpc>
                <a:spcPct val="150000"/>
              </a:lnSpc>
              <a:spcBef>
                <a:spcPct val="0"/>
              </a:spcBef>
              <a:buClrTx/>
              <a:buSzTx/>
              <a:buFont typeface="Wingdings" panose="05000000000000000000" pitchFamily="2" charset="2"/>
              <a:buChar char="q"/>
            </a:pPr>
            <a:r>
              <a:rPr lang="en-US" altLang="en-US" sz="1800" b="1" dirty="0"/>
              <a:t>Answer</a:t>
            </a:r>
            <a:r>
              <a:rPr lang="en-US" altLang="en-US" sz="1800" dirty="0"/>
              <a:t>: Impose formatting rules on the message x, which can be checked  by Alice</a:t>
            </a:r>
          </a:p>
          <a:p>
            <a:pPr algn="l" rtl="0" eaLnBrk="1" hangingPunct="1">
              <a:lnSpc>
                <a:spcPct val="150000"/>
              </a:lnSpc>
              <a:spcBef>
                <a:spcPct val="0"/>
              </a:spcBef>
              <a:buClrTx/>
              <a:buSzTx/>
              <a:buFont typeface="Wingdings" panose="05000000000000000000" pitchFamily="2" charset="2"/>
              <a:buChar char="q"/>
            </a:pPr>
            <a:r>
              <a:rPr lang="en-US" altLang="en-US" sz="1800" dirty="0"/>
              <a:t>The technique that can be implemented to achieve this: </a:t>
            </a:r>
            <a:r>
              <a:rPr lang="en-US" altLang="en-US" sz="1800" b="1" i="1" dirty="0"/>
              <a:t>RSA Padding.</a:t>
            </a:r>
          </a:p>
          <a:p>
            <a:pPr algn="l" rtl="0" eaLnBrk="1" hangingPunct="1">
              <a:lnSpc>
                <a:spcPct val="150000"/>
              </a:lnSpc>
              <a:spcBef>
                <a:spcPct val="0"/>
              </a:spcBef>
              <a:buClrTx/>
              <a:buSzTx/>
              <a:buFont typeface="Wingdings" panose="05000000000000000000" pitchFamily="2" charset="2"/>
              <a:buChar char="q"/>
            </a:pPr>
            <a:r>
              <a:rPr lang="en-US" altLang="en-US" sz="1800" dirty="0"/>
              <a:t>The existential forgery attack can be prevented by allowing only certain message formats.</a:t>
            </a:r>
          </a:p>
          <a:p>
            <a:pPr algn="l" rtl="0" eaLnBrk="1" hangingPunct="1">
              <a:lnSpc>
                <a:spcPct val="150000"/>
              </a:lnSpc>
              <a:spcBef>
                <a:spcPct val="0"/>
              </a:spcBef>
              <a:buClrTx/>
              <a:buSzTx/>
              <a:buFont typeface="Wingdings" panose="05000000000000000000" pitchFamily="2" charset="2"/>
              <a:buChar char="q"/>
            </a:pPr>
            <a:r>
              <a:rPr lang="en-US" altLang="en-US" sz="1800" dirty="0"/>
              <a:t>The formatting imposes a rule which allows the verifier, Alice in our</a:t>
            </a:r>
          </a:p>
          <a:p>
            <a:pPr algn="l" rtl="0" eaLnBrk="1" hangingPunct="1">
              <a:lnSpc>
                <a:spcPct val="150000"/>
              </a:lnSpc>
              <a:spcBef>
                <a:spcPct val="0"/>
              </a:spcBef>
              <a:buClrTx/>
              <a:buSzTx/>
              <a:buFontTx/>
              <a:buNone/>
            </a:pPr>
            <a:r>
              <a:rPr lang="en-US" altLang="en-US" sz="1800" dirty="0"/>
              <a:t>examples, to distinguish between valid and invalid messages; this is called </a:t>
            </a:r>
            <a:r>
              <a:rPr lang="en-US" altLang="en-US" sz="1800" b="1" i="1" dirty="0"/>
              <a:t>padding</a:t>
            </a:r>
            <a:r>
              <a:rPr lang="en-US" altLang="en-US" sz="1800" i="1" dirty="0"/>
              <a:t>.</a:t>
            </a:r>
            <a:endParaRPr lang="en-US" altLang="en-US" sz="1800" dirty="0"/>
          </a:p>
        </p:txBody>
      </p:sp>
    </p:spTree>
    <p:extLst>
      <p:ext uri="{BB962C8B-B14F-4D97-AF65-F5344CB8AC3E}">
        <p14:creationId xmlns:p14="http://schemas.microsoft.com/office/powerpoint/2010/main" val="4279136717"/>
      </p:ext>
    </p:extLst>
  </p:cSld>
  <p:clrMapOvr>
    <a:masterClrMapping/>
  </p:clrMapOvr>
  <mc:AlternateContent xmlns:mc="http://schemas.openxmlformats.org/markup-compatibility/2006" xmlns:p14="http://schemas.microsoft.com/office/powerpoint/2010/main">
    <mc:Choice Requires="p14">
      <p:transition spd="slow" p14:dur="2000" advTm="83755"/>
    </mc:Choice>
    <mc:Fallback xmlns="">
      <p:transition spd="slow" advTm="8375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397013"/>
          </a:xfrm>
          <a:prstGeom prst="rect">
            <a:avLst/>
          </a:prstGeom>
        </p:spPr>
      </p:pic>
      <p:sp>
        <p:nvSpPr>
          <p:cNvPr id="7" name="TextBox 6"/>
          <p:cNvSpPr txBox="1"/>
          <p:nvPr/>
        </p:nvSpPr>
        <p:spPr>
          <a:xfrm>
            <a:off x="2650377" y="33317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Padding</a:t>
            </a:r>
          </a:p>
        </p:txBody>
      </p:sp>
      <p:sp>
        <p:nvSpPr>
          <p:cNvPr id="8" name="TextBox 7"/>
          <p:cNvSpPr txBox="1"/>
          <p:nvPr/>
        </p:nvSpPr>
        <p:spPr>
          <a:xfrm>
            <a:off x="328910" y="256218"/>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4">
            <a:extLst>
              <a:ext uri="{FF2B5EF4-FFF2-40B4-BE49-F238E27FC236}">
                <a16:creationId xmlns:a16="http://schemas.microsoft.com/office/drawing/2014/main" id="{0AD04956-C57F-D168-4D17-2EFD2202643F}"/>
              </a:ext>
            </a:extLst>
          </p:cNvPr>
          <p:cNvSpPr txBox="1">
            <a:spLocks noChangeArrowheads="1"/>
          </p:cNvSpPr>
          <p:nvPr/>
        </p:nvSpPr>
        <p:spPr bwMode="auto">
          <a:xfrm>
            <a:off x="354838" y="1200658"/>
            <a:ext cx="9036050"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The formatting imposes a rule which allows the verifier</a:t>
            </a:r>
            <a:r>
              <a:rPr lang="ar-SA" altLang="en-US" sz="1800" dirty="0"/>
              <a:t> </a:t>
            </a:r>
            <a:r>
              <a:rPr lang="en-US" altLang="en-US" sz="1800" dirty="0"/>
              <a:t>to distinguish between valid and invalid messages; this is called </a:t>
            </a:r>
            <a:r>
              <a:rPr lang="en-US" altLang="en-US" sz="1800" b="1" i="1" dirty="0"/>
              <a:t>padding</a:t>
            </a:r>
            <a:r>
              <a:rPr lang="en-US" altLang="en-US" sz="1800" i="1" dirty="0"/>
              <a:t>.</a:t>
            </a:r>
            <a:endParaRPr lang="en-US" altLang="en-US" sz="1800" dirty="0"/>
          </a:p>
        </p:txBody>
      </p:sp>
      <p:cxnSp>
        <p:nvCxnSpPr>
          <p:cNvPr id="10" name="Straight Arrow Connector 9">
            <a:extLst>
              <a:ext uri="{FF2B5EF4-FFF2-40B4-BE49-F238E27FC236}">
                <a16:creationId xmlns:a16="http://schemas.microsoft.com/office/drawing/2014/main" id="{548D0194-C365-AE40-E9B6-678164EB5E0F}"/>
              </a:ext>
            </a:extLst>
          </p:cNvPr>
          <p:cNvCxnSpPr/>
          <p:nvPr/>
        </p:nvCxnSpPr>
        <p:spPr>
          <a:xfrm>
            <a:off x="1794701" y="2929446"/>
            <a:ext cx="5111750" cy="0"/>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sp>
        <p:nvSpPr>
          <p:cNvPr id="11" name="TextBox 5">
            <a:extLst>
              <a:ext uri="{FF2B5EF4-FFF2-40B4-BE49-F238E27FC236}">
                <a16:creationId xmlns:a16="http://schemas.microsoft.com/office/drawing/2014/main" id="{527FB2EA-8BE3-8073-3E4A-E6EAB5BD9BB4}"/>
              </a:ext>
            </a:extLst>
          </p:cNvPr>
          <p:cNvSpPr txBox="1">
            <a:spLocks noChangeArrowheads="1"/>
          </p:cNvSpPr>
          <p:nvPr/>
        </p:nvSpPr>
        <p:spPr bwMode="auto">
          <a:xfrm>
            <a:off x="2442401" y="2416683"/>
            <a:ext cx="36004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ctr" rtl="0" eaLnBrk="1" hangingPunct="1">
              <a:spcBef>
                <a:spcPct val="0"/>
              </a:spcBef>
              <a:buClrTx/>
              <a:buSzTx/>
              <a:buFontTx/>
              <a:buNone/>
            </a:pPr>
            <a:r>
              <a:rPr lang="en-US" altLang="en-US" sz="1800"/>
              <a:t>1024 bits</a:t>
            </a:r>
            <a:endParaRPr lang="ar-SA" altLang="en-US" sz="1800"/>
          </a:p>
        </p:txBody>
      </p:sp>
      <p:sp>
        <p:nvSpPr>
          <p:cNvPr id="12" name="Rectangle 11">
            <a:extLst>
              <a:ext uri="{FF2B5EF4-FFF2-40B4-BE49-F238E27FC236}">
                <a16:creationId xmlns:a16="http://schemas.microsoft.com/office/drawing/2014/main" id="{3C40F910-2B09-CE1C-C21B-2AF62F566DAF}"/>
              </a:ext>
            </a:extLst>
          </p:cNvPr>
          <p:cNvSpPr/>
          <p:nvPr/>
        </p:nvSpPr>
        <p:spPr>
          <a:xfrm>
            <a:off x="1866138" y="3145346"/>
            <a:ext cx="4537075" cy="647700"/>
          </a:xfrm>
          <a:prstGeom prst="rect">
            <a:avLst/>
          </a:prstGeom>
        </p:spPr>
        <p:style>
          <a:lnRef idx="2">
            <a:schemeClr val="dk1"/>
          </a:lnRef>
          <a:fillRef idx="1">
            <a:schemeClr val="lt1"/>
          </a:fillRef>
          <a:effectRef idx="0">
            <a:schemeClr val="dk1"/>
          </a:effectRef>
          <a:fontRef idx="minor">
            <a:schemeClr val="dk1"/>
          </a:fontRef>
        </p:style>
        <p:txBody>
          <a:bodyPr rtlCol="1" anchor="ctr"/>
          <a:lstStyle/>
          <a:p>
            <a:pPr algn="ctr" rtl="1" eaLnBrk="1" hangingPunct="1">
              <a:defRPr/>
            </a:pPr>
            <a:endParaRPr lang="ar-SA"/>
          </a:p>
        </p:txBody>
      </p:sp>
      <p:cxnSp>
        <p:nvCxnSpPr>
          <p:cNvPr id="13" name="Straight Connector 12">
            <a:extLst>
              <a:ext uri="{FF2B5EF4-FFF2-40B4-BE49-F238E27FC236}">
                <a16:creationId xmlns:a16="http://schemas.microsoft.com/office/drawing/2014/main" id="{FE5AD692-94A8-F556-98FF-1C94F28D4CC8}"/>
              </a:ext>
            </a:extLst>
          </p:cNvPr>
          <p:cNvCxnSpPr/>
          <p:nvPr/>
        </p:nvCxnSpPr>
        <p:spPr>
          <a:xfrm>
            <a:off x="5106226" y="3145346"/>
            <a:ext cx="0" cy="647700"/>
          </a:xfrm>
          <a:prstGeom prst="line">
            <a:avLst/>
          </a:prstGeom>
        </p:spPr>
        <p:style>
          <a:lnRef idx="2">
            <a:schemeClr val="dk1"/>
          </a:lnRef>
          <a:fillRef idx="0">
            <a:schemeClr val="dk1"/>
          </a:fillRef>
          <a:effectRef idx="1">
            <a:schemeClr val="dk1"/>
          </a:effectRef>
          <a:fontRef idx="minor">
            <a:schemeClr val="tx1"/>
          </a:fontRef>
        </p:style>
      </p:cxnSp>
      <p:sp>
        <p:nvSpPr>
          <p:cNvPr id="15" name="TextBox 9">
            <a:extLst>
              <a:ext uri="{FF2B5EF4-FFF2-40B4-BE49-F238E27FC236}">
                <a16:creationId xmlns:a16="http://schemas.microsoft.com/office/drawing/2014/main" id="{620FC39C-E35F-D017-0E05-7E4C1DB807EF}"/>
              </a:ext>
            </a:extLst>
          </p:cNvPr>
          <p:cNvSpPr txBox="1">
            <a:spLocks noChangeArrowheads="1"/>
          </p:cNvSpPr>
          <p:nvPr/>
        </p:nvSpPr>
        <p:spPr bwMode="auto">
          <a:xfrm>
            <a:off x="2155063" y="3216783"/>
            <a:ext cx="25193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ctr" rtl="0" eaLnBrk="1" hangingPunct="1">
              <a:spcBef>
                <a:spcPct val="0"/>
              </a:spcBef>
              <a:buClrTx/>
              <a:buSzTx/>
              <a:buFontTx/>
              <a:buNone/>
            </a:pPr>
            <a:r>
              <a:rPr lang="en-US" altLang="en-US"/>
              <a:t>m</a:t>
            </a:r>
            <a:endParaRPr lang="ar-SA" altLang="en-US"/>
          </a:p>
        </p:txBody>
      </p:sp>
      <p:sp>
        <p:nvSpPr>
          <p:cNvPr id="16" name="TextBox 10">
            <a:extLst>
              <a:ext uri="{FF2B5EF4-FFF2-40B4-BE49-F238E27FC236}">
                <a16:creationId xmlns:a16="http://schemas.microsoft.com/office/drawing/2014/main" id="{F868D7A4-D03D-0773-7046-B50A95EA1FF7}"/>
              </a:ext>
            </a:extLst>
          </p:cNvPr>
          <p:cNvSpPr txBox="1">
            <a:spLocks noChangeArrowheads="1"/>
          </p:cNvSpPr>
          <p:nvPr/>
        </p:nvSpPr>
        <p:spPr bwMode="auto">
          <a:xfrm>
            <a:off x="5106226" y="3280283"/>
            <a:ext cx="12969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en-US" altLang="en-US" sz="1800"/>
              <a:t>111..…111</a:t>
            </a:r>
            <a:endParaRPr lang="ar-SA" altLang="en-US" sz="1800"/>
          </a:p>
        </p:txBody>
      </p:sp>
      <p:cxnSp>
        <p:nvCxnSpPr>
          <p:cNvPr id="17" name="Straight Arrow Connector 16">
            <a:extLst>
              <a:ext uri="{FF2B5EF4-FFF2-40B4-BE49-F238E27FC236}">
                <a16:creationId xmlns:a16="http://schemas.microsoft.com/office/drawing/2014/main" id="{E362DEDA-27E5-01A7-61F2-65A40540378C}"/>
              </a:ext>
            </a:extLst>
          </p:cNvPr>
          <p:cNvCxnSpPr/>
          <p:nvPr/>
        </p:nvCxnSpPr>
        <p:spPr>
          <a:xfrm>
            <a:off x="1723263" y="4081971"/>
            <a:ext cx="3382963" cy="0"/>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sp>
        <p:nvSpPr>
          <p:cNvPr id="18" name="TextBox 12">
            <a:extLst>
              <a:ext uri="{FF2B5EF4-FFF2-40B4-BE49-F238E27FC236}">
                <a16:creationId xmlns:a16="http://schemas.microsoft.com/office/drawing/2014/main" id="{2CC8799A-DD41-F201-7C8C-2FAED44F8409}"/>
              </a:ext>
            </a:extLst>
          </p:cNvPr>
          <p:cNvSpPr txBox="1">
            <a:spLocks noChangeArrowheads="1"/>
          </p:cNvSpPr>
          <p:nvPr/>
        </p:nvSpPr>
        <p:spPr bwMode="auto">
          <a:xfrm>
            <a:off x="1866138" y="4143883"/>
            <a:ext cx="36004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ctr" rtl="0" eaLnBrk="1" hangingPunct="1">
              <a:spcBef>
                <a:spcPct val="0"/>
              </a:spcBef>
              <a:buClrTx/>
              <a:buSzTx/>
              <a:buFontTx/>
              <a:buNone/>
            </a:pPr>
            <a:r>
              <a:rPr lang="en-US" altLang="en-US" sz="1800"/>
              <a:t>900 bits</a:t>
            </a:r>
            <a:endParaRPr lang="ar-SA" altLang="en-US" sz="1800"/>
          </a:p>
        </p:txBody>
      </p:sp>
      <p:cxnSp>
        <p:nvCxnSpPr>
          <p:cNvPr id="19" name="Straight Arrow Connector 18">
            <a:extLst>
              <a:ext uri="{FF2B5EF4-FFF2-40B4-BE49-F238E27FC236}">
                <a16:creationId xmlns:a16="http://schemas.microsoft.com/office/drawing/2014/main" id="{DCD750F6-EC01-6A15-9EC0-0C590AE3D751}"/>
              </a:ext>
            </a:extLst>
          </p:cNvPr>
          <p:cNvCxnSpPr/>
          <p:nvPr/>
        </p:nvCxnSpPr>
        <p:spPr>
          <a:xfrm>
            <a:off x="5179251" y="4081971"/>
            <a:ext cx="1368425" cy="0"/>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sp>
        <p:nvSpPr>
          <p:cNvPr id="20" name="TextBox 16">
            <a:extLst>
              <a:ext uri="{FF2B5EF4-FFF2-40B4-BE49-F238E27FC236}">
                <a16:creationId xmlns:a16="http://schemas.microsoft.com/office/drawing/2014/main" id="{52996FAB-01B6-69F4-63AA-B80969E5D544}"/>
              </a:ext>
            </a:extLst>
          </p:cNvPr>
          <p:cNvSpPr txBox="1">
            <a:spLocks noChangeArrowheads="1"/>
          </p:cNvSpPr>
          <p:nvPr/>
        </p:nvSpPr>
        <p:spPr bwMode="auto">
          <a:xfrm>
            <a:off x="4890326" y="4153408"/>
            <a:ext cx="18732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ctr" rtl="0" eaLnBrk="1" hangingPunct="1">
              <a:spcBef>
                <a:spcPct val="0"/>
              </a:spcBef>
              <a:buClrTx/>
              <a:buSzTx/>
              <a:buFontTx/>
              <a:buNone/>
            </a:pPr>
            <a:r>
              <a:rPr lang="en-US" altLang="en-US" sz="1800"/>
              <a:t>124 bits</a:t>
            </a:r>
          </a:p>
          <a:p>
            <a:pPr algn="ctr" rtl="0" eaLnBrk="1" hangingPunct="1">
              <a:spcBef>
                <a:spcPct val="0"/>
              </a:spcBef>
              <a:buClrTx/>
              <a:buSzTx/>
              <a:buFontTx/>
              <a:buNone/>
            </a:pPr>
            <a:r>
              <a:rPr lang="en-US" altLang="en-US" sz="1800">
                <a:solidFill>
                  <a:srgbClr val="FF0000"/>
                </a:solidFill>
              </a:rPr>
              <a:t>Padding</a:t>
            </a:r>
            <a:endParaRPr lang="ar-SA" altLang="en-US" sz="1800">
              <a:solidFill>
                <a:srgbClr val="FF0000"/>
              </a:solidFill>
            </a:endParaRPr>
          </a:p>
        </p:txBody>
      </p:sp>
      <p:sp>
        <p:nvSpPr>
          <p:cNvPr id="21" name="TextBox 17">
            <a:extLst>
              <a:ext uri="{FF2B5EF4-FFF2-40B4-BE49-F238E27FC236}">
                <a16:creationId xmlns:a16="http://schemas.microsoft.com/office/drawing/2014/main" id="{F3F589F0-ABCD-B345-909A-07792DE83132}"/>
              </a:ext>
            </a:extLst>
          </p:cNvPr>
          <p:cNvSpPr txBox="1">
            <a:spLocks noChangeArrowheads="1"/>
          </p:cNvSpPr>
          <p:nvPr/>
        </p:nvSpPr>
        <p:spPr bwMode="auto">
          <a:xfrm>
            <a:off x="210375" y="2426208"/>
            <a:ext cx="1655763"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ctr" rtl="0" eaLnBrk="1" hangingPunct="1">
              <a:spcBef>
                <a:spcPct val="0"/>
              </a:spcBef>
              <a:buClrTx/>
              <a:buSzTx/>
              <a:buFontTx/>
              <a:buNone/>
            </a:pPr>
            <a:r>
              <a:rPr lang="en-US" altLang="en-US" sz="1800"/>
              <a:t>Message length without Padding</a:t>
            </a:r>
            <a:endParaRPr lang="ar-SA" altLang="en-US" sz="1800"/>
          </a:p>
        </p:txBody>
      </p:sp>
      <p:sp>
        <p:nvSpPr>
          <p:cNvPr id="22" name="TextBox 18">
            <a:extLst>
              <a:ext uri="{FF2B5EF4-FFF2-40B4-BE49-F238E27FC236}">
                <a16:creationId xmlns:a16="http://schemas.microsoft.com/office/drawing/2014/main" id="{15BF17CF-69E4-863B-EE47-B806BF78578C}"/>
              </a:ext>
            </a:extLst>
          </p:cNvPr>
          <p:cNvSpPr txBox="1">
            <a:spLocks noChangeArrowheads="1"/>
          </p:cNvSpPr>
          <p:nvPr/>
        </p:nvSpPr>
        <p:spPr bwMode="auto">
          <a:xfrm>
            <a:off x="138938" y="3662871"/>
            <a:ext cx="1655763"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ctr" rtl="0" eaLnBrk="1" hangingPunct="1">
              <a:spcBef>
                <a:spcPct val="0"/>
              </a:spcBef>
              <a:buClrTx/>
              <a:buSzTx/>
              <a:buFontTx/>
              <a:buNone/>
            </a:pPr>
            <a:r>
              <a:rPr lang="en-US" altLang="en-US" sz="1800"/>
              <a:t>Message length with Padding</a:t>
            </a:r>
            <a:endParaRPr lang="ar-SA" altLang="en-US" sz="1800"/>
          </a:p>
        </p:txBody>
      </p:sp>
      <p:sp>
        <p:nvSpPr>
          <p:cNvPr id="23" name="TextBox 4">
            <a:extLst>
              <a:ext uri="{FF2B5EF4-FFF2-40B4-BE49-F238E27FC236}">
                <a16:creationId xmlns:a16="http://schemas.microsoft.com/office/drawing/2014/main" id="{A72888C0-867F-7722-4D66-4BBC26C9A22F}"/>
              </a:ext>
            </a:extLst>
          </p:cNvPr>
          <p:cNvSpPr txBox="1">
            <a:spLocks noChangeArrowheads="1"/>
          </p:cNvSpPr>
          <p:nvPr/>
        </p:nvSpPr>
        <p:spPr bwMode="auto">
          <a:xfrm>
            <a:off x="588201" y="5093966"/>
            <a:ext cx="9036050" cy="1287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Oscar computes:</a:t>
            </a:r>
          </a:p>
          <a:p>
            <a:pPr algn="l" rtl="0" eaLnBrk="1" hangingPunct="1">
              <a:lnSpc>
                <a:spcPct val="150000"/>
              </a:lnSpc>
              <a:spcBef>
                <a:spcPct val="0"/>
              </a:spcBef>
              <a:buClrTx/>
              <a:buSzTx/>
              <a:buFont typeface="Wingdings" panose="05000000000000000000" pitchFamily="2" charset="2"/>
              <a:buChar char="q"/>
            </a:pPr>
            <a:r>
              <a:rPr lang="da-DK" altLang="en-US" sz="1800" dirty="0"/>
              <a:t>x ≡ </a:t>
            </a:r>
            <a:r>
              <a:rPr lang="en-US" altLang="en-US" sz="1800" dirty="0"/>
              <a:t>s</a:t>
            </a:r>
            <a:r>
              <a:rPr lang="en-US" altLang="en-US" sz="1800" baseline="30000" dirty="0"/>
              <a:t>e</a:t>
            </a:r>
            <a:r>
              <a:rPr lang="en-US" altLang="en-US" sz="1800" dirty="0"/>
              <a:t> = mod n</a:t>
            </a:r>
          </a:p>
          <a:p>
            <a:pPr algn="l" rtl="0" eaLnBrk="1" hangingPunct="1">
              <a:lnSpc>
                <a:spcPct val="150000"/>
              </a:lnSpc>
              <a:spcBef>
                <a:spcPct val="0"/>
              </a:spcBef>
              <a:buClrTx/>
              <a:buSzTx/>
              <a:buFont typeface="Wingdings" panose="05000000000000000000" pitchFamily="2" charset="2"/>
              <a:buChar char="q"/>
            </a:pPr>
            <a:r>
              <a:rPr lang="en-US" altLang="en-US" sz="1800" dirty="0"/>
              <a:t>He has a chance of 2</a:t>
            </a:r>
            <a:r>
              <a:rPr lang="en-US" altLang="en-US" sz="1800" baseline="30000" dirty="0"/>
              <a:t>-124</a:t>
            </a:r>
            <a:r>
              <a:rPr lang="en-US" altLang="en-US" sz="1800" dirty="0"/>
              <a:t> to have a message x with 124 trailing bits with values 1s</a:t>
            </a:r>
          </a:p>
        </p:txBody>
      </p:sp>
    </p:spTree>
    <p:extLst>
      <p:ext uri="{BB962C8B-B14F-4D97-AF65-F5344CB8AC3E}">
        <p14:creationId xmlns:p14="http://schemas.microsoft.com/office/powerpoint/2010/main" val="3655618359"/>
      </p:ext>
    </p:extLst>
  </p:cSld>
  <p:clrMapOvr>
    <a:masterClrMapping/>
  </p:clrMapOvr>
  <mc:AlternateContent xmlns:mc="http://schemas.openxmlformats.org/markup-compatibility/2006" xmlns:p14="http://schemas.microsoft.com/office/powerpoint/2010/main">
    <mc:Choice Requires="p14">
      <p:transition spd="slow" p14:dur="2000" advTm="294206"/>
    </mc:Choice>
    <mc:Fallback xmlns="">
      <p:transition spd="slow" advTm="2942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1249</TotalTime>
  <Words>1967</Words>
  <Application>Microsoft Office PowerPoint</Application>
  <PresentationFormat>Widescreen</PresentationFormat>
  <Paragraphs>199</Paragraphs>
  <Slides>30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Lenovo</cp:lastModifiedBy>
  <cp:revision>68</cp:revision>
  <dcterms:created xsi:type="dcterms:W3CDTF">2021-08-03T13:03:26Z</dcterms:created>
  <dcterms:modified xsi:type="dcterms:W3CDTF">2023-03-11T11:32:57Z</dcterms:modified>
</cp:coreProperties>
</file>